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90" r:id="rId3"/>
    <p:sldId id="291" r:id="rId4"/>
    <p:sldId id="257" r:id="rId5"/>
    <p:sldId id="285" r:id="rId6"/>
    <p:sldId id="288" r:id="rId7"/>
    <p:sldId id="289" r:id="rId8"/>
    <p:sldId id="279" r:id="rId9"/>
    <p:sldId id="281" r:id="rId10"/>
    <p:sldId id="278" r:id="rId11"/>
    <p:sldId id="269" r:id="rId12"/>
    <p:sldId id="274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287" r:id="rId24"/>
    <p:sldId id="267" r:id="rId25"/>
    <p:sldId id="302" r:id="rId2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1F41"/>
    <a:srgbClr val="FFFFFF"/>
    <a:srgbClr val="F37C34"/>
    <a:srgbClr val="DEDEDE"/>
    <a:srgbClr val="5DBAFF"/>
    <a:srgbClr val="66C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79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B799C3-7B48-4854-9A56-5BD814CB14E9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24AEF818-31B0-4D05-A54F-1F0A83FA8B7D}">
      <dgm:prSet phldrT="[Text]"/>
      <dgm:spPr/>
      <dgm:t>
        <a:bodyPr/>
        <a:lstStyle/>
        <a:p>
          <a:r>
            <a:rPr lang="en-US" dirty="0" smtClean="0"/>
            <a:t>Alternative Transportation Programs Coordinator</a:t>
          </a:r>
          <a:endParaRPr lang="en-US" dirty="0"/>
        </a:p>
      </dgm:t>
    </dgm:pt>
    <dgm:pt modelId="{8A188BB5-0877-4A6C-9E2B-4439AF6BDA41}" type="parTrans" cxnId="{9C16D86B-9EC8-47DD-99B6-0BFDAF40C14B}">
      <dgm:prSet/>
      <dgm:spPr/>
      <dgm:t>
        <a:bodyPr/>
        <a:lstStyle/>
        <a:p>
          <a:endParaRPr lang="en-US"/>
        </a:p>
      </dgm:t>
    </dgm:pt>
    <dgm:pt modelId="{727830A8-292F-4187-9572-87CBDBE1F597}" type="sibTrans" cxnId="{9C16D86B-9EC8-47DD-99B6-0BFDAF40C14B}">
      <dgm:prSet/>
      <dgm:spPr/>
      <dgm:t>
        <a:bodyPr/>
        <a:lstStyle/>
        <a:p>
          <a:endParaRPr lang="en-US"/>
        </a:p>
      </dgm:t>
    </dgm:pt>
    <dgm:pt modelId="{E7C48DBE-39A7-49C5-ABB2-2D839ED82198}">
      <dgm:prSet phldrT="[Text]"/>
      <dgm:spPr/>
      <dgm:t>
        <a:bodyPr/>
        <a:lstStyle/>
        <a:p>
          <a:r>
            <a:rPr lang="en-US" dirty="0" smtClean="0"/>
            <a:t>1500 Hour </a:t>
          </a:r>
        </a:p>
        <a:p>
          <a:r>
            <a:rPr lang="en-US" dirty="0" smtClean="0"/>
            <a:t>Positions</a:t>
          </a:r>
          <a:endParaRPr lang="en-US" dirty="0"/>
        </a:p>
      </dgm:t>
    </dgm:pt>
    <dgm:pt modelId="{A0F1FC13-273A-4143-AF12-1DE52230AC41}" type="parTrans" cxnId="{9CC6D27C-E590-47E2-AC84-2DF8FDD235F0}">
      <dgm:prSet/>
      <dgm:spPr/>
      <dgm:t>
        <a:bodyPr/>
        <a:lstStyle/>
        <a:p>
          <a:endParaRPr lang="en-US"/>
        </a:p>
      </dgm:t>
    </dgm:pt>
    <dgm:pt modelId="{39ECBE82-8685-4590-9435-25A57A4FC152}" type="sibTrans" cxnId="{9CC6D27C-E590-47E2-AC84-2DF8FDD235F0}">
      <dgm:prSet/>
      <dgm:spPr/>
      <dgm:t>
        <a:bodyPr/>
        <a:lstStyle/>
        <a:p>
          <a:endParaRPr lang="en-US"/>
        </a:p>
      </dgm:t>
    </dgm:pt>
    <dgm:pt modelId="{44A5BACA-053A-402D-9943-2C143D8C9AC7}">
      <dgm:prSet phldrT="[Text]"/>
      <dgm:spPr/>
      <dgm:t>
        <a:bodyPr/>
        <a:lstStyle/>
        <a:p>
          <a:r>
            <a:rPr lang="en-US" dirty="0" smtClean="0"/>
            <a:t>Alternative Transportation Interns</a:t>
          </a:r>
          <a:endParaRPr lang="en-US" dirty="0"/>
        </a:p>
      </dgm:t>
    </dgm:pt>
    <dgm:pt modelId="{50F621A0-F711-4992-A57D-2272462F7C0A}" type="parTrans" cxnId="{376D672E-A97E-4482-A438-25ADEC814149}">
      <dgm:prSet/>
      <dgm:spPr/>
      <dgm:t>
        <a:bodyPr/>
        <a:lstStyle/>
        <a:p>
          <a:endParaRPr lang="en-US"/>
        </a:p>
      </dgm:t>
    </dgm:pt>
    <dgm:pt modelId="{8F30B686-B391-4765-9448-C2F2FF453B9F}" type="sibTrans" cxnId="{376D672E-A97E-4482-A438-25ADEC814149}">
      <dgm:prSet/>
      <dgm:spPr/>
      <dgm:t>
        <a:bodyPr/>
        <a:lstStyle/>
        <a:p>
          <a:endParaRPr lang="en-US"/>
        </a:p>
      </dgm:t>
    </dgm:pt>
    <dgm:pt modelId="{7F672506-A6BE-4866-8A8F-95C6670BD9E7}">
      <dgm:prSet phldrT="[Text]"/>
      <dgm:spPr/>
      <dgm:t>
        <a:bodyPr/>
        <a:lstStyle/>
        <a:p>
          <a:r>
            <a:rPr lang="en-US" dirty="0" smtClean="0"/>
            <a:t>Transportation Network Manager</a:t>
          </a:r>
          <a:endParaRPr lang="en-US" dirty="0"/>
        </a:p>
      </dgm:t>
    </dgm:pt>
    <dgm:pt modelId="{A9B32F31-AE9E-43EB-AC83-799C70E59C49}" type="sibTrans" cxnId="{FB34EC34-AB19-437C-8EC1-9605D371DD06}">
      <dgm:prSet/>
      <dgm:spPr/>
      <dgm:t>
        <a:bodyPr/>
        <a:lstStyle/>
        <a:p>
          <a:endParaRPr lang="en-US"/>
        </a:p>
      </dgm:t>
    </dgm:pt>
    <dgm:pt modelId="{17CB3ECE-D39A-4D0D-8F50-739A1750EDCE}" type="parTrans" cxnId="{FB34EC34-AB19-437C-8EC1-9605D371DD06}">
      <dgm:prSet/>
      <dgm:spPr/>
      <dgm:t>
        <a:bodyPr/>
        <a:lstStyle/>
        <a:p>
          <a:endParaRPr lang="en-US"/>
        </a:p>
      </dgm:t>
    </dgm:pt>
    <dgm:pt modelId="{594FECE7-DE04-4AEC-AA54-F953BCF8B3E2}" type="pres">
      <dgm:prSet presAssocID="{A2B799C3-7B48-4854-9A56-5BD814CB14E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386AEEA-1A70-48ED-A143-9A4A4BE466A8}" type="pres">
      <dgm:prSet presAssocID="{7F672506-A6BE-4866-8A8F-95C6670BD9E7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7A6853C-8002-4C94-A5C5-1AAB8F148F30}" type="pres">
      <dgm:prSet presAssocID="{7F672506-A6BE-4866-8A8F-95C6670BD9E7}" presName="rootComposite1" presStyleCnt="0"/>
      <dgm:spPr/>
      <dgm:t>
        <a:bodyPr/>
        <a:lstStyle/>
        <a:p>
          <a:endParaRPr lang="en-US"/>
        </a:p>
      </dgm:t>
    </dgm:pt>
    <dgm:pt modelId="{339CE126-7EF9-4588-B759-FCD83E80E88E}" type="pres">
      <dgm:prSet presAssocID="{7F672506-A6BE-4866-8A8F-95C6670BD9E7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0EED51E3-10D4-4C01-8829-9DC67979A07F}" type="pres">
      <dgm:prSet presAssocID="{7F672506-A6BE-4866-8A8F-95C6670BD9E7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09E9FFBA-ACC2-4721-8AEC-4256BE05429E}" type="pres">
      <dgm:prSet presAssocID="{7F672506-A6BE-4866-8A8F-95C6670BD9E7}" presName="rootConnector1" presStyleLbl="node1" presStyleIdx="0" presStyleCnt="3"/>
      <dgm:spPr/>
      <dgm:t>
        <a:bodyPr/>
        <a:lstStyle/>
        <a:p>
          <a:endParaRPr lang="en-US"/>
        </a:p>
      </dgm:t>
    </dgm:pt>
    <dgm:pt modelId="{7556253A-3669-401C-AA7F-4BF9A7FD83C8}" type="pres">
      <dgm:prSet presAssocID="{7F672506-A6BE-4866-8A8F-95C6670BD9E7}" presName="hierChild2" presStyleCnt="0"/>
      <dgm:spPr/>
      <dgm:t>
        <a:bodyPr/>
        <a:lstStyle/>
        <a:p>
          <a:endParaRPr lang="en-US"/>
        </a:p>
      </dgm:t>
    </dgm:pt>
    <dgm:pt modelId="{CD507EB7-2D68-46A5-AF76-E8871C953C64}" type="pres">
      <dgm:prSet presAssocID="{8A188BB5-0877-4A6C-9E2B-4439AF6BDA41}" presName="Name37" presStyleLbl="parChTrans1D2" presStyleIdx="0" presStyleCnt="1"/>
      <dgm:spPr/>
      <dgm:t>
        <a:bodyPr/>
        <a:lstStyle/>
        <a:p>
          <a:endParaRPr lang="en-US"/>
        </a:p>
      </dgm:t>
    </dgm:pt>
    <dgm:pt modelId="{F1E74F5D-3B2D-45B9-A18A-5F992DEF4E39}" type="pres">
      <dgm:prSet presAssocID="{24AEF818-31B0-4D05-A54F-1F0A83FA8B7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69D6FE3-0B75-4D05-AB3F-CA60A6C2C454}" type="pres">
      <dgm:prSet presAssocID="{24AEF818-31B0-4D05-A54F-1F0A83FA8B7D}" presName="rootComposite" presStyleCnt="0"/>
      <dgm:spPr/>
      <dgm:t>
        <a:bodyPr/>
        <a:lstStyle/>
        <a:p>
          <a:endParaRPr lang="en-US"/>
        </a:p>
      </dgm:t>
    </dgm:pt>
    <dgm:pt modelId="{0492ABF3-18E5-4016-9729-E634C9DDA84B}" type="pres">
      <dgm:prSet presAssocID="{24AEF818-31B0-4D05-A54F-1F0A83FA8B7D}" presName="rootText" presStyleLbl="node1" presStyleIdx="0" presStyleCnt="3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9ABEBA0F-7E3A-45A5-AEF0-0C50E7D06231}" type="pres">
      <dgm:prSet presAssocID="{24AEF818-31B0-4D05-A54F-1F0A83FA8B7D}" presName="titleText2" presStyleLbl="fgAcc1" presStyleIdx="0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F629A2B9-0400-4F2B-B8A9-EFA5DE624DB6}" type="pres">
      <dgm:prSet presAssocID="{24AEF818-31B0-4D05-A54F-1F0A83FA8B7D}" presName="rootConnector" presStyleLbl="node2" presStyleIdx="0" presStyleCnt="0"/>
      <dgm:spPr/>
      <dgm:t>
        <a:bodyPr/>
        <a:lstStyle/>
        <a:p>
          <a:endParaRPr lang="en-US"/>
        </a:p>
      </dgm:t>
    </dgm:pt>
    <dgm:pt modelId="{3C662B94-4BDB-49EC-886D-58B36AFD48BF}" type="pres">
      <dgm:prSet presAssocID="{24AEF818-31B0-4D05-A54F-1F0A83FA8B7D}" presName="hierChild4" presStyleCnt="0"/>
      <dgm:spPr/>
      <dgm:t>
        <a:bodyPr/>
        <a:lstStyle/>
        <a:p>
          <a:endParaRPr lang="en-US"/>
        </a:p>
      </dgm:t>
    </dgm:pt>
    <dgm:pt modelId="{0460612B-FAF9-4346-9E05-E94FF2978D18}" type="pres">
      <dgm:prSet presAssocID="{A0F1FC13-273A-4143-AF12-1DE52230AC41}" presName="Name37" presStyleLbl="parChTrans1D3" presStyleIdx="0" presStyleCnt="2"/>
      <dgm:spPr/>
      <dgm:t>
        <a:bodyPr/>
        <a:lstStyle/>
        <a:p>
          <a:endParaRPr lang="en-US"/>
        </a:p>
      </dgm:t>
    </dgm:pt>
    <dgm:pt modelId="{309CECC3-F4CB-4F4E-831F-68FBA3592C5B}" type="pres">
      <dgm:prSet presAssocID="{E7C48DBE-39A7-49C5-ABB2-2D839ED8219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46F182E-B688-4629-A18D-A3ABA0873EF1}" type="pres">
      <dgm:prSet presAssocID="{E7C48DBE-39A7-49C5-ABB2-2D839ED82198}" presName="rootComposite" presStyleCnt="0"/>
      <dgm:spPr/>
      <dgm:t>
        <a:bodyPr/>
        <a:lstStyle/>
        <a:p>
          <a:endParaRPr lang="en-US"/>
        </a:p>
      </dgm:t>
    </dgm:pt>
    <dgm:pt modelId="{48A1531A-24A7-49F6-BACE-11CC4C8F04A0}" type="pres">
      <dgm:prSet presAssocID="{E7C48DBE-39A7-49C5-ABB2-2D839ED82198}" presName="rootText" presStyleLbl="node1" presStyleIdx="1" presStyleCnt="3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4C7A6EE7-E249-46E0-B275-30E9184D7C75}" type="pres">
      <dgm:prSet presAssocID="{E7C48DBE-39A7-49C5-ABB2-2D839ED82198}" presName="titleText2" presStyleLbl="fgAcc1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2AA9B86E-C1E3-4641-B88E-88A32908ACCA}" type="pres">
      <dgm:prSet presAssocID="{E7C48DBE-39A7-49C5-ABB2-2D839ED82198}" presName="rootConnector" presStyleLbl="node3" presStyleIdx="0" presStyleCnt="0"/>
      <dgm:spPr/>
      <dgm:t>
        <a:bodyPr/>
        <a:lstStyle/>
        <a:p>
          <a:endParaRPr lang="en-US"/>
        </a:p>
      </dgm:t>
    </dgm:pt>
    <dgm:pt modelId="{9466B563-8717-4EAA-B795-972F858586FF}" type="pres">
      <dgm:prSet presAssocID="{E7C48DBE-39A7-49C5-ABB2-2D839ED82198}" presName="hierChild4" presStyleCnt="0"/>
      <dgm:spPr/>
      <dgm:t>
        <a:bodyPr/>
        <a:lstStyle/>
        <a:p>
          <a:endParaRPr lang="en-US"/>
        </a:p>
      </dgm:t>
    </dgm:pt>
    <dgm:pt modelId="{4CB98284-9EDC-4C5A-B756-10A0A018C79A}" type="pres">
      <dgm:prSet presAssocID="{E7C48DBE-39A7-49C5-ABB2-2D839ED82198}" presName="hierChild5" presStyleCnt="0"/>
      <dgm:spPr/>
      <dgm:t>
        <a:bodyPr/>
        <a:lstStyle/>
        <a:p>
          <a:endParaRPr lang="en-US"/>
        </a:p>
      </dgm:t>
    </dgm:pt>
    <dgm:pt modelId="{223CBE6A-3FD0-42C8-ADC3-7A26C7E508F9}" type="pres">
      <dgm:prSet presAssocID="{50F621A0-F711-4992-A57D-2272462F7C0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25DE221A-511C-4B40-A96D-6E47C625A245}" type="pres">
      <dgm:prSet presAssocID="{44A5BACA-053A-402D-9943-2C143D8C9AC7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1362A990-4576-468B-BCA4-0CDBF5855A24}" type="pres">
      <dgm:prSet presAssocID="{44A5BACA-053A-402D-9943-2C143D8C9AC7}" presName="rootComposite" presStyleCnt="0"/>
      <dgm:spPr/>
      <dgm:t>
        <a:bodyPr/>
        <a:lstStyle/>
        <a:p>
          <a:endParaRPr lang="en-US"/>
        </a:p>
      </dgm:t>
    </dgm:pt>
    <dgm:pt modelId="{14DCF2C1-079B-4A63-B998-418CE6C78A77}" type="pres">
      <dgm:prSet presAssocID="{44A5BACA-053A-402D-9943-2C143D8C9AC7}" presName="rootText" presStyleLbl="node1" presStyleIdx="2" presStyleCnt="3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B490C6F3-F2D3-4813-886F-B44DBCC3C361}" type="pres">
      <dgm:prSet presAssocID="{44A5BACA-053A-402D-9943-2C143D8C9AC7}" presName="titleText2" presStyleLbl="fgAcc1" presStyleIdx="2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8FB1BFB2-1062-48A2-AE4C-9C23F2EA54DA}" type="pres">
      <dgm:prSet presAssocID="{44A5BACA-053A-402D-9943-2C143D8C9AC7}" presName="rootConnector" presStyleLbl="node3" presStyleIdx="0" presStyleCnt="0"/>
      <dgm:spPr/>
      <dgm:t>
        <a:bodyPr/>
        <a:lstStyle/>
        <a:p>
          <a:endParaRPr lang="en-US"/>
        </a:p>
      </dgm:t>
    </dgm:pt>
    <dgm:pt modelId="{6F0E521A-8F04-4DEB-A7FF-77E7429AE5C1}" type="pres">
      <dgm:prSet presAssocID="{44A5BACA-053A-402D-9943-2C143D8C9AC7}" presName="hierChild4" presStyleCnt="0"/>
      <dgm:spPr/>
      <dgm:t>
        <a:bodyPr/>
        <a:lstStyle/>
        <a:p>
          <a:endParaRPr lang="en-US"/>
        </a:p>
      </dgm:t>
    </dgm:pt>
    <dgm:pt modelId="{E70517D4-BBAC-4C5C-B13F-16BDC91343E1}" type="pres">
      <dgm:prSet presAssocID="{44A5BACA-053A-402D-9943-2C143D8C9AC7}" presName="hierChild5" presStyleCnt="0"/>
      <dgm:spPr/>
      <dgm:t>
        <a:bodyPr/>
        <a:lstStyle/>
        <a:p>
          <a:endParaRPr lang="en-US"/>
        </a:p>
      </dgm:t>
    </dgm:pt>
    <dgm:pt modelId="{5665014F-44C3-4EA2-8EE7-FC85B5595667}" type="pres">
      <dgm:prSet presAssocID="{24AEF818-31B0-4D05-A54F-1F0A83FA8B7D}" presName="hierChild5" presStyleCnt="0"/>
      <dgm:spPr/>
      <dgm:t>
        <a:bodyPr/>
        <a:lstStyle/>
        <a:p>
          <a:endParaRPr lang="en-US"/>
        </a:p>
      </dgm:t>
    </dgm:pt>
    <dgm:pt modelId="{89016831-8197-4FF4-946F-672BFDC7EE4E}" type="pres">
      <dgm:prSet presAssocID="{7F672506-A6BE-4866-8A8F-95C6670BD9E7}" presName="hierChild3" presStyleCnt="0"/>
      <dgm:spPr/>
      <dgm:t>
        <a:bodyPr/>
        <a:lstStyle/>
        <a:p>
          <a:endParaRPr lang="en-US"/>
        </a:p>
      </dgm:t>
    </dgm:pt>
  </dgm:ptLst>
  <dgm:cxnLst>
    <dgm:cxn modelId="{F7262983-A26A-4C9C-8BA1-70965A0D62CE}" type="presOf" srcId="{7F672506-A6BE-4866-8A8F-95C6670BD9E7}" destId="{339CE126-7EF9-4588-B759-FCD83E80E88E}" srcOrd="0" destOrd="0" presId="urn:microsoft.com/office/officeart/2008/layout/NameandTitleOrganizationalChart"/>
    <dgm:cxn modelId="{B2B9E702-B055-4530-AEE8-CCE4CEFACA71}" type="presOf" srcId="{8F30B686-B391-4765-9448-C2F2FF453B9F}" destId="{B490C6F3-F2D3-4813-886F-B44DBCC3C361}" srcOrd="0" destOrd="0" presId="urn:microsoft.com/office/officeart/2008/layout/NameandTitleOrganizationalChart"/>
    <dgm:cxn modelId="{117EF2AF-4C02-400B-8E33-1275EA1DA041}" type="presOf" srcId="{E7C48DBE-39A7-49C5-ABB2-2D839ED82198}" destId="{48A1531A-24A7-49F6-BACE-11CC4C8F04A0}" srcOrd="0" destOrd="0" presId="urn:microsoft.com/office/officeart/2008/layout/NameandTitleOrganizationalChart"/>
    <dgm:cxn modelId="{BB67A367-7D29-4B17-B2FF-D6ADDA868550}" type="presOf" srcId="{E7C48DBE-39A7-49C5-ABB2-2D839ED82198}" destId="{2AA9B86E-C1E3-4641-B88E-88A32908ACCA}" srcOrd="1" destOrd="0" presId="urn:microsoft.com/office/officeart/2008/layout/NameandTitleOrganizationalChart"/>
    <dgm:cxn modelId="{8235FF6F-E731-4A3A-B3BF-920E53EF3FAD}" type="presOf" srcId="{44A5BACA-053A-402D-9943-2C143D8C9AC7}" destId="{14DCF2C1-079B-4A63-B998-418CE6C78A77}" srcOrd="0" destOrd="0" presId="urn:microsoft.com/office/officeart/2008/layout/NameandTitleOrganizationalChart"/>
    <dgm:cxn modelId="{4B1B47DD-E3A1-44B4-8818-0B4BA26F576F}" type="presOf" srcId="{39ECBE82-8685-4590-9435-25A57A4FC152}" destId="{4C7A6EE7-E249-46E0-B275-30E9184D7C75}" srcOrd="0" destOrd="0" presId="urn:microsoft.com/office/officeart/2008/layout/NameandTitleOrganizationalChart"/>
    <dgm:cxn modelId="{376D672E-A97E-4482-A438-25ADEC814149}" srcId="{24AEF818-31B0-4D05-A54F-1F0A83FA8B7D}" destId="{44A5BACA-053A-402D-9943-2C143D8C9AC7}" srcOrd="1" destOrd="0" parTransId="{50F621A0-F711-4992-A57D-2272462F7C0A}" sibTransId="{8F30B686-B391-4765-9448-C2F2FF453B9F}"/>
    <dgm:cxn modelId="{4733A217-FD67-43F8-B90B-CE64B3582DAF}" type="presOf" srcId="{50F621A0-F711-4992-A57D-2272462F7C0A}" destId="{223CBE6A-3FD0-42C8-ADC3-7A26C7E508F9}" srcOrd="0" destOrd="0" presId="urn:microsoft.com/office/officeart/2008/layout/NameandTitleOrganizationalChart"/>
    <dgm:cxn modelId="{42F80A0F-BF78-4958-A456-EE6C68D968D9}" type="presOf" srcId="{7F672506-A6BE-4866-8A8F-95C6670BD9E7}" destId="{09E9FFBA-ACC2-4721-8AEC-4256BE05429E}" srcOrd="1" destOrd="0" presId="urn:microsoft.com/office/officeart/2008/layout/NameandTitleOrganizationalChart"/>
    <dgm:cxn modelId="{9C16D86B-9EC8-47DD-99B6-0BFDAF40C14B}" srcId="{7F672506-A6BE-4866-8A8F-95C6670BD9E7}" destId="{24AEF818-31B0-4D05-A54F-1F0A83FA8B7D}" srcOrd="0" destOrd="0" parTransId="{8A188BB5-0877-4A6C-9E2B-4439AF6BDA41}" sibTransId="{727830A8-292F-4187-9572-87CBDBE1F597}"/>
    <dgm:cxn modelId="{9CC6D27C-E590-47E2-AC84-2DF8FDD235F0}" srcId="{24AEF818-31B0-4D05-A54F-1F0A83FA8B7D}" destId="{E7C48DBE-39A7-49C5-ABB2-2D839ED82198}" srcOrd="0" destOrd="0" parTransId="{A0F1FC13-273A-4143-AF12-1DE52230AC41}" sibTransId="{39ECBE82-8685-4590-9435-25A57A4FC152}"/>
    <dgm:cxn modelId="{11441134-09D7-47FD-B6DB-E9960C342D72}" type="presOf" srcId="{727830A8-292F-4187-9572-87CBDBE1F597}" destId="{9ABEBA0F-7E3A-45A5-AEF0-0C50E7D06231}" srcOrd="0" destOrd="0" presId="urn:microsoft.com/office/officeart/2008/layout/NameandTitleOrganizationalChart"/>
    <dgm:cxn modelId="{A2905F3C-BA73-4946-AECB-195ACA54ED83}" type="presOf" srcId="{24AEF818-31B0-4D05-A54F-1F0A83FA8B7D}" destId="{F629A2B9-0400-4F2B-B8A9-EFA5DE624DB6}" srcOrd="1" destOrd="0" presId="urn:microsoft.com/office/officeart/2008/layout/NameandTitleOrganizationalChart"/>
    <dgm:cxn modelId="{91A74333-D918-4D9E-986C-7138D375CD9E}" type="presOf" srcId="{A0F1FC13-273A-4143-AF12-1DE52230AC41}" destId="{0460612B-FAF9-4346-9E05-E94FF2978D18}" srcOrd="0" destOrd="0" presId="urn:microsoft.com/office/officeart/2008/layout/NameandTitleOrganizationalChart"/>
    <dgm:cxn modelId="{D0F7E3D5-CE25-4336-ABEA-DB8370D37785}" type="presOf" srcId="{8A188BB5-0877-4A6C-9E2B-4439AF6BDA41}" destId="{CD507EB7-2D68-46A5-AF76-E8871C953C64}" srcOrd="0" destOrd="0" presId="urn:microsoft.com/office/officeart/2008/layout/NameandTitleOrganizationalChart"/>
    <dgm:cxn modelId="{C7FBFC93-1E80-4C7A-8CBF-949FB907C9BA}" type="presOf" srcId="{44A5BACA-053A-402D-9943-2C143D8C9AC7}" destId="{8FB1BFB2-1062-48A2-AE4C-9C23F2EA54DA}" srcOrd="1" destOrd="0" presId="urn:microsoft.com/office/officeart/2008/layout/NameandTitleOrganizationalChart"/>
    <dgm:cxn modelId="{471186D7-9D31-47AF-9F99-62C14CE9E543}" type="presOf" srcId="{A9B32F31-AE9E-43EB-AC83-799C70E59C49}" destId="{0EED51E3-10D4-4C01-8829-9DC67979A07F}" srcOrd="0" destOrd="0" presId="urn:microsoft.com/office/officeart/2008/layout/NameandTitleOrganizationalChart"/>
    <dgm:cxn modelId="{FB34EC34-AB19-437C-8EC1-9605D371DD06}" srcId="{A2B799C3-7B48-4854-9A56-5BD814CB14E9}" destId="{7F672506-A6BE-4866-8A8F-95C6670BD9E7}" srcOrd="0" destOrd="0" parTransId="{17CB3ECE-D39A-4D0D-8F50-739A1750EDCE}" sibTransId="{A9B32F31-AE9E-43EB-AC83-799C70E59C49}"/>
    <dgm:cxn modelId="{6D72AE31-1FF3-454D-8A09-F50A9BA1713F}" type="presOf" srcId="{A2B799C3-7B48-4854-9A56-5BD814CB14E9}" destId="{594FECE7-DE04-4AEC-AA54-F953BCF8B3E2}" srcOrd="0" destOrd="0" presId="urn:microsoft.com/office/officeart/2008/layout/NameandTitleOrganizationalChart"/>
    <dgm:cxn modelId="{76949E2B-25A3-4A57-9912-2244BCD365BC}" type="presOf" srcId="{24AEF818-31B0-4D05-A54F-1F0A83FA8B7D}" destId="{0492ABF3-18E5-4016-9729-E634C9DDA84B}" srcOrd="0" destOrd="0" presId="urn:microsoft.com/office/officeart/2008/layout/NameandTitleOrganizationalChart"/>
    <dgm:cxn modelId="{A9CE7A7D-2633-401E-84AA-1B72C2DBDC3F}" type="presParOf" srcId="{594FECE7-DE04-4AEC-AA54-F953BCF8B3E2}" destId="{F386AEEA-1A70-48ED-A143-9A4A4BE466A8}" srcOrd="0" destOrd="0" presId="urn:microsoft.com/office/officeart/2008/layout/NameandTitleOrganizationalChart"/>
    <dgm:cxn modelId="{D00F8507-0186-44FC-9F8E-E200A565480B}" type="presParOf" srcId="{F386AEEA-1A70-48ED-A143-9A4A4BE466A8}" destId="{B7A6853C-8002-4C94-A5C5-1AAB8F148F30}" srcOrd="0" destOrd="0" presId="urn:microsoft.com/office/officeart/2008/layout/NameandTitleOrganizationalChart"/>
    <dgm:cxn modelId="{65BA11C2-6E32-475A-B6BF-E0E26583472C}" type="presParOf" srcId="{B7A6853C-8002-4C94-A5C5-1AAB8F148F30}" destId="{339CE126-7EF9-4588-B759-FCD83E80E88E}" srcOrd="0" destOrd="0" presId="urn:microsoft.com/office/officeart/2008/layout/NameandTitleOrganizationalChart"/>
    <dgm:cxn modelId="{37697F90-4C77-4A16-ADE3-BAB925749520}" type="presParOf" srcId="{B7A6853C-8002-4C94-A5C5-1AAB8F148F30}" destId="{0EED51E3-10D4-4C01-8829-9DC67979A07F}" srcOrd="1" destOrd="0" presId="urn:microsoft.com/office/officeart/2008/layout/NameandTitleOrganizationalChart"/>
    <dgm:cxn modelId="{12151FBC-635B-4F58-A463-2DDC5E768AA1}" type="presParOf" srcId="{B7A6853C-8002-4C94-A5C5-1AAB8F148F30}" destId="{09E9FFBA-ACC2-4721-8AEC-4256BE05429E}" srcOrd="2" destOrd="0" presId="urn:microsoft.com/office/officeart/2008/layout/NameandTitleOrganizationalChart"/>
    <dgm:cxn modelId="{D0A25077-B472-4E80-8890-8CF020DBC005}" type="presParOf" srcId="{F386AEEA-1A70-48ED-A143-9A4A4BE466A8}" destId="{7556253A-3669-401C-AA7F-4BF9A7FD83C8}" srcOrd="1" destOrd="0" presId="urn:microsoft.com/office/officeart/2008/layout/NameandTitleOrganizationalChart"/>
    <dgm:cxn modelId="{9D1771E2-849D-4341-B9C8-5155235289BE}" type="presParOf" srcId="{7556253A-3669-401C-AA7F-4BF9A7FD83C8}" destId="{CD507EB7-2D68-46A5-AF76-E8871C953C64}" srcOrd="0" destOrd="0" presId="urn:microsoft.com/office/officeart/2008/layout/NameandTitleOrganizationalChart"/>
    <dgm:cxn modelId="{01DDC360-79E4-4755-B617-065E097B3E96}" type="presParOf" srcId="{7556253A-3669-401C-AA7F-4BF9A7FD83C8}" destId="{F1E74F5D-3B2D-45B9-A18A-5F992DEF4E39}" srcOrd="1" destOrd="0" presId="urn:microsoft.com/office/officeart/2008/layout/NameandTitleOrganizationalChart"/>
    <dgm:cxn modelId="{702B8D58-502F-4DEC-A315-0A4EF1C99847}" type="presParOf" srcId="{F1E74F5D-3B2D-45B9-A18A-5F992DEF4E39}" destId="{D69D6FE3-0B75-4D05-AB3F-CA60A6C2C454}" srcOrd="0" destOrd="0" presId="urn:microsoft.com/office/officeart/2008/layout/NameandTitleOrganizationalChart"/>
    <dgm:cxn modelId="{809E28EB-E897-42A3-ABA3-8F559BE1B97C}" type="presParOf" srcId="{D69D6FE3-0B75-4D05-AB3F-CA60A6C2C454}" destId="{0492ABF3-18E5-4016-9729-E634C9DDA84B}" srcOrd="0" destOrd="0" presId="urn:microsoft.com/office/officeart/2008/layout/NameandTitleOrganizationalChart"/>
    <dgm:cxn modelId="{1436D913-E540-4D1F-AD06-251CB1CCBFCA}" type="presParOf" srcId="{D69D6FE3-0B75-4D05-AB3F-CA60A6C2C454}" destId="{9ABEBA0F-7E3A-45A5-AEF0-0C50E7D06231}" srcOrd="1" destOrd="0" presId="urn:microsoft.com/office/officeart/2008/layout/NameandTitleOrganizationalChart"/>
    <dgm:cxn modelId="{26F0E57D-502B-4D53-AD50-EE52D2578CB4}" type="presParOf" srcId="{D69D6FE3-0B75-4D05-AB3F-CA60A6C2C454}" destId="{F629A2B9-0400-4F2B-B8A9-EFA5DE624DB6}" srcOrd="2" destOrd="0" presId="urn:microsoft.com/office/officeart/2008/layout/NameandTitleOrganizationalChart"/>
    <dgm:cxn modelId="{7C78F5C4-4BE3-4747-BB48-544D9B896755}" type="presParOf" srcId="{F1E74F5D-3B2D-45B9-A18A-5F992DEF4E39}" destId="{3C662B94-4BDB-49EC-886D-58B36AFD48BF}" srcOrd="1" destOrd="0" presId="urn:microsoft.com/office/officeart/2008/layout/NameandTitleOrganizationalChart"/>
    <dgm:cxn modelId="{F38AAFC9-F93A-436A-8330-F0820AF3BE59}" type="presParOf" srcId="{3C662B94-4BDB-49EC-886D-58B36AFD48BF}" destId="{0460612B-FAF9-4346-9E05-E94FF2978D18}" srcOrd="0" destOrd="0" presId="urn:microsoft.com/office/officeart/2008/layout/NameandTitleOrganizationalChart"/>
    <dgm:cxn modelId="{06699AF2-05F0-4628-9822-CD3399ACFEDA}" type="presParOf" srcId="{3C662B94-4BDB-49EC-886D-58B36AFD48BF}" destId="{309CECC3-F4CB-4F4E-831F-68FBA3592C5B}" srcOrd="1" destOrd="0" presId="urn:microsoft.com/office/officeart/2008/layout/NameandTitleOrganizationalChart"/>
    <dgm:cxn modelId="{47EDC0BC-C5CA-4F24-90C8-30BBE25A7DFF}" type="presParOf" srcId="{309CECC3-F4CB-4F4E-831F-68FBA3592C5B}" destId="{B46F182E-B688-4629-A18D-A3ABA0873EF1}" srcOrd="0" destOrd="0" presId="urn:microsoft.com/office/officeart/2008/layout/NameandTitleOrganizationalChart"/>
    <dgm:cxn modelId="{353E2AFF-E94E-45FB-ACED-17E7E417E974}" type="presParOf" srcId="{B46F182E-B688-4629-A18D-A3ABA0873EF1}" destId="{48A1531A-24A7-49F6-BACE-11CC4C8F04A0}" srcOrd="0" destOrd="0" presId="urn:microsoft.com/office/officeart/2008/layout/NameandTitleOrganizationalChart"/>
    <dgm:cxn modelId="{2DFC5A4C-8B49-4143-9C51-76F51841471B}" type="presParOf" srcId="{B46F182E-B688-4629-A18D-A3ABA0873EF1}" destId="{4C7A6EE7-E249-46E0-B275-30E9184D7C75}" srcOrd="1" destOrd="0" presId="urn:microsoft.com/office/officeart/2008/layout/NameandTitleOrganizationalChart"/>
    <dgm:cxn modelId="{D16EB398-FED9-4871-A634-EBBB94D40D94}" type="presParOf" srcId="{B46F182E-B688-4629-A18D-A3ABA0873EF1}" destId="{2AA9B86E-C1E3-4641-B88E-88A32908ACCA}" srcOrd="2" destOrd="0" presId="urn:microsoft.com/office/officeart/2008/layout/NameandTitleOrganizationalChart"/>
    <dgm:cxn modelId="{68D15F5B-E688-4E7E-919D-7576A6B9BB5F}" type="presParOf" srcId="{309CECC3-F4CB-4F4E-831F-68FBA3592C5B}" destId="{9466B563-8717-4EAA-B795-972F858586FF}" srcOrd="1" destOrd="0" presId="urn:microsoft.com/office/officeart/2008/layout/NameandTitleOrganizationalChart"/>
    <dgm:cxn modelId="{09D39828-59EF-47F5-98BF-CAD97346A226}" type="presParOf" srcId="{309CECC3-F4CB-4F4E-831F-68FBA3592C5B}" destId="{4CB98284-9EDC-4C5A-B756-10A0A018C79A}" srcOrd="2" destOrd="0" presId="urn:microsoft.com/office/officeart/2008/layout/NameandTitleOrganizationalChart"/>
    <dgm:cxn modelId="{99CC3AC5-AE50-4798-BE92-11ADE4B0EAF1}" type="presParOf" srcId="{3C662B94-4BDB-49EC-886D-58B36AFD48BF}" destId="{223CBE6A-3FD0-42C8-ADC3-7A26C7E508F9}" srcOrd="2" destOrd="0" presId="urn:microsoft.com/office/officeart/2008/layout/NameandTitleOrganizationalChart"/>
    <dgm:cxn modelId="{5D8ACB40-CB74-47A3-AE39-60E2EB25377E}" type="presParOf" srcId="{3C662B94-4BDB-49EC-886D-58B36AFD48BF}" destId="{25DE221A-511C-4B40-A96D-6E47C625A245}" srcOrd="3" destOrd="0" presId="urn:microsoft.com/office/officeart/2008/layout/NameandTitleOrganizationalChart"/>
    <dgm:cxn modelId="{0C6D6DA9-CADD-471C-9F6B-2964DAC65640}" type="presParOf" srcId="{25DE221A-511C-4B40-A96D-6E47C625A245}" destId="{1362A990-4576-468B-BCA4-0CDBF5855A24}" srcOrd="0" destOrd="0" presId="urn:microsoft.com/office/officeart/2008/layout/NameandTitleOrganizationalChart"/>
    <dgm:cxn modelId="{B1E740AE-1ADD-48B0-8D2C-132C74E45262}" type="presParOf" srcId="{1362A990-4576-468B-BCA4-0CDBF5855A24}" destId="{14DCF2C1-079B-4A63-B998-418CE6C78A77}" srcOrd="0" destOrd="0" presId="urn:microsoft.com/office/officeart/2008/layout/NameandTitleOrganizationalChart"/>
    <dgm:cxn modelId="{51098CAC-FDFD-456F-A944-7D60B178EB4F}" type="presParOf" srcId="{1362A990-4576-468B-BCA4-0CDBF5855A24}" destId="{B490C6F3-F2D3-4813-886F-B44DBCC3C361}" srcOrd="1" destOrd="0" presId="urn:microsoft.com/office/officeart/2008/layout/NameandTitleOrganizationalChart"/>
    <dgm:cxn modelId="{45A44269-2FBC-4192-B814-2972F158FAE7}" type="presParOf" srcId="{1362A990-4576-468B-BCA4-0CDBF5855A24}" destId="{8FB1BFB2-1062-48A2-AE4C-9C23F2EA54DA}" srcOrd="2" destOrd="0" presId="urn:microsoft.com/office/officeart/2008/layout/NameandTitleOrganizationalChart"/>
    <dgm:cxn modelId="{BD92356E-B703-45C4-9287-1BCDB131CF9B}" type="presParOf" srcId="{25DE221A-511C-4B40-A96D-6E47C625A245}" destId="{6F0E521A-8F04-4DEB-A7FF-77E7429AE5C1}" srcOrd="1" destOrd="0" presId="urn:microsoft.com/office/officeart/2008/layout/NameandTitleOrganizationalChart"/>
    <dgm:cxn modelId="{A0C393DB-46A2-493F-A967-7FAFF6DFD21C}" type="presParOf" srcId="{25DE221A-511C-4B40-A96D-6E47C625A245}" destId="{E70517D4-BBAC-4C5C-B13F-16BDC91343E1}" srcOrd="2" destOrd="0" presId="urn:microsoft.com/office/officeart/2008/layout/NameandTitleOrganizationalChart"/>
    <dgm:cxn modelId="{321587C5-C84F-4EB6-B4D5-25A437F71C71}" type="presParOf" srcId="{F1E74F5D-3B2D-45B9-A18A-5F992DEF4E39}" destId="{5665014F-44C3-4EA2-8EE7-FC85B5595667}" srcOrd="2" destOrd="0" presId="urn:microsoft.com/office/officeart/2008/layout/NameandTitleOrganizationalChart"/>
    <dgm:cxn modelId="{70A0C589-568F-4F76-97CB-939593D7ADCF}" type="presParOf" srcId="{F386AEEA-1A70-48ED-A143-9A4A4BE466A8}" destId="{89016831-8197-4FF4-946F-672BFDC7EE4E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3CBE6A-3FD0-42C8-ADC3-7A26C7E508F9}">
      <dsp:nvSpPr>
        <dsp:cNvPr id="0" name=""/>
        <dsp:cNvSpPr/>
      </dsp:nvSpPr>
      <dsp:spPr>
        <a:xfrm>
          <a:off x="3437418" y="2673490"/>
          <a:ext cx="1341878" cy="5984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744"/>
              </a:lnTo>
              <a:lnTo>
                <a:pt x="1341878" y="356744"/>
              </a:lnTo>
              <a:lnTo>
                <a:pt x="1341878" y="598410"/>
              </a:lnTo>
            </a:path>
          </a:pathLst>
        </a:custGeom>
        <a:noFill/>
        <a:ln w="1079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60612B-FAF9-4346-9E05-E94FF2978D18}">
      <dsp:nvSpPr>
        <dsp:cNvPr id="0" name=""/>
        <dsp:cNvSpPr/>
      </dsp:nvSpPr>
      <dsp:spPr>
        <a:xfrm>
          <a:off x="2095540" y="2673490"/>
          <a:ext cx="1341878" cy="598410"/>
        </a:xfrm>
        <a:custGeom>
          <a:avLst/>
          <a:gdLst/>
          <a:ahLst/>
          <a:cxnLst/>
          <a:rect l="0" t="0" r="0" b="0"/>
          <a:pathLst>
            <a:path>
              <a:moveTo>
                <a:pt x="1341878" y="0"/>
              </a:moveTo>
              <a:lnTo>
                <a:pt x="1341878" y="356744"/>
              </a:lnTo>
              <a:lnTo>
                <a:pt x="0" y="356744"/>
              </a:lnTo>
              <a:lnTo>
                <a:pt x="0" y="598410"/>
              </a:lnTo>
            </a:path>
          </a:pathLst>
        </a:custGeom>
        <a:noFill/>
        <a:ln w="1079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507EB7-2D68-46A5-AF76-E8871C953C64}">
      <dsp:nvSpPr>
        <dsp:cNvPr id="0" name=""/>
        <dsp:cNvSpPr/>
      </dsp:nvSpPr>
      <dsp:spPr>
        <a:xfrm>
          <a:off x="3391698" y="1039368"/>
          <a:ext cx="91440" cy="5984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98410"/>
              </a:lnTo>
            </a:path>
          </a:pathLst>
        </a:custGeom>
        <a:noFill/>
        <a:ln w="1079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9CE126-7EF9-4588-B759-FCD83E80E88E}">
      <dsp:nvSpPr>
        <dsp:cNvPr id="0" name=""/>
        <dsp:cNvSpPr/>
      </dsp:nvSpPr>
      <dsp:spPr>
        <a:xfrm>
          <a:off x="2437225" y="3657"/>
          <a:ext cx="2000385" cy="103571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4615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Transportation Network Manager</a:t>
          </a:r>
          <a:endParaRPr lang="en-US" sz="1600" kern="1200" dirty="0"/>
        </a:p>
      </dsp:txBody>
      <dsp:txXfrm>
        <a:off x="2437225" y="3657"/>
        <a:ext cx="2000385" cy="1035711"/>
      </dsp:txXfrm>
    </dsp:sp>
    <dsp:sp modelId="{0EED51E3-10D4-4C01-8829-9DC67979A07F}">
      <dsp:nvSpPr>
        <dsp:cNvPr id="0" name=""/>
        <dsp:cNvSpPr/>
      </dsp:nvSpPr>
      <dsp:spPr>
        <a:xfrm>
          <a:off x="2837303" y="809210"/>
          <a:ext cx="1800347" cy="3452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13335" rIns="53340" bIns="13335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837303" y="809210"/>
        <a:ext cx="1800347" cy="345237"/>
      </dsp:txXfrm>
    </dsp:sp>
    <dsp:sp modelId="{0492ABF3-18E5-4016-9729-E634C9DDA84B}">
      <dsp:nvSpPr>
        <dsp:cNvPr id="0" name=""/>
        <dsp:cNvSpPr/>
      </dsp:nvSpPr>
      <dsp:spPr>
        <a:xfrm>
          <a:off x="2437225" y="1637778"/>
          <a:ext cx="2000385" cy="103571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4615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Alternative Transportation Programs Coordinator</a:t>
          </a:r>
          <a:endParaRPr lang="en-US" sz="1600" kern="1200" dirty="0"/>
        </a:p>
      </dsp:txBody>
      <dsp:txXfrm>
        <a:off x="2437225" y="1637778"/>
        <a:ext cx="2000385" cy="1035711"/>
      </dsp:txXfrm>
    </dsp:sp>
    <dsp:sp modelId="{9ABEBA0F-7E3A-45A5-AEF0-0C50E7D06231}">
      <dsp:nvSpPr>
        <dsp:cNvPr id="0" name=""/>
        <dsp:cNvSpPr/>
      </dsp:nvSpPr>
      <dsp:spPr>
        <a:xfrm>
          <a:off x="2837303" y="2443332"/>
          <a:ext cx="1800347" cy="3452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14605" rIns="58420" bIns="14605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2837303" y="2443332"/>
        <a:ext cx="1800347" cy="345237"/>
      </dsp:txXfrm>
    </dsp:sp>
    <dsp:sp modelId="{48A1531A-24A7-49F6-BACE-11CC4C8F04A0}">
      <dsp:nvSpPr>
        <dsp:cNvPr id="0" name=""/>
        <dsp:cNvSpPr/>
      </dsp:nvSpPr>
      <dsp:spPr>
        <a:xfrm>
          <a:off x="1095347" y="3271900"/>
          <a:ext cx="2000385" cy="103571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4615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1500 Hour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Positions</a:t>
          </a:r>
          <a:endParaRPr lang="en-US" sz="1600" kern="1200" dirty="0"/>
        </a:p>
      </dsp:txBody>
      <dsp:txXfrm>
        <a:off x="1095347" y="3271900"/>
        <a:ext cx="2000385" cy="1035711"/>
      </dsp:txXfrm>
    </dsp:sp>
    <dsp:sp modelId="{4C7A6EE7-E249-46E0-B275-30E9184D7C75}">
      <dsp:nvSpPr>
        <dsp:cNvPr id="0" name=""/>
        <dsp:cNvSpPr/>
      </dsp:nvSpPr>
      <dsp:spPr>
        <a:xfrm>
          <a:off x="1495424" y="4077453"/>
          <a:ext cx="1800347" cy="3452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14605" rIns="58420" bIns="14605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1495424" y="4077453"/>
        <a:ext cx="1800347" cy="345237"/>
      </dsp:txXfrm>
    </dsp:sp>
    <dsp:sp modelId="{14DCF2C1-079B-4A63-B998-418CE6C78A77}">
      <dsp:nvSpPr>
        <dsp:cNvPr id="0" name=""/>
        <dsp:cNvSpPr/>
      </dsp:nvSpPr>
      <dsp:spPr>
        <a:xfrm>
          <a:off x="3779103" y="3271900"/>
          <a:ext cx="2000385" cy="103571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4615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Alternative Transportation Interns</a:t>
          </a:r>
          <a:endParaRPr lang="en-US" sz="1600" kern="1200" dirty="0"/>
        </a:p>
      </dsp:txBody>
      <dsp:txXfrm>
        <a:off x="3779103" y="3271900"/>
        <a:ext cx="2000385" cy="1035711"/>
      </dsp:txXfrm>
    </dsp:sp>
    <dsp:sp modelId="{B490C6F3-F2D3-4813-886F-B44DBCC3C361}">
      <dsp:nvSpPr>
        <dsp:cNvPr id="0" name=""/>
        <dsp:cNvSpPr/>
      </dsp:nvSpPr>
      <dsp:spPr>
        <a:xfrm>
          <a:off x="4179181" y="4077453"/>
          <a:ext cx="1800347" cy="3452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14605" rIns="58420" bIns="14605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4179181" y="4077453"/>
        <a:ext cx="1800347" cy="3452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1B807-BB9B-42F2-A484-D8331EA28CDD}" type="datetimeFigureOut">
              <a:rPr lang="en-US" smtClean="0"/>
              <a:t>9/13/2019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19BFFA-318C-47D2-8C1A-CBB9E97A90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22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5766197-BC26-4C33-958C-3345A9EF0D68}" type="datetimeFigureOut">
              <a:rPr lang="en-US" smtClean="0"/>
              <a:t>9/13/2019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C901439-DF6A-42CD-960C-017F9FAC09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53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01439-DF6A-42CD-960C-017F9FAC09E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823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Mention the reusable to go program, the reusable spork that you can get from dining and the reusable water bottle/thermos.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01439-DF6A-42CD-960C-017F9FAC09E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195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Mention the reusable to go program, the reusable spork that you can get from dining and the reusable water bottle/thermos.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01439-DF6A-42CD-960C-017F9FAC09E3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121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Mention the reusable to go program, the reusable spork that you can get from dining and the reusable water bottle/thermos.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01439-DF6A-42CD-960C-017F9FAC09E3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98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Mention the reusable to go program, the reusable spork that you can get from dining and the reusable water bottle/thermos.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01439-DF6A-42CD-960C-017F9FAC09E3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1466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Mention the reusable to go program, the reusable spork that you can get from dining and the reusable water bottle/thermos.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01439-DF6A-42CD-960C-017F9FAC09E3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682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01439-DF6A-42CD-960C-017F9FAC09E3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324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-Shape 8"/>
          <p:cNvSpPr/>
          <p:nvPr userDrawn="1"/>
        </p:nvSpPr>
        <p:spPr>
          <a:xfrm rot="16200000">
            <a:off x="10270492" y="3768929"/>
            <a:ext cx="641349" cy="641349"/>
          </a:xfrm>
          <a:prstGeom prst="corner">
            <a:avLst>
              <a:gd name="adj1" fmla="val 15545"/>
              <a:gd name="adj2" fmla="val 1474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0" name="L-Shape 9"/>
          <p:cNvSpPr/>
          <p:nvPr userDrawn="1"/>
        </p:nvSpPr>
        <p:spPr>
          <a:xfrm rot="5400000">
            <a:off x="1282466" y="1964099"/>
            <a:ext cx="641349" cy="641349"/>
          </a:xfrm>
          <a:prstGeom prst="corner">
            <a:avLst>
              <a:gd name="adj1" fmla="val 15545"/>
              <a:gd name="adj2" fmla="val 1474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Oval 10"/>
          <p:cNvSpPr/>
          <p:nvPr userDrawn="1"/>
        </p:nvSpPr>
        <p:spPr>
          <a:xfrm rot="196894">
            <a:off x="-558800" y="-1188720"/>
            <a:ext cx="4958080" cy="5080000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12" name="Oval 11"/>
          <p:cNvSpPr/>
          <p:nvPr userDrawn="1"/>
        </p:nvSpPr>
        <p:spPr>
          <a:xfrm rot="196894">
            <a:off x="6135006" y="1570704"/>
            <a:ext cx="6857391" cy="671197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584760"/>
          </a:xfrm>
          <a:solidFill>
            <a:schemeClr val="bg1"/>
          </a:solidFill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177" indent="0" algn="ctr">
              <a:buNone/>
              <a:defRPr sz="2000"/>
            </a:lvl2pPr>
            <a:lvl3pPr marL="914354" indent="0" algn="ctr">
              <a:buNone/>
              <a:defRPr sz="1801"/>
            </a:lvl3pPr>
            <a:lvl4pPr marL="1371531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3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7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184400"/>
            <a:ext cx="9144000" cy="1417637"/>
          </a:xfrm>
          <a:solidFill>
            <a:schemeClr val="bg1"/>
          </a:solidFill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054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F1F0-8FB4-1748-8F21-1C44CF170E83}" type="datetimeFigureOut">
              <a:rPr lang="en-US" smtClean="0"/>
              <a:t>9/13/2019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4B53-1FC6-DB4D-8916-2D5D8F3BF5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659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3" y="365131"/>
            <a:ext cx="2628900" cy="58118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31"/>
            <a:ext cx="7734300" cy="58118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F1F0-8FB4-1748-8F21-1C44CF170E83}" type="datetimeFigureOut">
              <a:rPr lang="en-US" smtClean="0"/>
              <a:t>9/13/2019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4B53-1FC6-DB4D-8916-2D5D8F3BF5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728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1622604" y="2244457"/>
            <a:ext cx="0" cy="509588"/>
          </a:xfrm>
          <a:prstGeom prst="line">
            <a:avLst/>
          </a:prstGeom>
          <a:ln w="57150">
            <a:solidFill>
              <a:srgbClr val="FF9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 userDrawn="1"/>
        </p:nvCxnSpPr>
        <p:spPr>
          <a:xfrm flipH="1">
            <a:off x="1611314" y="2266939"/>
            <a:ext cx="673103" cy="0"/>
          </a:xfrm>
          <a:prstGeom prst="line">
            <a:avLst/>
          </a:prstGeom>
          <a:ln w="57150">
            <a:solidFill>
              <a:srgbClr val="FF9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 userDrawn="1"/>
        </p:nvCxnSpPr>
        <p:spPr>
          <a:xfrm rot="16200000">
            <a:off x="10044116" y="3812776"/>
            <a:ext cx="0" cy="679451"/>
          </a:xfrm>
          <a:prstGeom prst="line">
            <a:avLst/>
          </a:prstGeom>
          <a:ln w="57150">
            <a:solidFill>
              <a:srgbClr val="FF9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 rot="16200000" flipH="1">
            <a:off x="10116963" y="3920195"/>
            <a:ext cx="504827" cy="0"/>
          </a:xfrm>
          <a:prstGeom prst="line">
            <a:avLst/>
          </a:prstGeom>
          <a:ln w="57150">
            <a:solidFill>
              <a:srgbClr val="FF9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47867" y="2499250"/>
            <a:ext cx="8244647" cy="1511924"/>
          </a:xfrm>
        </p:spPr>
        <p:txBody>
          <a:bodyPr>
            <a:normAutofit/>
          </a:bodyPr>
          <a:lstStyle>
            <a:lvl1pPr>
              <a:defRPr sz="4800" b="1" i="0">
                <a:latin typeface="Acherus Grotesque Black" charset="0"/>
                <a:ea typeface="Acherus Grotesque Black" charset="0"/>
                <a:cs typeface="Acherus Grotesque Black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151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297392"/>
            <a:ext cx="10515600" cy="1325563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>
            <a:lvl1pPr marL="228589" indent="-228589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1pPr>
            <a:lvl2pPr marL="685767" indent="-228589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2pPr>
            <a:lvl3pPr marL="1142943" indent="-228589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3pPr>
            <a:lvl4pPr marL="1600121" indent="-228589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4pPr>
            <a:lvl5pPr marL="2057298" indent="-228589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DD61-DAE8-5940-995B-F34550BEAF98}" type="datetimeFigureOut">
              <a:rPr lang="en-US" smtClean="0"/>
              <a:t>9/13/2019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04368A0E-ECDD-6B4D-9728-E06C2571DE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L-Shape 6"/>
          <p:cNvSpPr/>
          <p:nvPr userDrawn="1"/>
        </p:nvSpPr>
        <p:spPr>
          <a:xfrm>
            <a:off x="677336" y="5715002"/>
            <a:ext cx="641349" cy="641349"/>
          </a:xfrm>
          <a:prstGeom prst="corner">
            <a:avLst>
              <a:gd name="adj1" fmla="val 15545"/>
              <a:gd name="adj2" fmla="val 1474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L-Shape 7"/>
          <p:cNvSpPr/>
          <p:nvPr userDrawn="1"/>
        </p:nvSpPr>
        <p:spPr>
          <a:xfrm rot="10800000">
            <a:off x="10909535" y="124435"/>
            <a:ext cx="641349" cy="641349"/>
          </a:xfrm>
          <a:prstGeom prst="corner">
            <a:avLst>
              <a:gd name="adj1" fmla="val 15545"/>
              <a:gd name="adj2" fmla="val 1474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25245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3" y="2590801"/>
            <a:ext cx="10515600" cy="1971676"/>
          </a:xfrm>
          <a:solidFill>
            <a:schemeClr val="bg1"/>
          </a:solidFill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3" y="4589464"/>
            <a:ext cx="10515600" cy="50746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5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F1F0-8FB4-1748-8F21-1C44CF170E83}" type="datetimeFigureOut">
              <a:rPr lang="en-US" smtClean="0"/>
              <a:t>9/13/2019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808B4B53-1FC6-DB4D-8916-2D5D8F3BF5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L-Shape 6"/>
          <p:cNvSpPr/>
          <p:nvPr userDrawn="1"/>
        </p:nvSpPr>
        <p:spPr>
          <a:xfrm rot="16200000">
            <a:off x="10913770" y="4631972"/>
            <a:ext cx="641349" cy="641349"/>
          </a:xfrm>
          <a:prstGeom prst="corner">
            <a:avLst>
              <a:gd name="adj1" fmla="val 15545"/>
              <a:gd name="adj2" fmla="val 1474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L-Shape 7"/>
          <p:cNvSpPr/>
          <p:nvPr userDrawn="1"/>
        </p:nvSpPr>
        <p:spPr>
          <a:xfrm rot="5400000">
            <a:off x="641116" y="2414418"/>
            <a:ext cx="641349" cy="641349"/>
          </a:xfrm>
          <a:prstGeom prst="corner">
            <a:avLst>
              <a:gd name="adj1" fmla="val 15545"/>
              <a:gd name="adj2" fmla="val 1474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04878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9"/>
          </a:xfrm>
          <a:solidFill>
            <a:schemeClr val="bg1"/>
          </a:solidFill>
        </p:spPr>
        <p:txBody>
          <a:bodyPr/>
          <a:lstStyle>
            <a:lvl1pPr marL="228589" indent="-228589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1pPr>
            <a:lvl2pPr marL="685767" indent="-228589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2pPr>
            <a:lvl3pPr marL="1142943" indent="-228589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3pPr>
            <a:lvl4pPr marL="1600121" indent="-228589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4pPr>
            <a:lvl5pPr marL="2057298" indent="-228589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9"/>
          </a:xfrm>
          <a:solidFill>
            <a:schemeClr val="bg1"/>
          </a:solidFill>
        </p:spPr>
        <p:txBody>
          <a:bodyPr/>
          <a:lstStyle>
            <a:lvl1pPr marL="228589" indent="-228589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1pPr>
            <a:lvl2pPr marL="685767" indent="-228589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2pPr>
            <a:lvl3pPr marL="1142943" indent="-228589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3pPr>
            <a:lvl4pPr marL="1600121" indent="-228589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4pPr>
            <a:lvl5pPr marL="2057298" indent="-228589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F1F0-8FB4-1748-8F21-1C44CF170E83}" type="datetimeFigureOut">
              <a:rPr lang="en-US" smtClean="0"/>
              <a:t>9/13/2019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808B4B53-1FC6-DB4D-8916-2D5D8F3BF5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L-Shape 7"/>
          <p:cNvSpPr/>
          <p:nvPr userDrawn="1"/>
        </p:nvSpPr>
        <p:spPr>
          <a:xfrm>
            <a:off x="677336" y="5715002"/>
            <a:ext cx="641349" cy="641349"/>
          </a:xfrm>
          <a:prstGeom prst="corner">
            <a:avLst>
              <a:gd name="adj1" fmla="val 15545"/>
              <a:gd name="adj2" fmla="val 1474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L-Shape 8"/>
          <p:cNvSpPr/>
          <p:nvPr userDrawn="1"/>
        </p:nvSpPr>
        <p:spPr>
          <a:xfrm rot="10800000">
            <a:off x="10909535" y="158776"/>
            <a:ext cx="641349" cy="641349"/>
          </a:xfrm>
          <a:prstGeom prst="corner">
            <a:avLst>
              <a:gd name="adj1" fmla="val 15545"/>
              <a:gd name="adj2" fmla="val 1474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27704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4" indent="0">
              <a:buNone/>
              <a:defRPr sz="1801" b="1"/>
            </a:lvl3pPr>
            <a:lvl4pPr marL="1371531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7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5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4" indent="0">
              <a:buNone/>
              <a:defRPr sz="1801" b="1"/>
            </a:lvl3pPr>
            <a:lvl4pPr marL="1371531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5" y="2505077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F1F0-8FB4-1748-8F21-1C44CF170E83}" type="datetimeFigureOut">
              <a:rPr lang="en-US" smtClean="0"/>
              <a:t>9/13/2019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4B53-1FC6-DB4D-8916-2D5D8F3BF5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03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F1F0-8FB4-1748-8F21-1C44CF170E83}" type="datetimeFigureOut">
              <a:rPr lang="en-US" smtClean="0"/>
              <a:t>9/13/2019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4B53-1FC6-DB4D-8916-2D5D8F3BF5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044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94944"/>
            <a:ext cx="606348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439561" y="450969"/>
            <a:ext cx="97719" cy="73289"/>
          </a:xfrm>
          <a:prstGeom prst="rect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1" dirty="0"/>
          </a:p>
        </p:txBody>
      </p:sp>
    </p:spTree>
    <p:extLst>
      <p:ext uri="{BB962C8B-B14F-4D97-AF65-F5344CB8AC3E}">
        <p14:creationId xmlns:p14="http://schemas.microsoft.com/office/powerpoint/2010/main" val="386499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92" y="987432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6"/>
            <a:ext cx="393223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7" indent="0">
              <a:buNone/>
              <a:defRPr sz="1401"/>
            </a:lvl2pPr>
            <a:lvl3pPr marL="914354" indent="0">
              <a:buNone/>
              <a:defRPr sz="1200"/>
            </a:lvl3pPr>
            <a:lvl4pPr marL="1371531" indent="0">
              <a:buNone/>
              <a:defRPr sz="1001"/>
            </a:lvl4pPr>
            <a:lvl5pPr marL="1828709" indent="0">
              <a:buNone/>
              <a:defRPr sz="1001"/>
            </a:lvl5pPr>
            <a:lvl6pPr marL="2285886" indent="0">
              <a:buNone/>
              <a:defRPr sz="1001"/>
            </a:lvl6pPr>
            <a:lvl7pPr marL="2743063" indent="0">
              <a:buNone/>
              <a:defRPr sz="1001"/>
            </a:lvl7pPr>
            <a:lvl8pPr marL="3200240" indent="0">
              <a:buNone/>
              <a:defRPr sz="1001"/>
            </a:lvl8pPr>
            <a:lvl9pPr marL="3657417" indent="0">
              <a:buNone/>
              <a:defRPr sz="100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F1F0-8FB4-1748-8F21-1C44CF170E83}" type="datetimeFigureOut">
              <a:rPr lang="en-US" smtClean="0"/>
              <a:t>9/13/2019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4B53-1FC6-DB4D-8916-2D5D8F3BF5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065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92" y="987432"/>
            <a:ext cx="617220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4" indent="0">
              <a:buNone/>
              <a:defRPr sz="2400"/>
            </a:lvl3pPr>
            <a:lvl4pPr marL="1371531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3" indent="0">
              <a:buNone/>
              <a:defRPr sz="2000"/>
            </a:lvl7pPr>
            <a:lvl8pPr marL="3200240" indent="0">
              <a:buNone/>
              <a:defRPr sz="2000"/>
            </a:lvl8pPr>
            <a:lvl9pPr marL="3657417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6"/>
            <a:ext cx="393223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7" indent="0">
              <a:buNone/>
              <a:defRPr sz="1401"/>
            </a:lvl2pPr>
            <a:lvl3pPr marL="914354" indent="0">
              <a:buNone/>
              <a:defRPr sz="1200"/>
            </a:lvl3pPr>
            <a:lvl4pPr marL="1371531" indent="0">
              <a:buNone/>
              <a:defRPr sz="1001"/>
            </a:lvl4pPr>
            <a:lvl5pPr marL="1828709" indent="0">
              <a:buNone/>
              <a:defRPr sz="1001"/>
            </a:lvl5pPr>
            <a:lvl6pPr marL="2285886" indent="0">
              <a:buNone/>
              <a:defRPr sz="1001"/>
            </a:lvl6pPr>
            <a:lvl7pPr marL="2743063" indent="0">
              <a:buNone/>
              <a:defRPr sz="1001"/>
            </a:lvl7pPr>
            <a:lvl8pPr marL="3200240" indent="0">
              <a:buNone/>
              <a:defRPr sz="1001"/>
            </a:lvl8pPr>
            <a:lvl9pPr marL="3657417" indent="0">
              <a:buNone/>
              <a:defRPr sz="100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F1F0-8FB4-1748-8F21-1C44CF170E83}" type="datetimeFigureOut">
              <a:rPr lang="en-US" smtClean="0"/>
              <a:t>9/13/2019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4B53-1FC6-DB4D-8916-2D5D8F3BF5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32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0F1F0-8FB4-1748-8F21-1C44CF170E83}" type="datetimeFigureOut">
              <a:rPr lang="en-US" smtClean="0"/>
              <a:t>9/13/2019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B4B53-1FC6-DB4D-8916-2D5D8F3BF57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717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7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1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7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1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tmp"/><Relationship Id="rId5" Type="http://schemas.openxmlformats.org/officeDocument/2006/relationships/image" Target="../media/image29.tmp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ilities.vt.edu/sustainability" TargetMode="External"/><Relationship Id="rId7" Type="http://schemas.openxmlformats.org/officeDocument/2006/relationships/hyperlink" Target="http://www.parking.vt.edu/alternative" TargetMode="External"/><Relationship Id="rId2" Type="http://schemas.openxmlformats.org/officeDocument/2006/relationships/hyperlink" Target="mailto:denniscc@vt.ed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nquint@vt.edu" TargetMode="External"/><Relationship Id="rId5" Type="http://schemas.openxmlformats.org/officeDocument/2006/relationships/hyperlink" Target="http://www.dining.vt.edu/sustainability" TargetMode="External"/><Relationship Id="rId4" Type="http://schemas.openxmlformats.org/officeDocument/2006/relationships/hyperlink" Target="mailto:bensman@vt.edu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54090" y="1024681"/>
            <a:ext cx="10554287" cy="2769989"/>
          </a:xfrm>
          <a:prstGeom prst="rect">
            <a:avLst/>
          </a:prstGeom>
          <a:solidFill>
            <a:srgbClr val="FFFFFF">
              <a:alpha val="92941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US" sz="4600" b="1" dirty="0" smtClean="0">
                <a:solidFill>
                  <a:srgbClr val="861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SUSTAINABILITY WEEK 2019 </a:t>
            </a:r>
          </a:p>
          <a:p>
            <a:pPr algn="ctr"/>
            <a:endParaRPr lang="en-US" b="1" dirty="0">
              <a:solidFill>
                <a:srgbClr val="861F41"/>
              </a:solidFill>
              <a:latin typeface="Acherus Grotesque Medium" panose="02000505000000020004" pitchFamily="50" charset="0"/>
            </a:endParaRPr>
          </a:p>
          <a:p>
            <a:pPr algn="ctr"/>
            <a:r>
              <a:rPr lang="en-US" sz="4400" b="1" dirty="0" smtClean="0">
                <a:solidFill>
                  <a:srgbClr val="861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“VT SUSTAINABILITY OPEN FORUM”  </a:t>
            </a:r>
            <a:endParaRPr lang="en-US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Acherus Grotesque Medium" panose="02000505000000020004" pitchFamily="50" charset="0"/>
            </a:endParaRPr>
          </a:p>
          <a:p>
            <a:pPr algn="ctr"/>
            <a:r>
              <a:rPr lang="en-US" sz="2400" b="1" dirty="0" smtClean="0">
                <a:latin typeface="Acherus Grotesque Medium" panose="02000505000000020004" pitchFamily="50" charset="0"/>
              </a:rPr>
              <a:t>Haymarket Theatre                    </a:t>
            </a:r>
          </a:p>
          <a:p>
            <a:pPr algn="ctr"/>
            <a:r>
              <a:rPr lang="en-US" sz="2400" b="1" smtClean="0">
                <a:latin typeface="Acherus Grotesque Medium" panose="02000505000000020004" pitchFamily="50" charset="0"/>
              </a:rPr>
              <a:t> September 16, 2019</a:t>
            </a:r>
            <a:endParaRPr lang="en-US" sz="2400" b="1" dirty="0">
              <a:latin typeface="Acherus Grotesque Medium" panose="02000505000000020004" pitchFamily="50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316" y="3794670"/>
            <a:ext cx="3217817" cy="3055663"/>
          </a:xfrm>
          <a:prstGeom prst="rect">
            <a:avLst/>
          </a:prstGeom>
        </p:spPr>
      </p:pic>
      <p:pic>
        <p:nvPicPr>
          <p:cNvPr id="6" name="Picture 4" descr="https://lh6.googleusercontent.com/ZdDNKlp6lLL8dJexcOr4nQzLPQ-0USi3iFw7XNvpwj0X2zIZUcOIJQQ5w0aGZ3OlOFIHDWl2EATHAL3Z5fubgt4FAj7m8CJZVwtSf26rFwDmCi6Rb90LW-Jr8b0JhfYQIYeMwgwL72M6ofhEv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730" y="3794669"/>
            <a:ext cx="3634669" cy="305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827" y="3794670"/>
            <a:ext cx="3010892" cy="305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36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96752"/>
            <a:ext cx="11353799" cy="161762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861F41"/>
                </a:solidFill>
              </a:rPr>
              <a:t>STUDENT ENGAGEMENT: PROGRAMS</a:t>
            </a:r>
            <a:endParaRPr lang="en-US" b="1" dirty="0">
              <a:solidFill>
                <a:srgbClr val="861F4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325" y="1523014"/>
            <a:ext cx="10818223" cy="482390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US" sz="4000" b="1" dirty="0" smtClean="0"/>
              <a:t>Internship Program</a:t>
            </a:r>
          </a:p>
          <a:p>
            <a:pPr>
              <a:lnSpc>
                <a:spcPct val="150000"/>
              </a:lnSpc>
            </a:pPr>
            <a:r>
              <a:rPr lang="en-US" sz="4000" b="1" dirty="0" smtClean="0"/>
              <a:t>Sustainability Week</a:t>
            </a:r>
          </a:p>
          <a:p>
            <a:pPr>
              <a:lnSpc>
                <a:spcPct val="150000"/>
              </a:lnSpc>
            </a:pPr>
            <a:r>
              <a:rPr lang="en-US" sz="4000" b="1" dirty="0" smtClean="0"/>
              <a:t>Earth Week</a:t>
            </a:r>
          </a:p>
          <a:p>
            <a:pPr>
              <a:lnSpc>
                <a:spcPct val="150000"/>
              </a:lnSpc>
            </a:pPr>
            <a:r>
              <a:rPr lang="en-US" sz="4000" b="1" dirty="0" smtClean="0"/>
              <a:t>Sustainability Forums</a:t>
            </a:r>
          </a:p>
          <a:p>
            <a:pPr>
              <a:lnSpc>
                <a:spcPct val="150000"/>
              </a:lnSpc>
            </a:pPr>
            <a:r>
              <a:rPr lang="en-US" sz="4000" b="1" dirty="0" smtClean="0"/>
              <a:t>Green RFP</a:t>
            </a:r>
          </a:p>
          <a:p>
            <a:pPr>
              <a:lnSpc>
                <a:spcPct val="150000"/>
              </a:lnSpc>
            </a:pPr>
            <a:r>
              <a:rPr lang="en-US" sz="4000" b="1" dirty="0" smtClean="0"/>
              <a:t>Green Grads</a:t>
            </a:r>
          </a:p>
          <a:p>
            <a:pPr>
              <a:lnSpc>
                <a:spcPct val="150000"/>
              </a:lnSpc>
            </a:pPr>
            <a:r>
              <a:rPr lang="en-US" sz="4000" b="1" dirty="0" smtClean="0"/>
              <a:t>Gobblerfest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378" y="1777031"/>
            <a:ext cx="3078103" cy="23085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958" y="4239685"/>
            <a:ext cx="3590159" cy="23934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58560" y="4577768"/>
            <a:ext cx="2320124" cy="1740093"/>
          </a:xfrm>
          <a:prstGeom prst="rect">
            <a:avLst/>
          </a:prstGeom>
        </p:spPr>
      </p:pic>
      <p:pic>
        <p:nvPicPr>
          <p:cNvPr id="6146" name="Picture 2" descr="Image may contain: 10 people, child, tree and outdoo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159" y="1794602"/>
            <a:ext cx="3436510" cy="2291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22"/>
          <a:stretch/>
        </p:blipFill>
        <p:spPr>
          <a:xfrm>
            <a:off x="8788127" y="4287752"/>
            <a:ext cx="3222172" cy="231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80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31" y="0"/>
            <a:ext cx="11508377" cy="1622955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861F41"/>
                </a:solidFill>
              </a:rPr>
              <a:t>STUDENT ENGAGEMENT:  GREEN RFP</a:t>
            </a:r>
            <a:endParaRPr lang="en-US" b="1" dirty="0">
              <a:solidFill>
                <a:srgbClr val="861F4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4503" y="1825625"/>
            <a:ext cx="8138159" cy="4758055"/>
          </a:xfrm>
        </p:spPr>
        <p:txBody>
          <a:bodyPr>
            <a:normAutofit/>
          </a:bodyPr>
          <a:lstStyle/>
          <a:p>
            <a:pPr lvl="1">
              <a:lnSpc>
                <a:spcPct val="120000"/>
              </a:lnSpc>
            </a:pPr>
            <a:r>
              <a:rPr lang="en-US" sz="2800" dirty="0" smtClean="0"/>
              <a:t>Began </a:t>
            </a:r>
            <a:r>
              <a:rPr lang="en-US" sz="2800" dirty="0"/>
              <a:t>Academic Year 2010-2011</a:t>
            </a:r>
          </a:p>
          <a:p>
            <a:pPr lvl="1">
              <a:lnSpc>
                <a:spcPct val="120000"/>
              </a:lnSpc>
            </a:pPr>
            <a:r>
              <a:rPr lang="en-US" sz="2800" dirty="0"/>
              <a:t>Proposals must support VTCAC</a:t>
            </a:r>
          </a:p>
          <a:p>
            <a:pPr lvl="1">
              <a:lnSpc>
                <a:spcPct val="120000"/>
              </a:lnSpc>
            </a:pPr>
            <a:r>
              <a:rPr lang="en-US" sz="2800" dirty="0" smtClean="0"/>
              <a:t>83 </a:t>
            </a:r>
            <a:r>
              <a:rPr lang="en-US" sz="2800" dirty="0"/>
              <a:t>proposals </a:t>
            </a:r>
            <a:r>
              <a:rPr lang="en-US" sz="2800" dirty="0" smtClean="0"/>
              <a:t>approved($1.2 Million)</a:t>
            </a:r>
            <a:endParaRPr lang="en-US" sz="2800" dirty="0"/>
          </a:p>
          <a:p>
            <a:pPr lvl="1">
              <a:lnSpc>
                <a:spcPct val="120000"/>
              </a:lnSpc>
            </a:pPr>
            <a:r>
              <a:rPr lang="en-US" sz="2800" dirty="0"/>
              <a:t>LED lighting, Water </a:t>
            </a:r>
            <a:r>
              <a:rPr lang="en-US" sz="2800" dirty="0" smtClean="0"/>
              <a:t>Bottle Refill </a:t>
            </a:r>
            <a:r>
              <a:rPr lang="en-US" sz="2800" dirty="0"/>
              <a:t>Stations, Solar Tables, Bike Racks, </a:t>
            </a:r>
            <a:r>
              <a:rPr lang="en-US" sz="2800" dirty="0" smtClean="0"/>
              <a:t>Single Stream Recycle Containers </a:t>
            </a:r>
          </a:p>
          <a:p>
            <a:pPr lvl="1">
              <a:lnSpc>
                <a:spcPct val="120000"/>
              </a:lnSpc>
            </a:pPr>
            <a:r>
              <a:rPr lang="en-US" sz="2800" dirty="0" smtClean="0"/>
              <a:t>2018-2019 includes Math Emporium LEDs, Residence Hall LEDs &amp; Hot Water Upgrades 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/>
          <a:stretch/>
        </p:blipFill>
        <p:spPr>
          <a:xfrm>
            <a:off x="7694024" y="1622955"/>
            <a:ext cx="3518260" cy="21652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025" y="3948178"/>
            <a:ext cx="3518260" cy="222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48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9560"/>
            <a:ext cx="10839993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861F41"/>
                </a:solidFill>
              </a:rPr>
              <a:t>STUDENT INTERNSHIP PROGRAM</a:t>
            </a:r>
            <a:endParaRPr lang="en-US" b="1" dirty="0">
              <a:solidFill>
                <a:srgbClr val="861F4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870" y="1293223"/>
            <a:ext cx="12095130" cy="2608949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US" sz="8600" b="1" dirty="0" smtClean="0">
                <a:cs typeface="Times New Roman" panose="02020603050405020304" pitchFamily="18" charset="0"/>
              </a:rPr>
              <a:t>Sustainable </a:t>
            </a:r>
            <a:r>
              <a:rPr lang="en-US" sz="8600" b="1" dirty="0">
                <a:cs typeface="Times New Roman" panose="02020603050405020304" pitchFamily="18" charset="0"/>
              </a:rPr>
              <a:t>B</a:t>
            </a:r>
            <a:r>
              <a:rPr lang="en-US" sz="8600" b="1" dirty="0" smtClean="0">
                <a:cs typeface="Times New Roman" panose="02020603050405020304" pitchFamily="18" charset="0"/>
              </a:rPr>
              <a:t>ehavior </a:t>
            </a:r>
            <a:r>
              <a:rPr lang="en-US" sz="8600" b="1" dirty="0">
                <a:cs typeface="Times New Roman" panose="02020603050405020304" pitchFamily="18" charset="0"/>
              </a:rPr>
              <a:t>C</a:t>
            </a:r>
            <a:r>
              <a:rPr lang="en-US" sz="8600" b="1" dirty="0" smtClean="0">
                <a:cs typeface="Times New Roman" panose="02020603050405020304" pitchFamily="18" charset="0"/>
              </a:rPr>
              <a:t>hange through </a:t>
            </a:r>
          </a:p>
          <a:p>
            <a:pPr marL="0" indent="0" algn="ctr">
              <a:buNone/>
            </a:pPr>
            <a:r>
              <a:rPr lang="en-US" sz="8600" b="1" dirty="0" smtClean="0">
                <a:cs typeface="Times New Roman" panose="02020603050405020304" pitchFamily="18" charset="0"/>
              </a:rPr>
              <a:t>Education, Outreach, Events, and Activities</a:t>
            </a:r>
          </a:p>
          <a:p>
            <a:pPr lvl="1"/>
            <a:endParaRPr lang="en-US" sz="8600" dirty="0" smtClean="0"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sz="8600" b="1" dirty="0" smtClean="0">
                <a:cs typeface="Times New Roman" panose="02020603050405020304" pitchFamily="18" charset="0"/>
              </a:rPr>
              <a:t>Full Academic </a:t>
            </a:r>
            <a:r>
              <a:rPr lang="en-US" sz="8600" b="1" dirty="0">
                <a:cs typeface="Times New Roman" panose="02020603050405020304" pitchFamily="18" charset="0"/>
              </a:rPr>
              <a:t>Y</a:t>
            </a:r>
            <a:r>
              <a:rPr lang="en-US" sz="8600" b="1" dirty="0" smtClean="0">
                <a:cs typeface="Times New Roman" panose="02020603050405020304" pitchFamily="18" charset="0"/>
              </a:rPr>
              <a:t>ear, 10-Hour </a:t>
            </a:r>
            <a:r>
              <a:rPr lang="en-US" sz="8600" b="1" dirty="0">
                <a:cs typeface="Times New Roman" panose="02020603050405020304" pitchFamily="18" charset="0"/>
              </a:rPr>
              <a:t>C</a:t>
            </a:r>
            <a:r>
              <a:rPr lang="en-US" sz="8600" b="1" dirty="0" smtClean="0">
                <a:cs typeface="Times New Roman" panose="02020603050405020304" pitchFamily="18" charset="0"/>
              </a:rPr>
              <a:t>ommitment </a:t>
            </a:r>
            <a:r>
              <a:rPr lang="en-US" sz="8600" b="1" dirty="0">
                <a:cs typeface="Times New Roman" panose="02020603050405020304" pitchFamily="18" charset="0"/>
              </a:rPr>
              <a:t>P</a:t>
            </a:r>
            <a:r>
              <a:rPr lang="en-US" sz="8600" b="1" dirty="0" smtClean="0">
                <a:cs typeface="Times New Roman" panose="02020603050405020304" pitchFamily="18" charset="0"/>
              </a:rPr>
              <a:t>er Week </a:t>
            </a:r>
          </a:p>
          <a:p>
            <a:pPr lvl="1">
              <a:lnSpc>
                <a:spcPct val="120000"/>
              </a:lnSpc>
            </a:pPr>
            <a:r>
              <a:rPr lang="en-US" sz="8600" b="1" dirty="0" smtClean="0">
                <a:cs typeface="Times New Roman" panose="02020603050405020304" pitchFamily="18" charset="0"/>
              </a:rPr>
              <a:t>20 </a:t>
            </a:r>
            <a:r>
              <a:rPr lang="en-US" sz="8600" b="1" dirty="0">
                <a:cs typeface="Times New Roman" panose="02020603050405020304" pitchFamily="18" charset="0"/>
              </a:rPr>
              <a:t>students serving on 4 Teams:  Energy, Water, Food and </a:t>
            </a:r>
            <a:r>
              <a:rPr lang="en-US" sz="8600" b="1" dirty="0" smtClean="0">
                <a:cs typeface="Times New Roman" panose="02020603050405020304" pitchFamily="18" charset="0"/>
              </a:rPr>
              <a:t>Waste</a:t>
            </a:r>
            <a:endParaRPr lang="en-US" sz="8600" b="1" dirty="0"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sz="8600" b="1" dirty="0" smtClean="0">
                <a:cs typeface="Times New Roman" panose="02020603050405020304" pitchFamily="18" charset="0"/>
              </a:rPr>
              <a:t>2018-19 </a:t>
            </a:r>
            <a:r>
              <a:rPr lang="en-US" sz="8600" b="1" dirty="0">
                <a:cs typeface="Times New Roman" panose="02020603050405020304" pitchFamily="18" charset="0"/>
              </a:rPr>
              <a:t>Student Intern Program - </a:t>
            </a:r>
            <a:r>
              <a:rPr lang="en-US" sz="8600" b="1" dirty="0" smtClean="0">
                <a:cs typeface="Times New Roman" panose="02020603050405020304" pitchFamily="18" charset="0"/>
              </a:rPr>
              <a:t>Governor’s </a:t>
            </a:r>
            <a:r>
              <a:rPr lang="en-US" sz="8600" b="1" dirty="0">
                <a:cs typeface="Times New Roman" panose="02020603050405020304" pitchFamily="18" charset="0"/>
              </a:rPr>
              <a:t>Environmental Excellence </a:t>
            </a:r>
            <a:r>
              <a:rPr lang="en-US" sz="8600" b="1" dirty="0" smtClean="0">
                <a:cs typeface="Times New Roman" panose="02020603050405020304" pitchFamily="18" charset="0"/>
              </a:rPr>
              <a:t>Award</a:t>
            </a:r>
          </a:p>
          <a:p>
            <a:pPr marL="457178" lvl="1" indent="0">
              <a:buNone/>
            </a:pPr>
            <a:r>
              <a:rPr lang="en-US" sz="3400" b="1" dirty="0" smtClean="0"/>
              <a:t> </a:t>
            </a:r>
            <a:endParaRPr lang="en-US" sz="3400" b="1" dirty="0"/>
          </a:p>
          <a:p>
            <a:pPr marL="0" indent="0" algn="ctr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40" y="4299981"/>
            <a:ext cx="2745169" cy="20588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958" y="4325587"/>
            <a:ext cx="3010892" cy="20082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6818" y="3932874"/>
            <a:ext cx="26299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Tree Planting at Hillcrest Hall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160516" y="3884483"/>
            <a:ext cx="2696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Spring Game Green Tailgate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018777" y="3776761"/>
            <a:ext cx="312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Pop-Up Farmers Market on Drillfield</a:t>
            </a:r>
            <a:endParaRPr lang="en-US" sz="1400" b="1" dirty="0"/>
          </a:p>
        </p:txBody>
      </p:sp>
      <p:pic>
        <p:nvPicPr>
          <p:cNvPr id="7170" name="Picture 2" descr="Image may contain: 6 people, people smiling, people standing and outdoor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53"/>
          <a:stretch/>
        </p:blipFill>
        <p:spPr bwMode="auto">
          <a:xfrm>
            <a:off x="3214990" y="4277086"/>
            <a:ext cx="2641888" cy="206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Image may contain: 26 people, people smiling, people standi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507" y="4287951"/>
            <a:ext cx="2742416" cy="205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903119" y="3884482"/>
            <a:ext cx="3125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VT-RU Sustainability Seminar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21475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854705" cy="162295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861F41"/>
                </a:solidFill>
              </a:rPr>
              <a:t>HOUSING &amp; RESIDENCE LIFE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E2569-BEEF-41AC-BF17-17DC5590E8EE}"/>
              </a:ext>
            </a:extLst>
          </p:cNvPr>
          <p:cNvSpPr txBox="1"/>
          <p:nvPr/>
        </p:nvSpPr>
        <p:spPr>
          <a:xfrm>
            <a:off x="10005787" y="6184069"/>
            <a:ext cx="2186212" cy="669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257" y="6267124"/>
            <a:ext cx="1953271" cy="502977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BBBE3D9-8D90-4AC4-BC3C-17F6FD52D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5899" y="1622953"/>
            <a:ext cx="5007007" cy="447806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fontAlgn="base"/>
            <a:r>
              <a:rPr lang="en-US" sz="1800" b="1" dirty="0"/>
              <a:t>Turn off lights </a:t>
            </a:r>
            <a:r>
              <a:rPr lang="en-US" sz="1800" dirty="0"/>
              <a:t>when you leave the room</a:t>
            </a:r>
          </a:p>
          <a:p>
            <a:pPr fontAlgn="base"/>
            <a:r>
              <a:rPr lang="en-US" sz="1800" b="1" dirty="0"/>
              <a:t>Use power strips</a:t>
            </a:r>
          </a:p>
          <a:p>
            <a:pPr fontAlgn="base"/>
            <a:r>
              <a:rPr lang="en-US" sz="1800" b="1" dirty="0"/>
              <a:t>Place computer in sleep mode when not in use</a:t>
            </a:r>
          </a:p>
          <a:p>
            <a:pPr fontAlgn="base"/>
            <a:r>
              <a:rPr lang="en-US" sz="1800" b="1" dirty="0"/>
              <a:t>Wash your clothes with cold water </a:t>
            </a:r>
            <a:r>
              <a:rPr lang="en-US" sz="1800" dirty="0"/>
              <a:t>and </a:t>
            </a:r>
            <a:r>
              <a:rPr lang="en-US" sz="1800" b="1" dirty="0"/>
              <a:t>air dry </a:t>
            </a:r>
            <a:r>
              <a:rPr lang="en-US" sz="1800" dirty="0"/>
              <a:t>your clothes when possible, if you do not have a full load of laundry, think about combining with your roommate</a:t>
            </a:r>
          </a:p>
          <a:p>
            <a:pPr fontAlgn="base"/>
            <a:r>
              <a:rPr lang="en-US" sz="1800" dirty="0"/>
              <a:t>Use </a:t>
            </a:r>
            <a:r>
              <a:rPr lang="en-US" sz="1800" b="1" dirty="0"/>
              <a:t>LED bulbs</a:t>
            </a:r>
          </a:p>
          <a:p>
            <a:pPr fontAlgn="base"/>
            <a:r>
              <a:rPr lang="en-US" sz="1800" dirty="0"/>
              <a:t>Take </a:t>
            </a:r>
            <a:r>
              <a:rPr lang="en-US" sz="1800" b="1" dirty="0"/>
              <a:t>shorter showers</a:t>
            </a:r>
            <a:r>
              <a:rPr lang="en-US" sz="1800" dirty="0"/>
              <a:t> </a:t>
            </a:r>
          </a:p>
          <a:p>
            <a:pPr fontAlgn="base"/>
            <a:r>
              <a:rPr lang="en-US" sz="1800" b="1" dirty="0"/>
              <a:t>Report water leaks </a:t>
            </a:r>
            <a:r>
              <a:rPr lang="en-US" sz="1800" dirty="0"/>
              <a:t>to maintenance staff </a:t>
            </a:r>
            <a:endParaRPr lang="en-US" sz="1800" b="1" dirty="0"/>
          </a:p>
          <a:p>
            <a:pPr fontAlgn="base"/>
            <a:r>
              <a:rPr lang="en-US" sz="1800" b="1" dirty="0"/>
              <a:t>Use reusable utensils, plates, and cups </a:t>
            </a:r>
          </a:p>
        </p:txBody>
      </p:sp>
      <p:pic>
        <p:nvPicPr>
          <p:cNvPr id="6" name="Picture 2" descr="An example of a green residence hall room">
            <a:extLst>
              <a:ext uri="{FF2B5EF4-FFF2-40B4-BE49-F238E27FC236}">
                <a16:creationId xmlns:a16="http://schemas.microsoft.com/office/drawing/2014/main" id="{CA0C51D5-2076-4469-B946-691209C3D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88" y="1622955"/>
            <a:ext cx="5602479" cy="480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166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861F41"/>
                </a:solidFill>
              </a:rPr>
              <a:t>DINING SERVICES </a:t>
            </a:r>
          </a:p>
        </p:txBody>
      </p:sp>
      <p:sp>
        <p:nvSpPr>
          <p:cNvPr id="14" name="Rectángulo 13"/>
          <p:cNvSpPr>
            <a:spLocks noChangeArrowheads="1"/>
          </p:cNvSpPr>
          <p:nvPr/>
        </p:nvSpPr>
        <p:spPr bwMode="auto">
          <a:xfrm>
            <a:off x="943197" y="4119342"/>
            <a:ext cx="24096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altLang="en-US" sz="1400" b="1" kern="0" dirty="0">
                <a:solidFill>
                  <a:srgbClr val="000000"/>
                </a:solidFill>
                <a:latin typeface="Tw Cen MT" panose="020B0602020104020603" pitchFamily="34" charset="0"/>
                <a:ea typeface="Verdana" charset="0"/>
                <a:cs typeface="Verdana" charset="0"/>
                <a:sym typeface="Arial"/>
              </a:rPr>
              <a:t>REUSABLE TO-GO PROGRAM</a:t>
            </a:r>
            <a:endParaRPr kumimoji="0" lang="es-MX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w Cen MT" panose="020B0602020104020603" pitchFamily="34" charset="0"/>
              <a:ea typeface="Verdana" charset="0"/>
              <a:cs typeface="Verdana" charset="0"/>
              <a:sym typeface="Arial"/>
            </a:endParaRPr>
          </a:p>
        </p:txBody>
      </p:sp>
      <p:sp>
        <p:nvSpPr>
          <p:cNvPr id="15" name="Rectángulo 23"/>
          <p:cNvSpPr>
            <a:spLocks noChangeArrowheads="1"/>
          </p:cNvSpPr>
          <p:nvPr/>
        </p:nvSpPr>
        <p:spPr bwMode="auto">
          <a:xfrm>
            <a:off x="4835776" y="4065713"/>
            <a:ext cx="16209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altLang="en-US" sz="1400" b="1" kern="0" dirty="0">
                <a:solidFill>
                  <a:srgbClr val="000000"/>
                </a:solidFill>
                <a:latin typeface="Tw Cen MT" panose="020B0602020104020603" pitchFamily="34" charset="0"/>
                <a:ea typeface="Verdana" charset="0"/>
                <a:cs typeface="Verdana" charset="0"/>
                <a:sym typeface="Arial"/>
              </a:rPr>
              <a:t>LOCAL &amp; CAMPUS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altLang="en-US" sz="1400" b="1" kern="0" dirty="0">
                <a:solidFill>
                  <a:srgbClr val="000000"/>
                </a:solidFill>
                <a:latin typeface="Tw Cen MT" panose="020B0602020104020603" pitchFamily="34" charset="0"/>
                <a:ea typeface="Verdana" charset="0"/>
                <a:cs typeface="Verdana" charset="0"/>
                <a:sym typeface="Arial"/>
              </a:rPr>
              <a:t>FOOD SOURCING</a:t>
            </a:r>
            <a:endParaRPr kumimoji="0" lang="es-MX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w Cen MT" panose="020B0602020104020603" pitchFamily="34" charset="0"/>
              <a:ea typeface="Verdana" charset="0"/>
              <a:cs typeface="Verdana" charset="0"/>
              <a:sym typeface="Arial"/>
            </a:endParaRPr>
          </a:p>
        </p:txBody>
      </p:sp>
      <p:pic>
        <p:nvPicPr>
          <p:cNvPr id="17" name="Picture 4" descr="Students working on the Dining Services Farm">
            <a:extLst>
              <a:ext uri="{FF2B5EF4-FFF2-40B4-BE49-F238E27FC236}">
                <a16:creationId xmlns:a16="http://schemas.microsoft.com/office/drawing/2014/main" id="{AA254B14-F0D5-45C7-A8B8-88E085416A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4" r="21504"/>
          <a:stretch>
            <a:fillRect/>
          </a:stretch>
        </p:blipFill>
        <p:spPr bwMode="auto">
          <a:xfrm>
            <a:off x="4593743" y="1917864"/>
            <a:ext cx="2105025" cy="2114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Placeholder 20">
            <a:extLst>
              <a:ext uri="{FF2B5EF4-FFF2-40B4-BE49-F238E27FC236}">
                <a16:creationId xmlns:a16="http://schemas.microsoft.com/office/drawing/2014/main" id="{E4488166-6F08-4700-BEE6-F9CEE05394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2" r="16842"/>
          <a:stretch>
            <a:fillRect/>
          </a:stretch>
        </p:blipFill>
        <p:spPr>
          <a:xfrm>
            <a:off x="1096022" y="1917864"/>
            <a:ext cx="2103985" cy="2114550"/>
          </a:xfrm>
          <a:prstGeom prst="rect">
            <a:avLst/>
          </a:prstGeom>
          <a:ln>
            <a:solidFill>
              <a:srgbClr val="861F41"/>
            </a:solidFill>
          </a:ln>
        </p:spPr>
      </p:pic>
      <p:pic>
        <p:nvPicPr>
          <p:cNvPr id="19" name="Picture Placeholder 21504">
            <a:extLst>
              <a:ext uri="{FF2B5EF4-FFF2-40B4-BE49-F238E27FC236}">
                <a16:creationId xmlns:a16="http://schemas.microsoft.com/office/drawing/2014/main" id="{68FAE15E-7E06-49B0-8528-4EC58EF73F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2" r="16842"/>
          <a:stretch>
            <a:fillRect/>
          </a:stretch>
        </p:blipFill>
        <p:spPr>
          <a:xfrm>
            <a:off x="7961171" y="1917864"/>
            <a:ext cx="2103985" cy="2114550"/>
          </a:xfrm>
          <a:prstGeom prst="rect">
            <a:avLst/>
          </a:prstGeom>
          <a:ln>
            <a:solidFill>
              <a:srgbClr val="861F4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0262A26-46D3-495A-8BD8-7CDD01001AF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359" y="4657883"/>
            <a:ext cx="963789" cy="123640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508A68F-61B1-4436-83E1-620A2E2711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105" y="4657883"/>
            <a:ext cx="964115" cy="123640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2AB3E29-182F-4F74-A223-20D933674F1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512" y="4657883"/>
            <a:ext cx="963003" cy="1234440"/>
          </a:xfrm>
          <a:prstGeom prst="rect">
            <a:avLst/>
          </a:prstGeom>
        </p:spPr>
      </p:pic>
      <p:sp>
        <p:nvSpPr>
          <p:cNvPr id="25" name="Rectángulo 23"/>
          <p:cNvSpPr>
            <a:spLocks noChangeArrowheads="1"/>
          </p:cNvSpPr>
          <p:nvPr/>
        </p:nvSpPr>
        <p:spPr bwMode="auto">
          <a:xfrm>
            <a:off x="8052002" y="4118520"/>
            <a:ext cx="19223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altLang="en-US" sz="1400" b="1" kern="0" dirty="0">
                <a:solidFill>
                  <a:srgbClr val="000000"/>
                </a:solidFill>
                <a:latin typeface="Tw Cen MT" panose="020B0602020104020603" pitchFamily="34" charset="0"/>
                <a:ea typeface="Verdana" charset="0"/>
                <a:cs typeface="Verdana" charset="0"/>
                <a:sym typeface="Arial"/>
              </a:rPr>
              <a:t>WASTE MINIMIZATION</a:t>
            </a:r>
            <a:endParaRPr kumimoji="0" lang="es-MX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w Cen MT" panose="020B0602020104020603" pitchFamily="34" charset="0"/>
              <a:ea typeface="Verdana" charset="0"/>
              <a:cs typeface="Verdana" charset="0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E2569-BEEF-41AC-BF17-17DC5590E8EE}"/>
              </a:ext>
            </a:extLst>
          </p:cNvPr>
          <p:cNvSpPr txBox="1"/>
          <p:nvPr/>
        </p:nvSpPr>
        <p:spPr>
          <a:xfrm>
            <a:off x="10065156" y="6184069"/>
            <a:ext cx="2126843" cy="669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43" y="6267124"/>
            <a:ext cx="1875085" cy="502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260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"/>
            <a:ext cx="10839993" cy="153151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861F41"/>
                </a:solidFill>
              </a:rPr>
              <a:t>DINING SERVICES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E2569-BEEF-41AC-BF17-17DC5590E8EE}"/>
              </a:ext>
            </a:extLst>
          </p:cNvPr>
          <p:cNvSpPr txBox="1"/>
          <p:nvPr/>
        </p:nvSpPr>
        <p:spPr>
          <a:xfrm>
            <a:off x="10005787" y="6184069"/>
            <a:ext cx="2186212" cy="669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257" y="6267124"/>
            <a:ext cx="1953271" cy="502977"/>
          </a:xfrm>
          <a:prstGeom prst="rect">
            <a:avLst/>
          </a:prstGeom>
        </p:spPr>
      </p:pic>
      <p:sp>
        <p:nvSpPr>
          <p:cNvPr id="16" name="Rectángulo 21">
            <a:extLst>
              <a:ext uri="{FF2B5EF4-FFF2-40B4-BE49-F238E27FC236}">
                <a16:creationId xmlns:a16="http://schemas.microsoft.com/office/drawing/2014/main" id="{8A7FF921-50EA-4784-A0C8-052D0FE38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6001" y="1822919"/>
            <a:ext cx="4760470" cy="4278094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Open Sans Light" pitchFamily="34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Open Sans Light" pitchFamily="34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Open Sans Light" pitchFamily="34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Open Sans Light" pitchFamily="34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Open Sans Light" pitchFamily="34" charset="0"/>
              </a:defRPr>
            </a:lvl5pPr>
            <a:lvl6pPr marL="2514600" indent="-228600" defTabSz="117157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Open Sans Light" pitchFamily="34" charset="0"/>
              </a:defRPr>
            </a:lvl6pPr>
            <a:lvl7pPr marL="2971800" indent="-228600" defTabSz="117157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Open Sans Light" pitchFamily="34" charset="0"/>
              </a:defRPr>
            </a:lvl7pPr>
            <a:lvl8pPr marL="3429000" indent="-228600" defTabSz="117157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Open Sans Light" pitchFamily="34" charset="0"/>
              </a:defRPr>
            </a:lvl8pPr>
            <a:lvl9pPr marL="3886200" indent="-228600" defTabSz="117157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Open Sans Light" pitchFamily="34" charset="0"/>
              </a:defRPr>
            </a:lvl9pPr>
          </a:lstStyle>
          <a:p>
            <a:pPr>
              <a:defRPr/>
            </a:pPr>
            <a:r>
              <a:rPr lang="en-US" altLang="en-US" sz="1600" b="1" kern="0" dirty="0">
                <a:solidFill>
                  <a:srgbClr val="000000"/>
                </a:solidFill>
                <a:latin typeface="+mn-lt"/>
                <a:ea typeface="Verdana" charset="0"/>
                <a:cs typeface="Verdana" charset="0"/>
                <a:sym typeface="Arial"/>
              </a:rPr>
              <a:t>Dining Services Sustainability Focus Areas</a:t>
            </a:r>
          </a:p>
          <a:p>
            <a:pPr>
              <a:defRPr/>
            </a:pPr>
            <a:endParaRPr lang="en-US" altLang="en-US" sz="1600" b="1" u="sng" kern="0" dirty="0">
              <a:solidFill>
                <a:srgbClr val="00000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  <a:p>
            <a:pPr marL="285750" indent="-285750">
              <a:buClr>
                <a:srgbClr val="861F41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Our </a:t>
            </a:r>
            <a:r>
              <a:rPr lang="en-US" altLang="en-US" sz="1600" b="1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free</a:t>
            </a:r>
            <a:r>
              <a:rPr lang="en-US" altLang="en-US" sz="1600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reusable to-go program </a:t>
            </a:r>
            <a:r>
              <a:rPr lang="en-US" altLang="en-US" sz="1600" b="1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reduces waste to landfill </a:t>
            </a:r>
            <a:r>
              <a:rPr lang="en-US" altLang="en-US" sz="1600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and allows you a sustainable way to eat on the go!</a:t>
            </a:r>
          </a:p>
          <a:p>
            <a:pPr marL="285750" indent="-285750">
              <a:buClr>
                <a:srgbClr val="861F41"/>
              </a:buClr>
              <a:buFont typeface="Arial" panose="020B0604020202020204" pitchFamily="34" charset="0"/>
              <a:buChar char="•"/>
              <a:defRPr/>
            </a:pPr>
            <a:endParaRPr lang="en-US" altLang="en-US" sz="1600" kern="0" dirty="0">
              <a:solidFill>
                <a:srgbClr val="00000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  <a:p>
            <a:pPr marL="285750" indent="-285750">
              <a:buClr>
                <a:srgbClr val="861F41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Homefield Farm &amp; </a:t>
            </a:r>
            <a:r>
              <a:rPr lang="en-US" altLang="en-US" sz="1600" b="1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campus sourced </a:t>
            </a:r>
            <a:r>
              <a:rPr lang="en-US" altLang="en-US" sz="1600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produce for dining halls</a:t>
            </a:r>
          </a:p>
          <a:p>
            <a:pPr>
              <a:buClr>
                <a:srgbClr val="861F41"/>
              </a:buClr>
              <a:defRPr/>
            </a:pPr>
            <a:r>
              <a:rPr lang="en-US" altLang="en-US" sz="1600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</a:t>
            </a:r>
          </a:p>
          <a:p>
            <a:pPr marL="285750" indent="-285750">
              <a:buClr>
                <a:srgbClr val="861F41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“Farms” restaurant - Owens Food Court</a:t>
            </a:r>
          </a:p>
          <a:p>
            <a:pPr>
              <a:buClr>
                <a:srgbClr val="861F41"/>
              </a:buClr>
              <a:defRPr/>
            </a:pPr>
            <a:endParaRPr lang="en-US" altLang="en-US" sz="1600" kern="0" dirty="0">
              <a:solidFill>
                <a:srgbClr val="00000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  <a:p>
            <a:pPr marL="285750" indent="-285750">
              <a:buClr>
                <a:srgbClr val="861F41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Virginia Tech produced milk, </a:t>
            </a:r>
            <a:r>
              <a:rPr lang="en-US" altLang="en-US" sz="1600" b="1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campus sourced</a:t>
            </a:r>
            <a:r>
              <a:rPr lang="en-US" altLang="en-US" sz="1600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from the Dairy Science Complex </a:t>
            </a:r>
          </a:p>
          <a:p>
            <a:pPr>
              <a:buClr>
                <a:srgbClr val="861F41"/>
              </a:buClr>
              <a:defRPr/>
            </a:pPr>
            <a:endParaRPr lang="en-US" altLang="en-US" sz="1600" kern="0" dirty="0">
              <a:solidFill>
                <a:srgbClr val="00000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  <a:p>
            <a:pPr marL="285750" indent="-285750">
              <a:buClr>
                <a:srgbClr val="861F41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Dining Services is </a:t>
            </a:r>
            <a:r>
              <a:rPr lang="en-US" altLang="en-US" sz="1600" b="1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100% Styrofoam free</a:t>
            </a:r>
          </a:p>
          <a:p>
            <a:pPr marL="285750" indent="-285750">
              <a:buClr>
                <a:srgbClr val="861F41"/>
              </a:buClr>
              <a:buFont typeface="Arial" panose="020B0604020202020204" pitchFamily="34" charset="0"/>
              <a:buChar char="•"/>
              <a:defRPr/>
            </a:pPr>
            <a:endParaRPr lang="en-US" altLang="en-US" sz="1600" b="1" kern="0" dirty="0">
              <a:solidFill>
                <a:srgbClr val="00000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  <a:p>
            <a:pPr marL="285750" indent="-285750">
              <a:buClr>
                <a:srgbClr val="861F41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Dining hall </a:t>
            </a:r>
            <a:r>
              <a:rPr lang="en-US" altLang="en-US" sz="1600" b="1" kern="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waste minimization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DB2C9E-575A-4984-9DE2-99F481344C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29" y="1822919"/>
            <a:ext cx="5327511" cy="469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474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861F41"/>
                </a:solidFill>
              </a:rPr>
              <a:t>DINING SERVICES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E2569-BEEF-41AC-BF17-17DC5590E8EE}"/>
              </a:ext>
            </a:extLst>
          </p:cNvPr>
          <p:cNvSpPr txBox="1"/>
          <p:nvPr/>
        </p:nvSpPr>
        <p:spPr>
          <a:xfrm>
            <a:off x="10005787" y="6184069"/>
            <a:ext cx="2186212" cy="669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257" y="6267124"/>
            <a:ext cx="1953271" cy="502977"/>
          </a:xfrm>
          <a:prstGeom prst="rect">
            <a:avLst/>
          </a:prstGeom>
        </p:spPr>
      </p:pic>
      <p:pic>
        <p:nvPicPr>
          <p:cNvPr id="1026" name="Picture 2" descr="VT-Sustainability-Reusable-To-Go-horizontal-RGB">
            <a:extLst>
              <a:ext uri="{FF2B5EF4-FFF2-40B4-BE49-F238E27FC236}">
                <a16:creationId xmlns:a16="http://schemas.microsoft.com/office/drawing/2014/main" id="{E2063AD0-5F11-4E13-89BA-52126EEBF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75205"/>
            <a:ext cx="4620504" cy="1169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FA121BC-EC91-4D3D-8A79-33F468D93F0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" t="13280"/>
          <a:stretch/>
        </p:blipFill>
        <p:spPr>
          <a:xfrm>
            <a:off x="7022237" y="1869135"/>
            <a:ext cx="4076655" cy="40687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F4A805-4CAB-462A-AEB3-F93B3CDCC27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415"/>
          <a:stretch/>
        </p:blipFill>
        <p:spPr>
          <a:xfrm>
            <a:off x="1650961" y="2437196"/>
            <a:ext cx="4001156" cy="325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254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97393"/>
            <a:ext cx="10043159" cy="883338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861F41"/>
                </a:solidFill>
              </a:rPr>
              <a:t>DINING SERVICES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4D9DCF-DDBB-44D6-8C54-DEBCBB34DC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351" y="1020102"/>
            <a:ext cx="5132268" cy="53665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EB80A0-C118-4599-871F-41E5C48F766D}"/>
              </a:ext>
            </a:extLst>
          </p:cNvPr>
          <p:cNvSpPr txBox="1"/>
          <p:nvPr/>
        </p:nvSpPr>
        <p:spPr>
          <a:xfrm>
            <a:off x="838200" y="1740024"/>
            <a:ext cx="538208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We challenge you to “Choose to Reuse”.</a:t>
            </a:r>
          </a:p>
          <a:p>
            <a:endParaRPr lang="en-US" sz="2000" dirty="0"/>
          </a:p>
          <a:p>
            <a:r>
              <a:rPr lang="en-US" sz="2000" dirty="0"/>
              <a:t>Join us for our “Choose to Reuse” pop-up stations located throughout the academic year at Turner Place, West End Market, Hokie Grill, &amp; Owen’s Food Court. </a:t>
            </a:r>
          </a:p>
          <a:p>
            <a:endParaRPr lang="en-US" sz="2000" dirty="0"/>
          </a:p>
          <a:p>
            <a:r>
              <a:rPr lang="en-US" sz="2000" b="1" dirty="0"/>
              <a:t>What’s going on at the “Choose to Reuse” stands?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Interactive “Choose to Reuse” trivia.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 campus-wide pledge to choose to reuse.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 chance to win VT Sustainability </a:t>
            </a:r>
          </a:p>
          <a:p>
            <a:r>
              <a:rPr lang="en-US" sz="2000" dirty="0"/>
              <a:t>    </a:t>
            </a:r>
            <a:r>
              <a:rPr lang="en-US" sz="2000" dirty="0" err="1"/>
              <a:t>Klean</a:t>
            </a:r>
            <a:r>
              <a:rPr lang="en-US" sz="2000" dirty="0"/>
              <a:t> </a:t>
            </a:r>
            <a:r>
              <a:rPr lang="en-US" sz="2000" dirty="0" err="1"/>
              <a:t>Kanteen</a:t>
            </a:r>
            <a:r>
              <a:rPr lang="en-US" sz="2000" dirty="0"/>
              <a:t> reusable bottles.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77725D-F546-4375-B79E-42C0BF57CBCA}"/>
              </a:ext>
            </a:extLst>
          </p:cNvPr>
          <p:cNvSpPr txBox="1"/>
          <p:nvPr/>
        </p:nvSpPr>
        <p:spPr>
          <a:xfrm>
            <a:off x="10005787" y="6184069"/>
            <a:ext cx="2186212" cy="669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476D31-F3DB-4EBF-98BB-08A903999B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257" y="6267124"/>
            <a:ext cx="1953271" cy="502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178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88897896"/>
              </p:ext>
            </p:extLst>
          </p:nvPr>
        </p:nvGraphicFramePr>
        <p:xfrm>
          <a:off x="838201" y="1750616"/>
          <a:ext cx="7074876" cy="4426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7913077" y="1825625"/>
            <a:ext cx="3440723" cy="435133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1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67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1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7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914400">
              <a:lnSpc>
                <a:spcPts val="2600"/>
              </a:lnSpc>
              <a:spcBef>
                <a:spcPts val="0"/>
              </a:spcBef>
              <a:spcAft>
                <a:spcPts val="1200"/>
              </a:spcAft>
              <a:buClrTx/>
              <a:buFont typeface="Arial" panose="020B0604020202020204" pitchFamily="34" charset="0"/>
              <a:buChar char="•"/>
            </a:pPr>
            <a:r>
              <a:rPr lang="en-US" sz="2400" smtClean="0">
                <a:solidFill>
                  <a:schemeClr val="tx2">
                    <a:lumMod val="75000"/>
                  </a:schemeClr>
                </a:solidFill>
                <a:latin typeface="Crimson Text" panose="02000503000000000000" pitchFamily="2" charset="0"/>
              </a:rPr>
              <a:t>Programs aimed at reducing single occupancy vehicle usage on campus.</a:t>
            </a:r>
          </a:p>
          <a:p>
            <a:pPr marL="171450" indent="-171450" defTabSz="914400">
              <a:lnSpc>
                <a:spcPts val="2600"/>
              </a:lnSpc>
              <a:spcBef>
                <a:spcPts val="0"/>
              </a:spcBef>
              <a:spcAft>
                <a:spcPts val="1200"/>
              </a:spcAft>
              <a:buClrTx/>
              <a:buFont typeface="Arial" panose="020B0604020202020204" pitchFamily="34" charset="0"/>
              <a:buChar char="•"/>
            </a:pPr>
            <a:r>
              <a:rPr lang="en-US" sz="2400" smtClean="0">
                <a:solidFill>
                  <a:schemeClr val="tx2">
                    <a:lumMod val="75000"/>
                  </a:schemeClr>
                </a:solidFill>
                <a:latin typeface="Crimson Text" panose="02000503000000000000" pitchFamily="2" charset="0"/>
              </a:rPr>
              <a:t>Funded through student transportation fee.</a:t>
            </a:r>
          </a:p>
          <a:p>
            <a:pPr marL="171450" indent="-171450" defTabSz="914400">
              <a:lnSpc>
                <a:spcPts val="2600"/>
              </a:lnSpc>
              <a:spcBef>
                <a:spcPts val="0"/>
              </a:spcBef>
              <a:spcAft>
                <a:spcPts val="1200"/>
              </a:spcAft>
              <a:buClrTx/>
              <a:buFont typeface="Arial" panose="020B0604020202020204" pitchFamily="34" charset="0"/>
              <a:buChar char="•"/>
            </a:pPr>
            <a:r>
              <a:rPr lang="en-US" sz="2400" smtClean="0">
                <a:solidFill>
                  <a:schemeClr val="tx2">
                    <a:lumMod val="75000"/>
                  </a:schemeClr>
                </a:solidFill>
                <a:latin typeface="Crimson Text" panose="02000503000000000000" pitchFamily="2" charset="0"/>
              </a:rPr>
              <a:t>Host two major events each year. Participate in over 10 other events.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861F41"/>
                </a:solidFill>
              </a:rPr>
              <a:t>ALTERNATIVE TRANSPORTATION DEPARTMENT OVERVIEW</a:t>
            </a:r>
            <a:endParaRPr lang="en-US" b="1" dirty="0">
              <a:solidFill>
                <a:srgbClr val="861F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467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104504"/>
            <a:ext cx="11299371" cy="1518452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861F41"/>
                </a:solidFill>
              </a:rPr>
              <a:t>COMMUTER ALTERNATIVES </a:t>
            </a:r>
            <a:r>
              <a:rPr lang="en-US" b="1" dirty="0" smtClean="0">
                <a:solidFill>
                  <a:srgbClr val="861F41"/>
                </a:solidFill>
              </a:rPr>
              <a:t>PROGRAM</a:t>
            </a:r>
            <a:endParaRPr lang="en-US" b="1" dirty="0">
              <a:solidFill>
                <a:srgbClr val="861F4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8593" y="1825625"/>
            <a:ext cx="3985208" cy="4351339"/>
          </a:xfrm>
        </p:spPr>
        <p:txBody>
          <a:bodyPr/>
          <a:lstStyle/>
          <a:p>
            <a:pPr marL="457200" lvl="0" indent="-457200" defTabSz="914400" hangingPunc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sz="2400" kern="0" dirty="0">
                <a:solidFill>
                  <a:schemeClr val="tx2">
                    <a:lumMod val="75000"/>
                  </a:schemeClr>
                </a:solidFill>
                <a:latin typeface="Crimson Text" panose="02000503000000000000" pitchFamily="2" charset="0"/>
                <a:cs typeface="Calibri"/>
                <a:sym typeface="Calibri"/>
              </a:rPr>
              <a:t>Bike, Bus, and </a:t>
            </a:r>
            <a:r>
              <a:rPr lang="en-US" sz="2400" kern="0" dirty="0" smtClean="0">
                <a:solidFill>
                  <a:schemeClr val="tx2">
                    <a:lumMod val="75000"/>
                  </a:schemeClr>
                </a:solidFill>
                <a:latin typeface="Crimson Text" panose="02000503000000000000" pitchFamily="2" charset="0"/>
                <a:cs typeface="Calibri"/>
                <a:sym typeface="Calibri"/>
              </a:rPr>
              <a:t>Walk</a:t>
            </a:r>
          </a:p>
          <a:p>
            <a:pPr lvl="1" defTabSz="914400" hangingPunc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n-US" sz="2000" kern="0" dirty="0" smtClean="0">
                <a:solidFill>
                  <a:srgbClr val="6C1035"/>
                </a:solidFill>
                <a:latin typeface="Crimson Text" panose="02000503000000000000" pitchFamily="2" charset="0"/>
                <a:cs typeface="Calibri"/>
                <a:sym typeface="Calibri"/>
              </a:rPr>
              <a:t>$40 for 16 </a:t>
            </a:r>
            <a:r>
              <a:rPr lang="en-US" sz="2000" kern="0" dirty="0">
                <a:solidFill>
                  <a:srgbClr val="6C1035"/>
                </a:solidFill>
                <a:latin typeface="Crimson Text" panose="02000503000000000000" pitchFamily="2" charset="0"/>
                <a:cs typeface="Calibri"/>
                <a:sym typeface="Calibri"/>
              </a:rPr>
              <a:t>discounted daily parking permits per </a:t>
            </a:r>
            <a:r>
              <a:rPr lang="en-US" sz="2000" kern="0" dirty="0" smtClean="0">
                <a:solidFill>
                  <a:srgbClr val="6C1035"/>
                </a:solidFill>
                <a:latin typeface="Crimson Text" panose="02000503000000000000" pitchFamily="2" charset="0"/>
                <a:cs typeface="Calibri"/>
                <a:sym typeface="Calibri"/>
              </a:rPr>
              <a:t>semester.</a:t>
            </a:r>
            <a:endParaRPr lang="en-US" sz="2000" kern="0" dirty="0">
              <a:solidFill>
                <a:srgbClr val="6C1035"/>
              </a:solidFill>
              <a:latin typeface="Crimson Text" panose="02000503000000000000" pitchFamily="2" charset="0"/>
              <a:cs typeface="Calibri"/>
              <a:sym typeface="Calibri"/>
            </a:endParaRPr>
          </a:p>
          <a:p>
            <a:pPr marL="457200" lvl="0" indent="-457200" defTabSz="914400" hangingPunc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sz="2400" kern="0" dirty="0">
                <a:solidFill>
                  <a:schemeClr val="tx2">
                    <a:lumMod val="75000"/>
                  </a:schemeClr>
                </a:solidFill>
                <a:latin typeface="Crimson Text" panose="02000503000000000000" pitchFamily="2" charset="0"/>
                <a:cs typeface="Calibri"/>
                <a:sym typeface="Calibri"/>
              </a:rPr>
              <a:t>Student and </a:t>
            </a:r>
            <a:r>
              <a:rPr lang="en-US" sz="2400" kern="0" dirty="0" smtClean="0">
                <a:solidFill>
                  <a:schemeClr val="tx2">
                    <a:lumMod val="75000"/>
                  </a:schemeClr>
                </a:solidFill>
                <a:latin typeface="Crimson Text" panose="02000503000000000000" pitchFamily="2" charset="0"/>
                <a:cs typeface="Calibri"/>
                <a:sym typeface="Calibri"/>
              </a:rPr>
              <a:t>Employee Carpool Programs</a:t>
            </a:r>
          </a:p>
          <a:p>
            <a:pPr lvl="1" defTabSz="914400" hangingPunc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n-US" sz="2000" kern="0" dirty="0">
                <a:solidFill>
                  <a:srgbClr val="6C1035"/>
                </a:solidFill>
                <a:latin typeface="Crimson Text" panose="02000503000000000000" pitchFamily="2" charset="0"/>
                <a:cs typeface="Calibri"/>
                <a:sym typeface="Calibri"/>
              </a:rPr>
              <a:t>Designated preferred spaces across campus</a:t>
            </a:r>
            <a:r>
              <a:rPr lang="en-US" sz="2000" kern="0" dirty="0" smtClean="0">
                <a:solidFill>
                  <a:srgbClr val="6C1035"/>
                </a:solidFill>
                <a:latin typeface="Crimson Text" panose="02000503000000000000" pitchFamily="2" charset="0"/>
                <a:cs typeface="Calibri"/>
                <a:sym typeface="Calibri"/>
              </a:rPr>
              <a:t>.</a:t>
            </a:r>
          </a:p>
          <a:p>
            <a:pPr marL="457200" lvl="0" indent="-457200" defTabSz="914400" hangingPunc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sz="2400" kern="0" dirty="0" smtClean="0">
                <a:solidFill>
                  <a:schemeClr val="tx2">
                    <a:lumMod val="75000"/>
                  </a:schemeClr>
                </a:solidFill>
                <a:latin typeface="Crimson Text" panose="02000503000000000000" pitchFamily="2" charset="0"/>
                <a:cs typeface="Calibri"/>
                <a:sym typeface="Calibri"/>
              </a:rPr>
              <a:t>Employee Vanpool Program</a:t>
            </a:r>
          </a:p>
          <a:p>
            <a:pPr lvl="1" defTabSz="914400" hangingPunc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ClrTx/>
            </a:pPr>
            <a:r>
              <a:rPr lang="en-US" sz="2000" kern="0" dirty="0">
                <a:solidFill>
                  <a:srgbClr val="6C1035"/>
                </a:solidFill>
                <a:latin typeface="Crimson Text" panose="02000503000000000000" pitchFamily="2" charset="0"/>
                <a:cs typeface="Calibri"/>
                <a:sym typeface="Calibri"/>
              </a:rPr>
              <a:t>Reserved parking space near driver’s work location.</a:t>
            </a:r>
          </a:p>
          <a:p>
            <a:pPr lvl="1" defTabSz="914400" hangingPunc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ClrTx/>
            </a:pPr>
            <a:endParaRPr lang="en-US" sz="2000" kern="0" dirty="0">
              <a:solidFill>
                <a:srgbClr val="6C1035"/>
              </a:solidFill>
              <a:latin typeface="Crimson Text" panose="02000503000000000000" pitchFamily="2" charset="0"/>
              <a:cs typeface="Calibri"/>
              <a:sym typeface="Calibri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766" y="1622955"/>
            <a:ext cx="6793827" cy="496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445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767" y="0"/>
            <a:ext cx="10761616" cy="1825625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4"/>
                </a:solidFill>
              </a:rPr>
              <a:t>VT SUSTAINABILITY OPEN FORUM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891" y="1227909"/>
            <a:ext cx="10752910" cy="53688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200" b="1" dirty="0" smtClean="0"/>
              <a:t>Denny Cochrane</a:t>
            </a:r>
            <a:r>
              <a:rPr lang="en-US" sz="3200" dirty="0" smtClean="0"/>
              <a:t>:  Director of the Office of </a:t>
            </a:r>
          </a:p>
          <a:p>
            <a:pPr marL="0" indent="0">
              <a:buNone/>
            </a:pPr>
            <a:r>
              <a:rPr lang="en-US" sz="3200" dirty="0" smtClean="0"/>
              <a:t>Sustainability, Facilities Department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b="1" dirty="0" smtClean="0"/>
              <a:t>Blake </a:t>
            </a:r>
            <a:r>
              <a:rPr lang="en-US" sz="3200" b="1" dirty="0" err="1" smtClean="0"/>
              <a:t>Bensman</a:t>
            </a:r>
            <a:r>
              <a:rPr lang="en-US" sz="3200" dirty="0" smtClean="0"/>
              <a:t>:  Sustainability Manager, Division of Student Affairs:  Housing &amp; Residence Life and Dining Services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b="1" dirty="0" smtClean="0"/>
              <a:t>Nick Quint</a:t>
            </a:r>
            <a:r>
              <a:rPr lang="en-US" sz="3200" dirty="0" smtClean="0"/>
              <a:t>:  Transportation Network Manager, </a:t>
            </a:r>
          </a:p>
          <a:p>
            <a:pPr marL="0" indent="0">
              <a:buNone/>
            </a:pPr>
            <a:r>
              <a:rPr lang="en-US" sz="3200" dirty="0" smtClean="0"/>
              <a:t>Parking &amp; Transportation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6891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630"/>
            <a:ext cx="10866119" cy="1492326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861F41"/>
                </a:solidFill>
              </a:rPr>
              <a:t>BIK</a:t>
            </a:r>
            <a:r>
              <a:rPr lang="en-US" b="1" spc="600" dirty="0" smtClean="0">
                <a:solidFill>
                  <a:srgbClr val="861F41"/>
                </a:solidFill>
              </a:rPr>
              <a:t>E/</a:t>
            </a:r>
            <a:r>
              <a:rPr lang="en-US" b="1" dirty="0" smtClean="0">
                <a:solidFill>
                  <a:srgbClr val="861F41"/>
                </a:solidFill>
              </a:rPr>
              <a:t>CA</a:t>
            </a:r>
            <a:r>
              <a:rPr lang="en-US" b="1" spc="600" dirty="0" smtClean="0">
                <a:solidFill>
                  <a:srgbClr val="861F41"/>
                </a:solidFill>
              </a:rPr>
              <a:t>R/</a:t>
            </a:r>
            <a:r>
              <a:rPr lang="en-US" b="1" dirty="0" smtClean="0">
                <a:solidFill>
                  <a:srgbClr val="861F41"/>
                </a:solidFill>
              </a:rPr>
              <a:t>SCOOTE</a:t>
            </a:r>
            <a:r>
              <a:rPr lang="en-US" b="1" spc="600" dirty="0" smtClean="0">
                <a:solidFill>
                  <a:srgbClr val="861F41"/>
                </a:solidFill>
              </a:rPr>
              <a:t>R</a:t>
            </a:r>
            <a:r>
              <a:rPr lang="en-US" b="1" dirty="0" smtClean="0">
                <a:solidFill>
                  <a:srgbClr val="861F41"/>
                </a:solidFill>
              </a:rPr>
              <a:t> SHARE</a:t>
            </a:r>
            <a:endParaRPr lang="en-US" b="1" dirty="0">
              <a:solidFill>
                <a:srgbClr val="861F4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70689" y="1825625"/>
            <a:ext cx="3983112" cy="4351339"/>
          </a:xfrm>
        </p:spPr>
        <p:txBody>
          <a:bodyPr/>
          <a:lstStyle/>
          <a:p>
            <a:pPr marL="457200" lvl="0" indent="-457200" defTabSz="914400" hangingPunct="0">
              <a:lnSpc>
                <a:spcPts val="2600"/>
              </a:lnSpc>
              <a:spcBef>
                <a:spcPts val="0"/>
              </a:spcBef>
              <a:buClrTx/>
              <a:buFont typeface="+mj-lt"/>
              <a:buAutoNum type="arabicPeriod"/>
            </a:pPr>
            <a:r>
              <a:rPr lang="en-US" sz="2400" kern="0" dirty="0" smtClean="0">
                <a:solidFill>
                  <a:srgbClr val="6C6B73">
                    <a:lumMod val="75000"/>
                  </a:srgbClr>
                </a:solidFill>
                <a:latin typeface="Crimson Text" panose="02000503000000000000" pitchFamily="2" charset="0"/>
                <a:cs typeface="Calibri"/>
                <a:sym typeface="Calibri"/>
              </a:rPr>
              <a:t>Roam NRV Bike Share</a:t>
            </a:r>
          </a:p>
          <a:p>
            <a:pPr lvl="1" defTabSz="914400" hangingPunct="0">
              <a:lnSpc>
                <a:spcPts val="2600"/>
              </a:lnSpc>
              <a:spcBef>
                <a:spcPts val="0"/>
              </a:spcBef>
              <a:buClrTx/>
            </a:pPr>
            <a:r>
              <a:rPr lang="en-US" sz="2000" kern="0" dirty="0" smtClean="0">
                <a:solidFill>
                  <a:srgbClr val="861F41"/>
                </a:solidFill>
                <a:latin typeface="Crimson Text" panose="02000503000000000000" pitchFamily="2" charset="0"/>
                <a:cs typeface="Calibri"/>
                <a:sym typeface="Calibri"/>
              </a:rPr>
              <a:t>8 stations on campus.</a:t>
            </a:r>
          </a:p>
          <a:p>
            <a:pPr lvl="1" defTabSz="914400" hangingPunct="0">
              <a:lnSpc>
                <a:spcPts val="2600"/>
              </a:lnSpc>
              <a:spcBef>
                <a:spcPts val="0"/>
              </a:spcBef>
              <a:buClrTx/>
            </a:pPr>
            <a:r>
              <a:rPr lang="en-US" sz="2000" kern="0" dirty="0" smtClean="0">
                <a:solidFill>
                  <a:srgbClr val="861F41"/>
                </a:solidFill>
                <a:latin typeface="Crimson Text" panose="02000503000000000000" pitchFamily="2" charset="0"/>
                <a:cs typeface="Calibri"/>
                <a:sym typeface="Calibri"/>
              </a:rPr>
              <a:t>75 bikes in fleet.</a:t>
            </a:r>
          </a:p>
          <a:p>
            <a:pPr marL="457200" lvl="0" indent="-457200" defTabSz="914400" hangingPunct="0">
              <a:lnSpc>
                <a:spcPts val="2600"/>
              </a:lnSpc>
              <a:spcBef>
                <a:spcPts val="0"/>
              </a:spcBef>
              <a:buClrTx/>
              <a:buFont typeface="+mj-lt"/>
              <a:buAutoNum type="arabicPeriod"/>
            </a:pPr>
            <a:r>
              <a:rPr lang="en-US" sz="2400" kern="0" dirty="0" smtClean="0">
                <a:solidFill>
                  <a:srgbClr val="6C6B73">
                    <a:lumMod val="75000"/>
                  </a:srgbClr>
                </a:solidFill>
                <a:latin typeface="Crimson Text" panose="02000503000000000000" pitchFamily="2" charset="0"/>
                <a:cs typeface="Calibri"/>
                <a:sym typeface="Calibri"/>
              </a:rPr>
              <a:t>Zipcar</a:t>
            </a:r>
          </a:p>
          <a:p>
            <a:pPr lvl="1" defTabSz="914400" hangingPunct="0">
              <a:lnSpc>
                <a:spcPts val="2600"/>
              </a:lnSpc>
              <a:spcBef>
                <a:spcPts val="0"/>
              </a:spcBef>
              <a:buClrTx/>
            </a:pPr>
            <a:r>
              <a:rPr lang="en-US" sz="2000" kern="0" dirty="0">
                <a:solidFill>
                  <a:srgbClr val="861F41"/>
                </a:solidFill>
                <a:latin typeface="Crimson Text" panose="02000503000000000000" pitchFamily="2" charset="0"/>
                <a:cs typeface="Calibri"/>
                <a:sym typeface="Calibri"/>
              </a:rPr>
              <a:t>Hourly or daily rental of nationwide fleet.</a:t>
            </a:r>
          </a:p>
          <a:p>
            <a:pPr lvl="1" defTabSz="914400" hangingPunct="0">
              <a:lnSpc>
                <a:spcPts val="2600"/>
              </a:lnSpc>
              <a:spcBef>
                <a:spcPts val="0"/>
              </a:spcBef>
              <a:buClrTx/>
            </a:pPr>
            <a:r>
              <a:rPr lang="en-US" sz="2000" kern="0" dirty="0">
                <a:solidFill>
                  <a:srgbClr val="861F41"/>
                </a:solidFill>
                <a:latin typeface="Crimson Text" panose="02000503000000000000" pitchFamily="2" charset="0"/>
                <a:cs typeface="Calibri"/>
                <a:sym typeface="Calibri"/>
              </a:rPr>
              <a:t>24/7 access to </a:t>
            </a:r>
            <a:r>
              <a:rPr lang="en-US" sz="2000" kern="0" dirty="0" smtClean="0">
                <a:solidFill>
                  <a:srgbClr val="861F41"/>
                </a:solidFill>
                <a:latin typeface="Crimson Text" panose="02000503000000000000" pitchFamily="2" charset="0"/>
                <a:cs typeface="Calibri"/>
                <a:sym typeface="Calibri"/>
              </a:rPr>
              <a:t>vehicles.</a:t>
            </a:r>
          </a:p>
          <a:p>
            <a:pPr marL="457200" lvl="0" indent="-457200" defTabSz="914400" hangingPunct="0">
              <a:lnSpc>
                <a:spcPts val="2600"/>
              </a:lnSpc>
              <a:spcBef>
                <a:spcPts val="0"/>
              </a:spcBef>
              <a:buClrTx/>
              <a:buFont typeface="+mj-lt"/>
              <a:buAutoNum type="arabicPeriod"/>
            </a:pPr>
            <a:r>
              <a:rPr lang="en-US" sz="2400" kern="0" dirty="0" smtClean="0">
                <a:solidFill>
                  <a:srgbClr val="6C6B73">
                    <a:lumMod val="75000"/>
                  </a:srgbClr>
                </a:solidFill>
                <a:latin typeface="Crimson Text" panose="02000503000000000000" pitchFamily="2" charset="0"/>
                <a:cs typeface="Calibri"/>
                <a:sym typeface="Calibri"/>
              </a:rPr>
              <a:t>Spin E-Scooters</a:t>
            </a:r>
          </a:p>
          <a:p>
            <a:pPr lvl="1" defTabSz="914400" hangingPunct="0">
              <a:lnSpc>
                <a:spcPts val="2600"/>
              </a:lnSpc>
              <a:spcBef>
                <a:spcPts val="0"/>
              </a:spcBef>
              <a:buClrTx/>
            </a:pPr>
            <a:r>
              <a:rPr lang="en-US" sz="2000" kern="0" dirty="0" smtClean="0">
                <a:solidFill>
                  <a:srgbClr val="861F41"/>
                </a:solidFill>
                <a:latin typeface="Crimson Text" panose="02000503000000000000" pitchFamily="2" charset="0"/>
                <a:cs typeface="Calibri"/>
                <a:sym typeface="Calibri"/>
              </a:rPr>
              <a:t>VTTI </a:t>
            </a:r>
            <a:r>
              <a:rPr lang="en-US" sz="2000" kern="0" dirty="0">
                <a:solidFill>
                  <a:srgbClr val="861F41"/>
                </a:solidFill>
                <a:latin typeface="Crimson Text" panose="02000503000000000000" pitchFamily="2" charset="0"/>
                <a:cs typeface="Calibri"/>
                <a:sym typeface="Calibri"/>
              </a:rPr>
              <a:t>r</a:t>
            </a:r>
            <a:r>
              <a:rPr lang="en-US" sz="2000" kern="0" dirty="0" smtClean="0">
                <a:solidFill>
                  <a:srgbClr val="861F41"/>
                </a:solidFill>
                <a:latin typeface="Crimson Text" panose="02000503000000000000" pitchFamily="2" charset="0"/>
                <a:cs typeface="Calibri"/>
                <a:sym typeface="Calibri"/>
              </a:rPr>
              <a:t>esearch initiative through June 2020.</a:t>
            </a:r>
          </a:p>
          <a:p>
            <a:pPr lvl="1" defTabSz="914400" hangingPunct="0">
              <a:lnSpc>
                <a:spcPts val="2600"/>
              </a:lnSpc>
              <a:spcBef>
                <a:spcPts val="0"/>
              </a:spcBef>
              <a:buClrTx/>
            </a:pPr>
            <a:r>
              <a:rPr lang="en-US" sz="2000" kern="0" dirty="0" smtClean="0">
                <a:solidFill>
                  <a:srgbClr val="861F41"/>
                </a:solidFill>
                <a:latin typeface="Crimson Text" panose="02000503000000000000" pitchFamily="2" charset="0"/>
                <a:cs typeface="Calibri"/>
                <a:sym typeface="Calibri"/>
              </a:rPr>
              <a:t>300 scooters on campus.</a:t>
            </a:r>
          </a:p>
          <a:p>
            <a:pPr marL="171450" lvl="0" indent="-171450" defTabSz="914400" hangingPunct="0">
              <a:lnSpc>
                <a:spcPts val="26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endParaRPr lang="en-US" sz="2400" kern="0" dirty="0">
              <a:solidFill>
                <a:srgbClr val="6C6B73">
                  <a:lumMod val="75000"/>
                </a:srgbClr>
              </a:solidFill>
              <a:latin typeface="Crimson Text" panose="02000503000000000000" pitchFamily="2" charset="0"/>
              <a:cs typeface="Calibri"/>
              <a:sym typeface="Calibri"/>
            </a:endParaRP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4"/>
          <a:stretch/>
        </p:blipFill>
        <p:spPr>
          <a:xfrm>
            <a:off x="616133" y="1508752"/>
            <a:ext cx="6532488" cy="498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3587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130630"/>
            <a:ext cx="10905308" cy="1492326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861F41"/>
                </a:solidFill>
              </a:rPr>
              <a:t>HOKIE BIKE HUB</a:t>
            </a:r>
            <a:endParaRPr lang="en-US" b="1" dirty="0">
              <a:solidFill>
                <a:srgbClr val="861F4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8123" y="1825625"/>
            <a:ext cx="3995678" cy="4351339"/>
          </a:xfrm>
        </p:spPr>
        <p:txBody>
          <a:bodyPr>
            <a:normAutofit/>
          </a:bodyPr>
          <a:lstStyle/>
          <a:p>
            <a:pPr marL="171450" lvl="0" indent="-171450" defTabSz="914400" hangingPunct="0">
              <a:lnSpc>
                <a:spcPts val="2600"/>
              </a:lnSpc>
              <a:spcBef>
                <a:spcPts val="0"/>
              </a:spcBef>
              <a:spcAft>
                <a:spcPts val="1200"/>
              </a:spcAft>
              <a:buClrTx/>
              <a:buFont typeface="Arial" panose="020B0604020202020204" pitchFamily="34" charset="0"/>
              <a:buChar char="•"/>
            </a:pPr>
            <a:r>
              <a:rPr lang="en-US" sz="2400" kern="0" dirty="0">
                <a:solidFill>
                  <a:schemeClr val="tx2">
                    <a:lumMod val="75000"/>
                  </a:schemeClr>
                </a:solidFill>
                <a:latin typeface="Crimson Text" panose="02000503000000000000" pitchFamily="2" charset="0"/>
                <a:cs typeface="Calibri"/>
                <a:sym typeface="Calibri"/>
              </a:rPr>
              <a:t>Free self-service bike repair and maintenance.</a:t>
            </a:r>
          </a:p>
          <a:p>
            <a:pPr marL="171450" lvl="0" indent="-171450" defTabSz="914400" hangingPunct="0">
              <a:lnSpc>
                <a:spcPts val="2600"/>
              </a:lnSpc>
              <a:spcBef>
                <a:spcPts val="0"/>
              </a:spcBef>
              <a:spcAft>
                <a:spcPts val="1200"/>
              </a:spcAft>
              <a:buClrTx/>
              <a:buFont typeface="Arial" panose="020B0604020202020204" pitchFamily="34" charset="0"/>
              <a:buChar char="•"/>
            </a:pPr>
            <a:r>
              <a:rPr lang="en-US" sz="2400" kern="0" dirty="0">
                <a:solidFill>
                  <a:schemeClr val="tx2">
                    <a:lumMod val="75000"/>
                  </a:schemeClr>
                </a:solidFill>
                <a:latin typeface="Crimson Text" panose="02000503000000000000" pitchFamily="2" charset="0"/>
                <a:cs typeface="Calibri"/>
                <a:sym typeface="Calibri"/>
              </a:rPr>
              <a:t>Access to specialty tools and informational materials, along with commuting and safety advice.</a:t>
            </a:r>
          </a:p>
          <a:p>
            <a:pPr marL="171450" lvl="0" indent="-171450" defTabSz="914400" hangingPunct="0">
              <a:lnSpc>
                <a:spcPts val="2600"/>
              </a:lnSpc>
              <a:spcBef>
                <a:spcPts val="0"/>
              </a:spcBef>
              <a:spcAft>
                <a:spcPts val="1200"/>
              </a:spcAft>
              <a:buClrTx/>
              <a:buFont typeface="Arial" panose="020B0604020202020204" pitchFamily="34" charset="0"/>
              <a:buChar char="•"/>
            </a:pPr>
            <a:r>
              <a:rPr lang="en-US" sz="2400" kern="0" dirty="0">
                <a:solidFill>
                  <a:schemeClr val="tx2">
                    <a:lumMod val="75000"/>
                  </a:schemeClr>
                </a:solidFill>
                <a:latin typeface="Crimson Text" panose="02000503000000000000" pitchFamily="2" charset="0"/>
                <a:cs typeface="Calibri"/>
                <a:sym typeface="Calibri"/>
              </a:rPr>
              <a:t>One-on-one help and attention for a hands-on learning experience.</a:t>
            </a:r>
          </a:p>
          <a:p>
            <a:pPr marL="171450" lvl="0" indent="-171450" defTabSz="914400" hangingPunct="0">
              <a:lnSpc>
                <a:spcPts val="26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US" sz="2400" kern="0" dirty="0">
                <a:solidFill>
                  <a:schemeClr val="tx2">
                    <a:lumMod val="75000"/>
                  </a:schemeClr>
                </a:solidFill>
                <a:latin typeface="Crimson Text" panose="02000503000000000000" pitchFamily="2" charset="0"/>
                <a:cs typeface="Calibri"/>
                <a:sym typeface="Calibri"/>
              </a:rPr>
              <a:t>A social space for Virginia Tech bicyclists.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18" y="1622956"/>
            <a:ext cx="6731106" cy="485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43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91441"/>
            <a:ext cx="10879182" cy="105809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861F41"/>
                </a:solidFill>
              </a:rPr>
              <a:t>MULTI MODAL TRANSIT FACILITY</a:t>
            </a:r>
            <a:endParaRPr lang="en-US" b="1" dirty="0">
              <a:solidFill>
                <a:srgbClr val="861F4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" r="-1" b="11269"/>
          <a:stretch/>
        </p:blipFill>
        <p:spPr>
          <a:xfrm>
            <a:off x="622158" y="1149531"/>
            <a:ext cx="11095225" cy="553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32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515" y="0"/>
            <a:ext cx="10879182" cy="147575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861F41"/>
                </a:solidFill>
              </a:rPr>
              <a:t>Virginia Tech is Committed to be a “Campus Sustainability Leader</a:t>
            </a:r>
            <a:r>
              <a:rPr lang="en-US" dirty="0" smtClean="0">
                <a:solidFill>
                  <a:srgbClr val="861F41"/>
                </a:solidFill>
              </a:rPr>
              <a:t>"</a:t>
            </a:r>
            <a:endParaRPr lang="en-US" dirty="0">
              <a:solidFill>
                <a:srgbClr val="861F4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17" y="1854925"/>
            <a:ext cx="11220994" cy="4689565"/>
          </a:xfrm>
        </p:spPr>
        <p:txBody>
          <a:bodyPr>
            <a:noAutofit/>
          </a:bodyPr>
          <a:lstStyle/>
          <a:p>
            <a:r>
              <a:rPr lang="en-US" sz="3200" dirty="0" smtClean="0"/>
              <a:t>Students have and can make a difference! </a:t>
            </a:r>
          </a:p>
          <a:p>
            <a:r>
              <a:rPr lang="en-US" sz="3200" dirty="0" smtClean="0"/>
              <a:t>Get involved in Sustainability Programs</a:t>
            </a:r>
            <a:endParaRPr lang="en-US" dirty="0" smtClean="0"/>
          </a:p>
          <a:p>
            <a:r>
              <a:rPr lang="en-US" sz="3200" dirty="0" smtClean="0"/>
              <a:t>Student </a:t>
            </a:r>
            <a:r>
              <a:rPr lang="en-US" sz="3200" dirty="0"/>
              <a:t>I</a:t>
            </a:r>
            <a:r>
              <a:rPr lang="en-US" sz="3200" dirty="0" smtClean="0"/>
              <a:t>nternship Opportunities  </a:t>
            </a:r>
          </a:p>
          <a:p>
            <a:r>
              <a:rPr lang="en-US" sz="3200" dirty="0" smtClean="0"/>
              <a:t>Dining Services provides many sustainable food options</a:t>
            </a:r>
          </a:p>
          <a:p>
            <a:r>
              <a:rPr lang="en-US" sz="3200" dirty="0" smtClean="0"/>
              <a:t>CY2018: Waste Management Trends Upward</a:t>
            </a:r>
          </a:p>
          <a:p>
            <a:pPr lvl="1"/>
            <a:r>
              <a:rPr lang="en-US" sz="3200" dirty="0" smtClean="0"/>
              <a:t>40% recycling rate </a:t>
            </a:r>
          </a:p>
          <a:p>
            <a:pPr lvl="1"/>
            <a:r>
              <a:rPr lang="en-US" sz="3200" dirty="0" smtClean="0"/>
              <a:t>70% waste diversion rate (out of landfill)</a:t>
            </a:r>
          </a:p>
          <a:p>
            <a:pPr lvl="1"/>
            <a:r>
              <a:rPr lang="en-US" sz="3200" dirty="0" smtClean="0"/>
              <a:t>679 tons of composted food waste</a:t>
            </a:r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821" y="4551627"/>
            <a:ext cx="3053338" cy="18280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5821" y="1678423"/>
            <a:ext cx="3053338" cy="184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9293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0"/>
            <a:ext cx="10879182" cy="145868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861F41"/>
                </a:solidFill>
              </a:rPr>
              <a:t>CONTACT INFORMATION</a:t>
            </a:r>
            <a:endParaRPr lang="en-US" b="1" dirty="0">
              <a:solidFill>
                <a:srgbClr val="861F4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80" y="1162594"/>
            <a:ext cx="10752910" cy="6139543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Denny </a:t>
            </a:r>
            <a:r>
              <a:rPr lang="en-US" sz="3200" b="1" dirty="0"/>
              <a:t>Cochrane, </a:t>
            </a:r>
            <a:r>
              <a:rPr lang="en-US" sz="3200" b="1" dirty="0" smtClean="0"/>
              <a:t>Director of Sustainability,   </a:t>
            </a:r>
            <a:r>
              <a:rPr lang="en-US" sz="3200" dirty="0" smtClean="0">
                <a:hlinkClick r:id="rId2"/>
              </a:rPr>
              <a:t>denniscc@vt.edu</a:t>
            </a:r>
            <a:r>
              <a:rPr lang="en-US" sz="3200" dirty="0" smtClean="0"/>
              <a:t>  540-231-5184</a:t>
            </a:r>
          </a:p>
          <a:p>
            <a:pPr lvl="1"/>
            <a:r>
              <a:rPr lang="en-US" sz="3200" dirty="0" smtClean="0">
                <a:hlinkClick r:id="rId3"/>
              </a:rPr>
              <a:t>www.facilities.vt.edu/sustainability</a:t>
            </a:r>
            <a:endParaRPr lang="en-US" sz="3200" dirty="0" smtClean="0"/>
          </a:p>
          <a:p>
            <a:pPr lvl="1"/>
            <a:endParaRPr lang="en-US" sz="3200" dirty="0"/>
          </a:p>
          <a:p>
            <a:r>
              <a:rPr lang="en-US" sz="3200" b="1" dirty="0"/>
              <a:t>Blake Bensman, Sustainability </a:t>
            </a:r>
            <a:r>
              <a:rPr lang="en-US" sz="3200" b="1" dirty="0" smtClean="0"/>
              <a:t>Manager, DSA</a:t>
            </a:r>
            <a:r>
              <a:rPr lang="en-US" sz="3200" dirty="0" smtClean="0"/>
              <a:t>,  </a:t>
            </a:r>
            <a:r>
              <a:rPr lang="en-US" sz="3200" dirty="0">
                <a:hlinkClick r:id="rId4"/>
              </a:rPr>
              <a:t>bensman@vt.edu</a:t>
            </a:r>
            <a:r>
              <a:rPr lang="en-US" sz="3200" dirty="0"/>
              <a:t>, </a:t>
            </a:r>
            <a:r>
              <a:rPr lang="en-US" sz="3200" dirty="0" smtClean="0"/>
              <a:t>540-231-3064</a:t>
            </a:r>
          </a:p>
          <a:p>
            <a:pPr lvl="1"/>
            <a:r>
              <a:rPr lang="en-US" sz="3200" dirty="0" smtClean="0">
                <a:hlinkClick r:id="rId5"/>
              </a:rPr>
              <a:t>www.dining.vt.edu/sustainability</a:t>
            </a:r>
            <a:r>
              <a:rPr lang="en-US" sz="3200" dirty="0" smtClean="0"/>
              <a:t> 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b="1" dirty="0" smtClean="0"/>
              <a:t>Nick Quint, Transportation Network Manager, </a:t>
            </a:r>
            <a:r>
              <a:rPr lang="en-US" sz="3200" dirty="0" smtClean="0">
                <a:hlinkClick r:id="rId6"/>
              </a:rPr>
              <a:t>nquint@vt.edu</a:t>
            </a:r>
            <a:r>
              <a:rPr lang="en-US" sz="3200" dirty="0" smtClean="0"/>
              <a:t>, 540-231-2701</a:t>
            </a:r>
          </a:p>
          <a:p>
            <a:pPr lvl="1"/>
            <a:r>
              <a:rPr lang="en-US" sz="3200" dirty="0" smtClean="0">
                <a:hlinkClick r:id="rId7"/>
              </a:rPr>
              <a:t>www.parking.vt.edu/alternative</a:t>
            </a:r>
            <a:r>
              <a:rPr lang="en-US" sz="32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4252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SUSTAINABILITY OPEN FORUM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4400" smtClean="0"/>
              <a:t>WHAT ARE YOUR IDEAS?</a:t>
            </a:r>
            <a:endParaRPr lang="en-US" sz="4400"/>
          </a:p>
        </p:txBody>
      </p:sp>
    </p:spTree>
    <p:extLst>
      <p:ext uri="{BB962C8B-B14F-4D97-AF65-F5344CB8AC3E}">
        <p14:creationId xmlns:p14="http://schemas.microsoft.com/office/powerpoint/2010/main" val="2890937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630"/>
            <a:ext cx="10782299" cy="1492326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4"/>
                </a:solidFill>
              </a:rPr>
              <a:t>AGENDA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1" y="1622955"/>
            <a:ext cx="11048999" cy="50143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VIRGINIA TECH CLIMATE ACTION COMMITMENT</a:t>
            </a:r>
          </a:p>
          <a:p>
            <a:pPr marL="0" indent="0">
              <a:buNone/>
            </a:pPr>
            <a:r>
              <a:rPr lang="en-US" b="1" dirty="0" smtClean="0"/>
              <a:t>FACILITIES:</a:t>
            </a:r>
            <a:r>
              <a:rPr lang="en-US" dirty="0" smtClean="0"/>
              <a:t> Energy, Buildings, Waste Management </a:t>
            </a:r>
          </a:p>
          <a:p>
            <a:pPr marL="0" indent="0">
              <a:buNone/>
            </a:pPr>
            <a:r>
              <a:rPr lang="en-US" b="1" dirty="0" smtClean="0"/>
              <a:t>STUDENT ENGAGEMENT:  </a:t>
            </a:r>
            <a:r>
              <a:rPr lang="en-US" dirty="0" smtClean="0"/>
              <a:t>Programs, Internships </a:t>
            </a:r>
          </a:p>
          <a:p>
            <a:pPr marL="0" indent="0">
              <a:buNone/>
            </a:pPr>
            <a:r>
              <a:rPr lang="en-US" b="1" dirty="0" smtClean="0"/>
              <a:t>SUSTAINABLE LIVING:   </a:t>
            </a:r>
            <a:r>
              <a:rPr lang="en-US" dirty="0" smtClean="0"/>
              <a:t>Housing &amp; Residence life Initiatives </a:t>
            </a:r>
          </a:p>
          <a:p>
            <a:pPr marL="0" indent="0">
              <a:buNone/>
            </a:pPr>
            <a:r>
              <a:rPr lang="en-US" b="1" dirty="0" smtClean="0"/>
              <a:t>DINING SERVICES: </a:t>
            </a:r>
            <a:r>
              <a:rPr lang="en-US" dirty="0" smtClean="0"/>
              <a:t>Reusable To-Go Program, Local Food, Waste </a:t>
            </a:r>
          </a:p>
          <a:p>
            <a:pPr marL="0" indent="0">
              <a:buNone/>
            </a:pPr>
            <a:r>
              <a:rPr lang="en-US" b="1" dirty="0" smtClean="0"/>
              <a:t>TRANSPORTATION: </a:t>
            </a:r>
            <a:r>
              <a:rPr lang="en-US" dirty="0" smtClean="0"/>
              <a:t>Commuter Alternatives Program,          	 Bike/Car/Scooter Share, Bike Hub, Multi Modal Transit Facility </a:t>
            </a:r>
          </a:p>
          <a:p>
            <a:pPr marL="0" indent="0" algn="ctr">
              <a:buNone/>
            </a:pPr>
            <a:r>
              <a:rPr lang="en-US" dirty="0" smtClean="0"/>
              <a:t> 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4"/>
                </a:solidFill>
              </a:rPr>
              <a:t>SHARE YOUR IDEAS!   </a:t>
            </a:r>
            <a:endParaRPr lang="en-US" sz="36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700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143692"/>
            <a:ext cx="10826930" cy="108421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861F41"/>
                </a:solidFill>
              </a:rPr>
              <a:t>HISTORICAL PERSPECTIVE</a:t>
            </a:r>
            <a:endParaRPr lang="en-US" b="1" dirty="0">
              <a:solidFill>
                <a:srgbClr val="861F4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451" y="1528354"/>
            <a:ext cx="10844350" cy="508145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AY 2006-07 – Students Seek to Make Sustainability a VT Priority </a:t>
            </a:r>
          </a:p>
          <a:p>
            <a:pPr marL="0" indent="0">
              <a:buNone/>
            </a:pPr>
            <a:endParaRPr lang="en-US" sz="1700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April 2007  – Energy and Sustainability Committee (E&amp;SC) established </a:t>
            </a:r>
          </a:p>
          <a:p>
            <a:pPr marL="0" indent="0">
              <a:buNone/>
            </a:pPr>
            <a:endParaRPr lang="en-US" sz="17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April 2008  – E&amp;SC charged to develop the Virginia Tech Climate 			   Action Commitment (VTCAC) and Sustainability Plan </a:t>
            </a:r>
          </a:p>
          <a:p>
            <a:pPr marL="0" indent="0">
              <a:buNone/>
            </a:pPr>
            <a:endParaRPr lang="en-US" sz="17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April 2009  - University Council recommends approval of the VTCAC        		   and accepts the accompanying the Sustainability Plan </a:t>
            </a:r>
          </a:p>
          <a:p>
            <a:pPr marL="0" indent="0">
              <a:buNone/>
            </a:pPr>
            <a:endParaRPr lang="en-US" sz="1700" dirty="0" smtClean="0"/>
          </a:p>
          <a:p>
            <a:r>
              <a:rPr lang="en-US" dirty="0" smtClean="0"/>
              <a:t>June 2009  - VT Board of Visitors unanimously approved the VTCAC</a:t>
            </a:r>
          </a:p>
          <a:p>
            <a:pPr marL="0" indent="0">
              <a:buNone/>
            </a:pPr>
            <a:endParaRPr lang="en-US" sz="17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 May 2013  - </a:t>
            </a:r>
            <a:r>
              <a:rPr lang="en-US" dirty="0"/>
              <a:t> </a:t>
            </a:r>
            <a:r>
              <a:rPr lang="en-US" dirty="0" smtClean="0"/>
              <a:t>VTCAC revised (Presidential Policy Memo No. 262 Rev 1)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63145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566"/>
            <a:ext cx="10983685" cy="875211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861F41"/>
                </a:solidFill>
              </a:rPr>
              <a:t>VT CLIMATE ACTION COMMITMENT</a:t>
            </a:r>
            <a:endParaRPr lang="en-US" b="1" dirty="0">
              <a:solidFill>
                <a:srgbClr val="861F4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703" y="1110343"/>
            <a:ext cx="10792098" cy="54864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dirty="0"/>
              <a:t> </a:t>
            </a:r>
            <a:r>
              <a:rPr lang="en-US" sz="2400" dirty="0" smtClean="0"/>
              <a:t>Contains Sustainability </a:t>
            </a:r>
            <a:r>
              <a:rPr lang="en-US" sz="2400" b="1" dirty="0" smtClean="0"/>
              <a:t>Aspirations, Goals, and Objectives </a:t>
            </a:r>
            <a:r>
              <a:rPr lang="en-US" sz="2400" dirty="0" smtClean="0"/>
              <a:t>(14 Points)</a:t>
            </a:r>
          </a:p>
          <a:p>
            <a:pPr>
              <a:lnSpc>
                <a:spcPct val="160000"/>
              </a:lnSpc>
            </a:pPr>
            <a:r>
              <a:rPr lang="en-US" sz="2400" b="1" dirty="0"/>
              <a:t> </a:t>
            </a:r>
            <a:r>
              <a:rPr lang="en-US" sz="2400" b="1" dirty="0" smtClean="0"/>
              <a:t>“</a:t>
            </a:r>
            <a:r>
              <a:rPr lang="en-US" sz="2400" dirty="0" smtClean="0"/>
              <a:t>Virginia </a:t>
            </a:r>
            <a:r>
              <a:rPr lang="en-US" sz="2400" dirty="0"/>
              <a:t>Tech will </a:t>
            </a:r>
            <a:r>
              <a:rPr lang="en-US" sz="2400" b="1" dirty="0"/>
              <a:t>B</a:t>
            </a:r>
            <a:r>
              <a:rPr lang="en-US" sz="2400" b="1" dirty="0" smtClean="0"/>
              <a:t>ecome a Campus Sustainability Leader</a:t>
            </a:r>
            <a:r>
              <a:rPr lang="en-US" sz="2400" dirty="0" smtClean="0"/>
              <a:t>” (Point #1)</a:t>
            </a:r>
          </a:p>
          <a:p>
            <a:pPr>
              <a:lnSpc>
                <a:spcPct val="160000"/>
              </a:lnSpc>
            </a:pPr>
            <a:r>
              <a:rPr lang="en-US" sz="2400" dirty="0" smtClean="0"/>
              <a:t> “Maintain </a:t>
            </a:r>
            <a:r>
              <a:rPr lang="en-US" sz="2400" dirty="0"/>
              <a:t>a </a:t>
            </a:r>
            <a:r>
              <a:rPr lang="en-US" sz="2400" b="1" dirty="0" smtClean="0"/>
              <a:t>Sustainability Office</a:t>
            </a:r>
            <a:r>
              <a:rPr lang="en-US" sz="2400" dirty="0" smtClean="0"/>
              <a:t>” (Point #5) to:   </a:t>
            </a:r>
            <a:endParaRPr lang="en-US" sz="2400" dirty="0"/>
          </a:p>
          <a:p>
            <a:pPr lvl="1">
              <a:lnSpc>
                <a:spcPct val="170000"/>
              </a:lnSpc>
            </a:pPr>
            <a:r>
              <a:rPr lang="en-US" b="1" dirty="0" smtClean="0"/>
              <a:t>Oversee </a:t>
            </a:r>
            <a:r>
              <a:rPr lang="en-US" b="1" dirty="0"/>
              <a:t>I</a:t>
            </a:r>
            <a:r>
              <a:rPr lang="en-US" b="1" dirty="0" smtClean="0"/>
              <a:t>mplementation </a:t>
            </a:r>
            <a:r>
              <a:rPr lang="en-US" dirty="0"/>
              <a:t>of VTCAC &amp; Sustainability </a:t>
            </a:r>
            <a:r>
              <a:rPr lang="en-US" dirty="0" smtClean="0"/>
              <a:t>Plan</a:t>
            </a:r>
          </a:p>
          <a:p>
            <a:pPr lvl="1">
              <a:lnSpc>
                <a:spcPct val="170000"/>
              </a:lnSpc>
            </a:pPr>
            <a:r>
              <a:rPr lang="en-US" b="1" dirty="0"/>
              <a:t>Track and </a:t>
            </a:r>
            <a:r>
              <a:rPr lang="en-US" b="1" dirty="0" smtClean="0"/>
              <a:t>Report </a:t>
            </a:r>
            <a:r>
              <a:rPr lang="en-US" dirty="0"/>
              <a:t>S</a:t>
            </a:r>
            <a:r>
              <a:rPr lang="en-US" dirty="0" smtClean="0"/>
              <a:t>ustainability </a:t>
            </a:r>
            <a:r>
              <a:rPr lang="en-US" dirty="0"/>
              <a:t>P</a:t>
            </a:r>
            <a:r>
              <a:rPr lang="en-US" dirty="0" smtClean="0"/>
              <a:t>rogress </a:t>
            </a:r>
            <a:endParaRPr lang="en-US" dirty="0"/>
          </a:p>
          <a:p>
            <a:pPr lvl="1">
              <a:lnSpc>
                <a:spcPct val="170000"/>
              </a:lnSpc>
            </a:pPr>
            <a:r>
              <a:rPr lang="en-US" b="1" dirty="0" smtClean="0"/>
              <a:t>Coordinate </a:t>
            </a:r>
            <a:r>
              <a:rPr lang="en-US" dirty="0" smtClean="0"/>
              <a:t>Campus </a:t>
            </a:r>
            <a:r>
              <a:rPr lang="en-US" dirty="0"/>
              <a:t>S</a:t>
            </a:r>
            <a:r>
              <a:rPr lang="en-US" dirty="0" smtClean="0"/>
              <a:t>ustainability </a:t>
            </a:r>
            <a:r>
              <a:rPr lang="en-US" dirty="0"/>
              <a:t>P</a:t>
            </a:r>
            <a:r>
              <a:rPr lang="en-US" dirty="0" smtClean="0"/>
              <a:t>rograms </a:t>
            </a:r>
            <a:endParaRPr lang="en-US" dirty="0"/>
          </a:p>
          <a:p>
            <a:pPr lvl="1">
              <a:lnSpc>
                <a:spcPct val="170000"/>
              </a:lnSpc>
            </a:pPr>
            <a:r>
              <a:rPr lang="en-US" b="1" dirty="0"/>
              <a:t>Manage</a:t>
            </a:r>
            <a:r>
              <a:rPr lang="en-US" dirty="0"/>
              <a:t> a </a:t>
            </a:r>
            <a:r>
              <a:rPr lang="en-US" dirty="0" smtClean="0"/>
              <a:t>Campus-Wide </a:t>
            </a:r>
            <a:r>
              <a:rPr lang="en-US" dirty="0"/>
              <a:t>Student Internship Program</a:t>
            </a:r>
          </a:p>
          <a:p>
            <a:pPr lvl="1">
              <a:lnSpc>
                <a:spcPct val="170000"/>
              </a:lnSpc>
            </a:pPr>
            <a:r>
              <a:rPr lang="en-US" b="1" dirty="0"/>
              <a:t>Coordinate </a:t>
            </a:r>
            <a:r>
              <a:rPr lang="en-US" dirty="0"/>
              <a:t>communication</a:t>
            </a:r>
            <a:r>
              <a:rPr lang="en-US" b="1" dirty="0"/>
              <a:t> </a:t>
            </a:r>
            <a:r>
              <a:rPr lang="en-US" dirty="0" smtClean="0"/>
              <a:t>for </a:t>
            </a:r>
            <a:r>
              <a:rPr lang="en-US" dirty="0"/>
              <a:t>campus sustainability initiatives </a:t>
            </a:r>
            <a:endParaRPr lang="en-US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5627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91440"/>
            <a:ext cx="10853056" cy="1531515"/>
          </a:xfrm>
        </p:spPr>
        <p:txBody>
          <a:bodyPr/>
          <a:lstStyle/>
          <a:p>
            <a:r>
              <a:rPr lang="en-US" b="1" dirty="0" smtClean="0">
                <a:solidFill>
                  <a:srgbClr val="861F41"/>
                </a:solidFill>
              </a:rPr>
              <a:t>VT CLIMATE ACTION COMMITMENT </a:t>
            </a:r>
            <a:endParaRPr lang="en-US" b="1" dirty="0">
              <a:solidFill>
                <a:srgbClr val="861F4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514" y="1622955"/>
            <a:ext cx="10831287" cy="5091354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Virginia Tech </a:t>
            </a:r>
            <a:r>
              <a:rPr lang="en-US" sz="3200" dirty="0"/>
              <a:t>defines sustainability </a:t>
            </a:r>
            <a:r>
              <a:rPr lang="en-US" sz="3200" dirty="0" smtClean="0"/>
              <a:t>as the following: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200" dirty="0" smtClean="0"/>
              <a:t>	“</a:t>
            </a:r>
            <a:r>
              <a:rPr lang="en-US" sz="3200" b="1" dirty="0"/>
              <a:t>the simultaneous pursuit of environmental </a:t>
            </a:r>
            <a:r>
              <a:rPr lang="en-US" sz="3200" b="1" dirty="0" smtClean="0"/>
              <a:t>	quality, economic prosperity, and social justice  	and equity, through action, education, and 	engagement to address </a:t>
            </a:r>
            <a:r>
              <a:rPr lang="en-US" sz="3200" b="1" dirty="0"/>
              <a:t>current needs without </a:t>
            </a:r>
            <a:r>
              <a:rPr lang="en-US" sz="3200" b="1" dirty="0" smtClean="0"/>
              <a:t>	compromising </a:t>
            </a:r>
            <a:r>
              <a:rPr lang="en-US" sz="3200" b="1" dirty="0"/>
              <a:t>the </a:t>
            </a:r>
            <a:r>
              <a:rPr lang="en-US" sz="3200" b="1" dirty="0" smtClean="0"/>
              <a:t>capacity </a:t>
            </a:r>
            <a:r>
              <a:rPr lang="en-US" sz="3200" b="1" dirty="0"/>
              <a:t>and needs of future </a:t>
            </a:r>
            <a:r>
              <a:rPr lang="en-US" sz="3200" b="1" dirty="0" smtClean="0"/>
              <a:t>	generations</a:t>
            </a:r>
            <a:r>
              <a:rPr lang="en-US" sz="3200" b="1" dirty="0"/>
              <a:t>.”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579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692"/>
            <a:ext cx="11140439" cy="1479264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861F41"/>
                </a:solidFill>
              </a:rPr>
              <a:t>ENERGY AND BUILDINGS </a:t>
            </a:r>
            <a:endParaRPr lang="en-US" b="1" dirty="0">
              <a:solidFill>
                <a:srgbClr val="861F4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703" y="1449977"/>
            <a:ext cx="10792098" cy="530352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US Green Building Council’s LEED Program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(Leadership in Energy and Environmental Design)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  Reduce energy and water consumption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  Increase </a:t>
            </a:r>
            <a:r>
              <a:rPr lang="en-US" dirty="0"/>
              <a:t>Energy </a:t>
            </a:r>
            <a:r>
              <a:rPr lang="en-US" dirty="0" smtClean="0"/>
              <a:t>Efficiency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Virginia Tech will Pursue LEED Silver Certification or Better </a:t>
            </a:r>
            <a:r>
              <a:rPr lang="en-US" dirty="0" smtClean="0"/>
              <a:t>for all eligible/applicable new buildings and major renovations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Virginia Tech has Registered </a:t>
            </a:r>
            <a:r>
              <a:rPr lang="en-US" b="1" dirty="0" smtClean="0"/>
              <a:t>32 LEED projects </a:t>
            </a:r>
            <a:r>
              <a:rPr lang="en-US" dirty="0" smtClean="0"/>
              <a:t>since 2008 at </a:t>
            </a:r>
            <a:r>
              <a:rPr lang="en-US" b="1" dirty="0" smtClean="0"/>
              <a:t>2.5 million GSF </a:t>
            </a:r>
            <a:r>
              <a:rPr lang="en-US" dirty="0"/>
              <a:t>(</a:t>
            </a:r>
            <a:r>
              <a:rPr lang="en-US" dirty="0" smtClean="0"/>
              <a:t>represents about 20% for our building space)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Five Year </a:t>
            </a:r>
            <a:r>
              <a:rPr lang="en-US" b="1" dirty="0"/>
              <a:t>E</a:t>
            </a:r>
            <a:r>
              <a:rPr lang="en-US" b="1" dirty="0" smtClean="0"/>
              <a:t>nergy </a:t>
            </a:r>
            <a:r>
              <a:rPr lang="en-US" b="1" dirty="0"/>
              <a:t>A</a:t>
            </a:r>
            <a:r>
              <a:rPr lang="en-US" b="1" dirty="0" smtClean="0"/>
              <a:t>ction Plan </a:t>
            </a:r>
            <a:r>
              <a:rPr lang="en-US" dirty="0" smtClean="0"/>
              <a:t>for existing buildings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 	Energy Audit identified 50 “Energy Hogs”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	Energy efficient upgrades - $6million annual savings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318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8935" y="1110344"/>
            <a:ext cx="10515600" cy="468956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VT, Blacksburg, Christiansburg, &amp; Montgomery County are primary members of the </a:t>
            </a:r>
            <a:r>
              <a:rPr lang="en-US" sz="2400" b="1" dirty="0" smtClean="0"/>
              <a:t>Montgomery Regional Solid Waste Authority (MRSWA)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“Single Stream” Recycling System </a:t>
            </a:r>
            <a:r>
              <a:rPr lang="en-US" sz="2400" dirty="0" smtClean="0"/>
              <a:t>with Standard </a:t>
            </a:r>
            <a:r>
              <a:rPr lang="en-US" sz="2400" dirty="0"/>
              <a:t>S</a:t>
            </a:r>
            <a:r>
              <a:rPr lang="en-US" sz="2400" dirty="0" smtClean="0"/>
              <a:t>ignage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Waste material goes to MRSWA – Recycling then goes to RDS in Roanoke </a:t>
            </a:r>
            <a:endParaRPr lang="en-US" sz="24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G</a:t>
            </a:r>
            <a:r>
              <a:rPr lang="en-US" sz="2400" dirty="0" smtClean="0"/>
              <a:t>oal </a:t>
            </a:r>
            <a:r>
              <a:rPr lang="en-US" sz="2400" dirty="0"/>
              <a:t>is </a:t>
            </a:r>
            <a:r>
              <a:rPr lang="en-US" sz="2400" dirty="0" smtClean="0"/>
              <a:t>to </a:t>
            </a:r>
            <a:r>
              <a:rPr lang="en-US" sz="2400" b="1" dirty="0"/>
              <a:t>M</a:t>
            </a:r>
            <a:r>
              <a:rPr lang="en-US" sz="2400" b="1" dirty="0" smtClean="0"/>
              <a:t>inimize </a:t>
            </a:r>
            <a:r>
              <a:rPr lang="en-US" sz="2400" b="1" dirty="0"/>
              <a:t>W</a:t>
            </a:r>
            <a:r>
              <a:rPr lang="en-US" sz="2400" b="1" dirty="0" smtClean="0"/>
              <a:t>aste and achieve a 50</a:t>
            </a:r>
            <a:r>
              <a:rPr lang="en-US" sz="2400" b="1" dirty="0"/>
              <a:t>% </a:t>
            </a:r>
            <a:r>
              <a:rPr lang="en-US" sz="2400" b="1" dirty="0" smtClean="0"/>
              <a:t>Recycle </a:t>
            </a:r>
            <a:r>
              <a:rPr lang="en-US" sz="2400" b="1" dirty="0"/>
              <a:t>R</a:t>
            </a:r>
            <a:r>
              <a:rPr lang="en-US" sz="2400" b="1" dirty="0" smtClean="0"/>
              <a:t>ate </a:t>
            </a:r>
            <a:r>
              <a:rPr lang="en-US" sz="2400" dirty="0" smtClean="0"/>
              <a:t>(Point #8)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Use variety of Indoor and Outdoor </a:t>
            </a:r>
            <a:r>
              <a:rPr lang="en-US" sz="2400" dirty="0"/>
              <a:t>R</a:t>
            </a:r>
            <a:r>
              <a:rPr lang="en-US" sz="2400" dirty="0" smtClean="0"/>
              <a:t>ecycling Containers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" t="13518" r="8871" b="17597"/>
          <a:stretch/>
        </p:blipFill>
        <p:spPr>
          <a:xfrm>
            <a:off x="8315963" y="4271554"/>
            <a:ext cx="3237993" cy="17242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7" t="15112" r="12547" b="6667"/>
          <a:stretch/>
        </p:blipFill>
        <p:spPr>
          <a:xfrm>
            <a:off x="463554" y="4273012"/>
            <a:ext cx="2910608" cy="2585473"/>
          </a:xfrm>
          <a:prstGeom prst="rect">
            <a:avLst/>
          </a:prstGeom>
        </p:spPr>
      </p:pic>
      <p:pic>
        <p:nvPicPr>
          <p:cNvPr id="6" name="Content Placeholder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143" y="4272527"/>
            <a:ext cx="3887839" cy="25854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592" y="117566"/>
            <a:ext cx="10983602" cy="992778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861F41"/>
                </a:solidFill>
              </a:rPr>
              <a:t>WASTE MANAGEMENT </a:t>
            </a:r>
            <a:endParaRPr lang="en-US" b="1" dirty="0">
              <a:solidFill>
                <a:srgbClr val="861F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3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275" y="0"/>
            <a:ext cx="11045735" cy="202474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861F41"/>
                </a:solidFill>
              </a:rPr>
              <a:t>SINGLE STREAM RECYCLING  </a:t>
            </a:r>
            <a:endParaRPr lang="en-US" b="1" dirty="0">
              <a:solidFill>
                <a:srgbClr val="861F4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913708"/>
            <a:ext cx="12009120" cy="4656909"/>
          </a:xfrm>
        </p:spPr>
      </p:pic>
    </p:spTree>
    <p:extLst>
      <p:ext uri="{BB962C8B-B14F-4D97-AF65-F5344CB8AC3E}">
        <p14:creationId xmlns:p14="http://schemas.microsoft.com/office/powerpoint/2010/main" val="27952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Custom 5">
      <a:dk1>
        <a:srgbClr val="000000"/>
      </a:dk1>
      <a:lt1>
        <a:sysClr val="window" lastClr="FFFFFF"/>
      </a:lt1>
      <a:dk2>
        <a:srgbClr val="6C6B73"/>
      </a:dk2>
      <a:lt2>
        <a:srgbClr val="D9DCD6"/>
      </a:lt2>
      <a:accent1>
        <a:srgbClr val="F39139"/>
      </a:accent1>
      <a:accent2>
        <a:srgbClr val="F37C34"/>
      </a:accent2>
      <a:accent3>
        <a:srgbClr val="427A7E"/>
      </a:accent3>
      <a:accent4>
        <a:srgbClr val="932353"/>
      </a:accent4>
      <a:accent5>
        <a:srgbClr val="6C6B73"/>
      </a:accent5>
      <a:accent6>
        <a:srgbClr val="2CBBBB"/>
      </a:accent6>
      <a:hlink>
        <a:srgbClr val="04437B"/>
      </a:hlink>
      <a:folHlink>
        <a:srgbClr val="04437B"/>
      </a:folHlink>
    </a:clrScheme>
    <a:fontScheme name="Facilities Template">
      <a:majorFont>
        <a:latin typeface="Acherus Grotesque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ace Survey Presentation 12-2017" id="{3CEDDC65-D1F6-4FD2-90DD-1476820BD367}" vid="{E2521AB1-054C-48A5-B982-D5C580E4DEB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4624</TotalTime>
  <Words>1153</Words>
  <Application>Microsoft Office PowerPoint</Application>
  <PresentationFormat>Widescreen</PresentationFormat>
  <Paragraphs>200</Paragraphs>
  <Slides>25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Acherus Grotesque</vt:lpstr>
      <vt:lpstr>Acherus Grotesque Black</vt:lpstr>
      <vt:lpstr>Acherus Grotesque Medium</vt:lpstr>
      <vt:lpstr>Arial</vt:lpstr>
      <vt:lpstr>Calibri</vt:lpstr>
      <vt:lpstr>Crimson Text</vt:lpstr>
      <vt:lpstr>Times New Roman</vt:lpstr>
      <vt:lpstr>Trebuchet MS</vt:lpstr>
      <vt:lpstr>Tw Cen MT</vt:lpstr>
      <vt:lpstr>Verdana</vt:lpstr>
      <vt:lpstr>Wingdings</vt:lpstr>
      <vt:lpstr>2_Office Theme</vt:lpstr>
      <vt:lpstr>PowerPoint Presentation</vt:lpstr>
      <vt:lpstr>VT SUSTAINABILITY OPEN FORUM</vt:lpstr>
      <vt:lpstr>AGENDA</vt:lpstr>
      <vt:lpstr>HISTORICAL PERSPECTIVE</vt:lpstr>
      <vt:lpstr>VT CLIMATE ACTION COMMITMENT</vt:lpstr>
      <vt:lpstr>VT CLIMATE ACTION COMMITMENT </vt:lpstr>
      <vt:lpstr>ENERGY AND BUILDINGS </vt:lpstr>
      <vt:lpstr>WASTE MANAGEMENT </vt:lpstr>
      <vt:lpstr>SINGLE STREAM RECYCLING  </vt:lpstr>
      <vt:lpstr>STUDENT ENGAGEMENT: PROGRAMS</vt:lpstr>
      <vt:lpstr>STUDENT ENGAGEMENT:  GREEN RFP</vt:lpstr>
      <vt:lpstr>STUDENT INTERNSHIP PROGRAM</vt:lpstr>
      <vt:lpstr>HOUSING &amp; RESIDENCE LIFE </vt:lpstr>
      <vt:lpstr>DINING SERVICES </vt:lpstr>
      <vt:lpstr>DINING SERVICES </vt:lpstr>
      <vt:lpstr>DINING SERVICES </vt:lpstr>
      <vt:lpstr>DINING SERVICES </vt:lpstr>
      <vt:lpstr>ALTERNATIVE TRANSPORTATION DEPARTMENT OVERVIEW</vt:lpstr>
      <vt:lpstr>COMMUTER ALTERNATIVES PROGRAM</vt:lpstr>
      <vt:lpstr>BIKE/CAR/SCOOTER SHARE</vt:lpstr>
      <vt:lpstr>HOKIE BIKE HUB</vt:lpstr>
      <vt:lpstr>MULTI MODAL TRANSIT FACILITY</vt:lpstr>
      <vt:lpstr>Virginia Tech is Committed to be a “Campus Sustainability Leader"</vt:lpstr>
      <vt:lpstr>CONTACT INFORMATION</vt:lpstr>
      <vt:lpstr>SUSTAINABILITY OPEN FORUM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Orzolek</dc:creator>
  <cp:lastModifiedBy>Denny Cochrane</cp:lastModifiedBy>
  <cp:revision>248</cp:revision>
  <cp:lastPrinted>2019-09-12T20:06:56Z</cp:lastPrinted>
  <dcterms:created xsi:type="dcterms:W3CDTF">2018-03-15T17:30:29Z</dcterms:created>
  <dcterms:modified xsi:type="dcterms:W3CDTF">2019-09-13T19:32:42Z</dcterms:modified>
</cp:coreProperties>
</file>