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4.xml" ContentType="application/vnd.openxmlformats-officedocument.theme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5.xml" ContentType="application/vnd.openxmlformats-officedocument.theme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4" r:id="rId3"/>
    <p:sldMasterId id="2147483688" r:id="rId4"/>
    <p:sldMasterId id="2147483691" r:id="rId5"/>
    <p:sldMasterId id="2147483694" r:id="rId6"/>
  </p:sldMasterIdLst>
  <p:notesMasterIdLst>
    <p:notesMasterId r:id="rId44"/>
  </p:notesMasterIdLst>
  <p:sldIdLst>
    <p:sldId id="256" r:id="rId7"/>
    <p:sldId id="263" r:id="rId8"/>
    <p:sldId id="265" r:id="rId9"/>
    <p:sldId id="266" r:id="rId10"/>
    <p:sldId id="267" r:id="rId11"/>
    <p:sldId id="268" r:id="rId12"/>
    <p:sldId id="270" r:id="rId13"/>
    <p:sldId id="269" r:id="rId14"/>
    <p:sldId id="261" r:id="rId15"/>
    <p:sldId id="262" r:id="rId16"/>
    <p:sldId id="257" r:id="rId17"/>
    <p:sldId id="271" r:id="rId18"/>
    <p:sldId id="275" r:id="rId19"/>
    <p:sldId id="287" r:id="rId20"/>
    <p:sldId id="288" r:id="rId21"/>
    <p:sldId id="272" r:id="rId22"/>
    <p:sldId id="276" r:id="rId23"/>
    <p:sldId id="283" r:id="rId24"/>
    <p:sldId id="282" r:id="rId25"/>
    <p:sldId id="285" r:id="rId26"/>
    <p:sldId id="286" r:id="rId27"/>
    <p:sldId id="281" r:id="rId28"/>
    <p:sldId id="289" r:id="rId29"/>
    <p:sldId id="280" r:id="rId30"/>
    <p:sldId id="279" r:id="rId31"/>
    <p:sldId id="273" r:id="rId32"/>
    <p:sldId id="284" r:id="rId33"/>
    <p:sldId id="291" r:id="rId34"/>
    <p:sldId id="274" r:id="rId35"/>
    <p:sldId id="292" r:id="rId36"/>
    <p:sldId id="299" r:id="rId37"/>
    <p:sldId id="294" r:id="rId38"/>
    <p:sldId id="295" r:id="rId39"/>
    <p:sldId id="293" r:id="rId40"/>
    <p:sldId id="298" r:id="rId41"/>
    <p:sldId id="296" r:id="rId42"/>
    <p:sldId id="297" r:id="rId4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006600"/>
    <a:srgbClr val="0000FF"/>
    <a:srgbClr val="FFFF00"/>
    <a:srgbClr val="FF0000"/>
    <a:srgbClr val="3333CC"/>
    <a:srgbClr val="FF5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918" autoAdjust="0"/>
    <p:restoredTop sz="99067" autoAdjust="0"/>
  </p:normalViewPr>
  <p:slideViewPr>
    <p:cSldViewPr snapToGrid="0">
      <p:cViewPr varScale="1">
        <p:scale>
          <a:sx n="56" d="100"/>
          <a:sy n="56" d="100"/>
        </p:scale>
        <p:origin x="-90" y="-4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9" Type="http://schemas.openxmlformats.org/officeDocument/2006/relationships/slide" Target="slides/slide3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5.xml"/><Relationship Id="rId34" Type="http://schemas.openxmlformats.org/officeDocument/2006/relationships/slide" Target="slides/slide28.xml"/><Relationship Id="rId42" Type="http://schemas.openxmlformats.org/officeDocument/2006/relationships/slide" Target="slides/slide36.xml"/><Relationship Id="rId47" Type="http://schemas.openxmlformats.org/officeDocument/2006/relationships/theme" Target="theme/theme1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slide" Target="slides/slide27.xml"/><Relationship Id="rId38" Type="http://schemas.openxmlformats.org/officeDocument/2006/relationships/slide" Target="slides/slide32.xml"/><Relationship Id="rId46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slide" Target="slides/slide23.xml"/><Relationship Id="rId41" Type="http://schemas.openxmlformats.org/officeDocument/2006/relationships/slide" Target="slides/slide35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slide" Target="slides/slide26.xml"/><Relationship Id="rId37" Type="http://schemas.openxmlformats.org/officeDocument/2006/relationships/slide" Target="slides/slide31.xml"/><Relationship Id="rId40" Type="http://schemas.openxmlformats.org/officeDocument/2006/relationships/slide" Target="slides/slide34.xml"/><Relationship Id="rId45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openxmlformats.org/officeDocument/2006/relationships/slide" Target="slides/slide30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slide" Target="slides/slide25.xml"/><Relationship Id="rId44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slide" Target="slides/slide24.xml"/><Relationship Id="rId35" Type="http://schemas.openxmlformats.org/officeDocument/2006/relationships/slide" Target="slides/slide29.xml"/><Relationship Id="rId43" Type="http://schemas.openxmlformats.org/officeDocument/2006/relationships/slide" Target="slides/slide37.xml"/><Relationship Id="rId48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80.wmf"/><Relationship Id="rId2" Type="http://schemas.openxmlformats.org/officeDocument/2006/relationships/image" Target="../media/image79.wmf"/><Relationship Id="rId1" Type="http://schemas.openxmlformats.org/officeDocument/2006/relationships/image" Target="../media/image78.wmf"/></Relationships>
</file>

<file path=ppt/drawings/_rels/vmlDrawing2.vml.rels><?xml version="1.0" encoding="UTF-8" standalone="yes"?>
<Relationships xmlns="http://schemas.openxmlformats.org/package/2006/relationships"><Relationship Id="rId8" Type="http://schemas.openxmlformats.org/officeDocument/2006/relationships/image" Target="../media/image88.wmf"/><Relationship Id="rId3" Type="http://schemas.openxmlformats.org/officeDocument/2006/relationships/image" Target="../media/image83.wmf"/><Relationship Id="rId7" Type="http://schemas.openxmlformats.org/officeDocument/2006/relationships/image" Target="../media/image87.wmf"/><Relationship Id="rId2" Type="http://schemas.openxmlformats.org/officeDocument/2006/relationships/image" Target="../media/image82.wmf"/><Relationship Id="rId1" Type="http://schemas.openxmlformats.org/officeDocument/2006/relationships/image" Target="../media/image81.wmf"/><Relationship Id="rId6" Type="http://schemas.openxmlformats.org/officeDocument/2006/relationships/image" Target="../media/image86.emf"/><Relationship Id="rId11" Type="http://schemas.openxmlformats.org/officeDocument/2006/relationships/image" Target="../media/image91.emf"/><Relationship Id="rId5" Type="http://schemas.openxmlformats.org/officeDocument/2006/relationships/image" Target="../media/image85.wmf"/><Relationship Id="rId10" Type="http://schemas.openxmlformats.org/officeDocument/2006/relationships/image" Target="../media/image90.wmf"/><Relationship Id="rId4" Type="http://schemas.openxmlformats.org/officeDocument/2006/relationships/image" Target="../media/image84.wmf"/><Relationship Id="rId9" Type="http://schemas.openxmlformats.org/officeDocument/2006/relationships/image" Target="../media/image89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E1344A-F4A7-48EB-A4DD-95D11D92ADCD}" type="datetimeFigureOut">
              <a:rPr lang="en-US" smtClean="0"/>
              <a:t>7/9/2016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994DAF-D405-4AF6-AEEA-7FA3D565AF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7376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9D66B0-5C71-4569-AAAA-AB7E5CAD827C}" type="slidenum">
              <a:rPr lang="en-US" smtClean="0">
                <a:solidFill>
                  <a:prstClr val="black"/>
                </a:solidFill>
              </a:rPr>
              <a:pPr/>
              <a:t>13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47639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994DAF-D405-4AF6-AEEA-7FA3D565AF6B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07314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9D66B0-5C71-4569-AAAA-AB7E5CAD827C}" type="slidenum">
              <a:rPr lang="en-US" smtClean="0">
                <a:solidFill>
                  <a:prstClr val="black"/>
                </a:solidFill>
              </a:rPr>
              <a:pPr/>
              <a:t>15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47639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en-US" sz="1200" dirty="0" smtClean="0">
                <a:solidFill>
                  <a:srgbClr val="3333CC"/>
                </a:solidFill>
                <a:latin typeface="Times New Roman" pitchFamily="18" charset="0"/>
              </a:rPr>
              <a:t>When he invented the neutrino in 1930, Pauli confided to friends that he had done something terrible in inventing a particle that could never be observed.</a:t>
            </a:r>
            <a:r>
              <a:rPr lang="en-US" altLang="en-US" sz="1200" baseline="0" dirty="0" smtClean="0">
                <a:solidFill>
                  <a:srgbClr val="3333CC"/>
                </a:solidFill>
                <a:latin typeface="Times New Roman" pitchFamily="18" charset="0"/>
              </a:rPr>
              <a:t>  </a:t>
            </a:r>
            <a:endParaRPr lang="en-US" altLang="en-US" sz="1200" dirty="0" smtClean="0">
              <a:solidFill>
                <a:srgbClr val="3333CC"/>
              </a:solidFill>
              <a:latin typeface="Times New Roman" pitchFamily="18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994DAF-D405-4AF6-AEEA-7FA3D565AF6B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09851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0BE30-6B34-4B74-92E5-16B2AD634EDB}" type="datetimeFigureOut">
              <a:rPr lang="en-US" smtClean="0"/>
              <a:t>7/9/2016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DAF3E-3CC1-4E26-9130-F8439E1B57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60131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0BE30-6B34-4B74-92E5-16B2AD634EDB}" type="datetimeFigureOut">
              <a:rPr lang="en-US" smtClean="0"/>
              <a:t>7/9/2016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DAF3E-3CC1-4E26-9130-F8439E1B57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84215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0BE30-6B34-4B74-92E5-16B2AD634EDB}" type="datetimeFigureOut">
              <a:rPr lang="en-US" smtClean="0"/>
              <a:t>7/9/2016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DAF3E-3CC1-4E26-9130-F8439E1B57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826723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FDB86C-3542-4417-B1D2-E78956591D93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228630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E883B0-C123-4E91-8A30-47C8F5CEBF33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424711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8355CC-6585-411B-A2B1-1E4E61709EAF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180650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DA460B-1B82-4579-B84F-4BADBFFD2290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368168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2A0C63-53FA-48D3-B563-35324AEB581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450637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B5EC35-D113-459E-B7D7-E834D4CFC046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733503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4372E0-0159-4740-88AA-A22FCE2906E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4198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A4F925-845C-436F-BBAC-65F1B23E4E34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50198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0BE30-6B34-4B74-92E5-16B2AD634EDB}" type="datetimeFigureOut">
              <a:rPr lang="en-US" smtClean="0"/>
              <a:t>7/9/2016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DAF3E-3CC1-4E26-9130-F8439E1B57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165012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3845B7-93B5-45CF-9074-05D22293CBFE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929455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F3DE98-E805-4428-862B-2227CE1D0AEC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211057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6CC559-96D3-4742-AA97-36FD1F2AF1AB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983419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7330DEA2-E68A-49D3-B5C1-ADB98C8DE023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544291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B2F7E325-DECC-4344-8FBB-F74A70602911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776535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81BBF5-F018-4FC3-A890-FE9D276246F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205490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8BF30A-E2D4-4CBC-BD45-6FEF17644E34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715374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D63715-38BC-4452-87E5-761846816C01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256863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35637D-A6FA-40FA-B107-C95258AD03B2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312765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D1B0DF-4E3B-4733-9705-865136F18F12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56081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0BE30-6B34-4B74-92E5-16B2AD634EDB}" type="datetimeFigureOut">
              <a:rPr lang="en-US" smtClean="0"/>
              <a:t>7/9/2016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DAF3E-3CC1-4E26-9130-F8439E1B57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660519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22E150-A333-46BA-A644-15AD5CE7198A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745025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E0B670-0BF8-46FD-801C-19B5DFBCAD91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101284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399A62-173E-4DE3-AD40-42840FDA93E2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706806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4BE716-AA33-47ED-AC52-73938DABC98E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248007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79B2BD-3AE3-46C5-92B1-C316DC44BE08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077626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43A3A2-3860-4BEB-891C-40EA3B5EC1BB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552446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31428A95-32D6-4B6E-B093-9169C114F03B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002137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37648A05-1BB5-495E-8CDE-5F7192B7A5D4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141095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Jonathan Link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34400" y="6096000"/>
            <a:ext cx="609600" cy="365125"/>
          </a:xfrm>
        </p:spPr>
        <p:txBody>
          <a:bodyPr/>
          <a:lstStyle/>
          <a:p>
            <a:fld id="{58762598-BB50-4F26-864B-85598D0DEBB3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89934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3314" y="1"/>
            <a:ext cx="9147313" cy="6858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743200" y="6516688"/>
            <a:ext cx="3962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600" i="1">
                <a:solidFill>
                  <a:srgbClr val="EAEAEA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dirty="0" smtClean="0"/>
              <a:t>Jonathan Link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34400" y="6096000"/>
            <a:ext cx="609600" cy="365125"/>
          </a:xfrm>
        </p:spPr>
        <p:txBody>
          <a:bodyPr/>
          <a:lstStyle/>
          <a:p>
            <a:fld id="{58762598-BB50-4F26-864B-85598D0DEBB3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74352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0BE30-6B34-4B74-92E5-16B2AD634EDB}" type="datetimeFigureOut">
              <a:rPr lang="en-US" smtClean="0"/>
              <a:t>7/9/2016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DAF3E-3CC1-4E26-9130-F8439E1B57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3090087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Jonathan Link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34400" y="6096000"/>
            <a:ext cx="609600" cy="365125"/>
          </a:xfrm>
        </p:spPr>
        <p:txBody>
          <a:bodyPr/>
          <a:lstStyle/>
          <a:p>
            <a:fld id="{58762598-BB50-4F26-864B-85598D0DEBB3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09320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3314" y="1"/>
            <a:ext cx="9147313" cy="6858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743200" y="6516688"/>
            <a:ext cx="3962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600" i="1">
                <a:solidFill>
                  <a:srgbClr val="EAEAEA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dirty="0" smtClean="0"/>
              <a:t>Jonathan Link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34400" y="6096000"/>
            <a:ext cx="609600" cy="365125"/>
          </a:xfrm>
        </p:spPr>
        <p:txBody>
          <a:bodyPr/>
          <a:lstStyle/>
          <a:p>
            <a:fld id="{58762598-BB50-4F26-864B-85598D0DEBB3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35710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81BBF5-F018-4FC3-A890-FE9D276246F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5902910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8BF30A-E2D4-4CBC-BD45-6FEF17644E34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4817896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D63715-38BC-4452-87E5-761846816C01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4495321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35637D-A6FA-40FA-B107-C95258AD03B2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2589166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D1B0DF-4E3B-4733-9705-865136F18F12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0076509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22E150-A333-46BA-A644-15AD5CE7198A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1345647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E0B670-0BF8-46FD-801C-19B5DFBCAD91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7132343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399A62-173E-4DE3-AD40-42840FDA93E2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83090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0BE30-6B34-4B74-92E5-16B2AD634EDB}" type="datetimeFigureOut">
              <a:rPr lang="en-US" smtClean="0"/>
              <a:t>7/9/2016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DAF3E-3CC1-4E26-9130-F8439E1B57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6611821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4BE716-AA33-47ED-AC52-73938DABC98E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3526942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79B2BD-3AE3-46C5-92B1-C316DC44BE08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0027025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43A3A2-3860-4BEB-891C-40EA3B5EC1BB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7579703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31428A95-32D6-4B6E-B093-9169C114F03B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5687119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37648A05-1BB5-495E-8CDE-5F7192B7A5D4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08688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0BE30-6B34-4B74-92E5-16B2AD634EDB}" type="datetimeFigureOut">
              <a:rPr lang="en-US" smtClean="0"/>
              <a:t>7/9/2016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DAF3E-3CC1-4E26-9130-F8439E1B57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085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0BE30-6B34-4B74-92E5-16B2AD634EDB}" type="datetimeFigureOut">
              <a:rPr lang="en-US" smtClean="0"/>
              <a:t>7/9/2016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DAF3E-3CC1-4E26-9130-F8439E1B57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63124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0BE30-6B34-4B74-92E5-16B2AD634EDB}" type="datetimeFigureOut">
              <a:rPr lang="en-US" smtClean="0"/>
              <a:t>7/9/2016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DAF3E-3CC1-4E26-9130-F8439E1B57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20383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0BE30-6B34-4B74-92E5-16B2AD634EDB}" type="datetimeFigureOut">
              <a:rPr lang="en-US" smtClean="0"/>
              <a:t>7/9/2016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DAF3E-3CC1-4E26-9130-F8439E1B57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93107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slideLayout" Target="../slideLayouts/slideLayout37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41.xml"/><Relationship Id="rId1" Type="http://schemas.openxmlformats.org/officeDocument/2006/relationships/slideLayout" Target="../slideLayouts/slideLayout40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9.xml"/><Relationship Id="rId13" Type="http://schemas.openxmlformats.org/officeDocument/2006/relationships/slideLayout" Target="../slideLayouts/slideLayout54.xml"/><Relationship Id="rId3" Type="http://schemas.openxmlformats.org/officeDocument/2006/relationships/slideLayout" Target="../slideLayouts/slideLayout44.xml"/><Relationship Id="rId7" Type="http://schemas.openxmlformats.org/officeDocument/2006/relationships/slideLayout" Target="../slideLayouts/slideLayout48.xml"/><Relationship Id="rId12" Type="http://schemas.openxmlformats.org/officeDocument/2006/relationships/slideLayout" Target="../slideLayouts/slideLayout53.xml"/><Relationship Id="rId2" Type="http://schemas.openxmlformats.org/officeDocument/2006/relationships/slideLayout" Target="../slideLayouts/slideLayout43.xml"/><Relationship Id="rId1" Type="http://schemas.openxmlformats.org/officeDocument/2006/relationships/slideLayout" Target="../slideLayouts/slideLayout42.xml"/><Relationship Id="rId6" Type="http://schemas.openxmlformats.org/officeDocument/2006/relationships/slideLayout" Target="../slideLayouts/slideLayout47.xml"/><Relationship Id="rId11" Type="http://schemas.openxmlformats.org/officeDocument/2006/relationships/slideLayout" Target="../slideLayouts/slideLayout52.xml"/><Relationship Id="rId5" Type="http://schemas.openxmlformats.org/officeDocument/2006/relationships/slideLayout" Target="../slideLayouts/slideLayout46.xml"/><Relationship Id="rId10" Type="http://schemas.openxmlformats.org/officeDocument/2006/relationships/slideLayout" Target="../slideLayouts/slideLayout51.xml"/><Relationship Id="rId4" Type="http://schemas.openxmlformats.org/officeDocument/2006/relationships/slideLayout" Target="../slideLayouts/slideLayout45.xml"/><Relationship Id="rId9" Type="http://schemas.openxmlformats.org/officeDocument/2006/relationships/slideLayout" Target="../slideLayouts/slideLayout50.xml"/><Relationship Id="rId14" Type="http://schemas.openxmlformats.org/officeDocument/2006/relationships/theme" Target="../theme/theme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70BE30-6B34-4B74-92E5-16B2AD634EDB}" type="datetimeFigureOut">
              <a:rPr lang="en-US" smtClean="0"/>
              <a:t>7/9/2016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1DAF3E-3CC1-4E26-9130-F8439E1B57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73157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 smtClean="0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 smtClean="0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744538FA-9FD3-47E3-80D0-3D38E01F3C02}" type="slidenum">
              <a:rPr lang="en-US" altLang="en-US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62454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 smtClean="0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 smtClean="0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B5B7B552-4B69-43E0-BA53-9AFF8A25A769}" type="slidenum">
              <a:rPr lang="en-US" altLang="en-US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77749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  <p:sldLayoutId id="2147483687" r:id="rId13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vt_banner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6477000"/>
            <a:ext cx="9144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2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743200" y="6516688"/>
            <a:ext cx="3962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600" i="1">
                <a:solidFill>
                  <a:srgbClr val="EAEAEA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Jonathan Link</a:t>
            </a:r>
            <a:endParaRPr lang="en-US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9144000" cy="69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8525522" y="6098539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A64992-74BB-40E7-8BBB-4D72BECC74A2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  <p:pic>
        <p:nvPicPr>
          <p:cNvPr id="6" name="Picture 5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8848" y="6489822"/>
            <a:ext cx="686763" cy="3443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 userDrawn="1"/>
        </p:nvSpPr>
        <p:spPr>
          <a:xfrm>
            <a:off x="8612277" y="6481174"/>
            <a:ext cx="536422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800" dirty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Center for Neutrino Physics</a:t>
            </a:r>
          </a:p>
        </p:txBody>
      </p:sp>
    </p:spTree>
    <p:extLst>
      <p:ext uri="{BB962C8B-B14F-4D97-AF65-F5344CB8AC3E}">
        <p14:creationId xmlns:p14="http://schemas.microsoft.com/office/powerpoint/2010/main" val="2583060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</p:sldLayoutIdLst>
  <p:timing>
    <p:tnLst>
      <p:par>
        <p:cTn id="1" dur="indefinite" restart="never" nodeType="tmRoot"/>
      </p:par>
    </p:tnLst>
  </p:timing>
  <p:hf sldNum="0" hd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vt_banner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6477000"/>
            <a:ext cx="9144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2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743200" y="6516688"/>
            <a:ext cx="3962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600" i="1">
                <a:solidFill>
                  <a:srgbClr val="EAEAEA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Jonathan Link</a:t>
            </a:r>
            <a:endParaRPr lang="en-US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9144000" cy="69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8525522" y="6098539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A64992-74BB-40E7-8BBB-4D72BECC74A2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  <p:pic>
        <p:nvPicPr>
          <p:cNvPr id="6" name="Picture 5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8848" y="6489822"/>
            <a:ext cx="686763" cy="3443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 userDrawn="1"/>
        </p:nvSpPr>
        <p:spPr>
          <a:xfrm>
            <a:off x="8612277" y="6481174"/>
            <a:ext cx="536422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800" dirty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Center for Neutrino Physics</a:t>
            </a:r>
          </a:p>
        </p:txBody>
      </p:sp>
    </p:spTree>
    <p:extLst>
      <p:ext uri="{BB962C8B-B14F-4D97-AF65-F5344CB8AC3E}">
        <p14:creationId xmlns:p14="http://schemas.microsoft.com/office/powerpoint/2010/main" val="9761513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</p:sldLayoutIdLst>
  <p:timing>
    <p:tnLst>
      <p:par>
        <p:cTn id="1" dur="indefinite" restart="never" nodeType="tmRoot"/>
      </p:par>
    </p:tnLst>
  </p:timing>
  <p:hf sldNum="0" hd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 smtClean="0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 smtClean="0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B5B7B552-4B69-43E0-BA53-9AFF8A25A769}" type="slidenum">
              <a:rPr lang="en-US" altLang="en-US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87753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  <p:sldLayoutId id="2147483706" r:id="rId12"/>
    <p:sldLayoutId id="2147483707" r:id="rId13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gif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jpeg"/><Relationship Id="rId13" Type="http://schemas.openxmlformats.org/officeDocument/2006/relationships/image" Target="../media/image37.gif"/><Relationship Id="rId3" Type="http://schemas.openxmlformats.org/officeDocument/2006/relationships/image" Target="../media/image40.png"/><Relationship Id="rId7" Type="http://schemas.openxmlformats.org/officeDocument/2006/relationships/image" Target="../media/image44.jpeg"/><Relationship Id="rId12" Type="http://schemas.openxmlformats.org/officeDocument/2006/relationships/image" Target="../media/image4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3.jpeg"/><Relationship Id="rId11" Type="http://schemas.openxmlformats.org/officeDocument/2006/relationships/image" Target="../media/image45.png"/><Relationship Id="rId5" Type="http://schemas.openxmlformats.org/officeDocument/2006/relationships/image" Target="../media/image42.jpeg"/><Relationship Id="rId10" Type="http://schemas.openxmlformats.org/officeDocument/2006/relationships/image" Target="../media/image47.png"/><Relationship Id="rId4" Type="http://schemas.openxmlformats.org/officeDocument/2006/relationships/image" Target="../media/image41.jpeg"/><Relationship Id="rId9" Type="http://schemas.openxmlformats.org/officeDocument/2006/relationships/image" Target="../media/image4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90.png"/><Relationship Id="rId4" Type="http://schemas.openxmlformats.org/officeDocument/2006/relationships/image" Target="../media/image50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jpeg"/><Relationship Id="rId13" Type="http://schemas.openxmlformats.org/officeDocument/2006/relationships/image" Target="../media/image51.jpeg"/><Relationship Id="rId3" Type="http://schemas.openxmlformats.org/officeDocument/2006/relationships/image" Target="../media/image40.png"/><Relationship Id="rId7" Type="http://schemas.openxmlformats.org/officeDocument/2006/relationships/image" Target="../media/image44.jpeg"/><Relationship Id="rId12" Type="http://schemas.openxmlformats.org/officeDocument/2006/relationships/image" Target="../media/image4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3.jpeg"/><Relationship Id="rId11" Type="http://schemas.openxmlformats.org/officeDocument/2006/relationships/image" Target="../media/image45.png"/><Relationship Id="rId5" Type="http://schemas.openxmlformats.org/officeDocument/2006/relationships/image" Target="../media/image42.jpeg"/><Relationship Id="rId15" Type="http://schemas.openxmlformats.org/officeDocument/2006/relationships/image" Target="../media/image52.gif"/><Relationship Id="rId10" Type="http://schemas.openxmlformats.org/officeDocument/2006/relationships/image" Target="../media/image47.png"/><Relationship Id="rId4" Type="http://schemas.openxmlformats.org/officeDocument/2006/relationships/image" Target="../media/image41.jpeg"/><Relationship Id="rId9" Type="http://schemas.openxmlformats.org/officeDocument/2006/relationships/image" Target="../media/image46.jpeg"/><Relationship Id="rId14" Type="http://schemas.openxmlformats.org/officeDocument/2006/relationships/image" Target="../media/image37.gif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6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0.png"/><Relationship Id="rId2" Type="http://schemas.openxmlformats.org/officeDocument/2006/relationships/image" Target="../media/image2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9.gi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gif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gif"/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7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1.png"/><Relationship Id="rId4" Type="http://schemas.openxmlformats.org/officeDocument/2006/relationships/image" Target="../media/image70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jpe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jpeg"/><Relationship Id="rId1" Type="http://schemas.openxmlformats.org/officeDocument/2006/relationships/slideLayout" Target="../slideLayouts/slideLayout43.xml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0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3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79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78.wmf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3.wmf"/><Relationship Id="rId13" Type="http://schemas.openxmlformats.org/officeDocument/2006/relationships/image" Target="../media/image92.jpeg"/><Relationship Id="rId18" Type="http://schemas.openxmlformats.org/officeDocument/2006/relationships/oleObject" Target="../embeddings/oleObject11.bin"/><Relationship Id="rId3" Type="http://schemas.openxmlformats.org/officeDocument/2006/relationships/oleObject" Target="../embeddings/oleObject4.bin"/><Relationship Id="rId21" Type="http://schemas.openxmlformats.org/officeDocument/2006/relationships/image" Target="../media/image89.wmf"/><Relationship Id="rId7" Type="http://schemas.openxmlformats.org/officeDocument/2006/relationships/oleObject" Target="../embeddings/oleObject6.bin"/><Relationship Id="rId12" Type="http://schemas.openxmlformats.org/officeDocument/2006/relationships/image" Target="../media/image85.wmf"/><Relationship Id="rId17" Type="http://schemas.openxmlformats.org/officeDocument/2006/relationships/image" Target="../media/image87.wmf"/><Relationship Id="rId25" Type="http://schemas.openxmlformats.org/officeDocument/2006/relationships/image" Target="../media/image91.emf"/><Relationship Id="rId2" Type="http://schemas.openxmlformats.org/officeDocument/2006/relationships/slideLayout" Target="../slideLayouts/slideLayout31.xml"/><Relationship Id="rId16" Type="http://schemas.openxmlformats.org/officeDocument/2006/relationships/oleObject" Target="../embeddings/oleObject10.bin"/><Relationship Id="rId20" Type="http://schemas.openxmlformats.org/officeDocument/2006/relationships/oleObject" Target="../embeddings/oleObject12.bin"/><Relationship Id="rId1" Type="http://schemas.openxmlformats.org/officeDocument/2006/relationships/vmlDrawing" Target="../drawings/vmlDrawing2.vml"/><Relationship Id="rId6" Type="http://schemas.openxmlformats.org/officeDocument/2006/relationships/image" Target="../media/image82.wmf"/><Relationship Id="rId11" Type="http://schemas.openxmlformats.org/officeDocument/2006/relationships/oleObject" Target="../embeddings/oleObject8.bin"/><Relationship Id="rId24" Type="http://schemas.openxmlformats.org/officeDocument/2006/relationships/oleObject" Target="../embeddings/oleObject14.bin"/><Relationship Id="rId5" Type="http://schemas.openxmlformats.org/officeDocument/2006/relationships/oleObject" Target="../embeddings/oleObject5.bin"/><Relationship Id="rId15" Type="http://schemas.openxmlformats.org/officeDocument/2006/relationships/image" Target="../media/image86.emf"/><Relationship Id="rId23" Type="http://schemas.openxmlformats.org/officeDocument/2006/relationships/image" Target="../media/image90.wmf"/><Relationship Id="rId10" Type="http://schemas.openxmlformats.org/officeDocument/2006/relationships/image" Target="../media/image84.wmf"/><Relationship Id="rId19" Type="http://schemas.openxmlformats.org/officeDocument/2006/relationships/image" Target="../media/image88.wmf"/><Relationship Id="rId4" Type="http://schemas.openxmlformats.org/officeDocument/2006/relationships/image" Target="../media/image81.wmf"/><Relationship Id="rId9" Type="http://schemas.openxmlformats.org/officeDocument/2006/relationships/oleObject" Target="../embeddings/oleObject7.bin"/><Relationship Id="rId14" Type="http://schemas.openxmlformats.org/officeDocument/2006/relationships/oleObject" Target="../embeddings/oleObject9.bin"/><Relationship Id="rId22" Type="http://schemas.openxmlformats.org/officeDocument/2006/relationships/oleObject" Target="../embeddings/oleObject13.bin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7" Type="http://schemas.openxmlformats.org/officeDocument/2006/relationships/image" Target="../media/image43.png"/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40.xml"/><Relationship Id="rId6" Type="http://schemas.openxmlformats.org/officeDocument/2006/relationships/image" Target="../media/image42.png"/><Relationship Id="rId5" Type="http://schemas.openxmlformats.org/officeDocument/2006/relationships/image" Target="../media/image94.png"/><Relationship Id="rId4" Type="http://schemas.openxmlformats.org/officeDocument/2006/relationships/image" Target="../media/image400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7" Type="http://schemas.openxmlformats.org/officeDocument/2006/relationships/image" Target="../media/image58.png"/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38.xml"/><Relationship Id="rId6" Type="http://schemas.openxmlformats.org/officeDocument/2006/relationships/image" Target="../media/image94.png"/><Relationship Id="rId5" Type="http://schemas.openxmlformats.org/officeDocument/2006/relationships/image" Target="../media/image43.png"/><Relationship Id="rId4" Type="http://schemas.openxmlformats.org/officeDocument/2006/relationships/image" Target="../media/image400.png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png"/><Relationship Id="rId3" Type="http://schemas.openxmlformats.org/officeDocument/2006/relationships/image" Target="../media/image58.png"/><Relationship Id="rId7" Type="http://schemas.openxmlformats.org/officeDocument/2006/relationships/image" Target="../media/image400.png"/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38.xml"/><Relationship Id="rId6" Type="http://schemas.openxmlformats.org/officeDocument/2006/relationships/image" Target="../media/image60.png"/><Relationship Id="rId11" Type="http://schemas.openxmlformats.org/officeDocument/2006/relationships/image" Target="../media/image630.png"/><Relationship Id="rId5" Type="http://schemas.openxmlformats.org/officeDocument/2006/relationships/image" Target="../media/image96.png"/><Relationship Id="rId10" Type="http://schemas.openxmlformats.org/officeDocument/2006/relationships/image" Target="../media/image98.png"/><Relationship Id="rId4" Type="http://schemas.openxmlformats.org/officeDocument/2006/relationships/image" Target="../media/image95.jpeg"/><Relationship Id="rId9" Type="http://schemas.openxmlformats.org/officeDocument/2006/relationships/image" Target="../media/image97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11" Type="http://schemas.openxmlformats.org/officeDocument/2006/relationships/image" Target="../media/image17.png"/><Relationship Id="rId5" Type="http://schemas.openxmlformats.org/officeDocument/2006/relationships/image" Target="../media/image11.png"/><Relationship Id="rId10" Type="http://schemas.openxmlformats.org/officeDocument/2006/relationships/image" Target="../media/image16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12" Type="http://schemas.openxmlformats.org/officeDocument/2006/relationships/image" Target="../media/image29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png"/><Relationship Id="rId11" Type="http://schemas.openxmlformats.org/officeDocument/2006/relationships/image" Target="../media/image28.png"/><Relationship Id="rId5" Type="http://schemas.openxmlformats.org/officeDocument/2006/relationships/image" Target="../media/image19.jpeg"/><Relationship Id="rId10" Type="http://schemas.openxmlformats.org/officeDocument/2006/relationships/image" Target="../media/image27.png"/><Relationship Id="rId4" Type="http://schemas.openxmlformats.org/officeDocument/2006/relationships/image" Target="../media/image21.png"/><Relationship Id="rId9" Type="http://schemas.openxmlformats.org/officeDocument/2006/relationships/image" Target="../media/image2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6307" y="0"/>
            <a:ext cx="9271855" cy="68701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-2380" y="0"/>
            <a:ext cx="9144000" cy="69711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Neutrinos: What are They Good For?</a:t>
            </a:r>
          </a:p>
          <a:p>
            <a:pPr algn="ctr"/>
            <a:r>
              <a:rPr lang="en-US" sz="20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(A whole lot it turns out… </a:t>
            </a:r>
            <a:r>
              <a:rPr lang="en-US" sz="20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sz="20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orry to spoil the ending.)</a:t>
            </a:r>
          </a:p>
          <a:p>
            <a:pPr algn="ctr"/>
            <a:endParaRPr lang="en-US" sz="44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sz="440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36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Prof. Jonathan Link</a:t>
            </a:r>
          </a:p>
          <a:p>
            <a:pPr algn="ctr" fontAlgn="base">
              <a:spcBef>
                <a:spcPts val="1200"/>
              </a:spcBef>
              <a:spcAft>
                <a:spcPct val="0"/>
              </a:spcAft>
              <a:defRPr/>
            </a:pPr>
            <a:r>
              <a:rPr lang="en-US" sz="2800" dirty="0">
                <a:solidFill>
                  <a:srgbClr val="66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Center for Neutrino Physics, Virginia Tech</a:t>
            </a:r>
          </a:p>
          <a:p>
            <a:pPr algn="ctr"/>
            <a:endParaRPr lang="en-US" sz="3600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sz="36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sz="3600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sz="36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>
              <a:spcBef>
                <a:spcPts val="600"/>
              </a:spcBef>
            </a:pPr>
            <a:r>
              <a:rPr lang="en-US" sz="2400" dirty="0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Ask-A-Scientist</a:t>
            </a:r>
          </a:p>
          <a:p>
            <a:pPr algn="r"/>
            <a:r>
              <a:rPr lang="en-US" sz="2400" dirty="0" err="1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Fermilab</a:t>
            </a:r>
            <a:endParaRPr lang="en-US" sz="2400" dirty="0" smtClean="0">
              <a:solidFill>
                <a:srgbClr val="00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en-US" sz="2400" dirty="0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July 10, 2016</a:t>
            </a:r>
            <a:endParaRPr lang="en-US" sz="44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38137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79" name="Text Box 15"/>
          <p:cNvSpPr txBox="1">
            <a:spLocks noChangeArrowheads="1"/>
          </p:cNvSpPr>
          <p:nvPr/>
        </p:nvSpPr>
        <p:spPr bwMode="auto">
          <a:xfrm>
            <a:off x="332509" y="774665"/>
            <a:ext cx="5926975" cy="4462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ts val="600"/>
              </a:spcAft>
            </a:pPr>
            <a:r>
              <a:rPr lang="en-US" altLang="en-US" sz="2400" dirty="0" smtClean="0">
                <a:solidFill>
                  <a:srgbClr val="3333CC"/>
                </a:solidFill>
                <a:latin typeface="Times New Roman" pitchFamily="18" charset="0"/>
              </a:rPr>
              <a:t>In 1930 </a:t>
            </a:r>
            <a:r>
              <a:rPr lang="en-US" altLang="en-US" sz="2400" b="1" dirty="0" smtClean="0">
                <a:solidFill>
                  <a:srgbClr val="3333CC"/>
                </a:solidFill>
                <a:latin typeface="Times New Roman" pitchFamily="18" charset="0"/>
              </a:rPr>
              <a:t>Wolfgang Pauli </a:t>
            </a:r>
            <a:r>
              <a:rPr lang="en-US" altLang="en-US" sz="2400" dirty="0" smtClean="0">
                <a:solidFill>
                  <a:srgbClr val="3333CC"/>
                </a:solidFill>
                <a:latin typeface="Times New Roman" pitchFamily="18" charset="0"/>
              </a:rPr>
              <a:t>came up with a solution to this energy crisis.</a:t>
            </a:r>
          </a:p>
          <a:p>
            <a:pPr fontAlgn="base">
              <a:spcBef>
                <a:spcPct val="0"/>
              </a:spcBef>
              <a:spcAft>
                <a:spcPts val="600"/>
              </a:spcAft>
            </a:pPr>
            <a:r>
              <a:rPr lang="en-US" altLang="en-US" sz="2400" dirty="0" smtClean="0">
                <a:solidFill>
                  <a:srgbClr val="3333CC"/>
                </a:solidFill>
                <a:latin typeface="Times New Roman" pitchFamily="18" charset="0"/>
              </a:rPr>
              <a:t>He proposed a new, but elusive, subatomic  </a:t>
            </a:r>
          </a:p>
          <a:p>
            <a:pPr fontAlgn="base">
              <a:spcBef>
                <a:spcPct val="0"/>
              </a:spcBef>
              <a:spcAft>
                <a:spcPts val="600"/>
              </a:spcAft>
            </a:pPr>
            <a:r>
              <a:rPr lang="en-US" altLang="en-US" sz="2400" dirty="0" smtClean="0">
                <a:solidFill>
                  <a:srgbClr val="3333CC"/>
                </a:solidFill>
                <a:latin typeface="Times New Roman" pitchFamily="18" charset="0"/>
              </a:rPr>
              <a:t>particle which carries away the missing energy.</a:t>
            </a:r>
          </a:p>
          <a:p>
            <a:pPr fontAlgn="base">
              <a:spcBef>
                <a:spcPct val="0"/>
              </a:spcBef>
              <a:spcAft>
                <a:spcPts val="600"/>
              </a:spcAft>
            </a:pPr>
            <a:r>
              <a:rPr lang="en-US" altLang="en-US" sz="2400" dirty="0" smtClean="0">
                <a:solidFill>
                  <a:srgbClr val="3333CC"/>
                </a:solidFill>
                <a:latin typeface="Times New Roman" pitchFamily="18" charset="0"/>
              </a:rPr>
              <a:t>To match all observations this new particle must have:</a:t>
            </a:r>
          </a:p>
          <a:p>
            <a:pPr lvl="1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altLang="en-US" sz="2400" dirty="0" smtClean="0">
                <a:solidFill>
                  <a:srgbClr val="006600"/>
                </a:solidFill>
                <a:latin typeface="Times New Roman" pitchFamily="18" charset="0"/>
              </a:rPr>
              <a:t> No </a:t>
            </a:r>
            <a:r>
              <a:rPr lang="en-US" altLang="en-US" sz="2400" dirty="0">
                <a:solidFill>
                  <a:srgbClr val="006600"/>
                </a:solidFill>
                <a:latin typeface="Times New Roman" pitchFamily="18" charset="0"/>
              </a:rPr>
              <a:t>electric charge</a:t>
            </a:r>
          </a:p>
          <a:p>
            <a:pPr lvl="1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altLang="en-US" sz="2400" dirty="0">
                <a:solidFill>
                  <a:srgbClr val="006600"/>
                </a:solidFill>
                <a:latin typeface="Times New Roman" pitchFamily="18" charset="0"/>
              </a:rPr>
              <a:t> Zero mass (or at least very nearly</a:t>
            </a:r>
            <a:r>
              <a:rPr lang="en-US" altLang="en-US" sz="2400" dirty="0" smtClean="0">
                <a:solidFill>
                  <a:srgbClr val="006600"/>
                </a:solidFill>
                <a:latin typeface="Times New Roman" pitchFamily="18" charset="0"/>
              </a:rPr>
              <a:t>), and</a:t>
            </a:r>
            <a:endParaRPr lang="en-US" altLang="en-US" sz="2400" dirty="0">
              <a:solidFill>
                <a:srgbClr val="006600"/>
              </a:solidFill>
              <a:latin typeface="Times New Roman" pitchFamily="18" charset="0"/>
            </a:endParaRPr>
          </a:p>
          <a:p>
            <a:pPr lvl="1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altLang="en-US" sz="2400" dirty="0">
                <a:solidFill>
                  <a:srgbClr val="006600"/>
                </a:solidFill>
                <a:latin typeface="Times New Roman" pitchFamily="18" charset="0"/>
              </a:rPr>
              <a:t> Very </a:t>
            </a:r>
            <a:r>
              <a:rPr lang="en-US" altLang="en-US" sz="2400" dirty="0" smtClean="0">
                <a:solidFill>
                  <a:srgbClr val="006600"/>
                </a:solidFill>
                <a:latin typeface="Times New Roman" pitchFamily="18" charset="0"/>
              </a:rPr>
              <a:t>weak interaction strength</a:t>
            </a:r>
            <a:endParaRPr lang="en-US" altLang="en-US" sz="2400" dirty="0">
              <a:solidFill>
                <a:srgbClr val="006600"/>
              </a:solidFill>
              <a:latin typeface="Times New Roman" pitchFamily="18" charset="0"/>
            </a:endParaRPr>
          </a:p>
          <a:p>
            <a:pPr lvl="1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FFC000"/>
                </a:solidFill>
                <a:latin typeface="Times New Roman" pitchFamily="18" charset="0"/>
              </a:rPr>
              <a:t>  </a:t>
            </a:r>
            <a:r>
              <a:rPr lang="en-US" altLang="en-US" dirty="0">
                <a:solidFill>
                  <a:srgbClr val="FFC000"/>
                </a:solidFill>
                <a:latin typeface="Times New Roman" pitchFamily="18" charset="0"/>
              </a:rPr>
              <a:t>(which is why hadn’t been seen before</a:t>
            </a:r>
            <a:r>
              <a:rPr lang="en-US" altLang="en-US" dirty="0" smtClean="0">
                <a:solidFill>
                  <a:srgbClr val="FFC000"/>
                </a:solidFill>
                <a:latin typeface="Times New Roman" pitchFamily="18" charset="0"/>
              </a:rPr>
              <a:t>)</a:t>
            </a:r>
            <a:endParaRPr lang="en-US" altLang="en-US" dirty="0">
              <a:solidFill>
                <a:srgbClr val="FFC000"/>
              </a:solidFill>
              <a:latin typeface="Times New Roman" pitchFamily="18" charset="0"/>
            </a:endParaRPr>
          </a:p>
        </p:txBody>
      </p:sp>
      <p:pic>
        <p:nvPicPr>
          <p:cNvPr id="11280" name="Picture 16" descr="pauli"/>
          <p:cNvPicPr>
            <a:picLocks noGrp="1" noChangeAspect="1" noChangeArrowheads="1"/>
          </p:cNvPicPr>
          <p:nvPr>
            <p:ph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283050" y="825723"/>
            <a:ext cx="2387600" cy="23876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1282" name="Text Box 18"/>
          <p:cNvSpPr txBox="1">
            <a:spLocks noChangeArrowheads="1"/>
          </p:cNvSpPr>
          <p:nvPr/>
        </p:nvSpPr>
        <p:spPr bwMode="auto">
          <a:xfrm>
            <a:off x="6848200" y="2943448"/>
            <a:ext cx="1284288" cy="244475"/>
          </a:xfrm>
          <a:prstGeom prst="rect">
            <a:avLst/>
          </a:prstGeom>
          <a:solidFill>
            <a:srgbClr val="0070C0"/>
          </a:solidFill>
          <a:ln>
            <a:noFill/>
          </a:ln>
          <a:effectLst/>
        </p:spPr>
        <p:txBody>
          <a:bodyPr wrap="none" lIns="0" tIns="0" rIns="0" bIns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600" dirty="0" smtClean="0">
                <a:solidFill>
                  <a:srgbClr val="000000"/>
                </a:solidFill>
                <a:latin typeface="Times New Roman" pitchFamily="18" charset="0"/>
              </a:rPr>
              <a:t>Wolfgang Pauli</a:t>
            </a:r>
          </a:p>
        </p:txBody>
      </p:sp>
      <p:sp>
        <p:nvSpPr>
          <p:cNvPr id="19" name="Text Box 50"/>
          <p:cNvSpPr txBox="1">
            <a:spLocks noChangeArrowheads="1"/>
          </p:cNvSpPr>
          <p:nvPr/>
        </p:nvSpPr>
        <p:spPr bwMode="auto">
          <a:xfrm>
            <a:off x="0" y="5224"/>
            <a:ext cx="9144000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4400" dirty="0" smtClean="0">
                <a:solidFill>
                  <a:srgbClr val="FF0000"/>
                </a:solidFill>
                <a:latin typeface="Times New Roman" pitchFamily="18" charset="0"/>
              </a:rPr>
              <a:t>The Neutrino Idea</a:t>
            </a:r>
          </a:p>
        </p:txBody>
      </p:sp>
      <p:sp>
        <p:nvSpPr>
          <p:cNvPr id="2" name="Rectangle 1"/>
          <p:cNvSpPr/>
          <p:nvPr/>
        </p:nvSpPr>
        <p:spPr>
          <a:xfrm>
            <a:off x="332509" y="5333646"/>
            <a:ext cx="841248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ts val="600"/>
              </a:spcAft>
            </a:pPr>
            <a:r>
              <a:rPr lang="en-US" altLang="en-US" sz="2400" dirty="0">
                <a:solidFill>
                  <a:srgbClr val="FF5050"/>
                </a:solidFill>
                <a:latin typeface="Times New Roman" pitchFamily="18" charset="0"/>
              </a:rPr>
              <a:t>This was a very bold thing to do since at that time there were only </a:t>
            </a:r>
            <a:r>
              <a:rPr lang="en-US" altLang="en-US" sz="2400" dirty="0" smtClean="0">
                <a:solidFill>
                  <a:srgbClr val="FF5050"/>
                </a:solidFill>
                <a:latin typeface="Times New Roman" pitchFamily="18" charset="0"/>
              </a:rPr>
              <a:t>three known </a:t>
            </a:r>
            <a:r>
              <a:rPr lang="en-US" altLang="en-US" sz="2400" dirty="0" smtClean="0">
                <a:solidFill>
                  <a:srgbClr val="FF5050"/>
                </a:solidFill>
                <a:latin typeface="Times New Roman" pitchFamily="18" charset="0"/>
              </a:rPr>
              <a:t>particles</a:t>
            </a:r>
            <a:r>
              <a:rPr lang="en-US" altLang="en-US" sz="2400" dirty="0" smtClean="0">
                <a:solidFill>
                  <a:srgbClr val="FF5050"/>
                </a:solidFill>
                <a:latin typeface="Times New Roman" pitchFamily="18" charset="0"/>
              </a:rPr>
              <a:t>: the proton, the electron and the photon.</a:t>
            </a:r>
            <a:endParaRPr lang="en-US" altLang="en-US" sz="2400" dirty="0">
              <a:solidFill>
                <a:srgbClr val="FF5050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49734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Group 49"/>
          <p:cNvGrpSpPr/>
          <p:nvPr/>
        </p:nvGrpSpPr>
        <p:grpSpPr>
          <a:xfrm>
            <a:off x="4154782" y="3787216"/>
            <a:ext cx="552321" cy="547688"/>
            <a:chOff x="3750828" y="1841605"/>
            <a:chExt cx="552321" cy="547688"/>
          </a:xfrm>
        </p:grpSpPr>
        <p:sp>
          <p:nvSpPr>
            <p:cNvPr id="51" name="Oval 13"/>
            <p:cNvSpPr>
              <a:spLocks noChangeAspect="1" noChangeArrowheads="1"/>
            </p:cNvSpPr>
            <p:nvPr/>
          </p:nvSpPr>
          <p:spPr bwMode="auto">
            <a:xfrm>
              <a:off x="3750828" y="1841605"/>
              <a:ext cx="547688" cy="547688"/>
            </a:xfrm>
            <a:prstGeom prst="ellipse">
              <a:avLst/>
            </a:prstGeom>
            <a:gradFill rotWithShape="1">
              <a:gsLst>
                <a:gs pos="0">
                  <a:srgbClr val="009999"/>
                </a:gs>
                <a:gs pos="100000">
                  <a:srgbClr val="009999">
                    <a:gamma/>
                    <a:shade val="76078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400" b="1" baseline="30000" dirty="0" smtClean="0">
                  <a:solidFill>
                    <a:srgbClr val="000000"/>
                  </a:solidFill>
                </a:rPr>
                <a:t>14</a:t>
              </a:r>
              <a:r>
                <a:rPr lang="en-US" altLang="en-US" sz="2400" b="1" dirty="0" smtClean="0">
                  <a:solidFill>
                    <a:srgbClr val="000000"/>
                  </a:solidFill>
                </a:rPr>
                <a:t>N</a:t>
              </a:r>
              <a:endParaRPr lang="en-US" altLang="en-US" sz="2400" b="1" baseline="30000" dirty="0" smtClean="0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3812698" y="1993860"/>
              <a:ext cx="49045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baseline="-25000" dirty="0"/>
                <a:t>7</a:t>
              </a:r>
            </a:p>
          </p:txBody>
        </p:sp>
      </p:grpSp>
      <p:grpSp>
        <p:nvGrpSpPr>
          <p:cNvPr id="53" name="Group 15"/>
          <p:cNvGrpSpPr>
            <a:grpSpLocks/>
          </p:cNvGrpSpPr>
          <p:nvPr/>
        </p:nvGrpSpPr>
        <p:grpSpPr bwMode="auto">
          <a:xfrm>
            <a:off x="4307570" y="3748758"/>
            <a:ext cx="385763" cy="400050"/>
            <a:chOff x="1920" y="3436"/>
            <a:chExt cx="243" cy="252"/>
          </a:xfrm>
        </p:grpSpPr>
        <p:sp>
          <p:nvSpPr>
            <p:cNvPr id="54" name="Oval 18"/>
            <p:cNvSpPr>
              <a:spLocks noChangeAspect="1" noChangeArrowheads="1"/>
            </p:cNvSpPr>
            <p:nvPr/>
          </p:nvSpPr>
          <p:spPr bwMode="auto">
            <a:xfrm rot="1817143">
              <a:off x="1929" y="3439"/>
              <a:ext cx="75" cy="75"/>
            </a:xfrm>
            <a:prstGeom prst="ellipse">
              <a:avLst/>
            </a:prstGeom>
            <a:gradFill rotWithShape="0">
              <a:gsLst>
                <a:gs pos="0">
                  <a:srgbClr val="FF6600"/>
                </a:gs>
                <a:gs pos="100000">
                  <a:srgbClr val="FF66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55" name="Text Box 19"/>
            <p:cNvSpPr txBox="1">
              <a:spLocks noChangeArrowheads="1"/>
            </p:cNvSpPr>
            <p:nvPr/>
          </p:nvSpPr>
          <p:spPr bwMode="auto">
            <a:xfrm>
              <a:off x="1920" y="3436"/>
              <a:ext cx="243" cy="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b="1" dirty="0" smtClean="0">
                  <a:solidFill>
                    <a:srgbClr val="FF6600"/>
                  </a:solidFill>
                  <a:cs typeface="Arial" charset="0"/>
                </a:rPr>
                <a:t>e</a:t>
              </a:r>
              <a:r>
                <a:rPr lang="en-US" altLang="en-US" sz="2000" b="1" baseline="30000" dirty="0" smtClean="0">
                  <a:solidFill>
                    <a:srgbClr val="FF6600"/>
                  </a:solidFill>
                  <a:cs typeface="Arial" charset="0"/>
                </a:rPr>
                <a:t>-</a:t>
              </a:r>
              <a:endParaRPr lang="el-GR" altLang="en-US" sz="2000" b="1" dirty="0" smtClean="0">
                <a:solidFill>
                  <a:srgbClr val="FF6600"/>
                </a:solidFill>
                <a:cs typeface="Arial" charset="0"/>
              </a:endParaRPr>
            </a:p>
          </p:txBody>
        </p:sp>
      </p:grpSp>
      <p:grpSp>
        <p:nvGrpSpPr>
          <p:cNvPr id="56" name="Group 15"/>
          <p:cNvGrpSpPr>
            <a:grpSpLocks/>
          </p:cNvGrpSpPr>
          <p:nvPr/>
        </p:nvGrpSpPr>
        <p:grpSpPr bwMode="auto">
          <a:xfrm>
            <a:off x="4343036" y="3982360"/>
            <a:ext cx="304801" cy="428625"/>
            <a:chOff x="1920" y="3439"/>
            <a:chExt cx="192" cy="270"/>
          </a:xfrm>
        </p:grpSpPr>
        <p:sp>
          <p:nvSpPr>
            <p:cNvPr id="58" name="Text Box 19"/>
            <p:cNvSpPr txBox="1">
              <a:spLocks noChangeArrowheads="1"/>
            </p:cNvSpPr>
            <p:nvPr/>
          </p:nvSpPr>
          <p:spPr bwMode="auto">
            <a:xfrm>
              <a:off x="1920" y="3457"/>
              <a:ext cx="192" cy="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l-GR" altLang="en-US" sz="2000" b="1" dirty="0" smtClean="0">
                  <a:solidFill>
                    <a:srgbClr val="7030A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ν</a:t>
              </a:r>
            </a:p>
          </p:txBody>
        </p:sp>
        <p:sp>
          <p:nvSpPr>
            <p:cNvPr id="57" name="Oval 56"/>
            <p:cNvSpPr>
              <a:spLocks noChangeAspect="1" noChangeArrowheads="1"/>
            </p:cNvSpPr>
            <p:nvPr/>
          </p:nvSpPr>
          <p:spPr bwMode="auto">
            <a:xfrm rot="1817143">
              <a:off x="1929" y="3439"/>
              <a:ext cx="75" cy="75"/>
            </a:xfrm>
            <a:prstGeom prst="ellipse">
              <a:avLst/>
            </a:prstGeom>
            <a:gradFill rotWithShape="0">
              <a:gsLst>
                <a:gs pos="0">
                  <a:schemeClr val="accent4">
                    <a:lumMod val="40000"/>
                    <a:lumOff val="60000"/>
                  </a:schemeClr>
                </a:gs>
                <a:gs pos="100000">
                  <a:srgbClr val="7030A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</p:grpSp>
      <p:grpSp>
        <p:nvGrpSpPr>
          <p:cNvPr id="59" name="Group 58"/>
          <p:cNvGrpSpPr/>
          <p:nvPr/>
        </p:nvGrpSpPr>
        <p:grpSpPr>
          <a:xfrm>
            <a:off x="4123826" y="3753495"/>
            <a:ext cx="609600" cy="609600"/>
            <a:chOff x="2380786" y="1791930"/>
            <a:chExt cx="609600" cy="609600"/>
          </a:xfrm>
        </p:grpSpPr>
        <p:sp>
          <p:nvSpPr>
            <p:cNvPr id="60" name="Oval 3"/>
            <p:cNvSpPr>
              <a:spLocks noChangeArrowheads="1"/>
            </p:cNvSpPr>
            <p:nvPr/>
          </p:nvSpPr>
          <p:spPr bwMode="auto">
            <a:xfrm>
              <a:off x="2380786" y="1791930"/>
              <a:ext cx="609600" cy="609600"/>
            </a:xfrm>
            <a:prstGeom prst="ellipse">
              <a:avLst/>
            </a:prstGeom>
            <a:gradFill rotWithShape="1">
              <a:gsLst>
                <a:gs pos="0">
                  <a:srgbClr val="00FF00"/>
                </a:gs>
                <a:gs pos="100000">
                  <a:srgbClr val="00FF00">
                    <a:gamma/>
                    <a:shade val="36078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400" b="1" baseline="30000" dirty="0" smtClean="0">
                  <a:solidFill>
                    <a:srgbClr val="000000"/>
                  </a:solidFill>
                </a:rPr>
                <a:t>14</a:t>
              </a:r>
              <a:r>
                <a:rPr lang="en-US" altLang="en-US" sz="2400" b="1" dirty="0" smtClean="0">
                  <a:solidFill>
                    <a:srgbClr val="000000"/>
                  </a:solidFill>
                </a:rPr>
                <a:t>C</a:t>
              </a:r>
              <a:endParaRPr lang="en-US" altLang="en-US" sz="2400" b="1" baseline="30000" dirty="0" smtClean="0">
                <a:solidFill>
                  <a:srgbClr val="000000"/>
                </a:solidFill>
              </a:endParaRP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2490238" y="1972186"/>
              <a:ext cx="49045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baseline="-25000" dirty="0" smtClean="0"/>
                <a:t>6</a:t>
              </a:r>
              <a:endParaRPr lang="en-US" sz="2400" b="1" baseline="-25000" dirty="0"/>
            </a:p>
          </p:txBody>
        </p:sp>
      </p:grpSp>
      <p:sp>
        <p:nvSpPr>
          <p:cNvPr id="10" name="Rectangle 49"/>
          <p:cNvSpPr>
            <a:spLocks noChangeArrowheads="1"/>
          </p:cNvSpPr>
          <p:nvPr/>
        </p:nvSpPr>
        <p:spPr bwMode="auto">
          <a:xfrm>
            <a:off x="280653" y="557647"/>
            <a:ext cx="8582693" cy="57400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ts val="600"/>
              </a:spcAft>
            </a:pPr>
            <a:r>
              <a:rPr lang="en-US" altLang="en-US" sz="2400" dirty="0" smtClean="0">
                <a:solidFill>
                  <a:srgbClr val="3333CC"/>
                </a:solidFill>
                <a:latin typeface="Times New Roman" pitchFamily="18" charset="0"/>
              </a:rPr>
              <a:t>Adding a neutrino does not change the basic energetics of the decay.</a:t>
            </a:r>
          </a:p>
          <a:p>
            <a:pPr fontAlgn="base">
              <a:spcBef>
                <a:spcPct val="0"/>
              </a:spcBef>
              <a:spcAft>
                <a:spcPts val="600"/>
              </a:spcAft>
            </a:pPr>
            <a:endParaRPr lang="en-US" altLang="en-US" sz="2400" dirty="0">
              <a:solidFill>
                <a:srgbClr val="3333CC"/>
              </a:solidFill>
              <a:latin typeface="Times New Roman" pitchFamily="18" charset="0"/>
            </a:endParaRPr>
          </a:p>
          <a:p>
            <a:pPr fontAlgn="base">
              <a:spcBef>
                <a:spcPct val="0"/>
              </a:spcBef>
              <a:spcAft>
                <a:spcPts val="600"/>
              </a:spcAft>
            </a:pPr>
            <a:endParaRPr lang="en-US" altLang="en-US" sz="2400" dirty="0" smtClean="0">
              <a:solidFill>
                <a:srgbClr val="3333CC"/>
              </a:solidFill>
              <a:latin typeface="Times New Roman" pitchFamily="18" charset="0"/>
            </a:endParaRPr>
          </a:p>
          <a:p>
            <a:pPr fontAlgn="base">
              <a:spcBef>
                <a:spcPct val="0"/>
              </a:spcBef>
              <a:spcAft>
                <a:spcPts val="600"/>
              </a:spcAft>
            </a:pPr>
            <a:endParaRPr lang="en-US" altLang="en-US" sz="2400" dirty="0">
              <a:solidFill>
                <a:srgbClr val="3333CC"/>
              </a:solidFill>
              <a:latin typeface="Times New Roman" pitchFamily="18" charset="0"/>
            </a:endParaRPr>
          </a:p>
          <a:p>
            <a:pPr fontAlgn="base">
              <a:spcBef>
                <a:spcPct val="0"/>
              </a:spcBef>
              <a:spcAft>
                <a:spcPts val="600"/>
              </a:spcAft>
            </a:pPr>
            <a:r>
              <a:rPr lang="en-US" altLang="en-US" sz="2400" dirty="0" smtClean="0">
                <a:solidFill>
                  <a:srgbClr val="3333CC"/>
                </a:solidFill>
                <a:latin typeface="Times New Roman" pitchFamily="18" charset="0"/>
              </a:rPr>
              <a:t>But it creates many more ways to distribute the energy among the decay products while balancing momentum…</a:t>
            </a:r>
          </a:p>
          <a:p>
            <a:pPr fontAlgn="base">
              <a:spcBef>
                <a:spcPct val="0"/>
              </a:spcBef>
              <a:spcAft>
                <a:spcPts val="600"/>
              </a:spcAft>
            </a:pPr>
            <a:endParaRPr lang="en-US" altLang="en-US" sz="2400" dirty="0">
              <a:solidFill>
                <a:srgbClr val="3333CC"/>
              </a:solidFill>
              <a:latin typeface="Times New Roman" pitchFamily="18" charset="0"/>
            </a:endParaRPr>
          </a:p>
          <a:p>
            <a:pPr fontAlgn="base">
              <a:spcBef>
                <a:spcPct val="0"/>
              </a:spcBef>
              <a:spcAft>
                <a:spcPts val="600"/>
              </a:spcAft>
            </a:pPr>
            <a:endParaRPr lang="en-US" altLang="en-US" sz="2400" dirty="0" smtClean="0">
              <a:solidFill>
                <a:srgbClr val="3333CC"/>
              </a:solidFill>
              <a:latin typeface="Times New Roman" pitchFamily="18" charset="0"/>
            </a:endParaRPr>
          </a:p>
          <a:p>
            <a:pPr fontAlgn="base">
              <a:spcBef>
                <a:spcPct val="0"/>
              </a:spcBef>
              <a:spcAft>
                <a:spcPts val="600"/>
              </a:spcAft>
            </a:pPr>
            <a:endParaRPr lang="en-US" altLang="en-US" sz="2400" dirty="0">
              <a:solidFill>
                <a:srgbClr val="3333CC"/>
              </a:solidFill>
              <a:latin typeface="Times New Roman" pitchFamily="18" charset="0"/>
            </a:endParaRPr>
          </a:p>
          <a:p>
            <a:pPr fontAlgn="base">
              <a:spcBef>
                <a:spcPct val="0"/>
              </a:spcBef>
              <a:spcAft>
                <a:spcPts val="600"/>
              </a:spcAft>
            </a:pPr>
            <a:endParaRPr lang="en-US" altLang="en-US" sz="2400" dirty="0" smtClean="0">
              <a:solidFill>
                <a:srgbClr val="3333CC"/>
              </a:solidFill>
              <a:latin typeface="Times New Roman" pitchFamily="18" charset="0"/>
            </a:endParaRPr>
          </a:p>
          <a:p>
            <a:pPr fontAlgn="base">
              <a:spcBef>
                <a:spcPct val="0"/>
              </a:spcBef>
              <a:spcAft>
                <a:spcPts val="600"/>
              </a:spcAft>
            </a:pPr>
            <a:r>
              <a:rPr lang="en-US" altLang="en-US" sz="2400" dirty="0" smtClean="0">
                <a:solidFill>
                  <a:srgbClr val="3333CC"/>
                </a:solidFill>
                <a:latin typeface="Times New Roman" pitchFamily="18" charset="0"/>
              </a:rPr>
              <a:t>Sometimes the electron gets the energy, </a:t>
            </a:r>
          </a:p>
          <a:p>
            <a:pPr algn="ctr" fontAlgn="base">
              <a:spcBef>
                <a:spcPct val="0"/>
              </a:spcBef>
              <a:spcAft>
                <a:spcPts val="600"/>
              </a:spcAft>
            </a:pPr>
            <a:r>
              <a:rPr lang="en-US" altLang="en-US" sz="2400" dirty="0" smtClean="0">
                <a:solidFill>
                  <a:srgbClr val="3333CC"/>
                </a:solidFill>
                <a:latin typeface="Times New Roman" pitchFamily="18" charset="0"/>
              </a:rPr>
              <a:t>Sometimes the neutrino gets the energy, </a:t>
            </a:r>
          </a:p>
          <a:p>
            <a:pPr algn="r" fontAlgn="base">
              <a:spcBef>
                <a:spcPct val="0"/>
              </a:spcBef>
              <a:spcAft>
                <a:spcPts val="600"/>
              </a:spcAft>
            </a:pPr>
            <a:r>
              <a:rPr lang="en-US" altLang="en-US" sz="2400" dirty="0" smtClean="0">
                <a:solidFill>
                  <a:srgbClr val="3333CC"/>
                </a:solidFill>
                <a:latin typeface="Times New Roman" pitchFamily="18" charset="0"/>
              </a:rPr>
              <a:t>Usually they share the energy.</a:t>
            </a:r>
          </a:p>
        </p:txBody>
      </p:sp>
      <p:grpSp>
        <p:nvGrpSpPr>
          <p:cNvPr id="25" name="Group 24"/>
          <p:cNvGrpSpPr/>
          <p:nvPr/>
        </p:nvGrpSpPr>
        <p:grpSpPr>
          <a:xfrm>
            <a:off x="1303390" y="3753495"/>
            <a:ext cx="552321" cy="547688"/>
            <a:chOff x="3750828" y="1841605"/>
            <a:chExt cx="552321" cy="547688"/>
          </a:xfrm>
        </p:grpSpPr>
        <p:sp>
          <p:nvSpPr>
            <p:cNvPr id="26" name="Oval 13"/>
            <p:cNvSpPr>
              <a:spLocks noChangeAspect="1" noChangeArrowheads="1"/>
            </p:cNvSpPr>
            <p:nvPr/>
          </p:nvSpPr>
          <p:spPr bwMode="auto">
            <a:xfrm>
              <a:off x="3750828" y="1841605"/>
              <a:ext cx="547688" cy="547688"/>
            </a:xfrm>
            <a:prstGeom prst="ellipse">
              <a:avLst/>
            </a:prstGeom>
            <a:gradFill rotWithShape="1">
              <a:gsLst>
                <a:gs pos="0">
                  <a:srgbClr val="009999"/>
                </a:gs>
                <a:gs pos="100000">
                  <a:srgbClr val="009999">
                    <a:gamma/>
                    <a:shade val="76078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400" b="1" baseline="30000" dirty="0" smtClean="0">
                  <a:solidFill>
                    <a:srgbClr val="000000"/>
                  </a:solidFill>
                </a:rPr>
                <a:t>14</a:t>
              </a:r>
              <a:r>
                <a:rPr lang="en-US" altLang="en-US" sz="2400" b="1" dirty="0" smtClean="0">
                  <a:solidFill>
                    <a:srgbClr val="000000"/>
                  </a:solidFill>
                </a:rPr>
                <a:t>N</a:t>
              </a:r>
              <a:endParaRPr lang="en-US" altLang="en-US" sz="2400" b="1" baseline="30000" dirty="0" smtClean="0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3812698" y="1993860"/>
              <a:ext cx="49045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baseline="-25000" dirty="0"/>
                <a:t>7</a:t>
              </a:r>
            </a:p>
          </p:txBody>
        </p:sp>
      </p:grpSp>
      <p:sp>
        <p:nvSpPr>
          <p:cNvPr id="2" name="Text Box 50"/>
          <p:cNvSpPr txBox="1">
            <a:spLocks noChangeArrowheads="1"/>
          </p:cNvSpPr>
          <p:nvPr/>
        </p:nvSpPr>
        <p:spPr bwMode="auto">
          <a:xfrm>
            <a:off x="0" y="5224"/>
            <a:ext cx="91440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3200" dirty="0" smtClean="0">
                <a:solidFill>
                  <a:srgbClr val="FF0000"/>
                </a:solidFill>
                <a:latin typeface="Times New Roman" pitchFamily="18" charset="0"/>
              </a:rPr>
              <a:t>How Does the Neutrino Fix the Energy Problem?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2151615" y="1862024"/>
                <a:ext cx="4789511" cy="51687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solidFill>
                                <a:srgbClr val="FFC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solidFill>
                                <a:srgbClr val="FFC000"/>
                              </a:solidFill>
                              <a:latin typeface="Cambria Math"/>
                            </a:rPr>
                            <m:t>𝑚</m:t>
                          </m:r>
                        </m:e>
                        <m:sub>
                          <m:sPre>
                            <m:sPrePr>
                              <m:ctrlPr>
                                <a:rPr lang="en-US" sz="2400" i="1" smtClean="0">
                                  <a:solidFill>
                                    <a:srgbClr val="FFC000"/>
                                  </a:solidFill>
                                  <a:latin typeface="Cambria Math"/>
                                </a:rPr>
                              </m:ctrlPr>
                            </m:sPrePr>
                            <m:sub/>
                            <m:sup>
                              <m:r>
                                <a:rPr lang="en-US" sz="2400" b="0" i="1" smtClean="0">
                                  <a:solidFill>
                                    <a:srgbClr val="FFC000"/>
                                  </a:solidFill>
                                  <a:latin typeface="Cambria Math"/>
                                </a:rPr>
                                <m:t>14</m:t>
                              </m:r>
                            </m:sup>
                            <m:e>
                              <m:r>
                                <a:rPr lang="en-US" sz="2400" b="0" i="1" smtClean="0">
                                  <a:solidFill>
                                    <a:srgbClr val="FFC000"/>
                                  </a:solidFill>
                                  <a:latin typeface="Cambria Math"/>
                                </a:rPr>
                                <m:t>𝐶</m:t>
                              </m:r>
                            </m:e>
                          </m:sPre>
                        </m:sub>
                      </m:sSub>
                      <m:sSup>
                        <m:sSupPr>
                          <m:ctrlPr>
                            <a:rPr lang="en-US" sz="2400" i="1" smtClean="0">
                              <a:solidFill>
                                <a:srgbClr val="FFC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solidFill>
                                <a:srgbClr val="FFC000"/>
                              </a:solidFill>
                              <a:latin typeface="Cambria Math"/>
                            </a:rPr>
                            <m:t>𝑐</m:t>
                          </m:r>
                        </m:e>
                        <m:sup>
                          <m:r>
                            <a:rPr lang="en-US" sz="2400" b="0" i="1" smtClean="0">
                              <a:solidFill>
                                <a:srgbClr val="FFC000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sz="2400" b="0" i="1" smtClean="0">
                          <a:solidFill>
                            <a:srgbClr val="FFC000"/>
                          </a:solidFill>
                          <a:latin typeface="Cambria Math"/>
                        </a:rPr>
                        <m:t>−</m:t>
                      </m:r>
                      <m:sSub>
                        <m:sSubPr>
                          <m:ctrlPr>
                            <a:rPr lang="en-US" sz="2400" b="0" i="1" smtClean="0">
                              <a:solidFill>
                                <a:srgbClr val="FFC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solidFill>
                                <a:srgbClr val="FFC000"/>
                              </a:solidFill>
                              <a:latin typeface="Cambria Math"/>
                            </a:rPr>
                            <m:t>𝑚</m:t>
                          </m:r>
                        </m:e>
                        <m:sub>
                          <m:sPre>
                            <m:sPrePr>
                              <m:ctrlPr>
                                <a:rPr lang="en-US" sz="2400" b="0" i="1" smtClean="0">
                                  <a:solidFill>
                                    <a:srgbClr val="FFC000"/>
                                  </a:solidFill>
                                  <a:latin typeface="Cambria Math"/>
                                </a:rPr>
                              </m:ctrlPr>
                            </m:sPrePr>
                            <m:sub/>
                            <m:sup>
                              <m:r>
                                <a:rPr lang="en-US" sz="2400" b="0" i="1" smtClean="0">
                                  <a:solidFill>
                                    <a:srgbClr val="FFC000"/>
                                  </a:solidFill>
                                  <a:latin typeface="Cambria Math"/>
                                </a:rPr>
                                <m:t>14</m:t>
                              </m:r>
                            </m:sup>
                            <m:e>
                              <m:r>
                                <a:rPr lang="en-US" sz="2400" b="0" i="1" smtClean="0">
                                  <a:solidFill>
                                    <a:srgbClr val="FFC000"/>
                                  </a:solidFill>
                                  <a:latin typeface="Cambria Math"/>
                                </a:rPr>
                                <m:t>𝑁</m:t>
                              </m:r>
                            </m:e>
                          </m:sPre>
                        </m:sub>
                      </m:sSub>
                      <m:sSup>
                        <m:sSupPr>
                          <m:ctrlPr>
                            <a:rPr lang="en-US" sz="2400" i="1">
                              <a:solidFill>
                                <a:srgbClr val="FFC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2400" i="1">
                              <a:solidFill>
                                <a:srgbClr val="FFC000"/>
                              </a:solidFill>
                              <a:latin typeface="Cambria Math"/>
                            </a:rPr>
                            <m:t>𝑐</m:t>
                          </m:r>
                        </m:e>
                        <m:sup>
                          <m:r>
                            <a:rPr lang="en-US" sz="2400" i="1">
                              <a:solidFill>
                                <a:srgbClr val="FFC000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sz="2400" b="0" i="1" smtClean="0">
                          <a:solidFill>
                            <a:srgbClr val="FFC000"/>
                          </a:solidFill>
                          <a:latin typeface="Cambria Math"/>
                        </a:rPr>
                        <m:t>−</m:t>
                      </m:r>
                      <m:sSub>
                        <m:sSubPr>
                          <m:ctrlPr>
                            <a:rPr lang="en-US" sz="2400" b="0" i="1" smtClean="0">
                              <a:solidFill>
                                <a:srgbClr val="FFC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solidFill>
                                <a:srgbClr val="FFC000"/>
                              </a:solidFill>
                              <a:latin typeface="Cambria Math"/>
                            </a:rPr>
                            <m:t>𝑚</m:t>
                          </m:r>
                        </m:e>
                        <m:sub>
                          <m:sSup>
                            <m:sSupPr>
                              <m:ctrlPr>
                                <a:rPr lang="en-US" sz="2400" b="0" i="1" smtClean="0">
                                  <a:solidFill>
                                    <a:srgbClr val="FFC000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2400" b="0" i="1" smtClean="0">
                                  <a:solidFill>
                                    <a:srgbClr val="FFC000"/>
                                  </a:solidFill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2400" i="1">
                                  <a:solidFill>
                                    <a:srgbClr val="FFC000"/>
                                  </a:solidFill>
                                  <a:latin typeface="Cambria Math"/>
                                </a:rPr>
                                <m:t>−</m:t>
                              </m:r>
                            </m:sup>
                          </m:sSup>
                        </m:sub>
                      </m:sSub>
                      <m:sSup>
                        <m:sSupPr>
                          <m:ctrlPr>
                            <a:rPr lang="en-US" sz="2400" i="1">
                              <a:solidFill>
                                <a:srgbClr val="FFC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2400" i="1">
                              <a:solidFill>
                                <a:srgbClr val="FFC000"/>
                              </a:solidFill>
                              <a:latin typeface="Cambria Math"/>
                            </a:rPr>
                            <m:t>𝑐</m:t>
                          </m:r>
                        </m:e>
                        <m:sup>
                          <m:r>
                            <a:rPr lang="en-US" sz="2400" i="1">
                              <a:solidFill>
                                <a:srgbClr val="FFC000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sz="2400" b="0" i="1" smtClean="0">
                          <a:solidFill>
                            <a:srgbClr val="FFC000"/>
                          </a:solidFill>
                          <a:latin typeface="Cambria Math"/>
                        </a:rPr>
                        <m:t>−</m:t>
                      </m:r>
                      <m:sSub>
                        <m:sSubPr>
                          <m:ctrlPr>
                            <a:rPr lang="en-US" sz="2400" b="0" i="1" smtClean="0">
                              <a:solidFill>
                                <a:srgbClr val="FFC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solidFill>
                                <a:srgbClr val="FFC000"/>
                              </a:solidFill>
                              <a:latin typeface="Cambria Math"/>
                            </a:rPr>
                            <m:t>𝑚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l-GR" sz="2400" b="0" i="1" smtClean="0">
                              <a:solidFill>
                                <a:srgbClr val="FFC000"/>
                              </a:solidFill>
                              <a:latin typeface="Cambria Math"/>
                            </a:rPr>
                            <m:t>ν</m:t>
                          </m:r>
                        </m:sub>
                      </m:sSub>
                      <m:sSup>
                        <m:sSupPr>
                          <m:ctrlPr>
                            <a:rPr lang="en-US" sz="2400" b="0" i="1" smtClean="0">
                              <a:solidFill>
                                <a:srgbClr val="FFC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solidFill>
                                <a:srgbClr val="FFC000"/>
                              </a:solidFill>
                              <a:latin typeface="Cambria Math"/>
                            </a:rPr>
                            <m:t>𝑐</m:t>
                          </m:r>
                        </m:e>
                        <m:sup>
                          <m:r>
                            <a:rPr lang="en-US" sz="2400" b="0" i="1" smtClean="0">
                              <a:solidFill>
                                <a:srgbClr val="FFC000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2400" dirty="0">
                  <a:solidFill>
                    <a:srgbClr val="FFC000"/>
                  </a:solidFill>
                </a:endParaRP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51615" y="1862024"/>
                <a:ext cx="4789511" cy="516873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AutoShape 4"/>
          <p:cNvSpPr>
            <a:spLocks noChangeArrowheads="1"/>
          </p:cNvSpPr>
          <p:nvPr/>
        </p:nvSpPr>
        <p:spPr bwMode="auto">
          <a:xfrm>
            <a:off x="3202491" y="1280542"/>
            <a:ext cx="396918" cy="228600"/>
          </a:xfrm>
          <a:prstGeom prst="rightArrow">
            <a:avLst>
              <a:gd name="adj1" fmla="val 42728"/>
              <a:gd name="adj2" fmla="val 74545"/>
            </a:avLst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grpSp>
        <p:nvGrpSpPr>
          <p:cNvPr id="5" name="Group 15"/>
          <p:cNvGrpSpPr>
            <a:grpSpLocks/>
          </p:cNvGrpSpPr>
          <p:nvPr/>
        </p:nvGrpSpPr>
        <p:grpSpPr bwMode="auto">
          <a:xfrm>
            <a:off x="5066922" y="1247823"/>
            <a:ext cx="366713" cy="428625"/>
            <a:chOff x="1920" y="3439"/>
            <a:chExt cx="231" cy="270"/>
          </a:xfrm>
        </p:grpSpPr>
        <p:sp>
          <p:nvSpPr>
            <p:cNvPr id="6" name="Oval 18"/>
            <p:cNvSpPr>
              <a:spLocks noChangeAspect="1" noChangeArrowheads="1"/>
            </p:cNvSpPr>
            <p:nvPr/>
          </p:nvSpPr>
          <p:spPr bwMode="auto">
            <a:xfrm rot="1817143">
              <a:off x="1929" y="3439"/>
              <a:ext cx="75" cy="75"/>
            </a:xfrm>
            <a:prstGeom prst="ellipse">
              <a:avLst/>
            </a:prstGeom>
            <a:gradFill rotWithShape="0">
              <a:gsLst>
                <a:gs pos="0">
                  <a:srgbClr val="FF6600"/>
                </a:gs>
                <a:gs pos="100000">
                  <a:srgbClr val="FF66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7" name="Text Box 19"/>
            <p:cNvSpPr txBox="1">
              <a:spLocks noChangeArrowheads="1"/>
            </p:cNvSpPr>
            <p:nvPr/>
          </p:nvSpPr>
          <p:spPr bwMode="auto">
            <a:xfrm>
              <a:off x="1920" y="3457"/>
              <a:ext cx="231" cy="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b="1" dirty="0" smtClean="0">
                  <a:solidFill>
                    <a:srgbClr val="FF6600"/>
                  </a:solidFill>
                  <a:cs typeface="Arial" charset="0"/>
                </a:rPr>
                <a:t>e</a:t>
              </a:r>
              <a:r>
                <a:rPr lang="en-US" altLang="en-US" sz="2000" b="1" baseline="30000" dirty="0" smtClean="0">
                  <a:solidFill>
                    <a:srgbClr val="FF6600"/>
                  </a:solidFill>
                  <a:cs typeface="Arial" charset="0"/>
                </a:rPr>
                <a:t>-</a:t>
              </a:r>
              <a:endParaRPr lang="el-GR" altLang="en-US" sz="2000" b="1" dirty="0" smtClean="0">
                <a:solidFill>
                  <a:srgbClr val="FF6600"/>
                </a:solidFill>
                <a:cs typeface="Arial" charset="0"/>
              </a:endParaRPr>
            </a:p>
          </p:txBody>
        </p:sp>
      </p:grpSp>
      <p:sp>
        <p:nvSpPr>
          <p:cNvPr id="8" name="Cross 7"/>
          <p:cNvSpPr/>
          <p:nvPr/>
        </p:nvSpPr>
        <p:spPr>
          <a:xfrm>
            <a:off x="4612892" y="1280542"/>
            <a:ext cx="241069" cy="230390"/>
          </a:xfrm>
          <a:prstGeom prst="plus">
            <a:avLst>
              <a:gd name="adj" fmla="val 33269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2380786" y="1101951"/>
            <a:ext cx="609600" cy="609600"/>
            <a:chOff x="2380786" y="1791930"/>
            <a:chExt cx="609600" cy="609600"/>
          </a:xfrm>
        </p:grpSpPr>
        <p:sp>
          <p:nvSpPr>
            <p:cNvPr id="12" name="Oval 3"/>
            <p:cNvSpPr>
              <a:spLocks noChangeArrowheads="1"/>
            </p:cNvSpPr>
            <p:nvPr/>
          </p:nvSpPr>
          <p:spPr bwMode="auto">
            <a:xfrm>
              <a:off x="2380786" y="1791930"/>
              <a:ext cx="609600" cy="609600"/>
            </a:xfrm>
            <a:prstGeom prst="ellipse">
              <a:avLst/>
            </a:prstGeom>
            <a:gradFill rotWithShape="1">
              <a:gsLst>
                <a:gs pos="0">
                  <a:srgbClr val="00FF00"/>
                </a:gs>
                <a:gs pos="100000">
                  <a:srgbClr val="00FF00">
                    <a:gamma/>
                    <a:shade val="36078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400" b="1" baseline="30000" dirty="0" smtClean="0">
                  <a:solidFill>
                    <a:srgbClr val="000000"/>
                  </a:solidFill>
                </a:rPr>
                <a:t>14</a:t>
              </a:r>
              <a:r>
                <a:rPr lang="en-US" altLang="en-US" sz="2400" b="1" dirty="0" smtClean="0">
                  <a:solidFill>
                    <a:srgbClr val="000000"/>
                  </a:solidFill>
                </a:rPr>
                <a:t>C</a:t>
              </a:r>
              <a:endParaRPr lang="en-US" altLang="en-US" sz="2400" b="1" baseline="30000" dirty="0" smtClean="0">
                <a:solidFill>
                  <a:srgbClr val="000000"/>
                </a:solidFill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2490238" y="1972186"/>
              <a:ext cx="49045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baseline="-25000" dirty="0" smtClean="0"/>
                <a:t>6</a:t>
              </a:r>
              <a:endParaRPr lang="en-US" sz="2400" b="1" baseline="-25000" dirty="0"/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3750828" y="1151626"/>
            <a:ext cx="552321" cy="547688"/>
            <a:chOff x="3750828" y="1841605"/>
            <a:chExt cx="552321" cy="547688"/>
          </a:xfrm>
        </p:grpSpPr>
        <p:sp>
          <p:nvSpPr>
            <p:cNvPr id="15" name="Oval 13"/>
            <p:cNvSpPr>
              <a:spLocks noChangeAspect="1" noChangeArrowheads="1"/>
            </p:cNvSpPr>
            <p:nvPr/>
          </p:nvSpPr>
          <p:spPr bwMode="auto">
            <a:xfrm>
              <a:off x="3750828" y="1841605"/>
              <a:ext cx="547688" cy="547688"/>
            </a:xfrm>
            <a:prstGeom prst="ellipse">
              <a:avLst/>
            </a:prstGeom>
            <a:gradFill rotWithShape="1">
              <a:gsLst>
                <a:gs pos="0">
                  <a:srgbClr val="009999"/>
                </a:gs>
                <a:gs pos="100000">
                  <a:srgbClr val="009999">
                    <a:gamma/>
                    <a:shade val="76078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400" b="1" baseline="30000" dirty="0" smtClean="0">
                  <a:solidFill>
                    <a:srgbClr val="000000"/>
                  </a:solidFill>
                </a:rPr>
                <a:t>14</a:t>
              </a:r>
              <a:r>
                <a:rPr lang="en-US" altLang="en-US" sz="2400" b="1" dirty="0" smtClean="0">
                  <a:solidFill>
                    <a:srgbClr val="000000"/>
                  </a:solidFill>
                </a:rPr>
                <a:t>N</a:t>
              </a:r>
              <a:endParaRPr lang="en-US" altLang="en-US" sz="2400" b="1" baseline="30000" dirty="0" smtClean="0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3812698" y="1993860"/>
              <a:ext cx="49045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baseline="-25000" dirty="0"/>
                <a:t>7</a:t>
              </a:r>
            </a:p>
          </p:txBody>
        </p:sp>
      </p:grpSp>
      <p:sp>
        <p:nvSpPr>
          <p:cNvPr id="17" name="Cross 16"/>
          <p:cNvSpPr/>
          <p:nvPr/>
        </p:nvSpPr>
        <p:spPr>
          <a:xfrm>
            <a:off x="5530088" y="1278942"/>
            <a:ext cx="241069" cy="230390"/>
          </a:xfrm>
          <a:prstGeom prst="plus">
            <a:avLst>
              <a:gd name="adj" fmla="val 33269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8" name="Group 15"/>
          <p:cNvGrpSpPr>
            <a:grpSpLocks/>
          </p:cNvGrpSpPr>
          <p:nvPr/>
        </p:nvGrpSpPr>
        <p:grpSpPr bwMode="auto">
          <a:xfrm>
            <a:off x="5955421" y="1249288"/>
            <a:ext cx="304801" cy="428625"/>
            <a:chOff x="1920" y="3439"/>
            <a:chExt cx="192" cy="270"/>
          </a:xfrm>
        </p:grpSpPr>
        <p:sp>
          <p:nvSpPr>
            <p:cNvPr id="19" name="Oval 18"/>
            <p:cNvSpPr>
              <a:spLocks noChangeAspect="1" noChangeArrowheads="1"/>
            </p:cNvSpPr>
            <p:nvPr/>
          </p:nvSpPr>
          <p:spPr bwMode="auto">
            <a:xfrm rot="1817143">
              <a:off x="1929" y="3439"/>
              <a:ext cx="75" cy="75"/>
            </a:xfrm>
            <a:prstGeom prst="ellipse">
              <a:avLst/>
            </a:prstGeom>
            <a:gradFill rotWithShape="0">
              <a:gsLst>
                <a:gs pos="0">
                  <a:schemeClr val="accent4">
                    <a:lumMod val="40000"/>
                    <a:lumOff val="60000"/>
                  </a:schemeClr>
                </a:gs>
                <a:gs pos="100000">
                  <a:srgbClr val="7030A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20" name="Text Box 19"/>
            <p:cNvSpPr txBox="1">
              <a:spLocks noChangeArrowheads="1"/>
            </p:cNvSpPr>
            <p:nvPr/>
          </p:nvSpPr>
          <p:spPr bwMode="auto">
            <a:xfrm>
              <a:off x="1920" y="3457"/>
              <a:ext cx="192" cy="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l-GR" altLang="en-US" sz="2000" b="1" dirty="0" smtClean="0">
                  <a:solidFill>
                    <a:srgbClr val="7030A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ν</a:t>
              </a: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5901816" y="1602583"/>
            <a:ext cx="944505" cy="664433"/>
            <a:chOff x="4305772" y="3260960"/>
            <a:chExt cx="944505" cy="664433"/>
          </a:xfrm>
        </p:grpSpPr>
        <p:cxnSp>
          <p:nvCxnSpPr>
            <p:cNvPr id="22" name="Straight Arrow Connector 21"/>
            <p:cNvCxnSpPr/>
            <p:nvPr/>
          </p:nvCxnSpPr>
          <p:spPr>
            <a:xfrm flipV="1">
              <a:off x="4434168" y="3567946"/>
              <a:ext cx="357447" cy="357447"/>
            </a:xfrm>
            <a:prstGeom prst="straightConnector1">
              <a:avLst/>
            </a:prstGeom>
            <a:ln w="31750">
              <a:solidFill>
                <a:srgbClr val="FF5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3" name="Rectangle 22"/>
                <p:cNvSpPr/>
                <p:nvPr/>
              </p:nvSpPr>
              <p:spPr>
                <a:xfrm>
                  <a:off x="4305772" y="3260960"/>
                  <a:ext cx="944505" cy="369332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smtClean="0">
                                <a:solidFill>
                                  <a:srgbClr val="FF505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i="1">
                                <a:solidFill>
                                  <a:srgbClr val="FF5050"/>
                                </a:solidFill>
                                <a:latin typeface="Cambria Math"/>
                              </a:rPr>
                              <m:t>𝑚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l-GR" i="1">
                                <a:solidFill>
                                  <a:srgbClr val="FF5050"/>
                                </a:solidFill>
                                <a:latin typeface="Cambria Math"/>
                              </a:rPr>
                              <m:t>ν</m:t>
                            </m:r>
                          </m:sub>
                        </m:sSub>
                        <m:r>
                          <a:rPr lang="el-GR" i="1" smtClean="0">
                            <a:solidFill>
                              <a:srgbClr val="FF5050"/>
                            </a:solidFill>
                            <a:latin typeface="Cambria Math"/>
                            <a:ea typeface="Cambria Math"/>
                          </a:rPr>
                          <m:t>≈</m:t>
                        </m:r>
                        <m:r>
                          <a:rPr lang="en-US" b="0" i="1" smtClean="0">
                            <a:solidFill>
                              <a:srgbClr val="FF5050"/>
                            </a:solidFill>
                            <a:latin typeface="Cambria Math"/>
                            <a:ea typeface="Cambria Math"/>
                          </a:rPr>
                          <m:t>0</m:t>
                        </m:r>
                      </m:oMath>
                    </m:oMathPara>
                  </a14:m>
                  <a:endParaRPr lang="en-US" dirty="0">
                    <a:solidFill>
                      <a:srgbClr val="FF5050"/>
                    </a:solidFill>
                  </a:endParaRPr>
                </a:p>
              </p:txBody>
            </p:sp>
          </mc:Choice>
          <mc:Fallback xmlns="">
            <p:sp>
              <p:nvSpPr>
                <p:cNvPr id="23" name="Rectangle 22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305772" y="3260960"/>
                  <a:ext cx="944505" cy="369332"/>
                </a:xfrm>
                <a:prstGeom prst="rect">
                  <a:avLst/>
                </a:prstGeom>
                <a:blipFill rotWithShape="1"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Rectangle 8"/>
              <p:cNvSpPr/>
              <p:nvPr/>
            </p:nvSpPr>
            <p:spPr>
              <a:xfrm>
                <a:off x="5726469" y="1889627"/>
                <a:ext cx="1498680" cy="46166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lIns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400" i="1">
                        <a:solidFill>
                          <a:srgbClr val="FFC000"/>
                        </a:solidFill>
                        <a:latin typeface="Cambria Math"/>
                      </a:rPr>
                      <m:t>=157</m:t>
                    </m:r>
                  </m:oMath>
                </a14:m>
                <a:r>
                  <a:rPr lang="en-US" sz="2400" dirty="0">
                    <a:solidFill>
                      <a:srgbClr val="FFC000"/>
                    </a:solidFill>
                  </a:rPr>
                  <a:t> </a:t>
                </a:r>
                <a:r>
                  <a:rPr lang="en-US" sz="2400" dirty="0" smtClean="0">
                    <a:solidFill>
                      <a:srgbClr val="FFC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keV</a:t>
                </a:r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9" name="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26469" y="1889627"/>
                <a:ext cx="1498680" cy="461665"/>
              </a:xfrm>
              <a:prstGeom prst="rect">
                <a:avLst/>
              </a:prstGeom>
              <a:blipFill rotWithShape="1">
                <a:blip r:embed="rId4"/>
                <a:stretch>
                  <a:fillRect l="-4065" t="-11842" r="-5285" b="-2763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8" name="Group 15"/>
          <p:cNvGrpSpPr>
            <a:grpSpLocks/>
          </p:cNvGrpSpPr>
          <p:nvPr/>
        </p:nvGrpSpPr>
        <p:grpSpPr bwMode="auto">
          <a:xfrm>
            <a:off x="1529989" y="3960280"/>
            <a:ext cx="385763" cy="400050"/>
            <a:chOff x="1920" y="3436"/>
            <a:chExt cx="243" cy="252"/>
          </a:xfrm>
        </p:grpSpPr>
        <p:sp>
          <p:nvSpPr>
            <p:cNvPr id="29" name="Oval 18"/>
            <p:cNvSpPr>
              <a:spLocks noChangeAspect="1" noChangeArrowheads="1"/>
            </p:cNvSpPr>
            <p:nvPr/>
          </p:nvSpPr>
          <p:spPr bwMode="auto">
            <a:xfrm rot="1817143">
              <a:off x="1929" y="3439"/>
              <a:ext cx="75" cy="75"/>
            </a:xfrm>
            <a:prstGeom prst="ellipse">
              <a:avLst/>
            </a:prstGeom>
            <a:gradFill rotWithShape="0">
              <a:gsLst>
                <a:gs pos="0">
                  <a:srgbClr val="FF6600"/>
                </a:gs>
                <a:gs pos="100000">
                  <a:srgbClr val="FF66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30" name="Text Box 19"/>
            <p:cNvSpPr txBox="1">
              <a:spLocks noChangeArrowheads="1"/>
            </p:cNvSpPr>
            <p:nvPr/>
          </p:nvSpPr>
          <p:spPr bwMode="auto">
            <a:xfrm>
              <a:off x="1920" y="3436"/>
              <a:ext cx="243" cy="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b="1" dirty="0" smtClean="0">
                  <a:solidFill>
                    <a:srgbClr val="FF6600"/>
                  </a:solidFill>
                  <a:cs typeface="Arial" charset="0"/>
                </a:rPr>
                <a:t>e</a:t>
              </a:r>
              <a:r>
                <a:rPr lang="en-US" altLang="en-US" sz="2000" b="1" baseline="30000" dirty="0" smtClean="0">
                  <a:solidFill>
                    <a:srgbClr val="FF6600"/>
                  </a:solidFill>
                  <a:cs typeface="Arial" charset="0"/>
                </a:rPr>
                <a:t>-</a:t>
              </a:r>
              <a:endParaRPr lang="el-GR" altLang="en-US" sz="2000" b="1" dirty="0" smtClean="0">
                <a:solidFill>
                  <a:srgbClr val="FF6600"/>
                </a:solidFill>
                <a:cs typeface="Arial" charset="0"/>
              </a:endParaRPr>
            </a:p>
          </p:txBody>
        </p:sp>
      </p:grpSp>
      <p:grpSp>
        <p:nvGrpSpPr>
          <p:cNvPr id="34" name="Group 15"/>
          <p:cNvGrpSpPr>
            <a:grpSpLocks/>
          </p:cNvGrpSpPr>
          <p:nvPr/>
        </p:nvGrpSpPr>
        <p:grpSpPr bwMode="auto">
          <a:xfrm>
            <a:off x="1491644" y="3948639"/>
            <a:ext cx="304801" cy="428625"/>
            <a:chOff x="1920" y="3439"/>
            <a:chExt cx="192" cy="270"/>
          </a:xfrm>
        </p:grpSpPr>
        <p:sp>
          <p:nvSpPr>
            <p:cNvPr id="35" name="Oval 34"/>
            <p:cNvSpPr>
              <a:spLocks noChangeAspect="1" noChangeArrowheads="1"/>
            </p:cNvSpPr>
            <p:nvPr/>
          </p:nvSpPr>
          <p:spPr bwMode="auto">
            <a:xfrm rot="1817143">
              <a:off x="1929" y="3439"/>
              <a:ext cx="75" cy="75"/>
            </a:xfrm>
            <a:prstGeom prst="ellipse">
              <a:avLst/>
            </a:prstGeom>
            <a:gradFill rotWithShape="0">
              <a:gsLst>
                <a:gs pos="0">
                  <a:schemeClr val="accent4">
                    <a:lumMod val="40000"/>
                    <a:lumOff val="60000"/>
                  </a:schemeClr>
                </a:gs>
                <a:gs pos="100000">
                  <a:srgbClr val="7030A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36" name="Text Box 19"/>
            <p:cNvSpPr txBox="1">
              <a:spLocks noChangeArrowheads="1"/>
            </p:cNvSpPr>
            <p:nvPr/>
          </p:nvSpPr>
          <p:spPr bwMode="auto">
            <a:xfrm>
              <a:off x="1920" y="3457"/>
              <a:ext cx="192" cy="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l-GR" altLang="en-US" sz="2000" b="1" dirty="0" smtClean="0">
                  <a:solidFill>
                    <a:srgbClr val="7030A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ν</a:t>
              </a:r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1272434" y="3719774"/>
            <a:ext cx="609600" cy="609600"/>
            <a:chOff x="2380786" y="1791930"/>
            <a:chExt cx="609600" cy="609600"/>
          </a:xfrm>
        </p:grpSpPr>
        <p:sp>
          <p:nvSpPr>
            <p:cNvPr id="32" name="Oval 3"/>
            <p:cNvSpPr>
              <a:spLocks noChangeArrowheads="1"/>
            </p:cNvSpPr>
            <p:nvPr/>
          </p:nvSpPr>
          <p:spPr bwMode="auto">
            <a:xfrm>
              <a:off x="2380786" y="1791930"/>
              <a:ext cx="609600" cy="609600"/>
            </a:xfrm>
            <a:prstGeom prst="ellipse">
              <a:avLst/>
            </a:prstGeom>
            <a:gradFill rotWithShape="1">
              <a:gsLst>
                <a:gs pos="0">
                  <a:srgbClr val="00FF00"/>
                </a:gs>
                <a:gs pos="100000">
                  <a:srgbClr val="00FF00">
                    <a:gamma/>
                    <a:shade val="36078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400" b="1" baseline="30000" dirty="0" smtClean="0">
                  <a:solidFill>
                    <a:srgbClr val="000000"/>
                  </a:solidFill>
                </a:rPr>
                <a:t>14</a:t>
              </a:r>
              <a:r>
                <a:rPr lang="en-US" altLang="en-US" sz="2400" b="1" dirty="0" smtClean="0">
                  <a:solidFill>
                    <a:srgbClr val="000000"/>
                  </a:solidFill>
                </a:rPr>
                <a:t>C</a:t>
              </a:r>
              <a:endParaRPr lang="en-US" altLang="en-US" sz="2400" b="1" baseline="30000" dirty="0" smtClean="0">
                <a:solidFill>
                  <a:srgbClr val="000000"/>
                </a:solidFill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2490238" y="1972186"/>
              <a:ext cx="49045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baseline="-25000" dirty="0" smtClean="0"/>
                <a:t>6</a:t>
              </a:r>
              <a:endParaRPr lang="en-US" sz="2400" b="1" baseline="-25000" dirty="0"/>
            </a:p>
          </p:txBody>
        </p:sp>
      </p:grpSp>
      <p:grpSp>
        <p:nvGrpSpPr>
          <p:cNvPr id="62" name="Group 61"/>
          <p:cNvGrpSpPr/>
          <p:nvPr/>
        </p:nvGrpSpPr>
        <p:grpSpPr>
          <a:xfrm>
            <a:off x="6956656" y="3795799"/>
            <a:ext cx="552321" cy="547688"/>
            <a:chOff x="3750828" y="1841605"/>
            <a:chExt cx="552321" cy="547688"/>
          </a:xfrm>
        </p:grpSpPr>
        <p:sp>
          <p:nvSpPr>
            <p:cNvPr id="63" name="Oval 13"/>
            <p:cNvSpPr>
              <a:spLocks noChangeAspect="1" noChangeArrowheads="1"/>
            </p:cNvSpPr>
            <p:nvPr/>
          </p:nvSpPr>
          <p:spPr bwMode="auto">
            <a:xfrm>
              <a:off x="3750828" y="1841605"/>
              <a:ext cx="547688" cy="547688"/>
            </a:xfrm>
            <a:prstGeom prst="ellipse">
              <a:avLst/>
            </a:prstGeom>
            <a:gradFill rotWithShape="1">
              <a:gsLst>
                <a:gs pos="0">
                  <a:srgbClr val="009999"/>
                </a:gs>
                <a:gs pos="100000">
                  <a:srgbClr val="009999">
                    <a:gamma/>
                    <a:shade val="76078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400" b="1" baseline="30000" dirty="0" smtClean="0">
                  <a:solidFill>
                    <a:srgbClr val="000000"/>
                  </a:solidFill>
                </a:rPr>
                <a:t>14</a:t>
              </a:r>
              <a:r>
                <a:rPr lang="en-US" altLang="en-US" sz="2400" b="1" dirty="0" smtClean="0">
                  <a:solidFill>
                    <a:srgbClr val="000000"/>
                  </a:solidFill>
                </a:rPr>
                <a:t>N</a:t>
              </a:r>
              <a:endParaRPr lang="en-US" altLang="en-US" sz="2400" b="1" baseline="30000" dirty="0" smtClean="0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3812698" y="1993860"/>
              <a:ext cx="49045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baseline="-25000" dirty="0"/>
                <a:t>7</a:t>
              </a:r>
            </a:p>
          </p:txBody>
        </p:sp>
      </p:grpSp>
      <p:grpSp>
        <p:nvGrpSpPr>
          <p:cNvPr id="65" name="Group 15"/>
          <p:cNvGrpSpPr>
            <a:grpSpLocks/>
          </p:cNvGrpSpPr>
          <p:nvPr/>
        </p:nvGrpSpPr>
        <p:grpSpPr bwMode="auto">
          <a:xfrm>
            <a:off x="7183255" y="4002584"/>
            <a:ext cx="385763" cy="400050"/>
            <a:chOff x="1920" y="3436"/>
            <a:chExt cx="243" cy="252"/>
          </a:xfrm>
        </p:grpSpPr>
        <p:sp>
          <p:nvSpPr>
            <p:cNvPr id="66" name="Oval 18"/>
            <p:cNvSpPr>
              <a:spLocks noChangeAspect="1" noChangeArrowheads="1"/>
            </p:cNvSpPr>
            <p:nvPr/>
          </p:nvSpPr>
          <p:spPr bwMode="auto">
            <a:xfrm rot="1817143">
              <a:off x="1929" y="3439"/>
              <a:ext cx="75" cy="75"/>
            </a:xfrm>
            <a:prstGeom prst="ellipse">
              <a:avLst/>
            </a:prstGeom>
            <a:gradFill rotWithShape="0">
              <a:gsLst>
                <a:gs pos="0">
                  <a:srgbClr val="FF6600"/>
                </a:gs>
                <a:gs pos="100000">
                  <a:srgbClr val="FF66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67" name="Text Box 19"/>
            <p:cNvSpPr txBox="1">
              <a:spLocks noChangeArrowheads="1"/>
            </p:cNvSpPr>
            <p:nvPr/>
          </p:nvSpPr>
          <p:spPr bwMode="auto">
            <a:xfrm>
              <a:off x="1920" y="3436"/>
              <a:ext cx="243" cy="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b="1" dirty="0" smtClean="0">
                  <a:solidFill>
                    <a:srgbClr val="FF6600"/>
                  </a:solidFill>
                  <a:cs typeface="Arial" charset="0"/>
                </a:rPr>
                <a:t>e</a:t>
              </a:r>
              <a:r>
                <a:rPr lang="en-US" altLang="en-US" sz="2000" b="1" baseline="30000" dirty="0" smtClean="0">
                  <a:solidFill>
                    <a:srgbClr val="FF6600"/>
                  </a:solidFill>
                  <a:cs typeface="Arial" charset="0"/>
                </a:rPr>
                <a:t>-</a:t>
              </a:r>
              <a:endParaRPr lang="el-GR" altLang="en-US" sz="2000" b="1" dirty="0" smtClean="0">
                <a:solidFill>
                  <a:srgbClr val="FF6600"/>
                </a:solidFill>
                <a:cs typeface="Arial" charset="0"/>
              </a:endParaRPr>
            </a:p>
          </p:txBody>
        </p:sp>
      </p:grpSp>
      <p:grpSp>
        <p:nvGrpSpPr>
          <p:cNvPr id="68" name="Group 15"/>
          <p:cNvGrpSpPr>
            <a:grpSpLocks/>
          </p:cNvGrpSpPr>
          <p:nvPr/>
        </p:nvGrpSpPr>
        <p:grpSpPr bwMode="auto">
          <a:xfrm>
            <a:off x="7144910" y="3990943"/>
            <a:ext cx="304801" cy="428625"/>
            <a:chOff x="1920" y="3439"/>
            <a:chExt cx="192" cy="270"/>
          </a:xfrm>
        </p:grpSpPr>
        <p:sp>
          <p:nvSpPr>
            <p:cNvPr id="69" name="Oval 68"/>
            <p:cNvSpPr>
              <a:spLocks noChangeAspect="1" noChangeArrowheads="1"/>
            </p:cNvSpPr>
            <p:nvPr/>
          </p:nvSpPr>
          <p:spPr bwMode="auto">
            <a:xfrm rot="1817143">
              <a:off x="1929" y="3439"/>
              <a:ext cx="75" cy="75"/>
            </a:xfrm>
            <a:prstGeom prst="ellipse">
              <a:avLst/>
            </a:prstGeom>
            <a:gradFill rotWithShape="0">
              <a:gsLst>
                <a:gs pos="0">
                  <a:schemeClr val="accent4">
                    <a:lumMod val="40000"/>
                    <a:lumOff val="60000"/>
                  </a:schemeClr>
                </a:gs>
                <a:gs pos="100000">
                  <a:srgbClr val="7030A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70" name="Text Box 19"/>
            <p:cNvSpPr txBox="1">
              <a:spLocks noChangeArrowheads="1"/>
            </p:cNvSpPr>
            <p:nvPr/>
          </p:nvSpPr>
          <p:spPr bwMode="auto">
            <a:xfrm>
              <a:off x="1920" y="3457"/>
              <a:ext cx="192" cy="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l-GR" altLang="en-US" sz="2000" b="1" dirty="0" smtClean="0">
                  <a:solidFill>
                    <a:srgbClr val="7030A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ν</a:t>
              </a:r>
            </a:p>
          </p:txBody>
        </p:sp>
      </p:grpSp>
      <p:grpSp>
        <p:nvGrpSpPr>
          <p:cNvPr id="71" name="Group 70"/>
          <p:cNvGrpSpPr/>
          <p:nvPr/>
        </p:nvGrpSpPr>
        <p:grpSpPr>
          <a:xfrm>
            <a:off x="6925700" y="3762078"/>
            <a:ext cx="609600" cy="609600"/>
            <a:chOff x="2380786" y="1791930"/>
            <a:chExt cx="609600" cy="609600"/>
          </a:xfrm>
        </p:grpSpPr>
        <p:sp>
          <p:nvSpPr>
            <p:cNvPr id="72" name="Oval 3"/>
            <p:cNvSpPr>
              <a:spLocks noChangeArrowheads="1"/>
            </p:cNvSpPr>
            <p:nvPr/>
          </p:nvSpPr>
          <p:spPr bwMode="auto">
            <a:xfrm>
              <a:off x="2380786" y="1791930"/>
              <a:ext cx="609600" cy="609600"/>
            </a:xfrm>
            <a:prstGeom prst="ellipse">
              <a:avLst/>
            </a:prstGeom>
            <a:gradFill rotWithShape="1">
              <a:gsLst>
                <a:gs pos="0">
                  <a:srgbClr val="00FF00"/>
                </a:gs>
                <a:gs pos="100000">
                  <a:srgbClr val="00FF00">
                    <a:gamma/>
                    <a:shade val="36078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400" b="1" baseline="30000" dirty="0" smtClean="0">
                  <a:solidFill>
                    <a:srgbClr val="000000"/>
                  </a:solidFill>
                </a:rPr>
                <a:t>14</a:t>
              </a:r>
              <a:r>
                <a:rPr lang="en-US" altLang="en-US" sz="2400" b="1" dirty="0" smtClean="0">
                  <a:solidFill>
                    <a:srgbClr val="000000"/>
                  </a:solidFill>
                </a:rPr>
                <a:t>C</a:t>
              </a:r>
              <a:endParaRPr lang="en-US" altLang="en-US" sz="2400" b="1" baseline="30000" dirty="0" smtClean="0">
                <a:solidFill>
                  <a:srgbClr val="000000"/>
                </a:solidFill>
              </a:endParaRPr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2490238" y="1972186"/>
              <a:ext cx="49045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baseline="-25000" dirty="0" smtClean="0"/>
                <a:t>6</a:t>
              </a:r>
              <a:endParaRPr lang="en-US" sz="2400" b="1" baseline="-25000" dirty="0"/>
            </a:p>
          </p:txBody>
        </p:sp>
      </p:grpSp>
    </p:spTree>
    <p:extLst>
      <p:ext uri="{BB962C8B-B14F-4D97-AF65-F5344CB8AC3E}">
        <p14:creationId xmlns:p14="http://schemas.microsoft.com/office/powerpoint/2010/main" val="13945872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-4.81481E-6 L 0.11823 -4.81481E-6 " pathEditMode="relative" rAng="0" ptsTypes="AA">
                                      <p:cBhvr>
                                        <p:cTn id="12" dur="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903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42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3.7037E-6 L 0.87778 -0.8551 " pathEditMode="relative" rAng="0" ptsTypes="AA">
                                      <p:cBhvr>
                                        <p:cTn id="55" dur="3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3889" y="-42755"/>
                                    </p:animMotion>
                                  </p:childTnLst>
                                </p:cTn>
                              </p:par>
                              <p:par>
                                <p:cTn id="56" presetID="42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-4.44444E-6 L -0.20191 -0.19213 " pathEditMode="relative" rAng="0" ptsTypes="AA">
                                      <p:cBhvr>
                                        <p:cTn id="57" dur="11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104" y="-9606"/>
                                    </p:animMotion>
                                  </p:childTnLst>
                                </p:cTn>
                              </p:par>
                              <p:par>
                                <p:cTn id="58" presetID="42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2.96296E-6 L -0.06666 0.08426 " pathEditMode="relative" rAng="0" ptsTypes="AA">
                                      <p:cBhvr>
                                        <p:cTn id="59" dur="50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33" y="4213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" presetClass="exit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42" presetClass="path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3.61111E-6 -4.07407E-6 L -0.08507 -0.48703 " pathEditMode="relative" rAng="0" ptsTypes="AA">
                                      <p:cBhvr>
                                        <p:cTn id="67" dur="30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253" y="-24352"/>
                                    </p:animMotion>
                                  </p:childTnLst>
                                </p:cTn>
                              </p:par>
                              <p:par>
                                <p:cTn id="68" presetID="42" presetClass="path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3.61111E-6 -4.07407E-6 L 0.53143 0.40417 " pathEditMode="relative" rAng="0" ptsTypes="AA">
                                      <p:cBhvr>
                                        <p:cTn id="69" dur="19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563" y="20208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42" presetClass="path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1.38889E-6 3.7037E-7 L -0.08247 -0.03148 " pathEditMode="relative" rAng="0" ptsTypes="AA">
                                      <p:cBhvr>
                                        <p:cTn id="71" dur="50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132" y="-1574"/>
                                    </p:animMotion>
                                  </p:childTnLst>
                                </p:cTn>
                              </p:par>
                              <p:par>
                                <p:cTn id="72" presetID="1" presetClass="entr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" presetClass="exit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42" presetClass="path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animMotion origin="layout" path="M 2.77778E-6 -1.48148E-6 L 0.21666 0.38727 " pathEditMode="relative" rAng="0" ptsTypes="AA">
                                      <p:cBhvr>
                                        <p:cTn id="77" dur="1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833" y="19352"/>
                                    </p:animMotion>
                                  </p:childTnLst>
                                </p:cTn>
                              </p:par>
                              <p:par>
                                <p:cTn id="78" presetID="42" presetClass="path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animMotion origin="layout" path="M -2.77778E-7 -4.44444E-6 L -0.83507 -0.64652 " pathEditMode="relative" rAng="0" ptsTypes="AA">
                                      <p:cBhvr>
                                        <p:cTn id="79" dur="3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1753" y="-32338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42" presetClass="path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animMotion origin="layout" path="M -2.22222E-6 2.96296E-6 L 0.06216 -0.07014 " pathEditMode="relative" rAng="0" ptsTypes="AA">
                                      <p:cBhvr>
                                        <p:cTn id="81" dur="50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08" y="-351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56173" y="-5486"/>
            <a:ext cx="10270021" cy="68671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0" y="12462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Neutrinos: What are They Good For?</a:t>
            </a:r>
            <a:endParaRPr lang="en-US" sz="44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58800" y="1210733"/>
            <a:ext cx="770466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32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Saving the some of bedrock conservation principles of physics.</a:t>
            </a:r>
            <a:endParaRPr lang="en-US" sz="32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-556173" y="6214524"/>
            <a:ext cx="10270021" cy="646331"/>
          </a:xfrm>
          <a:prstGeom prst="rect">
            <a:avLst/>
          </a:prstGeom>
          <a:solidFill>
            <a:schemeClr val="tx1">
              <a:alpha val="63000"/>
            </a:schemeClr>
          </a:solidFill>
        </p:spPr>
        <p:txBody>
          <a:bodyPr wrap="square" lIns="731520" rIns="731520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Super-</a:t>
            </a:r>
            <a:r>
              <a:rPr lang="en-US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Kamiokande</a:t>
            </a:r>
            <a:r>
              <a:rPr lang="en-US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detector in Japan, which was the first to discover neutrino oscillations in 1998.  Super-K’s </a:t>
            </a:r>
            <a:r>
              <a:rPr lang="en-US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Takaaki</a:t>
            </a:r>
            <a:r>
              <a:rPr lang="en-US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Kajita</a:t>
            </a:r>
            <a:r>
              <a:rPr lang="en-US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was awarded the 2015 Nobel Prize.</a:t>
            </a:r>
            <a:endParaRPr lang="en-US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0445" y="6485045"/>
            <a:ext cx="394719" cy="394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4116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ight Arrow 1"/>
          <p:cNvSpPr/>
          <p:nvPr/>
        </p:nvSpPr>
        <p:spPr>
          <a:xfrm rot="19549904">
            <a:off x="-663729" y="3266127"/>
            <a:ext cx="10240787" cy="783772"/>
          </a:xfrm>
          <a:prstGeom prst="rightArrow">
            <a:avLst>
              <a:gd name="adj1" fmla="val 18078"/>
              <a:gd name="adj2" fmla="val 102848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242592" y="6484775"/>
            <a:ext cx="8761446" cy="307777"/>
            <a:chOff x="242592" y="6484775"/>
            <a:chExt cx="8761446" cy="307777"/>
          </a:xfrm>
        </p:grpSpPr>
        <p:cxnSp>
          <p:nvCxnSpPr>
            <p:cNvPr id="16" name="Elbow Connector 15"/>
            <p:cNvCxnSpPr/>
            <p:nvPr/>
          </p:nvCxnSpPr>
          <p:spPr>
            <a:xfrm rot="10800000">
              <a:off x="242592" y="6530065"/>
              <a:ext cx="1212978" cy="113330"/>
            </a:xfrm>
            <a:prstGeom prst="bentConnector3">
              <a:avLst/>
            </a:prstGeom>
            <a:ln w="22225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/>
            <p:cNvSpPr txBox="1"/>
            <p:nvPr/>
          </p:nvSpPr>
          <p:spPr>
            <a:xfrm>
              <a:off x="1443212" y="6484775"/>
              <a:ext cx="756082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>
                  <a:solidFill>
                    <a:prstClr val="black"/>
                  </a:solidFill>
                </a:rPr>
                <a:t>1930</a:t>
              </a:r>
              <a:r>
                <a:rPr lang="en-US" sz="1400" dirty="0" smtClean="0">
                  <a:solidFill>
                    <a:prstClr val="black"/>
                  </a:solidFill>
                </a:rPr>
                <a:t>: Wolfgang Pauli proposes the neutrino to preserve energy conservation in </a:t>
              </a:r>
              <a:r>
                <a:rPr lang="el-GR" sz="1400" dirty="0" smtClean="0">
                  <a:solidFill>
                    <a:prstClr val="black"/>
                  </a:solidFill>
                </a:rPr>
                <a:t>β</a:t>
              </a:r>
              <a:r>
                <a:rPr lang="en-US" sz="1400" dirty="0" smtClean="0">
                  <a:solidFill>
                    <a:prstClr val="black"/>
                  </a:solidFill>
                </a:rPr>
                <a:t>-decay.</a:t>
              </a:r>
              <a:endParaRPr lang="en-US" sz="1400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637137" y="3047078"/>
            <a:ext cx="4662230" cy="855987"/>
            <a:chOff x="919155" y="2713784"/>
            <a:chExt cx="4662230" cy="855987"/>
          </a:xfrm>
        </p:grpSpPr>
        <p:cxnSp>
          <p:nvCxnSpPr>
            <p:cNvPr id="58" name="Elbow Connector 57"/>
            <p:cNvCxnSpPr/>
            <p:nvPr/>
          </p:nvCxnSpPr>
          <p:spPr>
            <a:xfrm flipV="1">
              <a:off x="4097017" y="2713784"/>
              <a:ext cx="1484368" cy="494208"/>
            </a:xfrm>
            <a:prstGeom prst="bentConnector3">
              <a:avLst>
                <a:gd name="adj1" fmla="val 41940"/>
              </a:avLst>
            </a:prstGeom>
            <a:ln w="22225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9" name="TextBox 58"/>
            <p:cNvSpPr txBox="1"/>
            <p:nvPr/>
          </p:nvSpPr>
          <p:spPr>
            <a:xfrm>
              <a:off x="919155" y="2831107"/>
              <a:ext cx="3335700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>
                  <a:solidFill>
                    <a:prstClr val="black"/>
                  </a:solidFill>
                </a:rPr>
                <a:t>1993</a:t>
              </a:r>
              <a:r>
                <a:rPr lang="en-US" sz="1400" dirty="0" smtClean="0">
                  <a:solidFill>
                    <a:prstClr val="black"/>
                  </a:solidFill>
                </a:rPr>
                <a:t>: LSND observed hint of short-baseline oscillations leading to speculation on the existence of sterile neutrinos.</a:t>
              </a:r>
              <a:endParaRPr lang="en-US" sz="1400" dirty="0">
                <a:solidFill>
                  <a:prstClr val="black"/>
                </a:solidFill>
              </a:endParaRPr>
            </a:p>
          </p:txBody>
        </p:sp>
      </p:grpSp>
      <p:sp>
        <p:nvSpPr>
          <p:cNvPr id="39" name="Text Box 50"/>
          <p:cNvSpPr txBox="1">
            <a:spLocks noChangeArrowheads="1"/>
          </p:cNvSpPr>
          <p:nvPr/>
        </p:nvSpPr>
        <p:spPr bwMode="auto">
          <a:xfrm>
            <a:off x="0" y="-71690"/>
            <a:ext cx="9144000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4400" dirty="0" smtClean="0">
                <a:solidFill>
                  <a:srgbClr val="FF0000"/>
                </a:solidFill>
                <a:latin typeface="Times New Roman" pitchFamily="18" charset="0"/>
              </a:rPr>
              <a:t>The Neutrino’s History of Discovery</a:t>
            </a:r>
          </a:p>
        </p:txBody>
      </p:sp>
      <p:grpSp>
        <p:nvGrpSpPr>
          <p:cNvPr id="2073" name="Group 2072"/>
          <p:cNvGrpSpPr/>
          <p:nvPr/>
        </p:nvGrpSpPr>
        <p:grpSpPr>
          <a:xfrm>
            <a:off x="2306278" y="5151668"/>
            <a:ext cx="4936343" cy="980920"/>
            <a:chOff x="2306278" y="5151668"/>
            <a:chExt cx="4936343" cy="980920"/>
          </a:xfrm>
        </p:grpSpPr>
        <p:grpSp>
          <p:nvGrpSpPr>
            <p:cNvPr id="7" name="Group 6"/>
            <p:cNvGrpSpPr/>
            <p:nvPr/>
          </p:nvGrpSpPr>
          <p:grpSpPr>
            <a:xfrm>
              <a:off x="2306278" y="5151668"/>
              <a:ext cx="3578285" cy="920792"/>
              <a:chOff x="2374646" y="5066208"/>
              <a:chExt cx="3578285" cy="920792"/>
            </a:xfrm>
          </p:grpSpPr>
          <p:cxnSp>
            <p:nvCxnSpPr>
              <p:cNvPr id="26" name="Elbow Connector 25"/>
              <p:cNvCxnSpPr>
                <a:stCxn id="28" idx="1"/>
              </p:cNvCxnSpPr>
              <p:nvPr/>
            </p:nvCxnSpPr>
            <p:spPr>
              <a:xfrm rot="10800000">
                <a:off x="2374646" y="5066208"/>
                <a:ext cx="765098" cy="551460"/>
              </a:xfrm>
              <a:prstGeom prst="bentConnector3">
                <a:avLst/>
              </a:prstGeom>
              <a:ln w="22225">
                <a:solidFill>
                  <a:srgbClr val="FF000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8" name="TextBox 27"/>
              <p:cNvSpPr txBox="1"/>
              <p:nvPr/>
            </p:nvSpPr>
            <p:spPr>
              <a:xfrm>
                <a:off x="3139744" y="5248336"/>
                <a:ext cx="2813187" cy="7386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b="1" dirty="0" smtClean="0">
                    <a:solidFill>
                      <a:prstClr val="black"/>
                    </a:solidFill>
                  </a:rPr>
                  <a:t>1956</a:t>
                </a:r>
                <a:r>
                  <a:rPr lang="en-US" sz="1400" dirty="0" smtClean="0">
                    <a:solidFill>
                      <a:prstClr val="black"/>
                    </a:solidFill>
                  </a:rPr>
                  <a:t>: </a:t>
                </a:r>
                <a:r>
                  <a:rPr lang="en-US" sz="1400" dirty="0" err="1" smtClean="0">
                    <a:solidFill>
                      <a:prstClr val="black"/>
                    </a:solidFill>
                  </a:rPr>
                  <a:t>Reines</a:t>
                </a:r>
                <a:r>
                  <a:rPr lang="en-US" sz="1400" dirty="0" smtClean="0">
                    <a:solidFill>
                      <a:prstClr val="black"/>
                    </a:solidFill>
                  </a:rPr>
                  <a:t> and Cowan discover the neutrino at the Savannah River Nuclear Reactor.</a:t>
                </a:r>
                <a:endParaRPr lang="en-US" sz="1400" dirty="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95" name="Group 94"/>
            <p:cNvGrpSpPr/>
            <p:nvPr/>
          </p:nvGrpSpPr>
          <p:grpSpPr>
            <a:xfrm>
              <a:off x="6529618" y="5368387"/>
              <a:ext cx="713003" cy="764201"/>
              <a:chOff x="2085525" y="2326224"/>
              <a:chExt cx="1148011" cy="1308119"/>
            </a:xfrm>
          </p:grpSpPr>
          <p:pic>
            <p:nvPicPr>
              <p:cNvPr id="96" name="Picture 32" descr="reines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085525" y="2326224"/>
                <a:ext cx="1148011" cy="1308119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97" name="Text Box 13"/>
              <p:cNvSpPr txBox="1">
                <a:spLocks noChangeArrowheads="1"/>
              </p:cNvSpPr>
              <p:nvPr/>
            </p:nvSpPr>
            <p:spPr bwMode="auto">
              <a:xfrm>
                <a:off x="2216287" y="3419748"/>
                <a:ext cx="903352" cy="210735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en-US" altLang="en-US" sz="800" dirty="0">
                    <a:latin typeface="Arial" charset="0"/>
                  </a:rPr>
                  <a:t>Fred </a:t>
                </a:r>
                <a:r>
                  <a:rPr lang="en-US" altLang="en-US" sz="800" dirty="0" err="1">
                    <a:latin typeface="Arial" charset="0"/>
                  </a:rPr>
                  <a:t>Reines</a:t>
                </a:r>
                <a:endParaRPr lang="en-US" altLang="en-US" sz="800" dirty="0">
                  <a:latin typeface="Arial" charset="0"/>
                </a:endParaRPr>
              </a:p>
            </p:txBody>
          </p:sp>
        </p:grpSp>
        <p:grpSp>
          <p:nvGrpSpPr>
            <p:cNvPr id="98" name="Group 97"/>
            <p:cNvGrpSpPr/>
            <p:nvPr/>
          </p:nvGrpSpPr>
          <p:grpSpPr>
            <a:xfrm>
              <a:off x="5781165" y="5368387"/>
              <a:ext cx="711501" cy="764201"/>
              <a:chOff x="1221419" y="2276037"/>
              <a:chExt cx="1145592" cy="1308119"/>
            </a:xfrm>
          </p:grpSpPr>
          <p:pic>
            <p:nvPicPr>
              <p:cNvPr id="99" name="Picture 30" descr="cowan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221419" y="2276037"/>
                <a:ext cx="1145592" cy="130536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00" name="Text Box 10"/>
              <p:cNvSpPr txBox="1">
                <a:spLocks noChangeArrowheads="1"/>
              </p:cNvSpPr>
              <p:nvPr/>
            </p:nvSpPr>
            <p:spPr bwMode="auto">
              <a:xfrm>
                <a:off x="1321706" y="3373421"/>
                <a:ext cx="985944" cy="210735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en-US" altLang="en-US" sz="800" dirty="0">
                    <a:latin typeface="Arial" charset="0"/>
                  </a:rPr>
                  <a:t>Clyde </a:t>
                </a:r>
                <a:r>
                  <a:rPr lang="en-US" altLang="en-US" sz="800" dirty="0" smtClean="0">
                    <a:latin typeface="Arial" charset="0"/>
                  </a:rPr>
                  <a:t>Cowan</a:t>
                </a:r>
                <a:endParaRPr lang="en-US" altLang="en-US" sz="800" dirty="0">
                  <a:latin typeface="Arial" charset="0"/>
                </a:endParaRPr>
              </a:p>
            </p:txBody>
          </p:sp>
        </p:grpSp>
      </p:grpSp>
      <p:grpSp>
        <p:nvGrpSpPr>
          <p:cNvPr id="2075" name="Group 2074"/>
          <p:cNvGrpSpPr/>
          <p:nvPr/>
        </p:nvGrpSpPr>
        <p:grpSpPr>
          <a:xfrm>
            <a:off x="74483" y="3979107"/>
            <a:ext cx="3170482" cy="954107"/>
            <a:chOff x="74483" y="3979107"/>
            <a:chExt cx="3170482" cy="954107"/>
          </a:xfrm>
        </p:grpSpPr>
        <p:sp>
          <p:nvSpPr>
            <p:cNvPr id="31" name="TextBox 30"/>
            <p:cNvSpPr txBox="1"/>
            <p:nvPr/>
          </p:nvSpPr>
          <p:spPr>
            <a:xfrm>
              <a:off x="637137" y="3979107"/>
              <a:ext cx="2097513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>
                  <a:solidFill>
                    <a:prstClr val="black"/>
                  </a:solidFill>
                </a:rPr>
                <a:t>1968</a:t>
              </a:r>
              <a:r>
                <a:rPr lang="en-US" sz="1400" dirty="0" smtClean="0">
                  <a:solidFill>
                    <a:prstClr val="black"/>
                  </a:solidFill>
                </a:rPr>
                <a:t>: Ray Davis observes neutrinos from the Sun, using a detector at the </a:t>
              </a:r>
              <a:r>
                <a:rPr lang="en-US" sz="1400" dirty="0" err="1" smtClean="0">
                  <a:solidFill>
                    <a:prstClr val="black"/>
                  </a:solidFill>
                </a:rPr>
                <a:t>Homestake</a:t>
              </a:r>
              <a:r>
                <a:rPr lang="en-US" sz="1400" dirty="0" smtClean="0">
                  <a:solidFill>
                    <a:prstClr val="black"/>
                  </a:solidFill>
                </a:rPr>
                <a:t> Mine.</a:t>
              </a:r>
              <a:endParaRPr lang="en-US" sz="1400" dirty="0">
                <a:solidFill>
                  <a:prstClr val="black"/>
                </a:solidFill>
              </a:endParaRPr>
            </a:p>
          </p:txBody>
        </p:sp>
        <p:cxnSp>
          <p:nvCxnSpPr>
            <p:cNvPr id="107" name="Straight Arrow Connector 106"/>
            <p:cNvCxnSpPr/>
            <p:nvPr/>
          </p:nvCxnSpPr>
          <p:spPr>
            <a:xfrm flipV="1">
              <a:off x="2604885" y="4456160"/>
              <a:ext cx="640080" cy="0"/>
            </a:xfrm>
            <a:prstGeom prst="straightConnector1">
              <a:avLst/>
            </a:prstGeom>
            <a:ln w="22225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09" name="Group 108"/>
            <p:cNvGrpSpPr/>
            <p:nvPr/>
          </p:nvGrpSpPr>
          <p:grpSpPr>
            <a:xfrm>
              <a:off x="74483" y="4046823"/>
              <a:ext cx="562654" cy="795753"/>
              <a:chOff x="8163070" y="5416062"/>
              <a:chExt cx="562654" cy="795753"/>
            </a:xfrm>
          </p:grpSpPr>
          <p:pic>
            <p:nvPicPr>
              <p:cNvPr id="2050" name="Picture 2" descr="http://www.nobelprize.org/nobel_prizes/physics/laureates/2002/davis_postcard.jpg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163070" y="5416062"/>
                <a:ext cx="562654" cy="79575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22" name="Text Box 10"/>
              <p:cNvSpPr txBox="1">
                <a:spLocks noChangeArrowheads="1"/>
              </p:cNvSpPr>
              <p:nvPr/>
            </p:nvSpPr>
            <p:spPr bwMode="auto">
              <a:xfrm>
                <a:off x="8182505" y="6088704"/>
                <a:ext cx="496932" cy="123111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en-US" altLang="en-US" sz="800" dirty="0" smtClean="0">
                    <a:latin typeface="Arial" charset="0"/>
                  </a:rPr>
                  <a:t> Ray Davis</a:t>
                </a:r>
                <a:endParaRPr lang="en-US" altLang="en-US" sz="800" dirty="0">
                  <a:latin typeface="Arial" charset="0"/>
                </a:endParaRPr>
              </a:p>
            </p:txBody>
          </p:sp>
        </p:grpSp>
      </p:grpSp>
      <p:grpSp>
        <p:nvGrpSpPr>
          <p:cNvPr id="2074" name="Group 2073"/>
          <p:cNvGrpSpPr/>
          <p:nvPr/>
        </p:nvGrpSpPr>
        <p:grpSpPr>
          <a:xfrm>
            <a:off x="2709012" y="4545616"/>
            <a:ext cx="5708285" cy="830612"/>
            <a:chOff x="2709012" y="4545616"/>
            <a:chExt cx="5708285" cy="830612"/>
          </a:xfrm>
        </p:grpSpPr>
        <p:sp>
          <p:nvSpPr>
            <p:cNvPr id="35" name="TextBox 34"/>
            <p:cNvSpPr txBox="1"/>
            <p:nvPr/>
          </p:nvSpPr>
          <p:spPr>
            <a:xfrm>
              <a:off x="3793197" y="4545616"/>
              <a:ext cx="2807237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>
                  <a:solidFill>
                    <a:prstClr val="black"/>
                  </a:solidFill>
                </a:rPr>
                <a:t>1962</a:t>
              </a:r>
              <a:r>
                <a:rPr lang="en-US" sz="1400" dirty="0" smtClean="0">
                  <a:solidFill>
                    <a:prstClr val="black"/>
                  </a:solidFill>
                </a:rPr>
                <a:t>: Lederman, Schwartz and Steinberger discover that there are at least two types of neutrino.</a:t>
              </a:r>
              <a:endParaRPr lang="en-US" sz="1400" dirty="0">
                <a:solidFill>
                  <a:prstClr val="black"/>
                </a:solidFill>
              </a:endParaRPr>
            </a:p>
          </p:txBody>
        </p:sp>
        <p:grpSp>
          <p:nvGrpSpPr>
            <p:cNvPr id="110" name="Group 109"/>
            <p:cNvGrpSpPr/>
            <p:nvPr/>
          </p:nvGrpSpPr>
          <p:grpSpPr>
            <a:xfrm>
              <a:off x="6507033" y="4559116"/>
              <a:ext cx="581361" cy="815086"/>
              <a:chOff x="5612116" y="5635987"/>
              <a:chExt cx="581361" cy="815086"/>
            </a:xfrm>
          </p:grpSpPr>
          <p:pic>
            <p:nvPicPr>
              <p:cNvPr id="111" name="Picture 2" descr="http://www.nobelprize.org/nobel_prizes/physics/laureates/1988/lederman.jpg"/>
              <p:cNvPicPr>
                <a:picLocks noChangeAspect="1" noChangeArrowheads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612116" y="5635987"/>
                <a:ext cx="581361" cy="81462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12" name="Text Box 10"/>
              <p:cNvSpPr txBox="1">
                <a:spLocks noChangeArrowheads="1"/>
              </p:cNvSpPr>
              <p:nvPr/>
            </p:nvSpPr>
            <p:spPr bwMode="auto">
              <a:xfrm>
                <a:off x="5656498" y="6327962"/>
                <a:ext cx="464871" cy="123111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en-US" altLang="en-US" sz="800" dirty="0" smtClean="0">
                    <a:latin typeface="Arial" charset="0"/>
                  </a:rPr>
                  <a:t>Lederman</a:t>
                </a:r>
                <a:endParaRPr lang="en-US" altLang="en-US" sz="800" dirty="0">
                  <a:latin typeface="Arial" charset="0"/>
                </a:endParaRPr>
              </a:p>
            </p:txBody>
          </p:sp>
        </p:grpSp>
        <p:grpSp>
          <p:nvGrpSpPr>
            <p:cNvPr id="113" name="Group 112"/>
            <p:cNvGrpSpPr/>
            <p:nvPr/>
          </p:nvGrpSpPr>
          <p:grpSpPr>
            <a:xfrm>
              <a:off x="7147306" y="4559116"/>
              <a:ext cx="640614" cy="814626"/>
              <a:chOff x="6380579" y="5635987"/>
              <a:chExt cx="640614" cy="814626"/>
            </a:xfrm>
          </p:grpSpPr>
          <p:pic>
            <p:nvPicPr>
              <p:cNvPr id="114" name="Picture 8" descr="https://www.bnl.gov/bnlweb/pubaf/pr/photos/2006/melvin_schwartz-300.jpg"/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380579" y="5635987"/>
                <a:ext cx="640614" cy="81462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15" name="Text Box 10"/>
              <p:cNvSpPr txBox="1">
                <a:spLocks noChangeArrowheads="1"/>
              </p:cNvSpPr>
              <p:nvPr/>
            </p:nvSpPr>
            <p:spPr bwMode="auto">
              <a:xfrm>
                <a:off x="6492029" y="6325580"/>
                <a:ext cx="423193" cy="123111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en-US" altLang="en-US" sz="800" dirty="0" smtClean="0">
                    <a:latin typeface="Arial" charset="0"/>
                  </a:rPr>
                  <a:t>Schwartz</a:t>
                </a:r>
                <a:endParaRPr lang="en-US" altLang="en-US" sz="800" dirty="0">
                  <a:latin typeface="Arial" charset="0"/>
                </a:endParaRPr>
              </a:p>
            </p:txBody>
          </p:sp>
        </p:grpSp>
        <p:grpSp>
          <p:nvGrpSpPr>
            <p:cNvPr id="116" name="Group 115"/>
            <p:cNvGrpSpPr/>
            <p:nvPr/>
          </p:nvGrpSpPr>
          <p:grpSpPr>
            <a:xfrm>
              <a:off x="7839542" y="4559116"/>
              <a:ext cx="577755" cy="817112"/>
              <a:chOff x="7218097" y="5635987"/>
              <a:chExt cx="577755" cy="817112"/>
            </a:xfrm>
          </p:grpSpPr>
          <p:pic>
            <p:nvPicPr>
              <p:cNvPr id="117" name="Picture 10" descr="http://www.nobelprize.org/nobel_prizes/physics/laureates/1988/steinberger_postcard.jpg"/>
              <p:cNvPicPr>
                <a:picLocks noChangeAspect="1" noChangeArrowheads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218097" y="5635987"/>
                <a:ext cx="577755" cy="81711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18" name="Text Box 10"/>
              <p:cNvSpPr txBox="1">
                <a:spLocks noChangeArrowheads="1"/>
              </p:cNvSpPr>
              <p:nvPr/>
            </p:nvSpPr>
            <p:spPr bwMode="auto">
              <a:xfrm>
                <a:off x="7223744" y="6327103"/>
                <a:ext cx="562654" cy="123111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en-US" altLang="en-US" sz="800" dirty="0" smtClean="0">
                    <a:latin typeface="Arial" charset="0"/>
                  </a:rPr>
                  <a:t> Steinberger</a:t>
                </a:r>
                <a:endParaRPr lang="en-US" altLang="en-US" sz="800" dirty="0">
                  <a:latin typeface="Arial" charset="0"/>
                </a:endParaRPr>
              </a:p>
            </p:txBody>
          </p:sp>
        </p:grpSp>
        <p:cxnSp>
          <p:nvCxnSpPr>
            <p:cNvPr id="137" name="Straight Arrow Connector 136"/>
            <p:cNvCxnSpPr/>
            <p:nvPr/>
          </p:nvCxnSpPr>
          <p:spPr>
            <a:xfrm>
              <a:off x="2709012" y="4852609"/>
              <a:ext cx="1097280" cy="0"/>
            </a:xfrm>
            <a:prstGeom prst="straightConnector1">
              <a:avLst/>
            </a:prstGeom>
            <a:ln w="22225">
              <a:solidFill>
                <a:srgbClr val="FF0000"/>
              </a:solidFill>
              <a:headEnd type="stealth" w="lg" len="lg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3" name="Group 132"/>
          <p:cNvGrpSpPr/>
          <p:nvPr/>
        </p:nvGrpSpPr>
        <p:grpSpPr>
          <a:xfrm>
            <a:off x="4318192" y="3264307"/>
            <a:ext cx="4165978" cy="1267573"/>
            <a:chOff x="4318192" y="3264307"/>
            <a:chExt cx="4165978" cy="1267573"/>
          </a:xfrm>
        </p:grpSpPr>
        <p:grpSp>
          <p:nvGrpSpPr>
            <p:cNvPr id="10" name="Group 9"/>
            <p:cNvGrpSpPr/>
            <p:nvPr/>
          </p:nvGrpSpPr>
          <p:grpSpPr>
            <a:xfrm>
              <a:off x="4318192" y="3264307"/>
              <a:ext cx="3620354" cy="1166215"/>
              <a:chOff x="4403652" y="3213031"/>
              <a:chExt cx="3620354" cy="1166215"/>
            </a:xfrm>
          </p:grpSpPr>
          <p:cxnSp>
            <p:nvCxnSpPr>
              <p:cNvPr id="47" name="Elbow Connector 46"/>
              <p:cNvCxnSpPr/>
              <p:nvPr/>
            </p:nvCxnSpPr>
            <p:spPr>
              <a:xfrm rot="10800000">
                <a:off x="5114659" y="3213031"/>
                <a:ext cx="792284" cy="638758"/>
              </a:xfrm>
              <a:prstGeom prst="bentConnector3">
                <a:avLst>
                  <a:gd name="adj1" fmla="val 1462"/>
                </a:avLst>
              </a:prstGeom>
              <a:ln w="22225">
                <a:solidFill>
                  <a:srgbClr val="FF000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8" name="TextBox 47"/>
              <p:cNvSpPr txBox="1"/>
              <p:nvPr/>
            </p:nvSpPr>
            <p:spPr>
              <a:xfrm>
                <a:off x="4403652" y="3856026"/>
                <a:ext cx="362035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b="1" dirty="0" smtClean="0">
                    <a:solidFill>
                      <a:prstClr val="black"/>
                    </a:solidFill>
                  </a:rPr>
                  <a:t>1987</a:t>
                </a:r>
                <a:r>
                  <a:rPr lang="en-US" sz="1400" dirty="0" smtClean="0">
                    <a:solidFill>
                      <a:prstClr val="black"/>
                    </a:solidFill>
                  </a:rPr>
                  <a:t>: </a:t>
                </a:r>
                <a:r>
                  <a:rPr lang="en-US" sz="1400" dirty="0" err="1" smtClean="0">
                    <a:solidFill>
                      <a:prstClr val="black"/>
                    </a:solidFill>
                  </a:rPr>
                  <a:t>Kamiokande</a:t>
                </a:r>
                <a:r>
                  <a:rPr lang="en-US" sz="1400" dirty="0" smtClean="0">
                    <a:solidFill>
                      <a:prstClr val="black"/>
                    </a:solidFill>
                  </a:rPr>
                  <a:t>, lead by Masatoshi </a:t>
                </a:r>
                <a:r>
                  <a:rPr lang="en-US" sz="1400" dirty="0" err="1" smtClean="0">
                    <a:solidFill>
                      <a:prstClr val="black"/>
                    </a:solidFill>
                  </a:rPr>
                  <a:t>Koshiba</a:t>
                </a:r>
                <a:r>
                  <a:rPr lang="en-US" sz="1400" dirty="0" smtClean="0">
                    <a:solidFill>
                      <a:prstClr val="black"/>
                    </a:solidFill>
                  </a:rPr>
                  <a:t>, observes neutrinos from Supernova 87A.</a:t>
                </a:r>
                <a:endParaRPr lang="en-US" sz="1400" dirty="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2060" name="Group 2059"/>
            <p:cNvGrpSpPr/>
            <p:nvPr/>
          </p:nvGrpSpPr>
          <p:grpSpPr>
            <a:xfrm>
              <a:off x="7926203" y="3742755"/>
              <a:ext cx="557967" cy="789125"/>
              <a:chOff x="8317881" y="5395813"/>
              <a:chExt cx="557967" cy="789125"/>
            </a:xfrm>
          </p:grpSpPr>
          <p:pic>
            <p:nvPicPr>
              <p:cNvPr id="2059" name="Picture 4" descr="Masatoshi Koshiba"/>
              <p:cNvPicPr>
                <a:picLocks noChangeAspect="1" noChangeArrowheads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317881" y="5395813"/>
                <a:ext cx="557967" cy="78912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42" name="Text Box 10"/>
              <p:cNvSpPr txBox="1">
                <a:spLocks noChangeArrowheads="1"/>
              </p:cNvSpPr>
              <p:nvPr/>
            </p:nvSpPr>
            <p:spPr bwMode="auto">
              <a:xfrm>
                <a:off x="8402439" y="6059185"/>
                <a:ext cx="373500" cy="123111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en-US" altLang="en-US" sz="800" dirty="0" err="1" smtClean="0">
                    <a:latin typeface="Arial" charset="0"/>
                  </a:rPr>
                  <a:t>Koshiba</a:t>
                </a:r>
                <a:endParaRPr lang="en-US" altLang="en-US" sz="800" dirty="0">
                  <a:latin typeface="Arial" charset="0"/>
                </a:endParaRPr>
              </a:p>
            </p:txBody>
          </p:sp>
        </p:grpSp>
      </p:grpSp>
      <p:grpSp>
        <p:nvGrpSpPr>
          <p:cNvPr id="2072" name="Group 2071"/>
          <p:cNvGrpSpPr/>
          <p:nvPr/>
        </p:nvGrpSpPr>
        <p:grpSpPr>
          <a:xfrm>
            <a:off x="590850" y="5969232"/>
            <a:ext cx="8359602" cy="558413"/>
            <a:chOff x="590850" y="5969232"/>
            <a:chExt cx="8359602" cy="558413"/>
          </a:xfrm>
        </p:grpSpPr>
        <p:grpSp>
          <p:nvGrpSpPr>
            <p:cNvPr id="92" name="Group 91"/>
            <p:cNvGrpSpPr/>
            <p:nvPr/>
          </p:nvGrpSpPr>
          <p:grpSpPr>
            <a:xfrm>
              <a:off x="2845592" y="5969232"/>
              <a:ext cx="6104860" cy="558413"/>
              <a:chOff x="2845592" y="5969232"/>
              <a:chExt cx="6104860" cy="558413"/>
            </a:xfrm>
          </p:grpSpPr>
          <p:sp>
            <p:nvSpPr>
              <p:cNvPr id="20" name="TextBox 19"/>
              <p:cNvSpPr txBox="1"/>
              <p:nvPr/>
            </p:nvSpPr>
            <p:spPr>
              <a:xfrm>
                <a:off x="2845592" y="6127014"/>
                <a:ext cx="539016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b="1" dirty="0" smtClean="0">
                    <a:solidFill>
                      <a:prstClr val="black"/>
                    </a:solidFill>
                  </a:rPr>
                  <a:t>1934</a:t>
                </a:r>
                <a:r>
                  <a:rPr lang="en-US" sz="1400" dirty="0" smtClean="0">
                    <a:solidFill>
                      <a:prstClr val="black"/>
                    </a:solidFill>
                  </a:rPr>
                  <a:t>: Enrico Fermi </a:t>
                </a:r>
                <a:r>
                  <a:rPr lang="en-US" sz="1400" dirty="0" smtClean="0">
                    <a:solidFill>
                      <a:prstClr val="black"/>
                    </a:solidFill>
                  </a:rPr>
                  <a:t>develops </a:t>
                </a:r>
                <a:r>
                  <a:rPr lang="en-US" sz="1400" dirty="0" smtClean="0">
                    <a:solidFill>
                      <a:prstClr val="black"/>
                    </a:solidFill>
                  </a:rPr>
                  <a:t>a theory of </a:t>
                </a:r>
                <a:r>
                  <a:rPr lang="el-GR" sz="1400" dirty="0" smtClean="0">
                    <a:solidFill>
                      <a:prstClr val="black"/>
                    </a:solidFill>
                  </a:rPr>
                  <a:t>β</a:t>
                </a:r>
                <a:r>
                  <a:rPr lang="en-US" sz="1400" dirty="0" smtClean="0">
                    <a:solidFill>
                      <a:prstClr val="black"/>
                    </a:solidFill>
                  </a:rPr>
                  <a:t>-decay based on the neutrino.</a:t>
                </a:r>
                <a:endParaRPr lang="en-US" sz="1400" dirty="0">
                  <a:solidFill>
                    <a:prstClr val="black"/>
                  </a:solidFill>
                </a:endParaRPr>
              </a:p>
            </p:txBody>
          </p:sp>
          <p:pic>
            <p:nvPicPr>
              <p:cNvPr id="93" name="Picture 9" descr="08"/>
              <p:cNvPicPr>
                <a:picLocks noChangeAspect="1" noChangeArrowheads="1"/>
              </p:cNvPicPr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205186" y="5969232"/>
                <a:ext cx="745266" cy="55841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cxnSp>
          <p:nvCxnSpPr>
            <p:cNvPr id="148" name="Straight Arrow Connector 147"/>
            <p:cNvCxnSpPr/>
            <p:nvPr/>
          </p:nvCxnSpPr>
          <p:spPr>
            <a:xfrm>
              <a:off x="590850" y="6280903"/>
              <a:ext cx="2270562" cy="0"/>
            </a:xfrm>
            <a:prstGeom prst="straightConnector1">
              <a:avLst/>
            </a:prstGeom>
            <a:ln w="22225">
              <a:solidFill>
                <a:srgbClr val="FF0000"/>
              </a:solidFill>
              <a:headEnd type="stealth" w="lg" len="lg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2" name="Group 131"/>
          <p:cNvGrpSpPr/>
          <p:nvPr/>
        </p:nvGrpSpPr>
        <p:grpSpPr>
          <a:xfrm>
            <a:off x="612690" y="2274230"/>
            <a:ext cx="8263158" cy="1444029"/>
            <a:chOff x="612690" y="2274230"/>
            <a:chExt cx="8263158" cy="1444029"/>
          </a:xfrm>
        </p:grpSpPr>
        <p:cxnSp>
          <p:nvCxnSpPr>
            <p:cNvPr id="102" name="Straight Arrow Connector 101"/>
            <p:cNvCxnSpPr>
              <a:stCxn id="52" idx="3"/>
            </p:cNvCxnSpPr>
            <p:nvPr/>
          </p:nvCxnSpPr>
          <p:spPr>
            <a:xfrm>
              <a:off x="4586598" y="2643562"/>
              <a:ext cx="1297965" cy="0"/>
            </a:xfrm>
            <a:prstGeom prst="straightConnector1">
              <a:avLst/>
            </a:prstGeom>
            <a:ln w="22225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076" name="Group 2075"/>
            <p:cNvGrpSpPr/>
            <p:nvPr/>
          </p:nvGrpSpPr>
          <p:grpSpPr>
            <a:xfrm>
              <a:off x="612690" y="2274230"/>
              <a:ext cx="8263158" cy="1444029"/>
              <a:chOff x="612690" y="2274230"/>
              <a:chExt cx="8263158" cy="1444029"/>
            </a:xfrm>
          </p:grpSpPr>
          <p:grpSp>
            <p:nvGrpSpPr>
              <p:cNvPr id="12" name="Group 11"/>
              <p:cNvGrpSpPr/>
              <p:nvPr/>
            </p:nvGrpSpPr>
            <p:grpSpPr>
              <a:xfrm>
                <a:off x="1222049" y="2274230"/>
                <a:ext cx="7653799" cy="1444029"/>
                <a:chOff x="1204957" y="2257138"/>
                <a:chExt cx="7653799" cy="1444029"/>
              </a:xfrm>
            </p:grpSpPr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73" name="TextBox 72"/>
                    <p:cNvSpPr txBox="1"/>
                    <p:nvPr/>
                  </p:nvSpPr>
                  <p:spPr>
                    <a:xfrm>
                      <a:off x="6046825" y="2527704"/>
                      <a:ext cx="2811931" cy="1173463"/>
                    </a:xfrm>
                    <a:prstGeom prst="rect">
                      <a:avLst/>
                    </a:prstGeom>
                    <a:solidFill>
                      <a:srgbClr val="92D050"/>
                    </a:solidFill>
                    <a:ln w="25400">
                      <a:solidFill>
                        <a:srgbClr val="FFFF00"/>
                      </a:solidFill>
                    </a:ln>
                  </p:spPr>
                  <p:txBody>
                    <a:bodyPr wrap="square" rIns="18288" rtlCol="0">
                      <a:spAutoFit/>
                    </a:bodyPr>
                    <a:lstStyle/>
                    <a:p>
                      <a:r>
                        <a:rPr lang="en-US" sz="1400" dirty="0" smtClean="0">
                          <a:solidFill>
                            <a:prstClr val="black"/>
                          </a:solidFill>
                        </a:rPr>
                        <a:t>Oscillations among the 3 known neutrinos add 6 parameters to SM: </a:t>
                      </a:r>
                    </a:p>
                    <a:p>
                      <a:r>
                        <a:rPr lang="en-US" sz="1400" dirty="0" smtClean="0">
                          <a:solidFill>
                            <a:prstClr val="black"/>
                          </a:solidFill>
                        </a:rPr>
                        <a:t>3 mixing angles: </a:t>
                      </a:r>
                      <a:r>
                        <a:rPr lang="el-GR" sz="1400" dirty="0" smtClean="0">
                          <a:solidFill>
                            <a:srgbClr val="FF0000"/>
                          </a:solidFill>
                        </a:rPr>
                        <a:t>θ</a:t>
                      </a:r>
                      <a:r>
                        <a:rPr lang="en-US" sz="1400" baseline="-25000" dirty="0" smtClean="0">
                          <a:solidFill>
                            <a:srgbClr val="FF0000"/>
                          </a:solidFill>
                        </a:rPr>
                        <a:t>12</a:t>
                      </a:r>
                      <a:r>
                        <a:rPr lang="en-US" sz="1400" dirty="0" smtClean="0">
                          <a:solidFill>
                            <a:prstClr val="black"/>
                          </a:solidFill>
                        </a:rPr>
                        <a:t>, </a:t>
                      </a:r>
                      <a:r>
                        <a:rPr lang="el-GR" sz="1400" dirty="0" smtClean="0">
                          <a:solidFill>
                            <a:srgbClr val="FF0000"/>
                          </a:solidFill>
                        </a:rPr>
                        <a:t>θ</a:t>
                      </a:r>
                      <a:r>
                        <a:rPr lang="en-US" sz="1400" baseline="-25000" dirty="0" smtClean="0">
                          <a:solidFill>
                            <a:srgbClr val="FF0000"/>
                          </a:solidFill>
                        </a:rPr>
                        <a:t>23</a:t>
                      </a:r>
                      <a:r>
                        <a:rPr lang="en-US" sz="140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en-US" sz="1400" dirty="0" smtClean="0">
                          <a:solidFill>
                            <a:prstClr val="black"/>
                          </a:solidFill>
                        </a:rPr>
                        <a:t>and </a:t>
                      </a:r>
                      <a:r>
                        <a:rPr lang="el-GR" sz="1400" dirty="0" smtClean="0">
                          <a:solidFill>
                            <a:srgbClr val="FF0000"/>
                          </a:solidFill>
                        </a:rPr>
                        <a:t>θ</a:t>
                      </a:r>
                      <a:r>
                        <a:rPr lang="en-US" sz="1400" baseline="-25000" dirty="0" smtClean="0">
                          <a:solidFill>
                            <a:srgbClr val="FF0000"/>
                          </a:solidFill>
                        </a:rPr>
                        <a:t>13</a:t>
                      </a:r>
                      <a:r>
                        <a:rPr lang="en-US" sz="140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</a:p>
                    <a:p>
                      <a:r>
                        <a:rPr lang="en-US" sz="1400" dirty="0" smtClean="0">
                          <a:solidFill>
                            <a:prstClr val="black"/>
                          </a:solidFill>
                        </a:rPr>
                        <a:t>2 mass</a:t>
                      </a:r>
                      <a:r>
                        <a:rPr lang="en-US" sz="1400" baseline="30000" dirty="0" smtClean="0">
                          <a:solidFill>
                            <a:prstClr val="black"/>
                          </a:solidFill>
                        </a:rPr>
                        <a:t>2</a:t>
                      </a:r>
                      <a:r>
                        <a:rPr lang="en-US" sz="1400" dirty="0" smtClean="0">
                          <a:solidFill>
                            <a:prstClr val="black"/>
                          </a:solidFill>
                        </a:rPr>
                        <a:t> differences: </a:t>
                      </a:r>
                      <a14:m>
                        <m:oMath xmlns:m="http://schemas.openxmlformats.org/officeDocument/2006/math">
                          <m:r>
                            <a:rPr lang="en-US" sz="1400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∆</m:t>
                          </m:r>
                          <m:sSubSup>
                            <m:sSubSupPr>
                              <m:ctrlPr>
                                <a:rPr lang="en-US" sz="140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sSubSupPr>
                            <m:e>
                              <m:r>
                                <a:rPr lang="en-US" sz="140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sz="140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  <m:t>21</m:t>
                              </m:r>
                            </m:sub>
                            <m:sup>
                              <m:r>
                                <a:rPr lang="en-US" sz="140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sup>
                          </m:sSubSup>
                        </m:oMath>
                      </a14:m>
                      <a:r>
                        <a:rPr lang="en-US" sz="1400" dirty="0" smtClean="0">
                          <a:solidFill>
                            <a:prstClr val="black"/>
                          </a:solidFill>
                        </a:rPr>
                        <a:t> and </a:t>
                      </a:r>
                      <a14:m>
                        <m:oMath xmlns:m="http://schemas.openxmlformats.org/officeDocument/2006/math">
                          <m:r>
                            <a:rPr lang="en-US" sz="1400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∆</m:t>
                          </m:r>
                          <m:sSubSup>
                            <m:sSubSupPr>
                              <m:ctrlPr>
                                <a:rPr lang="en-US" sz="140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sSubSupPr>
                            <m:e>
                              <m:r>
                                <a:rPr lang="en-US" sz="140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sz="140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  <m:t>31</m:t>
                              </m:r>
                            </m:sub>
                            <m:sup>
                              <m:r>
                                <a:rPr lang="en-US" sz="140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sup>
                          </m:sSubSup>
                        </m:oMath>
                      </a14:m>
                      <a:endParaRPr lang="en-US" sz="1400" dirty="0" smtClean="0">
                        <a:solidFill>
                          <a:prstClr val="black"/>
                        </a:solidFill>
                      </a:endParaRPr>
                    </a:p>
                    <a:p>
                      <a:r>
                        <a:rPr lang="en-US" sz="1400" dirty="0" smtClean="0">
                          <a:solidFill>
                            <a:prstClr val="black"/>
                          </a:solidFill>
                        </a:rPr>
                        <a:t>and one CP violating Phase: </a:t>
                      </a:r>
                      <a:r>
                        <a:rPr lang="el-GR" sz="1400" dirty="0" smtClean="0">
                          <a:solidFill>
                            <a:srgbClr val="FF0000"/>
                          </a:solidFill>
                        </a:rPr>
                        <a:t>δ</a:t>
                      </a:r>
                      <a:r>
                        <a:rPr lang="en-US" sz="1400" dirty="0" smtClean="0">
                          <a:solidFill>
                            <a:prstClr val="black"/>
                          </a:solidFill>
                        </a:rPr>
                        <a:t>.</a:t>
                      </a:r>
                      <a:endParaRPr lang="en-US" sz="1400" dirty="0">
                        <a:solidFill>
                          <a:prstClr val="black"/>
                        </a:solidFill>
                      </a:endParaRPr>
                    </a:p>
                  </p:txBody>
                </p:sp>
              </mc:Choice>
              <mc:Fallback xmlns="">
                <p:sp>
                  <p:nvSpPr>
                    <p:cNvPr id="73" name="TextBox 72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6046825" y="2527704"/>
                      <a:ext cx="2811931" cy="1173463"/>
                    </a:xfrm>
                    <a:prstGeom prst="rect">
                      <a:avLst/>
                    </a:prstGeom>
                    <a:blipFill rotWithShape="1">
                      <a:blip r:embed="rId11"/>
                      <a:stretch>
                        <a:fillRect l="-215" b="-3046"/>
                      </a:stretch>
                    </a:blipFill>
                    <a:ln w="25400">
                      <a:solidFill>
                        <a:srgbClr val="FFFF00"/>
                      </a:solidFill>
                    </a:ln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p:sp>
              <p:nvSpPr>
                <p:cNvPr id="52" name="TextBox 51"/>
                <p:cNvSpPr txBox="1"/>
                <p:nvPr/>
              </p:nvSpPr>
              <p:spPr>
                <a:xfrm>
                  <a:off x="1204957" y="2257138"/>
                  <a:ext cx="3364549" cy="73866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400" b="1" dirty="0" smtClean="0">
                      <a:solidFill>
                        <a:prstClr val="black"/>
                      </a:solidFill>
                    </a:rPr>
                    <a:t>1998</a:t>
                  </a:r>
                  <a:r>
                    <a:rPr lang="en-US" sz="1400" dirty="0" smtClean="0">
                      <a:solidFill>
                        <a:prstClr val="black"/>
                      </a:solidFill>
                    </a:rPr>
                    <a:t>: The Super-K experiment discovers neutrino oscillations, proving that neutrino have mass.</a:t>
                  </a:r>
                  <a:endParaRPr lang="en-US" sz="1400" dirty="0">
                    <a:solidFill>
                      <a:prstClr val="black"/>
                    </a:solidFill>
                  </a:endParaRPr>
                </a:p>
              </p:txBody>
            </p:sp>
          </p:grpSp>
          <p:grpSp>
            <p:nvGrpSpPr>
              <p:cNvPr id="2070" name="Group 2069"/>
              <p:cNvGrpSpPr/>
              <p:nvPr/>
            </p:nvGrpSpPr>
            <p:grpSpPr>
              <a:xfrm>
                <a:off x="612690" y="2300058"/>
                <a:ext cx="652489" cy="747493"/>
                <a:chOff x="93918" y="2547162"/>
                <a:chExt cx="652489" cy="747493"/>
              </a:xfrm>
            </p:grpSpPr>
            <p:pic>
              <p:nvPicPr>
                <p:cNvPr id="2069" name="Picture 7"/>
                <p:cNvPicPr>
                  <a:picLocks noChangeAspect="1" noChangeArrowheads="1"/>
                </p:cNvPicPr>
                <p:nvPr/>
              </p:nvPicPr>
              <p:blipFill>
                <a:blip r:embed="rId1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93918" y="2547162"/>
                  <a:ext cx="652489" cy="74702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154" name="Text Box 10"/>
                <p:cNvSpPr txBox="1">
                  <a:spLocks noChangeArrowheads="1"/>
                </p:cNvSpPr>
                <p:nvPr/>
              </p:nvSpPr>
              <p:spPr bwMode="auto">
                <a:xfrm>
                  <a:off x="291120" y="3171544"/>
                  <a:ext cx="258084" cy="123111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/>
                <a:p>
                  <a:pPr algn="ctr"/>
                  <a:r>
                    <a:rPr lang="en-US" altLang="en-US" sz="800" dirty="0" err="1" smtClean="0">
                      <a:latin typeface="Arial" charset="0"/>
                    </a:rPr>
                    <a:t>Kajita</a:t>
                  </a:r>
                  <a:endParaRPr lang="en-US" altLang="en-US" sz="800" dirty="0">
                    <a:latin typeface="Arial" charset="0"/>
                  </a:endParaRPr>
                </a:p>
              </p:txBody>
            </p:sp>
          </p:grpSp>
        </p:grpSp>
      </p:grpSp>
      <p:grpSp>
        <p:nvGrpSpPr>
          <p:cNvPr id="170" name="Group 169"/>
          <p:cNvGrpSpPr/>
          <p:nvPr/>
        </p:nvGrpSpPr>
        <p:grpSpPr>
          <a:xfrm>
            <a:off x="22088" y="2299404"/>
            <a:ext cx="597957" cy="781858"/>
            <a:chOff x="1305743" y="1446786"/>
            <a:chExt cx="597957" cy="781858"/>
          </a:xfrm>
        </p:grpSpPr>
        <p:pic>
          <p:nvPicPr>
            <p:cNvPr id="171" name="Picture 170"/>
            <p:cNvPicPr>
              <a:picLocks noChangeAspect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20163" y="1446786"/>
              <a:ext cx="583537" cy="583537"/>
            </a:xfrm>
            <a:prstGeom prst="rect">
              <a:avLst/>
            </a:prstGeom>
          </p:spPr>
        </p:pic>
        <p:sp>
          <p:nvSpPr>
            <p:cNvPr id="172" name="TextBox 171"/>
            <p:cNvSpPr txBox="1"/>
            <p:nvPr/>
          </p:nvSpPr>
          <p:spPr>
            <a:xfrm>
              <a:off x="1305743" y="1951645"/>
              <a:ext cx="5979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2015</a:t>
              </a:r>
              <a:endParaRPr lang="en-US" sz="1200" dirty="0"/>
            </a:p>
          </p:txBody>
        </p:sp>
      </p:grpSp>
      <p:grpSp>
        <p:nvGrpSpPr>
          <p:cNvPr id="173" name="Group 172"/>
          <p:cNvGrpSpPr/>
          <p:nvPr/>
        </p:nvGrpSpPr>
        <p:grpSpPr>
          <a:xfrm>
            <a:off x="43405" y="4862873"/>
            <a:ext cx="597957" cy="781858"/>
            <a:chOff x="1305743" y="1446786"/>
            <a:chExt cx="597957" cy="781858"/>
          </a:xfrm>
        </p:grpSpPr>
        <p:pic>
          <p:nvPicPr>
            <p:cNvPr id="174" name="Picture 173"/>
            <p:cNvPicPr>
              <a:picLocks noChangeAspect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20163" y="1446786"/>
              <a:ext cx="583537" cy="583537"/>
            </a:xfrm>
            <a:prstGeom prst="rect">
              <a:avLst/>
            </a:prstGeom>
          </p:spPr>
        </p:pic>
        <p:sp>
          <p:nvSpPr>
            <p:cNvPr id="175" name="TextBox 174"/>
            <p:cNvSpPr txBox="1"/>
            <p:nvPr/>
          </p:nvSpPr>
          <p:spPr>
            <a:xfrm>
              <a:off x="1305743" y="1951645"/>
              <a:ext cx="5979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2002</a:t>
              </a:r>
              <a:endParaRPr lang="en-US" sz="1200" dirty="0"/>
            </a:p>
          </p:txBody>
        </p:sp>
      </p:grpSp>
      <p:grpSp>
        <p:nvGrpSpPr>
          <p:cNvPr id="176" name="Group 175"/>
          <p:cNvGrpSpPr/>
          <p:nvPr/>
        </p:nvGrpSpPr>
        <p:grpSpPr>
          <a:xfrm>
            <a:off x="8478672" y="3798687"/>
            <a:ext cx="597957" cy="781858"/>
            <a:chOff x="1305743" y="1446786"/>
            <a:chExt cx="597957" cy="781858"/>
          </a:xfrm>
        </p:grpSpPr>
        <p:pic>
          <p:nvPicPr>
            <p:cNvPr id="177" name="Picture 176"/>
            <p:cNvPicPr>
              <a:picLocks noChangeAspect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20163" y="1446786"/>
              <a:ext cx="583537" cy="583537"/>
            </a:xfrm>
            <a:prstGeom prst="rect">
              <a:avLst/>
            </a:prstGeom>
          </p:spPr>
        </p:pic>
        <p:sp>
          <p:nvSpPr>
            <p:cNvPr id="178" name="TextBox 177"/>
            <p:cNvSpPr txBox="1"/>
            <p:nvPr/>
          </p:nvSpPr>
          <p:spPr>
            <a:xfrm>
              <a:off x="1305743" y="1951645"/>
              <a:ext cx="5979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2002</a:t>
              </a:r>
              <a:endParaRPr lang="en-US" sz="1200" dirty="0"/>
            </a:p>
          </p:txBody>
        </p:sp>
      </p:grpSp>
      <p:grpSp>
        <p:nvGrpSpPr>
          <p:cNvPr id="179" name="Group 178"/>
          <p:cNvGrpSpPr/>
          <p:nvPr/>
        </p:nvGrpSpPr>
        <p:grpSpPr>
          <a:xfrm>
            <a:off x="7240089" y="5425058"/>
            <a:ext cx="597957" cy="781858"/>
            <a:chOff x="1305743" y="1446786"/>
            <a:chExt cx="597957" cy="781858"/>
          </a:xfrm>
        </p:grpSpPr>
        <p:pic>
          <p:nvPicPr>
            <p:cNvPr id="180" name="Picture 179"/>
            <p:cNvPicPr>
              <a:picLocks noChangeAspect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20163" y="1446786"/>
              <a:ext cx="583537" cy="583537"/>
            </a:xfrm>
            <a:prstGeom prst="rect">
              <a:avLst/>
            </a:prstGeom>
          </p:spPr>
        </p:pic>
        <p:sp>
          <p:nvSpPr>
            <p:cNvPr id="181" name="TextBox 180"/>
            <p:cNvSpPr txBox="1"/>
            <p:nvPr/>
          </p:nvSpPr>
          <p:spPr>
            <a:xfrm>
              <a:off x="1305743" y="1951645"/>
              <a:ext cx="5979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1995</a:t>
              </a:r>
              <a:endParaRPr lang="en-US" sz="1200" dirty="0"/>
            </a:p>
          </p:txBody>
        </p:sp>
      </p:grpSp>
      <p:grpSp>
        <p:nvGrpSpPr>
          <p:cNvPr id="182" name="Group 181"/>
          <p:cNvGrpSpPr/>
          <p:nvPr/>
        </p:nvGrpSpPr>
        <p:grpSpPr>
          <a:xfrm>
            <a:off x="8442469" y="4619313"/>
            <a:ext cx="597957" cy="781858"/>
            <a:chOff x="1305743" y="1446786"/>
            <a:chExt cx="597957" cy="781858"/>
          </a:xfrm>
        </p:grpSpPr>
        <p:pic>
          <p:nvPicPr>
            <p:cNvPr id="183" name="Picture 182"/>
            <p:cNvPicPr>
              <a:picLocks noChangeAspect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20163" y="1446786"/>
              <a:ext cx="583537" cy="583537"/>
            </a:xfrm>
            <a:prstGeom prst="rect">
              <a:avLst/>
            </a:prstGeom>
          </p:spPr>
        </p:pic>
        <p:sp>
          <p:nvSpPr>
            <p:cNvPr id="184" name="TextBox 183"/>
            <p:cNvSpPr txBox="1"/>
            <p:nvPr/>
          </p:nvSpPr>
          <p:spPr>
            <a:xfrm>
              <a:off x="1305743" y="1951645"/>
              <a:ext cx="5979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1988</a:t>
              </a:r>
              <a:endParaRPr lang="en-US" sz="1200" dirty="0"/>
            </a:p>
          </p:txBody>
        </p:sp>
      </p:grpSp>
      <p:sp>
        <p:nvSpPr>
          <p:cNvPr id="192" name="Right Arrow 191"/>
          <p:cNvSpPr/>
          <p:nvPr/>
        </p:nvSpPr>
        <p:spPr>
          <a:xfrm rot="19549904">
            <a:off x="5991916" y="2144130"/>
            <a:ext cx="234864" cy="783772"/>
          </a:xfrm>
          <a:prstGeom prst="rightArrow">
            <a:avLst>
              <a:gd name="adj1" fmla="val 18078"/>
              <a:gd name="adj2" fmla="val 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15155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>
            <a:off x="1448051" y="4135032"/>
            <a:ext cx="242047" cy="1004047"/>
          </a:xfrm>
          <a:prstGeom prst="rect">
            <a:avLst/>
          </a:prstGeom>
          <a:solidFill>
            <a:srgbClr val="00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6905" y="4547783"/>
            <a:ext cx="242047" cy="1004047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3"/>
          <p:cNvSpPr>
            <a:spLocks noChangeArrowheads="1"/>
          </p:cNvSpPr>
          <p:nvPr/>
        </p:nvSpPr>
        <p:spPr bwMode="auto">
          <a:xfrm>
            <a:off x="280653" y="2947149"/>
            <a:ext cx="609600" cy="609600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  <a:extLst/>
        </p:spPr>
        <p:txBody>
          <a:bodyPr wrap="none" anchor="b" anchorCtr="0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3200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ν</a:t>
            </a:r>
            <a:r>
              <a:rPr lang="en-US" altLang="en-US" sz="3200" baseline="-250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μ</a:t>
            </a:r>
            <a:endParaRPr lang="en-US" altLang="en-US" sz="32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 Box 50"/>
          <p:cNvSpPr txBox="1">
            <a:spLocks noChangeArrowheads="1"/>
          </p:cNvSpPr>
          <p:nvPr/>
        </p:nvSpPr>
        <p:spPr bwMode="auto">
          <a:xfrm>
            <a:off x="0" y="-71690"/>
            <a:ext cx="9144000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4400" dirty="0" smtClean="0">
                <a:solidFill>
                  <a:srgbClr val="FF0000"/>
                </a:solidFill>
                <a:latin typeface="Times New Roman" pitchFamily="18" charset="0"/>
              </a:rPr>
              <a:t>A Digression on Neutrino Oscillations</a:t>
            </a:r>
          </a:p>
        </p:txBody>
      </p:sp>
      <p:sp>
        <p:nvSpPr>
          <p:cNvPr id="3" name="Rectangle 49"/>
          <p:cNvSpPr>
            <a:spLocks noChangeArrowheads="1"/>
          </p:cNvSpPr>
          <p:nvPr/>
        </p:nvSpPr>
        <p:spPr bwMode="auto">
          <a:xfrm>
            <a:off x="280653" y="660733"/>
            <a:ext cx="8582693" cy="17235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ts val="1200"/>
              </a:spcAft>
            </a:pPr>
            <a:r>
              <a:rPr lang="en-US" altLang="en-US" sz="2400" dirty="0" smtClean="0">
                <a:solidFill>
                  <a:srgbClr val="3333CC"/>
                </a:solidFill>
                <a:latin typeface="Times New Roman" pitchFamily="18" charset="0"/>
              </a:rPr>
              <a:t>Neutrino </a:t>
            </a:r>
            <a:r>
              <a:rPr lang="en-US" altLang="en-US" sz="2400" dirty="0" smtClean="0">
                <a:solidFill>
                  <a:srgbClr val="3333CC"/>
                </a:solidFill>
                <a:latin typeface="Times New Roman" pitchFamily="18" charset="0"/>
              </a:rPr>
              <a:t>oscillations </a:t>
            </a:r>
            <a:r>
              <a:rPr lang="en-US" altLang="en-US" sz="2400" dirty="0" smtClean="0">
                <a:solidFill>
                  <a:srgbClr val="3333CC"/>
                </a:solidFill>
                <a:latin typeface="Times New Roman" pitchFamily="18" charset="0"/>
              </a:rPr>
              <a:t>or neutrino mixing is a direct result of </a:t>
            </a:r>
            <a:r>
              <a:rPr lang="en-US" altLang="en-US" sz="2400" dirty="0" smtClean="0">
                <a:solidFill>
                  <a:srgbClr val="3333CC"/>
                </a:solidFill>
                <a:latin typeface="Times New Roman" pitchFamily="18" charset="0"/>
              </a:rPr>
              <a:t>neutrinos </a:t>
            </a:r>
            <a:r>
              <a:rPr lang="en-US" altLang="en-US" sz="2400" dirty="0" smtClean="0">
                <a:solidFill>
                  <a:srgbClr val="3333CC"/>
                </a:solidFill>
                <a:latin typeface="Times New Roman" pitchFamily="18" charset="0"/>
              </a:rPr>
              <a:t>having mass, and was the first and still only, indication that they indeed do have mass.</a:t>
            </a:r>
          </a:p>
          <a:p>
            <a:pPr fontAlgn="base">
              <a:spcBef>
                <a:spcPct val="0"/>
              </a:spcBef>
              <a:spcAft>
                <a:spcPts val="1200"/>
              </a:spcAft>
            </a:pPr>
            <a:r>
              <a:rPr lang="en-US" altLang="en-US" sz="2400" dirty="0" smtClean="0">
                <a:solidFill>
                  <a:srgbClr val="3333CC"/>
                </a:solidFill>
                <a:latin typeface="Times New Roman" pitchFamily="18" charset="0"/>
              </a:rPr>
              <a:t>The oscillations occur due to a</a:t>
            </a:r>
          </a:p>
        </p:txBody>
      </p:sp>
      <p:sp>
        <p:nvSpPr>
          <p:cNvPr id="5" name="Oval 3"/>
          <p:cNvSpPr>
            <a:spLocks noChangeArrowheads="1"/>
          </p:cNvSpPr>
          <p:nvPr/>
        </p:nvSpPr>
        <p:spPr bwMode="auto">
          <a:xfrm>
            <a:off x="280653" y="2947734"/>
            <a:ext cx="609600" cy="609600"/>
          </a:xfrm>
          <a:prstGeom prst="ellipse">
            <a:avLst/>
          </a:prstGeom>
          <a:solidFill>
            <a:srgbClr val="0000FF"/>
          </a:solidFill>
          <a:ln>
            <a:noFill/>
          </a:ln>
          <a:effectLst/>
          <a:extLst/>
        </p:spPr>
        <p:txBody>
          <a:bodyPr wrap="none" anchor="b" anchorCtr="0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3200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ν</a:t>
            </a:r>
            <a:r>
              <a:rPr lang="en-US" altLang="en-US" sz="3200" baseline="-25000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endParaRPr lang="en-US" altLang="en-US" sz="32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1" name="Group 20"/>
          <p:cNvGrpSpPr/>
          <p:nvPr/>
        </p:nvGrpSpPr>
        <p:grpSpPr>
          <a:xfrm>
            <a:off x="29426" y="3713978"/>
            <a:ext cx="2029615" cy="2273583"/>
            <a:chOff x="1780385" y="3740677"/>
            <a:chExt cx="2029615" cy="2273583"/>
          </a:xfrm>
        </p:grpSpPr>
        <p:sp>
          <p:nvSpPr>
            <p:cNvPr id="20" name="Rectangle 19"/>
            <p:cNvSpPr/>
            <p:nvPr/>
          </p:nvSpPr>
          <p:spPr>
            <a:xfrm>
              <a:off x="2172080" y="4876627"/>
              <a:ext cx="1637920" cy="113763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2196353" y="3776663"/>
              <a:ext cx="0" cy="1091172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flipH="1">
              <a:off x="2196353" y="4867835"/>
              <a:ext cx="1613647" cy="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/>
            <p:cNvSpPr txBox="1"/>
            <p:nvPr/>
          </p:nvSpPr>
          <p:spPr>
            <a:xfrm>
              <a:off x="2425234" y="4796390"/>
              <a:ext cx="129988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m</a:t>
              </a:r>
              <a:r>
                <a:rPr lang="en-US" baseline="-25000" dirty="0" smtClean="0"/>
                <a:t>1</a:t>
              </a:r>
              <a:r>
                <a:rPr lang="en-US" dirty="0" smtClean="0"/>
                <a:t>        m</a:t>
              </a:r>
              <a:r>
                <a:rPr lang="en-US" baseline="-25000" dirty="0" smtClean="0"/>
                <a:t>2    </a:t>
              </a:r>
              <a:endParaRPr lang="en-US" dirty="0"/>
            </a:p>
          </p:txBody>
        </p:sp>
        <p:cxnSp>
          <p:nvCxnSpPr>
            <p:cNvPr id="16" name="Straight Connector 15"/>
            <p:cNvCxnSpPr/>
            <p:nvPr/>
          </p:nvCxnSpPr>
          <p:spPr>
            <a:xfrm flipH="1">
              <a:off x="2183974" y="3863788"/>
              <a:ext cx="91440" cy="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/>
            <p:cNvSpPr txBox="1"/>
            <p:nvPr/>
          </p:nvSpPr>
          <p:spPr>
            <a:xfrm>
              <a:off x="1780385" y="3740677"/>
              <a:ext cx="51077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/>
                <a:t>100%</a:t>
              </a:r>
              <a:endParaRPr lang="en-US" sz="1000" dirty="0"/>
            </a:p>
          </p:txBody>
        </p:sp>
        <p:sp>
          <p:nvSpPr>
            <p:cNvPr id="19" name="TextBox 18"/>
            <p:cNvSpPr txBox="1"/>
            <p:nvPr/>
          </p:nvSpPr>
          <p:spPr>
            <a:xfrm rot="16200000">
              <a:off x="1783194" y="4077896"/>
              <a:ext cx="55132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mix</a:t>
              </a:r>
              <a:endParaRPr lang="en-US" dirty="0"/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3416275" y="3171039"/>
            <a:ext cx="5683162" cy="3497331"/>
            <a:chOff x="1382853" y="3171040"/>
            <a:chExt cx="5683162" cy="3497331"/>
          </a:xfrm>
        </p:grpSpPr>
        <p:pic>
          <p:nvPicPr>
            <p:cNvPr id="28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82853" y="3171040"/>
              <a:ext cx="5683162" cy="3497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9" name="Picture 4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02348" y="5320675"/>
              <a:ext cx="872455" cy="7155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31" name="Rectangle 49"/>
          <p:cNvSpPr>
            <a:spLocks noChangeArrowheads="1"/>
          </p:cNvSpPr>
          <p:nvPr/>
        </p:nvSpPr>
        <p:spPr bwMode="auto">
          <a:xfrm>
            <a:off x="324600" y="4334481"/>
            <a:ext cx="2997440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ts val="1200"/>
              </a:spcAft>
            </a:pPr>
            <a:r>
              <a:rPr lang="en-US" altLang="en-US" sz="2000" dirty="0" smtClean="0">
                <a:solidFill>
                  <a:srgbClr val="006600"/>
                </a:solidFill>
                <a:latin typeface="Times New Roman" pitchFamily="18" charset="0"/>
              </a:rPr>
              <a:t>This is what it looks like in a real experiment.</a:t>
            </a:r>
          </a:p>
        </p:txBody>
      </p:sp>
      <p:sp>
        <p:nvSpPr>
          <p:cNvPr id="33" name="Rectangle 49"/>
          <p:cNvSpPr>
            <a:spLocks noChangeArrowheads="1"/>
          </p:cNvSpPr>
          <p:nvPr/>
        </p:nvSpPr>
        <p:spPr bwMode="auto">
          <a:xfrm>
            <a:off x="280652" y="1905839"/>
            <a:ext cx="8582693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ts val="1200"/>
              </a:spcAft>
            </a:pPr>
            <a:r>
              <a:rPr lang="en-US" altLang="en-US" sz="2400" dirty="0" smtClean="0">
                <a:solidFill>
                  <a:srgbClr val="3333CC"/>
                </a:solidFill>
                <a:latin typeface="Times New Roman" pitchFamily="18" charset="0"/>
              </a:rPr>
              <a:t>				  mismatch between the three neutrino flavor states and the three mass states.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Box 33"/>
              <p:cNvSpPr txBox="1"/>
              <p:nvPr/>
            </p:nvSpPr>
            <p:spPr>
              <a:xfrm>
                <a:off x="324600" y="5191173"/>
                <a:ext cx="2730996" cy="127592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>
                    <a:solidFill>
                      <a:srgbClr val="0066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Let’s say that out electron neutrino flavor state is </a:t>
                </a:r>
                <a14:m>
                  <m:oMath xmlns:m="http://schemas.openxmlformats.org/officeDocument/2006/math">
                    <m:box>
                      <m:boxPr>
                        <m:ctrlPr>
                          <a:rPr lang="en-US" i="1" smtClean="0">
                            <a:solidFill>
                              <a:srgbClr val="00660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f>
                          <m:fPr>
                            <m:ctrlPr>
                              <a:rPr lang="en-US" i="1" smtClean="0">
                                <a:solidFill>
                                  <a:srgbClr val="006600"/>
                                </a:solidFill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solidFill>
                                  <a:srgbClr val="006600"/>
                                </a:solidFill>
                                <a:latin typeface="Cambria Math"/>
                                <a:cs typeface="Times New Roman" panose="020206030504050203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US" b="0" i="1" smtClean="0">
                                <a:solidFill>
                                  <a:srgbClr val="006600"/>
                                </a:solidFill>
                                <a:latin typeface="Cambria Math"/>
                                <a:cs typeface="Times New Roman" panose="02020603050405020304" pitchFamily="18" charset="0"/>
                              </a:rPr>
                              <m:t>3</m:t>
                            </m:r>
                          </m:den>
                        </m:f>
                      </m:e>
                    </m:box>
                  </m:oMath>
                </a14:m>
                <a:r>
                  <a:rPr lang="en-US" dirty="0" smtClean="0">
                    <a:solidFill>
                      <a:srgbClr val="0066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mass state 1 and </a:t>
                </a:r>
                <a14:m>
                  <m:oMath xmlns:m="http://schemas.openxmlformats.org/officeDocument/2006/math">
                    <m:box>
                      <m:boxPr>
                        <m:ctrlPr>
                          <a:rPr lang="en-US" i="1" smtClean="0">
                            <a:solidFill>
                              <a:srgbClr val="00660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f>
                          <m:fPr>
                            <m:ctrlPr>
                              <a:rPr lang="en-US" i="1" smtClean="0">
                                <a:solidFill>
                                  <a:srgbClr val="006600"/>
                                </a:solidFill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solidFill>
                                  <a:srgbClr val="006600"/>
                                </a:solidFill>
                                <a:latin typeface="Cambria Math"/>
                                <a:cs typeface="Times New Roman" panose="02020603050405020304" pitchFamily="18" charset="0"/>
                              </a:rPr>
                              <m:t>2</m:t>
                            </m:r>
                          </m:num>
                          <m:den>
                            <m:r>
                              <a:rPr lang="en-US" b="0" i="1" smtClean="0">
                                <a:solidFill>
                                  <a:srgbClr val="006600"/>
                                </a:solidFill>
                                <a:latin typeface="Cambria Math"/>
                                <a:cs typeface="Times New Roman" panose="02020603050405020304" pitchFamily="18" charset="0"/>
                              </a:rPr>
                              <m:t>3</m:t>
                            </m:r>
                          </m:den>
                        </m:f>
                      </m:e>
                    </m:box>
                  </m:oMath>
                </a14:m>
                <a:r>
                  <a:rPr lang="en-US" dirty="0" smtClean="0">
                    <a:solidFill>
                      <a:srgbClr val="0066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mass state 2.</a:t>
                </a:r>
                <a:endParaRPr lang="en-US" dirty="0">
                  <a:solidFill>
                    <a:srgbClr val="0066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4" name="TextBox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4600" y="5191173"/>
                <a:ext cx="2730996" cy="1275927"/>
              </a:xfrm>
              <a:prstGeom prst="rect">
                <a:avLst/>
              </a:prstGeom>
              <a:blipFill rotWithShape="1">
                <a:blip r:embed="rId5"/>
                <a:stretch>
                  <a:fillRect l="-1786" t="-2392" b="-526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264921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688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CC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5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1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63" presetClass="path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4.44444E-6 L 0.98802 4.44444E-6 " pathEditMode="relative" rAng="0" ptsTypes="AA">
                                      <p:cBhvr>
                                        <p:cTn id="37" dur="6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9392" y="0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63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4.07407E-6 L 0.98802 -4.07407E-6 " pathEditMode="relative" rAng="0" ptsTypes="AA">
                                      <p:cBhvr>
                                        <p:cTn id="39" dur="6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9392" y="0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38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-1.59843E-6 C 0.0033 0.00301 0.075 0.04789 0.07691 0.04627 C 0.07726 0.04557 0.31927 -0.10479 0.31927 -0.10456 C 0.31927 -0.10479 0.56233 0.04627 0.56267 0.04627 C 0.56285 0.04627 0.80156 -0.10479 0.80069 -0.10479 C 0.80035 -0.10479 0.96372 -0.00254 0.96684 -0.00023 " pathEditMode="relative" rAng="0" ptsTypes="ttsstt">
                                      <p:cBhvr>
                                        <p:cTn id="41" dur="6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8333" y="-2845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38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1.8205E-6 C 0.01094 -0.0074 0.07257 -0.04465 0.07222 -0.04465 C 0.07205 -0.04442 0.30989 0.10964 0.30989 0.10895 C 0.30972 0.10872 0.54826 -0.04442 0.54826 -0.04465 C 0.54791 -0.04465 0.7816 0.10964 0.7816 0.10895 C 0.7816 0.10872 0.93559 0.00717 0.94062 0.00277 " pathEditMode="relative" rAng="0" ptsTypes="ssssss">
                                      <p:cBhvr>
                                        <p:cTn id="43" dur="6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7031" y="3238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3.50682E-6 L 0.96996 0.00023 " pathEditMode="relative" rAng="0" ptsTypes="AA">
                                      <p:cBhvr>
                                        <p:cTn id="45" dur="6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8490" y="0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xit" presetSubtype="0" fill="hold" grpId="2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1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3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xit" presetSubtype="0" fill="hold" nodeType="withEffect">
                                  <p:stCondLst>
                                    <p:cond delay="58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" dur="2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3" grpId="2" animBg="1"/>
      <p:bldP spid="9" grpId="0" animBg="1"/>
      <p:bldP spid="9" grpId="2" animBg="1"/>
      <p:bldP spid="8" grpId="0" animBg="1"/>
      <p:bldP spid="8" grpId="1" animBg="1"/>
      <p:bldP spid="5" grpId="0" animBg="1"/>
      <p:bldP spid="5" grpId="1" animBg="1"/>
      <p:bldP spid="5" grpId="2" animBg="1"/>
      <p:bldP spid="5" grpId="3" animBg="1"/>
      <p:bldP spid="5" grpId="4" animBg="1"/>
      <p:bldP spid="5" grpId="5" animBg="1"/>
      <p:bldP spid="31" grpId="0"/>
      <p:bldP spid="34" grpId="0"/>
      <p:bldP spid="34" grpId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ight Arrow 1"/>
          <p:cNvSpPr/>
          <p:nvPr/>
        </p:nvSpPr>
        <p:spPr>
          <a:xfrm rot="19549904">
            <a:off x="-663729" y="3266127"/>
            <a:ext cx="10240787" cy="783772"/>
          </a:xfrm>
          <a:prstGeom prst="rightArrow">
            <a:avLst>
              <a:gd name="adj1" fmla="val 18078"/>
              <a:gd name="adj2" fmla="val 102848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242592" y="6484775"/>
            <a:ext cx="8761446" cy="307777"/>
            <a:chOff x="242592" y="6484775"/>
            <a:chExt cx="8761446" cy="307777"/>
          </a:xfrm>
        </p:grpSpPr>
        <p:cxnSp>
          <p:nvCxnSpPr>
            <p:cNvPr id="16" name="Elbow Connector 15"/>
            <p:cNvCxnSpPr/>
            <p:nvPr/>
          </p:nvCxnSpPr>
          <p:spPr>
            <a:xfrm rot="10800000">
              <a:off x="242592" y="6530065"/>
              <a:ext cx="1212978" cy="113330"/>
            </a:xfrm>
            <a:prstGeom prst="bentConnector3">
              <a:avLst/>
            </a:prstGeom>
            <a:ln w="22225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/>
            <p:cNvSpPr txBox="1"/>
            <p:nvPr/>
          </p:nvSpPr>
          <p:spPr>
            <a:xfrm>
              <a:off x="1443212" y="6484775"/>
              <a:ext cx="756082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>
                  <a:solidFill>
                    <a:prstClr val="black"/>
                  </a:solidFill>
                </a:rPr>
                <a:t>1930</a:t>
              </a:r>
              <a:r>
                <a:rPr lang="en-US" sz="1400" dirty="0" smtClean="0">
                  <a:solidFill>
                    <a:prstClr val="black"/>
                  </a:solidFill>
                </a:rPr>
                <a:t>: Wolfgang Pauli proposes the neutrino to preserve energy conservation in </a:t>
              </a:r>
              <a:r>
                <a:rPr lang="el-GR" sz="1400" dirty="0" smtClean="0">
                  <a:solidFill>
                    <a:prstClr val="black"/>
                  </a:solidFill>
                </a:rPr>
                <a:t>β</a:t>
              </a:r>
              <a:r>
                <a:rPr lang="en-US" sz="1400" dirty="0" smtClean="0">
                  <a:solidFill>
                    <a:prstClr val="black"/>
                  </a:solidFill>
                </a:rPr>
                <a:t>-decay.</a:t>
              </a:r>
              <a:endParaRPr lang="en-US" sz="1400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3393444" y="799404"/>
            <a:ext cx="4288505" cy="738664"/>
            <a:chOff x="2991782" y="1089968"/>
            <a:chExt cx="4288505" cy="738664"/>
          </a:xfrm>
        </p:grpSpPr>
        <p:cxnSp>
          <p:nvCxnSpPr>
            <p:cNvPr id="55" name="Elbow Connector 54"/>
            <p:cNvCxnSpPr>
              <a:stCxn id="56" idx="3"/>
            </p:cNvCxnSpPr>
            <p:nvPr/>
          </p:nvCxnSpPr>
          <p:spPr>
            <a:xfrm>
              <a:off x="5836739" y="1459300"/>
              <a:ext cx="1443548" cy="278050"/>
            </a:xfrm>
            <a:prstGeom prst="bentConnector3">
              <a:avLst/>
            </a:prstGeom>
            <a:ln w="22225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6" name="TextBox 55"/>
            <p:cNvSpPr txBox="1"/>
            <p:nvPr/>
          </p:nvSpPr>
          <p:spPr>
            <a:xfrm>
              <a:off x="2991782" y="1089968"/>
              <a:ext cx="2844957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>
                  <a:solidFill>
                    <a:prstClr val="black"/>
                  </a:solidFill>
                </a:rPr>
                <a:t>2012</a:t>
              </a:r>
              <a:r>
                <a:rPr lang="en-US" sz="1400" dirty="0" smtClean="0">
                  <a:solidFill>
                    <a:prstClr val="black"/>
                  </a:solidFill>
                </a:rPr>
                <a:t>: Reactor Experiment </a:t>
              </a:r>
              <a:r>
                <a:rPr lang="en-US" sz="1400" dirty="0" err="1" smtClean="0">
                  <a:solidFill>
                    <a:prstClr val="black"/>
                  </a:solidFill>
                </a:rPr>
                <a:t>Daya</a:t>
              </a:r>
              <a:r>
                <a:rPr lang="en-US" sz="1400" dirty="0" smtClean="0">
                  <a:solidFill>
                    <a:prstClr val="black"/>
                  </a:solidFill>
                </a:rPr>
                <a:t> Bay measures the last unknown neutrino mixing angle, </a:t>
              </a:r>
              <a:r>
                <a:rPr lang="el-GR" sz="1400" dirty="0" smtClean="0">
                  <a:solidFill>
                    <a:prstClr val="black"/>
                  </a:solidFill>
                </a:rPr>
                <a:t>θ</a:t>
              </a:r>
              <a:r>
                <a:rPr lang="en-US" sz="1400" baseline="-25000" dirty="0" smtClean="0">
                  <a:solidFill>
                    <a:prstClr val="black"/>
                  </a:solidFill>
                </a:rPr>
                <a:t>13</a:t>
              </a:r>
              <a:r>
                <a:rPr lang="en-US" sz="1400" dirty="0" smtClean="0">
                  <a:solidFill>
                    <a:prstClr val="black"/>
                  </a:solidFill>
                </a:rPr>
                <a:t>.</a:t>
              </a:r>
              <a:endParaRPr lang="en-US" sz="1400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637137" y="3047078"/>
            <a:ext cx="4662230" cy="855987"/>
            <a:chOff x="919155" y="2713784"/>
            <a:chExt cx="4662230" cy="855987"/>
          </a:xfrm>
        </p:grpSpPr>
        <p:cxnSp>
          <p:nvCxnSpPr>
            <p:cNvPr id="58" name="Elbow Connector 57"/>
            <p:cNvCxnSpPr/>
            <p:nvPr/>
          </p:nvCxnSpPr>
          <p:spPr>
            <a:xfrm flipV="1">
              <a:off x="4097017" y="2713784"/>
              <a:ext cx="1484368" cy="494208"/>
            </a:xfrm>
            <a:prstGeom prst="bentConnector3">
              <a:avLst>
                <a:gd name="adj1" fmla="val 41940"/>
              </a:avLst>
            </a:prstGeom>
            <a:ln w="22225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9" name="TextBox 58"/>
            <p:cNvSpPr txBox="1"/>
            <p:nvPr/>
          </p:nvSpPr>
          <p:spPr>
            <a:xfrm>
              <a:off x="919155" y="2831107"/>
              <a:ext cx="3335700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>
                  <a:solidFill>
                    <a:prstClr val="black"/>
                  </a:solidFill>
                </a:rPr>
                <a:t>1993</a:t>
              </a:r>
              <a:r>
                <a:rPr lang="en-US" sz="1400" dirty="0" smtClean="0">
                  <a:solidFill>
                    <a:prstClr val="black"/>
                  </a:solidFill>
                </a:rPr>
                <a:t>: LSND observed hint of short-baseline oscillations leading to speculation on the existence of sterile neutrinos.</a:t>
              </a:r>
              <a:endParaRPr lang="en-US" sz="1400" dirty="0">
                <a:solidFill>
                  <a:prstClr val="black"/>
                </a:solidFill>
              </a:endParaRPr>
            </a:p>
          </p:txBody>
        </p:sp>
      </p:grpSp>
      <p:sp>
        <p:nvSpPr>
          <p:cNvPr id="39" name="Text Box 50"/>
          <p:cNvSpPr txBox="1">
            <a:spLocks noChangeArrowheads="1"/>
          </p:cNvSpPr>
          <p:nvPr/>
        </p:nvSpPr>
        <p:spPr bwMode="auto">
          <a:xfrm>
            <a:off x="0" y="-71690"/>
            <a:ext cx="9144000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4400" dirty="0" smtClean="0">
                <a:solidFill>
                  <a:srgbClr val="FF0000"/>
                </a:solidFill>
                <a:latin typeface="Times New Roman" pitchFamily="18" charset="0"/>
              </a:rPr>
              <a:t>The Neutrino’s History of Discovery</a:t>
            </a:r>
          </a:p>
        </p:txBody>
      </p:sp>
      <p:grpSp>
        <p:nvGrpSpPr>
          <p:cNvPr id="60" name="Group 59"/>
          <p:cNvGrpSpPr/>
          <p:nvPr/>
        </p:nvGrpSpPr>
        <p:grpSpPr>
          <a:xfrm>
            <a:off x="6238402" y="1787108"/>
            <a:ext cx="2973967" cy="738664"/>
            <a:chOff x="2900694" y="4109770"/>
            <a:chExt cx="2973967" cy="738664"/>
          </a:xfrm>
        </p:grpSpPr>
        <p:cxnSp>
          <p:nvCxnSpPr>
            <p:cNvPr id="61" name="Elbow Connector 60"/>
            <p:cNvCxnSpPr>
              <a:stCxn id="62" idx="1"/>
            </p:cNvCxnSpPr>
            <p:nvPr/>
          </p:nvCxnSpPr>
          <p:spPr>
            <a:xfrm rot="10800000" flipV="1">
              <a:off x="2900694" y="4479101"/>
              <a:ext cx="875371" cy="296203"/>
            </a:xfrm>
            <a:prstGeom prst="bentConnector3">
              <a:avLst>
                <a:gd name="adj1" fmla="val 16808"/>
              </a:avLst>
            </a:prstGeom>
            <a:ln w="22225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2" name="TextBox 61"/>
            <p:cNvSpPr txBox="1"/>
            <p:nvPr/>
          </p:nvSpPr>
          <p:spPr>
            <a:xfrm>
              <a:off x="3776064" y="4109770"/>
              <a:ext cx="2098597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>
                  <a:solidFill>
                    <a:prstClr val="black"/>
                  </a:solidFill>
                </a:rPr>
                <a:t>2000</a:t>
              </a:r>
              <a:r>
                <a:rPr lang="en-US" sz="1400" dirty="0" smtClean="0">
                  <a:solidFill>
                    <a:prstClr val="black"/>
                  </a:solidFill>
                </a:rPr>
                <a:t>: </a:t>
              </a:r>
              <a:r>
                <a:rPr lang="en-US" sz="1400" dirty="0" err="1" smtClean="0">
                  <a:solidFill>
                    <a:prstClr val="black"/>
                  </a:solidFill>
                </a:rPr>
                <a:t>DONuT</a:t>
              </a:r>
              <a:r>
                <a:rPr lang="en-US" sz="1400" dirty="0" smtClean="0">
                  <a:solidFill>
                    <a:prstClr val="black"/>
                  </a:solidFill>
                </a:rPr>
                <a:t> Experiment at </a:t>
              </a:r>
              <a:r>
                <a:rPr lang="en-US" sz="1400" dirty="0" err="1" smtClean="0">
                  <a:solidFill>
                    <a:prstClr val="black"/>
                  </a:solidFill>
                </a:rPr>
                <a:t>Fermilab</a:t>
              </a:r>
              <a:r>
                <a:rPr lang="en-US" sz="1400" dirty="0" smtClean="0">
                  <a:solidFill>
                    <a:prstClr val="black"/>
                  </a:solidFill>
                </a:rPr>
                <a:t> discovers the third neutrino (</a:t>
              </a:r>
              <a:r>
                <a:rPr lang="el-GR" sz="1400" dirty="0" smtClean="0">
                  <a:solidFill>
                    <a:prstClr val="black"/>
                  </a:solidFill>
                </a:rPr>
                <a:t>ν</a:t>
              </a:r>
              <a:r>
                <a:rPr lang="el-GR" sz="1400" baseline="-25000" dirty="0" smtClean="0">
                  <a:solidFill>
                    <a:prstClr val="black"/>
                  </a:solidFill>
                </a:rPr>
                <a:t>τ</a:t>
              </a:r>
              <a:r>
                <a:rPr lang="en-US" sz="1400" dirty="0" smtClean="0">
                  <a:solidFill>
                    <a:prstClr val="black"/>
                  </a:solidFill>
                </a:rPr>
                <a:t>)</a:t>
              </a:r>
              <a:endParaRPr lang="en-US" sz="1400" baseline="-25000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2073" name="Group 2072"/>
          <p:cNvGrpSpPr/>
          <p:nvPr/>
        </p:nvGrpSpPr>
        <p:grpSpPr>
          <a:xfrm>
            <a:off x="2306278" y="5151668"/>
            <a:ext cx="4936343" cy="980920"/>
            <a:chOff x="2306278" y="5151668"/>
            <a:chExt cx="4936343" cy="980920"/>
          </a:xfrm>
        </p:grpSpPr>
        <p:grpSp>
          <p:nvGrpSpPr>
            <p:cNvPr id="7" name="Group 6"/>
            <p:cNvGrpSpPr/>
            <p:nvPr/>
          </p:nvGrpSpPr>
          <p:grpSpPr>
            <a:xfrm>
              <a:off x="2306278" y="5151668"/>
              <a:ext cx="3578285" cy="920792"/>
              <a:chOff x="2374646" y="5066208"/>
              <a:chExt cx="3578285" cy="920792"/>
            </a:xfrm>
          </p:grpSpPr>
          <p:cxnSp>
            <p:nvCxnSpPr>
              <p:cNvPr id="26" name="Elbow Connector 25"/>
              <p:cNvCxnSpPr>
                <a:stCxn id="28" idx="1"/>
              </p:cNvCxnSpPr>
              <p:nvPr/>
            </p:nvCxnSpPr>
            <p:spPr>
              <a:xfrm rot="10800000">
                <a:off x="2374646" y="5066208"/>
                <a:ext cx="765098" cy="551460"/>
              </a:xfrm>
              <a:prstGeom prst="bentConnector3">
                <a:avLst/>
              </a:prstGeom>
              <a:ln w="22225">
                <a:solidFill>
                  <a:srgbClr val="FF000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8" name="TextBox 27"/>
              <p:cNvSpPr txBox="1"/>
              <p:nvPr/>
            </p:nvSpPr>
            <p:spPr>
              <a:xfrm>
                <a:off x="3139744" y="5248336"/>
                <a:ext cx="2813187" cy="7386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b="1" dirty="0" smtClean="0">
                    <a:solidFill>
                      <a:prstClr val="black"/>
                    </a:solidFill>
                  </a:rPr>
                  <a:t>1956</a:t>
                </a:r>
                <a:r>
                  <a:rPr lang="en-US" sz="1400" dirty="0" smtClean="0">
                    <a:solidFill>
                      <a:prstClr val="black"/>
                    </a:solidFill>
                  </a:rPr>
                  <a:t>: </a:t>
                </a:r>
                <a:r>
                  <a:rPr lang="en-US" sz="1400" dirty="0" err="1" smtClean="0">
                    <a:solidFill>
                      <a:prstClr val="black"/>
                    </a:solidFill>
                  </a:rPr>
                  <a:t>Reines</a:t>
                </a:r>
                <a:r>
                  <a:rPr lang="en-US" sz="1400" dirty="0" smtClean="0">
                    <a:solidFill>
                      <a:prstClr val="black"/>
                    </a:solidFill>
                  </a:rPr>
                  <a:t> and Cowan discover the neutrino at the Savannah River Nuclear Reactor.</a:t>
                </a:r>
                <a:endParaRPr lang="en-US" sz="1400" dirty="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95" name="Group 94"/>
            <p:cNvGrpSpPr/>
            <p:nvPr/>
          </p:nvGrpSpPr>
          <p:grpSpPr>
            <a:xfrm>
              <a:off x="6529618" y="5368387"/>
              <a:ext cx="713003" cy="764201"/>
              <a:chOff x="2085525" y="2326224"/>
              <a:chExt cx="1148011" cy="1308119"/>
            </a:xfrm>
          </p:grpSpPr>
          <p:pic>
            <p:nvPicPr>
              <p:cNvPr id="96" name="Picture 32" descr="reines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085525" y="2326224"/>
                <a:ext cx="1148011" cy="1308119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97" name="Text Box 13"/>
              <p:cNvSpPr txBox="1">
                <a:spLocks noChangeArrowheads="1"/>
              </p:cNvSpPr>
              <p:nvPr/>
            </p:nvSpPr>
            <p:spPr bwMode="auto">
              <a:xfrm>
                <a:off x="2216287" y="3419748"/>
                <a:ext cx="903352" cy="210735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en-US" altLang="en-US" sz="800" dirty="0">
                    <a:latin typeface="Arial" charset="0"/>
                  </a:rPr>
                  <a:t>Fred </a:t>
                </a:r>
                <a:r>
                  <a:rPr lang="en-US" altLang="en-US" sz="800" dirty="0" err="1">
                    <a:latin typeface="Arial" charset="0"/>
                  </a:rPr>
                  <a:t>Reines</a:t>
                </a:r>
                <a:endParaRPr lang="en-US" altLang="en-US" sz="800" dirty="0">
                  <a:latin typeface="Arial" charset="0"/>
                </a:endParaRPr>
              </a:p>
            </p:txBody>
          </p:sp>
        </p:grpSp>
        <p:grpSp>
          <p:nvGrpSpPr>
            <p:cNvPr id="98" name="Group 97"/>
            <p:cNvGrpSpPr/>
            <p:nvPr/>
          </p:nvGrpSpPr>
          <p:grpSpPr>
            <a:xfrm>
              <a:off x="5781165" y="5368387"/>
              <a:ext cx="711501" cy="764201"/>
              <a:chOff x="1221419" y="2276037"/>
              <a:chExt cx="1145592" cy="1308119"/>
            </a:xfrm>
          </p:grpSpPr>
          <p:pic>
            <p:nvPicPr>
              <p:cNvPr id="99" name="Picture 30" descr="cowan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221419" y="2276037"/>
                <a:ext cx="1145592" cy="130536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00" name="Text Box 10"/>
              <p:cNvSpPr txBox="1">
                <a:spLocks noChangeArrowheads="1"/>
              </p:cNvSpPr>
              <p:nvPr/>
            </p:nvSpPr>
            <p:spPr bwMode="auto">
              <a:xfrm>
                <a:off x="1321706" y="3373421"/>
                <a:ext cx="985944" cy="210735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en-US" altLang="en-US" sz="800" dirty="0">
                    <a:latin typeface="Arial" charset="0"/>
                  </a:rPr>
                  <a:t>Clyde </a:t>
                </a:r>
                <a:r>
                  <a:rPr lang="en-US" altLang="en-US" sz="800" dirty="0" smtClean="0">
                    <a:latin typeface="Arial" charset="0"/>
                  </a:rPr>
                  <a:t>Cowan</a:t>
                </a:r>
                <a:endParaRPr lang="en-US" altLang="en-US" sz="800" dirty="0">
                  <a:latin typeface="Arial" charset="0"/>
                </a:endParaRPr>
              </a:p>
            </p:txBody>
          </p:sp>
        </p:grpSp>
      </p:grpSp>
      <p:grpSp>
        <p:nvGrpSpPr>
          <p:cNvPr id="2075" name="Group 2074"/>
          <p:cNvGrpSpPr/>
          <p:nvPr/>
        </p:nvGrpSpPr>
        <p:grpSpPr>
          <a:xfrm>
            <a:off x="74483" y="3979107"/>
            <a:ext cx="3170482" cy="954107"/>
            <a:chOff x="74483" y="3979107"/>
            <a:chExt cx="3170482" cy="954107"/>
          </a:xfrm>
        </p:grpSpPr>
        <p:sp>
          <p:nvSpPr>
            <p:cNvPr id="31" name="TextBox 30"/>
            <p:cNvSpPr txBox="1"/>
            <p:nvPr/>
          </p:nvSpPr>
          <p:spPr>
            <a:xfrm>
              <a:off x="637137" y="3979107"/>
              <a:ext cx="2097513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>
                  <a:solidFill>
                    <a:prstClr val="black"/>
                  </a:solidFill>
                </a:rPr>
                <a:t>1968</a:t>
              </a:r>
              <a:r>
                <a:rPr lang="en-US" sz="1400" dirty="0" smtClean="0">
                  <a:solidFill>
                    <a:prstClr val="black"/>
                  </a:solidFill>
                </a:rPr>
                <a:t>: Ray Davis observes neutrinos from the Sun, using a detector at the </a:t>
              </a:r>
              <a:r>
                <a:rPr lang="en-US" sz="1400" dirty="0" err="1" smtClean="0">
                  <a:solidFill>
                    <a:prstClr val="black"/>
                  </a:solidFill>
                </a:rPr>
                <a:t>Homestake</a:t>
              </a:r>
              <a:r>
                <a:rPr lang="en-US" sz="1400" dirty="0" smtClean="0">
                  <a:solidFill>
                    <a:prstClr val="black"/>
                  </a:solidFill>
                </a:rPr>
                <a:t> Mine.</a:t>
              </a:r>
              <a:endParaRPr lang="en-US" sz="1400" dirty="0">
                <a:solidFill>
                  <a:prstClr val="black"/>
                </a:solidFill>
              </a:endParaRPr>
            </a:p>
          </p:txBody>
        </p:sp>
        <p:cxnSp>
          <p:nvCxnSpPr>
            <p:cNvPr id="107" name="Straight Arrow Connector 106"/>
            <p:cNvCxnSpPr/>
            <p:nvPr/>
          </p:nvCxnSpPr>
          <p:spPr>
            <a:xfrm flipV="1">
              <a:off x="2604885" y="4456160"/>
              <a:ext cx="640080" cy="0"/>
            </a:xfrm>
            <a:prstGeom prst="straightConnector1">
              <a:avLst/>
            </a:prstGeom>
            <a:ln w="22225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09" name="Group 108"/>
            <p:cNvGrpSpPr/>
            <p:nvPr/>
          </p:nvGrpSpPr>
          <p:grpSpPr>
            <a:xfrm>
              <a:off x="74483" y="4046823"/>
              <a:ext cx="562654" cy="795753"/>
              <a:chOff x="8163070" y="5416062"/>
              <a:chExt cx="562654" cy="795753"/>
            </a:xfrm>
          </p:grpSpPr>
          <p:pic>
            <p:nvPicPr>
              <p:cNvPr id="2050" name="Picture 2" descr="http://www.nobelprize.org/nobel_prizes/physics/laureates/2002/davis_postcard.jpg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163070" y="5416062"/>
                <a:ext cx="562654" cy="79575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22" name="Text Box 10"/>
              <p:cNvSpPr txBox="1">
                <a:spLocks noChangeArrowheads="1"/>
              </p:cNvSpPr>
              <p:nvPr/>
            </p:nvSpPr>
            <p:spPr bwMode="auto">
              <a:xfrm>
                <a:off x="8182505" y="6088704"/>
                <a:ext cx="496932" cy="123111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en-US" altLang="en-US" sz="800" dirty="0" smtClean="0">
                    <a:latin typeface="Arial" charset="0"/>
                  </a:rPr>
                  <a:t> Ray Davis</a:t>
                </a:r>
                <a:endParaRPr lang="en-US" altLang="en-US" sz="800" dirty="0">
                  <a:latin typeface="Arial" charset="0"/>
                </a:endParaRPr>
              </a:p>
            </p:txBody>
          </p:sp>
        </p:grpSp>
      </p:grpSp>
      <p:grpSp>
        <p:nvGrpSpPr>
          <p:cNvPr id="2074" name="Group 2073"/>
          <p:cNvGrpSpPr/>
          <p:nvPr/>
        </p:nvGrpSpPr>
        <p:grpSpPr>
          <a:xfrm>
            <a:off x="2709012" y="4545616"/>
            <a:ext cx="5708285" cy="830612"/>
            <a:chOff x="2709012" y="4545616"/>
            <a:chExt cx="5708285" cy="830612"/>
          </a:xfrm>
        </p:grpSpPr>
        <p:sp>
          <p:nvSpPr>
            <p:cNvPr id="35" name="TextBox 34"/>
            <p:cNvSpPr txBox="1"/>
            <p:nvPr/>
          </p:nvSpPr>
          <p:spPr>
            <a:xfrm>
              <a:off x="3793197" y="4545616"/>
              <a:ext cx="2807237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>
                  <a:solidFill>
                    <a:prstClr val="black"/>
                  </a:solidFill>
                </a:rPr>
                <a:t>1962</a:t>
              </a:r>
              <a:r>
                <a:rPr lang="en-US" sz="1400" dirty="0" smtClean="0">
                  <a:solidFill>
                    <a:prstClr val="black"/>
                  </a:solidFill>
                </a:rPr>
                <a:t>: Lederman, Schwartz and Steinberger discover that there are at least two types of neutrino.</a:t>
              </a:r>
              <a:endParaRPr lang="en-US" sz="1400" dirty="0">
                <a:solidFill>
                  <a:prstClr val="black"/>
                </a:solidFill>
              </a:endParaRPr>
            </a:p>
          </p:txBody>
        </p:sp>
        <p:grpSp>
          <p:nvGrpSpPr>
            <p:cNvPr id="110" name="Group 109"/>
            <p:cNvGrpSpPr/>
            <p:nvPr/>
          </p:nvGrpSpPr>
          <p:grpSpPr>
            <a:xfrm>
              <a:off x="6507033" y="4559116"/>
              <a:ext cx="581361" cy="815086"/>
              <a:chOff x="5612116" y="5635987"/>
              <a:chExt cx="581361" cy="815086"/>
            </a:xfrm>
          </p:grpSpPr>
          <p:pic>
            <p:nvPicPr>
              <p:cNvPr id="111" name="Picture 2" descr="http://www.nobelprize.org/nobel_prizes/physics/laureates/1988/lederman.jpg"/>
              <p:cNvPicPr>
                <a:picLocks noChangeAspect="1" noChangeArrowheads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612116" y="5635987"/>
                <a:ext cx="581361" cy="81462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12" name="Text Box 10"/>
              <p:cNvSpPr txBox="1">
                <a:spLocks noChangeArrowheads="1"/>
              </p:cNvSpPr>
              <p:nvPr/>
            </p:nvSpPr>
            <p:spPr bwMode="auto">
              <a:xfrm>
                <a:off x="5656498" y="6327962"/>
                <a:ext cx="464871" cy="123111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en-US" altLang="en-US" sz="800" dirty="0" smtClean="0">
                    <a:latin typeface="Arial" charset="0"/>
                  </a:rPr>
                  <a:t>Lederman</a:t>
                </a:r>
                <a:endParaRPr lang="en-US" altLang="en-US" sz="800" dirty="0">
                  <a:latin typeface="Arial" charset="0"/>
                </a:endParaRPr>
              </a:p>
            </p:txBody>
          </p:sp>
        </p:grpSp>
        <p:grpSp>
          <p:nvGrpSpPr>
            <p:cNvPr id="113" name="Group 112"/>
            <p:cNvGrpSpPr/>
            <p:nvPr/>
          </p:nvGrpSpPr>
          <p:grpSpPr>
            <a:xfrm>
              <a:off x="7147306" y="4559116"/>
              <a:ext cx="640614" cy="814626"/>
              <a:chOff x="6380579" y="5635987"/>
              <a:chExt cx="640614" cy="814626"/>
            </a:xfrm>
          </p:grpSpPr>
          <p:pic>
            <p:nvPicPr>
              <p:cNvPr id="114" name="Picture 8" descr="https://www.bnl.gov/bnlweb/pubaf/pr/photos/2006/melvin_schwartz-300.jpg"/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380579" y="5635987"/>
                <a:ext cx="640614" cy="81462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15" name="Text Box 10"/>
              <p:cNvSpPr txBox="1">
                <a:spLocks noChangeArrowheads="1"/>
              </p:cNvSpPr>
              <p:nvPr/>
            </p:nvSpPr>
            <p:spPr bwMode="auto">
              <a:xfrm>
                <a:off x="6492029" y="6325580"/>
                <a:ext cx="423193" cy="123111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en-US" altLang="en-US" sz="800" dirty="0" smtClean="0">
                    <a:latin typeface="Arial" charset="0"/>
                  </a:rPr>
                  <a:t>Schwartz</a:t>
                </a:r>
                <a:endParaRPr lang="en-US" altLang="en-US" sz="800" dirty="0">
                  <a:latin typeface="Arial" charset="0"/>
                </a:endParaRPr>
              </a:p>
            </p:txBody>
          </p:sp>
        </p:grpSp>
        <p:grpSp>
          <p:nvGrpSpPr>
            <p:cNvPr id="116" name="Group 115"/>
            <p:cNvGrpSpPr/>
            <p:nvPr/>
          </p:nvGrpSpPr>
          <p:grpSpPr>
            <a:xfrm>
              <a:off x="7839542" y="4559116"/>
              <a:ext cx="577755" cy="817112"/>
              <a:chOff x="7218097" y="5635987"/>
              <a:chExt cx="577755" cy="817112"/>
            </a:xfrm>
          </p:grpSpPr>
          <p:pic>
            <p:nvPicPr>
              <p:cNvPr id="117" name="Picture 10" descr="http://www.nobelprize.org/nobel_prizes/physics/laureates/1988/steinberger_postcard.jpg"/>
              <p:cNvPicPr>
                <a:picLocks noChangeAspect="1" noChangeArrowheads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218097" y="5635987"/>
                <a:ext cx="577755" cy="81711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18" name="Text Box 10"/>
              <p:cNvSpPr txBox="1">
                <a:spLocks noChangeArrowheads="1"/>
              </p:cNvSpPr>
              <p:nvPr/>
            </p:nvSpPr>
            <p:spPr bwMode="auto">
              <a:xfrm>
                <a:off x="7223744" y="6327103"/>
                <a:ext cx="562654" cy="123111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en-US" altLang="en-US" sz="800" dirty="0" smtClean="0">
                    <a:latin typeface="Arial" charset="0"/>
                  </a:rPr>
                  <a:t> Steinberger</a:t>
                </a:r>
                <a:endParaRPr lang="en-US" altLang="en-US" sz="800" dirty="0">
                  <a:latin typeface="Arial" charset="0"/>
                </a:endParaRPr>
              </a:p>
            </p:txBody>
          </p:sp>
        </p:grpSp>
        <p:cxnSp>
          <p:nvCxnSpPr>
            <p:cNvPr id="137" name="Straight Arrow Connector 136"/>
            <p:cNvCxnSpPr/>
            <p:nvPr/>
          </p:nvCxnSpPr>
          <p:spPr>
            <a:xfrm>
              <a:off x="2709012" y="4852609"/>
              <a:ext cx="1097280" cy="0"/>
            </a:xfrm>
            <a:prstGeom prst="straightConnector1">
              <a:avLst/>
            </a:prstGeom>
            <a:ln w="22225">
              <a:solidFill>
                <a:srgbClr val="FF0000"/>
              </a:solidFill>
              <a:headEnd type="stealth" w="lg" len="lg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3" name="Group 132"/>
          <p:cNvGrpSpPr/>
          <p:nvPr/>
        </p:nvGrpSpPr>
        <p:grpSpPr>
          <a:xfrm>
            <a:off x="4318192" y="3264307"/>
            <a:ext cx="4165978" cy="1267573"/>
            <a:chOff x="4318192" y="3264307"/>
            <a:chExt cx="4165978" cy="1267573"/>
          </a:xfrm>
        </p:grpSpPr>
        <p:grpSp>
          <p:nvGrpSpPr>
            <p:cNvPr id="10" name="Group 9"/>
            <p:cNvGrpSpPr/>
            <p:nvPr/>
          </p:nvGrpSpPr>
          <p:grpSpPr>
            <a:xfrm>
              <a:off x="4318192" y="3264307"/>
              <a:ext cx="3620354" cy="1166215"/>
              <a:chOff x="4403652" y="3213031"/>
              <a:chExt cx="3620354" cy="1166215"/>
            </a:xfrm>
          </p:grpSpPr>
          <p:cxnSp>
            <p:nvCxnSpPr>
              <p:cNvPr id="47" name="Elbow Connector 46"/>
              <p:cNvCxnSpPr/>
              <p:nvPr/>
            </p:nvCxnSpPr>
            <p:spPr>
              <a:xfrm rot="10800000">
                <a:off x="5114659" y="3213031"/>
                <a:ext cx="792284" cy="638758"/>
              </a:xfrm>
              <a:prstGeom prst="bentConnector3">
                <a:avLst>
                  <a:gd name="adj1" fmla="val 1462"/>
                </a:avLst>
              </a:prstGeom>
              <a:ln w="22225">
                <a:solidFill>
                  <a:srgbClr val="FF000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8" name="TextBox 47"/>
              <p:cNvSpPr txBox="1"/>
              <p:nvPr/>
            </p:nvSpPr>
            <p:spPr>
              <a:xfrm>
                <a:off x="4403652" y="3856026"/>
                <a:ext cx="362035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b="1" dirty="0" smtClean="0">
                    <a:solidFill>
                      <a:prstClr val="black"/>
                    </a:solidFill>
                  </a:rPr>
                  <a:t>1987</a:t>
                </a:r>
                <a:r>
                  <a:rPr lang="en-US" sz="1400" dirty="0" smtClean="0">
                    <a:solidFill>
                      <a:prstClr val="black"/>
                    </a:solidFill>
                  </a:rPr>
                  <a:t>: </a:t>
                </a:r>
                <a:r>
                  <a:rPr lang="en-US" sz="1400" dirty="0" err="1" smtClean="0">
                    <a:solidFill>
                      <a:prstClr val="black"/>
                    </a:solidFill>
                  </a:rPr>
                  <a:t>Kamiokande</a:t>
                </a:r>
                <a:r>
                  <a:rPr lang="en-US" sz="1400" dirty="0" smtClean="0">
                    <a:solidFill>
                      <a:prstClr val="black"/>
                    </a:solidFill>
                  </a:rPr>
                  <a:t>, lead by Masatoshi </a:t>
                </a:r>
                <a:r>
                  <a:rPr lang="en-US" sz="1400" dirty="0" err="1" smtClean="0">
                    <a:solidFill>
                      <a:prstClr val="black"/>
                    </a:solidFill>
                  </a:rPr>
                  <a:t>Koshiba</a:t>
                </a:r>
                <a:r>
                  <a:rPr lang="en-US" sz="1400" dirty="0" smtClean="0">
                    <a:solidFill>
                      <a:prstClr val="black"/>
                    </a:solidFill>
                  </a:rPr>
                  <a:t>, observes neutrinos from Supernova 87A.</a:t>
                </a:r>
                <a:endParaRPr lang="en-US" sz="1400" dirty="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2060" name="Group 2059"/>
            <p:cNvGrpSpPr/>
            <p:nvPr/>
          </p:nvGrpSpPr>
          <p:grpSpPr>
            <a:xfrm>
              <a:off x="7926203" y="3742755"/>
              <a:ext cx="557967" cy="789125"/>
              <a:chOff x="8317881" y="5395813"/>
              <a:chExt cx="557967" cy="789125"/>
            </a:xfrm>
          </p:grpSpPr>
          <p:pic>
            <p:nvPicPr>
              <p:cNvPr id="2059" name="Picture 4" descr="Masatoshi Koshiba"/>
              <p:cNvPicPr>
                <a:picLocks noChangeAspect="1" noChangeArrowheads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317881" y="5395813"/>
                <a:ext cx="557967" cy="78912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42" name="Text Box 10"/>
              <p:cNvSpPr txBox="1">
                <a:spLocks noChangeArrowheads="1"/>
              </p:cNvSpPr>
              <p:nvPr/>
            </p:nvSpPr>
            <p:spPr bwMode="auto">
              <a:xfrm>
                <a:off x="8402439" y="6059185"/>
                <a:ext cx="373500" cy="123111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en-US" altLang="en-US" sz="800" dirty="0" err="1" smtClean="0">
                    <a:latin typeface="Arial" charset="0"/>
                  </a:rPr>
                  <a:t>Koshiba</a:t>
                </a:r>
                <a:endParaRPr lang="en-US" altLang="en-US" sz="800" dirty="0">
                  <a:latin typeface="Arial" charset="0"/>
                </a:endParaRPr>
              </a:p>
            </p:txBody>
          </p:sp>
        </p:grpSp>
      </p:grpSp>
      <p:grpSp>
        <p:nvGrpSpPr>
          <p:cNvPr id="2072" name="Group 2071"/>
          <p:cNvGrpSpPr/>
          <p:nvPr/>
        </p:nvGrpSpPr>
        <p:grpSpPr>
          <a:xfrm>
            <a:off x="590850" y="5969232"/>
            <a:ext cx="8359602" cy="558413"/>
            <a:chOff x="590850" y="5969232"/>
            <a:chExt cx="8359602" cy="558413"/>
          </a:xfrm>
        </p:grpSpPr>
        <p:grpSp>
          <p:nvGrpSpPr>
            <p:cNvPr id="92" name="Group 91"/>
            <p:cNvGrpSpPr/>
            <p:nvPr/>
          </p:nvGrpSpPr>
          <p:grpSpPr>
            <a:xfrm>
              <a:off x="2845592" y="5969232"/>
              <a:ext cx="6104860" cy="558413"/>
              <a:chOff x="2845592" y="5969232"/>
              <a:chExt cx="6104860" cy="558413"/>
            </a:xfrm>
          </p:grpSpPr>
          <p:sp>
            <p:nvSpPr>
              <p:cNvPr id="20" name="TextBox 19"/>
              <p:cNvSpPr txBox="1"/>
              <p:nvPr/>
            </p:nvSpPr>
            <p:spPr>
              <a:xfrm>
                <a:off x="2845592" y="6127014"/>
                <a:ext cx="539016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b="1" dirty="0" smtClean="0">
                    <a:solidFill>
                      <a:prstClr val="black"/>
                    </a:solidFill>
                  </a:rPr>
                  <a:t>1934</a:t>
                </a:r>
                <a:r>
                  <a:rPr lang="en-US" sz="1400" dirty="0" smtClean="0">
                    <a:solidFill>
                      <a:prstClr val="black"/>
                    </a:solidFill>
                  </a:rPr>
                  <a:t>: Enrico Fermi </a:t>
                </a:r>
                <a:r>
                  <a:rPr lang="en-US" sz="1400" dirty="0" smtClean="0">
                    <a:solidFill>
                      <a:prstClr val="black"/>
                    </a:solidFill>
                  </a:rPr>
                  <a:t>develops </a:t>
                </a:r>
                <a:r>
                  <a:rPr lang="en-US" sz="1400" dirty="0" smtClean="0">
                    <a:solidFill>
                      <a:prstClr val="black"/>
                    </a:solidFill>
                  </a:rPr>
                  <a:t>a theory of </a:t>
                </a:r>
                <a:r>
                  <a:rPr lang="el-GR" sz="1400" dirty="0" smtClean="0">
                    <a:solidFill>
                      <a:prstClr val="black"/>
                    </a:solidFill>
                  </a:rPr>
                  <a:t>β</a:t>
                </a:r>
                <a:r>
                  <a:rPr lang="en-US" sz="1400" dirty="0" smtClean="0">
                    <a:solidFill>
                      <a:prstClr val="black"/>
                    </a:solidFill>
                  </a:rPr>
                  <a:t>-decay based on the neutrino.</a:t>
                </a:r>
                <a:endParaRPr lang="en-US" sz="1400" dirty="0">
                  <a:solidFill>
                    <a:prstClr val="black"/>
                  </a:solidFill>
                </a:endParaRPr>
              </a:p>
            </p:txBody>
          </p:sp>
          <p:pic>
            <p:nvPicPr>
              <p:cNvPr id="93" name="Picture 9" descr="08"/>
              <p:cNvPicPr>
                <a:picLocks noChangeAspect="1" noChangeArrowheads="1"/>
              </p:cNvPicPr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205186" y="5969232"/>
                <a:ext cx="745266" cy="55841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cxnSp>
          <p:nvCxnSpPr>
            <p:cNvPr id="148" name="Straight Arrow Connector 147"/>
            <p:cNvCxnSpPr/>
            <p:nvPr/>
          </p:nvCxnSpPr>
          <p:spPr>
            <a:xfrm>
              <a:off x="590850" y="6280903"/>
              <a:ext cx="2270562" cy="0"/>
            </a:xfrm>
            <a:prstGeom prst="straightConnector1">
              <a:avLst/>
            </a:prstGeom>
            <a:ln w="22225">
              <a:solidFill>
                <a:srgbClr val="FF0000"/>
              </a:solidFill>
              <a:headEnd type="stealth" w="lg" len="lg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2" name="Group 131"/>
          <p:cNvGrpSpPr/>
          <p:nvPr/>
        </p:nvGrpSpPr>
        <p:grpSpPr>
          <a:xfrm>
            <a:off x="612690" y="2274230"/>
            <a:ext cx="8263158" cy="1444029"/>
            <a:chOff x="612690" y="2274230"/>
            <a:chExt cx="8263158" cy="1444029"/>
          </a:xfrm>
        </p:grpSpPr>
        <p:cxnSp>
          <p:nvCxnSpPr>
            <p:cNvPr id="102" name="Straight Arrow Connector 101"/>
            <p:cNvCxnSpPr>
              <a:stCxn id="52" idx="3"/>
            </p:cNvCxnSpPr>
            <p:nvPr/>
          </p:nvCxnSpPr>
          <p:spPr>
            <a:xfrm>
              <a:off x="4586598" y="2643562"/>
              <a:ext cx="1297965" cy="0"/>
            </a:xfrm>
            <a:prstGeom prst="straightConnector1">
              <a:avLst/>
            </a:prstGeom>
            <a:ln w="22225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076" name="Group 2075"/>
            <p:cNvGrpSpPr/>
            <p:nvPr/>
          </p:nvGrpSpPr>
          <p:grpSpPr>
            <a:xfrm>
              <a:off x="612690" y="2274230"/>
              <a:ext cx="8263158" cy="1444029"/>
              <a:chOff x="612690" y="2274230"/>
              <a:chExt cx="8263158" cy="1444029"/>
            </a:xfrm>
          </p:grpSpPr>
          <p:grpSp>
            <p:nvGrpSpPr>
              <p:cNvPr id="12" name="Group 11"/>
              <p:cNvGrpSpPr/>
              <p:nvPr/>
            </p:nvGrpSpPr>
            <p:grpSpPr>
              <a:xfrm>
                <a:off x="1222049" y="2274230"/>
                <a:ext cx="7653799" cy="1444029"/>
                <a:chOff x="1204957" y="2257138"/>
                <a:chExt cx="7653799" cy="1444029"/>
              </a:xfrm>
            </p:grpSpPr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73" name="TextBox 72"/>
                    <p:cNvSpPr txBox="1"/>
                    <p:nvPr/>
                  </p:nvSpPr>
                  <p:spPr>
                    <a:xfrm>
                      <a:off x="6046825" y="2527704"/>
                      <a:ext cx="2811931" cy="1173463"/>
                    </a:xfrm>
                    <a:prstGeom prst="rect">
                      <a:avLst/>
                    </a:prstGeom>
                    <a:solidFill>
                      <a:srgbClr val="92D050"/>
                    </a:solidFill>
                    <a:ln w="25400">
                      <a:solidFill>
                        <a:srgbClr val="FFFF00"/>
                      </a:solidFill>
                    </a:ln>
                  </p:spPr>
                  <p:txBody>
                    <a:bodyPr wrap="square" rIns="18288" rtlCol="0">
                      <a:spAutoFit/>
                    </a:bodyPr>
                    <a:lstStyle/>
                    <a:p>
                      <a:r>
                        <a:rPr lang="en-US" sz="1400" dirty="0" smtClean="0">
                          <a:solidFill>
                            <a:prstClr val="black"/>
                          </a:solidFill>
                        </a:rPr>
                        <a:t>Oscillations among the 3 known neutrinos add 6 parameters to SM: </a:t>
                      </a:r>
                    </a:p>
                    <a:p>
                      <a:r>
                        <a:rPr lang="en-US" sz="1400" dirty="0" smtClean="0">
                          <a:solidFill>
                            <a:prstClr val="black"/>
                          </a:solidFill>
                        </a:rPr>
                        <a:t>3 mixing angles: </a:t>
                      </a:r>
                      <a:r>
                        <a:rPr lang="el-GR" sz="1400" dirty="0" smtClean="0">
                          <a:solidFill>
                            <a:srgbClr val="FF0000"/>
                          </a:solidFill>
                        </a:rPr>
                        <a:t>θ</a:t>
                      </a:r>
                      <a:r>
                        <a:rPr lang="en-US" sz="1400" baseline="-25000" dirty="0" smtClean="0">
                          <a:solidFill>
                            <a:srgbClr val="FF0000"/>
                          </a:solidFill>
                        </a:rPr>
                        <a:t>12</a:t>
                      </a:r>
                      <a:r>
                        <a:rPr lang="en-US" sz="1400" dirty="0" smtClean="0">
                          <a:solidFill>
                            <a:prstClr val="black"/>
                          </a:solidFill>
                        </a:rPr>
                        <a:t>, </a:t>
                      </a:r>
                      <a:r>
                        <a:rPr lang="el-GR" sz="1400" dirty="0" smtClean="0">
                          <a:solidFill>
                            <a:srgbClr val="FF0000"/>
                          </a:solidFill>
                        </a:rPr>
                        <a:t>θ</a:t>
                      </a:r>
                      <a:r>
                        <a:rPr lang="en-US" sz="1400" baseline="-25000" dirty="0" smtClean="0">
                          <a:solidFill>
                            <a:srgbClr val="FF0000"/>
                          </a:solidFill>
                        </a:rPr>
                        <a:t>23</a:t>
                      </a:r>
                      <a:r>
                        <a:rPr lang="en-US" sz="140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en-US" sz="1400" dirty="0" smtClean="0">
                          <a:solidFill>
                            <a:prstClr val="black"/>
                          </a:solidFill>
                        </a:rPr>
                        <a:t>and </a:t>
                      </a:r>
                      <a:r>
                        <a:rPr lang="el-GR" sz="1400" dirty="0" smtClean="0">
                          <a:solidFill>
                            <a:srgbClr val="FF0000"/>
                          </a:solidFill>
                        </a:rPr>
                        <a:t>θ</a:t>
                      </a:r>
                      <a:r>
                        <a:rPr lang="en-US" sz="1400" baseline="-25000" dirty="0" smtClean="0">
                          <a:solidFill>
                            <a:srgbClr val="FF0000"/>
                          </a:solidFill>
                        </a:rPr>
                        <a:t>13</a:t>
                      </a:r>
                      <a:r>
                        <a:rPr lang="en-US" sz="140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</a:p>
                    <a:p>
                      <a:r>
                        <a:rPr lang="en-US" sz="1400" dirty="0" smtClean="0">
                          <a:solidFill>
                            <a:prstClr val="black"/>
                          </a:solidFill>
                        </a:rPr>
                        <a:t>2 mass</a:t>
                      </a:r>
                      <a:r>
                        <a:rPr lang="en-US" sz="1400" baseline="30000" dirty="0" smtClean="0">
                          <a:solidFill>
                            <a:prstClr val="black"/>
                          </a:solidFill>
                        </a:rPr>
                        <a:t>2</a:t>
                      </a:r>
                      <a:r>
                        <a:rPr lang="en-US" sz="1400" dirty="0" smtClean="0">
                          <a:solidFill>
                            <a:prstClr val="black"/>
                          </a:solidFill>
                        </a:rPr>
                        <a:t> differences: </a:t>
                      </a:r>
                      <a14:m>
                        <m:oMath xmlns:m="http://schemas.openxmlformats.org/officeDocument/2006/math">
                          <m:r>
                            <a:rPr lang="en-US" sz="1400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∆</m:t>
                          </m:r>
                          <m:sSubSup>
                            <m:sSubSupPr>
                              <m:ctrlPr>
                                <a:rPr lang="en-US" sz="140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sSubSupPr>
                            <m:e>
                              <m:r>
                                <a:rPr lang="en-US" sz="140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sz="140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  <m:t>21</m:t>
                              </m:r>
                            </m:sub>
                            <m:sup>
                              <m:r>
                                <a:rPr lang="en-US" sz="140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sup>
                          </m:sSubSup>
                        </m:oMath>
                      </a14:m>
                      <a:r>
                        <a:rPr lang="en-US" sz="1400" dirty="0" smtClean="0">
                          <a:solidFill>
                            <a:prstClr val="black"/>
                          </a:solidFill>
                        </a:rPr>
                        <a:t> and </a:t>
                      </a:r>
                      <a14:m>
                        <m:oMath xmlns:m="http://schemas.openxmlformats.org/officeDocument/2006/math">
                          <m:r>
                            <a:rPr lang="en-US" sz="1400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∆</m:t>
                          </m:r>
                          <m:sSubSup>
                            <m:sSubSupPr>
                              <m:ctrlPr>
                                <a:rPr lang="en-US" sz="140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sSubSupPr>
                            <m:e>
                              <m:r>
                                <a:rPr lang="en-US" sz="140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sz="140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  <m:t>31</m:t>
                              </m:r>
                            </m:sub>
                            <m:sup>
                              <m:r>
                                <a:rPr lang="en-US" sz="140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sup>
                          </m:sSubSup>
                        </m:oMath>
                      </a14:m>
                      <a:endParaRPr lang="en-US" sz="1400" dirty="0" smtClean="0">
                        <a:solidFill>
                          <a:prstClr val="black"/>
                        </a:solidFill>
                      </a:endParaRPr>
                    </a:p>
                    <a:p>
                      <a:r>
                        <a:rPr lang="en-US" sz="1400" dirty="0" smtClean="0">
                          <a:solidFill>
                            <a:prstClr val="black"/>
                          </a:solidFill>
                        </a:rPr>
                        <a:t>and one CP violating Phase: </a:t>
                      </a:r>
                      <a:r>
                        <a:rPr lang="el-GR" sz="1400" dirty="0" smtClean="0">
                          <a:solidFill>
                            <a:srgbClr val="FF0000"/>
                          </a:solidFill>
                        </a:rPr>
                        <a:t>δ</a:t>
                      </a:r>
                      <a:r>
                        <a:rPr lang="en-US" sz="1400" dirty="0" smtClean="0">
                          <a:solidFill>
                            <a:prstClr val="black"/>
                          </a:solidFill>
                        </a:rPr>
                        <a:t>.</a:t>
                      </a:r>
                      <a:endParaRPr lang="en-US" sz="1400" dirty="0">
                        <a:solidFill>
                          <a:prstClr val="black"/>
                        </a:solidFill>
                      </a:endParaRPr>
                    </a:p>
                  </p:txBody>
                </p:sp>
              </mc:Choice>
              <mc:Fallback xmlns="">
                <p:sp>
                  <p:nvSpPr>
                    <p:cNvPr id="73" name="TextBox 72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6046825" y="2527704"/>
                      <a:ext cx="2811931" cy="1173463"/>
                    </a:xfrm>
                    <a:prstGeom prst="rect">
                      <a:avLst/>
                    </a:prstGeom>
                    <a:blipFill rotWithShape="1">
                      <a:blip r:embed="rId11"/>
                      <a:stretch>
                        <a:fillRect l="-215" b="-3046"/>
                      </a:stretch>
                    </a:blipFill>
                    <a:ln w="25400">
                      <a:solidFill>
                        <a:srgbClr val="FFFF00"/>
                      </a:solidFill>
                    </a:ln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p:sp>
              <p:nvSpPr>
                <p:cNvPr id="52" name="TextBox 51"/>
                <p:cNvSpPr txBox="1"/>
                <p:nvPr/>
              </p:nvSpPr>
              <p:spPr>
                <a:xfrm>
                  <a:off x="1204957" y="2257138"/>
                  <a:ext cx="3364549" cy="73866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400" b="1" dirty="0" smtClean="0">
                      <a:solidFill>
                        <a:prstClr val="black"/>
                      </a:solidFill>
                    </a:rPr>
                    <a:t>1998</a:t>
                  </a:r>
                  <a:r>
                    <a:rPr lang="en-US" sz="1400" dirty="0" smtClean="0">
                      <a:solidFill>
                        <a:prstClr val="black"/>
                      </a:solidFill>
                    </a:rPr>
                    <a:t>: The Super-K experiment discovers neutrino oscillations, proving that neutrino have mass.</a:t>
                  </a:r>
                  <a:endParaRPr lang="en-US" sz="1400" dirty="0">
                    <a:solidFill>
                      <a:prstClr val="black"/>
                    </a:solidFill>
                  </a:endParaRPr>
                </a:p>
              </p:txBody>
            </p:sp>
          </p:grpSp>
          <p:grpSp>
            <p:nvGrpSpPr>
              <p:cNvPr id="2070" name="Group 2069"/>
              <p:cNvGrpSpPr/>
              <p:nvPr/>
            </p:nvGrpSpPr>
            <p:grpSpPr>
              <a:xfrm>
                <a:off x="612690" y="2300058"/>
                <a:ext cx="652489" cy="747493"/>
                <a:chOff x="93918" y="2547162"/>
                <a:chExt cx="652489" cy="747493"/>
              </a:xfrm>
            </p:grpSpPr>
            <p:pic>
              <p:nvPicPr>
                <p:cNvPr id="2069" name="Picture 7"/>
                <p:cNvPicPr>
                  <a:picLocks noChangeAspect="1" noChangeArrowheads="1"/>
                </p:cNvPicPr>
                <p:nvPr/>
              </p:nvPicPr>
              <p:blipFill>
                <a:blip r:embed="rId1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93918" y="2547162"/>
                  <a:ext cx="652489" cy="74702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154" name="Text Box 10"/>
                <p:cNvSpPr txBox="1">
                  <a:spLocks noChangeArrowheads="1"/>
                </p:cNvSpPr>
                <p:nvPr/>
              </p:nvSpPr>
              <p:spPr bwMode="auto">
                <a:xfrm>
                  <a:off x="291120" y="3171544"/>
                  <a:ext cx="258084" cy="123111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/>
                <a:p>
                  <a:pPr algn="ctr"/>
                  <a:r>
                    <a:rPr lang="en-US" altLang="en-US" sz="800" dirty="0" err="1" smtClean="0">
                      <a:latin typeface="Arial" charset="0"/>
                    </a:rPr>
                    <a:t>Kajita</a:t>
                  </a:r>
                  <a:endParaRPr lang="en-US" altLang="en-US" sz="800" dirty="0">
                    <a:latin typeface="Arial" charset="0"/>
                  </a:endParaRPr>
                </a:p>
              </p:txBody>
            </p:sp>
          </p:grpSp>
        </p:grpSp>
      </p:grpSp>
      <p:grpSp>
        <p:nvGrpSpPr>
          <p:cNvPr id="131" name="Group 130"/>
          <p:cNvGrpSpPr/>
          <p:nvPr/>
        </p:nvGrpSpPr>
        <p:grpSpPr>
          <a:xfrm>
            <a:off x="1900332" y="1402396"/>
            <a:ext cx="4780028" cy="769423"/>
            <a:chOff x="1900332" y="1402396"/>
            <a:chExt cx="4780028" cy="769423"/>
          </a:xfrm>
        </p:grpSpPr>
        <p:grpSp>
          <p:nvGrpSpPr>
            <p:cNvPr id="50" name="Group 49"/>
            <p:cNvGrpSpPr/>
            <p:nvPr/>
          </p:nvGrpSpPr>
          <p:grpSpPr>
            <a:xfrm>
              <a:off x="2552821" y="1600068"/>
              <a:ext cx="4127539" cy="529102"/>
              <a:chOff x="4688613" y="1525726"/>
              <a:chExt cx="4127539" cy="529102"/>
            </a:xfrm>
          </p:grpSpPr>
          <p:cxnSp>
            <p:nvCxnSpPr>
              <p:cNvPr id="53" name="Elbow Connector 52"/>
              <p:cNvCxnSpPr>
                <a:stCxn id="54" idx="3"/>
              </p:cNvCxnSpPr>
              <p:nvPr/>
            </p:nvCxnSpPr>
            <p:spPr>
              <a:xfrm>
                <a:off x="7936711" y="1787336"/>
                <a:ext cx="879441" cy="267492"/>
              </a:xfrm>
              <a:prstGeom prst="bentConnector3">
                <a:avLst>
                  <a:gd name="adj1" fmla="val 50000"/>
                </a:avLst>
              </a:prstGeom>
              <a:ln w="22225">
                <a:solidFill>
                  <a:srgbClr val="FF000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4" name="TextBox 53"/>
              <p:cNvSpPr txBox="1"/>
              <p:nvPr/>
            </p:nvSpPr>
            <p:spPr>
              <a:xfrm>
                <a:off x="4688613" y="1525726"/>
                <a:ext cx="3248098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b="1" dirty="0" smtClean="0"/>
                  <a:t>2002</a:t>
                </a:r>
                <a:r>
                  <a:rPr lang="en-US" sz="1400" dirty="0" smtClean="0"/>
                  <a:t>:  SNO proves that the Solar Neutrino Puzzle was due to neutrino oscillations.</a:t>
                </a:r>
                <a:endParaRPr lang="en-US" sz="1400" dirty="0"/>
              </a:p>
            </p:txBody>
          </p:sp>
        </p:grpSp>
        <p:grpSp>
          <p:nvGrpSpPr>
            <p:cNvPr id="130" name="Group 129"/>
            <p:cNvGrpSpPr/>
            <p:nvPr/>
          </p:nvGrpSpPr>
          <p:grpSpPr>
            <a:xfrm>
              <a:off x="1900332" y="1402396"/>
              <a:ext cx="652489" cy="769423"/>
              <a:chOff x="1900332" y="1402396"/>
              <a:chExt cx="652489" cy="769423"/>
            </a:xfrm>
          </p:grpSpPr>
          <p:pic>
            <p:nvPicPr>
              <p:cNvPr id="2071" name="Picture 8"/>
              <p:cNvPicPr>
                <a:picLocks noChangeAspect="1" noChangeArrowheads="1"/>
              </p:cNvPicPr>
              <p:nvPr/>
            </p:nvPicPr>
            <p:blipFill>
              <a:blip r:embed="rId1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900332" y="1402396"/>
                <a:ext cx="652489" cy="76942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58" name="Text Box 10"/>
              <p:cNvSpPr txBox="1">
                <a:spLocks noChangeArrowheads="1"/>
              </p:cNvSpPr>
              <p:nvPr/>
            </p:nvSpPr>
            <p:spPr bwMode="auto">
              <a:xfrm>
                <a:off x="1994942" y="2048394"/>
                <a:ext cx="463268" cy="123111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en-US" altLang="en-US" sz="800" dirty="0" smtClean="0">
                    <a:latin typeface="Arial" charset="0"/>
                  </a:rPr>
                  <a:t>McDonald</a:t>
                </a:r>
                <a:endParaRPr lang="en-US" altLang="en-US" sz="800" dirty="0">
                  <a:latin typeface="Arial" charset="0"/>
                </a:endParaRPr>
              </a:p>
            </p:txBody>
          </p:sp>
        </p:grpSp>
      </p:grpSp>
      <p:grpSp>
        <p:nvGrpSpPr>
          <p:cNvPr id="129" name="Group 128"/>
          <p:cNvGrpSpPr/>
          <p:nvPr/>
        </p:nvGrpSpPr>
        <p:grpSpPr>
          <a:xfrm>
            <a:off x="1305743" y="1446786"/>
            <a:ext cx="597957" cy="781858"/>
            <a:chOff x="1305743" y="1446786"/>
            <a:chExt cx="597957" cy="781858"/>
          </a:xfrm>
        </p:grpSpPr>
        <p:pic>
          <p:nvPicPr>
            <p:cNvPr id="159" name="Picture 158"/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20163" y="1446786"/>
              <a:ext cx="583537" cy="583537"/>
            </a:xfrm>
            <a:prstGeom prst="rect">
              <a:avLst/>
            </a:prstGeom>
          </p:spPr>
        </p:pic>
        <p:sp>
          <p:nvSpPr>
            <p:cNvPr id="128" name="TextBox 127"/>
            <p:cNvSpPr txBox="1"/>
            <p:nvPr/>
          </p:nvSpPr>
          <p:spPr>
            <a:xfrm>
              <a:off x="1305743" y="1951645"/>
              <a:ext cx="5979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2015</a:t>
              </a:r>
              <a:endParaRPr lang="en-US" sz="1200" dirty="0"/>
            </a:p>
          </p:txBody>
        </p:sp>
      </p:grpSp>
      <p:grpSp>
        <p:nvGrpSpPr>
          <p:cNvPr id="170" name="Group 169"/>
          <p:cNvGrpSpPr/>
          <p:nvPr/>
        </p:nvGrpSpPr>
        <p:grpSpPr>
          <a:xfrm>
            <a:off x="22088" y="2299404"/>
            <a:ext cx="597957" cy="781858"/>
            <a:chOff x="1305743" y="1446786"/>
            <a:chExt cx="597957" cy="781858"/>
          </a:xfrm>
        </p:grpSpPr>
        <p:pic>
          <p:nvPicPr>
            <p:cNvPr id="171" name="Picture 170"/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20163" y="1446786"/>
              <a:ext cx="583537" cy="583537"/>
            </a:xfrm>
            <a:prstGeom prst="rect">
              <a:avLst/>
            </a:prstGeom>
          </p:spPr>
        </p:pic>
        <p:sp>
          <p:nvSpPr>
            <p:cNvPr id="172" name="TextBox 171"/>
            <p:cNvSpPr txBox="1"/>
            <p:nvPr/>
          </p:nvSpPr>
          <p:spPr>
            <a:xfrm>
              <a:off x="1305743" y="1951645"/>
              <a:ext cx="5979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2015</a:t>
              </a:r>
              <a:endParaRPr lang="en-US" sz="1200" dirty="0"/>
            </a:p>
          </p:txBody>
        </p:sp>
      </p:grpSp>
      <p:grpSp>
        <p:nvGrpSpPr>
          <p:cNvPr id="173" name="Group 172"/>
          <p:cNvGrpSpPr/>
          <p:nvPr/>
        </p:nvGrpSpPr>
        <p:grpSpPr>
          <a:xfrm>
            <a:off x="43405" y="4862873"/>
            <a:ext cx="597957" cy="781858"/>
            <a:chOff x="1305743" y="1446786"/>
            <a:chExt cx="597957" cy="781858"/>
          </a:xfrm>
        </p:grpSpPr>
        <p:pic>
          <p:nvPicPr>
            <p:cNvPr id="174" name="Picture 173"/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20163" y="1446786"/>
              <a:ext cx="583537" cy="583537"/>
            </a:xfrm>
            <a:prstGeom prst="rect">
              <a:avLst/>
            </a:prstGeom>
          </p:spPr>
        </p:pic>
        <p:sp>
          <p:nvSpPr>
            <p:cNvPr id="175" name="TextBox 174"/>
            <p:cNvSpPr txBox="1"/>
            <p:nvPr/>
          </p:nvSpPr>
          <p:spPr>
            <a:xfrm>
              <a:off x="1305743" y="1951645"/>
              <a:ext cx="5979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2002</a:t>
              </a:r>
              <a:endParaRPr lang="en-US" sz="1200" dirty="0"/>
            </a:p>
          </p:txBody>
        </p:sp>
      </p:grpSp>
      <p:grpSp>
        <p:nvGrpSpPr>
          <p:cNvPr id="176" name="Group 175"/>
          <p:cNvGrpSpPr/>
          <p:nvPr/>
        </p:nvGrpSpPr>
        <p:grpSpPr>
          <a:xfrm>
            <a:off x="8478672" y="3798687"/>
            <a:ext cx="597957" cy="781858"/>
            <a:chOff x="1305743" y="1446786"/>
            <a:chExt cx="597957" cy="781858"/>
          </a:xfrm>
        </p:grpSpPr>
        <p:pic>
          <p:nvPicPr>
            <p:cNvPr id="177" name="Picture 176"/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20163" y="1446786"/>
              <a:ext cx="583537" cy="583537"/>
            </a:xfrm>
            <a:prstGeom prst="rect">
              <a:avLst/>
            </a:prstGeom>
          </p:spPr>
        </p:pic>
        <p:sp>
          <p:nvSpPr>
            <p:cNvPr id="178" name="TextBox 177"/>
            <p:cNvSpPr txBox="1"/>
            <p:nvPr/>
          </p:nvSpPr>
          <p:spPr>
            <a:xfrm>
              <a:off x="1305743" y="1951645"/>
              <a:ext cx="5979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2002</a:t>
              </a:r>
              <a:endParaRPr lang="en-US" sz="1200" dirty="0"/>
            </a:p>
          </p:txBody>
        </p:sp>
      </p:grpSp>
      <p:grpSp>
        <p:nvGrpSpPr>
          <p:cNvPr id="179" name="Group 178"/>
          <p:cNvGrpSpPr/>
          <p:nvPr/>
        </p:nvGrpSpPr>
        <p:grpSpPr>
          <a:xfrm>
            <a:off x="7240089" y="5425058"/>
            <a:ext cx="597957" cy="781858"/>
            <a:chOff x="1305743" y="1446786"/>
            <a:chExt cx="597957" cy="781858"/>
          </a:xfrm>
        </p:grpSpPr>
        <p:pic>
          <p:nvPicPr>
            <p:cNvPr id="180" name="Picture 179"/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20163" y="1446786"/>
              <a:ext cx="583537" cy="583537"/>
            </a:xfrm>
            <a:prstGeom prst="rect">
              <a:avLst/>
            </a:prstGeom>
          </p:spPr>
        </p:pic>
        <p:sp>
          <p:nvSpPr>
            <p:cNvPr id="181" name="TextBox 180"/>
            <p:cNvSpPr txBox="1"/>
            <p:nvPr/>
          </p:nvSpPr>
          <p:spPr>
            <a:xfrm>
              <a:off x="1305743" y="1951645"/>
              <a:ext cx="5979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1995</a:t>
              </a:r>
              <a:endParaRPr lang="en-US" sz="1200" dirty="0"/>
            </a:p>
          </p:txBody>
        </p:sp>
      </p:grpSp>
      <p:grpSp>
        <p:nvGrpSpPr>
          <p:cNvPr id="182" name="Group 181"/>
          <p:cNvGrpSpPr/>
          <p:nvPr/>
        </p:nvGrpSpPr>
        <p:grpSpPr>
          <a:xfrm>
            <a:off x="8442469" y="4619313"/>
            <a:ext cx="597957" cy="781858"/>
            <a:chOff x="1305743" y="1446786"/>
            <a:chExt cx="597957" cy="781858"/>
          </a:xfrm>
        </p:grpSpPr>
        <p:pic>
          <p:nvPicPr>
            <p:cNvPr id="183" name="Picture 182"/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20163" y="1446786"/>
              <a:ext cx="583537" cy="583537"/>
            </a:xfrm>
            <a:prstGeom prst="rect">
              <a:avLst/>
            </a:prstGeom>
          </p:spPr>
        </p:pic>
        <p:sp>
          <p:nvSpPr>
            <p:cNvPr id="184" name="TextBox 183"/>
            <p:cNvSpPr txBox="1"/>
            <p:nvPr/>
          </p:nvSpPr>
          <p:spPr>
            <a:xfrm>
              <a:off x="1305743" y="1951645"/>
              <a:ext cx="5979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1988</a:t>
              </a:r>
              <a:endParaRPr lang="en-US" sz="1200" dirty="0"/>
            </a:p>
          </p:txBody>
        </p:sp>
      </p:grpSp>
      <p:grpSp>
        <p:nvGrpSpPr>
          <p:cNvPr id="135" name="Group 134"/>
          <p:cNvGrpSpPr/>
          <p:nvPr/>
        </p:nvGrpSpPr>
        <p:grpSpPr>
          <a:xfrm>
            <a:off x="7160688" y="580701"/>
            <a:ext cx="1715421" cy="773873"/>
            <a:chOff x="7272826" y="511693"/>
            <a:chExt cx="1715421" cy="773873"/>
          </a:xfrm>
        </p:grpSpPr>
        <p:pic>
          <p:nvPicPr>
            <p:cNvPr id="134" name="Picture 133"/>
            <p:cNvPicPr>
              <a:picLocks noChangeAspect="1"/>
            </p:cNvPicPr>
            <p:nvPr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827437" y="511693"/>
              <a:ext cx="1160810" cy="773873"/>
            </a:xfrm>
            <a:prstGeom prst="rect">
              <a:avLst/>
            </a:prstGeom>
          </p:spPr>
        </p:pic>
        <p:sp>
          <p:nvSpPr>
            <p:cNvPr id="190" name="TextBox 189"/>
            <p:cNvSpPr txBox="1"/>
            <p:nvPr/>
          </p:nvSpPr>
          <p:spPr>
            <a:xfrm>
              <a:off x="7272826" y="560851"/>
              <a:ext cx="73198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>
                  <a:solidFill>
                    <a:prstClr val="black"/>
                  </a:solidFill>
                </a:rPr>
                <a:t>2024</a:t>
              </a:r>
              <a:r>
                <a:rPr lang="en-US" sz="1400" dirty="0" smtClean="0">
                  <a:solidFill>
                    <a:prstClr val="black"/>
                  </a:solidFill>
                </a:rPr>
                <a:t>: </a:t>
              </a:r>
              <a:endParaRPr lang="en-US" sz="1400" dirty="0">
                <a:solidFill>
                  <a:prstClr val="black"/>
                </a:solidFill>
              </a:endParaRPr>
            </a:p>
          </p:txBody>
        </p:sp>
      </p:grpSp>
      <p:sp>
        <p:nvSpPr>
          <p:cNvPr id="192" name="Right Arrow 191"/>
          <p:cNvSpPr/>
          <p:nvPr/>
        </p:nvSpPr>
        <p:spPr>
          <a:xfrm rot="19549904">
            <a:off x="5991916" y="2144130"/>
            <a:ext cx="234864" cy="783772"/>
          </a:xfrm>
          <a:prstGeom prst="rightArrow">
            <a:avLst>
              <a:gd name="adj1" fmla="val 18078"/>
              <a:gd name="adj2" fmla="val 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5063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43438" y="0"/>
            <a:ext cx="10286999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0" y="12462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Neutrinos: What are They Good For?</a:t>
            </a:r>
            <a:endParaRPr lang="en-US" sz="44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2137" y="3351522"/>
            <a:ext cx="5106843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Font typeface="+mj-lt"/>
              <a:buAutoNum type="arabicPeriod" startAt="2"/>
            </a:pPr>
            <a:r>
              <a:rPr lang="en-US" sz="32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Years of great discoveries and excitement for physicists and labs like </a:t>
            </a:r>
            <a:r>
              <a:rPr lang="en-US" sz="3200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Fermilab</a:t>
            </a:r>
            <a:r>
              <a:rPr lang="en-US" sz="32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around the world.</a:t>
            </a:r>
            <a:endParaRPr lang="en-US" sz="32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-556173" y="6214524"/>
            <a:ext cx="10270021" cy="646331"/>
          </a:xfrm>
          <a:prstGeom prst="rect">
            <a:avLst/>
          </a:prstGeom>
          <a:solidFill>
            <a:schemeClr val="tx1">
              <a:alpha val="63000"/>
            </a:schemeClr>
          </a:solidFill>
        </p:spPr>
        <p:txBody>
          <a:bodyPr wrap="square" lIns="731520" rIns="731520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IceCUBE</a:t>
            </a:r>
            <a:r>
              <a:rPr lang="en-US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detector at the South Pole, which made the first to observation of high energy neutrinos from outside the Milky Way using a cubic kilometer of  instrumented deep ice.</a:t>
            </a:r>
            <a:endParaRPr lang="en-US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7467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50"/>
          <p:cNvSpPr txBox="1">
            <a:spLocks noChangeArrowheads="1"/>
          </p:cNvSpPr>
          <p:nvPr/>
        </p:nvSpPr>
        <p:spPr bwMode="auto">
          <a:xfrm>
            <a:off x="0" y="5224"/>
            <a:ext cx="9144000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4400" dirty="0" smtClean="0">
                <a:solidFill>
                  <a:srgbClr val="FF0000"/>
                </a:solidFill>
                <a:latin typeface="Times New Roman" pitchFamily="18" charset="0"/>
              </a:rPr>
              <a:t>Applied Neutrino Physics</a:t>
            </a:r>
          </a:p>
        </p:txBody>
      </p:sp>
      <p:sp>
        <p:nvSpPr>
          <p:cNvPr id="3" name="Rectangle 49"/>
          <p:cNvSpPr>
            <a:spLocks noChangeArrowheads="1"/>
          </p:cNvSpPr>
          <p:nvPr/>
        </p:nvSpPr>
        <p:spPr bwMode="auto">
          <a:xfrm>
            <a:off x="280653" y="790411"/>
            <a:ext cx="8582693" cy="35855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ts val="600"/>
              </a:spcAft>
            </a:pPr>
            <a:r>
              <a:rPr lang="en-US" altLang="en-US" sz="2400" dirty="0" smtClean="0">
                <a:solidFill>
                  <a:srgbClr val="3333CC"/>
                </a:solidFill>
                <a:latin typeface="Times New Roman" pitchFamily="18" charset="0"/>
              </a:rPr>
              <a:t>The same weak interaction that makes neutrinos so hard to see makes them an excellent probe of things that are hidden…</a:t>
            </a:r>
          </a:p>
          <a:p>
            <a:pPr marL="1257300" lvl="2" indent="-342900" fontAlgn="base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en-US" sz="2400" dirty="0" smtClean="0">
                <a:solidFill>
                  <a:srgbClr val="006600"/>
                </a:solidFill>
                <a:latin typeface="Times New Roman" pitchFamily="18" charset="0"/>
              </a:rPr>
              <a:t>The core of the sun</a:t>
            </a:r>
          </a:p>
          <a:p>
            <a:pPr marL="1257300" lvl="2" indent="-342900" fontAlgn="base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en-US" sz="2400" dirty="0" smtClean="0">
                <a:solidFill>
                  <a:srgbClr val="006600"/>
                </a:solidFill>
                <a:latin typeface="Times New Roman" pitchFamily="18" charset="0"/>
              </a:rPr>
              <a:t>The inner workings of supernovae</a:t>
            </a:r>
          </a:p>
          <a:p>
            <a:pPr marL="1257300" lvl="2" indent="-342900" fontAlgn="base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en-US" sz="2400" dirty="0" smtClean="0">
                <a:solidFill>
                  <a:srgbClr val="006600"/>
                </a:solidFill>
                <a:latin typeface="Times New Roman" pitchFamily="18" charset="0"/>
              </a:rPr>
              <a:t>The core and crust of the Earth</a:t>
            </a:r>
            <a:endParaRPr lang="en-US" altLang="en-US" sz="2400" dirty="0">
              <a:solidFill>
                <a:srgbClr val="006600"/>
              </a:solidFill>
              <a:latin typeface="Times New Roman" pitchFamily="18" charset="0"/>
            </a:endParaRPr>
          </a:p>
          <a:p>
            <a:pPr marL="1257300" lvl="2" indent="-342900" fontAlgn="base">
              <a:spcBef>
                <a:spcPct val="0"/>
              </a:spcBef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altLang="en-US" sz="2400" dirty="0" smtClean="0">
                <a:solidFill>
                  <a:srgbClr val="006600"/>
                </a:solidFill>
                <a:latin typeface="Times New Roman" pitchFamily="18" charset="0"/>
              </a:rPr>
              <a:t>Inside the nuclear reactors of rogue nations</a:t>
            </a:r>
            <a:endParaRPr lang="en-US" altLang="en-US" sz="2400" dirty="0">
              <a:solidFill>
                <a:srgbClr val="006600"/>
              </a:solidFill>
              <a:latin typeface="Times New Roman" pitchFamily="18" charset="0"/>
            </a:endParaRPr>
          </a:p>
          <a:p>
            <a:pPr fontAlgn="base">
              <a:spcBef>
                <a:spcPct val="0"/>
              </a:spcBef>
              <a:spcAft>
                <a:spcPts val="600"/>
              </a:spcAft>
            </a:pPr>
            <a:r>
              <a:rPr lang="en-US" altLang="en-US" sz="2400" dirty="0" smtClean="0">
                <a:solidFill>
                  <a:srgbClr val="3333CC"/>
                </a:solidFill>
                <a:latin typeface="Times New Roman" pitchFamily="18" charset="0"/>
              </a:rPr>
              <a:t>Future advances in neutrino sources and detectors may allow us to send messages through the Earth that can not be jammed.</a:t>
            </a:r>
          </a:p>
        </p:txBody>
      </p:sp>
    </p:spTree>
    <p:extLst>
      <p:ext uri="{BB962C8B-B14F-4D97-AF65-F5344CB8AC3E}">
        <p14:creationId xmlns:p14="http://schemas.microsoft.com/office/powerpoint/2010/main" val="3398811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50"/>
          <p:cNvSpPr txBox="1">
            <a:spLocks noChangeArrowheads="1"/>
          </p:cNvSpPr>
          <p:nvPr/>
        </p:nvSpPr>
        <p:spPr bwMode="auto">
          <a:xfrm>
            <a:off x="0" y="5224"/>
            <a:ext cx="9144000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4000" dirty="0" smtClean="0">
                <a:solidFill>
                  <a:srgbClr val="FF0000"/>
                </a:solidFill>
                <a:latin typeface="Times New Roman" pitchFamily="18" charset="0"/>
              </a:rPr>
              <a:t>Solar Neutrinos as a Probe of Solar Fusion</a:t>
            </a:r>
          </a:p>
        </p:txBody>
      </p:sp>
      <p:sp>
        <p:nvSpPr>
          <p:cNvPr id="3" name="Rectangle 49"/>
          <p:cNvSpPr>
            <a:spLocks noChangeArrowheads="1"/>
          </p:cNvSpPr>
          <p:nvPr/>
        </p:nvSpPr>
        <p:spPr bwMode="auto">
          <a:xfrm>
            <a:off x="280653" y="614571"/>
            <a:ext cx="8582693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ts val="600"/>
              </a:spcAft>
            </a:pPr>
            <a:r>
              <a:rPr lang="en-US" altLang="en-US" sz="2400" dirty="0" smtClean="0">
                <a:solidFill>
                  <a:srgbClr val="3333CC"/>
                </a:solidFill>
                <a:latin typeface="Times New Roman" pitchFamily="18" charset="0"/>
              </a:rPr>
              <a:t>Ray Davis did not set out to </a:t>
            </a:r>
            <a:r>
              <a:rPr lang="en-US" altLang="en-US" sz="2400" dirty="0" smtClean="0">
                <a:solidFill>
                  <a:srgbClr val="3333CC"/>
                </a:solidFill>
                <a:latin typeface="Times New Roman" pitchFamily="18" charset="0"/>
              </a:rPr>
              <a:t>study </a:t>
            </a:r>
            <a:r>
              <a:rPr lang="en-US" altLang="en-US" sz="2400" dirty="0" smtClean="0">
                <a:solidFill>
                  <a:srgbClr val="3333CC"/>
                </a:solidFill>
                <a:latin typeface="Times New Roman" pitchFamily="18" charset="0"/>
              </a:rPr>
              <a:t>neutrino properties.  </a:t>
            </a:r>
            <a:r>
              <a:rPr lang="en-US" altLang="en-US" sz="2400" dirty="0" smtClean="0">
                <a:solidFill>
                  <a:srgbClr val="3333CC"/>
                </a:solidFill>
                <a:latin typeface="Times New Roman" pitchFamily="18" charset="0"/>
              </a:rPr>
              <a:t>His goal was to test the theory that nuclear fusion </a:t>
            </a:r>
            <a:r>
              <a:rPr lang="en-US" altLang="en-US" sz="2400" dirty="0" smtClean="0">
                <a:solidFill>
                  <a:srgbClr val="3333CC"/>
                </a:solidFill>
                <a:latin typeface="Times New Roman" pitchFamily="18" charset="0"/>
              </a:rPr>
              <a:t>is</a:t>
            </a:r>
            <a:r>
              <a:rPr lang="en-US" altLang="en-US" sz="2400" dirty="0" smtClean="0">
                <a:solidFill>
                  <a:srgbClr val="3333CC"/>
                </a:solidFill>
                <a:latin typeface="Times New Roman" pitchFamily="18" charset="0"/>
              </a:rPr>
              <a:t> </a:t>
            </a:r>
            <a:r>
              <a:rPr lang="en-US" altLang="en-US" sz="2400" dirty="0" smtClean="0">
                <a:solidFill>
                  <a:srgbClr val="3333CC"/>
                </a:solidFill>
                <a:latin typeface="Times New Roman" pitchFamily="18" charset="0"/>
              </a:rPr>
              <a:t>the process that </a:t>
            </a:r>
            <a:r>
              <a:rPr lang="en-US" altLang="en-US" sz="2400" dirty="0" smtClean="0">
                <a:solidFill>
                  <a:srgbClr val="3333CC"/>
                </a:solidFill>
                <a:latin typeface="Times New Roman" pitchFamily="18" charset="0"/>
              </a:rPr>
              <a:t>fuels stars </a:t>
            </a:r>
            <a:r>
              <a:rPr lang="en-US" altLang="en-US" sz="2400" dirty="0" smtClean="0">
                <a:solidFill>
                  <a:srgbClr val="3333CC"/>
                </a:solidFill>
                <a:latin typeface="Times New Roman" pitchFamily="18" charset="0"/>
              </a:rPr>
              <a:t>like the Sun.</a:t>
            </a:r>
          </a:p>
        </p:txBody>
      </p:sp>
      <p:pic>
        <p:nvPicPr>
          <p:cNvPr id="11271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9584" y="2359773"/>
            <a:ext cx="3233738" cy="30645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5725624" y="1863255"/>
            <a:ext cx="333924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The Carbon-Nitrogen-Oxygen Cycle</a:t>
            </a:r>
            <a:endParaRPr lang="en-US" sz="2000" dirty="0"/>
          </a:p>
        </p:txBody>
      </p:sp>
      <p:sp>
        <p:nvSpPr>
          <p:cNvPr id="18" name="Oval 17"/>
          <p:cNvSpPr/>
          <p:nvPr/>
        </p:nvSpPr>
        <p:spPr>
          <a:xfrm>
            <a:off x="8739552" y="4003445"/>
            <a:ext cx="281354" cy="263769"/>
          </a:xfrm>
          <a:prstGeom prst="ellipse">
            <a:avLst/>
          </a:prstGeom>
          <a:solidFill>
            <a:srgbClr val="FFC000">
              <a:alpha val="3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270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99" y="2096606"/>
            <a:ext cx="5648325" cy="3590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Oval 5"/>
          <p:cNvSpPr/>
          <p:nvPr/>
        </p:nvSpPr>
        <p:spPr>
          <a:xfrm>
            <a:off x="624252" y="2734405"/>
            <a:ext cx="281354" cy="263769"/>
          </a:xfrm>
          <a:prstGeom prst="ellipse">
            <a:avLst/>
          </a:prstGeom>
          <a:solidFill>
            <a:srgbClr val="FFC000">
              <a:alpha val="3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2338752" y="2746128"/>
            <a:ext cx="281354" cy="263769"/>
          </a:xfrm>
          <a:prstGeom prst="ellipse">
            <a:avLst/>
          </a:prstGeom>
          <a:solidFill>
            <a:srgbClr val="FFC000">
              <a:alpha val="3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3405551" y="2675798"/>
            <a:ext cx="281354" cy="263769"/>
          </a:xfrm>
          <a:prstGeom prst="ellipse">
            <a:avLst/>
          </a:prstGeom>
          <a:solidFill>
            <a:srgbClr val="FFC000">
              <a:alpha val="3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4847489" y="3883277"/>
            <a:ext cx="281354" cy="263769"/>
          </a:xfrm>
          <a:prstGeom prst="ellipse">
            <a:avLst/>
          </a:prstGeom>
          <a:solidFill>
            <a:srgbClr val="FFC000">
              <a:alpha val="3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624252" y="1759912"/>
            <a:ext cx="422323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Proton-Proton Fusion Reactions</a:t>
            </a:r>
            <a:endParaRPr lang="en-US" sz="2000" dirty="0"/>
          </a:p>
        </p:txBody>
      </p:sp>
      <p:sp>
        <p:nvSpPr>
          <p:cNvPr id="19" name="TextBox 18"/>
          <p:cNvSpPr txBox="1"/>
          <p:nvPr/>
        </p:nvSpPr>
        <p:spPr>
          <a:xfrm>
            <a:off x="5635869" y="5618286"/>
            <a:ext cx="349922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The </a:t>
            </a:r>
            <a:r>
              <a:rPr lang="en-US" sz="2000" dirty="0" err="1" smtClean="0"/>
              <a:t>Borexino</a:t>
            </a:r>
            <a:r>
              <a:rPr lang="en-US" sz="2000" dirty="0" smtClean="0"/>
              <a:t> Detector </a:t>
            </a:r>
          </a:p>
          <a:p>
            <a:pPr algn="ctr"/>
            <a:r>
              <a:rPr lang="en-US" sz="2000" dirty="0" smtClean="0"/>
              <a:t>located in Italy</a:t>
            </a:r>
            <a:endParaRPr lang="en-US" sz="2000" dirty="0"/>
          </a:p>
        </p:txBody>
      </p:sp>
      <p:sp>
        <p:nvSpPr>
          <p:cNvPr id="20" name="Rectangle 49"/>
          <p:cNvSpPr>
            <a:spLocks noChangeArrowheads="1"/>
          </p:cNvSpPr>
          <p:nvPr/>
        </p:nvSpPr>
        <p:spPr bwMode="auto">
          <a:xfrm>
            <a:off x="280653" y="5618286"/>
            <a:ext cx="5488932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ts val="600"/>
              </a:spcAft>
            </a:pPr>
            <a:r>
              <a:rPr lang="en-US" altLang="en-US" sz="2000" dirty="0">
                <a:solidFill>
                  <a:srgbClr val="006600"/>
                </a:solidFill>
                <a:latin typeface="Times New Roman" pitchFamily="18" charset="0"/>
              </a:rPr>
              <a:t>O</a:t>
            </a:r>
            <a:r>
              <a:rPr lang="en-US" altLang="en-US" sz="2000" dirty="0" smtClean="0">
                <a:solidFill>
                  <a:srgbClr val="006600"/>
                </a:solidFill>
                <a:latin typeface="Times New Roman" pitchFamily="18" charset="0"/>
              </a:rPr>
              <a:t>bservation of the different solar neutrinos, which can be characterized by </a:t>
            </a:r>
            <a:r>
              <a:rPr lang="en-US" altLang="en-US" sz="2000" smtClean="0">
                <a:solidFill>
                  <a:srgbClr val="006600"/>
                </a:solidFill>
                <a:latin typeface="Times New Roman" pitchFamily="18" charset="0"/>
              </a:rPr>
              <a:t>their </a:t>
            </a:r>
            <a:r>
              <a:rPr lang="en-US" altLang="en-US" sz="2000" smtClean="0">
                <a:solidFill>
                  <a:srgbClr val="006600"/>
                </a:solidFill>
                <a:latin typeface="Times New Roman" pitchFamily="18" charset="0"/>
              </a:rPr>
              <a:t>energies, </a:t>
            </a:r>
            <a:r>
              <a:rPr lang="en-US" altLang="en-US" sz="2000" dirty="0" smtClean="0">
                <a:solidFill>
                  <a:srgbClr val="006600"/>
                </a:solidFill>
                <a:latin typeface="Times New Roman" pitchFamily="18" charset="0"/>
              </a:rPr>
              <a:t>has confirmed the primary processes in solar fusion</a:t>
            </a:r>
          </a:p>
        </p:txBody>
      </p:sp>
      <p:sp>
        <p:nvSpPr>
          <p:cNvPr id="21" name="Rectangle 49"/>
          <p:cNvSpPr>
            <a:spLocks noChangeArrowheads="1"/>
          </p:cNvSpPr>
          <p:nvPr/>
        </p:nvSpPr>
        <p:spPr bwMode="auto">
          <a:xfrm>
            <a:off x="5769585" y="5204973"/>
            <a:ext cx="3251321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ts val="600"/>
              </a:spcAft>
            </a:pPr>
            <a:r>
              <a:rPr lang="en-US" altLang="en-US" sz="2000" dirty="0" smtClean="0">
                <a:solidFill>
                  <a:srgbClr val="FFC000"/>
                </a:solidFill>
                <a:latin typeface="Times New Roman" pitchFamily="18" charset="0"/>
              </a:rPr>
              <a:t>Neutrinos yet to be observed from other processes will tell us about the chemical composition of the Suns core.</a:t>
            </a:r>
          </a:p>
        </p:txBody>
      </p:sp>
      <p:sp>
        <p:nvSpPr>
          <p:cNvPr id="17" name="Oval 16"/>
          <p:cNvSpPr/>
          <p:nvPr/>
        </p:nvSpPr>
        <p:spPr>
          <a:xfrm>
            <a:off x="5725624" y="3760183"/>
            <a:ext cx="281354" cy="263769"/>
          </a:xfrm>
          <a:prstGeom prst="ellipse">
            <a:avLst/>
          </a:prstGeom>
          <a:solidFill>
            <a:srgbClr val="FFC000">
              <a:alpha val="3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8040" y="2128104"/>
            <a:ext cx="3427052" cy="34901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498859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3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" dur="500"/>
                                        <p:tgtEl>
                                          <p:spTgt spid="133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8" grpId="0" animBg="1"/>
      <p:bldP spid="6" grpId="0" animBg="1"/>
      <p:bldP spid="8" grpId="0" animBg="1"/>
      <p:bldP spid="12" grpId="0" animBg="1"/>
      <p:bldP spid="13" grpId="0" animBg="1"/>
      <p:bldP spid="4" grpId="0"/>
      <p:bldP spid="19" grpId="0"/>
      <p:bldP spid="19" grpId="1"/>
      <p:bldP spid="20" grpId="0"/>
      <p:bldP spid="21" grpId="0"/>
      <p:bldP spid="17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847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 Box 50"/>
          <p:cNvSpPr txBox="1">
            <a:spLocks noChangeArrowheads="1"/>
          </p:cNvSpPr>
          <p:nvPr/>
        </p:nvSpPr>
        <p:spPr bwMode="auto">
          <a:xfrm>
            <a:off x="0" y="5224"/>
            <a:ext cx="9144000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4400" dirty="0" smtClean="0">
                <a:solidFill>
                  <a:schemeClr val="bg1"/>
                </a:solidFill>
                <a:latin typeface="Times New Roman" pitchFamily="18" charset="0"/>
              </a:rPr>
              <a:t>Supernova Neutrinos</a:t>
            </a:r>
          </a:p>
        </p:txBody>
      </p:sp>
      <p:sp>
        <p:nvSpPr>
          <p:cNvPr id="6" name="Rectangle 49"/>
          <p:cNvSpPr>
            <a:spLocks noChangeArrowheads="1"/>
          </p:cNvSpPr>
          <p:nvPr/>
        </p:nvSpPr>
        <p:spPr bwMode="auto">
          <a:xfrm>
            <a:off x="202223" y="676115"/>
            <a:ext cx="8765931" cy="17235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ts val="1200"/>
              </a:spcAft>
            </a:pPr>
            <a:r>
              <a:rPr lang="en-US" altLang="en-US" sz="2400" dirty="0" smtClean="0">
                <a:solidFill>
                  <a:schemeClr val="bg1"/>
                </a:solidFill>
                <a:latin typeface="Times New Roman" pitchFamily="18" charset="0"/>
              </a:rPr>
              <a:t>Even neutrinos can get briefly trapped in the super dense matter of a core-collapse supernova.  Still they come out fairly promptly.</a:t>
            </a:r>
          </a:p>
          <a:p>
            <a:pPr fontAlgn="base">
              <a:spcBef>
                <a:spcPct val="0"/>
              </a:spcBef>
              <a:spcAft>
                <a:spcPts val="1200"/>
              </a:spcAft>
            </a:pPr>
            <a:r>
              <a:rPr lang="en-US" altLang="en-US" sz="2400" dirty="0" smtClean="0">
                <a:solidFill>
                  <a:schemeClr val="bg1"/>
                </a:solidFill>
                <a:latin typeface="Times New Roman" pitchFamily="18" charset="0"/>
              </a:rPr>
              <a:t>The properties of the detected neutrinos can tell us about what’s happen in the earliest moments of the explosion.</a:t>
            </a:r>
          </a:p>
        </p:txBody>
      </p:sp>
    </p:spTree>
    <p:extLst>
      <p:ext uri="{BB962C8B-B14F-4D97-AF65-F5344CB8AC3E}">
        <p14:creationId xmlns:p14="http://schemas.microsoft.com/office/powerpoint/2010/main" val="2896028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9265" name="Rectangle 49"/>
              <p:cNvSpPr>
                <a:spLocks noChangeArrowheads="1"/>
              </p:cNvSpPr>
              <p:nvPr/>
            </p:nvSpPr>
            <p:spPr bwMode="auto">
              <a:xfrm>
                <a:off x="533400" y="739604"/>
                <a:ext cx="8257515" cy="541686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ts val="600"/>
                  </a:spcAft>
                </a:pPr>
                <a:r>
                  <a:rPr lang="en-US" altLang="en-US" sz="2400" dirty="0" smtClean="0">
                    <a:solidFill>
                      <a:srgbClr val="3333CC"/>
                    </a:solidFill>
                    <a:latin typeface="Times New Roman" pitchFamily="18" charset="0"/>
                  </a:rPr>
                  <a:t>To understand the events that lead to the proposal of the neutrino we have to start with the most basic principles of physics:</a:t>
                </a:r>
              </a:p>
              <a:p>
                <a:pPr marL="800100" lvl="1" indent="-342900" fontAlgn="base">
                  <a:spcBef>
                    <a:spcPct val="0"/>
                  </a:spcBef>
                  <a:buFont typeface="Arial" panose="020B0604020202020204" pitchFamily="34" charset="0"/>
                  <a:buChar char="•"/>
                </a:pPr>
                <a:r>
                  <a:rPr lang="en-US" altLang="en-US" sz="2400" dirty="0" smtClean="0">
                    <a:solidFill>
                      <a:srgbClr val="3333CC"/>
                    </a:solidFill>
                    <a:latin typeface="Times New Roman" pitchFamily="18" charset="0"/>
                  </a:rPr>
                  <a:t>Conservation of Energy </a:t>
                </a:r>
              </a:p>
              <a:p>
                <a:pPr lvl="2" fontAlgn="base">
                  <a:spcBef>
                    <a:spcPct val="0"/>
                  </a:spcBef>
                  <a:spcAft>
                    <a:spcPts val="600"/>
                  </a:spcAft>
                </a:pPr>
                <a:r>
                  <a:rPr lang="en-US" altLang="en-US" sz="2000" dirty="0" smtClean="0">
                    <a:solidFill>
                      <a:srgbClr val="006600"/>
                    </a:solidFill>
                    <a:latin typeface="Times New Roman" pitchFamily="18" charset="0"/>
                  </a:rPr>
                  <a:t>The total energy in the any process is a constant.  Energy can never be created or destroyed.</a:t>
                </a:r>
              </a:p>
              <a:p>
                <a:pPr algn="ctr" fontAlgn="base">
                  <a:spcBef>
                    <a:spcPct val="0"/>
                  </a:spcBef>
                  <a:spcAft>
                    <a:spcPts val="600"/>
                  </a:spcAft>
                </a:pPr>
                <a:r>
                  <a:rPr lang="en-US" altLang="en-US" sz="2400" dirty="0">
                    <a:solidFill>
                      <a:srgbClr val="FFC000"/>
                    </a:solidFill>
                  </a:rPr>
                  <a:t> </a:t>
                </a:r>
                <a14:m>
                  <m:oMath xmlns:m="http://schemas.openxmlformats.org/officeDocument/2006/math">
                    <m:nary>
                      <m:naryPr>
                        <m:chr m:val="∑"/>
                        <m:subHide m:val="on"/>
                        <m:supHide m:val="on"/>
                        <m:ctrlPr>
                          <a:rPr lang="en-US" altLang="en-US" sz="2400" i="1" smtClean="0">
                            <a:solidFill>
                              <a:srgbClr val="FFC000"/>
                            </a:solidFill>
                            <a:latin typeface="Cambria Math"/>
                          </a:rPr>
                        </m:ctrlPr>
                      </m:naryPr>
                      <m:sub/>
                      <m:sup/>
                      <m:e>
                        <m:sSub>
                          <m:sSubPr>
                            <m:ctrlPr>
                              <a:rPr lang="en-US" altLang="en-US" sz="2400" i="1">
                                <a:solidFill>
                                  <a:srgbClr val="FFC00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en-US" sz="2400" i="1">
                                <a:solidFill>
                                  <a:srgbClr val="FFC000"/>
                                </a:solidFill>
                                <a:latin typeface="Cambria Math"/>
                              </a:rPr>
                              <m:t>𝐸</m:t>
                            </m:r>
                          </m:e>
                          <m:sub>
                            <m:r>
                              <a:rPr lang="en-US" altLang="en-US" sz="2400" i="1">
                                <a:solidFill>
                                  <a:srgbClr val="FFC000"/>
                                </a:solidFill>
                                <a:latin typeface="Cambria Math"/>
                              </a:rPr>
                              <m:t>𝐼𝑛𝑖𝑡𝑖𝑎𝑙</m:t>
                            </m:r>
                          </m:sub>
                        </m:sSub>
                      </m:e>
                    </m:nary>
                    <m:r>
                      <a:rPr lang="en-US" altLang="en-US" sz="2400" b="0" i="1" smtClean="0">
                        <a:solidFill>
                          <a:srgbClr val="FFC000"/>
                        </a:solidFill>
                        <a:latin typeface="Cambria Math"/>
                      </a:rPr>
                      <m:t>=</m:t>
                    </m:r>
                    <m:nary>
                      <m:naryPr>
                        <m:chr m:val="∑"/>
                        <m:subHide m:val="on"/>
                        <m:supHide m:val="on"/>
                        <m:ctrlPr>
                          <a:rPr lang="en-US" altLang="en-US" sz="2400" b="0" i="1" smtClean="0">
                            <a:solidFill>
                              <a:srgbClr val="FFC000"/>
                            </a:solidFill>
                            <a:latin typeface="Cambria Math"/>
                          </a:rPr>
                        </m:ctrlPr>
                      </m:naryPr>
                      <m:sub/>
                      <m:sup/>
                      <m:e>
                        <m:sSub>
                          <m:sSubPr>
                            <m:ctrlPr>
                              <a:rPr lang="en-US" altLang="en-US" sz="2400" i="1">
                                <a:solidFill>
                                  <a:srgbClr val="FFC00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en-US" sz="2400" i="1">
                                <a:solidFill>
                                  <a:srgbClr val="FFC000"/>
                                </a:solidFill>
                                <a:latin typeface="Cambria Math"/>
                              </a:rPr>
                              <m:t>𝐸</m:t>
                            </m:r>
                          </m:e>
                          <m:sub>
                            <m:r>
                              <a:rPr lang="en-US" altLang="en-US" sz="2400" i="1">
                                <a:solidFill>
                                  <a:srgbClr val="FFC000"/>
                                </a:solidFill>
                                <a:latin typeface="Cambria Math"/>
                              </a:rPr>
                              <m:t>𝐹𝑖𝑛𝑎𝑙</m:t>
                            </m:r>
                          </m:sub>
                        </m:sSub>
                      </m:e>
                    </m:nary>
                  </m:oMath>
                </a14:m>
                <a:endParaRPr lang="en-US" altLang="en-US" sz="2400" dirty="0" smtClean="0">
                  <a:solidFill>
                    <a:srgbClr val="FFC000"/>
                  </a:solidFill>
                  <a:latin typeface="Times New Roman" pitchFamily="18" charset="0"/>
                  <a:cs typeface="Times New Roman" panose="02020603050405020304" pitchFamily="18" charset="0"/>
                </a:endParaRPr>
              </a:p>
              <a:p>
                <a:pPr marL="800100" lvl="1" indent="-342900" fontAlgn="base">
                  <a:spcBef>
                    <a:spcPts val="1200"/>
                  </a:spcBef>
                  <a:buFont typeface="Arial" panose="020B0604020202020204" pitchFamily="34" charset="0"/>
                  <a:buChar char="•"/>
                </a:pPr>
                <a:r>
                  <a:rPr lang="en-US" altLang="en-US" sz="2400" dirty="0" smtClean="0">
                    <a:solidFill>
                      <a:srgbClr val="3333CC"/>
                    </a:solidFill>
                    <a:latin typeface="Times New Roman" pitchFamily="18" charset="0"/>
                  </a:rPr>
                  <a:t>Conservation of Momentum</a:t>
                </a:r>
              </a:p>
              <a:p>
                <a:pPr lvl="2" fontAlgn="base">
                  <a:spcBef>
                    <a:spcPct val="0"/>
                  </a:spcBef>
                  <a:spcAft>
                    <a:spcPts val="600"/>
                  </a:spcAft>
                </a:pPr>
                <a:r>
                  <a:rPr lang="en-US" altLang="en-US" sz="2000" dirty="0" smtClean="0">
                    <a:solidFill>
                      <a:srgbClr val="006600"/>
                    </a:solidFill>
                    <a:latin typeface="Times New Roman" pitchFamily="18" charset="0"/>
                  </a:rPr>
                  <a:t>The total momentum in any system is a constant.  Momentum is a vector quantity, so it has to be balanced directionally.</a:t>
                </a:r>
              </a:p>
              <a:p>
                <a:pPr algn="ctr" fontAlgn="base">
                  <a:spcBef>
                    <a:spcPct val="0"/>
                  </a:spcBef>
                  <a:spcAft>
                    <a:spcPts val="600"/>
                  </a:spcAft>
                </a:pPr>
                <a:r>
                  <a:rPr lang="en-US" altLang="en-US" sz="2400" i="1" dirty="0" smtClean="0">
                    <a:solidFill>
                      <a:srgbClr val="FFC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  	                           </a:t>
                </a:r>
                <a14:m>
                  <m:oMath xmlns:m="http://schemas.openxmlformats.org/officeDocument/2006/math">
                    <m:nary>
                      <m:naryPr>
                        <m:chr m:val="∑"/>
                        <m:subHide m:val="on"/>
                        <m:supHide m:val="on"/>
                        <m:ctrlPr>
                          <a:rPr lang="en-US" altLang="en-US" sz="2400" i="1" smtClean="0">
                            <a:solidFill>
                              <a:srgbClr val="FFC000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naryPr>
                      <m:sub/>
                      <m:sup/>
                      <m:e>
                        <m:sSub>
                          <m:sSubPr>
                            <m:ctrlPr>
                              <a:rPr lang="en-US" altLang="en-US" sz="2400" i="1" smtClean="0">
                                <a:solidFill>
                                  <a:srgbClr val="FFC000"/>
                                </a:solidFill>
                                <a:latin typeface="Cambria Math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⃗"/>
                                <m:ctrlPr>
                                  <a:rPr lang="en-US" altLang="en-US" sz="2400" i="1" smtClean="0">
                                    <a:solidFill>
                                      <a:srgbClr val="FFC000"/>
                                    </a:solidFill>
                                    <a:latin typeface="Cambria Math"/>
                                    <a:ea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altLang="en-US" sz="2400" b="0" i="1" smtClean="0">
                                    <a:solidFill>
                                      <a:srgbClr val="FFC000"/>
                                    </a:solidFill>
                                    <a:latin typeface="Cambria Math"/>
                                    <a:ea typeface="Cambria Math" panose="02040503050406030204" pitchFamily="18" charset="0"/>
                                  </a:rPr>
                                  <m:t>𝑝</m:t>
                                </m:r>
                              </m:e>
                            </m:acc>
                          </m:e>
                          <m:sub>
                            <m:r>
                              <a:rPr lang="en-US" altLang="en-US" sz="2400" b="0" i="1" smtClean="0">
                                <a:solidFill>
                                  <a:srgbClr val="FFC000"/>
                                </a:solidFill>
                                <a:latin typeface="Cambria Math"/>
                                <a:ea typeface="Cambria Math" panose="02040503050406030204" pitchFamily="18" charset="0"/>
                              </a:rPr>
                              <m:t>𝐼𝑛𝑖𝑡𝑖𝑎𝑙</m:t>
                            </m:r>
                          </m:sub>
                        </m:sSub>
                      </m:e>
                    </m:nary>
                    <m:r>
                      <a:rPr lang="en-US" altLang="en-US" sz="2400" b="0" i="1" smtClean="0">
                        <a:solidFill>
                          <a:srgbClr val="FFC000"/>
                        </a:solidFill>
                        <a:latin typeface="Cambria Math"/>
                        <a:ea typeface="Cambria Math" panose="02040503050406030204" pitchFamily="18" charset="0"/>
                      </a:rPr>
                      <m:t>=</m:t>
                    </m:r>
                    <m:nary>
                      <m:naryPr>
                        <m:chr m:val="∑"/>
                        <m:subHide m:val="on"/>
                        <m:supHide m:val="on"/>
                        <m:ctrlPr>
                          <a:rPr lang="en-US" altLang="en-US" sz="2400" b="0" i="1" smtClean="0">
                            <a:solidFill>
                              <a:srgbClr val="FFC000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naryPr>
                      <m:sub/>
                      <m:sup/>
                      <m:e>
                        <m:sSub>
                          <m:sSubPr>
                            <m:ctrlPr>
                              <a:rPr lang="en-US" altLang="en-US" sz="2400" b="0" i="1" smtClean="0">
                                <a:solidFill>
                                  <a:srgbClr val="FFC000"/>
                                </a:solidFill>
                                <a:latin typeface="Cambria Math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⃗"/>
                                <m:ctrlPr>
                                  <a:rPr lang="en-US" altLang="en-US" sz="2400" b="0" i="1" smtClean="0">
                                    <a:solidFill>
                                      <a:srgbClr val="FFC000"/>
                                    </a:solidFill>
                                    <a:latin typeface="Cambria Math"/>
                                    <a:ea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altLang="en-US" sz="2400" b="0" i="1" smtClean="0">
                                    <a:solidFill>
                                      <a:srgbClr val="FFC000"/>
                                    </a:solidFill>
                                    <a:latin typeface="Cambria Math"/>
                                    <a:ea typeface="Cambria Math" panose="02040503050406030204" pitchFamily="18" charset="0"/>
                                  </a:rPr>
                                  <m:t>𝑝</m:t>
                                </m:r>
                              </m:e>
                            </m:acc>
                          </m:e>
                          <m:sub>
                            <m:r>
                              <a:rPr lang="en-US" altLang="en-US" sz="2400" b="0" i="1" smtClean="0">
                                <a:solidFill>
                                  <a:srgbClr val="FFC000"/>
                                </a:solidFill>
                                <a:latin typeface="Cambria Math"/>
                                <a:ea typeface="Cambria Math" panose="02040503050406030204" pitchFamily="18" charset="0"/>
                              </a:rPr>
                              <m:t>𝐹𝑖𝑛𝑎𝑙</m:t>
                            </m:r>
                          </m:sub>
                        </m:sSub>
                      </m:e>
                    </m:nary>
                  </m:oMath>
                </a14:m>
                <a:endParaRPr lang="en-US" altLang="en-US" sz="2400" i="1" dirty="0" smtClean="0">
                  <a:solidFill>
                    <a:srgbClr val="FFC000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algn="ctr" fontAlgn="base">
                  <a:spcBef>
                    <a:spcPct val="0"/>
                  </a:spcBef>
                  <a:spcAft>
                    <a:spcPts val="600"/>
                  </a:spcAft>
                </a:pPr>
                <a:endParaRPr lang="en-US" altLang="en-US" sz="2400" i="1" dirty="0">
                  <a:solidFill>
                    <a:srgbClr val="FFC000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fontAlgn="base">
                  <a:spcBef>
                    <a:spcPts val="1200"/>
                  </a:spcBef>
                  <a:spcAft>
                    <a:spcPts val="600"/>
                  </a:spcAft>
                </a:pPr>
                <a:r>
                  <a:rPr lang="en-US" altLang="en-US" sz="2400" dirty="0" smtClean="0">
                    <a:solidFill>
                      <a:srgbClr val="3333CC"/>
                    </a:solidFill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In classical physics we often illustrate these two laws of physics using billiard balls…</a:t>
                </a:r>
              </a:p>
            </p:txBody>
          </p:sp>
        </mc:Choice>
        <mc:Fallback xmlns="">
          <p:sp>
            <p:nvSpPr>
              <p:cNvPr id="9265" name="Rectangle 4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33400" y="739604"/>
                <a:ext cx="8257515" cy="5416868"/>
              </a:xfrm>
              <a:prstGeom prst="rect">
                <a:avLst/>
              </a:prstGeom>
              <a:blipFill rotWithShape="1">
                <a:blip r:embed="rId2"/>
                <a:stretch>
                  <a:fillRect l="-1182" t="-900" r="-1108" b="-1575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266" name="Text Box 50"/>
          <p:cNvSpPr txBox="1">
            <a:spLocks noChangeArrowheads="1"/>
          </p:cNvSpPr>
          <p:nvPr/>
        </p:nvSpPr>
        <p:spPr bwMode="auto">
          <a:xfrm>
            <a:off x="0" y="12057"/>
            <a:ext cx="9144000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4400" dirty="0" smtClean="0">
                <a:solidFill>
                  <a:srgbClr val="FF0000"/>
                </a:solidFill>
                <a:latin typeface="Times New Roman" pitchFamily="18" charset="0"/>
              </a:rPr>
              <a:t>The Neutrino Proposal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/>
              <p:cNvSpPr/>
              <p:nvPr/>
            </p:nvSpPr>
            <p:spPr>
              <a:xfrm>
                <a:off x="2699509" y="4258316"/>
                <a:ext cx="743602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altLang="en-US" sz="2400" i="1">
                              <a:solidFill>
                                <a:srgbClr val="FFC000"/>
                              </a:solidFill>
                              <a:latin typeface="Cambria Math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altLang="en-US" sz="2400" i="1">
                              <a:solidFill>
                                <a:srgbClr val="FFC000"/>
                              </a:solidFill>
                              <a:latin typeface="Cambria Math"/>
                              <a:ea typeface="Cambria Math" panose="02040503050406030204" pitchFamily="18" charset="0"/>
                            </a:rPr>
                            <m:t>𝑝</m:t>
                          </m:r>
                        </m:e>
                      </m:acc>
                      <m:r>
                        <a:rPr lang="en-US" altLang="en-US" sz="2400" i="1">
                          <a:solidFill>
                            <a:srgbClr val="FFC000"/>
                          </a:solidFill>
                          <a:latin typeface="Cambria Math"/>
                          <a:ea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99509" y="4258316"/>
                <a:ext cx="743602" cy="461665"/>
              </a:xfrm>
              <a:prstGeom prst="rect">
                <a:avLst/>
              </a:prstGeom>
              <a:blipFill rotWithShape="1">
                <a:blip r:embed="rId3"/>
                <a:stretch>
                  <a:fillRect t="-20000" r="-7377" b="-10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3234331" y="4258316"/>
                <a:ext cx="692690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en-US" sz="2400" i="1">
                          <a:solidFill>
                            <a:srgbClr val="FFC000"/>
                          </a:solidFill>
                          <a:latin typeface="Cambria Math"/>
                          <a:ea typeface="Cambria Math" panose="02040503050406030204" pitchFamily="18" charset="0"/>
                        </a:rPr>
                        <m:t>𝑚</m:t>
                      </m:r>
                      <m:acc>
                        <m:accPr>
                          <m:chr m:val="⃗"/>
                          <m:ctrlPr>
                            <a:rPr lang="en-US" altLang="en-US" sz="2400" i="1">
                              <a:solidFill>
                                <a:srgbClr val="FFC000"/>
                              </a:solidFill>
                              <a:latin typeface="Cambria Math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altLang="en-US" sz="2400" i="1">
                              <a:solidFill>
                                <a:srgbClr val="FFC000"/>
                              </a:solidFill>
                              <a:latin typeface="Cambria Math"/>
                              <a:ea typeface="Cambria Math" panose="02040503050406030204" pitchFamily="18" charset="0"/>
                            </a:rPr>
                            <m:t>𝑣</m:t>
                          </m:r>
                        </m:e>
                      </m:acc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34331" y="4258316"/>
                <a:ext cx="692690" cy="461665"/>
              </a:xfrm>
              <a:prstGeom prst="rect">
                <a:avLst/>
              </a:prstGeom>
              <a:blipFill rotWithShape="1">
                <a:blip r:embed="rId4"/>
                <a:stretch>
                  <a:fillRect t="-20000" r="-5309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24709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2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6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26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2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2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6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26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6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926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6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926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54321"/>
            <a:ext cx="9144000" cy="6939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Oval 17"/>
          <p:cNvSpPr>
            <a:spLocks noChangeAspect="1"/>
          </p:cNvSpPr>
          <p:nvPr/>
        </p:nvSpPr>
        <p:spPr>
          <a:xfrm>
            <a:off x="1320270" y="3159515"/>
            <a:ext cx="407406" cy="411480"/>
          </a:xfrm>
          <a:prstGeom prst="ellipse">
            <a:avLst/>
          </a:prstGeom>
          <a:gradFill flip="none" rotWithShape="1">
            <a:gsLst>
              <a:gs pos="0">
                <a:srgbClr val="0000FF">
                  <a:alpha val="50000"/>
                </a:srgbClr>
              </a:gs>
              <a:gs pos="100000">
                <a:schemeClr val="tx1">
                  <a:lumMod val="65000"/>
                  <a:lumOff val="3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>
            <a:spLocks noChangeAspect="1"/>
          </p:cNvSpPr>
          <p:nvPr/>
        </p:nvSpPr>
        <p:spPr>
          <a:xfrm>
            <a:off x="1320270" y="3162824"/>
            <a:ext cx="407406" cy="411480"/>
          </a:xfrm>
          <a:prstGeom prst="ellipse">
            <a:avLst/>
          </a:prstGeom>
          <a:gradFill flip="none" rotWithShape="1">
            <a:gsLst>
              <a:gs pos="0">
                <a:srgbClr val="FF0000">
                  <a:alpha val="50000"/>
                </a:srgbClr>
              </a:gs>
              <a:gs pos="100000">
                <a:schemeClr val="tx1">
                  <a:lumMod val="65000"/>
                  <a:lumOff val="3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/>
          <p:cNvSpPr>
            <a:spLocks noChangeAspect="1"/>
          </p:cNvSpPr>
          <p:nvPr/>
        </p:nvSpPr>
        <p:spPr>
          <a:xfrm>
            <a:off x="1320271" y="3162824"/>
            <a:ext cx="407406" cy="411480"/>
          </a:xfrm>
          <a:prstGeom prst="ellipse">
            <a:avLst/>
          </a:prstGeom>
          <a:gradFill flip="none" rotWithShape="1">
            <a:gsLst>
              <a:gs pos="0">
                <a:srgbClr val="FFFF00">
                  <a:alpha val="50000"/>
                </a:srgbClr>
              </a:gs>
              <a:gs pos="100000">
                <a:schemeClr val="tx1">
                  <a:lumMod val="65000"/>
                  <a:lumOff val="3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>
            <a:spLocks noChangeAspect="1"/>
          </p:cNvSpPr>
          <p:nvPr/>
        </p:nvSpPr>
        <p:spPr>
          <a:xfrm>
            <a:off x="1320270" y="3154032"/>
            <a:ext cx="407406" cy="41148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tx1">
                  <a:lumMod val="65000"/>
                  <a:lumOff val="3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/>
          <p:cNvSpPr/>
          <p:nvPr/>
        </p:nvSpPr>
        <p:spPr>
          <a:xfrm>
            <a:off x="0" y="-60436"/>
            <a:ext cx="894177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altLang="en-US" sz="4000" b="0" dirty="0" smtClean="0">
                <a:solidFill>
                  <a:schemeClr val="bg1"/>
                </a:solidFill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Supernova    Neutrinos  </a:t>
            </a:r>
            <a:endParaRPr lang="en-US" altLang="en-US" sz="4000" b="0" i="1" dirty="0" smtClean="0">
              <a:solidFill>
                <a:schemeClr val="bg1"/>
              </a:solidFill>
              <a:latin typeface="Cambria Math"/>
              <a:ea typeface="Cambria Math" panose="02040503050406030204" pitchFamily="18" charset="0"/>
            </a:endParaRPr>
          </a:p>
        </p:txBody>
      </p:sp>
      <p:sp>
        <p:nvSpPr>
          <p:cNvPr id="6" name="Freeform 5"/>
          <p:cNvSpPr/>
          <p:nvPr/>
        </p:nvSpPr>
        <p:spPr>
          <a:xfrm>
            <a:off x="3371335" y="776098"/>
            <a:ext cx="1077571" cy="5308111"/>
          </a:xfrm>
          <a:custGeom>
            <a:avLst/>
            <a:gdLst>
              <a:gd name="connsiteX0" fmla="*/ 246185 w 1188428"/>
              <a:gd name="connsiteY0" fmla="*/ 290146 h 5073161"/>
              <a:gd name="connsiteX1" fmla="*/ 272562 w 1188428"/>
              <a:gd name="connsiteY1" fmla="*/ 334107 h 5073161"/>
              <a:gd name="connsiteX2" fmla="*/ 281354 w 1188428"/>
              <a:gd name="connsiteY2" fmla="*/ 360484 h 5073161"/>
              <a:gd name="connsiteX3" fmla="*/ 298939 w 1188428"/>
              <a:gd name="connsiteY3" fmla="*/ 422030 h 5073161"/>
              <a:gd name="connsiteX4" fmla="*/ 325316 w 1188428"/>
              <a:gd name="connsiteY4" fmla="*/ 474784 h 5073161"/>
              <a:gd name="connsiteX5" fmla="*/ 334108 w 1188428"/>
              <a:gd name="connsiteY5" fmla="*/ 536330 h 5073161"/>
              <a:gd name="connsiteX6" fmla="*/ 342900 w 1188428"/>
              <a:gd name="connsiteY6" fmla="*/ 720969 h 5073161"/>
              <a:gd name="connsiteX7" fmla="*/ 360485 w 1188428"/>
              <a:gd name="connsiteY7" fmla="*/ 808892 h 5073161"/>
              <a:gd name="connsiteX8" fmla="*/ 378070 w 1188428"/>
              <a:gd name="connsiteY8" fmla="*/ 870438 h 5073161"/>
              <a:gd name="connsiteX9" fmla="*/ 395654 w 1188428"/>
              <a:gd name="connsiteY9" fmla="*/ 1397977 h 5073161"/>
              <a:gd name="connsiteX10" fmla="*/ 413239 w 1188428"/>
              <a:gd name="connsiteY10" fmla="*/ 1477107 h 5073161"/>
              <a:gd name="connsiteX11" fmla="*/ 430823 w 1188428"/>
              <a:gd name="connsiteY11" fmla="*/ 1529861 h 5073161"/>
              <a:gd name="connsiteX12" fmla="*/ 439616 w 1188428"/>
              <a:gd name="connsiteY12" fmla="*/ 1556238 h 5073161"/>
              <a:gd name="connsiteX13" fmla="*/ 430823 w 1188428"/>
              <a:gd name="connsiteY13" fmla="*/ 1846384 h 5073161"/>
              <a:gd name="connsiteX14" fmla="*/ 422031 w 1188428"/>
              <a:gd name="connsiteY14" fmla="*/ 1907930 h 5073161"/>
              <a:gd name="connsiteX15" fmla="*/ 404446 w 1188428"/>
              <a:gd name="connsiteY15" fmla="*/ 2074984 h 5073161"/>
              <a:gd name="connsiteX16" fmla="*/ 395654 w 1188428"/>
              <a:gd name="connsiteY16" fmla="*/ 2101361 h 5073161"/>
              <a:gd name="connsiteX17" fmla="*/ 369277 w 1188428"/>
              <a:gd name="connsiteY17" fmla="*/ 2198077 h 5073161"/>
              <a:gd name="connsiteX18" fmla="*/ 378070 w 1188428"/>
              <a:gd name="connsiteY18" fmla="*/ 2382715 h 5073161"/>
              <a:gd name="connsiteX19" fmla="*/ 404446 w 1188428"/>
              <a:gd name="connsiteY19" fmla="*/ 2435469 h 5073161"/>
              <a:gd name="connsiteX20" fmla="*/ 413239 w 1188428"/>
              <a:gd name="connsiteY20" fmla="*/ 2461846 h 5073161"/>
              <a:gd name="connsiteX21" fmla="*/ 422031 w 1188428"/>
              <a:gd name="connsiteY21" fmla="*/ 2523392 h 5073161"/>
              <a:gd name="connsiteX22" fmla="*/ 430823 w 1188428"/>
              <a:gd name="connsiteY22" fmla="*/ 2549769 h 5073161"/>
              <a:gd name="connsiteX23" fmla="*/ 448408 w 1188428"/>
              <a:gd name="connsiteY23" fmla="*/ 2787161 h 5073161"/>
              <a:gd name="connsiteX24" fmla="*/ 457200 w 1188428"/>
              <a:gd name="connsiteY24" fmla="*/ 2813538 h 5073161"/>
              <a:gd name="connsiteX25" fmla="*/ 386862 w 1188428"/>
              <a:gd name="connsiteY25" fmla="*/ 2839915 h 5073161"/>
              <a:gd name="connsiteX26" fmla="*/ 342900 w 1188428"/>
              <a:gd name="connsiteY26" fmla="*/ 2892669 h 5073161"/>
              <a:gd name="connsiteX27" fmla="*/ 334108 w 1188428"/>
              <a:gd name="connsiteY27" fmla="*/ 3736730 h 5073161"/>
              <a:gd name="connsiteX28" fmla="*/ 316523 w 1188428"/>
              <a:gd name="connsiteY28" fmla="*/ 3789484 h 5073161"/>
              <a:gd name="connsiteX29" fmla="*/ 307731 w 1188428"/>
              <a:gd name="connsiteY29" fmla="*/ 3824653 h 5073161"/>
              <a:gd name="connsiteX30" fmla="*/ 298939 w 1188428"/>
              <a:gd name="connsiteY30" fmla="*/ 3868615 h 5073161"/>
              <a:gd name="connsiteX31" fmla="*/ 281354 w 1188428"/>
              <a:gd name="connsiteY31" fmla="*/ 3894992 h 5073161"/>
              <a:gd name="connsiteX32" fmla="*/ 263770 w 1188428"/>
              <a:gd name="connsiteY32" fmla="*/ 3974123 h 5073161"/>
              <a:gd name="connsiteX33" fmla="*/ 228600 w 1188428"/>
              <a:gd name="connsiteY33" fmla="*/ 4062046 h 5073161"/>
              <a:gd name="connsiteX34" fmla="*/ 219808 w 1188428"/>
              <a:gd name="connsiteY34" fmla="*/ 4097215 h 5073161"/>
              <a:gd name="connsiteX35" fmla="*/ 202223 w 1188428"/>
              <a:gd name="connsiteY35" fmla="*/ 4149969 h 5073161"/>
              <a:gd name="connsiteX36" fmla="*/ 184639 w 1188428"/>
              <a:gd name="connsiteY36" fmla="*/ 4211515 h 5073161"/>
              <a:gd name="connsiteX37" fmla="*/ 167054 w 1188428"/>
              <a:gd name="connsiteY37" fmla="*/ 4237892 h 5073161"/>
              <a:gd name="connsiteX38" fmla="*/ 149470 w 1188428"/>
              <a:gd name="connsiteY38" fmla="*/ 4325815 h 5073161"/>
              <a:gd name="connsiteX39" fmla="*/ 114300 w 1188428"/>
              <a:gd name="connsiteY39" fmla="*/ 4396153 h 5073161"/>
              <a:gd name="connsiteX40" fmla="*/ 87923 w 1188428"/>
              <a:gd name="connsiteY40" fmla="*/ 4466492 h 5073161"/>
              <a:gd name="connsiteX41" fmla="*/ 70339 w 1188428"/>
              <a:gd name="connsiteY41" fmla="*/ 4492869 h 5073161"/>
              <a:gd name="connsiteX42" fmla="*/ 35170 w 1188428"/>
              <a:gd name="connsiteY42" fmla="*/ 4580792 h 5073161"/>
              <a:gd name="connsiteX43" fmla="*/ 26377 w 1188428"/>
              <a:gd name="connsiteY43" fmla="*/ 4624753 h 5073161"/>
              <a:gd name="connsiteX44" fmla="*/ 8793 w 1188428"/>
              <a:gd name="connsiteY44" fmla="*/ 4783015 h 5073161"/>
              <a:gd name="connsiteX45" fmla="*/ 0 w 1188428"/>
              <a:gd name="connsiteY45" fmla="*/ 4826977 h 5073161"/>
              <a:gd name="connsiteX46" fmla="*/ 8793 w 1188428"/>
              <a:gd name="connsiteY46" fmla="*/ 4950069 h 5073161"/>
              <a:gd name="connsiteX47" fmla="*/ 43962 w 1188428"/>
              <a:gd name="connsiteY47" fmla="*/ 4958861 h 5073161"/>
              <a:gd name="connsiteX48" fmla="*/ 70339 w 1188428"/>
              <a:gd name="connsiteY48" fmla="*/ 4976446 h 5073161"/>
              <a:gd name="connsiteX49" fmla="*/ 105508 w 1188428"/>
              <a:gd name="connsiteY49" fmla="*/ 4985238 h 5073161"/>
              <a:gd name="connsiteX50" fmla="*/ 158262 w 1188428"/>
              <a:gd name="connsiteY50" fmla="*/ 5002823 h 5073161"/>
              <a:gd name="connsiteX51" fmla="*/ 184639 w 1188428"/>
              <a:gd name="connsiteY51" fmla="*/ 5011615 h 5073161"/>
              <a:gd name="connsiteX52" fmla="*/ 211016 w 1188428"/>
              <a:gd name="connsiteY52" fmla="*/ 5020407 h 5073161"/>
              <a:gd name="connsiteX53" fmla="*/ 228600 w 1188428"/>
              <a:gd name="connsiteY53" fmla="*/ 5046784 h 5073161"/>
              <a:gd name="connsiteX54" fmla="*/ 290146 w 1188428"/>
              <a:gd name="connsiteY54" fmla="*/ 5055577 h 5073161"/>
              <a:gd name="connsiteX55" fmla="*/ 562708 w 1188428"/>
              <a:gd name="connsiteY55" fmla="*/ 5073161 h 5073161"/>
              <a:gd name="connsiteX56" fmla="*/ 659423 w 1188428"/>
              <a:gd name="connsiteY56" fmla="*/ 5064369 h 5073161"/>
              <a:gd name="connsiteX57" fmla="*/ 685800 w 1188428"/>
              <a:gd name="connsiteY57" fmla="*/ 5055577 h 5073161"/>
              <a:gd name="connsiteX58" fmla="*/ 703385 w 1188428"/>
              <a:gd name="connsiteY58" fmla="*/ 5029200 h 5073161"/>
              <a:gd name="connsiteX59" fmla="*/ 729762 w 1188428"/>
              <a:gd name="connsiteY59" fmla="*/ 4967653 h 5073161"/>
              <a:gd name="connsiteX60" fmla="*/ 747346 w 1188428"/>
              <a:gd name="connsiteY60" fmla="*/ 4941277 h 5073161"/>
              <a:gd name="connsiteX61" fmla="*/ 773723 w 1188428"/>
              <a:gd name="connsiteY61" fmla="*/ 4923692 h 5073161"/>
              <a:gd name="connsiteX62" fmla="*/ 808893 w 1188428"/>
              <a:gd name="connsiteY62" fmla="*/ 4870938 h 5073161"/>
              <a:gd name="connsiteX63" fmla="*/ 826477 w 1188428"/>
              <a:gd name="connsiteY63" fmla="*/ 4844561 h 5073161"/>
              <a:gd name="connsiteX64" fmla="*/ 879231 w 1188428"/>
              <a:gd name="connsiteY64" fmla="*/ 4800600 h 5073161"/>
              <a:gd name="connsiteX65" fmla="*/ 923193 w 1188428"/>
              <a:gd name="connsiteY65" fmla="*/ 4747846 h 5073161"/>
              <a:gd name="connsiteX66" fmla="*/ 958362 w 1188428"/>
              <a:gd name="connsiteY66" fmla="*/ 4668715 h 5073161"/>
              <a:gd name="connsiteX67" fmla="*/ 967154 w 1188428"/>
              <a:gd name="connsiteY67" fmla="*/ 4633546 h 5073161"/>
              <a:gd name="connsiteX68" fmla="*/ 975946 w 1188428"/>
              <a:gd name="connsiteY68" fmla="*/ 4510453 h 5073161"/>
              <a:gd name="connsiteX69" fmla="*/ 984739 w 1188428"/>
              <a:gd name="connsiteY69" fmla="*/ 4484077 h 5073161"/>
              <a:gd name="connsiteX70" fmla="*/ 993531 w 1188428"/>
              <a:gd name="connsiteY70" fmla="*/ 4396153 h 5073161"/>
              <a:gd name="connsiteX71" fmla="*/ 1002323 w 1188428"/>
              <a:gd name="connsiteY71" fmla="*/ 4360984 h 5073161"/>
              <a:gd name="connsiteX72" fmla="*/ 1011116 w 1188428"/>
              <a:gd name="connsiteY72" fmla="*/ 4317023 h 5073161"/>
              <a:gd name="connsiteX73" fmla="*/ 1037493 w 1188428"/>
              <a:gd name="connsiteY73" fmla="*/ 4281853 h 5073161"/>
              <a:gd name="connsiteX74" fmla="*/ 1055077 w 1188428"/>
              <a:gd name="connsiteY74" fmla="*/ 4114800 h 5073161"/>
              <a:gd name="connsiteX75" fmla="*/ 1063870 w 1188428"/>
              <a:gd name="connsiteY75" fmla="*/ 4079630 h 5073161"/>
              <a:gd name="connsiteX76" fmla="*/ 1081454 w 1188428"/>
              <a:gd name="connsiteY76" fmla="*/ 3903784 h 5073161"/>
              <a:gd name="connsiteX77" fmla="*/ 1099039 w 1188428"/>
              <a:gd name="connsiteY77" fmla="*/ 3868615 h 5073161"/>
              <a:gd name="connsiteX78" fmla="*/ 1116623 w 1188428"/>
              <a:gd name="connsiteY78" fmla="*/ 3516923 h 5073161"/>
              <a:gd name="connsiteX79" fmla="*/ 1125416 w 1188428"/>
              <a:gd name="connsiteY79" fmla="*/ 3341077 h 5073161"/>
              <a:gd name="connsiteX80" fmla="*/ 1134208 w 1188428"/>
              <a:gd name="connsiteY80" fmla="*/ 3297115 h 5073161"/>
              <a:gd name="connsiteX81" fmla="*/ 1143000 w 1188428"/>
              <a:gd name="connsiteY81" fmla="*/ 3244361 h 5073161"/>
              <a:gd name="connsiteX82" fmla="*/ 1151793 w 1188428"/>
              <a:gd name="connsiteY82" fmla="*/ 3156438 h 5073161"/>
              <a:gd name="connsiteX83" fmla="*/ 1160585 w 1188428"/>
              <a:gd name="connsiteY83" fmla="*/ 3112477 h 5073161"/>
              <a:gd name="connsiteX84" fmla="*/ 1169377 w 1188428"/>
              <a:gd name="connsiteY84" fmla="*/ 3033346 h 5073161"/>
              <a:gd name="connsiteX85" fmla="*/ 1186962 w 1188428"/>
              <a:gd name="connsiteY85" fmla="*/ 2971800 h 5073161"/>
              <a:gd name="connsiteX86" fmla="*/ 1169377 w 1188428"/>
              <a:gd name="connsiteY86" fmla="*/ 2593730 h 5073161"/>
              <a:gd name="connsiteX87" fmla="*/ 1160585 w 1188428"/>
              <a:gd name="connsiteY87" fmla="*/ 2567353 h 5073161"/>
              <a:gd name="connsiteX88" fmla="*/ 1143000 w 1188428"/>
              <a:gd name="connsiteY88" fmla="*/ 1872761 h 5073161"/>
              <a:gd name="connsiteX89" fmla="*/ 1125416 w 1188428"/>
              <a:gd name="connsiteY89" fmla="*/ 1820007 h 5073161"/>
              <a:gd name="connsiteX90" fmla="*/ 1107831 w 1188428"/>
              <a:gd name="connsiteY90" fmla="*/ 1644161 h 5073161"/>
              <a:gd name="connsiteX91" fmla="*/ 1099039 w 1188428"/>
              <a:gd name="connsiteY91" fmla="*/ 1600200 h 5073161"/>
              <a:gd name="connsiteX92" fmla="*/ 1090246 w 1188428"/>
              <a:gd name="connsiteY92" fmla="*/ 1565030 h 5073161"/>
              <a:gd name="connsiteX93" fmla="*/ 1072662 w 1188428"/>
              <a:gd name="connsiteY93" fmla="*/ 1450730 h 5073161"/>
              <a:gd name="connsiteX94" fmla="*/ 1063870 w 1188428"/>
              <a:gd name="connsiteY94" fmla="*/ 1362807 h 5073161"/>
              <a:gd name="connsiteX95" fmla="*/ 1046285 w 1188428"/>
              <a:gd name="connsiteY95" fmla="*/ 1292469 h 5073161"/>
              <a:gd name="connsiteX96" fmla="*/ 1037493 w 1188428"/>
              <a:gd name="connsiteY96" fmla="*/ 1239715 h 5073161"/>
              <a:gd name="connsiteX97" fmla="*/ 1019908 w 1188428"/>
              <a:gd name="connsiteY97" fmla="*/ 1178169 h 5073161"/>
              <a:gd name="connsiteX98" fmla="*/ 1011116 w 1188428"/>
              <a:gd name="connsiteY98" fmla="*/ 1099038 h 5073161"/>
              <a:gd name="connsiteX99" fmla="*/ 1002323 w 1188428"/>
              <a:gd name="connsiteY99" fmla="*/ 1072661 h 5073161"/>
              <a:gd name="connsiteX100" fmla="*/ 975946 w 1188428"/>
              <a:gd name="connsiteY100" fmla="*/ 888023 h 5073161"/>
              <a:gd name="connsiteX101" fmla="*/ 958362 w 1188428"/>
              <a:gd name="connsiteY101" fmla="*/ 738553 h 5073161"/>
              <a:gd name="connsiteX102" fmla="*/ 949570 w 1188428"/>
              <a:gd name="connsiteY102" fmla="*/ 712177 h 5073161"/>
              <a:gd name="connsiteX103" fmla="*/ 923193 w 1188428"/>
              <a:gd name="connsiteY103" fmla="*/ 545123 h 5073161"/>
              <a:gd name="connsiteX104" fmla="*/ 914400 w 1188428"/>
              <a:gd name="connsiteY104" fmla="*/ 360484 h 5073161"/>
              <a:gd name="connsiteX105" fmla="*/ 905608 w 1188428"/>
              <a:gd name="connsiteY105" fmla="*/ 316523 h 5073161"/>
              <a:gd name="connsiteX106" fmla="*/ 896816 w 1188428"/>
              <a:gd name="connsiteY106" fmla="*/ 263769 h 5073161"/>
              <a:gd name="connsiteX107" fmla="*/ 888023 w 1188428"/>
              <a:gd name="connsiteY107" fmla="*/ 219807 h 5073161"/>
              <a:gd name="connsiteX108" fmla="*/ 879231 w 1188428"/>
              <a:gd name="connsiteY108" fmla="*/ 158261 h 5073161"/>
              <a:gd name="connsiteX109" fmla="*/ 844062 w 1188428"/>
              <a:gd name="connsiteY109" fmla="*/ 96715 h 5073161"/>
              <a:gd name="connsiteX110" fmla="*/ 808893 w 1188428"/>
              <a:gd name="connsiteY110" fmla="*/ 87923 h 5073161"/>
              <a:gd name="connsiteX111" fmla="*/ 747346 w 1188428"/>
              <a:gd name="connsiteY111" fmla="*/ 61546 h 5073161"/>
              <a:gd name="connsiteX112" fmla="*/ 720970 w 1188428"/>
              <a:gd name="connsiteY112" fmla="*/ 43961 h 5073161"/>
              <a:gd name="connsiteX113" fmla="*/ 659423 w 1188428"/>
              <a:gd name="connsiteY113" fmla="*/ 26377 h 5073161"/>
              <a:gd name="connsiteX114" fmla="*/ 633046 w 1188428"/>
              <a:gd name="connsiteY114" fmla="*/ 17584 h 5073161"/>
              <a:gd name="connsiteX115" fmla="*/ 562708 w 1188428"/>
              <a:gd name="connsiteY115" fmla="*/ 0 h 5073161"/>
              <a:gd name="connsiteX116" fmla="*/ 430823 w 1188428"/>
              <a:gd name="connsiteY116" fmla="*/ 8792 h 5073161"/>
              <a:gd name="connsiteX117" fmla="*/ 360485 w 1188428"/>
              <a:gd name="connsiteY117" fmla="*/ 26377 h 5073161"/>
              <a:gd name="connsiteX118" fmla="*/ 334108 w 1188428"/>
              <a:gd name="connsiteY118" fmla="*/ 43961 h 5073161"/>
              <a:gd name="connsiteX119" fmla="*/ 272562 w 1188428"/>
              <a:gd name="connsiteY119" fmla="*/ 61546 h 5073161"/>
              <a:gd name="connsiteX120" fmla="*/ 219808 w 1188428"/>
              <a:gd name="connsiteY120" fmla="*/ 105507 h 5073161"/>
              <a:gd name="connsiteX121" fmla="*/ 202223 w 1188428"/>
              <a:gd name="connsiteY121" fmla="*/ 158261 h 5073161"/>
              <a:gd name="connsiteX122" fmla="*/ 211016 w 1188428"/>
              <a:gd name="connsiteY122" fmla="*/ 254977 h 5073161"/>
              <a:gd name="connsiteX123" fmla="*/ 246185 w 1188428"/>
              <a:gd name="connsiteY123" fmla="*/ 263769 h 5073161"/>
              <a:gd name="connsiteX124" fmla="*/ 246185 w 1188428"/>
              <a:gd name="connsiteY124" fmla="*/ 290146 h 5073161"/>
              <a:gd name="connsiteX0" fmla="*/ 246185 w 1188428"/>
              <a:gd name="connsiteY0" fmla="*/ 290146 h 5073161"/>
              <a:gd name="connsiteX1" fmla="*/ 272562 w 1188428"/>
              <a:gd name="connsiteY1" fmla="*/ 334107 h 5073161"/>
              <a:gd name="connsiteX2" fmla="*/ 281354 w 1188428"/>
              <a:gd name="connsiteY2" fmla="*/ 360484 h 5073161"/>
              <a:gd name="connsiteX3" fmla="*/ 298939 w 1188428"/>
              <a:gd name="connsiteY3" fmla="*/ 422030 h 5073161"/>
              <a:gd name="connsiteX4" fmla="*/ 325316 w 1188428"/>
              <a:gd name="connsiteY4" fmla="*/ 474784 h 5073161"/>
              <a:gd name="connsiteX5" fmla="*/ 334108 w 1188428"/>
              <a:gd name="connsiteY5" fmla="*/ 536330 h 5073161"/>
              <a:gd name="connsiteX6" fmla="*/ 342900 w 1188428"/>
              <a:gd name="connsiteY6" fmla="*/ 720969 h 5073161"/>
              <a:gd name="connsiteX7" fmla="*/ 360485 w 1188428"/>
              <a:gd name="connsiteY7" fmla="*/ 808892 h 5073161"/>
              <a:gd name="connsiteX8" fmla="*/ 378070 w 1188428"/>
              <a:gd name="connsiteY8" fmla="*/ 870438 h 5073161"/>
              <a:gd name="connsiteX9" fmla="*/ 395654 w 1188428"/>
              <a:gd name="connsiteY9" fmla="*/ 1397977 h 5073161"/>
              <a:gd name="connsiteX10" fmla="*/ 413239 w 1188428"/>
              <a:gd name="connsiteY10" fmla="*/ 1477107 h 5073161"/>
              <a:gd name="connsiteX11" fmla="*/ 430823 w 1188428"/>
              <a:gd name="connsiteY11" fmla="*/ 1529861 h 5073161"/>
              <a:gd name="connsiteX12" fmla="*/ 439616 w 1188428"/>
              <a:gd name="connsiteY12" fmla="*/ 1556238 h 5073161"/>
              <a:gd name="connsiteX13" fmla="*/ 430823 w 1188428"/>
              <a:gd name="connsiteY13" fmla="*/ 1846384 h 5073161"/>
              <a:gd name="connsiteX14" fmla="*/ 422031 w 1188428"/>
              <a:gd name="connsiteY14" fmla="*/ 1907930 h 5073161"/>
              <a:gd name="connsiteX15" fmla="*/ 404446 w 1188428"/>
              <a:gd name="connsiteY15" fmla="*/ 2074984 h 5073161"/>
              <a:gd name="connsiteX16" fmla="*/ 395654 w 1188428"/>
              <a:gd name="connsiteY16" fmla="*/ 2101361 h 5073161"/>
              <a:gd name="connsiteX17" fmla="*/ 369277 w 1188428"/>
              <a:gd name="connsiteY17" fmla="*/ 2198077 h 5073161"/>
              <a:gd name="connsiteX18" fmla="*/ 378070 w 1188428"/>
              <a:gd name="connsiteY18" fmla="*/ 2382715 h 5073161"/>
              <a:gd name="connsiteX19" fmla="*/ 404446 w 1188428"/>
              <a:gd name="connsiteY19" fmla="*/ 2435469 h 5073161"/>
              <a:gd name="connsiteX20" fmla="*/ 413239 w 1188428"/>
              <a:gd name="connsiteY20" fmla="*/ 2461846 h 5073161"/>
              <a:gd name="connsiteX21" fmla="*/ 422031 w 1188428"/>
              <a:gd name="connsiteY21" fmla="*/ 2523392 h 5073161"/>
              <a:gd name="connsiteX22" fmla="*/ 430823 w 1188428"/>
              <a:gd name="connsiteY22" fmla="*/ 2549769 h 5073161"/>
              <a:gd name="connsiteX23" fmla="*/ 448408 w 1188428"/>
              <a:gd name="connsiteY23" fmla="*/ 2787161 h 5073161"/>
              <a:gd name="connsiteX24" fmla="*/ 386862 w 1188428"/>
              <a:gd name="connsiteY24" fmla="*/ 2839915 h 5073161"/>
              <a:gd name="connsiteX25" fmla="*/ 342900 w 1188428"/>
              <a:gd name="connsiteY25" fmla="*/ 2892669 h 5073161"/>
              <a:gd name="connsiteX26" fmla="*/ 334108 w 1188428"/>
              <a:gd name="connsiteY26" fmla="*/ 3736730 h 5073161"/>
              <a:gd name="connsiteX27" fmla="*/ 316523 w 1188428"/>
              <a:gd name="connsiteY27" fmla="*/ 3789484 h 5073161"/>
              <a:gd name="connsiteX28" fmla="*/ 307731 w 1188428"/>
              <a:gd name="connsiteY28" fmla="*/ 3824653 h 5073161"/>
              <a:gd name="connsiteX29" fmla="*/ 298939 w 1188428"/>
              <a:gd name="connsiteY29" fmla="*/ 3868615 h 5073161"/>
              <a:gd name="connsiteX30" fmla="*/ 281354 w 1188428"/>
              <a:gd name="connsiteY30" fmla="*/ 3894992 h 5073161"/>
              <a:gd name="connsiteX31" fmla="*/ 263770 w 1188428"/>
              <a:gd name="connsiteY31" fmla="*/ 3974123 h 5073161"/>
              <a:gd name="connsiteX32" fmla="*/ 228600 w 1188428"/>
              <a:gd name="connsiteY32" fmla="*/ 4062046 h 5073161"/>
              <a:gd name="connsiteX33" fmla="*/ 219808 w 1188428"/>
              <a:gd name="connsiteY33" fmla="*/ 4097215 h 5073161"/>
              <a:gd name="connsiteX34" fmla="*/ 202223 w 1188428"/>
              <a:gd name="connsiteY34" fmla="*/ 4149969 h 5073161"/>
              <a:gd name="connsiteX35" fmla="*/ 184639 w 1188428"/>
              <a:gd name="connsiteY35" fmla="*/ 4211515 h 5073161"/>
              <a:gd name="connsiteX36" fmla="*/ 167054 w 1188428"/>
              <a:gd name="connsiteY36" fmla="*/ 4237892 h 5073161"/>
              <a:gd name="connsiteX37" fmla="*/ 149470 w 1188428"/>
              <a:gd name="connsiteY37" fmla="*/ 4325815 h 5073161"/>
              <a:gd name="connsiteX38" fmla="*/ 114300 w 1188428"/>
              <a:gd name="connsiteY38" fmla="*/ 4396153 h 5073161"/>
              <a:gd name="connsiteX39" fmla="*/ 87923 w 1188428"/>
              <a:gd name="connsiteY39" fmla="*/ 4466492 h 5073161"/>
              <a:gd name="connsiteX40" fmla="*/ 70339 w 1188428"/>
              <a:gd name="connsiteY40" fmla="*/ 4492869 h 5073161"/>
              <a:gd name="connsiteX41" fmla="*/ 35170 w 1188428"/>
              <a:gd name="connsiteY41" fmla="*/ 4580792 h 5073161"/>
              <a:gd name="connsiteX42" fmla="*/ 26377 w 1188428"/>
              <a:gd name="connsiteY42" fmla="*/ 4624753 h 5073161"/>
              <a:gd name="connsiteX43" fmla="*/ 8793 w 1188428"/>
              <a:gd name="connsiteY43" fmla="*/ 4783015 h 5073161"/>
              <a:gd name="connsiteX44" fmla="*/ 0 w 1188428"/>
              <a:gd name="connsiteY44" fmla="*/ 4826977 h 5073161"/>
              <a:gd name="connsiteX45" fmla="*/ 8793 w 1188428"/>
              <a:gd name="connsiteY45" fmla="*/ 4950069 h 5073161"/>
              <a:gd name="connsiteX46" fmla="*/ 43962 w 1188428"/>
              <a:gd name="connsiteY46" fmla="*/ 4958861 h 5073161"/>
              <a:gd name="connsiteX47" fmla="*/ 70339 w 1188428"/>
              <a:gd name="connsiteY47" fmla="*/ 4976446 h 5073161"/>
              <a:gd name="connsiteX48" fmla="*/ 105508 w 1188428"/>
              <a:gd name="connsiteY48" fmla="*/ 4985238 h 5073161"/>
              <a:gd name="connsiteX49" fmla="*/ 158262 w 1188428"/>
              <a:gd name="connsiteY49" fmla="*/ 5002823 h 5073161"/>
              <a:gd name="connsiteX50" fmla="*/ 184639 w 1188428"/>
              <a:gd name="connsiteY50" fmla="*/ 5011615 h 5073161"/>
              <a:gd name="connsiteX51" fmla="*/ 211016 w 1188428"/>
              <a:gd name="connsiteY51" fmla="*/ 5020407 h 5073161"/>
              <a:gd name="connsiteX52" fmla="*/ 228600 w 1188428"/>
              <a:gd name="connsiteY52" fmla="*/ 5046784 h 5073161"/>
              <a:gd name="connsiteX53" fmla="*/ 290146 w 1188428"/>
              <a:gd name="connsiteY53" fmla="*/ 5055577 h 5073161"/>
              <a:gd name="connsiteX54" fmla="*/ 562708 w 1188428"/>
              <a:gd name="connsiteY54" fmla="*/ 5073161 h 5073161"/>
              <a:gd name="connsiteX55" fmla="*/ 659423 w 1188428"/>
              <a:gd name="connsiteY55" fmla="*/ 5064369 h 5073161"/>
              <a:gd name="connsiteX56" fmla="*/ 685800 w 1188428"/>
              <a:gd name="connsiteY56" fmla="*/ 5055577 h 5073161"/>
              <a:gd name="connsiteX57" fmla="*/ 703385 w 1188428"/>
              <a:gd name="connsiteY57" fmla="*/ 5029200 h 5073161"/>
              <a:gd name="connsiteX58" fmla="*/ 729762 w 1188428"/>
              <a:gd name="connsiteY58" fmla="*/ 4967653 h 5073161"/>
              <a:gd name="connsiteX59" fmla="*/ 747346 w 1188428"/>
              <a:gd name="connsiteY59" fmla="*/ 4941277 h 5073161"/>
              <a:gd name="connsiteX60" fmla="*/ 773723 w 1188428"/>
              <a:gd name="connsiteY60" fmla="*/ 4923692 h 5073161"/>
              <a:gd name="connsiteX61" fmla="*/ 808893 w 1188428"/>
              <a:gd name="connsiteY61" fmla="*/ 4870938 h 5073161"/>
              <a:gd name="connsiteX62" fmla="*/ 826477 w 1188428"/>
              <a:gd name="connsiteY62" fmla="*/ 4844561 h 5073161"/>
              <a:gd name="connsiteX63" fmla="*/ 879231 w 1188428"/>
              <a:gd name="connsiteY63" fmla="*/ 4800600 h 5073161"/>
              <a:gd name="connsiteX64" fmla="*/ 923193 w 1188428"/>
              <a:gd name="connsiteY64" fmla="*/ 4747846 h 5073161"/>
              <a:gd name="connsiteX65" fmla="*/ 958362 w 1188428"/>
              <a:gd name="connsiteY65" fmla="*/ 4668715 h 5073161"/>
              <a:gd name="connsiteX66" fmla="*/ 967154 w 1188428"/>
              <a:gd name="connsiteY66" fmla="*/ 4633546 h 5073161"/>
              <a:gd name="connsiteX67" fmla="*/ 975946 w 1188428"/>
              <a:gd name="connsiteY67" fmla="*/ 4510453 h 5073161"/>
              <a:gd name="connsiteX68" fmla="*/ 984739 w 1188428"/>
              <a:gd name="connsiteY68" fmla="*/ 4484077 h 5073161"/>
              <a:gd name="connsiteX69" fmla="*/ 993531 w 1188428"/>
              <a:gd name="connsiteY69" fmla="*/ 4396153 h 5073161"/>
              <a:gd name="connsiteX70" fmla="*/ 1002323 w 1188428"/>
              <a:gd name="connsiteY70" fmla="*/ 4360984 h 5073161"/>
              <a:gd name="connsiteX71" fmla="*/ 1011116 w 1188428"/>
              <a:gd name="connsiteY71" fmla="*/ 4317023 h 5073161"/>
              <a:gd name="connsiteX72" fmla="*/ 1037493 w 1188428"/>
              <a:gd name="connsiteY72" fmla="*/ 4281853 h 5073161"/>
              <a:gd name="connsiteX73" fmla="*/ 1055077 w 1188428"/>
              <a:gd name="connsiteY73" fmla="*/ 4114800 h 5073161"/>
              <a:gd name="connsiteX74" fmla="*/ 1063870 w 1188428"/>
              <a:gd name="connsiteY74" fmla="*/ 4079630 h 5073161"/>
              <a:gd name="connsiteX75" fmla="*/ 1081454 w 1188428"/>
              <a:gd name="connsiteY75" fmla="*/ 3903784 h 5073161"/>
              <a:gd name="connsiteX76" fmla="*/ 1099039 w 1188428"/>
              <a:gd name="connsiteY76" fmla="*/ 3868615 h 5073161"/>
              <a:gd name="connsiteX77" fmla="*/ 1116623 w 1188428"/>
              <a:gd name="connsiteY77" fmla="*/ 3516923 h 5073161"/>
              <a:gd name="connsiteX78" fmla="*/ 1125416 w 1188428"/>
              <a:gd name="connsiteY78" fmla="*/ 3341077 h 5073161"/>
              <a:gd name="connsiteX79" fmla="*/ 1134208 w 1188428"/>
              <a:gd name="connsiteY79" fmla="*/ 3297115 h 5073161"/>
              <a:gd name="connsiteX80" fmla="*/ 1143000 w 1188428"/>
              <a:gd name="connsiteY80" fmla="*/ 3244361 h 5073161"/>
              <a:gd name="connsiteX81" fmla="*/ 1151793 w 1188428"/>
              <a:gd name="connsiteY81" fmla="*/ 3156438 h 5073161"/>
              <a:gd name="connsiteX82" fmla="*/ 1160585 w 1188428"/>
              <a:gd name="connsiteY82" fmla="*/ 3112477 h 5073161"/>
              <a:gd name="connsiteX83" fmla="*/ 1169377 w 1188428"/>
              <a:gd name="connsiteY83" fmla="*/ 3033346 h 5073161"/>
              <a:gd name="connsiteX84" fmla="*/ 1186962 w 1188428"/>
              <a:gd name="connsiteY84" fmla="*/ 2971800 h 5073161"/>
              <a:gd name="connsiteX85" fmla="*/ 1169377 w 1188428"/>
              <a:gd name="connsiteY85" fmla="*/ 2593730 h 5073161"/>
              <a:gd name="connsiteX86" fmla="*/ 1160585 w 1188428"/>
              <a:gd name="connsiteY86" fmla="*/ 2567353 h 5073161"/>
              <a:gd name="connsiteX87" fmla="*/ 1143000 w 1188428"/>
              <a:gd name="connsiteY87" fmla="*/ 1872761 h 5073161"/>
              <a:gd name="connsiteX88" fmla="*/ 1125416 w 1188428"/>
              <a:gd name="connsiteY88" fmla="*/ 1820007 h 5073161"/>
              <a:gd name="connsiteX89" fmla="*/ 1107831 w 1188428"/>
              <a:gd name="connsiteY89" fmla="*/ 1644161 h 5073161"/>
              <a:gd name="connsiteX90" fmla="*/ 1099039 w 1188428"/>
              <a:gd name="connsiteY90" fmla="*/ 1600200 h 5073161"/>
              <a:gd name="connsiteX91" fmla="*/ 1090246 w 1188428"/>
              <a:gd name="connsiteY91" fmla="*/ 1565030 h 5073161"/>
              <a:gd name="connsiteX92" fmla="*/ 1072662 w 1188428"/>
              <a:gd name="connsiteY92" fmla="*/ 1450730 h 5073161"/>
              <a:gd name="connsiteX93" fmla="*/ 1063870 w 1188428"/>
              <a:gd name="connsiteY93" fmla="*/ 1362807 h 5073161"/>
              <a:gd name="connsiteX94" fmla="*/ 1046285 w 1188428"/>
              <a:gd name="connsiteY94" fmla="*/ 1292469 h 5073161"/>
              <a:gd name="connsiteX95" fmla="*/ 1037493 w 1188428"/>
              <a:gd name="connsiteY95" fmla="*/ 1239715 h 5073161"/>
              <a:gd name="connsiteX96" fmla="*/ 1019908 w 1188428"/>
              <a:gd name="connsiteY96" fmla="*/ 1178169 h 5073161"/>
              <a:gd name="connsiteX97" fmla="*/ 1011116 w 1188428"/>
              <a:gd name="connsiteY97" fmla="*/ 1099038 h 5073161"/>
              <a:gd name="connsiteX98" fmla="*/ 1002323 w 1188428"/>
              <a:gd name="connsiteY98" fmla="*/ 1072661 h 5073161"/>
              <a:gd name="connsiteX99" fmla="*/ 975946 w 1188428"/>
              <a:gd name="connsiteY99" fmla="*/ 888023 h 5073161"/>
              <a:gd name="connsiteX100" fmla="*/ 958362 w 1188428"/>
              <a:gd name="connsiteY100" fmla="*/ 738553 h 5073161"/>
              <a:gd name="connsiteX101" fmla="*/ 949570 w 1188428"/>
              <a:gd name="connsiteY101" fmla="*/ 712177 h 5073161"/>
              <a:gd name="connsiteX102" fmla="*/ 923193 w 1188428"/>
              <a:gd name="connsiteY102" fmla="*/ 545123 h 5073161"/>
              <a:gd name="connsiteX103" fmla="*/ 914400 w 1188428"/>
              <a:gd name="connsiteY103" fmla="*/ 360484 h 5073161"/>
              <a:gd name="connsiteX104" fmla="*/ 905608 w 1188428"/>
              <a:gd name="connsiteY104" fmla="*/ 316523 h 5073161"/>
              <a:gd name="connsiteX105" fmla="*/ 896816 w 1188428"/>
              <a:gd name="connsiteY105" fmla="*/ 263769 h 5073161"/>
              <a:gd name="connsiteX106" fmla="*/ 888023 w 1188428"/>
              <a:gd name="connsiteY106" fmla="*/ 219807 h 5073161"/>
              <a:gd name="connsiteX107" fmla="*/ 879231 w 1188428"/>
              <a:gd name="connsiteY107" fmla="*/ 158261 h 5073161"/>
              <a:gd name="connsiteX108" fmla="*/ 844062 w 1188428"/>
              <a:gd name="connsiteY108" fmla="*/ 96715 h 5073161"/>
              <a:gd name="connsiteX109" fmla="*/ 808893 w 1188428"/>
              <a:gd name="connsiteY109" fmla="*/ 87923 h 5073161"/>
              <a:gd name="connsiteX110" fmla="*/ 747346 w 1188428"/>
              <a:gd name="connsiteY110" fmla="*/ 61546 h 5073161"/>
              <a:gd name="connsiteX111" fmla="*/ 720970 w 1188428"/>
              <a:gd name="connsiteY111" fmla="*/ 43961 h 5073161"/>
              <a:gd name="connsiteX112" fmla="*/ 659423 w 1188428"/>
              <a:gd name="connsiteY112" fmla="*/ 26377 h 5073161"/>
              <a:gd name="connsiteX113" fmla="*/ 633046 w 1188428"/>
              <a:gd name="connsiteY113" fmla="*/ 17584 h 5073161"/>
              <a:gd name="connsiteX114" fmla="*/ 562708 w 1188428"/>
              <a:gd name="connsiteY114" fmla="*/ 0 h 5073161"/>
              <a:gd name="connsiteX115" fmla="*/ 430823 w 1188428"/>
              <a:gd name="connsiteY115" fmla="*/ 8792 h 5073161"/>
              <a:gd name="connsiteX116" fmla="*/ 360485 w 1188428"/>
              <a:gd name="connsiteY116" fmla="*/ 26377 h 5073161"/>
              <a:gd name="connsiteX117" fmla="*/ 334108 w 1188428"/>
              <a:gd name="connsiteY117" fmla="*/ 43961 h 5073161"/>
              <a:gd name="connsiteX118" fmla="*/ 272562 w 1188428"/>
              <a:gd name="connsiteY118" fmla="*/ 61546 h 5073161"/>
              <a:gd name="connsiteX119" fmla="*/ 219808 w 1188428"/>
              <a:gd name="connsiteY119" fmla="*/ 105507 h 5073161"/>
              <a:gd name="connsiteX120" fmla="*/ 202223 w 1188428"/>
              <a:gd name="connsiteY120" fmla="*/ 158261 h 5073161"/>
              <a:gd name="connsiteX121" fmla="*/ 211016 w 1188428"/>
              <a:gd name="connsiteY121" fmla="*/ 254977 h 5073161"/>
              <a:gd name="connsiteX122" fmla="*/ 246185 w 1188428"/>
              <a:gd name="connsiteY122" fmla="*/ 263769 h 5073161"/>
              <a:gd name="connsiteX123" fmla="*/ 246185 w 1188428"/>
              <a:gd name="connsiteY123" fmla="*/ 290146 h 5073161"/>
              <a:gd name="connsiteX0" fmla="*/ 246185 w 1188428"/>
              <a:gd name="connsiteY0" fmla="*/ 290146 h 5073161"/>
              <a:gd name="connsiteX1" fmla="*/ 272562 w 1188428"/>
              <a:gd name="connsiteY1" fmla="*/ 334107 h 5073161"/>
              <a:gd name="connsiteX2" fmla="*/ 281354 w 1188428"/>
              <a:gd name="connsiteY2" fmla="*/ 360484 h 5073161"/>
              <a:gd name="connsiteX3" fmla="*/ 298939 w 1188428"/>
              <a:gd name="connsiteY3" fmla="*/ 422030 h 5073161"/>
              <a:gd name="connsiteX4" fmla="*/ 325316 w 1188428"/>
              <a:gd name="connsiteY4" fmla="*/ 474784 h 5073161"/>
              <a:gd name="connsiteX5" fmla="*/ 334108 w 1188428"/>
              <a:gd name="connsiteY5" fmla="*/ 536330 h 5073161"/>
              <a:gd name="connsiteX6" fmla="*/ 342900 w 1188428"/>
              <a:gd name="connsiteY6" fmla="*/ 720969 h 5073161"/>
              <a:gd name="connsiteX7" fmla="*/ 360485 w 1188428"/>
              <a:gd name="connsiteY7" fmla="*/ 808892 h 5073161"/>
              <a:gd name="connsiteX8" fmla="*/ 378070 w 1188428"/>
              <a:gd name="connsiteY8" fmla="*/ 870438 h 5073161"/>
              <a:gd name="connsiteX9" fmla="*/ 395654 w 1188428"/>
              <a:gd name="connsiteY9" fmla="*/ 1397977 h 5073161"/>
              <a:gd name="connsiteX10" fmla="*/ 413239 w 1188428"/>
              <a:gd name="connsiteY10" fmla="*/ 1477107 h 5073161"/>
              <a:gd name="connsiteX11" fmla="*/ 430823 w 1188428"/>
              <a:gd name="connsiteY11" fmla="*/ 1529861 h 5073161"/>
              <a:gd name="connsiteX12" fmla="*/ 439616 w 1188428"/>
              <a:gd name="connsiteY12" fmla="*/ 1556238 h 5073161"/>
              <a:gd name="connsiteX13" fmla="*/ 430823 w 1188428"/>
              <a:gd name="connsiteY13" fmla="*/ 1846384 h 5073161"/>
              <a:gd name="connsiteX14" fmla="*/ 422031 w 1188428"/>
              <a:gd name="connsiteY14" fmla="*/ 1907930 h 5073161"/>
              <a:gd name="connsiteX15" fmla="*/ 404446 w 1188428"/>
              <a:gd name="connsiteY15" fmla="*/ 2074984 h 5073161"/>
              <a:gd name="connsiteX16" fmla="*/ 395654 w 1188428"/>
              <a:gd name="connsiteY16" fmla="*/ 2101361 h 5073161"/>
              <a:gd name="connsiteX17" fmla="*/ 369277 w 1188428"/>
              <a:gd name="connsiteY17" fmla="*/ 2198077 h 5073161"/>
              <a:gd name="connsiteX18" fmla="*/ 378070 w 1188428"/>
              <a:gd name="connsiteY18" fmla="*/ 2382715 h 5073161"/>
              <a:gd name="connsiteX19" fmla="*/ 404446 w 1188428"/>
              <a:gd name="connsiteY19" fmla="*/ 2435469 h 5073161"/>
              <a:gd name="connsiteX20" fmla="*/ 413239 w 1188428"/>
              <a:gd name="connsiteY20" fmla="*/ 2461846 h 5073161"/>
              <a:gd name="connsiteX21" fmla="*/ 422031 w 1188428"/>
              <a:gd name="connsiteY21" fmla="*/ 2523392 h 5073161"/>
              <a:gd name="connsiteX22" fmla="*/ 430823 w 1188428"/>
              <a:gd name="connsiteY22" fmla="*/ 2549769 h 5073161"/>
              <a:gd name="connsiteX23" fmla="*/ 386862 w 1188428"/>
              <a:gd name="connsiteY23" fmla="*/ 2839915 h 5073161"/>
              <a:gd name="connsiteX24" fmla="*/ 342900 w 1188428"/>
              <a:gd name="connsiteY24" fmla="*/ 2892669 h 5073161"/>
              <a:gd name="connsiteX25" fmla="*/ 334108 w 1188428"/>
              <a:gd name="connsiteY25" fmla="*/ 3736730 h 5073161"/>
              <a:gd name="connsiteX26" fmla="*/ 316523 w 1188428"/>
              <a:gd name="connsiteY26" fmla="*/ 3789484 h 5073161"/>
              <a:gd name="connsiteX27" fmla="*/ 307731 w 1188428"/>
              <a:gd name="connsiteY27" fmla="*/ 3824653 h 5073161"/>
              <a:gd name="connsiteX28" fmla="*/ 298939 w 1188428"/>
              <a:gd name="connsiteY28" fmla="*/ 3868615 h 5073161"/>
              <a:gd name="connsiteX29" fmla="*/ 281354 w 1188428"/>
              <a:gd name="connsiteY29" fmla="*/ 3894992 h 5073161"/>
              <a:gd name="connsiteX30" fmla="*/ 263770 w 1188428"/>
              <a:gd name="connsiteY30" fmla="*/ 3974123 h 5073161"/>
              <a:gd name="connsiteX31" fmla="*/ 228600 w 1188428"/>
              <a:gd name="connsiteY31" fmla="*/ 4062046 h 5073161"/>
              <a:gd name="connsiteX32" fmla="*/ 219808 w 1188428"/>
              <a:gd name="connsiteY32" fmla="*/ 4097215 h 5073161"/>
              <a:gd name="connsiteX33" fmla="*/ 202223 w 1188428"/>
              <a:gd name="connsiteY33" fmla="*/ 4149969 h 5073161"/>
              <a:gd name="connsiteX34" fmla="*/ 184639 w 1188428"/>
              <a:gd name="connsiteY34" fmla="*/ 4211515 h 5073161"/>
              <a:gd name="connsiteX35" fmla="*/ 167054 w 1188428"/>
              <a:gd name="connsiteY35" fmla="*/ 4237892 h 5073161"/>
              <a:gd name="connsiteX36" fmla="*/ 149470 w 1188428"/>
              <a:gd name="connsiteY36" fmla="*/ 4325815 h 5073161"/>
              <a:gd name="connsiteX37" fmla="*/ 114300 w 1188428"/>
              <a:gd name="connsiteY37" fmla="*/ 4396153 h 5073161"/>
              <a:gd name="connsiteX38" fmla="*/ 87923 w 1188428"/>
              <a:gd name="connsiteY38" fmla="*/ 4466492 h 5073161"/>
              <a:gd name="connsiteX39" fmla="*/ 70339 w 1188428"/>
              <a:gd name="connsiteY39" fmla="*/ 4492869 h 5073161"/>
              <a:gd name="connsiteX40" fmla="*/ 35170 w 1188428"/>
              <a:gd name="connsiteY40" fmla="*/ 4580792 h 5073161"/>
              <a:gd name="connsiteX41" fmla="*/ 26377 w 1188428"/>
              <a:gd name="connsiteY41" fmla="*/ 4624753 h 5073161"/>
              <a:gd name="connsiteX42" fmla="*/ 8793 w 1188428"/>
              <a:gd name="connsiteY42" fmla="*/ 4783015 h 5073161"/>
              <a:gd name="connsiteX43" fmla="*/ 0 w 1188428"/>
              <a:gd name="connsiteY43" fmla="*/ 4826977 h 5073161"/>
              <a:gd name="connsiteX44" fmla="*/ 8793 w 1188428"/>
              <a:gd name="connsiteY44" fmla="*/ 4950069 h 5073161"/>
              <a:gd name="connsiteX45" fmla="*/ 43962 w 1188428"/>
              <a:gd name="connsiteY45" fmla="*/ 4958861 h 5073161"/>
              <a:gd name="connsiteX46" fmla="*/ 70339 w 1188428"/>
              <a:gd name="connsiteY46" fmla="*/ 4976446 h 5073161"/>
              <a:gd name="connsiteX47" fmla="*/ 105508 w 1188428"/>
              <a:gd name="connsiteY47" fmla="*/ 4985238 h 5073161"/>
              <a:gd name="connsiteX48" fmla="*/ 158262 w 1188428"/>
              <a:gd name="connsiteY48" fmla="*/ 5002823 h 5073161"/>
              <a:gd name="connsiteX49" fmla="*/ 184639 w 1188428"/>
              <a:gd name="connsiteY49" fmla="*/ 5011615 h 5073161"/>
              <a:gd name="connsiteX50" fmla="*/ 211016 w 1188428"/>
              <a:gd name="connsiteY50" fmla="*/ 5020407 h 5073161"/>
              <a:gd name="connsiteX51" fmla="*/ 228600 w 1188428"/>
              <a:gd name="connsiteY51" fmla="*/ 5046784 h 5073161"/>
              <a:gd name="connsiteX52" fmla="*/ 290146 w 1188428"/>
              <a:gd name="connsiteY52" fmla="*/ 5055577 h 5073161"/>
              <a:gd name="connsiteX53" fmla="*/ 562708 w 1188428"/>
              <a:gd name="connsiteY53" fmla="*/ 5073161 h 5073161"/>
              <a:gd name="connsiteX54" fmla="*/ 659423 w 1188428"/>
              <a:gd name="connsiteY54" fmla="*/ 5064369 h 5073161"/>
              <a:gd name="connsiteX55" fmla="*/ 685800 w 1188428"/>
              <a:gd name="connsiteY55" fmla="*/ 5055577 h 5073161"/>
              <a:gd name="connsiteX56" fmla="*/ 703385 w 1188428"/>
              <a:gd name="connsiteY56" fmla="*/ 5029200 h 5073161"/>
              <a:gd name="connsiteX57" fmla="*/ 729762 w 1188428"/>
              <a:gd name="connsiteY57" fmla="*/ 4967653 h 5073161"/>
              <a:gd name="connsiteX58" fmla="*/ 747346 w 1188428"/>
              <a:gd name="connsiteY58" fmla="*/ 4941277 h 5073161"/>
              <a:gd name="connsiteX59" fmla="*/ 773723 w 1188428"/>
              <a:gd name="connsiteY59" fmla="*/ 4923692 h 5073161"/>
              <a:gd name="connsiteX60" fmla="*/ 808893 w 1188428"/>
              <a:gd name="connsiteY60" fmla="*/ 4870938 h 5073161"/>
              <a:gd name="connsiteX61" fmla="*/ 826477 w 1188428"/>
              <a:gd name="connsiteY61" fmla="*/ 4844561 h 5073161"/>
              <a:gd name="connsiteX62" fmla="*/ 879231 w 1188428"/>
              <a:gd name="connsiteY62" fmla="*/ 4800600 h 5073161"/>
              <a:gd name="connsiteX63" fmla="*/ 923193 w 1188428"/>
              <a:gd name="connsiteY63" fmla="*/ 4747846 h 5073161"/>
              <a:gd name="connsiteX64" fmla="*/ 958362 w 1188428"/>
              <a:gd name="connsiteY64" fmla="*/ 4668715 h 5073161"/>
              <a:gd name="connsiteX65" fmla="*/ 967154 w 1188428"/>
              <a:gd name="connsiteY65" fmla="*/ 4633546 h 5073161"/>
              <a:gd name="connsiteX66" fmla="*/ 975946 w 1188428"/>
              <a:gd name="connsiteY66" fmla="*/ 4510453 h 5073161"/>
              <a:gd name="connsiteX67" fmla="*/ 984739 w 1188428"/>
              <a:gd name="connsiteY67" fmla="*/ 4484077 h 5073161"/>
              <a:gd name="connsiteX68" fmla="*/ 993531 w 1188428"/>
              <a:gd name="connsiteY68" fmla="*/ 4396153 h 5073161"/>
              <a:gd name="connsiteX69" fmla="*/ 1002323 w 1188428"/>
              <a:gd name="connsiteY69" fmla="*/ 4360984 h 5073161"/>
              <a:gd name="connsiteX70" fmla="*/ 1011116 w 1188428"/>
              <a:gd name="connsiteY70" fmla="*/ 4317023 h 5073161"/>
              <a:gd name="connsiteX71" fmla="*/ 1037493 w 1188428"/>
              <a:gd name="connsiteY71" fmla="*/ 4281853 h 5073161"/>
              <a:gd name="connsiteX72" fmla="*/ 1055077 w 1188428"/>
              <a:gd name="connsiteY72" fmla="*/ 4114800 h 5073161"/>
              <a:gd name="connsiteX73" fmla="*/ 1063870 w 1188428"/>
              <a:gd name="connsiteY73" fmla="*/ 4079630 h 5073161"/>
              <a:gd name="connsiteX74" fmla="*/ 1081454 w 1188428"/>
              <a:gd name="connsiteY74" fmla="*/ 3903784 h 5073161"/>
              <a:gd name="connsiteX75" fmla="*/ 1099039 w 1188428"/>
              <a:gd name="connsiteY75" fmla="*/ 3868615 h 5073161"/>
              <a:gd name="connsiteX76" fmla="*/ 1116623 w 1188428"/>
              <a:gd name="connsiteY76" fmla="*/ 3516923 h 5073161"/>
              <a:gd name="connsiteX77" fmla="*/ 1125416 w 1188428"/>
              <a:gd name="connsiteY77" fmla="*/ 3341077 h 5073161"/>
              <a:gd name="connsiteX78" fmla="*/ 1134208 w 1188428"/>
              <a:gd name="connsiteY78" fmla="*/ 3297115 h 5073161"/>
              <a:gd name="connsiteX79" fmla="*/ 1143000 w 1188428"/>
              <a:gd name="connsiteY79" fmla="*/ 3244361 h 5073161"/>
              <a:gd name="connsiteX80" fmla="*/ 1151793 w 1188428"/>
              <a:gd name="connsiteY80" fmla="*/ 3156438 h 5073161"/>
              <a:gd name="connsiteX81" fmla="*/ 1160585 w 1188428"/>
              <a:gd name="connsiteY81" fmla="*/ 3112477 h 5073161"/>
              <a:gd name="connsiteX82" fmla="*/ 1169377 w 1188428"/>
              <a:gd name="connsiteY82" fmla="*/ 3033346 h 5073161"/>
              <a:gd name="connsiteX83" fmla="*/ 1186962 w 1188428"/>
              <a:gd name="connsiteY83" fmla="*/ 2971800 h 5073161"/>
              <a:gd name="connsiteX84" fmla="*/ 1169377 w 1188428"/>
              <a:gd name="connsiteY84" fmla="*/ 2593730 h 5073161"/>
              <a:gd name="connsiteX85" fmla="*/ 1160585 w 1188428"/>
              <a:gd name="connsiteY85" fmla="*/ 2567353 h 5073161"/>
              <a:gd name="connsiteX86" fmla="*/ 1143000 w 1188428"/>
              <a:gd name="connsiteY86" fmla="*/ 1872761 h 5073161"/>
              <a:gd name="connsiteX87" fmla="*/ 1125416 w 1188428"/>
              <a:gd name="connsiteY87" fmla="*/ 1820007 h 5073161"/>
              <a:gd name="connsiteX88" fmla="*/ 1107831 w 1188428"/>
              <a:gd name="connsiteY88" fmla="*/ 1644161 h 5073161"/>
              <a:gd name="connsiteX89" fmla="*/ 1099039 w 1188428"/>
              <a:gd name="connsiteY89" fmla="*/ 1600200 h 5073161"/>
              <a:gd name="connsiteX90" fmla="*/ 1090246 w 1188428"/>
              <a:gd name="connsiteY90" fmla="*/ 1565030 h 5073161"/>
              <a:gd name="connsiteX91" fmla="*/ 1072662 w 1188428"/>
              <a:gd name="connsiteY91" fmla="*/ 1450730 h 5073161"/>
              <a:gd name="connsiteX92" fmla="*/ 1063870 w 1188428"/>
              <a:gd name="connsiteY92" fmla="*/ 1362807 h 5073161"/>
              <a:gd name="connsiteX93" fmla="*/ 1046285 w 1188428"/>
              <a:gd name="connsiteY93" fmla="*/ 1292469 h 5073161"/>
              <a:gd name="connsiteX94" fmla="*/ 1037493 w 1188428"/>
              <a:gd name="connsiteY94" fmla="*/ 1239715 h 5073161"/>
              <a:gd name="connsiteX95" fmla="*/ 1019908 w 1188428"/>
              <a:gd name="connsiteY95" fmla="*/ 1178169 h 5073161"/>
              <a:gd name="connsiteX96" fmla="*/ 1011116 w 1188428"/>
              <a:gd name="connsiteY96" fmla="*/ 1099038 h 5073161"/>
              <a:gd name="connsiteX97" fmla="*/ 1002323 w 1188428"/>
              <a:gd name="connsiteY97" fmla="*/ 1072661 h 5073161"/>
              <a:gd name="connsiteX98" fmla="*/ 975946 w 1188428"/>
              <a:gd name="connsiteY98" fmla="*/ 888023 h 5073161"/>
              <a:gd name="connsiteX99" fmla="*/ 958362 w 1188428"/>
              <a:gd name="connsiteY99" fmla="*/ 738553 h 5073161"/>
              <a:gd name="connsiteX100" fmla="*/ 949570 w 1188428"/>
              <a:gd name="connsiteY100" fmla="*/ 712177 h 5073161"/>
              <a:gd name="connsiteX101" fmla="*/ 923193 w 1188428"/>
              <a:gd name="connsiteY101" fmla="*/ 545123 h 5073161"/>
              <a:gd name="connsiteX102" fmla="*/ 914400 w 1188428"/>
              <a:gd name="connsiteY102" fmla="*/ 360484 h 5073161"/>
              <a:gd name="connsiteX103" fmla="*/ 905608 w 1188428"/>
              <a:gd name="connsiteY103" fmla="*/ 316523 h 5073161"/>
              <a:gd name="connsiteX104" fmla="*/ 896816 w 1188428"/>
              <a:gd name="connsiteY104" fmla="*/ 263769 h 5073161"/>
              <a:gd name="connsiteX105" fmla="*/ 888023 w 1188428"/>
              <a:gd name="connsiteY105" fmla="*/ 219807 h 5073161"/>
              <a:gd name="connsiteX106" fmla="*/ 879231 w 1188428"/>
              <a:gd name="connsiteY106" fmla="*/ 158261 h 5073161"/>
              <a:gd name="connsiteX107" fmla="*/ 844062 w 1188428"/>
              <a:gd name="connsiteY107" fmla="*/ 96715 h 5073161"/>
              <a:gd name="connsiteX108" fmla="*/ 808893 w 1188428"/>
              <a:gd name="connsiteY108" fmla="*/ 87923 h 5073161"/>
              <a:gd name="connsiteX109" fmla="*/ 747346 w 1188428"/>
              <a:gd name="connsiteY109" fmla="*/ 61546 h 5073161"/>
              <a:gd name="connsiteX110" fmla="*/ 720970 w 1188428"/>
              <a:gd name="connsiteY110" fmla="*/ 43961 h 5073161"/>
              <a:gd name="connsiteX111" fmla="*/ 659423 w 1188428"/>
              <a:gd name="connsiteY111" fmla="*/ 26377 h 5073161"/>
              <a:gd name="connsiteX112" fmla="*/ 633046 w 1188428"/>
              <a:gd name="connsiteY112" fmla="*/ 17584 h 5073161"/>
              <a:gd name="connsiteX113" fmla="*/ 562708 w 1188428"/>
              <a:gd name="connsiteY113" fmla="*/ 0 h 5073161"/>
              <a:gd name="connsiteX114" fmla="*/ 430823 w 1188428"/>
              <a:gd name="connsiteY114" fmla="*/ 8792 h 5073161"/>
              <a:gd name="connsiteX115" fmla="*/ 360485 w 1188428"/>
              <a:gd name="connsiteY115" fmla="*/ 26377 h 5073161"/>
              <a:gd name="connsiteX116" fmla="*/ 334108 w 1188428"/>
              <a:gd name="connsiteY116" fmla="*/ 43961 h 5073161"/>
              <a:gd name="connsiteX117" fmla="*/ 272562 w 1188428"/>
              <a:gd name="connsiteY117" fmla="*/ 61546 h 5073161"/>
              <a:gd name="connsiteX118" fmla="*/ 219808 w 1188428"/>
              <a:gd name="connsiteY118" fmla="*/ 105507 h 5073161"/>
              <a:gd name="connsiteX119" fmla="*/ 202223 w 1188428"/>
              <a:gd name="connsiteY119" fmla="*/ 158261 h 5073161"/>
              <a:gd name="connsiteX120" fmla="*/ 211016 w 1188428"/>
              <a:gd name="connsiteY120" fmla="*/ 254977 h 5073161"/>
              <a:gd name="connsiteX121" fmla="*/ 246185 w 1188428"/>
              <a:gd name="connsiteY121" fmla="*/ 263769 h 5073161"/>
              <a:gd name="connsiteX122" fmla="*/ 246185 w 1188428"/>
              <a:gd name="connsiteY122" fmla="*/ 290146 h 5073161"/>
              <a:gd name="connsiteX0" fmla="*/ 246185 w 1188428"/>
              <a:gd name="connsiteY0" fmla="*/ 290146 h 5073161"/>
              <a:gd name="connsiteX1" fmla="*/ 272562 w 1188428"/>
              <a:gd name="connsiteY1" fmla="*/ 334107 h 5073161"/>
              <a:gd name="connsiteX2" fmla="*/ 281354 w 1188428"/>
              <a:gd name="connsiteY2" fmla="*/ 360484 h 5073161"/>
              <a:gd name="connsiteX3" fmla="*/ 298939 w 1188428"/>
              <a:gd name="connsiteY3" fmla="*/ 422030 h 5073161"/>
              <a:gd name="connsiteX4" fmla="*/ 325316 w 1188428"/>
              <a:gd name="connsiteY4" fmla="*/ 474784 h 5073161"/>
              <a:gd name="connsiteX5" fmla="*/ 334108 w 1188428"/>
              <a:gd name="connsiteY5" fmla="*/ 536330 h 5073161"/>
              <a:gd name="connsiteX6" fmla="*/ 342900 w 1188428"/>
              <a:gd name="connsiteY6" fmla="*/ 720969 h 5073161"/>
              <a:gd name="connsiteX7" fmla="*/ 360485 w 1188428"/>
              <a:gd name="connsiteY7" fmla="*/ 808892 h 5073161"/>
              <a:gd name="connsiteX8" fmla="*/ 378070 w 1188428"/>
              <a:gd name="connsiteY8" fmla="*/ 870438 h 5073161"/>
              <a:gd name="connsiteX9" fmla="*/ 395654 w 1188428"/>
              <a:gd name="connsiteY9" fmla="*/ 1397977 h 5073161"/>
              <a:gd name="connsiteX10" fmla="*/ 413239 w 1188428"/>
              <a:gd name="connsiteY10" fmla="*/ 1477107 h 5073161"/>
              <a:gd name="connsiteX11" fmla="*/ 430823 w 1188428"/>
              <a:gd name="connsiteY11" fmla="*/ 1529861 h 5073161"/>
              <a:gd name="connsiteX12" fmla="*/ 439616 w 1188428"/>
              <a:gd name="connsiteY12" fmla="*/ 1556238 h 5073161"/>
              <a:gd name="connsiteX13" fmla="*/ 430823 w 1188428"/>
              <a:gd name="connsiteY13" fmla="*/ 1846384 h 5073161"/>
              <a:gd name="connsiteX14" fmla="*/ 422031 w 1188428"/>
              <a:gd name="connsiteY14" fmla="*/ 1907930 h 5073161"/>
              <a:gd name="connsiteX15" fmla="*/ 404446 w 1188428"/>
              <a:gd name="connsiteY15" fmla="*/ 2074984 h 5073161"/>
              <a:gd name="connsiteX16" fmla="*/ 395654 w 1188428"/>
              <a:gd name="connsiteY16" fmla="*/ 2101361 h 5073161"/>
              <a:gd name="connsiteX17" fmla="*/ 369277 w 1188428"/>
              <a:gd name="connsiteY17" fmla="*/ 2198077 h 5073161"/>
              <a:gd name="connsiteX18" fmla="*/ 378070 w 1188428"/>
              <a:gd name="connsiteY18" fmla="*/ 2382715 h 5073161"/>
              <a:gd name="connsiteX19" fmla="*/ 404446 w 1188428"/>
              <a:gd name="connsiteY19" fmla="*/ 2435469 h 5073161"/>
              <a:gd name="connsiteX20" fmla="*/ 413239 w 1188428"/>
              <a:gd name="connsiteY20" fmla="*/ 2461846 h 5073161"/>
              <a:gd name="connsiteX21" fmla="*/ 422031 w 1188428"/>
              <a:gd name="connsiteY21" fmla="*/ 2523392 h 5073161"/>
              <a:gd name="connsiteX22" fmla="*/ 430823 w 1188428"/>
              <a:gd name="connsiteY22" fmla="*/ 2549769 h 5073161"/>
              <a:gd name="connsiteX23" fmla="*/ 386862 w 1188428"/>
              <a:gd name="connsiteY23" fmla="*/ 2839915 h 5073161"/>
              <a:gd name="connsiteX24" fmla="*/ 360485 w 1188428"/>
              <a:gd name="connsiteY24" fmla="*/ 3165230 h 5073161"/>
              <a:gd name="connsiteX25" fmla="*/ 334108 w 1188428"/>
              <a:gd name="connsiteY25" fmla="*/ 3736730 h 5073161"/>
              <a:gd name="connsiteX26" fmla="*/ 316523 w 1188428"/>
              <a:gd name="connsiteY26" fmla="*/ 3789484 h 5073161"/>
              <a:gd name="connsiteX27" fmla="*/ 307731 w 1188428"/>
              <a:gd name="connsiteY27" fmla="*/ 3824653 h 5073161"/>
              <a:gd name="connsiteX28" fmla="*/ 298939 w 1188428"/>
              <a:gd name="connsiteY28" fmla="*/ 3868615 h 5073161"/>
              <a:gd name="connsiteX29" fmla="*/ 281354 w 1188428"/>
              <a:gd name="connsiteY29" fmla="*/ 3894992 h 5073161"/>
              <a:gd name="connsiteX30" fmla="*/ 263770 w 1188428"/>
              <a:gd name="connsiteY30" fmla="*/ 3974123 h 5073161"/>
              <a:gd name="connsiteX31" fmla="*/ 228600 w 1188428"/>
              <a:gd name="connsiteY31" fmla="*/ 4062046 h 5073161"/>
              <a:gd name="connsiteX32" fmla="*/ 219808 w 1188428"/>
              <a:gd name="connsiteY32" fmla="*/ 4097215 h 5073161"/>
              <a:gd name="connsiteX33" fmla="*/ 202223 w 1188428"/>
              <a:gd name="connsiteY33" fmla="*/ 4149969 h 5073161"/>
              <a:gd name="connsiteX34" fmla="*/ 184639 w 1188428"/>
              <a:gd name="connsiteY34" fmla="*/ 4211515 h 5073161"/>
              <a:gd name="connsiteX35" fmla="*/ 167054 w 1188428"/>
              <a:gd name="connsiteY35" fmla="*/ 4237892 h 5073161"/>
              <a:gd name="connsiteX36" fmla="*/ 149470 w 1188428"/>
              <a:gd name="connsiteY36" fmla="*/ 4325815 h 5073161"/>
              <a:gd name="connsiteX37" fmla="*/ 114300 w 1188428"/>
              <a:gd name="connsiteY37" fmla="*/ 4396153 h 5073161"/>
              <a:gd name="connsiteX38" fmla="*/ 87923 w 1188428"/>
              <a:gd name="connsiteY38" fmla="*/ 4466492 h 5073161"/>
              <a:gd name="connsiteX39" fmla="*/ 70339 w 1188428"/>
              <a:gd name="connsiteY39" fmla="*/ 4492869 h 5073161"/>
              <a:gd name="connsiteX40" fmla="*/ 35170 w 1188428"/>
              <a:gd name="connsiteY40" fmla="*/ 4580792 h 5073161"/>
              <a:gd name="connsiteX41" fmla="*/ 26377 w 1188428"/>
              <a:gd name="connsiteY41" fmla="*/ 4624753 h 5073161"/>
              <a:gd name="connsiteX42" fmla="*/ 8793 w 1188428"/>
              <a:gd name="connsiteY42" fmla="*/ 4783015 h 5073161"/>
              <a:gd name="connsiteX43" fmla="*/ 0 w 1188428"/>
              <a:gd name="connsiteY43" fmla="*/ 4826977 h 5073161"/>
              <a:gd name="connsiteX44" fmla="*/ 8793 w 1188428"/>
              <a:gd name="connsiteY44" fmla="*/ 4950069 h 5073161"/>
              <a:gd name="connsiteX45" fmla="*/ 43962 w 1188428"/>
              <a:gd name="connsiteY45" fmla="*/ 4958861 h 5073161"/>
              <a:gd name="connsiteX46" fmla="*/ 70339 w 1188428"/>
              <a:gd name="connsiteY46" fmla="*/ 4976446 h 5073161"/>
              <a:gd name="connsiteX47" fmla="*/ 105508 w 1188428"/>
              <a:gd name="connsiteY47" fmla="*/ 4985238 h 5073161"/>
              <a:gd name="connsiteX48" fmla="*/ 158262 w 1188428"/>
              <a:gd name="connsiteY48" fmla="*/ 5002823 h 5073161"/>
              <a:gd name="connsiteX49" fmla="*/ 184639 w 1188428"/>
              <a:gd name="connsiteY49" fmla="*/ 5011615 h 5073161"/>
              <a:gd name="connsiteX50" fmla="*/ 211016 w 1188428"/>
              <a:gd name="connsiteY50" fmla="*/ 5020407 h 5073161"/>
              <a:gd name="connsiteX51" fmla="*/ 228600 w 1188428"/>
              <a:gd name="connsiteY51" fmla="*/ 5046784 h 5073161"/>
              <a:gd name="connsiteX52" fmla="*/ 290146 w 1188428"/>
              <a:gd name="connsiteY52" fmla="*/ 5055577 h 5073161"/>
              <a:gd name="connsiteX53" fmla="*/ 562708 w 1188428"/>
              <a:gd name="connsiteY53" fmla="*/ 5073161 h 5073161"/>
              <a:gd name="connsiteX54" fmla="*/ 659423 w 1188428"/>
              <a:gd name="connsiteY54" fmla="*/ 5064369 h 5073161"/>
              <a:gd name="connsiteX55" fmla="*/ 685800 w 1188428"/>
              <a:gd name="connsiteY55" fmla="*/ 5055577 h 5073161"/>
              <a:gd name="connsiteX56" fmla="*/ 703385 w 1188428"/>
              <a:gd name="connsiteY56" fmla="*/ 5029200 h 5073161"/>
              <a:gd name="connsiteX57" fmla="*/ 729762 w 1188428"/>
              <a:gd name="connsiteY57" fmla="*/ 4967653 h 5073161"/>
              <a:gd name="connsiteX58" fmla="*/ 747346 w 1188428"/>
              <a:gd name="connsiteY58" fmla="*/ 4941277 h 5073161"/>
              <a:gd name="connsiteX59" fmla="*/ 773723 w 1188428"/>
              <a:gd name="connsiteY59" fmla="*/ 4923692 h 5073161"/>
              <a:gd name="connsiteX60" fmla="*/ 808893 w 1188428"/>
              <a:gd name="connsiteY60" fmla="*/ 4870938 h 5073161"/>
              <a:gd name="connsiteX61" fmla="*/ 826477 w 1188428"/>
              <a:gd name="connsiteY61" fmla="*/ 4844561 h 5073161"/>
              <a:gd name="connsiteX62" fmla="*/ 879231 w 1188428"/>
              <a:gd name="connsiteY62" fmla="*/ 4800600 h 5073161"/>
              <a:gd name="connsiteX63" fmla="*/ 923193 w 1188428"/>
              <a:gd name="connsiteY63" fmla="*/ 4747846 h 5073161"/>
              <a:gd name="connsiteX64" fmla="*/ 958362 w 1188428"/>
              <a:gd name="connsiteY64" fmla="*/ 4668715 h 5073161"/>
              <a:gd name="connsiteX65" fmla="*/ 967154 w 1188428"/>
              <a:gd name="connsiteY65" fmla="*/ 4633546 h 5073161"/>
              <a:gd name="connsiteX66" fmla="*/ 975946 w 1188428"/>
              <a:gd name="connsiteY66" fmla="*/ 4510453 h 5073161"/>
              <a:gd name="connsiteX67" fmla="*/ 984739 w 1188428"/>
              <a:gd name="connsiteY67" fmla="*/ 4484077 h 5073161"/>
              <a:gd name="connsiteX68" fmla="*/ 993531 w 1188428"/>
              <a:gd name="connsiteY68" fmla="*/ 4396153 h 5073161"/>
              <a:gd name="connsiteX69" fmla="*/ 1002323 w 1188428"/>
              <a:gd name="connsiteY69" fmla="*/ 4360984 h 5073161"/>
              <a:gd name="connsiteX70" fmla="*/ 1011116 w 1188428"/>
              <a:gd name="connsiteY70" fmla="*/ 4317023 h 5073161"/>
              <a:gd name="connsiteX71" fmla="*/ 1037493 w 1188428"/>
              <a:gd name="connsiteY71" fmla="*/ 4281853 h 5073161"/>
              <a:gd name="connsiteX72" fmla="*/ 1055077 w 1188428"/>
              <a:gd name="connsiteY72" fmla="*/ 4114800 h 5073161"/>
              <a:gd name="connsiteX73" fmla="*/ 1063870 w 1188428"/>
              <a:gd name="connsiteY73" fmla="*/ 4079630 h 5073161"/>
              <a:gd name="connsiteX74" fmla="*/ 1081454 w 1188428"/>
              <a:gd name="connsiteY74" fmla="*/ 3903784 h 5073161"/>
              <a:gd name="connsiteX75" fmla="*/ 1099039 w 1188428"/>
              <a:gd name="connsiteY75" fmla="*/ 3868615 h 5073161"/>
              <a:gd name="connsiteX76" fmla="*/ 1116623 w 1188428"/>
              <a:gd name="connsiteY76" fmla="*/ 3516923 h 5073161"/>
              <a:gd name="connsiteX77" fmla="*/ 1125416 w 1188428"/>
              <a:gd name="connsiteY77" fmla="*/ 3341077 h 5073161"/>
              <a:gd name="connsiteX78" fmla="*/ 1134208 w 1188428"/>
              <a:gd name="connsiteY78" fmla="*/ 3297115 h 5073161"/>
              <a:gd name="connsiteX79" fmla="*/ 1143000 w 1188428"/>
              <a:gd name="connsiteY79" fmla="*/ 3244361 h 5073161"/>
              <a:gd name="connsiteX80" fmla="*/ 1151793 w 1188428"/>
              <a:gd name="connsiteY80" fmla="*/ 3156438 h 5073161"/>
              <a:gd name="connsiteX81" fmla="*/ 1160585 w 1188428"/>
              <a:gd name="connsiteY81" fmla="*/ 3112477 h 5073161"/>
              <a:gd name="connsiteX82" fmla="*/ 1169377 w 1188428"/>
              <a:gd name="connsiteY82" fmla="*/ 3033346 h 5073161"/>
              <a:gd name="connsiteX83" fmla="*/ 1186962 w 1188428"/>
              <a:gd name="connsiteY83" fmla="*/ 2971800 h 5073161"/>
              <a:gd name="connsiteX84" fmla="*/ 1169377 w 1188428"/>
              <a:gd name="connsiteY84" fmla="*/ 2593730 h 5073161"/>
              <a:gd name="connsiteX85" fmla="*/ 1160585 w 1188428"/>
              <a:gd name="connsiteY85" fmla="*/ 2567353 h 5073161"/>
              <a:gd name="connsiteX86" fmla="*/ 1143000 w 1188428"/>
              <a:gd name="connsiteY86" fmla="*/ 1872761 h 5073161"/>
              <a:gd name="connsiteX87" fmla="*/ 1125416 w 1188428"/>
              <a:gd name="connsiteY87" fmla="*/ 1820007 h 5073161"/>
              <a:gd name="connsiteX88" fmla="*/ 1107831 w 1188428"/>
              <a:gd name="connsiteY88" fmla="*/ 1644161 h 5073161"/>
              <a:gd name="connsiteX89" fmla="*/ 1099039 w 1188428"/>
              <a:gd name="connsiteY89" fmla="*/ 1600200 h 5073161"/>
              <a:gd name="connsiteX90" fmla="*/ 1090246 w 1188428"/>
              <a:gd name="connsiteY90" fmla="*/ 1565030 h 5073161"/>
              <a:gd name="connsiteX91" fmla="*/ 1072662 w 1188428"/>
              <a:gd name="connsiteY91" fmla="*/ 1450730 h 5073161"/>
              <a:gd name="connsiteX92" fmla="*/ 1063870 w 1188428"/>
              <a:gd name="connsiteY92" fmla="*/ 1362807 h 5073161"/>
              <a:gd name="connsiteX93" fmla="*/ 1046285 w 1188428"/>
              <a:gd name="connsiteY93" fmla="*/ 1292469 h 5073161"/>
              <a:gd name="connsiteX94" fmla="*/ 1037493 w 1188428"/>
              <a:gd name="connsiteY94" fmla="*/ 1239715 h 5073161"/>
              <a:gd name="connsiteX95" fmla="*/ 1019908 w 1188428"/>
              <a:gd name="connsiteY95" fmla="*/ 1178169 h 5073161"/>
              <a:gd name="connsiteX96" fmla="*/ 1011116 w 1188428"/>
              <a:gd name="connsiteY96" fmla="*/ 1099038 h 5073161"/>
              <a:gd name="connsiteX97" fmla="*/ 1002323 w 1188428"/>
              <a:gd name="connsiteY97" fmla="*/ 1072661 h 5073161"/>
              <a:gd name="connsiteX98" fmla="*/ 975946 w 1188428"/>
              <a:gd name="connsiteY98" fmla="*/ 888023 h 5073161"/>
              <a:gd name="connsiteX99" fmla="*/ 958362 w 1188428"/>
              <a:gd name="connsiteY99" fmla="*/ 738553 h 5073161"/>
              <a:gd name="connsiteX100" fmla="*/ 949570 w 1188428"/>
              <a:gd name="connsiteY100" fmla="*/ 712177 h 5073161"/>
              <a:gd name="connsiteX101" fmla="*/ 923193 w 1188428"/>
              <a:gd name="connsiteY101" fmla="*/ 545123 h 5073161"/>
              <a:gd name="connsiteX102" fmla="*/ 914400 w 1188428"/>
              <a:gd name="connsiteY102" fmla="*/ 360484 h 5073161"/>
              <a:gd name="connsiteX103" fmla="*/ 905608 w 1188428"/>
              <a:gd name="connsiteY103" fmla="*/ 316523 h 5073161"/>
              <a:gd name="connsiteX104" fmla="*/ 896816 w 1188428"/>
              <a:gd name="connsiteY104" fmla="*/ 263769 h 5073161"/>
              <a:gd name="connsiteX105" fmla="*/ 888023 w 1188428"/>
              <a:gd name="connsiteY105" fmla="*/ 219807 h 5073161"/>
              <a:gd name="connsiteX106" fmla="*/ 879231 w 1188428"/>
              <a:gd name="connsiteY106" fmla="*/ 158261 h 5073161"/>
              <a:gd name="connsiteX107" fmla="*/ 844062 w 1188428"/>
              <a:gd name="connsiteY107" fmla="*/ 96715 h 5073161"/>
              <a:gd name="connsiteX108" fmla="*/ 808893 w 1188428"/>
              <a:gd name="connsiteY108" fmla="*/ 87923 h 5073161"/>
              <a:gd name="connsiteX109" fmla="*/ 747346 w 1188428"/>
              <a:gd name="connsiteY109" fmla="*/ 61546 h 5073161"/>
              <a:gd name="connsiteX110" fmla="*/ 720970 w 1188428"/>
              <a:gd name="connsiteY110" fmla="*/ 43961 h 5073161"/>
              <a:gd name="connsiteX111" fmla="*/ 659423 w 1188428"/>
              <a:gd name="connsiteY111" fmla="*/ 26377 h 5073161"/>
              <a:gd name="connsiteX112" fmla="*/ 633046 w 1188428"/>
              <a:gd name="connsiteY112" fmla="*/ 17584 h 5073161"/>
              <a:gd name="connsiteX113" fmla="*/ 562708 w 1188428"/>
              <a:gd name="connsiteY113" fmla="*/ 0 h 5073161"/>
              <a:gd name="connsiteX114" fmla="*/ 430823 w 1188428"/>
              <a:gd name="connsiteY114" fmla="*/ 8792 h 5073161"/>
              <a:gd name="connsiteX115" fmla="*/ 360485 w 1188428"/>
              <a:gd name="connsiteY115" fmla="*/ 26377 h 5073161"/>
              <a:gd name="connsiteX116" fmla="*/ 334108 w 1188428"/>
              <a:gd name="connsiteY116" fmla="*/ 43961 h 5073161"/>
              <a:gd name="connsiteX117" fmla="*/ 272562 w 1188428"/>
              <a:gd name="connsiteY117" fmla="*/ 61546 h 5073161"/>
              <a:gd name="connsiteX118" fmla="*/ 219808 w 1188428"/>
              <a:gd name="connsiteY118" fmla="*/ 105507 h 5073161"/>
              <a:gd name="connsiteX119" fmla="*/ 202223 w 1188428"/>
              <a:gd name="connsiteY119" fmla="*/ 158261 h 5073161"/>
              <a:gd name="connsiteX120" fmla="*/ 211016 w 1188428"/>
              <a:gd name="connsiteY120" fmla="*/ 254977 h 5073161"/>
              <a:gd name="connsiteX121" fmla="*/ 246185 w 1188428"/>
              <a:gd name="connsiteY121" fmla="*/ 263769 h 5073161"/>
              <a:gd name="connsiteX122" fmla="*/ 246185 w 1188428"/>
              <a:gd name="connsiteY122" fmla="*/ 290146 h 5073161"/>
              <a:gd name="connsiteX0" fmla="*/ 246185 w 1188428"/>
              <a:gd name="connsiteY0" fmla="*/ 290146 h 5073161"/>
              <a:gd name="connsiteX1" fmla="*/ 272562 w 1188428"/>
              <a:gd name="connsiteY1" fmla="*/ 334107 h 5073161"/>
              <a:gd name="connsiteX2" fmla="*/ 281354 w 1188428"/>
              <a:gd name="connsiteY2" fmla="*/ 360484 h 5073161"/>
              <a:gd name="connsiteX3" fmla="*/ 298939 w 1188428"/>
              <a:gd name="connsiteY3" fmla="*/ 422030 h 5073161"/>
              <a:gd name="connsiteX4" fmla="*/ 325316 w 1188428"/>
              <a:gd name="connsiteY4" fmla="*/ 474784 h 5073161"/>
              <a:gd name="connsiteX5" fmla="*/ 334108 w 1188428"/>
              <a:gd name="connsiteY5" fmla="*/ 536330 h 5073161"/>
              <a:gd name="connsiteX6" fmla="*/ 342900 w 1188428"/>
              <a:gd name="connsiteY6" fmla="*/ 720969 h 5073161"/>
              <a:gd name="connsiteX7" fmla="*/ 360485 w 1188428"/>
              <a:gd name="connsiteY7" fmla="*/ 808892 h 5073161"/>
              <a:gd name="connsiteX8" fmla="*/ 378070 w 1188428"/>
              <a:gd name="connsiteY8" fmla="*/ 870438 h 5073161"/>
              <a:gd name="connsiteX9" fmla="*/ 395654 w 1188428"/>
              <a:gd name="connsiteY9" fmla="*/ 1397977 h 5073161"/>
              <a:gd name="connsiteX10" fmla="*/ 413239 w 1188428"/>
              <a:gd name="connsiteY10" fmla="*/ 1477107 h 5073161"/>
              <a:gd name="connsiteX11" fmla="*/ 430823 w 1188428"/>
              <a:gd name="connsiteY11" fmla="*/ 1529861 h 5073161"/>
              <a:gd name="connsiteX12" fmla="*/ 439616 w 1188428"/>
              <a:gd name="connsiteY12" fmla="*/ 1556238 h 5073161"/>
              <a:gd name="connsiteX13" fmla="*/ 430823 w 1188428"/>
              <a:gd name="connsiteY13" fmla="*/ 1846384 h 5073161"/>
              <a:gd name="connsiteX14" fmla="*/ 422031 w 1188428"/>
              <a:gd name="connsiteY14" fmla="*/ 1907930 h 5073161"/>
              <a:gd name="connsiteX15" fmla="*/ 404446 w 1188428"/>
              <a:gd name="connsiteY15" fmla="*/ 2074984 h 5073161"/>
              <a:gd name="connsiteX16" fmla="*/ 395654 w 1188428"/>
              <a:gd name="connsiteY16" fmla="*/ 2101361 h 5073161"/>
              <a:gd name="connsiteX17" fmla="*/ 369277 w 1188428"/>
              <a:gd name="connsiteY17" fmla="*/ 2198077 h 5073161"/>
              <a:gd name="connsiteX18" fmla="*/ 378070 w 1188428"/>
              <a:gd name="connsiteY18" fmla="*/ 2382715 h 5073161"/>
              <a:gd name="connsiteX19" fmla="*/ 404446 w 1188428"/>
              <a:gd name="connsiteY19" fmla="*/ 2435469 h 5073161"/>
              <a:gd name="connsiteX20" fmla="*/ 413239 w 1188428"/>
              <a:gd name="connsiteY20" fmla="*/ 2461846 h 5073161"/>
              <a:gd name="connsiteX21" fmla="*/ 422031 w 1188428"/>
              <a:gd name="connsiteY21" fmla="*/ 2523392 h 5073161"/>
              <a:gd name="connsiteX22" fmla="*/ 430823 w 1188428"/>
              <a:gd name="connsiteY22" fmla="*/ 2549769 h 5073161"/>
              <a:gd name="connsiteX23" fmla="*/ 386862 w 1188428"/>
              <a:gd name="connsiteY23" fmla="*/ 2839915 h 5073161"/>
              <a:gd name="connsiteX24" fmla="*/ 360485 w 1188428"/>
              <a:gd name="connsiteY24" fmla="*/ 3165230 h 5073161"/>
              <a:gd name="connsiteX25" fmla="*/ 334108 w 1188428"/>
              <a:gd name="connsiteY25" fmla="*/ 3736730 h 5073161"/>
              <a:gd name="connsiteX26" fmla="*/ 316523 w 1188428"/>
              <a:gd name="connsiteY26" fmla="*/ 3789484 h 5073161"/>
              <a:gd name="connsiteX27" fmla="*/ 307731 w 1188428"/>
              <a:gd name="connsiteY27" fmla="*/ 3824653 h 5073161"/>
              <a:gd name="connsiteX28" fmla="*/ 298939 w 1188428"/>
              <a:gd name="connsiteY28" fmla="*/ 3868615 h 5073161"/>
              <a:gd name="connsiteX29" fmla="*/ 281354 w 1188428"/>
              <a:gd name="connsiteY29" fmla="*/ 3894992 h 5073161"/>
              <a:gd name="connsiteX30" fmla="*/ 263770 w 1188428"/>
              <a:gd name="connsiteY30" fmla="*/ 3974123 h 5073161"/>
              <a:gd name="connsiteX31" fmla="*/ 228600 w 1188428"/>
              <a:gd name="connsiteY31" fmla="*/ 4062046 h 5073161"/>
              <a:gd name="connsiteX32" fmla="*/ 219808 w 1188428"/>
              <a:gd name="connsiteY32" fmla="*/ 4097215 h 5073161"/>
              <a:gd name="connsiteX33" fmla="*/ 202223 w 1188428"/>
              <a:gd name="connsiteY33" fmla="*/ 4149969 h 5073161"/>
              <a:gd name="connsiteX34" fmla="*/ 184639 w 1188428"/>
              <a:gd name="connsiteY34" fmla="*/ 4211515 h 5073161"/>
              <a:gd name="connsiteX35" fmla="*/ 167054 w 1188428"/>
              <a:gd name="connsiteY35" fmla="*/ 4237892 h 5073161"/>
              <a:gd name="connsiteX36" fmla="*/ 149470 w 1188428"/>
              <a:gd name="connsiteY36" fmla="*/ 4325815 h 5073161"/>
              <a:gd name="connsiteX37" fmla="*/ 114300 w 1188428"/>
              <a:gd name="connsiteY37" fmla="*/ 4396153 h 5073161"/>
              <a:gd name="connsiteX38" fmla="*/ 87923 w 1188428"/>
              <a:gd name="connsiteY38" fmla="*/ 4466492 h 5073161"/>
              <a:gd name="connsiteX39" fmla="*/ 70339 w 1188428"/>
              <a:gd name="connsiteY39" fmla="*/ 4492869 h 5073161"/>
              <a:gd name="connsiteX40" fmla="*/ 35170 w 1188428"/>
              <a:gd name="connsiteY40" fmla="*/ 4580792 h 5073161"/>
              <a:gd name="connsiteX41" fmla="*/ 26377 w 1188428"/>
              <a:gd name="connsiteY41" fmla="*/ 4624753 h 5073161"/>
              <a:gd name="connsiteX42" fmla="*/ 8793 w 1188428"/>
              <a:gd name="connsiteY42" fmla="*/ 4783015 h 5073161"/>
              <a:gd name="connsiteX43" fmla="*/ 0 w 1188428"/>
              <a:gd name="connsiteY43" fmla="*/ 4826977 h 5073161"/>
              <a:gd name="connsiteX44" fmla="*/ 8793 w 1188428"/>
              <a:gd name="connsiteY44" fmla="*/ 4950069 h 5073161"/>
              <a:gd name="connsiteX45" fmla="*/ 43962 w 1188428"/>
              <a:gd name="connsiteY45" fmla="*/ 4958861 h 5073161"/>
              <a:gd name="connsiteX46" fmla="*/ 70339 w 1188428"/>
              <a:gd name="connsiteY46" fmla="*/ 4976446 h 5073161"/>
              <a:gd name="connsiteX47" fmla="*/ 105508 w 1188428"/>
              <a:gd name="connsiteY47" fmla="*/ 4985238 h 5073161"/>
              <a:gd name="connsiteX48" fmla="*/ 158262 w 1188428"/>
              <a:gd name="connsiteY48" fmla="*/ 5002823 h 5073161"/>
              <a:gd name="connsiteX49" fmla="*/ 184639 w 1188428"/>
              <a:gd name="connsiteY49" fmla="*/ 5011615 h 5073161"/>
              <a:gd name="connsiteX50" fmla="*/ 211016 w 1188428"/>
              <a:gd name="connsiteY50" fmla="*/ 5020407 h 5073161"/>
              <a:gd name="connsiteX51" fmla="*/ 228600 w 1188428"/>
              <a:gd name="connsiteY51" fmla="*/ 5046784 h 5073161"/>
              <a:gd name="connsiteX52" fmla="*/ 290146 w 1188428"/>
              <a:gd name="connsiteY52" fmla="*/ 5055577 h 5073161"/>
              <a:gd name="connsiteX53" fmla="*/ 562708 w 1188428"/>
              <a:gd name="connsiteY53" fmla="*/ 5073161 h 5073161"/>
              <a:gd name="connsiteX54" fmla="*/ 659423 w 1188428"/>
              <a:gd name="connsiteY54" fmla="*/ 5064369 h 5073161"/>
              <a:gd name="connsiteX55" fmla="*/ 685800 w 1188428"/>
              <a:gd name="connsiteY55" fmla="*/ 5055577 h 5073161"/>
              <a:gd name="connsiteX56" fmla="*/ 703385 w 1188428"/>
              <a:gd name="connsiteY56" fmla="*/ 5029200 h 5073161"/>
              <a:gd name="connsiteX57" fmla="*/ 729762 w 1188428"/>
              <a:gd name="connsiteY57" fmla="*/ 4967653 h 5073161"/>
              <a:gd name="connsiteX58" fmla="*/ 747346 w 1188428"/>
              <a:gd name="connsiteY58" fmla="*/ 4941277 h 5073161"/>
              <a:gd name="connsiteX59" fmla="*/ 773723 w 1188428"/>
              <a:gd name="connsiteY59" fmla="*/ 4923692 h 5073161"/>
              <a:gd name="connsiteX60" fmla="*/ 808893 w 1188428"/>
              <a:gd name="connsiteY60" fmla="*/ 4870938 h 5073161"/>
              <a:gd name="connsiteX61" fmla="*/ 826477 w 1188428"/>
              <a:gd name="connsiteY61" fmla="*/ 4844561 h 5073161"/>
              <a:gd name="connsiteX62" fmla="*/ 879231 w 1188428"/>
              <a:gd name="connsiteY62" fmla="*/ 4800600 h 5073161"/>
              <a:gd name="connsiteX63" fmla="*/ 923193 w 1188428"/>
              <a:gd name="connsiteY63" fmla="*/ 4747846 h 5073161"/>
              <a:gd name="connsiteX64" fmla="*/ 958362 w 1188428"/>
              <a:gd name="connsiteY64" fmla="*/ 4668715 h 5073161"/>
              <a:gd name="connsiteX65" fmla="*/ 967154 w 1188428"/>
              <a:gd name="connsiteY65" fmla="*/ 4633546 h 5073161"/>
              <a:gd name="connsiteX66" fmla="*/ 975946 w 1188428"/>
              <a:gd name="connsiteY66" fmla="*/ 4510453 h 5073161"/>
              <a:gd name="connsiteX67" fmla="*/ 984739 w 1188428"/>
              <a:gd name="connsiteY67" fmla="*/ 4484077 h 5073161"/>
              <a:gd name="connsiteX68" fmla="*/ 993531 w 1188428"/>
              <a:gd name="connsiteY68" fmla="*/ 4396153 h 5073161"/>
              <a:gd name="connsiteX69" fmla="*/ 1002323 w 1188428"/>
              <a:gd name="connsiteY69" fmla="*/ 4360984 h 5073161"/>
              <a:gd name="connsiteX70" fmla="*/ 1011116 w 1188428"/>
              <a:gd name="connsiteY70" fmla="*/ 4317023 h 5073161"/>
              <a:gd name="connsiteX71" fmla="*/ 1037493 w 1188428"/>
              <a:gd name="connsiteY71" fmla="*/ 4281853 h 5073161"/>
              <a:gd name="connsiteX72" fmla="*/ 1055077 w 1188428"/>
              <a:gd name="connsiteY72" fmla="*/ 4114800 h 5073161"/>
              <a:gd name="connsiteX73" fmla="*/ 1063870 w 1188428"/>
              <a:gd name="connsiteY73" fmla="*/ 4079630 h 5073161"/>
              <a:gd name="connsiteX74" fmla="*/ 1081454 w 1188428"/>
              <a:gd name="connsiteY74" fmla="*/ 3903784 h 5073161"/>
              <a:gd name="connsiteX75" fmla="*/ 1099039 w 1188428"/>
              <a:gd name="connsiteY75" fmla="*/ 3868615 h 5073161"/>
              <a:gd name="connsiteX76" fmla="*/ 1116623 w 1188428"/>
              <a:gd name="connsiteY76" fmla="*/ 3516923 h 5073161"/>
              <a:gd name="connsiteX77" fmla="*/ 1125416 w 1188428"/>
              <a:gd name="connsiteY77" fmla="*/ 3341077 h 5073161"/>
              <a:gd name="connsiteX78" fmla="*/ 1134208 w 1188428"/>
              <a:gd name="connsiteY78" fmla="*/ 3297115 h 5073161"/>
              <a:gd name="connsiteX79" fmla="*/ 1143000 w 1188428"/>
              <a:gd name="connsiteY79" fmla="*/ 3244361 h 5073161"/>
              <a:gd name="connsiteX80" fmla="*/ 1151793 w 1188428"/>
              <a:gd name="connsiteY80" fmla="*/ 3156438 h 5073161"/>
              <a:gd name="connsiteX81" fmla="*/ 1160585 w 1188428"/>
              <a:gd name="connsiteY81" fmla="*/ 3112477 h 5073161"/>
              <a:gd name="connsiteX82" fmla="*/ 1169377 w 1188428"/>
              <a:gd name="connsiteY82" fmla="*/ 3033346 h 5073161"/>
              <a:gd name="connsiteX83" fmla="*/ 1186962 w 1188428"/>
              <a:gd name="connsiteY83" fmla="*/ 2971800 h 5073161"/>
              <a:gd name="connsiteX84" fmla="*/ 1169377 w 1188428"/>
              <a:gd name="connsiteY84" fmla="*/ 2593730 h 5073161"/>
              <a:gd name="connsiteX85" fmla="*/ 1160585 w 1188428"/>
              <a:gd name="connsiteY85" fmla="*/ 2567353 h 5073161"/>
              <a:gd name="connsiteX86" fmla="*/ 1143000 w 1188428"/>
              <a:gd name="connsiteY86" fmla="*/ 1872761 h 5073161"/>
              <a:gd name="connsiteX87" fmla="*/ 1125416 w 1188428"/>
              <a:gd name="connsiteY87" fmla="*/ 1820007 h 5073161"/>
              <a:gd name="connsiteX88" fmla="*/ 1107831 w 1188428"/>
              <a:gd name="connsiteY88" fmla="*/ 1644161 h 5073161"/>
              <a:gd name="connsiteX89" fmla="*/ 1099039 w 1188428"/>
              <a:gd name="connsiteY89" fmla="*/ 1600200 h 5073161"/>
              <a:gd name="connsiteX90" fmla="*/ 1090246 w 1188428"/>
              <a:gd name="connsiteY90" fmla="*/ 1565030 h 5073161"/>
              <a:gd name="connsiteX91" fmla="*/ 1072662 w 1188428"/>
              <a:gd name="connsiteY91" fmla="*/ 1450730 h 5073161"/>
              <a:gd name="connsiteX92" fmla="*/ 1063870 w 1188428"/>
              <a:gd name="connsiteY92" fmla="*/ 1362807 h 5073161"/>
              <a:gd name="connsiteX93" fmla="*/ 1046285 w 1188428"/>
              <a:gd name="connsiteY93" fmla="*/ 1292469 h 5073161"/>
              <a:gd name="connsiteX94" fmla="*/ 1037493 w 1188428"/>
              <a:gd name="connsiteY94" fmla="*/ 1239715 h 5073161"/>
              <a:gd name="connsiteX95" fmla="*/ 1019908 w 1188428"/>
              <a:gd name="connsiteY95" fmla="*/ 1178169 h 5073161"/>
              <a:gd name="connsiteX96" fmla="*/ 1011116 w 1188428"/>
              <a:gd name="connsiteY96" fmla="*/ 1099038 h 5073161"/>
              <a:gd name="connsiteX97" fmla="*/ 1002323 w 1188428"/>
              <a:gd name="connsiteY97" fmla="*/ 1072661 h 5073161"/>
              <a:gd name="connsiteX98" fmla="*/ 975946 w 1188428"/>
              <a:gd name="connsiteY98" fmla="*/ 888023 h 5073161"/>
              <a:gd name="connsiteX99" fmla="*/ 958362 w 1188428"/>
              <a:gd name="connsiteY99" fmla="*/ 738553 h 5073161"/>
              <a:gd name="connsiteX100" fmla="*/ 1011116 w 1188428"/>
              <a:gd name="connsiteY100" fmla="*/ 694592 h 5073161"/>
              <a:gd name="connsiteX101" fmla="*/ 923193 w 1188428"/>
              <a:gd name="connsiteY101" fmla="*/ 545123 h 5073161"/>
              <a:gd name="connsiteX102" fmla="*/ 914400 w 1188428"/>
              <a:gd name="connsiteY102" fmla="*/ 360484 h 5073161"/>
              <a:gd name="connsiteX103" fmla="*/ 905608 w 1188428"/>
              <a:gd name="connsiteY103" fmla="*/ 316523 h 5073161"/>
              <a:gd name="connsiteX104" fmla="*/ 896816 w 1188428"/>
              <a:gd name="connsiteY104" fmla="*/ 263769 h 5073161"/>
              <a:gd name="connsiteX105" fmla="*/ 888023 w 1188428"/>
              <a:gd name="connsiteY105" fmla="*/ 219807 h 5073161"/>
              <a:gd name="connsiteX106" fmla="*/ 879231 w 1188428"/>
              <a:gd name="connsiteY106" fmla="*/ 158261 h 5073161"/>
              <a:gd name="connsiteX107" fmla="*/ 844062 w 1188428"/>
              <a:gd name="connsiteY107" fmla="*/ 96715 h 5073161"/>
              <a:gd name="connsiteX108" fmla="*/ 808893 w 1188428"/>
              <a:gd name="connsiteY108" fmla="*/ 87923 h 5073161"/>
              <a:gd name="connsiteX109" fmla="*/ 747346 w 1188428"/>
              <a:gd name="connsiteY109" fmla="*/ 61546 h 5073161"/>
              <a:gd name="connsiteX110" fmla="*/ 720970 w 1188428"/>
              <a:gd name="connsiteY110" fmla="*/ 43961 h 5073161"/>
              <a:gd name="connsiteX111" fmla="*/ 659423 w 1188428"/>
              <a:gd name="connsiteY111" fmla="*/ 26377 h 5073161"/>
              <a:gd name="connsiteX112" fmla="*/ 633046 w 1188428"/>
              <a:gd name="connsiteY112" fmla="*/ 17584 h 5073161"/>
              <a:gd name="connsiteX113" fmla="*/ 562708 w 1188428"/>
              <a:gd name="connsiteY113" fmla="*/ 0 h 5073161"/>
              <a:gd name="connsiteX114" fmla="*/ 430823 w 1188428"/>
              <a:gd name="connsiteY114" fmla="*/ 8792 h 5073161"/>
              <a:gd name="connsiteX115" fmla="*/ 360485 w 1188428"/>
              <a:gd name="connsiteY115" fmla="*/ 26377 h 5073161"/>
              <a:gd name="connsiteX116" fmla="*/ 334108 w 1188428"/>
              <a:gd name="connsiteY116" fmla="*/ 43961 h 5073161"/>
              <a:gd name="connsiteX117" fmla="*/ 272562 w 1188428"/>
              <a:gd name="connsiteY117" fmla="*/ 61546 h 5073161"/>
              <a:gd name="connsiteX118" fmla="*/ 219808 w 1188428"/>
              <a:gd name="connsiteY118" fmla="*/ 105507 h 5073161"/>
              <a:gd name="connsiteX119" fmla="*/ 202223 w 1188428"/>
              <a:gd name="connsiteY119" fmla="*/ 158261 h 5073161"/>
              <a:gd name="connsiteX120" fmla="*/ 211016 w 1188428"/>
              <a:gd name="connsiteY120" fmla="*/ 254977 h 5073161"/>
              <a:gd name="connsiteX121" fmla="*/ 246185 w 1188428"/>
              <a:gd name="connsiteY121" fmla="*/ 263769 h 5073161"/>
              <a:gd name="connsiteX122" fmla="*/ 246185 w 1188428"/>
              <a:gd name="connsiteY122" fmla="*/ 290146 h 5073161"/>
              <a:gd name="connsiteX0" fmla="*/ 246185 w 1188428"/>
              <a:gd name="connsiteY0" fmla="*/ 290146 h 5073161"/>
              <a:gd name="connsiteX1" fmla="*/ 272562 w 1188428"/>
              <a:gd name="connsiteY1" fmla="*/ 334107 h 5073161"/>
              <a:gd name="connsiteX2" fmla="*/ 281354 w 1188428"/>
              <a:gd name="connsiteY2" fmla="*/ 360484 h 5073161"/>
              <a:gd name="connsiteX3" fmla="*/ 298939 w 1188428"/>
              <a:gd name="connsiteY3" fmla="*/ 422030 h 5073161"/>
              <a:gd name="connsiteX4" fmla="*/ 325316 w 1188428"/>
              <a:gd name="connsiteY4" fmla="*/ 474784 h 5073161"/>
              <a:gd name="connsiteX5" fmla="*/ 334108 w 1188428"/>
              <a:gd name="connsiteY5" fmla="*/ 536330 h 5073161"/>
              <a:gd name="connsiteX6" fmla="*/ 342900 w 1188428"/>
              <a:gd name="connsiteY6" fmla="*/ 720969 h 5073161"/>
              <a:gd name="connsiteX7" fmla="*/ 360485 w 1188428"/>
              <a:gd name="connsiteY7" fmla="*/ 808892 h 5073161"/>
              <a:gd name="connsiteX8" fmla="*/ 378070 w 1188428"/>
              <a:gd name="connsiteY8" fmla="*/ 870438 h 5073161"/>
              <a:gd name="connsiteX9" fmla="*/ 395654 w 1188428"/>
              <a:gd name="connsiteY9" fmla="*/ 1397977 h 5073161"/>
              <a:gd name="connsiteX10" fmla="*/ 413239 w 1188428"/>
              <a:gd name="connsiteY10" fmla="*/ 1477107 h 5073161"/>
              <a:gd name="connsiteX11" fmla="*/ 430823 w 1188428"/>
              <a:gd name="connsiteY11" fmla="*/ 1529861 h 5073161"/>
              <a:gd name="connsiteX12" fmla="*/ 439616 w 1188428"/>
              <a:gd name="connsiteY12" fmla="*/ 1556238 h 5073161"/>
              <a:gd name="connsiteX13" fmla="*/ 430823 w 1188428"/>
              <a:gd name="connsiteY13" fmla="*/ 1846384 h 5073161"/>
              <a:gd name="connsiteX14" fmla="*/ 422031 w 1188428"/>
              <a:gd name="connsiteY14" fmla="*/ 1907930 h 5073161"/>
              <a:gd name="connsiteX15" fmla="*/ 404446 w 1188428"/>
              <a:gd name="connsiteY15" fmla="*/ 2074984 h 5073161"/>
              <a:gd name="connsiteX16" fmla="*/ 395654 w 1188428"/>
              <a:gd name="connsiteY16" fmla="*/ 2101361 h 5073161"/>
              <a:gd name="connsiteX17" fmla="*/ 369277 w 1188428"/>
              <a:gd name="connsiteY17" fmla="*/ 2198077 h 5073161"/>
              <a:gd name="connsiteX18" fmla="*/ 378070 w 1188428"/>
              <a:gd name="connsiteY18" fmla="*/ 2382715 h 5073161"/>
              <a:gd name="connsiteX19" fmla="*/ 404446 w 1188428"/>
              <a:gd name="connsiteY19" fmla="*/ 2435469 h 5073161"/>
              <a:gd name="connsiteX20" fmla="*/ 413239 w 1188428"/>
              <a:gd name="connsiteY20" fmla="*/ 2461846 h 5073161"/>
              <a:gd name="connsiteX21" fmla="*/ 422031 w 1188428"/>
              <a:gd name="connsiteY21" fmla="*/ 2523392 h 5073161"/>
              <a:gd name="connsiteX22" fmla="*/ 430823 w 1188428"/>
              <a:gd name="connsiteY22" fmla="*/ 2549769 h 5073161"/>
              <a:gd name="connsiteX23" fmla="*/ 386862 w 1188428"/>
              <a:gd name="connsiteY23" fmla="*/ 2839915 h 5073161"/>
              <a:gd name="connsiteX24" fmla="*/ 360485 w 1188428"/>
              <a:gd name="connsiteY24" fmla="*/ 3165230 h 5073161"/>
              <a:gd name="connsiteX25" fmla="*/ 334108 w 1188428"/>
              <a:gd name="connsiteY25" fmla="*/ 3736730 h 5073161"/>
              <a:gd name="connsiteX26" fmla="*/ 316523 w 1188428"/>
              <a:gd name="connsiteY26" fmla="*/ 3789484 h 5073161"/>
              <a:gd name="connsiteX27" fmla="*/ 307731 w 1188428"/>
              <a:gd name="connsiteY27" fmla="*/ 3824653 h 5073161"/>
              <a:gd name="connsiteX28" fmla="*/ 298939 w 1188428"/>
              <a:gd name="connsiteY28" fmla="*/ 3868615 h 5073161"/>
              <a:gd name="connsiteX29" fmla="*/ 281354 w 1188428"/>
              <a:gd name="connsiteY29" fmla="*/ 3894992 h 5073161"/>
              <a:gd name="connsiteX30" fmla="*/ 263770 w 1188428"/>
              <a:gd name="connsiteY30" fmla="*/ 3974123 h 5073161"/>
              <a:gd name="connsiteX31" fmla="*/ 228600 w 1188428"/>
              <a:gd name="connsiteY31" fmla="*/ 4062046 h 5073161"/>
              <a:gd name="connsiteX32" fmla="*/ 219808 w 1188428"/>
              <a:gd name="connsiteY32" fmla="*/ 4097215 h 5073161"/>
              <a:gd name="connsiteX33" fmla="*/ 202223 w 1188428"/>
              <a:gd name="connsiteY33" fmla="*/ 4149969 h 5073161"/>
              <a:gd name="connsiteX34" fmla="*/ 184639 w 1188428"/>
              <a:gd name="connsiteY34" fmla="*/ 4211515 h 5073161"/>
              <a:gd name="connsiteX35" fmla="*/ 167054 w 1188428"/>
              <a:gd name="connsiteY35" fmla="*/ 4237892 h 5073161"/>
              <a:gd name="connsiteX36" fmla="*/ 149470 w 1188428"/>
              <a:gd name="connsiteY36" fmla="*/ 4325815 h 5073161"/>
              <a:gd name="connsiteX37" fmla="*/ 114300 w 1188428"/>
              <a:gd name="connsiteY37" fmla="*/ 4396153 h 5073161"/>
              <a:gd name="connsiteX38" fmla="*/ 87923 w 1188428"/>
              <a:gd name="connsiteY38" fmla="*/ 4466492 h 5073161"/>
              <a:gd name="connsiteX39" fmla="*/ 70339 w 1188428"/>
              <a:gd name="connsiteY39" fmla="*/ 4492869 h 5073161"/>
              <a:gd name="connsiteX40" fmla="*/ 35170 w 1188428"/>
              <a:gd name="connsiteY40" fmla="*/ 4580792 h 5073161"/>
              <a:gd name="connsiteX41" fmla="*/ 26377 w 1188428"/>
              <a:gd name="connsiteY41" fmla="*/ 4624753 h 5073161"/>
              <a:gd name="connsiteX42" fmla="*/ 8793 w 1188428"/>
              <a:gd name="connsiteY42" fmla="*/ 4783015 h 5073161"/>
              <a:gd name="connsiteX43" fmla="*/ 0 w 1188428"/>
              <a:gd name="connsiteY43" fmla="*/ 4826977 h 5073161"/>
              <a:gd name="connsiteX44" fmla="*/ 8793 w 1188428"/>
              <a:gd name="connsiteY44" fmla="*/ 4950069 h 5073161"/>
              <a:gd name="connsiteX45" fmla="*/ 43962 w 1188428"/>
              <a:gd name="connsiteY45" fmla="*/ 4958861 h 5073161"/>
              <a:gd name="connsiteX46" fmla="*/ 70339 w 1188428"/>
              <a:gd name="connsiteY46" fmla="*/ 4976446 h 5073161"/>
              <a:gd name="connsiteX47" fmla="*/ 105508 w 1188428"/>
              <a:gd name="connsiteY47" fmla="*/ 4985238 h 5073161"/>
              <a:gd name="connsiteX48" fmla="*/ 158262 w 1188428"/>
              <a:gd name="connsiteY48" fmla="*/ 5002823 h 5073161"/>
              <a:gd name="connsiteX49" fmla="*/ 184639 w 1188428"/>
              <a:gd name="connsiteY49" fmla="*/ 5011615 h 5073161"/>
              <a:gd name="connsiteX50" fmla="*/ 211016 w 1188428"/>
              <a:gd name="connsiteY50" fmla="*/ 5020407 h 5073161"/>
              <a:gd name="connsiteX51" fmla="*/ 228600 w 1188428"/>
              <a:gd name="connsiteY51" fmla="*/ 5046784 h 5073161"/>
              <a:gd name="connsiteX52" fmla="*/ 290146 w 1188428"/>
              <a:gd name="connsiteY52" fmla="*/ 5055577 h 5073161"/>
              <a:gd name="connsiteX53" fmla="*/ 562708 w 1188428"/>
              <a:gd name="connsiteY53" fmla="*/ 5073161 h 5073161"/>
              <a:gd name="connsiteX54" fmla="*/ 659423 w 1188428"/>
              <a:gd name="connsiteY54" fmla="*/ 5064369 h 5073161"/>
              <a:gd name="connsiteX55" fmla="*/ 685800 w 1188428"/>
              <a:gd name="connsiteY55" fmla="*/ 5055577 h 5073161"/>
              <a:gd name="connsiteX56" fmla="*/ 703385 w 1188428"/>
              <a:gd name="connsiteY56" fmla="*/ 5029200 h 5073161"/>
              <a:gd name="connsiteX57" fmla="*/ 729762 w 1188428"/>
              <a:gd name="connsiteY57" fmla="*/ 4967653 h 5073161"/>
              <a:gd name="connsiteX58" fmla="*/ 747346 w 1188428"/>
              <a:gd name="connsiteY58" fmla="*/ 4941277 h 5073161"/>
              <a:gd name="connsiteX59" fmla="*/ 773723 w 1188428"/>
              <a:gd name="connsiteY59" fmla="*/ 4923692 h 5073161"/>
              <a:gd name="connsiteX60" fmla="*/ 808893 w 1188428"/>
              <a:gd name="connsiteY60" fmla="*/ 4870938 h 5073161"/>
              <a:gd name="connsiteX61" fmla="*/ 826477 w 1188428"/>
              <a:gd name="connsiteY61" fmla="*/ 4844561 h 5073161"/>
              <a:gd name="connsiteX62" fmla="*/ 879231 w 1188428"/>
              <a:gd name="connsiteY62" fmla="*/ 4800600 h 5073161"/>
              <a:gd name="connsiteX63" fmla="*/ 923193 w 1188428"/>
              <a:gd name="connsiteY63" fmla="*/ 4747846 h 5073161"/>
              <a:gd name="connsiteX64" fmla="*/ 958362 w 1188428"/>
              <a:gd name="connsiteY64" fmla="*/ 4668715 h 5073161"/>
              <a:gd name="connsiteX65" fmla="*/ 967154 w 1188428"/>
              <a:gd name="connsiteY65" fmla="*/ 4633546 h 5073161"/>
              <a:gd name="connsiteX66" fmla="*/ 975946 w 1188428"/>
              <a:gd name="connsiteY66" fmla="*/ 4510453 h 5073161"/>
              <a:gd name="connsiteX67" fmla="*/ 984739 w 1188428"/>
              <a:gd name="connsiteY67" fmla="*/ 4484077 h 5073161"/>
              <a:gd name="connsiteX68" fmla="*/ 993531 w 1188428"/>
              <a:gd name="connsiteY68" fmla="*/ 4396153 h 5073161"/>
              <a:gd name="connsiteX69" fmla="*/ 1002323 w 1188428"/>
              <a:gd name="connsiteY69" fmla="*/ 4360984 h 5073161"/>
              <a:gd name="connsiteX70" fmla="*/ 1011116 w 1188428"/>
              <a:gd name="connsiteY70" fmla="*/ 4317023 h 5073161"/>
              <a:gd name="connsiteX71" fmla="*/ 1037493 w 1188428"/>
              <a:gd name="connsiteY71" fmla="*/ 4281853 h 5073161"/>
              <a:gd name="connsiteX72" fmla="*/ 1055077 w 1188428"/>
              <a:gd name="connsiteY72" fmla="*/ 4114800 h 5073161"/>
              <a:gd name="connsiteX73" fmla="*/ 1063870 w 1188428"/>
              <a:gd name="connsiteY73" fmla="*/ 4079630 h 5073161"/>
              <a:gd name="connsiteX74" fmla="*/ 1081454 w 1188428"/>
              <a:gd name="connsiteY74" fmla="*/ 3903784 h 5073161"/>
              <a:gd name="connsiteX75" fmla="*/ 1099039 w 1188428"/>
              <a:gd name="connsiteY75" fmla="*/ 3868615 h 5073161"/>
              <a:gd name="connsiteX76" fmla="*/ 1116623 w 1188428"/>
              <a:gd name="connsiteY76" fmla="*/ 3516923 h 5073161"/>
              <a:gd name="connsiteX77" fmla="*/ 1125416 w 1188428"/>
              <a:gd name="connsiteY77" fmla="*/ 3341077 h 5073161"/>
              <a:gd name="connsiteX78" fmla="*/ 1134208 w 1188428"/>
              <a:gd name="connsiteY78" fmla="*/ 3297115 h 5073161"/>
              <a:gd name="connsiteX79" fmla="*/ 1143000 w 1188428"/>
              <a:gd name="connsiteY79" fmla="*/ 3244361 h 5073161"/>
              <a:gd name="connsiteX80" fmla="*/ 1151793 w 1188428"/>
              <a:gd name="connsiteY80" fmla="*/ 3156438 h 5073161"/>
              <a:gd name="connsiteX81" fmla="*/ 1160585 w 1188428"/>
              <a:gd name="connsiteY81" fmla="*/ 3112477 h 5073161"/>
              <a:gd name="connsiteX82" fmla="*/ 1169377 w 1188428"/>
              <a:gd name="connsiteY82" fmla="*/ 3033346 h 5073161"/>
              <a:gd name="connsiteX83" fmla="*/ 1186962 w 1188428"/>
              <a:gd name="connsiteY83" fmla="*/ 2971800 h 5073161"/>
              <a:gd name="connsiteX84" fmla="*/ 1169377 w 1188428"/>
              <a:gd name="connsiteY84" fmla="*/ 2593730 h 5073161"/>
              <a:gd name="connsiteX85" fmla="*/ 1160585 w 1188428"/>
              <a:gd name="connsiteY85" fmla="*/ 2567353 h 5073161"/>
              <a:gd name="connsiteX86" fmla="*/ 1143000 w 1188428"/>
              <a:gd name="connsiteY86" fmla="*/ 1872761 h 5073161"/>
              <a:gd name="connsiteX87" fmla="*/ 1125416 w 1188428"/>
              <a:gd name="connsiteY87" fmla="*/ 1820007 h 5073161"/>
              <a:gd name="connsiteX88" fmla="*/ 1107831 w 1188428"/>
              <a:gd name="connsiteY88" fmla="*/ 1644161 h 5073161"/>
              <a:gd name="connsiteX89" fmla="*/ 1099039 w 1188428"/>
              <a:gd name="connsiteY89" fmla="*/ 1600200 h 5073161"/>
              <a:gd name="connsiteX90" fmla="*/ 1090246 w 1188428"/>
              <a:gd name="connsiteY90" fmla="*/ 1565030 h 5073161"/>
              <a:gd name="connsiteX91" fmla="*/ 1072662 w 1188428"/>
              <a:gd name="connsiteY91" fmla="*/ 1450730 h 5073161"/>
              <a:gd name="connsiteX92" fmla="*/ 1063870 w 1188428"/>
              <a:gd name="connsiteY92" fmla="*/ 1362807 h 5073161"/>
              <a:gd name="connsiteX93" fmla="*/ 1046285 w 1188428"/>
              <a:gd name="connsiteY93" fmla="*/ 1292469 h 5073161"/>
              <a:gd name="connsiteX94" fmla="*/ 1037493 w 1188428"/>
              <a:gd name="connsiteY94" fmla="*/ 1239715 h 5073161"/>
              <a:gd name="connsiteX95" fmla="*/ 1019908 w 1188428"/>
              <a:gd name="connsiteY95" fmla="*/ 1178169 h 5073161"/>
              <a:gd name="connsiteX96" fmla="*/ 1011116 w 1188428"/>
              <a:gd name="connsiteY96" fmla="*/ 1099038 h 5073161"/>
              <a:gd name="connsiteX97" fmla="*/ 1002323 w 1188428"/>
              <a:gd name="connsiteY97" fmla="*/ 1072661 h 5073161"/>
              <a:gd name="connsiteX98" fmla="*/ 975946 w 1188428"/>
              <a:gd name="connsiteY98" fmla="*/ 888023 h 5073161"/>
              <a:gd name="connsiteX99" fmla="*/ 958362 w 1188428"/>
              <a:gd name="connsiteY99" fmla="*/ 738553 h 5073161"/>
              <a:gd name="connsiteX100" fmla="*/ 1011116 w 1188428"/>
              <a:gd name="connsiteY100" fmla="*/ 694592 h 5073161"/>
              <a:gd name="connsiteX101" fmla="*/ 967154 w 1188428"/>
              <a:gd name="connsiteY101" fmla="*/ 509954 h 5073161"/>
              <a:gd name="connsiteX102" fmla="*/ 914400 w 1188428"/>
              <a:gd name="connsiteY102" fmla="*/ 360484 h 5073161"/>
              <a:gd name="connsiteX103" fmla="*/ 905608 w 1188428"/>
              <a:gd name="connsiteY103" fmla="*/ 316523 h 5073161"/>
              <a:gd name="connsiteX104" fmla="*/ 896816 w 1188428"/>
              <a:gd name="connsiteY104" fmla="*/ 263769 h 5073161"/>
              <a:gd name="connsiteX105" fmla="*/ 888023 w 1188428"/>
              <a:gd name="connsiteY105" fmla="*/ 219807 h 5073161"/>
              <a:gd name="connsiteX106" fmla="*/ 879231 w 1188428"/>
              <a:gd name="connsiteY106" fmla="*/ 158261 h 5073161"/>
              <a:gd name="connsiteX107" fmla="*/ 844062 w 1188428"/>
              <a:gd name="connsiteY107" fmla="*/ 96715 h 5073161"/>
              <a:gd name="connsiteX108" fmla="*/ 808893 w 1188428"/>
              <a:gd name="connsiteY108" fmla="*/ 87923 h 5073161"/>
              <a:gd name="connsiteX109" fmla="*/ 747346 w 1188428"/>
              <a:gd name="connsiteY109" fmla="*/ 61546 h 5073161"/>
              <a:gd name="connsiteX110" fmla="*/ 720970 w 1188428"/>
              <a:gd name="connsiteY110" fmla="*/ 43961 h 5073161"/>
              <a:gd name="connsiteX111" fmla="*/ 659423 w 1188428"/>
              <a:gd name="connsiteY111" fmla="*/ 26377 h 5073161"/>
              <a:gd name="connsiteX112" fmla="*/ 633046 w 1188428"/>
              <a:gd name="connsiteY112" fmla="*/ 17584 h 5073161"/>
              <a:gd name="connsiteX113" fmla="*/ 562708 w 1188428"/>
              <a:gd name="connsiteY113" fmla="*/ 0 h 5073161"/>
              <a:gd name="connsiteX114" fmla="*/ 430823 w 1188428"/>
              <a:gd name="connsiteY114" fmla="*/ 8792 h 5073161"/>
              <a:gd name="connsiteX115" fmla="*/ 360485 w 1188428"/>
              <a:gd name="connsiteY115" fmla="*/ 26377 h 5073161"/>
              <a:gd name="connsiteX116" fmla="*/ 334108 w 1188428"/>
              <a:gd name="connsiteY116" fmla="*/ 43961 h 5073161"/>
              <a:gd name="connsiteX117" fmla="*/ 272562 w 1188428"/>
              <a:gd name="connsiteY117" fmla="*/ 61546 h 5073161"/>
              <a:gd name="connsiteX118" fmla="*/ 219808 w 1188428"/>
              <a:gd name="connsiteY118" fmla="*/ 105507 h 5073161"/>
              <a:gd name="connsiteX119" fmla="*/ 202223 w 1188428"/>
              <a:gd name="connsiteY119" fmla="*/ 158261 h 5073161"/>
              <a:gd name="connsiteX120" fmla="*/ 211016 w 1188428"/>
              <a:gd name="connsiteY120" fmla="*/ 254977 h 5073161"/>
              <a:gd name="connsiteX121" fmla="*/ 246185 w 1188428"/>
              <a:gd name="connsiteY121" fmla="*/ 263769 h 5073161"/>
              <a:gd name="connsiteX122" fmla="*/ 246185 w 1188428"/>
              <a:gd name="connsiteY122" fmla="*/ 290146 h 5073161"/>
              <a:gd name="connsiteX0" fmla="*/ 246185 w 1188428"/>
              <a:gd name="connsiteY0" fmla="*/ 290146 h 5073161"/>
              <a:gd name="connsiteX1" fmla="*/ 272562 w 1188428"/>
              <a:gd name="connsiteY1" fmla="*/ 334107 h 5073161"/>
              <a:gd name="connsiteX2" fmla="*/ 281354 w 1188428"/>
              <a:gd name="connsiteY2" fmla="*/ 360484 h 5073161"/>
              <a:gd name="connsiteX3" fmla="*/ 298939 w 1188428"/>
              <a:gd name="connsiteY3" fmla="*/ 422030 h 5073161"/>
              <a:gd name="connsiteX4" fmla="*/ 325316 w 1188428"/>
              <a:gd name="connsiteY4" fmla="*/ 474784 h 5073161"/>
              <a:gd name="connsiteX5" fmla="*/ 334108 w 1188428"/>
              <a:gd name="connsiteY5" fmla="*/ 536330 h 5073161"/>
              <a:gd name="connsiteX6" fmla="*/ 342900 w 1188428"/>
              <a:gd name="connsiteY6" fmla="*/ 720969 h 5073161"/>
              <a:gd name="connsiteX7" fmla="*/ 360485 w 1188428"/>
              <a:gd name="connsiteY7" fmla="*/ 808892 h 5073161"/>
              <a:gd name="connsiteX8" fmla="*/ 378070 w 1188428"/>
              <a:gd name="connsiteY8" fmla="*/ 870438 h 5073161"/>
              <a:gd name="connsiteX9" fmla="*/ 395654 w 1188428"/>
              <a:gd name="connsiteY9" fmla="*/ 1397977 h 5073161"/>
              <a:gd name="connsiteX10" fmla="*/ 413239 w 1188428"/>
              <a:gd name="connsiteY10" fmla="*/ 1477107 h 5073161"/>
              <a:gd name="connsiteX11" fmla="*/ 430823 w 1188428"/>
              <a:gd name="connsiteY11" fmla="*/ 1529861 h 5073161"/>
              <a:gd name="connsiteX12" fmla="*/ 439616 w 1188428"/>
              <a:gd name="connsiteY12" fmla="*/ 1556238 h 5073161"/>
              <a:gd name="connsiteX13" fmla="*/ 430823 w 1188428"/>
              <a:gd name="connsiteY13" fmla="*/ 1846384 h 5073161"/>
              <a:gd name="connsiteX14" fmla="*/ 422031 w 1188428"/>
              <a:gd name="connsiteY14" fmla="*/ 1907930 h 5073161"/>
              <a:gd name="connsiteX15" fmla="*/ 404446 w 1188428"/>
              <a:gd name="connsiteY15" fmla="*/ 2074984 h 5073161"/>
              <a:gd name="connsiteX16" fmla="*/ 395654 w 1188428"/>
              <a:gd name="connsiteY16" fmla="*/ 2101361 h 5073161"/>
              <a:gd name="connsiteX17" fmla="*/ 369277 w 1188428"/>
              <a:gd name="connsiteY17" fmla="*/ 2198077 h 5073161"/>
              <a:gd name="connsiteX18" fmla="*/ 378070 w 1188428"/>
              <a:gd name="connsiteY18" fmla="*/ 2382715 h 5073161"/>
              <a:gd name="connsiteX19" fmla="*/ 404446 w 1188428"/>
              <a:gd name="connsiteY19" fmla="*/ 2435469 h 5073161"/>
              <a:gd name="connsiteX20" fmla="*/ 413239 w 1188428"/>
              <a:gd name="connsiteY20" fmla="*/ 2461846 h 5073161"/>
              <a:gd name="connsiteX21" fmla="*/ 422031 w 1188428"/>
              <a:gd name="connsiteY21" fmla="*/ 2523392 h 5073161"/>
              <a:gd name="connsiteX22" fmla="*/ 430823 w 1188428"/>
              <a:gd name="connsiteY22" fmla="*/ 2549769 h 5073161"/>
              <a:gd name="connsiteX23" fmla="*/ 386862 w 1188428"/>
              <a:gd name="connsiteY23" fmla="*/ 2839915 h 5073161"/>
              <a:gd name="connsiteX24" fmla="*/ 360485 w 1188428"/>
              <a:gd name="connsiteY24" fmla="*/ 3165230 h 5073161"/>
              <a:gd name="connsiteX25" fmla="*/ 334108 w 1188428"/>
              <a:gd name="connsiteY25" fmla="*/ 3736730 h 5073161"/>
              <a:gd name="connsiteX26" fmla="*/ 316523 w 1188428"/>
              <a:gd name="connsiteY26" fmla="*/ 3789484 h 5073161"/>
              <a:gd name="connsiteX27" fmla="*/ 307731 w 1188428"/>
              <a:gd name="connsiteY27" fmla="*/ 3824653 h 5073161"/>
              <a:gd name="connsiteX28" fmla="*/ 298939 w 1188428"/>
              <a:gd name="connsiteY28" fmla="*/ 3868615 h 5073161"/>
              <a:gd name="connsiteX29" fmla="*/ 281354 w 1188428"/>
              <a:gd name="connsiteY29" fmla="*/ 3894992 h 5073161"/>
              <a:gd name="connsiteX30" fmla="*/ 263770 w 1188428"/>
              <a:gd name="connsiteY30" fmla="*/ 3974123 h 5073161"/>
              <a:gd name="connsiteX31" fmla="*/ 228600 w 1188428"/>
              <a:gd name="connsiteY31" fmla="*/ 4062046 h 5073161"/>
              <a:gd name="connsiteX32" fmla="*/ 219808 w 1188428"/>
              <a:gd name="connsiteY32" fmla="*/ 4097215 h 5073161"/>
              <a:gd name="connsiteX33" fmla="*/ 202223 w 1188428"/>
              <a:gd name="connsiteY33" fmla="*/ 4149969 h 5073161"/>
              <a:gd name="connsiteX34" fmla="*/ 184639 w 1188428"/>
              <a:gd name="connsiteY34" fmla="*/ 4211515 h 5073161"/>
              <a:gd name="connsiteX35" fmla="*/ 167054 w 1188428"/>
              <a:gd name="connsiteY35" fmla="*/ 4237892 h 5073161"/>
              <a:gd name="connsiteX36" fmla="*/ 149470 w 1188428"/>
              <a:gd name="connsiteY36" fmla="*/ 4325815 h 5073161"/>
              <a:gd name="connsiteX37" fmla="*/ 114300 w 1188428"/>
              <a:gd name="connsiteY37" fmla="*/ 4396153 h 5073161"/>
              <a:gd name="connsiteX38" fmla="*/ 87923 w 1188428"/>
              <a:gd name="connsiteY38" fmla="*/ 4466492 h 5073161"/>
              <a:gd name="connsiteX39" fmla="*/ 70339 w 1188428"/>
              <a:gd name="connsiteY39" fmla="*/ 4492869 h 5073161"/>
              <a:gd name="connsiteX40" fmla="*/ 35170 w 1188428"/>
              <a:gd name="connsiteY40" fmla="*/ 4580792 h 5073161"/>
              <a:gd name="connsiteX41" fmla="*/ 26377 w 1188428"/>
              <a:gd name="connsiteY41" fmla="*/ 4624753 h 5073161"/>
              <a:gd name="connsiteX42" fmla="*/ 8793 w 1188428"/>
              <a:gd name="connsiteY42" fmla="*/ 4783015 h 5073161"/>
              <a:gd name="connsiteX43" fmla="*/ 0 w 1188428"/>
              <a:gd name="connsiteY43" fmla="*/ 4826977 h 5073161"/>
              <a:gd name="connsiteX44" fmla="*/ 8793 w 1188428"/>
              <a:gd name="connsiteY44" fmla="*/ 4950069 h 5073161"/>
              <a:gd name="connsiteX45" fmla="*/ 43962 w 1188428"/>
              <a:gd name="connsiteY45" fmla="*/ 4958861 h 5073161"/>
              <a:gd name="connsiteX46" fmla="*/ 70339 w 1188428"/>
              <a:gd name="connsiteY46" fmla="*/ 4976446 h 5073161"/>
              <a:gd name="connsiteX47" fmla="*/ 105508 w 1188428"/>
              <a:gd name="connsiteY47" fmla="*/ 4985238 h 5073161"/>
              <a:gd name="connsiteX48" fmla="*/ 158262 w 1188428"/>
              <a:gd name="connsiteY48" fmla="*/ 5002823 h 5073161"/>
              <a:gd name="connsiteX49" fmla="*/ 184639 w 1188428"/>
              <a:gd name="connsiteY49" fmla="*/ 5011615 h 5073161"/>
              <a:gd name="connsiteX50" fmla="*/ 211016 w 1188428"/>
              <a:gd name="connsiteY50" fmla="*/ 5020407 h 5073161"/>
              <a:gd name="connsiteX51" fmla="*/ 228600 w 1188428"/>
              <a:gd name="connsiteY51" fmla="*/ 5046784 h 5073161"/>
              <a:gd name="connsiteX52" fmla="*/ 290146 w 1188428"/>
              <a:gd name="connsiteY52" fmla="*/ 5055577 h 5073161"/>
              <a:gd name="connsiteX53" fmla="*/ 562708 w 1188428"/>
              <a:gd name="connsiteY53" fmla="*/ 5073161 h 5073161"/>
              <a:gd name="connsiteX54" fmla="*/ 659423 w 1188428"/>
              <a:gd name="connsiteY54" fmla="*/ 5064369 h 5073161"/>
              <a:gd name="connsiteX55" fmla="*/ 685800 w 1188428"/>
              <a:gd name="connsiteY55" fmla="*/ 5055577 h 5073161"/>
              <a:gd name="connsiteX56" fmla="*/ 703385 w 1188428"/>
              <a:gd name="connsiteY56" fmla="*/ 5029200 h 5073161"/>
              <a:gd name="connsiteX57" fmla="*/ 729762 w 1188428"/>
              <a:gd name="connsiteY57" fmla="*/ 4967653 h 5073161"/>
              <a:gd name="connsiteX58" fmla="*/ 747346 w 1188428"/>
              <a:gd name="connsiteY58" fmla="*/ 4941277 h 5073161"/>
              <a:gd name="connsiteX59" fmla="*/ 773723 w 1188428"/>
              <a:gd name="connsiteY59" fmla="*/ 4923692 h 5073161"/>
              <a:gd name="connsiteX60" fmla="*/ 808893 w 1188428"/>
              <a:gd name="connsiteY60" fmla="*/ 4870938 h 5073161"/>
              <a:gd name="connsiteX61" fmla="*/ 826477 w 1188428"/>
              <a:gd name="connsiteY61" fmla="*/ 4844561 h 5073161"/>
              <a:gd name="connsiteX62" fmla="*/ 879231 w 1188428"/>
              <a:gd name="connsiteY62" fmla="*/ 4800600 h 5073161"/>
              <a:gd name="connsiteX63" fmla="*/ 923193 w 1188428"/>
              <a:gd name="connsiteY63" fmla="*/ 4747846 h 5073161"/>
              <a:gd name="connsiteX64" fmla="*/ 958362 w 1188428"/>
              <a:gd name="connsiteY64" fmla="*/ 4668715 h 5073161"/>
              <a:gd name="connsiteX65" fmla="*/ 967154 w 1188428"/>
              <a:gd name="connsiteY65" fmla="*/ 4633546 h 5073161"/>
              <a:gd name="connsiteX66" fmla="*/ 975946 w 1188428"/>
              <a:gd name="connsiteY66" fmla="*/ 4510453 h 5073161"/>
              <a:gd name="connsiteX67" fmla="*/ 984739 w 1188428"/>
              <a:gd name="connsiteY67" fmla="*/ 4484077 h 5073161"/>
              <a:gd name="connsiteX68" fmla="*/ 993531 w 1188428"/>
              <a:gd name="connsiteY68" fmla="*/ 4396153 h 5073161"/>
              <a:gd name="connsiteX69" fmla="*/ 1002323 w 1188428"/>
              <a:gd name="connsiteY69" fmla="*/ 4360984 h 5073161"/>
              <a:gd name="connsiteX70" fmla="*/ 1011116 w 1188428"/>
              <a:gd name="connsiteY70" fmla="*/ 4317023 h 5073161"/>
              <a:gd name="connsiteX71" fmla="*/ 1037493 w 1188428"/>
              <a:gd name="connsiteY71" fmla="*/ 4281853 h 5073161"/>
              <a:gd name="connsiteX72" fmla="*/ 1055077 w 1188428"/>
              <a:gd name="connsiteY72" fmla="*/ 4114800 h 5073161"/>
              <a:gd name="connsiteX73" fmla="*/ 1063870 w 1188428"/>
              <a:gd name="connsiteY73" fmla="*/ 4079630 h 5073161"/>
              <a:gd name="connsiteX74" fmla="*/ 1081454 w 1188428"/>
              <a:gd name="connsiteY74" fmla="*/ 3903784 h 5073161"/>
              <a:gd name="connsiteX75" fmla="*/ 1099039 w 1188428"/>
              <a:gd name="connsiteY75" fmla="*/ 3868615 h 5073161"/>
              <a:gd name="connsiteX76" fmla="*/ 1116623 w 1188428"/>
              <a:gd name="connsiteY76" fmla="*/ 3516923 h 5073161"/>
              <a:gd name="connsiteX77" fmla="*/ 1125416 w 1188428"/>
              <a:gd name="connsiteY77" fmla="*/ 3341077 h 5073161"/>
              <a:gd name="connsiteX78" fmla="*/ 1134208 w 1188428"/>
              <a:gd name="connsiteY78" fmla="*/ 3297115 h 5073161"/>
              <a:gd name="connsiteX79" fmla="*/ 1143000 w 1188428"/>
              <a:gd name="connsiteY79" fmla="*/ 3244361 h 5073161"/>
              <a:gd name="connsiteX80" fmla="*/ 1151793 w 1188428"/>
              <a:gd name="connsiteY80" fmla="*/ 3156438 h 5073161"/>
              <a:gd name="connsiteX81" fmla="*/ 1160585 w 1188428"/>
              <a:gd name="connsiteY81" fmla="*/ 3112477 h 5073161"/>
              <a:gd name="connsiteX82" fmla="*/ 1169377 w 1188428"/>
              <a:gd name="connsiteY82" fmla="*/ 3033346 h 5073161"/>
              <a:gd name="connsiteX83" fmla="*/ 1186962 w 1188428"/>
              <a:gd name="connsiteY83" fmla="*/ 2971800 h 5073161"/>
              <a:gd name="connsiteX84" fmla="*/ 1169377 w 1188428"/>
              <a:gd name="connsiteY84" fmla="*/ 2593730 h 5073161"/>
              <a:gd name="connsiteX85" fmla="*/ 1160585 w 1188428"/>
              <a:gd name="connsiteY85" fmla="*/ 2567353 h 5073161"/>
              <a:gd name="connsiteX86" fmla="*/ 1143000 w 1188428"/>
              <a:gd name="connsiteY86" fmla="*/ 1872761 h 5073161"/>
              <a:gd name="connsiteX87" fmla="*/ 1125416 w 1188428"/>
              <a:gd name="connsiteY87" fmla="*/ 1820007 h 5073161"/>
              <a:gd name="connsiteX88" fmla="*/ 1107831 w 1188428"/>
              <a:gd name="connsiteY88" fmla="*/ 1644161 h 5073161"/>
              <a:gd name="connsiteX89" fmla="*/ 1099039 w 1188428"/>
              <a:gd name="connsiteY89" fmla="*/ 1600200 h 5073161"/>
              <a:gd name="connsiteX90" fmla="*/ 1090246 w 1188428"/>
              <a:gd name="connsiteY90" fmla="*/ 1565030 h 5073161"/>
              <a:gd name="connsiteX91" fmla="*/ 1072662 w 1188428"/>
              <a:gd name="connsiteY91" fmla="*/ 1450730 h 5073161"/>
              <a:gd name="connsiteX92" fmla="*/ 1063870 w 1188428"/>
              <a:gd name="connsiteY92" fmla="*/ 1362807 h 5073161"/>
              <a:gd name="connsiteX93" fmla="*/ 1046285 w 1188428"/>
              <a:gd name="connsiteY93" fmla="*/ 1292469 h 5073161"/>
              <a:gd name="connsiteX94" fmla="*/ 1037493 w 1188428"/>
              <a:gd name="connsiteY94" fmla="*/ 1239715 h 5073161"/>
              <a:gd name="connsiteX95" fmla="*/ 1019908 w 1188428"/>
              <a:gd name="connsiteY95" fmla="*/ 1178169 h 5073161"/>
              <a:gd name="connsiteX96" fmla="*/ 1011116 w 1188428"/>
              <a:gd name="connsiteY96" fmla="*/ 1099038 h 5073161"/>
              <a:gd name="connsiteX97" fmla="*/ 1002323 w 1188428"/>
              <a:gd name="connsiteY97" fmla="*/ 1072661 h 5073161"/>
              <a:gd name="connsiteX98" fmla="*/ 975946 w 1188428"/>
              <a:gd name="connsiteY98" fmla="*/ 888023 h 5073161"/>
              <a:gd name="connsiteX99" fmla="*/ 1028700 w 1188428"/>
              <a:gd name="connsiteY99" fmla="*/ 826476 h 5073161"/>
              <a:gd name="connsiteX100" fmla="*/ 1011116 w 1188428"/>
              <a:gd name="connsiteY100" fmla="*/ 694592 h 5073161"/>
              <a:gd name="connsiteX101" fmla="*/ 967154 w 1188428"/>
              <a:gd name="connsiteY101" fmla="*/ 509954 h 5073161"/>
              <a:gd name="connsiteX102" fmla="*/ 914400 w 1188428"/>
              <a:gd name="connsiteY102" fmla="*/ 360484 h 5073161"/>
              <a:gd name="connsiteX103" fmla="*/ 905608 w 1188428"/>
              <a:gd name="connsiteY103" fmla="*/ 316523 h 5073161"/>
              <a:gd name="connsiteX104" fmla="*/ 896816 w 1188428"/>
              <a:gd name="connsiteY104" fmla="*/ 263769 h 5073161"/>
              <a:gd name="connsiteX105" fmla="*/ 888023 w 1188428"/>
              <a:gd name="connsiteY105" fmla="*/ 219807 h 5073161"/>
              <a:gd name="connsiteX106" fmla="*/ 879231 w 1188428"/>
              <a:gd name="connsiteY106" fmla="*/ 158261 h 5073161"/>
              <a:gd name="connsiteX107" fmla="*/ 844062 w 1188428"/>
              <a:gd name="connsiteY107" fmla="*/ 96715 h 5073161"/>
              <a:gd name="connsiteX108" fmla="*/ 808893 w 1188428"/>
              <a:gd name="connsiteY108" fmla="*/ 87923 h 5073161"/>
              <a:gd name="connsiteX109" fmla="*/ 747346 w 1188428"/>
              <a:gd name="connsiteY109" fmla="*/ 61546 h 5073161"/>
              <a:gd name="connsiteX110" fmla="*/ 720970 w 1188428"/>
              <a:gd name="connsiteY110" fmla="*/ 43961 h 5073161"/>
              <a:gd name="connsiteX111" fmla="*/ 659423 w 1188428"/>
              <a:gd name="connsiteY111" fmla="*/ 26377 h 5073161"/>
              <a:gd name="connsiteX112" fmla="*/ 633046 w 1188428"/>
              <a:gd name="connsiteY112" fmla="*/ 17584 h 5073161"/>
              <a:gd name="connsiteX113" fmla="*/ 562708 w 1188428"/>
              <a:gd name="connsiteY113" fmla="*/ 0 h 5073161"/>
              <a:gd name="connsiteX114" fmla="*/ 430823 w 1188428"/>
              <a:gd name="connsiteY114" fmla="*/ 8792 h 5073161"/>
              <a:gd name="connsiteX115" fmla="*/ 360485 w 1188428"/>
              <a:gd name="connsiteY115" fmla="*/ 26377 h 5073161"/>
              <a:gd name="connsiteX116" fmla="*/ 334108 w 1188428"/>
              <a:gd name="connsiteY116" fmla="*/ 43961 h 5073161"/>
              <a:gd name="connsiteX117" fmla="*/ 272562 w 1188428"/>
              <a:gd name="connsiteY117" fmla="*/ 61546 h 5073161"/>
              <a:gd name="connsiteX118" fmla="*/ 219808 w 1188428"/>
              <a:gd name="connsiteY118" fmla="*/ 105507 h 5073161"/>
              <a:gd name="connsiteX119" fmla="*/ 202223 w 1188428"/>
              <a:gd name="connsiteY119" fmla="*/ 158261 h 5073161"/>
              <a:gd name="connsiteX120" fmla="*/ 211016 w 1188428"/>
              <a:gd name="connsiteY120" fmla="*/ 254977 h 5073161"/>
              <a:gd name="connsiteX121" fmla="*/ 246185 w 1188428"/>
              <a:gd name="connsiteY121" fmla="*/ 263769 h 5073161"/>
              <a:gd name="connsiteX122" fmla="*/ 246185 w 1188428"/>
              <a:gd name="connsiteY122" fmla="*/ 290146 h 5073161"/>
              <a:gd name="connsiteX0" fmla="*/ 246185 w 1188428"/>
              <a:gd name="connsiteY0" fmla="*/ 290146 h 5073161"/>
              <a:gd name="connsiteX1" fmla="*/ 272562 w 1188428"/>
              <a:gd name="connsiteY1" fmla="*/ 334107 h 5073161"/>
              <a:gd name="connsiteX2" fmla="*/ 281354 w 1188428"/>
              <a:gd name="connsiteY2" fmla="*/ 360484 h 5073161"/>
              <a:gd name="connsiteX3" fmla="*/ 298939 w 1188428"/>
              <a:gd name="connsiteY3" fmla="*/ 422030 h 5073161"/>
              <a:gd name="connsiteX4" fmla="*/ 325316 w 1188428"/>
              <a:gd name="connsiteY4" fmla="*/ 474784 h 5073161"/>
              <a:gd name="connsiteX5" fmla="*/ 334108 w 1188428"/>
              <a:gd name="connsiteY5" fmla="*/ 536330 h 5073161"/>
              <a:gd name="connsiteX6" fmla="*/ 342900 w 1188428"/>
              <a:gd name="connsiteY6" fmla="*/ 720969 h 5073161"/>
              <a:gd name="connsiteX7" fmla="*/ 360485 w 1188428"/>
              <a:gd name="connsiteY7" fmla="*/ 808892 h 5073161"/>
              <a:gd name="connsiteX8" fmla="*/ 378070 w 1188428"/>
              <a:gd name="connsiteY8" fmla="*/ 870438 h 5073161"/>
              <a:gd name="connsiteX9" fmla="*/ 395654 w 1188428"/>
              <a:gd name="connsiteY9" fmla="*/ 1397977 h 5073161"/>
              <a:gd name="connsiteX10" fmla="*/ 413239 w 1188428"/>
              <a:gd name="connsiteY10" fmla="*/ 1477107 h 5073161"/>
              <a:gd name="connsiteX11" fmla="*/ 430823 w 1188428"/>
              <a:gd name="connsiteY11" fmla="*/ 1529861 h 5073161"/>
              <a:gd name="connsiteX12" fmla="*/ 439616 w 1188428"/>
              <a:gd name="connsiteY12" fmla="*/ 1556238 h 5073161"/>
              <a:gd name="connsiteX13" fmla="*/ 430823 w 1188428"/>
              <a:gd name="connsiteY13" fmla="*/ 1846384 h 5073161"/>
              <a:gd name="connsiteX14" fmla="*/ 422031 w 1188428"/>
              <a:gd name="connsiteY14" fmla="*/ 1907930 h 5073161"/>
              <a:gd name="connsiteX15" fmla="*/ 404446 w 1188428"/>
              <a:gd name="connsiteY15" fmla="*/ 2074984 h 5073161"/>
              <a:gd name="connsiteX16" fmla="*/ 395654 w 1188428"/>
              <a:gd name="connsiteY16" fmla="*/ 2101361 h 5073161"/>
              <a:gd name="connsiteX17" fmla="*/ 369277 w 1188428"/>
              <a:gd name="connsiteY17" fmla="*/ 2198077 h 5073161"/>
              <a:gd name="connsiteX18" fmla="*/ 378070 w 1188428"/>
              <a:gd name="connsiteY18" fmla="*/ 2382715 h 5073161"/>
              <a:gd name="connsiteX19" fmla="*/ 404446 w 1188428"/>
              <a:gd name="connsiteY19" fmla="*/ 2435469 h 5073161"/>
              <a:gd name="connsiteX20" fmla="*/ 413239 w 1188428"/>
              <a:gd name="connsiteY20" fmla="*/ 2461846 h 5073161"/>
              <a:gd name="connsiteX21" fmla="*/ 422031 w 1188428"/>
              <a:gd name="connsiteY21" fmla="*/ 2523392 h 5073161"/>
              <a:gd name="connsiteX22" fmla="*/ 430823 w 1188428"/>
              <a:gd name="connsiteY22" fmla="*/ 2549769 h 5073161"/>
              <a:gd name="connsiteX23" fmla="*/ 386862 w 1188428"/>
              <a:gd name="connsiteY23" fmla="*/ 2839915 h 5073161"/>
              <a:gd name="connsiteX24" fmla="*/ 360485 w 1188428"/>
              <a:gd name="connsiteY24" fmla="*/ 3165230 h 5073161"/>
              <a:gd name="connsiteX25" fmla="*/ 334108 w 1188428"/>
              <a:gd name="connsiteY25" fmla="*/ 3736730 h 5073161"/>
              <a:gd name="connsiteX26" fmla="*/ 316523 w 1188428"/>
              <a:gd name="connsiteY26" fmla="*/ 3789484 h 5073161"/>
              <a:gd name="connsiteX27" fmla="*/ 307731 w 1188428"/>
              <a:gd name="connsiteY27" fmla="*/ 3824653 h 5073161"/>
              <a:gd name="connsiteX28" fmla="*/ 298939 w 1188428"/>
              <a:gd name="connsiteY28" fmla="*/ 3868615 h 5073161"/>
              <a:gd name="connsiteX29" fmla="*/ 281354 w 1188428"/>
              <a:gd name="connsiteY29" fmla="*/ 3894992 h 5073161"/>
              <a:gd name="connsiteX30" fmla="*/ 263770 w 1188428"/>
              <a:gd name="connsiteY30" fmla="*/ 3974123 h 5073161"/>
              <a:gd name="connsiteX31" fmla="*/ 228600 w 1188428"/>
              <a:gd name="connsiteY31" fmla="*/ 4062046 h 5073161"/>
              <a:gd name="connsiteX32" fmla="*/ 219808 w 1188428"/>
              <a:gd name="connsiteY32" fmla="*/ 4097215 h 5073161"/>
              <a:gd name="connsiteX33" fmla="*/ 202223 w 1188428"/>
              <a:gd name="connsiteY33" fmla="*/ 4149969 h 5073161"/>
              <a:gd name="connsiteX34" fmla="*/ 184639 w 1188428"/>
              <a:gd name="connsiteY34" fmla="*/ 4211515 h 5073161"/>
              <a:gd name="connsiteX35" fmla="*/ 167054 w 1188428"/>
              <a:gd name="connsiteY35" fmla="*/ 4237892 h 5073161"/>
              <a:gd name="connsiteX36" fmla="*/ 149470 w 1188428"/>
              <a:gd name="connsiteY36" fmla="*/ 4325815 h 5073161"/>
              <a:gd name="connsiteX37" fmla="*/ 114300 w 1188428"/>
              <a:gd name="connsiteY37" fmla="*/ 4396153 h 5073161"/>
              <a:gd name="connsiteX38" fmla="*/ 87923 w 1188428"/>
              <a:gd name="connsiteY38" fmla="*/ 4466492 h 5073161"/>
              <a:gd name="connsiteX39" fmla="*/ 70339 w 1188428"/>
              <a:gd name="connsiteY39" fmla="*/ 4492869 h 5073161"/>
              <a:gd name="connsiteX40" fmla="*/ 35170 w 1188428"/>
              <a:gd name="connsiteY40" fmla="*/ 4580792 h 5073161"/>
              <a:gd name="connsiteX41" fmla="*/ 26377 w 1188428"/>
              <a:gd name="connsiteY41" fmla="*/ 4624753 h 5073161"/>
              <a:gd name="connsiteX42" fmla="*/ 8793 w 1188428"/>
              <a:gd name="connsiteY42" fmla="*/ 4783015 h 5073161"/>
              <a:gd name="connsiteX43" fmla="*/ 0 w 1188428"/>
              <a:gd name="connsiteY43" fmla="*/ 4826977 h 5073161"/>
              <a:gd name="connsiteX44" fmla="*/ 8793 w 1188428"/>
              <a:gd name="connsiteY44" fmla="*/ 4950069 h 5073161"/>
              <a:gd name="connsiteX45" fmla="*/ 43962 w 1188428"/>
              <a:gd name="connsiteY45" fmla="*/ 4958861 h 5073161"/>
              <a:gd name="connsiteX46" fmla="*/ 70339 w 1188428"/>
              <a:gd name="connsiteY46" fmla="*/ 4976446 h 5073161"/>
              <a:gd name="connsiteX47" fmla="*/ 105508 w 1188428"/>
              <a:gd name="connsiteY47" fmla="*/ 4985238 h 5073161"/>
              <a:gd name="connsiteX48" fmla="*/ 158262 w 1188428"/>
              <a:gd name="connsiteY48" fmla="*/ 5002823 h 5073161"/>
              <a:gd name="connsiteX49" fmla="*/ 184639 w 1188428"/>
              <a:gd name="connsiteY49" fmla="*/ 5011615 h 5073161"/>
              <a:gd name="connsiteX50" fmla="*/ 211016 w 1188428"/>
              <a:gd name="connsiteY50" fmla="*/ 5020407 h 5073161"/>
              <a:gd name="connsiteX51" fmla="*/ 228600 w 1188428"/>
              <a:gd name="connsiteY51" fmla="*/ 5046784 h 5073161"/>
              <a:gd name="connsiteX52" fmla="*/ 290146 w 1188428"/>
              <a:gd name="connsiteY52" fmla="*/ 5055577 h 5073161"/>
              <a:gd name="connsiteX53" fmla="*/ 562708 w 1188428"/>
              <a:gd name="connsiteY53" fmla="*/ 5073161 h 5073161"/>
              <a:gd name="connsiteX54" fmla="*/ 659423 w 1188428"/>
              <a:gd name="connsiteY54" fmla="*/ 5064369 h 5073161"/>
              <a:gd name="connsiteX55" fmla="*/ 685800 w 1188428"/>
              <a:gd name="connsiteY55" fmla="*/ 5055577 h 5073161"/>
              <a:gd name="connsiteX56" fmla="*/ 703385 w 1188428"/>
              <a:gd name="connsiteY56" fmla="*/ 5029200 h 5073161"/>
              <a:gd name="connsiteX57" fmla="*/ 729762 w 1188428"/>
              <a:gd name="connsiteY57" fmla="*/ 4967653 h 5073161"/>
              <a:gd name="connsiteX58" fmla="*/ 747346 w 1188428"/>
              <a:gd name="connsiteY58" fmla="*/ 4941277 h 5073161"/>
              <a:gd name="connsiteX59" fmla="*/ 773723 w 1188428"/>
              <a:gd name="connsiteY59" fmla="*/ 4923692 h 5073161"/>
              <a:gd name="connsiteX60" fmla="*/ 808893 w 1188428"/>
              <a:gd name="connsiteY60" fmla="*/ 4870938 h 5073161"/>
              <a:gd name="connsiteX61" fmla="*/ 826477 w 1188428"/>
              <a:gd name="connsiteY61" fmla="*/ 4844561 h 5073161"/>
              <a:gd name="connsiteX62" fmla="*/ 879231 w 1188428"/>
              <a:gd name="connsiteY62" fmla="*/ 4800600 h 5073161"/>
              <a:gd name="connsiteX63" fmla="*/ 923193 w 1188428"/>
              <a:gd name="connsiteY63" fmla="*/ 4747846 h 5073161"/>
              <a:gd name="connsiteX64" fmla="*/ 958362 w 1188428"/>
              <a:gd name="connsiteY64" fmla="*/ 4668715 h 5073161"/>
              <a:gd name="connsiteX65" fmla="*/ 967154 w 1188428"/>
              <a:gd name="connsiteY65" fmla="*/ 4633546 h 5073161"/>
              <a:gd name="connsiteX66" fmla="*/ 975946 w 1188428"/>
              <a:gd name="connsiteY66" fmla="*/ 4510453 h 5073161"/>
              <a:gd name="connsiteX67" fmla="*/ 984739 w 1188428"/>
              <a:gd name="connsiteY67" fmla="*/ 4484077 h 5073161"/>
              <a:gd name="connsiteX68" fmla="*/ 993531 w 1188428"/>
              <a:gd name="connsiteY68" fmla="*/ 4396153 h 5073161"/>
              <a:gd name="connsiteX69" fmla="*/ 1002323 w 1188428"/>
              <a:gd name="connsiteY69" fmla="*/ 4360984 h 5073161"/>
              <a:gd name="connsiteX70" fmla="*/ 1011116 w 1188428"/>
              <a:gd name="connsiteY70" fmla="*/ 4317023 h 5073161"/>
              <a:gd name="connsiteX71" fmla="*/ 1037493 w 1188428"/>
              <a:gd name="connsiteY71" fmla="*/ 4281853 h 5073161"/>
              <a:gd name="connsiteX72" fmla="*/ 1055077 w 1188428"/>
              <a:gd name="connsiteY72" fmla="*/ 4114800 h 5073161"/>
              <a:gd name="connsiteX73" fmla="*/ 1063870 w 1188428"/>
              <a:gd name="connsiteY73" fmla="*/ 4079630 h 5073161"/>
              <a:gd name="connsiteX74" fmla="*/ 1081454 w 1188428"/>
              <a:gd name="connsiteY74" fmla="*/ 3903784 h 5073161"/>
              <a:gd name="connsiteX75" fmla="*/ 1099039 w 1188428"/>
              <a:gd name="connsiteY75" fmla="*/ 3868615 h 5073161"/>
              <a:gd name="connsiteX76" fmla="*/ 1116623 w 1188428"/>
              <a:gd name="connsiteY76" fmla="*/ 3516923 h 5073161"/>
              <a:gd name="connsiteX77" fmla="*/ 1125416 w 1188428"/>
              <a:gd name="connsiteY77" fmla="*/ 3341077 h 5073161"/>
              <a:gd name="connsiteX78" fmla="*/ 1134208 w 1188428"/>
              <a:gd name="connsiteY78" fmla="*/ 3297115 h 5073161"/>
              <a:gd name="connsiteX79" fmla="*/ 1143000 w 1188428"/>
              <a:gd name="connsiteY79" fmla="*/ 3244361 h 5073161"/>
              <a:gd name="connsiteX80" fmla="*/ 1151793 w 1188428"/>
              <a:gd name="connsiteY80" fmla="*/ 3156438 h 5073161"/>
              <a:gd name="connsiteX81" fmla="*/ 1160585 w 1188428"/>
              <a:gd name="connsiteY81" fmla="*/ 3112477 h 5073161"/>
              <a:gd name="connsiteX82" fmla="*/ 1169377 w 1188428"/>
              <a:gd name="connsiteY82" fmla="*/ 3033346 h 5073161"/>
              <a:gd name="connsiteX83" fmla="*/ 1186962 w 1188428"/>
              <a:gd name="connsiteY83" fmla="*/ 2971800 h 5073161"/>
              <a:gd name="connsiteX84" fmla="*/ 1169377 w 1188428"/>
              <a:gd name="connsiteY84" fmla="*/ 2593730 h 5073161"/>
              <a:gd name="connsiteX85" fmla="*/ 1160585 w 1188428"/>
              <a:gd name="connsiteY85" fmla="*/ 2567353 h 5073161"/>
              <a:gd name="connsiteX86" fmla="*/ 1143000 w 1188428"/>
              <a:gd name="connsiteY86" fmla="*/ 1872761 h 5073161"/>
              <a:gd name="connsiteX87" fmla="*/ 1125416 w 1188428"/>
              <a:gd name="connsiteY87" fmla="*/ 1820007 h 5073161"/>
              <a:gd name="connsiteX88" fmla="*/ 1107831 w 1188428"/>
              <a:gd name="connsiteY88" fmla="*/ 1644161 h 5073161"/>
              <a:gd name="connsiteX89" fmla="*/ 1099039 w 1188428"/>
              <a:gd name="connsiteY89" fmla="*/ 1600200 h 5073161"/>
              <a:gd name="connsiteX90" fmla="*/ 1090246 w 1188428"/>
              <a:gd name="connsiteY90" fmla="*/ 1565030 h 5073161"/>
              <a:gd name="connsiteX91" fmla="*/ 1072662 w 1188428"/>
              <a:gd name="connsiteY91" fmla="*/ 1450730 h 5073161"/>
              <a:gd name="connsiteX92" fmla="*/ 1063870 w 1188428"/>
              <a:gd name="connsiteY92" fmla="*/ 1362807 h 5073161"/>
              <a:gd name="connsiteX93" fmla="*/ 1046285 w 1188428"/>
              <a:gd name="connsiteY93" fmla="*/ 1292469 h 5073161"/>
              <a:gd name="connsiteX94" fmla="*/ 1037493 w 1188428"/>
              <a:gd name="connsiteY94" fmla="*/ 1239715 h 5073161"/>
              <a:gd name="connsiteX95" fmla="*/ 1019908 w 1188428"/>
              <a:gd name="connsiteY95" fmla="*/ 1178169 h 5073161"/>
              <a:gd name="connsiteX96" fmla="*/ 1011116 w 1188428"/>
              <a:gd name="connsiteY96" fmla="*/ 1099038 h 5073161"/>
              <a:gd name="connsiteX97" fmla="*/ 1002323 w 1188428"/>
              <a:gd name="connsiteY97" fmla="*/ 1072661 h 5073161"/>
              <a:gd name="connsiteX98" fmla="*/ 1011115 w 1188428"/>
              <a:gd name="connsiteY98" fmla="*/ 931985 h 5073161"/>
              <a:gd name="connsiteX99" fmla="*/ 1028700 w 1188428"/>
              <a:gd name="connsiteY99" fmla="*/ 826476 h 5073161"/>
              <a:gd name="connsiteX100" fmla="*/ 1011116 w 1188428"/>
              <a:gd name="connsiteY100" fmla="*/ 694592 h 5073161"/>
              <a:gd name="connsiteX101" fmla="*/ 967154 w 1188428"/>
              <a:gd name="connsiteY101" fmla="*/ 509954 h 5073161"/>
              <a:gd name="connsiteX102" fmla="*/ 914400 w 1188428"/>
              <a:gd name="connsiteY102" fmla="*/ 360484 h 5073161"/>
              <a:gd name="connsiteX103" fmla="*/ 905608 w 1188428"/>
              <a:gd name="connsiteY103" fmla="*/ 316523 h 5073161"/>
              <a:gd name="connsiteX104" fmla="*/ 896816 w 1188428"/>
              <a:gd name="connsiteY104" fmla="*/ 263769 h 5073161"/>
              <a:gd name="connsiteX105" fmla="*/ 888023 w 1188428"/>
              <a:gd name="connsiteY105" fmla="*/ 219807 h 5073161"/>
              <a:gd name="connsiteX106" fmla="*/ 879231 w 1188428"/>
              <a:gd name="connsiteY106" fmla="*/ 158261 h 5073161"/>
              <a:gd name="connsiteX107" fmla="*/ 844062 w 1188428"/>
              <a:gd name="connsiteY107" fmla="*/ 96715 h 5073161"/>
              <a:gd name="connsiteX108" fmla="*/ 808893 w 1188428"/>
              <a:gd name="connsiteY108" fmla="*/ 87923 h 5073161"/>
              <a:gd name="connsiteX109" fmla="*/ 747346 w 1188428"/>
              <a:gd name="connsiteY109" fmla="*/ 61546 h 5073161"/>
              <a:gd name="connsiteX110" fmla="*/ 720970 w 1188428"/>
              <a:gd name="connsiteY110" fmla="*/ 43961 h 5073161"/>
              <a:gd name="connsiteX111" fmla="*/ 659423 w 1188428"/>
              <a:gd name="connsiteY111" fmla="*/ 26377 h 5073161"/>
              <a:gd name="connsiteX112" fmla="*/ 633046 w 1188428"/>
              <a:gd name="connsiteY112" fmla="*/ 17584 h 5073161"/>
              <a:gd name="connsiteX113" fmla="*/ 562708 w 1188428"/>
              <a:gd name="connsiteY113" fmla="*/ 0 h 5073161"/>
              <a:gd name="connsiteX114" fmla="*/ 430823 w 1188428"/>
              <a:gd name="connsiteY114" fmla="*/ 8792 h 5073161"/>
              <a:gd name="connsiteX115" fmla="*/ 360485 w 1188428"/>
              <a:gd name="connsiteY115" fmla="*/ 26377 h 5073161"/>
              <a:gd name="connsiteX116" fmla="*/ 334108 w 1188428"/>
              <a:gd name="connsiteY116" fmla="*/ 43961 h 5073161"/>
              <a:gd name="connsiteX117" fmla="*/ 272562 w 1188428"/>
              <a:gd name="connsiteY117" fmla="*/ 61546 h 5073161"/>
              <a:gd name="connsiteX118" fmla="*/ 219808 w 1188428"/>
              <a:gd name="connsiteY118" fmla="*/ 105507 h 5073161"/>
              <a:gd name="connsiteX119" fmla="*/ 202223 w 1188428"/>
              <a:gd name="connsiteY119" fmla="*/ 158261 h 5073161"/>
              <a:gd name="connsiteX120" fmla="*/ 211016 w 1188428"/>
              <a:gd name="connsiteY120" fmla="*/ 254977 h 5073161"/>
              <a:gd name="connsiteX121" fmla="*/ 246185 w 1188428"/>
              <a:gd name="connsiteY121" fmla="*/ 263769 h 5073161"/>
              <a:gd name="connsiteX122" fmla="*/ 246185 w 1188428"/>
              <a:gd name="connsiteY122" fmla="*/ 290146 h 5073161"/>
              <a:gd name="connsiteX0" fmla="*/ 246185 w 1188428"/>
              <a:gd name="connsiteY0" fmla="*/ 290262 h 5073277"/>
              <a:gd name="connsiteX1" fmla="*/ 272562 w 1188428"/>
              <a:gd name="connsiteY1" fmla="*/ 334223 h 5073277"/>
              <a:gd name="connsiteX2" fmla="*/ 281354 w 1188428"/>
              <a:gd name="connsiteY2" fmla="*/ 360600 h 5073277"/>
              <a:gd name="connsiteX3" fmla="*/ 298939 w 1188428"/>
              <a:gd name="connsiteY3" fmla="*/ 422146 h 5073277"/>
              <a:gd name="connsiteX4" fmla="*/ 325316 w 1188428"/>
              <a:gd name="connsiteY4" fmla="*/ 474900 h 5073277"/>
              <a:gd name="connsiteX5" fmla="*/ 334108 w 1188428"/>
              <a:gd name="connsiteY5" fmla="*/ 536446 h 5073277"/>
              <a:gd name="connsiteX6" fmla="*/ 342900 w 1188428"/>
              <a:gd name="connsiteY6" fmla="*/ 721085 h 5073277"/>
              <a:gd name="connsiteX7" fmla="*/ 360485 w 1188428"/>
              <a:gd name="connsiteY7" fmla="*/ 809008 h 5073277"/>
              <a:gd name="connsiteX8" fmla="*/ 378070 w 1188428"/>
              <a:gd name="connsiteY8" fmla="*/ 870554 h 5073277"/>
              <a:gd name="connsiteX9" fmla="*/ 395654 w 1188428"/>
              <a:gd name="connsiteY9" fmla="*/ 1398093 h 5073277"/>
              <a:gd name="connsiteX10" fmla="*/ 413239 w 1188428"/>
              <a:gd name="connsiteY10" fmla="*/ 1477223 h 5073277"/>
              <a:gd name="connsiteX11" fmla="*/ 430823 w 1188428"/>
              <a:gd name="connsiteY11" fmla="*/ 1529977 h 5073277"/>
              <a:gd name="connsiteX12" fmla="*/ 439616 w 1188428"/>
              <a:gd name="connsiteY12" fmla="*/ 1556354 h 5073277"/>
              <a:gd name="connsiteX13" fmla="*/ 430823 w 1188428"/>
              <a:gd name="connsiteY13" fmla="*/ 1846500 h 5073277"/>
              <a:gd name="connsiteX14" fmla="*/ 422031 w 1188428"/>
              <a:gd name="connsiteY14" fmla="*/ 1908046 h 5073277"/>
              <a:gd name="connsiteX15" fmla="*/ 404446 w 1188428"/>
              <a:gd name="connsiteY15" fmla="*/ 2075100 h 5073277"/>
              <a:gd name="connsiteX16" fmla="*/ 395654 w 1188428"/>
              <a:gd name="connsiteY16" fmla="*/ 2101477 h 5073277"/>
              <a:gd name="connsiteX17" fmla="*/ 369277 w 1188428"/>
              <a:gd name="connsiteY17" fmla="*/ 2198193 h 5073277"/>
              <a:gd name="connsiteX18" fmla="*/ 378070 w 1188428"/>
              <a:gd name="connsiteY18" fmla="*/ 2382831 h 5073277"/>
              <a:gd name="connsiteX19" fmla="*/ 404446 w 1188428"/>
              <a:gd name="connsiteY19" fmla="*/ 2435585 h 5073277"/>
              <a:gd name="connsiteX20" fmla="*/ 413239 w 1188428"/>
              <a:gd name="connsiteY20" fmla="*/ 2461962 h 5073277"/>
              <a:gd name="connsiteX21" fmla="*/ 422031 w 1188428"/>
              <a:gd name="connsiteY21" fmla="*/ 2523508 h 5073277"/>
              <a:gd name="connsiteX22" fmla="*/ 430823 w 1188428"/>
              <a:gd name="connsiteY22" fmla="*/ 2549885 h 5073277"/>
              <a:gd name="connsiteX23" fmla="*/ 386862 w 1188428"/>
              <a:gd name="connsiteY23" fmla="*/ 2840031 h 5073277"/>
              <a:gd name="connsiteX24" fmla="*/ 360485 w 1188428"/>
              <a:gd name="connsiteY24" fmla="*/ 3165346 h 5073277"/>
              <a:gd name="connsiteX25" fmla="*/ 334108 w 1188428"/>
              <a:gd name="connsiteY25" fmla="*/ 3736846 h 5073277"/>
              <a:gd name="connsiteX26" fmla="*/ 316523 w 1188428"/>
              <a:gd name="connsiteY26" fmla="*/ 3789600 h 5073277"/>
              <a:gd name="connsiteX27" fmla="*/ 307731 w 1188428"/>
              <a:gd name="connsiteY27" fmla="*/ 3824769 h 5073277"/>
              <a:gd name="connsiteX28" fmla="*/ 298939 w 1188428"/>
              <a:gd name="connsiteY28" fmla="*/ 3868731 h 5073277"/>
              <a:gd name="connsiteX29" fmla="*/ 281354 w 1188428"/>
              <a:gd name="connsiteY29" fmla="*/ 3895108 h 5073277"/>
              <a:gd name="connsiteX30" fmla="*/ 263770 w 1188428"/>
              <a:gd name="connsiteY30" fmla="*/ 3974239 h 5073277"/>
              <a:gd name="connsiteX31" fmla="*/ 228600 w 1188428"/>
              <a:gd name="connsiteY31" fmla="*/ 4062162 h 5073277"/>
              <a:gd name="connsiteX32" fmla="*/ 219808 w 1188428"/>
              <a:gd name="connsiteY32" fmla="*/ 4097331 h 5073277"/>
              <a:gd name="connsiteX33" fmla="*/ 202223 w 1188428"/>
              <a:gd name="connsiteY33" fmla="*/ 4150085 h 5073277"/>
              <a:gd name="connsiteX34" fmla="*/ 184639 w 1188428"/>
              <a:gd name="connsiteY34" fmla="*/ 4211631 h 5073277"/>
              <a:gd name="connsiteX35" fmla="*/ 167054 w 1188428"/>
              <a:gd name="connsiteY35" fmla="*/ 4238008 h 5073277"/>
              <a:gd name="connsiteX36" fmla="*/ 149470 w 1188428"/>
              <a:gd name="connsiteY36" fmla="*/ 4325931 h 5073277"/>
              <a:gd name="connsiteX37" fmla="*/ 114300 w 1188428"/>
              <a:gd name="connsiteY37" fmla="*/ 4396269 h 5073277"/>
              <a:gd name="connsiteX38" fmla="*/ 87923 w 1188428"/>
              <a:gd name="connsiteY38" fmla="*/ 4466608 h 5073277"/>
              <a:gd name="connsiteX39" fmla="*/ 70339 w 1188428"/>
              <a:gd name="connsiteY39" fmla="*/ 4492985 h 5073277"/>
              <a:gd name="connsiteX40" fmla="*/ 35170 w 1188428"/>
              <a:gd name="connsiteY40" fmla="*/ 4580908 h 5073277"/>
              <a:gd name="connsiteX41" fmla="*/ 26377 w 1188428"/>
              <a:gd name="connsiteY41" fmla="*/ 4624869 h 5073277"/>
              <a:gd name="connsiteX42" fmla="*/ 8793 w 1188428"/>
              <a:gd name="connsiteY42" fmla="*/ 4783131 h 5073277"/>
              <a:gd name="connsiteX43" fmla="*/ 0 w 1188428"/>
              <a:gd name="connsiteY43" fmla="*/ 4827093 h 5073277"/>
              <a:gd name="connsiteX44" fmla="*/ 8793 w 1188428"/>
              <a:gd name="connsiteY44" fmla="*/ 4950185 h 5073277"/>
              <a:gd name="connsiteX45" fmla="*/ 43962 w 1188428"/>
              <a:gd name="connsiteY45" fmla="*/ 4958977 h 5073277"/>
              <a:gd name="connsiteX46" fmla="*/ 70339 w 1188428"/>
              <a:gd name="connsiteY46" fmla="*/ 4976562 h 5073277"/>
              <a:gd name="connsiteX47" fmla="*/ 105508 w 1188428"/>
              <a:gd name="connsiteY47" fmla="*/ 4985354 h 5073277"/>
              <a:gd name="connsiteX48" fmla="*/ 158262 w 1188428"/>
              <a:gd name="connsiteY48" fmla="*/ 5002939 h 5073277"/>
              <a:gd name="connsiteX49" fmla="*/ 184639 w 1188428"/>
              <a:gd name="connsiteY49" fmla="*/ 5011731 h 5073277"/>
              <a:gd name="connsiteX50" fmla="*/ 211016 w 1188428"/>
              <a:gd name="connsiteY50" fmla="*/ 5020523 h 5073277"/>
              <a:gd name="connsiteX51" fmla="*/ 228600 w 1188428"/>
              <a:gd name="connsiteY51" fmla="*/ 5046900 h 5073277"/>
              <a:gd name="connsiteX52" fmla="*/ 290146 w 1188428"/>
              <a:gd name="connsiteY52" fmla="*/ 5055693 h 5073277"/>
              <a:gd name="connsiteX53" fmla="*/ 562708 w 1188428"/>
              <a:gd name="connsiteY53" fmla="*/ 5073277 h 5073277"/>
              <a:gd name="connsiteX54" fmla="*/ 659423 w 1188428"/>
              <a:gd name="connsiteY54" fmla="*/ 5064485 h 5073277"/>
              <a:gd name="connsiteX55" fmla="*/ 685800 w 1188428"/>
              <a:gd name="connsiteY55" fmla="*/ 5055693 h 5073277"/>
              <a:gd name="connsiteX56" fmla="*/ 703385 w 1188428"/>
              <a:gd name="connsiteY56" fmla="*/ 5029316 h 5073277"/>
              <a:gd name="connsiteX57" fmla="*/ 729762 w 1188428"/>
              <a:gd name="connsiteY57" fmla="*/ 4967769 h 5073277"/>
              <a:gd name="connsiteX58" fmla="*/ 747346 w 1188428"/>
              <a:gd name="connsiteY58" fmla="*/ 4941393 h 5073277"/>
              <a:gd name="connsiteX59" fmla="*/ 773723 w 1188428"/>
              <a:gd name="connsiteY59" fmla="*/ 4923808 h 5073277"/>
              <a:gd name="connsiteX60" fmla="*/ 808893 w 1188428"/>
              <a:gd name="connsiteY60" fmla="*/ 4871054 h 5073277"/>
              <a:gd name="connsiteX61" fmla="*/ 826477 w 1188428"/>
              <a:gd name="connsiteY61" fmla="*/ 4844677 h 5073277"/>
              <a:gd name="connsiteX62" fmla="*/ 879231 w 1188428"/>
              <a:gd name="connsiteY62" fmla="*/ 4800716 h 5073277"/>
              <a:gd name="connsiteX63" fmla="*/ 923193 w 1188428"/>
              <a:gd name="connsiteY63" fmla="*/ 4747962 h 5073277"/>
              <a:gd name="connsiteX64" fmla="*/ 958362 w 1188428"/>
              <a:gd name="connsiteY64" fmla="*/ 4668831 h 5073277"/>
              <a:gd name="connsiteX65" fmla="*/ 967154 w 1188428"/>
              <a:gd name="connsiteY65" fmla="*/ 4633662 h 5073277"/>
              <a:gd name="connsiteX66" fmla="*/ 975946 w 1188428"/>
              <a:gd name="connsiteY66" fmla="*/ 4510569 h 5073277"/>
              <a:gd name="connsiteX67" fmla="*/ 984739 w 1188428"/>
              <a:gd name="connsiteY67" fmla="*/ 4484193 h 5073277"/>
              <a:gd name="connsiteX68" fmla="*/ 993531 w 1188428"/>
              <a:gd name="connsiteY68" fmla="*/ 4396269 h 5073277"/>
              <a:gd name="connsiteX69" fmla="*/ 1002323 w 1188428"/>
              <a:gd name="connsiteY69" fmla="*/ 4361100 h 5073277"/>
              <a:gd name="connsiteX70" fmla="*/ 1011116 w 1188428"/>
              <a:gd name="connsiteY70" fmla="*/ 4317139 h 5073277"/>
              <a:gd name="connsiteX71" fmla="*/ 1037493 w 1188428"/>
              <a:gd name="connsiteY71" fmla="*/ 4281969 h 5073277"/>
              <a:gd name="connsiteX72" fmla="*/ 1055077 w 1188428"/>
              <a:gd name="connsiteY72" fmla="*/ 4114916 h 5073277"/>
              <a:gd name="connsiteX73" fmla="*/ 1063870 w 1188428"/>
              <a:gd name="connsiteY73" fmla="*/ 4079746 h 5073277"/>
              <a:gd name="connsiteX74" fmla="*/ 1081454 w 1188428"/>
              <a:gd name="connsiteY74" fmla="*/ 3903900 h 5073277"/>
              <a:gd name="connsiteX75" fmla="*/ 1099039 w 1188428"/>
              <a:gd name="connsiteY75" fmla="*/ 3868731 h 5073277"/>
              <a:gd name="connsiteX76" fmla="*/ 1116623 w 1188428"/>
              <a:gd name="connsiteY76" fmla="*/ 3517039 h 5073277"/>
              <a:gd name="connsiteX77" fmla="*/ 1125416 w 1188428"/>
              <a:gd name="connsiteY77" fmla="*/ 3341193 h 5073277"/>
              <a:gd name="connsiteX78" fmla="*/ 1134208 w 1188428"/>
              <a:gd name="connsiteY78" fmla="*/ 3297231 h 5073277"/>
              <a:gd name="connsiteX79" fmla="*/ 1143000 w 1188428"/>
              <a:gd name="connsiteY79" fmla="*/ 3244477 h 5073277"/>
              <a:gd name="connsiteX80" fmla="*/ 1151793 w 1188428"/>
              <a:gd name="connsiteY80" fmla="*/ 3156554 h 5073277"/>
              <a:gd name="connsiteX81" fmla="*/ 1160585 w 1188428"/>
              <a:gd name="connsiteY81" fmla="*/ 3112593 h 5073277"/>
              <a:gd name="connsiteX82" fmla="*/ 1169377 w 1188428"/>
              <a:gd name="connsiteY82" fmla="*/ 3033462 h 5073277"/>
              <a:gd name="connsiteX83" fmla="*/ 1186962 w 1188428"/>
              <a:gd name="connsiteY83" fmla="*/ 2971916 h 5073277"/>
              <a:gd name="connsiteX84" fmla="*/ 1169377 w 1188428"/>
              <a:gd name="connsiteY84" fmla="*/ 2593846 h 5073277"/>
              <a:gd name="connsiteX85" fmla="*/ 1160585 w 1188428"/>
              <a:gd name="connsiteY85" fmla="*/ 2567469 h 5073277"/>
              <a:gd name="connsiteX86" fmla="*/ 1143000 w 1188428"/>
              <a:gd name="connsiteY86" fmla="*/ 1872877 h 5073277"/>
              <a:gd name="connsiteX87" fmla="*/ 1125416 w 1188428"/>
              <a:gd name="connsiteY87" fmla="*/ 1820123 h 5073277"/>
              <a:gd name="connsiteX88" fmla="*/ 1107831 w 1188428"/>
              <a:gd name="connsiteY88" fmla="*/ 1644277 h 5073277"/>
              <a:gd name="connsiteX89" fmla="*/ 1099039 w 1188428"/>
              <a:gd name="connsiteY89" fmla="*/ 1600316 h 5073277"/>
              <a:gd name="connsiteX90" fmla="*/ 1090246 w 1188428"/>
              <a:gd name="connsiteY90" fmla="*/ 1565146 h 5073277"/>
              <a:gd name="connsiteX91" fmla="*/ 1072662 w 1188428"/>
              <a:gd name="connsiteY91" fmla="*/ 1450846 h 5073277"/>
              <a:gd name="connsiteX92" fmla="*/ 1063870 w 1188428"/>
              <a:gd name="connsiteY92" fmla="*/ 1362923 h 5073277"/>
              <a:gd name="connsiteX93" fmla="*/ 1046285 w 1188428"/>
              <a:gd name="connsiteY93" fmla="*/ 1292585 h 5073277"/>
              <a:gd name="connsiteX94" fmla="*/ 1037493 w 1188428"/>
              <a:gd name="connsiteY94" fmla="*/ 1239831 h 5073277"/>
              <a:gd name="connsiteX95" fmla="*/ 1019908 w 1188428"/>
              <a:gd name="connsiteY95" fmla="*/ 1178285 h 5073277"/>
              <a:gd name="connsiteX96" fmla="*/ 1011116 w 1188428"/>
              <a:gd name="connsiteY96" fmla="*/ 1099154 h 5073277"/>
              <a:gd name="connsiteX97" fmla="*/ 1002323 w 1188428"/>
              <a:gd name="connsiteY97" fmla="*/ 1072777 h 5073277"/>
              <a:gd name="connsiteX98" fmla="*/ 1011115 w 1188428"/>
              <a:gd name="connsiteY98" fmla="*/ 932101 h 5073277"/>
              <a:gd name="connsiteX99" fmla="*/ 1028700 w 1188428"/>
              <a:gd name="connsiteY99" fmla="*/ 826592 h 5073277"/>
              <a:gd name="connsiteX100" fmla="*/ 1011116 w 1188428"/>
              <a:gd name="connsiteY100" fmla="*/ 694708 h 5073277"/>
              <a:gd name="connsiteX101" fmla="*/ 967154 w 1188428"/>
              <a:gd name="connsiteY101" fmla="*/ 510070 h 5073277"/>
              <a:gd name="connsiteX102" fmla="*/ 914400 w 1188428"/>
              <a:gd name="connsiteY102" fmla="*/ 360600 h 5073277"/>
              <a:gd name="connsiteX103" fmla="*/ 905608 w 1188428"/>
              <a:gd name="connsiteY103" fmla="*/ 316639 h 5073277"/>
              <a:gd name="connsiteX104" fmla="*/ 896816 w 1188428"/>
              <a:gd name="connsiteY104" fmla="*/ 263885 h 5073277"/>
              <a:gd name="connsiteX105" fmla="*/ 888023 w 1188428"/>
              <a:gd name="connsiteY105" fmla="*/ 219923 h 5073277"/>
              <a:gd name="connsiteX106" fmla="*/ 879231 w 1188428"/>
              <a:gd name="connsiteY106" fmla="*/ 158377 h 5073277"/>
              <a:gd name="connsiteX107" fmla="*/ 844062 w 1188428"/>
              <a:gd name="connsiteY107" fmla="*/ 96831 h 5073277"/>
              <a:gd name="connsiteX108" fmla="*/ 808893 w 1188428"/>
              <a:gd name="connsiteY108" fmla="*/ 88039 h 5073277"/>
              <a:gd name="connsiteX109" fmla="*/ 747346 w 1188428"/>
              <a:gd name="connsiteY109" fmla="*/ 61662 h 5073277"/>
              <a:gd name="connsiteX110" fmla="*/ 720970 w 1188428"/>
              <a:gd name="connsiteY110" fmla="*/ 44077 h 5073277"/>
              <a:gd name="connsiteX111" fmla="*/ 659423 w 1188428"/>
              <a:gd name="connsiteY111" fmla="*/ 26493 h 5073277"/>
              <a:gd name="connsiteX112" fmla="*/ 633046 w 1188428"/>
              <a:gd name="connsiteY112" fmla="*/ 17700 h 5073277"/>
              <a:gd name="connsiteX113" fmla="*/ 562708 w 1188428"/>
              <a:gd name="connsiteY113" fmla="*/ 116 h 5073277"/>
              <a:gd name="connsiteX114" fmla="*/ 360485 w 1188428"/>
              <a:gd name="connsiteY114" fmla="*/ 26493 h 5073277"/>
              <a:gd name="connsiteX115" fmla="*/ 334108 w 1188428"/>
              <a:gd name="connsiteY115" fmla="*/ 44077 h 5073277"/>
              <a:gd name="connsiteX116" fmla="*/ 272562 w 1188428"/>
              <a:gd name="connsiteY116" fmla="*/ 61662 h 5073277"/>
              <a:gd name="connsiteX117" fmla="*/ 219808 w 1188428"/>
              <a:gd name="connsiteY117" fmla="*/ 105623 h 5073277"/>
              <a:gd name="connsiteX118" fmla="*/ 202223 w 1188428"/>
              <a:gd name="connsiteY118" fmla="*/ 158377 h 5073277"/>
              <a:gd name="connsiteX119" fmla="*/ 211016 w 1188428"/>
              <a:gd name="connsiteY119" fmla="*/ 255093 h 5073277"/>
              <a:gd name="connsiteX120" fmla="*/ 246185 w 1188428"/>
              <a:gd name="connsiteY120" fmla="*/ 263885 h 5073277"/>
              <a:gd name="connsiteX121" fmla="*/ 246185 w 1188428"/>
              <a:gd name="connsiteY121" fmla="*/ 290262 h 5073277"/>
              <a:gd name="connsiteX0" fmla="*/ 246185 w 1188428"/>
              <a:gd name="connsiteY0" fmla="*/ 290262 h 5073277"/>
              <a:gd name="connsiteX1" fmla="*/ 272562 w 1188428"/>
              <a:gd name="connsiteY1" fmla="*/ 334223 h 5073277"/>
              <a:gd name="connsiteX2" fmla="*/ 281354 w 1188428"/>
              <a:gd name="connsiteY2" fmla="*/ 360600 h 5073277"/>
              <a:gd name="connsiteX3" fmla="*/ 298939 w 1188428"/>
              <a:gd name="connsiteY3" fmla="*/ 422146 h 5073277"/>
              <a:gd name="connsiteX4" fmla="*/ 325316 w 1188428"/>
              <a:gd name="connsiteY4" fmla="*/ 474900 h 5073277"/>
              <a:gd name="connsiteX5" fmla="*/ 334108 w 1188428"/>
              <a:gd name="connsiteY5" fmla="*/ 536446 h 5073277"/>
              <a:gd name="connsiteX6" fmla="*/ 342900 w 1188428"/>
              <a:gd name="connsiteY6" fmla="*/ 721085 h 5073277"/>
              <a:gd name="connsiteX7" fmla="*/ 360485 w 1188428"/>
              <a:gd name="connsiteY7" fmla="*/ 809008 h 5073277"/>
              <a:gd name="connsiteX8" fmla="*/ 378070 w 1188428"/>
              <a:gd name="connsiteY8" fmla="*/ 870554 h 5073277"/>
              <a:gd name="connsiteX9" fmla="*/ 395654 w 1188428"/>
              <a:gd name="connsiteY9" fmla="*/ 1398093 h 5073277"/>
              <a:gd name="connsiteX10" fmla="*/ 413239 w 1188428"/>
              <a:gd name="connsiteY10" fmla="*/ 1477223 h 5073277"/>
              <a:gd name="connsiteX11" fmla="*/ 430823 w 1188428"/>
              <a:gd name="connsiteY11" fmla="*/ 1529977 h 5073277"/>
              <a:gd name="connsiteX12" fmla="*/ 439616 w 1188428"/>
              <a:gd name="connsiteY12" fmla="*/ 1556354 h 5073277"/>
              <a:gd name="connsiteX13" fmla="*/ 430823 w 1188428"/>
              <a:gd name="connsiteY13" fmla="*/ 1846500 h 5073277"/>
              <a:gd name="connsiteX14" fmla="*/ 422031 w 1188428"/>
              <a:gd name="connsiteY14" fmla="*/ 1908046 h 5073277"/>
              <a:gd name="connsiteX15" fmla="*/ 404446 w 1188428"/>
              <a:gd name="connsiteY15" fmla="*/ 2075100 h 5073277"/>
              <a:gd name="connsiteX16" fmla="*/ 395654 w 1188428"/>
              <a:gd name="connsiteY16" fmla="*/ 2101477 h 5073277"/>
              <a:gd name="connsiteX17" fmla="*/ 369277 w 1188428"/>
              <a:gd name="connsiteY17" fmla="*/ 2198193 h 5073277"/>
              <a:gd name="connsiteX18" fmla="*/ 378070 w 1188428"/>
              <a:gd name="connsiteY18" fmla="*/ 2382831 h 5073277"/>
              <a:gd name="connsiteX19" fmla="*/ 404446 w 1188428"/>
              <a:gd name="connsiteY19" fmla="*/ 2435585 h 5073277"/>
              <a:gd name="connsiteX20" fmla="*/ 413239 w 1188428"/>
              <a:gd name="connsiteY20" fmla="*/ 2461962 h 5073277"/>
              <a:gd name="connsiteX21" fmla="*/ 422031 w 1188428"/>
              <a:gd name="connsiteY21" fmla="*/ 2523508 h 5073277"/>
              <a:gd name="connsiteX22" fmla="*/ 430823 w 1188428"/>
              <a:gd name="connsiteY22" fmla="*/ 2549885 h 5073277"/>
              <a:gd name="connsiteX23" fmla="*/ 386862 w 1188428"/>
              <a:gd name="connsiteY23" fmla="*/ 2840031 h 5073277"/>
              <a:gd name="connsiteX24" fmla="*/ 360485 w 1188428"/>
              <a:gd name="connsiteY24" fmla="*/ 3165346 h 5073277"/>
              <a:gd name="connsiteX25" fmla="*/ 334108 w 1188428"/>
              <a:gd name="connsiteY25" fmla="*/ 3736846 h 5073277"/>
              <a:gd name="connsiteX26" fmla="*/ 316523 w 1188428"/>
              <a:gd name="connsiteY26" fmla="*/ 3789600 h 5073277"/>
              <a:gd name="connsiteX27" fmla="*/ 307731 w 1188428"/>
              <a:gd name="connsiteY27" fmla="*/ 3824769 h 5073277"/>
              <a:gd name="connsiteX28" fmla="*/ 298939 w 1188428"/>
              <a:gd name="connsiteY28" fmla="*/ 3868731 h 5073277"/>
              <a:gd name="connsiteX29" fmla="*/ 281354 w 1188428"/>
              <a:gd name="connsiteY29" fmla="*/ 3895108 h 5073277"/>
              <a:gd name="connsiteX30" fmla="*/ 263770 w 1188428"/>
              <a:gd name="connsiteY30" fmla="*/ 3974239 h 5073277"/>
              <a:gd name="connsiteX31" fmla="*/ 228600 w 1188428"/>
              <a:gd name="connsiteY31" fmla="*/ 4062162 h 5073277"/>
              <a:gd name="connsiteX32" fmla="*/ 219808 w 1188428"/>
              <a:gd name="connsiteY32" fmla="*/ 4097331 h 5073277"/>
              <a:gd name="connsiteX33" fmla="*/ 202223 w 1188428"/>
              <a:gd name="connsiteY33" fmla="*/ 4150085 h 5073277"/>
              <a:gd name="connsiteX34" fmla="*/ 184639 w 1188428"/>
              <a:gd name="connsiteY34" fmla="*/ 4211631 h 5073277"/>
              <a:gd name="connsiteX35" fmla="*/ 167054 w 1188428"/>
              <a:gd name="connsiteY35" fmla="*/ 4238008 h 5073277"/>
              <a:gd name="connsiteX36" fmla="*/ 149470 w 1188428"/>
              <a:gd name="connsiteY36" fmla="*/ 4325931 h 5073277"/>
              <a:gd name="connsiteX37" fmla="*/ 114300 w 1188428"/>
              <a:gd name="connsiteY37" fmla="*/ 4396269 h 5073277"/>
              <a:gd name="connsiteX38" fmla="*/ 87923 w 1188428"/>
              <a:gd name="connsiteY38" fmla="*/ 4466608 h 5073277"/>
              <a:gd name="connsiteX39" fmla="*/ 70339 w 1188428"/>
              <a:gd name="connsiteY39" fmla="*/ 4492985 h 5073277"/>
              <a:gd name="connsiteX40" fmla="*/ 35170 w 1188428"/>
              <a:gd name="connsiteY40" fmla="*/ 4580908 h 5073277"/>
              <a:gd name="connsiteX41" fmla="*/ 26377 w 1188428"/>
              <a:gd name="connsiteY41" fmla="*/ 4624869 h 5073277"/>
              <a:gd name="connsiteX42" fmla="*/ 8793 w 1188428"/>
              <a:gd name="connsiteY42" fmla="*/ 4783131 h 5073277"/>
              <a:gd name="connsiteX43" fmla="*/ 0 w 1188428"/>
              <a:gd name="connsiteY43" fmla="*/ 4827093 h 5073277"/>
              <a:gd name="connsiteX44" fmla="*/ 8793 w 1188428"/>
              <a:gd name="connsiteY44" fmla="*/ 4950185 h 5073277"/>
              <a:gd name="connsiteX45" fmla="*/ 43962 w 1188428"/>
              <a:gd name="connsiteY45" fmla="*/ 4958977 h 5073277"/>
              <a:gd name="connsiteX46" fmla="*/ 70339 w 1188428"/>
              <a:gd name="connsiteY46" fmla="*/ 4976562 h 5073277"/>
              <a:gd name="connsiteX47" fmla="*/ 105508 w 1188428"/>
              <a:gd name="connsiteY47" fmla="*/ 4985354 h 5073277"/>
              <a:gd name="connsiteX48" fmla="*/ 158262 w 1188428"/>
              <a:gd name="connsiteY48" fmla="*/ 5002939 h 5073277"/>
              <a:gd name="connsiteX49" fmla="*/ 184639 w 1188428"/>
              <a:gd name="connsiteY49" fmla="*/ 5011731 h 5073277"/>
              <a:gd name="connsiteX50" fmla="*/ 211016 w 1188428"/>
              <a:gd name="connsiteY50" fmla="*/ 5020523 h 5073277"/>
              <a:gd name="connsiteX51" fmla="*/ 228600 w 1188428"/>
              <a:gd name="connsiteY51" fmla="*/ 5046900 h 5073277"/>
              <a:gd name="connsiteX52" fmla="*/ 290146 w 1188428"/>
              <a:gd name="connsiteY52" fmla="*/ 5055693 h 5073277"/>
              <a:gd name="connsiteX53" fmla="*/ 562708 w 1188428"/>
              <a:gd name="connsiteY53" fmla="*/ 5073277 h 5073277"/>
              <a:gd name="connsiteX54" fmla="*/ 659423 w 1188428"/>
              <a:gd name="connsiteY54" fmla="*/ 5064485 h 5073277"/>
              <a:gd name="connsiteX55" fmla="*/ 685800 w 1188428"/>
              <a:gd name="connsiteY55" fmla="*/ 5055693 h 5073277"/>
              <a:gd name="connsiteX56" fmla="*/ 703385 w 1188428"/>
              <a:gd name="connsiteY56" fmla="*/ 5029316 h 5073277"/>
              <a:gd name="connsiteX57" fmla="*/ 729762 w 1188428"/>
              <a:gd name="connsiteY57" fmla="*/ 4967769 h 5073277"/>
              <a:gd name="connsiteX58" fmla="*/ 747346 w 1188428"/>
              <a:gd name="connsiteY58" fmla="*/ 4941393 h 5073277"/>
              <a:gd name="connsiteX59" fmla="*/ 773723 w 1188428"/>
              <a:gd name="connsiteY59" fmla="*/ 4923808 h 5073277"/>
              <a:gd name="connsiteX60" fmla="*/ 808893 w 1188428"/>
              <a:gd name="connsiteY60" fmla="*/ 4871054 h 5073277"/>
              <a:gd name="connsiteX61" fmla="*/ 826477 w 1188428"/>
              <a:gd name="connsiteY61" fmla="*/ 4844677 h 5073277"/>
              <a:gd name="connsiteX62" fmla="*/ 879231 w 1188428"/>
              <a:gd name="connsiteY62" fmla="*/ 4800716 h 5073277"/>
              <a:gd name="connsiteX63" fmla="*/ 923193 w 1188428"/>
              <a:gd name="connsiteY63" fmla="*/ 4747962 h 5073277"/>
              <a:gd name="connsiteX64" fmla="*/ 958362 w 1188428"/>
              <a:gd name="connsiteY64" fmla="*/ 4668831 h 5073277"/>
              <a:gd name="connsiteX65" fmla="*/ 967154 w 1188428"/>
              <a:gd name="connsiteY65" fmla="*/ 4633662 h 5073277"/>
              <a:gd name="connsiteX66" fmla="*/ 975946 w 1188428"/>
              <a:gd name="connsiteY66" fmla="*/ 4510569 h 5073277"/>
              <a:gd name="connsiteX67" fmla="*/ 984739 w 1188428"/>
              <a:gd name="connsiteY67" fmla="*/ 4484193 h 5073277"/>
              <a:gd name="connsiteX68" fmla="*/ 993531 w 1188428"/>
              <a:gd name="connsiteY68" fmla="*/ 4396269 h 5073277"/>
              <a:gd name="connsiteX69" fmla="*/ 1002323 w 1188428"/>
              <a:gd name="connsiteY69" fmla="*/ 4361100 h 5073277"/>
              <a:gd name="connsiteX70" fmla="*/ 1011116 w 1188428"/>
              <a:gd name="connsiteY70" fmla="*/ 4317139 h 5073277"/>
              <a:gd name="connsiteX71" fmla="*/ 1037493 w 1188428"/>
              <a:gd name="connsiteY71" fmla="*/ 4281969 h 5073277"/>
              <a:gd name="connsiteX72" fmla="*/ 1055077 w 1188428"/>
              <a:gd name="connsiteY72" fmla="*/ 4114916 h 5073277"/>
              <a:gd name="connsiteX73" fmla="*/ 1063870 w 1188428"/>
              <a:gd name="connsiteY73" fmla="*/ 4079746 h 5073277"/>
              <a:gd name="connsiteX74" fmla="*/ 1081454 w 1188428"/>
              <a:gd name="connsiteY74" fmla="*/ 3903900 h 5073277"/>
              <a:gd name="connsiteX75" fmla="*/ 1099039 w 1188428"/>
              <a:gd name="connsiteY75" fmla="*/ 3868731 h 5073277"/>
              <a:gd name="connsiteX76" fmla="*/ 1116623 w 1188428"/>
              <a:gd name="connsiteY76" fmla="*/ 3517039 h 5073277"/>
              <a:gd name="connsiteX77" fmla="*/ 1125416 w 1188428"/>
              <a:gd name="connsiteY77" fmla="*/ 3341193 h 5073277"/>
              <a:gd name="connsiteX78" fmla="*/ 1134208 w 1188428"/>
              <a:gd name="connsiteY78" fmla="*/ 3297231 h 5073277"/>
              <a:gd name="connsiteX79" fmla="*/ 1143000 w 1188428"/>
              <a:gd name="connsiteY79" fmla="*/ 3244477 h 5073277"/>
              <a:gd name="connsiteX80" fmla="*/ 1151793 w 1188428"/>
              <a:gd name="connsiteY80" fmla="*/ 3156554 h 5073277"/>
              <a:gd name="connsiteX81" fmla="*/ 1160585 w 1188428"/>
              <a:gd name="connsiteY81" fmla="*/ 3112593 h 5073277"/>
              <a:gd name="connsiteX82" fmla="*/ 1169377 w 1188428"/>
              <a:gd name="connsiteY82" fmla="*/ 3033462 h 5073277"/>
              <a:gd name="connsiteX83" fmla="*/ 1186962 w 1188428"/>
              <a:gd name="connsiteY83" fmla="*/ 2971916 h 5073277"/>
              <a:gd name="connsiteX84" fmla="*/ 1169377 w 1188428"/>
              <a:gd name="connsiteY84" fmla="*/ 2593846 h 5073277"/>
              <a:gd name="connsiteX85" fmla="*/ 1160585 w 1188428"/>
              <a:gd name="connsiteY85" fmla="*/ 2567469 h 5073277"/>
              <a:gd name="connsiteX86" fmla="*/ 1143000 w 1188428"/>
              <a:gd name="connsiteY86" fmla="*/ 1872877 h 5073277"/>
              <a:gd name="connsiteX87" fmla="*/ 1125416 w 1188428"/>
              <a:gd name="connsiteY87" fmla="*/ 1820123 h 5073277"/>
              <a:gd name="connsiteX88" fmla="*/ 1107831 w 1188428"/>
              <a:gd name="connsiteY88" fmla="*/ 1644277 h 5073277"/>
              <a:gd name="connsiteX89" fmla="*/ 1099039 w 1188428"/>
              <a:gd name="connsiteY89" fmla="*/ 1600316 h 5073277"/>
              <a:gd name="connsiteX90" fmla="*/ 1090246 w 1188428"/>
              <a:gd name="connsiteY90" fmla="*/ 1565146 h 5073277"/>
              <a:gd name="connsiteX91" fmla="*/ 1072662 w 1188428"/>
              <a:gd name="connsiteY91" fmla="*/ 1450846 h 5073277"/>
              <a:gd name="connsiteX92" fmla="*/ 1063870 w 1188428"/>
              <a:gd name="connsiteY92" fmla="*/ 1362923 h 5073277"/>
              <a:gd name="connsiteX93" fmla="*/ 1046285 w 1188428"/>
              <a:gd name="connsiteY93" fmla="*/ 1292585 h 5073277"/>
              <a:gd name="connsiteX94" fmla="*/ 1037493 w 1188428"/>
              <a:gd name="connsiteY94" fmla="*/ 1239831 h 5073277"/>
              <a:gd name="connsiteX95" fmla="*/ 1019908 w 1188428"/>
              <a:gd name="connsiteY95" fmla="*/ 1178285 h 5073277"/>
              <a:gd name="connsiteX96" fmla="*/ 1011116 w 1188428"/>
              <a:gd name="connsiteY96" fmla="*/ 1099154 h 5073277"/>
              <a:gd name="connsiteX97" fmla="*/ 1002323 w 1188428"/>
              <a:gd name="connsiteY97" fmla="*/ 1072777 h 5073277"/>
              <a:gd name="connsiteX98" fmla="*/ 1011115 w 1188428"/>
              <a:gd name="connsiteY98" fmla="*/ 932101 h 5073277"/>
              <a:gd name="connsiteX99" fmla="*/ 1028700 w 1188428"/>
              <a:gd name="connsiteY99" fmla="*/ 826592 h 5073277"/>
              <a:gd name="connsiteX100" fmla="*/ 1011116 w 1188428"/>
              <a:gd name="connsiteY100" fmla="*/ 694708 h 5073277"/>
              <a:gd name="connsiteX101" fmla="*/ 967154 w 1188428"/>
              <a:gd name="connsiteY101" fmla="*/ 510070 h 5073277"/>
              <a:gd name="connsiteX102" fmla="*/ 914400 w 1188428"/>
              <a:gd name="connsiteY102" fmla="*/ 360600 h 5073277"/>
              <a:gd name="connsiteX103" fmla="*/ 905608 w 1188428"/>
              <a:gd name="connsiteY103" fmla="*/ 316639 h 5073277"/>
              <a:gd name="connsiteX104" fmla="*/ 896816 w 1188428"/>
              <a:gd name="connsiteY104" fmla="*/ 263885 h 5073277"/>
              <a:gd name="connsiteX105" fmla="*/ 888023 w 1188428"/>
              <a:gd name="connsiteY105" fmla="*/ 219923 h 5073277"/>
              <a:gd name="connsiteX106" fmla="*/ 879231 w 1188428"/>
              <a:gd name="connsiteY106" fmla="*/ 158377 h 5073277"/>
              <a:gd name="connsiteX107" fmla="*/ 844062 w 1188428"/>
              <a:gd name="connsiteY107" fmla="*/ 96831 h 5073277"/>
              <a:gd name="connsiteX108" fmla="*/ 808893 w 1188428"/>
              <a:gd name="connsiteY108" fmla="*/ 88039 h 5073277"/>
              <a:gd name="connsiteX109" fmla="*/ 747346 w 1188428"/>
              <a:gd name="connsiteY109" fmla="*/ 61662 h 5073277"/>
              <a:gd name="connsiteX110" fmla="*/ 720970 w 1188428"/>
              <a:gd name="connsiteY110" fmla="*/ 44077 h 5073277"/>
              <a:gd name="connsiteX111" fmla="*/ 659423 w 1188428"/>
              <a:gd name="connsiteY111" fmla="*/ 26493 h 5073277"/>
              <a:gd name="connsiteX112" fmla="*/ 633046 w 1188428"/>
              <a:gd name="connsiteY112" fmla="*/ 17700 h 5073277"/>
              <a:gd name="connsiteX113" fmla="*/ 562708 w 1188428"/>
              <a:gd name="connsiteY113" fmla="*/ 116 h 5073277"/>
              <a:gd name="connsiteX114" fmla="*/ 360485 w 1188428"/>
              <a:gd name="connsiteY114" fmla="*/ 26493 h 5073277"/>
              <a:gd name="connsiteX115" fmla="*/ 334108 w 1188428"/>
              <a:gd name="connsiteY115" fmla="*/ 44077 h 5073277"/>
              <a:gd name="connsiteX116" fmla="*/ 184639 w 1188428"/>
              <a:gd name="connsiteY116" fmla="*/ 44077 h 5073277"/>
              <a:gd name="connsiteX117" fmla="*/ 219808 w 1188428"/>
              <a:gd name="connsiteY117" fmla="*/ 105623 h 5073277"/>
              <a:gd name="connsiteX118" fmla="*/ 202223 w 1188428"/>
              <a:gd name="connsiteY118" fmla="*/ 158377 h 5073277"/>
              <a:gd name="connsiteX119" fmla="*/ 211016 w 1188428"/>
              <a:gd name="connsiteY119" fmla="*/ 255093 h 5073277"/>
              <a:gd name="connsiteX120" fmla="*/ 246185 w 1188428"/>
              <a:gd name="connsiteY120" fmla="*/ 263885 h 5073277"/>
              <a:gd name="connsiteX121" fmla="*/ 246185 w 1188428"/>
              <a:gd name="connsiteY121" fmla="*/ 290262 h 5073277"/>
              <a:gd name="connsiteX0" fmla="*/ 246185 w 1188428"/>
              <a:gd name="connsiteY0" fmla="*/ 290262 h 5073277"/>
              <a:gd name="connsiteX1" fmla="*/ 272562 w 1188428"/>
              <a:gd name="connsiteY1" fmla="*/ 334223 h 5073277"/>
              <a:gd name="connsiteX2" fmla="*/ 281354 w 1188428"/>
              <a:gd name="connsiteY2" fmla="*/ 360600 h 5073277"/>
              <a:gd name="connsiteX3" fmla="*/ 298939 w 1188428"/>
              <a:gd name="connsiteY3" fmla="*/ 422146 h 5073277"/>
              <a:gd name="connsiteX4" fmla="*/ 325316 w 1188428"/>
              <a:gd name="connsiteY4" fmla="*/ 474900 h 5073277"/>
              <a:gd name="connsiteX5" fmla="*/ 334108 w 1188428"/>
              <a:gd name="connsiteY5" fmla="*/ 536446 h 5073277"/>
              <a:gd name="connsiteX6" fmla="*/ 342900 w 1188428"/>
              <a:gd name="connsiteY6" fmla="*/ 721085 h 5073277"/>
              <a:gd name="connsiteX7" fmla="*/ 360485 w 1188428"/>
              <a:gd name="connsiteY7" fmla="*/ 809008 h 5073277"/>
              <a:gd name="connsiteX8" fmla="*/ 378070 w 1188428"/>
              <a:gd name="connsiteY8" fmla="*/ 870554 h 5073277"/>
              <a:gd name="connsiteX9" fmla="*/ 395654 w 1188428"/>
              <a:gd name="connsiteY9" fmla="*/ 1398093 h 5073277"/>
              <a:gd name="connsiteX10" fmla="*/ 413239 w 1188428"/>
              <a:gd name="connsiteY10" fmla="*/ 1477223 h 5073277"/>
              <a:gd name="connsiteX11" fmla="*/ 430823 w 1188428"/>
              <a:gd name="connsiteY11" fmla="*/ 1529977 h 5073277"/>
              <a:gd name="connsiteX12" fmla="*/ 439616 w 1188428"/>
              <a:gd name="connsiteY12" fmla="*/ 1556354 h 5073277"/>
              <a:gd name="connsiteX13" fmla="*/ 430823 w 1188428"/>
              <a:gd name="connsiteY13" fmla="*/ 1846500 h 5073277"/>
              <a:gd name="connsiteX14" fmla="*/ 422031 w 1188428"/>
              <a:gd name="connsiteY14" fmla="*/ 1908046 h 5073277"/>
              <a:gd name="connsiteX15" fmla="*/ 404446 w 1188428"/>
              <a:gd name="connsiteY15" fmla="*/ 2075100 h 5073277"/>
              <a:gd name="connsiteX16" fmla="*/ 395654 w 1188428"/>
              <a:gd name="connsiteY16" fmla="*/ 2101477 h 5073277"/>
              <a:gd name="connsiteX17" fmla="*/ 369277 w 1188428"/>
              <a:gd name="connsiteY17" fmla="*/ 2198193 h 5073277"/>
              <a:gd name="connsiteX18" fmla="*/ 378070 w 1188428"/>
              <a:gd name="connsiteY18" fmla="*/ 2382831 h 5073277"/>
              <a:gd name="connsiteX19" fmla="*/ 404446 w 1188428"/>
              <a:gd name="connsiteY19" fmla="*/ 2435585 h 5073277"/>
              <a:gd name="connsiteX20" fmla="*/ 413239 w 1188428"/>
              <a:gd name="connsiteY20" fmla="*/ 2461962 h 5073277"/>
              <a:gd name="connsiteX21" fmla="*/ 422031 w 1188428"/>
              <a:gd name="connsiteY21" fmla="*/ 2523508 h 5073277"/>
              <a:gd name="connsiteX22" fmla="*/ 430823 w 1188428"/>
              <a:gd name="connsiteY22" fmla="*/ 2549885 h 5073277"/>
              <a:gd name="connsiteX23" fmla="*/ 386862 w 1188428"/>
              <a:gd name="connsiteY23" fmla="*/ 2840031 h 5073277"/>
              <a:gd name="connsiteX24" fmla="*/ 360485 w 1188428"/>
              <a:gd name="connsiteY24" fmla="*/ 3165346 h 5073277"/>
              <a:gd name="connsiteX25" fmla="*/ 334108 w 1188428"/>
              <a:gd name="connsiteY25" fmla="*/ 3736846 h 5073277"/>
              <a:gd name="connsiteX26" fmla="*/ 316523 w 1188428"/>
              <a:gd name="connsiteY26" fmla="*/ 3789600 h 5073277"/>
              <a:gd name="connsiteX27" fmla="*/ 307731 w 1188428"/>
              <a:gd name="connsiteY27" fmla="*/ 3824769 h 5073277"/>
              <a:gd name="connsiteX28" fmla="*/ 298939 w 1188428"/>
              <a:gd name="connsiteY28" fmla="*/ 3868731 h 5073277"/>
              <a:gd name="connsiteX29" fmla="*/ 281354 w 1188428"/>
              <a:gd name="connsiteY29" fmla="*/ 3895108 h 5073277"/>
              <a:gd name="connsiteX30" fmla="*/ 263770 w 1188428"/>
              <a:gd name="connsiteY30" fmla="*/ 3974239 h 5073277"/>
              <a:gd name="connsiteX31" fmla="*/ 228600 w 1188428"/>
              <a:gd name="connsiteY31" fmla="*/ 4062162 h 5073277"/>
              <a:gd name="connsiteX32" fmla="*/ 219808 w 1188428"/>
              <a:gd name="connsiteY32" fmla="*/ 4097331 h 5073277"/>
              <a:gd name="connsiteX33" fmla="*/ 202223 w 1188428"/>
              <a:gd name="connsiteY33" fmla="*/ 4150085 h 5073277"/>
              <a:gd name="connsiteX34" fmla="*/ 184639 w 1188428"/>
              <a:gd name="connsiteY34" fmla="*/ 4211631 h 5073277"/>
              <a:gd name="connsiteX35" fmla="*/ 167054 w 1188428"/>
              <a:gd name="connsiteY35" fmla="*/ 4238008 h 5073277"/>
              <a:gd name="connsiteX36" fmla="*/ 149470 w 1188428"/>
              <a:gd name="connsiteY36" fmla="*/ 4325931 h 5073277"/>
              <a:gd name="connsiteX37" fmla="*/ 114300 w 1188428"/>
              <a:gd name="connsiteY37" fmla="*/ 4396269 h 5073277"/>
              <a:gd name="connsiteX38" fmla="*/ 87923 w 1188428"/>
              <a:gd name="connsiteY38" fmla="*/ 4466608 h 5073277"/>
              <a:gd name="connsiteX39" fmla="*/ 70339 w 1188428"/>
              <a:gd name="connsiteY39" fmla="*/ 4492985 h 5073277"/>
              <a:gd name="connsiteX40" fmla="*/ 35170 w 1188428"/>
              <a:gd name="connsiteY40" fmla="*/ 4580908 h 5073277"/>
              <a:gd name="connsiteX41" fmla="*/ 26377 w 1188428"/>
              <a:gd name="connsiteY41" fmla="*/ 4624869 h 5073277"/>
              <a:gd name="connsiteX42" fmla="*/ 8793 w 1188428"/>
              <a:gd name="connsiteY42" fmla="*/ 4783131 h 5073277"/>
              <a:gd name="connsiteX43" fmla="*/ 0 w 1188428"/>
              <a:gd name="connsiteY43" fmla="*/ 4827093 h 5073277"/>
              <a:gd name="connsiteX44" fmla="*/ 8793 w 1188428"/>
              <a:gd name="connsiteY44" fmla="*/ 4950185 h 5073277"/>
              <a:gd name="connsiteX45" fmla="*/ 43962 w 1188428"/>
              <a:gd name="connsiteY45" fmla="*/ 4958977 h 5073277"/>
              <a:gd name="connsiteX46" fmla="*/ 70339 w 1188428"/>
              <a:gd name="connsiteY46" fmla="*/ 4976562 h 5073277"/>
              <a:gd name="connsiteX47" fmla="*/ 105508 w 1188428"/>
              <a:gd name="connsiteY47" fmla="*/ 4985354 h 5073277"/>
              <a:gd name="connsiteX48" fmla="*/ 158262 w 1188428"/>
              <a:gd name="connsiteY48" fmla="*/ 5002939 h 5073277"/>
              <a:gd name="connsiteX49" fmla="*/ 184639 w 1188428"/>
              <a:gd name="connsiteY49" fmla="*/ 5011731 h 5073277"/>
              <a:gd name="connsiteX50" fmla="*/ 211016 w 1188428"/>
              <a:gd name="connsiteY50" fmla="*/ 5020523 h 5073277"/>
              <a:gd name="connsiteX51" fmla="*/ 228600 w 1188428"/>
              <a:gd name="connsiteY51" fmla="*/ 5046900 h 5073277"/>
              <a:gd name="connsiteX52" fmla="*/ 290146 w 1188428"/>
              <a:gd name="connsiteY52" fmla="*/ 5055693 h 5073277"/>
              <a:gd name="connsiteX53" fmla="*/ 562708 w 1188428"/>
              <a:gd name="connsiteY53" fmla="*/ 5073277 h 5073277"/>
              <a:gd name="connsiteX54" fmla="*/ 659423 w 1188428"/>
              <a:gd name="connsiteY54" fmla="*/ 5064485 h 5073277"/>
              <a:gd name="connsiteX55" fmla="*/ 685800 w 1188428"/>
              <a:gd name="connsiteY55" fmla="*/ 5055693 h 5073277"/>
              <a:gd name="connsiteX56" fmla="*/ 703385 w 1188428"/>
              <a:gd name="connsiteY56" fmla="*/ 5029316 h 5073277"/>
              <a:gd name="connsiteX57" fmla="*/ 729762 w 1188428"/>
              <a:gd name="connsiteY57" fmla="*/ 4967769 h 5073277"/>
              <a:gd name="connsiteX58" fmla="*/ 747346 w 1188428"/>
              <a:gd name="connsiteY58" fmla="*/ 4941393 h 5073277"/>
              <a:gd name="connsiteX59" fmla="*/ 773723 w 1188428"/>
              <a:gd name="connsiteY59" fmla="*/ 4923808 h 5073277"/>
              <a:gd name="connsiteX60" fmla="*/ 808893 w 1188428"/>
              <a:gd name="connsiteY60" fmla="*/ 4871054 h 5073277"/>
              <a:gd name="connsiteX61" fmla="*/ 826477 w 1188428"/>
              <a:gd name="connsiteY61" fmla="*/ 4844677 h 5073277"/>
              <a:gd name="connsiteX62" fmla="*/ 879231 w 1188428"/>
              <a:gd name="connsiteY62" fmla="*/ 4800716 h 5073277"/>
              <a:gd name="connsiteX63" fmla="*/ 923193 w 1188428"/>
              <a:gd name="connsiteY63" fmla="*/ 4747962 h 5073277"/>
              <a:gd name="connsiteX64" fmla="*/ 958362 w 1188428"/>
              <a:gd name="connsiteY64" fmla="*/ 4668831 h 5073277"/>
              <a:gd name="connsiteX65" fmla="*/ 967154 w 1188428"/>
              <a:gd name="connsiteY65" fmla="*/ 4633662 h 5073277"/>
              <a:gd name="connsiteX66" fmla="*/ 975946 w 1188428"/>
              <a:gd name="connsiteY66" fmla="*/ 4510569 h 5073277"/>
              <a:gd name="connsiteX67" fmla="*/ 984739 w 1188428"/>
              <a:gd name="connsiteY67" fmla="*/ 4484193 h 5073277"/>
              <a:gd name="connsiteX68" fmla="*/ 993531 w 1188428"/>
              <a:gd name="connsiteY68" fmla="*/ 4396269 h 5073277"/>
              <a:gd name="connsiteX69" fmla="*/ 1002323 w 1188428"/>
              <a:gd name="connsiteY69" fmla="*/ 4361100 h 5073277"/>
              <a:gd name="connsiteX70" fmla="*/ 1011116 w 1188428"/>
              <a:gd name="connsiteY70" fmla="*/ 4317139 h 5073277"/>
              <a:gd name="connsiteX71" fmla="*/ 1037493 w 1188428"/>
              <a:gd name="connsiteY71" fmla="*/ 4281969 h 5073277"/>
              <a:gd name="connsiteX72" fmla="*/ 1055077 w 1188428"/>
              <a:gd name="connsiteY72" fmla="*/ 4114916 h 5073277"/>
              <a:gd name="connsiteX73" fmla="*/ 1063870 w 1188428"/>
              <a:gd name="connsiteY73" fmla="*/ 4079746 h 5073277"/>
              <a:gd name="connsiteX74" fmla="*/ 1081454 w 1188428"/>
              <a:gd name="connsiteY74" fmla="*/ 3903900 h 5073277"/>
              <a:gd name="connsiteX75" fmla="*/ 1099039 w 1188428"/>
              <a:gd name="connsiteY75" fmla="*/ 3868731 h 5073277"/>
              <a:gd name="connsiteX76" fmla="*/ 1116623 w 1188428"/>
              <a:gd name="connsiteY76" fmla="*/ 3517039 h 5073277"/>
              <a:gd name="connsiteX77" fmla="*/ 1125416 w 1188428"/>
              <a:gd name="connsiteY77" fmla="*/ 3341193 h 5073277"/>
              <a:gd name="connsiteX78" fmla="*/ 1134208 w 1188428"/>
              <a:gd name="connsiteY78" fmla="*/ 3297231 h 5073277"/>
              <a:gd name="connsiteX79" fmla="*/ 1143000 w 1188428"/>
              <a:gd name="connsiteY79" fmla="*/ 3244477 h 5073277"/>
              <a:gd name="connsiteX80" fmla="*/ 1151793 w 1188428"/>
              <a:gd name="connsiteY80" fmla="*/ 3156554 h 5073277"/>
              <a:gd name="connsiteX81" fmla="*/ 1160585 w 1188428"/>
              <a:gd name="connsiteY81" fmla="*/ 3112593 h 5073277"/>
              <a:gd name="connsiteX82" fmla="*/ 1169377 w 1188428"/>
              <a:gd name="connsiteY82" fmla="*/ 3033462 h 5073277"/>
              <a:gd name="connsiteX83" fmla="*/ 1186962 w 1188428"/>
              <a:gd name="connsiteY83" fmla="*/ 2971916 h 5073277"/>
              <a:gd name="connsiteX84" fmla="*/ 1169377 w 1188428"/>
              <a:gd name="connsiteY84" fmla="*/ 2593846 h 5073277"/>
              <a:gd name="connsiteX85" fmla="*/ 1160585 w 1188428"/>
              <a:gd name="connsiteY85" fmla="*/ 2567469 h 5073277"/>
              <a:gd name="connsiteX86" fmla="*/ 1143000 w 1188428"/>
              <a:gd name="connsiteY86" fmla="*/ 1872877 h 5073277"/>
              <a:gd name="connsiteX87" fmla="*/ 1125416 w 1188428"/>
              <a:gd name="connsiteY87" fmla="*/ 1820123 h 5073277"/>
              <a:gd name="connsiteX88" fmla="*/ 1107831 w 1188428"/>
              <a:gd name="connsiteY88" fmla="*/ 1644277 h 5073277"/>
              <a:gd name="connsiteX89" fmla="*/ 1099039 w 1188428"/>
              <a:gd name="connsiteY89" fmla="*/ 1600316 h 5073277"/>
              <a:gd name="connsiteX90" fmla="*/ 1090246 w 1188428"/>
              <a:gd name="connsiteY90" fmla="*/ 1565146 h 5073277"/>
              <a:gd name="connsiteX91" fmla="*/ 1072662 w 1188428"/>
              <a:gd name="connsiteY91" fmla="*/ 1450846 h 5073277"/>
              <a:gd name="connsiteX92" fmla="*/ 1063870 w 1188428"/>
              <a:gd name="connsiteY92" fmla="*/ 1362923 h 5073277"/>
              <a:gd name="connsiteX93" fmla="*/ 1046285 w 1188428"/>
              <a:gd name="connsiteY93" fmla="*/ 1292585 h 5073277"/>
              <a:gd name="connsiteX94" fmla="*/ 1037493 w 1188428"/>
              <a:gd name="connsiteY94" fmla="*/ 1239831 h 5073277"/>
              <a:gd name="connsiteX95" fmla="*/ 1019908 w 1188428"/>
              <a:gd name="connsiteY95" fmla="*/ 1178285 h 5073277"/>
              <a:gd name="connsiteX96" fmla="*/ 1011116 w 1188428"/>
              <a:gd name="connsiteY96" fmla="*/ 1099154 h 5073277"/>
              <a:gd name="connsiteX97" fmla="*/ 1002323 w 1188428"/>
              <a:gd name="connsiteY97" fmla="*/ 1072777 h 5073277"/>
              <a:gd name="connsiteX98" fmla="*/ 1011115 w 1188428"/>
              <a:gd name="connsiteY98" fmla="*/ 932101 h 5073277"/>
              <a:gd name="connsiteX99" fmla="*/ 1028700 w 1188428"/>
              <a:gd name="connsiteY99" fmla="*/ 826592 h 5073277"/>
              <a:gd name="connsiteX100" fmla="*/ 1011116 w 1188428"/>
              <a:gd name="connsiteY100" fmla="*/ 694708 h 5073277"/>
              <a:gd name="connsiteX101" fmla="*/ 967154 w 1188428"/>
              <a:gd name="connsiteY101" fmla="*/ 510070 h 5073277"/>
              <a:gd name="connsiteX102" fmla="*/ 914400 w 1188428"/>
              <a:gd name="connsiteY102" fmla="*/ 360600 h 5073277"/>
              <a:gd name="connsiteX103" fmla="*/ 905608 w 1188428"/>
              <a:gd name="connsiteY103" fmla="*/ 316639 h 5073277"/>
              <a:gd name="connsiteX104" fmla="*/ 896816 w 1188428"/>
              <a:gd name="connsiteY104" fmla="*/ 263885 h 5073277"/>
              <a:gd name="connsiteX105" fmla="*/ 888023 w 1188428"/>
              <a:gd name="connsiteY105" fmla="*/ 219923 h 5073277"/>
              <a:gd name="connsiteX106" fmla="*/ 879231 w 1188428"/>
              <a:gd name="connsiteY106" fmla="*/ 158377 h 5073277"/>
              <a:gd name="connsiteX107" fmla="*/ 844062 w 1188428"/>
              <a:gd name="connsiteY107" fmla="*/ 96831 h 5073277"/>
              <a:gd name="connsiteX108" fmla="*/ 808893 w 1188428"/>
              <a:gd name="connsiteY108" fmla="*/ 88039 h 5073277"/>
              <a:gd name="connsiteX109" fmla="*/ 747346 w 1188428"/>
              <a:gd name="connsiteY109" fmla="*/ 61662 h 5073277"/>
              <a:gd name="connsiteX110" fmla="*/ 720970 w 1188428"/>
              <a:gd name="connsiteY110" fmla="*/ 44077 h 5073277"/>
              <a:gd name="connsiteX111" fmla="*/ 659423 w 1188428"/>
              <a:gd name="connsiteY111" fmla="*/ 26493 h 5073277"/>
              <a:gd name="connsiteX112" fmla="*/ 633046 w 1188428"/>
              <a:gd name="connsiteY112" fmla="*/ 17700 h 5073277"/>
              <a:gd name="connsiteX113" fmla="*/ 562708 w 1188428"/>
              <a:gd name="connsiteY113" fmla="*/ 116 h 5073277"/>
              <a:gd name="connsiteX114" fmla="*/ 360485 w 1188428"/>
              <a:gd name="connsiteY114" fmla="*/ 26493 h 5073277"/>
              <a:gd name="connsiteX115" fmla="*/ 184639 w 1188428"/>
              <a:gd name="connsiteY115" fmla="*/ 44077 h 5073277"/>
              <a:gd name="connsiteX116" fmla="*/ 219808 w 1188428"/>
              <a:gd name="connsiteY116" fmla="*/ 105623 h 5073277"/>
              <a:gd name="connsiteX117" fmla="*/ 202223 w 1188428"/>
              <a:gd name="connsiteY117" fmla="*/ 158377 h 5073277"/>
              <a:gd name="connsiteX118" fmla="*/ 211016 w 1188428"/>
              <a:gd name="connsiteY118" fmla="*/ 255093 h 5073277"/>
              <a:gd name="connsiteX119" fmla="*/ 246185 w 1188428"/>
              <a:gd name="connsiteY119" fmla="*/ 263885 h 5073277"/>
              <a:gd name="connsiteX120" fmla="*/ 246185 w 1188428"/>
              <a:gd name="connsiteY120" fmla="*/ 290262 h 5073277"/>
              <a:gd name="connsiteX0" fmla="*/ 246185 w 1188428"/>
              <a:gd name="connsiteY0" fmla="*/ 290914 h 5073929"/>
              <a:gd name="connsiteX1" fmla="*/ 272562 w 1188428"/>
              <a:gd name="connsiteY1" fmla="*/ 334875 h 5073929"/>
              <a:gd name="connsiteX2" fmla="*/ 281354 w 1188428"/>
              <a:gd name="connsiteY2" fmla="*/ 361252 h 5073929"/>
              <a:gd name="connsiteX3" fmla="*/ 298939 w 1188428"/>
              <a:gd name="connsiteY3" fmla="*/ 422798 h 5073929"/>
              <a:gd name="connsiteX4" fmla="*/ 325316 w 1188428"/>
              <a:gd name="connsiteY4" fmla="*/ 475552 h 5073929"/>
              <a:gd name="connsiteX5" fmla="*/ 334108 w 1188428"/>
              <a:gd name="connsiteY5" fmla="*/ 537098 h 5073929"/>
              <a:gd name="connsiteX6" fmla="*/ 342900 w 1188428"/>
              <a:gd name="connsiteY6" fmla="*/ 721737 h 5073929"/>
              <a:gd name="connsiteX7" fmla="*/ 360485 w 1188428"/>
              <a:gd name="connsiteY7" fmla="*/ 809660 h 5073929"/>
              <a:gd name="connsiteX8" fmla="*/ 378070 w 1188428"/>
              <a:gd name="connsiteY8" fmla="*/ 871206 h 5073929"/>
              <a:gd name="connsiteX9" fmla="*/ 395654 w 1188428"/>
              <a:gd name="connsiteY9" fmla="*/ 1398745 h 5073929"/>
              <a:gd name="connsiteX10" fmla="*/ 413239 w 1188428"/>
              <a:gd name="connsiteY10" fmla="*/ 1477875 h 5073929"/>
              <a:gd name="connsiteX11" fmla="*/ 430823 w 1188428"/>
              <a:gd name="connsiteY11" fmla="*/ 1530629 h 5073929"/>
              <a:gd name="connsiteX12" fmla="*/ 439616 w 1188428"/>
              <a:gd name="connsiteY12" fmla="*/ 1557006 h 5073929"/>
              <a:gd name="connsiteX13" fmla="*/ 430823 w 1188428"/>
              <a:gd name="connsiteY13" fmla="*/ 1847152 h 5073929"/>
              <a:gd name="connsiteX14" fmla="*/ 422031 w 1188428"/>
              <a:gd name="connsiteY14" fmla="*/ 1908698 h 5073929"/>
              <a:gd name="connsiteX15" fmla="*/ 404446 w 1188428"/>
              <a:gd name="connsiteY15" fmla="*/ 2075752 h 5073929"/>
              <a:gd name="connsiteX16" fmla="*/ 395654 w 1188428"/>
              <a:gd name="connsiteY16" fmla="*/ 2102129 h 5073929"/>
              <a:gd name="connsiteX17" fmla="*/ 369277 w 1188428"/>
              <a:gd name="connsiteY17" fmla="*/ 2198845 h 5073929"/>
              <a:gd name="connsiteX18" fmla="*/ 378070 w 1188428"/>
              <a:gd name="connsiteY18" fmla="*/ 2383483 h 5073929"/>
              <a:gd name="connsiteX19" fmla="*/ 404446 w 1188428"/>
              <a:gd name="connsiteY19" fmla="*/ 2436237 h 5073929"/>
              <a:gd name="connsiteX20" fmla="*/ 413239 w 1188428"/>
              <a:gd name="connsiteY20" fmla="*/ 2462614 h 5073929"/>
              <a:gd name="connsiteX21" fmla="*/ 422031 w 1188428"/>
              <a:gd name="connsiteY21" fmla="*/ 2524160 h 5073929"/>
              <a:gd name="connsiteX22" fmla="*/ 430823 w 1188428"/>
              <a:gd name="connsiteY22" fmla="*/ 2550537 h 5073929"/>
              <a:gd name="connsiteX23" fmla="*/ 386862 w 1188428"/>
              <a:gd name="connsiteY23" fmla="*/ 2840683 h 5073929"/>
              <a:gd name="connsiteX24" fmla="*/ 360485 w 1188428"/>
              <a:gd name="connsiteY24" fmla="*/ 3165998 h 5073929"/>
              <a:gd name="connsiteX25" fmla="*/ 334108 w 1188428"/>
              <a:gd name="connsiteY25" fmla="*/ 3737498 h 5073929"/>
              <a:gd name="connsiteX26" fmla="*/ 316523 w 1188428"/>
              <a:gd name="connsiteY26" fmla="*/ 3790252 h 5073929"/>
              <a:gd name="connsiteX27" fmla="*/ 307731 w 1188428"/>
              <a:gd name="connsiteY27" fmla="*/ 3825421 h 5073929"/>
              <a:gd name="connsiteX28" fmla="*/ 298939 w 1188428"/>
              <a:gd name="connsiteY28" fmla="*/ 3869383 h 5073929"/>
              <a:gd name="connsiteX29" fmla="*/ 281354 w 1188428"/>
              <a:gd name="connsiteY29" fmla="*/ 3895760 h 5073929"/>
              <a:gd name="connsiteX30" fmla="*/ 263770 w 1188428"/>
              <a:gd name="connsiteY30" fmla="*/ 3974891 h 5073929"/>
              <a:gd name="connsiteX31" fmla="*/ 228600 w 1188428"/>
              <a:gd name="connsiteY31" fmla="*/ 4062814 h 5073929"/>
              <a:gd name="connsiteX32" fmla="*/ 219808 w 1188428"/>
              <a:gd name="connsiteY32" fmla="*/ 4097983 h 5073929"/>
              <a:gd name="connsiteX33" fmla="*/ 202223 w 1188428"/>
              <a:gd name="connsiteY33" fmla="*/ 4150737 h 5073929"/>
              <a:gd name="connsiteX34" fmla="*/ 184639 w 1188428"/>
              <a:gd name="connsiteY34" fmla="*/ 4212283 h 5073929"/>
              <a:gd name="connsiteX35" fmla="*/ 167054 w 1188428"/>
              <a:gd name="connsiteY35" fmla="*/ 4238660 h 5073929"/>
              <a:gd name="connsiteX36" fmla="*/ 149470 w 1188428"/>
              <a:gd name="connsiteY36" fmla="*/ 4326583 h 5073929"/>
              <a:gd name="connsiteX37" fmla="*/ 114300 w 1188428"/>
              <a:gd name="connsiteY37" fmla="*/ 4396921 h 5073929"/>
              <a:gd name="connsiteX38" fmla="*/ 87923 w 1188428"/>
              <a:gd name="connsiteY38" fmla="*/ 4467260 h 5073929"/>
              <a:gd name="connsiteX39" fmla="*/ 70339 w 1188428"/>
              <a:gd name="connsiteY39" fmla="*/ 4493637 h 5073929"/>
              <a:gd name="connsiteX40" fmla="*/ 35170 w 1188428"/>
              <a:gd name="connsiteY40" fmla="*/ 4581560 h 5073929"/>
              <a:gd name="connsiteX41" fmla="*/ 26377 w 1188428"/>
              <a:gd name="connsiteY41" fmla="*/ 4625521 h 5073929"/>
              <a:gd name="connsiteX42" fmla="*/ 8793 w 1188428"/>
              <a:gd name="connsiteY42" fmla="*/ 4783783 h 5073929"/>
              <a:gd name="connsiteX43" fmla="*/ 0 w 1188428"/>
              <a:gd name="connsiteY43" fmla="*/ 4827745 h 5073929"/>
              <a:gd name="connsiteX44" fmla="*/ 8793 w 1188428"/>
              <a:gd name="connsiteY44" fmla="*/ 4950837 h 5073929"/>
              <a:gd name="connsiteX45" fmla="*/ 43962 w 1188428"/>
              <a:gd name="connsiteY45" fmla="*/ 4959629 h 5073929"/>
              <a:gd name="connsiteX46" fmla="*/ 70339 w 1188428"/>
              <a:gd name="connsiteY46" fmla="*/ 4977214 h 5073929"/>
              <a:gd name="connsiteX47" fmla="*/ 105508 w 1188428"/>
              <a:gd name="connsiteY47" fmla="*/ 4986006 h 5073929"/>
              <a:gd name="connsiteX48" fmla="*/ 158262 w 1188428"/>
              <a:gd name="connsiteY48" fmla="*/ 5003591 h 5073929"/>
              <a:gd name="connsiteX49" fmla="*/ 184639 w 1188428"/>
              <a:gd name="connsiteY49" fmla="*/ 5012383 h 5073929"/>
              <a:gd name="connsiteX50" fmla="*/ 211016 w 1188428"/>
              <a:gd name="connsiteY50" fmla="*/ 5021175 h 5073929"/>
              <a:gd name="connsiteX51" fmla="*/ 228600 w 1188428"/>
              <a:gd name="connsiteY51" fmla="*/ 5047552 h 5073929"/>
              <a:gd name="connsiteX52" fmla="*/ 290146 w 1188428"/>
              <a:gd name="connsiteY52" fmla="*/ 5056345 h 5073929"/>
              <a:gd name="connsiteX53" fmla="*/ 562708 w 1188428"/>
              <a:gd name="connsiteY53" fmla="*/ 5073929 h 5073929"/>
              <a:gd name="connsiteX54" fmla="*/ 659423 w 1188428"/>
              <a:gd name="connsiteY54" fmla="*/ 5065137 h 5073929"/>
              <a:gd name="connsiteX55" fmla="*/ 685800 w 1188428"/>
              <a:gd name="connsiteY55" fmla="*/ 5056345 h 5073929"/>
              <a:gd name="connsiteX56" fmla="*/ 703385 w 1188428"/>
              <a:gd name="connsiteY56" fmla="*/ 5029968 h 5073929"/>
              <a:gd name="connsiteX57" fmla="*/ 729762 w 1188428"/>
              <a:gd name="connsiteY57" fmla="*/ 4968421 h 5073929"/>
              <a:gd name="connsiteX58" fmla="*/ 747346 w 1188428"/>
              <a:gd name="connsiteY58" fmla="*/ 4942045 h 5073929"/>
              <a:gd name="connsiteX59" fmla="*/ 773723 w 1188428"/>
              <a:gd name="connsiteY59" fmla="*/ 4924460 h 5073929"/>
              <a:gd name="connsiteX60" fmla="*/ 808893 w 1188428"/>
              <a:gd name="connsiteY60" fmla="*/ 4871706 h 5073929"/>
              <a:gd name="connsiteX61" fmla="*/ 826477 w 1188428"/>
              <a:gd name="connsiteY61" fmla="*/ 4845329 h 5073929"/>
              <a:gd name="connsiteX62" fmla="*/ 879231 w 1188428"/>
              <a:gd name="connsiteY62" fmla="*/ 4801368 h 5073929"/>
              <a:gd name="connsiteX63" fmla="*/ 923193 w 1188428"/>
              <a:gd name="connsiteY63" fmla="*/ 4748614 h 5073929"/>
              <a:gd name="connsiteX64" fmla="*/ 958362 w 1188428"/>
              <a:gd name="connsiteY64" fmla="*/ 4669483 h 5073929"/>
              <a:gd name="connsiteX65" fmla="*/ 967154 w 1188428"/>
              <a:gd name="connsiteY65" fmla="*/ 4634314 h 5073929"/>
              <a:gd name="connsiteX66" fmla="*/ 975946 w 1188428"/>
              <a:gd name="connsiteY66" fmla="*/ 4511221 h 5073929"/>
              <a:gd name="connsiteX67" fmla="*/ 984739 w 1188428"/>
              <a:gd name="connsiteY67" fmla="*/ 4484845 h 5073929"/>
              <a:gd name="connsiteX68" fmla="*/ 993531 w 1188428"/>
              <a:gd name="connsiteY68" fmla="*/ 4396921 h 5073929"/>
              <a:gd name="connsiteX69" fmla="*/ 1002323 w 1188428"/>
              <a:gd name="connsiteY69" fmla="*/ 4361752 h 5073929"/>
              <a:gd name="connsiteX70" fmla="*/ 1011116 w 1188428"/>
              <a:gd name="connsiteY70" fmla="*/ 4317791 h 5073929"/>
              <a:gd name="connsiteX71" fmla="*/ 1037493 w 1188428"/>
              <a:gd name="connsiteY71" fmla="*/ 4282621 h 5073929"/>
              <a:gd name="connsiteX72" fmla="*/ 1055077 w 1188428"/>
              <a:gd name="connsiteY72" fmla="*/ 4115568 h 5073929"/>
              <a:gd name="connsiteX73" fmla="*/ 1063870 w 1188428"/>
              <a:gd name="connsiteY73" fmla="*/ 4080398 h 5073929"/>
              <a:gd name="connsiteX74" fmla="*/ 1081454 w 1188428"/>
              <a:gd name="connsiteY74" fmla="*/ 3904552 h 5073929"/>
              <a:gd name="connsiteX75" fmla="*/ 1099039 w 1188428"/>
              <a:gd name="connsiteY75" fmla="*/ 3869383 h 5073929"/>
              <a:gd name="connsiteX76" fmla="*/ 1116623 w 1188428"/>
              <a:gd name="connsiteY76" fmla="*/ 3517691 h 5073929"/>
              <a:gd name="connsiteX77" fmla="*/ 1125416 w 1188428"/>
              <a:gd name="connsiteY77" fmla="*/ 3341845 h 5073929"/>
              <a:gd name="connsiteX78" fmla="*/ 1134208 w 1188428"/>
              <a:gd name="connsiteY78" fmla="*/ 3297883 h 5073929"/>
              <a:gd name="connsiteX79" fmla="*/ 1143000 w 1188428"/>
              <a:gd name="connsiteY79" fmla="*/ 3245129 h 5073929"/>
              <a:gd name="connsiteX80" fmla="*/ 1151793 w 1188428"/>
              <a:gd name="connsiteY80" fmla="*/ 3157206 h 5073929"/>
              <a:gd name="connsiteX81" fmla="*/ 1160585 w 1188428"/>
              <a:gd name="connsiteY81" fmla="*/ 3113245 h 5073929"/>
              <a:gd name="connsiteX82" fmla="*/ 1169377 w 1188428"/>
              <a:gd name="connsiteY82" fmla="*/ 3034114 h 5073929"/>
              <a:gd name="connsiteX83" fmla="*/ 1186962 w 1188428"/>
              <a:gd name="connsiteY83" fmla="*/ 2972568 h 5073929"/>
              <a:gd name="connsiteX84" fmla="*/ 1169377 w 1188428"/>
              <a:gd name="connsiteY84" fmla="*/ 2594498 h 5073929"/>
              <a:gd name="connsiteX85" fmla="*/ 1160585 w 1188428"/>
              <a:gd name="connsiteY85" fmla="*/ 2568121 h 5073929"/>
              <a:gd name="connsiteX86" fmla="*/ 1143000 w 1188428"/>
              <a:gd name="connsiteY86" fmla="*/ 1873529 h 5073929"/>
              <a:gd name="connsiteX87" fmla="*/ 1125416 w 1188428"/>
              <a:gd name="connsiteY87" fmla="*/ 1820775 h 5073929"/>
              <a:gd name="connsiteX88" fmla="*/ 1107831 w 1188428"/>
              <a:gd name="connsiteY88" fmla="*/ 1644929 h 5073929"/>
              <a:gd name="connsiteX89" fmla="*/ 1099039 w 1188428"/>
              <a:gd name="connsiteY89" fmla="*/ 1600968 h 5073929"/>
              <a:gd name="connsiteX90" fmla="*/ 1090246 w 1188428"/>
              <a:gd name="connsiteY90" fmla="*/ 1565798 h 5073929"/>
              <a:gd name="connsiteX91" fmla="*/ 1072662 w 1188428"/>
              <a:gd name="connsiteY91" fmla="*/ 1451498 h 5073929"/>
              <a:gd name="connsiteX92" fmla="*/ 1063870 w 1188428"/>
              <a:gd name="connsiteY92" fmla="*/ 1363575 h 5073929"/>
              <a:gd name="connsiteX93" fmla="*/ 1046285 w 1188428"/>
              <a:gd name="connsiteY93" fmla="*/ 1293237 h 5073929"/>
              <a:gd name="connsiteX94" fmla="*/ 1037493 w 1188428"/>
              <a:gd name="connsiteY94" fmla="*/ 1240483 h 5073929"/>
              <a:gd name="connsiteX95" fmla="*/ 1019908 w 1188428"/>
              <a:gd name="connsiteY95" fmla="*/ 1178937 h 5073929"/>
              <a:gd name="connsiteX96" fmla="*/ 1011116 w 1188428"/>
              <a:gd name="connsiteY96" fmla="*/ 1099806 h 5073929"/>
              <a:gd name="connsiteX97" fmla="*/ 1002323 w 1188428"/>
              <a:gd name="connsiteY97" fmla="*/ 1073429 h 5073929"/>
              <a:gd name="connsiteX98" fmla="*/ 1011115 w 1188428"/>
              <a:gd name="connsiteY98" fmla="*/ 932753 h 5073929"/>
              <a:gd name="connsiteX99" fmla="*/ 1028700 w 1188428"/>
              <a:gd name="connsiteY99" fmla="*/ 827244 h 5073929"/>
              <a:gd name="connsiteX100" fmla="*/ 1011116 w 1188428"/>
              <a:gd name="connsiteY100" fmla="*/ 695360 h 5073929"/>
              <a:gd name="connsiteX101" fmla="*/ 967154 w 1188428"/>
              <a:gd name="connsiteY101" fmla="*/ 510722 h 5073929"/>
              <a:gd name="connsiteX102" fmla="*/ 914400 w 1188428"/>
              <a:gd name="connsiteY102" fmla="*/ 361252 h 5073929"/>
              <a:gd name="connsiteX103" fmla="*/ 905608 w 1188428"/>
              <a:gd name="connsiteY103" fmla="*/ 317291 h 5073929"/>
              <a:gd name="connsiteX104" fmla="*/ 896816 w 1188428"/>
              <a:gd name="connsiteY104" fmla="*/ 264537 h 5073929"/>
              <a:gd name="connsiteX105" fmla="*/ 888023 w 1188428"/>
              <a:gd name="connsiteY105" fmla="*/ 220575 h 5073929"/>
              <a:gd name="connsiteX106" fmla="*/ 879231 w 1188428"/>
              <a:gd name="connsiteY106" fmla="*/ 159029 h 5073929"/>
              <a:gd name="connsiteX107" fmla="*/ 844062 w 1188428"/>
              <a:gd name="connsiteY107" fmla="*/ 97483 h 5073929"/>
              <a:gd name="connsiteX108" fmla="*/ 808893 w 1188428"/>
              <a:gd name="connsiteY108" fmla="*/ 88691 h 5073929"/>
              <a:gd name="connsiteX109" fmla="*/ 747346 w 1188428"/>
              <a:gd name="connsiteY109" fmla="*/ 62314 h 5073929"/>
              <a:gd name="connsiteX110" fmla="*/ 720970 w 1188428"/>
              <a:gd name="connsiteY110" fmla="*/ 44729 h 5073929"/>
              <a:gd name="connsiteX111" fmla="*/ 659423 w 1188428"/>
              <a:gd name="connsiteY111" fmla="*/ 27145 h 5073929"/>
              <a:gd name="connsiteX112" fmla="*/ 633046 w 1188428"/>
              <a:gd name="connsiteY112" fmla="*/ 18352 h 5073929"/>
              <a:gd name="connsiteX113" fmla="*/ 562708 w 1188428"/>
              <a:gd name="connsiteY113" fmla="*/ 768 h 5073929"/>
              <a:gd name="connsiteX114" fmla="*/ 184639 w 1188428"/>
              <a:gd name="connsiteY114" fmla="*/ 44729 h 5073929"/>
              <a:gd name="connsiteX115" fmla="*/ 219808 w 1188428"/>
              <a:gd name="connsiteY115" fmla="*/ 106275 h 5073929"/>
              <a:gd name="connsiteX116" fmla="*/ 202223 w 1188428"/>
              <a:gd name="connsiteY116" fmla="*/ 159029 h 5073929"/>
              <a:gd name="connsiteX117" fmla="*/ 211016 w 1188428"/>
              <a:gd name="connsiteY117" fmla="*/ 255745 h 5073929"/>
              <a:gd name="connsiteX118" fmla="*/ 246185 w 1188428"/>
              <a:gd name="connsiteY118" fmla="*/ 264537 h 5073929"/>
              <a:gd name="connsiteX119" fmla="*/ 246185 w 1188428"/>
              <a:gd name="connsiteY119" fmla="*/ 290914 h 5073929"/>
              <a:gd name="connsiteX0" fmla="*/ 246185 w 1188428"/>
              <a:gd name="connsiteY0" fmla="*/ 273134 h 5056149"/>
              <a:gd name="connsiteX1" fmla="*/ 272562 w 1188428"/>
              <a:gd name="connsiteY1" fmla="*/ 317095 h 5056149"/>
              <a:gd name="connsiteX2" fmla="*/ 281354 w 1188428"/>
              <a:gd name="connsiteY2" fmla="*/ 343472 h 5056149"/>
              <a:gd name="connsiteX3" fmla="*/ 298939 w 1188428"/>
              <a:gd name="connsiteY3" fmla="*/ 405018 h 5056149"/>
              <a:gd name="connsiteX4" fmla="*/ 325316 w 1188428"/>
              <a:gd name="connsiteY4" fmla="*/ 457772 h 5056149"/>
              <a:gd name="connsiteX5" fmla="*/ 334108 w 1188428"/>
              <a:gd name="connsiteY5" fmla="*/ 519318 h 5056149"/>
              <a:gd name="connsiteX6" fmla="*/ 342900 w 1188428"/>
              <a:gd name="connsiteY6" fmla="*/ 703957 h 5056149"/>
              <a:gd name="connsiteX7" fmla="*/ 360485 w 1188428"/>
              <a:gd name="connsiteY7" fmla="*/ 791880 h 5056149"/>
              <a:gd name="connsiteX8" fmla="*/ 378070 w 1188428"/>
              <a:gd name="connsiteY8" fmla="*/ 853426 h 5056149"/>
              <a:gd name="connsiteX9" fmla="*/ 395654 w 1188428"/>
              <a:gd name="connsiteY9" fmla="*/ 1380965 h 5056149"/>
              <a:gd name="connsiteX10" fmla="*/ 413239 w 1188428"/>
              <a:gd name="connsiteY10" fmla="*/ 1460095 h 5056149"/>
              <a:gd name="connsiteX11" fmla="*/ 430823 w 1188428"/>
              <a:gd name="connsiteY11" fmla="*/ 1512849 h 5056149"/>
              <a:gd name="connsiteX12" fmla="*/ 439616 w 1188428"/>
              <a:gd name="connsiteY12" fmla="*/ 1539226 h 5056149"/>
              <a:gd name="connsiteX13" fmla="*/ 430823 w 1188428"/>
              <a:gd name="connsiteY13" fmla="*/ 1829372 h 5056149"/>
              <a:gd name="connsiteX14" fmla="*/ 422031 w 1188428"/>
              <a:gd name="connsiteY14" fmla="*/ 1890918 h 5056149"/>
              <a:gd name="connsiteX15" fmla="*/ 404446 w 1188428"/>
              <a:gd name="connsiteY15" fmla="*/ 2057972 h 5056149"/>
              <a:gd name="connsiteX16" fmla="*/ 395654 w 1188428"/>
              <a:gd name="connsiteY16" fmla="*/ 2084349 h 5056149"/>
              <a:gd name="connsiteX17" fmla="*/ 369277 w 1188428"/>
              <a:gd name="connsiteY17" fmla="*/ 2181065 h 5056149"/>
              <a:gd name="connsiteX18" fmla="*/ 378070 w 1188428"/>
              <a:gd name="connsiteY18" fmla="*/ 2365703 h 5056149"/>
              <a:gd name="connsiteX19" fmla="*/ 404446 w 1188428"/>
              <a:gd name="connsiteY19" fmla="*/ 2418457 h 5056149"/>
              <a:gd name="connsiteX20" fmla="*/ 413239 w 1188428"/>
              <a:gd name="connsiteY20" fmla="*/ 2444834 h 5056149"/>
              <a:gd name="connsiteX21" fmla="*/ 422031 w 1188428"/>
              <a:gd name="connsiteY21" fmla="*/ 2506380 h 5056149"/>
              <a:gd name="connsiteX22" fmla="*/ 430823 w 1188428"/>
              <a:gd name="connsiteY22" fmla="*/ 2532757 h 5056149"/>
              <a:gd name="connsiteX23" fmla="*/ 386862 w 1188428"/>
              <a:gd name="connsiteY23" fmla="*/ 2822903 h 5056149"/>
              <a:gd name="connsiteX24" fmla="*/ 360485 w 1188428"/>
              <a:gd name="connsiteY24" fmla="*/ 3148218 h 5056149"/>
              <a:gd name="connsiteX25" fmla="*/ 334108 w 1188428"/>
              <a:gd name="connsiteY25" fmla="*/ 3719718 h 5056149"/>
              <a:gd name="connsiteX26" fmla="*/ 316523 w 1188428"/>
              <a:gd name="connsiteY26" fmla="*/ 3772472 h 5056149"/>
              <a:gd name="connsiteX27" fmla="*/ 307731 w 1188428"/>
              <a:gd name="connsiteY27" fmla="*/ 3807641 h 5056149"/>
              <a:gd name="connsiteX28" fmla="*/ 298939 w 1188428"/>
              <a:gd name="connsiteY28" fmla="*/ 3851603 h 5056149"/>
              <a:gd name="connsiteX29" fmla="*/ 281354 w 1188428"/>
              <a:gd name="connsiteY29" fmla="*/ 3877980 h 5056149"/>
              <a:gd name="connsiteX30" fmla="*/ 263770 w 1188428"/>
              <a:gd name="connsiteY30" fmla="*/ 3957111 h 5056149"/>
              <a:gd name="connsiteX31" fmla="*/ 228600 w 1188428"/>
              <a:gd name="connsiteY31" fmla="*/ 4045034 h 5056149"/>
              <a:gd name="connsiteX32" fmla="*/ 219808 w 1188428"/>
              <a:gd name="connsiteY32" fmla="*/ 4080203 h 5056149"/>
              <a:gd name="connsiteX33" fmla="*/ 202223 w 1188428"/>
              <a:gd name="connsiteY33" fmla="*/ 4132957 h 5056149"/>
              <a:gd name="connsiteX34" fmla="*/ 184639 w 1188428"/>
              <a:gd name="connsiteY34" fmla="*/ 4194503 h 5056149"/>
              <a:gd name="connsiteX35" fmla="*/ 167054 w 1188428"/>
              <a:gd name="connsiteY35" fmla="*/ 4220880 h 5056149"/>
              <a:gd name="connsiteX36" fmla="*/ 149470 w 1188428"/>
              <a:gd name="connsiteY36" fmla="*/ 4308803 h 5056149"/>
              <a:gd name="connsiteX37" fmla="*/ 114300 w 1188428"/>
              <a:gd name="connsiteY37" fmla="*/ 4379141 h 5056149"/>
              <a:gd name="connsiteX38" fmla="*/ 87923 w 1188428"/>
              <a:gd name="connsiteY38" fmla="*/ 4449480 h 5056149"/>
              <a:gd name="connsiteX39" fmla="*/ 70339 w 1188428"/>
              <a:gd name="connsiteY39" fmla="*/ 4475857 h 5056149"/>
              <a:gd name="connsiteX40" fmla="*/ 35170 w 1188428"/>
              <a:gd name="connsiteY40" fmla="*/ 4563780 h 5056149"/>
              <a:gd name="connsiteX41" fmla="*/ 26377 w 1188428"/>
              <a:gd name="connsiteY41" fmla="*/ 4607741 h 5056149"/>
              <a:gd name="connsiteX42" fmla="*/ 8793 w 1188428"/>
              <a:gd name="connsiteY42" fmla="*/ 4766003 h 5056149"/>
              <a:gd name="connsiteX43" fmla="*/ 0 w 1188428"/>
              <a:gd name="connsiteY43" fmla="*/ 4809965 h 5056149"/>
              <a:gd name="connsiteX44" fmla="*/ 8793 w 1188428"/>
              <a:gd name="connsiteY44" fmla="*/ 4933057 h 5056149"/>
              <a:gd name="connsiteX45" fmla="*/ 43962 w 1188428"/>
              <a:gd name="connsiteY45" fmla="*/ 4941849 h 5056149"/>
              <a:gd name="connsiteX46" fmla="*/ 70339 w 1188428"/>
              <a:gd name="connsiteY46" fmla="*/ 4959434 h 5056149"/>
              <a:gd name="connsiteX47" fmla="*/ 105508 w 1188428"/>
              <a:gd name="connsiteY47" fmla="*/ 4968226 h 5056149"/>
              <a:gd name="connsiteX48" fmla="*/ 158262 w 1188428"/>
              <a:gd name="connsiteY48" fmla="*/ 4985811 h 5056149"/>
              <a:gd name="connsiteX49" fmla="*/ 184639 w 1188428"/>
              <a:gd name="connsiteY49" fmla="*/ 4994603 h 5056149"/>
              <a:gd name="connsiteX50" fmla="*/ 211016 w 1188428"/>
              <a:gd name="connsiteY50" fmla="*/ 5003395 h 5056149"/>
              <a:gd name="connsiteX51" fmla="*/ 228600 w 1188428"/>
              <a:gd name="connsiteY51" fmla="*/ 5029772 h 5056149"/>
              <a:gd name="connsiteX52" fmla="*/ 290146 w 1188428"/>
              <a:gd name="connsiteY52" fmla="*/ 5038565 h 5056149"/>
              <a:gd name="connsiteX53" fmla="*/ 562708 w 1188428"/>
              <a:gd name="connsiteY53" fmla="*/ 5056149 h 5056149"/>
              <a:gd name="connsiteX54" fmla="*/ 659423 w 1188428"/>
              <a:gd name="connsiteY54" fmla="*/ 5047357 h 5056149"/>
              <a:gd name="connsiteX55" fmla="*/ 685800 w 1188428"/>
              <a:gd name="connsiteY55" fmla="*/ 5038565 h 5056149"/>
              <a:gd name="connsiteX56" fmla="*/ 703385 w 1188428"/>
              <a:gd name="connsiteY56" fmla="*/ 5012188 h 5056149"/>
              <a:gd name="connsiteX57" fmla="*/ 729762 w 1188428"/>
              <a:gd name="connsiteY57" fmla="*/ 4950641 h 5056149"/>
              <a:gd name="connsiteX58" fmla="*/ 747346 w 1188428"/>
              <a:gd name="connsiteY58" fmla="*/ 4924265 h 5056149"/>
              <a:gd name="connsiteX59" fmla="*/ 773723 w 1188428"/>
              <a:gd name="connsiteY59" fmla="*/ 4906680 h 5056149"/>
              <a:gd name="connsiteX60" fmla="*/ 808893 w 1188428"/>
              <a:gd name="connsiteY60" fmla="*/ 4853926 h 5056149"/>
              <a:gd name="connsiteX61" fmla="*/ 826477 w 1188428"/>
              <a:gd name="connsiteY61" fmla="*/ 4827549 h 5056149"/>
              <a:gd name="connsiteX62" fmla="*/ 879231 w 1188428"/>
              <a:gd name="connsiteY62" fmla="*/ 4783588 h 5056149"/>
              <a:gd name="connsiteX63" fmla="*/ 923193 w 1188428"/>
              <a:gd name="connsiteY63" fmla="*/ 4730834 h 5056149"/>
              <a:gd name="connsiteX64" fmla="*/ 958362 w 1188428"/>
              <a:gd name="connsiteY64" fmla="*/ 4651703 h 5056149"/>
              <a:gd name="connsiteX65" fmla="*/ 967154 w 1188428"/>
              <a:gd name="connsiteY65" fmla="*/ 4616534 h 5056149"/>
              <a:gd name="connsiteX66" fmla="*/ 975946 w 1188428"/>
              <a:gd name="connsiteY66" fmla="*/ 4493441 h 5056149"/>
              <a:gd name="connsiteX67" fmla="*/ 984739 w 1188428"/>
              <a:gd name="connsiteY67" fmla="*/ 4467065 h 5056149"/>
              <a:gd name="connsiteX68" fmla="*/ 993531 w 1188428"/>
              <a:gd name="connsiteY68" fmla="*/ 4379141 h 5056149"/>
              <a:gd name="connsiteX69" fmla="*/ 1002323 w 1188428"/>
              <a:gd name="connsiteY69" fmla="*/ 4343972 h 5056149"/>
              <a:gd name="connsiteX70" fmla="*/ 1011116 w 1188428"/>
              <a:gd name="connsiteY70" fmla="*/ 4300011 h 5056149"/>
              <a:gd name="connsiteX71" fmla="*/ 1037493 w 1188428"/>
              <a:gd name="connsiteY71" fmla="*/ 4264841 h 5056149"/>
              <a:gd name="connsiteX72" fmla="*/ 1055077 w 1188428"/>
              <a:gd name="connsiteY72" fmla="*/ 4097788 h 5056149"/>
              <a:gd name="connsiteX73" fmla="*/ 1063870 w 1188428"/>
              <a:gd name="connsiteY73" fmla="*/ 4062618 h 5056149"/>
              <a:gd name="connsiteX74" fmla="*/ 1081454 w 1188428"/>
              <a:gd name="connsiteY74" fmla="*/ 3886772 h 5056149"/>
              <a:gd name="connsiteX75" fmla="*/ 1099039 w 1188428"/>
              <a:gd name="connsiteY75" fmla="*/ 3851603 h 5056149"/>
              <a:gd name="connsiteX76" fmla="*/ 1116623 w 1188428"/>
              <a:gd name="connsiteY76" fmla="*/ 3499911 h 5056149"/>
              <a:gd name="connsiteX77" fmla="*/ 1125416 w 1188428"/>
              <a:gd name="connsiteY77" fmla="*/ 3324065 h 5056149"/>
              <a:gd name="connsiteX78" fmla="*/ 1134208 w 1188428"/>
              <a:gd name="connsiteY78" fmla="*/ 3280103 h 5056149"/>
              <a:gd name="connsiteX79" fmla="*/ 1143000 w 1188428"/>
              <a:gd name="connsiteY79" fmla="*/ 3227349 h 5056149"/>
              <a:gd name="connsiteX80" fmla="*/ 1151793 w 1188428"/>
              <a:gd name="connsiteY80" fmla="*/ 3139426 h 5056149"/>
              <a:gd name="connsiteX81" fmla="*/ 1160585 w 1188428"/>
              <a:gd name="connsiteY81" fmla="*/ 3095465 h 5056149"/>
              <a:gd name="connsiteX82" fmla="*/ 1169377 w 1188428"/>
              <a:gd name="connsiteY82" fmla="*/ 3016334 h 5056149"/>
              <a:gd name="connsiteX83" fmla="*/ 1186962 w 1188428"/>
              <a:gd name="connsiteY83" fmla="*/ 2954788 h 5056149"/>
              <a:gd name="connsiteX84" fmla="*/ 1169377 w 1188428"/>
              <a:gd name="connsiteY84" fmla="*/ 2576718 h 5056149"/>
              <a:gd name="connsiteX85" fmla="*/ 1160585 w 1188428"/>
              <a:gd name="connsiteY85" fmla="*/ 2550341 h 5056149"/>
              <a:gd name="connsiteX86" fmla="*/ 1143000 w 1188428"/>
              <a:gd name="connsiteY86" fmla="*/ 1855749 h 5056149"/>
              <a:gd name="connsiteX87" fmla="*/ 1125416 w 1188428"/>
              <a:gd name="connsiteY87" fmla="*/ 1802995 h 5056149"/>
              <a:gd name="connsiteX88" fmla="*/ 1107831 w 1188428"/>
              <a:gd name="connsiteY88" fmla="*/ 1627149 h 5056149"/>
              <a:gd name="connsiteX89" fmla="*/ 1099039 w 1188428"/>
              <a:gd name="connsiteY89" fmla="*/ 1583188 h 5056149"/>
              <a:gd name="connsiteX90" fmla="*/ 1090246 w 1188428"/>
              <a:gd name="connsiteY90" fmla="*/ 1548018 h 5056149"/>
              <a:gd name="connsiteX91" fmla="*/ 1072662 w 1188428"/>
              <a:gd name="connsiteY91" fmla="*/ 1433718 h 5056149"/>
              <a:gd name="connsiteX92" fmla="*/ 1063870 w 1188428"/>
              <a:gd name="connsiteY92" fmla="*/ 1345795 h 5056149"/>
              <a:gd name="connsiteX93" fmla="*/ 1046285 w 1188428"/>
              <a:gd name="connsiteY93" fmla="*/ 1275457 h 5056149"/>
              <a:gd name="connsiteX94" fmla="*/ 1037493 w 1188428"/>
              <a:gd name="connsiteY94" fmla="*/ 1222703 h 5056149"/>
              <a:gd name="connsiteX95" fmla="*/ 1019908 w 1188428"/>
              <a:gd name="connsiteY95" fmla="*/ 1161157 h 5056149"/>
              <a:gd name="connsiteX96" fmla="*/ 1011116 w 1188428"/>
              <a:gd name="connsiteY96" fmla="*/ 1082026 h 5056149"/>
              <a:gd name="connsiteX97" fmla="*/ 1002323 w 1188428"/>
              <a:gd name="connsiteY97" fmla="*/ 1055649 h 5056149"/>
              <a:gd name="connsiteX98" fmla="*/ 1011115 w 1188428"/>
              <a:gd name="connsiteY98" fmla="*/ 914973 h 5056149"/>
              <a:gd name="connsiteX99" fmla="*/ 1028700 w 1188428"/>
              <a:gd name="connsiteY99" fmla="*/ 809464 h 5056149"/>
              <a:gd name="connsiteX100" fmla="*/ 1011116 w 1188428"/>
              <a:gd name="connsiteY100" fmla="*/ 677580 h 5056149"/>
              <a:gd name="connsiteX101" fmla="*/ 967154 w 1188428"/>
              <a:gd name="connsiteY101" fmla="*/ 492942 h 5056149"/>
              <a:gd name="connsiteX102" fmla="*/ 914400 w 1188428"/>
              <a:gd name="connsiteY102" fmla="*/ 343472 h 5056149"/>
              <a:gd name="connsiteX103" fmla="*/ 905608 w 1188428"/>
              <a:gd name="connsiteY103" fmla="*/ 299511 h 5056149"/>
              <a:gd name="connsiteX104" fmla="*/ 896816 w 1188428"/>
              <a:gd name="connsiteY104" fmla="*/ 246757 h 5056149"/>
              <a:gd name="connsiteX105" fmla="*/ 888023 w 1188428"/>
              <a:gd name="connsiteY105" fmla="*/ 202795 h 5056149"/>
              <a:gd name="connsiteX106" fmla="*/ 879231 w 1188428"/>
              <a:gd name="connsiteY106" fmla="*/ 141249 h 5056149"/>
              <a:gd name="connsiteX107" fmla="*/ 844062 w 1188428"/>
              <a:gd name="connsiteY107" fmla="*/ 79703 h 5056149"/>
              <a:gd name="connsiteX108" fmla="*/ 808893 w 1188428"/>
              <a:gd name="connsiteY108" fmla="*/ 70911 h 5056149"/>
              <a:gd name="connsiteX109" fmla="*/ 747346 w 1188428"/>
              <a:gd name="connsiteY109" fmla="*/ 44534 h 5056149"/>
              <a:gd name="connsiteX110" fmla="*/ 720970 w 1188428"/>
              <a:gd name="connsiteY110" fmla="*/ 26949 h 5056149"/>
              <a:gd name="connsiteX111" fmla="*/ 659423 w 1188428"/>
              <a:gd name="connsiteY111" fmla="*/ 9365 h 5056149"/>
              <a:gd name="connsiteX112" fmla="*/ 633046 w 1188428"/>
              <a:gd name="connsiteY112" fmla="*/ 572 h 5056149"/>
              <a:gd name="connsiteX113" fmla="*/ 184639 w 1188428"/>
              <a:gd name="connsiteY113" fmla="*/ 26949 h 5056149"/>
              <a:gd name="connsiteX114" fmla="*/ 219808 w 1188428"/>
              <a:gd name="connsiteY114" fmla="*/ 88495 h 5056149"/>
              <a:gd name="connsiteX115" fmla="*/ 202223 w 1188428"/>
              <a:gd name="connsiteY115" fmla="*/ 141249 h 5056149"/>
              <a:gd name="connsiteX116" fmla="*/ 211016 w 1188428"/>
              <a:gd name="connsiteY116" fmla="*/ 237965 h 5056149"/>
              <a:gd name="connsiteX117" fmla="*/ 246185 w 1188428"/>
              <a:gd name="connsiteY117" fmla="*/ 246757 h 5056149"/>
              <a:gd name="connsiteX118" fmla="*/ 246185 w 1188428"/>
              <a:gd name="connsiteY118" fmla="*/ 273134 h 5056149"/>
              <a:gd name="connsiteX0" fmla="*/ 246185 w 1188428"/>
              <a:gd name="connsiteY0" fmla="*/ 263769 h 5046784"/>
              <a:gd name="connsiteX1" fmla="*/ 272562 w 1188428"/>
              <a:gd name="connsiteY1" fmla="*/ 307730 h 5046784"/>
              <a:gd name="connsiteX2" fmla="*/ 281354 w 1188428"/>
              <a:gd name="connsiteY2" fmla="*/ 334107 h 5046784"/>
              <a:gd name="connsiteX3" fmla="*/ 298939 w 1188428"/>
              <a:gd name="connsiteY3" fmla="*/ 395653 h 5046784"/>
              <a:gd name="connsiteX4" fmla="*/ 325316 w 1188428"/>
              <a:gd name="connsiteY4" fmla="*/ 448407 h 5046784"/>
              <a:gd name="connsiteX5" fmla="*/ 334108 w 1188428"/>
              <a:gd name="connsiteY5" fmla="*/ 509953 h 5046784"/>
              <a:gd name="connsiteX6" fmla="*/ 342900 w 1188428"/>
              <a:gd name="connsiteY6" fmla="*/ 694592 h 5046784"/>
              <a:gd name="connsiteX7" fmla="*/ 360485 w 1188428"/>
              <a:gd name="connsiteY7" fmla="*/ 782515 h 5046784"/>
              <a:gd name="connsiteX8" fmla="*/ 378070 w 1188428"/>
              <a:gd name="connsiteY8" fmla="*/ 844061 h 5046784"/>
              <a:gd name="connsiteX9" fmla="*/ 395654 w 1188428"/>
              <a:gd name="connsiteY9" fmla="*/ 1371600 h 5046784"/>
              <a:gd name="connsiteX10" fmla="*/ 413239 w 1188428"/>
              <a:gd name="connsiteY10" fmla="*/ 1450730 h 5046784"/>
              <a:gd name="connsiteX11" fmla="*/ 430823 w 1188428"/>
              <a:gd name="connsiteY11" fmla="*/ 1503484 h 5046784"/>
              <a:gd name="connsiteX12" fmla="*/ 439616 w 1188428"/>
              <a:gd name="connsiteY12" fmla="*/ 1529861 h 5046784"/>
              <a:gd name="connsiteX13" fmla="*/ 430823 w 1188428"/>
              <a:gd name="connsiteY13" fmla="*/ 1820007 h 5046784"/>
              <a:gd name="connsiteX14" fmla="*/ 422031 w 1188428"/>
              <a:gd name="connsiteY14" fmla="*/ 1881553 h 5046784"/>
              <a:gd name="connsiteX15" fmla="*/ 404446 w 1188428"/>
              <a:gd name="connsiteY15" fmla="*/ 2048607 h 5046784"/>
              <a:gd name="connsiteX16" fmla="*/ 395654 w 1188428"/>
              <a:gd name="connsiteY16" fmla="*/ 2074984 h 5046784"/>
              <a:gd name="connsiteX17" fmla="*/ 369277 w 1188428"/>
              <a:gd name="connsiteY17" fmla="*/ 2171700 h 5046784"/>
              <a:gd name="connsiteX18" fmla="*/ 378070 w 1188428"/>
              <a:gd name="connsiteY18" fmla="*/ 2356338 h 5046784"/>
              <a:gd name="connsiteX19" fmla="*/ 404446 w 1188428"/>
              <a:gd name="connsiteY19" fmla="*/ 2409092 h 5046784"/>
              <a:gd name="connsiteX20" fmla="*/ 413239 w 1188428"/>
              <a:gd name="connsiteY20" fmla="*/ 2435469 h 5046784"/>
              <a:gd name="connsiteX21" fmla="*/ 422031 w 1188428"/>
              <a:gd name="connsiteY21" fmla="*/ 2497015 h 5046784"/>
              <a:gd name="connsiteX22" fmla="*/ 430823 w 1188428"/>
              <a:gd name="connsiteY22" fmla="*/ 2523392 h 5046784"/>
              <a:gd name="connsiteX23" fmla="*/ 386862 w 1188428"/>
              <a:gd name="connsiteY23" fmla="*/ 2813538 h 5046784"/>
              <a:gd name="connsiteX24" fmla="*/ 360485 w 1188428"/>
              <a:gd name="connsiteY24" fmla="*/ 3138853 h 5046784"/>
              <a:gd name="connsiteX25" fmla="*/ 334108 w 1188428"/>
              <a:gd name="connsiteY25" fmla="*/ 3710353 h 5046784"/>
              <a:gd name="connsiteX26" fmla="*/ 316523 w 1188428"/>
              <a:gd name="connsiteY26" fmla="*/ 3763107 h 5046784"/>
              <a:gd name="connsiteX27" fmla="*/ 307731 w 1188428"/>
              <a:gd name="connsiteY27" fmla="*/ 3798276 h 5046784"/>
              <a:gd name="connsiteX28" fmla="*/ 298939 w 1188428"/>
              <a:gd name="connsiteY28" fmla="*/ 3842238 h 5046784"/>
              <a:gd name="connsiteX29" fmla="*/ 281354 w 1188428"/>
              <a:gd name="connsiteY29" fmla="*/ 3868615 h 5046784"/>
              <a:gd name="connsiteX30" fmla="*/ 263770 w 1188428"/>
              <a:gd name="connsiteY30" fmla="*/ 3947746 h 5046784"/>
              <a:gd name="connsiteX31" fmla="*/ 228600 w 1188428"/>
              <a:gd name="connsiteY31" fmla="*/ 4035669 h 5046784"/>
              <a:gd name="connsiteX32" fmla="*/ 219808 w 1188428"/>
              <a:gd name="connsiteY32" fmla="*/ 4070838 h 5046784"/>
              <a:gd name="connsiteX33" fmla="*/ 202223 w 1188428"/>
              <a:gd name="connsiteY33" fmla="*/ 4123592 h 5046784"/>
              <a:gd name="connsiteX34" fmla="*/ 184639 w 1188428"/>
              <a:gd name="connsiteY34" fmla="*/ 4185138 h 5046784"/>
              <a:gd name="connsiteX35" fmla="*/ 167054 w 1188428"/>
              <a:gd name="connsiteY35" fmla="*/ 4211515 h 5046784"/>
              <a:gd name="connsiteX36" fmla="*/ 149470 w 1188428"/>
              <a:gd name="connsiteY36" fmla="*/ 4299438 h 5046784"/>
              <a:gd name="connsiteX37" fmla="*/ 114300 w 1188428"/>
              <a:gd name="connsiteY37" fmla="*/ 4369776 h 5046784"/>
              <a:gd name="connsiteX38" fmla="*/ 87923 w 1188428"/>
              <a:gd name="connsiteY38" fmla="*/ 4440115 h 5046784"/>
              <a:gd name="connsiteX39" fmla="*/ 70339 w 1188428"/>
              <a:gd name="connsiteY39" fmla="*/ 4466492 h 5046784"/>
              <a:gd name="connsiteX40" fmla="*/ 35170 w 1188428"/>
              <a:gd name="connsiteY40" fmla="*/ 4554415 h 5046784"/>
              <a:gd name="connsiteX41" fmla="*/ 26377 w 1188428"/>
              <a:gd name="connsiteY41" fmla="*/ 4598376 h 5046784"/>
              <a:gd name="connsiteX42" fmla="*/ 8793 w 1188428"/>
              <a:gd name="connsiteY42" fmla="*/ 4756638 h 5046784"/>
              <a:gd name="connsiteX43" fmla="*/ 0 w 1188428"/>
              <a:gd name="connsiteY43" fmla="*/ 4800600 h 5046784"/>
              <a:gd name="connsiteX44" fmla="*/ 8793 w 1188428"/>
              <a:gd name="connsiteY44" fmla="*/ 4923692 h 5046784"/>
              <a:gd name="connsiteX45" fmla="*/ 43962 w 1188428"/>
              <a:gd name="connsiteY45" fmla="*/ 4932484 h 5046784"/>
              <a:gd name="connsiteX46" fmla="*/ 70339 w 1188428"/>
              <a:gd name="connsiteY46" fmla="*/ 4950069 h 5046784"/>
              <a:gd name="connsiteX47" fmla="*/ 105508 w 1188428"/>
              <a:gd name="connsiteY47" fmla="*/ 4958861 h 5046784"/>
              <a:gd name="connsiteX48" fmla="*/ 158262 w 1188428"/>
              <a:gd name="connsiteY48" fmla="*/ 4976446 h 5046784"/>
              <a:gd name="connsiteX49" fmla="*/ 184639 w 1188428"/>
              <a:gd name="connsiteY49" fmla="*/ 4985238 h 5046784"/>
              <a:gd name="connsiteX50" fmla="*/ 211016 w 1188428"/>
              <a:gd name="connsiteY50" fmla="*/ 4994030 h 5046784"/>
              <a:gd name="connsiteX51" fmla="*/ 228600 w 1188428"/>
              <a:gd name="connsiteY51" fmla="*/ 5020407 h 5046784"/>
              <a:gd name="connsiteX52" fmla="*/ 290146 w 1188428"/>
              <a:gd name="connsiteY52" fmla="*/ 5029200 h 5046784"/>
              <a:gd name="connsiteX53" fmla="*/ 562708 w 1188428"/>
              <a:gd name="connsiteY53" fmla="*/ 5046784 h 5046784"/>
              <a:gd name="connsiteX54" fmla="*/ 659423 w 1188428"/>
              <a:gd name="connsiteY54" fmla="*/ 5037992 h 5046784"/>
              <a:gd name="connsiteX55" fmla="*/ 685800 w 1188428"/>
              <a:gd name="connsiteY55" fmla="*/ 5029200 h 5046784"/>
              <a:gd name="connsiteX56" fmla="*/ 703385 w 1188428"/>
              <a:gd name="connsiteY56" fmla="*/ 5002823 h 5046784"/>
              <a:gd name="connsiteX57" fmla="*/ 729762 w 1188428"/>
              <a:gd name="connsiteY57" fmla="*/ 4941276 h 5046784"/>
              <a:gd name="connsiteX58" fmla="*/ 747346 w 1188428"/>
              <a:gd name="connsiteY58" fmla="*/ 4914900 h 5046784"/>
              <a:gd name="connsiteX59" fmla="*/ 773723 w 1188428"/>
              <a:gd name="connsiteY59" fmla="*/ 4897315 h 5046784"/>
              <a:gd name="connsiteX60" fmla="*/ 808893 w 1188428"/>
              <a:gd name="connsiteY60" fmla="*/ 4844561 h 5046784"/>
              <a:gd name="connsiteX61" fmla="*/ 826477 w 1188428"/>
              <a:gd name="connsiteY61" fmla="*/ 4818184 h 5046784"/>
              <a:gd name="connsiteX62" fmla="*/ 879231 w 1188428"/>
              <a:gd name="connsiteY62" fmla="*/ 4774223 h 5046784"/>
              <a:gd name="connsiteX63" fmla="*/ 923193 w 1188428"/>
              <a:gd name="connsiteY63" fmla="*/ 4721469 h 5046784"/>
              <a:gd name="connsiteX64" fmla="*/ 958362 w 1188428"/>
              <a:gd name="connsiteY64" fmla="*/ 4642338 h 5046784"/>
              <a:gd name="connsiteX65" fmla="*/ 967154 w 1188428"/>
              <a:gd name="connsiteY65" fmla="*/ 4607169 h 5046784"/>
              <a:gd name="connsiteX66" fmla="*/ 975946 w 1188428"/>
              <a:gd name="connsiteY66" fmla="*/ 4484076 h 5046784"/>
              <a:gd name="connsiteX67" fmla="*/ 984739 w 1188428"/>
              <a:gd name="connsiteY67" fmla="*/ 4457700 h 5046784"/>
              <a:gd name="connsiteX68" fmla="*/ 993531 w 1188428"/>
              <a:gd name="connsiteY68" fmla="*/ 4369776 h 5046784"/>
              <a:gd name="connsiteX69" fmla="*/ 1002323 w 1188428"/>
              <a:gd name="connsiteY69" fmla="*/ 4334607 h 5046784"/>
              <a:gd name="connsiteX70" fmla="*/ 1011116 w 1188428"/>
              <a:gd name="connsiteY70" fmla="*/ 4290646 h 5046784"/>
              <a:gd name="connsiteX71" fmla="*/ 1037493 w 1188428"/>
              <a:gd name="connsiteY71" fmla="*/ 4255476 h 5046784"/>
              <a:gd name="connsiteX72" fmla="*/ 1055077 w 1188428"/>
              <a:gd name="connsiteY72" fmla="*/ 4088423 h 5046784"/>
              <a:gd name="connsiteX73" fmla="*/ 1063870 w 1188428"/>
              <a:gd name="connsiteY73" fmla="*/ 4053253 h 5046784"/>
              <a:gd name="connsiteX74" fmla="*/ 1081454 w 1188428"/>
              <a:gd name="connsiteY74" fmla="*/ 3877407 h 5046784"/>
              <a:gd name="connsiteX75" fmla="*/ 1099039 w 1188428"/>
              <a:gd name="connsiteY75" fmla="*/ 3842238 h 5046784"/>
              <a:gd name="connsiteX76" fmla="*/ 1116623 w 1188428"/>
              <a:gd name="connsiteY76" fmla="*/ 3490546 h 5046784"/>
              <a:gd name="connsiteX77" fmla="*/ 1125416 w 1188428"/>
              <a:gd name="connsiteY77" fmla="*/ 3314700 h 5046784"/>
              <a:gd name="connsiteX78" fmla="*/ 1134208 w 1188428"/>
              <a:gd name="connsiteY78" fmla="*/ 3270738 h 5046784"/>
              <a:gd name="connsiteX79" fmla="*/ 1143000 w 1188428"/>
              <a:gd name="connsiteY79" fmla="*/ 3217984 h 5046784"/>
              <a:gd name="connsiteX80" fmla="*/ 1151793 w 1188428"/>
              <a:gd name="connsiteY80" fmla="*/ 3130061 h 5046784"/>
              <a:gd name="connsiteX81" fmla="*/ 1160585 w 1188428"/>
              <a:gd name="connsiteY81" fmla="*/ 3086100 h 5046784"/>
              <a:gd name="connsiteX82" fmla="*/ 1169377 w 1188428"/>
              <a:gd name="connsiteY82" fmla="*/ 3006969 h 5046784"/>
              <a:gd name="connsiteX83" fmla="*/ 1186962 w 1188428"/>
              <a:gd name="connsiteY83" fmla="*/ 2945423 h 5046784"/>
              <a:gd name="connsiteX84" fmla="*/ 1169377 w 1188428"/>
              <a:gd name="connsiteY84" fmla="*/ 2567353 h 5046784"/>
              <a:gd name="connsiteX85" fmla="*/ 1160585 w 1188428"/>
              <a:gd name="connsiteY85" fmla="*/ 2540976 h 5046784"/>
              <a:gd name="connsiteX86" fmla="*/ 1143000 w 1188428"/>
              <a:gd name="connsiteY86" fmla="*/ 1846384 h 5046784"/>
              <a:gd name="connsiteX87" fmla="*/ 1125416 w 1188428"/>
              <a:gd name="connsiteY87" fmla="*/ 1793630 h 5046784"/>
              <a:gd name="connsiteX88" fmla="*/ 1107831 w 1188428"/>
              <a:gd name="connsiteY88" fmla="*/ 1617784 h 5046784"/>
              <a:gd name="connsiteX89" fmla="*/ 1099039 w 1188428"/>
              <a:gd name="connsiteY89" fmla="*/ 1573823 h 5046784"/>
              <a:gd name="connsiteX90" fmla="*/ 1090246 w 1188428"/>
              <a:gd name="connsiteY90" fmla="*/ 1538653 h 5046784"/>
              <a:gd name="connsiteX91" fmla="*/ 1072662 w 1188428"/>
              <a:gd name="connsiteY91" fmla="*/ 1424353 h 5046784"/>
              <a:gd name="connsiteX92" fmla="*/ 1063870 w 1188428"/>
              <a:gd name="connsiteY92" fmla="*/ 1336430 h 5046784"/>
              <a:gd name="connsiteX93" fmla="*/ 1046285 w 1188428"/>
              <a:gd name="connsiteY93" fmla="*/ 1266092 h 5046784"/>
              <a:gd name="connsiteX94" fmla="*/ 1037493 w 1188428"/>
              <a:gd name="connsiteY94" fmla="*/ 1213338 h 5046784"/>
              <a:gd name="connsiteX95" fmla="*/ 1019908 w 1188428"/>
              <a:gd name="connsiteY95" fmla="*/ 1151792 h 5046784"/>
              <a:gd name="connsiteX96" fmla="*/ 1011116 w 1188428"/>
              <a:gd name="connsiteY96" fmla="*/ 1072661 h 5046784"/>
              <a:gd name="connsiteX97" fmla="*/ 1002323 w 1188428"/>
              <a:gd name="connsiteY97" fmla="*/ 1046284 h 5046784"/>
              <a:gd name="connsiteX98" fmla="*/ 1011115 w 1188428"/>
              <a:gd name="connsiteY98" fmla="*/ 905608 h 5046784"/>
              <a:gd name="connsiteX99" fmla="*/ 1028700 w 1188428"/>
              <a:gd name="connsiteY99" fmla="*/ 800099 h 5046784"/>
              <a:gd name="connsiteX100" fmla="*/ 1011116 w 1188428"/>
              <a:gd name="connsiteY100" fmla="*/ 668215 h 5046784"/>
              <a:gd name="connsiteX101" fmla="*/ 967154 w 1188428"/>
              <a:gd name="connsiteY101" fmla="*/ 483577 h 5046784"/>
              <a:gd name="connsiteX102" fmla="*/ 914400 w 1188428"/>
              <a:gd name="connsiteY102" fmla="*/ 334107 h 5046784"/>
              <a:gd name="connsiteX103" fmla="*/ 905608 w 1188428"/>
              <a:gd name="connsiteY103" fmla="*/ 290146 h 5046784"/>
              <a:gd name="connsiteX104" fmla="*/ 896816 w 1188428"/>
              <a:gd name="connsiteY104" fmla="*/ 237392 h 5046784"/>
              <a:gd name="connsiteX105" fmla="*/ 888023 w 1188428"/>
              <a:gd name="connsiteY105" fmla="*/ 193430 h 5046784"/>
              <a:gd name="connsiteX106" fmla="*/ 879231 w 1188428"/>
              <a:gd name="connsiteY106" fmla="*/ 131884 h 5046784"/>
              <a:gd name="connsiteX107" fmla="*/ 844062 w 1188428"/>
              <a:gd name="connsiteY107" fmla="*/ 70338 h 5046784"/>
              <a:gd name="connsiteX108" fmla="*/ 808893 w 1188428"/>
              <a:gd name="connsiteY108" fmla="*/ 61546 h 5046784"/>
              <a:gd name="connsiteX109" fmla="*/ 747346 w 1188428"/>
              <a:gd name="connsiteY109" fmla="*/ 35169 h 5046784"/>
              <a:gd name="connsiteX110" fmla="*/ 720970 w 1188428"/>
              <a:gd name="connsiteY110" fmla="*/ 17584 h 5046784"/>
              <a:gd name="connsiteX111" fmla="*/ 659423 w 1188428"/>
              <a:gd name="connsiteY111" fmla="*/ 0 h 5046784"/>
              <a:gd name="connsiteX112" fmla="*/ 184639 w 1188428"/>
              <a:gd name="connsiteY112" fmla="*/ 17584 h 5046784"/>
              <a:gd name="connsiteX113" fmla="*/ 219808 w 1188428"/>
              <a:gd name="connsiteY113" fmla="*/ 79130 h 5046784"/>
              <a:gd name="connsiteX114" fmla="*/ 202223 w 1188428"/>
              <a:gd name="connsiteY114" fmla="*/ 131884 h 5046784"/>
              <a:gd name="connsiteX115" fmla="*/ 211016 w 1188428"/>
              <a:gd name="connsiteY115" fmla="*/ 228600 h 5046784"/>
              <a:gd name="connsiteX116" fmla="*/ 246185 w 1188428"/>
              <a:gd name="connsiteY116" fmla="*/ 237392 h 5046784"/>
              <a:gd name="connsiteX117" fmla="*/ 246185 w 1188428"/>
              <a:gd name="connsiteY117" fmla="*/ 263769 h 5046784"/>
              <a:gd name="connsiteX0" fmla="*/ 246185 w 1188428"/>
              <a:gd name="connsiteY0" fmla="*/ 251468 h 5034483"/>
              <a:gd name="connsiteX1" fmla="*/ 272562 w 1188428"/>
              <a:gd name="connsiteY1" fmla="*/ 295429 h 5034483"/>
              <a:gd name="connsiteX2" fmla="*/ 281354 w 1188428"/>
              <a:gd name="connsiteY2" fmla="*/ 321806 h 5034483"/>
              <a:gd name="connsiteX3" fmla="*/ 298939 w 1188428"/>
              <a:gd name="connsiteY3" fmla="*/ 383352 h 5034483"/>
              <a:gd name="connsiteX4" fmla="*/ 325316 w 1188428"/>
              <a:gd name="connsiteY4" fmla="*/ 436106 h 5034483"/>
              <a:gd name="connsiteX5" fmla="*/ 334108 w 1188428"/>
              <a:gd name="connsiteY5" fmla="*/ 497652 h 5034483"/>
              <a:gd name="connsiteX6" fmla="*/ 342900 w 1188428"/>
              <a:gd name="connsiteY6" fmla="*/ 682291 h 5034483"/>
              <a:gd name="connsiteX7" fmla="*/ 360485 w 1188428"/>
              <a:gd name="connsiteY7" fmla="*/ 770214 h 5034483"/>
              <a:gd name="connsiteX8" fmla="*/ 378070 w 1188428"/>
              <a:gd name="connsiteY8" fmla="*/ 831760 h 5034483"/>
              <a:gd name="connsiteX9" fmla="*/ 395654 w 1188428"/>
              <a:gd name="connsiteY9" fmla="*/ 1359299 h 5034483"/>
              <a:gd name="connsiteX10" fmla="*/ 413239 w 1188428"/>
              <a:gd name="connsiteY10" fmla="*/ 1438429 h 5034483"/>
              <a:gd name="connsiteX11" fmla="*/ 430823 w 1188428"/>
              <a:gd name="connsiteY11" fmla="*/ 1491183 h 5034483"/>
              <a:gd name="connsiteX12" fmla="*/ 439616 w 1188428"/>
              <a:gd name="connsiteY12" fmla="*/ 1517560 h 5034483"/>
              <a:gd name="connsiteX13" fmla="*/ 430823 w 1188428"/>
              <a:gd name="connsiteY13" fmla="*/ 1807706 h 5034483"/>
              <a:gd name="connsiteX14" fmla="*/ 422031 w 1188428"/>
              <a:gd name="connsiteY14" fmla="*/ 1869252 h 5034483"/>
              <a:gd name="connsiteX15" fmla="*/ 404446 w 1188428"/>
              <a:gd name="connsiteY15" fmla="*/ 2036306 h 5034483"/>
              <a:gd name="connsiteX16" fmla="*/ 395654 w 1188428"/>
              <a:gd name="connsiteY16" fmla="*/ 2062683 h 5034483"/>
              <a:gd name="connsiteX17" fmla="*/ 369277 w 1188428"/>
              <a:gd name="connsiteY17" fmla="*/ 2159399 h 5034483"/>
              <a:gd name="connsiteX18" fmla="*/ 378070 w 1188428"/>
              <a:gd name="connsiteY18" fmla="*/ 2344037 h 5034483"/>
              <a:gd name="connsiteX19" fmla="*/ 404446 w 1188428"/>
              <a:gd name="connsiteY19" fmla="*/ 2396791 h 5034483"/>
              <a:gd name="connsiteX20" fmla="*/ 413239 w 1188428"/>
              <a:gd name="connsiteY20" fmla="*/ 2423168 h 5034483"/>
              <a:gd name="connsiteX21" fmla="*/ 422031 w 1188428"/>
              <a:gd name="connsiteY21" fmla="*/ 2484714 h 5034483"/>
              <a:gd name="connsiteX22" fmla="*/ 430823 w 1188428"/>
              <a:gd name="connsiteY22" fmla="*/ 2511091 h 5034483"/>
              <a:gd name="connsiteX23" fmla="*/ 386862 w 1188428"/>
              <a:gd name="connsiteY23" fmla="*/ 2801237 h 5034483"/>
              <a:gd name="connsiteX24" fmla="*/ 360485 w 1188428"/>
              <a:gd name="connsiteY24" fmla="*/ 3126552 h 5034483"/>
              <a:gd name="connsiteX25" fmla="*/ 334108 w 1188428"/>
              <a:gd name="connsiteY25" fmla="*/ 3698052 h 5034483"/>
              <a:gd name="connsiteX26" fmla="*/ 316523 w 1188428"/>
              <a:gd name="connsiteY26" fmla="*/ 3750806 h 5034483"/>
              <a:gd name="connsiteX27" fmla="*/ 307731 w 1188428"/>
              <a:gd name="connsiteY27" fmla="*/ 3785975 h 5034483"/>
              <a:gd name="connsiteX28" fmla="*/ 298939 w 1188428"/>
              <a:gd name="connsiteY28" fmla="*/ 3829937 h 5034483"/>
              <a:gd name="connsiteX29" fmla="*/ 281354 w 1188428"/>
              <a:gd name="connsiteY29" fmla="*/ 3856314 h 5034483"/>
              <a:gd name="connsiteX30" fmla="*/ 263770 w 1188428"/>
              <a:gd name="connsiteY30" fmla="*/ 3935445 h 5034483"/>
              <a:gd name="connsiteX31" fmla="*/ 228600 w 1188428"/>
              <a:gd name="connsiteY31" fmla="*/ 4023368 h 5034483"/>
              <a:gd name="connsiteX32" fmla="*/ 219808 w 1188428"/>
              <a:gd name="connsiteY32" fmla="*/ 4058537 h 5034483"/>
              <a:gd name="connsiteX33" fmla="*/ 202223 w 1188428"/>
              <a:gd name="connsiteY33" fmla="*/ 4111291 h 5034483"/>
              <a:gd name="connsiteX34" fmla="*/ 184639 w 1188428"/>
              <a:gd name="connsiteY34" fmla="*/ 4172837 h 5034483"/>
              <a:gd name="connsiteX35" fmla="*/ 167054 w 1188428"/>
              <a:gd name="connsiteY35" fmla="*/ 4199214 h 5034483"/>
              <a:gd name="connsiteX36" fmla="*/ 149470 w 1188428"/>
              <a:gd name="connsiteY36" fmla="*/ 4287137 h 5034483"/>
              <a:gd name="connsiteX37" fmla="*/ 114300 w 1188428"/>
              <a:gd name="connsiteY37" fmla="*/ 4357475 h 5034483"/>
              <a:gd name="connsiteX38" fmla="*/ 87923 w 1188428"/>
              <a:gd name="connsiteY38" fmla="*/ 4427814 h 5034483"/>
              <a:gd name="connsiteX39" fmla="*/ 70339 w 1188428"/>
              <a:gd name="connsiteY39" fmla="*/ 4454191 h 5034483"/>
              <a:gd name="connsiteX40" fmla="*/ 35170 w 1188428"/>
              <a:gd name="connsiteY40" fmla="*/ 4542114 h 5034483"/>
              <a:gd name="connsiteX41" fmla="*/ 26377 w 1188428"/>
              <a:gd name="connsiteY41" fmla="*/ 4586075 h 5034483"/>
              <a:gd name="connsiteX42" fmla="*/ 8793 w 1188428"/>
              <a:gd name="connsiteY42" fmla="*/ 4744337 h 5034483"/>
              <a:gd name="connsiteX43" fmla="*/ 0 w 1188428"/>
              <a:gd name="connsiteY43" fmla="*/ 4788299 h 5034483"/>
              <a:gd name="connsiteX44" fmla="*/ 8793 w 1188428"/>
              <a:gd name="connsiteY44" fmla="*/ 4911391 h 5034483"/>
              <a:gd name="connsiteX45" fmla="*/ 43962 w 1188428"/>
              <a:gd name="connsiteY45" fmla="*/ 4920183 h 5034483"/>
              <a:gd name="connsiteX46" fmla="*/ 70339 w 1188428"/>
              <a:gd name="connsiteY46" fmla="*/ 4937768 h 5034483"/>
              <a:gd name="connsiteX47" fmla="*/ 105508 w 1188428"/>
              <a:gd name="connsiteY47" fmla="*/ 4946560 h 5034483"/>
              <a:gd name="connsiteX48" fmla="*/ 158262 w 1188428"/>
              <a:gd name="connsiteY48" fmla="*/ 4964145 h 5034483"/>
              <a:gd name="connsiteX49" fmla="*/ 184639 w 1188428"/>
              <a:gd name="connsiteY49" fmla="*/ 4972937 h 5034483"/>
              <a:gd name="connsiteX50" fmla="*/ 211016 w 1188428"/>
              <a:gd name="connsiteY50" fmla="*/ 4981729 h 5034483"/>
              <a:gd name="connsiteX51" fmla="*/ 228600 w 1188428"/>
              <a:gd name="connsiteY51" fmla="*/ 5008106 h 5034483"/>
              <a:gd name="connsiteX52" fmla="*/ 290146 w 1188428"/>
              <a:gd name="connsiteY52" fmla="*/ 5016899 h 5034483"/>
              <a:gd name="connsiteX53" fmla="*/ 562708 w 1188428"/>
              <a:gd name="connsiteY53" fmla="*/ 5034483 h 5034483"/>
              <a:gd name="connsiteX54" fmla="*/ 659423 w 1188428"/>
              <a:gd name="connsiteY54" fmla="*/ 5025691 h 5034483"/>
              <a:gd name="connsiteX55" fmla="*/ 685800 w 1188428"/>
              <a:gd name="connsiteY55" fmla="*/ 5016899 h 5034483"/>
              <a:gd name="connsiteX56" fmla="*/ 703385 w 1188428"/>
              <a:gd name="connsiteY56" fmla="*/ 4990522 h 5034483"/>
              <a:gd name="connsiteX57" fmla="*/ 729762 w 1188428"/>
              <a:gd name="connsiteY57" fmla="*/ 4928975 h 5034483"/>
              <a:gd name="connsiteX58" fmla="*/ 747346 w 1188428"/>
              <a:gd name="connsiteY58" fmla="*/ 4902599 h 5034483"/>
              <a:gd name="connsiteX59" fmla="*/ 773723 w 1188428"/>
              <a:gd name="connsiteY59" fmla="*/ 4885014 h 5034483"/>
              <a:gd name="connsiteX60" fmla="*/ 808893 w 1188428"/>
              <a:gd name="connsiteY60" fmla="*/ 4832260 h 5034483"/>
              <a:gd name="connsiteX61" fmla="*/ 826477 w 1188428"/>
              <a:gd name="connsiteY61" fmla="*/ 4805883 h 5034483"/>
              <a:gd name="connsiteX62" fmla="*/ 879231 w 1188428"/>
              <a:gd name="connsiteY62" fmla="*/ 4761922 h 5034483"/>
              <a:gd name="connsiteX63" fmla="*/ 923193 w 1188428"/>
              <a:gd name="connsiteY63" fmla="*/ 4709168 h 5034483"/>
              <a:gd name="connsiteX64" fmla="*/ 958362 w 1188428"/>
              <a:gd name="connsiteY64" fmla="*/ 4630037 h 5034483"/>
              <a:gd name="connsiteX65" fmla="*/ 967154 w 1188428"/>
              <a:gd name="connsiteY65" fmla="*/ 4594868 h 5034483"/>
              <a:gd name="connsiteX66" fmla="*/ 975946 w 1188428"/>
              <a:gd name="connsiteY66" fmla="*/ 4471775 h 5034483"/>
              <a:gd name="connsiteX67" fmla="*/ 984739 w 1188428"/>
              <a:gd name="connsiteY67" fmla="*/ 4445399 h 5034483"/>
              <a:gd name="connsiteX68" fmla="*/ 993531 w 1188428"/>
              <a:gd name="connsiteY68" fmla="*/ 4357475 h 5034483"/>
              <a:gd name="connsiteX69" fmla="*/ 1002323 w 1188428"/>
              <a:gd name="connsiteY69" fmla="*/ 4322306 h 5034483"/>
              <a:gd name="connsiteX70" fmla="*/ 1011116 w 1188428"/>
              <a:gd name="connsiteY70" fmla="*/ 4278345 h 5034483"/>
              <a:gd name="connsiteX71" fmla="*/ 1037493 w 1188428"/>
              <a:gd name="connsiteY71" fmla="*/ 4243175 h 5034483"/>
              <a:gd name="connsiteX72" fmla="*/ 1055077 w 1188428"/>
              <a:gd name="connsiteY72" fmla="*/ 4076122 h 5034483"/>
              <a:gd name="connsiteX73" fmla="*/ 1063870 w 1188428"/>
              <a:gd name="connsiteY73" fmla="*/ 4040952 h 5034483"/>
              <a:gd name="connsiteX74" fmla="*/ 1081454 w 1188428"/>
              <a:gd name="connsiteY74" fmla="*/ 3865106 h 5034483"/>
              <a:gd name="connsiteX75" fmla="*/ 1099039 w 1188428"/>
              <a:gd name="connsiteY75" fmla="*/ 3829937 h 5034483"/>
              <a:gd name="connsiteX76" fmla="*/ 1116623 w 1188428"/>
              <a:gd name="connsiteY76" fmla="*/ 3478245 h 5034483"/>
              <a:gd name="connsiteX77" fmla="*/ 1125416 w 1188428"/>
              <a:gd name="connsiteY77" fmla="*/ 3302399 h 5034483"/>
              <a:gd name="connsiteX78" fmla="*/ 1134208 w 1188428"/>
              <a:gd name="connsiteY78" fmla="*/ 3258437 h 5034483"/>
              <a:gd name="connsiteX79" fmla="*/ 1143000 w 1188428"/>
              <a:gd name="connsiteY79" fmla="*/ 3205683 h 5034483"/>
              <a:gd name="connsiteX80" fmla="*/ 1151793 w 1188428"/>
              <a:gd name="connsiteY80" fmla="*/ 3117760 h 5034483"/>
              <a:gd name="connsiteX81" fmla="*/ 1160585 w 1188428"/>
              <a:gd name="connsiteY81" fmla="*/ 3073799 h 5034483"/>
              <a:gd name="connsiteX82" fmla="*/ 1169377 w 1188428"/>
              <a:gd name="connsiteY82" fmla="*/ 2994668 h 5034483"/>
              <a:gd name="connsiteX83" fmla="*/ 1186962 w 1188428"/>
              <a:gd name="connsiteY83" fmla="*/ 2933122 h 5034483"/>
              <a:gd name="connsiteX84" fmla="*/ 1169377 w 1188428"/>
              <a:gd name="connsiteY84" fmla="*/ 2555052 h 5034483"/>
              <a:gd name="connsiteX85" fmla="*/ 1160585 w 1188428"/>
              <a:gd name="connsiteY85" fmla="*/ 2528675 h 5034483"/>
              <a:gd name="connsiteX86" fmla="*/ 1143000 w 1188428"/>
              <a:gd name="connsiteY86" fmla="*/ 1834083 h 5034483"/>
              <a:gd name="connsiteX87" fmla="*/ 1125416 w 1188428"/>
              <a:gd name="connsiteY87" fmla="*/ 1781329 h 5034483"/>
              <a:gd name="connsiteX88" fmla="*/ 1107831 w 1188428"/>
              <a:gd name="connsiteY88" fmla="*/ 1605483 h 5034483"/>
              <a:gd name="connsiteX89" fmla="*/ 1099039 w 1188428"/>
              <a:gd name="connsiteY89" fmla="*/ 1561522 h 5034483"/>
              <a:gd name="connsiteX90" fmla="*/ 1090246 w 1188428"/>
              <a:gd name="connsiteY90" fmla="*/ 1526352 h 5034483"/>
              <a:gd name="connsiteX91" fmla="*/ 1072662 w 1188428"/>
              <a:gd name="connsiteY91" fmla="*/ 1412052 h 5034483"/>
              <a:gd name="connsiteX92" fmla="*/ 1063870 w 1188428"/>
              <a:gd name="connsiteY92" fmla="*/ 1324129 h 5034483"/>
              <a:gd name="connsiteX93" fmla="*/ 1046285 w 1188428"/>
              <a:gd name="connsiteY93" fmla="*/ 1253791 h 5034483"/>
              <a:gd name="connsiteX94" fmla="*/ 1037493 w 1188428"/>
              <a:gd name="connsiteY94" fmla="*/ 1201037 h 5034483"/>
              <a:gd name="connsiteX95" fmla="*/ 1019908 w 1188428"/>
              <a:gd name="connsiteY95" fmla="*/ 1139491 h 5034483"/>
              <a:gd name="connsiteX96" fmla="*/ 1011116 w 1188428"/>
              <a:gd name="connsiteY96" fmla="*/ 1060360 h 5034483"/>
              <a:gd name="connsiteX97" fmla="*/ 1002323 w 1188428"/>
              <a:gd name="connsiteY97" fmla="*/ 1033983 h 5034483"/>
              <a:gd name="connsiteX98" fmla="*/ 1011115 w 1188428"/>
              <a:gd name="connsiteY98" fmla="*/ 893307 h 5034483"/>
              <a:gd name="connsiteX99" fmla="*/ 1028700 w 1188428"/>
              <a:gd name="connsiteY99" fmla="*/ 787798 h 5034483"/>
              <a:gd name="connsiteX100" fmla="*/ 1011116 w 1188428"/>
              <a:gd name="connsiteY100" fmla="*/ 655914 h 5034483"/>
              <a:gd name="connsiteX101" fmla="*/ 967154 w 1188428"/>
              <a:gd name="connsiteY101" fmla="*/ 471276 h 5034483"/>
              <a:gd name="connsiteX102" fmla="*/ 914400 w 1188428"/>
              <a:gd name="connsiteY102" fmla="*/ 321806 h 5034483"/>
              <a:gd name="connsiteX103" fmla="*/ 905608 w 1188428"/>
              <a:gd name="connsiteY103" fmla="*/ 277845 h 5034483"/>
              <a:gd name="connsiteX104" fmla="*/ 896816 w 1188428"/>
              <a:gd name="connsiteY104" fmla="*/ 225091 h 5034483"/>
              <a:gd name="connsiteX105" fmla="*/ 888023 w 1188428"/>
              <a:gd name="connsiteY105" fmla="*/ 181129 h 5034483"/>
              <a:gd name="connsiteX106" fmla="*/ 879231 w 1188428"/>
              <a:gd name="connsiteY106" fmla="*/ 119583 h 5034483"/>
              <a:gd name="connsiteX107" fmla="*/ 844062 w 1188428"/>
              <a:gd name="connsiteY107" fmla="*/ 58037 h 5034483"/>
              <a:gd name="connsiteX108" fmla="*/ 808893 w 1188428"/>
              <a:gd name="connsiteY108" fmla="*/ 49245 h 5034483"/>
              <a:gd name="connsiteX109" fmla="*/ 747346 w 1188428"/>
              <a:gd name="connsiteY109" fmla="*/ 22868 h 5034483"/>
              <a:gd name="connsiteX110" fmla="*/ 720970 w 1188428"/>
              <a:gd name="connsiteY110" fmla="*/ 5283 h 5034483"/>
              <a:gd name="connsiteX111" fmla="*/ 184639 w 1188428"/>
              <a:gd name="connsiteY111" fmla="*/ 5283 h 5034483"/>
              <a:gd name="connsiteX112" fmla="*/ 219808 w 1188428"/>
              <a:gd name="connsiteY112" fmla="*/ 66829 h 5034483"/>
              <a:gd name="connsiteX113" fmla="*/ 202223 w 1188428"/>
              <a:gd name="connsiteY113" fmla="*/ 119583 h 5034483"/>
              <a:gd name="connsiteX114" fmla="*/ 211016 w 1188428"/>
              <a:gd name="connsiteY114" fmla="*/ 216299 h 5034483"/>
              <a:gd name="connsiteX115" fmla="*/ 246185 w 1188428"/>
              <a:gd name="connsiteY115" fmla="*/ 225091 h 5034483"/>
              <a:gd name="connsiteX116" fmla="*/ 246185 w 1188428"/>
              <a:gd name="connsiteY116" fmla="*/ 251468 h 5034483"/>
              <a:gd name="connsiteX0" fmla="*/ 246185 w 1188428"/>
              <a:gd name="connsiteY0" fmla="*/ 247936 h 5030951"/>
              <a:gd name="connsiteX1" fmla="*/ 272562 w 1188428"/>
              <a:gd name="connsiteY1" fmla="*/ 291897 h 5030951"/>
              <a:gd name="connsiteX2" fmla="*/ 281354 w 1188428"/>
              <a:gd name="connsiteY2" fmla="*/ 318274 h 5030951"/>
              <a:gd name="connsiteX3" fmla="*/ 298939 w 1188428"/>
              <a:gd name="connsiteY3" fmla="*/ 379820 h 5030951"/>
              <a:gd name="connsiteX4" fmla="*/ 325316 w 1188428"/>
              <a:gd name="connsiteY4" fmla="*/ 432574 h 5030951"/>
              <a:gd name="connsiteX5" fmla="*/ 334108 w 1188428"/>
              <a:gd name="connsiteY5" fmla="*/ 494120 h 5030951"/>
              <a:gd name="connsiteX6" fmla="*/ 342900 w 1188428"/>
              <a:gd name="connsiteY6" fmla="*/ 678759 h 5030951"/>
              <a:gd name="connsiteX7" fmla="*/ 360485 w 1188428"/>
              <a:gd name="connsiteY7" fmla="*/ 766682 h 5030951"/>
              <a:gd name="connsiteX8" fmla="*/ 378070 w 1188428"/>
              <a:gd name="connsiteY8" fmla="*/ 828228 h 5030951"/>
              <a:gd name="connsiteX9" fmla="*/ 395654 w 1188428"/>
              <a:gd name="connsiteY9" fmla="*/ 1355767 h 5030951"/>
              <a:gd name="connsiteX10" fmla="*/ 413239 w 1188428"/>
              <a:gd name="connsiteY10" fmla="*/ 1434897 h 5030951"/>
              <a:gd name="connsiteX11" fmla="*/ 430823 w 1188428"/>
              <a:gd name="connsiteY11" fmla="*/ 1487651 h 5030951"/>
              <a:gd name="connsiteX12" fmla="*/ 439616 w 1188428"/>
              <a:gd name="connsiteY12" fmla="*/ 1514028 h 5030951"/>
              <a:gd name="connsiteX13" fmla="*/ 430823 w 1188428"/>
              <a:gd name="connsiteY13" fmla="*/ 1804174 h 5030951"/>
              <a:gd name="connsiteX14" fmla="*/ 422031 w 1188428"/>
              <a:gd name="connsiteY14" fmla="*/ 1865720 h 5030951"/>
              <a:gd name="connsiteX15" fmla="*/ 404446 w 1188428"/>
              <a:gd name="connsiteY15" fmla="*/ 2032774 h 5030951"/>
              <a:gd name="connsiteX16" fmla="*/ 395654 w 1188428"/>
              <a:gd name="connsiteY16" fmla="*/ 2059151 h 5030951"/>
              <a:gd name="connsiteX17" fmla="*/ 369277 w 1188428"/>
              <a:gd name="connsiteY17" fmla="*/ 2155867 h 5030951"/>
              <a:gd name="connsiteX18" fmla="*/ 378070 w 1188428"/>
              <a:gd name="connsiteY18" fmla="*/ 2340505 h 5030951"/>
              <a:gd name="connsiteX19" fmla="*/ 404446 w 1188428"/>
              <a:gd name="connsiteY19" fmla="*/ 2393259 h 5030951"/>
              <a:gd name="connsiteX20" fmla="*/ 413239 w 1188428"/>
              <a:gd name="connsiteY20" fmla="*/ 2419636 h 5030951"/>
              <a:gd name="connsiteX21" fmla="*/ 422031 w 1188428"/>
              <a:gd name="connsiteY21" fmla="*/ 2481182 h 5030951"/>
              <a:gd name="connsiteX22" fmla="*/ 430823 w 1188428"/>
              <a:gd name="connsiteY22" fmla="*/ 2507559 h 5030951"/>
              <a:gd name="connsiteX23" fmla="*/ 386862 w 1188428"/>
              <a:gd name="connsiteY23" fmla="*/ 2797705 h 5030951"/>
              <a:gd name="connsiteX24" fmla="*/ 360485 w 1188428"/>
              <a:gd name="connsiteY24" fmla="*/ 3123020 h 5030951"/>
              <a:gd name="connsiteX25" fmla="*/ 334108 w 1188428"/>
              <a:gd name="connsiteY25" fmla="*/ 3694520 h 5030951"/>
              <a:gd name="connsiteX26" fmla="*/ 316523 w 1188428"/>
              <a:gd name="connsiteY26" fmla="*/ 3747274 h 5030951"/>
              <a:gd name="connsiteX27" fmla="*/ 307731 w 1188428"/>
              <a:gd name="connsiteY27" fmla="*/ 3782443 h 5030951"/>
              <a:gd name="connsiteX28" fmla="*/ 298939 w 1188428"/>
              <a:gd name="connsiteY28" fmla="*/ 3826405 h 5030951"/>
              <a:gd name="connsiteX29" fmla="*/ 281354 w 1188428"/>
              <a:gd name="connsiteY29" fmla="*/ 3852782 h 5030951"/>
              <a:gd name="connsiteX30" fmla="*/ 263770 w 1188428"/>
              <a:gd name="connsiteY30" fmla="*/ 3931913 h 5030951"/>
              <a:gd name="connsiteX31" fmla="*/ 228600 w 1188428"/>
              <a:gd name="connsiteY31" fmla="*/ 4019836 h 5030951"/>
              <a:gd name="connsiteX32" fmla="*/ 219808 w 1188428"/>
              <a:gd name="connsiteY32" fmla="*/ 4055005 h 5030951"/>
              <a:gd name="connsiteX33" fmla="*/ 202223 w 1188428"/>
              <a:gd name="connsiteY33" fmla="*/ 4107759 h 5030951"/>
              <a:gd name="connsiteX34" fmla="*/ 184639 w 1188428"/>
              <a:gd name="connsiteY34" fmla="*/ 4169305 h 5030951"/>
              <a:gd name="connsiteX35" fmla="*/ 167054 w 1188428"/>
              <a:gd name="connsiteY35" fmla="*/ 4195682 h 5030951"/>
              <a:gd name="connsiteX36" fmla="*/ 149470 w 1188428"/>
              <a:gd name="connsiteY36" fmla="*/ 4283605 h 5030951"/>
              <a:gd name="connsiteX37" fmla="*/ 114300 w 1188428"/>
              <a:gd name="connsiteY37" fmla="*/ 4353943 h 5030951"/>
              <a:gd name="connsiteX38" fmla="*/ 87923 w 1188428"/>
              <a:gd name="connsiteY38" fmla="*/ 4424282 h 5030951"/>
              <a:gd name="connsiteX39" fmla="*/ 70339 w 1188428"/>
              <a:gd name="connsiteY39" fmla="*/ 4450659 h 5030951"/>
              <a:gd name="connsiteX40" fmla="*/ 35170 w 1188428"/>
              <a:gd name="connsiteY40" fmla="*/ 4538582 h 5030951"/>
              <a:gd name="connsiteX41" fmla="*/ 26377 w 1188428"/>
              <a:gd name="connsiteY41" fmla="*/ 4582543 h 5030951"/>
              <a:gd name="connsiteX42" fmla="*/ 8793 w 1188428"/>
              <a:gd name="connsiteY42" fmla="*/ 4740805 h 5030951"/>
              <a:gd name="connsiteX43" fmla="*/ 0 w 1188428"/>
              <a:gd name="connsiteY43" fmla="*/ 4784767 h 5030951"/>
              <a:gd name="connsiteX44" fmla="*/ 8793 w 1188428"/>
              <a:gd name="connsiteY44" fmla="*/ 4907859 h 5030951"/>
              <a:gd name="connsiteX45" fmla="*/ 43962 w 1188428"/>
              <a:gd name="connsiteY45" fmla="*/ 4916651 h 5030951"/>
              <a:gd name="connsiteX46" fmla="*/ 70339 w 1188428"/>
              <a:gd name="connsiteY46" fmla="*/ 4934236 h 5030951"/>
              <a:gd name="connsiteX47" fmla="*/ 105508 w 1188428"/>
              <a:gd name="connsiteY47" fmla="*/ 4943028 h 5030951"/>
              <a:gd name="connsiteX48" fmla="*/ 158262 w 1188428"/>
              <a:gd name="connsiteY48" fmla="*/ 4960613 h 5030951"/>
              <a:gd name="connsiteX49" fmla="*/ 184639 w 1188428"/>
              <a:gd name="connsiteY49" fmla="*/ 4969405 h 5030951"/>
              <a:gd name="connsiteX50" fmla="*/ 211016 w 1188428"/>
              <a:gd name="connsiteY50" fmla="*/ 4978197 h 5030951"/>
              <a:gd name="connsiteX51" fmla="*/ 228600 w 1188428"/>
              <a:gd name="connsiteY51" fmla="*/ 5004574 h 5030951"/>
              <a:gd name="connsiteX52" fmla="*/ 290146 w 1188428"/>
              <a:gd name="connsiteY52" fmla="*/ 5013367 h 5030951"/>
              <a:gd name="connsiteX53" fmla="*/ 562708 w 1188428"/>
              <a:gd name="connsiteY53" fmla="*/ 5030951 h 5030951"/>
              <a:gd name="connsiteX54" fmla="*/ 659423 w 1188428"/>
              <a:gd name="connsiteY54" fmla="*/ 5022159 h 5030951"/>
              <a:gd name="connsiteX55" fmla="*/ 685800 w 1188428"/>
              <a:gd name="connsiteY55" fmla="*/ 5013367 h 5030951"/>
              <a:gd name="connsiteX56" fmla="*/ 703385 w 1188428"/>
              <a:gd name="connsiteY56" fmla="*/ 4986990 h 5030951"/>
              <a:gd name="connsiteX57" fmla="*/ 729762 w 1188428"/>
              <a:gd name="connsiteY57" fmla="*/ 4925443 h 5030951"/>
              <a:gd name="connsiteX58" fmla="*/ 747346 w 1188428"/>
              <a:gd name="connsiteY58" fmla="*/ 4899067 h 5030951"/>
              <a:gd name="connsiteX59" fmla="*/ 773723 w 1188428"/>
              <a:gd name="connsiteY59" fmla="*/ 4881482 h 5030951"/>
              <a:gd name="connsiteX60" fmla="*/ 808893 w 1188428"/>
              <a:gd name="connsiteY60" fmla="*/ 4828728 h 5030951"/>
              <a:gd name="connsiteX61" fmla="*/ 826477 w 1188428"/>
              <a:gd name="connsiteY61" fmla="*/ 4802351 h 5030951"/>
              <a:gd name="connsiteX62" fmla="*/ 879231 w 1188428"/>
              <a:gd name="connsiteY62" fmla="*/ 4758390 h 5030951"/>
              <a:gd name="connsiteX63" fmla="*/ 923193 w 1188428"/>
              <a:gd name="connsiteY63" fmla="*/ 4705636 h 5030951"/>
              <a:gd name="connsiteX64" fmla="*/ 958362 w 1188428"/>
              <a:gd name="connsiteY64" fmla="*/ 4626505 h 5030951"/>
              <a:gd name="connsiteX65" fmla="*/ 967154 w 1188428"/>
              <a:gd name="connsiteY65" fmla="*/ 4591336 h 5030951"/>
              <a:gd name="connsiteX66" fmla="*/ 975946 w 1188428"/>
              <a:gd name="connsiteY66" fmla="*/ 4468243 h 5030951"/>
              <a:gd name="connsiteX67" fmla="*/ 984739 w 1188428"/>
              <a:gd name="connsiteY67" fmla="*/ 4441867 h 5030951"/>
              <a:gd name="connsiteX68" fmla="*/ 993531 w 1188428"/>
              <a:gd name="connsiteY68" fmla="*/ 4353943 h 5030951"/>
              <a:gd name="connsiteX69" fmla="*/ 1002323 w 1188428"/>
              <a:gd name="connsiteY69" fmla="*/ 4318774 h 5030951"/>
              <a:gd name="connsiteX70" fmla="*/ 1011116 w 1188428"/>
              <a:gd name="connsiteY70" fmla="*/ 4274813 h 5030951"/>
              <a:gd name="connsiteX71" fmla="*/ 1037493 w 1188428"/>
              <a:gd name="connsiteY71" fmla="*/ 4239643 h 5030951"/>
              <a:gd name="connsiteX72" fmla="*/ 1055077 w 1188428"/>
              <a:gd name="connsiteY72" fmla="*/ 4072590 h 5030951"/>
              <a:gd name="connsiteX73" fmla="*/ 1063870 w 1188428"/>
              <a:gd name="connsiteY73" fmla="*/ 4037420 h 5030951"/>
              <a:gd name="connsiteX74" fmla="*/ 1081454 w 1188428"/>
              <a:gd name="connsiteY74" fmla="*/ 3861574 h 5030951"/>
              <a:gd name="connsiteX75" fmla="*/ 1099039 w 1188428"/>
              <a:gd name="connsiteY75" fmla="*/ 3826405 h 5030951"/>
              <a:gd name="connsiteX76" fmla="*/ 1116623 w 1188428"/>
              <a:gd name="connsiteY76" fmla="*/ 3474713 h 5030951"/>
              <a:gd name="connsiteX77" fmla="*/ 1125416 w 1188428"/>
              <a:gd name="connsiteY77" fmla="*/ 3298867 h 5030951"/>
              <a:gd name="connsiteX78" fmla="*/ 1134208 w 1188428"/>
              <a:gd name="connsiteY78" fmla="*/ 3254905 h 5030951"/>
              <a:gd name="connsiteX79" fmla="*/ 1143000 w 1188428"/>
              <a:gd name="connsiteY79" fmla="*/ 3202151 h 5030951"/>
              <a:gd name="connsiteX80" fmla="*/ 1151793 w 1188428"/>
              <a:gd name="connsiteY80" fmla="*/ 3114228 h 5030951"/>
              <a:gd name="connsiteX81" fmla="*/ 1160585 w 1188428"/>
              <a:gd name="connsiteY81" fmla="*/ 3070267 h 5030951"/>
              <a:gd name="connsiteX82" fmla="*/ 1169377 w 1188428"/>
              <a:gd name="connsiteY82" fmla="*/ 2991136 h 5030951"/>
              <a:gd name="connsiteX83" fmla="*/ 1186962 w 1188428"/>
              <a:gd name="connsiteY83" fmla="*/ 2929590 h 5030951"/>
              <a:gd name="connsiteX84" fmla="*/ 1169377 w 1188428"/>
              <a:gd name="connsiteY84" fmla="*/ 2551520 h 5030951"/>
              <a:gd name="connsiteX85" fmla="*/ 1160585 w 1188428"/>
              <a:gd name="connsiteY85" fmla="*/ 2525143 h 5030951"/>
              <a:gd name="connsiteX86" fmla="*/ 1143000 w 1188428"/>
              <a:gd name="connsiteY86" fmla="*/ 1830551 h 5030951"/>
              <a:gd name="connsiteX87" fmla="*/ 1125416 w 1188428"/>
              <a:gd name="connsiteY87" fmla="*/ 1777797 h 5030951"/>
              <a:gd name="connsiteX88" fmla="*/ 1107831 w 1188428"/>
              <a:gd name="connsiteY88" fmla="*/ 1601951 h 5030951"/>
              <a:gd name="connsiteX89" fmla="*/ 1099039 w 1188428"/>
              <a:gd name="connsiteY89" fmla="*/ 1557990 h 5030951"/>
              <a:gd name="connsiteX90" fmla="*/ 1090246 w 1188428"/>
              <a:gd name="connsiteY90" fmla="*/ 1522820 h 5030951"/>
              <a:gd name="connsiteX91" fmla="*/ 1072662 w 1188428"/>
              <a:gd name="connsiteY91" fmla="*/ 1408520 h 5030951"/>
              <a:gd name="connsiteX92" fmla="*/ 1063870 w 1188428"/>
              <a:gd name="connsiteY92" fmla="*/ 1320597 h 5030951"/>
              <a:gd name="connsiteX93" fmla="*/ 1046285 w 1188428"/>
              <a:gd name="connsiteY93" fmla="*/ 1250259 h 5030951"/>
              <a:gd name="connsiteX94" fmla="*/ 1037493 w 1188428"/>
              <a:gd name="connsiteY94" fmla="*/ 1197505 h 5030951"/>
              <a:gd name="connsiteX95" fmla="*/ 1019908 w 1188428"/>
              <a:gd name="connsiteY95" fmla="*/ 1135959 h 5030951"/>
              <a:gd name="connsiteX96" fmla="*/ 1011116 w 1188428"/>
              <a:gd name="connsiteY96" fmla="*/ 1056828 h 5030951"/>
              <a:gd name="connsiteX97" fmla="*/ 1002323 w 1188428"/>
              <a:gd name="connsiteY97" fmla="*/ 1030451 h 5030951"/>
              <a:gd name="connsiteX98" fmla="*/ 1011115 w 1188428"/>
              <a:gd name="connsiteY98" fmla="*/ 889775 h 5030951"/>
              <a:gd name="connsiteX99" fmla="*/ 1028700 w 1188428"/>
              <a:gd name="connsiteY99" fmla="*/ 784266 h 5030951"/>
              <a:gd name="connsiteX100" fmla="*/ 1011116 w 1188428"/>
              <a:gd name="connsiteY100" fmla="*/ 652382 h 5030951"/>
              <a:gd name="connsiteX101" fmla="*/ 967154 w 1188428"/>
              <a:gd name="connsiteY101" fmla="*/ 467744 h 5030951"/>
              <a:gd name="connsiteX102" fmla="*/ 914400 w 1188428"/>
              <a:gd name="connsiteY102" fmla="*/ 318274 h 5030951"/>
              <a:gd name="connsiteX103" fmla="*/ 905608 w 1188428"/>
              <a:gd name="connsiteY103" fmla="*/ 274313 h 5030951"/>
              <a:gd name="connsiteX104" fmla="*/ 896816 w 1188428"/>
              <a:gd name="connsiteY104" fmla="*/ 221559 h 5030951"/>
              <a:gd name="connsiteX105" fmla="*/ 888023 w 1188428"/>
              <a:gd name="connsiteY105" fmla="*/ 177597 h 5030951"/>
              <a:gd name="connsiteX106" fmla="*/ 879231 w 1188428"/>
              <a:gd name="connsiteY106" fmla="*/ 116051 h 5030951"/>
              <a:gd name="connsiteX107" fmla="*/ 844062 w 1188428"/>
              <a:gd name="connsiteY107" fmla="*/ 54505 h 5030951"/>
              <a:gd name="connsiteX108" fmla="*/ 808893 w 1188428"/>
              <a:gd name="connsiteY108" fmla="*/ 45713 h 5030951"/>
              <a:gd name="connsiteX109" fmla="*/ 747346 w 1188428"/>
              <a:gd name="connsiteY109" fmla="*/ 19336 h 5030951"/>
              <a:gd name="connsiteX110" fmla="*/ 184639 w 1188428"/>
              <a:gd name="connsiteY110" fmla="*/ 1751 h 5030951"/>
              <a:gd name="connsiteX111" fmla="*/ 219808 w 1188428"/>
              <a:gd name="connsiteY111" fmla="*/ 63297 h 5030951"/>
              <a:gd name="connsiteX112" fmla="*/ 202223 w 1188428"/>
              <a:gd name="connsiteY112" fmla="*/ 116051 h 5030951"/>
              <a:gd name="connsiteX113" fmla="*/ 211016 w 1188428"/>
              <a:gd name="connsiteY113" fmla="*/ 212767 h 5030951"/>
              <a:gd name="connsiteX114" fmla="*/ 246185 w 1188428"/>
              <a:gd name="connsiteY114" fmla="*/ 221559 h 5030951"/>
              <a:gd name="connsiteX115" fmla="*/ 246185 w 1188428"/>
              <a:gd name="connsiteY115" fmla="*/ 247936 h 5030951"/>
              <a:gd name="connsiteX0" fmla="*/ 246185 w 1188428"/>
              <a:gd name="connsiteY0" fmla="*/ 246346 h 5029361"/>
              <a:gd name="connsiteX1" fmla="*/ 272562 w 1188428"/>
              <a:gd name="connsiteY1" fmla="*/ 290307 h 5029361"/>
              <a:gd name="connsiteX2" fmla="*/ 281354 w 1188428"/>
              <a:gd name="connsiteY2" fmla="*/ 316684 h 5029361"/>
              <a:gd name="connsiteX3" fmla="*/ 298939 w 1188428"/>
              <a:gd name="connsiteY3" fmla="*/ 378230 h 5029361"/>
              <a:gd name="connsiteX4" fmla="*/ 325316 w 1188428"/>
              <a:gd name="connsiteY4" fmla="*/ 430984 h 5029361"/>
              <a:gd name="connsiteX5" fmla="*/ 334108 w 1188428"/>
              <a:gd name="connsiteY5" fmla="*/ 492530 h 5029361"/>
              <a:gd name="connsiteX6" fmla="*/ 342900 w 1188428"/>
              <a:gd name="connsiteY6" fmla="*/ 677169 h 5029361"/>
              <a:gd name="connsiteX7" fmla="*/ 360485 w 1188428"/>
              <a:gd name="connsiteY7" fmla="*/ 765092 h 5029361"/>
              <a:gd name="connsiteX8" fmla="*/ 378070 w 1188428"/>
              <a:gd name="connsiteY8" fmla="*/ 826638 h 5029361"/>
              <a:gd name="connsiteX9" fmla="*/ 395654 w 1188428"/>
              <a:gd name="connsiteY9" fmla="*/ 1354177 h 5029361"/>
              <a:gd name="connsiteX10" fmla="*/ 413239 w 1188428"/>
              <a:gd name="connsiteY10" fmla="*/ 1433307 h 5029361"/>
              <a:gd name="connsiteX11" fmla="*/ 430823 w 1188428"/>
              <a:gd name="connsiteY11" fmla="*/ 1486061 h 5029361"/>
              <a:gd name="connsiteX12" fmla="*/ 439616 w 1188428"/>
              <a:gd name="connsiteY12" fmla="*/ 1512438 h 5029361"/>
              <a:gd name="connsiteX13" fmla="*/ 430823 w 1188428"/>
              <a:gd name="connsiteY13" fmla="*/ 1802584 h 5029361"/>
              <a:gd name="connsiteX14" fmla="*/ 422031 w 1188428"/>
              <a:gd name="connsiteY14" fmla="*/ 1864130 h 5029361"/>
              <a:gd name="connsiteX15" fmla="*/ 404446 w 1188428"/>
              <a:gd name="connsiteY15" fmla="*/ 2031184 h 5029361"/>
              <a:gd name="connsiteX16" fmla="*/ 395654 w 1188428"/>
              <a:gd name="connsiteY16" fmla="*/ 2057561 h 5029361"/>
              <a:gd name="connsiteX17" fmla="*/ 369277 w 1188428"/>
              <a:gd name="connsiteY17" fmla="*/ 2154277 h 5029361"/>
              <a:gd name="connsiteX18" fmla="*/ 378070 w 1188428"/>
              <a:gd name="connsiteY18" fmla="*/ 2338915 h 5029361"/>
              <a:gd name="connsiteX19" fmla="*/ 404446 w 1188428"/>
              <a:gd name="connsiteY19" fmla="*/ 2391669 h 5029361"/>
              <a:gd name="connsiteX20" fmla="*/ 413239 w 1188428"/>
              <a:gd name="connsiteY20" fmla="*/ 2418046 h 5029361"/>
              <a:gd name="connsiteX21" fmla="*/ 422031 w 1188428"/>
              <a:gd name="connsiteY21" fmla="*/ 2479592 h 5029361"/>
              <a:gd name="connsiteX22" fmla="*/ 430823 w 1188428"/>
              <a:gd name="connsiteY22" fmla="*/ 2505969 h 5029361"/>
              <a:gd name="connsiteX23" fmla="*/ 386862 w 1188428"/>
              <a:gd name="connsiteY23" fmla="*/ 2796115 h 5029361"/>
              <a:gd name="connsiteX24" fmla="*/ 360485 w 1188428"/>
              <a:gd name="connsiteY24" fmla="*/ 3121430 h 5029361"/>
              <a:gd name="connsiteX25" fmla="*/ 334108 w 1188428"/>
              <a:gd name="connsiteY25" fmla="*/ 3692930 h 5029361"/>
              <a:gd name="connsiteX26" fmla="*/ 316523 w 1188428"/>
              <a:gd name="connsiteY26" fmla="*/ 3745684 h 5029361"/>
              <a:gd name="connsiteX27" fmla="*/ 307731 w 1188428"/>
              <a:gd name="connsiteY27" fmla="*/ 3780853 h 5029361"/>
              <a:gd name="connsiteX28" fmla="*/ 298939 w 1188428"/>
              <a:gd name="connsiteY28" fmla="*/ 3824815 h 5029361"/>
              <a:gd name="connsiteX29" fmla="*/ 281354 w 1188428"/>
              <a:gd name="connsiteY29" fmla="*/ 3851192 h 5029361"/>
              <a:gd name="connsiteX30" fmla="*/ 263770 w 1188428"/>
              <a:gd name="connsiteY30" fmla="*/ 3930323 h 5029361"/>
              <a:gd name="connsiteX31" fmla="*/ 228600 w 1188428"/>
              <a:gd name="connsiteY31" fmla="*/ 4018246 h 5029361"/>
              <a:gd name="connsiteX32" fmla="*/ 219808 w 1188428"/>
              <a:gd name="connsiteY32" fmla="*/ 4053415 h 5029361"/>
              <a:gd name="connsiteX33" fmla="*/ 202223 w 1188428"/>
              <a:gd name="connsiteY33" fmla="*/ 4106169 h 5029361"/>
              <a:gd name="connsiteX34" fmla="*/ 184639 w 1188428"/>
              <a:gd name="connsiteY34" fmla="*/ 4167715 h 5029361"/>
              <a:gd name="connsiteX35" fmla="*/ 167054 w 1188428"/>
              <a:gd name="connsiteY35" fmla="*/ 4194092 h 5029361"/>
              <a:gd name="connsiteX36" fmla="*/ 149470 w 1188428"/>
              <a:gd name="connsiteY36" fmla="*/ 4282015 h 5029361"/>
              <a:gd name="connsiteX37" fmla="*/ 114300 w 1188428"/>
              <a:gd name="connsiteY37" fmla="*/ 4352353 h 5029361"/>
              <a:gd name="connsiteX38" fmla="*/ 87923 w 1188428"/>
              <a:gd name="connsiteY38" fmla="*/ 4422692 h 5029361"/>
              <a:gd name="connsiteX39" fmla="*/ 70339 w 1188428"/>
              <a:gd name="connsiteY39" fmla="*/ 4449069 h 5029361"/>
              <a:gd name="connsiteX40" fmla="*/ 35170 w 1188428"/>
              <a:gd name="connsiteY40" fmla="*/ 4536992 h 5029361"/>
              <a:gd name="connsiteX41" fmla="*/ 26377 w 1188428"/>
              <a:gd name="connsiteY41" fmla="*/ 4580953 h 5029361"/>
              <a:gd name="connsiteX42" fmla="*/ 8793 w 1188428"/>
              <a:gd name="connsiteY42" fmla="*/ 4739215 h 5029361"/>
              <a:gd name="connsiteX43" fmla="*/ 0 w 1188428"/>
              <a:gd name="connsiteY43" fmla="*/ 4783177 h 5029361"/>
              <a:gd name="connsiteX44" fmla="*/ 8793 w 1188428"/>
              <a:gd name="connsiteY44" fmla="*/ 4906269 h 5029361"/>
              <a:gd name="connsiteX45" fmla="*/ 43962 w 1188428"/>
              <a:gd name="connsiteY45" fmla="*/ 4915061 h 5029361"/>
              <a:gd name="connsiteX46" fmla="*/ 70339 w 1188428"/>
              <a:gd name="connsiteY46" fmla="*/ 4932646 h 5029361"/>
              <a:gd name="connsiteX47" fmla="*/ 105508 w 1188428"/>
              <a:gd name="connsiteY47" fmla="*/ 4941438 h 5029361"/>
              <a:gd name="connsiteX48" fmla="*/ 158262 w 1188428"/>
              <a:gd name="connsiteY48" fmla="*/ 4959023 h 5029361"/>
              <a:gd name="connsiteX49" fmla="*/ 184639 w 1188428"/>
              <a:gd name="connsiteY49" fmla="*/ 4967815 h 5029361"/>
              <a:gd name="connsiteX50" fmla="*/ 211016 w 1188428"/>
              <a:gd name="connsiteY50" fmla="*/ 4976607 h 5029361"/>
              <a:gd name="connsiteX51" fmla="*/ 228600 w 1188428"/>
              <a:gd name="connsiteY51" fmla="*/ 5002984 h 5029361"/>
              <a:gd name="connsiteX52" fmla="*/ 290146 w 1188428"/>
              <a:gd name="connsiteY52" fmla="*/ 5011777 h 5029361"/>
              <a:gd name="connsiteX53" fmla="*/ 562708 w 1188428"/>
              <a:gd name="connsiteY53" fmla="*/ 5029361 h 5029361"/>
              <a:gd name="connsiteX54" fmla="*/ 659423 w 1188428"/>
              <a:gd name="connsiteY54" fmla="*/ 5020569 h 5029361"/>
              <a:gd name="connsiteX55" fmla="*/ 685800 w 1188428"/>
              <a:gd name="connsiteY55" fmla="*/ 5011777 h 5029361"/>
              <a:gd name="connsiteX56" fmla="*/ 703385 w 1188428"/>
              <a:gd name="connsiteY56" fmla="*/ 4985400 h 5029361"/>
              <a:gd name="connsiteX57" fmla="*/ 729762 w 1188428"/>
              <a:gd name="connsiteY57" fmla="*/ 4923853 h 5029361"/>
              <a:gd name="connsiteX58" fmla="*/ 747346 w 1188428"/>
              <a:gd name="connsiteY58" fmla="*/ 4897477 h 5029361"/>
              <a:gd name="connsiteX59" fmla="*/ 773723 w 1188428"/>
              <a:gd name="connsiteY59" fmla="*/ 4879892 h 5029361"/>
              <a:gd name="connsiteX60" fmla="*/ 808893 w 1188428"/>
              <a:gd name="connsiteY60" fmla="*/ 4827138 h 5029361"/>
              <a:gd name="connsiteX61" fmla="*/ 826477 w 1188428"/>
              <a:gd name="connsiteY61" fmla="*/ 4800761 h 5029361"/>
              <a:gd name="connsiteX62" fmla="*/ 879231 w 1188428"/>
              <a:gd name="connsiteY62" fmla="*/ 4756800 h 5029361"/>
              <a:gd name="connsiteX63" fmla="*/ 923193 w 1188428"/>
              <a:gd name="connsiteY63" fmla="*/ 4704046 h 5029361"/>
              <a:gd name="connsiteX64" fmla="*/ 958362 w 1188428"/>
              <a:gd name="connsiteY64" fmla="*/ 4624915 h 5029361"/>
              <a:gd name="connsiteX65" fmla="*/ 967154 w 1188428"/>
              <a:gd name="connsiteY65" fmla="*/ 4589746 h 5029361"/>
              <a:gd name="connsiteX66" fmla="*/ 975946 w 1188428"/>
              <a:gd name="connsiteY66" fmla="*/ 4466653 h 5029361"/>
              <a:gd name="connsiteX67" fmla="*/ 984739 w 1188428"/>
              <a:gd name="connsiteY67" fmla="*/ 4440277 h 5029361"/>
              <a:gd name="connsiteX68" fmla="*/ 993531 w 1188428"/>
              <a:gd name="connsiteY68" fmla="*/ 4352353 h 5029361"/>
              <a:gd name="connsiteX69" fmla="*/ 1002323 w 1188428"/>
              <a:gd name="connsiteY69" fmla="*/ 4317184 h 5029361"/>
              <a:gd name="connsiteX70" fmla="*/ 1011116 w 1188428"/>
              <a:gd name="connsiteY70" fmla="*/ 4273223 h 5029361"/>
              <a:gd name="connsiteX71" fmla="*/ 1037493 w 1188428"/>
              <a:gd name="connsiteY71" fmla="*/ 4238053 h 5029361"/>
              <a:gd name="connsiteX72" fmla="*/ 1055077 w 1188428"/>
              <a:gd name="connsiteY72" fmla="*/ 4071000 h 5029361"/>
              <a:gd name="connsiteX73" fmla="*/ 1063870 w 1188428"/>
              <a:gd name="connsiteY73" fmla="*/ 4035830 h 5029361"/>
              <a:gd name="connsiteX74" fmla="*/ 1081454 w 1188428"/>
              <a:gd name="connsiteY74" fmla="*/ 3859984 h 5029361"/>
              <a:gd name="connsiteX75" fmla="*/ 1099039 w 1188428"/>
              <a:gd name="connsiteY75" fmla="*/ 3824815 h 5029361"/>
              <a:gd name="connsiteX76" fmla="*/ 1116623 w 1188428"/>
              <a:gd name="connsiteY76" fmla="*/ 3473123 h 5029361"/>
              <a:gd name="connsiteX77" fmla="*/ 1125416 w 1188428"/>
              <a:gd name="connsiteY77" fmla="*/ 3297277 h 5029361"/>
              <a:gd name="connsiteX78" fmla="*/ 1134208 w 1188428"/>
              <a:gd name="connsiteY78" fmla="*/ 3253315 h 5029361"/>
              <a:gd name="connsiteX79" fmla="*/ 1143000 w 1188428"/>
              <a:gd name="connsiteY79" fmla="*/ 3200561 h 5029361"/>
              <a:gd name="connsiteX80" fmla="*/ 1151793 w 1188428"/>
              <a:gd name="connsiteY80" fmla="*/ 3112638 h 5029361"/>
              <a:gd name="connsiteX81" fmla="*/ 1160585 w 1188428"/>
              <a:gd name="connsiteY81" fmla="*/ 3068677 h 5029361"/>
              <a:gd name="connsiteX82" fmla="*/ 1169377 w 1188428"/>
              <a:gd name="connsiteY82" fmla="*/ 2989546 h 5029361"/>
              <a:gd name="connsiteX83" fmla="*/ 1186962 w 1188428"/>
              <a:gd name="connsiteY83" fmla="*/ 2928000 h 5029361"/>
              <a:gd name="connsiteX84" fmla="*/ 1169377 w 1188428"/>
              <a:gd name="connsiteY84" fmla="*/ 2549930 h 5029361"/>
              <a:gd name="connsiteX85" fmla="*/ 1160585 w 1188428"/>
              <a:gd name="connsiteY85" fmla="*/ 2523553 h 5029361"/>
              <a:gd name="connsiteX86" fmla="*/ 1143000 w 1188428"/>
              <a:gd name="connsiteY86" fmla="*/ 1828961 h 5029361"/>
              <a:gd name="connsiteX87" fmla="*/ 1125416 w 1188428"/>
              <a:gd name="connsiteY87" fmla="*/ 1776207 h 5029361"/>
              <a:gd name="connsiteX88" fmla="*/ 1107831 w 1188428"/>
              <a:gd name="connsiteY88" fmla="*/ 1600361 h 5029361"/>
              <a:gd name="connsiteX89" fmla="*/ 1099039 w 1188428"/>
              <a:gd name="connsiteY89" fmla="*/ 1556400 h 5029361"/>
              <a:gd name="connsiteX90" fmla="*/ 1090246 w 1188428"/>
              <a:gd name="connsiteY90" fmla="*/ 1521230 h 5029361"/>
              <a:gd name="connsiteX91" fmla="*/ 1072662 w 1188428"/>
              <a:gd name="connsiteY91" fmla="*/ 1406930 h 5029361"/>
              <a:gd name="connsiteX92" fmla="*/ 1063870 w 1188428"/>
              <a:gd name="connsiteY92" fmla="*/ 1319007 h 5029361"/>
              <a:gd name="connsiteX93" fmla="*/ 1046285 w 1188428"/>
              <a:gd name="connsiteY93" fmla="*/ 1248669 h 5029361"/>
              <a:gd name="connsiteX94" fmla="*/ 1037493 w 1188428"/>
              <a:gd name="connsiteY94" fmla="*/ 1195915 h 5029361"/>
              <a:gd name="connsiteX95" fmla="*/ 1019908 w 1188428"/>
              <a:gd name="connsiteY95" fmla="*/ 1134369 h 5029361"/>
              <a:gd name="connsiteX96" fmla="*/ 1011116 w 1188428"/>
              <a:gd name="connsiteY96" fmla="*/ 1055238 h 5029361"/>
              <a:gd name="connsiteX97" fmla="*/ 1002323 w 1188428"/>
              <a:gd name="connsiteY97" fmla="*/ 1028861 h 5029361"/>
              <a:gd name="connsiteX98" fmla="*/ 1011115 w 1188428"/>
              <a:gd name="connsiteY98" fmla="*/ 888185 h 5029361"/>
              <a:gd name="connsiteX99" fmla="*/ 1028700 w 1188428"/>
              <a:gd name="connsiteY99" fmla="*/ 782676 h 5029361"/>
              <a:gd name="connsiteX100" fmla="*/ 1011116 w 1188428"/>
              <a:gd name="connsiteY100" fmla="*/ 650792 h 5029361"/>
              <a:gd name="connsiteX101" fmla="*/ 967154 w 1188428"/>
              <a:gd name="connsiteY101" fmla="*/ 466154 h 5029361"/>
              <a:gd name="connsiteX102" fmla="*/ 914400 w 1188428"/>
              <a:gd name="connsiteY102" fmla="*/ 316684 h 5029361"/>
              <a:gd name="connsiteX103" fmla="*/ 905608 w 1188428"/>
              <a:gd name="connsiteY103" fmla="*/ 272723 h 5029361"/>
              <a:gd name="connsiteX104" fmla="*/ 896816 w 1188428"/>
              <a:gd name="connsiteY104" fmla="*/ 219969 h 5029361"/>
              <a:gd name="connsiteX105" fmla="*/ 888023 w 1188428"/>
              <a:gd name="connsiteY105" fmla="*/ 176007 h 5029361"/>
              <a:gd name="connsiteX106" fmla="*/ 879231 w 1188428"/>
              <a:gd name="connsiteY106" fmla="*/ 114461 h 5029361"/>
              <a:gd name="connsiteX107" fmla="*/ 844062 w 1188428"/>
              <a:gd name="connsiteY107" fmla="*/ 52915 h 5029361"/>
              <a:gd name="connsiteX108" fmla="*/ 808893 w 1188428"/>
              <a:gd name="connsiteY108" fmla="*/ 44123 h 5029361"/>
              <a:gd name="connsiteX109" fmla="*/ 184639 w 1188428"/>
              <a:gd name="connsiteY109" fmla="*/ 161 h 5029361"/>
              <a:gd name="connsiteX110" fmla="*/ 219808 w 1188428"/>
              <a:gd name="connsiteY110" fmla="*/ 61707 h 5029361"/>
              <a:gd name="connsiteX111" fmla="*/ 202223 w 1188428"/>
              <a:gd name="connsiteY111" fmla="*/ 114461 h 5029361"/>
              <a:gd name="connsiteX112" fmla="*/ 211016 w 1188428"/>
              <a:gd name="connsiteY112" fmla="*/ 211177 h 5029361"/>
              <a:gd name="connsiteX113" fmla="*/ 246185 w 1188428"/>
              <a:gd name="connsiteY113" fmla="*/ 219969 h 5029361"/>
              <a:gd name="connsiteX114" fmla="*/ 246185 w 1188428"/>
              <a:gd name="connsiteY114" fmla="*/ 246346 h 5029361"/>
              <a:gd name="connsiteX0" fmla="*/ 246185 w 1188428"/>
              <a:gd name="connsiteY0" fmla="*/ 250827 h 5033842"/>
              <a:gd name="connsiteX1" fmla="*/ 272562 w 1188428"/>
              <a:gd name="connsiteY1" fmla="*/ 294788 h 5033842"/>
              <a:gd name="connsiteX2" fmla="*/ 281354 w 1188428"/>
              <a:gd name="connsiteY2" fmla="*/ 321165 h 5033842"/>
              <a:gd name="connsiteX3" fmla="*/ 298939 w 1188428"/>
              <a:gd name="connsiteY3" fmla="*/ 382711 h 5033842"/>
              <a:gd name="connsiteX4" fmla="*/ 325316 w 1188428"/>
              <a:gd name="connsiteY4" fmla="*/ 435465 h 5033842"/>
              <a:gd name="connsiteX5" fmla="*/ 334108 w 1188428"/>
              <a:gd name="connsiteY5" fmla="*/ 497011 h 5033842"/>
              <a:gd name="connsiteX6" fmla="*/ 342900 w 1188428"/>
              <a:gd name="connsiteY6" fmla="*/ 681650 h 5033842"/>
              <a:gd name="connsiteX7" fmla="*/ 360485 w 1188428"/>
              <a:gd name="connsiteY7" fmla="*/ 769573 h 5033842"/>
              <a:gd name="connsiteX8" fmla="*/ 378070 w 1188428"/>
              <a:gd name="connsiteY8" fmla="*/ 831119 h 5033842"/>
              <a:gd name="connsiteX9" fmla="*/ 395654 w 1188428"/>
              <a:gd name="connsiteY9" fmla="*/ 1358658 h 5033842"/>
              <a:gd name="connsiteX10" fmla="*/ 413239 w 1188428"/>
              <a:gd name="connsiteY10" fmla="*/ 1437788 h 5033842"/>
              <a:gd name="connsiteX11" fmla="*/ 430823 w 1188428"/>
              <a:gd name="connsiteY11" fmla="*/ 1490542 h 5033842"/>
              <a:gd name="connsiteX12" fmla="*/ 439616 w 1188428"/>
              <a:gd name="connsiteY12" fmla="*/ 1516919 h 5033842"/>
              <a:gd name="connsiteX13" fmla="*/ 430823 w 1188428"/>
              <a:gd name="connsiteY13" fmla="*/ 1807065 h 5033842"/>
              <a:gd name="connsiteX14" fmla="*/ 422031 w 1188428"/>
              <a:gd name="connsiteY14" fmla="*/ 1868611 h 5033842"/>
              <a:gd name="connsiteX15" fmla="*/ 404446 w 1188428"/>
              <a:gd name="connsiteY15" fmla="*/ 2035665 h 5033842"/>
              <a:gd name="connsiteX16" fmla="*/ 395654 w 1188428"/>
              <a:gd name="connsiteY16" fmla="*/ 2062042 h 5033842"/>
              <a:gd name="connsiteX17" fmla="*/ 369277 w 1188428"/>
              <a:gd name="connsiteY17" fmla="*/ 2158758 h 5033842"/>
              <a:gd name="connsiteX18" fmla="*/ 378070 w 1188428"/>
              <a:gd name="connsiteY18" fmla="*/ 2343396 h 5033842"/>
              <a:gd name="connsiteX19" fmla="*/ 404446 w 1188428"/>
              <a:gd name="connsiteY19" fmla="*/ 2396150 h 5033842"/>
              <a:gd name="connsiteX20" fmla="*/ 413239 w 1188428"/>
              <a:gd name="connsiteY20" fmla="*/ 2422527 h 5033842"/>
              <a:gd name="connsiteX21" fmla="*/ 422031 w 1188428"/>
              <a:gd name="connsiteY21" fmla="*/ 2484073 h 5033842"/>
              <a:gd name="connsiteX22" fmla="*/ 430823 w 1188428"/>
              <a:gd name="connsiteY22" fmla="*/ 2510450 h 5033842"/>
              <a:gd name="connsiteX23" fmla="*/ 386862 w 1188428"/>
              <a:gd name="connsiteY23" fmla="*/ 2800596 h 5033842"/>
              <a:gd name="connsiteX24" fmla="*/ 360485 w 1188428"/>
              <a:gd name="connsiteY24" fmla="*/ 3125911 h 5033842"/>
              <a:gd name="connsiteX25" fmla="*/ 334108 w 1188428"/>
              <a:gd name="connsiteY25" fmla="*/ 3697411 h 5033842"/>
              <a:gd name="connsiteX26" fmla="*/ 316523 w 1188428"/>
              <a:gd name="connsiteY26" fmla="*/ 3750165 h 5033842"/>
              <a:gd name="connsiteX27" fmla="*/ 307731 w 1188428"/>
              <a:gd name="connsiteY27" fmla="*/ 3785334 h 5033842"/>
              <a:gd name="connsiteX28" fmla="*/ 298939 w 1188428"/>
              <a:gd name="connsiteY28" fmla="*/ 3829296 h 5033842"/>
              <a:gd name="connsiteX29" fmla="*/ 281354 w 1188428"/>
              <a:gd name="connsiteY29" fmla="*/ 3855673 h 5033842"/>
              <a:gd name="connsiteX30" fmla="*/ 263770 w 1188428"/>
              <a:gd name="connsiteY30" fmla="*/ 3934804 h 5033842"/>
              <a:gd name="connsiteX31" fmla="*/ 228600 w 1188428"/>
              <a:gd name="connsiteY31" fmla="*/ 4022727 h 5033842"/>
              <a:gd name="connsiteX32" fmla="*/ 219808 w 1188428"/>
              <a:gd name="connsiteY32" fmla="*/ 4057896 h 5033842"/>
              <a:gd name="connsiteX33" fmla="*/ 202223 w 1188428"/>
              <a:gd name="connsiteY33" fmla="*/ 4110650 h 5033842"/>
              <a:gd name="connsiteX34" fmla="*/ 184639 w 1188428"/>
              <a:gd name="connsiteY34" fmla="*/ 4172196 h 5033842"/>
              <a:gd name="connsiteX35" fmla="*/ 167054 w 1188428"/>
              <a:gd name="connsiteY35" fmla="*/ 4198573 h 5033842"/>
              <a:gd name="connsiteX36" fmla="*/ 149470 w 1188428"/>
              <a:gd name="connsiteY36" fmla="*/ 4286496 h 5033842"/>
              <a:gd name="connsiteX37" fmla="*/ 114300 w 1188428"/>
              <a:gd name="connsiteY37" fmla="*/ 4356834 h 5033842"/>
              <a:gd name="connsiteX38" fmla="*/ 87923 w 1188428"/>
              <a:gd name="connsiteY38" fmla="*/ 4427173 h 5033842"/>
              <a:gd name="connsiteX39" fmla="*/ 70339 w 1188428"/>
              <a:gd name="connsiteY39" fmla="*/ 4453550 h 5033842"/>
              <a:gd name="connsiteX40" fmla="*/ 35170 w 1188428"/>
              <a:gd name="connsiteY40" fmla="*/ 4541473 h 5033842"/>
              <a:gd name="connsiteX41" fmla="*/ 26377 w 1188428"/>
              <a:gd name="connsiteY41" fmla="*/ 4585434 h 5033842"/>
              <a:gd name="connsiteX42" fmla="*/ 8793 w 1188428"/>
              <a:gd name="connsiteY42" fmla="*/ 4743696 h 5033842"/>
              <a:gd name="connsiteX43" fmla="*/ 0 w 1188428"/>
              <a:gd name="connsiteY43" fmla="*/ 4787658 h 5033842"/>
              <a:gd name="connsiteX44" fmla="*/ 8793 w 1188428"/>
              <a:gd name="connsiteY44" fmla="*/ 4910750 h 5033842"/>
              <a:gd name="connsiteX45" fmla="*/ 43962 w 1188428"/>
              <a:gd name="connsiteY45" fmla="*/ 4919542 h 5033842"/>
              <a:gd name="connsiteX46" fmla="*/ 70339 w 1188428"/>
              <a:gd name="connsiteY46" fmla="*/ 4937127 h 5033842"/>
              <a:gd name="connsiteX47" fmla="*/ 105508 w 1188428"/>
              <a:gd name="connsiteY47" fmla="*/ 4945919 h 5033842"/>
              <a:gd name="connsiteX48" fmla="*/ 158262 w 1188428"/>
              <a:gd name="connsiteY48" fmla="*/ 4963504 h 5033842"/>
              <a:gd name="connsiteX49" fmla="*/ 184639 w 1188428"/>
              <a:gd name="connsiteY49" fmla="*/ 4972296 h 5033842"/>
              <a:gd name="connsiteX50" fmla="*/ 211016 w 1188428"/>
              <a:gd name="connsiteY50" fmla="*/ 4981088 h 5033842"/>
              <a:gd name="connsiteX51" fmla="*/ 228600 w 1188428"/>
              <a:gd name="connsiteY51" fmla="*/ 5007465 h 5033842"/>
              <a:gd name="connsiteX52" fmla="*/ 290146 w 1188428"/>
              <a:gd name="connsiteY52" fmla="*/ 5016258 h 5033842"/>
              <a:gd name="connsiteX53" fmla="*/ 562708 w 1188428"/>
              <a:gd name="connsiteY53" fmla="*/ 5033842 h 5033842"/>
              <a:gd name="connsiteX54" fmla="*/ 659423 w 1188428"/>
              <a:gd name="connsiteY54" fmla="*/ 5025050 h 5033842"/>
              <a:gd name="connsiteX55" fmla="*/ 685800 w 1188428"/>
              <a:gd name="connsiteY55" fmla="*/ 5016258 h 5033842"/>
              <a:gd name="connsiteX56" fmla="*/ 703385 w 1188428"/>
              <a:gd name="connsiteY56" fmla="*/ 4989881 h 5033842"/>
              <a:gd name="connsiteX57" fmla="*/ 729762 w 1188428"/>
              <a:gd name="connsiteY57" fmla="*/ 4928334 h 5033842"/>
              <a:gd name="connsiteX58" fmla="*/ 747346 w 1188428"/>
              <a:gd name="connsiteY58" fmla="*/ 4901958 h 5033842"/>
              <a:gd name="connsiteX59" fmla="*/ 773723 w 1188428"/>
              <a:gd name="connsiteY59" fmla="*/ 4884373 h 5033842"/>
              <a:gd name="connsiteX60" fmla="*/ 808893 w 1188428"/>
              <a:gd name="connsiteY60" fmla="*/ 4831619 h 5033842"/>
              <a:gd name="connsiteX61" fmla="*/ 826477 w 1188428"/>
              <a:gd name="connsiteY61" fmla="*/ 4805242 h 5033842"/>
              <a:gd name="connsiteX62" fmla="*/ 879231 w 1188428"/>
              <a:gd name="connsiteY62" fmla="*/ 4761281 h 5033842"/>
              <a:gd name="connsiteX63" fmla="*/ 923193 w 1188428"/>
              <a:gd name="connsiteY63" fmla="*/ 4708527 h 5033842"/>
              <a:gd name="connsiteX64" fmla="*/ 958362 w 1188428"/>
              <a:gd name="connsiteY64" fmla="*/ 4629396 h 5033842"/>
              <a:gd name="connsiteX65" fmla="*/ 967154 w 1188428"/>
              <a:gd name="connsiteY65" fmla="*/ 4594227 h 5033842"/>
              <a:gd name="connsiteX66" fmla="*/ 975946 w 1188428"/>
              <a:gd name="connsiteY66" fmla="*/ 4471134 h 5033842"/>
              <a:gd name="connsiteX67" fmla="*/ 984739 w 1188428"/>
              <a:gd name="connsiteY67" fmla="*/ 4444758 h 5033842"/>
              <a:gd name="connsiteX68" fmla="*/ 993531 w 1188428"/>
              <a:gd name="connsiteY68" fmla="*/ 4356834 h 5033842"/>
              <a:gd name="connsiteX69" fmla="*/ 1002323 w 1188428"/>
              <a:gd name="connsiteY69" fmla="*/ 4321665 h 5033842"/>
              <a:gd name="connsiteX70" fmla="*/ 1011116 w 1188428"/>
              <a:gd name="connsiteY70" fmla="*/ 4277704 h 5033842"/>
              <a:gd name="connsiteX71" fmla="*/ 1037493 w 1188428"/>
              <a:gd name="connsiteY71" fmla="*/ 4242534 h 5033842"/>
              <a:gd name="connsiteX72" fmla="*/ 1055077 w 1188428"/>
              <a:gd name="connsiteY72" fmla="*/ 4075481 h 5033842"/>
              <a:gd name="connsiteX73" fmla="*/ 1063870 w 1188428"/>
              <a:gd name="connsiteY73" fmla="*/ 4040311 h 5033842"/>
              <a:gd name="connsiteX74" fmla="*/ 1081454 w 1188428"/>
              <a:gd name="connsiteY74" fmla="*/ 3864465 h 5033842"/>
              <a:gd name="connsiteX75" fmla="*/ 1099039 w 1188428"/>
              <a:gd name="connsiteY75" fmla="*/ 3829296 h 5033842"/>
              <a:gd name="connsiteX76" fmla="*/ 1116623 w 1188428"/>
              <a:gd name="connsiteY76" fmla="*/ 3477604 h 5033842"/>
              <a:gd name="connsiteX77" fmla="*/ 1125416 w 1188428"/>
              <a:gd name="connsiteY77" fmla="*/ 3301758 h 5033842"/>
              <a:gd name="connsiteX78" fmla="*/ 1134208 w 1188428"/>
              <a:gd name="connsiteY78" fmla="*/ 3257796 h 5033842"/>
              <a:gd name="connsiteX79" fmla="*/ 1143000 w 1188428"/>
              <a:gd name="connsiteY79" fmla="*/ 3205042 h 5033842"/>
              <a:gd name="connsiteX80" fmla="*/ 1151793 w 1188428"/>
              <a:gd name="connsiteY80" fmla="*/ 3117119 h 5033842"/>
              <a:gd name="connsiteX81" fmla="*/ 1160585 w 1188428"/>
              <a:gd name="connsiteY81" fmla="*/ 3073158 h 5033842"/>
              <a:gd name="connsiteX82" fmla="*/ 1169377 w 1188428"/>
              <a:gd name="connsiteY82" fmla="*/ 2994027 h 5033842"/>
              <a:gd name="connsiteX83" fmla="*/ 1186962 w 1188428"/>
              <a:gd name="connsiteY83" fmla="*/ 2932481 h 5033842"/>
              <a:gd name="connsiteX84" fmla="*/ 1169377 w 1188428"/>
              <a:gd name="connsiteY84" fmla="*/ 2554411 h 5033842"/>
              <a:gd name="connsiteX85" fmla="*/ 1160585 w 1188428"/>
              <a:gd name="connsiteY85" fmla="*/ 2528034 h 5033842"/>
              <a:gd name="connsiteX86" fmla="*/ 1143000 w 1188428"/>
              <a:gd name="connsiteY86" fmla="*/ 1833442 h 5033842"/>
              <a:gd name="connsiteX87" fmla="*/ 1125416 w 1188428"/>
              <a:gd name="connsiteY87" fmla="*/ 1780688 h 5033842"/>
              <a:gd name="connsiteX88" fmla="*/ 1107831 w 1188428"/>
              <a:gd name="connsiteY88" fmla="*/ 1604842 h 5033842"/>
              <a:gd name="connsiteX89" fmla="*/ 1099039 w 1188428"/>
              <a:gd name="connsiteY89" fmla="*/ 1560881 h 5033842"/>
              <a:gd name="connsiteX90" fmla="*/ 1090246 w 1188428"/>
              <a:gd name="connsiteY90" fmla="*/ 1525711 h 5033842"/>
              <a:gd name="connsiteX91" fmla="*/ 1072662 w 1188428"/>
              <a:gd name="connsiteY91" fmla="*/ 1411411 h 5033842"/>
              <a:gd name="connsiteX92" fmla="*/ 1063870 w 1188428"/>
              <a:gd name="connsiteY92" fmla="*/ 1323488 h 5033842"/>
              <a:gd name="connsiteX93" fmla="*/ 1046285 w 1188428"/>
              <a:gd name="connsiteY93" fmla="*/ 1253150 h 5033842"/>
              <a:gd name="connsiteX94" fmla="*/ 1037493 w 1188428"/>
              <a:gd name="connsiteY94" fmla="*/ 1200396 h 5033842"/>
              <a:gd name="connsiteX95" fmla="*/ 1019908 w 1188428"/>
              <a:gd name="connsiteY95" fmla="*/ 1138850 h 5033842"/>
              <a:gd name="connsiteX96" fmla="*/ 1011116 w 1188428"/>
              <a:gd name="connsiteY96" fmla="*/ 1059719 h 5033842"/>
              <a:gd name="connsiteX97" fmla="*/ 1002323 w 1188428"/>
              <a:gd name="connsiteY97" fmla="*/ 1033342 h 5033842"/>
              <a:gd name="connsiteX98" fmla="*/ 1011115 w 1188428"/>
              <a:gd name="connsiteY98" fmla="*/ 892666 h 5033842"/>
              <a:gd name="connsiteX99" fmla="*/ 1028700 w 1188428"/>
              <a:gd name="connsiteY99" fmla="*/ 787157 h 5033842"/>
              <a:gd name="connsiteX100" fmla="*/ 1011116 w 1188428"/>
              <a:gd name="connsiteY100" fmla="*/ 655273 h 5033842"/>
              <a:gd name="connsiteX101" fmla="*/ 967154 w 1188428"/>
              <a:gd name="connsiteY101" fmla="*/ 470635 h 5033842"/>
              <a:gd name="connsiteX102" fmla="*/ 914400 w 1188428"/>
              <a:gd name="connsiteY102" fmla="*/ 321165 h 5033842"/>
              <a:gd name="connsiteX103" fmla="*/ 905608 w 1188428"/>
              <a:gd name="connsiteY103" fmla="*/ 277204 h 5033842"/>
              <a:gd name="connsiteX104" fmla="*/ 896816 w 1188428"/>
              <a:gd name="connsiteY104" fmla="*/ 224450 h 5033842"/>
              <a:gd name="connsiteX105" fmla="*/ 888023 w 1188428"/>
              <a:gd name="connsiteY105" fmla="*/ 180488 h 5033842"/>
              <a:gd name="connsiteX106" fmla="*/ 879231 w 1188428"/>
              <a:gd name="connsiteY106" fmla="*/ 118942 h 5033842"/>
              <a:gd name="connsiteX107" fmla="*/ 844062 w 1188428"/>
              <a:gd name="connsiteY107" fmla="*/ 57396 h 5033842"/>
              <a:gd name="connsiteX108" fmla="*/ 844062 w 1188428"/>
              <a:gd name="connsiteY108" fmla="*/ 4643 h 5033842"/>
              <a:gd name="connsiteX109" fmla="*/ 184639 w 1188428"/>
              <a:gd name="connsiteY109" fmla="*/ 4642 h 5033842"/>
              <a:gd name="connsiteX110" fmla="*/ 219808 w 1188428"/>
              <a:gd name="connsiteY110" fmla="*/ 66188 h 5033842"/>
              <a:gd name="connsiteX111" fmla="*/ 202223 w 1188428"/>
              <a:gd name="connsiteY111" fmla="*/ 118942 h 5033842"/>
              <a:gd name="connsiteX112" fmla="*/ 211016 w 1188428"/>
              <a:gd name="connsiteY112" fmla="*/ 215658 h 5033842"/>
              <a:gd name="connsiteX113" fmla="*/ 246185 w 1188428"/>
              <a:gd name="connsiteY113" fmla="*/ 224450 h 5033842"/>
              <a:gd name="connsiteX114" fmla="*/ 246185 w 1188428"/>
              <a:gd name="connsiteY114" fmla="*/ 250827 h 5033842"/>
              <a:gd name="connsiteX0" fmla="*/ 246185 w 1188428"/>
              <a:gd name="connsiteY0" fmla="*/ 250827 h 5033842"/>
              <a:gd name="connsiteX1" fmla="*/ 272562 w 1188428"/>
              <a:gd name="connsiteY1" fmla="*/ 294788 h 5033842"/>
              <a:gd name="connsiteX2" fmla="*/ 281354 w 1188428"/>
              <a:gd name="connsiteY2" fmla="*/ 321165 h 5033842"/>
              <a:gd name="connsiteX3" fmla="*/ 298939 w 1188428"/>
              <a:gd name="connsiteY3" fmla="*/ 382711 h 5033842"/>
              <a:gd name="connsiteX4" fmla="*/ 325316 w 1188428"/>
              <a:gd name="connsiteY4" fmla="*/ 435465 h 5033842"/>
              <a:gd name="connsiteX5" fmla="*/ 334108 w 1188428"/>
              <a:gd name="connsiteY5" fmla="*/ 497011 h 5033842"/>
              <a:gd name="connsiteX6" fmla="*/ 342900 w 1188428"/>
              <a:gd name="connsiteY6" fmla="*/ 681650 h 5033842"/>
              <a:gd name="connsiteX7" fmla="*/ 360485 w 1188428"/>
              <a:gd name="connsiteY7" fmla="*/ 769573 h 5033842"/>
              <a:gd name="connsiteX8" fmla="*/ 378070 w 1188428"/>
              <a:gd name="connsiteY8" fmla="*/ 831119 h 5033842"/>
              <a:gd name="connsiteX9" fmla="*/ 395654 w 1188428"/>
              <a:gd name="connsiteY9" fmla="*/ 1358658 h 5033842"/>
              <a:gd name="connsiteX10" fmla="*/ 413239 w 1188428"/>
              <a:gd name="connsiteY10" fmla="*/ 1437788 h 5033842"/>
              <a:gd name="connsiteX11" fmla="*/ 430823 w 1188428"/>
              <a:gd name="connsiteY11" fmla="*/ 1490542 h 5033842"/>
              <a:gd name="connsiteX12" fmla="*/ 439616 w 1188428"/>
              <a:gd name="connsiteY12" fmla="*/ 1516919 h 5033842"/>
              <a:gd name="connsiteX13" fmla="*/ 430823 w 1188428"/>
              <a:gd name="connsiteY13" fmla="*/ 1807065 h 5033842"/>
              <a:gd name="connsiteX14" fmla="*/ 422031 w 1188428"/>
              <a:gd name="connsiteY14" fmla="*/ 1868611 h 5033842"/>
              <a:gd name="connsiteX15" fmla="*/ 404446 w 1188428"/>
              <a:gd name="connsiteY15" fmla="*/ 2035665 h 5033842"/>
              <a:gd name="connsiteX16" fmla="*/ 395654 w 1188428"/>
              <a:gd name="connsiteY16" fmla="*/ 2062042 h 5033842"/>
              <a:gd name="connsiteX17" fmla="*/ 369277 w 1188428"/>
              <a:gd name="connsiteY17" fmla="*/ 2158758 h 5033842"/>
              <a:gd name="connsiteX18" fmla="*/ 378070 w 1188428"/>
              <a:gd name="connsiteY18" fmla="*/ 2343396 h 5033842"/>
              <a:gd name="connsiteX19" fmla="*/ 404446 w 1188428"/>
              <a:gd name="connsiteY19" fmla="*/ 2396150 h 5033842"/>
              <a:gd name="connsiteX20" fmla="*/ 413239 w 1188428"/>
              <a:gd name="connsiteY20" fmla="*/ 2422527 h 5033842"/>
              <a:gd name="connsiteX21" fmla="*/ 422031 w 1188428"/>
              <a:gd name="connsiteY21" fmla="*/ 2484073 h 5033842"/>
              <a:gd name="connsiteX22" fmla="*/ 430823 w 1188428"/>
              <a:gd name="connsiteY22" fmla="*/ 2510450 h 5033842"/>
              <a:gd name="connsiteX23" fmla="*/ 386862 w 1188428"/>
              <a:gd name="connsiteY23" fmla="*/ 2800596 h 5033842"/>
              <a:gd name="connsiteX24" fmla="*/ 360485 w 1188428"/>
              <a:gd name="connsiteY24" fmla="*/ 3125911 h 5033842"/>
              <a:gd name="connsiteX25" fmla="*/ 334108 w 1188428"/>
              <a:gd name="connsiteY25" fmla="*/ 3697411 h 5033842"/>
              <a:gd name="connsiteX26" fmla="*/ 316523 w 1188428"/>
              <a:gd name="connsiteY26" fmla="*/ 3750165 h 5033842"/>
              <a:gd name="connsiteX27" fmla="*/ 307731 w 1188428"/>
              <a:gd name="connsiteY27" fmla="*/ 3785334 h 5033842"/>
              <a:gd name="connsiteX28" fmla="*/ 298939 w 1188428"/>
              <a:gd name="connsiteY28" fmla="*/ 3829296 h 5033842"/>
              <a:gd name="connsiteX29" fmla="*/ 281354 w 1188428"/>
              <a:gd name="connsiteY29" fmla="*/ 3855673 h 5033842"/>
              <a:gd name="connsiteX30" fmla="*/ 263770 w 1188428"/>
              <a:gd name="connsiteY30" fmla="*/ 3934804 h 5033842"/>
              <a:gd name="connsiteX31" fmla="*/ 228600 w 1188428"/>
              <a:gd name="connsiteY31" fmla="*/ 4022727 h 5033842"/>
              <a:gd name="connsiteX32" fmla="*/ 219808 w 1188428"/>
              <a:gd name="connsiteY32" fmla="*/ 4057896 h 5033842"/>
              <a:gd name="connsiteX33" fmla="*/ 202223 w 1188428"/>
              <a:gd name="connsiteY33" fmla="*/ 4110650 h 5033842"/>
              <a:gd name="connsiteX34" fmla="*/ 184639 w 1188428"/>
              <a:gd name="connsiteY34" fmla="*/ 4172196 h 5033842"/>
              <a:gd name="connsiteX35" fmla="*/ 167054 w 1188428"/>
              <a:gd name="connsiteY35" fmla="*/ 4198573 h 5033842"/>
              <a:gd name="connsiteX36" fmla="*/ 149470 w 1188428"/>
              <a:gd name="connsiteY36" fmla="*/ 4286496 h 5033842"/>
              <a:gd name="connsiteX37" fmla="*/ 114300 w 1188428"/>
              <a:gd name="connsiteY37" fmla="*/ 4356834 h 5033842"/>
              <a:gd name="connsiteX38" fmla="*/ 87923 w 1188428"/>
              <a:gd name="connsiteY38" fmla="*/ 4427173 h 5033842"/>
              <a:gd name="connsiteX39" fmla="*/ 70339 w 1188428"/>
              <a:gd name="connsiteY39" fmla="*/ 4453550 h 5033842"/>
              <a:gd name="connsiteX40" fmla="*/ 35170 w 1188428"/>
              <a:gd name="connsiteY40" fmla="*/ 4541473 h 5033842"/>
              <a:gd name="connsiteX41" fmla="*/ 26377 w 1188428"/>
              <a:gd name="connsiteY41" fmla="*/ 4585434 h 5033842"/>
              <a:gd name="connsiteX42" fmla="*/ 8793 w 1188428"/>
              <a:gd name="connsiteY42" fmla="*/ 4743696 h 5033842"/>
              <a:gd name="connsiteX43" fmla="*/ 0 w 1188428"/>
              <a:gd name="connsiteY43" fmla="*/ 4787658 h 5033842"/>
              <a:gd name="connsiteX44" fmla="*/ 8793 w 1188428"/>
              <a:gd name="connsiteY44" fmla="*/ 4910750 h 5033842"/>
              <a:gd name="connsiteX45" fmla="*/ 43962 w 1188428"/>
              <a:gd name="connsiteY45" fmla="*/ 4919542 h 5033842"/>
              <a:gd name="connsiteX46" fmla="*/ 105508 w 1188428"/>
              <a:gd name="connsiteY46" fmla="*/ 4945919 h 5033842"/>
              <a:gd name="connsiteX47" fmla="*/ 158262 w 1188428"/>
              <a:gd name="connsiteY47" fmla="*/ 4963504 h 5033842"/>
              <a:gd name="connsiteX48" fmla="*/ 184639 w 1188428"/>
              <a:gd name="connsiteY48" fmla="*/ 4972296 h 5033842"/>
              <a:gd name="connsiteX49" fmla="*/ 211016 w 1188428"/>
              <a:gd name="connsiteY49" fmla="*/ 4981088 h 5033842"/>
              <a:gd name="connsiteX50" fmla="*/ 228600 w 1188428"/>
              <a:gd name="connsiteY50" fmla="*/ 5007465 h 5033842"/>
              <a:gd name="connsiteX51" fmla="*/ 290146 w 1188428"/>
              <a:gd name="connsiteY51" fmla="*/ 5016258 h 5033842"/>
              <a:gd name="connsiteX52" fmla="*/ 562708 w 1188428"/>
              <a:gd name="connsiteY52" fmla="*/ 5033842 h 5033842"/>
              <a:gd name="connsiteX53" fmla="*/ 659423 w 1188428"/>
              <a:gd name="connsiteY53" fmla="*/ 5025050 h 5033842"/>
              <a:gd name="connsiteX54" fmla="*/ 685800 w 1188428"/>
              <a:gd name="connsiteY54" fmla="*/ 5016258 h 5033842"/>
              <a:gd name="connsiteX55" fmla="*/ 703385 w 1188428"/>
              <a:gd name="connsiteY55" fmla="*/ 4989881 h 5033842"/>
              <a:gd name="connsiteX56" fmla="*/ 729762 w 1188428"/>
              <a:gd name="connsiteY56" fmla="*/ 4928334 h 5033842"/>
              <a:gd name="connsiteX57" fmla="*/ 747346 w 1188428"/>
              <a:gd name="connsiteY57" fmla="*/ 4901958 h 5033842"/>
              <a:gd name="connsiteX58" fmla="*/ 773723 w 1188428"/>
              <a:gd name="connsiteY58" fmla="*/ 4884373 h 5033842"/>
              <a:gd name="connsiteX59" fmla="*/ 808893 w 1188428"/>
              <a:gd name="connsiteY59" fmla="*/ 4831619 h 5033842"/>
              <a:gd name="connsiteX60" fmla="*/ 826477 w 1188428"/>
              <a:gd name="connsiteY60" fmla="*/ 4805242 h 5033842"/>
              <a:gd name="connsiteX61" fmla="*/ 879231 w 1188428"/>
              <a:gd name="connsiteY61" fmla="*/ 4761281 h 5033842"/>
              <a:gd name="connsiteX62" fmla="*/ 923193 w 1188428"/>
              <a:gd name="connsiteY62" fmla="*/ 4708527 h 5033842"/>
              <a:gd name="connsiteX63" fmla="*/ 958362 w 1188428"/>
              <a:gd name="connsiteY63" fmla="*/ 4629396 h 5033842"/>
              <a:gd name="connsiteX64" fmla="*/ 967154 w 1188428"/>
              <a:gd name="connsiteY64" fmla="*/ 4594227 h 5033842"/>
              <a:gd name="connsiteX65" fmla="*/ 975946 w 1188428"/>
              <a:gd name="connsiteY65" fmla="*/ 4471134 h 5033842"/>
              <a:gd name="connsiteX66" fmla="*/ 984739 w 1188428"/>
              <a:gd name="connsiteY66" fmla="*/ 4444758 h 5033842"/>
              <a:gd name="connsiteX67" fmla="*/ 993531 w 1188428"/>
              <a:gd name="connsiteY67" fmla="*/ 4356834 h 5033842"/>
              <a:gd name="connsiteX68" fmla="*/ 1002323 w 1188428"/>
              <a:gd name="connsiteY68" fmla="*/ 4321665 h 5033842"/>
              <a:gd name="connsiteX69" fmla="*/ 1011116 w 1188428"/>
              <a:gd name="connsiteY69" fmla="*/ 4277704 h 5033842"/>
              <a:gd name="connsiteX70" fmla="*/ 1037493 w 1188428"/>
              <a:gd name="connsiteY70" fmla="*/ 4242534 h 5033842"/>
              <a:gd name="connsiteX71" fmla="*/ 1055077 w 1188428"/>
              <a:gd name="connsiteY71" fmla="*/ 4075481 h 5033842"/>
              <a:gd name="connsiteX72" fmla="*/ 1063870 w 1188428"/>
              <a:gd name="connsiteY72" fmla="*/ 4040311 h 5033842"/>
              <a:gd name="connsiteX73" fmla="*/ 1081454 w 1188428"/>
              <a:gd name="connsiteY73" fmla="*/ 3864465 h 5033842"/>
              <a:gd name="connsiteX74" fmla="*/ 1099039 w 1188428"/>
              <a:gd name="connsiteY74" fmla="*/ 3829296 h 5033842"/>
              <a:gd name="connsiteX75" fmla="*/ 1116623 w 1188428"/>
              <a:gd name="connsiteY75" fmla="*/ 3477604 h 5033842"/>
              <a:gd name="connsiteX76" fmla="*/ 1125416 w 1188428"/>
              <a:gd name="connsiteY76" fmla="*/ 3301758 h 5033842"/>
              <a:gd name="connsiteX77" fmla="*/ 1134208 w 1188428"/>
              <a:gd name="connsiteY77" fmla="*/ 3257796 h 5033842"/>
              <a:gd name="connsiteX78" fmla="*/ 1143000 w 1188428"/>
              <a:gd name="connsiteY78" fmla="*/ 3205042 h 5033842"/>
              <a:gd name="connsiteX79" fmla="*/ 1151793 w 1188428"/>
              <a:gd name="connsiteY79" fmla="*/ 3117119 h 5033842"/>
              <a:gd name="connsiteX80" fmla="*/ 1160585 w 1188428"/>
              <a:gd name="connsiteY80" fmla="*/ 3073158 h 5033842"/>
              <a:gd name="connsiteX81" fmla="*/ 1169377 w 1188428"/>
              <a:gd name="connsiteY81" fmla="*/ 2994027 h 5033842"/>
              <a:gd name="connsiteX82" fmla="*/ 1186962 w 1188428"/>
              <a:gd name="connsiteY82" fmla="*/ 2932481 h 5033842"/>
              <a:gd name="connsiteX83" fmla="*/ 1169377 w 1188428"/>
              <a:gd name="connsiteY83" fmla="*/ 2554411 h 5033842"/>
              <a:gd name="connsiteX84" fmla="*/ 1160585 w 1188428"/>
              <a:gd name="connsiteY84" fmla="*/ 2528034 h 5033842"/>
              <a:gd name="connsiteX85" fmla="*/ 1143000 w 1188428"/>
              <a:gd name="connsiteY85" fmla="*/ 1833442 h 5033842"/>
              <a:gd name="connsiteX86" fmla="*/ 1125416 w 1188428"/>
              <a:gd name="connsiteY86" fmla="*/ 1780688 h 5033842"/>
              <a:gd name="connsiteX87" fmla="*/ 1107831 w 1188428"/>
              <a:gd name="connsiteY87" fmla="*/ 1604842 h 5033842"/>
              <a:gd name="connsiteX88" fmla="*/ 1099039 w 1188428"/>
              <a:gd name="connsiteY88" fmla="*/ 1560881 h 5033842"/>
              <a:gd name="connsiteX89" fmla="*/ 1090246 w 1188428"/>
              <a:gd name="connsiteY89" fmla="*/ 1525711 h 5033842"/>
              <a:gd name="connsiteX90" fmla="*/ 1072662 w 1188428"/>
              <a:gd name="connsiteY90" fmla="*/ 1411411 h 5033842"/>
              <a:gd name="connsiteX91" fmla="*/ 1063870 w 1188428"/>
              <a:gd name="connsiteY91" fmla="*/ 1323488 h 5033842"/>
              <a:gd name="connsiteX92" fmla="*/ 1046285 w 1188428"/>
              <a:gd name="connsiteY92" fmla="*/ 1253150 h 5033842"/>
              <a:gd name="connsiteX93" fmla="*/ 1037493 w 1188428"/>
              <a:gd name="connsiteY93" fmla="*/ 1200396 h 5033842"/>
              <a:gd name="connsiteX94" fmla="*/ 1019908 w 1188428"/>
              <a:gd name="connsiteY94" fmla="*/ 1138850 h 5033842"/>
              <a:gd name="connsiteX95" fmla="*/ 1011116 w 1188428"/>
              <a:gd name="connsiteY95" fmla="*/ 1059719 h 5033842"/>
              <a:gd name="connsiteX96" fmla="*/ 1002323 w 1188428"/>
              <a:gd name="connsiteY96" fmla="*/ 1033342 h 5033842"/>
              <a:gd name="connsiteX97" fmla="*/ 1011115 w 1188428"/>
              <a:gd name="connsiteY97" fmla="*/ 892666 h 5033842"/>
              <a:gd name="connsiteX98" fmla="*/ 1028700 w 1188428"/>
              <a:gd name="connsiteY98" fmla="*/ 787157 h 5033842"/>
              <a:gd name="connsiteX99" fmla="*/ 1011116 w 1188428"/>
              <a:gd name="connsiteY99" fmla="*/ 655273 h 5033842"/>
              <a:gd name="connsiteX100" fmla="*/ 967154 w 1188428"/>
              <a:gd name="connsiteY100" fmla="*/ 470635 h 5033842"/>
              <a:gd name="connsiteX101" fmla="*/ 914400 w 1188428"/>
              <a:gd name="connsiteY101" fmla="*/ 321165 h 5033842"/>
              <a:gd name="connsiteX102" fmla="*/ 905608 w 1188428"/>
              <a:gd name="connsiteY102" fmla="*/ 277204 h 5033842"/>
              <a:gd name="connsiteX103" fmla="*/ 896816 w 1188428"/>
              <a:gd name="connsiteY103" fmla="*/ 224450 h 5033842"/>
              <a:gd name="connsiteX104" fmla="*/ 888023 w 1188428"/>
              <a:gd name="connsiteY104" fmla="*/ 180488 h 5033842"/>
              <a:gd name="connsiteX105" fmla="*/ 879231 w 1188428"/>
              <a:gd name="connsiteY105" fmla="*/ 118942 h 5033842"/>
              <a:gd name="connsiteX106" fmla="*/ 844062 w 1188428"/>
              <a:gd name="connsiteY106" fmla="*/ 57396 h 5033842"/>
              <a:gd name="connsiteX107" fmla="*/ 844062 w 1188428"/>
              <a:gd name="connsiteY107" fmla="*/ 4643 h 5033842"/>
              <a:gd name="connsiteX108" fmla="*/ 184639 w 1188428"/>
              <a:gd name="connsiteY108" fmla="*/ 4642 h 5033842"/>
              <a:gd name="connsiteX109" fmla="*/ 219808 w 1188428"/>
              <a:gd name="connsiteY109" fmla="*/ 66188 h 5033842"/>
              <a:gd name="connsiteX110" fmla="*/ 202223 w 1188428"/>
              <a:gd name="connsiteY110" fmla="*/ 118942 h 5033842"/>
              <a:gd name="connsiteX111" fmla="*/ 211016 w 1188428"/>
              <a:gd name="connsiteY111" fmla="*/ 215658 h 5033842"/>
              <a:gd name="connsiteX112" fmla="*/ 246185 w 1188428"/>
              <a:gd name="connsiteY112" fmla="*/ 224450 h 5033842"/>
              <a:gd name="connsiteX113" fmla="*/ 246185 w 1188428"/>
              <a:gd name="connsiteY113" fmla="*/ 250827 h 5033842"/>
              <a:gd name="connsiteX0" fmla="*/ 251613 w 1193856"/>
              <a:gd name="connsiteY0" fmla="*/ 250827 h 5033842"/>
              <a:gd name="connsiteX1" fmla="*/ 277990 w 1193856"/>
              <a:gd name="connsiteY1" fmla="*/ 294788 h 5033842"/>
              <a:gd name="connsiteX2" fmla="*/ 286782 w 1193856"/>
              <a:gd name="connsiteY2" fmla="*/ 321165 h 5033842"/>
              <a:gd name="connsiteX3" fmla="*/ 304367 w 1193856"/>
              <a:gd name="connsiteY3" fmla="*/ 382711 h 5033842"/>
              <a:gd name="connsiteX4" fmla="*/ 330744 w 1193856"/>
              <a:gd name="connsiteY4" fmla="*/ 435465 h 5033842"/>
              <a:gd name="connsiteX5" fmla="*/ 339536 w 1193856"/>
              <a:gd name="connsiteY5" fmla="*/ 497011 h 5033842"/>
              <a:gd name="connsiteX6" fmla="*/ 348328 w 1193856"/>
              <a:gd name="connsiteY6" fmla="*/ 681650 h 5033842"/>
              <a:gd name="connsiteX7" fmla="*/ 365913 w 1193856"/>
              <a:gd name="connsiteY7" fmla="*/ 769573 h 5033842"/>
              <a:gd name="connsiteX8" fmla="*/ 383498 w 1193856"/>
              <a:gd name="connsiteY8" fmla="*/ 831119 h 5033842"/>
              <a:gd name="connsiteX9" fmla="*/ 401082 w 1193856"/>
              <a:gd name="connsiteY9" fmla="*/ 1358658 h 5033842"/>
              <a:gd name="connsiteX10" fmla="*/ 418667 w 1193856"/>
              <a:gd name="connsiteY10" fmla="*/ 1437788 h 5033842"/>
              <a:gd name="connsiteX11" fmla="*/ 436251 w 1193856"/>
              <a:gd name="connsiteY11" fmla="*/ 1490542 h 5033842"/>
              <a:gd name="connsiteX12" fmla="*/ 445044 w 1193856"/>
              <a:gd name="connsiteY12" fmla="*/ 1516919 h 5033842"/>
              <a:gd name="connsiteX13" fmla="*/ 436251 w 1193856"/>
              <a:gd name="connsiteY13" fmla="*/ 1807065 h 5033842"/>
              <a:gd name="connsiteX14" fmla="*/ 427459 w 1193856"/>
              <a:gd name="connsiteY14" fmla="*/ 1868611 h 5033842"/>
              <a:gd name="connsiteX15" fmla="*/ 409874 w 1193856"/>
              <a:gd name="connsiteY15" fmla="*/ 2035665 h 5033842"/>
              <a:gd name="connsiteX16" fmla="*/ 401082 w 1193856"/>
              <a:gd name="connsiteY16" fmla="*/ 2062042 h 5033842"/>
              <a:gd name="connsiteX17" fmla="*/ 374705 w 1193856"/>
              <a:gd name="connsiteY17" fmla="*/ 2158758 h 5033842"/>
              <a:gd name="connsiteX18" fmla="*/ 383498 w 1193856"/>
              <a:gd name="connsiteY18" fmla="*/ 2343396 h 5033842"/>
              <a:gd name="connsiteX19" fmla="*/ 409874 w 1193856"/>
              <a:gd name="connsiteY19" fmla="*/ 2396150 h 5033842"/>
              <a:gd name="connsiteX20" fmla="*/ 418667 w 1193856"/>
              <a:gd name="connsiteY20" fmla="*/ 2422527 h 5033842"/>
              <a:gd name="connsiteX21" fmla="*/ 427459 w 1193856"/>
              <a:gd name="connsiteY21" fmla="*/ 2484073 h 5033842"/>
              <a:gd name="connsiteX22" fmla="*/ 436251 w 1193856"/>
              <a:gd name="connsiteY22" fmla="*/ 2510450 h 5033842"/>
              <a:gd name="connsiteX23" fmla="*/ 392290 w 1193856"/>
              <a:gd name="connsiteY23" fmla="*/ 2800596 h 5033842"/>
              <a:gd name="connsiteX24" fmla="*/ 365913 w 1193856"/>
              <a:gd name="connsiteY24" fmla="*/ 3125911 h 5033842"/>
              <a:gd name="connsiteX25" fmla="*/ 339536 w 1193856"/>
              <a:gd name="connsiteY25" fmla="*/ 3697411 h 5033842"/>
              <a:gd name="connsiteX26" fmla="*/ 321951 w 1193856"/>
              <a:gd name="connsiteY26" fmla="*/ 3750165 h 5033842"/>
              <a:gd name="connsiteX27" fmla="*/ 313159 w 1193856"/>
              <a:gd name="connsiteY27" fmla="*/ 3785334 h 5033842"/>
              <a:gd name="connsiteX28" fmla="*/ 304367 w 1193856"/>
              <a:gd name="connsiteY28" fmla="*/ 3829296 h 5033842"/>
              <a:gd name="connsiteX29" fmla="*/ 286782 w 1193856"/>
              <a:gd name="connsiteY29" fmla="*/ 3855673 h 5033842"/>
              <a:gd name="connsiteX30" fmla="*/ 269198 w 1193856"/>
              <a:gd name="connsiteY30" fmla="*/ 3934804 h 5033842"/>
              <a:gd name="connsiteX31" fmla="*/ 234028 w 1193856"/>
              <a:gd name="connsiteY31" fmla="*/ 4022727 h 5033842"/>
              <a:gd name="connsiteX32" fmla="*/ 225236 w 1193856"/>
              <a:gd name="connsiteY32" fmla="*/ 4057896 h 5033842"/>
              <a:gd name="connsiteX33" fmla="*/ 207651 w 1193856"/>
              <a:gd name="connsiteY33" fmla="*/ 4110650 h 5033842"/>
              <a:gd name="connsiteX34" fmla="*/ 190067 w 1193856"/>
              <a:gd name="connsiteY34" fmla="*/ 4172196 h 5033842"/>
              <a:gd name="connsiteX35" fmla="*/ 172482 w 1193856"/>
              <a:gd name="connsiteY35" fmla="*/ 4198573 h 5033842"/>
              <a:gd name="connsiteX36" fmla="*/ 154898 w 1193856"/>
              <a:gd name="connsiteY36" fmla="*/ 4286496 h 5033842"/>
              <a:gd name="connsiteX37" fmla="*/ 119728 w 1193856"/>
              <a:gd name="connsiteY37" fmla="*/ 4356834 h 5033842"/>
              <a:gd name="connsiteX38" fmla="*/ 93351 w 1193856"/>
              <a:gd name="connsiteY38" fmla="*/ 4427173 h 5033842"/>
              <a:gd name="connsiteX39" fmla="*/ 75767 w 1193856"/>
              <a:gd name="connsiteY39" fmla="*/ 4453550 h 5033842"/>
              <a:gd name="connsiteX40" fmla="*/ 40598 w 1193856"/>
              <a:gd name="connsiteY40" fmla="*/ 4541473 h 5033842"/>
              <a:gd name="connsiteX41" fmla="*/ 31805 w 1193856"/>
              <a:gd name="connsiteY41" fmla="*/ 4585434 h 5033842"/>
              <a:gd name="connsiteX42" fmla="*/ 14221 w 1193856"/>
              <a:gd name="connsiteY42" fmla="*/ 4743696 h 5033842"/>
              <a:gd name="connsiteX43" fmla="*/ 5428 w 1193856"/>
              <a:gd name="connsiteY43" fmla="*/ 4787658 h 5033842"/>
              <a:gd name="connsiteX44" fmla="*/ 14221 w 1193856"/>
              <a:gd name="connsiteY44" fmla="*/ 4910750 h 5033842"/>
              <a:gd name="connsiteX45" fmla="*/ 5428 w 1193856"/>
              <a:gd name="connsiteY45" fmla="*/ 5007465 h 5033842"/>
              <a:gd name="connsiteX46" fmla="*/ 110936 w 1193856"/>
              <a:gd name="connsiteY46" fmla="*/ 4945919 h 5033842"/>
              <a:gd name="connsiteX47" fmla="*/ 163690 w 1193856"/>
              <a:gd name="connsiteY47" fmla="*/ 4963504 h 5033842"/>
              <a:gd name="connsiteX48" fmla="*/ 190067 w 1193856"/>
              <a:gd name="connsiteY48" fmla="*/ 4972296 h 5033842"/>
              <a:gd name="connsiteX49" fmla="*/ 216444 w 1193856"/>
              <a:gd name="connsiteY49" fmla="*/ 4981088 h 5033842"/>
              <a:gd name="connsiteX50" fmla="*/ 234028 w 1193856"/>
              <a:gd name="connsiteY50" fmla="*/ 5007465 h 5033842"/>
              <a:gd name="connsiteX51" fmla="*/ 295574 w 1193856"/>
              <a:gd name="connsiteY51" fmla="*/ 5016258 h 5033842"/>
              <a:gd name="connsiteX52" fmla="*/ 568136 w 1193856"/>
              <a:gd name="connsiteY52" fmla="*/ 5033842 h 5033842"/>
              <a:gd name="connsiteX53" fmla="*/ 664851 w 1193856"/>
              <a:gd name="connsiteY53" fmla="*/ 5025050 h 5033842"/>
              <a:gd name="connsiteX54" fmla="*/ 691228 w 1193856"/>
              <a:gd name="connsiteY54" fmla="*/ 5016258 h 5033842"/>
              <a:gd name="connsiteX55" fmla="*/ 708813 w 1193856"/>
              <a:gd name="connsiteY55" fmla="*/ 4989881 h 5033842"/>
              <a:gd name="connsiteX56" fmla="*/ 735190 w 1193856"/>
              <a:gd name="connsiteY56" fmla="*/ 4928334 h 5033842"/>
              <a:gd name="connsiteX57" fmla="*/ 752774 w 1193856"/>
              <a:gd name="connsiteY57" fmla="*/ 4901958 h 5033842"/>
              <a:gd name="connsiteX58" fmla="*/ 779151 w 1193856"/>
              <a:gd name="connsiteY58" fmla="*/ 4884373 h 5033842"/>
              <a:gd name="connsiteX59" fmla="*/ 814321 w 1193856"/>
              <a:gd name="connsiteY59" fmla="*/ 4831619 h 5033842"/>
              <a:gd name="connsiteX60" fmla="*/ 831905 w 1193856"/>
              <a:gd name="connsiteY60" fmla="*/ 4805242 h 5033842"/>
              <a:gd name="connsiteX61" fmla="*/ 884659 w 1193856"/>
              <a:gd name="connsiteY61" fmla="*/ 4761281 h 5033842"/>
              <a:gd name="connsiteX62" fmla="*/ 928621 w 1193856"/>
              <a:gd name="connsiteY62" fmla="*/ 4708527 h 5033842"/>
              <a:gd name="connsiteX63" fmla="*/ 963790 w 1193856"/>
              <a:gd name="connsiteY63" fmla="*/ 4629396 h 5033842"/>
              <a:gd name="connsiteX64" fmla="*/ 972582 w 1193856"/>
              <a:gd name="connsiteY64" fmla="*/ 4594227 h 5033842"/>
              <a:gd name="connsiteX65" fmla="*/ 981374 w 1193856"/>
              <a:gd name="connsiteY65" fmla="*/ 4471134 h 5033842"/>
              <a:gd name="connsiteX66" fmla="*/ 990167 w 1193856"/>
              <a:gd name="connsiteY66" fmla="*/ 4444758 h 5033842"/>
              <a:gd name="connsiteX67" fmla="*/ 998959 w 1193856"/>
              <a:gd name="connsiteY67" fmla="*/ 4356834 h 5033842"/>
              <a:gd name="connsiteX68" fmla="*/ 1007751 w 1193856"/>
              <a:gd name="connsiteY68" fmla="*/ 4321665 h 5033842"/>
              <a:gd name="connsiteX69" fmla="*/ 1016544 w 1193856"/>
              <a:gd name="connsiteY69" fmla="*/ 4277704 h 5033842"/>
              <a:gd name="connsiteX70" fmla="*/ 1042921 w 1193856"/>
              <a:gd name="connsiteY70" fmla="*/ 4242534 h 5033842"/>
              <a:gd name="connsiteX71" fmla="*/ 1060505 w 1193856"/>
              <a:gd name="connsiteY71" fmla="*/ 4075481 h 5033842"/>
              <a:gd name="connsiteX72" fmla="*/ 1069298 w 1193856"/>
              <a:gd name="connsiteY72" fmla="*/ 4040311 h 5033842"/>
              <a:gd name="connsiteX73" fmla="*/ 1086882 w 1193856"/>
              <a:gd name="connsiteY73" fmla="*/ 3864465 h 5033842"/>
              <a:gd name="connsiteX74" fmla="*/ 1104467 w 1193856"/>
              <a:gd name="connsiteY74" fmla="*/ 3829296 h 5033842"/>
              <a:gd name="connsiteX75" fmla="*/ 1122051 w 1193856"/>
              <a:gd name="connsiteY75" fmla="*/ 3477604 h 5033842"/>
              <a:gd name="connsiteX76" fmla="*/ 1130844 w 1193856"/>
              <a:gd name="connsiteY76" fmla="*/ 3301758 h 5033842"/>
              <a:gd name="connsiteX77" fmla="*/ 1139636 w 1193856"/>
              <a:gd name="connsiteY77" fmla="*/ 3257796 h 5033842"/>
              <a:gd name="connsiteX78" fmla="*/ 1148428 w 1193856"/>
              <a:gd name="connsiteY78" fmla="*/ 3205042 h 5033842"/>
              <a:gd name="connsiteX79" fmla="*/ 1157221 w 1193856"/>
              <a:gd name="connsiteY79" fmla="*/ 3117119 h 5033842"/>
              <a:gd name="connsiteX80" fmla="*/ 1166013 w 1193856"/>
              <a:gd name="connsiteY80" fmla="*/ 3073158 h 5033842"/>
              <a:gd name="connsiteX81" fmla="*/ 1174805 w 1193856"/>
              <a:gd name="connsiteY81" fmla="*/ 2994027 h 5033842"/>
              <a:gd name="connsiteX82" fmla="*/ 1192390 w 1193856"/>
              <a:gd name="connsiteY82" fmla="*/ 2932481 h 5033842"/>
              <a:gd name="connsiteX83" fmla="*/ 1174805 w 1193856"/>
              <a:gd name="connsiteY83" fmla="*/ 2554411 h 5033842"/>
              <a:gd name="connsiteX84" fmla="*/ 1166013 w 1193856"/>
              <a:gd name="connsiteY84" fmla="*/ 2528034 h 5033842"/>
              <a:gd name="connsiteX85" fmla="*/ 1148428 w 1193856"/>
              <a:gd name="connsiteY85" fmla="*/ 1833442 h 5033842"/>
              <a:gd name="connsiteX86" fmla="*/ 1130844 w 1193856"/>
              <a:gd name="connsiteY86" fmla="*/ 1780688 h 5033842"/>
              <a:gd name="connsiteX87" fmla="*/ 1113259 w 1193856"/>
              <a:gd name="connsiteY87" fmla="*/ 1604842 h 5033842"/>
              <a:gd name="connsiteX88" fmla="*/ 1104467 w 1193856"/>
              <a:gd name="connsiteY88" fmla="*/ 1560881 h 5033842"/>
              <a:gd name="connsiteX89" fmla="*/ 1095674 w 1193856"/>
              <a:gd name="connsiteY89" fmla="*/ 1525711 h 5033842"/>
              <a:gd name="connsiteX90" fmla="*/ 1078090 w 1193856"/>
              <a:gd name="connsiteY90" fmla="*/ 1411411 h 5033842"/>
              <a:gd name="connsiteX91" fmla="*/ 1069298 w 1193856"/>
              <a:gd name="connsiteY91" fmla="*/ 1323488 h 5033842"/>
              <a:gd name="connsiteX92" fmla="*/ 1051713 w 1193856"/>
              <a:gd name="connsiteY92" fmla="*/ 1253150 h 5033842"/>
              <a:gd name="connsiteX93" fmla="*/ 1042921 w 1193856"/>
              <a:gd name="connsiteY93" fmla="*/ 1200396 h 5033842"/>
              <a:gd name="connsiteX94" fmla="*/ 1025336 w 1193856"/>
              <a:gd name="connsiteY94" fmla="*/ 1138850 h 5033842"/>
              <a:gd name="connsiteX95" fmla="*/ 1016544 w 1193856"/>
              <a:gd name="connsiteY95" fmla="*/ 1059719 h 5033842"/>
              <a:gd name="connsiteX96" fmla="*/ 1007751 w 1193856"/>
              <a:gd name="connsiteY96" fmla="*/ 1033342 h 5033842"/>
              <a:gd name="connsiteX97" fmla="*/ 1016543 w 1193856"/>
              <a:gd name="connsiteY97" fmla="*/ 892666 h 5033842"/>
              <a:gd name="connsiteX98" fmla="*/ 1034128 w 1193856"/>
              <a:gd name="connsiteY98" fmla="*/ 787157 h 5033842"/>
              <a:gd name="connsiteX99" fmla="*/ 1016544 w 1193856"/>
              <a:gd name="connsiteY99" fmla="*/ 655273 h 5033842"/>
              <a:gd name="connsiteX100" fmla="*/ 972582 w 1193856"/>
              <a:gd name="connsiteY100" fmla="*/ 470635 h 5033842"/>
              <a:gd name="connsiteX101" fmla="*/ 919828 w 1193856"/>
              <a:gd name="connsiteY101" fmla="*/ 321165 h 5033842"/>
              <a:gd name="connsiteX102" fmla="*/ 911036 w 1193856"/>
              <a:gd name="connsiteY102" fmla="*/ 277204 h 5033842"/>
              <a:gd name="connsiteX103" fmla="*/ 902244 w 1193856"/>
              <a:gd name="connsiteY103" fmla="*/ 224450 h 5033842"/>
              <a:gd name="connsiteX104" fmla="*/ 893451 w 1193856"/>
              <a:gd name="connsiteY104" fmla="*/ 180488 h 5033842"/>
              <a:gd name="connsiteX105" fmla="*/ 884659 w 1193856"/>
              <a:gd name="connsiteY105" fmla="*/ 118942 h 5033842"/>
              <a:gd name="connsiteX106" fmla="*/ 849490 w 1193856"/>
              <a:gd name="connsiteY106" fmla="*/ 57396 h 5033842"/>
              <a:gd name="connsiteX107" fmla="*/ 849490 w 1193856"/>
              <a:gd name="connsiteY107" fmla="*/ 4643 h 5033842"/>
              <a:gd name="connsiteX108" fmla="*/ 190067 w 1193856"/>
              <a:gd name="connsiteY108" fmla="*/ 4642 h 5033842"/>
              <a:gd name="connsiteX109" fmla="*/ 225236 w 1193856"/>
              <a:gd name="connsiteY109" fmla="*/ 66188 h 5033842"/>
              <a:gd name="connsiteX110" fmla="*/ 207651 w 1193856"/>
              <a:gd name="connsiteY110" fmla="*/ 118942 h 5033842"/>
              <a:gd name="connsiteX111" fmla="*/ 216444 w 1193856"/>
              <a:gd name="connsiteY111" fmla="*/ 215658 h 5033842"/>
              <a:gd name="connsiteX112" fmla="*/ 251613 w 1193856"/>
              <a:gd name="connsiteY112" fmla="*/ 224450 h 5033842"/>
              <a:gd name="connsiteX113" fmla="*/ 251613 w 1193856"/>
              <a:gd name="connsiteY113" fmla="*/ 250827 h 5033842"/>
              <a:gd name="connsiteX0" fmla="*/ 255361 w 1197604"/>
              <a:gd name="connsiteY0" fmla="*/ 250827 h 5033842"/>
              <a:gd name="connsiteX1" fmla="*/ 281738 w 1197604"/>
              <a:gd name="connsiteY1" fmla="*/ 294788 h 5033842"/>
              <a:gd name="connsiteX2" fmla="*/ 290530 w 1197604"/>
              <a:gd name="connsiteY2" fmla="*/ 321165 h 5033842"/>
              <a:gd name="connsiteX3" fmla="*/ 308115 w 1197604"/>
              <a:gd name="connsiteY3" fmla="*/ 382711 h 5033842"/>
              <a:gd name="connsiteX4" fmla="*/ 334492 w 1197604"/>
              <a:gd name="connsiteY4" fmla="*/ 435465 h 5033842"/>
              <a:gd name="connsiteX5" fmla="*/ 343284 w 1197604"/>
              <a:gd name="connsiteY5" fmla="*/ 497011 h 5033842"/>
              <a:gd name="connsiteX6" fmla="*/ 352076 w 1197604"/>
              <a:gd name="connsiteY6" fmla="*/ 681650 h 5033842"/>
              <a:gd name="connsiteX7" fmla="*/ 369661 w 1197604"/>
              <a:gd name="connsiteY7" fmla="*/ 769573 h 5033842"/>
              <a:gd name="connsiteX8" fmla="*/ 387246 w 1197604"/>
              <a:gd name="connsiteY8" fmla="*/ 831119 h 5033842"/>
              <a:gd name="connsiteX9" fmla="*/ 404830 w 1197604"/>
              <a:gd name="connsiteY9" fmla="*/ 1358658 h 5033842"/>
              <a:gd name="connsiteX10" fmla="*/ 422415 w 1197604"/>
              <a:gd name="connsiteY10" fmla="*/ 1437788 h 5033842"/>
              <a:gd name="connsiteX11" fmla="*/ 439999 w 1197604"/>
              <a:gd name="connsiteY11" fmla="*/ 1490542 h 5033842"/>
              <a:gd name="connsiteX12" fmla="*/ 448792 w 1197604"/>
              <a:gd name="connsiteY12" fmla="*/ 1516919 h 5033842"/>
              <a:gd name="connsiteX13" fmla="*/ 439999 w 1197604"/>
              <a:gd name="connsiteY13" fmla="*/ 1807065 h 5033842"/>
              <a:gd name="connsiteX14" fmla="*/ 431207 w 1197604"/>
              <a:gd name="connsiteY14" fmla="*/ 1868611 h 5033842"/>
              <a:gd name="connsiteX15" fmla="*/ 413622 w 1197604"/>
              <a:gd name="connsiteY15" fmla="*/ 2035665 h 5033842"/>
              <a:gd name="connsiteX16" fmla="*/ 404830 w 1197604"/>
              <a:gd name="connsiteY16" fmla="*/ 2062042 h 5033842"/>
              <a:gd name="connsiteX17" fmla="*/ 378453 w 1197604"/>
              <a:gd name="connsiteY17" fmla="*/ 2158758 h 5033842"/>
              <a:gd name="connsiteX18" fmla="*/ 387246 w 1197604"/>
              <a:gd name="connsiteY18" fmla="*/ 2343396 h 5033842"/>
              <a:gd name="connsiteX19" fmla="*/ 413622 w 1197604"/>
              <a:gd name="connsiteY19" fmla="*/ 2396150 h 5033842"/>
              <a:gd name="connsiteX20" fmla="*/ 422415 w 1197604"/>
              <a:gd name="connsiteY20" fmla="*/ 2422527 h 5033842"/>
              <a:gd name="connsiteX21" fmla="*/ 431207 w 1197604"/>
              <a:gd name="connsiteY21" fmla="*/ 2484073 h 5033842"/>
              <a:gd name="connsiteX22" fmla="*/ 439999 w 1197604"/>
              <a:gd name="connsiteY22" fmla="*/ 2510450 h 5033842"/>
              <a:gd name="connsiteX23" fmla="*/ 396038 w 1197604"/>
              <a:gd name="connsiteY23" fmla="*/ 2800596 h 5033842"/>
              <a:gd name="connsiteX24" fmla="*/ 369661 w 1197604"/>
              <a:gd name="connsiteY24" fmla="*/ 3125911 h 5033842"/>
              <a:gd name="connsiteX25" fmla="*/ 343284 w 1197604"/>
              <a:gd name="connsiteY25" fmla="*/ 3697411 h 5033842"/>
              <a:gd name="connsiteX26" fmla="*/ 325699 w 1197604"/>
              <a:gd name="connsiteY26" fmla="*/ 3750165 h 5033842"/>
              <a:gd name="connsiteX27" fmla="*/ 316907 w 1197604"/>
              <a:gd name="connsiteY27" fmla="*/ 3785334 h 5033842"/>
              <a:gd name="connsiteX28" fmla="*/ 308115 w 1197604"/>
              <a:gd name="connsiteY28" fmla="*/ 3829296 h 5033842"/>
              <a:gd name="connsiteX29" fmla="*/ 290530 w 1197604"/>
              <a:gd name="connsiteY29" fmla="*/ 3855673 h 5033842"/>
              <a:gd name="connsiteX30" fmla="*/ 272946 w 1197604"/>
              <a:gd name="connsiteY30" fmla="*/ 3934804 h 5033842"/>
              <a:gd name="connsiteX31" fmla="*/ 237776 w 1197604"/>
              <a:gd name="connsiteY31" fmla="*/ 4022727 h 5033842"/>
              <a:gd name="connsiteX32" fmla="*/ 228984 w 1197604"/>
              <a:gd name="connsiteY32" fmla="*/ 4057896 h 5033842"/>
              <a:gd name="connsiteX33" fmla="*/ 211399 w 1197604"/>
              <a:gd name="connsiteY33" fmla="*/ 4110650 h 5033842"/>
              <a:gd name="connsiteX34" fmla="*/ 193815 w 1197604"/>
              <a:gd name="connsiteY34" fmla="*/ 4172196 h 5033842"/>
              <a:gd name="connsiteX35" fmla="*/ 176230 w 1197604"/>
              <a:gd name="connsiteY35" fmla="*/ 4198573 h 5033842"/>
              <a:gd name="connsiteX36" fmla="*/ 158646 w 1197604"/>
              <a:gd name="connsiteY36" fmla="*/ 4286496 h 5033842"/>
              <a:gd name="connsiteX37" fmla="*/ 123476 w 1197604"/>
              <a:gd name="connsiteY37" fmla="*/ 4356834 h 5033842"/>
              <a:gd name="connsiteX38" fmla="*/ 97099 w 1197604"/>
              <a:gd name="connsiteY38" fmla="*/ 4427173 h 5033842"/>
              <a:gd name="connsiteX39" fmla="*/ 79515 w 1197604"/>
              <a:gd name="connsiteY39" fmla="*/ 4453550 h 5033842"/>
              <a:gd name="connsiteX40" fmla="*/ 44346 w 1197604"/>
              <a:gd name="connsiteY40" fmla="*/ 4541473 h 5033842"/>
              <a:gd name="connsiteX41" fmla="*/ 35553 w 1197604"/>
              <a:gd name="connsiteY41" fmla="*/ 4585434 h 5033842"/>
              <a:gd name="connsiteX42" fmla="*/ 17969 w 1197604"/>
              <a:gd name="connsiteY42" fmla="*/ 4743696 h 5033842"/>
              <a:gd name="connsiteX43" fmla="*/ 9176 w 1197604"/>
              <a:gd name="connsiteY43" fmla="*/ 4787658 h 5033842"/>
              <a:gd name="connsiteX44" fmla="*/ 17969 w 1197604"/>
              <a:gd name="connsiteY44" fmla="*/ 4910750 h 5033842"/>
              <a:gd name="connsiteX45" fmla="*/ 9176 w 1197604"/>
              <a:gd name="connsiteY45" fmla="*/ 5007465 h 5033842"/>
              <a:gd name="connsiteX46" fmla="*/ 167438 w 1197604"/>
              <a:gd name="connsiteY46" fmla="*/ 4963504 h 5033842"/>
              <a:gd name="connsiteX47" fmla="*/ 193815 w 1197604"/>
              <a:gd name="connsiteY47" fmla="*/ 4972296 h 5033842"/>
              <a:gd name="connsiteX48" fmla="*/ 220192 w 1197604"/>
              <a:gd name="connsiteY48" fmla="*/ 4981088 h 5033842"/>
              <a:gd name="connsiteX49" fmla="*/ 237776 w 1197604"/>
              <a:gd name="connsiteY49" fmla="*/ 5007465 h 5033842"/>
              <a:gd name="connsiteX50" fmla="*/ 299322 w 1197604"/>
              <a:gd name="connsiteY50" fmla="*/ 5016258 h 5033842"/>
              <a:gd name="connsiteX51" fmla="*/ 571884 w 1197604"/>
              <a:gd name="connsiteY51" fmla="*/ 5033842 h 5033842"/>
              <a:gd name="connsiteX52" fmla="*/ 668599 w 1197604"/>
              <a:gd name="connsiteY52" fmla="*/ 5025050 h 5033842"/>
              <a:gd name="connsiteX53" fmla="*/ 694976 w 1197604"/>
              <a:gd name="connsiteY53" fmla="*/ 5016258 h 5033842"/>
              <a:gd name="connsiteX54" fmla="*/ 712561 w 1197604"/>
              <a:gd name="connsiteY54" fmla="*/ 4989881 h 5033842"/>
              <a:gd name="connsiteX55" fmla="*/ 738938 w 1197604"/>
              <a:gd name="connsiteY55" fmla="*/ 4928334 h 5033842"/>
              <a:gd name="connsiteX56" fmla="*/ 756522 w 1197604"/>
              <a:gd name="connsiteY56" fmla="*/ 4901958 h 5033842"/>
              <a:gd name="connsiteX57" fmla="*/ 782899 w 1197604"/>
              <a:gd name="connsiteY57" fmla="*/ 4884373 h 5033842"/>
              <a:gd name="connsiteX58" fmla="*/ 818069 w 1197604"/>
              <a:gd name="connsiteY58" fmla="*/ 4831619 h 5033842"/>
              <a:gd name="connsiteX59" fmla="*/ 835653 w 1197604"/>
              <a:gd name="connsiteY59" fmla="*/ 4805242 h 5033842"/>
              <a:gd name="connsiteX60" fmla="*/ 888407 w 1197604"/>
              <a:gd name="connsiteY60" fmla="*/ 4761281 h 5033842"/>
              <a:gd name="connsiteX61" fmla="*/ 932369 w 1197604"/>
              <a:gd name="connsiteY61" fmla="*/ 4708527 h 5033842"/>
              <a:gd name="connsiteX62" fmla="*/ 967538 w 1197604"/>
              <a:gd name="connsiteY62" fmla="*/ 4629396 h 5033842"/>
              <a:gd name="connsiteX63" fmla="*/ 976330 w 1197604"/>
              <a:gd name="connsiteY63" fmla="*/ 4594227 h 5033842"/>
              <a:gd name="connsiteX64" fmla="*/ 985122 w 1197604"/>
              <a:gd name="connsiteY64" fmla="*/ 4471134 h 5033842"/>
              <a:gd name="connsiteX65" fmla="*/ 993915 w 1197604"/>
              <a:gd name="connsiteY65" fmla="*/ 4444758 h 5033842"/>
              <a:gd name="connsiteX66" fmla="*/ 1002707 w 1197604"/>
              <a:gd name="connsiteY66" fmla="*/ 4356834 h 5033842"/>
              <a:gd name="connsiteX67" fmla="*/ 1011499 w 1197604"/>
              <a:gd name="connsiteY67" fmla="*/ 4321665 h 5033842"/>
              <a:gd name="connsiteX68" fmla="*/ 1020292 w 1197604"/>
              <a:gd name="connsiteY68" fmla="*/ 4277704 h 5033842"/>
              <a:gd name="connsiteX69" fmla="*/ 1046669 w 1197604"/>
              <a:gd name="connsiteY69" fmla="*/ 4242534 h 5033842"/>
              <a:gd name="connsiteX70" fmla="*/ 1064253 w 1197604"/>
              <a:gd name="connsiteY70" fmla="*/ 4075481 h 5033842"/>
              <a:gd name="connsiteX71" fmla="*/ 1073046 w 1197604"/>
              <a:gd name="connsiteY71" fmla="*/ 4040311 h 5033842"/>
              <a:gd name="connsiteX72" fmla="*/ 1090630 w 1197604"/>
              <a:gd name="connsiteY72" fmla="*/ 3864465 h 5033842"/>
              <a:gd name="connsiteX73" fmla="*/ 1108215 w 1197604"/>
              <a:gd name="connsiteY73" fmla="*/ 3829296 h 5033842"/>
              <a:gd name="connsiteX74" fmla="*/ 1125799 w 1197604"/>
              <a:gd name="connsiteY74" fmla="*/ 3477604 h 5033842"/>
              <a:gd name="connsiteX75" fmla="*/ 1134592 w 1197604"/>
              <a:gd name="connsiteY75" fmla="*/ 3301758 h 5033842"/>
              <a:gd name="connsiteX76" fmla="*/ 1143384 w 1197604"/>
              <a:gd name="connsiteY76" fmla="*/ 3257796 h 5033842"/>
              <a:gd name="connsiteX77" fmla="*/ 1152176 w 1197604"/>
              <a:gd name="connsiteY77" fmla="*/ 3205042 h 5033842"/>
              <a:gd name="connsiteX78" fmla="*/ 1160969 w 1197604"/>
              <a:gd name="connsiteY78" fmla="*/ 3117119 h 5033842"/>
              <a:gd name="connsiteX79" fmla="*/ 1169761 w 1197604"/>
              <a:gd name="connsiteY79" fmla="*/ 3073158 h 5033842"/>
              <a:gd name="connsiteX80" fmla="*/ 1178553 w 1197604"/>
              <a:gd name="connsiteY80" fmla="*/ 2994027 h 5033842"/>
              <a:gd name="connsiteX81" fmla="*/ 1196138 w 1197604"/>
              <a:gd name="connsiteY81" fmla="*/ 2932481 h 5033842"/>
              <a:gd name="connsiteX82" fmla="*/ 1178553 w 1197604"/>
              <a:gd name="connsiteY82" fmla="*/ 2554411 h 5033842"/>
              <a:gd name="connsiteX83" fmla="*/ 1169761 w 1197604"/>
              <a:gd name="connsiteY83" fmla="*/ 2528034 h 5033842"/>
              <a:gd name="connsiteX84" fmla="*/ 1152176 w 1197604"/>
              <a:gd name="connsiteY84" fmla="*/ 1833442 h 5033842"/>
              <a:gd name="connsiteX85" fmla="*/ 1134592 w 1197604"/>
              <a:gd name="connsiteY85" fmla="*/ 1780688 h 5033842"/>
              <a:gd name="connsiteX86" fmla="*/ 1117007 w 1197604"/>
              <a:gd name="connsiteY86" fmla="*/ 1604842 h 5033842"/>
              <a:gd name="connsiteX87" fmla="*/ 1108215 w 1197604"/>
              <a:gd name="connsiteY87" fmla="*/ 1560881 h 5033842"/>
              <a:gd name="connsiteX88" fmla="*/ 1099422 w 1197604"/>
              <a:gd name="connsiteY88" fmla="*/ 1525711 h 5033842"/>
              <a:gd name="connsiteX89" fmla="*/ 1081838 w 1197604"/>
              <a:gd name="connsiteY89" fmla="*/ 1411411 h 5033842"/>
              <a:gd name="connsiteX90" fmla="*/ 1073046 w 1197604"/>
              <a:gd name="connsiteY90" fmla="*/ 1323488 h 5033842"/>
              <a:gd name="connsiteX91" fmla="*/ 1055461 w 1197604"/>
              <a:gd name="connsiteY91" fmla="*/ 1253150 h 5033842"/>
              <a:gd name="connsiteX92" fmla="*/ 1046669 w 1197604"/>
              <a:gd name="connsiteY92" fmla="*/ 1200396 h 5033842"/>
              <a:gd name="connsiteX93" fmla="*/ 1029084 w 1197604"/>
              <a:gd name="connsiteY93" fmla="*/ 1138850 h 5033842"/>
              <a:gd name="connsiteX94" fmla="*/ 1020292 w 1197604"/>
              <a:gd name="connsiteY94" fmla="*/ 1059719 h 5033842"/>
              <a:gd name="connsiteX95" fmla="*/ 1011499 w 1197604"/>
              <a:gd name="connsiteY95" fmla="*/ 1033342 h 5033842"/>
              <a:gd name="connsiteX96" fmla="*/ 1020291 w 1197604"/>
              <a:gd name="connsiteY96" fmla="*/ 892666 h 5033842"/>
              <a:gd name="connsiteX97" fmla="*/ 1037876 w 1197604"/>
              <a:gd name="connsiteY97" fmla="*/ 787157 h 5033842"/>
              <a:gd name="connsiteX98" fmla="*/ 1020292 w 1197604"/>
              <a:gd name="connsiteY98" fmla="*/ 655273 h 5033842"/>
              <a:gd name="connsiteX99" fmla="*/ 976330 w 1197604"/>
              <a:gd name="connsiteY99" fmla="*/ 470635 h 5033842"/>
              <a:gd name="connsiteX100" fmla="*/ 923576 w 1197604"/>
              <a:gd name="connsiteY100" fmla="*/ 321165 h 5033842"/>
              <a:gd name="connsiteX101" fmla="*/ 914784 w 1197604"/>
              <a:gd name="connsiteY101" fmla="*/ 277204 h 5033842"/>
              <a:gd name="connsiteX102" fmla="*/ 905992 w 1197604"/>
              <a:gd name="connsiteY102" fmla="*/ 224450 h 5033842"/>
              <a:gd name="connsiteX103" fmla="*/ 897199 w 1197604"/>
              <a:gd name="connsiteY103" fmla="*/ 180488 h 5033842"/>
              <a:gd name="connsiteX104" fmla="*/ 888407 w 1197604"/>
              <a:gd name="connsiteY104" fmla="*/ 118942 h 5033842"/>
              <a:gd name="connsiteX105" fmla="*/ 853238 w 1197604"/>
              <a:gd name="connsiteY105" fmla="*/ 57396 h 5033842"/>
              <a:gd name="connsiteX106" fmla="*/ 853238 w 1197604"/>
              <a:gd name="connsiteY106" fmla="*/ 4643 h 5033842"/>
              <a:gd name="connsiteX107" fmla="*/ 193815 w 1197604"/>
              <a:gd name="connsiteY107" fmla="*/ 4642 h 5033842"/>
              <a:gd name="connsiteX108" fmla="*/ 228984 w 1197604"/>
              <a:gd name="connsiteY108" fmla="*/ 66188 h 5033842"/>
              <a:gd name="connsiteX109" fmla="*/ 211399 w 1197604"/>
              <a:gd name="connsiteY109" fmla="*/ 118942 h 5033842"/>
              <a:gd name="connsiteX110" fmla="*/ 220192 w 1197604"/>
              <a:gd name="connsiteY110" fmla="*/ 215658 h 5033842"/>
              <a:gd name="connsiteX111" fmla="*/ 255361 w 1197604"/>
              <a:gd name="connsiteY111" fmla="*/ 224450 h 5033842"/>
              <a:gd name="connsiteX112" fmla="*/ 255361 w 1197604"/>
              <a:gd name="connsiteY112" fmla="*/ 250827 h 5033842"/>
              <a:gd name="connsiteX0" fmla="*/ 255361 w 1197604"/>
              <a:gd name="connsiteY0" fmla="*/ 250827 h 5033842"/>
              <a:gd name="connsiteX1" fmla="*/ 281738 w 1197604"/>
              <a:gd name="connsiteY1" fmla="*/ 294788 h 5033842"/>
              <a:gd name="connsiteX2" fmla="*/ 290530 w 1197604"/>
              <a:gd name="connsiteY2" fmla="*/ 321165 h 5033842"/>
              <a:gd name="connsiteX3" fmla="*/ 308115 w 1197604"/>
              <a:gd name="connsiteY3" fmla="*/ 382711 h 5033842"/>
              <a:gd name="connsiteX4" fmla="*/ 334492 w 1197604"/>
              <a:gd name="connsiteY4" fmla="*/ 435465 h 5033842"/>
              <a:gd name="connsiteX5" fmla="*/ 343284 w 1197604"/>
              <a:gd name="connsiteY5" fmla="*/ 497011 h 5033842"/>
              <a:gd name="connsiteX6" fmla="*/ 352076 w 1197604"/>
              <a:gd name="connsiteY6" fmla="*/ 681650 h 5033842"/>
              <a:gd name="connsiteX7" fmla="*/ 369661 w 1197604"/>
              <a:gd name="connsiteY7" fmla="*/ 769573 h 5033842"/>
              <a:gd name="connsiteX8" fmla="*/ 387246 w 1197604"/>
              <a:gd name="connsiteY8" fmla="*/ 831119 h 5033842"/>
              <a:gd name="connsiteX9" fmla="*/ 404830 w 1197604"/>
              <a:gd name="connsiteY9" fmla="*/ 1358658 h 5033842"/>
              <a:gd name="connsiteX10" fmla="*/ 422415 w 1197604"/>
              <a:gd name="connsiteY10" fmla="*/ 1437788 h 5033842"/>
              <a:gd name="connsiteX11" fmla="*/ 439999 w 1197604"/>
              <a:gd name="connsiteY11" fmla="*/ 1490542 h 5033842"/>
              <a:gd name="connsiteX12" fmla="*/ 448792 w 1197604"/>
              <a:gd name="connsiteY12" fmla="*/ 1516919 h 5033842"/>
              <a:gd name="connsiteX13" fmla="*/ 439999 w 1197604"/>
              <a:gd name="connsiteY13" fmla="*/ 1807065 h 5033842"/>
              <a:gd name="connsiteX14" fmla="*/ 431207 w 1197604"/>
              <a:gd name="connsiteY14" fmla="*/ 1868611 h 5033842"/>
              <a:gd name="connsiteX15" fmla="*/ 413622 w 1197604"/>
              <a:gd name="connsiteY15" fmla="*/ 2035665 h 5033842"/>
              <a:gd name="connsiteX16" fmla="*/ 404830 w 1197604"/>
              <a:gd name="connsiteY16" fmla="*/ 2062042 h 5033842"/>
              <a:gd name="connsiteX17" fmla="*/ 378453 w 1197604"/>
              <a:gd name="connsiteY17" fmla="*/ 2158758 h 5033842"/>
              <a:gd name="connsiteX18" fmla="*/ 387246 w 1197604"/>
              <a:gd name="connsiteY18" fmla="*/ 2343396 h 5033842"/>
              <a:gd name="connsiteX19" fmla="*/ 413622 w 1197604"/>
              <a:gd name="connsiteY19" fmla="*/ 2396150 h 5033842"/>
              <a:gd name="connsiteX20" fmla="*/ 422415 w 1197604"/>
              <a:gd name="connsiteY20" fmla="*/ 2422527 h 5033842"/>
              <a:gd name="connsiteX21" fmla="*/ 431207 w 1197604"/>
              <a:gd name="connsiteY21" fmla="*/ 2484073 h 5033842"/>
              <a:gd name="connsiteX22" fmla="*/ 439999 w 1197604"/>
              <a:gd name="connsiteY22" fmla="*/ 2510450 h 5033842"/>
              <a:gd name="connsiteX23" fmla="*/ 396038 w 1197604"/>
              <a:gd name="connsiteY23" fmla="*/ 2800596 h 5033842"/>
              <a:gd name="connsiteX24" fmla="*/ 369661 w 1197604"/>
              <a:gd name="connsiteY24" fmla="*/ 3125911 h 5033842"/>
              <a:gd name="connsiteX25" fmla="*/ 343284 w 1197604"/>
              <a:gd name="connsiteY25" fmla="*/ 3697411 h 5033842"/>
              <a:gd name="connsiteX26" fmla="*/ 325699 w 1197604"/>
              <a:gd name="connsiteY26" fmla="*/ 3750165 h 5033842"/>
              <a:gd name="connsiteX27" fmla="*/ 316907 w 1197604"/>
              <a:gd name="connsiteY27" fmla="*/ 3785334 h 5033842"/>
              <a:gd name="connsiteX28" fmla="*/ 308115 w 1197604"/>
              <a:gd name="connsiteY28" fmla="*/ 3829296 h 5033842"/>
              <a:gd name="connsiteX29" fmla="*/ 290530 w 1197604"/>
              <a:gd name="connsiteY29" fmla="*/ 3855673 h 5033842"/>
              <a:gd name="connsiteX30" fmla="*/ 272946 w 1197604"/>
              <a:gd name="connsiteY30" fmla="*/ 3934804 h 5033842"/>
              <a:gd name="connsiteX31" fmla="*/ 237776 w 1197604"/>
              <a:gd name="connsiteY31" fmla="*/ 4022727 h 5033842"/>
              <a:gd name="connsiteX32" fmla="*/ 228984 w 1197604"/>
              <a:gd name="connsiteY32" fmla="*/ 4057896 h 5033842"/>
              <a:gd name="connsiteX33" fmla="*/ 211399 w 1197604"/>
              <a:gd name="connsiteY33" fmla="*/ 4110650 h 5033842"/>
              <a:gd name="connsiteX34" fmla="*/ 193815 w 1197604"/>
              <a:gd name="connsiteY34" fmla="*/ 4172196 h 5033842"/>
              <a:gd name="connsiteX35" fmla="*/ 176230 w 1197604"/>
              <a:gd name="connsiteY35" fmla="*/ 4198573 h 5033842"/>
              <a:gd name="connsiteX36" fmla="*/ 158646 w 1197604"/>
              <a:gd name="connsiteY36" fmla="*/ 4286496 h 5033842"/>
              <a:gd name="connsiteX37" fmla="*/ 123476 w 1197604"/>
              <a:gd name="connsiteY37" fmla="*/ 4356834 h 5033842"/>
              <a:gd name="connsiteX38" fmla="*/ 97099 w 1197604"/>
              <a:gd name="connsiteY38" fmla="*/ 4427173 h 5033842"/>
              <a:gd name="connsiteX39" fmla="*/ 79515 w 1197604"/>
              <a:gd name="connsiteY39" fmla="*/ 4453550 h 5033842"/>
              <a:gd name="connsiteX40" fmla="*/ 44346 w 1197604"/>
              <a:gd name="connsiteY40" fmla="*/ 4541473 h 5033842"/>
              <a:gd name="connsiteX41" fmla="*/ 35553 w 1197604"/>
              <a:gd name="connsiteY41" fmla="*/ 4585434 h 5033842"/>
              <a:gd name="connsiteX42" fmla="*/ 17969 w 1197604"/>
              <a:gd name="connsiteY42" fmla="*/ 4743696 h 5033842"/>
              <a:gd name="connsiteX43" fmla="*/ 9176 w 1197604"/>
              <a:gd name="connsiteY43" fmla="*/ 4787658 h 5033842"/>
              <a:gd name="connsiteX44" fmla="*/ 17969 w 1197604"/>
              <a:gd name="connsiteY44" fmla="*/ 4910750 h 5033842"/>
              <a:gd name="connsiteX45" fmla="*/ 9176 w 1197604"/>
              <a:gd name="connsiteY45" fmla="*/ 5007465 h 5033842"/>
              <a:gd name="connsiteX46" fmla="*/ 167438 w 1197604"/>
              <a:gd name="connsiteY46" fmla="*/ 4963504 h 5033842"/>
              <a:gd name="connsiteX47" fmla="*/ 220192 w 1197604"/>
              <a:gd name="connsiteY47" fmla="*/ 4981088 h 5033842"/>
              <a:gd name="connsiteX48" fmla="*/ 237776 w 1197604"/>
              <a:gd name="connsiteY48" fmla="*/ 5007465 h 5033842"/>
              <a:gd name="connsiteX49" fmla="*/ 299322 w 1197604"/>
              <a:gd name="connsiteY49" fmla="*/ 5016258 h 5033842"/>
              <a:gd name="connsiteX50" fmla="*/ 571884 w 1197604"/>
              <a:gd name="connsiteY50" fmla="*/ 5033842 h 5033842"/>
              <a:gd name="connsiteX51" fmla="*/ 668599 w 1197604"/>
              <a:gd name="connsiteY51" fmla="*/ 5025050 h 5033842"/>
              <a:gd name="connsiteX52" fmla="*/ 694976 w 1197604"/>
              <a:gd name="connsiteY52" fmla="*/ 5016258 h 5033842"/>
              <a:gd name="connsiteX53" fmla="*/ 712561 w 1197604"/>
              <a:gd name="connsiteY53" fmla="*/ 4989881 h 5033842"/>
              <a:gd name="connsiteX54" fmla="*/ 738938 w 1197604"/>
              <a:gd name="connsiteY54" fmla="*/ 4928334 h 5033842"/>
              <a:gd name="connsiteX55" fmla="*/ 756522 w 1197604"/>
              <a:gd name="connsiteY55" fmla="*/ 4901958 h 5033842"/>
              <a:gd name="connsiteX56" fmla="*/ 782899 w 1197604"/>
              <a:gd name="connsiteY56" fmla="*/ 4884373 h 5033842"/>
              <a:gd name="connsiteX57" fmla="*/ 818069 w 1197604"/>
              <a:gd name="connsiteY57" fmla="*/ 4831619 h 5033842"/>
              <a:gd name="connsiteX58" fmla="*/ 835653 w 1197604"/>
              <a:gd name="connsiteY58" fmla="*/ 4805242 h 5033842"/>
              <a:gd name="connsiteX59" fmla="*/ 888407 w 1197604"/>
              <a:gd name="connsiteY59" fmla="*/ 4761281 h 5033842"/>
              <a:gd name="connsiteX60" fmla="*/ 932369 w 1197604"/>
              <a:gd name="connsiteY60" fmla="*/ 4708527 h 5033842"/>
              <a:gd name="connsiteX61" fmla="*/ 967538 w 1197604"/>
              <a:gd name="connsiteY61" fmla="*/ 4629396 h 5033842"/>
              <a:gd name="connsiteX62" fmla="*/ 976330 w 1197604"/>
              <a:gd name="connsiteY62" fmla="*/ 4594227 h 5033842"/>
              <a:gd name="connsiteX63" fmla="*/ 985122 w 1197604"/>
              <a:gd name="connsiteY63" fmla="*/ 4471134 h 5033842"/>
              <a:gd name="connsiteX64" fmla="*/ 993915 w 1197604"/>
              <a:gd name="connsiteY64" fmla="*/ 4444758 h 5033842"/>
              <a:gd name="connsiteX65" fmla="*/ 1002707 w 1197604"/>
              <a:gd name="connsiteY65" fmla="*/ 4356834 h 5033842"/>
              <a:gd name="connsiteX66" fmla="*/ 1011499 w 1197604"/>
              <a:gd name="connsiteY66" fmla="*/ 4321665 h 5033842"/>
              <a:gd name="connsiteX67" fmla="*/ 1020292 w 1197604"/>
              <a:gd name="connsiteY67" fmla="*/ 4277704 h 5033842"/>
              <a:gd name="connsiteX68" fmla="*/ 1046669 w 1197604"/>
              <a:gd name="connsiteY68" fmla="*/ 4242534 h 5033842"/>
              <a:gd name="connsiteX69" fmla="*/ 1064253 w 1197604"/>
              <a:gd name="connsiteY69" fmla="*/ 4075481 h 5033842"/>
              <a:gd name="connsiteX70" fmla="*/ 1073046 w 1197604"/>
              <a:gd name="connsiteY70" fmla="*/ 4040311 h 5033842"/>
              <a:gd name="connsiteX71" fmla="*/ 1090630 w 1197604"/>
              <a:gd name="connsiteY71" fmla="*/ 3864465 h 5033842"/>
              <a:gd name="connsiteX72" fmla="*/ 1108215 w 1197604"/>
              <a:gd name="connsiteY72" fmla="*/ 3829296 h 5033842"/>
              <a:gd name="connsiteX73" fmla="*/ 1125799 w 1197604"/>
              <a:gd name="connsiteY73" fmla="*/ 3477604 h 5033842"/>
              <a:gd name="connsiteX74" fmla="*/ 1134592 w 1197604"/>
              <a:gd name="connsiteY74" fmla="*/ 3301758 h 5033842"/>
              <a:gd name="connsiteX75" fmla="*/ 1143384 w 1197604"/>
              <a:gd name="connsiteY75" fmla="*/ 3257796 h 5033842"/>
              <a:gd name="connsiteX76" fmla="*/ 1152176 w 1197604"/>
              <a:gd name="connsiteY76" fmla="*/ 3205042 h 5033842"/>
              <a:gd name="connsiteX77" fmla="*/ 1160969 w 1197604"/>
              <a:gd name="connsiteY77" fmla="*/ 3117119 h 5033842"/>
              <a:gd name="connsiteX78" fmla="*/ 1169761 w 1197604"/>
              <a:gd name="connsiteY78" fmla="*/ 3073158 h 5033842"/>
              <a:gd name="connsiteX79" fmla="*/ 1178553 w 1197604"/>
              <a:gd name="connsiteY79" fmla="*/ 2994027 h 5033842"/>
              <a:gd name="connsiteX80" fmla="*/ 1196138 w 1197604"/>
              <a:gd name="connsiteY80" fmla="*/ 2932481 h 5033842"/>
              <a:gd name="connsiteX81" fmla="*/ 1178553 w 1197604"/>
              <a:gd name="connsiteY81" fmla="*/ 2554411 h 5033842"/>
              <a:gd name="connsiteX82" fmla="*/ 1169761 w 1197604"/>
              <a:gd name="connsiteY82" fmla="*/ 2528034 h 5033842"/>
              <a:gd name="connsiteX83" fmla="*/ 1152176 w 1197604"/>
              <a:gd name="connsiteY83" fmla="*/ 1833442 h 5033842"/>
              <a:gd name="connsiteX84" fmla="*/ 1134592 w 1197604"/>
              <a:gd name="connsiteY84" fmla="*/ 1780688 h 5033842"/>
              <a:gd name="connsiteX85" fmla="*/ 1117007 w 1197604"/>
              <a:gd name="connsiteY85" fmla="*/ 1604842 h 5033842"/>
              <a:gd name="connsiteX86" fmla="*/ 1108215 w 1197604"/>
              <a:gd name="connsiteY86" fmla="*/ 1560881 h 5033842"/>
              <a:gd name="connsiteX87" fmla="*/ 1099422 w 1197604"/>
              <a:gd name="connsiteY87" fmla="*/ 1525711 h 5033842"/>
              <a:gd name="connsiteX88" fmla="*/ 1081838 w 1197604"/>
              <a:gd name="connsiteY88" fmla="*/ 1411411 h 5033842"/>
              <a:gd name="connsiteX89" fmla="*/ 1073046 w 1197604"/>
              <a:gd name="connsiteY89" fmla="*/ 1323488 h 5033842"/>
              <a:gd name="connsiteX90" fmla="*/ 1055461 w 1197604"/>
              <a:gd name="connsiteY90" fmla="*/ 1253150 h 5033842"/>
              <a:gd name="connsiteX91" fmla="*/ 1046669 w 1197604"/>
              <a:gd name="connsiteY91" fmla="*/ 1200396 h 5033842"/>
              <a:gd name="connsiteX92" fmla="*/ 1029084 w 1197604"/>
              <a:gd name="connsiteY92" fmla="*/ 1138850 h 5033842"/>
              <a:gd name="connsiteX93" fmla="*/ 1020292 w 1197604"/>
              <a:gd name="connsiteY93" fmla="*/ 1059719 h 5033842"/>
              <a:gd name="connsiteX94" fmla="*/ 1011499 w 1197604"/>
              <a:gd name="connsiteY94" fmla="*/ 1033342 h 5033842"/>
              <a:gd name="connsiteX95" fmla="*/ 1020291 w 1197604"/>
              <a:gd name="connsiteY95" fmla="*/ 892666 h 5033842"/>
              <a:gd name="connsiteX96" fmla="*/ 1037876 w 1197604"/>
              <a:gd name="connsiteY96" fmla="*/ 787157 h 5033842"/>
              <a:gd name="connsiteX97" fmla="*/ 1020292 w 1197604"/>
              <a:gd name="connsiteY97" fmla="*/ 655273 h 5033842"/>
              <a:gd name="connsiteX98" fmla="*/ 976330 w 1197604"/>
              <a:gd name="connsiteY98" fmla="*/ 470635 h 5033842"/>
              <a:gd name="connsiteX99" fmla="*/ 923576 w 1197604"/>
              <a:gd name="connsiteY99" fmla="*/ 321165 h 5033842"/>
              <a:gd name="connsiteX100" fmla="*/ 914784 w 1197604"/>
              <a:gd name="connsiteY100" fmla="*/ 277204 h 5033842"/>
              <a:gd name="connsiteX101" fmla="*/ 905992 w 1197604"/>
              <a:gd name="connsiteY101" fmla="*/ 224450 h 5033842"/>
              <a:gd name="connsiteX102" fmla="*/ 897199 w 1197604"/>
              <a:gd name="connsiteY102" fmla="*/ 180488 h 5033842"/>
              <a:gd name="connsiteX103" fmla="*/ 888407 w 1197604"/>
              <a:gd name="connsiteY103" fmla="*/ 118942 h 5033842"/>
              <a:gd name="connsiteX104" fmla="*/ 853238 w 1197604"/>
              <a:gd name="connsiteY104" fmla="*/ 57396 h 5033842"/>
              <a:gd name="connsiteX105" fmla="*/ 853238 w 1197604"/>
              <a:gd name="connsiteY105" fmla="*/ 4643 h 5033842"/>
              <a:gd name="connsiteX106" fmla="*/ 193815 w 1197604"/>
              <a:gd name="connsiteY106" fmla="*/ 4642 h 5033842"/>
              <a:gd name="connsiteX107" fmla="*/ 228984 w 1197604"/>
              <a:gd name="connsiteY107" fmla="*/ 66188 h 5033842"/>
              <a:gd name="connsiteX108" fmla="*/ 211399 w 1197604"/>
              <a:gd name="connsiteY108" fmla="*/ 118942 h 5033842"/>
              <a:gd name="connsiteX109" fmla="*/ 220192 w 1197604"/>
              <a:gd name="connsiteY109" fmla="*/ 215658 h 5033842"/>
              <a:gd name="connsiteX110" fmla="*/ 255361 w 1197604"/>
              <a:gd name="connsiteY110" fmla="*/ 224450 h 5033842"/>
              <a:gd name="connsiteX111" fmla="*/ 255361 w 1197604"/>
              <a:gd name="connsiteY111" fmla="*/ 250827 h 5033842"/>
              <a:gd name="connsiteX0" fmla="*/ 259181 w 1201424"/>
              <a:gd name="connsiteY0" fmla="*/ 250827 h 5033842"/>
              <a:gd name="connsiteX1" fmla="*/ 285558 w 1201424"/>
              <a:gd name="connsiteY1" fmla="*/ 294788 h 5033842"/>
              <a:gd name="connsiteX2" fmla="*/ 294350 w 1201424"/>
              <a:gd name="connsiteY2" fmla="*/ 321165 h 5033842"/>
              <a:gd name="connsiteX3" fmla="*/ 311935 w 1201424"/>
              <a:gd name="connsiteY3" fmla="*/ 382711 h 5033842"/>
              <a:gd name="connsiteX4" fmla="*/ 338312 w 1201424"/>
              <a:gd name="connsiteY4" fmla="*/ 435465 h 5033842"/>
              <a:gd name="connsiteX5" fmla="*/ 347104 w 1201424"/>
              <a:gd name="connsiteY5" fmla="*/ 497011 h 5033842"/>
              <a:gd name="connsiteX6" fmla="*/ 355896 w 1201424"/>
              <a:gd name="connsiteY6" fmla="*/ 681650 h 5033842"/>
              <a:gd name="connsiteX7" fmla="*/ 373481 w 1201424"/>
              <a:gd name="connsiteY7" fmla="*/ 769573 h 5033842"/>
              <a:gd name="connsiteX8" fmla="*/ 391066 w 1201424"/>
              <a:gd name="connsiteY8" fmla="*/ 831119 h 5033842"/>
              <a:gd name="connsiteX9" fmla="*/ 408650 w 1201424"/>
              <a:gd name="connsiteY9" fmla="*/ 1358658 h 5033842"/>
              <a:gd name="connsiteX10" fmla="*/ 426235 w 1201424"/>
              <a:gd name="connsiteY10" fmla="*/ 1437788 h 5033842"/>
              <a:gd name="connsiteX11" fmla="*/ 443819 w 1201424"/>
              <a:gd name="connsiteY11" fmla="*/ 1490542 h 5033842"/>
              <a:gd name="connsiteX12" fmla="*/ 452612 w 1201424"/>
              <a:gd name="connsiteY12" fmla="*/ 1516919 h 5033842"/>
              <a:gd name="connsiteX13" fmla="*/ 443819 w 1201424"/>
              <a:gd name="connsiteY13" fmla="*/ 1807065 h 5033842"/>
              <a:gd name="connsiteX14" fmla="*/ 435027 w 1201424"/>
              <a:gd name="connsiteY14" fmla="*/ 1868611 h 5033842"/>
              <a:gd name="connsiteX15" fmla="*/ 417442 w 1201424"/>
              <a:gd name="connsiteY15" fmla="*/ 2035665 h 5033842"/>
              <a:gd name="connsiteX16" fmla="*/ 408650 w 1201424"/>
              <a:gd name="connsiteY16" fmla="*/ 2062042 h 5033842"/>
              <a:gd name="connsiteX17" fmla="*/ 382273 w 1201424"/>
              <a:gd name="connsiteY17" fmla="*/ 2158758 h 5033842"/>
              <a:gd name="connsiteX18" fmla="*/ 391066 w 1201424"/>
              <a:gd name="connsiteY18" fmla="*/ 2343396 h 5033842"/>
              <a:gd name="connsiteX19" fmla="*/ 417442 w 1201424"/>
              <a:gd name="connsiteY19" fmla="*/ 2396150 h 5033842"/>
              <a:gd name="connsiteX20" fmla="*/ 426235 w 1201424"/>
              <a:gd name="connsiteY20" fmla="*/ 2422527 h 5033842"/>
              <a:gd name="connsiteX21" fmla="*/ 435027 w 1201424"/>
              <a:gd name="connsiteY21" fmla="*/ 2484073 h 5033842"/>
              <a:gd name="connsiteX22" fmla="*/ 443819 w 1201424"/>
              <a:gd name="connsiteY22" fmla="*/ 2510450 h 5033842"/>
              <a:gd name="connsiteX23" fmla="*/ 399858 w 1201424"/>
              <a:gd name="connsiteY23" fmla="*/ 2800596 h 5033842"/>
              <a:gd name="connsiteX24" fmla="*/ 373481 w 1201424"/>
              <a:gd name="connsiteY24" fmla="*/ 3125911 h 5033842"/>
              <a:gd name="connsiteX25" fmla="*/ 347104 w 1201424"/>
              <a:gd name="connsiteY25" fmla="*/ 3697411 h 5033842"/>
              <a:gd name="connsiteX26" fmla="*/ 329519 w 1201424"/>
              <a:gd name="connsiteY26" fmla="*/ 3750165 h 5033842"/>
              <a:gd name="connsiteX27" fmla="*/ 320727 w 1201424"/>
              <a:gd name="connsiteY27" fmla="*/ 3785334 h 5033842"/>
              <a:gd name="connsiteX28" fmla="*/ 311935 w 1201424"/>
              <a:gd name="connsiteY28" fmla="*/ 3829296 h 5033842"/>
              <a:gd name="connsiteX29" fmla="*/ 294350 w 1201424"/>
              <a:gd name="connsiteY29" fmla="*/ 3855673 h 5033842"/>
              <a:gd name="connsiteX30" fmla="*/ 276766 w 1201424"/>
              <a:gd name="connsiteY30" fmla="*/ 3934804 h 5033842"/>
              <a:gd name="connsiteX31" fmla="*/ 241596 w 1201424"/>
              <a:gd name="connsiteY31" fmla="*/ 4022727 h 5033842"/>
              <a:gd name="connsiteX32" fmla="*/ 232804 w 1201424"/>
              <a:gd name="connsiteY32" fmla="*/ 4057896 h 5033842"/>
              <a:gd name="connsiteX33" fmla="*/ 215219 w 1201424"/>
              <a:gd name="connsiteY33" fmla="*/ 4110650 h 5033842"/>
              <a:gd name="connsiteX34" fmla="*/ 197635 w 1201424"/>
              <a:gd name="connsiteY34" fmla="*/ 4172196 h 5033842"/>
              <a:gd name="connsiteX35" fmla="*/ 180050 w 1201424"/>
              <a:gd name="connsiteY35" fmla="*/ 4198573 h 5033842"/>
              <a:gd name="connsiteX36" fmla="*/ 162466 w 1201424"/>
              <a:gd name="connsiteY36" fmla="*/ 4286496 h 5033842"/>
              <a:gd name="connsiteX37" fmla="*/ 127296 w 1201424"/>
              <a:gd name="connsiteY37" fmla="*/ 4356834 h 5033842"/>
              <a:gd name="connsiteX38" fmla="*/ 100919 w 1201424"/>
              <a:gd name="connsiteY38" fmla="*/ 4427173 h 5033842"/>
              <a:gd name="connsiteX39" fmla="*/ 83335 w 1201424"/>
              <a:gd name="connsiteY39" fmla="*/ 4453550 h 5033842"/>
              <a:gd name="connsiteX40" fmla="*/ 48166 w 1201424"/>
              <a:gd name="connsiteY40" fmla="*/ 4541473 h 5033842"/>
              <a:gd name="connsiteX41" fmla="*/ 39373 w 1201424"/>
              <a:gd name="connsiteY41" fmla="*/ 4585434 h 5033842"/>
              <a:gd name="connsiteX42" fmla="*/ 21789 w 1201424"/>
              <a:gd name="connsiteY42" fmla="*/ 4743696 h 5033842"/>
              <a:gd name="connsiteX43" fmla="*/ 12996 w 1201424"/>
              <a:gd name="connsiteY43" fmla="*/ 4787658 h 5033842"/>
              <a:gd name="connsiteX44" fmla="*/ 21789 w 1201424"/>
              <a:gd name="connsiteY44" fmla="*/ 4910750 h 5033842"/>
              <a:gd name="connsiteX45" fmla="*/ 12996 w 1201424"/>
              <a:gd name="connsiteY45" fmla="*/ 5007465 h 5033842"/>
              <a:gd name="connsiteX46" fmla="*/ 224012 w 1201424"/>
              <a:gd name="connsiteY46" fmla="*/ 4981088 h 5033842"/>
              <a:gd name="connsiteX47" fmla="*/ 241596 w 1201424"/>
              <a:gd name="connsiteY47" fmla="*/ 5007465 h 5033842"/>
              <a:gd name="connsiteX48" fmla="*/ 303142 w 1201424"/>
              <a:gd name="connsiteY48" fmla="*/ 5016258 h 5033842"/>
              <a:gd name="connsiteX49" fmla="*/ 575704 w 1201424"/>
              <a:gd name="connsiteY49" fmla="*/ 5033842 h 5033842"/>
              <a:gd name="connsiteX50" fmla="*/ 672419 w 1201424"/>
              <a:gd name="connsiteY50" fmla="*/ 5025050 h 5033842"/>
              <a:gd name="connsiteX51" fmla="*/ 698796 w 1201424"/>
              <a:gd name="connsiteY51" fmla="*/ 5016258 h 5033842"/>
              <a:gd name="connsiteX52" fmla="*/ 716381 w 1201424"/>
              <a:gd name="connsiteY52" fmla="*/ 4989881 h 5033842"/>
              <a:gd name="connsiteX53" fmla="*/ 742758 w 1201424"/>
              <a:gd name="connsiteY53" fmla="*/ 4928334 h 5033842"/>
              <a:gd name="connsiteX54" fmla="*/ 760342 w 1201424"/>
              <a:gd name="connsiteY54" fmla="*/ 4901958 h 5033842"/>
              <a:gd name="connsiteX55" fmla="*/ 786719 w 1201424"/>
              <a:gd name="connsiteY55" fmla="*/ 4884373 h 5033842"/>
              <a:gd name="connsiteX56" fmla="*/ 821889 w 1201424"/>
              <a:gd name="connsiteY56" fmla="*/ 4831619 h 5033842"/>
              <a:gd name="connsiteX57" fmla="*/ 839473 w 1201424"/>
              <a:gd name="connsiteY57" fmla="*/ 4805242 h 5033842"/>
              <a:gd name="connsiteX58" fmla="*/ 892227 w 1201424"/>
              <a:gd name="connsiteY58" fmla="*/ 4761281 h 5033842"/>
              <a:gd name="connsiteX59" fmla="*/ 936189 w 1201424"/>
              <a:gd name="connsiteY59" fmla="*/ 4708527 h 5033842"/>
              <a:gd name="connsiteX60" fmla="*/ 971358 w 1201424"/>
              <a:gd name="connsiteY60" fmla="*/ 4629396 h 5033842"/>
              <a:gd name="connsiteX61" fmla="*/ 980150 w 1201424"/>
              <a:gd name="connsiteY61" fmla="*/ 4594227 h 5033842"/>
              <a:gd name="connsiteX62" fmla="*/ 988942 w 1201424"/>
              <a:gd name="connsiteY62" fmla="*/ 4471134 h 5033842"/>
              <a:gd name="connsiteX63" fmla="*/ 997735 w 1201424"/>
              <a:gd name="connsiteY63" fmla="*/ 4444758 h 5033842"/>
              <a:gd name="connsiteX64" fmla="*/ 1006527 w 1201424"/>
              <a:gd name="connsiteY64" fmla="*/ 4356834 h 5033842"/>
              <a:gd name="connsiteX65" fmla="*/ 1015319 w 1201424"/>
              <a:gd name="connsiteY65" fmla="*/ 4321665 h 5033842"/>
              <a:gd name="connsiteX66" fmla="*/ 1024112 w 1201424"/>
              <a:gd name="connsiteY66" fmla="*/ 4277704 h 5033842"/>
              <a:gd name="connsiteX67" fmla="*/ 1050489 w 1201424"/>
              <a:gd name="connsiteY67" fmla="*/ 4242534 h 5033842"/>
              <a:gd name="connsiteX68" fmla="*/ 1068073 w 1201424"/>
              <a:gd name="connsiteY68" fmla="*/ 4075481 h 5033842"/>
              <a:gd name="connsiteX69" fmla="*/ 1076866 w 1201424"/>
              <a:gd name="connsiteY69" fmla="*/ 4040311 h 5033842"/>
              <a:gd name="connsiteX70" fmla="*/ 1094450 w 1201424"/>
              <a:gd name="connsiteY70" fmla="*/ 3864465 h 5033842"/>
              <a:gd name="connsiteX71" fmla="*/ 1112035 w 1201424"/>
              <a:gd name="connsiteY71" fmla="*/ 3829296 h 5033842"/>
              <a:gd name="connsiteX72" fmla="*/ 1129619 w 1201424"/>
              <a:gd name="connsiteY72" fmla="*/ 3477604 h 5033842"/>
              <a:gd name="connsiteX73" fmla="*/ 1138412 w 1201424"/>
              <a:gd name="connsiteY73" fmla="*/ 3301758 h 5033842"/>
              <a:gd name="connsiteX74" fmla="*/ 1147204 w 1201424"/>
              <a:gd name="connsiteY74" fmla="*/ 3257796 h 5033842"/>
              <a:gd name="connsiteX75" fmla="*/ 1155996 w 1201424"/>
              <a:gd name="connsiteY75" fmla="*/ 3205042 h 5033842"/>
              <a:gd name="connsiteX76" fmla="*/ 1164789 w 1201424"/>
              <a:gd name="connsiteY76" fmla="*/ 3117119 h 5033842"/>
              <a:gd name="connsiteX77" fmla="*/ 1173581 w 1201424"/>
              <a:gd name="connsiteY77" fmla="*/ 3073158 h 5033842"/>
              <a:gd name="connsiteX78" fmla="*/ 1182373 w 1201424"/>
              <a:gd name="connsiteY78" fmla="*/ 2994027 h 5033842"/>
              <a:gd name="connsiteX79" fmla="*/ 1199958 w 1201424"/>
              <a:gd name="connsiteY79" fmla="*/ 2932481 h 5033842"/>
              <a:gd name="connsiteX80" fmla="*/ 1182373 w 1201424"/>
              <a:gd name="connsiteY80" fmla="*/ 2554411 h 5033842"/>
              <a:gd name="connsiteX81" fmla="*/ 1173581 w 1201424"/>
              <a:gd name="connsiteY81" fmla="*/ 2528034 h 5033842"/>
              <a:gd name="connsiteX82" fmla="*/ 1155996 w 1201424"/>
              <a:gd name="connsiteY82" fmla="*/ 1833442 h 5033842"/>
              <a:gd name="connsiteX83" fmla="*/ 1138412 w 1201424"/>
              <a:gd name="connsiteY83" fmla="*/ 1780688 h 5033842"/>
              <a:gd name="connsiteX84" fmla="*/ 1120827 w 1201424"/>
              <a:gd name="connsiteY84" fmla="*/ 1604842 h 5033842"/>
              <a:gd name="connsiteX85" fmla="*/ 1112035 w 1201424"/>
              <a:gd name="connsiteY85" fmla="*/ 1560881 h 5033842"/>
              <a:gd name="connsiteX86" fmla="*/ 1103242 w 1201424"/>
              <a:gd name="connsiteY86" fmla="*/ 1525711 h 5033842"/>
              <a:gd name="connsiteX87" fmla="*/ 1085658 w 1201424"/>
              <a:gd name="connsiteY87" fmla="*/ 1411411 h 5033842"/>
              <a:gd name="connsiteX88" fmla="*/ 1076866 w 1201424"/>
              <a:gd name="connsiteY88" fmla="*/ 1323488 h 5033842"/>
              <a:gd name="connsiteX89" fmla="*/ 1059281 w 1201424"/>
              <a:gd name="connsiteY89" fmla="*/ 1253150 h 5033842"/>
              <a:gd name="connsiteX90" fmla="*/ 1050489 w 1201424"/>
              <a:gd name="connsiteY90" fmla="*/ 1200396 h 5033842"/>
              <a:gd name="connsiteX91" fmla="*/ 1032904 w 1201424"/>
              <a:gd name="connsiteY91" fmla="*/ 1138850 h 5033842"/>
              <a:gd name="connsiteX92" fmla="*/ 1024112 w 1201424"/>
              <a:gd name="connsiteY92" fmla="*/ 1059719 h 5033842"/>
              <a:gd name="connsiteX93" fmla="*/ 1015319 w 1201424"/>
              <a:gd name="connsiteY93" fmla="*/ 1033342 h 5033842"/>
              <a:gd name="connsiteX94" fmla="*/ 1024111 w 1201424"/>
              <a:gd name="connsiteY94" fmla="*/ 892666 h 5033842"/>
              <a:gd name="connsiteX95" fmla="*/ 1041696 w 1201424"/>
              <a:gd name="connsiteY95" fmla="*/ 787157 h 5033842"/>
              <a:gd name="connsiteX96" fmla="*/ 1024112 w 1201424"/>
              <a:gd name="connsiteY96" fmla="*/ 655273 h 5033842"/>
              <a:gd name="connsiteX97" fmla="*/ 980150 w 1201424"/>
              <a:gd name="connsiteY97" fmla="*/ 470635 h 5033842"/>
              <a:gd name="connsiteX98" fmla="*/ 927396 w 1201424"/>
              <a:gd name="connsiteY98" fmla="*/ 321165 h 5033842"/>
              <a:gd name="connsiteX99" fmla="*/ 918604 w 1201424"/>
              <a:gd name="connsiteY99" fmla="*/ 277204 h 5033842"/>
              <a:gd name="connsiteX100" fmla="*/ 909812 w 1201424"/>
              <a:gd name="connsiteY100" fmla="*/ 224450 h 5033842"/>
              <a:gd name="connsiteX101" fmla="*/ 901019 w 1201424"/>
              <a:gd name="connsiteY101" fmla="*/ 180488 h 5033842"/>
              <a:gd name="connsiteX102" fmla="*/ 892227 w 1201424"/>
              <a:gd name="connsiteY102" fmla="*/ 118942 h 5033842"/>
              <a:gd name="connsiteX103" fmla="*/ 857058 w 1201424"/>
              <a:gd name="connsiteY103" fmla="*/ 57396 h 5033842"/>
              <a:gd name="connsiteX104" fmla="*/ 857058 w 1201424"/>
              <a:gd name="connsiteY104" fmla="*/ 4643 h 5033842"/>
              <a:gd name="connsiteX105" fmla="*/ 197635 w 1201424"/>
              <a:gd name="connsiteY105" fmla="*/ 4642 h 5033842"/>
              <a:gd name="connsiteX106" fmla="*/ 232804 w 1201424"/>
              <a:gd name="connsiteY106" fmla="*/ 66188 h 5033842"/>
              <a:gd name="connsiteX107" fmla="*/ 215219 w 1201424"/>
              <a:gd name="connsiteY107" fmla="*/ 118942 h 5033842"/>
              <a:gd name="connsiteX108" fmla="*/ 224012 w 1201424"/>
              <a:gd name="connsiteY108" fmla="*/ 215658 h 5033842"/>
              <a:gd name="connsiteX109" fmla="*/ 259181 w 1201424"/>
              <a:gd name="connsiteY109" fmla="*/ 224450 h 5033842"/>
              <a:gd name="connsiteX110" fmla="*/ 259181 w 1201424"/>
              <a:gd name="connsiteY110" fmla="*/ 250827 h 5033842"/>
              <a:gd name="connsiteX0" fmla="*/ 260462 w 1202705"/>
              <a:gd name="connsiteY0" fmla="*/ 250827 h 5033842"/>
              <a:gd name="connsiteX1" fmla="*/ 286839 w 1202705"/>
              <a:gd name="connsiteY1" fmla="*/ 294788 h 5033842"/>
              <a:gd name="connsiteX2" fmla="*/ 295631 w 1202705"/>
              <a:gd name="connsiteY2" fmla="*/ 321165 h 5033842"/>
              <a:gd name="connsiteX3" fmla="*/ 313216 w 1202705"/>
              <a:gd name="connsiteY3" fmla="*/ 382711 h 5033842"/>
              <a:gd name="connsiteX4" fmla="*/ 339593 w 1202705"/>
              <a:gd name="connsiteY4" fmla="*/ 435465 h 5033842"/>
              <a:gd name="connsiteX5" fmla="*/ 348385 w 1202705"/>
              <a:gd name="connsiteY5" fmla="*/ 497011 h 5033842"/>
              <a:gd name="connsiteX6" fmla="*/ 357177 w 1202705"/>
              <a:gd name="connsiteY6" fmla="*/ 681650 h 5033842"/>
              <a:gd name="connsiteX7" fmla="*/ 374762 w 1202705"/>
              <a:gd name="connsiteY7" fmla="*/ 769573 h 5033842"/>
              <a:gd name="connsiteX8" fmla="*/ 392347 w 1202705"/>
              <a:gd name="connsiteY8" fmla="*/ 831119 h 5033842"/>
              <a:gd name="connsiteX9" fmla="*/ 409931 w 1202705"/>
              <a:gd name="connsiteY9" fmla="*/ 1358658 h 5033842"/>
              <a:gd name="connsiteX10" fmla="*/ 427516 w 1202705"/>
              <a:gd name="connsiteY10" fmla="*/ 1437788 h 5033842"/>
              <a:gd name="connsiteX11" fmla="*/ 445100 w 1202705"/>
              <a:gd name="connsiteY11" fmla="*/ 1490542 h 5033842"/>
              <a:gd name="connsiteX12" fmla="*/ 453893 w 1202705"/>
              <a:gd name="connsiteY12" fmla="*/ 1516919 h 5033842"/>
              <a:gd name="connsiteX13" fmla="*/ 445100 w 1202705"/>
              <a:gd name="connsiteY13" fmla="*/ 1807065 h 5033842"/>
              <a:gd name="connsiteX14" fmla="*/ 436308 w 1202705"/>
              <a:gd name="connsiteY14" fmla="*/ 1868611 h 5033842"/>
              <a:gd name="connsiteX15" fmla="*/ 418723 w 1202705"/>
              <a:gd name="connsiteY15" fmla="*/ 2035665 h 5033842"/>
              <a:gd name="connsiteX16" fmla="*/ 409931 w 1202705"/>
              <a:gd name="connsiteY16" fmla="*/ 2062042 h 5033842"/>
              <a:gd name="connsiteX17" fmla="*/ 383554 w 1202705"/>
              <a:gd name="connsiteY17" fmla="*/ 2158758 h 5033842"/>
              <a:gd name="connsiteX18" fmla="*/ 392347 w 1202705"/>
              <a:gd name="connsiteY18" fmla="*/ 2343396 h 5033842"/>
              <a:gd name="connsiteX19" fmla="*/ 418723 w 1202705"/>
              <a:gd name="connsiteY19" fmla="*/ 2396150 h 5033842"/>
              <a:gd name="connsiteX20" fmla="*/ 427516 w 1202705"/>
              <a:gd name="connsiteY20" fmla="*/ 2422527 h 5033842"/>
              <a:gd name="connsiteX21" fmla="*/ 436308 w 1202705"/>
              <a:gd name="connsiteY21" fmla="*/ 2484073 h 5033842"/>
              <a:gd name="connsiteX22" fmla="*/ 445100 w 1202705"/>
              <a:gd name="connsiteY22" fmla="*/ 2510450 h 5033842"/>
              <a:gd name="connsiteX23" fmla="*/ 401139 w 1202705"/>
              <a:gd name="connsiteY23" fmla="*/ 2800596 h 5033842"/>
              <a:gd name="connsiteX24" fmla="*/ 374762 w 1202705"/>
              <a:gd name="connsiteY24" fmla="*/ 3125911 h 5033842"/>
              <a:gd name="connsiteX25" fmla="*/ 348385 w 1202705"/>
              <a:gd name="connsiteY25" fmla="*/ 3697411 h 5033842"/>
              <a:gd name="connsiteX26" fmla="*/ 330800 w 1202705"/>
              <a:gd name="connsiteY26" fmla="*/ 3750165 h 5033842"/>
              <a:gd name="connsiteX27" fmla="*/ 322008 w 1202705"/>
              <a:gd name="connsiteY27" fmla="*/ 3785334 h 5033842"/>
              <a:gd name="connsiteX28" fmla="*/ 313216 w 1202705"/>
              <a:gd name="connsiteY28" fmla="*/ 3829296 h 5033842"/>
              <a:gd name="connsiteX29" fmla="*/ 295631 w 1202705"/>
              <a:gd name="connsiteY29" fmla="*/ 3855673 h 5033842"/>
              <a:gd name="connsiteX30" fmla="*/ 278047 w 1202705"/>
              <a:gd name="connsiteY30" fmla="*/ 3934804 h 5033842"/>
              <a:gd name="connsiteX31" fmla="*/ 242877 w 1202705"/>
              <a:gd name="connsiteY31" fmla="*/ 4022727 h 5033842"/>
              <a:gd name="connsiteX32" fmla="*/ 234085 w 1202705"/>
              <a:gd name="connsiteY32" fmla="*/ 4057896 h 5033842"/>
              <a:gd name="connsiteX33" fmla="*/ 216500 w 1202705"/>
              <a:gd name="connsiteY33" fmla="*/ 4110650 h 5033842"/>
              <a:gd name="connsiteX34" fmla="*/ 198916 w 1202705"/>
              <a:gd name="connsiteY34" fmla="*/ 4172196 h 5033842"/>
              <a:gd name="connsiteX35" fmla="*/ 181331 w 1202705"/>
              <a:gd name="connsiteY35" fmla="*/ 4198573 h 5033842"/>
              <a:gd name="connsiteX36" fmla="*/ 163747 w 1202705"/>
              <a:gd name="connsiteY36" fmla="*/ 4286496 h 5033842"/>
              <a:gd name="connsiteX37" fmla="*/ 128577 w 1202705"/>
              <a:gd name="connsiteY37" fmla="*/ 4356834 h 5033842"/>
              <a:gd name="connsiteX38" fmla="*/ 102200 w 1202705"/>
              <a:gd name="connsiteY38" fmla="*/ 4427173 h 5033842"/>
              <a:gd name="connsiteX39" fmla="*/ 84616 w 1202705"/>
              <a:gd name="connsiteY39" fmla="*/ 4453550 h 5033842"/>
              <a:gd name="connsiteX40" fmla="*/ 49447 w 1202705"/>
              <a:gd name="connsiteY40" fmla="*/ 4541473 h 5033842"/>
              <a:gd name="connsiteX41" fmla="*/ 40654 w 1202705"/>
              <a:gd name="connsiteY41" fmla="*/ 4585434 h 5033842"/>
              <a:gd name="connsiteX42" fmla="*/ 23070 w 1202705"/>
              <a:gd name="connsiteY42" fmla="*/ 4743696 h 5033842"/>
              <a:gd name="connsiteX43" fmla="*/ 14277 w 1202705"/>
              <a:gd name="connsiteY43" fmla="*/ 4787658 h 5033842"/>
              <a:gd name="connsiteX44" fmla="*/ 23070 w 1202705"/>
              <a:gd name="connsiteY44" fmla="*/ 4910750 h 5033842"/>
              <a:gd name="connsiteX45" fmla="*/ 14277 w 1202705"/>
              <a:gd name="connsiteY45" fmla="*/ 5007465 h 5033842"/>
              <a:gd name="connsiteX46" fmla="*/ 242877 w 1202705"/>
              <a:gd name="connsiteY46" fmla="*/ 5007465 h 5033842"/>
              <a:gd name="connsiteX47" fmla="*/ 304423 w 1202705"/>
              <a:gd name="connsiteY47" fmla="*/ 5016258 h 5033842"/>
              <a:gd name="connsiteX48" fmla="*/ 576985 w 1202705"/>
              <a:gd name="connsiteY48" fmla="*/ 5033842 h 5033842"/>
              <a:gd name="connsiteX49" fmla="*/ 673700 w 1202705"/>
              <a:gd name="connsiteY49" fmla="*/ 5025050 h 5033842"/>
              <a:gd name="connsiteX50" fmla="*/ 700077 w 1202705"/>
              <a:gd name="connsiteY50" fmla="*/ 5016258 h 5033842"/>
              <a:gd name="connsiteX51" fmla="*/ 717662 w 1202705"/>
              <a:gd name="connsiteY51" fmla="*/ 4989881 h 5033842"/>
              <a:gd name="connsiteX52" fmla="*/ 744039 w 1202705"/>
              <a:gd name="connsiteY52" fmla="*/ 4928334 h 5033842"/>
              <a:gd name="connsiteX53" fmla="*/ 761623 w 1202705"/>
              <a:gd name="connsiteY53" fmla="*/ 4901958 h 5033842"/>
              <a:gd name="connsiteX54" fmla="*/ 788000 w 1202705"/>
              <a:gd name="connsiteY54" fmla="*/ 4884373 h 5033842"/>
              <a:gd name="connsiteX55" fmla="*/ 823170 w 1202705"/>
              <a:gd name="connsiteY55" fmla="*/ 4831619 h 5033842"/>
              <a:gd name="connsiteX56" fmla="*/ 840754 w 1202705"/>
              <a:gd name="connsiteY56" fmla="*/ 4805242 h 5033842"/>
              <a:gd name="connsiteX57" fmla="*/ 893508 w 1202705"/>
              <a:gd name="connsiteY57" fmla="*/ 4761281 h 5033842"/>
              <a:gd name="connsiteX58" fmla="*/ 937470 w 1202705"/>
              <a:gd name="connsiteY58" fmla="*/ 4708527 h 5033842"/>
              <a:gd name="connsiteX59" fmla="*/ 972639 w 1202705"/>
              <a:gd name="connsiteY59" fmla="*/ 4629396 h 5033842"/>
              <a:gd name="connsiteX60" fmla="*/ 981431 w 1202705"/>
              <a:gd name="connsiteY60" fmla="*/ 4594227 h 5033842"/>
              <a:gd name="connsiteX61" fmla="*/ 990223 w 1202705"/>
              <a:gd name="connsiteY61" fmla="*/ 4471134 h 5033842"/>
              <a:gd name="connsiteX62" fmla="*/ 999016 w 1202705"/>
              <a:gd name="connsiteY62" fmla="*/ 4444758 h 5033842"/>
              <a:gd name="connsiteX63" fmla="*/ 1007808 w 1202705"/>
              <a:gd name="connsiteY63" fmla="*/ 4356834 h 5033842"/>
              <a:gd name="connsiteX64" fmla="*/ 1016600 w 1202705"/>
              <a:gd name="connsiteY64" fmla="*/ 4321665 h 5033842"/>
              <a:gd name="connsiteX65" fmla="*/ 1025393 w 1202705"/>
              <a:gd name="connsiteY65" fmla="*/ 4277704 h 5033842"/>
              <a:gd name="connsiteX66" fmla="*/ 1051770 w 1202705"/>
              <a:gd name="connsiteY66" fmla="*/ 4242534 h 5033842"/>
              <a:gd name="connsiteX67" fmla="*/ 1069354 w 1202705"/>
              <a:gd name="connsiteY67" fmla="*/ 4075481 h 5033842"/>
              <a:gd name="connsiteX68" fmla="*/ 1078147 w 1202705"/>
              <a:gd name="connsiteY68" fmla="*/ 4040311 h 5033842"/>
              <a:gd name="connsiteX69" fmla="*/ 1095731 w 1202705"/>
              <a:gd name="connsiteY69" fmla="*/ 3864465 h 5033842"/>
              <a:gd name="connsiteX70" fmla="*/ 1113316 w 1202705"/>
              <a:gd name="connsiteY70" fmla="*/ 3829296 h 5033842"/>
              <a:gd name="connsiteX71" fmla="*/ 1130900 w 1202705"/>
              <a:gd name="connsiteY71" fmla="*/ 3477604 h 5033842"/>
              <a:gd name="connsiteX72" fmla="*/ 1139693 w 1202705"/>
              <a:gd name="connsiteY72" fmla="*/ 3301758 h 5033842"/>
              <a:gd name="connsiteX73" fmla="*/ 1148485 w 1202705"/>
              <a:gd name="connsiteY73" fmla="*/ 3257796 h 5033842"/>
              <a:gd name="connsiteX74" fmla="*/ 1157277 w 1202705"/>
              <a:gd name="connsiteY74" fmla="*/ 3205042 h 5033842"/>
              <a:gd name="connsiteX75" fmla="*/ 1166070 w 1202705"/>
              <a:gd name="connsiteY75" fmla="*/ 3117119 h 5033842"/>
              <a:gd name="connsiteX76" fmla="*/ 1174862 w 1202705"/>
              <a:gd name="connsiteY76" fmla="*/ 3073158 h 5033842"/>
              <a:gd name="connsiteX77" fmla="*/ 1183654 w 1202705"/>
              <a:gd name="connsiteY77" fmla="*/ 2994027 h 5033842"/>
              <a:gd name="connsiteX78" fmla="*/ 1201239 w 1202705"/>
              <a:gd name="connsiteY78" fmla="*/ 2932481 h 5033842"/>
              <a:gd name="connsiteX79" fmla="*/ 1183654 w 1202705"/>
              <a:gd name="connsiteY79" fmla="*/ 2554411 h 5033842"/>
              <a:gd name="connsiteX80" fmla="*/ 1174862 w 1202705"/>
              <a:gd name="connsiteY80" fmla="*/ 2528034 h 5033842"/>
              <a:gd name="connsiteX81" fmla="*/ 1157277 w 1202705"/>
              <a:gd name="connsiteY81" fmla="*/ 1833442 h 5033842"/>
              <a:gd name="connsiteX82" fmla="*/ 1139693 w 1202705"/>
              <a:gd name="connsiteY82" fmla="*/ 1780688 h 5033842"/>
              <a:gd name="connsiteX83" fmla="*/ 1122108 w 1202705"/>
              <a:gd name="connsiteY83" fmla="*/ 1604842 h 5033842"/>
              <a:gd name="connsiteX84" fmla="*/ 1113316 w 1202705"/>
              <a:gd name="connsiteY84" fmla="*/ 1560881 h 5033842"/>
              <a:gd name="connsiteX85" fmla="*/ 1104523 w 1202705"/>
              <a:gd name="connsiteY85" fmla="*/ 1525711 h 5033842"/>
              <a:gd name="connsiteX86" fmla="*/ 1086939 w 1202705"/>
              <a:gd name="connsiteY86" fmla="*/ 1411411 h 5033842"/>
              <a:gd name="connsiteX87" fmla="*/ 1078147 w 1202705"/>
              <a:gd name="connsiteY87" fmla="*/ 1323488 h 5033842"/>
              <a:gd name="connsiteX88" fmla="*/ 1060562 w 1202705"/>
              <a:gd name="connsiteY88" fmla="*/ 1253150 h 5033842"/>
              <a:gd name="connsiteX89" fmla="*/ 1051770 w 1202705"/>
              <a:gd name="connsiteY89" fmla="*/ 1200396 h 5033842"/>
              <a:gd name="connsiteX90" fmla="*/ 1034185 w 1202705"/>
              <a:gd name="connsiteY90" fmla="*/ 1138850 h 5033842"/>
              <a:gd name="connsiteX91" fmla="*/ 1025393 w 1202705"/>
              <a:gd name="connsiteY91" fmla="*/ 1059719 h 5033842"/>
              <a:gd name="connsiteX92" fmla="*/ 1016600 w 1202705"/>
              <a:gd name="connsiteY92" fmla="*/ 1033342 h 5033842"/>
              <a:gd name="connsiteX93" fmla="*/ 1025392 w 1202705"/>
              <a:gd name="connsiteY93" fmla="*/ 892666 h 5033842"/>
              <a:gd name="connsiteX94" fmla="*/ 1042977 w 1202705"/>
              <a:gd name="connsiteY94" fmla="*/ 787157 h 5033842"/>
              <a:gd name="connsiteX95" fmla="*/ 1025393 w 1202705"/>
              <a:gd name="connsiteY95" fmla="*/ 655273 h 5033842"/>
              <a:gd name="connsiteX96" fmla="*/ 981431 w 1202705"/>
              <a:gd name="connsiteY96" fmla="*/ 470635 h 5033842"/>
              <a:gd name="connsiteX97" fmla="*/ 928677 w 1202705"/>
              <a:gd name="connsiteY97" fmla="*/ 321165 h 5033842"/>
              <a:gd name="connsiteX98" fmla="*/ 919885 w 1202705"/>
              <a:gd name="connsiteY98" fmla="*/ 277204 h 5033842"/>
              <a:gd name="connsiteX99" fmla="*/ 911093 w 1202705"/>
              <a:gd name="connsiteY99" fmla="*/ 224450 h 5033842"/>
              <a:gd name="connsiteX100" fmla="*/ 902300 w 1202705"/>
              <a:gd name="connsiteY100" fmla="*/ 180488 h 5033842"/>
              <a:gd name="connsiteX101" fmla="*/ 893508 w 1202705"/>
              <a:gd name="connsiteY101" fmla="*/ 118942 h 5033842"/>
              <a:gd name="connsiteX102" fmla="*/ 858339 w 1202705"/>
              <a:gd name="connsiteY102" fmla="*/ 57396 h 5033842"/>
              <a:gd name="connsiteX103" fmla="*/ 858339 w 1202705"/>
              <a:gd name="connsiteY103" fmla="*/ 4643 h 5033842"/>
              <a:gd name="connsiteX104" fmla="*/ 198916 w 1202705"/>
              <a:gd name="connsiteY104" fmla="*/ 4642 h 5033842"/>
              <a:gd name="connsiteX105" fmla="*/ 234085 w 1202705"/>
              <a:gd name="connsiteY105" fmla="*/ 66188 h 5033842"/>
              <a:gd name="connsiteX106" fmla="*/ 216500 w 1202705"/>
              <a:gd name="connsiteY106" fmla="*/ 118942 h 5033842"/>
              <a:gd name="connsiteX107" fmla="*/ 225293 w 1202705"/>
              <a:gd name="connsiteY107" fmla="*/ 215658 h 5033842"/>
              <a:gd name="connsiteX108" fmla="*/ 260462 w 1202705"/>
              <a:gd name="connsiteY108" fmla="*/ 224450 h 5033842"/>
              <a:gd name="connsiteX109" fmla="*/ 260462 w 1202705"/>
              <a:gd name="connsiteY109" fmla="*/ 250827 h 5033842"/>
              <a:gd name="connsiteX0" fmla="*/ 264967 w 1207210"/>
              <a:gd name="connsiteY0" fmla="*/ 250827 h 5033842"/>
              <a:gd name="connsiteX1" fmla="*/ 291344 w 1207210"/>
              <a:gd name="connsiteY1" fmla="*/ 294788 h 5033842"/>
              <a:gd name="connsiteX2" fmla="*/ 300136 w 1207210"/>
              <a:gd name="connsiteY2" fmla="*/ 321165 h 5033842"/>
              <a:gd name="connsiteX3" fmla="*/ 317721 w 1207210"/>
              <a:gd name="connsiteY3" fmla="*/ 382711 h 5033842"/>
              <a:gd name="connsiteX4" fmla="*/ 344098 w 1207210"/>
              <a:gd name="connsiteY4" fmla="*/ 435465 h 5033842"/>
              <a:gd name="connsiteX5" fmla="*/ 352890 w 1207210"/>
              <a:gd name="connsiteY5" fmla="*/ 497011 h 5033842"/>
              <a:gd name="connsiteX6" fmla="*/ 361682 w 1207210"/>
              <a:gd name="connsiteY6" fmla="*/ 681650 h 5033842"/>
              <a:gd name="connsiteX7" fmla="*/ 379267 w 1207210"/>
              <a:gd name="connsiteY7" fmla="*/ 769573 h 5033842"/>
              <a:gd name="connsiteX8" fmla="*/ 396852 w 1207210"/>
              <a:gd name="connsiteY8" fmla="*/ 831119 h 5033842"/>
              <a:gd name="connsiteX9" fmla="*/ 414436 w 1207210"/>
              <a:gd name="connsiteY9" fmla="*/ 1358658 h 5033842"/>
              <a:gd name="connsiteX10" fmla="*/ 432021 w 1207210"/>
              <a:gd name="connsiteY10" fmla="*/ 1437788 h 5033842"/>
              <a:gd name="connsiteX11" fmla="*/ 449605 w 1207210"/>
              <a:gd name="connsiteY11" fmla="*/ 1490542 h 5033842"/>
              <a:gd name="connsiteX12" fmla="*/ 458398 w 1207210"/>
              <a:gd name="connsiteY12" fmla="*/ 1516919 h 5033842"/>
              <a:gd name="connsiteX13" fmla="*/ 449605 w 1207210"/>
              <a:gd name="connsiteY13" fmla="*/ 1807065 h 5033842"/>
              <a:gd name="connsiteX14" fmla="*/ 440813 w 1207210"/>
              <a:gd name="connsiteY14" fmla="*/ 1868611 h 5033842"/>
              <a:gd name="connsiteX15" fmla="*/ 423228 w 1207210"/>
              <a:gd name="connsiteY15" fmla="*/ 2035665 h 5033842"/>
              <a:gd name="connsiteX16" fmla="*/ 414436 w 1207210"/>
              <a:gd name="connsiteY16" fmla="*/ 2062042 h 5033842"/>
              <a:gd name="connsiteX17" fmla="*/ 388059 w 1207210"/>
              <a:gd name="connsiteY17" fmla="*/ 2158758 h 5033842"/>
              <a:gd name="connsiteX18" fmla="*/ 396852 w 1207210"/>
              <a:gd name="connsiteY18" fmla="*/ 2343396 h 5033842"/>
              <a:gd name="connsiteX19" fmla="*/ 423228 w 1207210"/>
              <a:gd name="connsiteY19" fmla="*/ 2396150 h 5033842"/>
              <a:gd name="connsiteX20" fmla="*/ 432021 w 1207210"/>
              <a:gd name="connsiteY20" fmla="*/ 2422527 h 5033842"/>
              <a:gd name="connsiteX21" fmla="*/ 440813 w 1207210"/>
              <a:gd name="connsiteY21" fmla="*/ 2484073 h 5033842"/>
              <a:gd name="connsiteX22" fmla="*/ 449605 w 1207210"/>
              <a:gd name="connsiteY22" fmla="*/ 2510450 h 5033842"/>
              <a:gd name="connsiteX23" fmla="*/ 405644 w 1207210"/>
              <a:gd name="connsiteY23" fmla="*/ 2800596 h 5033842"/>
              <a:gd name="connsiteX24" fmla="*/ 379267 w 1207210"/>
              <a:gd name="connsiteY24" fmla="*/ 3125911 h 5033842"/>
              <a:gd name="connsiteX25" fmla="*/ 352890 w 1207210"/>
              <a:gd name="connsiteY25" fmla="*/ 3697411 h 5033842"/>
              <a:gd name="connsiteX26" fmla="*/ 335305 w 1207210"/>
              <a:gd name="connsiteY26" fmla="*/ 3750165 h 5033842"/>
              <a:gd name="connsiteX27" fmla="*/ 326513 w 1207210"/>
              <a:gd name="connsiteY27" fmla="*/ 3785334 h 5033842"/>
              <a:gd name="connsiteX28" fmla="*/ 317721 w 1207210"/>
              <a:gd name="connsiteY28" fmla="*/ 3829296 h 5033842"/>
              <a:gd name="connsiteX29" fmla="*/ 300136 w 1207210"/>
              <a:gd name="connsiteY29" fmla="*/ 3855673 h 5033842"/>
              <a:gd name="connsiteX30" fmla="*/ 282552 w 1207210"/>
              <a:gd name="connsiteY30" fmla="*/ 3934804 h 5033842"/>
              <a:gd name="connsiteX31" fmla="*/ 247382 w 1207210"/>
              <a:gd name="connsiteY31" fmla="*/ 4022727 h 5033842"/>
              <a:gd name="connsiteX32" fmla="*/ 238590 w 1207210"/>
              <a:gd name="connsiteY32" fmla="*/ 4057896 h 5033842"/>
              <a:gd name="connsiteX33" fmla="*/ 221005 w 1207210"/>
              <a:gd name="connsiteY33" fmla="*/ 4110650 h 5033842"/>
              <a:gd name="connsiteX34" fmla="*/ 203421 w 1207210"/>
              <a:gd name="connsiteY34" fmla="*/ 4172196 h 5033842"/>
              <a:gd name="connsiteX35" fmla="*/ 185836 w 1207210"/>
              <a:gd name="connsiteY35" fmla="*/ 4198573 h 5033842"/>
              <a:gd name="connsiteX36" fmla="*/ 168252 w 1207210"/>
              <a:gd name="connsiteY36" fmla="*/ 4286496 h 5033842"/>
              <a:gd name="connsiteX37" fmla="*/ 133082 w 1207210"/>
              <a:gd name="connsiteY37" fmla="*/ 4356834 h 5033842"/>
              <a:gd name="connsiteX38" fmla="*/ 106705 w 1207210"/>
              <a:gd name="connsiteY38" fmla="*/ 4427173 h 5033842"/>
              <a:gd name="connsiteX39" fmla="*/ 89121 w 1207210"/>
              <a:gd name="connsiteY39" fmla="*/ 4453550 h 5033842"/>
              <a:gd name="connsiteX40" fmla="*/ 53952 w 1207210"/>
              <a:gd name="connsiteY40" fmla="*/ 4541473 h 5033842"/>
              <a:gd name="connsiteX41" fmla="*/ 45159 w 1207210"/>
              <a:gd name="connsiteY41" fmla="*/ 4585434 h 5033842"/>
              <a:gd name="connsiteX42" fmla="*/ 27575 w 1207210"/>
              <a:gd name="connsiteY42" fmla="*/ 4743696 h 5033842"/>
              <a:gd name="connsiteX43" fmla="*/ 18782 w 1207210"/>
              <a:gd name="connsiteY43" fmla="*/ 4787658 h 5033842"/>
              <a:gd name="connsiteX44" fmla="*/ 27575 w 1207210"/>
              <a:gd name="connsiteY44" fmla="*/ 4910750 h 5033842"/>
              <a:gd name="connsiteX45" fmla="*/ 18782 w 1207210"/>
              <a:gd name="connsiteY45" fmla="*/ 5007465 h 5033842"/>
              <a:gd name="connsiteX46" fmla="*/ 308928 w 1207210"/>
              <a:gd name="connsiteY46" fmla="*/ 5016258 h 5033842"/>
              <a:gd name="connsiteX47" fmla="*/ 581490 w 1207210"/>
              <a:gd name="connsiteY47" fmla="*/ 5033842 h 5033842"/>
              <a:gd name="connsiteX48" fmla="*/ 678205 w 1207210"/>
              <a:gd name="connsiteY48" fmla="*/ 5025050 h 5033842"/>
              <a:gd name="connsiteX49" fmla="*/ 704582 w 1207210"/>
              <a:gd name="connsiteY49" fmla="*/ 5016258 h 5033842"/>
              <a:gd name="connsiteX50" fmla="*/ 722167 w 1207210"/>
              <a:gd name="connsiteY50" fmla="*/ 4989881 h 5033842"/>
              <a:gd name="connsiteX51" fmla="*/ 748544 w 1207210"/>
              <a:gd name="connsiteY51" fmla="*/ 4928334 h 5033842"/>
              <a:gd name="connsiteX52" fmla="*/ 766128 w 1207210"/>
              <a:gd name="connsiteY52" fmla="*/ 4901958 h 5033842"/>
              <a:gd name="connsiteX53" fmla="*/ 792505 w 1207210"/>
              <a:gd name="connsiteY53" fmla="*/ 4884373 h 5033842"/>
              <a:gd name="connsiteX54" fmla="*/ 827675 w 1207210"/>
              <a:gd name="connsiteY54" fmla="*/ 4831619 h 5033842"/>
              <a:gd name="connsiteX55" fmla="*/ 845259 w 1207210"/>
              <a:gd name="connsiteY55" fmla="*/ 4805242 h 5033842"/>
              <a:gd name="connsiteX56" fmla="*/ 898013 w 1207210"/>
              <a:gd name="connsiteY56" fmla="*/ 4761281 h 5033842"/>
              <a:gd name="connsiteX57" fmla="*/ 941975 w 1207210"/>
              <a:gd name="connsiteY57" fmla="*/ 4708527 h 5033842"/>
              <a:gd name="connsiteX58" fmla="*/ 977144 w 1207210"/>
              <a:gd name="connsiteY58" fmla="*/ 4629396 h 5033842"/>
              <a:gd name="connsiteX59" fmla="*/ 985936 w 1207210"/>
              <a:gd name="connsiteY59" fmla="*/ 4594227 h 5033842"/>
              <a:gd name="connsiteX60" fmla="*/ 994728 w 1207210"/>
              <a:gd name="connsiteY60" fmla="*/ 4471134 h 5033842"/>
              <a:gd name="connsiteX61" fmla="*/ 1003521 w 1207210"/>
              <a:gd name="connsiteY61" fmla="*/ 4444758 h 5033842"/>
              <a:gd name="connsiteX62" fmla="*/ 1012313 w 1207210"/>
              <a:gd name="connsiteY62" fmla="*/ 4356834 h 5033842"/>
              <a:gd name="connsiteX63" fmla="*/ 1021105 w 1207210"/>
              <a:gd name="connsiteY63" fmla="*/ 4321665 h 5033842"/>
              <a:gd name="connsiteX64" fmla="*/ 1029898 w 1207210"/>
              <a:gd name="connsiteY64" fmla="*/ 4277704 h 5033842"/>
              <a:gd name="connsiteX65" fmla="*/ 1056275 w 1207210"/>
              <a:gd name="connsiteY65" fmla="*/ 4242534 h 5033842"/>
              <a:gd name="connsiteX66" fmla="*/ 1073859 w 1207210"/>
              <a:gd name="connsiteY66" fmla="*/ 4075481 h 5033842"/>
              <a:gd name="connsiteX67" fmla="*/ 1082652 w 1207210"/>
              <a:gd name="connsiteY67" fmla="*/ 4040311 h 5033842"/>
              <a:gd name="connsiteX68" fmla="*/ 1100236 w 1207210"/>
              <a:gd name="connsiteY68" fmla="*/ 3864465 h 5033842"/>
              <a:gd name="connsiteX69" fmla="*/ 1117821 w 1207210"/>
              <a:gd name="connsiteY69" fmla="*/ 3829296 h 5033842"/>
              <a:gd name="connsiteX70" fmla="*/ 1135405 w 1207210"/>
              <a:gd name="connsiteY70" fmla="*/ 3477604 h 5033842"/>
              <a:gd name="connsiteX71" fmla="*/ 1144198 w 1207210"/>
              <a:gd name="connsiteY71" fmla="*/ 3301758 h 5033842"/>
              <a:gd name="connsiteX72" fmla="*/ 1152990 w 1207210"/>
              <a:gd name="connsiteY72" fmla="*/ 3257796 h 5033842"/>
              <a:gd name="connsiteX73" fmla="*/ 1161782 w 1207210"/>
              <a:gd name="connsiteY73" fmla="*/ 3205042 h 5033842"/>
              <a:gd name="connsiteX74" fmla="*/ 1170575 w 1207210"/>
              <a:gd name="connsiteY74" fmla="*/ 3117119 h 5033842"/>
              <a:gd name="connsiteX75" fmla="*/ 1179367 w 1207210"/>
              <a:gd name="connsiteY75" fmla="*/ 3073158 h 5033842"/>
              <a:gd name="connsiteX76" fmla="*/ 1188159 w 1207210"/>
              <a:gd name="connsiteY76" fmla="*/ 2994027 h 5033842"/>
              <a:gd name="connsiteX77" fmla="*/ 1205744 w 1207210"/>
              <a:gd name="connsiteY77" fmla="*/ 2932481 h 5033842"/>
              <a:gd name="connsiteX78" fmla="*/ 1188159 w 1207210"/>
              <a:gd name="connsiteY78" fmla="*/ 2554411 h 5033842"/>
              <a:gd name="connsiteX79" fmla="*/ 1179367 w 1207210"/>
              <a:gd name="connsiteY79" fmla="*/ 2528034 h 5033842"/>
              <a:gd name="connsiteX80" fmla="*/ 1161782 w 1207210"/>
              <a:gd name="connsiteY80" fmla="*/ 1833442 h 5033842"/>
              <a:gd name="connsiteX81" fmla="*/ 1144198 w 1207210"/>
              <a:gd name="connsiteY81" fmla="*/ 1780688 h 5033842"/>
              <a:gd name="connsiteX82" fmla="*/ 1126613 w 1207210"/>
              <a:gd name="connsiteY82" fmla="*/ 1604842 h 5033842"/>
              <a:gd name="connsiteX83" fmla="*/ 1117821 w 1207210"/>
              <a:gd name="connsiteY83" fmla="*/ 1560881 h 5033842"/>
              <a:gd name="connsiteX84" fmla="*/ 1109028 w 1207210"/>
              <a:gd name="connsiteY84" fmla="*/ 1525711 h 5033842"/>
              <a:gd name="connsiteX85" fmla="*/ 1091444 w 1207210"/>
              <a:gd name="connsiteY85" fmla="*/ 1411411 h 5033842"/>
              <a:gd name="connsiteX86" fmla="*/ 1082652 w 1207210"/>
              <a:gd name="connsiteY86" fmla="*/ 1323488 h 5033842"/>
              <a:gd name="connsiteX87" fmla="*/ 1065067 w 1207210"/>
              <a:gd name="connsiteY87" fmla="*/ 1253150 h 5033842"/>
              <a:gd name="connsiteX88" fmla="*/ 1056275 w 1207210"/>
              <a:gd name="connsiteY88" fmla="*/ 1200396 h 5033842"/>
              <a:gd name="connsiteX89" fmla="*/ 1038690 w 1207210"/>
              <a:gd name="connsiteY89" fmla="*/ 1138850 h 5033842"/>
              <a:gd name="connsiteX90" fmla="*/ 1029898 w 1207210"/>
              <a:gd name="connsiteY90" fmla="*/ 1059719 h 5033842"/>
              <a:gd name="connsiteX91" fmla="*/ 1021105 w 1207210"/>
              <a:gd name="connsiteY91" fmla="*/ 1033342 h 5033842"/>
              <a:gd name="connsiteX92" fmla="*/ 1029897 w 1207210"/>
              <a:gd name="connsiteY92" fmla="*/ 892666 h 5033842"/>
              <a:gd name="connsiteX93" fmla="*/ 1047482 w 1207210"/>
              <a:gd name="connsiteY93" fmla="*/ 787157 h 5033842"/>
              <a:gd name="connsiteX94" fmla="*/ 1029898 w 1207210"/>
              <a:gd name="connsiteY94" fmla="*/ 655273 h 5033842"/>
              <a:gd name="connsiteX95" fmla="*/ 985936 w 1207210"/>
              <a:gd name="connsiteY95" fmla="*/ 470635 h 5033842"/>
              <a:gd name="connsiteX96" fmla="*/ 933182 w 1207210"/>
              <a:gd name="connsiteY96" fmla="*/ 321165 h 5033842"/>
              <a:gd name="connsiteX97" fmla="*/ 924390 w 1207210"/>
              <a:gd name="connsiteY97" fmla="*/ 277204 h 5033842"/>
              <a:gd name="connsiteX98" fmla="*/ 915598 w 1207210"/>
              <a:gd name="connsiteY98" fmla="*/ 224450 h 5033842"/>
              <a:gd name="connsiteX99" fmla="*/ 906805 w 1207210"/>
              <a:gd name="connsiteY99" fmla="*/ 180488 h 5033842"/>
              <a:gd name="connsiteX100" fmla="*/ 898013 w 1207210"/>
              <a:gd name="connsiteY100" fmla="*/ 118942 h 5033842"/>
              <a:gd name="connsiteX101" fmla="*/ 862844 w 1207210"/>
              <a:gd name="connsiteY101" fmla="*/ 57396 h 5033842"/>
              <a:gd name="connsiteX102" fmla="*/ 862844 w 1207210"/>
              <a:gd name="connsiteY102" fmla="*/ 4643 h 5033842"/>
              <a:gd name="connsiteX103" fmla="*/ 203421 w 1207210"/>
              <a:gd name="connsiteY103" fmla="*/ 4642 h 5033842"/>
              <a:gd name="connsiteX104" fmla="*/ 238590 w 1207210"/>
              <a:gd name="connsiteY104" fmla="*/ 66188 h 5033842"/>
              <a:gd name="connsiteX105" fmla="*/ 221005 w 1207210"/>
              <a:gd name="connsiteY105" fmla="*/ 118942 h 5033842"/>
              <a:gd name="connsiteX106" fmla="*/ 229798 w 1207210"/>
              <a:gd name="connsiteY106" fmla="*/ 215658 h 5033842"/>
              <a:gd name="connsiteX107" fmla="*/ 264967 w 1207210"/>
              <a:gd name="connsiteY107" fmla="*/ 224450 h 5033842"/>
              <a:gd name="connsiteX108" fmla="*/ 264967 w 1207210"/>
              <a:gd name="connsiteY108" fmla="*/ 250827 h 5033842"/>
              <a:gd name="connsiteX0" fmla="*/ 285053 w 1227296"/>
              <a:gd name="connsiteY0" fmla="*/ 250827 h 5033842"/>
              <a:gd name="connsiteX1" fmla="*/ 311430 w 1227296"/>
              <a:gd name="connsiteY1" fmla="*/ 294788 h 5033842"/>
              <a:gd name="connsiteX2" fmla="*/ 320222 w 1227296"/>
              <a:gd name="connsiteY2" fmla="*/ 321165 h 5033842"/>
              <a:gd name="connsiteX3" fmla="*/ 337807 w 1227296"/>
              <a:gd name="connsiteY3" fmla="*/ 382711 h 5033842"/>
              <a:gd name="connsiteX4" fmla="*/ 364184 w 1227296"/>
              <a:gd name="connsiteY4" fmla="*/ 435465 h 5033842"/>
              <a:gd name="connsiteX5" fmla="*/ 372976 w 1227296"/>
              <a:gd name="connsiteY5" fmla="*/ 497011 h 5033842"/>
              <a:gd name="connsiteX6" fmla="*/ 381768 w 1227296"/>
              <a:gd name="connsiteY6" fmla="*/ 681650 h 5033842"/>
              <a:gd name="connsiteX7" fmla="*/ 399353 w 1227296"/>
              <a:gd name="connsiteY7" fmla="*/ 769573 h 5033842"/>
              <a:gd name="connsiteX8" fmla="*/ 416938 w 1227296"/>
              <a:gd name="connsiteY8" fmla="*/ 831119 h 5033842"/>
              <a:gd name="connsiteX9" fmla="*/ 434522 w 1227296"/>
              <a:gd name="connsiteY9" fmla="*/ 1358658 h 5033842"/>
              <a:gd name="connsiteX10" fmla="*/ 452107 w 1227296"/>
              <a:gd name="connsiteY10" fmla="*/ 1437788 h 5033842"/>
              <a:gd name="connsiteX11" fmla="*/ 469691 w 1227296"/>
              <a:gd name="connsiteY11" fmla="*/ 1490542 h 5033842"/>
              <a:gd name="connsiteX12" fmla="*/ 478484 w 1227296"/>
              <a:gd name="connsiteY12" fmla="*/ 1516919 h 5033842"/>
              <a:gd name="connsiteX13" fmla="*/ 469691 w 1227296"/>
              <a:gd name="connsiteY13" fmla="*/ 1807065 h 5033842"/>
              <a:gd name="connsiteX14" fmla="*/ 460899 w 1227296"/>
              <a:gd name="connsiteY14" fmla="*/ 1868611 h 5033842"/>
              <a:gd name="connsiteX15" fmla="*/ 443314 w 1227296"/>
              <a:gd name="connsiteY15" fmla="*/ 2035665 h 5033842"/>
              <a:gd name="connsiteX16" fmla="*/ 434522 w 1227296"/>
              <a:gd name="connsiteY16" fmla="*/ 2062042 h 5033842"/>
              <a:gd name="connsiteX17" fmla="*/ 408145 w 1227296"/>
              <a:gd name="connsiteY17" fmla="*/ 2158758 h 5033842"/>
              <a:gd name="connsiteX18" fmla="*/ 416938 w 1227296"/>
              <a:gd name="connsiteY18" fmla="*/ 2343396 h 5033842"/>
              <a:gd name="connsiteX19" fmla="*/ 443314 w 1227296"/>
              <a:gd name="connsiteY19" fmla="*/ 2396150 h 5033842"/>
              <a:gd name="connsiteX20" fmla="*/ 452107 w 1227296"/>
              <a:gd name="connsiteY20" fmla="*/ 2422527 h 5033842"/>
              <a:gd name="connsiteX21" fmla="*/ 460899 w 1227296"/>
              <a:gd name="connsiteY21" fmla="*/ 2484073 h 5033842"/>
              <a:gd name="connsiteX22" fmla="*/ 469691 w 1227296"/>
              <a:gd name="connsiteY22" fmla="*/ 2510450 h 5033842"/>
              <a:gd name="connsiteX23" fmla="*/ 425730 w 1227296"/>
              <a:gd name="connsiteY23" fmla="*/ 2800596 h 5033842"/>
              <a:gd name="connsiteX24" fmla="*/ 399353 w 1227296"/>
              <a:gd name="connsiteY24" fmla="*/ 3125911 h 5033842"/>
              <a:gd name="connsiteX25" fmla="*/ 372976 w 1227296"/>
              <a:gd name="connsiteY25" fmla="*/ 3697411 h 5033842"/>
              <a:gd name="connsiteX26" fmla="*/ 355391 w 1227296"/>
              <a:gd name="connsiteY26" fmla="*/ 3750165 h 5033842"/>
              <a:gd name="connsiteX27" fmla="*/ 346599 w 1227296"/>
              <a:gd name="connsiteY27" fmla="*/ 3785334 h 5033842"/>
              <a:gd name="connsiteX28" fmla="*/ 337807 w 1227296"/>
              <a:gd name="connsiteY28" fmla="*/ 3829296 h 5033842"/>
              <a:gd name="connsiteX29" fmla="*/ 320222 w 1227296"/>
              <a:gd name="connsiteY29" fmla="*/ 3855673 h 5033842"/>
              <a:gd name="connsiteX30" fmla="*/ 302638 w 1227296"/>
              <a:gd name="connsiteY30" fmla="*/ 3934804 h 5033842"/>
              <a:gd name="connsiteX31" fmla="*/ 267468 w 1227296"/>
              <a:gd name="connsiteY31" fmla="*/ 4022727 h 5033842"/>
              <a:gd name="connsiteX32" fmla="*/ 258676 w 1227296"/>
              <a:gd name="connsiteY32" fmla="*/ 4057896 h 5033842"/>
              <a:gd name="connsiteX33" fmla="*/ 241091 w 1227296"/>
              <a:gd name="connsiteY33" fmla="*/ 4110650 h 5033842"/>
              <a:gd name="connsiteX34" fmla="*/ 223507 w 1227296"/>
              <a:gd name="connsiteY34" fmla="*/ 4172196 h 5033842"/>
              <a:gd name="connsiteX35" fmla="*/ 205922 w 1227296"/>
              <a:gd name="connsiteY35" fmla="*/ 4198573 h 5033842"/>
              <a:gd name="connsiteX36" fmla="*/ 188338 w 1227296"/>
              <a:gd name="connsiteY36" fmla="*/ 4286496 h 5033842"/>
              <a:gd name="connsiteX37" fmla="*/ 153168 w 1227296"/>
              <a:gd name="connsiteY37" fmla="*/ 4356834 h 5033842"/>
              <a:gd name="connsiteX38" fmla="*/ 126791 w 1227296"/>
              <a:gd name="connsiteY38" fmla="*/ 4427173 h 5033842"/>
              <a:gd name="connsiteX39" fmla="*/ 109207 w 1227296"/>
              <a:gd name="connsiteY39" fmla="*/ 4453550 h 5033842"/>
              <a:gd name="connsiteX40" fmla="*/ 74038 w 1227296"/>
              <a:gd name="connsiteY40" fmla="*/ 4541473 h 5033842"/>
              <a:gd name="connsiteX41" fmla="*/ 65245 w 1227296"/>
              <a:gd name="connsiteY41" fmla="*/ 4585434 h 5033842"/>
              <a:gd name="connsiteX42" fmla="*/ 47661 w 1227296"/>
              <a:gd name="connsiteY42" fmla="*/ 4743696 h 5033842"/>
              <a:gd name="connsiteX43" fmla="*/ 38868 w 1227296"/>
              <a:gd name="connsiteY43" fmla="*/ 4787658 h 5033842"/>
              <a:gd name="connsiteX44" fmla="*/ 47661 w 1227296"/>
              <a:gd name="connsiteY44" fmla="*/ 4910750 h 5033842"/>
              <a:gd name="connsiteX45" fmla="*/ 38868 w 1227296"/>
              <a:gd name="connsiteY45" fmla="*/ 5007465 h 5033842"/>
              <a:gd name="connsiteX46" fmla="*/ 601576 w 1227296"/>
              <a:gd name="connsiteY46" fmla="*/ 5033842 h 5033842"/>
              <a:gd name="connsiteX47" fmla="*/ 698291 w 1227296"/>
              <a:gd name="connsiteY47" fmla="*/ 5025050 h 5033842"/>
              <a:gd name="connsiteX48" fmla="*/ 724668 w 1227296"/>
              <a:gd name="connsiteY48" fmla="*/ 5016258 h 5033842"/>
              <a:gd name="connsiteX49" fmla="*/ 742253 w 1227296"/>
              <a:gd name="connsiteY49" fmla="*/ 4989881 h 5033842"/>
              <a:gd name="connsiteX50" fmla="*/ 768630 w 1227296"/>
              <a:gd name="connsiteY50" fmla="*/ 4928334 h 5033842"/>
              <a:gd name="connsiteX51" fmla="*/ 786214 w 1227296"/>
              <a:gd name="connsiteY51" fmla="*/ 4901958 h 5033842"/>
              <a:gd name="connsiteX52" fmla="*/ 812591 w 1227296"/>
              <a:gd name="connsiteY52" fmla="*/ 4884373 h 5033842"/>
              <a:gd name="connsiteX53" fmla="*/ 847761 w 1227296"/>
              <a:gd name="connsiteY53" fmla="*/ 4831619 h 5033842"/>
              <a:gd name="connsiteX54" fmla="*/ 865345 w 1227296"/>
              <a:gd name="connsiteY54" fmla="*/ 4805242 h 5033842"/>
              <a:gd name="connsiteX55" fmla="*/ 918099 w 1227296"/>
              <a:gd name="connsiteY55" fmla="*/ 4761281 h 5033842"/>
              <a:gd name="connsiteX56" fmla="*/ 962061 w 1227296"/>
              <a:gd name="connsiteY56" fmla="*/ 4708527 h 5033842"/>
              <a:gd name="connsiteX57" fmla="*/ 997230 w 1227296"/>
              <a:gd name="connsiteY57" fmla="*/ 4629396 h 5033842"/>
              <a:gd name="connsiteX58" fmla="*/ 1006022 w 1227296"/>
              <a:gd name="connsiteY58" fmla="*/ 4594227 h 5033842"/>
              <a:gd name="connsiteX59" fmla="*/ 1014814 w 1227296"/>
              <a:gd name="connsiteY59" fmla="*/ 4471134 h 5033842"/>
              <a:gd name="connsiteX60" fmla="*/ 1023607 w 1227296"/>
              <a:gd name="connsiteY60" fmla="*/ 4444758 h 5033842"/>
              <a:gd name="connsiteX61" fmla="*/ 1032399 w 1227296"/>
              <a:gd name="connsiteY61" fmla="*/ 4356834 h 5033842"/>
              <a:gd name="connsiteX62" fmla="*/ 1041191 w 1227296"/>
              <a:gd name="connsiteY62" fmla="*/ 4321665 h 5033842"/>
              <a:gd name="connsiteX63" fmla="*/ 1049984 w 1227296"/>
              <a:gd name="connsiteY63" fmla="*/ 4277704 h 5033842"/>
              <a:gd name="connsiteX64" fmla="*/ 1076361 w 1227296"/>
              <a:gd name="connsiteY64" fmla="*/ 4242534 h 5033842"/>
              <a:gd name="connsiteX65" fmla="*/ 1093945 w 1227296"/>
              <a:gd name="connsiteY65" fmla="*/ 4075481 h 5033842"/>
              <a:gd name="connsiteX66" fmla="*/ 1102738 w 1227296"/>
              <a:gd name="connsiteY66" fmla="*/ 4040311 h 5033842"/>
              <a:gd name="connsiteX67" fmla="*/ 1120322 w 1227296"/>
              <a:gd name="connsiteY67" fmla="*/ 3864465 h 5033842"/>
              <a:gd name="connsiteX68" fmla="*/ 1137907 w 1227296"/>
              <a:gd name="connsiteY68" fmla="*/ 3829296 h 5033842"/>
              <a:gd name="connsiteX69" fmla="*/ 1155491 w 1227296"/>
              <a:gd name="connsiteY69" fmla="*/ 3477604 h 5033842"/>
              <a:gd name="connsiteX70" fmla="*/ 1164284 w 1227296"/>
              <a:gd name="connsiteY70" fmla="*/ 3301758 h 5033842"/>
              <a:gd name="connsiteX71" fmla="*/ 1173076 w 1227296"/>
              <a:gd name="connsiteY71" fmla="*/ 3257796 h 5033842"/>
              <a:gd name="connsiteX72" fmla="*/ 1181868 w 1227296"/>
              <a:gd name="connsiteY72" fmla="*/ 3205042 h 5033842"/>
              <a:gd name="connsiteX73" fmla="*/ 1190661 w 1227296"/>
              <a:gd name="connsiteY73" fmla="*/ 3117119 h 5033842"/>
              <a:gd name="connsiteX74" fmla="*/ 1199453 w 1227296"/>
              <a:gd name="connsiteY74" fmla="*/ 3073158 h 5033842"/>
              <a:gd name="connsiteX75" fmla="*/ 1208245 w 1227296"/>
              <a:gd name="connsiteY75" fmla="*/ 2994027 h 5033842"/>
              <a:gd name="connsiteX76" fmla="*/ 1225830 w 1227296"/>
              <a:gd name="connsiteY76" fmla="*/ 2932481 h 5033842"/>
              <a:gd name="connsiteX77" fmla="*/ 1208245 w 1227296"/>
              <a:gd name="connsiteY77" fmla="*/ 2554411 h 5033842"/>
              <a:gd name="connsiteX78" fmla="*/ 1199453 w 1227296"/>
              <a:gd name="connsiteY78" fmla="*/ 2528034 h 5033842"/>
              <a:gd name="connsiteX79" fmla="*/ 1181868 w 1227296"/>
              <a:gd name="connsiteY79" fmla="*/ 1833442 h 5033842"/>
              <a:gd name="connsiteX80" fmla="*/ 1164284 w 1227296"/>
              <a:gd name="connsiteY80" fmla="*/ 1780688 h 5033842"/>
              <a:gd name="connsiteX81" fmla="*/ 1146699 w 1227296"/>
              <a:gd name="connsiteY81" fmla="*/ 1604842 h 5033842"/>
              <a:gd name="connsiteX82" fmla="*/ 1137907 w 1227296"/>
              <a:gd name="connsiteY82" fmla="*/ 1560881 h 5033842"/>
              <a:gd name="connsiteX83" fmla="*/ 1129114 w 1227296"/>
              <a:gd name="connsiteY83" fmla="*/ 1525711 h 5033842"/>
              <a:gd name="connsiteX84" fmla="*/ 1111530 w 1227296"/>
              <a:gd name="connsiteY84" fmla="*/ 1411411 h 5033842"/>
              <a:gd name="connsiteX85" fmla="*/ 1102738 w 1227296"/>
              <a:gd name="connsiteY85" fmla="*/ 1323488 h 5033842"/>
              <a:gd name="connsiteX86" fmla="*/ 1085153 w 1227296"/>
              <a:gd name="connsiteY86" fmla="*/ 1253150 h 5033842"/>
              <a:gd name="connsiteX87" fmla="*/ 1076361 w 1227296"/>
              <a:gd name="connsiteY87" fmla="*/ 1200396 h 5033842"/>
              <a:gd name="connsiteX88" fmla="*/ 1058776 w 1227296"/>
              <a:gd name="connsiteY88" fmla="*/ 1138850 h 5033842"/>
              <a:gd name="connsiteX89" fmla="*/ 1049984 w 1227296"/>
              <a:gd name="connsiteY89" fmla="*/ 1059719 h 5033842"/>
              <a:gd name="connsiteX90" fmla="*/ 1041191 w 1227296"/>
              <a:gd name="connsiteY90" fmla="*/ 1033342 h 5033842"/>
              <a:gd name="connsiteX91" fmla="*/ 1049983 w 1227296"/>
              <a:gd name="connsiteY91" fmla="*/ 892666 h 5033842"/>
              <a:gd name="connsiteX92" fmla="*/ 1067568 w 1227296"/>
              <a:gd name="connsiteY92" fmla="*/ 787157 h 5033842"/>
              <a:gd name="connsiteX93" fmla="*/ 1049984 w 1227296"/>
              <a:gd name="connsiteY93" fmla="*/ 655273 h 5033842"/>
              <a:gd name="connsiteX94" fmla="*/ 1006022 w 1227296"/>
              <a:gd name="connsiteY94" fmla="*/ 470635 h 5033842"/>
              <a:gd name="connsiteX95" fmla="*/ 953268 w 1227296"/>
              <a:gd name="connsiteY95" fmla="*/ 321165 h 5033842"/>
              <a:gd name="connsiteX96" fmla="*/ 944476 w 1227296"/>
              <a:gd name="connsiteY96" fmla="*/ 277204 h 5033842"/>
              <a:gd name="connsiteX97" fmla="*/ 935684 w 1227296"/>
              <a:gd name="connsiteY97" fmla="*/ 224450 h 5033842"/>
              <a:gd name="connsiteX98" fmla="*/ 926891 w 1227296"/>
              <a:gd name="connsiteY98" fmla="*/ 180488 h 5033842"/>
              <a:gd name="connsiteX99" fmla="*/ 918099 w 1227296"/>
              <a:gd name="connsiteY99" fmla="*/ 118942 h 5033842"/>
              <a:gd name="connsiteX100" fmla="*/ 882930 w 1227296"/>
              <a:gd name="connsiteY100" fmla="*/ 57396 h 5033842"/>
              <a:gd name="connsiteX101" fmla="*/ 882930 w 1227296"/>
              <a:gd name="connsiteY101" fmla="*/ 4643 h 5033842"/>
              <a:gd name="connsiteX102" fmla="*/ 223507 w 1227296"/>
              <a:gd name="connsiteY102" fmla="*/ 4642 h 5033842"/>
              <a:gd name="connsiteX103" fmla="*/ 258676 w 1227296"/>
              <a:gd name="connsiteY103" fmla="*/ 66188 h 5033842"/>
              <a:gd name="connsiteX104" fmla="*/ 241091 w 1227296"/>
              <a:gd name="connsiteY104" fmla="*/ 118942 h 5033842"/>
              <a:gd name="connsiteX105" fmla="*/ 249884 w 1227296"/>
              <a:gd name="connsiteY105" fmla="*/ 215658 h 5033842"/>
              <a:gd name="connsiteX106" fmla="*/ 285053 w 1227296"/>
              <a:gd name="connsiteY106" fmla="*/ 224450 h 5033842"/>
              <a:gd name="connsiteX107" fmla="*/ 285053 w 1227296"/>
              <a:gd name="connsiteY107" fmla="*/ 250827 h 5033842"/>
              <a:gd name="connsiteX0" fmla="*/ 292201 w 1234444"/>
              <a:gd name="connsiteY0" fmla="*/ 250827 h 5025331"/>
              <a:gd name="connsiteX1" fmla="*/ 318578 w 1234444"/>
              <a:gd name="connsiteY1" fmla="*/ 294788 h 5025331"/>
              <a:gd name="connsiteX2" fmla="*/ 327370 w 1234444"/>
              <a:gd name="connsiteY2" fmla="*/ 321165 h 5025331"/>
              <a:gd name="connsiteX3" fmla="*/ 344955 w 1234444"/>
              <a:gd name="connsiteY3" fmla="*/ 382711 h 5025331"/>
              <a:gd name="connsiteX4" fmla="*/ 371332 w 1234444"/>
              <a:gd name="connsiteY4" fmla="*/ 435465 h 5025331"/>
              <a:gd name="connsiteX5" fmla="*/ 380124 w 1234444"/>
              <a:gd name="connsiteY5" fmla="*/ 497011 h 5025331"/>
              <a:gd name="connsiteX6" fmla="*/ 388916 w 1234444"/>
              <a:gd name="connsiteY6" fmla="*/ 681650 h 5025331"/>
              <a:gd name="connsiteX7" fmla="*/ 406501 w 1234444"/>
              <a:gd name="connsiteY7" fmla="*/ 769573 h 5025331"/>
              <a:gd name="connsiteX8" fmla="*/ 424086 w 1234444"/>
              <a:gd name="connsiteY8" fmla="*/ 831119 h 5025331"/>
              <a:gd name="connsiteX9" fmla="*/ 441670 w 1234444"/>
              <a:gd name="connsiteY9" fmla="*/ 1358658 h 5025331"/>
              <a:gd name="connsiteX10" fmla="*/ 459255 w 1234444"/>
              <a:gd name="connsiteY10" fmla="*/ 1437788 h 5025331"/>
              <a:gd name="connsiteX11" fmla="*/ 476839 w 1234444"/>
              <a:gd name="connsiteY11" fmla="*/ 1490542 h 5025331"/>
              <a:gd name="connsiteX12" fmla="*/ 485632 w 1234444"/>
              <a:gd name="connsiteY12" fmla="*/ 1516919 h 5025331"/>
              <a:gd name="connsiteX13" fmla="*/ 476839 w 1234444"/>
              <a:gd name="connsiteY13" fmla="*/ 1807065 h 5025331"/>
              <a:gd name="connsiteX14" fmla="*/ 468047 w 1234444"/>
              <a:gd name="connsiteY14" fmla="*/ 1868611 h 5025331"/>
              <a:gd name="connsiteX15" fmla="*/ 450462 w 1234444"/>
              <a:gd name="connsiteY15" fmla="*/ 2035665 h 5025331"/>
              <a:gd name="connsiteX16" fmla="*/ 441670 w 1234444"/>
              <a:gd name="connsiteY16" fmla="*/ 2062042 h 5025331"/>
              <a:gd name="connsiteX17" fmla="*/ 415293 w 1234444"/>
              <a:gd name="connsiteY17" fmla="*/ 2158758 h 5025331"/>
              <a:gd name="connsiteX18" fmla="*/ 424086 w 1234444"/>
              <a:gd name="connsiteY18" fmla="*/ 2343396 h 5025331"/>
              <a:gd name="connsiteX19" fmla="*/ 450462 w 1234444"/>
              <a:gd name="connsiteY19" fmla="*/ 2396150 h 5025331"/>
              <a:gd name="connsiteX20" fmla="*/ 459255 w 1234444"/>
              <a:gd name="connsiteY20" fmla="*/ 2422527 h 5025331"/>
              <a:gd name="connsiteX21" fmla="*/ 468047 w 1234444"/>
              <a:gd name="connsiteY21" fmla="*/ 2484073 h 5025331"/>
              <a:gd name="connsiteX22" fmla="*/ 476839 w 1234444"/>
              <a:gd name="connsiteY22" fmla="*/ 2510450 h 5025331"/>
              <a:gd name="connsiteX23" fmla="*/ 432878 w 1234444"/>
              <a:gd name="connsiteY23" fmla="*/ 2800596 h 5025331"/>
              <a:gd name="connsiteX24" fmla="*/ 406501 w 1234444"/>
              <a:gd name="connsiteY24" fmla="*/ 3125911 h 5025331"/>
              <a:gd name="connsiteX25" fmla="*/ 380124 w 1234444"/>
              <a:gd name="connsiteY25" fmla="*/ 3697411 h 5025331"/>
              <a:gd name="connsiteX26" fmla="*/ 362539 w 1234444"/>
              <a:gd name="connsiteY26" fmla="*/ 3750165 h 5025331"/>
              <a:gd name="connsiteX27" fmla="*/ 353747 w 1234444"/>
              <a:gd name="connsiteY27" fmla="*/ 3785334 h 5025331"/>
              <a:gd name="connsiteX28" fmla="*/ 344955 w 1234444"/>
              <a:gd name="connsiteY28" fmla="*/ 3829296 h 5025331"/>
              <a:gd name="connsiteX29" fmla="*/ 327370 w 1234444"/>
              <a:gd name="connsiteY29" fmla="*/ 3855673 h 5025331"/>
              <a:gd name="connsiteX30" fmla="*/ 309786 w 1234444"/>
              <a:gd name="connsiteY30" fmla="*/ 3934804 h 5025331"/>
              <a:gd name="connsiteX31" fmla="*/ 274616 w 1234444"/>
              <a:gd name="connsiteY31" fmla="*/ 4022727 h 5025331"/>
              <a:gd name="connsiteX32" fmla="*/ 265824 w 1234444"/>
              <a:gd name="connsiteY32" fmla="*/ 4057896 h 5025331"/>
              <a:gd name="connsiteX33" fmla="*/ 248239 w 1234444"/>
              <a:gd name="connsiteY33" fmla="*/ 4110650 h 5025331"/>
              <a:gd name="connsiteX34" fmla="*/ 230655 w 1234444"/>
              <a:gd name="connsiteY34" fmla="*/ 4172196 h 5025331"/>
              <a:gd name="connsiteX35" fmla="*/ 213070 w 1234444"/>
              <a:gd name="connsiteY35" fmla="*/ 4198573 h 5025331"/>
              <a:gd name="connsiteX36" fmla="*/ 195486 w 1234444"/>
              <a:gd name="connsiteY36" fmla="*/ 4286496 h 5025331"/>
              <a:gd name="connsiteX37" fmla="*/ 160316 w 1234444"/>
              <a:gd name="connsiteY37" fmla="*/ 4356834 h 5025331"/>
              <a:gd name="connsiteX38" fmla="*/ 133939 w 1234444"/>
              <a:gd name="connsiteY38" fmla="*/ 4427173 h 5025331"/>
              <a:gd name="connsiteX39" fmla="*/ 116355 w 1234444"/>
              <a:gd name="connsiteY39" fmla="*/ 4453550 h 5025331"/>
              <a:gd name="connsiteX40" fmla="*/ 81186 w 1234444"/>
              <a:gd name="connsiteY40" fmla="*/ 4541473 h 5025331"/>
              <a:gd name="connsiteX41" fmla="*/ 72393 w 1234444"/>
              <a:gd name="connsiteY41" fmla="*/ 4585434 h 5025331"/>
              <a:gd name="connsiteX42" fmla="*/ 54809 w 1234444"/>
              <a:gd name="connsiteY42" fmla="*/ 4743696 h 5025331"/>
              <a:gd name="connsiteX43" fmla="*/ 46016 w 1234444"/>
              <a:gd name="connsiteY43" fmla="*/ 4787658 h 5025331"/>
              <a:gd name="connsiteX44" fmla="*/ 54809 w 1234444"/>
              <a:gd name="connsiteY44" fmla="*/ 4910750 h 5025331"/>
              <a:gd name="connsiteX45" fmla="*/ 46016 w 1234444"/>
              <a:gd name="connsiteY45" fmla="*/ 5007465 h 5025331"/>
              <a:gd name="connsiteX46" fmla="*/ 705439 w 1234444"/>
              <a:gd name="connsiteY46" fmla="*/ 5025050 h 5025331"/>
              <a:gd name="connsiteX47" fmla="*/ 731816 w 1234444"/>
              <a:gd name="connsiteY47" fmla="*/ 5016258 h 5025331"/>
              <a:gd name="connsiteX48" fmla="*/ 749401 w 1234444"/>
              <a:gd name="connsiteY48" fmla="*/ 4989881 h 5025331"/>
              <a:gd name="connsiteX49" fmla="*/ 775778 w 1234444"/>
              <a:gd name="connsiteY49" fmla="*/ 4928334 h 5025331"/>
              <a:gd name="connsiteX50" fmla="*/ 793362 w 1234444"/>
              <a:gd name="connsiteY50" fmla="*/ 4901958 h 5025331"/>
              <a:gd name="connsiteX51" fmla="*/ 819739 w 1234444"/>
              <a:gd name="connsiteY51" fmla="*/ 4884373 h 5025331"/>
              <a:gd name="connsiteX52" fmla="*/ 854909 w 1234444"/>
              <a:gd name="connsiteY52" fmla="*/ 4831619 h 5025331"/>
              <a:gd name="connsiteX53" fmla="*/ 872493 w 1234444"/>
              <a:gd name="connsiteY53" fmla="*/ 4805242 h 5025331"/>
              <a:gd name="connsiteX54" fmla="*/ 925247 w 1234444"/>
              <a:gd name="connsiteY54" fmla="*/ 4761281 h 5025331"/>
              <a:gd name="connsiteX55" fmla="*/ 969209 w 1234444"/>
              <a:gd name="connsiteY55" fmla="*/ 4708527 h 5025331"/>
              <a:gd name="connsiteX56" fmla="*/ 1004378 w 1234444"/>
              <a:gd name="connsiteY56" fmla="*/ 4629396 h 5025331"/>
              <a:gd name="connsiteX57" fmla="*/ 1013170 w 1234444"/>
              <a:gd name="connsiteY57" fmla="*/ 4594227 h 5025331"/>
              <a:gd name="connsiteX58" fmla="*/ 1021962 w 1234444"/>
              <a:gd name="connsiteY58" fmla="*/ 4471134 h 5025331"/>
              <a:gd name="connsiteX59" fmla="*/ 1030755 w 1234444"/>
              <a:gd name="connsiteY59" fmla="*/ 4444758 h 5025331"/>
              <a:gd name="connsiteX60" fmla="*/ 1039547 w 1234444"/>
              <a:gd name="connsiteY60" fmla="*/ 4356834 h 5025331"/>
              <a:gd name="connsiteX61" fmla="*/ 1048339 w 1234444"/>
              <a:gd name="connsiteY61" fmla="*/ 4321665 h 5025331"/>
              <a:gd name="connsiteX62" fmla="*/ 1057132 w 1234444"/>
              <a:gd name="connsiteY62" fmla="*/ 4277704 h 5025331"/>
              <a:gd name="connsiteX63" fmla="*/ 1083509 w 1234444"/>
              <a:gd name="connsiteY63" fmla="*/ 4242534 h 5025331"/>
              <a:gd name="connsiteX64" fmla="*/ 1101093 w 1234444"/>
              <a:gd name="connsiteY64" fmla="*/ 4075481 h 5025331"/>
              <a:gd name="connsiteX65" fmla="*/ 1109886 w 1234444"/>
              <a:gd name="connsiteY65" fmla="*/ 4040311 h 5025331"/>
              <a:gd name="connsiteX66" fmla="*/ 1127470 w 1234444"/>
              <a:gd name="connsiteY66" fmla="*/ 3864465 h 5025331"/>
              <a:gd name="connsiteX67" fmla="*/ 1145055 w 1234444"/>
              <a:gd name="connsiteY67" fmla="*/ 3829296 h 5025331"/>
              <a:gd name="connsiteX68" fmla="*/ 1162639 w 1234444"/>
              <a:gd name="connsiteY68" fmla="*/ 3477604 h 5025331"/>
              <a:gd name="connsiteX69" fmla="*/ 1171432 w 1234444"/>
              <a:gd name="connsiteY69" fmla="*/ 3301758 h 5025331"/>
              <a:gd name="connsiteX70" fmla="*/ 1180224 w 1234444"/>
              <a:gd name="connsiteY70" fmla="*/ 3257796 h 5025331"/>
              <a:gd name="connsiteX71" fmla="*/ 1189016 w 1234444"/>
              <a:gd name="connsiteY71" fmla="*/ 3205042 h 5025331"/>
              <a:gd name="connsiteX72" fmla="*/ 1197809 w 1234444"/>
              <a:gd name="connsiteY72" fmla="*/ 3117119 h 5025331"/>
              <a:gd name="connsiteX73" fmla="*/ 1206601 w 1234444"/>
              <a:gd name="connsiteY73" fmla="*/ 3073158 h 5025331"/>
              <a:gd name="connsiteX74" fmla="*/ 1215393 w 1234444"/>
              <a:gd name="connsiteY74" fmla="*/ 2994027 h 5025331"/>
              <a:gd name="connsiteX75" fmla="*/ 1232978 w 1234444"/>
              <a:gd name="connsiteY75" fmla="*/ 2932481 h 5025331"/>
              <a:gd name="connsiteX76" fmla="*/ 1215393 w 1234444"/>
              <a:gd name="connsiteY76" fmla="*/ 2554411 h 5025331"/>
              <a:gd name="connsiteX77" fmla="*/ 1206601 w 1234444"/>
              <a:gd name="connsiteY77" fmla="*/ 2528034 h 5025331"/>
              <a:gd name="connsiteX78" fmla="*/ 1189016 w 1234444"/>
              <a:gd name="connsiteY78" fmla="*/ 1833442 h 5025331"/>
              <a:gd name="connsiteX79" fmla="*/ 1171432 w 1234444"/>
              <a:gd name="connsiteY79" fmla="*/ 1780688 h 5025331"/>
              <a:gd name="connsiteX80" fmla="*/ 1153847 w 1234444"/>
              <a:gd name="connsiteY80" fmla="*/ 1604842 h 5025331"/>
              <a:gd name="connsiteX81" fmla="*/ 1145055 w 1234444"/>
              <a:gd name="connsiteY81" fmla="*/ 1560881 h 5025331"/>
              <a:gd name="connsiteX82" fmla="*/ 1136262 w 1234444"/>
              <a:gd name="connsiteY82" fmla="*/ 1525711 h 5025331"/>
              <a:gd name="connsiteX83" fmla="*/ 1118678 w 1234444"/>
              <a:gd name="connsiteY83" fmla="*/ 1411411 h 5025331"/>
              <a:gd name="connsiteX84" fmla="*/ 1109886 w 1234444"/>
              <a:gd name="connsiteY84" fmla="*/ 1323488 h 5025331"/>
              <a:gd name="connsiteX85" fmla="*/ 1092301 w 1234444"/>
              <a:gd name="connsiteY85" fmla="*/ 1253150 h 5025331"/>
              <a:gd name="connsiteX86" fmla="*/ 1083509 w 1234444"/>
              <a:gd name="connsiteY86" fmla="*/ 1200396 h 5025331"/>
              <a:gd name="connsiteX87" fmla="*/ 1065924 w 1234444"/>
              <a:gd name="connsiteY87" fmla="*/ 1138850 h 5025331"/>
              <a:gd name="connsiteX88" fmla="*/ 1057132 w 1234444"/>
              <a:gd name="connsiteY88" fmla="*/ 1059719 h 5025331"/>
              <a:gd name="connsiteX89" fmla="*/ 1048339 w 1234444"/>
              <a:gd name="connsiteY89" fmla="*/ 1033342 h 5025331"/>
              <a:gd name="connsiteX90" fmla="*/ 1057131 w 1234444"/>
              <a:gd name="connsiteY90" fmla="*/ 892666 h 5025331"/>
              <a:gd name="connsiteX91" fmla="*/ 1074716 w 1234444"/>
              <a:gd name="connsiteY91" fmla="*/ 787157 h 5025331"/>
              <a:gd name="connsiteX92" fmla="*/ 1057132 w 1234444"/>
              <a:gd name="connsiteY92" fmla="*/ 655273 h 5025331"/>
              <a:gd name="connsiteX93" fmla="*/ 1013170 w 1234444"/>
              <a:gd name="connsiteY93" fmla="*/ 470635 h 5025331"/>
              <a:gd name="connsiteX94" fmla="*/ 960416 w 1234444"/>
              <a:gd name="connsiteY94" fmla="*/ 321165 h 5025331"/>
              <a:gd name="connsiteX95" fmla="*/ 951624 w 1234444"/>
              <a:gd name="connsiteY95" fmla="*/ 277204 h 5025331"/>
              <a:gd name="connsiteX96" fmla="*/ 942832 w 1234444"/>
              <a:gd name="connsiteY96" fmla="*/ 224450 h 5025331"/>
              <a:gd name="connsiteX97" fmla="*/ 934039 w 1234444"/>
              <a:gd name="connsiteY97" fmla="*/ 180488 h 5025331"/>
              <a:gd name="connsiteX98" fmla="*/ 925247 w 1234444"/>
              <a:gd name="connsiteY98" fmla="*/ 118942 h 5025331"/>
              <a:gd name="connsiteX99" fmla="*/ 890078 w 1234444"/>
              <a:gd name="connsiteY99" fmla="*/ 57396 h 5025331"/>
              <a:gd name="connsiteX100" fmla="*/ 890078 w 1234444"/>
              <a:gd name="connsiteY100" fmla="*/ 4643 h 5025331"/>
              <a:gd name="connsiteX101" fmla="*/ 230655 w 1234444"/>
              <a:gd name="connsiteY101" fmla="*/ 4642 h 5025331"/>
              <a:gd name="connsiteX102" fmla="*/ 265824 w 1234444"/>
              <a:gd name="connsiteY102" fmla="*/ 66188 h 5025331"/>
              <a:gd name="connsiteX103" fmla="*/ 248239 w 1234444"/>
              <a:gd name="connsiteY103" fmla="*/ 118942 h 5025331"/>
              <a:gd name="connsiteX104" fmla="*/ 257032 w 1234444"/>
              <a:gd name="connsiteY104" fmla="*/ 215658 h 5025331"/>
              <a:gd name="connsiteX105" fmla="*/ 292201 w 1234444"/>
              <a:gd name="connsiteY105" fmla="*/ 224450 h 5025331"/>
              <a:gd name="connsiteX106" fmla="*/ 292201 w 1234444"/>
              <a:gd name="connsiteY106" fmla="*/ 250827 h 5025331"/>
              <a:gd name="connsiteX0" fmla="*/ 294151 w 1236394"/>
              <a:gd name="connsiteY0" fmla="*/ 250827 h 5019595"/>
              <a:gd name="connsiteX1" fmla="*/ 320528 w 1236394"/>
              <a:gd name="connsiteY1" fmla="*/ 294788 h 5019595"/>
              <a:gd name="connsiteX2" fmla="*/ 329320 w 1236394"/>
              <a:gd name="connsiteY2" fmla="*/ 321165 h 5019595"/>
              <a:gd name="connsiteX3" fmla="*/ 346905 w 1236394"/>
              <a:gd name="connsiteY3" fmla="*/ 382711 h 5019595"/>
              <a:gd name="connsiteX4" fmla="*/ 373282 w 1236394"/>
              <a:gd name="connsiteY4" fmla="*/ 435465 h 5019595"/>
              <a:gd name="connsiteX5" fmla="*/ 382074 w 1236394"/>
              <a:gd name="connsiteY5" fmla="*/ 497011 h 5019595"/>
              <a:gd name="connsiteX6" fmla="*/ 390866 w 1236394"/>
              <a:gd name="connsiteY6" fmla="*/ 681650 h 5019595"/>
              <a:gd name="connsiteX7" fmla="*/ 408451 w 1236394"/>
              <a:gd name="connsiteY7" fmla="*/ 769573 h 5019595"/>
              <a:gd name="connsiteX8" fmla="*/ 426036 w 1236394"/>
              <a:gd name="connsiteY8" fmla="*/ 831119 h 5019595"/>
              <a:gd name="connsiteX9" fmla="*/ 443620 w 1236394"/>
              <a:gd name="connsiteY9" fmla="*/ 1358658 h 5019595"/>
              <a:gd name="connsiteX10" fmla="*/ 461205 w 1236394"/>
              <a:gd name="connsiteY10" fmla="*/ 1437788 h 5019595"/>
              <a:gd name="connsiteX11" fmla="*/ 478789 w 1236394"/>
              <a:gd name="connsiteY11" fmla="*/ 1490542 h 5019595"/>
              <a:gd name="connsiteX12" fmla="*/ 487582 w 1236394"/>
              <a:gd name="connsiteY12" fmla="*/ 1516919 h 5019595"/>
              <a:gd name="connsiteX13" fmla="*/ 478789 w 1236394"/>
              <a:gd name="connsiteY13" fmla="*/ 1807065 h 5019595"/>
              <a:gd name="connsiteX14" fmla="*/ 469997 w 1236394"/>
              <a:gd name="connsiteY14" fmla="*/ 1868611 h 5019595"/>
              <a:gd name="connsiteX15" fmla="*/ 452412 w 1236394"/>
              <a:gd name="connsiteY15" fmla="*/ 2035665 h 5019595"/>
              <a:gd name="connsiteX16" fmla="*/ 443620 w 1236394"/>
              <a:gd name="connsiteY16" fmla="*/ 2062042 h 5019595"/>
              <a:gd name="connsiteX17" fmla="*/ 417243 w 1236394"/>
              <a:gd name="connsiteY17" fmla="*/ 2158758 h 5019595"/>
              <a:gd name="connsiteX18" fmla="*/ 426036 w 1236394"/>
              <a:gd name="connsiteY18" fmla="*/ 2343396 h 5019595"/>
              <a:gd name="connsiteX19" fmla="*/ 452412 w 1236394"/>
              <a:gd name="connsiteY19" fmla="*/ 2396150 h 5019595"/>
              <a:gd name="connsiteX20" fmla="*/ 461205 w 1236394"/>
              <a:gd name="connsiteY20" fmla="*/ 2422527 h 5019595"/>
              <a:gd name="connsiteX21" fmla="*/ 469997 w 1236394"/>
              <a:gd name="connsiteY21" fmla="*/ 2484073 h 5019595"/>
              <a:gd name="connsiteX22" fmla="*/ 478789 w 1236394"/>
              <a:gd name="connsiteY22" fmla="*/ 2510450 h 5019595"/>
              <a:gd name="connsiteX23" fmla="*/ 434828 w 1236394"/>
              <a:gd name="connsiteY23" fmla="*/ 2800596 h 5019595"/>
              <a:gd name="connsiteX24" fmla="*/ 408451 w 1236394"/>
              <a:gd name="connsiteY24" fmla="*/ 3125911 h 5019595"/>
              <a:gd name="connsiteX25" fmla="*/ 382074 w 1236394"/>
              <a:gd name="connsiteY25" fmla="*/ 3697411 h 5019595"/>
              <a:gd name="connsiteX26" fmla="*/ 364489 w 1236394"/>
              <a:gd name="connsiteY26" fmla="*/ 3750165 h 5019595"/>
              <a:gd name="connsiteX27" fmla="*/ 355697 w 1236394"/>
              <a:gd name="connsiteY27" fmla="*/ 3785334 h 5019595"/>
              <a:gd name="connsiteX28" fmla="*/ 346905 w 1236394"/>
              <a:gd name="connsiteY28" fmla="*/ 3829296 h 5019595"/>
              <a:gd name="connsiteX29" fmla="*/ 329320 w 1236394"/>
              <a:gd name="connsiteY29" fmla="*/ 3855673 h 5019595"/>
              <a:gd name="connsiteX30" fmla="*/ 311736 w 1236394"/>
              <a:gd name="connsiteY30" fmla="*/ 3934804 h 5019595"/>
              <a:gd name="connsiteX31" fmla="*/ 276566 w 1236394"/>
              <a:gd name="connsiteY31" fmla="*/ 4022727 h 5019595"/>
              <a:gd name="connsiteX32" fmla="*/ 267774 w 1236394"/>
              <a:gd name="connsiteY32" fmla="*/ 4057896 h 5019595"/>
              <a:gd name="connsiteX33" fmla="*/ 250189 w 1236394"/>
              <a:gd name="connsiteY33" fmla="*/ 4110650 h 5019595"/>
              <a:gd name="connsiteX34" fmla="*/ 232605 w 1236394"/>
              <a:gd name="connsiteY34" fmla="*/ 4172196 h 5019595"/>
              <a:gd name="connsiteX35" fmla="*/ 215020 w 1236394"/>
              <a:gd name="connsiteY35" fmla="*/ 4198573 h 5019595"/>
              <a:gd name="connsiteX36" fmla="*/ 197436 w 1236394"/>
              <a:gd name="connsiteY36" fmla="*/ 4286496 h 5019595"/>
              <a:gd name="connsiteX37" fmla="*/ 162266 w 1236394"/>
              <a:gd name="connsiteY37" fmla="*/ 4356834 h 5019595"/>
              <a:gd name="connsiteX38" fmla="*/ 135889 w 1236394"/>
              <a:gd name="connsiteY38" fmla="*/ 4427173 h 5019595"/>
              <a:gd name="connsiteX39" fmla="*/ 118305 w 1236394"/>
              <a:gd name="connsiteY39" fmla="*/ 4453550 h 5019595"/>
              <a:gd name="connsiteX40" fmla="*/ 83136 w 1236394"/>
              <a:gd name="connsiteY40" fmla="*/ 4541473 h 5019595"/>
              <a:gd name="connsiteX41" fmla="*/ 74343 w 1236394"/>
              <a:gd name="connsiteY41" fmla="*/ 4585434 h 5019595"/>
              <a:gd name="connsiteX42" fmla="*/ 56759 w 1236394"/>
              <a:gd name="connsiteY42" fmla="*/ 4743696 h 5019595"/>
              <a:gd name="connsiteX43" fmla="*/ 47966 w 1236394"/>
              <a:gd name="connsiteY43" fmla="*/ 4787658 h 5019595"/>
              <a:gd name="connsiteX44" fmla="*/ 56759 w 1236394"/>
              <a:gd name="connsiteY44" fmla="*/ 4910750 h 5019595"/>
              <a:gd name="connsiteX45" fmla="*/ 47966 w 1236394"/>
              <a:gd name="connsiteY45" fmla="*/ 5007465 h 5019595"/>
              <a:gd name="connsiteX46" fmla="*/ 733766 w 1236394"/>
              <a:gd name="connsiteY46" fmla="*/ 5016258 h 5019595"/>
              <a:gd name="connsiteX47" fmla="*/ 751351 w 1236394"/>
              <a:gd name="connsiteY47" fmla="*/ 4989881 h 5019595"/>
              <a:gd name="connsiteX48" fmla="*/ 777728 w 1236394"/>
              <a:gd name="connsiteY48" fmla="*/ 4928334 h 5019595"/>
              <a:gd name="connsiteX49" fmla="*/ 795312 w 1236394"/>
              <a:gd name="connsiteY49" fmla="*/ 4901958 h 5019595"/>
              <a:gd name="connsiteX50" fmla="*/ 821689 w 1236394"/>
              <a:gd name="connsiteY50" fmla="*/ 4884373 h 5019595"/>
              <a:gd name="connsiteX51" fmla="*/ 856859 w 1236394"/>
              <a:gd name="connsiteY51" fmla="*/ 4831619 h 5019595"/>
              <a:gd name="connsiteX52" fmla="*/ 874443 w 1236394"/>
              <a:gd name="connsiteY52" fmla="*/ 4805242 h 5019595"/>
              <a:gd name="connsiteX53" fmla="*/ 927197 w 1236394"/>
              <a:gd name="connsiteY53" fmla="*/ 4761281 h 5019595"/>
              <a:gd name="connsiteX54" fmla="*/ 971159 w 1236394"/>
              <a:gd name="connsiteY54" fmla="*/ 4708527 h 5019595"/>
              <a:gd name="connsiteX55" fmla="*/ 1006328 w 1236394"/>
              <a:gd name="connsiteY55" fmla="*/ 4629396 h 5019595"/>
              <a:gd name="connsiteX56" fmla="*/ 1015120 w 1236394"/>
              <a:gd name="connsiteY56" fmla="*/ 4594227 h 5019595"/>
              <a:gd name="connsiteX57" fmla="*/ 1023912 w 1236394"/>
              <a:gd name="connsiteY57" fmla="*/ 4471134 h 5019595"/>
              <a:gd name="connsiteX58" fmla="*/ 1032705 w 1236394"/>
              <a:gd name="connsiteY58" fmla="*/ 4444758 h 5019595"/>
              <a:gd name="connsiteX59" fmla="*/ 1041497 w 1236394"/>
              <a:gd name="connsiteY59" fmla="*/ 4356834 h 5019595"/>
              <a:gd name="connsiteX60" fmla="*/ 1050289 w 1236394"/>
              <a:gd name="connsiteY60" fmla="*/ 4321665 h 5019595"/>
              <a:gd name="connsiteX61" fmla="*/ 1059082 w 1236394"/>
              <a:gd name="connsiteY61" fmla="*/ 4277704 h 5019595"/>
              <a:gd name="connsiteX62" fmla="*/ 1085459 w 1236394"/>
              <a:gd name="connsiteY62" fmla="*/ 4242534 h 5019595"/>
              <a:gd name="connsiteX63" fmla="*/ 1103043 w 1236394"/>
              <a:gd name="connsiteY63" fmla="*/ 4075481 h 5019595"/>
              <a:gd name="connsiteX64" fmla="*/ 1111836 w 1236394"/>
              <a:gd name="connsiteY64" fmla="*/ 4040311 h 5019595"/>
              <a:gd name="connsiteX65" fmla="*/ 1129420 w 1236394"/>
              <a:gd name="connsiteY65" fmla="*/ 3864465 h 5019595"/>
              <a:gd name="connsiteX66" fmla="*/ 1147005 w 1236394"/>
              <a:gd name="connsiteY66" fmla="*/ 3829296 h 5019595"/>
              <a:gd name="connsiteX67" fmla="*/ 1164589 w 1236394"/>
              <a:gd name="connsiteY67" fmla="*/ 3477604 h 5019595"/>
              <a:gd name="connsiteX68" fmla="*/ 1173382 w 1236394"/>
              <a:gd name="connsiteY68" fmla="*/ 3301758 h 5019595"/>
              <a:gd name="connsiteX69" fmla="*/ 1182174 w 1236394"/>
              <a:gd name="connsiteY69" fmla="*/ 3257796 h 5019595"/>
              <a:gd name="connsiteX70" fmla="*/ 1190966 w 1236394"/>
              <a:gd name="connsiteY70" fmla="*/ 3205042 h 5019595"/>
              <a:gd name="connsiteX71" fmla="*/ 1199759 w 1236394"/>
              <a:gd name="connsiteY71" fmla="*/ 3117119 h 5019595"/>
              <a:gd name="connsiteX72" fmla="*/ 1208551 w 1236394"/>
              <a:gd name="connsiteY72" fmla="*/ 3073158 h 5019595"/>
              <a:gd name="connsiteX73" fmla="*/ 1217343 w 1236394"/>
              <a:gd name="connsiteY73" fmla="*/ 2994027 h 5019595"/>
              <a:gd name="connsiteX74" fmla="*/ 1234928 w 1236394"/>
              <a:gd name="connsiteY74" fmla="*/ 2932481 h 5019595"/>
              <a:gd name="connsiteX75" fmla="*/ 1217343 w 1236394"/>
              <a:gd name="connsiteY75" fmla="*/ 2554411 h 5019595"/>
              <a:gd name="connsiteX76" fmla="*/ 1208551 w 1236394"/>
              <a:gd name="connsiteY76" fmla="*/ 2528034 h 5019595"/>
              <a:gd name="connsiteX77" fmla="*/ 1190966 w 1236394"/>
              <a:gd name="connsiteY77" fmla="*/ 1833442 h 5019595"/>
              <a:gd name="connsiteX78" fmla="*/ 1173382 w 1236394"/>
              <a:gd name="connsiteY78" fmla="*/ 1780688 h 5019595"/>
              <a:gd name="connsiteX79" fmla="*/ 1155797 w 1236394"/>
              <a:gd name="connsiteY79" fmla="*/ 1604842 h 5019595"/>
              <a:gd name="connsiteX80" fmla="*/ 1147005 w 1236394"/>
              <a:gd name="connsiteY80" fmla="*/ 1560881 h 5019595"/>
              <a:gd name="connsiteX81" fmla="*/ 1138212 w 1236394"/>
              <a:gd name="connsiteY81" fmla="*/ 1525711 h 5019595"/>
              <a:gd name="connsiteX82" fmla="*/ 1120628 w 1236394"/>
              <a:gd name="connsiteY82" fmla="*/ 1411411 h 5019595"/>
              <a:gd name="connsiteX83" fmla="*/ 1111836 w 1236394"/>
              <a:gd name="connsiteY83" fmla="*/ 1323488 h 5019595"/>
              <a:gd name="connsiteX84" fmla="*/ 1094251 w 1236394"/>
              <a:gd name="connsiteY84" fmla="*/ 1253150 h 5019595"/>
              <a:gd name="connsiteX85" fmla="*/ 1085459 w 1236394"/>
              <a:gd name="connsiteY85" fmla="*/ 1200396 h 5019595"/>
              <a:gd name="connsiteX86" fmla="*/ 1067874 w 1236394"/>
              <a:gd name="connsiteY86" fmla="*/ 1138850 h 5019595"/>
              <a:gd name="connsiteX87" fmla="*/ 1059082 w 1236394"/>
              <a:gd name="connsiteY87" fmla="*/ 1059719 h 5019595"/>
              <a:gd name="connsiteX88" fmla="*/ 1050289 w 1236394"/>
              <a:gd name="connsiteY88" fmla="*/ 1033342 h 5019595"/>
              <a:gd name="connsiteX89" fmla="*/ 1059081 w 1236394"/>
              <a:gd name="connsiteY89" fmla="*/ 892666 h 5019595"/>
              <a:gd name="connsiteX90" fmla="*/ 1076666 w 1236394"/>
              <a:gd name="connsiteY90" fmla="*/ 787157 h 5019595"/>
              <a:gd name="connsiteX91" fmla="*/ 1059082 w 1236394"/>
              <a:gd name="connsiteY91" fmla="*/ 655273 h 5019595"/>
              <a:gd name="connsiteX92" fmla="*/ 1015120 w 1236394"/>
              <a:gd name="connsiteY92" fmla="*/ 470635 h 5019595"/>
              <a:gd name="connsiteX93" fmla="*/ 962366 w 1236394"/>
              <a:gd name="connsiteY93" fmla="*/ 321165 h 5019595"/>
              <a:gd name="connsiteX94" fmla="*/ 953574 w 1236394"/>
              <a:gd name="connsiteY94" fmla="*/ 277204 h 5019595"/>
              <a:gd name="connsiteX95" fmla="*/ 944782 w 1236394"/>
              <a:gd name="connsiteY95" fmla="*/ 224450 h 5019595"/>
              <a:gd name="connsiteX96" fmla="*/ 935989 w 1236394"/>
              <a:gd name="connsiteY96" fmla="*/ 180488 h 5019595"/>
              <a:gd name="connsiteX97" fmla="*/ 927197 w 1236394"/>
              <a:gd name="connsiteY97" fmla="*/ 118942 h 5019595"/>
              <a:gd name="connsiteX98" fmla="*/ 892028 w 1236394"/>
              <a:gd name="connsiteY98" fmla="*/ 57396 h 5019595"/>
              <a:gd name="connsiteX99" fmla="*/ 892028 w 1236394"/>
              <a:gd name="connsiteY99" fmla="*/ 4643 h 5019595"/>
              <a:gd name="connsiteX100" fmla="*/ 232605 w 1236394"/>
              <a:gd name="connsiteY100" fmla="*/ 4642 h 5019595"/>
              <a:gd name="connsiteX101" fmla="*/ 267774 w 1236394"/>
              <a:gd name="connsiteY101" fmla="*/ 66188 h 5019595"/>
              <a:gd name="connsiteX102" fmla="*/ 250189 w 1236394"/>
              <a:gd name="connsiteY102" fmla="*/ 118942 h 5019595"/>
              <a:gd name="connsiteX103" fmla="*/ 258982 w 1236394"/>
              <a:gd name="connsiteY103" fmla="*/ 215658 h 5019595"/>
              <a:gd name="connsiteX104" fmla="*/ 294151 w 1236394"/>
              <a:gd name="connsiteY104" fmla="*/ 224450 h 5019595"/>
              <a:gd name="connsiteX105" fmla="*/ 294151 w 1236394"/>
              <a:gd name="connsiteY105" fmla="*/ 250827 h 5019595"/>
              <a:gd name="connsiteX0" fmla="*/ 289879 w 1232122"/>
              <a:gd name="connsiteY0" fmla="*/ 250827 h 5016258"/>
              <a:gd name="connsiteX1" fmla="*/ 316256 w 1232122"/>
              <a:gd name="connsiteY1" fmla="*/ 294788 h 5016258"/>
              <a:gd name="connsiteX2" fmla="*/ 325048 w 1232122"/>
              <a:gd name="connsiteY2" fmla="*/ 321165 h 5016258"/>
              <a:gd name="connsiteX3" fmla="*/ 342633 w 1232122"/>
              <a:gd name="connsiteY3" fmla="*/ 382711 h 5016258"/>
              <a:gd name="connsiteX4" fmla="*/ 369010 w 1232122"/>
              <a:gd name="connsiteY4" fmla="*/ 435465 h 5016258"/>
              <a:gd name="connsiteX5" fmla="*/ 377802 w 1232122"/>
              <a:gd name="connsiteY5" fmla="*/ 497011 h 5016258"/>
              <a:gd name="connsiteX6" fmla="*/ 386594 w 1232122"/>
              <a:gd name="connsiteY6" fmla="*/ 681650 h 5016258"/>
              <a:gd name="connsiteX7" fmla="*/ 404179 w 1232122"/>
              <a:gd name="connsiteY7" fmla="*/ 769573 h 5016258"/>
              <a:gd name="connsiteX8" fmla="*/ 421764 w 1232122"/>
              <a:gd name="connsiteY8" fmla="*/ 831119 h 5016258"/>
              <a:gd name="connsiteX9" fmla="*/ 439348 w 1232122"/>
              <a:gd name="connsiteY9" fmla="*/ 1358658 h 5016258"/>
              <a:gd name="connsiteX10" fmla="*/ 456933 w 1232122"/>
              <a:gd name="connsiteY10" fmla="*/ 1437788 h 5016258"/>
              <a:gd name="connsiteX11" fmla="*/ 474517 w 1232122"/>
              <a:gd name="connsiteY11" fmla="*/ 1490542 h 5016258"/>
              <a:gd name="connsiteX12" fmla="*/ 483310 w 1232122"/>
              <a:gd name="connsiteY12" fmla="*/ 1516919 h 5016258"/>
              <a:gd name="connsiteX13" fmla="*/ 474517 w 1232122"/>
              <a:gd name="connsiteY13" fmla="*/ 1807065 h 5016258"/>
              <a:gd name="connsiteX14" fmla="*/ 465725 w 1232122"/>
              <a:gd name="connsiteY14" fmla="*/ 1868611 h 5016258"/>
              <a:gd name="connsiteX15" fmla="*/ 448140 w 1232122"/>
              <a:gd name="connsiteY15" fmla="*/ 2035665 h 5016258"/>
              <a:gd name="connsiteX16" fmla="*/ 439348 w 1232122"/>
              <a:gd name="connsiteY16" fmla="*/ 2062042 h 5016258"/>
              <a:gd name="connsiteX17" fmla="*/ 412971 w 1232122"/>
              <a:gd name="connsiteY17" fmla="*/ 2158758 h 5016258"/>
              <a:gd name="connsiteX18" fmla="*/ 421764 w 1232122"/>
              <a:gd name="connsiteY18" fmla="*/ 2343396 h 5016258"/>
              <a:gd name="connsiteX19" fmla="*/ 448140 w 1232122"/>
              <a:gd name="connsiteY19" fmla="*/ 2396150 h 5016258"/>
              <a:gd name="connsiteX20" fmla="*/ 456933 w 1232122"/>
              <a:gd name="connsiteY20" fmla="*/ 2422527 h 5016258"/>
              <a:gd name="connsiteX21" fmla="*/ 465725 w 1232122"/>
              <a:gd name="connsiteY21" fmla="*/ 2484073 h 5016258"/>
              <a:gd name="connsiteX22" fmla="*/ 474517 w 1232122"/>
              <a:gd name="connsiteY22" fmla="*/ 2510450 h 5016258"/>
              <a:gd name="connsiteX23" fmla="*/ 430556 w 1232122"/>
              <a:gd name="connsiteY23" fmla="*/ 2800596 h 5016258"/>
              <a:gd name="connsiteX24" fmla="*/ 404179 w 1232122"/>
              <a:gd name="connsiteY24" fmla="*/ 3125911 h 5016258"/>
              <a:gd name="connsiteX25" fmla="*/ 377802 w 1232122"/>
              <a:gd name="connsiteY25" fmla="*/ 3697411 h 5016258"/>
              <a:gd name="connsiteX26" fmla="*/ 360217 w 1232122"/>
              <a:gd name="connsiteY26" fmla="*/ 3750165 h 5016258"/>
              <a:gd name="connsiteX27" fmla="*/ 351425 w 1232122"/>
              <a:gd name="connsiteY27" fmla="*/ 3785334 h 5016258"/>
              <a:gd name="connsiteX28" fmla="*/ 342633 w 1232122"/>
              <a:gd name="connsiteY28" fmla="*/ 3829296 h 5016258"/>
              <a:gd name="connsiteX29" fmla="*/ 325048 w 1232122"/>
              <a:gd name="connsiteY29" fmla="*/ 3855673 h 5016258"/>
              <a:gd name="connsiteX30" fmla="*/ 307464 w 1232122"/>
              <a:gd name="connsiteY30" fmla="*/ 3934804 h 5016258"/>
              <a:gd name="connsiteX31" fmla="*/ 272294 w 1232122"/>
              <a:gd name="connsiteY31" fmla="*/ 4022727 h 5016258"/>
              <a:gd name="connsiteX32" fmla="*/ 263502 w 1232122"/>
              <a:gd name="connsiteY32" fmla="*/ 4057896 h 5016258"/>
              <a:gd name="connsiteX33" fmla="*/ 245917 w 1232122"/>
              <a:gd name="connsiteY33" fmla="*/ 4110650 h 5016258"/>
              <a:gd name="connsiteX34" fmla="*/ 228333 w 1232122"/>
              <a:gd name="connsiteY34" fmla="*/ 4172196 h 5016258"/>
              <a:gd name="connsiteX35" fmla="*/ 210748 w 1232122"/>
              <a:gd name="connsiteY35" fmla="*/ 4198573 h 5016258"/>
              <a:gd name="connsiteX36" fmla="*/ 193164 w 1232122"/>
              <a:gd name="connsiteY36" fmla="*/ 4286496 h 5016258"/>
              <a:gd name="connsiteX37" fmla="*/ 157994 w 1232122"/>
              <a:gd name="connsiteY37" fmla="*/ 4356834 h 5016258"/>
              <a:gd name="connsiteX38" fmla="*/ 131617 w 1232122"/>
              <a:gd name="connsiteY38" fmla="*/ 4427173 h 5016258"/>
              <a:gd name="connsiteX39" fmla="*/ 114033 w 1232122"/>
              <a:gd name="connsiteY39" fmla="*/ 4453550 h 5016258"/>
              <a:gd name="connsiteX40" fmla="*/ 78864 w 1232122"/>
              <a:gd name="connsiteY40" fmla="*/ 4541473 h 5016258"/>
              <a:gd name="connsiteX41" fmla="*/ 70071 w 1232122"/>
              <a:gd name="connsiteY41" fmla="*/ 4585434 h 5016258"/>
              <a:gd name="connsiteX42" fmla="*/ 52487 w 1232122"/>
              <a:gd name="connsiteY42" fmla="*/ 4743696 h 5016258"/>
              <a:gd name="connsiteX43" fmla="*/ 43694 w 1232122"/>
              <a:gd name="connsiteY43" fmla="*/ 4787658 h 5016258"/>
              <a:gd name="connsiteX44" fmla="*/ 52487 w 1232122"/>
              <a:gd name="connsiteY44" fmla="*/ 4910750 h 5016258"/>
              <a:gd name="connsiteX45" fmla="*/ 729494 w 1232122"/>
              <a:gd name="connsiteY45" fmla="*/ 5016258 h 5016258"/>
              <a:gd name="connsiteX46" fmla="*/ 747079 w 1232122"/>
              <a:gd name="connsiteY46" fmla="*/ 4989881 h 5016258"/>
              <a:gd name="connsiteX47" fmla="*/ 773456 w 1232122"/>
              <a:gd name="connsiteY47" fmla="*/ 4928334 h 5016258"/>
              <a:gd name="connsiteX48" fmla="*/ 791040 w 1232122"/>
              <a:gd name="connsiteY48" fmla="*/ 4901958 h 5016258"/>
              <a:gd name="connsiteX49" fmla="*/ 817417 w 1232122"/>
              <a:gd name="connsiteY49" fmla="*/ 4884373 h 5016258"/>
              <a:gd name="connsiteX50" fmla="*/ 852587 w 1232122"/>
              <a:gd name="connsiteY50" fmla="*/ 4831619 h 5016258"/>
              <a:gd name="connsiteX51" fmla="*/ 870171 w 1232122"/>
              <a:gd name="connsiteY51" fmla="*/ 4805242 h 5016258"/>
              <a:gd name="connsiteX52" fmla="*/ 922925 w 1232122"/>
              <a:gd name="connsiteY52" fmla="*/ 4761281 h 5016258"/>
              <a:gd name="connsiteX53" fmla="*/ 966887 w 1232122"/>
              <a:gd name="connsiteY53" fmla="*/ 4708527 h 5016258"/>
              <a:gd name="connsiteX54" fmla="*/ 1002056 w 1232122"/>
              <a:gd name="connsiteY54" fmla="*/ 4629396 h 5016258"/>
              <a:gd name="connsiteX55" fmla="*/ 1010848 w 1232122"/>
              <a:gd name="connsiteY55" fmla="*/ 4594227 h 5016258"/>
              <a:gd name="connsiteX56" fmla="*/ 1019640 w 1232122"/>
              <a:gd name="connsiteY56" fmla="*/ 4471134 h 5016258"/>
              <a:gd name="connsiteX57" fmla="*/ 1028433 w 1232122"/>
              <a:gd name="connsiteY57" fmla="*/ 4444758 h 5016258"/>
              <a:gd name="connsiteX58" fmla="*/ 1037225 w 1232122"/>
              <a:gd name="connsiteY58" fmla="*/ 4356834 h 5016258"/>
              <a:gd name="connsiteX59" fmla="*/ 1046017 w 1232122"/>
              <a:gd name="connsiteY59" fmla="*/ 4321665 h 5016258"/>
              <a:gd name="connsiteX60" fmla="*/ 1054810 w 1232122"/>
              <a:gd name="connsiteY60" fmla="*/ 4277704 h 5016258"/>
              <a:gd name="connsiteX61" fmla="*/ 1081187 w 1232122"/>
              <a:gd name="connsiteY61" fmla="*/ 4242534 h 5016258"/>
              <a:gd name="connsiteX62" fmla="*/ 1098771 w 1232122"/>
              <a:gd name="connsiteY62" fmla="*/ 4075481 h 5016258"/>
              <a:gd name="connsiteX63" fmla="*/ 1107564 w 1232122"/>
              <a:gd name="connsiteY63" fmla="*/ 4040311 h 5016258"/>
              <a:gd name="connsiteX64" fmla="*/ 1125148 w 1232122"/>
              <a:gd name="connsiteY64" fmla="*/ 3864465 h 5016258"/>
              <a:gd name="connsiteX65" fmla="*/ 1142733 w 1232122"/>
              <a:gd name="connsiteY65" fmla="*/ 3829296 h 5016258"/>
              <a:gd name="connsiteX66" fmla="*/ 1160317 w 1232122"/>
              <a:gd name="connsiteY66" fmla="*/ 3477604 h 5016258"/>
              <a:gd name="connsiteX67" fmla="*/ 1169110 w 1232122"/>
              <a:gd name="connsiteY67" fmla="*/ 3301758 h 5016258"/>
              <a:gd name="connsiteX68" fmla="*/ 1177902 w 1232122"/>
              <a:gd name="connsiteY68" fmla="*/ 3257796 h 5016258"/>
              <a:gd name="connsiteX69" fmla="*/ 1186694 w 1232122"/>
              <a:gd name="connsiteY69" fmla="*/ 3205042 h 5016258"/>
              <a:gd name="connsiteX70" fmla="*/ 1195487 w 1232122"/>
              <a:gd name="connsiteY70" fmla="*/ 3117119 h 5016258"/>
              <a:gd name="connsiteX71" fmla="*/ 1204279 w 1232122"/>
              <a:gd name="connsiteY71" fmla="*/ 3073158 h 5016258"/>
              <a:gd name="connsiteX72" fmla="*/ 1213071 w 1232122"/>
              <a:gd name="connsiteY72" fmla="*/ 2994027 h 5016258"/>
              <a:gd name="connsiteX73" fmla="*/ 1230656 w 1232122"/>
              <a:gd name="connsiteY73" fmla="*/ 2932481 h 5016258"/>
              <a:gd name="connsiteX74" fmla="*/ 1213071 w 1232122"/>
              <a:gd name="connsiteY74" fmla="*/ 2554411 h 5016258"/>
              <a:gd name="connsiteX75" fmla="*/ 1204279 w 1232122"/>
              <a:gd name="connsiteY75" fmla="*/ 2528034 h 5016258"/>
              <a:gd name="connsiteX76" fmla="*/ 1186694 w 1232122"/>
              <a:gd name="connsiteY76" fmla="*/ 1833442 h 5016258"/>
              <a:gd name="connsiteX77" fmla="*/ 1169110 w 1232122"/>
              <a:gd name="connsiteY77" fmla="*/ 1780688 h 5016258"/>
              <a:gd name="connsiteX78" fmla="*/ 1151525 w 1232122"/>
              <a:gd name="connsiteY78" fmla="*/ 1604842 h 5016258"/>
              <a:gd name="connsiteX79" fmla="*/ 1142733 w 1232122"/>
              <a:gd name="connsiteY79" fmla="*/ 1560881 h 5016258"/>
              <a:gd name="connsiteX80" fmla="*/ 1133940 w 1232122"/>
              <a:gd name="connsiteY80" fmla="*/ 1525711 h 5016258"/>
              <a:gd name="connsiteX81" fmla="*/ 1116356 w 1232122"/>
              <a:gd name="connsiteY81" fmla="*/ 1411411 h 5016258"/>
              <a:gd name="connsiteX82" fmla="*/ 1107564 w 1232122"/>
              <a:gd name="connsiteY82" fmla="*/ 1323488 h 5016258"/>
              <a:gd name="connsiteX83" fmla="*/ 1089979 w 1232122"/>
              <a:gd name="connsiteY83" fmla="*/ 1253150 h 5016258"/>
              <a:gd name="connsiteX84" fmla="*/ 1081187 w 1232122"/>
              <a:gd name="connsiteY84" fmla="*/ 1200396 h 5016258"/>
              <a:gd name="connsiteX85" fmla="*/ 1063602 w 1232122"/>
              <a:gd name="connsiteY85" fmla="*/ 1138850 h 5016258"/>
              <a:gd name="connsiteX86" fmla="*/ 1054810 w 1232122"/>
              <a:gd name="connsiteY86" fmla="*/ 1059719 h 5016258"/>
              <a:gd name="connsiteX87" fmla="*/ 1046017 w 1232122"/>
              <a:gd name="connsiteY87" fmla="*/ 1033342 h 5016258"/>
              <a:gd name="connsiteX88" fmla="*/ 1054809 w 1232122"/>
              <a:gd name="connsiteY88" fmla="*/ 892666 h 5016258"/>
              <a:gd name="connsiteX89" fmla="*/ 1072394 w 1232122"/>
              <a:gd name="connsiteY89" fmla="*/ 787157 h 5016258"/>
              <a:gd name="connsiteX90" fmla="*/ 1054810 w 1232122"/>
              <a:gd name="connsiteY90" fmla="*/ 655273 h 5016258"/>
              <a:gd name="connsiteX91" fmla="*/ 1010848 w 1232122"/>
              <a:gd name="connsiteY91" fmla="*/ 470635 h 5016258"/>
              <a:gd name="connsiteX92" fmla="*/ 958094 w 1232122"/>
              <a:gd name="connsiteY92" fmla="*/ 321165 h 5016258"/>
              <a:gd name="connsiteX93" fmla="*/ 949302 w 1232122"/>
              <a:gd name="connsiteY93" fmla="*/ 277204 h 5016258"/>
              <a:gd name="connsiteX94" fmla="*/ 940510 w 1232122"/>
              <a:gd name="connsiteY94" fmla="*/ 224450 h 5016258"/>
              <a:gd name="connsiteX95" fmla="*/ 931717 w 1232122"/>
              <a:gd name="connsiteY95" fmla="*/ 180488 h 5016258"/>
              <a:gd name="connsiteX96" fmla="*/ 922925 w 1232122"/>
              <a:gd name="connsiteY96" fmla="*/ 118942 h 5016258"/>
              <a:gd name="connsiteX97" fmla="*/ 887756 w 1232122"/>
              <a:gd name="connsiteY97" fmla="*/ 57396 h 5016258"/>
              <a:gd name="connsiteX98" fmla="*/ 887756 w 1232122"/>
              <a:gd name="connsiteY98" fmla="*/ 4643 h 5016258"/>
              <a:gd name="connsiteX99" fmla="*/ 228333 w 1232122"/>
              <a:gd name="connsiteY99" fmla="*/ 4642 h 5016258"/>
              <a:gd name="connsiteX100" fmla="*/ 263502 w 1232122"/>
              <a:gd name="connsiteY100" fmla="*/ 66188 h 5016258"/>
              <a:gd name="connsiteX101" fmla="*/ 245917 w 1232122"/>
              <a:gd name="connsiteY101" fmla="*/ 118942 h 5016258"/>
              <a:gd name="connsiteX102" fmla="*/ 254710 w 1232122"/>
              <a:gd name="connsiteY102" fmla="*/ 215658 h 5016258"/>
              <a:gd name="connsiteX103" fmla="*/ 289879 w 1232122"/>
              <a:gd name="connsiteY103" fmla="*/ 224450 h 5016258"/>
              <a:gd name="connsiteX104" fmla="*/ 289879 w 1232122"/>
              <a:gd name="connsiteY104" fmla="*/ 250827 h 5016258"/>
              <a:gd name="connsiteX0" fmla="*/ 246653 w 1188896"/>
              <a:gd name="connsiteY0" fmla="*/ 250827 h 5022260"/>
              <a:gd name="connsiteX1" fmla="*/ 273030 w 1188896"/>
              <a:gd name="connsiteY1" fmla="*/ 294788 h 5022260"/>
              <a:gd name="connsiteX2" fmla="*/ 281822 w 1188896"/>
              <a:gd name="connsiteY2" fmla="*/ 321165 h 5022260"/>
              <a:gd name="connsiteX3" fmla="*/ 299407 w 1188896"/>
              <a:gd name="connsiteY3" fmla="*/ 382711 h 5022260"/>
              <a:gd name="connsiteX4" fmla="*/ 325784 w 1188896"/>
              <a:gd name="connsiteY4" fmla="*/ 435465 h 5022260"/>
              <a:gd name="connsiteX5" fmla="*/ 334576 w 1188896"/>
              <a:gd name="connsiteY5" fmla="*/ 497011 h 5022260"/>
              <a:gd name="connsiteX6" fmla="*/ 343368 w 1188896"/>
              <a:gd name="connsiteY6" fmla="*/ 681650 h 5022260"/>
              <a:gd name="connsiteX7" fmla="*/ 360953 w 1188896"/>
              <a:gd name="connsiteY7" fmla="*/ 769573 h 5022260"/>
              <a:gd name="connsiteX8" fmla="*/ 378538 w 1188896"/>
              <a:gd name="connsiteY8" fmla="*/ 831119 h 5022260"/>
              <a:gd name="connsiteX9" fmla="*/ 396122 w 1188896"/>
              <a:gd name="connsiteY9" fmla="*/ 1358658 h 5022260"/>
              <a:gd name="connsiteX10" fmla="*/ 413707 w 1188896"/>
              <a:gd name="connsiteY10" fmla="*/ 1437788 h 5022260"/>
              <a:gd name="connsiteX11" fmla="*/ 431291 w 1188896"/>
              <a:gd name="connsiteY11" fmla="*/ 1490542 h 5022260"/>
              <a:gd name="connsiteX12" fmla="*/ 440084 w 1188896"/>
              <a:gd name="connsiteY12" fmla="*/ 1516919 h 5022260"/>
              <a:gd name="connsiteX13" fmla="*/ 431291 w 1188896"/>
              <a:gd name="connsiteY13" fmla="*/ 1807065 h 5022260"/>
              <a:gd name="connsiteX14" fmla="*/ 422499 w 1188896"/>
              <a:gd name="connsiteY14" fmla="*/ 1868611 h 5022260"/>
              <a:gd name="connsiteX15" fmla="*/ 404914 w 1188896"/>
              <a:gd name="connsiteY15" fmla="*/ 2035665 h 5022260"/>
              <a:gd name="connsiteX16" fmla="*/ 396122 w 1188896"/>
              <a:gd name="connsiteY16" fmla="*/ 2062042 h 5022260"/>
              <a:gd name="connsiteX17" fmla="*/ 369745 w 1188896"/>
              <a:gd name="connsiteY17" fmla="*/ 2158758 h 5022260"/>
              <a:gd name="connsiteX18" fmla="*/ 378538 w 1188896"/>
              <a:gd name="connsiteY18" fmla="*/ 2343396 h 5022260"/>
              <a:gd name="connsiteX19" fmla="*/ 404914 w 1188896"/>
              <a:gd name="connsiteY19" fmla="*/ 2396150 h 5022260"/>
              <a:gd name="connsiteX20" fmla="*/ 413707 w 1188896"/>
              <a:gd name="connsiteY20" fmla="*/ 2422527 h 5022260"/>
              <a:gd name="connsiteX21" fmla="*/ 422499 w 1188896"/>
              <a:gd name="connsiteY21" fmla="*/ 2484073 h 5022260"/>
              <a:gd name="connsiteX22" fmla="*/ 431291 w 1188896"/>
              <a:gd name="connsiteY22" fmla="*/ 2510450 h 5022260"/>
              <a:gd name="connsiteX23" fmla="*/ 387330 w 1188896"/>
              <a:gd name="connsiteY23" fmla="*/ 2800596 h 5022260"/>
              <a:gd name="connsiteX24" fmla="*/ 360953 w 1188896"/>
              <a:gd name="connsiteY24" fmla="*/ 3125911 h 5022260"/>
              <a:gd name="connsiteX25" fmla="*/ 334576 w 1188896"/>
              <a:gd name="connsiteY25" fmla="*/ 3697411 h 5022260"/>
              <a:gd name="connsiteX26" fmla="*/ 316991 w 1188896"/>
              <a:gd name="connsiteY26" fmla="*/ 3750165 h 5022260"/>
              <a:gd name="connsiteX27" fmla="*/ 308199 w 1188896"/>
              <a:gd name="connsiteY27" fmla="*/ 3785334 h 5022260"/>
              <a:gd name="connsiteX28" fmla="*/ 299407 w 1188896"/>
              <a:gd name="connsiteY28" fmla="*/ 3829296 h 5022260"/>
              <a:gd name="connsiteX29" fmla="*/ 281822 w 1188896"/>
              <a:gd name="connsiteY29" fmla="*/ 3855673 h 5022260"/>
              <a:gd name="connsiteX30" fmla="*/ 264238 w 1188896"/>
              <a:gd name="connsiteY30" fmla="*/ 3934804 h 5022260"/>
              <a:gd name="connsiteX31" fmla="*/ 229068 w 1188896"/>
              <a:gd name="connsiteY31" fmla="*/ 4022727 h 5022260"/>
              <a:gd name="connsiteX32" fmla="*/ 220276 w 1188896"/>
              <a:gd name="connsiteY32" fmla="*/ 4057896 h 5022260"/>
              <a:gd name="connsiteX33" fmla="*/ 202691 w 1188896"/>
              <a:gd name="connsiteY33" fmla="*/ 4110650 h 5022260"/>
              <a:gd name="connsiteX34" fmla="*/ 185107 w 1188896"/>
              <a:gd name="connsiteY34" fmla="*/ 4172196 h 5022260"/>
              <a:gd name="connsiteX35" fmla="*/ 167522 w 1188896"/>
              <a:gd name="connsiteY35" fmla="*/ 4198573 h 5022260"/>
              <a:gd name="connsiteX36" fmla="*/ 149938 w 1188896"/>
              <a:gd name="connsiteY36" fmla="*/ 4286496 h 5022260"/>
              <a:gd name="connsiteX37" fmla="*/ 114768 w 1188896"/>
              <a:gd name="connsiteY37" fmla="*/ 4356834 h 5022260"/>
              <a:gd name="connsiteX38" fmla="*/ 88391 w 1188896"/>
              <a:gd name="connsiteY38" fmla="*/ 4427173 h 5022260"/>
              <a:gd name="connsiteX39" fmla="*/ 70807 w 1188896"/>
              <a:gd name="connsiteY39" fmla="*/ 4453550 h 5022260"/>
              <a:gd name="connsiteX40" fmla="*/ 35638 w 1188896"/>
              <a:gd name="connsiteY40" fmla="*/ 4541473 h 5022260"/>
              <a:gd name="connsiteX41" fmla="*/ 26845 w 1188896"/>
              <a:gd name="connsiteY41" fmla="*/ 4585434 h 5022260"/>
              <a:gd name="connsiteX42" fmla="*/ 9261 w 1188896"/>
              <a:gd name="connsiteY42" fmla="*/ 4743696 h 5022260"/>
              <a:gd name="connsiteX43" fmla="*/ 468 w 1188896"/>
              <a:gd name="connsiteY43" fmla="*/ 4787658 h 5022260"/>
              <a:gd name="connsiteX44" fmla="*/ 92562 w 1188896"/>
              <a:gd name="connsiteY44" fmla="*/ 4998591 h 5022260"/>
              <a:gd name="connsiteX45" fmla="*/ 686268 w 1188896"/>
              <a:gd name="connsiteY45" fmla="*/ 5016258 h 5022260"/>
              <a:gd name="connsiteX46" fmla="*/ 703853 w 1188896"/>
              <a:gd name="connsiteY46" fmla="*/ 4989881 h 5022260"/>
              <a:gd name="connsiteX47" fmla="*/ 730230 w 1188896"/>
              <a:gd name="connsiteY47" fmla="*/ 4928334 h 5022260"/>
              <a:gd name="connsiteX48" fmla="*/ 747814 w 1188896"/>
              <a:gd name="connsiteY48" fmla="*/ 4901958 h 5022260"/>
              <a:gd name="connsiteX49" fmla="*/ 774191 w 1188896"/>
              <a:gd name="connsiteY49" fmla="*/ 4884373 h 5022260"/>
              <a:gd name="connsiteX50" fmla="*/ 809361 w 1188896"/>
              <a:gd name="connsiteY50" fmla="*/ 4831619 h 5022260"/>
              <a:gd name="connsiteX51" fmla="*/ 826945 w 1188896"/>
              <a:gd name="connsiteY51" fmla="*/ 4805242 h 5022260"/>
              <a:gd name="connsiteX52" fmla="*/ 879699 w 1188896"/>
              <a:gd name="connsiteY52" fmla="*/ 4761281 h 5022260"/>
              <a:gd name="connsiteX53" fmla="*/ 923661 w 1188896"/>
              <a:gd name="connsiteY53" fmla="*/ 4708527 h 5022260"/>
              <a:gd name="connsiteX54" fmla="*/ 958830 w 1188896"/>
              <a:gd name="connsiteY54" fmla="*/ 4629396 h 5022260"/>
              <a:gd name="connsiteX55" fmla="*/ 967622 w 1188896"/>
              <a:gd name="connsiteY55" fmla="*/ 4594227 h 5022260"/>
              <a:gd name="connsiteX56" fmla="*/ 976414 w 1188896"/>
              <a:gd name="connsiteY56" fmla="*/ 4471134 h 5022260"/>
              <a:gd name="connsiteX57" fmla="*/ 985207 w 1188896"/>
              <a:gd name="connsiteY57" fmla="*/ 4444758 h 5022260"/>
              <a:gd name="connsiteX58" fmla="*/ 993999 w 1188896"/>
              <a:gd name="connsiteY58" fmla="*/ 4356834 h 5022260"/>
              <a:gd name="connsiteX59" fmla="*/ 1002791 w 1188896"/>
              <a:gd name="connsiteY59" fmla="*/ 4321665 h 5022260"/>
              <a:gd name="connsiteX60" fmla="*/ 1011584 w 1188896"/>
              <a:gd name="connsiteY60" fmla="*/ 4277704 h 5022260"/>
              <a:gd name="connsiteX61" fmla="*/ 1037961 w 1188896"/>
              <a:gd name="connsiteY61" fmla="*/ 4242534 h 5022260"/>
              <a:gd name="connsiteX62" fmla="*/ 1055545 w 1188896"/>
              <a:gd name="connsiteY62" fmla="*/ 4075481 h 5022260"/>
              <a:gd name="connsiteX63" fmla="*/ 1064338 w 1188896"/>
              <a:gd name="connsiteY63" fmla="*/ 4040311 h 5022260"/>
              <a:gd name="connsiteX64" fmla="*/ 1081922 w 1188896"/>
              <a:gd name="connsiteY64" fmla="*/ 3864465 h 5022260"/>
              <a:gd name="connsiteX65" fmla="*/ 1099507 w 1188896"/>
              <a:gd name="connsiteY65" fmla="*/ 3829296 h 5022260"/>
              <a:gd name="connsiteX66" fmla="*/ 1117091 w 1188896"/>
              <a:gd name="connsiteY66" fmla="*/ 3477604 h 5022260"/>
              <a:gd name="connsiteX67" fmla="*/ 1125884 w 1188896"/>
              <a:gd name="connsiteY67" fmla="*/ 3301758 h 5022260"/>
              <a:gd name="connsiteX68" fmla="*/ 1134676 w 1188896"/>
              <a:gd name="connsiteY68" fmla="*/ 3257796 h 5022260"/>
              <a:gd name="connsiteX69" fmla="*/ 1143468 w 1188896"/>
              <a:gd name="connsiteY69" fmla="*/ 3205042 h 5022260"/>
              <a:gd name="connsiteX70" fmla="*/ 1152261 w 1188896"/>
              <a:gd name="connsiteY70" fmla="*/ 3117119 h 5022260"/>
              <a:gd name="connsiteX71" fmla="*/ 1161053 w 1188896"/>
              <a:gd name="connsiteY71" fmla="*/ 3073158 h 5022260"/>
              <a:gd name="connsiteX72" fmla="*/ 1169845 w 1188896"/>
              <a:gd name="connsiteY72" fmla="*/ 2994027 h 5022260"/>
              <a:gd name="connsiteX73" fmla="*/ 1187430 w 1188896"/>
              <a:gd name="connsiteY73" fmla="*/ 2932481 h 5022260"/>
              <a:gd name="connsiteX74" fmla="*/ 1169845 w 1188896"/>
              <a:gd name="connsiteY74" fmla="*/ 2554411 h 5022260"/>
              <a:gd name="connsiteX75" fmla="*/ 1161053 w 1188896"/>
              <a:gd name="connsiteY75" fmla="*/ 2528034 h 5022260"/>
              <a:gd name="connsiteX76" fmla="*/ 1143468 w 1188896"/>
              <a:gd name="connsiteY76" fmla="*/ 1833442 h 5022260"/>
              <a:gd name="connsiteX77" fmla="*/ 1125884 w 1188896"/>
              <a:gd name="connsiteY77" fmla="*/ 1780688 h 5022260"/>
              <a:gd name="connsiteX78" fmla="*/ 1108299 w 1188896"/>
              <a:gd name="connsiteY78" fmla="*/ 1604842 h 5022260"/>
              <a:gd name="connsiteX79" fmla="*/ 1099507 w 1188896"/>
              <a:gd name="connsiteY79" fmla="*/ 1560881 h 5022260"/>
              <a:gd name="connsiteX80" fmla="*/ 1090714 w 1188896"/>
              <a:gd name="connsiteY80" fmla="*/ 1525711 h 5022260"/>
              <a:gd name="connsiteX81" fmla="*/ 1073130 w 1188896"/>
              <a:gd name="connsiteY81" fmla="*/ 1411411 h 5022260"/>
              <a:gd name="connsiteX82" fmla="*/ 1064338 w 1188896"/>
              <a:gd name="connsiteY82" fmla="*/ 1323488 h 5022260"/>
              <a:gd name="connsiteX83" fmla="*/ 1046753 w 1188896"/>
              <a:gd name="connsiteY83" fmla="*/ 1253150 h 5022260"/>
              <a:gd name="connsiteX84" fmla="*/ 1037961 w 1188896"/>
              <a:gd name="connsiteY84" fmla="*/ 1200396 h 5022260"/>
              <a:gd name="connsiteX85" fmla="*/ 1020376 w 1188896"/>
              <a:gd name="connsiteY85" fmla="*/ 1138850 h 5022260"/>
              <a:gd name="connsiteX86" fmla="*/ 1011584 w 1188896"/>
              <a:gd name="connsiteY86" fmla="*/ 1059719 h 5022260"/>
              <a:gd name="connsiteX87" fmla="*/ 1002791 w 1188896"/>
              <a:gd name="connsiteY87" fmla="*/ 1033342 h 5022260"/>
              <a:gd name="connsiteX88" fmla="*/ 1011583 w 1188896"/>
              <a:gd name="connsiteY88" fmla="*/ 892666 h 5022260"/>
              <a:gd name="connsiteX89" fmla="*/ 1029168 w 1188896"/>
              <a:gd name="connsiteY89" fmla="*/ 787157 h 5022260"/>
              <a:gd name="connsiteX90" fmla="*/ 1011584 w 1188896"/>
              <a:gd name="connsiteY90" fmla="*/ 655273 h 5022260"/>
              <a:gd name="connsiteX91" fmla="*/ 967622 w 1188896"/>
              <a:gd name="connsiteY91" fmla="*/ 470635 h 5022260"/>
              <a:gd name="connsiteX92" fmla="*/ 914868 w 1188896"/>
              <a:gd name="connsiteY92" fmla="*/ 321165 h 5022260"/>
              <a:gd name="connsiteX93" fmla="*/ 906076 w 1188896"/>
              <a:gd name="connsiteY93" fmla="*/ 277204 h 5022260"/>
              <a:gd name="connsiteX94" fmla="*/ 897284 w 1188896"/>
              <a:gd name="connsiteY94" fmla="*/ 224450 h 5022260"/>
              <a:gd name="connsiteX95" fmla="*/ 888491 w 1188896"/>
              <a:gd name="connsiteY95" fmla="*/ 180488 h 5022260"/>
              <a:gd name="connsiteX96" fmla="*/ 879699 w 1188896"/>
              <a:gd name="connsiteY96" fmla="*/ 118942 h 5022260"/>
              <a:gd name="connsiteX97" fmla="*/ 844530 w 1188896"/>
              <a:gd name="connsiteY97" fmla="*/ 57396 h 5022260"/>
              <a:gd name="connsiteX98" fmla="*/ 844530 w 1188896"/>
              <a:gd name="connsiteY98" fmla="*/ 4643 h 5022260"/>
              <a:gd name="connsiteX99" fmla="*/ 185107 w 1188896"/>
              <a:gd name="connsiteY99" fmla="*/ 4642 h 5022260"/>
              <a:gd name="connsiteX100" fmla="*/ 220276 w 1188896"/>
              <a:gd name="connsiteY100" fmla="*/ 66188 h 5022260"/>
              <a:gd name="connsiteX101" fmla="*/ 202691 w 1188896"/>
              <a:gd name="connsiteY101" fmla="*/ 118942 h 5022260"/>
              <a:gd name="connsiteX102" fmla="*/ 211484 w 1188896"/>
              <a:gd name="connsiteY102" fmla="*/ 215658 h 5022260"/>
              <a:gd name="connsiteX103" fmla="*/ 246653 w 1188896"/>
              <a:gd name="connsiteY103" fmla="*/ 224450 h 5022260"/>
              <a:gd name="connsiteX104" fmla="*/ 246653 w 1188896"/>
              <a:gd name="connsiteY104" fmla="*/ 250827 h 5022260"/>
              <a:gd name="connsiteX0" fmla="*/ 246653 w 1188896"/>
              <a:gd name="connsiteY0" fmla="*/ 250827 h 5026257"/>
              <a:gd name="connsiteX1" fmla="*/ 273030 w 1188896"/>
              <a:gd name="connsiteY1" fmla="*/ 294788 h 5026257"/>
              <a:gd name="connsiteX2" fmla="*/ 281822 w 1188896"/>
              <a:gd name="connsiteY2" fmla="*/ 321165 h 5026257"/>
              <a:gd name="connsiteX3" fmla="*/ 299407 w 1188896"/>
              <a:gd name="connsiteY3" fmla="*/ 382711 h 5026257"/>
              <a:gd name="connsiteX4" fmla="*/ 325784 w 1188896"/>
              <a:gd name="connsiteY4" fmla="*/ 435465 h 5026257"/>
              <a:gd name="connsiteX5" fmla="*/ 334576 w 1188896"/>
              <a:gd name="connsiteY5" fmla="*/ 497011 h 5026257"/>
              <a:gd name="connsiteX6" fmla="*/ 343368 w 1188896"/>
              <a:gd name="connsiteY6" fmla="*/ 681650 h 5026257"/>
              <a:gd name="connsiteX7" fmla="*/ 360953 w 1188896"/>
              <a:gd name="connsiteY7" fmla="*/ 769573 h 5026257"/>
              <a:gd name="connsiteX8" fmla="*/ 378538 w 1188896"/>
              <a:gd name="connsiteY8" fmla="*/ 831119 h 5026257"/>
              <a:gd name="connsiteX9" fmla="*/ 396122 w 1188896"/>
              <a:gd name="connsiteY9" fmla="*/ 1358658 h 5026257"/>
              <a:gd name="connsiteX10" fmla="*/ 413707 w 1188896"/>
              <a:gd name="connsiteY10" fmla="*/ 1437788 h 5026257"/>
              <a:gd name="connsiteX11" fmla="*/ 431291 w 1188896"/>
              <a:gd name="connsiteY11" fmla="*/ 1490542 h 5026257"/>
              <a:gd name="connsiteX12" fmla="*/ 440084 w 1188896"/>
              <a:gd name="connsiteY12" fmla="*/ 1516919 h 5026257"/>
              <a:gd name="connsiteX13" fmla="*/ 431291 w 1188896"/>
              <a:gd name="connsiteY13" fmla="*/ 1807065 h 5026257"/>
              <a:gd name="connsiteX14" fmla="*/ 422499 w 1188896"/>
              <a:gd name="connsiteY14" fmla="*/ 1868611 h 5026257"/>
              <a:gd name="connsiteX15" fmla="*/ 404914 w 1188896"/>
              <a:gd name="connsiteY15" fmla="*/ 2035665 h 5026257"/>
              <a:gd name="connsiteX16" fmla="*/ 396122 w 1188896"/>
              <a:gd name="connsiteY16" fmla="*/ 2062042 h 5026257"/>
              <a:gd name="connsiteX17" fmla="*/ 369745 w 1188896"/>
              <a:gd name="connsiteY17" fmla="*/ 2158758 h 5026257"/>
              <a:gd name="connsiteX18" fmla="*/ 378538 w 1188896"/>
              <a:gd name="connsiteY18" fmla="*/ 2343396 h 5026257"/>
              <a:gd name="connsiteX19" fmla="*/ 404914 w 1188896"/>
              <a:gd name="connsiteY19" fmla="*/ 2396150 h 5026257"/>
              <a:gd name="connsiteX20" fmla="*/ 413707 w 1188896"/>
              <a:gd name="connsiteY20" fmla="*/ 2422527 h 5026257"/>
              <a:gd name="connsiteX21" fmla="*/ 422499 w 1188896"/>
              <a:gd name="connsiteY21" fmla="*/ 2484073 h 5026257"/>
              <a:gd name="connsiteX22" fmla="*/ 431291 w 1188896"/>
              <a:gd name="connsiteY22" fmla="*/ 2510450 h 5026257"/>
              <a:gd name="connsiteX23" fmla="*/ 387330 w 1188896"/>
              <a:gd name="connsiteY23" fmla="*/ 2800596 h 5026257"/>
              <a:gd name="connsiteX24" fmla="*/ 360953 w 1188896"/>
              <a:gd name="connsiteY24" fmla="*/ 3125911 h 5026257"/>
              <a:gd name="connsiteX25" fmla="*/ 334576 w 1188896"/>
              <a:gd name="connsiteY25" fmla="*/ 3697411 h 5026257"/>
              <a:gd name="connsiteX26" fmla="*/ 316991 w 1188896"/>
              <a:gd name="connsiteY26" fmla="*/ 3750165 h 5026257"/>
              <a:gd name="connsiteX27" fmla="*/ 308199 w 1188896"/>
              <a:gd name="connsiteY27" fmla="*/ 3785334 h 5026257"/>
              <a:gd name="connsiteX28" fmla="*/ 299407 w 1188896"/>
              <a:gd name="connsiteY28" fmla="*/ 3829296 h 5026257"/>
              <a:gd name="connsiteX29" fmla="*/ 281822 w 1188896"/>
              <a:gd name="connsiteY29" fmla="*/ 3855673 h 5026257"/>
              <a:gd name="connsiteX30" fmla="*/ 264238 w 1188896"/>
              <a:gd name="connsiteY30" fmla="*/ 3934804 h 5026257"/>
              <a:gd name="connsiteX31" fmla="*/ 229068 w 1188896"/>
              <a:gd name="connsiteY31" fmla="*/ 4022727 h 5026257"/>
              <a:gd name="connsiteX32" fmla="*/ 220276 w 1188896"/>
              <a:gd name="connsiteY32" fmla="*/ 4057896 h 5026257"/>
              <a:gd name="connsiteX33" fmla="*/ 202691 w 1188896"/>
              <a:gd name="connsiteY33" fmla="*/ 4110650 h 5026257"/>
              <a:gd name="connsiteX34" fmla="*/ 185107 w 1188896"/>
              <a:gd name="connsiteY34" fmla="*/ 4172196 h 5026257"/>
              <a:gd name="connsiteX35" fmla="*/ 167522 w 1188896"/>
              <a:gd name="connsiteY35" fmla="*/ 4198573 h 5026257"/>
              <a:gd name="connsiteX36" fmla="*/ 149938 w 1188896"/>
              <a:gd name="connsiteY36" fmla="*/ 4286496 h 5026257"/>
              <a:gd name="connsiteX37" fmla="*/ 114768 w 1188896"/>
              <a:gd name="connsiteY37" fmla="*/ 4356834 h 5026257"/>
              <a:gd name="connsiteX38" fmla="*/ 88391 w 1188896"/>
              <a:gd name="connsiteY38" fmla="*/ 4427173 h 5026257"/>
              <a:gd name="connsiteX39" fmla="*/ 70807 w 1188896"/>
              <a:gd name="connsiteY39" fmla="*/ 4453550 h 5026257"/>
              <a:gd name="connsiteX40" fmla="*/ 35638 w 1188896"/>
              <a:gd name="connsiteY40" fmla="*/ 4541473 h 5026257"/>
              <a:gd name="connsiteX41" fmla="*/ 26845 w 1188896"/>
              <a:gd name="connsiteY41" fmla="*/ 4585434 h 5026257"/>
              <a:gd name="connsiteX42" fmla="*/ 9261 w 1188896"/>
              <a:gd name="connsiteY42" fmla="*/ 4743696 h 5026257"/>
              <a:gd name="connsiteX43" fmla="*/ 468 w 1188896"/>
              <a:gd name="connsiteY43" fmla="*/ 4787658 h 5026257"/>
              <a:gd name="connsiteX44" fmla="*/ 92562 w 1188896"/>
              <a:gd name="connsiteY44" fmla="*/ 4998591 h 5026257"/>
              <a:gd name="connsiteX45" fmla="*/ 686268 w 1188896"/>
              <a:gd name="connsiteY45" fmla="*/ 5016258 h 5026257"/>
              <a:gd name="connsiteX46" fmla="*/ 730230 w 1188896"/>
              <a:gd name="connsiteY46" fmla="*/ 4928334 h 5026257"/>
              <a:gd name="connsiteX47" fmla="*/ 747814 w 1188896"/>
              <a:gd name="connsiteY47" fmla="*/ 4901958 h 5026257"/>
              <a:gd name="connsiteX48" fmla="*/ 774191 w 1188896"/>
              <a:gd name="connsiteY48" fmla="*/ 4884373 h 5026257"/>
              <a:gd name="connsiteX49" fmla="*/ 809361 w 1188896"/>
              <a:gd name="connsiteY49" fmla="*/ 4831619 h 5026257"/>
              <a:gd name="connsiteX50" fmla="*/ 826945 w 1188896"/>
              <a:gd name="connsiteY50" fmla="*/ 4805242 h 5026257"/>
              <a:gd name="connsiteX51" fmla="*/ 879699 w 1188896"/>
              <a:gd name="connsiteY51" fmla="*/ 4761281 h 5026257"/>
              <a:gd name="connsiteX52" fmla="*/ 923661 w 1188896"/>
              <a:gd name="connsiteY52" fmla="*/ 4708527 h 5026257"/>
              <a:gd name="connsiteX53" fmla="*/ 958830 w 1188896"/>
              <a:gd name="connsiteY53" fmla="*/ 4629396 h 5026257"/>
              <a:gd name="connsiteX54" fmla="*/ 967622 w 1188896"/>
              <a:gd name="connsiteY54" fmla="*/ 4594227 h 5026257"/>
              <a:gd name="connsiteX55" fmla="*/ 976414 w 1188896"/>
              <a:gd name="connsiteY55" fmla="*/ 4471134 h 5026257"/>
              <a:gd name="connsiteX56" fmla="*/ 985207 w 1188896"/>
              <a:gd name="connsiteY56" fmla="*/ 4444758 h 5026257"/>
              <a:gd name="connsiteX57" fmla="*/ 993999 w 1188896"/>
              <a:gd name="connsiteY57" fmla="*/ 4356834 h 5026257"/>
              <a:gd name="connsiteX58" fmla="*/ 1002791 w 1188896"/>
              <a:gd name="connsiteY58" fmla="*/ 4321665 h 5026257"/>
              <a:gd name="connsiteX59" fmla="*/ 1011584 w 1188896"/>
              <a:gd name="connsiteY59" fmla="*/ 4277704 h 5026257"/>
              <a:gd name="connsiteX60" fmla="*/ 1037961 w 1188896"/>
              <a:gd name="connsiteY60" fmla="*/ 4242534 h 5026257"/>
              <a:gd name="connsiteX61" fmla="*/ 1055545 w 1188896"/>
              <a:gd name="connsiteY61" fmla="*/ 4075481 h 5026257"/>
              <a:gd name="connsiteX62" fmla="*/ 1064338 w 1188896"/>
              <a:gd name="connsiteY62" fmla="*/ 4040311 h 5026257"/>
              <a:gd name="connsiteX63" fmla="*/ 1081922 w 1188896"/>
              <a:gd name="connsiteY63" fmla="*/ 3864465 h 5026257"/>
              <a:gd name="connsiteX64" fmla="*/ 1099507 w 1188896"/>
              <a:gd name="connsiteY64" fmla="*/ 3829296 h 5026257"/>
              <a:gd name="connsiteX65" fmla="*/ 1117091 w 1188896"/>
              <a:gd name="connsiteY65" fmla="*/ 3477604 h 5026257"/>
              <a:gd name="connsiteX66" fmla="*/ 1125884 w 1188896"/>
              <a:gd name="connsiteY66" fmla="*/ 3301758 h 5026257"/>
              <a:gd name="connsiteX67" fmla="*/ 1134676 w 1188896"/>
              <a:gd name="connsiteY67" fmla="*/ 3257796 h 5026257"/>
              <a:gd name="connsiteX68" fmla="*/ 1143468 w 1188896"/>
              <a:gd name="connsiteY68" fmla="*/ 3205042 h 5026257"/>
              <a:gd name="connsiteX69" fmla="*/ 1152261 w 1188896"/>
              <a:gd name="connsiteY69" fmla="*/ 3117119 h 5026257"/>
              <a:gd name="connsiteX70" fmla="*/ 1161053 w 1188896"/>
              <a:gd name="connsiteY70" fmla="*/ 3073158 h 5026257"/>
              <a:gd name="connsiteX71" fmla="*/ 1169845 w 1188896"/>
              <a:gd name="connsiteY71" fmla="*/ 2994027 h 5026257"/>
              <a:gd name="connsiteX72" fmla="*/ 1187430 w 1188896"/>
              <a:gd name="connsiteY72" fmla="*/ 2932481 h 5026257"/>
              <a:gd name="connsiteX73" fmla="*/ 1169845 w 1188896"/>
              <a:gd name="connsiteY73" fmla="*/ 2554411 h 5026257"/>
              <a:gd name="connsiteX74" fmla="*/ 1161053 w 1188896"/>
              <a:gd name="connsiteY74" fmla="*/ 2528034 h 5026257"/>
              <a:gd name="connsiteX75" fmla="*/ 1143468 w 1188896"/>
              <a:gd name="connsiteY75" fmla="*/ 1833442 h 5026257"/>
              <a:gd name="connsiteX76" fmla="*/ 1125884 w 1188896"/>
              <a:gd name="connsiteY76" fmla="*/ 1780688 h 5026257"/>
              <a:gd name="connsiteX77" fmla="*/ 1108299 w 1188896"/>
              <a:gd name="connsiteY77" fmla="*/ 1604842 h 5026257"/>
              <a:gd name="connsiteX78" fmla="*/ 1099507 w 1188896"/>
              <a:gd name="connsiteY78" fmla="*/ 1560881 h 5026257"/>
              <a:gd name="connsiteX79" fmla="*/ 1090714 w 1188896"/>
              <a:gd name="connsiteY79" fmla="*/ 1525711 h 5026257"/>
              <a:gd name="connsiteX80" fmla="*/ 1073130 w 1188896"/>
              <a:gd name="connsiteY80" fmla="*/ 1411411 h 5026257"/>
              <a:gd name="connsiteX81" fmla="*/ 1064338 w 1188896"/>
              <a:gd name="connsiteY81" fmla="*/ 1323488 h 5026257"/>
              <a:gd name="connsiteX82" fmla="*/ 1046753 w 1188896"/>
              <a:gd name="connsiteY82" fmla="*/ 1253150 h 5026257"/>
              <a:gd name="connsiteX83" fmla="*/ 1037961 w 1188896"/>
              <a:gd name="connsiteY83" fmla="*/ 1200396 h 5026257"/>
              <a:gd name="connsiteX84" fmla="*/ 1020376 w 1188896"/>
              <a:gd name="connsiteY84" fmla="*/ 1138850 h 5026257"/>
              <a:gd name="connsiteX85" fmla="*/ 1011584 w 1188896"/>
              <a:gd name="connsiteY85" fmla="*/ 1059719 h 5026257"/>
              <a:gd name="connsiteX86" fmla="*/ 1002791 w 1188896"/>
              <a:gd name="connsiteY86" fmla="*/ 1033342 h 5026257"/>
              <a:gd name="connsiteX87" fmla="*/ 1011583 w 1188896"/>
              <a:gd name="connsiteY87" fmla="*/ 892666 h 5026257"/>
              <a:gd name="connsiteX88" fmla="*/ 1029168 w 1188896"/>
              <a:gd name="connsiteY88" fmla="*/ 787157 h 5026257"/>
              <a:gd name="connsiteX89" fmla="*/ 1011584 w 1188896"/>
              <a:gd name="connsiteY89" fmla="*/ 655273 h 5026257"/>
              <a:gd name="connsiteX90" fmla="*/ 967622 w 1188896"/>
              <a:gd name="connsiteY90" fmla="*/ 470635 h 5026257"/>
              <a:gd name="connsiteX91" fmla="*/ 914868 w 1188896"/>
              <a:gd name="connsiteY91" fmla="*/ 321165 h 5026257"/>
              <a:gd name="connsiteX92" fmla="*/ 906076 w 1188896"/>
              <a:gd name="connsiteY92" fmla="*/ 277204 h 5026257"/>
              <a:gd name="connsiteX93" fmla="*/ 897284 w 1188896"/>
              <a:gd name="connsiteY93" fmla="*/ 224450 h 5026257"/>
              <a:gd name="connsiteX94" fmla="*/ 888491 w 1188896"/>
              <a:gd name="connsiteY94" fmla="*/ 180488 h 5026257"/>
              <a:gd name="connsiteX95" fmla="*/ 879699 w 1188896"/>
              <a:gd name="connsiteY95" fmla="*/ 118942 h 5026257"/>
              <a:gd name="connsiteX96" fmla="*/ 844530 w 1188896"/>
              <a:gd name="connsiteY96" fmla="*/ 57396 h 5026257"/>
              <a:gd name="connsiteX97" fmla="*/ 844530 w 1188896"/>
              <a:gd name="connsiteY97" fmla="*/ 4643 h 5026257"/>
              <a:gd name="connsiteX98" fmla="*/ 185107 w 1188896"/>
              <a:gd name="connsiteY98" fmla="*/ 4642 h 5026257"/>
              <a:gd name="connsiteX99" fmla="*/ 220276 w 1188896"/>
              <a:gd name="connsiteY99" fmla="*/ 66188 h 5026257"/>
              <a:gd name="connsiteX100" fmla="*/ 202691 w 1188896"/>
              <a:gd name="connsiteY100" fmla="*/ 118942 h 5026257"/>
              <a:gd name="connsiteX101" fmla="*/ 211484 w 1188896"/>
              <a:gd name="connsiteY101" fmla="*/ 215658 h 5026257"/>
              <a:gd name="connsiteX102" fmla="*/ 246653 w 1188896"/>
              <a:gd name="connsiteY102" fmla="*/ 224450 h 5026257"/>
              <a:gd name="connsiteX103" fmla="*/ 246653 w 1188896"/>
              <a:gd name="connsiteY103" fmla="*/ 250827 h 5026257"/>
              <a:gd name="connsiteX0" fmla="*/ 246653 w 1188896"/>
              <a:gd name="connsiteY0" fmla="*/ 250827 h 5026257"/>
              <a:gd name="connsiteX1" fmla="*/ 273030 w 1188896"/>
              <a:gd name="connsiteY1" fmla="*/ 294788 h 5026257"/>
              <a:gd name="connsiteX2" fmla="*/ 281822 w 1188896"/>
              <a:gd name="connsiteY2" fmla="*/ 321165 h 5026257"/>
              <a:gd name="connsiteX3" fmla="*/ 299407 w 1188896"/>
              <a:gd name="connsiteY3" fmla="*/ 382711 h 5026257"/>
              <a:gd name="connsiteX4" fmla="*/ 325784 w 1188896"/>
              <a:gd name="connsiteY4" fmla="*/ 435465 h 5026257"/>
              <a:gd name="connsiteX5" fmla="*/ 334576 w 1188896"/>
              <a:gd name="connsiteY5" fmla="*/ 497011 h 5026257"/>
              <a:gd name="connsiteX6" fmla="*/ 343368 w 1188896"/>
              <a:gd name="connsiteY6" fmla="*/ 681650 h 5026257"/>
              <a:gd name="connsiteX7" fmla="*/ 360953 w 1188896"/>
              <a:gd name="connsiteY7" fmla="*/ 769573 h 5026257"/>
              <a:gd name="connsiteX8" fmla="*/ 378538 w 1188896"/>
              <a:gd name="connsiteY8" fmla="*/ 831119 h 5026257"/>
              <a:gd name="connsiteX9" fmla="*/ 396122 w 1188896"/>
              <a:gd name="connsiteY9" fmla="*/ 1358658 h 5026257"/>
              <a:gd name="connsiteX10" fmla="*/ 413707 w 1188896"/>
              <a:gd name="connsiteY10" fmla="*/ 1437788 h 5026257"/>
              <a:gd name="connsiteX11" fmla="*/ 431291 w 1188896"/>
              <a:gd name="connsiteY11" fmla="*/ 1490542 h 5026257"/>
              <a:gd name="connsiteX12" fmla="*/ 440084 w 1188896"/>
              <a:gd name="connsiteY12" fmla="*/ 1516919 h 5026257"/>
              <a:gd name="connsiteX13" fmla="*/ 431291 w 1188896"/>
              <a:gd name="connsiteY13" fmla="*/ 1807065 h 5026257"/>
              <a:gd name="connsiteX14" fmla="*/ 422499 w 1188896"/>
              <a:gd name="connsiteY14" fmla="*/ 1868611 h 5026257"/>
              <a:gd name="connsiteX15" fmla="*/ 404914 w 1188896"/>
              <a:gd name="connsiteY15" fmla="*/ 2035665 h 5026257"/>
              <a:gd name="connsiteX16" fmla="*/ 396122 w 1188896"/>
              <a:gd name="connsiteY16" fmla="*/ 2062042 h 5026257"/>
              <a:gd name="connsiteX17" fmla="*/ 369745 w 1188896"/>
              <a:gd name="connsiteY17" fmla="*/ 2158758 h 5026257"/>
              <a:gd name="connsiteX18" fmla="*/ 378538 w 1188896"/>
              <a:gd name="connsiteY18" fmla="*/ 2343396 h 5026257"/>
              <a:gd name="connsiteX19" fmla="*/ 404914 w 1188896"/>
              <a:gd name="connsiteY19" fmla="*/ 2396150 h 5026257"/>
              <a:gd name="connsiteX20" fmla="*/ 413707 w 1188896"/>
              <a:gd name="connsiteY20" fmla="*/ 2422527 h 5026257"/>
              <a:gd name="connsiteX21" fmla="*/ 422499 w 1188896"/>
              <a:gd name="connsiteY21" fmla="*/ 2484073 h 5026257"/>
              <a:gd name="connsiteX22" fmla="*/ 431291 w 1188896"/>
              <a:gd name="connsiteY22" fmla="*/ 2510450 h 5026257"/>
              <a:gd name="connsiteX23" fmla="*/ 387330 w 1188896"/>
              <a:gd name="connsiteY23" fmla="*/ 2800596 h 5026257"/>
              <a:gd name="connsiteX24" fmla="*/ 360953 w 1188896"/>
              <a:gd name="connsiteY24" fmla="*/ 3125911 h 5026257"/>
              <a:gd name="connsiteX25" fmla="*/ 334576 w 1188896"/>
              <a:gd name="connsiteY25" fmla="*/ 3697411 h 5026257"/>
              <a:gd name="connsiteX26" fmla="*/ 316991 w 1188896"/>
              <a:gd name="connsiteY26" fmla="*/ 3750165 h 5026257"/>
              <a:gd name="connsiteX27" fmla="*/ 308199 w 1188896"/>
              <a:gd name="connsiteY27" fmla="*/ 3785334 h 5026257"/>
              <a:gd name="connsiteX28" fmla="*/ 299407 w 1188896"/>
              <a:gd name="connsiteY28" fmla="*/ 3829296 h 5026257"/>
              <a:gd name="connsiteX29" fmla="*/ 281822 w 1188896"/>
              <a:gd name="connsiteY29" fmla="*/ 3855673 h 5026257"/>
              <a:gd name="connsiteX30" fmla="*/ 264238 w 1188896"/>
              <a:gd name="connsiteY30" fmla="*/ 3934804 h 5026257"/>
              <a:gd name="connsiteX31" fmla="*/ 229068 w 1188896"/>
              <a:gd name="connsiteY31" fmla="*/ 4022727 h 5026257"/>
              <a:gd name="connsiteX32" fmla="*/ 220276 w 1188896"/>
              <a:gd name="connsiteY32" fmla="*/ 4057896 h 5026257"/>
              <a:gd name="connsiteX33" fmla="*/ 202691 w 1188896"/>
              <a:gd name="connsiteY33" fmla="*/ 4110650 h 5026257"/>
              <a:gd name="connsiteX34" fmla="*/ 185107 w 1188896"/>
              <a:gd name="connsiteY34" fmla="*/ 4172196 h 5026257"/>
              <a:gd name="connsiteX35" fmla="*/ 167522 w 1188896"/>
              <a:gd name="connsiteY35" fmla="*/ 4198573 h 5026257"/>
              <a:gd name="connsiteX36" fmla="*/ 149938 w 1188896"/>
              <a:gd name="connsiteY36" fmla="*/ 4286496 h 5026257"/>
              <a:gd name="connsiteX37" fmla="*/ 114768 w 1188896"/>
              <a:gd name="connsiteY37" fmla="*/ 4356834 h 5026257"/>
              <a:gd name="connsiteX38" fmla="*/ 88391 w 1188896"/>
              <a:gd name="connsiteY38" fmla="*/ 4427173 h 5026257"/>
              <a:gd name="connsiteX39" fmla="*/ 70807 w 1188896"/>
              <a:gd name="connsiteY39" fmla="*/ 4453550 h 5026257"/>
              <a:gd name="connsiteX40" fmla="*/ 35638 w 1188896"/>
              <a:gd name="connsiteY40" fmla="*/ 4541473 h 5026257"/>
              <a:gd name="connsiteX41" fmla="*/ 26845 w 1188896"/>
              <a:gd name="connsiteY41" fmla="*/ 4585434 h 5026257"/>
              <a:gd name="connsiteX42" fmla="*/ 9261 w 1188896"/>
              <a:gd name="connsiteY42" fmla="*/ 4743696 h 5026257"/>
              <a:gd name="connsiteX43" fmla="*/ 468 w 1188896"/>
              <a:gd name="connsiteY43" fmla="*/ 4787658 h 5026257"/>
              <a:gd name="connsiteX44" fmla="*/ 92562 w 1188896"/>
              <a:gd name="connsiteY44" fmla="*/ 4998591 h 5026257"/>
              <a:gd name="connsiteX45" fmla="*/ 686268 w 1188896"/>
              <a:gd name="connsiteY45" fmla="*/ 5016258 h 5026257"/>
              <a:gd name="connsiteX46" fmla="*/ 730230 w 1188896"/>
              <a:gd name="connsiteY46" fmla="*/ 4928334 h 5026257"/>
              <a:gd name="connsiteX47" fmla="*/ 747814 w 1188896"/>
              <a:gd name="connsiteY47" fmla="*/ 4901958 h 5026257"/>
              <a:gd name="connsiteX48" fmla="*/ 809361 w 1188896"/>
              <a:gd name="connsiteY48" fmla="*/ 4831619 h 5026257"/>
              <a:gd name="connsiteX49" fmla="*/ 826945 w 1188896"/>
              <a:gd name="connsiteY49" fmla="*/ 4805242 h 5026257"/>
              <a:gd name="connsiteX50" fmla="*/ 879699 w 1188896"/>
              <a:gd name="connsiteY50" fmla="*/ 4761281 h 5026257"/>
              <a:gd name="connsiteX51" fmla="*/ 923661 w 1188896"/>
              <a:gd name="connsiteY51" fmla="*/ 4708527 h 5026257"/>
              <a:gd name="connsiteX52" fmla="*/ 958830 w 1188896"/>
              <a:gd name="connsiteY52" fmla="*/ 4629396 h 5026257"/>
              <a:gd name="connsiteX53" fmla="*/ 967622 w 1188896"/>
              <a:gd name="connsiteY53" fmla="*/ 4594227 h 5026257"/>
              <a:gd name="connsiteX54" fmla="*/ 976414 w 1188896"/>
              <a:gd name="connsiteY54" fmla="*/ 4471134 h 5026257"/>
              <a:gd name="connsiteX55" fmla="*/ 985207 w 1188896"/>
              <a:gd name="connsiteY55" fmla="*/ 4444758 h 5026257"/>
              <a:gd name="connsiteX56" fmla="*/ 993999 w 1188896"/>
              <a:gd name="connsiteY56" fmla="*/ 4356834 h 5026257"/>
              <a:gd name="connsiteX57" fmla="*/ 1002791 w 1188896"/>
              <a:gd name="connsiteY57" fmla="*/ 4321665 h 5026257"/>
              <a:gd name="connsiteX58" fmla="*/ 1011584 w 1188896"/>
              <a:gd name="connsiteY58" fmla="*/ 4277704 h 5026257"/>
              <a:gd name="connsiteX59" fmla="*/ 1037961 w 1188896"/>
              <a:gd name="connsiteY59" fmla="*/ 4242534 h 5026257"/>
              <a:gd name="connsiteX60" fmla="*/ 1055545 w 1188896"/>
              <a:gd name="connsiteY60" fmla="*/ 4075481 h 5026257"/>
              <a:gd name="connsiteX61" fmla="*/ 1064338 w 1188896"/>
              <a:gd name="connsiteY61" fmla="*/ 4040311 h 5026257"/>
              <a:gd name="connsiteX62" fmla="*/ 1081922 w 1188896"/>
              <a:gd name="connsiteY62" fmla="*/ 3864465 h 5026257"/>
              <a:gd name="connsiteX63" fmla="*/ 1099507 w 1188896"/>
              <a:gd name="connsiteY63" fmla="*/ 3829296 h 5026257"/>
              <a:gd name="connsiteX64" fmla="*/ 1117091 w 1188896"/>
              <a:gd name="connsiteY64" fmla="*/ 3477604 h 5026257"/>
              <a:gd name="connsiteX65" fmla="*/ 1125884 w 1188896"/>
              <a:gd name="connsiteY65" fmla="*/ 3301758 h 5026257"/>
              <a:gd name="connsiteX66" fmla="*/ 1134676 w 1188896"/>
              <a:gd name="connsiteY66" fmla="*/ 3257796 h 5026257"/>
              <a:gd name="connsiteX67" fmla="*/ 1143468 w 1188896"/>
              <a:gd name="connsiteY67" fmla="*/ 3205042 h 5026257"/>
              <a:gd name="connsiteX68" fmla="*/ 1152261 w 1188896"/>
              <a:gd name="connsiteY68" fmla="*/ 3117119 h 5026257"/>
              <a:gd name="connsiteX69" fmla="*/ 1161053 w 1188896"/>
              <a:gd name="connsiteY69" fmla="*/ 3073158 h 5026257"/>
              <a:gd name="connsiteX70" fmla="*/ 1169845 w 1188896"/>
              <a:gd name="connsiteY70" fmla="*/ 2994027 h 5026257"/>
              <a:gd name="connsiteX71" fmla="*/ 1187430 w 1188896"/>
              <a:gd name="connsiteY71" fmla="*/ 2932481 h 5026257"/>
              <a:gd name="connsiteX72" fmla="*/ 1169845 w 1188896"/>
              <a:gd name="connsiteY72" fmla="*/ 2554411 h 5026257"/>
              <a:gd name="connsiteX73" fmla="*/ 1161053 w 1188896"/>
              <a:gd name="connsiteY73" fmla="*/ 2528034 h 5026257"/>
              <a:gd name="connsiteX74" fmla="*/ 1143468 w 1188896"/>
              <a:gd name="connsiteY74" fmla="*/ 1833442 h 5026257"/>
              <a:gd name="connsiteX75" fmla="*/ 1125884 w 1188896"/>
              <a:gd name="connsiteY75" fmla="*/ 1780688 h 5026257"/>
              <a:gd name="connsiteX76" fmla="*/ 1108299 w 1188896"/>
              <a:gd name="connsiteY76" fmla="*/ 1604842 h 5026257"/>
              <a:gd name="connsiteX77" fmla="*/ 1099507 w 1188896"/>
              <a:gd name="connsiteY77" fmla="*/ 1560881 h 5026257"/>
              <a:gd name="connsiteX78" fmla="*/ 1090714 w 1188896"/>
              <a:gd name="connsiteY78" fmla="*/ 1525711 h 5026257"/>
              <a:gd name="connsiteX79" fmla="*/ 1073130 w 1188896"/>
              <a:gd name="connsiteY79" fmla="*/ 1411411 h 5026257"/>
              <a:gd name="connsiteX80" fmla="*/ 1064338 w 1188896"/>
              <a:gd name="connsiteY80" fmla="*/ 1323488 h 5026257"/>
              <a:gd name="connsiteX81" fmla="*/ 1046753 w 1188896"/>
              <a:gd name="connsiteY81" fmla="*/ 1253150 h 5026257"/>
              <a:gd name="connsiteX82" fmla="*/ 1037961 w 1188896"/>
              <a:gd name="connsiteY82" fmla="*/ 1200396 h 5026257"/>
              <a:gd name="connsiteX83" fmla="*/ 1020376 w 1188896"/>
              <a:gd name="connsiteY83" fmla="*/ 1138850 h 5026257"/>
              <a:gd name="connsiteX84" fmla="*/ 1011584 w 1188896"/>
              <a:gd name="connsiteY84" fmla="*/ 1059719 h 5026257"/>
              <a:gd name="connsiteX85" fmla="*/ 1002791 w 1188896"/>
              <a:gd name="connsiteY85" fmla="*/ 1033342 h 5026257"/>
              <a:gd name="connsiteX86" fmla="*/ 1011583 w 1188896"/>
              <a:gd name="connsiteY86" fmla="*/ 892666 h 5026257"/>
              <a:gd name="connsiteX87" fmla="*/ 1029168 w 1188896"/>
              <a:gd name="connsiteY87" fmla="*/ 787157 h 5026257"/>
              <a:gd name="connsiteX88" fmla="*/ 1011584 w 1188896"/>
              <a:gd name="connsiteY88" fmla="*/ 655273 h 5026257"/>
              <a:gd name="connsiteX89" fmla="*/ 967622 w 1188896"/>
              <a:gd name="connsiteY89" fmla="*/ 470635 h 5026257"/>
              <a:gd name="connsiteX90" fmla="*/ 914868 w 1188896"/>
              <a:gd name="connsiteY90" fmla="*/ 321165 h 5026257"/>
              <a:gd name="connsiteX91" fmla="*/ 906076 w 1188896"/>
              <a:gd name="connsiteY91" fmla="*/ 277204 h 5026257"/>
              <a:gd name="connsiteX92" fmla="*/ 897284 w 1188896"/>
              <a:gd name="connsiteY92" fmla="*/ 224450 h 5026257"/>
              <a:gd name="connsiteX93" fmla="*/ 888491 w 1188896"/>
              <a:gd name="connsiteY93" fmla="*/ 180488 h 5026257"/>
              <a:gd name="connsiteX94" fmla="*/ 879699 w 1188896"/>
              <a:gd name="connsiteY94" fmla="*/ 118942 h 5026257"/>
              <a:gd name="connsiteX95" fmla="*/ 844530 w 1188896"/>
              <a:gd name="connsiteY95" fmla="*/ 57396 h 5026257"/>
              <a:gd name="connsiteX96" fmla="*/ 844530 w 1188896"/>
              <a:gd name="connsiteY96" fmla="*/ 4643 h 5026257"/>
              <a:gd name="connsiteX97" fmla="*/ 185107 w 1188896"/>
              <a:gd name="connsiteY97" fmla="*/ 4642 h 5026257"/>
              <a:gd name="connsiteX98" fmla="*/ 220276 w 1188896"/>
              <a:gd name="connsiteY98" fmla="*/ 66188 h 5026257"/>
              <a:gd name="connsiteX99" fmla="*/ 202691 w 1188896"/>
              <a:gd name="connsiteY99" fmla="*/ 118942 h 5026257"/>
              <a:gd name="connsiteX100" fmla="*/ 211484 w 1188896"/>
              <a:gd name="connsiteY100" fmla="*/ 215658 h 5026257"/>
              <a:gd name="connsiteX101" fmla="*/ 246653 w 1188896"/>
              <a:gd name="connsiteY101" fmla="*/ 224450 h 5026257"/>
              <a:gd name="connsiteX102" fmla="*/ 246653 w 1188896"/>
              <a:gd name="connsiteY102" fmla="*/ 250827 h 5026257"/>
              <a:gd name="connsiteX0" fmla="*/ 246653 w 1188896"/>
              <a:gd name="connsiteY0" fmla="*/ 250827 h 5026257"/>
              <a:gd name="connsiteX1" fmla="*/ 273030 w 1188896"/>
              <a:gd name="connsiteY1" fmla="*/ 294788 h 5026257"/>
              <a:gd name="connsiteX2" fmla="*/ 281822 w 1188896"/>
              <a:gd name="connsiteY2" fmla="*/ 321165 h 5026257"/>
              <a:gd name="connsiteX3" fmla="*/ 299407 w 1188896"/>
              <a:gd name="connsiteY3" fmla="*/ 382711 h 5026257"/>
              <a:gd name="connsiteX4" fmla="*/ 325784 w 1188896"/>
              <a:gd name="connsiteY4" fmla="*/ 435465 h 5026257"/>
              <a:gd name="connsiteX5" fmla="*/ 334576 w 1188896"/>
              <a:gd name="connsiteY5" fmla="*/ 497011 h 5026257"/>
              <a:gd name="connsiteX6" fmla="*/ 343368 w 1188896"/>
              <a:gd name="connsiteY6" fmla="*/ 681650 h 5026257"/>
              <a:gd name="connsiteX7" fmla="*/ 360953 w 1188896"/>
              <a:gd name="connsiteY7" fmla="*/ 769573 h 5026257"/>
              <a:gd name="connsiteX8" fmla="*/ 378538 w 1188896"/>
              <a:gd name="connsiteY8" fmla="*/ 831119 h 5026257"/>
              <a:gd name="connsiteX9" fmla="*/ 396122 w 1188896"/>
              <a:gd name="connsiteY9" fmla="*/ 1358658 h 5026257"/>
              <a:gd name="connsiteX10" fmla="*/ 413707 w 1188896"/>
              <a:gd name="connsiteY10" fmla="*/ 1437788 h 5026257"/>
              <a:gd name="connsiteX11" fmla="*/ 431291 w 1188896"/>
              <a:gd name="connsiteY11" fmla="*/ 1490542 h 5026257"/>
              <a:gd name="connsiteX12" fmla="*/ 440084 w 1188896"/>
              <a:gd name="connsiteY12" fmla="*/ 1516919 h 5026257"/>
              <a:gd name="connsiteX13" fmla="*/ 431291 w 1188896"/>
              <a:gd name="connsiteY13" fmla="*/ 1807065 h 5026257"/>
              <a:gd name="connsiteX14" fmla="*/ 422499 w 1188896"/>
              <a:gd name="connsiteY14" fmla="*/ 1868611 h 5026257"/>
              <a:gd name="connsiteX15" fmla="*/ 404914 w 1188896"/>
              <a:gd name="connsiteY15" fmla="*/ 2035665 h 5026257"/>
              <a:gd name="connsiteX16" fmla="*/ 396122 w 1188896"/>
              <a:gd name="connsiteY16" fmla="*/ 2062042 h 5026257"/>
              <a:gd name="connsiteX17" fmla="*/ 369745 w 1188896"/>
              <a:gd name="connsiteY17" fmla="*/ 2158758 h 5026257"/>
              <a:gd name="connsiteX18" fmla="*/ 378538 w 1188896"/>
              <a:gd name="connsiteY18" fmla="*/ 2343396 h 5026257"/>
              <a:gd name="connsiteX19" fmla="*/ 404914 w 1188896"/>
              <a:gd name="connsiteY19" fmla="*/ 2396150 h 5026257"/>
              <a:gd name="connsiteX20" fmla="*/ 413707 w 1188896"/>
              <a:gd name="connsiteY20" fmla="*/ 2422527 h 5026257"/>
              <a:gd name="connsiteX21" fmla="*/ 422499 w 1188896"/>
              <a:gd name="connsiteY21" fmla="*/ 2484073 h 5026257"/>
              <a:gd name="connsiteX22" fmla="*/ 431291 w 1188896"/>
              <a:gd name="connsiteY22" fmla="*/ 2510450 h 5026257"/>
              <a:gd name="connsiteX23" fmla="*/ 387330 w 1188896"/>
              <a:gd name="connsiteY23" fmla="*/ 2800596 h 5026257"/>
              <a:gd name="connsiteX24" fmla="*/ 360953 w 1188896"/>
              <a:gd name="connsiteY24" fmla="*/ 3125911 h 5026257"/>
              <a:gd name="connsiteX25" fmla="*/ 334576 w 1188896"/>
              <a:gd name="connsiteY25" fmla="*/ 3697411 h 5026257"/>
              <a:gd name="connsiteX26" fmla="*/ 316991 w 1188896"/>
              <a:gd name="connsiteY26" fmla="*/ 3750165 h 5026257"/>
              <a:gd name="connsiteX27" fmla="*/ 308199 w 1188896"/>
              <a:gd name="connsiteY27" fmla="*/ 3785334 h 5026257"/>
              <a:gd name="connsiteX28" fmla="*/ 299407 w 1188896"/>
              <a:gd name="connsiteY28" fmla="*/ 3829296 h 5026257"/>
              <a:gd name="connsiteX29" fmla="*/ 281822 w 1188896"/>
              <a:gd name="connsiteY29" fmla="*/ 3855673 h 5026257"/>
              <a:gd name="connsiteX30" fmla="*/ 264238 w 1188896"/>
              <a:gd name="connsiteY30" fmla="*/ 3934804 h 5026257"/>
              <a:gd name="connsiteX31" fmla="*/ 229068 w 1188896"/>
              <a:gd name="connsiteY31" fmla="*/ 4022727 h 5026257"/>
              <a:gd name="connsiteX32" fmla="*/ 220276 w 1188896"/>
              <a:gd name="connsiteY32" fmla="*/ 4057896 h 5026257"/>
              <a:gd name="connsiteX33" fmla="*/ 202691 w 1188896"/>
              <a:gd name="connsiteY33" fmla="*/ 4110650 h 5026257"/>
              <a:gd name="connsiteX34" fmla="*/ 185107 w 1188896"/>
              <a:gd name="connsiteY34" fmla="*/ 4172196 h 5026257"/>
              <a:gd name="connsiteX35" fmla="*/ 167522 w 1188896"/>
              <a:gd name="connsiteY35" fmla="*/ 4198573 h 5026257"/>
              <a:gd name="connsiteX36" fmla="*/ 149938 w 1188896"/>
              <a:gd name="connsiteY36" fmla="*/ 4286496 h 5026257"/>
              <a:gd name="connsiteX37" fmla="*/ 114768 w 1188896"/>
              <a:gd name="connsiteY37" fmla="*/ 4356834 h 5026257"/>
              <a:gd name="connsiteX38" fmla="*/ 88391 w 1188896"/>
              <a:gd name="connsiteY38" fmla="*/ 4427173 h 5026257"/>
              <a:gd name="connsiteX39" fmla="*/ 70807 w 1188896"/>
              <a:gd name="connsiteY39" fmla="*/ 4453550 h 5026257"/>
              <a:gd name="connsiteX40" fmla="*/ 35638 w 1188896"/>
              <a:gd name="connsiteY40" fmla="*/ 4541473 h 5026257"/>
              <a:gd name="connsiteX41" fmla="*/ 26845 w 1188896"/>
              <a:gd name="connsiteY41" fmla="*/ 4585434 h 5026257"/>
              <a:gd name="connsiteX42" fmla="*/ 9261 w 1188896"/>
              <a:gd name="connsiteY42" fmla="*/ 4743696 h 5026257"/>
              <a:gd name="connsiteX43" fmla="*/ 468 w 1188896"/>
              <a:gd name="connsiteY43" fmla="*/ 4787658 h 5026257"/>
              <a:gd name="connsiteX44" fmla="*/ 92562 w 1188896"/>
              <a:gd name="connsiteY44" fmla="*/ 4998591 h 5026257"/>
              <a:gd name="connsiteX45" fmla="*/ 686268 w 1188896"/>
              <a:gd name="connsiteY45" fmla="*/ 5016258 h 5026257"/>
              <a:gd name="connsiteX46" fmla="*/ 730230 w 1188896"/>
              <a:gd name="connsiteY46" fmla="*/ 4928334 h 5026257"/>
              <a:gd name="connsiteX47" fmla="*/ 809361 w 1188896"/>
              <a:gd name="connsiteY47" fmla="*/ 4831619 h 5026257"/>
              <a:gd name="connsiteX48" fmla="*/ 826945 w 1188896"/>
              <a:gd name="connsiteY48" fmla="*/ 4805242 h 5026257"/>
              <a:gd name="connsiteX49" fmla="*/ 879699 w 1188896"/>
              <a:gd name="connsiteY49" fmla="*/ 4761281 h 5026257"/>
              <a:gd name="connsiteX50" fmla="*/ 923661 w 1188896"/>
              <a:gd name="connsiteY50" fmla="*/ 4708527 h 5026257"/>
              <a:gd name="connsiteX51" fmla="*/ 958830 w 1188896"/>
              <a:gd name="connsiteY51" fmla="*/ 4629396 h 5026257"/>
              <a:gd name="connsiteX52" fmla="*/ 967622 w 1188896"/>
              <a:gd name="connsiteY52" fmla="*/ 4594227 h 5026257"/>
              <a:gd name="connsiteX53" fmla="*/ 976414 w 1188896"/>
              <a:gd name="connsiteY53" fmla="*/ 4471134 h 5026257"/>
              <a:gd name="connsiteX54" fmla="*/ 985207 w 1188896"/>
              <a:gd name="connsiteY54" fmla="*/ 4444758 h 5026257"/>
              <a:gd name="connsiteX55" fmla="*/ 993999 w 1188896"/>
              <a:gd name="connsiteY55" fmla="*/ 4356834 h 5026257"/>
              <a:gd name="connsiteX56" fmla="*/ 1002791 w 1188896"/>
              <a:gd name="connsiteY56" fmla="*/ 4321665 h 5026257"/>
              <a:gd name="connsiteX57" fmla="*/ 1011584 w 1188896"/>
              <a:gd name="connsiteY57" fmla="*/ 4277704 h 5026257"/>
              <a:gd name="connsiteX58" fmla="*/ 1037961 w 1188896"/>
              <a:gd name="connsiteY58" fmla="*/ 4242534 h 5026257"/>
              <a:gd name="connsiteX59" fmla="*/ 1055545 w 1188896"/>
              <a:gd name="connsiteY59" fmla="*/ 4075481 h 5026257"/>
              <a:gd name="connsiteX60" fmla="*/ 1064338 w 1188896"/>
              <a:gd name="connsiteY60" fmla="*/ 4040311 h 5026257"/>
              <a:gd name="connsiteX61" fmla="*/ 1081922 w 1188896"/>
              <a:gd name="connsiteY61" fmla="*/ 3864465 h 5026257"/>
              <a:gd name="connsiteX62" fmla="*/ 1099507 w 1188896"/>
              <a:gd name="connsiteY62" fmla="*/ 3829296 h 5026257"/>
              <a:gd name="connsiteX63" fmla="*/ 1117091 w 1188896"/>
              <a:gd name="connsiteY63" fmla="*/ 3477604 h 5026257"/>
              <a:gd name="connsiteX64" fmla="*/ 1125884 w 1188896"/>
              <a:gd name="connsiteY64" fmla="*/ 3301758 h 5026257"/>
              <a:gd name="connsiteX65" fmla="*/ 1134676 w 1188896"/>
              <a:gd name="connsiteY65" fmla="*/ 3257796 h 5026257"/>
              <a:gd name="connsiteX66" fmla="*/ 1143468 w 1188896"/>
              <a:gd name="connsiteY66" fmla="*/ 3205042 h 5026257"/>
              <a:gd name="connsiteX67" fmla="*/ 1152261 w 1188896"/>
              <a:gd name="connsiteY67" fmla="*/ 3117119 h 5026257"/>
              <a:gd name="connsiteX68" fmla="*/ 1161053 w 1188896"/>
              <a:gd name="connsiteY68" fmla="*/ 3073158 h 5026257"/>
              <a:gd name="connsiteX69" fmla="*/ 1169845 w 1188896"/>
              <a:gd name="connsiteY69" fmla="*/ 2994027 h 5026257"/>
              <a:gd name="connsiteX70" fmla="*/ 1187430 w 1188896"/>
              <a:gd name="connsiteY70" fmla="*/ 2932481 h 5026257"/>
              <a:gd name="connsiteX71" fmla="*/ 1169845 w 1188896"/>
              <a:gd name="connsiteY71" fmla="*/ 2554411 h 5026257"/>
              <a:gd name="connsiteX72" fmla="*/ 1161053 w 1188896"/>
              <a:gd name="connsiteY72" fmla="*/ 2528034 h 5026257"/>
              <a:gd name="connsiteX73" fmla="*/ 1143468 w 1188896"/>
              <a:gd name="connsiteY73" fmla="*/ 1833442 h 5026257"/>
              <a:gd name="connsiteX74" fmla="*/ 1125884 w 1188896"/>
              <a:gd name="connsiteY74" fmla="*/ 1780688 h 5026257"/>
              <a:gd name="connsiteX75" fmla="*/ 1108299 w 1188896"/>
              <a:gd name="connsiteY75" fmla="*/ 1604842 h 5026257"/>
              <a:gd name="connsiteX76" fmla="*/ 1099507 w 1188896"/>
              <a:gd name="connsiteY76" fmla="*/ 1560881 h 5026257"/>
              <a:gd name="connsiteX77" fmla="*/ 1090714 w 1188896"/>
              <a:gd name="connsiteY77" fmla="*/ 1525711 h 5026257"/>
              <a:gd name="connsiteX78" fmla="*/ 1073130 w 1188896"/>
              <a:gd name="connsiteY78" fmla="*/ 1411411 h 5026257"/>
              <a:gd name="connsiteX79" fmla="*/ 1064338 w 1188896"/>
              <a:gd name="connsiteY79" fmla="*/ 1323488 h 5026257"/>
              <a:gd name="connsiteX80" fmla="*/ 1046753 w 1188896"/>
              <a:gd name="connsiteY80" fmla="*/ 1253150 h 5026257"/>
              <a:gd name="connsiteX81" fmla="*/ 1037961 w 1188896"/>
              <a:gd name="connsiteY81" fmla="*/ 1200396 h 5026257"/>
              <a:gd name="connsiteX82" fmla="*/ 1020376 w 1188896"/>
              <a:gd name="connsiteY82" fmla="*/ 1138850 h 5026257"/>
              <a:gd name="connsiteX83" fmla="*/ 1011584 w 1188896"/>
              <a:gd name="connsiteY83" fmla="*/ 1059719 h 5026257"/>
              <a:gd name="connsiteX84" fmla="*/ 1002791 w 1188896"/>
              <a:gd name="connsiteY84" fmla="*/ 1033342 h 5026257"/>
              <a:gd name="connsiteX85" fmla="*/ 1011583 w 1188896"/>
              <a:gd name="connsiteY85" fmla="*/ 892666 h 5026257"/>
              <a:gd name="connsiteX86" fmla="*/ 1029168 w 1188896"/>
              <a:gd name="connsiteY86" fmla="*/ 787157 h 5026257"/>
              <a:gd name="connsiteX87" fmla="*/ 1011584 w 1188896"/>
              <a:gd name="connsiteY87" fmla="*/ 655273 h 5026257"/>
              <a:gd name="connsiteX88" fmla="*/ 967622 w 1188896"/>
              <a:gd name="connsiteY88" fmla="*/ 470635 h 5026257"/>
              <a:gd name="connsiteX89" fmla="*/ 914868 w 1188896"/>
              <a:gd name="connsiteY89" fmla="*/ 321165 h 5026257"/>
              <a:gd name="connsiteX90" fmla="*/ 906076 w 1188896"/>
              <a:gd name="connsiteY90" fmla="*/ 277204 h 5026257"/>
              <a:gd name="connsiteX91" fmla="*/ 897284 w 1188896"/>
              <a:gd name="connsiteY91" fmla="*/ 224450 h 5026257"/>
              <a:gd name="connsiteX92" fmla="*/ 888491 w 1188896"/>
              <a:gd name="connsiteY92" fmla="*/ 180488 h 5026257"/>
              <a:gd name="connsiteX93" fmla="*/ 879699 w 1188896"/>
              <a:gd name="connsiteY93" fmla="*/ 118942 h 5026257"/>
              <a:gd name="connsiteX94" fmla="*/ 844530 w 1188896"/>
              <a:gd name="connsiteY94" fmla="*/ 57396 h 5026257"/>
              <a:gd name="connsiteX95" fmla="*/ 844530 w 1188896"/>
              <a:gd name="connsiteY95" fmla="*/ 4643 h 5026257"/>
              <a:gd name="connsiteX96" fmla="*/ 185107 w 1188896"/>
              <a:gd name="connsiteY96" fmla="*/ 4642 h 5026257"/>
              <a:gd name="connsiteX97" fmla="*/ 220276 w 1188896"/>
              <a:gd name="connsiteY97" fmla="*/ 66188 h 5026257"/>
              <a:gd name="connsiteX98" fmla="*/ 202691 w 1188896"/>
              <a:gd name="connsiteY98" fmla="*/ 118942 h 5026257"/>
              <a:gd name="connsiteX99" fmla="*/ 211484 w 1188896"/>
              <a:gd name="connsiteY99" fmla="*/ 215658 h 5026257"/>
              <a:gd name="connsiteX100" fmla="*/ 246653 w 1188896"/>
              <a:gd name="connsiteY100" fmla="*/ 224450 h 5026257"/>
              <a:gd name="connsiteX101" fmla="*/ 246653 w 1188896"/>
              <a:gd name="connsiteY101" fmla="*/ 250827 h 5026257"/>
              <a:gd name="connsiteX0" fmla="*/ 246653 w 1188896"/>
              <a:gd name="connsiteY0" fmla="*/ 270459 h 5045889"/>
              <a:gd name="connsiteX1" fmla="*/ 273030 w 1188896"/>
              <a:gd name="connsiteY1" fmla="*/ 314420 h 5045889"/>
              <a:gd name="connsiteX2" fmla="*/ 281822 w 1188896"/>
              <a:gd name="connsiteY2" fmla="*/ 340797 h 5045889"/>
              <a:gd name="connsiteX3" fmla="*/ 299407 w 1188896"/>
              <a:gd name="connsiteY3" fmla="*/ 402343 h 5045889"/>
              <a:gd name="connsiteX4" fmla="*/ 325784 w 1188896"/>
              <a:gd name="connsiteY4" fmla="*/ 455097 h 5045889"/>
              <a:gd name="connsiteX5" fmla="*/ 334576 w 1188896"/>
              <a:gd name="connsiteY5" fmla="*/ 516643 h 5045889"/>
              <a:gd name="connsiteX6" fmla="*/ 343368 w 1188896"/>
              <a:gd name="connsiteY6" fmla="*/ 701282 h 5045889"/>
              <a:gd name="connsiteX7" fmla="*/ 360953 w 1188896"/>
              <a:gd name="connsiteY7" fmla="*/ 789205 h 5045889"/>
              <a:gd name="connsiteX8" fmla="*/ 378538 w 1188896"/>
              <a:gd name="connsiteY8" fmla="*/ 850751 h 5045889"/>
              <a:gd name="connsiteX9" fmla="*/ 396122 w 1188896"/>
              <a:gd name="connsiteY9" fmla="*/ 1378290 h 5045889"/>
              <a:gd name="connsiteX10" fmla="*/ 413707 w 1188896"/>
              <a:gd name="connsiteY10" fmla="*/ 1457420 h 5045889"/>
              <a:gd name="connsiteX11" fmla="*/ 431291 w 1188896"/>
              <a:gd name="connsiteY11" fmla="*/ 1510174 h 5045889"/>
              <a:gd name="connsiteX12" fmla="*/ 440084 w 1188896"/>
              <a:gd name="connsiteY12" fmla="*/ 1536551 h 5045889"/>
              <a:gd name="connsiteX13" fmla="*/ 431291 w 1188896"/>
              <a:gd name="connsiteY13" fmla="*/ 1826697 h 5045889"/>
              <a:gd name="connsiteX14" fmla="*/ 422499 w 1188896"/>
              <a:gd name="connsiteY14" fmla="*/ 1888243 h 5045889"/>
              <a:gd name="connsiteX15" fmla="*/ 404914 w 1188896"/>
              <a:gd name="connsiteY15" fmla="*/ 2055297 h 5045889"/>
              <a:gd name="connsiteX16" fmla="*/ 396122 w 1188896"/>
              <a:gd name="connsiteY16" fmla="*/ 2081674 h 5045889"/>
              <a:gd name="connsiteX17" fmla="*/ 369745 w 1188896"/>
              <a:gd name="connsiteY17" fmla="*/ 2178390 h 5045889"/>
              <a:gd name="connsiteX18" fmla="*/ 378538 w 1188896"/>
              <a:gd name="connsiteY18" fmla="*/ 2363028 h 5045889"/>
              <a:gd name="connsiteX19" fmla="*/ 404914 w 1188896"/>
              <a:gd name="connsiteY19" fmla="*/ 2415782 h 5045889"/>
              <a:gd name="connsiteX20" fmla="*/ 413707 w 1188896"/>
              <a:gd name="connsiteY20" fmla="*/ 2442159 h 5045889"/>
              <a:gd name="connsiteX21" fmla="*/ 422499 w 1188896"/>
              <a:gd name="connsiteY21" fmla="*/ 2503705 h 5045889"/>
              <a:gd name="connsiteX22" fmla="*/ 431291 w 1188896"/>
              <a:gd name="connsiteY22" fmla="*/ 2530082 h 5045889"/>
              <a:gd name="connsiteX23" fmla="*/ 387330 w 1188896"/>
              <a:gd name="connsiteY23" fmla="*/ 2820228 h 5045889"/>
              <a:gd name="connsiteX24" fmla="*/ 360953 w 1188896"/>
              <a:gd name="connsiteY24" fmla="*/ 3145543 h 5045889"/>
              <a:gd name="connsiteX25" fmla="*/ 334576 w 1188896"/>
              <a:gd name="connsiteY25" fmla="*/ 3717043 h 5045889"/>
              <a:gd name="connsiteX26" fmla="*/ 316991 w 1188896"/>
              <a:gd name="connsiteY26" fmla="*/ 3769797 h 5045889"/>
              <a:gd name="connsiteX27" fmla="*/ 308199 w 1188896"/>
              <a:gd name="connsiteY27" fmla="*/ 3804966 h 5045889"/>
              <a:gd name="connsiteX28" fmla="*/ 299407 w 1188896"/>
              <a:gd name="connsiteY28" fmla="*/ 3848928 h 5045889"/>
              <a:gd name="connsiteX29" fmla="*/ 281822 w 1188896"/>
              <a:gd name="connsiteY29" fmla="*/ 3875305 h 5045889"/>
              <a:gd name="connsiteX30" fmla="*/ 264238 w 1188896"/>
              <a:gd name="connsiteY30" fmla="*/ 3954436 h 5045889"/>
              <a:gd name="connsiteX31" fmla="*/ 229068 w 1188896"/>
              <a:gd name="connsiteY31" fmla="*/ 4042359 h 5045889"/>
              <a:gd name="connsiteX32" fmla="*/ 220276 w 1188896"/>
              <a:gd name="connsiteY32" fmla="*/ 4077528 h 5045889"/>
              <a:gd name="connsiteX33" fmla="*/ 202691 w 1188896"/>
              <a:gd name="connsiteY33" fmla="*/ 4130282 h 5045889"/>
              <a:gd name="connsiteX34" fmla="*/ 185107 w 1188896"/>
              <a:gd name="connsiteY34" fmla="*/ 4191828 h 5045889"/>
              <a:gd name="connsiteX35" fmla="*/ 167522 w 1188896"/>
              <a:gd name="connsiteY35" fmla="*/ 4218205 h 5045889"/>
              <a:gd name="connsiteX36" fmla="*/ 149938 w 1188896"/>
              <a:gd name="connsiteY36" fmla="*/ 4306128 h 5045889"/>
              <a:gd name="connsiteX37" fmla="*/ 114768 w 1188896"/>
              <a:gd name="connsiteY37" fmla="*/ 4376466 h 5045889"/>
              <a:gd name="connsiteX38" fmla="*/ 88391 w 1188896"/>
              <a:gd name="connsiteY38" fmla="*/ 4446805 h 5045889"/>
              <a:gd name="connsiteX39" fmla="*/ 70807 w 1188896"/>
              <a:gd name="connsiteY39" fmla="*/ 4473182 h 5045889"/>
              <a:gd name="connsiteX40" fmla="*/ 35638 w 1188896"/>
              <a:gd name="connsiteY40" fmla="*/ 4561105 h 5045889"/>
              <a:gd name="connsiteX41" fmla="*/ 26845 w 1188896"/>
              <a:gd name="connsiteY41" fmla="*/ 4605066 h 5045889"/>
              <a:gd name="connsiteX42" fmla="*/ 9261 w 1188896"/>
              <a:gd name="connsiteY42" fmla="*/ 4763328 h 5045889"/>
              <a:gd name="connsiteX43" fmla="*/ 468 w 1188896"/>
              <a:gd name="connsiteY43" fmla="*/ 4807290 h 5045889"/>
              <a:gd name="connsiteX44" fmla="*/ 92562 w 1188896"/>
              <a:gd name="connsiteY44" fmla="*/ 5018223 h 5045889"/>
              <a:gd name="connsiteX45" fmla="*/ 686268 w 1188896"/>
              <a:gd name="connsiteY45" fmla="*/ 5035890 h 5045889"/>
              <a:gd name="connsiteX46" fmla="*/ 730230 w 1188896"/>
              <a:gd name="connsiteY46" fmla="*/ 4947966 h 5045889"/>
              <a:gd name="connsiteX47" fmla="*/ 809361 w 1188896"/>
              <a:gd name="connsiteY47" fmla="*/ 4851251 h 5045889"/>
              <a:gd name="connsiteX48" fmla="*/ 826945 w 1188896"/>
              <a:gd name="connsiteY48" fmla="*/ 4824874 h 5045889"/>
              <a:gd name="connsiteX49" fmla="*/ 879699 w 1188896"/>
              <a:gd name="connsiteY49" fmla="*/ 4780913 h 5045889"/>
              <a:gd name="connsiteX50" fmla="*/ 923661 w 1188896"/>
              <a:gd name="connsiteY50" fmla="*/ 4728159 h 5045889"/>
              <a:gd name="connsiteX51" fmla="*/ 958830 w 1188896"/>
              <a:gd name="connsiteY51" fmla="*/ 4649028 h 5045889"/>
              <a:gd name="connsiteX52" fmla="*/ 967622 w 1188896"/>
              <a:gd name="connsiteY52" fmla="*/ 4613859 h 5045889"/>
              <a:gd name="connsiteX53" fmla="*/ 976414 w 1188896"/>
              <a:gd name="connsiteY53" fmla="*/ 4490766 h 5045889"/>
              <a:gd name="connsiteX54" fmla="*/ 985207 w 1188896"/>
              <a:gd name="connsiteY54" fmla="*/ 4464390 h 5045889"/>
              <a:gd name="connsiteX55" fmla="*/ 993999 w 1188896"/>
              <a:gd name="connsiteY55" fmla="*/ 4376466 h 5045889"/>
              <a:gd name="connsiteX56" fmla="*/ 1002791 w 1188896"/>
              <a:gd name="connsiteY56" fmla="*/ 4341297 h 5045889"/>
              <a:gd name="connsiteX57" fmla="*/ 1011584 w 1188896"/>
              <a:gd name="connsiteY57" fmla="*/ 4297336 h 5045889"/>
              <a:gd name="connsiteX58" fmla="*/ 1037961 w 1188896"/>
              <a:gd name="connsiteY58" fmla="*/ 4262166 h 5045889"/>
              <a:gd name="connsiteX59" fmla="*/ 1055545 w 1188896"/>
              <a:gd name="connsiteY59" fmla="*/ 4095113 h 5045889"/>
              <a:gd name="connsiteX60" fmla="*/ 1064338 w 1188896"/>
              <a:gd name="connsiteY60" fmla="*/ 4059943 h 5045889"/>
              <a:gd name="connsiteX61" fmla="*/ 1081922 w 1188896"/>
              <a:gd name="connsiteY61" fmla="*/ 3884097 h 5045889"/>
              <a:gd name="connsiteX62" fmla="*/ 1099507 w 1188896"/>
              <a:gd name="connsiteY62" fmla="*/ 3848928 h 5045889"/>
              <a:gd name="connsiteX63" fmla="*/ 1117091 w 1188896"/>
              <a:gd name="connsiteY63" fmla="*/ 3497236 h 5045889"/>
              <a:gd name="connsiteX64" fmla="*/ 1125884 w 1188896"/>
              <a:gd name="connsiteY64" fmla="*/ 3321390 h 5045889"/>
              <a:gd name="connsiteX65" fmla="*/ 1134676 w 1188896"/>
              <a:gd name="connsiteY65" fmla="*/ 3277428 h 5045889"/>
              <a:gd name="connsiteX66" fmla="*/ 1143468 w 1188896"/>
              <a:gd name="connsiteY66" fmla="*/ 3224674 h 5045889"/>
              <a:gd name="connsiteX67" fmla="*/ 1152261 w 1188896"/>
              <a:gd name="connsiteY67" fmla="*/ 3136751 h 5045889"/>
              <a:gd name="connsiteX68" fmla="*/ 1161053 w 1188896"/>
              <a:gd name="connsiteY68" fmla="*/ 3092790 h 5045889"/>
              <a:gd name="connsiteX69" fmla="*/ 1169845 w 1188896"/>
              <a:gd name="connsiteY69" fmla="*/ 3013659 h 5045889"/>
              <a:gd name="connsiteX70" fmla="*/ 1187430 w 1188896"/>
              <a:gd name="connsiteY70" fmla="*/ 2952113 h 5045889"/>
              <a:gd name="connsiteX71" fmla="*/ 1169845 w 1188896"/>
              <a:gd name="connsiteY71" fmla="*/ 2574043 h 5045889"/>
              <a:gd name="connsiteX72" fmla="*/ 1161053 w 1188896"/>
              <a:gd name="connsiteY72" fmla="*/ 2547666 h 5045889"/>
              <a:gd name="connsiteX73" fmla="*/ 1143468 w 1188896"/>
              <a:gd name="connsiteY73" fmla="*/ 1853074 h 5045889"/>
              <a:gd name="connsiteX74" fmla="*/ 1125884 w 1188896"/>
              <a:gd name="connsiteY74" fmla="*/ 1800320 h 5045889"/>
              <a:gd name="connsiteX75" fmla="*/ 1108299 w 1188896"/>
              <a:gd name="connsiteY75" fmla="*/ 1624474 h 5045889"/>
              <a:gd name="connsiteX76" fmla="*/ 1099507 w 1188896"/>
              <a:gd name="connsiteY76" fmla="*/ 1580513 h 5045889"/>
              <a:gd name="connsiteX77" fmla="*/ 1090714 w 1188896"/>
              <a:gd name="connsiteY77" fmla="*/ 1545343 h 5045889"/>
              <a:gd name="connsiteX78" fmla="*/ 1073130 w 1188896"/>
              <a:gd name="connsiteY78" fmla="*/ 1431043 h 5045889"/>
              <a:gd name="connsiteX79" fmla="*/ 1064338 w 1188896"/>
              <a:gd name="connsiteY79" fmla="*/ 1343120 h 5045889"/>
              <a:gd name="connsiteX80" fmla="*/ 1046753 w 1188896"/>
              <a:gd name="connsiteY80" fmla="*/ 1272782 h 5045889"/>
              <a:gd name="connsiteX81" fmla="*/ 1037961 w 1188896"/>
              <a:gd name="connsiteY81" fmla="*/ 1220028 h 5045889"/>
              <a:gd name="connsiteX82" fmla="*/ 1020376 w 1188896"/>
              <a:gd name="connsiteY82" fmla="*/ 1158482 h 5045889"/>
              <a:gd name="connsiteX83" fmla="*/ 1011584 w 1188896"/>
              <a:gd name="connsiteY83" fmla="*/ 1079351 h 5045889"/>
              <a:gd name="connsiteX84" fmla="*/ 1002791 w 1188896"/>
              <a:gd name="connsiteY84" fmla="*/ 1052974 h 5045889"/>
              <a:gd name="connsiteX85" fmla="*/ 1011583 w 1188896"/>
              <a:gd name="connsiteY85" fmla="*/ 912298 h 5045889"/>
              <a:gd name="connsiteX86" fmla="*/ 1029168 w 1188896"/>
              <a:gd name="connsiteY86" fmla="*/ 806789 h 5045889"/>
              <a:gd name="connsiteX87" fmla="*/ 1011584 w 1188896"/>
              <a:gd name="connsiteY87" fmla="*/ 674905 h 5045889"/>
              <a:gd name="connsiteX88" fmla="*/ 967622 w 1188896"/>
              <a:gd name="connsiteY88" fmla="*/ 490267 h 5045889"/>
              <a:gd name="connsiteX89" fmla="*/ 914868 w 1188896"/>
              <a:gd name="connsiteY89" fmla="*/ 340797 h 5045889"/>
              <a:gd name="connsiteX90" fmla="*/ 906076 w 1188896"/>
              <a:gd name="connsiteY90" fmla="*/ 296836 h 5045889"/>
              <a:gd name="connsiteX91" fmla="*/ 897284 w 1188896"/>
              <a:gd name="connsiteY91" fmla="*/ 244082 h 5045889"/>
              <a:gd name="connsiteX92" fmla="*/ 888491 w 1188896"/>
              <a:gd name="connsiteY92" fmla="*/ 200120 h 5045889"/>
              <a:gd name="connsiteX93" fmla="*/ 879699 w 1188896"/>
              <a:gd name="connsiteY93" fmla="*/ 138574 h 5045889"/>
              <a:gd name="connsiteX94" fmla="*/ 844530 w 1188896"/>
              <a:gd name="connsiteY94" fmla="*/ 77028 h 5045889"/>
              <a:gd name="connsiteX95" fmla="*/ 844530 w 1188896"/>
              <a:gd name="connsiteY95" fmla="*/ 24275 h 5045889"/>
              <a:gd name="connsiteX96" fmla="*/ 379476 w 1188896"/>
              <a:gd name="connsiteY96" fmla="*/ 317 h 5045889"/>
              <a:gd name="connsiteX97" fmla="*/ 220276 w 1188896"/>
              <a:gd name="connsiteY97" fmla="*/ 85820 h 5045889"/>
              <a:gd name="connsiteX98" fmla="*/ 202691 w 1188896"/>
              <a:gd name="connsiteY98" fmla="*/ 138574 h 5045889"/>
              <a:gd name="connsiteX99" fmla="*/ 211484 w 1188896"/>
              <a:gd name="connsiteY99" fmla="*/ 235290 h 5045889"/>
              <a:gd name="connsiteX100" fmla="*/ 246653 w 1188896"/>
              <a:gd name="connsiteY100" fmla="*/ 244082 h 5045889"/>
              <a:gd name="connsiteX101" fmla="*/ 246653 w 1188896"/>
              <a:gd name="connsiteY101" fmla="*/ 270459 h 5045889"/>
              <a:gd name="connsiteX0" fmla="*/ 246653 w 1188896"/>
              <a:gd name="connsiteY0" fmla="*/ 275785 h 5051215"/>
              <a:gd name="connsiteX1" fmla="*/ 273030 w 1188896"/>
              <a:gd name="connsiteY1" fmla="*/ 319746 h 5051215"/>
              <a:gd name="connsiteX2" fmla="*/ 281822 w 1188896"/>
              <a:gd name="connsiteY2" fmla="*/ 346123 h 5051215"/>
              <a:gd name="connsiteX3" fmla="*/ 299407 w 1188896"/>
              <a:gd name="connsiteY3" fmla="*/ 407669 h 5051215"/>
              <a:gd name="connsiteX4" fmla="*/ 325784 w 1188896"/>
              <a:gd name="connsiteY4" fmla="*/ 460423 h 5051215"/>
              <a:gd name="connsiteX5" fmla="*/ 334576 w 1188896"/>
              <a:gd name="connsiteY5" fmla="*/ 521969 h 5051215"/>
              <a:gd name="connsiteX6" fmla="*/ 343368 w 1188896"/>
              <a:gd name="connsiteY6" fmla="*/ 706608 h 5051215"/>
              <a:gd name="connsiteX7" fmla="*/ 360953 w 1188896"/>
              <a:gd name="connsiteY7" fmla="*/ 794531 h 5051215"/>
              <a:gd name="connsiteX8" fmla="*/ 378538 w 1188896"/>
              <a:gd name="connsiteY8" fmla="*/ 856077 h 5051215"/>
              <a:gd name="connsiteX9" fmla="*/ 396122 w 1188896"/>
              <a:gd name="connsiteY9" fmla="*/ 1383616 h 5051215"/>
              <a:gd name="connsiteX10" fmla="*/ 413707 w 1188896"/>
              <a:gd name="connsiteY10" fmla="*/ 1462746 h 5051215"/>
              <a:gd name="connsiteX11" fmla="*/ 431291 w 1188896"/>
              <a:gd name="connsiteY11" fmla="*/ 1515500 h 5051215"/>
              <a:gd name="connsiteX12" fmla="*/ 440084 w 1188896"/>
              <a:gd name="connsiteY12" fmla="*/ 1541877 h 5051215"/>
              <a:gd name="connsiteX13" fmla="*/ 431291 w 1188896"/>
              <a:gd name="connsiteY13" fmla="*/ 1832023 h 5051215"/>
              <a:gd name="connsiteX14" fmla="*/ 422499 w 1188896"/>
              <a:gd name="connsiteY14" fmla="*/ 1893569 h 5051215"/>
              <a:gd name="connsiteX15" fmla="*/ 404914 w 1188896"/>
              <a:gd name="connsiteY15" fmla="*/ 2060623 h 5051215"/>
              <a:gd name="connsiteX16" fmla="*/ 396122 w 1188896"/>
              <a:gd name="connsiteY16" fmla="*/ 2087000 h 5051215"/>
              <a:gd name="connsiteX17" fmla="*/ 369745 w 1188896"/>
              <a:gd name="connsiteY17" fmla="*/ 2183716 h 5051215"/>
              <a:gd name="connsiteX18" fmla="*/ 378538 w 1188896"/>
              <a:gd name="connsiteY18" fmla="*/ 2368354 h 5051215"/>
              <a:gd name="connsiteX19" fmla="*/ 404914 w 1188896"/>
              <a:gd name="connsiteY19" fmla="*/ 2421108 h 5051215"/>
              <a:gd name="connsiteX20" fmla="*/ 413707 w 1188896"/>
              <a:gd name="connsiteY20" fmla="*/ 2447485 h 5051215"/>
              <a:gd name="connsiteX21" fmla="*/ 422499 w 1188896"/>
              <a:gd name="connsiteY21" fmla="*/ 2509031 h 5051215"/>
              <a:gd name="connsiteX22" fmla="*/ 431291 w 1188896"/>
              <a:gd name="connsiteY22" fmla="*/ 2535408 h 5051215"/>
              <a:gd name="connsiteX23" fmla="*/ 387330 w 1188896"/>
              <a:gd name="connsiteY23" fmla="*/ 2825554 h 5051215"/>
              <a:gd name="connsiteX24" fmla="*/ 360953 w 1188896"/>
              <a:gd name="connsiteY24" fmla="*/ 3150869 h 5051215"/>
              <a:gd name="connsiteX25" fmla="*/ 334576 w 1188896"/>
              <a:gd name="connsiteY25" fmla="*/ 3722369 h 5051215"/>
              <a:gd name="connsiteX26" fmla="*/ 316991 w 1188896"/>
              <a:gd name="connsiteY26" fmla="*/ 3775123 h 5051215"/>
              <a:gd name="connsiteX27" fmla="*/ 308199 w 1188896"/>
              <a:gd name="connsiteY27" fmla="*/ 3810292 h 5051215"/>
              <a:gd name="connsiteX28" fmla="*/ 299407 w 1188896"/>
              <a:gd name="connsiteY28" fmla="*/ 3854254 h 5051215"/>
              <a:gd name="connsiteX29" fmla="*/ 281822 w 1188896"/>
              <a:gd name="connsiteY29" fmla="*/ 3880631 h 5051215"/>
              <a:gd name="connsiteX30" fmla="*/ 264238 w 1188896"/>
              <a:gd name="connsiteY30" fmla="*/ 3959762 h 5051215"/>
              <a:gd name="connsiteX31" fmla="*/ 229068 w 1188896"/>
              <a:gd name="connsiteY31" fmla="*/ 4047685 h 5051215"/>
              <a:gd name="connsiteX32" fmla="*/ 220276 w 1188896"/>
              <a:gd name="connsiteY32" fmla="*/ 4082854 h 5051215"/>
              <a:gd name="connsiteX33" fmla="*/ 202691 w 1188896"/>
              <a:gd name="connsiteY33" fmla="*/ 4135608 h 5051215"/>
              <a:gd name="connsiteX34" fmla="*/ 185107 w 1188896"/>
              <a:gd name="connsiteY34" fmla="*/ 4197154 h 5051215"/>
              <a:gd name="connsiteX35" fmla="*/ 167522 w 1188896"/>
              <a:gd name="connsiteY35" fmla="*/ 4223531 h 5051215"/>
              <a:gd name="connsiteX36" fmla="*/ 149938 w 1188896"/>
              <a:gd name="connsiteY36" fmla="*/ 4311454 h 5051215"/>
              <a:gd name="connsiteX37" fmla="*/ 114768 w 1188896"/>
              <a:gd name="connsiteY37" fmla="*/ 4381792 h 5051215"/>
              <a:gd name="connsiteX38" fmla="*/ 88391 w 1188896"/>
              <a:gd name="connsiteY38" fmla="*/ 4452131 h 5051215"/>
              <a:gd name="connsiteX39" fmla="*/ 70807 w 1188896"/>
              <a:gd name="connsiteY39" fmla="*/ 4478508 h 5051215"/>
              <a:gd name="connsiteX40" fmla="*/ 35638 w 1188896"/>
              <a:gd name="connsiteY40" fmla="*/ 4566431 h 5051215"/>
              <a:gd name="connsiteX41" fmla="*/ 26845 w 1188896"/>
              <a:gd name="connsiteY41" fmla="*/ 4610392 h 5051215"/>
              <a:gd name="connsiteX42" fmla="*/ 9261 w 1188896"/>
              <a:gd name="connsiteY42" fmla="*/ 4768654 h 5051215"/>
              <a:gd name="connsiteX43" fmla="*/ 468 w 1188896"/>
              <a:gd name="connsiteY43" fmla="*/ 4812616 h 5051215"/>
              <a:gd name="connsiteX44" fmla="*/ 92562 w 1188896"/>
              <a:gd name="connsiteY44" fmla="*/ 5023549 h 5051215"/>
              <a:gd name="connsiteX45" fmla="*/ 686268 w 1188896"/>
              <a:gd name="connsiteY45" fmla="*/ 5041216 h 5051215"/>
              <a:gd name="connsiteX46" fmla="*/ 730230 w 1188896"/>
              <a:gd name="connsiteY46" fmla="*/ 4953292 h 5051215"/>
              <a:gd name="connsiteX47" fmla="*/ 809361 w 1188896"/>
              <a:gd name="connsiteY47" fmla="*/ 4856577 h 5051215"/>
              <a:gd name="connsiteX48" fmla="*/ 826945 w 1188896"/>
              <a:gd name="connsiteY48" fmla="*/ 4830200 h 5051215"/>
              <a:gd name="connsiteX49" fmla="*/ 879699 w 1188896"/>
              <a:gd name="connsiteY49" fmla="*/ 4786239 h 5051215"/>
              <a:gd name="connsiteX50" fmla="*/ 923661 w 1188896"/>
              <a:gd name="connsiteY50" fmla="*/ 4733485 h 5051215"/>
              <a:gd name="connsiteX51" fmla="*/ 958830 w 1188896"/>
              <a:gd name="connsiteY51" fmla="*/ 4654354 h 5051215"/>
              <a:gd name="connsiteX52" fmla="*/ 967622 w 1188896"/>
              <a:gd name="connsiteY52" fmla="*/ 4619185 h 5051215"/>
              <a:gd name="connsiteX53" fmla="*/ 976414 w 1188896"/>
              <a:gd name="connsiteY53" fmla="*/ 4496092 h 5051215"/>
              <a:gd name="connsiteX54" fmla="*/ 985207 w 1188896"/>
              <a:gd name="connsiteY54" fmla="*/ 4469716 h 5051215"/>
              <a:gd name="connsiteX55" fmla="*/ 993999 w 1188896"/>
              <a:gd name="connsiteY55" fmla="*/ 4381792 h 5051215"/>
              <a:gd name="connsiteX56" fmla="*/ 1002791 w 1188896"/>
              <a:gd name="connsiteY56" fmla="*/ 4346623 h 5051215"/>
              <a:gd name="connsiteX57" fmla="*/ 1011584 w 1188896"/>
              <a:gd name="connsiteY57" fmla="*/ 4302662 h 5051215"/>
              <a:gd name="connsiteX58" fmla="*/ 1037961 w 1188896"/>
              <a:gd name="connsiteY58" fmla="*/ 4267492 h 5051215"/>
              <a:gd name="connsiteX59" fmla="*/ 1055545 w 1188896"/>
              <a:gd name="connsiteY59" fmla="*/ 4100439 h 5051215"/>
              <a:gd name="connsiteX60" fmla="*/ 1064338 w 1188896"/>
              <a:gd name="connsiteY60" fmla="*/ 4065269 h 5051215"/>
              <a:gd name="connsiteX61" fmla="*/ 1081922 w 1188896"/>
              <a:gd name="connsiteY61" fmla="*/ 3889423 h 5051215"/>
              <a:gd name="connsiteX62" fmla="*/ 1099507 w 1188896"/>
              <a:gd name="connsiteY62" fmla="*/ 3854254 h 5051215"/>
              <a:gd name="connsiteX63" fmla="*/ 1117091 w 1188896"/>
              <a:gd name="connsiteY63" fmla="*/ 3502562 h 5051215"/>
              <a:gd name="connsiteX64" fmla="*/ 1125884 w 1188896"/>
              <a:gd name="connsiteY64" fmla="*/ 3326716 h 5051215"/>
              <a:gd name="connsiteX65" fmla="*/ 1134676 w 1188896"/>
              <a:gd name="connsiteY65" fmla="*/ 3282754 h 5051215"/>
              <a:gd name="connsiteX66" fmla="*/ 1143468 w 1188896"/>
              <a:gd name="connsiteY66" fmla="*/ 3230000 h 5051215"/>
              <a:gd name="connsiteX67" fmla="*/ 1152261 w 1188896"/>
              <a:gd name="connsiteY67" fmla="*/ 3142077 h 5051215"/>
              <a:gd name="connsiteX68" fmla="*/ 1161053 w 1188896"/>
              <a:gd name="connsiteY68" fmla="*/ 3098116 h 5051215"/>
              <a:gd name="connsiteX69" fmla="*/ 1169845 w 1188896"/>
              <a:gd name="connsiteY69" fmla="*/ 3018985 h 5051215"/>
              <a:gd name="connsiteX70" fmla="*/ 1187430 w 1188896"/>
              <a:gd name="connsiteY70" fmla="*/ 2957439 h 5051215"/>
              <a:gd name="connsiteX71" fmla="*/ 1169845 w 1188896"/>
              <a:gd name="connsiteY71" fmla="*/ 2579369 h 5051215"/>
              <a:gd name="connsiteX72" fmla="*/ 1161053 w 1188896"/>
              <a:gd name="connsiteY72" fmla="*/ 2552992 h 5051215"/>
              <a:gd name="connsiteX73" fmla="*/ 1143468 w 1188896"/>
              <a:gd name="connsiteY73" fmla="*/ 1858400 h 5051215"/>
              <a:gd name="connsiteX74" fmla="*/ 1125884 w 1188896"/>
              <a:gd name="connsiteY74" fmla="*/ 1805646 h 5051215"/>
              <a:gd name="connsiteX75" fmla="*/ 1108299 w 1188896"/>
              <a:gd name="connsiteY75" fmla="*/ 1629800 h 5051215"/>
              <a:gd name="connsiteX76" fmla="*/ 1099507 w 1188896"/>
              <a:gd name="connsiteY76" fmla="*/ 1585839 h 5051215"/>
              <a:gd name="connsiteX77" fmla="*/ 1090714 w 1188896"/>
              <a:gd name="connsiteY77" fmla="*/ 1550669 h 5051215"/>
              <a:gd name="connsiteX78" fmla="*/ 1073130 w 1188896"/>
              <a:gd name="connsiteY78" fmla="*/ 1436369 h 5051215"/>
              <a:gd name="connsiteX79" fmla="*/ 1064338 w 1188896"/>
              <a:gd name="connsiteY79" fmla="*/ 1348446 h 5051215"/>
              <a:gd name="connsiteX80" fmla="*/ 1046753 w 1188896"/>
              <a:gd name="connsiteY80" fmla="*/ 1278108 h 5051215"/>
              <a:gd name="connsiteX81" fmla="*/ 1037961 w 1188896"/>
              <a:gd name="connsiteY81" fmla="*/ 1225354 h 5051215"/>
              <a:gd name="connsiteX82" fmla="*/ 1020376 w 1188896"/>
              <a:gd name="connsiteY82" fmla="*/ 1163808 h 5051215"/>
              <a:gd name="connsiteX83" fmla="*/ 1011584 w 1188896"/>
              <a:gd name="connsiteY83" fmla="*/ 1084677 h 5051215"/>
              <a:gd name="connsiteX84" fmla="*/ 1002791 w 1188896"/>
              <a:gd name="connsiteY84" fmla="*/ 1058300 h 5051215"/>
              <a:gd name="connsiteX85" fmla="*/ 1011583 w 1188896"/>
              <a:gd name="connsiteY85" fmla="*/ 917624 h 5051215"/>
              <a:gd name="connsiteX86" fmla="*/ 1029168 w 1188896"/>
              <a:gd name="connsiteY86" fmla="*/ 812115 h 5051215"/>
              <a:gd name="connsiteX87" fmla="*/ 1011584 w 1188896"/>
              <a:gd name="connsiteY87" fmla="*/ 680231 h 5051215"/>
              <a:gd name="connsiteX88" fmla="*/ 967622 w 1188896"/>
              <a:gd name="connsiteY88" fmla="*/ 495593 h 5051215"/>
              <a:gd name="connsiteX89" fmla="*/ 914868 w 1188896"/>
              <a:gd name="connsiteY89" fmla="*/ 346123 h 5051215"/>
              <a:gd name="connsiteX90" fmla="*/ 906076 w 1188896"/>
              <a:gd name="connsiteY90" fmla="*/ 302162 h 5051215"/>
              <a:gd name="connsiteX91" fmla="*/ 897284 w 1188896"/>
              <a:gd name="connsiteY91" fmla="*/ 249408 h 5051215"/>
              <a:gd name="connsiteX92" fmla="*/ 888491 w 1188896"/>
              <a:gd name="connsiteY92" fmla="*/ 205446 h 5051215"/>
              <a:gd name="connsiteX93" fmla="*/ 879699 w 1188896"/>
              <a:gd name="connsiteY93" fmla="*/ 143900 h 5051215"/>
              <a:gd name="connsiteX94" fmla="*/ 844530 w 1188896"/>
              <a:gd name="connsiteY94" fmla="*/ 82354 h 5051215"/>
              <a:gd name="connsiteX95" fmla="*/ 687185 w 1188896"/>
              <a:gd name="connsiteY95" fmla="*/ 13630 h 5051215"/>
              <a:gd name="connsiteX96" fmla="*/ 379476 w 1188896"/>
              <a:gd name="connsiteY96" fmla="*/ 5643 h 5051215"/>
              <a:gd name="connsiteX97" fmla="*/ 220276 w 1188896"/>
              <a:gd name="connsiteY97" fmla="*/ 91146 h 5051215"/>
              <a:gd name="connsiteX98" fmla="*/ 202691 w 1188896"/>
              <a:gd name="connsiteY98" fmla="*/ 143900 h 5051215"/>
              <a:gd name="connsiteX99" fmla="*/ 211484 w 1188896"/>
              <a:gd name="connsiteY99" fmla="*/ 240616 h 5051215"/>
              <a:gd name="connsiteX100" fmla="*/ 246653 w 1188896"/>
              <a:gd name="connsiteY100" fmla="*/ 249408 h 5051215"/>
              <a:gd name="connsiteX101" fmla="*/ 246653 w 1188896"/>
              <a:gd name="connsiteY101" fmla="*/ 275785 h 5051215"/>
              <a:gd name="connsiteX0" fmla="*/ 246653 w 1188896"/>
              <a:gd name="connsiteY0" fmla="*/ 275785 h 5052857"/>
              <a:gd name="connsiteX1" fmla="*/ 273030 w 1188896"/>
              <a:gd name="connsiteY1" fmla="*/ 319746 h 5052857"/>
              <a:gd name="connsiteX2" fmla="*/ 281822 w 1188896"/>
              <a:gd name="connsiteY2" fmla="*/ 346123 h 5052857"/>
              <a:gd name="connsiteX3" fmla="*/ 299407 w 1188896"/>
              <a:gd name="connsiteY3" fmla="*/ 407669 h 5052857"/>
              <a:gd name="connsiteX4" fmla="*/ 325784 w 1188896"/>
              <a:gd name="connsiteY4" fmla="*/ 460423 h 5052857"/>
              <a:gd name="connsiteX5" fmla="*/ 334576 w 1188896"/>
              <a:gd name="connsiteY5" fmla="*/ 521969 h 5052857"/>
              <a:gd name="connsiteX6" fmla="*/ 343368 w 1188896"/>
              <a:gd name="connsiteY6" fmla="*/ 706608 h 5052857"/>
              <a:gd name="connsiteX7" fmla="*/ 360953 w 1188896"/>
              <a:gd name="connsiteY7" fmla="*/ 794531 h 5052857"/>
              <a:gd name="connsiteX8" fmla="*/ 378538 w 1188896"/>
              <a:gd name="connsiteY8" fmla="*/ 856077 h 5052857"/>
              <a:gd name="connsiteX9" fmla="*/ 396122 w 1188896"/>
              <a:gd name="connsiteY9" fmla="*/ 1383616 h 5052857"/>
              <a:gd name="connsiteX10" fmla="*/ 413707 w 1188896"/>
              <a:gd name="connsiteY10" fmla="*/ 1462746 h 5052857"/>
              <a:gd name="connsiteX11" fmla="*/ 431291 w 1188896"/>
              <a:gd name="connsiteY11" fmla="*/ 1515500 h 5052857"/>
              <a:gd name="connsiteX12" fmla="*/ 440084 w 1188896"/>
              <a:gd name="connsiteY12" fmla="*/ 1541877 h 5052857"/>
              <a:gd name="connsiteX13" fmla="*/ 431291 w 1188896"/>
              <a:gd name="connsiteY13" fmla="*/ 1832023 h 5052857"/>
              <a:gd name="connsiteX14" fmla="*/ 422499 w 1188896"/>
              <a:gd name="connsiteY14" fmla="*/ 1893569 h 5052857"/>
              <a:gd name="connsiteX15" fmla="*/ 404914 w 1188896"/>
              <a:gd name="connsiteY15" fmla="*/ 2060623 h 5052857"/>
              <a:gd name="connsiteX16" fmla="*/ 396122 w 1188896"/>
              <a:gd name="connsiteY16" fmla="*/ 2087000 h 5052857"/>
              <a:gd name="connsiteX17" fmla="*/ 369745 w 1188896"/>
              <a:gd name="connsiteY17" fmla="*/ 2183716 h 5052857"/>
              <a:gd name="connsiteX18" fmla="*/ 378538 w 1188896"/>
              <a:gd name="connsiteY18" fmla="*/ 2368354 h 5052857"/>
              <a:gd name="connsiteX19" fmla="*/ 404914 w 1188896"/>
              <a:gd name="connsiteY19" fmla="*/ 2421108 h 5052857"/>
              <a:gd name="connsiteX20" fmla="*/ 413707 w 1188896"/>
              <a:gd name="connsiteY20" fmla="*/ 2447485 h 5052857"/>
              <a:gd name="connsiteX21" fmla="*/ 422499 w 1188896"/>
              <a:gd name="connsiteY21" fmla="*/ 2509031 h 5052857"/>
              <a:gd name="connsiteX22" fmla="*/ 431291 w 1188896"/>
              <a:gd name="connsiteY22" fmla="*/ 2535408 h 5052857"/>
              <a:gd name="connsiteX23" fmla="*/ 387330 w 1188896"/>
              <a:gd name="connsiteY23" fmla="*/ 2825554 h 5052857"/>
              <a:gd name="connsiteX24" fmla="*/ 360953 w 1188896"/>
              <a:gd name="connsiteY24" fmla="*/ 3150869 h 5052857"/>
              <a:gd name="connsiteX25" fmla="*/ 334576 w 1188896"/>
              <a:gd name="connsiteY25" fmla="*/ 3722369 h 5052857"/>
              <a:gd name="connsiteX26" fmla="*/ 316991 w 1188896"/>
              <a:gd name="connsiteY26" fmla="*/ 3775123 h 5052857"/>
              <a:gd name="connsiteX27" fmla="*/ 308199 w 1188896"/>
              <a:gd name="connsiteY27" fmla="*/ 3810292 h 5052857"/>
              <a:gd name="connsiteX28" fmla="*/ 299407 w 1188896"/>
              <a:gd name="connsiteY28" fmla="*/ 3854254 h 5052857"/>
              <a:gd name="connsiteX29" fmla="*/ 281822 w 1188896"/>
              <a:gd name="connsiteY29" fmla="*/ 3880631 h 5052857"/>
              <a:gd name="connsiteX30" fmla="*/ 264238 w 1188896"/>
              <a:gd name="connsiteY30" fmla="*/ 3959762 h 5052857"/>
              <a:gd name="connsiteX31" fmla="*/ 229068 w 1188896"/>
              <a:gd name="connsiteY31" fmla="*/ 4047685 h 5052857"/>
              <a:gd name="connsiteX32" fmla="*/ 220276 w 1188896"/>
              <a:gd name="connsiteY32" fmla="*/ 4082854 h 5052857"/>
              <a:gd name="connsiteX33" fmla="*/ 202691 w 1188896"/>
              <a:gd name="connsiteY33" fmla="*/ 4135608 h 5052857"/>
              <a:gd name="connsiteX34" fmla="*/ 185107 w 1188896"/>
              <a:gd name="connsiteY34" fmla="*/ 4197154 h 5052857"/>
              <a:gd name="connsiteX35" fmla="*/ 167522 w 1188896"/>
              <a:gd name="connsiteY35" fmla="*/ 4223531 h 5052857"/>
              <a:gd name="connsiteX36" fmla="*/ 149938 w 1188896"/>
              <a:gd name="connsiteY36" fmla="*/ 4311454 h 5052857"/>
              <a:gd name="connsiteX37" fmla="*/ 114768 w 1188896"/>
              <a:gd name="connsiteY37" fmla="*/ 4381792 h 5052857"/>
              <a:gd name="connsiteX38" fmla="*/ 88391 w 1188896"/>
              <a:gd name="connsiteY38" fmla="*/ 4452131 h 5052857"/>
              <a:gd name="connsiteX39" fmla="*/ 70807 w 1188896"/>
              <a:gd name="connsiteY39" fmla="*/ 4478508 h 5052857"/>
              <a:gd name="connsiteX40" fmla="*/ 35638 w 1188896"/>
              <a:gd name="connsiteY40" fmla="*/ 4566431 h 5052857"/>
              <a:gd name="connsiteX41" fmla="*/ 26845 w 1188896"/>
              <a:gd name="connsiteY41" fmla="*/ 4610392 h 5052857"/>
              <a:gd name="connsiteX42" fmla="*/ 9261 w 1188896"/>
              <a:gd name="connsiteY42" fmla="*/ 4768654 h 5052857"/>
              <a:gd name="connsiteX43" fmla="*/ 468 w 1188896"/>
              <a:gd name="connsiteY43" fmla="*/ 4812616 h 5052857"/>
              <a:gd name="connsiteX44" fmla="*/ 92562 w 1188896"/>
              <a:gd name="connsiteY44" fmla="*/ 5023549 h 5052857"/>
              <a:gd name="connsiteX45" fmla="*/ 686268 w 1188896"/>
              <a:gd name="connsiteY45" fmla="*/ 5041216 h 5052857"/>
              <a:gd name="connsiteX46" fmla="*/ 767252 w 1188896"/>
              <a:gd name="connsiteY46" fmla="*/ 4929335 h 5052857"/>
              <a:gd name="connsiteX47" fmla="*/ 809361 w 1188896"/>
              <a:gd name="connsiteY47" fmla="*/ 4856577 h 5052857"/>
              <a:gd name="connsiteX48" fmla="*/ 826945 w 1188896"/>
              <a:gd name="connsiteY48" fmla="*/ 4830200 h 5052857"/>
              <a:gd name="connsiteX49" fmla="*/ 879699 w 1188896"/>
              <a:gd name="connsiteY49" fmla="*/ 4786239 h 5052857"/>
              <a:gd name="connsiteX50" fmla="*/ 923661 w 1188896"/>
              <a:gd name="connsiteY50" fmla="*/ 4733485 h 5052857"/>
              <a:gd name="connsiteX51" fmla="*/ 958830 w 1188896"/>
              <a:gd name="connsiteY51" fmla="*/ 4654354 h 5052857"/>
              <a:gd name="connsiteX52" fmla="*/ 967622 w 1188896"/>
              <a:gd name="connsiteY52" fmla="*/ 4619185 h 5052857"/>
              <a:gd name="connsiteX53" fmla="*/ 976414 w 1188896"/>
              <a:gd name="connsiteY53" fmla="*/ 4496092 h 5052857"/>
              <a:gd name="connsiteX54" fmla="*/ 985207 w 1188896"/>
              <a:gd name="connsiteY54" fmla="*/ 4469716 h 5052857"/>
              <a:gd name="connsiteX55" fmla="*/ 993999 w 1188896"/>
              <a:gd name="connsiteY55" fmla="*/ 4381792 h 5052857"/>
              <a:gd name="connsiteX56" fmla="*/ 1002791 w 1188896"/>
              <a:gd name="connsiteY56" fmla="*/ 4346623 h 5052857"/>
              <a:gd name="connsiteX57" fmla="*/ 1011584 w 1188896"/>
              <a:gd name="connsiteY57" fmla="*/ 4302662 h 5052857"/>
              <a:gd name="connsiteX58" fmla="*/ 1037961 w 1188896"/>
              <a:gd name="connsiteY58" fmla="*/ 4267492 h 5052857"/>
              <a:gd name="connsiteX59" fmla="*/ 1055545 w 1188896"/>
              <a:gd name="connsiteY59" fmla="*/ 4100439 h 5052857"/>
              <a:gd name="connsiteX60" fmla="*/ 1064338 w 1188896"/>
              <a:gd name="connsiteY60" fmla="*/ 4065269 h 5052857"/>
              <a:gd name="connsiteX61" fmla="*/ 1081922 w 1188896"/>
              <a:gd name="connsiteY61" fmla="*/ 3889423 h 5052857"/>
              <a:gd name="connsiteX62" fmla="*/ 1099507 w 1188896"/>
              <a:gd name="connsiteY62" fmla="*/ 3854254 h 5052857"/>
              <a:gd name="connsiteX63" fmla="*/ 1117091 w 1188896"/>
              <a:gd name="connsiteY63" fmla="*/ 3502562 h 5052857"/>
              <a:gd name="connsiteX64" fmla="*/ 1125884 w 1188896"/>
              <a:gd name="connsiteY64" fmla="*/ 3326716 h 5052857"/>
              <a:gd name="connsiteX65" fmla="*/ 1134676 w 1188896"/>
              <a:gd name="connsiteY65" fmla="*/ 3282754 h 5052857"/>
              <a:gd name="connsiteX66" fmla="*/ 1143468 w 1188896"/>
              <a:gd name="connsiteY66" fmla="*/ 3230000 h 5052857"/>
              <a:gd name="connsiteX67" fmla="*/ 1152261 w 1188896"/>
              <a:gd name="connsiteY67" fmla="*/ 3142077 h 5052857"/>
              <a:gd name="connsiteX68" fmla="*/ 1161053 w 1188896"/>
              <a:gd name="connsiteY68" fmla="*/ 3098116 h 5052857"/>
              <a:gd name="connsiteX69" fmla="*/ 1169845 w 1188896"/>
              <a:gd name="connsiteY69" fmla="*/ 3018985 h 5052857"/>
              <a:gd name="connsiteX70" fmla="*/ 1187430 w 1188896"/>
              <a:gd name="connsiteY70" fmla="*/ 2957439 h 5052857"/>
              <a:gd name="connsiteX71" fmla="*/ 1169845 w 1188896"/>
              <a:gd name="connsiteY71" fmla="*/ 2579369 h 5052857"/>
              <a:gd name="connsiteX72" fmla="*/ 1161053 w 1188896"/>
              <a:gd name="connsiteY72" fmla="*/ 2552992 h 5052857"/>
              <a:gd name="connsiteX73" fmla="*/ 1143468 w 1188896"/>
              <a:gd name="connsiteY73" fmla="*/ 1858400 h 5052857"/>
              <a:gd name="connsiteX74" fmla="*/ 1125884 w 1188896"/>
              <a:gd name="connsiteY74" fmla="*/ 1805646 h 5052857"/>
              <a:gd name="connsiteX75" fmla="*/ 1108299 w 1188896"/>
              <a:gd name="connsiteY75" fmla="*/ 1629800 h 5052857"/>
              <a:gd name="connsiteX76" fmla="*/ 1099507 w 1188896"/>
              <a:gd name="connsiteY76" fmla="*/ 1585839 h 5052857"/>
              <a:gd name="connsiteX77" fmla="*/ 1090714 w 1188896"/>
              <a:gd name="connsiteY77" fmla="*/ 1550669 h 5052857"/>
              <a:gd name="connsiteX78" fmla="*/ 1073130 w 1188896"/>
              <a:gd name="connsiteY78" fmla="*/ 1436369 h 5052857"/>
              <a:gd name="connsiteX79" fmla="*/ 1064338 w 1188896"/>
              <a:gd name="connsiteY79" fmla="*/ 1348446 h 5052857"/>
              <a:gd name="connsiteX80" fmla="*/ 1046753 w 1188896"/>
              <a:gd name="connsiteY80" fmla="*/ 1278108 h 5052857"/>
              <a:gd name="connsiteX81" fmla="*/ 1037961 w 1188896"/>
              <a:gd name="connsiteY81" fmla="*/ 1225354 h 5052857"/>
              <a:gd name="connsiteX82" fmla="*/ 1020376 w 1188896"/>
              <a:gd name="connsiteY82" fmla="*/ 1163808 h 5052857"/>
              <a:gd name="connsiteX83" fmla="*/ 1011584 w 1188896"/>
              <a:gd name="connsiteY83" fmla="*/ 1084677 h 5052857"/>
              <a:gd name="connsiteX84" fmla="*/ 1002791 w 1188896"/>
              <a:gd name="connsiteY84" fmla="*/ 1058300 h 5052857"/>
              <a:gd name="connsiteX85" fmla="*/ 1011583 w 1188896"/>
              <a:gd name="connsiteY85" fmla="*/ 917624 h 5052857"/>
              <a:gd name="connsiteX86" fmla="*/ 1029168 w 1188896"/>
              <a:gd name="connsiteY86" fmla="*/ 812115 h 5052857"/>
              <a:gd name="connsiteX87" fmla="*/ 1011584 w 1188896"/>
              <a:gd name="connsiteY87" fmla="*/ 680231 h 5052857"/>
              <a:gd name="connsiteX88" fmla="*/ 967622 w 1188896"/>
              <a:gd name="connsiteY88" fmla="*/ 495593 h 5052857"/>
              <a:gd name="connsiteX89" fmla="*/ 914868 w 1188896"/>
              <a:gd name="connsiteY89" fmla="*/ 346123 h 5052857"/>
              <a:gd name="connsiteX90" fmla="*/ 906076 w 1188896"/>
              <a:gd name="connsiteY90" fmla="*/ 302162 h 5052857"/>
              <a:gd name="connsiteX91" fmla="*/ 897284 w 1188896"/>
              <a:gd name="connsiteY91" fmla="*/ 249408 h 5052857"/>
              <a:gd name="connsiteX92" fmla="*/ 888491 w 1188896"/>
              <a:gd name="connsiteY92" fmla="*/ 205446 h 5052857"/>
              <a:gd name="connsiteX93" fmla="*/ 879699 w 1188896"/>
              <a:gd name="connsiteY93" fmla="*/ 143900 h 5052857"/>
              <a:gd name="connsiteX94" fmla="*/ 844530 w 1188896"/>
              <a:gd name="connsiteY94" fmla="*/ 82354 h 5052857"/>
              <a:gd name="connsiteX95" fmla="*/ 687185 w 1188896"/>
              <a:gd name="connsiteY95" fmla="*/ 13630 h 5052857"/>
              <a:gd name="connsiteX96" fmla="*/ 379476 w 1188896"/>
              <a:gd name="connsiteY96" fmla="*/ 5643 h 5052857"/>
              <a:gd name="connsiteX97" fmla="*/ 220276 w 1188896"/>
              <a:gd name="connsiteY97" fmla="*/ 91146 h 5052857"/>
              <a:gd name="connsiteX98" fmla="*/ 202691 w 1188896"/>
              <a:gd name="connsiteY98" fmla="*/ 143900 h 5052857"/>
              <a:gd name="connsiteX99" fmla="*/ 211484 w 1188896"/>
              <a:gd name="connsiteY99" fmla="*/ 240616 h 5052857"/>
              <a:gd name="connsiteX100" fmla="*/ 246653 w 1188896"/>
              <a:gd name="connsiteY100" fmla="*/ 249408 h 5052857"/>
              <a:gd name="connsiteX101" fmla="*/ 246653 w 1188896"/>
              <a:gd name="connsiteY101" fmla="*/ 275785 h 5052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</a:cxnLst>
            <a:rect l="l" t="t" r="r" b="b"/>
            <a:pathLst>
              <a:path w="1188896" h="5052857">
                <a:moveTo>
                  <a:pt x="246653" y="275785"/>
                </a:moveTo>
                <a:cubicBezTo>
                  <a:pt x="251049" y="287508"/>
                  <a:pt x="265388" y="304461"/>
                  <a:pt x="273030" y="319746"/>
                </a:cubicBezTo>
                <a:cubicBezTo>
                  <a:pt x="277175" y="328035"/>
                  <a:pt x="279276" y="337212"/>
                  <a:pt x="281822" y="346123"/>
                </a:cubicBezTo>
                <a:cubicBezTo>
                  <a:pt x="285580" y="359277"/>
                  <a:pt x="292377" y="393610"/>
                  <a:pt x="299407" y="407669"/>
                </a:cubicBezTo>
                <a:cubicBezTo>
                  <a:pt x="333496" y="475846"/>
                  <a:pt x="303682" y="394123"/>
                  <a:pt x="325784" y="460423"/>
                </a:cubicBezTo>
                <a:cubicBezTo>
                  <a:pt x="328715" y="480938"/>
                  <a:pt x="333100" y="501298"/>
                  <a:pt x="334576" y="521969"/>
                </a:cubicBezTo>
                <a:cubicBezTo>
                  <a:pt x="338966" y="583428"/>
                  <a:pt x="337433" y="645278"/>
                  <a:pt x="343368" y="706608"/>
                </a:cubicBezTo>
                <a:cubicBezTo>
                  <a:pt x="346247" y="736357"/>
                  <a:pt x="353704" y="765535"/>
                  <a:pt x="360953" y="794531"/>
                </a:cubicBezTo>
                <a:cubicBezTo>
                  <a:pt x="371993" y="838691"/>
                  <a:pt x="365924" y="818236"/>
                  <a:pt x="378538" y="856077"/>
                </a:cubicBezTo>
                <a:cubicBezTo>
                  <a:pt x="404337" y="1114079"/>
                  <a:pt x="374680" y="793936"/>
                  <a:pt x="396122" y="1383616"/>
                </a:cubicBezTo>
                <a:cubicBezTo>
                  <a:pt x="396468" y="1393142"/>
                  <a:pt x="410035" y="1450505"/>
                  <a:pt x="413707" y="1462746"/>
                </a:cubicBezTo>
                <a:cubicBezTo>
                  <a:pt x="419033" y="1480500"/>
                  <a:pt x="425429" y="1497915"/>
                  <a:pt x="431291" y="1515500"/>
                </a:cubicBezTo>
                <a:lnTo>
                  <a:pt x="440084" y="1541877"/>
                </a:lnTo>
                <a:cubicBezTo>
                  <a:pt x="437153" y="1638592"/>
                  <a:pt x="436123" y="1735384"/>
                  <a:pt x="431291" y="1832023"/>
                </a:cubicBezTo>
                <a:cubicBezTo>
                  <a:pt x="430256" y="1852721"/>
                  <a:pt x="424668" y="1872959"/>
                  <a:pt x="422499" y="1893569"/>
                </a:cubicBezTo>
                <a:cubicBezTo>
                  <a:pt x="416575" y="1949846"/>
                  <a:pt x="416003" y="2005177"/>
                  <a:pt x="404914" y="2060623"/>
                </a:cubicBezTo>
                <a:cubicBezTo>
                  <a:pt x="403096" y="2069711"/>
                  <a:pt x="398560" y="2078059"/>
                  <a:pt x="396122" y="2087000"/>
                </a:cubicBezTo>
                <a:cubicBezTo>
                  <a:pt x="366379" y="2196060"/>
                  <a:pt x="389982" y="2123010"/>
                  <a:pt x="369745" y="2183716"/>
                </a:cubicBezTo>
                <a:cubicBezTo>
                  <a:pt x="372676" y="2245262"/>
                  <a:pt x="373421" y="2306951"/>
                  <a:pt x="378538" y="2368354"/>
                </a:cubicBezTo>
                <a:cubicBezTo>
                  <a:pt x="380748" y="2394873"/>
                  <a:pt x="393504" y="2398287"/>
                  <a:pt x="404914" y="2421108"/>
                </a:cubicBezTo>
                <a:cubicBezTo>
                  <a:pt x="409059" y="2429398"/>
                  <a:pt x="410776" y="2438693"/>
                  <a:pt x="413707" y="2447485"/>
                </a:cubicBezTo>
                <a:cubicBezTo>
                  <a:pt x="416638" y="2468000"/>
                  <a:pt x="418435" y="2488710"/>
                  <a:pt x="422499" y="2509031"/>
                </a:cubicBezTo>
                <a:cubicBezTo>
                  <a:pt x="424317" y="2518119"/>
                  <a:pt x="437153" y="2482654"/>
                  <a:pt x="431291" y="2535408"/>
                </a:cubicBezTo>
                <a:cubicBezTo>
                  <a:pt x="425429" y="2588162"/>
                  <a:pt x="399053" y="2722977"/>
                  <a:pt x="387330" y="2825554"/>
                </a:cubicBezTo>
                <a:cubicBezTo>
                  <a:pt x="375607" y="2928131"/>
                  <a:pt x="374975" y="3129837"/>
                  <a:pt x="360953" y="3150869"/>
                </a:cubicBezTo>
                <a:cubicBezTo>
                  <a:pt x="358022" y="3432223"/>
                  <a:pt x="341903" y="3618327"/>
                  <a:pt x="334576" y="3722369"/>
                </a:cubicBezTo>
                <a:cubicBezTo>
                  <a:pt x="327249" y="3826411"/>
                  <a:pt x="321486" y="3757141"/>
                  <a:pt x="316991" y="3775123"/>
                </a:cubicBezTo>
                <a:cubicBezTo>
                  <a:pt x="314060" y="3786846"/>
                  <a:pt x="310820" y="3798496"/>
                  <a:pt x="308199" y="3810292"/>
                </a:cubicBezTo>
                <a:cubicBezTo>
                  <a:pt x="304957" y="3824880"/>
                  <a:pt x="304654" y="3840261"/>
                  <a:pt x="299407" y="3854254"/>
                </a:cubicBezTo>
                <a:cubicBezTo>
                  <a:pt x="295697" y="3864148"/>
                  <a:pt x="287684" y="3871839"/>
                  <a:pt x="281822" y="3880631"/>
                </a:cubicBezTo>
                <a:cubicBezTo>
                  <a:pt x="279435" y="3892565"/>
                  <a:pt x="269558" y="3945574"/>
                  <a:pt x="264238" y="3959762"/>
                </a:cubicBezTo>
                <a:cubicBezTo>
                  <a:pt x="236951" y="4032529"/>
                  <a:pt x="252796" y="3952771"/>
                  <a:pt x="229068" y="4047685"/>
                </a:cubicBezTo>
                <a:cubicBezTo>
                  <a:pt x="226137" y="4059408"/>
                  <a:pt x="223748" y="4071280"/>
                  <a:pt x="220276" y="4082854"/>
                </a:cubicBezTo>
                <a:cubicBezTo>
                  <a:pt x="214950" y="4100608"/>
                  <a:pt x="207186" y="4117626"/>
                  <a:pt x="202691" y="4135608"/>
                </a:cubicBezTo>
                <a:cubicBezTo>
                  <a:pt x="199874" y="4146875"/>
                  <a:pt x="191413" y="4184542"/>
                  <a:pt x="185107" y="4197154"/>
                </a:cubicBezTo>
                <a:cubicBezTo>
                  <a:pt x="180381" y="4206606"/>
                  <a:pt x="173384" y="4214739"/>
                  <a:pt x="167522" y="4223531"/>
                </a:cubicBezTo>
                <a:cubicBezTo>
                  <a:pt x="161661" y="4252839"/>
                  <a:pt x="163305" y="4284721"/>
                  <a:pt x="149938" y="4311454"/>
                </a:cubicBezTo>
                <a:cubicBezTo>
                  <a:pt x="138215" y="4334900"/>
                  <a:pt x="123057" y="4356924"/>
                  <a:pt x="114768" y="4381792"/>
                </a:cubicBezTo>
                <a:cubicBezTo>
                  <a:pt x="107158" y="4404624"/>
                  <a:pt x="98907" y="4431099"/>
                  <a:pt x="88391" y="4452131"/>
                </a:cubicBezTo>
                <a:cubicBezTo>
                  <a:pt x="83665" y="4461582"/>
                  <a:pt x="76050" y="4469333"/>
                  <a:pt x="70807" y="4478508"/>
                </a:cubicBezTo>
                <a:cubicBezTo>
                  <a:pt x="56376" y="4503762"/>
                  <a:pt x="41183" y="4538711"/>
                  <a:pt x="35638" y="4566431"/>
                </a:cubicBezTo>
                <a:cubicBezTo>
                  <a:pt x="32707" y="4581085"/>
                  <a:pt x="29117" y="4595622"/>
                  <a:pt x="26845" y="4610392"/>
                </a:cubicBezTo>
                <a:cubicBezTo>
                  <a:pt x="10721" y="4715196"/>
                  <a:pt x="24990" y="4650690"/>
                  <a:pt x="9261" y="4768654"/>
                </a:cubicBezTo>
                <a:cubicBezTo>
                  <a:pt x="7286" y="4783467"/>
                  <a:pt x="3399" y="4797962"/>
                  <a:pt x="468" y="4812616"/>
                </a:cubicBezTo>
                <a:cubicBezTo>
                  <a:pt x="3399" y="4853647"/>
                  <a:pt x="-21738" y="4985449"/>
                  <a:pt x="92562" y="5023549"/>
                </a:cubicBezTo>
                <a:cubicBezTo>
                  <a:pt x="206862" y="5061649"/>
                  <a:pt x="573820" y="5056918"/>
                  <a:pt x="686268" y="5041216"/>
                </a:cubicBezTo>
                <a:cubicBezTo>
                  <a:pt x="798716" y="5025514"/>
                  <a:pt x="746737" y="4960108"/>
                  <a:pt x="767252" y="4929335"/>
                </a:cubicBezTo>
                <a:cubicBezTo>
                  <a:pt x="787767" y="4898562"/>
                  <a:pt x="793242" y="4877092"/>
                  <a:pt x="809361" y="4856577"/>
                </a:cubicBezTo>
                <a:cubicBezTo>
                  <a:pt x="815222" y="4847785"/>
                  <a:pt x="818153" y="4836061"/>
                  <a:pt x="826945" y="4830200"/>
                </a:cubicBezTo>
                <a:cubicBezTo>
                  <a:pt x="852882" y="4812910"/>
                  <a:pt x="858542" y="4811627"/>
                  <a:pt x="879699" y="4786239"/>
                </a:cubicBezTo>
                <a:cubicBezTo>
                  <a:pt x="940904" y="4712793"/>
                  <a:pt x="846601" y="4810545"/>
                  <a:pt x="923661" y="4733485"/>
                </a:cubicBezTo>
                <a:cubicBezTo>
                  <a:pt x="938979" y="4702847"/>
                  <a:pt x="947605" y="4688029"/>
                  <a:pt x="958830" y="4654354"/>
                </a:cubicBezTo>
                <a:cubicBezTo>
                  <a:pt x="962651" y="4642890"/>
                  <a:pt x="964691" y="4630908"/>
                  <a:pt x="967622" y="4619185"/>
                </a:cubicBezTo>
                <a:cubicBezTo>
                  <a:pt x="970553" y="4578154"/>
                  <a:pt x="971608" y="4536946"/>
                  <a:pt x="976414" y="4496092"/>
                </a:cubicBezTo>
                <a:cubicBezTo>
                  <a:pt x="977497" y="4486888"/>
                  <a:pt x="983798" y="4478876"/>
                  <a:pt x="985207" y="4469716"/>
                </a:cubicBezTo>
                <a:cubicBezTo>
                  <a:pt x="989686" y="4440604"/>
                  <a:pt x="989834" y="4410950"/>
                  <a:pt x="993999" y="4381792"/>
                </a:cubicBezTo>
                <a:cubicBezTo>
                  <a:pt x="995708" y="4369830"/>
                  <a:pt x="1000170" y="4358419"/>
                  <a:pt x="1002791" y="4346623"/>
                </a:cubicBezTo>
                <a:cubicBezTo>
                  <a:pt x="1006033" y="4332035"/>
                  <a:pt x="1005515" y="4316318"/>
                  <a:pt x="1011584" y="4302662"/>
                </a:cubicBezTo>
                <a:cubicBezTo>
                  <a:pt x="1017536" y="4289271"/>
                  <a:pt x="1029169" y="4279215"/>
                  <a:pt x="1037961" y="4267492"/>
                </a:cubicBezTo>
                <a:cubicBezTo>
                  <a:pt x="1063195" y="4191790"/>
                  <a:pt x="1038142" y="4274464"/>
                  <a:pt x="1055545" y="4100439"/>
                </a:cubicBezTo>
                <a:cubicBezTo>
                  <a:pt x="1056747" y="4088415"/>
                  <a:pt x="1061407" y="4076992"/>
                  <a:pt x="1064338" y="4065269"/>
                </a:cubicBezTo>
                <a:cubicBezTo>
                  <a:pt x="1070199" y="4006654"/>
                  <a:pt x="1072238" y="3947529"/>
                  <a:pt x="1081922" y="3889423"/>
                </a:cubicBezTo>
                <a:cubicBezTo>
                  <a:pt x="1084077" y="3876495"/>
                  <a:pt x="1098448" y="3867318"/>
                  <a:pt x="1099507" y="3854254"/>
                </a:cubicBezTo>
                <a:cubicBezTo>
                  <a:pt x="1145432" y="3287849"/>
                  <a:pt x="1086797" y="3714627"/>
                  <a:pt x="1117091" y="3502562"/>
                </a:cubicBezTo>
                <a:cubicBezTo>
                  <a:pt x="1120022" y="3443947"/>
                  <a:pt x="1121204" y="3385218"/>
                  <a:pt x="1125884" y="3326716"/>
                </a:cubicBezTo>
                <a:cubicBezTo>
                  <a:pt x="1127076" y="3311819"/>
                  <a:pt x="1132003" y="3297457"/>
                  <a:pt x="1134676" y="3282754"/>
                </a:cubicBezTo>
                <a:cubicBezTo>
                  <a:pt x="1137865" y="3265214"/>
                  <a:pt x="1141257" y="3247690"/>
                  <a:pt x="1143468" y="3230000"/>
                </a:cubicBezTo>
                <a:cubicBezTo>
                  <a:pt x="1147121" y="3200774"/>
                  <a:pt x="1148368" y="3171272"/>
                  <a:pt x="1152261" y="3142077"/>
                </a:cubicBezTo>
                <a:cubicBezTo>
                  <a:pt x="1154236" y="3127264"/>
                  <a:pt x="1158940" y="3112910"/>
                  <a:pt x="1161053" y="3098116"/>
                </a:cubicBezTo>
                <a:cubicBezTo>
                  <a:pt x="1164806" y="3071843"/>
                  <a:pt x="1164954" y="3045070"/>
                  <a:pt x="1169845" y="3018985"/>
                </a:cubicBezTo>
                <a:cubicBezTo>
                  <a:pt x="1173777" y="2998014"/>
                  <a:pt x="1181568" y="2977954"/>
                  <a:pt x="1187430" y="2957439"/>
                </a:cubicBezTo>
                <a:cubicBezTo>
                  <a:pt x="1184962" y="2863636"/>
                  <a:pt x="1199587" y="2698337"/>
                  <a:pt x="1169845" y="2579369"/>
                </a:cubicBezTo>
                <a:cubicBezTo>
                  <a:pt x="1167597" y="2570378"/>
                  <a:pt x="1163984" y="2561784"/>
                  <a:pt x="1161053" y="2552992"/>
                </a:cubicBezTo>
                <a:cubicBezTo>
                  <a:pt x="1123791" y="2254887"/>
                  <a:pt x="1176008" y="2693603"/>
                  <a:pt x="1143468" y="1858400"/>
                </a:cubicBezTo>
                <a:cubicBezTo>
                  <a:pt x="1142746" y="1839878"/>
                  <a:pt x="1125884" y="1805646"/>
                  <a:pt x="1125884" y="1805646"/>
                </a:cubicBezTo>
                <a:cubicBezTo>
                  <a:pt x="1119242" y="1719303"/>
                  <a:pt x="1120466" y="1702807"/>
                  <a:pt x="1108299" y="1629800"/>
                </a:cubicBezTo>
                <a:cubicBezTo>
                  <a:pt x="1105842" y="1615059"/>
                  <a:pt x="1102749" y="1600427"/>
                  <a:pt x="1099507" y="1585839"/>
                </a:cubicBezTo>
                <a:cubicBezTo>
                  <a:pt x="1096886" y="1574043"/>
                  <a:pt x="1092814" y="1562569"/>
                  <a:pt x="1090714" y="1550669"/>
                </a:cubicBezTo>
                <a:cubicBezTo>
                  <a:pt x="1084015" y="1512707"/>
                  <a:pt x="1078116" y="1474593"/>
                  <a:pt x="1073130" y="1436369"/>
                </a:cubicBezTo>
                <a:cubicBezTo>
                  <a:pt x="1069321" y="1407163"/>
                  <a:pt x="1069180" y="1377499"/>
                  <a:pt x="1064338" y="1348446"/>
                </a:cubicBezTo>
                <a:cubicBezTo>
                  <a:pt x="1060365" y="1324607"/>
                  <a:pt x="1050726" y="1301947"/>
                  <a:pt x="1046753" y="1278108"/>
                </a:cubicBezTo>
                <a:cubicBezTo>
                  <a:pt x="1043822" y="1260523"/>
                  <a:pt x="1041457" y="1242835"/>
                  <a:pt x="1037961" y="1225354"/>
                </a:cubicBezTo>
                <a:cubicBezTo>
                  <a:pt x="1032442" y="1197762"/>
                  <a:pt x="1028754" y="1188942"/>
                  <a:pt x="1020376" y="1163808"/>
                </a:cubicBezTo>
                <a:cubicBezTo>
                  <a:pt x="1017445" y="1137431"/>
                  <a:pt x="1015947" y="1110855"/>
                  <a:pt x="1011584" y="1084677"/>
                </a:cubicBezTo>
                <a:cubicBezTo>
                  <a:pt x="1010060" y="1075535"/>
                  <a:pt x="1002791" y="1086142"/>
                  <a:pt x="1002791" y="1058300"/>
                </a:cubicBezTo>
                <a:cubicBezTo>
                  <a:pt x="1002791" y="1030458"/>
                  <a:pt x="1047319" y="1024830"/>
                  <a:pt x="1011583" y="917624"/>
                </a:cubicBezTo>
                <a:cubicBezTo>
                  <a:pt x="1007091" y="868215"/>
                  <a:pt x="1029168" y="851680"/>
                  <a:pt x="1029168" y="812115"/>
                </a:cubicBezTo>
                <a:cubicBezTo>
                  <a:pt x="1029168" y="772550"/>
                  <a:pt x="1014515" y="689023"/>
                  <a:pt x="1011584" y="680231"/>
                </a:cubicBezTo>
                <a:cubicBezTo>
                  <a:pt x="991886" y="542344"/>
                  <a:pt x="984542" y="580197"/>
                  <a:pt x="967622" y="495593"/>
                </a:cubicBezTo>
                <a:cubicBezTo>
                  <a:pt x="964691" y="434047"/>
                  <a:pt x="925126" y="378361"/>
                  <a:pt x="914868" y="346123"/>
                </a:cubicBezTo>
                <a:cubicBezTo>
                  <a:pt x="904610" y="313885"/>
                  <a:pt x="908749" y="316865"/>
                  <a:pt x="906076" y="302162"/>
                </a:cubicBezTo>
                <a:cubicBezTo>
                  <a:pt x="902887" y="284622"/>
                  <a:pt x="900473" y="266948"/>
                  <a:pt x="897284" y="249408"/>
                </a:cubicBezTo>
                <a:cubicBezTo>
                  <a:pt x="894611" y="234705"/>
                  <a:pt x="890948" y="220187"/>
                  <a:pt x="888491" y="205446"/>
                </a:cubicBezTo>
                <a:cubicBezTo>
                  <a:pt x="885084" y="185004"/>
                  <a:pt x="883406" y="164289"/>
                  <a:pt x="879699" y="143900"/>
                </a:cubicBezTo>
                <a:cubicBezTo>
                  <a:pt x="874436" y="114952"/>
                  <a:pt x="876616" y="104066"/>
                  <a:pt x="844530" y="82354"/>
                </a:cubicBezTo>
                <a:cubicBezTo>
                  <a:pt x="812444" y="60642"/>
                  <a:pt x="698908" y="16561"/>
                  <a:pt x="687185" y="13630"/>
                </a:cubicBezTo>
                <a:cubicBezTo>
                  <a:pt x="577281" y="4838"/>
                  <a:pt x="457294" y="-7276"/>
                  <a:pt x="379476" y="5643"/>
                </a:cubicBezTo>
                <a:cubicBezTo>
                  <a:pt x="301658" y="18562"/>
                  <a:pt x="249740" y="68103"/>
                  <a:pt x="220276" y="91146"/>
                </a:cubicBezTo>
                <a:cubicBezTo>
                  <a:pt x="190812" y="114189"/>
                  <a:pt x="202691" y="143900"/>
                  <a:pt x="202691" y="143900"/>
                </a:cubicBezTo>
                <a:cubicBezTo>
                  <a:pt x="205622" y="176139"/>
                  <a:pt x="199033" y="210735"/>
                  <a:pt x="211484" y="240616"/>
                </a:cubicBezTo>
                <a:cubicBezTo>
                  <a:pt x="216132" y="251770"/>
                  <a:pt x="236599" y="242705"/>
                  <a:pt x="246653" y="249408"/>
                </a:cubicBezTo>
                <a:cubicBezTo>
                  <a:pt x="267489" y="263299"/>
                  <a:pt x="242257" y="264062"/>
                  <a:pt x="246653" y="275785"/>
                </a:cubicBezTo>
                <a:close/>
              </a:path>
            </a:pathLst>
          </a:custGeom>
          <a:blipFill dpi="0" rotWithShape="1">
            <a:blip r:embed="rId3">
              <a:alphaModFix amt="61000"/>
            </a:blip>
            <a:srcRect/>
            <a:tile tx="0" ty="0" sx="100000" sy="100000" flip="none" algn="tl"/>
          </a:blipFill>
          <a:ln>
            <a:solidFill>
              <a:srgbClr val="7030A0">
                <a:alpha val="78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924894">
            <a:off x="4206200" y="-1746549"/>
            <a:ext cx="1667733" cy="4561458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4470889" y="802316"/>
            <a:ext cx="4086428" cy="52937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en-US" altLang="en-US" sz="2400" dirty="0" smtClean="0">
                <a:solidFill>
                  <a:srgbClr val="FFC000"/>
                </a:solidFill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Let’s use grape jelly as a stand in for supernova shockwave front.</a:t>
            </a:r>
          </a:p>
          <a:p>
            <a:pPr>
              <a:spcAft>
                <a:spcPts val="1200"/>
              </a:spcAft>
            </a:pPr>
            <a:r>
              <a:rPr lang="en-US" altLang="en-US" sz="2400" dirty="0">
                <a:solidFill>
                  <a:srgbClr val="FFC000"/>
                </a:solidFill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As the neutrino passes through the shock front, it’s slowed</a:t>
            </a:r>
            <a:r>
              <a:rPr lang="en-US" altLang="en-US" sz="2400" dirty="0" smtClean="0">
                <a:solidFill>
                  <a:srgbClr val="FFC000"/>
                </a:solidFill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. </a:t>
            </a:r>
          </a:p>
          <a:p>
            <a:pPr>
              <a:spcAft>
                <a:spcPts val="1200"/>
              </a:spcAft>
            </a:pPr>
            <a:endParaRPr lang="en-US" altLang="en-US" sz="2400" dirty="0" smtClean="0">
              <a:solidFill>
                <a:srgbClr val="FFC000"/>
              </a:solidFill>
              <a:latin typeface="Times New Roman" panose="02020603050405020304" pitchFamily="18" charset="0"/>
              <a:ea typeface="Cambria Math" panose="020405030504060302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altLang="en-US" sz="2400" dirty="0" smtClean="0">
                <a:solidFill>
                  <a:srgbClr val="FFC000"/>
                </a:solidFill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The </a:t>
            </a:r>
            <a:r>
              <a:rPr lang="en-US" altLang="en-US" sz="2400" dirty="0">
                <a:solidFill>
                  <a:srgbClr val="FFC000"/>
                </a:solidFill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three flavor components are affected differently.  </a:t>
            </a:r>
          </a:p>
          <a:p>
            <a:pPr>
              <a:spcAft>
                <a:spcPts val="1200"/>
              </a:spcAft>
            </a:pPr>
            <a:r>
              <a:rPr lang="en-US" altLang="en-US" sz="2400" dirty="0" smtClean="0">
                <a:solidFill>
                  <a:srgbClr val="FFC000"/>
                </a:solidFill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Thus the flavor content measured on Earth </a:t>
            </a:r>
            <a:r>
              <a:rPr lang="en-US" altLang="en-US" sz="2400" dirty="0" smtClean="0">
                <a:solidFill>
                  <a:srgbClr val="FFC000"/>
                </a:solidFill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can tell </a:t>
            </a:r>
            <a:r>
              <a:rPr lang="en-US" altLang="en-US" sz="2400" dirty="0" smtClean="0">
                <a:solidFill>
                  <a:srgbClr val="FFC000"/>
                </a:solidFill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us about </a:t>
            </a:r>
            <a:r>
              <a:rPr lang="en-US" altLang="en-US" sz="2400" dirty="0" smtClean="0">
                <a:solidFill>
                  <a:srgbClr val="FFC000"/>
                </a:solidFill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the evolving density of matter within the explosion.  </a:t>
            </a:r>
            <a:endParaRPr lang="en-US" altLang="en-US" sz="2400" dirty="0" smtClean="0">
              <a:solidFill>
                <a:srgbClr val="FFC000"/>
              </a:solidFill>
              <a:latin typeface="Times New Roman" panose="02020603050405020304" pitchFamily="18" charset="0"/>
              <a:ea typeface="Cambria Math" panose="020405030504060302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32322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8" presetClass="path" presetSubtype="0" accel="15000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4.72222E-6 2.22222E-6 L 0.02413 0.19375 C 0.02968 0.23472 0.03281 0.2956 0.03281 0.35926 C 0.03281 0.43171 0.02968 0.48935 0.02413 0.53009 L -0.01563 0.72708 " pathEditMode="relative" rAng="0" ptsTypes="FffFF">
                                      <p:cBhvr>
                                        <p:cTn id="1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1" y="36366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2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17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xit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4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3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3" presetClass="pat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5 0 E" pathEditMode="relative" ptsTypes="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5" presetClass="path" presetSubtype="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25 -4.81481E-6 L 0.30955 -4.81481E-6 " pathEditMode="relative" rAng="0" ptsTypes="AA">
                                      <p:cBhvr>
                                        <p:cTn id="27" dur="7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69" y="0"/>
                                    </p:animMotion>
                                  </p:childTnLst>
                                </p:cTn>
                              </p:par>
                              <p:par>
                                <p:cTn id="28" presetID="10" presetClass="exit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7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6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63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5 0 E" pathEditMode="relative" ptsTypes="">
                                      <p:cBhvr>
                                        <p:cTn id="3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3" presetID="63" presetClass="path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25 0 L 0.3125 0 " pathEditMode="relative" rAng="0" ptsTypes="AA">
                                      <p:cBhvr>
                                        <p:cTn id="34" dur="9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25" y="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63" presetClass="path" presetSubtype="0" fill="hold" grpId="2" nodeType="withEffect">
                                  <p:stCondLst>
                                    <p:cond delay="1900"/>
                                  </p:stCondLst>
                                  <p:childTnLst>
                                    <p:animMotion origin="layout" path="M 0.3125 0 L 0.73837 0 " pathEditMode="relative" rAng="0" ptsTypes="AA">
                                      <p:cBhvr>
                                        <p:cTn id="36" dur="17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285" y="0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10" presetClass="exit" presetSubtype="0" fill="hold" grpId="3" nodeType="withEffect">
                                  <p:stCondLst>
                                    <p:cond delay="34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2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63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5 0 E" pathEditMode="relative" ptsTypes="">
                                      <p:cBhvr>
                                        <p:cTn id="4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2" presetID="63" presetClass="path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25 0 L 0.3125 0 " pathEditMode="relative" rAng="0" ptsTypes="AA">
                                      <p:cBhvr>
                                        <p:cTn id="4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25" y="0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63" presetClass="path" presetSubtype="0" fill="hold" grpId="2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0.3125 0 L 0.73837 0 " pathEditMode="relative" rAng="0" ptsTypes="AA">
                                      <p:cBhvr>
                                        <p:cTn id="45" dur="17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285" y="0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10" presetClass="exit" presetSubtype="0" fill="hold" grpId="3" nodeType="withEffect">
                                  <p:stCondLst>
                                    <p:cond delay="3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" dur="2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63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5 0 E" pathEditMode="relative" ptsTypes="">
                                      <p:cBhvr>
                                        <p:cTn id="5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51" presetID="63" presetClass="path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25 0 L 0.3125 0 " pathEditMode="relative" rAng="0" ptsTypes="AA">
                                      <p:cBhvr>
                                        <p:cTn id="52" dur="11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25" y="0"/>
                                    </p:animMotion>
                                  </p:childTnLst>
                                </p:cTn>
                              </p:par>
                              <p:par>
                                <p:cTn id="53" presetID="63" presetClass="path" presetSubtype="0" fill="hold" grpId="2" nodeType="withEffect">
                                  <p:stCondLst>
                                    <p:cond delay="2100"/>
                                  </p:stCondLst>
                                  <p:childTnLst>
                                    <p:animMotion origin="layout" path="M 0.3125 0 L 0.73837 0 " pathEditMode="relative" rAng="0" ptsTypes="AA">
                                      <p:cBhvr>
                                        <p:cTn id="54" dur="17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285" y="0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xit" presetSubtype="0" fill="hold" grpId="3" nodeType="withEffect">
                                  <p:stCondLst>
                                    <p:cond delay="3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" dur="2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nodeType="withEffect">
                                  <p:stCondLst>
                                    <p:cond delay="33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8" grpId="1" animBg="1"/>
      <p:bldP spid="18" grpId="2" animBg="1"/>
      <p:bldP spid="18" grpId="3" animBg="1"/>
      <p:bldP spid="19" grpId="0" animBg="1"/>
      <p:bldP spid="19" grpId="1" animBg="1"/>
      <p:bldP spid="19" grpId="2" animBg="1"/>
      <p:bldP spid="19" grpId="3" animBg="1"/>
      <p:bldP spid="20" grpId="0" animBg="1"/>
      <p:bldP spid="20" grpId="1" animBg="1"/>
      <p:bldP spid="20" grpId="2" animBg="1"/>
      <p:bldP spid="20" grpId="3" animBg="1"/>
      <p:bldP spid="9" grpId="0" animBg="1"/>
      <p:bldP spid="9" grpId="1" animBg="1"/>
      <p:bldP spid="9" grpId="2" animBg="1"/>
      <p:bldP spid="6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847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 Box 50"/>
          <p:cNvSpPr txBox="1">
            <a:spLocks noChangeArrowheads="1"/>
          </p:cNvSpPr>
          <p:nvPr/>
        </p:nvSpPr>
        <p:spPr bwMode="auto">
          <a:xfrm>
            <a:off x="0" y="5224"/>
            <a:ext cx="9144000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4400" dirty="0" smtClean="0">
                <a:solidFill>
                  <a:schemeClr val="bg1"/>
                </a:solidFill>
                <a:latin typeface="Times New Roman" pitchFamily="18" charset="0"/>
              </a:rPr>
              <a:t>Supernova Neutrinos</a:t>
            </a:r>
          </a:p>
        </p:txBody>
      </p:sp>
      <p:sp>
        <p:nvSpPr>
          <p:cNvPr id="5" name="Rectangle 49"/>
          <p:cNvSpPr>
            <a:spLocks noChangeArrowheads="1"/>
          </p:cNvSpPr>
          <p:nvPr/>
        </p:nvSpPr>
        <p:spPr bwMode="auto">
          <a:xfrm>
            <a:off x="202223" y="676115"/>
            <a:ext cx="8765931" cy="62786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ts val="1200"/>
              </a:spcAft>
            </a:pPr>
            <a:r>
              <a:rPr lang="en-US" altLang="en-US" sz="2400" dirty="0" smtClean="0">
                <a:solidFill>
                  <a:schemeClr val="bg1"/>
                </a:solidFill>
                <a:latin typeface="Times New Roman" pitchFamily="18" charset="0"/>
              </a:rPr>
              <a:t>Even neutrinos can get briefly trapped in the super dense matter of a core-collapse supernova.  Still they come out fairly promptly.</a:t>
            </a:r>
          </a:p>
          <a:p>
            <a:pPr fontAlgn="base">
              <a:spcBef>
                <a:spcPct val="0"/>
              </a:spcBef>
              <a:spcAft>
                <a:spcPts val="1200"/>
              </a:spcAft>
            </a:pPr>
            <a:r>
              <a:rPr lang="en-US" altLang="en-US" sz="2400" dirty="0" smtClean="0">
                <a:solidFill>
                  <a:schemeClr val="bg1"/>
                </a:solidFill>
                <a:latin typeface="Times New Roman" pitchFamily="18" charset="0"/>
              </a:rPr>
              <a:t>The properties of the detected neutrinos can tell us about what’s happen in the earliest moments of the explosion.</a:t>
            </a:r>
          </a:p>
          <a:p>
            <a:pPr fontAlgn="base">
              <a:spcBef>
                <a:spcPct val="0"/>
              </a:spcBef>
              <a:spcAft>
                <a:spcPts val="1200"/>
              </a:spcAft>
            </a:pPr>
            <a:r>
              <a:rPr lang="en-US" altLang="en-US" sz="2400" dirty="0" smtClean="0">
                <a:solidFill>
                  <a:schemeClr val="bg1"/>
                </a:solidFill>
                <a:latin typeface="Times New Roman" pitchFamily="18" charset="0"/>
              </a:rPr>
              <a:t>Since the dawn of neutrino physics there has only been one supernova in our neighborhood, SN87A.</a:t>
            </a:r>
          </a:p>
          <a:p>
            <a:pPr fontAlgn="base">
              <a:spcBef>
                <a:spcPct val="0"/>
              </a:spcBef>
              <a:spcAft>
                <a:spcPts val="1200"/>
              </a:spcAft>
            </a:pPr>
            <a:endParaRPr lang="en-US" altLang="en-US" sz="2400" dirty="0">
              <a:solidFill>
                <a:schemeClr val="bg1"/>
              </a:solidFill>
              <a:latin typeface="Times New Roman" pitchFamily="18" charset="0"/>
            </a:endParaRPr>
          </a:p>
          <a:p>
            <a:pPr fontAlgn="base">
              <a:spcBef>
                <a:spcPct val="0"/>
              </a:spcBef>
              <a:spcAft>
                <a:spcPts val="1200"/>
              </a:spcAft>
            </a:pPr>
            <a:endParaRPr lang="en-US" altLang="en-US" sz="2400" dirty="0" smtClean="0">
              <a:solidFill>
                <a:schemeClr val="bg1"/>
              </a:solidFill>
              <a:latin typeface="Times New Roman" pitchFamily="18" charset="0"/>
            </a:endParaRPr>
          </a:p>
          <a:p>
            <a:pPr fontAlgn="base">
              <a:spcBef>
                <a:spcPct val="0"/>
              </a:spcBef>
              <a:spcAft>
                <a:spcPts val="1200"/>
              </a:spcAft>
            </a:pPr>
            <a:endParaRPr lang="en-US" altLang="en-US" sz="2400" dirty="0">
              <a:solidFill>
                <a:schemeClr val="bg1"/>
              </a:solidFill>
              <a:latin typeface="Times New Roman" pitchFamily="18" charset="0"/>
            </a:endParaRPr>
          </a:p>
          <a:p>
            <a:pPr fontAlgn="base">
              <a:spcBef>
                <a:spcPct val="0"/>
              </a:spcBef>
              <a:spcAft>
                <a:spcPts val="1200"/>
              </a:spcAft>
            </a:pPr>
            <a:endParaRPr lang="en-US" altLang="en-US" sz="2400" dirty="0" smtClean="0">
              <a:solidFill>
                <a:schemeClr val="bg1"/>
              </a:solidFill>
              <a:latin typeface="Times New Roman" pitchFamily="18" charset="0"/>
            </a:endParaRPr>
          </a:p>
          <a:p>
            <a:pPr fontAlgn="base">
              <a:spcBef>
                <a:spcPct val="0"/>
              </a:spcBef>
              <a:spcAft>
                <a:spcPts val="1200"/>
              </a:spcAft>
            </a:pPr>
            <a:endParaRPr lang="en-US" altLang="en-US" sz="2400" dirty="0">
              <a:solidFill>
                <a:schemeClr val="bg1"/>
              </a:solidFill>
              <a:latin typeface="Times New Roman" pitchFamily="18" charset="0"/>
            </a:endParaRPr>
          </a:p>
          <a:p>
            <a:pPr fontAlgn="base">
              <a:spcBef>
                <a:spcPct val="0"/>
              </a:spcBef>
            </a:pPr>
            <a:endParaRPr lang="en-US" altLang="en-US" sz="2400" dirty="0" smtClean="0">
              <a:solidFill>
                <a:schemeClr val="bg1"/>
              </a:solidFill>
              <a:latin typeface="Times New Roman" pitchFamily="18" charset="0"/>
            </a:endParaRPr>
          </a:p>
          <a:p>
            <a:pPr fontAlgn="base">
              <a:spcBef>
                <a:spcPct val="0"/>
              </a:spcBef>
              <a:spcAft>
                <a:spcPts val="1200"/>
              </a:spcAft>
            </a:pPr>
            <a:r>
              <a:rPr lang="en-US" altLang="en-US" sz="2400" dirty="0" smtClean="0">
                <a:solidFill>
                  <a:schemeClr val="bg1"/>
                </a:solidFill>
                <a:latin typeface="Times New Roman" pitchFamily="18" charset="0"/>
              </a:rPr>
              <a:t>Today the worlds collection of supernova neutrino events stands at 24.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2778369" y="3279530"/>
            <a:ext cx="3946600" cy="3014662"/>
            <a:chOff x="2778369" y="3279530"/>
            <a:chExt cx="3946600" cy="3014662"/>
          </a:xfrm>
        </p:grpSpPr>
        <p:sp>
          <p:nvSpPr>
            <p:cNvPr id="4" name="Rectangle 3"/>
            <p:cNvSpPr/>
            <p:nvPr/>
          </p:nvSpPr>
          <p:spPr>
            <a:xfrm>
              <a:off x="2787161" y="3279530"/>
              <a:ext cx="3937808" cy="3014662"/>
            </a:xfrm>
            <a:prstGeom prst="rect">
              <a:avLst/>
            </a:prstGeom>
            <a:solidFill>
              <a:schemeClr val="bg1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78369" y="3341076"/>
              <a:ext cx="3937808" cy="294432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5841993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50"/>
          <p:cNvSpPr txBox="1">
            <a:spLocks noChangeArrowheads="1"/>
          </p:cNvSpPr>
          <p:nvPr/>
        </p:nvSpPr>
        <p:spPr bwMode="auto">
          <a:xfrm>
            <a:off x="0" y="5224"/>
            <a:ext cx="9144000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4400" dirty="0" smtClean="0">
                <a:solidFill>
                  <a:srgbClr val="FF0000"/>
                </a:solidFill>
                <a:latin typeface="Times New Roman" pitchFamily="18" charset="0"/>
              </a:rPr>
              <a:t>Geo-neutrinos</a:t>
            </a:r>
            <a:endParaRPr lang="en-US" altLang="en-US" sz="4400" dirty="0" smtClean="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3" name="Rectangle 49"/>
          <p:cNvSpPr>
            <a:spLocks noChangeArrowheads="1"/>
          </p:cNvSpPr>
          <p:nvPr/>
        </p:nvSpPr>
        <p:spPr bwMode="auto">
          <a:xfrm>
            <a:off x="280653" y="699793"/>
            <a:ext cx="8582693" cy="60324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ts val="600"/>
              </a:spcAft>
            </a:pPr>
            <a:r>
              <a:rPr lang="en-US" altLang="en-US" sz="2400" dirty="0" smtClean="0">
                <a:solidFill>
                  <a:srgbClr val="3333CC"/>
                </a:solidFill>
                <a:latin typeface="Times New Roman" pitchFamily="18" charset="0"/>
              </a:rPr>
              <a:t>The Earth’s crust glows with neutrinos.  Radioactive isotopes from decay chains of </a:t>
            </a:r>
            <a:r>
              <a:rPr lang="en-US" altLang="en-US" sz="2400" dirty="0" smtClean="0">
                <a:solidFill>
                  <a:srgbClr val="3333CC"/>
                </a:solidFill>
                <a:latin typeface="Times New Roman" pitchFamily="18" charset="0"/>
              </a:rPr>
              <a:t>Uranium-238 </a:t>
            </a:r>
            <a:r>
              <a:rPr lang="en-US" altLang="en-US" sz="2400" dirty="0" smtClean="0">
                <a:solidFill>
                  <a:srgbClr val="3333CC"/>
                </a:solidFill>
                <a:latin typeface="Times New Roman" pitchFamily="18" charset="0"/>
              </a:rPr>
              <a:t>and Thorium-232 </a:t>
            </a:r>
            <a:r>
              <a:rPr lang="en-US" altLang="en-US" sz="2400" dirty="0" smtClean="0">
                <a:solidFill>
                  <a:srgbClr val="3333CC"/>
                </a:solidFill>
                <a:latin typeface="Times New Roman" pitchFamily="18" charset="0"/>
              </a:rPr>
              <a:t>emit </a:t>
            </a:r>
            <a:r>
              <a:rPr lang="en-US" altLang="en-US" sz="2400" dirty="0" smtClean="0">
                <a:solidFill>
                  <a:srgbClr val="3333CC"/>
                </a:solidFill>
                <a:latin typeface="Times New Roman" pitchFamily="18" charset="0"/>
              </a:rPr>
              <a:t>neutrinos (actually anti-neutrinos</a:t>
            </a:r>
            <a:r>
              <a:rPr lang="en-US" altLang="en-US" sz="2400" dirty="0" smtClean="0">
                <a:solidFill>
                  <a:srgbClr val="3333CC"/>
                </a:solidFill>
                <a:latin typeface="Times New Roman" pitchFamily="18" charset="0"/>
              </a:rPr>
              <a:t>).</a:t>
            </a:r>
          </a:p>
          <a:p>
            <a:pPr fontAlgn="base">
              <a:spcBef>
                <a:spcPct val="0"/>
              </a:spcBef>
              <a:spcAft>
                <a:spcPts val="600"/>
              </a:spcAft>
            </a:pPr>
            <a:endParaRPr lang="en-US" altLang="en-US" sz="2400" dirty="0">
              <a:solidFill>
                <a:srgbClr val="3333CC"/>
              </a:solidFill>
              <a:latin typeface="Times New Roman" pitchFamily="18" charset="0"/>
            </a:endParaRPr>
          </a:p>
          <a:p>
            <a:pPr fontAlgn="base">
              <a:spcBef>
                <a:spcPct val="0"/>
              </a:spcBef>
              <a:spcAft>
                <a:spcPts val="600"/>
              </a:spcAft>
            </a:pPr>
            <a:endParaRPr lang="en-US" altLang="en-US" sz="2400" dirty="0" smtClean="0">
              <a:solidFill>
                <a:srgbClr val="3333CC"/>
              </a:solidFill>
              <a:latin typeface="Times New Roman" pitchFamily="18" charset="0"/>
            </a:endParaRPr>
          </a:p>
          <a:p>
            <a:pPr fontAlgn="base">
              <a:spcBef>
                <a:spcPct val="0"/>
              </a:spcBef>
              <a:spcAft>
                <a:spcPts val="600"/>
              </a:spcAft>
            </a:pPr>
            <a:endParaRPr lang="en-US" altLang="en-US" sz="2400" dirty="0">
              <a:solidFill>
                <a:srgbClr val="3333CC"/>
              </a:solidFill>
              <a:latin typeface="Times New Roman" pitchFamily="18" charset="0"/>
            </a:endParaRPr>
          </a:p>
          <a:p>
            <a:pPr fontAlgn="base">
              <a:spcBef>
                <a:spcPct val="0"/>
              </a:spcBef>
              <a:spcAft>
                <a:spcPts val="600"/>
              </a:spcAft>
            </a:pPr>
            <a:endParaRPr lang="en-US" altLang="en-US" sz="2400" dirty="0" smtClean="0">
              <a:solidFill>
                <a:srgbClr val="3333CC"/>
              </a:solidFill>
              <a:latin typeface="Times New Roman" pitchFamily="18" charset="0"/>
            </a:endParaRPr>
          </a:p>
          <a:p>
            <a:pPr fontAlgn="base">
              <a:spcBef>
                <a:spcPct val="0"/>
              </a:spcBef>
              <a:spcAft>
                <a:spcPts val="600"/>
              </a:spcAft>
            </a:pPr>
            <a:endParaRPr lang="en-US" altLang="en-US" sz="2400" dirty="0">
              <a:solidFill>
                <a:srgbClr val="3333CC"/>
              </a:solidFill>
              <a:latin typeface="Times New Roman" pitchFamily="18" charset="0"/>
            </a:endParaRPr>
          </a:p>
          <a:p>
            <a:pPr fontAlgn="base">
              <a:spcBef>
                <a:spcPct val="0"/>
              </a:spcBef>
              <a:spcAft>
                <a:spcPts val="600"/>
              </a:spcAft>
            </a:pPr>
            <a:endParaRPr lang="en-US" altLang="en-US" sz="2400" dirty="0" smtClean="0">
              <a:solidFill>
                <a:srgbClr val="3333CC"/>
              </a:solidFill>
              <a:latin typeface="Times New Roman" pitchFamily="18" charset="0"/>
            </a:endParaRPr>
          </a:p>
          <a:p>
            <a:pPr fontAlgn="base">
              <a:spcBef>
                <a:spcPct val="0"/>
              </a:spcBef>
              <a:spcAft>
                <a:spcPts val="600"/>
              </a:spcAft>
            </a:pPr>
            <a:endParaRPr lang="en-US" altLang="en-US" sz="2400" dirty="0">
              <a:solidFill>
                <a:srgbClr val="3333CC"/>
              </a:solidFill>
              <a:latin typeface="Times New Roman" pitchFamily="18" charset="0"/>
            </a:endParaRPr>
          </a:p>
          <a:p>
            <a:pPr fontAlgn="base">
              <a:spcBef>
                <a:spcPct val="0"/>
              </a:spcBef>
              <a:spcAft>
                <a:spcPts val="600"/>
              </a:spcAft>
            </a:pPr>
            <a:endParaRPr lang="en-US" altLang="en-US" sz="2400" dirty="0" smtClean="0">
              <a:solidFill>
                <a:srgbClr val="3333CC"/>
              </a:solidFill>
              <a:latin typeface="Times New Roman" pitchFamily="18" charset="0"/>
            </a:endParaRPr>
          </a:p>
          <a:p>
            <a:pPr fontAlgn="base">
              <a:spcBef>
                <a:spcPct val="0"/>
              </a:spcBef>
              <a:spcAft>
                <a:spcPts val="600"/>
              </a:spcAft>
            </a:pPr>
            <a:endParaRPr lang="en-US" altLang="en-US" sz="2400" dirty="0">
              <a:solidFill>
                <a:srgbClr val="3333CC"/>
              </a:solidFill>
              <a:latin typeface="Times New Roman" pitchFamily="18" charset="0"/>
            </a:endParaRPr>
          </a:p>
          <a:p>
            <a:pPr fontAlgn="base">
              <a:spcBef>
                <a:spcPct val="0"/>
              </a:spcBef>
              <a:spcAft>
                <a:spcPts val="600"/>
              </a:spcAft>
            </a:pPr>
            <a:r>
              <a:rPr lang="en-US" altLang="en-US" sz="2400" dirty="0">
                <a:solidFill>
                  <a:srgbClr val="3333CC"/>
                </a:solidFill>
                <a:latin typeface="Times New Roman" pitchFamily="18" charset="0"/>
              </a:rPr>
              <a:t>Geologists use geo-neutrinos to study the chemical composition of the crust</a:t>
            </a:r>
            <a:r>
              <a:rPr lang="en-US" altLang="en-US" sz="2400" dirty="0" smtClean="0">
                <a:solidFill>
                  <a:srgbClr val="3333CC"/>
                </a:solidFill>
                <a:latin typeface="Times New Roman" pitchFamily="18" charset="0"/>
              </a:rPr>
              <a:t>.</a:t>
            </a:r>
            <a:endParaRPr lang="en-US" altLang="en-US" sz="2400" dirty="0">
              <a:solidFill>
                <a:srgbClr val="3333CC"/>
              </a:solidFill>
              <a:latin typeface="Times New Roman" pitchFamily="18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5335396" y="2078768"/>
            <a:ext cx="2782973" cy="3684619"/>
            <a:chOff x="6350465" y="2078768"/>
            <a:chExt cx="2782973" cy="3684619"/>
          </a:xfrm>
        </p:grpSpPr>
        <p:pic>
          <p:nvPicPr>
            <p:cNvPr id="8196" name="Picture 4" descr="Decay Chain Thorium.sv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12006" y="2078768"/>
              <a:ext cx="2049333" cy="31638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Rectangle 49"/>
            <p:cNvSpPr>
              <a:spLocks noChangeArrowheads="1"/>
            </p:cNvSpPr>
            <p:nvPr/>
          </p:nvSpPr>
          <p:spPr bwMode="auto">
            <a:xfrm>
              <a:off x="6350465" y="5301722"/>
              <a:ext cx="2782973" cy="4616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ts val="600"/>
                </a:spcAft>
              </a:pPr>
              <a:r>
                <a:rPr lang="en-US" altLang="en-US" sz="2400" dirty="0" smtClean="0">
                  <a:solidFill>
                    <a:srgbClr val="006600"/>
                  </a:solidFill>
                  <a:latin typeface="Times New Roman" pitchFamily="18" charset="0"/>
                </a:rPr>
                <a:t>Thorium-232 </a:t>
              </a:r>
              <a:r>
                <a:rPr lang="en-US" altLang="en-US" sz="2400" dirty="0" smtClean="0">
                  <a:solidFill>
                    <a:srgbClr val="006600"/>
                  </a:solidFill>
                  <a:latin typeface="Times New Roman" pitchFamily="18" charset="0"/>
                </a:rPr>
                <a:t>(</a:t>
              </a:r>
              <a:r>
                <a:rPr lang="en-US" altLang="en-US" sz="2400" baseline="30000" dirty="0" smtClean="0">
                  <a:solidFill>
                    <a:srgbClr val="006600"/>
                  </a:solidFill>
                  <a:latin typeface="Times New Roman" pitchFamily="18" charset="0"/>
                </a:rPr>
                <a:t>232</a:t>
              </a:r>
              <a:r>
                <a:rPr lang="en-US" altLang="en-US" sz="2400" dirty="0" smtClean="0">
                  <a:solidFill>
                    <a:srgbClr val="006600"/>
                  </a:solidFill>
                  <a:latin typeface="Times New Roman" pitchFamily="18" charset="0"/>
                </a:rPr>
                <a:t>Th) </a:t>
              </a: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1406492" y="1952933"/>
            <a:ext cx="2771163" cy="3806395"/>
            <a:chOff x="-2860" y="1952933"/>
            <a:chExt cx="2771163" cy="3806395"/>
          </a:xfrm>
        </p:grpSpPr>
        <p:pic>
          <p:nvPicPr>
            <p:cNvPr id="8198" name="Picture 6" descr="Uranium series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1975" y="1952933"/>
              <a:ext cx="2421494" cy="340986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" name="Rectangle 49"/>
            <p:cNvSpPr>
              <a:spLocks noChangeArrowheads="1"/>
            </p:cNvSpPr>
            <p:nvPr/>
          </p:nvSpPr>
          <p:spPr bwMode="auto">
            <a:xfrm>
              <a:off x="-2860" y="5297663"/>
              <a:ext cx="2771163" cy="4616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ts val="600"/>
                </a:spcAft>
              </a:pPr>
              <a:r>
                <a:rPr lang="en-US" altLang="en-US" sz="2400" dirty="0" smtClean="0">
                  <a:solidFill>
                    <a:srgbClr val="006600"/>
                  </a:solidFill>
                  <a:latin typeface="Times New Roman" pitchFamily="18" charset="0"/>
                </a:rPr>
                <a:t>Uranium-238 (	</a:t>
              </a:r>
              <a:r>
                <a:rPr lang="en-US" altLang="en-US" sz="2400" baseline="30000" dirty="0" smtClean="0">
                  <a:solidFill>
                    <a:srgbClr val="006600"/>
                  </a:solidFill>
                  <a:latin typeface="Times New Roman" pitchFamily="18" charset="0"/>
                </a:rPr>
                <a:t>238</a:t>
              </a:r>
              <a:r>
                <a:rPr lang="en-US" altLang="en-US" sz="2400" dirty="0" smtClean="0">
                  <a:solidFill>
                    <a:srgbClr val="006600"/>
                  </a:solidFill>
                  <a:latin typeface="Times New Roman" pitchFamily="18" charset="0"/>
                </a:rPr>
                <a:t>U</a:t>
              </a:r>
              <a:r>
                <a:rPr lang="en-US" altLang="en-US" sz="2400" dirty="0" smtClean="0">
                  <a:solidFill>
                    <a:srgbClr val="006600"/>
                  </a:solidFill>
                  <a:latin typeface="Times New Roman" pitchFamily="18" charset="0"/>
                </a:rPr>
                <a:t>)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896028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66772"/>
            <a:ext cx="9155661" cy="60946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447006" y="1713471"/>
            <a:ext cx="17876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37160" indent="-137160">
              <a:buFont typeface="Arial" panose="020B0604020202020204" pitchFamily="34" charset="0"/>
              <a:buChar char="•"/>
            </a:pPr>
            <a:r>
              <a:rPr lang="en-US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KamLAND</a:t>
            </a:r>
            <a:endParaRPr lang="en-US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33783" y="1713471"/>
            <a:ext cx="17876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37160" indent="-137160">
              <a:buFont typeface="Arial" panose="020B0604020202020204" pitchFamily="34" charset="0"/>
              <a:buChar char="•"/>
            </a:pPr>
            <a:r>
              <a:rPr lang="en-US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Borexino</a:t>
            </a:r>
            <a:endParaRPr lang="en-US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3555" y="6485985"/>
            <a:ext cx="5996889" cy="3720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470457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jmlink\Documents\Ideas\Chandler\Photos\IMG_047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0" y="-690161"/>
            <a:ext cx="9220200" cy="69147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0" y="0"/>
            <a:ext cx="9144000" cy="6300132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 Box 50"/>
          <p:cNvSpPr txBox="1">
            <a:spLocks noChangeArrowheads="1"/>
          </p:cNvSpPr>
          <p:nvPr/>
        </p:nvSpPr>
        <p:spPr bwMode="auto">
          <a:xfrm>
            <a:off x="0" y="5224"/>
            <a:ext cx="9144000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4400" dirty="0" smtClean="0">
                <a:solidFill>
                  <a:srgbClr val="FF0000"/>
                </a:solidFill>
                <a:latin typeface="Times New Roman" pitchFamily="18" charset="0"/>
              </a:rPr>
              <a:t>Neutrinos for Nuclear Nonproliferation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-76200" y="6214524"/>
            <a:ext cx="9220200" cy="646331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  <p:txBody>
          <a:bodyPr wrap="square" lIns="182880" rIns="91440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Prototype reactor neutrino detector, designed to be robust enough to be deployed at a reactor in a nation that is reluctantly cooperating in a nonproliferation program (think Iran &amp; North Korea).  </a:t>
            </a:r>
            <a:endParaRPr lang="en-US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11061" y="766276"/>
            <a:ext cx="8474605" cy="5293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24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Nuclear reactors breed weapons grade nuclear materials.</a:t>
            </a:r>
          </a:p>
          <a:p>
            <a:pPr>
              <a:spcAft>
                <a:spcPts val="1200"/>
              </a:spcAft>
            </a:pPr>
            <a:r>
              <a:rPr lang="en-US" sz="24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the typical power reactor the primary fuel is Uranium-235 (</a:t>
            </a:r>
            <a:r>
              <a:rPr lang="en-US" sz="2400" baseline="300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235</a:t>
            </a:r>
            <a:r>
              <a:rPr lang="en-US" sz="24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U) which is enriched to about 4% relative </a:t>
            </a:r>
            <a:r>
              <a:rPr lang="en-US" sz="2400" baseline="300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238</a:t>
            </a:r>
            <a:r>
              <a:rPr lang="en-US" sz="24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U.</a:t>
            </a:r>
          </a:p>
          <a:p>
            <a:pPr>
              <a:spcAft>
                <a:spcPts val="1200"/>
              </a:spcAft>
            </a:pPr>
            <a:r>
              <a:rPr lang="en-US" sz="24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 the reactor runs, </a:t>
            </a:r>
            <a:r>
              <a:rPr lang="en-US" sz="2400" baseline="300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238</a:t>
            </a:r>
            <a:r>
              <a:rPr lang="en-US" sz="24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 is slowly converted to isotopes of Plutonium (</a:t>
            </a:r>
            <a:r>
              <a:rPr lang="en-US" sz="2400" baseline="300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239</a:t>
            </a:r>
            <a:r>
              <a:rPr lang="en-US" sz="24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Pu and </a:t>
            </a:r>
            <a:r>
              <a:rPr lang="en-US" sz="2400" baseline="300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241</a:t>
            </a:r>
            <a:r>
              <a:rPr lang="en-US" sz="24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Pu). </a:t>
            </a:r>
          </a:p>
          <a:p>
            <a:pPr>
              <a:spcAft>
                <a:spcPts val="1200"/>
              </a:spcAft>
            </a:pPr>
            <a:r>
              <a:rPr lang="en-US" sz="2400" baseline="300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239</a:t>
            </a:r>
            <a:r>
              <a:rPr lang="en-US" sz="24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Pu is the most common fissile material in nuclear weapons. </a:t>
            </a:r>
          </a:p>
          <a:p>
            <a:r>
              <a:rPr lang="en-US" sz="24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It also burns in the core as a reactor fuel</a:t>
            </a:r>
          </a:p>
          <a:p>
            <a:pPr>
              <a:spcAft>
                <a:spcPts val="1200"/>
              </a:spcAft>
            </a:pPr>
            <a:r>
              <a:rPr lang="en-US" sz="24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sz="24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nd this is our hook for nonproliferation.   </a:t>
            </a:r>
          </a:p>
          <a:p>
            <a:r>
              <a:rPr lang="en-US" sz="24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Subtle differences in the neutrino energy </a:t>
            </a:r>
          </a:p>
          <a:p>
            <a:r>
              <a:rPr lang="en-US" sz="24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spectrum from U and Pu isotopes may </a:t>
            </a:r>
          </a:p>
          <a:p>
            <a:r>
              <a:rPr lang="en-US" sz="24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allow us to detect an unreported diversion </a:t>
            </a:r>
          </a:p>
          <a:p>
            <a:r>
              <a:rPr lang="en-US" sz="24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 plutonium.</a:t>
            </a:r>
            <a:endParaRPr lang="en-US" sz="2400" dirty="0" smtClean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5817446" y="3820561"/>
            <a:ext cx="3326554" cy="2354698"/>
            <a:chOff x="5817446" y="3820561"/>
            <a:chExt cx="3326554" cy="2354698"/>
          </a:xfrm>
        </p:grpSpPr>
        <p:grpSp>
          <p:nvGrpSpPr>
            <p:cNvPr id="9" name="Group 8"/>
            <p:cNvGrpSpPr>
              <a:grpSpLocks noChangeAspect="1"/>
            </p:cNvGrpSpPr>
            <p:nvPr/>
          </p:nvGrpSpPr>
          <p:grpSpPr>
            <a:xfrm>
              <a:off x="5817446" y="3820561"/>
              <a:ext cx="3326554" cy="2354698"/>
              <a:chOff x="4825494" y="2897109"/>
              <a:chExt cx="4158193" cy="2943373"/>
            </a:xfrm>
          </p:grpSpPr>
          <p:sp>
            <p:nvSpPr>
              <p:cNvPr id="10" name="Rectangle 9"/>
              <p:cNvSpPr/>
              <p:nvPr/>
            </p:nvSpPr>
            <p:spPr>
              <a:xfrm>
                <a:off x="4825494" y="2897109"/>
                <a:ext cx="4114490" cy="2935359"/>
              </a:xfrm>
              <a:prstGeom prst="rect">
                <a:avLst/>
              </a:prstGeom>
              <a:solidFill>
                <a:schemeClr val="bg1">
                  <a:alpha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8" name="Picture 7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849837" y="2963932"/>
                <a:ext cx="4133850" cy="2876550"/>
              </a:xfrm>
              <a:prstGeom prst="rect">
                <a:avLst/>
              </a:prstGeom>
            </p:spPr>
          </p:pic>
        </p:grpSp>
        <p:pic>
          <p:nvPicPr>
            <p:cNvPr id="12" name="Picture 4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397362" y="3971708"/>
              <a:ext cx="621548" cy="50975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8960285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50"/>
          <p:cNvSpPr txBox="1">
            <a:spLocks noChangeArrowheads="1"/>
          </p:cNvSpPr>
          <p:nvPr/>
        </p:nvSpPr>
        <p:spPr bwMode="auto">
          <a:xfrm>
            <a:off x="0" y="5224"/>
            <a:ext cx="9144000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4400" dirty="0" smtClean="0">
                <a:solidFill>
                  <a:srgbClr val="FF0000"/>
                </a:solidFill>
                <a:latin typeface="Times New Roman" pitchFamily="18" charset="0"/>
              </a:rPr>
              <a:t>Neutrino Communications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0381" y="4176425"/>
            <a:ext cx="3159022" cy="15918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390" y="4197103"/>
            <a:ext cx="4785134" cy="22906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12" y="1211213"/>
            <a:ext cx="5721183" cy="2210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523193" y="5817210"/>
            <a:ext cx="3213398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2400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 the message said…</a:t>
            </a:r>
          </a:p>
          <a:p>
            <a:pPr algn="ctr"/>
            <a:r>
              <a:rPr lang="en-US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“neutrino”</a:t>
            </a:r>
            <a:endParaRPr lang="en-US" sz="2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1960" y="1211213"/>
            <a:ext cx="3261812" cy="22338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50589" y="3666639"/>
            <a:ext cx="86428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Two years later, </a:t>
            </a:r>
            <a:r>
              <a:rPr lang="en-US" sz="2000" dirty="0" err="1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Fermilab’s</a:t>
            </a:r>
            <a:r>
              <a:rPr lang="en-US" sz="20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Minerva experiment received a message in neutrinos</a:t>
            </a:r>
            <a:endParaRPr lang="en-US" sz="2000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0" y="72940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Every few years some crazy physicist reopens the issues of neutrino communications</a:t>
            </a:r>
            <a:endParaRPr lang="en-US" sz="2000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60285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1t2src2grpd01c037d42usfb.wpengine.netdna-cdn.com/wp-content/uploads/sites/2/2015/08/Far-Hall-With-4-AD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995"/>
            <a:ext cx="9144000" cy="6856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0" y="12462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Neutrinos: What are They Good For?</a:t>
            </a:r>
            <a:endParaRPr lang="en-US" sz="44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58800" y="2302942"/>
            <a:ext cx="770466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Font typeface="+mj-lt"/>
              <a:buAutoNum type="arabicPeriod" startAt="3"/>
            </a:pPr>
            <a:r>
              <a:rPr lang="en-US" sz="32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Studying things that would otherwise be hidden from view.</a:t>
            </a:r>
            <a:endParaRPr lang="en-US" sz="32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-556173" y="6214524"/>
            <a:ext cx="10270021" cy="646331"/>
          </a:xfrm>
          <a:prstGeom prst="rect">
            <a:avLst/>
          </a:prstGeom>
          <a:solidFill>
            <a:schemeClr val="tx1">
              <a:alpha val="63000"/>
            </a:schemeClr>
          </a:solidFill>
        </p:spPr>
        <p:txBody>
          <a:bodyPr wrap="square" lIns="731520" rIns="731520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Daya</a:t>
            </a:r>
            <a:r>
              <a:rPr lang="en-US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Bay Reactor Neutrino Experiment, located in China, was the first to observe  neutrino oscillations involving the last of three neutrino mixing angles.</a:t>
            </a:r>
            <a:endParaRPr lang="en-US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7467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7849" y="1100572"/>
            <a:ext cx="1198736" cy="13992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11061" y="766276"/>
            <a:ext cx="8474605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24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 live in a universe of matter, not anti-matter.</a:t>
            </a:r>
          </a:p>
          <a:p>
            <a:r>
              <a:rPr lang="en-US" sz="2400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Yet, the Big Bang Theory predicts that at the moment </a:t>
            </a:r>
          </a:p>
          <a:p>
            <a:r>
              <a:rPr lang="en-US" sz="2400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 creation equal parts of matter and anti-matter were </a:t>
            </a:r>
          </a:p>
          <a:p>
            <a:pPr>
              <a:spcAft>
                <a:spcPts val="1200"/>
              </a:spcAft>
            </a:pPr>
            <a:r>
              <a:rPr lang="en-US" sz="2400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made.</a:t>
            </a:r>
            <a:endParaRPr lang="en-US" sz="2400" dirty="0" smtClean="0">
              <a:solidFill>
                <a:srgbClr val="FFC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1200"/>
              </a:spcAft>
            </a:pPr>
            <a:r>
              <a:rPr lang="en-US" sz="24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Today there is very little anti-matter in the known universe.</a:t>
            </a:r>
          </a:p>
          <a:p>
            <a:pPr>
              <a:spcAft>
                <a:spcPts val="1200"/>
              </a:spcAft>
            </a:pPr>
            <a:r>
              <a:rPr lang="en-US" sz="2400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This is a good thing. Equal parts matter and anti-matter would eventually annihilate each other  </a:t>
            </a:r>
            <a:endParaRPr lang="en-US" sz="2400" dirty="0" smtClean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4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Russian physicist Andrei Sakharov identified three </a:t>
            </a:r>
          </a:p>
          <a:p>
            <a:r>
              <a:rPr lang="en-US" sz="24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conditions for matter:</a:t>
            </a:r>
            <a:endParaRPr lang="en-US" sz="2400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Baryon number violation.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Charge symmetry </a:t>
            </a:r>
            <a:r>
              <a:rPr lang="en-US" sz="2400" dirty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 </a:t>
            </a:r>
            <a:r>
              <a:rPr lang="en-US" sz="2400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2400" dirty="0" smtClean="0">
              <a:solidFill>
                <a:srgbClr val="0066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en-US" sz="2400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sz="2400" dirty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violation </a:t>
            </a:r>
            <a:endParaRPr lang="en-US" sz="2400" dirty="0" smtClean="0">
              <a:solidFill>
                <a:srgbClr val="0066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Interactions out of thermal equilibrium.</a:t>
            </a:r>
            <a:endParaRPr lang="en-US" sz="2400" dirty="0">
              <a:solidFill>
                <a:srgbClr val="0066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7415233" y="4084300"/>
            <a:ext cx="1543050" cy="2162176"/>
            <a:chOff x="7404873" y="527222"/>
            <a:chExt cx="1543050" cy="2162176"/>
          </a:xfrm>
        </p:grpSpPr>
        <p:pic>
          <p:nvPicPr>
            <p:cNvPr id="22531" name="Picture 3" descr="http://www.nobelprize.org/nobel_prizes/peace/laureates/1975/sakharov.jp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04873" y="527222"/>
              <a:ext cx="1543050" cy="216217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Text Box 18"/>
            <p:cNvSpPr txBox="1">
              <a:spLocks noChangeArrowheads="1"/>
            </p:cNvSpPr>
            <p:nvPr/>
          </p:nvSpPr>
          <p:spPr bwMode="auto">
            <a:xfrm>
              <a:off x="7477488" y="2443177"/>
              <a:ext cx="1397819" cy="246221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  <a:effectLst/>
          </p:spPr>
          <p:txBody>
            <a:bodyPr wrap="none" lIns="0" tIns="0" rIns="0" bIns="0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 smtClean="0">
                  <a:solidFill>
                    <a:srgbClr val="000000"/>
                  </a:solidFill>
                  <a:latin typeface="Times New Roman" pitchFamily="18" charset="0"/>
                </a:rPr>
                <a:t>Andrei Sakharov</a:t>
              </a:r>
            </a:p>
          </p:txBody>
        </p:sp>
      </p:grpSp>
      <p:sp>
        <p:nvSpPr>
          <p:cNvPr id="7" name="Text Box 50"/>
          <p:cNvSpPr txBox="1">
            <a:spLocks noChangeArrowheads="1"/>
          </p:cNvSpPr>
          <p:nvPr/>
        </p:nvSpPr>
        <p:spPr bwMode="auto">
          <a:xfrm>
            <a:off x="0" y="5224"/>
            <a:ext cx="9144000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4400" dirty="0" smtClean="0">
                <a:solidFill>
                  <a:srgbClr val="FF0000"/>
                </a:solidFill>
                <a:latin typeface="Times New Roman" pitchFamily="18" charset="0"/>
              </a:rPr>
              <a:t>Where Does Stuff Come From?</a:t>
            </a:r>
          </a:p>
        </p:txBody>
      </p:sp>
      <p:sp>
        <p:nvSpPr>
          <p:cNvPr id="6" name="Rectangle 5"/>
          <p:cNvSpPr/>
          <p:nvPr/>
        </p:nvSpPr>
        <p:spPr>
          <a:xfrm>
            <a:off x="2331214" y="5408113"/>
            <a:ext cx="200067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(CP violation).</a:t>
            </a:r>
            <a:endParaRPr lang="en-US" sz="2400" dirty="0"/>
          </a:p>
        </p:txBody>
      </p:sp>
      <p:sp>
        <p:nvSpPr>
          <p:cNvPr id="8" name="Rectangle 7"/>
          <p:cNvSpPr/>
          <p:nvPr/>
        </p:nvSpPr>
        <p:spPr>
          <a:xfrm>
            <a:off x="3930400" y="5045538"/>
            <a:ext cx="328731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Charge Parity-symmetry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6284850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25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" presetClass="emph" presetSubtype="2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6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CC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900"/>
                            </p:stCondLst>
                            <p:childTnLst>
                              <p:par>
                                <p:cTn id="64" presetID="3" presetClass="emph" presetSubtype="2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65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CC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53497" y="675746"/>
            <a:ext cx="8727541" cy="2985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24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 known that quarks can violate CP, but the effect is too small to account for the matter/anti-matter asymmetry that we see today.  </a:t>
            </a:r>
          </a:p>
          <a:p>
            <a:pPr>
              <a:spcAft>
                <a:spcPts val="1200"/>
              </a:spcAft>
            </a:pPr>
            <a:r>
              <a:rPr lang="en-US" sz="24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relatively new idea, known as </a:t>
            </a:r>
            <a:r>
              <a:rPr lang="en-US" sz="2400" b="1" dirty="0" err="1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leptogenesis</a:t>
            </a:r>
            <a:r>
              <a:rPr lang="en-US" sz="24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has generated a lot of excitement.  It posits that neutrino interactions in the early universe may provide the needed CP violation.</a:t>
            </a:r>
          </a:p>
          <a:p>
            <a:pPr>
              <a:spcAft>
                <a:spcPts val="1200"/>
              </a:spcAft>
            </a:pPr>
            <a:r>
              <a:rPr lang="en-US" sz="24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DUNE experiment will search for CP violation in neutrino oscillations.</a:t>
            </a:r>
            <a:endParaRPr lang="en-US" sz="2400" dirty="0" smtClean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 Box 50"/>
          <p:cNvSpPr txBox="1">
            <a:spLocks noChangeArrowheads="1"/>
          </p:cNvSpPr>
          <p:nvPr/>
        </p:nvSpPr>
        <p:spPr bwMode="auto">
          <a:xfrm>
            <a:off x="0" y="5224"/>
            <a:ext cx="9144000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4400" dirty="0" smtClean="0">
                <a:solidFill>
                  <a:srgbClr val="FF0000"/>
                </a:solidFill>
                <a:latin typeface="Times New Roman" pitchFamily="18" charset="0"/>
              </a:rPr>
              <a:t>Where Does Stuff Come From?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815895"/>
            <a:ext cx="9144000" cy="30421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404103" y="6228784"/>
            <a:ext cx="33678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DUNE should start around 2025 and run for at </a:t>
            </a: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en-US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east 10 years</a:t>
            </a:r>
            <a:endParaRPr lang="en-US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68544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753"/>
            <a:ext cx="9159856" cy="65973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0" y="12462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Neutrinos: What are They Good For?</a:t>
            </a:r>
            <a:endParaRPr lang="en-US" sz="44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168434" y="1210733"/>
            <a:ext cx="5918553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Font typeface="+mj-lt"/>
              <a:buAutoNum type="arabicPeriod" startAt="4"/>
            </a:pPr>
            <a:r>
              <a:rPr lang="en-US" sz="32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Possibly explaining all of existence...  </a:t>
            </a:r>
          </a:p>
          <a:p>
            <a:pPr algn="r"/>
            <a:r>
              <a:rPr lang="en-US" sz="40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So stay </a:t>
            </a:r>
            <a:r>
              <a:rPr lang="en-US" sz="40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tuned!</a:t>
            </a:r>
            <a:endParaRPr lang="en-US" sz="4000" dirty="0">
              <a:solidFill>
                <a:srgbClr val="FFC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-556173" y="6214524"/>
            <a:ext cx="10270021" cy="646331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  <p:txBody>
          <a:bodyPr wrap="square" lIns="731520" rIns="731520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Proposed DUNE Experiment, which will send a beam of neutrinos from </a:t>
            </a:r>
            <a:r>
              <a:rPr lang="en-US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Fermilab</a:t>
            </a:r>
            <a:r>
              <a:rPr lang="en-US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to South Dakota in order to search for Charge/Parity violation in neutrino mixing.</a:t>
            </a:r>
            <a:endParaRPr lang="en-US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74678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54321"/>
            <a:ext cx="9144000" cy="6939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4" name="Rectangle 33"/>
              <p:cNvSpPr/>
              <p:nvPr/>
            </p:nvSpPr>
            <p:spPr>
              <a:xfrm>
                <a:off x="0" y="-60436"/>
                <a:ext cx="9144000" cy="560037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spcAft>
                    <a:spcPts val="2400"/>
                  </a:spcAft>
                </a:pPr>
                <a:r>
                  <a:rPr lang="en-US" altLang="en-US" sz="4000" b="0" dirty="0" smtClean="0">
                    <a:solidFill>
                      <a:srgbClr val="FFC000"/>
                    </a:solidFill>
                    <a:ea typeface="Cambria Math" panose="02040503050406030204" pitchFamily="18" charset="0"/>
                  </a:rPr>
                  <a:t>   </a:t>
                </a:r>
                <a:r>
                  <a:rPr lang="en-US" altLang="en-US" sz="4000" b="0" dirty="0" smtClean="0">
                    <a:solidFill>
                      <a:schemeClr val="bg1"/>
                    </a:solidFill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Momentum     Conservation</a:t>
                </a:r>
                <a14:m>
                  <m:oMath xmlns:m="http://schemas.openxmlformats.org/officeDocument/2006/math">
                    <m:r>
                      <a:rPr lang="en-US" altLang="en-US" sz="4000" b="0" i="1" smtClean="0">
                        <a:solidFill>
                          <a:schemeClr val="bg1"/>
                        </a:solidFill>
                        <a:latin typeface="Cambria Math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endParaRPr lang="en-US" altLang="en-US" sz="4000" b="0" i="1" dirty="0" smtClean="0">
                  <a:solidFill>
                    <a:schemeClr val="bg1"/>
                  </a:solidFill>
                  <a:latin typeface="Cambria Math"/>
                  <a:ea typeface="Cambria Math" panose="02040503050406030204" pitchFamily="18" charset="0"/>
                </a:endParaRPr>
              </a:p>
              <a:p>
                <a:pPr algn="ctr"/>
                <a:endParaRPr lang="en-US" altLang="en-US" sz="3600" dirty="0" smtClean="0">
                  <a:solidFill>
                    <a:srgbClr val="FFC000"/>
                  </a:solidFill>
                  <a:ea typeface="Cambria Math" panose="02040503050406030204" pitchFamily="18" charset="0"/>
                </a:endParaRPr>
              </a:p>
              <a:p>
                <a:pPr lvl="3">
                  <a:spcBef>
                    <a:spcPts val="1200"/>
                  </a:spcBef>
                </a:pPr>
                <a:r>
                  <a:rPr lang="en-US" altLang="en-US" sz="2400" dirty="0" smtClean="0">
                    <a:solidFill>
                      <a:srgbClr val="FFC000"/>
                    </a:solidFill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These are the momentum vectors </a:t>
                </a:r>
              </a:p>
              <a:p>
                <a:pPr lvl="3"/>
                <a:r>
                  <a:rPr lang="en-US" altLang="en-US" sz="2400" dirty="0" smtClean="0">
                    <a:solidFill>
                      <a:srgbClr val="FFC000"/>
                    </a:solidFill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representing the billiard balls</a:t>
                </a:r>
              </a:p>
              <a:p>
                <a:pPr lvl="3"/>
                <a:endParaRPr lang="en-US" altLang="en-US" sz="2400" dirty="0" smtClean="0">
                  <a:solidFill>
                    <a:srgbClr val="FFC000"/>
                  </a:solidFill>
                  <a:latin typeface="Times New Roman" panose="02020603050405020304" pitchFamily="18" charset="0"/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  <a:p>
                <a:pPr algn="ctr"/>
                <a:endParaRPr lang="en-US" altLang="en-US" sz="3600" dirty="0">
                  <a:solidFill>
                    <a:srgbClr val="FFC000"/>
                  </a:solidFill>
                  <a:ea typeface="Cambria Math" panose="02040503050406030204" pitchFamily="18" charset="0"/>
                </a:endParaRPr>
              </a:p>
              <a:p>
                <a:pPr algn="ctr"/>
                <a:endParaRPr lang="en-US" altLang="en-US" sz="3600" dirty="0" smtClean="0">
                  <a:solidFill>
                    <a:srgbClr val="FFC000"/>
                  </a:solidFill>
                  <a:ea typeface="Cambria Math" panose="02040503050406030204" pitchFamily="18" charset="0"/>
                </a:endParaRPr>
              </a:p>
              <a:p>
                <a:pPr algn="ctr"/>
                <a:endParaRPr lang="en-US" altLang="en-US" sz="3600" dirty="0">
                  <a:solidFill>
                    <a:srgbClr val="FFC000"/>
                  </a:solidFill>
                  <a:ea typeface="Cambria Math" panose="02040503050406030204" pitchFamily="18" charset="0"/>
                </a:endParaRPr>
              </a:p>
              <a:p>
                <a:pPr algn="ctr">
                  <a:spcAft>
                    <a:spcPts val="1200"/>
                  </a:spcAft>
                </a:pPr>
                <a:r>
                  <a:rPr lang="en-US" altLang="en-US" sz="2400" dirty="0" smtClean="0">
                    <a:solidFill>
                      <a:srgbClr val="FFC000"/>
                    </a:solidFill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Then</a:t>
                </a:r>
                <a:r>
                  <a:rPr lang="en-US" altLang="en-US" sz="3600" dirty="0" smtClean="0">
                    <a:solidFill>
                      <a:srgbClr val="FFC000"/>
                    </a:solidFill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nary>
                      <m:naryPr>
                        <m:chr m:val="∑"/>
                        <m:subHide m:val="on"/>
                        <m:supHide m:val="on"/>
                        <m:ctrlPr>
                          <a:rPr lang="en-US" altLang="en-US" sz="2400" i="1" smtClean="0">
                            <a:solidFill>
                              <a:srgbClr val="FFC000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naryPr>
                      <m:sub/>
                      <m:sup/>
                      <m:e>
                        <m:sSub>
                          <m:sSubPr>
                            <m:ctrlPr>
                              <a:rPr lang="en-US" altLang="en-US" sz="2400" i="1">
                                <a:solidFill>
                                  <a:srgbClr val="FFC000"/>
                                </a:solidFill>
                                <a:latin typeface="Cambria Math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⃗"/>
                                <m:ctrlPr>
                                  <a:rPr lang="en-US" altLang="en-US" sz="2400" i="1">
                                    <a:solidFill>
                                      <a:srgbClr val="FFC000"/>
                                    </a:solidFill>
                                    <a:latin typeface="Cambria Math"/>
                                    <a:ea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altLang="en-US" sz="2400" i="1">
                                    <a:solidFill>
                                      <a:srgbClr val="FFC000"/>
                                    </a:solidFill>
                                    <a:latin typeface="Cambria Math"/>
                                    <a:ea typeface="Cambria Math" panose="02040503050406030204" pitchFamily="18" charset="0"/>
                                  </a:rPr>
                                  <m:t>𝑝</m:t>
                                </m:r>
                              </m:e>
                            </m:acc>
                          </m:e>
                          <m:sub>
                            <m:r>
                              <a:rPr lang="en-US" altLang="en-US" sz="2400" i="1">
                                <a:solidFill>
                                  <a:srgbClr val="FFC000"/>
                                </a:solidFill>
                                <a:latin typeface="Cambria Math"/>
                                <a:ea typeface="Cambria Math" panose="02040503050406030204" pitchFamily="18" charset="0"/>
                              </a:rPr>
                              <m:t>𝐼𝑛𝑖𝑡𝑖𝑎𝑙</m:t>
                            </m:r>
                          </m:sub>
                        </m:sSub>
                      </m:e>
                    </m:nary>
                    <m:r>
                      <a:rPr lang="en-US" altLang="en-US" sz="2400" i="1">
                        <a:solidFill>
                          <a:srgbClr val="FFC000"/>
                        </a:solidFill>
                        <a:latin typeface="Cambria Math"/>
                        <a:ea typeface="Cambria Math" panose="02040503050406030204" pitchFamily="18" charset="0"/>
                      </a:rPr>
                      <m:t>=</m:t>
                    </m:r>
                    <m:nary>
                      <m:naryPr>
                        <m:chr m:val="∑"/>
                        <m:subHide m:val="on"/>
                        <m:supHide m:val="on"/>
                        <m:ctrlPr>
                          <a:rPr lang="en-US" altLang="en-US" sz="2400" i="1">
                            <a:solidFill>
                              <a:srgbClr val="FFC000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naryPr>
                      <m:sub/>
                      <m:sup/>
                      <m:e>
                        <m:sSub>
                          <m:sSubPr>
                            <m:ctrlPr>
                              <a:rPr lang="en-US" altLang="en-US" sz="2400" i="1">
                                <a:solidFill>
                                  <a:srgbClr val="FFC000"/>
                                </a:solidFill>
                                <a:latin typeface="Cambria Math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⃗"/>
                                <m:ctrlPr>
                                  <a:rPr lang="en-US" altLang="en-US" sz="2400" i="1">
                                    <a:solidFill>
                                      <a:srgbClr val="FFC000"/>
                                    </a:solidFill>
                                    <a:latin typeface="Cambria Math"/>
                                    <a:ea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altLang="en-US" sz="2400" i="1">
                                    <a:solidFill>
                                      <a:srgbClr val="FFC000"/>
                                    </a:solidFill>
                                    <a:latin typeface="Cambria Math"/>
                                    <a:ea typeface="Cambria Math" panose="02040503050406030204" pitchFamily="18" charset="0"/>
                                  </a:rPr>
                                  <m:t>𝑝</m:t>
                                </m:r>
                              </m:e>
                            </m:acc>
                          </m:e>
                          <m:sub>
                            <m:r>
                              <a:rPr lang="en-US" altLang="en-US" sz="2400" i="1">
                                <a:solidFill>
                                  <a:srgbClr val="FFC000"/>
                                </a:solidFill>
                                <a:latin typeface="Cambria Math"/>
                                <a:ea typeface="Cambria Math" panose="02040503050406030204" pitchFamily="18" charset="0"/>
                              </a:rPr>
                              <m:t>𝐹𝑖𝑛𝑎𝑙</m:t>
                            </m:r>
                          </m:sub>
                        </m:sSub>
                      </m:e>
                    </m:nary>
                  </m:oMath>
                </a14:m>
                <a:endParaRPr lang="en-US" sz="2400" dirty="0" smtClean="0"/>
              </a:p>
              <a:p>
                <a:pPr algn="ctr"/>
                <a:r>
                  <a:rPr lang="en-US" sz="2400" dirty="0" smtClean="0">
                    <a:solidFill>
                      <a:srgbClr val="FFC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means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solidFill>
                              <a:srgbClr val="FFC00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acc>
                          <m:accPr>
                            <m:chr m:val="⃗"/>
                            <m:ctrlPr>
                              <a:rPr lang="en-US" sz="2400" i="1" smtClean="0">
                                <a:solidFill>
                                  <a:srgbClr val="FFC000"/>
                                </a:solidFill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accPr>
                          <m:e>
                            <m:r>
                              <a:rPr lang="en-US" sz="2400" b="0" i="1" smtClean="0">
                                <a:solidFill>
                                  <a:srgbClr val="FFC000"/>
                                </a:solidFill>
                                <a:latin typeface="Cambria Math"/>
                                <a:cs typeface="Times New Roman" panose="02020603050405020304" pitchFamily="18" charset="0"/>
                              </a:rPr>
                              <m:t>𝑝</m:t>
                            </m:r>
                          </m:e>
                        </m:acc>
                      </m:e>
                      <m:sub>
                        <m:r>
                          <a:rPr lang="en-US" sz="2400" b="0" i="1" smtClean="0">
                            <a:solidFill>
                              <a:srgbClr val="FFC00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𝑖</m:t>
                        </m:r>
                      </m:sub>
                    </m:sSub>
                    <m:r>
                      <a:rPr lang="en-US" sz="2400" b="0" i="1" smtClean="0">
                        <a:solidFill>
                          <a:srgbClr val="FFC000"/>
                        </a:solidFill>
                        <a:latin typeface="Cambria Math"/>
                        <a:cs typeface="Times New Roman" panose="02020603050405020304" pitchFamily="18" charset="0"/>
                      </a:rPr>
                      <m:t>=</m:t>
                    </m:r>
                    <m:sSub>
                      <m:sSubPr>
                        <m:ctrlPr>
                          <a:rPr lang="en-US" sz="2400" i="1">
                            <a:solidFill>
                              <a:srgbClr val="FFC00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acc>
                          <m:accPr>
                            <m:chr m:val="⃗"/>
                            <m:ctrlPr>
                              <a:rPr lang="en-US" sz="2400" i="1">
                                <a:solidFill>
                                  <a:srgbClr val="FFC000"/>
                                </a:solidFill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accPr>
                          <m:e>
                            <m:r>
                              <a:rPr lang="en-US" sz="2400" i="1">
                                <a:solidFill>
                                  <a:srgbClr val="FFC000"/>
                                </a:solidFill>
                                <a:latin typeface="Cambria Math"/>
                                <a:cs typeface="Times New Roman" panose="02020603050405020304" pitchFamily="18" charset="0"/>
                              </a:rPr>
                              <m:t>𝑝</m:t>
                            </m:r>
                          </m:e>
                        </m:acc>
                      </m:e>
                      <m:sub>
                        <m:r>
                          <a:rPr lang="en-US" sz="2400" b="0" i="1" smtClean="0">
                            <a:solidFill>
                              <a:srgbClr val="FFC00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𝑓</m:t>
                        </m:r>
                        <m:r>
                          <a:rPr lang="en-US" sz="2400" b="0" i="1" smtClean="0">
                            <a:solidFill>
                              <a:srgbClr val="FFC00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</m:sSub>
                    <m:r>
                      <a:rPr lang="en-US" sz="2400" b="0" i="1" smtClean="0">
                        <a:solidFill>
                          <a:srgbClr val="FFC000"/>
                        </a:solidFill>
                        <a:latin typeface="Cambria Math"/>
                        <a:cs typeface="Times New Roman" panose="02020603050405020304" pitchFamily="18" charset="0"/>
                      </a:rPr>
                      <m:t>+</m:t>
                    </m:r>
                    <m:sSub>
                      <m:sSubPr>
                        <m:ctrlPr>
                          <a:rPr lang="en-US" sz="2400" i="1">
                            <a:solidFill>
                              <a:srgbClr val="FFC00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acc>
                          <m:accPr>
                            <m:chr m:val="⃗"/>
                            <m:ctrlPr>
                              <a:rPr lang="en-US" sz="2400" i="1">
                                <a:solidFill>
                                  <a:srgbClr val="FFC000"/>
                                </a:solidFill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accPr>
                          <m:e>
                            <m:r>
                              <a:rPr lang="en-US" sz="2400" i="1">
                                <a:solidFill>
                                  <a:srgbClr val="FFC000"/>
                                </a:solidFill>
                                <a:latin typeface="Cambria Math"/>
                                <a:cs typeface="Times New Roman" panose="02020603050405020304" pitchFamily="18" charset="0"/>
                              </a:rPr>
                              <m:t>𝑝</m:t>
                            </m:r>
                          </m:e>
                        </m:acc>
                      </m:e>
                      <m:sub>
                        <m:r>
                          <a:rPr lang="en-US" sz="2400" b="0" i="1" smtClean="0">
                            <a:solidFill>
                              <a:srgbClr val="FFC00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𝑓</m:t>
                        </m:r>
                        <m:r>
                          <a:rPr lang="en-US" sz="2400" b="0" i="1" smtClean="0">
                            <a:solidFill>
                              <a:srgbClr val="FFC00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2400" dirty="0" smtClean="0">
                    <a:solidFill>
                      <a:srgbClr val="FFC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endParaRPr lang="en-US" sz="2400" dirty="0">
                  <a:solidFill>
                    <a:srgbClr val="FFC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4" name="Rectangle 3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-60436"/>
                <a:ext cx="9144000" cy="5600379"/>
              </a:xfrm>
              <a:prstGeom prst="rect">
                <a:avLst/>
              </a:prstGeom>
              <a:blipFill rotWithShape="1">
                <a:blip r:embed="rId3"/>
                <a:stretch>
                  <a:fillRect t="-2067" b="-97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Oval 3"/>
          <p:cNvSpPr>
            <a:spLocks noChangeAspect="1"/>
          </p:cNvSpPr>
          <p:nvPr/>
        </p:nvSpPr>
        <p:spPr>
          <a:xfrm>
            <a:off x="2055137" y="3186819"/>
            <a:ext cx="407406" cy="41148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lumMod val="6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>
            <a:spLocks noChangeAspect="1"/>
          </p:cNvSpPr>
          <p:nvPr/>
        </p:nvSpPr>
        <p:spPr>
          <a:xfrm>
            <a:off x="4931122" y="3069878"/>
            <a:ext cx="407406" cy="411480"/>
          </a:xfrm>
          <a:prstGeom prst="ellipse">
            <a:avLst/>
          </a:prstGeom>
          <a:gradFill flip="none" rotWithShape="1">
            <a:gsLst>
              <a:gs pos="0">
                <a:srgbClr val="FF5050"/>
              </a:gs>
              <a:gs pos="100000">
                <a:schemeClr val="accent2">
                  <a:lumMod val="7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7" name="Group 26"/>
          <p:cNvGrpSpPr/>
          <p:nvPr/>
        </p:nvGrpSpPr>
        <p:grpSpPr>
          <a:xfrm>
            <a:off x="2258840" y="3353451"/>
            <a:ext cx="2213572" cy="461665"/>
            <a:chOff x="2258840" y="3353451"/>
            <a:chExt cx="2213572" cy="461665"/>
          </a:xfrm>
        </p:grpSpPr>
        <p:cxnSp>
          <p:nvCxnSpPr>
            <p:cNvPr id="11" name="Straight Arrow Connector 10"/>
            <p:cNvCxnSpPr/>
            <p:nvPr/>
          </p:nvCxnSpPr>
          <p:spPr>
            <a:xfrm flipV="1">
              <a:off x="2258840" y="3397312"/>
              <a:ext cx="2213572" cy="0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TextBox 11"/>
                <p:cNvSpPr txBox="1"/>
                <p:nvPr/>
              </p:nvSpPr>
              <p:spPr>
                <a:xfrm>
                  <a:off x="2985139" y="3353451"/>
                  <a:ext cx="950614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400" i="1" smtClean="0">
                                <a:solidFill>
                                  <a:srgbClr val="FFC00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acc>
                              <m:accPr>
                                <m:chr m:val="⃗"/>
                                <m:ctrlPr>
                                  <a:rPr lang="en-US" sz="2400" i="1" smtClean="0">
                                    <a:solidFill>
                                      <a:srgbClr val="FFC000"/>
                                    </a:solidFill>
                                    <a:latin typeface="Cambria Math"/>
                                  </a:rPr>
                                </m:ctrlPr>
                              </m:accPr>
                              <m:e>
                                <m:r>
                                  <a:rPr lang="en-US" sz="2400" b="0" i="1" smtClean="0">
                                    <a:solidFill>
                                      <a:srgbClr val="FFC000"/>
                                    </a:solidFill>
                                    <a:latin typeface="Cambria Math"/>
                                  </a:rPr>
                                  <m:t>𝑝</m:t>
                                </m:r>
                              </m:e>
                            </m:acc>
                          </m:e>
                          <m:sub>
                            <m:r>
                              <a:rPr lang="en-US" sz="2400" b="0" i="1" smtClean="0">
                                <a:solidFill>
                                  <a:srgbClr val="FFC000"/>
                                </a:solidFill>
                                <a:latin typeface="Cambria Math"/>
                              </a:rPr>
                              <m:t>𝑖</m:t>
                            </m:r>
                          </m:sub>
                        </m:sSub>
                      </m:oMath>
                    </m:oMathPara>
                  </a14:m>
                  <a:endParaRPr lang="en-US" sz="2400" dirty="0">
                    <a:solidFill>
                      <a:srgbClr val="FFC000"/>
                    </a:solidFill>
                  </a:endParaRPr>
                </a:p>
              </p:txBody>
            </p:sp>
          </mc:Choice>
          <mc:Fallback xmlns="">
            <p:sp>
              <p:nvSpPr>
                <p:cNvPr id="12" name="TextBox 1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985139" y="3353451"/>
                  <a:ext cx="950614" cy="461665"/>
                </a:xfrm>
                <a:prstGeom prst="rect">
                  <a:avLst/>
                </a:prstGeom>
                <a:blipFill rotWithShape="1">
                  <a:blip r:embed="rId4"/>
                  <a:stretch>
                    <a:fillRect t="-19737" r="-7051" b="-921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30" name="Group 29"/>
          <p:cNvGrpSpPr/>
          <p:nvPr/>
        </p:nvGrpSpPr>
        <p:grpSpPr>
          <a:xfrm>
            <a:off x="4756088" y="3365614"/>
            <a:ext cx="1182660" cy="834910"/>
            <a:chOff x="4756088" y="3365614"/>
            <a:chExt cx="1182660" cy="834910"/>
          </a:xfrm>
        </p:grpSpPr>
        <p:cxnSp>
          <p:nvCxnSpPr>
            <p:cNvPr id="18" name="Straight Arrow Connector 17"/>
            <p:cNvCxnSpPr/>
            <p:nvPr/>
          </p:nvCxnSpPr>
          <p:spPr>
            <a:xfrm>
              <a:off x="4756088" y="3401130"/>
              <a:ext cx="1106550" cy="799394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6" name="TextBox 35"/>
                <p:cNvSpPr txBox="1"/>
                <p:nvPr/>
              </p:nvSpPr>
              <p:spPr>
                <a:xfrm rot="2075597">
                  <a:off x="4988134" y="3365614"/>
                  <a:ext cx="950614" cy="49128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400" i="1" smtClean="0">
                                <a:solidFill>
                                  <a:srgbClr val="FFC00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acc>
                              <m:accPr>
                                <m:chr m:val="⃗"/>
                                <m:ctrlPr>
                                  <a:rPr lang="en-US" sz="2400" i="1" smtClean="0">
                                    <a:solidFill>
                                      <a:srgbClr val="FFC000"/>
                                    </a:solidFill>
                                    <a:latin typeface="Cambria Math"/>
                                  </a:rPr>
                                </m:ctrlPr>
                              </m:accPr>
                              <m:e>
                                <m:r>
                                  <a:rPr lang="en-US" sz="2400" b="0" i="1" smtClean="0">
                                    <a:solidFill>
                                      <a:srgbClr val="FFC000"/>
                                    </a:solidFill>
                                    <a:latin typeface="Cambria Math"/>
                                  </a:rPr>
                                  <m:t>𝑝</m:t>
                                </m:r>
                              </m:e>
                            </m:acc>
                          </m:e>
                          <m:sub>
                            <m:r>
                              <a:rPr lang="en-US" sz="2400" b="0" i="1" smtClean="0">
                                <a:solidFill>
                                  <a:srgbClr val="FFC000"/>
                                </a:solidFill>
                                <a:latin typeface="Cambria Math"/>
                              </a:rPr>
                              <m:t>𝑓</m:t>
                            </m:r>
                            <m:r>
                              <a:rPr lang="en-US" sz="2400" b="0" i="1" smtClean="0">
                                <a:solidFill>
                                  <a:srgbClr val="FFC000"/>
                                </a:solidFill>
                                <a:latin typeface="Cambria Math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en-US" sz="2400" dirty="0">
                    <a:solidFill>
                      <a:srgbClr val="FFC000"/>
                    </a:solidFill>
                  </a:endParaRPr>
                </a:p>
              </p:txBody>
            </p:sp>
          </mc:Choice>
          <mc:Fallback xmlns="">
            <p:sp>
              <p:nvSpPr>
                <p:cNvPr id="36" name="TextBox 3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2075597">
                  <a:off x="4988134" y="3365614"/>
                  <a:ext cx="950614" cy="491288"/>
                </a:xfrm>
                <a:prstGeom prst="rect">
                  <a:avLst/>
                </a:prstGeom>
                <a:blipFill rotWithShape="1">
                  <a:blip r:embed="rId5"/>
                  <a:stretch>
                    <a:fillRect r="-228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31" name="Group 30"/>
          <p:cNvGrpSpPr/>
          <p:nvPr/>
        </p:nvGrpSpPr>
        <p:grpSpPr>
          <a:xfrm>
            <a:off x="5059559" y="2427954"/>
            <a:ext cx="1126929" cy="837471"/>
            <a:chOff x="5059559" y="2427954"/>
            <a:chExt cx="1126929" cy="837471"/>
          </a:xfrm>
        </p:grpSpPr>
        <p:cxnSp>
          <p:nvCxnSpPr>
            <p:cNvPr id="20" name="Straight Arrow Connector 19"/>
            <p:cNvCxnSpPr/>
            <p:nvPr/>
          </p:nvCxnSpPr>
          <p:spPr>
            <a:xfrm flipV="1">
              <a:off x="5145296" y="2494098"/>
              <a:ext cx="1041192" cy="771327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7" name="TextBox 36"/>
                <p:cNvSpPr txBox="1"/>
                <p:nvPr/>
              </p:nvSpPr>
              <p:spPr>
                <a:xfrm rot="19414440">
                  <a:off x="5059559" y="2427954"/>
                  <a:ext cx="950614" cy="49128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400" i="1" smtClean="0">
                                <a:solidFill>
                                  <a:srgbClr val="FFC00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acc>
                              <m:accPr>
                                <m:chr m:val="⃗"/>
                                <m:ctrlPr>
                                  <a:rPr lang="en-US" sz="2400" i="1" smtClean="0">
                                    <a:solidFill>
                                      <a:srgbClr val="FFC000"/>
                                    </a:solidFill>
                                    <a:latin typeface="Cambria Math"/>
                                  </a:rPr>
                                </m:ctrlPr>
                              </m:accPr>
                              <m:e>
                                <m:r>
                                  <a:rPr lang="en-US" sz="2400" b="0" i="1" smtClean="0">
                                    <a:solidFill>
                                      <a:srgbClr val="FFC000"/>
                                    </a:solidFill>
                                    <a:latin typeface="Cambria Math"/>
                                  </a:rPr>
                                  <m:t>𝑝</m:t>
                                </m:r>
                              </m:e>
                            </m:acc>
                          </m:e>
                          <m:sub>
                            <m:r>
                              <a:rPr lang="en-US" sz="2400" b="0" i="1" smtClean="0">
                                <a:solidFill>
                                  <a:srgbClr val="FFC000"/>
                                </a:solidFill>
                                <a:latin typeface="Cambria Math"/>
                              </a:rPr>
                              <m:t>𝑓</m:t>
                            </m:r>
                            <m:r>
                              <a:rPr lang="en-US" sz="2400" b="0" i="1" smtClean="0">
                                <a:solidFill>
                                  <a:srgbClr val="FFC000"/>
                                </a:solidFill>
                                <a:latin typeface="Cambria Math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lang="en-US" sz="2400" dirty="0">
                    <a:solidFill>
                      <a:srgbClr val="FFC000"/>
                    </a:solidFill>
                  </a:endParaRPr>
                </a:p>
              </p:txBody>
            </p:sp>
          </mc:Choice>
          <mc:Fallback xmlns="">
            <p:sp>
              <p:nvSpPr>
                <p:cNvPr id="37" name="TextBox 3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19414440">
                  <a:off x="5059559" y="2427954"/>
                  <a:ext cx="950614" cy="491288"/>
                </a:xfrm>
                <a:prstGeom prst="rect">
                  <a:avLst/>
                </a:prstGeom>
                <a:blipFill rotWithShape="1">
                  <a:blip r:embed="rId6"/>
                  <a:stretch>
                    <a:fillRect t="-503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31087633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1.13116E-6 L 0.27135 -0.00046 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559" y="-23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1.66667E-6 -4.89706E-6 L 0.37899 -0.37913 " pathEditMode="relative" rAng="0" ptsTypes="AA">
                                      <p:cBhvr>
                                        <p:cTn id="8" dur="3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941" y="-18968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6" presetClass="emph" presetSubtype="0" fill="hold" grpId="1" nodeType="withEffect">
                                  <p:stCondLst>
                                    <p:cond delay="4100"/>
                                  </p:stCondLst>
                                  <p:childTnLst>
                                    <p:animScale>
                                      <p:cBhvr>
                                        <p:cTn id="10" dur="200" fill="hold"/>
                                        <p:tgtEl>
                                          <p:spTgt spid="9"/>
                                        </p:tgtEl>
                                      </p:cBhvr>
                                      <p:by x="80000" y="80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42" presetClass="path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27135 -0.00046 L 0.69305 0.40666 " pathEditMode="relative" rAng="0" ptsTypes="AA">
                                      <p:cBhvr>
                                        <p:cTn id="12" dur="32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076" y="20356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6" presetClass="emph" presetSubtype="0" fill="hold" grpId="2" nodeType="withEffect">
                                  <p:stCondLst>
                                    <p:cond delay="4200"/>
                                  </p:stCondLst>
                                  <p:childTnLst>
                                    <p:animScale>
                                      <p:cBhvr>
                                        <p:cTn id="14" dur="200" fill="hold"/>
                                        <p:tgtEl>
                                          <p:spTgt spid="4"/>
                                        </p:tgtEl>
                                      </p:cBhvr>
                                      <p:by x="80000" y="8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4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1.73028E-6 L -0.31076 0.0122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538" y="601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35" presetClass="path" presetSubtype="0" accel="50000" decel="5000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animMotion origin="layout" path="M -2.22222E-6 2.4335E-6 L -0.15503 -0.12006 " pathEditMode="relative" rAng="0" ptsTypes="AA">
                                      <p:cBhvr>
                                        <p:cTn id="4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760" y="-60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4" grpId="2" animBg="1"/>
      <p:bldP spid="9" grpId="0" animBg="1"/>
      <p:bldP spid="9" grpId="1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0" y="250781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800" dirty="0" smtClean="0">
                <a:solidFill>
                  <a:srgbClr val="00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Backup Slides</a:t>
            </a:r>
            <a:endParaRPr lang="en-US" sz="8800" dirty="0">
              <a:solidFill>
                <a:srgbClr val="00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8564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-152400"/>
            <a:ext cx="8686800" cy="1143000"/>
          </a:xfrm>
        </p:spPr>
        <p:txBody>
          <a:bodyPr/>
          <a:lstStyle/>
          <a:p>
            <a:r>
              <a:rPr lang="en-US" altLang="en-US">
                <a:solidFill>
                  <a:srgbClr val="FF0000"/>
                </a:solidFill>
                <a:latin typeface="Times New Roman" pitchFamily="18" charset="0"/>
              </a:rPr>
              <a:t>“Periodic Table” of Particle Physics</a:t>
            </a:r>
          </a:p>
        </p:txBody>
      </p:sp>
      <p:grpSp>
        <p:nvGrpSpPr>
          <p:cNvPr id="7171" name="Group 3"/>
          <p:cNvGrpSpPr>
            <a:grpSpLocks/>
          </p:cNvGrpSpPr>
          <p:nvPr/>
        </p:nvGrpSpPr>
        <p:grpSpPr bwMode="auto">
          <a:xfrm>
            <a:off x="457200" y="1165225"/>
            <a:ext cx="3733800" cy="3273425"/>
            <a:chOff x="288" y="734"/>
            <a:chExt cx="2352" cy="2062"/>
          </a:xfrm>
        </p:grpSpPr>
        <p:sp>
          <p:nvSpPr>
            <p:cNvPr id="7172" name="Text Box 4"/>
            <p:cNvSpPr txBox="1">
              <a:spLocks noChangeArrowheads="1"/>
            </p:cNvSpPr>
            <p:nvPr/>
          </p:nvSpPr>
          <p:spPr bwMode="auto">
            <a:xfrm>
              <a:off x="288" y="734"/>
              <a:ext cx="2352" cy="14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400" smtClean="0">
                  <a:solidFill>
                    <a:srgbClr val="3333CC"/>
                  </a:solidFill>
                  <a:latin typeface="Times New Roman" pitchFamily="18" charset="0"/>
                </a:rPr>
                <a:t>  Just like chemists categorize atoms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400" smtClean="0">
                  <a:solidFill>
                    <a:srgbClr val="3333CC"/>
                  </a:solidFill>
                  <a:latin typeface="Times New Roman" pitchFamily="18" charset="0"/>
                  <a:sym typeface="Wingdings" pitchFamily="2" charset="2"/>
                </a:rPr>
                <a:t> </a:t>
              </a:r>
              <a:r>
                <a:rPr lang="en-US" altLang="en-US" sz="2400" smtClean="0">
                  <a:solidFill>
                    <a:srgbClr val="3333CC"/>
                  </a:solidFill>
                  <a:latin typeface="Times New Roman" pitchFamily="18" charset="0"/>
                </a:rPr>
                <a:t>periodic table: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 smtClean="0">
                <a:solidFill>
                  <a:srgbClr val="000000"/>
                </a:solidFill>
              </a:endParaRPr>
            </a:p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 smtClean="0">
                <a:solidFill>
                  <a:srgbClr val="000000"/>
                </a:solidFill>
              </a:endParaRPr>
            </a:p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 smtClean="0">
                <a:solidFill>
                  <a:srgbClr val="000000"/>
                </a:solidFill>
              </a:endParaRPr>
            </a:p>
          </p:txBody>
        </p:sp>
        <p:pic>
          <p:nvPicPr>
            <p:cNvPr id="7173" name="Picture 5" descr="flatprint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2" y="1536"/>
              <a:ext cx="2064" cy="126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</p:grpSp>
      <p:sp>
        <p:nvSpPr>
          <p:cNvPr id="7176" name="Text Box 8"/>
          <p:cNvSpPr txBox="1">
            <a:spLocks noChangeArrowheads="1"/>
          </p:cNvSpPr>
          <p:nvPr/>
        </p:nvSpPr>
        <p:spPr bwMode="auto">
          <a:xfrm>
            <a:off x="457200" y="4725988"/>
            <a:ext cx="3181350" cy="118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smtClean="0">
                <a:solidFill>
                  <a:srgbClr val="3333CC"/>
                </a:solidFill>
                <a:latin typeface="Times New Roman" pitchFamily="18" charset="0"/>
              </a:rPr>
              <a:t>    Particle physicists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smtClean="0">
                <a:solidFill>
                  <a:srgbClr val="3333CC"/>
                </a:solidFill>
                <a:latin typeface="Times New Roman" pitchFamily="18" charset="0"/>
              </a:rPr>
              <a:t>have </a:t>
            </a:r>
            <a:r>
              <a:rPr lang="en-US" altLang="en-US" sz="2400" b="1" smtClean="0">
                <a:solidFill>
                  <a:srgbClr val="006600"/>
                </a:solidFill>
                <a:latin typeface="Times New Roman" pitchFamily="18" charset="0"/>
              </a:rPr>
              <a:t>“standard model”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smtClean="0">
                <a:solidFill>
                  <a:srgbClr val="3333CC"/>
                </a:solidFill>
                <a:latin typeface="Times New Roman" pitchFamily="18" charset="0"/>
              </a:rPr>
              <a:t> of elementary particles</a:t>
            </a:r>
          </a:p>
        </p:txBody>
      </p:sp>
      <p:grpSp>
        <p:nvGrpSpPr>
          <p:cNvPr id="7222" name="Group 54"/>
          <p:cNvGrpSpPr>
            <a:grpSpLocks/>
          </p:cNvGrpSpPr>
          <p:nvPr/>
        </p:nvGrpSpPr>
        <p:grpSpPr bwMode="auto">
          <a:xfrm>
            <a:off x="3657600" y="1630363"/>
            <a:ext cx="4343400" cy="4237037"/>
            <a:chOff x="2304" y="864"/>
            <a:chExt cx="2736" cy="2669"/>
          </a:xfrm>
        </p:grpSpPr>
        <p:grpSp>
          <p:nvGrpSpPr>
            <p:cNvPr id="7177" name="Group 9"/>
            <p:cNvGrpSpPr>
              <a:grpSpLocks/>
            </p:cNvGrpSpPr>
            <p:nvPr/>
          </p:nvGrpSpPr>
          <p:grpSpPr bwMode="auto">
            <a:xfrm>
              <a:off x="3072" y="864"/>
              <a:ext cx="1968" cy="2669"/>
              <a:chOff x="3024" y="864"/>
              <a:chExt cx="1968" cy="2669"/>
            </a:xfrm>
          </p:grpSpPr>
          <p:grpSp>
            <p:nvGrpSpPr>
              <p:cNvPr id="7178" name="Group 10"/>
              <p:cNvGrpSpPr>
                <a:grpSpLocks/>
              </p:cNvGrpSpPr>
              <p:nvPr/>
            </p:nvGrpSpPr>
            <p:grpSpPr bwMode="auto">
              <a:xfrm>
                <a:off x="3168" y="864"/>
                <a:ext cx="480" cy="1325"/>
                <a:chOff x="3264" y="912"/>
                <a:chExt cx="480" cy="1325"/>
              </a:xfrm>
            </p:grpSpPr>
            <p:sp>
              <p:nvSpPr>
                <p:cNvPr id="7179" name="Rectangle 11"/>
                <p:cNvSpPr>
                  <a:spLocks noChangeArrowheads="1"/>
                </p:cNvSpPr>
                <p:nvPr/>
              </p:nvSpPr>
              <p:spPr bwMode="auto">
                <a:xfrm>
                  <a:off x="3264" y="1104"/>
                  <a:ext cx="480" cy="480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smtClean="0">
                    <a:solidFill>
                      <a:srgbClr val="000000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7180" name="Text Box 12"/>
                <p:cNvSpPr txBox="1">
                  <a:spLocks noChangeArrowheads="1"/>
                </p:cNvSpPr>
                <p:nvPr/>
              </p:nvSpPr>
              <p:spPr bwMode="auto">
                <a:xfrm>
                  <a:off x="3312" y="912"/>
                  <a:ext cx="384" cy="749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pPr algn="ctr" fontAlgn="base">
                    <a:spcBef>
                      <a:spcPct val="50000"/>
                    </a:spcBef>
                    <a:spcAft>
                      <a:spcPct val="0"/>
                    </a:spcAft>
                  </a:pPr>
                  <a:r>
                    <a:rPr lang="en-US" altLang="en-US" sz="7200" b="1" smtClean="0">
                      <a:solidFill>
                        <a:srgbClr val="000000"/>
                      </a:solidFill>
                    </a:rPr>
                    <a:t>u</a:t>
                  </a:r>
                </a:p>
              </p:txBody>
            </p:sp>
            <p:sp>
              <p:nvSpPr>
                <p:cNvPr id="7181" name="Rectangle 13"/>
                <p:cNvSpPr>
                  <a:spLocks noChangeArrowheads="1"/>
                </p:cNvSpPr>
                <p:nvPr/>
              </p:nvSpPr>
              <p:spPr bwMode="auto">
                <a:xfrm>
                  <a:off x="3264" y="1632"/>
                  <a:ext cx="480" cy="480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smtClean="0">
                    <a:solidFill>
                      <a:srgbClr val="000000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7182" name="Text Box 14"/>
                <p:cNvSpPr txBox="1">
                  <a:spLocks noChangeArrowheads="1"/>
                </p:cNvSpPr>
                <p:nvPr/>
              </p:nvSpPr>
              <p:spPr bwMode="auto">
                <a:xfrm>
                  <a:off x="3264" y="1488"/>
                  <a:ext cx="384" cy="749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pPr algn="ctr" fontAlgn="base">
                    <a:spcBef>
                      <a:spcPct val="50000"/>
                    </a:spcBef>
                    <a:spcAft>
                      <a:spcPct val="0"/>
                    </a:spcAft>
                  </a:pPr>
                  <a:r>
                    <a:rPr lang="en-US" altLang="en-US" sz="7200" b="1" smtClean="0">
                      <a:solidFill>
                        <a:srgbClr val="000000"/>
                      </a:solidFill>
                    </a:rPr>
                    <a:t>d</a:t>
                  </a:r>
                </a:p>
              </p:txBody>
            </p:sp>
          </p:grpSp>
          <p:grpSp>
            <p:nvGrpSpPr>
              <p:cNvPr id="7183" name="Group 15"/>
              <p:cNvGrpSpPr>
                <a:grpSpLocks/>
              </p:cNvGrpSpPr>
              <p:nvPr/>
            </p:nvGrpSpPr>
            <p:grpSpPr bwMode="auto">
              <a:xfrm>
                <a:off x="3792" y="864"/>
                <a:ext cx="480" cy="749"/>
                <a:chOff x="4512" y="2064"/>
                <a:chExt cx="480" cy="749"/>
              </a:xfrm>
            </p:grpSpPr>
            <p:sp>
              <p:nvSpPr>
                <p:cNvPr id="7184" name="Rectangle 16"/>
                <p:cNvSpPr>
                  <a:spLocks noChangeArrowheads="1"/>
                </p:cNvSpPr>
                <p:nvPr/>
              </p:nvSpPr>
              <p:spPr bwMode="auto">
                <a:xfrm>
                  <a:off x="4512" y="2256"/>
                  <a:ext cx="480" cy="480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smtClean="0">
                    <a:solidFill>
                      <a:srgbClr val="000000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7185" name="Text Box 17"/>
                <p:cNvSpPr txBox="1">
                  <a:spLocks noChangeArrowheads="1"/>
                </p:cNvSpPr>
                <p:nvPr/>
              </p:nvSpPr>
              <p:spPr bwMode="auto">
                <a:xfrm>
                  <a:off x="4560" y="2064"/>
                  <a:ext cx="384" cy="749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pPr algn="ctr" fontAlgn="base">
                    <a:spcBef>
                      <a:spcPct val="50000"/>
                    </a:spcBef>
                    <a:spcAft>
                      <a:spcPct val="0"/>
                    </a:spcAft>
                  </a:pPr>
                  <a:r>
                    <a:rPr lang="en-US" altLang="en-US" sz="7200" b="1" smtClean="0">
                      <a:solidFill>
                        <a:srgbClr val="000000"/>
                      </a:solidFill>
                    </a:rPr>
                    <a:t>c</a:t>
                  </a:r>
                </a:p>
              </p:txBody>
            </p:sp>
          </p:grpSp>
          <p:grpSp>
            <p:nvGrpSpPr>
              <p:cNvPr id="7186" name="Group 18"/>
              <p:cNvGrpSpPr>
                <a:grpSpLocks/>
              </p:cNvGrpSpPr>
              <p:nvPr/>
            </p:nvGrpSpPr>
            <p:grpSpPr bwMode="auto">
              <a:xfrm>
                <a:off x="3792" y="1392"/>
                <a:ext cx="480" cy="749"/>
                <a:chOff x="4080" y="1392"/>
                <a:chExt cx="480" cy="749"/>
              </a:xfrm>
            </p:grpSpPr>
            <p:sp>
              <p:nvSpPr>
                <p:cNvPr id="7187" name="Rectangle 19"/>
                <p:cNvSpPr>
                  <a:spLocks noChangeArrowheads="1"/>
                </p:cNvSpPr>
                <p:nvPr/>
              </p:nvSpPr>
              <p:spPr bwMode="auto">
                <a:xfrm>
                  <a:off x="4080" y="1584"/>
                  <a:ext cx="480" cy="480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smtClean="0">
                    <a:solidFill>
                      <a:srgbClr val="000000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7188" name="Text Box 20"/>
                <p:cNvSpPr txBox="1">
                  <a:spLocks noChangeArrowheads="1"/>
                </p:cNvSpPr>
                <p:nvPr/>
              </p:nvSpPr>
              <p:spPr bwMode="auto">
                <a:xfrm>
                  <a:off x="4128" y="1392"/>
                  <a:ext cx="384" cy="749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pPr algn="ctr" fontAlgn="base">
                    <a:spcBef>
                      <a:spcPct val="50000"/>
                    </a:spcBef>
                    <a:spcAft>
                      <a:spcPct val="0"/>
                    </a:spcAft>
                  </a:pPr>
                  <a:r>
                    <a:rPr lang="en-US" altLang="en-US" sz="7200" b="1" smtClean="0">
                      <a:solidFill>
                        <a:srgbClr val="000000"/>
                      </a:solidFill>
                    </a:rPr>
                    <a:t>s</a:t>
                  </a:r>
                </a:p>
              </p:txBody>
            </p:sp>
          </p:grpSp>
          <p:grpSp>
            <p:nvGrpSpPr>
              <p:cNvPr id="7189" name="Group 21"/>
              <p:cNvGrpSpPr>
                <a:grpSpLocks/>
              </p:cNvGrpSpPr>
              <p:nvPr/>
            </p:nvGrpSpPr>
            <p:grpSpPr bwMode="auto">
              <a:xfrm>
                <a:off x="4416" y="864"/>
                <a:ext cx="480" cy="749"/>
                <a:chOff x="4080" y="864"/>
                <a:chExt cx="480" cy="749"/>
              </a:xfrm>
            </p:grpSpPr>
            <p:sp>
              <p:nvSpPr>
                <p:cNvPr id="7190" name="Rectangle 22"/>
                <p:cNvSpPr>
                  <a:spLocks noChangeArrowheads="1"/>
                </p:cNvSpPr>
                <p:nvPr/>
              </p:nvSpPr>
              <p:spPr bwMode="auto">
                <a:xfrm>
                  <a:off x="4080" y="1056"/>
                  <a:ext cx="480" cy="480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smtClean="0">
                    <a:solidFill>
                      <a:srgbClr val="000000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7191" name="Text Box 23"/>
                <p:cNvSpPr txBox="1">
                  <a:spLocks noChangeArrowheads="1"/>
                </p:cNvSpPr>
                <p:nvPr/>
              </p:nvSpPr>
              <p:spPr bwMode="auto">
                <a:xfrm>
                  <a:off x="4128" y="864"/>
                  <a:ext cx="384" cy="749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pPr algn="ctr" fontAlgn="base">
                    <a:spcBef>
                      <a:spcPct val="50000"/>
                    </a:spcBef>
                    <a:spcAft>
                      <a:spcPct val="0"/>
                    </a:spcAft>
                  </a:pPr>
                  <a:r>
                    <a:rPr lang="en-US" altLang="en-US" sz="7200" b="1" smtClean="0">
                      <a:solidFill>
                        <a:srgbClr val="000000"/>
                      </a:solidFill>
                    </a:rPr>
                    <a:t>t</a:t>
                  </a:r>
                </a:p>
              </p:txBody>
            </p:sp>
          </p:grpSp>
          <p:grpSp>
            <p:nvGrpSpPr>
              <p:cNvPr id="7192" name="Group 24"/>
              <p:cNvGrpSpPr>
                <a:grpSpLocks/>
              </p:cNvGrpSpPr>
              <p:nvPr/>
            </p:nvGrpSpPr>
            <p:grpSpPr bwMode="auto">
              <a:xfrm>
                <a:off x="4416" y="1440"/>
                <a:ext cx="480" cy="749"/>
                <a:chOff x="4752" y="1872"/>
                <a:chExt cx="480" cy="749"/>
              </a:xfrm>
            </p:grpSpPr>
            <p:sp>
              <p:nvSpPr>
                <p:cNvPr id="7193" name="Rectangle 25"/>
                <p:cNvSpPr>
                  <a:spLocks noChangeArrowheads="1"/>
                </p:cNvSpPr>
                <p:nvPr/>
              </p:nvSpPr>
              <p:spPr bwMode="auto">
                <a:xfrm>
                  <a:off x="4752" y="2016"/>
                  <a:ext cx="480" cy="480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smtClean="0">
                    <a:solidFill>
                      <a:srgbClr val="000000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7194" name="Text Box 26"/>
                <p:cNvSpPr txBox="1">
                  <a:spLocks noChangeArrowheads="1"/>
                </p:cNvSpPr>
                <p:nvPr/>
              </p:nvSpPr>
              <p:spPr bwMode="auto">
                <a:xfrm>
                  <a:off x="4800" y="1872"/>
                  <a:ext cx="384" cy="749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pPr algn="ctr" fontAlgn="base">
                    <a:spcBef>
                      <a:spcPct val="50000"/>
                    </a:spcBef>
                    <a:spcAft>
                      <a:spcPct val="0"/>
                    </a:spcAft>
                  </a:pPr>
                  <a:r>
                    <a:rPr lang="en-US" altLang="en-US" sz="7200" b="1" smtClean="0">
                      <a:solidFill>
                        <a:srgbClr val="000000"/>
                      </a:solidFill>
                    </a:rPr>
                    <a:t>b</a:t>
                  </a:r>
                </a:p>
              </p:txBody>
            </p:sp>
          </p:grpSp>
          <p:grpSp>
            <p:nvGrpSpPr>
              <p:cNvPr id="7195" name="Group 27"/>
              <p:cNvGrpSpPr>
                <a:grpSpLocks/>
              </p:cNvGrpSpPr>
              <p:nvPr/>
            </p:nvGrpSpPr>
            <p:grpSpPr bwMode="auto">
              <a:xfrm>
                <a:off x="3168" y="2784"/>
                <a:ext cx="1728" cy="749"/>
                <a:chOff x="3504" y="1392"/>
                <a:chExt cx="1728" cy="749"/>
              </a:xfrm>
            </p:grpSpPr>
            <p:grpSp>
              <p:nvGrpSpPr>
                <p:cNvPr id="7196" name="Group 28"/>
                <p:cNvGrpSpPr>
                  <a:grpSpLocks/>
                </p:cNvGrpSpPr>
                <p:nvPr/>
              </p:nvGrpSpPr>
              <p:grpSpPr bwMode="auto">
                <a:xfrm>
                  <a:off x="4128" y="1392"/>
                  <a:ext cx="480" cy="749"/>
                  <a:chOff x="4752" y="1872"/>
                  <a:chExt cx="480" cy="749"/>
                </a:xfrm>
              </p:grpSpPr>
              <p:sp>
                <p:nvSpPr>
                  <p:cNvPr id="7197" name="Rectangle 29"/>
                  <p:cNvSpPr>
                    <a:spLocks noChangeArrowheads="1"/>
                  </p:cNvSpPr>
                  <p:nvPr/>
                </p:nvSpPr>
                <p:spPr bwMode="auto">
                  <a:xfrm>
                    <a:off x="4752" y="2016"/>
                    <a:ext cx="480" cy="480"/>
                  </a:xfrm>
                  <a:prstGeom prst="rect">
                    <a:avLst/>
                  </a:prstGeom>
                  <a:solidFill>
                    <a:schemeClr val="accent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400" smtClean="0">
                      <a:solidFill>
                        <a:srgbClr val="000000"/>
                      </a:solidFill>
                      <a:latin typeface="Times New Roman" pitchFamily="18" charset="0"/>
                    </a:endParaRPr>
                  </a:p>
                </p:txBody>
              </p:sp>
              <p:sp>
                <p:nvSpPr>
                  <p:cNvPr id="7198" name="Text Box 30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800" y="1872"/>
                    <a:ext cx="384" cy="749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>
                    <a:spAutoFit/>
                  </a:bodyPr>
                  <a:lstStyle/>
                  <a:p>
                    <a:pPr algn="ctr" fontAlgn="base">
                      <a:spcBef>
                        <a:spcPct val="50000"/>
                      </a:spcBef>
                      <a:spcAft>
                        <a:spcPct val="0"/>
                      </a:spcAft>
                    </a:pPr>
                    <a:r>
                      <a:rPr lang="en-US" altLang="en-US" sz="7200" b="1" smtClean="0">
                        <a:solidFill>
                          <a:srgbClr val="000000"/>
                        </a:solidFill>
                        <a:latin typeface="Symbol" pitchFamily="18" charset="2"/>
                      </a:rPr>
                      <a:t>m</a:t>
                    </a:r>
                  </a:p>
                </p:txBody>
              </p:sp>
            </p:grpSp>
            <p:grpSp>
              <p:nvGrpSpPr>
                <p:cNvPr id="7199" name="Group 31"/>
                <p:cNvGrpSpPr>
                  <a:grpSpLocks/>
                </p:cNvGrpSpPr>
                <p:nvPr/>
              </p:nvGrpSpPr>
              <p:grpSpPr bwMode="auto">
                <a:xfrm>
                  <a:off x="4752" y="1392"/>
                  <a:ext cx="480" cy="749"/>
                  <a:chOff x="4752" y="1872"/>
                  <a:chExt cx="480" cy="749"/>
                </a:xfrm>
              </p:grpSpPr>
              <p:sp>
                <p:nvSpPr>
                  <p:cNvPr id="7200" name="Rectangle 32"/>
                  <p:cNvSpPr>
                    <a:spLocks noChangeArrowheads="1"/>
                  </p:cNvSpPr>
                  <p:nvPr/>
                </p:nvSpPr>
                <p:spPr bwMode="auto">
                  <a:xfrm>
                    <a:off x="4752" y="2016"/>
                    <a:ext cx="480" cy="480"/>
                  </a:xfrm>
                  <a:prstGeom prst="rect">
                    <a:avLst/>
                  </a:prstGeom>
                  <a:solidFill>
                    <a:schemeClr val="accent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400" smtClean="0">
                      <a:solidFill>
                        <a:srgbClr val="000000"/>
                      </a:solidFill>
                      <a:latin typeface="Times New Roman" pitchFamily="18" charset="0"/>
                    </a:endParaRPr>
                  </a:p>
                </p:txBody>
              </p:sp>
              <p:sp>
                <p:nvSpPr>
                  <p:cNvPr id="7201" name="Text Box 33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800" y="1872"/>
                    <a:ext cx="384" cy="749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>
                    <a:spAutoFit/>
                  </a:bodyPr>
                  <a:lstStyle/>
                  <a:p>
                    <a:pPr algn="ctr" fontAlgn="base">
                      <a:spcBef>
                        <a:spcPct val="50000"/>
                      </a:spcBef>
                      <a:spcAft>
                        <a:spcPct val="0"/>
                      </a:spcAft>
                    </a:pPr>
                    <a:r>
                      <a:rPr lang="en-US" altLang="en-US" sz="7200" b="1" smtClean="0">
                        <a:solidFill>
                          <a:srgbClr val="000000"/>
                        </a:solidFill>
                        <a:latin typeface="Symbol" pitchFamily="18" charset="2"/>
                      </a:rPr>
                      <a:t>t</a:t>
                    </a:r>
                  </a:p>
                </p:txBody>
              </p:sp>
            </p:grpSp>
            <p:grpSp>
              <p:nvGrpSpPr>
                <p:cNvPr id="7202" name="Group 34"/>
                <p:cNvGrpSpPr>
                  <a:grpSpLocks/>
                </p:cNvGrpSpPr>
                <p:nvPr/>
              </p:nvGrpSpPr>
              <p:grpSpPr bwMode="auto">
                <a:xfrm>
                  <a:off x="3504" y="1392"/>
                  <a:ext cx="480" cy="749"/>
                  <a:chOff x="4752" y="1872"/>
                  <a:chExt cx="480" cy="749"/>
                </a:xfrm>
              </p:grpSpPr>
              <p:sp>
                <p:nvSpPr>
                  <p:cNvPr id="7203" name="Rectangle 35"/>
                  <p:cNvSpPr>
                    <a:spLocks noChangeArrowheads="1"/>
                  </p:cNvSpPr>
                  <p:nvPr/>
                </p:nvSpPr>
                <p:spPr bwMode="auto">
                  <a:xfrm>
                    <a:off x="4752" y="2016"/>
                    <a:ext cx="480" cy="480"/>
                  </a:xfrm>
                  <a:prstGeom prst="rect">
                    <a:avLst/>
                  </a:prstGeom>
                  <a:solidFill>
                    <a:schemeClr val="accent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400" smtClean="0">
                      <a:solidFill>
                        <a:srgbClr val="000000"/>
                      </a:solidFill>
                      <a:latin typeface="Times New Roman" pitchFamily="18" charset="0"/>
                    </a:endParaRPr>
                  </a:p>
                </p:txBody>
              </p:sp>
              <p:sp>
                <p:nvSpPr>
                  <p:cNvPr id="7204" name="Text Box 36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800" y="1872"/>
                    <a:ext cx="384" cy="749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>
                    <a:spAutoFit/>
                  </a:bodyPr>
                  <a:lstStyle/>
                  <a:p>
                    <a:pPr algn="ctr" fontAlgn="base">
                      <a:spcBef>
                        <a:spcPct val="50000"/>
                      </a:spcBef>
                      <a:spcAft>
                        <a:spcPct val="0"/>
                      </a:spcAft>
                    </a:pPr>
                    <a:r>
                      <a:rPr lang="en-US" altLang="en-US" sz="7200" b="1" smtClean="0">
                        <a:solidFill>
                          <a:srgbClr val="000000"/>
                        </a:solidFill>
                      </a:rPr>
                      <a:t>e</a:t>
                    </a:r>
                  </a:p>
                </p:txBody>
              </p:sp>
            </p:grpSp>
          </p:grpSp>
          <p:grpSp>
            <p:nvGrpSpPr>
              <p:cNvPr id="7205" name="Group 37"/>
              <p:cNvGrpSpPr>
                <a:grpSpLocks/>
              </p:cNvGrpSpPr>
              <p:nvPr/>
            </p:nvGrpSpPr>
            <p:grpSpPr bwMode="auto">
              <a:xfrm>
                <a:off x="3120" y="2352"/>
                <a:ext cx="624" cy="528"/>
                <a:chOff x="4560" y="3120"/>
                <a:chExt cx="624" cy="528"/>
              </a:xfrm>
            </p:grpSpPr>
            <p:sp>
              <p:nvSpPr>
                <p:cNvPr id="7206" name="Rectangle 38"/>
                <p:cNvSpPr>
                  <a:spLocks noChangeArrowheads="1"/>
                </p:cNvSpPr>
                <p:nvPr/>
              </p:nvSpPr>
              <p:spPr bwMode="auto">
                <a:xfrm>
                  <a:off x="4608" y="3168"/>
                  <a:ext cx="480" cy="480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smtClean="0">
                    <a:solidFill>
                      <a:srgbClr val="000000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7207" name="Text Box 39"/>
                <p:cNvSpPr txBox="1">
                  <a:spLocks noChangeArrowheads="1"/>
                </p:cNvSpPr>
                <p:nvPr/>
              </p:nvSpPr>
              <p:spPr bwMode="auto">
                <a:xfrm>
                  <a:off x="4560" y="3120"/>
                  <a:ext cx="624" cy="48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pPr algn="ctr" fontAlgn="base">
                    <a:spcBef>
                      <a:spcPct val="50000"/>
                    </a:spcBef>
                    <a:spcAft>
                      <a:spcPct val="0"/>
                    </a:spcAft>
                  </a:pPr>
                  <a:r>
                    <a:rPr lang="en-US" altLang="en-US" sz="4400" b="1" smtClean="0">
                      <a:solidFill>
                        <a:srgbClr val="000000"/>
                      </a:solidFill>
                      <a:latin typeface="Symbol" pitchFamily="18" charset="2"/>
                      <a:sym typeface="Trebuchet MS" pitchFamily="34" charset="0"/>
                    </a:rPr>
                    <a:t>n</a:t>
                  </a:r>
                  <a:r>
                    <a:rPr lang="en-US" altLang="en-US" sz="4400" b="1" baseline="-25000" smtClean="0">
                      <a:solidFill>
                        <a:srgbClr val="000000"/>
                      </a:solidFill>
                      <a:sym typeface="Trebuchet MS" pitchFamily="34" charset="0"/>
                    </a:rPr>
                    <a:t>e</a:t>
                  </a:r>
                  <a:endParaRPr lang="en-US" altLang="en-US" sz="4400" b="1" baseline="-25000" smtClean="0">
                    <a:solidFill>
                      <a:srgbClr val="000000"/>
                    </a:solidFill>
                    <a:latin typeface="Symbol" pitchFamily="18" charset="2"/>
                    <a:sym typeface="Trebuchet MS" pitchFamily="34" charset="0"/>
                  </a:endParaRPr>
                </a:p>
              </p:txBody>
            </p:sp>
          </p:grpSp>
          <p:grpSp>
            <p:nvGrpSpPr>
              <p:cNvPr id="7208" name="Group 40"/>
              <p:cNvGrpSpPr>
                <a:grpSpLocks/>
              </p:cNvGrpSpPr>
              <p:nvPr/>
            </p:nvGrpSpPr>
            <p:grpSpPr bwMode="auto">
              <a:xfrm>
                <a:off x="3744" y="2352"/>
                <a:ext cx="624" cy="528"/>
                <a:chOff x="4080" y="912"/>
                <a:chExt cx="624" cy="528"/>
              </a:xfrm>
            </p:grpSpPr>
            <p:sp>
              <p:nvSpPr>
                <p:cNvPr id="7209" name="Rectangle 41"/>
                <p:cNvSpPr>
                  <a:spLocks noChangeArrowheads="1"/>
                </p:cNvSpPr>
                <p:nvPr/>
              </p:nvSpPr>
              <p:spPr bwMode="auto">
                <a:xfrm>
                  <a:off x="4128" y="960"/>
                  <a:ext cx="480" cy="480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smtClean="0">
                    <a:solidFill>
                      <a:srgbClr val="000000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7210" name="Text Box 42"/>
                <p:cNvSpPr txBox="1">
                  <a:spLocks noChangeArrowheads="1"/>
                </p:cNvSpPr>
                <p:nvPr/>
              </p:nvSpPr>
              <p:spPr bwMode="auto">
                <a:xfrm>
                  <a:off x="4080" y="912"/>
                  <a:ext cx="624" cy="48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pPr algn="ctr" fontAlgn="base">
                    <a:spcBef>
                      <a:spcPct val="50000"/>
                    </a:spcBef>
                    <a:spcAft>
                      <a:spcPct val="0"/>
                    </a:spcAft>
                  </a:pPr>
                  <a:r>
                    <a:rPr lang="en-US" altLang="en-US" sz="4400" b="1" smtClean="0">
                      <a:solidFill>
                        <a:srgbClr val="000000"/>
                      </a:solidFill>
                      <a:latin typeface="Symbol" pitchFamily="18" charset="2"/>
                      <a:sym typeface="Symbol" pitchFamily="18" charset="2"/>
                    </a:rPr>
                    <a:t>n</a:t>
                  </a:r>
                  <a:r>
                    <a:rPr lang="en-US" altLang="en-US" sz="4400" b="1" baseline="-25000" smtClean="0">
                      <a:solidFill>
                        <a:srgbClr val="000000"/>
                      </a:solidFill>
                      <a:latin typeface="Symbol" pitchFamily="18" charset="2"/>
                      <a:sym typeface="Symbol" pitchFamily="18" charset="2"/>
                    </a:rPr>
                    <a:t>m</a:t>
                  </a:r>
                </a:p>
              </p:txBody>
            </p:sp>
          </p:grpSp>
          <p:grpSp>
            <p:nvGrpSpPr>
              <p:cNvPr id="7211" name="Group 43"/>
              <p:cNvGrpSpPr>
                <a:grpSpLocks/>
              </p:cNvGrpSpPr>
              <p:nvPr/>
            </p:nvGrpSpPr>
            <p:grpSpPr bwMode="auto">
              <a:xfrm>
                <a:off x="4368" y="2352"/>
                <a:ext cx="624" cy="528"/>
                <a:chOff x="4704" y="912"/>
                <a:chExt cx="624" cy="528"/>
              </a:xfrm>
            </p:grpSpPr>
            <p:sp>
              <p:nvSpPr>
                <p:cNvPr id="7212" name="Rectangle 44"/>
                <p:cNvSpPr>
                  <a:spLocks noChangeArrowheads="1"/>
                </p:cNvSpPr>
                <p:nvPr/>
              </p:nvSpPr>
              <p:spPr bwMode="auto">
                <a:xfrm>
                  <a:off x="4752" y="960"/>
                  <a:ext cx="480" cy="480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smtClean="0">
                    <a:solidFill>
                      <a:srgbClr val="000000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7213" name="Text Box 45"/>
                <p:cNvSpPr txBox="1">
                  <a:spLocks noChangeArrowheads="1"/>
                </p:cNvSpPr>
                <p:nvPr/>
              </p:nvSpPr>
              <p:spPr bwMode="auto">
                <a:xfrm>
                  <a:off x="4704" y="912"/>
                  <a:ext cx="624" cy="48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pPr algn="ctr" fontAlgn="base">
                    <a:spcBef>
                      <a:spcPct val="50000"/>
                    </a:spcBef>
                    <a:spcAft>
                      <a:spcPct val="0"/>
                    </a:spcAft>
                  </a:pPr>
                  <a:r>
                    <a:rPr lang="en-US" altLang="en-US" sz="4400" b="1" smtClean="0">
                      <a:solidFill>
                        <a:srgbClr val="000000"/>
                      </a:solidFill>
                      <a:latin typeface="Symbol" pitchFamily="18" charset="2"/>
                      <a:sym typeface="Symbol" pitchFamily="18" charset="2"/>
                    </a:rPr>
                    <a:t>n</a:t>
                  </a:r>
                  <a:r>
                    <a:rPr lang="en-US" altLang="en-US" sz="4400" b="1" baseline="-25000" smtClean="0">
                      <a:solidFill>
                        <a:srgbClr val="000000"/>
                      </a:solidFill>
                      <a:latin typeface="Symbol" pitchFamily="18" charset="2"/>
                      <a:sym typeface="Symbol" pitchFamily="18" charset="2"/>
                    </a:rPr>
                    <a:t>t</a:t>
                  </a:r>
                </a:p>
              </p:txBody>
            </p:sp>
          </p:grpSp>
          <p:sp>
            <p:nvSpPr>
              <p:cNvPr id="7214" name="Rectangle 46"/>
              <p:cNvSpPr>
                <a:spLocks noChangeArrowheads="1"/>
              </p:cNvSpPr>
              <p:nvPr/>
            </p:nvSpPr>
            <p:spPr bwMode="auto">
              <a:xfrm>
                <a:off x="3024" y="912"/>
                <a:ext cx="1968" cy="2592"/>
              </a:xfrm>
              <a:prstGeom prst="rect">
                <a:avLst/>
              </a:prstGeom>
              <a:noFill/>
              <a:ln w="38100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</p:grpSp>
        <p:sp>
          <p:nvSpPr>
            <p:cNvPr id="7215" name="Line 47"/>
            <p:cNvSpPr>
              <a:spLocks noChangeShapeType="1"/>
            </p:cNvSpPr>
            <p:nvPr/>
          </p:nvSpPr>
          <p:spPr bwMode="auto">
            <a:xfrm flipV="1">
              <a:off x="2304" y="2640"/>
              <a:ext cx="768" cy="624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</p:grpSp>
      <p:sp>
        <p:nvSpPr>
          <p:cNvPr id="7219" name="Text Box 51"/>
          <p:cNvSpPr txBox="1">
            <a:spLocks noChangeArrowheads="1"/>
          </p:cNvSpPr>
          <p:nvPr/>
        </p:nvSpPr>
        <p:spPr bwMode="auto">
          <a:xfrm>
            <a:off x="495300" y="6019800"/>
            <a:ext cx="81915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smtClean="0">
                <a:solidFill>
                  <a:srgbClr val="3333CC"/>
                </a:solidFill>
                <a:latin typeface="Times New Roman" pitchFamily="18" charset="0"/>
              </a:rPr>
              <a:t>Simple model explains what the world is &amp; what holds it together</a:t>
            </a:r>
          </a:p>
        </p:txBody>
      </p:sp>
      <p:grpSp>
        <p:nvGrpSpPr>
          <p:cNvPr id="7236" name="Group 68"/>
          <p:cNvGrpSpPr>
            <a:grpSpLocks/>
          </p:cNvGrpSpPr>
          <p:nvPr/>
        </p:nvGrpSpPr>
        <p:grpSpPr bwMode="auto">
          <a:xfrm>
            <a:off x="4800600" y="1219200"/>
            <a:ext cx="3276600" cy="336550"/>
            <a:chOff x="3024" y="768"/>
            <a:chExt cx="2064" cy="212"/>
          </a:xfrm>
        </p:grpSpPr>
        <p:sp>
          <p:nvSpPr>
            <p:cNvPr id="7223" name="Line 55"/>
            <p:cNvSpPr>
              <a:spLocks noChangeShapeType="1"/>
            </p:cNvSpPr>
            <p:nvPr/>
          </p:nvSpPr>
          <p:spPr bwMode="auto">
            <a:xfrm>
              <a:off x="3072" y="960"/>
              <a:ext cx="2016" cy="0"/>
            </a:xfrm>
            <a:prstGeom prst="line">
              <a:avLst/>
            </a:prstGeom>
            <a:noFill/>
            <a:ln w="31750">
              <a:solidFill>
                <a:srgbClr val="FFCC00"/>
              </a:solidFill>
              <a:round/>
              <a:headEnd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7224" name="Text Box 56"/>
            <p:cNvSpPr txBox="1">
              <a:spLocks noChangeArrowheads="1"/>
            </p:cNvSpPr>
            <p:nvPr/>
          </p:nvSpPr>
          <p:spPr bwMode="auto">
            <a:xfrm>
              <a:off x="3024" y="768"/>
              <a:ext cx="2064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altLang="en-US" sz="1600" smtClean="0">
                  <a:solidFill>
                    <a:srgbClr val="000000"/>
                  </a:solidFill>
                  <a:latin typeface="Times New Roman" pitchFamily="18" charset="0"/>
                </a:rPr>
                <a:t>Light                                        Heavy</a:t>
              </a:r>
            </a:p>
          </p:txBody>
        </p:sp>
      </p:grpSp>
      <p:sp>
        <p:nvSpPr>
          <p:cNvPr id="7225" name="Text Box 57"/>
          <p:cNvSpPr txBox="1">
            <a:spLocks noChangeArrowheads="1"/>
          </p:cNvSpPr>
          <p:nvPr/>
        </p:nvSpPr>
        <p:spPr bwMode="auto">
          <a:xfrm>
            <a:off x="8077200" y="1676400"/>
            <a:ext cx="8382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altLang="en-US" sz="1600" u="sng" smtClean="0">
                <a:solidFill>
                  <a:srgbClr val="000000"/>
                </a:solidFill>
                <a:latin typeface="Times New Roman" pitchFamily="18" charset="0"/>
              </a:rPr>
              <a:t>Charge</a:t>
            </a:r>
          </a:p>
        </p:txBody>
      </p:sp>
      <p:sp>
        <p:nvSpPr>
          <p:cNvPr id="7228" name="Text Box 60"/>
          <p:cNvSpPr txBox="1">
            <a:spLocks noChangeArrowheads="1"/>
          </p:cNvSpPr>
          <p:nvPr/>
        </p:nvSpPr>
        <p:spPr bwMode="auto">
          <a:xfrm>
            <a:off x="8229600" y="4267200"/>
            <a:ext cx="5334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altLang="en-US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0</a:t>
            </a:r>
          </a:p>
        </p:txBody>
      </p:sp>
      <p:grpSp>
        <p:nvGrpSpPr>
          <p:cNvPr id="7238" name="Group 70"/>
          <p:cNvGrpSpPr>
            <a:grpSpLocks/>
          </p:cNvGrpSpPr>
          <p:nvPr/>
        </p:nvGrpSpPr>
        <p:grpSpPr bwMode="auto">
          <a:xfrm>
            <a:off x="8153400" y="2057400"/>
            <a:ext cx="685800" cy="3414713"/>
            <a:chOff x="5136" y="1296"/>
            <a:chExt cx="432" cy="2151"/>
          </a:xfrm>
        </p:grpSpPr>
        <p:sp>
          <p:nvSpPr>
            <p:cNvPr id="7226" name="Text Box 58"/>
            <p:cNvSpPr txBox="1">
              <a:spLocks noChangeArrowheads="1"/>
            </p:cNvSpPr>
            <p:nvPr/>
          </p:nvSpPr>
          <p:spPr bwMode="auto">
            <a:xfrm>
              <a:off x="5184" y="1296"/>
              <a:ext cx="336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altLang="en-US" sz="1600" b="1" smtClean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+</a:t>
              </a:r>
              <a:r>
                <a:rPr lang="en-US" altLang="en-US" sz="2400" smtClean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⅔</a:t>
              </a:r>
            </a:p>
          </p:txBody>
        </p:sp>
        <p:sp>
          <p:nvSpPr>
            <p:cNvPr id="7227" name="Text Box 59"/>
            <p:cNvSpPr txBox="1">
              <a:spLocks noChangeArrowheads="1"/>
            </p:cNvSpPr>
            <p:nvPr/>
          </p:nvSpPr>
          <p:spPr bwMode="auto">
            <a:xfrm>
              <a:off x="5136" y="1872"/>
              <a:ext cx="432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altLang="en-US" sz="2400" smtClean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 -⅓</a:t>
              </a:r>
            </a:p>
          </p:txBody>
        </p:sp>
        <p:sp>
          <p:nvSpPr>
            <p:cNvPr id="7229" name="Text Box 61"/>
            <p:cNvSpPr txBox="1">
              <a:spLocks noChangeArrowheads="1"/>
            </p:cNvSpPr>
            <p:nvPr/>
          </p:nvSpPr>
          <p:spPr bwMode="auto">
            <a:xfrm>
              <a:off x="5184" y="3216"/>
              <a:ext cx="336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altLang="en-US" smtClean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 -1</a:t>
              </a:r>
            </a:p>
          </p:txBody>
        </p:sp>
      </p:grpSp>
      <p:sp>
        <p:nvSpPr>
          <p:cNvPr id="7231" name="Text Box 63"/>
          <p:cNvSpPr txBox="1">
            <a:spLocks noChangeArrowheads="1"/>
          </p:cNvSpPr>
          <p:nvPr/>
        </p:nvSpPr>
        <p:spPr bwMode="auto">
          <a:xfrm>
            <a:off x="4876800" y="838200"/>
            <a:ext cx="3200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altLang="en-US" sz="2400" b="1" u="sng" smtClean="0">
                <a:solidFill>
                  <a:srgbClr val="3333CC"/>
                </a:solidFill>
                <a:latin typeface="Times New Roman" pitchFamily="18" charset="0"/>
              </a:rPr>
              <a:t>Particles</a:t>
            </a:r>
          </a:p>
        </p:txBody>
      </p:sp>
      <p:sp>
        <p:nvSpPr>
          <p:cNvPr id="7232" name="Text Box 64"/>
          <p:cNvSpPr txBox="1">
            <a:spLocks noChangeArrowheads="1"/>
          </p:cNvSpPr>
          <p:nvPr/>
        </p:nvSpPr>
        <p:spPr bwMode="auto">
          <a:xfrm>
            <a:off x="4876800" y="838200"/>
            <a:ext cx="3200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altLang="en-US" sz="2400" b="1" u="sng" smtClean="0">
                <a:solidFill>
                  <a:srgbClr val="3333CC"/>
                </a:solidFill>
                <a:latin typeface="Times New Roman" pitchFamily="18" charset="0"/>
              </a:rPr>
              <a:t>Anti-Particles</a:t>
            </a:r>
          </a:p>
        </p:txBody>
      </p:sp>
      <p:grpSp>
        <p:nvGrpSpPr>
          <p:cNvPr id="7239" name="Group 71"/>
          <p:cNvGrpSpPr>
            <a:grpSpLocks/>
          </p:cNvGrpSpPr>
          <p:nvPr/>
        </p:nvGrpSpPr>
        <p:grpSpPr bwMode="auto">
          <a:xfrm>
            <a:off x="8153400" y="2057400"/>
            <a:ext cx="685800" cy="3414713"/>
            <a:chOff x="5232" y="1392"/>
            <a:chExt cx="432" cy="2151"/>
          </a:xfrm>
        </p:grpSpPr>
        <p:sp>
          <p:nvSpPr>
            <p:cNvPr id="7234" name="Text Box 66"/>
            <p:cNvSpPr txBox="1">
              <a:spLocks noChangeArrowheads="1"/>
            </p:cNvSpPr>
            <p:nvPr/>
          </p:nvSpPr>
          <p:spPr bwMode="auto">
            <a:xfrm>
              <a:off x="5280" y="1392"/>
              <a:ext cx="336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altLang="en-US" sz="2400" smtClean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-⅔</a:t>
              </a:r>
            </a:p>
          </p:txBody>
        </p:sp>
        <p:sp>
          <p:nvSpPr>
            <p:cNvPr id="7235" name="Text Box 67"/>
            <p:cNvSpPr txBox="1">
              <a:spLocks noChangeArrowheads="1"/>
            </p:cNvSpPr>
            <p:nvPr/>
          </p:nvSpPr>
          <p:spPr bwMode="auto">
            <a:xfrm>
              <a:off x="5232" y="1968"/>
              <a:ext cx="432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altLang="en-US" sz="2400" smtClean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altLang="en-US" sz="1600" b="1" smtClean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+</a:t>
              </a:r>
              <a:r>
                <a:rPr lang="en-US" altLang="en-US" sz="2400" smtClean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⅓</a:t>
              </a:r>
            </a:p>
          </p:txBody>
        </p:sp>
        <p:sp>
          <p:nvSpPr>
            <p:cNvPr id="7237" name="Text Box 69"/>
            <p:cNvSpPr txBox="1">
              <a:spLocks noChangeArrowheads="1"/>
            </p:cNvSpPr>
            <p:nvPr/>
          </p:nvSpPr>
          <p:spPr bwMode="auto">
            <a:xfrm>
              <a:off x="5280" y="3312"/>
              <a:ext cx="336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altLang="en-US" smtClean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altLang="en-US" sz="1600" b="1" smtClean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+</a:t>
              </a:r>
              <a:r>
                <a:rPr lang="en-US" altLang="en-US" smtClean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1</a:t>
              </a:r>
            </a:p>
          </p:txBody>
        </p:sp>
      </p:grpSp>
      <p:grpSp>
        <p:nvGrpSpPr>
          <p:cNvPr id="7244" name="Group 76"/>
          <p:cNvGrpSpPr>
            <a:grpSpLocks/>
          </p:cNvGrpSpPr>
          <p:nvPr/>
        </p:nvGrpSpPr>
        <p:grpSpPr bwMode="auto">
          <a:xfrm>
            <a:off x="5638800" y="4770438"/>
            <a:ext cx="2438400" cy="517525"/>
            <a:chOff x="3552" y="3005"/>
            <a:chExt cx="1536" cy="326"/>
          </a:xfrm>
        </p:grpSpPr>
        <p:sp>
          <p:nvSpPr>
            <p:cNvPr id="7240" name="Text Box 72"/>
            <p:cNvSpPr txBox="1">
              <a:spLocks noChangeArrowheads="1"/>
            </p:cNvSpPr>
            <p:nvPr/>
          </p:nvSpPr>
          <p:spPr bwMode="auto">
            <a:xfrm>
              <a:off x="3552" y="3005"/>
              <a:ext cx="288" cy="30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/>
            <a:p>
              <a:pPr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altLang="en-US" sz="3200" b="1" smtClean="0">
                  <a:solidFill>
                    <a:srgbClr val="000000"/>
                  </a:solidFill>
                  <a:latin typeface="Symbol" pitchFamily="18" charset="2"/>
                </a:rPr>
                <a:t>-</a:t>
              </a:r>
            </a:p>
          </p:txBody>
        </p:sp>
        <p:sp>
          <p:nvSpPr>
            <p:cNvPr id="7241" name="Text Box 73"/>
            <p:cNvSpPr txBox="1">
              <a:spLocks noChangeArrowheads="1"/>
            </p:cNvSpPr>
            <p:nvPr/>
          </p:nvSpPr>
          <p:spPr bwMode="auto">
            <a:xfrm>
              <a:off x="4176" y="3005"/>
              <a:ext cx="288" cy="30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/>
            <a:p>
              <a:pPr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altLang="en-US" sz="3200" b="1" smtClean="0">
                  <a:solidFill>
                    <a:srgbClr val="000000"/>
                  </a:solidFill>
                  <a:latin typeface="Symbol" pitchFamily="18" charset="2"/>
                </a:rPr>
                <a:t>-</a:t>
              </a:r>
            </a:p>
          </p:txBody>
        </p:sp>
        <p:sp>
          <p:nvSpPr>
            <p:cNvPr id="7242" name="Text Box 74"/>
            <p:cNvSpPr txBox="1">
              <a:spLocks noChangeArrowheads="1"/>
            </p:cNvSpPr>
            <p:nvPr/>
          </p:nvSpPr>
          <p:spPr bwMode="auto">
            <a:xfrm>
              <a:off x="4800" y="3024"/>
              <a:ext cx="288" cy="30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/>
            <a:p>
              <a:pPr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altLang="en-US" sz="3200" b="1" smtClean="0">
                  <a:solidFill>
                    <a:srgbClr val="000000"/>
                  </a:solidFill>
                  <a:latin typeface="Symbol" pitchFamily="18" charset="2"/>
                </a:rPr>
                <a:t>-</a:t>
              </a:r>
            </a:p>
          </p:txBody>
        </p:sp>
      </p:grpSp>
      <p:grpSp>
        <p:nvGrpSpPr>
          <p:cNvPr id="7257" name="Group 89"/>
          <p:cNvGrpSpPr>
            <a:grpSpLocks/>
          </p:cNvGrpSpPr>
          <p:nvPr/>
        </p:nvGrpSpPr>
        <p:grpSpPr bwMode="auto">
          <a:xfrm>
            <a:off x="5257800" y="1981200"/>
            <a:ext cx="2819400" cy="3336925"/>
            <a:chOff x="3312" y="1248"/>
            <a:chExt cx="1776" cy="2102"/>
          </a:xfrm>
        </p:grpSpPr>
        <p:sp>
          <p:nvSpPr>
            <p:cNvPr id="7243" name="Line 75"/>
            <p:cNvSpPr>
              <a:spLocks noChangeShapeType="1"/>
            </p:cNvSpPr>
            <p:nvPr/>
          </p:nvSpPr>
          <p:spPr bwMode="auto">
            <a:xfrm>
              <a:off x="3360" y="1248"/>
              <a:ext cx="24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grpSp>
          <p:nvGrpSpPr>
            <p:cNvPr id="7245" name="Group 77"/>
            <p:cNvGrpSpPr>
              <a:grpSpLocks/>
            </p:cNvGrpSpPr>
            <p:nvPr/>
          </p:nvGrpSpPr>
          <p:grpSpPr bwMode="auto">
            <a:xfrm>
              <a:off x="3552" y="3024"/>
              <a:ext cx="1536" cy="326"/>
              <a:chOff x="3552" y="3005"/>
              <a:chExt cx="1536" cy="326"/>
            </a:xfrm>
          </p:grpSpPr>
          <p:sp>
            <p:nvSpPr>
              <p:cNvPr id="7246" name="Text Box 78"/>
              <p:cNvSpPr txBox="1">
                <a:spLocks noChangeArrowheads="1"/>
              </p:cNvSpPr>
              <p:nvPr/>
            </p:nvSpPr>
            <p:spPr bwMode="auto">
              <a:xfrm>
                <a:off x="3552" y="3005"/>
                <a:ext cx="288" cy="30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pPr fontAlgn="base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en-US" altLang="en-US" sz="3200" b="1" smtClean="0">
                    <a:solidFill>
                      <a:srgbClr val="000000"/>
                    </a:solidFill>
                    <a:latin typeface="Symbol" pitchFamily="18" charset="2"/>
                  </a:rPr>
                  <a:t>+</a:t>
                </a:r>
              </a:p>
            </p:txBody>
          </p:sp>
          <p:sp>
            <p:nvSpPr>
              <p:cNvPr id="7247" name="Text Box 79"/>
              <p:cNvSpPr txBox="1">
                <a:spLocks noChangeArrowheads="1"/>
              </p:cNvSpPr>
              <p:nvPr/>
            </p:nvSpPr>
            <p:spPr bwMode="auto">
              <a:xfrm>
                <a:off x="4176" y="3005"/>
                <a:ext cx="288" cy="30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pPr fontAlgn="base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en-US" altLang="en-US" sz="3200" b="1" smtClean="0">
                    <a:solidFill>
                      <a:srgbClr val="000000"/>
                    </a:solidFill>
                    <a:latin typeface="Symbol" pitchFamily="18" charset="2"/>
                  </a:rPr>
                  <a:t>+</a:t>
                </a:r>
              </a:p>
            </p:txBody>
          </p:sp>
          <p:sp>
            <p:nvSpPr>
              <p:cNvPr id="7248" name="Text Box 80"/>
              <p:cNvSpPr txBox="1">
                <a:spLocks noChangeArrowheads="1"/>
              </p:cNvSpPr>
              <p:nvPr/>
            </p:nvSpPr>
            <p:spPr bwMode="auto">
              <a:xfrm>
                <a:off x="4800" y="3024"/>
                <a:ext cx="288" cy="30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pPr fontAlgn="base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en-US" altLang="en-US" sz="3200" b="1" smtClean="0">
                    <a:solidFill>
                      <a:srgbClr val="000000"/>
                    </a:solidFill>
                    <a:latin typeface="Symbol" pitchFamily="18" charset="2"/>
                  </a:rPr>
                  <a:t>+</a:t>
                </a:r>
              </a:p>
            </p:txBody>
          </p:sp>
        </p:grpSp>
        <p:sp>
          <p:nvSpPr>
            <p:cNvPr id="7249" name="Line 81"/>
            <p:cNvSpPr>
              <a:spLocks noChangeShapeType="1"/>
            </p:cNvSpPr>
            <p:nvPr/>
          </p:nvSpPr>
          <p:spPr bwMode="auto">
            <a:xfrm>
              <a:off x="3984" y="1248"/>
              <a:ext cx="24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7250" name="Line 82"/>
            <p:cNvSpPr>
              <a:spLocks noChangeShapeType="1"/>
            </p:cNvSpPr>
            <p:nvPr/>
          </p:nvSpPr>
          <p:spPr bwMode="auto">
            <a:xfrm>
              <a:off x="4560" y="1248"/>
              <a:ext cx="24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7251" name="Line 83"/>
            <p:cNvSpPr>
              <a:spLocks noChangeShapeType="1"/>
            </p:cNvSpPr>
            <p:nvPr/>
          </p:nvSpPr>
          <p:spPr bwMode="auto">
            <a:xfrm>
              <a:off x="3360" y="1776"/>
              <a:ext cx="24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7252" name="Line 84"/>
            <p:cNvSpPr>
              <a:spLocks noChangeShapeType="1"/>
            </p:cNvSpPr>
            <p:nvPr/>
          </p:nvSpPr>
          <p:spPr bwMode="auto">
            <a:xfrm>
              <a:off x="3984" y="1776"/>
              <a:ext cx="24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7253" name="Line 85"/>
            <p:cNvSpPr>
              <a:spLocks noChangeShapeType="1"/>
            </p:cNvSpPr>
            <p:nvPr/>
          </p:nvSpPr>
          <p:spPr bwMode="auto">
            <a:xfrm>
              <a:off x="4608" y="1776"/>
              <a:ext cx="24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7254" name="Line 86"/>
            <p:cNvSpPr>
              <a:spLocks noChangeShapeType="1"/>
            </p:cNvSpPr>
            <p:nvPr/>
          </p:nvSpPr>
          <p:spPr bwMode="auto">
            <a:xfrm>
              <a:off x="4560" y="2640"/>
              <a:ext cx="24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7255" name="Line 87"/>
            <p:cNvSpPr>
              <a:spLocks noChangeShapeType="1"/>
            </p:cNvSpPr>
            <p:nvPr/>
          </p:nvSpPr>
          <p:spPr bwMode="auto">
            <a:xfrm>
              <a:off x="3312" y="2640"/>
              <a:ext cx="24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7256" name="Line 88"/>
            <p:cNvSpPr>
              <a:spLocks noChangeShapeType="1"/>
            </p:cNvSpPr>
            <p:nvPr/>
          </p:nvSpPr>
          <p:spPr bwMode="auto">
            <a:xfrm>
              <a:off x="3936" y="2640"/>
              <a:ext cx="24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342004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7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7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7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7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7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6" grpId="0"/>
      <p:bldP spid="7225" grpId="0"/>
      <p:bldP spid="7228" grpId="0"/>
      <p:bldP spid="7231" grpId="0"/>
      <p:bldP spid="7231" grpId="1"/>
      <p:bldP spid="7232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6" name="Rectangle 4"/>
          <p:cNvSpPr>
            <a:spLocks noChangeArrowheads="1"/>
          </p:cNvSpPr>
          <p:nvPr/>
        </p:nvSpPr>
        <p:spPr bwMode="auto">
          <a:xfrm>
            <a:off x="76200" y="-152400"/>
            <a:ext cx="8991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mtClean="0">
                <a:solidFill>
                  <a:srgbClr val="FF0000"/>
                </a:solidFill>
                <a:latin typeface="Times New Roman" pitchFamily="18" charset="0"/>
              </a:rPr>
              <a:t>Oscillations and Neutrinos Mass</a:t>
            </a:r>
          </a:p>
        </p:txBody>
      </p:sp>
      <p:sp>
        <p:nvSpPr>
          <p:cNvPr id="28677" name="Text Box 5"/>
          <p:cNvSpPr txBox="1">
            <a:spLocks noChangeArrowheads="1"/>
          </p:cNvSpPr>
          <p:nvPr/>
        </p:nvSpPr>
        <p:spPr bwMode="auto">
          <a:xfrm>
            <a:off x="685800" y="762000"/>
            <a:ext cx="7772400" cy="5788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altLang="en-US" sz="2400" smtClean="0">
                <a:solidFill>
                  <a:srgbClr val="3333CC"/>
                </a:solidFill>
                <a:latin typeface="Times New Roman" pitchFamily="18" charset="0"/>
              </a:rPr>
              <a:t>Remember: there are three types of neutrinos (</a:t>
            </a:r>
            <a:r>
              <a:rPr lang="el-GR" altLang="en-US" sz="240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ν</a:t>
            </a:r>
            <a:r>
              <a:rPr lang="en-US" altLang="en-US" sz="2400" baseline="-2500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altLang="en-US" sz="240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l-GR" altLang="en-US" sz="240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ν</a:t>
            </a:r>
            <a:r>
              <a:rPr lang="el-GR" altLang="en-US" sz="2400" baseline="-2500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μ</a:t>
            </a:r>
            <a:r>
              <a:rPr lang="en-US" altLang="en-US" sz="240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el-GR" altLang="en-US" sz="240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ν</a:t>
            </a:r>
            <a:r>
              <a:rPr lang="el-GR" altLang="en-US" sz="2400" baseline="-2500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τ</a:t>
            </a:r>
            <a:r>
              <a:rPr lang="en-US" altLang="en-US" sz="240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), so we might expect three different masses (m</a:t>
            </a:r>
            <a:r>
              <a:rPr lang="en-US" altLang="en-US" sz="2400" baseline="-2500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altLang="en-US" sz="240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, m</a:t>
            </a:r>
            <a:r>
              <a:rPr lang="en-US" altLang="en-US" sz="2400" baseline="-2500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altLang="en-US" sz="240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 and m</a:t>
            </a:r>
            <a:r>
              <a:rPr lang="en-US" altLang="en-US" sz="2400" baseline="-2500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altLang="en-US" sz="240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el-GR" altLang="en-US" sz="2400" baseline="-25000" smtClean="0">
              <a:solidFill>
                <a:srgbClr val="3333CC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base">
              <a:spcBef>
                <a:spcPct val="20000"/>
              </a:spcBef>
              <a:spcAft>
                <a:spcPct val="0"/>
              </a:spcAft>
            </a:pPr>
            <a:r>
              <a:rPr lang="en-US" altLang="en-US" sz="2400" smtClean="0">
                <a:solidFill>
                  <a:srgbClr val="3333CC"/>
                </a:solidFill>
                <a:latin typeface="Times New Roman" pitchFamily="18" charset="0"/>
              </a:rPr>
              <a:t>But neutrinos are quantum mechanical particles </a:t>
            </a:r>
            <a:r>
              <a:rPr lang="en-US" altLang="en-US" sz="3200" b="1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→</a:t>
            </a:r>
            <a:r>
              <a:rPr lang="en-US" altLang="en-US" sz="2400" b="1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en-US" sz="240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They behave in strange ways</a:t>
            </a:r>
          </a:p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altLang="en-US" sz="240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For example: the masses and types don’t have to be aligned.  In fact, the masses form a second set of related neutrino types</a:t>
            </a:r>
          </a:p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altLang="en-US" sz="240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In quantum mechanics this happens a lot.  We use the linear algebra for the rotation of vectors to handle this.</a:t>
            </a:r>
          </a:p>
          <a:p>
            <a:pPr fontAlgn="base">
              <a:spcBef>
                <a:spcPct val="50000"/>
              </a:spcBef>
              <a:spcAft>
                <a:spcPct val="0"/>
              </a:spcAft>
            </a:pPr>
            <a:endParaRPr lang="en-US" altLang="en-US" sz="2400" smtClean="0">
              <a:solidFill>
                <a:srgbClr val="3333CC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base">
              <a:spcBef>
                <a:spcPct val="50000"/>
              </a:spcBef>
              <a:spcAft>
                <a:spcPct val="0"/>
              </a:spcAft>
            </a:pPr>
            <a:endParaRPr lang="en-US" altLang="en-US" sz="2400" smtClean="0">
              <a:solidFill>
                <a:srgbClr val="3333CC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base">
              <a:spcBef>
                <a:spcPct val="50000"/>
              </a:spcBef>
              <a:spcAft>
                <a:spcPct val="0"/>
              </a:spcAft>
            </a:pPr>
            <a:endParaRPr lang="en-US" altLang="en-US" sz="2400" smtClean="0">
              <a:solidFill>
                <a:srgbClr val="3333CC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altLang="en-US" sz="240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Now                                        and</a:t>
            </a:r>
          </a:p>
        </p:txBody>
      </p:sp>
      <p:graphicFrame>
        <p:nvGraphicFramePr>
          <p:cNvPr id="28692" name="Object 20"/>
          <p:cNvGraphicFramePr>
            <a:graphicFrameLocks noChangeAspect="1"/>
          </p:cNvGraphicFramePr>
          <p:nvPr/>
        </p:nvGraphicFramePr>
        <p:xfrm>
          <a:off x="4800600" y="4724400"/>
          <a:ext cx="2968625" cy="877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46" name="Equation" r:id="rId3" imgW="1625400" imgH="482400" progId="Equation.3">
                  <p:embed/>
                </p:oleObj>
              </mc:Choice>
              <mc:Fallback>
                <p:oleObj name="Equation" r:id="rId3" imgW="1625400" imgH="482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00600" y="4724400"/>
                        <a:ext cx="2968625" cy="8778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8696" name="Group 24"/>
          <p:cNvGrpSpPr>
            <a:grpSpLocks/>
          </p:cNvGrpSpPr>
          <p:nvPr/>
        </p:nvGrpSpPr>
        <p:grpSpPr bwMode="auto">
          <a:xfrm>
            <a:off x="1371600" y="4267200"/>
            <a:ext cx="2286000" cy="1524000"/>
            <a:chOff x="4272" y="2496"/>
            <a:chExt cx="1440" cy="960"/>
          </a:xfrm>
        </p:grpSpPr>
        <p:sp>
          <p:nvSpPr>
            <p:cNvPr id="28688" name="Text Box 16"/>
            <p:cNvSpPr txBox="1">
              <a:spLocks noChangeArrowheads="1"/>
            </p:cNvSpPr>
            <p:nvPr/>
          </p:nvSpPr>
          <p:spPr bwMode="auto">
            <a:xfrm>
              <a:off x="4752" y="2496"/>
              <a:ext cx="2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l-GR" altLang="en-US" sz="2400" smtClean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ν</a:t>
              </a:r>
              <a:r>
                <a:rPr lang="el-GR" altLang="en-US" sz="2400" baseline="-25000" smtClean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μ</a:t>
              </a:r>
              <a:endParaRPr lang="el-GR" altLang="en-US" sz="240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grpSp>
          <p:nvGrpSpPr>
            <p:cNvPr id="28684" name="Group 12"/>
            <p:cNvGrpSpPr>
              <a:grpSpLocks/>
            </p:cNvGrpSpPr>
            <p:nvPr/>
          </p:nvGrpSpPr>
          <p:grpSpPr bwMode="auto">
            <a:xfrm>
              <a:off x="4896" y="2784"/>
              <a:ext cx="576" cy="576"/>
              <a:chOff x="2880" y="1584"/>
              <a:chExt cx="576" cy="576"/>
            </a:xfrm>
          </p:grpSpPr>
          <p:sp>
            <p:nvSpPr>
              <p:cNvPr id="28682" name="Line 10"/>
              <p:cNvSpPr>
                <a:spLocks noChangeShapeType="1"/>
              </p:cNvSpPr>
              <p:nvPr/>
            </p:nvSpPr>
            <p:spPr bwMode="auto">
              <a:xfrm flipV="1">
                <a:off x="2880" y="1584"/>
                <a:ext cx="0" cy="576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 type="triangl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8683" name="Line 11"/>
              <p:cNvSpPr>
                <a:spLocks noChangeShapeType="1"/>
              </p:cNvSpPr>
              <p:nvPr/>
            </p:nvSpPr>
            <p:spPr bwMode="auto">
              <a:xfrm>
                <a:off x="2880" y="2160"/>
                <a:ext cx="576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 type="triangl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</p:grpSp>
        <p:grpSp>
          <p:nvGrpSpPr>
            <p:cNvPr id="28685" name="Group 13"/>
            <p:cNvGrpSpPr>
              <a:grpSpLocks/>
            </p:cNvGrpSpPr>
            <p:nvPr/>
          </p:nvGrpSpPr>
          <p:grpSpPr bwMode="auto">
            <a:xfrm rot="-2716851">
              <a:off x="4608" y="2668"/>
              <a:ext cx="576" cy="576"/>
              <a:chOff x="2880" y="1584"/>
              <a:chExt cx="576" cy="576"/>
            </a:xfrm>
          </p:grpSpPr>
          <p:sp>
            <p:nvSpPr>
              <p:cNvPr id="28686" name="Line 14"/>
              <p:cNvSpPr>
                <a:spLocks noChangeShapeType="1"/>
              </p:cNvSpPr>
              <p:nvPr/>
            </p:nvSpPr>
            <p:spPr bwMode="auto">
              <a:xfrm flipV="1">
                <a:off x="2880" y="1584"/>
                <a:ext cx="0" cy="576"/>
              </a:xfrm>
              <a:prstGeom prst="line">
                <a:avLst/>
              </a:prstGeom>
              <a:noFill/>
              <a:ln w="25400">
                <a:solidFill>
                  <a:srgbClr val="006600"/>
                </a:solidFill>
                <a:prstDash val="sysDot"/>
                <a:round/>
                <a:headEnd/>
                <a:tailEnd type="triangl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8687" name="Line 15"/>
              <p:cNvSpPr>
                <a:spLocks noChangeShapeType="1"/>
              </p:cNvSpPr>
              <p:nvPr/>
            </p:nvSpPr>
            <p:spPr bwMode="auto">
              <a:xfrm>
                <a:off x="2880" y="2160"/>
                <a:ext cx="576" cy="0"/>
              </a:xfrm>
              <a:prstGeom prst="line">
                <a:avLst/>
              </a:prstGeom>
              <a:noFill/>
              <a:ln w="25400">
                <a:solidFill>
                  <a:srgbClr val="006600"/>
                </a:solidFill>
                <a:prstDash val="sysDot"/>
                <a:round/>
                <a:headEnd/>
                <a:tailEnd type="triangl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</p:grpSp>
        <p:sp>
          <p:nvSpPr>
            <p:cNvPr id="28689" name="Text Box 17"/>
            <p:cNvSpPr txBox="1">
              <a:spLocks noChangeArrowheads="1"/>
            </p:cNvSpPr>
            <p:nvPr/>
          </p:nvSpPr>
          <p:spPr bwMode="auto">
            <a:xfrm>
              <a:off x="4272" y="2736"/>
              <a:ext cx="2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l-GR" altLang="en-US" sz="2400" smtClean="0">
                  <a:solidFill>
                    <a:srgbClr val="006600"/>
                  </a:solidFill>
                  <a:latin typeface="Times New Roman" pitchFamily="18" charset="0"/>
                  <a:cs typeface="Times New Roman" pitchFamily="18" charset="0"/>
                </a:rPr>
                <a:t>ν</a:t>
              </a:r>
              <a:r>
                <a:rPr lang="en-US" altLang="en-US" sz="2400" baseline="-25000" smtClean="0">
                  <a:solidFill>
                    <a:srgbClr val="006600"/>
                  </a:solidFill>
                  <a:latin typeface="Times New Roman" pitchFamily="18" charset="0"/>
                  <a:cs typeface="Times New Roman" pitchFamily="18" charset="0"/>
                </a:rPr>
                <a:t>2</a:t>
              </a:r>
              <a:endParaRPr lang="el-GR" altLang="en-US" sz="240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8690" name="Text Box 18"/>
            <p:cNvSpPr txBox="1">
              <a:spLocks noChangeArrowheads="1"/>
            </p:cNvSpPr>
            <p:nvPr/>
          </p:nvSpPr>
          <p:spPr bwMode="auto">
            <a:xfrm>
              <a:off x="5280" y="2736"/>
              <a:ext cx="2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l-GR" altLang="en-US" sz="2400" smtClean="0">
                  <a:solidFill>
                    <a:srgbClr val="006600"/>
                  </a:solidFill>
                  <a:latin typeface="Times New Roman" pitchFamily="18" charset="0"/>
                  <a:cs typeface="Times New Roman" pitchFamily="18" charset="0"/>
                </a:rPr>
                <a:t>ν</a:t>
              </a:r>
              <a:r>
                <a:rPr lang="en-US" altLang="en-US" sz="2400" baseline="-25000" smtClean="0">
                  <a:solidFill>
                    <a:srgbClr val="006600"/>
                  </a:solidFill>
                  <a:latin typeface="Times New Roman" pitchFamily="18" charset="0"/>
                  <a:cs typeface="Times New Roman" pitchFamily="18" charset="0"/>
                </a:rPr>
                <a:t>1</a:t>
              </a:r>
              <a:endParaRPr lang="el-GR" altLang="en-US" sz="240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8691" name="Text Box 19"/>
            <p:cNvSpPr txBox="1">
              <a:spLocks noChangeArrowheads="1"/>
            </p:cNvSpPr>
            <p:nvPr/>
          </p:nvSpPr>
          <p:spPr bwMode="auto">
            <a:xfrm>
              <a:off x="5424" y="3168"/>
              <a:ext cx="2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l-GR" altLang="en-US" sz="2400" smtClean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ν</a:t>
              </a:r>
              <a:r>
                <a:rPr lang="en-US" altLang="en-US" sz="2400" baseline="-25000" smtClean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e</a:t>
              </a:r>
              <a:endParaRPr lang="el-GR" altLang="en-US" sz="240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8693" name="Freeform 21"/>
            <p:cNvSpPr>
              <a:spLocks/>
            </p:cNvSpPr>
            <p:nvPr/>
          </p:nvSpPr>
          <p:spPr bwMode="auto">
            <a:xfrm>
              <a:off x="4992" y="3254"/>
              <a:ext cx="59" cy="106"/>
            </a:xfrm>
            <a:custGeom>
              <a:avLst/>
              <a:gdLst>
                <a:gd name="T0" fmla="*/ 58 w 59"/>
                <a:gd name="T1" fmla="*/ 106 h 106"/>
                <a:gd name="T2" fmla="*/ 49 w 59"/>
                <a:gd name="T3" fmla="*/ 43 h 106"/>
                <a:gd name="T4" fmla="*/ 0 w 59"/>
                <a:gd name="T5" fmla="*/ 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9" h="106">
                  <a:moveTo>
                    <a:pt x="58" y="106"/>
                  </a:moveTo>
                  <a:cubicBezTo>
                    <a:pt x="57" y="96"/>
                    <a:pt x="59" y="61"/>
                    <a:pt x="49" y="43"/>
                  </a:cubicBezTo>
                  <a:cubicBezTo>
                    <a:pt x="39" y="25"/>
                    <a:pt x="10" y="9"/>
                    <a:pt x="0" y="0"/>
                  </a:cubicBezTo>
                </a:path>
              </a:pathLst>
            </a:custGeom>
            <a:noFill/>
            <a:ln w="254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28694" name="Text Box 22"/>
            <p:cNvSpPr txBox="1">
              <a:spLocks noChangeArrowheads="1"/>
            </p:cNvSpPr>
            <p:nvPr/>
          </p:nvSpPr>
          <p:spPr bwMode="auto">
            <a:xfrm>
              <a:off x="5040" y="3120"/>
              <a:ext cx="240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l-GR" altLang="en-US" sz="200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θ</a:t>
              </a:r>
            </a:p>
          </p:txBody>
        </p:sp>
      </p:grpSp>
      <p:graphicFrame>
        <p:nvGraphicFramePr>
          <p:cNvPr id="28698" name="Object 26"/>
          <p:cNvGraphicFramePr>
            <a:graphicFrameLocks noChangeAspect="1"/>
          </p:cNvGraphicFramePr>
          <p:nvPr/>
        </p:nvGraphicFramePr>
        <p:xfrm>
          <a:off x="1828800" y="6137275"/>
          <a:ext cx="2343150" cy="415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47" name="Equation" r:id="rId5" imgW="1282680" imgH="228600" progId="Equation.3">
                  <p:embed/>
                </p:oleObj>
              </mc:Choice>
              <mc:Fallback>
                <p:oleObj name="Equation" r:id="rId5" imgW="128268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28800" y="6137275"/>
                        <a:ext cx="2343150" cy="415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700" name="Object 28"/>
          <p:cNvGraphicFramePr>
            <a:graphicFrameLocks noChangeAspect="1"/>
          </p:cNvGraphicFramePr>
          <p:nvPr/>
        </p:nvGraphicFramePr>
        <p:xfrm>
          <a:off x="5307013" y="6113463"/>
          <a:ext cx="2551112" cy="4397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48" name="Equation" r:id="rId7" imgW="1396800" imgH="241200" progId="Equation.3">
                  <p:embed/>
                </p:oleObj>
              </mc:Choice>
              <mc:Fallback>
                <p:oleObj name="Equation" r:id="rId7" imgW="139680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07013" y="6113463"/>
                        <a:ext cx="2551112" cy="4397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9785035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60" name="Text Box 16"/>
          <p:cNvSpPr txBox="1">
            <a:spLocks noChangeArrowheads="1"/>
          </p:cNvSpPr>
          <p:nvPr/>
        </p:nvSpPr>
        <p:spPr bwMode="auto">
          <a:xfrm>
            <a:off x="457200" y="762000"/>
            <a:ext cx="8229600" cy="5478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altLang="en-US" sz="2400" smtClean="0">
                <a:solidFill>
                  <a:srgbClr val="3333CC"/>
                </a:solidFill>
                <a:latin typeface="Times New Roman" pitchFamily="18" charset="0"/>
              </a:rPr>
              <a:t>Follow the prescription of quantum mechanics:</a:t>
            </a:r>
          </a:p>
          <a:p>
            <a:pPr lvl="1" fontAlgn="base">
              <a:spcBef>
                <a:spcPct val="50000"/>
              </a:spcBef>
              <a:spcAft>
                <a:spcPct val="0"/>
              </a:spcAft>
              <a:buFontTx/>
              <a:buChar char="•"/>
            </a:pPr>
            <a:r>
              <a:rPr lang="en-US" altLang="en-US" sz="2400" smtClean="0">
                <a:solidFill>
                  <a:srgbClr val="3333CC"/>
                </a:solidFill>
                <a:latin typeface="Times New Roman" pitchFamily="18" charset="0"/>
              </a:rPr>
              <a:t> The </a:t>
            </a:r>
            <a:r>
              <a:rPr lang="el-GR" altLang="en-US" sz="240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ν</a:t>
            </a:r>
            <a:r>
              <a:rPr lang="en-US" altLang="en-US" sz="240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’s are what we physicists call </a:t>
            </a:r>
            <a:r>
              <a:rPr lang="en-US" altLang="en-US" sz="2400" b="1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“Wave Functions” </a:t>
            </a:r>
          </a:p>
          <a:p>
            <a:pPr lvl="1" fontAlgn="base">
              <a:spcBef>
                <a:spcPct val="50000"/>
              </a:spcBef>
              <a:spcAft>
                <a:spcPct val="0"/>
              </a:spcAft>
              <a:buFontTx/>
              <a:buChar char="•"/>
            </a:pPr>
            <a:r>
              <a:rPr lang="en-US" altLang="en-US" sz="240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 Their evolution in time is given by the Schrödinger Equation… </a:t>
            </a:r>
          </a:p>
          <a:p>
            <a:pPr lvl="1" fontAlgn="base">
              <a:spcBef>
                <a:spcPct val="50000"/>
              </a:spcBef>
              <a:spcAft>
                <a:spcPct val="0"/>
              </a:spcAft>
              <a:buFontTx/>
              <a:buChar char="•"/>
            </a:pPr>
            <a:endParaRPr lang="en-US" altLang="en-US" sz="2400" smtClean="0">
              <a:solidFill>
                <a:srgbClr val="3333CC"/>
              </a:solidFill>
              <a:latin typeface="Times New Roman" pitchFamily="18" charset="0"/>
              <a:cs typeface="Times New Roman" pitchFamily="18" charset="0"/>
            </a:endParaRPr>
          </a:p>
          <a:p>
            <a:pPr lvl="1" fontAlgn="base">
              <a:spcBef>
                <a:spcPct val="50000"/>
              </a:spcBef>
              <a:spcAft>
                <a:spcPct val="0"/>
              </a:spcAft>
              <a:buFontTx/>
              <a:buChar char="•"/>
            </a:pPr>
            <a:endParaRPr lang="en-US" altLang="en-US" sz="2400" smtClean="0">
              <a:solidFill>
                <a:srgbClr val="3333CC"/>
              </a:solidFill>
              <a:latin typeface="Times New Roman" pitchFamily="18" charset="0"/>
              <a:cs typeface="Times New Roman" pitchFamily="18" charset="0"/>
            </a:endParaRPr>
          </a:p>
          <a:p>
            <a:pPr lvl="1" fontAlgn="base">
              <a:spcBef>
                <a:spcPct val="50000"/>
              </a:spcBef>
              <a:spcAft>
                <a:spcPct val="0"/>
              </a:spcAft>
              <a:buFontTx/>
              <a:buChar char="•"/>
            </a:pPr>
            <a:r>
              <a:rPr lang="en-US" altLang="en-US" sz="240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 This is the neutrino </a:t>
            </a:r>
            <a:r>
              <a:rPr lang="en-US" altLang="en-US" sz="2400" b="1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“Oscillation Probability”</a:t>
            </a:r>
            <a:r>
              <a:rPr lang="en-US" altLang="en-US" sz="240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1" fontAlgn="base">
              <a:spcBef>
                <a:spcPct val="50000"/>
              </a:spcBef>
              <a:spcAft>
                <a:spcPct val="0"/>
              </a:spcAft>
              <a:buFontTx/>
              <a:buChar char="•"/>
            </a:pPr>
            <a:r>
              <a:rPr lang="en-US" altLang="en-US" sz="240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 It has a constant amplitude piece:   </a:t>
            </a:r>
            <a:r>
              <a:rPr lang="en-US" altLang="en-US" sz="240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sin</a:t>
            </a:r>
            <a:r>
              <a:rPr lang="en-US" altLang="en-US" sz="2400" baseline="3000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altLang="en-US" sz="240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l-GR" altLang="en-US" sz="240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θ</a:t>
            </a:r>
            <a:endParaRPr lang="en-US" altLang="en-US" sz="2400" smtClean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  <a:p>
            <a:pPr lvl="1" fontAlgn="base">
              <a:spcBef>
                <a:spcPct val="75000"/>
              </a:spcBef>
              <a:spcAft>
                <a:spcPct val="0"/>
              </a:spcAft>
              <a:buFontTx/>
              <a:buChar char="•"/>
            </a:pPr>
            <a:r>
              <a:rPr lang="en-US" altLang="en-US" sz="240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 And an oscillatory piece:</a:t>
            </a:r>
          </a:p>
          <a:p>
            <a:pPr lvl="1" fontAlgn="base">
              <a:spcBef>
                <a:spcPct val="100000"/>
              </a:spcBef>
              <a:spcAft>
                <a:spcPct val="0"/>
              </a:spcAft>
            </a:pPr>
            <a:r>
              <a:rPr lang="en-US" altLang="en-US" sz="240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el-GR" altLang="en-US" sz="240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Δ</a:t>
            </a:r>
            <a:r>
              <a:rPr lang="en-US" altLang="en-US" sz="2400" i="1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altLang="en-US" sz="2400" baseline="3000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altLang="en-US" sz="2400" baseline="-2500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12</a:t>
            </a:r>
            <a:r>
              <a:rPr lang="en-US" altLang="en-US" sz="240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en-US" altLang="en-US" sz="2400" i="1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altLang="en-US" sz="2400" baseline="-2500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altLang="en-US" sz="2400" baseline="3000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altLang="en-US" sz="240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altLang="en-US" sz="2400" i="1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altLang="en-US" sz="2400" baseline="-2500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altLang="en-US" sz="2400" baseline="3000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en-US" altLang="en-US" sz="240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en-US" sz="20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(Not only need mass, but different masses!)</a:t>
            </a:r>
            <a:endParaRPr lang="el-GR" altLang="en-US" sz="2000" smtClean="0">
              <a:solidFill>
                <a:srgbClr val="3333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1775" name="Object 31"/>
          <p:cNvGraphicFramePr>
            <a:graphicFrameLocks noChangeAspect="1"/>
          </p:cNvGraphicFramePr>
          <p:nvPr/>
        </p:nvGraphicFramePr>
        <p:xfrm>
          <a:off x="2667000" y="3505200"/>
          <a:ext cx="3870325" cy="876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98" name="Equation" r:id="rId3" imgW="2120760" imgH="482400" progId="Equation.3">
                  <p:embed/>
                </p:oleObj>
              </mc:Choice>
              <mc:Fallback>
                <p:oleObj name="Equation" r:id="rId3" imgW="2120760" imgH="482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67000" y="3505200"/>
                        <a:ext cx="3870325" cy="876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750" name="Object 6"/>
          <p:cNvGraphicFramePr>
            <a:graphicFrameLocks noChangeAspect="1"/>
          </p:cNvGraphicFramePr>
          <p:nvPr/>
        </p:nvGraphicFramePr>
        <p:xfrm>
          <a:off x="2228850" y="3733800"/>
          <a:ext cx="3105150" cy="415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99" name="Equation" r:id="rId5" imgW="1701720" imgH="228600" progId="Equation.3">
                  <p:embed/>
                </p:oleObj>
              </mc:Choice>
              <mc:Fallback>
                <p:oleObj name="Equation" r:id="rId5" imgW="170172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28850" y="3733800"/>
                        <a:ext cx="3105150" cy="415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752" name="Rectangle 8"/>
          <p:cNvSpPr>
            <a:spLocks noChangeArrowheads="1"/>
          </p:cNvSpPr>
          <p:nvPr/>
        </p:nvSpPr>
        <p:spPr bwMode="auto">
          <a:xfrm>
            <a:off x="76200" y="-228600"/>
            <a:ext cx="8991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mtClean="0">
                <a:solidFill>
                  <a:srgbClr val="FF0000"/>
                </a:solidFill>
                <a:latin typeface="Times New Roman" pitchFamily="18" charset="0"/>
              </a:rPr>
              <a:t>Mass </a:t>
            </a:r>
            <a:r>
              <a:rPr lang="en-US" altLang="en-US" sz="60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→</a:t>
            </a:r>
            <a:r>
              <a:rPr lang="en-US" altLang="en-US" sz="48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en-US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Oscillations</a:t>
            </a:r>
            <a:endParaRPr lang="en-US" altLang="en-US" b="1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758" name="Rectangle 14"/>
          <p:cNvSpPr>
            <a:spLocks noChangeArrowheads="1"/>
          </p:cNvSpPr>
          <p:nvPr/>
        </p:nvSpPr>
        <p:spPr bwMode="auto">
          <a:xfrm>
            <a:off x="3733800" y="3657600"/>
            <a:ext cx="3429000" cy="762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graphicFrame>
        <p:nvGraphicFramePr>
          <p:cNvPr id="31751" name="Object 7"/>
          <p:cNvGraphicFramePr>
            <a:graphicFrameLocks noChangeAspect="1"/>
          </p:cNvGraphicFramePr>
          <p:nvPr/>
        </p:nvGraphicFramePr>
        <p:xfrm>
          <a:off x="2759075" y="3681413"/>
          <a:ext cx="3708400" cy="4143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00" name="Equation" r:id="rId7" imgW="2031840" imgH="228600" progId="Equation.3">
                  <p:embed/>
                </p:oleObj>
              </mc:Choice>
              <mc:Fallback>
                <p:oleObj name="Equation" r:id="rId7" imgW="203184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59075" y="3681413"/>
                        <a:ext cx="3708400" cy="4143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1756" name="Group 12"/>
          <p:cNvGrpSpPr>
            <a:grpSpLocks/>
          </p:cNvGrpSpPr>
          <p:nvPr/>
        </p:nvGrpSpPr>
        <p:grpSpPr bwMode="auto">
          <a:xfrm>
            <a:off x="5486400" y="2971800"/>
            <a:ext cx="1600200" cy="2057400"/>
            <a:chOff x="2304" y="912"/>
            <a:chExt cx="1008" cy="1296"/>
          </a:xfrm>
        </p:grpSpPr>
        <p:sp>
          <p:nvSpPr>
            <p:cNvPr id="31753" name="Rectangle 9"/>
            <p:cNvSpPr>
              <a:spLocks noChangeArrowheads="1"/>
            </p:cNvSpPr>
            <p:nvPr/>
          </p:nvSpPr>
          <p:spPr bwMode="auto">
            <a:xfrm>
              <a:off x="2304" y="912"/>
              <a:ext cx="1008" cy="1296"/>
            </a:xfrm>
            <a:prstGeom prst="rect">
              <a:avLst/>
            </a:prstGeom>
            <a:solidFill>
              <a:schemeClr val="accent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graphicFrame>
          <p:nvGraphicFramePr>
            <p:cNvPr id="31748" name="Object 4"/>
            <p:cNvGraphicFramePr>
              <a:graphicFrameLocks noChangeAspect="1"/>
            </p:cNvGraphicFramePr>
            <p:nvPr/>
          </p:nvGraphicFramePr>
          <p:xfrm>
            <a:off x="2304" y="1296"/>
            <a:ext cx="992" cy="45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301" name="Equation" r:id="rId9" imgW="863280" imgH="393480" progId="Equation.3">
                    <p:embed/>
                  </p:oleObj>
                </mc:Choice>
                <mc:Fallback>
                  <p:oleObj name="Equation" r:id="rId9" imgW="863280" imgH="3934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304" y="1296"/>
                          <a:ext cx="992" cy="45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1749" name="Object 5"/>
            <p:cNvGraphicFramePr>
              <a:graphicFrameLocks noChangeAspect="1"/>
            </p:cNvGraphicFramePr>
            <p:nvPr/>
          </p:nvGraphicFramePr>
          <p:xfrm>
            <a:off x="2544" y="1872"/>
            <a:ext cx="526" cy="23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302" name="Equation" r:id="rId11" imgW="457200" imgH="203040" progId="Equation.3">
                    <p:embed/>
                  </p:oleObj>
                </mc:Choice>
                <mc:Fallback>
                  <p:oleObj name="Equation" r:id="rId11" imgW="457200" imgH="2030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544" y="1872"/>
                          <a:ext cx="526" cy="23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1755" name="Text Box 11"/>
            <p:cNvSpPr txBox="1">
              <a:spLocks noChangeArrowheads="1"/>
            </p:cNvSpPr>
            <p:nvPr/>
          </p:nvSpPr>
          <p:spPr bwMode="auto">
            <a:xfrm>
              <a:off x="2352" y="912"/>
              <a:ext cx="912" cy="4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altLang="en-US" smtClean="0">
                  <a:solidFill>
                    <a:srgbClr val="000000"/>
                  </a:solidFill>
                  <a:latin typeface="Times New Roman" pitchFamily="18" charset="0"/>
                </a:rPr>
                <a:t>Schrödinger's Equation</a:t>
              </a:r>
            </a:p>
          </p:txBody>
        </p:sp>
      </p:grpSp>
      <p:sp>
        <p:nvSpPr>
          <p:cNvPr id="31759" name="Rectangle 15"/>
          <p:cNvSpPr>
            <a:spLocks noChangeArrowheads="1"/>
          </p:cNvSpPr>
          <p:nvPr/>
        </p:nvSpPr>
        <p:spPr bwMode="auto">
          <a:xfrm>
            <a:off x="7162800" y="2971800"/>
            <a:ext cx="1981200" cy="2133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31761" name="Line 17"/>
          <p:cNvSpPr>
            <a:spLocks noChangeShapeType="1"/>
          </p:cNvSpPr>
          <p:nvPr/>
        </p:nvSpPr>
        <p:spPr bwMode="auto">
          <a:xfrm>
            <a:off x="1676400" y="1447800"/>
            <a:ext cx="228600" cy="0"/>
          </a:xfrm>
          <a:prstGeom prst="line">
            <a:avLst/>
          </a:prstGeom>
          <a:noFill/>
          <a:ln w="12700">
            <a:solidFill>
              <a:srgbClr val="3333CC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grpSp>
        <p:nvGrpSpPr>
          <p:cNvPr id="31765" name="Group 21"/>
          <p:cNvGrpSpPr>
            <a:grpSpLocks/>
          </p:cNvGrpSpPr>
          <p:nvPr/>
        </p:nvGrpSpPr>
        <p:grpSpPr bwMode="auto">
          <a:xfrm>
            <a:off x="1885950" y="2819400"/>
            <a:ext cx="1695450" cy="2409825"/>
            <a:chOff x="2064" y="2736"/>
            <a:chExt cx="1068" cy="1518"/>
          </a:xfrm>
        </p:grpSpPr>
        <p:pic>
          <p:nvPicPr>
            <p:cNvPr id="31763" name="Picture 19" descr="bicycleblue"/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64" y="2736"/>
              <a:ext cx="1068" cy="151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1764" name="AutoShape 20"/>
            <p:cNvSpPr>
              <a:spLocks noChangeArrowheads="1"/>
            </p:cNvSpPr>
            <p:nvPr/>
          </p:nvSpPr>
          <p:spPr bwMode="auto">
            <a:xfrm>
              <a:off x="2090" y="2784"/>
              <a:ext cx="1031" cy="1440"/>
            </a:xfrm>
            <a:prstGeom prst="roundRect">
              <a:avLst>
                <a:gd name="adj" fmla="val 7574"/>
              </a:avLst>
            </a:prstGeom>
            <a:noFill/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</p:grpSp>
      <p:grpSp>
        <p:nvGrpSpPr>
          <p:cNvPr id="31766" name="Group 22"/>
          <p:cNvGrpSpPr>
            <a:grpSpLocks/>
          </p:cNvGrpSpPr>
          <p:nvPr/>
        </p:nvGrpSpPr>
        <p:grpSpPr bwMode="auto">
          <a:xfrm>
            <a:off x="3733800" y="2819400"/>
            <a:ext cx="1695450" cy="2409825"/>
            <a:chOff x="2064" y="2736"/>
            <a:chExt cx="1068" cy="1518"/>
          </a:xfrm>
        </p:grpSpPr>
        <p:pic>
          <p:nvPicPr>
            <p:cNvPr id="31767" name="Picture 23" descr="bicycleblue"/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64" y="2736"/>
              <a:ext cx="1068" cy="151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1768" name="AutoShape 24"/>
            <p:cNvSpPr>
              <a:spLocks noChangeArrowheads="1"/>
            </p:cNvSpPr>
            <p:nvPr/>
          </p:nvSpPr>
          <p:spPr bwMode="auto">
            <a:xfrm>
              <a:off x="2090" y="2784"/>
              <a:ext cx="1031" cy="1440"/>
            </a:xfrm>
            <a:prstGeom prst="roundRect">
              <a:avLst>
                <a:gd name="adj" fmla="val 7574"/>
              </a:avLst>
            </a:prstGeom>
            <a:noFill/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</p:grpSp>
      <p:grpSp>
        <p:nvGrpSpPr>
          <p:cNvPr id="31769" name="Group 25"/>
          <p:cNvGrpSpPr>
            <a:grpSpLocks/>
          </p:cNvGrpSpPr>
          <p:nvPr/>
        </p:nvGrpSpPr>
        <p:grpSpPr bwMode="auto">
          <a:xfrm>
            <a:off x="5638800" y="2819400"/>
            <a:ext cx="1695450" cy="2409825"/>
            <a:chOff x="2064" y="2736"/>
            <a:chExt cx="1068" cy="1518"/>
          </a:xfrm>
        </p:grpSpPr>
        <p:pic>
          <p:nvPicPr>
            <p:cNvPr id="31770" name="Picture 26" descr="bicycleblue"/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64" y="2736"/>
              <a:ext cx="1068" cy="151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1771" name="AutoShape 27"/>
            <p:cNvSpPr>
              <a:spLocks noChangeArrowheads="1"/>
            </p:cNvSpPr>
            <p:nvPr/>
          </p:nvSpPr>
          <p:spPr bwMode="auto">
            <a:xfrm>
              <a:off x="2090" y="2784"/>
              <a:ext cx="1031" cy="1440"/>
            </a:xfrm>
            <a:prstGeom prst="roundRect">
              <a:avLst>
                <a:gd name="adj" fmla="val 7574"/>
              </a:avLst>
            </a:prstGeom>
            <a:noFill/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</p:grpSp>
      <p:graphicFrame>
        <p:nvGraphicFramePr>
          <p:cNvPr id="31776" name="Object 32"/>
          <p:cNvGraphicFramePr>
            <a:graphicFrameLocks noChangeAspect="1"/>
          </p:cNvGraphicFramePr>
          <p:nvPr/>
        </p:nvGraphicFramePr>
        <p:xfrm>
          <a:off x="4495800" y="4787900"/>
          <a:ext cx="1905000" cy="1079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03" name="Equation" r:id="rId14" imgW="850680" imgH="482400" progId="Equation.3">
                  <p:embed/>
                </p:oleObj>
              </mc:Choice>
              <mc:Fallback>
                <p:oleObj name="Equation" r:id="rId14" imgW="850680" imgH="482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95800" y="4787900"/>
                        <a:ext cx="1905000" cy="1079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782" name="Object 38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04" name="Equation" r:id="rId16" imgW="114120" imgH="215640" progId="Equation.3">
                  <p:embed/>
                </p:oleObj>
              </mc:Choice>
              <mc:Fallback>
                <p:oleObj name="Equation" r:id="rId16" imgW="11412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1794" name="Group 50"/>
          <p:cNvGrpSpPr>
            <a:grpSpLocks/>
          </p:cNvGrpSpPr>
          <p:nvPr/>
        </p:nvGrpSpPr>
        <p:grpSpPr bwMode="auto">
          <a:xfrm>
            <a:off x="5675313" y="2743200"/>
            <a:ext cx="1752600" cy="2484438"/>
            <a:chOff x="4656" y="1440"/>
            <a:chExt cx="1104" cy="1565"/>
          </a:xfrm>
        </p:grpSpPr>
        <p:sp>
          <p:nvSpPr>
            <p:cNvPr id="31779" name="AutoShape 35"/>
            <p:cNvSpPr>
              <a:spLocks noChangeArrowheads="1"/>
            </p:cNvSpPr>
            <p:nvPr/>
          </p:nvSpPr>
          <p:spPr bwMode="auto">
            <a:xfrm>
              <a:off x="4656" y="1536"/>
              <a:ext cx="1031" cy="1440"/>
            </a:xfrm>
            <a:prstGeom prst="roundRect">
              <a:avLst>
                <a:gd name="adj" fmla="val 7574"/>
              </a:avLst>
            </a:prstGeom>
            <a:solidFill>
              <a:schemeClr val="bg1"/>
            </a:solidFill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31780" name="Text Box 36"/>
            <p:cNvSpPr txBox="1">
              <a:spLocks noChangeArrowheads="1"/>
            </p:cNvSpPr>
            <p:nvPr/>
          </p:nvSpPr>
          <p:spPr bwMode="auto">
            <a:xfrm>
              <a:off x="4656" y="1440"/>
              <a:ext cx="288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l-GR" altLang="en-US" sz="3200" smtClean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ν</a:t>
              </a:r>
            </a:p>
          </p:txBody>
        </p:sp>
        <p:sp>
          <p:nvSpPr>
            <p:cNvPr id="31781" name="Text Box 37"/>
            <p:cNvSpPr txBox="1">
              <a:spLocks noChangeArrowheads="1"/>
            </p:cNvSpPr>
            <p:nvPr/>
          </p:nvSpPr>
          <p:spPr bwMode="auto">
            <a:xfrm>
              <a:off x="5472" y="2640"/>
              <a:ext cx="288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l-GR" altLang="en-US" sz="3200" smtClean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ν</a:t>
              </a:r>
            </a:p>
          </p:txBody>
        </p:sp>
        <p:graphicFrame>
          <p:nvGraphicFramePr>
            <p:cNvPr id="31783" name="Object 39"/>
            <p:cNvGraphicFramePr>
              <a:graphicFrameLocks noChangeAspect="1"/>
            </p:cNvGraphicFramePr>
            <p:nvPr/>
          </p:nvGraphicFramePr>
          <p:xfrm>
            <a:off x="4704" y="1968"/>
            <a:ext cx="960" cy="19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305" name="Equation" r:id="rId18" imgW="1104840" imgH="228600" progId="Equation.3">
                    <p:embed/>
                  </p:oleObj>
                </mc:Choice>
                <mc:Fallback>
                  <p:oleObj name="Equation" r:id="rId18" imgW="1104840" imgH="2286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704" y="1968"/>
                          <a:ext cx="960" cy="199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1790" name="Object 46"/>
            <p:cNvGraphicFramePr>
              <a:graphicFrameLocks noChangeAspect="1"/>
            </p:cNvGraphicFramePr>
            <p:nvPr/>
          </p:nvGraphicFramePr>
          <p:xfrm>
            <a:off x="4944" y="2304"/>
            <a:ext cx="480" cy="21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306" name="Equation" r:id="rId20" imgW="507960" imgH="228600" progId="Equation.3">
                    <p:embed/>
                  </p:oleObj>
                </mc:Choice>
                <mc:Fallback>
                  <p:oleObj name="Equation" r:id="rId20" imgW="507960" imgH="2286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944" y="2304"/>
                          <a:ext cx="480" cy="217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31795" name="Group 51"/>
          <p:cNvGrpSpPr>
            <a:grpSpLocks/>
          </p:cNvGrpSpPr>
          <p:nvPr/>
        </p:nvGrpSpPr>
        <p:grpSpPr bwMode="auto">
          <a:xfrm>
            <a:off x="1927225" y="2743200"/>
            <a:ext cx="1752600" cy="2484438"/>
            <a:chOff x="4656" y="0"/>
            <a:chExt cx="1104" cy="1565"/>
          </a:xfrm>
        </p:grpSpPr>
        <p:sp>
          <p:nvSpPr>
            <p:cNvPr id="31787" name="AutoShape 43"/>
            <p:cNvSpPr>
              <a:spLocks noChangeArrowheads="1"/>
            </p:cNvSpPr>
            <p:nvPr/>
          </p:nvSpPr>
          <p:spPr bwMode="auto">
            <a:xfrm>
              <a:off x="4656" y="96"/>
              <a:ext cx="1031" cy="1440"/>
            </a:xfrm>
            <a:prstGeom prst="roundRect">
              <a:avLst>
                <a:gd name="adj" fmla="val 7574"/>
              </a:avLst>
            </a:prstGeom>
            <a:solidFill>
              <a:schemeClr val="bg1"/>
            </a:solidFill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31788" name="Text Box 44"/>
            <p:cNvSpPr txBox="1">
              <a:spLocks noChangeArrowheads="1"/>
            </p:cNvSpPr>
            <p:nvPr/>
          </p:nvSpPr>
          <p:spPr bwMode="auto">
            <a:xfrm>
              <a:off x="4656" y="0"/>
              <a:ext cx="288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l-GR" altLang="en-US" sz="3200" smtClean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ν</a:t>
              </a:r>
            </a:p>
          </p:txBody>
        </p:sp>
        <p:sp>
          <p:nvSpPr>
            <p:cNvPr id="31789" name="Text Box 45"/>
            <p:cNvSpPr txBox="1">
              <a:spLocks noChangeArrowheads="1"/>
            </p:cNvSpPr>
            <p:nvPr/>
          </p:nvSpPr>
          <p:spPr bwMode="auto">
            <a:xfrm>
              <a:off x="5472" y="1200"/>
              <a:ext cx="288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l-GR" altLang="en-US" sz="3200" smtClean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ν</a:t>
              </a:r>
            </a:p>
          </p:txBody>
        </p:sp>
        <p:graphicFrame>
          <p:nvGraphicFramePr>
            <p:cNvPr id="31791" name="Object 47"/>
            <p:cNvGraphicFramePr>
              <a:graphicFrameLocks noChangeAspect="1"/>
            </p:cNvGraphicFramePr>
            <p:nvPr/>
          </p:nvGraphicFramePr>
          <p:xfrm>
            <a:off x="4752" y="650"/>
            <a:ext cx="864" cy="36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307" name="Equation" r:id="rId22" imgW="660240" imgH="279360" progId="Equation.3">
                    <p:embed/>
                  </p:oleObj>
                </mc:Choice>
                <mc:Fallback>
                  <p:oleObj name="Equation" r:id="rId22" imgW="660240" imgH="27936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752" y="650"/>
                          <a:ext cx="864" cy="36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31793" name="Group 49"/>
          <p:cNvGrpSpPr>
            <a:grpSpLocks/>
          </p:cNvGrpSpPr>
          <p:nvPr/>
        </p:nvGrpSpPr>
        <p:grpSpPr bwMode="auto">
          <a:xfrm>
            <a:off x="3775075" y="2743200"/>
            <a:ext cx="1752600" cy="2484438"/>
            <a:chOff x="4656" y="2947"/>
            <a:chExt cx="1104" cy="1565"/>
          </a:xfrm>
        </p:grpSpPr>
        <p:sp>
          <p:nvSpPr>
            <p:cNvPr id="31784" name="AutoShape 40"/>
            <p:cNvSpPr>
              <a:spLocks noChangeArrowheads="1"/>
            </p:cNvSpPr>
            <p:nvPr/>
          </p:nvSpPr>
          <p:spPr bwMode="auto">
            <a:xfrm>
              <a:off x="4656" y="3043"/>
              <a:ext cx="1031" cy="1440"/>
            </a:xfrm>
            <a:prstGeom prst="roundRect">
              <a:avLst>
                <a:gd name="adj" fmla="val 7574"/>
              </a:avLst>
            </a:prstGeom>
            <a:solidFill>
              <a:schemeClr val="bg1"/>
            </a:solidFill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31785" name="Text Box 41"/>
            <p:cNvSpPr txBox="1">
              <a:spLocks noChangeArrowheads="1"/>
            </p:cNvSpPr>
            <p:nvPr/>
          </p:nvSpPr>
          <p:spPr bwMode="auto">
            <a:xfrm>
              <a:off x="4656" y="2947"/>
              <a:ext cx="288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l-GR" altLang="en-US" sz="320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ν</a:t>
              </a:r>
            </a:p>
          </p:txBody>
        </p:sp>
        <p:sp>
          <p:nvSpPr>
            <p:cNvPr id="31786" name="Text Box 42"/>
            <p:cNvSpPr txBox="1">
              <a:spLocks noChangeArrowheads="1"/>
            </p:cNvSpPr>
            <p:nvPr/>
          </p:nvSpPr>
          <p:spPr bwMode="auto">
            <a:xfrm>
              <a:off x="5472" y="4147"/>
              <a:ext cx="288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l-GR" altLang="en-US" sz="320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ν</a:t>
              </a:r>
            </a:p>
          </p:txBody>
        </p:sp>
        <p:graphicFrame>
          <p:nvGraphicFramePr>
            <p:cNvPr id="31792" name="Object 48"/>
            <p:cNvGraphicFramePr>
              <a:graphicFrameLocks noChangeAspect="1"/>
            </p:cNvGraphicFramePr>
            <p:nvPr/>
          </p:nvGraphicFramePr>
          <p:xfrm>
            <a:off x="4800" y="3600"/>
            <a:ext cx="704" cy="30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308" name="Equation" r:id="rId24" imgW="406080" imgH="177480" progId="Equation.3">
                    <p:embed/>
                  </p:oleObj>
                </mc:Choice>
                <mc:Fallback>
                  <p:oleObj name="Equation" r:id="rId24" imgW="406080" imgH="1774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800" y="3600"/>
                          <a:ext cx="704" cy="309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31796" name="Oval 52"/>
          <p:cNvSpPr>
            <a:spLocks noChangeArrowheads="1"/>
          </p:cNvSpPr>
          <p:nvPr/>
        </p:nvSpPr>
        <p:spPr bwMode="auto">
          <a:xfrm>
            <a:off x="4191000" y="3124200"/>
            <a:ext cx="914400" cy="533400"/>
          </a:xfrm>
          <a:prstGeom prst="ellipse">
            <a:avLst/>
          </a:prstGeom>
          <a:noFill/>
          <a:ln w="22225">
            <a:solidFill>
              <a:srgbClr val="0066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31797" name="Oval 53"/>
          <p:cNvSpPr>
            <a:spLocks noChangeArrowheads="1"/>
          </p:cNvSpPr>
          <p:nvPr/>
        </p:nvSpPr>
        <p:spPr bwMode="auto">
          <a:xfrm>
            <a:off x="5029200" y="2895600"/>
            <a:ext cx="1676400" cy="990600"/>
          </a:xfrm>
          <a:prstGeom prst="ellipse">
            <a:avLst/>
          </a:prstGeom>
          <a:noFill/>
          <a:ln w="2222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29281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17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xit" presetSubtype="2" fill="hold" nodeType="clickEffect">
                                  <p:stCondLst>
                                    <p:cond delay="30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19" dur="1200"/>
                                        <p:tgtEl>
                                          <p:spTgt spid="317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1199"/>
                                          </p:stCondLst>
                                        </p:cTn>
                                        <p:tgtEl>
                                          <p:spTgt spid="31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35" presetClass="path" presetSubtype="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083 0.00555 L -0.53264 0.00139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317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674" y="-208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1200"/>
                                        <p:tgtEl>
                                          <p:spTgt spid="317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1100"/>
                                        <p:tgtEl>
                                          <p:spTgt spid="317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500"/>
                                        <p:tgtEl>
                                          <p:spTgt spid="317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17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17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17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 nodeType="clickPar">
                      <p:stCondLst>
                        <p:cond delay="indefinite"/>
                      </p:stCondLst>
                      <p:childTnLst>
                        <p:par>
                          <p:cTn id="6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0" presetClass="path" presetSubtype="0" accel="50000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66667E-6 0.01319 C 0.06458 0.16759 0.12934 0.32222 0.19739 0.32037 C 0.26562 0.31851 0.37396 0.05509 0.40937 0.00208 " pathEditMode="relative" rAng="0" ptsTypes="aaA">
                                      <p:cBhvr>
                                        <p:cTn id="65" dur="700" fill="hold"/>
                                        <p:tgtEl>
                                          <p:spTgt spid="317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469" y="14884"/>
                                    </p:animMotion>
                                  </p:childTnLst>
                                </p:cTn>
                              </p:par>
                              <p:par>
                                <p:cTn id="66" presetID="0" presetClass="path" presetSubtype="0" accel="50000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4.72222E-6 -7.77778E-6 C -0.07187 -0.15417 -0.14376 -0.30811 -0.21234 -0.3088 C -0.28091 -0.3095 -0.37813 -0.05487 -0.41147 -0.00371 " pathEditMode="relative" ptsTypes="aaA">
                                      <p:cBhvr>
                                        <p:cTn id="67" dur="700" fill="hold"/>
                                        <p:tgtEl>
                                          <p:spTgt spid="317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17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xit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500"/>
                                        <p:tgtEl>
                                          <p:spTgt spid="317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" presetClass="exit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 nodeType="afterGroup">
                            <p:stCondLst>
                              <p:cond delay="1200"/>
                            </p:stCondLst>
                            <p:childTnLst>
                              <p:par>
                                <p:cTn id="77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41146 -0.00371 C -0.37743 0.15578 -0.3434 0.31527 -0.30972 0.31689 C -0.27604 0.31851 -0.24254 0.16203 -0.20886 0.00578 " pathEditMode="relative" ptsTypes="aaA">
                                      <p:cBhvr>
                                        <p:cTn id="78" dur="700" fill="hold"/>
                                        <p:tgtEl>
                                          <p:spTgt spid="317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9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1.11111E-6 L -0.20833 -0.00208 " pathEditMode="relative" rAng="0" ptsTypes="AA">
                                      <p:cBhvr>
                                        <p:cTn id="80" dur="700" fill="hold"/>
                                        <p:tgtEl>
                                          <p:spTgt spid="317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417" y="-1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 nodeType="afterGroup">
                            <p:stCondLst>
                              <p:cond delay="1900"/>
                            </p:stCondLst>
                            <p:childTnLst>
                              <p:par>
                                <p:cTn id="82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0886 0.00578 C -0.16737 0.15972 -0.12588 0.31388 -0.09132 0.31319 C -0.05677 0.31249 -0.02934 0.15717 -0.00191 0.00208 " pathEditMode="relative" ptsTypes="aaA">
                                      <p:cBhvr>
                                        <p:cTn id="83" dur="700" fill="hold"/>
                                        <p:tgtEl>
                                          <p:spTgt spid="317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84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0937 0.00208 L 0.20104 0.00208 " pathEditMode="relative" rAng="0" ptsTypes="AA">
                                      <p:cBhvr>
                                        <p:cTn id="85" dur="700" fill="hold"/>
                                        <p:tgtEl>
                                          <p:spTgt spid="317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417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 nodeType="afterGroup">
                            <p:stCondLst>
                              <p:cond delay="2600"/>
                            </p:stCondLst>
                            <p:childTnLst>
                              <p:par>
                                <p:cTn id="87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0156 0.00578 C 0.16771 0.16319 0.13403 0.32083 0.09983 0.32152 C 0.06563 0.32222 0.0309 0.1662 -0.00364 0.01041 " pathEditMode="relative" ptsTypes="aaA">
                                      <p:cBhvr>
                                        <p:cTn id="88" dur="700" fill="hold"/>
                                        <p:tgtEl>
                                          <p:spTgt spid="317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89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0312 -0.00371 L 0.00729 0.00208 " pathEditMode="relative" rAng="0" ptsTypes="AA">
                                      <p:cBhvr>
                                        <p:cTn id="90" dur="700" fill="hold"/>
                                        <p:tgtEl>
                                          <p:spTgt spid="317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521" y="27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 nodeType="afterGroup">
                            <p:stCondLst>
                              <p:cond delay="3300"/>
                            </p:stCondLst>
                            <p:childTnLst>
                              <p:par>
                                <p:cTn id="92" presetID="2" presetClass="exit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3" dur="500"/>
                                        <p:tgtEl>
                                          <p:spTgt spid="317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/>
                                        <p:tgtEl>
                                          <p:spTgt spid="317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7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2" presetClass="exit" presetSubtype="4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7" dur="500"/>
                                        <p:tgtEl>
                                          <p:spTgt spid="317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/>
                                        <p:tgtEl>
                                          <p:spTgt spid="317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7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2" presetClass="exit" presetSubtype="4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1" dur="500"/>
                                        <p:tgtEl>
                                          <p:spTgt spid="317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/>
                                        <p:tgtEl>
                                          <p:spTgt spid="317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7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2.59259E-6 L -0.00052 -0.08148 " pathEditMode="relative" rAng="0" ptsTypes="AA">
                                      <p:cBhvr>
                                        <p:cTn id="105" dur="1000" fill="hold"/>
                                        <p:tgtEl>
                                          <p:spTgt spid="317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" y="-407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 nodeType="afterGroup">
                            <p:stCondLst>
                              <p:cond delay="4300"/>
                            </p:stCondLst>
                            <p:childTnLst>
                              <p:par>
                                <p:cTn id="10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 nodeType="clickPar">
                      <p:stCondLst>
                        <p:cond delay="indefinite"/>
                      </p:stCondLst>
                      <p:childTnLst>
                        <p:par>
                          <p:cTn id="1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 nodeType="clickPar">
                      <p:stCondLst>
                        <p:cond delay="indefinite"/>
                      </p:stCondLst>
                      <p:childTnLst>
                        <p:par>
                          <p:cTn id="1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58" grpId="0" animBg="1"/>
      <p:bldP spid="31758" grpId="1" animBg="1"/>
      <p:bldP spid="31761" grpId="0" animBg="1"/>
      <p:bldP spid="31796" grpId="0" animBg="1"/>
      <p:bldP spid="31796" grpId="1" animBg="1"/>
      <p:bldP spid="31797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>
            <a:grpSpLocks noChangeAspect="1"/>
          </p:cNvGrpSpPr>
          <p:nvPr/>
        </p:nvGrpSpPr>
        <p:grpSpPr>
          <a:xfrm>
            <a:off x="2298969" y="3433517"/>
            <a:ext cx="2723185" cy="2732784"/>
            <a:chOff x="4708405" y="1817659"/>
            <a:chExt cx="3824021" cy="3837495"/>
          </a:xfrm>
        </p:grpSpPr>
        <p:sp>
          <p:nvSpPr>
            <p:cNvPr id="3" name="Cube 2"/>
            <p:cNvSpPr>
              <a:spLocks noChangeAspect="1"/>
            </p:cNvSpPr>
            <p:nvPr/>
          </p:nvSpPr>
          <p:spPr>
            <a:xfrm rot="10800000">
              <a:off x="4708405" y="1817659"/>
              <a:ext cx="3824021" cy="3827540"/>
            </a:xfrm>
            <a:prstGeom prst="cube">
              <a:avLst/>
            </a:pr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Cube 3"/>
            <p:cNvSpPr>
              <a:spLocks noChangeAspect="1"/>
            </p:cNvSpPr>
            <p:nvPr/>
          </p:nvSpPr>
          <p:spPr>
            <a:xfrm>
              <a:off x="4708405" y="1827614"/>
              <a:ext cx="3824021" cy="3827540"/>
            </a:xfrm>
            <a:prstGeom prst="cube">
              <a:avLst/>
            </a:prstGeom>
            <a:solidFill>
              <a:srgbClr val="009242">
                <a:alpha val="49804"/>
              </a:srgbClr>
            </a:solidFill>
            <a:ln w="15875">
              <a:solidFill>
                <a:srgbClr val="0092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Cube 30"/>
          <p:cNvSpPr>
            <a:spLocks noChangeAspect="1"/>
          </p:cNvSpPr>
          <p:nvPr/>
        </p:nvSpPr>
        <p:spPr>
          <a:xfrm>
            <a:off x="2300514" y="3428756"/>
            <a:ext cx="2723185" cy="2735218"/>
          </a:xfrm>
          <a:prstGeom prst="cube">
            <a:avLst/>
          </a:prstGeom>
          <a:solidFill>
            <a:srgbClr val="FFFF00">
              <a:alpha val="65000"/>
            </a:srgbClr>
          </a:solidFill>
          <a:ln w="158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385132" y="1439475"/>
            <a:ext cx="3049109" cy="1509789"/>
          </a:xfrm>
          <a:prstGeom prst="straightConnector1">
            <a:avLst/>
          </a:prstGeom>
          <a:ln w="15875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Group 4"/>
          <p:cNvGrpSpPr/>
          <p:nvPr/>
        </p:nvGrpSpPr>
        <p:grpSpPr>
          <a:xfrm>
            <a:off x="2290259" y="3411710"/>
            <a:ext cx="2746096" cy="703027"/>
            <a:chOff x="475933" y="1855624"/>
            <a:chExt cx="8334974" cy="2069648"/>
          </a:xfrm>
        </p:grpSpPr>
        <p:sp>
          <p:nvSpPr>
            <p:cNvPr id="6" name="Flowchart: Data 5"/>
            <p:cNvSpPr/>
            <p:nvPr/>
          </p:nvSpPr>
          <p:spPr>
            <a:xfrm>
              <a:off x="475933" y="2374160"/>
              <a:ext cx="7822447" cy="1551112"/>
            </a:xfrm>
            <a:prstGeom prst="flowChartInputOutpu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Flowchart: Data 6"/>
            <p:cNvSpPr/>
            <p:nvPr/>
          </p:nvSpPr>
          <p:spPr>
            <a:xfrm>
              <a:off x="988460" y="1855624"/>
              <a:ext cx="7822447" cy="1551112"/>
            </a:xfrm>
            <a:prstGeom prst="flowChartInputOutpu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2300514" y="1365232"/>
            <a:ext cx="2723185" cy="2735218"/>
            <a:chOff x="4708405" y="1807551"/>
            <a:chExt cx="3824021" cy="3840912"/>
          </a:xfrm>
        </p:grpSpPr>
        <p:sp>
          <p:nvSpPr>
            <p:cNvPr id="9" name="Cube 8"/>
            <p:cNvSpPr>
              <a:spLocks noChangeAspect="1"/>
            </p:cNvSpPr>
            <p:nvPr/>
          </p:nvSpPr>
          <p:spPr>
            <a:xfrm rot="10800000">
              <a:off x="4708405" y="1817659"/>
              <a:ext cx="3824021" cy="3827540"/>
            </a:xfrm>
            <a:prstGeom prst="cube">
              <a:avLst/>
            </a:pr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Cube 9"/>
            <p:cNvSpPr>
              <a:spLocks noChangeAspect="1"/>
            </p:cNvSpPr>
            <p:nvPr/>
          </p:nvSpPr>
          <p:spPr>
            <a:xfrm>
              <a:off x="4708405" y="1807551"/>
              <a:ext cx="3824021" cy="3840912"/>
            </a:xfrm>
            <a:prstGeom prst="cube">
              <a:avLst/>
            </a:prstGeom>
            <a:solidFill>
              <a:srgbClr val="009242">
                <a:alpha val="49804"/>
              </a:srgbClr>
            </a:solidFill>
            <a:ln w="15875">
              <a:solidFill>
                <a:srgbClr val="0092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-29069" y="1180566"/>
                <a:ext cx="414201" cy="36933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solidFill>
                                <a:srgbClr val="FFC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acc>
                            <m:accPr>
                              <m:chr m:val="̅"/>
                              <m:ctrlPr>
                                <a:rPr lang="en-US" sz="2400" i="1" smtClean="0">
                                  <a:solidFill>
                                    <a:srgbClr val="FFC000"/>
                                  </a:solidFill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m:rPr>
                                  <m:sty m:val="p"/>
                                </m:rPr>
                                <a:rPr lang="el-GR" sz="2400" i="1" smtClean="0">
                                  <a:solidFill>
                                    <a:srgbClr val="FFC000"/>
                                  </a:solidFill>
                                  <a:latin typeface="Cambria Math"/>
                                </a:rPr>
                                <m:t>ν</m:t>
                              </m:r>
                            </m:e>
                          </m:acc>
                        </m:e>
                        <m:sub>
                          <m:r>
                            <a:rPr lang="en-US" sz="2400" b="0" i="1" smtClean="0">
                              <a:solidFill>
                                <a:srgbClr val="FFC000"/>
                              </a:solidFill>
                              <a:latin typeface="Cambria Math"/>
                            </a:rPr>
                            <m:t>𝑒</m:t>
                          </m:r>
                        </m:sub>
                      </m:sSub>
                    </m:oMath>
                  </m:oMathPara>
                </a14:m>
                <a:endParaRPr lang="en-US" sz="2400" dirty="0">
                  <a:solidFill>
                    <a:srgbClr val="FFC000"/>
                  </a:solidFill>
                </a:endParaRPr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29069" y="1180566"/>
                <a:ext cx="414201" cy="369332"/>
              </a:xfrm>
              <a:prstGeom prst="rect">
                <a:avLst/>
              </a:prstGeom>
              <a:blipFill rotWithShape="1">
                <a:blip r:embed="rId2"/>
                <a:stretch>
                  <a:fillRect l="-2941" r="-26471" b="-1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5" name="Straight Arrow Connector 14"/>
          <p:cNvCxnSpPr/>
          <p:nvPr/>
        </p:nvCxnSpPr>
        <p:spPr>
          <a:xfrm flipV="1">
            <a:off x="3439790" y="2588750"/>
            <a:ext cx="121668" cy="357051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3126281" y="2462288"/>
            <a:ext cx="4351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 smtClean="0">
                <a:solidFill>
                  <a:srgbClr val="FF0000"/>
                </a:solidFill>
              </a:rPr>
              <a:t>e</a:t>
            </a:r>
            <a:r>
              <a:rPr lang="en-US" sz="2400" baseline="30000" dirty="0" smtClean="0">
                <a:solidFill>
                  <a:srgbClr val="FF0000"/>
                </a:solidFill>
              </a:rPr>
              <a:t>+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274076" y="2666805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 smtClean="0">
                <a:solidFill>
                  <a:srgbClr val="002060"/>
                </a:solidFill>
              </a:rPr>
              <a:t>p</a:t>
            </a:r>
            <a:endParaRPr lang="en-US" sz="2400" dirty="0">
              <a:solidFill>
                <a:srgbClr val="00206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353059" y="2764287"/>
            <a:ext cx="180830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400" i="1" dirty="0" smtClean="0">
                <a:solidFill>
                  <a:srgbClr val="FFFF00"/>
                </a:solidFill>
              </a:rPr>
              <a:t>n</a:t>
            </a:r>
            <a:endParaRPr lang="en-US" sz="2400" dirty="0">
              <a:solidFill>
                <a:srgbClr val="FFFF00"/>
              </a:solidFill>
            </a:endParaRPr>
          </a:p>
        </p:txBody>
      </p:sp>
      <p:sp>
        <p:nvSpPr>
          <p:cNvPr id="21" name="Freeform 20"/>
          <p:cNvSpPr/>
          <p:nvPr/>
        </p:nvSpPr>
        <p:spPr>
          <a:xfrm>
            <a:off x="3436268" y="2898952"/>
            <a:ext cx="548640" cy="748937"/>
          </a:xfrm>
          <a:custGeom>
            <a:avLst/>
            <a:gdLst>
              <a:gd name="connsiteX0" fmla="*/ 0 w 548640"/>
              <a:gd name="connsiteY0" fmla="*/ 43543 h 748937"/>
              <a:gd name="connsiteX1" fmla="*/ 269965 w 548640"/>
              <a:gd name="connsiteY1" fmla="*/ 191588 h 748937"/>
              <a:gd name="connsiteX2" fmla="*/ 330925 w 548640"/>
              <a:gd name="connsiteY2" fmla="*/ 87085 h 748937"/>
              <a:gd name="connsiteX3" fmla="*/ 444137 w 548640"/>
              <a:gd name="connsiteY3" fmla="*/ 148045 h 748937"/>
              <a:gd name="connsiteX4" fmla="*/ 313508 w 548640"/>
              <a:gd name="connsiteY4" fmla="*/ 261257 h 748937"/>
              <a:gd name="connsiteX5" fmla="*/ 87085 w 548640"/>
              <a:gd name="connsiteY5" fmla="*/ 287383 h 748937"/>
              <a:gd name="connsiteX6" fmla="*/ 182880 w 548640"/>
              <a:gd name="connsiteY6" fmla="*/ 52251 h 748937"/>
              <a:gd name="connsiteX7" fmla="*/ 330925 w 548640"/>
              <a:gd name="connsiteY7" fmla="*/ 0 h 748937"/>
              <a:gd name="connsiteX8" fmla="*/ 452845 w 548640"/>
              <a:gd name="connsiteY8" fmla="*/ 87085 h 748937"/>
              <a:gd name="connsiteX9" fmla="*/ 200297 w 548640"/>
              <a:gd name="connsiteY9" fmla="*/ 226423 h 748937"/>
              <a:gd name="connsiteX10" fmla="*/ 200297 w 548640"/>
              <a:gd name="connsiteY10" fmla="*/ 339634 h 748937"/>
              <a:gd name="connsiteX11" fmla="*/ 365760 w 548640"/>
              <a:gd name="connsiteY11" fmla="*/ 357051 h 748937"/>
              <a:gd name="connsiteX12" fmla="*/ 435428 w 548640"/>
              <a:gd name="connsiteY12" fmla="*/ 296091 h 748937"/>
              <a:gd name="connsiteX13" fmla="*/ 548640 w 548640"/>
              <a:gd name="connsiteY13" fmla="*/ 296091 h 748937"/>
              <a:gd name="connsiteX14" fmla="*/ 496388 w 548640"/>
              <a:gd name="connsiteY14" fmla="*/ 418011 h 748937"/>
              <a:gd name="connsiteX15" fmla="*/ 269965 w 548640"/>
              <a:gd name="connsiteY15" fmla="*/ 409303 h 748937"/>
              <a:gd name="connsiteX16" fmla="*/ 243840 w 548640"/>
              <a:gd name="connsiteY16" fmla="*/ 513805 h 748937"/>
              <a:gd name="connsiteX17" fmla="*/ 357051 w 548640"/>
              <a:gd name="connsiteY17" fmla="*/ 627017 h 748937"/>
              <a:gd name="connsiteX18" fmla="*/ 130628 w 548640"/>
              <a:gd name="connsiteY18" fmla="*/ 714103 h 748937"/>
              <a:gd name="connsiteX19" fmla="*/ 235131 w 548640"/>
              <a:gd name="connsiteY19" fmla="*/ 748937 h 7489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548640" h="748937">
                <a:moveTo>
                  <a:pt x="0" y="43543"/>
                </a:moveTo>
                <a:lnTo>
                  <a:pt x="269965" y="191588"/>
                </a:lnTo>
                <a:lnTo>
                  <a:pt x="330925" y="87085"/>
                </a:lnTo>
                <a:lnTo>
                  <a:pt x="444137" y="148045"/>
                </a:lnTo>
                <a:lnTo>
                  <a:pt x="313508" y="261257"/>
                </a:lnTo>
                <a:lnTo>
                  <a:pt x="87085" y="287383"/>
                </a:lnTo>
                <a:lnTo>
                  <a:pt x="182880" y="52251"/>
                </a:lnTo>
                <a:lnTo>
                  <a:pt x="330925" y="0"/>
                </a:lnTo>
                <a:lnTo>
                  <a:pt x="452845" y="87085"/>
                </a:lnTo>
                <a:lnTo>
                  <a:pt x="200297" y="226423"/>
                </a:lnTo>
                <a:lnTo>
                  <a:pt x="200297" y="339634"/>
                </a:lnTo>
                <a:lnTo>
                  <a:pt x="365760" y="357051"/>
                </a:lnTo>
                <a:lnTo>
                  <a:pt x="435428" y="296091"/>
                </a:lnTo>
                <a:lnTo>
                  <a:pt x="548640" y="296091"/>
                </a:lnTo>
                <a:lnTo>
                  <a:pt x="496388" y="418011"/>
                </a:lnTo>
                <a:lnTo>
                  <a:pt x="269965" y="409303"/>
                </a:lnTo>
                <a:lnTo>
                  <a:pt x="243840" y="513805"/>
                </a:lnTo>
                <a:lnTo>
                  <a:pt x="357051" y="627017"/>
                </a:lnTo>
                <a:lnTo>
                  <a:pt x="130628" y="714103"/>
                </a:lnTo>
                <a:lnTo>
                  <a:pt x="235131" y="748937"/>
                </a:lnTo>
              </a:path>
            </a:pathLst>
          </a:custGeom>
          <a:noFill/>
          <a:ln w="635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Cube 29"/>
          <p:cNvSpPr>
            <a:spLocks noChangeAspect="1"/>
          </p:cNvSpPr>
          <p:nvPr/>
        </p:nvSpPr>
        <p:spPr>
          <a:xfrm>
            <a:off x="2298881" y="1367108"/>
            <a:ext cx="2723185" cy="2735218"/>
          </a:xfrm>
          <a:prstGeom prst="cube">
            <a:avLst/>
          </a:prstGeom>
          <a:solidFill>
            <a:srgbClr val="FFFF00">
              <a:alpha val="65000"/>
            </a:srgbClr>
          </a:solidFill>
          <a:ln w="158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1" name="Group 40"/>
          <p:cNvGrpSpPr/>
          <p:nvPr/>
        </p:nvGrpSpPr>
        <p:grpSpPr>
          <a:xfrm>
            <a:off x="3097693" y="3321050"/>
            <a:ext cx="1168426" cy="675217"/>
            <a:chOff x="6075345" y="3672258"/>
            <a:chExt cx="1168426" cy="675217"/>
          </a:xfrm>
        </p:grpSpPr>
        <p:sp>
          <p:nvSpPr>
            <p:cNvPr id="32" name="TextBox 31"/>
            <p:cNvSpPr txBox="1"/>
            <p:nvPr/>
          </p:nvSpPr>
          <p:spPr>
            <a:xfrm>
              <a:off x="6075345" y="3978143"/>
              <a:ext cx="414201" cy="36933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2400" baseline="30000" dirty="0">
                  <a:solidFill>
                    <a:srgbClr val="C00000"/>
                  </a:solidFill>
                </a:rPr>
                <a:t>3</a:t>
              </a:r>
              <a:r>
                <a:rPr lang="en-US" sz="2400" dirty="0" smtClean="0">
                  <a:solidFill>
                    <a:srgbClr val="C00000"/>
                  </a:solidFill>
                </a:rPr>
                <a:t>H</a:t>
              </a:r>
              <a:endParaRPr lang="en-US" sz="2400" baseline="30000" dirty="0">
                <a:solidFill>
                  <a:srgbClr val="C00000"/>
                </a:solidFill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6754648" y="3672258"/>
              <a:ext cx="489123" cy="36933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2400" baseline="30000" dirty="0" smtClean="0">
                  <a:solidFill>
                    <a:srgbClr val="C00000"/>
                  </a:solidFill>
                </a:rPr>
                <a:t>4</a:t>
              </a:r>
              <a:r>
                <a:rPr lang="en-US" sz="2400" dirty="0" smtClean="0">
                  <a:solidFill>
                    <a:srgbClr val="C00000"/>
                  </a:solidFill>
                </a:rPr>
                <a:t>He</a:t>
              </a:r>
              <a:endParaRPr lang="en-US" sz="2400" baseline="30000" dirty="0">
                <a:solidFill>
                  <a:srgbClr val="C00000"/>
                </a:solidFill>
              </a:endParaRPr>
            </a:p>
          </p:txBody>
        </p:sp>
        <p:cxnSp>
          <p:nvCxnSpPr>
            <p:cNvPr id="35" name="Straight Arrow Connector 34"/>
            <p:cNvCxnSpPr/>
            <p:nvPr/>
          </p:nvCxnSpPr>
          <p:spPr>
            <a:xfrm flipH="1">
              <a:off x="6357938" y="4014788"/>
              <a:ext cx="271462" cy="157547"/>
            </a:xfrm>
            <a:prstGeom prst="straightConnector1">
              <a:avLst/>
            </a:prstGeom>
            <a:ln w="19050"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Arrow Connector 35"/>
            <p:cNvCxnSpPr/>
            <p:nvPr/>
          </p:nvCxnSpPr>
          <p:spPr>
            <a:xfrm flipV="1">
              <a:off x="6653211" y="3910016"/>
              <a:ext cx="161924" cy="91942"/>
            </a:xfrm>
            <a:prstGeom prst="straightConnector1">
              <a:avLst/>
            </a:prstGeom>
            <a:ln w="19050"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6" name="Straight Connector 45"/>
          <p:cNvCxnSpPr/>
          <p:nvPr/>
        </p:nvCxnSpPr>
        <p:spPr>
          <a:xfrm>
            <a:off x="5656730" y="1276333"/>
            <a:ext cx="0" cy="222949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 rot="16200000">
            <a:off x="4661648" y="1861202"/>
            <a:ext cx="15957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Detected Light</a:t>
            </a:r>
            <a:endParaRPr lang="en-US" dirty="0"/>
          </a:p>
        </p:txBody>
      </p:sp>
      <p:sp>
        <p:nvSpPr>
          <p:cNvPr id="50" name="TextBox 49"/>
          <p:cNvSpPr txBox="1"/>
          <p:nvPr/>
        </p:nvSpPr>
        <p:spPr>
          <a:xfrm>
            <a:off x="8266384" y="3189845"/>
            <a:ext cx="717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Time</a:t>
            </a:r>
            <a:endParaRPr lang="en-US" dirty="0"/>
          </a:p>
        </p:txBody>
      </p:sp>
      <p:sp>
        <p:nvSpPr>
          <p:cNvPr id="51" name="Freeform 50"/>
          <p:cNvSpPr/>
          <p:nvPr/>
        </p:nvSpPr>
        <p:spPr>
          <a:xfrm>
            <a:off x="5844989" y="1838397"/>
            <a:ext cx="3039035" cy="1676400"/>
          </a:xfrm>
          <a:custGeom>
            <a:avLst/>
            <a:gdLst>
              <a:gd name="connsiteX0" fmla="*/ 17930 w 3056965"/>
              <a:gd name="connsiteY0" fmla="*/ 1640541 h 1667435"/>
              <a:gd name="connsiteX1" fmla="*/ 0 w 3056965"/>
              <a:gd name="connsiteY1" fmla="*/ 0 h 1667435"/>
              <a:gd name="connsiteX2" fmla="*/ 349624 w 3056965"/>
              <a:gd name="connsiteY2" fmla="*/ 1667435 h 1667435"/>
              <a:gd name="connsiteX3" fmla="*/ 1506071 w 3056965"/>
              <a:gd name="connsiteY3" fmla="*/ 1658471 h 1667435"/>
              <a:gd name="connsiteX4" fmla="*/ 1506071 w 3056965"/>
              <a:gd name="connsiteY4" fmla="*/ 98612 h 1667435"/>
              <a:gd name="connsiteX5" fmla="*/ 3056965 w 3056965"/>
              <a:gd name="connsiteY5" fmla="*/ 896471 h 1667435"/>
              <a:gd name="connsiteX6" fmla="*/ 3056965 w 3056965"/>
              <a:gd name="connsiteY6" fmla="*/ 896471 h 1667435"/>
              <a:gd name="connsiteX0" fmla="*/ 0 w 3039035"/>
              <a:gd name="connsiteY0" fmla="*/ 1640541 h 1667435"/>
              <a:gd name="connsiteX1" fmla="*/ 35858 w 3039035"/>
              <a:gd name="connsiteY1" fmla="*/ 0 h 1667435"/>
              <a:gd name="connsiteX2" fmla="*/ 331694 w 3039035"/>
              <a:gd name="connsiteY2" fmla="*/ 1667435 h 1667435"/>
              <a:gd name="connsiteX3" fmla="*/ 1488141 w 3039035"/>
              <a:gd name="connsiteY3" fmla="*/ 1658471 h 1667435"/>
              <a:gd name="connsiteX4" fmla="*/ 1488141 w 3039035"/>
              <a:gd name="connsiteY4" fmla="*/ 98612 h 1667435"/>
              <a:gd name="connsiteX5" fmla="*/ 3039035 w 3039035"/>
              <a:gd name="connsiteY5" fmla="*/ 896471 h 1667435"/>
              <a:gd name="connsiteX6" fmla="*/ 3039035 w 3039035"/>
              <a:gd name="connsiteY6" fmla="*/ 896471 h 1667435"/>
              <a:gd name="connsiteX0" fmla="*/ 0 w 3039035"/>
              <a:gd name="connsiteY0" fmla="*/ 1640541 h 1667435"/>
              <a:gd name="connsiteX1" fmla="*/ 35858 w 3039035"/>
              <a:gd name="connsiteY1" fmla="*/ 0 h 1667435"/>
              <a:gd name="connsiteX2" fmla="*/ 331694 w 3039035"/>
              <a:gd name="connsiteY2" fmla="*/ 1667435 h 1667435"/>
              <a:gd name="connsiteX3" fmla="*/ 1488141 w 3039035"/>
              <a:gd name="connsiteY3" fmla="*/ 1658471 h 1667435"/>
              <a:gd name="connsiteX4" fmla="*/ 1488141 w 3039035"/>
              <a:gd name="connsiteY4" fmla="*/ 98612 h 1667435"/>
              <a:gd name="connsiteX5" fmla="*/ 3039035 w 3039035"/>
              <a:gd name="connsiteY5" fmla="*/ 896471 h 1667435"/>
              <a:gd name="connsiteX6" fmla="*/ 3039035 w 3039035"/>
              <a:gd name="connsiteY6" fmla="*/ 896471 h 1667435"/>
              <a:gd name="connsiteX0" fmla="*/ 0 w 3039035"/>
              <a:gd name="connsiteY0" fmla="*/ 1640541 h 1667435"/>
              <a:gd name="connsiteX1" fmla="*/ 35858 w 3039035"/>
              <a:gd name="connsiteY1" fmla="*/ 0 h 1667435"/>
              <a:gd name="connsiteX2" fmla="*/ 421341 w 3039035"/>
              <a:gd name="connsiteY2" fmla="*/ 1667435 h 1667435"/>
              <a:gd name="connsiteX3" fmla="*/ 1488141 w 3039035"/>
              <a:gd name="connsiteY3" fmla="*/ 1658471 h 1667435"/>
              <a:gd name="connsiteX4" fmla="*/ 1488141 w 3039035"/>
              <a:gd name="connsiteY4" fmla="*/ 98612 h 1667435"/>
              <a:gd name="connsiteX5" fmla="*/ 3039035 w 3039035"/>
              <a:gd name="connsiteY5" fmla="*/ 896471 h 1667435"/>
              <a:gd name="connsiteX6" fmla="*/ 3039035 w 3039035"/>
              <a:gd name="connsiteY6" fmla="*/ 896471 h 1667435"/>
              <a:gd name="connsiteX0" fmla="*/ 0 w 3039035"/>
              <a:gd name="connsiteY0" fmla="*/ 1640541 h 1667435"/>
              <a:gd name="connsiteX1" fmla="*/ 35858 w 3039035"/>
              <a:gd name="connsiteY1" fmla="*/ 0 h 1667435"/>
              <a:gd name="connsiteX2" fmla="*/ 421341 w 3039035"/>
              <a:gd name="connsiteY2" fmla="*/ 1667435 h 1667435"/>
              <a:gd name="connsiteX3" fmla="*/ 1488141 w 3039035"/>
              <a:gd name="connsiteY3" fmla="*/ 1658471 h 1667435"/>
              <a:gd name="connsiteX4" fmla="*/ 1488141 w 3039035"/>
              <a:gd name="connsiteY4" fmla="*/ 98612 h 1667435"/>
              <a:gd name="connsiteX5" fmla="*/ 3039035 w 3039035"/>
              <a:gd name="connsiteY5" fmla="*/ 896471 h 1667435"/>
              <a:gd name="connsiteX6" fmla="*/ 3039035 w 3039035"/>
              <a:gd name="connsiteY6" fmla="*/ 896471 h 1667435"/>
              <a:gd name="connsiteX0" fmla="*/ 0 w 3039035"/>
              <a:gd name="connsiteY0" fmla="*/ 1640541 h 1667435"/>
              <a:gd name="connsiteX1" fmla="*/ 35858 w 3039035"/>
              <a:gd name="connsiteY1" fmla="*/ 0 h 1667435"/>
              <a:gd name="connsiteX2" fmla="*/ 421341 w 3039035"/>
              <a:gd name="connsiteY2" fmla="*/ 1667435 h 1667435"/>
              <a:gd name="connsiteX3" fmla="*/ 1488141 w 3039035"/>
              <a:gd name="connsiteY3" fmla="*/ 1658471 h 1667435"/>
              <a:gd name="connsiteX4" fmla="*/ 1488141 w 3039035"/>
              <a:gd name="connsiteY4" fmla="*/ 98612 h 1667435"/>
              <a:gd name="connsiteX5" fmla="*/ 3039035 w 3039035"/>
              <a:gd name="connsiteY5" fmla="*/ 896471 h 1667435"/>
              <a:gd name="connsiteX6" fmla="*/ 3039035 w 3039035"/>
              <a:gd name="connsiteY6" fmla="*/ 896471 h 1667435"/>
              <a:gd name="connsiteX0" fmla="*/ 0 w 3039035"/>
              <a:gd name="connsiteY0" fmla="*/ 1640541 h 1667435"/>
              <a:gd name="connsiteX1" fmla="*/ 35858 w 3039035"/>
              <a:gd name="connsiteY1" fmla="*/ 0 h 1667435"/>
              <a:gd name="connsiteX2" fmla="*/ 421341 w 3039035"/>
              <a:gd name="connsiteY2" fmla="*/ 1667435 h 1667435"/>
              <a:gd name="connsiteX3" fmla="*/ 1488141 w 3039035"/>
              <a:gd name="connsiteY3" fmla="*/ 1658471 h 1667435"/>
              <a:gd name="connsiteX4" fmla="*/ 1488141 w 3039035"/>
              <a:gd name="connsiteY4" fmla="*/ 98612 h 1667435"/>
              <a:gd name="connsiteX5" fmla="*/ 3039035 w 3039035"/>
              <a:gd name="connsiteY5" fmla="*/ 896471 h 1667435"/>
              <a:gd name="connsiteX6" fmla="*/ 3039035 w 3039035"/>
              <a:gd name="connsiteY6" fmla="*/ 896471 h 1667435"/>
              <a:gd name="connsiteX0" fmla="*/ 0 w 3039035"/>
              <a:gd name="connsiteY0" fmla="*/ 1640541 h 1667435"/>
              <a:gd name="connsiteX1" fmla="*/ 35858 w 3039035"/>
              <a:gd name="connsiteY1" fmla="*/ 0 h 1667435"/>
              <a:gd name="connsiteX2" fmla="*/ 421341 w 3039035"/>
              <a:gd name="connsiteY2" fmla="*/ 1667435 h 1667435"/>
              <a:gd name="connsiteX3" fmla="*/ 1488141 w 3039035"/>
              <a:gd name="connsiteY3" fmla="*/ 1658471 h 1667435"/>
              <a:gd name="connsiteX4" fmla="*/ 1488141 w 3039035"/>
              <a:gd name="connsiteY4" fmla="*/ 98612 h 1667435"/>
              <a:gd name="connsiteX5" fmla="*/ 3039035 w 3039035"/>
              <a:gd name="connsiteY5" fmla="*/ 896471 h 1667435"/>
              <a:gd name="connsiteX6" fmla="*/ 3039035 w 3039035"/>
              <a:gd name="connsiteY6" fmla="*/ 896471 h 1667435"/>
              <a:gd name="connsiteX0" fmla="*/ 0 w 3039035"/>
              <a:gd name="connsiteY0" fmla="*/ 1640541 h 1667435"/>
              <a:gd name="connsiteX1" fmla="*/ 35858 w 3039035"/>
              <a:gd name="connsiteY1" fmla="*/ 0 h 1667435"/>
              <a:gd name="connsiteX2" fmla="*/ 421341 w 3039035"/>
              <a:gd name="connsiteY2" fmla="*/ 1667435 h 1667435"/>
              <a:gd name="connsiteX3" fmla="*/ 1488141 w 3039035"/>
              <a:gd name="connsiteY3" fmla="*/ 1658471 h 1667435"/>
              <a:gd name="connsiteX4" fmla="*/ 1568824 w 3039035"/>
              <a:gd name="connsiteY4" fmla="*/ 80683 h 1667435"/>
              <a:gd name="connsiteX5" fmla="*/ 3039035 w 3039035"/>
              <a:gd name="connsiteY5" fmla="*/ 896471 h 1667435"/>
              <a:gd name="connsiteX6" fmla="*/ 3039035 w 3039035"/>
              <a:gd name="connsiteY6" fmla="*/ 896471 h 1667435"/>
              <a:gd name="connsiteX0" fmla="*/ 0 w 3039035"/>
              <a:gd name="connsiteY0" fmla="*/ 1640541 h 1667435"/>
              <a:gd name="connsiteX1" fmla="*/ 35858 w 3039035"/>
              <a:gd name="connsiteY1" fmla="*/ 0 h 1667435"/>
              <a:gd name="connsiteX2" fmla="*/ 421341 w 3039035"/>
              <a:gd name="connsiteY2" fmla="*/ 1667435 h 1667435"/>
              <a:gd name="connsiteX3" fmla="*/ 1488141 w 3039035"/>
              <a:gd name="connsiteY3" fmla="*/ 1658471 h 1667435"/>
              <a:gd name="connsiteX4" fmla="*/ 1568824 w 3039035"/>
              <a:gd name="connsiteY4" fmla="*/ 80683 h 1667435"/>
              <a:gd name="connsiteX5" fmla="*/ 3039035 w 3039035"/>
              <a:gd name="connsiteY5" fmla="*/ 896471 h 1667435"/>
              <a:gd name="connsiteX6" fmla="*/ 3039035 w 3039035"/>
              <a:gd name="connsiteY6" fmla="*/ 896471 h 1667435"/>
              <a:gd name="connsiteX0" fmla="*/ 0 w 3039035"/>
              <a:gd name="connsiteY0" fmla="*/ 1640541 h 1667435"/>
              <a:gd name="connsiteX1" fmla="*/ 35858 w 3039035"/>
              <a:gd name="connsiteY1" fmla="*/ 0 h 1667435"/>
              <a:gd name="connsiteX2" fmla="*/ 421341 w 3039035"/>
              <a:gd name="connsiteY2" fmla="*/ 1667435 h 1667435"/>
              <a:gd name="connsiteX3" fmla="*/ 1488141 w 3039035"/>
              <a:gd name="connsiteY3" fmla="*/ 1658471 h 1667435"/>
              <a:gd name="connsiteX4" fmla="*/ 1568824 w 3039035"/>
              <a:gd name="connsiteY4" fmla="*/ 80683 h 1667435"/>
              <a:gd name="connsiteX5" fmla="*/ 3039035 w 3039035"/>
              <a:gd name="connsiteY5" fmla="*/ 896471 h 1667435"/>
              <a:gd name="connsiteX6" fmla="*/ 3039035 w 3039035"/>
              <a:gd name="connsiteY6" fmla="*/ 896471 h 1667435"/>
              <a:gd name="connsiteX0" fmla="*/ 0 w 3039035"/>
              <a:gd name="connsiteY0" fmla="*/ 1640541 h 1667435"/>
              <a:gd name="connsiteX1" fmla="*/ 35858 w 3039035"/>
              <a:gd name="connsiteY1" fmla="*/ 0 h 1667435"/>
              <a:gd name="connsiteX2" fmla="*/ 322729 w 3039035"/>
              <a:gd name="connsiteY2" fmla="*/ 1667435 h 1667435"/>
              <a:gd name="connsiteX3" fmla="*/ 1488141 w 3039035"/>
              <a:gd name="connsiteY3" fmla="*/ 1658471 h 1667435"/>
              <a:gd name="connsiteX4" fmla="*/ 1568824 w 3039035"/>
              <a:gd name="connsiteY4" fmla="*/ 80683 h 1667435"/>
              <a:gd name="connsiteX5" fmla="*/ 3039035 w 3039035"/>
              <a:gd name="connsiteY5" fmla="*/ 896471 h 1667435"/>
              <a:gd name="connsiteX6" fmla="*/ 3039035 w 3039035"/>
              <a:gd name="connsiteY6" fmla="*/ 896471 h 1667435"/>
              <a:gd name="connsiteX0" fmla="*/ 0 w 3039035"/>
              <a:gd name="connsiteY0" fmla="*/ 1640541 h 1667435"/>
              <a:gd name="connsiteX1" fmla="*/ 35858 w 3039035"/>
              <a:gd name="connsiteY1" fmla="*/ 0 h 1667435"/>
              <a:gd name="connsiteX2" fmla="*/ 322729 w 3039035"/>
              <a:gd name="connsiteY2" fmla="*/ 1667435 h 1667435"/>
              <a:gd name="connsiteX3" fmla="*/ 1604682 w 3039035"/>
              <a:gd name="connsiteY3" fmla="*/ 1658471 h 1667435"/>
              <a:gd name="connsiteX4" fmla="*/ 1568824 w 3039035"/>
              <a:gd name="connsiteY4" fmla="*/ 80683 h 1667435"/>
              <a:gd name="connsiteX5" fmla="*/ 3039035 w 3039035"/>
              <a:gd name="connsiteY5" fmla="*/ 896471 h 1667435"/>
              <a:gd name="connsiteX6" fmla="*/ 3039035 w 3039035"/>
              <a:gd name="connsiteY6" fmla="*/ 896471 h 1667435"/>
              <a:gd name="connsiteX0" fmla="*/ 0 w 3039035"/>
              <a:gd name="connsiteY0" fmla="*/ 1640541 h 1667435"/>
              <a:gd name="connsiteX1" fmla="*/ 35858 w 3039035"/>
              <a:gd name="connsiteY1" fmla="*/ 0 h 1667435"/>
              <a:gd name="connsiteX2" fmla="*/ 322729 w 3039035"/>
              <a:gd name="connsiteY2" fmla="*/ 1667435 h 1667435"/>
              <a:gd name="connsiteX3" fmla="*/ 1604682 w 3039035"/>
              <a:gd name="connsiteY3" fmla="*/ 1658471 h 1667435"/>
              <a:gd name="connsiteX4" fmla="*/ 1685365 w 3039035"/>
              <a:gd name="connsiteY4" fmla="*/ 80683 h 1667435"/>
              <a:gd name="connsiteX5" fmla="*/ 3039035 w 3039035"/>
              <a:gd name="connsiteY5" fmla="*/ 896471 h 1667435"/>
              <a:gd name="connsiteX6" fmla="*/ 3039035 w 3039035"/>
              <a:gd name="connsiteY6" fmla="*/ 896471 h 1667435"/>
              <a:gd name="connsiteX0" fmla="*/ 0 w 3039035"/>
              <a:gd name="connsiteY0" fmla="*/ 1676400 h 1676400"/>
              <a:gd name="connsiteX1" fmla="*/ 35858 w 3039035"/>
              <a:gd name="connsiteY1" fmla="*/ 0 h 1676400"/>
              <a:gd name="connsiteX2" fmla="*/ 322729 w 3039035"/>
              <a:gd name="connsiteY2" fmla="*/ 1667435 h 1676400"/>
              <a:gd name="connsiteX3" fmla="*/ 1604682 w 3039035"/>
              <a:gd name="connsiteY3" fmla="*/ 1658471 h 1676400"/>
              <a:gd name="connsiteX4" fmla="*/ 1685365 w 3039035"/>
              <a:gd name="connsiteY4" fmla="*/ 80683 h 1676400"/>
              <a:gd name="connsiteX5" fmla="*/ 3039035 w 3039035"/>
              <a:gd name="connsiteY5" fmla="*/ 896471 h 1676400"/>
              <a:gd name="connsiteX6" fmla="*/ 3039035 w 3039035"/>
              <a:gd name="connsiteY6" fmla="*/ 896471 h 1676400"/>
              <a:gd name="connsiteX0" fmla="*/ 0 w 3039035"/>
              <a:gd name="connsiteY0" fmla="*/ 1676400 h 1676400"/>
              <a:gd name="connsiteX1" fmla="*/ 35858 w 3039035"/>
              <a:gd name="connsiteY1" fmla="*/ 0 h 1676400"/>
              <a:gd name="connsiteX2" fmla="*/ 322729 w 3039035"/>
              <a:gd name="connsiteY2" fmla="*/ 1667435 h 1676400"/>
              <a:gd name="connsiteX3" fmla="*/ 1900517 w 3039035"/>
              <a:gd name="connsiteY3" fmla="*/ 1649506 h 1676400"/>
              <a:gd name="connsiteX4" fmla="*/ 1685365 w 3039035"/>
              <a:gd name="connsiteY4" fmla="*/ 80683 h 1676400"/>
              <a:gd name="connsiteX5" fmla="*/ 3039035 w 3039035"/>
              <a:gd name="connsiteY5" fmla="*/ 896471 h 1676400"/>
              <a:gd name="connsiteX6" fmla="*/ 3039035 w 3039035"/>
              <a:gd name="connsiteY6" fmla="*/ 896471 h 1676400"/>
              <a:gd name="connsiteX0" fmla="*/ 0 w 3039035"/>
              <a:gd name="connsiteY0" fmla="*/ 1676400 h 1676400"/>
              <a:gd name="connsiteX1" fmla="*/ 35858 w 3039035"/>
              <a:gd name="connsiteY1" fmla="*/ 0 h 1676400"/>
              <a:gd name="connsiteX2" fmla="*/ 322729 w 3039035"/>
              <a:gd name="connsiteY2" fmla="*/ 1667435 h 1676400"/>
              <a:gd name="connsiteX3" fmla="*/ 1900517 w 3039035"/>
              <a:gd name="connsiteY3" fmla="*/ 1649506 h 1676400"/>
              <a:gd name="connsiteX4" fmla="*/ 1900518 w 3039035"/>
              <a:gd name="connsiteY4" fmla="*/ 251013 h 1676400"/>
              <a:gd name="connsiteX5" fmla="*/ 3039035 w 3039035"/>
              <a:gd name="connsiteY5" fmla="*/ 896471 h 1676400"/>
              <a:gd name="connsiteX6" fmla="*/ 3039035 w 3039035"/>
              <a:gd name="connsiteY6" fmla="*/ 896471 h 1676400"/>
              <a:gd name="connsiteX0" fmla="*/ 0 w 3039035"/>
              <a:gd name="connsiteY0" fmla="*/ 1676400 h 1676400"/>
              <a:gd name="connsiteX1" fmla="*/ 35858 w 3039035"/>
              <a:gd name="connsiteY1" fmla="*/ 0 h 1676400"/>
              <a:gd name="connsiteX2" fmla="*/ 322729 w 3039035"/>
              <a:gd name="connsiteY2" fmla="*/ 1667435 h 1676400"/>
              <a:gd name="connsiteX3" fmla="*/ 1900517 w 3039035"/>
              <a:gd name="connsiteY3" fmla="*/ 1649506 h 1676400"/>
              <a:gd name="connsiteX4" fmla="*/ 1900518 w 3039035"/>
              <a:gd name="connsiteY4" fmla="*/ 251013 h 1676400"/>
              <a:gd name="connsiteX5" fmla="*/ 3039035 w 3039035"/>
              <a:gd name="connsiteY5" fmla="*/ 896471 h 1676400"/>
              <a:gd name="connsiteX6" fmla="*/ 3039035 w 3039035"/>
              <a:gd name="connsiteY6" fmla="*/ 896471 h 1676400"/>
              <a:gd name="connsiteX0" fmla="*/ 0 w 3039035"/>
              <a:gd name="connsiteY0" fmla="*/ 1676400 h 1676400"/>
              <a:gd name="connsiteX1" fmla="*/ 35858 w 3039035"/>
              <a:gd name="connsiteY1" fmla="*/ 0 h 1676400"/>
              <a:gd name="connsiteX2" fmla="*/ 322729 w 3039035"/>
              <a:gd name="connsiteY2" fmla="*/ 1667435 h 1676400"/>
              <a:gd name="connsiteX3" fmla="*/ 1900517 w 3039035"/>
              <a:gd name="connsiteY3" fmla="*/ 1649506 h 1676400"/>
              <a:gd name="connsiteX4" fmla="*/ 1900518 w 3039035"/>
              <a:gd name="connsiteY4" fmla="*/ 251013 h 1676400"/>
              <a:gd name="connsiteX5" fmla="*/ 3039035 w 3039035"/>
              <a:gd name="connsiteY5" fmla="*/ 896471 h 1676400"/>
              <a:gd name="connsiteX6" fmla="*/ 3039035 w 3039035"/>
              <a:gd name="connsiteY6" fmla="*/ 896471 h 1676400"/>
              <a:gd name="connsiteX0" fmla="*/ 0 w 3039035"/>
              <a:gd name="connsiteY0" fmla="*/ 1676400 h 1676400"/>
              <a:gd name="connsiteX1" fmla="*/ 35858 w 3039035"/>
              <a:gd name="connsiteY1" fmla="*/ 0 h 1676400"/>
              <a:gd name="connsiteX2" fmla="*/ 322729 w 3039035"/>
              <a:gd name="connsiteY2" fmla="*/ 1667435 h 1676400"/>
              <a:gd name="connsiteX3" fmla="*/ 1900517 w 3039035"/>
              <a:gd name="connsiteY3" fmla="*/ 1649506 h 1676400"/>
              <a:gd name="connsiteX4" fmla="*/ 1900518 w 3039035"/>
              <a:gd name="connsiteY4" fmla="*/ 251013 h 1676400"/>
              <a:gd name="connsiteX5" fmla="*/ 3039035 w 3039035"/>
              <a:gd name="connsiteY5" fmla="*/ 896471 h 1676400"/>
              <a:gd name="connsiteX6" fmla="*/ 3039035 w 3039035"/>
              <a:gd name="connsiteY6" fmla="*/ 896471 h 1676400"/>
              <a:gd name="connsiteX0" fmla="*/ 0 w 3039035"/>
              <a:gd name="connsiteY0" fmla="*/ 1676400 h 1676400"/>
              <a:gd name="connsiteX1" fmla="*/ 35858 w 3039035"/>
              <a:gd name="connsiteY1" fmla="*/ 0 h 1676400"/>
              <a:gd name="connsiteX2" fmla="*/ 322729 w 3039035"/>
              <a:gd name="connsiteY2" fmla="*/ 1667435 h 1676400"/>
              <a:gd name="connsiteX3" fmla="*/ 1900517 w 3039035"/>
              <a:gd name="connsiteY3" fmla="*/ 1649506 h 1676400"/>
              <a:gd name="connsiteX4" fmla="*/ 1927412 w 3039035"/>
              <a:gd name="connsiteY4" fmla="*/ 277907 h 1676400"/>
              <a:gd name="connsiteX5" fmla="*/ 3039035 w 3039035"/>
              <a:gd name="connsiteY5" fmla="*/ 896471 h 1676400"/>
              <a:gd name="connsiteX6" fmla="*/ 3039035 w 3039035"/>
              <a:gd name="connsiteY6" fmla="*/ 896471 h 1676400"/>
              <a:gd name="connsiteX0" fmla="*/ 0 w 3039035"/>
              <a:gd name="connsiteY0" fmla="*/ 1676400 h 1676400"/>
              <a:gd name="connsiteX1" fmla="*/ 35858 w 3039035"/>
              <a:gd name="connsiteY1" fmla="*/ 0 h 1676400"/>
              <a:gd name="connsiteX2" fmla="*/ 322729 w 3039035"/>
              <a:gd name="connsiteY2" fmla="*/ 1667435 h 1676400"/>
              <a:gd name="connsiteX3" fmla="*/ 1900517 w 3039035"/>
              <a:gd name="connsiteY3" fmla="*/ 1675632 h 1676400"/>
              <a:gd name="connsiteX4" fmla="*/ 1927412 w 3039035"/>
              <a:gd name="connsiteY4" fmla="*/ 277907 h 1676400"/>
              <a:gd name="connsiteX5" fmla="*/ 3039035 w 3039035"/>
              <a:gd name="connsiteY5" fmla="*/ 896471 h 1676400"/>
              <a:gd name="connsiteX6" fmla="*/ 3039035 w 3039035"/>
              <a:gd name="connsiteY6" fmla="*/ 896471 h 1676400"/>
              <a:gd name="connsiteX0" fmla="*/ 0 w 3039035"/>
              <a:gd name="connsiteY0" fmla="*/ 1676400 h 1676400"/>
              <a:gd name="connsiteX1" fmla="*/ 35858 w 3039035"/>
              <a:gd name="connsiteY1" fmla="*/ 0 h 1676400"/>
              <a:gd name="connsiteX2" fmla="*/ 322729 w 3039035"/>
              <a:gd name="connsiteY2" fmla="*/ 1667435 h 1676400"/>
              <a:gd name="connsiteX3" fmla="*/ 1883100 w 3039035"/>
              <a:gd name="connsiteY3" fmla="*/ 1666923 h 1676400"/>
              <a:gd name="connsiteX4" fmla="*/ 1927412 w 3039035"/>
              <a:gd name="connsiteY4" fmla="*/ 277907 h 1676400"/>
              <a:gd name="connsiteX5" fmla="*/ 3039035 w 3039035"/>
              <a:gd name="connsiteY5" fmla="*/ 896471 h 1676400"/>
              <a:gd name="connsiteX6" fmla="*/ 3039035 w 3039035"/>
              <a:gd name="connsiteY6" fmla="*/ 896471 h 1676400"/>
              <a:gd name="connsiteX0" fmla="*/ 0 w 3039035"/>
              <a:gd name="connsiteY0" fmla="*/ 1676400 h 1676400"/>
              <a:gd name="connsiteX1" fmla="*/ 35858 w 3039035"/>
              <a:gd name="connsiteY1" fmla="*/ 0 h 1676400"/>
              <a:gd name="connsiteX2" fmla="*/ 322729 w 3039035"/>
              <a:gd name="connsiteY2" fmla="*/ 1667435 h 1676400"/>
              <a:gd name="connsiteX3" fmla="*/ 1883100 w 3039035"/>
              <a:gd name="connsiteY3" fmla="*/ 1666923 h 1676400"/>
              <a:gd name="connsiteX4" fmla="*/ 1927412 w 3039035"/>
              <a:gd name="connsiteY4" fmla="*/ 277907 h 1676400"/>
              <a:gd name="connsiteX5" fmla="*/ 3039035 w 3039035"/>
              <a:gd name="connsiteY5" fmla="*/ 896471 h 1676400"/>
              <a:gd name="connsiteX6" fmla="*/ 3039035 w 3039035"/>
              <a:gd name="connsiteY6" fmla="*/ 896471 h 1676400"/>
              <a:gd name="connsiteX0" fmla="*/ 0 w 3039035"/>
              <a:gd name="connsiteY0" fmla="*/ 1676400 h 1676400"/>
              <a:gd name="connsiteX1" fmla="*/ 35858 w 3039035"/>
              <a:gd name="connsiteY1" fmla="*/ 0 h 1676400"/>
              <a:gd name="connsiteX2" fmla="*/ 322729 w 3039035"/>
              <a:gd name="connsiteY2" fmla="*/ 1667435 h 1676400"/>
              <a:gd name="connsiteX3" fmla="*/ 1883100 w 3039035"/>
              <a:gd name="connsiteY3" fmla="*/ 1666923 h 1676400"/>
              <a:gd name="connsiteX4" fmla="*/ 1927412 w 3039035"/>
              <a:gd name="connsiteY4" fmla="*/ 277907 h 1676400"/>
              <a:gd name="connsiteX5" fmla="*/ 3039035 w 3039035"/>
              <a:gd name="connsiteY5" fmla="*/ 896471 h 1676400"/>
              <a:gd name="connsiteX6" fmla="*/ 3039035 w 3039035"/>
              <a:gd name="connsiteY6" fmla="*/ 896471 h 1676400"/>
              <a:gd name="connsiteX0" fmla="*/ 0 w 3039035"/>
              <a:gd name="connsiteY0" fmla="*/ 1676400 h 1676400"/>
              <a:gd name="connsiteX1" fmla="*/ 35858 w 3039035"/>
              <a:gd name="connsiteY1" fmla="*/ 0 h 1676400"/>
              <a:gd name="connsiteX2" fmla="*/ 322729 w 3039035"/>
              <a:gd name="connsiteY2" fmla="*/ 1667435 h 1676400"/>
              <a:gd name="connsiteX3" fmla="*/ 1883100 w 3039035"/>
              <a:gd name="connsiteY3" fmla="*/ 1666923 h 1676400"/>
              <a:gd name="connsiteX4" fmla="*/ 1927412 w 3039035"/>
              <a:gd name="connsiteY4" fmla="*/ 277907 h 1676400"/>
              <a:gd name="connsiteX5" fmla="*/ 3039035 w 3039035"/>
              <a:gd name="connsiteY5" fmla="*/ 896471 h 1676400"/>
              <a:gd name="connsiteX6" fmla="*/ 3039035 w 3039035"/>
              <a:gd name="connsiteY6" fmla="*/ 896471 h 1676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039035" h="1676400">
                <a:moveTo>
                  <a:pt x="0" y="1676400"/>
                </a:moveTo>
                <a:lnTo>
                  <a:pt x="35858" y="0"/>
                </a:lnTo>
                <a:cubicBezTo>
                  <a:pt x="135964" y="1196789"/>
                  <a:pt x="80682" y="1391023"/>
                  <a:pt x="322729" y="1667435"/>
                </a:cubicBezTo>
                <a:lnTo>
                  <a:pt x="1883100" y="1666923"/>
                </a:lnTo>
                <a:cubicBezTo>
                  <a:pt x="1883100" y="1200759"/>
                  <a:pt x="1927412" y="744071"/>
                  <a:pt x="1927412" y="277907"/>
                </a:cubicBezTo>
                <a:cubicBezTo>
                  <a:pt x="2489760" y="701675"/>
                  <a:pt x="2753753" y="821952"/>
                  <a:pt x="3039035" y="896471"/>
                </a:cubicBezTo>
                <a:lnTo>
                  <a:pt x="3039035" y="896471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48" name="Straight Connector 47"/>
          <p:cNvCxnSpPr/>
          <p:nvPr/>
        </p:nvCxnSpPr>
        <p:spPr>
          <a:xfrm>
            <a:off x="5656730" y="3514796"/>
            <a:ext cx="3227294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/>
          <p:cNvSpPr txBox="1"/>
          <p:nvPr/>
        </p:nvSpPr>
        <p:spPr>
          <a:xfrm rot="18281624">
            <a:off x="5636688" y="981066"/>
            <a:ext cx="13805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Positron (</a:t>
            </a:r>
            <a:r>
              <a:rPr lang="en-US" i="1" dirty="0" smtClean="0">
                <a:solidFill>
                  <a:srgbClr val="FF0000"/>
                </a:solidFill>
              </a:rPr>
              <a:t>e</a:t>
            </a:r>
            <a:r>
              <a:rPr lang="en-US" baseline="30000" dirty="0" smtClean="0">
                <a:solidFill>
                  <a:srgbClr val="FF0000"/>
                </a:solidFill>
              </a:rPr>
              <a:t>+</a:t>
            </a:r>
            <a:r>
              <a:rPr lang="en-US" dirty="0" smtClean="0">
                <a:solidFill>
                  <a:srgbClr val="FF0000"/>
                </a:solidFill>
              </a:rPr>
              <a:t>)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 rot="18281624">
            <a:off x="7393772" y="1176555"/>
            <a:ext cx="13805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Neutron   </a:t>
            </a:r>
          </a:p>
          <a:p>
            <a:r>
              <a:rPr lang="en-US" dirty="0">
                <a:solidFill>
                  <a:srgbClr val="C00000"/>
                </a:solidFill>
              </a:rPr>
              <a:t> </a:t>
            </a:r>
            <a:r>
              <a:rPr lang="en-US" dirty="0" smtClean="0">
                <a:solidFill>
                  <a:srgbClr val="C00000"/>
                </a:solidFill>
              </a:rPr>
              <a:t>  Capture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52400" y="0"/>
            <a:ext cx="883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u="sng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CHANDLER Detection Method</a:t>
            </a:r>
            <a:endParaRPr lang="en-US" sz="4000" u="sng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507447" y="3478769"/>
            <a:ext cx="414201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400" baseline="30000" dirty="0" smtClean="0">
                <a:solidFill>
                  <a:srgbClr val="002060"/>
                </a:solidFill>
              </a:rPr>
              <a:t>6</a:t>
            </a:r>
            <a:r>
              <a:rPr lang="en-US" sz="2400" dirty="0" smtClean="0">
                <a:solidFill>
                  <a:srgbClr val="002060"/>
                </a:solidFill>
              </a:rPr>
              <a:t>Li</a:t>
            </a:r>
            <a:endParaRPr lang="en-US" sz="2400" baseline="30000" dirty="0">
              <a:solidFill>
                <a:srgbClr val="002060"/>
              </a:solidFill>
            </a:endParaRPr>
          </a:p>
        </p:txBody>
      </p:sp>
      <p:grpSp>
        <p:nvGrpSpPr>
          <p:cNvPr id="57" name="Group 56"/>
          <p:cNvGrpSpPr/>
          <p:nvPr/>
        </p:nvGrpSpPr>
        <p:grpSpPr>
          <a:xfrm>
            <a:off x="5777471" y="3550514"/>
            <a:ext cx="404253" cy="380831"/>
            <a:chOff x="5777471" y="4844757"/>
            <a:chExt cx="404253" cy="380831"/>
          </a:xfrm>
        </p:grpSpPr>
        <p:sp>
          <p:nvSpPr>
            <p:cNvPr id="55" name="Left Brace 54"/>
            <p:cNvSpPr/>
            <p:nvPr/>
          </p:nvSpPr>
          <p:spPr>
            <a:xfrm rot="16200000">
              <a:off x="5898867" y="4790879"/>
              <a:ext cx="155217" cy="262973"/>
            </a:xfrm>
            <a:prstGeom prst="leftBrac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5777471" y="5010144"/>
              <a:ext cx="404253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400" dirty="0" smtClean="0">
                  <a:solidFill>
                    <a:srgbClr val="0070C0"/>
                  </a:solidFill>
                </a:rPr>
                <a:t>10 ns</a:t>
              </a:r>
              <a:endParaRPr lang="en-US" sz="1400" dirty="0">
                <a:solidFill>
                  <a:srgbClr val="0070C0"/>
                </a:solidFill>
              </a:endParaRPr>
            </a:p>
          </p:txBody>
        </p:sp>
      </p:grpSp>
      <p:grpSp>
        <p:nvGrpSpPr>
          <p:cNvPr id="58" name="Group 57"/>
          <p:cNvGrpSpPr/>
          <p:nvPr/>
        </p:nvGrpSpPr>
        <p:grpSpPr>
          <a:xfrm>
            <a:off x="6143626" y="3550514"/>
            <a:ext cx="1566862" cy="380831"/>
            <a:chOff x="5844989" y="4844757"/>
            <a:chExt cx="262973" cy="380831"/>
          </a:xfrm>
        </p:grpSpPr>
        <p:sp>
          <p:nvSpPr>
            <p:cNvPr id="59" name="Left Brace 58"/>
            <p:cNvSpPr/>
            <p:nvPr/>
          </p:nvSpPr>
          <p:spPr>
            <a:xfrm rot="16200000">
              <a:off x="5898867" y="4790879"/>
              <a:ext cx="155217" cy="262973"/>
            </a:xfrm>
            <a:prstGeom prst="leftBrac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5925274" y="5010144"/>
              <a:ext cx="102404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400" dirty="0" smtClean="0">
                  <a:solidFill>
                    <a:srgbClr val="0070C0"/>
                  </a:solidFill>
                </a:rPr>
                <a:t>~50 </a:t>
              </a:r>
              <a:r>
                <a:rPr lang="en-US" sz="1400" dirty="0" err="1">
                  <a:solidFill>
                    <a:srgbClr val="0070C0"/>
                  </a:solidFill>
                </a:rPr>
                <a:t>μ</a:t>
              </a:r>
              <a:r>
                <a:rPr lang="en-US" sz="1400" dirty="0" err="1" smtClean="0">
                  <a:solidFill>
                    <a:srgbClr val="0070C0"/>
                  </a:solidFill>
                </a:rPr>
                <a:t>s</a:t>
              </a:r>
              <a:endParaRPr lang="en-US" sz="1400" dirty="0">
                <a:solidFill>
                  <a:srgbClr val="0070C0"/>
                </a:solidFill>
              </a:endParaRPr>
            </a:p>
          </p:txBody>
        </p:sp>
      </p:grpSp>
      <p:grpSp>
        <p:nvGrpSpPr>
          <p:cNvPr id="65" name="Group 64"/>
          <p:cNvGrpSpPr/>
          <p:nvPr/>
        </p:nvGrpSpPr>
        <p:grpSpPr>
          <a:xfrm>
            <a:off x="7744795" y="3536754"/>
            <a:ext cx="1169481" cy="399354"/>
            <a:chOff x="6648015" y="5592469"/>
            <a:chExt cx="1514908" cy="379332"/>
          </a:xfrm>
        </p:grpSpPr>
        <p:grpSp>
          <p:nvGrpSpPr>
            <p:cNvPr id="61" name="Group 60"/>
            <p:cNvGrpSpPr/>
            <p:nvPr/>
          </p:nvGrpSpPr>
          <p:grpSpPr>
            <a:xfrm>
              <a:off x="6648015" y="5601994"/>
              <a:ext cx="1473595" cy="369807"/>
              <a:chOff x="5844989" y="4844757"/>
              <a:chExt cx="262973" cy="369807"/>
            </a:xfrm>
          </p:grpSpPr>
          <p:sp>
            <p:nvSpPr>
              <p:cNvPr id="62" name="Left Brace 61"/>
              <p:cNvSpPr/>
              <p:nvPr/>
            </p:nvSpPr>
            <p:spPr>
              <a:xfrm rot="16200000">
                <a:off x="5898867" y="4790879"/>
                <a:ext cx="155217" cy="262973"/>
              </a:xfrm>
              <a:prstGeom prst="leftBrace">
                <a:avLst/>
              </a:prstGeom>
              <a:ln w="158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3" name="TextBox 62"/>
              <p:cNvSpPr txBox="1"/>
              <p:nvPr/>
            </p:nvSpPr>
            <p:spPr>
              <a:xfrm>
                <a:off x="5913163" y="5012220"/>
                <a:ext cx="128668" cy="20234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sz="1400" dirty="0" smtClean="0">
                    <a:solidFill>
                      <a:srgbClr val="0070C0"/>
                    </a:solidFill>
                  </a:rPr>
                  <a:t>200 ns</a:t>
                </a:r>
                <a:endParaRPr lang="en-US" sz="1400" dirty="0">
                  <a:solidFill>
                    <a:srgbClr val="0070C0"/>
                  </a:solidFill>
                </a:endParaRPr>
              </a:p>
            </p:txBody>
          </p:sp>
        </p:grpSp>
        <p:sp>
          <p:nvSpPr>
            <p:cNvPr id="64" name="Rectangle 63"/>
            <p:cNvSpPr/>
            <p:nvPr/>
          </p:nvSpPr>
          <p:spPr>
            <a:xfrm>
              <a:off x="8071837" y="5592469"/>
              <a:ext cx="91086" cy="1653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5175315" y="3971319"/>
                <a:ext cx="3816285" cy="253915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Aft>
                    <a:spcPts val="600"/>
                  </a:spcAft>
                </a:pPr>
                <a:r>
                  <a:rPr lang="en-US" sz="1600" dirty="0" smtClean="0">
                    <a:solidFill>
                      <a:srgbClr val="FFCC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An electron antineutrino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 smtClean="0">
                            <a:solidFill>
                              <a:srgbClr val="FFCC0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sz="1600" i="1">
                                <a:solidFill>
                                  <a:srgbClr val="FFCC00"/>
                                </a:solidFill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el-GR" sz="1600" i="1">
                                <a:solidFill>
                                  <a:srgbClr val="FFCC00"/>
                                </a:solidFill>
                                <a:latin typeface="Cambria Math"/>
                                <a:cs typeface="Times New Roman" panose="02020603050405020304" pitchFamily="18" charset="0"/>
                              </a:rPr>
                              <m:t>ν</m:t>
                            </m:r>
                          </m:e>
                        </m:acc>
                      </m:e>
                      <m:sub>
                        <m:r>
                          <a:rPr lang="en-US" sz="1600" b="0" i="1" smtClean="0">
                            <a:solidFill>
                              <a:srgbClr val="FFCC0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𝑒</m:t>
                        </m:r>
                      </m:sub>
                    </m:sSub>
                    <m:r>
                      <a:rPr lang="en-US" sz="1600" b="0" i="1" smtClean="0">
                        <a:solidFill>
                          <a:srgbClr val="FFCC00"/>
                        </a:solidFill>
                        <a:latin typeface="Cambria Math"/>
                        <a:cs typeface="Times New Roman" panose="02020603050405020304" pitchFamily="18" charset="0"/>
                      </a:rPr>
                      <m:t>)</m:t>
                    </m:r>
                  </m:oMath>
                </a14:m>
                <a:r>
                  <a:rPr lang="en-US" sz="1600" dirty="0" smtClean="0">
                    <a:solidFill>
                      <a:srgbClr val="FFCC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interacts with a hydrogen nucleus creating a positron and a neutron.</a:t>
                </a:r>
              </a:p>
              <a:p>
                <a:pPr>
                  <a:spcAft>
                    <a:spcPts val="600"/>
                  </a:spcAft>
                </a:pPr>
                <a:r>
                  <a:rPr lang="en-US" sz="1600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positron deposits its energy promptly in the plastic scintillator.</a:t>
                </a:r>
              </a:p>
              <a:p>
                <a:pPr>
                  <a:spcAft>
                    <a:spcPts val="600"/>
                  </a:spcAft>
                </a:pPr>
                <a:r>
                  <a:rPr lang="en-US" sz="1600" dirty="0" smtClean="0">
                    <a:solidFill>
                      <a:srgbClr val="003399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neutron thermalizes and is eventually captured on </a:t>
                </a:r>
                <a:r>
                  <a:rPr lang="en-US" sz="1600" baseline="30000" dirty="0" smtClean="0">
                    <a:solidFill>
                      <a:srgbClr val="003399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6</a:t>
                </a:r>
                <a:r>
                  <a:rPr lang="en-US" sz="1600" dirty="0" smtClean="0">
                    <a:solidFill>
                      <a:srgbClr val="003399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Li embedded in the </a:t>
                </a:r>
                <a:r>
                  <a:rPr lang="en-US" sz="1600" dirty="0" err="1" smtClean="0">
                    <a:solidFill>
                      <a:srgbClr val="003399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ZnS</a:t>
                </a:r>
                <a:r>
                  <a:rPr lang="en-US" sz="1600" dirty="0" smtClean="0">
                    <a:solidFill>
                      <a:srgbClr val="003399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sheet.</a:t>
                </a:r>
              </a:p>
              <a:p>
                <a:pPr>
                  <a:spcAft>
                    <a:spcPts val="600"/>
                  </a:spcAft>
                </a:pPr>
                <a:r>
                  <a:rPr lang="en-US" sz="1600" dirty="0" smtClean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Light from the neutron capture is released slowly making an unmistakable neutron tag.</a:t>
                </a:r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75315" y="3971319"/>
                <a:ext cx="3816285" cy="2539157"/>
              </a:xfrm>
              <a:prstGeom prst="rect">
                <a:avLst/>
              </a:prstGeom>
              <a:blipFill rotWithShape="1">
                <a:blip r:embed="rId3"/>
                <a:stretch>
                  <a:fillRect l="-958" t="-719" r="-1438" b="-215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73803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4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12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11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9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47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47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0" presetClass="path" presetSubtype="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2882 0.0206 L 0.03541 0.00602 L 0.04757 0.01389 L 0.03437 0.03055 L 0.00885 0.03472 L 0.01979 -0.00023 L 0.03559 -0.00718 L 0.04861 0.00532 L 0.021 0.02569 L 0.02135 0.04305 L 0.03958 0.04514 L 0.04757 0.03541 L 0.05902 0.03611 L 0.05382 0.05416 L 0.02829 0.05208 L 0.02604 0.06736 L 0.03802 0.08403 L 0.01319 0.09699 L 0.02204 0.10069 " pathEditMode="relative" ptsTypes="AAAAAAAAAAAAAAAAAAAA">
                                      <p:cBhvr>
                                        <p:cTn id="44" dur="5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" presetClass="exit" presetSubtype="0" fill="hold" grpId="2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xit" presetSubtype="0" fill="hold" grpId="1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2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0" presetClass="exit" presetSubtype="0" fill="hold" grpId="1" nodeType="withEffect">
                                  <p:stCondLst>
                                    <p:cond delay="5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4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39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" presetClass="entr" presetSubtype="0" fill="hold" nodeType="withEffect">
                                  <p:stCondLst>
                                    <p:cond delay="66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0" presetClass="exit" presetSubtype="0" fill="hold" grpId="3" nodeType="withEffect">
                                  <p:stCondLst>
                                    <p:cond delay="5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" dur="4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39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nodeType="withEffect">
                                  <p:stCondLst>
                                    <p:cond delay="78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1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31" grpId="1" animBg="1"/>
      <p:bldP spid="17" grpId="0"/>
      <p:bldP spid="19" grpId="0"/>
      <p:bldP spid="19" grpId="1"/>
      <p:bldP spid="20" grpId="0"/>
      <p:bldP spid="20" grpId="1"/>
      <p:bldP spid="20" grpId="2"/>
      <p:bldP spid="21" grpId="0" animBg="1"/>
      <p:bldP spid="30" grpId="0" animBg="1"/>
      <p:bldP spid="30" grpId="1" animBg="1"/>
      <p:bldP spid="30" grpId="2" animBg="1"/>
      <p:bldP spid="30" grpId="3" animBg="1"/>
      <p:bldP spid="51" grpId="0" animBg="1"/>
      <p:bldP spid="52" grpId="0"/>
      <p:bldP spid="53" grpId="0"/>
      <p:bldP spid="27" grpId="0"/>
      <p:bldP spid="27" grpId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250" y="896201"/>
            <a:ext cx="4610100" cy="3171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TextBox 24"/>
          <p:cNvSpPr txBox="1"/>
          <p:nvPr/>
        </p:nvSpPr>
        <p:spPr>
          <a:xfrm>
            <a:off x="4090315" y="1338569"/>
            <a:ext cx="8635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l-GR" dirty="0" smtClean="0">
                <a:solidFill>
                  <a:srgbClr val="000000"/>
                </a:solidFill>
                <a:cs typeface="Arial" pitchFamily="34" charset="0"/>
              </a:rPr>
              <a:t>ν</a:t>
            </a:r>
            <a:r>
              <a:rPr lang="el-GR" baseline="-25000" dirty="0" smtClean="0">
                <a:solidFill>
                  <a:srgbClr val="000000"/>
                </a:solidFill>
                <a:cs typeface="Arial" pitchFamily="34" charset="0"/>
              </a:rPr>
              <a:t>μ</a:t>
            </a:r>
            <a:r>
              <a:rPr lang="el-GR" dirty="0" smtClean="0">
                <a:solidFill>
                  <a:srgbClr val="000000"/>
                </a:solidFill>
                <a:cs typeface="Arial" pitchFamily="34" charset="0"/>
              </a:rPr>
              <a:t>→ν</a:t>
            </a:r>
            <a:r>
              <a:rPr lang="en-US" baseline="-25000" dirty="0">
                <a:solidFill>
                  <a:srgbClr val="000000"/>
                </a:solidFill>
                <a:cs typeface="Arial" pitchFamily="34" charset="0"/>
              </a:rPr>
              <a:t>x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141116" y="2574620"/>
            <a:ext cx="8635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l-GR" dirty="0" smtClean="0">
                <a:solidFill>
                  <a:srgbClr val="000000"/>
                </a:solidFill>
                <a:cs typeface="Arial" pitchFamily="34" charset="0"/>
              </a:rPr>
              <a:t>ν</a:t>
            </a:r>
            <a:r>
              <a:rPr lang="en-US" baseline="-25000" dirty="0" smtClean="0">
                <a:solidFill>
                  <a:srgbClr val="000000"/>
                </a:solidFill>
                <a:cs typeface="Arial" pitchFamily="34" charset="0"/>
              </a:rPr>
              <a:t>e</a:t>
            </a:r>
            <a:r>
              <a:rPr lang="el-GR" dirty="0" smtClean="0">
                <a:solidFill>
                  <a:srgbClr val="000000"/>
                </a:solidFill>
                <a:cs typeface="Arial" pitchFamily="34" charset="0"/>
              </a:rPr>
              <a:t>→ν</a:t>
            </a:r>
            <a:r>
              <a:rPr lang="en-US" baseline="-25000" dirty="0">
                <a:solidFill>
                  <a:srgbClr val="000000"/>
                </a:solidFill>
                <a:cs typeface="Arial" pitchFamily="34" charset="0"/>
              </a:rPr>
              <a:t>x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2534730" y="1622441"/>
            <a:ext cx="8635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l-GR" dirty="0" smtClean="0">
                <a:solidFill>
                  <a:srgbClr val="000000"/>
                </a:solidFill>
                <a:cs typeface="Arial" pitchFamily="34" charset="0"/>
              </a:rPr>
              <a:t>ν</a:t>
            </a:r>
            <a:r>
              <a:rPr lang="en-US" baseline="-25000" dirty="0">
                <a:solidFill>
                  <a:srgbClr val="000000"/>
                </a:solidFill>
                <a:cs typeface="Arial" pitchFamily="34" charset="0"/>
              </a:rPr>
              <a:t>e</a:t>
            </a:r>
            <a:r>
              <a:rPr lang="el-GR" dirty="0" smtClean="0">
                <a:solidFill>
                  <a:srgbClr val="000000"/>
                </a:solidFill>
                <a:cs typeface="Arial" pitchFamily="34" charset="0"/>
              </a:rPr>
              <a:t>→ν</a:t>
            </a:r>
            <a:r>
              <a:rPr lang="en-US" baseline="-25000" dirty="0">
                <a:solidFill>
                  <a:srgbClr val="000000"/>
                </a:solidFill>
                <a:cs typeface="Arial" pitchFamily="34" charset="0"/>
              </a:rPr>
              <a:t>x</a:t>
            </a:r>
          </a:p>
        </p:txBody>
      </p:sp>
      <p:grpSp>
        <p:nvGrpSpPr>
          <p:cNvPr id="47127" name="Group 23"/>
          <p:cNvGrpSpPr>
            <a:grpSpLocks/>
          </p:cNvGrpSpPr>
          <p:nvPr/>
        </p:nvGrpSpPr>
        <p:grpSpPr bwMode="auto">
          <a:xfrm>
            <a:off x="5112867" y="2124288"/>
            <a:ext cx="3968750" cy="1631950"/>
            <a:chOff x="3168" y="2736"/>
            <a:chExt cx="2500" cy="1028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7111" name="Text Box 7"/>
                <p:cNvSpPr txBox="1">
                  <a:spLocks noChangeArrowheads="1"/>
                </p:cNvSpPr>
                <p:nvPr/>
              </p:nvSpPr>
              <p:spPr bwMode="auto">
                <a:xfrm>
                  <a:off x="3455" y="2736"/>
                  <a:ext cx="2213" cy="1028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pPr fontAlgn="base">
                    <a:spcBef>
                      <a:spcPct val="50000"/>
                    </a:spcBef>
                    <a:spcAft>
                      <a:spcPct val="0"/>
                    </a:spcAft>
                  </a:pPr>
                  <a:r>
                    <a:rPr lang="en-US" altLang="en-US" sz="2000" dirty="0" smtClean="0">
                      <a:solidFill>
                        <a:srgbClr val="FF0000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cs typeface="Arial" pitchFamily="34" charset="0"/>
                    </a:rPr>
                    <a:t>First observed by Ray Davis.  Nailed down by Super-K, SNO and </a:t>
                  </a:r>
                  <a:r>
                    <a:rPr lang="en-US" altLang="en-US" sz="2000" dirty="0" err="1">
                      <a:solidFill>
                        <a:srgbClr val="FF0000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cs typeface="Arial" pitchFamily="34" charset="0"/>
                    </a:rPr>
                    <a:t>KamLAND</a:t>
                  </a:r>
                  <a:r>
                    <a:rPr lang="en-US" altLang="en-US" sz="2000" dirty="0">
                      <a:solidFill>
                        <a:srgbClr val="FF0000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cs typeface="Arial" pitchFamily="34" charset="0"/>
                    </a:rPr>
                    <a:t>.  </a:t>
                  </a:r>
                  <a:r>
                    <a:rPr lang="en-US" altLang="en-US" sz="2000" dirty="0" smtClean="0">
                      <a:solidFill>
                        <a:srgbClr val="FF0000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cs typeface="Arial" pitchFamily="34" charset="0"/>
                    </a:rPr>
                    <a:t>Dominated </a:t>
                  </a:r>
                  <a:r>
                    <a:rPr lang="en-US" altLang="en-US" sz="2000" dirty="0">
                      <a:solidFill>
                        <a:srgbClr val="FF0000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cs typeface="Arial" pitchFamily="34" charset="0"/>
                    </a:rPr>
                    <a:t>by mixing of mass states </a:t>
                  </a:r>
                  <a:r>
                    <a:rPr lang="en-US" altLang="en-US" sz="2000" dirty="0" smtClean="0">
                      <a:solidFill>
                        <a:srgbClr val="FF0000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cs typeface="Arial" pitchFamily="34" charset="0"/>
                    </a:rPr>
                    <a:t>1 and </a:t>
                  </a:r>
                  <a:r>
                    <a:rPr lang="en-US" altLang="en-US" sz="2000" dirty="0">
                      <a:solidFill>
                        <a:srgbClr val="FF0000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cs typeface="Arial" pitchFamily="34" charset="0"/>
                    </a:rPr>
                    <a:t>2  (</a:t>
                  </a:r>
                  <a:r>
                    <a:rPr lang="el-GR" altLang="en-US" sz="2000" dirty="0">
                      <a:solidFill>
                        <a:srgbClr val="FF0000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cs typeface="Times New Roman" pitchFamily="18" charset="0"/>
                    </a:rPr>
                    <a:t>θ</a:t>
                  </a:r>
                  <a:r>
                    <a:rPr lang="en-US" altLang="en-US" sz="2000" baseline="-25000" dirty="0" smtClean="0">
                      <a:solidFill>
                        <a:srgbClr val="FF0000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cs typeface="Arial" pitchFamily="34" charset="0"/>
                    </a:rPr>
                    <a:t>12 </a:t>
                  </a:r>
                  <a:r>
                    <a:rPr lang="en-US" altLang="en-US" sz="2000" dirty="0" smtClean="0">
                      <a:solidFill>
                        <a:srgbClr val="FF0000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cs typeface="Arial" pitchFamily="34" charset="0"/>
                    </a:rPr>
                    <a:t>and </a:t>
                  </a:r>
                  <a14:m>
                    <m:oMath xmlns:m="http://schemas.openxmlformats.org/officeDocument/2006/math">
                      <m:r>
                        <a:rPr lang="en-US" altLang="en-US" sz="2000" i="1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ambria Math"/>
                          <a:ea typeface="Cambria Math"/>
                          <a:cs typeface="Arial" pitchFamily="34" charset="0"/>
                        </a:rPr>
                        <m:t>∆</m:t>
                      </m:r>
                      <m:sSubSup>
                        <m:sSubSupPr>
                          <m:ctrlPr>
                            <a:rPr lang="en-US" altLang="en-US" sz="2000" i="1" smtClean="0">
                              <a:solidFill>
                                <a:srgbClr val="FF0000"/>
                              </a:solidFill>
                              <a:effectLst>
                                <a:outerShdw blurRad="38100" dist="38100" dir="2700000" algn="tl">
                                  <a:srgbClr val="C0C0C0"/>
                                </a:outerShdw>
                              </a:effectLst>
                              <a:latin typeface="Cambria Math"/>
                              <a:ea typeface="Cambria Math"/>
                              <a:cs typeface="Arial" pitchFamily="34" charset="0"/>
                            </a:rPr>
                          </m:ctrlPr>
                        </m:sSubSupPr>
                        <m:e>
                          <m:r>
                            <a:rPr lang="en-US" altLang="en-US" sz="2000" i="1" smtClean="0">
                              <a:solidFill>
                                <a:srgbClr val="FF0000"/>
                              </a:solidFill>
                              <a:effectLst>
                                <a:outerShdw blurRad="38100" dist="38100" dir="2700000" algn="tl">
                                  <a:srgbClr val="C0C0C0"/>
                                </a:outerShdw>
                              </a:effectLst>
                              <a:latin typeface="Cambria Math"/>
                              <a:ea typeface="Cambria Math"/>
                              <a:cs typeface="Arial" pitchFamily="34" charset="0"/>
                            </a:rPr>
                            <m:t>𝑚</m:t>
                          </m:r>
                        </m:e>
                        <m:sub>
                          <m:r>
                            <a:rPr lang="en-US" altLang="en-US" sz="2000" i="1" smtClean="0">
                              <a:solidFill>
                                <a:srgbClr val="FF0000"/>
                              </a:solidFill>
                              <a:effectLst>
                                <a:outerShdw blurRad="38100" dist="38100" dir="2700000" algn="tl">
                                  <a:srgbClr val="C0C0C0"/>
                                </a:outerShdw>
                              </a:effectLst>
                              <a:latin typeface="Cambria Math"/>
                              <a:ea typeface="Cambria Math"/>
                              <a:cs typeface="Arial" pitchFamily="34" charset="0"/>
                            </a:rPr>
                            <m:t>21</m:t>
                          </m:r>
                        </m:sub>
                        <m:sup>
                          <m:r>
                            <a:rPr lang="en-US" altLang="en-US" sz="2000" i="1" smtClean="0">
                              <a:solidFill>
                                <a:srgbClr val="FF0000"/>
                              </a:solidFill>
                              <a:effectLst>
                                <a:outerShdw blurRad="38100" dist="38100" dir="2700000" algn="tl">
                                  <a:srgbClr val="C0C0C0"/>
                                </a:outerShdw>
                              </a:effectLst>
                              <a:latin typeface="Cambria Math"/>
                              <a:ea typeface="Cambria Math"/>
                              <a:cs typeface="Arial" pitchFamily="34" charset="0"/>
                            </a:rPr>
                            <m:t>2</m:t>
                          </m:r>
                        </m:sup>
                      </m:sSubSup>
                    </m:oMath>
                  </a14:m>
                  <a:r>
                    <a:rPr lang="en-US" altLang="en-US" sz="2000" dirty="0" smtClean="0">
                      <a:solidFill>
                        <a:srgbClr val="FF0000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cs typeface="Arial" pitchFamily="34" charset="0"/>
                    </a:rPr>
                    <a:t>)</a:t>
                  </a:r>
                  <a:endParaRPr lang="en-US" altLang="en-US" sz="2000" dirty="0">
                    <a:solidFill>
                      <a:srgbClr val="FF0000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cs typeface="Arial" pitchFamily="34" charset="0"/>
                  </a:endParaRPr>
                </a:p>
              </p:txBody>
            </p:sp>
          </mc:Choice>
          <mc:Fallback xmlns="">
            <p:sp>
              <p:nvSpPr>
                <p:cNvPr id="47111" name="Text Box 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3455" y="2736"/>
                  <a:ext cx="2213" cy="1028"/>
                </a:xfrm>
                <a:prstGeom prst="rect">
                  <a:avLst/>
                </a:prstGeom>
                <a:blipFill rotWithShape="1">
                  <a:blip r:embed="rId3"/>
                  <a:stretch>
                    <a:fillRect l="-1906" t="-1866" r="-2600" b="-7836"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47114" name="Line 10"/>
            <p:cNvSpPr>
              <a:spLocks noChangeShapeType="1"/>
            </p:cNvSpPr>
            <p:nvPr/>
          </p:nvSpPr>
          <p:spPr bwMode="auto">
            <a:xfrm flipH="1" flipV="1">
              <a:off x="3168" y="3120"/>
              <a:ext cx="288" cy="96"/>
            </a:xfrm>
            <a:prstGeom prst="line">
              <a:avLst/>
            </a:prstGeom>
            <a:noFill/>
            <a:ln w="44450">
              <a:solidFill>
                <a:srgbClr val="CC3300"/>
              </a:solidFill>
              <a:round/>
              <a:headEnd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0000"/>
                </a:solidFill>
                <a:cs typeface="Arial" pitchFamily="34" charset="0"/>
              </a:endParaRPr>
            </a:p>
          </p:txBody>
        </p:sp>
      </p:grpSp>
      <p:grpSp>
        <p:nvGrpSpPr>
          <p:cNvPr id="47126" name="Group 22"/>
          <p:cNvGrpSpPr>
            <a:grpSpLocks/>
          </p:cNvGrpSpPr>
          <p:nvPr/>
        </p:nvGrpSpPr>
        <p:grpSpPr bwMode="auto">
          <a:xfrm>
            <a:off x="5105400" y="1100353"/>
            <a:ext cx="3756025" cy="1046163"/>
            <a:chOff x="3168" y="2067"/>
            <a:chExt cx="2366" cy="659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7112" name="Text Box 8"/>
                <p:cNvSpPr txBox="1">
                  <a:spLocks noChangeArrowheads="1"/>
                </p:cNvSpPr>
                <p:nvPr/>
              </p:nvSpPr>
              <p:spPr bwMode="auto">
                <a:xfrm>
                  <a:off x="3456" y="2067"/>
                  <a:ext cx="2078" cy="659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pPr fontAlgn="base">
                    <a:spcBef>
                      <a:spcPct val="50000"/>
                    </a:spcBef>
                    <a:spcAft>
                      <a:spcPct val="0"/>
                    </a:spcAft>
                  </a:pPr>
                  <a:r>
                    <a:rPr lang="en-US" altLang="en-US" sz="2000" dirty="0">
                      <a:solidFill>
                        <a:srgbClr val="3333FF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cs typeface="Arial" pitchFamily="34" charset="0"/>
                    </a:rPr>
                    <a:t>Seen by </a:t>
                  </a:r>
                  <a:r>
                    <a:rPr lang="en-US" altLang="en-US" sz="2000" dirty="0" smtClean="0">
                      <a:solidFill>
                        <a:srgbClr val="3333FF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cs typeface="Arial" pitchFamily="34" charset="0"/>
                    </a:rPr>
                    <a:t>Super-K, </a:t>
                  </a:r>
                  <a:r>
                    <a:rPr lang="en-US" altLang="en-US" sz="2000" dirty="0">
                      <a:solidFill>
                        <a:srgbClr val="3333FF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cs typeface="Arial" pitchFamily="34" charset="0"/>
                    </a:rPr>
                    <a:t>confirmed by </a:t>
                  </a:r>
                  <a:r>
                    <a:rPr lang="en-US" altLang="en-US" sz="2000" dirty="0" smtClean="0">
                      <a:solidFill>
                        <a:srgbClr val="3333FF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cs typeface="Arial" pitchFamily="34" charset="0"/>
                    </a:rPr>
                    <a:t>K2K, Minos, T2K and </a:t>
                  </a:r>
                  <a:r>
                    <a:rPr lang="en-US" altLang="en-US" sz="2000" dirty="0" err="1" smtClean="0">
                      <a:solidFill>
                        <a:srgbClr val="3333FF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cs typeface="Arial" pitchFamily="34" charset="0"/>
                    </a:rPr>
                    <a:t>NOvA</a:t>
                  </a:r>
                  <a:r>
                    <a:rPr lang="en-US" altLang="en-US" sz="2000" dirty="0" smtClean="0">
                      <a:solidFill>
                        <a:srgbClr val="3333FF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cs typeface="Arial" pitchFamily="34" charset="0"/>
                    </a:rPr>
                    <a:t> </a:t>
                  </a:r>
                  <a:r>
                    <a:rPr lang="en-US" altLang="en-US" sz="2000" dirty="0">
                      <a:solidFill>
                        <a:srgbClr val="3333FF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cs typeface="Arial" pitchFamily="34" charset="0"/>
                    </a:rPr>
                    <a:t>(</a:t>
                  </a:r>
                  <a:r>
                    <a:rPr lang="el-GR" altLang="en-US" sz="2000" dirty="0">
                      <a:solidFill>
                        <a:srgbClr val="3333FF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cs typeface="Times New Roman" pitchFamily="18" charset="0"/>
                    </a:rPr>
                    <a:t>θ</a:t>
                  </a:r>
                  <a:r>
                    <a:rPr lang="en-US" altLang="en-US" sz="2000" baseline="-25000" dirty="0" smtClean="0">
                      <a:solidFill>
                        <a:srgbClr val="3333FF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cs typeface="Arial" pitchFamily="34" charset="0"/>
                    </a:rPr>
                    <a:t>23</a:t>
                  </a:r>
                  <a:r>
                    <a:rPr lang="en-US" altLang="en-US" sz="2000" dirty="0" smtClean="0">
                      <a:solidFill>
                        <a:srgbClr val="3333FF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cs typeface="Arial" pitchFamily="34" charset="0"/>
                    </a:rPr>
                    <a:t> and </a:t>
                  </a:r>
                  <a14:m>
                    <m:oMath xmlns:m="http://schemas.openxmlformats.org/officeDocument/2006/math">
                      <m:r>
                        <a:rPr lang="en-US" sz="2000" i="1" smtClean="0">
                          <a:solidFill>
                            <a:srgbClr val="3333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/>
                          <a:ea typeface="Cambria Math"/>
                          <a:cs typeface="Arial" pitchFamily="34" charset="0"/>
                        </a:rPr>
                        <m:t>∆</m:t>
                      </m:r>
                      <m:sSubSup>
                        <m:sSubSupPr>
                          <m:ctrlPr>
                            <a:rPr lang="en-US" sz="2000" i="1">
                              <a:solidFill>
                                <a:srgbClr val="3333FF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/>
                              <a:ea typeface="Cambria Math"/>
                              <a:cs typeface="Arial" pitchFamily="34" charset="0"/>
                            </a:rPr>
                          </m:ctrlPr>
                        </m:sSubSupPr>
                        <m:e>
                          <m:r>
                            <a:rPr lang="en-US" sz="2000" i="1">
                              <a:solidFill>
                                <a:srgbClr val="3333FF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/>
                              <a:ea typeface="Cambria Math"/>
                              <a:cs typeface="Arial" pitchFamily="34" charset="0"/>
                            </a:rPr>
                            <m:t>𝑚</m:t>
                          </m:r>
                        </m:e>
                        <m:sub>
                          <m:r>
                            <a:rPr lang="en-US" sz="2000" i="1" smtClean="0">
                              <a:solidFill>
                                <a:srgbClr val="3333FF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/>
                              <a:ea typeface="Cambria Math"/>
                              <a:cs typeface="Arial" pitchFamily="34" charset="0"/>
                            </a:rPr>
                            <m:t>𝜇𝜇</m:t>
                          </m:r>
                        </m:sub>
                        <m:sup>
                          <m:r>
                            <a:rPr lang="en-US" sz="2000" i="1">
                              <a:solidFill>
                                <a:srgbClr val="3333FF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/>
                              <a:ea typeface="Cambria Math"/>
                              <a:cs typeface="Arial" pitchFamily="34" charset="0"/>
                            </a:rPr>
                            <m:t>2</m:t>
                          </m:r>
                        </m:sup>
                      </m:sSubSup>
                    </m:oMath>
                  </a14:m>
                  <a:r>
                    <a:rPr lang="en-US" altLang="en-US" sz="2000" dirty="0" smtClean="0">
                      <a:solidFill>
                        <a:srgbClr val="3333FF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cs typeface="Arial" pitchFamily="34" charset="0"/>
                    </a:rPr>
                    <a:t>) </a:t>
                  </a:r>
                  <a:endParaRPr lang="en-US" altLang="en-US" sz="2000" dirty="0">
                    <a:solidFill>
                      <a:srgbClr val="3333FF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cs typeface="Arial" pitchFamily="34" charset="0"/>
                  </a:endParaRPr>
                </a:p>
              </p:txBody>
            </p:sp>
          </mc:Choice>
          <mc:Fallback xmlns="">
            <p:sp>
              <p:nvSpPr>
                <p:cNvPr id="47112" name="Text Box 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3456" y="2067"/>
                  <a:ext cx="2078" cy="659"/>
                </a:xfrm>
                <a:prstGeom prst="rect">
                  <a:avLst/>
                </a:prstGeom>
                <a:blipFill rotWithShape="1">
                  <a:blip r:embed="rId4"/>
                  <a:stretch>
                    <a:fillRect l="-2218" t="-3509" b="-9942"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47115" name="Line 11"/>
            <p:cNvSpPr>
              <a:spLocks noChangeShapeType="1"/>
            </p:cNvSpPr>
            <p:nvPr/>
          </p:nvSpPr>
          <p:spPr bwMode="auto">
            <a:xfrm flipH="1">
              <a:off x="3168" y="2400"/>
              <a:ext cx="288" cy="0"/>
            </a:xfrm>
            <a:prstGeom prst="line">
              <a:avLst/>
            </a:prstGeom>
            <a:noFill/>
            <a:ln w="44450">
              <a:solidFill>
                <a:srgbClr val="3333FF"/>
              </a:solidFill>
              <a:round/>
              <a:headEnd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0000"/>
                </a:solidFill>
                <a:cs typeface="Arial" pitchFamily="34" charset="0"/>
              </a:endParaRPr>
            </a:p>
          </p:txBody>
        </p:sp>
      </p:grpSp>
      <p:sp>
        <p:nvSpPr>
          <p:cNvPr id="1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Jonathan Link</a:t>
            </a:r>
            <a:endParaRPr lang="en-US" altLang="en-US"/>
          </a:p>
        </p:txBody>
      </p:sp>
      <p:pic>
        <p:nvPicPr>
          <p:cNvPr id="56324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77" y="879725"/>
            <a:ext cx="361950" cy="131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122" name="Text Box 18"/>
          <p:cNvSpPr txBox="1">
            <a:spLocks noChangeArrowheads="1"/>
          </p:cNvSpPr>
          <p:nvPr/>
        </p:nvSpPr>
        <p:spPr bwMode="auto">
          <a:xfrm>
            <a:off x="914400" y="0"/>
            <a:ext cx="73152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altLang="en-US" sz="3600" dirty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pitchFamily="34" charset="0"/>
              </a:rPr>
              <a:t>Neutrino Oscillation Data</a:t>
            </a:r>
          </a:p>
        </p:txBody>
      </p:sp>
      <p:sp>
        <p:nvSpPr>
          <p:cNvPr id="34" name="Rectangle 33"/>
          <p:cNvSpPr/>
          <p:nvPr/>
        </p:nvSpPr>
        <p:spPr>
          <a:xfrm>
            <a:off x="621350" y="4390414"/>
            <a:ext cx="7801527" cy="225504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FFFFFF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/>
              <p:cNvSpPr txBox="1"/>
              <p:nvPr/>
            </p:nvSpPr>
            <p:spPr>
              <a:xfrm>
                <a:off x="278152" y="4474356"/>
                <a:ext cx="8803466" cy="17676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ts val="1200"/>
                  </a:spcAft>
                </a:pPr>
                <a:r>
                  <a:rPr lang="en-US" sz="2400" dirty="0" smtClean="0">
                    <a:solidFill>
                      <a:srgbClr val="2A3674"/>
                    </a:solidFill>
                    <a:cs typeface="Arial" pitchFamily="34" charset="0"/>
                  </a:rPr>
                  <a:t>The data for the three neutrino mixing model is nearly complete and extraordinarily self-consistent.</a:t>
                </a:r>
              </a:p>
              <a:p>
                <a:pPr fontAlgn="base">
                  <a:spcBef>
                    <a:spcPct val="0"/>
                  </a:spcBef>
                  <a:spcAft>
                    <a:spcPts val="1200"/>
                  </a:spcAft>
                </a:pPr>
                <a:r>
                  <a:rPr lang="en-US" sz="2400" dirty="0" smtClean="0">
                    <a:solidFill>
                      <a:srgbClr val="2A3674"/>
                    </a:solidFill>
                    <a:ea typeface="Cambria Math"/>
                    <a:cs typeface="Arial" pitchFamily="34" charset="0"/>
                  </a:rPr>
                  <a:t>Specifically, </a:t>
                </a:r>
                <a14:m>
                  <m:oMath xmlns:m="http://schemas.openxmlformats.org/officeDocument/2006/math">
                    <m:r>
                      <a:rPr lang="en-US" sz="2400" i="1" smtClean="0">
                        <a:solidFill>
                          <a:srgbClr val="2A3674"/>
                        </a:solidFill>
                        <a:latin typeface="Cambria Math"/>
                        <a:ea typeface="Cambria Math"/>
                        <a:cs typeface="Arial" pitchFamily="34" charset="0"/>
                      </a:rPr>
                      <m:t>∆</m:t>
                    </m:r>
                    <m:sSubSup>
                      <m:sSubSupPr>
                        <m:ctrlPr>
                          <a:rPr lang="en-US" sz="2400" i="1" smtClean="0">
                            <a:solidFill>
                              <a:srgbClr val="2A3674"/>
                            </a:solidFill>
                            <a:latin typeface="Cambria Math"/>
                            <a:ea typeface="Cambria Math"/>
                            <a:cs typeface="Arial" pitchFamily="34" charset="0"/>
                          </a:rPr>
                        </m:ctrlPr>
                      </m:sSubSupPr>
                      <m:e>
                        <m:r>
                          <a:rPr lang="en-US" sz="2400" i="1" smtClean="0">
                            <a:solidFill>
                              <a:srgbClr val="2A3674"/>
                            </a:solidFill>
                            <a:latin typeface="Cambria Math"/>
                            <a:ea typeface="Cambria Math"/>
                            <a:cs typeface="Arial" pitchFamily="34" charset="0"/>
                          </a:rPr>
                          <m:t>𝑚</m:t>
                        </m:r>
                      </m:e>
                      <m:sub>
                        <m:r>
                          <a:rPr lang="en-US" sz="2400" i="1" smtClean="0">
                            <a:solidFill>
                              <a:srgbClr val="2A3674"/>
                            </a:solidFill>
                            <a:latin typeface="Cambria Math"/>
                            <a:ea typeface="Cambria Math"/>
                            <a:cs typeface="Arial" pitchFamily="34" charset="0"/>
                          </a:rPr>
                          <m:t>𝑒𝑒</m:t>
                        </m:r>
                      </m:sub>
                      <m:sup>
                        <m:r>
                          <a:rPr lang="en-US" sz="2400" i="1" smtClean="0">
                            <a:solidFill>
                              <a:srgbClr val="2A3674"/>
                            </a:solidFill>
                            <a:latin typeface="Cambria Math"/>
                            <a:ea typeface="Cambria Math"/>
                            <a:cs typeface="Arial" pitchFamily="34" charset="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sz="2400" dirty="0" smtClean="0">
                    <a:solidFill>
                      <a:srgbClr val="2A3674"/>
                    </a:solidFill>
                    <a:cs typeface="Arial" pitchFamily="34" charset="0"/>
                  </a:rPr>
                  <a:t> and </a:t>
                </a:r>
                <a14:m>
                  <m:oMath xmlns:m="http://schemas.openxmlformats.org/officeDocument/2006/math">
                    <m:r>
                      <a:rPr lang="en-US" sz="2400" i="1">
                        <a:solidFill>
                          <a:srgbClr val="2A3674"/>
                        </a:solidFill>
                        <a:latin typeface="Cambria Math"/>
                        <a:ea typeface="Cambria Math"/>
                        <a:cs typeface="Arial" pitchFamily="34" charset="0"/>
                      </a:rPr>
                      <m:t>∆</m:t>
                    </m:r>
                    <m:sSubSup>
                      <m:sSubSupPr>
                        <m:ctrlPr>
                          <a:rPr lang="en-US" sz="2400" i="1">
                            <a:solidFill>
                              <a:srgbClr val="2A3674"/>
                            </a:solidFill>
                            <a:latin typeface="Cambria Math"/>
                            <a:ea typeface="Cambria Math"/>
                            <a:cs typeface="Arial" pitchFamily="34" charset="0"/>
                          </a:rPr>
                        </m:ctrlPr>
                      </m:sSubSupPr>
                      <m:e>
                        <m:r>
                          <a:rPr lang="en-US" sz="2400" i="1">
                            <a:solidFill>
                              <a:srgbClr val="2A3674"/>
                            </a:solidFill>
                            <a:latin typeface="Cambria Math"/>
                            <a:ea typeface="Cambria Math"/>
                            <a:cs typeface="Arial" pitchFamily="34" charset="0"/>
                          </a:rPr>
                          <m:t>𝑚</m:t>
                        </m:r>
                      </m:e>
                      <m:sub>
                        <m:r>
                          <a:rPr lang="en-US" sz="2400" i="1" smtClean="0">
                            <a:solidFill>
                              <a:srgbClr val="2A3674"/>
                            </a:solidFill>
                            <a:latin typeface="Cambria Math"/>
                            <a:ea typeface="Cambria Math"/>
                            <a:cs typeface="Arial" pitchFamily="34" charset="0"/>
                          </a:rPr>
                          <m:t>𝜇𝜇</m:t>
                        </m:r>
                      </m:sub>
                      <m:sup>
                        <m:r>
                          <a:rPr lang="en-US" sz="2400" i="1">
                            <a:solidFill>
                              <a:srgbClr val="2A3674"/>
                            </a:solidFill>
                            <a:latin typeface="Cambria Math"/>
                            <a:ea typeface="Cambria Math"/>
                            <a:cs typeface="Arial" pitchFamily="34" charset="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sz="2400" dirty="0" smtClean="0">
                    <a:solidFill>
                      <a:srgbClr val="2A3674"/>
                    </a:solidFill>
                    <a:cs typeface="Arial" pitchFamily="34" charset="0"/>
                  </a:rPr>
                  <a:t>, which are different linear combinations of </a:t>
                </a:r>
                <a14:m>
                  <m:oMath xmlns:m="http://schemas.openxmlformats.org/officeDocument/2006/math">
                    <m:r>
                      <a:rPr lang="en-US" sz="2400" i="1">
                        <a:solidFill>
                          <a:srgbClr val="2A3674"/>
                        </a:solidFill>
                        <a:latin typeface="Cambria Math"/>
                        <a:ea typeface="Cambria Math"/>
                        <a:cs typeface="Arial" pitchFamily="34" charset="0"/>
                      </a:rPr>
                      <m:t>∆</m:t>
                    </m:r>
                    <m:sSubSup>
                      <m:sSubSupPr>
                        <m:ctrlPr>
                          <a:rPr lang="en-US" sz="2400" i="1">
                            <a:solidFill>
                              <a:srgbClr val="2A3674"/>
                            </a:solidFill>
                            <a:latin typeface="Cambria Math"/>
                            <a:ea typeface="Cambria Math"/>
                            <a:cs typeface="Arial" pitchFamily="34" charset="0"/>
                          </a:rPr>
                        </m:ctrlPr>
                      </m:sSubSupPr>
                      <m:e>
                        <m:r>
                          <a:rPr lang="en-US" sz="2400" i="1">
                            <a:solidFill>
                              <a:srgbClr val="2A3674"/>
                            </a:solidFill>
                            <a:latin typeface="Cambria Math"/>
                            <a:ea typeface="Cambria Math"/>
                            <a:cs typeface="Arial" pitchFamily="34" charset="0"/>
                          </a:rPr>
                          <m:t>𝑚</m:t>
                        </m:r>
                      </m:e>
                      <m:sub>
                        <m:r>
                          <a:rPr lang="en-US" sz="2400" i="1" smtClean="0">
                            <a:solidFill>
                              <a:srgbClr val="2A3674"/>
                            </a:solidFill>
                            <a:latin typeface="Cambria Math"/>
                            <a:ea typeface="Cambria Math"/>
                            <a:cs typeface="Arial" pitchFamily="34" charset="0"/>
                          </a:rPr>
                          <m:t>31</m:t>
                        </m:r>
                      </m:sub>
                      <m:sup>
                        <m:r>
                          <a:rPr lang="en-US" sz="2400" i="1">
                            <a:solidFill>
                              <a:srgbClr val="2A3674"/>
                            </a:solidFill>
                            <a:latin typeface="Cambria Math"/>
                            <a:ea typeface="Cambria Math"/>
                            <a:cs typeface="Arial" pitchFamily="34" charset="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sz="2400" dirty="0" smtClean="0">
                    <a:solidFill>
                      <a:srgbClr val="2A3674"/>
                    </a:solidFill>
                    <a:cs typeface="Arial" pitchFamily="34" charset="0"/>
                  </a:rPr>
                  <a:t> and </a:t>
                </a:r>
                <a14:m>
                  <m:oMath xmlns:m="http://schemas.openxmlformats.org/officeDocument/2006/math">
                    <m:r>
                      <a:rPr lang="en-US" sz="2400" i="1">
                        <a:solidFill>
                          <a:srgbClr val="2A3674"/>
                        </a:solidFill>
                        <a:latin typeface="Cambria Math"/>
                        <a:ea typeface="Cambria Math"/>
                        <a:cs typeface="Arial" pitchFamily="34" charset="0"/>
                      </a:rPr>
                      <m:t>∆</m:t>
                    </m:r>
                    <m:sSubSup>
                      <m:sSubSupPr>
                        <m:ctrlPr>
                          <a:rPr lang="en-US" sz="2400" i="1">
                            <a:solidFill>
                              <a:srgbClr val="2A3674"/>
                            </a:solidFill>
                            <a:latin typeface="Cambria Math"/>
                            <a:ea typeface="Cambria Math"/>
                            <a:cs typeface="Arial" pitchFamily="34" charset="0"/>
                          </a:rPr>
                        </m:ctrlPr>
                      </m:sSubSupPr>
                      <m:e>
                        <m:r>
                          <a:rPr lang="en-US" sz="2400" i="1">
                            <a:solidFill>
                              <a:srgbClr val="2A3674"/>
                            </a:solidFill>
                            <a:latin typeface="Cambria Math"/>
                            <a:ea typeface="Cambria Math"/>
                            <a:cs typeface="Arial" pitchFamily="34" charset="0"/>
                          </a:rPr>
                          <m:t>𝑚</m:t>
                        </m:r>
                      </m:e>
                      <m:sub>
                        <m:r>
                          <a:rPr lang="en-US" sz="2400" i="1" smtClean="0">
                            <a:solidFill>
                              <a:srgbClr val="2A3674"/>
                            </a:solidFill>
                            <a:latin typeface="Cambria Math"/>
                            <a:ea typeface="Cambria Math"/>
                            <a:cs typeface="Arial" pitchFamily="34" charset="0"/>
                          </a:rPr>
                          <m:t>32</m:t>
                        </m:r>
                      </m:sub>
                      <m:sup>
                        <m:r>
                          <a:rPr lang="en-US" sz="2400" i="1">
                            <a:solidFill>
                              <a:srgbClr val="2A3674"/>
                            </a:solidFill>
                            <a:latin typeface="Cambria Math"/>
                            <a:ea typeface="Cambria Math"/>
                            <a:cs typeface="Arial" pitchFamily="34" charset="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sz="2400" dirty="0" smtClean="0">
                    <a:solidFill>
                      <a:srgbClr val="2A3674"/>
                    </a:solidFill>
                    <a:cs typeface="Arial" pitchFamily="34" charset="0"/>
                  </a:rPr>
                  <a:t>, agree to within </a:t>
                </a:r>
                <a14:m>
                  <m:oMath xmlns:m="http://schemas.openxmlformats.org/officeDocument/2006/math">
                    <m:r>
                      <a:rPr lang="en-US" sz="2400" i="1">
                        <a:solidFill>
                          <a:srgbClr val="2A3674"/>
                        </a:solidFill>
                        <a:latin typeface="Cambria Math"/>
                        <a:ea typeface="Cambria Math"/>
                        <a:cs typeface="Arial" pitchFamily="34" charset="0"/>
                      </a:rPr>
                      <m:t>∆</m:t>
                    </m:r>
                    <m:sSubSup>
                      <m:sSubSupPr>
                        <m:ctrlPr>
                          <a:rPr lang="en-US" sz="2400" i="1" smtClean="0">
                            <a:solidFill>
                              <a:srgbClr val="2A3674"/>
                            </a:solidFill>
                            <a:latin typeface="Cambria Math"/>
                            <a:ea typeface="Cambria Math"/>
                            <a:cs typeface="Arial" pitchFamily="34" charset="0"/>
                          </a:rPr>
                        </m:ctrlPr>
                      </m:sSubSupPr>
                      <m:e>
                        <m:r>
                          <a:rPr lang="en-US" sz="2400" i="1">
                            <a:solidFill>
                              <a:srgbClr val="2A3674"/>
                            </a:solidFill>
                            <a:latin typeface="Cambria Math"/>
                            <a:ea typeface="Cambria Math"/>
                            <a:cs typeface="Arial" pitchFamily="34" charset="0"/>
                          </a:rPr>
                          <m:t>𝑚</m:t>
                        </m:r>
                      </m:e>
                      <m:sub>
                        <m:r>
                          <a:rPr lang="en-US" sz="2400" i="1" smtClean="0">
                            <a:solidFill>
                              <a:srgbClr val="2A3674"/>
                            </a:solidFill>
                            <a:latin typeface="Cambria Math"/>
                            <a:ea typeface="Cambria Math"/>
                            <a:cs typeface="Arial" pitchFamily="34" charset="0"/>
                          </a:rPr>
                          <m:t>21</m:t>
                        </m:r>
                      </m:sub>
                      <m:sup>
                        <m:r>
                          <a:rPr lang="en-US" sz="2400" i="1">
                            <a:solidFill>
                              <a:srgbClr val="2A3674"/>
                            </a:solidFill>
                            <a:latin typeface="Cambria Math"/>
                            <a:ea typeface="Cambria Math"/>
                            <a:cs typeface="Arial" pitchFamily="34" charset="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sz="2400" dirty="0" smtClean="0">
                    <a:solidFill>
                      <a:srgbClr val="2A3674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cs typeface="Arial" pitchFamily="34" charset="0"/>
                  </a:rPr>
                  <a:t>.</a:t>
                </a:r>
              </a:p>
            </p:txBody>
          </p:sp>
        </mc:Choice>
        <mc:Fallback xmlns="">
          <p:sp>
            <p:nvSpPr>
              <p:cNvPr id="20" name="Text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8152" y="4474356"/>
                <a:ext cx="8803466" cy="1767600"/>
              </a:xfrm>
              <a:prstGeom prst="rect">
                <a:avLst/>
              </a:prstGeom>
              <a:blipFill rotWithShape="1">
                <a:blip r:embed="rId6"/>
                <a:stretch>
                  <a:fillRect l="-1108" t="-2759" r="-1108" b="-862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1" name="Group 20"/>
          <p:cNvGrpSpPr/>
          <p:nvPr/>
        </p:nvGrpSpPr>
        <p:grpSpPr>
          <a:xfrm>
            <a:off x="914400" y="1807103"/>
            <a:ext cx="3295651" cy="1388751"/>
            <a:chOff x="914400" y="4064315"/>
            <a:chExt cx="3295651" cy="1388751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2" name="TextBox 21"/>
                <p:cNvSpPr txBox="1"/>
                <p:nvPr/>
              </p:nvSpPr>
              <p:spPr>
                <a:xfrm>
                  <a:off x="914400" y="4437403"/>
                  <a:ext cx="3295651" cy="101566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sz="2000" dirty="0" smtClean="0">
                      <a:solidFill>
                        <a:srgbClr val="FFC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cs typeface="Arial" pitchFamily="34" charset="0"/>
                    </a:rPr>
                    <a:t>First observed by </a:t>
                  </a:r>
                  <a:r>
                    <a:rPr lang="en-US" sz="2000" dirty="0" err="1" smtClean="0">
                      <a:solidFill>
                        <a:srgbClr val="FFC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cs typeface="Arial" pitchFamily="34" charset="0"/>
                    </a:rPr>
                    <a:t>Daya</a:t>
                  </a:r>
                  <a:r>
                    <a:rPr lang="en-US" sz="2000" dirty="0" smtClean="0">
                      <a:solidFill>
                        <a:srgbClr val="FFC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cs typeface="Arial" pitchFamily="34" charset="0"/>
                    </a:rPr>
                    <a:t> Bay, confirmed by RENO, and Double </a:t>
                  </a:r>
                  <a:r>
                    <a:rPr lang="en-US" sz="2000" dirty="0" err="1" smtClean="0">
                      <a:solidFill>
                        <a:srgbClr val="FFC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cs typeface="Arial" pitchFamily="34" charset="0"/>
                    </a:rPr>
                    <a:t>Chooz</a:t>
                  </a:r>
                  <a:r>
                    <a:rPr lang="en-US" sz="2000" dirty="0">
                      <a:solidFill>
                        <a:srgbClr val="FFC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cs typeface="Arial" pitchFamily="34" charset="0"/>
                    </a:rPr>
                    <a:t> </a:t>
                  </a:r>
                  <a:r>
                    <a:rPr lang="en-US" sz="2000" dirty="0" smtClean="0">
                      <a:solidFill>
                        <a:srgbClr val="FFC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cs typeface="Arial" pitchFamily="34" charset="0"/>
                    </a:rPr>
                    <a:t>(</a:t>
                  </a:r>
                  <a:r>
                    <a:rPr lang="el-GR" sz="2000" dirty="0" smtClean="0">
                      <a:solidFill>
                        <a:srgbClr val="FFC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cs typeface="Arial" pitchFamily="34" charset="0"/>
                    </a:rPr>
                    <a:t>θ</a:t>
                  </a:r>
                  <a:r>
                    <a:rPr lang="en-US" sz="2000" baseline="-25000" dirty="0" smtClean="0">
                      <a:solidFill>
                        <a:srgbClr val="FFC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cs typeface="Arial" pitchFamily="34" charset="0"/>
                    </a:rPr>
                    <a:t>13</a:t>
                  </a:r>
                  <a:r>
                    <a:rPr lang="en-US" sz="2000" dirty="0" smtClean="0">
                      <a:solidFill>
                        <a:srgbClr val="FFC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cs typeface="Arial" pitchFamily="34" charset="0"/>
                    </a:rPr>
                    <a:t> and </a:t>
                  </a:r>
                  <a14:m>
                    <m:oMath xmlns:m="http://schemas.openxmlformats.org/officeDocument/2006/math">
                      <m:r>
                        <a:rPr lang="en-US" sz="2000" i="1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/>
                          <a:ea typeface="Cambria Math"/>
                          <a:cs typeface="Arial" pitchFamily="34" charset="0"/>
                        </a:rPr>
                        <m:t>∆</m:t>
                      </m:r>
                      <m:sSubSup>
                        <m:sSubSupPr>
                          <m:ctrlPr>
                            <a:rPr lang="en-US" sz="2000" i="1" smtClean="0">
                              <a:solidFill>
                                <a:srgbClr val="FFC00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/>
                              <a:ea typeface="Cambria Math"/>
                              <a:cs typeface="Arial" pitchFamily="34" charset="0"/>
                            </a:rPr>
                          </m:ctrlPr>
                        </m:sSubSupPr>
                        <m:e>
                          <m:r>
                            <a:rPr lang="en-US" sz="2000" i="1" smtClean="0">
                              <a:solidFill>
                                <a:srgbClr val="FFC00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/>
                              <a:ea typeface="Cambria Math"/>
                              <a:cs typeface="Arial" pitchFamily="34" charset="0"/>
                            </a:rPr>
                            <m:t>𝑚</m:t>
                          </m:r>
                        </m:e>
                        <m:sub>
                          <m:r>
                            <a:rPr lang="en-US" sz="2000" i="1" smtClean="0">
                              <a:solidFill>
                                <a:srgbClr val="FFC00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/>
                              <a:ea typeface="Cambria Math"/>
                              <a:cs typeface="Arial" pitchFamily="34" charset="0"/>
                            </a:rPr>
                            <m:t>𝑒𝑒</m:t>
                          </m:r>
                        </m:sub>
                        <m:sup>
                          <m:r>
                            <a:rPr lang="en-US" sz="2000" i="1" smtClean="0">
                              <a:solidFill>
                                <a:srgbClr val="FFC00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/>
                              <a:ea typeface="Cambria Math"/>
                              <a:cs typeface="Arial" pitchFamily="34" charset="0"/>
                            </a:rPr>
                            <m:t>2</m:t>
                          </m:r>
                        </m:sup>
                      </m:sSubSup>
                    </m:oMath>
                  </a14:m>
                  <a:r>
                    <a:rPr lang="en-US" sz="2000" dirty="0" smtClean="0">
                      <a:solidFill>
                        <a:srgbClr val="FFC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cs typeface="Arial" pitchFamily="34" charset="0"/>
                    </a:rPr>
                    <a:t>)</a:t>
                  </a:r>
                  <a:endParaRPr lang="en-US" sz="2000" dirty="0">
                    <a:solidFill>
                      <a:srgbClr val="FFC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cs typeface="Arial" pitchFamily="34" charset="0"/>
                  </a:endParaRPr>
                </a:p>
              </p:txBody>
            </p:sp>
          </mc:Choice>
          <mc:Fallback xmlns="">
            <p:sp>
              <p:nvSpPr>
                <p:cNvPr id="22" name="TextBox 2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14400" y="4437403"/>
                  <a:ext cx="3295651" cy="1015663"/>
                </a:xfrm>
                <a:prstGeom prst="rect">
                  <a:avLst/>
                </a:prstGeom>
                <a:blipFill rotWithShape="1">
                  <a:blip r:embed="rId7"/>
                  <a:stretch>
                    <a:fillRect l="-2033" t="-3614" r="-1479" b="-1265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3" name="Line 10"/>
            <p:cNvSpPr>
              <a:spLocks noChangeShapeType="1"/>
            </p:cNvSpPr>
            <p:nvPr/>
          </p:nvSpPr>
          <p:spPr bwMode="auto">
            <a:xfrm flipV="1">
              <a:off x="2966529" y="4064315"/>
              <a:ext cx="571430" cy="387071"/>
            </a:xfrm>
            <a:prstGeom prst="line">
              <a:avLst/>
            </a:prstGeom>
            <a:noFill/>
            <a:ln w="44450">
              <a:solidFill>
                <a:srgbClr val="FFC000"/>
              </a:solidFill>
              <a:round/>
              <a:headEnd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0000"/>
                </a:solidFill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825697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00" fill="hold"/>
                                        <p:tgtEl>
                                          <p:spTgt spid="47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00" fill="hold"/>
                                        <p:tgtEl>
                                          <p:spTgt spid="47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700" fill="hold"/>
                                        <p:tgtEl>
                                          <p:spTgt spid="47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700" fill="hold"/>
                                        <p:tgtEl>
                                          <p:spTgt spid="47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250" y="896201"/>
            <a:ext cx="4610100" cy="3171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TextBox 24"/>
          <p:cNvSpPr txBox="1"/>
          <p:nvPr/>
        </p:nvSpPr>
        <p:spPr>
          <a:xfrm>
            <a:off x="4090315" y="1338569"/>
            <a:ext cx="8635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l-GR" dirty="0" smtClean="0">
                <a:solidFill>
                  <a:srgbClr val="000000"/>
                </a:solidFill>
                <a:cs typeface="Arial" pitchFamily="34" charset="0"/>
              </a:rPr>
              <a:t>ν</a:t>
            </a:r>
            <a:r>
              <a:rPr lang="el-GR" baseline="-25000" dirty="0" smtClean="0">
                <a:solidFill>
                  <a:srgbClr val="000000"/>
                </a:solidFill>
                <a:cs typeface="Arial" pitchFamily="34" charset="0"/>
              </a:rPr>
              <a:t>μ</a:t>
            </a:r>
            <a:r>
              <a:rPr lang="el-GR" dirty="0" smtClean="0">
                <a:solidFill>
                  <a:srgbClr val="000000"/>
                </a:solidFill>
                <a:cs typeface="Arial" pitchFamily="34" charset="0"/>
              </a:rPr>
              <a:t>→ν</a:t>
            </a:r>
            <a:r>
              <a:rPr lang="en-US" baseline="-25000" dirty="0">
                <a:solidFill>
                  <a:srgbClr val="000000"/>
                </a:solidFill>
                <a:cs typeface="Arial" pitchFamily="34" charset="0"/>
              </a:rPr>
              <a:t>x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141116" y="2574620"/>
            <a:ext cx="8635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l-GR" dirty="0" smtClean="0">
                <a:solidFill>
                  <a:srgbClr val="000000"/>
                </a:solidFill>
                <a:cs typeface="Arial" pitchFamily="34" charset="0"/>
              </a:rPr>
              <a:t>ν</a:t>
            </a:r>
            <a:r>
              <a:rPr lang="en-US" baseline="-25000" dirty="0" smtClean="0">
                <a:solidFill>
                  <a:srgbClr val="000000"/>
                </a:solidFill>
                <a:cs typeface="Arial" pitchFamily="34" charset="0"/>
              </a:rPr>
              <a:t>e</a:t>
            </a:r>
            <a:r>
              <a:rPr lang="el-GR" dirty="0" smtClean="0">
                <a:solidFill>
                  <a:srgbClr val="000000"/>
                </a:solidFill>
                <a:cs typeface="Arial" pitchFamily="34" charset="0"/>
              </a:rPr>
              <a:t>→ν</a:t>
            </a:r>
            <a:r>
              <a:rPr lang="en-US" baseline="-25000" dirty="0">
                <a:solidFill>
                  <a:srgbClr val="000000"/>
                </a:solidFill>
                <a:cs typeface="Arial" pitchFamily="34" charset="0"/>
              </a:rPr>
              <a:t>x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2534730" y="1622441"/>
            <a:ext cx="8635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l-GR" dirty="0" smtClean="0">
                <a:solidFill>
                  <a:srgbClr val="000000"/>
                </a:solidFill>
                <a:cs typeface="Arial" pitchFamily="34" charset="0"/>
              </a:rPr>
              <a:t>ν</a:t>
            </a:r>
            <a:r>
              <a:rPr lang="en-US" baseline="-25000" dirty="0">
                <a:solidFill>
                  <a:srgbClr val="000000"/>
                </a:solidFill>
                <a:cs typeface="Arial" pitchFamily="34" charset="0"/>
              </a:rPr>
              <a:t>e</a:t>
            </a:r>
            <a:r>
              <a:rPr lang="el-GR" dirty="0" smtClean="0">
                <a:solidFill>
                  <a:srgbClr val="000000"/>
                </a:solidFill>
                <a:cs typeface="Arial" pitchFamily="34" charset="0"/>
              </a:rPr>
              <a:t>→ν</a:t>
            </a:r>
            <a:r>
              <a:rPr lang="en-US" baseline="-25000" dirty="0">
                <a:solidFill>
                  <a:srgbClr val="000000"/>
                </a:solidFill>
                <a:cs typeface="Arial" pitchFamily="34" charset="0"/>
              </a:rPr>
              <a:t>x</a:t>
            </a:r>
          </a:p>
        </p:txBody>
      </p:sp>
      <p:grpSp>
        <p:nvGrpSpPr>
          <p:cNvPr id="47127" name="Group 23"/>
          <p:cNvGrpSpPr>
            <a:grpSpLocks/>
          </p:cNvGrpSpPr>
          <p:nvPr/>
        </p:nvGrpSpPr>
        <p:grpSpPr bwMode="auto">
          <a:xfrm>
            <a:off x="5112867" y="2124288"/>
            <a:ext cx="3968750" cy="1631950"/>
            <a:chOff x="3168" y="2736"/>
            <a:chExt cx="2500" cy="1028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7111" name="Text Box 7"/>
                <p:cNvSpPr txBox="1">
                  <a:spLocks noChangeArrowheads="1"/>
                </p:cNvSpPr>
                <p:nvPr/>
              </p:nvSpPr>
              <p:spPr bwMode="auto">
                <a:xfrm>
                  <a:off x="3455" y="2736"/>
                  <a:ext cx="2213" cy="1028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pPr fontAlgn="base">
                    <a:spcBef>
                      <a:spcPct val="50000"/>
                    </a:spcBef>
                    <a:spcAft>
                      <a:spcPct val="0"/>
                    </a:spcAft>
                  </a:pPr>
                  <a:r>
                    <a:rPr lang="en-US" altLang="en-US" sz="2000" dirty="0" smtClean="0">
                      <a:solidFill>
                        <a:srgbClr val="FF0000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cs typeface="Arial" pitchFamily="34" charset="0"/>
                    </a:rPr>
                    <a:t>First observed by Ray Davis.  Nailed down by Super-K, SNO and </a:t>
                  </a:r>
                  <a:r>
                    <a:rPr lang="en-US" altLang="en-US" sz="2000" dirty="0" err="1">
                      <a:solidFill>
                        <a:srgbClr val="FF0000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cs typeface="Arial" pitchFamily="34" charset="0"/>
                    </a:rPr>
                    <a:t>KamLAND</a:t>
                  </a:r>
                  <a:r>
                    <a:rPr lang="en-US" altLang="en-US" sz="2000" dirty="0">
                      <a:solidFill>
                        <a:srgbClr val="FF0000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cs typeface="Arial" pitchFamily="34" charset="0"/>
                    </a:rPr>
                    <a:t>.  </a:t>
                  </a:r>
                  <a:r>
                    <a:rPr lang="en-US" altLang="en-US" sz="2000" dirty="0" smtClean="0">
                      <a:solidFill>
                        <a:srgbClr val="FF0000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cs typeface="Arial" pitchFamily="34" charset="0"/>
                    </a:rPr>
                    <a:t>Dominated </a:t>
                  </a:r>
                  <a:r>
                    <a:rPr lang="en-US" altLang="en-US" sz="2000" dirty="0">
                      <a:solidFill>
                        <a:srgbClr val="FF0000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cs typeface="Arial" pitchFamily="34" charset="0"/>
                    </a:rPr>
                    <a:t>by mixing of mass states </a:t>
                  </a:r>
                  <a:r>
                    <a:rPr lang="en-US" altLang="en-US" sz="2000" dirty="0" smtClean="0">
                      <a:solidFill>
                        <a:srgbClr val="FF0000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cs typeface="Arial" pitchFamily="34" charset="0"/>
                    </a:rPr>
                    <a:t>1 and </a:t>
                  </a:r>
                  <a:r>
                    <a:rPr lang="en-US" altLang="en-US" sz="2000" dirty="0">
                      <a:solidFill>
                        <a:srgbClr val="FF0000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cs typeface="Arial" pitchFamily="34" charset="0"/>
                    </a:rPr>
                    <a:t>2  (</a:t>
                  </a:r>
                  <a:r>
                    <a:rPr lang="el-GR" altLang="en-US" sz="2000" dirty="0">
                      <a:solidFill>
                        <a:srgbClr val="FF0000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cs typeface="Times New Roman" pitchFamily="18" charset="0"/>
                    </a:rPr>
                    <a:t>θ</a:t>
                  </a:r>
                  <a:r>
                    <a:rPr lang="en-US" altLang="en-US" sz="2000" baseline="-25000" dirty="0" smtClean="0">
                      <a:solidFill>
                        <a:srgbClr val="FF0000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cs typeface="Arial" pitchFamily="34" charset="0"/>
                    </a:rPr>
                    <a:t>12 </a:t>
                  </a:r>
                  <a:r>
                    <a:rPr lang="en-US" altLang="en-US" sz="2000" dirty="0" smtClean="0">
                      <a:solidFill>
                        <a:srgbClr val="FF0000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cs typeface="Arial" pitchFamily="34" charset="0"/>
                    </a:rPr>
                    <a:t>and </a:t>
                  </a:r>
                  <a14:m>
                    <m:oMath xmlns:m="http://schemas.openxmlformats.org/officeDocument/2006/math">
                      <m:r>
                        <a:rPr lang="en-US" altLang="en-US" sz="2000" i="1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ambria Math"/>
                          <a:ea typeface="Cambria Math"/>
                          <a:cs typeface="Arial" pitchFamily="34" charset="0"/>
                        </a:rPr>
                        <m:t>∆</m:t>
                      </m:r>
                      <m:sSubSup>
                        <m:sSubSupPr>
                          <m:ctrlPr>
                            <a:rPr lang="en-US" altLang="en-US" sz="2000" i="1" smtClean="0">
                              <a:solidFill>
                                <a:srgbClr val="FF0000"/>
                              </a:solidFill>
                              <a:effectLst>
                                <a:outerShdw blurRad="38100" dist="38100" dir="2700000" algn="tl">
                                  <a:srgbClr val="C0C0C0"/>
                                </a:outerShdw>
                              </a:effectLst>
                              <a:latin typeface="Cambria Math"/>
                              <a:ea typeface="Cambria Math"/>
                              <a:cs typeface="Arial" pitchFamily="34" charset="0"/>
                            </a:rPr>
                          </m:ctrlPr>
                        </m:sSubSupPr>
                        <m:e>
                          <m:r>
                            <a:rPr lang="en-US" altLang="en-US" sz="2000" i="1" smtClean="0">
                              <a:solidFill>
                                <a:srgbClr val="FF0000"/>
                              </a:solidFill>
                              <a:effectLst>
                                <a:outerShdw blurRad="38100" dist="38100" dir="2700000" algn="tl">
                                  <a:srgbClr val="C0C0C0"/>
                                </a:outerShdw>
                              </a:effectLst>
                              <a:latin typeface="Cambria Math"/>
                              <a:ea typeface="Cambria Math"/>
                              <a:cs typeface="Arial" pitchFamily="34" charset="0"/>
                            </a:rPr>
                            <m:t>𝑚</m:t>
                          </m:r>
                        </m:e>
                        <m:sub>
                          <m:r>
                            <a:rPr lang="en-US" altLang="en-US" sz="2000" i="1" smtClean="0">
                              <a:solidFill>
                                <a:srgbClr val="FF0000"/>
                              </a:solidFill>
                              <a:effectLst>
                                <a:outerShdw blurRad="38100" dist="38100" dir="2700000" algn="tl">
                                  <a:srgbClr val="C0C0C0"/>
                                </a:outerShdw>
                              </a:effectLst>
                              <a:latin typeface="Cambria Math"/>
                              <a:ea typeface="Cambria Math"/>
                              <a:cs typeface="Arial" pitchFamily="34" charset="0"/>
                            </a:rPr>
                            <m:t>21</m:t>
                          </m:r>
                        </m:sub>
                        <m:sup>
                          <m:r>
                            <a:rPr lang="en-US" altLang="en-US" sz="2000" i="1" smtClean="0">
                              <a:solidFill>
                                <a:srgbClr val="FF0000"/>
                              </a:solidFill>
                              <a:effectLst>
                                <a:outerShdw blurRad="38100" dist="38100" dir="2700000" algn="tl">
                                  <a:srgbClr val="C0C0C0"/>
                                </a:outerShdw>
                              </a:effectLst>
                              <a:latin typeface="Cambria Math"/>
                              <a:ea typeface="Cambria Math"/>
                              <a:cs typeface="Arial" pitchFamily="34" charset="0"/>
                            </a:rPr>
                            <m:t>2</m:t>
                          </m:r>
                        </m:sup>
                      </m:sSubSup>
                    </m:oMath>
                  </a14:m>
                  <a:r>
                    <a:rPr lang="en-US" altLang="en-US" sz="2000" dirty="0" smtClean="0">
                      <a:solidFill>
                        <a:srgbClr val="FF0000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cs typeface="Arial" pitchFamily="34" charset="0"/>
                    </a:rPr>
                    <a:t>)</a:t>
                  </a:r>
                  <a:endParaRPr lang="en-US" altLang="en-US" sz="2000" dirty="0">
                    <a:solidFill>
                      <a:srgbClr val="FF0000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cs typeface="Arial" pitchFamily="34" charset="0"/>
                  </a:endParaRPr>
                </a:p>
              </p:txBody>
            </p:sp>
          </mc:Choice>
          <mc:Fallback xmlns="">
            <p:sp>
              <p:nvSpPr>
                <p:cNvPr id="47111" name="Text Box 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3455" y="2736"/>
                  <a:ext cx="2213" cy="1028"/>
                </a:xfrm>
                <a:prstGeom prst="rect">
                  <a:avLst/>
                </a:prstGeom>
                <a:blipFill rotWithShape="1">
                  <a:blip r:embed="rId3"/>
                  <a:stretch>
                    <a:fillRect l="-1906" t="-1866" r="-2600" b="-7836"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47114" name="Line 10"/>
            <p:cNvSpPr>
              <a:spLocks noChangeShapeType="1"/>
            </p:cNvSpPr>
            <p:nvPr/>
          </p:nvSpPr>
          <p:spPr bwMode="auto">
            <a:xfrm flipH="1" flipV="1">
              <a:off x="3168" y="3120"/>
              <a:ext cx="288" cy="96"/>
            </a:xfrm>
            <a:prstGeom prst="line">
              <a:avLst/>
            </a:prstGeom>
            <a:noFill/>
            <a:ln w="44450">
              <a:solidFill>
                <a:srgbClr val="CC3300"/>
              </a:solidFill>
              <a:round/>
              <a:headEnd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0000"/>
                </a:solidFill>
                <a:cs typeface="Arial" pitchFamily="34" charset="0"/>
              </a:endParaRPr>
            </a:p>
          </p:txBody>
        </p:sp>
      </p:grpSp>
      <p:grpSp>
        <p:nvGrpSpPr>
          <p:cNvPr id="47126" name="Group 22"/>
          <p:cNvGrpSpPr>
            <a:grpSpLocks/>
          </p:cNvGrpSpPr>
          <p:nvPr/>
        </p:nvGrpSpPr>
        <p:grpSpPr bwMode="auto">
          <a:xfrm>
            <a:off x="5105400" y="1100353"/>
            <a:ext cx="3756025" cy="1046163"/>
            <a:chOff x="3168" y="2067"/>
            <a:chExt cx="2366" cy="659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7112" name="Text Box 8"/>
                <p:cNvSpPr txBox="1">
                  <a:spLocks noChangeArrowheads="1"/>
                </p:cNvSpPr>
                <p:nvPr/>
              </p:nvSpPr>
              <p:spPr bwMode="auto">
                <a:xfrm>
                  <a:off x="3456" y="2067"/>
                  <a:ext cx="2078" cy="659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pPr fontAlgn="base">
                    <a:spcBef>
                      <a:spcPct val="50000"/>
                    </a:spcBef>
                    <a:spcAft>
                      <a:spcPct val="0"/>
                    </a:spcAft>
                  </a:pPr>
                  <a:r>
                    <a:rPr lang="en-US" altLang="en-US" sz="2000" dirty="0">
                      <a:solidFill>
                        <a:srgbClr val="3333FF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cs typeface="Arial" pitchFamily="34" charset="0"/>
                    </a:rPr>
                    <a:t>Seen by </a:t>
                  </a:r>
                  <a:r>
                    <a:rPr lang="en-US" altLang="en-US" sz="2000" dirty="0" smtClean="0">
                      <a:solidFill>
                        <a:srgbClr val="3333FF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cs typeface="Arial" pitchFamily="34" charset="0"/>
                    </a:rPr>
                    <a:t>Super-K, </a:t>
                  </a:r>
                  <a:r>
                    <a:rPr lang="en-US" altLang="en-US" sz="2000" dirty="0">
                      <a:solidFill>
                        <a:srgbClr val="3333FF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cs typeface="Arial" pitchFamily="34" charset="0"/>
                    </a:rPr>
                    <a:t>confirmed by </a:t>
                  </a:r>
                  <a:r>
                    <a:rPr lang="en-US" altLang="en-US" sz="2000" dirty="0" smtClean="0">
                      <a:solidFill>
                        <a:srgbClr val="3333FF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cs typeface="Arial" pitchFamily="34" charset="0"/>
                    </a:rPr>
                    <a:t>K2K, Minos, T2K and </a:t>
                  </a:r>
                  <a:r>
                    <a:rPr lang="en-US" altLang="en-US" sz="2000" dirty="0" err="1" smtClean="0">
                      <a:solidFill>
                        <a:srgbClr val="3333FF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cs typeface="Arial" pitchFamily="34" charset="0"/>
                    </a:rPr>
                    <a:t>NOvA</a:t>
                  </a:r>
                  <a:r>
                    <a:rPr lang="en-US" altLang="en-US" sz="2000" dirty="0" smtClean="0">
                      <a:solidFill>
                        <a:srgbClr val="3333FF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cs typeface="Arial" pitchFamily="34" charset="0"/>
                    </a:rPr>
                    <a:t> </a:t>
                  </a:r>
                  <a:r>
                    <a:rPr lang="en-US" altLang="en-US" sz="2000" dirty="0">
                      <a:solidFill>
                        <a:srgbClr val="3333FF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cs typeface="Arial" pitchFamily="34" charset="0"/>
                    </a:rPr>
                    <a:t>(</a:t>
                  </a:r>
                  <a:r>
                    <a:rPr lang="el-GR" altLang="en-US" sz="2000" dirty="0">
                      <a:solidFill>
                        <a:srgbClr val="3333FF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cs typeface="Times New Roman" pitchFamily="18" charset="0"/>
                    </a:rPr>
                    <a:t>θ</a:t>
                  </a:r>
                  <a:r>
                    <a:rPr lang="en-US" altLang="en-US" sz="2000" baseline="-25000" dirty="0" smtClean="0">
                      <a:solidFill>
                        <a:srgbClr val="3333FF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cs typeface="Arial" pitchFamily="34" charset="0"/>
                    </a:rPr>
                    <a:t>23</a:t>
                  </a:r>
                  <a:r>
                    <a:rPr lang="en-US" altLang="en-US" sz="2000" dirty="0" smtClean="0">
                      <a:solidFill>
                        <a:srgbClr val="3333FF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cs typeface="Arial" pitchFamily="34" charset="0"/>
                    </a:rPr>
                    <a:t> and </a:t>
                  </a:r>
                  <a14:m>
                    <m:oMath xmlns:m="http://schemas.openxmlformats.org/officeDocument/2006/math">
                      <m:r>
                        <a:rPr lang="en-US" sz="2000" i="1" smtClean="0">
                          <a:solidFill>
                            <a:srgbClr val="3333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/>
                          <a:ea typeface="Cambria Math"/>
                          <a:cs typeface="Arial" pitchFamily="34" charset="0"/>
                        </a:rPr>
                        <m:t>∆</m:t>
                      </m:r>
                      <m:sSubSup>
                        <m:sSubSupPr>
                          <m:ctrlPr>
                            <a:rPr lang="en-US" sz="2000" i="1">
                              <a:solidFill>
                                <a:srgbClr val="3333FF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/>
                              <a:ea typeface="Cambria Math"/>
                              <a:cs typeface="Arial" pitchFamily="34" charset="0"/>
                            </a:rPr>
                          </m:ctrlPr>
                        </m:sSubSupPr>
                        <m:e>
                          <m:r>
                            <a:rPr lang="en-US" sz="2000" i="1">
                              <a:solidFill>
                                <a:srgbClr val="3333FF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/>
                              <a:ea typeface="Cambria Math"/>
                              <a:cs typeface="Arial" pitchFamily="34" charset="0"/>
                            </a:rPr>
                            <m:t>𝑚</m:t>
                          </m:r>
                        </m:e>
                        <m:sub>
                          <m:r>
                            <a:rPr lang="en-US" sz="2000" i="1" smtClean="0">
                              <a:solidFill>
                                <a:srgbClr val="3333FF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/>
                              <a:ea typeface="Cambria Math"/>
                              <a:cs typeface="Arial" pitchFamily="34" charset="0"/>
                            </a:rPr>
                            <m:t>𝜇𝜇</m:t>
                          </m:r>
                        </m:sub>
                        <m:sup>
                          <m:r>
                            <a:rPr lang="en-US" sz="2000" i="1">
                              <a:solidFill>
                                <a:srgbClr val="3333FF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/>
                              <a:ea typeface="Cambria Math"/>
                              <a:cs typeface="Arial" pitchFamily="34" charset="0"/>
                            </a:rPr>
                            <m:t>2</m:t>
                          </m:r>
                        </m:sup>
                      </m:sSubSup>
                    </m:oMath>
                  </a14:m>
                  <a:r>
                    <a:rPr lang="en-US" altLang="en-US" sz="2000" dirty="0" smtClean="0">
                      <a:solidFill>
                        <a:srgbClr val="3333FF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cs typeface="Arial" pitchFamily="34" charset="0"/>
                    </a:rPr>
                    <a:t>) </a:t>
                  </a:r>
                  <a:endParaRPr lang="en-US" altLang="en-US" sz="2000" dirty="0">
                    <a:solidFill>
                      <a:srgbClr val="3333FF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cs typeface="Arial" pitchFamily="34" charset="0"/>
                  </a:endParaRPr>
                </a:p>
              </p:txBody>
            </p:sp>
          </mc:Choice>
          <mc:Fallback xmlns="">
            <p:sp>
              <p:nvSpPr>
                <p:cNvPr id="47112" name="Text Box 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3456" y="2067"/>
                  <a:ext cx="2078" cy="659"/>
                </a:xfrm>
                <a:prstGeom prst="rect">
                  <a:avLst/>
                </a:prstGeom>
                <a:blipFill rotWithShape="1">
                  <a:blip r:embed="rId4"/>
                  <a:stretch>
                    <a:fillRect l="-2218" t="-3509" b="-9942"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47115" name="Line 11"/>
            <p:cNvSpPr>
              <a:spLocks noChangeShapeType="1"/>
            </p:cNvSpPr>
            <p:nvPr/>
          </p:nvSpPr>
          <p:spPr bwMode="auto">
            <a:xfrm flipH="1">
              <a:off x="3168" y="2400"/>
              <a:ext cx="288" cy="0"/>
            </a:xfrm>
            <a:prstGeom prst="line">
              <a:avLst/>
            </a:prstGeom>
            <a:noFill/>
            <a:ln w="44450">
              <a:solidFill>
                <a:srgbClr val="3333FF"/>
              </a:solidFill>
              <a:round/>
              <a:headEnd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0000"/>
                </a:solidFill>
                <a:cs typeface="Arial" pitchFamily="34" charset="0"/>
              </a:endParaRPr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914400" y="1807103"/>
            <a:ext cx="3295651" cy="1388751"/>
            <a:chOff x="914400" y="4064315"/>
            <a:chExt cx="3295651" cy="1388751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" name="TextBox 1"/>
                <p:cNvSpPr txBox="1"/>
                <p:nvPr/>
              </p:nvSpPr>
              <p:spPr>
                <a:xfrm>
                  <a:off x="914400" y="4437403"/>
                  <a:ext cx="3295651" cy="101566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sz="2000" dirty="0" smtClean="0">
                      <a:solidFill>
                        <a:srgbClr val="FFC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cs typeface="Arial" pitchFamily="34" charset="0"/>
                    </a:rPr>
                    <a:t>First observed by </a:t>
                  </a:r>
                  <a:r>
                    <a:rPr lang="en-US" sz="2000" dirty="0" err="1" smtClean="0">
                      <a:solidFill>
                        <a:srgbClr val="FFC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cs typeface="Arial" pitchFamily="34" charset="0"/>
                    </a:rPr>
                    <a:t>Daya</a:t>
                  </a:r>
                  <a:r>
                    <a:rPr lang="en-US" sz="2000" dirty="0" smtClean="0">
                      <a:solidFill>
                        <a:srgbClr val="FFC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cs typeface="Arial" pitchFamily="34" charset="0"/>
                    </a:rPr>
                    <a:t> Bay, confirmed by RENO, and Double </a:t>
                  </a:r>
                  <a:r>
                    <a:rPr lang="en-US" sz="2000" dirty="0" err="1" smtClean="0">
                      <a:solidFill>
                        <a:srgbClr val="FFC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cs typeface="Arial" pitchFamily="34" charset="0"/>
                    </a:rPr>
                    <a:t>Chooz</a:t>
                  </a:r>
                  <a:r>
                    <a:rPr lang="en-US" sz="2000" dirty="0">
                      <a:solidFill>
                        <a:srgbClr val="FFC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cs typeface="Arial" pitchFamily="34" charset="0"/>
                    </a:rPr>
                    <a:t> </a:t>
                  </a:r>
                  <a:r>
                    <a:rPr lang="en-US" sz="2000" dirty="0" smtClean="0">
                      <a:solidFill>
                        <a:srgbClr val="FFC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cs typeface="Arial" pitchFamily="34" charset="0"/>
                    </a:rPr>
                    <a:t>(</a:t>
                  </a:r>
                  <a:r>
                    <a:rPr lang="el-GR" sz="2000" dirty="0" smtClean="0">
                      <a:solidFill>
                        <a:srgbClr val="FFC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cs typeface="Arial" pitchFamily="34" charset="0"/>
                    </a:rPr>
                    <a:t>θ</a:t>
                  </a:r>
                  <a:r>
                    <a:rPr lang="en-US" sz="2000" baseline="-25000" dirty="0" smtClean="0">
                      <a:solidFill>
                        <a:srgbClr val="FFC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cs typeface="Arial" pitchFamily="34" charset="0"/>
                    </a:rPr>
                    <a:t>13</a:t>
                  </a:r>
                  <a:r>
                    <a:rPr lang="en-US" sz="2000" dirty="0" smtClean="0">
                      <a:solidFill>
                        <a:srgbClr val="FFC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cs typeface="Arial" pitchFamily="34" charset="0"/>
                    </a:rPr>
                    <a:t> and </a:t>
                  </a:r>
                  <a14:m>
                    <m:oMath xmlns:m="http://schemas.openxmlformats.org/officeDocument/2006/math">
                      <m:r>
                        <a:rPr lang="en-US" sz="2000" i="1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/>
                          <a:ea typeface="Cambria Math"/>
                          <a:cs typeface="Arial" pitchFamily="34" charset="0"/>
                        </a:rPr>
                        <m:t>∆</m:t>
                      </m:r>
                      <m:sSubSup>
                        <m:sSubSupPr>
                          <m:ctrlPr>
                            <a:rPr lang="en-US" sz="2000" i="1" smtClean="0">
                              <a:solidFill>
                                <a:srgbClr val="FFC00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/>
                              <a:ea typeface="Cambria Math"/>
                              <a:cs typeface="Arial" pitchFamily="34" charset="0"/>
                            </a:rPr>
                          </m:ctrlPr>
                        </m:sSubSupPr>
                        <m:e>
                          <m:r>
                            <a:rPr lang="en-US" sz="2000" i="1" smtClean="0">
                              <a:solidFill>
                                <a:srgbClr val="FFC00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/>
                              <a:ea typeface="Cambria Math"/>
                              <a:cs typeface="Arial" pitchFamily="34" charset="0"/>
                            </a:rPr>
                            <m:t>𝑚</m:t>
                          </m:r>
                        </m:e>
                        <m:sub>
                          <m:r>
                            <a:rPr lang="en-US" sz="2000" i="1" smtClean="0">
                              <a:solidFill>
                                <a:srgbClr val="FFC00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/>
                              <a:ea typeface="Cambria Math"/>
                              <a:cs typeface="Arial" pitchFamily="34" charset="0"/>
                            </a:rPr>
                            <m:t>𝑒𝑒</m:t>
                          </m:r>
                        </m:sub>
                        <m:sup>
                          <m:r>
                            <a:rPr lang="en-US" sz="2000" i="1" smtClean="0">
                              <a:solidFill>
                                <a:srgbClr val="FFC00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/>
                              <a:ea typeface="Cambria Math"/>
                              <a:cs typeface="Arial" pitchFamily="34" charset="0"/>
                            </a:rPr>
                            <m:t>2</m:t>
                          </m:r>
                        </m:sup>
                      </m:sSubSup>
                    </m:oMath>
                  </a14:m>
                  <a:r>
                    <a:rPr lang="en-US" sz="2000" dirty="0" smtClean="0">
                      <a:solidFill>
                        <a:srgbClr val="FFC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cs typeface="Arial" pitchFamily="34" charset="0"/>
                    </a:rPr>
                    <a:t>)</a:t>
                  </a:r>
                  <a:endParaRPr lang="en-US" sz="2000" dirty="0">
                    <a:solidFill>
                      <a:srgbClr val="FFC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cs typeface="Arial" pitchFamily="34" charset="0"/>
                  </a:endParaRPr>
                </a:p>
              </p:txBody>
            </p:sp>
          </mc:Choice>
          <mc:Fallback xmlns="">
            <p:sp>
              <p:nvSpPr>
                <p:cNvPr id="2" name="TextBox 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14400" y="4437403"/>
                  <a:ext cx="3295651" cy="1015663"/>
                </a:xfrm>
                <a:prstGeom prst="rect">
                  <a:avLst/>
                </a:prstGeom>
                <a:blipFill rotWithShape="1">
                  <a:blip r:embed="rId5"/>
                  <a:stretch>
                    <a:fillRect l="-2033" t="-3614" r="-1479" b="-1265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7" name="Line 10"/>
            <p:cNvSpPr>
              <a:spLocks noChangeShapeType="1"/>
            </p:cNvSpPr>
            <p:nvPr/>
          </p:nvSpPr>
          <p:spPr bwMode="auto">
            <a:xfrm flipV="1">
              <a:off x="2966529" y="4064315"/>
              <a:ext cx="571430" cy="387071"/>
            </a:xfrm>
            <a:prstGeom prst="line">
              <a:avLst/>
            </a:prstGeom>
            <a:noFill/>
            <a:ln w="44450">
              <a:solidFill>
                <a:srgbClr val="FFC000"/>
              </a:solidFill>
              <a:round/>
              <a:headEnd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0000"/>
                </a:solidFill>
                <a:cs typeface="Arial" pitchFamily="34" charset="0"/>
              </a:endParaRPr>
            </a:p>
          </p:txBody>
        </p:sp>
      </p:grpSp>
      <p:sp>
        <p:nvSpPr>
          <p:cNvPr id="1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Jonathan Link</a:t>
            </a:r>
            <a:endParaRPr lang="en-US" altLang="en-US"/>
          </a:p>
        </p:txBody>
      </p:sp>
      <p:pic>
        <p:nvPicPr>
          <p:cNvPr id="56324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77" y="879725"/>
            <a:ext cx="361950" cy="131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122" name="Text Box 18"/>
          <p:cNvSpPr txBox="1">
            <a:spLocks noChangeArrowheads="1"/>
          </p:cNvSpPr>
          <p:nvPr/>
        </p:nvSpPr>
        <p:spPr bwMode="auto">
          <a:xfrm>
            <a:off x="914400" y="0"/>
            <a:ext cx="73152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altLang="en-US" sz="3600" dirty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pitchFamily="34" charset="0"/>
              </a:rPr>
              <a:t>Neutrino Oscillation Data</a:t>
            </a:r>
          </a:p>
        </p:txBody>
      </p:sp>
      <p:sp>
        <p:nvSpPr>
          <p:cNvPr id="34" name="Rectangle 33"/>
          <p:cNvSpPr/>
          <p:nvPr/>
        </p:nvSpPr>
        <p:spPr>
          <a:xfrm>
            <a:off x="621350" y="4390414"/>
            <a:ext cx="7801527" cy="225504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FFFFFF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/>
              <p:cNvSpPr txBox="1"/>
              <p:nvPr/>
            </p:nvSpPr>
            <p:spPr>
              <a:xfrm>
                <a:off x="278152" y="4474356"/>
                <a:ext cx="8803466" cy="17676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ts val="1200"/>
                  </a:spcAft>
                </a:pPr>
                <a:r>
                  <a:rPr lang="en-US" sz="2400" dirty="0" smtClean="0">
                    <a:solidFill>
                      <a:srgbClr val="2A3674"/>
                    </a:solidFill>
                    <a:cs typeface="Arial" pitchFamily="34" charset="0"/>
                  </a:rPr>
                  <a:t>The data for the three neutrino mixing model is nearly complete and extraordinarily self-consistent.</a:t>
                </a:r>
              </a:p>
              <a:p>
                <a:pPr fontAlgn="base">
                  <a:spcBef>
                    <a:spcPct val="0"/>
                  </a:spcBef>
                  <a:spcAft>
                    <a:spcPts val="1200"/>
                  </a:spcAft>
                </a:pPr>
                <a:r>
                  <a:rPr lang="en-US" sz="2400" dirty="0" smtClean="0">
                    <a:solidFill>
                      <a:srgbClr val="2A3674"/>
                    </a:solidFill>
                    <a:ea typeface="Cambria Math"/>
                    <a:cs typeface="Arial" pitchFamily="34" charset="0"/>
                  </a:rPr>
                  <a:t>Specifically, </a:t>
                </a:r>
                <a14:m>
                  <m:oMath xmlns:m="http://schemas.openxmlformats.org/officeDocument/2006/math">
                    <m:r>
                      <a:rPr lang="en-US" sz="2400" i="1" smtClean="0">
                        <a:solidFill>
                          <a:srgbClr val="2A3674"/>
                        </a:solidFill>
                        <a:latin typeface="Cambria Math"/>
                        <a:ea typeface="Cambria Math"/>
                        <a:cs typeface="Arial" pitchFamily="34" charset="0"/>
                      </a:rPr>
                      <m:t>∆</m:t>
                    </m:r>
                    <m:sSubSup>
                      <m:sSubSupPr>
                        <m:ctrlPr>
                          <a:rPr lang="en-US" sz="2400" i="1" smtClean="0">
                            <a:solidFill>
                              <a:srgbClr val="2A3674"/>
                            </a:solidFill>
                            <a:latin typeface="Cambria Math"/>
                            <a:ea typeface="Cambria Math"/>
                            <a:cs typeface="Arial" pitchFamily="34" charset="0"/>
                          </a:rPr>
                        </m:ctrlPr>
                      </m:sSubSupPr>
                      <m:e>
                        <m:r>
                          <a:rPr lang="en-US" sz="2400" i="1" smtClean="0">
                            <a:solidFill>
                              <a:srgbClr val="2A3674"/>
                            </a:solidFill>
                            <a:latin typeface="Cambria Math"/>
                            <a:ea typeface="Cambria Math"/>
                            <a:cs typeface="Arial" pitchFamily="34" charset="0"/>
                          </a:rPr>
                          <m:t>𝑚</m:t>
                        </m:r>
                      </m:e>
                      <m:sub>
                        <m:r>
                          <a:rPr lang="en-US" sz="2400" i="1" smtClean="0">
                            <a:solidFill>
                              <a:srgbClr val="2A3674"/>
                            </a:solidFill>
                            <a:latin typeface="Cambria Math"/>
                            <a:ea typeface="Cambria Math"/>
                            <a:cs typeface="Arial" pitchFamily="34" charset="0"/>
                          </a:rPr>
                          <m:t>𝑒𝑒</m:t>
                        </m:r>
                      </m:sub>
                      <m:sup>
                        <m:r>
                          <a:rPr lang="en-US" sz="2400" i="1" smtClean="0">
                            <a:solidFill>
                              <a:srgbClr val="2A3674"/>
                            </a:solidFill>
                            <a:latin typeface="Cambria Math"/>
                            <a:ea typeface="Cambria Math"/>
                            <a:cs typeface="Arial" pitchFamily="34" charset="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sz="2400" dirty="0" smtClean="0">
                    <a:solidFill>
                      <a:srgbClr val="2A3674"/>
                    </a:solidFill>
                    <a:cs typeface="Arial" pitchFamily="34" charset="0"/>
                  </a:rPr>
                  <a:t> and </a:t>
                </a:r>
                <a14:m>
                  <m:oMath xmlns:m="http://schemas.openxmlformats.org/officeDocument/2006/math">
                    <m:r>
                      <a:rPr lang="en-US" sz="2400" i="1">
                        <a:solidFill>
                          <a:srgbClr val="2A3674"/>
                        </a:solidFill>
                        <a:latin typeface="Cambria Math"/>
                        <a:ea typeface="Cambria Math"/>
                        <a:cs typeface="Arial" pitchFamily="34" charset="0"/>
                      </a:rPr>
                      <m:t>∆</m:t>
                    </m:r>
                    <m:sSubSup>
                      <m:sSubSupPr>
                        <m:ctrlPr>
                          <a:rPr lang="en-US" sz="2400" i="1">
                            <a:solidFill>
                              <a:srgbClr val="2A3674"/>
                            </a:solidFill>
                            <a:latin typeface="Cambria Math"/>
                            <a:ea typeface="Cambria Math"/>
                            <a:cs typeface="Arial" pitchFamily="34" charset="0"/>
                          </a:rPr>
                        </m:ctrlPr>
                      </m:sSubSupPr>
                      <m:e>
                        <m:r>
                          <a:rPr lang="en-US" sz="2400" i="1">
                            <a:solidFill>
                              <a:srgbClr val="2A3674"/>
                            </a:solidFill>
                            <a:latin typeface="Cambria Math"/>
                            <a:ea typeface="Cambria Math"/>
                            <a:cs typeface="Arial" pitchFamily="34" charset="0"/>
                          </a:rPr>
                          <m:t>𝑚</m:t>
                        </m:r>
                      </m:e>
                      <m:sub>
                        <m:r>
                          <a:rPr lang="en-US" sz="2400" i="1" smtClean="0">
                            <a:solidFill>
                              <a:srgbClr val="2A3674"/>
                            </a:solidFill>
                            <a:latin typeface="Cambria Math"/>
                            <a:ea typeface="Cambria Math"/>
                            <a:cs typeface="Arial" pitchFamily="34" charset="0"/>
                          </a:rPr>
                          <m:t>𝜇𝜇</m:t>
                        </m:r>
                      </m:sub>
                      <m:sup>
                        <m:r>
                          <a:rPr lang="en-US" sz="2400" i="1">
                            <a:solidFill>
                              <a:srgbClr val="2A3674"/>
                            </a:solidFill>
                            <a:latin typeface="Cambria Math"/>
                            <a:ea typeface="Cambria Math"/>
                            <a:cs typeface="Arial" pitchFamily="34" charset="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sz="2400" dirty="0" smtClean="0">
                    <a:solidFill>
                      <a:srgbClr val="2A3674"/>
                    </a:solidFill>
                    <a:cs typeface="Arial" pitchFamily="34" charset="0"/>
                  </a:rPr>
                  <a:t>, which are different linear combinations of </a:t>
                </a:r>
                <a14:m>
                  <m:oMath xmlns:m="http://schemas.openxmlformats.org/officeDocument/2006/math">
                    <m:r>
                      <a:rPr lang="en-US" sz="2400" i="1">
                        <a:solidFill>
                          <a:srgbClr val="2A3674"/>
                        </a:solidFill>
                        <a:latin typeface="Cambria Math"/>
                        <a:ea typeface="Cambria Math"/>
                        <a:cs typeface="Arial" pitchFamily="34" charset="0"/>
                      </a:rPr>
                      <m:t>∆</m:t>
                    </m:r>
                    <m:sSubSup>
                      <m:sSubSupPr>
                        <m:ctrlPr>
                          <a:rPr lang="en-US" sz="2400" i="1">
                            <a:solidFill>
                              <a:srgbClr val="2A3674"/>
                            </a:solidFill>
                            <a:latin typeface="Cambria Math"/>
                            <a:ea typeface="Cambria Math"/>
                            <a:cs typeface="Arial" pitchFamily="34" charset="0"/>
                          </a:rPr>
                        </m:ctrlPr>
                      </m:sSubSupPr>
                      <m:e>
                        <m:r>
                          <a:rPr lang="en-US" sz="2400" i="1">
                            <a:solidFill>
                              <a:srgbClr val="2A3674"/>
                            </a:solidFill>
                            <a:latin typeface="Cambria Math"/>
                            <a:ea typeface="Cambria Math"/>
                            <a:cs typeface="Arial" pitchFamily="34" charset="0"/>
                          </a:rPr>
                          <m:t>𝑚</m:t>
                        </m:r>
                      </m:e>
                      <m:sub>
                        <m:r>
                          <a:rPr lang="en-US" sz="2400" i="1" smtClean="0">
                            <a:solidFill>
                              <a:srgbClr val="2A3674"/>
                            </a:solidFill>
                            <a:latin typeface="Cambria Math"/>
                            <a:ea typeface="Cambria Math"/>
                            <a:cs typeface="Arial" pitchFamily="34" charset="0"/>
                          </a:rPr>
                          <m:t>31</m:t>
                        </m:r>
                      </m:sub>
                      <m:sup>
                        <m:r>
                          <a:rPr lang="en-US" sz="2400" i="1">
                            <a:solidFill>
                              <a:srgbClr val="2A3674"/>
                            </a:solidFill>
                            <a:latin typeface="Cambria Math"/>
                            <a:ea typeface="Cambria Math"/>
                            <a:cs typeface="Arial" pitchFamily="34" charset="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sz="2400" dirty="0" smtClean="0">
                    <a:solidFill>
                      <a:srgbClr val="2A3674"/>
                    </a:solidFill>
                    <a:cs typeface="Arial" pitchFamily="34" charset="0"/>
                  </a:rPr>
                  <a:t> and </a:t>
                </a:r>
                <a14:m>
                  <m:oMath xmlns:m="http://schemas.openxmlformats.org/officeDocument/2006/math">
                    <m:r>
                      <a:rPr lang="en-US" sz="2400" i="1">
                        <a:solidFill>
                          <a:srgbClr val="2A3674"/>
                        </a:solidFill>
                        <a:latin typeface="Cambria Math"/>
                        <a:ea typeface="Cambria Math"/>
                        <a:cs typeface="Arial" pitchFamily="34" charset="0"/>
                      </a:rPr>
                      <m:t>∆</m:t>
                    </m:r>
                    <m:sSubSup>
                      <m:sSubSupPr>
                        <m:ctrlPr>
                          <a:rPr lang="en-US" sz="2400" i="1">
                            <a:solidFill>
                              <a:srgbClr val="2A3674"/>
                            </a:solidFill>
                            <a:latin typeface="Cambria Math"/>
                            <a:ea typeface="Cambria Math"/>
                            <a:cs typeface="Arial" pitchFamily="34" charset="0"/>
                          </a:rPr>
                        </m:ctrlPr>
                      </m:sSubSupPr>
                      <m:e>
                        <m:r>
                          <a:rPr lang="en-US" sz="2400" i="1">
                            <a:solidFill>
                              <a:srgbClr val="2A3674"/>
                            </a:solidFill>
                            <a:latin typeface="Cambria Math"/>
                            <a:ea typeface="Cambria Math"/>
                            <a:cs typeface="Arial" pitchFamily="34" charset="0"/>
                          </a:rPr>
                          <m:t>𝑚</m:t>
                        </m:r>
                      </m:e>
                      <m:sub>
                        <m:r>
                          <a:rPr lang="en-US" sz="2400" i="1" smtClean="0">
                            <a:solidFill>
                              <a:srgbClr val="2A3674"/>
                            </a:solidFill>
                            <a:latin typeface="Cambria Math"/>
                            <a:ea typeface="Cambria Math"/>
                            <a:cs typeface="Arial" pitchFamily="34" charset="0"/>
                          </a:rPr>
                          <m:t>32</m:t>
                        </m:r>
                      </m:sub>
                      <m:sup>
                        <m:r>
                          <a:rPr lang="en-US" sz="2400" i="1">
                            <a:solidFill>
                              <a:srgbClr val="2A3674"/>
                            </a:solidFill>
                            <a:latin typeface="Cambria Math"/>
                            <a:ea typeface="Cambria Math"/>
                            <a:cs typeface="Arial" pitchFamily="34" charset="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sz="2400" dirty="0" smtClean="0">
                    <a:solidFill>
                      <a:srgbClr val="2A3674"/>
                    </a:solidFill>
                    <a:cs typeface="Arial" pitchFamily="34" charset="0"/>
                  </a:rPr>
                  <a:t>, did not have to agree to within </a:t>
                </a:r>
                <a14:m>
                  <m:oMath xmlns:m="http://schemas.openxmlformats.org/officeDocument/2006/math">
                    <m:r>
                      <a:rPr lang="en-US" sz="2400" i="1">
                        <a:solidFill>
                          <a:srgbClr val="2A3674"/>
                        </a:solidFill>
                        <a:latin typeface="Cambria Math"/>
                        <a:ea typeface="Cambria Math"/>
                        <a:cs typeface="Arial" pitchFamily="34" charset="0"/>
                      </a:rPr>
                      <m:t>∆</m:t>
                    </m:r>
                    <m:sSubSup>
                      <m:sSubSupPr>
                        <m:ctrlPr>
                          <a:rPr lang="en-US" sz="2400" i="1" smtClean="0">
                            <a:solidFill>
                              <a:srgbClr val="2A3674"/>
                            </a:solidFill>
                            <a:latin typeface="Cambria Math"/>
                            <a:ea typeface="Cambria Math"/>
                            <a:cs typeface="Arial" pitchFamily="34" charset="0"/>
                          </a:rPr>
                        </m:ctrlPr>
                      </m:sSubSupPr>
                      <m:e>
                        <m:r>
                          <a:rPr lang="en-US" sz="2400" i="1">
                            <a:solidFill>
                              <a:srgbClr val="2A3674"/>
                            </a:solidFill>
                            <a:latin typeface="Cambria Math"/>
                            <a:ea typeface="Cambria Math"/>
                            <a:cs typeface="Arial" pitchFamily="34" charset="0"/>
                          </a:rPr>
                          <m:t>𝑚</m:t>
                        </m:r>
                      </m:e>
                      <m:sub>
                        <m:r>
                          <a:rPr lang="en-US" sz="2400" i="1" smtClean="0">
                            <a:solidFill>
                              <a:srgbClr val="2A3674"/>
                            </a:solidFill>
                            <a:latin typeface="Cambria Math"/>
                            <a:ea typeface="Cambria Math"/>
                            <a:cs typeface="Arial" pitchFamily="34" charset="0"/>
                          </a:rPr>
                          <m:t>21</m:t>
                        </m:r>
                      </m:sub>
                      <m:sup>
                        <m:r>
                          <a:rPr lang="en-US" sz="2400" i="1">
                            <a:solidFill>
                              <a:srgbClr val="2A3674"/>
                            </a:solidFill>
                            <a:latin typeface="Cambria Math"/>
                            <a:ea typeface="Cambria Math"/>
                            <a:cs typeface="Arial" pitchFamily="34" charset="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sz="2400" dirty="0" smtClean="0">
                    <a:solidFill>
                      <a:srgbClr val="2A3674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cs typeface="Arial" pitchFamily="34" charset="0"/>
                  </a:rPr>
                  <a:t>.</a:t>
                </a:r>
              </a:p>
            </p:txBody>
          </p:sp>
        </mc:Choice>
        <mc:Fallback xmlns="">
          <p:sp>
            <p:nvSpPr>
              <p:cNvPr id="22" name="TextBox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8152" y="4474356"/>
                <a:ext cx="8803466" cy="1767600"/>
              </a:xfrm>
              <a:prstGeom prst="rect">
                <a:avLst/>
              </a:prstGeom>
              <a:blipFill rotWithShape="1">
                <a:blip r:embed="rId7"/>
                <a:stretch>
                  <a:fillRect l="-1108" t="-2759" r="-1108" b="-862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67850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dirty="0" smtClean="0"/>
              <a:t>Jonathan Link</a:t>
            </a:r>
            <a:endParaRPr lang="en-US" altLang="en-US" dirty="0"/>
          </a:p>
        </p:txBody>
      </p:sp>
      <p:pic>
        <p:nvPicPr>
          <p:cNvPr id="5632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77" y="879725"/>
            <a:ext cx="361950" cy="131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Box 34"/>
              <p:cNvSpPr txBox="1"/>
              <p:nvPr/>
            </p:nvSpPr>
            <p:spPr>
              <a:xfrm>
                <a:off x="278152" y="4474356"/>
                <a:ext cx="8803466" cy="17676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ts val="1200"/>
                  </a:spcAft>
                </a:pPr>
                <a:r>
                  <a:rPr lang="en-US" sz="2400" dirty="0" smtClean="0">
                    <a:solidFill>
                      <a:srgbClr val="2A3674"/>
                    </a:solidFill>
                    <a:cs typeface="Arial" pitchFamily="34" charset="0"/>
                  </a:rPr>
                  <a:t>The data for the three neutrino mixing model is nearly complete and extraordinarily self-consistent.</a:t>
                </a:r>
              </a:p>
              <a:p>
                <a:pPr fontAlgn="base">
                  <a:spcBef>
                    <a:spcPct val="0"/>
                  </a:spcBef>
                  <a:spcAft>
                    <a:spcPts val="1200"/>
                  </a:spcAft>
                </a:pPr>
                <a:r>
                  <a:rPr lang="en-US" sz="2400" dirty="0" smtClean="0">
                    <a:solidFill>
                      <a:srgbClr val="2A3674"/>
                    </a:solidFill>
                    <a:ea typeface="Cambria Math"/>
                    <a:cs typeface="Arial" pitchFamily="34" charset="0"/>
                  </a:rPr>
                  <a:t>Specifically, </a:t>
                </a:r>
                <a14:m>
                  <m:oMath xmlns:m="http://schemas.openxmlformats.org/officeDocument/2006/math">
                    <m:r>
                      <a:rPr lang="en-US" sz="2400" i="1" smtClean="0">
                        <a:solidFill>
                          <a:srgbClr val="2A3674"/>
                        </a:solidFill>
                        <a:latin typeface="Cambria Math"/>
                        <a:ea typeface="Cambria Math"/>
                        <a:cs typeface="Arial" pitchFamily="34" charset="0"/>
                      </a:rPr>
                      <m:t>∆</m:t>
                    </m:r>
                    <m:sSubSup>
                      <m:sSubSupPr>
                        <m:ctrlPr>
                          <a:rPr lang="en-US" sz="2400" i="1" smtClean="0">
                            <a:solidFill>
                              <a:srgbClr val="2A3674"/>
                            </a:solidFill>
                            <a:latin typeface="Cambria Math"/>
                            <a:ea typeface="Cambria Math"/>
                            <a:cs typeface="Arial" pitchFamily="34" charset="0"/>
                          </a:rPr>
                        </m:ctrlPr>
                      </m:sSubSupPr>
                      <m:e>
                        <m:r>
                          <a:rPr lang="en-US" sz="2400" i="1" smtClean="0">
                            <a:solidFill>
                              <a:srgbClr val="2A3674"/>
                            </a:solidFill>
                            <a:latin typeface="Cambria Math"/>
                            <a:ea typeface="Cambria Math"/>
                            <a:cs typeface="Arial" pitchFamily="34" charset="0"/>
                          </a:rPr>
                          <m:t>𝑚</m:t>
                        </m:r>
                      </m:e>
                      <m:sub>
                        <m:r>
                          <a:rPr lang="en-US" sz="2400" i="1" smtClean="0">
                            <a:solidFill>
                              <a:srgbClr val="2A3674"/>
                            </a:solidFill>
                            <a:latin typeface="Cambria Math"/>
                            <a:ea typeface="Cambria Math"/>
                            <a:cs typeface="Arial" pitchFamily="34" charset="0"/>
                          </a:rPr>
                          <m:t>𝑒𝑒</m:t>
                        </m:r>
                      </m:sub>
                      <m:sup>
                        <m:r>
                          <a:rPr lang="en-US" sz="2400" i="1" smtClean="0">
                            <a:solidFill>
                              <a:srgbClr val="2A3674"/>
                            </a:solidFill>
                            <a:latin typeface="Cambria Math"/>
                            <a:ea typeface="Cambria Math"/>
                            <a:cs typeface="Arial" pitchFamily="34" charset="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sz="2400" dirty="0" smtClean="0">
                    <a:solidFill>
                      <a:srgbClr val="2A3674"/>
                    </a:solidFill>
                    <a:cs typeface="Arial" pitchFamily="34" charset="0"/>
                  </a:rPr>
                  <a:t> and </a:t>
                </a:r>
                <a14:m>
                  <m:oMath xmlns:m="http://schemas.openxmlformats.org/officeDocument/2006/math">
                    <m:r>
                      <a:rPr lang="en-US" sz="2400" i="1">
                        <a:solidFill>
                          <a:srgbClr val="2A3674"/>
                        </a:solidFill>
                        <a:latin typeface="Cambria Math"/>
                        <a:ea typeface="Cambria Math"/>
                        <a:cs typeface="Arial" pitchFamily="34" charset="0"/>
                      </a:rPr>
                      <m:t>∆</m:t>
                    </m:r>
                    <m:sSubSup>
                      <m:sSubSupPr>
                        <m:ctrlPr>
                          <a:rPr lang="en-US" sz="2400" i="1">
                            <a:solidFill>
                              <a:srgbClr val="2A3674"/>
                            </a:solidFill>
                            <a:latin typeface="Cambria Math"/>
                            <a:ea typeface="Cambria Math"/>
                            <a:cs typeface="Arial" pitchFamily="34" charset="0"/>
                          </a:rPr>
                        </m:ctrlPr>
                      </m:sSubSupPr>
                      <m:e>
                        <m:r>
                          <a:rPr lang="en-US" sz="2400" i="1">
                            <a:solidFill>
                              <a:srgbClr val="2A3674"/>
                            </a:solidFill>
                            <a:latin typeface="Cambria Math"/>
                            <a:ea typeface="Cambria Math"/>
                            <a:cs typeface="Arial" pitchFamily="34" charset="0"/>
                          </a:rPr>
                          <m:t>𝑚</m:t>
                        </m:r>
                      </m:e>
                      <m:sub>
                        <m:r>
                          <a:rPr lang="en-US" sz="2400" i="1" smtClean="0">
                            <a:solidFill>
                              <a:srgbClr val="2A3674"/>
                            </a:solidFill>
                            <a:latin typeface="Cambria Math"/>
                            <a:ea typeface="Cambria Math"/>
                            <a:cs typeface="Arial" pitchFamily="34" charset="0"/>
                          </a:rPr>
                          <m:t>𝜇𝜇</m:t>
                        </m:r>
                      </m:sub>
                      <m:sup>
                        <m:r>
                          <a:rPr lang="en-US" sz="2400" i="1">
                            <a:solidFill>
                              <a:srgbClr val="2A3674"/>
                            </a:solidFill>
                            <a:latin typeface="Cambria Math"/>
                            <a:ea typeface="Cambria Math"/>
                            <a:cs typeface="Arial" pitchFamily="34" charset="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sz="2400" dirty="0" smtClean="0">
                    <a:solidFill>
                      <a:srgbClr val="2A3674"/>
                    </a:solidFill>
                    <a:cs typeface="Arial" pitchFamily="34" charset="0"/>
                  </a:rPr>
                  <a:t>, which are different linear combinations of </a:t>
                </a:r>
                <a14:m>
                  <m:oMath xmlns:m="http://schemas.openxmlformats.org/officeDocument/2006/math">
                    <m:r>
                      <a:rPr lang="en-US" sz="2400" i="1">
                        <a:solidFill>
                          <a:srgbClr val="2A3674"/>
                        </a:solidFill>
                        <a:latin typeface="Cambria Math"/>
                        <a:ea typeface="Cambria Math"/>
                        <a:cs typeface="Arial" pitchFamily="34" charset="0"/>
                      </a:rPr>
                      <m:t>∆</m:t>
                    </m:r>
                    <m:sSubSup>
                      <m:sSubSupPr>
                        <m:ctrlPr>
                          <a:rPr lang="en-US" sz="2400" i="1">
                            <a:solidFill>
                              <a:srgbClr val="2A3674"/>
                            </a:solidFill>
                            <a:latin typeface="Cambria Math"/>
                            <a:ea typeface="Cambria Math"/>
                            <a:cs typeface="Arial" pitchFamily="34" charset="0"/>
                          </a:rPr>
                        </m:ctrlPr>
                      </m:sSubSupPr>
                      <m:e>
                        <m:r>
                          <a:rPr lang="en-US" sz="2400" i="1">
                            <a:solidFill>
                              <a:srgbClr val="2A3674"/>
                            </a:solidFill>
                            <a:latin typeface="Cambria Math"/>
                            <a:ea typeface="Cambria Math"/>
                            <a:cs typeface="Arial" pitchFamily="34" charset="0"/>
                          </a:rPr>
                          <m:t>𝑚</m:t>
                        </m:r>
                      </m:e>
                      <m:sub>
                        <m:r>
                          <a:rPr lang="en-US" sz="2400" i="1" smtClean="0">
                            <a:solidFill>
                              <a:srgbClr val="2A3674"/>
                            </a:solidFill>
                            <a:latin typeface="Cambria Math"/>
                            <a:ea typeface="Cambria Math"/>
                            <a:cs typeface="Arial" pitchFamily="34" charset="0"/>
                          </a:rPr>
                          <m:t>31</m:t>
                        </m:r>
                      </m:sub>
                      <m:sup>
                        <m:r>
                          <a:rPr lang="en-US" sz="2400" i="1">
                            <a:solidFill>
                              <a:srgbClr val="2A3674"/>
                            </a:solidFill>
                            <a:latin typeface="Cambria Math"/>
                            <a:ea typeface="Cambria Math"/>
                            <a:cs typeface="Arial" pitchFamily="34" charset="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sz="2400" dirty="0" smtClean="0">
                    <a:solidFill>
                      <a:srgbClr val="2A3674"/>
                    </a:solidFill>
                    <a:cs typeface="Arial" pitchFamily="34" charset="0"/>
                  </a:rPr>
                  <a:t> and </a:t>
                </a:r>
                <a14:m>
                  <m:oMath xmlns:m="http://schemas.openxmlformats.org/officeDocument/2006/math">
                    <m:r>
                      <a:rPr lang="en-US" sz="2400" i="1">
                        <a:solidFill>
                          <a:srgbClr val="2A3674"/>
                        </a:solidFill>
                        <a:latin typeface="Cambria Math"/>
                        <a:ea typeface="Cambria Math"/>
                        <a:cs typeface="Arial" pitchFamily="34" charset="0"/>
                      </a:rPr>
                      <m:t>∆</m:t>
                    </m:r>
                    <m:sSubSup>
                      <m:sSubSupPr>
                        <m:ctrlPr>
                          <a:rPr lang="en-US" sz="2400" i="1">
                            <a:solidFill>
                              <a:srgbClr val="2A3674"/>
                            </a:solidFill>
                            <a:latin typeface="Cambria Math"/>
                            <a:ea typeface="Cambria Math"/>
                            <a:cs typeface="Arial" pitchFamily="34" charset="0"/>
                          </a:rPr>
                        </m:ctrlPr>
                      </m:sSubSupPr>
                      <m:e>
                        <m:r>
                          <a:rPr lang="en-US" sz="2400" i="1">
                            <a:solidFill>
                              <a:srgbClr val="2A3674"/>
                            </a:solidFill>
                            <a:latin typeface="Cambria Math"/>
                            <a:ea typeface="Cambria Math"/>
                            <a:cs typeface="Arial" pitchFamily="34" charset="0"/>
                          </a:rPr>
                          <m:t>𝑚</m:t>
                        </m:r>
                      </m:e>
                      <m:sub>
                        <m:r>
                          <a:rPr lang="en-US" sz="2400" i="1" smtClean="0">
                            <a:solidFill>
                              <a:srgbClr val="2A3674"/>
                            </a:solidFill>
                            <a:latin typeface="Cambria Math"/>
                            <a:ea typeface="Cambria Math"/>
                            <a:cs typeface="Arial" pitchFamily="34" charset="0"/>
                          </a:rPr>
                          <m:t>32</m:t>
                        </m:r>
                      </m:sub>
                      <m:sup>
                        <m:r>
                          <a:rPr lang="en-US" sz="2400" i="1">
                            <a:solidFill>
                              <a:srgbClr val="2A3674"/>
                            </a:solidFill>
                            <a:latin typeface="Cambria Math"/>
                            <a:ea typeface="Cambria Math"/>
                            <a:cs typeface="Arial" pitchFamily="34" charset="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sz="2400" dirty="0" smtClean="0">
                    <a:solidFill>
                      <a:srgbClr val="2A3674"/>
                    </a:solidFill>
                    <a:cs typeface="Arial" pitchFamily="34" charset="0"/>
                  </a:rPr>
                  <a:t>, did not have to agree to within </a:t>
                </a:r>
                <a14:m>
                  <m:oMath xmlns:m="http://schemas.openxmlformats.org/officeDocument/2006/math">
                    <m:r>
                      <a:rPr lang="en-US" sz="2400" i="1">
                        <a:solidFill>
                          <a:srgbClr val="2A3674"/>
                        </a:solidFill>
                        <a:latin typeface="Cambria Math"/>
                        <a:ea typeface="Cambria Math"/>
                        <a:cs typeface="Arial" pitchFamily="34" charset="0"/>
                      </a:rPr>
                      <m:t>∆</m:t>
                    </m:r>
                    <m:sSubSup>
                      <m:sSubSupPr>
                        <m:ctrlPr>
                          <a:rPr lang="en-US" sz="2400" i="1" smtClean="0">
                            <a:solidFill>
                              <a:srgbClr val="2A3674"/>
                            </a:solidFill>
                            <a:latin typeface="Cambria Math"/>
                            <a:ea typeface="Cambria Math"/>
                            <a:cs typeface="Arial" pitchFamily="34" charset="0"/>
                          </a:rPr>
                        </m:ctrlPr>
                      </m:sSubSupPr>
                      <m:e>
                        <m:r>
                          <a:rPr lang="en-US" sz="2400" i="1">
                            <a:solidFill>
                              <a:srgbClr val="2A3674"/>
                            </a:solidFill>
                            <a:latin typeface="Cambria Math"/>
                            <a:ea typeface="Cambria Math"/>
                            <a:cs typeface="Arial" pitchFamily="34" charset="0"/>
                          </a:rPr>
                          <m:t>𝑚</m:t>
                        </m:r>
                      </m:e>
                      <m:sub>
                        <m:r>
                          <a:rPr lang="en-US" sz="2400" i="1" smtClean="0">
                            <a:solidFill>
                              <a:srgbClr val="2A3674"/>
                            </a:solidFill>
                            <a:latin typeface="Cambria Math"/>
                            <a:ea typeface="Cambria Math"/>
                            <a:cs typeface="Arial" pitchFamily="34" charset="0"/>
                          </a:rPr>
                          <m:t>21</m:t>
                        </m:r>
                      </m:sub>
                      <m:sup>
                        <m:r>
                          <a:rPr lang="en-US" sz="2400" i="1">
                            <a:solidFill>
                              <a:srgbClr val="2A3674"/>
                            </a:solidFill>
                            <a:latin typeface="Cambria Math"/>
                            <a:ea typeface="Cambria Math"/>
                            <a:cs typeface="Arial" pitchFamily="34" charset="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sz="2400" dirty="0" smtClean="0">
                    <a:solidFill>
                      <a:srgbClr val="2A3674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cs typeface="Arial" pitchFamily="34" charset="0"/>
                  </a:rPr>
                  <a:t>.</a:t>
                </a:r>
              </a:p>
            </p:txBody>
          </p:sp>
        </mc:Choice>
        <mc:Fallback xmlns="">
          <p:sp>
            <p:nvSpPr>
              <p:cNvPr id="35" name="TextBox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8152" y="4474356"/>
                <a:ext cx="8803466" cy="1767600"/>
              </a:xfrm>
              <a:prstGeom prst="rect">
                <a:avLst/>
              </a:prstGeom>
              <a:blipFill rotWithShape="1">
                <a:blip r:embed="rId3"/>
                <a:stretch>
                  <a:fillRect l="-1108" t="-2759" r="-1108" b="-862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6" name="Text Box 18"/>
          <p:cNvSpPr txBox="1">
            <a:spLocks noChangeArrowheads="1"/>
          </p:cNvSpPr>
          <p:nvPr/>
        </p:nvSpPr>
        <p:spPr bwMode="auto">
          <a:xfrm>
            <a:off x="5281340" y="2877"/>
            <a:ext cx="36576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altLang="en-US" sz="36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pitchFamily="34" charset="0"/>
              </a:rPr>
              <a:t>and Then Some…</a:t>
            </a:r>
            <a:endParaRPr lang="en-US" altLang="en-US" sz="3600" dirty="0"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  <a:cs typeface="Arial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7391332" y="1727394"/>
            <a:ext cx="119962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8800" dirty="0" smtClean="0">
                <a:solidFill>
                  <a:srgbClr val="000000"/>
                </a:solidFill>
              </a:rPr>
              <a:t>ν</a:t>
            </a:r>
            <a:r>
              <a:rPr lang="en-US" sz="8800" baseline="-25000" dirty="0" smtClean="0">
                <a:solidFill>
                  <a:srgbClr val="000000"/>
                </a:solidFill>
              </a:rPr>
              <a:t>s</a:t>
            </a:r>
            <a:endParaRPr lang="en-US" sz="8800" dirty="0">
              <a:solidFill>
                <a:srgbClr val="000000"/>
              </a:solidFill>
            </a:endParaRPr>
          </a:p>
        </p:txBody>
      </p:sp>
      <p:grpSp>
        <p:nvGrpSpPr>
          <p:cNvPr id="41" name="Group 40"/>
          <p:cNvGrpSpPr/>
          <p:nvPr/>
        </p:nvGrpSpPr>
        <p:grpSpPr>
          <a:xfrm>
            <a:off x="7392099" y="1729838"/>
            <a:ext cx="1228866" cy="1776671"/>
            <a:chOff x="4078448" y="4513277"/>
            <a:chExt cx="1228866" cy="1776671"/>
          </a:xfrm>
        </p:grpSpPr>
        <p:pic>
          <p:nvPicPr>
            <p:cNvPr id="42" name="Picture 15" descr="http://img1.cookinglight.timeinc.net/sites/default/files/styles/400xvariable/public/image/2011/07/1107p99-bacon-m.jpg?itok=rK3GnMlH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183845">
              <a:off x="4267642" y="5250276"/>
              <a:ext cx="1039672" cy="10396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3" name="TextBox 42"/>
            <p:cNvSpPr txBox="1"/>
            <p:nvPr/>
          </p:nvSpPr>
          <p:spPr>
            <a:xfrm>
              <a:off x="4078448" y="4513277"/>
              <a:ext cx="1199626" cy="1446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l-GR" sz="8800" dirty="0" smtClean="0">
                  <a:solidFill>
                    <a:srgbClr val="000000"/>
                  </a:solidFill>
                </a:rPr>
                <a:t>ν</a:t>
              </a:r>
              <a:r>
                <a:rPr lang="en-US" sz="8800" baseline="-25000" dirty="0" smtClean="0">
                  <a:solidFill>
                    <a:srgbClr val="000000"/>
                  </a:solidFill>
                </a:rPr>
                <a:t>s</a:t>
              </a:r>
              <a:endParaRPr lang="en-US" sz="8800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447675" y="-1355406"/>
            <a:ext cx="8631242" cy="5419725"/>
            <a:chOff x="447675" y="-1355406"/>
            <a:chExt cx="8631242" cy="5419725"/>
          </a:xfrm>
        </p:grpSpPr>
        <p:grpSp>
          <p:nvGrpSpPr>
            <p:cNvPr id="10" name="Group 9"/>
            <p:cNvGrpSpPr/>
            <p:nvPr/>
          </p:nvGrpSpPr>
          <p:grpSpPr>
            <a:xfrm>
              <a:off x="447675" y="-1355406"/>
              <a:ext cx="4638675" cy="5419725"/>
              <a:chOff x="447675" y="-1355406"/>
              <a:chExt cx="4638675" cy="5419725"/>
            </a:xfrm>
          </p:grpSpPr>
          <p:pic>
            <p:nvPicPr>
              <p:cNvPr id="15372" name="Picture 12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47675" y="-1355406"/>
                <a:ext cx="4638675" cy="54197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grpSp>
            <p:nvGrpSpPr>
              <p:cNvPr id="9" name="Group 8"/>
              <p:cNvGrpSpPr/>
              <p:nvPr/>
            </p:nvGrpSpPr>
            <p:grpSpPr>
              <a:xfrm>
                <a:off x="1287848" y="-63037"/>
                <a:ext cx="3716867" cy="3006989"/>
                <a:chOff x="1320800" y="2194175"/>
                <a:chExt cx="3716867" cy="3006989"/>
              </a:xfrm>
            </p:grpSpPr>
            <p:sp>
              <p:nvSpPr>
                <p:cNvPr id="7" name="TextBox 6"/>
                <p:cNvSpPr txBox="1"/>
                <p:nvPr/>
              </p:nvSpPr>
              <p:spPr>
                <a:xfrm>
                  <a:off x="1320800" y="2385853"/>
                  <a:ext cx="863599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l-GR" dirty="0" smtClean="0">
                      <a:solidFill>
                        <a:srgbClr val="000000"/>
                      </a:solidFill>
                      <a:cs typeface="Arial" pitchFamily="34" charset="0"/>
                    </a:rPr>
                    <a:t>ν</a:t>
                  </a:r>
                  <a:r>
                    <a:rPr lang="el-GR" baseline="-25000" dirty="0" smtClean="0">
                      <a:solidFill>
                        <a:srgbClr val="000000"/>
                      </a:solidFill>
                      <a:cs typeface="Arial" pitchFamily="34" charset="0"/>
                    </a:rPr>
                    <a:t>μ</a:t>
                  </a:r>
                  <a:r>
                    <a:rPr lang="el-GR" dirty="0" smtClean="0">
                      <a:solidFill>
                        <a:srgbClr val="000000"/>
                      </a:solidFill>
                      <a:cs typeface="Arial" pitchFamily="34" charset="0"/>
                    </a:rPr>
                    <a:t>→ν</a:t>
                  </a:r>
                  <a:r>
                    <a:rPr lang="en-US" baseline="-25000" dirty="0" smtClean="0">
                      <a:solidFill>
                        <a:srgbClr val="000000"/>
                      </a:solidFill>
                      <a:cs typeface="Arial" pitchFamily="34" charset="0"/>
                    </a:rPr>
                    <a:t>e</a:t>
                  </a:r>
                  <a:endParaRPr lang="en-US" baseline="-25000" dirty="0">
                    <a:solidFill>
                      <a:srgbClr val="000000"/>
                    </a:solidFill>
                    <a:cs typeface="Arial" pitchFamily="34" charset="0"/>
                  </a:endParaRPr>
                </a:p>
              </p:txBody>
            </p:sp>
            <p:sp>
              <p:nvSpPr>
                <p:cNvPr id="28" name="TextBox 27"/>
                <p:cNvSpPr txBox="1"/>
                <p:nvPr/>
              </p:nvSpPr>
              <p:spPr>
                <a:xfrm>
                  <a:off x="3859212" y="2194175"/>
                  <a:ext cx="863599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l-GR" dirty="0" smtClean="0">
                      <a:solidFill>
                        <a:srgbClr val="000000"/>
                      </a:solidFill>
                      <a:cs typeface="Arial" pitchFamily="34" charset="0"/>
                    </a:rPr>
                    <a:t>ν</a:t>
                  </a:r>
                  <a:r>
                    <a:rPr lang="en-US" baseline="-25000" dirty="0">
                      <a:solidFill>
                        <a:srgbClr val="000000"/>
                      </a:solidFill>
                      <a:cs typeface="Arial" pitchFamily="34" charset="0"/>
                    </a:rPr>
                    <a:t>e</a:t>
                  </a:r>
                  <a:r>
                    <a:rPr lang="el-GR" dirty="0" smtClean="0">
                      <a:solidFill>
                        <a:srgbClr val="000000"/>
                      </a:solidFill>
                      <a:cs typeface="Arial" pitchFamily="34" charset="0"/>
                    </a:rPr>
                    <a:t>→ν</a:t>
                  </a:r>
                  <a:r>
                    <a:rPr lang="en-US" baseline="-25000" dirty="0">
                      <a:solidFill>
                        <a:srgbClr val="000000"/>
                      </a:solidFill>
                      <a:cs typeface="Arial" pitchFamily="34" charset="0"/>
                    </a:rPr>
                    <a:t>x</a:t>
                  </a:r>
                </a:p>
              </p:txBody>
            </p:sp>
            <p:sp>
              <p:nvSpPr>
                <p:cNvPr id="25" name="TextBox 24"/>
                <p:cNvSpPr txBox="1"/>
                <p:nvPr/>
              </p:nvSpPr>
              <p:spPr>
                <a:xfrm>
                  <a:off x="4123267" y="3595781"/>
                  <a:ext cx="863599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l-GR" dirty="0" smtClean="0">
                      <a:solidFill>
                        <a:srgbClr val="000000"/>
                      </a:solidFill>
                      <a:cs typeface="Arial" pitchFamily="34" charset="0"/>
                    </a:rPr>
                    <a:t>ν</a:t>
                  </a:r>
                  <a:r>
                    <a:rPr lang="el-GR" baseline="-25000" dirty="0" smtClean="0">
                      <a:solidFill>
                        <a:srgbClr val="000000"/>
                      </a:solidFill>
                      <a:cs typeface="Arial" pitchFamily="34" charset="0"/>
                    </a:rPr>
                    <a:t>μ</a:t>
                  </a:r>
                  <a:r>
                    <a:rPr lang="el-GR" dirty="0" smtClean="0">
                      <a:solidFill>
                        <a:srgbClr val="000000"/>
                      </a:solidFill>
                      <a:cs typeface="Arial" pitchFamily="34" charset="0"/>
                    </a:rPr>
                    <a:t>→ν</a:t>
                  </a:r>
                  <a:r>
                    <a:rPr lang="en-US" baseline="-25000" dirty="0">
                      <a:solidFill>
                        <a:srgbClr val="000000"/>
                      </a:solidFill>
                      <a:cs typeface="Arial" pitchFamily="34" charset="0"/>
                    </a:rPr>
                    <a:t>x</a:t>
                  </a:r>
                </a:p>
              </p:txBody>
            </p:sp>
            <p:sp>
              <p:nvSpPr>
                <p:cNvPr id="26" name="TextBox 25"/>
                <p:cNvSpPr txBox="1"/>
                <p:nvPr/>
              </p:nvSpPr>
              <p:spPr>
                <a:xfrm>
                  <a:off x="4174068" y="4831832"/>
                  <a:ext cx="863599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l-GR" dirty="0" smtClean="0">
                      <a:solidFill>
                        <a:srgbClr val="000000"/>
                      </a:solidFill>
                      <a:cs typeface="Arial" pitchFamily="34" charset="0"/>
                    </a:rPr>
                    <a:t>ν</a:t>
                  </a:r>
                  <a:r>
                    <a:rPr lang="en-US" baseline="-25000" dirty="0" smtClean="0">
                      <a:solidFill>
                        <a:srgbClr val="000000"/>
                      </a:solidFill>
                      <a:cs typeface="Arial" pitchFamily="34" charset="0"/>
                    </a:rPr>
                    <a:t>e</a:t>
                  </a:r>
                  <a:r>
                    <a:rPr lang="el-GR" dirty="0" smtClean="0">
                      <a:solidFill>
                        <a:srgbClr val="000000"/>
                      </a:solidFill>
                      <a:cs typeface="Arial" pitchFamily="34" charset="0"/>
                    </a:rPr>
                    <a:t>→ν</a:t>
                  </a:r>
                  <a:r>
                    <a:rPr lang="en-US" baseline="-25000" dirty="0">
                      <a:solidFill>
                        <a:srgbClr val="000000"/>
                      </a:solidFill>
                      <a:cs typeface="Arial" pitchFamily="34" charset="0"/>
                    </a:rPr>
                    <a:t>x</a:t>
                  </a:r>
                </a:p>
              </p:txBody>
            </p:sp>
            <p:sp>
              <p:nvSpPr>
                <p:cNvPr id="27" name="TextBox 26"/>
                <p:cNvSpPr txBox="1"/>
                <p:nvPr/>
              </p:nvSpPr>
              <p:spPr>
                <a:xfrm>
                  <a:off x="2567682" y="3879653"/>
                  <a:ext cx="863599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l-GR" dirty="0" smtClean="0">
                      <a:solidFill>
                        <a:srgbClr val="000000"/>
                      </a:solidFill>
                      <a:cs typeface="Arial" pitchFamily="34" charset="0"/>
                    </a:rPr>
                    <a:t>ν</a:t>
                  </a:r>
                  <a:r>
                    <a:rPr lang="en-US" baseline="-25000" dirty="0">
                      <a:solidFill>
                        <a:srgbClr val="000000"/>
                      </a:solidFill>
                      <a:cs typeface="Arial" pitchFamily="34" charset="0"/>
                    </a:rPr>
                    <a:t>e</a:t>
                  </a:r>
                  <a:r>
                    <a:rPr lang="el-GR" dirty="0" smtClean="0">
                      <a:solidFill>
                        <a:srgbClr val="000000"/>
                      </a:solidFill>
                      <a:cs typeface="Arial" pitchFamily="34" charset="0"/>
                    </a:rPr>
                    <a:t>→ν</a:t>
                  </a:r>
                  <a:r>
                    <a:rPr lang="en-US" baseline="-25000" dirty="0">
                      <a:solidFill>
                        <a:srgbClr val="000000"/>
                      </a:solidFill>
                      <a:cs typeface="Arial" pitchFamily="34" charset="0"/>
                    </a:rPr>
                    <a:t>x</a:t>
                  </a:r>
                </a:p>
              </p:txBody>
            </p:sp>
          </p:grpSp>
        </p:grpSp>
        <p:grpSp>
          <p:nvGrpSpPr>
            <p:cNvPr id="11" name="Group 10"/>
            <p:cNvGrpSpPr/>
            <p:nvPr/>
          </p:nvGrpSpPr>
          <p:grpSpPr>
            <a:xfrm>
              <a:off x="914400" y="1100353"/>
              <a:ext cx="8164517" cy="2659060"/>
              <a:chOff x="914400" y="3357565"/>
              <a:chExt cx="8164517" cy="2659060"/>
            </a:xfrm>
          </p:grpSpPr>
          <p:grpSp>
            <p:nvGrpSpPr>
              <p:cNvPr id="47127" name="Group 23"/>
              <p:cNvGrpSpPr>
                <a:grpSpLocks/>
              </p:cNvGrpSpPr>
              <p:nvPr/>
            </p:nvGrpSpPr>
            <p:grpSpPr bwMode="auto">
              <a:xfrm>
                <a:off x="5110167" y="4381500"/>
                <a:ext cx="3968750" cy="1635125"/>
                <a:chOff x="3213" y="2736"/>
                <a:chExt cx="2500" cy="1030"/>
              </a:xfrm>
            </p:grpSpPr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47111" name="Text Box 7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3500" y="2736"/>
                      <a:ext cx="2213" cy="1030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ffectLst/>
                    <a:extLst>
                      <a:ext uri="{909E8E84-426E-40DD-AFC4-6F175D3DCCD1}">
                        <a14:hiddenFill>
                          <a:solidFill>
                            <a:schemeClr val="accent1"/>
                          </a:solidFill>
                        </a14:hiddenFill>
                      </a:ext>
                      <a:ext uri="{91240B29-F687-4F45-9708-019B960494DF}">
                        <a14:hiddenLine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>
                      <a:spAutoFit/>
                    </a:bodyPr>
                    <a:lstStyle/>
                    <a:p>
                      <a:pPr fontAlgn="base">
                        <a:spcBef>
                          <a:spcPct val="50000"/>
                        </a:spcBef>
                        <a:spcAft>
                          <a:spcPct val="0"/>
                        </a:spcAft>
                      </a:pPr>
                      <a:r>
                        <a:rPr lang="en-US" altLang="en-US" sz="2000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cs typeface="Arial" pitchFamily="34" charset="0"/>
                        </a:rPr>
                        <a:t>First observed by Ray Davis.  Nailed down by Super-K, SNO and </a:t>
                      </a:r>
                      <a:r>
                        <a:rPr lang="en-US" altLang="en-US" sz="2000" dirty="0" err="1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cs typeface="Arial" pitchFamily="34" charset="0"/>
                        </a:rPr>
                        <a:t>KamLAND</a:t>
                      </a:r>
                      <a:r>
                        <a:rPr lang="en-US" altLang="en-US" sz="2000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cs typeface="Arial" pitchFamily="34" charset="0"/>
                        </a:rPr>
                        <a:t>.  </a:t>
                      </a:r>
                      <a:r>
                        <a:rPr lang="en-US" altLang="en-US" sz="2000" dirty="0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cs typeface="Arial" pitchFamily="34" charset="0"/>
                        </a:rPr>
                        <a:t>Dominated </a:t>
                      </a:r>
                      <a:r>
                        <a:rPr lang="en-US" altLang="en-US" sz="2000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cs typeface="Arial" pitchFamily="34" charset="0"/>
                        </a:rPr>
                        <a:t>by mixing of mass states </a:t>
                      </a:r>
                      <a:r>
                        <a:rPr lang="en-US" altLang="en-US" sz="2000" dirty="0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cs typeface="Arial" pitchFamily="34" charset="0"/>
                        </a:rPr>
                        <a:t>1 and </a:t>
                      </a:r>
                      <a:r>
                        <a:rPr lang="en-US" altLang="en-US" sz="2000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cs typeface="Arial" pitchFamily="34" charset="0"/>
                        </a:rPr>
                        <a:t>2  (</a:t>
                      </a:r>
                      <a:r>
                        <a:rPr lang="el-GR" altLang="en-US" sz="2000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cs typeface="Times New Roman" pitchFamily="18" charset="0"/>
                        </a:rPr>
                        <a:t>θ</a:t>
                      </a:r>
                      <a:r>
                        <a:rPr lang="en-US" altLang="en-US" sz="2000" baseline="-25000" dirty="0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cs typeface="Arial" pitchFamily="34" charset="0"/>
                        </a:rPr>
                        <a:t>12 </a:t>
                      </a:r>
                      <a:r>
                        <a:rPr lang="en-US" altLang="en-US" sz="2000" dirty="0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cs typeface="Arial" pitchFamily="34" charset="0"/>
                        </a:rPr>
                        <a:t>and </a:t>
                      </a:r>
                      <a14:m>
                        <m:oMath xmlns:m="http://schemas.openxmlformats.org/officeDocument/2006/math">
                          <m:r>
                            <a:rPr lang="en-US" altLang="en-US" sz="2000" i="1">
                              <a:solidFill>
                                <a:srgbClr val="FF0000"/>
                              </a:solidFill>
                              <a:effectLst>
                                <a:outerShdw blurRad="38100" dist="38100" dir="2700000" algn="tl">
                                  <a:srgbClr val="C0C0C0"/>
                                </a:outerShdw>
                              </a:effectLst>
                              <a:latin typeface="Cambria Math"/>
                              <a:ea typeface="Cambria Math"/>
                              <a:cs typeface="Arial" pitchFamily="34" charset="0"/>
                            </a:rPr>
                            <m:t>∆</m:t>
                          </m:r>
                          <m:sSubSup>
                            <m:sSubSupPr>
                              <m:ctrlPr>
                                <a:rPr lang="en-US" altLang="en-US" sz="2000" i="1">
                                  <a:solidFill>
                                    <a:srgbClr val="FF0000"/>
                                  </a:solidFill>
                                  <a:effectLst>
                                    <a:outerShdw blurRad="38100" dist="38100" dir="2700000" algn="tl">
                                      <a:srgbClr val="C0C0C0"/>
                                    </a:outerShdw>
                                  </a:effectLst>
                                  <a:latin typeface="Cambria Math"/>
                                  <a:ea typeface="Cambria Math"/>
                                  <a:cs typeface="Arial" pitchFamily="34" charset="0"/>
                                </a:rPr>
                              </m:ctrlPr>
                            </m:sSubSupPr>
                            <m:e>
                              <m:r>
                                <a:rPr lang="en-US" altLang="en-US" sz="2000" i="1">
                                  <a:solidFill>
                                    <a:srgbClr val="FF0000"/>
                                  </a:solidFill>
                                  <a:effectLst>
                                    <a:outerShdw blurRad="38100" dist="38100" dir="2700000" algn="tl">
                                      <a:srgbClr val="C0C0C0"/>
                                    </a:outerShdw>
                                  </a:effectLst>
                                  <a:latin typeface="Cambria Math"/>
                                  <a:ea typeface="Cambria Math"/>
                                  <a:cs typeface="Arial" pitchFamily="34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altLang="en-US" sz="2000" i="1">
                                  <a:solidFill>
                                    <a:srgbClr val="FF0000"/>
                                  </a:solidFill>
                                  <a:effectLst>
                                    <a:outerShdw blurRad="38100" dist="38100" dir="2700000" algn="tl">
                                      <a:srgbClr val="C0C0C0"/>
                                    </a:outerShdw>
                                  </a:effectLst>
                                  <a:latin typeface="Cambria Math"/>
                                  <a:ea typeface="Cambria Math"/>
                                  <a:cs typeface="Arial" pitchFamily="34" charset="0"/>
                                </a:rPr>
                                <m:t>21</m:t>
                              </m:r>
                            </m:sub>
                            <m:sup>
                              <m:r>
                                <a:rPr lang="en-US" altLang="en-US" sz="2000" i="1">
                                  <a:solidFill>
                                    <a:srgbClr val="FF0000"/>
                                  </a:solidFill>
                                  <a:effectLst>
                                    <a:outerShdw blurRad="38100" dist="38100" dir="2700000" algn="tl">
                                      <a:srgbClr val="C0C0C0"/>
                                    </a:outerShdw>
                                  </a:effectLst>
                                  <a:latin typeface="Cambria Math"/>
                                  <a:ea typeface="Cambria Math"/>
                                  <a:cs typeface="Arial" pitchFamily="34" charset="0"/>
                                </a:rPr>
                                <m:t>2</m:t>
                              </m:r>
                            </m:sup>
                          </m:sSubSup>
                        </m:oMath>
                      </a14:m>
                      <a:r>
                        <a:rPr lang="en-US" altLang="en-US" sz="2000" dirty="0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cs typeface="Arial" pitchFamily="34" charset="0"/>
                        </a:rPr>
                        <a:t>)</a:t>
                      </a:r>
                      <a:endParaRPr lang="en-US" altLang="en-US" sz="2000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cs typeface="Arial" pitchFamily="34" charset="0"/>
                      </a:endParaRPr>
                    </a:p>
                  </p:txBody>
                </p:sp>
              </mc:Choice>
              <mc:Fallback xmlns="">
                <p:sp>
                  <p:nvSpPr>
                    <p:cNvPr id="47111" name="Text Box 7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 bwMode="auto">
                    <a:xfrm>
                      <a:off x="3500" y="2736"/>
                      <a:ext cx="2213" cy="1030"/>
                    </a:xfrm>
                    <a:prstGeom prst="rect">
                      <a:avLst/>
                    </a:prstGeom>
                    <a:blipFill rotWithShape="1">
                      <a:blip r:embed="rId6"/>
                      <a:stretch>
                        <a:fillRect l="-1910" t="-1859" r="-2604" b="-7435"/>
                      </a:stretch>
                    </a:blipFill>
                    <a:ln>
                      <a:noFill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p:sp>
              <p:nvSpPr>
                <p:cNvPr id="47114" name="Line 10"/>
                <p:cNvSpPr>
                  <a:spLocks noChangeShapeType="1"/>
                </p:cNvSpPr>
                <p:nvPr/>
              </p:nvSpPr>
              <p:spPr bwMode="auto">
                <a:xfrm flipH="1" flipV="1">
                  <a:off x="3213" y="3120"/>
                  <a:ext cx="288" cy="96"/>
                </a:xfrm>
                <a:prstGeom prst="line">
                  <a:avLst/>
                </a:prstGeom>
                <a:noFill/>
                <a:ln w="44450">
                  <a:solidFill>
                    <a:srgbClr val="CC3300"/>
                  </a:solidFill>
                  <a:round/>
                  <a:headEnd/>
                  <a:tailEnd type="triangle" w="lg" len="lg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>
                    <a:solidFill>
                      <a:srgbClr val="000000"/>
                    </a:solidFill>
                    <a:cs typeface="Arial" pitchFamily="34" charset="0"/>
                  </a:endParaRPr>
                </a:p>
              </p:txBody>
            </p:sp>
          </p:grpSp>
          <p:grpSp>
            <p:nvGrpSpPr>
              <p:cNvPr id="47126" name="Group 22"/>
              <p:cNvGrpSpPr>
                <a:grpSpLocks/>
              </p:cNvGrpSpPr>
              <p:nvPr/>
            </p:nvGrpSpPr>
            <p:grpSpPr bwMode="auto">
              <a:xfrm>
                <a:off x="5105400" y="3357565"/>
                <a:ext cx="3756025" cy="1046163"/>
                <a:chOff x="3168" y="2067"/>
                <a:chExt cx="2366" cy="659"/>
              </a:xfrm>
            </p:grpSpPr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47112" name="Text Box 8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3456" y="2067"/>
                      <a:ext cx="2078" cy="659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ffectLst/>
                    <a:extLst>
                      <a:ext uri="{909E8E84-426E-40DD-AFC4-6F175D3DCCD1}">
                        <a14:hiddenFill>
                          <a:solidFill>
                            <a:schemeClr val="accent1"/>
                          </a:solidFill>
                        </a14:hiddenFill>
                      </a:ext>
                      <a:ext uri="{91240B29-F687-4F45-9708-019B960494DF}">
                        <a14:hiddenLine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>
                      <a:spAutoFit/>
                    </a:bodyPr>
                    <a:lstStyle/>
                    <a:p>
                      <a:pPr fontAlgn="base">
                        <a:spcBef>
                          <a:spcPct val="50000"/>
                        </a:spcBef>
                        <a:spcAft>
                          <a:spcPct val="0"/>
                        </a:spcAft>
                      </a:pPr>
                      <a:r>
                        <a:rPr lang="en-US" altLang="en-US" sz="2000" dirty="0">
                          <a:solidFill>
                            <a:srgbClr val="3333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cs typeface="Arial" pitchFamily="34" charset="0"/>
                        </a:rPr>
                        <a:t>Seen by </a:t>
                      </a:r>
                      <a:r>
                        <a:rPr lang="en-US" altLang="en-US" sz="2000" dirty="0" smtClean="0">
                          <a:solidFill>
                            <a:srgbClr val="3333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cs typeface="Arial" pitchFamily="34" charset="0"/>
                        </a:rPr>
                        <a:t>Super-K, </a:t>
                      </a:r>
                      <a:r>
                        <a:rPr lang="en-US" altLang="en-US" sz="2000" dirty="0">
                          <a:solidFill>
                            <a:srgbClr val="3333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cs typeface="Arial" pitchFamily="34" charset="0"/>
                        </a:rPr>
                        <a:t>confirmed by </a:t>
                      </a:r>
                      <a:r>
                        <a:rPr lang="en-US" altLang="en-US" sz="2000" dirty="0" smtClean="0">
                          <a:solidFill>
                            <a:srgbClr val="3333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cs typeface="Arial" pitchFamily="34" charset="0"/>
                        </a:rPr>
                        <a:t>K2K, Minos, T2K and </a:t>
                      </a:r>
                      <a:r>
                        <a:rPr lang="en-US" altLang="en-US" sz="2000" dirty="0" err="1" smtClean="0">
                          <a:solidFill>
                            <a:srgbClr val="3333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cs typeface="Arial" pitchFamily="34" charset="0"/>
                        </a:rPr>
                        <a:t>NOvA</a:t>
                      </a:r>
                      <a:r>
                        <a:rPr lang="en-US" altLang="en-US" sz="2000" dirty="0" smtClean="0">
                          <a:solidFill>
                            <a:srgbClr val="3333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cs typeface="Arial" pitchFamily="34" charset="0"/>
                        </a:rPr>
                        <a:t> </a:t>
                      </a:r>
                      <a:r>
                        <a:rPr lang="en-US" altLang="en-US" sz="2000" dirty="0">
                          <a:solidFill>
                            <a:srgbClr val="3333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cs typeface="Arial" pitchFamily="34" charset="0"/>
                        </a:rPr>
                        <a:t>(</a:t>
                      </a:r>
                      <a:r>
                        <a:rPr lang="el-GR" altLang="en-US" sz="2000" dirty="0">
                          <a:solidFill>
                            <a:srgbClr val="3333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cs typeface="Times New Roman" pitchFamily="18" charset="0"/>
                        </a:rPr>
                        <a:t>θ</a:t>
                      </a:r>
                      <a:r>
                        <a:rPr lang="en-US" altLang="en-US" sz="2000" baseline="-25000" dirty="0" smtClean="0">
                          <a:solidFill>
                            <a:srgbClr val="3333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cs typeface="Arial" pitchFamily="34" charset="0"/>
                        </a:rPr>
                        <a:t>23</a:t>
                      </a:r>
                      <a:r>
                        <a:rPr lang="en-US" altLang="en-US" sz="2000" dirty="0" smtClean="0">
                          <a:solidFill>
                            <a:srgbClr val="3333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cs typeface="Arial" pitchFamily="34" charset="0"/>
                        </a:rPr>
                        <a:t> and </a:t>
                      </a:r>
                      <a14:m>
                        <m:oMath xmlns:m="http://schemas.openxmlformats.org/officeDocument/2006/math">
                          <m:r>
                            <a:rPr lang="en-US" sz="2000" i="1">
                              <a:solidFill>
                                <a:srgbClr val="3333FF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/>
                              <a:ea typeface="Cambria Math"/>
                              <a:cs typeface="Arial" pitchFamily="34" charset="0"/>
                            </a:rPr>
                            <m:t>∆</m:t>
                          </m:r>
                          <m:sSubSup>
                            <m:sSubSupPr>
                              <m:ctrlPr>
                                <a:rPr lang="en-US" sz="2000" i="1">
                                  <a:solidFill>
                                    <a:srgbClr val="3333FF"/>
                                  </a:solidFill>
                                  <a:effectLst>
                                    <a:outerShdw blurRad="38100" dist="38100" dir="2700000" algn="tl">
                                      <a:srgbClr val="000000">
                                        <a:alpha val="43137"/>
                                      </a:srgbClr>
                                    </a:outerShdw>
                                  </a:effectLst>
                                  <a:latin typeface="Cambria Math"/>
                                  <a:ea typeface="Cambria Math"/>
                                  <a:cs typeface="Arial" pitchFamily="34" charset="0"/>
                                </a:rPr>
                              </m:ctrlPr>
                            </m:sSubSupPr>
                            <m:e>
                              <m:r>
                                <a:rPr lang="en-US" sz="2000" i="1">
                                  <a:solidFill>
                                    <a:srgbClr val="3333FF"/>
                                  </a:solidFill>
                                  <a:effectLst>
                                    <a:outerShdw blurRad="38100" dist="38100" dir="2700000" algn="tl">
                                      <a:srgbClr val="000000">
                                        <a:alpha val="43137"/>
                                      </a:srgbClr>
                                    </a:outerShdw>
                                  </a:effectLst>
                                  <a:latin typeface="Cambria Math"/>
                                  <a:ea typeface="Cambria Math"/>
                                  <a:cs typeface="Arial" pitchFamily="34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sz="2000" i="1">
                                  <a:solidFill>
                                    <a:srgbClr val="3333FF"/>
                                  </a:solidFill>
                                  <a:effectLst>
                                    <a:outerShdw blurRad="38100" dist="38100" dir="2700000" algn="tl">
                                      <a:srgbClr val="000000">
                                        <a:alpha val="43137"/>
                                      </a:srgbClr>
                                    </a:outerShdw>
                                  </a:effectLst>
                                  <a:latin typeface="Cambria Math"/>
                                  <a:ea typeface="Cambria Math"/>
                                  <a:cs typeface="Arial" pitchFamily="34" charset="0"/>
                                </a:rPr>
                                <m:t>𝜇𝜇</m:t>
                              </m:r>
                            </m:sub>
                            <m:sup>
                              <m:r>
                                <a:rPr lang="en-US" sz="2000" i="1">
                                  <a:solidFill>
                                    <a:srgbClr val="3333FF"/>
                                  </a:solidFill>
                                  <a:effectLst>
                                    <a:outerShdw blurRad="38100" dist="38100" dir="2700000" algn="tl">
                                      <a:srgbClr val="000000">
                                        <a:alpha val="43137"/>
                                      </a:srgbClr>
                                    </a:outerShdw>
                                  </a:effectLst>
                                  <a:latin typeface="Cambria Math"/>
                                  <a:ea typeface="Cambria Math"/>
                                  <a:cs typeface="Arial" pitchFamily="34" charset="0"/>
                                </a:rPr>
                                <m:t>2</m:t>
                              </m:r>
                            </m:sup>
                          </m:sSubSup>
                        </m:oMath>
                      </a14:m>
                      <a:r>
                        <a:rPr lang="en-US" altLang="en-US" sz="2000" dirty="0" smtClean="0">
                          <a:solidFill>
                            <a:srgbClr val="3333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cs typeface="Arial" pitchFamily="34" charset="0"/>
                        </a:rPr>
                        <a:t>) </a:t>
                      </a:r>
                      <a:endParaRPr lang="en-US" altLang="en-US" sz="2000" dirty="0">
                        <a:solidFill>
                          <a:srgbClr val="3333FF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cs typeface="Arial" pitchFamily="34" charset="0"/>
                      </a:endParaRPr>
                    </a:p>
                  </p:txBody>
                </p:sp>
              </mc:Choice>
              <mc:Fallback xmlns="">
                <p:sp>
                  <p:nvSpPr>
                    <p:cNvPr id="47112" name="Text Box 8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 bwMode="auto">
                    <a:xfrm>
                      <a:off x="3456" y="2067"/>
                      <a:ext cx="2078" cy="659"/>
                    </a:xfrm>
                    <a:prstGeom prst="rect">
                      <a:avLst/>
                    </a:prstGeom>
                    <a:blipFill rotWithShape="1">
                      <a:blip r:embed="rId7"/>
                      <a:stretch>
                        <a:fillRect l="-2218" t="-3509" b="-9942"/>
                      </a:stretch>
                    </a:blipFill>
                    <a:ln>
                      <a:noFill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p:sp>
              <p:nvSpPr>
                <p:cNvPr id="47115" name="Line 11"/>
                <p:cNvSpPr>
                  <a:spLocks noChangeShapeType="1"/>
                </p:cNvSpPr>
                <p:nvPr/>
              </p:nvSpPr>
              <p:spPr bwMode="auto">
                <a:xfrm flipH="1">
                  <a:off x="3168" y="2400"/>
                  <a:ext cx="288" cy="0"/>
                </a:xfrm>
                <a:prstGeom prst="line">
                  <a:avLst/>
                </a:prstGeom>
                <a:noFill/>
                <a:ln w="44450">
                  <a:solidFill>
                    <a:srgbClr val="3333FF"/>
                  </a:solidFill>
                  <a:round/>
                  <a:headEnd/>
                  <a:tailEnd type="triangle" w="lg" len="lg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>
                    <a:solidFill>
                      <a:srgbClr val="000000"/>
                    </a:solidFill>
                    <a:cs typeface="Arial" pitchFamily="34" charset="0"/>
                  </a:endParaRPr>
                </a:p>
              </p:txBody>
            </p:sp>
          </p:grpSp>
          <p:grpSp>
            <p:nvGrpSpPr>
              <p:cNvPr id="3" name="Group 2"/>
              <p:cNvGrpSpPr/>
              <p:nvPr/>
            </p:nvGrpSpPr>
            <p:grpSpPr>
              <a:xfrm>
                <a:off x="914400" y="4064315"/>
                <a:ext cx="3295651" cy="1388751"/>
                <a:chOff x="914400" y="4064315"/>
                <a:chExt cx="3295651" cy="1388751"/>
              </a:xfrm>
            </p:grpSpPr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2" name="TextBox 1"/>
                    <p:cNvSpPr txBox="1"/>
                    <p:nvPr/>
                  </p:nvSpPr>
                  <p:spPr>
                    <a:xfrm>
                      <a:off x="914400" y="4437403"/>
                      <a:ext cx="3295651" cy="1015663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sz="2000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cs typeface="Arial" pitchFamily="34" charset="0"/>
                        </a:rPr>
                        <a:t>First observed by </a:t>
                      </a:r>
                      <a:r>
                        <a:rPr lang="en-US" sz="2000" dirty="0" err="1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cs typeface="Arial" pitchFamily="34" charset="0"/>
                        </a:rPr>
                        <a:t>Daya</a:t>
                      </a:r>
                      <a:r>
                        <a:rPr lang="en-US" sz="2000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cs typeface="Arial" pitchFamily="34" charset="0"/>
                        </a:rPr>
                        <a:t> Bay, confirmed by RENO, and Double </a:t>
                      </a:r>
                      <a:r>
                        <a:rPr lang="en-US" sz="2000" dirty="0" err="1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cs typeface="Arial" pitchFamily="34" charset="0"/>
                        </a:rPr>
                        <a:t>Chooz</a:t>
                      </a:r>
                      <a:r>
                        <a:rPr lang="en-US" sz="2000" dirty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cs typeface="Arial" pitchFamily="34" charset="0"/>
                        </a:rPr>
                        <a:t> </a:t>
                      </a:r>
                      <a:r>
                        <a:rPr lang="en-US" sz="2000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cs typeface="Arial" pitchFamily="34" charset="0"/>
                        </a:rPr>
                        <a:t>(</a:t>
                      </a:r>
                      <a:r>
                        <a:rPr lang="el-GR" sz="2000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cs typeface="Arial" pitchFamily="34" charset="0"/>
                        </a:rPr>
                        <a:t>θ</a:t>
                      </a:r>
                      <a:r>
                        <a:rPr lang="en-US" sz="2000" baseline="-25000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cs typeface="Arial" pitchFamily="34" charset="0"/>
                        </a:rPr>
                        <a:t>13</a:t>
                      </a:r>
                      <a:r>
                        <a:rPr lang="en-US" sz="2000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cs typeface="Arial" pitchFamily="34" charset="0"/>
                        </a:rPr>
                        <a:t> and </a:t>
                      </a:r>
                      <a14:m>
                        <m:oMath xmlns:m="http://schemas.openxmlformats.org/officeDocument/2006/math">
                          <m:r>
                            <a:rPr lang="en-US" sz="2000" i="1">
                              <a:solidFill>
                                <a:srgbClr val="FFC00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/>
                              <a:ea typeface="Cambria Math"/>
                              <a:cs typeface="Arial" pitchFamily="34" charset="0"/>
                            </a:rPr>
                            <m:t>∆</m:t>
                          </m:r>
                          <m:sSubSup>
                            <m:sSubSupPr>
                              <m:ctrlPr>
                                <a:rPr lang="en-US" sz="2000" i="1">
                                  <a:solidFill>
                                    <a:srgbClr val="FFC000"/>
                                  </a:solidFill>
                                  <a:effectLst>
                                    <a:outerShdw blurRad="38100" dist="38100" dir="2700000" algn="tl">
                                      <a:srgbClr val="000000">
                                        <a:alpha val="43137"/>
                                      </a:srgbClr>
                                    </a:outerShdw>
                                  </a:effectLst>
                                  <a:latin typeface="Cambria Math"/>
                                  <a:ea typeface="Cambria Math"/>
                                  <a:cs typeface="Arial" pitchFamily="34" charset="0"/>
                                </a:rPr>
                              </m:ctrlPr>
                            </m:sSubSupPr>
                            <m:e>
                              <m:r>
                                <a:rPr lang="en-US" sz="2000" i="1">
                                  <a:solidFill>
                                    <a:srgbClr val="FFC000"/>
                                  </a:solidFill>
                                  <a:effectLst>
                                    <a:outerShdw blurRad="38100" dist="38100" dir="2700000" algn="tl">
                                      <a:srgbClr val="000000">
                                        <a:alpha val="43137"/>
                                      </a:srgbClr>
                                    </a:outerShdw>
                                  </a:effectLst>
                                  <a:latin typeface="Cambria Math"/>
                                  <a:ea typeface="Cambria Math"/>
                                  <a:cs typeface="Arial" pitchFamily="34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sz="2000" i="1">
                                  <a:solidFill>
                                    <a:srgbClr val="FFC000"/>
                                  </a:solidFill>
                                  <a:effectLst>
                                    <a:outerShdw blurRad="38100" dist="38100" dir="2700000" algn="tl">
                                      <a:srgbClr val="000000">
                                        <a:alpha val="43137"/>
                                      </a:srgbClr>
                                    </a:outerShdw>
                                  </a:effectLst>
                                  <a:latin typeface="Cambria Math"/>
                                  <a:ea typeface="Cambria Math"/>
                                  <a:cs typeface="Arial" pitchFamily="34" charset="0"/>
                                </a:rPr>
                                <m:t>𝑒𝑒</m:t>
                              </m:r>
                            </m:sub>
                            <m:sup>
                              <m:r>
                                <a:rPr lang="en-US" sz="2000" i="1">
                                  <a:solidFill>
                                    <a:srgbClr val="FFC000"/>
                                  </a:solidFill>
                                  <a:effectLst>
                                    <a:outerShdw blurRad="38100" dist="38100" dir="2700000" algn="tl">
                                      <a:srgbClr val="000000">
                                        <a:alpha val="43137"/>
                                      </a:srgbClr>
                                    </a:outerShdw>
                                  </a:effectLst>
                                  <a:latin typeface="Cambria Math"/>
                                  <a:ea typeface="Cambria Math"/>
                                  <a:cs typeface="Arial" pitchFamily="34" charset="0"/>
                                </a:rPr>
                                <m:t>2</m:t>
                              </m:r>
                            </m:sup>
                          </m:sSubSup>
                        </m:oMath>
                      </a14:m>
                      <a:r>
                        <a:rPr lang="en-US" sz="2000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cs typeface="Arial" pitchFamily="34" charset="0"/>
                        </a:rPr>
                        <a:t>)</a:t>
                      </a:r>
                      <a:endParaRPr lang="en-US" sz="2000" dirty="0"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cs typeface="Arial" pitchFamily="34" charset="0"/>
                      </a:endParaRPr>
                    </a:p>
                  </p:txBody>
                </p:sp>
              </mc:Choice>
              <mc:Fallback xmlns="">
                <p:sp>
                  <p:nvSpPr>
                    <p:cNvPr id="2" name="TextBox 1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914400" y="4437403"/>
                      <a:ext cx="3295651" cy="1015663"/>
                    </a:xfrm>
                    <a:prstGeom prst="rect">
                      <a:avLst/>
                    </a:prstGeom>
                    <a:blipFill rotWithShape="1">
                      <a:blip r:embed="rId8"/>
                      <a:stretch>
                        <a:fillRect l="-2033" t="-3614" r="-1479" b="-12651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p:sp>
              <p:nvSpPr>
                <p:cNvPr id="17" name="Line 10"/>
                <p:cNvSpPr>
                  <a:spLocks noChangeShapeType="1"/>
                </p:cNvSpPr>
                <p:nvPr/>
              </p:nvSpPr>
              <p:spPr bwMode="auto">
                <a:xfrm flipV="1">
                  <a:off x="2966529" y="4064315"/>
                  <a:ext cx="571430" cy="387071"/>
                </a:xfrm>
                <a:prstGeom prst="line">
                  <a:avLst/>
                </a:prstGeom>
                <a:noFill/>
                <a:ln w="44450">
                  <a:solidFill>
                    <a:srgbClr val="FFC000"/>
                  </a:solidFill>
                  <a:round/>
                  <a:headEnd/>
                  <a:tailEnd type="triangle" w="lg" len="lg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>
                    <a:solidFill>
                      <a:srgbClr val="000000"/>
                    </a:solidFill>
                    <a:cs typeface="Arial" pitchFamily="34" charset="0"/>
                  </a:endParaRPr>
                </a:p>
              </p:txBody>
            </p:sp>
          </p:grpSp>
        </p:grpSp>
      </p:grpSp>
      <p:pic>
        <p:nvPicPr>
          <p:cNvPr id="15376" name="Picture 16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576" y="1985"/>
            <a:ext cx="4324350" cy="104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77" name="Picture 17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220" y="-9526"/>
            <a:ext cx="40957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122" name="Text Box 18"/>
          <p:cNvSpPr txBox="1">
            <a:spLocks noChangeArrowheads="1"/>
          </p:cNvSpPr>
          <p:nvPr/>
        </p:nvSpPr>
        <p:spPr bwMode="auto">
          <a:xfrm>
            <a:off x="914400" y="0"/>
            <a:ext cx="73152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altLang="en-US" sz="3600" dirty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pitchFamily="34" charset="0"/>
              </a:rPr>
              <a:t>Neutrino Oscillation Data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3112315" y="1055446"/>
            <a:ext cx="5963961" cy="1631951"/>
            <a:chOff x="3112315" y="1214837"/>
            <a:chExt cx="5963961" cy="1631951"/>
          </a:xfrm>
        </p:grpSpPr>
        <p:grpSp>
          <p:nvGrpSpPr>
            <p:cNvPr id="29" name="Group 23"/>
            <p:cNvGrpSpPr>
              <a:grpSpLocks/>
            </p:cNvGrpSpPr>
            <p:nvPr/>
          </p:nvGrpSpPr>
          <p:grpSpPr bwMode="auto">
            <a:xfrm>
              <a:off x="3937534" y="1214837"/>
              <a:ext cx="5138742" cy="1631951"/>
              <a:chOff x="2507" y="2724"/>
              <a:chExt cx="3237" cy="1028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0" name="Text Box 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531" y="2724"/>
                    <a:ext cx="2213" cy="1028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>
                    <a:spAutoFit/>
                  </a:bodyPr>
                  <a:lstStyle/>
                  <a:p>
                    <a:pPr fontAlgn="base">
                      <a:spcBef>
                        <a:spcPct val="50000"/>
                      </a:spcBef>
                      <a:spcAft>
                        <a:spcPct val="0"/>
                      </a:spcAft>
                    </a:pPr>
                    <a:r>
                      <a:rPr lang="en-US" altLang="en-US" sz="2000" dirty="0" smtClean="0">
                        <a:solidFill>
                          <a:srgbClr val="2A3674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cs typeface="Arial" pitchFamily="34" charset="0"/>
                      </a:rPr>
                      <a:t>Short-Baseline anomalies observed by </a:t>
                    </a:r>
                    <a:r>
                      <a:rPr lang="en-US" altLang="en-US" sz="2000" dirty="0" smtClean="0">
                        <a:solidFill>
                          <a:srgbClr val="00FFFF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cs typeface="Arial" pitchFamily="34" charset="0"/>
                      </a:rPr>
                      <a:t>Reactors, Gallium Source Experiments, T2K </a:t>
                    </a:r>
                    <a:r>
                      <a:rPr lang="en-US" altLang="en-US" sz="2000" dirty="0" smtClean="0">
                        <a:solidFill>
                          <a:srgbClr val="00CC00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cs typeface="Arial" pitchFamily="34" charset="0"/>
                      </a:rPr>
                      <a:t>LSND and </a:t>
                    </a:r>
                    <a:r>
                      <a:rPr lang="en-US" altLang="en-US" sz="2000" dirty="0" err="1" smtClean="0">
                        <a:solidFill>
                          <a:srgbClr val="00CC00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cs typeface="Arial" pitchFamily="34" charset="0"/>
                      </a:rPr>
                      <a:t>MiniBooNE</a:t>
                    </a:r>
                    <a:r>
                      <a:rPr lang="en-US" altLang="en-US" sz="2000" dirty="0" smtClean="0">
                        <a:solidFill>
                          <a:srgbClr val="00B050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cs typeface="Arial" pitchFamily="34" charset="0"/>
                      </a:rPr>
                      <a:t>         </a:t>
                    </a:r>
                    <a:r>
                      <a:rPr lang="en-US" altLang="en-US" sz="2000" dirty="0" smtClean="0">
                        <a:solidFill>
                          <a:srgbClr val="2A3674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cs typeface="Arial" pitchFamily="34" charset="0"/>
                      </a:rPr>
                      <a:t>(</a:t>
                    </a:r>
                    <a:r>
                      <a:rPr lang="el-GR" altLang="en-US" sz="2000" dirty="0" smtClean="0">
                        <a:solidFill>
                          <a:srgbClr val="2A3674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cs typeface="Arial" pitchFamily="34" charset="0"/>
                      </a:rPr>
                      <a:t>θ</a:t>
                    </a:r>
                    <a:r>
                      <a:rPr lang="en-US" altLang="en-US" sz="2000" i="1" baseline="-25000" dirty="0" smtClean="0">
                        <a:solidFill>
                          <a:srgbClr val="2A3674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cs typeface="Arial" pitchFamily="34" charset="0"/>
                      </a:rPr>
                      <a:t>x</a:t>
                    </a:r>
                    <a:r>
                      <a:rPr lang="en-US" altLang="en-US" sz="2000" baseline="-25000" dirty="0" smtClean="0">
                        <a:solidFill>
                          <a:srgbClr val="2A3674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cs typeface="Arial" pitchFamily="34" charset="0"/>
                      </a:rPr>
                      <a:t>4</a:t>
                    </a:r>
                    <a:r>
                      <a:rPr lang="en-US" altLang="en-US" sz="2000" dirty="0" smtClean="0">
                        <a:solidFill>
                          <a:srgbClr val="2A3674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cs typeface="Arial" pitchFamily="34" charset="0"/>
                      </a:rPr>
                      <a:t> and </a:t>
                    </a:r>
                    <a14:m>
                      <m:oMath xmlns:m="http://schemas.openxmlformats.org/officeDocument/2006/math">
                        <m:r>
                          <a:rPr lang="en-US" altLang="en-US" sz="2000" i="1" smtClean="0">
                            <a:solidFill>
                              <a:srgbClr val="2A3674"/>
                            </a:solidFill>
                            <a:effectLst>
                              <a:outerShdw blurRad="38100" dist="38100" dir="2700000" algn="tl">
                                <a:srgbClr val="C0C0C0"/>
                              </a:outerShdw>
                            </a:effectLst>
                            <a:latin typeface="Cambria Math"/>
                            <a:ea typeface="Cambria Math"/>
                            <a:cs typeface="Arial" pitchFamily="34" charset="0"/>
                          </a:rPr>
                          <m:t>∆</m:t>
                        </m:r>
                        <m:sSubSup>
                          <m:sSubSupPr>
                            <m:ctrlPr>
                              <a:rPr lang="en-US" altLang="en-US" sz="2000" i="1" smtClean="0">
                                <a:solidFill>
                                  <a:srgbClr val="2A3674"/>
                                </a:solidFill>
                                <a:effectLst>
                                  <a:outerShdw blurRad="38100" dist="38100" dir="2700000" algn="tl">
                                    <a:srgbClr val="C0C0C0"/>
                                  </a:outerShdw>
                                </a:effectLst>
                                <a:latin typeface="Cambria Math"/>
                                <a:ea typeface="Cambria Math"/>
                                <a:cs typeface="Arial" pitchFamily="34" charset="0"/>
                              </a:rPr>
                            </m:ctrlPr>
                          </m:sSubSupPr>
                          <m:e>
                            <m:r>
                              <a:rPr lang="en-US" altLang="en-US" sz="2000" i="1" smtClean="0">
                                <a:solidFill>
                                  <a:srgbClr val="2A3674"/>
                                </a:solidFill>
                                <a:effectLst>
                                  <a:outerShdw blurRad="38100" dist="38100" dir="2700000" algn="tl">
                                    <a:srgbClr val="C0C0C0"/>
                                  </a:outerShdw>
                                </a:effectLst>
                                <a:latin typeface="Cambria Math"/>
                                <a:ea typeface="Cambria Math"/>
                                <a:cs typeface="Arial" pitchFamily="34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en-US" altLang="en-US" sz="2000" i="1" smtClean="0">
                                <a:solidFill>
                                  <a:srgbClr val="2A3674"/>
                                </a:solidFill>
                                <a:effectLst>
                                  <a:outerShdw blurRad="38100" dist="38100" dir="2700000" algn="tl">
                                    <a:srgbClr val="C0C0C0"/>
                                  </a:outerShdw>
                                </a:effectLst>
                                <a:latin typeface="Cambria Math"/>
                                <a:ea typeface="Cambria Math"/>
                                <a:cs typeface="Arial" pitchFamily="34" charset="0"/>
                              </a:rPr>
                              <m:t>4</m:t>
                            </m:r>
                            <m:r>
                              <a:rPr lang="en-US" altLang="en-US" sz="2000" i="1" smtClean="0">
                                <a:solidFill>
                                  <a:srgbClr val="2A3674"/>
                                </a:solidFill>
                                <a:effectLst>
                                  <a:outerShdw blurRad="38100" dist="38100" dir="2700000" algn="tl">
                                    <a:srgbClr val="C0C0C0"/>
                                  </a:outerShdw>
                                </a:effectLst>
                                <a:latin typeface="Cambria Math"/>
                                <a:ea typeface="Cambria Math"/>
                                <a:cs typeface="Arial" pitchFamily="34" charset="0"/>
                              </a:rPr>
                              <m:t>𝑥</m:t>
                            </m:r>
                          </m:sub>
                          <m:sup>
                            <m:r>
                              <a:rPr lang="en-US" altLang="en-US" sz="2000" i="1" smtClean="0">
                                <a:solidFill>
                                  <a:srgbClr val="2A3674"/>
                                </a:solidFill>
                                <a:effectLst>
                                  <a:outerShdw blurRad="38100" dist="38100" dir="2700000" algn="tl">
                                    <a:srgbClr val="C0C0C0"/>
                                  </a:outerShdw>
                                </a:effectLst>
                                <a:latin typeface="Cambria Math"/>
                                <a:ea typeface="Cambria Math"/>
                                <a:cs typeface="Arial" pitchFamily="34" charset="0"/>
                              </a:rPr>
                              <m:t>2</m:t>
                            </m:r>
                          </m:sup>
                        </m:sSubSup>
                      </m:oMath>
                    </a14:m>
                    <a:r>
                      <a:rPr lang="en-US" altLang="en-US" sz="2000" dirty="0" smtClean="0">
                        <a:solidFill>
                          <a:srgbClr val="2A3674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cs typeface="Arial" pitchFamily="34" charset="0"/>
                      </a:rPr>
                      <a:t>)</a:t>
                    </a:r>
                    <a:endParaRPr lang="en-US" altLang="en-US" sz="2000" dirty="0">
                      <a:solidFill>
                        <a:srgbClr val="2A3674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cs typeface="Arial" pitchFamily="34" charset="0"/>
                    </a:endParaRPr>
                  </a:p>
                </p:txBody>
              </p:sp>
            </mc:Choice>
            <mc:Fallback xmlns="">
              <p:sp>
                <p:nvSpPr>
                  <p:cNvPr id="30" name="Text Box 7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 bwMode="auto">
                  <a:xfrm>
                    <a:off x="3531" y="2724"/>
                    <a:ext cx="2213" cy="1028"/>
                  </a:xfrm>
                  <a:prstGeom prst="rect">
                    <a:avLst/>
                  </a:prstGeom>
                  <a:blipFill rotWithShape="1">
                    <a:blip r:embed="rId11"/>
                    <a:stretch>
                      <a:fillRect l="-2083" t="-2239" b="-7836"/>
                    </a:stretch>
                  </a:blipFill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31" name="Line 10"/>
              <p:cNvSpPr>
                <a:spLocks noChangeShapeType="1"/>
              </p:cNvSpPr>
              <p:nvPr/>
            </p:nvSpPr>
            <p:spPr bwMode="auto">
              <a:xfrm flipH="1" flipV="1">
                <a:off x="2507" y="3179"/>
                <a:ext cx="1024" cy="59"/>
              </a:xfrm>
              <a:prstGeom prst="line">
                <a:avLst/>
              </a:prstGeom>
              <a:noFill/>
              <a:ln w="44450">
                <a:solidFill>
                  <a:srgbClr val="00FFFF"/>
                </a:solidFill>
                <a:round/>
                <a:headEnd/>
                <a:tailEnd type="triangl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>
                  <a:solidFill>
                    <a:srgbClr val="000000"/>
                  </a:solidFill>
                  <a:cs typeface="Arial" pitchFamily="34" charset="0"/>
                </a:endParaRPr>
              </a:p>
            </p:txBody>
          </p:sp>
        </p:grpSp>
        <p:sp>
          <p:nvSpPr>
            <p:cNvPr id="32" name="Line 10"/>
            <p:cNvSpPr>
              <a:spLocks noChangeShapeType="1"/>
            </p:cNvSpPr>
            <p:nvPr/>
          </p:nvSpPr>
          <p:spPr bwMode="auto">
            <a:xfrm flipH="1">
              <a:off x="3112315" y="2380735"/>
              <a:ext cx="2450279" cy="102405"/>
            </a:xfrm>
            <a:prstGeom prst="line">
              <a:avLst/>
            </a:prstGeom>
            <a:noFill/>
            <a:ln w="44450">
              <a:solidFill>
                <a:srgbClr val="00CC00"/>
              </a:solidFill>
              <a:round/>
              <a:headEnd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0000"/>
                </a:solidFill>
                <a:cs typeface="Arial" pitchFamily="34" charset="0"/>
              </a:endParaRPr>
            </a:p>
          </p:txBody>
        </p:sp>
      </p:grpSp>
      <p:sp>
        <p:nvSpPr>
          <p:cNvPr id="4" name="TextBox 3"/>
          <p:cNvSpPr txBox="1"/>
          <p:nvPr/>
        </p:nvSpPr>
        <p:spPr>
          <a:xfrm>
            <a:off x="5567366" y="2661760"/>
            <a:ext cx="201275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rgbClr val="FFCC00"/>
                </a:solidFill>
              </a:rPr>
              <a:t>Sterile Neutrino</a:t>
            </a:r>
          </a:p>
          <a:p>
            <a:pPr algn="ctr"/>
            <a:r>
              <a:rPr lang="en-US" sz="2000" dirty="0" smtClean="0">
                <a:solidFill>
                  <a:srgbClr val="FFCC00"/>
                </a:solidFill>
              </a:rPr>
              <a:t>(Bacon Flavor)</a:t>
            </a:r>
            <a:endParaRPr lang="en-US" sz="2000" dirty="0">
              <a:solidFill>
                <a:srgbClr val="FFCC00"/>
              </a:solidFill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8102858" y="2167026"/>
            <a:ext cx="1084047" cy="458474"/>
            <a:chOff x="7580119" y="3639494"/>
            <a:chExt cx="1084047" cy="458474"/>
          </a:xfrm>
        </p:grpSpPr>
        <p:sp>
          <p:nvSpPr>
            <p:cNvPr id="5" name="Cloud Callout 4"/>
            <p:cNvSpPr/>
            <p:nvPr/>
          </p:nvSpPr>
          <p:spPr>
            <a:xfrm>
              <a:off x="7580119" y="3639494"/>
              <a:ext cx="1084047" cy="458474"/>
            </a:xfrm>
            <a:prstGeom prst="cloudCallout">
              <a:avLst>
                <a:gd name="adj1" fmla="val -25844"/>
                <a:gd name="adj2" fmla="val 96070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7624153" y="3705095"/>
              <a:ext cx="99396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 smtClean="0"/>
                <a:t>Everything’s better with beacon.</a:t>
              </a:r>
              <a:endParaRPr lang="en-US" sz="800" dirty="0"/>
            </a:p>
          </p:txBody>
        </p:sp>
      </p:grpSp>
    </p:spTree>
    <p:extLst>
      <p:ext uri="{BB962C8B-B14F-4D97-AF65-F5344CB8AC3E}">
        <p14:creationId xmlns:p14="http://schemas.microsoft.com/office/powerpoint/2010/main" val="18481439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7.40741E-7 L -0.17101 7.40741E-7 " pathEditMode="relative" rAng="0" ptsTypes="AA">
                                      <p:cBhvr>
                                        <p:cTn id="6" dur="1800" fill="hold"/>
                                        <p:tgtEl>
                                          <p:spTgt spid="471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559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3.32177E-6 L 0.00018 0.32662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331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xit" presetSubtype="0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300"/>
                                        <p:tgtEl>
                                          <p:spTgt spid="153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15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7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7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36" grpId="0"/>
      <p:bldP spid="44" grpId="0"/>
      <p:bldP spid="4712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54321"/>
            <a:ext cx="9144000" cy="6939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873774" y="2554203"/>
            <a:ext cx="352459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             )</a:t>
            </a:r>
            <a:r>
              <a:rPr lang="en-US" sz="6000" baseline="300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en-US" sz="6000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4" name="Rectangle 33"/>
              <p:cNvSpPr/>
              <p:nvPr/>
            </p:nvSpPr>
            <p:spPr>
              <a:xfrm>
                <a:off x="0" y="-60436"/>
                <a:ext cx="9144000" cy="575426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spcAft>
                    <a:spcPts val="2400"/>
                  </a:spcAft>
                </a:pPr>
                <a:r>
                  <a:rPr lang="en-US" altLang="en-US" sz="4000" b="0" dirty="0" smtClean="0">
                    <a:solidFill>
                      <a:srgbClr val="FFC000"/>
                    </a:solidFill>
                    <a:ea typeface="Cambria Math" panose="02040503050406030204" pitchFamily="18" charset="0"/>
                  </a:rPr>
                  <a:t>            </a:t>
                </a:r>
                <a:r>
                  <a:rPr lang="en-US" altLang="en-US" sz="4000" b="0" dirty="0" smtClean="0">
                    <a:solidFill>
                      <a:schemeClr val="bg1"/>
                    </a:solidFill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Energy    Conservation</a:t>
                </a:r>
                <a14:m>
                  <m:oMath xmlns:m="http://schemas.openxmlformats.org/officeDocument/2006/math">
                    <m:r>
                      <a:rPr lang="en-US" altLang="en-US" sz="4000" b="0" i="1" smtClean="0">
                        <a:solidFill>
                          <a:schemeClr val="bg1"/>
                        </a:solidFill>
                        <a:latin typeface="Cambria Math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endParaRPr lang="en-US" altLang="en-US" sz="4000" b="0" i="1" dirty="0" smtClean="0">
                  <a:solidFill>
                    <a:schemeClr val="bg1"/>
                  </a:solidFill>
                  <a:latin typeface="Cambria Math"/>
                  <a:ea typeface="Cambria Math" panose="02040503050406030204" pitchFamily="18" charset="0"/>
                </a:endParaRPr>
              </a:p>
              <a:p>
                <a:pPr algn="ctr"/>
                <a:endParaRPr lang="en-US" altLang="en-US" sz="3600" dirty="0" smtClean="0">
                  <a:solidFill>
                    <a:srgbClr val="FFC000"/>
                  </a:solidFill>
                  <a:ea typeface="Cambria Math" panose="02040503050406030204" pitchFamily="18" charset="0"/>
                </a:endParaRPr>
              </a:p>
              <a:p>
                <a:pPr lvl="3">
                  <a:spcBef>
                    <a:spcPts val="1200"/>
                  </a:spcBef>
                </a:pPr>
                <a:r>
                  <a:rPr lang="en-US" altLang="en-US" sz="2400" dirty="0" smtClean="0">
                    <a:solidFill>
                      <a:srgbClr val="FFC000"/>
                    </a:solidFill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Classically, </a:t>
                </a:r>
                <a:r>
                  <a:rPr lang="en-US" altLang="en-US" sz="2400" dirty="0" smtClean="0">
                    <a:solidFill>
                      <a:srgbClr val="FFC000"/>
                    </a:solidFill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the energy </a:t>
                </a:r>
                <a:r>
                  <a:rPr lang="en-US" altLang="en-US" sz="2400" dirty="0" smtClean="0">
                    <a:solidFill>
                      <a:srgbClr val="FFC000"/>
                    </a:solidFill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of a</a:t>
                </a:r>
              </a:p>
              <a:p>
                <a:pPr lvl="3"/>
                <a:r>
                  <a:rPr lang="en-US" altLang="en-US" sz="2400" dirty="0" smtClean="0">
                    <a:solidFill>
                      <a:srgbClr val="FFC000"/>
                    </a:solidFill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billiard ball </a:t>
                </a:r>
                <a:r>
                  <a:rPr lang="en-US" altLang="en-US" sz="2400" dirty="0" smtClean="0">
                    <a:solidFill>
                      <a:srgbClr val="FFC000"/>
                    </a:solidFill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in motion </a:t>
                </a:r>
                <a:r>
                  <a:rPr lang="en-US" altLang="en-US" sz="2400" dirty="0" smtClean="0">
                    <a:solidFill>
                      <a:srgbClr val="FFC000"/>
                    </a:solidFill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is: </a:t>
                </a:r>
                <a14:m>
                  <m:oMath xmlns:m="http://schemas.openxmlformats.org/officeDocument/2006/math">
                    <m:r>
                      <a:rPr lang="en-US" altLang="en-US" sz="2400" b="0" i="1" smtClean="0">
                        <a:solidFill>
                          <a:srgbClr val="FFC000"/>
                        </a:solidFill>
                        <a:latin typeface="Cambria Math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𝐸</m:t>
                    </m:r>
                    <m:r>
                      <a:rPr lang="en-US" altLang="en-US" sz="2400" b="0" i="1" smtClean="0">
                        <a:solidFill>
                          <a:srgbClr val="FFC000"/>
                        </a:solidFill>
                        <a:latin typeface="Cambria Math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box>
                      <m:boxPr>
                        <m:ctrlPr>
                          <a:rPr lang="en-US" altLang="en-US" sz="2400" b="0" i="1" smtClean="0">
                            <a:solidFill>
                              <a:srgbClr val="FFC000"/>
                            </a:solidFill>
                            <a:latin typeface="Cambria Math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f>
                          <m:fPr>
                            <m:ctrlPr>
                              <a:rPr lang="en-US" altLang="en-US" sz="2400" b="0" i="1" smtClean="0">
                                <a:solidFill>
                                  <a:srgbClr val="FFC000"/>
                                </a:solidFill>
                                <a:latin typeface="Cambria Math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altLang="en-US" sz="2400" b="0" i="1" smtClean="0">
                                <a:solidFill>
                                  <a:srgbClr val="FFC000"/>
                                </a:solidFill>
                                <a:latin typeface="Cambria Math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en-US" sz="2400" b="0" i="1" smtClean="0">
                                <a:solidFill>
                                  <a:srgbClr val="FFC000"/>
                                </a:solidFill>
                                <a:latin typeface="Cambria Math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den>
                        </m:f>
                        <m:r>
                          <a:rPr lang="en-US" altLang="en-US" sz="2400" b="0" i="1" smtClean="0">
                            <a:solidFill>
                              <a:srgbClr val="FFC000"/>
                            </a:solidFill>
                            <a:latin typeface="Cambria Math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𝑚</m:t>
                        </m:r>
                        <m:sSup>
                          <m:sSupPr>
                            <m:ctrlPr>
                              <a:rPr lang="en-US" altLang="en-US" sz="2400" b="0" i="1" smtClean="0">
                                <a:solidFill>
                                  <a:srgbClr val="FFC000"/>
                                </a:solidFill>
                                <a:latin typeface="Cambria Math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en-US" sz="2400" b="0" i="1" smtClean="0">
                                <a:solidFill>
                                  <a:srgbClr val="FFC000"/>
                                </a:solidFill>
                                <a:latin typeface="Cambria Math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𝑣</m:t>
                            </m:r>
                          </m:e>
                          <m:sup>
                            <m:r>
                              <a:rPr lang="en-US" altLang="en-US" sz="2400" b="0" i="1" smtClean="0">
                                <a:solidFill>
                                  <a:srgbClr val="FFC000"/>
                                </a:solidFill>
                                <a:latin typeface="Cambria Math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p>
                        </m:sSup>
                      </m:e>
                    </m:box>
                  </m:oMath>
                </a14:m>
                <a:endParaRPr lang="en-US" altLang="en-US" sz="2400" dirty="0" smtClean="0">
                  <a:solidFill>
                    <a:srgbClr val="FFC000"/>
                  </a:solidFill>
                  <a:latin typeface="Times New Roman" panose="02020603050405020304" pitchFamily="18" charset="0"/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  <a:p>
                <a:pPr lvl="3"/>
                <a:endParaRPr lang="en-US" altLang="en-US" sz="2400" dirty="0" smtClean="0">
                  <a:solidFill>
                    <a:srgbClr val="FFC000"/>
                  </a:solidFill>
                  <a:latin typeface="Times New Roman" panose="02020603050405020304" pitchFamily="18" charset="0"/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  <a:p>
                <a:pPr algn="ctr"/>
                <a:endParaRPr lang="en-US" altLang="en-US" sz="3600" dirty="0">
                  <a:solidFill>
                    <a:srgbClr val="FFC000"/>
                  </a:solidFill>
                  <a:ea typeface="Cambria Math" panose="02040503050406030204" pitchFamily="18" charset="0"/>
                </a:endParaRPr>
              </a:p>
              <a:p>
                <a:pPr algn="ctr"/>
                <a:endParaRPr lang="en-US" altLang="en-US" sz="3600" dirty="0" smtClean="0">
                  <a:solidFill>
                    <a:srgbClr val="FFC000"/>
                  </a:solidFill>
                  <a:ea typeface="Cambria Math" panose="02040503050406030204" pitchFamily="18" charset="0"/>
                </a:endParaRPr>
              </a:p>
              <a:p>
                <a:pPr algn="ctr"/>
                <a:endParaRPr lang="en-US" altLang="en-US" sz="3600" dirty="0">
                  <a:solidFill>
                    <a:srgbClr val="FFC000"/>
                  </a:solidFill>
                  <a:ea typeface="Cambria Math" panose="02040503050406030204" pitchFamily="18" charset="0"/>
                </a:endParaRPr>
              </a:p>
              <a:p>
                <a:pPr algn="ctr">
                  <a:spcAft>
                    <a:spcPts val="1200"/>
                  </a:spcAft>
                </a:pPr>
                <a:r>
                  <a:rPr lang="en-US" altLang="en-US" sz="2400" dirty="0" smtClean="0">
                    <a:solidFill>
                      <a:srgbClr val="FFC000"/>
                    </a:solidFill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Then</a:t>
                </a:r>
                <a:r>
                  <a:rPr lang="en-US" altLang="en-US" sz="3600" dirty="0" smtClean="0">
                    <a:solidFill>
                      <a:srgbClr val="FFC000"/>
                    </a:solidFill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nary>
                      <m:naryPr>
                        <m:chr m:val="∑"/>
                        <m:subHide m:val="on"/>
                        <m:supHide m:val="on"/>
                        <m:ctrlPr>
                          <a:rPr lang="en-US" altLang="en-US" sz="2400" i="1">
                            <a:solidFill>
                              <a:srgbClr val="FFC000"/>
                            </a:solidFill>
                            <a:latin typeface="Cambria Math"/>
                          </a:rPr>
                        </m:ctrlPr>
                      </m:naryPr>
                      <m:sub/>
                      <m:sup/>
                      <m:e>
                        <m:sSub>
                          <m:sSubPr>
                            <m:ctrlPr>
                              <a:rPr lang="en-US" altLang="en-US" sz="2400" i="1">
                                <a:solidFill>
                                  <a:srgbClr val="FFC00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en-US" sz="2400" i="1">
                                <a:solidFill>
                                  <a:srgbClr val="FFC000"/>
                                </a:solidFill>
                                <a:latin typeface="Cambria Math"/>
                              </a:rPr>
                              <m:t>𝐸</m:t>
                            </m:r>
                          </m:e>
                          <m:sub>
                            <m:r>
                              <a:rPr lang="en-US" altLang="en-US" sz="2400" i="1">
                                <a:solidFill>
                                  <a:srgbClr val="FFC000"/>
                                </a:solidFill>
                                <a:latin typeface="Cambria Math"/>
                              </a:rPr>
                              <m:t>𝐼𝑛𝑖𝑡𝑖𝑎𝑙</m:t>
                            </m:r>
                          </m:sub>
                        </m:sSub>
                      </m:e>
                    </m:nary>
                    <m:r>
                      <a:rPr lang="en-US" altLang="en-US" sz="2400" i="1">
                        <a:solidFill>
                          <a:srgbClr val="FFC000"/>
                        </a:solidFill>
                        <a:latin typeface="Cambria Math"/>
                      </a:rPr>
                      <m:t>=</m:t>
                    </m:r>
                    <m:nary>
                      <m:naryPr>
                        <m:chr m:val="∑"/>
                        <m:subHide m:val="on"/>
                        <m:supHide m:val="on"/>
                        <m:ctrlPr>
                          <a:rPr lang="en-US" altLang="en-US" sz="2400" i="1">
                            <a:solidFill>
                              <a:srgbClr val="FFC000"/>
                            </a:solidFill>
                            <a:latin typeface="Cambria Math"/>
                          </a:rPr>
                        </m:ctrlPr>
                      </m:naryPr>
                      <m:sub/>
                      <m:sup/>
                      <m:e>
                        <m:sSub>
                          <m:sSubPr>
                            <m:ctrlPr>
                              <a:rPr lang="en-US" altLang="en-US" sz="2400" i="1">
                                <a:solidFill>
                                  <a:srgbClr val="FFC00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en-US" sz="2400" i="1">
                                <a:solidFill>
                                  <a:srgbClr val="FFC000"/>
                                </a:solidFill>
                                <a:latin typeface="Cambria Math"/>
                              </a:rPr>
                              <m:t>𝐸</m:t>
                            </m:r>
                          </m:e>
                          <m:sub>
                            <m:r>
                              <a:rPr lang="en-US" altLang="en-US" sz="2400" i="1">
                                <a:solidFill>
                                  <a:srgbClr val="FFC000"/>
                                </a:solidFill>
                                <a:latin typeface="Cambria Math"/>
                              </a:rPr>
                              <m:t>𝐹𝑖𝑛𝑎𝑙</m:t>
                            </m:r>
                          </m:sub>
                        </m:sSub>
                      </m:e>
                    </m:nary>
                  </m:oMath>
                </a14:m>
                <a:endParaRPr lang="en-US" sz="2400" dirty="0" smtClean="0"/>
              </a:p>
              <a:p>
                <a:pPr lvl="5">
                  <a:spcBef>
                    <a:spcPts val="500"/>
                  </a:spcBef>
                </a:pPr>
                <a:r>
                  <a:rPr lang="en-US" sz="2400" dirty="0" smtClean="0">
                    <a:solidFill>
                      <a:srgbClr val="FFC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means </a:t>
                </a:r>
                <a:endParaRPr lang="en-US" sz="2400" dirty="0">
                  <a:solidFill>
                    <a:srgbClr val="FFC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4" name="Rectangle 3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-60436"/>
                <a:ext cx="9144000" cy="5754268"/>
              </a:xfrm>
              <a:prstGeom prst="rect">
                <a:avLst/>
              </a:prstGeom>
              <a:blipFill rotWithShape="1">
                <a:blip r:embed="rId3"/>
                <a:stretch>
                  <a:fillRect t="-2013" b="-10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Oval 3"/>
          <p:cNvSpPr>
            <a:spLocks noChangeAspect="1"/>
          </p:cNvSpPr>
          <p:nvPr/>
        </p:nvSpPr>
        <p:spPr>
          <a:xfrm>
            <a:off x="8437090" y="6019813"/>
            <a:ext cx="325925" cy="329184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lumMod val="6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>
            <a:spLocks noChangeAspect="1"/>
          </p:cNvSpPr>
          <p:nvPr/>
        </p:nvSpPr>
        <p:spPr>
          <a:xfrm>
            <a:off x="8441615" y="507743"/>
            <a:ext cx="325925" cy="329184"/>
          </a:xfrm>
          <a:prstGeom prst="ellipse">
            <a:avLst/>
          </a:prstGeom>
          <a:gradFill flip="none" rotWithShape="1">
            <a:gsLst>
              <a:gs pos="0">
                <a:srgbClr val="FF5050"/>
              </a:gs>
              <a:gs pos="100000">
                <a:schemeClr val="accent2">
                  <a:lumMod val="7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7" name="Group 26"/>
          <p:cNvGrpSpPr/>
          <p:nvPr/>
        </p:nvGrpSpPr>
        <p:grpSpPr>
          <a:xfrm>
            <a:off x="2258840" y="3370076"/>
            <a:ext cx="1664208" cy="461665"/>
            <a:chOff x="2258840" y="3370076"/>
            <a:chExt cx="1664208" cy="461665"/>
          </a:xfrm>
        </p:grpSpPr>
        <p:cxnSp>
          <p:nvCxnSpPr>
            <p:cNvPr id="11" name="Straight Arrow Connector 10"/>
            <p:cNvCxnSpPr/>
            <p:nvPr/>
          </p:nvCxnSpPr>
          <p:spPr>
            <a:xfrm flipV="1">
              <a:off x="2258840" y="3397312"/>
              <a:ext cx="1664208" cy="0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TextBox 11"/>
                <p:cNvSpPr txBox="1"/>
                <p:nvPr/>
              </p:nvSpPr>
              <p:spPr>
                <a:xfrm>
                  <a:off x="2551751" y="3370076"/>
                  <a:ext cx="950614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400" i="1" smtClean="0">
                                <a:solidFill>
                                  <a:srgbClr val="FFC00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acc>
                              <m:accPr>
                                <m:chr m:val="⃗"/>
                                <m:ctrlPr>
                                  <a:rPr lang="en-US" sz="2400" i="1" smtClean="0">
                                    <a:solidFill>
                                      <a:srgbClr val="FFC000"/>
                                    </a:solidFill>
                                    <a:latin typeface="Cambria Math"/>
                                  </a:rPr>
                                </m:ctrlPr>
                              </m:accPr>
                              <m:e>
                                <m:r>
                                  <a:rPr lang="en-US" sz="2400" b="0" i="1" smtClean="0">
                                    <a:solidFill>
                                      <a:srgbClr val="FFC000"/>
                                    </a:solidFill>
                                    <a:latin typeface="Cambria Math"/>
                                  </a:rPr>
                                  <m:t>𝑣</m:t>
                                </m:r>
                              </m:e>
                            </m:acc>
                          </m:e>
                          <m:sub>
                            <m:r>
                              <a:rPr lang="en-US" sz="2400" b="0" i="1" smtClean="0">
                                <a:solidFill>
                                  <a:srgbClr val="FFC000"/>
                                </a:solidFill>
                                <a:latin typeface="Cambria Math"/>
                              </a:rPr>
                              <m:t>𝑖</m:t>
                            </m:r>
                          </m:sub>
                        </m:sSub>
                      </m:oMath>
                    </m:oMathPara>
                  </a14:m>
                  <a:endParaRPr lang="en-US" sz="2400" dirty="0">
                    <a:solidFill>
                      <a:srgbClr val="FFC000"/>
                    </a:solidFill>
                  </a:endParaRPr>
                </a:p>
              </p:txBody>
            </p:sp>
          </mc:Choice>
          <mc:Fallback xmlns="">
            <p:sp>
              <p:nvSpPr>
                <p:cNvPr id="12" name="TextBox 1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551751" y="3370076"/>
                  <a:ext cx="950614" cy="461665"/>
                </a:xfrm>
                <a:prstGeom prst="rect">
                  <a:avLst/>
                </a:prstGeom>
                <a:blipFill rotWithShape="1">
                  <a:blip r:embed="rId4"/>
                  <a:stretch>
                    <a:fillRect t="-19737" r="-6410" b="-131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30" name="Group 29"/>
          <p:cNvGrpSpPr/>
          <p:nvPr/>
        </p:nvGrpSpPr>
        <p:grpSpPr>
          <a:xfrm>
            <a:off x="4756089" y="3264571"/>
            <a:ext cx="858179" cy="736105"/>
            <a:chOff x="4756089" y="3264571"/>
            <a:chExt cx="858179" cy="736105"/>
          </a:xfrm>
        </p:grpSpPr>
        <p:cxnSp>
          <p:nvCxnSpPr>
            <p:cNvPr id="18" name="Straight Arrow Connector 17"/>
            <p:cNvCxnSpPr>
              <a:cxnSpLocks noChangeAspect="1"/>
            </p:cNvCxnSpPr>
            <p:nvPr/>
          </p:nvCxnSpPr>
          <p:spPr>
            <a:xfrm>
              <a:off x="4756089" y="3401130"/>
              <a:ext cx="829913" cy="599546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6" name="TextBox 35"/>
                <p:cNvSpPr txBox="1"/>
                <p:nvPr/>
              </p:nvSpPr>
              <p:spPr>
                <a:xfrm rot="2075597">
                  <a:off x="5019599" y="3264571"/>
                  <a:ext cx="594669" cy="49128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400" i="1" smtClean="0">
                                <a:solidFill>
                                  <a:srgbClr val="FFC00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acc>
                              <m:accPr>
                                <m:chr m:val="⃗"/>
                                <m:ctrlPr>
                                  <a:rPr lang="en-US" sz="2400" i="1" smtClean="0">
                                    <a:solidFill>
                                      <a:srgbClr val="FFC000"/>
                                    </a:solidFill>
                                    <a:latin typeface="Cambria Math"/>
                                  </a:rPr>
                                </m:ctrlPr>
                              </m:accPr>
                              <m:e>
                                <m:r>
                                  <a:rPr lang="en-US" sz="2400" b="0" i="1" smtClean="0">
                                    <a:solidFill>
                                      <a:srgbClr val="FFC000"/>
                                    </a:solidFill>
                                    <a:latin typeface="Cambria Math"/>
                                  </a:rPr>
                                  <m:t>𝑣</m:t>
                                </m:r>
                              </m:e>
                            </m:acc>
                          </m:e>
                          <m:sub>
                            <m:r>
                              <a:rPr lang="en-US" sz="2400" b="0" i="1" smtClean="0">
                                <a:solidFill>
                                  <a:srgbClr val="FFC000"/>
                                </a:solidFill>
                                <a:latin typeface="Cambria Math"/>
                              </a:rPr>
                              <m:t>𝑓</m:t>
                            </m:r>
                            <m:r>
                              <a:rPr lang="en-US" sz="2400" b="0" i="1" smtClean="0">
                                <a:solidFill>
                                  <a:srgbClr val="FFC000"/>
                                </a:solidFill>
                                <a:latin typeface="Cambria Math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en-US" sz="2400" dirty="0">
                    <a:solidFill>
                      <a:srgbClr val="FFC000"/>
                    </a:solidFill>
                  </a:endParaRPr>
                </a:p>
              </p:txBody>
            </p:sp>
          </mc:Choice>
          <mc:Fallback xmlns="">
            <p:sp>
              <p:nvSpPr>
                <p:cNvPr id="36" name="TextBox 3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2075597">
                  <a:off x="5019599" y="3264571"/>
                  <a:ext cx="594669" cy="491288"/>
                </a:xfrm>
                <a:prstGeom prst="rect">
                  <a:avLst/>
                </a:prstGeom>
                <a:blipFill rotWithShape="1">
                  <a:blip r:embed="rId5"/>
                  <a:stretch>
                    <a:fillRect t="-8943" r="-17323" b="-6504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31" name="Group 30"/>
          <p:cNvGrpSpPr/>
          <p:nvPr/>
        </p:nvGrpSpPr>
        <p:grpSpPr>
          <a:xfrm>
            <a:off x="5092703" y="2528682"/>
            <a:ext cx="823016" cy="738145"/>
            <a:chOff x="5092703" y="2528682"/>
            <a:chExt cx="823016" cy="738145"/>
          </a:xfrm>
        </p:grpSpPr>
        <p:cxnSp>
          <p:nvCxnSpPr>
            <p:cNvPr id="20" name="Straight Arrow Connector 19"/>
            <p:cNvCxnSpPr>
              <a:cxnSpLocks noChangeAspect="1"/>
            </p:cNvCxnSpPr>
            <p:nvPr/>
          </p:nvCxnSpPr>
          <p:spPr>
            <a:xfrm flipV="1">
              <a:off x="5134825" y="2688332"/>
              <a:ext cx="780894" cy="578495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7" name="TextBox 36"/>
                <p:cNvSpPr txBox="1"/>
                <p:nvPr/>
              </p:nvSpPr>
              <p:spPr>
                <a:xfrm rot="19414440">
                  <a:off x="5092703" y="2528682"/>
                  <a:ext cx="611336" cy="49128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400" i="1" smtClean="0">
                                <a:solidFill>
                                  <a:srgbClr val="FFC00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acc>
                              <m:accPr>
                                <m:chr m:val="⃗"/>
                                <m:ctrlPr>
                                  <a:rPr lang="en-US" sz="2400" i="1" smtClean="0">
                                    <a:solidFill>
                                      <a:srgbClr val="FFC000"/>
                                    </a:solidFill>
                                    <a:latin typeface="Cambria Math"/>
                                  </a:rPr>
                                </m:ctrlPr>
                              </m:accPr>
                              <m:e>
                                <m:r>
                                  <a:rPr lang="en-US" sz="2400" b="0" i="1" smtClean="0">
                                    <a:solidFill>
                                      <a:srgbClr val="FFC000"/>
                                    </a:solidFill>
                                    <a:latin typeface="Cambria Math"/>
                                  </a:rPr>
                                  <m:t>𝑣</m:t>
                                </m:r>
                              </m:e>
                            </m:acc>
                          </m:e>
                          <m:sub>
                            <m:r>
                              <a:rPr lang="en-US" sz="2400" b="0" i="1" smtClean="0">
                                <a:solidFill>
                                  <a:srgbClr val="FFC000"/>
                                </a:solidFill>
                                <a:latin typeface="Cambria Math"/>
                              </a:rPr>
                              <m:t>𝑓</m:t>
                            </m:r>
                            <m:r>
                              <a:rPr lang="en-US" sz="2400" b="0" i="1" smtClean="0">
                                <a:solidFill>
                                  <a:srgbClr val="FFC000"/>
                                </a:solidFill>
                                <a:latin typeface="Cambria Math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lang="en-US" sz="2400" dirty="0">
                    <a:solidFill>
                      <a:srgbClr val="FFC000"/>
                    </a:solidFill>
                  </a:endParaRPr>
                </a:p>
              </p:txBody>
            </p:sp>
          </mc:Choice>
          <mc:Fallback xmlns="">
            <p:sp>
              <p:nvSpPr>
                <p:cNvPr id="37" name="TextBox 3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19414440">
                  <a:off x="5092703" y="2528682"/>
                  <a:ext cx="611336" cy="491288"/>
                </a:xfrm>
                <a:prstGeom prst="rect">
                  <a:avLst/>
                </a:prstGeom>
                <a:blipFill rotWithShape="1">
                  <a:blip r:embed="rId6"/>
                  <a:stretch>
                    <a:fillRect l="-5426" t="-17460" r="-697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3" name="Group 2"/>
          <p:cNvGrpSpPr/>
          <p:nvPr/>
        </p:nvGrpSpPr>
        <p:grpSpPr>
          <a:xfrm>
            <a:off x="7306887" y="812535"/>
            <a:ext cx="1293166" cy="5207278"/>
            <a:chOff x="7306887" y="812535"/>
            <a:chExt cx="1293166" cy="5207278"/>
          </a:xfrm>
        </p:grpSpPr>
        <p:sp>
          <p:nvSpPr>
            <p:cNvPr id="2" name="TextBox 1"/>
            <p:cNvSpPr txBox="1"/>
            <p:nvPr/>
          </p:nvSpPr>
          <p:spPr>
            <a:xfrm>
              <a:off x="7306887" y="2818321"/>
              <a:ext cx="1293166" cy="923330"/>
            </a:xfrm>
            <a:prstGeom prst="rect">
              <a:avLst/>
            </a:prstGeom>
            <a:noFill/>
            <a:ln w="22225">
              <a:solidFill>
                <a:srgbClr val="FFFF0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>
                  <a:solidFill>
                    <a:srgbClr val="FFFF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These balls have the same mass</a:t>
              </a:r>
              <a:endParaRPr lang="en-US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6" name="Freeform 15"/>
            <p:cNvSpPr/>
            <p:nvPr/>
          </p:nvSpPr>
          <p:spPr>
            <a:xfrm>
              <a:off x="7780867" y="812535"/>
              <a:ext cx="677375" cy="2005786"/>
            </a:xfrm>
            <a:custGeom>
              <a:avLst/>
              <a:gdLst>
                <a:gd name="connsiteX0" fmla="*/ 0 w 1518418"/>
                <a:gd name="connsiteY0" fmla="*/ 337057 h 786456"/>
                <a:gd name="connsiteX1" fmla="*/ 796704 w 1518418"/>
                <a:gd name="connsiteY1" fmla="*/ 780676 h 786456"/>
                <a:gd name="connsiteX2" fmla="*/ 1484768 w 1518418"/>
                <a:gd name="connsiteY2" fmla="*/ 56399 h 786456"/>
                <a:gd name="connsiteX3" fmla="*/ 1348966 w 1518418"/>
                <a:gd name="connsiteY3" fmla="*/ 101666 h 786456"/>
                <a:gd name="connsiteX0" fmla="*/ 0 w 1525512"/>
                <a:gd name="connsiteY0" fmla="*/ 307135 h 439311"/>
                <a:gd name="connsiteX1" fmla="*/ 697116 w 1525512"/>
                <a:gd name="connsiteY1" fmla="*/ 343348 h 439311"/>
                <a:gd name="connsiteX2" fmla="*/ 1484768 w 1525512"/>
                <a:gd name="connsiteY2" fmla="*/ 26477 h 439311"/>
                <a:gd name="connsiteX3" fmla="*/ 1348966 w 1525512"/>
                <a:gd name="connsiteY3" fmla="*/ 71744 h 439311"/>
                <a:gd name="connsiteX0" fmla="*/ 0 w 1525512"/>
                <a:gd name="connsiteY0" fmla="*/ 307135 h 356756"/>
                <a:gd name="connsiteX1" fmla="*/ 697116 w 1525512"/>
                <a:gd name="connsiteY1" fmla="*/ 343348 h 356756"/>
                <a:gd name="connsiteX2" fmla="*/ 1484768 w 1525512"/>
                <a:gd name="connsiteY2" fmla="*/ 26477 h 356756"/>
                <a:gd name="connsiteX3" fmla="*/ 1348966 w 1525512"/>
                <a:gd name="connsiteY3" fmla="*/ 71744 h 356756"/>
                <a:gd name="connsiteX0" fmla="*/ 0 w 1525512"/>
                <a:gd name="connsiteY0" fmla="*/ 311097 h 410915"/>
                <a:gd name="connsiteX1" fmla="*/ 697116 w 1525512"/>
                <a:gd name="connsiteY1" fmla="*/ 401631 h 410915"/>
                <a:gd name="connsiteX2" fmla="*/ 1484768 w 1525512"/>
                <a:gd name="connsiteY2" fmla="*/ 30439 h 410915"/>
                <a:gd name="connsiteX3" fmla="*/ 1348966 w 1525512"/>
                <a:gd name="connsiteY3" fmla="*/ 75706 h 410915"/>
                <a:gd name="connsiteX0" fmla="*/ 0 w 1524880"/>
                <a:gd name="connsiteY0" fmla="*/ 299619 h 399437"/>
                <a:gd name="connsiteX1" fmla="*/ 697116 w 1524880"/>
                <a:gd name="connsiteY1" fmla="*/ 390153 h 399437"/>
                <a:gd name="connsiteX2" fmla="*/ 1484768 w 1524880"/>
                <a:gd name="connsiteY2" fmla="*/ 18961 h 399437"/>
                <a:gd name="connsiteX3" fmla="*/ 1403287 w 1524880"/>
                <a:gd name="connsiteY3" fmla="*/ 55176 h 399437"/>
                <a:gd name="connsiteX4" fmla="*/ 1348966 w 1524880"/>
                <a:gd name="connsiteY4" fmla="*/ 64228 h 399437"/>
                <a:gd name="connsiteX0" fmla="*/ 0 w 1515081"/>
                <a:gd name="connsiteY0" fmla="*/ 297952 h 397770"/>
                <a:gd name="connsiteX1" fmla="*/ 697116 w 1515081"/>
                <a:gd name="connsiteY1" fmla="*/ 388486 h 397770"/>
                <a:gd name="connsiteX2" fmla="*/ 1484768 w 1515081"/>
                <a:gd name="connsiteY2" fmla="*/ 17294 h 397770"/>
                <a:gd name="connsiteX3" fmla="*/ 1348966 w 1515081"/>
                <a:gd name="connsiteY3" fmla="*/ 62561 h 397770"/>
                <a:gd name="connsiteX0" fmla="*/ 0 w 1484768"/>
                <a:gd name="connsiteY0" fmla="*/ 280658 h 380476"/>
                <a:gd name="connsiteX1" fmla="*/ 697116 w 1484768"/>
                <a:gd name="connsiteY1" fmla="*/ 371192 h 380476"/>
                <a:gd name="connsiteX2" fmla="*/ 1484768 w 1484768"/>
                <a:gd name="connsiteY2" fmla="*/ 0 h 380476"/>
                <a:gd name="connsiteX0" fmla="*/ 0 w 1466662"/>
                <a:gd name="connsiteY0" fmla="*/ 253497 h 351944"/>
                <a:gd name="connsiteX1" fmla="*/ 697116 w 1466662"/>
                <a:gd name="connsiteY1" fmla="*/ 344031 h 351944"/>
                <a:gd name="connsiteX2" fmla="*/ 1466662 w 1466662"/>
                <a:gd name="connsiteY2" fmla="*/ 0 h 351944"/>
                <a:gd name="connsiteX0" fmla="*/ 0 w 1466662"/>
                <a:gd name="connsiteY0" fmla="*/ 253497 h 351944"/>
                <a:gd name="connsiteX1" fmla="*/ 697116 w 1466662"/>
                <a:gd name="connsiteY1" fmla="*/ 344031 h 351944"/>
                <a:gd name="connsiteX2" fmla="*/ 1466662 w 1466662"/>
                <a:gd name="connsiteY2" fmla="*/ 0 h 351944"/>
                <a:gd name="connsiteX0" fmla="*/ 0 w 1466662"/>
                <a:gd name="connsiteY0" fmla="*/ 253497 h 378009"/>
                <a:gd name="connsiteX1" fmla="*/ 932506 w 1466662"/>
                <a:gd name="connsiteY1" fmla="*/ 371191 h 378009"/>
                <a:gd name="connsiteX2" fmla="*/ 1466662 w 1466662"/>
                <a:gd name="connsiteY2" fmla="*/ 0 h 378009"/>
                <a:gd name="connsiteX0" fmla="*/ 0 w 1466662"/>
                <a:gd name="connsiteY0" fmla="*/ 253497 h 378009"/>
                <a:gd name="connsiteX1" fmla="*/ 932506 w 1466662"/>
                <a:gd name="connsiteY1" fmla="*/ 371191 h 378009"/>
                <a:gd name="connsiteX2" fmla="*/ 1466662 w 1466662"/>
                <a:gd name="connsiteY2" fmla="*/ 0 h 378009"/>
                <a:gd name="connsiteX0" fmla="*/ 0 w 1466662"/>
                <a:gd name="connsiteY0" fmla="*/ 253497 h 376977"/>
                <a:gd name="connsiteX1" fmla="*/ 932506 w 1466662"/>
                <a:gd name="connsiteY1" fmla="*/ 371191 h 376977"/>
                <a:gd name="connsiteX2" fmla="*/ 1466662 w 1466662"/>
                <a:gd name="connsiteY2" fmla="*/ 0 h 376977"/>
                <a:gd name="connsiteX0" fmla="*/ 0 w 1466662"/>
                <a:gd name="connsiteY0" fmla="*/ 253497 h 371287"/>
                <a:gd name="connsiteX1" fmla="*/ 932506 w 1466662"/>
                <a:gd name="connsiteY1" fmla="*/ 371191 h 371287"/>
                <a:gd name="connsiteX2" fmla="*/ 1466662 w 1466662"/>
                <a:gd name="connsiteY2" fmla="*/ 0 h 371287"/>
                <a:gd name="connsiteX0" fmla="*/ 0 w 1430448"/>
                <a:gd name="connsiteY0" fmla="*/ 9053 h 371195"/>
                <a:gd name="connsiteX1" fmla="*/ 896292 w 1430448"/>
                <a:gd name="connsiteY1" fmla="*/ 371191 h 371195"/>
                <a:gd name="connsiteX2" fmla="*/ 1430448 w 1430448"/>
                <a:gd name="connsiteY2" fmla="*/ 0 h 371195"/>
                <a:gd name="connsiteX0" fmla="*/ 0 w 1439502"/>
                <a:gd name="connsiteY0" fmla="*/ 9053 h 371195"/>
                <a:gd name="connsiteX1" fmla="*/ 905346 w 1439502"/>
                <a:gd name="connsiteY1" fmla="*/ 371191 h 371195"/>
                <a:gd name="connsiteX2" fmla="*/ 1439502 w 1439502"/>
                <a:gd name="connsiteY2" fmla="*/ 0 h 371195"/>
                <a:gd name="connsiteX0" fmla="*/ 0 w 1439502"/>
                <a:gd name="connsiteY0" fmla="*/ 9053 h 371195"/>
                <a:gd name="connsiteX1" fmla="*/ 986827 w 1439502"/>
                <a:gd name="connsiteY1" fmla="*/ 371191 h 371195"/>
                <a:gd name="connsiteX2" fmla="*/ 1439502 w 1439502"/>
                <a:gd name="connsiteY2" fmla="*/ 0 h 371195"/>
                <a:gd name="connsiteX0" fmla="*/ 0 w 1439502"/>
                <a:gd name="connsiteY0" fmla="*/ 9053 h 371195"/>
                <a:gd name="connsiteX1" fmla="*/ 986827 w 1439502"/>
                <a:gd name="connsiteY1" fmla="*/ 371191 h 371195"/>
                <a:gd name="connsiteX2" fmla="*/ 1439502 w 1439502"/>
                <a:gd name="connsiteY2" fmla="*/ 0 h 371195"/>
                <a:gd name="connsiteX0" fmla="*/ 0 w 1439502"/>
                <a:gd name="connsiteY0" fmla="*/ 9053 h 371195"/>
                <a:gd name="connsiteX1" fmla="*/ 986827 w 1439502"/>
                <a:gd name="connsiteY1" fmla="*/ 371191 h 371195"/>
                <a:gd name="connsiteX2" fmla="*/ 1439502 w 1439502"/>
                <a:gd name="connsiteY2" fmla="*/ 0 h 371195"/>
                <a:gd name="connsiteX0" fmla="*/ 0 w 738053"/>
                <a:gd name="connsiteY0" fmla="*/ 474565 h 476206"/>
                <a:gd name="connsiteX1" fmla="*/ 285378 w 738053"/>
                <a:gd name="connsiteY1" fmla="*/ 371191 h 476206"/>
                <a:gd name="connsiteX2" fmla="*/ 738053 w 738053"/>
                <a:gd name="connsiteY2" fmla="*/ 0 h 476206"/>
                <a:gd name="connsiteX0" fmla="*/ 284288 w 1022341"/>
                <a:gd name="connsiteY0" fmla="*/ 1099563 h 1120637"/>
                <a:gd name="connsiteX1" fmla="*/ 569666 w 1022341"/>
                <a:gd name="connsiteY1" fmla="*/ 996189 h 1120637"/>
                <a:gd name="connsiteX2" fmla="*/ 6631 w 1022341"/>
                <a:gd name="connsiteY2" fmla="*/ 3656 h 1120637"/>
                <a:gd name="connsiteX3" fmla="*/ 1022341 w 1022341"/>
                <a:gd name="connsiteY3" fmla="*/ 624998 h 1120637"/>
                <a:gd name="connsiteX0" fmla="*/ 284288 w 1051569"/>
                <a:gd name="connsiteY0" fmla="*/ 1979168 h 2000242"/>
                <a:gd name="connsiteX1" fmla="*/ 569666 w 1051569"/>
                <a:gd name="connsiteY1" fmla="*/ 1875794 h 2000242"/>
                <a:gd name="connsiteX2" fmla="*/ 6631 w 1051569"/>
                <a:gd name="connsiteY2" fmla="*/ 883261 h 2000242"/>
                <a:gd name="connsiteX3" fmla="*/ 1051569 w 1051569"/>
                <a:gd name="connsiteY3" fmla="*/ 0 h 2000242"/>
                <a:gd name="connsiteX0" fmla="*/ 284288 w 1051569"/>
                <a:gd name="connsiteY0" fmla="*/ 1979168 h 2000242"/>
                <a:gd name="connsiteX1" fmla="*/ 569666 w 1051569"/>
                <a:gd name="connsiteY1" fmla="*/ 1875794 h 2000242"/>
                <a:gd name="connsiteX2" fmla="*/ 6631 w 1051569"/>
                <a:gd name="connsiteY2" fmla="*/ 883261 h 2000242"/>
                <a:gd name="connsiteX3" fmla="*/ 1051569 w 1051569"/>
                <a:gd name="connsiteY3" fmla="*/ 0 h 2000242"/>
                <a:gd name="connsiteX0" fmla="*/ 284288 w 1051569"/>
                <a:gd name="connsiteY0" fmla="*/ 1979168 h 2000242"/>
                <a:gd name="connsiteX1" fmla="*/ 569666 w 1051569"/>
                <a:gd name="connsiteY1" fmla="*/ 1875794 h 2000242"/>
                <a:gd name="connsiteX2" fmla="*/ 6631 w 1051569"/>
                <a:gd name="connsiteY2" fmla="*/ 883261 h 2000242"/>
                <a:gd name="connsiteX3" fmla="*/ 1051569 w 1051569"/>
                <a:gd name="connsiteY3" fmla="*/ 0 h 2000242"/>
                <a:gd name="connsiteX0" fmla="*/ 278972 w 1046253"/>
                <a:gd name="connsiteY0" fmla="*/ 1979168 h 2000242"/>
                <a:gd name="connsiteX1" fmla="*/ 564350 w 1046253"/>
                <a:gd name="connsiteY1" fmla="*/ 1875794 h 2000242"/>
                <a:gd name="connsiteX2" fmla="*/ 1315 w 1046253"/>
                <a:gd name="connsiteY2" fmla="*/ 883261 h 2000242"/>
                <a:gd name="connsiteX3" fmla="*/ 1046253 w 1046253"/>
                <a:gd name="connsiteY3" fmla="*/ 0 h 2000242"/>
                <a:gd name="connsiteX0" fmla="*/ 305697 w 1072978"/>
                <a:gd name="connsiteY0" fmla="*/ 1979168 h 1979168"/>
                <a:gd name="connsiteX1" fmla="*/ 28040 w 1072978"/>
                <a:gd name="connsiteY1" fmla="*/ 883261 h 1979168"/>
                <a:gd name="connsiteX2" fmla="*/ 1072978 w 1072978"/>
                <a:gd name="connsiteY2" fmla="*/ 0 h 1979168"/>
                <a:gd name="connsiteX0" fmla="*/ 301884 w 1069165"/>
                <a:gd name="connsiteY0" fmla="*/ 1979168 h 1979168"/>
                <a:gd name="connsiteX1" fmla="*/ 24227 w 1069165"/>
                <a:gd name="connsiteY1" fmla="*/ 883261 h 1979168"/>
                <a:gd name="connsiteX2" fmla="*/ 1069165 w 1069165"/>
                <a:gd name="connsiteY2" fmla="*/ 0 h 1979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69165" h="1979168">
                  <a:moveTo>
                    <a:pt x="301884" y="1979168"/>
                  </a:moveTo>
                  <a:cubicBezTo>
                    <a:pt x="317108" y="1484846"/>
                    <a:pt x="-103653" y="1213122"/>
                    <a:pt x="24227" y="883261"/>
                  </a:cubicBezTo>
                  <a:cubicBezTo>
                    <a:pt x="11993" y="638516"/>
                    <a:pt x="578384" y="335632"/>
                    <a:pt x="1069165" y="0"/>
                  </a:cubicBezTo>
                </a:path>
              </a:pathLst>
            </a:custGeom>
            <a:noFill/>
            <a:ln w="22225">
              <a:solidFill>
                <a:srgbClr val="FFFF00"/>
              </a:solidFill>
              <a:tailEnd type="arrow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Freeform 16"/>
            <p:cNvSpPr/>
            <p:nvPr/>
          </p:nvSpPr>
          <p:spPr>
            <a:xfrm flipV="1">
              <a:off x="7780866" y="3741651"/>
              <a:ext cx="673157" cy="2278162"/>
            </a:xfrm>
            <a:custGeom>
              <a:avLst/>
              <a:gdLst>
                <a:gd name="connsiteX0" fmla="*/ 0 w 1518418"/>
                <a:gd name="connsiteY0" fmla="*/ 337057 h 786456"/>
                <a:gd name="connsiteX1" fmla="*/ 796704 w 1518418"/>
                <a:gd name="connsiteY1" fmla="*/ 780676 h 786456"/>
                <a:gd name="connsiteX2" fmla="*/ 1484768 w 1518418"/>
                <a:gd name="connsiteY2" fmla="*/ 56399 h 786456"/>
                <a:gd name="connsiteX3" fmla="*/ 1348966 w 1518418"/>
                <a:gd name="connsiteY3" fmla="*/ 101666 h 786456"/>
                <a:gd name="connsiteX0" fmla="*/ 0 w 1525512"/>
                <a:gd name="connsiteY0" fmla="*/ 307135 h 439311"/>
                <a:gd name="connsiteX1" fmla="*/ 697116 w 1525512"/>
                <a:gd name="connsiteY1" fmla="*/ 343348 h 439311"/>
                <a:gd name="connsiteX2" fmla="*/ 1484768 w 1525512"/>
                <a:gd name="connsiteY2" fmla="*/ 26477 h 439311"/>
                <a:gd name="connsiteX3" fmla="*/ 1348966 w 1525512"/>
                <a:gd name="connsiteY3" fmla="*/ 71744 h 439311"/>
                <a:gd name="connsiteX0" fmla="*/ 0 w 1525512"/>
                <a:gd name="connsiteY0" fmla="*/ 307135 h 356756"/>
                <a:gd name="connsiteX1" fmla="*/ 697116 w 1525512"/>
                <a:gd name="connsiteY1" fmla="*/ 343348 h 356756"/>
                <a:gd name="connsiteX2" fmla="*/ 1484768 w 1525512"/>
                <a:gd name="connsiteY2" fmla="*/ 26477 h 356756"/>
                <a:gd name="connsiteX3" fmla="*/ 1348966 w 1525512"/>
                <a:gd name="connsiteY3" fmla="*/ 71744 h 356756"/>
                <a:gd name="connsiteX0" fmla="*/ 0 w 1525512"/>
                <a:gd name="connsiteY0" fmla="*/ 311097 h 410915"/>
                <a:gd name="connsiteX1" fmla="*/ 697116 w 1525512"/>
                <a:gd name="connsiteY1" fmla="*/ 401631 h 410915"/>
                <a:gd name="connsiteX2" fmla="*/ 1484768 w 1525512"/>
                <a:gd name="connsiteY2" fmla="*/ 30439 h 410915"/>
                <a:gd name="connsiteX3" fmla="*/ 1348966 w 1525512"/>
                <a:gd name="connsiteY3" fmla="*/ 75706 h 410915"/>
                <a:gd name="connsiteX0" fmla="*/ 0 w 1524880"/>
                <a:gd name="connsiteY0" fmla="*/ 299619 h 399437"/>
                <a:gd name="connsiteX1" fmla="*/ 697116 w 1524880"/>
                <a:gd name="connsiteY1" fmla="*/ 390153 h 399437"/>
                <a:gd name="connsiteX2" fmla="*/ 1484768 w 1524880"/>
                <a:gd name="connsiteY2" fmla="*/ 18961 h 399437"/>
                <a:gd name="connsiteX3" fmla="*/ 1403287 w 1524880"/>
                <a:gd name="connsiteY3" fmla="*/ 55176 h 399437"/>
                <a:gd name="connsiteX4" fmla="*/ 1348966 w 1524880"/>
                <a:gd name="connsiteY4" fmla="*/ 64228 h 399437"/>
                <a:gd name="connsiteX0" fmla="*/ 0 w 1515081"/>
                <a:gd name="connsiteY0" fmla="*/ 297952 h 397770"/>
                <a:gd name="connsiteX1" fmla="*/ 697116 w 1515081"/>
                <a:gd name="connsiteY1" fmla="*/ 388486 h 397770"/>
                <a:gd name="connsiteX2" fmla="*/ 1484768 w 1515081"/>
                <a:gd name="connsiteY2" fmla="*/ 17294 h 397770"/>
                <a:gd name="connsiteX3" fmla="*/ 1348966 w 1515081"/>
                <a:gd name="connsiteY3" fmla="*/ 62561 h 397770"/>
                <a:gd name="connsiteX0" fmla="*/ 0 w 1484768"/>
                <a:gd name="connsiteY0" fmla="*/ 280658 h 380476"/>
                <a:gd name="connsiteX1" fmla="*/ 697116 w 1484768"/>
                <a:gd name="connsiteY1" fmla="*/ 371192 h 380476"/>
                <a:gd name="connsiteX2" fmla="*/ 1484768 w 1484768"/>
                <a:gd name="connsiteY2" fmla="*/ 0 h 380476"/>
                <a:gd name="connsiteX0" fmla="*/ 0 w 1466662"/>
                <a:gd name="connsiteY0" fmla="*/ 253497 h 351944"/>
                <a:gd name="connsiteX1" fmla="*/ 697116 w 1466662"/>
                <a:gd name="connsiteY1" fmla="*/ 344031 h 351944"/>
                <a:gd name="connsiteX2" fmla="*/ 1466662 w 1466662"/>
                <a:gd name="connsiteY2" fmla="*/ 0 h 351944"/>
                <a:gd name="connsiteX0" fmla="*/ 0 w 1466662"/>
                <a:gd name="connsiteY0" fmla="*/ 253497 h 351944"/>
                <a:gd name="connsiteX1" fmla="*/ 697116 w 1466662"/>
                <a:gd name="connsiteY1" fmla="*/ 344031 h 351944"/>
                <a:gd name="connsiteX2" fmla="*/ 1466662 w 1466662"/>
                <a:gd name="connsiteY2" fmla="*/ 0 h 351944"/>
                <a:gd name="connsiteX0" fmla="*/ 0 w 1466662"/>
                <a:gd name="connsiteY0" fmla="*/ 253497 h 378009"/>
                <a:gd name="connsiteX1" fmla="*/ 932506 w 1466662"/>
                <a:gd name="connsiteY1" fmla="*/ 371191 h 378009"/>
                <a:gd name="connsiteX2" fmla="*/ 1466662 w 1466662"/>
                <a:gd name="connsiteY2" fmla="*/ 0 h 378009"/>
                <a:gd name="connsiteX0" fmla="*/ 0 w 1466662"/>
                <a:gd name="connsiteY0" fmla="*/ 253497 h 378009"/>
                <a:gd name="connsiteX1" fmla="*/ 932506 w 1466662"/>
                <a:gd name="connsiteY1" fmla="*/ 371191 h 378009"/>
                <a:gd name="connsiteX2" fmla="*/ 1466662 w 1466662"/>
                <a:gd name="connsiteY2" fmla="*/ 0 h 378009"/>
                <a:gd name="connsiteX0" fmla="*/ 0 w 1466662"/>
                <a:gd name="connsiteY0" fmla="*/ 253497 h 376977"/>
                <a:gd name="connsiteX1" fmla="*/ 932506 w 1466662"/>
                <a:gd name="connsiteY1" fmla="*/ 371191 h 376977"/>
                <a:gd name="connsiteX2" fmla="*/ 1466662 w 1466662"/>
                <a:gd name="connsiteY2" fmla="*/ 0 h 376977"/>
                <a:gd name="connsiteX0" fmla="*/ 0 w 1466662"/>
                <a:gd name="connsiteY0" fmla="*/ 253497 h 371287"/>
                <a:gd name="connsiteX1" fmla="*/ 932506 w 1466662"/>
                <a:gd name="connsiteY1" fmla="*/ 371191 h 371287"/>
                <a:gd name="connsiteX2" fmla="*/ 1466662 w 1466662"/>
                <a:gd name="connsiteY2" fmla="*/ 0 h 371287"/>
                <a:gd name="connsiteX0" fmla="*/ 0 w 1430448"/>
                <a:gd name="connsiteY0" fmla="*/ 9053 h 371195"/>
                <a:gd name="connsiteX1" fmla="*/ 896292 w 1430448"/>
                <a:gd name="connsiteY1" fmla="*/ 371191 h 371195"/>
                <a:gd name="connsiteX2" fmla="*/ 1430448 w 1430448"/>
                <a:gd name="connsiteY2" fmla="*/ 0 h 371195"/>
                <a:gd name="connsiteX0" fmla="*/ 0 w 1439502"/>
                <a:gd name="connsiteY0" fmla="*/ 9053 h 371195"/>
                <a:gd name="connsiteX1" fmla="*/ 905346 w 1439502"/>
                <a:gd name="connsiteY1" fmla="*/ 371191 h 371195"/>
                <a:gd name="connsiteX2" fmla="*/ 1439502 w 1439502"/>
                <a:gd name="connsiteY2" fmla="*/ 0 h 371195"/>
                <a:gd name="connsiteX0" fmla="*/ 0 w 1439502"/>
                <a:gd name="connsiteY0" fmla="*/ 9053 h 371195"/>
                <a:gd name="connsiteX1" fmla="*/ 986827 w 1439502"/>
                <a:gd name="connsiteY1" fmla="*/ 371191 h 371195"/>
                <a:gd name="connsiteX2" fmla="*/ 1439502 w 1439502"/>
                <a:gd name="connsiteY2" fmla="*/ 0 h 371195"/>
                <a:gd name="connsiteX0" fmla="*/ 0 w 1439502"/>
                <a:gd name="connsiteY0" fmla="*/ 9053 h 371195"/>
                <a:gd name="connsiteX1" fmla="*/ 986827 w 1439502"/>
                <a:gd name="connsiteY1" fmla="*/ 371191 h 371195"/>
                <a:gd name="connsiteX2" fmla="*/ 1439502 w 1439502"/>
                <a:gd name="connsiteY2" fmla="*/ 0 h 371195"/>
                <a:gd name="connsiteX0" fmla="*/ 0 w 1439502"/>
                <a:gd name="connsiteY0" fmla="*/ 9053 h 371195"/>
                <a:gd name="connsiteX1" fmla="*/ 986827 w 1439502"/>
                <a:gd name="connsiteY1" fmla="*/ 371191 h 371195"/>
                <a:gd name="connsiteX2" fmla="*/ 1439502 w 1439502"/>
                <a:gd name="connsiteY2" fmla="*/ 0 h 371195"/>
                <a:gd name="connsiteX0" fmla="*/ 0 w 738053"/>
                <a:gd name="connsiteY0" fmla="*/ 474565 h 476206"/>
                <a:gd name="connsiteX1" fmla="*/ 285378 w 738053"/>
                <a:gd name="connsiteY1" fmla="*/ 371191 h 476206"/>
                <a:gd name="connsiteX2" fmla="*/ 738053 w 738053"/>
                <a:gd name="connsiteY2" fmla="*/ 0 h 476206"/>
                <a:gd name="connsiteX0" fmla="*/ 284288 w 1022341"/>
                <a:gd name="connsiteY0" fmla="*/ 1099563 h 1120637"/>
                <a:gd name="connsiteX1" fmla="*/ 569666 w 1022341"/>
                <a:gd name="connsiteY1" fmla="*/ 996189 h 1120637"/>
                <a:gd name="connsiteX2" fmla="*/ 6631 w 1022341"/>
                <a:gd name="connsiteY2" fmla="*/ 3656 h 1120637"/>
                <a:gd name="connsiteX3" fmla="*/ 1022341 w 1022341"/>
                <a:gd name="connsiteY3" fmla="*/ 624998 h 1120637"/>
                <a:gd name="connsiteX0" fmla="*/ 284288 w 1051569"/>
                <a:gd name="connsiteY0" fmla="*/ 1979168 h 2000242"/>
                <a:gd name="connsiteX1" fmla="*/ 569666 w 1051569"/>
                <a:gd name="connsiteY1" fmla="*/ 1875794 h 2000242"/>
                <a:gd name="connsiteX2" fmla="*/ 6631 w 1051569"/>
                <a:gd name="connsiteY2" fmla="*/ 883261 h 2000242"/>
                <a:gd name="connsiteX3" fmla="*/ 1051569 w 1051569"/>
                <a:gd name="connsiteY3" fmla="*/ 0 h 2000242"/>
                <a:gd name="connsiteX0" fmla="*/ 284288 w 1051569"/>
                <a:gd name="connsiteY0" fmla="*/ 1979168 h 2000242"/>
                <a:gd name="connsiteX1" fmla="*/ 569666 w 1051569"/>
                <a:gd name="connsiteY1" fmla="*/ 1875794 h 2000242"/>
                <a:gd name="connsiteX2" fmla="*/ 6631 w 1051569"/>
                <a:gd name="connsiteY2" fmla="*/ 883261 h 2000242"/>
                <a:gd name="connsiteX3" fmla="*/ 1051569 w 1051569"/>
                <a:gd name="connsiteY3" fmla="*/ 0 h 2000242"/>
                <a:gd name="connsiteX0" fmla="*/ 284288 w 1051569"/>
                <a:gd name="connsiteY0" fmla="*/ 1979168 h 2000242"/>
                <a:gd name="connsiteX1" fmla="*/ 569666 w 1051569"/>
                <a:gd name="connsiteY1" fmla="*/ 1875794 h 2000242"/>
                <a:gd name="connsiteX2" fmla="*/ 6631 w 1051569"/>
                <a:gd name="connsiteY2" fmla="*/ 883261 h 2000242"/>
                <a:gd name="connsiteX3" fmla="*/ 1051569 w 1051569"/>
                <a:gd name="connsiteY3" fmla="*/ 0 h 2000242"/>
                <a:gd name="connsiteX0" fmla="*/ 278972 w 1046253"/>
                <a:gd name="connsiteY0" fmla="*/ 1979168 h 2000242"/>
                <a:gd name="connsiteX1" fmla="*/ 564350 w 1046253"/>
                <a:gd name="connsiteY1" fmla="*/ 1875794 h 2000242"/>
                <a:gd name="connsiteX2" fmla="*/ 1315 w 1046253"/>
                <a:gd name="connsiteY2" fmla="*/ 883261 h 2000242"/>
                <a:gd name="connsiteX3" fmla="*/ 1046253 w 1046253"/>
                <a:gd name="connsiteY3" fmla="*/ 0 h 2000242"/>
                <a:gd name="connsiteX0" fmla="*/ 305697 w 1072978"/>
                <a:gd name="connsiteY0" fmla="*/ 1979168 h 1979168"/>
                <a:gd name="connsiteX1" fmla="*/ 28040 w 1072978"/>
                <a:gd name="connsiteY1" fmla="*/ 883261 h 1979168"/>
                <a:gd name="connsiteX2" fmla="*/ 1072978 w 1072978"/>
                <a:gd name="connsiteY2" fmla="*/ 0 h 1979168"/>
                <a:gd name="connsiteX0" fmla="*/ 301884 w 1069165"/>
                <a:gd name="connsiteY0" fmla="*/ 1979168 h 1979168"/>
                <a:gd name="connsiteX1" fmla="*/ 24227 w 1069165"/>
                <a:gd name="connsiteY1" fmla="*/ 883261 h 1979168"/>
                <a:gd name="connsiteX2" fmla="*/ 1069165 w 1069165"/>
                <a:gd name="connsiteY2" fmla="*/ 0 h 1979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69165" h="1979168">
                  <a:moveTo>
                    <a:pt x="301884" y="1979168"/>
                  </a:moveTo>
                  <a:cubicBezTo>
                    <a:pt x="317108" y="1484846"/>
                    <a:pt x="-103653" y="1213122"/>
                    <a:pt x="24227" y="883261"/>
                  </a:cubicBezTo>
                  <a:cubicBezTo>
                    <a:pt x="11993" y="638516"/>
                    <a:pt x="578384" y="335632"/>
                    <a:pt x="1069165" y="0"/>
                  </a:cubicBezTo>
                </a:path>
              </a:pathLst>
            </a:custGeom>
            <a:noFill/>
            <a:ln w="22225">
              <a:solidFill>
                <a:srgbClr val="FFFF00"/>
              </a:solidFill>
              <a:tailEnd type="arrow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3762223" y="5083296"/>
                <a:ext cx="3538587" cy="52251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en-US" sz="2400" i="1">
                            <a:solidFill>
                              <a:srgbClr val="FFC00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sz="2400" i="1">
                            <a:solidFill>
                              <a:srgbClr val="FFC00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𝑣</m:t>
                        </m:r>
                      </m:e>
                      <m:sub>
                        <m:r>
                          <a:rPr lang="en-US" sz="2400" i="1">
                            <a:solidFill>
                              <a:srgbClr val="FFC00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𝑖</m:t>
                        </m:r>
                      </m:sub>
                      <m:sup>
                        <m:r>
                          <a:rPr lang="en-US" sz="2400" i="1">
                            <a:solidFill>
                              <a:srgbClr val="FFC00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bSup>
                    <m:r>
                      <a:rPr lang="en-US" sz="2400" i="1">
                        <a:solidFill>
                          <a:srgbClr val="FFC000"/>
                        </a:solidFill>
                        <a:latin typeface="Cambria Math"/>
                        <a:cs typeface="Times New Roman" panose="02020603050405020304" pitchFamily="18" charset="0"/>
                      </a:rPr>
                      <m:t>=</m:t>
                    </m:r>
                    <m:sSubSup>
                      <m:sSubSupPr>
                        <m:ctrlPr>
                          <a:rPr lang="en-US" sz="2400" i="1">
                            <a:solidFill>
                              <a:srgbClr val="FFC00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sz="2400" i="1">
                            <a:solidFill>
                              <a:srgbClr val="FFC00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𝑣</m:t>
                        </m:r>
                      </m:e>
                      <m:sub>
                        <m:r>
                          <a:rPr lang="en-US" sz="2400" i="1">
                            <a:solidFill>
                              <a:srgbClr val="FFC00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𝑓</m:t>
                        </m:r>
                        <m:r>
                          <a:rPr lang="en-US" sz="2400" i="1">
                            <a:solidFill>
                              <a:srgbClr val="FFC00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  <m:sup>
                        <m:r>
                          <a:rPr lang="en-US" sz="2400" i="1">
                            <a:solidFill>
                              <a:srgbClr val="FFC00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bSup>
                    <m:r>
                      <a:rPr lang="en-US" sz="2400" i="1">
                        <a:solidFill>
                          <a:srgbClr val="FFC000"/>
                        </a:solidFill>
                        <a:latin typeface="Cambria Math"/>
                        <a:cs typeface="Times New Roman" panose="02020603050405020304" pitchFamily="18" charset="0"/>
                      </a:rPr>
                      <m:t>+</m:t>
                    </m:r>
                    <m:sSubSup>
                      <m:sSubSupPr>
                        <m:ctrlPr>
                          <a:rPr lang="en-US" sz="2400" i="1">
                            <a:solidFill>
                              <a:srgbClr val="FFC00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sz="2400" i="1">
                            <a:solidFill>
                              <a:srgbClr val="FFC00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𝑣</m:t>
                        </m:r>
                      </m:e>
                      <m:sub>
                        <m:r>
                          <a:rPr lang="en-US" sz="2400" i="1">
                            <a:solidFill>
                              <a:srgbClr val="FFC00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𝑓</m:t>
                        </m:r>
                        <m:r>
                          <a:rPr lang="en-US" sz="2400" i="1">
                            <a:solidFill>
                              <a:srgbClr val="FFC00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2</m:t>
                        </m:r>
                      </m:sub>
                      <m:sup>
                        <m:r>
                          <a:rPr lang="en-US" sz="2400" i="1">
                            <a:solidFill>
                              <a:srgbClr val="FFC00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sz="2400" dirty="0">
                    <a:solidFill>
                      <a:srgbClr val="FFC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62223" y="5083296"/>
                <a:ext cx="3538587" cy="522515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3302803" y="5029065"/>
                <a:ext cx="3533275" cy="61388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f>
                      <m:fPr>
                        <m:ctrlPr>
                          <a:rPr lang="en-US" altLang="en-US" sz="2400" i="1">
                            <a:solidFill>
                              <a:srgbClr val="FFC000"/>
                            </a:solidFill>
                            <a:latin typeface="Cambria Math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en-US" sz="2400" i="1">
                            <a:solidFill>
                              <a:srgbClr val="FFC000"/>
                            </a:solidFill>
                            <a:latin typeface="Cambria Math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en-US" altLang="en-US" sz="2400" i="1">
                            <a:solidFill>
                              <a:srgbClr val="FFC000"/>
                            </a:solidFill>
                            <a:latin typeface="Cambria Math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den>
                    </m:f>
                    <m:r>
                      <a:rPr lang="en-US" altLang="en-US" sz="2400" i="1">
                        <a:solidFill>
                          <a:srgbClr val="FFC000"/>
                        </a:solidFill>
                        <a:latin typeface="Cambria Math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𝑚</m:t>
                    </m:r>
                    <m:sSubSup>
                      <m:sSubSupPr>
                        <m:ctrlPr>
                          <a:rPr lang="en-US" sz="2400" i="1">
                            <a:solidFill>
                              <a:srgbClr val="FFC00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sz="2400" i="1">
                            <a:solidFill>
                              <a:srgbClr val="FFC00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𝑣</m:t>
                        </m:r>
                      </m:e>
                      <m:sub>
                        <m:r>
                          <a:rPr lang="en-US" sz="2400" i="1">
                            <a:solidFill>
                              <a:srgbClr val="FFC00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𝑖</m:t>
                        </m:r>
                      </m:sub>
                      <m:sup>
                        <m:r>
                          <a:rPr lang="en-US" sz="2400" i="1">
                            <a:solidFill>
                              <a:srgbClr val="FFC00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bSup>
                    <m:r>
                      <a:rPr lang="en-US" sz="2400" i="1">
                        <a:solidFill>
                          <a:srgbClr val="FFC000"/>
                        </a:solidFill>
                        <a:latin typeface="Cambria Math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en-US" altLang="en-US" sz="2400" i="1">
                            <a:solidFill>
                              <a:srgbClr val="FFC000"/>
                            </a:solidFill>
                            <a:latin typeface="Cambria Math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en-US" sz="2400" i="1">
                            <a:solidFill>
                              <a:srgbClr val="FFC000"/>
                            </a:solidFill>
                            <a:latin typeface="Cambria Math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en-US" altLang="en-US" sz="2400" i="1">
                            <a:solidFill>
                              <a:srgbClr val="FFC000"/>
                            </a:solidFill>
                            <a:latin typeface="Cambria Math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den>
                    </m:f>
                    <m:r>
                      <a:rPr lang="en-US" altLang="en-US" sz="2400" i="1">
                        <a:solidFill>
                          <a:srgbClr val="FFC000"/>
                        </a:solidFill>
                        <a:latin typeface="Cambria Math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𝑚</m:t>
                    </m:r>
                    <m:sSubSup>
                      <m:sSubSupPr>
                        <m:ctrlPr>
                          <a:rPr lang="en-US" sz="2400" i="1">
                            <a:solidFill>
                              <a:srgbClr val="FFC00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sz="2400" i="1">
                            <a:solidFill>
                              <a:srgbClr val="FFC00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𝑣</m:t>
                        </m:r>
                      </m:e>
                      <m:sub>
                        <m:r>
                          <a:rPr lang="en-US" sz="2400" i="1">
                            <a:solidFill>
                              <a:srgbClr val="FFC00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𝑓</m:t>
                        </m:r>
                        <m:r>
                          <a:rPr lang="en-US" sz="2400" i="1">
                            <a:solidFill>
                              <a:srgbClr val="FFC00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  <m:sup>
                        <m:r>
                          <a:rPr lang="en-US" sz="2400" i="1">
                            <a:solidFill>
                              <a:srgbClr val="FFC00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bSup>
                    <m:r>
                      <a:rPr lang="en-US" sz="2400" i="1">
                        <a:solidFill>
                          <a:srgbClr val="FFC000"/>
                        </a:solidFill>
                        <a:latin typeface="Cambria Math"/>
                        <a:cs typeface="Times New Roman" panose="02020603050405020304" pitchFamily="18" charset="0"/>
                      </a:rPr>
                      <m:t>+</m:t>
                    </m:r>
                    <m:f>
                      <m:fPr>
                        <m:ctrlPr>
                          <a:rPr lang="en-US" altLang="en-US" sz="2400" i="1">
                            <a:solidFill>
                              <a:srgbClr val="FFC000"/>
                            </a:solidFill>
                            <a:latin typeface="Cambria Math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en-US" sz="2400" i="1">
                            <a:solidFill>
                              <a:srgbClr val="FFC000"/>
                            </a:solidFill>
                            <a:latin typeface="Cambria Math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en-US" altLang="en-US" sz="2400" i="1">
                            <a:solidFill>
                              <a:srgbClr val="FFC000"/>
                            </a:solidFill>
                            <a:latin typeface="Cambria Math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den>
                    </m:f>
                    <m:r>
                      <a:rPr lang="en-US" altLang="en-US" sz="2400" i="1">
                        <a:solidFill>
                          <a:srgbClr val="FFC000"/>
                        </a:solidFill>
                        <a:latin typeface="Cambria Math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𝑚</m:t>
                    </m:r>
                    <m:sSubSup>
                      <m:sSubSupPr>
                        <m:ctrlPr>
                          <a:rPr lang="en-US" sz="2400" i="1">
                            <a:solidFill>
                              <a:srgbClr val="FFC00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sz="2400" i="1">
                            <a:solidFill>
                              <a:srgbClr val="FFC00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𝑣</m:t>
                        </m:r>
                      </m:e>
                      <m:sub>
                        <m:r>
                          <a:rPr lang="en-US" sz="2400" i="1">
                            <a:solidFill>
                              <a:srgbClr val="FFC00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𝑓</m:t>
                        </m:r>
                        <m:r>
                          <a:rPr lang="en-US" sz="2400" i="1">
                            <a:solidFill>
                              <a:srgbClr val="FFC00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2</m:t>
                        </m:r>
                      </m:sub>
                      <m:sup>
                        <m:r>
                          <a:rPr lang="en-US" sz="2400" i="1">
                            <a:solidFill>
                              <a:srgbClr val="FFC00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sz="2400" dirty="0">
                    <a:solidFill>
                      <a:srgbClr val="FFC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02803" y="5029065"/>
                <a:ext cx="3533275" cy="613886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1" name="Group 20"/>
          <p:cNvGrpSpPr/>
          <p:nvPr/>
        </p:nvGrpSpPr>
        <p:grpSpPr>
          <a:xfrm>
            <a:off x="2251358" y="3367051"/>
            <a:ext cx="2395728" cy="481670"/>
            <a:chOff x="2333655" y="3370076"/>
            <a:chExt cx="3310128" cy="481670"/>
          </a:xfrm>
        </p:grpSpPr>
        <p:cxnSp>
          <p:nvCxnSpPr>
            <p:cNvPr id="22" name="Straight Arrow Connector 21"/>
            <p:cNvCxnSpPr/>
            <p:nvPr/>
          </p:nvCxnSpPr>
          <p:spPr>
            <a:xfrm flipV="1">
              <a:off x="2333655" y="3414115"/>
              <a:ext cx="3310128" cy="0"/>
            </a:xfrm>
            <a:prstGeom prst="straightConnector1">
              <a:avLst/>
            </a:prstGeom>
            <a:ln w="38100">
              <a:solidFill>
                <a:srgbClr val="3333CC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3" name="TextBox 22"/>
                <p:cNvSpPr txBox="1"/>
                <p:nvPr/>
              </p:nvSpPr>
              <p:spPr>
                <a:xfrm>
                  <a:off x="3349773" y="3370076"/>
                  <a:ext cx="950614" cy="48167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sz="2400" i="1" smtClean="0">
                                <a:solidFill>
                                  <a:srgbClr val="FFC000"/>
                                </a:solidFill>
                                <a:latin typeface="Cambria Math"/>
                              </a:rPr>
                            </m:ctrlPr>
                          </m:sSubSupPr>
                          <m:e>
                            <m:acc>
                              <m:accPr>
                                <m:chr m:val="⃗"/>
                                <m:ctrlPr>
                                  <a:rPr lang="en-US" sz="2400" i="1" smtClean="0">
                                    <a:solidFill>
                                      <a:srgbClr val="FFC000"/>
                                    </a:solidFill>
                                    <a:latin typeface="Cambria Math"/>
                                  </a:rPr>
                                </m:ctrlPr>
                              </m:accPr>
                              <m:e>
                                <m:r>
                                  <a:rPr lang="en-US" sz="2400" b="0" i="1" smtClean="0">
                                    <a:solidFill>
                                      <a:srgbClr val="FFC000"/>
                                    </a:solidFill>
                                    <a:latin typeface="Cambria Math"/>
                                  </a:rPr>
                                  <m:t>𝑣</m:t>
                                </m:r>
                              </m:e>
                            </m:acc>
                          </m:e>
                          <m:sub>
                            <m:r>
                              <a:rPr lang="en-US" sz="2400" b="0" i="1" smtClean="0">
                                <a:solidFill>
                                  <a:srgbClr val="FFC000"/>
                                </a:solidFill>
                                <a:latin typeface="Cambria Math"/>
                              </a:rPr>
                              <m:t>𝑖</m:t>
                            </m:r>
                          </m:sub>
                          <m:sup>
                            <m:r>
                              <a:rPr lang="en-US" sz="2400" b="0" i="1" smtClean="0">
                                <a:solidFill>
                                  <a:srgbClr val="FFC000"/>
                                </a:solidFill>
                                <a:latin typeface="Cambria Math"/>
                              </a:rPr>
                              <m:t>2</m:t>
                            </m:r>
                          </m:sup>
                        </m:sSubSup>
                      </m:oMath>
                    </m:oMathPara>
                  </a14:m>
                  <a:endParaRPr lang="en-US" sz="2400" dirty="0">
                    <a:solidFill>
                      <a:srgbClr val="FFC000"/>
                    </a:solidFill>
                  </a:endParaRPr>
                </a:p>
              </p:txBody>
            </p:sp>
          </mc:Choice>
          <mc:Fallback xmlns="">
            <p:sp>
              <p:nvSpPr>
                <p:cNvPr id="23" name="TextBox 2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349773" y="3370076"/>
                  <a:ext cx="950614" cy="481670"/>
                </a:xfrm>
                <a:prstGeom prst="rect">
                  <a:avLst/>
                </a:prstGeom>
                <a:blipFill rotWithShape="1">
                  <a:blip r:embed="rId9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24" name="Group 23"/>
          <p:cNvGrpSpPr/>
          <p:nvPr/>
        </p:nvGrpSpPr>
        <p:grpSpPr>
          <a:xfrm>
            <a:off x="2258840" y="2446082"/>
            <a:ext cx="1124712" cy="523348"/>
            <a:chOff x="2258840" y="2889133"/>
            <a:chExt cx="1124712" cy="523348"/>
          </a:xfrm>
        </p:grpSpPr>
        <p:cxnSp>
          <p:nvCxnSpPr>
            <p:cNvPr id="25" name="Straight Arrow Connector 24"/>
            <p:cNvCxnSpPr/>
            <p:nvPr/>
          </p:nvCxnSpPr>
          <p:spPr>
            <a:xfrm flipV="1">
              <a:off x="2258840" y="3397312"/>
              <a:ext cx="1124712" cy="0"/>
            </a:xfrm>
            <a:prstGeom prst="straightConnector1">
              <a:avLst/>
            </a:prstGeom>
            <a:ln w="38100">
              <a:solidFill>
                <a:srgbClr val="3333CC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6" name="TextBox 25"/>
                <p:cNvSpPr txBox="1"/>
                <p:nvPr/>
              </p:nvSpPr>
              <p:spPr>
                <a:xfrm>
                  <a:off x="2497335" y="2889133"/>
                  <a:ext cx="740214" cy="52334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sz="2400" i="1" smtClean="0">
                                <a:solidFill>
                                  <a:srgbClr val="FFC000"/>
                                </a:solidFill>
                                <a:latin typeface="Cambria Math"/>
                              </a:rPr>
                            </m:ctrlPr>
                          </m:sSubSupPr>
                          <m:e>
                            <m:acc>
                              <m:accPr>
                                <m:chr m:val="⃗"/>
                                <m:ctrlPr>
                                  <a:rPr lang="en-US" sz="2400" i="1" smtClean="0">
                                    <a:solidFill>
                                      <a:srgbClr val="FFC000"/>
                                    </a:solidFill>
                                    <a:latin typeface="Cambria Math"/>
                                  </a:rPr>
                                </m:ctrlPr>
                              </m:accPr>
                              <m:e>
                                <m:r>
                                  <a:rPr lang="en-US" sz="2400" b="0" i="1" smtClean="0">
                                    <a:solidFill>
                                      <a:srgbClr val="FFC000"/>
                                    </a:solidFill>
                                    <a:latin typeface="Cambria Math"/>
                                  </a:rPr>
                                  <m:t>𝑣</m:t>
                                </m:r>
                              </m:e>
                            </m:acc>
                          </m:e>
                          <m:sub>
                            <m:r>
                              <a:rPr lang="en-US" sz="2400" b="0" i="1" smtClean="0">
                                <a:solidFill>
                                  <a:srgbClr val="FFC000"/>
                                </a:solidFill>
                                <a:latin typeface="Cambria Math"/>
                              </a:rPr>
                              <m:t>𝑓</m:t>
                            </m:r>
                            <m:r>
                              <a:rPr lang="en-US" sz="2400" b="0" i="1" smtClean="0">
                                <a:solidFill>
                                  <a:srgbClr val="FFC000"/>
                                </a:solidFill>
                                <a:latin typeface="Cambria Math"/>
                              </a:rPr>
                              <m:t>2</m:t>
                            </m:r>
                          </m:sub>
                          <m:sup>
                            <m:r>
                              <a:rPr lang="en-US" sz="2400" b="0" i="1" smtClean="0">
                                <a:solidFill>
                                  <a:srgbClr val="FFC000"/>
                                </a:solidFill>
                                <a:latin typeface="Cambria Math"/>
                              </a:rPr>
                              <m:t>2</m:t>
                            </m:r>
                          </m:sup>
                        </m:sSubSup>
                      </m:oMath>
                    </m:oMathPara>
                  </a14:m>
                  <a:endParaRPr lang="en-US" sz="2400" dirty="0">
                    <a:solidFill>
                      <a:srgbClr val="FFC000"/>
                    </a:solidFill>
                  </a:endParaRPr>
                </a:p>
              </p:txBody>
            </p:sp>
          </mc:Choice>
          <mc:Fallback xmlns="">
            <p:sp>
              <p:nvSpPr>
                <p:cNvPr id="26" name="TextBox 2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497335" y="2889133"/>
                  <a:ext cx="740214" cy="523348"/>
                </a:xfrm>
                <a:prstGeom prst="rect">
                  <a:avLst/>
                </a:prstGeom>
                <a:blipFill rotWithShape="1">
                  <a:blip r:embed="rId10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28" name="Group 27"/>
          <p:cNvGrpSpPr/>
          <p:nvPr/>
        </p:nvGrpSpPr>
        <p:grpSpPr>
          <a:xfrm>
            <a:off x="3392098" y="2456166"/>
            <a:ext cx="1271016" cy="523348"/>
            <a:chOff x="2258840" y="2896235"/>
            <a:chExt cx="1271016" cy="523348"/>
          </a:xfrm>
        </p:grpSpPr>
        <p:cxnSp>
          <p:nvCxnSpPr>
            <p:cNvPr id="29" name="Straight Arrow Connector 28"/>
            <p:cNvCxnSpPr/>
            <p:nvPr/>
          </p:nvCxnSpPr>
          <p:spPr>
            <a:xfrm flipV="1">
              <a:off x="2258840" y="3397312"/>
              <a:ext cx="1271016" cy="0"/>
            </a:xfrm>
            <a:prstGeom prst="straightConnector1">
              <a:avLst/>
            </a:prstGeom>
            <a:ln w="38100">
              <a:solidFill>
                <a:srgbClr val="3333CC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2" name="TextBox 31"/>
                <p:cNvSpPr txBox="1"/>
                <p:nvPr/>
              </p:nvSpPr>
              <p:spPr>
                <a:xfrm>
                  <a:off x="2320135" y="2896235"/>
                  <a:ext cx="840988" cy="52334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sz="2400" i="1" smtClean="0">
                                <a:solidFill>
                                  <a:srgbClr val="FFC000"/>
                                </a:solidFill>
                                <a:latin typeface="Cambria Math"/>
                              </a:rPr>
                            </m:ctrlPr>
                          </m:sSubSupPr>
                          <m:e>
                            <m:acc>
                              <m:accPr>
                                <m:chr m:val="⃗"/>
                                <m:ctrlPr>
                                  <a:rPr lang="en-US" sz="2400" i="1" smtClean="0">
                                    <a:solidFill>
                                      <a:srgbClr val="FFC000"/>
                                    </a:solidFill>
                                    <a:latin typeface="Cambria Math"/>
                                  </a:rPr>
                                </m:ctrlPr>
                              </m:accPr>
                              <m:e>
                                <m:r>
                                  <a:rPr lang="en-US" sz="2400" b="0" i="1" smtClean="0">
                                    <a:solidFill>
                                      <a:srgbClr val="FFC000"/>
                                    </a:solidFill>
                                    <a:latin typeface="Cambria Math"/>
                                  </a:rPr>
                                  <m:t>𝑣</m:t>
                                </m:r>
                              </m:e>
                            </m:acc>
                          </m:e>
                          <m:sub>
                            <m:r>
                              <a:rPr lang="en-US" sz="2400" b="0" i="1" smtClean="0">
                                <a:solidFill>
                                  <a:srgbClr val="FFC000"/>
                                </a:solidFill>
                                <a:latin typeface="Cambria Math"/>
                              </a:rPr>
                              <m:t>𝑓</m:t>
                            </m:r>
                            <m:r>
                              <a:rPr lang="en-US" sz="2400" b="0" i="1" smtClean="0">
                                <a:solidFill>
                                  <a:srgbClr val="FFC000"/>
                                </a:solidFill>
                                <a:latin typeface="Cambria Math"/>
                              </a:rPr>
                              <m:t>1</m:t>
                            </m:r>
                          </m:sub>
                          <m:sup>
                            <m:r>
                              <a:rPr lang="en-US" sz="2400" b="0" i="1" smtClean="0">
                                <a:solidFill>
                                  <a:srgbClr val="FFC000"/>
                                </a:solidFill>
                                <a:latin typeface="Cambria Math"/>
                              </a:rPr>
                              <m:t>2</m:t>
                            </m:r>
                          </m:sup>
                        </m:sSubSup>
                      </m:oMath>
                    </m:oMathPara>
                  </a14:m>
                  <a:endParaRPr lang="en-US" sz="2400" dirty="0">
                    <a:solidFill>
                      <a:srgbClr val="FFC000"/>
                    </a:solidFill>
                  </a:endParaRPr>
                </a:p>
              </p:txBody>
            </p:sp>
          </mc:Choice>
          <mc:Fallback xmlns="">
            <p:sp>
              <p:nvSpPr>
                <p:cNvPr id="32" name="TextBox 3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320135" y="2896235"/>
                  <a:ext cx="840988" cy="523348"/>
                </a:xfrm>
                <a:prstGeom prst="rect">
                  <a:avLst/>
                </a:prstGeom>
                <a:blipFill rotWithShape="1">
                  <a:blip r:embed="rId11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29408479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220000">
                                      <p:cBhvr>
                                        <p:cTn id="4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4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-3.7037E-6 L -0.28715 -0.00115 " pathEditMode="relative" rAng="0" ptsTypes="AA">
                                      <p:cBhvr>
                                        <p:cTn id="4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358" y="-69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8" presetClass="emp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-2160000">
                                      <p:cBhvr>
                                        <p:cTn id="4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8" presetID="35" presetClass="path" presetSubtype="0" accel="50000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3.88889E-6 3.7037E-7 L -0.14722 -0.11852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361" y="-592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5" grpId="0"/>
      <p:bldP spid="6" grpId="0"/>
      <p:bldP spid="6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50"/>
          <p:cNvSpPr txBox="1">
            <a:spLocks noChangeArrowheads="1"/>
          </p:cNvSpPr>
          <p:nvPr/>
        </p:nvSpPr>
        <p:spPr bwMode="auto">
          <a:xfrm>
            <a:off x="160864" y="12057"/>
            <a:ext cx="8839201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3600" dirty="0" smtClean="0">
                <a:solidFill>
                  <a:srgbClr val="FF0000"/>
                </a:solidFill>
                <a:latin typeface="Times New Roman" pitchFamily="18" charset="0"/>
              </a:rPr>
              <a:t>In 1927 they were celebrating the great success of quantum mechanics and relativity… </a:t>
            </a:r>
          </a:p>
        </p:txBody>
      </p:sp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27189"/>
            <a:ext cx="9144000" cy="532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904067" y="5300134"/>
            <a:ext cx="31834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1927</a:t>
            </a:r>
            <a:r>
              <a:rPr 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 Solvay Conference</a:t>
            </a:r>
            <a:endParaRPr lang="en-US" sz="1000" dirty="0">
              <a:solidFill>
                <a:schemeClr val="tx1">
                  <a:lumMod val="75000"/>
                  <a:lumOff val="25000"/>
                </a:schemeClr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466566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50"/>
          <p:cNvSpPr txBox="1">
            <a:spLocks noChangeArrowheads="1"/>
          </p:cNvSpPr>
          <p:nvPr/>
        </p:nvSpPr>
        <p:spPr bwMode="auto">
          <a:xfrm>
            <a:off x="146338" y="-62760"/>
            <a:ext cx="8997661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3600" dirty="0" smtClean="0">
                <a:solidFill>
                  <a:srgbClr val="FF0000"/>
                </a:solidFill>
                <a:latin typeface="Times New Roman" pitchFamily="18" charset="0"/>
              </a:rPr>
              <a:t>In these new theories the old conservation laws held, with some modifications…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4895947" y="2759194"/>
                <a:ext cx="743602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altLang="en-US" sz="2400" i="1">
                              <a:solidFill>
                                <a:srgbClr val="FFC000"/>
                              </a:solidFill>
                              <a:latin typeface="Cambria Math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altLang="en-US" sz="2400" i="1">
                              <a:solidFill>
                                <a:srgbClr val="FFC000"/>
                              </a:solidFill>
                              <a:latin typeface="Cambria Math"/>
                              <a:ea typeface="Cambria Math" panose="02040503050406030204" pitchFamily="18" charset="0"/>
                            </a:rPr>
                            <m:t>𝑝</m:t>
                          </m:r>
                        </m:e>
                      </m:acc>
                      <m:r>
                        <a:rPr lang="en-US" altLang="en-US" sz="2400" i="1">
                          <a:solidFill>
                            <a:srgbClr val="FFC000"/>
                          </a:solidFill>
                          <a:latin typeface="Cambria Math"/>
                          <a:ea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95947" y="2759194"/>
                <a:ext cx="743602" cy="461665"/>
              </a:xfrm>
              <a:prstGeom prst="rect">
                <a:avLst/>
              </a:prstGeom>
              <a:blipFill rotWithShape="1">
                <a:blip r:embed="rId2"/>
                <a:stretch>
                  <a:fillRect t="-20000" r="-8197" b="-10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5430769" y="2759194"/>
                <a:ext cx="692690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en-US" sz="2400" i="1">
                          <a:solidFill>
                            <a:srgbClr val="FFC000"/>
                          </a:solidFill>
                          <a:latin typeface="Cambria Math"/>
                          <a:ea typeface="Cambria Math" panose="02040503050406030204" pitchFamily="18" charset="0"/>
                        </a:rPr>
                        <m:t>𝑚</m:t>
                      </m:r>
                      <m:acc>
                        <m:accPr>
                          <m:chr m:val="⃗"/>
                          <m:ctrlPr>
                            <a:rPr lang="en-US" altLang="en-US" sz="2400" i="1">
                              <a:solidFill>
                                <a:srgbClr val="FFC000"/>
                              </a:solidFill>
                              <a:latin typeface="Cambria Math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altLang="en-US" sz="2400" i="1">
                              <a:solidFill>
                                <a:srgbClr val="FFC000"/>
                              </a:solidFill>
                              <a:latin typeface="Cambria Math"/>
                              <a:ea typeface="Cambria Math" panose="02040503050406030204" pitchFamily="18" charset="0"/>
                            </a:rPr>
                            <m:t>𝑣</m:t>
                          </m:r>
                        </m:e>
                      </m:acc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30769" y="2759194"/>
                <a:ext cx="692690" cy="461665"/>
              </a:xfrm>
              <a:prstGeom prst="rect">
                <a:avLst/>
              </a:prstGeom>
              <a:blipFill rotWithShape="1">
                <a:blip r:embed="rId3"/>
                <a:stretch>
                  <a:fillRect t="-20000" r="-5175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5431094" y="2769060"/>
                <a:ext cx="423770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𝛾</m:t>
                      </m:r>
                    </m:oMath>
                  </m:oMathPara>
                </a14:m>
                <a:endParaRPr lang="en-US" sz="24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31094" y="2769060"/>
                <a:ext cx="423770" cy="461665"/>
              </a:xfrm>
              <a:prstGeom prst="rect">
                <a:avLst/>
              </a:prstGeom>
              <a:blipFill rotWithShape="1">
                <a:blip r:embed="rId4"/>
                <a:stretch>
                  <a:fillRect b="-789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6" name="Group 5"/>
          <p:cNvGrpSpPr/>
          <p:nvPr/>
        </p:nvGrpSpPr>
        <p:grpSpPr>
          <a:xfrm>
            <a:off x="2824930" y="2885173"/>
            <a:ext cx="2769624" cy="707886"/>
            <a:chOff x="162964" y="4226348"/>
            <a:chExt cx="2769624" cy="707886"/>
          </a:xfrm>
        </p:grpSpPr>
        <p:sp>
          <p:nvSpPr>
            <p:cNvPr id="7" name="TextBox 6"/>
            <p:cNvSpPr txBox="1"/>
            <p:nvPr/>
          </p:nvSpPr>
          <p:spPr>
            <a:xfrm>
              <a:off x="162964" y="4226348"/>
              <a:ext cx="1774478" cy="707886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 algn="ctr"/>
              <a:r>
                <a:rPr lang="en-US" sz="2000" dirty="0" smtClean="0">
                  <a:solidFill>
                    <a:srgbClr val="FF0000"/>
                  </a:solidFill>
                  <a:latin typeface="Bradley Hand ITC" panose="03070402050302030203" pitchFamily="66" charset="0"/>
                </a:rPr>
                <a:t>Relativistic correction factor </a:t>
              </a:r>
              <a:endParaRPr lang="en-US" sz="2000" dirty="0">
                <a:solidFill>
                  <a:srgbClr val="FF0000"/>
                </a:solidFill>
                <a:latin typeface="Bradley Hand ITC" panose="03070402050302030203" pitchFamily="66" charset="0"/>
              </a:endParaRPr>
            </a:p>
          </p:txBody>
        </p:sp>
        <p:sp>
          <p:nvSpPr>
            <p:cNvPr id="8" name="Freeform 7"/>
            <p:cNvSpPr/>
            <p:nvPr/>
          </p:nvSpPr>
          <p:spPr>
            <a:xfrm>
              <a:off x="1982708" y="4562947"/>
              <a:ext cx="949880" cy="371195"/>
            </a:xfrm>
            <a:custGeom>
              <a:avLst/>
              <a:gdLst>
                <a:gd name="connsiteX0" fmla="*/ 0 w 1518418"/>
                <a:gd name="connsiteY0" fmla="*/ 337057 h 786456"/>
                <a:gd name="connsiteX1" fmla="*/ 796704 w 1518418"/>
                <a:gd name="connsiteY1" fmla="*/ 780676 h 786456"/>
                <a:gd name="connsiteX2" fmla="*/ 1484768 w 1518418"/>
                <a:gd name="connsiteY2" fmla="*/ 56399 h 786456"/>
                <a:gd name="connsiteX3" fmla="*/ 1348966 w 1518418"/>
                <a:gd name="connsiteY3" fmla="*/ 101666 h 786456"/>
                <a:gd name="connsiteX0" fmla="*/ 0 w 1525512"/>
                <a:gd name="connsiteY0" fmla="*/ 307135 h 439311"/>
                <a:gd name="connsiteX1" fmla="*/ 697116 w 1525512"/>
                <a:gd name="connsiteY1" fmla="*/ 343348 h 439311"/>
                <a:gd name="connsiteX2" fmla="*/ 1484768 w 1525512"/>
                <a:gd name="connsiteY2" fmla="*/ 26477 h 439311"/>
                <a:gd name="connsiteX3" fmla="*/ 1348966 w 1525512"/>
                <a:gd name="connsiteY3" fmla="*/ 71744 h 439311"/>
                <a:gd name="connsiteX0" fmla="*/ 0 w 1525512"/>
                <a:gd name="connsiteY0" fmla="*/ 307135 h 356756"/>
                <a:gd name="connsiteX1" fmla="*/ 697116 w 1525512"/>
                <a:gd name="connsiteY1" fmla="*/ 343348 h 356756"/>
                <a:gd name="connsiteX2" fmla="*/ 1484768 w 1525512"/>
                <a:gd name="connsiteY2" fmla="*/ 26477 h 356756"/>
                <a:gd name="connsiteX3" fmla="*/ 1348966 w 1525512"/>
                <a:gd name="connsiteY3" fmla="*/ 71744 h 356756"/>
                <a:gd name="connsiteX0" fmla="*/ 0 w 1525512"/>
                <a:gd name="connsiteY0" fmla="*/ 311097 h 410915"/>
                <a:gd name="connsiteX1" fmla="*/ 697116 w 1525512"/>
                <a:gd name="connsiteY1" fmla="*/ 401631 h 410915"/>
                <a:gd name="connsiteX2" fmla="*/ 1484768 w 1525512"/>
                <a:gd name="connsiteY2" fmla="*/ 30439 h 410915"/>
                <a:gd name="connsiteX3" fmla="*/ 1348966 w 1525512"/>
                <a:gd name="connsiteY3" fmla="*/ 75706 h 410915"/>
                <a:gd name="connsiteX0" fmla="*/ 0 w 1524880"/>
                <a:gd name="connsiteY0" fmla="*/ 299619 h 399437"/>
                <a:gd name="connsiteX1" fmla="*/ 697116 w 1524880"/>
                <a:gd name="connsiteY1" fmla="*/ 390153 h 399437"/>
                <a:gd name="connsiteX2" fmla="*/ 1484768 w 1524880"/>
                <a:gd name="connsiteY2" fmla="*/ 18961 h 399437"/>
                <a:gd name="connsiteX3" fmla="*/ 1403287 w 1524880"/>
                <a:gd name="connsiteY3" fmla="*/ 55176 h 399437"/>
                <a:gd name="connsiteX4" fmla="*/ 1348966 w 1524880"/>
                <a:gd name="connsiteY4" fmla="*/ 64228 h 399437"/>
                <a:gd name="connsiteX0" fmla="*/ 0 w 1515081"/>
                <a:gd name="connsiteY0" fmla="*/ 297952 h 397770"/>
                <a:gd name="connsiteX1" fmla="*/ 697116 w 1515081"/>
                <a:gd name="connsiteY1" fmla="*/ 388486 h 397770"/>
                <a:gd name="connsiteX2" fmla="*/ 1484768 w 1515081"/>
                <a:gd name="connsiteY2" fmla="*/ 17294 h 397770"/>
                <a:gd name="connsiteX3" fmla="*/ 1348966 w 1515081"/>
                <a:gd name="connsiteY3" fmla="*/ 62561 h 397770"/>
                <a:gd name="connsiteX0" fmla="*/ 0 w 1484768"/>
                <a:gd name="connsiteY0" fmla="*/ 280658 h 380476"/>
                <a:gd name="connsiteX1" fmla="*/ 697116 w 1484768"/>
                <a:gd name="connsiteY1" fmla="*/ 371192 h 380476"/>
                <a:gd name="connsiteX2" fmla="*/ 1484768 w 1484768"/>
                <a:gd name="connsiteY2" fmla="*/ 0 h 380476"/>
                <a:gd name="connsiteX0" fmla="*/ 0 w 1466662"/>
                <a:gd name="connsiteY0" fmla="*/ 253497 h 351944"/>
                <a:gd name="connsiteX1" fmla="*/ 697116 w 1466662"/>
                <a:gd name="connsiteY1" fmla="*/ 344031 h 351944"/>
                <a:gd name="connsiteX2" fmla="*/ 1466662 w 1466662"/>
                <a:gd name="connsiteY2" fmla="*/ 0 h 351944"/>
                <a:gd name="connsiteX0" fmla="*/ 0 w 1466662"/>
                <a:gd name="connsiteY0" fmla="*/ 253497 h 351944"/>
                <a:gd name="connsiteX1" fmla="*/ 697116 w 1466662"/>
                <a:gd name="connsiteY1" fmla="*/ 344031 h 351944"/>
                <a:gd name="connsiteX2" fmla="*/ 1466662 w 1466662"/>
                <a:gd name="connsiteY2" fmla="*/ 0 h 351944"/>
                <a:gd name="connsiteX0" fmla="*/ 0 w 1466662"/>
                <a:gd name="connsiteY0" fmla="*/ 253497 h 378009"/>
                <a:gd name="connsiteX1" fmla="*/ 932506 w 1466662"/>
                <a:gd name="connsiteY1" fmla="*/ 371191 h 378009"/>
                <a:gd name="connsiteX2" fmla="*/ 1466662 w 1466662"/>
                <a:gd name="connsiteY2" fmla="*/ 0 h 378009"/>
                <a:gd name="connsiteX0" fmla="*/ 0 w 1466662"/>
                <a:gd name="connsiteY0" fmla="*/ 253497 h 378009"/>
                <a:gd name="connsiteX1" fmla="*/ 932506 w 1466662"/>
                <a:gd name="connsiteY1" fmla="*/ 371191 h 378009"/>
                <a:gd name="connsiteX2" fmla="*/ 1466662 w 1466662"/>
                <a:gd name="connsiteY2" fmla="*/ 0 h 378009"/>
                <a:gd name="connsiteX0" fmla="*/ 0 w 1466662"/>
                <a:gd name="connsiteY0" fmla="*/ 253497 h 376977"/>
                <a:gd name="connsiteX1" fmla="*/ 932506 w 1466662"/>
                <a:gd name="connsiteY1" fmla="*/ 371191 h 376977"/>
                <a:gd name="connsiteX2" fmla="*/ 1466662 w 1466662"/>
                <a:gd name="connsiteY2" fmla="*/ 0 h 376977"/>
                <a:gd name="connsiteX0" fmla="*/ 0 w 1466662"/>
                <a:gd name="connsiteY0" fmla="*/ 253497 h 371287"/>
                <a:gd name="connsiteX1" fmla="*/ 932506 w 1466662"/>
                <a:gd name="connsiteY1" fmla="*/ 371191 h 371287"/>
                <a:gd name="connsiteX2" fmla="*/ 1466662 w 1466662"/>
                <a:gd name="connsiteY2" fmla="*/ 0 h 371287"/>
                <a:gd name="connsiteX0" fmla="*/ 0 w 1430448"/>
                <a:gd name="connsiteY0" fmla="*/ 9053 h 371195"/>
                <a:gd name="connsiteX1" fmla="*/ 896292 w 1430448"/>
                <a:gd name="connsiteY1" fmla="*/ 371191 h 371195"/>
                <a:gd name="connsiteX2" fmla="*/ 1430448 w 1430448"/>
                <a:gd name="connsiteY2" fmla="*/ 0 h 371195"/>
                <a:gd name="connsiteX0" fmla="*/ 0 w 1439502"/>
                <a:gd name="connsiteY0" fmla="*/ 9053 h 371195"/>
                <a:gd name="connsiteX1" fmla="*/ 905346 w 1439502"/>
                <a:gd name="connsiteY1" fmla="*/ 371191 h 371195"/>
                <a:gd name="connsiteX2" fmla="*/ 1439502 w 1439502"/>
                <a:gd name="connsiteY2" fmla="*/ 0 h 371195"/>
                <a:gd name="connsiteX0" fmla="*/ 0 w 1439502"/>
                <a:gd name="connsiteY0" fmla="*/ 9053 h 371195"/>
                <a:gd name="connsiteX1" fmla="*/ 986827 w 1439502"/>
                <a:gd name="connsiteY1" fmla="*/ 371191 h 371195"/>
                <a:gd name="connsiteX2" fmla="*/ 1439502 w 1439502"/>
                <a:gd name="connsiteY2" fmla="*/ 0 h 371195"/>
                <a:gd name="connsiteX0" fmla="*/ 0 w 1439502"/>
                <a:gd name="connsiteY0" fmla="*/ 9053 h 371195"/>
                <a:gd name="connsiteX1" fmla="*/ 986827 w 1439502"/>
                <a:gd name="connsiteY1" fmla="*/ 371191 h 371195"/>
                <a:gd name="connsiteX2" fmla="*/ 1439502 w 1439502"/>
                <a:gd name="connsiteY2" fmla="*/ 0 h 371195"/>
                <a:gd name="connsiteX0" fmla="*/ 0 w 1439502"/>
                <a:gd name="connsiteY0" fmla="*/ 9053 h 371195"/>
                <a:gd name="connsiteX1" fmla="*/ 986827 w 1439502"/>
                <a:gd name="connsiteY1" fmla="*/ 371191 h 371195"/>
                <a:gd name="connsiteX2" fmla="*/ 1439502 w 1439502"/>
                <a:gd name="connsiteY2" fmla="*/ 0 h 371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439502" h="371195">
                  <a:moveTo>
                    <a:pt x="0" y="9053"/>
                  </a:moveTo>
                  <a:cubicBezTo>
                    <a:pt x="491905" y="18859"/>
                    <a:pt x="746910" y="372700"/>
                    <a:pt x="986827" y="371191"/>
                  </a:cubicBezTo>
                  <a:cubicBezTo>
                    <a:pt x="1226744" y="369682"/>
                    <a:pt x="1430448" y="307818"/>
                    <a:pt x="1439502" y="0"/>
                  </a:cubicBezTo>
                </a:path>
              </a:pathLst>
            </a:custGeom>
            <a:noFill/>
            <a:ln w="19050">
              <a:solidFill>
                <a:srgbClr val="FF0000"/>
              </a:solidFill>
              <a:tailEnd type="arrow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" name="AutoShape 2" descr="data:image/jpeg;base64,/9j/4AAQSkZJRgABAQAAAQABAAD/2wCEAAkGBxMTEhUTEhMWFhUXGBcYFhcYFxoXGBcaFxsXGBgXFhcYHSghGBolGxcYITEhJSktLi4uFx8zODMtNygtLisBCgoKBQUFDgUFDisZExkrKysrKysrKysrKysrKysrKysrKysrKysrKysrKysrKysrKysrKysrKysrKysrKysrK//AABEIAQMAwgMBIgACEQEDEQH/xAAcAAABBQEBAQAAAAAAAAAAAAAEAAIDBQYBBwj/xAA8EAABAwIEBAQEBQIGAgMBAAABAAIRAyEEEjFBBSJRYQZxgZETMqGxQlLB0fBi4RQVI3KC8TPCQ1OyB//EABQBAQAAAAAAAAAAAAAAAAAAAAD/xAAUEQEAAAAAAAAAAAAAAAAAAAAA/9oADAMBAAIRAxEAPwDCvamBqMcxcbSQDmmonNViaSGq0kALk5rU74d0Vh6bbF05d4In0nRAqWCe5sgW6kge0m/op8LwSrUJAbEdiSewDQSStHwTwyHxVrjKyxawmC6NcxJsFtuH4VwGQOo0wRORgIyj6ZvOEHmNTwxiGRNM+0H1B0Q54aQJfrJAZfNN9dgPuvXf8lk87i6Y1p5vUE/qpcbwKlVgObJEQXW06gCDog8SZQJOUAk9Bc+y5UpEagiOq9M4r4WLP/GTlvYAZu1+kzoq3A+EnG9Vrhzaj12k7kX80GBxFMgwe31UDgt7xDwqGUnFvMWu3EOggzZ0i0g6rIYrBmmS2oCHDb9ygq3KJwRb2zMQO21trqH4aAUhcU7mKNwQRrhXSkUDYXCuppQILhXVwlBxJJJBr11mqbTCka1AQ1llBVb0U2aympYIuZ8RzgxkxJklx/paNfOw7oAGUmk3AHcftMLRcC4FcFznAnSGiBIjfQ3F48lPwjhFJ+Vzy8i5EQ0W7d4WmwOC+IQADAMiXEmesA3Huglw2FdUtTc5jBYOIh0CLNa7TSZN/daLCYFjGiSTHWZPmdfTRd4fw7KPmvuY/gVlQwzR37lBHScNmx6XSe4dCimkKGqUEDqbTqELiMHOjvSP5dHQkAgrP8CRl3g3Bi4OxtdZvjHghlRxc0kA2LR5gyJW5LAVBW/t/dB4pxbwc5jS+k2oYJa5jgMzY/EIs4GeoiDqh2cHflpEshmW+uzy0knSTrB2XtNWnyFrri0TcoKvwtrxlc0ObYxHTsg8Xf4eqvH/AIw0agkgDcXJ8vobKhxmCfTMPEdxce4X0ZxCg1jIDBlA0jffyXj/AI2pFj3WIbUuQRADgYAHU6m3VBh3BcU3w0wsQRkJpClLVG5A2E0pxTSUCXF1cQbSk1TfDXcqkAQOweENR0Zg0budYBafCcPZHw3h7x1GUaaQ0SY/cqia0fDEn8V4/l9vZWfDKWdwDXZRuAXT6umR5INPw7h9GI5vJ2XSen7q/wAK1jOVgFtmgT6xZVXD8JRZAacx3J29RorZga3aDbe3ogLoE32/m6KadygKVVxJsPupySEDqlRRh0qDE1lHTrH1QGuckHzpr0UPxQf5omAxcn+eYQF501yhFU+YXfjt03QTtpzr/O6laGhBf4lcZXugmxpBt9FiOMeHGlwOQkO6w+5uTldMaC43hbYkndQ1Ryu6wY63QeBY/BNpuc1wgDSNx+6osWzK4jovR/Fnh+q6r8WkGQR8jiA7SOVpMadFhOJcPe15Dmua64AcCJGxB3sgqnOUZKe8KMoOLhXQuSgSS7K4g9ALU8NRLqCfQwpcQBqfRAsPh3OIaPP+6u8OSyGZQ5x/La3rCHwYymGa6Fw+wnRabhWBDQXVCJ6auMdZQFYHCkgEWtoBp5furFrANJJ3vPv0QgxBPyiGqLF44tA7xYILKlivy2+nopHYjuFlKfF7iNT/AEz262CNfiTF5NthHugIrY9s6Epv+YToQPSVj8XxJ7Xm8Ttqde2yJwmLkTKDTiueqfRqnr73Vdh63ujaB8kBbDdStCjb/LKaRrf2QIhNT8w/gKRAQNNY7J1LGT/dRPEIdh5rICeI4RlVhBANoI0PoQvI/GuCqUKrA5zqlB05c1ywi7hJ3i/eF63iGOADgf7Kn49w8Yqg+mQBUADhadNHDrqR6oPDOMMAqegnabC/qq4rQ8Z4O+mTmkwcszN7c19jIVFUbBI6GPZBEuFOK4QgakkuoPVFLh6gDgYUZCnw1EmLSTt2QHYBwNgYM3tIA6zqDAVnTru0m49v0QWFa1rtsxnvHn/0EdhqRzScpJuDP1v7ILOhScbkjrAuoalDmJdJkEA2t31U+CBkQT1Jn9Ufi/hBt3MBjUiT6lBS4DhbG5iHuJ/McsDWQPc9kziHK0tF+83+kISriiHwDPQi/oVJi3OykyNDrt1M9EGE408/F6Df9Udga5gAb79OgH7qu4tJ1PS/UTqBso+HVzp3v+wQa3DYvLy3I6NEn6aK9wNe05Y8yJ+krLYTEiQAPJugHmr3h3xN2t9/7INJRJ1siMx6b7FA4S9i0ehRTuUGxj3QSF3Y/wA9Us47+0fdNFRdkxp9f7IIK7uv7IRxKPebXB+6CqaoCqeIkQVBXrhhDo077bpzaMtOxGiEdBsboMp4qwUVJyjKZ3ymCZ5XbHSxtfuvOuI4ZheRDmuJ0LRHT5hBiexXq/iJstLIBkRB3H5RG+pB6+a884nh6fKzMXGCWPjLBGzp0uAD0ICDKV6JYYPSR0IO4KhcrWuwuaQREGRrYH5oHnBVY8oGJJQkg9cNNWNLDEsa5vcHtrr1sm/BCNwVEyA3NfcT90Cw2EcPmhsmwOpHXsFZ4fCSCTa95sT5DYLmGwpjmAEnQn72RlazSAEATa1+gQuIqB0nmjqfuB+ik4g0t9ll8RXI5XGZk+qCbEPbmDm+RJEEHy2Mbq9xbP8ATA2geU7E9fLqsWSS4AncT+y2WJcH0WO7e2VBh+MWcT7k7jt/NlUYKsGme6Pxzy6XO36aAbAeip2mCUFviMc9jMwBzPkzs0bDzUNLxNiQBcgTdxH2Vjh6rfhl7m5ogCfzaQhqHCK9aYr0qZP4I/VBqeAeIwXNkgk7jqtzh8ax4N14p/k9UZgCBUYdGmzo7bH91ceGvEtQ1G032On9kHrJj6IKvxNlNpJIA66qGpiMrMzivPfFnEapYAxubMYsb7oN/R8Q0n6OF+/6J76gcJaZErxqjhsZRb8V1JzWbukFond2WSB3XovAHvADX6uAPY9x2Qa8OAaFW1mCbDdE06wDBM7j6oU8wdluQJHkgExlAPGU67EjdY3jXC4Dn1QGvNgBu/QlvS3XqPNazE4jM0yNr6+6z+O4tk5KzS9kfNo5sd57IMfi3D4bqUQ4wATBOswSNjYeayrlsPEOFblZVouc6k8WtpGzhsRMeoWVxFEgmxgHX7IB0l1cQe3g7ohuKeI5o6AAIJr4KkbiWtOZwmTYnQeo9EGnwFMG8ydyRf3OiJrUmiD7fus7h+JOEXt2+91Y/wCIeXQ4yIB90EWOAMHsZOi8z4lx3PVe2Dka4gaQQLTOy9F4pU5SOo1+68bZyueTu4oL/B18xnadfK602I4iBhyPKP8AlB+7V5zh8fc5djbv1RB4i8tyk2Gn3QWtapnFilhuFEszWN/UeYhUlLFkW/t9VsOGZ3BmWo+SYE5SIg7hs/VBmuMmo5zaVM5Wgb8oJOpvp0HaOql8NeHqzsQ0V6bfhRFQuDXZ2h2azjJDpgS2DAA89J/gswc11P4jsx0MEbAhzrT1BK7hOA5TIpGI/E5oHoGkz9EHcb4WcKhNOqRTbdjzdzRBlhOr2gxANxMzZUPD6IbWpTc5jJI1E8pWzqUiKcvIAtAFhHb0WM4niAK7S02bYeiD1rH4NtagGjlJtmGy818U+G8WXkU81QBpDebK61gQSfIwPWV6F4axXxMNJ1EKTieGJbnaA8btMfqg844fgOJUaYqtmS6H4ZziWBgAEjO45HTJ1i/otH4PrF7YMgMc4NBF2tP4fQhw7AIujRpEwabmEbOLsv8AxJJaisLhBTqPc1zmtecxbYtJiMwtInzQWWKeWhhGhEFRYKqPiBw0Nj6qDEYsEFp/DF/TshcBV5r9zI+qCTiuHy1CBoZBjUSLeiwNfihGUVNbtzAwRBi+xC3XHa5Lmvb0If5iIHlqfVeaeIqbaZygk2zdgSSY7oJaONYWVadRt4L2ER89PbTQtJCz1atLDeBNxA1891JQrGea4Iv17/Q/VR8SxLSxlNg5Rck3c51wS47WsB0QV9u6SauIPZGlcxTCW22TKTkSwoCcFTqOE0/lAlxMabyPorCkXGNSDcquwrg0zJjcAqxr4tuUNAd97fyEAnGKsMJ62HuvMPEVEMqOA7esWn1iVvfFeI/04+XoTaTYrGcQpiqw1QZcImNo1b9QgoME0X6ynog0wWzoRdDOKBpetf4VxJI1kj7WGVqxm6veAV8pMbR69B7lB6Myk1wGncDzkR9fdGMA0CosDjBAIMne+5lx+6uKRm5QV/id4DMs6SSdh5rzfEY5j6oAuJV/414zmHw2fITBP5o1jsFj8Q0NcHN0sg9v8Gu/08vaP7K4Y6CWlYfwR4iZAB2t3Wo4pxAEZ26s5vMDX6ICMRQ3Fvt2UFQhrCdgJHaNh0HZFYeu2owOBkEIPGw1pnTfyQZ6jiCGkuHQx7yp+GVeaOzp/RBcQfJJaTa99FPw2mSTV0BiB20KAjio5cw0cBIJiY+xWU4twuk6Yc4u1cwQTe9tz9VpqlUFpouOoMfv9dV59xOs6m4gGYOUggGDtlnTrKDnEcFTZTlnxJMhwc2Mum/6BZ6ofP1ROJqvceckkDdDPPVAyUlxcQeu0kQDZRNaiKVNBFnRVPEHWJPt5wkKCnbQQBeI+H061JoLoJvAiRHS2qxdSn/h2vo88nm5mgWNrEE5vOfZbytR7ILHYR7w0F1mzlBEgE7xug83c6ReyGe9E8cqtDyASSJv/ZV9DfzQSA3V9w6nFJz+4+n91nyrGliopZe49kGi8PYvM8za/bdavG1CWBoMNIMu0sIsO5led8GrlskXP8utLV4hlY52bUxfQGYFt9RfuSgrOK8PDnCSI0bHUdPssljMAWvcBJjzt5raUMa1zgLSLmdheD7T7qPBvY6sW8sXc/uIN536eqDP8CwNdzxkBb1d03XqnhzhgZLqr3PeeUT8rR0A0k9SqXCV2Zi5gaY/L1iLbaXRmC4p/qRMgWcBpMTb1hBc8OouoONOZYSXUz0G7fMfZQeJcSG0Hu8vvfT1VvQqh3ISDP0/ZZ3xPiG0hDwHTsRItoSOndBnOEY74tdrpsQQQBlHYR5wtJhQQ2B+HX9f52Xn9HirvjZ2AMN/lFm+QKusD4mhpDr5gTmJ0JvB9dD7oLyng/il9UmCBBG0AEelwPZY3jPFCTlZFpGaBm9Hm4RX+elpc5rjzTLTp2jpe6zVepmMoIH99VC8qV71A5A2Ul2FxB7ezDKdlBPaVLKBjaSkFNRurgJjcYEBbaKz3i/i4w9JzWxnLfYGyt+J8SbQouqPFthpM/ovLPE/Fvisbc5nXeIsNIbfQ2GiDPYqpmJJNzdOoPshXOXGvIQHBymfpZAGpupRWsgJp14H88093FHPEbdPLT6T7oJj7pzaVzCBrKr5MOi8/ouNe8OmfYq0wmAzDurzBeEnvE5QexIugpcOKpy8w3ETa+umiteF0qjczruLYgeXQ7LScL8Hubchg7K1Zw4t1A9EAnhniT//AJBzakz7+s/oqDx7xUurZB+FrZ7HX6ghXBBFQtptLyAXZRrAWB4r8T4jjVaWucSSCCNdr7IBnYh258+6b8QqMpFA9z0wuTXFNJQdKYV2UxyDspJq4g9zNaFA/HBA8QxEbqjqYwkwJJ2A1QX1fGd03BS52hIFz5C5T+E8FMB9cgA6NkTNiAR1N7dlbmvULYpUmsbMHNAkRMjKZO4g/wB0Gb//AKBxHMw0myLe5izQLkC3ULy986H019lrxXY6pVoVHONVj8tFwJBIuLAnZpEjW1pWdxdCq1zmwBl1iD6gix890FUXJpKkc0/w/RROCDub2TmVEzY9P5CYUBMqWnVgoJtROFVBouG8RDSAdFsuF8cjv5Ly9tVGYbib6fykoPWaHipuaApMbxtuUgXcbNA3K8xo4qoGGqRDQbnr0CN4Rj81cZ5sO8HW1tJg+sIN9wB7TIaQXk8zxfS0A9rqx4iaT2Fr2teXCQDAPmDFtFlqOZgBDgIaZHW82O1+ndH4DiHxJYeV5HzRIEmwPaNuyAXingagWh9J7mFwkA3bPQ9FmcZ4NxTZLWh8bNcJ9ltMRjXtLQ0Z9SALNY4CTMDUjQKSvxV1Rod8jdXE2c3e+4QeTYmi5hIe0tI2Ig/VQyvYeJuo1QGvptLnAQXiRE/m8lnsX4LpVQ51I/BcCRlddpjS/RBgJTSrTinh7E0Cc9MwPxN5m+chVOZA6Ek2VxB6fTwtXEE/DiBqSY10A7q+wvDqOFAJyuIlzqhMxFiAJteBaUSMlJoLWggNJgAAw48uYOE/y6Dr8SZLmPYWZbBxiDmvmJJ0Bga6neUFp8dgY1zsrT8zS6JaDNwHG1iATbUoTitflc0n8Ju1wyzIDmkT+k91T8JrFwYwuaX2kxAi/LBMPbHLIkw4ToouK1Kjg74UktOXLMiAdKg1Is5p1gEOtEoMT4p4eRke3M5xDnA6yyRcGJsXQZ3IHRA4fiwqNNOtmLiRzm/pAb+q2GIqPc9nJaYywG5QRYO87tIm5vPTG4zhJcCabTOpA0dc/KdjbTqD2QOr4UAAyDJPy6DqD3G5QVfDOgy06C0XiYB8v1RPC+LBgLKgB/KXAmPvHoFZYmm1zYaA78WZu4N3GYtEAwL7aIM4aO/mfb+XUJCualAEDKW2kzoYOpcdNbCdNFXuoG51jpMdUApC5CnNAzEH12/n0UtDCkx/Nd/JAI0qx4XQzPCd/k7nGG2N9bTHnpKuvC9E0qhbWYRmFiRafP3QLxa8U6DKQ/EQ72Vd4ZaXVBzRYTuIEGT2EE+ndF+MqTnVm06YLiBoBNz0hVVOlVwwFQtjYg6/hN40+Ye4QbsYnOwU4vctJP1MdZIg908UxLgHBt4cRa9zmmLG2nYLL4TxJTcQXhwcBlBmQGjTXfW/fsrbDOa5o3L2uMQTTIkc2UaahBcvxvxGkw7/AImwcw6z5CfIolrg1j2VbNLsrHaOdGk7EjqqqniILsxyMPKSBobxbcOb+inZiXmGWcCCQS2CQdGxNtTeNkBWAeA2rTLnNfeZMtAOhH83VjhmtfTAeMrpMmQdBII62WcZi2BpOrQ4jJfM0SJv9ein4RiXtfkdysDXFpd1ESCfXZBcvf8ADDWudyG3MJJ7zKp+McBoV3RlbSdcZwYBi9xpdHcTxzXBo/BIGaIymBfuJ3TKzmuBY+/w2w6dYOjwg8/qcCrAkDKYJvmF+6S2Bq4X8x9ykg1GLc9lKYJgZoPy5XEDKCNY7oGgx1NjHieYAgu5nNabvD7zE5fUdggsOwvaC6qXNcS8GRnGbM6YJgs2jew2TamLbRa4sc5zHtEukgiQMoBIi4dcgyLyTFgfh8WOd2VuQgBrm3yGmHCq0nY/LadWC5AuRicRSy5mk0nWn8JymWulw/GIJJB/CFVnDU5qFtRjQAzTMCXiJEB3zECmdbyVLRcHAOqGHZWkiGgOaRlfJ0NiwmB0lBFUoEPcSKkNA53OEvkDO4tHybmJtl2lVOIDXAEB0G+wE3JdaLEXjaTqtL8X4khoaXWdEx1gm4teJiea/RB1cEHOZJyEucwS35YDnMmAMsAxeQZAQZXjnCGuBc0jOLuI0dImdOW0a9D1VPgsbUouyu+WbtdcQdYkERvYLY4gFtRzXkODgG9DNJwIkzsXG15kKs4/gqdSQxha5jJBg3DSG73kEQQfzIJ21BVAdRaAYmJiCPW9vOw1Q9ekS8siHOJDwBZ19hEx0i8RCzNOpUpOMSNZBuD6GxV9geNtqOBqHJUbGVwkNMRAMX2t53J0QE4DDS0k0wTJaQbRIv8ALpe2YTtcGy7iMKAZbZsOmC8m0SYiJExE6BHcQwxbcMbksf8ATJBIOgmbM1OSNbjMVBRxVUy1nNBM5ifxbTeRaCe4mdg7QpU23yTZxB2aNLXkCTp0KM/zh1J7BnzBzRaGhrS4tEuAnrNjcoLDYszcOLSZsGzIFhyyAQetojU2XcSw1HsBu0NfBAJALIsW6n5YgEyglOKzU3Oa0AlwJMxAzgHLbldAJnz9CMDhaVak74oLQ4GJNwzNyl3Q6CNLDS6osPjmU6bC/NmIf0cHQ50Zr3v0uIsdFJhHH4uVhMBoECHXJDZymxiSDH5p3KCj41wc0TIMtPuPP3UfCuMVaB5XHKdWzC29akyvTLiAIcDUgASTZp1jUxY7eSzvE+EscHOptyuu7KDoNLh19fvogtMJjRWZyEX+ZhJJnUQYsNdveyscGTXpsPKKjTluTBIJBaehIuLQvP8AD1alB+ZpLXCCD9Qe4Ws8P499R7TYB/ziwkgkhwgWiIEdEFriM4c1hgE32kg2MgWgX9gofjVWGnJkZjmY+SHNM7km8DysrCuOYFguM2Yz/UQJkX1vB+6Y6u4u+GIzQL/0cxE3G8TCB9LGtkBoyQS2IzBzemX5Zt7qHF4jmOUiBy2GWWOsBE3Qj2OY8CoXyJGZrr9rHedt0diarHZGkGb5osJBu7qJIBhBQVMbVBIyixI+Q7JLShs3+HPeTdcQA4imabyLWLskxJbElt7gn7N80LwWpnzUnyXAQxj5IDiCRAAtzHpo3SEuKtcHSQQGw4MBBJvDi68nWN/WFS0sQWVC8EZgYkE2JJNo8/8ApBaYUhpLalQtaCDyiHTlO420EeXRGv4rmbmLszSC2CMsAAl0dB8t+jPJU2NrAtkgw0TB0ggS2dYka9xtCWIpTIGUtIBEat+UyR7T5INFgyCW5y4ONspAy1GAS4TMXsZPTsrzElsU2taHZwZfmJlzAIdYD8Nza8brFYPGZ3Gmed88rnn/AOsEAazEC/8ACr41zysa6WOaRl1e145uVzflttoMqCLEsIDy7O0NeTIgksOW0G8B0Hrd0IfF1AwsfaLiL87ps2QOYFg3/LOydh6QJAzuM65znnNIIDjaDceYlCVmkNkDLlc2G5rAtIIc4H5dCPRA7i3DWuYLaAkDUAm4n8sgEEf1NWVxXCHAB7BLTeOk3F9DIWv+OzOXAnldmcb5cmrm98phwdsLaIGg8UyTzAPaHc0ENqH/ANSTP/JBncBxitRIEktH4Haek6fZXXDeNtfIq5WgFx9THMR5DeR5KDiNOnUzBwgt0cLONjMj8QzAny72WfxGGc2+3X2/eyDVYuB8jHFmxF5GskjtN1wPezKG1coGZwaAQ5pIaNCdwdVnOH8VqUicpHMMrswkXtPnB1Vjw/ij88giQ0xYQSe2mw2OmiBlVzv8OyDmaCQbG0yRaLC7h5tVzw/DtAZUDC18ukEWGYfLcXte53hVvh3EgSJIcIMCOYtkiBvED3KtnViG02uF4eHGYExOg35SNEDsQalNzi0iYmoG6ATMQflESD/uB0UNas1kPgQ5tnjmgybxBOXmm8WCkrVOd0OE/KXQJBPyg/0gTB1lVbKozEAakNc2eUzHK22pk/yEBuPwgLWmqNQACB1uYOgMJmBwBD3MZMBwMXEjrJ0BghEUMawNdYyA6BpYEjKfziJN4ReWaWYPygQXQLWJMyfMECd0EjawaOUyczi4mbFwgE9LCOifjqbXMpAyX5iGu6A88kyDEy1S4Ki19EFscxBiJc4N5c0SI1FhYwosE4Cm8sIfTBlzfldTzCxbvFiCBF0E1OoQ34bxL2fLeA/QkyTeJlDtzPqaHmkm0QRAGvXqNwpvh54zPbIPygEiBYkwYbAAMRBhJuVrnT8mWQAdWm5HQa6fsgb8eoLAAgW06eqSra+Clzjmfqfwk79c1/NJA/gXGmuFOnUY15Dic5lpaJB9RazdAfRM8Q4D4bviUYcxx5bQ5k/Lmix/EQdVkcPWLbgwRBB7hbHg/HS8up1m52PbqIDmkXlrrREzHUoKl/S4LiWm/wAo3EHa8+vqmt4m9kZRyREWMRBN+mp9lacbwDqO8tc3NTcDYkznkHQwIi/6rKV6kix6SPMXQWDqpzUnA30Ltwc0ieitsJjYzRYg3B7Zpyk/LmJMrLUsRALZt+2n87qwokkOdImDaNBvl9vog0PC6zQ51IjK0uygkzAcHFpaR3JA8wrCpiQ18w17cvNYSHNccusyOYj/AKWepEPZlptIcIlxMQAIbr6z6dEdSY69RsZWajWQSJkm5uCJ1QWVCS0QIcHfKQYv+JxG0zJ7hM4hhi+nYgRlzN1zCBAiLwZHf1QuFrw5pY6GyY7RoHDyt6In/GfEc17i0FgcGkOMG15H+0ghBVFuZpcwBrcsB2kZSZnWzdINvPRDvoOGUGAbi0OgNc0gWETzexPW9xTYGNLRzNaSxgP4w4tLHFxtEZhN5LQgcc94aAzmILSBuBEgn+q8Hb1KClZgMxyvGW+ukyYEfU+h9Y6vCXs52czRBFr30zDZXmLqB9NrskXGkvIDdTO8XMW0J2smOcC4gnLHTWZMAj5Z1/lgy/D8Uabw6TY3Gx0kEdDotbiKwdkaBOrpAkAzzNM7zJg79FkcdSyukaG4V1w7F5mACxa4/KYgOuTHp97oCn0AGkuIDjEO6uLgeYD5dxqI03QjXSXX8xuSAQ28m0bK0ruDweZozNZmtAM5ucEDdwBvoqjGi5eCAdT5AvidL6BBZYHEgPylu0Tm3GaTbUE2CMpVID2s2fytMugAAidwCIPuqGnTBnWBIDpg2Mgk7DT3VtQxvOx/UtBABNwBI73zeiAvDuAe2SQ3lDZnlBNg4mNGuvPbtF1R4dTYf/kAIIdOQZ3OIuWmZ7eZlUGJzOLSRMkm0n3m0xp/tiEXUp5ctQlz5dD4adgRJ76kRAJQWmJpUcoc0AOM2DpJAhri06ix+XsgaddhLy24ANtBzG1joZsL7pYvEMJs0EEWEHlJJOYm0cv5T9k0lrBmfLGkxDBJZINnNOvrf1QAVKNUEhtQgAmJMW2tFklX1eJVg4gfBcASATmkgaE9ykgzTUVhKpDgZ117d1ynS6Xkj69EV/h4iOhsOukIL7CVzUa9pki4GzRe5A3BF4VLxThbmB1pi4Okjcd9B1RfCsQ7L8O7W6yflE2M9ETBcCx2U5MwiNCdCdiJlBknImhitjeTdD1mZSR0XGhBfUH5XCXCZLYFzAHTTXTyKP4e6GuzN2NgSSNAXEaC+T6qkw+JiNJ76efY/urSlihzNuQ6czr3JnT0tHZAXRoh8fDaRbn2gk3cO287IutSaP8AXboSIuTOXll072sUHwvFN1bJicxmCY5YA3sW2/p9jeIvGRwBA5pjbofadOpQAMrZrgGG5czQbQDNmm0i8d3J/EA1jw9kjcZhmEixB7idJ3TsLRynML5gQ6C2cwGo6aHXslXmGloGSRM6m34Y0uB7Hqgjr0gwHTKDAB1AsZtpG5T3sDi5tg0jltykZblo1tp3n3ZRBBgkgOD2uFyOYeX+76dFK+oXBrRDYiTqQW/MI23/AOygpcfhgWFsyWugOuZ5QYHY/ePNV/B6sPDZsTuYvp9Ffh8EwBeSR2EQDPSxnt7UPFcO1js1OzTaJkhw199fVBcUm/6hgHmDy0zEZTmbedIuhqtRkTAEgTqdwI0gDU3TcFiWvZkd80Q0nygCPdNqwLEQ5tnR+KZiQbf9oH4RwbLSRB07g3OnSD7BXLK4GQCBcxedDAAEWvfyKqaNIGZIggiw6aR5lSUpLoABdbQ9otGtxCCwbiTSaQ0uiA7X5TMf+3nZPw/EQ0XbBmZOaJhrbA2BaJIHUoRlN1SLkHmAg2MDKQB5Rbso6VQ05IggRbLcGIk2uIm3ZBbN4g1ogcsTpytN4yiYAkZjmH2RtGtDS4OZJPM0XHeCN4IvcAqtpOLgWlucGIAiWh24kGbkD1KkpUHMzR0a1wMBzZgZWh23lOiCsdgpMuLZOsi87zbVJaRtcAAFhJFjBEel0kGDc6Ggix6q3FwDuBbt8n7n3SSQWHCaDTTuNYnvLrz7BQ4emBTqno9wF9srrR6pJIM5xpgbWeAIANh9UGEkkBmBYCbibFTYR5AEH8YHpBSSQTUDAaBvmP1VpRqu+FMmXFubvadPNJJBNwumPgAxd7xmPXlGqdiLNYRvBPmXAH3BKSSBvDKrsrxJs23aCYXcYwNu22h1OpuT53KSSCLF/wDjpnciT3LgJVXxMTTaT0P0yR/+j7pJIKJjyDIMK8puJpkm55Lx+Y3SSQP0c6LZXGI21/YIulTHw6Ri5Ek9TzmfokkglwgzMZOwnpeRe3mfdRPqEUQ4akGT1y5YnrqkkgsuEUWuFORrIOoMcx1HkrSl8z/+Zvf5RAiei4kgo34hwJAP0CSSSD//2Q=="/>
          <p:cNvSpPr>
            <a:spLocks noChangeAspect="1" noChangeArrowheads="1"/>
          </p:cNvSpPr>
          <p:nvPr/>
        </p:nvSpPr>
        <p:spPr bwMode="auto">
          <a:xfrm>
            <a:off x="155575" y="-2414588"/>
            <a:ext cx="3781425" cy="5038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AutoShape 4" descr="data:image/jpeg;base64,/9j/4AAQSkZJRgABAQAAAQABAAD/2wCEAAkGBxMTEhUTEhMWFhUXGBcYFhcYFxoXGBcaFxsXGBgXFhcYHSghGBolGxcYITEhJSktLi4uFx8zODMtNygtLisBCgoKBQUFDgUFDisZExkrKysrKysrKysrKysrKysrKysrKysrKysrKysrKysrKysrKysrKysrKysrKysrKysrK//AABEIAQMAwgMBIgACEQEDEQH/xAAcAAABBQEBAQAAAAAAAAAAAAAEAAIDBQYBBwj/xAA8EAABAwIEBAQEBQIGAgMBAAABAAIRAyEEEjFBBSJRYQZxgZETMqGxQlLB0fBi4RQVI3KC8TPCQ1OyB//EABQBAQAAAAAAAAAAAAAAAAAAAAD/xAAUEQEAAAAAAAAAAAAAAAAAAAAA/9oADAMBAAIRAxEAPwDCvamBqMcxcbSQDmmonNViaSGq0kALk5rU74d0Vh6bbF05d4In0nRAqWCe5sgW6kge0m/op8LwSrUJAbEdiSewDQSStHwTwyHxVrjKyxawmC6NcxJsFtuH4VwGQOo0wRORgIyj6ZvOEHmNTwxiGRNM+0H1B0Q54aQJfrJAZfNN9dgPuvXf8lk87i6Y1p5vUE/qpcbwKlVgObJEQXW06gCDog8SZQJOUAk9Bc+y5UpEagiOq9M4r4WLP/GTlvYAZu1+kzoq3A+EnG9Vrhzaj12k7kX80GBxFMgwe31UDgt7xDwqGUnFvMWu3EOggzZ0i0g6rIYrBmmS2oCHDb9ygq3KJwRb2zMQO21trqH4aAUhcU7mKNwQRrhXSkUDYXCuppQILhXVwlBxJJJBr11mqbTCka1AQ1llBVb0U2aympYIuZ8RzgxkxJklx/paNfOw7oAGUmk3AHcftMLRcC4FcFznAnSGiBIjfQ3F48lPwjhFJ+Vzy8i5EQ0W7d4WmwOC+IQADAMiXEmesA3Huglw2FdUtTc5jBYOIh0CLNa7TSZN/daLCYFjGiSTHWZPmdfTRd4fw7KPmvuY/gVlQwzR37lBHScNmx6XSe4dCimkKGqUEDqbTqELiMHOjvSP5dHQkAgrP8CRl3g3Bi4OxtdZvjHghlRxc0kA2LR5gyJW5LAVBW/t/dB4pxbwc5jS+k2oYJa5jgMzY/EIs4GeoiDqh2cHflpEshmW+uzy0knSTrB2XtNWnyFrri0TcoKvwtrxlc0ObYxHTsg8Xf4eqvH/AIw0agkgDcXJ8vobKhxmCfTMPEdxce4X0ZxCg1jIDBlA0jffyXj/AI2pFj3WIbUuQRADgYAHU6m3VBh3BcU3w0wsQRkJpClLVG5A2E0pxTSUCXF1cQbSk1TfDXcqkAQOweENR0Zg0budYBafCcPZHw3h7x1GUaaQ0SY/cqia0fDEn8V4/l9vZWfDKWdwDXZRuAXT6umR5INPw7h9GI5vJ2XSen7q/wAK1jOVgFtmgT6xZVXD8JRZAacx3J29RorZga3aDbe3ogLoE32/m6KadygKVVxJsPupySEDqlRRh0qDE1lHTrH1QGuckHzpr0UPxQf5omAxcn+eYQF501yhFU+YXfjt03QTtpzr/O6laGhBf4lcZXugmxpBt9FiOMeHGlwOQkO6w+5uTldMaC43hbYkndQ1Ryu6wY63QeBY/BNpuc1wgDSNx+6osWzK4jovR/Fnh+q6r8WkGQR8jiA7SOVpMadFhOJcPe15Dmua64AcCJGxB3sgqnOUZKe8KMoOLhXQuSgSS7K4g9ALU8NRLqCfQwpcQBqfRAsPh3OIaPP+6u8OSyGZQ5x/La3rCHwYymGa6Fw+wnRabhWBDQXVCJ6auMdZQFYHCkgEWtoBp5furFrANJJ3vPv0QgxBPyiGqLF44tA7xYILKlivy2+nopHYjuFlKfF7iNT/AEz262CNfiTF5NthHugIrY9s6Epv+YToQPSVj8XxJ7Xm8Ttqde2yJwmLkTKDTiueqfRqnr73Vdh63ujaB8kBbDdStCjb/LKaRrf2QIhNT8w/gKRAQNNY7J1LGT/dRPEIdh5rICeI4RlVhBANoI0PoQvI/GuCqUKrA5zqlB05c1ywi7hJ3i/eF63iGOADgf7Kn49w8Yqg+mQBUADhadNHDrqR6oPDOMMAqegnabC/qq4rQ8Z4O+mTmkwcszN7c19jIVFUbBI6GPZBEuFOK4QgakkuoPVFLh6gDgYUZCnw1EmLSTt2QHYBwNgYM3tIA6zqDAVnTru0m49v0QWFa1rtsxnvHn/0EdhqRzScpJuDP1v7ILOhScbkjrAuoalDmJdJkEA2t31U+CBkQT1Jn9Ufi/hBt3MBjUiT6lBS4DhbG5iHuJ/McsDWQPc9kziHK0tF+83+kISriiHwDPQi/oVJi3OykyNDrt1M9EGE408/F6Df9Udga5gAb79OgH7qu4tJ1PS/UTqBso+HVzp3v+wQa3DYvLy3I6NEn6aK9wNe05Y8yJ+krLYTEiQAPJugHmr3h3xN2t9/7INJRJ1siMx6b7FA4S9i0ehRTuUGxj3QSF3Y/wA9Us47+0fdNFRdkxp9f7IIK7uv7IRxKPebXB+6CqaoCqeIkQVBXrhhDo077bpzaMtOxGiEdBsboMp4qwUVJyjKZ3ymCZ5XbHSxtfuvOuI4ZheRDmuJ0LRHT5hBiexXq/iJstLIBkRB3H5RG+pB6+a884nh6fKzMXGCWPjLBGzp0uAD0ICDKV6JYYPSR0IO4KhcrWuwuaQREGRrYH5oHnBVY8oGJJQkg9cNNWNLDEsa5vcHtrr1sm/BCNwVEyA3NfcT90Cw2EcPmhsmwOpHXsFZ4fCSCTa95sT5DYLmGwpjmAEnQn72RlazSAEATa1+gQuIqB0nmjqfuB+ik4g0t9ll8RXI5XGZk+qCbEPbmDm+RJEEHy2Mbq9xbP8ATA2geU7E9fLqsWSS4AncT+y2WJcH0WO7e2VBh+MWcT7k7jt/NlUYKsGme6Pxzy6XO36aAbAeip2mCUFviMc9jMwBzPkzs0bDzUNLxNiQBcgTdxH2Vjh6rfhl7m5ogCfzaQhqHCK9aYr0qZP4I/VBqeAeIwXNkgk7jqtzh8ax4N14p/k9UZgCBUYdGmzo7bH91ceGvEtQ1G032On9kHrJj6IKvxNlNpJIA66qGpiMrMzivPfFnEapYAxubMYsb7oN/R8Q0n6OF+/6J76gcJaZErxqjhsZRb8V1JzWbukFond2WSB3XovAHvADX6uAPY9x2Qa8OAaFW1mCbDdE06wDBM7j6oU8wdluQJHkgExlAPGU67EjdY3jXC4Dn1QGvNgBu/QlvS3XqPNazE4jM0yNr6+6z+O4tk5KzS9kfNo5sd57IMfi3D4bqUQ4wATBOswSNjYeayrlsPEOFblZVouc6k8WtpGzhsRMeoWVxFEgmxgHX7IB0l1cQe3g7ohuKeI5o6AAIJr4KkbiWtOZwmTYnQeo9EGnwFMG8ydyRf3OiJrUmiD7fus7h+JOEXt2+91Y/wCIeXQ4yIB90EWOAMHsZOi8z4lx3PVe2Dka4gaQQLTOy9F4pU5SOo1+68bZyueTu4oL/B18xnadfK602I4iBhyPKP8AlB+7V5zh8fc5djbv1RB4i8tyk2Gn3QWtapnFilhuFEszWN/UeYhUlLFkW/t9VsOGZ3BmWo+SYE5SIg7hs/VBmuMmo5zaVM5Wgb8oJOpvp0HaOql8NeHqzsQ0V6bfhRFQuDXZ2h2azjJDpgS2DAA89J/gswc11P4jsx0MEbAhzrT1BK7hOA5TIpGI/E5oHoGkz9EHcb4WcKhNOqRTbdjzdzRBlhOr2gxANxMzZUPD6IbWpTc5jJI1E8pWzqUiKcvIAtAFhHb0WM4niAK7S02bYeiD1rH4NtagGjlJtmGy818U+G8WXkU81QBpDebK61gQSfIwPWV6F4axXxMNJ1EKTieGJbnaA8btMfqg844fgOJUaYqtmS6H4ZziWBgAEjO45HTJ1i/otH4PrF7YMgMc4NBF2tP4fQhw7AIujRpEwabmEbOLsv8AxJJaisLhBTqPc1zmtecxbYtJiMwtInzQWWKeWhhGhEFRYKqPiBw0Nj6qDEYsEFp/DF/TshcBV5r9zI+qCTiuHy1CBoZBjUSLeiwNfihGUVNbtzAwRBi+xC3XHa5Lmvb0If5iIHlqfVeaeIqbaZygk2zdgSSY7oJaONYWVadRt4L2ER89PbTQtJCz1atLDeBNxA1891JQrGea4Iv17/Q/VR8SxLSxlNg5Rck3c51wS47WsB0QV9u6SauIPZGlcxTCW22TKTkSwoCcFTqOE0/lAlxMabyPorCkXGNSDcquwrg0zJjcAqxr4tuUNAd97fyEAnGKsMJ62HuvMPEVEMqOA7esWn1iVvfFeI/04+XoTaTYrGcQpiqw1QZcImNo1b9QgoME0X6ynog0wWzoRdDOKBpetf4VxJI1kj7WGVqxm6veAV8pMbR69B7lB6Myk1wGncDzkR9fdGMA0CosDjBAIMne+5lx+6uKRm5QV/id4DMs6SSdh5rzfEY5j6oAuJV/414zmHw2fITBP5o1jsFj8Q0NcHN0sg9v8Gu/08vaP7K4Y6CWlYfwR4iZAB2t3Wo4pxAEZ26s5vMDX6ICMRQ3Fvt2UFQhrCdgJHaNh0HZFYeu2owOBkEIPGw1pnTfyQZ6jiCGkuHQx7yp+GVeaOzp/RBcQfJJaTa99FPw2mSTV0BiB20KAjio5cw0cBIJiY+xWU4twuk6Yc4u1cwQTe9tz9VpqlUFpouOoMfv9dV59xOs6m4gGYOUggGDtlnTrKDnEcFTZTlnxJMhwc2Mum/6BZ6ofP1ROJqvceckkDdDPPVAyUlxcQeu0kQDZRNaiKVNBFnRVPEHWJPt5wkKCnbQQBeI+H061JoLoJvAiRHS2qxdSn/h2vo88nm5mgWNrEE5vOfZbytR7ILHYR7w0F1mzlBEgE7xug83c6ReyGe9E8cqtDyASSJv/ZV9DfzQSA3V9w6nFJz+4+n91nyrGliopZe49kGi8PYvM8za/bdavG1CWBoMNIMu0sIsO5led8GrlskXP8utLV4hlY52bUxfQGYFt9RfuSgrOK8PDnCSI0bHUdPssljMAWvcBJjzt5raUMa1zgLSLmdheD7T7qPBvY6sW8sXc/uIN536eqDP8CwNdzxkBb1d03XqnhzhgZLqr3PeeUT8rR0A0k9SqXCV2Zi5gaY/L1iLbaXRmC4p/qRMgWcBpMTb1hBc8OouoONOZYSXUz0G7fMfZQeJcSG0Hu8vvfT1VvQqh3ISDP0/ZZ3xPiG0hDwHTsRItoSOndBnOEY74tdrpsQQQBlHYR5wtJhQQ2B+HX9f52Xn9HirvjZ2AMN/lFm+QKusD4mhpDr5gTmJ0JvB9dD7oLyng/il9UmCBBG0AEelwPZY3jPFCTlZFpGaBm9Hm4RX+elpc5rjzTLTp2jpe6zVepmMoIH99VC8qV71A5A2Ul2FxB7ezDKdlBPaVLKBjaSkFNRurgJjcYEBbaKz3i/i4w9JzWxnLfYGyt+J8SbQouqPFthpM/ovLPE/Fvisbc5nXeIsNIbfQ2GiDPYqpmJJNzdOoPshXOXGvIQHBymfpZAGpupRWsgJp14H88093FHPEbdPLT6T7oJj7pzaVzCBrKr5MOi8/ouNe8OmfYq0wmAzDurzBeEnvE5QexIugpcOKpy8w3ETa+umiteF0qjczruLYgeXQ7LScL8Hubchg7K1Zw4t1A9EAnhniT//AJBzakz7+s/oqDx7xUurZB+FrZ7HX6ghXBBFQtptLyAXZRrAWB4r8T4jjVaWucSSCCNdr7IBnYh258+6b8QqMpFA9z0wuTXFNJQdKYV2UxyDspJq4g9zNaFA/HBA8QxEbqjqYwkwJJ2A1QX1fGd03BS52hIFz5C5T+E8FMB9cgA6NkTNiAR1N7dlbmvULYpUmsbMHNAkRMjKZO4g/wB0Gb//AKBxHMw0myLe5izQLkC3ULy986H019lrxXY6pVoVHONVj8tFwJBIuLAnZpEjW1pWdxdCq1zmwBl1iD6gix890FUXJpKkc0/w/RROCDub2TmVEzY9P5CYUBMqWnVgoJtROFVBouG8RDSAdFsuF8cjv5Ly9tVGYbib6fykoPWaHipuaApMbxtuUgXcbNA3K8xo4qoGGqRDQbnr0CN4Rj81cZ5sO8HW1tJg+sIN9wB7TIaQXk8zxfS0A9rqx4iaT2Fr2teXCQDAPmDFtFlqOZgBDgIaZHW82O1+ndH4DiHxJYeV5HzRIEmwPaNuyAXingagWh9J7mFwkA3bPQ9FmcZ4NxTZLWh8bNcJ9ltMRjXtLQ0Z9SALNY4CTMDUjQKSvxV1Rod8jdXE2c3e+4QeTYmi5hIe0tI2Ig/VQyvYeJuo1QGvptLnAQXiRE/m8lnsX4LpVQ51I/BcCRlddpjS/RBgJTSrTinh7E0Cc9MwPxN5m+chVOZA6Ek2VxB6fTwtXEE/DiBqSY10A7q+wvDqOFAJyuIlzqhMxFiAJteBaUSMlJoLWggNJgAAw48uYOE/y6Dr8SZLmPYWZbBxiDmvmJJ0Bga6neUFp8dgY1zsrT8zS6JaDNwHG1iATbUoTitflc0n8Ju1wyzIDmkT+k91T8JrFwYwuaX2kxAi/LBMPbHLIkw4ToouK1Kjg74UktOXLMiAdKg1Is5p1gEOtEoMT4p4eRke3M5xDnA6yyRcGJsXQZ3IHRA4fiwqNNOtmLiRzm/pAb+q2GIqPc9nJaYywG5QRYO87tIm5vPTG4zhJcCabTOpA0dc/KdjbTqD2QOr4UAAyDJPy6DqD3G5QVfDOgy06C0XiYB8v1RPC+LBgLKgB/KXAmPvHoFZYmm1zYaA78WZu4N3GYtEAwL7aIM4aO/mfb+XUJCualAEDKW2kzoYOpcdNbCdNFXuoG51jpMdUApC5CnNAzEH12/n0UtDCkx/Nd/JAI0qx4XQzPCd/k7nGG2N9bTHnpKuvC9E0qhbWYRmFiRafP3QLxa8U6DKQ/EQ72Vd4ZaXVBzRYTuIEGT2EE+ndF+MqTnVm06YLiBoBNz0hVVOlVwwFQtjYg6/hN40+Ye4QbsYnOwU4vctJP1MdZIg908UxLgHBt4cRa9zmmLG2nYLL4TxJTcQXhwcBlBmQGjTXfW/fsrbDOa5o3L2uMQTTIkc2UaahBcvxvxGkw7/AImwcw6z5CfIolrg1j2VbNLsrHaOdGk7EjqqqniILsxyMPKSBobxbcOb+inZiXmGWcCCQS2CQdGxNtTeNkBWAeA2rTLnNfeZMtAOhH83VjhmtfTAeMrpMmQdBII62WcZi2BpOrQ4jJfM0SJv9ein4RiXtfkdysDXFpd1ESCfXZBcvf8ADDWudyG3MJJ7zKp+McBoV3RlbSdcZwYBi9xpdHcTxzXBo/BIGaIymBfuJ3TKzmuBY+/w2w6dYOjwg8/qcCrAkDKYJvmF+6S2Bq4X8x9ykg1GLc9lKYJgZoPy5XEDKCNY7oGgx1NjHieYAgu5nNabvD7zE5fUdggsOwvaC6qXNcS8GRnGbM6YJgs2jew2TamLbRa4sc5zHtEukgiQMoBIi4dcgyLyTFgfh8WOd2VuQgBrm3yGmHCq0nY/LadWC5AuRicRSy5mk0nWn8JymWulw/GIJJB/CFVnDU5qFtRjQAzTMCXiJEB3zECmdbyVLRcHAOqGHZWkiGgOaRlfJ0NiwmB0lBFUoEPcSKkNA53OEvkDO4tHybmJtl2lVOIDXAEB0G+wE3JdaLEXjaTqtL8X4khoaXWdEx1gm4teJiea/RB1cEHOZJyEucwS35YDnMmAMsAxeQZAQZXjnCGuBc0jOLuI0dImdOW0a9D1VPgsbUouyu+WbtdcQdYkERvYLY4gFtRzXkODgG9DNJwIkzsXG15kKs4/gqdSQxha5jJBg3DSG73kEQQfzIJ21BVAdRaAYmJiCPW9vOw1Q9ekS8siHOJDwBZ19hEx0i8RCzNOpUpOMSNZBuD6GxV9geNtqOBqHJUbGVwkNMRAMX2t53J0QE4DDS0k0wTJaQbRIv8ALpe2YTtcGy7iMKAZbZsOmC8m0SYiJExE6BHcQwxbcMbksf8ATJBIOgmbM1OSNbjMVBRxVUy1nNBM5ifxbTeRaCe4mdg7QpU23yTZxB2aNLXkCTp0KM/zh1J7BnzBzRaGhrS4tEuAnrNjcoLDYszcOLSZsGzIFhyyAQetojU2XcSw1HsBu0NfBAJALIsW6n5YgEyglOKzU3Oa0AlwJMxAzgHLbldAJnz9CMDhaVak74oLQ4GJNwzNyl3Q6CNLDS6osPjmU6bC/NmIf0cHQ50Zr3v0uIsdFJhHH4uVhMBoECHXJDZymxiSDH5p3KCj41wc0TIMtPuPP3UfCuMVaB5XHKdWzC29akyvTLiAIcDUgASTZp1jUxY7eSzvE+EscHOptyuu7KDoNLh19fvogtMJjRWZyEX+ZhJJnUQYsNdveyscGTXpsPKKjTluTBIJBaehIuLQvP8AD1alB+ZpLXCCD9Qe4Ws8P499R7TYB/ziwkgkhwgWiIEdEFriM4c1hgE32kg2MgWgX9gofjVWGnJkZjmY+SHNM7km8DysrCuOYFguM2Yz/UQJkX1vB+6Y6u4u+GIzQL/0cxE3G8TCB9LGtkBoyQS2IzBzemX5Zt7qHF4jmOUiBy2GWWOsBE3Qj2OY8CoXyJGZrr9rHedt0diarHZGkGb5osJBu7qJIBhBQVMbVBIyixI+Q7JLShs3+HPeTdcQA4imabyLWLskxJbElt7gn7N80LwWpnzUnyXAQxj5IDiCRAAtzHpo3SEuKtcHSQQGw4MBBJvDi68nWN/WFS0sQWVC8EZgYkE2JJNo8/8ApBaYUhpLalQtaCDyiHTlO420EeXRGv4rmbmLszSC2CMsAAl0dB8t+jPJU2NrAtkgw0TB0ggS2dYka9xtCWIpTIGUtIBEat+UyR7T5INFgyCW5y4ONspAy1GAS4TMXsZPTsrzElsU2taHZwZfmJlzAIdYD8Nza8brFYPGZ3Gmed88rnn/AOsEAazEC/8ACr41zysa6WOaRl1e145uVzflttoMqCLEsIDy7O0NeTIgksOW0G8B0Hrd0IfF1AwsfaLiL87ps2QOYFg3/LOydh6QJAzuM65znnNIIDjaDceYlCVmkNkDLlc2G5rAtIIc4H5dCPRA7i3DWuYLaAkDUAm4n8sgEEf1NWVxXCHAB7BLTeOk3F9DIWv+OzOXAnldmcb5cmrm98phwdsLaIGg8UyTzAPaHc0ENqH/ANSTP/JBncBxitRIEktH4Haek6fZXXDeNtfIq5WgFx9THMR5DeR5KDiNOnUzBwgt0cLONjMj8QzAny72WfxGGc2+3X2/eyDVYuB8jHFmxF5GskjtN1wPezKG1coGZwaAQ5pIaNCdwdVnOH8VqUicpHMMrswkXtPnB1Vjw/ij88giQ0xYQSe2mw2OmiBlVzv8OyDmaCQbG0yRaLC7h5tVzw/DtAZUDC18ukEWGYfLcXte53hVvh3EgSJIcIMCOYtkiBvED3KtnViG02uF4eHGYExOg35SNEDsQalNzi0iYmoG6ATMQflESD/uB0UNas1kPgQ5tnjmgybxBOXmm8WCkrVOd0OE/KXQJBPyg/0gTB1lVbKozEAakNc2eUzHK22pk/yEBuPwgLWmqNQACB1uYOgMJmBwBD3MZMBwMXEjrJ0BghEUMawNdYyA6BpYEjKfziJN4ReWaWYPygQXQLWJMyfMECd0EjawaOUyczi4mbFwgE9LCOifjqbXMpAyX5iGu6A88kyDEy1S4Ki19EFscxBiJc4N5c0SI1FhYwosE4Cm8sIfTBlzfldTzCxbvFiCBF0E1OoQ34bxL2fLeA/QkyTeJlDtzPqaHmkm0QRAGvXqNwpvh54zPbIPygEiBYkwYbAAMRBhJuVrnT8mWQAdWm5HQa6fsgb8eoLAAgW06eqSra+Clzjmfqfwk79c1/NJA/gXGmuFOnUY15Dic5lpaJB9RazdAfRM8Q4D4bviUYcxx5bQ5k/Lmix/EQdVkcPWLbgwRBB7hbHg/HS8up1m52PbqIDmkXlrrREzHUoKl/S4LiWm/wAo3EHa8+vqmt4m9kZRyREWMRBN+mp9lacbwDqO8tc3NTcDYkznkHQwIi/6rKV6kix6SPMXQWDqpzUnA30Ltwc0ieitsJjYzRYg3B7Zpyk/LmJMrLUsRALZt+2n87qwokkOdImDaNBvl9vog0PC6zQ51IjK0uygkzAcHFpaR3JA8wrCpiQ18w17cvNYSHNccusyOYj/AKWepEPZlptIcIlxMQAIbr6z6dEdSY69RsZWajWQSJkm5uCJ1QWVCS0QIcHfKQYv+JxG0zJ7hM4hhi+nYgRlzN1zCBAiLwZHf1QuFrw5pY6GyY7RoHDyt6In/GfEc17i0FgcGkOMG15H+0ghBVFuZpcwBrcsB2kZSZnWzdINvPRDvoOGUGAbi0OgNc0gWETzexPW9xTYGNLRzNaSxgP4w4tLHFxtEZhN5LQgcc94aAzmILSBuBEgn+q8Hb1KClZgMxyvGW+ukyYEfU+h9Y6vCXs52czRBFr30zDZXmLqB9NrskXGkvIDdTO8XMW0J2smOcC4gnLHTWZMAj5Z1/lgy/D8Uabw6TY3Gx0kEdDotbiKwdkaBOrpAkAzzNM7zJg79FkcdSyukaG4V1w7F5mACxa4/KYgOuTHp97oCn0AGkuIDjEO6uLgeYD5dxqI03QjXSXX8xuSAQ28m0bK0ruDweZozNZmtAM5ucEDdwBvoqjGi5eCAdT5AvidL6BBZYHEgPylu0Tm3GaTbUE2CMpVID2s2fytMugAAidwCIPuqGnTBnWBIDpg2Mgk7DT3VtQxvOx/UtBABNwBI73zeiAvDuAe2SQ3lDZnlBNg4mNGuvPbtF1R4dTYf/kAIIdOQZ3OIuWmZ7eZlUGJzOLSRMkm0n3m0xp/tiEXUp5ctQlz5dD4adgRJ76kRAJQWmJpUcoc0AOM2DpJAhri06ix+XsgaddhLy24ANtBzG1joZsL7pYvEMJs0EEWEHlJJOYm0cv5T9k0lrBmfLGkxDBJZINnNOvrf1QAVKNUEhtQgAmJMW2tFklX1eJVg4gfBcASATmkgaE9ykgzTUVhKpDgZ117d1ynS6Xkj69EV/h4iOhsOukIL7CVzUa9pki4GzRe5A3BF4VLxThbmB1pi4Okjcd9B1RfCsQ7L8O7W6yflE2M9ETBcCx2U5MwiNCdCdiJlBknImhitjeTdD1mZSR0XGhBfUH5XCXCZLYFzAHTTXTyKP4e6GuzN2NgSSNAXEaC+T6qkw+JiNJ76efY/urSlihzNuQ6czr3JnT0tHZAXRoh8fDaRbn2gk3cO287IutSaP8AXboSIuTOXll072sUHwvFN1bJicxmCY5YA3sW2/p9jeIvGRwBA5pjbofadOpQAMrZrgGG5czQbQDNmm0i8d3J/EA1jw9kjcZhmEixB7idJ3TsLRynML5gQ6C2cwGo6aHXslXmGloGSRM6m34Y0uB7Hqgjr0gwHTKDAB1AsZtpG5T3sDi5tg0jltykZblo1tp3n3ZRBBgkgOD2uFyOYeX+76dFK+oXBrRDYiTqQW/MI23/AOygpcfhgWFsyWugOuZ5QYHY/ePNV/B6sPDZsTuYvp9Ffh8EwBeSR2EQDPSxnt7UPFcO1js1OzTaJkhw199fVBcUm/6hgHmDy0zEZTmbedIuhqtRkTAEgTqdwI0gDU3TcFiWvZkd80Q0nygCPdNqwLEQ5tnR+KZiQbf9oH4RwbLSRB07g3OnSD7BXLK4GQCBcxedDAAEWvfyKqaNIGZIggiw6aR5lSUpLoABdbQ9otGtxCCwbiTSaQ0uiA7X5TMf+3nZPw/EQ0XbBmZOaJhrbA2BaJIHUoRlN1SLkHmAg2MDKQB5Rbso6VQ05IggRbLcGIk2uIm3ZBbN4g1ogcsTpytN4yiYAkZjmH2RtGtDS4OZJPM0XHeCN4IvcAqtpOLgWlucGIAiWh24kGbkD1KkpUHMzR0a1wMBzZgZWh23lOiCsdgpMuLZOsi87zbVJaRtcAAFhJFjBEel0kGDc6Ggix6q3FwDuBbt8n7n3SSQWHCaDTTuNYnvLrz7BQ4emBTqno9wF9srrR6pJIM5xpgbWeAIANh9UGEkkBmBYCbibFTYR5AEH8YHpBSSQTUDAaBvmP1VpRqu+FMmXFubvadPNJJBNwumPgAxd7xmPXlGqdiLNYRvBPmXAH3BKSSBvDKrsrxJs23aCYXcYwNu22h1OpuT53KSSCLF/wDjpnciT3LgJVXxMTTaT0P0yR/+j7pJIKJjyDIMK8puJpkm55Lx+Y3SSQP0c6LZXGI21/YIulTHw6Ri5Ek9TzmfokkglwgzMZOwnpeRe3mfdRPqEUQ4akGT1y5YnrqkkgsuEUWuFORrIOoMcx1HkrSl8z/+Zvf5RAiei4kgo34hwJAP0CSSSD//2Q=="/>
          <p:cNvSpPr>
            <a:spLocks noChangeAspect="1" noChangeArrowheads="1"/>
          </p:cNvSpPr>
          <p:nvPr/>
        </p:nvSpPr>
        <p:spPr bwMode="auto">
          <a:xfrm>
            <a:off x="307975" y="-2262188"/>
            <a:ext cx="3781425" cy="5038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246" name="Picture 6" descr="https://upload.wikimedia.org/wikipedia/commons/thumb/d/d3/Albert_Einstein_Head.jpg/220px-Albert_Einstein_Head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53" y="1137569"/>
            <a:ext cx="2095500" cy="2790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ectangle 49"/>
          <p:cNvSpPr>
            <a:spLocks noChangeArrowheads="1"/>
          </p:cNvSpPr>
          <p:nvPr/>
        </p:nvSpPr>
        <p:spPr bwMode="auto">
          <a:xfrm>
            <a:off x="2298440" y="1320223"/>
            <a:ext cx="6592228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ts val="600"/>
              </a:spcAft>
            </a:pPr>
            <a:r>
              <a:rPr lang="en-US" altLang="en-US" sz="2400" dirty="0" smtClean="0">
                <a:solidFill>
                  <a:srgbClr val="3333CC"/>
                </a:solidFill>
                <a:latin typeface="Times New Roman" pitchFamily="18" charset="0"/>
              </a:rPr>
              <a:t>In relativity, momentum gets a correction factor that is significant only when the velocity is very close to the speed of light (</a:t>
            </a:r>
            <a:r>
              <a:rPr lang="en-US" altLang="en-US" sz="2400" i="1" dirty="0" smtClean="0">
                <a:solidFill>
                  <a:srgbClr val="3333CC"/>
                </a:solidFill>
                <a:latin typeface="Times New Roman" pitchFamily="18" charset="0"/>
              </a:rPr>
              <a:t>c</a:t>
            </a:r>
            <a:r>
              <a:rPr lang="en-US" altLang="en-US" sz="2400" dirty="0" smtClean="0">
                <a:solidFill>
                  <a:srgbClr val="3333CC"/>
                </a:solidFill>
                <a:latin typeface="Times New Roman" pitchFamily="18" charset="0"/>
              </a:rPr>
              <a:t>):</a:t>
            </a:r>
          </a:p>
        </p:txBody>
      </p:sp>
      <p:sp>
        <p:nvSpPr>
          <p:cNvPr id="16" name="Rectangle 49"/>
          <p:cNvSpPr>
            <a:spLocks noChangeArrowheads="1"/>
          </p:cNvSpPr>
          <p:nvPr/>
        </p:nvSpPr>
        <p:spPr bwMode="auto">
          <a:xfrm>
            <a:off x="307974" y="4032941"/>
            <a:ext cx="8582693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</a:pPr>
            <a:r>
              <a:rPr lang="en-US" altLang="en-US" sz="2400" dirty="0" smtClean="0">
                <a:solidFill>
                  <a:srgbClr val="3333CC"/>
                </a:solidFill>
                <a:latin typeface="Times New Roman" pitchFamily="18" charset="0"/>
              </a:rPr>
              <a:t>Also, we learned that mass is just another type of energy.  </a:t>
            </a:r>
          </a:p>
          <a:p>
            <a:pPr fontAlgn="base">
              <a:spcBef>
                <a:spcPct val="0"/>
              </a:spcBef>
              <a:spcAft>
                <a:spcPts val="600"/>
              </a:spcAft>
            </a:pPr>
            <a:r>
              <a:rPr lang="en-US" altLang="en-US" sz="2400" dirty="0" smtClean="0">
                <a:solidFill>
                  <a:srgbClr val="3333CC"/>
                </a:solidFill>
                <a:latin typeface="Times New Roman" pitchFamily="18" charset="0"/>
              </a:rPr>
              <a:t>So the  Conservation of Energy equation gets new terms:</a:t>
            </a:r>
          </a:p>
        </p:txBody>
      </p:sp>
      <p:grpSp>
        <p:nvGrpSpPr>
          <p:cNvPr id="17" name="Group 16"/>
          <p:cNvGrpSpPr/>
          <p:nvPr/>
        </p:nvGrpSpPr>
        <p:grpSpPr>
          <a:xfrm>
            <a:off x="985782" y="1151309"/>
            <a:ext cx="1171337" cy="479768"/>
            <a:chOff x="1027347" y="1217813"/>
            <a:chExt cx="1171337" cy="479768"/>
          </a:xfrm>
        </p:grpSpPr>
        <p:sp>
          <p:nvSpPr>
            <p:cNvPr id="15" name="Cloud Callout 14"/>
            <p:cNvSpPr/>
            <p:nvPr/>
          </p:nvSpPr>
          <p:spPr>
            <a:xfrm>
              <a:off x="1027347" y="1217813"/>
              <a:ext cx="1171337" cy="479768"/>
            </a:xfrm>
            <a:prstGeom prst="cloudCallout">
              <a:avLst>
                <a:gd name="adj1" fmla="val -29380"/>
                <a:gd name="adj2" fmla="val 83627"/>
              </a:avLst>
            </a:prstGeom>
            <a:solidFill>
              <a:schemeClr val="bg1">
                <a:lumMod val="85000"/>
                <a:alpha val="63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" name="TextBox 12"/>
                <p:cNvSpPr txBox="1"/>
                <p:nvPr/>
              </p:nvSpPr>
              <p:spPr>
                <a:xfrm>
                  <a:off x="1089799" y="1270058"/>
                  <a:ext cx="1059007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solidFill>
                              <a:srgbClr val="FFFF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  <m:t>𝐸</m:t>
                        </m:r>
                        <m:r>
                          <a:rPr lang="en-US" b="0" i="1" smtClean="0">
                            <a:solidFill>
                              <a:srgbClr val="FFFF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  <m:t>=</m:t>
                        </m:r>
                        <m:r>
                          <a:rPr lang="en-US" b="0" i="1" smtClean="0">
                            <a:solidFill>
                              <a:srgbClr val="FFFF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  <m:t>𝑚</m:t>
                        </m:r>
                        <m:sSup>
                          <m:sSupPr>
                            <m:ctrlPr>
                              <a:rPr lang="en-US" b="0" i="1" smtClean="0">
                                <a:solidFill>
                                  <a:srgbClr val="FFFF00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solidFill>
                                  <a:srgbClr val="FFFF00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/>
                              </a:rPr>
                              <m:t>𝑐</m:t>
                            </m:r>
                          </m:e>
                          <m:sup>
                            <m:r>
                              <a:rPr lang="en-US" b="0" i="1" smtClean="0">
                                <a:solidFill>
                                  <a:srgbClr val="FFFF00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3" name="TextBox 1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89799" y="1270058"/>
                  <a:ext cx="1059007" cy="369332"/>
                </a:xfrm>
                <a:prstGeom prst="rect">
                  <a:avLst/>
                </a:prstGeom>
                <a:blipFill rotWithShape="1"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Rectangle 18"/>
              <p:cNvSpPr/>
              <p:nvPr/>
            </p:nvSpPr>
            <p:spPr>
              <a:xfrm>
                <a:off x="2108755" y="5112521"/>
                <a:ext cx="1127233" cy="61388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f>
                      <m:fPr>
                        <m:ctrlPr>
                          <a:rPr lang="en-US" altLang="en-US" sz="2400" i="1" smtClean="0">
                            <a:solidFill>
                              <a:srgbClr val="FFC000"/>
                            </a:solidFill>
                            <a:latin typeface="Cambria Math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en-US" sz="2400" i="1">
                            <a:solidFill>
                              <a:srgbClr val="FFC000"/>
                            </a:solidFill>
                            <a:latin typeface="Cambria Math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en-US" altLang="en-US" sz="2400" i="1">
                            <a:solidFill>
                              <a:srgbClr val="FFC000"/>
                            </a:solidFill>
                            <a:latin typeface="Cambria Math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den>
                    </m:f>
                    <m:sSub>
                      <m:sSubPr>
                        <m:ctrlPr>
                          <a:rPr lang="en-US" altLang="en-US" sz="2400" i="1" smtClean="0">
                            <a:solidFill>
                              <a:srgbClr val="FFC000"/>
                            </a:solidFill>
                            <a:latin typeface="Cambria Math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altLang="en-US" sz="2400" b="0" i="1" smtClean="0">
                            <a:solidFill>
                              <a:srgbClr val="FFC000"/>
                            </a:solidFill>
                            <a:latin typeface="Cambria Math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𝑚</m:t>
                        </m:r>
                      </m:e>
                      <m:sub>
                        <m:r>
                          <a:rPr lang="en-US" altLang="en-US" sz="2400" b="0" i="1" smtClean="0">
                            <a:solidFill>
                              <a:srgbClr val="FFC000"/>
                            </a:solidFill>
                            <a:latin typeface="Cambria Math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𝑖</m:t>
                        </m:r>
                      </m:sub>
                    </m:sSub>
                    <m:sSubSup>
                      <m:sSubSupPr>
                        <m:ctrlPr>
                          <a:rPr lang="en-US" altLang="en-US" sz="2400" i="1" smtClean="0">
                            <a:solidFill>
                              <a:srgbClr val="FFC000"/>
                            </a:solidFill>
                            <a:latin typeface="Cambria Math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en-US" sz="2400" b="0" i="1" smtClean="0">
                            <a:solidFill>
                              <a:srgbClr val="FFC000"/>
                            </a:solidFill>
                            <a:latin typeface="Cambria Math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𝑣</m:t>
                        </m:r>
                      </m:e>
                      <m:sub>
                        <m:r>
                          <a:rPr lang="en-US" altLang="en-US" sz="2400" b="0" i="1" smtClean="0">
                            <a:solidFill>
                              <a:srgbClr val="FFC000"/>
                            </a:solidFill>
                            <a:latin typeface="Cambria Math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𝑖</m:t>
                        </m:r>
                      </m:sub>
                      <m:sup>
                        <m:r>
                          <a:rPr lang="en-US" altLang="en-US" sz="2400" b="0" i="1" smtClean="0">
                            <a:solidFill>
                              <a:srgbClr val="FFC000"/>
                            </a:solidFill>
                            <a:latin typeface="Cambria Math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sz="2400" dirty="0">
                    <a:solidFill>
                      <a:srgbClr val="FFC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</a:p>
            </p:txBody>
          </p:sp>
        </mc:Choice>
        <mc:Fallback xmlns="">
          <p:sp>
            <p:nvSpPr>
              <p:cNvPr id="19" name="Rectangle 1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08755" y="5112521"/>
                <a:ext cx="1127233" cy="613886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Rectangle 20"/>
              <p:cNvSpPr/>
              <p:nvPr/>
            </p:nvSpPr>
            <p:spPr>
              <a:xfrm>
                <a:off x="4469700" y="5112521"/>
                <a:ext cx="1662250" cy="61388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a:rPr lang="en-US" altLang="en-US" sz="2400" b="0" i="0" smtClean="0">
                        <a:solidFill>
                          <a:srgbClr val="FFC000"/>
                        </a:solidFill>
                        <a:latin typeface="Cambria Math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+</m:t>
                    </m:r>
                    <m:f>
                      <m:fPr>
                        <m:ctrlPr>
                          <a:rPr lang="en-US" altLang="en-US" sz="2400" i="1">
                            <a:solidFill>
                              <a:srgbClr val="FFC000"/>
                            </a:solidFill>
                            <a:latin typeface="Cambria Math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en-US" sz="2400" i="1">
                            <a:solidFill>
                              <a:srgbClr val="FFC000"/>
                            </a:solidFill>
                            <a:latin typeface="Cambria Math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en-US" altLang="en-US" sz="2400" i="1">
                            <a:solidFill>
                              <a:srgbClr val="FFC000"/>
                            </a:solidFill>
                            <a:latin typeface="Cambria Math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den>
                    </m:f>
                    <m:sSub>
                      <m:sSubPr>
                        <m:ctrlPr>
                          <a:rPr lang="en-US" altLang="en-US" sz="2400" i="1" smtClean="0">
                            <a:solidFill>
                              <a:srgbClr val="FFC000"/>
                            </a:solidFill>
                            <a:latin typeface="Cambria Math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altLang="en-US" sz="2400" b="0" i="1" smtClean="0">
                            <a:solidFill>
                              <a:srgbClr val="FFC000"/>
                            </a:solidFill>
                            <a:latin typeface="Cambria Math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𝑚</m:t>
                        </m:r>
                      </m:e>
                      <m:sub>
                        <m:r>
                          <a:rPr lang="en-US" altLang="en-US" sz="2400" b="0" i="1" smtClean="0">
                            <a:solidFill>
                              <a:srgbClr val="FFC000"/>
                            </a:solidFill>
                            <a:latin typeface="Cambria Math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𝑓</m:t>
                        </m:r>
                        <m:r>
                          <a:rPr lang="en-US" altLang="en-US" sz="2400" b="0" i="1" smtClean="0">
                            <a:solidFill>
                              <a:srgbClr val="FFC000"/>
                            </a:solidFill>
                            <a:latin typeface="Cambria Math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b>
                    </m:sSub>
                    <m:sSubSup>
                      <m:sSubSupPr>
                        <m:ctrlPr>
                          <a:rPr lang="en-US" sz="2400" i="1">
                            <a:solidFill>
                              <a:srgbClr val="FFC00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sz="2400" i="1">
                            <a:solidFill>
                              <a:srgbClr val="FFC00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𝑣</m:t>
                        </m:r>
                      </m:e>
                      <m:sub>
                        <m:r>
                          <a:rPr lang="en-US" sz="2400" i="1">
                            <a:solidFill>
                              <a:srgbClr val="FFC00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𝑓</m:t>
                        </m:r>
                        <m:r>
                          <a:rPr lang="en-US" sz="2400" i="1">
                            <a:solidFill>
                              <a:srgbClr val="FFC00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2</m:t>
                        </m:r>
                      </m:sub>
                      <m:sup>
                        <m:r>
                          <a:rPr lang="en-US" sz="2400" i="1">
                            <a:solidFill>
                              <a:srgbClr val="FFC00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sz="2400" dirty="0">
                    <a:solidFill>
                      <a:srgbClr val="FFC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</a:p>
            </p:txBody>
          </p:sp>
        </mc:Choice>
        <mc:Fallback xmlns="">
          <p:sp>
            <p:nvSpPr>
              <p:cNvPr id="21" name="Rectangle 2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69700" y="5112521"/>
                <a:ext cx="1662250" cy="613886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Rectangle 21"/>
              <p:cNvSpPr/>
              <p:nvPr/>
            </p:nvSpPr>
            <p:spPr>
              <a:xfrm>
                <a:off x="3293303" y="5112700"/>
                <a:ext cx="1679370" cy="61388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f>
                      <m:fPr>
                        <m:ctrlPr>
                          <a:rPr lang="en-US" altLang="en-US" sz="2400" i="1" smtClean="0">
                            <a:solidFill>
                              <a:srgbClr val="FFC000"/>
                            </a:solidFill>
                            <a:latin typeface="Cambria Math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en-US" sz="2400" i="1">
                            <a:solidFill>
                              <a:srgbClr val="FFC000"/>
                            </a:solidFill>
                            <a:latin typeface="Cambria Math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en-US" altLang="en-US" sz="2400" i="1">
                            <a:solidFill>
                              <a:srgbClr val="FFC000"/>
                            </a:solidFill>
                            <a:latin typeface="Cambria Math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den>
                    </m:f>
                    <m:sSub>
                      <m:sSubPr>
                        <m:ctrlPr>
                          <a:rPr lang="en-US" altLang="en-US" sz="2400" i="1" smtClean="0">
                            <a:solidFill>
                              <a:srgbClr val="FFC000"/>
                            </a:solidFill>
                            <a:latin typeface="Cambria Math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altLang="en-US" sz="2400" b="0" i="1" smtClean="0">
                            <a:solidFill>
                              <a:srgbClr val="FFC000"/>
                            </a:solidFill>
                            <a:latin typeface="Cambria Math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𝑚</m:t>
                        </m:r>
                      </m:e>
                      <m:sub>
                        <m:r>
                          <a:rPr lang="en-US" altLang="en-US" sz="2400" b="0" i="1" smtClean="0">
                            <a:solidFill>
                              <a:srgbClr val="FFC000"/>
                            </a:solidFill>
                            <a:latin typeface="Cambria Math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𝑓</m:t>
                        </m:r>
                        <m:r>
                          <a:rPr lang="en-US" altLang="en-US" sz="2400" b="0" i="1" smtClean="0">
                            <a:solidFill>
                              <a:srgbClr val="FFC000"/>
                            </a:solidFill>
                            <a:latin typeface="Cambria Math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</m:sSub>
                    <m:sSubSup>
                      <m:sSubSupPr>
                        <m:ctrlPr>
                          <a:rPr lang="en-US" sz="2400" i="1">
                            <a:solidFill>
                              <a:srgbClr val="FFC00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sz="2400" i="1">
                            <a:solidFill>
                              <a:srgbClr val="FFC00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𝑣</m:t>
                        </m:r>
                      </m:e>
                      <m:sub>
                        <m:r>
                          <a:rPr lang="en-US" sz="2400" i="1">
                            <a:solidFill>
                              <a:srgbClr val="FFC00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𝑓</m:t>
                        </m:r>
                        <m:r>
                          <a:rPr lang="en-US" sz="2400" b="0" i="1" smtClean="0">
                            <a:solidFill>
                              <a:srgbClr val="FFC00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  <m:sup>
                        <m:r>
                          <a:rPr lang="en-US" sz="2400" i="1">
                            <a:solidFill>
                              <a:srgbClr val="FFC00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bSup>
                    <m:r>
                      <a:rPr lang="en-US" sz="2400" b="0" i="1" smtClean="0">
                        <a:solidFill>
                          <a:srgbClr val="FFC000"/>
                        </a:solidFill>
                        <a:latin typeface="Cambria Math"/>
                        <a:cs typeface="Times New Roman" panose="02020603050405020304" pitchFamily="18" charset="0"/>
                      </a:rPr>
                      <m:t>+</m:t>
                    </m:r>
                  </m:oMath>
                </a14:m>
                <a:r>
                  <a:rPr lang="en-US" sz="2400" dirty="0">
                    <a:solidFill>
                      <a:srgbClr val="FFC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</a:p>
            </p:txBody>
          </p:sp>
        </mc:Choice>
        <mc:Fallback xmlns="">
          <p:sp>
            <p:nvSpPr>
              <p:cNvPr id="22" name="Rectangle 2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93303" y="5112700"/>
                <a:ext cx="1679370" cy="613886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Rectangle 22"/>
              <p:cNvSpPr/>
              <p:nvPr/>
            </p:nvSpPr>
            <p:spPr>
              <a:xfrm>
                <a:off x="6952566" y="5177108"/>
                <a:ext cx="1306191" cy="49872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en-US" sz="2400" b="0" i="1" smtClean="0">
                          <a:solidFill>
                            <a:srgbClr val="FFC000"/>
                          </a:solidFill>
                          <a:latin typeface="Cambria Math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altLang="en-US" sz="2400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altLang="en-US" sz="2400" b="0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altLang="en-US" sz="2400" b="0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𝑓</m:t>
                          </m:r>
                          <m:r>
                            <a:rPr lang="en-US" altLang="en-US" sz="2400" b="0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2</m:t>
                          </m:r>
                        </m:sub>
                      </m:sSub>
                      <m:sSup>
                        <m:sSupPr>
                          <m:ctrlPr>
                            <a:rPr lang="en-US" altLang="en-US" sz="2400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altLang="en-US" sz="2400" b="0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𝑐</m:t>
                          </m:r>
                        </m:e>
                        <m:sup>
                          <m:r>
                            <a:rPr lang="en-US" altLang="en-US" sz="2400" b="0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2400" dirty="0">
                  <a:solidFill>
                    <a:srgbClr val="FFC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3" name="Rectangle 2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52566" y="5177108"/>
                <a:ext cx="1306191" cy="498726"/>
              </a:xfrm>
              <a:prstGeom prst="rect">
                <a:avLst/>
              </a:prstGeom>
              <a:blipFill rotWithShape="1">
                <a:blip r:embed="rId10"/>
                <a:stretch>
                  <a:fillRect b="-1097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Rectangle 23"/>
              <p:cNvSpPr/>
              <p:nvPr/>
            </p:nvSpPr>
            <p:spPr>
              <a:xfrm>
                <a:off x="2093917" y="5178967"/>
                <a:ext cx="1146596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en-US" sz="2400" b="0" i="1" smtClean="0">
                          <a:solidFill>
                            <a:srgbClr val="FFC000"/>
                          </a:solidFill>
                          <a:latin typeface="Cambria Math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altLang="en-US" sz="2400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altLang="en-US" sz="2400" b="0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altLang="en-US" sz="2400" b="0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𝑖</m:t>
                          </m:r>
                        </m:sub>
                      </m:sSub>
                      <m:sSup>
                        <m:sSupPr>
                          <m:ctrlPr>
                            <a:rPr lang="en-US" altLang="en-US" sz="2400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altLang="en-US" sz="2400" b="0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𝑐</m:t>
                          </m:r>
                        </m:e>
                        <m:sup>
                          <m:r>
                            <a:rPr lang="en-US" altLang="en-US" sz="2400" b="0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2400" dirty="0">
                  <a:solidFill>
                    <a:srgbClr val="FFC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4" name="Rectangle 2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93917" y="5178967"/>
                <a:ext cx="1146596" cy="461665"/>
              </a:xfrm>
              <a:prstGeom prst="rect">
                <a:avLst/>
              </a:prstGeom>
              <a:blipFill rotWithShape="1">
                <a:blip r:embed="rId11"/>
                <a:stretch>
                  <a:fillRect b="-4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Rectangle 25"/>
          <p:cNvSpPr/>
          <p:nvPr/>
        </p:nvSpPr>
        <p:spPr>
          <a:xfrm>
            <a:off x="3009554" y="5188810"/>
            <a:ext cx="35779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endParaRPr lang="en-US" sz="2400" dirty="0">
              <a:solidFill>
                <a:srgbClr val="FFC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Rectangle 26"/>
              <p:cNvSpPr/>
              <p:nvPr/>
            </p:nvSpPr>
            <p:spPr>
              <a:xfrm>
                <a:off x="4724504" y="5189536"/>
                <a:ext cx="1076961" cy="49872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en-US" sz="2400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altLang="en-US" sz="2400" b="0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altLang="en-US" sz="2400" b="0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𝑓</m:t>
                          </m:r>
                          <m:r>
                            <a:rPr lang="en-US" altLang="en-US" sz="2400" b="0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1</m:t>
                          </m:r>
                        </m:sub>
                      </m:sSub>
                      <m:sSup>
                        <m:sSupPr>
                          <m:ctrlPr>
                            <a:rPr lang="en-US" altLang="en-US" sz="2400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altLang="en-US" sz="2400" b="0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𝑐</m:t>
                          </m:r>
                        </m:e>
                        <m:sup>
                          <m:r>
                            <a:rPr lang="en-US" altLang="en-US" sz="2400" b="0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2400" dirty="0">
                  <a:solidFill>
                    <a:srgbClr val="FFC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7" name="Rectangle 2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24504" y="5189536"/>
                <a:ext cx="1076961" cy="498726"/>
              </a:xfrm>
              <a:prstGeom prst="rect">
                <a:avLst/>
              </a:prstGeom>
              <a:blipFill rotWithShape="1">
                <a:blip r:embed="rId12"/>
                <a:stretch>
                  <a:fillRect b="-1097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8" name="Rectangle 49"/>
          <p:cNvSpPr>
            <a:spLocks noChangeArrowheads="1"/>
          </p:cNvSpPr>
          <p:nvPr/>
        </p:nvSpPr>
        <p:spPr bwMode="auto">
          <a:xfrm>
            <a:off x="307973" y="5851281"/>
            <a:ext cx="8582693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ts val="600"/>
              </a:spcAft>
            </a:pPr>
            <a:r>
              <a:rPr lang="en-US" altLang="en-US" sz="2400" dirty="0" smtClean="0">
                <a:solidFill>
                  <a:srgbClr val="3333CC"/>
                </a:solidFill>
                <a:latin typeface="Times New Roman" pitchFamily="18" charset="0"/>
              </a:rPr>
              <a:t>And we can use these new terms to calculate the kinetic energy available to the products of radioactive decay…</a:t>
            </a:r>
          </a:p>
        </p:txBody>
      </p:sp>
    </p:spTree>
    <p:extLst>
      <p:ext uri="{BB962C8B-B14F-4D97-AF65-F5344CB8AC3E}">
        <p14:creationId xmlns:p14="http://schemas.microsoft.com/office/powerpoint/2010/main" val="15626700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-1.48148E-6 L 0.01979 -1.48148E-6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90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3.7037E-7 L -0.09462 3.7037E-7 " pathEditMode="relative" rAng="0" ptsTypes="AA">
                                      <p:cBhvr>
                                        <p:cTn id="41" dur="11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740" y="0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3.7037E-7 L 0.11458 3.7037E-7 " pathEditMode="relative" rAng="0" ptsTypes="AA">
                                      <p:cBhvr>
                                        <p:cTn id="46" dur="11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729" y="0"/>
                                    </p:animMotion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19" grpId="0"/>
      <p:bldP spid="19" grpId="1"/>
      <p:bldP spid="21" grpId="0"/>
      <p:bldP spid="21" grpId="1"/>
      <p:bldP spid="22" grpId="0"/>
      <p:bldP spid="23" grpId="0"/>
      <p:bldP spid="24" grpId="0"/>
      <p:bldP spid="26" grpId="0"/>
      <p:bldP spid="27" grpId="0"/>
      <p:bldP spid="2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54321"/>
            <a:ext cx="9144000" cy="6939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706582" y="802316"/>
            <a:ext cx="793865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en-US" sz="2400" dirty="0" smtClean="0">
                <a:solidFill>
                  <a:srgbClr val="FFC000"/>
                </a:solidFill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If the initial momentum and kinetic energy are both be zero, </a:t>
            </a:r>
          </a:p>
          <a:p>
            <a:r>
              <a:rPr lang="en-US" altLang="en-US" sz="2400" dirty="0" smtClean="0">
                <a:solidFill>
                  <a:srgbClr val="FFC000"/>
                </a:solidFill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then the outgoing momentum vectors will be balanced </a:t>
            </a:r>
          </a:p>
          <a:p>
            <a:r>
              <a:rPr lang="en-US" altLang="en-US" sz="2400" dirty="0" smtClean="0">
                <a:solidFill>
                  <a:srgbClr val="FFC000"/>
                </a:solidFill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and the kinetic energy will be equal to the excess mass energy.</a:t>
            </a:r>
            <a:endParaRPr lang="en-US" altLang="en-US" sz="2400" dirty="0">
              <a:solidFill>
                <a:srgbClr val="FFC000"/>
              </a:solidFill>
              <a:latin typeface="Times New Roman" panose="02020603050405020304" pitchFamily="18" charset="0"/>
              <a:ea typeface="Cambria Math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Oval 8"/>
          <p:cNvSpPr>
            <a:spLocks noChangeAspect="1"/>
          </p:cNvSpPr>
          <p:nvPr/>
        </p:nvSpPr>
        <p:spPr>
          <a:xfrm>
            <a:off x="4368297" y="3111845"/>
            <a:ext cx="407406" cy="411480"/>
          </a:xfrm>
          <a:prstGeom prst="ellipse">
            <a:avLst/>
          </a:prstGeom>
          <a:gradFill flip="none" rotWithShape="1">
            <a:gsLst>
              <a:gs pos="0">
                <a:srgbClr val="FF5050"/>
              </a:gs>
              <a:gs pos="100000">
                <a:schemeClr val="accent2">
                  <a:lumMod val="7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val 3"/>
          <p:cNvSpPr>
            <a:spLocks noChangeAspect="1"/>
          </p:cNvSpPr>
          <p:nvPr/>
        </p:nvSpPr>
        <p:spPr>
          <a:xfrm>
            <a:off x="4330025" y="2992020"/>
            <a:ext cx="325925" cy="329184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lumMod val="6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/>
          <p:cNvSpPr/>
          <p:nvPr/>
        </p:nvSpPr>
        <p:spPr>
          <a:xfrm>
            <a:off x="0" y="-60436"/>
            <a:ext cx="9144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3">
              <a:spcAft>
                <a:spcPts val="2400"/>
              </a:spcAft>
            </a:pPr>
            <a:r>
              <a:rPr lang="en-US" altLang="en-US" sz="4000" b="0" dirty="0" smtClean="0">
                <a:solidFill>
                  <a:srgbClr val="FFC000"/>
                </a:solidFill>
                <a:ea typeface="Cambria Math" panose="02040503050406030204" pitchFamily="18" charset="0"/>
              </a:rPr>
              <a:t>    </a:t>
            </a:r>
            <a:r>
              <a:rPr lang="en-US" altLang="en-US" sz="4000" b="0" dirty="0" smtClean="0">
                <a:solidFill>
                  <a:schemeClr val="bg1"/>
                </a:solidFill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Radioactive    Decay </a:t>
            </a:r>
            <a:endParaRPr lang="en-US" altLang="en-US" sz="4000" b="0" i="1" dirty="0" smtClean="0">
              <a:solidFill>
                <a:schemeClr val="bg1"/>
              </a:solidFill>
              <a:latin typeface="Cambria Math"/>
              <a:ea typeface="Cambria Math" panose="02040503050406030204" pitchFamily="18" charset="0"/>
            </a:endParaRPr>
          </a:p>
        </p:txBody>
      </p:sp>
      <p:sp>
        <p:nvSpPr>
          <p:cNvPr id="15" name="Oval 14"/>
          <p:cNvSpPr>
            <a:spLocks noChangeAspect="1"/>
          </p:cNvSpPr>
          <p:nvPr/>
        </p:nvSpPr>
        <p:spPr>
          <a:xfrm>
            <a:off x="4505496" y="3275766"/>
            <a:ext cx="325925" cy="329184"/>
          </a:xfrm>
          <a:prstGeom prst="ellipse">
            <a:avLst/>
          </a:prstGeom>
          <a:gradFill flip="none" rotWithShape="1">
            <a:gsLst>
              <a:gs pos="0">
                <a:srgbClr val="3333CC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Straight Arrow Connector 16"/>
          <p:cNvCxnSpPr>
            <a:cxnSpLocks/>
          </p:cNvCxnSpPr>
          <p:nvPr/>
        </p:nvCxnSpPr>
        <p:spPr>
          <a:xfrm>
            <a:off x="4614385" y="3357228"/>
            <a:ext cx="489628" cy="824071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cxnSpLocks/>
          </p:cNvCxnSpPr>
          <p:nvPr/>
        </p:nvCxnSpPr>
        <p:spPr>
          <a:xfrm>
            <a:off x="4090684" y="2460008"/>
            <a:ext cx="489628" cy="824071"/>
          </a:xfrm>
          <a:prstGeom prst="straightConnector1">
            <a:avLst/>
          </a:prstGeom>
          <a:ln w="25400">
            <a:solidFill>
              <a:srgbClr val="FF0000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/>
              <p:cNvSpPr txBox="1"/>
              <p:nvPr/>
            </p:nvSpPr>
            <p:spPr>
              <a:xfrm rot="3631148">
                <a:off x="4104870" y="2491357"/>
                <a:ext cx="950614" cy="4912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solidFill>
                                <a:srgbClr val="FFC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acc>
                            <m:accPr>
                              <m:chr m:val="⃗"/>
                              <m:ctrlPr>
                                <a:rPr lang="en-US" sz="2400" i="1" smtClean="0">
                                  <a:solidFill>
                                    <a:srgbClr val="FFC000"/>
                                  </a:solidFill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a:rPr lang="en-US" sz="2400" b="0" i="1" smtClean="0">
                                  <a:solidFill>
                                    <a:srgbClr val="FFC000"/>
                                  </a:solidFill>
                                  <a:latin typeface="Cambria Math"/>
                                </a:rPr>
                                <m:t>𝑝</m:t>
                              </m:r>
                            </m:e>
                          </m:acc>
                        </m:e>
                        <m:sub>
                          <m:r>
                            <a:rPr lang="en-US" sz="2400" b="0" i="1" smtClean="0">
                              <a:solidFill>
                                <a:srgbClr val="FFC000"/>
                              </a:solidFill>
                              <a:latin typeface="Cambria Math"/>
                            </a:rPr>
                            <m:t>𝑓</m:t>
                          </m:r>
                          <m:r>
                            <a:rPr lang="en-US" sz="2400" b="0" i="1" smtClean="0">
                              <a:solidFill>
                                <a:srgbClr val="FFC000"/>
                              </a:solidFill>
                              <a:latin typeface="Cambria Math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sz="2400" dirty="0">
                  <a:solidFill>
                    <a:srgbClr val="FFC000"/>
                  </a:solidFill>
                </a:endParaRPr>
              </a:p>
            </p:txBody>
          </p:sp>
        </mc:Choice>
        <mc:Fallback xmlns="">
          <p:sp>
            <p:nvSpPr>
              <p:cNvPr id="22" name="TextBox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3631148">
                <a:off x="4104870" y="2491357"/>
                <a:ext cx="950614" cy="491288"/>
              </a:xfrm>
              <a:prstGeom prst="rect">
                <a:avLst/>
              </a:prstGeom>
              <a:blipFill rotWithShape="1">
                <a:blip r:embed="rId3"/>
                <a:stretch>
                  <a:fillRect r="-675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/>
              <p:cNvSpPr txBox="1"/>
              <p:nvPr/>
            </p:nvSpPr>
            <p:spPr>
              <a:xfrm rot="3631148">
                <a:off x="4248957" y="3631533"/>
                <a:ext cx="950614" cy="4912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solidFill>
                                <a:srgbClr val="FFC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acc>
                            <m:accPr>
                              <m:chr m:val="⃗"/>
                              <m:ctrlPr>
                                <a:rPr lang="en-US" sz="2400" i="1" smtClean="0">
                                  <a:solidFill>
                                    <a:srgbClr val="FFC000"/>
                                  </a:solidFill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a:rPr lang="en-US" sz="2400" b="0" i="1" smtClean="0">
                                  <a:solidFill>
                                    <a:srgbClr val="FFC000"/>
                                  </a:solidFill>
                                  <a:latin typeface="Cambria Math"/>
                                </a:rPr>
                                <m:t>𝑝</m:t>
                              </m:r>
                            </m:e>
                          </m:acc>
                        </m:e>
                        <m:sub>
                          <m:r>
                            <a:rPr lang="en-US" sz="2400" b="0" i="1" smtClean="0">
                              <a:solidFill>
                                <a:srgbClr val="FFC000"/>
                              </a:solidFill>
                              <a:latin typeface="Cambria Math"/>
                            </a:rPr>
                            <m:t>𝑓</m:t>
                          </m:r>
                          <m:r>
                            <a:rPr lang="en-US" sz="2400" b="0" i="1" smtClean="0">
                              <a:solidFill>
                                <a:srgbClr val="FFC000"/>
                              </a:solidFill>
                              <a:latin typeface="Cambria Math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US" sz="2400" dirty="0">
                  <a:solidFill>
                    <a:srgbClr val="FFC000"/>
                  </a:solidFill>
                </a:endParaRPr>
              </a:p>
            </p:txBody>
          </p:sp>
        </mc:Choice>
        <mc:Fallback xmlns="">
          <p:sp>
            <p:nvSpPr>
              <p:cNvPr id="23" name="TextBox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3631148">
                <a:off x="4248957" y="3631533"/>
                <a:ext cx="950614" cy="491288"/>
              </a:xfrm>
              <a:prstGeom prst="rect">
                <a:avLst/>
              </a:prstGeom>
              <a:blipFill rotWithShape="1">
                <a:blip r:embed="rId4"/>
                <a:stretch>
                  <a:fillRect r="-675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/>
              <p:cNvSpPr txBox="1"/>
              <p:nvPr/>
            </p:nvSpPr>
            <p:spPr>
              <a:xfrm>
                <a:off x="1479665" y="5087381"/>
                <a:ext cx="6184669" cy="4987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b="0" dirty="0" smtClean="0">
                    <a:solidFill>
                      <a:srgbClr val="FFC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Kinetic Energy</a:t>
                </a:r>
                <a14:m>
                  <m:oMath xmlns:m="http://schemas.openxmlformats.org/officeDocument/2006/math">
                    <m:r>
                      <a:rPr lang="en-US" sz="2400" b="0" i="0" smtClean="0">
                        <a:solidFill>
                          <a:srgbClr val="FFC000"/>
                        </a:solidFill>
                        <a:latin typeface="Cambria Math"/>
                      </a:rPr>
                      <m:t> </m:t>
                    </m:r>
                    <m:r>
                      <a:rPr lang="en-US" sz="2400" b="0" i="1" smtClean="0">
                        <a:solidFill>
                          <a:srgbClr val="FFC000"/>
                        </a:solidFill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sz="2400" i="1" smtClean="0">
                            <a:solidFill>
                              <a:srgbClr val="FFC00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solidFill>
                              <a:srgbClr val="FFC000"/>
                            </a:solidFill>
                            <a:latin typeface="Cambria Math"/>
                          </a:rPr>
                          <m:t>𝑚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rgbClr val="FFC000"/>
                            </a:solidFill>
                            <a:latin typeface="Cambria Math"/>
                          </a:rPr>
                          <m:t>𝑖</m:t>
                        </m:r>
                      </m:sub>
                    </m:sSub>
                    <m:sSup>
                      <m:sSupPr>
                        <m:ctrlPr>
                          <a:rPr lang="en-US" sz="2400" i="1" smtClean="0">
                            <a:solidFill>
                              <a:srgbClr val="FFC000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solidFill>
                              <a:srgbClr val="FFC000"/>
                            </a:solidFill>
                            <a:latin typeface="Cambria Math"/>
                          </a:rPr>
                          <m:t>𝑐</m:t>
                        </m:r>
                      </m:e>
                      <m:sup>
                        <m:r>
                          <a:rPr lang="en-US" sz="2400" b="0" i="1" smtClean="0">
                            <a:solidFill>
                              <a:srgbClr val="FFC000"/>
                            </a:solidFill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sz="2400" b="0" i="1" smtClean="0">
                        <a:solidFill>
                          <a:srgbClr val="FFC000"/>
                        </a:solidFill>
                        <a:latin typeface="Cambria Math"/>
                      </a:rPr>
                      <m:t>−</m:t>
                    </m:r>
                    <m:sSub>
                      <m:sSubPr>
                        <m:ctrlPr>
                          <a:rPr lang="en-US" sz="2400" b="0" i="1" smtClean="0">
                            <a:solidFill>
                              <a:srgbClr val="FFC00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solidFill>
                              <a:srgbClr val="FFC000"/>
                            </a:solidFill>
                            <a:latin typeface="Cambria Math"/>
                          </a:rPr>
                          <m:t>𝑚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rgbClr val="FFC000"/>
                            </a:solidFill>
                            <a:latin typeface="Cambria Math"/>
                          </a:rPr>
                          <m:t>𝑓</m:t>
                        </m:r>
                        <m:r>
                          <a:rPr lang="en-US" sz="2400" b="0" i="1" smtClean="0">
                            <a:solidFill>
                              <a:srgbClr val="FFC000"/>
                            </a:solidFill>
                            <a:latin typeface="Cambria Math"/>
                          </a:rPr>
                          <m:t>1</m:t>
                        </m:r>
                      </m:sub>
                    </m:sSub>
                    <m:sSup>
                      <m:sSupPr>
                        <m:ctrlPr>
                          <a:rPr lang="en-US" sz="2400" i="1">
                            <a:solidFill>
                              <a:srgbClr val="FFC000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n-US" sz="2400" i="1">
                            <a:solidFill>
                              <a:srgbClr val="FFC000"/>
                            </a:solidFill>
                            <a:latin typeface="Cambria Math"/>
                          </a:rPr>
                          <m:t>𝑐</m:t>
                        </m:r>
                      </m:e>
                      <m:sup>
                        <m:r>
                          <a:rPr lang="en-US" sz="2400" i="1">
                            <a:solidFill>
                              <a:srgbClr val="FFC000"/>
                            </a:solidFill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sz="2400" b="0" i="1" smtClean="0">
                        <a:solidFill>
                          <a:srgbClr val="FFC000"/>
                        </a:solidFill>
                        <a:latin typeface="Cambria Math"/>
                      </a:rPr>
                      <m:t>−</m:t>
                    </m:r>
                    <m:sSub>
                      <m:sSubPr>
                        <m:ctrlPr>
                          <a:rPr lang="en-US" sz="2400" b="0" i="1" smtClean="0">
                            <a:solidFill>
                              <a:srgbClr val="FFC00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solidFill>
                              <a:srgbClr val="FFC000"/>
                            </a:solidFill>
                            <a:latin typeface="Cambria Math"/>
                          </a:rPr>
                          <m:t>𝑚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rgbClr val="FFC000"/>
                            </a:solidFill>
                            <a:latin typeface="Cambria Math"/>
                          </a:rPr>
                          <m:t>𝑓</m:t>
                        </m:r>
                        <m:r>
                          <a:rPr lang="en-US" sz="2400" b="0" i="1" smtClean="0">
                            <a:solidFill>
                              <a:srgbClr val="FFC000"/>
                            </a:solidFill>
                            <a:latin typeface="Cambria Math"/>
                          </a:rPr>
                          <m:t>2</m:t>
                        </m:r>
                      </m:sub>
                    </m:sSub>
                    <m:sSup>
                      <m:sSupPr>
                        <m:ctrlPr>
                          <a:rPr lang="en-US" sz="2400" i="1">
                            <a:solidFill>
                              <a:srgbClr val="FFC000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n-US" sz="2400" i="1">
                            <a:solidFill>
                              <a:srgbClr val="FFC000"/>
                            </a:solidFill>
                            <a:latin typeface="Cambria Math"/>
                          </a:rPr>
                          <m:t>𝑐</m:t>
                        </m:r>
                      </m:e>
                      <m:sup>
                        <m:r>
                          <a:rPr lang="en-US" sz="2400" i="1">
                            <a:solidFill>
                              <a:srgbClr val="FFC000"/>
                            </a:solidFill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endParaRPr lang="en-US" sz="2400" dirty="0">
                  <a:solidFill>
                    <a:srgbClr val="FFC000"/>
                  </a:solidFill>
                </a:endParaRPr>
              </a:p>
            </p:txBody>
          </p:sp>
        </mc:Choice>
        <mc:Fallback xmlns="">
          <p:sp>
            <p:nvSpPr>
              <p:cNvPr id="24" name="TextBox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79665" y="5087381"/>
                <a:ext cx="6184669" cy="498726"/>
              </a:xfrm>
              <a:prstGeom prst="rect">
                <a:avLst/>
              </a:prstGeom>
              <a:blipFill rotWithShape="1">
                <a:blip r:embed="rId5"/>
                <a:stretch>
                  <a:fillRect t="-8642" b="-222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Oval 12"/>
          <p:cNvSpPr>
            <a:spLocks noChangeAspect="1"/>
          </p:cNvSpPr>
          <p:nvPr/>
        </p:nvSpPr>
        <p:spPr>
          <a:xfrm>
            <a:off x="4211506" y="5586107"/>
            <a:ext cx="407406" cy="411480"/>
          </a:xfrm>
          <a:prstGeom prst="ellipse">
            <a:avLst/>
          </a:prstGeom>
          <a:gradFill flip="none" rotWithShape="1">
            <a:gsLst>
              <a:gs pos="0">
                <a:srgbClr val="FF5050"/>
              </a:gs>
              <a:gs pos="100000">
                <a:schemeClr val="accent2">
                  <a:lumMod val="7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>
            <a:spLocks noChangeAspect="1"/>
          </p:cNvSpPr>
          <p:nvPr/>
        </p:nvSpPr>
        <p:spPr>
          <a:xfrm>
            <a:off x="6568178" y="5586107"/>
            <a:ext cx="325925" cy="329184"/>
          </a:xfrm>
          <a:prstGeom prst="ellipse">
            <a:avLst/>
          </a:prstGeom>
          <a:gradFill flip="none" rotWithShape="1">
            <a:gsLst>
              <a:gs pos="0">
                <a:srgbClr val="3333CC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>
            <a:spLocks noChangeAspect="1"/>
          </p:cNvSpPr>
          <p:nvPr/>
        </p:nvSpPr>
        <p:spPr>
          <a:xfrm>
            <a:off x="5405879" y="5586107"/>
            <a:ext cx="325925" cy="329184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lumMod val="6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46182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42" presetClass="pat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4.81481E-6 L -0.14653 -0.33542 " pathEditMode="relative" rAng="0" ptsTypes="AA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326" y="-16782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42" presetClass="pat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3.7037E-7 L 0.15816 0.37361 " pathEditMode="relative" rAng="0" ptsTypes="AA">
                                      <p:cBhvr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899" y="1868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42" presetClass="pat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4653 -0.33542 L -0.43021 0.44537 " pathEditMode="relative" rAng="0" ptsTypes="AA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184" y="39028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42" presetClass="pat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5816 0.37361 L 0.42534 -0.39931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351" y="-38657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7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7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7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4" grpId="0" animBg="1"/>
      <p:bldP spid="4" grpId="1" animBg="1"/>
      <p:bldP spid="4" grpId="2" animBg="1"/>
      <p:bldP spid="15" grpId="0" animBg="1"/>
      <p:bldP spid="15" grpId="1" animBg="1"/>
      <p:bldP spid="15" grpId="2" animBg="1"/>
      <p:bldP spid="22" grpId="0"/>
      <p:bldP spid="23" grpId="0"/>
      <p:bldP spid="24" grpId="0"/>
      <p:bldP spid="13" grpId="0" animBg="1"/>
      <p:bldP spid="14" grpId="0" animBg="1"/>
      <p:bldP spid="1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2151616" y="2477186"/>
                <a:ext cx="3783676" cy="51687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solidFill>
                                <a:srgbClr val="FFC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solidFill>
                                <a:srgbClr val="FFC000"/>
                              </a:solidFill>
                              <a:latin typeface="Cambria Math"/>
                            </a:rPr>
                            <m:t>𝑚</m:t>
                          </m:r>
                        </m:e>
                        <m:sub>
                          <m:sPre>
                            <m:sPrePr>
                              <m:ctrlPr>
                                <a:rPr lang="en-US" sz="2400" i="1" smtClean="0">
                                  <a:solidFill>
                                    <a:srgbClr val="FFC000"/>
                                  </a:solidFill>
                                  <a:latin typeface="Cambria Math"/>
                                </a:rPr>
                              </m:ctrlPr>
                            </m:sPrePr>
                            <m:sub/>
                            <m:sup>
                              <m:r>
                                <a:rPr lang="en-US" sz="2400" b="0" i="1" smtClean="0">
                                  <a:solidFill>
                                    <a:srgbClr val="FFC000"/>
                                  </a:solidFill>
                                  <a:latin typeface="Cambria Math"/>
                                </a:rPr>
                                <m:t>14</m:t>
                              </m:r>
                            </m:sup>
                            <m:e>
                              <m:r>
                                <a:rPr lang="en-US" sz="2400" b="0" i="1" smtClean="0">
                                  <a:solidFill>
                                    <a:srgbClr val="FFC000"/>
                                  </a:solidFill>
                                  <a:latin typeface="Cambria Math"/>
                                </a:rPr>
                                <m:t>𝐶</m:t>
                              </m:r>
                            </m:e>
                          </m:sPre>
                        </m:sub>
                      </m:sSub>
                      <m:sSup>
                        <m:sSupPr>
                          <m:ctrlPr>
                            <a:rPr lang="en-US" sz="2400" i="1" smtClean="0">
                              <a:solidFill>
                                <a:srgbClr val="FFC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solidFill>
                                <a:srgbClr val="FFC000"/>
                              </a:solidFill>
                              <a:latin typeface="Cambria Math"/>
                            </a:rPr>
                            <m:t>𝑐</m:t>
                          </m:r>
                        </m:e>
                        <m:sup>
                          <m:r>
                            <a:rPr lang="en-US" sz="2400" b="0" i="1" smtClean="0">
                              <a:solidFill>
                                <a:srgbClr val="FFC000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sz="2400" b="0" i="1" smtClean="0">
                          <a:solidFill>
                            <a:srgbClr val="FFC000"/>
                          </a:solidFill>
                          <a:latin typeface="Cambria Math"/>
                        </a:rPr>
                        <m:t>−</m:t>
                      </m:r>
                      <m:sSub>
                        <m:sSubPr>
                          <m:ctrlPr>
                            <a:rPr lang="en-US" sz="2400" b="0" i="1" smtClean="0">
                              <a:solidFill>
                                <a:srgbClr val="FFC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solidFill>
                                <a:srgbClr val="FFC000"/>
                              </a:solidFill>
                              <a:latin typeface="Cambria Math"/>
                            </a:rPr>
                            <m:t>𝑚</m:t>
                          </m:r>
                        </m:e>
                        <m:sub>
                          <m:sPre>
                            <m:sPrePr>
                              <m:ctrlPr>
                                <a:rPr lang="en-US" sz="2400" b="0" i="1" smtClean="0">
                                  <a:solidFill>
                                    <a:srgbClr val="FFC000"/>
                                  </a:solidFill>
                                  <a:latin typeface="Cambria Math"/>
                                </a:rPr>
                              </m:ctrlPr>
                            </m:sPrePr>
                            <m:sub/>
                            <m:sup>
                              <m:r>
                                <a:rPr lang="en-US" sz="2400" b="0" i="1" smtClean="0">
                                  <a:solidFill>
                                    <a:srgbClr val="FFC000"/>
                                  </a:solidFill>
                                  <a:latin typeface="Cambria Math"/>
                                </a:rPr>
                                <m:t>14</m:t>
                              </m:r>
                            </m:sup>
                            <m:e>
                              <m:r>
                                <a:rPr lang="en-US" sz="2400" b="0" i="1" smtClean="0">
                                  <a:solidFill>
                                    <a:srgbClr val="FFC000"/>
                                  </a:solidFill>
                                  <a:latin typeface="Cambria Math"/>
                                </a:rPr>
                                <m:t>𝑁</m:t>
                              </m:r>
                            </m:e>
                          </m:sPre>
                        </m:sub>
                      </m:sSub>
                      <m:sSup>
                        <m:sSupPr>
                          <m:ctrlPr>
                            <a:rPr lang="en-US" sz="2400" i="1">
                              <a:solidFill>
                                <a:srgbClr val="FFC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2400" i="1">
                              <a:solidFill>
                                <a:srgbClr val="FFC000"/>
                              </a:solidFill>
                              <a:latin typeface="Cambria Math"/>
                            </a:rPr>
                            <m:t>𝑐</m:t>
                          </m:r>
                        </m:e>
                        <m:sup>
                          <m:r>
                            <a:rPr lang="en-US" sz="2400" i="1">
                              <a:solidFill>
                                <a:srgbClr val="FFC000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sz="2400" b="0" i="1" smtClean="0">
                          <a:solidFill>
                            <a:srgbClr val="FFC000"/>
                          </a:solidFill>
                          <a:latin typeface="Cambria Math"/>
                        </a:rPr>
                        <m:t>−</m:t>
                      </m:r>
                      <m:sSub>
                        <m:sSubPr>
                          <m:ctrlPr>
                            <a:rPr lang="en-US" sz="2400" b="0" i="1" smtClean="0">
                              <a:solidFill>
                                <a:srgbClr val="FFC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solidFill>
                                <a:srgbClr val="FFC000"/>
                              </a:solidFill>
                              <a:latin typeface="Cambria Math"/>
                            </a:rPr>
                            <m:t>𝑚</m:t>
                          </m:r>
                        </m:e>
                        <m:sub>
                          <m:sSup>
                            <m:sSupPr>
                              <m:ctrlPr>
                                <a:rPr lang="en-US" sz="2400" b="0" i="1" smtClean="0">
                                  <a:solidFill>
                                    <a:srgbClr val="FFC000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2400" b="0" i="1" smtClean="0">
                                  <a:solidFill>
                                    <a:srgbClr val="FFC000"/>
                                  </a:solidFill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2400" i="1">
                                  <a:solidFill>
                                    <a:srgbClr val="FFC000"/>
                                  </a:solidFill>
                                  <a:latin typeface="Cambria Math"/>
                                </a:rPr>
                                <m:t>−</m:t>
                              </m:r>
                            </m:sup>
                          </m:sSup>
                        </m:sub>
                      </m:sSub>
                      <m:sSup>
                        <m:sSupPr>
                          <m:ctrlPr>
                            <a:rPr lang="en-US" sz="2400" i="1">
                              <a:solidFill>
                                <a:srgbClr val="FFC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2400" i="1">
                              <a:solidFill>
                                <a:srgbClr val="FFC000"/>
                              </a:solidFill>
                              <a:latin typeface="Cambria Math"/>
                            </a:rPr>
                            <m:t>𝑐</m:t>
                          </m:r>
                        </m:e>
                        <m:sup>
                          <m:r>
                            <a:rPr lang="en-US" sz="2400" i="1">
                              <a:solidFill>
                                <a:srgbClr val="FFC000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2400" dirty="0">
                  <a:solidFill>
                    <a:srgbClr val="FFC000"/>
                  </a:solidFill>
                </a:endParaRPr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51616" y="2477186"/>
                <a:ext cx="3783676" cy="516873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AutoShape 4"/>
          <p:cNvSpPr>
            <a:spLocks noChangeArrowheads="1"/>
          </p:cNvSpPr>
          <p:nvPr/>
        </p:nvSpPr>
        <p:spPr bwMode="auto">
          <a:xfrm>
            <a:off x="3202491" y="1970521"/>
            <a:ext cx="396918" cy="228600"/>
          </a:xfrm>
          <a:prstGeom prst="rightArrow">
            <a:avLst>
              <a:gd name="adj1" fmla="val 42728"/>
              <a:gd name="adj2" fmla="val 74545"/>
            </a:avLst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grpSp>
        <p:nvGrpSpPr>
          <p:cNvPr id="8" name="Group 15"/>
          <p:cNvGrpSpPr>
            <a:grpSpLocks/>
          </p:cNvGrpSpPr>
          <p:nvPr/>
        </p:nvGrpSpPr>
        <p:grpSpPr bwMode="auto">
          <a:xfrm>
            <a:off x="5066922" y="1937802"/>
            <a:ext cx="366713" cy="428625"/>
            <a:chOff x="1920" y="3439"/>
            <a:chExt cx="231" cy="270"/>
          </a:xfrm>
        </p:grpSpPr>
        <p:sp>
          <p:nvSpPr>
            <p:cNvPr id="12" name="Oval 18"/>
            <p:cNvSpPr>
              <a:spLocks noChangeAspect="1" noChangeArrowheads="1"/>
            </p:cNvSpPr>
            <p:nvPr/>
          </p:nvSpPr>
          <p:spPr bwMode="auto">
            <a:xfrm rot="1817143">
              <a:off x="1929" y="3439"/>
              <a:ext cx="75" cy="75"/>
            </a:xfrm>
            <a:prstGeom prst="ellipse">
              <a:avLst/>
            </a:prstGeom>
            <a:gradFill rotWithShape="0">
              <a:gsLst>
                <a:gs pos="0">
                  <a:srgbClr val="FF6600"/>
                </a:gs>
                <a:gs pos="100000">
                  <a:srgbClr val="FF66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" name="Text Box 19"/>
            <p:cNvSpPr txBox="1">
              <a:spLocks noChangeArrowheads="1"/>
            </p:cNvSpPr>
            <p:nvPr/>
          </p:nvSpPr>
          <p:spPr bwMode="auto">
            <a:xfrm>
              <a:off x="1920" y="3457"/>
              <a:ext cx="231" cy="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b="1" dirty="0" smtClean="0">
                  <a:solidFill>
                    <a:srgbClr val="FF6600"/>
                  </a:solidFill>
                  <a:cs typeface="Arial" charset="0"/>
                </a:rPr>
                <a:t>e</a:t>
              </a:r>
              <a:r>
                <a:rPr lang="en-US" altLang="en-US" sz="2000" b="1" baseline="30000" dirty="0" smtClean="0">
                  <a:solidFill>
                    <a:srgbClr val="FF6600"/>
                  </a:solidFill>
                  <a:cs typeface="Arial" charset="0"/>
                </a:rPr>
                <a:t>-</a:t>
              </a:r>
              <a:endParaRPr lang="el-GR" altLang="en-US" sz="2000" b="1" dirty="0" smtClean="0">
                <a:solidFill>
                  <a:srgbClr val="FF6600"/>
                </a:solidFill>
                <a:cs typeface="Arial" charset="0"/>
              </a:endParaRPr>
            </a:p>
          </p:txBody>
        </p:sp>
      </p:grpSp>
      <p:sp>
        <p:nvSpPr>
          <p:cNvPr id="13" name="Text Box 50"/>
          <p:cNvSpPr txBox="1">
            <a:spLocks noChangeArrowheads="1"/>
          </p:cNvSpPr>
          <p:nvPr/>
        </p:nvSpPr>
        <p:spPr bwMode="auto">
          <a:xfrm>
            <a:off x="0" y="5224"/>
            <a:ext cx="9144000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4400" dirty="0" smtClean="0">
                <a:solidFill>
                  <a:srgbClr val="FF0000"/>
                </a:solidFill>
                <a:latin typeface="Times New Roman" pitchFamily="18" charset="0"/>
              </a:rPr>
              <a:t>Calculating the Decay Energy</a:t>
            </a:r>
          </a:p>
        </p:txBody>
      </p:sp>
      <p:sp>
        <p:nvSpPr>
          <p:cNvPr id="14" name="Cross 13"/>
          <p:cNvSpPr/>
          <p:nvPr/>
        </p:nvSpPr>
        <p:spPr>
          <a:xfrm>
            <a:off x="4612892" y="1970521"/>
            <a:ext cx="241069" cy="230390"/>
          </a:xfrm>
          <a:prstGeom prst="plus">
            <a:avLst>
              <a:gd name="adj" fmla="val 33269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Rectangle 14"/>
              <p:cNvSpPr/>
              <p:nvPr/>
            </p:nvSpPr>
            <p:spPr>
              <a:xfrm>
                <a:off x="5699995" y="2504789"/>
                <a:ext cx="1591013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400" i="1">
                        <a:solidFill>
                          <a:srgbClr val="FFC000"/>
                        </a:solidFill>
                        <a:latin typeface="Cambria Math"/>
                      </a:rPr>
                      <m:t>=157</m:t>
                    </m:r>
                  </m:oMath>
                </a14:m>
                <a:r>
                  <a:rPr lang="en-US" sz="2400" dirty="0">
                    <a:solidFill>
                      <a:srgbClr val="FFC000"/>
                    </a:solidFill>
                  </a:rPr>
                  <a:t> </a:t>
                </a:r>
                <a:r>
                  <a:rPr lang="en-US" sz="2400" dirty="0" smtClean="0">
                    <a:solidFill>
                      <a:srgbClr val="FFC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keV</a:t>
                </a:r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5" name="Rectangle 1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99995" y="2504789"/>
                <a:ext cx="1591013" cy="461665"/>
              </a:xfrm>
              <a:prstGeom prst="rect">
                <a:avLst/>
              </a:prstGeom>
              <a:blipFill rotWithShape="1">
                <a:blip r:embed="rId3"/>
                <a:stretch>
                  <a:fillRect t="-11842" r="-4981" b="-2763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Rectangle 49"/>
          <p:cNvSpPr>
            <a:spLocks noChangeArrowheads="1"/>
          </p:cNvSpPr>
          <p:nvPr/>
        </p:nvSpPr>
        <p:spPr bwMode="auto">
          <a:xfrm>
            <a:off x="280653" y="790411"/>
            <a:ext cx="8582693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ts val="600"/>
              </a:spcAft>
            </a:pPr>
            <a:r>
              <a:rPr lang="en-US" altLang="en-US" sz="2400" dirty="0" smtClean="0">
                <a:solidFill>
                  <a:srgbClr val="3333CC"/>
                </a:solidFill>
                <a:latin typeface="Times New Roman" pitchFamily="18" charset="0"/>
              </a:rPr>
              <a:t>In </a:t>
            </a:r>
            <a:r>
              <a:rPr lang="el-GR" altLang="en-US" sz="2400" dirty="0" smtClean="0">
                <a:solidFill>
                  <a:srgbClr val="3333CC"/>
                </a:solidFill>
                <a:latin typeface="Times New Roman" pitchFamily="18" charset="0"/>
              </a:rPr>
              <a:t>β</a:t>
            </a:r>
            <a:r>
              <a:rPr lang="en-US" altLang="en-US" sz="2400" dirty="0" smtClean="0">
                <a:solidFill>
                  <a:srgbClr val="3333CC"/>
                </a:solidFill>
                <a:latin typeface="Times New Roman" pitchFamily="18" charset="0"/>
              </a:rPr>
              <a:t>-decay a nucleus of atomic number Z changes into one with Z+1 and emits a beta particle, also known as an electron.</a:t>
            </a:r>
          </a:p>
        </p:txBody>
      </p:sp>
      <p:grpSp>
        <p:nvGrpSpPr>
          <p:cNvPr id="19" name="Group 18"/>
          <p:cNvGrpSpPr/>
          <p:nvPr/>
        </p:nvGrpSpPr>
        <p:grpSpPr>
          <a:xfrm>
            <a:off x="2380786" y="1791930"/>
            <a:ext cx="609600" cy="609600"/>
            <a:chOff x="2380786" y="1791930"/>
            <a:chExt cx="609600" cy="609600"/>
          </a:xfrm>
        </p:grpSpPr>
        <p:sp>
          <p:nvSpPr>
            <p:cNvPr id="3" name="Oval 3"/>
            <p:cNvSpPr>
              <a:spLocks noChangeArrowheads="1"/>
            </p:cNvSpPr>
            <p:nvPr/>
          </p:nvSpPr>
          <p:spPr bwMode="auto">
            <a:xfrm>
              <a:off x="2380786" y="1791930"/>
              <a:ext cx="609600" cy="609600"/>
            </a:xfrm>
            <a:prstGeom prst="ellipse">
              <a:avLst/>
            </a:prstGeom>
            <a:gradFill rotWithShape="1">
              <a:gsLst>
                <a:gs pos="0">
                  <a:srgbClr val="00FF00"/>
                </a:gs>
                <a:gs pos="100000">
                  <a:srgbClr val="00FF00">
                    <a:gamma/>
                    <a:shade val="36078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400" b="1" baseline="30000" dirty="0" smtClean="0">
                  <a:solidFill>
                    <a:srgbClr val="000000"/>
                  </a:solidFill>
                </a:rPr>
                <a:t>14</a:t>
              </a:r>
              <a:r>
                <a:rPr lang="en-US" altLang="en-US" sz="2400" b="1" dirty="0" smtClean="0">
                  <a:solidFill>
                    <a:srgbClr val="000000"/>
                  </a:solidFill>
                </a:rPr>
                <a:t>C</a:t>
              </a:r>
              <a:endParaRPr lang="en-US" altLang="en-US" sz="2400" b="1" baseline="30000" dirty="0" smtClean="0">
                <a:solidFill>
                  <a:srgbClr val="000000"/>
                </a:solidFill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2490238" y="1972186"/>
              <a:ext cx="49045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baseline="-25000" dirty="0" smtClean="0"/>
                <a:t>6</a:t>
              </a:r>
              <a:endParaRPr lang="en-US" sz="2400" b="1" baseline="-25000" dirty="0"/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3750828" y="1841605"/>
            <a:ext cx="552321" cy="547688"/>
            <a:chOff x="3750828" y="1841605"/>
            <a:chExt cx="552321" cy="547688"/>
          </a:xfrm>
        </p:grpSpPr>
        <p:sp>
          <p:nvSpPr>
            <p:cNvPr id="7" name="Oval 13"/>
            <p:cNvSpPr>
              <a:spLocks noChangeAspect="1" noChangeArrowheads="1"/>
            </p:cNvSpPr>
            <p:nvPr/>
          </p:nvSpPr>
          <p:spPr bwMode="auto">
            <a:xfrm>
              <a:off x="3750828" y="1841605"/>
              <a:ext cx="547688" cy="547688"/>
            </a:xfrm>
            <a:prstGeom prst="ellipse">
              <a:avLst/>
            </a:prstGeom>
            <a:gradFill rotWithShape="1">
              <a:gsLst>
                <a:gs pos="0">
                  <a:srgbClr val="009999"/>
                </a:gs>
                <a:gs pos="100000">
                  <a:srgbClr val="009999">
                    <a:gamma/>
                    <a:shade val="76078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400" b="1" baseline="30000" dirty="0" smtClean="0">
                  <a:solidFill>
                    <a:srgbClr val="000000"/>
                  </a:solidFill>
                </a:rPr>
                <a:t>14</a:t>
              </a:r>
              <a:r>
                <a:rPr lang="en-US" altLang="en-US" sz="2400" b="1" dirty="0" smtClean="0">
                  <a:solidFill>
                    <a:srgbClr val="000000"/>
                  </a:solidFill>
                </a:rPr>
                <a:t>N</a:t>
              </a:r>
              <a:endParaRPr lang="en-US" altLang="en-US" sz="2400" b="1" baseline="30000" dirty="0" smtClean="0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3812698" y="1993860"/>
              <a:ext cx="49045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baseline="-25000" dirty="0"/>
                <a:t>7</a:t>
              </a:r>
            </a:p>
          </p:txBody>
        </p:sp>
      </p:grpSp>
      <p:grpSp>
        <p:nvGrpSpPr>
          <p:cNvPr id="22" name="Group 52"/>
          <p:cNvGrpSpPr>
            <a:grpSpLocks/>
          </p:cNvGrpSpPr>
          <p:nvPr/>
        </p:nvGrpSpPr>
        <p:grpSpPr bwMode="auto">
          <a:xfrm>
            <a:off x="4624921" y="4200525"/>
            <a:ext cx="1676400" cy="1985963"/>
            <a:chOff x="2844" y="2646"/>
            <a:chExt cx="1056" cy="1251"/>
          </a:xfrm>
        </p:grpSpPr>
        <p:sp>
          <p:nvSpPr>
            <p:cNvPr id="23" name="Line 20"/>
            <p:cNvSpPr>
              <a:spLocks noChangeShapeType="1"/>
            </p:cNvSpPr>
            <p:nvPr/>
          </p:nvSpPr>
          <p:spPr bwMode="auto">
            <a:xfrm>
              <a:off x="2844" y="3171"/>
              <a:ext cx="0" cy="711"/>
            </a:xfrm>
            <a:prstGeom prst="line">
              <a:avLst/>
            </a:prstGeom>
            <a:noFill/>
            <a:ln w="76200">
              <a:solidFill>
                <a:srgbClr val="00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24" name="Line 21"/>
            <p:cNvSpPr>
              <a:spLocks noChangeShapeType="1"/>
            </p:cNvSpPr>
            <p:nvPr/>
          </p:nvSpPr>
          <p:spPr bwMode="auto">
            <a:xfrm>
              <a:off x="2892" y="3093"/>
              <a:ext cx="0" cy="789"/>
            </a:xfrm>
            <a:prstGeom prst="line">
              <a:avLst/>
            </a:prstGeom>
            <a:noFill/>
            <a:ln w="76200">
              <a:solidFill>
                <a:srgbClr val="00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25" name="Line 22"/>
            <p:cNvSpPr>
              <a:spLocks noChangeShapeType="1"/>
            </p:cNvSpPr>
            <p:nvPr/>
          </p:nvSpPr>
          <p:spPr bwMode="auto">
            <a:xfrm>
              <a:off x="2940" y="2982"/>
              <a:ext cx="0" cy="903"/>
            </a:xfrm>
            <a:prstGeom prst="line">
              <a:avLst/>
            </a:prstGeom>
            <a:noFill/>
            <a:ln w="76200">
              <a:solidFill>
                <a:srgbClr val="00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26" name="Line 23"/>
            <p:cNvSpPr>
              <a:spLocks noChangeShapeType="1"/>
            </p:cNvSpPr>
            <p:nvPr/>
          </p:nvSpPr>
          <p:spPr bwMode="auto">
            <a:xfrm>
              <a:off x="2988" y="2871"/>
              <a:ext cx="0" cy="1020"/>
            </a:xfrm>
            <a:prstGeom prst="line">
              <a:avLst/>
            </a:prstGeom>
            <a:noFill/>
            <a:ln w="76200">
              <a:solidFill>
                <a:srgbClr val="00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27" name="Line 24"/>
            <p:cNvSpPr>
              <a:spLocks noChangeShapeType="1"/>
            </p:cNvSpPr>
            <p:nvPr/>
          </p:nvSpPr>
          <p:spPr bwMode="auto">
            <a:xfrm>
              <a:off x="3036" y="2760"/>
              <a:ext cx="0" cy="1134"/>
            </a:xfrm>
            <a:prstGeom prst="line">
              <a:avLst/>
            </a:prstGeom>
            <a:noFill/>
            <a:ln w="76200">
              <a:solidFill>
                <a:srgbClr val="00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28" name="Line 25"/>
            <p:cNvSpPr>
              <a:spLocks noChangeShapeType="1"/>
            </p:cNvSpPr>
            <p:nvPr/>
          </p:nvSpPr>
          <p:spPr bwMode="auto">
            <a:xfrm>
              <a:off x="3084" y="2694"/>
              <a:ext cx="0" cy="1191"/>
            </a:xfrm>
            <a:prstGeom prst="line">
              <a:avLst/>
            </a:prstGeom>
            <a:noFill/>
            <a:ln w="76200">
              <a:solidFill>
                <a:srgbClr val="00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29" name="Line 26"/>
            <p:cNvSpPr>
              <a:spLocks noChangeShapeType="1"/>
            </p:cNvSpPr>
            <p:nvPr/>
          </p:nvSpPr>
          <p:spPr bwMode="auto">
            <a:xfrm>
              <a:off x="3132" y="2664"/>
              <a:ext cx="0" cy="1227"/>
            </a:xfrm>
            <a:prstGeom prst="line">
              <a:avLst/>
            </a:prstGeom>
            <a:noFill/>
            <a:ln w="76200">
              <a:solidFill>
                <a:srgbClr val="00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30" name="Line 27"/>
            <p:cNvSpPr>
              <a:spLocks noChangeShapeType="1"/>
            </p:cNvSpPr>
            <p:nvPr/>
          </p:nvSpPr>
          <p:spPr bwMode="auto">
            <a:xfrm>
              <a:off x="3180" y="2649"/>
              <a:ext cx="0" cy="1245"/>
            </a:xfrm>
            <a:prstGeom prst="line">
              <a:avLst/>
            </a:prstGeom>
            <a:noFill/>
            <a:ln w="76200">
              <a:solidFill>
                <a:srgbClr val="00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31" name="Line 28"/>
            <p:cNvSpPr>
              <a:spLocks noChangeShapeType="1"/>
            </p:cNvSpPr>
            <p:nvPr/>
          </p:nvSpPr>
          <p:spPr bwMode="auto">
            <a:xfrm>
              <a:off x="3228" y="2646"/>
              <a:ext cx="0" cy="1245"/>
            </a:xfrm>
            <a:prstGeom prst="line">
              <a:avLst/>
            </a:prstGeom>
            <a:noFill/>
            <a:ln w="76200">
              <a:solidFill>
                <a:srgbClr val="00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32" name="Line 29"/>
            <p:cNvSpPr>
              <a:spLocks noChangeShapeType="1"/>
            </p:cNvSpPr>
            <p:nvPr/>
          </p:nvSpPr>
          <p:spPr bwMode="auto">
            <a:xfrm>
              <a:off x="3276" y="2652"/>
              <a:ext cx="0" cy="1245"/>
            </a:xfrm>
            <a:prstGeom prst="line">
              <a:avLst/>
            </a:prstGeom>
            <a:noFill/>
            <a:ln w="76200">
              <a:solidFill>
                <a:srgbClr val="00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33" name="Line 30"/>
            <p:cNvSpPr>
              <a:spLocks noChangeShapeType="1"/>
            </p:cNvSpPr>
            <p:nvPr/>
          </p:nvSpPr>
          <p:spPr bwMode="auto">
            <a:xfrm>
              <a:off x="3324" y="2697"/>
              <a:ext cx="0" cy="1194"/>
            </a:xfrm>
            <a:prstGeom prst="line">
              <a:avLst/>
            </a:prstGeom>
            <a:noFill/>
            <a:ln w="76200">
              <a:solidFill>
                <a:srgbClr val="00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34" name="Line 31"/>
            <p:cNvSpPr>
              <a:spLocks noChangeShapeType="1"/>
            </p:cNvSpPr>
            <p:nvPr/>
          </p:nvSpPr>
          <p:spPr bwMode="auto">
            <a:xfrm>
              <a:off x="3372" y="2742"/>
              <a:ext cx="0" cy="1137"/>
            </a:xfrm>
            <a:prstGeom prst="line">
              <a:avLst/>
            </a:prstGeom>
            <a:noFill/>
            <a:ln w="76200">
              <a:solidFill>
                <a:srgbClr val="00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35" name="Line 32"/>
            <p:cNvSpPr>
              <a:spLocks noChangeShapeType="1"/>
            </p:cNvSpPr>
            <p:nvPr/>
          </p:nvSpPr>
          <p:spPr bwMode="auto">
            <a:xfrm>
              <a:off x="3420" y="2817"/>
              <a:ext cx="0" cy="1077"/>
            </a:xfrm>
            <a:prstGeom prst="line">
              <a:avLst/>
            </a:prstGeom>
            <a:noFill/>
            <a:ln w="76200">
              <a:solidFill>
                <a:srgbClr val="00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36" name="Line 33"/>
            <p:cNvSpPr>
              <a:spLocks noChangeShapeType="1"/>
            </p:cNvSpPr>
            <p:nvPr/>
          </p:nvSpPr>
          <p:spPr bwMode="auto">
            <a:xfrm>
              <a:off x="3468" y="2913"/>
              <a:ext cx="0" cy="975"/>
            </a:xfrm>
            <a:prstGeom prst="line">
              <a:avLst/>
            </a:prstGeom>
            <a:noFill/>
            <a:ln w="76200">
              <a:solidFill>
                <a:srgbClr val="00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37" name="Line 34"/>
            <p:cNvSpPr>
              <a:spLocks noChangeShapeType="1"/>
            </p:cNvSpPr>
            <p:nvPr/>
          </p:nvSpPr>
          <p:spPr bwMode="auto">
            <a:xfrm>
              <a:off x="3516" y="3030"/>
              <a:ext cx="0" cy="861"/>
            </a:xfrm>
            <a:prstGeom prst="line">
              <a:avLst/>
            </a:prstGeom>
            <a:noFill/>
            <a:ln w="76200">
              <a:solidFill>
                <a:srgbClr val="00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38" name="Line 35"/>
            <p:cNvSpPr>
              <a:spLocks noChangeShapeType="1"/>
            </p:cNvSpPr>
            <p:nvPr/>
          </p:nvSpPr>
          <p:spPr bwMode="auto">
            <a:xfrm>
              <a:off x="3564" y="3186"/>
              <a:ext cx="0" cy="705"/>
            </a:xfrm>
            <a:prstGeom prst="line">
              <a:avLst/>
            </a:prstGeom>
            <a:noFill/>
            <a:ln w="76200">
              <a:solidFill>
                <a:srgbClr val="00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39" name="Line 36"/>
            <p:cNvSpPr>
              <a:spLocks noChangeShapeType="1"/>
            </p:cNvSpPr>
            <p:nvPr/>
          </p:nvSpPr>
          <p:spPr bwMode="auto">
            <a:xfrm>
              <a:off x="3612" y="3357"/>
              <a:ext cx="0" cy="537"/>
            </a:xfrm>
            <a:prstGeom prst="line">
              <a:avLst/>
            </a:prstGeom>
            <a:noFill/>
            <a:ln w="76200">
              <a:solidFill>
                <a:srgbClr val="00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40" name="Line 37"/>
            <p:cNvSpPr>
              <a:spLocks noChangeShapeType="1"/>
            </p:cNvSpPr>
            <p:nvPr/>
          </p:nvSpPr>
          <p:spPr bwMode="auto">
            <a:xfrm>
              <a:off x="3660" y="3528"/>
              <a:ext cx="0" cy="366"/>
            </a:xfrm>
            <a:prstGeom prst="line">
              <a:avLst/>
            </a:prstGeom>
            <a:noFill/>
            <a:ln w="76200">
              <a:solidFill>
                <a:srgbClr val="00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41" name="Line 38"/>
            <p:cNvSpPr>
              <a:spLocks noChangeShapeType="1"/>
            </p:cNvSpPr>
            <p:nvPr/>
          </p:nvSpPr>
          <p:spPr bwMode="auto">
            <a:xfrm>
              <a:off x="3708" y="3672"/>
              <a:ext cx="0" cy="210"/>
            </a:xfrm>
            <a:prstGeom prst="line">
              <a:avLst/>
            </a:prstGeom>
            <a:noFill/>
            <a:ln w="76200">
              <a:solidFill>
                <a:srgbClr val="00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42" name="Line 39"/>
            <p:cNvSpPr>
              <a:spLocks noChangeShapeType="1"/>
            </p:cNvSpPr>
            <p:nvPr/>
          </p:nvSpPr>
          <p:spPr bwMode="auto">
            <a:xfrm>
              <a:off x="3756" y="3753"/>
              <a:ext cx="0" cy="132"/>
            </a:xfrm>
            <a:prstGeom prst="line">
              <a:avLst/>
            </a:prstGeom>
            <a:noFill/>
            <a:ln w="76200">
              <a:solidFill>
                <a:srgbClr val="00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43" name="Line 40"/>
            <p:cNvSpPr>
              <a:spLocks noChangeShapeType="1"/>
            </p:cNvSpPr>
            <p:nvPr/>
          </p:nvSpPr>
          <p:spPr bwMode="auto">
            <a:xfrm>
              <a:off x="3804" y="3804"/>
              <a:ext cx="0" cy="87"/>
            </a:xfrm>
            <a:prstGeom prst="line">
              <a:avLst/>
            </a:prstGeom>
            <a:noFill/>
            <a:ln w="76200">
              <a:solidFill>
                <a:srgbClr val="00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44" name="Line 41"/>
            <p:cNvSpPr>
              <a:spLocks noChangeShapeType="1"/>
            </p:cNvSpPr>
            <p:nvPr/>
          </p:nvSpPr>
          <p:spPr bwMode="auto">
            <a:xfrm>
              <a:off x="3852" y="3834"/>
              <a:ext cx="0" cy="54"/>
            </a:xfrm>
            <a:prstGeom prst="line">
              <a:avLst/>
            </a:prstGeom>
            <a:noFill/>
            <a:ln w="76200">
              <a:solidFill>
                <a:srgbClr val="00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45" name="Line 42"/>
            <p:cNvSpPr>
              <a:spLocks noChangeShapeType="1"/>
            </p:cNvSpPr>
            <p:nvPr/>
          </p:nvSpPr>
          <p:spPr bwMode="auto">
            <a:xfrm>
              <a:off x="3900" y="3864"/>
              <a:ext cx="0" cy="27"/>
            </a:xfrm>
            <a:prstGeom prst="line">
              <a:avLst/>
            </a:prstGeom>
            <a:noFill/>
            <a:ln w="76200">
              <a:solidFill>
                <a:srgbClr val="00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1328791" y="5235220"/>
            <a:ext cx="552321" cy="547688"/>
            <a:chOff x="3750828" y="1841605"/>
            <a:chExt cx="552321" cy="547688"/>
          </a:xfrm>
        </p:grpSpPr>
        <p:sp>
          <p:nvSpPr>
            <p:cNvPr id="47" name="Oval 13"/>
            <p:cNvSpPr>
              <a:spLocks noChangeAspect="1" noChangeArrowheads="1"/>
            </p:cNvSpPr>
            <p:nvPr/>
          </p:nvSpPr>
          <p:spPr bwMode="auto">
            <a:xfrm>
              <a:off x="3750828" y="1841605"/>
              <a:ext cx="547688" cy="547688"/>
            </a:xfrm>
            <a:prstGeom prst="ellipse">
              <a:avLst/>
            </a:prstGeom>
            <a:gradFill rotWithShape="1">
              <a:gsLst>
                <a:gs pos="0">
                  <a:srgbClr val="009999"/>
                </a:gs>
                <a:gs pos="100000">
                  <a:srgbClr val="009999">
                    <a:gamma/>
                    <a:shade val="76078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400" b="1" baseline="30000" dirty="0" smtClean="0">
                  <a:solidFill>
                    <a:srgbClr val="000000"/>
                  </a:solidFill>
                </a:rPr>
                <a:t>14</a:t>
              </a:r>
              <a:r>
                <a:rPr lang="en-US" altLang="en-US" sz="2400" b="1" dirty="0" smtClean="0">
                  <a:solidFill>
                    <a:srgbClr val="000000"/>
                  </a:solidFill>
                </a:rPr>
                <a:t>N</a:t>
              </a:r>
              <a:endParaRPr lang="en-US" altLang="en-US" sz="2400" b="1" baseline="30000" dirty="0" smtClean="0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3812698" y="1993860"/>
              <a:ext cx="49045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baseline="-25000" dirty="0"/>
                <a:t>7</a:t>
              </a:r>
            </a:p>
          </p:txBody>
        </p:sp>
      </p:grpSp>
      <p:sp>
        <p:nvSpPr>
          <p:cNvPr id="49" name="Freeform 14"/>
          <p:cNvSpPr>
            <a:spLocks/>
          </p:cNvSpPr>
          <p:nvPr/>
        </p:nvSpPr>
        <p:spPr bwMode="auto">
          <a:xfrm>
            <a:off x="5519863" y="4212878"/>
            <a:ext cx="1769626" cy="1953822"/>
          </a:xfrm>
          <a:custGeom>
            <a:avLst/>
            <a:gdLst>
              <a:gd name="T0" fmla="*/ 0 w 1140"/>
              <a:gd name="T1" fmla="*/ 543 h 1269"/>
              <a:gd name="T2" fmla="*/ 96 w 1140"/>
              <a:gd name="T3" fmla="*/ 315 h 1269"/>
              <a:gd name="T4" fmla="*/ 240 w 1140"/>
              <a:gd name="T5" fmla="*/ 69 h 1269"/>
              <a:gd name="T6" fmla="*/ 486 w 1140"/>
              <a:gd name="T7" fmla="*/ 57 h 1269"/>
              <a:gd name="T8" fmla="*/ 684 w 1140"/>
              <a:gd name="T9" fmla="*/ 411 h 1269"/>
              <a:gd name="T10" fmla="*/ 851 w 1140"/>
              <a:gd name="T11" fmla="*/ 989 h 1269"/>
              <a:gd name="T12" fmla="*/ 992 w 1140"/>
              <a:gd name="T13" fmla="*/ 1203 h 1269"/>
              <a:gd name="T14" fmla="*/ 1140 w 1140"/>
              <a:gd name="T15" fmla="*/ 1269 h 1269"/>
              <a:gd name="connsiteX0" fmla="*/ 961 w 9160"/>
              <a:gd name="connsiteY0" fmla="*/ 10021 h 10021"/>
              <a:gd name="connsiteX1" fmla="*/ 2 w 9160"/>
              <a:gd name="connsiteY1" fmla="*/ 2292 h 10021"/>
              <a:gd name="connsiteX2" fmla="*/ 1265 w 9160"/>
              <a:gd name="connsiteY2" fmla="*/ 354 h 10021"/>
              <a:gd name="connsiteX3" fmla="*/ 3423 w 9160"/>
              <a:gd name="connsiteY3" fmla="*/ 259 h 10021"/>
              <a:gd name="connsiteX4" fmla="*/ 5160 w 9160"/>
              <a:gd name="connsiteY4" fmla="*/ 3049 h 10021"/>
              <a:gd name="connsiteX5" fmla="*/ 6625 w 9160"/>
              <a:gd name="connsiteY5" fmla="*/ 7604 h 10021"/>
              <a:gd name="connsiteX6" fmla="*/ 7862 w 9160"/>
              <a:gd name="connsiteY6" fmla="*/ 9290 h 10021"/>
              <a:gd name="connsiteX7" fmla="*/ 9160 w 9160"/>
              <a:gd name="connsiteY7" fmla="*/ 9810 h 10021"/>
              <a:gd name="connsiteX0" fmla="*/ 0 w 8951"/>
              <a:gd name="connsiteY0" fmla="*/ 10420 h 10420"/>
              <a:gd name="connsiteX1" fmla="*/ 1356 w 8951"/>
              <a:gd name="connsiteY1" fmla="*/ 9165 h 10420"/>
              <a:gd name="connsiteX2" fmla="*/ 332 w 8951"/>
              <a:gd name="connsiteY2" fmla="*/ 773 h 10420"/>
              <a:gd name="connsiteX3" fmla="*/ 2688 w 8951"/>
              <a:gd name="connsiteY3" fmla="*/ 678 h 10420"/>
              <a:gd name="connsiteX4" fmla="*/ 4584 w 8951"/>
              <a:gd name="connsiteY4" fmla="*/ 3463 h 10420"/>
              <a:gd name="connsiteX5" fmla="*/ 6184 w 8951"/>
              <a:gd name="connsiteY5" fmla="*/ 8008 h 10420"/>
              <a:gd name="connsiteX6" fmla="*/ 7534 w 8951"/>
              <a:gd name="connsiteY6" fmla="*/ 9691 h 10420"/>
              <a:gd name="connsiteX7" fmla="*/ 8951 w 8951"/>
              <a:gd name="connsiteY7" fmla="*/ 10209 h 10420"/>
              <a:gd name="connsiteX0" fmla="*/ 0 w 10000"/>
              <a:gd name="connsiteY0" fmla="*/ 9622 h 9622"/>
              <a:gd name="connsiteX1" fmla="*/ 1515 w 10000"/>
              <a:gd name="connsiteY1" fmla="*/ 8418 h 9622"/>
              <a:gd name="connsiteX2" fmla="*/ 1835 w 10000"/>
              <a:gd name="connsiteY2" fmla="*/ 1010 h 9622"/>
              <a:gd name="connsiteX3" fmla="*/ 3003 w 10000"/>
              <a:gd name="connsiteY3" fmla="*/ 273 h 9622"/>
              <a:gd name="connsiteX4" fmla="*/ 5121 w 10000"/>
              <a:gd name="connsiteY4" fmla="*/ 2945 h 9622"/>
              <a:gd name="connsiteX5" fmla="*/ 6909 w 10000"/>
              <a:gd name="connsiteY5" fmla="*/ 7307 h 9622"/>
              <a:gd name="connsiteX6" fmla="*/ 8417 w 10000"/>
              <a:gd name="connsiteY6" fmla="*/ 8922 h 9622"/>
              <a:gd name="connsiteX7" fmla="*/ 10000 w 10000"/>
              <a:gd name="connsiteY7" fmla="*/ 9420 h 9622"/>
              <a:gd name="connsiteX0" fmla="*/ 0 w 10000"/>
              <a:gd name="connsiteY0" fmla="*/ 9588 h 9588"/>
              <a:gd name="connsiteX1" fmla="*/ 1515 w 10000"/>
              <a:gd name="connsiteY1" fmla="*/ 8337 h 9588"/>
              <a:gd name="connsiteX2" fmla="*/ 1835 w 10000"/>
              <a:gd name="connsiteY2" fmla="*/ 638 h 9588"/>
              <a:gd name="connsiteX3" fmla="*/ 2759 w 10000"/>
              <a:gd name="connsiteY3" fmla="*/ 677 h 9588"/>
              <a:gd name="connsiteX4" fmla="*/ 5121 w 10000"/>
              <a:gd name="connsiteY4" fmla="*/ 2649 h 9588"/>
              <a:gd name="connsiteX5" fmla="*/ 6909 w 10000"/>
              <a:gd name="connsiteY5" fmla="*/ 7182 h 9588"/>
              <a:gd name="connsiteX6" fmla="*/ 8417 w 10000"/>
              <a:gd name="connsiteY6" fmla="*/ 8861 h 9588"/>
              <a:gd name="connsiteX7" fmla="*/ 10000 w 10000"/>
              <a:gd name="connsiteY7" fmla="*/ 9378 h 9588"/>
              <a:gd name="connsiteX0" fmla="*/ 0 w 10000"/>
              <a:gd name="connsiteY0" fmla="*/ 10321 h 10321"/>
              <a:gd name="connsiteX1" fmla="*/ 1515 w 10000"/>
              <a:gd name="connsiteY1" fmla="*/ 9016 h 10321"/>
              <a:gd name="connsiteX2" fmla="*/ 1835 w 10000"/>
              <a:gd name="connsiteY2" fmla="*/ 986 h 10321"/>
              <a:gd name="connsiteX3" fmla="*/ 2759 w 10000"/>
              <a:gd name="connsiteY3" fmla="*/ 1027 h 10321"/>
              <a:gd name="connsiteX4" fmla="*/ 3230 w 10000"/>
              <a:gd name="connsiteY4" fmla="*/ 9102 h 10321"/>
              <a:gd name="connsiteX5" fmla="*/ 6909 w 10000"/>
              <a:gd name="connsiteY5" fmla="*/ 7812 h 10321"/>
              <a:gd name="connsiteX6" fmla="*/ 8417 w 10000"/>
              <a:gd name="connsiteY6" fmla="*/ 9563 h 10321"/>
              <a:gd name="connsiteX7" fmla="*/ 10000 w 10000"/>
              <a:gd name="connsiteY7" fmla="*/ 10102 h 10321"/>
              <a:gd name="connsiteX0" fmla="*/ 0 w 10000"/>
              <a:gd name="connsiteY0" fmla="*/ 10321 h 10321"/>
              <a:gd name="connsiteX1" fmla="*/ 1515 w 10000"/>
              <a:gd name="connsiteY1" fmla="*/ 9016 h 10321"/>
              <a:gd name="connsiteX2" fmla="*/ 1835 w 10000"/>
              <a:gd name="connsiteY2" fmla="*/ 986 h 10321"/>
              <a:gd name="connsiteX3" fmla="*/ 2759 w 10000"/>
              <a:gd name="connsiteY3" fmla="*/ 1027 h 10321"/>
              <a:gd name="connsiteX4" fmla="*/ 3230 w 10000"/>
              <a:gd name="connsiteY4" fmla="*/ 9102 h 10321"/>
              <a:gd name="connsiteX5" fmla="*/ 5262 w 10000"/>
              <a:gd name="connsiteY5" fmla="*/ 10191 h 10321"/>
              <a:gd name="connsiteX6" fmla="*/ 8417 w 10000"/>
              <a:gd name="connsiteY6" fmla="*/ 9563 h 10321"/>
              <a:gd name="connsiteX7" fmla="*/ 10000 w 10000"/>
              <a:gd name="connsiteY7" fmla="*/ 10102 h 10321"/>
              <a:gd name="connsiteX0" fmla="*/ 0 w 10000"/>
              <a:gd name="connsiteY0" fmla="*/ 10321 h 10321"/>
              <a:gd name="connsiteX1" fmla="*/ 1515 w 10000"/>
              <a:gd name="connsiteY1" fmla="*/ 9016 h 10321"/>
              <a:gd name="connsiteX2" fmla="*/ 1835 w 10000"/>
              <a:gd name="connsiteY2" fmla="*/ 986 h 10321"/>
              <a:gd name="connsiteX3" fmla="*/ 2759 w 10000"/>
              <a:gd name="connsiteY3" fmla="*/ 1027 h 10321"/>
              <a:gd name="connsiteX4" fmla="*/ 3230 w 10000"/>
              <a:gd name="connsiteY4" fmla="*/ 9102 h 10321"/>
              <a:gd name="connsiteX5" fmla="*/ 5262 w 10000"/>
              <a:gd name="connsiteY5" fmla="*/ 10191 h 10321"/>
              <a:gd name="connsiteX6" fmla="*/ 10000 w 10000"/>
              <a:gd name="connsiteY6" fmla="*/ 10102 h 10321"/>
              <a:gd name="connsiteX0" fmla="*/ 0 w 5262"/>
              <a:gd name="connsiteY0" fmla="*/ 10321 h 10321"/>
              <a:gd name="connsiteX1" fmla="*/ 1515 w 5262"/>
              <a:gd name="connsiteY1" fmla="*/ 9016 h 10321"/>
              <a:gd name="connsiteX2" fmla="*/ 1835 w 5262"/>
              <a:gd name="connsiteY2" fmla="*/ 986 h 10321"/>
              <a:gd name="connsiteX3" fmla="*/ 2759 w 5262"/>
              <a:gd name="connsiteY3" fmla="*/ 1027 h 10321"/>
              <a:gd name="connsiteX4" fmla="*/ 3230 w 5262"/>
              <a:gd name="connsiteY4" fmla="*/ 9102 h 10321"/>
              <a:gd name="connsiteX5" fmla="*/ 5262 w 5262"/>
              <a:gd name="connsiteY5" fmla="*/ 10191 h 10321"/>
              <a:gd name="connsiteX0" fmla="*/ 0 w 10000"/>
              <a:gd name="connsiteY0" fmla="*/ 9998 h 9998"/>
              <a:gd name="connsiteX1" fmla="*/ 2879 w 10000"/>
              <a:gd name="connsiteY1" fmla="*/ 8734 h 9998"/>
              <a:gd name="connsiteX2" fmla="*/ 3487 w 10000"/>
              <a:gd name="connsiteY2" fmla="*/ 953 h 9998"/>
              <a:gd name="connsiteX3" fmla="*/ 5243 w 10000"/>
              <a:gd name="connsiteY3" fmla="*/ 993 h 9998"/>
              <a:gd name="connsiteX4" fmla="*/ 6486 w 10000"/>
              <a:gd name="connsiteY4" fmla="*/ 8772 h 9998"/>
              <a:gd name="connsiteX5" fmla="*/ 10000 w 10000"/>
              <a:gd name="connsiteY5" fmla="*/ 9872 h 9998"/>
              <a:gd name="connsiteX0" fmla="*/ 0 w 11044"/>
              <a:gd name="connsiteY0" fmla="*/ 10000 h 10000"/>
              <a:gd name="connsiteX1" fmla="*/ 2879 w 11044"/>
              <a:gd name="connsiteY1" fmla="*/ 8736 h 10000"/>
              <a:gd name="connsiteX2" fmla="*/ 3487 w 11044"/>
              <a:gd name="connsiteY2" fmla="*/ 953 h 10000"/>
              <a:gd name="connsiteX3" fmla="*/ 5243 w 11044"/>
              <a:gd name="connsiteY3" fmla="*/ 993 h 10000"/>
              <a:gd name="connsiteX4" fmla="*/ 6486 w 11044"/>
              <a:gd name="connsiteY4" fmla="*/ 8774 h 10000"/>
              <a:gd name="connsiteX5" fmla="*/ 11044 w 11044"/>
              <a:gd name="connsiteY5" fmla="*/ 9874 h 10000"/>
              <a:gd name="connsiteX0" fmla="*/ 0 w 11044"/>
              <a:gd name="connsiteY0" fmla="*/ 10000 h 10000"/>
              <a:gd name="connsiteX1" fmla="*/ 2879 w 11044"/>
              <a:gd name="connsiteY1" fmla="*/ 8736 h 10000"/>
              <a:gd name="connsiteX2" fmla="*/ 3487 w 11044"/>
              <a:gd name="connsiteY2" fmla="*/ 953 h 10000"/>
              <a:gd name="connsiteX3" fmla="*/ 5243 w 11044"/>
              <a:gd name="connsiteY3" fmla="*/ 993 h 10000"/>
              <a:gd name="connsiteX4" fmla="*/ 6486 w 11044"/>
              <a:gd name="connsiteY4" fmla="*/ 8774 h 10000"/>
              <a:gd name="connsiteX5" fmla="*/ 11044 w 11044"/>
              <a:gd name="connsiteY5" fmla="*/ 9874 h 10000"/>
              <a:gd name="connsiteX0" fmla="*/ 0 w 11044"/>
              <a:gd name="connsiteY0" fmla="*/ 10000 h 10000"/>
              <a:gd name="connsiteX1" fmla="*/ 2879 w 11044"/>
              <a:gd name="connsiteY1" fmla="*/ 8736 h 10000"/>
              <a:gd name="connsiteX2" fmla="*/ 3487 w 11044"/>
              <a:gd name="connsiteY2" fmla="*/ 953 h 10000"/>
              <a:gd name="connsiteX3" fmla="*/ 5243 w 11044"/>
              <a:gd name="connsiteY3" fmla="*/ 993 h 10000"/>
              <a:gd name="connsiteX4" fmla="*/ 6486 w 11044"/>
              <a:gd name="connsiteY4" fmla="*/ 8774 h 10000"/>
              <a:gd name="connsiteX5" fmla="*/ 11044 w 11044"/>
              <a:gd name="connsiteY5" fmla="*/ 9874 h 10000"/>
              <a:gd name="connsiteX0" fmla="*/ 0 w 11044"/>
              <a:gd name="connsiteY0" fmla="*/ 10000 h 10000"/>
              <a:gd name="connsiteX1" fmla="*/ 2879 w 11044"/>
              <a:gd name="connsiteY1" fmla="*/ 8736 h 10000"/>
              <a:gd name="connsiteX2" fmla="*/ 3487 w 11044"/>
              <a:gd name="connsiteY2" fmla="*/ 953 h 10000"/>
              <a:gd name="connsiteX3" fmla="*/ 5243 w 11044"/>
              <a:gd name="connsiteY3" fmla="*/ 993 h 10000"/>
              <a:gd name="connsiteX4" fmla="*/ 6486 w 11044"/>
              <a:gd name="connsiteY4" fmla="*/ 8774 h 10000"/>
              <a:gd name="connsiteX5" fmla="*/ 11044 w 11044"/>
              <a:gd name="connsiteY5" fmla="*/ 9874 h 10000"/>
              <a:gd name="connsiteX0" fmla="*/ 0 w 11624"/>
              <a:gd name="connsiteY0" fmla="*/ 10045 h 10045"/>
              <a:gd name="connsiteX1" fmla="*/ 3459 w 11624"/>
              <a:gd name="connsiteY1" fmla="*/ 8736 h 10045"/>
              <a:gd name="connsiteX2" fmla="*/ 4067 w 11624"/>
              <a:gd name="connsiteY2" fmla="*/ 953 h 10045"/>
              <a:gd name="connsiteX3" fmla="*/ 5823 w 11624"/>
              <a:gd name="connsiteY3" fmla="*/ 993 h 10045"/>
              <a:gd name="connsiteX4" fmla="*/ 7066 w 11624"/>
              <a:gd name="connsiteY4" fmla="*/ 8774 h 10045"/>
              <a:gd name="connsiteX5" fmla="*/ 11624 w 11624"/>
              <a:gd name="connsiteY5" fmla="*/ 9874 h 10045"/>
              <a:gd name="connsiteX0" fmla="*/ 0 w 11624"/>
              <a:gd name="connsiteY0" fmla="*/ 10050 h 10050"/>
              <a:gd name="connsiteX1" fmla="*/ 3276 w 11624"/>
              <a:gd name="connsiteY1" fmla="*/ 8836 h 10050"/>
              <a:gd name="connsiteX2" fmla="*/ 4067 w 11624"/>
              <a:gd name="connsiteY2" fmla="*/ 958 h 10050"/>
              <a:gd name="connsiteX3" fmla="*/ 5823 w 11624"/>
              <a:gd name="connsiteY3" fmla="*/ 998 h 10050"/>
              <a:gd name="connsiteX4" fmla="*/ 7066 w 11624"/>
              <a:gd name="connsiteY4" fmla="*/ 8779 h 10050"/>
              <a:gd name="connsiteX5" fmla="*/ 11624 w 11624"/>
              <a:gd name="connsiteY5" fmla="*/ 9879 h 10050"/>
              <a:gd name="connsiteX0" fmla="*/ 0 w 11624"/>
              <a:gd name="connsiteY0" fmla="*/ 10050 h 10050"/>
              <a:gd name="connsiteX1" fmla="*/ 3276 w 11624"/>
              <a:gd name="connsiteY1" fmla="*/ 8836 h 10050"/>
              <a:gd name="connsiteX2" fmla="*/ 4067 w 11624"/>
              <a:gd name="connsiteY2" fmla="*/ 958 h 10050"/>
              <a:gd name="connsiteX3" fmla="*/ 5823 w 11624"/>
              <a:gd name="connsiteY3" fmla="*/ 998 h 10050"/>
              <a:gd name="connsiteX4" fmla="*/ 7066 w 11624"/>
              <a:gd name="connsiteY4" fmla="*/ 8779 h 10050"/>
              <a:gd name="connsiteX5" fmla="*/ 11624 w 11624"/>
              <a:gd name="connsiteY5" fmla="*/ 9879 h 10050"/>
              <a:gd name="connsiteX0" fmla="*/ 0 w 12661"/>
              <a:gd name="connsiteY0" fmla="*/ 9884 h 9884"/>
              <a:gd name="connsiteX1" fmla="*/ 4313 w 12661"/>
              <a:gd name="connsiteY1" fmla="*/ 8836 h 9884"/>
              <a:gd name="connsiteX2" fmla="*/ 5104 w 12661"/>
              <a:gd name="connsiteY2" fmla="*/ 958 h 9884"/>
              <a:gd name="connsiteX3" fmla="*/ 6860 w 12661"/>
              <a:gd name="connsiteY3" fmla="*/ 998 h 9884"/>
              <a:gd name="connsiteX4" fmla="*/ 8103 w 12661"/>
              <a:gd name="connsiteY4" fmla="*/ 8779 h 9884"/>
              <a:gd name="connsiteX5" fmla="*/ 12661 w 12661"/>
              <a:gd name="connsiteY5" fmla="*/ 9879 h 9884"/>
              <a:gd name="connsiteX0" fmla="*/ 0 w 10000"/>
              <a:gd name="connsiteY0" fmla="*/ 10000 h 10023"/>
              <a:gd name="connsiteX1" fmla="*/ 3407 w 10000"/>
              <a:gd name="connsiteY1" fmla="*/ 8940 h 10023"/>
              <a:gd name="connsiteX2" fmla="*/ 4031 w 10000"/>
              <a:gd name="connsiteY2" fmla="*/ 969 h 10023"/>
              <a:gd name="connsiteX3" fmla="*/ 5418 w 10000"/>
              <a:gd name="connsiteY3" fmla="*/ 1010 h 10023"/>
              <a:gd name="connsiteX4" fmla="*/ 6400 w 10000"/>
              <a:gd name="connsiteY4" fmla="*/ 8882 h 10023"/>
              <a:gd name="connsiteX5" fmla="*/ 10000 w 10000"/>
              <a:gd name="connsiteY5" fmla="*/ 9995 h 10023"/>
              <a:gd name="connsiteX0" fmla="*/ 0 w 10000"/>
              <a:gd name="connsiteY0" fmla="*/ 10000 h 10000"/>
              <a:gd name="connsiteX1" fmla="*/ 3407 w 10000"/>
              <a:gd name="connsiteY1" fmla="*/ 8940 h 10000"/>
              <a:gd name="connsiteX2" fmla="*/ 4031 w 10000"/>
              <a:gd name="connsiteY2" fmla="*/ 969 h 10000"/>
              <a:gd name="connsiteX3" fmla="*/ 5418 w 10000"/>
              <a:gd name="connsiteY3" fmla="*/ 1010 h 10000"/>
              <a:gd name="connsiteX4" fmla="*/ 6400 w 10000"/>
              <a:gd name="connsiteY4" fmla="*/ 8882 h 10000"/>
              <a:gd name="connsiteX5" fmla="*/ 10000 w 10000"/>
              <a:gd name="connsiteY5" fmla="*/ 9995 h 10000"/>
              <a:gd name="connsiteX0" fmla="*/ 0 w 10000"/>
              <a:gd name="connsiteY0" fmla="*/ 10000 h 10000"/>
              <a:gd name="connsiteX1" fmla="*/ 3407 w 10000"/>
              <a:gd name="connsiteY1" fmla="*/ 8940 h 10000"/>
              <a:gd name="connsiteX2" fmla="*/ 4031 w 10000"/>
              <a:gd name="connsiteY2" fmla="*/ 969 h 10000"/>
              <a:gd name="connsiteX3" fmla="*/ 5418 w 10000"/>
              <a:gd name="connsiteY3" fmla="*/ 1010 h 10000"/>
              <a:gd name="connsiteX4" fmla="*/ 6400 w 10000"/>
              <a:gd name="connsiteY4" fmla="*/ 8882 h 10000"/>
              <a:gd name="connsiteX5" fmla="*/ 8097 w 10000"/>
              <a:gd name="connsiteY5" fmla="*/ 9739 h 10000"/>
              <a:gd name="connsiteX6" fmla="*/ 10000 w 10000"/>
              <a:gd name="connsiteY6" fmla="*/ 9995 h 10000"/>
              <a:gd name="connsiteX0" fmla="*/ 0 w 10000"/>
              <a:gd name="connsiteY0" fmla="*/ 10000 h 10000"/>
              <a:gd name="connsiteX1" fmla="*/ 3407 w 10000"/>
              <a:gd name="connsiteY1" fmla="*/ 8940 h 10000"/>
              <a:gd name="connsiteX2" fmla="*/ 4031 w 10000"/>
              <a:gd name="connsiteY2" fmla="*/ 969 h 10000"/>
              <a:gd name="connsiteX3" fmla="*/ 5418 w 10000"/>
              <a:gd name="connsiteY3" fmla="*/ 1010 h 10000"/>
              <a:gd name="connsiteX4" fmla="*/ 6400 w 10000"/>
              <a:gd name="connsiteY4" fmla="*/ 8882 h 10000"/>
              <a:gd name="connsiteX5" fmla="*/ 8097 w 10000"/>
              <a:gd name="connsiteY5" fmla="*/ 9739 h 10000"/>
              <a:gd name="connsiteX6" fmla="*/ 10000 w 10000"/>
              <a:gd name="connsiteY6" fmla="*/ 9995 h 10000"/>
              <a:gd name="connsiteX0" fmla="*/ 0 w 10000"/>
              <a:gd name="connsiteY0" fmla="*/ 10000 h 10000"/>
              <a:gd name="connsiteX1" fmla="*/ 3407 w 10000"/>
              <a:gd name="connsiteY1" fmla="*/ 8940 h 10000"/>
              <a:gd name="connsiteX2" fmla="*/ 4031 w 10000"/>
              <a:gd name="connsiteY2" fmla="*/ 969 h 10000"/>
              <a:gd name="connsiteX3" fmla="*/ 5418 w 10000"/>
              <a:gd name="connsiteY3" fmla="*/ 1010 h 10000"/>
              <a:gd name="connsiteX4" fmla="*/ 6400 w 10000"/>
              <a:gd name="connsiteY4" fmla="*/ 8882 h 10000"/>
              <a:gd name="connsiteX5" fmla="*/ 8097 w 10000"/>
              <a:gd name="connsiteY5" fmla="*/ 9739 h 10000"/>
              <a:gd name="connsiteX6" fmla="*/ 10000 w 10000"/>
              <a:gd name="connsiteY6" fmla="*/ 9995 h 10000"/>
              <a:gd name="connsiteX0" fmla="*/ 0 w 10000"/>
              <a:gd name="connsiteY0" fmla="*/ 10000 h 10000"/>
              <a:gd name="connsiteX1" fmla="*/ 3407 w 10000"/>
              <a:gd name="connsiteY1" fmla="*/ 8940 h 10000"/>
              <a:gd name="connsiteX2" fmla="*/ 4031 w 10000"/>
              <a:gd name="connsiteY2" fmla="*/ 969 h 10000"/>
              <a:gd name="connsiteX3" fmla="*/ 5418 w 10000"/>
              <a:gd name="connsiteY3" fmla="*/ 1010 h 10000"/>
              <a:gd name="connsiteX4" fmla="*/ 6400 w 10000"/>
              <a:gd name="connsiteY4" fmla="*/ 8882 h 10000"/>
              <a:gd name="connsiteX5" fmla="*/ 8097 w 10000"/>
              <a:gd name="connsiteY5" fmla="*/ 9739 h 10000"/>
              <a:gd name="connsiteX6" fmla="*/ 10000 w 10000"/>
              <a:gd name="connsiteY6" fmla="*/ 9995 h 10000"/>
              <a:gd name="connsiteX0" fmla="*/ 0 w 13372"/>
              <a:gd name="connsiteY0" fmla="*/ 10000 h 10000"/>
              <a:gd name="connsiteX1" fmla="*/ 3407 w 13372"/>
              <a:gd name="connsiteY1" fmla="*/ 8940 h 10000"/>
              <a:gd name="connsiteX2" fmla="*/ 4031 w 13372"/>
              <a:gd name="connsiteY2" fmla="*/ 969 h 10000"/>
              <a:gd name="connsiteX3" fmla="*/ 5418 w 13372"/>
              <a:gd name="connsiteY3" fmla="*/ 1010 h 10000"/>
              <a:gd name="connsiteX4" fmla="*/ 6400 w 13372"/>
              <a:gd name="connsiteY4" fmla="*/ 8882 h 10000"/>
              <a:gd name="connsiteX5" fmla="*/ 8097 w 13372"/>
              <a:gd name="connsiteY5" fmla="*/ 9739 h 10000"/>
              <a:gd name="connsiteX6" fmla="*/ 13372 w 13372"/>
              <a:gd name="connsiteY6" fmla="*/ 9923 h 10000"/>
              <a:gd name="connsiteX0" fmla="*/ 0 w 13372"/>
              <a:gd name="connsiteY0" fmla="*/ 10000 h 10000"/>
              <a:gd name="connsiteX1" fmla="*/ 1593 w 13372"/>
              <a:gd name="connsiteY1" fmla="*/ 9739 h 10000"/>
              <a:gd name="connsiteX2" fmla="*/ 3407 w 13372"/>
              <a:gd name="connsiteY2" fmla="*/ 8940 h 10000"/>
              <a:gd name="connsiteX3" fmla="*/ 4031 w 13372"/>
              <a:gd name="connsiteY3" fmla="*/ 969 h 10000"/>
              <a:gd name="connsiteX4" fmla="*/ 5418 w 13372"/>
              <a:gd name="connsiteY4" fmla="*/ 1010 h 10000"/>
              <a:gd name="connsiteX5" fmla="*/ 6400 w 13372"/>
              <a:gd name="connsiteY5" fmla="*/ 8882 h 10000"/>
              <a:gd name="connsiteX6" fmla="*/ 8097 w 13372"/>
              <a:gd name="connsiteY6" fmla="*/ 9739 h 10000"/>
              <a:gd name="connsiteX7" fmla="*/ 13372 w 13372"/>
              <a:gd name="connsiteY7" fmla="*/ 9923 h 10000"/>
              <a:gd name="connsiteX0" fmla="*/ 0 w 13372"/>
              <a:gd name="connsiteY0" fmla="*/ 10000 h 10000"/>
              <a:gd name="connsiteX1" fmla="*/ 1593 w 13372"/>
              <a:gd name="connsiteY1" fmla="*/ 9739 h 10000"/>
              <a:gd name="connsiteX2" fmla="*/ 3407 w 13372"/>
              <a:gd name="connsiteY2" fmla="*/ 8940 h 10000"/>
              <a:gd name="connsiteX3" fmla="*/ 4031 w 13372"/>
              <a:gd name="connsiteY3" fmla="*/ 969 h 10000"/>
              <a:gd name="connsiteX4" fmla="*/ 5418 w 13372"/>
              <a:gd name="connsiteY4" fmla="*/ 1010 h 10000"/>
              <a:gd name="connsiteX5" fmla="*/ 6400 w 13372"/>
              <a:gd name="connsiteY5" fmla="*/ 8882 h 10000"/>
              <a:gd name="connsiteX6" fmla="*/ 8097 w 13372"/>
              <a:gd name="connsiteY6" fmla="*/ 9739 h 10000"/>
              <a:gd name="connsiteX7" fmla="*/ 13372 w 13372"/>
              <a:gd name="connsiteY7" fmla="*/ 9923 h 10000"/>
              <a:gd name="connsiteX0" fmla="*/ 0 w 17901"/>
              <a:gd name="connsiteY0" fmla="*/ 9928 h 9928"/>
              <a:gd name="connsiteX1" fmla="*/ 6122 w 17901"/>
              <a:gd name="connsiteY1" fmla="*/ 9739 h 9928"/>
              <a:gd name="connsiteX2" fmla="*/ 7936 w 17901"/>
              <a:gd name="connsiteY2" fmla="*/ 8940 h 9928"/>
              <a:gd name="connsiteX3" fmla="*/ 8560 w 17901"/>
              <a:gd name="connsiteY3" fmla="*/ 969 h 9928"/>
              <a:gd name="connsiteX4" fmla="*/ 9947 w 17901"/>
              <a:gd name="connsiteY4" fmla="*/ 1010 h 9928"/>
              <a:gd name="connsiteX5" fmla="*/ 10929 w 17901"/>
              <a:gd name="connsiteY5" fmla="*/ 8882 h 9928"/>
              <a:gd name="connsiteX6" fmla="*/ 12626 w 17901"/>
              <a:gd name="connsiteY6" fmla="*/ 9739 h 9928"/>
              <a:gd name="connsiteX7" fmla="*/ 17901 w 17901"/>
              <a:gd name="connsiteY7" fmla="*/ 9923 h 9928"/>
              <a:gd name="connsiteX0" fmla="*/ 0 w 10000"/>
              <a:gd name="connsiteY0" fmla="*/ 9763 h 9763"/>
              <a:gd name="connsiteX1" fmla="*/ 3420 w 10000"/>
              <a:gd name="connsiteY1" fmla="*/ 9573 h 9763"/>
              <a:gd name="connsiteX2" fmla="*/ 4433 w 10000"/>
              <a:gd name="connsiteY2" fmla="*/ 8768 h 9763"/>
              <a:gd name="connsiteX3" fmla="*/ 4782 w 10000"/>
              <a:gd name="connsiteY3" fmla="*/ 1199 h 9763"/>
              <a:gd name="connsiteX4" fmla="*/ 5557 w 10000"/>
              <a:gd name="connsiteY4" fmla="*/ 780 h 9763"/>
              <a:gd name="connsiteX5" fmla="*/ 6105 w 10000"/>
              <a:gd name="connsiteY5" fmla="*/ 8709 h 9763"/>
              <a:gd name="connsiteX6" fmla="*/ 7053 w 10000"/>
              <a:gd name="connsiteY6" fmla="*/ 9573 h 9763"/>
              <a:gd name="connsiteX7" fmla="*/ 10000 w 10000"/>
              <a:gd name="connsiteY7" fmla="*/ 9758 h 9763"/>
              <a:gd name="connsiteX0" fmla="*/ 0 w 10000"/>
              <a:gd name="connsiteY0" fmla="*/ 9871 h 9871"/>
              <a:gd name="connsiteX1" fmla="*/ 3420 w 10000"/>
              <a:gd name="connsiteY1" fmla="*/ 9676 h 9871"/>
              <a:gd name="connsiteX2" fmla="*/ 4433 w 10000"/>
              <a:gd name="connsiteY2" fmla="*/ 8852 h 9871"/>
              <a:gd name="connsiteX3" fmla="*/ 4782 w 10000"/>
              <a:gd name="connsiteY3" fmla="*/ 1099 h 9871"/>
              <a:gd name="connsiteX4" fmla="*/ 5557 w 10000"/>
              <a:gd name="connsiteY4" fmla="*/ 670 h 9871"/>
              <a:gd name="connsiteX5" fmla="*/ 6105 w 10000"/>
              <a:gd name="connsiteY5" fmla="*/ 8791 h 9871"/>
              <a:gd name="connsiteX6" fmla="*/ 7053 w 10000"/>
              <a:gd name="connsiteY6" fmla="*/ 9676 h 9871"/>
              <a:gd name="connsiteX7" fmla="*/ 10000 w 10000"/>
              <a:gd name="connsiteY7" fmla="*/ 9866 h 9871"/>
              <a:gd name="connsiteX0" fmla="*/ 0 w 10000"/>
              <a:gd name="connsiteY0" fmla="*/ 9869 h 9869"/>
              <a:gd name="connsiteX1" fmla="*/ 3420 w 10000"/>
              <a:gd name="connsiteY1" fmla="*/ 9671 h 9869"/>
              <a:gd name="connsiteX2" fmla="*/ 4433 w 10000"/>
              <a:gd name="connsiteY2" fmla="*/ 8837 h 9869"/>
              <a:gd name="connsiteX3" fmla="*/ 4782 w 10000"/>
              <a:gd name="connsiteY3" fmla="*/ 982 h 9869"/>
              <a:gd name="connsiteX4" fmla="*/ 5638 w 10000"/>
              <a:gd name="connsiteY4" fmla="*/ 976 h 9869"/>
              <a:gd name="connsiteX5" fmla="*/ 6105 w 10000"/>
              <a:gd name="connsiteY5" fmla="*/ 8775 h 9869"/>
              <a:gd name="connsiteX6" fmla="*/ 7053 w 10000"/>
              <a:gd name="connsiteY6" fmla="*/ 9671 h 9869"/>
              <a:gd name="connsiteX7" fmla="*/ 10000 w 10000"/>
              <a:gd name="connsiteY7" fmla="*/ 9864 h 9869"/>
              <a:gd name="connsiteX0" fmla="*/ 0 w 10000"/>
              <a:gd name="connsiteY0" fmla="*/ 9795 h 9795"/>
              <a:gd name="connsiteX1" fmla="*/ 3420 w 10000"/>
              <a:gd name="connsiteY1" fmla="*/ 9594 h 9795"/>
              <a:gd name="connsiteX2" fmla="*/ 4433 w 10000"/>
              <a:gd name="connsiteY2" fmla="*/ 8749 h 9795"/>
              <a:gd name="connsiteX3" fmla="*/ 4782 w 10000"/>
              <a:gd name="connsiteY3" fmla="*/ 790 h 9795"/>
              <a:gd name="connsiteX4" fmla="*/ 5638 w 10000"/>
              <a:gd name="connsiteY4" fmla="*/ 784 h 9795"/>
              <a:gd name="connsiteX5" fmla="*/ 6105 w 10000"/>
              <a:gd name="connsiteY5" fmla="*/ 8686 h 9795"/>
              <a:gd name="connsiteX6" fmla="*/ 7053 w 10000"/>
              <a:gd name="connsiteY6" fmla="*/ 9594 h 9795"/>
              <a:gd name="connsiteX7" fmla="*/ 10000 w 10000"/>
              <a:gd name="connsiteY7" fmla="*/ 9790 h 9795"/>
              <a:gd name="connsiteX0" fmla="*/ 0 w 10000"/>
              <a:gd name="connsiteY0" fmla="*/ 10000 h 10000"/>
              <a:gd name="connsiteX1" fmla="*/ 3420 w 10000"/>
              <a:gd name="connsiteY1" fmla="*/ 9795 h 10000"/>
              <a:gd name="connsiteX2" fmla="*/ 4433 w 10000"/>
              <a:gd name="connsiteY2" fmla="*/ 8932 h 10000"/>
              <a:gd name="connsiteX3" fmla="*/ 4782 w 10000"/>
              <a:gd name="connsiteY3" fmla="*/ 807 h 10000"/>
              <a:gd name="connsiteX4" fmla="*/ 5638 w 10000"/>
              <a:gd name="connsiteY4" fmla="*/ 800 h 10000"/>
              <a:gd name="connsiteX5" fmla="*/ 6105 w 10000"/>
              <a:gd name="connsiteY5" fmla="*/ 8868 h 10000"/>
              <a:gd name="connsiteX6" fmla="*/ 7053 w 10000"/>
              <a:gd name="connsiteY6" fmla="*/ 9795 h 10000"/>
              <a:gd name="connsiteX7" fmla="*/ 10000 w 10000"/>
              <a:gd name="connsiteY7" fmla="*/ 9995 h 10000"/>
              <a:gd name="connsiteX0" fmla="*/ 0 w 10000"/>
              <a:gd name="connsiteY0" fmla="*/ 10000 h 10000"/>
              <a:gd name="connsiteX1" fmla="*/ 3420 w 10000"/>
              <a:gd name="connsiteY1" fmla="*/ 9795 h 10000"/>
              <a:gd name="connsiteX2" fmla="*/ 4433 w 10000"/>
              <a:gd name="connsiteY2" fmla="*/ 8932 h 10000"/>
              <a:gd name="connsiteX3" fmla="*/ 4782 w 10000"/>
              <a:gd name="connsiteY3" fmla="*/ 807 h 10000"/>
              <a:gd name="connsiteX4" fmla="*/ 5638 w 10000"/>
              <a:gd name="connsiteY4" fmla="*/ 800 h 10000"/>
              <a:gd name="connsiteX5" fmla="*/ 6105 w 10000"/>
              <a:gd name="connsiteY5" fmla="*/ 8868 h 10000"/>
              <a:gd name="connsiteX6" fmla="*/ 7053 w 10000"/>
              <a:gd name="connsiteY6" fmla="*/ 9795 h 10000"/>
              <a:gd name="connsiteX7" fmla="*/ 10000 w 10000"/>
              <a:gd name="connsiteY7" fmla="*/ 9995 h 10000"/>
              <a:gd name="connsiteX0" fmla="*/ 0 w 10000"/>
              <a:gd name="connsiteY0" fmla="*/ 10000 h 10000"/>
              <a:gd name="connsiteX1" fmla="*/ 3420 w 10000"/>
              <a:gd name="connsiteY1" fmla="*/ 9795 h 10000"/>
              <a:gd name="connsiteX2" fmla="*/ 4433 w 10000"/>
              <a:gd name="connsiteY2" fmla="*/ 8932 h 10000"/>
              <a:gd name="connsiteX3" fmla="*/ 4782 w 10000"/>
              <a:gd name="connsiteY3" fmla="*/ 807 h 10000"/>
              <a:gd name="connsiteX4" fmla="*/ 5638 w 10000"/>
              <a:gd name="connsiteY4" fmla="*/ 800 h 10000"/>
              <a:gd name="connsiteX5" fmla="*/ 6105 w 10000"/>
              <a:gd name="connsiteY5" fmla="*/ 8868 h 10000"/>
              <a:gd name="connsiteX6" fmla="*/ 7053 w 10000"/>
              <a:gd name="connsiteY6" fmla="*/ 9795 h 10000"/>
              <a:gd name="connsiteX7" fmla="*/ 10000 w 10000"/>
              <a:gd name="connsiteY7" fmla="*/ 9995 h 10000"/>
              <a:gd name="connsiteX0" fmla="*/ 0 w 10000"/>
              <a:gd name="connsiteY0" fmla="*/ 10165 h 10165"/>
              <a:gd name="connsiteX1" fmla="*/ 3420 w 10000"/>
              <a:gd name="connsiteY1" fmla="*/ 9960 h 10165"/>
              <a:gd name="connsiteX2" fmla="*/ 4433 w 10000"/>
              <a:gd name="connsiteY2" fmla="*/ 9097 h 10165"/>
              <a:gd name="connsiteX3" fmla="*/ 4863 w 10000"/>
              <a:gd name="connsiteY3" fmla="*/ 1050 h 10165"/>
              <a:gd name="connsiteX4" fmla="*/ 5638 w 10000"/>
              <a:gd name="connsiteY4" fmla="*/ 965 h 10165"/>
              <a:gd name="connsiteX5" fmla="*/ 6105 w 10000"/>
              <a:gd name="connsiteY5" fmla="*/ 9033 h 10165"/>
              <a:gd name="connsiteX6" fmla="*/ 7053 w 10000"/>
              <a:gd name="connsiteY6" fmla="*/ 9960 h 10165"/>
              <a:gd name="connsiteX7" fmla="*/ 10000 w 10000"/>
              <a:gd name="connsiteY7" fmla="*/ 10160 h 10165"/>
              <a:gd name="connsiteX0" fmla="*/ 0 w 10000"/>
              <a:gd name="connsiteY0" fmla="*/ 10180 h 10180"/>
              <a:gd name="connsiteX1" fmla="*/ 3420 w 10000"/>
              <a:gd name="connsiteY1" fmla="*/ 9975 h 10180"/>
              <a:gd name="connsiteX2" fmla="*/ 4433 w 10000"/>
              <a:gd name="connsiteY2" fmla="*/ 9112 h 10180"/>
              <a:gd name="connsiteX3" fmla="*/ 4863 w 10000"/>
              <a:gd name="connsiteY3" fmla="*/ 1065 h 10180"/>
              <a:gd name="connsiteX4" fmla="*/ 5477 w 10000"/>
              <a:gd name="connsiteY4" fmla="*/ 954 h 10180"/>
              <a:gd name="connsiteX5" fmla="*/ 6105 w 10000"/>
              <a:gd name="connsiteY5" fmla="*/ 9048 h 10180"/>
              <a:gd name="connsiteX6" fmla="*/ 7053 w 10000"/>
              <a:gd name="connsiteY6" fmla="*/ 9975 h 10180"/>
              <a:gd name="connsiteX7" fmla="*/ 10000 w 10000"/>
              <a:gd name="connsiteY7" fmla="*/ 10175 h 10180"/>
              <a:gd name="connsiteX0" fmla="*/ 0 w 10000"/>
              <a:gd name="connsiteY0" fmla="*/ 10262 h 10262"/>
              <a:gd name="connsiteX1" fmla="*/ 3420 w 10000"/>
              <a:gd name="connsiteY1" fmla="*/ 10057 h 10262"/>
              <a:gd name="connsiteX2" fmla="*/ 4433 w 10000"/>
              <a:gd name="connsiteY2" fmla="*/ 9194 h 10262"/>
              <a:gd name="connsiteX3" fmla="*/ 4863 w 10000"/>
              <a:gd name="connsiteY3" fmla="*/ 1147 h 10262"/>
              <a:gd name="connsiteX4" fmla="*/ 5116 w 10000"/>
              <a:gd name="connsiteY4" fmla="*/ 120 h 10262"/>
              <a:gd name="connsiteX5" fmla="*/ 5477 w 10000"/>
              <a:gd name="connsiteY5" fmla="*/ 1036 h 10262"/>
              <a:gd name="connsiteX6" fmla="*/ 6105 w 10000"/>
              <a:gd name="connsiteY6" fmla="*/ 9130 h 10262"/>
              <a:gd name="connsiteX7" fmla="*/ 7053 w 10000"/>
              <a:gd name="connsiteY7" fmla="*/ 10057 h 10262"/>
              <a:gd name="connsiteX8" fmla="*/ 10000 w 10000"/>
              <a:gd name="connsiteY8" fmla="*/ 10257 h 10262"/>
              <a:gd name="connsiteX0" fmla="*/ 0 w 10000"/>
              <a:gd name="connsiteY0" fmla="*/ 10672 h 10672"/>
              <a:gd name="connsiteX1" fmla="*/ 3420 w 10000"/>
              <a:gd name="connsiteY1" fmla="*/ 10467 h 10672"/>
              <a:gd name="connsiteX2" fmla="*/ 4433 w 10000"/>
              <a:gd name="connsiteY2" fmla="*/ 9604 h 10672"/>
              <a:gd name="connsiteX3" fmla="*/ 4863 w 10000"/>
              <a:gd name="connsiteY3" fmla="*/ 1557 h 10672"/>
              <a:gd name="connsiteX4" fmla="*/ 5224 w 10000"/>
              <a:gd name="connsiteY4" fmla="*/ 10 h 10672"/>
              <a:gd name="connsiteX5" fmla="*/ 5477 w 10000"/>
              <a:gd name="connsiteY5" fmla="*/ 1446 h 10672"/>
              <a:gd name="connsiteX6" fmla="*/ 6105 w 10000"/>
              <a:gd name="connsiteY6" fmla="*/ 9540 h 10672"/>
              <a:gd name="connsiteX7" fmla="*/ 7053 w 10000"/>
              <a:gd name="connsiteY7" fmla="*/ 10467 h 10672"/>
              <a:gd name="connsiteX8" fmla="*/ 10000 w 10000"/>
              <a:gd name="connsiteY8" fmla="*/ 10667 h 10672"/>
              <a:gd name="connsiteX0" fmla="*/ 0 w 10000"/>
              <a:gd name="connsiteY0" fmla="*/ 10672 h 10672"/>
              <a:gd name="connsiteX1" fmla="*/ 3420 w 10000"/>
              <a:gd name="connsiteY1" fmla="*/ 10467 h 10672"/>
              <a:gd name="connsiteX2" fmla="*/ 4433 w 10000"/>
              <a:gd name="connsiteY2" fmla="*/ 9604 h 10672"/>
              <a:gd name="connsiteX3" fmla="*/ 4863 w 10000"/>
              <a:gd name="connsiteY3" fmla="*/ 1557 h 10672"/>
              <a:gd name="connsiteX4" fmla="*/ 5224 w 10000"/>
              <a:gd name="connsiteY4" fmla="*/ 10 h 10672"/>
              <a:gd name="connsiteX5" fmla="*/ 5477 w 10000"/>
              <a:gd name="connsiteY5" fmla="*/ 1446 h 10672"/>
              <a:gd name="connsiteX6" fmla="*/ 6105 w 10000"/>
              <a:gd name="connsiteY6" fmla="*/ 9540 h 10672"/>
              <a:gd name="connsiteX7" fmla="*/ 7053 w 10000"/>
              <a:gd name="connsiteY7" fmla="*/ 10467 h 10672"/>
              <a:gd name="connsiteX8" fmla="*/ 10000 w 10000"/>
              <a:gd name="connsiteY8" fmla="*/ 10667 h 10672"/>
              <a:gd name="connsiteX0" fmla="*/ 0 w 10000"/>
              <a:gd name="connsiteY0" fmla="*/ 10746 h 10746"/>
              <a:gd name="connsiteX1" fmla="*/ 3420 w 10000"/>
              <a:gd name="connsiteY1" fmla="*/ 10541 h 10746"/>
              <a:gd name="connsiteX2" fmla="*/ 4433 w 10000"/>
              <a:gd name="connsiteY2" fmla="*/ 9678 h 10746"/>
              <a:gd name="connsiteX3" fmla="*/ 4863 w 10000"/>
              <a:gd name="connsiteY3" fmla="*/ 1631 h 10746"/>
              <a:gd name="connsiteX4" fmla="*/ 5224 w 10000"/>
              <a:gd name="connsiteY4" fmla="*/ 6 h 10746"/>
              <a:gd name="connsiteX5" fmla="*/ 5477 w 10000"/>
              <a:gd name="connsiteY5" fmla="*/ 1520 h 10746"/>
              <a:gd name="connsiteX6" fmla="*/ 6105 w 10000"/>
              <a:gd name="connsiteY6" fmla="*/ 9614 h 10746"/>
              <a:gd name="connsiteX7" fmla="*/ 7053 w 10000"/>
              <a:gd name="connsiteY7" fmla="*/ 10541 h 10746"/>
              <a:gd name="connsiteX8" fmla="*/ 10000 w 10000"/>
              <a:gd name="connsiteY8" fmla="*/ 10741 h 10746"/>
              <a:gd name="connsiteX0" fmla="*/ 0 w 10000"/>
              <a:gd name="connsiteY0" fmla="*/ 10746 h 10746"/>
              <a:gd name="connsiteX1" fmla="*/ 3420 w 10000"/>
              <a:gd name="connsiteY1" fmla="*/ 10541 h 10746"/>
              <a:gd name="connsiteX2" fmla="*/ 4433 w 10000"/>
              <a:gd name="connsiteY2" fmla="*/ 9678 h 10746"/>
              <a:gd name="connsiteX3" fmla="*/ 4863 w 10000"/>
              <a:gd name="connsiteY3" fmla="*/ 1631 h 10746"/>
              <a:gd name="connsiteX4" fmla="*/ 5143 w 10000"/>
              <a:gd name="connsiteY4" fmla="*/ 6 h 10746"/>
              <a:gd name="connsiteX5" fmla="*/ 5477 w 10000"/>
              <a:gd name="connsiteY5" fmla="*/ 1520 h 10746"/>
              <a:gd name="connsiteX6" fmla="*/ 6105 w 10000"/>
              <a:gd name="connsiteY6" fmla="*/ 9614 h 10746"/>
              <a:gd name="connsiteX7" fmla="*/ 7053 w 10000"/>
              <a:gd name="connsiteY7" fmla="*/ 10541 h 10746"/>
              <a:gd name="connsiteX8" fmla="*/ 10000 w 10000"/>
              <a:gd name="connsiteY8" fmla="*/ 10741 h 10746"/>
              <a:gd name="connsiteX0" fmla="*/ 0 w 10000"/>
              <a:gd name="connsiteY0" fmla="*/ 10673 h 10673"/>
              <a:gd name="connsiteX1" fmla="*/ 3420 w 10000"/>
              <a:gd name="connsiteY1" fmla="*/ 10468 h 10673"/>
              <a:gd name="connsiteX2" fmla="*/ 4433 w 10000"/>
              <a:gd name="connsiteY2" fmla="*/ 9605 h 10673"/>
              <a:gd name="connsiteX3" fmla="*/ 4863 w 10000"/>
              <a:gd name="connsiteY3" fmla="*/ 1558 h 10673"/>
              <a:gd name="connsiteX4" fmla="*/ 5251 w 10000"/>
              <a:gd name="connsiteY4" fmla="*/ 11 h 10673"/>
              <a:gd name="connsiteX5" fmla="*/ 5477 w 10000"/>
              <a:gd name="connsiteY5" fmla="*/ 1447 h 10673"/>
              <a:gd name="connsiteX6" fmla="*/ 6105 w 10000"/>
              <a:gd name="connsiteY6" fmla="*/ 9541 h 10673"/>
              <a:gd name="connsiteX7" fmla="*/ 7053 w 10000"/>
              <a:gd name="connsiteY7" fmla="*/ 10468 h 10673"/>
              <a:gd name="connsiteX8" fmla="*/ 10000 w 10000"/>
              <a:gd name="connsiteY8" fmla="*/ 10668 h 10673"/>
              <a:gd name="connsiteX0" fmla="*/ 0 w 10000"/>
              <a:gd name="connsiteY0" fmla="*/ 10673 h 10673"/>
              <a:gd name="connsiteX1" fmla="*/ 3420 w 10000"/>
              <a:gd name="connsiteY1" fmla="*/ 10468 h 10673"/>
              <a:gd name="connsiteX2" fmla="*/ 4433 w 10000"/>
              <a:gd name="connsiteY2" fmla="*/ 9605 h 10673"/>
              <a:gd name="connsiteX3" fmla="*/ 4863 w 10000"/>
              <a:gd name="connsiteY3" fmla="*/ 1558 h 10673"/>
              <a:gd name="connsiteX4" fmla="*/ 5170 w 10000"/>
              <a:gd name="connsiteY4" fmla="*/ 11 h 10673"/>
              <a:gd name="connsiteX5" fmla="*/ 5477 w 10000"/>
              <a:gd name="connsiteY5" fmla="*/ 1447 h 10673"/>
              <a:gd name="connsiteX6" fmla="*/ 6105 w 10000"/>
              <a:gd name="connsiteY6" fmla="*/ 9541 h 10673"/>
              <a:gd name="connsiteX7" fmla="*/ 7053 w 10000"/>
              <a:gd name="connsiteY7" fmla="*/ 10468 h 10673"/>
              <a:gd name="connsiteX8" fmla="*/ 10000 w 10000"/>
              <a:gd name="connsiteY8" fmla="*/ 10668 h 10673"/>
              <a:gd name="connsiteX0" fmla="*/ 0 w 10000"/>
              <a:gd name="connsiteY0" fmla="*/ 10673 h 10673"/>
              <a:gd name="connsiteX1" fmla="*/ 3420 w 10000"/>
              <a:gd name="connsiteY1" fmla="*/ 10468 h 10673"/>
              <a:gd name="connsiteX2" fmla="*/ 4433 w 10000"/>
              <a:gd name="connsiteY2" fmla="*/ 9605 h 10673"/>
              <a:gd name="connsiteX3" fmla="*/ 4863 w 10000"/>
              <a:gd name="connsiteY3" fmla="*/ 1558 h 10673"/>
              <a:gd name="connsiteX4" fmla="*/ 5170 w 10000"/>
              <a:gd name="connsiteY4" fmla="*/ 11 h 10673"/>
              <a:gd name="connsiteX5" fmla="*/ 5477 w 10000"/>
              <a:gd name="connsiteY5" fmla="*/ 1447 h 10673"/>
              <a:gd name="connsiteX6" fmla="*/ 6105 w 10000"/>
              <a:gd name="connsiteY6" fmla="*/ 9541 h 10673"/>
              <a:gd name="connsiteX7" fmla="*/ 7053 w 10000"/>
              <a:gd name="connsiteY7" fmla="*/ 10468 h 10673"/>
              <a:gd name="connsiteX8" fmla="*/ 10000 w 10000"/>
              <a:gd name="connsiteY8" fmla="*/ 10668 h 10673"/>
              <a:gd name="connsiteX0" fmla="*/ 0 w 10000"/>
              <a:gd name="connsiteY0" fmla="*/ 10673 h 10673"/>
              <a:gd name="connsiteX1" fmla="*/ 3420 w 10000"/>
              <a:gd name="connsiteY1" fmla="*/ 10468 h 10673"/>
              <a:gd name="connsiteX2" fmla="*/ 4433 w 10000"/>
              <a:gd name="connsiteY2" fmla="*/ 9605 h 10673"/>
              <a:gd name="connsiteX3" fmla="*/ 4863 w 10000"/>
              <a:gd name="connsiteY3" fmla="*/ 1558 h 10673"/>
              <a:gd name="connsiteX4" fmla="*/ 5170 w 10000"/>
              <a:gd name="connsiteY4" fmla="*/ 11 h 10673"/>
              <a:gd name="connsiteX5" fmla="*/ 5477 w 10000"/>
              <a:gd name="connsiteY5" fmla="*/ 1447 h 10673"/>
              <a:gd name="connsiteX6" fmla="*/ 6105 w 10000"/>
              <a:gd name="connsiteY6" fmla="*/ 9541 h 10673"/>
              <a:gd name="connsiteX7" fmla="*/ 7053 w 10000"/>
              <a:gd name="connsiteY7" fmla="*/ 10468 h 10673"/>
              <a:gd name="connsiteX8" fmla="*/ 10000 w 10000"/>
              <a:gd name="connsiteY8" fmla="*/ 10668 h 106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000" h="10673">
                <a:moveTo>
                  <a:pt x="0" y="10673"/>
                </a:moveTo>
                <a:cubicBezTo>
                  <a:pt x="148" y="10626"/>
                  <a:pt x="3103" y="10661"/>
                  <a:pt x="3420" y="10468"/>
                </a:cubicBezTo>
                <a:cubicBezTo>
                  <a:pt x="3737" y="10277"/>
                  <a:pt x="4193" y="10205"/>
                  <a:pt x="4433" y="9605"/>
                </a:cubicBezTo>
                <a:cubicBezTo>
                  <a:pt x="4673" y="9005"/>
                  <a:pt x="4740" y="3157"/>
                  <a:pt x="4863" y="1558"/>
                </a:cubicBezTo>
                <a:cubicBezTo>
                  <a:pt x="4986" y="-41"/>
                  <a:pt x="5068" y="30"/>
                  <a:pt x="5170" y="11"/>
                </a:cubicBezTo>
                <a:cubicBezTo>
                  <a:pt x="5272" y="-8"/>
                  <a:pt x="5321" y="-141"/>
                  <a:pt x="5477" y="1447"/>
                </a:cubicBezTo>
                <a:cubicBezTo>
                  <a:pt x="5633" y="3035"/>
                  <a:pt x="5923" y="9027"/>
                  <a:pt x="6105" y="9541"/>
                </a:cubicBezTo>
                <a:cubicBezTo>
                  <a:pt x="6287" y="10055"/>
                  <a:pt x="6557" y="10424"/>
                  <a:pt x="7053" y="10468"/>
                </a:cubicBezTo>
                <a:cubicBezTo>
                  <a:pt x="7469" y="10591"/>
                  <a:pt x="9823" y="10621"/>
                  <a:pt x="10000" y="10668"/>
                </a:cubicBezTo>
              </a:path>
            </a:pathLst>
          </a:custGeom>
          <a:noFill/>
          <a:ln w="25400">
            <a:solidFill>
              <a:srgbClr val="FFC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FF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4560354" y="6172202"/>
            <a:ext cx="2667000" cy="6707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Text Box 7"/>
          <p:cNvSpPr txBox="1">
            <a:spLocks noChangeArrowheads="1"/>
          </p:cNvSpPr>
          <p:nvPr/>
        </p:nvSpPr>
        <p:spPr bwMode="auto">
          <a:xfrm>
            <a:off x="420906" y="6138341"/>
            <a:ext cx="3592650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rgbClr val="006600"/>
                </a:solidFill>
                <a:latin typeface="Times New Roman" pitchFamily="18" charset="0"/>
                <a:cs typeface="Arial" charset="0"/>
              </a:rPr>
              <a:t>t</a:t>
            </a:r>
            <a:r>
              <a:rPr lang="en-US" altLang="en-US" sz="2000" dirty="0" smtClean="0">
                <a:solidFill>
                  <a:srgbClr val="006600"/>
                </a:solidFill>
                <a:latin typeface="Times New Roman" pitchFamily="18" charset="0"/>
                <a:cs typeface="Arial" charset="0"/>
              </a:rPr>
              <a:t>he </a:t>
            </a:r>
            <a:r>
              <a:rPr lang="el-GR" altLang="en-US" sz="200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β</a:t>
            </a:r>
            <a:r>
              <a:rPr lang="en-US" altLang="en-US" sz="2000" dirty="0">
                <a:solidFill>
                  <a:srgbClr val="006600"/>
                </a:solidFill>
                <a:latin typeface="Times New Roman" pitchFamily="18" charset="0"/>
                <a:cs typeface="Arial" charset="0"/>
              </a:rPr>
              <a:t> </a:t>
            </a:r>
            <a:r>
              <a:rPr lang="en-US" altLang="en-US" sz="2000" dirty="0" smtClean="0">
                <a:solidFill>
                  <a:srgbClr val="006600"/>
                </a:solidFill>
                <a:latin typeface="Times New Roman" pitchFamily="18" charset="0"/>
                <a:cs typeface="Arial" charset="0"/>
              </a:rPr>
              <a:t>was expected to be emitted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 smtClean="0">
                <a:solidFill>
                  <a:srgbClr val="006600"/>
                </a:solidFill>
                <a:latin typeface="Times New Roman" pitchFamily="18" charset="0"/>
                <a:cs typeface="Arial" charset="0"/>
              </a:rPr>
              <a:t>with this discrete energy.</a:t>
            </a:r>
            <a:endParaRPr lang="el-GR" altLang="en-US" sz="2000" dirty="0" smtClean="0">
              <a:solidFill>
                <a:srgbClr val="006600"/>
              </a:solidFill>
              <a:latin typeface="Times New Roman" pitchFamily="18" charset="0"/>
              <a:cs typeface="Arial" charset="0"/>
            </a:endParaRPr>
          </a:p>
        </p:txBody>
      </p:sp>
      <p:grpSp>
        <p:nvGrpSpPr>
          <p:cNvPr id="52" name="Group 15"/>
          <p:cNvGrpSpPr>
            <a:grpSpLocks/>
          </p:cNvGrpSpPr>
          <p:nvPr/>
        </p:nvGrpSpPr>
        <p:grpSpPr bwMode="auto">
          <a:xfrm>
            <a:off x="1555390" y="5442005"/>
            <a:ext cx="385763" cy="400050"/>
            <a:chOff x="1920" y="3436"/>
            <a:chExt cx="243" cy="252"/>
          </a:xfrm>
        </p:grpSpPr>
        <p:sp>
          <p:nvSpPr>
            <p:cNvPr id="53" name="Oval 18"/>
            <p:cNvSpPr>
              <a:spLocks noChangeAspect="1" noChangeArrowheads="1"/>
            </p:cNvSpPr>
            <p:nvPr/>
          </p:nvSpPr>
          <p:spPr bwMode="auto">
            <a:xfrm rot="1817143">
              <a:off x="1929" y="3439"/>
              <a:ext cx="75" cy="75"/>
            </a:xfrm>
            <a:prstGeom prst="ellipse">
              <a:avLst/>
            </a:prstGeom>
            <a:gradFill rotWithShape="0">
              <a:gsLst>
                <a:gs pos="0">
                  <a:srgbClr val="FF6600"/>
                </a:gs>
                <a:gs pos="100000">
                  <a:srgbClr val="FF66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54" name="Text Box 19"/>
            <p:cNvSpPr txBox="1">
              <a:spLocks noChangeArrowheads="1"/>
            </p:cNvSpPr>
            <p:nvPr/>
          </p:nvSpPr>
          <p:spPr bwMode="auto">
            <a:xfrm>
              <a:off x="1920" y="3436"/>
              <a:ext cx="243" cy="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b="1" dirty="0" smtClean="0">
                  <a:solidFill>
                    <a:srgbClr val="FF6600"/>
                  </a:solidFill>
                  <a:cs typeface="Arial" charset="0"/>
                </a:rPr>
                <a:t>e</a:t>
              </a:r>
              <a:r>
                <a:rPr lang="en-US" altLang="en-US" sz="2000" b="1" baseline="30000" dirty="0" smtClean="0">
                  <a:solidFill>
                    <a:srgbClr val="FF6600"/>
                  </a:solidFill>
                  <a:cs typeface="Arial" charset="0"/>
                </a:rPr>
                <a:t>-</a:t>
              </a:r>
              <a:endParaRPr lang="el-GR" altLang="en-US" sz="2000" b="1" dirty="0" smtClean="0">
                <a:solidFill>
                  <a:srgbClr val="FF6600"/>
                </a:solidFill>
                <a:cs typeface="Arial" charset="0"/>
              </a:endParaRPr>
            </a:p>
          </p:txBody>
        </p:sp>
      </p:grpSp>
      <p:grpSp>
        <p:nvGrpSpPr>
          <p:cNvPr id="55" name="Group 51"/>
          <p:cNvGrpSpPr>
            <a:grpSpLocks/>
          </p:cNvGrpSpPr>
          <p:nvPr/>
        </p:nvGrpSpPr>
        <p:grpSpPr bwMode="auto">
          <a:xfrm>
            <a:off x="4150249" y="4191000"/>
            <a:ext cx="3967156" cy="2344738"/>
            <a:chOff x="2545" y="2640"/>
            <a:chExt cx="2499" cy="1477"/>
          </a:xfrm>
        </p:grpSpPr>
        <p:sp>
          <p:nvSpPr>
            <p:cNvPr id="56" name="Text Box 44"/>
            <p:cNvSpPr txBox="1">
              <a:spLocks noChangeArrowheads="1"/>
            </p:cNvSpPr>
            <p:nvPr/>
          </p:nvSpPr>
          <p:spPr bwMode="auto">
            <a:xfrm>
              <a:off x="4424" y="3884"/>
              <a:ext cx="620" cy="2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l-GR" altLang="en-US" dirty="0" smtClean="0">
                  <a:solidFill>
                    <a:srgbClr val="000000"/>
                  </a:solidFill>
                  <a:latin typeface="Times New Roman" pitchFamily="18" charset="0"/>
                </a:rPr>
                <a:t>β</a:t>
              </a:r>
              <a:r>
                <a:rPr lang="en-US" altLang="en-US" dirty="0" smtClean="0">
                  <a:solidFill>
                    <a:srgbClr val="000000"/>
                  </a:solidFill>
                  <a:latin typeface="Times New Roman" pitchFamily="18" charset="0"/>
                </a:rPr>
                <a:t> energy</a:t>
              </a:r>
              <a:endParaRPr lang="el-GR" altLang="en-US" dirty="0" smtClean="0">
                <a:solidFill>
                  <a:srgbClr val="000000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57" name="Line 45"/>
            <p:cNvSpPr>
              <a:spLocks noChangeShapeType="1"/>
            </p:cNvSpPr>
            <p:nvPr/>
          </p:nvSpPr>
          <p:spPr bwMode="auto">
            <a:xfrm rot="5400000">
              <a:off x="3840" y="2736"/>
              <a:ext cx="0" cy="230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arrow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58" name="Text Box 47"/>
            <p:cNvSpPr txBox="1">
              <a:spLocks noChangeArrowheads="1"/>
            </p:cNvSpPr>
            <p:nvPr/>
          </p:nvSpPr>
          <p:spPr bwMode="auto">
            <a:xfrm rot="-5400000">
              <a:off x="2193" y="3047"/>
              <a:ext cx="935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mtClean="0">
                  <a:solidFill>
                    <a:srgbClr val="000000"/>
                  </a:solidFill>
                  <a:latin typeface="Times New Roman" pitchFamily="18" charset="0"/>
                </a:rPr>
                <a:t>number of </a:t>
              </a:r>
              <a:r>
                <a:rPr lang="el-GR" altLang="en-US" smtClean="0">
                  <a:solidFill>
                    <a:srgbClr val="000000"/>
                  </a:solidFill>
                  <a:latin typeface="Times New Roman" pitchFamily="18" charset="0"/>
                  <a:cs typeface="Arial" charset="0"/>
                </a:rPr>
                <a:t>β</a:t>
              </a:r>
              <a:r>
                <a:rPr lang="en-US" altLang="en-US" smtClean="0">
                  <a:solidFill>
                    <a:srgbClr val="000000"/>
                  </a:solidFill>
                  <a:latin typeface="Times New Roman" pitchFamily="18" charset="0"/>
                  <a:cs typeface="Arial" charset="0"/>
                </a:rPr>
                <a:t>’s</a:t>
              </a:r>
              <a:endParaRPr lang="el-GR" altLang="en-US" smtClean="0">
                <a:solidFill>
                  <a:srgbClr val="000000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59" name="Line 48"/>
            <p:cNvSpPr>
              <a:spLocks noChangeShapeType="1"/>
            </p:cNvSpPr>
            <p:nvPr/>
          </p:nvSpPr>
          <p:spPr bwMode="auto">
            <a:xfrm>
              <a:off x="2832" y="2640"/>
              <a:ext cx="0" cy="134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arrow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</p:grpSp>
      <p:sp>
        <p:nvSpPr>
          <p:cNvPr id="60" name="Freeform 14"/>
          <p:cNvSpPr>
            <a:spLocks/>
          </p:cNvSpPr>
          <p:nvPr/>
        </p:nvSpPr>
        <p:spPr bwMode="auto">
          <a:xfrm>
            <a:off x="4624921" y="4196752"/>
            <a:ext cx="1809750" cy="1975447"/>
          </a:xfrm>
          <a:custGeom>
            <a:avLst/>
            <a:gdLst>
              <a:gd name="T0" fmla="*/ 0 w 1140"/>
              <a:gd name="T1" fmla="*/ 543 h 1269"/>
              <a:gd name="T2" fmla="*/ 96 w 1140"/>
              <a:gd name="T3" fmla="*/ 315 h 1269"/>
              <a:gd name="T4" fmla="*/ 240 w 1140"/>
              <a:gd name="T5" fmla="*/ 69 h 1269"/>
              <a:gd name="T6" fmla="*/ 486 w 1140"/>
              <a:gd name="T7" fmla="*/ 57 h 1269"/>
              <a:gd name="T8" fmla="*/ 684 w 1140"/>
              <a:gd name="T9" fmla="*/ 411 h 1269"/>
              <a:gd name="T10" fmla="*/ 851 w 1140"/>
              <a:gd name="T11" fmla="*/ 989 h 1269"/>
              <a:gd name="T12" fmla="*/ 992 w 1140"/>
              <a:gd name="T13" fmla="*/ 1203 h 1269"/>
              <a:gd name="T14" fmla="*/ 1140 w 1140"/>
              <a:gd name="T15" fmla="*/ 1269 h 1269"/>
              <a:gd name="connsiteX0" fmla="*/ 0 w 10000"/>
              <a:gd name="connsiteY0" fmla="*/ 4011 h 9732"/>
              <a:gd name="connsiteX1" fmla="*/ 842 w 10000"/>
              <a:gd name="connsiteY1" fmla="*/ 2214 h 9732"/>
              <a:gd name="connsiteX2" fmla="*/ 1868 w 10000"/>
              <a:gd name="connsiteY2" fmla="*/ 489 h 9732"/>
              <a:gd name="connsiteX3" fmla="*/ 4263 w 10000"/>
              <a:gd name="connsiteY3" fmla="*/ 181 h 9732"/>
              <a:gd name="connsiteX4" fmla="*/ 6000 w 10000"/>
              <a:gd name="connsiteY4" fmla="*/ 2971 h 9732"/>
              <a:gd name="connsiteX5" fmla="*/ 7465 w 10000"/>
              <a:gd name="connsiteY5" fmla="*/ 7526 h 9732"/>
              <a:gd name="connsiteX6" fmla="*/ 8702 w 10000"/>
              <a:gd name="connsiteY6" fmla="*/ 9212 h 9732"/>
              <a:gd name="connsiteX7" fmla="*/ 10000 w 10000"/>
              <a:gd name="connsiteY7" fmla="*/ 9732 h 9732"/>
              <a:gd name="connsiteX0" fmla="*/ 0 w 10000"/>
              <a:gd name="connsiteY0" fmla="*/ 4170 h 10049"/>
              <a:gd name="connsiteX1" fmla="*/ 842 w 10000"/>
              <a:gd name="connsiteY1" fmla="*/ 2324 h 10049"/>
              <a:gd name="connsiteX2" fmla="*/ 2000 w 10000"/>
              <a:gd name="connsiteY2" fmla="*/ 405 h 10049"/>
              <a:gd name="connsiteX3" fmla="*/ 4263 w 10000"/>
              <a:gd name="connsiteY3" fmla="*/ 235 h 10049"/>
              <a:gd name="connsiteX4" fmla="*/ 6000 w 10000"/>
              <a:gd name="connsiteY4" fmla="*/ 3102 h 10049"/>
              <a:gd name="connsiteX5" fmla="*/ 7465 w 10000"/>
              <a:gd name="connsiteY5" fmla="*/ 7782 h 10049"/>
              <a:gd name="connsiteX6" fmla="*/ 8702 w 10000"/>
              <a:gd name="connsiteY6" fmla="*/ 9515 h 10049"/>
              <a:gd name="connsiteX7" fmla="*/ 10000 w 10000"/>
              <a:gd name="connsiteY7" fmla="*/ 10049 h 10049"/>
              <a:gd name="connsiteX0" fmla="*/ 0 w 10000"/>
              <a:gd name="connsiteY0" fmla="*/ 4197 h 10076"/>
              <a:gd name="connsiteX1" fmla="*/ 842 w 10000"/>
              <a:gd name="connsiteY1" fmla="*/ 2351 h 10076"/>
              <a:gd name="connsiteX2" fmla="*/ 2000 w 10000"/>
              <a:gd name="connsiteY2" fmla="*/ 432 h 10076"/>
              <a:gd name="connsiteX3" fmla="*/ 4263 w 10000"/>
              <a:gd name="connsiteY3" fmla="*/ 262 h 10076"/>
              <a:gd name="connsiteX4" fmla="*/ 6000 w 10000"/>
              <a:gd name="connsiteY4" fmla="*/ 3129 h 10076"/>
              <a:gd name="connsiteX5" fmla="*/ 7465 w 10000"/>
              <a:gd name="connsiteY5" fmla="*/ 7809 h 10076"/>
              <a:gd name="connsiteX6" fmla="*/ 8702 w 10000"/>
              <a:gd name="connsiteY6" fmla="*/ 9542 h 10076"/>
              <a:gd name="connsiteX7" fmla="*/ 10000 w 10000"/>
              <a:gd name="connsiteY7" fmla="*/ 10076 h 100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000" h="10076">
                <a:moveTo>
                  <a:pt x="0" y="4197"/>
                </a:moveTo>
                <a:cubicBezTo>
                  <a:pt x="140" y="3890"/>
                  <a:pt x="509" y="2978"/>
                  <a:pt x="842" y="2351"/>
                </a:cubicBezTo>
                <a:cubicBezTo>
                  <a:pt x="1175" y="1724"/>
                  <a:pt x="1509" y="878"/>
                  <a:pt x="2000" y="432"/>
                </a:cubicBezTo>
                <a:cubicBezTo>
                  <a:pt x="2491" y="-14"/>
                  <a:pt x="3596" y="-187"/>
                  <a:pt x="4263" y="262"/>
                </a:cubicBezTo>
                <a:cubicBezTo>
                  <a:pt x="4930" y="711"/>
                  <a:pt x="5465" y="1873"/>
                  <a:pt x="6000" y="3129"/>
                </a:cubicBezTo>
                <a:cubicBezTo>
                  <a:pt x="6535" y="4383"/>
                  <a:pt x="7018" y="6740"/>
                  <a:pt x="7465" y="7809"/>
                </a:cubicBezTo>
                <a:cubicBezTo>
                  <a:pt x="7912" y="8878"/>
                  <a:pt x="8281" y="9169"/>
                  <a:pt x="8702" y="9542"/>
                </a:cubicBezTo>
                <a:cubicBezTo>
                  <a:pt x="9123" y="9914"/>
                  <a:pt x="9728" y="9963"/>
                  <a:pt x="10000" y="10076"/>
                </a:cubicBezTo>
              </a:path>
            </a:pathLst>
          </a:custGeom>
          <a:noFill/>
          <a:ln w="25400">
            <a:solidFill>
              <a:srgbClr val="00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FF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 dirty="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61" name="Text Box 53"/>
          <p:cNvSpPr txBox="1">
            <a:spLocks noChangeArrowheads="1"/>
          </p:cNvSpPr>
          <p:nvPr/>
        </p:nvSpPr>
        <p:spPr bwMode="auto">
          <a:xfrm>
            <a:off x="6846501" y="4495800"/>
            <a:ext cx="1913463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altLang="en-US" sz="2000" dirty="0" smtClean="0">
                <a:solidFill>
                  <a:srgbClr val="006600"/>
                </a:solidFill>
                <a:latin typeface="Times New Roman" pitchFamily="18" charset="0"/>
              </a:rPr>
              <a:t>Instead, </a:t>
            </a:r>
            <a:r>
              <a:rPr lang="en-US" altLang="en-US" sz="200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a  range of energies were observed</a:t>
            </a:r>
            <a:endParaRPr lang="el-GR" altLang="en-US" sz="2000" dirty="0" smtClean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62" name="Group 56"/>
          <p:cNvGrpSpPr>
            <a:grpSpLocks/>
          </p:cNvGrpSpPr>
          <p:nvPr/>
        </p:nvGrpSpPr>
        <p:grpSpPr bwMode="auto">
          <a:xfrm>
            <a:off x="3401587" y="6443141"/>
            <a:ext cx="3039693" cy="228600"/>
            <a:chOff x="2073" y="3936"/>
            <a:chExt cx="1911" cy="144"/>
          </a:xfrm>
        </p:grpSpPr>
        <p:sp>
          <p:nvSpPr>
            <p:cNvPr id="63" name="Line 9"/>
            <p:cNvSpPr>
              <a:spLocks noChangeShapeType="1"/>
            </p:cNvSpPr>
            <p:nvPr/>
          </p:nvSpPr>
          <p:spPr bwMode="auto">
            <a:xfrm flipV="1">
              <a:off x="2073" y="4080"/>
              <a:ext cx="1911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64" name="Line 55"/>
            <p:cNvSpPr>
              <a:spLocks noChangeShapeType="1"/>
            </p:cNvSpPr>
            <p:nvPr/>
          </p:nvSpPr>
          <p:spPr bwMode="auto">
            <a:xfrm flipV="1">
              <a:off x="3984" y="3936"/>
              <a:ext cx="0" cy="144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prstDash val="sysDot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</p:grpSp>
      <p:cxnSp>
        <p:nvCxnSpPr>
          <p:cNvPr id="65" name="Straight Connector 64"/>
          <p:cNvCxnSpPr/>
          <p:nvPr/>
        </p:nvCxnSpPr>
        <p:spPr>
          <a:xfrm flipV="1">
            <a:off x="6441279" y="3992578"/>
            <a:ext cx="0" cy="2162953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6" name="Group 65"/>
          <p:cNvGrpSpPr/>
          <p:nvPr/>
        </p:nvGrpSpPr>
        <p:grpSpPr>
          <a:xfrm>
            <a:off x="1297835" y="5201499"/>
            <a:ext cx="609600" cy="609600"/>
            <a:chOff x="2380786" y="1791930"/>
            <a:chExt cx="609600" cy="609600"/>
          </a:xfrm>
        </p:grpSpPr>
        <p:sp>
          <p:nvSpPr>
            <p:cNvPr id="67" name="Oval 3"/>
            <p:cNvSpPr>
              <a:spLocks noChangeArrowheads="1"/>
            </p:cNvSpPr>
            <p:nvPr/>
          </p:nvSpPr>
          <p:spPr bwMode="auto">
            <a:xfrm>
              <a:off x="2380786" y="1791930"/>
              <a:ext cx="609600" cy="609600"/>
            </a:xfrm>
            <a:prstGeom prst="ellipse">
              <a:avLst/>
            </a:prstGeom>
            <a:gradFill rotWithShape="1">
              <a:gsLst>
                <a:gs pos="0">
                  <a:srgbClr val="00FF00"/>
                </a:gs>
                <a:gs pos="100000">
                  <a:srgbClr val="00FF00">
                    <a:gamma/>
                    <a:shade val="36078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400" b="1" baseline="30000" dirty="0" smtClean="0">
                  <a:solidFill>
                    <a:srgbClr val="000000"/>
                  </a:solidFill>
                </a:rPr>
                <a:t>14</a:t>
              </a:r>
              <a:r>
                <a:rPr lang="en-US" altLang="en-US" sz="2400" b="1" dirty="0" smtClean="0">
                  <a:solidFill>
                    <a:srgbClr val="000000"/>
                  </a:solidFill>
                </a:rPr>
                <a:t>C</a:t>
              </a:r>
              <a:endParaRPr lang="en-US" altLang="en-US" sz="2400" b="1" baseline="30000" dirty="0" smtClean="0">
                <a:solidFill>
                  <a:srgbClr val="000000"/>
                </a:solidFill>
              </a:endParaRPr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2490238" y="1972186"/>
              <a:ext cx="49045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baseline="-25000" dirty="0" smtClean="0"/>
                <a:t>6</a:t>
              </a:r>
              <a:endParaRPr lang="en-US" sz="2400" b="1" baseline="-25000" dirty="0"/>
            </a:p>
          </p:txBody>
        </p:sp>
      </p:grpSp>
      <p:sp>
        <p:nvSpPr>
          <p:cNvPr id="21" name="Rectangle 49"/>
          <p:cNvSpPr>
            <a:spLocks noChangeArrowheads="1"/>
          </p:cNvSpPr>
          <p:nvPr/>
        </p:nvSpPr>
        <p:spPr bwMode="auto">
          <a:xfrm>
            <a:off x="280652" y="3127824"/>
            <a:ext cx="8768755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ts val="600"/>
              </a:spcAft>
            </a:pPr>
            <a:r>
              <a:rPr lang="en-US" altLang="en-US" sz="2400" dirty="0" smtClean="0">
                <a:solidFill>
                  <a:srgbClr val="3333CC"/>
                </a:solidFill>
                <a:latin typeface="Times New Roman" pitchFamily="18" charset="0"/>
              </a:rPr>
              <a:t>Nitrogen-14 is 28,000× more massive than an electron, so to balance momentum nearly all of this excess should go to the electron.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7291008" y="2411117"/>
            <a:ext cx="14964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Excess mass energy</a:t>
            </a:r>
            <a:endParaRPr lang="en-US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5971582" y="6149429"/>
            <a:ext cx="93297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157 </a:t>
            </a:r>
            <a:r>
              <a:rPr lang="en-US" sz="1400" dirty="0" err="1" smtClean="0"/>
              <a:t>keV</a:t>
            </a:r>
            <a:endParaRPr lang="en-US" sz="1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3" name="Text Box 53"/>
              <p:cNvSpPr txBox="1">
                <a:spLocks noChangeArrowheads="1"/>
              </p:cNvSpPr>
              <p:nvPr/>
            </p:nvSpPr>
            <p:spPr bwMode="auto">
              <a:xfrm>
                <a:off x="420906" y="4159837"/>
                <a:ext cx="2980044" cy="70788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 fontAlgn="base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en-US" altLang="en-US" sz="2000" dirty="0" smtClean="0">
                    <a:solidFill>
                      <a:srgbClr val="006600"/>
                    </a:solidFill>
                    <a:latin typeface="Times New Roman" pitchFamily="18" charset="0"/>
                  </a:rPr>
                  <a:t>When carbon-14, at rest, decays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en-US" sz="2000" i="1" smtClean="0">
                            <a:solidFill>
                              <a:srgbClr val="006600"/>
                            </a:solidFill>
                            <a:latin typeface="Cambria Math"/>
                          </a:rPr>
                        </m:ctrlPr>
                      </m:sSubPr>
                      <m:e>
                        <m:acc>
                          <m:accPr>
                            <m:chr m:val="⃗"/>
                            <m:ctrlPr>
                              <a:rPr lang="en-US" altLang="en-US" sz="2000" i="1" smtClean="0">
                                <a:solidFill>
                                  <a:srgbClr val="006600"/>
                                </a:solidFill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US" altLang="en-US" sz="2000" b="0" i="1" smtClean="0">
                                <a:solidFill>
                                  <a:srgbClr val="006600"/>
                                </a:solidFill>
                                <a:latin typeface="Cambria Math"/>
                              </a:rPr>
                              <m:t>𝑝</m:t>
                            </m:r>
                          </m:e>
                        </m:acc>
                      </m:e>
                      <m:sub>
                        <m:r>
                          <a:rPr lang="en-US" altLang="en-US" sz="2000" b="0" i="1" smtClean="0">
                            <a:solidFill>
                              <a:srgbClr val="006600"/>
                            </a:solidFill>
                            <a:latin typeface="Cambria Math"/>
                          </a:rPr>
                          <m:t>𝑖</m:t>
                        </m:r>
                      </m:sub>
                    </m:sSub>
                    <m:r>
                      <a:rPr lang="en-US" altLang="en-US" sz="2000" b="0" i="1" smtClean="0">
                        <a:solidFill>
                          <a:srgbClr val="006600"/>
                        </a:solidFill>
                        <a:latin typeface="Cambria Math"/>
                      </a:rPr>
                      <m:t>=0)</m:t>
                    </m:r>
                  </m:oMath>
                </a14:m>
                <a:r>
                  <a:rPr lang="en-US" altLang="en-US" sz="2000" dirty="0" smtClean="0">
                    <a:solidFill>
                      <a:srgbClr val="006600"/>
                    </a:solidFill>
                    <a:latin typeface="Times New Roman" pitchFamily="18" charset="0"/>
                  </a:rPr>
                  <a:t>…</a:t>
                </a:r>
                <a:endParaRPr lang="el-GR" altLang="en-US" sz="2000" dirty="0" smtClean="0">
                  <a:solidFill>
                    <a:srgbClr val="006600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73" name="Text Box 5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20906" y="4159837"/>
                <a:ext cx="2980044" cy="707886"/>
              </a:xfrm>
              <a:prstGeom prst="rect">
                <a:avLst/>
              </a:prstGeom>
              <a:blipFill rotWithShape="1">
                <a:blip r:embed="rId4"/>
                <a:stretch>
                  <a:fillRect l="-2045" t="-4274" b="-13675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4" name="TextBox 73"/>
          <p:cNvSpPr txBox="1"/>
          <p:nvPr/>
        </p:nvSpPr>
        <p:spPr>
          <a:xfrm>
            <a:off x="4716089" y="4998220"/>
            <a:ext cx="9988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Observed Energy Spectrum</a:t>
            </a:r>
            <a:endParaRPr lang="en-US" sz="1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34156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"/>
                            </p:stCondLst>
                            <p:childTnLst>
                              <p:par>
                                <p:cTn id="4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"/>
                            </p:stCondLst>
                            <p:childTnLst>
                              <p:par>
                                <p:cTn id="5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8" fill="hold" nodeType="after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22" presetClass="entr" presetSubtype="8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7.40741E-7 L -0.21024 0.19676 " pathEditMode="relative" rAng="0" ptsTypes="AA">
                                      <p:cBhvr>
                                        <p:cTn id="69" dur="18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521" y="9838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42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3.7037E-6 L 0.87778 -0.8551 " pathEditMode="relative" rAng="0" ptsTypes="AA">
                                      <p:cBhvr>
                                        <p:cTn id="71" dur="3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3889" y="-42755"/>
                                    </p:animMotion>
                                  </p:childTnLst>
                                </p:cTn>
                              </p:par>
                              <p:par>
                                <p:cTn id="7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2" presetClass="entr" presetSubtype="4" fill="hold" nodeType="withEffect">
                                  <p:stCondLst>
                                    <p:cond delay="57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1" presetClass="entr" presetSubtype="0" fill="hold" grpId="0" nodeType="withEffect">
                                  <p:stCondLst>
                                    <p:cond delay="62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22" presetClass="entr" presetSubtype="8" fill="hold" grpId="0" nodeType="withEffect">
                                  <p:stCondLst>
                                    <p:cond delay="71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14" grpId="0" animBg="1"/>
      <p:bldP spid="15" grpId="0"/>
      <p:bldP spid="49" grpId="0" animBg="1"/>
      <p:bldP spid="51" grpId="0"/>
      <p:bldP spid="60" grpId="0" animBg="1"/>
      <p:bldP spid="61" grpId="0"/>
      <p:bldP spid="21" grpId="0"/>
      <p:bldP spid="71" grpId="0"/>
      <p:bldP spid="72" grpId="0"/>
      <p:bldP spid="7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0" name="Picture 30" descr="hairpul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053" y="1176210"/>
            <a:ext cx="2409825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0" y="3919411"/>
            <a:ext cx="2667000" cy="29385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43" name="Line 3"/>
          <p:cNvSpPr>
            <a:spLocks noChangeShapeType="1"/>
          </p:cNvSpPr>
          <p:nvPr/>
        </p:nvSpPr>
        <p:spPr bwMode="auto">
          <a:xfrm>
            <a:off x="4663960" y="4191000"/>
            <a:ext cx="0" cy="2133600"/>
          </a:xfrm>
          <a:prstGeom prst="line">
            <a:avLst/>
          </a:prstGeom>
          <a:noFill/>
          <a:ln w="28575">
            <a:solidFill>
              <a:schemeClr val="bg1"/>
            </a:solidFill>
            <a:round/>
            <a:headEnd type="arrow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0244" name="Line 4"/>
          <p:cNvSpPr>
            <a:spLocks noChangeShapeType="1"/>
          </p:cNvSpPr>
          <p:nvPr/>
        </p:nvSpPr>
        <p:spPr bwMode="auto">
          <a:xfrm rot="5400000">
            <a:off x="6264160" y="4343400"/>
            <a:ext cx="0" cy="3657600"/>
          </a:xfrm>
          <a:prstGeom prst="line">
            <a:avLst/>
          </a:prstGeom>
          <a:noFill/>
          <a:ln w="28575">
            <a:solidFill>
              <a:schemeClr val="bg1"/>
            </a:solidFill>
            <a:round/>
            <a:headEnd type="arrow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0256" name="Text Box 16"/>
          <p:cNvSpPr txBox="1">
            <a:spLocks noChangeArrowheads="1"/>
          </p:cNvSpPr>
          <p:nvPr/>
        </p:nvSpPr>
        <p:spPr bwMode="auto">
          <a:xfrm>
            <a:off x="1133947" y="720087"/>
            <a:ext cx="70167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 smtClean="0">
                <a:solidFill>
                  <a:srgbClr val="3333CC"/>
                </a:solidFill>
                <a:latin typeface="Times New Roman" pitchFamily="18" charset="0"/>
                <a:cs typeface="Arial" charset="0"/>
              </a:rPr>
              <a:t>This spectrum, was at the heart of the “</a:t>
            </a:r>
            <a:r>
              <a:rPr lang="el-GR" altLang="en-US" sz="2400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β</a:t>
            </a:r>
            <a:r>
              <a:rPr lang="en-US" altLang="en-US" sz="2400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-decay puzzle”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6568959" y="3919411"/>
            <a:ext cx="2466975" cy="2100388"/>
            <a:chOff x="6568959" y="3919411"/>
            <a:chExt cx="2466975" cy="2100388"/>
          </a:xfrm>
        </p:grpSpPr>
        <p:sp>
          <p:nvSpPr>
            <p:cNvPr id="10257" name="Text Box 17"/>
            <p:cNvSpPr txBox="1">
              <a:spLocks noChangeArrowheads="1"/>
            </p:cNvSpPr>
            <p:nvPr/>
          </p:nvSpPr>
          <p:spPr bwMode="auto">
            <a:xfrm>
              <a:off x="6568959" y="3919411"/>
              <a:ext cx="2466975" cy="103412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r" fontAlgn="base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400" dirty="0" smtClean="0">
                  <a:solidFill>
                    <a:srgbClr val="006600"/>
                  </a:solidFill>
                  <a:latin typeface="Times New Roman" pitchFamily="18" charset="0"/>
                </a:rPr>
                <a:t>Sometimes </a:t>
              </a:r>
            </a:p>
            <a:p>
              <a:pPr algn="r" fontAlgn="base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400" dirty="0" smtClean="0">
                  <a:solidFill>
                    <a:srgbClr val="006600"/>
                  </a:solidFill>
                  <a:latin typeface="Times New Roman" pitchFamily="18" charset="0"/>
                </a:rPr>
                <a:t>energy appeared to</a:t>
              </a:r>
              <a:r>
                <a:rPr lang="en-US" altLang="en-US" sz="2400" dirty="0">
                  <a:solidFill>
                    <a:srgbClr val="006600"/>
                  </a:solidFill>
                  <a:latin typeface="Times New Roman" pitchFamily="18" charset="0"/>
                </a:rPr>
                <a:t> </a:t>
              </a:r>
              <a:r>
                <a:rPr lang="en-US" altLang="en-US" sz="2400" dirty="0" smtClean="0">
                  <a:solidFill>
                    <a:srgbClr val="006600"/>
                  </a:solidFill>
                  <a:latin typeface="Times New Roman" pitchFamily="18" charset="0"/>
                </a:rPr>
                <a:t>be conserved…</a:t>
              </a:r>
              <a:endParaRPr lang="en-US" altLang="en-US" sz="240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258" name="Line 18"/>
            <p:cNvSpPr>
              <a:spLocks noChangeShapeType="1"/>
            </p:cNvSpPr>
            <p:nvPr/>
          </p:nvSpPr>
          <p:spPr bwMode="auto">
            <a:xfrm flipH="1">
              <a:off x="6568960" y="4943474"/>
              <a:ext cx="1025525" cy="1076325"/>
            </a:xfrm>
            <a:prstGeom prst="line">
              <a:avLst/>
            </a:prstGeom>
            <a:noFill/>
            <a:ln w="38100">
              <a:solidFill>
                <a:srgbClr val="3333CC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1539768" y="4265840"/>
            <a:ext cx="3067043" cy="1025525"/>
            <a:chOff x="1539768" y="4265840"/>
            <a:chExt cx="3067043" cy="1025525"/>
          </a:xfrm>
        </p:grpSpPr>
        <p:sp>
          <p:nvSpPr>
            <p:cNvPr id="10242" name="Line 2"/>
            <p:cNvSpPr>
              <a:spLocks noChangeShapeType="1"/>
            </p:cNvSpPr>
            <p:nvPr/>
          </p:nvSpPr>
          <p:spPr bwMode="auto">
            <a:xfrm>
              <a:off x="3528021" y="4792717"/>
              <a:ext cx="1078790" cy="150758"/>
            </a:xfrm>
            <a:prstGeom prst="line">
              <a:avLst/>
            </a:prstGeom>
            <a:noFill/>
            <a:ln w="38100">
              <a:solidFill>
                <a:srgbClr val="3333CC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259" name="Text Box 19"/>
            <p:cNvSpPr txBox="1">
              <a:spLocks noChangeArrowheads="1"/>
            </p:cNvSpPr>
            <p:nvPr/>
          </p:nvSpPr>
          <p:spPr bwMode="auto">
            <a:xfrm>
              <a:off x="1539768" y="4265840"/>
              <a:ext cx="1979940" cy="10255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r" fontAlgn="base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400" dirty="0" smtClean="0">
                  <a:solidFill>
                    <a:srgbClr val="006600"/>
                  </a:solidFill>
                  <a:latin typeface="Times New Roman" pitchFamily="18" charset="0"/>
                </a:rPr>
                <a:t>     And sometimes not, by a lot!</a:t>
              </a:r>
              <a:endParaRPr lang="en-US" altLang="en-US" sz="240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10262" name="Text Box 22"/>
          <p:cNvSpPr txBox="1">
            <a:spLocks noChangeArrowheads="1"/>
          </p:cNvSpPr>
          <p:nvPr/>
        </p:nvSpPr>
        <p:spPr bwMode="auto">
          <a:xfrm>
            <a:off x="2851265" y="1323308"/>
            <a:ext cx="4605252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800" dirty="0" smtClean="0">
                <a:solidFill>
                  <a:srgbClr val="FFC000"/>
                </a:solidFill>
                <a:latin typeface="Times New Roman" pitchFamily="18" charset="0"/>
              </a:rPr>
              <a:t>It appeared that energy was not being conserved!</a:t>
            </a:r>
          </a:p>
        </p:txBody>
      </p:sp>
      <p:grpSp>
        <p:nvGrpSpPr>
          <p:cNvPr id="38" name="Group 51"/>
          <p:cNvGrpSpPr>
            <a:grpSpLocks/>
          </p:cNvGrpSpPr>
          <p:nvPr/>
        </p:nvGrpSpPr>
        <p:grpSpPr bwMode="auto">
          <a:xfrm>
            <a:off x="4150249" y="4191000"/>
            <a:ext cx="3967156" cy="2344738"/>
            <a:chOff x="2545" y="2640"/>
            <a:chExt cx="2499" cy="1477"/>
          </a:xfrm>
        </p:grpSpPr>
        <p:sp>
          <p:nvSpPr>
            <p:cNvPr id="39" name="Text Box 44"/>
            <p:cNvSpPr txBox="1">
              <a:spLocks noChangeArrowheads="1"/>
            </p:cNvSpPr>
            <p:nvPr/>
          </p:nvSpPr>
          <p:spPr bwMode="auto">
            <a:xfrm>
              <a:off x="4424" y="3884"/>
              <a:ext cx="620" cy="2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l-GR" altLang="en-US" dirty="0" smtClean="0">
                  <a:solidFill>
                    <a:srgbClr val="000000"/>
                  </a:solidFill>
                  <a:latin typeface="Times New Roman" pitchFamily="18" charset="0"/>
                </a:rPr>
                <a:t>β</a:t>
              </a:r>
              <a:r>
                <a:rPr lang="en-US" altLang="en-US" dirty="0" smtClean="0">
                  <a:solidFill>
                    <a:srgbClr val="000000"/>
                  </a:solidFill>
                  <a:latin typeface="Times New Roman" pitchFamily="18" charset="0"/>
                </a:rPr>
                <a:t> energy</a:t>
              </a:r>
              <a:endParaRPr lang="el-GR" altLang="en-US" dirty="0" smtClean="0">
                <a:solidFill>
                  <a:srgbClr val="000000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40" name="Line 45"/>
            <p:cNvSpPr>
              <a:spLocks noChangeShapeType="1"/>
            </p:cNvSpPr>
            <p:nvPr/>
          </p:nvSpPr>
          <p:spPr bwMode="auto">
            <a:xfrm rot="5400000">
              <a:off x="3840" y="2736"/>
              <a:ext cx="0" cy="230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arrow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41" name="Text Box 47"/>
            <p:cNvSpPr txBox="1">
              <a:spLocks noChangeArrowheads="1"/>
            </p:cNvSpPr>
            <p:nvPr/>
          </p:nvSpPr>
          <p:spPr bwMode="auto">
            <a:xfrm rot="-5400000">
              <a:off x="2193" y="3047"/>
              <a:ext cx="935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mtClean="0">
                  <a:solidFill>
                    <a:srgbClr val="000000"/>
                  </a:solidFill>
                  <a:latin typeface="Times New Roman" pitchFamily="18" charset="0"/>
                </a:rPr>
                <a:t>number of </a:t>
              </a:r>
              <a:r>
                <a:rPr lang="el-GR" altLang="en-US" smtClean="0">
                  <a:solidFill>
                    <a:srgbClr val="000000"/>
                  </a:solidFill>
                  <a:latin typeface="Times New Roman" pitchFamily="18" charset="0"/>
                  <a:cs typeface="Arial" charset="0"/>
                </a:rPr>
                <a:t>β</a:t>
              </a:r>
              <a:r>
                <a:rPr lang="en-US" altLang="en-US" smtClean="0">
                  <a:solidFill>
                    <a:srgbClr val="000000"/>
                  </a:solidFill>
                  <a:latin typeface="Times New Roman" pitchFamily="18" charset="0"/>
                  <a:cs typeface="Arial" charset="0"/>
                </a:rPr>
                <a:t>’s</a:t>
              </a:r>
              <a:endParaRPr lang="el-GR" altLang="en-US" smtClean="0">
                <a:solidFill>
                  <a:srgbClr val="000000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42" name="Line 48"/>
            <p:cNvSpPr>
              <a:spLocks noChangeShapeType="1"/>
            </p:cNvSpPr>
            <p:nvPr/>
          </p:nvSpPr>
          <p:spPr bwMode="auto">
            <a:xfrm>
              <a:off x="2832" y="2640"/>
              <a:ext cx="0" cy="134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arrow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</p:grpSp>
      <p:sp>
        <p:nvSpPr>
          <p:cNvPr id="43" name="Freeform 14"/>
          <p:cNvSpPr>
            <a:spLocks/>
          </p:cNvSpPr>
          <p:nvPr/>
        </p:nvSpPr>
        <p:spPr bwMode="auto">
          <a:xfrm>
            <a:off x="4624921" y="4196752"/>
            <a:ext cx="1809750" cy="1975447"/>
          </a:xfrm>
          <a:custGeom>
            <a:avLst/>
            <a:gdLst>
              <a:gd name="T0" fmla="*/ 0 w 1140"/>
              <a:gd name="T1" fmla="*/ 543 h 1269"/>
              <a:gd name="T2" fmla="*/ 96 w 1140"/>
              <a:gd name="T3" fmla="*/ 315 h 1269"/>
              <a:gd name="T4" fmla="*/ 240 w 1140"/>
              <a:gd name="T5" fmla="*/ 69 h 1269"/>
              <a:gd name="T6" fmla="*/ 486 w 1140"/>
              <a:gd name="T7" fmla="*/ 57 h 1269"/>
              <a:gd name="T8" fmla="*/ 684 w 1140"/>
              <a:gd name="T9" fmla="*/ 411 h 1269"/>
              <a:gd name="T10" fmla="*/ 851 w 1140"/>
              <a:gd name="T11" fmla="*/ 989 h 1269"/>
              <a:gd name="T12" fmla="*/ 992 w 1140"/>
              <a:gd name="T13" fmla="*/ 1203 h 1269"/>
              <a:gd name="T14" fmla="*/ 1140 w 1140"/>
              <a:gd name="T15" fmla="*/ 1269 h 1269"/>
              <a:gd name="connsiteX0" fmla="*/ 0 w 10000"/>
              <a:gd name="connsiteY0" fmla="*/ 4011 h 9732"/>
              <a:gd name="connsiteX1" fmla="*/ 842 w 10000"/>
              <a:gd name="connsiteY1" fmla="*/ 2214 h 9732"/>
              <a:gd name="connsiteX2" fmla="*/ 1868 w 10000"/>
              <a:gd name="connsiteY2" fmla="*/ 489 h 9732"/>
              <a:gd name="connsiteX3" fmla="*/ 4263 w 10000"/>
              <a:gd name="connsiteY3" fmla="*/ 181 h 9732"/>
              <a:gd name="connsiteX4" fmla="*/ 6000 w 10000"/>
              <a:gd name="connsiteY4" fmla="*/ 2971 h 9732"/>
              <a:gd name="connsiteX5" fmla="*/ 7465 w 10000"/>
              <a:gd name="connsiteY5" fmla="*/ 7526 h 9732"/>
              <a:gd name="connsiteX6" fmla="*/ 8702 w 10000"/>
              <a:gd name="connsiteY6" fmla="*/ 9212 h 9732"/>
              <a:gd name="connsiteX7" fmla="*/ 10000 w 10000"/>
              <a:gd name="connsiteY7" fmla="*/ 9732 h 9732"/>
              <a:gd name="connsiteX0" fmla="*/ 0 w 10000"/>
              <a:gd name="connsiteY0" fmla="*/ 4170 h 10049"/>
              <a:gd name="connsiteX1" fmla="*/ 842 w 10000"/>
              <a:gd name="connsiteY1" fmla="*/ 2324 h 10049"/>
              <a:gd name="connsiteX2" fmla="*/ 2000 w 10000"/>
              <a:gd name="connsiteY2" fmla="*/ 405 h 10049"/>
              <a:gd name="connsiteX3" fmla="*/ 4263 w 10000"/>
              <a:gd name="connsiteY3" fmla="*/ 235 h 10049"/>
              <a:gd name="connsiteX4" fmla="*/ 6000 w 10000"/>
              <a:gd name="connsiteY4" fmla="*/ 3102 h 10049"/>
              <a:gd name="connsiteX5" fmla="*/ 7465 w 10000"/>
              <a:gd name="connsiteY5" fmla="*/ 7782 h 10049"/>
              <a:gd name="connsiteX6" fmla="*/ 8702 w 10000"/>
              <a:gd name="connsiteY6" fmla="*/ 9515 h 10049"/>
              <a:gd name="connsiteX7" fmla="*/ 10000 w 10000"/>
              <a:gd name="connsiteY7" fmla="*/ 10049 h 10049"/>
              <a:gd name="connsiteX0" fmla="*/ 0 w 10000"/>
              <a:gd name="connsiteY0" fmla="*/ 4197 h 10076"/>
              <a:gd name="connsiteX1" fmla="*/ 842 w 10000"/>
              <a:gd name="connsiteY1" fmla="*/ 2351 h 10076"/>
              <a:gd name="connsiteX2" fmla="*/ 2000 w 10000"/>
              <a:gd name="connsiteY2" fmla="*/ 432 h 10076"/>
              <a:gd name="connsiteX3" fmla="*/ 4263 w 10000"/>
              <a:gd name="connsiteY3" fmla="*/ 262 h 10076"/>
              <a:gd name="connsiteX4" fmla="*/ 6000 w 10000"/>
              <a:gd name="connsiteY4" fmla="*/ 3129 h 10076"/>
              <a:gd name="connsiteX5" fmla="*/ 7465 w 10000"/>
              <a:gd name="connsiteY5" fmla="*/ 7809 h 10076"/>
              <a:gd name="connsiteX6" fmla="*/ 8702 w 10000"/>
              <a:gd name="connsiteY6" fmla="*/ 9542 h 10076"/>
              <a:gd name="connsiteX7" fmla="*/ 10000 w 10000"/>
              <a:gd name="connsiteY7" fmla="*/ 10076 h 100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000" h="10076">
                <a:moveTo>
                  <a:pt x="0" y="4197"/>
                </a:moveTo>
                <a:cubicBezTo>
                  <a:pt x="140" y="3890"/>
                  <a:pt x="509" y="2978"/>
                  <a:pt x="842" y="2351"/>
                </a:cubicBezTo>
                <a:cubicBezTo>
                  <a:pt x="1175" y="1724"/>
                  <a:pt x="1509" y="878"/>
                  <a:pt x="2000" y="432"/>
                </a:cubicBezTo>
                <a:cubicBezTo>
                  <a:pt x="2491" y="-14"/>
                  <a:pt x="3596" y="-187"/>
                  <a:pt x="4263" y="262"/>
                </a:cubicBezTo>
                <a:cubicBezTo>
                  <a:pt x="4930" y="711"/>
                  <a:pt x="5465" y="1873"/>
                  <a:pt x="6000" y="3129"/>
                </a:cubicBezTo>
                <a:cubicBezTo>
                  <a:pt x="6535" y="4383"/>
                  <a:pt x="7018" y="6740"/>
                  <a:pt x="7465" y="7809"/>
                </a:cubicBezTo>
                <a:cubicBezTo>
                  <a:pt x="7912" y="8878"/>
                  <a:pt x="8281" y="9169"/>
                  <a:pt x="8702" y="9542"/>
                </a:cubicBezTo>
                <a:cubicBezTo>
                  <a:pt x="9123" y="9914"/>
                  <a:pt x="9728" y="9963"/>
                  <a:pt x="10000" y="10076"/>
                </a:cubicBezTo>
              </a:path>
            </a:pathLst>
          </a:custGeom>
          <a:noFill/>
          <a:ln w="25400">
            <a:solidFill>
              <a:srgbClr val="00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FF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 dirty="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cxnSp>
        <p:nvCxnSpPr>
          <p:cNvPr id="44" name="Straight Connector 43"/>
          <p:cNvCxnSpPr/>
          <p:nvPr/>
        </p:nvCxnSpPr>
        <p:spPr>
          <a:xfrm flipV="1">
            <a:off x="6441279" y="3992578"/>
            <a:ext cx="0" cy="2162953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5971582" y="6149429"/>
            <a:ext cx="93297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157 </a:t>
            </a:r>
            <a:r>
              <a:rPr lang="en-US" sz="1400" dirty="0" err="1" smtClean="0"/>
              <a:t>keV</a:t>
            </a:r>
            <a:endParaRPr lang="en-US" sz="1400" dirty="0"/>
          </a:p>
        </p:txBody>
      </p:sp>
      <p:sp>
        <p:nvSpPr>
          <p:cNvPr id="46" name="Text Box 50"/>
          <p:cNvSpPr txBox="1">
            <a:spLocks noChangeArrowheads="1"/>
          </p:cNvSpPr>
          <p:nvPr/>
        </p:nvSpPr>
        <p:spPr bwMode="auto">
          <a:xfrm>
            <a:off x="0" y="5224"/>
            <a:ext cx="9144000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4400" dirty="0" smtClean="0">
                <a:solidFill>
                  <a:srgbClr val="FF0000"/>
                </a:solidFill>
                <a:latin typeface="Times New Roman" pitchFamily="18" charset="0"/>
              </a:rPr>
              <a:t>Calculating the Decay Energy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3461516" y="2464199"/>
            <a:ext cx="3674743" cy="1694754"/>
            <a:chOff x="3461516" y="2464199"/>
            <a:chExt cx="3674743" cy="1694754"/>
          </a:xfrm>
        </p:grpSpPr>
        <p:sp>
          <p:nvSpPr>
            <p:cNvPr id="10261" name="Text Box 21"/>
            <p:cNvSpPr txBox="1">
              <a:spLocks noChangeArrowheads="1"/>
            </p:cNvSpPr>
            <p:nvPr/>
          </p:nvSpPr>
          <p:spPr bwMode="auto">
            <a:xfrm>
              <a:off x="3461516" y="2464199"/>
              <a:ext cx="3674743" cy="83099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400" dirty="0" smtClean="0">
                  <a:solidFill>
                    <a:srgbClr val="006600"/>
                  </a:solidFill>
                  <a:latin typeface="Times New Roman" pitchFamily="18" charset="0"/>
                </a:rPr>
                <a:t>In most cases, some of the energy appeared to be lost!</a:t>
              </a:r>
            </a:p>
          </p:txBody>
        </p:sp>
        <p:sp>
          <p:nvSpPr>
            <p:cNvPr id="6" name="Notched Right Arrow 5"/>
            <p:cNvSpPr/>
            <p:nvPr/>
          </p:nvSpPr>
          <p:spPr>
            <a:xfrm rot="5400000">
              <a:off x="4841477" y="3333707"/>
              <a:ext cx="888696" cy="761796"/>
            </a:xfrm>
            <a:prstGeom prst="notchedRightArrow">
              <a:avLst>
                <a:gd name="adj1" fmla="val 41270"/>
                <a:gd name="adj2" fmla="val 42362"/>
              </a:avLst>
            </a:prstGeom>
            <a:noFill/>
            <a:ln w="38100">
              <a:solidFill>
                <a:srgbClr val="3333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0459511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" presetClass="entr" presetSubtype="4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" dur="1200" fill="hold"/>
                                        <p:tgtEl>
                                          <p:spTgt spid="102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" dur="1200" fill="hold"/>
                                        <p:tgtEl>
                                          <p:spTgt spid="102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VT_Theme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andard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1_VT_Theme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andard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2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19302</TotalTime>
  <Words>3531</Words>
  <Application>Microsoft Office PowerPoint</Application>
  <PresentationFormat>On-screen Show (4:3)</PresentationFormat>
  <Paragraphs>473</Paragraphs>
  <Slides>37</Slides>
  <Notes>4</Notes>
  <HiddenSlides>0</HiddenSlides>
  <MMClips>0</MMClips>
  <ScaleCrop>false</ScaleCrop>
  <HeadingPairs>
    <vt:vector size="6" baseType="variant">
      <vt:variant>
        <vt:lpstr>Theme</vt:lpstr>
      </vt:variant>
      <vt:variant>
        <vt:i4>6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44" baseType="lpstr">
      <vt:lpstr>Office Theme</vt:lpstr>
      <vt:lpstr>Default Design</vt:lpstr>
      <vt:lpstr>1_Default Design</vt:lpstr>
      <vt:lpstr>VT_Theme</vt:lpstr>
      <vt:lpstr>1_VT_Theme</vt:lpstr>
      <vt:lpstr>2_Default Design</vt:lpstr>
      <vt:lpstr>Microsoft Equation 3.0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“Periodic Table” of Particle Physics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Link, Jonathan</dc:creator>
  <cp:lastModifiedBy>Link, Jonathan</cp:lastModifiedBy>
  <cp:revision>262</cp:revision>
  <dcterms:created xsi:type="dcterms:W3CDTF">2016-06-24T14:36:47Z</dcterms:created>
  <dcterms:modified xsi:type="dcterms:W3CDTF">2016-07-10T17:26:52Z</dcterms:modified>
</cp:coreProperties>
</file>