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69" r:id="rId3"/>
    <p:sldId id="270" r:id="rId4"/>
    <p:sldId id="258" r:id="rId5"/>
    <p:sldId id="265" r:id="rId6"/>
    <p:sldId id="266" r:id="rId7"/>
    <p:sldId id="271" r:id="rId8"/>
    <p:sldId id="261" r:id="rId9"/>
    <p:sldId id="263" r:id="rId10"/>
    <p:sldId id="259" r:id="rId11"/>
    <p:sldId id="264" r:id="rId12"/>
    <p:sldId id="268"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7722"/>
    <a:srgbClr val="77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4CDC8F-7288-49B5-8FEF-CADA240FC53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415E3A1B-6C2B-47CA-81BA-5191B1580C86}">
      <dgm:prSet phldrT="[Text]"/>
      <dgm:spPr>
        <a:solidFill>
          <a:srgbClr val="0070C0"/>
        </a:solidFill>
      </dgm:spPr>
      <dgm:t>
        <a:bodyPr/>
        <a:lstStyle/>
        <a:p>
          <a:r>
            <a:rPr lang="en-US" dirty="0" smtClean="0"/>
            <a:t>Capacity Building</a:t>
          </a:r>
          <a:endParaRPr lang="en-US" dirty="0"/>
        </a:p>
      </dgm:t>
    </dgm:pt>
    <dgm:pt modelId="{3712772B-E2D4-421F-9D85-8A2C4CFBBFAD}" type="parTrans" cxnId="{CA00FC47-7E29-44FA-8856-22546F357CB8}">
      <dgm:prSet/>
      <dgm:spPr/>
      <dgm:t>
        <a:bodyPr/>
        <a:lstStyle/>
        <a:p>
          <a:endParaRPr lang="en-US"/>
        </a:p>
      </dgm:t>
    </dgm:pt>
    <dgm:pt modelId="{640EF998-A7A5-480D-8289-A9469AE25C0E}" type="sibTrans" cxnId="{CA00FC47-7E29-44FA-8856-22546F357CB8}">
      <dgm:prSet/>
      <dgm:spPr/>
      <dgm:t>
        <a:bodyPr/>
        <a:lstStyle/>
        <a:p>
          <a:endParaRPr lang="en-US"/>
        </a:p>
      </dgm:t>
    </dgm:pt>
    <dgm:pt modelId="{9C7FE7A7-422A-47B7-859A-27EC47FDD1ED}">
      <dgm:prSet phldrT="[Text]"/>
      <dgm:spPr>
        <a:solidFill>
          <a:srgbClr val="00B0F0"/>
        </a:solidFill>
      </dgm:spPr>
      <dgm:t>
        <a:bodyPr/>
        <a:lstStyle/>
        <a:p>
          <a:r>
            <a:rPr lang="en-US" b="1" dirty="0" smtClean="0"/>
            <a:t>Multidisciplinary Teams</a:t>
          </a:r>
          <a:endParaRPr lang="en-US" b="1" dirty="0"/>
        </a:p>
      </dgm:t>
    </dgm:pt>
    <dgm:pt modelId="{7AD92BEB-3A7C-4203-ABE5-E11390801D8A}" type="parTrans" cxnId="{0D53CD76-35BA-4BF8-814F-4E88A39C4EB5}">
      <dgm:prSet/>
      <dgm:spPr>
        <a:solidFill>
          <a:schemeClr val="bg1">
            <a:lumMod val="75000"/>
          </a:schemeClr>
        </a:solidFill>
      </dgm:spPr>
      <dgm:t>
        <a:bodyPr/>
        <a:lstStyle/>
        <a:p>
          <a:endParaRPr lang="en-US"/>
        </a:p>
      </dgm:t>
    </dgm:pt>
    <dgm:pt modelId="{EC4DED2E-7FDA-4630-8EBC-83CC476BAE31}" type="sibTrans" cxnId="{0D53CD76-35BA-4BF8-814F-4E88A39C4EB5}">
      <dgm:prSet/>
      <dgm:spPr/>
      <dgm:t>
        <a:bodyPr/>
        <a:lstStyle/>
        <a:p>
          <a:endParaRPr lang="en-US"/>
        </a:p>
      </dgm:t>
    </dgm:pt>
    <dgm:pt modelId="{BDA19B38-05E7-48DD-9A4B-E44791C0D901}">
      <dgm:prSet phldrT="[Text]"/>
      <dgm:spPr>
        <a:solidFill>
          <a:srgbClr val="00B0F0"/>
        </a:solidFill>
      </dgm:spPr>
      <dgm:t>
        <a:bodyPr/>
        <a:lstStyle/>
        <a:p>
          <a:r>
            <a:rPr lang="en-US" b="1" dirty="0" smtClean="0"/>
            <a:t>Participatory Research</a:t>
          </a:r>
          <a:endParaRPr lang="en-US" b="1" dirty="0"/>
        </a:p>
      </dgm:t>
    </dgm:pt>
    <dgm:pt modelId="{2B68EC1D-52D0-4147-B6A4-E0AA925EE786}" type="parTrans" cxnId="{3C6E96D9-A94A-46A9-8508-C7193CC9F410}">
      <dgm:prSet/>
      <dgm:spPr>
        <a:solidFill>
          <a:schemeClr val="bg1">
            <a:lumMod val="75000"/>
          </a:schemeClr>
        </a:solidFill>
      </dgm:spPr>
      <dgm:t>
        <a:bodyPr/>
        <a:lstStyle/>
        <a:p>
          <a:endParaRPr lang="en-US"/>
        </a:p>
      </dgm:t>
    </dgm:pt>
    <dgm:pt modelId="{85B08AE3-525E-45FE-899D-A95720B9DA2D}" type="sibTrans" cxnId="{3C6E96D9-A94A-46A9-8508-C7193CC9F410}">
      <dgm:prSet/>
      <dgm:spPr/>
      <dgm:t>
        <a:bodyPr/>
        <a:lstStyle/>
        <a:p>
          <a:endParaRPr lang="en-US"/>
        </a:p>
      </dgm:t>
    </dgm:pt>
    <dgm:pt modelId="{B89062AD-0477-40C2-989E-BEEAB97DDF50}">
      <dgm:prSet phldrT="[Text]"/>
      <dgm:spPr>
        <a:solidFill>
          <a:srgbClr val="00B0F0"/>
        </a:solidFill>
      </dgm:spPr>
      <dgm:t>
        <a:bodyPr/>
        <a:lstStyle/>
        <a:p>
          <a:r>
            <a:rPr lang="en-US" b="1" dirty="0" smtClean="0"/>
            <a:t>Situated Knowledge</a:t>
          </a:r>
          <a:endParaRPr lang="en-US" b="1" dirty="0"/>
        </a:p>
      </dgm:t>
    </dgm:pt>
    <dgm:pt modelId="{6C1AFFFC-DB3D-468B-A92D-63A44FD12230}" type="parTrans" cxnId="{7890BB11-05B6-42C3-B588-EABECC9D4E24}">
      <dgm:prSet/>
      <dgm:spPr>
        <a:solidFill>
          <a:schemeClr val="bg1">
            <a:lumMod val="75000"/>
          </a:schemeClr>
        </a:solidFill>
      </dgm:spPr>
      <dgm:t>
        <a:bodyPr/>
        <a:lstStyle/>
        <a:p>
          <a:endParaRPr lang="en-US"/>
        </a:p>
      </dgm:t>
    </dgm:pt>
    <dgm:pt modelId="{0FB124E2-9214-473F-8475-4E410344F409}" type="sibTrans" cxnId="{7890BB11-05B6-42C3-B588-EABECC9D4E24}">
      <dgm:prSet/>
      <dgm:spPr/>
      <dgm:t>
        <a:bodyPr/>
        <a:lstStyle/>
        <a:p>
          <a:endParaRPr lang="en-US"/>
        </a:p>
      </dgm:t>
    </dgm:pt>
    <dgm:pt modelId="{14A09504-121A-4F26-B27A-07FAB404A38C}">
      <dgm:prSet phldrT="[Text]"/>
      <dgm:spPr>
        <a:solidFill>
          <a:srgbClr val="00B0F0"/>
        </a:solidFill>
      </dgm:spPr>
      <dgm:t>
        <a:bodyPr/>
        <a:lstStyle/>
        <a:p>
          <a:r>
            <a:rPr lang="en-US" b="1" dirty="0" smtClean="0"/>
            <a:t>Country-prioritized Research</a:t>
          </a:r>
          <a:endParaRPr lang="en-US" b="1" dirty="0"/>
        </a:p>
      </dgm:t>
    </dgm:pt>
    <dgm:pt modelId="{940291ED-7637-4E2D-BF64-B0655411E278}" type="parTrans" cxnId="{D229A070-845F-48E6-8747-10689E971AE6}">
      <dgm:prSet/>
      <dgm:spPr>
        <a:solidFill>
          <a:schemeClr val="bg1">
            <a:lumMod val="75000"/>
          </a:schemeClr>
        </a:solidFill>
      </dgm:spPr>
      <dgm:t>
        <a:bodyPr/>
        <a:lstStyle/>
        <a:p>
          <a:endParaRPr lang="en-US"/>
        </a:p>
      </dgm:t>
    </dgm:pt>
    <dgm:pt modelId="{376980ED-8801-47AA-AD21-9FBF891F3D59}" type="sibTrans" cxnId="{D229A070-845F-48E6-8747-10689E971AE6}">
      <dgm:prSet/>
      <dgm:spPr/>
      <dgm:t>
        <a:bodyPr/>
        <a:lstStyle/>
        <a:p>
          <a:endParaRPr lang="en-US"/>
        </a:p>
      </dgm:t>
    </dgm:pt>
    <dgm:pt modelId="{23098D67-41B4-4FCA-A24C-270453E2CF32}">
      <dgm:prSet phldrT="[Text]"/>
      <dgm:spPr>
        <a:solidFill>
          <a:srgbClr val="00B0F0"/>
        </a:solidFill>
      </dgm:spPr>
      <dgm:t>
        <a:bodyPr/>
        <a:lstStyle/>
        <a:p>
          <a:r>
            <a:rPr lang="en-US" b="1" dirty="0" smtClean="0"/>
            <a:t>Institutional Partnerships</a:t>
          </a:r>
          <a:endParaRPr lang="en-US" b="1" dirty="0"/>
        </a:p>
      </dgm:t>
    </dgm:pt>
    <dgm:pt modelId="{B117E2AC-5798-4CFB-B6D0-0BDEF3CF26BF}" type="parTrans" cxnId="{E6B9D7E9-C68D-4798-AF52-402F75578507}">
      <dgm:prSet/>
      <dgm:spPr>
        <a:solidFill>
          <a:schemeClr val="bg1">
            <a:lumMod val="75000"/>
          </a:schemeClr>
        </a:solidFill>
      </dgm:spPr>
      <dgm:t>
        <a:bodyPr/>
        <a:lstStyle/>
        <a:p>
          <a:endParaRPr lang="en-US"/>
        </a:p>
      </dgm:t>
    </dgm:pt>
    <dgm:pt modelId="{E8E61397-2038-4B25-B46D-40499943E1C2}" type="sibTrans" cxnId="{E6B9D7E9-C68D-4798-AF52-402F75578507}">
      <dgm:prSet/>
      <dgm:spPr/>
      <dgm:t>
        <a:bodyPr/>
        <a:lstStyle/>
        <a:p>
          <a:endParaRPr lang="en-US"/>
        </a:p>
      </dgm:t>
    </dgm:pt>
    <dgm:pt modelId="{6DD56E04-0109-4E4C-B132-DF0E53C5E42E}">
      <dgm:prSet phldrT="[Text]"/>
      <dgm:spPr>
        <a:solidFill>
          <a:srgbClr val="00B0F0"/>
        </a:solidFill>
      </dgm:spPr>
      <dgm:t>
        <a:bodyPr/>
        <a:lstStyle/>
        <a:p>
          <a:r>
            <a:rPr lang="en-US" b="1" dirty="0" smtClean="0"/>
            <a:t>Locally Adapted Programs</a:t>
          </a:r>
          <a:endParaRPr lang="en-US" b="1" dirty="0"/>
        </a:p>
      </dgm:t>
    </dgm:pt>
    <dgm:pt modelId="{D28EAC34-7493-45AE-9341-7811629EA856}" type="parTrans" cxnId="{D85A46F9-277F-483D-95CE-A4A497C0EEF0}">
      <dgm:prSet/>
      <dgm:spPr>
        <a:solidFill>
          <a:schemeClr val="bg1">
            <a:lumMod val="75000"/>
          </a:schemeClr>
        </a:solidFill>
      </dgm:spPr>
      <dgm:t>
        <a:bodyPr/>
        <a:lstStyle/>
        <a:p>
          <a:endParaRPr lang="en-US"/>
        </a:p>
      </dgm:t>
    </dgm:pt>
    <dgm:pt modelId="{ECBECB5C-7AE8-4999-A645-CE7FCAC45904}" type="sibTrans" cxnId="{D85A46F9-277F-483D-95CE-A4A497C0EEF0}">
      <dgm:prSet/>
      <dgm:spPr/>
      <dgm:t>
        <a:bodyPr/>
        <a:lstStyle/>
        <a:p>
          <a:endParaRPr lang="en-US"/>
        </a:p>
      </dgm:t>
    </dgm:pt>
    <dgm:pt modelId="{29986B35-014E-4B36-A847-AA7DE1BB07FA}">
      <dgm:prSet phldrT="[Text]"/>
      <dgm:spPr>
        <a:solidFill>
          <a:srgbClr val="00B0F0"/>
        </a:solidFill>
      </dgm:spPr>
      <dgm:t>
        <a:bodyPr/>
        <a:lstStyle/>
        <a:p>
          <a:r>
            <a:rPr lang="en-US" b="1" dirty="0" smtClean="0"/>
            <a:t>Supporting Local Research Entities</a:t>
          </a:r>
          <a:endParaRPr lang="en-US" b="1" dirty="0"/>
        </a:p>
      </dgm:t>
    </dgm:pt>
    <dgm:pt modelId="{1624CF3F-D60E-4404-B7C1-CF26509ADFA8}" type="parTrans" cxnId="{A831A017-0E0D-4217-8967-9E1597DA15B5}">
      <dgm:prSet/>
      <dgm:spPr>
        <a:solidFill>
          <a:schemeClr val="bg1">
            <a:lumMod val="75000"/>
          </a:schemeClr>
        </a:solidFill>
      </dgm:spPr>
      <dgm:t>
        <a:bodyPr/>
        <a:lstStyle/>
        <a:p>
          <a:endParaRPr lang="en-US"/>
        </a:p>
      </dgm:t>
    </dgm:pt>
    <dgm:pt modelId="{7C91F451-6F7B-4762-B099-97FD7E47D7D5}" type="sibTrans" cxnId="{A831A017-0E0D-4217-8967-9E1597DA15B5}">
      <dgm:prSet/>
      <dgm:spPr/>
      <dgm:t>
        <a:bodyPr/>
        <a:lstStyle/>
        <a:p>
          <a:endParaRPr lang="en-US"/>
        </a:p>
      </dgm:t>
    </dgm:pt>
    <dgm:pt modelId="{7E67F053-1A9A-4955-B88C-D474368DBC63}" type="pres">
      <dgm:prSet presAssocID="{B74CDC8F-7288-49B5-8FEF-CADA240FC530}" presName="cycle" presStyleCnt="0">
        <dgm:presLayoutVars>
          <dgm:chMax val="1"/>
          <dgm:dir/>
          <dgm:animLvl val="ctr"/>
          <dgm:resizeHandles val="exact"/>
        </dgm:presLayoutVars>
      </dgm:prSet>
      <dgm:spPr/>
      <dgm:t>
        <a:bodyPr/>
        <a:lstStyle/>
        <a:p>
          <a:endParaRPr lang="en-US"/>
        </a:p>
      </dgm:t>
    </dgm:pt>
    <dgm:pt modelId="{30B878DB-7855-4B53-970A-772714D5C67B}" type="pres">
      <dgm:prSet presAssocID="{415E3A1B-6C2B-47CA-81BA-5191B1580C86}" presName="centerShape" presStyleLbl="node0" presStyleIdx="0" presStyleCnt="1"/>
      <dgm:spPr/>
      <dgm:t>
        <a:bodyPr/>
        <a:lstStyle/>
        <a:p>
          <a:endParaRPr lang="en-US"/>
        </a:p>
      </dgm:t>
    </dgm:pt>
    <dgm:pt modelId="{AACA477D-10A7-4BEC-ABCA-55A691C015DD}" type="pres">
      <dgm:prSet presAssocID="{7AD92BEB-3A7C-4203-ABE5-E11390801D8A}" presName="parTrans" presStyleLbl="bgSibTrans2D1" presStyleIdx="0" presStyleCnt="7" custScaleX="72191" custLinFactNeighborX="14755" custLinFactNeighborY="2727"/>
      <dgm:spPr/>
      <dgm:t>
        <a:bodyPr/>
        <a:lstStyle/>
        <a:p>
          <a:endParaRPr lang="en-US"/>
        </a:p>
      </dgm:t>
    </dgm:pt>
    <dgm:pt modelId="{306BFA7C-3402-42D6-BE9F-A5F19581252C}" type="pres">
      <dgm:prSet presAssocID="{9C7FE7A7-422A-47B7-859A-27EC47FDD1ED}" presName="node" presStyleLbl="node1" presStyleIdx="0" presStyleCnt="7" custRadScaleRad="104129" custRadScaleInc="5093">
        <dgm:presLayoutVars>
          <dgm:bulletEnabled val="1"/>
        </dgm:presLayoutVars>
      </dgm:prSet>
      <dgm:spPr/>
      <dgm:t>
        <a:bodyPr/>
        <a:lstStyle/>
        <a:p>
          <a:endParaRPr lang="en-US"/>
        </a:p>
      </dgm:t>
    </dgm:pt>
    <dgm:pt modelId="{A6A490FD-702F-4AA1-856F-5CB5ACAB9E5C}" type="pres">
      <dgm:prSet presAssocID="{B117E2AC-5798-4CFB-B6D0-0BDEF3CF26BF}" presName="parTrans" presStyleLbl="bgSibTrans2D1" presStyleIdx="1" presStyleCnt="7"/>
      <dgm:spPr/>
      <dgm:t>
        <a:bodyPr/>
        <a:lstStyle/>
        <a:p>
          <a:endParaRPr lang="en-US"/>
        </a:p>
      </dgm:t>
    </dgm:pt>
    <dgm:pt modelId="{A2BE32D4-550C-494A-AECE-44679ED21823}" type="pres">
      <dgm:prSet presAssocID="{23098D67-41B4-4FCA-A24C-270453E2CF32}" presName="node" presStyleLbl="node1" presStyleIdx="1" presStyleCnt="7">
        <dgm:presLayoutVars>
          <dgm:bulletEnabled val="1"/>
        </dgm:presLayoutVars>
      </dgm:prSet>
      <dgm:spPr/>
      <dgm:t>
        <a:bodyPr/>
        <a:lstStyle/>
        <a:p>
          <a:endParaRPr lang="en-US"/>
        </a:p>
      </dgm:t>
    </dgm:pt>
    <dgm:pt modelId="{6970AB4D-41D2-4362-902A-8983D1EE5FA8}" type="pres">
      <dgm:prSet presAssocID="{D28EAC34-7493-45AE-9341-7811629EA856}" presName="parTrans" presStyleLbl="bgSibTrans2D1" presStyleIdx="2" presStyleCnt="7"/>
      <dgm:spPr/>
      <dgm:t>
        <a:bodyPr/>
        <a:lstStyle/>
        <a:p>
          <a:endParaRPr lang="en-US"/>
        </a:p>
      </dgm:t>
    </dgm:pt>
    <dgm:pt modelId="{C40ED059-C666-4645-80D7-C7628D9E2426}" type="pres">
      <dgm:prSet presAssocID="{6DD56E04-0109-4E4C-B132-DF0E53C5E42E}" presName="node" presStyleLbl="node1" presStyleIdx="2" presStyleCnt="7">
        <dgm:presLayoutVars>
          <dgm:bulletEnabled val="1"/>
        </dgm:presLayoutVars>
      </dgm:prSet>
      <dgm:spPr/>
      <dgm:t>
        <a:bodyPr/>
        <a:lstStyle/>
        <a:p>
          <a:endParaRPr lang="en-US"/>
        </a:p>
      </dgm:t>
    </dgm:pt>
    <dgm:pt modelId="{8733939B-319A-4DE2-AB3A-BFC53679339C}" type="pres">
      <dgm:prSet presAssocID="{1624CF3F-D60E-4404-B7C1-CF26509ADFA8}" presName="parTrans" presStyleLbl="bgSibTrans2D1" presStyleIdx="3" presStyleCnt="7"/>
      <dgm:spPr/>
      <dgm:t>
        <a:bodyPr/>
        <a:lstStyle/>
        <a:p>
          <a:endParaRPr lang="en-US"/>
        </a:p>
      </dgm:t>
    </dgm:pt>
    <dgm:pt modelId="{CE8A7348-1A6A-4A27-8E0E-55A668A4B8C6}" type="pres">
      <dgm:prSet presAssocID="{29986B35-014E-4B36-A847-AA7DE1BB07FA}" presName="node" presStyleLbl="node1" presStyleIdx="3" presStyleCnt="7">
        <dgm:presLayoutVars>
          <dgm:bulletEnabled val="1"/>
        </dgm:presLayoutVars>
      </dgm:prSet>
      <dgm:spPr/>
      <dgm:t>
        <a:bodyPr/>
        <a:lstStyle/>
        <a:p>
          <a:endParaRPr lang="en-US"/>
        </a:p>
      </dgm:t>
    </dgm:pt>
    <dgm:pt modelId="{1D618321-E268-4AB9-93A6-585EF0DFB6CD}" type="pres">
      <dgm:prSet presAssocID="{940291ED-7637-4E2D-BF64-B0655411E278}" presName="parTrans" presStyleLbl="bgSibTrans2D1" presStyleIdx="4" presStyleCnt="7"/>
      <dgm:spPr/>
      <dgm:t>
        <a:bodyPr/>
        <a:lstStyle/>
        <a:p>
          <a:endParaRPr lang="en-US"/>
        </a:p>
      </dgm:t>
    </dgm:pt>
    <dgm:pt modelId="{DF719DED-6E9D-4B44-890B-B99FAA374759}" type="pres">
      <dgm:prSet presAssocID="{14A09504-121A-4F26-B27A-07FAB404A38C}" presName="node" presStyleLbl="node1" presStyleIdx="4" presStyleCnt="7">
        <dgm:presLayoutVars>
          <dgm:bulletEnabled val="1"/>
        </dgm:presLayoutVars>
      </dgm:prSet>
      <dgm:spPr/>
      <dgm:t>
        <a:bodyPr/>
        <a:lstStyle/>
        <a:p>
          <a:endParaRPr lang="en-US"/>
        </a:p>
      </dgm:t>
    </dgm:pt>
    <dgm:pt modelId="{74F318DC-6735-40C6-9E38-A157CA6674A2}" type="pres">
      <dgm:prSet presAssocID="{2B68EC1D-52D0-4147-B6A4-E0AA925EE786}" presName="parTrans" presStyleLbl="bgSibTrans2D1" presStyleIdx="5" presStyleCnt="7"/>
      <dgm:spPr/>
      <dgm:t>
        <a:bodyPr/>
        <a:lstStyle/>
        <a:p>
          <a:endParaRPr lang="en-US"/>
        </a:p>
      </dgm:t>
    </dgm:pt>
    <dgm:pt modelId="{6EEEB457-F2E8-4688-A9B7-D6732F8EBBF5}" type="pres">
      <dgm:prSet presAssocID="{BDA19B38-05E7-48DD-9A4B-E44791C0D901}" presName="node" presStyleLbl="node1" presStyleIdx="5" presStyleCnt="7">
        <dgm:presLayoutVars>
          <dgm:bulletEnabled val="1"/>
        </dgm:presLayoutVars>
      </dgm:prSet>
      <dgm:spPr/>
      <dgm:t>
        <a:bodyPr/>
        <a:lstStyle/>
        <a:p>
          <a:endParaRPr lang="en-US"/>
        </a:p>
      </dgm:t>
    </dgm:pt>
    <dgm:pt modelId="{EBD5EC71-4B29-4782-B9D5-DCE129EE5834}" type="pres">
      <dgm:prSet presAssocID="{6C1AFFFC-DB3D-468B-A92D-63A44FD12230}" presName="parTrans" presStyleLbl="bgSibTrans2D1" presStyleIdx="6" presStyleCnt="7"/>
      <dgm:spPr/>
      <dgm:t>
        <a:bodyPr/>
        <a:lstStyle/>
        <a:p>
          <a:endParaRPr lang="en-US"/>
        </a:p>
      </dgm:t>
    </dgm:pt>
    <dgm:pt modelId="{ED6D30DA-F23E-4593-BE73-645869E9C9C7}" type="pres">
      <dgm:prSet presAssocID="{B89062AD-0477-40C2-989E-BEEAB97DDF50}" presName="node" presStyleLbl="node1" presStyleIdx="6" presStyleCnt="7" custRadScaleRad="101733" custRadScaleInc="3627">
        <dgm:presLayoutVars>
          <dgm:bulletEnabled val="1"/>
        </dgm:presLayoutVars>
      </dgm:prSet>
      <dgm:spPr/>
      <dgm:t>
        <a:bodyPr/>
        <a:lstStyle/>
        <a:p>
          <a:endParaRPr lang="en-US"/>
        </a:p>
      </dgm:t>
    </dgm:pt>
  </dgm:ptLst>
  <dgm:cxnLst>
    <dgm:cxn modelId="{0A3E76CB-322B-4AEA-AAA2-714A4C60D2D2}" type="presOf" srcId="{BDA19B38-05E7-48DD-9A4B-E44791C0D901}" destId="{6EEEB457-F2E8-4688-A9B7-D6732F8EBBF5}" srcOrd="0" destOrd="0" presId="urn:microsoft.com/office/officeart/2005/8/layout/radial4"/>
    <dgm:cxn modelId="{0F1947C7-7670-4E78-88F4-171B5729E254}" type="presOf" srcId="{7AD92BEB-3A7C-4203-ABE5-E11390801D8A}" destId="{AACA477D-10A7-4BEC-ABCA-55A691C015DD}" srcOrd="0" destOrd="0" presId="urn:microsoft.com/office/officeart/2005/8/layout/radial4"/>
    <dgm:cxn modelId="{D6F9364D-E88C-47CF-9D4C-50D2054D503B}" type="presOf" srcId="{D28EAC34-7493-45AE-9341-7811629EA856}" destId="{6970AB4D-41D2-4362-902A-8983D1EE5FA8}" srcOrd="0" destOrd="0" presId="urn:microsoft.com/office/officeart/2005/8/layout/radial4"/>
    <dgm:cxn modelId="{D85A46F9-277F-483D-95CE-A4A497C0EEF0}" srcId="{415E3A1B-6C2B-47CA-81BA-5191B1580C86}" destId="{6DD56E04-0109-4E4C-B132-DF0E53C5E42E}" srcOrd="2" destOrd="0" parTransId="{D28EAC34-7493-45AE-9341-7811629EA856}" sibTransId="{ECBECB5C-7AE8-4999-A645-CE7FCAC45904}"/>
    <dgm:cxn modelId="{E6B9D7E9-C68D-4798-AF52-402F75578507}" srcId="{415E3A1B-6C2B-47CA-81BA-5191B1580C86}" destId="{23098D67-41B4-4FCA-A24C-270453E2CF32}" srcOrd="1" destOrd="0" parTransId="{B117E2AC-5798-4CFB-B6D0-0BDEF3CF26BF}" sibTransId="{E8E61397-2038-4B25-B46D-40499943E1C2}"/>
    <dgm:cxn modelId="{8D44DA54-BF10-46AD-ACE8-3EB46014E587}" type="presOf" srcId="{B74CDC8F-7288-49B5-8FEF-CADA240FC530}" destId="{7E67F053-1A9A-4955-B88C-D474368DBC63}" srcOrd="0" destOrd="0" presId="urn:microsoft.com/office/officeart/2005/8/layout/radial4"/>
    <dgm:cxn modelId="{89782D57-3647-426A-8C0C-4AF5B78C6E00}" type="presOf" srcId="{B117E2AC-5798-4CFB-B6D0-0BDEF3CF26BF}" destId="{A6A490FD-702F-4AA1-856F-5CB5ACAB9E5C}" srcOrd="0" destOrd="0" presId="urn:microsoft.com/office/officeart/2005/8/layout/radial4"/>
    <dgm:cxn modelId="{AE45B581-AC11-4A90-8138-1821BAF3578D}" type="presOf" srcId="{6C1AFFFC-DB3D-468B-A92D-63A44FD12230}" destId="{EBD5EC71-4B29-4782-B9D5-DCE129EE5834}" srcOrd="0" destOrd="0" presId="urn:microsoft.com/office/officeart/2005/8/layout/radial4"/>
    <dgm:cxn modelId="{A831A017-0E0D-4217-8967-9E1597DA15B5}" srcId="{415E3A1B-6C2B-47CA-81BA-5191B1580C86}" destId="{29986B35-014E-4B36-A847-AA7DE1BB07FA}" srcOrd="3" destOrd="0" parTransId="{1624CF3F-D60E-4404-B7C1-CF26509ADFA8}" sibTransId="{7C91F451-6F7B-4762-B099-97FD7E47D7D5}"/>
    <dgm:cxn modelId="{3C6E96D9-A94A-46A9-8508-C7193CC9F410}" srcId="{415E3A1B-6C2B-47CA-81BA-5191B1580C86}" destId="{BDA19B38-05E7-48DD-9A4B-E44791C0D901}" srcOrd="5" destOrd="0" parTransId="{2B68EC1D-52D0-4147-B6A4-E0AA925EE786}" sibTransId="{85B08AE3-525E-45FE-899D-A95720B9DA2D}"/>
    <dgm:cxn modelId="{F3BBA558-0B6E-4448-9EEF-9664334DB0E0}" type="presOf" srcId="{6DD56E04-0109-4E4C-B132-DF0E53C5E42E}" destId="{C40ED059-C666-4645-80D7-C7628D9E2426}" srcOrd="0" destOrd="0" presId="urn:microsoft.com/office/officeart/2005/8/layout/radial4"/>
    <dgm:cxn modelId="{C4BD65A5-CDAB-41DD-AC6E-5E212EF0A6B9}" type="presOf" srcId="{2B68EC1D-52D0-4147-B6A4-E0AA925EE786}" destId="{74F318DC-6735-40C6-9E38-A157CA6674A2}" srcOrd="0" destOrd="0" presId="urn:microsoft.com/office/officeart/2005/8/layout/radial4"/>
    <dgm:cxn modelId="{364B6B24-7848-4EFF-A4DE-3AA311D0DF5C}" type="presOf" srcId="{29986B35-014E-4B36-A847-AA7DE1BB07FA}" destId="{CE8A7348-1A6A-4A27-8E0E-55A668A4B8C6}" srcOrd="0" destOrd="0" presId="urn:microsoft.com/office/officeart/2005/8/layout/radial4"/>
    <dgm:cxn modelId="{7890BB11-05B6-42C3-B588-EABECC9D4E24}" srcId="{415E3A1B-6C2B-47CA-81BA-5191B1580C86}" destId="{B89062AD-0477-40C2-989E-BEEAB97DDF50}" srcOrd="6" destOrd="0" parTransId="{6C1AFFFC-DB3D-468B-A92D-63A44FD12230}" sibTransId="{0FB124E2-9214-473F-8475-4E410344F409}"/>
    <dgm:cxn modelId="{2E096B3D-C3BC-413D-8E3A-DF1D67EFA476}" type="presOf" srcId="{14A09504-121A-4F26-B27A-07FAB404A38C}" destId="{DF719DED-6E9D-4B44-890B-B99FAA374759}" srcOrd="0" destOrd="0" presId="urn:microsoft.com/office/officeart/2005/8/layout/radial4"/>
    <dgm:cxn modelId="{D208C948-8212-40E1-B92E-F00CD913BDA4}" type="presOf" srcId="{1624CF3F-D60E-4404-B7C1-CF26509ADFA8}" destId="{8733939B-319A-4DE2-AB3A-BFC53679339C}" srcOrd="0" destOrd="0" presId="urn:microsoft.com/office/officeart/2005/8/layout/radial4"/>
    <dgm:cxn modelId="{CA00FC47-7E29-44FA-8856-22546F357CB8}" srcId="{B74CDC8F-7288-49B5-8FEF-CADA240FC530}" destId="{415E3A1B-6C2B-47CA-81BA-5191B1580C86}" srcOrd="0" destOrd="0" parTransId="{3712772B-E2D4-421F-9D85-8A2C4CFBBFAD}" sibTransId="{640EF998-A7A5-480D-8289-A9469AE25C0E}"/>
    <dgm:cxn modelId="{7F6E1AFA-27A3-4604-89CE-97BAC7CE21C5}" type="presOf" srcId="{415E3A1B-6C2B-47CA-81BA-5191B1580C86}" destId="{30B878DB-7855-4B53-970A-772714D5C67B}" srcOrd="0" destOrd="0" presId="urn:microsoft.com/office/officeart/2005/8/layout/radial4"/>
    <dgm:cxn modelId="{D229A070-845F-48E6-8747-10689E971AE6}" srcId="{415E3A1B-6C2B-47CA-81BA-5191B1580C86}" destId="{14A09504-121A-4F26-B27A-07FAB404A38C}" srcOrd="4" destOrd="0" parTransId="{940291ED-7637-4E2D-BF64-B0655411E278}" sibTransId="{376980ED-8801-47AA-AD21-9FBF891F3D59}"/>
    <dgm:cxn modelId="{A698C3BD-6103-4EDE-AC76-A92A07CD3C7E}" type="presOf" srcId="{9C7FE7A7-422A-47B7-859A-27EC47FDD1ED}" destId="{306BFA7C-3402-42D6-BE9F-A5F19581252C}" srcOrd="0" destOrd="0" presId="urn:microsoft.com/office/officeart/2005/8/layout/radial4"/>
    <dgm:cxn modelId="{076C2CD1-D62E-44FF-8FB2-902D23E8F32B}" type="presOf" srcId="{23098D67-41B4-4FCA-A24C-270453E2CF32}" destId="{A2BE32D4-550C-494A-AECE-44679ED21823}" srcOrd="0" destOrd="0" presId="urn:microsoft.com/office/officeart/2005/8/layout/radial4"/>
    <dgm:cxn modelId="{D93633F4-0DC9-4D07-937A-82E8F348AA89}" type="presOf" srcId="{940291ED-7637-4E2D-BF64-B0655411E278}" destId="{1D618321-E268-4AB9-93A6-585EF0DFB6CD}" srcOrd="0" destOrd="0" presId="urn:microsoft.com/office/officeart/2005/8/layout/radial4"/>
    <dgm:cxn modelId="{E75B1411-E6BC-41DD-A049-8009E66222A4}" type="presOf" srcId="{B89062AD-0477-40C2-989E-BEEAB97DDF50}" destId="{ED6D30DA-F23E-4593-BE73-645869E9C9C7}" srcOrd="0" destOrd="0" presId="urn:microsoft.com/office/officeart/2005/8/layout/radial4"/>
    <dgm:cxn modelId="{0D53CD76-35BA-4BF8-814F-4E88A39C4EB5}" srcId="{415E3A1B-6C2B-47CA-81BA-5191B1580C86}" destId="{9C7FE7A7-422A-47B7-859A-27EC47FDD1ED}" srcOrd="0" destOrd="0" parTransId="{7AD92BEB-3A7C-4203-ABE5-E11390801D8A}" sibTransId="{EC4DED2E-7FDA-4630-8EBC-83CC476BAE31}"/>
    <dgm:cxn modelId="{B68E168D-9AB6-49B5-B976-CBD305672F38}" type="presParOf" srcId="{7E67F053-1A9A-4955-B88C-D474368DBC63}" destId="{30B878DB-7855-4B53-970A-772714D5C67B}" srcOrd="0" destOrd="0" presId="urn:microsoft.com/office/officeart/2005/8/layout/radial4"/>
    <dgm:cxn modelId="{BE955F20-DA31-472C-BAA0-BC9F9DFD750A}" type="presParOf" srcId="{7E67F053-1A9A-4955-B88C-D474368DBC63}" destId="{AACA477D-10A7-4BEC-ABCA-55A691C015DD}" srcOrd="1" destOrd="0" presId="urn:microsoft.com/office/officeart/2005/8/layout/radial4"/>
    <dgm:cxn modelId="{9E895F0B-9F34-4929-8D1F-9B5BC77906C4}" type="presParOf" srcId="{7E67F053-1A9A-4955-B88C-D474368DBC63}" destId="{306BFA7C-3402-42D6-BE9F-A5F19581252C}" srcOrd="2" destOrd="0" presId="urn:microsoft.com/office/officeart/2005/8/layout/radial4"/>
    <dgm:cxn modelId="{DFC4FA61-E694-4FBF-866D-2A7B61FB52FD}" type="presParOf" srcId="{7E67F053-1A9A-4955-B88C-D474368DBC63}" destId="{A6A490FD-702F-4AA1-856F-5CB5ACAB9E5C}" srcOrd="3" destOrd="0" presId="urn:microsoft.com/office/officeart/2005/8/layout/radial4"/>
    <dgm:cxn modelId="{BAFE82B8-BA10-4C16-B136-BED4C73EDF4C}" type="presParOf" srcId="{7E67F053-1A9A-4955-B88C-D474368DBC63}" destId="{A2BE32D4-550C-494A-AECE-44679ED21823}" srcOrd="4" destOrd="0" presId="urn:microsoft.com/office/officeart/2005/8/layout/radial4"/>
    <dgm:cxn modelId="{3C1AE498-C83A-455C-AC82-A0588BD5CFFC}" type="presParOf" srcId="{7E67F053-1A9A-4955-B88C-D474368DBC63}" destId="{6970AB4D-41D2-4362-902A-8983D1EE5FA8}" srcOrd="5" destOrd="0" presId="urn:microsoft.com/office/officeart/2005/8/layout/radial4"/>
    <dgm:cxn modelId="{787E8DD5-0215-459A-8FB8-A332DBED8849}" type="presParOf" srcId="{7E67F053-1A9A-4955-B88C-D474368DBC63}" destId="{C40ED059-C666-4645-80D7-C7628D9E2426}" srcOrd="6" destOrd="0" presId="urn:microsoft.com/office/officeart/2005/8/layout/radial4"/>
    <dgm:cxn modelId="{CAB32F9C-C95D-4DD0-8BB2-0327204B4E96}" type="presParOf" srcId="{7E67F053-1A9A-4955-B88C-D474368DBC63}" destId="{8733939B-319A-4DE2-AB3A-BFC53679339C}" srcOrd="7" destOrd="0" presId="urn:microsoft.com/office/officeart/2005/8/layout/radial4"/>
    <dgm:cxn modelId="{820D71E5-49D7-48AC-920A-07CF6DCA888B}" type="presParOf" srcId="{7E67F053-1A9A-4955-B88C-D474368DBC63}" destId="{CE8A7348-1A6A-4A27-8E0E-55A668A4B8C6}" srcOrd="8" destOrd="0" presId="urn:microsoft.com/office/officeart/2005/8/layout/radial4"/>
    <dgm:cxn modelId="{B7A6D251-5695-4B6A-8B38-3C9E55B494D5}" type="presParOf" srcId="{7E67F053-1A9A-4955-B88C-D474368DBC63}" destId="{1D618321-E268-4AB9-93A6-585EF0DFB6CD}" srcOrd="9" destOrd="0" presId="urn:microsoft.com/office/officeart/2005/8/layout/radial4"/>
    <dgm:cxn modelId="{DE6FDD8F-E9FF-45BD-9E19-5162BB0599A4}" type="presParOf" srcId="{7E67F053-1A9A-4955-B88C-D474368DBC63}" destId="{DF719DED-6E9D-4B44-890B-B99FAA374759}" srcOrd="10" destOrd="0" presId="urn:microsoft.com/office/officeart/2005/8/layout/radial4"/>
    <dgm:cxn modelId="{9A27C517-9C93-4A85-AB58-4336EE754C21}" type="presParOf" srcId="{7E67F053-1A9A-4955-B88C-D474368DBC63}" destId="{74F318DC-6735-40C6-9E38-A157CA6674A2}" srcOrd="11" destOrd="0" presId="urn:microsoft.com/office/officeart/2005/8/layout/radial4"/>
    <dgm:cxn modelId="{5A3BD128-8261-4EBC-A9B7-2082006D355C}" type="presParOf" srcId="{7E67F053-1A9A-4955-B88C-D474368DBC63}" destId="{6EEEB457-F2E8-4688-A9B7-D6732F8EBBF5}" srcOrd="12" destOrd="0" presId="urn:microsoft.com/office/officeart/2005/8/layout/radial4"/>
    <dgm:cxn modelId="{8C0237B7-BFDA-4D63-8A9A-719428B9C02F}" type="presParOf" srcId="{7E67F053-1A9A-4955-B88C-D474368DBC63}" destId="{EBD5EC71-4B29-4782-B9D5-DCE129EE5834}" srcOrd="13" destOrd="0" presId="urn:microsoft.com/office/officeart/2005/8/layout/radial4"/>
    <dgm:cxn modelId="{8CE0225E-A386-4B94-93E9-830995210B9B}" type="presParOf" srcId="{7E67F053-1A9A-4955-B88C-D474368DBC63}" destId="{ED6D30DA-F23E-4593-BE73-645869E9C9C7}" srcOrd="14"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83AD1E-3EDB-43B0-91D9-2273CFE25FD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FFE9E138-CAE4-4DE9-8B34-9F9BAFFCB985}">
      <dgm:prSet phldrT="[Text]"/>
      <dgm:spPr>
        <a:solidFill>
          <a:srgbClr val="C00000"/>
        </a:solidFill>
      </dgm:spPr>
      <dgm:t>
        <a:bodyPr/>
        <a:lstStyle/>
        <a:p>
          <a:r>
            <a:rPr lang="en-US" dirty="0" smtClean="0"/>
            <a:t>Universal Knowledge</a:t>
          </a:r>
          <a:endParaRPr lang="en-US" dirty="0"/>
        </a:p>
      </dgm:t>
    </dgm:pt>
    <dgm:pt modelId="{CED6839E-4DC5-4442-A5E9-4958B4201CA6}" type="parTrans" cxnId="{B68499F9-F270-465B-8939-13197F3F8531}">
      <dgm:prSet/>
      <dgm:spPr/>
      <dgm:t>
        <a:bodyPr/>
        <a:lstStyle/>
        <a:p>
          <a:endParaRPr lang="en-US"/>
        </a:p>
      </dgm:t>
    </dgm:pt>
    <dgm:pt modelId="{4F42807D-C99B-4ED4-8A35-52838A92C151}" type="sibTrans" cxnId="{B68499F9-F270-465B-8939-13197F3F8531}">
      <dgm:prSet/>
      <dgm:spPr/>
      <dgm:t>
        <a:bodyPr/>
        <a:lstStyle/>
        <a:p>
          <a:endParaRPr lang="en-US"/>
        </a:p>
      </dgm:t>
    </dgm:pt>
    <dgm:pt modelId="{5FBAEA71-B68C-4C6F-8E9B-51098168B76A}">
      <dgm:prSet phldrT="[Text]"/>
      <dgm:spPr>
        <a:solidFill>
          <a:srgbClr val="CC6600"/>
        </a:solidFill>
      </dgm:spPr>
      <dgm:t>
        <a:bodyPr/>
        <a:lstStyle/>
        <a:p>
          <a:r>
            <a:rPr lang="en-US" dirty="0" smtClean="0"/>
            <a:t>Specialized Research</a:t>
          </a:r>
          <a:endParaRPr lang="en-US" dirty="0"/>
        </a:p>
      </dgm:t>
    </dgm:pt>
    <dgm:pt modelId="{488B7435-AA53-4EE0-959D-36A2090AC90E}" type="parTrans" cxnId="{8467593A-A0D6-47D7-AB44-C04E8EE27684}">
      <dgm:prSet/>
      <dgm:spPr>
        <a:solidFill>
          <a:schemeClr val="bg1">
            <a:lumMod val="75000"/>
          </a:schemeClr>
        </a:solidFill>
      </dgm:spPr>
      <dgm:t>
        <a:bodyPr/>
        <a:lstStyle/>
        <a:p>
          <a:endParaRPr lang="en-US"/>
        </a:p>
      </dgm:t>
    </dgm:pt>
    <dgm:pt modelId="{2E83223B-36C4-4C34-9353-33CF963E0720}" type="sibTrans" cxnId="{8467593A-A0D6-47D7-AB44-C04E8EE27684}">
      <dgm:prSet/>
      <dgm:spPr/>
      <dgm:t>
        <a:bodyPr/>
        <a:lstStyle/>
        <a:p>
          <a:endParaRPr lang="en-US"/>
        </a:p>
      </dgm:t>
    </dgm:pt>
    <dgm:pt modelId="{326043B4-9AD5-4C47-B5F5-8647637121FD}">
      <dgm:prSet phldrT="[Text]"/>
      <dgm:spPr>
        <a:solidFill>
          <a:srgbClr val="CC6600"/>
        </a:solidFill>
      </dgm:spPr>
      <dgm:t>
        <a:bodyPr/>
        <a:lstStyle/>
        <a:p>
          <a:r>
            <a:rPr lang="en-US" dirty="0" smtClean="0"/>
            <a:t>International Public Goods</a:t>
          </a:r>
          <a:endParaRPr lang="en-US" dirty="0"/>
        </a:p>
      </dgm:t>
    </dgm:pt>
    <dgm:pt modelId="{2EEACB84-27BA-4527-AF5A-D96A29EBBC30}" type="parTrans" cxnId="{225F975F-473A-4633-BD26-823F2CCDC00D}">
      <dgm:prSet/>
      <dgm:spPr>
        <a:solidFill>
          <a:schemeClr val="bg1">
            <a:lumMod val="75000"/>
          </a:schemeClr>
        </a:solidFill>
      </dgm:spPr>
      <dgm:t>
        <a:bodyPr/>
        <a:lstStyle/>
        <a:p>
          <a:endParaRPr lang="en-US"/>
        </a:p>
      </dgm:t>
    </dgm:pt>
    <dgm:pt modelId="{A1EB2B6F-9AFC-4D56-98C3-0EFDC6AD6C38}" type="sibTrans" cxnId="{225F975F-473A-4633-BD26-823F2CCDC00D}">
      <dgm:prSet/>
      <dgm:spPr/>
      <dgm:t>
        <a:bodyPr/>
        <a:lstStyle/>
        <a:p>
          <a:endParaRPr lang="en-US"/>
        </a:p>
      </dgm:t>
    </dgm:pt>
    <dgm:pt modelId="{59FB2B49-909D-4761-8DE9-45B644BCF619}" type="pres">
      <dgm:prSet presAssocID="{CF83AD1E-3EDB-43B0-91D9-2273CFE25FD2}" presName="cycle" presStyleCnt="0">
        <dgm:presLayoutVars>
          <dgm:chMax val="1"/>
          <dgm:dir/>
          <dgm:animLvl val="ctr"/>
          <dgm:resizeHandles val="exact"/>
        </dgm:presLayoutVars>
      </dgm:prSet>
      <dgm:spPr/>
      <dgm:t>
        <a:bodyPr/>
        <a:lstStyle/>
        <a:p>
          <a:endParaRPr lang="en-US"/>
        </a:p>
      </dgm:t>
    </dgm:pt>
    <dgm:pt modelId="{4F9FF931-6EB9-48C7-ABBE-02CFCB79A6E3}" type="pres">
      <dgm:prSet presAssocID="{FFE9E138-CAE4-4DE9-8B34-9F9BAFFCB985}" presName="centerShape" presStyleLbl="node0" presStyleIdx="0" presStyleCnt="1" custLinFactNeighborX="13629" custLinFactNeighborY="28402"/>
      <dgm:spPr/>
      <dgm:t>
        <a:bodyPr/>
        <a:lstStyle/>
        <a:p>
          <a:endParaRPr lang="en-US"/>
        </a:p>
      </dgm:t>
    </dgm:pt>
    <dgm:pt modelId="{6A575BE3-1ED2-4126-9ED5-D2271EC95FE7}" type="pres">
      <dgm:prSet presAssocID="{488B7435-AA53-4EE0-959D-36A2090AC90E}" presName="parTrans" presStyleLbl="bgSibTrans2D1" presStyleIdx="0" presStyleCnt="2"/>
      <dgm:spPr/>
      <dgm:t>
        <a:bodyPr/>
        <a:lstStyle/>
        <a:p>
          <a:endParaRPr lang="en-US"/>
        </a:p>
      </dgm:t>
    </dgm:pt>
    <dgm:pt modelId="{6CEF8C38-9F4D-443D-9ACE-C4A8D26497F7}" type="pres">
      <dgm:prSet presAssocID="{5FBAEA71-B68C-4C6F-8E9B-51098168B76A}" presName="node" presStyleLbl="node1" presStyleIdx="0" presStyleCnt="2" custRadScaleRad="59945" custRadScaleInc="23661">
        <dgm:presLayoutVars>
          <dgm:bulletEnabled val="1"/>
        </dgm:presLayoutVars>
      </dgm:prSet>
      <dgm:spPr/>
      <dgm:t>
        <a:bodyPr/>
        <a:lstStyle/>
        <a:p>
          <a:endParaRPr lang="en-US"/>
        </a:p>
      </dgm:t>
    </dgm:pt>
    <dgm:pt modelId="{250A3777-066F-4FB5-B6DB-02E324359A18}" type="pres">
      <dgm:prSet presAssocID="{2EEACB84-27BA-4527-AF5A-D96A29EBBC30}" presName="parTrans" presStyleLbl="bgSibTrans2D1" presStyleIdx="1" presStyleCnt="2"/>
      <dgm:spPr/>
      <dgm:t>
        <a:bodyPr/>
        <a:lstStyle/>
        <a:p>
          <a:endParaRPr lang="en-US"/>
        </a:p>
      </dgm:t>
    </dgm:pt>
    <dgm:pt modelId="{EA165BCE-C384-4E07-93F3-804BCC79C4FA}" type="pres">
      <dgm:prSet presAssocID="{326043B4-9AD5-4C47-B5F5-8647637121FD}" presName="node" presStyleLbl="node1" presStyleIdx="1" presStyleCnt="2" custRadScaleRad="86914" custRadScaleInc="-182271">
        <dgm:presLayoutVars>
          <dgm:bulletEnabled val="1"/>
        </dgm:presLayoutVars>
      </dgm:prSet>
      <dgm:spPr/>
      <dgm:t>
        <a:bodyPr/>
        <a:lstStyle/>
        <a:p>
          <a:endParaRPr lang="en-US"/>
        </a:p>
      </dgm:t>
    </dgm:pt>
  </dgm:ptLst>
  <dgm:cxnLst>
    <dgm:cxn modelId="{158B4670-86A7-4817-BAC9-B1EA55B6B967}" type="presOf" srcId="{326043B4-9AD5-4C47-B5F5-8647637121FD}" destId="{EA165BCE-C384-4E07-93F3-804BCC79C4FA}" srcOrd="0" destOrd="0" presId="urn:microsoft.com/office/officeart/2005/8/layout/radial4"/>
    <dgm:cxn modelId="{C665FB73-F6B8-4FCE-A7BF-784CE98E5361}" type="presOf" srcId="{FFE9E138-CAE4-4DE9-8B34-9F9BAFFCB985}" destId="{4F9FF931-6EB9-48C7-ABBE-02CFCB79A6E3}" srcOrd="0" destOrd="0" presId="urn:microsoft.com/office/officeart/2005/8/layout/radial4"/>
    <dgm:cxn modelId="{084B8EC4-3553-442F-90C5-E053D98876FB}" type="presOf" srcId="{5FBAEA71-B68C-4C6F-8E9B-51098168B76A}" destId="{6CEF8C38-9F4D-443D-9ACE-C4A8D26497F7}" srcOrd="0" destOrd="0" presId="urn:microsoft.com/office/officeart/2005/8/layout/radial4"/>
    <dgm:cxn modelId="{8467593A-A0D6-47D7-AB44-C04E8EE27684}" srcId="{FFE9E138-CAE4-4DE9-8B34-9F9BAFFCB985}" destId="{5FBAEA71-B68C-4C6F-8E9B-51098168B76A}" srcOrd="0" destOrd="0" parTransId="{488B7435-AA53-4EE0-959D-36A2090AC90E}" sibTransId="{2E83223B-36C4-4C34-9353-33CF963E0720}"/>
    <dgm:cxn modelId="{B68499F9-F270-465B-8939-13197F3F8531}" srcId="{CF83AD1E-3EDB-43B0-91D9-2273CFE25FD2}" destId="{FFE9E138-CAE4-4DE9-8B34-9F9BAFFCB985}" srcOrd="0" destOrd="0" parTransId="{CED6839E-4DC5-4442-A5E9-4958B4201CA6}" sibTransId="{4F42807D-C99B-4ED4-8A35-52838A92C151}"/>
    <dgm:cxn modelId="{F8DFDCB4-46B5-4952-9841-877490F2F15A}" type="presOf" srcId="{CF83AD1E-3EDB-43B0-91D9-2273CFE25FD2}" destId="{59FB2B49-909D-4761-8DE9-45B644BCF619}" srcOrd="0" destOrd="0" presId="urn:microsoft.com/office/officeart/2005/8/layout/radial4"/>
    <dgm:cxn modelId="{225F975F-473A-4633-BD26-823F2CCDC00D}" srcId="{FFE9E138-CAE4-4DE9-8B34-9F9BAFFCB985}" destId="{326043B4-9AD5-4C47-B5F5-8647637121FD}" srcOrd="1" destOrd="0" parTransId="{2EEACB84-27BA-4527-AF5A-D96A29EBBC30}" sibTransId="{A1EB2B6F-9AFC-4D56-98C3-0EFDC6AD6C38}"/>
    <dgm:cxn modelId="{F69644F4-CD0B-4829-914B-C2129CABE48E}" type="presOf" srcId="{488B7435-AA53-4EE0-959D-36A2090AC90E}" destId="{6A575BE3-1ED2-4126-9ED5-D2271EC95FE7}" srcOrd="0" destOrd="0" presId="urn:microsoft.com/office/officeart/2005/8/layout/radial4"/>
    <dgm:cxn modelId="{38F2794B-5B2E-42FD-9C51-5B37DEEEFE9E}" type="presOf" srcId="{2EEACB84-27BA-4527-AF5A-D96A29EBBC30}" destId="{250A3777-066F-4FB5-B6DB-02E324359A18}" srcOrd="0" destOrd="0" presId="urn:microsoft.com/office/officeart/2005/8/layout/radial4"/>
    <dgm:cxn modelId="{A8DCD107-0670-4102-BB18-78CFAC2ADF72}" type="presParOf" srcId="{59FB2B49-909D-4761-8DE9-45B644BCF619}" destId="{4F9FF931-6EB9-48C7-ABBE-02CFCB79A6E3}" srcOrd="0" destOrd="0" presId="urn:microsoft.com/office/officeart/2005/8/layout/radial4"/>
    <dgm:cxn modelId="{93BE4728-2E3A-466C-8A23-548FE1A8F9AE}" type="presParOf" srcId="{59FB2B49-909D-4761-8DE9-45B644BCF619}" destId="{6A575BE3-1ED2-4126-9ED5-D2271EC95FE7}" srcOrd="1" destOrd="0" presId="urn:microsoft.com/office/officeart/2005/8/layout/radial4"/>
    <dgm:cxn modelId="{11DB20DC-B16C-447E-898A-C1C858A59D4E}" type="presParOf" srcId="{59FB2B49-909D-4761-8DE9-45B644BCF619}" destId="{6CEF8C38-9F4D-443D-9ACE-C4A8D26497F7}" srcOrd="2" destOrd="0" presId="urn:microsoft.com/office/officeart/2005/8/layout/radial4"/>
    <dgm:cxn modelId="{4F47E35A-B7CE-4A13-A1AE-40350DB46DBB}" type="presParOf" srcId="{59FB2B49-909D-4761-8DE9-45B644BCF619}" destId="{250A3777-066F-4FB5-B6DB-02E324359A18}" srcOrd="3" destOrd="0" presId="urn:microsoft.com/office/officeart/2005/8/layout/radial4"/>
    <dgm:cxn modelId="{0A1C8F31-FF68-4492-8CCE-C727447273B6}" type="presParOf" srcId="{59FB2B49-909D-4761-8DE9-45B644BCF619}" destId="{EA165BCE-C384-4E07-93F3-804BCC79C4FA}" srcOrd="4" destOrd="0" presId="urn:microsoft.com/office/officeart/2005/8/layout/radial4"/>
  </dgm:cxnLst>
  <dgm:bg>
    <a:noFill/>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878DB-7855-4B53-970A-772714D5C67B}">
      <dsp:nvSpPr>
        <dsp:cNvPr id="0" name=""/>
        <dsp:cNvSpPr/>
      </dsp:nvSpPr>
      <dsp:spPr>
        <a:xfrm>
          <a:off x="2091950" y="2288813"/>
          <a:ext cx="1378699" cy="1378699"/>
        </a:xfrm>
        <a:prstGeom prst="ellipse">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Capacity Building</a:t>
          </a:r>
          <a:endParaRPr lang="en-US" sz="2100" kern="1200" dirty="0"/>
        </a:p>
      </dsp:txBody>
      <dsp:txXfrm>
        <a:off x="2293856" y="2490719"/>
        <a:ext cx="974887" cy="974887"/>
      </dsp:txXfrm>
    </dsp:sp>
    <dsp:sp modelId="{AACA477D-10A7-4BEC-ABCA-55A691C015DD}">
      <dsp:nvSpPr>
        <dsp:cNvPr id="0" name=""/>
        <dsp:cNvSpPr/>
      </dsp:nvSpPr>
      <dsp:spPr>
        <a:xfrm rot="10881746">
          <a:off x="918384" y="2755829"/>
          <a:ext cx="1098388"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306BFA7C-3402-42D6-BE9F-A5F19581252C}">
      <dsp:nvSpPr>
        <dsp:cNvPr id="0" name=""/>
        <dsp:cNvSpPr/>
      </dsp:nvSpPr>
      <dsp:spPr>
        <a:xfrm>
          <a:off x="0" y="2537455"/>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Multidisciplinary Teams</a:t>
          </a:r>
          <a:endParaRPr lang="en-US" sz="900" b="1" kern="1200" dirty="0"/>
        </a:p>
      </dsp:txBody>
      <dsp:txXfrm>
        <a:off x="22613" y="2560068"/>
        <a:ext cx="919863" cy="726845"/>
      </dsp:txXfrm>
    </dsp:sp>
    <dsp:sp modelId="{A6A490FD-702F-4AA1-856F-5CB5ACAB9E5C}">
      <dsp:nvSpPr>
        <dsp:cNvPr id="0" name=""/>
        <dsp:cNvSpPr/>
      </dsp:nvSpPr>
      <dsp:spPr>
        <a:xfrm rot="12600000">
          <a:off x="690047" y="2012942"/>
          <a:ext cx="1519456"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A2BE32D4-550C-494A-AECE-44679ED21823}">
      <dsp:nvSpPr>
        <dsp:cNvPr id="0" name=""/>
        <dsp:cNvSpPr/>
      </dsp:nvSpPr>
      <dsp:spPr>
        <a:xfrm>
          <a:off x="309287" y="1443507"/>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Institutional Partnerships</a:t>
          </a:r>
          <a:endParaRPr lang="en-US" sz="900" b="1" kern="1200" dirty="0"/>
        </a:p>
      </dsp:txBody>
      <dsp:txXfrm>
        <a:off x="331900" y="1466120"/>
        <a:ext cx="919863" cy="726845"/>
      </dsp:txXfrm>
    </dsp:sp>
    <dsp:sp modelId="{6970AB4D-41D2-4362-902A-8983D1EE5FA8}">
      <dsp:nvSpPr>
        <dsp:cNvPr id="0" name=""/>
        <dsp:cNvSpPr/>
      </dsp:nvSpPr>
      <dsp:spPr>
        <a:xfrm rot="14400000">
          <a:off x="1252815" y="1450174"/>
          <a:ext cx="1519456"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C40ED059-C666-4645-80D7-C7628D9E2426}">
      <dsp:nvSpPr>
        <dsp:cNvPr id="0" name=""/>
        <dsp:cNvSpPr/>
      </dsp:nvSpPr>
      <dsp:spPr>
        <a:xfrm>
          <a:off x="1150135" y="602659"/>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Locally Adapted Programs</a:t>
          </a:r>
          <a:endParaRPr lang="en-US" sz="900" b="1" kern="1200" dirty="0"/>
        </a:p>
      </dsp:txBody>
      <dsp:txXfrm>
        <a:off x="1172748" y="625272"/>
        <a:ext cx="919863" cy="726845"/>
      </dsp:txXfrm>
    </dsp:sp>
    <dsp:sp modelId="{8733939B-319A-4DE2-AB3A-BFC53679339C}">
      <dsp:nvSpPr>
        <dsp:cNvPr id="0" name=""/>
        <dsp:cNvSpPr/>
      </dsp:nvSpPr>
      <dsp:spPr>
        <a:xfrm rot="16200000">
          <a:off x="2021571" y="1244186"/>
          <a:ext cx="1519456"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CE8A7348-1A6A-4A27-8E0E-55A668A4B8C6}">
      <dsp:nvSpPr>
        <dsp:cNvPr id="0" name=""/>
        <dsp:cNvSpPr/>
      </dsp:nvSpPr>
      <dsp:spPr>
        <a:xfrm>
          <a:off x="2298755" y="294887"/>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Supporting Local Research Entities</a:t>
          </a:r>
          <a:endParaRPr lang="en-US" sz="900" b="1" kern="1200" dirty="0"/>
        </a:p>
      </dsp:txBody>
      <dsp:txXfrm>
        <a:off x="2321368" y="317500"/>
        <a:ext cx="919863" cy="726845"/>
      </dsp:txXfrm>
    </dsp:sp>
    <dsp:sp modelId="{1D618321-E268-4AB9-93A6-585EF0DFB6CD}">
      <dsp:nvSpPr>
        <dsp:cNvPr id="0" name=""/>
        <dsp:cNvSpPr/>
      </dsp:nvSpPr>
      <dsp:spPr>
        <a:xfrm rot="18000000">
          <a:off x="2790327" y="1450174"/>
          <a:ext cx="1519456"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DF719DED-6E9D-4B44-890B-B99FAA374759}">
      <dsp:nvSpPr>
        <dsp:cNvPr id="0" name=""/>
        <dsp:cNvSpPr/>
      </dsp:nvSpPr>
      <dsp:spPr>
        <a:xfrm>
          <a:off x="3447375" y="602659"/>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Country-prioritized Research</a:t>
          </a:r>
          <a:endParaRPr lang="en-US" sz="900" b="1" kern="1200" dirty="0"/>
        </a:p>
      </dsp:txBody>
      <dsp:txXfrm>
        <a:off x="3469988" y="625272"/>
        <a:ext cx="919863" cy="726845"/>
      </dsp:txXfrm>
    </dsp:sp>
    <dsp:sp modelId="{74F318DC-6735-40C6-9E38-A157CA6674A2}">
      <dsp:nvSpPr>
        <dsp:cNvPr id="0" name=""/>
        <dsp:cNvSpPr/>
      </dsp:nvSpPr>
      <dsp:spPr>
        <a:xfrm rot="19800000">
          <a:off x="3353096" y="2012942"/>
          <a:ext cx="1519456"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6EEEB457-F2E8-4688-A9B7-D6732F8EBBF5}">
      <dsp:nvSpPr>
        <dsp:cNvPr id="0" name=""/>
        <dsp:cNvSpPr/>
      </dsp:nvSpPr>
      <dsp:spPr>
        <a:xfrm>
          <a:off x="4288223" y="1443507"/>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Participatory Research</a:t>
          </a:r>
          <a:endParaRPr lang="en-US" sz="900" b="1" kern="1200" dirty="0"/>
        </a:p>
      </dsp:txBody>
      <dsp:txXfrm>
        <a:off x="4310836" y="1466120"/>
        <a:ext cx="919863" cy="726845"/>
      </dsp:txXfrm>
    </dsp:sp>
    <dsp:sp modelId="{EBD5EC71-4B29-4782-B9D5-DCE129EE5834}">
      <dsp:nvSpPr>
        <dsp:cNvPr id="0" name=""/>
        <dsp:cNvSpPr/>
      </dsp:nvSpPr>
      <dsp:spPr>
        <a:xfrm rot="56884">
          <a:off x="3558973" y="2807154"/>
          <a:ext cx="1521185" cy="392929"/>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ED6D30DA-F23E-4593-BE73-645869E9C9C7}">
      <dsp:nvSpPr>
        <dsp:cNvPr id="0" name=""/>
        <dsp:cNvSpPr/>
      </dsp:nvSpPr>
      <dsp:spPr>
        <a:xfrm>
          <a:off x="4597510" y="2630168"/>
          <a:ext cx="965089" cy="772071"/>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400050">
            <a:lnSpc>
              <a:spcPct val="90000"/>
            </a:lnSpc>
            <a:spcBef>
              <a:spcPct val="0"/>
            </a:spcBef>
            <a:spcAft>
              <a:spcPct val="35000"/>
            </a:spcAft>
          </a:pPr>
          <a:r>
            <a:rPr lang="en-US" sz="900" b="1" kern="1200" dirty="0" smtClean="0"/>
            <a:t>Situated Knowledge</a:t>
          </a:r>
          <a:endParaRPr lang="en-US" sz="900" b="1" kern="1200" dirty="0"/>
        </a:p>
      </dsp:txBody>
      <dsp:txXfrm>
        <a:off x="4620123" y="2652781"/>
        <a:ext cx="919863" cy="7268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9FF931-6EB9-48C7-ABBE-02CFCB79A6E3}">
      <dsp:nvSpPr>
        <dsp:cNvPr id="0" name=""/>
        <dsp:cNvSpPr/>
      </dsp:nvSpPr>
      <dsp:spPr>
        <a:xfrm>
          <a:off x="1676408" y="1893570"/>
          <a:ext cx="1154430" cy="1154430"/>
        </a:xfrm>
        <a:prstGeom prst="ellipse">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Universal Knowledge</a:t>
          </a:r>
          <a:endParaRPr lang="en-US" sz="1400" kern="1200" dirty="0"/>
        </a:p>
      </dsp:txBody>
      <dsp:txXfrm>
        <a:off x="1845470" y="2062632"/>
        <a:ext cx="816306" cy="816306"/>
      </dsp:txXfrm>
    </dsp:sp>
    <dsp:sp modelId="{6A575BE3-1ED2-4126-9ED5-D2271EC95FE7}">
      <dsp:nvSpPr>
        <dsp:cNvPr id="0" name=""/>
        <dsp:cNvSpPr/>
      </dsp:nvSpPr>
      <dsp:spPr>
        <a:xfrm rot="14099018">
          <a:off x="1095567" y="1372740"/>
          <a:ext cx="1007975" cy="329012"/>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6CEF8C38-9F4D-443D-9ACE-C4A8D26497F7}">
      <dsp:nvSpPr>
        <dsp:cNvPr id="0" name=""/>
        <dsp:cNvSpPr/>
      </dsp:nvSpPr>
      <dsp:spPr>
        <a:xfrm>
          <a:off x="762007" y="685803"/>
          <a:ext cx="1096708" cy="877366"/>
        </a:xfrm>
        <a:prstGeom prst="roundRect">
          <a:avLst>
            <a:gd name="adj" fmla="val 10000"/>
          </a:avLst>
        </a:prstGeom>
        <a:solidFill>
          <a:srgbClr val="CC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Specialized Research</a:t>
          </a:r>
          <a:endParaRPr lang="en-US" sz="1400" kern="1200" dirty="0"/>
        </a:p>
      </dsp:txBody>
      <dsp:txXfrm>
        <a:off x="787704" y="711500"/>
        <a:ext cx="1045314" cy="825972"/>
      </dsp:txXfrm>
    </dsp:sp>
    <dsp:sp modelId="{250A3777-066F-4FB5-B6DB-02E324359A18}">
      <dsp:nvSpPr>
        <dsp:cNvPr id="0" name=""/>
        <dsp:cNvSpPr/>
      </dsp:nvSpPr>
      <dsp:spPr>
        <a:xfrm rot="11055744">
          <a:off x="546878" y="2218965"/>
          <a:ext cx="1070476" cy="329012"/>
        </a:xfrm>
        <a:prstGeom prst="lef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EA165BCE-C384-4E07-93F3-804BCC79C4FA}">
      <dsp:nvSpPr>
        <dsp:cNvPr id="0" name=""/>
        <dsp:cNvSpPr/>
      </dsp:nvSpPr>
      <dsp:spPr>
        <a:xfrm>
          <a:off x="4" y="1905007"/>
          <a:ext cx="1096708" cy="877366"/>
        </a:xfrm>
        <a:prstGeom prst="roundRect">
          <a:avLst>
            <a:gd name="adj" fmla="val 10000"/>
          </a:avLst>
        </a:prstGeom>
        <a:solidFill>
          <a:srgbClr val="CC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International Public Goods</a:t>
          </a:r>
          <a:endParaRPr lang="en-US" sz="1400" kern="1200" dirty="0"/>
        </a:p>
      </dsp:txBody>
      <dsp:txXfrm>
        <a:off x="25701" y="1930704"/>
        <a:ext cx="1045314" cy="82597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33E8FA-5A9E-4711-902F-8E4D9CCDC8EB}" type="datetimeFigureOut">
              <a:rPr lang="en-US" smtClean="0"/>
              <a:t>21-Oct-12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A3DDD1-E672-4D55-B006-7703CB7ADD57}" type="slidenum">
              <a:rPr lang="en-US" smtClean="0"/>
              <a:t>‹#›</a:t>
            </a:fld>
            <a:endParaRPr lang="en-US"/>
          </a:p>
        </p:txBody>
      </p:sp>
    </p:spTree>
    <p:extLst>
      <p:ext uri="{BB962C8B-B14F-4D97-AF65-F5344CB8AC3E}">
        <p14:creationId xmlns:p14="http://schemas.microsoft.com/office/powerpoint/2010/main" val="3433007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200">
                <a:solidFill>
                  <a:srgbClr val="006600"/>
                </a:solidFill>
                <a:latin typeface="Times New Roman" pitchFamily="18" charset="0"/>
              </a:defRPr>
            </a:lvl1pPr>
            <a:lvl2pPr marL="742950" indent="-285750" defTabSz="931863" eaLnBrk="0" hangingPunct="0">
              <a:defRPr sz="2200">
                <a:solidFill>
                  <a:srgbClr val="006600"/>
                </a:solidFill>
                <a:latin typeface="Times New Roman" pitchFamily="18" charset="0"/>
              </a:defRPr>
            </a:lvl2pPr>
            <a:lvl3pPr marL="1143000" indent="-228600" defTabSz="931863" eaLnBrk="0" hangingPunct="0">
              <a:defRPr sz="2200">
                <a:solidFill>
                  <a:srgbClr val="006600"/>
                </a:solidFill>
                <a:latin typeface="Times New Roman" pitchFamily="18" charset="0"/>
              </a:defRPr>
            </a:lvl3pPr>
            <a:lvl4pPr marL="1600200" indent="-228600" defTabSz="931863" eaLnBrk="0" hangingPunct="0">
              <a:defRPr sz="2200">
                <a:solidFill>
                  <a:srgbClr val="006600"/>
                </a:solidFill>
                <a:latin typeface="Times New Roman" pitchFamily="18" charset="0"/>
              </a:defRPr>
            </a:lvl4pPr>
            <a:lvl5pPr marL="2057400" indent="-228600" defTabSz="931863" eaLnBrk="0" hangingPunct="0">
              <a:defRPr sz="2200">
                <a:solidFill>
                  <a:srgbClr val="006600"/>
                </a:solidFill>
                <a:latin typeface="Times New Roman" pitchFamily="18" charset="0"/>
              </a:defRPr>
            </a:lvl5pPr>
            <a:lvl6pPr marL="2514600" indent="-228600" defTabSz="931863" eaLnBrk="0" fontAlgn="base" hangingPunct="0">
              <a:spcBef>
                <a:spcPct val="0"/>
              </a:spcBef>
              <a:spcAft>
                <a:spcPct val="0"/>
              </a:spcAft>
              <a:defRPr sz="2200">
                <a:solidFill>
                  <a:srgbClr val="006600"/>
                </a:solidFill>
                <a:latin typeface="Times New Roman" pitchFamily="18" charset="0"/>
              </a:defRPr>
            </a:lvl6pPr>
            <a:lvl7pPr marL="2971800" indent="-228600" defTabSz="931863" eaLnBrk="0" fontAlgn="base" hangingPunct="0">
              <a:spcBef>
                <a:spcPct val="0"/>
              </a:spcBef>
              <a:spcAft>
                <a:spcPct val="0"/>
              </a:spcAft>
              <a:defRPr sz="2200">
                <a:solidFill>
                  <a:srgbClr val="006600"/>
                </a:solidFill>
                <a:latin typeface="Times New Roman" pitchFamily="18" charset="0"/>
              </a:defRPr>
            </a:lvl7pPr>
            <a:lvl8pPr marL="3429000" indent="-228600" defTabSz="931863" eaLnBrk="0" fontAlgn="base" hangingPunct="0">
              <a:spcBef>
                <a:spcPct val="0"/>
              </a:spcBef>
              <a:spcAft>
                <a:spcPct val="0"/>
              </a:spcAft>
              <a:defRPr sz="2200">
                <a:solidFill>
                  <a:srgbClr val="006600"/>
                </a:solidFill>
                <a:latin typeface="Times New Roman" pitchFamily="18" charset="0"/>
              </a:defRPr>
            </a:lvl8pPr>
            <a:lvl9pPr marL="3886200" indent="-228600" defTabSz="931863" eaLnBrk="0" fontAlgn="base" hangingPunct="0">
              <a:spcBef>
                <a:spcPct val="0"/>
              </a:spcBef>
              <a:spcAft>
                <a:spcPct val="0"/>
              </a:spcAft>
              <a:defRPr sz="2200">
                <a:solidFill>
                  <a:srgbClr val="006600"/>
                </a:solidFill>
                <a:latin typeface="Times New Roman" pitchFamily="18" charset="0"/>
              </a:defRPr>
            </a:lvl9pPr>
          </a:lstStyle>
          <a:p>
            <a:pPr eaLnBrk="1" hangingPunct="1"/>
            <a:fld id="{1CFD3448-830B-4A01-9FB9-963DC83B928A}" type="slidenum">
              <a:rPr lang="en-US" sz="1200" smtClean="0">
                <a:solidFill>
                  <a:schemeClr val="tx1"/>
                </a:solidFill>
              </a:rPr>
              <a:pPr eaLnBrk="1" hangingPunct="1"/>
              <a:t>2</a:t>
            </a:fld>
            <a:endParaRPr lang="en-US" sz="1200" smtClean="0">
              <a:solidFill>
                <a:schemeClr val="tx1"/>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200">
                <a:solidFill>
                  <a:srgbClr val="006600"/>
                </a:solidFill>
                <a:latin typeface="Times New Roman" pitchFamily="18" charset="0"/>
              </a:defRPr>
            </a:lvl1pPr>
            <a:lvl2pPr marL="742950" indent="-285750" defTabSz="931863" eaLnBrk="0" hangingPunct="0">
              <a:defRPr sz="2200">
                <a:solidFill>
                  <a:srgbClr val="006600"/>
                </a:solidFill>
                <a:latin typeface="Times New Roman" pitchFamily="18" charset="0"/>
              </a:defRPr>
            </a:lvl2pPr>
            <a:lvl3pPr marL="1143000" indent="-228600" defTabSz="931863" eaLnBrk="0" hangingPunct="0">
              <a:defRPr sz="2200">
                <a:solidFill>
                  <a:srgbClr val="006600"/>
                </a:solidFill>
                <a:latin typeface="Times New Roman" pitchFamily="18" charset="0"/>
              </a:defRPr>
            </a:lvl3pPr>
            <a:lvl4pPr marL="1600200" indent="-228600" defTabSz="931863" eaLnBrk="0" hangingPunct="0">
              <a:defRPr sz="2200">
                <a:solidFill>
                  <a:srgbClr val="006600"/>
                </a:solidFill>
                <a:latin typeface="Times New Roman" pitchFamily="18" charset="0"/>
              </a:defRPr>
            </a:lvl4pPr>
            <a:lvl5pPr marL="2057400" indent="-228600" defTabSz="931863" eaLnBrk="0" hangingPunct="0">
              <a:defRPr sz="2200">
                <a:solidFill>
                  <a:srgbClr val="006600"/>
                </a:solidFill>
                <a:latin typeface="Times New Roman" pitchFamily="18" charset="0"/>
              </a:defRPr>
            </a:lvl5pPr>
            <a:lvl6pPr marL="2514600" indent="-228600" defTabSz="931863" eaLnBrk="0" fontAlgn="base" hangingPunct="0">
              <a:spcBef>
                <a:spcPct val="0"/>
              </a:spcBef>
              <a:spcAft>
                <a:spcPct val="0"/>
              </a:spcAft>
              <a:defRPr sz="2200">
                <a:solidFill>
                  <a:srgbClr val="006600"/>
                </a:solidFill>
                <a:latin typeface="Times New Roman" pitchFamily="18" charset="0"/>
              </a:defRPr>
            </a:lvl6pPr>
            <a:lvl7pPr marL="2971800" indent="-228600" defTabSz="931863" eaLnBrk="0" fontAlgn="base" hangingPunct="0">
              <a:spcBef>
                <a:spcPct val="0"/>
              </a:spcBef>
              <a:spcAft>
                <a:spcPct val="0"/>
              </a:spcAft>
              <a:defRPr sz="2200">
                <a:solidFill>
                  <a:srgbClr val="006600"/>
                </a:solidFill>
                <a:latin typeface="Times New Roman" pitchFamily="18" charset="0"/>
              </a:defRPr>
            </a:lvl7pPr>
            <a:lvl8pPr marL="3429000" indent="-228600" defTabSz="931863" eaLnBrk="0" fontAlgn="base" hangingPunct="0">
              <a:spcBef>
                <a:spcPct val="0"/>
              </a:spcBef>
              <a:spcAft>
                <a:spcPct val="0"/>
              </a:spcAft>
              <a:defRPr sz="2200">
                <a:solidFill>
                  <a:srgbClr val="006600"/>
                </a:solidFill>
                <a:latin typeface="Times New Roman" pitchFamily="18" charset="0"/>
              </a:defRPr>
            </a:lvl8pPr>
            <a:lvl9pPr marL="3886200" indent="-228600" defTabSz="931863" eaLnBrk="0" fontAlgn="base" hangingPunct="0">
              <a:spcBef>
                <a:spcPct val="0"/>
              </a:spcBef>
              <a:spcAft>
                <a:spcPct val="0"/>
              </a:spcAft>
              <a:defRPr sz="2200">
                <a:solidFill>
                  <a:srgbClr val="006600"/>
                </a:solidFill>
                <a:latin typeface="Times New Roman" pitchFamily="18" charset="0"/>
              </a:defRPr>
            </a:lvl9pPr>
          </a:lstStyle>
          <a:p>
            <a:pPr eaLnBrk="1" hangingPunct="1"/>
            <a:fld id="{6DD87AEE-34D4-400F-A4B5-49A6597C33AF}" type="slidenum">
              <a:rPr lang="en-US" sz="1200" smtClean="0">
                <a:solidFill>
                  <a:schemeClr val="tx1"/>
                </a:solidFill>
              </a:rPr>
              <a:pPr eaLnBrk="1" hangingPunct="1"/>
              <a:t>12</a:t>
            </a:fld>
            <a:endParaRPr lang="en-US" sz="1200" smtClean="0">
              <a:solidFill>
                <a:schemeClr val="tx1"/>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200">
                <a:solidFill>
                  <a:srgbClr val="006600"/>
                </a:solidFill>
                <a:latin typeface="Times New Roman" pitchFamily="18" charset="0"/>
              </a:defRPr>
            </a:lvl1pPr>
            <a:lvl2pPr marL="742950" indent="-285750" defTabSz="931863" eaLnBrk="0" hangingPunct="0">
              <a:defRPr sz="2200">
                <a:solidFill>
                  <a:srgbClr val="006600"/>
                </a:solidFill>
                <a:latin typeface="Times New Roman" pitchFamily="18" charset="0"/>
              </a:defRPr>
            </a:lvl2pPr>
            <a:lvl3pPr marL="1143000" indent="-228600" defTabSz="931863" eaLnBrk="0" hangingPunct="0">
              <a:defRPr sz="2200">
                <a:solidFill>
                  <a:srgbClr val="006600"/>
                </a:solidFill>
                <a:latin typeface="Times New Roman" pitchFamily="18" charset="0"/>
              </a:defRPr>
            </a:lvl3pPr>
            <a:lvl4pPr marL="1600200" indent="-228600" defTabSz="931863" eaLnBrk="0" hangingPunct="0">
              <a:defRPr sz="2200">
                <a:solidFill>
                  <a:srgbClr val="006600"/>
                </a:solidFill>
                <a:latin typeface="Times New Roman" pitchFamily="18" charset="0"/>
              </a:defRPr>
            </a:lvl4pPr>
            <a:lvl5pPr marL="2057400" indent="-228600" defTabSz="931863" eaLnBrk="0" hangingPunct="0">
              <a:defRPr sz="2200">
                <a:solidFill>
                  <a:srgbClr val="006600"/>
                </a:solidFill>
                <a:latin typeface="Times New Roman" pitchFamily="18" charset="0"/>
              </a:defRPr>
            </a:lvl5pPr>
            <a:lvl6pPr marL="2514600" indent="-228600" defTabSz="931863" eaLnBrk="0" fontAlgn="base" hangingPunct="0">
              <a:spcBef>
                <a:spcPct val="0"/>
              </a:spcBef>
              <a:spcAft>
                <a:spcPct val="0"/>
              </a:spcAft>
              <a:defRPr sz="2200">
                <a:solidFill>
                  <a:srgbClr val="006600"/>
                </a:solidFill>
                <a:latin typeface="Times New Roman" pitchFamily="18" charset="0"/>
              </a:defRPr>
            </a:lvl6pPr>
            <a:lvl7pPr marL="2971800" indent="-228600" defTabSz="931863" eaLnBrk="0" fontAlgn="base" hangingPunct="0">
              <a:spcBef>
                <a:spcPct val="0"/>
              </a:spcBef>
              <a:spcAft>
                <a:spcPct val="0"/>
              </a:spcAft>
              <a:defRPr sz="2200">
                <a:solidFill>
                  <a:srgbClr val="006600"/>
                </a:solidFill>
                <a:latin typeface="Times New Roman" pitchFamily="18" charset="0"/>
              </a:defRPr>
            </a:lvl7pPr>
            <a:lvl8pPr marL="3429000" indent="-228600" defTabSz="931863" eaLnBrk="0" fontAlgn="base" hangingPunct="0">
              <a:spcBef>
                <a:spcPct val="0"/>
              </a:spcBef>
              <a:spcAft>
                <a:spcPct val="0"/>
              </a:spcAft>
              <a:defRPr sz="2200">
                <a:solidFill>
                  <a:srgbClr val="006600"/>
                </a:solidFill>
                <a:latin typeface="Times New Roman" pitchFamily="18" charset="0"/>
              </a:defRPr>
            </a:lvl8pPr>
            <a:lvl9pPr marL="3886200" indent="-228600" defTabSz="931863" eaLnBrk="0" fontAlgn="base" hangingPunct="0">
              <a:spcBef>
                <a:spcPct val="0"/>
              </a:spcBef>
              <a:spcAft>
                <a:spcPct val="0"/>
              </a:spcAft>
              <a:defRPr sz="2200">
                <a:solidFill>
                  <a:srgbClr val="006600"/>
                </a:solidFill>
                <a:latin typeface="Times New Roman" pitchFamily="18" charset="0"/>
              </a:defRPr>
            </a:lvl9pPr>
          </a:lstStyle>
          <a:p>
            <a:pPr eaLnBrk="1" hangingPunct="1"/>
            <a:fld id="{765D0BF9-C27F-4805-9B1B-1EB0FD03255D}" type="slidenum">
              <a:rPr lang="en-US" sz="1200" smtClean="0">
                <a:solidFill>
                  <a:schemeClr val="tx1"/>
                </a:solidFill>
              </a:rPr>
              <a:pPr eaLnBrk="1" hangingPunct="1"/>
              <a:t>3</a:t>
            </a:fld>
            <a:endParaRPr lang="en-US" sz="1200" smtClean="0">
              <a:solidFill>
                <a:schemeClr val="tx1"/>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C06152F-D0AB-4BA4-8D9C-0A20260962C2}" type="slidenum">
              <a:rPr lang="en-US"/>
              <a:pPr/>
              <a:t>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b="1" dirty="0" smtClean="0">
                <a:solidFill>
                  <a:srgbClr val="006600"/>
                </a:solidFill>
              </a:rPr>
              <a:t>Achievements by the numbers    over 3,400 degrees ; 35-40% women;  </a:t>
            </a:r>
          </a:p>
          <a:p>
            <a:pPr eaLnBrk="1" hangingPunct="1"/>
            <a:endParaRPr lang="en-US" b="1" dirty="0" smtClean="0">
              <a:solidFill>
                <a:schemeClr val="tx1"/>
              </a:solidFill>
            </a:endParaRPr>
          </a:p>
          <a:p>
            <a:pPr eaLnBrk="1" hangingPunct="1"/>
            <a:r>
              <a:rPr lang="en-US" b="0" dirty="0" smtClean="0">
                <a:solidFill>
                  <a:schemeClr val="tx1"/>
                </a:solidFill>
              </a:rPr>
              <a:t>Nearly all return to build careers in their home country institution,</a:t>
            </a:r>
            <a:r>
              <a:rPr lang="en-US" b="0" baseline="0" dirty="0" smtClean="0">
                <a:solidFill>
                  <a:schemeClr val="tx1"/>
                </a:solidFill>
              </a:rPr>
              <a:t> unlike nearly every other higher education program.</a:t>
            </a:r>
            <a:endParaRPr lang="en-US" b="0" dirty="0" smtClean="0">
              <a:solidFill>
                <a:schemeClr val="tx1"/>
              </a:solidFill>
            </a:endParaRPr>
          </a:p>
          <a:p>
            <a:pPr eaLnBrk="1" hangingPunct="1"/>
            <a:endParaRPr lang="en-US" b="0" dirty="0" smtClean="0">
              <a:solidFill>
                <a:schemeClr val="tx1"/>
              </a:solidFill>
            </a:endParaRPr>
          </a:p>
          <a:p>
            <a:pPr eaLnBrk="1" hangingPunct="1"/>
            <a:r>
              <a:rPr lang="en-US" b="0" dirty="0" smtClean="0">
                <a:solidFill>
                  <a:schemeClr val="tx1"/>
                </a:solidFill>
              </a:rPr>
              <a:t>However, many have now retired or been lost to HIV/AIDS</a:t>
            </a:r>
          </a:p>
          <a:p>
            <a:pPr eaLnBrk="1" hangingPunct="1"/>
            <a:endParaRPr lang="en-US" b="0" dirty="0" smtClean="0">
              <a:solidFill>
                <a:schemeClr val="tx1"/>
              </a:solidFill>
            </a:endParaRPr>
          </a:p>
          <a:p>
            <a:pPr eaLnBrk="1" hangingPunct="1"/>
            <a:r>
              <a:rPr lang="en-US" b="0" dirty="0" smtClean="0">
                <a:solidFill>
                  <a:srgbClr val="006600"/>
                </a:solidFill>
              </a:rPr>
              <a:t>40% continue to collaborate with their major professors 10 years later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200">
                <a:solidFill>
                  <a:srgbClr val="006600"/>
                </a:solidFill>
                <a:latin typeface="Times New Roman" pitchFamily="18" charset="0"/>
              </a:defRPr>
            </a:lvl1pPr>
            <a:lvl2pPr marL="742950" indent="-285750" defTabSz="931863" eaLnBrk="0" hangingPunct="0">
              <a:defRPr sz="2200">
                <a:solidFill>
                  <a:srgbClr val="006600"/>
                </a:solidFill>
                <a:latin typeface="Times New Roman" pitchFamily="18" charset="0"/>
              </a:defRPr>
            </a:lvl2pPr>
            <a:lvl3pPr marL="1143000" indent="-228600" defTabSz="931863" eaLnBrk="0" hangingPunct="0">
              <a:defRPr sz="2200">
                <a:solidFill>
                  <a:srgbClr val="006600"/>
                </a:solidFill>
                <a:latin typeface="Times New Roman" pitchFamily="18" charset="0"/>
              </a:defRPr>
            </a:lvl3pPr>
            <a:lvl4pPr marL="1600200" indent="-228600" defTabSz="931863" eaLnBrk="0" hangingPunct="0">
              <a:defRPr sz="2200">
                <a:solidFill>
                  <a:srgbClr val="006600"/>
                </a:solidFill>
                <a:latin typeface="Times New Roman" pitchFamily="18" charset="0"/>
              </a:defRPr>
            </a:lvl4pPr>
            <a:lvl5pPr marL="2057400" indent="-228600" defTabSz="931863" eaLnBrk="0" hangingPunct="0">
              <a:defRPr sz="2200">
                <a:solidFill>
                  <a:srgbClr val="006600"/>
                </a:solidFill>
                <a:latin typeface="Times New Roman" pitchFamily="18" charset="0"/>
              </a:defRPr>
            </a:lvl5pPr>
            <a:lvl6pPr marL="2514600" indent="-228600" defTabSz="931863" eaLnBrk="0" fontAlgn="base" hangingPunct="0">
              <a:spcBef>
                <a:spcPct val="0"/>
              </a:spcBef>
              <a:spcAft>
                <a:spcPct val="0"/>
              </a:spcAft>
              <a:defRPr sz="2200">
                <a:solidFill>
                  <a:srgbClr val="006600"/>
                </a:solidFill>
                <a:latin typeface="Times New Roman" pitchFamily="18" charset="0"/>
              </a:defRPr>
            </a:lvl6pPr>
            <a:lvl7pPr marL="2971800" indent="-228600" defTabSz="931863" eaLnBrk="0" fontAlgn="base" hangingPunct="0">
              <a:spcBef>
                <a:spcPct val="0"/>
              </a:spcBef>
              <a:spcAft>
                <a:spcPct val="0"/>
              </a:spcAft>
              <a:defRPr sz="2200">
                <a:solidFill>
                  <a:srgbClr val="006600"/>
                </a:solidFill>
                <a:latin typeface="Times New Roman" pitchFamily="18" charset="0"/>
              </a:defRPr>
            </a:lvl7pPr>
            <a:lvl8pPr marL="3429000" indent="-228600" defTabSz="931863" eaLnBrk="0" fontAlgn="base" hangingPunct="0">
              <a:spcBef>
                <a:spcPct val="0"/>
              </a:spcBef>
              <a:spcAft>
                <a:spcPct val="0"/>
              </a:spcAft>
              <a:defRPr sz="2200">
                <a:solidFill>
                  <a:srgbClr val="006600"/>
                </a:solidFill>
                <a:latin typeface="Times New Roman" pitchFamily="18" charset="0"/>
              </a:defRPr>
            </a:lvl8pPr>
            <a:lvl9pPr marL="3886200" indent="-228600" defTabSz="931863" eaLnBrk="0" fontAlgn="base" hangingPunct="0">
              <a:spcBef>
                <a:spcPct val="0"/>
              </a:spcBef>
              <a:spcAft>
                <a:spcPct val="0"/>
              </a:spcAft>
              <a:defRPr sz="2200">
                <a:solidFill>
                  <a:srgbClr val="006600"/>
                </a:solidFill>
                <a:latin typeface="Times New Roman" pitchFamily="18" charset="0"/>
              </a:defRPr>
            </a:lvl9pPr>
          </a:lstStyle>
          <a:p>
            <a:pPr eaLnBrk="1" hangingPunct="1"/>
            <a:fld id="{F50D44C6-1318-4CA9-9908-1329189E63EB}" type="slidenum">
              <a:rPr lang="en-US" sz="1200" smtClean="0">
                <a:solidFill>
                  <a:schemeClr val="tx1"/>
                </a:solidFill>
              </a:rPr>
              <a:pPr eaLnBrk="1" hangingPunct="1"/>
              <a:t>5</a:t>
            </a:fld>
            <a:endParaRPr lang="en-US" sz="1200" smtClean="0">
              <a:solidFill>
                <a:schemeClr val="tx1"/>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200">
                <a:solidFill>
                  <a:srgbClr val="006600"/>
                </a:solidFill>
                <a:latin typeface="Times New Roman" pitchFamily="18" charset="0"/>
              </a:defRPr>
            </a:lvl1pPr>
            <a:lvl2pPr marL="742950" indent="-285750" defTabSz="931863" eaLnBrk="0" hangingPunct="0">
              <a:defRPr sz="2200">
                <a:solidFill>
                  <a:srgbClr val="006600"/>
                </a:solidFill>
                <a:latin typeface="Times New Roman" pitchFamily="18" charset="0"/>
              </a:defRPr>
            </a:lvl2pPr>
            <a:lvl3pPr marL="1143000" indent="-228600" defTabSz="931863" eaLnBrk="0" hangingPunct="0">
              <a:defRPr sz="2200">
                <a:solidFill>
                  <a:srgbClr val="006600"/>
                </a:solidFill>
                <a:latin typeface="Times New Roman" pitchFamily="18" charset="0"/>
              </a:defRPr>
            </a:lvl3pPr>
            <a:lvl4pPr marL="1600200" indent="-228600" defTabSz="931863" eaLnBrk="0" hangingPunct="0">
              <a:defRPr sz="2200">
                <a:solidFill>
                  <a:srgbClr val="006600"/>
                </a:solidFill>
                <a:latin typeface="Times New Roman" pitchFamily="18" charset="0"/>
              </a:defRPr>
            </a:lvl4pPr>
            <a:lvl5pPr marL="2057400" indent="-228600" defTabSz="931863" eaLnBrk="0" hangingPunct="0">
              <a:defRPr sz="2200">
                <a:solidFill>
                  <a:srgbClr val="006600"/>
                </a:solidFill>
                <a:latin typeface="Times New Roman" pitchFamily="18" charset="0"/>
              </a:defRPr>
            </a:lvl5pPr>
            <a:lvl6pPr marL="2514600" indent="-228600" defTabSz="931863" eaLnBrk="0" fontAlgn="base" hangingPunct="0">
              <a:spcBef>
                <a:spcPct val="0"/>
              </a:spcBef>
              <a:spcAft>
                <a:spcPct val="0"/>
              </a:spcAft>
              <a:defRPr sz="2200">
                <a:solidFill>
                  <a:srgbClr val="006600"/>
                </a:solidFill>
                <a:latin typeface="Times New Roman" pitchFamily="18" charset="0"/>
              </a:defRPr>
            </a:lvl6pPr>
            <a:lvl7pPr marL="2971800" indent="-228600" defTabSz="931863" eaLnBrk="0" fontAlgn="base" hangingPunct="0">
              <a:spcBef>
                <a:spcPct val="0"/>
              </a:spcBef>
              <a:spcAft>
                <a:spcPct val="0"/>
              </a:spcAft>
              <a:defRPr sz="2200">
                <a:solidFill>
                  <a:srgbClr val="006600"/>
                </a:solidFill>
                <a:latin typeface="Times New Roman" pitchFamily="18" charset="0"/>
              </a:defRPr>
            </a:lvl7pPr>
            <a:lvl8pPr marL="3429000" indent="-228600" defTabSz="931863" eaLnBrk="0" fontAlgn="base" hangingPunct="0">
              <a:spcBef>
                <a:spcPct val="0"/>
              </a:spcBef>
              <a:spcAft>
                <a:spcPct val="0"/>
              </a:spcAft>
              <a:defRPr sz="2200">
                <a:solidFill>
                  <a:srgbClr val="006600"/>
                </a:solidFill>
                <a:latin typeface="Times New Roman" pitchFamily="18" charset="0"/>
              </a:defRPr>
            </a:lvl8pPr>
            <a:lvl9pPr marL="3886200" indent="-228600" defTabSz="931863" eaLnBrk="0" fontAlgn="base" hangingPunct="0">
              <a:spcBef>
                <a:spcPct val="0"/>
              </a:spcBef>
              <a:spcAft>
                <a:spcPct val="0"/>
              </a:spcAft>
              <a:defRPr sz="2200">
                <a:solidFill>
                  <a:srgbClr val="006600"/>
                </a:solidFill>
                <a:latin typeface="Times New Roman" pitchFamily="18" charset="0"/>
              </a:defRPr>
            </a:lvl9pPr>
          </a:lstStyle>
          <a:p>
            <a:pPr eaLnBrk="1" hangingPunct="1"/>
            <a:fld id="{6072C770-6DE2-45D5-A8D2-23289314E88B}" type="slidenum">
              <a:rPr lang="en-US" sz="1200" smtClean="0">
                <a:solidFill>
                  <a:schemeClr val="tx1"/>
                </a:solidFill>
              </a:rPr>
              <a:pPr eaLnBrk="1" hangingPunct="1"/>
              <a:t>6</a:t>
            </a:fld>
            <a:endParaRPr lang="en-US" sz="1200" smtClean="0">
              <a:solidFill>
                <a:schemeClr val="tx1"/>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A3DDD1-E672-4D55-B006-7703CB7ADD57}" type="slidenum">
              <a:rPr lang="en-US" smtClean="0"/>
              <a:t>7</a:t>
            </a:fld>
            <a:endParaRPr lang="en-US"/>
          </a:p>
        </p:txBody>
      </p:sp>
    </p:spTree>
    <p:extLst>
      <p:ext uri="{BB962C8B-B14F-4D97-AF65-F5344CB8AC3E}">
        <p14:creationId xmlns:p14="http://schemas.microsoft.com/office/powerpoint/2010/main" val="1321091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a:t>
            </a:r>
            <a:r>
              <a:rPr lang="en-US" baseline="0" dirty="0" smtClean="0"/>
              <a:t> is a new emphasis at USAID on science, technology and higher education to combat food insecurity</a:t>
            </a:r>
          </a:p>
          <a:p>
            <a:pPr marL="230772" indent="-230772">
              <a:buAutoNum type="arabicPeriod"/>
            </a:pPr>
            <a:endParaRPr lang="en-US" baseline="0" dirty="0" smtClean="0"/>
          </a:p>
          <a:p>
            <a:pPr marL="230772" indent="-230772"/>
            <a:r>
              <a:rPr lang="en-US" baseline="0" dirty="0" smtClean="0"/>
              <a:t>The land grant university response needs to focus on fostering the conditions for adaptive management at the local level.</a:t>
            </a:r>
          </a:p>
          <a:p>
            <a:pPr marL="230772" indent="-230772"/>
            <a:endParaRPr lang="en-US" baseline="0" dirty="0" smtClean="0"/>
          </a:p>
          <a:p>
            <a:pPr marL="230772" indent="-230772"/>
            <a:r>
              <a:rPr lang="en-US" baseline="0" dirty="0" smtClean="0"/>
              <a:t>	</a:t>
            </a:r>
            <a:r>
              <a:rPr lang="en-US" i="1" baseline="0" dirty="0" smtClean="0"/>
              <a:t>&lt; read bullets &gt; </a:t>
            </a:r>
          </a:p>
          <a:p>
            <a:pPr marL="230772" indent="-230772"/>
            <a:endParaRPr lang="en-US" baseline="0" dirty="0" smtClean="0"/>
          </a:p>
          <a:p>
            <a:r>
              <a:rPr lang="en-US" dirty="0" smtClean="0"/>
              <a:t>Cross-walking between disciplinary,</a:t>
            </a:r>
            <a:r>
              <a:rPr lang="en-US" baseline="0" dirty="0" smtClean="0"/>
              <a:t> pragmatic, commercial, and ethical </a:t>
            </a:r>
            <a:r>
              <a:rPr lang="en-US" dirty="0" smtClean="0"/>
              <a:t>frames of reference may at times require leaps of faith, but the effort can be paid off in sustainable impacts.</a:t>
            </a:r>
          </a:p>
          <a:p>
            <a:endParaRPr lang="en-US" dirty="0" smtClean="0"/>
          </a:p>
          <a:p>
            <a:pPr marL="230772" indent="-230772"/>
            <a:endParaRPr lang="en-US" baseline="0" dirty="0" smtClean="0"/>
          </a:p>
          <a:p>
            <a:pPr marL="230772" indent="-230772"/>
            <a:r>
              <a:rPr lang="en-US" baseline="0" dirty="0" smtClean="0"/>
              <a:t>Publically funded research and outreach has an important role to play with respect to smallholder farmers (women and men) around the world.</a:t>
            </a:r>
            <a:endParaRPr lang="en-US" dirty="0"/>
          </a:p>
        </p:txBody>
      </p:sp>
      <p:sp>
        <p:nvSpPr>
          <p:cNvPr id="4" name="Slide Number Placeholder 3"/>
          <p:cNvSpPr>
            <a:spLocks noGrp="1"/>
          </p:cNvSpPr>
          <p:nvPr>
            <p:ph type="sldNum" sz="quarter" idx="10"/>
          </p:nvPr>
        </p:nvSpPr>
        <p:spPr/>
        <p:txBody>
          <a:bodyPr/>
          <a:lstStyle/>
          <a:p>
            <a:fld id="{C768878B-5DF6-4254-875E-EB015644ED7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cs typeface="Arial" pitchFamily="34" charset="0"/>
              </a:rPr>
              <a:t>I think a lot about actor networks and complex adaptive systems.  </a:t>
            </a:r>
          </a:p>
          <a:p>
            <a:pPr eaLnBrk="1" hangingPunct="1"/>
            <a:endParaRPr lang="en-US" dirty="0" smtClean="0">
              <a:cs typeface="Arial" pitchFamily="34" charset="0"/>
            </a:endParaRPr>
          </a:p>
          <a:p>
            <a:pPr eaLnBrk="1" hangingPunct="1"/>
            <a:r>
              <a:rPr lang="en-US" dirty="0" smtClean="0">
                <a:cs typeface="Arial" pitchFamily="34" charset="0"/>
              </a:rPr>
              <a:t>For a decade, there has been a growing literature generated by scientists outside of agriculture addressing questions of innovation and adaptive management of our global ecosystem?  </a:t>
            </a:r>
          </a:p>
          <a:p>
            <a:pPr eaLnBrk="1" hangingPunct="1"/>
            <a:endParaRPr lang="en-US" dirty="0" smtClean="0">
              <a:cs typeface="Arial" pitchFamily="34" charset="0"/>
            </a:endParaRPr>
          </a:p>
          <a:p>
            <a:pPr eaLnBrk="1" hangingPunct="1"/>
            <a:r>
              <a:rPr lang="en-US" dirty="0" smtClean="0">
                <a:cs typeface="Arial" pitchFamily="34" charset="0"/>
              </a:rPr>
              <a:t>What are they saying?  --  We need to pay attention to questions of: </a:t>
            </a:r>
          </a:p>
          <a:p>
            <a:pPr eaLnBrk="1" hangingPunct="1"/>
            <a:endParaRPr lang="en-US" dirty="0" smtClean="0">
              <a:cs typeface="Arial" pitchFamily="34" charset="0"/>
            </a:endParaRPr>
          </a:p>
          <a:p>
            <a:pPr eaLnBrk="1" hangingPunct="1"/>
            <a:r>
              <a:rPr lang="en-US" dirty="0" smtClean="0">
                <a:cs typeface="Arial" pitchFamily="34" charset="0"/>
              </a:rPr>
              <a:t>	scale, trans-</a:t>
            </a:r>
            <a:r>
              <a:rPr lang="en-US" dirty="0" err="1" smtClean="0">
                <a:cs typeface="Arial" pitchFamily="34" charset="0"/>
              </a:rPr>
              <a:t>disciplinarity</a:t>
            </a:r>
            <a:r>
              <a:rPr lang="en-US" dirty="0" smtClean="0">
                <a:cs typeface="Arial" pitchFamily="34" charset="0"/>
              </a:rPr>
              <a:t>, non-linearity, social construction, negotiation, </a:t>
            </a:r>
          </a:p>
          <a:p>
            <a:pPr eaLnBrk="1" hangingPunct="1"/>
            <a:r>
              <a:rPr lang="en-US" dirty="0" smtClean="0">
                <a:cs typeface="Arial" pitchFamily="34" charset="0"/>
              </a:rPr>
              <a:t>	social learning, innovation systems, and adaptive management.</a:t>
            </a:r>
          </a:p>
          <a:p>
            <a:pPr eaLnBrk="1" hangingPunct="1"/>
            <a:endParaRPr lang="en-US" dirty="0" smtClean="0">
              <a:cs typeface="Arial" pitchFamily="34" charset="0"/>
            </a:endParaRPr>
          </a:p>
          <a:p>
            <a:pPr eaLnBrk="1" hangingPunct="1"/>
            <a:r>
              <a:rPr lang="en-US" dirty="0" smtClean="0">
                <a:cs typeface="Arial" pitchFamily="34" charset="0"/>
              </a:rPr>
              <a:t>I’ve also been looking</a:t>
            </a:r>
            <a:r>
              <a:rPr lang="en-US" baseline="0" dirty="0" smtClean="0">
                <a:cs typeface="Arial" pitchFamily="34" charset="0"/>
              </a:rPr>
              <a:t> at how innovation processes in other fields have been studied.</a:t>
            </a:r>
            <a:endParaRPr lang="en-US" dirty="0" smtClean="0">
              <a:cs typeface="Arial" pitchFamily="34" charset="0"/>
            </a:endParaRPr>
          </a:p>
          <a:p>
            <a:pPr eaLnBrk="1" hangingPunct="1"/>
            <a:endParaRPr lang="en-US" dirty="0" smtClean="0">
              <a:cs typeface="Arial" pitchFamily="34" charset="0"/>
            </a:endParaRPr>
          </a:p>
          <a:p>
            <a:pPr eaLnBrk="1" hangingPunct="1"/>
            <a:r>
              <a:rPr lang="en-US" dirty="0" smtClean="0">
                <a:cs typeface="Arial" pitchFamily="34" charset="0"/>
              </a:rPr>
              <a:t>All this has led</a:t>
            </a:r>
            <a:r>
              <a:rPr lang="en-US" baseline="0" dirty="0" smtClean="0">
                <a:cs typeface="Arial" pitchFamily="34" charset="0"/>
              </a:rPr>
              <a:t> me </a:t>
            </a:r>
            <a:r>
              <a:rPr lang="en-US" dirty="0" smtClean="0">
                <a:cs typeface="Arial" pitchFamily="34" charset="0"/>
              </a:rPr>
              <a:t>to move beyond the framework of technology transfer.</a:t>
            </a:r>
          </a:p>
          <a:p>
            <a:pPr eaLnBrk="1" hangingPunct="1"/>
            <a:endParaRPr lang="en-US" dirty="0" smtClean="0">
              <a:cs typeface="Arial" pitchFamily="34" charset="0"/>
            </a:endParaRPr>
          </a:p>
          <a:p>
            <a:pPr eaLnBrk="1" hangingPunct="1"/>
            <a:r>
              <a:rPr lang="en-US" dirty="0" smtClean="0">
                <a:cs typeface="Arial" pitchFamily="34" charset="0"/>
              </a:rPr>
              <a:t>We need to think in terms of a more dynamic interactive modality.</a:t>
            </a:r>
          </a:p>
          <a:p>
            <a:pPr eaLnBrk="1" hangingPunct="1"/>
            <a:endParaRPr lang="en-US" dirty="0" smtClean="0">
              <a:cs typeface="Arial" pitchFamily="34" charset="0"/>
            </a:endParaRPr>
          </a:p>
          <a:p>
            <a:pPr eaLnBrk="1" hangingPunct="1"/>
            <a:r>
              <a:rPr lang="en-US" dirty="0" smtClean="0">
                <a:cs typeface="Arial" pitchFamily="34" charset="0"/>
              </a:rPr>
              <a:t>These days I’m focused on the frame(s) of reference we might use to engage developing</a:t>
            </a:r>
            <a:r>
              <a:rPr lang="en-US" baseline="0" dirty="0" smtClean="0">
                <a:cs typeface="Arial" pitchFamily="34" charset="0"/>
              </a:rPr>
              <a:t> country farmers and non-farm stakeholders intellectually and emotionally </a:t>
            </a:r>
            <a:r>
              <a:rPr lang="en-US" dirty="0" smtClean="0">
                <a:cs typeface="Arial" pitchFamily="34" charset="0"/>
              </a:rPr>
              <a:t>in the promotion of conservation</a:t>
            </a:r>
            <a:r>
              <a:rPr lang="en-US" baseline="0" dirty="0" smtClean="0">
                <a:cs typeface="Arial" pitchFamily="34" charset="0"/>
              </a:rPr>
              <a:t> agriculture.</a:t>
            </a:r>
            <a:endParaRPr lang="en-US" dirty="0" smtClean="0">
              <a:cs typeface="Arial" pitchFamily="34" charset="0"/>
            </a:endParaRPr>
          </a:p>
        </p:txBody>
      </p:sp>
      <p:sp>
        <p:nvSpPr>
          <p:cNvPr id="4" name="Slide Number Placeholder 3"/>
          <p:cNvSpPr>
            <a:spLocks noGrp="1"/>
          </p:cNvSpPr>
          <p:nvPr>
            <p:ph type="sldNum" sz="quarter" idx="10"/>
          </p:nvPr>
        </p:nvSpPr>
        <p:spPr/>
        <p:txBody>
          <a:bodyPr/>
          <a:lstStyle/>
          <a:p>
            <a:fld id="{C768878B-5DF6-4254-875E-EB015644ED7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physicist John Wheeler used the metaphor of</a:t>
            </a:r>
            <a:r>
              <a:rPr lang="en-US" baseline="0" dirty="0" smtClean="0"/>
              <a:t> a plate glass window [to describe changes in the philosophy of science over the 20</a:t>
            </a:r>
            <a:r>
              <a:rPr lang="en-US" baseline="30000" dirty="0" smtClean="0"/>
              <a:t>th</a:t>
            </a:r>
            <a:r>
              <a:rPr lang="en-US" baseline="0" dirty="0" smtClean="0"/>
              <a:t> Century].  For centuries science viewed the universe objectively, as if we were separated from it by a pane of plate glass.  Quantum theory smashed that glass forever.  We have reached in to touch the cosmos.  Instead of being the objective observers of the universe we have become participants.”</a:t>
            </a:r>
          </a:p>
          <a:p>
            <a:endParaRPr lang="en-US" baseline="0" dirty="0" smtClean="0"/>
          </a:p>
          <a:p>
            <a:r>
              <a:rPr lang="en-US" baseline="0" dirty="0" smtClean="0"/>
              <a:t>The idea of using a thermometer to measure the temperature of water involves an exchange of energy with the mercury, thus lowering the temperature of the water.</a:t>
            </a:r>
          </a:p>
          <a:p>
            <a:r>
              <a:rPr lang="en-US" baseline="0" dirty="0" smtClean="0"/>
              <a:t>-----</a:t>
            </a:r>
          </a:p>
          <a:p>
            <a:r>
              <a:rPr lang="en-US" baseline="0" dirty="0" smtClean="0"/>
              <a:t>The second Green Revolution must be adapted for a diversity of circumstances, often involving highly degraded lands, and changing climate patterns, as </a:t>
            </a:r>
            <a:r>
              <a:rPr lang="en-US" baseline="0" dirty="0" err="1" smtClean="0"/>
              <a:t>Staatz</a:t>
            </a:r>
            <a:r>
              <a:rPr lang="en-US" baseline="0" dirty="0" smtClean="0"/>
              <a:t> and </a:t>
            </a:r>
            <a:r>
              <a:rPr lang="en-US" baseline="0" dirty="0" err="1" smtClean="0"/>
              <a:t>Dembélé</a:t>
            </a:r>
            <a:r>
              <a:rPr lang="en-US" baseline="0" dirty="0" smtClean="0"/>
              <a:t> say:  ‘a series of differentiated revolutions will be needed for Africa’.</a:t>
            </a:r>
          </a:p>
          <a:p>
            <a:r>
              <a:rPr lang="en-US" baseline="0" dirty="0" smtClean="0"/>
              <a:t>-----</a:t>
            </a:r>
          </a:p>
          <a:p>
            <a:r>
              <a:rPr lang="en-US" baseline="0" dirty="0" smtClean="0"/>
              <a:t>Why does the farmer need to know about how agricultural technology works beyond simply how to use it (skill development, practice adoption)?    --  S/he may want to use it to solve another problem.</a:t>
            </a:r>
          </a:p>
          <a:p>
            <a:endParaRPr lang="en-US" baseline="0" dirty="0" smtClean="0"/>
          </a:p>
          <a:p>
            <a:r>
              <a:rPr lang="en-US" baseline="0" dirty="0" smtClean="0"/>
              <a:t>Farmers must learn to be adaptive to changing climate and market circumstances; we need them to interact effectively with us to come up with effective adaptations – waiting for researchers to figure out what he should do next will likely cost him his farm/his livelihood.</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cs typeface="Arial" pitchFamily="34" charset="0"/>
              </a:rPr>
              <a:t>Where the ‘learner’ is a productive member of the local community for which the university is responsible</a:t>
            </a:r>
            <a:endParaRPr lang="en-US" b="0" dirty="0" smtClean="0"/>
          </a:p>
          <a:p>
            <a:endParaRPr lang="en-US" baseline="0" dirty="0" smtClean="0"/>
          </a:p>
        </p:txBody>
      </p:sp>
      <p:sp>
        <p:nvSpPr>
          <p:cNvPr id="4" name="Slide Number Placeholder 3"/>
          <p:cNvSpPr>
            <a:spLocks noGrp="1"/>
          </p:cNvSpPr>
          <p:nvPr>
            <p:ph type="sldNum" sz="quarter" idx="10"/>
          </p:nvPr>
        </p:nvSpPr>
        <p:spPr/>
        <p:txBody>
          <a:bodyPr/>
          <a:lstStyle/>
          <a:p>
            <a:fld id="{C768878B-5DF6-4254-875E-EB015644ED7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21-Oct-12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33963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21-Oct-12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798169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21-Oct-12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56669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CF25D8-B8AD-493E-B8AE-FD6A99003EA3}" type="datetimeFigureOut">
              <a:rPr lang="en-US" smtClean="0"/>
              <a:t>21-Oct-12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684105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CF25D8-B8AD-493E-B8AE-FD6A99003EA3}" type="datetimeFigureOut">
              <a:rPr lang="en-US" smtClean="0"/>
              <a:t>21-Oct-12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385042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CF25D8-B8AD-493E-B8AE-FD6A99003EA3}" type="datetimeFigureOut">
              <a:rPr lang="en-US" smtClean="0"/>
              <a:t>21-Oct-12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980630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CF25D8-B8AD-493E-B8AE-FD6A99003EA3}" type="datetimeFigureOut">
              <a:rPr lang="en-US" smtClean="0"/>
              <a:t>21-Oct-12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940369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CF25D8-B8AD-493E-B8AE-FD6A99003EA3}" type="datetimeFigureOut">
              <a:rPr lang="en-US" smtClean="0"/>
              <a:t>21-Oct-12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632896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CF25D8-B8AD-493E-B8AE-FD6A99003EA3}" type="datetimeFigureOut">
              <a:rPr lang="en-US" smtClean="0"/>
              <a:t>21-Oct-12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670086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F25D8-B8AD-493E-B8AE-FD6A99003EA3}" type="datetimeFigureOut">
              <a:rPr lang="en-US" smtClean="0"/>
              <a:t>21-Oct-12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2164715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F25D8-B8AD-493E-B8AE-FD6A99003EA3}" type="datetimeFigureOut">
              <a:rPr lang="en-US" smtClean="0"/>
              <a:t>21-Oct-12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489795-7A5B-4E1E-BD7E-EED638A81425}" type="slidenum">
              <a:rPr lang="en-US" smtClean="0"/>
              <a:t>‹#›</a:t>
            </a:fld>
            <a:endParaRPr lang="en-US"/>
          </a:p>
        </p:txBody>
      </p:sp>
    </p:spTree>
    <p:extLst>
      <p:ext uri="{BB962C8B-B14F-4D97-AF65-F5344CB8AC3E}">
        <p14:creationId xmlns:p14="http://schemas.microsoft.com/office/powerpoint/2010/main" val="1957975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CF25D8-B8AD-493E-B8AE-FD6A99003EA3}" type="datetimeFigureOut">
              <a:rPr lang="en-US" smtClean="0"/>
              <a:t>21-Oct-12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89795-7A5B-4E1E-BD7E-EED638A81425}" type="slidenum">
              <a:rPr lang="en-US" smtClean="0"/>
              <a:t>‹#›</a:t>
            </a:fld>
            <a:endParaRPr lang="en-US"/>
          </a:p>
        </p:txBody>
      </p:sp>
    </p:spTree>
    <p:extLst>
      <p:ext uri="{BB962C8B-B14F-4D97-AF65-F5344CB8AC3E}">
        <p14:creationId xmlns:p14="http://schemas.microsoft.com/office/powerpoint/2010/main" val="3127841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emf"/><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4.xml"/><Relationship Id="rId7" Type="http://schemas.openxmlformats.org/officeDocument/2006/relationships/oleObject" Target="../embeddings/Microsoft_Excel_97-2003_Worksheet1.xls"/><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microsoft.com/office/2007/relationships/hdphoto" Target="../media/hdphoto1.wdp"/><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e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extBox 1"/>
          <p:cNvSpPr txBox="1"/>
          <p:nvPr/>
        </p:nvSpPr>
        <p:spPr>
          <a:xfrm>
            <a:off x="77624" y="1752600"/>
            <a:ext cx="8965660" cy="2323713"/>
          </a:xfrm>
          <a:prstGeom prst="rect">
            <a:avLst/>
          </a:prstGeom>
          <a:noFill/>
        </p:spPr>
        <p:txBody>
          <a:bodyPr wrap="none" rtlCol="0">
            <a:spAutoFit/>
          </a:bodyPr>
          <a:lstStyle/>
          <a:p>
            <a:pPr algn="ctr">
              <a:lnSpc>
                <a:spcPct val="150000"/>
              </a:lnSpc>
              <a:spcAft>
                <a:spcPts val="1200"/>
              </a:spcAft>
            </a:pPr>
            <a:r>
              <a:rPr lang="en-US" sz="4200" b="1" dirty="0" smtClean="0">
                <a:solidFill>
                  <a:srgbClr val="117722"/>
                </a:solidFill>
                <a:latin typeface="Myriad Pro" pitchFamily="34" charset="0"/>
              </a:rPr>
              <a:t>Higher Education to Feed the Future:</a:t>
            </a:r>
          </a:p>
          <a:p>
            <a:pPr algn="ctr"/>
            <a:r>
              <a:rPr lang="en-US" sz="3600" dirty="0" smtClean="0">
                <a:solidFill>
                  <a:srgbClr val="773300"/>
                </a:solidFill>
                <a:latin typeface="Myriad Pro" pitchFamily="34" charset="0"/>
              </a:rPr>
              <a:t>the SANREM CRSP Educating </a:t>
            </a:r>
          </a:p>
          <a:p>
            <a:pPr algn="ctr"/>
            <a:r>
              <a:rPr lang="en-US" sz="3600" dirty="0" smtClean="0">
                <a:solidFill>
                  <a:srgbClr val="773300"/>
                </a:solidFill>
                <a:latin typeface="Myriad Pro" pitchFamily="34" charset="0"/>
              </a:rPr>
              <a:t>for </a:t>
            </a:r>
            <a:r>
              <a:rPr lang="en-US" sz="3600" dirty="0">
                <a:solidFill>
                  <a:srgbClr val="773300"/>
                </a:solidFill>
                <a:latin typeface="Myriad Pro" pitchFamily="34" charset="0"/>
              </a:rPr>
              <a:t>S</a:t>
            </a:r>
            <a:r>
              <a:rPr lang="en-US" sz="3600" dirty="0" smtClean="0">
                <a:solidFill>
                  <a:srgbClr val="773300"/>
                </a:solidFill>
                <a:latin typeface="Myriad Pro" pitchFamily="34" charset="0"/>
              </a:rPr>
              <a:t>ustainable Innovation</a:t>
            </a:r>
            <a:endParaRPr lang="en-US" sz="3600" dirty="0">
              <a:solidFill>
                <a:srgbClr val="773300"/>
              </a:solidFill>
              <a:latin typeface="Myriad Pro" pitchFamily="34" charset="0"/>
            </a:endParaRP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25830" b="32168"/>
          <a:stretch/>
        </p:blipFill>
        <p:spPr>
          <a:xfrm>
            <a:off x="2751041" y="228600"/>
            <a:ext cx="3629215" cy="1143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438" y="6105868"/>
            <a:ext cx="1828800" cy="56513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81800" y="6205106"/>
            <a:ext cx="1828800" cy="396240"/>
          </a:xfrm>
          <a:prstGeom prst="rect">
            <a:avLst/>
          </a:prstGeom>
        </p:spPr>
      </p:pic>
    </p:spTree>
    <p:extLst>
      <p:ext uri="{BB962C8B-B14F-4D97-AF65-F5344CB8AC3E}">
        <p14:creationId xmlns:p14="http://schemas.microsoft.com/office/powerpoint/2010/main" val="40886682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7" name="Title 6"/>
          <p:cNvSpPr>
            <a:spLocks noGrp="1"/>
          </p:cNvSpPr>
          <p:nvPr>
            <p:ph type="title"/>
          </p:nvPr>
        </p:nvSpPr>
        <p:spPr>
          <a:xfrm>
            <a:off x="457200" y="0"/>
            <a:ext cx="8229600" cy="1143000"/>
          </a:xfrm>
        </p:spPr>
        <p:txBody>
          <a:bodyPr>
            <a:noAutofit/>
          </a:bodyPr>
          <a:lstStyle/>
          <a:p>
            <a:pPr algn="l"/>
            <a:r>
              <a:rPr lang="en-US" sz="3200" b="1" dirty="0" smtClean="0">
                <a:solidFill>
                  <a:srgbClr val="006600"/>
                </a:solidFill>
                <a:latin typeface="Myriad Pro" pitchFamily="34" charset="0"/>
              </a:rPr>
              <a:t>The Transition to Complex Adaptive Systems</a:t>
            </a:r>
            <a:endParaRPr lang="en-US" sz="3200" b="1" dirty="0">
              <a:solidFill>
                <a:srgbClr val="006600"/>
              </a:solidFill>
              <a:latin typeface="Myriad Pro" pitchFamily="34" charset="0"/>
            </a:endParaRPr>
          </a:p>
        </p:txBody>
      </p:sp>
      <p:sp>
        <p:nvSpPr>
          <p:cNvPr id="8" name="Content Placeholder 7"/>
          <p:cNvSpPr>
            <a:spLocks noGrp="1"/>
          </p:cNvSpPr>
          <p:nvPr>
            <p:ph sz="quarter" idx="1"/>
          </p:nvPr>
        </p:nvSpPr>
        <p:spPr>
          <a:xfrm>
            <a:off x="301752" y="1295400"/>
            <a:ext cx="8503920" cy="4572000"/>
          </a:xfrm>
        </p:spPr>
        <p:txBody>
          <a:bodyPr>
            <a:normAutofit/>
          </a:bodyPr>
          <a:lstStyle/>
          <a:p>
            <a:pPr>
              <a:spcBef>
                <a:spcPts val="0"/>
              </a:spcBef>
            </a:pPr>
            <a:r>
              <a:rPr lang="en-US" sz="2400" dirty="0" smtClean="0">
                <a:latin typeface="Myriad Pro" pitchFamily="34" charset="0"/>
              </a:rPr>
              <a:t>All of science has shifted.</a:t>
            </a:r>
          </a:p>
          <a:p>
            <a:pPr>
              <a:spcBef>
                <a:spcPts val="0"/>
              </a:spcBef>
            </a:pPr>
            <a:endParaRPr lang="en-US" sz="2400" dirty="0" smtClean="0">
              <a:latin typeface="Myriad Pro" pitchFamily="34" charset="0"/>
            </a:endParaRPr>
          </a:p>
          <a:p>
            <a:pPr>
              <a:spcBef>
                <a:spcPts val="0"/>
              </a:spcBef>
            </a:pPr>
            <a:r>
              <a:rPr lang="en-US" sz="2400" dirty="0" smtClean="0">
                <a:latin typeface="Myriad Pro" pitchFamily="34" charset="0"/>
              </a:rPr>
              <a:t>A series of differentiated revolutions for Africa</a:t>
            </a:r>
          </a:p>
          <a:p>
            <a:pPr>
              <a:spcBef>
                <a:spcPts val="0"/>
              </a:spcBef>
              <a:buNone/>
            </a:pPr>
            <a:endParaRPr lang="en-US" sz="2400" dirty="0" smtClean="0">
              <a:latin typeface="Myriad Pro" pitchFamily="34" charset="0"/>
            </a:endParaRPr>
          </a:p>
          <a:p>
            <a:pPr>
              <a:spcBef>
                <a:spcPts val="0"/>
              </a:spcBef>
            </a:pPr>
            <a:r>
              <a:rPr lang="en-US" sz="2400" dirty="0" smtClean="0">
                <a:latin typeface="Myriad Pro" pitchFamily="34" charset="0"/>
              </a:rPr>
              <a:t>The mission of the land grant universities is:</a:t>
            </a:r>
          </a:p>
          <a:p>
            <a:pPr>
              <a:spcBef>
                <a:spcPts val="0"/>
              </a:spcBef>
              <a:buNone/>
            </a:pPr>
            <a:endParaRPr lang="en-US" sz="2400" dirty="0" smtClean="0">
              <a:latin typeface="Myriad Pro" pitchFamily="34" charset="0"/>
            </a:endParaRPr>
          </a:p>
          <a:p>
            <a:pPr>
              <a:spcBef>
                <a:spcPts val="0"/>
              </a:spcBef>
              <a:buNone/>
            </a:pPr>
            <a:r>
              <a:rPr lang="en-US" sz="2400" dirty="0" smtClean="0">
                <a:latin typeface="Myriad Pro" pitchFamily="34" charset="0"/>
              </a:rPr>
              <a:t>		learner-focused scholarship</a:t>
            </a:r>
          </a:p>
          <a:p>
            <a:pPr>
              <a:spcBef>
                <a:spcPts val="0"/>
              </a:spcBef>
              <a:buNone/>
            </a:pPr>
            <a:endParaRPr lang="en-US" sz="2400" dirty="0">
              <a:latin typeface="Myriad Pro" pitchFamily="34" charset="0"/>
            </a:endParaRPr>
          </a:p>
          <a:p>
            <a:pPr>
              <a:spcBef>
                <a:spcPts val="0"/>
              </a:spcBef>
            </a:pPr>
            <a:r>
              <a:rPr lang="en-US" sz="2400" dirty="0" smtClean="0">
                <a:latin typeface="Myriad Pro" pitchFamily="34" charset="0"/>
              </a:rPr>
              <a:t>How do we enhance the quality</a:t>
            </a:r>
          </a:p>
          <a:p>
            <a:pPr marL="0" indent="0">
              <a:spcBef>
                <a:spcPts val="0"/>
              </a:spcBef>
              <a:buNone/>
            </a:pPr>
            <a:endParaRPr lang="en-US" sz="2400" dirty="0" smtClean="0">
              <a:latin typeface="Myriad Pro" pitchFamily="34" charset="0"/>
            </a:endParaRPr>
          </a:p>
          <a:p>
            <a:pPr marL="457200" lvl="1" indent="0">
              <a:spcBef>
                <a:spcPts val="0"/>
              </a:spcBef>
              <a:buNone/>
            </a:pPr>
            <a:r>
              <a:rPr lang="en-US" sz="2400" dirty="0">
                <a:latin typeface="Myriad Pro" pitchFamily="34" charset="0"/>
              </a:rPr>
              <a:t>	</a:t>
            </a:r>
            <a:r>
              <a:rPr lang="en-US" sz="2400" dirty="0" smtClean="0">
                <a:latin typeface="Myriad Pro" pitchFamily="34" charset="0"/>
              </a:rPr>
              <a:t>of host country degree training?</a:t>
            </a:r>
          </a:p>
        </p:txBody>
      </p:sp>
      <p:pic>
        <p:nvPicPr>
          <p:cNvPr id="1028" name="Picture 4"/>
          <p:cNvPicPr>
            <a:picLocks noChangeAspect="1" noChangeArrowheads="1"/>
          </p:cNvPicPr>
          <p:nvPr/>
        </p:nvPicPr>
        <p:blipFill>
          <a:blip r:embed="rId5" cstate="print"/>
          <a:srcRect/>
          <a:stretch>
            <a:fillRect/>
          </a:stretch>
        </p:blipFill>
        <p:spPr bwMode="auto">
          <a:xfrm>
            <a:off x="7315200" y="3733800"/>
            <a:ext cx="1447800" cy="2393058"/>
          </a:xfrm>
          <a:prstGeom prst="rect">
            <a:avLst/>
          </a:prstGeom>
          <a:noFill/>
          <a:ln w="9525">
            <a:noFill/>
            <a:miter lim="800000"/>
            <a:headEnd/>
            <a:tailEnd/>
          </a:ln>
          <a:effectLst/>
        </p:spPr>
      </p:pic>
    </p:spTree>
    <p:extLst>
      <p:ext uri="{BB962C8B-B14F-4D97-AF65-F5344CB8AC3E}">
        <p14:creationId xmlns:p14="http://schemas.microsoft.com/office/powerpoint/2010/main" val="4027936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0" name="Left Arrow 19"/>
          <p:cNvSpPr/>
          <p:nvPr/>
        </p:nvSpPr>
        <p:spPr>
          <a:xfrm rot="9335753">
            <a:off x="2778783" y="3632386"/>
            <a:ext cx="2866344" cy="651019"/>
          </a:xfrm>
          <a:prstGeom prst="lef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7" name="Left Arrow 6"/>
          <p:cNvSpPr/>
          <p:nvPr/>
        </p:nvSpPr>
        <p:spPr>
          <a:xfrm rot="17869767">
            <a:off x="4675968" y="3905609"/>
            <a:ext cx="1642706" cy="651019"/>
          </a:xfrm>
          <a:prstGeom prst="lef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6" name="Left Arrow 5"/>
          <p:cNvSpPr/>
          <p:nvPr/>
        </p:nvSpPr>
        <p:spPr>
          <a:xfrm rot="14386359">
            <a:off x="6037608" y="3914733"/>
            <a:ext cx="1674870" cy="651019"/>
          </a:xfrm>
          <a:prstGeom prst="lef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graphicFrame>
        <p:nvGraphicFramePr>
          <p:cNvPr id="3" name="Diagram 2"/>
          <p:cNvGraphicFramePr/>
          <p:nvPr/>
        </p:nvGraphicFramePr>
        <p:xfrm>
          <a:off x="3352800" y="0"/>
          <a:ext cx="5562600" cy="3962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 name="Group 7"/>
          <p:cNvGrpSpPr/>
          <p:nvPr/>
        </p:nvGrpSpPr>
        <p:grpSpPr>
          <a:xfrm>
            <a:off x="6629400" y="5105400"/>
            <a:ext cx="1447800" cy="1143000"/>
            <a:chOff x="3964060" y="2980909"/>
            <a:chExt cx="1057632" cy="846105"/>
          </a:xfrm>
          <a:solidFill>
            <a:schemeClr val="tx2">
              <a:lumMod val="75000"/>
            </a:schemeClr>
          </a:solidFill>
        </p:grpSpPr>
        <p:sp>
          <p:nvSpPr>
            <p:cNvPr id="9" name="Rounded Rectangle 8"/>
            <p:cNvSpPr/>
            <p:nvPr/>
          </p:nvSpPr>
          <p:spPr>
            <a:xfrm>
              <a:off x="3964060" y="2980909"/>
              <a:ext cx="1057632" cy="846105"/>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4040260" y="3133309"/>
              <a:ext cx="914400" cy="64414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400" b="1" dirty="0" smtClean="0"/>
                <a:t>Individual</a:t>
              </a:r>
              <a:endParaRPr lang="en-US" sz="1400" b="1" kern="1200" dirty="0"/>
            </a:p>
          </p:txBody>
        </p:sp>
      </p:grpSp>
      <p:grpSp>
        <p:nvGrpSpPr>
          <p:cNvPr id="4" name="Group 10"/>
          <p:cNvGrpSpPr/>
          <p:nvPr/>
        </p:nvGrpSpPr>
        <p:grpSpPr>
          <a:xfrm>
            <a:off x="4343400" y="5105400"/>
            <a:ext cx="1524000" cy="1143000"/>
            <a:chOff x="1660" y="2599909"/>
            <a:chExt cx="1057632" cy="846105"/>
          </a:xfrm>
          <a:solidFill>
            <a:schemeClr val="tx2">
              <a:lumMod val="75000"/>
            </a:schemeClr>
          </a:solidFill>
        </p:grpSpPr>
        <p:sp>
          <p:nvSpPr>
            <p:cNvPr id="12" name="Rounded Rectangle 11"/>
            <p:cNvSpPr/>
            <p:nvPr/>
          </p:nvSpPr>
          <p:spPr>
            <a:xfrm>
              <a:off x="1660" y="2599909"/>
              <a:ext cx="1057632" cy="846105"/>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ed Rectangle 4"/>
            <p:cNvSpPr/>
            <p:nvPr/>
          </p:nvSpPr>
          <p:spPr>
            <a:xfrm>
              <a:off x="26442" y="2624691"/>
              <a:ext cx="1008068" cy="79654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n-US" sz="1400" b="1" kern="1200" dirty="0" smtClean="0"/>
                <a:t>Institutional</a:t>
              </a:r>
              <a:endParaRPr lang="en-US" sz="1400" b="1" kern="1200" dirty="0"/>
            </a:p>
          </p:txBody>
        </p:sp>
      </p:grpSp>
      <p:graphicFrame>
        <p:nvGraphicFramePr>
          <p:cNvPr id="18" name="Diagram 17"/>
          <p:cNvGraphicFramePr/>
          <p:nvPr>
            <p:extLst>
              <p:ext uri="{D42A27DB-BD31-4B8C-83A1-F6EECF244321}">
                <p14:modId xmlns:p14="http://schemas.microsoft.com/office/powerpoint/2010/main" val="3454161251"/>
              </p:ext>
            </p:extLst>
          </p:nvPr>
        </p:nvGraphicFramePr>
        <p:xfrm>
          <a:off x="228600" y="2286000"/>
          <a:ext cx="3657600" cy="3048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7" name="TextBox 16"/>
          <p:cNvSpPr txBox="1"/>
          <p:nvPr/>
        </p:nvSpPr>
        <p:spPr>
          <a:xfrm>
            <a:off x="228600" y="533400"/>
            <a:ext cx="3048000" cy="646331"/>
          </a:xfrm>
          <a:prstGeom prst="rect">
            <a:avLst/>
          </a:prstGeom>
          <a:noFill/>
        </p:spPr>
        <p:txBody>
          <a:bodyPr wrap="square" rtlCol="0">
            <a:spAutoFit/>
          </a:bodyPr>
          <a:lstStyle/>
          <a:p>
            <a:pPr algn="ctr"/>
            <a:r>
              <a:rPr lang="en-US" dirty="0" smtClean="0">
                <a:solidFill>
                  <a:srgbClr val="117722"/>
                </a:solidFill>
                <a:latin typeface="Myriad Pro" pitchFamily="34" charset="0"/>
              </a:rPr>
              <a:t>Supporting Local Innovation for Sustainable Intensification</a:t>
            </a:r>
            <a:endParaRPr lang="en-US" dirty="0">
              <a:solidFill>
                <a:srgbClr val="117722"/>
              </a:solidFill>
              <a:latin typeface="Myriad Pro" pitchFamily="34" charset="0"/>
            </a:endParaRPr>
          </a:p>
        </p:txBody>
      </p:sp>
    </p:spTree>
    <p:extLst>
      <p:ext uri="{BB962C8B-B14F-4D97-AF65-F5344CB8AC3E}">
        <p14:creationId xmlns:p14="http://schemas.microsoft.com/office/powerpoint/2010/main" val="2778068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11266" name="Rectangle 2"/>
          <p:cNvSpPr>
            <a:spLocks noGrp="1" noChangeArrowheads="1"/>
          </p:cNvSpPr>
          <p:nvPr>
            <p:ph type="title"/>
          </p:nvPr>
        </p:nvSpPr>
        <p:spPr>
          <a:xfrm>
            <a:off x="609600" y="0"/>
            <a:ext cx="7772400" cy="1143000"/>
          </a:xfrm>
        </p:spPr>
        <p:txBody>
          <a:bodyPr/>
          <a:lstStyle/>
          <a:p>
            <a:pPr algn="l" eaLnBrk="1" hangingPunct="1"/>
            <a:r>
              <a:rPr lang="en-US" sz="3600" b="1" dirty="0" smtClean="0">
                <a:solidFill>
                  <a:srgbClr val="006600"/>
                </a:solidFill>
                <a:latin typeface="Myriad Pro" pitchFamily="34" charset="0"/>
              </a:rPr>
              <a:t>Innovations in Graduate Training </a:t>
            </a:r>
          </a:p>
        </p:txBody>
      </p:sp>
      <p:sp>
        <p:nvSpPr>
          <p:cNvPr id="11267" name="Rectangle 3"/>
          <p:cNvSpPr>
            <a:spLocks noGrp="1" noChangeArrowheads="1"/>
          </p:cNvSpPr>
          <p:nvPr>
            <p:ph type="body" idx="1"/>
          </p:nvPr>
        </p:nvSpPr>
        <p:spPr>
          <a:xfrm>
            <a:off x="533400" y="1143000"/>
            <a:ext cx="8229600" cy="5638800"/>
          </a:xfrm>
        </p:spPr>
        <p:txBody>
          <a:bodyPr>
            <a:normAutofit fontScale="92500" lnSpcReduction="20000"/>
          </a:bodyPr>
          <a:lstStyle/>
          <a:p>
            <a:pPr marL="609600" indent="-609600" eaLnBrk="1" hangingPunct="1">
              <a:lnSpc>
                <a:spcPct val="120000"/>
              </a:lnSpc>
              <a:buFontTx/>
              <a:buAutoNum type="arabicPeriod"/>
            </a:pPr>
            <a:r>
              <a:rPr lang="en-US" sz="2000" b="1" dirty="0" smtClean="0">
                <a:solidFill>
                  <a:srgbClr val="117722"/>
                </a:solidFill>
                <a:latin typeface="Myriad Pro" pitchFamily="34" charset="0"/>
              </a:rPr>
              <a:t>New models for graduate degree programs</a:t>
            </a:r>
          </a:p>
          <a:p>
            <a:pPr marL="990600" lvl="1" indent="-533400" eaLnBrk="1" hangingPunct="1">
              <a:lnSpc>
                <a:spcPct val="120000"/>
              </a:lnSpc>
            </a:pPr>
            <a:r>
              <a:rPr lang="en-US" sz="1800" dirty="0" smtClean="0">
                <a:latin typeface="Myriad Pro" pitchFamily="34" charset="0"/>
              </a:rPr>
              <a:t>Joint or dual institutional degree programs</a:t>
            </a:r>
          </a:p>
          <a:p>
            <a:pPr marL="990600" lvl="1" indent="-533400" eaLnBrk="1" hangingPunct="1">
              <a:lnSpc>
                <a:spcPct val="120000"/>
              </a:lnSpc>
            </a:pPr>
            <a:r>
              <a:rPr lang="en-US" sz="1800" dirty="0" smtClean="0">
                <a:latin typeface="Myriad Pro" pitchFamily="34" charset="0"/>
              </a:rPr>
              <a:t>Sandwich programs</a:t>
            </a:r>
          </a:p>
          <a:p>
            <a:pPr marL="990600" lvl="1" indent="-533400" eaLnBrk="1" hangingPunct="1">
              <a:lnSpc>
                <a:spcPct val="120000"/>
              </a:lnSpc>
            </a:pPr>
            <a:r>
              <a:rPr lang="en-US" sz="1800" dirty="0" smtClean="0">
                <a:latin typeface="Myriad Pro" pitchFamily="34" charset="0"/>
              </a:rPr>
              <a:t>Distance education programs</a:t>
            </a:r>
          </a:p>
          <a:p>
            <a:pPr marL="990600" lvl="1" indent="-533400" eaLnBrk="1" hangingPunct="1">
              <a:lnSpc>
                <a:spcPct val="120000"/>
              </a:lnSpc>
            </a:pPr>
            <a:r>
              <a:rPr lang="en-US" sz="1800" dirty="0" smtClean="0">
                <a:latin typeface="Myriad Pro" pitchFamily="34" charset="0"/>
              </a:rPr>
              <a:t>Life-long professional development programs</a:t>
            </a:r>
          </a:p>
          <a:p>
            <a:pPr marL="990600" lvl="1" indent="-533400" eaLnBrk="1" hangingPunct="1">
              <a:lnSpc>
                <a:spcPct val="120000"/>
              </a:lnSpc>
              <a:buFontTx/>
              <a:buNone/>
            </a:pPr>
            <a:endParaRPr lang="en-US" sz="1200" dirty="0" smtClean="0">
              <a:latin typeface="Myriad Pro" pitchFamily="34" charset="0"/>
            </a:endParaRPr>
          </a:p>
          <a:p>
            <a:pPr marL="609600" indent="-609600" eaLnBrk="1" hangingPunct="1">
              <a:lnSpc>
                <a:spcPct val="120000"/>
              </a:lnSpc>
              <a:buFontTx/>
              <a:buNone/>
            </a:pPr>
            <a:r>
              <a:rPr lang="en-US" sz="2000" b="1" dirty="0" smtClean="0">
                <a:solidFill>
                  <a:srgbClr val="117722"/>
                </a:solidFill>
                <a:latin typeface="Myriad Pro" pitchFamily="34" charset="0"/>
              </a:rPr>
              <a:t>2.     Changes in</a:t>
            </a:r>
            <a:r>
              <a:rPr lang="en-US" sz="2000" dirty="0" smtClean="0">
                <a:solidFill>
                  <a:srgbClr val="117722"/>
                </a:solidFill>
                <a:latin typeface="Myriad Pro" pitchFamily="34" charset="0"/>
              </a:rPr>
              <a:t> </a:t>
            </a:r>
            <a:r>
              <a:rPr lang="en-US" sz="2000" b="1" dirty="0" smtClean="0">
                <a:solidFill>
                  <a:srgbClr val="117722"/>
                </a:solidFill>
                <a:latin typeface="Myriad Pro" pitchFamily="34" charset="0"/>
              </a:rPr>
              <a:t>Graduate Program Structure</a:t>
            </a:r>
          </a:p>
          <a:p>
            <a:pPr marL="990600" lvl="1" indent="-533400" eaLnBrk="1" hangingPunct="1">
              <a:lnSpc>
                <a:spcPct val="120000"/>
              </a:lnSpc>
            </a:pPr>
            <a:r>
              <a:rPr lang="en-US" sz="1800" dirty="0" smtClean="0">
                <a:latin typeface="Myriad Pro" pitchFamily="34" charset="0"/>
              </a:rPr>
              <a:t>Professional training vs. Research focus</a:t>
            </a:r>
          </a:p>
          <a:p>
            <a:pPr marL="990600" lvl="1" indent="-533400" eaLnBrk="1" hangingPunct="1">
              <a:lnSpc>
                <a:spcPct val="120000"/>
              </a:lnSpc>
            </a:pPr>
            <a:r>
              <a:rPr lang="en-US" sz="1800" dirty="0" smtClean="0">
                <a:latin typeface="Myriad Pro" pitchFamily="34" charset="0"/>
              </a:rPr>
              <a:t>Multidisciplinary vs. disciplinary</a:t>
            </a:r>
          </a:p>
          <a:p>
            <a:pPr marL="990600" lvl="1" indent="-533400" eaLnBrk="1" hangingPunct="1">
              <a:lnSpc>
                <a:spcPct val="120000"/>
              </a:lnSpc>
            </a:pPr>
            <a:r>
              <a:rPr lang="en-US" sz="1800" dirty="0" smtClean="0">
                <a:latin typeface="Myriad Pro" pitchFamily="34" charset="0"/>
              </a:rPr>
              <a:t>Value Chain vs. subsector focus </a:t>
            </a:r>
          </a:p>
          <a:p>
            <a:pPr marL="990600" lvl="1" indent="-533400" eaLnBrk="1" hangingPunct="1">
              <a:lnSpc>
                <a:spcPct val="120000"/>
              </a:lnSpc>
            </a:pPr>
            <a:r>
              <a:rPr lang="en-US" sz="1800" dirty="0" smtClean="0">
                <a:latin typeface="Myriad Pro" pitchFamily="34" charset="0"/>
              </a:rPr>
              <a:t>“Designer” graduate programs for target populations</a:t>
            </a:r>
          </a:p>
          <a:p>
            <a:pPr marL="609600" indent="-609600" eaLnBrk="1" hangingPunct="1">
              <a:lnSpc>
                <a:spcPct val="120000"/>
              </a:lnSpc>
              <a:buFontTx/>
              <a:buNone/>
            </a:pPr>
            <a:endParaRPr lang="en-US" sz="1200" dirty="0" smtClean="0">
              <a:latin typeface="Myriad Pro" pitchFamily="34" charset="0"/>
            </a:endParaRPr>
          </a:p>
          <a:p>
            <a:pPr marL="609600" indent="-609600" eaLnBrk="1" hangingPunct="1">
              <a:lnSpc>
                <a:spcPct val="120000"/>
              </a:lnSpc>
              <a:buFontTx/>
              <a:buNone/>
            </a:pPr>
            <a:r>
              <a:rPr lang="en-US" sz="2000" b="1" dirty="0" smtClean="0">
                <a:solidFill>
                  <a:srgbClr val="117722"/>
                </a:solidFill>
                <a:latin typeface="Myriad Pro" pitchFamily="34" charset="0"/>
              </a:rPr>
              <a:t>3.    Value Addition to Host Country Graduate Programs</a:t>
            </a:r>
          </a:p>
          <a:p>
            <a:pPr marL="990600" lvl="1" indent="-533400" eaLnBrk="1" hangingPunct="1">
              <a:lnSpc>
                <a:spcPct val="120000"/>
              </a:lnSpc>
            </a:pPr>
            <a:r>
              <a:rPr lang="en-US" sz="1800" dirty="0" smtClean="0">
                <a:latin typeface="Myriad Pro" pitchFamily="34" charset="0"/>
              </a:rPr>
              <a:t>Research opportunities in U.S. university laboratories</a:t>
            </a:r>
          </a:p>
          <a:p>
            <a:pPr marL="990600" lvl="1" indent="-533400" eaLnBrk="1" hangingPunct="1">
              <a:lnSpc>
                <a:spcPct val="120000"/>
              </a:lnSpc>
            </a:pPr>
            <a:r>
              <a:rPr lang="en-US" sz="1800" dirty="0" smtClean="0">
                <a:latin typeface="Myriad Pro" pitchFamily="34" charset="0"/>
              </a:rPr>
              <a:t>Internships in U.S. agribusinesses</a:t>
            </a:r>
          </a:p>
          <a:p>
            <a:pPr marL="990600" lvl="1" indent="-533400" eaLnBrk="1" hangingPunct="1">
              <a:lnSpc>
                <a:spcPct val="120000"/>
              </a:lnSpc>
            </a:pPr>
            <a:r>
              <a:rPr lang="en-US" sz="1800" dirty="0" smtClean="0">
                <a:latin typeface="Myriad Pro" pitchFamily="34" charset="0"/>
              </a:rPr>
              <a:t>Participation in U.S. university outreach programs (Land-Grant Model)</a:t>
            </a:r>
          </a:p>
          <a:p>
            <a:pPr marL="990600" lvl="1" indent="-533400" eaLnBrk="1" hangingPunct="1">
              <a:lnSpc>
                <a:spcPct val="120000"/>
              </a:lnSpc>
            </a:pPr>
            <a:r>
              <a:rPr lang="en-US" sz="1800" dirty="0" smtClean="0">
                <a:latin typeface="Myriad Pro" pitchFamily="34" charset="0"/>
              </a:rPr>
              <a:t>U.S. university faculty instruction of courses at HC universities</a:t>
            </a:r>
          </a:p>
        </p:txBody>
      </p:sp>
    </p:spTree>
    <p:extLst>
      <p:ext uri="{BB962C8B-B14F-4D97-AF65-F5344CB8AC3E}">
        <p14:creationId xmlns:p14="http://schemas.microsoft.com/office/powerpoint/2010/main" val="201131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extBox 1"/>
          <p:cNvSpPr txBox="1"/>
          <p:nvPr/>
        </p:nvSpPr>
        <p:spPr>
          <a:xfrm>
            <a:off x="2381926" y="1676400"/>
            <a:ext cx="4363181" cy="2492798"/>
          </a:xfrm>
          <a:prstGeom prst="rect">
            <a:avLst/>
          </a:prstGeom>
          <a:noFill/>
        </p:spPr>
        <p:txBody>
          <a:bodyPr wrap="none" rtlCol="0">
            <a:spAutoFit/>
          </a:bodyPr>
          <a:lstStyle/>
          <a:p>
            <a:pPr algn="ctr">
              <a:lnSpc>
                <a:spcPct val="150000"/>
              </a:lnSpc>
            </a:pPr>
            <a:r>
              <a:rPr lang="en-US" sz="3600" dirty="0" smtClean="0">
                <a:solidFill>
                  <a:srgbClr val="117722"/>
                </a:solidFill>
                <a:latin typeface="Myriad Pro" pitchFamily="34" charset="0"/>
              </a:rPr>
              <a:t>Now it’s time for your </a:t>
            </a:r>
          </a:p>
          <a:p>
            <a:pPr algn="ctr">
              <a:lnSpc>
                <a:spcPct val="150000"/>
              </a:lnSpc>
            </a:pPr>
            <a:r>
              <a:rPr lang="en-US" sz="3600" dirty="0" smtClean="0">
                <a:solidFill>
                  <a:srgbClr val="117722"/>
                </a:solidFill>
                <a:latin typeface="Myriad Pro" pitchFamily="34" charset="0"/>
              </a:rPr>
              <a:t>comments, ideas, </a:t>
            </a:r>
          </a:p>
          <a:p>
            <a:pPr algn="ctr">
              <a:lnSpc>
                <a:spcPct val="150000"/>
              </a:lnSpc>
            </a:pPr>
            <a:r>
              <a:rPr lang="en-US" sz="3600" dirty="0" smtClean="0">
                <a:solidFill>
                  <a:srgbClr val="117722"/>
                </a:solidFill>
                <a:latin typeface="Myriad Pro" pitchFamily="34" charset="0"/>
              </a:rPr>
              <a:t>and contributions.</a:t>
            </a:r>
            <a:endParaRPr lang="en-US" sz="3600" dirty="0">
              <a:solidFill>
                <a:srgbClr val="117722"/>
              </a:solidFill>
              <a:latin typeface="Myriad Pro" pitchFamily="34" charset="0"/>
            </a:endParaRPr>
          </a:p>
        </p:txBody>
      </p:sp>
    </p:spTree>
    <p:extLst>
      <p:ext uri="{BB962C8B-B14F-4D97-AF65-F5344CB8AC3E}">
        <p14:creationId xmlns:p14="http://schemas.microsoft.com/office/powerpoint/2010/main" val="618612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050" name="Rectangle 2"/>
          <p:cNvSpPr>
            <a:spLocks noGrp="1" noChangeArrowheads="1"/>
          </p:cNvSpPr>
          <p:nvPr>
            <p:ph type="title"/>
          </p:nvPr>
        </p:nvSpPr>
        <p:spPr>
          <a:xfrm>
            <a:off x="533400" y="381000"/>
            <a:ext cx="8077200" cy="1143000"/>
          </a:xfrm>
        </p:spPr>
        <p:txBody>
          <a:bodyPr>
            <a:normAutofit/>
          </a:bodyPr>
          <a:lstStyle/>
          <a:p>
            <a:pPr algn="l" eaLnBrk="1" hangingPunct="1"/>
            <a:r>
              <a:rPr lang="en-US" sz="3600" b="1" dirty="0" smtClean="0">
                <a:solidFill>
                  <a:srgbClr val="006600"/>
                </a:solidFill>
                <a:latin typeface="Myriad Pro" pitchFamily="34" charset="0"/>
              </a:rPr>
              <a:t>Title XII Legislation</a:t>
            </a:r>
            <a:endParaRPr lang="en-US" sz="3600" b="1" dirty="0" smtClean="0">
              <a:solidFill>
                <a:srgbClr val="003300"/>
              </a:solidFill>
              <a:latin typeface="Myriad Pro" pitchFamily="34" charset="0"/>
            </a:endParaRPr>
          </a:p>
        </p:txBody>
      </p:sp>
      <p:sp>
        <p:nvSpPr>
          <p:cNvPr id="2051" name="Rectangle 3"/>
          <p:cNvSpPr>
            <a:spLocks noGrp="1" noChangeArrowheads="1"/>
          </p:cNvSpPr>
          <p:nvPr>
            <p:ph type="body" idx="1"/>
          </p:nvPr>
        </p:nvSpPr>
        <p:spPr>
          <a:xfrm>
            <a:off x="685800" y="1981200"/>
            <a:ext cx="7772400" cy="3810000"/>
          </a:xfrm>
        </p:spPr>
        <p:txBody>
          <a:bodyPr>
            <a:normAutofit/>
          </a:bodyPr>
          <a:lstStyle/>
          <a:p>
            <a:pPr marL="381000" indent="-381000" eaLnBrk="1" hangingPunct="1">
              <a:buFontTx/>
              <a:buNone/>
            </a:pPr>
            <a:r>
              <a:rPr lang="en-US" sz="2400" b="1" dirty="0" smtClean="0">
                <a:latin typeface="Myriad Pro" pitchFamily="34" charset="0"/>
              </a:rPr>
              <a:t>Declaration of Policy-Sec. 296(a)</a:t>
            </a:r>
          </a:p>
          <a:p>
            <a:pPr marL="381000" indent="-381000" eaLnBrk="1" hangingPunct="1">
              <a:buFontTx/>
              <a:buNone/>
            </a:pPr>
            <a:endParaRPr lang="en-US" sz="2400" b="1" dirty="0" smtClean="0">
              <a:latin typeface="Myriad Pro" pitchFamily="34" charset="0"/>
            </a:endParaRPr>
          </a:p>
          <a:p>
            <a:pPr marL="381000" indent="-381000" eaLnBrk="1" hangingPunct="1">
              <a:buFontTx/>
              <a:buNone/>
            </a:pPr>
            <a:r>
              <a:rPr lang="en-US" sz="2400" dirty="0" smtClean="0">
                <a:latin typeface="Myriad Pro" pitchFamily="34" charset="0"/>
              </a:rPr>
              <a:t>(2) Improved </a:t>
            </a:r>
            <a:r>
              <a:rPr lang="en-US" sz="2400" b="1" dirty="0" smtClean="0">
                <a:solidFill>
                  <a:srgbClr val="006600"/>
                </a:solidFill>
                <a:latin typeface="Myriad Pro" pitchFamily="34" charset="0"/>
              </a:rPr>
              <a:t>human capacity</a:t>
            </a:r>
            <a:r>
              <a:rPr lang="en-US" sz="2400" dirty="0" smtClean="0">
                <a:latin typeface="Myriad Pro" pitchFamily="34" charset="0"/>
              </a:rPr>
              <a:t> and </a:t>
            </a:r>
            <a:r>
              <a:rPr lang="en-US" sz="2400" b="1" dirty="0" smtClean="0">
                <a:solidFill>
                  <a:srgbClr val="006600"/>
                </a:solidFill>
                <a:latin typeface="Myriad Pro" pitchFamily="34" charset="0"/>
              </a:rPr>
              <a:t>institutional resource development</a:t>
            </a:r>
            <a:r>
              <a:rPr lang="en-US" sz="2400" dirty="0" smtClean="0">
                <a:latin typeface="Myriad Pro" pitchFamily="34" charset="0"/>
              </a:rPr>
              <a:t> for the global application of agriculture and related environmental sciences.</a:t>
            </a:r>
          </a:p>
        </p:txBody>
      </p:sp>
    </p:spTree>
    <p:extLst>
      <p:ext uri="{BB962C8B-B14F-4D97-AF65-F5344CB8AC3E}">
        <p14:creationId xmlns:p14="http://schemas.microsoft.com/office/powerpoint/2010/main" val="3989807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3074" name="Rectangle 2"/>
          <p:cNvSpPr>
            <a:spLocks noGrp="1" noChangeArrowheads="1"/>
          </p:cNvSpPr>
          <p:nvPr>
            <p:ph type="title"/>
          </p:nvPr>
        </p:nvSpPr>
        <p:spPr>
          <a:xfrm>
            <a:off x="685800" y="381000"/>
            <a:ext cx="7772400" cy="1143000"/>
          </a:xfrm>
        </p:spPr>
        <p:txBody>
          <a:bodyPr>
            <a:noAutofit/>
          </a:bodyPr>
          <a:lstStyle/>
          <a:p>
            <a:pPr algn="l" eaLnBrk="1" hangingPunct="1"/>
            <a:r>
              <a:rPr lang="en-US" sz="3600" b="1" dirty="0" smtClean="0">
                <a:solidFill>
                  <a:srgbClr val="006600"/>
                </a:solidFill>
                <a:latin typeface="Myriad Pro" pitchFamily="34" charset="0"/>
              </a:rPr>
              <a:t>Comparative Advantage of CRSPs in Human Resource Development</a:t>
            </a:r>
          </a:p>
        </p:txBody>
      </p:sp>
      <p:sp>
        <p:nvSpPr>
          <p:cNvPr id="3075" name="Rectangle 3"/>
          <p:cNvSpPr>
            <a:spLocks noGrp="1" noChangeArrowheads="1"/>
          </p:cNvSpPr>
          <p:nvPr>
            <p:ph type="body" idx="1"/>
          </p:nvPr>
        </p:nvSpPr>
        <p:spPr>
          <a:xfrm>
            <a:off x="838200" y="2209800"/>
            <a:ext cx="7620000" cy="3352800"/>
          </a:xfrm>
        </p:spPr>
        <p:txBody>
          <a:bodyPr>
            <a:normAutofit/>
          </a:bodyPr>
          <a:lstStyle/>
          <a:p>
            <a:pPr eaLnBrk="1" hangingPunct="1">
              <a:lnSpc>
                <a:spcPct val="120000"/>
              </a:lnSpc>
              <a:spcBef>
                <a:spcPts val="0"/>
              </a:spcBef>
              <a:spcAft>
                <a:spcPts val="1200"/>
              </a:spcAft>
            </a:pPr>
            <a:r>
              <a:rPr lang="en-US" sz="2000" dirty="0" smtClean="0">
                <a:latin typeface="Myriad Pro" pitchFamily="34" charset="0"/>
              </a:rPr>
              <a:t>Integration of academic, research and outreach in degree training programs</a:t>
            </a:r>
          </a:p>
          <a:p>
            <a:pPr eaLnBrk="1" hangingPunct="1">
              <a:lnSpc>
                <a:spcPct val="120000"/>
              </a:lnSpc>
              <a:spcBef>
                <a:spcPts val="0"/>
              </a:spcBef>
              <a:spcAft>
                <a:spcPts val="1200"/>
              </a:spcAft>
            </a:pPr>
            <a:r>
              <a:rPr lang="en-US" sz="2000" dirty="0" smtClean="0">
                <a:latin typeface="Myriad Pro" pitchFamily="34" charset="0"/>
              </a:rPr>
              <a:t>Focus on finding solutions to private and public sector problems</a:t>
            </a:r>
          </a:p>
          <a:p>
            <a:pPr eaLnBrk="1" hangingPunct="1">
              <a:lnSpc>
                <a:spcPct val="120000"/>
              </a:lnSpc>
              <a:spcBef>
                <a:spcPts val="0"/>
              </a:spcBef>
              <a:spcAft>
                <a:spcPts val="1200"/>
              </a:spcAft>
            </a:pPr>
            <a:r>
              <a:rPr lang="en-US" sz="2000" dirty="0" smtClean="0">
                <a:latin typeface="Myriad Pro" pitchFamily="34" charset="0"/>
              </a:rPr>
              <a:t>Collaboration with diverse partners (e.g., agribusiness, government institutions, IARCs, NGOs, foundations, etc.)</a:t>
            </a:r>
          </a:p>
          <a:p>
            <a:pPr eaLnBrk="1" hangingPunct="1">
              <a:lnSpc>
                <a:spcPct val="120000"/>
              </a:lnSpc>
              <a:spcBef>
                <a:spcPts val="0"/>
              </a:spcBef>
              <a:spcAft>
                <a:spcPts val="1200"/>
              </a:spcAft>
            </a:pPr>
            <a:r>
              <a:rPr lang="en-US" sz="2000" dirty="0" smtClean="0">
                <a:latin typeface="Myriad Pro" pitchFamily="34" charset="0"/>
              </a:rPr>
              <a:t>Long-term institutional collaborative relationships</a:t>
            </a:r>
          </a:p>
          <a:p>
            <a:pPr eaLnBrk="1" hangingPunct="1">
              <a:lnSpc>
                <a:spcPct val="120000"/>
              </a:lnSpc>
              <a:spcBef>
                <a:spcPts val="0"/>
              </a:spcBef>
              <a:spcAft>
                <a:spcPts val="1200"/>
              </a:spcAft>
            </a:pPr>
            <a:endParaRPr lang="en-US" sz="2000" dirty="0" smtClean="0">
              <a:latin typeface="Myriad Pro" pitchFamily="34" charset="0"/>
            </a:endParaRPr>
          </a:p>
        </p:txBody>
      </p:sp>
    </p:spTree>
    <p:extLst>
      <p:ext uri="{BB962C8B-B14F-4D97-AF65-F5344CB8AC3E}">
        <p14:creationId xmlns:p14="http://schemas.microsoft.com/office/powerpoint/2010/main" val="1122269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pic>
        <p:nvPicPr>
          <p:cNvPr id="6" name="Picture 7" descr="women of nerekoro 4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315254"/>
            <a:ext cx="5316537" cy="4237946"/>
          </a:xfrm>
          <a:prstGeom prst="rect">
            <a:avLst/>
          </a:prstGeom>
          <a:noFill/>
          <a:extLst>
            <a:ext uri="{909E8E84-426E-40DD-AFC4-6F175D3DCCD1}">
              <a14:hiddenFill xmlns:a14="http://schemas.microsoft.com/office/drawing/2010/main">
                <a:solidFill>
                  <a:srgbClr val="FFFFFF"/>
                </a:solidFill>
              </a14:hiddenFill>
            </a:ext>
          </a:extLst>
        </p:spPr>
      </p:pic>
      <p:sp>
        <p:nvSpPr>
          <p:cNvPr id="11266" name="Rectangle 2"/>
          <p:cNvSpPr>
            <a:spLocks noGrp="1" noChangeArrowheads="1"/>
          </p:cNvSpPr>
          <p:nvPr>
            <p:ph type="title"/>
          </p:nvPr>
        </p:nvSpPr>
        <p:spPr>
          <a:xfrm>
            <a:off x="609600" y="152400"/>
            <a:ext cx="7772400" cy="838200"/>
          </a:xfrm>
        </p:spPr>
        <p:txBody>
          <a:bodyPr>
            <a:normAutofit/>
          </a:bodyPr>
          <a:lstStyle/>
          <a:p>
            <a:pPr algn="l" eaLnBrk="1" hangingPunct="1"/>
            <a:r>
              <a:rPr lang="en-US" sz="3600" b="1" dirty="0" smtClean="0">
                <a:solidFill>
                  <a:srgbClr val="006600"/>
                </a:solidFill>
                <a:latin typeface="Myriad Pro" pitchFamily="34" charset="0"/>
              </a:rPr>
              <a:t>CRSPs Degree Training</a:t>
            </a:r>
          </a:p>
        </p:txBody>
      </p:sp>
      <p:sp>
        <p:nvSpPr>
          <p:cNvPr id="11267" name="Rectangle 3"/>
          <p:cNvSpPr>
            <a:spLocks noGrp="1" noChangeArrowheads="1"/>
          </p:cNvSpPr>
          <p:nvPr>
            <p:ph type="body" idx="1"/>
          </p:nvPr>
        </p:nvSpPr>
        <p:spPr>
          <a:xfrm>
            <a:off x="381000" y="1143000"/>
            <a:ext cx="6477000" cy="4495800"/>
          </a:xfrm>
          <a:solidFill>
            <a:schemeClr val="bg1">
              <a:alpha val="80000"/>
            </a:schemeClr>
          </a:solidFill>
        </p:spPr>
        <p:txBody>
          <a:bodyPr>
            <a:noAutofit/>
          </a:bodyPr>
          <a:lstStyle/>
          <a:p>
            <a:pPr lvl="4" algn="r" eaLnBrk="1" hangingPunct="1">
              <a:buFontTx/>
              <a:buNone/>
            </a:pPr>
            <a:r>
              <a:rPr lang="en-US" sz="1600" b="1" dirty="0" smtClean="0">
                <a:latin typeface="Myriad Pro" pitchFamily="34" charset="0"/>
              </a:rPr>
              <a:t>Total across    </a:t>
            </a:r>
            <a:br>
              <a:rPr lang="en-US" sz="1600" b="1" dirty="0" smtClean="0">
                <a:latin typeface="Myriad Pro" pitchFamily="34" charset="0"/>
              </a:rPr>
            </a:br>
            <a:r>
              <a:rPr lang="en-US" sz="1600" b="1" dirty="0" smtClean="0">
                <a:latin typeface="Myriad Pro" pitchFamily="34" charset="0"/>
              </a:rPr>
              <a:t>nine CRSPs</a:t>
            </a:r>
          </a:p>
          <a:p>
            <a:pPr marL="0" indent="0" eaLnBrk="1" hangingPunct="1">
              <a:buNone/>
            </a:pPr>
            <a:endParaRPr lang="en-US" sz="2000" u="sng" dirty="0" smtClean="0">
              <a:latin typeface="Myriad Pro" pitchFamily="34" charset="0"/>
            </a:endParaRPr>
          </a:p>
          <a:p>
            <a:pPr marL="0" indent="0">
              <a:buNone/>
            </a:pPr>
            <a:r>
              <a:rPr lang="en-US" sz="2000" dirty="0" smtClean="0">
                <a:latin typeface="Myriad Pro" pitchFamily="34" charset="0"/>
              </a:rPr>
              <a:t>Total Degrees (BS, MSc and PhD) </a:t>
            </a:r>
            <a:br>
              <a:rPr lang="en-US" sz="2000" dirty="0" smtClean="0">
                <a:latin typeface="Myriad Pro" pitchFamily="34" charset="0"/>
              </a:rPr>
            </a:br>
            <a:r>
              <a:rPr lang="en-US" sz="2000" dirty="0" smtClean="0">
                <a:latin typeface="Myriad Pro" pitchFamily="34" charset="0"/>
              </a:rPr>
              <a:t>awarded (1978</a:t>
            </a:r>
            <a:r>
              <a:rPr lang="en-US" sz="2000" dirty="0">
                <a:latin typeface="Myriad Pro" pitchFamily="34" charset="0"/>
              </a:rPr>
              <a:t>–</a:t>
            </a:r>
            <a:r>
              <a:rPr lang="en-US" sz="2000" dirty="0" smtClean="0">
                <a:latin typeface="Myriad Pro" pitchFamily="34" charset="0"/>
              </a:rPr>
              <a:t>2007)  	     			</a:t>
            </a:r>
            <a:r>
              <a:rPr lang="en-US" sz="2000" b="1" dirty="0" smtClean="0">
                <a:solidFill>
                  <a:srgbClr val="990033"/>
                </a:solidFill>
                <a:latin typeface="Myriad Pro" pitchFamily="34" charset="0"/>
              </a:rPr>
              <a:t>3,145</a:t>
            </a:r>
          </a:p>
          <a:p>
            <a:pPr eaLnBrk="1" hangingPunct="1"/>
            <a:endParaRPr lang="en-US" sz="2000" dirty="0" smtClean="0">
              <a:latin typeface="Myriad Pro" pitchFamily="34" charset="0"/>
            </a:endParaRPr>
          </a:p>
          <a:p>
            <a:pPr marL="0" indent="0">
              <a:buNone/>
            </a:pPr>
            <a:r>
              <a:rPr lang="en-US" sz="2000" dirty="0" smtClean="0">
                <a:latin typeface="Myriad Pro" pitchFamily="34" charset="0"/>
              </a:rPr>
              <a:t>Total post-graduate degrees </a:t>
            </a:r>
            <a:br>
              <a:rPr lang="en-US" sz="2000" dirty="0" smtClean="0">
                <a:latin typeface="Myriad Pro" pitchFamily="34" charset="0"/>
              </a:rPr>
            </a:br>
            <a:r>
              <a:rPr lang="en-US" sz="2000" dirty="0" smtClean="0">
                <a:latin typeface="Myriad Pro" pitchFamily="34" charset="0"/>
              </a:rPr>
              <a:t>awarded (1978</a:t>
            </a:r>
            <a:r>
              <a:rPr lang="en-US" sz="2000" dirty="0">
                <a:latin typeface="Myriad Pro" pitchFamily="34" charset="0"/>
              </a:rPr>
              <a:t>–</a:t>
            </a:r>
            <a:r>
              <a:rPr lang="en-US" sz="2000" dirty="0" smtClean="0">
                <a:latin typeface="Myriad Pro" pitchFamily="34" charset="0"/>
              </a:rPr>
              <a:t>2007)	     			</a:t>
            </a:r>
            <a:r>
              <a:rPr lang="en-US" sz="2000" b="1" dirty="0" smtClean="0">
                <a:solidFill>
                  <a:srgbClr val="990033"/>
                </a:solidFill>
                <a:latin typeface="Myriad Pro" pitchFamily="34" charset="0"/>
              </a:rPr>
              <a:t>2,779</a:t>
            </a:r>
          </a:p>
          <a:p>
            <a:pPr eaLnBrk="1" hangingPunct="1"/>
            <a:endParaRPr lang="en-US" sz="2000" dirty="0" smtClean="0">
              <a:latin typeface="Myriad Pro" pitchFamily="34" charset="0"/>
            </a:endParaRPr>
          </a:p>
          <a:p>
            <a:pPr marL="0" indent="0" eaLnBrk="1" hangingPunct="1">
              <a:buNone/>
            </a:pPr>
            <a:r>
              <a:rPr lang="en-US" sz="2000" dirty="0" smtClean="0">
                <a:latin typeface="Myriad Pro" pitchFamily="34" charset="0"/>
              </a:rPr>
              <a:t>Total trainees	       	   			</a:t>
            </a:r>
            <a:r>
              <a:rPr lang="en-US" sz="2000" b="1" dirty="0" smtClean="0">
                <a:solidFill>
                  <a:srgbClr val="990033"/>
                </a:solidFill>
                <a:latin typeface="Myriad Pro" pitchFamily="34" charset="0"/>
              </a:rPr>
              <a:t>3,417</a:t>
            </a:r>
          </a:p>
          <a:p>
            <a:pPr eaLnBrk="1" hangingPunct="1"/>
            <a:endParaRPr lang="en-US" sz="2000" dirty="0" smtClean="0">
              <a:latin typeface="Myriad Pro" pitchFamily="34" charset="0"/>
            </a:endParaRPr>
          </a:p>
          <a:p>
            <a:pPr marL="0" indent="0" eaLnBrk="1" hangingPunct="1">
              <a:buNone/>
            </a:pPr>
            <a:r>
              <a:rPr lang="en-US" sz="2000" dirty="0" smtClean="0">
                <a:latin typeface="Myriad Pro" pitchFamily="34" charset="0"/>
              </a:rPr>
              <a:t>Currently in training             			</a:t>
            </a:r>
            <a:r>
              <a:rPr lang="en-US" sz="2000" b="1" dirty="0" smtClean="0">
                <a:solidFill>
                  <a:srgbClr val="990033"/>
                </a:solidFill>
                <a:latin typeface="Myriad Pro" pitchFamily="34" charset="0"/>
              </a:rPr>
              <a:t>272</a:t>
            </a:r>
          </a:p>
          <a:p>
            <a:pPr eaLnBrk="1" hangingPunct="1">
              <a:buFontTx/>
              <a:buNone/>
            </a:pPr>
            <a:endParaRPr lang="en-US" sz="2000" dirty="0" smtClean="0">
              <a:latin typeface="Myriad Pro" pitchFamily="34" charset="0"/>
            </a:endParaRPr>
          </a:p>
        </p:txBody>
      </p:sp>
    </p:spTree>
    <p:extLst>
      <p:ext uri="{BB962C8B-B14F-4D97-AF65-F5344CB8AC3E}">
        <p14:creationId xmlns:p14="http://schemas.microsoft.com/office/powerpoint/2010/main" val="2513494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5122" name="Rectangle 2"/>
          <p:cNvSpPr>
            <a:spLocks noGrp="1" noChangeArrowheads="1"/>
          </p:cNvSpPr>
          <p:nvPr>
            <p:ph type="ctrTitle"/>
          </p:nvPr>
        </p:nvSpPr>
        <p:spPr>
          <a:xfrm>
            <a:off x="381000" y="457200"/>
            <a:ext cx="8534400" cy="838200"/>
          </a:xfrm>
        </p:spPr>
        <p:txBody>
          <a:bodyPr>
            <a:noAutofit/>
          </a:bodyPr>
          <a:lstStyle/>
          <a:p>
            <a:pPr eaLnBrk="1" hangingPunct="1"/>
            <a:r>
              <a:rPr lang="en-US" sz="2400" b="1" dirty="0" smtClean="0">
                <a:solidFill>
                  <a:srgbClr val="006600"/>
                </a:solidFill>
                <a:latin typeface="Myriad Pro" pitchFamily="34" charset="0"/>
              </a:rPr>
              <a:t>Number of degree trainees supported by CRSPs, 1978-2007</a:t>
            </a:r>
          </a:p>
        </p:txBody>
      </p:sp>
      <p:graphicFrame>
        <p:nvGraphicFramePr>
          <p:cNvPr id="5123" name="Object 4"/>
          <p:cNvGraphicFramePr>
            <a:graphicFrameLocks noChangeAspect="1"/>
          </p:cNvGraphicFramePr>
          <p:nvPr>
            <p:extLst>
              <p:ext uri="{D42A27DB-BD31-4B8C-83A1-F6EECF244321}">
                <p14:modId xmlns:p14="http://schemas.microsoft.com/office/powerpoint/2010/main" val="2782647203"/>
              </p:ext>
            </p:extLst>
          </p:nvPr>
        </p:nvGraphicFramePr>
        <p:xfrm>
          <a:off x="457200" y="1249363"/>
          <a:ext cx="8077200" cy="5243512"/>
        </p:xfrm>
        <a:graphic>
          <a:graphicData uri="http://schemas.openxmlformats.org/presentationml/2006/ole">
            <mc:AlternateContent xmlns:mc="http://schemas.openxmlformats.org/markup-compatibility/2006">
              <mc:Choice xmlns:v="urn:schemas-microsoft-com:vml" Requires="v">
                <p:oleObj spid="_x0000_s1043" name="Chart" r:id="rId7" imgW="5924449" imgH="3495625" progId="Excel.Chart.8">
                  <p:embed/>
                </p:oleObj>
              </mc:Choice>
              <mc:Fallback>
                <p:oleObj name="Chart" r:id="rId7" imgW="5924449" imgH="3495625" progId="Excel.Chart.8">
                  <p:embed/>
                  <p:pic>
                    <p:nvPicPr>
                      <p:cNvPr id="0" name=""/>
                      <p:cNvPicPr>
                        <a:picLocks noChangeAspect="1" noChangeArrowheads="1"/>
                      </p:cNvPicPr>
                      <p:nvPr/>
                    </p:nvPicPr>
                    <p:blipFill>
                      <a:blip r:embed="rId8"/>
                      <a:srcRect/>
                      <a:stretch>
                        <a:fillRect/>
                      </a:stretch>
                    </p:blipFill>
                    <p:spPr bwMode="auto">
                      <a:xfrm>
                        <a:off x="457200" y="1249363"/>
                        <a:ext cx="8077200" cy="524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30875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6146" name="Rectangle 2"/>
          <p:cNvSpPr>
            <a:spLocks noGrp="1" noChangeArrowheads="1"/>
          </p:cNvSpPr>
          <p:nvPr>
            <p:ph type="title"/>
          </p:nvPr>
        </p:nvSpPr>
        <p:spPr>
          <a:xfrm>
            <a:off x="762000" y="152400"/>
            <a:ext cx="7772400" cy="1143000"/>
          </a:xfrm>
        </p:spPr>
        <p:txBody>
          <a:bodyPr>
            <a:normAutofit/>
          </a:bodyPr>
          <a:lstStyle/>
          <a:p>
            <a:pPr algn="l" eaLnBrk="1" hangingPunct="1"/>
            <a:r>
              <a:rPr lang="en-US" sz="3600" b="1" dirty="0" smtClean="0">
                <a:solidFill>
                  <a:srgbClr val="006600"/>
                </a:solidFill>
                <a:latin typeface="Myriad Pro" pitchFamily="34" charset="0"/>
              </a:rPr>
              <a:t>Demographics of CRSP Trainees </a:t>
            </a:r>
          </a:p>
        </p:txBody>
      </p:sp>
      <p:sp>
        <p:nvSpPr>
          <p:cNvPr id="6147" name="Rectangle 3"/>
          <p:cNvSpPr>
            <a:spLocks noGrp="1" noChangeArrowheads="1"/>
          </p:cNvSpPr>
          <p:nvPr>
            <p:ph type="body" idx="1"/>
          </p:nvPr>
        </p:nvSpPr>
        <p:spPr>
          <a:xfrm>
            <a:off x="762000" y="1676400"/>
            <a:ext cx="7620000" cy="4572000"/>
          </a:xfrm>
        </p:spPr>
        <p:txBody>
          <a:bodyPr>
            <a:normAutofit/>
          </a:bodyPr>
          <a:lstStyle/>
          <a:p>
            <a:pPr eaLnBrk="1" hangingPunct="1">
              <a:lnSpc>
                <a:spcPct val="80000"/>
              </a:lnSpc>
              <a:buFontTx/>
              <a:buNone/>
            </a:pPr>
            <a:r>
              <a:rPr lang="en-US" sz="2000" b="1" dirty="0" smtClean="0">
                <a:latin typeface="Myriad Pro" pitchFamily="34" charset="0"/>
              </a:rPr>
              <a:t>Degree level		</a:t>
            </a:r>
            <a:r>
              <a:rPr lang="en-US" sz="2000" dirty="0" smtClean="0">
                <a:latin typeface="Myriad Pro" pitchFamily="34" charset="0"/>
              </a:rPr>
              <a:t>34% PhD, 47% MS, 19% BS</a:t>
            </a:r>
          </a:p>
          <a:p>
            <a:pPr eaLnBrk="1" hangingPunct="1">
              <a:lnSpc>
                <a:spcPct val="80000"/>
              </a:lnSpc>
              <a:buFontTx/>
              <a:buNone/>
            </a:pPr>
            <a:endParaRPr lang="en-US" sz="2000" dirty="0" smtClean="0">
              <a:latin typeface="Myriad Pro" pitchFamily="34" charset="0"/>
            </a:endParaRPr>
          </a:p>
          <a:p>
            <a:pPr eaLnBrk="1" hangingPunct="1">
              <a:lnSpc>
                <a:spcPct val="80000"/>
              </a:lnSpc>
              <a:buFontTx/>
              <a:buNone/>
            </a:pPr>
            <a:r>
              <a:rPr lang="en-US" sz="2000" b="1" dirty="0" smtClean="0">
                <a:latin typeface="Myriad Pro" pitchFamily="34" charset="0"/>
              </a:rPr>
              <a:t>Disciplinary areas 	</a:t>
            </a:r>
            <a:r>
              <a:rPr lang="en-US" sz="2000" dirty="0" smtClean="0">
                <a:latin typeface="Myriad Pro" pitchFamily="34" charset="0"/>
              </a:rPr>
              <a:t>Plant sciences, animal sciences, soil sciences, 			genetics, natural resources, food science, 				nutrition, social science, agriculture 				economics, education and extension</a:t>
            </a:r>
          </a:p>
          <a:p>
            <a:pPr eaLnBrk="1" hangingPunct="1">
              <a:lnSpc>
                <a:spcPct val="80000"/>
              </a:lnSpc>
              <a:buFontTx/>
              <a:buNone/>
            </a:pPr>
            <a:endParaRPr lang="en-US" sz="2000" dirty="0" smtClean="0">
              <a:latin typeface="Myriad Pro" pitchFamily="34" charset="0"/>
            </a:endParaRPr>
          </a:p>
          <a:p>
            <a:pPr eaLnBrk="1" hangingPunct="1">
              <a:lnSpc>
                <a:spcPct val="80000"/>
              </a:lnSpc>
              <a:buFontTx/>
              <a:buNone/>
            </a:pPr>
            <a:r>
              <a:rPr lang="en-US" sz="2000" b="1" dirty="0" smtClean="0">
                <a:latin typeface="Myriad Pro" pitchFamily="34" charset="0"/>
              </a:rPr>
              <a:t>Gender			</a:t>
            </a:r>
            <a:r>
              <a:rPr lang="en-US" sz="2000" dirty="0" smtClean="0">
                <a:latin typeface="Myriad Pro" pitchFamily="34" charset="0"/>
              </a:rPr>
              <a:t>65% male, 35% female</a:t>
            </a:r>
          </a:p>
          <a:p>
            <a:pPr eaLnBrk="1" hangingPunct="1">
              <a:lnSpc>
                <a:spcPct val="80000"/>
              </a:lnSpc>
              <a:buFontTx/>
              <a:buNone/>
            </a:pPr>
            <a:endParaRPr lang="en-US" sz="2000" dirty="0" smtClean="0">
              <a:latin typeface="Myriad Pro" pitchFamily="34" charset="0"/>
            </a:endParaRPr>
          </a:p>
          <a:p>
            <a:pPr>
              <a:lnSpc>
                <a:spcPct val="80000"/>
              </a:lnSpc>
              <a:buNone/>
            </a:pPr>
            <a:r>
              <a:rPr lang="en-US" sz="2000" b="1" dirty="0" smtClean="0">
                <a:latin typeface="Myriad Pro" pitchFamily="34" charset="0"/>
              </a:rPr>
              <a:t>Location of training  	</a:t>
            </a:r>
            <a:r>
              <a:rPr lang="en-US" sz="2000" dirty="0" smtClean="0">
                <a:latin typeface="Myriad Pro" pitchFamily="34" charset="0"/>
              </a:rPr>
              <a:t>Training in both U.S. and other 					countries (nearly </a:t>
            </a:r>
            <a:r>
              <a:rPr lang="en-US" sz="2000" dirty="0">
                <a:latin typeface="Myriad Pro" pitchFamily="34" charset="0"/>
              </a:rPr>
              <a:t>50–50 </a:t>
            </a:r>
            <a:r>
              <a:rPr lang="en-US" sz="2000" dirty="0" smtClean="0">
                <a:latin typeface="Myriad Pro" pitchFamily="34" charset="0"/>
              </a:rPr>
              <a:t>split)</a:t>
            </a:r>
          </a:p>
          <a:p>
            <a:pPr eaLnBrk="1" hangingPunct="1">
              <a:lnSpc>
                <a:spcPct val="80000"/>
              </a:lnSpc>
              <a:buFontTx/>
              <a:buNone/>
            </a:pPr>
            <a:endParaRPr lang="en-US" sz="2000" dirty="0" smtClean="0">
              <a:latin typeface="Myriad Pro" pitchFamily="34" charset="0"/>
            </a:endParaRPr>
          </a:p>
          <a:p>
            <a:pPr eaLnBrk="1" hangingPunct="1">
              <a:lnSpc>
                <a:spcPct val="80000"/>
              </a:lnSpc>
              <a:buFontTx/>
              <a:buNone/>
            </a:pPr>
            <a:r>
              <a:rPr lang="en-US" sz="2000" b="1" dirty="0" smtClean="0">
                <a:latin typeface="Myriad Pro" pitchFamily="34" charset="0"/>
              </a:rPr>
              <a:t>Country of Origin	</a:t>
            </a:r>
            <a:r>
              <a:rPr lang="en-US" sz="2000" dirty="0" smtClean="0">
                <a:latin typeface="Myriad Pro" pitchFamily="34" charset="0"/>
              </a:rPr>
              <a:t>Nearly 75% from developing countries</a:t>
            </a:r>
          </a:p>
          <a:p>
            <a:pPr eaLnBrk="1" hangingPunct="1">
              <a:lnSpc>
                <a:spcPct val="80000"/>
              </a:lnSpc>
              <a:buFontTx/>
              <a:buNone/>
            </a:pPr>
            <a:r>
              <a:rPr lang="en-US" sz="2000" dirty="0" smtClean="0">
                <a:latin typeface="Myriad Pro" pitchFamily="34" charset="0"/>
              </a:rPr>
              <a:t>				(40–50% of trainees from Africa)</a:t>
            </a:r>
          </a:p>
          <a:p>
            <a:pPr eaLnBrk="1" hangingPunct="1">
              <a:lnSpc>
                <a:spcPct val="80000"/>
              </a:lnSpc>
              <a:buFontTx/>
              <a:buNone/>
            </a:pPr>
            <a:endParaRPr lang="en-US" sz="2000" dirty="0" smtClean="0">
              <a:latin typeface="Myriad Pro" pitchFamily="34" charset="0"/>
            </a:endParaRPr>
          </a:p>
          <a:p>
            <a:pPr eaLnBrk="1" hangingPunct="1">
              <a:lnSpc>
                <a:spcPct val="80000"/>
              </a:lnSpc>
              <a:buFontTx/>
              <a:buNone/>
            </a:pPr>
            <a:endParaRPr lang="en-US" sz="2000" b="1" dirty="0" smtClean="0">
              <a:latin typeface="Myriad Pro" pitchFamily="34" charset="0"/>
            </a:endParaRPr>
          </a:p>
          <a:p>
            <a:pPr eaLnBrk="1" hangingPunct="1">
              <a:lnSpc>
                <a:spcPct val="80000"/>
              </a:lnSpc>
              <a:buFontTx/>
              <a:buNone/>
            </a:pPr>
            <a:endParaRPr lang="en-US" sz="2000" b="1" dirty="0" smtClean="0">
              <a:latin typeface="Myriad Pro" pitchFamily="34" charset="0"/>
            </a:endParaRPr>
          </a:p>
        </p:txBody>
      </p:sp>
    </p:spTree>
    <p:extLst>
      <p:ext uri="{BB962C8B-B14F-4D97-AF65-F5344CB8AC3E}">
        <p14:creationId xmlns:p14="http://schemas.microsoft.com/office/powerpoint/2010/main" val="3790512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7915" y="0"/>
            <a:ext cx="9144000" cy="6858000"/>
          </a:xfrm>
          <a:prstGeom prst="rect">
            <a:avLst/>
          </a:prstGeom>
          <a:effectLst>
            <a:outerShdw blurRad="50800" dist="50800" dir="5400000" algn="ctr" rotWithShape="0">
              <a:srgbClr val="000000">
                <a:alpha val="50000"/>
              </a:srgbClr>
            </a:outerShdw>
          </a:effectLst>
        </p:spPr>
      </p:pic>
      <p:graphicFrame>
        <p:nvGraphicFramePr>
          <p:cNvPr id="2" name="Table 1"/>
          <p:cNvGraphicFramePr>
            <a:graphicFrameLocks noGrp="1"/>
          </p:cNvGraphicFramePr>
          <p:nvPr>
            <p:extLst>
              <p:ext uri="{D42A27DB-BD31-4B8C-83A1-F6EECF244321}">
                <p14:modId xmlns:p14="http://schemas.microsoft.com/office/powerpoint/2010/main" val="1159851073"/>
              </p:ext>
            </p:extLst>
          </p:nvPr>
        </p:nvGraphicFramePr>
        <p:xfrm>
          <a:off x="914400" y="609600"/>
          <a:ext cx="7391396" cy="5735320"/>
        </p:xfrm>
        <a:graphic>
          <a:graphicData uri="http://schemas.openxmlformats.org/drawingml/2006/table">
            <a:tbl>
              <a:tblPr firstRow="1" bandRow="1">
                <a:tableStyleId>{5C22544A-7EE6-4342-B048-85BDC9FD1C3A}</a:tableStyleId>
              </a:tblPr>
              <a:tblGrid>
                <a:gridCol w="1642534"/>
                <a:gridCol w="821266"/>
                <a:gridCol w="821266"/>
                <a:gridCol w="821266"/>
                <a:gridCol w="821266"/>
                <a:gridCol w="821266"/>
                <a:gridCol w="821266"/>
                <a:gridCol w="821266"/>
              </a:tblGrid>
              <a:tr h="370840">
                <a:tc rowSpan="2">
                  <a:txBody>
                    <a:bodyPr/>
                    <a:lstStyle/>
                    <a:p>
                      <a:r>
                        <a:rPr lang="en-US" dirty="0" smtClean="0"/>
                        <a:t>Country</a:t>
                      </a:r>
                      <a:endParaRPr lang="en-US" dirty="0"/>
                    </a:p>
                  </a:txBody>
                  <a:tcPr/>
                </a:tc>
                <a:tc gridSpan="2">
                  <a:txBody>
                    <a:bodyPr/>
                    <a:lstStyle/>
                    <a:p>
                      <a:pPr algn="ctr"/>
                      <a:r>
                        <a:rPr lang="en-US" dirty="0" smtClean="0"/>
                        <a:t>BS</a:t>
                      </a:r>
                      <a:endParaRPr lang="en-US" dirty="0"/>
                    </a:p>
                  </a:txBody>
                  <a:tcPr anchor="ctr"/>
                </a:tc>
                <a:tc hMerge="1">
                  <a:txBody>
                    <a:bodyPr/>
                    <a:lstStyle/>
                    <a:p>
                      <a:endParaRPr lang="en-US" dirty="0"/>
                    </a:p>
                  </a:txBody>
                  <a:tcPr/>
                </a:tc>
                <a:tc gridSpan="2">
                  <a:txBody>
                    <a:bodyPr/>
                    <a:lstStyle/>
                    <a:p>
                      <a:pPr algn="ctr"/>
                      <a:r>
                        <a:rPr lang="en-US" dirty="0" smtClean="0"/>
                        <a:t>MS</a:t>
                      </a:r>
                      <a:endParaRPr lang="en-US" dirty="0"/>
                    </a:p>
                  </a:txBody>
                  <a:tcPr anchor="ctr"/>
                </a:tc>
                <a:tc hMerge="1">
                  <a:txBody>
                    <a:bodyPr/>
                    <a:lstStyle/>
                    <a:p>
                      <a:endParaRPr lang="en-US" dirty="0"/>
                    </a:p>
                  </a:txBody>
                  <a:tcPr/>
                </a:tc>
                <a:tc gridSpan="2">
                  <a:txBody>
                    <a:bodyPr/>
                    <a:lstStyle/>
                    <a:p>
                      <a:pPr algn="ctr"/>
                      <a:r>
                        <a:rPr lang="en-US" dirty="0" smtClean="0"/>
                        <a:t>PhD</a:t>
                      </a:r>
                      <a:endParaRPr lang="en-US" dirty="0"/>
                    </a:p>
                  </a:txBody>
                  <a:tcPr anchor="ctr"/>
                </a:tc>
                <a:tc hMerge="1">
                  <a:txBody>
                    <a:bodyPr/>
                    <a:lstStyle/>
                    <a:p>
                      <a:endParaRPr lang="en-US" dirty="0"/>
                    </a:p>
                  </a:txBody>
                  <a:tcPr/>
                </a:tc>
                <a:tc rowSpan="2">
                  <a:txBody>
                    <a:bodyPr/>
                    <a:lstStyle/>
                    <a:p>
                      <a:pPr algn="ctr"/>
                      <a:r>
                        <a:rPr lang="en-US" dirty="0" smtClean="0"/>
                        <a:t>Total</a:t>
                      </a:r>
                      <a:endParaRPr lang="en-US" dirty="0"/>
                    </a:p>
                  </a:txBody>
                  <a:tcPr anchor="ctr"/>
                </a:tc>
              </a:tr>
              <a:tr h="238760">
                <a:tc vMerge="1">
                  <a:txBody>
                    <a:bodyPr/>
                    <a:lstStyle/>
                    <a:p>
                      <a:endParaRPr lang="en-US" dirty="0"/>
                    </a:p>
                  </a:txBody>
                  <a:tcPr/>
                </a:tc>
                <a:tc>
                  <a:txBody>
                    <a:bodyPr/>
                    <a:lstStyle/>
                    <a:p>
                      <a:pPr algn="ctr"/>
                      <a:r>
                        <a:rPr lang="en-US" sz="1400" dirty="0" smtClean="0"/>
                        <a:t>Women</a:t>
                      </a:r>
                      <a:endParaRPr lang="en-US" sz="1400" dirty="0"/>
                    </a:p>
                  </a:txBody>
                  <a:tcPr/>
                </a:tc>
                <a:tc>
                  <a:txBody>
                    <a:bodyPr/>
                    <a:lstStyle/>
                    <a:p>
                      <a:pPr algn="ctr"/>
                      <a:r>
                        <a:rPr lang="en-US" sz="1400" dirty="0" smtClean="0"/>
                        <a:t>Men</a:t>
                      </a:r>
                      <a:endParaRPr lang="en-US" sz="1400" dirty="0"/>
                    </a:p>
                  </a:txBody>
                  <a:tcPr/>
                </a:tc>
                <a:tc>
                  <a:txBody>
                    <a:bodyPr/>
                    <a:lstStyle/>
                    <a:p>
                      <a:pPr algn="ctr"/>
                      <a:r>
                        <a:rPr lang="en-US" sz="1400" dirty="0" smtClean="0"/>
                        <a:t>Women</a:t>
                      </a:r>
                      <a:endParaRPr lang="en-US" sz="1400" dirty="0"/>
                    </a:p>
                  </a:txBody>
                  <a:tcPr/>
                </a:tc>
                <a:tc>
                  <a:txBody>
                    <a:bodyPr/>
                    <a:lstStyle/>
                    <a:p>
                      <a:pPr algn="ctr"/>
                      <a:r>
                        <a:rPr lang="en-US" sz="1400" dirty="0" smtClean="0"/>
                        <a:t>Men</a:t>
                      </a:r>
                      <a:endParaRPr lang="en-US" sz="1400" dirty="0"/>
                    </a:p>
                  </a:txBody>
                  <a:tcPr/>
                </a:tc>
                <a:tc>
                  <a:txBody>
                    <a:bodyPr/>
                    <a:lstStyle/>
                    <a:p>
                      <a:pPr algn="ctr"/>
                      <a:r>
                        <a:rPr lang="en-US" sz="1400" dirty="0" smtClean="0"/>
                        <a:t>Women</a:t>
                      </a:r>
                      <a:endParaRPr lang="en-US" sz="1400" dirty="0"/>
                    </a:p>
                  </a:txBody>
                  <a:tcPr/>
                </a:tc>
                <a:tc>
                  <a:txBody>
                    <a:bodyPr/>
                    <a:lstStyle/>
                    <a:p>
                      <a:pPr algn="ctr"/>
                      <a:r>
                        <a:rPr lang="en-US" sz="1400" dirty="0" smtClean="0"/>
                        <a:t>Men</a:t>
                      </a:r>
                      <a:endParaRPr lang="en-US" sz="1400" dirty="0"/>
                    </a:p>
                  </a:txBody>
                  <a:tcPr/>
                </a:tc>
                <a:tc vMerge="1">
                  <a:txBody>
                    <a:bodyPr/>
                    <a:lstStyle/>
                    <a:p>
                      <a:pPr algn="ctr"/>
                      <a:endParaRPr lang="en-US" sz="1400" dirty="0"/>
                    </a:p>
                  </a:txBody>
                  <a:tcPr/>
                </a:tc>
              </a:tr>
              <a:tr h="290051">
                <a:tc>
                  <a:txBody>
                    <a:bodyPr/>
                    <a:lstStyle/>
                    <a:p>
                      <a:r>
                        <a:rPr lang="en-US" sz="1600" dirty="0" smtClean="0"/>
                        <a:t>USA</a:t>
                      </a:r>
                      <a:endParaRPr lang="en-US" sz="1600" dirty="0"/>
                    </a:p>
                  </a:txBody>
                  <a:tcPr/>
                </a:tc>
                <a:tc>
                  <a:txBody>
                    <a:bodyPr/>
                    <a:lstStyle/>
                    <a:p>
                      <a:pPr algn="ctr"/>
                      <a:r>
                        <a:rPr lang="en-US" sz="1600" dirty="0" smtClean="0"/>
                        <a:t>8</a:t>
                      </a:r>
                      <a:endParaRPr lang="en-US" sz="1600" dirty="0"/>
                    </a:p>
                  </a:txBody>
                  <a:tcPr anchor="ctr"/>
                </a:tc>
                <a:tc>
                  <a:txBody>
                    <a:bodyPr/>
                    <a:lstStyle/>
                    <a:p>
                      <a:pPr algn="ctr"/>
                      <a:r>
                        <a:rPr lang="en-US" sz="1600" dirty="0" smtClean="0"/>
                        <a:t>4</a:t>
                      </a:r>
                      <a:endParaRPr lang="en-US" sz="1600" dirty="0"/>
                    </a:p>
                  </a:txBody>
                  <a:tcPr anchor="ctr"/>
                </a:tc>
                <a:tc>
                  <a:txBody>
                    <a:bodyPr/>
                    <a:lstStyle/>
                    <a:p>
                      <a:pPr algn="ctr"/>
                      <a:r>
                        <a:rPr lang="en-US" sz="1600" dirty="0" smtClean="0"/>
                        <a:t>10</a:t>
                      </a:r>
                      <a:endParaRPr lang="en-US" sz="1600" dirty="0"/>
                    </a:p>
                  </a:txBody>
                  <a:tcPr anchor="ctr"/>
                </a:tc>
                <a:tc>
                  <a:txBody>
                    <a:bodyPr/>
                    <a:lstStyle/>
                    <a:p>
                      <a:pPr algn="ctr"/>
                      <a:r>
                        <a:rPr lang="en-US" sz="1600" dirty="0" smtClean="0"/>
                        <a:t>7</a:t>
                      </a:r>
                      <a:endParaRPr lang="en-US" sz="1600" dirty="0"/>
                    </a:p>
                  </a:txBody>
                  <a:tcPr anchor="ctr"/>
                </a:tc>
                <a:tc>
                  <a:txBody>
                    <a:bodyPr/>
                    <a:lstStyle/>
                    <a:p>
                      <a:pPr algn="ctr"/>
                      <a:r>
                        <a:rPr lang="en-US" sz="1600" smtClean="0"/>
                        <a:t>8</a:t>
                      </a:r>
                      <a:endParaRPr lang="en-US" sz="1600" dirty="0"/>
                    </a:p>
                  </a:txBody>
                  <a:tcPr anchor="ctr"/>
                </a:tc>
                <a:tc>
                  <a:txBody>
                    <a:bodyPr/>
                    <a:lstStyle/>
                    <a:p>
                      <a:pPr algn="ctr"/>
                      <a:r>
                        <a:rPr lang="en-US" sz="1600" smtClean="0"/>
                        <a:t>6</a:t>
                      </a:r>
                      <a:endParaRPr lang="en-US" sz="1600" dirty="0"/>
                    </a:p>
                  </a:txBody>
                  <a:tcPr anchor="ctr"/>
                </a:tc>
                <a:tc>
                  <a:txBody>
                    <a:bodyPr/>
                    <a:lstStyle/>
                    <a:p>
                      <a:pPr algn="ctr"/>
                      <a:r>
                        <a:rPr lang="en-US" sz="1600" smtClean="0"/>
                        <a:t>43</a:t>
                      </a:r>
                      <a:endParaRPr lang="en-US" sz="1600" dirty="0"/>
                    </a:p>
                  </a:txBody>
                  <a:tcPr anchor="ctr"/>
                </a:tc>
              </a:tr>
              <a:tr h="259571">
                <a:tc>
                  <a:txBody>
                    <a:bodyPr/>
                    <a:lstStyle/>
                    <a:p>
                      <a:r>
                        <a:rPr lang="en-US" sz="1600" dirty="0" smtClean="0"/>
                        <a:t>Bolivia</a:t>
                      </a:r>
                      <a:endParaRPr lang="en-US" sz="1600" dirty="0"/>
                    </a:p>
                  </a:txBody>
                  <a:tcPr/>
                </a:tc>
                <a:tc>
                  <a:txBody>
                    <a:bodyPr/>
                    <a:lstStyle/>
                    <a:p>
                      <a:pPr algn="ctr"/>
                      <a:r>
                        <a:rPr lang="en-US" sz="1600" dirty="0" smtClean="0"/>
                        <a:t>1</a:t>
                      </a:r>
                      <a:endParaRPr lang="en-US" sz="1600" dirty="0"/>
                    </a:p>
                  </a:txBody>
                  <a:tcPr anchor="ctr"/>
                </a:tc>
                <a:tc>
                  <a:txBody>
                    <a:bodyPr/>
                    <a:lstStyle/>
                    <a:p>
                      <a:pPr algn="ctr"/>
                      <a:r>
                        <a:rPr lang="en-US" sz="1600" dirty="0" smtClean="0"/>
                        <a:t>4</a:t>
                      </a: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1</a:t>
                      </a:r>
                      <a:endParaRPr lang="en-US" sz="1600" dirty="0"/>
                    </a:p>
                  </a:txBody>
                  <a:tcPr anchor="ctr"/>
                </a:tc>
                <a:tc>
                  <a:txBody>
                    <a:bodyPr/>
                    <a:lstStyle/>
                    <a:p>
                      <a:pPr algn="ctr"/>
                      <a:endParaRPr lang="en-US" sz="1600" dirty="0"/>
                    </a:p>
                  </a:txBody>
                  <a:tcPr anchor="ctr"/>
                </a:tc>
                <a:tc>
                  <a:txBody>
                    <a:bodyPr/>
                    <a:lstStyle/>
                    <a:p>
                      <a:pPr algn="ctr"/>
                      <a:r>
                        <a:rPr lang="en-US" sz="1600" smtClean="0"/>
                        <a:t>6</a:t>
                      </a:r>
                      <a:endParaRPr lang="en-US" sz="1600" dirty="0"/>
                    </a:p>
                  </a:txBody>
                  <a:tcPr anchor="ctr"/>
                </a:tc>
              </a:tr>
              <a:tr h="320040">
                <a:tc>
                  <a:txBody>
                    <a:bodyPr/>
                    <a:lstStyle/>
                    <a:p>
                      <a:pPr algn="l"/>
                      <a:r>
                        <a:rPr lang="en-US" sz="1600" dirty="0" smtClean="0"/>
                        <a:t>Cambodia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2</a:t>
                      </a:r>
                      <a:endParaRPr lang="en-US" sz="1600" dirty="0"/>
                    </a:p>
                  </a:txBody>
                  <a:tcPr anchor="ctr"/>
                </a:tc>
                <a:tc>
                  <a:txBody>
                    <a:bodyPr/>
                    <a:lstStyle/>
                    <a:p>
                      <a:pPr algn="ctr"/>
                      <a:endParaRPr lang="en-US" sz="1600" dirty="0"/>
                    </a:p>
                  </a:txBody>
                  <a:tcPr anchor="ctr"/>
                </a:tc>
                <a:tc>
                  <a:txBody>
                    <a:bodyPr/>
                    <a:lstStyle/>
                    <a:p>
                      <a:pPr algn="ctr"/>
                      <a:r>
                        <a:rPr lang="en-US" sz="1600" dirty="0" smtClean="0"/>
                        <a:t>1</a:t>
                      </a:r>
                      <a:endParaRPr lang="en-US" sz="1600" dirty="0"/>
                    </a:p>
                  </a:txBody>
                  <a:tcPr anchor="ctr"/>
                </a:tc>
                <a:tc>
                  <a:txBody>
                    <a:bodyPr/>
                    <a:lstStyle/>
                    <a:p>
                      <a:pPr algn="ctr"/>
                      <a:r>
                        <a:rPr lang="en-US" sz="1600" smtClean="0"/>
                        <a:t>3</a:t>
                      </a:r>
                      <a:endParaRPr lang="en-US" sz="1600" dirty="0"/>
                    </a:p>
                  </a:txBody>
                  <a:tcPr anchor="ctr"/>
                </a:tc>
              </a:tr>
              <a:tr h="320040">
                <a:tc>
                  <a:txBody>
                    <a:bodyPr/>
                    <a:lstStyle/>
                    <a:p>
                      <a:r>
                        <a:rPr lang="en-US" sz="1600" dirty="0" smtClean="0"/>
                        <a:t>Ecuador</a:t>
                      </a:r>
                      <a:endParaRPr lang="en-US" sz="1600" dirty="0"/>
                    </a:p>
                  </a:txBody>
                  <a:tcPr/>
                </a:tc>
                <a:tc>
                  <a:txBody>
                    <a:bodyPr/>
                    <a:lstStyle/>
                    <a:p>
                      <a:pPr algn="ctr"/>
                      <a:r>
                        <a:rPr lang="en-US" sz="1600" dirty="0" smtClean="0"/>
                        <a:t>3</a:t>
                      </a:r>
                      <a:endParaRPr lang="en-US" sz="1600" dirty="0"/>
                    </a:p>
                  </a:txBody>
                  <a:tcPr anchor="ctr"/>
                </a:tc>
                <a:tc>
                  <a:txBody>
                    <a:bodyPr/>
                    <a:lstStyle/>
                    <a:p>
                      <a:pPr algn="ctr"/>
                      <a:r>
                        <a:rPr lang="en-US" sz="1600" dirty="0" smtClean="0"/>
                        <a:t>4</a:t>
                      </a:r>
                      <a:endParaRPr lang="en-US" sz="1600" dirty="0"/>
                    </a:p>
                  </a:txBody>
                  <a:tcPr anchor="ctr"/>
                </a:tc>
                <a:tc>
                  <a:txBody>
                    <a:bodyPr/>
                    <a:lstStyle/>
                    <a:p>
                      <a:pPr algn="ctr"/>
                      <a:r>
                        <a:rPr lang="en-US" sz="1600" dirty="0" smtClean="0"/>
                        <a:t>1</a:t>
                      </a:r>
                      <a:endParaRPr lang="en-US" sz="1600" dirty="0"/>
                    </a:p>
                  </a:txBody>
                  <a:tcPr anchor="ctr"/>
                </a:tc>
                <a:tc>
                  <a:txBody>
                    <a:bodyPr/>
                    <a:lstStyle/>
                    <a:p>
                      <a:pPr algn="ctr"/>
                      <a:r>
                        <a:rPr lang="en-US" sz="1600" smtClean="0"/>
                        <a:t>1</a:t>
                      </a: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9</a:t>
                      </a:r>
                      <a:endParaRPr lang="en-US" sz="1600" dirty="0"/>
                    </a:p>
                  </a:txBody>
                  <a:tcPr anchor="ctr"/>
                </a:tc>
              </a:tr>
              <a:tr h="320040">
                <a:tc>
                  <a:txBody>
                    <a:bodyPr/>
                    <a:lstStyle/>
                    <a:p>
                      <a:r>
                        <a:rPr lang="en-US" sz="1600" dirty="0" smtClean="0"/>
                        <a:t>Ghana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2</a:t>
                      </a:r>
                      <a:endParaRPr lang="en-US" sz="1600" dirty="0"/>
                    </a:p>
                  </a:txBody>
                  <a:tcPr anchor="ctr"/>
                </a:tc>
                <a:tc>
                  <a:txBody>
                    <a:bodyPr/>
                    <a:lstStyle/>
                    <a:p>
                      <a:pPr algn="ctr"/>
                      <a:r>
                        <a:rPr lang="en-US" sz="1600" smtClean="0"/>
                        <a:t>2</a:t>
                      </a:r>
                      <a:endParaRPr lang="en-US" sz="1600" dirty="0"/>
                    </a:p>
                  </a:txBody>
                  <a:tcPr anchor="ctr"/>
                </a:tc>
              </a:tr>
              <a:tr h="320040">
                <a:tc>
                  <a:txBody>
                    <a:bodyPr/>
                    <a:lstStyle/>
                    <a:p>
                      <a:r>
                        <a:rPr lang="en-US" sz="1600" dirty="0" smtClean="0"/>
                        <a:t>India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3</a:t>
                      </a:r>
                      <a:endParaRPr lang="en-US" sz="1600" dirty="0"/>
                    </a:p>
                  </a:txBody>
                  <a:tcPr anchor="ctr"/>
                </a:tc>
                <a:tc>
                  <a:txBody>
                    <a:bodyPr/>
                    <a:lstStyle/>
                    <a:p>
                      <a:pPr algn="ctr"/>
                      <a:r>
                        <a:rPr lang="en-US" sz="1600" smtClean="0"/>
                        <a:t>1</a:t>
                      </a:r>
                      <a:endParaRPr lang="en-US" sz="1600" dirty="0"/>
                    </a:p>
                  </a:txBody>
                  <a:tcPr anchor="ctr"/>
                </a:tc>
                <a:tc>
                  <a:txBody>
                    <a:bodyPr/>
                    <a:lstStyle/>
                    <a:p>
                      <a:pPr algn="ctr"/>
                      <a:r>
                        <a:rPr lang="en-US" sz="1600" smtClean="0"/>
                        <a:t>1</a:t>
                      </a:r>
                      <a:endParaRPr lang="en-US" sz="1600" dirty="0"/>
                    </a:p>
                  </a:txBody>
                  <a:tcPr anchor="ctr"/>
                </a:tc>
                <a:tc>
                  <a:txBody>
                    <a:bodyPr/>
                    <a:lstStyle/>
                    <a:p>
                      <a:pPr algn="ctr"/>
                      <a:endParaRPr lang="en-US" sz="1600" dirty="0"/>
                    </a:p>
                  </a:txBody>
                  <a:tcPr anchor="ctr"/>
                </a:tc>
                <a:tc>
                  <a:txBody>
                    <a:bodyPr/>
                    <a:lstStyle/>
                    <a:p>
                      <a:pPr algn="ctr"/>
                      <a:r>
                        <a:rPr lang="en-US" sz="1600" smtClean="0"/>
                        <a:t>5</a:t>
                      </a:r>
                      <a:endParaRPr lang="en-US" sz="1600" dirty="0"/>
                    </a:p>
                  </a:txBody>
                  <a:tcPr anchor="ctr"/>
                </a:tc>
              </a:tr>
              <a:tr h="320040">
                <a:tc>
                  <a:txBody>
                    <a:bodyPr/>
                    <a:lstStyle/>
                    <a:p>
                      <a:r>
                        <a:rPr lang="en-US" sz="1600" dirty="0" smtClean="0"/>
                        <a:t>Indonesia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1</a:t>
                      </a:r>
                      <a:endParaRPr lang="en-US" sz="1600" dirty="0"/>
                    </a:p>
                  </a:txBody>
                  <a:tcPr anchor="ctr"/>
                </a:tc>
                <a:tc>
                  <a:txBody>
                    <a:bodyPr/>
                    <a:lstStyle/>
                    <a:p>
                      <a:pPr algn="ctr"/>
                      <a:endParaRPr lang="en-US" sz="1600" dirty="0"/>
                    </a:p>
                  </a:txBody>
                  <a:tcPr anchor="ctr"/>
                </a:tc>
                <a:tc>
                  <a:txBody>
                    <a:bodyPr/>
                    <a:lstStyle/>
                    <a:p>
                      <a:pPr algn="ctr"/>
                      <a:r>
                        <a:rPr lang="en-US" sz="1600" smtClean="0"/>
                        <a:t>1</a:t>
                      </a:r>
                      <a:endParaRPr lang="en-US" sz="1600" dirty="0"/>
                    </a:p>
                  </a:txBody>
                  <a:tcPr anchor="ctr"/>
                </a:tc>
              </a:tr>
              <a:tr h="320040">
                <a:tc>
                  <a:txBody>
                    <a:bodyPr/>
                    <a:lstStyle/>
                    <a:p>
                      <a:r>
                        <a:rPr lang="en-US" sz="1600" dirty="0" smtClean="0"/>
                        <a:t>Kenya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2</a:t>
                      </a:r>
                      <a:endParaRPr lang="en-US" sz="1600" dirty="0"/>
                    </a:p>
                  </a:txBody>
                  <a:tcPr anchor="ctr"/>
                </a:tc>
                <a:tc>
                  <a:txBody>
                    <a:bodyPr/>
                    <a:lstStyle/>
                    <a:p>
                      <a:pPr algn="ctr"/>
                      <a:r>
                        <a:rPr lang="en-US" sz="1600" smtClean="0"/>
                        <a:t>1</a:t>
                      </a:r>
                      <a:endParaRPr lang="en-US" sz="1600" dirty="0"/>
                    </a:p>
                  </a:txBody>
                  <a:tcPr anchor="ctr"/>
                </a:tc>
                <a:tc>
                  <a:txBody>
                    <a:bodyPr/>
                    <a:lstStyle/>
                    <a:p>
                      <a:pPr algn="ctr"/>
                      <a:r>
                        <a:rPr lang="en-US" sz="1600" smtClean="0"/>
                        <a:t>1</a:t>
                      </a:r>
                      <a:endParaRPr lang="en-US" sz="1600" dirty="0"/>
                    </a:p>
                  </a:txBody>
                  <a:tcPr anchor="ctr"/>
                </a:tc>
                <a:tc>
                  <a:txBody>
                    <a:bodyPr/>
                    <a:lstStyle/>
                    <a:p>
                      <a:pPr algn="ctr"/>
                      <a:r>
                        <a:rPr lang="en-US" sz="1600" smtClean="0"/>
                        <a:t>1</a:t>
                      </a:r>
                      <a:endParaRPr lang="en-US" sz="1600" dirty="0"/>
                    </a:p>
                  </a:txBody>
                  <a:tcPr anchor="ctr"/>
                </a:tc>
                <a:tc>
                  <a:txBody>
                    <a:bodyPr/>
                    <a:lstStyle/>
                    <a:p>
                      <a:pPr algn="ctr"/>
                      <a:r>
                        <a:rPr lang="en-US" sz="1600" smtClean="0"/>
                        <a:t>5</a:t>
                      </a:r>
                      <a:endParaRPr lang="en-US" sz="1600" dirty="0"/>
                    </a:p>
                  </a:txBody>
                  <a:tcPr anchor="ctr"/>
                </a:tc>
              </a:tr>
              <a:tr h="320040">
                <a:tc>
                  <a:txBody>
                    <a:bodyPr/>
                    <a:lstStyle/>
                    <a:p>
                      <a:r>
                        <a:rPr lang="en-US" sz="1600" dirty="0" smtClean="0"/>
                        <a:t>Lesotho</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2</a:t>
                      </a: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2</a:t>
                      </a:r>
                      <a:endParaRPr lang="en-US" sz="1600" dirty="0"/>
                    </a:p>
                  </a:txBody>
                  <a:tcPr anchor="ctr"/>
                </a:tc>
              </a:tr>
              <a:tr h="320040">
                <a:tc>
                  <a:txBody>
                    <a:bodyPr/>
                    <a:lstStyle/>
                    <a:p>
                      <a:r>
                        <a:rPr lang="en-US" sz="1600" dirty="0" smtClean="0"/>
                        <a:t>Mozambique</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3</a:t>
                      </a: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3</a:t>
                      </a:r>
                      <a:endParaRPr lang="en-US" sz="1600" dirty="0"/>
                    </a:p>
                  </a:txBody>
                  <a:tcPr anchor="ctr"/>
                </a:tc>
              </a:tr>
              <a:tr h="320040">
                <a:tc>
                  <a:txBody>
                    <a:bodyPr/>
                    <a:lstStyle/>
                    <a:p>
                      <a:r>
                        <a:rPr lang="en-US" sz="1600" dirty="0" smtClean="0"/>
                        <a:t>Nepal</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1</a:t>
                      </a:r>
                      <a:endParaRPr lang="en-US" sz="1600" dirty="0"/>
                    </a:p>
                  </a:txBody>
                  <a:tcPr anchor="ctr"/>
                </a:tc>
                <a:tc>
                  <a:txBody>
                    <a:bodyPr/>
                    <a:lstStyle/>
                    <a:p>
                      <a:pPr algn="ctr"/>
                      <a:r>
                        <a:rPr lang="en-US" sz="1600" smtClean="0"/>
                        <a:t>3</a:t>
                      </a:r>
                      <a:endParaRPr lang="en-US" sz="1600" dirty="0"/>
                    </a:p>
                  </a:txBody>
                  <a:tcPr anchor="ctr"/>
                </a:tc>
                <a:tc>
                  <a:txBody>
                    <a:bodyPr/>
                    <a:lstStyle/>
                    <a:p>
                      <a:pPr algn="ctr"/>
                      <a:endParaRPr lang="en-US" sz="1600" dirty="0"/>
                    </a:p>
                  </a:txBody>
                  <a:tcPr anchor="ctr"/>
                </a:tc>
                <a:tc>
                  <a:txBody>
                    <a:bodyPr/>
                    <a:lstStyle/>
                    <a:p>
                      <a:pPr algn="ctr"/>
                      <a:r>
                        <a:rPr lang="en-US" sz="1600" dirty="0" smtClean="0"/>
                        <a:t>1</a:t>
                      </a:r>
                      <a:endParaRPr lang="en-US" sz="1600" dirty="0"/>
                    </a:p>
                  </a:txBody>
                  <a:tcPr anchor="ctr"/>
                </a:tc>
                <a:tc>
                  <a:txBody>
                    <a:bodyPr/>
                    <a:lstStyle/>
                    <a:p>
                      <a:pPr algn="ctr"/>
                      <a:r>
                        <a:rPr lang="en-US" sz="1600" smtClean="0"/>
                        <a:t>5</a:t>
                      </a:r>
                      <a:endParaRPr lang="en-US" sz="1600" dirty="0"/>
                    </a:p>
                  </a:txBody>
                  <a:tcPr anchor="ctr"/>
                </a:tc>
              </a:tr>
              <a:tr h="320040">
                <a:tc>
                  <a:txBody>
                    <a:bodyPr/>
                    <a:lstStyle/>
                    <a:p>
                      <a:r>
                        <a:rPr lang="en-US" sz="1600" dirty="0" smtClean="0"/>
                        <a:t>Peru</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1</a:t>
                      </a:r>
                      <a:endParaRPr lang="en-US" sz="1600" dirty="0"/>
                    </a:p>
                  </a:txBody>
                  <a:tcPr anchor="ctr"/>
                </a:tc>
                <a:tc>
                  <a:txBody>
                    <a:bodyPr/>
                    <a:lstStyle/>
                    <a:p>
                      <a:pPr algn="ctr"/>
                      <a:endParaRPr lang="en-US" sz="1600" dirty="0"/>
                    </a:p>
                  </a:txBody>
                  <a:tcPr anchor="ctr"/>
                </a:tc>
                <a:tc>
                  <a:txBody>
                    <a:bodyPr/>
                    <a:lstStyle/>
                    <a:p>
                      <a:pPr algn="ctr"/>
                      <a:r>
                        <a:rPr lang="en-US" sz="1600" smtClean="0"/>
                        <a:t>1</a:t>
                      </a:r>
                      <a:endParaRPr lang="en-US" sz="1600" dirty="0"/>
                    </a:p>
                  </a:txBody>
                  <a:tcPr anchor="ctr"/>
                </a:tc>
              </a:tr>
              <a:tr h="320040">
                <a:tc>
                  <a:txBody>
                    <a:bodyPr/>
                    <a:lstStyle/>
                    <a:p>
                      <a:r>
                        <a:rPr lang="en-US" sz="1600" dirty="0" smtClean="0"/>
                        <a:t>Philippines</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2</a:t>
                      </a:r>
                      <a:endParaRPr lang="en-US" sz="1600" dirty="0"/>
                    </a:p>
                  </a:txBody>
                  <a:tcPr anchor="ctr"/>
                </a:tc>
                <a:tc>
                  <a:txBody>
                    <a:bodyPr/>
                    <a:lstStyle/>
                    <a:p>
                      <a:pPr algn="ctr"/>
                      <a:r>
                        <a:rPr lang="en-US" sz="1600" smtClean="0"/>
                        <a:t>1</a:t>
                      </a:r>
                      <a:endParaRPr lang="en-US" sz="1600" dirty="0"/>
                    </a:p>
                  </a:txBody>
                  <a:tcPr anchor="ctr"/>
                </a:tc>
                <a:tc>
                  <a:txBody>
                    <a:bodyPr/>
                    <a:lstStyle/>
                    <a:p>
                      <a:pPr algn="ctr"/>
                      <a:endParaRPr lang="en-US" sz="1600" dirty="0"/>
                    </a:p>
                  </a:txBody>
                  <a:tcPr anchor="ctr"/>
                </a:tc>
                <a:tc>
                  <a:txBody>
                    <a:bodyPr/>
                    <a:lstStyle/>
                    <a:p>
                      <a:pPr algn="ctr"/>
                      <a:r>
                        <a:rPr lang="en-US" sz="1600" dirty="0" smtClean="0"/>
                        <a:t>2</a:t>
                      </a:r>
                      <a:endParaRPr lang="en-US" sz="1600" dirty="0"/>
                    </a:p>
                  </a:txBody>
                  <a:tcPr anchor="ctr"/>
                </a:tc>
                <a:tc>
                  <a:txBody>
                    <a:bodyPr/>
                    <a:lstStyle/>
                    <a:p>
                      <a:pPr algn="ctr"/>
                      <a:r>
                        <a:rPr lang="en-US" sz="1600" smtClean="0"/>
                        <a:t>5</a:t>
                      </a:r>
                      <a:endParaRPr lang="en-US" sz="1600" dirty="0"/>
                    </a:p>
                  </a:txBody>
                  <a:tcPr anchor="ctr"/>
                </a:tc>
              </a:tr>
              <a:tr h="320040">
                <a:tc>
                  <a:txBody>
                    <a:bodyPr/>
                    <a:lstStyle/>
                    <a:p>
                      <a:r>
                        <a:rPr lang="en-US" sz="1600" dirty="0" smtClean="0"/>
                        <a:t>Uganda</a:t>
                      </a:r>
                      <a:endParaRPr lang="en-US" sz="1600" dirty="0"/>
                    </a:p>
                  </a:txBody>
                  <a:tcPr/>
                </a:tc>
                <a:tc>
                  <a:txBody>
                    <a:bodyPr/>
                    <a:lstStyle/>
                    <a:p>
                      <a:pPr algn="ct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smtClean="0"/>
                        <a:t>2</a:t>
                      </a:r>
                      <a:endParaRPr lang="en-US" sz="1600" dirty="0"/>
                    </a:p>
                  </a:txBody>
                  <a:tcPr anchor="ctr"/>
                </a:tc>
                <a:tc>
                  <a:txBody>
                    <a:bodyPr/>
                    <a:lstStyle/>
                    <a:p>
                      <a:pPr algn="ctr"/>
                      <a:endParaRPr lang="en-US" sz="1600" dirty="0"/>
                    </a:p>
                  </a:txBody>
                  <a:tcPr anchor="ctr"/>
                </a:tc>
                <a:tc>
                  <a:txBody>
                    <a:bodyPr/>
                    <a:lstStyle/>
                    <a:p>
                      <a:pPr algn="ctr"/>
                      <a:endParaRPr lang="en-US" sz="1600" dirty="0"/>
                    </a:p>
                  </a:txBody>
                  <a:tcPr anchor="ctr"/>
                </a:tc>
                <a:tc>
                  <a:txBody>
                    <a:bodyPr/>
                    <a:lstStyle/>
                    <a:p>
                      <a:pPr algn="ctr"/>
                      <a:r>
                        <a:rPr lang="en-US" sz="1600" dirty="0" smtClean="0"/>
                        <a:t>2</a:t>
                      </a:r>
                      <a:endParaRPr lang="en-US" sz="1600" dirty="0"/>
                    </a:p>
                  </a:txBody>
                  <a:tcPr anchor="ctr"/>
                </a:tc>
              </a:tr>
              <a:tr h="320040">
                <a:tc>
                  <a:txBody>
                    <a:bodyPr/>
                    <a:lstStyle/>
                    <a:p>
                      <a:pPr algn="r"/>
                      <a:r>
                        <a:rPr lang="en-US" sz="1600" dirty="0" smtClean="0"/>
                        <a:t>TOTAL</a:t>
                      </a:r>
                      <a:endParaRPr lang="en-US" sz="1600" dirty="0"/>
                    </a:p>
                  </a:txBody>
                  <a:tcPr/>
                </a:tc>
                <a:tc>
                  <a:txBody>
                    <a:bodyPr/>
                    <a:lstStyle/>
                    <a:p>
                      <a:pPr algn="ctr"/>
                      <a:r>
                        <a:rPr lang="en-US" sz="1600" dirty="0" smtClean="0"/>
                        <a:t>12</a:t>
                      </a:r>
                      <a:endParaRPr lang="en-US" sz="1600" dirty="0"/>
                    </a:p>
                  </a:txBody>
                  <a:tcPr anchor="ctr"/>
                </a:tc>
                <a:tc>
                  <a:txBody>
                    <a:bodyPr/>
                    <a:lstStyle/>
                    <a:p>
                      <a:pPr algn="ctr"/>
                      <a:r>
                        <a:rPr lang="en-US" sz="1600" dirty="0" smtClean="0"/>
                        <a:t>12</a:t>
                      </a:r>
                      <a:endParaRPr lang="en-US" sz="1600" dirty="0"/>
                    </a:p>
                  </a:txBody>
                  <a:tcPr anchor="ctr"/>
                </a:tc>
                <a:tc>
                  <a:txBody>
                    <a:bodyPr/>
                    <a:lstStyle/>
                    <a:p>
                      <a:pPr algn="ctr"/>
                      <a:r>
                        <a:rPr lang="en-US" sz="1600" dirty="0" smtClean="0"/>
                        <a:t>19</a:t>
                      </a:r>
                      <a:endParaRPr lang="en-US" sz="1600" dirty="0"/>
                    </a:p>
                  </a:txBody>
                  <a:tcPr anchor="ctr"/>
                </a:tc>
                <a:tc>
                  <a:txBody>
                    <a:bodyPr/>
                    <a:lstStyle/>
                    <a:p>
                      <a:pPr algn="ctr"/>
                      <a:r>
                        <a:rPr lang="en-US" sz="1600" dirty="0" smtClean="0"/>
                        <a:t>23</a:t>
                      </a:r>
                      <a:endParaRPr lang="en-US" sz="1600" dirty="0"/>
                    </a:p>
                  </a:txBody>
                  <a:tcPr anchor="ctr"/>
                </a:tc>
                <a:tc>
                  <a:txBody>
                    <a:bodyPr/>
                    <a:lstStyle/>
                    <a:p>
                      <a:pPr algn="ctr"/>
                      <a:r>
                        <a:rPr lang="en-US" sz="1600" dirty="0" smtClean="0"/>
                        <a:t>13</a:t>
                      </a:r>
                      <a:endParaRPr lang="en-US" sz="1600" dirty="0"/>
                    </a:p>
                  </a:txBody>
                  <a:tcPr anchor="ctr"/>
                </a:tc>
                <a:tc>
                  <a:txBody>
                    <a:bodyPr/>
                    <a:lstStyle/>
                    <a:p>
                      <a:pPr algn="ctr"/>
                      <a:r>
                        <a:rPr lang="en-US" sz="1600" dirty="0" smtClean="0"/>
                        <a:t>13</a:t>
                      </a:r>
                      <a:endParaRPr lang="en-US" sz="1600" dirty="0"/>
                    </a:p>
                  </a:txBody>
                  <a:tcPr anchor="ctr"/>
                </a:tc>
                <a:tc>
                  <a:txBody>
                    <a:bodyPr/>
                    <a:lstStyle/>
                    <a:p>
                      <a:pPr algn="ctr"/>
                      <a:r>
                        <a:rPr lang="en-US" sz="1800" b="1" dirty="0" smtClean="0"/>
                        <a:t>92</a:t>
                      </a:r>
                      <a:endParaRPr lang="en-US" sz="1800" b="1" dirty="0"/>
                    </a:p>
                  </a:txBody>
                  <a:tcPr anchor="ctr"/>
                </a:tc>
              </a:tr>
            </a:tbl>
          </a:graphicData>
        </a:graphic>
      </p:graphicFrame>
      <p:sp>
        <p:nvSpPr>
          <p:cNvPr id="3" name="TextBox 2"/>
          <p:cNvSpPr txBox="1"/>
          <p:nvPr/>
        </p:nvSpPr>
        <p:spPr>
          <a:xfrm>
            <a:off x="304800" y="24825"/>
            <a:ext cx="6992492" cy="461665"/>
          </a:xfrm>
          <a:prstGeom prst="rect">
            <a:avLst/>
          </a:prstGeom>
          <a:noFill/>
        </p:spPr>
        <p:txBody>
          <a:bodyPr wrap="none" rtlCol="0">
            <a:spAutoFit/>
          </a:bodyPr>
          <a:lstStyle/>
          <a:p>
            <a:r>
              <a:rPr lang="en-US" sz="2400" b="1" dirty="0" smtClean="0">
                <a:solidFill>
                  <a:srgbClr val="117722"/>
                </a:solidFill>
                <a:latin typeface="Myriad Pro" pitchFamily="34" charset="0"/>
              </a:rPr>
              <a:t>SANREM CRSP Phase IV Degree Trainees: Years 1-3</a:t>
            </a:r>
            <a:endParaRPr lang="en-US" sz="2400" b="1" dirty="0">
              <a:solidFill>
                <a:srgbClr val="117722"/>
              </a:solidFill>
              <a:latin typeface="Myriad Pro" pitchFamily="34" charset="0"/>
            </a:endParaRPr>
          </a:p>
        </p:txBody>
      </p:sp>
      <p:sp>
        <p:nvSpPr>
          <p:cNvPr id="4" name="TextBox 3"/>
          <p:cNvSpPr txBox="1"/>
          <p:nvPr/>
        </p:nvSpPr>
        <p:spPr>
          <a:xfrm>
            <a:off x="2492718" y="6377587"/>
            <a:ext cx="3860159" cy="369332"/>
          </a:xfrm>
          <a:prstGeom prst="rect">
            <a:avLst/>
          </a:prstGeom>
          <a:noFill/>
          <a:ln>
            <a:noFill/>
          </a:ln>
        </p:spPr>
        <p:txBody>
          <a:bodyPr wrap="none" rtlCol="0">
            <a:spAutoFit/>
          </a:bodyPr>
          <a:lstStyle/>
          <a:p>
            <a:r>
              <a:rPr lang="en-US" b="1" dirty="0" smtClean="0">
                <a:latin typeface="Myriad Pro" pitchFamily="34" charset="0"/>
              </a:rPr>
              <a:t>Women = 44		Men = 48</a:t>
            </a:r>
            <a:endParaRPr lang="en-US" b="1" dirty="0">
              <a:latin typeface="Myriad Pro" pitchFamily="34" charset="0"/>
            </a:endParaRPr>
          </a:p>
        </p:txBody>
      </p:sp>
    </p:spTree>
    <p:extLst>
      <p:ext uri="{BB962C8B-B14F-4D97-AF65-F5344CB8AC3E}">
        <p14:creationId xmlns:p14="http://schemas.microsoft.com/office/powerpoint/2010/main" val="1855948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7" name="Title 6"/>
          <p:cNvSpPr>
            <a:spLocks noGrp="1"/>
          </p:cNvSpPr>
          <p:nvPr>
            <p:ph type="title"/>
          </p:nvPr>
        </p:nvSpPr>
        <p:spPr/>
        <p:txBody>
          <a:bodyPr>
            <a:normAutofit/>
          </a:bodyPr>
          <a:lstStyle/>
          <a:p>
            <a:pPr algn="l"/>
            <a:r>
              <a:rPr lang="en-US" sz="3600" b="1" dirty="0" smtClean="0">
                <a:solidFill>
                  <a:srgbClr val="006600"/>
                </a:solidFill>
                <a:latin typeface="Myriad Pro" pitchFamily="34" charset="0"/>
              </a:rPr>
              <a:t>21</a:t>
            </a:r>
            <a:r>
              <a:rPr lang="en-US" sz="3600" b="1" baseline="30000" dirty="0" smtClean="0">
                <a:solidFill>
                  <a:srgbClr val="006600"/>
                </a:solidFill>
                <a:latin typeface="Myriad Pro" pitchFamily="34" charset="0"/>
              </a:rPr>
              <a:t>st</a:t>
            </a:r>
            <a:r>
              <a:rPr lang="en-US" sz="3600" b="1" dirty="0" smtClean="0">
                <a:solidFill>
                  <a:srgbClr val="006600"/>
                </a:solidFill>
                <a:latin typeface="Myriad Pro" pitchFamily="34" charset="0"/>
              </a:rPr>
              <a:t> Century Land Grant Footprint</a:t>
            </a:r>
            <a:endParaRPr lang="en-US" sz="3600" b="1" dirty="0">
              <a:solidFill>
                <a:srgbClr val="006600"/>
              </a:solidFill>
              <a:latin typeface="Myriad Pro" pitchFamily="34" charset="0"/>
            </a:endParaRPr>
          </a:p>
        </p:txBody>
      </p:sp>
      <p:sp>
        <p:nvSpPr>
          <p:cNvPr id="8" name="Content Placeholder 7"/>
          <p:cNvSpPr>
            <a:spLocks noGrp="1"/>
          </p:cNvSpPr>
          <p:nvPr>
            <p:ph sz="quarter" idx="1"/>
          </p:nvPr>
        </p:nvSpPr>
        <p:spPr>
          <a:xfrm>
            <a:off x="281940" y="1447800"/>
            <a:ext cx="8503920" cy="4572000"/>
          </a:xfrm>
        </p:spPr>
        <p:txBody>
          <a:bodyPr>
            <a:noAutofit/>
          </a:bodyPr>
          <a:lstStyle/>
          <a:p>
            <a:pPr>
              <a:lnSpc>
                <a:spcPct val="120000"/>
              </a:lnSpc>
              <a:spcBef>
                <a:spcPts val="0"/>
              </a:spcBef>
              <a:spcAft>
                <a:spcPts val="1200"/>
              </a:spcAft>
            </a:pPr>
            <a:r>
              <a:rPr lang="en-US" sz="2000" dirty="0" smtClean="0">
                <a:latin typeface="Myriad Pro" pitchFamily="34" charset="0"/>
              </a:rPr>
              <a:t>Leaves behind:</a:t>
            </a:r>
          </a:p>
          <a:p>
            <a:pPr lvl="1">
              <a:lnSpc>
                <a:spcPct val="120000"/>
              </a:lnSpc>
              <a:spcBef>
                <a:spcPts val="0"/>
              </a:spcBef>
              <a:spcAft>
                <a:spcPts val="1200"/>
              </a:spcAft>
            </a:pPr>
            <a:r>
              <a:rPr lang="en-US" sz="2000" dirty="0" smtClean="0">
                <a:latin typeface="Myriad Pro" pitchFamily="34" charset="0"/>
              </a:rPr>
              <a:t>Intellectual leadership in transdisciplinary negotiation</a:t>
            </a:r>
          </a:p>
          <a:p>
            <a:pPr lvl="1">
              <a:lnSpc>
                <a:spcPct val="120000"/>
              </a:lnSpc>
              <a:spcBef>
                <a:spcPts val="0"/>
              </a:spcBef>
              <a:spcAft>
                <a:spcPts val="1200"/>
              </a:spcAft>
            </a:pPr>
            <a:r>
              <a:rPr lang="en-US" sz="2000" dirty="0" smtClean="0">
                <a:latin typeface="Myriad Pro" pitchFamily="34" charset="0"/>
              </a:rPr>
              <a:t>Strategic and creative partnerships involving all stakeholders</a:t>
            </a:r>
          </a:p>
          <a:p>
            <a:pPr lvl="1">
              <a:lnSpc>
                <a:spcPct val="120000"/>
              </a:lnSpc>
              <a:spcBef>
                <a:spcPts val="0"/>
              </a:spcBef>
              <a:spcAft>
                <a:spcPts val="1200"/>
              </a:spcAft>
            </a:pPr>
            <a:r>
              <a:rPr lang="en-US" sz="2000" dirty="0" smtClean="0">
                <a:latin typeface="Myriad Pro" pitchFamily="34" charset="0"/>
              </a:rPr>
              <a:t>Engaging the next generation of agricultural leaders</a:t>
            </a:r>
          </a:p>
          <a:p>
            <a:pPr>
              <a:lnSpc>
                <a:spcPct val="120000"/>
              </a:lnSpc>
              <a:spcBef>
                <a:spcPts val="0"/>
              </a:spcBef>
              <a:spcAft>
                <a:spcPts val="1200"/>
              </a:spcAft>
            </a:pPr>
            <a:r>
              <a:rPr lang="en-US" sz="2000" dirty="0" smtClean="0">
                <a:latin typeface="Myriad Pro" pitchFamily="34" charset="0"/>
              </a:rPr>
              <a:t>Integrates research/teaching/action into locally responsive institutional settings</a:t>
            </a:r>
          </a:p>
          <a:p>
            <a:pPr lvl="1">
              <a:lnSpc>
                <a:spcPct val="120000"/>
              </a:lnSpc>
              <a:spcBef>
                <a:spcPts val="0"/>
              </a:spcBef>
              <a:spcAft>
                <a:spcPts val="1200"/>
              </a:spcAft>
            </a:pPr>
            <a:r>
              <a:rPr lang="en-US" sz="2000" dirty="0" smtClean="0">
                <a:latin typeface="Myriad Pro" pitchFamily="34" charset="0"/>
              </a:rPr>
              <a:t>Existing models appear to be largely NGO-led</a:t>
            </a:r>
          </a:p>
          <a:p>
            <a:pPr>
              <a:lnSpc>
                <a:spcPct val="120000"/>
              </a:lnSpc>
              <a:spcBef>
                <a:spcPts val="0"/>
              </a:spcBef>
              <a:spcAft>
                <a:spcPts val="1200"/>
              </a:spcAft>
            </a:pPr>
            <a:r>
              <a:rPr lang="en-US" sz="2000" dirty="0" smtClean="0">
                <a:latin typeface="Myriad Pro" pitchFamily="34" charset="0"/>
              </a:rPr>
              <a:t>Maintains the role of the ‘honest broker’</a:t>
            </a:r>
          </a:p>
          <a:p>
            <a:pPr lvl="1">
              <a:lnSpc>
                <a:spcPct val="120000"/>
              </a:lnSpc>
              <a:spcBef>
                <a:spcPts val="0"/>
              </a:spcBef>
              <a:spcAft>
                <a:spcPts val="1200"/>
              </a:spcAft>
            </a:pPr>
            <a:r>
              <a:rPr lang="en-US" sz="2000" dirty="0" smtClean="0">
                <a:latin typeface="Myriad Pro" pitchFamily="34" charset="0"/>
              </a:rPr>
              <a:t>Educated negotiation</a:t>
            </a:r>
          </a:p>
          <a:p>
            <a:pPr lvl="1">
              <a:lnSpc>
                <a:spcPct val="120000"/>
              </a:lnSpc>
              <a:spcBef>
                <a:spcPts val="0"/>
              </a:spcBef>
              <a:spcAft>
                <a:spcPts val="1200"/>
              </a:spcAft>
            </a:pPr>
            <a:r>
              <a:rPr lang="en-US" sz="2000" dirty="0" smtClean="0">
                <a:latin typeface="Myriad Pro" pitchFamily="34" charset="0"/>
              </a:rPr>
              <a:t>Communicative competence of all partners is critical</a:t>
            </a:r>
            <a:endParaRPr lang="en-US" sz="2000" dirty="0">
              <a:latin typeface="Myriad Pro" pitchFamily="34" charset="0"/>
            </a:endParaRPr>
          </a:p>
        </p:txBody>
      </p:sp>
    </p:spTree>
    <p:extLst>
      <p:ext uri="{BB962C8B-B14F-4D97-AF65-F5344CB8AC3E}">
        <p14:creationId xmlns:p14="http://schemas.microsoft.com/office/powerpoint/2010/main" val="592844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effectLst>
            <a:outerShdw blurRad="50800" dist="50800" dir="5400000" algn="ctr" rotWithShape="0">
              <a:srgbClr val="000000">
                <a:alpha val="50000"/>
              </a:srgbClr>
            </a:outerShdw>
          </a:effectLst>
        </p:spPr>
      </p:pic>
      <p:sp>
        <p:nvSpPr>
          <p:cNvPr id="2" name="Title 1"/>
          <p:cNvSpPr>
            <a:spLocks noGrp="1"/>
          </p:cNvSpPr>
          <p:nvPr>
            <p:ph type="title"/>
          </p:nvPr>
        </p:nvSpPr>
        <p:spPr>
          <a:xfrm>
            <a:off x="228600" y="-76200"/>
            <a:ext cx="8839200" cy="1143000"/>
          </a:xfrm>
        </p:spPr>
        <p:txBody>
          <a:bodyPr>
            <a:noAutofit/>
          </a:bodyPr>
          <a:lstStyle/>
          <a:p>
            <a:pPr algn="l"/>
            <a:r>
              <a:rPr lang="en-US" sz="3200" b="1" dirty="0" smtClean="0">
                <a:solidFill>
                  <a:srgbClr val="117722"/>
                </a:solidFill>
                <a:latin typeface="Myriad Pro" pitchFamily="34" charset="0"/>
              </a:rPr>
              <a:t>Reflecting on Networks and Technical Change</a:t>
            </a:r>
            <a:endParaRPr lang="en-US" sz="3200" b="1" dirty="0">
              <a:solidFill>
                <a:srgbClr val="117722"/>
              </a:solidFill>
              <a:latin typeface="Myriad Pro" pitchFamily="34" charset="0"/>
            </a:endParaRPr>
          </a:p>
        </p:txBody>
      </p:sp>
      <p:sp>
        <p:nvSpPr>
          <p:cNvPr id="3" name="Content Placeholder 2"/>
          <p:cNvSpPr>
            <a:spLocks noGrp="1"/>
          </p:cNvSpPr>
          <p:nvPr>
            <p:ph sz="quarter" idx="1"/>
          </p:nvPr>
        </p:nvSpPr>
        <p:spPr>
          <a:xfrm>
            <a:off x="228600" y="914400"/>
            <a:ext cx="8839200" cy="4572000"/>
          </a:xfrm>
        </p:spPr>
        <p:txBody>
          <a:bodyPr>
            <a:noAutofit/>
          </a:bodyPr>
          <a:lstStyle/>
          <a:p>
            <a:pPr eaLnBrk="0" hangingPunct="0">
              <a:lnSpc>
                <a:spcPct val="120000"/>
              </a:lnSpc>
              <a:spcBef>
                <a:spcPts val="0"/>
              </a:spcBef>
              <a:spcAft>
                <a:spcPts val="1200"/>
              </a:spcAft>
            </a:pPr>
            <a:r>
              <a:rPr lang="en-US" sz="2000" dirty="0" smtClean="0">
                <a:latin typeface="Myriad Pro" pitchFamily="34" charset="0"/>
              </a:rPr>
              <a:t>How should we think about technical change in agriculture?</a:t>
            </a:r>
          </a:p>
          <a:p>
            <a:pPr eaLnBrk="0" hangingPunct="0">
              <a:lnSpc>
                <a:spcPct val="120000"/>
              </a:lnSpc>
              <a:spcBef>
                <a:spcPts val="0"/>
              </a:spcBef>
              <a:spcAft>
                <a:spcPts val="1200"/>
              </a:spcAft>
            </a:pPr>
            <a:r>
              <a:rPr lang="en-US" sz="2000" dirty="0" smtClean="0">
                <a:latin typeface="Myriad Pro" pitchFamily="34" charset="0"/>
              </a:rPr>
              <a:t>What is the role of learning in the process of innovation?</a:t>
            </a:r>
          </a:p>
          <a:p>
            <a:pPr lvl="1" eaLnBrk="0" hangingPunct="0">
              <a:lnSpc>
                <a:spcPct val="120000"/>
              </a:lnSpc>
              <a:spcBef>
                <a:spcPts val="0"/>
              </a:spcBef>
              <a:spcAft>
                <a:spcPts val="1200"/>
              </a:spcAft>
            </a:pPr>
            <a:r>
              <a:rPr lang="en-US" sz="2000" dirty="0" smtClean="0">
                <a:latin typeface="Myriad Pro" pitchFamily="34" charset="0"/>
              </a:rPr>
              <a:t>Is learning a matter of information transfer resulting in adoption of innovations?</a:t>
            </a:r>
          </a:p>
          <a:p>
            <a:pPr lvl="1" eaLnBrk="0" hangingPunct="0">
              <a:lnSpc>
                <a:spcPct val="120000"/>
              </a:lnSpc>
              <a:spcBef>
                <a:spcPts val="0"/>
              </a:spcBef>
              <a:spcAft>
                <a:spcPts val="1200"/>
              </a:spcAft>
            </a:pPr>
            <a:r>
              <a:rPr lang="en-US" sz="2000" dirty="0" smtClean="0">
                <a:latin typeface="Myriad Pro" pitchFamily="34" charset="0"/>
              </a:rPr>
              <a:t>Or, is learning a matter of developing capacities for on-going adaptation?</a:t>
            </a:r>
          </a:p>
          <a:p>
            <a:pPr marL="457200" lvl="1" indent="0" eaLnBrk="0" hangingPunct="0">
              <a:lnSpc>
                <a:spcPct val="120000"/>
              </a:lnSpc>
              <a:spcBef>
                <a:spcPts val="0"/>
              </a:spcBef>
              <a:spcAft>
                <a:spcPts val="1200"/>
              </a:spcAft>
              <a:buNone/>
            </a:pPr>
            <a:endParaRPr lang="en-US" sz="2000" dirty="0" smtClean="0">
              <a:latin typeface="Myriad Pro" pitchFamily="34" charset="0"/>
            </a:endParaRPr>
          </a:p>
          <a:p>
            <a:pPr eaLnBrk="0" hangingPunct="0">
              <a:lnSpc>
                <a:spcPct val="120000"/>
              </a:lnSpc>
              <a:spcBef>
                <a:spcPts val="0"/>
              </a:spcBef>
              <a:spcAft>
                <a:spcPts val="1200"/>
              </a:spcAft>
            </a:pPr>
            <a:r>
              <a:rPr lang="en-US" sz="2000" dirty="0" smtClean="0">
                <a:latin typeface="Myriad Pro" pitchFamily="34" charset="0"/>
              </a:rPr>
              <a:t>Whose capacities should be </a:t>
            </a:r>
          </a:p>
          <a:p>
            <a:pPr marL="0" indent="0" eaLnBrk="0" hangingPunct="0">
              <a:lnSpc>
                <a:spcPct val="120000"/>
              </a:lnSpc>
              <a:spcBef>
                <a:spcPts val="0"/>
              </a:spcBef>
              <a:spcAft>
                <a:spcPts val="1200"/>
              </a:spcAft>
              <a:buNone/>
            </a:pPr>
            <a:r>
              <a:rPr lang="en-US" sz="2000" dirty="0">
                <a:latin typeface="Myriad Pro" pitchFamily="34" charset="0"/>
              </a:rPr>
              <a:t>	</a:t>
            </a:r>
            <a:r>
              <a:rPr lang="en-US" sz="2000" dirty="0" smtClean="0">
                <a:latin typeface="Myriad Pro" pitchFamily="34" charset="0"/>
              </a:rPr>
              <a:t>developed?</a:t>
            </a:r>
          </a:p>
          <a:p>
            <a:pPr eaLnBrk="0" hangingPunct="0">
              <a:lnSpc>
                <a:spcPct val="120000"/>
              </a:lnSpc>
              <a:spcBef>
                <a:spcPts val="0"/>
              </a:spcBef>
              <a:spcAft>
                <a:spcPts val="1200"/>
              </a:spcAft>
            </a:pPr>
            <a:r>
              <a:rPr lang="en-US" sz="2000" dirty="0" smtClean="0">
                <a:latin typeface="Myriad Pro" pitchFamily="34" charset="0"/>
              </a:rPr>
              <a:t>Where, in fact, does innovation occur?</a:t>
            </a:r>
            <a:endParaRPr lang="en-US" sz="2000" dirty="0">
              <a:latin typeface="Myriad Pro" pitchFamily="34" charset="0"/>
            </a:endParaRPr>
          </a:p>
        </p:txBody>
      </p:sp>
      <p:pic>
        <p:nvPicPr>
          <p:cNvPr id="6" name="Picture 7" descr="Ozzie introducing forage experime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890942"/>
            <a:ext cx="4204252" cy="295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813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TotalTime>
  <Words>914</Words>
  <Application>Microsoft Office PowerPoint</Application>
  <PresentationFormat>On-screen Show (4:3)</PresentationFormat>
  <Paragraphs>238</Paragraphs>
  <Slides>13</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Theme</vt:lpstr>
      <vt:lpstr>Chart</vt:lpstr>
      <vt:lpstr>PowerPoint Presentation</vt:lpstr>
      <vt:lpstr>Title XII Legislation</vt:lpstr>
      <vt:lpstr>Comparative Advantage of CRSPs in Human Resource Development</vt:lpstr>
      <vt:lpstr>CRSPs Degree Training</vt:lpstr>
      <vt:lpstr>Number of degree trainees supported by CRSPs, 1978-2007</vt:lpstr>
      <vt:lpstr>Demographics of CRSP Trainees </vt:lpstr>
      <vt:lpstr>PowerPoint Presentation</vt:lpstr>
      <vt:lpstr>21st Century Land Grant Footprint</vt:lpstr>
      <vt:lpstr>Reflecting on Networks and Technical Change</vt:lpstr>
      <vt:lpstr>The Transition to Complex Adaptive Systems</vt:lpstr>
      <vt:lpstr>PowerPoint Presentation</vt:lpstr>
      <vt:lpstr>Innovations in Graduate Training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keithm</dc:creator>
  <cp:lastModifiedBy>keithm</cp:lastModifiedBy>
  <cp:revision>20</cp:revision>
  <dcterms:created xsi:type="dcterms:W3CDTF">2012-10-14T21:51:55Z</dcterms:created>
  <dcterms:modified xsi:type="dcterms:W3CDTF">2012-10-21T11:14:51Z</dcterms:modified>
</cp:coreProperties>
</file>