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</p:sldMasterIdLst>
  <p:sldIdLst>
    <p:sldId id="263" r:id="rId4"/>
    <p:sldId id="264" r:id="rId5"/>
    <p:sldId id="265" r:id="rId6"/>
    <p:sldId id="266" r:id="rId7"/>
    <p:sldId id="273" r:id="rId8"/>
    <p:sldId id="267" r:id="rId9"/>
    <p:sldId id="268" r:id="rId10"/>
    <p:sldId id="269" r:id="rId11"/>
    <p:sldId id="270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660"/>
  </p:normalViewPr>
  <p:slideViewPr>
    <p:cSldViewPr>
      <p:cViewPr>
        <p:scale>
          <a:sx n="60" d="100"/>
          <a:sy n="60" d="100"/>
        </p:scale>
        <p:origin x="-152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9045-B1FB-40E2-8C49-8DC721E2E5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B627-EB1C-4BA2-837C-1817CA4C8B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59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9045-B1FB-40E2-8C49-8DC721E2E5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B627-EB1C-4BA2-837C-1817CA4C8B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726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9045-B1FB-40E2-8C49-8DC721E2E5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EB627-EB1C-4BA2-837C-1817CA4C8B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726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>
                <a:alpha val="67000"/>
              </a:srgbClr>
            </a:gs>
            <a:gs pos="71001">
              <a:srgbClr val="3333CC">
                <a:alpha val="55000"/>
              </a:srgbClr>
            </a:gs>
            <a:gs pos="81000">
              <a:srgbClr val="1170FF"/>
            </a:gs>
            <a:gs pos="100000">
              <a:srgbClr val="006699">
                <a:alpha val="77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A9045-B1FB-40E2-8C49-8DC721E2E5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EB627-EB1C-4BA2-837C-1817CA4C8B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3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>
                <a:alpha val="67000"/>
              </a:srgbClr>
            </a:gs>
            <a:gs pos="71001">
              <a:srgbClr val="3333CC">
                <a:alpha val="55000"/>
              </a:srgbClr>
            </a:gs>
            <a:gs pos="81000">
              <a:srgbClr val="1170FF"/>
            </a:gs>
            <a:gs pos="100000">
              <a:srgbClr val="006699">
                <a:alpha val="77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A9045-B1FB-40E2-8C49-8DC721E2E5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EB627-EB1C-4BA2-837C-1817CA4C8B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3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>
                <a:alpha val="67000"/>
              </a:srgbClr>
            </a:gs>
            <a:gs pos="71001">
              <a:srgbClr val="3333CC">
                <a:alpha val="55000"/>
              </a:srgbClr>
            </a:gs>
            <a:gs pos="81000">
              <a:srgbClr val="1170FF"/>
            </a:gs>
            <a:gs pos="100000">
              <a:srgbClr val="006699">
                <a:alpha val="77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A9045-B1FB-40E2-8C49-8DC721E2E5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EB627-EB1C-4BA2-837C-1817CA4C8B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3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wmf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i="1" dirty="0"/>
              <a:t>A Cost Benefit Analysis of Electricity </a:t>
            </a:r>
            <a:r>
              <a:rPr lang="en-US" sz="4000" i="1" dirty="0" smtClean="0"/>
              <a:t>Generation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Heather Thomson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Graduate Student Symposium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June 8, 2015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590171"/>
            <a:ext cx="1969912" cy="119162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550" y="5638800"/>
            <a:ext cx="2675249" cy="1091147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0706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7316" y="400764"/>
            <a:ext cx="8563834" cy="3481016"/>
            <a:chOff x="353633" y="1102634"/>
            <a:chExt cx="8563834" cy="3481016"/>
          </a:xfrm>
        </p:grpSpPr>
        <p:pic>
          <p:nvPicPr>
            <p:cNvPr id="5" name="Picture 7" descr="j031826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08022" y="2509262"/>
              <a:ext cx="912691" cy="529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4583677" y="2023536"/>
              <a:ext cx="1219200" cy="3666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sz="1600" b="1" dirty="0">
                  <a:latin typeface="Calibri" pitchFamily="34" charset="0"/>
                </a:rPr>
                <a:t>TS&amp;D</a:t>
              </a:r>
            </a:p>
          </p:txBody>
        </p:sp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6923875" y="2023536"/>
              <a:ext cx="1219200" cy="3666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sz="1600" b="1" dirty="0">
                  <a:latin typeface="Calibri" pitchFamily="34" charset="0"/>
                </a:rPr>
                <a:t>End-Use</a:t>
              </a:r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>
              <a:off x="5905734" y="3541362"/>
              <a:ext cx="26633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pic>
          <p:nvPicPr>
            <p:cNvPr id="9" name="Picture 24" descr="j009024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37177" y="3234080"/>
              <a:ext cx="59372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5" descr="j010457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8433" y="3192577"/>
              <a:ext cx="609600" cy="601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53633" y="3972319"/>
              <a:ext cx="1219200" cy="32519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sz="1600" b="1" dirty="0">
                  <a:latin typeface="Calibri" pitchFamily="34" charset="0"/>
                </a:rPr>
                <a:t>Extraction</a:t>
              </a: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693106" y="3964816"/>
              <a:ext cx="1219200" cy="32519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sz="1600" b="1" dirty="0">
                  <a:latin typeface="Calibri" pitchFamily="34" charset="0"/>
                </a:rPr>
                <a:t>TS&amp;D</a:t>
              </a:r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1572833" y="3524027"/>
              <a:ext cx="3333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V="1">
              <a:off x="2691413" y="3526943"/>
              <a:ext cx="365996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6213146" y="2023536"/>
              <a:ext cx="0" cy="25601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546338" y="1102634"/>
              <a:ext cx="308289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u="sng" dirty="0" smtClean="0"/>
                <a:t>Upstream Stages</a:t>
              </a:r>
              <a:r>
                <a:rPr lang="en-US" sz="2400" dirty="0" smtClean="0"/>
                <a:t>: </a:t>
              </a:r>
            </a:p>
            <a:p>
              <a:pPr algn="ctr"/>
              <a:r>
                <a:rPr lang="en-US" sz="2400" dirty="0" smtClean="0"/>
                <a:t>Feedstock and Refining </a:t>
              </a:r>
              <a:endParaRPr lang="en-US" sz="2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59981" y="1120747"/>
              <a:ext cx="27574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u="sng" dirty="0" smtClean="0"/>
                <a:t>Downstream Stages</a:t>
              </a:r>
              <a:r>
                <a:rPr lang="en-US" sz="2400" dirty="0" smtClean="0"/>
                <a:t>: </a:t>
              </a:r>
            </a:p>
            <a:p>
              <a:pPr algn="ctr"/>
              <a:r>
                <a:rPr lang="en-US" sz="2400" dirty="0" smtClean="0"/>
                <a:t>Operations</a:t>
              </a:r>
              <a:endParaRPr lang="en-US" sz="2400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1326" y="3172559"/>
              <a:ext cx="649123" cy="729352"/>
            </a:xfrm>
            <a:prstGeom prst="rect">
              <a:avLst/>
            </a:prstGeom>
          </p:spPr>
        </p:pic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3927455" y="3541361"/>
              <a:ext cx="301752" cy="44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pic>
          <p:nvPicPr>
            <p:cNvPr id="20" name="Picture 24" descr="j009024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6639" y="3170016"/>
              <a:ext cx="754062" cy="774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2855" y="2853656"/>
              <a:ext cx="1295401" cy="308611"/>
            </a:xfrm>
            <a:prstGeom prst="rect">
              <a:avLst/>
            </a:prstGeom>
          </p:spPr>
        </p:pic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H="1" flipV="1">
              <a:off x="1693106" y="3170016"/>
              <a:ext cx="0" cy="3487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3" name="Line 14"/>
            <p:cNvSpPr>
              <a:spLocks noChangeShapeType="1"/>
            </p:cNvSpPr>
            <p:nvPr/>
          </p:nvSpPr>
          <p:spPr bwMode="auto">
            <a:xfrm flipH="1">
              <a:off x="2828808" y="3162266"/>
              <a:ext cx="0" cy="35654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en-US"/>
            </a:p>
          </p:txBody>
        </p:sp>
        <p:pic>
          <p:nvPicPr>
            <p:cNvPr id="24" name="Picture 4" descr="C:\Users\jcorbett\AppData\Local\Microsoft\Windows\Temporary Internet Files\Content.IE5\IQ7L22J6\MC900326660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35970" y="4073146"/>
              <a:ext cx="1295400" cy="448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Left Brace 24"/>
            <p:cNvSpPr/>
            <p:nvPr/>
          </p:nvSpPr>
          <p:spPr>
            <a:xfrm>
              <a:off x="4341044" y="2509262"/>
              <a:ext cx="245390" cy="2074388"/>
            </a:xfrm>
            <a:prstGeom prst="leftBrac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Left Brace 26"/>
            <p:cNvSpPr/>
            <p:nvPr/>
          </p:nvSpPr>
          <p:spPr>
            <a:xfrm flipH="1">
              <a:off x="5783040" y="2501211"/>
              <a:ext cx="245390" cy="2074388"/>
            </a:xfrm>
            <a:prstGeom prst="leftBrac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Picture 16"/>
          <p:cNvPicPr>
            <a:picLocks noChangeAspect="1" noChangeArrowheads="1"/>
          </p:cNvPicPr>
          <p:nvPr/>
        </p:nvPicPr>
        <p:blipFill rotWithShape="1">
          <a:blip r:embed="rId8"/>
          <a:srcRect/>
          <a:stretch/>
        </p:blipFill>
        <p:spPr bwMode="auto">
          <a:xfrm>
            <a:off x="452953" y="4297513"/>
            <a:ext cx="8153400" cy="2286000"/>
          </a:xfrm>
          <a:prstGeom prst="corner">
            <a:avLst>
              <a:gd name="adj1" fmla="val 24166"/>
              <a:gd name="adj2" fmla="val 265000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2"/>
          <a:stretch/>
        </p:blipFill>
        <p:spPr bwMode="auto">
          <a:xfrm>
            <a:off x="6917558" y="2939740"/>
            <a:ext cx="1266979" cy="863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 descr="An overview of the Indian River Generating Station near Millsboro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89" b="25492"/>
          <a:stretch/>
        </p:blipFill>
        <p:spPr bwMode="auto">
          <a:xfrm>
            <a:off x="6917558" y="1879071"/>
            <a:ext cx="1266979" cy="8540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303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"/>
            <a:ext cx="8229600" cy="1143000"/>
          </a:xfrm>
        </p:spPr>
        <p:txBody>
          <a:bodyPr/>
          <a:lstStyle/>
          <a:p>
            <a:r>
              <a:rPr lang="en-US" dirty="0" smtClean="0"/>
              <a:t>Cost Benefit Analysis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3048000"/>
            <a:ext cx="2209800" cy="137159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prstClr val="black"/>
                </a:solidFill>
              </a:rPr>
              <a:t>Social </a:t>
            </a:r>
            <a:r>
              <a:rPr lang="en-US" sz="3200" dirty="0" smtClean="0">
                <a:solidFill>
                  <a:prstClr val="black"/>
                </a:solidFill>
              </a:rPr>
              <a:t>Costs/ Benefits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144790" y="3048001"/>
            <a:ext cx="2464514" cy="13715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prstClr val="black"/>
                </a:solidFill>
              </a:rPr>
              <a:t>Private </a:t>
            </a:r>
            <a:r>
              <a:rPr lang="en-US" sz="3200" dirty="0" smtClean="0">
                <a:solidFill>
                  <a:prstClr val="black"/>
                </a:solidFill>
              </a:rPr>
              <a:t>Costs/ Benefits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324601" y="3048001"/>
            <a:ext cx="2590799" cy="13715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prstClr val="black"/>
                </a:solidFill>
              </a:rPr>
              <a:t>External </a:t>
            </a:r>
            <a:r>
              <a:rPr lang="en-US" sz="3200" dirty="0" smtClean="0">
                <a:solidFill>
                  <a:prstClr val="black"/>
                </a:solidFill>
              </a:rPr>
              <a:t>Costs/ Benefits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7" name="Equal 6"/>
          <p:cNvSpPr/>
          <p:nvPr/>
        </p:nvSpPr>
        <p:spPr>
          <a:xfrm>
            <a:off x="2391696" y="3494469"/>
            <a:ext cx="685800" cy="283338"/>
          </a:xfrm>
          <a:prstGeom prst="mathEqua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Plus 7"/>
          <p:cNvSpPr/>
          <p:nvPr/>
        </p:nvSpPr>
        <p:spPr>
          <a:xfrm>
            <a:off x="5744496" y="3423634"/>
            <a:ext cx="457200" cy="425008"/>
          </a:xfrm>
          <a:prstGeom prst="mathPlu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4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"/>
            <a:ext cx="8229600" cy="1143000"/>
          </a:xfrm>
        </p:spPr>
        <p:txBody>
          <a:bodyPr/>
          <a:lstStyle/>
          <a:p>
            <a:r>
              <a:rPr lang="en-US" dirty="0" smtClean="0"/>
              <a:t>Facilities</a:t>
            </a:r>
            <a:endParaRPr lang="en-US" dirty="0"/>
          </a:p>
        </p:txBody>
      </p:sp>
      <p:pic>
        <p:nvPicPr>
          <p:cNvPr id="5" name="Picture 4" descr="An overview of the Indian River Generating Station near Millsboro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89" b="25492"/>
          <a:stretch/>
        </p:blipFill>
        <p:spPr bwMode="auto">
          <a:xfrm>
            <a:off x="4797115" y="3810001"/>
            <a:ext cx="4195968" cy="28283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066800"/>
            <a:ext cx="2328455" cy="35052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0"/>
            <a:ext cx="4427058" cy="282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1200" y="3581400"/>
            <a:ext cx="2922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College of Earth, Ocean, and Environment, </a:t>
            </a:r>
            <a:r>
              <a:rPr lang="en-US" sz="1100" dirty="0" err="1" smtClean="0"/>
              <a:t>UDel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6596390"/>
            <a:ext cx="27398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Indian River Power Plant, photo from DNREC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638398"/>
            <a:ext cx="23342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Edge Moor Natural Gas plant, Calpine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807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/>
              <a:t>Financial Benefits</a:t>
            </a:r>
          </a:p>
          <a:p>
            <a:pPr lvl="1"/>
            <a:r>
              <a:rPr lang="en-US" dirty="0" smtClean="0"/>
              <a:t>Electricity</a:t>
            </a:r>
          </a:p>
          <a:p>
            <a:pPr lvl="1"/>
            <a:r>
              <a:rPr lang="en-US" dirty="0" smtClean="0"/>
              <a:t>Jobs</a:t>
            </a:r>
            <a:endParaRPr lang="en-US" dirty="0"/>
          </a:p>
          <a:p>
            <a:r>
              <a:rPr lang="en-US" dirty="0" smtClean="0"/>
              <a:t>Financial Costs</a:t>
            </a:r>
            <a:endParaRPr lang="en-US" dirty="0"/>
          </a:p>
          <a:p>
            <a:pPr lvl="1"/>
            <a:r>
              <a:rPr lang="en-US" dirty="0" smtClean="0"/>
              <a:t>Construction</a:t>
            </a:r>
            <a:endParaRPr lang="en-US" dirty="0"/>
          </a:p>
          <a:p>
            <a:pPr lvl="1"/>
            <a:r>
              <a:rPr lang="en-US" dirty="0" smtClean="0"/>
              <a:t>Operations and Maintenance (O&amp;M)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2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Environmental </a:t>
            </a:r>
            <a:r>
              <a:rPr lang="en-US" dirty="0"/>
              <a:t>Benefits</a:t>
            </a:r>
          </a:p>
          <a:p>
            <a:r>
              <a:rPr lang="en-US" dirty="0" smtClean="0"/>
              <a:t>Environmental Costs</a:t>
            </a:r>
            <a:endParaRPr lang="en-US" dirty="0"/>
          </a:p>
          <a:p>
            <a:pPr lvl="1"/>
            <a:r>
              <a:rPr lang="en-US" dirty="0"/>
              <a:t>Air pollution</a:t>
            </a:r>
          </a:p>
          <a:p>
            <a:pPr lvl="1"/>
            <a:r>
              <a:rPr lang="en-US" dirty="0" smtClean="0"/>
              <a:t>Climate </a:t>
            </a:r>
            <a:r>
              <a:rPr lang="en-US" dirty="0"/>
              <a:t>Change</a:t>
            </a:r>
          </a:p>
          <a:p>
            <a:pPr lvl="1"/>
            <a:r>
              <a:rPr lang="en-US" dirty="0" smtClean="0"/>
              <a:t>Avian/Bat </a:t>
            </a:r>
            <a:r>
              <a:rPr lang="en-US" dirty="0"/>
              <a:t>Mortality</a:t>
            </a:r>
          </a:p>
          <a:p>
            <a:pPr lvl="1"/>
            <a:r>
              <a:rPr lang="en-US" dirty="0" smtClean="0"/>
              <a:t>Fish </a:t>
            </a:r>
            <a:r>
              <a:rPr lang="en-US" dirty="0"/>
              <a:t>Kills and Water Use</a:t>
            </a:r>
          </a:p>
          <a:p>
            <a:pPr lvl="1"/>
            <a:r>
              <a:rPr lang="en-US" dirty="0" smtClean="0"/>
              <a:t>Construction</a:t>
            </a:r>
            <a:endParaRPr lang="en-US" dirty="0"/>
          </a:p>
          <a:p>
            <a:pPr lvl="1"/>
            <a:r>
              <a:rPr lang="en-US" dirty="0" smtClean="0"/>
              <a:t>Upstream</a:t>
            </a:r>
            <a:endParaRPr lang="en-US" dirty="0"/>
          </a:p>
          <a:p>
            <a:r>
              <a:rPr lang="en-US" dirty="0" smtClean="0"/>
              <a:t>Amenity </a:t>
            </a:r>
            <a:r>
              <a:rPr lang="en-US" dirty="0"/>
              <a:t>and </a:t>
            </a:r>
            <a:r>
              <a:rPr lang="en-US" dirty="0" err="1"/>
              <a:t>Disamenity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42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" r="939"/>
          <a:stretch/>
        </p:blipFill>
        <p:spPr bwMode="auto">
          <a:xfrm>
            <a:off x="0" y="0"/>
            <a:ext cx="920438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79" t="21014" r="1165" b="20246"/>
          <a:stretch/>
        </p:blipFill>
        <p:spPr bwMode="auto">
          <a:xfrm>
            <a:off x="6019800" y="3102592"/>
            <a:ext cx="1676400" cy="371582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838200" y="2667000"/>
            <a:ext cx="8305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164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Results</a:t>
            </a:r>
            <a:br>
              <a:rPr lang="en-US" sz="49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Summation of Costs and Benefits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959411"/>
              </p:ext>
            </p:extLst>
          </p:nvPr>
        </p:nvGraphicFramePr>
        <p:xfrm>
          <a:off x="761999" y="2895600"/>
          <a:ext cx="7086601" cy="210312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76401"/>
                <a:gridCol w="1600200"/>
                <a:gridCol w="1874487"/>
                <a:gridCol w="1935513"/>
              </a:tblGrid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2400" dirty="0" smtClean="0">
                          <a:effectLst/>
                          <a:latin typeface="Calibri"/>
                        </a:rPr>
                        <a:t>$2014/kWh</a:t>
                      </a:r>
                      <a:endParaRPr lang="en-US" sz="24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Coal Plant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Natural Gas Plant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Wind Turbine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Low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279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-0.1187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8509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-0.0098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0.1028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Median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279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0.0104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8509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0.0235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0.1141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High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2794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0.0501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8509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0.0627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0.1240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21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088688"/>
              </p:ext>
            </p:extLst>
          </p:nvPr>
        </p:nvGraphicFramePr>
        <p:xfrm>
          <a:off x="1219200" y="2971800"/>
          <a:ext cx="6705600" cy="252374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325329"/>
                <a:gridCol w="1460090"/>
                <a:gridCol w="1515520"/>
                <a:gridCol w="1404661"/>
              </a:tblGrid>
              <a:tr h="17145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Required Price of Electricity for Cost=Benefit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</a:rPr>
                        <a:t>$2014/kWh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Coal Plant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Natural Gas Plant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Wind Turbine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Low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0.2622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0.1420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0.0350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Median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0.1252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0.0995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0.0206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High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0.0788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0.0526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0.0077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Results</a:t>
            </a:r>
            <a:br>
              <a:rPr lang="en-US" sz="49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Breakeven Price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35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Thank You!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429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>
                <a:solidFill>
                  <a:schemeClr val="bg1"/>
                </a:solidFill>
              </a:rPr>
              <a:t>Questions?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hthomson@udel.edu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07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2350</TotalTime>
  <Words>164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1_Office Theme</vt:lpstr>
      <vt:lpstr>2_Office Theme</vt:lpstr>
      <vt:lpstr>3_Office Theme</vt:lpstr>
      <vt:lpstr>A Cost Benefit Analysis of Electricity Generation</vt:lpstr>
      <vt:lpstr>Cost Benefit Analysis</vt:lpstr>
      <vt:lpstr>Facilities</vt:lpstr>
      <vt:lpstr>Methodology</vt:lpstr>
      <vt:lpstr>Methodology</vt:lpstr>
      <vt:lpstr>PowerPoint Presentation</vt:lpstr>
      <vt:lpstr>Results  Summation of Costs and Benefits</vt:lpstr>
      <vt:lpstr>Results  Breakeven Price</vt:lpstr>
      <vt:lpstr>Thank You!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</dc:creator>
  <cp:lastModifiedBy>Heather</cp:lastModifiedBy>
  <cp:revision>25</cp:revision>
  <dcterms:created xsi:type="dcterms:W3CDTF">2015-04-20T01:52:01Z</dcterms:created>
  <dcterms:modified xsi:type="dcterms:W3CDTF">2015-06-10T15:30:23Z</dcterms:modified>
</cp:coreProperties>
</file>