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2" r:id="rId1"/>
  </p:sldMasterIdLst>
  <p:notesMasterIdLst>
    <p:notesMasterId r:id="rId1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4643"/>
  </p:normalViewPr>
  <p:slideViewPr>
    <p:cSldViewPr snapToGrid="0" snapToObjects="1">
      <p:cViewPr varScale="1">
        <p:scale>
          <a:sx n="117" d="100"/>
          <a:sy n="117" d="100"/>
        </p:scale>
        <p:origin x="36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5ECCD5-7C73-924C-86CC-B80C2E0D6553}" type="datetimeFigureOut">
              <a:rPr lang="en-US" smtClean="0"/>
              <a:t>5/9/18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F9BACA-92E6-3A40-99D4-9A2CEB7F1C39}" type="slidenum">
              <a:rPr lang="en-US" smtClean="0"/>
              <a:t>‹#›</a:t>
            </a:fld>
            <a:endParaRPr lang="en-US"/>
          </a:p>
        </p:txBody>
      </p:sp>
    </p:spTree>
    <p:extLst>
      <p:ext uri="{BB962C8B-B14F-4D97-AF65-F5344CB8AC3E}">
        <p14:creationId xmlns:p14="http://schemas.microsoft.com/office/powerpoint/2010/main" val="37391403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6556918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7226480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31112922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36423570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7" name="Shape 14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10668984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6" name="Shape 15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dirty="0">
                <a:latin typeface="+mn-lt"/>
              </a:rPr>
              <a:t>WAN has TCP/IP data. </a:t>
            </a:r>
            <a:endParaRPr dirty="0">
              <a:latin typeface="+mn-lt"/>
            </a:endParaRPr>
          </a:p>
        </p:txBody>
      </p:sp>
    </p:spTree>
    <p:extLst>
      <p:ext uri="{BB962C8B-B14F-4D97-AF65-F5344CB8AC3E}">
        <p14:creationId xmlns:p14="http://schemas.microsoft.com/office/powerpoint/2010/main" val="33336409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5" name="Shape 16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666342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dirty="0">
                <a:latin typeface="+mn-lt"/>
              </a:rPr>
              <a:t>Smart grid, intuition detection concept, </a:t>
            </a:r>
            <a:r>
              <a:rPr lang="en" dirty="0" err="1">
                <a:latin typeface="+mn-lt"/>
              </a:rPr>
              <a:t>ais</a:t>
            </a:r>
            <a:r>
              <a:rPr lang="en" dirty="0">
                <a:latin typeface="+mn-lt"/>
              </a:rPr>
              <a:t> algorithm, we </a:t>
            </a:r>
            <a:r>
              <a:rPr lang="en" dirty="0" err="1">
                <a:latin typeface="+mn-lt"/>
              </a:rPr>
              <a:t>deci</a:t>
            </a:r>
            <a:endParaRPr dirty="0">
              <a:latin typeface="+mn-lt"/>
            </a:endParaRPr>
          </a:p>
        </p:txBody>
      </p:sp>
    </p:spTree>
    <p:extLst>
      <p:ext uri="{BB962C8B-B14F-4D97-AF65-F5344CB8AC3E}">
        <p14:creationId xmlns:p14="http://schemas.microsoft.com/office/powerpoint/2010/main" val="2216560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9" name="Shape 6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457200" algn="just" rtl="0">
              <a:spcBef>
                <a:spcPts val="0"/>
              </a:spcBef>
              <a:spcAft>
                <a:spcPts val="0"/>
              </a:spcAft>
              <a:buNone/>
            </a:pPr>
            <a:r>
              <a:rPr lang="en" sz="1200" dirty="0">
                <a:latin typeface="+mn-lt"/>
                <a:ea typeface="Times New Roman"/>
                <a:cs typeface="Times New Roman"/>
                <a:sym typeface="Times New Roman"/>
              </a:rPr>
              <a:t>The goal of this report is to provide a proof of concept that an AIS can be implemented on smart grid AMI (Advanced Metering Infrastructure) networks and furthermore be able detect intrusions and anomalies in the network data. This report contains a proof of concept implementation of an AIS system for intrusion detection on a theoretical user inputted packet capture (</a:t>
            </a:r>
            <a:r>
              <a:rPr lang="en" sz="1200" dirty="0" err="1">
                <a:latin typeface="+mn-lt"/>
                <a:ea typeface="Times New Roman"/>
                <a:cs typeface="Times New Roman"/>
                <a:sym typeface="Times New Roman"/>
              </a:rPr>
              <a:t>pcap</a:t>
            </a:r>
            <a:r>
              <a:rPr lang="en" sz="1200" dirty="0">
                <a:latin typeface="+mn-lt"/>
                <a:ea typeface="Times New Roman"/>
                <a:cs typeface="Times New Roman"/>
                <a:sym typeface="Times New Roman"/>
              </a:rPr>
              <a:t>) data containing common Internet protocols used in Smart grid AMI networks. </a:t>
            </a:r>
            <a:r>
              <a:rPr lang="en" dirty="0">
                <a:latin typeface="+mn-lt"/>
              </a:rPr>
              <a:t>This deliverable will not allow us to create a realistic AIS system but it contains all the processes that are necessary in doing so such as implementation of Negative Selection Algorithm(NSA) and r-chunk bit matching. This proof of concept implementation proves that if the implementation was scaled up it could catch intrusions in WAN in Smart Grid. </a:t>
            </a:r>
            <a:endParaRPr sz="1200" dirty="0">
              <a:latin typeface="+mn-lt"/>
              <a:ea typeface="Times New Roman"/>
              <a:cs typeface="Times New Roman"/>
              <a:sym typeface="Times New Roman"/>
            </a:endParaRPr>
          </a:p>
          <a:p>
            <a:pPr marL="0" lvl="0" indent="0">
              <a:spcBef>
                <a:spcPts val="0"/>
              </a:spcBef>
              <a:spcAft>
                <a:spcPts val="0"/>
              </a:spcAft>
              <a:buNone/>
            </a:pPr>
            <a:endParaRPr b="1" dirty="0">
              <a:latin typeface="+mn-lt"/>
            </a:endParaRPr>
          </a:p>
        </p:txBody>
      </p:sp>
    </p:spTree>
    <p:extLst>
      <p:ext uri="{BB962C8B-B14F-4D97-AF65-F5344CB8AC3E}">
        <p14:creationId xmlns:p14="http://schemas.microsoft.com/office/powerpoint/2010/main" val="1074746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17500" rtl="0">
              <a:spcBef>
                <a:spcPts val="0"/>
              </a:spcBef>
              <a:spcAft>
                <a:spcPts val="0"/>
              </a:spcAft>
              <a:buSzPts val="1400"/>
              <a:buChar char="-"/>
            </a:pPr>
            <a:r>
              <a:rPr lang="en" sz="1400" dirty="0">
                <a:latin typeface="+mn-lt"/>
              </a:rPr>
              <a:t>The report talks about what is Smart Grid and the current Security concerns of the Smart grid</a:t>
            </a:r>
            <a:endParaRPr sz="1400" dirty="0">
              <a:latin typeface="+mn-lt"/>
            </a:endParaRPr>
          </a:p>
          <a:p>
            <a:pPr marL="0" lvl="0" indent="0">
              <a:spcBef>
                <a:spcPts val="0"/>
              </a:spcBef>
              <a:spcAft>
                <a:spcPts val="0"/>
              </a:spcAft>
              <a:buNone/>
            </a:pPr>
            <a:endParaRPr sz="1400" dirty="0">
              <a:latin typeface="+mn-lt"/>
            </a:endParaRPr>
          </a:p>
          <a:p>
            <a:pPr marL="457200" lvl="0" indent="-317500" rtl="0">
              <a:spcBef>
                <a:spcPts val="0"/>
              </a:spcBef>
              <a:spcAft>
                <a:spcPts val="0"/>
              </a:spcAft>
              <a:buSzPts val="1400"/>
              <a:buChar char="-"/>
            </a:pPr>
            <a:r>
              <a:rPr lang="en" sz="1400" dirty="0">
                <a:latin typeface="+mn-lt"/>
              </a:rPr>
              <a:t>Then the report talks about the AMI and the AMI networks such as the HAN (Home area network), NAN (Neighborhood area network), WAN( Wide area network). We are using wide area network.</a:t>
            </a:r>
            <a:endParaRPr sz="1400" dirty="0">
              <a:latin typeface="+mn-lt"/>
            </a:endParaRPr>
          </a:p>
          <a:p>
            <a:pPr marL="0" lvl="0" indent="0">
              <a:spcBef>
                <a:spcPts val="0"/>
              </a:spcBef>
              <a:spcAft>
                <a:spcPts val="0"/>
              </a:spcAft>
              <a:buNone/>
            </a:pPr>
            <a:endParaRPr sz="1400" dirty="0">
              <a:latin typeface="+mn-lt"/>
            </a:endParaRPr>
          </a:p>
          <a:p>
            <a:pPr marL="457200" lvl="0" indent="-317500" rtl="0">
              <a:spcBef>
                <a:spcPts val="0"/>
              </a:spcBef>
              <a:spcAft>
                <a:spcPts val="0"/>
              </a:spcAft>
              <a:buSzPts val="1400"/>
              <a:buChar char="-"/>
            </a:pPr>
            <a:r>
              <a:rPr lang="en" sz="1400" dirty="0">
                <a:latin typeface="+mn-lt"/>
              </a:rPr>
              <a:t>The report also mentions the current IDS systems for cyber defense</a:t>
            </a:r>
            <a:endParaRPr sz="1400" dirty="0">
              <a:latin typeface="+mn-lt"/>
            </a:endParaRPr>
          </a:p>
          <a:p>
            <a:pPr marL="0" lvl="0" indent="0">
              <a:spcBef>
                <a:spcPts val="0"/>
              </a:spcBef>
              <a:spcAft>
                <a:spcPts val="0"/>
              </a:spcAft>
              <a:buNone/>
            </a:pPr>
            <a:endParaRPr sz="1400" dirty="0">
              <a:latin typeface="+mn-lt"/>
            </a:endParaRPr>
          </a:p>
          <a:p>
            <a:pPr marL="457200" lvl="0" indent="-317500" rtl="0">
              <a:spcBef>
                <a:spcPts val="0"/>
              </a:spcBef>
              <a:spcAft>
                <a:spcPts val="0"/>
              </a:spcAft>
              <a:buSzPts val="1400"/>
              <a:buChar char="-"/>
            </a:pPr>
            <a:r>
              <a:rPr lang="en" sz="1400" dirty="0">
                <a:latin typeface="+mn-lt"/>
              </a:rPr>
              <a:t>The report describes what Artificial Immune System is, the framework for AIS based IDS, and the AIS algorithms (specifically Negative Selection Algorithm which we will use in our implementation)</a:t>
            </a:r>
            <a:endParaRPr sz="1400" dirty="0">
              <a:latin typeface="+mn-lt"/>
            </a:endParaRPr>
          </a:p>
          <a:p>
            <a:pPr marL="457200" lvl="0" indent="-317500">
              <a:spcBef>
                <a:spcPts val="0"/>
              </a:spcBef>
              <a:spcAft>
                <a:spcPts val="0"/>
              </a:spcAft>
              <a:buSzPts val="1400"/>
              <a:buChar char="-"/>
            </a:pPr>
            <a:r>
              <a:rPr lang="en" sz="1400" dirty="0">
                <a:latin typeface="+mn-lt"/>
              </a:rPr>
              <a:t>Lastly our report will include a proof of concept implementation which is a theoretical scaled down approach of a real world AIS to catch intrusions in real time network data. We will explain the details of its workings in later sections. </a:t>
            </a:r>
            <a:endParaRPr sz="1400" dirty="0">
              <a:latin typeface="+mn-lt"/>
            </a:endParaRPr>
          </a:p>
          <a:p>
            <a:pPr marL="0" lvl="0" indent="0">
              <a:spcBef>
                <a:spcPts val="0"/>
              </a:spcBef>
              <a:spcAft>
                <a:spcPts val="0"/>
              </a:spcAft>
              <a:buNone/>
            </a:pPr>
            <a:endParaRPr dirty="0">
              <a:latin typeface="+mn-lt"/>
            </a:endParaRPr>
          </a:p>
          <a:p>
            <a:pPr marL="0" lvl="0" indent="0">
              <a:spcBef>
                <a:spcPts val="0"/>
              </a:spcBef>
              <a:spcAft>
                <a:spcPts val="0"/>
              </a:spcAft>
              <a:buNone/>
            </a:pPr>
            <a:r>
              <a:rPr lang="en" dirty="0">
                <a:latin typeface="+mn-lt"/>
              </a:rPr>
              <a:t>As we mentioned previously, our project is report based. On the report, we included our research about smart grid, AMI, IDS, AIS, Negative Selection </a:t>
            </a:r>
            <a:endParaRPr dirty="0">
              <a:latin typeface="+mn-lt"/>
            </a:endParaRPr>
          </a:p>
        </p:txBody>
      </p:sp>
    </p:spTree>
    <p:extLst>
      <p:ext uri="{BB962C8B-B14F-4D97-AF65-F5344CB8AC3E}">
        <p14:creationId xmlns:p14="http://schemas.microsoft.com/office/powerpoint/2010/main" val="575253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just" rtl="0">
              <a:lnSpc>
                <a:spcPct val="115000"/>
              </a:lnSpc>
              <a:spcBef>
                <a:spcPts val="0"/>
              </a:spcBef>
              <a:spcAft>
                <a:spcPts val="0"/>
              </a:spcAft>
              <a:buNone/>
            </a:pPr>
            <a:r>
              <a:rPr lang="en" sz="1200" dirty="0">
                <a:highlight>
                  <a:srgbClr val="FFFFFF"/>
                </a:highlight>
                <a:latin typeface="+mn-lt"/>
                <a:ea typeface="Times New Roman"/>
                <a:cs typeface="Times New Roman"/>
                <a:sym typeface="Times New Roman"/>
              </a:rPr>
              <a:t>Our initial goal for implementation was to read the set of data from </a:t>
            </a:r>
            <a:r>
              <a:rPr lang="en" sz="1200" dirty="0" err="1">
                <a:highlight>
                  <a:srgbClr val="FFFFFF"/>
                </a:highlight>
                <a:latin typeface="+mn-lt"/>
                <a:ea typeface="Times New Roman"/>
                <a:cs typeface="Times New Roman"/>
                <a:sym typeface="Times New Roman"/>
              </a:rPr>
              <a:t>pcap</a:t>
            </a:r>
            <a:r>
              <a:rPr lang="en" sz="1200" dirty="0">
                <a:highlight>
                  <a:srgbClr val="FFFFFF"/>
                </a:highlight>
                <a:latin typeface="+mn-lt"/>
                <a:ea typeface="Times New Roman"/>
                <a:cs typeface="Times New Roman"/>
                <a:sym typeface="Times New Roman"/>
              </a:rPr>
              <a:t> file and find data flowing pattern based on the detected complete data handshake among the TCP protocol. </a:t>
            </a:r>
            <a:endParaRPr sz="1200" dirty="0">
              <a:highlight>
                <a:srgbClr val="FFFFFF"/>
              </a:highlight>
              <a:latin typeface="+mn-lt"/>
              <a:ea typeface="Times New Roman"/>
              <a:cs typeface="Times New Roman"/>
              <a:sym typeface="Times New Roman"/>
            </a:endParaRPr>
          </a:p>
          <a:p>
            <a:pPr marL="0" lvl="0" indent="0" algn="just" rtl="0">
              <a:lnSpc>
                <a:spcPct val="115000"/>
              </a:lnSpc>
              <a:spcBef>
                <a:spcPts val="0"/>
              </a:spcBef>
              <a:spcAft>
                <a:spcPts val="0"/>
              </a:spcAft>
              <a:buNone/>
            </a:pPr>
            <a:r>
              <a:rPr lang="en" sz="1200" dirty="0">
                <a:highlight>
                  <a:srgbClr val="FFFFFF"/>
                </a:highlight>
                <a:latin typeface="+mn-lt"/>
                <a:ea typeface="Times New Roman"/>
                <a:cs typeface="Times New Roman"/>
                <a:sym typeface="Times New Roman"/>
              </a:rPr>
              <a:t>However, we did not have enough AIS resources, and had limited time. And we only had about 100 set of data flowing and only 8 complete handshake in the data set. The data set was not enough to find accurate data pattern. We can get the information of each packet with the built-in function. But, as we can read the packet’s information using Wireshark easily and more clearly, we concluded that it is no necessary to implement just to show the same packet’s information. </a:t>
            </a:r>
            <a:endParaRPr dirty="0">
              <a:latin typeface="+mn-lt"/>
            </a:endParaRPr>
          </a:p>
        </p:txBody>
      </p:sp>
    </p:spTree>
    <p:extLst>
      <p:ext uri="{BB962C8B-B14F-4D97-AF65-F5344CB8AC3E}">
        <p14:creationId xmlns:p14="http://schemas.microsoft.com/office/powerpoint/2010/main" val="3132362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dirty="0">
                <a:latin typeface="+mn-lt"/>
              </a:rPr>
              <a:t>This is a C# console application. This deliverable will not allow us to create a realistic AIS system but it contains all the processes that are necessary in doing so such as implementation of Negative Selection Algorithm(NSA) and r-chunk bit matching. This implementation is a theoretical scaled down approach of a real world AIS to catch intrusions in real time network data. Although for the purposes of constructing an implementation in a timely and feasible manner we will be using theoretical TCP/IP network data which will be user inputted instead of a real time network stream.</a:t>
            </a:r>
            <a:endParaRPr dirty="0">
              <a:latin typeface="+mn-lt"/>
            </a:endParaRPr>
          </a:p>
          <a:p>
            <a:pPr marL="0" lvl="0" indent="0">
              <a:spcBef>
                <a:spcPts val="0"/>
              </a:spcBef>
              <a:spcAft>
                <a:spcPts val="0"/>
              </a:spcAft>
              <a:buNone/>
            </a:pPr>
            <a:endParaRPr dirty="0">
              <a:latin typeface="+mn-lt"/>
            </a:endParaRPr>
          </a:p>
          <a:p>
            <a:pPr marL="0" lvl="0" indent="0">
              <a:spcBef>
                <a:spcPts val="0"/>
              </a:spcBef>
              <a:spcAft>
                <a:spcPts val="0"/>
              </a:spcAft>
              <a:buNone/>
            </a:pPr>
            <a:endParaRPr dirty="0">
              <a:latin typeface="+mn-lt"/>
            </a:endParaRPr>
          </a:p>
        </p:txBody>
      </p:sp>
    </p:spTree>
    <p:extLst>
      <p:ext uri="{BB962C8B-B14F-4D97-AF65-F5344CB8AC3E}">
        <p14:creationId xmlns:p14="http://schemas.microsoft.com/office/powerpoint/2010/main" val="19157401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12316082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3" name="Shape 1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extLst>
      <p:ext uri="{BB962C8B-B14F-4D97-AF65-F5344CB8AC3E}">
        <p14:creationId xmlns:p14="http://schemas.microsoft.com/office/powerpoint/2010/main" val="462050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899326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923CA8-9830-2F4C-94B1-B68F96FE8EB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8B3246A-4619-0841-B036-6A60F318F82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E9DAA86-AF7A-8149-ADA7-540807737A7C}"/>
              </a:ext>
            </a:extLst>
          </p:cNvPr>
          <p:cNvSpPr>
            <a:spLocks noGrp="1"/>
          </p:cNvSpPr>
          <p:nvPr>
            <p:ph type="dt" sz="half" idx="10"/>
          </p:nvPr>
        </p:nvSpPr>
        <p:spPr/>
        <p:txBody>
          <a:bodyPr/>
          <a:lstStyle/>
          <a:p>
            <a:fld id="{6C3F1F49-5200-D248-BD54-97D208B1A6B1}" type="datetimeFigureOut">
              <a:rPr lang="en-US" smtClean="0"/>
              <a:t>5/9/18</a:t>
            </a:fld>
            <a:endParaRPr lang="en-US"/>
          </a:p>
        </p:txBody>
      </p:sp>
      <p:sp>
        <p:nvSpPr>
          <p:cNvPr id="5" name="Footer Placeholder 4">
            <a:extLst>
              <a:ext uri="{FF2B5EF4-FFF2-40B4-BE49-F238E27FC236}">
                <a16:creationId xmlns:a16="http://schemas.microsoft.com/office/drawing/2014/main" id="{971CD2D6-D008-964A-A57E-3F991D0E20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0D5041-A699-0C4C-BEBD-62E8080AE34C}"/>
              </a:ext>
            </a:extLst>
          </p:cNvPr>
          <p:cNvSpPr>
            <a:spLocks noGrp="1"/>
          </p:cNvSpPr>
          <p:nvPr>
            <p:ph type="sldNum" sz="quarter" idx="12"/>
          </p:nvPr>
        </p:nvSpPr>
        <p:spPr/>
        <p:txBody>
          <a:bodyPr/>
          <a:lstStyle/>
          <a:p>
            <a:fld id="{E1338B2B-A2E9-8B4B-8AC6-01E44CDC1FEF}" type="slidenum">
              <a:rPr lang="en-US" smtClean="0"/>
              <a:t>‹#›</a:t>
            </a:fld>
            <a:endParaRPr lang="en-US"/>
          </a:p>
        </p:txBody>
      </p:sp>
    </p:spTree>
    <p:extLst>
      <p:ext uri="{BB962C8B-B14F-4D97-AF65-F5344CB8AC3E}">
        <p14:creationId xmlns:p14="http://schemas.microsoft.com/office/powerpoint/2010/main" val="2274192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C67A5-7747-5740-ACED-CC8242DC061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9FBC807-33E6-2448-8FC8-A7E757A89DF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EC4DE4-D967-3946-A6D1-15EEE6B420F6}"/>
              </a:ext>
            </a:extLst>
          </p:cNvPr>
          <p:cNvSpPr>
            <a:spLocks noGrp="1"/>
          </p:cNvSpPr>
          <p:nvPr>
            <p:ph type="dt" sz="half" idx="10"/>
          </p:nvPr>
        </p:nvSpPr>
        <p:spPr/>
        <p:txBody>
          <a:bodyPr/>
          <a:lstStyle/>
          <a:p>
            <a:fld id="{6C3F1F49-5200-D248-BD54-97D208B1A6B1}" type="datetimeFigureOut">
              <a:rPr lang="en-US" smtClean="0"/>
              <a:t>5/9/18</a:t>
            </a:fld>
            <a:endParaRPr lang="en-US"/>
          </a:p>
        </p:txBody>
      </p:sp>
      <p:sp>
        <p:nvSpPr>
          <p:cNvPr id="5" name="Footer Placeholder 4">
            <a:extLst>
              <a:ext uri="{FF2B5EF4-FFF2-40B4-BE49-F238E27FC236}">
                <a16:creationId xmlns:a16="http://schemas.microsoft.com/office/drawing/2014/main" id="{BC86CA52-64ED-7442-891F-650E757F08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EE57EF-8BBF-7143-BDA6-B350610D0D97}"/>
              </a:ext>
            </a:extLst>
          </p:cNvPr>
          <p:cNvSpPr>
            <a:spLocks noGrp="1"/>
          </p:cNvSpPr>
          <p:nvPr>
            <p:ph type="sldNum" sz="quarter" idx="12"/>
          </p:nvPr>
        </p:nvSpPr>
        <p:spPr/>
        <p:txBody>
          <a:bodyPr/>
          <a:lstStyle/>
          <a:p>
            <a:fld id="{E1338B2B-A2E9-8B4B-8AC6-01E44CDC1FEF}" type="slidenum">
              <a:rPr lang="en-US" smtClean="0"/>
              <a:t>‹#›</a:t>
            </a:fld>
            <a:endParaRPr lang="en-US"/>
          </a:p>
        </p:txBody>
      </p:sp>
    </p:spTree>
    <p:extLst>
      <p:ext uri="{BB962C8B-B14F-4D97-AF65-F5344CB8AC3E}">
        <p14:creationId xmlns:p14="http://schemas.microsoft.com/office/powerpoint/2010/main" val="16267175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7194F00-D395-EE4C-ABB9-00850CAEE90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343EA56-2619-8942-B073-A6E982BF1F29}"/>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770BFB-80DB-DF4A-96B2-DABB815E629E}"/>
              </a:ext>
            </a:extLst>
          </p:cNvPr>
          <p:cNvSpPr>
            <a:spLocks noGrp="1"/>
          </p:cNvSpPr>
          <p:nvPr>
            <p:ph type="dt" sz="half" idx="10"/>
          </p:nvPr>
        </p:nvSpPr>
        <p:spPr/>
        <p:txBody>
          <a:bodyPr/>
          <a:lstStyle/>
          <a:p>
            <a:fld id="{6C3F1F49-5200-D248-BD54-97D208B1A6B1}" type="datetimeFigureOut">
              <a:rPr lang="en-US" smtClean="0"/>
              <a:t>5/9/18</a:t>
            </a:fld>
            <a:endParaRPr lang="en-US"/>
          </a:p>
        </p:txBody>
      </p:sp>
      <p:sp>
        <p:nvSpPr>
          <p:cNvPr id="5" name="Footer Placeholder 4">
            <a:extLst>
              <a:ext uri="{FF2B5EF4-FFF2-40B4-BE49-F238E27FC236}">
                <a16:creationId xmlns:a16="http://schemas.microsoft.com/office/drawing/2014/main" id="{6A6E1A25-B66D-4F44-A26D-EAF7705805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CC0A15-639F-3847-B42A-23EA8D79FEAC}"/>
              </a:ext>
            </a:extLst>
          </p:cNvPr>
          <p:cNvSpPr>
            <a:spLocks noGrp="1"/>
          </p:cNvSpPr>
          <p:nvPr>
            <p:ph type="sldNum" sz="quarter" idx="12"/>
          </p:nvPr>
        </p:nvSpPr>
        <p:spPr/>
        <p:txBody>
          <a:bodyPr/>
          <a:lstStyle/>
          <a:p>
            <a:fld id="{E1338B2B-A2E9-8B4B-8AC6-01E44CDC1FEF}" type="slidenum">
              <a:rPr lang="en-US" smtClean="0"/>
              <a:t>‹#›</a:t>
            </a:fld>
            <a:endParaRPr lang="en-US"/>
          </a:p>
        </p:txBody>
      </p:sp>
    </p:spTree>
    <p:extLst>
      <p:ext uri="{BB962C8B-B14F-4D97-AF65-F5344CB8AC3E}">
        <p14:creationId xmlns:p14="http://schemas.microsoft.com/office/powerpoint/2010/main" val="963365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 name="Shape 22"/>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23" name="Shape 23"/>
          <p:cNvSpPr txBox="1">
            <a:spLocks noGrp="1"/>
          </p:cNvSpPr>
          <p:nvPr>
            <p:ph type="sldNum" idx="12"/>
          </p:nvPr>
        </p:nvSpPr>
        <p:spPr>
          <a:xfrm>
            <a:off x="11320333" y="6241345"/>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3583404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6" name="Shape 26"/>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7" name="Shape 27"/>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8" name="Shape 28"/>
          <p:cNvSpPr txBox="1">
            <a:spLocks noGrp="1"/>
          </p:cNvSpPr>
          <p:nvPr>
            <p:ph type="sldNum" idx="12"/>
          </p:nvPr>
        </p:nvSpPr>
        <p:spPr>
          <a:xfrm>
            <a:off x="11320333" y="6241345"/>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552494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43E479-E11A-6449-8DCB-59C50D4F4BA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52C240D-B1B3-EC4B-A186-AAEAC7EAD10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161326-BD78-AF41-8C3E-603F353279D3}"/>
              </a:ext>
            </a:extLst>
          </p:cNvPr>
          <p:cNvSpPr>
            <a:spLocks noGrp="1"/>
          </p:cNvSpPr>
          <p:nvPr>
            <p:ph type="dt" sz="half" idx="10"/>
          </p:nvPr>
        </p:nvSpPr>
        <p:spPr/>
        <p:txBody>
          <a:bodyPr/>
          <a:lstStyle/>
          <a:p>
            <a:fld id="{6C3F1F49-5200-D248-BD54-97D208B1A6B1}" type="datetimeFigureOut">
              <a:rPr lang="en-US" smtClean="0"/>
              <a:t>5/9/18</a:t>
            </a:fld>
            <a:endParaRPr lang="en-US"/>
          </a:p>
        </p:txBody>
      </p:sp>
      <p:sp>
        <p:nvSpPr>
          <p:cNvPr id="5" name="Footer Placeholder 4">
            <a:extLst>
              <a:ext uri="{FF2B5EF4-FFF2-40B4-BE49-F238E27FC236}">
                <a16:creationId xmlns:a16="http://schemas.microsoft.com/office/drawing/2014/main" id="{0B5A2A27-D36D-5C42-8180-272081D90E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B87DD4-FF0C-4A43-A38A-105E0289EFE3}"/>
              </a:ext>
            </a:extLst>
          </p:cNvPr>
          <p:cNvSpPr>
            <a:spLocks noGrp="1"/>
          </p:cNvSpPr>
          <p:nvPr>
            <p:ph type="sldNum" sz="quarter" idx="12"/>
          </p:nvPr>
        </p:nvSpPr>
        <p:spPr/>
        <p:txBody>
          <a:bodyPr/>
          <a:lstStyle/>
          <a:p>
            <a:fld id="{E1338B2B-A2E9-8B4B-8AC6-01E44CDC1FEF}" type="slidenum">
              <a:rPr lang="en-US" smtClean="0"/>
              <a:t>‹#›</a:t>
            </a:fld>
            <a:endParaRPr lang="en-US"/>
          </a:p>
        </p:txBody>
      </p:sp>
    </p:spTree>
    <p:extLst>
      <p:ext uri="{BB962C8B-B14F-4D97-AF65-F5344CB8AC3E}">
        <p14:creationId xmlns:p14="http://schemas.microsoft.com/office/powerpoint/2010/main" val="1972982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847293-D8A9-0F48-94A5-18DC47E858F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B85F658-2651-6245-9144-39DBFC0188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3379665-0A30-714D-865B-9B6527639912}"/>
              </a:ext>
            </a:extLst>
          </p:cNvPr>
          <p:cNvSpPr>
            <a:spLocks noGrp="1"/>
          </p:cNvSpPr>
          <p:nvPr>
            <p:ph type="dt" sz="half" idx="10"/>
          </p:nvPr>
        </p:nvSpPr>
        <p:spPr/>
        <p:txBody>
          <a:bodyPr/>
          <a:lstStyle/>
          <a:p>
            <a:fld id="{6C3F1F49-5200-D248-BD54-97D208B1A6B1}" type="datetimeFigureOut">
              <a:rPr lang="en-US" smtClean="0"/>
              <a:t>5/9/18</a:t>
            </a:fld>
            <a:endParaRPr lang="en-US"/>
          </a:p>
        </p:txBody>
      </p:sp>
      <p:sp>
        <p:nvSpPr>
          <p:cNvPr id="5" name="Footer Placeholder 4">
            <a:extLst>
              <a:ext uri="{FF2B5EF4-FFF2-40B4-BE49-F238E27FC236}">
                <a16:creationId xmlns:a16="http://schemas.microsoft.com/office/drawing/2014/main" id="{E4363A88-6797-FB4E-AB34-F653DC4880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755BB0-AE9B-5641-AE4A-6E2DCA0A347A}"/>
              </a:ext>
            </a:extLst>
          </p:cNvPr>
          <p:cNvSpPr>
            <a:spLocks noGrp="1"/>
          </p:cNvSpPr>
          <p:nvPr>
            <p:ph type="sldNum" sz="quarter" idx="12"/>
          </p:nvPr>
        </p:nvSpPr>
        <p:spPr/>
        <p:txBody>
          <a:bodyPr/>
          <a:lstStyle/>
          <a:p>
            <a:fld id="{E1338B2B-A2E9-8B4B-8AC6-01E44CDC1FEF}" type="slidenum">
              <a:rPr lang="en-US" smtClean="0"/>
              <a:t>‹#›</a:t>
            </a:fld>
            <a:endParaRPr lang="en-US"/>
          </a:p>
        </p:txBody>
      </p:sp>
    </p:spTree>
    <p:extLst>
      <p:ext uri="{BB962C8B-B14F-4D97-AF65-F5344CB8AC3E}">
        <p14:creationId xmlns:p14="http://schemas.microsoft.com/office/powerpoint/2010/main" val="41191660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8E6F6A-8CC9-0542-9808-63A00518B5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7BA53D8-3124-9744-95DB-D8BE1A837DB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AFBAE91-C8F1-434E-9BDB-66AF35B8EFE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F9C0753-EFCA-8543-B546-170CF6480C2C}"/>
              </a:ext>
            </a:extLst>
          </p:cNvPr>
          <p:cNvSpPr>
            <a:spLocks noGrp="1"/>
          </p:cNvSpPr>
          <p:nvPr>
            <p:ph type="dt" sz="half" idx="10"/>
          </p:nvPr>
        </p:nvSpPr>
        <p:spPr/>
        <p:txBody>
          <a:bodyPr/>
          <a:lstStyle/>
          <a:p>
            <a:fld id="{6C3F1F49-5200-D248-BD54-97D208B1A6B1}" type="datetimeFigureOut">
              <a:rPr lang="en-US" smtClean="0"/>
              <a:t>5/9/18</a:t>
            </a:fld>
            <a:endParaRPr lang="en-US"/>
          </a:p>
        </p:txBody>
      </p:sp>
      <p:sp>
        <p:nvSpPr>
          <p:cNvPr id="6" name="Footer Placeholder 5">
            <a:extLst>
              <a:ext uri="{FF2B5EF4-FFF2-40B4-BE49-F238E27FC236}">
                <a16:creationId xmlns:a16="http://schemas.microsoft.com/office/drawing/2014/main" id="{39734DA9-C870-5848-A5CA-77A1947CAD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0BC0D0D-997D-2F43-8EEB-46A33D6C3B2E}"/>
              </a:ext>
            </a:extLst>
          </p:cNvPr>
          <p:cNvSpPr>
            <a:spLocks noGrp="1"/>
          </p:cNvSpPr>
          <p:nvPr>
            <p:ph type="sldNum" sz="quarter" idx="12"/>
          </p:nvPr>
        </p:nvSpPr>
        <p:spPr/>
        <p:txBody>
          <a:bodyPr/>
          <a:lstStyle/>
          <a:p>
            <a:fld id="{E1338B2B-A2E9-8B4B-8AC6-01E44CDC1FEF}" type="slidenum">
              <a:rPr lang="en-US" smtClean="0"/>
              <a:t>‹#›</a:t>
            </a:fld>
            <a:endParaRPr lang="en-US"/>
          </a:p>
        </p:txBody>
      </p:sp>
    </p:spTree>
    <p:extLst>
      <p:ext uri="{BB962C8B-B14F-4D97-AF65-F5344CB8AC3E}">
        <p14:creationId xmlns:p14="http://schemas.microsoft.com/office/powerpoint/2010/main" val="2360552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001C82-C45F-AE49-8111-BFE1A47D0D0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7DF0DE6-71CA-3C48-8896-E7CA89BAD01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6555835-3F37-2C4F-9C2F-D50EE973C7F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580E5C4-2034-2E41-8DF6-0FEB85AE400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C0A1B08-2965-304E-9841-7F3C5477BBB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8C74890-295A-B343-9BEB-10A4B482A598}"/>
              </a:ext>
            </a:extLst>
          </p:cNvPr>
          <p:cNvSpPr>
            <a:spLocks noGrp="1"/>
          </p:cNvSpPr>
          <p:nvPr>
            <p:ph type="dt" sz="half" idx="10"/>
          </p:nvPr>
        </p:nvSpPr>
        <p:spPr/>
        <p:txBody>
          <a:bodyPr/>
          <a:lstStyle/>
          <a:p>
            <a:fld id="{6C3F1F49-5200-D248-BD54-97D208B1A6B1}" type="datetimeFigureOut">
              <a:rPr lang="en-US" smtClean="0"/>
              <a:t>5/9/18</a:t>
            </a:fld>
            <a:endParaRPr lang="en-US"/>
          </a:p>
        </p:txBody>
      </p:sp>
      <p:sp>
        <p:nvSpPr>
          <p:cNvPr id="8" name="Footer Placeholder 7">
            <a:extLst>
              <a:ext uri="{FF2B5EF4-FFF2-40B4-BE49-F238E27FC236}">
                <a16:creationId xmlns:a16="http://schemas.microsoft.com/office/drawing/2014/main" id="{CFE7E858-E93D-5C42-8D6E-09CBE766309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9FCC87A-B4DE-1849-94E7-82F119AACC02}"/>
              </a:ext>
            </a:extLst>
          </p:cNvPr>
          <p:cNvSpPr>
            <a:spLocks noGrp="1"/>
          </p:cNvSpPr>
          <p:nvPr>
            <p:ph type="sldNum" sz="quarter" idx="12"/>
          </p:nvPr>
        </p:nvSpPr>
        <p:spPr/>
        <p:txBody>
          <a:bodyPr/>
          <a:lstStyle/>
          <a:p>
            <a:fld id="{E1338B2B-A2E9-8B4B-8AC6-01E44CDC1FEF}" type="slidenum">
              <a:rPr lang="en-US" smtClean="0"/>
              <a:t>‹#›</a:t>
            </a:fld>
            <a:endParaRPr lang="en-US"/>
          </a:p>
        </p:txBody>
      </p:sp>
    </p:spTree>
    <p:extLst>
      <p:ext uri="{BB962C8B-B14F-4D97-AF65-F5344CB8AC3E}">
        <p14:creationId xmlns:p14="http://schemas.microsoft.com/office/powerpoint/2010/main" val="11725642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68962-CC94-8F4A-A6EB-B357B8A8CF9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BBA8D77-0638-0142-9288-FF8E3CC010A2}"/>
              </a:ext>
            </a:extLst>
          </p:cNvPr>
          <p:cNvSpPr>
            <a:spLocks noGrp="1"/>
          </p:cNvSpPr>
          <p:nvPr>
            <p:ph type="dt" sz="half" idx="10"/>
          </p:nvPr>
        </p:nvSpPr>
        <p:spPr/>
        <p:txBody>
          <a:bodyPr/>
          <a:lstStyle/>
          <a:p>
            <a:fld id="{6C3F1F49-5200-D248-BD54-97D208B1A6B1}" type="datetimeFigureOut">
              <a:rPr lang="en-US" smtClean="0"/>
              <a:t>5/9/18</a:t>
            </a:fld>
            <a:endParaRPr lang="en-US"/>
          </a:p>
        </p:txBody>
      </p:sp>
      <p:sp>
        <p:nvSpPr>
          <p:cNvPr id="4" name="Footer Placeholder 3">
            <a:extLst>
              <a:ext uri="{FF2B5EF4-FFF2-40B4-BE49-F238E27FC236}">
                <a16:creationId xmlns:a16="http://schemas.microsoft.com/office/drawing/2014/main" id="{C1A53EE9-A8EE-1F46-A17D-3133F7FAFCD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AC4FBCC-6279-AE45-8816-C9FC5AA6A077}"/>
              </a:ext>
            </a:extLst>
          </p:cNvPr>
          <p:cNvSpPr>
            <a:spLocks noGrp="1"/>
          </p:cNvSpPr>
          <p:nvPr>
            <p:ph type="sldNum" sz="quarter" idx="12"/>
          </p:nvPr>
        </p:nvSpPr>
        <p:spPr/>
        <p:txBody>
          <a:bodyPr/>
          <a:lstStyle/>
          <a:p>
            <a:fld id="{E1338B2B-A2E9-8B4B-8AC6-01E44CDC1FEF}" type="slidenum">
              <a:rPr lang="en-US" smtClean="0"/>
              <a:t>‹#›</a:t>
            </a:fld>
            <a:endParaRPr lang="en-US"/>
          </a:p>
        </p:txBody>
      </p:sp>
    </p:spTree>
    <p:extLst>
      <p:ext uri="{BB962C8B-B14F-4D97-AF65-F5344CB8AC3E}">
        <p14:creationId xmlns:p14="http://schemas.microsoft.com/office/powerpoint/2010/main" val="1598297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4536899-BCA4-5A4C-95F8-6ADE356C78AB}"/>
              </a:ext>
            </a:extLst>
          </p:cNvPr>
          <p:cNvSpPr>
            <a:spLocks noGrp="1"/>
          </p:cNvSpPr>
          <p:nvPr>
            <p:ph type="dt" sz="half" idx="10"/>
          </p:nvPr>
        </p:nvSpPr>
        <p:spPr/>
        <p:txBody>
          <a:bodyPr/>
          <a:lstStyle/>
          <a:p>
            <a:fld id="{6C3F1F49-5200-D248-BD54-97D208B1A6B1}" type="datetimeFigureOut">
              <a:rPr lang="en-US" smtClean="0"/>
              <a:t>5/9/18</a:t>
            </a:fld>
            <a:endParaRPr lang="en-US"/>
          </a:p>
        </p:txBody>
      </p:sp>
      <p:sp>
        <p:nvSpPr>
          <p:cNvPr id="3" name="Footer Placeholder 2">
            <a:extLst>
              <a:ext uri="{FF2B5EF4-FFF2-40B4-BE49-F238E27FC236}">
                <a16:creationId xmlns:a16="http://schemas.microsoft.com/office/drawing/2014/main" id="{BC8C028A-D805-2145-82A5-5F3BD7C01B4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5848BC9-6065-8144-9BAC-5E37A8FDC946}"/>
              </a:ext>
            </a:extLst>
          </p:cNvPr>
          <p:cNvSpPr>
            <a:spLocks noGrp="1"/>
          </p:cNvSpPr>
          <p:nvPr>
            <p:ph type="sldNum" sz="quarter" idx="12"/>
          </p:nvPr>
        </p:nvSpPr>
        <p:spPr/>
        <p:txBody>
          <a:bodyPr/>
          <a:lstStyle/>
          <a:p>
            <a:fld id="{E1338B2B-A2E9-8B4B-8AC6-01E44CDC1FEF}" type="slidenum">
              <a:rPr lang="en-US" smtClean="0"/>
              <a:t>‹#›</a:t>
            </a:fld>
            <a:endParaRPr lang="en-US"/>
          </a:p>
        </p:txBody>
      </p:sp>
    </p:spTree>
    <p:extLst>
      <p:ext uri="{BB962C8B-B14F-4D97-AF65-F5344CB8AC3E}">
        <p14:creationId xmlns:p14="http://schemas.microsoft.com/office/powerpoint/2010/main" val="3057260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3B2A9-19E8-8C4B-A559-F1FDD47ED4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3E7FA72-41CB-C949-B8E7-50A2C82DC42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94937BC-39E8-0849-8F1B-F2514ABC52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DB14F6B-013A-734B-819A-E29EC1BD3B68}"/>
              </a:ext>
            </a:extLst>
          </p:cNvPr>
          <p:cNvSpPr>
            <a:spLocks noGrp="1"/>
          </p:cNvSpPr>
          <p:nvPr>
            <p:ph type="dt" sz="half" idx="10"/>
          </p:nvPr>
        </p:nvSpPr>
        <p:spPr/>
        <p:txBody>
          <a:bodyPr/>
          <a:lstStyle/>
          <a:p>
            <a:fld id="{6C3F1F49-5200-D248-BD54-97D208B1A6B1}" type="datetimeFigureOut">
              <a:rPr lang="en-US" smtClean="0"/>
              <a:t>5/9/18</a:t>
            </a:fld>
            <a:endParaRPr lang="en-US"/>
          </a:p>
        </p:txBody>
      </p:sp>
      <p:sp>
        <p:nvSpPr>
          <p:cNvPr id="6" name="Footer Placeholder 5">
            <a:extLst>
              <a:ext uri="{FF2B5EF4-FFF2-40B4-BE49-F238E27FC236}">
                <a16:creationId xmlns:a16="http://schemas.microsoft.com/office/drawing/2014/main" id="{EC5415FC-21FD-0F47-A030-C6EF2371457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F062C27-59EB-924E-8B3B-12591E14605A}"/>
              </a:ext>
            </a:extLst>
          </p:cNvPr>
          <p:cNvSpPr>
            <a:spLocks noGrp="1"/>
          </p:cNvSpPr>
          <p:nvPr>
            <p:ph type="sldNum" sz="quarter" idx="12"/>
          </p:nvPr>
        </p:nvSpPr>
        <p:spPr/>
        <p:txBody>
          <a:bodyPr/>
          <a:lstStyle/>
          <a:p>
            <a:fld id="{E1338B2B-A2E9-8B4B-8AC6-01E44CDC1FEF}" type="slidenum">
              <a:rPr lang="en-US" smtClean="0"/>
              <a:t>‹#›</a:t>
            </a:fld>
            <a:endParaRPr lang="en-US"/>
          </a:p>
        </p:txBody>
      </p:sp>
    </p:spTree>
    <p:extLst>
      <p:ext uri="{BB962C8B-B14F-4D97-AF65-F5344CB8AC3E}">
        <p14:creationId xmlns:p14="http://schemas.microsoft.com/office/powerpoint/2010/main" val="38111081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9BB4B-4EEE-D543-80D9-6A42749CD87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63678-53DD-8B43-A80F-239D99F0BAD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43DA74B-76A9-9C44-B27B-850950E888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ACABB73-21AB-EB49-9955-0D81FA5D5DD4}"/>
              </a:ext>
            </a:extLst>
          </p:cNvPr>
          <p:cNvSpPr>
            <a:spLocks noGrp="1"/>
          </p:cNvSpPr>
          <p:nvPr>
            <p:ph type="dt" sz="half" idx="10"/>
          </p:nvPr>
        </p:nvSpPr>
        <p:spPr/>
        <p:txBody>
          <a:bodyPr/>
          <a:lstStyle/>
          <a:p>
            <a:fld id="{6C3F1F49-5200-D248-BD54-97D208B1A6B1}" type="datetimeFigureOut">
              <a:rPr lang="en-US" smtClean="0"/>
              <a:t>5/9/18</a:t>
            </a:fld>
            <a:endParaRPr lang="en-US"/>
          </a:p>
        </p:txBody>
      </p:sp>
      <p:sp>
        <p:nvSpPr>
          <p:cNvPr id="6" name="Footer Placeholder 5">
            <a:extLst>
              <a:ext uri="{FF2B5EF4-FFF2-40B4-BE49-F238E27FC236}">
                <a16:creationId xmlns:a16="http://schemas.microsoft.com/office/drawing/2014/main" id="{A15B9E4C-0EB1-FC4D-A168-F8D2BA63BA9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2A776D7-C1F1-7644-B9B2-3D2A39F4D2EA}"/>
              </a:ext>
            </a:extLst>
          </p:cNvPr>
          <p:cNvSpPr>
            <a:spLocks noGrp="1"/>
          </p:cNvSpPr>
          <p:nvPr>
            <p:ph type="sldNum" sz="quarter" idx="12"/>
          </p:nvPr>
        </p:nvSpPr>
        <p:spPr/>
        <p:txBody>
          <a:bodyPr/>
          <a:lstStyle/>
          <a:p>
            <a:fld id="{E1338B2B-A2E9-8B4B-8AC6-01E44CDC1FEF}" type="slidenum">
              <a:rPr lang="en-US" smtClean="0"/>
              <a:t>‹#›</a:t>
            </a:fld>
            <a:endParaRPr lang="en-US"/>
          </a:p>
        </p:txBody>
      </p:sp>
    </p:spTree>
    <p:extLst>
      <p:ext uri="{BB962C8B-B14F-4D97-AF65-F5344CB8AC3E}">
        <p14:creationId xmlns:p14="http://schemas.microsoft.com/office/powerpoint/2010/main" val="2609696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DD1599A-139F-0A47-A35E-48F942C110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A6BFE5A-495B-784E-AB8A-B938C77E49A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9BFA50-5777-6743-A209-69BB30F21D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3F1F49-5200-D248-BD54-97D208B1A6B1}" type="datetimeFigureOut">
              <a:rPr lang="en-US" smtClean="0"/>
              <a:t>5/9/18</a:t>
            </a:fld>
            <a:endParaRPr lang="en-US"/>
          </a:p>
        </p:txBody>
      </p:sp>
      <p:sp>
        <p:nvSpPr>
          <p:cNvPr id="5" name="Footer Placeholder 4">
            <a:extLst>
              <a:ext uri="{FF2B5EF4-FFF2-40B4-BE49-F238E27FC236}">
                <a16:creationId xmlns:a16="http://schemas.microsoft.com/office/drawing/2014/main" id="{37A36DB8-841D-6946-9BDD-AD16D5F113C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220C5DE-7D7E-324E-B1E4-DC6691DEC5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338B2B-A2E9-8B4B-8AC6-01E44CDC1FEF}" type="slidenum">
              <a:rPr lang="en-US" smtClean="0"/>
              <a:t>‹#›</a:t>
            </a:fld>
            <a:endParaRPr lang="en-US"/>
          </a:p>
        </p:txBody>
      </p:sp>
    </p:spTree>
    <p:extLst>
      <p:ext uri="{BB962C8B-B14F-4D97-AF65-F5344CB8AC3E}">
        <p14:creationId xmlns:p14="http://schemas.microsoft.com/office/powerpoint/2010/main" val="4150481590"/>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hyperlink" Target="https://msdn.microsoft.com/en-us/magazine/msdnmag0113" TargetMode="External"/><Relationship Id="rId7" Type="http://schemas.openxmlformats.org/officeDocument/2006/relationships/hyperlink" Target="https://www.dreamstime.com/stock-illustration-smart-grid-concept-cloud-computing-technology-image78778053" TargetMode="External"/><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hyperlink" Target="https://www.pymnts.com/startups/2018/cybersecurity-startups-ipo-cybercrime-cyberattacks/" TargetMode="External"/><Relationship Id="rId5" Type="http://schemas.openxmlformats.org/officeDocument/2006/relationships/hyperlink" Target="https://www.encyclopedia.com/computing/dictionaries-thesauruses-pictures-and-press-releases/artificial-immune-system" TargetMode="External"/><Relationship Id="rId4" Type="http://schemas.openxmlformats.org/officeDocument/2006/relationships/hyperlink" Target="http://www.tdworld.com/smart-grid/cybersecurity-and-power-grid-preparing-future"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895011" y="1321067"/>
            <a:ext cx="10402000" cy="2306800"/>
          </a:xfrm>
          <a:prstGeom prst="rect">
            <a:avLst/>
          </a:prstGeom>
        </p:spPr>
        <p:txBody>
          <a:bodyPr spcFirstLastPara="1" vert="horz" wrap="square" lIns="121900" tIns="121900" rIns="121900" bIns="121900" rtlCol="0" anchor="b" anchorCtr="0">
            <a:noAutofit/>
          </a:bodyPr>
          <a:lstStyle/>
          <a:p>
            <a:pPr>
              <a:spcBef>
                <a:spcPts val="0"/>
              </a:spcBef>
            </a:pPr>
            <a:r>
              <a:rPr lang="en" sz="9333" dirty="0">
                <a:latin typeface="+mn-lt"/>
              </a:rPr>
              <a:t>AI in Cybersecurity</a:t>
            </a:r>
            <a:endParaRPr sz="9333" dirty="0">
              <a:latin typeface="+mn-lt"/>
            </a:endParaRPr>
          </a:p>
        </p:txBody>
      </p:sp>
      <p:sp>
        <p:nvSpPr>
          <p:cNvPr id="60" name="Shape 60"/>
          <p:cNvSpPr txBox="1">
            <a:spLocks noGrp="1"/>
          </p:cNvSpPr>
          <p:nvPr>
            <p:ph type="subTitle" idx="1"/>
          </p:nvPr>
        </p:nvSpPr>
        <p:spPr>
          <a:xfrm>
            <a:off x="895000" y="3985199"/>
            <a:ext cx="10402000" cy="2113200"/>
          </a:xfrm>
          <a:prstGeom prst="rect">
            <a:avLst/>
          </a:prstGeom>
        </p:spPr>
        <p:txBody>
          <a:bodyPr spcFirstLastPara="1" vert="horz" wrap="square" lIns="121900" tIns="121900" rIns="121900" bIns="121900" rtlCol="0" anchor="t" anchorCtr="0">
            <a:noAutofit/>
          </a:bodyPr>
          <a:lstStyle/>
          <a:p>
            <a:r>
              <a:rPr lang="en-US" sz="1867" dirty="0"/>
              <a:t>Kevin Song, </a:t>
            </a:r>
            <a:r>
              <a:rPr lang="en" sz="1867" dirty="0"/>
              <a:t>Shivani </a:t>
            </a:r>
            <a:r>
              <a:rPr lang="en" sz="1867" dirty="0" err="1"/>
              <a:t>Rajasekaran</a:t>
            </a:r>
            <a:r>
              <a:rPr lang="en" sz="1867" dirty="0"/>
              <a:t>, </a:t>
            </a:r>
            <a:r>
              <a:rPr lang="en" sz="1867" dirty="0" err="1"/>
              <a:t>Vedant</a:t>
            </a:r>
            <a:r>
              <a:rPr lang="en" sz="1867" dirty="0"/>
              <a:t> Tyagi, Paul Kim</a:t>
            </a:r>
          </a:p>
          <a:p>
            <a:pPr>
              <a:spcBef>
                <a:spcPts val="0"/>
              </a:spcBef>
            </a:pPr>
            <a:r>
              <a:rPr lang="en" sz="1867" dirty="0"/>
              <a:t>CS 4624: Multimedia, Hypertext, and Information Access </a:t>
            </a:r>
            <a:endParaRPr sz="1867" dirty="0"/>
          </a:p>
          <a:p>
            <a:pPr>
              <a:spcBef>
                <a:spcPts val="0"/>
              </a:spcBef>
            </a:pPr>
            <a:r>
              <a:rPr lang="en" sz="1867" dirty="0"/>
              <a:t>Virginia Polytechnic Institute and State University </a:t>
            </a:r>
            <a:endParaRPr sz="1867" dirty="0"/>
          </a:p>
          <a:p>
            <a:pPr>
              <a:spcBef>
                <a:spcPts val="0"/>
              </a:spcBef>
            </a:pPr>
            <a:r>
              <a:rPr lang="en" sz="1867" dirty="0"/>
              <a:t>Blacksburg, VA 24061 </a:t>
            </a:r>
            <a:endParaRPr sz="1867" dirty="0"/>
          </a:p>
          <a:p>
            <a:pPr>
              <a:spcBef>
                <a:spcPts val="0"/>
              </a:spcBef>
            </a:pPr>
            <a:r>
              <a:rPr lang="en" sz="1867" dirty="0"/>
              <a:t>Instructor: Dr. Edward A. Fox </a:t>
            </a:r>
            <a:endParaRPr sz="1867" dirty="0"/>
          </a:p>
          <a:p>
            <a:pPr>
              <a:spcBef>
                <a:spcPts val="0"/>
              </a:spcBef>
            </a:pPr>
            <a:r>
              <a:rPr lang="en" sz="1867" dirty="0"/>
              <a:t>Client: James R. Morris King, Devin M. Wynne</a:t>
            </a:r>
            <a:endParaRPr sz="1867" dirty="0"/>
          </a:p>
          <a:p>
            <a:pPr>
              <a:spcBef>
                <a:spcPts val="0"/>
              </a:spcBef>
            </a:pPr>
            <a:r>
              <a:rPr lang="en" sz="1867" dirty="0"/>
              <a:t>May 9, 2018</a:t>
            </a:r>
            <a:endParaRPr sz="1867" dirty="0"/>
          </a:p>
        </p:txBody>
      </p:sp>
    </p:spTree>
    <p:extLst>
      <p:ext uri="{BB962C8B-B14F-4D97-AF65-F5344CB8AC3E}">
        <p14:creationId xmlns:p14="http://schemas.microsoft.com/office/powerpoint/2010/main" val="9767821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prstGeom prst="rect">
            <a:avLst/>
          </a:prstGeom>
        </p:spPr>
        <p:txBody>
          <a:bodyPr spcFirstLastPara="1" vert="horz" wrap="square" lIns="121900" tIns="121900" rIns="121900" bIns="121900" rtlCol="0" anchor="t" anchorCtr="0">
            <a:noAutofit/>
          </a:bodyPr>
          <a:lstStyle/>
          <a:p>
            <a:r>
              <a:rPr lang="en" dirty="0">
                <a:latin typeface="+mn-lt"/>
              </a:rPr>
              <a:t>Implementation Result</a:t>
            </a:r>
            <a:endParaRPr dirty="0">
              <a:latin typeface="+mn-lt"/>
            </a:endParaRPr>
          </a:p>
        </p:txBody>
      </p:sp>
      <p:sp>
        <p:nvSpPr>
          <p:cNvPr id="123" name="Shape 123"/>
          <p:cNvSpPr txBox="1">
            <a:spLocks noGrp="1"/>
          </p:cNvSpPr>
          <p:nvPr>
            <p:ph type="body" idx="1"/>
          </p:nvPr>
        </p:nvSpPr>
        <p:spPr>
          <a:xfrm>
            <a:off x="415600" y="1564000"/>
            <a:ext cx="11360800" cy="4555200"/>
          </a:xfrm>
          <a:prstGeom prst="rect">
            <a:avLst/>
          </a:prstGeom>
        </p:spPr>
        <p:txBody>
          <a:bodyPr spcFirstLastPara="1" vert="horz" wrap="square" lIns="121900" tIns="121900" rIns="121900" bIns="121900" rtlCol="0" anchor="t" anchorCtr="0">
            <a:noAutofit/>
          </a:bodyPr>
          <a:lstStyle/>
          <a:p>
            <a:pPr marL="0" indent="0">
              <a:lnSpc>
                <a:spcPct val="100000"/>
              </a:lnSpc>
              <a:buNone/>
            </a:pPr>
            <a:r>
              <a:rPr lang="en" b="1" dirty="0">
                <a:latin typeface="+mn-lt"/>
                <a:ea typeface="Arial"/>
                <a:cs typeface="Arial"/>
                <a:sym typeface="Arial"/>
              </a:rPr>
              <a:t>Step 3:  Detecting Intrusions on incoming packets</a:t>
            </a:r>
            <a:endParaRPr b="1" dirty="0">
              <a:latin typeface="+mn-lt"/>
              <a:ea typeface="Arial"/>
              <a:cs typeface="Arial"/>
              <a:sym typeface="Arial"/>
            </a:endParaRPr>
          </a:p>
          <a:p>
            <a:pPr marL="0" indent="0">
              <a:buNone/>
            </a:pPr>
            <a:endParaRPr dirty="0">
              <a:latin typeface="+mn-lt"/>
            </a:endParaRPr>
          </a:p>
          <a:p>
            <a:pPr marL="0" indent="0">
              <a:spcBef>
                <a:spcPts val="2133"/>
              </a:spcBef>
              <a:spcAft>
                <a:spcPts val="2133"/>
              </a:spcAft>
              <a:buNone/>
            </a:pPr>
            <a:r>
              <a:rPr lang="en" dirty="0">
                <a:latin typeface="+mn-lt"/>
              </a:rPr>
              <a:t>Iteration 1:</a:t>
            </a:r>
            <a:endParaRPr dirty="0">
              <a:latin typeface="+mn-lt"/>
            </a:endParaRPr>
          </a:p>
        </p:txBody>
      </p:sp>
      <p:pic>
        <p:nvPicPr>
          <p:cNvPr id="124" name="Shape 124"/>
          <p:cNvPicPr preferRelativeResize="0"/>
          <p:nvPr/>
        </p:nvPicPr>
        <p:blipFill>
          <a:blip r:embed="rId3">
            <a:alphaModFix/>
          </a:blip>
          <a:stretch>
            <a:fillRect/>
          </a:stretch>
        </p:blipFill>
        <p:spPr>
          <a:xfrm>
            <a:off x="114234" y="3325301"/>
            <a:ext cx="11889135" cy="2741767"/>
          </a:xfrm>
          <a:prstGeom prst="rect">
            <a:avLst/>
          </a:prstGeom>
          <a:noFill/>
          <a:ln>
            <a:noFill/>
          </a:ln>
        </p:spPr>
      </p:pic>
      <p:sp>
        <p:nvSpPr>
          <p:cNvPr id="125" name="Shape 125"/>
          <p:cNvSpPr/>
          <p:nvPr/>
        </p:nvSpPr>
        <p:spPr>
          <a:xfrm>
            <a:off x="2946500" y="3442800"/>
            <a:ext cx="832000" cy="579600"/>
          </a:xfrm>
          <a:prstGeom prst="ellipse">
            <a:avLst/>
          </a:prstGeom>
          <a:noFill/>
          <a:ln w="9525"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126" name="Shape 126"/>
          <p:cNvCxnSpPr/>
          <p:nvPr/>
        </p:nvCxnSpPr>
        <p:spPr>
          <a:xfrm rot="10800000" flipH="1">
            <a:off x="114233" y="4980100"/>
            <a:ext cx="3802800" cy="9600"/>
          </a:xfrm>
          <a:prstGeom prst="straightConnector1">
            <a:avLst/>
          </a:prstGeom>
          <a:noFill/>
          <a:ln w="9525" cap="flat" cmpd="sng">
            <a:solidFill>
              <a:srgbClr val="FF0000"/>
            </a:solidFill>
            <a:prstDash val="solid"/>
            <a:round/>
            <a:headEnd type="none" w="med" len="med"/>
            <a:tailEnd type="none" w="med" len="med"/>
          </a:ln>
        </p:spPr>
      </p:cxnSp>
    </p:spTree>
    <p:extLst>
      <p:ext uri="{BB962C8B-B14F-4D97-AF65-F5344CB8AC3E}">
        <p14:creationId xmlns:p14="http://schemas.microsoft.com/office/powerpoint/2010/main" val="4442439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prstGeom prst="rect">
            <a:avLst/>
          </a:prstGeom>
        </p:spPr>
        <p:txBody>
          <a:bodyPr spcFirstLastPara="1" vert="horz" wrap="square" lIns="121900" tIns="121900" rIns="121900" bIns="121900" rtlCol="0" anchor="t" anchorCtr="0">
            <a:noAutofit/>
          </a:bodyPr>
          <a:lstStyle/>
          <a:p>
            <a:r>
              <a:rPr lang="en" dirty="0">
                <a:latin typeface="+mn-lt"/>
              </a:rPr>
              <a:t>Implementation Result</a:t>
            </a:r>
            <a:endParaRPr dirty="0">
              <a:latin typeface="+mn-lt"/>
            </a:endParaRPr>
          </a:p>
        </p:txBody>
      </p:sp>
      <p:sp>
        <p:nvSpPr>
          <p:cNvPr id="132" name="Shape 132"/>
          <p:cNvSpPr txBox="1">
            <a:spLocks noGrp="1"/>
          </p:cNvSpPr>
          <p:nvPr>
            <p:ph type="body" idx="1"/>
          </p:nvPr>
        </p:nvSpPr>
        <p:spPr>
          <a:xfrm>
            <a:off x="415600" y="1601367"/>
            <a:ext cx="10990000" cy="4569200"/>
          </a:xfrm>
          <a:prstGeom prst="rect">
            <a:avLst/>
          </a:prstGeom>
        </p:spPr>
        <p:txBody>
          <a:bodyPr spcFirstLastPara="1" vert="horz" wrap="square" lIns="121900" tIns="121900" rIns="121900" bIns="121900" rtlCol="0" anchor="t" anchorCtr="0">
            <a:noAutofit/>
          </a:bodyPr>
          <a:lstStyle/>
          <a:p>
            <a:pPr marL="0" indent="0">
              <a:lnSpc>
                <a:spcPct val="100000"/>
              </a:lnSpc>
              <a:buNone/>
            </a:pPr>
            <a:r>
              <a:rPr lang="en" b="1" dirty="0">
                <a:latin typeface="+mn-lt"/>
                <a:ea typeface="Arial"/>
                <a:cs typeface="Arial"/>
                <a:sym typeface="Arial"/>
              </a:rPr>
              <a:t>Step 3:  Detecting Intrusions on incoming packets</a:t>
            </a:r>
            <a:endParaRPr b="1" dirty="0">
              <a:latin typeface="+mn-lt"/>
              <a:ea typeface="Arial"/>
              <a:cs typeface="Arial"/>
              <a:sym typeface="Arial"/>
            </a:endParaRPr>
          </a:p>
          <a:p>
            <a:pPr marL="0" indent="0">
              <a:buNone/>
            </a:pPr>
            <a:endParaRPr dirty="0">
              <a:latin typeface="+mn-lt"/>
            </a:endParaRPr>
          </a:p>
          <a:p>
            <a:pPr marL="0" indent="0">
              <a:spcBef>
                <a:spcPts val="2133"/>
              </a:spcBef>
              <a:spcAft>
                <a:spcPts val="2133"/>
              </a:spcAft>
              <a:buNone/>
            </a:pPr>
            <a:r>
              <a:rPr lang="en" dirty="0">
                <a:latin typeface="+mn-lt"/>
              </a:rPr>
              <a:t>Iteration 2:</a:t>
            </a:r>
            <a:endParaRPr dirty="0">
              <a:latin typeface="+mn-lt"/>
            </a:endParaRPr>
          </a:p>
        </p:txBody>
      </p:sp>
      <p:pic>
        <p:nvPicPr>
          <p:cNvPr id="133" name="Shape 133"/>
          <p:cNvPicPr preferRelativeResize="0"/>
          <p:nvPr/>
        </p:nvPicPr>
        <p:blipFill>
          <a:blip r:embed="rId3">
            <a:alphaModFix/>
          </a:blip>
          <a:stretch>
            <a:fillRect/>
          </a:stretch>
        </p:blipFill>
        <p:spPr>
          <a:xfrm>
            <a:off x="217318" y="3318301"/>
            <a:ext cx="11757367" cy="2360567"/>
          </a:xfrm>
          <a:prstGeom prst="rect">
            <a:avLst/>
          </a:prstGeom>
          <a:noFill/>
          <a:ln>
            <a:noFill/>
          </a:ln>
        </p:spPr>
      </p:pic>
      <p:sp>
        <p:nvSpPr>
          <p:cNvPr id="134" name="Shape 134"/>
          <p:cNvSpPr/>
          <p:nvPr/>
        </p:nvSpPr>
        <p:spPr>
          <a:xfrm>
            <a:off x="6233167" y="3385033"/>
            <a:ext cx="832000" cy="579600"/>
          </a:xfrm>
          <a:prstGeom prst="ellipse">
            <a:avLst/>
          </a:prstGeom>
          <a:noFill/>
          <a:ln w="9525"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135" name="Shape 135"/>
          <p:cNvCxnSpPr/>
          <p:nvPr/>
        </p:nvCxnSpPr>
        <p:spPr>
          <a:xfrm rot="10800000" flipH="1">
            <a:off x="269500" y="4734267"/>
            <a:ext cx="3802800" cy="9600"/>
          </a:xfrm>
          <a:prstGeom prst="straightConnector1">
            <a:avLst/>
          </a:prstGeom>
          <a:noFill/>
          <a:ln w="9525" cap="flat" cmpd="sng">
            <a:solidFill>
              <a:srgbClr val="FF0000"/>
            </a:solidFill>
            <a:prstDash val="solid"/>
            <a:round/>
            <a:headEnd type="none" w="med" len="med"/>
            <a:tailEnd type="none" w="med" len="med"/>
          </a:ln>
        </p:spPr>
      </p:cxnSp>
    </p:spTree>
    <p:extLst>
      <p:ext uri="{BB962C8B-B14F-4D97-AF65-F5344CB8AC3E}">
        <p14:creationId xmlns:p14="http://schemas.microsoft.com/office/powerpoint/2010/main" val="42296180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prstGeom prst="rect">
            <a:avLst/>
          </a:prstGeom>
        </p:spPr>
        <p:txBody>
          <a:bodyPr spcFirstLastPara="1" vert="horz" wrap="square" lIns="121900" tIns="121900" rIns="121900" bIns="121900" rtlCol="0" anchor="t" anchorCtr="0">
            <a:noAutofit/>
          </a:bodyPr>
          <a:lstStyle/>
          <a:p>
            <a:r>
              <a:rPr lang="en" dirty="0">
                <a:latin typeface="+mn-lt"/>
              </a:rPr>
              <a:t>Implementation Result</a:t>
            </a:r>
            <a:endParaRPr dirty="0">
              <a:latin typeface="+mn-lt"/>
            </a:endParaRPr>
          </a:p>
        </p:txBody>
      </p:sp>
      <p:sp>
        <p:nvSpPr>
          <p:cNvPr id="141" name="Shape 141"/>
          <p:cNvSpPr txBox="1">
            <a:spLocks noGrp="1"/>
          </p:cNvSpPr>
          <p:nvPr>
            <p:ph type="body" idx="1"/>
          </p:nvPr>
        </p:nvSpPr>
        <p:spPr>
          <a:xfrm>
            <a:off x="415600" y="1601367"/>
            <a:ext cx="10990000" cy="4569200"/>
          </a:xfrm>
          <a:prstGeom prst="rect">
            <a:avLst/>
          </a:prstGeom>
        </p:spPr>
        <p:txBody>
          <a:bodyPr spcFirstLastPara="1" vert="horz" wrap="square" lIns="121900" tIns="121900" rIns="121900" bIns="121900" rtlCol="0" anchor="t" anchorCtr="0">
            <a:noAutofit/>
          </a:bodyPr>
          <a:lstStyle/>
          <a:p>
            <a:pPr marL="0" indent="0">
              <a:lnSpc>
                <a:spcPct val="100000"/>
              </a:lnSpc>
              <a:buNone/>
            </a:pPr>
            <a:r>
              <a:rPr lang="en" b="1" dirty="0">
                <a:latin typeface="+mn-lt"/>
                <a:ea typeface="Arial"/>
                <a:cs typeface="Arial"/>
                <a:sym typeface="Arial"/>
              </a:rPr>
              <a:t>Step 3:  Detecting Intrusions on incoming packets</a:t>
            </a:r>
            <a:endParaRPr b="1" dirty="0">
              <a:latin typeface="+mn-lt"/>
              <a:ea typeface="Arial"/>
              <a:cs typeface="Arial"/>
              <a:sym typeface="Arial"/>
            </a:endParaRPr>
          </a:p>
          <a:p>
            <a:pPr marL="0" indent="0">
              <a:buNone/>
            </a:pPr>
            <a:endParaRPr dirty="0">
              <a:latin typeface="+mn-lt"/>
            </a:endParaRPr>
          </a:p>
          <a:p>
            <a:pPr marL="0" indent="0">
              <a:spcBef>
                <a:spcPts val="2133"/>
              </a:spcBef>
              <a:spcAft>
                <a:spcPts val="2133"/>
              </a:spcAft>
              <a:buNone/>
            </a:pPr>
            <a:r>
              <a:rPr lang="en" dirty="0">
                <a:latin typeface="+mn-lt"/>
              </a:rPr>
              <a:t>Iteration 3:</a:t>
            </a:r>
            <a:endParaRPr dirty="0">
              <a:latin typeface="+mn-lt"/>
            </a:endParaRPr>
          </a:p>
        </p:txBody>
      </p:sp>
      <p:pic>
        <p:nvPicPr>
          <p:cNvPr id="142" name="Shape 142"/>
          <p:cNvPicPr preferRelativeResize="0"/>
          <p:nvPr/>
        </p:nvPicPr>
        <p:blipFill>
          <a:blip r:embed="rId3">
            <a:alphaModFix/>
          </a:blip>
          <a:stretch>
            <a:fillRect/>
          </a:stretch>
        </p:blipFill>
        <p:spPr>
          <a:xfrm>
            <a:off x="112051" y="3307434"/>
            <a:ext cx="11967900" cy="2484433"/>
          </a:xfrm>
          <a:prstGeom prst="rect">
            <a:avLst/>
          </a:prstGeom>
          <a:noFill/>
          <a:ln>
            <a:noFill/>
          </a:ln>
        </p:spPr>
      </p:pic>
      <p:sp>
        <p:nvSpPr>
          <p:cNvPr id="143" name="Shape 143"/>
          <p:cNvSpPr/>
          <p:nvPr/>
        </p:nvSpPr>
        <p:spPr>
          <a:xfrm>
            <a:off x="7721200" y="3359200"/>
            <a:ext cx="832000" cy="579600"/>
          </a:xfrm>
          <a:prstGeom prst="ellipse">
            <a:avLst/>
          </a:prstGeom>
          <a:noFill/>
          <a:ln w="9525"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144" name="Shape 144"/>
          <p:cNvCxnSpPr/>
          <p:nvPr/>
        </p:nvCxnSpPr>
        <p:spPr>
          <a:xfrm rot="10800000" flipH="1">
            <a:off x="112067" y="5070667"/>
            <a:ext cx="3802800" cy="9600"/>
          </a:xfrm>
          <a:prstGeom prst="straightConnector1">
            <a:avLst/>
          </a:prstGeom>
          <a:noFill/>
          <a:ln w="9525" cap="flat" cmpd="sng">
            <a:solidFill>
              <a:srgbClr val="FF0000"/>
            </a:solidFill>
            <a:prstDash val="solid"/>
            <a:round/>
            <a:headEnd type="none" w="med" len="med"/>
            <a:tailEnd type="none" w="med" len="med"/>
          </a:ln>
        </p:spPr>
      </p:cxnSp>
    </p:spTree>
    <p:extLst>
      <p:ext uri="{BB962C8B-B14F-4D97-AF65-F5344CB8AC3E}">
        <p14:creationId xmlns:p14="http://schemas.microsoft.com/office/powerpoint/2010/main" val="32590673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title"/>
          </p:nvPr>
        </p:nvSpPr>
        <p:spPr>
          <a:prstGeom prst="rect">
            <a:avLst/>
          </a:prstGeom>
        </p:spPr>
        <p:txBody>
          <a:bodyPr spcFirstLastPara="1" vert="horz" wrap="square" lIns="121900" tIns="121900" rIns="121900" bIns="121900" rtlCol="0" anchor="t" anchorCtr="0">
            <a:noAutofit/>
          </a:bodyPr>
          <a:lstStyle/>
          <a:p>
            <a:r>
              <a:rPr lang="en">
                <a:latin typeface="+mn-lt"/>
              </a:rPr>
              <a:t>Implementation Result</a:t>
            </a:r>
            <a:endParaRPr>
              <a:latin typeface="+mn-lt"/>
            </a:endParaRPr>
          </a:p>
        </p:txBody>
      </p:sp>
      <p:sp>
        <p:nvSpPr>
          <p:cNvPr id="150" name="Shape 150"/>
          <p:cNvSpPr txBox="1">
            <a:spLocks noGrp="1"/>
          </p:cNvSpPr>
          <p:nvPr>
            <p:ph type="body" idx="1"/>
          </p:nvPr>
        </p:nvSpPr>
        <p:spPr>
          <a:xfrm>
            <a:off x="415600" y="1601367"/>
            <a:ext cx="10990000" cy="4569200"/>
          </a:xfrm>
          <a:prstGeom prst="rect">
            <a:avLst/>
          </a:prstGeom>
        </p:spPr>
        <p:txBody>
          <a:bodyPr spcFirstLastPara="1" vert="horz" wrap="square" lIns="121900" tIns="121900" rIns="121900" bIns="121900" rtlCol="0" anchor="t" anchorCtr="0">
            <a:noAutofit/>
          </a:bodyPr>
          <a:lstStyle/>
          <a:p>
            <a:pPr marL="0" indent="0">
              <a:lnSpc>
                <a:spcPct val="100000"/>
              </a:lnSpc>
              <a:buNone/>
            </a:pPr>
            <a:r>
              <a:rPr lang="en" b="1" dirty="0">
                <a:latin typeface="+mn-lt"/>
                <a:ea typeface="Arial"/>
                <a:cs typeface="Arial"/>
                <a:sym typeface="Arial"/>
              </a:rPr>
              <a:t>Step 3:  Detecting Intrusions on incoming packets</a:t>
            </a:r>
            <a:endParaRPr b="1" dirty="0">
              <a:latin typeface="+mn-lt"/>
              <a:ea typeface="Arial"/>
              <a:cs typeface="Arial"/>
              <a:sym typeface="Arial"/>
            </a:endParaRPr>
          </a:p>
          <a:p>
            <a:pPr marL="0" indent="0">
              <a:buNone/>
            </a:pPr>
            <a:endParaRPr dirty="0">
              <a:latin typeface="+mn-lt"/>
            </a:endParaRPr>
          </a:p>
          <a:p>
            <a:pPr marL="0" indent="0">
              <a:spcBef>
                <a:spcPts val="2133"/>
              </a:spcBef>
              <a:spcAft>
                <a:spcPts val="2133"/>
              </a:spcAft>
              <a:buNone/>
            </a:pPr>
            <a:r>
              <a:rPr lang="en" dirty="0">
                <a:latin typeface="+mn-lt"/>
              </a:rPr>
              <a:t>Iteration 4:</a:t>
            </a:r>
            <a:endParaRPr dirty="0">
              <a:latin typeface="+mn-lt"/>
            </a:endParaRPr>
          </a:p>
        </p:txBody>
      </p:sp>
      <p:pic>
        <p:nvPicPr>
          <p:cNvPr id="151" name="Shape 151"/>
          <p:cNvPicPr preferRelativeResize="0"/>
          <p:nvPr/>
        </p:nvPicPr>
        <p:blipFill>
          <a:blip r:embed="rId3">
            <a:alphaModFix/>
          </a:blip>
          <a:stretch>
            <a:fillRect/>
          </a:stretch>
        </p:blipFill>
        <p:spPr>
          <a:xfrm>
            <a:off x="137251" y="3323867"/>
            <a:ext cx="11917500" cy="2622767"/>
          </a:xfrm>
          <a:prstGeom prst="rect">
            <a:avLst/>
          </a:prstGeom>
          <a:noFill/>
          <a:ln>
            <a:noFill/>
          </a:ln>
        </p:spPr>
      </p:pic>
      <p:sp>
        <p:nvSpPr>
          <p:cNvPr id="152" name="Shape 152"/>
          <p:cNvSpPr/>
          <p:nvPr/>
        </p:nvSpPr>
        <p:spPr>
          <a:xfrm>
            <a:off x="3839367" y="3385067"/>
            <a:ext cx="832000" cy="579600"/>
          </a:xfrm>
          <a:prstGeom prst="ellipse">
            <a:avLst/>
          </a:prstGeom>
          <a:noFill/>
          <a:ln w="9525"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153" name="Shape 153"/>
          <p:cNvCxnSpPr/>
          <p:nvPr/>
        </p:nvCxnSpPr>
        <p:spPr>
          <a:xfrm>
            <a:off x="137267" y="5238933"/>
            <a:ext cx="6107600" cy="12800"/>
          </a:xfrm>
          <a:prstGeom prst="straightConnector1">
            <a:avLst/>
          </a:prstGeom>
          <a:noFill/>
          <a:ln w="9525" cap="flat" cmpd="sng">
            <a:solidFill>
              <a:srgbClr val="FF0000"/>
            </a:solidFill>
            <a:prstDash val="solid"/>
            <a:round/>
            <a:headEnd type="none" w="med" len="med"/>
            <a:tailEnd type="none" w="med" len="med"/>
          </a:ln>
        </p:spPr>
      </p:cxnSp>
    </p:spTree>
    <p:extLst>
      <p:ext uri="{BB962C8B-B14F-4D97-AF65-F5344CB8AC3E}">
        <p14:creationId xmlns:p14="http://schemas.microsoft.com/office/powerpoint/2010/main" val="2206158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p:nvPr>
        </p:nvSpPr>
        <p:spPr>
          <a:prstGeom prst="rect">
            <a:avLst/>
          </a:prstGeom>
        </p:spPr>
        <p:txBody>
          <a:bodyPr spcFirstLastPara="1" vert="horz" wrap="square" lIns="121900" tIns="121900" rIns="121900" bIns="121900" rtlCol="0" anchor="t" anchorCtr="0">
            <a:noAutofit/>
          </a:bodyPr>
          <a:lstStyle/>
          <a:p>
            <a:r>
              <a:rPr lang="en" dirty="0">
                <a:latin typeface="+mn-lt"/>
              </a:rPr>
              <a:t>Potential Future Expansion</a:t>
            </a:r>
            <a:endParaRPr dirty="0">
              <a:latin typeface="+mn-lt"/>
            </a:endParaRPr>
          </a:p>
        </p:txBody>
      </p:sp>
      <p:sp>
        <p:nvSpPr>
          <p:cNvPr id="159" name="Shape 159"/>
          <p:cNvSpPr txBox="1">
            <a:spLocks noGrp="1"/>
          </p:cNvSpPr>
          <p:nvPr>
            <p:ph type="body" idx="1"/>
          </p:nvPr>
        </p:nvSpPr>
        <p:spPr>
          <a:xfrm>
            <a:off x="6443200" y="1356967"/>
            <a:ext cx="5333200" cy="4555200"/>
          </a:xfrm>
          <a:prstGeom prst="rect">
            <a:avLst/>
          </a:prstGeom>
        </p:spPr>
        <p:txBody>
          <a:bodyPr spcFirstLastPara="1" vert="horz" wrap="square" lIns="121900" tIns="121900" rIns="121900" bIns="121900" rtlCol="0" anchor="t" anchorCtr="0">
            <a:noAutofit/>
          </a:bodyPr>
          <a:lstStyle/>
          <a:p>
            <a:pPr marL="0" indent="0">
              <a:buNone/>
            </a:pPr>
            <a:r>
              <a:rPr lang="en" dirty="0">
                <a:latin typeface="+mn-lt"/>
              </a:rPr>
              <a:t>Future of AIS based IDS:</a:t>
            </a:r>
            <a:endParaRPr dirty="0">
              <a:latin typeface="+mn-lt"/>
            </a:endParaRPr>
          </a:p>
          <a:p>
            <a:pPr>
              <a:spcBef>
                <a:spcPts val="2133"/>
              </a:spcBef>
            </a:pPr>
            <a:r>
              <a:rPr lang="en" dirty="0">
                <a:latin typeface="+mn-lt"/>
              </a:rPr>
              <a:t>Dendritic Cell Concept</a:t>
            </a:r>
            <a:endParaRPr dirty="0">
              <a:latin typeface="+mn-lt"/>
            </a:endParaRPr>
          </a:p>
          <a:p>
            <a:r>
              <a:rPr lang="en" dirty="0">
                <a:latin typeface="+mn-lt"/>
              </a:rPr>
              <a:t>Solve current problems like high false alarm rates</a:t>
            </a:r>
            <a:endParaRPr dirty="0">
              <a:latin typeface="+mn-lt"/>
            </a:endParaRPr>
          </a:p>
          <a:p>
            <a:r>
              <a:rPr lang="en" dirty="0">
                <a:latin typeface="+mn-lt"/>
              </a:rPr>
              <a:t>Boosting the efficiency of current systems</a:t>
            </a:r>
            <a:endParaRPr dirty="0">
              <a:latin typeface="+mn-lt"/>
            </a:endParaRPr>
          </a:p>
          <a:p>
            <a:pPr marL="0" indent="0">
              <a:spcBef>
                <a:spcPts val="2133"/>
              </a:spcBef>
              <a:spcAft>
                <a:spcPts val="2133"/>
              </a:spcAft>
              <a:buNone/>
            </a:pPr>
            <a:endParaRPr dirty="0">
              <a:latin typeface="+mn-lt"/>
            </a:endParaRPr>
          </a:p>
        </p:txBody>
      </p:sp>
      <p:sp>
        <p:nvSpPr>
          <p:cNvPr id="161" name="Shape 161"/>
          <p:cNvSpPr txBox="1">
            <a:spLocks noGrp="1"/>
          </p:cNvSpPr>
          <p:nvPr>
            <p:ph type="body" idx="2"/>
          </p:nvPr>
        </p:nvSpPr>
        <p:spPr>
          <a:xfrm>
            <a:off x="513667" y="1356967"/>
            <a:ext cx="5333200" cy="2682400"/>
          </a:xfrm>
          <a:prstGeom prst="rect">
            <a:avLst/>
          </a:prstGeom>
        </p:spPr>
        <p:txBody>
          <a:bodyPr spcFirstLastPara="1" vert="horz" wrap="square" lIns="121900" tIns="121900" rIns="121900" bIns="121900" rtlCol="0" anchor="t" anchorCtr="0">
            <a:noAutofit/>
          </a:bodyPr>
          <a:lstStyle/>
          <a:p>
            <a:pPr marL="0" indent="0">
              <a:buNone/>
            </a:pPr>
            <a:r>
              <a:rPr lang="en" dirty="0">
                <a:latin typeface="+mn-lt"/>
              </a:rPr>
              <a:t>Future of AIS in Smart Grid Networks:</a:t>
            </a:r>
            <a:endParaRPr dirty="0">
              <a:latin typeface="+mn-lt"/>
            </a:endParaRPr>
          </a:p>
          <a:p>
            <a:pPr marL="0" indent="0">
              <a:spcBef>
                <a:spcPts val="2133"/>
              </a:spcBef>
              <a:buNone/>
            </a:pPr>
            <a:r>
              <a:rPr lang="en" dirty="0">
                <a:latin typeface="+mn-lt"/>
              </a:rPr>
              <a:t>Scale up the AIS implementation to enable it to run on networks like the WAN in smart grid.</a:t>
            </a:r>
            <a:endParaRPr dirty="0">
              <a:latin typeface="+mn-lt"/>
            </a:endParaRPr>
          </a:p>
          <a:p>
            <a:pPr marL="0" indent="0">
              <a:spcBef>
                <a:spcPts val="2133"/>
              </a:spcBef>
              <a:buNone/>
            </a:pPr>
            <a:r>
              <a:rPr lang="en" dirty="0">
                <a:latin typeface="+mn-lt"/>
              </a:rPr>
              <a:t>Furthermore, AMI data (which uses TCP/IP network </a:t>
            </a:r>
            <a:r>
              <a:rPr lang="en" dirty="0" err="1">
                <a:latin typeface="+mn-lt"/>
              </a:rPr>
              <a:t>pcap</a:t>
            </a:r>
            <a:r>
              <a:rPr lang="en" dirty="0">
                <a:latin typeface="+mn-lt"/>
              </a:rPr>
              <a:t> data) can also be able to catch intrusions in the smart grid.</a:t>
            </a:r>
            <a:endParaRPr dirty="0">
              <a:latin typeface="+mn-lt"/>
            </a:endParaRPr>
          </a:p>
          <a:p>
            <a:pPr marL="0" indent="0">
              <a:spcBef>
                <a:spcPts val="2133"/>
              </a:spcBef>
              <a:spcAft>
                <a:spcPts val="2133"/>
              </a:spcAft>
              <a:buNone/>
            </a:pPr>
            <a:endParaRPr dirty="0">
              <a:latin typeface="+mn-lt"/>
            </a:endParaRPr>
          </a:p>
        </p:txBody>
      </p:sp>
      <p:pic>
        <p:nvPicPr>
          <p:cNvPr id="160" name="Shape 160"/>
          <p:cNvPicPr preferRelativeResize="0"/>
          <p:nvPr/>
        </p:nvPicPr>
        <p:blipFill>
          <a:blip r:embed="rId3">
            <a:alphaModFix/>
          </a:blip>
          <a:stretch>
            <a:fillRect/>
          </a:stretch>
        </p:blipFill>
        <p:spPr>
          <a:xfrm>
            <a:off x="7204800" y="3975200"/>
            <a:ext cx="3810000" cy="2133600"/>
          </a:xfrm>
          <a:prstGeom prst="rect">
            <a:avLst/>
          </a:prstGeom>
          <a:noFill/>
          <a:ln>
            <a:noFill/>
          </a:ln>
        </p:spPr>
      </p:pic>
      <p:pic>
        <p:nvPicPr>
          <p:cNvPr id="162" name="Shape 162"/>
          <p:cNvPicPr preferRelativeResize="0"/>
          <p:nvPr/>
        </p:nvPicPr>
        <p:blipFill>
          <a:blip r:embed="rId4">
            <a:alphaModFix/>
          </a:blip>
          <a:stretch>
            <a:fillRect/>
          </a:stretch>
        </p:blipFill>
        <p:spPr>
          <a:xfrm>
            <a:off x="1672618" y="4107833"/>
            <a:ext cx="3015293" cy="2412235"/>
          </a:xfrm>
          <a:prstGeom prst="rect">
            <a:avLst/>
          </a:prstGeom>
          <a:noFill/>
          <a:ln>
            <a:noFill/>
          </a:ln>
        </p:spPr>
      </p:pic>
    </p:spTree>
    <p:extLst>
      <p:ext uri="{BB962C8B-B14F-4D97-AF65-F5344CB8AC3E}">
        <p14:creationId xmlns:p14="http://schemas.microsoft.com/office/powerpoint/2010/main" val="35270497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Shape 167"/>
          <p:cNvSpPr txBox="1">
            <a:spLocks noGrp="1"/>
          </p:cNvSpPr>
          <p:nvPr>
            <p:ph type="title"/>
          </p:nvPr>
        </p:nvSpPr>
        <p:spPr>
          <a:xfrm>
            <a:off x="415600" y="270000"/>
            <a:ext cx="11360800" cy="763600"/>
          </a:xfrm>
          <a:prstGeom prst="rect">
            <a:avLst/>
          </a:prstGeom>
        </p:spPr>
        <p:txBody>
          <a:bodyPr spcFirstLastPara="1" vert="horz" wrap="square" lIns="121900" tIns="121900" rIns="121900" bIns="121900" rtlCol="0" anchor="t" anchorCtr="0">
            <a:noAutofit/>
          </a:bodyPr>
          <a:lstStyle/>
          <a:p>
            <a:r>
              <a:rPr lang="en" dirty="0">
                <a:latin typeface="+mn-lt"/>
              </a:rPr>
              <a:t>Acknowledgments </a:t>
            </a:r>
            <a:endParaRPr dirty="0">
              <a:latin typeface="+mn-lt"/>
            </a:endParaRPr>
          </a:p>
        </p:txBody>
      </p:sp>
      <p:sp>
        <p:nvSpPr>
          <p:cNvPr id="168" name="Shape 168"/>
          <p:cNvSpPr txBox="1">
            <a:spLocks noGrp="1"/>
          </p:cNvSpPr>
          <p:nvPr>
            <p:ph type="body" idx="1"/>
          </p:nvPr>
        </p:nvSpPr>
        <p:spPr>
          <a:xfrm>
            <a:off x="369500" y="1213267"/>
            <a:ext cx="11575600" cy="4555200"/>
          </a:xfrm>
          <a:prstGeom prst="rect">
            <a:avLst/>
          </a:prstGeom>
        </p:spPr>
        <p:txBody>
          <a:bodyPr spcFirstLastPara="1" vert="horz" wrap="square" lIns="121900" tIns="121900" rIns="121900" bIns="121900" rtlCol="0" anchor="t" anchorCtr="0">
            <a:noAutofit/>
          </a:bodyPr>
          <a:lstStyle/>
          <a:p>
            <a:r>
              <a:rPr lang="en" dirty="0">
                <a:latin typeface="+mn-lt"/>
              </a:rPr>
              <a:t>Dr. Edward Fox</a:t>
            </a:r>
            <a:endParaRPr dirty="0">
              <a:latin typeface="+mn-lt"/>
            </a:endParaRPr>
          </a:p>
          <a:p>
            <a:r>
              <a:rPr lang="en" dirty="0">
                <a:latin typeface="+mn-lt"/>
              </a:rPr>
              <a:t>Support by MITRE, including guidance by James Morris King, Devin Wynne</a:t>
            </a:r>
            <a:endParaRPr dirty="0">
              <a:latin typeface="+mn-lt"/>
            </a:endParaRPr>
          </a:p>
          <a:p>
            <a:pPr marL="0" indent="0">
              <a:spcBef>
                <a:spcPts val="2133"/>
              </a:spcBef>
              <a:buNone/>
            </a:pPr>
            <a:r>
              <a:rPr lang="en" dirty="0">
                <a:latin typeface="+mn-lt"/>
              </a:rPr>
              <a:t>References:</a:t>
            </a:r>
            <a:endParaRPr dirty="0">
              <a:latin typeface="+mn-lt"/>
            </a:endParaRPr>
          </a:p>
          <a:p>
            <a:pPr>
              <a:spcBef>
                <a:spcPts val="2133"/>
              </a:spcBef>
            </a:pPr>
            <a:r>
              <a:rPr lang="en" sz="2133" u="sng" dirty="0">
                <a:hlinkClick r:id="rId3"/>
              </a:rPr>
              <a:t>https://msdn.microsoft.com/en-us/magazine/msdnmag0113</a:t>
            </a:r>
            <a:endParaRPr sz="2133" u="sng" dirty="0"/>
          </a:p>
          <a:p>
            <a:r>
              <a:rPr lang="en" sz="2133" u="sng" dirty="0">
                <a:hlinkClick r:id="rId4"/>
              </a:rPr>
              <a:t>http://www.tdworld.com/smart-grid/cybersecurity-and-power-grid-preparing-future</a:t>
            </a:r>
            <a:endParaRPr sz="2133" u="sng" dirty="0"/>
          </a:p>
          <a:p>
            <a:pPr algn="just"/>
            <a:r>
              <a:rPr lang="en" sz="2133" u="sng" dirty="0">
                <a:hlinkClick r:id="rId5"/>
              </a:rPr>
              <a:t>https://www.encyclopedia.com/computing/dictionaries-thesauruses-pictures-and-press-releases/artificial-immune-system</a:t>
            </a:r>
            <a:endParaRPr sz="2133" u="sng" dirty="0"/>
          </a:p>
          <a:p>
            <a:pPr>
              <a:spcBef>
                <a:spcPts val="1600"/>
              </a:spcBef>
            </a:pPr>
            <a:r>
              <a:rPr lang="en" sz="2133" u="sng" dirty="0">
                <a:hlinkClick r:id="rId6"/>
              </a:rPr>
              <a:t>https://www.pymnts.com/startups/2018/cybersecurity-startups-ipo-cybercrime-cyberattacks/</a:t>
            </a:r>
            <a:endParaRPr sz="2133" dirty="0"/>
          </a:p>
          <a:p>
            <a:r>
              <a:rPr lang="en" sz="2133" u="sng" dirty="0">
                <a:hlinkClick r:id="rId7"/>
              </a:rPr>
              <a:t>https://www.dreamstime.com/stock-illustration-smart-grid-concept-cloud-computing-technology-image78778053</a:t>
            </a:r>
            <a:endParaRPr sz="2133" dirty="0"/>
          </a:p>
          <a:p>
            <a:pPr marL="0" indent="0">
              <a:spcBef>
                <a:spcPts val="2133"/>
              </a:spcBef>
              <a:buNone/>
            </a:pPr>
            <a:endParaRPr sz="2133" dirty="0"/>
          </a:p>
          <a:p>
            <a:pPr marL="0" indent="0">
              <a:spcBef>
                <a:spcPts val="2133"/>
              </a:spcBef>
              <a:spcAft>
                <a:spcPts val="2133"/>
              </a:spcAft>
              <a:buNone/>
            </a:pPr>
            <a:endParaRPr dirty="0">
              <a:latin typeface="+mn-lt"/>
            </a:endParaRPr>
          </a:p>
        </p:txBody>
      </p:sp>
      <p:cxnSp>
        <p:nvCxnSpPr>
          <p:cNvPr id="169" name="Shape 169"/>
          <p:cNvCxnSpPr/>
          <p:nvPr/>
        </p:nvCxnSpPr>
        <p:spPr>
          <a:xfrm>
            <a:off x="1010500" y="2382133"/>
            <a:ext cx="10293600" cy="0"/>
          </a:xfrm>
          <a:prstGeom prst="straightConnector1">
            <a:avLst/>
          </a:prstGeom>
          <a:noFill/>
          <a:ln w="9525" cap="flat" cmpd="sng">
            <a:solidFill>
              <a:schemeClr val="dk2"/>
            </a:solidFill>
            <a:prstDash val="solid"/>
            <a:round/>
            <a:headEnd type="none" w="med" len="med"/>
            <a:tailEnd type="none" w="med" len="med"/>
          </a:ln>
        </p:spPr>
      </p:cxnSp>
    </p:spTree>
    <p:extLst>
      <p:ext uri="{BB962C8B-B14F-4D97-AF65-F5344CB8AC3E}">
        <p14:creationId xmlns:p14="http://schemas.microsoft.com/office/powerpoint/2010/main" val="2346956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title"/>
          </p:nvPr>
        </p:nvSpPr>
        <p:spPr>
          <a:prstGeom prst="rect">
            <a:avLst/>
          </a:prstGeom>
        </p:spPr>
        <p:txBody>
          <a:bodyPr spcFirstLastPara="1" vert="horz" wrap="square" lIns="121900" tIns="121900" rIns="121900" bIns="121900" rtlCol="0" anchor="t" anchorCtr="0">
            <a:noAutofit/>
          </a:bodyPr>
          <a:lstStyle/>
          <a:p>
            <a:r>
              <a:rPr lang="en" dirty="0">
                <a:latin typeface="+mn-lt"/>
              </a:rPr>
              <a:t>Outline</a:t>
            </a:r>
            <a:endParaRPr dirty="0">
              <a:latin typeface="+mn-lt"/>
            </a:endParaRPr>
          </a:p>
        </p:txBody>
      </p:sp>
      <p:sp>
        <p:nvSpPr>
          <p:cNvPr id="66" name="Shape 66"/>
          <p:cNvSpPr txBox="1">
            <a:spLocks noGrp="1"/>
          </p:cNvSpPr>
          <p:nvPr>
            <p:ph type="body" idx="1"/>
          </p:nvPr>
        </p:nvSpPr>
        <p:spPr>
          <a:xfrm>
            <a:off x="415600" y="1356967"/>
            <a:ext cx="11360800" cy="5209600"/>
          </a:xfrm>
          <a:prstGeom prst="rect">
            <a:avLst/>
          </a:prstGeom>
        </p:spPr>
        <p:txBody>
          <a:bodyPr spcFirstLastPara="1" vert="horz" wrap="square" lIns="121900" tIns="121900" rIns="121900" bIns="121900" rtlCol="0" anchor="t" anchorCtr="0">
            <a:noAutofit/>
          </a:bodyPr>
          <a:lstStyle/>
          <a:p>
            <a:pPr>
              <a:lnSpc>
                <a:spcPct val="150000"/>
              </a:lnSpc>
              <a:buAutoNum type="arabicPeriod"/>
            </a:pPr>
            <a:r>
              <a:rPr lang="en" dirty="0">
                <a:latin typeface="+mn-lt"/>
              </a:rPr>
              <a:t>Project Overview</a:t>
            </a:r>
            <a:endParaRPr dirty="0">
              <a:latin typeface="+mn-lt"/>
            </a:endParaRPr>
          </a:p>
          <a:p>
            <a:pPr>
              <a:lnSpc>
                <a:spcPct val="150000"/>
              </a:lnSpc>
              <a:buAutoNum type="arabicPeriod"/>
            </a:pPr>
            <a:r>
              <a:rPr lang="en" dirty="0">
                <a:latin typeface="+mn-lt"/>
              </a:rPr>
              <a:t>Report Objectives  </a:t>
            </a:r>
            <a:endParaRPr dirty="0">
              <a:latin typeface="+mn-lt"/>
            </a:endParaRPr>
          </a:p>
          <a:p>
            <a:pPr>
              <a:lnSpc>
                <a:spcPct val="150000"/>
              </a:lnSpc>
              <a:buAutoNum type="arabicPeriod"/>
            </a:pPr>
            <a:r>
              <a:rPr lang="en" dirty="0">
                <a:latin typeface="+mn-lt"/>
              </a:rPr>
              <a:t>Limitations </a:t>
            </a:r>
            <a:endParaRPr dirty="0">
              <a:latin typeface="+mn-lt"/>
            </a:endParaRPr>
          </a:p>
          <a:p>
            <a:pPr>
              <a:lnSpc>
                <a:spcPct val="150000"/>
              </a:lnSpc>
              <a:buAutoNum type="arabicPeriod"/>
            </a:pPr>
            <a:r>
              <a:rPr lang="en" dirty="0">
                <a:latin typeface="+mn-lt"/>
              </a:rPr>
              <a:t>Implementation </a:t>
            </a:r>
            <a:endParaRPr dirty="0">
              <a:latin typeface="+mn-lt"/>
            </a:endParaRPr>
          </a:p>
          <a:p>
            <a:pPr lvl="1" indent="-457189">
              <a:lnSpc>
                <a:spcPct val="150000"/>
              </a:lnSpc>
              <a:spcBef>
                <a:spcPts val="0"/>
              </a:spcBef>
              <a:buSzPts val="1800"/>
              <a:buAutoNum type="alphaLcPeriod"/>
            </a:pPr>
            <a:r>
              <a:rPr lang="en" dirty="0"/>
              <a:t>Design </a:t>
            </a:r>
            <a:endParaRPr dirty="0"/>
          </a:p>
          <a:p>
            <a:pPr lvl="1" indent="-457189">
              <a:lnSpc>
                <a:spcPct val="150000"/>
              </a:lnSpc>
              <a:spcBef>
                <a:spcPts val="0"/>
              </a:spcBef>
              <a:buSzPts val="1800"/>
              <a:buAutoNum type="alphaLcPeriod"/>
            </a:pPr>
            <a:r>
              <a:rPr lang="en" dirty="0"/>
              <a:t>Results (Console Application)</a:t>
            </a:r>
            <a:endParaRPr dirty="0">
              <a:latin typeface="+mn-lt"/>
            </a:endParaRPr>
          </a:p>
          <a:p>
            <a:pPr>
              <a:lnSpc>
                <a:spcPct val="150000"/>
              </a:lnSpc>
              <a:buAutoNum type="arabicPeriod"/>
            </a:pPr>
            <a:r>
              <a:rPr lang="en" dirty="0">
                <a:latin typeface="+mn-lt"/>
              </a:rPr>
              <a:t>Potential Future Expansion</a:t>
            </a:r>
            <a:endParaRPr dirty="0">
              <a:latin typeface="+mn-lt"/>
            </a:endParaRPr>
          </a:p>
          <a:p>
            <a:pPr>
              <a:lnSpc>
                <a:spcPct val="150000"/>
              </a:lnSpc>
              <a:buAutoNum type="arabicPeriod"/>
            </a:pPr>
            <a:r>
              <a:rPr lang="en" dirty="0">
                <a:latin typeface="+mn-lt"/>
              </a:rPr>
              <a:t>Acknowledgments </a:t>
            </a:r>
            <a:endParaRPr dirty="0">
              <a:latin typeface="+mn-lt"/>
            </a:endParaRPr>
          </a:p>
          <a:p>
            <a:pPr marL="0" indent="0">
              <a:spcBef>
                <a:spcPts val="2133"/>
              </a:spcBef>
              <a:buNone/>
            </a:pPr>
            <a:endParaRPr dirty="0">
              <a:latin typeface="+mn-lt"/>
            </a:endParaRPr>
          </a:p>
          <a:p>
            <a:pPr marL="0" indent="0">
              <a:spcBef>
                <a:spcPts val="2133"/>
              </a:spcBef>
              <a:buNone/>
            </a:pPr>
            <a:endParaRPr dirty="0">
              <a:latin typeface="+mn-lt"/>
            </a:endParaRPr>
          </a:p>
          <a:p>
            <a:pPr marL="0" indent="0">
              <a:spcBef>
                <a:spcPts val="2133"/>
              </a:spcBef>
              <a:buNone/>
            </a:pPr>
            <a:endParaRPr dirty="0">
              <a:latin typeface="+mn-lt"/>
            </a:endParaRPr>
          </a:p>
          <a:p>
            <a:pPr marL="0" indent="0">
              <a:spcBef>
                <a:spcPts val="2133"/>
              </a:spcBef>
              <a:buNone/>
            </a:pPr>
            <a:endParaRPr dirty="0">
              <a:latin typeface="+mn-lt"/>
            </a:endParaRPr>
          </a:p>
          <a:p>
            <a:pPr marL="0" indent="0">
              <a:spcBef>
                <a:spcPts val="2133"/>
              </a:spcBef>
              <a:buNone/>
            </a:pPr>
            <a:endParaRPr dirty="0">
              <a:latin typeface="+mn-lt"/>
            </a:endParaRPr>
          </a:p>
          <a:p>
            <a:pPr marL="0" indent="0">
              <a:spcBef>
                <a:spcPts val="2133"/>
              </a:spcBef>
              <a:spcAft>
                <a:spcPts val="2133"/>
              </a:spcAft>
              <a:buNone/>
            </a:pPr>
            <a:endParaRPr dirty="0">
              <a:latin typeface="+mn-lt"/>
            </a:endParaRPr>
          </a:p>
        </p:txBody>
      </p:sp>
    </p:spTree>
    <p:extLst>
      <p:ext uri="{BB962C8B-B14F-4D97-AF65-F5344CB8AC3E}">
        <p14:creationId xmlns:p14="http://schemas.microsoft.com/office/powerpoint/2010/main" val="3516968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title"/>
          </p:nvPr>
        </p:nvSpPr>
        <p:spPr>
          <a:prstGeom prst="rect">
            <a:avLst/>
          </a:prstGeom>
        </p:spPr>
        <p:txBody>
          <a:bodyPr spcFirstLastPara="1" vert="horz" wrap="square" lIns="121900" tIns="121900" rIns="121900" bIns="121900" rtlCol="0" anchor="t" anchorCtr="0">
            <a:noAutofit/>
          </a:bodyPr>
          <a:lstStyle/>
          <a:p>
            <a:r>
              <a:rPr lang="en" dirty="0">
                <a:latin typeface="+mn-lt"/>
              </a:rPr>
              <a:t>Project Overview</a:t>
            </a:r>
            <a:endParaRPr dirty="0">
              <a:latin typeface="+mn-lt"/>
            </a:endParaRPr>
          </a:p>
        </p:txBody>
      </p:sp>
      <p:sp>
        <p:nvSpPr>
          <p:cNvPr id="72" name="Shape 72"/>
          <p:cNvSpPr txBox="1">
            <a:spLocks noGrp="1"/>
          </p:cNvSpPr>
          <p:nvPr>
            <p:ph type="body" idx="1"/>
          </p:nvPr>
        </p:nvSpPr>
        <p:spPr>
          <a:prstGeom prst="rect">
            <a:avLst/>
          </a:prstGeom>
        </p:spPr>
        <p:txBody>
          <a:bodyPr spcFirstLastPara="1" vert="horz" wrap="square" lIns="121900" tIns="121900" rIns="121900" bIns="121900" rtlCol="0" anchor="t" anchorCtr="0">
            <a:noAutofit/>
          </a:bodyPr>
          <a:lstStyle/>
          <a:p>
            <a:pPr indent="-507987">
              <a:buSzPts val="2400"/>
            </a:pPr>
            <a:r>
              <a:rPr lang="en" sz="3200" dirty="0"/>
              <a:t>Deliverable: Technical research report</a:t>
            </a:r>
            <a:endParaRPr sz="3200" dirty="0"/>
          </a:p>
          <a:p>
            <a:pPr indent="-507987">
              <a:buSzPts val="2400"/>
            </a:pPr>
            <a:r>
              <a:rPr lang="en" sz="3200" dirty="0"/>
              <a:t>Project objective: 	</a:t>
            </a:r>
            <a:endParaRPr sz="3200" dirty="0"/>
          </a:p>
          <a:p>
            <a:pPr lvl="1" indent="-507987">
              <a:spcBef>
                <a:spcPts val="0"/>
              </a:spcBef>
              <a:buSzPts val="2400"/>
            </a:pPr>
            <a:r>
              <a:rPr lang="en" sz="3200" dirty="0"/>
              <a:t>Provide a proof of concept implementation of an Artificial Immune System(AIS) for intrusion detection on common Internet protocols used in Smart grid AMI networks such as the Wide Area Network (WAN).</a:t>
            </a:r>
            <a:endParaRPr sz="3200" dirty="0"/>
          </a:p>
          <a:p>
            <a:pPr marL="0" indent="0" algn="ctr">
              <a:spcBef>
                <a:spcPts val="2133"/>
              </a:spcBef>
              <a:spcAft>
                <a:spcPts val="2133"/>
              </a:spcAft>
              <a:buNone/>
            </a:pPr>
            <a:endParaRPr dirty="0">
              <a:latin typeface="+mn-lt"/>
            </a:endParaRPr>
          </a:p>
        </p:txBody>
      </p:sp>
    </p:spTree>
    <p:extLst>
      <p:ext uri="{BB962C8B-B14F-4D97-AF65-F5344CB8AC3E}">
        <p14:creationId xmlns:p14="http://schemas.microsoft.com/office/powerpoint/2010/main" val="31401209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title"/>
          </p:nvPr>
        </p:nvSpPr>
        <p:spPr>
          <a:prstGeom prst="rect">
            <a:avLst/>
          </a:prstGeom>
        </p:spPr>
        <p:txBody>
          <a:bodyPr spcFirstLastPara="1" vert="horz" wrap="square" lIns="121900" tIns="121900" rIns="121900" bIns="121900" rtlCol="0" anchor="t" anchorCtr="0">
            <a:noAutofit/>
          </a:bodyPr>
          <a:lstStyle/>
          <a:p>
            <a:r>
              <a:rPr lang="en" dirty="0">
                <a:latin typeface="+mn-lt"/>
                <a:cs typeface="Al Nile" pitchFamily="2" charset="-78"/>
              </a:rPr>
              <a:t>Report Objectives</a:t>
            </a:r>
            <a:endParaRPr dirty="0">
              <a:latin typeface="+mn-lt"/>
              <a:cs typeface="Al Nile" pitchFamily="2" charset="-78"/>
            </a:endParaRPr>
          </a:p>
        </p:txBody>
      </p:sp>
      <p:sp>
        <p:nvSpPr>
          <p:cNvPr id="78" name="Shape 78"/>
          <p:cNvSpPr txBox="1">
            <a:spLocks noGrp="1"/>
          </p:cNvSpPr>
          <p:nvPr>
            <p:ph type="body" idx="1"/>
          </p:nvPr>
        </p:nvSpPr>
        <p:spPr>
          <a:xfrm>
            <a:off x="415600" y="1523233"/>
            <a:ext cx="10099200" cy="4866800"/>
          </a:xfrm>
          <a:prstGeom prst="rect">
            <a:avLst/>
          </a:prstGeom>
        </p:spPr>
        <p:txBody>
          <a:bodyPr spcFirstLastPara="1" vert="horz" wrap="square" lIns="121900" tIns="121900" rIns="121900" bIns="121900" rtlCol="0" anchor="t" anchorCtr="0">
            <a:noAutofit/>
          </a:bodyPr>
          <a:lstStyle/>
          <a:p>
            <a:pPr>
              <a:lnSpc>
                <a:spcPct val="150000"/>
              </a:lnSpc>
            </a:pPr>
            <a:r>
              <a:rPr lang="en" sz="2400" dirty="0">
                <a:latin typeface="+mn-lt"/>
                <a:cs typeface="Al Nile" pitchFamily="2" charset="-78"/>
              </a:rPr>
              <a:t>Background</a:t>
            </a:r>
            <a:endParaRPr sz="2400" dirty="0">
              <a:latin typeface="+mn-lt"/>
              <a:cs typeface="Al Nile" pitchFamily="2" charset="-78"/>
            </a:endParaRPr>
          </a:p>
          <a:p>
            <a:pPr lvl="1">
              <a:lnSpc>
                <a:spcPct val="150000"/>
              </a:lnSpc>
              <a:spcBef>
                <a:spcPts val="0"/>
              </a:spcBef>
            </a:pPr>
            <a:r>
              <a:rPr lang="en" sz="2000" dirty="0">
                <a:latin typeface="+mn-lt"/>
                <a:cs typeface="Al Nile" pitchFamily="2" charset="-78"/>
              </a:rPr>
              <a:t>Smart Grid</a:t>
            </a:r>
            <a:endParaRPr sz="2000" dirty="0">
              <a:latin typeface="+mn-lt"/>
              <a:cs typeface="Al Nile" pitchFamily="2" charset="-78"/>
            </a:endParaRPr>
          </a:p>
          <a:p>
            <a:pPr lvl="1">
              <a:lnSpc>
                <a:spcPct val="150000"/>
              </a:lnSpc>
              <a:spcBef>
                <a:spcPts val="0"/>
              </a:spcBef>
            </a:pPr>
            <a:r>
              <a:rPr lang="en" sz="2000" dirty="0">
                <a:latin typeface="+mn-lt"/>
                <a:cs typeface="Al Nile" pitchFamily="2" charset="-78"/>
              </a:rPr>
              <a:t>AMI (Advanced Metering Infrastructure)</a:t>
            </a:r>
            <a:endParaRPr sz="2000" dirty="0">
              <a:latin typeface="+mn-lt"/>
              <a:cs typeface="Al Nile" pitchFamily="2" charset="-78"/>
            </a:endParaRPr>
          </a:p>
          <a:p>
            <a:pPr lvl="1">
              <a:lnSpc>
                <a:spcPct val="150000"/>
              </a:lnSpc>
              <a:spcBef>
                <a:spcPts val="0"/>
              </a:spcBef>
            </a:pPr>
            <a:r>
              <a:rPr lang="en" sz="2000" dirty="0">
                <a:latin typeface="+mn-lt"/>
                <a:cs typeface="Al Nile" pitchFamily="2" charset="-78"/>
              </a:rPr>
              <a:t>IDS (Intrusion Detection System)</a:t>
            </a:r>
            <a:endParaRPr sz="2000" dirty="0">
              <a:latin typeface="+mn-lt"/>
              <a:cs typeface="Al Nile" pitchFamily="2" charset="-78"/>
            </a:endParaRPr>
          </a:p>
          <a:p>
            <a:pPr lvl="1">
              <a:lnSpc>
                <a:spcPct val="150000"/>
              </a:lnSpc>
              <a:spcBef>
                <a:spcPts val="0"/>
              </a:spcBef>
            </a:pPr>
            <a:r>
              <a:rPr lang="en" sz="2000" dirty="0">
                <a:latin typeface="+mn-lt"/>
                <a:cs typeface="Al Nile" pitchFamily="2" charset="-78"/>
              </a:rPr>
              <a:t>AIS (Artificial Immune System)</a:t>
            </a:r>
            <a:endParaRPr sz="2000" dirty="0">
              <a:latin typeface="+mn-lt"/>
              <a:cs typeface="Al Nile" pitchFamily="2" charset="-78"/>
            </a:endParaRPr>
          </a:p>
          <a:p>
            <a:pPr lvl="2">
              <a:lnSpc>
                <a:spcPct val="150000"/>
              </a:lnSpc>
              <a:spcBef>
                <a:spcPts val="0"/>
              </a:spcBef>
            </a:pPr>
            <a:r>
              <a:rPr lang="en" dirty="0">
                <a:cs typeface="Al Nile" pitchFamily="2" charset="-78"/>
              </a:rPr>
              <a:t>Framework for AIS based IDS</a:t>
            </a:r>
            <a:endParaRPr dirty="0">
              <a:cs typeface="Al Nile" pitchFamily="2" charset="-78"/>
            </a:endParaRPr>
          </a:p>
          <a:p>
            <a:pPr lvl="2">
              <a:lnSpc>
                <a:spcPct val="150000"/>
              </a:lnSpc>
              <a:spcBef>
                <a:spcPts val="0"/>
              </a:spcBef>
            </a:pPr>
            <a:r>
              <a:rPr lang="en" dirty="0">
                <a:cs typeface="Al Nile" pitchFamily="2" charset="-78"/>
              </a:rPr>
              <a:t>AIS algorithms</a:t>
            </a:r>
            <a:endParaRPr dirty="0">
              <a:cs typeface="Al Nile" pitchFamily="2" charset="-78"/>
            </a:endParaRPr>
          </a:p>
          <a:p>
            <a:pPr lvl="2">
              <a:lnSpc>
                <a:spcPct val="150000"/>
              </a:lnSpc>
              <a:spcBef>
                <a:spcPts val="0"/>
              </a:spcBef>
            </a:pPr>
            <a:r>
              <a:rPr lang="en" dirty="0">
                <a:cs typeface="Al Nile" pitchFamily="2" charset="-78"/>
              </a:rPr>
              <a:t>Negative Selection Algorithm</a:t>
            </a:r>
            <a:endParaRPr dirty="0">
              <a:cs typeface="Al Nile" pitchFamily="2" charset="-78"/>
            </a:endParaRPr>
          </a:p>
          <a:p>
            <a:pPr>
              <a:lnSpc>
                <a:spcPct val="150000"/>
              </a:lnSpc>
            </a:pPr>
            <a:r>
              <a:rPr lang="en" sz="2400" dirty="0">
                <a:latin typeface="+mn-lt"/>
                <a:cs typeface="Al Nile" pitchFamily="2" charset="-78"/>
              </a:rPr>
              <a:t>Proof of concept implementation </a:t>
            </a:r>
            <a:endParaRPr sz="2000" dirty="0">
              <a:cs typeface="Al Nile" pitchFamily="2" charset="-78"/>
            </a:endParaRPr>
          </a:p>
          <a:p>
            <a:pPr marL="1219170" indent="0">
              <a:lnSpc>
                <a:spcPct val="150000"/>
              </a:lnSpc>
              <a:spcBef>
                <a:spcPts val="2133"/>
              </a:spcBef>
              <a:buNone/>
            </a:pPr>
            <a:endParaRPr sz="2000" dirty="0">
              <a:cs typeface="Al Nile" pitchFamily="2" charset="-78"/>
            </a:endParaRPr>
          </a:p>
          <a:p>
            <a:pPr marL="0" indent="0">
              <a:lnSpc>
                <a:spcPct val="150000"/>
              </a:lnSpc>
              <a:spcBef>
                <a:spcPts val="2133"/>
              </a:spcBef>
              <a:buNone/>
            </a:pPr>
            <a:endParaRPr sz="2400" dirty="0">
              <a:latin typeface="+mn-lt"/>
              <a:cs typeface="Al Nile" pitchFamily="2" charset="-78"/>
            </a:endParaRPr>
          </a:p>
          <a:p>
            <a:pPr marL="0" indent="0" algn="just">
              <a:lnSpc>
                <a:spcPct val="150000"/>
              </a:lnSpc>
              <a:spcBef>
                <a:spcPts val="2133"/>
              </a:spcBef>
              <a:buNone/>
            </a:pPr>
            <a:endParaRPr sz="2400" dirty="0">
              <a:latin typeface="+mn-lt"/>
              <a:cs typeface="Al Nile" pitchFamily="2" charset="-78"/>
            </a:endParaRPr>
          </a:p>
          <a:p>
            <a:pPr marL="0" indent="0" algn="just">
              <a:lnSpc>
                <a:spcPct val="100000"/>
              </a:lnSpc>
              <a:buNone/>
            </a:pPr>
            <a:endParaRPr sz="2400" dirty="0">
              <a:latin typeface="+mn-lt"/>
              <a:cs typeface="Al Nile" pitchFamily="2" charset="-78"/>
            </a:endParaRPr>
          </a:p>
        </p:txBody>
      </p:sp>
    </p:spTree>
    <p:extLst>
      <p:ext uri="{BB962C8B-B14F-4D97-AF65-F5344CB8AC3E}">
        <p14:creationId xmlns:p14="http://schemas.microsoft.com/office/powerpoint/2010/main" val="41309514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prstGeom prst="rect">
            <a:avLst/>
          </a:prstGeom>
        </p:spPr>
        <p:txBody>
          <a:bodyPr spcFirstLastPara="1" vert="horz" wrap="square" lIns="121900" tIns="121900" rIns="121900" bIns="121900" rtlCol="0" anchor="t" anchorCtr="0">
            <a:noAutofit/>
          </a:bodyPr>
          <a:lstStyle/>
          <a:p>
            <a:r>
              <a:rPr lang="en" dirty="0">
                <a:latin typeface="+mn-lt"/>
              </a:rPr>
              <a:t>Limitations</a:t>
            </a:r>
            <a:endParaRPr dirty="0">
              <a:latin typeface="+mn-lt"/>
            </a:endParaRPr>
          </a:p>
        </p:txBody>
      </p:sp>
      <p:sp>
        <p:nvSpPr>
          <p:cNvPr id="84" name="Shape 84"/>
          <p:cNvSpPr txBox="1">
            <a:spLocks noGrp="1"/>
          </p:cNvSpPr>
          <p:nvPr>
            <p:ph type="body" idx="1"/>
          </p:nvPr>
        </p:nvSpPr>
        <p:spPr>
          <a:prstGeom prst="rect">
            <a:avLst/>
          </a:prstGeom>
        </p:spPr>
        <p:txBody>
          <a:bodyPr spcFirstLastPara="1" vert="horz" wrap="square" lIns="121900" tIns="121900" rIns="121900" bIns="121900" rtlCol="0" anchor="t" anchorCtr="0">
            <a:noAutofit/>
          </a:bodyPr>
          <a:lstStyle/>
          <a:p>
            <a:r>
              <a:rPr lang="en" dirty="0">
                <a:latin typeface="+mn-lt"/>
              </a:rPr>
              <a:t>Initial goal for the implementation</a:t>
            </a:r>
            <a:endParaRPr dirty="0">
              <a:latin typeface="+mn-lt"/>
            </a:endParaRPr>
          </a:p>
          <a:p>
            <a:pPr lvl="1" indent="-457189">
              <a:spcBef>
                <a:spcPts val="0"/>
              </a:spcBef>
              <a:buSzPts val="1800"/>
            </a:pPr>
            <a:r>
              <a:rPr lang="en" dirty="0"/>
              <a:t>Import and read the set of data from </a:t>
            </a:r>
            <a:r>
              <a:rPr lang="en" dirty="0" err="1"/>
              <a:t>pcap</a:t>
            </a:r>
            <a:r>
              <a:rPr lang="en" dirty="0"/>
              <a:t> file</a:t>
            </a:r>
            <a:endParaRPr dirty="0"/>
          </a:p>
          <a:p>
            <a:pPr lvl="1" indent="-457189">
              <a:spcBef>
                <a:spcPts val="0"/>
              </a:spcBef>
              <a:buSzPts val="1800"/>
            </a:pPr>
            <a:r>
              <a:rPr lang="en" dirty="0"/>
              <a:t>Find the complete data handshake among the TCP protocol</a:t>
            </a:r>
            <a:endParaRPr dirty="0"/>
          </a:p>
          <a:p>
            <a:pPr lvl="1" indent="-457189">
              <a:spcBef>
                <a:spcPts val="0"/>
              </a:spcBef>
              <a:buSzPts val="1800"/>
            </a:pPr>
            <a:r>
              <a:rPr lang="en" dirty="0"/>
              <a:t>Catch network intrusions in the </a:t>
            </a:r>
            <a:r>
              <a:rPr lang="en" dirty="0" err="1"/>
              <a:t>pcap</a:t>
            </a:r>
            <a:r>
              <a:rPr lang="en" dirty="0"/>
              <a:t> file</a:t>
            </a:r>
            <a:endParaRPr dirty="0"/>
          </a:p>
          <a:p>
            <a:pPr marL="0" indent="0">
              <a:spcBef>
                <a:spcPts val="2133"/>
              </a:spcBef>
              <a:spcAft>
                <a:spcPts val="2133"/>
              </a:spcAft>
              <a:buNone/>
            </a:pPr>
            <a:endParaRPr sz="3200" dirty="0"/>
          </a:p>
        </p:txBody>
      </p:sp>
      <p:pic>
        <p:nvPicPr>
          <p:cNvPr id="85" name="Shape 85"/>
          <p:cNvPicPr preferRelativeResize="0"/>
          <p:nvPr/>
        </p:nvPicPr>
        <p:blipFill rotWithShape="1">
          <a:blip r:embed="rId3">
            <a:alphaModFix/>
          </a:blip>
          <a:srcRect l="3686" t="11474" r="7051" b="57787"/>
          <a:stretch/>
        </p:blipFill>
        <p:spPr>
          <a:xfrm>
            <a:off x="827800" y="3606568"/>
            <a:ext cx="10536400" cy="2837433"/>
          </a:xfrm>
          <a:prstGeom prst="rect">
            <a:avLst/>
          </a:prstGeom>
          <a:noFill/>
          <a:ln>
            <a:noFill/>
          </a:ln>
        </p:spPr>
      </p:pic>
    </p:spTree>
    <p:extLst>
      <p:ext uri="{BB962C8B-B14F-4D97-AF65-F5344CB8AC3E}">
        <p14:creationId xmlns:p14="http://schemas.microsoft.com/office/powerpoint/2010/main" val="768625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prstGeom prst="rect">
            <a:avLst/>
          </a:prstGeom>
        </p:spPr>
        <p:txBody>
          <a:bodyPr spcFirstLastPara="1" vert="horz" wrap="square" lIns="121900" tIns="121900" rIns="121900" bIns="121900" rtlCol="0" anchor="t" anchorCtr="0">
            <a:noAutofit/>
          </a:bodyPr>
          <a:lstStyle/>
          <a:p>
            <a:r>
              <a:rPr lang="en" dirty="0">
                <a:latin typeface="+mn-lt"/>
              </a:rPr>
              <a:t>Implementation Design</a:t>
            </a:r>
            <a:endParaRPr dirty="0">
              <a:latin typeface="+mn-lt"/>
            </a:endParaRPr>
          </a:p>
        </p:txBody>
      </p:sp>
      <p:sp>
        <p:nvSpPr>
          <p:cNvPr id="91" name="Shape 91"/>
          <p:cNvSpPr txBox="1">
            <a:spLocks noGrp="1"/>
          </p:cNvSpPr>
          <p:nvPr>
            <p:ph type="body" idx="1"/>
          </p:nvPr>
        </p:nvSpPr>
        <p:spPr>
          <a:xfrm>
            <a:off x="415600" y="1536633"/>
            <a:ext cx="4929600" cy="5011600"/>
          </a:xfrm>
          <a:prstGeom prst="rect">
            <a:avLst/>
          </a:prstGeom>
        </p:spPr>
        <p:txBody>
          <a:bodyPr spcFirstLastPara="1" vert="horz" wrap="square" lIns="121900" tIns="121900" rIns="121900" bIns="121900" rtlCol="0" anchor="t" anchorCtr="0">
            <a:noAutofit/>
          </a:bodyPr>
          <a:lstStyle/>
          <a:p>
            <a:r>
              <a:rPr lang="en" dirty="0">
                <a:latin typeface="+mn-lt"/>
              </a:rPr>
              <a:t>Visual Studios C# Console application </a:t>
            </a:r>
            <a:endParaRPr dirty="0">
              <a:latin typeface="+mn-lt"/>
            </a:endParaRPr>
          </a:p>
          <a:p>
            <a:r>
              <a:rPr lang="en" dirty="0">
                <a:latin typeface="+mn-lt"/>
              </a:rPr>
              <a:t>Algorithm used: </a:t>
            </a:r>
            <a:endParaRPr dirty="0">
              <a:latin typeface="+mn-lt"/>
            </a:endParaRPr>
          </a:p>
          <a:p>
            <a:pPr lvl="1">
              <a:spcBef>
                <a:spcPts val="0"/>
              </a:spcBef>
            </a:pPr>
            <a:r>
              <a:rPr lang="en" dirty="0">
                <a:latin typeface="+mn-lt"/>
              </a:rPr>
              <a:t>Negative Selection Algorithm (NSA)</a:t>
            </a:r>
            <a:endParaRPr dirty="0">
              <a:latin typeface="+mn-lt"/>
            </a:endParaRPr>
          </a:p>
          <a:p>
            <a:r>
              <a:rPr lang="en" dirty="0">
                <a:latin typeface="+mn-lt"/>
              </a:rPr>
              <a:t>Data used:</a:t>
            </a:r>
            <a:endParaRPr dirty="0">
              <a:latin typeface="+mn-lt"/>
            </a:endParaRPr>
          </a:p>
          <a:p>
            <a:pPr lvl="1">
              <a:spcBef>
                <a:spcPts val="0"/>
              </a:spcBef>
            </a:pPr>
            <a:r>
              <a:rPr lang="en" dirty="0">
                <a:latin typeface="+mn-lt"/>
              </a:rPr>
              <a:t>User inputted  Transport Control Protocol (TCP)  “Handshake” bits</a:t>
            </a:r>
            <a:endParaRPr dirty="0">
              <a:latin typeface="+mn-lt"/>
            </a:endParaRPr>
          </a:p>
          <a:p>
            <a:r>
              <a:rPr lang="en" dirty="0">
                <a:latin typeface="+mn-lt"/>
              </a:rPr>
              <a:t>AIS terminology to represent network elements</a:t>
            </a:r>
            <a:endParaRPr dirty="0">
              <a:latin typeface="+mn-lt"/>
            </a:endParaRPr>
          </a:p>
          <a:p>
            <a:pPr marL="0" indent="0">
              <a:spcBef>
                <a:spcPts val="2133"/>
              </a:spcBef>
              <a:spcAft>
                <a:spcPts val="2133"/>
              </a:spcAft>
              <a:buNone/>
            </a:pPr>
            <a:endParaRPr sz="2400" dirty="0">
              <a:latin typeface="+mn-lt"/>
            </a:endParaRPr>
          </a:p>
        </p:txBody>
      </p:sp>
      <p:pic>
        <p:nvPicPr>
          <p:cNvPr id="92" name="Shape 92"/>
          <p:cNvPicPr preferRelativeResize="0"/>
          <p:nvPr/>
        </p:nvPicPr>
        <p:blipFill>
          <a:blip r:embed="rId3">
            <a:alphaModFix/>
          </a:blip>
          <a:stretch>
            <a:fillRect/>
          </a:stretch>
        </p:blipFill>
        <p:spPr>
          <a:xfrm>
            <a:off x="5345201" y="1740192"/>
            <a:ext cx="6670401" cy="3254208"/>
          </a:xfrm>
          <a:prstGeom prst="rect">
            <a:avLst/>
          </a:prstGeom>
          <a:noFill/>
          <a:ln>
            <a:noFill/>
          </a:ln>
        </p:spPr>
      </p:pic>
    </p:spTree>
    <p:extLst>
      <p:ext uri="{BB962C8B-B14F-4D97-AF65-F5344CB8AC3E}">
        <p14:creationId xmlns:p14="http://schemas.microsoft.com/office/powerpoint/2010/main" val="1647369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prstGeom prst="rect">
            <a:avLst/>
          </a:prstGeom>
        </p:spPr>
        <p:txBody>
          <a:bodyPr spcFirstLastPara="1" vert="horz" wrap="square" lIns="121900" tIns="121900" rIns="121900" bIns="121900" rtlCol="0" anchor="t" anchorCtr="0">
            <a:noAutofit/>
          </a:bodyPr>
          <a:lstStyle/>
          <a:p>
            <a:r>
              <a:rPr lang="en" dirty="0">
                <a:latin typeface="+mn-lt"/>
              </a:rPr>
              <a:t>Implementation Result</a:t>
            </a:r>
            <a:endParaRPr dirty="0">
              <a:latin typeface="+mn-lt"/>
            </a:endParaRPr>
          </a:p>
        </p:txBody>
      </p:sp>
      <p:pic>
        <p:nvPicPr>
          <p:cNvPr id="98" name="Shape 98"/>
          <p:cNvPicPr preferRelativeResize="0"/>
          <p:nvPr/>
        </p:nvPicPr>
        <p:blipFill>
          <a:blip r:embed="rId3">
            <a:alphaModFix/>
          </a:blip>
          <a:stretch>
            <a:fillRect/>
          </a:stretch>
        </p:blipFill>
        <p:spPr>
          <a:xfrm>
            <a:off x="141534" y="4773101"/>
            <a:ext cx="11908935" cy="1760367"/>
          </a:xfrm>
          <a:prstGeom prst="rect">
            <a:avLst/>
          </a:prstGeom>
          <a:noFill/>
          <a:ln>
            <a:noFill/>
          </a:ln>
        </p:spPr>
      </p:pic>
      <p:sp>
        <p:nvSpPr>
          <p:cNvPr id="99" name="Shape 99"/>
          <p:cNvSpPr txBox="1"/>
          <p:nvPr/>
        </p:nvSpPr>
        <p:spPr>
          <a:xfrm>
            <a:off x="0" y="1688733"/>
            <a:ext cx="5617200" cy="365600"/>
          </a:xfrm>
          <a:prstGeom prst="rect">
            <a:avLst/>
          </a:prstGeom>
          <a:noFill/>
          <a:ln>
            <a:noFill/>
          </a:ln>
        </p:spPr>
        <p:txBody>
          <a:bodyPr spcFirstLastPara="1" wrap="square" lIns="121900" tIns="121900" rIns="121900" bIns="121900" anchor="t" anchorCtr="0">
            <a:noAutofit/>
          </a:bodyPr>
          <a:lstStyle/>
          <a:p>
            <a:r>
              <a:rPr lang="en" sz="2400" b="1" dirty="0"/>
              <a:t>Step 1: Creating the Self-Antigen Set</a:t>
            </a:r>
            <a:endParaRPr sz="2400" b="1" dirty="0"/>
          </a:p>
        </p:txBody>
      </p:sp>
      <p:sp>
        <p:nvSpPr>
          <p:cNvPr id="100" name="Shape 100"/>
          <p:cNvSpPr txBox="1"/>
          <p:nvPr/>
        </p:nvSpPr>
        <p:spPr>
          <a:xfrm>
            <a:off x="141533" y="2260800"/>
            <a:ext cx="11531600" cy="2138400"/>
          </a:xfrm>
          <a:prstGeom prst="rect">
            <a:avLst/>
          </a:prstGeom>
          <a:noFill/>
          <a:ln>
            <a:noFill/>
          </a:ln>
        </p:spPr>
        <p:txBody>
          <a:bodyPr spcFirstLastPara="1" wrap="square" lIns="121900" tIns="121900" rIns="121900" bIns="121900" anchor="t" anchorCtr="0">
            <a:noAutofit/>
          </a:bodyPr>
          <a:lstStyle/>
          <a:p>
            <a:pPr marL="609585" indent="-457189">
              <a:buClr>
                <a:schemeClr val="accent3"/>
              </a:buClr>
              <a:buSzPts val="1800"/>
              <a:buChar char="●"/>
            </a:pPr>
            <a:r>
              <a:rPr lang="en" sz="2400" dirty="0"/>
              <a:t>This self-antigen set represents the bytes in a normal TCP handshake. </a:t>
            </a:r>
            <a:endParaRPr sz="2400" dirty="0"/>
          </a:p>
          <a:p>
            <a:pPr marL="609585" indent="-457189">
              <a:buClr>
                <a:schemeClr val="accent3"/>
              </a:buClr>
              <a:buSzPts val="1800"/>
              <a:buChar char="●"/>
            </a:pPr>
            <a:r>
              <a:rPr lang="en" sz="2400" dirty="0"/>
              <a:t>48 bits, 3 separate sections of 16 bits each as shown below:</a:t>
            </a:r>
            <a:endParaRPr sz="2400" dirty="0"/>
          </a:p>
          <a:p>
            <a:pPr marL="3047924"/>
            <a:endParaRPr sz="2400" dirty="0"/>
          </a:p>
          <a:p>
            <a:pPr marL="3047924"/>
            <a:r>
              <a:rPr lang="en" sz="2400" dirty="0"/>
              <a:t>1. </a:t>
            </a:r>
            <a:r>
              <a:rPr lang="en" sz="2400" dirty="0" err="1"/>
              <a:t>Syn</a:t>
            </a:r>
            <a:r>
              <a:rPr lang="en" sz="2400" dirty="0"/>
              <a:t> flag: 0111000000000010</a:t>
            </a:r>
            <a:endParaRPr sz="2400" dirty="0"/>
          </a:p>
          <a:p>
            <a:pPr marL="3047924"/>
            <a:r>
              <a:rPr lang="en" sz="2400" dirty="0"/>
              <a:t>2. </a:t>
            </a:r>
            <a:r>
              <a:rPr lang="en" sz="2400" dirty="0" err="1"/>
              <a:t>Syn</a:t>
            </a:r>
            <a:r>
              <a:rPr lang="en" sz="2400" dirty="0"/>
              <a:t>, Ack flag: 0111000000010010</a:t>
            </a:r>
            <a:endParaRPr sz="2400" dirty="0"/>
          </a:p>
          <a:p>
            <a:pPr marL="3047924"/>
            <a:r>
              <a:rPr lang="en" sz="2400" dirty="0"/>
              <a:t>3. Ack flag: 0101000000010000</a:t>
            </a:r>
            <a:endParaRPr sz="2400" dirty="0"/>
          </a:p>
          <a:p>
            <a:endParaRPr sz="2400" dirty="0"/>
          </a:p>
        </p:txBody>
      </p:sp>
    </p:spTree>
    <p:extLst>
      <p:ext uri="{BB962C8B-B14F-4D97-AF65-F5344CB8AC3E}">
        <p14:creationId xmlns:p14="http://schemas.microsoft.com/office/powerpoint/2010/main" val="42164104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prstGeom prst="rect">
            <a:avLst/>
          </a:prstGeom>
        </p:spPr>
        <p:txBody>
          <a:bodyPr spcFirstLastPara="1" vert="horz" wrap="square" lIns="121900" tIns="121900" rIns="121900" bIns="121900" rtlCol="0" anchor="t" anchorCtr="0">
            <a:noAutofit/>
          </a:bodyPr>
          <a:lstStyle/>
          <a:p>
            <a:r>
              <a:rPr lang="en">
                <a:latin typeface="+mn-lt"/>
              </a:rPr>
              <a:t>Implementation Result</a:t>
            </a:r>
            <a:endParaRPr>
              <a:latin typeface="+mn-lt"/>
            </a:endParaRPr>
          </a:p>
        </p:txBody>
      </p:sp>
      <p:sp>
        <p:nvSpPr>
          <p:cNvPr id="106" name="Shape 106"/>
          <p:cNvSpPr txBox="1">
            <a:spLocks noGrp="1"/>
          </p:cNvSpPr>
          <p:nvPr>
            <p:ph type="body" idx="1"/>
          </p:nvPr>
        </p:nvSpPr>
        <p:spPr>
          <a:xfrm>
            <a:off x="375200" y="2298433"/>
            <a:ext cx="11360800" cy="1298000"/>
          </a:xfrm>
          <a:prstGeom prst="rect">
            <a:avLst/>
          </a:prstGeom>
        </p:spPr>
        <p:txBody>
          <a:bodyPr spcFirstLastPara="1" vert="horz" wrap="square" lIns="121900" tIns="121900" rIns="121900" bIns="121900" rtlCol="0" anchor="t" anchorCtr="0">
            <a:noAutofit/>
          </a:bodyPr>
          <a:lstStyle/>
          <a:p>
            <a:r>
              <a:rPr lang="en" dirty="0">
                <a:latin typeface="+mn-lt"/>
              </a:rPr>
              <a:t>Antibody detectors</a:t>
            </a:r>
            <a:endParaRPr dirty="0">
              <a:latin typeface="+mn-lt"/>
            </a:endParaRPr>
          </a:p>
          <a:p>
            <a:pPr lvl="1">
              <a:spcBef>
                <a:spcPts val="0"/>
              </a:spcBef>
            </a:pPr>
            <a:r>
              <a:rPr lang="en" dirty="0">
                <a:latin typeface="+mn-lt"/>
              </a:rPr>
              <a:t>Random bit array generated</a:t>
            </a:r>
            <a:endParaRPr dirty="0">
              <a:latin typeface="+mn-lt"/>
            </a:endParaRPr>
          </a:p>
          <a:p>
            <a:pPr lvl="1">
              <a:spcBef>
                <a:spcPts val="0"/>
              </a:spcBef>
            </a:pPr>
            <a:r>
              <a:rPr lang="en" dirty="0">
                <a:latin typeface="+mn-lt"/>
              </a:rPr>
              <a:t>No antibody can detect a self-antigen</a:t>
            </a:r>
            <a:endParaRPr dirty="0">
              <a:latin typeface="+mn-lt"/>
            </a:endParaRPr>
          </a:p>
          <a:p>
            <a:pPr lvl="1">
              <a:spcBef>
                <a:spcPts val="0"/>
              </a:spcBef>
            </a:pPr>
            <a:r>
              <a:rPr lang="en" dirty="0">
                <a:latin typeface="+mn-lt"/>
              </a:rPr>
              <a:t>Antibody not in result set</a:t>
            </a:r>
            <a:endParaRPr dirty="0">
              <a:latin typeface="+mn-lt"/>
            </a:endParaRPr>
          </a:p>
          <a:p>
            <a:pPr indent="0">
              <a:spcBef>
                <a:spcPts val="2133"/>
              </a:spcBef>
              <a:spcAft>
                <a:spcPts val="2133"/>
              </a:spcAft>
              <a:buNone/>
            </a:pPr>
            <a:endParaRPr dirty="0">
              <a:latin typeface="+mn-lt"/>
            </a:endParaRPr>
          </a:p>
        </p:txBody>
      </p:sp>
      <p:pic>
        <p:nvPicPr>
          <p:cNvPr id="107" name="Shape 107"/>
          <p:cNvPicPr preferRelativeResize="0"/>
          <p:nvPr/>
        </p:nvPicPr>
        <p:blipFill>
          <a:blip r:embed="rId3">
            <a:alphaModFix/>
          </a:blip>
          <a:stretch>
            <a:fillRect/>
          </a:stretch>
        </p:blipFill>
        <p:spPr>
          <a:xfrm>
            <a:off x="200601" y="4497167"/>
            <a:ext cx="11709999" cy="2084500"/>
          </a:xfrm>
          <a:prstGeom prst="rect">
            <a:avLst/>
          </a:prstGeom>
          <a:noFill/>
          <a:ln>
            <a:noFill/>
          </a:ln>
        </p:spPr>
      </p:pic>
      <p:sp>
        <p:nvSpPr>
          <p:cNvPr id="108" name="Shape 108"/>
          <p:cNvSpPr txBox="1"/>
          <p:nvPr/>
        </p:nvSpPr>
        <p:spPr>
          <a:xfrm>
            <a:off x="74700" y="1526967"/>
            <a:ext cx="5617200" cy="365600"/>
          </a:xfrm>
          <a:prstGeom prst="rect">
            <a:avLst/>
          </a:prstGeom>
          <a:noFill/>
          <a:ln>
            <a:noFill/>
          </a:ln>
        </p:spPr>
        <p:txBody>
          <a:bodyPr spcFirstLastPara="1" wrap="square" lIns="121900" tIns="121900" rIns="121900" bIns="121900" anchor="t" anchorCtr="0">
            <a:noAutofit/>
          </a:bodyPr>
          <a:lstStyle/>
          <a:p>
            <a:r>
              <a:rPr lang="en" sz="2400" b="1" dirty="0"/>
              <a:t>Step 2: Creating the Lymphocyte set</a:t>
            </a:r>
            <a:endParaRPr sz="2400" b="1" dirty="0"/>
          </a:p>
        </p:txBody>
      </p:sp>
      <p:pic>
        <p:nvPicPr>
          <p:cNvPr id="109" name="Shape 109"/>
          <p:cNvPicPr preferRelativeResize="0"/>
          <p:nvPr/>
        </p:nvPicPr>
        <p:blipFill>
          <a:blip r:embed="rId4">
            <a:alphaModFix/>
          </a:blip>
          <a:stretch>
            <a:fillRect/>
          </a:stretch>
        </p:blipFill>
        <p:spPr>
          <a:xfrm>
            <a:off x="6224434" y="593368"/>
            <a:ext cx="5551967" cy="3560289"/>
          </a:xfrm>
          <a:prstGeom prst="rect">
            <a:avLst/>
          </a:prstGeom>
          <a:noFill/>
          <a:ln>
            <a:noFill/>
          </a:ln>
        </p:spPr>
      </p:pic>
    </p:spTree>
    <p:extLst>
      <p:ext uri="{BB962C8B-B14F-4D97-AF65-F5344CB8AC3E}">
        <p14:creationId xmlns:p14="http://schemas.microsoft.com/office/powerpoint/2010/main" val="9363359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prstGeom prst="rect">
            <a:avLst/>
          </a:prstGeom>
        </p:spPr>
        <p:txBody>
          <a:bodyPr spcFirstLastPara="1" vert="horz" wrap="square" lIns="121900" tIns="121900" rIns="121900" bIns="121900" rtlCol="0" anchor="t" anchorCtr="0">
            <a:noAutofit/>
          </a:bodyPr>
          <a:lstStyle/>
          <a:p>
            <a:r>
              <a:rPr lang="en" sz="3200" dirty="0">
                <a:latin typeface="+mn-lt"/>
              </a:rPr>
              <a:t>Implementation Result</a:t>
            </a:r>
            <a:endParaRPr sz="3200" dirty="0">
              <a:latin typeface="+mn-lt"/>
            </a:endParaRPr>
          </a:p>
        </p:txBody>
      </p:sp>
      <p:sp>
        <p:nvSpPr>
          <p:cNvPr id="115" name="Shape 115"/>
          <p:cNvSpPr txBox="1">
            <a:spLocks noGrp="1"/>
          </p:cNvSpPr>
          <p:nvPr>
            <p:ph type="body" idx="1"/>
          </p:nvPr>
        </p:nvSpPr>
        <p:spPr>
          <a:xfrm>
            <a:off x="415600" y="2325633"/>
            <a:ext cx="4039600" cy="4078000"/>
          </a:xfrm>
          <a:prstGeom prst="rect">
            <a:avLst/>
          </a:prstGeom>
        </p:spPr>
        <p:txBody>
          <a:bodyPr spcFirstLastPara="1" vert="horz" wrap="square" lIns="121900" tIns="121900" rIns="121900" bIns="121900" rtlCol="0" anchor="t" anchorCtr="0">
            <a:noAutofit/>
          </a:bodyPr>
          <a:lstStyle/>
          <a:p>
            <a:pPr marL="0" indent="0">
              <a:buNone/>
            </a:pPr>
            <a:endParaRPr dirty="0">
              <a:latin typeface="+mn-lt"/>
            </a:endParaRPr>
          </a:p>
          <a:p>
            <a:pPr>
              <a:spcBef>
                <a:spcPts val="1333"/>
              </a:spcBef>
            </a:pPr>
            <a:r>
              <a:rPr lang="en" dirty="0">
                <a:latin typeface="+mn-lt"/>
              </a:rPr>
              <a:t>Randomly generated TCP “Handshake” packet bits</a:t>
            </a:r>
            <a:endParaRPr dirty="0">
              <a:latin typeface="+mn-lt"/>
            </a:endParaRPr>
          </a:p>
          <a:p>
            <a:pPr>
              <a:spcBef>
                <a:spcPts val="1333"/>
              </a:spcBef>
              <a:spcAft>
                <a:spcPts val="1333"/>
              </a:spcAft>
            </a:pPr>
            <a:r>
              <a:rPr lang="en" dirty="0">
                <a:latin typeface="+mn-lt"/>
              </a:rPr>
              <a:t>Knuth Morris Pratt (KMP) algorithm </a:t>
            </a:r>
            <a:endParaRPr dirty="0">
              <a:latin typeface="+mn-lt"/>
            </a:endParaRPr>
          </a:p>
        </p:txBody>
      </p:sp>
      <p:pic>
        <p:nvPicPr>
          <p:cNvPr id="116" name="Shape 116"/>
          <p:cNvPicPr preferRelativeResize="0"/>
          <p:nvPr/>
        </p:nvPicPr>
        <p:blipFill>
          <a:blip r:embed="rId3">
            <a:alphaModFix/>
          </a:blip>
          <a:stretch>
            <a:fillRect/>
          </a:stretch>
        </p:blipFill>
        <p:spPr>
          <a:xfrm>
            <a:off x="4892702" y="593367"/>
            <a:ext cx="7299284" cy="6176301"/>
          </a:xfrm>
          <a:prstGeom prst="rect">
            <a:avLst/>
          </a:prstGeom>
          <a:noFill/>
          <a:ln>
            <a:noFill/>
          </a:ln>
        </p:spPr>
      </p:pic>
      <p:sp>
        <p:nvSpPr>
          <p:cNvPr id="117" name="Shape 117"/>
          <p:cNvSpPr txBox="1"/>
          <p:nvPr/>
        </p:nvSpPr>
        <p:spPr>
          <a:xfrm>
            <a:off x="74700" y="1526967"/>
            <a:ext cx="5617200" cy="365600"/>
          </a:xfrm>
          <a:prstGeom prst="rect">
            <a:avLst/>
          </a:prstGeom>
          <a:noFill/>
          <a:ln>
            <a:noFill/>
          </a:ln>
        </p:spPr>
        <p:txBody>
          <a:bodyPr spcFirstLastPara="1" wrap="square" lIns="121900" tIns="121900" rIns="121900" bIns="121900" anchor="t" anchorCtr="0">
            <a:noAutofit/>
          </a:bodyPr>
          <a:lstStyle/>
          <a:p>
            <a:r>
              <a:rPr lang="en" sz="2400" b="1" dirty="0"/>
              <a:t>Step 3:  Detecting Intrusions on </a:t>
            </a:r>
          </a:p>
          <a:p>
            <a:r>
              <a:rPr lang="en" sz="2400" b="1" dirty="0"/>
              <a:t>incoming packets</a:t>
            </a:r>
            <a:endParaRPr sz="2400" b="1" dirty="0"/>
          </a:p>
        </p:txBody>
      </p:sp>
    </p:spTree>
    <p:extLst>
      <p:ext uri="{BB962C8B-B14F-4D97-AF65-F5344CB8AC3E}">
        <p14:creationId xmlns:p14="http://schemas.microsoft.com/office/powerpoint/2010/main" val="33528556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TotalTime>
  <Words>1073</Words>
  <Application>Microsoft Macintosh PowerPoint</Application>
  <PresentationFormat>Widescreen</PresentationFormat>
  <Paragraphs>118</Paragraphs>
  <Slides>15</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Al Nile</vt:lpstr>
      <vt:lpstr>Arial</vt:lpstr>
      <vt:lpstr>Calibri</vt:lpstr>
      <vt:lpstr>Calibri Light</vt:lpstr>
      <vt:lpstr>Times New Roman</vt:lpstr>
      <vt:lpstr>Office Theme</vt:lpstr>
      <vt:lpstr>AI in Cybersecurity</vt:lpstr>
      <vt:lpstr>Outline</vt:lpstr>
      <vt:lpstr>Project Overview</vt:lpstr>
      <vt:lpstr>Report Objectives</vt:lpstr>
      <vt:lpstr>Limitations</vt:lpstr>
      <vt:lpstr>Implementation Design</vt:lpstr>
      <vt:lpstr>Implementation Result</vt:lpstr>
      <vt:lpstr>Implementation Result</vt:lpstr>
      <vt:lpstr>Implementation Result</vt:lpstr>
      <vt:lpstr>Implementation Result</vt:lpstr>
      <vt:lpstr>Implementation Result</vt:lpstr>
      <vt:lpstr>Implementation Result</vt:lpstr>
      <vt:lpstr>Implementation Result</vt:lpstr>
      <vt:lpstr>Potential Future Expansion</vt:lpstr>
      <vt:lpstr>Acknowledgments </vt:lpstr>
    </vt:vector>
  </TitlesOfParts>
  <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 in Cybersecurity</dc:title>
  <dc:creator>Kevin Song</dc:creator>
  <cp:lastModifiedBy>Kevin Song</cp:lastModifiedBy>
  <cp:revision>5</cp:revision>
  <dcterms:created xsi:type="dcterms:W3CDTF">2018-05-08T12:57:25Z</dcterms:created>
  <dcterms:modified xsi:type="dcterms:W3CDTF">2018-05-09T16:51:41Z</dcterms:modified>
</cp:coreProperties>
</file>