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914400" lvl="1" indent="-317500"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x-none" sz="1100"/>
              <a:t>
</a:t>
            </a:r>
          </a:p>
          <a:p>
            <a:endParaRPr lang="x-none" sz="1100"/>
          </a:p>
          <a:p>
            <a:endParaRPr lang="x-none" sz="1100"/>
          </a:p>
          <a:p>
            <a:endParaRPr lang="x-none" sz="1100"/>
          </a:p>
          <a:p>
            <a:endParaRPr lang="x-none" sz="1100"/>
          </a:p>
          <a:p>
            <a:endParaRPr lang="x-none" sz="1100"/>
          </a:p>
          <a:p>
            <a:endParaRPr lang="x-none" sz="1100"/>
          </a:p>
          <a:p>
            <a:endParaRPr lang="x-none" sz="1100"/>
          </a:p>
        </p:txBody>
      </p:sp>
    </p:spTree>
    <p:extLst>
      <p:ext uri="{BB962C8B-B14F-4D97-AF65-F5344CB8AC3E}">
        <p14:creationId xmlns:p14="http://schemas.microsoft.com/office/powerpoint/2010/main" val="97148012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3F3F3F"/>
              </a:buClr>
              <a:buFont typeface="Arial"/>
              <a:buNone/>
              <a:defRPr sz="3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ctr" rtl="0">
              <a:spcBef>
                <a:spcPts val="560"/>
              </a:spcBef>
              <a:buClr>
                <a:srgbClr val="3F3F3F"/>
              </a:buClr>
              <a:buFont typeface="Arial"/>
              <a:buNone/>
              <a:defRPr sz="28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ctr" rtl="0">
              <a:spcBef>
                <a:spcPts val="480"/>
              </a:spcBef>
              <a:buClr>
                <a:srgbClr val="3F3F3F"/>
              </a:buClr>
              <a:buFont typeface="Arial"/>
              <a:buNone/>
              <a:defRPr sz="24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ctr" rtl="0">
              <a:spcBef>
                <a:spcPts val="400"/>
              </a:spcBef>
              <a:buClr>
                <a:srgbClr val="3F3F3F"/>
              </a:buClr>
              <a:buFont typeface="Arial"/>
              <a:buNone/>
              <a:defRPr sz="20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ctr" rtl="0">
              <a:spcBef>
                <a:spcPts val="400"/>
              </a:spcBef>
              <a:buClr>
                <a:srgbClr val="3F3F3F"/>
              </a:buClr>
              <a:buFont typeface="Arial"/>
              <a:buNone/>
              <a:defRPr sz="20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ctr" rtl="0">
              <a:spcBef>
                <a:spcPts val="400"/>
              </a:spcBef>
              <a:buClr>
                <a:srgbClr val="3F3F3F"/>
              </a:buClr>
              <a:buFont typeface="Arial"/>
              <a:buNone/>
              <a:defRPr sz="20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ctr" rtl="0">
              <a:spcBef>
                <a:spcPts val="400"/>
              </a:spcBef>
              <a:buClr>
                <a:srgbClr val="3F3F3F"/>
              </a:buClr>
              <a:buFont typeface="Arial"/>
              <a:buNone/>
              <a:defRPr sz="20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ctr" rtl="0">
              <a:spcBef>
                <a:spcPts val="400"/>
              </a:spcBef>
              <a:buClr>
                <a:srgbClr val="3F3F3F"/>
              </a:buClr>
              <a:buFont typeface="Arial"/>
              <a:buNone/>
              <a:defRPr sz="20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ctr" rtl="0">
              <a:spcBef>
                <a:spcPts val="400"/>
              </a:spcBef>
              <a:buClr>
                <a:srgbClr val="3F3F3F"/>
              </a:buClr>
              <a:buFont typeface="Arial"/>
              <a:buNone/>
              <a:defRPr sz="20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x" type="vertTx">
  <p:cSld name="vertTx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None/>
              <a:defRPr sz="4400">
                <a:solidFill>
                  <a:schemeClr val="dk1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itleAndTx" type="vertTitleAndTx">
  <p:cSld name="vertTitleAndTx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None/>
              <a:defRPr sz="4400">
                <a:solidFill>
                  <a:schemeClr val="dk1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" type="obj">
  <p:cSld name="obj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None/>
              <a:defRPr sz="4400">
                <a:solidFill>
                  <a:schemeClr val="dk1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Head" type="secHead">
  <p:cSld name="secHead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defRPr sz="4000" b="1" cap="small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Clr>
                <a:srgbClr val="3F3F3F"/>
              </a:buClr>
              <a:buNone/>
              <a:defRPr sz="2000">
                <a:solidFill>
                  <a:srgbClr val="3F3F3F"/>
                </a:solidFill>
              </a:defRPr>
            </a:lvl1pPr>
            <a:lvl2pPr marL="457200" indent="0" rtl="0">
              <a:buClr>
                <a:srgbClr val="3F3F3F"/>
              </a:buClr>
              <a:buNone/>
              <a:defRPr sz="1800">
                <a:solidFill>
                  <a:srgbClr val="3F3F3F"/>
                </a:solidFill>
              </a:defRPr>
            </a:lvl2pPr>
            <a:lvl3pPr marL="914400" indent="0" rtl="0">
              <a:buClr>
                <a:srgbClr val="3F3F3F"/>
              </a:buClr>
              <a:buNone/>
              <a:defRPr sz="1600">
                <a:solidFill>
                  <a:srgbClr val="3F3F3F"/>
                </a:solidFill>
              </a:defRPr>
            </a:lvl3pPr>
            <a:lvl4pPr marL="1371600" indent="0" rtl="0">
              <a:buClr>
                <a:srgbClr val="3F3F3F"/>
              </a:buClr>
              <a:buNone/>
              <a:defRPr sz="1400">
                <a:solidFill>
                  <a:srgbClr val="3F3F3F"/>
                </a:solidFill>
              </a:defRPr>
            </a:lvl4pPr>
            <a:lvl5pPr marL="1828800" indent="0" rtl="0">
              <a:buClr>
                <a:srgbClr val="3F3F3F"/>
              </a:buClr>
              <a:buNone/>
              <a:defRPr sz="1400">
                <a:solidFill>
                  <a:srgbClr val="3F3F3F"/>
                </a:solidFill>
              </a:defRPr>
            </a:lvl5pPr>
            <a:lvl6pPr marL="2286000" indent="0" rtl="0">
              <a:buClr>
                <a:srgbClr val="3F3F3F"/>
              </a:buClr>
              <a:buNone/>
              <a:defRPr sz="1400">
                <a:solidFill>
                  <a:srgbClr val="3F3F3F"/>
                </a:solidFill>
              </a:defRPr>
            </a:lvl6pPr>
            <a:lvl7pPr marL="2743200" indent="0" rtl="0">
              <a:buClr>
                <a:srgbClr val="3F3F3F"/>
              </a:buClr>
              <a:buNone/>
              <a:defRPr sz="1400">
                <a:solidFill>
                  <a:srgbClr val="3F3F3F"/>
                </a:solidFill>
              </a:defRPr>
            </a:lvl7pPr>
            <a:lvl8pPr marL="3200400" indent="0" rtl="0">
              <a:buClr>
                <a:srgbClr val="3F3F3F"/>
              </a:buClr>
              <a:buNone/>
              <a:defRPr sz="1400">
                <a:solidFill>
                  <a:srgbClr val="3F3F3F"/>
                </a:solidFill>
              </a:defRPr>
            </a:lvl8pPr>
            <a:lvl9pPr marL="3657600" indent="0" rtl="0">
              <a:buClr>
                <a:srgbClr val="3F3F3F"/>
              </a:buClr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Obj" type="twoObj">
  <p:cSld name="twoObj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None/>
              <a:defRPr sz="4400">
                <a:solidFill>
                  <a:schemeClr val="dk1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TxTwoObj" type="twoTxTwoObj">
  <p:cSld name="twoTxTwoObj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None/>
              <a:defRPr sz="2400" b="1"/>
            </a:lvl1pPr>
            <a:lvl2pPr marL="457200" indent="0" rtl="0">
              <a:buNone/>
              <a:defRPr sz="2000" b="1"/>
            </a:lvl2pPr>
            <a:lvl3pPr marL="914400" indent="0" rtl="0">
              <a:buNone/>
              <a:defRPr sz="1800" b="1"/>
            </a:lvl3pPr>
            <a:lvl4pPr marL="1371600" indent="0" rtl="0">
              <a:buNone/>
              <a:defRPr sz="1600" b="1"/>
            </a:lvl4pPr>
            <a:lvl5pPr marL="1828800" indent="0" rtl="0">
              <a:buNone/>
              <a:defRPr sz="1600" b="1"/>
            </a:lvl5pPr>
            <a:lvl6pPr marL="2286000" indent="0" rtl="0">
              <a:buNone/>
              <a:defRPr sz="1600" b="1"/>
            </a:lvl6pPr>
            <a:lvl7pPr marL="2743200" indent="0" rtl="0">
              <a:buNone/>
              <a:defRPr sz="1600" b="1"/>
            </a:lvl7pPr>
            <a:lvl8pPr marL="3200400" indent="0" rtl="0">
              <a:buNone/>
              <a:defRPr sz="1600" b="1"/>
            </a:lvl8pPr>
            <a:lvl9pPr marL="3657600" indent="0" rtl="0">
              <a:buNone/>
              <a:defRPr sz="1600" b="1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None/>
              <a:defRPr sz="2400" b="1"/>
            </a:lvl1pPr>
            <a:lvl2pPr marL="457200" indent="0" rtl="0">
              <a:buNone/>
              <a:defRPr sz="2000" b="1"/>
            </a:lvl2pPr>
            <a:lvl3pPr marL="914400" indent="0" rtl="0">
              <a:buNone/>
              <a:defRPr sz="1800" b="1"/>
            </a:lvl3pPr>
            <a:lvl4pPr marL="1371600" indent="0" rtl="0">
              <a:buNone/>
              <a:defRPr sz="1600" b="1"/>
            </a:lvl4pPr>
            <a:lvl5pPr marL="1828800" indent="0" rtl="0">
              <a:buNone/>
              <a:defRPr sz="1600" b="1"/>
            </a:lvl5pPr>
            <a:lvl6pPr marL="2286000" indent="0" rtl="0">
              <a:buNone/>
              <a:defRPr sz="1600" b="1"/>
            </a:lvl6pPr>
            <a:lvl7pPr marL="2743200" indent="0" rtl="0">
              <a:buNone/>
              <a:defRPr sz="1600" b="1"/>
            </a:lvl7pPr>
            <a:lvl8pPr marL="3200400" indent="0" rtl="0">
              <a:buNone/>
              <a:defRPr sz="1600" b="1"/>
            </a:lvl8pPr>
            <a:lvl9pPr marL="3657600" indent="0" rtl="0">
              <a:buNone/>
              <a:defRPr sz="1600" b="1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None/>
              <a:defRPr sz="4400">
                <a:solidFill>
                  <a:schemeClr val="dk1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Tx" type="objTx">
  <p:cSld name="objTx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None/>
              <a:defRPr sz="1400"/>
            </a:lvl1pPr>
            <a:lvl2pPr marL="457200" indent="0" rtl="0">
              <a:buNone/>
              <a:defRPr sz="1200"/>
            </a:lvl2pPr>
            <a:lvl3pPr marL="914400" indent="0" rtl="0">
              <a:buNone/>
              <a:defRPr sz="1000"/>
            </a:lvl3pPr>
            <a:lvl4pPr marL="1371600" indent="0" rtl="0">
              <a:buNone/>
              <a:defRPr sz="900"/>
            </a:lvl4pPr>
            <a:lvl5pPr marL="1828800" indent="0" rtl="0">
              <a:buNone/>
              <a:defRPr sz="900"/>
            </a:lvl5pPr>
            <a:lvl6pPr marL="2286000" indent="0" rtl="0">
              <a:buNone/>
              <a:defRPr sz="900"/>
            </a:lvl6pPr>
            <a:lvl7pPr marL="2743200" indent="0" rtl="0">
              <a:buNone/>
              <a:defRPr sz="900"/>
            </a:lvl7pPr>
            <a:lvl8pPr marL="3200400" indent="0" rtl="0">
              <a:buNone/>
              <a:defRPr sz="900"/>
            </a:lvl8pPr>
            <a:lvl9pPr marL="3657600" indent="0" rtl="0">
              <a:buNone/>
              <a:defRPr sz="900"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x" type="picTx">
  <p:cSld name="picTx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buClr>
                <a:srgbClr val="3F3F3F"/>
              </a:buClr>
              <a:buFont typeface="Arial"/>
              <a:buNone/>
              <a:defRPr sz="3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None/>
              <a:defRPr sz="1400"/>
            </a:lvl1pPr>
            <a:lvl2pPr marL="457200" indent="0" rtl="0">
              <a:buNone/>
              <a:defRPr sz="1200"/>
            </a:lvl2pPr>
            <a:lvl3pPr marL="914400" indent="0" rtl="0">
              <a:buNone/>
              <a:defRPr sz="1000"/>
            </a:lvl3pPr>
            <a:lvl4pPr marL="1371600" indent="0" rtl="0">
              <a:buNone/>
              <a:defRPr sz="900"/>
            </a:lvl4pPr>
            <a:lvl5pPr marL="1828800" indent="0" rtl="0">
              <a:buNone/>
              <a:defRPr sz="900"/>
            </a:lvl5pPr>
            <a:lvl6pPr marL="2286000" indent="0" rtl="0">
              <a:buNone/>
              <a:defRPr sz="900"/>
            </a:lvl6pPr>
            <a:lvl7pPr marL="2743200" indent="0" rtl="0">
              <a:buNone/>
              <a:defRPr sz="900"/>
            </a:lvl7pPr>
            <a:lvl8pPr marL="3200400" indent="0" rtl="0">
              <a:buNone/>
              <a:defRPr sz="900"/>
            </a:lvl8pPr>
            <a:lvl9pPr marL="3657600" indent="0" rtl="0">
              <a:buNone/>
              <a:defRPr sz="9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g"/><Relationship Id="rId5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/>
        </p:nvSpPr>
        <p:spPr>
          <a:xfrm>
            <a:off x="612458" y="473364"/>
            <a:ext cx="4296368" cy="27392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4000" b="1" i="0" u="none" strike="noStrike" cap="none" baseline="0" dirty="0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Virginia Tech</a:t>
            </a:r>
          </a:p>
          <a:p>
            <a:pPr marL="0" marR="0" lvl="0" indent="0" algn="l" rtl="0">
              <a:buSzPct val="25000"/>
              <a:buNone/>
            </a:pPr>
            <a:r>
              <a:rPr lang="x-none" sz="4000" b="1" i="0" u="none" strike="noStrike" cap="none" baseline="0" dirty="0">
                <a:solidFill>
                  <a:srgbClr val="E36C09"/>
                </a:solidFill>
                <a:latin typeface="Arial"/>
                <a:ea typeface="Arial"/>
                <a:cs typeface="Arial"/>
                <a:sym typeface="Arial"/>
              </a:rPr>
              <a:t>University Libraries</a:t>
            </a:r>
          </a:p>
          <a:p>
            <a:endParaRPr lang="x-none" sz="4000" b="1" i="0" u="none" strike="noStrike" cap="none" baseline="0" dirty="0">
              <a:solidFill>
                <a:srgbClr val="E36C09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x-none" sz="4000" b="1" i="0" u="none" strike="noStrike" cap="none" baseline="0" dirty="0">
              <a:solidFill>
                <a:srgbClr val="E36C0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Discovery Teams</a:t>
            </a:r>
          </a:p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Spring 2012</a:t>
            </a:r>
          </a:p>
        </p:txBody>
      </p:sp>
      <p:sp>
        <p:nvSpPr>
          <p:cNvPr id="81" name="Shape 81"/>
          <p:cNvSpPr txBox="1"/>
          <p:nvPr/>
        </p:nvSpPr>
        <p:spPr>
          <a:xfrm>
            <a:off x="612458" y="4553374"/>
            <a:ext cx="4824300" cy="1938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400" b="1" i="0" u="none" strike="noStrike" cap="none" baseline="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Team Members</a:t>
            </a:r>
          </a:p>
          <a:p>
            <a:pPr marL="342900" marR="0" lvl="0" indent="-342900" algn="l" rtl="0">
              <a:buClr>
                <a:schemeClr val="dk1"/>
              </a:buClr>
              <a:buSzPct val="100694"/>
              <a:buFont typeface="Arial"/>
              <a:buChar char="•"/>
            </a:pPr>
            <a:r>
              <a:rPr lang="x-none" sz="2400" b="1" dirty="0">
                <a:solidFill>
                  <a:srgbClr val="17365D"/>
                </a:solidFill>
              </a:rPr>
              <a:t>Rebecca Miller</a:t>
            </a:r>
          </a:p>
          <a:p>
            <a:pPr marL="342900" marR="0" lvl="0" indent="-342900" algn="l" rtl="0">
              <a:buClr>
                <a:schemeClr val="dk1"/>
              </a:buClr>
              <a:buSzPct val="100694"/>
              <a:buFont typeface="Arial"/>
              <a:buChar char="•"/>
            </a:pPr>
            <a:r>
              <a:rPr lang="x-none" sz="2400" b="1" i="0" u="none" strike="noStrike" cap="none" baseline="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Bruce Obenhaus</a:t>
            </a:r>
          </a:p>
          <a:p>
            <a:pPr marL="342900" marR="0" lvl="0" indent="-342900" algn="l" rtl="0">
              <a:buClr>
                <a:schemeClr val="dk1"/>
              </a:buClr>
              <a:buSzPct val="100694"/>
              <a:buFont typeface="Arial"/>
              <a:buChar char="•"/>
            </a:pPr>
            <a:r>
              <a:rPr lang="x-none" sz="2400" b="1" i="0" u="none" strike="noStrike" cap="none" baseline="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Jeremiah Pury</a:t>
            </a:r>
            <a:r>
              <a:rPr lang="x-none" sz="2400" b="1" dirty="0">
                <a:solidFill>
                  <a:srgbClr val="17365D"/>
                </a:solidFill>
              </a:rPr>
              <a:t>ear</a:t>
            </a:r>
          </a:p>
          <a:p>
            <a:pPr marL="342900" marR="0" lvl="0" indent="-342900" algn="l" rtl="0">
              <a:buClr>
                <a:schemeClr val="dk1"/>
              </a:buClr>
              <a:buSzPct val="100694"/>
              <a:buFont typeface="Arial"/>
              <a:buChar char="•"/>
            </a:pPr>
            <a:r>
              <a:rPr lang="x-none" sz="2400" b="1" i="0" u="none" strike="noStrike" cap="none" baseline="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Jennifer Sparrow</a:t>
            </a:r>
          </a:p>
        </p:txBody>
      </p:sp>
      <p:sp>
        <p:nvSpPr>
          <p:cNvPr id="82" name="Shape 82"/>
          <p:cNvSpPr txBox="1"/>
          <p:nvPr/>
        </p:nvSpPr>
        <p:spPr>
          <a:xfrm>
            <a:off x="5539105" y="4051537"/>
            <a:ext cx="2661304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400" b="1" i="0" u="none" strike="noStrike" cap="none" baseline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Team Theme/Topic</a:t>
            </a:r>
          </a:p>
          <a:p>
            <a:pPr marL="342900" marR="0" lvl="0" indent="-342900" algn="l" rtl="0">
              <a:buClr>
                <a:schemeClr val="dk1"/>
              </a:buClr>
              <a:buSzPct val="100694"/>
              <a:buFont typeface="Arial"/>
              <a:buChar char="•"/>
            </a:pPr>
            <a:r>
              <a:rPr lang="x-none" sz="2400" b="1">
                <a:solidFill>
                  <a:srgbClr val="17365D"/>
                </a:solidFill>
              </a:rPr>
              <a:t>Technology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/>
        </p:nvSpPr>
        <p:spPr>
          <a:xfrm>
            <a:off x="612458" y="393269"/>
            <a:ext cx="7173258" cy="95410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1" i="0" u="none" strike="noStrike" cap="none" baseline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KEY OBSERVATIONS RELATED TO YOUR THEME</a:t>
            </a:r>
          </a:p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(5-6 major trends)</a:t>
            </a:r>
          </a:p>
        </p:txBody>
      </p:sp>
      <p:sp>
        <p:nvSpPr>
          <p:cNvPr id="88" name="Shape 88"/>
          <p:cNvSpPr txBox="1"/>
          <p:nvPr/>
        </p:nvSpPr>
        <p:spPr>
          <a:xfrm>
            <a:off x="832425" y="1764216"/>
            <a:ext cx="7709100" cy="3785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285750" marR="0" lvl="0" indent="-285750" algn="l" rtl="0">
              <a:buClr>
                <a:schemeClr val="dk1"/>
              </a:buClr>
              <a:buSzPct val="100694"/>
              <a:buFont typeface="Arial"/>
              <a:buChar char="•"/>
            </a:pPr>
            <a:r>
              <a:rPr lang="x-none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Power out</a:t>
            </a:r>
            <a:r>
              <a:rPr lang="x-none" sz="2400">
                <a:solidFill>
                  <a:schemeClr val="dk1"/>
                </a:solidFill>
              </a:rPr>
              <a:t>lets</a:t>
            </a:r>
          </a:p>
          <a:p>
            <a:endParaRPr lang="x-none" sz="2400">
              <a:solidFill>
                <a:schemeClr val="dk1"/>
              </a:solidFill>
            </a:endParaRPr>
          </a:p>
          <a:p>
            <a:pPr marL="285750" marR="0" lvl="0" indent="-285750" algn="l" rtl="0">
              <a:buClr>
                <a:schemeClr val="dk1"/>
              </a:buClr>
              <a:buSzPct val="100694"/>
              <a:buFont typeface="Arial"/>
              <a:buChar char="•"/>
            </a:pPr>
            <a:r>
              <a:rPr lang="x-none" sz="2400">
                <a:solidFill>
                  <a:schemeClr val="dk1"/>
                </a:solidFill>
              </a:rPr>
              <a:t>Space to work/Comfort</a:t>
            </a:r>
          </a:p>
          <a:p>
            <a:endParaRPr lang="x-none" sz="2400">
              <a:solidFill>
                <a:schemeClr val="dk1"/>
              </a:solidFill>
            </a:endParaRPr>
          </a:p>
          <a:p>
            <a:pPr marL="285750" marR="0" lvl="0" indent="-285750" algn="l" rtl="0">
              <a:buClr>
                <a:schemeClr val="dk1"/>
              </a:buClr>
              <a:buSzPct val="100694"/>
              <a:buFont typeface="Arial"/>
              <a:buChar char="•"/>
            </a:pPr>
            <a:r>
              <a:rPr lang="x-none" sz="2400">
                <a:solidFill>
                  <a:schemeClr val="dk1"/>
                </a:solidFill>
              </a:rPr>
              <a:t>iPads</a:t>
            </a:r>
          </a:p>
          <a:p>
            <a:endParaRPr lang="x-none" sz="2400">
              <a:solidFill>
                <a:schemeClr val="dk1"/>
              </a:solidFill>
            </a:endParaRPr>
          </a:p>
          <a:p>
            <a:pPr marL="285750" marR="0" lvl="0" indent="-285750" algn="l" rtl="0">
              <a:buClr>
                <a:schemeClr val="dk1"/>
              </a:buClr>
              <a:buSzPct val="100694"/>
              <a:buFont typeface="Arial"/>
              <a:buChar char="•"/>
            </a:pPr>
            <a:r>
              <a:rPr lang="x-none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Cameras</a:t>
            </a:r>
          </a:p>
          <a:p>
            <a:endParaRPr lang="x-none"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buClr>
                <a:schemeClr val="dk1"/>
              </a:buClr>
              <a:buSzPct val="100694"/>
              <a:buFont typeface="Arial"/>
              <a:buChar char="•"/>
            </a:pPr>
            <a:r>
              <a:rPr lang="x-none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Space </a:t>
            </a:r>
            <a:r>
              <a:rPr lang="x-none" sz="2400">
                <a:solidFill>
                  <a:schemeClr val="dk1"/>
                </a:solidFill>
              </a:rPr>
              <a:t>s</a:t>
            </a:r>
            <a:r>
              <a:rPr lang="x-none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election based on </a:t>
            </a:r>
            <a:r>
              <a:rPr lang="x-none" sz="2400">
                <a:solidFill>
                  <a:schemeClr val="dk1"/>
                </a:solidFill>
              </a:rPr>
              <a:t>w</a:t>
            </a:r>
            <a:r>
              <a:rPr lang="x-none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ork </a:t>
            </a:r>
            <a:r>
              <a:rPr lang="x-none" sz="2400">
                <a:solidFill>
                  <a:schemeClr val="dk1"/>
                </a:solidFill>
              </a:rPr>
              <a:t>p</a:t>
            </a:r>
            <a:r>
              <a:rPr lang="x-none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references</a:t>
            </a:r>
          </a:p>
          <a:p>
            <a:endParaRPr lang="x-none"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/>
        </p:nvSpPr>
        <p:spPr>
          <a:xfrm>
            <a:off x="612458" y="473364"/>
            <a:ext cx="6908999" cy="953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1" i="0" u="none" strike="noStrike" cap="none" baseline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SURPRISING OBSERVATIONS / COMMENTS</a:t>
            </a:r>
          </a:p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(3-5 unexpected things that you encountered)</a:t>
            </a:r>
          </a:p>
        </p:txBody>
      </p:sp>
      <p:sp>
        <p:nvSpPr>
          <p:cNvPr id="94" name="Shape 94"/>
          <p:cNvSpPr txBox="1"/>
          <p:nvPr/>
        </p:nvSpPr>
        <p:spPr>
          <a:xfrm>
            <a:off x="755387" y="2246641"/>
            <a:ext cx="7920300" cy="2677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285750" marR="0" lvl="0" indent="-285750" algn="l" rtl="0">
              <a:buClr>
                <a:schemeClr val="dk1"/>
              </a:buClr>
              <a:buSzPct val="118055"/>
              <a:buFont typeface="Arial"/>
              <a:buChar char="•"/>
            </a:pPr>
            <a:r>
              <a:rPr lang="x-none" sz="2400">
                <a:solidFill>
                  <a:schemeClr val="dk1"/>
                </a:solidFill>
              </a:rPr>
              <a:t>Maybe three individuals using the Library to look up articles, not just using the internet.</a:t>
            </a:r>
          </a:p>
          <a:p>
            <a:endParaRPr lang="x-none" sz="2400">
              <a:solidFill>
                <a:schemeClr val="dk1"/>
              </a:solidFill>
            </a:endParaRPr>
          </a:p>
          <a:p>
            <a:pPr marL="285750" marR="0" lvl="0" indent="-285750" algn="l" rtl="0">
              <a:buClr>
                <a:schemeClr val="dk1"/>
              </a:buClr>
              <a:buSzPct val="118055"/>
              <a:buFont typeface="Arial"/>
              <a:buChar char="•"/>
            </a:pPr>
            <a:r>
              <a:rPr lang="x-none" sz="2400">
                <a:solidFill>
                  <a:schemeClr val="dk1"/>
                </a:solidFill>
              </a:rPr>
              <a:t>Individuals</a:t>
            </a:r>
            <a:r>
              <a:rPr lang="x-none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selecting spaces they expect to be fo</a:t>
            </a:r>
            <a:r>
              <a:rPr lang="x-none" sz="2400">
                <a:solidFill>
                  <a:schemeClr val="dk1"/>
                </a:solidFill>
              </a:rPr>
              <a:t>und by others in.</a:t>
            </a:r>
          </a:p>
          <a:p>
            <a:endParaRPr lang="x-none" sz="2400">
              <a:solidFill>
                <a:schemeClr val="dk1"/>
              </a:solidFill>
            </a:endParaRPr>
          </a:p>
          <a:p>
            <a:pPr marL="285750" marR="0" lvl="0" indent="-285750" algn="l" rtl="0">
              <a:buClr>
                <a:schemeClr val="dk1"/>
              </a:buClr>
              <a:buSzPct val="118055"/>
              <a:buFont typeface="Arial"/>
              <a:buChar char="•"/>
            </a:pPr>
            <a:r>
              <a:rPr lang="x-none" sz="2400">
                <a:solidFill>
                  <a:schemeClr val="dk1"/>
                </a:solidFill>
              </a:rPr>
              <a:t>Many students were using multiple devices: laptop and cell phone most common. Sometimes even laptop, iPad/tablet, and cell phone</a:t>
            </a:r>
          </a:p>
          <a:p>
            <a:endParaRPr lang="x-none" sz="24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/>
        </p:nvSpPr>
        <p:spPr>
          <a:xfrm>
            <a:off x="612458" y="473364"/>
            <a:ext cx="5699973" cy="95410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1" i="0" u="none" strike="noStrike" cap="none" baseline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“WHY THIS SPACE?”</a:t>
            </a:r>
          </a:p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(3-5 qualities that students preferred)</a:t>
            </a:r>
          </a:p>
        </p:txBody>
      </p:sp>
      <p:sp>
        <p:nvSpPr>
          <p:cNvPr id="100" name="Shape 100"/>
          <p:cNvSpPr txBox="1"/>
          <p:nvPr/>
        </p:nvSpPr>
        <p:spPr>
          <a:xfrm>
            <a:off x="755387" y="1773691"/>
            <a:ext cx="7806899" cy="2246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x-none" sz="2800">
                <a:solidFill>
                  <a:schemeClr val="dk1"/>
                </a:solidFill>
              </a:rPr>
              <a:t>Useful - equipment, help</a:t>
            </a:r>
          </a:p>
          <a:p>
            <a:endParaRPr lang="x-none" sz="2800">
              <a:solidFill>
                <a:schemeClr val="dk1"/>
              </a:solidFill>
            </a:endParaRPr>
          </a:p>
          <a:p>
            <a:pPr marL="285750" lvl="0" indent="-285750" rtl="0">
              <a:buClr>
                <a:schemeClr val="dk1"/>
              </a:buClr>
              <a:buSzPct val="101190"/>
              <a:buFont typeface="Arial"/>
              <a:buChar char="•"/>
            </a:pPr>
            <a:r>
              <a:rPr lang="x-none" sz="2800">
                <a:solidFill>
                  <a:schemeClr val="dk1"/>
                </a:solidFill>
              </a:rPr>
              <a:t>Atmosphere - quiet/loud, empty/busy</a:t>
            </a:r>
          </a:p>
          <a:p>
            <a:endParaRPr lang="x-none" sz="2800">
              <a:solidFill>
                <a:schemeClr val="dk1"/>
              </a:solidFill>
            </a:endParaRPr>
          </a:p>
          <a:p>
            <a:pPr marL="285750" marR="0" lvl="0" indent="-285750" algn="l" rtl="0">
              <a:buClr>
                <a:schemeClr val="dk1"/>
              </a:buClr>
              <a:buSzPct val="101190"/>
              <a:buFont typeface="Arial"/>
              <a:buChar char="•"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Convenient: proximity to </a:t>
            </a:r>
            <a:r>
              <a:rPr lang="x-none" sz="2800">
                <a:solidFill>
                  <a:schemeClr val="dk1"/>
                </a:solidFill>
              </a:rPr>
              <a:t>classes/friends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/>
        </p:nvSpPr>
        <p:spPr>
          <a:xfrm>
            <a:off x="612458" y="473364"/>
            <a:ext cx="7978541" cy="95410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1" i="0" u="none" strike="noStrike" cap="none" baseline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“WHY OTHER SPACES?”</a:t>
            </a:r>
          </a:p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(3-5 qualities that students preferred other locations)</a:t>
            </a:r>
          </a:p>
        </p:txBody>
      </p:sp>
      <p:sp>
        <p:nvSpPr>
          <p:cNvPr id="106" name="Shape 106"/>
          <p:cNvSpPr txBox="1"/>
          <p:nvPr/>
        </p:nvSpPr>
        <p:spPr>
          <a:xfrm>
            <a:off x="755387" y="1773691"/>
            <a:ext cx="7627199" cy="2246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285750" marR="0" lvl="0" indent="-285750" algn="l" rtl="0">
              <a:buClr>
                <a:schemeClr val="dk1"/>
              </a:buClr>
              <a:buSzPct val="101190"/>
              <a:buFont typeface="Arial"/>
              <a:buChar char="•"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Convenience</a:t>
            </a:r>
          </a:p>
          <a:p>
            <a:endParaRPr lang="x-none" sz="2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buClr>
                <a:schemeClr val="dk1"/>
              </a:buClr>
              <a:buSzPct val="101190"/>
              <a:buFont typeface="Arial"/>
              <a:buChar char="•"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Atmos</a:t>
            </a:r>
            <a:r>
              <a:rPr lang="x-none" sz="2800">
                <a:solidFill>
                  <a:schemeClr val="dk1"/>
                </a:solidFill>
              </a:rPr>
              <a:t>phere</a:t>
            </a:r>
          </a:p>
          <a:p>
            <a:endParaRPr lang="x-none" sz="2800">
              <a:solidFill>
                <a:schemeClr val="dk1"/>
              </a:solidFill>
            </a:endParaRPr>
          </a:p>
          <a:p>
            <a:pPr marL="285750" marR="0" lvl="0" indent="-285750" algn="l" rtl="0">
              <a:buClr>
                <a:schemeClr val="dk1"/>
              </a:buClr>
              <a:buSzPct val="101190"/>
              <a:buFont typeface="Arial"/>
              <a:buChar char="•"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Software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/>
        </p:nvSpPr>
        <p:spPr>
          <a:xfrm>
            <a:off x="177710" y="347503"/>
            <a:ext cx="8261522" cy="95410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1" i="0" u="none" strike="noStrike" cap="none" baseline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“WHAT HAPPENS IN THIS SPACE?” (or with tools)</a:t>
            </a:r>
          </a:p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(activities, process, how are they using the space/tools)</a:t>
            </a:r>
          </a:p>
        </p:txBody>
      </p:sp>
      <p:sp>
        <p:nvSpPr>
          <p:cNvPr id="112" name="Shape 112"/>
          <p:cNvSpPr txBox="1"/>
          <p:nvPr/>
        </p:nvSpPr>
        <p:spPr>
          <a:xfrm>
            <a:off x="739072" y="2161516"/>
            <a:ext cx="7138800" cy="3970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285750" marR="0" lvl="0" indent="-285750" algn="l" rtl="0">
              <a:buClr>
                <a:schemeClr val="dk1"/>
              </a:buClr>
              <a:buSzPct val="101190"/>
              <a:buFont typeface="Arial"/>
              <a:buChar char="•"/>
            </a:pPr>
            <a:r>
              <a:rPr lang="x-none" sz="2800">
                <a:solidFill>
                  <a:schemeClr val="dk1"/>
                </a:solidFill>
              </a:rPr>
              <a:t>Assignments - laptops, Internet, Office</a:t>
            </a:r>
          </a:p>
          <a:p>
            <a:endParaRPr lang="x-none" sz="2800">
              <a:solidFill>
                <a:schemeClr val="dk1"/>
              </a:solidFill>
            </a:endParaRPr>
          </a:p>
          <a:p>
            <a:pPr marL="285750" marR="0" lvl="0" indent="-285750" algn="l" rtl="0">
              <a:buClr>
                <a:schemeClr val="dk1"/>
              </a:buClr>
              <a:buSzPct val="101190"/>
              <a:buFont typeface="Arial"/>
              <a:buChar char="•"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Group </a:t>
            </a:r>
            <a:r>
              <a:rPr lang="x-none" sz="2800">
                <a:solidFill>
                  <a:schemeClr val="dk1"/>
                </a:solidFill>
              </a:rPr>
              <a:t>w</a:t>
            </a: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ork - </a:t>
            </a:r>
            <a:r>
              <a:rPr lang="x-none" sz="2800">
                <a:solidFill>
                  <a:schemeClr val="dk1"/>
                </a:solidFill>
              </a:rPr>
              <a:t>laptops, internet, iMovie</a:t>
            </a:r>
          </a:p>
          <a:p>
            <a:endParaRPr lang="x-none" sz="2800">
              <a:solidFill>
                <a:schemeClr val="dk1"/>
              </a:solidFill>
            </a:endParaRPr>
          </a:p>
          <a:p>
            <a:pPr marL="285750" marR="0" lvl="0" indent="-285750" algn="l" rtl="0">
              <a:buClr>
                <a:schemeClr val="dk1"/>
              </a:buClr>
              <a:buSzPct val="101190"/>
              <a:buFont typeface="Arial"/>
              <a:buChar char="•"/>
            </a:pPr>
            <a:r>
              <a:rPr lang="x-none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Stud</a:t>
            </a:r>
            <a:r>
              <a:rPr lang="x-none" sz="2800">
                <a:solidFill>
                  <a:schemeClr val="dk1"/>
                </a:solidFill>
              </a:rPr>
              <a:t>ying - laptops</a:t>
            </a:r>
          </a:p>
          <a:p>
            <a:endParaRPr lang="x-none" sz="2800">
              <a:solidFill>
                <a:schemeClr val="dk1"/>
              </a:solidFill>
            </a:endParaRPr>
          </a:p>
          <a:p>
            <a:pPr marL="285750" marR="0" lvl="0" indent="-285750" algn="l" rtl="0">
              <a:buClr>
                <a:schemeClr val="dk1"/>
              </a:buClr>
              <a:buSzPct val="101190"/>
              <a:buFont typeface="Arial"/>
              <a:buChar char="•"/>
            </a:pPr>
            <a:r>
              <a:rPr lang="x-none" sz="2800">
                <a:solidFill>
                  <a:schemeClr val="dk1"/>
                </a:solidFill>
              </a:rPr>
              <a:t>Texting - cellphones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/>
        </p:nvSpPr>
        <p:spPr>
          <a:xfrm>
            <a:off x="612458" y="473364"/>
            <a:ext cx="5548138" cy="95410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1" i="0" u="none" strike="noStrike" cap="none" baseline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THINGS TO FOLLOW-UP ON</a:t>
            </a:r>
          </a:p>
          <a:p>
            <a:pPr marL="0" marR="0" lvl="0" indent="0" algn="l" rtl="0">
              <a:buSzPct val="25000"/>
              <a:buNone/>
            </a:pPr>
            <a:r>
              <a:rPr lang="x-none" sz="2800" b="0" i="0" u="none" strike="noStrike" cap="none" baseline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(3-5 things that need more research)</a:t>
            </a:r>
          </a:p>
        </p:txBody>
      </p:sp>
      <p:sp>
        <p:nvSpPr>
          <p:cNvPr id="118" name="Shape 118"/>
          <p:cNvSpPr txBox="1"/>
          <p:nvPr/>
        </p:nvSpPr>
        <p:spPr>
          <a:xfrm>
            <a:off x="755387" y="1773691"/>
            <a:ext cx="7598999" cy="2677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285750" marR="0" lvl="0" indent="-285750" algn="l" rtl="0">
              <a:buClr>
                <a:schemeClr val="dk1"/>
              </a:buClr>
              <a:buSzPct val="101190"/>
              <a:buFont typeface="Arial"/>
              <a:buChar char="•"/>
            </a:pPr>
            <a:r>
              <a:rPr lang="x-none" sz="2800">
                <a:solidFill>
                  <a:schemeClr val="dk1"/>
                </a:solidFill>
              </a:rPr>
              <a:t>Discover what other software/services are available elsewhere</a:t>
            </a:r>
          </a:p>
          <a:p>
            <a:endParaRPr lang="x-none" sz="2800">
              <a:solidFill>
                <a:schemeClr val="dk1"/>
              </a:solidFill>
            </a:endParaRPr>
          </a:p>
          <a:p>
            <a:pPr marL="285750" marR="0" lvl="0" indent="-285750" algn="l" rtl="0">
              <a:buClr>
                <a:schemeClr val="dk1"/>
              </a:buClr>
              <a:buSzPct val="101190"/>
              <a:buFont typeface="Arial"/>
              <a:buChar char="•"/>
            </a:pPr>
            <a:r>
              <a:rPr lang="x-none" sz="2800">
                <a:solidFill>
                  <a:schemeClr val="dk1"/>
                </a:solidFill>
              </a:rPr>
              <a:t>Determine need for large displays for group work.  May want to consider wireless projection options</a:t>
            </a:r>
          </a:p>
          <a:p>
            <a:endParaRPr lang="x-none" sz="2800">
              <a:solidFill>
                <a:schemeClr val="dk1"/>
              </a:solidFill>
            </a:endParaRPr>
          </a:p>
          <a:p>
            <a:pPr marL="285750" marR="0" lvl="0" indent="-285750" algn="l" rtl="0">
              <a:buClr>
                <a:schemeClr val="dk1"/>
              </a:buClr>
              <a:buSzPct val="101190"/>
              <a:buFont typeface="Arial"/>
              <a:buChar char="•"/>
            </a:pPr>
            <a:r>
              <a:rPr lang="x-none" sz="2800">
                <a:solidFill>
                  <a:schemeClr val="dk1"/>
                </a:solidFill>
              </a:rPr>
              <a:t>What equipment would students check out (power cables, laptops, were both mentioned)</a:t>
            </a:r>
          </a:p>
          <a:p>
            <a:endParaRPr lang="x-none" sz="2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/>
        </p:nvSpPr>
        <p:spPr>
          <a:xfrm>
            <a:off x="612458" y="473364"/>
            <a:ext cx="5901250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1" i="0" u="none" strike="noStrike" cap="none" baseline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ANYTHING ELSE YOU WANT TO SHARE</a:t>
            </a:r>
          </a:p>
        </p:txBody>
      </p:sp>
      <p:sp>
        <p:nvSpPr>
          <p:cNvPr id="124" name="Shape 124"/>
          <p:cNvSpPr txBox="1"/>
          <p:nvPr/>
        </p:nvSpPr>
        <p:spPr>
          <a:xfrm>
            <a:off x="755387" y="1773691"/>
            <a:ext cx="6661499" cy="2677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285750" marR="0" lvl="0" indent="-285750" algn="l" rtl="0">
              <a:buClr>
                <a:schemeClr val="dk1"/>
              </a:buClr>
              <a:buSzPct val="157407"/>
              <a:buFont typeface="Arial"/>
              <a:buChar char="•"/>
            </a:pPr>
            <a:r>
              <a:rPr lang="x-none" sz="1800">
                <a:solidFill>
                  <a:schemeClr val="dk1"/>
                </a:solidFill>
              </a:rPr>
              <a:t>Many spaces were crowded or near capacity</a:t>
            </a:r>
          </a:p>
          <a:p>
            <a:endParaRPr lang="x-none" sz="1800">
              <a:solidFill>
                <a:schemeClr val="dk1"/>
              </a:solidFill>
            </a:endParaRPr>
          </a:p>
          <a:p>
            <a:pPr marL="285750" marR="0" lvl="0" indent="-285750" algn="l" rtl="0">
              <a:buClr>
                <a:schemeClr val="dk1"/>
              </a:buClr>
              <a:buSzPct val="157407"/>
              <a:buFont typeface="Arial"/>
              <a:buChar char="•"/>
            </a:pPr>
            <a:r>
              <a:rPr lang="x-none" sz="1800">
                <a:solidFill>
                  <a:schemeClr val="dk1"/>
                </a:solidFill>
              </a:rPr>
              <a:t>Many students were connected via cell phones for texting in addition to their laptops for work</a:t>
            </a:r>
          </a:p>
          <a:p>
            <a:endParaRPr lang="x-none" sz="1800">
              <a:solidFill>
                <a:schemeClr val="dk1"/>
              </a:solidFill>
            </a:endParaRPr>
          </a:p>
          <a:p>
            <a:pPr marL="285750" marR="0" lvl="0" indent="-285750" algn="l" rtl="0">
              <a:buClr>
                <a:schemeClr val="dk1"/>
              </a:buClr>
              <a:buSzPct val="157407"/>
              <a:buFont typeface="Arial"/>
              <a:buChar char="•"/>
            </a:pPr>
            <a:r>
              <a:rPr lang="x-none" sz="1800">
                <a:solidFill>
                  <a:schemeClr val="dk1"/>
                </a:solidFill>
              </a:rPr>
              <a:t>Some tables were groups of students working together, some were just individuals working at the same table due to lack of space to spread out.</a:t>
            </a:r>
          </a:p>
          <a:p>
            <a:endParaRPr lang="x-none" sz="1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/>
        </p:nvSpPr>
        <p:spPr>
          <a:xfrm>
            <a:off x="7665285" y="3558437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30" name="Shape 130"/>
          <p:cNvSpPr txBox="1"/>
          <p:nvPr/>
        </p:nvSpPr>
        <p:spPr>
          <a:xfrm>
            <a:off x="612458" y="473364"/>
            <a:ext cx="2967900" cy="52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buSzPct val="25000"/>
              <a:buNone/>
            </a:pPr>
            <a:r>
              <a:rPr lang="x-none" sz="2800" b="1" i="0" u="none" strike="noStrike" cap="none" baseline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PHOTOS</a:t>
            </a:r>
          </a:p>
        </p:txBody>
      </p:sp>
      <p:sp>
        <p:nvSpPr>
          <p:cNvPr id="131" name="Shape 131"/>
          <p:cNvSpPr/>
          <p:nvPr/>
        </p:nvSpPr>
        <p:spPr>
          <a:xfrm>
            <a:off x="5441837" y="3416675"/>
            <a:ext cx="2143125" cy="28575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32" name="Shape 132"/>
          <p:cNvSpPr/>
          <p:nvPr/>
        </p:nvSpPr>
        <p:spPr>
          <a:xfrm>
            <a:off x="763187" y="2241233"/>
            <a:ext cx="4006184" cy="300373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133" name="Shape 133"/>
          <p:cNvSpPr txBox="1"/>
          <p:nvPr/>
        </p:nvSpPr>
        <p:spPr>
          <a:xfrm>
            <a:off x="152400" y="152400"/>
            <a:ext cx="3000000" cy="30000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Clr>
                <a:srgbClr val="000000"/>
              </a:buClr>
              <a:buSzPct val="78571"/>
              <a:buFont typeface="Arial"/>
              <a:buNone/>
            </a:pPr>
            <a:r>
              <a:rPr lang="x-none"/>
              <a:t>
</a:t>
            </a:r>
          </a:p>
        </p:txBody>
      </p:sp>
      <p:sp>
        <p:nvSpPr>
          <p:cNvPr id="134" name="Shape 134"/>
          <p:cNvSpPr/>
          <p:nvPr/>
        </p:nvSpPr>
        <p:spPr>
          <a:xfrm>
            <a:off x="5163821" y="63227"/>
            <a:ext cx="3908608" cy="2934346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306</Words>
  <Application>Microsoft Macintosh PowerPoint</Application>
  <PresentationFormat>On-screen Show (4:3)</PresentationFormat>
  <Paragraphs>69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/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Brian Matthews</cp:lastModifiedBy>
  <cp:revision>1</cp:revision>
  <dcterms:modified xsi:type="dcterms:W3CDTF">2012-06-04T13:20:52Z</dcterms:modified>
</cp:coreProperties>
</file>