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1"/>
  </p:sldMasterIdLst>
  <p:notesMasterIdLst>
    <p:notesMasterId r:id="rId30"/>
  </p:notesMasterIdLst>
  <p:sldIdLst>
    <p:sldId id="256" r:id="rId2"/>
    <p:sldId id="257" r:id="rId3"/>
    <p:sldId id="321" r:id="rId4"/>
    <p:sldId id="355" r:id="rId5"/>
    <p:sldId id="340" r:id="rId6"/>
    <p:sldId id="356" r:id="rId7"/>
    <p:sldId id="381" r:id="rId8"/>
    <p:sldId id="358" r:id="rId9"/>
    <p:sldId id="322" r:id="rId10"/>
    <p:sldId id="360" r:id="rId11"/>
    <p:sldId id="363" r:id="rId12"/>
    <p:sldId id="362" r:id="rId13"/>
    <p:sldId id="365" r:id="rId14"/>
    <p:sldId id="367" r:id="rId15"/>
    <p:sldId id="368" r:id="rId16"/>
    <p:sldId id="370" r:id="rId17"/>
    <p:sldId id="369" r:id="rId18"/>
    <p:sldId id="372" r:id="rId19"/>
    <p:sldId id="373" r:id="rId20"/>
    <p:sldId id="374" r:id="rId21"/>
    <p:sldId id="375" r:id="rId22"/>
    <p:sldId id="379" r:id="rId23"/>
    <p:sldId id="376" r:id="rId24"/>
    <p:sldId id="377" r:id="rId25"/>
    <p:sldId id="378" r:id="rId26"/>
    <p:sldId id="316" r:id="rId27"/>
    <p:sldId id="380" r:id="rId28"/>
    <p:sldId id="325"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65" autoAdjust="0"/>
    <p:restoredTop sz="94660"/>
  </p:normalViewPr>
  <p:slideViewPr>
    <p:cSldViewPr snapToGrid="0" snapToObjects="1">
      <p:cViewPr varScale="1">
        <p:scale>
          <a:sx n="51" d="100"/>
          <a:sy n="51" d="100"/>
        </p:scale>
        <p:origin x="955" y="53"/>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3729A0-9333-46E0-AA7A-42B33A907BB5}" type="datetimeFigureOut">
              <a:rPr lang="en-US" smtClean="0"/>
              <a:t>6/10/2015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1A80DB-E357-4691-B4CC-F891F30881E8}" type="slidenum">
              <a:rPr lang="en-US" smtClean="0"/>
              <a:t>‹#›</a:t>
            </a:fld>
            <a:endParaRPr lang="en-US"/>
          </a:p>
        </p:txBody>
      </p:sp>
    </p:spTree>
    <p:extLst>
      <p:ext uri="{BB962C8B-B14F-4D97-AF65-F5344CB8AC3E}">
        <p14:creationId xmlns:p14="http://schemas.microsoft.com/office/powerpoint/2010/main" val="3554926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t>1</a:t>
            </a:fld>
            <a:endParaRPr lang="en-US"/>
          </a:p>
        </p:txBody>
      </p:sp>
    </p:spTree>
    <p:extLst>
      <p:ext uri="{BB962C8B-B14F-4D97-AF65-F5344CB8AC3E}">
        <p14:creationId xmlns:p14="http://schemas.microsoft.com/office/powerpoint/2010/main" val="18706310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t>13</a:t>
            </a:fld>
            <a:endParaRPr lang="en-US"/>
          </a:p>
        </p:txBody>
      </p:sp>
    </p:spTree>
    <p:extLst>
      <p:ext uri="{BB962C8B-B14F-4D97-AF65-F5344CB8AC3E}">
        <p14:creationId xmlns:p14="http://schemas.microsoft.com/office/powerpoint/2010/main" val="1657492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6574924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16574924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16574924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16574924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16574924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16574924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16574924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16574924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1657492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t>5</a:t>
            </a:fld>
            <a:endParaRPr lang="en-US"/>
          </a:p>
        </p:txBody>
      </p:sp>
    </p:spTree>
    <p:extLst>
      <p:ext uri="{BB962C8B-B14F-4D97-AF65-F5344CB8AC3E}">
        <p14:creationId xmlns:p14="http://schemas.microsoft.com/office/powerpoint/2010/main" val="16574924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16574924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16574924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1657492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t>6</a:t>
            </a:fld>
            <a:endParaRPr lang="en-US"/>
          </a:p>
        </p:txBody>
      </p:sp>
    </p:spTree>
    <p:extLst>
      <p:ext uri="{BB962C8B-B14F-4D97-AF65-F5344CB8AC3E}">
        <p14:creationId xmlns:p14="http://schemas.microsoft.com/office/powerpoint/2010/main" val="1657492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t>7</a:t>
            </a:fld>
            <a:endParaRPr lang="en-US"/>
          </a:p>
        </p:txBody>
      </p:sp>
    </p:spTree>
    <p:extLst>
      <p:ext uri="{BB962C8B-B14F-4D97-AF65-F5344CB8AC3E}">
        <p14:creationId xmlns:p14="http://schemas.microsoft.com/office/powerpoint/2010/main" val="333857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t>8</a:t>
            </a:fld>
            <a:endParaRPr lang="en-US"/>
          </a:p>
        </p:txBody>
      </p:sp>
    </p:spTree>
    <p:extLst>
      <p:ext uri="{BB962C8B-B14F-4D97-AF65-F5344CB8AC3E}">
        <p14:creationId xmlns:p14="http://schemas.microsoft.com/office/powerpoint/2010/main" val="1657492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t>9</a:t>
            </a:fld>
            <a:endParaRPr lang="en-US"/>
          </a:p>
        </p:txBody>
      </p:sp>
    </p:spTree>
    <p:extLst>
      <p:ext uri="{BB962C8B-B14F-4D97-AF65-F5344CB8AC3E}">
        <p14:creationId xmlns:p14="http://schemas.microsoft.com/office/powerpoint/2010/main" val="1657492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t>10</a:t>
            </a:fld>
            <a:endParaRPr lang="en-US"/>
          </a:p>
        </p:txBody>
      </p:sp>
    </p:spTree>
    <p:extLst>
      <p:ext uri="{BB962C8B-B14F-4D97-AF65-F5344CB8AC3E}">
        <p14:creationId xmlns:p14="http://schemas.microsoft.com/office/powerpoint/2010/main" val="1657492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t>11</a:t>
            </a:fld>
            <a:endParaRPr lang="en-US"/>
          </a:p>
        </p:txBody>
      </p:sp>
    </p:spTree>
    <p:extLst>
      <p:ext uri="{BB962C8B-B14F-4D97-AF65-F5344CB8AC3E}">
        <p14:creationId xmlns:p14="http://schemas.microsoft.com/office/powerpoint/2010/main" val="16574924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1A80DB-E357-4691-B4CC-F891F30881E8}" type="slidenum">
              <a:rPr lang="en-US" smtClean="0"/>
              <a:t>12</a:t>
            </a:fld>
            <a:endParaRPr lang="en-US"/>
          </a:p>
        </p:txBody>
      </p:sp>
    </p:spTree>
    <p:extLst>
      <p:ext uri="{BB962C8B-B14F-4D97-AF65-F5344CB8AC3E}">
        <p14:creationId xmlns:p14="http://schemas.microsoft.com/office/powerpoint/2010/main" val="16574924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B1EBAB-2281-4152-ABBB-CA4D53DA1E50}" type="datetime1">
              <a:rPr lang="en-US" smtClean="0"/>
              <a:t>6/10/2015</a:t>
            </a:fld>
            <a:endParaRPr lang="en-US"/>
          </a:p>
        </p:txBody>
      </p:sp>
      <p:sp>
        <p:nvSpPr>
          <p:cNvPr id="5" name="Footer Placeholder 4"/>
          <p:cNvSpPr>
            <a:spLocks noGrp="1"/>
          </p:cNvSpPr>
          <p:nvPr>
            <p:ph type="ftr" sz="quarter" idx="11"/>
          </p:nvPr>
        </p:nvSpPr>
        <p:spPr/>
        <p:txBody>
          <a:bodyPr/>
          <a:lstStyle/>
          <a:p>
            <a:r>
              <a:rPr lang="pl-PL" smtClean="0"/>
              <a:t>NAWEA Symposium 2015, Virginia Tech.</a:t>
            </a:r>
            <a:endParaRPr lang="en-US"/>
          </a:p>
        </p:txBody>
      </p:sp>
      <p:sp>
        <p:nvSpPr>
          <p:cNvPr id="6" name="Slide Number Placeholder 5"/>
          <p:cNvSpPr>
            <a:spLocks noGrp="1"/>
          </p:cNvSpPr>
          <p:nvPr>
            <p:ph type="sldNum" sz="quarter" idx="12"/>
          </p:nvPr>
        </p:nvSpPr>
        <p:spPr/>
        <p:txBody>
          <a:bodyPr/>
          <a:lstStyle/>
          <a:p>
            <a:fld id="{B15CED03-73AE-4DDB-8334-03B0845F29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F6B42E-EE88-47CB-B424-A388B85C8C79}" type="datetime1">
              <a:rPr lang="en-US" smtClean="0"/>
              <a:t>6/10/2015</a:t>
            </a:fld>
            <a:endParaRPr lang="en-US"/>
          </a:p>
        </p:txBody>
      </p:sp>
      <p:sp>
        <p:nvSpPr>
          <p:cNvPr id="5" name="Footer Placeholder 4"/>
          <p:cNvSpPr>
            <a:spLocks noGrp="1"/>
          </p:cNvSpPr>
          <p:nvPr>
            <p:ph type="ftr" sz="quarter" idx="11"/>
          </p:nvPr>
        </p:nvSpPr>
        <p:spPr/>
        <p:txBody>
          <a:bodyPr/>
          <a:lstStyle/>
          <a:p>
            <a:r>
              <a:rPr lang="pl-PL" smtClean="0"/>
              <a:t>NAWEA Symposium 2015, Virginia Tech.</a:t>
            </a:r>
            <a:endParaRPr lang="en-US"/>
          </a:p>
        </p:txBody>
      </p:sp>
      <p:sp>
        <p:nvSpPr>
          <p:cNvPr id="6" name="Slide Number Placeholder 5"/>
          <p:cNvSpPr>
            <a:spLocks noGrp="1"/>
          </p:cNvSpPr>
          <p:nvPr>
            <p:ph type="sldNum" sz="quarter" idx="12"/>
          </p:nvPr>
        </p:nvSpPr>
        <p:spPr/>
        <p:txBody>
          <a:bodyPr/>
          <a:lstStyle/>
          <a:p>
            <a:fld id="{B15CED03-73AE-4DDB-8334-03B0845F29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954570-60A3-4848-9451-0FA084B15A43}" type="datetime1">
              <a:rPr lang="en-US" smtClean="0"/>
              <a:t>6/10/2015</a:t>
            </a:fld>
            <a:endParaRPr lang="en-US"/>
          </a:p>
        </p:txBody>
      </p:sp>
      <p:sp>
        <p:nvSpPr>
          <p:cNvPr id="5" name="Footer Placeholder 4"/>
          <p:cNvSpPr>
            <a:spLocks noGrp="1"/>
          </p:cNvSpPr>
          <p:nvPr>
            <p:ph type="ftr" sz="quarter" idx="11"/>
          </p:nvPr>
        </p:nvSpPr>
        <p:spPr/>
        <p:txBody>
          <a:bodyPr/>
          <a:lstStyle/>
          <a:p>
            <a:r>
              <a:rPr lang="pl-PL" smtClean="0"/>
              <a:t>NAWEA Symposium 2015, Virginia Tech.</a:t>
            </a:r>
            <a:endParaRPr lang="en-US"/>
          </a:p>
        </p:txBody>
      </p:sp>
      <p:sp>
        <p:nvSpPr>
          <p:cNvPr id="6" name="Slide Number Placeholder 5"/>
          <p:cNvSpPr>
            <a:spLocks noGrp="1"/>
          </p:cNvSpPr>
          <p:nvPr>
            <p:ph type="sldNum" sz="quarter" idx="12"/>
          </p:nvPr>
        </p:nvSpPr>
        <p:spPr/>
        <p:txBody>
          <a:bodyPr/>
          <a:lstStyle/>
          <a:p>
            <a:fld id="{B15CED03-73AE-4DDB-8334-03B0845F29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D816CC-BD05-4623-854B-71390A7E2117}" type="datetime1">
              <a:rPr lang="en-US" smtClean="0"/>
              <a:t>6/10/2015</a:t>
            </a:fld>
            <a:endParaRPr lang="en-US"/>
          </a:p>
        </p:txBody>
      </p:sp>
      <p:sp>
        <p:nvSpPr>
          <p:cNvPr id="5" name="Footer Placeholder 4"/>
          <p:cNvSpPr>
            <a:spLocks noGrp="1"/>
          </p:cNvSpPr>
          <p:nvPr>
            <p:ph type="ftr" sz="quarter" idx="11"/>
          </p:nvPr>
        </p:nvSpPr>
        <p:spPr/>
        <p:txBody>
          <a:bodyPr/>
          <a:lstStyle/>
          <a:p>
            <a:r>
              <a:rPr lang="pl-PL" smtClean="0"/>
              <a:t>NAWEA Symposium 2015, Virginia Tech.</a:t>
            </a:r>
            <a:endParaRPr lang="en-US"/>
          </a:p>
        </p:txBody>
      </p:sp>
      <p:sp>
        <p:nvSpPr>
          <p:cNvPr id="6" name="Slide Number Placeholder 5"/>
          <p:cNvSpPr>
            <a:spLocks noGrp="1"/>
          </p:cNvSpPr>
          <p:nvPr>
            <p:ph type="sldNum" sz="quarter" idx="12"/>
          </p:nvPr>
        </p:nvSpPr>
        <p:spPr/>
        <p:txBody>
          <a:bodyPr/>
          <a:lstStyle/>
          <a:p>
            <a:fld id="{B15CED03-73AE-4DDB-8334-03B0845F29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7D5CA9-6FB0-424B-BFBD-4D9F82C48165}" type="datetime1">
              <a:rPr lang="en-US" smtClean="0"/>
              <a:t>6/10/2015</a:t>
            </a:fld>
            <a:endParaRPr lang="en-US"/>
          </a:p>
        </p:txBody>
      </p:sp>
      <p:sp>
        <p:nvSpPr>
          <p:cNvPr id="5" name="Footer Placeholder 4"/>
          <p:cNvSpPr>
            <a:spLocks noGrp="1"/>
          </p:cNvSpPr>
          <p:nvPr>
            <p:ph type="ftr" sz="quarter" idx="11"/>
          </p:nvPr>
        </p:nvSpPr>
        <p:spPr/>
        <p:txBody>
          <a:bodyPr/>
          <a:lstStyle/>
          <a:p>
            <a:r>
              <a:rPr lang="pl-PL" smtClean="0"/>
              <a:t>NAWEA Symposium 2015, Virginia Tech.</a:t>
            </a:r>
            <a:endParaRPr lang="en-US"/>
          </a:p>
        </p:txBody>
      </p:sp>
      <p:sp>
        <p:nvSpPr>
          <p:cNvPr id="6" name="Slide Number Placeholder 5"/>
          <p:cNvSpPr>
            <a:spLocks noGrp="1"/>
          </p:cNvSpPr>
          <p:nvPr>
            <p:ph type="sldNum" sz="quarter" idx="12"/>
          </p:nvPr>
        </p:nvSpPr>
        <p:spPr/>
        <p:txBody>
          <a:bodyPr/>
          <a:lstStyle/>
          <a:p>
            <a:fld id="{B15CED03-73AE-4DDB-8334-03B0845F29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2B98A9-AF12-484E-82CC-80F7AEBBE11A}"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38E14F-33C4-4D59-8CEA-525D0058F25C}" type="datetime1">
              <a:rPr lang="en-US" smtClean="0"/>
              <a:t>6/10/2015</a:t>
            </a:fld>
            <a:endParaRPr lang="en-US"/>
          </a:p>
        </p:txBody>
      </p:sp>
      <p:sp>
        <p:nvSpPr>
          <p:cNvPr id="8" name="Footer Placeholder 7"/>
          <p:cNvSpPr>
            <a:spLocks noGrp="1"/>
          </p:cNvSpPr>
          <p:nvPr>
            <p:ph type="ftr" sz="quarter" idx="11"/>
          </p:nvPr>
        </p:nvSpPr>
        <p:spPr/>
        <p:txBody>
          <a:bodyPr/>
          <a:lstStyle/>
          <a:p>
            <a:r>
              <a:rPr lang="pl-PL" smtClean="0"/>
              <a:t>NAWEA Symposium 2015, Virginia Tech.</a:t>
            </a:r>
            <a:endParaRPr lang="en-US"/>
          </a:p>
        </p:txBody>
      </p:sp>
      <p:sp>
        <p:nvSpPr>
          <p:cNvPr id="9" name="Slide Number Placeholder 8"/>
          <p:cNvSpPr>
            <a:spLocks noGrp="1"/>
          </p:cNvSpPr>
          <p:nvPr>
            <p:ph type="sldNum" sz="quarter" idx="12"/>
          </p:nvPr>
        </p:nvSpPr>
        <p:spPr/>
        <p:txBody>
          <a:bodyPr/>
          <a:lstStyle/>
          <a:p>
            <a:fld id="{B15CED03-73AE-4DDB-8334-03B0845F29E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6BE5E9-7D0C-4DB9-B8AE-86C25C45DC6A}" type="datetime1">
              <a:rPr lang="en-US" smtClean="0"/>
              <a:t>6/10/2015</a:t>
            </a:fld>
            <a:endParaRPr lang="en-US"/>
          </a:p>
        </p:txBody>
      </p:sp>
      <p:sp>
        <p:nvSpPr>
          <p:cNvPr id="4" name="Footer Placeholder 3"/>
          <p:cNvSpPr>
            <a:spLocks noGrp="1"/>
          </p:cNvSpPr>
          <p:nvPr>
            <p:ph type="ftr" sz="quarter" idx="11"/>
          </p:nvPr>
        </p:nvSpPr>
        <p:spPr/>
        <p:txBody>
          <a:bodyPr/>
          <a:lstStyle/>
          <a:p>
            <a:r>
              <a:rPr lang="pl-PL" smtClean="0"/>
              <a:t>NAWEA Symposium 2015, Virginia Tech.</a:t>
            </a:r>
            <a:endParaRPr lang="en-US"/>
          </a:p>
        </p:txBody>
      </p:sp>
      <p:sp>
        <p:nvSpPr>
          <p:cNvPr id="5" name="Slide Number Placeholder 4"/>
          <p:cNvSpPr>
            <a:spLocks noGrp="1"/>
          </p:cNvSpPr>
          <p:nvPr>
            <p:ph type="sldNum" sz="quarter" idx="12"/>
          </p:nvPr>
        </p:nvSpPr>
        <p:spPr/>
        <p:txBody>
          <a:bodyPr/>
          <a:lstStyle/>
          <a:p>
            <a:fld id="{B15CED03-73AE-4DDB-8334-03B0845F29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CAE719-1AA2-4E7F-BAA7-354DB445DA71}" type="datetime1">
              <a:rPr lang="en-US" smtClean="0"/>
              <a:t>6/10/2015</a:t>
            </a:fld>
            <a:endParaRPr lang="en-US"/>
          </a:p>
        </p:txBody>
      </p:sp>
      <p:sp>
        <p:nvSpPr>
          <p:cNvPr id="3" name="Footer Placeholder 2"/>
          <p:cNvSpPr>
            <a:spLocks noGrp="1"/>
          </p:cNvSpPr>
          <p:nvPr>
            <p:ph type="ftr" sz="quarter" idx="11"/>
          </p:nvPr>
        </p:nvSpPr>
        <p:spPr/>
        <p:txBody>
          <a:bodyPr/>
          <a:lstStyle/>
          <a:p>
            <a:r>
              <a:rPr lang="pl-PL" smtClean="0"/>
              <a:t>NAWEA Symposium 2015, Virginia Tech.</a:t>
            </a:r>
            <a:endParaRPr lang="en-US"/>
          </a:p>
        </p:txBody>
      </p:sp>
      <p:sp>
        <p:nvSpPr>
          <p:cNvPr id="4" name="Slide Number Placeholder 3"/>
          <p:cNvSpPr>
            <a:spLocks noGrp="1"/>
          </p:cNvSpPr>
          <p:nvPr>
            <p:ph type="sldNum" sz="quarter" idx="12"/>
          </p:nvPr>
        </p:nvSpPr>
        <p:spPr/>
        <p:txBody>
          <a:bodyPr/>
          <a:lstStyle/>
          <a:p>
            <a:fld id="{B15CED03-73AE-4DDB-8334-03B0845F29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2A9F12-B47D-4E21-8264-B1B3CAD78D40}"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6FE2AC-C24F-49CB-AA2D-AE753D9D9513}"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A17B68-025F-4742-928A-E11E9E3F5CEB}" type="datetime1">
              <a:rPr lang="en-US" smtClean="0"/>
              <a:t>6/10/2015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l-PL" smtClean="0"/>
              <a:t>NAWEA Symposium 2015, Virginia Tech.</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5CED03-73AE-4DDB-8334-03B0845F29E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lide 1b.psd"/>
          <p:cNvPicPr>
            <a:picLocks noChangeAspect="1"/>
          </p:cNvPicPr>
          <p:nvPr/>
        </p:nvPicPr>
        <p:blipFill>
          <a:blip r:embed="rId3"/>
          <a:stretch>
            <a:fillRect/>
          </a:stretch>
        </p:blipFill>
        <p:spPr>
          <a:xfrm>
            <a:off x="0" y="0"/>
            <a:ext cx="9144000" cy="6858000"/>
          </a:xfrm>
          <a:prstGeom prst="rect">
            <a:avLst/>
          </a:prstGeom>
        </p:spPr>
      </p:pic>
      <p:sp>
        <p:nvSpPr>
          <p:cNvPr id="12" name="Title 1"/>
          <p:cNvSpPr>
            <a:spLocks noGrp="1"/>
          </p:cNvSpPr>
          <p:nvPr>
            <p:ph type="ctrTitle"/>
          </p:nvPr>
        </p:nvSpPr>
        <p:spPr>
          <a:xfrm>
            <a:off x="-85061" y="4019108"/>
            <a:ext cx="9229061" cy="1206460"/>
          </a:xfrm>
        </p:spPr>
        <p:txBody>
          <a:bodyPr>
            <a:normAutofit fontScale="90000"/>
          </a:bodyPr>
          <a:lstStyle/>
          <a:p>
            <a:r>
              <a:rPr lang="en-US" dirty="0" smtClean="0">
                <a:solidFill>
                  <a:schemeClr val="bg1"/>
                </a:solidFill>
                <a:latin typeface="Times New Roman" pitchFamily="18" charset="0"/>
                <a:cs typeface="Times New Roman" pitchFamily="18" charset="0"/>
              </a:rPr>
              <a:t/>
            </a:r>
            <a:br>
              <a:rPr lang="en-US" dirty="0" smtClean="0">
                <a:solidFill>
                  <a:schemeClr val="bg1"/>
                </a:solidFill>
                <a:latin typeface="Times New Roman" pitchFamily="18" charset="0"/>
                <a:cs typeface="Times New Roman" pitchFamily="18" charset="0"/>
              </a:rPr>
            </a:br>
            <a:r>
              <a:rPr lang="en-US" dirty="0">
                <a:solidFill>
                  <a:schemeClr val="bg1"/>
                </a:solidFill>
                <a:latin typeface="Times New Roman" pitchFamily="18" charset="0"/>
                <a:cs typeface="Times New Roman" pitchFamily="18" charset="0"/>
              </a:rPr>
              <a:t>Noise and Vibration Issues of Wind Turbines and Their Impact – A </a:t>
            </a:r>
            <a:r>
              <a:rPr lang="en-US" dirty="0" smtClean="0">
                <a:solidFill>
                  <a:schemeClr val="bg1"/>
                </a:solidFill>
                <a:latin typeface="Times New Roman" pitchFamily="18" charset="0"/>
                <a:cs typeface="Times New Roman" pitchFamily="18" charset="0"/>
              </a:rPr>
              <a:t>Review</a:t>
            </a:r>
            <a:r>
              <a:rPr lang="en-US" dirty="0"/>
              <a:t/>
            </a:r>
            <a:br>
              <a:rPr lang="en-US" dirty="0"/>
            </a:br>
            <a:endParaRPr lang="en-US" b="1" dirty="0">
              <a:solidFill>
                <a:schemeClr val="bg1"/>
              </a:solidFill>
              <a:latin typeface="Times New Roman" pitchFamily="18" charset="0"/>
              <a:cs typeface="Times New Roman" pitchFamily="18" charset="0"/>
            </a:endParaRPr>
          </a:p>
        </p:txBody>
      </p:sp>
      <p:sp>
        <p:nvSpPr>
          <p:cNvPr id="14" name="Subtitle 2"/>
          <p:cNvSpPr txBox="1">
            <a:spLocks/>
          </p:cNvSpPr>
          <p:nvPr/>
        </p:nvSpPr>
        <p:spPr>
          <a:xfrm>
            <a:off x="2308485" y="5125568"/>
            <a:ext cx="6974062" cy="1156308"/>
          </a:xfrm>
          <a:prstGeom prst="rect">
            <a:avLst/>
          </a:prstGeom>
        </p:spPr>
        <p:txBody>
          <a:bodyPr vert="horz" lIns="91440" tIns="45720" rIns="91440" bIns="45720" rtlCol="0">
            <a:normAutofit fontScale="25000" lnSpcReduction="20000"/>
          </a:bodyPr>
          <a:lstStyle/>
          <a:p>
            <a:pPr algn="ctr">
              <a:spcBef>
                <a:spcPct val="20000"/>
              </a:spcBef>
              <a:defRPr/>
            </a:pPr>
            <a:endParaRPr lang="en-US" sz="5600" i="1" dirty="0" smtClean="0">
              <a:solidFill>
                <a:schemeClr val="bg1"/>
              </a:solidFill>
              <a:latin typeface="Georgia"/>
              <a:cs typeface="Georgia"/>
            </a:endParaRPr>
          </a:p>
          <a:p>
            <a:pPr>
              <a:spcBef>
                <a:spcPct val="20000"/>
              </a:spcBef>
              <a:defRPr/>
            </a:pPr>
            <a:r>
              <a:rPr lang="en-US" sz="9600" i="1" dirty="0" smtClean="0">
                <a:solidFill>
                  <a:schemeClr val="bg1"/>
                </a:solidFill>
                <a:latin typeface="Georgia"/>
                <a:cs typeface="Georgia"/>
              </a:rPr>
              <a:t>Rudolf Saavedra &amp; </a:t>
            </a:r>
            <a:r>
              <a:rPr lang="en-US" sz="9600" i="1" dirty="0" err="1" smtClean="0">
                <a:solidFill>
                  <a:schemeClr val="bg1"/>
                </a:solidFill>
                <a:latin typeface="Georgia"/>
                <a:cs typeface="Georgia"/>
              </a:rPr>
              <a:t>Biswanath</a:t>
            </a:r>
            <a:r>
              <a:rPr lang="en-US" sz="9600" i="1" dirty="0" smtClean="0">
                <a:solidFill>
                  <a:schemeClr val="bg1"/>
                </a:solidFill>
                <a:latin typeface="Georgia"/>
                <a:cs typeface="Georgia"/>
              </a:rPr>
              <a:t>  </a:t>
            </a:r>
            <a:r>
              <a:rPr lang="en-US" sz="9600" i="1" dirty="0" err="1" smtClean="0">
                <a:solidFill>
                  <a:schemeClr val="bg1"/>
                </a:solidFill>
                <a:latin typeface="Georgia"/>
                <a:cs typeface="Georgia"/>
              </a:rPr>
              <a:t>Samanta</a:t>
            </a:r>
            <a:r>
              <a:rPr lang="en-US" sz="9600" i="1" dirty="0">
                <a:solidFill>
                  <a:schemeClr val="bg1"/>
                </a:solidFill>
                <a:latin typeface="Georgia"/>
                <a:cs typeface="Georgia"/>
              </a:rPr>
              <a:t>*</a:t>
            </a:r>
            <a:endParaRPr lang="en-US" sz="9600" i="1" dirty="0" smtClean="0">
              <a:solidFill>
                <a:schemeClr val="bg1"/>
              </a:solidFill>
              <a:latin typeface="Georgia"/>
              <a:cs typeface="Georgia"/>
            </a:endParaRPr>
          </a:p>
          <a:p>
            <a:pPr>
              <a:spcBef>
                <a:spcPct val="20000"/>
              </a:spcBef>
              <a:defRPr/>
            </a:pPr>
            <a:r>
              <a:rPr lang="en-US" sz="9600" i="1" dirty="0" smtClean="0">
                <a:solidFill>
                  <a:schemeClr val="bg1"/>
                </a:solidFill>
                <a:latin typeface="Georgia"/>
                <a:cs typeface="Georgia"/>
              </a:rPr>
              <a:t>Department of Mechanical </a:t>
            </a:r>
            <a:r>
              <a:rPr lang="en-US" sz="9600" i="1" dirty="0" smtClean="0">
                <a:solidFill>
                  <a:schemeClr val="bg1"/>
                </a:solidFill>
                <a:latin typeface="Georgia"/>
                <a:cs typeface="Georgia"/>
              </a:rPr>
              <a:t>Engineering</a:t>
            </a:r>
          </a:p>
          <a:p>
            <a:pPr>
              <a:spcBef>
                <a:spcPct val="20000"/>
              </a:spcBef>
              <a:defRPr/>
            </a:pPr>
            <a:r>
              <a:rPr lang="en-US" sz="9600" i="1" dirty="0" smtClean="0">
                <a:solidFill>
                  <a:schemeClr val="bg1"/>
                </a:solidFill>
                <a:latin typeface="Georgia"/>
                <a:cs typeface="Georgia"/>
              </a:rPr>
              <a:t>*E-mail: bsamanta@georgiasouthern.edu</a:t>
            </a:r>
            <a:endParaRPr lang="en-US" sz="9600" i="1" dirty="0">
              <a:solidFill>
                <a:schemeClr val="bg1"/>
              </a:solidFill>
              <a:latin typeface="Georgia"/>
              <a:cs typeface="Georgia"/>
            </a:endParaRPr>
          </a:p>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lang="en-US" sz="4500" i="1" dirty="0" smtClean="0">
                <a:solidFill>
                  <a:schemeClr val="bg1"/>
                </a:solidFill>
                <a:latin typeface="Georgia"/>
                <a:cs typeface="Georgia"/>
              </a:rPr>
              <a:t> </a:t>
            </a:r>
          </a:p>
          <a:p>
            <a:pPr marL="0" marR="0" lvl="0" indent="0" algn="r" defTabSz="457200" rtl="0" eaLnBrk="1" fontAlgn="auto" latinLnBrk="0" hangingPunct="1">
              <a:lnSpc>
                <a:spcPct val="100000"/>
              </a:lnSpc>
              <a:spcBef>
                <a:spcPct val="20000"/>
              </a:spcBef>
              <a:spcAft>
                <a:spcPts val="0"/>
              </a:spcAft>
              <a:buClrTx/>
              <a:buSzTx/>
              <a:buFont typeface="Arial"/>
              <a:buNone/>
              <a:tabLst/>
              <a:defRPr/>
            </a:pPr>
            <a:endParaRPr kumimoji="0" lang="en-US" sz="4500" i="1" u="none" strike="noStrike" kern="1200" cap="none" spc="0" normalizeH="0" baseline="0" noProof="0" dirty="0" smtClean="0">
              <a:ln>
                <a:noFill/>
              </a:ln>
              <a:solidFill>
                <a:schemeClr val="bg1"/>
              </a:solidFill>
              <a:effectLst/>
              <a:uLnTx/>
              <a:uFillTx/>
              <a:latin typeface="Georgia"/>
              <a:cs typeface="Georgia"/>
            </a:endParaRPr>
          </a:p>
          <a:p>
            <a:pPr marL="0" marR="0" lvl="0" indent="0" algn="r" defTabSz="457200" rtl="0" eaLnBrk="1" fontAlgn="auto" latinLnBrk="0" hangingPunct="1">
              <a:lnSpc>
                <a:spcPct val="100000"/>
              </a:lnSpc>
              <a:spcBef>
                <a:spcPct val="20000"/>
              </a:spcBef>
              <a:spcAft>
                <a:spcPts val="0"/>
              </a:spcAft>
              <a:buClrTx/>
              <a:buSzTx/>
              <a:buFont typeface="Arial"/>
              <a:buNone/>
              <a:tabLst/>
              <a:defRPr/>
            </a:pPr>
            <a:endParaRPr kumimoji="0" lang="en-US" i="1" u="none" strike="noStrike" kern="1200" cap="none" spc="0" normalizeH="0" baseline="0" noProof="0" dirty="0" smtClean="0">
              <a:ln>
                <a:noFill/>
              </a:ln>
              <a:solidFill>
                <a:schemeClr val="bg1"/>
              </a:solidFill>
              <a:effectLst/>
              <a:uLnTx/>
              <a:uFillTx/>
              <a:latin typeface="Georgia"/>
              <a:ea typeface="+mn-ea"/>
              <a:cs typeface="Georgia"/>
            </a:endParaRPr>
          </a:p>
        </p:txBody>
      </p:sp>
      <p:sp>
        <p:nvSpPr>
          <p:cNvPr id="2" name="Date Placeholder 1"/>
          <p:cNvSpPr>
            <a:spLocks noGrp="1"/>
          </p:cNvSpPr>
          <p:nvPr>
            <p:ph type="dt" sz="half" idx="10"/>
          </p:nvPr>
        </p:nvSpPr>
        <p:spPr>
          <a:xfrm>
            <a:off x="457200" y="6538912"/>
            <a:ext cx="2133600" cy="365125"/>
          </a:xfrm>
        </p:spPr>
        <p:txBody>
          <a:bodyPr/>
          <a:lstStyle/>
          <a:p>
            <a:fld id="{24332068-918D-4E16-9526-F67354F227D4}" type="datetime1">
              <a:rPr lang="en-US" smtClean="0"/>
              <a:t>6/10/2015</a:t>
            </a:fld>
            <a:endParaRPr lang="en-US" dirty="0"/>
          </a:p>
        </p:txBody>
      </p:sp>
      <p:sp>
        <p:nvSpPr>
          <p:cNvPr id="3" name="Footer Placeholder 2"/>
          <p:cNvSpPr>
            <a:spLocks noGrp="1"/>
          </p:cNvSpPr>
          <p:nvPr>
            <p:ph type="ftr" sz="quarter" idx="11"/>
          </p:nvPr>
        </p:nvSpPr>
        <p:spPr>
          <a:xfrm>
            <a:off x="3124199" y="6492875"/>
            <a:ext cx="3553691" cy="365125"/>
          </a:xfrm>
        </p:spPr>
        <p:txBody>
          <a:bodyPr/>
          <a:lstStyle/>
          <a:p>
            <a:r>
              <a:rPr lang="pl-PL" smtClean="0"/>
              <a:t>NAWEA Symposium 2015, Virginia Tech.</a:t>
            </a:r>
            <a:endParaRPr lang="en-US" dirty="0"/>
          </a:p>
        </p:txBody>
      </p:sp>
      <p:sp>
        <p:nvSpPr>
          <p:cNvPr id="4" name="Slide Number Placeholder 3"/>
          <p:cNvSpPr>
            <a:spLocks noGrp="1"/>
          </p:cNvSpPr>
          <p:nvPr>
            <p:ph type="sldNum" sz="quarter" idx="12"/>
          </p:nvPr>
        </p:nvSpPr>
        <p:spPr>
          <a:xfrm>
            <a:off x="6871855" y="6492875"/>
            <a:ext cx="2133600" cy="365125"/>
          </a:xfrm>
        </p:spPr>
        <p:txBody>
          <a:bodyPr/>
          <a:lstStyle/>
          <a:p>
            <a:fld id="{B15CED03-73AE-4DDB-8334-03B0845F29E0}"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schemeClr val="bg1"/>
                </a:solidFill>
                <a:latin typeface="Times New Roman" pitchFamily="18" charset="0"/>
                <a:cs typeface="Times New Roman" pitchFamily="18" charset="0"/>
              </a:rPr>
              <a:t>Noise Types</a:t>
            </a:r>
            <a:endParaRPr lang="en-US" sz="3200" dirty="0">
              <a:solidFill>
                <a:schemeClr val="bg1"/>
              </a:solidFill>
              <a:latin typeface="Times New Roman" pitchFamily="18" charset="0"/>
              <a:cs typeface="Times New Roman" pitchFamily="18" charset="0"/>
            </a:endParaRPr>
          </a:p>
        </p:txBody>
      </p:sp>
      <p:sp>
        <p:nvSpPr>
          <p:cNvPr id="3" name="Rectangle 2"/>
          <p:cNvSpPr/>
          <p:nvPr/>
        </p:nvSpPr>
        <p:spPr>
          <a:xfrm>
            <a:off x="1" y="923509"/>
            <a:ext cx="9143995" cy="5262979"/>
          </a:xfrm>
          <a:prstGeom prst="rect">
            <a:avLst/>
          </a:prstGeom>
        </p:spPr>
        <p:txBody>
          <a:bodyPr wrap="square">
            <a:spAutoFit/>
          </a:bodyPr>
          <a:lstStyle/>
          <a:p>
            <a:r>
              <a:rPr lang="en-US" sz="2400" dirty="0"/>
              <a:t>Noise produced can be broken down into separate categories.</a:t>
            </a:r>
          </a:p>
          <a:p>
            <a:pPr marL="342900" lvl="0" indent="-342900">
              <a:buFont typeface="Wingdings" panose="05000000000000000000" pitchFamily="2" charset="2"/>
              <a:buChar char="q"/>
            </a:pPr>
            <a:r>
              <a:rPr lang="en-US" sz="2400" b="1" dirty="0"/>
              <a:t>Tonal</a:t>
            </a:r>
            <a:r>
              <a:rPr lang="en-US" sz="2400" dirty="0"/>
              <a:t> – noise at discrete frequencies. It is caused by turbine components such as meshing gears, non-aerodynamic instabilities interacting with a rotor blade surface, or unstable flows over holes or slits or a blunt trailing edge (Rogers &amp; </a:t>
            </a:r>
            <a:r>
              <a:rPr lang="en-US" sz="2400" dirty="0" err="1"/>
              <a:t>Manwell</a:t>
            </a:r>
            <a:r>
              <a:rPr lang="en-US" sz="2400" dirty="0"/>
              <a:t>, 2002).</a:t>
            </a:r>
          </a:p>
          <a:p>
            <a:pPr marL="342900" lvl="0" indent="-342900">
              <a:buFont typeface="Wingdings" panose="05000000000000000000" pitchFamily="2" charset="2"/>
              <a:buChar char="q"/>
            </a:pPr>
            <a:r>
              <a:rPr lang="en-US" sz="2400" b="1" dirty="0"/>
              <a:t>Broadband </a:t>
            </a:r>
            <a:r>
              <a:rPr lang="en-US" sz="2400" dirty="0"/>
              <a:t>– continuous distribution of sound pressure with frequencies above 10 Hz. Broadband noise is caused by interaction of blades with atmospheric turbulence. </a:t>
            </a:r>
            <a:endParaRPr lang="en-US" sz="2400" dirty="0" smtClean="0"/>
          </a:p>
          <a:p>
            <a:pPr marL="342900" lvl="0" indent="-342900">
              <a:buFont typeface="Wingdings" panose="05000000000000000000" pitchFamily="2" charset="2"/>
              <a:buChar char="q"/>
            </a:pPr>
            <a:r>
              <a:rPr lang="en-US" sz="2400" b="1" dirty="0" smtClean="0"/>
              <a:t>Low </a:t>
            </a:r>
            <a:r>
              <a:rPr lang="en-US" sz="2400" b="1" dirty="0"/>
              <a:t>Frequency noise</a:t>
            </a:r>
            <a:r>
              <a:rPr lang="en-US" sz="2400" dirty="0"/>
              <a:t> – noise in the range of 20 Hz  to 100 Hz. </a:t>
            </a:r>
            <a:endParaRPr lang="en-US" sz="2400" dirty="0" smtClean="0"/>
          </a:p>
          <a:p>
            <a:pPr marL="342900" lvl="0" indent="-342900">
              <a:buFont typeface="Wingdings" panose="05000000000000000000" pitchFamily="2" charset="2"/>
              <a:buChar char="q"/>
            </a:pPr>
            <a:r>
              <a:rPr lang="en-US" sz="2400" b="1" dirty="0"/>
              <a:t>Infrasound </a:t>
            </a:r>
            <a:r>
              <a:rPr lang="en-US" sz="2400" dirty="0"/>
              <a:t>– noise below the 20 Hz </a:t>
            </a:r>
            <a:r>
              <a:rPr lang="en-US" sz="2400" dirty="0" smtClean="0"/>
              <a:t>range.</a:t>
            </a:r>
          </a:p>
          <a:p>
            <a:pPr marL="342900" lvl="0" indent="-342900">
              <a:buFont typeface="Wingdings" panose="05000000000000000000" pitchFamily="2" charset="2"/>
              <a:buChar char="q"/>
            </a:pPr>
            <a:r>
              <a:rPr lang="en-US" sz="2400" b="1" dirty="0"/>
              <a:t>Impulsive</a:t>
            </a:r>
            <a:r>
              <a:rPr lang="en-US" sz="2400" dirty="0"/>
              <a:t> - short acoustic impulses or thumping sounds that vary in amplitude with time. Impulsive noise is caused by interaction of blades with disturbed air flow around the tower of a downwind machine. </a:t>
            </a:r>
          </a:p>
        </p:txBody>
      </p:sp>
      <p:sp>
        <p:nvSpPr>
          <p:cNvPr id="2" name="Date Placeholder 1"/>
          <p:cNvSpPr>
            <a:spLocks noGrp="1"/>
          </p:cNvSpPr>
          <p:nvPr>
            <p:ph type="dt" sz="half" idx="10"/>
          </p:nvPr>
        </p:nvSpPr>
        <p:spPr/>
        <p:txBody>
          <a:bodyPr/>
          <a:lstStyle/>
          <a:p>
            <a:fld id="{2157F3B8-AD91-4ABB-BF6E-1A5527A3342A}" type="datetime1">
              <a:rPr lang="en-US" smtClean="0"/>
              <a:t>6/10/2015</a:t>
            </a:fld>
            <a:endParaRPr lang="en-US"/>
          </a:p>
        </p:txBody>
      </p:sp>
      <p:sp>
        <p:nvSpPr>
          <p:cNvPr id="5" name="Footer Placeholder 4"/>
          <p:cNvSpPr>
            <a:spLocks noGrp="1"/>
          </p:cNvSpPr>
          <p:nvPr>
            <p:ph type="ftr" sz="quarter" idx="11"/>
          </p:nvPr>
        </p:nvSpPr>
        <p:spPr/>
        <p:txBody>
          <a:bodyPr/>
          <a:lstStyle/>
          <a:p>
            <a:r>
              <a:rPr lang="pl-PL" smtClean="0"/>
              <a:t>NAWEA Symposium 2015, Virginia Tech.</a:t>
            </a:r>
            <a:endParaRPr lang="en-US"/>
          </a:p>
        </p:txBody>
      </p:sp>
      <p:sp>
        <p:nvSpPr>
          <p:cNvPr id="6" name="Slide Number Placeholder 5"/>
          <p:cNvSpPr>
            <a:spLocks noGrp="1"/>
          </p:cNvSpPr>
          <p:nvPr>
            <p:ph type="sldNum" sz="quarter" idx="12"/>
          </p:nvPr>
        </p:nvSpPr>
        <p:spPr/>
        <p:txBody>
          <a:bodyPr/>
          <a:lstStyle/>
          <a:p>
            <a:fld id="{B15CED03-73AE-4DDB-8334-03B0845F29E0}" type="slidenum">
              <a:rPr lang="en-US" smtClean="0"/>
              <a:pPr/>
              <a:t>10</a:t>
            </a:fld>
            <a:endParaRPr lang="en-US"/>
          </a:p>
        </p:txBody>
      </p:sp>
    </p:spTree>
    <p:extLst>
      <p:ext uri="{BB962C8B-B14F-4D97-AF65-F5344CB8AC3E}">
        <p14:creationId xmlns:p14="http://schemas.microsoft.com/office/powerpoint/2010/main" val="3461551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schemeClr val="bg1"/>
                </a:solidFill>
                <a:latin typeface="Times New Roman" pitchFamily="18" charset="0"/>
                <a:cs typeface="Times New Roman" pitchFamily="18" charset="0"/>
              </a:rPr>
              <a:t>Amplitude Nodulation</a:t>
            </a:r>
            <a:endParaRPr lang="en-US" sz="3200" dirty="0">
              <a:solidFill>
                <a:schemeClr val="bg1"/>
              </a:solidFill>
              <a:latin typeface="Times New Roman" pitchFamily="18" charset="0"/>
              <a:cs typeface="Times New Roman" pitchFamily="18" charset="0"/>
            </a:endParaRPr>
          </a:p>
        </p:txBody>
      </p:sp>
      <p:sp>
        <p:nvSpPr>
          <p:cNvPr id="2" name="Rectangle 1"/>
          <p:cNvSpPr/>
          <p:nvPr/>
        </p:nvSpPr>
        <p:spPr>
          <a:xfrm>
            <a:off x="1" y="1028343"/>
            <a:ext cx="9033163" cy="4154984"/>
          </a:xfrm>
          <a:prstGeom prst="rect">
            <a:avLst/>
          </a:prstGeom>
        </p:spPr>
        <p:txBody>
          <a:bodyPr wrap="square">
            <a:spAutoFit/>
          </a:bodyPr>
          <a:lstStyle/>
          <a:p>
            <a:pPr marL="285750" indent="-285750">
              <a:buFont typeface="Wingdings" panose="05000000000000000000" pitchFamily="2" charset="2"/>
              <a:buChar char="q"/>
            </a:pPr>
            <a:r>
              <a:rPr lang="en-US" b="1" dirty="0"/>
              <a:t>	</a:t>
            </a:r>
            <a:r>
              <a:rPr lang="en-US" sz="2400" dirty="0"/>
              <a:t>Amplitude modulation (AM) of aerodynamic noise from wind turbines is a phenomenon that occurs when broadband noise is modulated (slowly changing the amplitude with time). </a:t>
            </a:r>
            <a:endParaRPr lang="en-US" sz="2400" dirty="0" smtClean="0"/>
          </a:p>
          <a:p>
            <a:pPr marL="342900" indent="-342900">
              <a:buFont typeface="Wingdings" panose="05000000000000000000" pitchFamily="2" charset="2"/>
              <a:buChar char="q"/>
            </a:pPr>
            <a:r>
              <a:rPr lang="en-US" sz="2400" dirty="0" smtClean="0"/>
              <a:t>It </a:t>
            </a:r>
            <a:r>
              <a:rPr lang="en-US" sz="2400" dirty="0"/>
              <a:t>arises when the blades of the rotor pass through different zones or directions of wind. The “swishing” or “thumping” sounds that can be heard near wind farms is a product of amplitude modulation. </a:t>
            </a:r>
            <a:endParaRPr lang="en-US" sz="2400" dirty="0" smtClean="0"/>
          </a:p>
          <a:p>
            <a:pPr marL="342900" indent="-342900">
              <a:buFont typeface="Wingdings" panose="05000000000000000000" pitchFamily="2" charset="2"/>
              <a:buChar char="q"/>
            </a:pPr>
            <a:r>
              <a:rPr lang="en-US" sz="2400" dirty="0" smtClean="0"/>
              <a:t>This </a:t>
            </a:r>
            <a:r>
              <a:rPr lang="en-US" sz="2400" dirty="0"/>
              <a:t>is considered to be the most annoying aspect of wind turbine noise for residents that live near these farms (</a:t>
            </a:r>
            <a:r>
              <a:rPr lang="en-US" sz="2400" dirty="0" err="1"/>
              <a:t>Davidsen</a:t>
            </a:r>
            <a:r>
              <a:rPr lang="en-US" sz="2400" dirty="0"/>
              <a:t>, 2009). </a:t>
            </a:r>
            <a:endParaRPr lang="en-US" sz="2400" dirty="0" smtClean="0"/>
          </a:p>
          <a:p>
            <a:pPr marL="342900" indent="-342900">
              <a:buFont typeface="Wingdings" panose="05000000000000000000" pitchFamily="2" charset="2"/>
              <a:buChar char="q"/>
            </a:pPr>
            <a:r>
              <a:rPr lang="en-US" sz="2400" dirty="0" smtClean="0"/>
              <a:t>The </a:t>
            </a:r>
            <a:r>
              <a:rPr lang="en-US" sz="2400" dirty="0"/>
              <a:t>causes of amplitude modulation are not fully understood and it cannot be fully predicted at the current state of art (Larsson &amp; </a:t>
            </a:r>
            <a:r>
              <a:rPr lang="en-US" sz="2400" dirty="0" err="1"/>
              <a:t>Ohlund</a:t>
            </a:r>
            <a:r>
              <a:rPr lang="en-US" sz="2400" dirty="0"/>
              <a:t>, 2014). </a:t>
            </a:r>
          </a:p>
        </p:txBody>
      </p:sp>
      <p:sp>
        <p:nvSpPr>
          <p:cNvPr id="3" name="Date Placeholder 2"/>
          <p:cNvSpPr>
            <a:spLocks noGrp="1"/>
          </p:cNvSpPr>
          <p:nvPr>
            <p:ph type="dt" sz="half" idx="10"/>
          </p:nvPr>
        </p:nvSpPr>
        <p:spPr/>
        <p:txBody>
          <a:bodyPr/>
          <a:lstStyle/>
          <a:p>
            <a:fld id="{1FF4BB7A-48C0-4FF4-BBEC-634F44096E31}" type="datetime1">
              <a:rPr lang="en-US" smtClean="0"/>
              <a:t>6/10/2015</a:t>
            </a:fld>
            <a:endParaRPr lang="en-US"/>
          </a:p>
        </p:txBody>
      </p:sp>
      <p:sp>
        <p:nvSpPr>
          <p:cNvPr id="5" name="Footer Placeholder 4"/>
          <p:cNvSpPr>
            <a:spLocks noGrp="1"/>
          </p:cNvSpPr>
          <p:nvPr>
            <p:ph type="ftr" sz="quarter" idx="11"/>
          </p:nvPr>
        </p:nvSpPr>
        <p:spPr/>
        <p:txBody>
          <a:bodyPr/>
          <a:lstStyle/>
          <a:p>
            <a:r>
              <a:rPr lang="pl-PL" smtClean="0"/>
              <a:t>NAWEA Symposium 2015, Virginia Tech.</a:t>
            </a:r>
            <a:endParaRPr lang="en-US"/>
          </a:p>
        </p:txBody>
      </p:sp>
      <p:sp>
        <p:nvSpPr>
          <p:cNvPr id="6" name="Slide Number Placeholder 5"/>
          <p:cNvSpPr>
            <a:spLocks noGrp="1"/>
          </p:cNvSpPr>
          <p:nvPr>
            <p:ph type="sldNum" sz="quarter" idx="12"/>
          </p:nvPr>
        </p:nvSpPr>
        <p:spPr/>
        <p:txBody>
          <a:bodyPr/>
          <a:lstStyle/>
          <a:p>
            <a:fld id="{B15CED03-73AE-4DDB-8334-03B0845F29E0}" type="slidenum">
              <a:rPr lang="en-US" smtClean="0"/>
              <a:pPr/>
              <a:t>11</a:t>
            </a:fld>
            <a:endParaRPr lang="en-US"/>
          </a:p>
        </p:txBody>
      </p:sp>
    </p:spTree>
    <p:extLst>
      <p:ext uri="{BB962C8B-B14F-4D97-AF65-F5344CB8AC3E}">
        <p14:creationId xmlns:p14="http://schemas.microsoft.com/office/powerpoint/2010/main" val="42642848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schemeClr val="bg1"/>
                </a:solidFill>
                <a:latin typeface="Times New Roman" pitchFamily="18" charset="0"/>
                <a:cs typeface="Times New Roman" pitchFamily="18" charset="0"/>
              </a:rPr>
              <a:t>Environmental Concerns</a:t>
            </a:r>
            <a:endParaRPr lang="en-US" sz="3200" dirty="0">
              <a:solidFill>
                <a:schemeClr val="bg1"/>
              </a:solidFill>
              <a:latin typeface="Times New Roman" pitchFamily="18" charset="0"/>
              <a:cs typeface="Times New Roman" pitchFamily="18" charset="0"/>
            </a:endParaRPr>
          </a:p>
        </p:txBody>
      </p:sp>
      <p:sp>
        <p:nvSpPr>
          <p:cNvPr id="3" name="Rectangle 2"/>
          <p:cNvSpPr/>
          <p:nvPr/>
        </p:nvSpPr>
        <p:spPr>
          <a:xfrm>
            <a:off x="1" y="923509"/>
            <a:ext cx="9143995" cy="2308324"/>
          </a:xfrm>
          <a:prstGeom prst="rect">
            <a:avLst/>
          </a:prstGeom>
        </p:spPr>
        <p:txBody>
          <a:bodyPr wrap="square">
            <a:spAutoFit/>
          </a:bodyPr>
          <a:lstStyle/>
          <a:p>
            <a:pPr marL="342900" indent="-342900">
              <a:buFont typeface="Wingdings" panose="05000000000000000000" pitchFamily="2" charset="2"/>
              <a:buChar char="q"/>
            </a:pPr>
            <a:r>
              <a:rPr lang="en-US" sz="2400" dirty="0"/>
              <a:t>Impact on Human </a:t>
            </a:r>
            <a:r>
              <a:rPr lang="en-US" sz="2400" dirty="0" smtClean="0"/>
              <a:t>Health</a:t>
            </a:r>
          </a:p>
          <a:p>
            <a:pPr marL="800100" lvl="1" indent="-342900">
              <a:buFont typeface="Wingdings" panose="05000000000000000000" pitchFamily="2" charset="2"/>
              <a:buChar char="q"/>
            </a:pPr>
            <a:r>
              <a:rPr lang="en-US" sz="2400" dirty="0"/>
              <a:t>Wind Turbine Design and Infrastructure</a:t>
            </a:r>
          </a:p>
          <a:p>
            <a:pPr marL="800100" lvl="1" indent="-342900">
              <a:buFont typeface="Wingdings" panose="05000000000000000000" pitchFamily="2" charset="2"/>
              <a:buChar char="q"/>
            </a:pPr>
            <a:r>
              <a:rPr lang="en-US" sz="2400" dirty="0"/>
              <a:t>Wind Turbine Noise</a:t>
            </a:r>
          </a:p>
          <a:p>
            <a:pPr marL="342900" indent="-342900">
              <a:buFont typeface="Wingdings" panose="05000000000000000000" pitchFamily="2" charset="2"/>
              <a:buChar char="q"/>
            </a:pPr>
            <a:r>
              <a:rPr lang="en-US" sz="2400" dirty="0" smtClean="0"/>
              <a:t>Impact on Wild life</a:t>
            </a:r>
          </a:p>
          <a:p>
            <a:pPr marL="0" lvl="1"/>
            <a:endParaRPr lang="en-US" sz="2400" dirty="0"/>
          </a:p>
          <a:p>
            <a:pPr marL="342900" indent="-342900">
              <a:buFont typeface="Wingdings" panose="05000000000000000000" pitchFamily="2" charset="2"/>
              <a:buChar char="q"/>
            </a:pPr>
            <a:endParaRPr lang="en-US" sz="2400" dirty="0"/>
          </a:p>
        </p:txBody>
      </p:sp>
      <p:sp>
        <p:nvSpPr>
          <p:cNvPr id="2" name="Date Placeholder 1"/>
          <p:cNvSpPr>
            <a:spLocks noGrp="1"/>
          </p:cNvSpPr>
          <p:nvPr>
            <p:ph type="dt" sz="half" idx="10"/>
          </p:nvPr>
        </p:nvSpPr>
        <p:spPr/>
        <p:txBody>
          <a:bodyPr/>
          <a:lstStyle/>
          <a:p>
            <a:fld id="{DD839833-C734-47E2-BBE9-429A83DD4F21}" type="datetime1">
              <a:rPr lang="en-US" smtClean="0"/>
              <a:t>6/10/2015</a:t>
            </a:fld>
            <a:endParaRPr lang="en-US"/>
          </a:p>
        </p:txBody>
      </p:sp>
      <p:sp>
        <p:nvSpPr>
          <p:cNvPr id="5" name="Footer Placeholder 4"/>
          <p:cNvSpPr>
            <a:spLocks noGrp="1"/>
          </p:cNvSpPr>
          <p:nvPr>
            <p:ph type="ftr" sz="quarter" idx="11"/>
          </p:nvPr>
        </p:nvSpPr>
        <p:spPr/>
        <p:txBody>
          <a:bodyPr/>
          <a:lstStyle/>
          <a:p>
            <a:r>
              <a:rPr lang="pl-PL" smtClean="0"/>
              <a:t>NAWEA Symposium 2015, Virginia Tech.</a:t>
            </a:r>
            <a:endParaRPr lang="en-US"/>
          </a:p>
        </p:txBody>
      </p:sp>
      <p:sp>
        <p:nvSpPr>
          <p:cNvPr id="6" name="Slide Number Placeholder 5"/>
          <p:cNvSpPr>
            <a:spLocks noGrp="1"/>
          </p:cNvSpPr>
          <p:nvPr>
            <p:ph type="sldNum" sz="quarter" idx="12"/>
          </p:nvPr>
        </p:nvSpPr>
        <p:spPr/>
        <p:txBody>
          <a:bodyPr/>
          <a:lstStyle/>
          <a:p>
            <a:fld id="{B15CED03-73AE-4DDB-8334-03B0845F29E0}" type="slidenum">
              <a:rPr lang="en-US" smtClean="0"/>
              <a:pPr/>
              <a:t>12</a:t>
            </a:fld>
            <a:endParaRPr lang="en-US"/>
          </a:p>
        </p:txBody>
      </p:sp>
    </p:spTree>
    <p:extLst>
      <p:ext uri="{BB962C8B-B14F-4D97-AF65-F5344CB8AC3E}">
        <p14:creationId xmlns:p14="http://schemas.microsoft.com/office/powerpoint/2010/main" val="21388116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schemeClr val="bg1"/>
                </a:solidFill>
                <a:latin typeface="Times New Roman" pitchFamily="18" charset="0"/>
                <a:cs typeface="Times New Roman" pitchFamily="18" charset="0"/>
              </a:rPr>
              <a:t>Impact on Human Health</a:t>
            </a:r>
            <a:endParaRPr lang="en-US" sz="3200" dirty="0">
              <a:solidFill>
                <a:schemeClr val="bg1"/>
              </a:solidFill>
              <a:latin typeface="Times New Roman" pitchFamily="18" charset="0"/>
              <a:cs typeface="Times New Roman" pitchFamily="18" charset="0"/>
            </a:endParaRPr>
          </a:p>
        </p:txBody>
      </p:sp>
      <p:sp>
        <p:nvSpPr>
          <p:cNvPr id="3" name="Rectangle 2"/>
          <p:cNvSpPr/>
          <p:nvPr/>
        </p:nvSpPr>
        <p:spPr>
          <a:xfrm>
            <a:off x="1" y="923509"/>
            <a:ext cx="9143995" cy="830997"/>
          </a:xfrm>
          <a:prstGeom prst="rect">
            <a:avLst/>
          </a:prstGeom>
        </p:spPr>
        <p:txBody>
          <a:bodyPr wrap="square">
            <a:spAutoFit/>
          </a:bodyPr>
          <a:lstStyle/>
          <a:p>
            <a:pPr marL="0" lvl="1"/>
            <a:endParaRPr lang="en-US" sz="2400" dirty="0"/>
          </a:p>
          <a:p>
            <a:pPr marL="342900" indent="-342900">
              <a:buFont typeface="Wingdings" panose="05000000000000000000" pitchFamily="2" charset="2"/>
              <a:buChar char="q"/>
            </a:pPr>
            <a:endParaRPr lang="en-US" sz="2400" dirty="0"/>
          </a:p>
        </p:txBody>
      </p:sp>
      <p:sp>
        <p:nvSpPr>
          <p:cNvPr id="2" name="Rectangle 1"/>
          <p:cNvSpPr/>
          <p:nvPr/>
        </p:nvSpPr>
        <p:spPr>
          <a:xfrm>
            <a:off x="387927" y="1080655"/>
            <a:ext cx="8603673" cy="4893647"/>
          </a:xfrm>
          <a:prstGeom prst="rect">
            <a:avLst/>
          </a:prstGeom>
        </p:spPr>
        <p:txBody>
          <a:bodyPr wrap="square">
            <a:spAutoFit/>
          </a:bodyPr>
          <a:lstStyle/>
          <a:p>
            <a:pPr marL="0" lvl="1" indent="0">
              <a:buNone/>
            </a:pPr>
            <a:r>
              <a:rPr lang="en-US" sz="2400" dirty="0"/>
              <a:t>Wind Turbine Design and Infrastructure </a:t>
            </a:r>
          </a:p>
          <a:p>
            <a:pPr marL="342900" lvl="1" indent="-342900">
              <a:buFont typeface="Wingdings" panose="05000000000000000000" pitchFamily="2" charset="2"/>
              <a:buChar char="q"/>
            </a:pPr>
            <a:r>
              <a:rPr lang="en-US" sz="2400" dirty="0"/>
              <a:t>The nature of the design of a wind turbine and its operation cause a rhythmic flicker of light and shadow. </a:t>
            </a:r>
          </a:p>
          <a:p>
            <a:pPr marL="342900" lvl="1" indent="-342900">
              <a:buFont typeface="Wingdings" panose="05000000000000000000" pitchFamily="2" charset="2"/>
              <a:buChar char="q"/>
            </a:pPr>
            <a:r>
              <a:rPr lang="en-US" sz="2400" dirty="0"/>
              <a:t>Studies suggest that flicker from turbines that interrupt or reflect sunlight at frequencies greater than 3 Hz pose a potential risk of inducing photosensitive seizures. </a:t>
            </a:r>
          </a:p>
          <a:p>
            <a:pPr marL="342900" lvl="1" indent="-342900">
              <a:buFont typeface="Wingdings" panose="05000000000000000000" pitchFamily="2" charset="2"/>
              <a:buChar char="q"/>
            </a:pPr>
            <a:r>
              <a:rPr lang="en-US" sz="2400" dirty="0"/>
              <a:t>Three blade turbines must be limited to a maximum speed of rotation of 60 rpm to maintain below 3 Hz (</a:t>
            </a:r>
            <a:r>
              <a:rPr lang="en-US" sz="2400" dirty="0" err="1"/>
              <a:t>Knopper</a:t>
            </a:r>
            <a:r>
              <a:rPr lang="en-US" sz="2400" dirty="0"/>
              <a:t> &amp; </a:t>
            </a:r>
            <a:r>
              <a:rPr lang="en-US" sz="2400" dirty="0" err="1"/>
              <a:t>Ollson</a:t>
            </a:r>
            <a:r>
              <a:rPr lang="en-US" sz="2400" dirty="0"/>
              <a:t>, Health Effects and Wind Turbines: A Review of the Literature, 2011). </a:t>
            </a:r>
          </a:p>
          <a:p>
            <a:pPr marL="342900" lvl="1" indent="-342900">
              <a:buFont typeface="Wingdings" panose="05000000000000000000" pitchFamily="2" charset="2"/>
              <a:buChar char="q"/>
            </a:pPr>
            <a:r>
              <a:rPr lang="en-US" sz="2400" dirty="0"/>
              <a:t>The flicker frequency of wind turbines is generally at 1 Hz, which is too low for epileptic response (</a:t>
            </a:r>
            <a:r>
              <a:rPr lang="en-US" sz="2400" dirty="0" err="1"/>
              <a:t>Davidsen</a:t>
            </a:r>
            <a:r>
              <a:rPr lang="en-US" sz="2400" dirty="0"/>
              <a:t>, 2009) (</a:t>
            </a:r>
            <a:r>
              <a:rPr lang="en-US" sz="2400" dirty="0" err="1"/>
              <a:t>McCunney</a:t>
            </a:r>
            <a:r>
              <a:rPr lang="en-US" sz="2400" dirty="0"/>
              <a:t>, et al., 2014).</a:t>
            </a:r>
          </a:p>
        </p:txBody>
      </p:sp>
      <p:sp>
        <p:nvSpPr>
          <p:cNvPr id="5" name="Date Placeholder 4"/>
          <p:cNvSpPr>
            <a:spLocks noGrp="1"/>
          </p:cNvSpPr>
          <p:nvPr>
            <p:ph type="dt" sz="half" idx="10"/>
          </p:nvPr>
        </p:nvSpPr>
        <p:spPr/>
        <p:txBody>
          <a:bodyPr/>
          <a:lstStyle/>
          <a:p>
            <a:fld id="{EB323BBC-A9D6-4598-9C88-7A5D9F1A494E}"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13</a:t>
            </a:fld>
            <a:endParaRPr lang="en-US"/>
          </a:p>
        </p:txBody>
      </p:sp>
    </p:spTree>
    <p:extLst>
      <p:ext uri="{BB962C8B-B14F-4D97-AF65-F5344CB8AC3E}">
        <p14:creationId xmlns:p14="http://schemas.microsoft.com/office/powerpoint/2010/main" val="2693071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prstClr val="white"/>
                </a:solidFill>
                <a:latin typeface="Times New Roman" pitchFamily="18" charset="0"/>
                <a:cs typeface="Times New Roman" pitchFamily="18" charset="0"/>
              </a:rPr>
              <a:t>Wind Turbine Design and Infrastructure</a:t>
            </a:r>
            <a:endParaRPr lang="en-US" sz="3200" dirty="0">
              <a:solidFill>
                <a:prstClr val="white"/>
              </a:solidFill>
              <a:latin typeface="Times New Roman" pitchFamily="18" charset="0"/>
              <a:cs typeface="Times New Roman" pitchFamily="18" charset="0"/>
            </a:endParaRPr>
          </a:p>
        </p:txBody>
      </p:sp>
      <p:sp>
        <p:nvSpPr>
          <p:cNvPr id="3" name="Rectangle 2"/>
          <p:cNvSpPr/>
          <p:nvPr/>
        </p:nvSpPr>
        <p:spPr>
          <a:xfrm>
            <a:off x="1" y="923509"/>
            <a:ext cx="9143995" cy="830997"/>
          </a:xfrm>
          <a:prstGeom prst="rect">
            <a:avLst/>
          </a:prstGeom>
        </p:spPr>
        <p:txBody>
          <a:bodyPr wrap="square">
            <a:spAutoFit/>
          </a:bodyPr>
          <a:lstStyle/>
          <a:p>
            <a:pPr marL="0" lvl="1"/>
            <a:endParaRPr lang="en-US" sz="2400" dirty="0">
              <a:solidFill>
                <a:prstClr val="black"/>
              </a:solidFill>
            </a:endParaRPr>
          </a:p>
          <a:p>
            <a:pPr marL="342900" indent="-342900">
              <a:buFont typeface="Wingdings" panose="05000000000000000000" pitchFamily="2" charset="2"/>
              <a:buChar char="q"/>
            </a:pPr>
            <a:endParaRPr lang="en-US" sz="2400" dirty="0">
              <a:solidFill>
                <a:prstClr val="black"/>
              </a:solidFill>
            </a:endParaRPr>
          </a:p>
        </p:txBody>
      </p:sp>
      <p:sp>
        <p:nvSpPr>
          <p:cNvPr id="2" name="Rectangle 1"/>
          <p:cNvSpPr/>
          <p:nvPr/>
        </p:nvSpPr>
        <p:spPr>
          <a:xfrm>
            <a:off x="387927" y="1080655"/>
            <a:ext cx="8603673" cy="3108543"/>
          </a:xfrm>
          <a:prstGeom prst="rect">
            <a:avLst/>
          </a:prstGeom>
        </p:spPr>
        <p:txBody>
          <a:bodyPr wrap="square">
            <a:spAutoFit/>
          </a:bodyPr>
          <a:lstStyle/>
          <a:p>
            <a:pPr>
              <a:buFont typeface="Wingdings" panose="05000000000000000000" pitchFamily="2" charset="2"/>
              <a:buChar char="q"/>
            </a:pPr>
            <a:r>
              <a:rPr lang="en-US" sz="2800" dirty="0" smtClean="0"/>
              <a:t>Wind </a:t>
            </a:r>
            <a:r>
              <a:rPr lang="en-US" sz="2800" dirty="0"/>
              <a:t>turbines also pose the risk of structural failure. </a:t>
            </a:r>
          </a:p>
          <a:p>
            <a:pPr>
              <a:buFont typeface="Wingdings" panose="05000000000000000000" pitchFamily="2" charset="2"/>
              <a:buChar char="q"/>
            </a:pPr>
            <a:r>
              <a:rPr lang="en-US" sz="2800" dirty="0"/>
              <a:t>This is an issue for any object with mechanical operation. The most common point of failure arises from faults in the drivetrain led by the gearbox. </a:t>
            </a:r>
          </a:p>
          <a:p>
            <a:pPr>
              <a:buFont typeface="Wingdings" panose="05000000000000000000" pitchFamily="2" charset="2"/>
              <a:buChar char="q"/>
            </a:pPr>
            <a:r>
              <a:rPr lang="en-US" sz="2800" dirty="0"/>
              <a:t>This can be predicted and prevented by utilizing vibration modeling (Zhang, 2009) (Zhang, </a:t>
            </a:r>
            <a:r>
              <a:rPr lang="en-US" sz="2800" dirty="0" err="1"/>
              <a:t>Verma</a:t>
            </a:r>
            <a:r>
              <a:rPr lang="en-US" sz="2800" dirty="0"/>
              <a:t>, &amp; </a:t>
            </a:r>
            <a:r>
              <a:rPr lang="en-US" sz="2800" dirty="0" err="1"/>
              <a:t>Kusiak</a:t>
            </a:r>
            <a:r>
              <a:rPr lang="en-US" sz="2800" dirty="0"/>
              <a:t>, 2012).</a:t>
            </a:r>
          </a:p>
        </p:txBody>
      </p:sp>
      <p:sp>
        <p:nvSpPr>
          <p:cNvPr id="5" name="Date Placeholder 4"/>
          <p:cNvSpPr>
            <a:spLocks noGrp="1"/>
          </p:cNvSpPr>
          <p:nvPr>
            <p:ph type="dt" sz="half" idx="10"/>
          </p:nvPr>
        </p:nvSpPr>
        <p:spPr/>
        <p:txBody>
          <a:bodyPr/>
          <a:lstStyle/>
          <a:p>
            <a:fld id="{7C9356F8-2955-4F1F-AA5D-C713104DAF73}"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14</a:t>
            </a:fld>
            <a:endParaRPr lang="en-US"/>
          </a:p>
        </p:txBody>
      </p:sp>
    </p:spTree>
    <p:extLst>
      <p:ext uri="{BB962C8B-B14F-4D97-AF65-F5344CB8AC3E}">
        <p14:creationId xmlns:p14="http://schemas.microsoft.com/office/powerpoint/2010/main" val="22222562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prstClr val="white"/>
                </a:solidFill>
                <a:latin typeface="Times New Roman" pitchFamily="18" charset="0"/>
                <a:cs typeface="Times New Roman" pitchFamily="18" charset="0"/>
              </a:rPr>
              <a:t>Wind Turbine Noise</a:t>
            </a:r>
            <a:endParaRPr lang="en-US" sz="3200" dirty="0">
              <a:solidFill>
                <a:prstClr val="white"/>
              </a:solidFill>
              <a:latin typeface="Times New Roman" pitchFamily="18" charset="0"/>
              <a:cs typeface="Times New Roman" pitchFamily="18" charset="0"/>
            </a:endParaRPr>
          </a:p>
        </p:txBody>
      </p:sp>
      <p:sp>
        <p:nvSpPr>
          <p:cNvPr id="3" name="Rectangle 2"/>
          <p:cNvSpPr/>
          <p:nvPr/>
        </p:nvSpPr>
        <p:spPr>
          <a:xfrm>
            <a:off x="1" y="923509"/>
            <a:ext cx="9143995" cy="830997"/>
          </a:xfrm>
          <a:prstGeom prst="rect">
            <a:avLst/>
          </a:prstGeom>
        </p:spPr>
        <p:txBody>
          <a:bodyPr wrap="square">
            <a:spAutoFit/>
          </a:bodyPr>
          <a:lstStyle/>
          <a:p>
            <a:pPr marL="0" lvl="1"/>
            <a:endParaRPr lang="en-US" sz="2400" dirty="0">
              <a:solidFill>
                <a:prstClr val="black"/>
              </a:solidFill>
            </a:endParaRPr>
          </a:p>
          <a:p>
            <a:pPr marL="342900" indent="-342900">
              <a:buFont typeface="Wingdings" panose="05000000000000000000" pitchFamily="2" charset="2"/>
              <a:buChar char="q"/>
            </a:pPr>
            <a:endParaRPr lang="en-US" sz="2400" dirty="0">
              <a:solidFill>
                <a:prstClr val="black"/>
              </a:solidFill>
            </a:endParaRPr>
          </a:p>
        </p:txBody>
      </p:sp>
      <p:sp>
        <p:nvSpPr>
          <p:cNvPr id="2" name="Rectangle 1"/>
          <p:cNvSpPr/>
          <p:nvPr/>
        </p:nvSpPr>
        <p:spPr>
          <a:xfrm>
            <a:off x="387927" y="1080655"/>
            <a:ext cx="8603673" cy="3970318"/>
          </a:xfrm>
          <a:prstGeom prst="rect">
            <a:avLst/>
          </a:prstGeom>
        </p:spPr>
        <p:txBody>
          <a:bodyPr wrap="square">
            <a:spAutoFit/>
          </a:bodyPr>
          <a:lstStyle/>
          <a:p>
            <a:pPr>
              <a:buFont typeface="Wingdings" panose="05000000000000000000" pitchFamily="2" charset="2"/>
              <a:buChar char="q"/>
            </a:pPr>
            <a:r>
              <a:rPr lang="en-US" sz="2800" dirty="0"/>
              <a:t>Wind turbine operation creates varying levels of noise dependent on many factors, which has potential to be of concern for human health (</a:t>
            </a:r>
            <a:r>
              <a:rPr lang="en-US" sz="2800" dirty="0" err="1"/>
              <a:t>McMurty</a:t>
            </a:r>
            <a:r>
              <a:rPr lang="en-US" sz="2800" dirty="0"/>
              <a:t>, 2010) (</a:t>
            </a:r>
            <a:r>
              <a:rPr lang="en-US" sz="2800" dirty="0" err="1"/>
              <a:t>McMurtry</a:t>
            </a:r>
            <a:r>
              <a:rPr lang="en-US" sz="2800" dirty="0"/>
              <a:t> &amp; Krogh, 2014). </a:t>
            </a:r>
            <a:endParaRPr lang="en-US" sz="2800" dirty="0" smtClean="0"/>
          </a:p>
          <a:p>
            <a:pPr>
              <a:buFont typeface="Wingdings" panose="05000000000000000000" pitchFamily="2" charset="2"/>
              <a:buChar char="q"/>
            </a:pPr>
            <a:r>
              <a:rPr lang="en-US" sz="2800" dirty="0" smtClean="0"/>
              <a:t>The </a:t>
            </a:r>
            <a:r>
              <a:rPr lang="en-US" sz="2800" dirty="0"/>
              <a:t>topic of noise being harmful to humans is controversial with studies showing results for both sides and no definitive answer to date. </a:t>
            </a:r>
            <a:endParaRPr lang="en-US" sz="2800" dirty="0" smtClean="0"/>
          </a:p>
          <a:p>
            <a:endParaRPr lang="en-US" sz="2800" dirty="0"/>
          </a:p>
          <a:p>
            <a:pPr>
              <a:buFont typeface="Wingdings" panose="05000000000000000000" pitchFamily="2" charset="2"/>
              <a:buChar char="q"/>
            </a:pPr>
            <a:endParaRPr lang="en-US" sz="2800" dirty="0"/>
          </a:p>
        </p:txBody>
      </p:sp>
      <p:sp>
        <p:nvSpPr>
          <p:cNvPr id="5" name="Date Placeholder 4"/>
          <p:cNvSpPr>
            <a:spLocks noGrp="1"/>
          </p:cNvSpPr>
          <p:nvPr>
            <p:ph type="dt" sz="half" idx="10"/>
          </p:nvPr>
        </p:nvSpPr>
        <p:spPr/>
        <p:txBody>
          <a:bodyPr/>
          <a:lstStyle/>
          <a:p>
            <a:fld id="{341119D5-D8C6-4D52-80F1-E7486AA10FB5}"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15</a:t>
            </a:fld>
            <a:endParaRPr lang="en-US"/>
          </a:p>
        </p:txBody>
      </p:sp>
    </p:spTree>
    <p:extLst>
      <p:ext uri="{BB962C8B-B14F-4D97-AF65-F5344CB8AC3E}">
        <p14:creationId xmlns:p14="http://schemas.microsoft.com/office/powerpoint/2010/main" val="4361213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prstClr val="white"/>
                </a:solidFill>
                <a:latin typeface="Times New Roman" pitchFamily="18" charset="0"/>
                <a:cs typeface="Times New Roman" pitchFamily="18" charset="0"/>
              </a:rPr>
              <a:t>Wind Turbine Noise</a:t>
            </a:r>
            <a:endParaRPr lang="en-US" sz="3200" dirty="0">
              <a:solidFill>
                <a:prstClr val="white"/>
              </a:solidFill>
              <a:latin typeface="Times New Roman" pitchFamily="18" charset="0"/>
              <a:cs typeface="Times New Roman" pitchFamily="18" charset="0"/>
            </a:endParaRPr>
          </a:p>
        </p:txBody>
      </p:sp>
      <p:sp>
        <p:nvSpPr>
          <p:cNvPr id="3" name="Rectangle 2"/>
          <p:cNvSpPr/>
          <p:nvPr/>
        </p:nvSpPr>
        <p:spPr>
          <a:xfrm>
            <a:off x="1" y="923509"/>
            <a:ext cx="9143995" cy="830997"/>
          </a:xfrm>
          <a:prstGeom prst="rect">
            <a:avLst/>
          </a:prstGeom>
        </p:spPr>
        <p:txBody>
          <a:bodyPr wrap="square">
            <a:spAutoFit/>
          </a:bodyPr>
          <a:lstStyle/>
          <a:p>
            <a:pPr marL="0" lvl="1"/>
            <a:endParaRPr lang="en-US" sz="2400" dirty="0">
              <a:solidFill>
                <a:prstClr val="black"/>
              </a:solidFill>
            </a:endParaRPr>
          </a:p>
          <a:p>
            <a:pPr marL="342900" indent="-342900">
              <a:buFont typeface="Wingdings" panose="05000000000000000000" pitchFamily="2" charset="2"/>
              <a:buChar char="q"/>
            </a:pPr>
            <a:endParaRPr lang="en-US" sz="2400" dirty="0">
              <a:solidFill>
                <a:prstClr val="black"/>
              </a:solidFill>
            </a:endParaRPr>
          </a:p>
        </p:txBody>
      </p:sp>
      <p:sp>
        <p:nvSpPr>
          <p:cNvPr id="2" name="Rectangle 1"/>
          <p:cNvSpPr/>
          <p:nvPr/>
        </p:nvSpPr>
        <p:spPr>
          <a:xfrm>
            <a:off x="387927" y="1080655"/>
            <a:ext cx="8603673" cy="4401205"/>
          </a:xfrm>
          <a:prstGeom prst="rect">
            <a:avLst/>
          </a:prstGeom>
        </p:spPr>
        <p:txBody>
          <a:bodyPr wrap="square">
            <a:spAutoFit/>
          </a:bodyPr>
          <a:lstStyle/>
          <a:p>
            <a:r>
              <a:rPr lang="en-US" sz="2800" dirty="0"/>
              <a:t>The effects of noise on people can be classified into three general categories (Rogers &amp; </a:t>
            </a:r>
            <a:r>
              <a:rPr lang="en-US" sz="2800" dirty="0" err="1"/>
              <a:t>Manwell</a:t>
            </a:r>
            <a:r>
              <a:rPr lang="en-US" sz="2800" dirty="0"/>
              <a:t>, 2002).</a:t>
            </a:r>
          </a:p>
          <a:p>
            <a:pPr marL="457200" lvl="0" indent="-457200">
              <a:buFont typeface="Wingdings" panose="05000000000000000000" pitchFamily="2" charset="2"/>
              <a:buChar char="q"/>
            </a:pPr>
            <a:r>
              <a:rPr lang="en-US" sz="2800" dirty="0"/>
              <a:t>Subjective effects including annoyance, nuisance, dissatisfaction.</a:t>
            </a:r>
          </a:p>
          <a:p>
            <a:pPr marL="457200" lvl="0" indent="-457200">
              <a:buFont typeface="Wingdings" panose="05000000000000000000" pitchFamily="2" charset="2"/>
              <a:buChar char="q"/>
            </a:pPr>
            <a:r>
              <a:rPr lang="en-US" sz="2800" dirty="0"/>
              <a:t>Interference with activities such as sleep, speech, and learning.</a:t>
            </a:r>
          </a:p>
          <a:p>
            <a:pPr marL="457200" lvl="0" indent="-457200">
              <a:buFont typeface="Wingdings" panose="05000000000000000000" pitchFamily="2" charset="2"/>
              <a:buChar char="q"/>
            </a:pPr>
            <a:r>
              <a:rPr lang="en-US" sz="2800" dirty="0"/>
              <a:t>Physiological effects such as anxiety, tinnitus, or hearing loss.</a:t>
            </a:r>
          </a:p>
          <a:p>
            <a:endParaRPr lang="en-US" sz="2800" dirty="0"/>
          </a:p>
          <a:p>
            <a:endParaRPr lang="en-US" sz="2800" dirty="0"/>
          </a:p>
        </p:txBody>
      </p:sp>
      <p:sp>
        <p:nvSpPr>
          <p:cNvPr id="5" name="Date Placeholder 4"/>
          <p:cNvSpPr>
            <a:spLocks noGrp="1"/>
          </p:cNvSpPr>
          <p:nvPr>
            <p:ph type="dt" sz="half" idx="10"/>
          </p:nvPr>
        </p:nvSpPr>
        <p:spPr/>
        <p:txBody>
          <a:bodyPr/>
          <a:lstStyle/>
          <a:p>
            <a:fld id="{517443F7-7151-4E1F-B2E6-34DFA8E94395}"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16</a:t>
            </a:fld>
            <a:endParaRPr lang="en-US"/>
          </a:p>
        </p:txBody>
      </p:sp>
    </p:spTree>
    <p:extLst>
      <p:ext uri="{BB962C8B-B14F-4D97-AF65-F5344CB8AC3E}">
        <p14:creationId xmlns:p14="http://schemas.microsoft.com/office/powerpoint/2010/main" val="26354338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prstClr val="white"/>
                </a:solidFill>
                <a:latin typeface="Times New Roman" pitchFamily="18" charset="0"/>
                <a:cs typeface="Times New Roman" pitchFamily="18" charset="0"/>
              </a:rPr>
              <a:t>Wind Turbine Noise</a:t>
            </a:r>
            <a:endParaRPr lang="en-US" sz="3200" dirty="0">
              <a:solidFill>
                <a:prstClr val="white"/>
              </a:solidFill>
              <a:latin typeface="Times New Roman" pitchFamily="18" charset="0"/>
              <a:cs typeface="Times New Roman" pitchFamily="18" charset="0"/>
            </a:endParaRPr>
          </a:p>
        </p:txBody>
      </p:sp>
      <p:sp>
        <p:nvSpPr>
          <p:cNvPr id="3" name="Rectangle 2"/>
          <p:cNvSpPr/>
          <p:nvPr/>
        </p:nvSpPr>
        <p:spPr>
          <a:xfrm>
            <a:off x="1" y="923509"/>
            <a:ext cx="9143995" cy="830997"/>
          </a:xfrm>
          <a:prstGeom prst="rect">
            <a:avLst/>
          </a:prstGeom>
        </p:spPr>
        <p:txBody>
          <a:bodyPr wrap="square">
            <a:spAutoFit/>
          </a:bodyPr>
          <a:lstStyle/>
          <a:p>
            <a:pPr marL="0" lvl="1"/>
            <a:endParaRPr lang="en-US" sz="2400" dirty="0">
              <a:solidFill>
                <a:prstClr val="black"/>
              </a:solidFill>
            </a:endParaRPr>
          </a:p>
          <a:p>
            <a:pPr marL="342900" indent="-342900">
              <a:buFont typeface="Wingdings" panose="05000000000000000000" pitchFamily="2" charset="2"/>
              <a:buChar char="q"/>
            </a:pPr>
            <a:endParaRPr lang="en-US" sz="2400" dirty="0">
              <a:solidFill>
                <a:prstClr val="black"/>
              </a:solidFill>
            </a:endParaRPr>
          </a:p>
        </p:txBody>
      </p:sp>
      <p:sp>
        <p:nvSpPr>
          <p:cNvPr id="2" name="Rectangle 1"/>
          <p:cNvSpPr/>
          <p:nvPr/>
        </p:nvSpPr>
        <p:spPr>
          <a:xfrm>
            <a:off x="387927" y="1080655"/>
            <a:ext cx="8603673" cy="4401205"/>
          </a:xfrm>
          <a:prstGeom prst="rect">
            <a:avLst/>
          </a:prstGeom>
        </p:spPr>
        <p:txBody>
          <a:bodyPr wrap="square">
            <a:spAutoFit/>
          </a:bodyPr>
          <a:lstStyle/>
          <a:p>
            <a:pPr marL="457200" indent="-457200">
              <a:buFont typeface="Wingdings" panose="05000000000000000000" pitchFamily="2" charset="2"/>
              <a:buChar char="q"/>
            </a:pPr>
            <a:r>
              <a:rPr lang="en-US" sz="2800" dirty="0"/>
              <a:t>Various studies state that when properly sited, wind turbines are not related to adverse health effects (</a:t>
            </a:r>
            <a:r>
              <a:rPr lang="en-US" sz="2800" dirty="0" err="1"/>
              <a:t>Knopper</a:t>
            </a:r>
            <a:r>
              <a:rPr lang="en-US" sz="2800" dirty="0"/>
              <a:t> L. D., et al., 2014) (Colby, et al</a:t>
            </a:r>
            <a:r>
              <a:rPr lang="en-US" sz="2800" dirty="0" smtClean="0"/>
              <a:t>., </a:t>
            </a:r>
            <a:r>
              <a:rPr lang="en-US" sz="2800" dirty="0"/>
              <a:t>2009) (</a:t>
            </a:r>
            <a:r>
              <a:rPr lang="en-US" sz="2800" dirty="0" err="1"/>
              <a:t>Knopper</a:t>
            </a:r>
            <a:r>
              <a:rPr lang="en-US" sz="2800" dirty="0"/>
              <a:t> &amp; </a:t>
            </a:r>
            <a:r>
              <a:rPr lang="en-US" sz="2800" dirty="0" err="1"/>
              <a:t>Ollson</a:t>
            </a:r>
            <a:r>
              <a:rPr lang="en-US" sz="2800" dirty="0" smtClean="0"/>
              <a:t>, </a:t>
            </a:r>
            <a:r>
              <a:rPr lang="en-US" sz="2800" dirty="0"/>
              <a:t>2011). </a:t>
            </a:r>
            <a:endParaRPr lang="en-US" sz="2800" dirty="0" smtClean="0"/>
          </a:p>
          <a:p>
            <a:pPr marL="457200" indent="-457200">
              <a:buFont typeface="Wingdings" panose="05000000000000000000" pitchFamily="2" charset="2"/>
              <a:buChar char="q"/>
            </a:pPr>
            <a:r>
              <a:rPr lang="en-US" sz="2800" dirty="0"/>
              <a:t>Experts concluded that the sounds from wind turbines are not unique and there is no evidence to believe that the sounds from wind turbines could plausibly have direct adverse health consequences (Colby, et al., </a:t>
            </a:r>
            <a:r>
              <a:rPr lang="en-US" sz="2800" dirty="0" smtClean="0"/>
              <a:t>2009</a:t>
            </a:r>
            <a:r>
              <a:rPr lang="en-US" sz="2800" dirty="0"/>
              <a:t>) (</a:t>
            </a:r>
            <a:r>
              <a:rPr lang="en-US" sz="2800" dirty="0" err="1"/>
              <a:t>McCunney</a:t>
            </a:r>
            <a:r>
              <a:rPr lang="en-US" sz="2800" dirty="0"/>
              <a:t>, et al., 2014) (Dai et al. 2015).</a:t>
            </a:r>
          </a:p>
          <a:p>
            <a:pPr>
              <a:buFont typeface="Wingdings" panose="05000000000000000000" pitchFamily="2" charset="2"/>
              <a:buChar char="q"/>
            </a:pPr>
            <a:endParaRPr lang="en-US" sz="2800" dirty="0"/>
          </a:p>
        </p:txBody>
      </p:sp>
      <p:sp>
        <p:nvSpPr>
          <p:cNvPr id="5" name="Date Placeholder 4"/>
          <p:cNvSpPr>
            <a:spLocks noGrp="1"/>
          </p:cNvSpPr>
          <p:nvPr>
            <p:ph type="dt" sz="half" idx="10"/>
          </p:nvPr>
        </p:nvSpPr>
        <p:spPr/>
        <p:txBody>
          <a:bodyPr/>
          <a:lstStyle/>
          <a:p>
            <a:fld id="{FC4424F7-FA62-4666-956D-5DFA73258DDC}"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17</a:t>
            </a:fld>
            <a:endParaRPr lang="en-US"/>
          </a:p>
        </p:txBody>
      </p:sp>
    </p:spTree>
    <p:extLst>
      <p:ext uri="{BB962C8B-B14F-4D97-AF65-F5344CB8AC3E}">
        <p14:creationId xmlns:p14="http://schemas.microsoft.com/office/powerpoint/2010/main" val="26354338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prstClr val="white"/>
                </a:solidFill>
                <a:latin typeface="Times New Roman" pitchFamily="18" charset="0"/>
                <a:cs typeface="Times New Roman" pitchFamily="18" charset="0"/>
              </a:rPr>
              <a:t>Low Frequency Noise</a:t>
            </a:r>
            <a:endParaRPr lang="en-US" sz="3200" dirty="0">
              <a:solidFill>
                <a:prstClr val="white"/>
              </a:solidFill>
              <a:latin typeface="Times New Roman" pitchFamily="18" charset="0"/>
              <a:cs typeface="Times New Roman" pitchFamily="18" charset="0"/>
            </a:endParaRPr>
          </a:p>
        </p:txBody>
      </p:sp>
      <p:sp>
        <p:nvSpPr>
          <p:cNvPr id="3" name="Rectangle 2"/>
          <p:cNvSpPr/>
          <p:nvPr/>
        </p:nvSpPr>
        <p:spPr>
          <a:xfrm>
            <a:off x="1" y="923509"/>
            <a:ext cx="9143995" cy="830997"/>
          </a:xfrm>
          <a:prstGeom prst="rect">
            <a:avLst/>
          </a:prstGeom>
        </p:spPr>
        <p:txBody>
          <a:bodyPr wrap="square">
            <a:spAutoFit/>
          </a:bodyPr>
          <a:lstStyle/>
          <a:p>
            <a:pPr marL="0" lvl="1"/>
            <a:endParaRPr lang="en-US" sz="2400" dirty="0">
              <a:solidFill>
                <a:prstClr val="black"/>
              </a:solidFill>
            </a:endParaRPr>
          </a:p>
          <a:p>
            <a:pPr marL="342900" indent="-342900">
              <a:buFont typeface="Wingdings" panose="05000000000000000000" pitchFamily="2" charset="2"/>
              <a:buChar char="q"/>
            </a:pPr>
            <a:endParaRPr lang="en-US" sz="2400" dirty="0">
              <a:solidFill>
                <a:prstClr val="black"/>
              </a:solidFill>
            </a:endParaRPr>
          </a:p>
        </p:txBody>
      </p:sp>
      <p:sp>
        <p:nvSpPr>
          <p:cNvPr id="2" name="Rectangle 1"/>
          <p:cNvSpPr/>
          <p:nvPr/>
        </p:nvSpPr>
        <p:spPr>
          <a:xfrm>
            <a:off x="387927" y="1080655"/>
            <a:ext cx="8603673" cy="5262979"/>
          </a:xfrm>
          <a:prstGeom prst="rect">
            <a:avLst/>
          </a:prstGeom>
        </p:spPr>
        <p:txBody>
          <a:bodyPr wrap="square">
            <a:spAutoFit/>
          </a:bodyPr>
          <a:lstStyle/>
          <a:p>
            <a:r>
              <a:rPr lang="en-US" sz="2800" dirty="0"/>
              <a:t>The potential health effects from low frequency noise include: </a:t>
            </a:r>
            <a:endParaRPr lang="en-US" sz="2800" dirty="0" smtClean="0"/>
          </a:p>
          <a:p>
            <a:pPr marL="457200" indent="-457200">
              <a:buFont typeface="Wingdings" panose="05000000000000000000" pitchFamily="2" charset="2"/>
              <a:buChar char="q"/>
            </a:pPr>
            <a:r>
              <a:rPr lang="en-US" sz="2800" dirty="0" smtClean="0"/>
              <a:t>noise-induced </a:t>
            </a:r>
            <a:r>
              <a:rPr lang="en-US" sz="2800" dirty="0"/>
              <a:t>hearing impairment; </a:t>
            </a:r>
            <a:endParaRPr lang="en-US" sz="2800" dirty="0" smtClean="0"/>
          </a:p>
          <a:p>
            <a:pPr marL="457200" indent="-457200">
              <a:buFont typeface="Wingdings" panose="05000000000000000000" pitchFamily="2" charset="2"/>
              <a:buChar char="q"/>
            </a:pPr>
            <a:r>
              <a:rPr lang="en-US" sz="2800" dirty="0" smtClean="0"/>
              <a:t>interference </a:t>
            </a:r>
            <a:r>
              <a:rPr lang="en-US" sz="2800" dirty="0"/>
              <a:t>with speech communication; </a:t>
            </a:r>
            <a:endParaRPr lang="en-US" sz="2800" dirty="0" smtClean="0"/>
          </a:p>
          <a:p>
            <a:pPr marL="457200" indent="-457200">
              <a:buFont typeface="Wingdings" panose="05000000000000000000" pitchFamily="2" charset="2"/>
              <a:buChar char="q"/>
            </a:pPr>
            <a:r>
              <a:rPr lang="en-US" sz="2800" dirty="0" smtClean="0"/>
              <a:t>disturbance </a:t>
            </a:r>
            <a:r>
              <a:rPr lang="en-US" sz="2800" dirty="0"/>
              <a:t>of rest and sleep; psycho physiological, mental health, and performance ability; </a:t>
            </a:r>
            <a:endParaRPr lang="en-US" sz="2800" dirty="0" smtClean="0"/>
          </a:p>
          <a:p>
            <a:pPr marL="457200" indent="-457200">
              <a:buFont typeface="Wingdings" panose="05000000000000000000" pitchFamily="2" charset="2"/>
              <a:buChar char="q"/>
            </a:pPr>
            <a:r>
              <a:rPr lang="en-US" sz="2800" dirty="0" smtClean="0"/>
              <a:t>effects </a:t>
            </a:r>
            <a:r>
              <a:rPr lang="en-US" sz="2800" dirty="0"/>
              <a:t>on residential behavior and annoyance; interference with intended activities; </a:t>
            </a:r>
            <a:endParaRPr lang="en-US" sz="2800" dirty="0" smtClean="0"/>
          </a:p>
          <a:p>
            <a:pPr marL="457200" indent="-457200">
              <a:buFont typeface="Wingdings" panose="05000000000000000000" pitchFamily="2" charset="2"/>
              <a:buChar char="q"/>
            </a:pPr>
            <a:r>
              <a:rPr lang="en-US" sz="2800" dirty="0" err="1" smtClean="0"/>
              <a:t>Vibro</a:t>
            </a:r>
            <a:r>
              <a:rPr lang="en-US" sz="2800" dirty="0" smtClean="0"/>
              <a:t>-Acoustic </a:t>
            </a:r>
            <a:r>
              <a:rPr lang="en-US" sz="2800" dirty="0"/>
              <a:t>Disease (VAD), </a:t>
            </a:r>
            <a:endParaRPr lang="en-US" sz="2800" dirty="0" smtClean="0"/>
          </a:p>
          <a:p>
            <a:pPr marL="457200" indent="-457200">
              <a:buFont typeface="Wingdings" panose="05000000000000000000" pitchFamily="2" charset="2"/>
              <a:buChar char="q"/>
            </a:pPr>
            <a:r>
              <a:rPr lang="en-US" sz="2800" dirty="0" smtClean="0"/>
              <a:t>Wind </a:t>
            </a:r>
            <a:r>
              <a:rPr lang="en-US" sz="2800" dirty="0"/>
              <a:t>Turbine Syndrome (</a:t>
            </a:r>
            <a:r>
              <a:rPr lang="en-US" sz="2800" dirty="0" err="1"/>
              <a:t>Davidsen</a:t>
            </a:r>
            <a:r>
              <a:rPr lang="en-US" sz="2800" dirty="0"/>
              <a:t>, 2009) (</a:t>
            </a:r>
            <a:r>
              <a:rPr lang="en-US" sz="2800" dirty="0" err="1"/>
              <a:t>Knopper</a:t>
            </a:r>
            <a:r>
              <a:rPr lang="en-US" sz="2800" dirty="0"/>
              <a:t> et al., 2014).</a:t>
            </a:r>
          </a:p>
          <a:p>
            <a:pPr>
              <a:buFont typeface="Wingdings" panose="05000000000000000000" pitchFamily="2" charset="2"/>
              <a:buChar char="q"/>
            </a:pPr>
            <a:endParaRPr lang="en-US" sz="2800" dirty="0"/>
          </a:p>
        </p:txBody>
      </p:sp>
      <p:sp>
        <p:nvSpPr>
          <p:cNvPr id="5" name="Date Placeholder 4"/>
          <p:cNvSpPr>
            <a:spLocks noGrp="1"/>
          </p:cNvSpPr>
          <p:nvPr>
            <p:ph type="dt" sz="half" idx="10"/>
          </p:nvPr>
        </p:nvSpPr>
        <p:spPr/>
        <p:txBody>
          <a:bodyPr/>
          <a:lstStyle/>
          <a:p>
            <a:fld id="{7DCB8156-9A47-4F82-BF01-C62F8ABD470F}"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18</a:t>
            </a:fld>
            <a:endParaRPr lang="en-US"/>
          </a:p>
        </p:txBody>
      </p:sp>
    </p:spTree>
    <p:extLst>
      <p:ext uri="{BB962C8B-B14F-4D97-AF65-F5344CB8AC3E}">
        <p14:creationId xmlns:p14="http://schemas.microsoft.com/office/powerpoint/2010/main" val="28577332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prstClr val="white"/>
                </a:solidFill>
                <a:latin typeface="Times New Roman" pitchFamily="18" charset="0"/>
                <a:cs typeface="Times New Roman" pitchFamily="18" charset="0"/>
              </a:rPr>
              <a:t>Low Frequency Noise</a:t>
            </a:r>
            <a:endParaRPr lang="en-US" sz="3200" dirty="0">
              <a:solidFill>
                <a:prstClr val="white"/>
              </a:solidFill>
              <a:latin typeface="Times New Roman" pitchFamily="18" charset="0"/>
              <a:cs typeface="Times New Roman" pitchFamily="18" charset="0"/>
            </a:endParaRPr>
          </a:p>
        </p:txBody>
      </p:sp>
      <p:sp>
        <p:nvSpPr>
          <p:cNvPr id="3" name="Rectangle 2"/>
          <p:cNvSpPr/>
          <p:nvPr/>
        </p:nvSpPr>
        <p:spPr>
          <a:xfrm>
            <a:off x="1" y="923509"/>
            <a:ext cx="9143995" cy="830997"/>
          </a:xfrm>
          <a:prstGeom prst="rect">
            <a:avLst/>
          </a:prstGeom>
        </p:spPr>
        <p:txBody>
          <a:bodyPr wrap="square">
            <a:spAutoFit/>
          </a:bodyPr>
          <a:lstStyle/>
          <a:p>
            <a:pPr marL="0" lvl="1"/>
            <a:endParaRPr lang="en-US" sz="2400" dirty="0">
              <a:solidFill>
                <a:prstClr val="black"/>
              </a:solidFill>
            </a:endParaRPr>
          </a:p>
          <a:p>
            <a:pPr marL="342900" indent="-342900">
              <a:buFont typeface="Wingdings" panose="05000000000000000000" pitchFamily="2" charset="2"/>
              <a:buChar char="q"/>
            </a:pPr>
            <a:endParaRPr lang="en-US" sz="2400" dirty="0">
              <a:solidFill>
                <a:prstClr val="black"/>
              </a:solidFill>
            </a:endParaRPr>
          </a:p>
        </p:txBody>
      </p:sp>
      <p:sp>
        <p:nvSpPr>
          <p:cNvPr id="2" name="Rectangle 1"/>
          <p:cNvSpPr/>
          <p:nvPr/>
        </p:nvSpPr>
        <p:spPr>
          <a:xfrm>
            <a:off x="387927" y="1080655"/>
            <a:ext cx="8603673" cy="5324535"/>
          </a:xfrm>
          <a:prstGeom prst="rect">
            <a:avLst/>
          </a:prstGeom>
        </p:spPr>
        <p:txBody>
          <a:bodyPr wrap="square">
            <a:spAutoFit/>
          </a:bodyPr>
          <a:lstStyle/>
          <a:p>
            <a:pPr marL="457200" indent="-457200">
              <a:buFont typeface="Wingdings" panose="05000000000000000000" pitchFamily="2" charset="2"/>
              <a:buChar char="q"/>
            </a:pPr>
            <a:r>
              <a:rPr lang="en-US" sz="2400" dirty="0"/>
              <a:t>VAD is a collection of symptoms that are claimed to be caused by low frequency noise (</a:t>
            </a:r>
            <a:r>
              <a:rPr lang="en-US" sz="2400" dirty="0" err="1"/>
              <a:t>Davidsen</a:t>
            </a:r>
            <a:r>
              <a:rPr lang="en-US" sz="2400" dirty="0"/>
              <a:t>, 2009). </a:t>
            </a:r>
            <a:endParaRPr lang="en-US" sz="2400" dirty="0" smtClean="0"/>
          </a:p>
          <a:p>
            <a:pPr marL="457200" indent="-457200">
              <a:buFont typeface="Wingdings" panose="05000000000000000000" pitchFamily="2" charset="2"/>
              <a:buChar char="q"/>
            </a:pPr>
            <a:r>
              <a:rPr lang="en-US" sz="2400" dirty="0" smtClean="0"/>
              <a:t>Studies </a:t>
            </a:r>
            <a:r>
              <a:rPr lang="en-US" sz="2400" dirty="0"/>
              <a:t>have shown that animals and humans can be affected by intense levels of low frequency noise and newer studies suggest that lower levels of low frequency noise can affect the human body (</a:t>
            </a:r>
            <a:r>
              <a:rPr lang="en-US" sz="2400" dirty="0" err="1"/>
              <a:t>Davidsen</a:t>
            </a:r>
            <a:r>
              <a:rPr lang="en-US" sz="2400" dirty="0"/>
              <a:t>, 2009). </a:t>
            </a:r>
          </a:p>
          <a:p>
            <a:pPr marL="457200" indent="-457200">
              <a:buFont typeface="Wingdings" panose="05000000000000000000" pitchFamily="2" charset="2"/>
              <a:buChar char="q"/>
            </a:pPr>
            <a:r>
              <a:rPr lang="en-US" sz="2400" dirty="0"/>
              <a:t>Hearing loss caused by low frequency noise has been reported in both humans and animals. </a:t>
            </a:r>
            <a:endParaRPr lang="en-US" sz="2400" dirty="0" smtClean="0"/>
          </a:p>
          <a:p>
            <a:pPr marL="457200" indent="-457200">
              <a:buFont typeface="Wingdings" panose="05000000000000000000" pitchFamily="2" charset="2"/>
              <a:buChar char="q"/>
            </a:pPr>
            <a:r>
              <a:rPr lang="en-US" sz="2400" dirty="0" smtClean="0"/>
              <a:t>This </a:t>
            </a:r>
            <a:r>
              <a:rPr lang="en-US" sz="2400" dirty="0"/>
              <a:t>occurred with sound pressure levels above 100 </a:t>
            </a:r>
            <a:r>
              <a:rPr lang="en-US" sz="2400" dirty="0" err="1"/>
              <a:t>dB.</a:t>
            </a:r>
            <a:r>
              <a:rPr lang="en-US" sz="2400" dirty="0"/>
              <a:t> </a:t>
            </a:r>
            <a:endParaRPr lang="en-US" sz="2400" dirty="0" smtClean="0"/>
          </a:p>
          <a:p>
            <a:endParaRPr lang="en-US" sz="2400" dirty="0" smtClean="0"/>
          </a:p>
          <a:p>
            <a:pPr marL="457200" indent="-457200">
              <a:buFont typeface="Wingdings" panose="05000000000000000000" pitchFamily="2" charset="2"/>
              <a:buChar char="q"/>
            </a:pPr>
            <a:r>
              <a:rPr lang="en-US" sz="2400" dirty="0" smtClean="0"/>
              <a:t>Adequately </a:t>
            </a:r>
            <a:r>
              <a:rPr lang="en-US" sz="2400" dirty="0"/>
              <a:t>designed wind turbines will never produce this much sound pressure, thus this issue is not a concern (</a:t>
            </a:r>
            <a:r>
              <a:rPr lang="en-US" sz="2400" dirty="0" err="1"/>
              <a:t>Davidsen</a:t>
            </a:r>
            <a:r>
              <a:rPr lang="en-US" sz="2400" dirty="0"/>
              <a:t>, 2009) (</a:t>
            </a:r>
            <a:r>
              <a:rPr lang="en-US" sz="2400" dirty="0" err="1"/>
              <a:t>McCunney</a:t>
            </a:r>
            <a:r>
              <a:rPr lang="en-US" sz="2400" dirty="0"/>
              <a:t>, et al., 2014).</a:t>
            </a:r>
          </a:p>
          <a:p>
            <a:pPr>
              <a:buFont typeface="Wingdings" panose="05000000000000000000" pitchFamily="2" charset="2"/>
              <a:buChar char="q"/>
            </a:pPr>
            <a:endParaRPr lang="en-US" sz="2800" dirty="0"/>
          </a:p>
        </p:txBody>
      </p:sp>
      <p:sp>
        <p:nvSpPr>
          <p:cNvPr id="5" name="Date Placeholder 4"/>
          <p:cNvSpPr>
            <a:spLocks noGrp="1"/>
          </p:cNvSpPr>
          <p:nvPr>
            <p:ph type="dt" sz="half" idx="10"/>
          </p:nvPr>
        </p:nvSpPr>
        <p:spPr/>
        <p:txBody>
          <a:bodyPr/>
          <a:lstStyle/>
          <a:p>
            <a:fld id="{31432FCC-FE91-4CC0-B4F7-B550345EBDA9}"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19</a:t>
            </a:fld>
            <a:endParaRPr lang="en-US"/>
          </a:p>
        </p:txBody>
      </p:sp>
    </p:spTree>
    <p:extLst>
      <p:ext uri="{BB962C8B-B14F-4D97-AF65-F5344CB8AC3E}">
        <p14:creationId xmlns:p14="http://schemas.microsoft.com/office/powerpoint/2010/main" val="15344836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2"/>
          <a:stretch>
            <a:fillRect/>
          </a:stretch>
        </p:blipFill>
        <p:spPr>
          <a:xfrm>
            <a:off x="-2" y="0"/>
            <a:ext cx="9144000" cy="6858000"/>
          </a:xfrm>
          <a:prstGeom prst="rect">
            <a:avLst/>
          </a:prstGeom>
        </p:spPr>
      </p:pic>
      <p:sp>
        <p:nvSpPr>
          <p:cNvPr id="3" name="TextBox 2"/>
          <p:cNvSpPr txBox="1"/>
          <p:nvPr/>
        </p:nvSpPr>
        <p:spPr>
          <a:xfrm>
            <a:off x="479294" y="1426035"/>
            <a:ext cx="8185408" cy="5021055"/>
          </a:xfrm>
          <a:prstGeom prst="rect">
            <a:avLst/>
          </a:prstGeom>
          <a:noFill/>
        </p:spPr>
        <p:txBody>
          <a:bodyPr wrap="square" rtlCol="0">
            <a:spAutoFit/>
          </a:bodyPr>
          <a:lstStyle/>
          <a:p>
            <a:pPr marL="342900" indent="-342900">
              <a:lnSpc>
                <a:spcPct val="150000"/>
              </a:lnSpc>
              <a:buFont typeface="Wingdings" panose="05000000000000000000" pitchFamily="2" charset="2"/>
              <a:buChar char="q"/>
            </a:pPr>
            <a:r>
              <a:rPr lang="en-US" sz="2400" dirty="0" smtClean="0">
                <a:cs typeface="Times New Roman" pitchFamily="18" charset="0"/>
              </a:rPr>
              <a:t>Introduction</a:t>
            </a:r>
          </a:p>
          <a:p>
            <a:pPr marL="342900" indent="-342900">
              <a:lnSpc>
                <a:spcPct val="150000"/>
              </a:lnSpc>
              <a:buFont typeface="Wingdings" panose="05000000000000000000" pitchFamily="2" charset="2"/>
              <a:buChar char="q"/>
            </a:pPr>
            <a:r>
              <a:rPr lang="en-US" sz="2400" dirty="0" smtClean="0">
                <a:cs typeface="Times New Roman" pitchFamily="18" charset="0"/>
              </a:rPr>
              <a:t>Background</a:t>
            </a:r>
          </a:p>
          <a:p>
            <a:pPr marL="800100" lvl="1" indent="-342900">
              <a:lnSpc>
                <a:spcPct val="150000"/>
              </a:lnSpc>
              <a:buFont typeface="Wingdings" panose="05000000000000000000" pitchFamily="2" charset="2"/>
              <a:buChar char="q"/>
            </a:pPr>
            <a:r>
              <a:rPr lang="en-US" sz="2400" dirty="0" smtClean="0">
                <a:cs typeface="Times New Roman" pitchFamily="18" charset="0"/>
              </a:rPr>
              <a:t>Human Ear, Sound, Weight Filters, Octave bands</a:t>
            </a:r>
          </a:p>
          <a:p>
            <a:pPr marL="342900" indent="-342900">
              <a:lnSpc>
                <a:spcPct val="150000"/>
              </a:lnSpc>
              <a:buFont typeface="Wingdings" panose="05000000000000000000" pitchFamily="2" charset="2"/>
              <a:buChar char="q"/>
            </a:pPr>
            <a:r>
              <a:rPr lang="en-US" sz="2400" dirty="0" smtClean="0">
                <a:cs typeface="Times New Roman" pitchFamily="18" charset="0"/>
              </a:rPr>
              <a:t>Noise</a:t>
            </a:r>
          </a:p>
          <a:p>
            <a:pPr marL="800100" lvl="1" indent="-342900">
              <a:lnSpc>
                <a:spcPct val="150000"/>
              </a:lnSpc>
              <a:buFont typeface="Wingdings" panose="05000000000000000000" pitchFamily="2" charset="2"/>
              <a:buChar char="q"/>
            </a:pPr>
            <a:r>
              <a:rPr lang="en-US" sz="2400" dirty="0" smtClean="0">
                <a:cs typeface="Times New Roman" pitchFamily="18" charset="0"/>
              </a:rPr>
              <a:t>Noise generation, Noise Type, Noise Propagation</a:t>
            </a:r>
          </a:p>
          <a:p>
            <a:pPr marL="342900" indent="-342900">
              <a:lnSpc>
                <a:spcPct val="150000"/>
              </a:lnSpc>
              <a:buFont typeface="Wingdings" panose="05000000000000000000" pitchFamily="2" charset="2"/>
              <a:buChar char="q"/>
            </a:pPr>
            <a:r>
              <a:rPr lang="en-US" sz="2400" dirty="0" smtClean="0">
                <a:cs typeface="Times New Roman" pitchFamily="18" charset="0"/>
              </a:rPr>
              <a:t>Environmental Concerns</a:t>
            </a:r>
          </a:p>
          <a:p>
            <a:pPr marL="800100" lvl="1" indent="-342900">
              <a:lnSpc>
                <a:spcPct val="150000"/>
              </a:lnSpc>
              <a:buFont typeface="Wingdings" panose="05000000000000000000" pitchFamily="2" charset="2"/>
              <a:buChar char="q"/>
            </a:pPr>
            <a:r>
              <a:rPr lang="en-US" sz="2400" dirty="0" smtClean="0">
                <a:cs typeface="Times New Roman" pitchFamily="18" charset="0"/>
              </a:rPr>
              <a:t>Human Health, Wild life</a:t>
            </a:r>
          </a:p>
          <a:p>
            <a:pPr marL="342900" indent="-342900">
              <a:lnSpc>
                <a:spcPct val="150000"/>
              </a:lnSpc>
              <a:buFont typeface="Wingdings" panose="05000000000000000000" pitchFamily="2" charset="2"/>
              <a:buChar char="q"/>
            </a:pPr>
            <a:r>
              <a:rPr lang="en-US" sz="2400" dirty="0" smtClean="0">
                <a:cs typeface="Times New Roman" pitchFamily="18" charset="0"/>
              </a:rPr>
              <a:t>Standards</a:t>
            </a:r>
          </a:p>
          <a:p>
            <a:pPr marL="342900" indent="-342900">
              <a:lnSpc>
                <a:spcPct val="150000"/>
              </a:lnSpc>
              <a:buFont typeface="Wingdings" panose="05000000000000000000" pitchFamily="2" charset="2"/>
              <a:buChar char="q"/>
            </a:pPr>
            <a:r>
              <a:rPr lang="en-US" sz="2400" dirty="0" smtClean="0">
                <a:cs typeface="Times New Roman" pitchFamily="18" charset="0"/>
              </a:rPr>
              <a:t>Conclusions</a:t>
            </a:r>
          </a:p>
        </p:txBody>
      </p:sp>
      <p:sp>
        <p:nvSpPr>
          <p:cNvPr id="4" name="TextBox 3"/>
          <p:cNvSpPr txBox="1"/>
          <p:nvPr/>
        </p:nvSpPr>
        <p:spPr>
          <a:xfrm>
            <a:off x="-1" y="648070"/>
            <a:ext cx="9143999" cy="584775"/>
          </a:xfrm>
          <a:prstGeom prst="rect">
            <a:avLst/>
          </a:prstGeom>
          <a:noFill/>
        </p:spPr>
        <p:txBody>
          <a:bodyPr wrap="square" rtlCol="0">
            <a:spAutoFit/>
          </a:bodyPr>
          <a:lstStyle/>
          <a:p>
            <a:pPr algn="ctr"/>
            <a:r>
              <a:rPr lang="en-US" sz="3200" dirty="0" smtClean="0">
                <a:solidFill>
                  <a:schemeClr val="bg1"/>
                </a:solidFill>
                <a:latin typeface="Times New Roman" pitchFamily="18" charset="0"/>
                <a:cs typeface="Times New Roman" pitchFamily="18" charset="0"/>
              </a:rPr>
              <a:t>Presentation Overview</a:t>
            </a:r>
            <a:endParaRPr lang="en-US" sz="3200" dirty="0">
              <a:solidFill>
                <a:schemeClr val="bg1"/>
              </a:solidFill>
              <a:latin typeface="Times New Roman" pitchFamily="18" charset="0"/>
              <a:cs typeface="Times New Roman" pitchFamily="18" charset="0"/>
            </a:endParaRPr>
          </a:p>
        </p:txBody>
      </p:sp>
      <p:sp>
        <p:nvSpPr>
          <p:cNvPr id="2" name="Date Placeholder 1"/>
          <p:cNvSpPr>
            <a:spLocks noGrp="1"/>
          </p:cNvSpPr>
          <p:nvPr>
            <p:ph type="dt" sz="half" idx="10"/>
          </p:nvPr>
        </p:nvSpPr>
        <p:spPr/>
        <p:txBody>
          <a:bodyPr/>
          <a:lstStyle/>
          <a:p>
            <a:fld id="{E54D5EDA-0E0C-450A-A77B-DED0590EFB51}" type="datetime1">
              <a:rPr lang="en-US" smtClean="0"/>
              <a:t>6/10/2015</a:t>
            </a:fld>
            <a:endParaRPr lang="en-US"/>
          </a:p>
        </p:txBody>
      </p:sp>
      <p:sp>
        <p:nvSpPr>
          <p:cNvPr id="5" name="Footer Placeholder 4"/>
          <p:cNvSpPr>
            <a:spLocks noGrp="1"/>
          </p:cNvSpPr>
          <p:nvPr>
            <p:ph type="ftr" sz="quarter" idx="11"/>
          </p:nvPr>
        </p:nvSpPr>
        <p:spPr/>
        <p:txBody>
          <a:bodyPr/>
          <a:lstStyle/>
          <a:p>
            <a:r>
              <a:rPr lang="pl-PL" smtClean="0"/>
              <a:t>NAWEA Symposium 2015, Virginia Tech.</a:t>
            </a:r>
            <a:endParaRPr lang="en-US"/>
          </a:p>
        </p:txBody>
      </p:sp>
      <p:sp>
        <p:nvSpPr>
          <p:cNvPr id="6" name="Slide Number Placeholder 5"/>
          <p:cNvSpPr>
            <a:spLocks noGrp="1"/>
          </p:cNvSpPr>
          <p:nvPr>
            <p:ph type="sldNum" sz="quarter" idx="12"/>
          </p:nvPr>
        </p:nvSpPr>
        <p:spPr/>
        <p:txBody>
          <a:bodyPr/>
          <a:lstStyle/>
          <a:p>
            <a:fld id="{B15CED03-73AE-4DDB-8334-03B0845F29E0}"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prstClr val="white"/>
                </a:solidFill>
                <a:latin typeface="Times New Roman" pitchFamily="18" charset="0"/>
                <a:cs typeface="Times New Roman" pitchFamily="18" charset="0"/>
              </a:rPr>
              <a:t>Infrasound</a:t>
            </a:r>
            <a:endParaRPr lang="en-US" sz="3200" dirty="0">
              <a:solidFill>
                <a:prstClr val="white"/>
              </a:solidFill>
              <a:latin typeface="Times New Roman" pitchFamily="18" charset="0"/>
              <a:cs typeface="Times New Roman" pitchFamily="18" charset="0"/>
            </a:endParaRPr>
          </a:p>
        </p:txBody>
      </p:sp>
      <p:sp>
        <p:nvSpPr>
          <p:cNvPr id="3" name="Rectangle 2"/>
          <p:cNvSpPr/>
          <p:nvPr/>
        </p:nvSpPr>
        <p:spPr>
          <a:xfrm>
            <a:off x="1" y="923509"/>
            <a:ext cx="9143995" cy="830997"/>
          </a:xfrm>
          <a:prstGeom prst="rect">
            <a:avLst/>
          </a:prstGeom>
        </p:spPr>
        <p:txBody>
          <a:bodyPr wrap="square">
            <a:spAutoFit/>
          </a:bodyPr>
          <a:lstStyle/>
          <a:p>
            <a:pPr marL="0" lvl="1"/>
            <a:endParaRPr lang="en-US" sz="2400" dirty="0">
              <a:solidFill>
                <a:prstClr val="black"/>
              </a:solidFill>
            </a:endParaRPr>
          </a:p>
          <a:p>
            <a:pPr marL="342900" indent="-342900">
              <a:buFont typeface="Wingdings" panose="05000000000000000000" pitchFamily="2" charset="2"/>
              <a:buChar char="q"/>
            </a:pPr>
            <a:endParaRPr lang="en-US" sz="2400" dirty="0">
              <a:solidFill>
                <a:prstClr val="black"/>
              </a:solidFill>
            </a:endParaRPr>
          </a:p>
        </p:txBody>
      </p:sp>
      <p:sp>
        <p:nvSpPr>
          <p:cNvPr id="2" name="Rectangle 1"/>
          <p:cNvSpPr/>
          <p:nvPr/>
        </p:nvSpPr>
        <p:spPr>
          <a:xfrm>
            <a:off x="387927" y="1080655"/>
            <a:ext cx="8603673" cy="4585871"/>
          </a:xfrm>
          <a:prstGeom prst="rect">
            <a:avLst/>
          </a:prstGeom>
        </p:spPr>
        <p:txBody>
          <a:bodyPr wrap="square">
            <a:spAutoFit/>
          </a:bodyPr>
          <a:lstStyle/>
          <a:p>
            <a:pPr marL="342900" indent="-342900">
              <a:buFont typeface="Wingdings" panose="05000000000000000000" pitchFamily="2" charset="2"/>
              <a:buChar char="q"/>
            </a:pPr>
            <a:r>
              <a:rPr lang="en-US" sz="2400" dirty="0"/>
              <a:t>Infrasound is not unique to wind turbines and has been associated with learning, sleep and cognitive disruptions as well as stress and anxiety (</a:t>
            </a:r>
            <a:r>
              <a:rPr lang="en-US" sz="2400" dirty="0" err="1"/>
              <a:t>Knopper</a:t>
            </a:r>
            <a:r>
              <a:rPr lang="en-US" sz="2400" dirty="0"/>
              <a:t> &amp; </a:t>
            </a:r>
            <a:r>
              <a:rPr lang="en-US" sz="2400" dirty="0" err="1"/>
              <a:t>Ollson</a:t>
            </a:r>
            <a:r>
              <a:rPr lang="en-US" sz="2400" dirty="0" smtClean="0"/>
              <a:t>, </a:t>
            </a:r>
            <a:r>
              <a:rPr lang="en-US" sz="2400" dirty="0"/>
              <a:t>2011). </a:t>
            </a:r>
          </a:p>
          <a:p>
            <a:pPr marL="342900" indent="-342900">
              <a:buFont typeface="Wingdings" panose="05000000000000000000" pitchFamily="2" charset="2"/>
              <a:buChar char="q"/>
            </a:pPr>
            <a:r>
              <a:rPr lang="en-US" sz="2400" dirty="0"/>
              <a:t>Infrasound has been demonstrated to cause physiological changes in humans at levels of 110 dB, but it remains unknown if exposure to infrasound from wind turbines does cause adverse health effects or if these potential health effects are the results of psychological mechanisms (Schmidt &amp; </a:t>
            </a:r>
            <a:r>
              <a:rPr lang="en-US" sz="2400" dirty="0" err="1"/>
              <a:t>Klokker</a:t>
            </a:r>
            <a:r>
              <a:rPr lang="en-US" sz="2400" dirty="0"/>
              <a:t>, 2014).</a:t>
            </a:r>
          </a:p>
          <a:p>
            <a:pPr marL="342900" indent="-342900">
              <a:buFont typeface="Wingdings" panose="05000000000000000000" pitchFamily="2" charset="2"/>
              <a:buChar char="q"/>
            </a:pPr>
            <a:r>
              <a:rPr lang="en-US" sz="2400" dirty="0"/>
              <a:t>Another study states that infrasound near wind turbines does not exceed audibility thresholds and does not present unique health risks (</a:t>
            </a:r>
            <a:r>
              <a:rPr lang="en-US" sz="2400" dirty="0" err="1"/>
              <a:t>McCunney</a:t>
            </a:r>
            <a:r>
              <a:rPr lang="en-US" sz="2400" dirty="0"/>
              <a:t>, et al., 2014). </a:t>
            </a:r>
          </a:p>
          <a:p>
            <a:endParaRPr lang="en-US" sz="2800" dirty="0"/>
          </a:p>
        </p:txBody>
      </p:sp>
      <p:sp>
        <p:nvSpPr>
          <p:cNvPr id="5" name="Date Placeholder 4"/>
          <p:cNvSpPr>
            <a:spLocks noGrp="1"/>
          </p:cNvSpPr>
          <p:nvPr>
            <p:ph type="dt" sz="half" idx="10"/>
          </p:nvPr>
        </p:nvSpPr>
        <p:spPr/>
        <p:txBody>
          <a:bodyPr/>
          <a:lstStyle/>
          <a:p>
            <a:fld id="{7DC8159E-CA17-4FCB-8AF6-6AC914CD9361}"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20</a:t>
            </a:fld>
            <a:endParaRPr lang="en-US"/>
          </a:p>
        </p:txBody>
      </p:sp>
    </p:spTree>
    <p:extLst>
      <p:ext uri="{BB962C8B-B14F-4D97-AF65-F5344CB8AC3E}">
        <p14:creationId xmlns:p14="http://schemas.microsoft.com/office/powerpoint/2010/main" val="11918227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prstClr val="white"/>
                </a:solidFill>
                <a:latin typeface="Times New Roman" pitchFamily="18" charset="0"/>
                <a:cs typeface="Times New Roman" pitchFamily="18" charset="0"/>
              </a:rPr>
              <a:t>Impact on Wild Life</a:t>
            </a:r>
            <a:endParaRPr lang="en-US" sz="3200" dirty="0">
              <a:solidFill>
                <a:prstClr val="white"/>
              </a:solidFill>
              <a:latin typeface="Times New Roman" pitchFamily="18" charset="0"/>
              <a:cs typeface="Times New Roman" pitchFamily="18" charset="0"/>
            </a:endParaRPr>
          </a:p>
        </p:txBody>
      </p:sp>
      <p:sp>
        <p:nvSpPr>
          <p:cNvPr id="3" name="Rectangle 2"/>
          <p:cNvSpPr/>
          <p:nvPr/>
        </p:nvSpPr>
        <p:spPr>
          <a:xfrm>
            <a:off x="1" y="923509"/>
            <a:ext cx="9143995" cy="830997"/>
          </a:xfrm>
          <a:prstGeom prst="rect">
            <a:avLst/>
          </a:prstGeom>
        </p:spPr>
        <p:txBody>
          <a:bodyPr wrap="square">
            <a:spAutoFit/>
          </a:bodyPr>
          <a:lstStyle/>
          <a:p>
            <a:pPr marL="0" lvl="1"/>
            <a:endParaRPr lang="en-US" sz="2400" dirty="0">
              <a:solidFill>
                <a:prstClr val="black"/>
              </a:solidFill>
            </a:endParaRPr>
          </a:p>
          <a:p>
            <a:pPr marL="342900" indent="-342900">
              <a:buFont typeface="Wingdings" panose="05000000000000000000" pitchFamily="2" charset="2"/>
              <a:buChar char="q"/>
            </a:pPr>
            <a:endParaRPr lang="en-US" sz="2400" dirty="0">
              <a:solidFill>
                <a:prstClr val="black"/>
              </a:solidFill>
            </a:endParaRPr>
          </a:p>
        </p:txBody>
      </p:sp>
      <p:sp>
        <p:nvSpPr>
          <p:cNvPr id="2" name="Rectangle 1"/>
          <p:cNvSpPr/>
          <p:nvPr/>
        </p:nvSpPr>
        <p:spPr>
          <a:xfrm>
            <a:off x="387927" y="1080655"/>
            <a:ext cx="8603673" cy="3477875"/>
          </a:xfrm>
          <a:prstGeom prst="rect">
            <a:avLst/>
          </a:prstGeom>
        </p:spPr>
        <p:txBody>
          <a:bodyPr wrap="square">
            <a:spAutoFit/>
          </a:bodyPr>
          <a:lstStyle/>
          <a:p>
            <a:pPr marL="342900" indent="-342900">
              <a:buFont typeface="Wingdings" panose="05000000000000000000" pitchFamily="2" charset="2"/>
              <a:buChar char="q"/>
            </a:pPr>
            <a:r>
              <a:rPr lang="en-US" sz="2400" dirty="0"/>
              <a:t>Animals are also affected by wind turbines which are mainly birds and bats. </a:t>
            </a:r>
            <a:endParaRPr lang="en-US" sz="2400" dirty="0" smtClean="0"/>
          </a:p>
          <a:p>
            <a:pPr marL="342900" indent="-342900">
              <a:buFont typeface="Wingdings" panose="05000000000000000000" pitchFamily="2" charset="2"/>
              <a:buChar char="q"/>
            </a:pPr>
            <a:r>
              <a:rPr lang="en-US" sz="2400" dirty="0" smtClean="0"/>
              <a:t>The </a:t>
            </a:r>
            <a:r>
              <a:rPr lang="en-US" sz="2400" dirty="0"/>
              <a:t>installed turbines disrupt the natural flight path of the avian population and will indeed kill any animal that approaches too closely to the blades. </a:t>
            </a:r>
            <a:endParaRPr lang="en-US" sz="2400" dirty="0" smtClean="0"/>
          </a:p>
          <a:p>
            <a:pPr marL="342900" indent="-342900">
              <a:buFont typeface="Wingdings" panose="05000000000000000000" pitchFamily="2" charset="2"/>
              <a:buChar char="q"/>
            </a:pPr>
            <a:r>
              <a:rPr lang="en-US" sz="2400" dirty="0" smtClean="0"/>
              <a:t>Studies </a:t>
            </a:r>
            <a:r>
              <a:rPr lang="en-US" sz="2400" dirty="0"/>
              <a:t>indicated that low fatality rates exist at most wind energy developments with the exception of some facilities in parts of California (National Wind Coordinating Collaborative, 2010).</a:t>
            </a:r>
          </a:p>
          <a:p>
            <a:endParaRPr lang="en-US" sz="2800" dirty="0"/>
          </a:p>
        </p:txBody>
      </p:sp>
      <p:sp>
        <p:nvSpPr>
          <p:cNvPr id="5" name="Date Placeholder 4"/>
          <p:cNvSpPr>
            <a:spLocks noGrp="1"/>
          </p:cNvSpPr>
          <p:nvPr>
            <p:ph type="dt" sz="half" idx="10"/>
          </p:nvPr>
        </p:nvSpPr>
        <p:spPr/>
        <p:txBody>
          <a:bodyPr/>
          <a:lstStyle/>
          <a:p>
            <a:fld id="{4C64D5DE-ADE7-4336-BCD1-9B81F944A22F}"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21</a:t>
            </a:fld>
            <a:endParaRPr lang="en-US"/>
          </a:p>
        </p:txBody>
      </p:sp>
    </p:spTree>
    <p:extLst>
      <p:ext uri="{BB962C8B-B14F-4D97-AF65-F5344CB8AC3E}">
        <p14:creationId xmlns:p14="http://schemas.microsoft.com/office/powerpoint/2010/main" val="27505460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prstClr val="white"/>
                </a:solidFill>
                <a:latin typeface="Times New Roman" pitchFamily="18" charset="0"/>
                <a:cs typeface="Times New Roman" pitchFamily="18" charset="0"/>
              </a:rPr>
              <a:t>Steps for Reducing Wind Turbine Noise</a:t>
            </a:r>
            <a:endParaRPr lang="en-US" sz="3200" dirty="0">
              <a:solidFill>
                <a:prstClr val="white"/>
              </a:solidFill>
              <a:latin typeface="Times New Roman" pitchFamily="18" charset="0"/>
              <a:cs typeface="Times New Roman" pitchFamily="18" charset="0"/>
            </a:endParaRPr>
          </a:p>
        </p:txBody>
      </p:sp>
      <p:sp>
        <p:nvSpPr>
          <p:cNvPr id="3" name="Rectangle 2"/>
          <p:cNvSpPr/>
          <p:nvPr/>
        </p:nvSpPr>
        <p:spPr>
          <a:xfrm>
            <a:off x="1" y="923509"/>
            <a:ext cx="9143995" cy="830997"/>
          </a:xfrm>
          <a:prstGeom prst="rect">
            <a:avLst/>
          </a:prstGeom>
        </p:spPr>
        <p:txBody>
          <a:bodyPr wrap="square">
            <a:spAutoFit/>
          </a:bodyPr>
          <a:lstStyle/>
          <a:p>
            <a:pPr marL="0" lvl="1"/>
            <a:endParaRPr lang="en-US" sz="2400" dirty="0">
              <a:solidFill>
                <a:prstClr val="black"/>
              </a:solidFill>
            </a:endParaRPr>
          </a:p>
          <a:p>
            <a:pPr marL="342900" indent="-342900">
              <a:buFont typeface="Wingdings" panose="05000000000000000000" pitchFamily="2" charset="2"/>
              <a:buChar char="q"/>
            </a:pPr>
            <a:endParaRPr lang="en-US" sz="2400" dirty="0">
              <a:solidFill>
                <a:prstClr val="black"/>
              </a:solidFill>
            </a:endParaRPr>
          </a:p>
        </p:txBody>
      </p:sp>
      <p:sp>
        <p:nvSpPr>
          <p:cNvPr id="2" name="Rectangle 1"/>
          <p:cNvSpPr/>
          <p:nvPr/>
        </p:nvSpPr>
        <p:spPr>
          <a:xfrm>
            <a:off x="387927" y="1080655"/>
            <a:ext cx="8603673" cy="6017032"/>
          </a:xfrm>
          <a:prstGeom prst="rect">
            <a:avLst/>
          </a:prstGeom>
        </p:spPr>
        <p:txBody>
          <a:bodyPr wrap="square">
            <a:spAutoFit/>
          </a:bodyPr>
          <a:lstStyle/>
          <a:p>
            <a:r>
              <a:rPr lang="en-US" sz="2100" dirty="0"/>
              <a:t>Current technology aims at reducing the noise emitted from wind turbines. </a:t>
            </a:r>
            <a:endParaRPr lang="en-US" sz="2100" dirty="0" smtClean="0"/>
          </a:p>
          <a:p>
            <a:r>
              <a:rPr lang="en-US" sz="2100" dirty="0" smtClean="0"/>
              <a:t>These </a:t>
            </a:r>
            <a:r>
              <a:rPr lang="en-US" sz="2100" dirty="0"/>
              <a:t>include but are not limited to</a:t>
            </a:r>
            <a:r>
              <a:rPr lang="en-US" sz="2100" dirty="0" smtClean="0"/>
              <a:t>:</a:t>
            </a:r>
          </a:p>
          <a:p>
            <a:pPr marL="342900" indent="-342900">
              <a:buFont typeface="Wingdings" panose="05000000000000000000" pitchFamily="2" charset="2"/>
              <a:buChar char="q"/>
            </a:pPr>
            <a:r>
              <a:rPr lang="en-US" sz="2100" dirty="0" smtClean="0"/>
              <a:t> </a:t>
            </a:r>
            <a:r>
              <a:rPr lang="en-US" sz="2100" dirty="0"/>
              <a:t>gearbox design, </a:t>
            </a:r>
            <a:endParaRPr lang="en-US" sz="2100" dirty="0" smtClean="0"/>
          </a:p>
          <a:p>
            <a:pPr marL="342900" indent="-342900">
              <a:buFont typeface="Wingdings" panose="05000000000000000000" pitchFamily="2" charset="2"/>
              <a:buChar char="q"/>
            </a:pPr>
            <a:r>
              <a:rPr lang="en-US" sz="2100" dirty="0" smtClean="0"/>
              <a:t>upwind </a:t>
            </a:r>
            <a:r>
              <a:rPr lang="en-US" sz="2100" dirty="0"/>
              <a:t>rotor wind turbine design</a:t>
            </a:r>
            <a:r>
              <a:rPr lang="en-US" sz="2100" dirty="0" smtClean="0"/>
              <a:t>,</a:t>
            </a:r>
          </a:p>
          <a:p>
            <a:pPr marL="342900" indent="-342900">
              <a:buFont typeface="Wingdings" panose="05000000000000000000" pitchFamily="2" charset="2"/>
              <a:buChar char="q"/>
            </a:pPr>
            <a:r>
              <a:rPr lang="en-US" sz="2100" dirty="0" smtClean="0"/>
              <a:t> </a:t>
            </a:r>
            <a:r>
              <a:rPr lang="en-US" sz="2100" dirty="0"/>
              <a:t>limiting the speed of the blade tips, </a:t>
            </a:r>
            <a:r>
              <a:rPr lang="en-US" sz="2100" dirty="0" smtClean="0"/>
              <a:t>and</a:t>
            </a:r>
          </a:p>
          <a:p>
            <a:pPr marL="342900" indent="-342900">
              <a:buFont typeface="Wingdings" panose="05000000000000000000" pitchFamily="2" charset="2"/>
              <a:buChar char="q"/>
            </a:pPr>
            <a:r>
              <a:rPr lang="en-US" sz="2100" dirty="0" smtClean="0"/>
              <a:t> </a:t>
            </a:r>
            <a:r>
              <a:rPr lang="en-US" sz="2100" dirty="0"/>
              <a:t>turbine blade design. </a:t>
            </a:r>
            <a:endParaRPr lang="en-US" sz="2100" dirty="0" smtClean="0"/>
          </a:p>
          <a:p>
            <a:pPr marL="342900" indent="-342900">
              <a:buFont typeface="Wingdings" panose="05000000000000000000" pitchFamily="2" charset="2"/>
              <a:buChar char="q"/>
            </a:pPr>
            <a:r>
              <a:rPr lang="en-US" sz="2100" dirty="0" smtClean="0"/>
              <a:t>The </a:t>
            </a:r>
            <a:r>
              <a:rPr lang="en-US" sz="2100" dirty="0"/>
              <a:t>technology to reduce noise and vibration from improved design of wind turbines are subjects of active research (Zhang, </a:t>
            </a:r>
            <a:r>
              <a:rPr lang="en-US" sz="2100" dirty="0" err="1"/>
              <a:t>Verma</a:t>
            </a:r>
            <a:r>
              <a:rPr lang="en-US" sz="2100" dirty="0"/>
              <a:t>, &amp;  </a:t>
            </a:r>
            <a:r>
              <a:rPr lang="en-US" sz="2100" dirty="0" err="1"/>
              <a:t>Kusiak</a:t>
            </a:r>
            <a:r>
              <a:rPr lang="en-US" sz="2100" dirty="0"/>
              <a:t>, 2012).</a:t>
            </a:r>
          </a:p>
          <a:p>
            <a:pPr marL="342900" indent="-342900">
              <a:buFont typeface="Wingdings" panose="05000000000000000000" pitchFamily="2" charset="2"/>
              <a:buChar char="q"/>
            </a:pPr>
            <a:r>
              <a:rPr lang="en-US" sz="2100" dirty="0"/>
              <a:t>Vibrations of a wind turbine have a negative impact on its performance (Zhang, </a:t>
            </a:r>
            <a:r>
              <a:rPr lang="en-US" sz="2100" dirty="0" smtClean="0"/>
              <a:t>2009</a:t>
            </a:r>
            <a:r>
              <a:rPr lang="en-US" sz="2100" dirty="0"/>
              <a:t>). Data collected can be utilized in developing optimization models for improved performance of wind turbines. </a:t>
            </a:r>
          </a:p>
          <a:p>
            <a:pPr marL="342900" indent="-342900">
              <a:buFont typeface="Wingdings" panose="05000000000000000000" pitchFamily="2" charset="2"/>
              <a:buChar char="q"/>
            </a:pPr>
            <a:r>
              <a:rPr lang="en-US" sz="2100" dirty="0"/>
              <a:t>Premature component failures are a common occurrence in wind turbines. The majority of these failures are caused by faults in the drivetrain, led by the main gearbox. </a:t>
            </a:r>
            <a:endParaRPr lang="en-US" sz="2100" dirty="0" smtClean="0"/>
          </a:p>
          <a:p>
            <a:pPr marL="342900" indent="-342900">
              <a:buFont typeface="Wingdings" panose="05000000000000000000" pitchFamily="2" charset="2"/>
              <a:buChar char="q"/>
            </a:pPr>
            <a:r>
              <a:rPr lang="en-US" sz="2100" dirty="0" smtClean="0"/>
              <a:t>This </a:t>
            </a:r>
            <a:r>
              <a:rPr lang="en-US" sz="2100" dirty="0"/>
              <a:t>fault can be detected by utilizing vibration analysis </a:t>
            </a:r>
            <a:r>
              <a:rPr lang="en-US" sz="2100" dirty="0" smtClean="0"/>
              <a:t>(NREL, </a:t>
            </a:r>
            <a:r>
              <a:rPr lang="en-US" sz="2100" dirty="0"/>
              <a:t>2012)  (Zhang, </a:t>
            </a:r>
            <a:r>
              <a:rPr lang="en-US" sz="2100" dirty="0" err="1"/>
              <a:t>Verma</a:t>
            </a:r>
            <a:r>
              <a:rPr lang="en-US" sz="2100" dirty="0"/>
              <a:t>, &amp; </a:t>
            </a:r>
            <a:r>
              <a:rPr lang="en-US" sz="2100" dirty="0" err="1"/>
              <a:t>Kusiak</a:t>
            </a:r>
            <a:r>
              <a:rPr lang="en-US" sz="2100" dirty="0"/>
              <a:t>, 2012).</a:t>
            </a:r>
          </a:p>
          <a:p>
            <a:endParaRPr lang="en-US" sz="2800" dirty="0"/>
          </a:p>
        </p:txBody>
      </p:sp>
      <p:sp>
        <p:nvSpPr>
          <p:cNvPr id="5" name="Date Placeholder 4"/>
          <p:cNvSpPr>
            <a:spLocks noGrp="1"/>
          </p:cNvSpPr>
          <p:nvPr>
            <p:ph type="dt" sz="half" idx="10"/>
          </p:nvPr>
        </p:nvSpPr>
        <p:spPr/>
        <p:txBody>
          <a:bodyPr/>
          <a:lstStyle/>
          <a:p>
            <a:fld id="{697AD986-25E6-4B7A-8579-00CAA8D6A980}"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22</a:t>
            </a:fld>
            <a:endParaRPr lang="en-US"/>
          </a:p>
        </p:txBody>
      </p:sp>
    </p:spTree>
    <p:extLst>
      <p:ext uri="{BB962C8B-B14F-4D97-AF65-F5344CB8AC3E}">
        <p14:creationId xmlns:p14="http://schemas.microsoft.com/office/powerpoint/2010/main" val="25632948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prstClr val="white"/>
                </a:solidFill>
                <a:latin typeface="Times New Roman" pitchFamily="18" charset="0"/>
                <a:cs typeface="Times New Roman" pitchFamily="18" charset="0"/>
              </a:rPr>
              <a:t>Standards</a:t>
            </a:r>
            <a:endParaRPr lang="en-US" sz="3200" dirty="0">
              <a:solidFill>
                <a:prstClr val="white"/>
              </a:solidFill>
              <a:latin typeface="Times New Roman" pitchFamily="18" charset="0"/>
              <a:cs typeface="Times New Roman" pitchFamily="18" charset="0"/>
            </a:endParaRPr>
          </a:p>
        </p:txBody>
      </p:sp>
      <p:sp>
        <p:nvSpPr>
          <p:cNvPr id="3" name="Rectangle 2"/>
          <p:cNvSpPr/>
          <p:nvPr/>
        </p:nvSpPr>
        <p:spPr>
          <a:xfrm>
            <a:off x="1" y="923509"/>
            <a:ext cx="9143995" cy="830997"/>
          </a:xfrm>
          <a:prstGeom prst="rect">
            <a:avLst/>
          </a:prstGeom>
        </p:spPr>
        <p:txBody>
          <a:bodyPr wrap="square">
            <a:spAutoFit/>
          </a:bodyPr>
          <a:lstStyle/>
          <a:p>
            <a:pPr marL="0" lvl="1"/>
            <a:endParaRPr lang="en-US" sz="2400" dirty="0">
              <a:solidFill>
                <a:prstClr val="black"/>
              </a:solidFill>
            </a:endParaRPr>
          </a:p>
          <a:p>
            <a:pPr marL="342900" indent="-342900">
              <a:buFont typeface="Wingdings" panose="05000000000000000000" pitchFamily="2" charset="2"/>
              <a:buChar char="q"/>
            </a:pPr>
            <a:endParaRPr lang="en-US" sz="2400" dirty="0">
              <a:solidFill>
                <a:prstClr val="black"/>
              </a:solidFill>
            </a:endParaRPr>
          </a:p>
        </p:txBody>
      </p:sp>
      <p:sp>
        <p:nvSpPr>
          <p:cNvPr id="2" name="Rectangle 1"/>
          <p:cNvSpPr/>
          <p:nvPr/>
        </p:nvSpPr>
        <p:spPr>
          <a:xfrm>
            <a:off x="387927" y="1080655"/>
            <a:ext cx="8603673" cy="4955203"/>
          </a:xfrm>
          <a:prstGeom prst="rect">
            <a:avLst/>
          </a:prstGeom>
        </p:spPr>
        <p:txBody>
          <a:bodyPr wrap="square">
            <a:spAutoFit/>
          </a:bodyPr>
          <a:lstStyle/>
          <a:p>
            <a:r>
              <a:rPr lang="en-US" sz="2400" dirty="0"/>
              <a:t>In order to accurately assess the noise produced by wind turbines, measurement of the data is necessary. </a:t>
            </a:r>
            <a:endParaRPr lang="en-US" sz="2400" dirty="0" smtClean="0"/>
          </a:p>
          <a:p>
            <a:r>
              <a:rPr lang="en-US" sz="2400" dirty="0" smtClean="0"/>
              <a:t>Instrumentation </a:t>
            </a:r>
            <a:r>
              <a:rPr lang="en-US" sz="2400" dirty="0"/>
              <a:t>for this purpose include microphones, digital recorders, signal analyzers,  calibrators, pressure sensors, temperature sensors, and a data acquisition system, as well as other optional instruments. </a:t>
            </a:r>
            <a:endParaRPr lang="en-US" sz="2400" dirty="0" smtClean="0"/>
          </a:p>
          <a:p>
            <a:r>
              <a:rPr lang="en-US" sz="2400" dirty="0" smtClean="0"/>
              <a:t>It </a:t>
            </a:r>
            <a:r>
              <a:rPr lang="en-US" sz="2400" dirty="0"/>
              <a:t>is necessary to measure raw data, the overall sound pressure level, and one- third octave spectra. It is also necessary to measure the power, wind speed, wind direction, rotor speed (optional), pressure, and temperature.</a:t>
            </a:r>
          </a:p>
          <a:p>
            <a:r>
              <a:rPr lang="en-US" sz="2400" dirty="0"/>
              <a:t>The IEC Acoustic Standard IEC 61400-11 (</a:t>
            </a:r>
            <a:r>
              <a:rPr lang="en-US" sz="2400" dirty="0" err="1"/>
              <a:t>Huskey</a:t>
            </a:r>
            <a:r>
              <a:rPr lang="en-US" sz="2400" dirty="0"/>
              <a:t>, 2011) states the desired measurements and averages</a:t>
            </a:r>
            <a:r>
              <a:rPr lang="en-US" sz="2400" dirty="0" smtClean="0"/>
              <a:t>.</a:t>
            </a:r>
          </a:p>
          <a:p>
            <a:endParaRPr lang="en-US" sz="2800" dirty="0"/>
          </a:p>
        </p:txBody>
      </p:sp>
      <p:sp>
        <p:nvSpPr>
          <p:cNvPr id="5" name="Date Placeholder 4"/>
          <p:cNvSpPr>
            <a:spLocks noGrp="1"/>
          </p:cNvSpPr>
          <p:nvPr>
            <p:ph type="dt" sz="half" idx="10"/>
          </p:nvPr>
        </p:nvSpPr>
        <p:spPr/>
        <p:txBody>
          <a:bodyPr/>
          <a:lstStyle/>
          <a:p>
            <a:fld id="{1BE8DD1B-3BB2-43B0-924A-00EA09DE27CA}"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23</a:t>
            </a:fld>
            <a:endParaRPr lang="en-US"/>
          </a:p>
        </p:txBody>
      </p:sp>
    </p:spTree>
    <p:extLst>
      <p:ext uri="{BB962C8B-B14F-4D97-AF65-F5344CB8AC3E}">
        <p14:creationId xmlns:p14="http://schemas.microsoft.com/office/powerpoint/2010/main" val="4485876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prstClr val="white"/>
                </a:solidFill>
                <a:latin typeface="Times New Roman" pitchFamily="18" charset="0"/>
                <a:cs typeface="Times New Roman" pitchFamily="18" charset="0"/>
              </a:rPr>
              <a:t>Standards</a:t>
            </a:r>
            <a:endParaRPr lang="en-US" sz="3200" dirty="0">
              <a:solidFill>
                <a:prstClr val="white"/>
              </a:solidFill>
              <a:latin typeface="Times New Roman" pitchFamily="18" charset="0"/>
              <a:cs typeface="Times New Roman" pitchFamily="18" charset="0"/>
            </a:endParaRPr>
          </a:p>
        </p:txBody>
      </p:sp>
      <p:sp>
        <p:nvSpPr>
          <p:cNvPr id="3" name="Rectangle 2"/>
          <p:cNvSpPr/>
          <p:nvPr/>
        </p:nvSpPr>
        <p:spPr>
          <a:xfrm>
            <a:off x="1" y="923509"/>
            <a:ext cx="9143995" cy="830997"/>
          </a:xfrm>
          <a:prstGeom prst="rect">
            <a:avLst/>
          </a:prstGeom>
        </p:spPr>
        <p:txBody>
          <a:bodyPr wrap="square">
            <a:spAutoFit/>
          </a:bodyPr>
          <a:lstStyle/>
          <a:p>
            <a:pPr marL="0" lvl="1"/>
            <a:endParaRPr lang="en-US" sz="2400" dirty="0">
              <a:solidFill>
                <a:prstClr val="black"/>
              </a:solidFill>
            </a:endParaRPr>
          </a:p>
          <a:p>
            <a:pPr marL="342900" indent="-342900">
              <a:buFont typeface="Wingdings" panose="05000000000000000000" pitchFamily="2" charset="2"/>
              <a:buChar char="q"/>
            </a:pPr>
            <a:endParaRPr lang="en-US" sz="2400" dirty="0">
              <a:solidFill>
                <a:prstClr val="black"/>
              </a:solidFill>
            </a:endParaRPr>
          </a:p>
        </p:txBody>
      </p:sp>
      <p:sp>
        <p:nvSpPr>
          <p:cNvPr id="2" name="Rectangle 1"/>
          <p:cNvSpPr/>
          <p:nvPr/>
        </p:nvSpPr>
        <p:spPr>
          <a:xfrm>
            <a:off x="387927" y="1080655"/>
            <a:ext cx="8603673" cy="4955203"/>
          </a:xfrm>
          <a:prstGeom prst="rect">
            <a:avLst/>
          </a:prstGeom>
        </p:spPr>
        <p:txBody>
          <a:bodyPr wrap="square">
            <a:spAutoFit/>
          </a:bodyPr>
          <a:lstStyle/>
          <a:p>
            <a:r>
              <a:rPr lang="en-US" sz="2400" dirty="0"/>
              <a:t>In order to accurately assess the noise produced by wind turbines, measurement of the data is necessary. </a:t>
            </a:r>
            <a:endParaRPr lang="en-US" sz="2400" dirty="0" smtClean="0"/>
          </a:p>
          <a:p>
            <a:r>
              <a:rPr lang="en-US" sz="2400" dirty="0" smtClean="0"/>
              <a:t>Instrumentation </a:t>
            </a:r>
            <a:r>
              <a:rPr lang="en-US" sz="2400" dirty="0"/>
              <a:t>for this purpose include microphones, digital recorders, signal analyzers,  calibrators, pressure sensors, temperature sensors, and a data acquisition system, as well as other optional instruments. </a:t>
            </a:r>
            <a:endParaRPr lang="en-US" sz="2400" dirty="0" smtClean="0"/>
          </a:p>
          <a:p>
            <a:r>
              <a:rPr lang="en-US" sz="2400" dirty="0" smtClean="0"/>
              <a:t>It </a:t>
            </a:r>
            <a:r>
              <a:rPr lang="en-US" sz="2400" dirty="0"/>
              <a:t>is necessary to measure raw data, the overall sound pressure level, and one- third octave spectra. It is also necessary to measure the power, wind speed, wind direction, rotor speed (optional), pressure, and temperature.</a:t>
            </a:r>
          </a:p>
          <a:p>
            <a:r>
              <a:rPr lang="en-US" sz="2400" dirty="0"/>
              <a:t>The IEC Acoustic Standard IEC 61400-11 (</a:t>
            </a:r>
            <a:r>
              <a:rPr lang="en-US" sz="2400" dirty="0" err="1"/>
              <a:t>Huskey</a:t>
            </a:r>
            <a:r>
              <a:rPr lang="en-US" sz="2400" dirty="0"/>
              <a:t>, 2011) states the desired measurements and averages</a:t>
            </a:r>
            <a:r>
              <a:rPr lang="en-US" sz="2400" dirty="0" smtClean="0"/>
              <a:t>.</a:t>
            </a:r>
          </a:p>
          <a:p>
            <a:endParaRPr lang="en-US" sz="2800" dirty="0"/>
          </a:p>
        </p:txBody>
      </p:sp>
      <p:sp>
        <p:nvSpPr>
          <p:cNvPr id="5" name="Date Placeholder 4"/>
          <p:cNvSpPr>
            <a:spLocks noGrp="1"/>
          </p:cNvSpPr>
          <p:nvPr>
            <p:ph type="dt" sz="half" idx="10"/>
          </p:nvPr>
        </p:nvSpPr>
        <p:spPr/>
        <p:txBody>
          <a:bodyPr/>
          <a:lstStyle/>
          <a:p>
            <a:fld id="{A1B81FD4-2497-40CE-86A2-2DD705010B7C}"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24</a:t>
            </a:fld>
            <a:endParaRPr lang="en-US"/>
          </a:p>
        </p:txBody>
      </p:sp>
    </p:spTree>
    <p:extLst>
      <p:ext uri="{BB962C8B-B14F-4D97-AF65-F5344CB8AC3E}">
        <p14:creationId xmlns:p14="http://schemas.microsoft.com/office/powerpoint/2010/main" val="15534960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prstClr val="white"/>
                </a:solidFill>
                <a:latin typeface="Times New Roman" pitchFamily="18" charset="0"/>
                <a:cs typeface="Times New Roman" pitchFamily="18" charset="0"/>
              </a:rPr>
              <a:t>Standards</a:t>
            </a:r>
            <a:endParaRPr lang="en-US" sz="3200" dirty="0">
              <a:solidFill>
                <a:prstClr val="white"/>
              </a:solidFill>
              <a:latin typeface="Times New Roman" pitchFamily="18" charset="0"/>
              <a:cs typeface="Times New Roman" pitchFamily="18" charset="0"/>
            </a:endParaRPr>
          </a:p>
        </p:txBody>
      </p:sp>
      <p:sp>
        <p:nvSpPr>
          <p:cNvPr id="3" name="Rectangle 2"/>
          <p:cNvSpPr/>
          <p:nvPr/>
        </p:nvSpPr>
        <p:spPr>
          <a:xfrm>
            <a:off x="1" y="923509"/>
            <a:ext cx="9143995" cy="830997"/>
          </a:xfrm>
          <a:prstGeom prst="rect">
            <a:avLst/>
          </a:prstGeom>
        </p:spPr>
        <p:txBody>
          <a:bodyPr wrap="square">
            <a:spAutoFit/>
          </a:bodyPr>
          <a:lstStyle/>
          <a:p>
            <a:pPr marL="0" lvl="1"/>
            <a:endParaRPr lang="en-US" sz="2400" dirty="0">
              <a:solidFill>
                <a:prstClr val="black"/>
              </a:solidFill>
            </a:endParaRPr>
          </a:p>
          <a:p>
            <a:pPr marL="342900" indent="-342900">
              <a:buFont typeface="Wingdings" panose="05000000000000000000" pitchFamily="2" charset="2"/>
              <a:buChar char="q"/>
            </a:pPr>
            <a:endParaRPr lang="en-US" sz="2400" dirty="0">
              <a:solidFill>
                <a:prstClr val="black"/>
              </a:solidFill>
            </a:endParaRPr>
          </a:p>
        </p:txBody>
      </p:sp>
      <p:sp>
        <p:nvSpPr>
          <p:cNvPr id="2" name="Rectangle 1"/>
          <p:cNvSpPr/>
          <p:nvPr/>
        </p:nvSpPr>
        <p:spPr>
          <a:xfrm>
            <a:off x="387927" y="1080655"/>
            <a:ext cx="8603673" cy="5262979"/>
          </a:xfrm>
          <a:prstGeom prst="rect">
            <a:avLst/>
          </a:prstGeom>
        </p:spPr>
        <p:txBody>
          <a:bodyPr wrap="square">
            <a:spAutoFit/>
          </a:bodyPr>
          <a:lstStyle/>
          <a:p>
            <a:pPr marL="342900" indent="-342900">
              <a:buFont typeface="Wingdings" panose="05000000000000000000" pitchFamily="2" charset="2"/>
              <a:buChar char="q"/>
            </a:pPr>
            <a:r>
              <a:rPr lang="en-US" sz="2200" dirty="0"/>
              <a:t>AWEA standards for small wind turbines require that sound levels shall be measured and reported in accordance with the latest edition of IEC 61400-11 ed.2, incorporating the additional guidance </a:t>
            </a:r>
            <a:r>
              <a:rPr lang="en-US" sz="2200" dirty="0" smtClean="0"/>
              <a:t>provided.  </a:t>
            </a:r>
          </a:p>
          <a:p>
            <a:pPr marL="342900" indent="-342900">
              <a:buFont typeface="Wingdings" panose="05000000000000000000" pitchFamily="2" charset="2"/>
              <a:buChar char="q"/>
            </a:pPr>
            <a:r>
              <a:rPr lang="en-US" sz="2200" dirty="0" smtClean="0"/>
              <a:t>The </a:t>
            </a:r>
            <a:r>
              <a:rPr lang="en-US" sz="2200" dirty="0"/>
              <a:t>averaging period is recommended to be 10-second instead of 1-minute, with direct measurement of  wind speed directly instead of deriving it  through </a:t>
            </a:r>
            <a:r>
              <a:rPr lang="en-US" sz="2200" dirty="0" smtClean="0"/>
              <a:t>power.</a:t>
            </a:r>
          </a:p>
          <a:p>
            <a:pPr marL="342900" indent="-342900">
              <a:buFont typeface="Wingdings" panose="05000000000000000000" pitchFamily="2" charset="2"/>
              <a:buChar char="q"/>
            </a:pPr>
            <a:r>
              <a:rPr lang="en-US" sz="2200" dirty="0" smtClean="0"/>
              <a:t>The </a:t>
            </a:r>
            <a:r>
              <a:rPr lang="en-US" sz="2200" dirty="0"/>
              <a:t>method of bins shall be used to determine the sound pressure levels at integer wind speeds, covering as wide a wind speed range as possible, as long as the wind screen remains effective. </a:t>
            </a:r>
            <a:endParaRPr lang="en-US" sz="2200" dirty="0" smtClean="0"/>
          </a:p>
          <a:p>
            <a:pPr marL="342900" indent="-342900">
              <a:buFont typeface="Wingdings" panose="05000000000000000000" pitchFamily="2" charset="2"/>
              <a:buChar char="q"/>
            </a:pPr>
            <a:r>
              <a:rPr lang="en-US" sz="2200" dirty="0" smtClean="0"/>
              <a:t>It </a:t>
            </a:r>
            <a:r>
              <a:rPr lang="en-US" sz="2200" dirty="0"/>
              <a:t>is required to provide any obvious changes in sound at high wind speeds where over-speed protection becomes active (like furling or pitching</a:t>
            </a:r>
            <a:r>
              <a:rPr lang="en-US" sz="2200" dirty="0" smtClean="0"/>
              <a:t>).</a:t>
            </a:r>
          </a:p>
          <a:p>
            <a:pPr marL="342900" indent="-342900">
              <a:buFont typeface="Wingdings" panose="05000000000000000000" pitchFamily="2" charset="2"/>
              <a:buChar char="q"/>
            </a:pPr>
            <a:r>
              <a:rPr lang="en-US" sz="2200" dirty="0" smtClean="0"/>
              <a:t>It </a:t>
            </a:r>
            <a:r>
              <a:rPr lang="en-US" sz="2200" dirty="0"/>
              <a:t>also states that tonality analysis is not required, but the presence of prominent tones shall be observed and reported</a:t>
            </a:r>
            <a:r>
              <a:rPr lang="en-US" sz="2000" dirty="0"/>
              <a:t>.</a:t>
            </a:r>
          </a:p>
          <a:p>
            <a:endParaRPr lang="en-US" sz="2800" dirty="0"/>
          </a:p>
        </p:txBody>
      </p:sp>
      <p:sp>
        <p:nvSpPr>
          <p:cNvPr id="5" name="Date Placeholder 4"/>
          <p:cNvSpPr>
            <a:spLocks noGrp="1"/>
          </p:cNvSpPr>
          <p:nvPr>
            <p:ph type="dt" sz="half" idx="10"/>
          </p:nvPr>
        </p:nvSpPr>
        <p:spPr/>
        <p:txBody>
          <a:bodyPr/>
          <a:lstStyle/>
          <a:p>
            <a:fld id="{769B7D3C-2BB2-4343-90B9-6C3D650871EC}"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25</a:t>
            </a:fld>
            <a:endParaRPr lang="en-US"/>
          </a:p>
        </p:txBody>
      </p:sp>
    </p:spTree>
    <p:extLst>
      <p:ext uri="{BB962C8B-B14F-4D97-AF65-F5344CB8AC3E}">
        <p14:creationId xmlns:p14="http://schemas.microsoft.com/office/powerpoint/2010/main" val="15534960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1" y="648070"/>
            <a:ext cx="9143999" cy="584775"/>
          </a:xfrm>
          <a:prstGeom prst="rect">
            <a:avLst/>
          </a:prstGeom>
          <a:noFill/>
        </p:spPr>
        <p:txBody>
          <a:bodyPr wrap="square" rtlCol="0">
            <a:spAutoFit/>
          </a:bodyPr>
          <a:lstStyle/>
          <a:p>
            <a:pPr algn="ctr"/>
            <a:r>
              <a:rPr lang="en-US" sz="3200" dirty="0" smtClean="0">
                <a:solidFill>
                  <a:schemeClr val="bg1"/>
                </a:solidFill>
                <a:latin typeface="Times New Roman" pitchFamily="18" charset="0"/>
                <a:cs typeface="Times New Roman" pitchFamily="18" charset="0"/>
              </a:rPr>
              <a:t>Conclusion</a:t>
            </a:r>
            <a:endParaRPr lang="en-US" sz="3200" dirty="0">
              <a:solidFill>
                <a:schemeClr val="bg1"/>
              </a:solidFill>
              <a:latin typeface="Times New Roman" pitchFamily="18" charset="0"/>
              <a:cs typeface="Times New Roman" pitchFamily="18" charset="0"/>
            </a:endParaRPr>
          </a:p>
        </p:txBody>
      </p:sp>
      <p:sp>
        <p:nvSpPr>
          <p:cNvPr id="5" name="Rectangle 4"/>
          <p:cNvSpPr/>
          <p:nvPr/>
        </p:nvSpPr>
        <p:spPr>
          <a:xfrm>
            <a:off x="204952" y="1979418"/>
            <a:ext cx="8765627" cy="461665"/>
          </a:xfrm>
          <a:prstGeom prst="rect">
            <a:avLst/>
          </a:prstGeom>
        </p:spPr>
        <p:txBody>
          <a:bodyPr wrap="square">
            <a:spAutoFit/>
          </a:bodyPr>
          <a:lstStyle/>
          <a:p>
            <a:pPr marL="342900" indent="-342900">
              <a:buFont typeface="Arial" pitchFamily="34" charset="0"/>
              <a:buChar char="•"/>
            </a:pPr>
            <a:endParaRPr lang="en-US" sz="2400" b="1" dirty="0" smtClean="0">
              <a:latin typeface="Times New Roman" pitchFamily="18" charset="0"/>
              <a:cs typeface="Times New Roman" pitchFamily="18" charset="0"/>
            </a:endParaRPr>
          </a:p>
        </p:txBody>
      </p:sp>
      <p:sp>
        <p:nvSpPr>
          <p:cNvPr id="2" name="Rectangle 1"/>
          <p:cNvSpPr/>
          <p:nvPr/>
        </p:nvSpPr>
        <p:spPr>
          <a:xfrm>
            <a:off x="106326" y="1348800"/>
            <a:ext cx="9037672" cy="5262979"/>
          </a:xfrm>
          <a:prstGeom prst="rect">
            <a:avLst/>
          </a:prstGeom>
        </p:spPr>
        <p:txBody>
          <a:bodyPr wrap="square">
            <a:spAutoFit/>
          </a:bodyPr>
          <a:lstStyle/>
          <a:p>
            <a:pPr marL="397764" indent="-342900">
              <a:buFont typeface="Wingdings" panose="05000000000000000000" pitchFamily="2" charset="2"/>
              <a:buChar char="q"/>
            </a:pPr>
            <a:r>
              <a:rPr lang="en-US" sz="2400" dirty="0" smtClean="0"/>
              <a:t>The paper reviews : </a:t>
            </a:r>
          </a:p>
          <a:p>
            <a:pPr marL="854964" lvl="1" indent="-342900">
              <a:buFont typeface="Wingdings" pitchFamily="2" charset="2"/>
              <a:buChar char="q"/>
            </a:pPr>
            <a:r>
              <a:rPr lang="en-US" sz="2400" dirty="0" smtClean="0"/>
              <a:t>the current </a:t>
            </a:r>
            <a:r>
              <a:rPr lang="en-US" sz="2400" dirty="0"/>
              <a:t>literature on the issues of noise and vibration of wind turbines and their impact on human health and wild </a:t>
            </a:r>
            <a:r>
              <a:rPr lang="en-US" sz="2400" dirty="0" smtClean="0"/>
              <a:t>life,</a:t>
            </a:r>
          </a:p>
          <a:p>
            <a:pPr marL="854964" lvl="1" indent="-342900">
              <a:buFont typeface="Wingdings" pitchFamily="2" charset="2"/>
              <a:buChar char="q"/>
            </a:pPr>
            <a:r>
              <a:rPr lang="en-US" sz="2400" dirty="0" smtClean="0"/>
              <a:t>the </a:t>
            </a:r>
            <a:r>
              <a:rPr lang="en-US" sz="2400" dirty="0"/>
              <a:t>current status of technology and future developments to mitigate the health and environmental impacts of wind turbine noise and </a:t>
            </a:r>
            <a:r>
              <a:rPr lang="en-US" sz="2400" dirty="0" smtClean="0"/>
              <a:t>vibration,</a:t>
            </a:r>
          </a:p>
          <a:p>
            <a:pPr marL="854964" lvl="1" indent="-342900">
              <a:buFont typeface="Wingdings" pitchFamily="2" charset="2"/>
              <a:buChar char="q"/>
            </a:pPr>
            <a:r>
              <a:rPr lang="en-US" sz="2400" dirty="0"/>
              <a:t> </a:t>
            </a:r>
            <a:r>
              <a:rPr lang="en-US" sz="2400" dirty="0" smtClean="0"/>
              <a:t>the current </a:t>
            </a:r>
            <a:r>
              <a:rPr lang="en-US" sz="2400" dirty="0"/>
              <a:t>standards on measurement of acoustic noise of wind turbines and data analysis</a:t>
            </a:r>
            <a:r>
              <a:rPr lang="en-US" sz="2400" dirty="0" smtClean="0"/>
              <a:t>.</a:t>
            </a:r>
          </a:p>
          <a:p>
            <a:pPr marL="512064" lvl="1"/>
            <a:endParaRPr lang="en-US" sz="2400" dirty="0" smtClean="0"/>
          </a:p>
          <a:p>
            <a:pPr marL="397764" indent="-342900">
              <a:buFont typeface="Wingdings" pitchFamily="2" charset="2"/>
              <a:buChar char="q"/>
            </a:pPr>
            <a:r>
              <a:rPr lang="en-US" sz="2400" dirty="0" smtClean="0"/>
              <a:t>More </a:t>
            </a:r>
            <a:r>
              <a:rPr lang="en-US" sz="2400" dirty="0"/>
              <a:t>research is needed to establish a connection between wind turbine noise and potential effects on human health. </a:t>
            </a:r>
            <a:endParaRPr lang="en-US" sz="2400" dirty="0" smtClean="0"/>
          </a:p>
          <a:p>
            <a:pPr marL="397764" indent="-342900">
              <a:buFont typeface="Wingdings" pitchFamily="2" charset="2"/>
              <a:buChar char="q"/>
            </a:pPr>
            <a:r>
              <a:rPr lang="en-US" sz="2400" dirty="0" smtClean="0"/>
              <a:t>However</a:t>
            </a:r>
            <a:r>
              <a:rPr lang="en-US" sz="2400" dirty="0"/>
              <a:t>, it is very important to take into account the perceived concerns of community in siting decisions of wind turbines for wider acceptance of wind as an important renewable energy </a:t>
            </a:r>
            <a:r>
              <a:rPr lang="en-US" sz="2400" dirty="0" smtClean="0"/>
              <a:t>source.</a:t>
            </a:r>
            <a:endParaRPr lang="en-US" sz="2200" dirty="0"/>
          </a:p>
        </p:txBody>
      </p:sp>
      <p:sp>
        <p:nvSpPr>
          <p:cNvPr id="3" name="Date Placeholder 2"/>
          <p:cNvSpPr>
            <a:spLocks noGrp="1"/>
          </p:cNvSpPr>
          <p:nvPr>
            <p:ph type="dt" sz="half" idx="10"/>
          </p:nvPr>
        </p:nvSpPr>
        <p:spPr/>
        <p:txBody>
          <a:bodyPr/>
          <a:lstStyle/>
          <a:p>
            <a:fld id="{F4187651-78CB-46A7-A8BA-A6E4B01821DA}"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26</a:t>
            </a:fld>
            <a:endParaRPr lang="en-US"/>
          </a:p>
        </p:txBody>
      </p:sp>
    </p:spTree>
    <p:extLst>
      <p:ext uri="{BB962C8B-B14F-4D97-AF65-F5344CB8AC3E}">
        <p14:creationId xmlns:p14="http://schemas.microsoft.com/office/powerpoint/2010/main" val="14841603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1" y="648070"/>
            <a:ext cx="9143999" cy="584775"/>
          </a:xfrm>
          <a:prstGeom prst="rect">
            <a:avLst/>
          </a:prstGeom>
          <a:noFill/>
        </p:spPr>
        <p:txBody>
          <a:bodyPr wrap="square" rtlCol="0">
            <a:spAutoFit/>
          </a:bodyPr>
          <a:lstStyle/>
          <a:p>
            <a:pPr algn="ctr"/>
            <a:r>
              <a:rPr lang="en-US" sz="3200" dirty="0" smtClean="0">
                <a:solidFill>
                  <a:schemeClr val="bg1"/>
                </a:solidFill>
                <a:latin typeface="Times New Roman" pitchFamily="18" charset="0"/>
                <a:cs typeface="Times New Roman" pitchFamily="18" charset="0"/>
              </a:rPr>
              <a:t>References</a:t>
            </a:r>
            <a:endParaRPr lang="en-US" sz="3200" dirty="0">
              <a:solidFill>
                <a:schemeClr val="bg1"/>
              </a:solidFill>
              <a:latin typeface="Times New Roman" pitchFamily="18" charset="0"/>
              <a:cs typeface="Times New Roman" pitchFamily="18" charset="0"/>
            </a:endParaRPr>
          </a:p>
        </p:txBody>
      </p:sp>
      <p:sp>
        <p:nvSpPr>
          <p:cNvPr id="5" name="Rectangle 4"/>
          <p:cNvSpPr/>
          <p:nvPr/>
        </p:nvSpPr>
        <p:spPr>
          <a:xfrm>
            <a:off x="204952" y="1979418"/>
            <a:ext cx="8765627" cy="461665"/>
          </a:xfrm>
          <a:prstGeom prst="rect">
            <a:avLst/>
          </a:prstGeom>
        </p:spPr>
        <p:txBody>
          <a:bodyPr wrap="square">
            <a:spAutoFit/>
          </a:bodyPr>
          <a:lstStyle/>
          <a:p>
            <a:pPr marL="342900" indent="-342900">
              <a:buFont typeface="Arial" pitchFamily="34" charset="0"/>
              <a:buChar char="•"/>
            </a:pPr>
            <a:endParaRPr lang="en-US" sz="2400" b="1" dirty="0" smtClean="0">
              <a:latin typeface="Times New Roman" pitchFamily="18" charset="0"/>
              <a:cs typeface="Times New Roman" pitchFamily="18" charset="0"/>
            </a:endParaRPr>
          </a:p>
        </p:txBody>
      </p:sp>
      <p:sp>
        <p:nvSpPr>
          <p:cNvPr id="2" name="Rectangle 1"/>
          <p:cNvSpPr/>
          <p:nvPr/>
        </p:nvSpPr>
        <p:spPr>
          <a:xfrm>
            <a:off x="106326" y="1348800"/>
            <a:ext cx="9037674" cy="5509200"/>
          </a:xfrm>
          <a:prstGeom prst="rect">
            <a:avLst/>
          </a:prstGeom>
        </p:spPr>
        <p:txBody>
          <a:bodyPr wrap="square">
            <a:spAutoFit/>
          </a:bodyPr>
          <a:lstStyle/>
          <a:p>
            <a:pPr marL="340614" indent="-285750">
              <a:buFont typeface="Arial" panose="020B0604020202020204" pitchFamily="34" charset="0"/>
              <a:buChar char="•"/>
            </a:pPr>
            <a:r>
              <a:rPr lang="en-US" sz="1500" dirty="0"/>
              <a:t>Dai, K. et al (2015).  Environmental Issues Associated with Wind Energy - A Review, Renewable Energy, 75, 911-921</a:t>
            </a:r>
            <a:r>
              <a:rPr lang="en-US" sz="1500" dirty="0" smtClean="0"/>
              <a:t>.</a:t>
            </a:r>
          </a:p>
          <a:p>
            <a:pPr marL="285750" indent="-285750">
              <a:buFont typeface="Arial" panose="020B0604020202020204" pitchFamily="34" charset="0"/>
              <a:buChar char="•"/>
            </a:pPr>
            <a:r>
              <a:rPr lang="en-US" sz="1500" dirty="0" err="1" smtClean="0"/>
              <a:t>Hessler</a:t>
            </a:r>
            <a:r>
              <a:rPr lang="en-US" sz="1500" dirty="0"/>
              <a:t>, D. M.,  and </a:t>
            </a:r>
            <a:r>
              <a:rPr lang="en-US" sz="1500" dirty="0" err="1"/>
              <a:t>Hessler</a:t>
            </a:r>
            <a:r>
              <a:rPr lang="en-US" sz="1500" dirty="0"/>
              <a:t>, G. F. (2011)  Recommended Noise Level Design Goals and Limits at Residential Receptors for Wind Turbine Developments in the United States, Noise Control Engineering, 59:1:94-104.</a:t>
            </a:r>
          </a:p>
          <a:p>
            <a:pPr marL="285750" indent="-285750">
              <a:buFont typeface="Arial" panose="020B0604020202020204" pitchFamily="34" charset="0"/>
              <a:buChar char="•"/>
            </a:pPr>
            <a:r>
              <a:rPr lang="en-US" sz="1500" dirty="0" err="1"/>
              <a:t>Huskey</a:t>
            </a:r>
            <a:r>
              <a:rPr lang="en-US" sz="1500" dirty="0"/>
              <a:t>, A. (2011). IEC Acoustic Standard IEC 61400-11. NREL</a:t>
            </a:r>
            <a:r>
              <a:rPr lang="en-US" sz="1500" dirty="0" smtClean="0"/>
              <a:t>.</a:t>
            </a:r>
          </a:p>
          <a:p>
            <a:pPr marL="285750" indent="-285750">
              <a:buFont typeface="Arial" panose="020B0604020202020204" pitchFamily="34" charset="0"/>
              <a:buChar char="•"/>
            </a:pPr>
            <a:r>
              <a:rPr lang="en-US" sz="1500" dirty="0" err="1"/>
              <a:t>Knopper</a:t>
            </a:r>
            <a:r>
              <a:rPr lang="en-US" sz="1500" dirty="0"/>
              <a:t>, L. D., </a:t>
            </a:r>
            <a:r>
              <a:rPr lang="en-US" sz="1500" dirty="0" err="1"/>
              <a:t>Ollson</a:t>
            </a:r>
            <a:r>
              <a:rPr lang="en-US" sz="1500" dirty="0"/>
              <a:t>, C., McCallum, L. C., Whitefield </a:t>
            </a:r>
            <a:r>
              <a:rPr lang="en-US" sz="1500" dirty="0" err="1"/>
              <a:t>Aslund</a:t>
            </a:r>
            <a:r>
              <a:rPr lang="en-US" sz="1500" dirty="0"/>
              <a:t>, M. L., Berger, R. G., </a:t>
            </a:r>
            <a:r>
              <a:rPr lang="en-US" sz="1500" dirty="0" err="1"/>
              <a:t>Souweine</a:t>
            </a:r>
            <a:r>
              <a:rPr lang="en-US" sz="1500" dirty="0"/>
              <a:t>, K., &amp; McDaniel, M. (2014). Wind Turbines and Human Health. Frontiers in Public Health, 1-20.</a:t>
            </a:r>
          </a:p>
          <a:p>
            <a:pPr marL="340614" indent="-285750">
              <a:buFont typeface="Arial" panose="020B0604020202020204" pitchFamily="34" charset="0"/>
              <a:buChar char="•"/>
            </a:pPr>
            <a:r>
              <a:rPr lang="en-US" sz="1500" dirty="0" err="1" smtClean="0"/>
              <a:t>McCunney</a:t>
            </a:r>
            <a:r>
              <a:rPr lang="en-US" sz="1500" dirty="0"/>
              <a:t>, R. J., </a:t>
            </a:r>
            <a:r>
              <a:rPr lang="en-US" sz="1500" dirty="0" err="1"/>
              <a:t>Mundt</a:t>
            </a:r>
            <a:r>
              <a:rPr lang="en-US" sz="1500" dirty="0"/>
              <a:t>, K. A., Colby, W. D., Dobie, R., </a:t>
            </a:r>
            <a:r>
              <a:rPr lang="en-US" sz="1500" dirty="0" err="1"/>
              <a:t>Kaliski</a:t>
            </a:r>
            <a:r>
              <a:rPr lang="en-US" sz="1500" dirty="0"/>
              <a:t>, K., &amp; </a:t>
            </a:r>
            <a:r>
              <a:rPr lang="en-US" sz="1500" dirty="0" err="1"/>
              <a:t>Blais</a:t>
            </a:r>
            <a:r>
              <a:rPr lang="en-US" sz="1500" dirty="0"/>
              <a:t>, M. (2014). Wind Turbines and Health: A Critical Review of the Scientific Literature. Journal of Occupational and Environmental Medicine </a:t>
            </a:r>
            <a:r>
              <a:rPr lang="en-US" sz="1500" b="1" dirty="0"/>
              <a:t>56</a:t>
            </a:r>
            <a:r>
              <a:rPr lang="en-US" sz="1500" dirty="0"/>
              <a:t>(11), 108-130.</a:t>
            </a:r>
          </a:p>
          <a:p>
            <a:pPr marL="340614" indent="-285750">
              <a:buFont typeface="Arial" panose="020B0604020202020204" pitchFamily="34" charset="0"/>
              <a:buChar char="•"/>
            </a:pPr>
            <a:r>
              <a:rPr lang="en-US" sz="1500" dirty="0" err="1" smtClean="0"/>
              <a:t>McMurtry</a:t>
            </a:r>
            <a:r>
              <a:rPr lang="en-US" sz="1500" dirty="0"/>
              <a:t>, R. (2010). A Primer on Adverse Health Effects and Industrial Wind Turbines, Society for Wind Vigilance. </a:t>
            </a:r>
          </a:p>
          <a:p>
            <a:pPr marL="340614" indent="-285750">
              <a:buFont typeface="Arial" panose="020B0604020202020204" pitchFamily="34" charset="0"/>
              <a:buChar char="•"/>
            </a:pPr>
            <a:r>
              <a:rPr lang="en-US" sz="1500" dirty="0" err="1" smtClean="0"/>
              <a:t>McMurtry</a:t>
            </a:r>
            <a:r>
              <a:rPr lang="en-US" sz="1500" dirty="0"/>
              <a:t>, R., &amp; Krogh, C. M. E. (2014). Diagnostic Criteria for Adverse Health Effects in the Environs of Wind Turbines. Journal of Royal Society of Medicine </a:t>
            </a:r>
            <a:r>
              <a:rPr lang="en-US" sz="1500" b="1" dirty="0"/>
              <a:t>5</a:t>
            </a:r>
            <a:r>
              <a:rPr lang="en-US" sz="1500" dirty="0"/>
              <a:t>(10),1-5. </a:t>
            </a:r>
            <a:endParaRPr lang="en-US" sz="1500" dirty="0" smtClean="0"/>
          </a:p>
          <a:p>
            <a:pPr marL="340614" indent="-285750">
              <a:buFont typeface="Arial" panose="020B0604020202020204" pitchFamily="34" charset="0"/>
              <a:buChar char="•"/>
            </a:pPr>
            <a:r>
              <a:rPr lang="en-US" sz="1500" dirty="0"/>
              <a:t>Rogers, A. L., &amp; </a:t>
            </a:r>
            <a:r>
              <a:rPr lang="en-US" sz="1500" dirty="0" err="1"/>
              <a:t>Manwell</a:t>
            </a:r>
            <a:r>
              <a:rPr lang="en-US" sz="1500" dirty="0"/>
              <a:t>, J. F. (2002). Wind Turbine Noise Issues. Amherst: University of </a:t>
            </a:r>
            <a:r>
              <a:rPr lang="en-US" sz="1500" dirty="0" smtClean="0"/>
              <a:t>Massachusetts </a:t>
            </a:r>
            <a:r>
              <a:rPr lang="en-US" sz="1500" dirty="0"/>
              <a:t>at Amherst.</a:t>
            </a:r>
          </a:p>
          <a:p>
            <a:pPr marL="340614" indent="-285750">
              <a:buFont typeface="Arial" panose="020B0604020202020204" pitchFamily="34" charset="0"/>
              <a:buChar char="•"/>
            </a:pPr>
            <a:r>
              <a:rPr lang="en-US" sz="1500" dirty="0" smtClean="0"/>
              <a:t>Schmidt</a:t>
            </a:r>
            <a:r>
              <a:rPr lang="en-US" sz="1500" dirty="0"/>
              <a:t>, J. H. and </a:t>
            </a:r>
            <a:r>
              <a:rPr lang="en-US" sz="1500" dirty="0" err="1"/>
              <a:t>Klokker</a:t>
            </a:r>
            <a:r>
              <a:rPr lang="en-US" sz="1500" dirty="0"/>
              <a:t>, M. (2014). Health Effects Related to Wind Turbine Noise Exposure: A Systematic Review, </a:t>
            </a:r>
            <a:r>
              <a:rPr lang="en-US" sz="1500" dirty="0" err="1"/>
              <a:t>PLoS</a:t>
            </a:r>
            <a:r>
              <a:rPr lang="en-US" sz="1500" dirty="0"/>
              <a:t> ONE 9(12): e114183.</a:t>
            </a:r>
          </a:p>
          <a:p>
            <a:pPr marL="340614" indent="-285750">
              <a:buFont typeface="Arial" panose="020B0604020202020204" pitchFamily="34" charset="0"/>
              <a:buChar char="•"/>
            </a:pPr>
            <a:r>
              <a:rPr lang="en-US" sz="1500" dirty="0" smtClean="0"/>
              <a:t>US </a:t>
            </a:r>
            <a:r>
              <a:rPr lang="en-US" sz="1500" dirty="0"/>
              <a:t>Department of Energy. (2015). Wind Vision: A New Era for Wind Power in the United States. US </a:t>
            </a:r>
            <a:r>
              <a:rPr lang="en-US" sz="1500" dirty="0" smtClean="0"/>
              <a:t>Department </a:t>
            </a:r>
            <a:r>
              <a:rPr lang="en-US" sz="1500" dirty="0"/>
              <a:t>of Energy.</a:t>
            </a:r>
          </a:p>
          <a:p>
            <a:pPr marL="340614" indent="-285750">
              <a:buFont typeface="Arial" panose="020B0604020202020204" pitchFamily="34" charset="0"/>
              <a:buChar char="•"/>
            </a:pPr>
            <a:r>
              <a:rPr lang="en-US" sz="1500" dirty="0"/>
              <a:t>Zhang, Z., </a:t>
            </a:r>
            <a:r>
              <a:rPr lang="en-US" sz="1500" dirty="0" err="1"/>
              <a:t>Verma</a:t>
            </a:r>
            <a:r>
              <a:rPr lang="en-US" sz="1500" dirty="0"/>
              <a:t>, A., &amp; </a:t>
            </a:r>
            <a:r>
              <a:rPr lang="en-US" sz="1500" dirty="0" err="1"/>
              <a:t>Kusiak</a:t>
            </a:r>
            <a:r>
              <a:rPr lang="en-US" sz="1500" dirty="0"/>
              <a:t>, A. (2012). Fault Analysis and Condition Monitoring of the Wind Turbine Gearbox. IEEE Transactions of Energy Conversion, 526-535.</a:t>
            </a:r>
          </a:p>
          <a:p>
            <a:pPr marL="54864"/>
            <a:endParaRPr lang="en-US" sz="2200" dirty="0"/>
          </a:p>
        </p:txBody>
      </p:sp>
      <p:sp>
        <p:nvSpPr>
          <p:cNvPr id="3" name="Date Placeholder 2"/>
          <p:cNvSpPr>
            <a:spLocks noGrp="1"/>
          </p:cNvSpPr>
          <p:nvPr>
            <p:ph type="dt" sz="half" idx="10"/>
          </p:nvPr>
        </p:nvSpPr>
        <p:spPr/>
        <p:txBody>
          <a:bodyPr/>
          <a:lstStyle/>
          <a:p>
            <a:fld id="{DF263CD8-55FC-452D-AC3C-75C8A33428AF}"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27</a:t>
            </a:fld>
            <a:endParaRPr lang="en-US"/>
          </a:p>
        </p:txBody>
      </p:sp>
    </p:spTree>
    <p:extLst>
      <p:ext uri="{BB962C8B-B14F-4D97-AF65-F5344CB8AC3E}">
        <p14:creationId xmlns:p14="http://schemas.microsoft.com/office/powerpoint/2010/main" val="21121232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1" y="648070"/>
            <a:ext cx="9143999" cy="584775"/>
          </a:xfrm>
          <a:prstGeom prst="rect">
            <a:avLst/>
          </a:prstGeom>
          <a:noFill/>
        </p:spPr>
        <p:txBody>
          <a:bodyPr wrap="square" rtlCol="0">
            <a:spAutoFit/>
          </a:bodyPr>
          <a:lstStyle/>
          <a:p>
            <a:pPr algn="ctr"/>
            <a:endParaRPr lang="en-US" sz="3200" dirty="0">
              <a:solidFill>
                <a:schemeClr val="bg1"/>
              </a:solidFill>
              <a:latin typeface="Times New Roman" pitchFamily="18" charset="0"/>
              <a:cs typeface="Times New Roman" pitchFamily="18" charset="0"/>
            </a:endParaRPr>
          </a:p>
        </p:txBody>
      </p:sp>
      <p:sp>
        <p:nvSpPr>
          <p:cNvPr id="5" name="Rectangle 4"/>
          <p:cNvSpPr/>
          <p:nvPr/>
        </p:nvSpPr>
        <p:spPr>
          <a:xfrm>
            <a:off x="204952" y="1979418"/>
            <a:ext cx="8765627" cy="461665"/>
          </a:xfrm>
          <a:prstGeom prst="rect">
            <a:avLst/>
          </a:prstGeom>
        </p:spPr>
        <p:txBody>
          <a:bodyPr wrap="square">
            <a:spAutoFit/>
          </a:bodyPr>
          <a:lstStyle/>
          <a:p>
            <a:pPr marL="342900" indent="-342900">
              <a:buFont typeface="Arial" pitchFamily="34" charset="0"/>
              <a:buChar char="•"/>
            </a:pPr>
            <a:endParaRPr lang="en-US" sz="2400" b="1" dirty="0" smtClean="0">
              <a:latin typeface="Times New Roman" pitchFamily="18" charset="0"/>
              <a:cs typeface="Times New Roman" pitchFamily="18" charset="0"/>
            </a:endParaRPr>
          </a:p>
        </p:txBody>
      </p:sp>
      <p:sp>
        <p:nvSpPr>
          <p:cNvPr id="2" name="Rectangle 1"/>
          <p:cNvSpPr/>
          <p:nvPr/>
        </p:nvSpPr>
        <p:spPr>
          <a:xfrm>
            <a:off x="106326" y="1477926"/>
            <a:ext cx="8665534" cy="3416320"/>
          </a:xfrm>
          <a:prstGeom prst="rect">
            <a:avLst/>
          </a:prstGeom>
        </p:spPr>
        <p:txBody>
          <a:bodyPr wrap="square">
            <a:spAutoFit/>
          </a:bodyPr>
          <a:lstStyle/>
          <a:p>
            <a:pPr algn="ctr"/>
            <a:endParaRPr lang="en-US" sz="2400" dirty="0" smtClean="0">
              <a:latin typeface="Times New Roman" pitchFamily="18" charset="0"/>
              <a:cs typeface="Times New Roman" pitchFamily="18" charset="0"/>
            </a:endParaRPr>
          </a:p>
          <a:p>
            <a:pPr algn="ctr"/>
            <a:endParaRPr lang="en-US" sz="2400" dirty="0">
              <a:latin typeface="Times New Roman" pitchFamily="18" charset="0"/>
              <a:cs typeface="Times New Roman" pitchFamily="18" charset="0"/>
            </a:endParaRPr>
          </a:p>
          <a:p>
            <a:pPr algn="ctr"/>
            <a:endParaRPr lang="en-US" sz="2400" dirty="0" smtClean="0">
              <a:latin typeface="Times New Roman" pitchFamily="18" charset="0"/>
              <a:cs typeface="Times New Roman" pitchFamily="18" charset="0"/>
            </a:endParaRPr>
          </a:p>
          <a:p>
            <a:pPr algn="ctr"/>
            <a:endParaRPr lang="en-US" sz="2400" dirty="0">
              <a:latin typeface="Times New Roman" pitchFamily="18" charset="0"/>
              <a:cs typeface="Times New Roman" pitchFamily="18" charset="0"/>
            </a:endParaRPr>
          </a:p>
          <a:p>
            <a:pPr algn="ctr"/>
            <a:r>
              <a:rPr lang="en-US" sz="4000" dirty="0" smtClean="0">
                <a:cs typeface="Times New Roman" pitchFamily="18" charset="0"/>
              </a:rPr>
              <a:t>Thank You</a:t>
            </a:r>
          </a:p>
          <a:p>
            <a:pPr algn="ctr"/>
            <a:endParaRPr lang="en-US" sz="4000" dirty="0">
              <a:cs typeface="Times New Roman" pitchFamily="18" charset="0"/>
            </a:endParaRPr>
          </a:p>
          <a:p>
            <a:pPr algn="ctr"/>
            <a:endParaRPr lang="en-US" sz="4000" dirty="0" smtClean="0">
              <a:cs typeface="Times New Roman" pitchFamily="18" charset="0"/>
            </a:endParaRPr>
          </a:p>
        </p:txBody>
      </p:sp>
      <p:sp>
        <p:nvSpPr>
          <p:cNvPr id="3" name="Date Placeholder 2"/>
          <p:cNvSpPr>
            <a:spLocks noGrp="1"/>
          </p:cNvSpPr>
          <p:nvPr>
            <p:ph type="dt" sz="half" idx="10"/>
          </p:nvPr>
        </p:nvSpPr>
        <p:spPr/>
        <p:txBody>
          <a:bodyPr/>
          <a:lstStyle/>
          <a:p>
            <a:fld id="{5607AF41-CBDC-462C-A0C3-DF4891D9C8DA}" type="datetime1">
              <a:rPr lang="en-US" smtClean="0"/>
              <a:t>6/10/2015</a:t>
            </a:fld>
            <a:endParaRPr lang="en-US"/>
          </a:p>
        </p:txBody>
      </p:sp>
      <p:sp>
        <p:nvSpPr>
          <p:cNvPr id="6" name="Footer Placeholder 5"/>
          <p:cNvSpPr>
            <a:spLocks noGrp="1"/>
          </p:cNvSpPr>
          <p:nvPr>
            <p:ph type="ftr" sz="quarter" idx="11"/>
          </p:nvPr>
        </p:nvSpPr>
        <p:spPr/>
        <p:txBody>
          <a:bodyPr/>
          <a:lstStyle/>
          <a:p>
            <a:r>
              <a:rPr lang="pl-PL" smtClean="0"/>
              <a:t>NAWEA Symposium 2015, Virginia Tech.</a:t>
            </a:r>
            <a:endParaRPr lang="en-US"/>
          </a:p>
        </p:txBody>
      </p:sp>
      <p:sp>
        <p:nvSpPr>
          <p:cNvPr id="7" name="Slide Number Placeholder 6"/>
          <p:cNvSpPr>
            <a:spLocks noGrp="1"/>
          </p:cNvSpPr>
          <p:nvPr>
            <p:ph type="sldNum" sz="quarter" idx="12"/>
          </p:nvPr>
        </p:nvSpPr>
        <p:spPr/>
        <p:txBody>
          <a:bodyPr/>
          <a:lstStyle/>
          <a:p>
            <a:fld id="{B15CED03-73AE-4DDB-8334-03B0845F29E0}" type="slidenum">
              <a:rPr lang="en-US" smtClean="0"/>
              <a:pPr/>
              <a:t>28</a:t>
            </a:fld>
            <a:endParaRPr lang="en-US"/>
          </a:p>
        </p:txBody>
      </p:sp>
    </p:spTree>
    <p:extLst>
      <p:ext uri="{BB962C8B-B14F-4D97-AF65-F5344CB8AC3E}">
        <p14:creationId xmlns:p14="http://schemas.microsoft.com/office/powerpoint/2010/main" val="37271735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2"/>
          <a:stretch>
            <a:fillRect/>
          </a:stretch>
        </p:blipFill>
        <p:spPr>
          <a:xfrm>
            <a:off x="-2" y="0"/>
            <a:ext cx="9144000" cy="6858000"/>
          </a:xfrm>
          <a:prstGeom prst="rect">
            <a:avLst/>
          </a:prstGeom>
        </p:spPr>
      </p:pic>
      <p:sp>
        <p:nvSpPr>
          <p:cNvPr id="3" name="TextBox 2"/>
          <p:cNvSpPr txBox="1"/>
          <p:nvPr/>
        </p:nvSpPr>
        <p:spPr>
          <a:xfrm>
            <a:off x="138223" y="1550725"/>
            <a:ext cx="9005775" cy="3970318"/>
          </a:xfrm>
          <a:prstGeom prst="rect">
            <a:avLst/>
          </a:prstGeom>
          <a:noFill/>
        </p:spPr>
        <p:txBody>
          <a:bodyPr wrap="square" rtlCol="0">
            <a:spAutoFit/>
          </a:bodyPr>
          <a:lstStyle/>
          <a:p>
            <a:pPr marL="457200" indent="-457200">
              <a:lnSpc>
                <a:spcPct val="150000"/>
              </a:lnSpc>
              <a:buFont typeface="Wingdings" panose="05000000000000000000" pitchFamily="2" charset="2"/>
              <a:buChar char="q"/>
            </a:pPr>
            <a:r>
              <a:rPr lang="en-US" sz="2800" dirty="0"/>
              <a:t>There is a growing interest in wind power, both within the US and internationally, as a potential renewable source of energy. </a:t>
            </a:r>
            <a:endParaRPr lang="en-US" sz="2800" dirty="0" smtClean="0"/>
          </a:p>
          <a:p>
            <a:pPr marL="457200" indent="-457200">
              <a:lnSpc>
                <a:spcPct val="150000"/>
              </a:lnSpc>
              <a:buFont typeface="Wingdings" panose="05000000000000000000" pitchFamily="2" charset="2"/>
              <a:buChar char="q"/>
            </a:pPr>
            <a:r>
              <a:rPr lang="en-US" sz="2800" dirty="0" smtClean="0"/>
              <a:t>It </a:t>
            </a:r>
            <a:r>
              <a:rPr lang="en-US" sz="2800" dirty="0"/>
              <a:t>is predicted that the overall power generation from wind will grow in the US </a:t>
            </a:r>
            <a:r>
              <a:rPr lang="en-US" sz="2800" dirty="0" smtClean="0"/>
              <a:t>to </a:t>
            </a:r>
            <a:r>
              <a:rPr lang="en-US" sz="2800" dirty="0"/>
              <a:t>35% by 2050 (US Department of Energy, 2015). </a:t>
            </a:r>
            <a:endParaRPr lang="en-US" sz="2800" dirty="0" smtClean="0"/>
          </a:p>
        </p:txBody>
      </p:sp>
      <p:sp>
        <p:nvSpPr>
          <p:cNvPr id="4" name="TextBox 3"/>
          <p:cNvSpPr txBox="1"/>
          <p:nvPr/>
        </p:nvSpPr>
        <p:spPr>
          <a:xfrm>
            <a:off x="-1" y="648070"/>
            <a:ext cx="9143999" cy="584775"/>
          </a:xfrm>
          <a:prstGeom prst="rect">
            <a:avLst/>
          </a:prstGeom>
          <a:noFill/>
        </p:spPr>
        <p:txBody>
          <a:bodyPr wrap="square" rtlCol="0">
            <a:spAutoFit/>
          </a:bodyPr>
          <a:lstStyle/>
          <a:p>
            <a:pPr algn="ctr"/>
            <a:r>
              <a:rPr lang="en-US" sz="3200" dirty="0" smtClean="0">
                <a:solidFill>
                  <a:schemeClr val="bg1"/>
                </a:solidFill>
                <a:latin typeface="Times New Roman" pitchFamily="18" charset="0"/>
                <a:cs typeface="Times New Roman" pitchFamily="18" charset="0"/>
              </a:rPr>
              <a:t>Introduction</a:t>
            </a:r>
            <a:endParaRPr lang="en-US" sz="3200" dirty="0">
              <a:solidFill>
                <a:schemeClr val="bg1"/>
              </a:solidFill>
              <a:latin typeface="Times New Roman" pitchFamily="18" charset="0"/>
              <a:cs typeface="Times New Roman" pitchFamily="18" charset="0"/>
            </a:endParaRPr>
          </a:p>
        </p:txBody>
      </p:sp>
      <p:sp>
        <p:nvSpPr>
          <p:cNvPr id="2" name="Date Placeholder 1"/>
          <p:cNvSpPr>
            <a:spLocks noGrp="1"/>
          </p:cNvSpPr>
          <p:nvPr>
            <p:ph type="dt" sz="half" idx="10"/>
          </p:nvPr>
        </p:nvSpPr>
        <p:spPr/>
        <p:txBody>
          <a:bodyPr/>
          <a:lstStyle/>
          <a:p>
            <a:fld id="{454D56D0-2A6D-42DA-BE74-1D4C6D8B658E}" type="datetime1">
              <a:rPr lang="en-US" smtClean="0"/>
              <a:t>6/10/2015</a:t>
            </a:fld>
            <a:endParaRPr lang="en-US"/>
          </a:p>
        </p:txBody>
      </p:sp>
      <p:sp>
        <p:nvSpPr>
          <p:cNvPr id="5" name="Footer Placeholder 4"/>
          <p:cNvSpPr>
            <a:spLocks noGrp="1"/>
          </p:cNvSpPr>
          <p:nvPr>
            <p:ph type="ftr" sz="quarter" idx="11"/>
          </p:nvPr>
        </p:nvSpPr>
        <p:spPr/>
        <p:txBody>
          <a:bodyPr/>
          <a:lstStyle/>
          <a:p>
            <a:r>
              <a:rPr lang="pl-PL" smtClean="0"/>
              <a:t>NAWEA Symposium 2015, Virginia Tech.</a:t>
            </a:r>
            <a:endParaRPr lang="en-US"/>
          </a:p>
        </p:txBody>
      </p:sp>
      <p:sp>
        <p:nvSpPr>
          <p:cNvPr id="6" name="Slide Number Placeholder 5"/>
          <p:cNvSpPr>
            <a:spLocks noGrp="1"/>
          </p:cNvSpPr>
          <p:nvPr>
            <p:ph type="sldNum" sz="quarter" idx="12"/>
          </p:nvPr>
        </p:nvSpPr>
        <p:spPr/>
        <p:txBody>
          <a:bodyPr/>
          <a:lstStyle/>
          <a:p>
            <a:fld id="{B15CED03-73AE-4DDB-8334-03B0845F29E0}" type="slidenum">
              <a:rPr lang="en-US" smtClean="0"/>
              <a:pPr/>
              <a:t>3</a:t>
            </a:fld>
            <a:endParaRPr lang="en-US"/>
          </a:p>
        </p:txBody>
      </p:sp>
    </p:spTree>
    <p:extLst>
      <p:ext uri="{BB962C8B-B14F-4D97-AF65-F5344CB8AC3E}">
        <p14:creationId xmlns:p14="http://schemas.microsoft.com/office/powerpoint/2010/main" val="39754956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2"/>
          <a:stretch>
            <a:fillRect/>
          </a:stretch>
        </p:blipFill>
        <p:spPr>
          <a:xfrm>
            <a:off x="-2" y="0"/>
            <a:ext cx="9144000" cy="6858000"/>
          </a:xfrm>
          <a:prstGeom prst="rect">
            <a:avLst/>
          </a:prstGeom>
        </p:spPr>
      </p:pic>
      <p:sp>
        <p:nvSpPr>
          <p:cNvPr id="3" name="TextBox 2"/>
          <p:cNvSpPr txBox="1"/>
          <p:nvPr/>
        </p:nvSpPr>
        <p:spPr>
          <a:xfrm>
            <a:off x="138223" y="1550725"/>
            <a:ext cx="9005775" cy="5724644"/>
          </a:xfrm>
          <a:prstGeom prst="rect">
            <a:avLst/>
          </a:prstGeom>
          <a:noFill/>
        </p:spPr>
        <p:txBody>
          <a:bodyPr wrap="square" rtlCol="0">
            <a:spAutoFit/>
          </a:bodyPr>
          <a:lstStyle/>
          <a:p>
            <a:pPr marL="457200" indent="-457200">
              <a:lnSpc>
                <a:spcPct val="150000"/>
              </a:lnSpc>
              <a:buFont typeface="Wingdings" panose="05000000000000000000" pitchFamily="2" charset="2"/>
              <a:buChar char="q"/>
            </a:pPr>
            <a:r>
              <a:rPr lang="en-US" sz="2800" dirty="0" smtClean="0"/>
              <a:t>However</a:t>
            </a:r>
            <a:r>
              <a:rPr lang="en-US" sz="2800" dirty="0"/>
              <a:t>, there are some issues, in harnessing the wind energy through use of wind turbines, that impede the wide spread utilization of wind power. </a:t>
            </a:r>
            <a:endParaRPr lang="en-US" sz="2800" dirty="0" smtClean="0"/>
          </a:p>
          <a:p>
            <a:pPr marL="457200" indent="-457200">
              <a:lnSpc>
                <a:spcPct val="150000"/>
              </a:lnSpc>
              <a:buFont typeface="Wingdings" panose="05000000000000000000" pitchFamily="2" charset="2"/>
              <a:buChar char="q"/>
            </a:pPr>
            <a:r>
              <a:rPr lang="en-US" sz="2800" dirty="0" smtClean="0"/>
              <a:t>The </a:t>
            </a:r>
            <a:r>
              <a:rPr lang="en-US" sz="2800" dirty="0"/>
              <a:t>issues in wind turbines include </a:t>
            </a:r>
            <a:endParaRPr lang="en-US" sz="2800" dirty="0" smtClean="0"/>
          </a:p>
          <a:p>
            <a:pPr marL="914400" lvl="1" indent="-457200">
              <a:lnSpc>
                <a:spcPct val="150000"/>
              </a:lnSpc>
              <a:buFont typeface="Wingdings" panose="05000000000000000000" pitchFamily="2" charset="2"/>
              <a:buChar char="q"/>
            </a:pPr>
            <a:r>
              <a:rPr lang="en-US" sz="2800" dirty="0" smtClean="0"/>
              <a:t>environmental </a:t>
            </a:r>
            <a:r>
              <a:rPr lang="en-US" sz="2800" dirty="0"/>
              <a:t>impact causing concern for both humans and wild life, </a:t>
            </a:r>
            <a:endParaRPr lang="en-US" sz="2800" dirty="0" smtClean="0"/>
          </a:p>
          <a:p>
            <a:pPr marL="914400" lvl="1" indent="-457200">
              <a:lnSpc>
                <a:spcPct val="150000"/>
              </a:lnSpc>
              <a:buFont typeface="Wingdings" panose="05000000000000000000" pitchFamily="2" charset="2"/>
              <a:buChar char="q"/>
            </a:pPr>
            <a:r>
              <a:rPr lang="en-US" sz="2800" dirty="0" smtClean="0"/>
              <a:t>noise </a:t>
            </a:r>
            <a:r>
              <a:rPr lang="en-US" sz="2800" dirty="0"/>
              <a:t>and vibrations caused by operation, and </a:t>
            </a:r>
            <a:endParaRPr lang="en-US" sz="2800" dirty="0" smtClean="0"/>
          </a:p>
          <a:p>
            <a:pPr marL="914400" lvl="1" indent="-457200">
              <a:lnSpc>
                <a:spcPct val="150000"/>
              </a:lnSpc>
              <a:buFont typeface="Wingdings" panose="05000000000000000000" pitchFamily="2" charset="2"/>
              <a:buChar char="q"/>
            </a:pPr>
            <a:r>
              <a:rPr lang="en-US" sz="2800" dirty="0" smtClean="0"/>
              <a:t>visual </a:t>
            </a:r>
            <a:r>
              <a:rPr lang="en-US" sz="2800" dirty="0"/>
              <a:t>and aesthetic </a:t>
            </a:r>
            <a:r>
              <a:rPr lang="en-US" sz="2800" dirty="0" smtClean="0"/>
              <a:t>impacts</a:t>
            </a:r>
          </a:p>
          <a:p>
            <a:pPr marL="800100" lvl="1" indent="-342900">
              <a:lnSpc>
                <a:spcPct val="150000"/>
              </a:lnSpc>
              <a:buFont typeface="Arial" pitchFamily="34" charset="0"/>
              <a:buChar char="•"/>
            </a:pPr>
            <a:endParaRPr lang="en-US" sz="2000" dirty="0" smtClean="0">
              <a:latin typeface="Times New Roman" pitchFamily="18" charset="0"/>
              <a:cs typeface="Times New Roman" pitchFamily="18" charset="0"/>
            </a:endParaRPr>
          </a:p>
        </p:txBody>
      </p:sp>
      <p:sp>
        <p:nvSpPr>
          <p:cNvPr id="4" name="TextBox 3"/>
          <p:cNvSpPr txBox="1"/>
          <p:nvPr/>
        </p:nvSpPr>
        <p:spPr>
          <a:xfrm>
            <a:off x="-1" y="648070"/>
            <a:ext cx="9143999" cy="584775"/>
          </a:xfrm>
          <a:prstGeom prst="rect">
            <a:avLst/>
          </a:prstGeom>
          <a:noFill/>
        </p:spPr>
        <p:txBody>
          <a:bodyPr wrap="square" rtlCol="0">
            <a:spAutoFit/>
          </a:bodyPr>
          <a:lstStyle/>
          <a:p>
            <a:pPr algn="ctr"/>
            <a:r>
              <a:rPr lang="en-US" sz="3200" dirty="0" smtClean="0">
                <a:solidFill>
                  <a:schemeClr val="bg1"/>
                </a:solidFill>
                <a:latin typeface="Times New Roman" pitchFamily="18" charset="0"/>
                <a:cs typeface="Times New Roman" pitchFamily="18" charset="0"/>
              </a:rPr>
              <a:t>Introduction</a:t>
            </a:r>
            <a:endParaRPr lang="en-US" sz="3200" dirty="0">
              <a:solidFill>
                <a:schemeClr val="bg1"/>
              </a:solidFill>
              <a:latin typeface="Times New Roman" pitchFamily="18" charset="0"/>
              <a:cs typeface="Times New Roman" pitchFamily="18" charset="0"/>
            </a:endParaRPr>
          </a:p>
        </p:txBody>
      </p:sp>
      <p:sp>
        <p:nvSpPr>
          <p:cNvPr id="2" name="Date Placeholder 1"/>
          <p:cNvSpPr>
            <a:spLocks noGrp="1"/>
          </p:cNvSpPr>
          <p:nvPr>
            <p:ph type="dt" sz="half" idx="10"/>
          </p:nvPr>
        </p:nvSpPr>
        <p:spPr/>
        <p:txBody>
          <a:bodyPr/>
          <a:lstStyle/>
          <a:p>
            <a:fld id="{C07ABCBE-C987-4932-B14F-C28F2E8C3975}" type="datetime1">
              <a:rPr lang="en-US" smtClean="0"/>
              <a:t>6/10/2015</a:t>
            </a:fld>
            <a:endParaRPr lang="en-US"/>
          </a:p>
        </p:txBody>
      </p:sp>
      <p:sp>
        <p:nvSpPr>
          <p:cNvPr id="5" name="Footer Placeholder 4"/>
          <p:cNvSpPr>
            <a:spLocks noGrp="1"/>
          </p:cNvSpPr>
          <p:nvPr>
            <p:ph type="ftr" sz="quarter" idx="11"/>
          </p:nvPr>
        </p:nvSpPr>
        <p:spPr/>
        <p:txBody>
          <a:bodyPr/>
          <a:lstStyle/>
          <a:p>
            <a:r>
              <a:rPr lang="pl-PL" smtClean="0"/>
              <a:t>NAWEA Symposium 2015, Virginia Tech.</a:t>
            </a:r>
            <a:endParaRPr lang="en-US"/>
          </a:p>
        </p:txBody>
      </p:sp>
      <p:sp>
        <p:nvSpPr>
          <p:cNvPr id="6" name="Slide Number Placeholder 5"/>
          <p:cNvSpPr>
            <a:spLocks noGrp="1"/>
          </p:cNvSpPr>
          <p:nvPr>
            <p:ph type="sldNum" sz="quarter" idx="12"/>
          </p:nvPr>
        </p:nvSpPr>
        <p:spPr/>
        <p:txBody>
          <a:bodyPr/>
          <a:lstStyle/>
          <a:p>
            <a:fld id="{B15CED03-73AE-4DDB-8334-03B0845F29E0}" type="slidenum">
              <a:rPr lang="en-US" smtClean="0"/>
              <a:pPr/>
              <a:t>4</a:t>
            </a:fld>
            <a:endParaRPr lang="en-US"/>
          </a:p>
        </p:txBody>
      </p:sp>
    </p:spTree>
    <p:extLst>
      <p:ext uri="{BB962C8B-B14F-4D97-AF65-F5344CB8AC3E}">
        <p14:creationId xmlns:p14="http://schemas.microsoft.com/office/powerpoint/2010/main" val="33197357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schemeClr val="bg1"/>
                </a:solidFill>
                <a:latin typeface="Times New Roman" pitchFamily="18" charset="0"/>
                <a:cs typeface="Times New Roman" pitchFamily="18" charset="0"/>
              </a:rPr>
              <a:t>Background</a:t>
            </a:r>
            <a:endParaRPr lang="en-US" sz="3200" dirty="0">
              <a:solidFill>
                <a:schemeClr val="bg1"/>
              </a:solidFill>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6" name="Content Placeholder 7"/>
              <p:cNvSpPr>
                <a:spLocks noGrp="1"/>
              </p:cNvSpPr>
              <p:nvPr>
                <p:ph sz="quarter" idx="4294967295"/>
              </p:nvPr>
            </p:nvSpPr>
            <p:spPr>
              <a:xfrm>
                <a:off x="-3" y="1154231"/>
                <a:ext cx="9144000" cy="5278666"/>
              </a:xfrm>
              <a:prstGeom prst="rect">
                <a:avLst/>
              </a:prstGeom>
            </p:spPr>
            <p:txBody>
              <a:bodyPr>
                <a:noAutofit/>
              </a:bodyPr>
              <a:lstStyle/>
              <a:p>
                <a:r>
                  <a:rPr lang="en-US" dirty="0" smtClean="0"/>
                  <a:t>Human Ear- </a:t>
                </a:r>
              </a:p>
              <a:p>
                <a:pPr lvl="1"/>
                <a:r>
                  <a:rPr lang="en-US" dirty="0" smtClean="0"/>
                  <a:t>perceive </a:t>
                </a:r>
                <a:r>
                  <a:rPr lang="en-US" dirty="0"/>
                  <a:t>sound in a range of 20 Hz to 20 kHz </a:t>
                </a:r>
                <a:endParaRPr lang="en-US" dirty="0" smtClean="0"/>
              </a:p>
              <a:p>
                <a:pPr lvl="1"/>
                <a:r>
                  <a:rPr lang="en-US" dirty="0" smtClean="0"/>
                  <a:t>audibility </a:t>
                </a:r>
                <a:r>
                  <a:rPr lang="en-US" dirty="0"/>
                  <a:t>remaining below 20 Hz but losing the tonal sensation. </a:t>
                </a:r>
                <a:endParaRPr lang="en-US" dirty="0" smtClean="0"/>
              </a:p>
              <a:p>
                <a:r>
                  <a:rPr lang="en-US" dirty="0" smtClean="0"/>
                  <a:t>Sound level – decibel </a:t>
                </a:r>
              </a:p>
              <a:p>
                <a:pPr lvl="1"/>
                <a14:m>
                  <m:oMath xmlns:m="http://schemas.openxmlformats.org/officeDocument/2006/math">
                    <m:sSub>
                      <m:sSubPr>
                        <m:ctrlPr>
                          <a:rPr lang="en-US" i="1">
                            <a:latin typeface="Cambria Math" panose="02040503050406030204" pitchFamily="18" charset="0"/>
                          </a:rPr>
                        </m:ctrlPr>
                      </m:sSubPr>
                      <m:e>
                        <m:r>
                          <a:rPr lang="en-US" i="1">
                            <a:latin typeface="Cambria Math"/>
                          </a:rPr>
                          <m:t>𝐿</m:t>
                        </m:r>
                      </m:e>
                      <m:sub>
                        <m:r>
                          <a:rPr lang="en-US" i="1">
                            <a:latin typeface="Cambria Math"/>
                          </a:rPr>
                          <m:t>𝑤</m:t>
                        </m:r>
                      </m:sub>
                    </m:sSub>
                    <m:r>
                      <a:rPr lang="en-US" i="1">
                        <a:latin typeface="Cambria Math"/>
                      </a:rPr>
                      <m:t>=10 </m:t>
                    </m:r>
                    <m:sSub>
                      <m:sSubPr>
                        <m:ctrlPr>
                          <a:rPr lang="en-US" i="1">
                            <a:latin typeface="Cambria Math" panose="02040503050406030204" pitchFamily="18" charset="0"/>
                          </a:rPr>
                        </m:ctrlPr>
                      </m:sSubPr>
                      <m:e>
                        <m:r>
                          <a:rPr lang="en-US" i="1">
                            <a:latin typeface="Cambria Math"/>
                          </a:rPr>
                          <m:t>𝑙𝑜𝑔</m:t>
                        </m:r>
                      </m:e>
                      <m:sub>
                        <m:r>
                          <a:rPr lang="en-US" i="1">
                            <a:latin typeface="Cambria Math"/>
                          </a:rPr>
                          <m:t>10</m:t>
                        </m:r>
                      </m:sub>
                    </m:sSub>
                    <m:r>
                      <a:rPr lang="en-US" i="1">
                        <a:latin typeface="Cambria Math"/>
                      </a:rPr>
                      <m:t> (</m:t>
                    </m:r>
                    <m:f>
                      <m:fPr>
                        <m:type m:val="skw"/>
                        <m:ctrlPr>
                          <a:rPr lang="en-US" i="1">
                            <a:latin typeface="Cambria Math" panose="02040503050406030204" pitchFamily="18" charset="0"/>
                          </a:rPr>
                        </m:ctrlPr>
                      </m:fPr>
                      <m:num>
                        <m:r>
                          <a:rPr lang="en-US" i="1">
                            <a:latin typeface="Cambria Math"/>
                          </a:rPr>
                          <m:t>𝑃</m:t>
                        </m:r>
                      </m:num>
                      <m:den>
                        <m:sSub>
                          <m:sSubPr>
                            <m:ctrlPr>
                              <a:rPr lang="en-US" i="1">
                                <a:latin typeface="Cambria Math" panose="02040503050406030204" pitchFamily="18" charset="0"/>
                              </a:rPr>
                            </m:ctrlPr>
                          </m:sSubPr>
                          <m:e>
                            <m:r>
                              <a:rPr lang="en-US" i="1">
                                <a:latin typeface="Cambria Math"/>
                              </a:rPr>
                              <m:t>𝑃</m:t>
                            </m:r>
                          </m:e>
                          <m:sub>
                            <m:r>
                              <a:rPr lang="en-US" i="1">
                                <a:latin typeface="Cambria Math"/>
                              </a:rPr>
                              <m:t>0</m:t>
                            </m:r>
                          </m:sub>
                        </m:sSub>
                      </m:den>
                    </m:f>
                    <m:r>
                      <a:rPr lang="en-US" i="1">
                        <a:latin typeface="Cambria Math"/>
                      </a:rPr>
                      <m:t>)</m:t>
                    </m:r>
                  </m:oMath>
                </a14:m>
                <a:r>
                  <a:rPr lang="en-US" sz="2400" dirty="0" smtClean="0"/>
                  <a:t>: power</a:t>
                </a:r>
              </a:p>
              <a:p>
                <a:pPr lvl="1"/>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𝐿</m:t>
                        </m:r>
                      </m:e>
                      <m:sub>
                        <m:r>
                          <a:rPr lang="en-US" sz="2400" i="1">
                            <a:latin typeface="Cambria Math"/>
                          </a:rPr>
                          <m:t>𝑝</m:t>
                        </m:r>
                      </m:sub>
                    </m:sSub>
                    <m:r>
                      <a:rPr lang="en-US" sz="2400" i="1">
                        <a:latin typeface="Cambria Math"/>
                      </a:rPr>
                      <m:t>=20 </m:t>
                    </m:r>
                    <m:sSub>
                      <m:sSubPr>
                        <m:ctrlPr>
                          <a:rPr lang="en-US" sz="2400" i="1">
                            <a:latin typeface="Cambria Math" panose="02040503050406030204" pitchFamily="18" charset="0"/>
                          </a:rPr>
                        </m:ctrlPr>
                      </m:sSubPr>
                      <m:e>
                        <m:r>
                          <a:rPr lang="en-US" sz="2400" i="1">
                            <a:latin typeface="Cambria Math"/>
                          </a:rPr>
                          <m:t>𝑙𝑜𝑔</m:t>
                        </m:r>
                      </m:e>
                      <m:sub>
                        <m:r>
                          <a:rPr lang="en-US" sz="2400" i="1">
                            <a:latin typeface="Cambria Math"/>
                          </a:rPr>
                          <m:t>10</m:t>
                        </m:r>
                      </m:sub>
                    </m:sSub>
                    <m:r>
                      <a:rPr lang="en-US" sz="2400" i="1">
                        <a:latin typeface="Cambria Math"/>
                      </a:rPr>
                      <m:t> (</m:t>
                    </m:r>
                    <m:f>
                      <m:fPr>
                        <m:type m:val="skw"/>
                        <m:ctrlPr>
                          <a:rPr lang="en-US" sz="2400" i="1">
                            <a:latin typeface="Cambria Math" panose="02040503050406030204" pitchFamily="18" charset="0"/>
                          </a:rPr>
                        </m:ctrlPr>
                      </m:fPr>
                      <m:num>
                        <m:r>
                          <a:rPr lang="en-US" sz="2400" i="1">
                            <a:latin typeface="Cambria Math"/>
                          </a:rPr>
                          <m:t>𝑝</m:t>
                        </m:r>
                      </m:num>
                      <m:den>
                        <m:sSub>
                          <m:sSubPr>
                            <m:ctrlPr>
                              <a:rPr lang="en-US" sz="2400" i="1">
                                <a:latin typeface="Cambria Math" panose="02040503050406030204" pitchFamily="18" charset="0"/>
                              </a:rPr>
                            </m:ctrlPr>
                          </m:sSubPr>
                          <m:e>
                            <m:r>
                              <a:rPr lang="en-US" sz="2400" i="1">
                                <a:latin typeface="Cambria Math"/>
                              </a:rPr>
                              <m:t>𝑝</m:t>
                            </m:r>
                          </m:e>
                          <m:sub>
                            <m:r>
                              <a:rPr lang="en-US" sz="2400" i="1">
                                <a:latin typeface="Cambria Math"/>
                              </a:rPr>
                              <m:t>0</m:t>
                            </m:r>
                          </m:sub>
                        </m:sSub>
                      </m:den>
                    </m:f>
                    <m:r>
                      <a:rPr lang="en-US" sz="2400" i="1">
                        <a:latin typeface="Cambria Math"/>
                      </a:rPr>
                      <m:t>)</m:t>
                    </m:r>
                  </m:oMath>
                </a14:m>
                <a:r>
                  <a:rPr lang="en-US" sz="2400" dirty="0" smtClean="0"/>
                  <a:t> : pressure</a:t>
                </a:r>
                <a:endParaRPr lang="en-US" sz="2400" dirty="0"/>
              </a:p>
              <a:p>
                <a:pPr marL="457200" lvl="1" indent="0">
                  <a:buNone/>
                </a:pPr>
                <a:endParaRPr lang="en-US" sz="2400" dirty="0"/>
              </a:p>
            </p:txBody>
          </p:sp>
        </mc:Choice>
        <mc:Fallback xmlns="">
          <p:sp>
            <p:nvSpPr>
              <p:cNvPr id="6" name="Content Placeholder 7"/>
              <p:cNvSpPr>
                <a:spLocks noGrp="1" noRot="1" noChangeAspect="1" noMove="1" noResize="1" noEditPoints="1" noAdjustHandles="1" noChangeArrowheads="1" noChangeShapeType="1" noTextEdit="1"/>
              </p:cNvSpPr>
              <p:nvPr>
                <p:ph sz="quarter" idx="4294967295"/>
              </p:nvPr>
            </p:nvSpPr>
            <p:spPr>
              <a:xfrm>
                <a:off x="-3" y="1154231"/>
                <a:ext cx="9144000" cy="5278666"/>
              </a:xfrm>
              <a:prstGeom prst="rect">
                <a:avLst/>
              </a:prstGeom>
              <a:blipFill rotWithShape="1">
                <a:blip r:embed="rId4"/>
                <a:stretch>
                  <a:fillRect l="-1467" t="-1501"/>
                </a:stretch>
              </a:blipFill>
            </p:spPr>
            <p:txBody>
              <a:bodyPr/>
              <a:lstStyle/>
              <a:p>
                <a:r>
                  <a:rPr lang="en-US">
                    <a:noFill/>
                  </a:rPr>
                  <a:t> </a:t>
                </a:r>
              </a:p>
            </p:txBody>
          </p:sp>
        </mc:Fallback>
      </mc:AlternateContent>
      <p:sp>
        <p:nvSpPr>
          <p:cNvPr id="2" name="Date Placeholder 1"/>
          <p:cNvSpPr>
            <a:spLocks noGrp="1"/>
          </p:cNvSpPr>
          <p:nvPr>
            <p:ph type="dt" sz="half" idx="10"/>
          </p:nvPr>
        </p:nvSpPr>
        <p:spPr/>
        <p:txBody>
          <a:bodyPr/>
          <a:lstStyle/>
          <a:p>
            <a:fld id="{2AB3F308-78CC-4444-B217-08058C7491CB}" type="datetime1">
              <a:rPr lang="en-US" smtClean="0"/>
              <a:t>6/10/2015</a:t>
            </a:fld>
            <a:endParaRPr lang="en-US"/>
          </a:p>
        </p:txBody>
      </p:sp>
      <p:sp>
        <p:nvSpPr>
          <p:cNvPr id="3" name="Footer Placeholder 2"/>
          <p:cNvSpPr>
            <a:spLocks noGrp="1"/>
          </p:cNvSpPr>
          <p:nvPr>
            <p:ph type="ftr" sz="quarter" idx="11"/>
          </p:nvPr>
        </p:nvSpPr>
        <p:spPr/>
        <p:txBody>
          <a:bodyPr/>
          <a:lstStyle/>
          <a:p>
            <a:r>
              <a:rPr lang="pl-PL" smtClean="0"/>
              <a:t>NAWEA Symposium 2015, Virginia Tech.</a:t>
            </a:r>
            <a:endParaRPr lang="en-US"/>
          </a:p>
        </p:txBody>
      </p:sp>
      <p:sp>
        <p:nvSpPr>
          <p:cNvPr id="5" name="Slide Number Placeholder 4"/>
          <p:cNvSpPr>
            <a:spLocks noGrp="1"/>
          </p:cNvSpPr>
          <p:nvPr>
            <p:ph type="sldNum" sz="quarter" idx="12"/>
          </p:nvPr>
        </p:nvSpPr>
        <p:spPr/>
        <p:txBody>
          <a:bodyPr/>
          <a:lstStyle/>
          <a:p>
            <a:fld id="{B15CED03-73AE-4DDB-8334-03B0845F29E0}" type="slidenum">
              <a:rPr lang="en-US" smtClean="0"/>
              <a:pPr/>
              <a:t>5</a:t>
            </a:fld>
            <a:endParaRPr lang="en-US"/>
          </a:p>
        </p:txBody>
      </p:sp>
    </p:spTree>
    <p:extLst>
      <p:ext uri="{BB962C8B-B14F-4D97-AF65-F5344CB8AC3E}">
        <p14:creationId xmlns:p14="http://schemas.microsoft.com/office/powerpoint/2010/main" val="29083147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schemeClr val="bg1"/>
                </a:solidFill>
                <a:latin typeface="Times New Roman" pitchFamily="18" charset="0"/>
                <a:cs typeface="Times New Roman" pitchFamily="18" charset="0"/>
              </a:rPr>
              <a:t>Background</a:t>
            </a:r>
            <a:endParaRPr lang="en-US" sz="3200" dirty="0">
              <a:solidFill>
                <a:schemeClr val="bg1"/>
              </a:solidFill>
              <a:latin typeface="Times New Roman" pitchFamily="18" charset="0"/>
              <a:cs typeface="Times New Roman" pitchFamily="18" charset="0"/>
            </a:endParaRPr>
          </a:p>
        </p:txBody>
      </p:sp>
      <p:sp>
        <p:nvSpPr>
          <p:cNvPr id="6" name="Content Placeholder 7"/>
          <p:cNvSpPr>
            <a:spLocks noGrp="1"/>
          </p:cNvSpPr>
          <p:nvPr>
            <p:ph sz="quarter" idx="4294967295"/>
          </p:nvPr>
        </p:nvSpPr>
        <p:spPr>
          <a:xfrm>
            <a:off x="-3" y="1154230"/>
            <a:ext cx="9144000" cy="5454387"/>
          </a:xfrm>
          <a:prstGeom prst="rect">
            <a:avLst/>
          </a:prstGeom>
        </p:spPr>
        <p:txBody>
          <a:bodyPr>
            <a:noAutofit/>
          </a:bodyPr>
          <a:lstStyle/>
          <a:p>
            <a:pPr marL="457200" lvl="1" indent="0">
              <a:buNone/>
            </a:pPr>
            <a:r>
              <a:rPr lang="en-US" sz="2400" dirty="0" smtClean="0"/>
              <a:t>Weighting filter:</a:t>
            </a:r>
          </a:p>
          <a:p>
            <a:pPr lvl="1">
              <a:buFont typeface="Wingdings" panose="05000000000000000000" pitchFamily="2" charset="2"/>
              <a:buChar char="q"/>
            </a:pPr>
            <a:r>
              <a:rPr lang="en-US" sz="2400" dirty="0" smtClean="0"/>
              <a:t>Sound </a:t>
            </a:r>
            <a:r>
              <a:rPr lang="en-US" sz="2400" dirty="0"/>
              <a:t>measurement devices use weighting (denoted as </a:t>
            </a:r>
            <a:r>
              <a:rPr lang="en-US" sz="2400" dirty="0" err="1"/>
              <a:t>dBA</a:t>
            </a:r>
            <a:r>
              <a:rPr lang="en-US" sz="2400" dirty="0"/>
              <a:t>, </a:t>
            </a:r>
            <a:r>
              <a:rPr lang="en-US" sz="2400" dirty="0" err="1"/>
              <a:t>dBB</a:t>
            </a:r>
            <a:r>
              <a:rPr lang="en-US" sz="2400" dirty="0"/>
              <a:t>, </a:t>
            </a:r>
            <a:r>
              <a:rPr lang="en-US" sz="2400" dirty="0" err="1"/>
              <a:t>dBC</a:t>
            </a:r>
            <a:r>
              <a:rPr lang="en-US" sz="2400" dirty="0"/>
              <a:t>, </a:t>
            </a:r>
            <a:r>
              <a:rPr lang="en-US" sz="2400" dirty="0" err="1"/>
              <a:t>dBD</a:t>
            </a:r>
            <a:r>
              <a:rPr lang="en-US" sz="2400" dirty="0"/>
              <a:t>, </a:t>
            </a:r>
            <a:r>
              <a:rPr lang="en-US" sz="2400" dirty="0" err="1"/>
              <a:t>dBG</a:t>
            </a:r>
            <a:r>
              <a:rPr lang="en-US" sz="2400" dirty="0"/>
              <a:t>, </a:t>
            </a:r>
            <a:r>
              <a:rPr lang="en-US" sz="2400" dirty="0" err="1"/>
              <a:t>dBZ</a:t>
            </a:r>
            <a:r>
              <a:rPr lang="en-US" sz="2400" dirty="0"/>
              <a:t>) which accounts for the change in sensitivity in human ears at varying frequencies. </a:t>
            </a:r>
            <a:endParaRPr lang="en-US" sz="2400" dirty="0" smtClean="0"/>
          </a:p>
          <a:p>
            <a:pPr lvl="1">
              <a:buFont typeface="Wingdings" panose="05000000000000000000" pitchFamily="2" charset="2"/>
              <a:buChar char="q"/>
            </a:pPr>
            <a:r>
              <a:rPr lang="en-US" sz="2400" dirty="0" smtClean="0"/>
              <a:t>A (</a:t>
            </a:r>
            <a:r>
              <a:rPr lang="en-US" sz="2400" dirty="0" err="1" smtClean="0"/>
              <a:t>dBA</a:t>
            </a:r>
            <a:r>
              <a:rPr lang="en-US" sz="2400" dirty="0" smtClean="0"/>
              <a:t>) </a:t>
            </a:r>
            <a:r>
              <a:rPr lang="en-US" sz="2400" dirty="0"/>
              <a:t>weighting corresponds approximately to the 40 </a:t>
            </a:r>
            <a:r>
              <a:rPr lang="en-US" sz="2400" dirty="0" err="1"/>
              <a:t>phon</a:t>
            </a:r>
            <a:r>
              <a:rPr lang="en-US" sz="2400" dirty="0"/>
              <a:t> equal </a:t>
            </a:r>
            <a:r>
              <a:rPr lang="en-US" sz="2400" dirty="0" smtClean="0"/>
              <a:t>loudness.</a:t>
            </a:r>
          </a:p>
          <a:p>
            <a:pPr lvl="1">
              <a:buFont typeface="Wingdings" panose="05000000000000000000" pitchFamily="2" charset="2"/>
              <a:buChar char="q"/>
            </a:pPr>
            <a:r>
              <a:rPr lang="en-US" sz="2400" dirty="0" err="1" smtClean="0"/>
              <a:t>dBA</a:t>
            </a:r>
            <a:r>
              <a:rPr lang="en-US" sz="2400" dirty="0" smtClean="0"/>
              <a:t> scale is most widely used .</a:t>
            </a:r>
          </a:p>
          <a:p>
            <a:pPr marL="457200" lvl="1" indent="0">
              <a:buNone/>
            </a:pPr>
            <a:r>
              <a:rPr lang="en-US" sz="2400" dirty="0" smtClean="0"/>
              <a:t>Octave bands:</a:t>
            </a:r>
          </a:p>
          <a:p>
            <a:pPr lvl="1">
              <a:buFont typeface="Wingdings" panose="05000000000000000000" pitchFamily="2" charset="2"/>
              <a:buChar char="q"/>
            </a:pPr>
            <a:r>
              <a:rPr lang="en-US" sz="2400" dirty="0" smtClean="0"/>
              <a:t>Sounds </a:t>
            </a:r>
            <a:r>
              <a:rPr lang="en-US" sz="2400" dirty="0"/>
              <a:t>can generate noise with distinct frequency components that can be presented using any frequency band, one-third (</a:t>
            </a:r>
            <a:r>
              <a:rPr lang="en-US" sz="2400" dirty="0" smtClean="0"/>
              <a:t>1/3</a:t>
            </a:r>
            <a:r>
              <a:rPr lang="en-US" sz="2400" baseline="30000" dirty="0" smtClean="0"/>
              <a:t>rd</a:t>
            </a:r>
            <a:r>
              <a:rPr lang="en-US" sz="2400" dirty="0" smtClean="0"/>
              <a:t> ) </a:t>
            </a:r>
            <a:r>
              <a:rPr lang="en-US" sz="2400" dirty="0"/>
              <a:t>octave frequency band being the most common. </a:t>
            </a:r>
            <a:endParaRPr lang="en-US" sz="2400" dirty="0" smtClean="0"/>
          </a:p>
          <a:p>
            <a:pPr lvl="1">
              <a:buFont typeface="Wingdings" panose="05000000000000000000" pitchFamily="2" charset="2"/>
              <a:buChar char="q"/>
            </a:pPr>
            <a:r>
              <a:rPr lang="en-US" sz="2400" dirty="0" smtClean="0"/>
              <a:t>The </a:t>
            </a:r>
            <a:r>
              <a:rPr lang="en-US" sz="2400" dirty="0"/>
              <a:t>audio spectrum from 20 </a:t>
            </a:r>
            <a:r>
              <a:rPr lang="en-US" sz="2400" i="1" dirty="0"/>
              <a:t>Hz </a:t>
            </a:r>
            <a:r>
              <a:rPr lang="en-US" sz="2400" dirty="0"/>
              <a:t>to 20 </a:t>
            </a:r>
            <a:r>
              <a:rPr lang="en-US" sz="2400" i="1" dirty="0"/>
              <a:t>KHz </a:t>
            </a:r>
            <a:r>
              <a:rPr lang="en-US" sz="2400" dirty="0"/>
              <a:t>can be divided up into 31 1/3 octave </a:t>
            </a:r>
            <a:r>
              <a:rPr lang="en-US" sz="2400" dirty="0" smtClean="0"/>
              <a:t>bands</a:t>
            </a:r>
          </a:p>
          <a:p>
            <a:pPr marL="457200" lvl="1" indent="0">
              <a:buNone/>
            </a:pPr>
            <a:endParaRPr lang="en-US" sz="1600" dirty="0" smtClean="0"/>
          </a:p>
          <a:p>
            <a:pPr marL="457200" lvl="1" indent="0">
              <a:buNone/>
            </a:pPr>
            <a:endParaRPr lang="en-US" sz="2400" dirty="0"/>
          </a:p>
        </p:txBody>
      </p:sp>
      <p:sp>
        <p:nvSpPr>
          <p:cNvPr id="2" name="Date Placeholder 1"/>
          <p:cNvSpPr>
            <a:spLocks noGrp="1"/>
          </p:cNvSpPr>
          <p:nvPr>
            <p:ph type="dt" sz="half" idx="10"/>
          </p:nvPr>
        </p:nvSpPr>
        <p:spPr/>
        <p:txBody>
          <a:bodyPr/>
          <a:lstStyle/>
          <a:p>
            <a:fld id="{EA74E88E-CDAB-41C8-859F-AE7845DA85D8}" type="datetime1">
              <a:rPr lang="en-US" smtClean="0"/>
              <a:t>6/10/2015</a:t>
            </a:fld>
            <a:endParaRPr lang="en-US"/>
          </a:p>
        </p:txBody>
      </p:sp>
      <p:sp>
        <p:nvSpPr>
          <p:cNvPr id="3" name="Footer Placeholder 2"/>
          <p:cNvSpPr>
            <a:spLocks noGrp="1"/>
          </p:cNvSpPr>
          <p:nvPr>
            <p:ph type="ftr" sz="quarter" idx="11"/>
          </p:nvPr>
        </p:nvSpPr>
        <p:spPr/>
        <p:txBody>
          <a:bodyPr/>
          <a:lstStyle/>
          <a:p>
            <a:r>
              <a:rPr lang="pl-PL" smtClean="0"/>
              <a:t>NAWEA Symposium 2015, Virginia Tech.</a:t>
            </a:r>
            <a:endParaRPr lang="en-US"/>
          </a:p>
        </p:txBody>
      </p:sp>
      <p:sp>
        <p:nvSpPr>
          <p:cNvPr id="5" name="Slide Number Placeholder 4"/>
          <p:cNvSpPr>
            <a:spLocks noGrp="1"/>
          </p:cNvSpPr>
          <p:nvPr>
            <p:ph type="sldNum" sz="quarter" idx="12"/>
          </p:nvPr>
        </p:nvSpPr>
        <p:spPr/>
        <p:txBody>
          <a:bodyPr/>
          <a:lstStyle/>
          <a:p>
            <a:fld id="{B15CED03-73AE-4DDB-8334-03B0845F29E0}" type="slidenum">
              <a:rPr lang="en-US" smtClean="0"/>
              <a:pPr/>
              <a:t>6</a:t>
            </a:fld>
            <a:endParaRPr lang="en-US"/>
          </a:p>
        </p:txBody>
      </p:sp>
    </p:spTree>
    <p:extLst>
      <p:ext uri="{BB962C8B-B14F-4D97-AF65-F5344CB8AC3E}">
        <p14:creationId xmlns:p14="http://schemas.microsoft.com/office/powerpoint/2010/main" val="33249890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Noise Levels </a:t>
            </a:r>
            <a:endParaRPr lang="en-US" dirty="0"/>
          </a:p>
        </p:txBody>
      </p:sp>
      <p:sp>
        <p:nvSpPr>
          <p:cNvPr id="3" name="Content Placeholder 2"/>
          <p:cNvSpPr>
            <a:spLocks noGrp="1"/>
          </p:cNvSpPr>
          <p:nvPr>
            <p:ph idx="1"/>
          </p:nvPr>
        </p:nvSpPr>
        <p:spPr>
          <a:xfrm>
            <a:off x="457200" y="1184564"/>
            <a:ext cx="8229600" cy="4525963"/>
          </a:xfrm>
        </p:spPr>
        <p:txBody>
          <a:bodyPr/>
          <a:lstStyle/>
          <a:p>
            <a:endParaRPr lang="en-US" dirty="0"/>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3034145" y="1417638"/>
            <a:ext cx="4003964" cy="4886180"/>
          </a:xfrm>
          <a:prstGeom prst="rect">
            <a:avLst/>
          </a:prstGeom>
        </p:spPr>
      </p:pic>
      <p:sp>
        <p:nvSpPr>
          <p:cNvPr id="5" name="TextBox 4"/>
          <p:cNvSpPr txBox="1"/>
          <p:nvPr/>
        </p:nvSpPr>
        <p:spPr>
          <a:xfrm>
            <a:off x="6109854" y="6119152"/>
            <a:ext cx="2812473" cy="369332"/>
          </a:xfrm>
          <a:prstGeom prst="rect">
            <a:avLst/>
          </a:prstGeom>
          <a:noFill/>
        </p:spPr>
        <p:txBody>
          <a:bodyPr wrap="square" rtlCol="0">
            <a:spAutoFit/>
          </a:bodyPr>
          <a:lstStyle/>
          <a:p>
            <a:r>
              <a:rPr lang="en-US" dirty="0" smtClean="0"/>
              <a:t>Rogers &amp; </a:t>
            </a:r>
            <a:r>
              <a:rPr lang="en-US" dirty="0" err="1" smtClean="0"/>
              <a:t>Manwell</a:t>
            </a:r>
            <a:r>
              <a:rPr lang="en-US" dirty="0" smtClean="0"/>
              <a:t>, 2002</a:t>
            </a:r>
            <a:endParaRPr lang="en-US" dirty="0"/>
          </a:p>
        </p:txBody>
      </p:sp>
      <p:sp>
        <p:nvSpPr>
          <p:cNvPr id="6" name="Date Placeholder 5"/>
          <p:cNvSpPr>
            <a:spLocks noGrp="1"/>
          </p:cNvSpPr>
          <p:nvPr>
            <p:ph type="dt" sz="half" idx="10"/>
          </p:nvPr>
        </p:nvSpPr>
        <p:spPr/>
        <p:txBody>
          <a:bodyPr/>
          <a:lstStyle/>
          <a:p>
            <a:fld id="{A36C8684-167D-4C55-B9F1-F0AC299D5245}" type="datetime1">
              <a:rPr lang="en-US" smtClean="0"/>
              <a:t>6/10/2015</a:t>
            </a:fld>
            <a:endParaRPr lang="en-US"/>
          </a:p>
        </p:txBody>
      </p:sp>
      <p:sp>
        <p:nvSpPr>
          <p:cNvPr id="7" name="Footer Placeholder 6"/>
          <p:cNvSpPr>
            <a:spLocks noGrp="1"/>
          </p:cNvSpPr>
          <p:nvPr>
            <p:ph type="ftr" sz="quarter" idx="11"/>
          </p:nvPr>
        </p:nvSpPr>
        <p:spPr/>
        <p:txBody>
          <a:bodyPr/>
          <a:lstStyle/>
          <a:p>
            <a:r>
              <a:rPr lang="pl-PL" smtClean="0"/>
              <a:t>NAWEA Symposium 2015, Virginia Tech.</a:t>
            </a:r>
            <a:endParaRPr lang="en-US"/>
          </a:p>
        </p:txBody>
      </p:sp>
      <p:sp>
        <p:nvSpPr>
          <p:cNvPr id="8" name="Slide Number Placeholder 7"/>
          <p:cNvSpPr>
            <a:spLocks noGrp="1"/>
          </p:cNvSpPr>
          <p:nvPr>
            <p:ph type="sldNum" sz="quarter" idx="12"/>
          </p:nvPr>
        </p:nvSpPr>
        <p:spPr/>
        <p:txBody>
          <a:bodyPr/>
          <a:lstStyle/>
          <a:p>
            <a:fld id="{B15CED03-73AE-4DDB-8334-03B0845F29E0}" type="slidenum">
              <a:rPr lang="en-US" smtClean="0"/>
              <a:pPr/>
              <a:t>7</a:t>
            </a:fld>
            <a:endParaRPr lang="en-US"/>
          </a:p>
        </p:txBody>
      </p:sp>
    </p:spTree>
    <p:extLst>
      <p:ext uri="{BB962C8B-B14F-4D97-AF65-F5344CB8AC3E}">
        <p14:creationId xmlns:p14="http://schemas.microsoft.com/office/powerpoint/2010/main" val="34392570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schemeClr val="bg1"/>
                </a:solidFill>
                <a:latin typeface="Times New Roman" pitchFamily="18" charset="0"/>
                <a:cs typeface="Times New Roman" pitchFamily="18" charset="0"/>
              </a:rPr>
              <a:t>Noise </a:t>
            </a:r>
            <a:endParaRPr lang="en-US" sz="3200" dirty="0">
              <a:solidFill>
                <a:schemeClr val="bg1"/>
              </a:solidFill>
              <a:latin typeface="Times New Roman" pitchFamily="18" charset="0"/>
              <a:cs typeface="Times New Roman" pitchFamily="18" charset="0"/>
            </a:endParaRPr>
          </a:p>
        </p:txBody>
      </p:sp>
      <p:sp>
        <p:nvSpPr>
          <p:cNvPr id="3" name="Rectangle 2"/>
          <p:cNvSpPr/>
          <p:nvPr/>
        </p:nvSpPr>
        <p:spPr>
          <a:xfrm>
            <a:off x="1" y="923509"/>
            <a:ext cx="9143995" cy="2677656"/>
          </a:xfrm>
          <a:prstGeom prst="rect">
            <a:avLst/>
          </a:prstGeom>
        </p:spPr>
        <p:txBody>
          <a:bodyPr wrap="square">
            <a:spAutoFit/>
          </a:bodyPr>
          <a:lstStyle/>
          <a:p>
            <a:pPr marL="342900" indent="-342900">
              <a:buFont typeface="Wingdings" panose="05000000000000000000" pitchFamily="2" charset="2"/>
              <a:buChar char="q"/>
            </a:pPr>
            <a:r>
              <a:rPr lang="en-US" sz="2400" dirty="0"/>
              <a:t>Noise by definition is any unwanted sound and a large concern for wind turbines. </a:t>
            </a:r>
            <a:endParaRPr lang="en-US" sz="2400" dirty="0" smtClean="0"/>
          </a:p>
          <a:p>
            <a:pPr marL="342900" indent="-342900">
              <a:buFont typeface="Wingdings" panose="05000000000000000000" pitchFamily="2" charset="2"/>
              <a:buChar char="q"/>
            </a:pPr>
            <a:r>
              <a:rPr lang="en-US" sz="2400" dirty="0" smtClean="0"/>
              <a:t>The </a:t>
            </a:r>
            <a:r>
              <a:rPr lang="en-US" sz="2400" dirty="0"/>
              <a:t>noise is generated from two aspects; the aerodynamic forces of the wind on the turbine blades, and the mechanical operation of the turbine. </a:t>
            </a:r>
            <a:endParaRPr lang="en-US" sz="2400" dirty="0" smtClean="0"/>
          </a:p>
          <a:p>
            <a:pPr marL="342900" indent="-342900">
              <a:buFont typeface="Wingdings" panose="05000000000000000000" pitchFamily="2" charset="2"/>
              <a:buChar char="q"/>
            </a:pPr>
            <a:r>
              <a:rPr lang="en-US" sz="2400" dirty="0" smtClean="0"/>
              <a:t>Modern </a:t>
            </a:r>
            <a:r>
              <a:rPr lang="en-US" sz="2400" dirty="0"/>
              <a:t>gearboxes are now very quiet and therefore the dominant noise sources are located on the blade </a:t>
            </a:r>
            <a:r>
              <a:rPr lang="en-US" sz="2400" dirty="0" smtClean="0"/>
              <a:t>.</a:t>
            </a:r>
            <a:endParaRPr lang="en-US" sz="2400" dirty="0"/>
          </a:p>
        </p:txBody>
      </p:sp>
      <p:sp>
        <p:nvSpPr>
          <p:cNvPr id="2" name="Date Placeholder 1"/>
          <p:cNvSpPr>
            <a:spLocks noGrp="1"/>
          </p:cNvSpPr>
          <p:nvPr>
            <p:ph type="dt" sz="half" idx="10"/>
          </p:nvPr>
        </p:nvSpPr>
        <p:spPr/>
        <p:txBody>
          <a:bodyPr/>
          <a:lstStyle/>
          <a:p>
            <a:fld id="{B3D13C4E-0FDD-48F1-9154-589F01397C1C}" type="datetime1">
              <a:rPr lang="en-US" smtClean="0"/>
              <a:t>6/10/2015</a:t>
            </a:fld>
            <a:endParaRPr lang="en-US"/>
          </a:p>
        </p:txBody>
      </p:sp>
      <p:sp>
        <p:nvSpPr>
          <p:cNvPr id="5" name="Footer Placeholder 4"/>
          <p:cNvSpPr>
            <a:spLocks noGrp="1"/>
          </p:cNvSpPr>
          <p:nvPr>
            <p:ph type="ftr" sz="quarter" idx="11"/>
          </p:nvPr>
        </p:nvSpPr>
        <p:spPr/>
        <p:txBody>
          <a:bodyPr/>
          <a:lstStyle/>
          <a:p>
            <a:r>
              <a:rPr lang="pl-PL" smtClean="0"/>
              <a:t>NAWEA Symposium 2015, Virginia Tech.</a:t>
            </a:r>
            <a:endParaRPr lang="en-US"/>
          </a:p>
        </p:txBody>
      </p:sp>
      <p:sp>
        <p:nvSpPr>
          <p:cNvPr id="6" name="Slide Number Placeholder 5"/>
          <p:cNvSpPr>
            <a:spLocks noGrp="1"/>
          </p:cNvSpPr>
          <p:nvPr>
            <p:ph type="sldNum" sz="quarter" idx="12"/>
          </p:nvPr>
        </p:nvSpPr>
        <p:spPr/>
        <p:txBody>
          <a:bodyPr/>
          <a:lstStyle/>
          <a:p>
            <a:fld id="{B15CED03-73AE-4DDB-8334-03B0845F29E0}" type="slidenum">
              <a:rPr lang="en-US" smtClean="0"/>
              <a:pPr/>
              <a:t>8</a:t>
            </a:fld>
            <a:endParaRPr lang="en-US"/>
          </a:p>
        </p:txBody>
      </p:sp>
    </p:spTree>
    <p:extLst>
      <p:ext uri="{BB962C8B-B14F-4D97-AF65-F5344CB8AC3E}">
        <p14:creationId xmlns:p14="http://schemas.microsoft.com/office/powerpoint/2010/main" val="15004162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 1d.psd"/>
          <p:cNvPicPr>
            <a:picLocks noChangeAspect="1"/>
          </p:cNvPicPr>
          <p:nvPr/>
        </p:nvPicPr>
        <p:blipFill>
          <a:blip r:embed="rId3"/>
          <a:stretch>
            <a:fillRect/>
          </a:stretch>
        </p:blipFill>
        <p:spPr>
          <a:xfrm>
            <a:off x="-3" y="-425103"/>
            <a:ext cx="9144000" cy="6858000"/>
          </a:xfrm>
          <a:prstGeom prst="rect">
            <a:avLst/>
          </a:prstGeom>
        </p:spPr>
      </p:pic>
      <p:sp>
        <p:nvSpPr>
          <p:cNvPr id="4" name="TextBox 3"/>
          <p:cNvSpPr txBox="1"/>
          <p:nvPr/>
        </p:nvSpPr>
        <p:spPr>
          <a:xfrm>
            <a:off x="1" y="338734"/>
            <a:ext cx="9143999" cy="584775"/>
          </a:xfrm>
          <a:prstGeom prst="rect">
            <a:avLst/>
          </a:prstGeom>
          <a:noFill/>
        </p:spPr>
        <p:txBody>
          <a:bodyPr wrap="square" rtlCol="0">
            <a:spAutoFit/>
          </a:bodyPr>
          <a:lstStyle/>
          <a:p>
            <a:pPr algn="ctr"/>
            <a:r>
              <a:rPr lang="en-US" sz="3200" dirty="0" smtClean="0">
                <a:solidFill>
                  <a:schemeClr val="bg1"/>
                </a:solidFill>
                <a:latin typeface="Times New Roman" pitchFamily="18" charset="0"/>
                <a:cs typeface="Times New Roman" pitchFamily="18" charset="0"/>
              </a:rPr>
              <a:t>Noise Generation</a:t>
            </a:r>
            <a:endParaRPr lang="en-US" sz="3200" dirty="0">
              <a:solidFill>
                <a:schemeClr val="bg1"/>
              </a:solidFill>
              <a:latin typeface="Times New Roman" pitchFamily="18" charset="0"/>
              <a:cs typeface="Times New Roman" pitchFamily="18" charset="0"/>
            </a:endParaRPr>
          </a:p>
        </p:txBody>
      </p:sp>
      <p:pic>
        <p:nvPicPr>
          <p:cNvPr id="5" name="Content Placeholder 4"/>
          <p:cNvPicPr>
            <a:picLocks noGrp="1"/>
          </p:cNvPicPr>
          <p:nvPr>
            <p:ph sz="quarter" idx="4294967295"/>
          </p:nvPr>
        </p:nvPicPr>
        <p:blipFill>
          <a:blip r:embed="rId4">
            <a:extLst>
              <a:ext uri="{28A0092B-C50C-407E-A947-70E740481C1C}">
                <a14:useLocalDpi xmlns:a14="http://schemas.microsoft.com/office/drawing/2010/main" val="0"/>
              </a:ext>
            </a:extLst>
          </a:blip>
          <a:stretch>
            <a:fillRect/>
          </a:stretch>
        </p:blipFill>
        <p:spPr>
          <a:xfrm>
            <a:off x="1260764" y="1052945"/>
            <a:ext cx="6026727" cy="4156364"/>
          </a:xfrm>
          <a:prstGeom prst="rect">
            <a:avLst/>
          </a:prstGeom>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60764" y="5609358"/>
            <a:ext cx="6954405" cy="597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fld id="{FB8F3385-902C-4E09-A029-893141AD29FE}" type="datetime1">
              <a:rPr lang="en-US" smtClean="0"/>
              <a:t>6/10/2015</a:t>
            </a:fld>
            <a:endParaRPr lang="en-US"/>
          </a:p>
        </p:txBody>
      </p:sp>
      <p:sp>
        <p:nvSpPr>
          <p:cNvPr id="3" name="Footer Placeholder 2"/>
          <p:cNvSpPr>
            <a:spLocks noGrp="1"/>
          </p:cNvSpPr>
          <p:nvPr>
            <p:ph type="ftr" sz="quarter" idx="11"/>
          </p:nvPr>
        </p:nvSpPr>
        <p:spPr/>
        <p:txBody>
          <a:bodyPr/>
          <a:lstStyle/>
          <a:p>
            <a:r>
              <a:rPr lang="pl-PL" smtClean="0"/>
              <a:t>NAWEA Symposium 2015, Virginia Tech.</a:t>
            </a:r>
            <a:endParaRPr lang="en-US"/>
          </a:p>
        </p:txBody>
      </p:sp>
      <p:sp>
        <p:nvSpPr>
          <p:cNvPr id="6" name="Slide Number Placeholder 5"/>
          <p:cNvSpPr>
            <a:spLocks noGrp="1"/>
          </p:cNvSpPr>
          <p:nvPr>
            <p:ph type="sldNum" sz="quarter" idx="12"/>
          </p:nvPr>
        </p:nvSpPr>
        <p:spPr/>
        <p:txBody>
          <a:bodyPr/>
          <a:lstStyle/>
          <a:p>
            <a:fld id="{B15CED03-73AE-4DDB-8334-03B0845F29E0}" type="slidenum">
              <a:rPr lang="en-US" smtClean="0"/>
              <a:pPr/>
              <a:t>9</a:t>
            </a:fld>
            <a:endParaRPr lang="en-US"/>
          </a:p>
        </p:txBody>
      </p:sp>
    </p:spTree>
    <p:extLst>
      <p:ext uri="{BB962C8B-B14F-4D97-AF65-F5344CB8AC3E}">
        <p14:creationId xmlns:p14="http://schemas.microsoft.com/office/powerpoint/2010/main" val="3840189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4639</TotalTime>
  <Words>2634</Words>
  <Application>Microsoft Office PowerPoint</Application>
  <PresentationFormat>On-screen Show (4:3)</PresentationFormat>
  <Paragraphs>266</Paragraphs>
  <Slides>28</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Cambria Math</vt:lpstr>
      <vt:lpstr>Georgia</vt:lpstr>
      <vt:lpstr>Times New Roman</vt:lpstr>
      <vt:lpstr>Wingdings</vt:lpstr>
      <vt:lpstr>Office Theme</vt:lpstr>
      <vt:lpstr> Noise and Vibration Issues of Wind Turbines and Their Impact – A Review </vt:lpstr>
      <vt:lpstr>PowerPoint Presentation</vt:lpstr>
      <vt:lpstr>PowerPoint Presentation</vt:lpstr>
      <vt:lpstr>PowerPoint Presentation</vt:lpstr>
      <vt:lpstr>PowerPoint Presentation</vt:lpstr>
      <vt:lpstr>PowerPoint Presentation</vt:lpstr>
      <vt:lpstr>Typical Noise Levels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Goes Here</dc:title>
  <dc:creator>Megan Hopkins</dc:creator>
  <cp:lastModifiedBy>Rob Suryan</cp:lastModifiedBy>
  <cp:revision>186</cp:revision>
  <dcterms:created xsi:type="dcterms:W3CDTF">2012-01-25T17:16:42Z</dcterms:created>
  <dcterms:modified xsi:type="dcterms:W3CDTF">2015-06-10T17:17:29Z</dcterms:modified>
</cp:coreProperties>
</file>