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2"/>
  </p:notesMasterIdLst>
  <p:sldIdLst>
    <p:sldId id="256" r:id="rId2"/>
    <p:sldId id="28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FC6D195-55BE-4045-A07E-6D785B783305}">
  <a:tblStyle styleId="{0FC6D195-55BE-4045-A07E-6D785B78330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/>
    <p:restoredTop sz="94613"/>
  </p:normalViewPr>
  <p:slideViewPr>
    <p:cSldViewPr snapToGrid="0" snapToObjects="1">
      <p:cViewPr varScale="1">
        <p:scale>
          <a:sx n="149" d="100"/>
          <a:sy n="149" d="100"/>
        </p:scale>
        <p:origin x="192" y="3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1100"/>
              <a:buChar char="●"/>
              <a:defRPr sz="1100"/>
            </a:lvl1pPr>
            <a:lvl2pPr lvl="1">
              <a:spcBef>
                <a:spcPts val="0"/>
              </a:spcBef>
              <a:buSzPts val="1100"/>
              <a:buChar char="○"/>
              <a:defRPr sz="1100"/>
            </a:lvl2pPr>
            <a:lvl3pPr lvl="2">
              <a:spcBef>
                <a:spcPts val="0"/>
              </a:spcBef>
              <a:buSzPts val="1100"/>
              <a:buChar char="■"/>
              <a:defRPr sz="1100"/>
            </a:lvl3pPr>
            <a:lvl4pPr lvl="3">
              <a:spcBef>
                <a:spcPts val="0"/>
              </a:spcBef>
              <a:buSzPts val="1100"/>
              <a:buChar char="●"/>
              <a:defRPr sz="1100"/>
            </a:lvl4pPr>
            <a:lvl5pPr lvl="4">
              <a:spcBef>
                <a:spcPts val="0"/>
              </a:spcBef>
              <a:buSzPts val="1100"/>
              <a:buChar char="○"/>
              <a:defRPr sz="1100"/>
            </a:lvl5pPr>
            <a:lvl6pPr lvl="5">
              <a:spcBef>
                <a:spcPts val="0"/>
              </a:spcBef>
              <a:buSzPts val="1100"/>
              <a:buChar char="■"/>
              <a:defRPr sz="1100"/>
            </a:lvl6pPr>
            <a:lvl7pPr lvl="6">
              <a:spcBef>
                <a:spcPts val="0"/>
              </a:spcBef>
              <a:buSzPts val="1100"/>
              <a:buChar char="●"/>
              <a:defRPr sz="1100"/>
            </a:lvl7pPr>
            <a:lvl8pPr lvl="7">
              <a:spcBef>
                <a:spcPts val="0"/>
              </a:spcBef>
              <a:buSzPts val="1100"/>
              <a:buChar char="○"/>
              <a:defRPr sz="1100"/>
            </a:lvl8pPr>
            <a:lvl9pPr lvl="8">
              <a:spcBef>
                <a:spcPts val="0"/>
              </a:spcBef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958652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298420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045340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768448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831227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Shape 1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180277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Shape 2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615277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Shape 2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759165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Shape 2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256457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Shape 2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573545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Shape 2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096654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Shape 2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865469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4801214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Shape 2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6590856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Shape 2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9638108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Shape 2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8757596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Shape 2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7968882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Shape 2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7650455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Shape 2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4546899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Shape 289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Shape 2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5748116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Shape 29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6" name="Shape 2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8739524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Shape 30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2" name="Shape 3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284043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Shape 30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Shape 3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38151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8848683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Shape 31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Shape 3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505388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15363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545044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379793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264511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An alternate stack includes PySpark for LDA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16074994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99413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hape 10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" name="Shape 11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2" name="Shape 12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3" name="Shape 13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" name="Shape 14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5" name="Shape 15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6" name="Shape 16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" name="Shape 17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8" name="Shape 18"/>
          <p:cNvSpPr txBox="1">
            <a:spLocks noGrp="1"/>
          </p:cNvSpPr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ts val="5400"/>
              <a:buNone/>
              <a:defRPr sz="5400"/>
            </a:lvl1pPr>
            <a:lvl2pPr lvl="1" algn="ctr">
              <a:spcBef>
                <a:spcPts val="0"/>
              </a:spcBef>
              <a:buSzPts val="5400"/>
              <a:buNone/>
              <a:defRPr sz="5400"/>
            </a:lvl2pPr>
            <a:lvl3pPr lvl="2" algn="ctr">
              <a:spcBef>
                <a:spcPts val="0"/>
              </a:spcBef>
              <a:buSzPts val="5400"/>
              <a:buNone/>
              <a:defRPr sz="5400"/>
            </a:lvl3pPr>
            <a:lvl4pPr lvl="3" algn="ctr">
              <a:spcBef>
                <a:spcPts val="0"/>
              </a:spcBef>
              <a:buSzPts val="5400"/>
              <a:buNone/>
              <a:defRPr sz="5400"/>
            </a:lvl4pPr>
            <a:lvl5pPr lvl="4" algn="ctr">
              <a:spcBef>
                <a:spcPts val="0"/>
              </a:spcBef>
              <a:buSzPts val="5400"/>
              <a:buNone/>
              <a:defRPr sz="5400"/>
            </a:lvl5pPr>
            <a:lvl6pPr lvl="5" algn="ctr">
              <a:spcBef>
                <a:spcPts val="0"/>
              </a:spcBef>
              <a:buSzPts val="5400"/>
              <a:buNone/>
              <a:defRPr sz="5400"/>
            </a:lvl6pPr>
            <a:lvl7pPr lvl="6" algn="ctr">
              <a:spcBef>
                <a:spcPts val="0"/>
              </a:spcBef>
              <a:buSzPts val="5400"/>
              <a:buNone/>
              <a:defRPr sz="5400"/>
            </a:lvl7pPr>
            <a:lvl8pPr lvl="7" algn="ctr">
              <a:spcBef>
                <a:spcPts val="0"/>
              </a:spcBef>
              <a:buSzPts val="5400"/>
              <a:buNone/>
              <a:defRPr sz="5400"/>
            </a:lvl8pPr>
            <a:lvl9pPr lvl="8" algn="ctr">
              <a:spcBef>
                <a:spcPts val="0"/>
              </a:spcBef>
              <a:buSzPts val="5400"/>
              <a:buNone/>
              <a:defRPr sz="5400"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ubTitle" idx="1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 algn="ctr">
              <a:spcBef>
                <a:spcPts val="0"/>
              </a:spcBef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spcBef>
                <a:spcPts val="0"/>
              </a:spcBef>
              <a:buSzPts val="1800"/>
              <a:buChar char="●"/>
              <a:defRPr/>
            </a:lvl1pPr>
            <a:lvl2pPr lvl="1" algn="ctr">
              <a:spcBef>
                <a:spcPts val="0"/>
              </a:spcBef>
              <a:buSzPts val="1400"/>
              <a:buChar char="○"/>
              <a:defRPr/>
            </a:lvl2pPr>
            <a:lvl3pPr lvl="2" algn="ctr">
              <a:spcBef>
                <a:spcPts val="0"/>
              </a:spcBef>
              <a:buSzPts val="1400"/>
              <a:buChar char="■"/>
              <a:defRPr/>
            </a:lvl3pPr>
            <a:lvl4pPr lvl="3" algn="ctr">
              <a:spcBef>
                <a:spcPts val="0"/>
              </a:spcBef>
              <a:buSzPts val="1400"/>
              <a:buChar char="●"/>
              <a:defRPr/>
            </a:lvl4pPr>
            <a:lvl5pPr lvl="4" algn="ctr">
              <a:spcBef>
                <a:spcPts val="0"/>
              </a:spcBef>
              <a:buSzPts val="1400"/>
              <a:buChar char="○"/>
              <a:defRPr/>
            </a:lvl5pPr>
            <a:lvl6pPr lvl="5" algn="ctr">
              <a:spcBef>
                <a:spcPts val="0"/>
              </a:spcBef>
              <a:buSzPts val="1400"/>
              <a:buChar char="■"/>
              <a:defRPr/>
            </a:lvl6pPr>
            <a:lvl7pPr lvl="6" algn="ctr">
              <a:spcBef>
                <a:spcPts val="0"/>
              </a:spcBef>
              <a:buSzPts val="1400"/>
              <a:buChar char="●"/>
              <a:defRPr/>
            </a:lvl7pPr>
            <a:lvl8pPr lvl="7" algn="ctr">
              <a:spcBef>
                <a:spcPts val="0"/>
              </a:spcBef>
              <a:buSzPts val="1400"/>
              <a:buChar char="○"/>
              <a:defRPr/>
            </a:lvl8pPr>
            <a:lvl9pPr lvl="8" algn="ctr">
              <a:spcBef>
                <a:spcPts val="0"/>
              </a:spcBef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 algn="ctr">
              <a:spcBef>
                <a:spcPts val="0"/>
              </a:spcBef>
              <a:buSzPts val="3600"/>
              <a:buNone/>
              <a:defRPr/>
            </a:lvl1pPr>
            <a:lvl2pPr lvl="1" algn="ctr">
              <a:spcBef>
                <a:spcPts val="0"/>
              </a:spcBef>
              <a:buSzPts val="3600"/>
              <a:buNone/>
              <a:defRPr/>
            </a:lvl2pPr>
            <a:lvl3pPr lvl="2" algn="ctr">
              <a:spcBef>
                <a:spcPts val="0"/>
              </a:spcBef>
              <a:buSzPts val="3600"/>
              <a:buNone/>
              <a:defRPr/>
            </a:lvl3pPr>
            <a:lvl4pPr lvl="3" algn="ctr">
              <a:spcBef>
                <a:spcPts val="0"/>
              </a:spcBef>
              <a:buSzPts val="3600"/>
              <a:buNone/>
              <a:defRPr/>
            </a:lvl4pPr>
            <a:lvl5pPr lvl="4" algn="ctr">
              <a:spcBef>
                <a:spcPts val="0"/>
              </a:spcBef>
              <a:buSzPts val="3600"/>
              <a:buNone/>
              <a:defRPr/>
            </a:lvl5pPr>
            <a:lvl6pPr lvl="5" algn="ctr">
              <a:spcBef>
                <a:spcPts val="0"/>
              </a:spcBef>
              <a:buSzPts val="3600"/>
              <a:buNone/>
              <a:defRPr/>
            </a:lvl6pPr>
            <a:lvl7pPr lvl="6" algn="ctr">
              <a:spcBef>
                <a:spcPts val="0"/>
              </a:spcBef>
              <a:buSzPts val="3600"/>
              <a:buNone/>
              <a:defRPr/>
            </a:lvl7pPr>
            <a:lvl8pPr lvl="7" algn="ctr">
              <a:spcBef>
                <a:spcPts val="0"/>
              </a:spcBef>
              <a:buSzPts val="3600"/>
              <a:buNone/>
              <a:defRPr/>
            </a:lvl8pPr>
            <a:lvl9pPr lvl="8" algn="ctr">
              <a:spcBef>
                <a:spcPts val="0"/>
              </a:spcBef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3600"/>
              <a:buNone/>
              <a:defRPr/>
            </a:lvl1pPr>
            <a:lvl2pPr lvl="1">
              <a:spcBef>
                <a:spcPts val="0"/>
              </a:spcBef>
              <a:buSzPts val="3600"/>
              <a:buNone/>
              <a:defRPr/>
            </a:lvl2pPr>
            <a:lvl3pPr lvl="2">
              <a:spcBef>
                <a:spcPts val="0"/>
              </a:spcBef>
              <a:buSzPts val="3600"/>
              <a:buNone/>
              <a:defRPr/>
            </a:lvl3pPr>
            <a:lvl4pPr lvl="3">
              <a:spcBef>
                <a:spcPts val="0"/>
              </a:spcBef>
              <a:buSzPts val="3600"/>
              <a:buNone/>
              <a:defRPr/>
            </a:lvl4pPr>
            <a:lvl5pPr lvl="4">
              <a:spcBef>
                <a:spcPts val="0"/>
              </a:spcBef>
              <a:buSzPts val="3600"/>
              <a:buNone/>
              <a:defRPr/>
            </a:lvl5pPr>
            <a:lvl6pPr lvl="5">
              <a:spcBef>
                <a:spcPts val="0"/>
              </a:spcBef>
              <a:buSzPts val="3600"/>
              <a:buNone/>
              <a:defRPr/>
            </a:lvl6pPr>
            <a:lvl7pPr lvl="6">
              <a:spcBef>
                <a:spcPts val="0"/>
              </a:spcBef>
              <a:buSzPts val="3600"/>
              <a:buNone/>
              <a:defRPr/>
            </a:lvl7pPr>
            <a:lvl8pPr lvl="7">
              <a:spcBef>
                <a:spcPts val="0"/>
              </a:spcBef>
              <a:buSzPts val="3600"/>
              <a:buNone/>
              <a:defRPr/>
            </a:lvl8pPr>
            <a:lvl9pPr lvl="8">
              <a:spcBef>
                <a:spcPts val="0"/>
              </a:spcBef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311700" y="961525"/>
            <a:ext cx="8520600" cy="330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1800"/>
              <a:buChar char="●"/>
              <a:defRPr/>
            </a:lvl1pPr>
            <a:lvl2pPr lvl="1">
              <a:spcBef>
                <a:spcPts val="0"/>
              </a:spcBef>
              <a:buSzPts val="1400"/>
              <a:buChar char="○"/>
              <a:defRPr/>
            </a:lvl2pPr>
            <a:lvl3pPr lvl="2">
              <a:spcBef>
                <a:spcPts val="0"/>
              </a:spcBef>
              <a:buSzPts val="1400"/>
              <a:buChar char="■"/>
              <a:defRPr/>
            </a:lvl3pPr>
            <a:lvl4pPr lvl="3">
              <a:spcBef>
                <a:spcPts val="0"/>
              </a:spcBef>
              <a:buSzPts val="1400"/>
              <a:buChar char="●"/>
              <a:defRPr/>
            </a:lvl4pPr>
            <a:lvl5pPr lvl="4">
              <a:spcBef>
                <a:spcPts val="0"/>
              </a:spcBef>
              <a:buSzPts val="1400"/>
              <a:buChar char="○"/>
              <a:defRPr/>
            </a:lvl5pPr>
            <a:lvl6pPr lvl="5">
              <a:spcBef>
                <a:spcPts val="0"/>
              </a:spcBef>
              <a:buSzPts val="1400"/>
              <a:buChar char="■"/>
              <a:defRPr/>
            </a:lvl6pPr>
            <a:lvl7pPr lvl="6">
              <a:spcBef>
                <a:spcPts val="0"/>
              </a:spcBef>
              <a:buSzPts val="1400"/>
              <a:buChar char="●"/>
              <a:defRPr/>
            </a:lvl7pPr>
            <a:lvl8pPr lvl="7">
              <a:spcBef>
                <a:spcPts val="0"/>
              </a:spcBef>
              <a:buSzPts val="1400"/>
              <a:buChar char="○"/>
              <a:defRPr/>
            </a:lvl8pPr>
            <a:lvl9pPr lvl="8">
              <a:spcBef>
                <a:spcPts val="0"/>
              </a:spcBef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311700" y="140225"/>
            <a:ext cx="8520600" cy="707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3600"/>
              <a:buNone/>
              <a:defRPr/>
            </a:lvl1pPr>
            <a:lvl2pPr lvl="1">
              <a:spcBef>
                <a:spcPts val="0"/>
              </a:spcBef>
              <a:buSzPts val="3600"/>
              <a:buNone/>
              <a:defRPr/>
            </a:lvl2pPr>
            <a:lvl3pPr lvl="2">
              <a:spcBef>
                <a:spcPts val="0"/>
              </a:spcBef>
              <a:buSzPts val="3600"/>
              <a:buNone/>
              <a:defRPr/>
            </a:lvl3pPr>
            <a:lvl4pPr lvl="3">
              <a:spcBef>
                <a:spcPts val="0"/>
              </a:spcBef>
              <a:buSzPts val="3600"/>
              <a:buNone/>
              <a:defRPr/>
            </a:lvl4pPr>
            <a:lvl5pPr lvl="4">
              <a:spcBef>
                <a:spcPts val="0"/>
              </a:spcBef>
              <a:buSzPts val="3600"/>
              <a:buNone/>
              <a:defRPr/>
            </a:lvl5pPr>
            <a:lvl6pPr lvl="5">
              <a:spcBef>
                <a:spcPts val="0"/>
              </a:spcBef>
              <a:buSzPts val="3600"/>
              <a:buNone/>
              <a:defRPr/>
            </a:lvl6pPr>
            <a:lvl7pPr lvl="6">
              <a:spcBef>
                <a:spcPts val="0"/>
              </a:spcBef>
              <a:buSzPts val="3600"/>
              <a:buNone/>
              <a:defRPr/>
            </a:lvl7pPr>
            <a:lvl8pPr lvl="7">
              <a:spcBef>
                <a:spcPts val="0"/>
              </a:spcBef>
              <a:buSzPts val="3600"/>
              <a:buNone/>
              <a:defRPr/>
            </a:lvl8pPr>
            <a:lvl9pPr lvl="8">
              <a:spcBef>
                <a:spcPts val="0"/>
              </a:spcBef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311700" y="961375"/>
            <a:ext cx="3999900" cy="330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1400"/>
              <a:buChar char="●"/>
              <a:defRPr sz="1400"/>
            </a:lvl1pPr>
            <a:lvl2pPr lvl="1">
              <a:spcBef>
                <a:spcPts val="0"/>
              </a:spcBef>
              <a:buSzPts val="1200"/>
              <a:buChar char="○"/>
              <a:defRPr sz="1200"/>
            </a:lvl2pPr>
            <a:lvl3pPr lvl="2">
              <a:spcBef>
                <a:spcPts val="0"/>
              </a:spcBef>
              <a:buSzPts val="1200"/>
              <a:buChar char="■"/>
              <a:defRPr sz="1200"/>
            </a:lvl3pPr>
            <a:lvl4pPr lvl="3">
              <a:spcBef>
                <a:spcPts val="0"/>
              </a:spcBef>
              <a:buSzPts val="1200"/>
              <a:buChar char="●"/>
              <a:defRPr sz="1200"/>
            </a:lvl4pPr>
            <a:lvl5pPr lvl="4">
              <a:spcBef>
                <a:spcPts val="0"/>
              </a:spcBef>
              <a:buSzPts val="1200"/>
              <a:buChar char="○"/>
              <a:defRPr sz="1200"/>
            </a:lvl5pPr>
            <a:lvl6pPr lvl="5">
              <a:spcBef>
                <a:spcPts val="0"/>
              </a:spcBef>
              <a:buSzPts val="1200"/>
              <a:buChar char="■"/>
              <a:defRPr sz="1200"/>
            </a:lvl6pPr>
            <a:lvl7pPr lvl="6">
              <a:spcBef>
                <a:spcPts val="0"/>
              </a:spcBef>
              <a:buSzPts val="1200"/>
              <a:buChar char="●"/>
              <a:defRPr sz="1200"/>
            </a:lvl7pPr>
            <a:lvl8pPr lvl="7">
              <a:spcBef>
                <a:spcPts val="0"/>
              </a:spcBef>
              <a:buSzPts val="1200"/>
              <a:buChar char="○"/>
              <a:defRPr sz="1200"/>
            </a:lvl8pPr>
            <a:lvl9pPr lvl="8">
              <a:spcBef>
                <a:spcPts val="0"/>
              </a:spcBef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2"/>
          </p:nvPr>
        </p:nvSpPr>
        <p:spPr>
          <a:xfrm>
            <a:off x="4832400" y="961375"/>
            <a:ext cx="3999900" cy="330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1400"/>
              <a:buChar char="●"/>
              <a:defRPr sz="1400"/>
            </a:lvl1pPr>
            <a:lvl2pPr lvl="1">
              <a:spcBef>
                <a:spcPts val="0"/>
              </a:spcBef>
              <a:buSzPts val="1200"/>
              <a:buChar char="○"/>
              <a:defRPr sz="1200"/>
            </a:lvl2pPr>
            <a:lvl3pPr lvl="2">
              <a:spcBef>
                <a:spcPts val="0"/>
              </a:spcBef>
              <a:buSzPts val="1200"/>
              <a:buChar char="■"/>
              <a:defRPr sz="1200"/>
            </a:lvl3pPr>
            <a:lvl4pPr lvl="3">
              <a:spcBef>
                <a:spcPts val="0"/>
              </a:spcBef>
              <a:buSzPts val="1200"/>
              <a:buChar char="●"/>
              <a:defRPr sz="1200"/>
            </a:lvl4pPr>
            <a:lvl5pPr lvl="4">
              <a:spcBef>
                <a:spcPts val="0"/>
              </a:spcBef>
              <a:buSzPts val="1200"/>
              <a:buChar char="○"/>
              <a:defRPr sz="1200"/>
            </a:lvl5pPr>
            <a:lvl6pPr lvl="5">
              <a:spcBef>
                <a:spcPts val="0"/>
              </a:spcBef>
              <a:buSzPts val="1200"/>
              <a:buChar char="■"/>
              <a:defRPr sz="1200"/>
            </a:lvl6pPr>
            <a:lvl7pPr lvl="6">
              <a:spcBef>
                <a:spcPts val="0"/>
              </a:spcBef>
              <a:buSzPts val="1200"/>
              <a:buChar char="●"/>
              <a:defRPr sz="1200"/>
            </a:lvl7pPr>
            <a:lvl8pPr lvl="7">
              <a:spcBef>
                <a:spcPts val="0"/>
              </a:spcBef>
              <a:buSzPts val="1200"/>
              <a:buChar char="○"/>
              <a:defRPr sz="1200"/>
            </a:lvl8pPr>
            <a:lvl9pPr lvl="8">
              <a:spcBef>
                <a:spcPts val="0"/>
              </a:spcBef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3600"/>
              <a:buNone/>
              <a:defRPr/>
            </a:lvl1pPr>
            <a:lvl2pPr lvl="1">
              <a:spcBef>
                <a:spcPts val="0"/>
              </a:spcBef>
              <a:buSzPts val="3600"/>
              <a:buNone/>
              <a:defRPr/>
            </a:lvl2pPr>
            <a:lvl3pPr lvl="2">
              <a:spcBef>
                <a:spcPts val="0"/>
              </a:spcBef>
              <a:buSzPts val="3600"/>
              <a:buNone/>
              <a:defRPr/>
            </a:lvl3pPr>
            <a:lvl4pPr lvl="3">
              <a:spcBef>
                <a:spcPts val="0"/>
              </a:spcBef>
              <a:buSzPts val="3600"/>
              <a:buNone/>
              <a:defRPr/>
            </a:lvl4pPr>
            <a:lvl5pPr lvl="4">
              <a:spcBef>
                <a:spcPts val="0"/>
              </a:spcBef>
              <a:buSzPts val="3600"/>
              <a:buNone/>
              <a:defRPr/>
            </a:lvl5pPr>
            <a:lvl6pPr lvl="5">
              <a:spcBef>
                <a:spcPts val="0"/>
              </a:spcBef>
              <a:buSzPts val="3600"/>
              <a:buNone/>
              <a:defRPr/>
            </a:lvl6pPr>
            <a:lvl7pPr lvl="6">
              <a:spcBef>
                <a:spcPts val="0"/>
              </a:spcBef>
              <a:buSzPts val="3600"/>
              <a:buNone/>
              <a:defRPr/>
            </a:lvl7pPr>
            <a:lvl8pPr lvl="7">
              <a:spcBef>
                <a:spcPts val="0"/>
              </a:spcBef>
              <a:buSzPts val="3600"/>
              <a:buNone/>
              <a:defRPr/>
            </a:lvl8pPr>
            <a:lvl9pPr lvl="8">
              <a:spcBef>
                <a:spcPts val="0"/>
              </a:spcBef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>
              <a:spcBef>
                <a:spcPts val="0"/>
              </a:spcBef>
              <a:buSzPts val="2400"/>
              <a:buNone/>
              <a:defRPr sz="2400"/>
            </a:lvl1pPr>
            <a:lvl2pPr lvl="1">
              <a:spcBef>
                <a:spcPts val="0"/>
              </a:spcBef>
              <a:buSzPts val="2400"/>
              <a:buNone/>
              <a:defRPr sz="2400"/>
            </a:lvl2pPr>
            <a:lvl3pPr lvl="2">
              <a:spcBef>
                <a:spcPts val="0"/>
              </a:spcBef>
              <a:buSzPts val="2400"/>
              <a:buNone/>
              <a:defRPr sz="2400"/>
            </a:lvl3pPr>
            <a:lvl4pPr lvl="3">
              <a:spcBef>
                <a:spcPts val="0"/>
              </a:spcBef>
              <a:buSzPts val="2400"/>
              <a:buNone/>
              <a:defRPr sz="2400"/>
            </a:lvl4pPr>
            <a:lvl5pPr lvl="4">
              <a:spcBef>
                <a:spcPts val="0"/>
              </a:spcBef>
              <a:buSzPts val="2400"/>
              <a:buNone/>
              <a:defRPr sz="2400"/>
            </a:lvl5pPr>
            <a:lvl6pPr lvl="5">
              <a:spcBef>
                <a:spcPts val="0"/>
              </a:spcBef>
              <a:buSzPts val="2400"/>
              <a:buNone/>
              <a:defRPr sz="2400"/>
            </a:lvl6pPr>
            <a:lvl7pPr lvl="6">
              <a:spcBef>
                <a:spcPts val="0"/>
              </a:spcBef>
              <a:buSzPts val="2400"/>
              <a:buNone/>
              <a:defRPr sz="2400"/>
            </a:lvl7pPr>
            <a:lvl8pPr lvl="7">
              <a:spcBef>
                <a:spcPts val="0"/>
              </a:spcBef>
              <a:buSzPts val="2400"/>
              <a:buNone/>
              <a:defRPr sz="2400"/>
            </a:lvl8pPr>
            <a:lvl9pPr lvl="8">
              <a:spcBef>
                <a:spcPts val="0"/>
              </a:spcBef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1200"/>
              <a:buChar char="●"/>
              <a:defRPr sz="1200"/>
            </a:lvl1pPr>
            <a:lvl2pPr lvl="1">
              <a:spcBef>
                <a:spcPts val="0"/>
              </a:spcBef>
              <a:buSzPts val="1200"/>
              <a:buChar char="○"/>
              <a:defRPr sz="1200"/>
            </a:lvl2pPr>
            <a:lvl3pPr lvl="2">
              <a:spcBef>
                <a:spcPts val="0"/>
              </a:spcBef>
              <a:buSzPts val="1200"/>
              <a:buChar char="■"/>
              <a:defRPr sz="1200"/>
            </a:lvl3pPr>
            <a:lvl4pPr lvl="3">
              <a:spcBef>
                <a:spcPts val="0"/>
              </a:spcBef>
              <a:buSzPts val="1200"/>
              <a:buChar char="●"/>
              <a:defRPr sz="1200"/>
            </a:lvl4pPr>
            <a:lvl5pPr lvl="4">
              <a:spcBef>
                <a:spcPts val="0"/>
              </a:spcBef>
              <a:buSzPts val="1200"/>
              <a:buChar char="○"/>
              <a:defRPr sz="1200"/>
            </a:lvl5pPr>
            <a:lvl6pPr lvl="5">
              <a:spcBef>
                <a:spcPts val="0"/>
              </a:spcBef>
              <a:buSzPts val="1200"/>
              <a:buChar char="■"/>
              <a:defRPr sz="1200"/>
            </a:lvl6pPr>
            <a:lvl7pPr lvl="6">
              <a:spcBef>
                <a:spcPts val="0"/>
              </a:spcBef>
              <a:buSzPts val="1200"/>
              <a:buChar char="●"/>
              <a:defRPr sz="1200"/>
            </a:lvl7pPr>
            <a:lvl8pPr lvl="7">
              <a:spcBef>
                <a:spcPts val="0"/>
              </a:spcBef>
              <a:buSzPts val="1200"/>
              <a:buChar char="○"/>
              <a:defRPr sz="1200"/>
            </a:lvl8pPr>
            <a:lvl9pPr lvl="8">
              <a:spcBef>
                <a:spcPts val="0"/>
              </a:spcBef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accent6"/>
        </a:solidFill>
        <a:effectLst/>
      </p:bgPr>
    </p:bg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47" name="Shape 47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ts val="4200"/>
              <a:buNone/>
              <a:defRPr sz="4200"/>
            </a:lvl1pPr>
            <a:lvl2pPr lvl="1" algn="ctr">
              <a:spcBef>
                <a:spcPts val="0"/>
              </a:spcBef>
              <a:buSzPts val="4200"/>
              <a:buNone/>
              <a:defRPr sz="4200"/>
            </a:lvl2pPr>
            <a:lvl3pPr lvl="2" algn="ctr">
              <a:spcBef>
                <a:spcPts val="0"/>
              </a:spcBef>
              <a:buSzPts val="4200"/>
              <a:buNone/>
              <a:defRPr sz="4200"/>
            </a:lvl3pPr>
            <a:lvl4pPr lvl="3" algn="ctr">
              <a:spcBef>
                <a:spcPts val="0"/>
              </a:spcBef>
              <a:buSzPts val="4200"/>
              <a:buNone/>
              <a:defRPr sz="4200"/>
            </a:lvl4pPr>
            <a:lvl5pPr lvl="4" algn="ctr">
              <a:spcBef>
                <a:spcPts val="0"/>
              </a:spcBef>
              <a:buSzPts val="4200"/>
              <a:buNone/>
              <a:defRPr sz="4200"/>
            </a:lvl5pPr>
            <a:lvl6pPr lvl="5" algn="ctr">
              <a:spcBef>
                <a:spcPts val="0"/>
              </a:spcBef>
              <a:buSzPts val="4200"/>
              <a:buNone/>
              <a:defRPr sz="4200"/>
            </a:lvl6pPr>
            <a:lvl7pPr lvl="6" algn="ctr">
              <a:spcBef>
                <a:spcPts val="0"/>
              </a:spcBef>
              <a:buSzPts val="4200"/>
              <a:buNone/>
              <a:defRPr sz="4200"/>
            </a:lvl7pPr>
            <a:lvl8pPr lvl="7" algn="ctr">
              <a:spcBef>
                <a:spcPts val="0"/>
              </a:spcBef>
              <a:buSzPts val="4200"/>
              <a:buNone/>
              <a:defRPr sz="4200"/>
            </a:lvl8pPr>
            <a:lvl9pPr lvl="8" algn="ctr">
              <a:spcBef>
                <a:spcPts val="0"/>
              </a:spcBef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ubTitle" idx="1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tropic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lang="en" sz="10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ashishbaghudana/cs5604" TargetMode="External"/><Relationship Id="rId4" Type="http://schemas.openxmlformats.org/officeDocument/2006/relationships/hyperlink" Target="https://github.com/yuan9/CS5604_CTA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ctrTitle"/>
          </p:nvPr>
        </p:nvSpPr>
        <p:spPr>
          <a:xfrm>
            <a:off x="959025" y="1166227"/>
            <a:ext cx="7136700" cy="10224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 sz="5200"/>
              <a:t>Clustering and Topic Analysis</a:t>
            </a:r>
          </a:p>
        </p:txBody>
      </p:sp>
      <p:sp>
        <p:nvSpPr>
          <p:cNvPr id="67" name="Shape 67"/>
          <p:cNvSpPr txBox="1">
            <a:spLocks noGrp="1"/>
          </p:cNvSpPr>
          <p:nvPr>
            <p:ph type="subTitle" idx="1"/>
          </p:nvPr>
        </p:nvSpPr>
        <p:spPr>
          <a:xfrm>
            <a:off x="2165263" y="2301766"/>
            <a:ext cx="4870500" cy="7926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 dirty="0"/>
              <a:t>CS 5604</a:t>
            </a:r>
            <a:r>
              <a:rPr lang="en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dirty="0"/>
              <a:t>Final Presentation</a:t>
            </a:r>
          </a:p>
          <a:p>
            <a:pPr marL="0" lvl="0" indent="0">
              <a:spcBef>
                <a:spcPts val="0"/>
              </a:spcBef>
              <a:buNone/>
            </a:pPr>
            <a:endParaRPr sz="600" dirty="0"/>
          </a:p>
          <a:p>
            <a:pPr marL="0" lvl="0" indent="0">
              <a:spcBef>
                <a:spcPts val="0"/>
              </a:spcBef>
              <a:buNone/>
            </a:pPr>
            <a:r>
              <a:rPr lang="en" sz="1700" dirty="0"/>
              <a:t>December 12, </a:t>
            </a:r>
            <a:r>
              <a:rPr lang="en" sz="1700" dirty="0" smtClean="0"/>
              <a:t>2017</a:t>
            </a:r>
            <a:endParaRPr lang="en-US" sz="1700" dirty="0" smtClean="0"/>
          </a:p>
          <a:p>
            <a:pPr marL="0" lvl="0" indent="0">
              <a:spcBef>
                <a:spcPts val="0"/>
              </a:spcBef>
              <a:buNone/>
            </a:pPr>
            <a:r>
              <a:rPr lang="en-US" sz="1700" dirty="0" smtClean="0"/>
              <a:t>Virginia Tech, Blacksburg VA 24061</a:t>
            </a:r>
            <a:endParaRPr lang="en" sz="1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/>
              <a:t>Preprocessing Pipeline (where the magic happens)</a:t>
            </a:r>
          </a:p>
        </p:txBody>
      </p:sp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311700" y="961525"/>
            <a:ext cx="8520600" cy="330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/>
              <a:t>Built a fast and customizable preprocessing pipeline. </a:t>
            </a:r>
          </a:p>
        </p:txBody>
      </p:sp>
      <p:grpSp>
        <p:nvGrpSpPr>
          <p:cNvPr id="153" name="Shape 153"/>
          <p:cNvGrpSpPr/>
          <p:nvPr/>
        </p:nvGrpSpPr>
        <p:grpSpPr>
          <a:xfrm>
            <a:off x="537833" y="1933402"/>
            <a:ext cx="2684755" cy="2169030"/>
            <a:chOff x="1660800" y="1171213"/>
            <a:chExt cx="1942800" cy="1569600"/>
          </a:xfrm>
        </p:grpSpPr>
        <p:sp>
          <p:nvSpPr>
            <p:cNvPr id="154" name="Shape 154"/>
            <p:cNvSpPr/>
            <p:nvPr/>
          </p:nvSpPr>
          <p:spPr>
            <a:xfrm>
              <a:off x="1660800" y="1171213"/>
              <a:ext cx="1942800" cy="1569600"/>
            </a:xfrm>
            <a:prstGeom prst="round1Rect">
              <a:avLst>
                <a:gd name="adj" fmla="val 17446"/>
              </a:avLst>
            </a:prstGeom>
            <a:solidFill>
              <a:srgbClr val="F7CB4D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5" name="Shape 155"/>
            <p:cNvSpPr txBox="1"/>
            <p:nvPr/>
          </p:nvSpPr>
          <p:spPr>
            <a:xfrm>
              <a:off x="1879858" y="1303292"/>
              <a:ext cx="1451700" cy="2394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25" tIns="91425" rIns="91425" bIns="91425" anchor="t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r>
                <a:rPr lang="en" sz="1100" b="1">
                  <a:solidFill>
                    <a:srgbClr val="383838"/>
                  </a:solidFill>
                  <a:latin typeface="Open Sans"/>
                  <a:ea typeface="Open Sans"/>
                  <a:cs typeface="Open Sans"/>
                  <a:sym typeface="Open Sans"/>
                </a:rPr>
                <a:t>Tokenizer</a:t>
              </a:r>
            </a:p>
          </p:txBody>
        </p:sp>
        <p:sp>
          <p:nvSpPr>
            <p:cNvPr id="156" name="Shape 156"/>
            <p:cNvSpPr txBox="1"/>
            <p:nvPr/>
          </p:nvSpPr>
          <p:spPr>
            <a:xfrm>
              <a:off x="1879858" y="1542692"/>
              <a:ext cx="1489500" cy="9237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25" tIns="91425" rIns="91425" bIns="91425" anchor="t" anchorCtr="0">
              <a:noAutofit/>
            </a:bodyPr>
            <a:lstStyle/>
            <a:p>
              <a:pPr marL="0" lvl="0" indent="0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1000">
                  <a:solidFill>
                    <a:srgbClr val="383838"/>
                  </a:solidFill>
                  <a:latin typeface="Open Sans"/>
                  <a:ea typeface="Open Sans"/>
                  <a:cs typeface="Open Sans"/>
                  <a:sym typeface="Open Sans"/>
                </a:rPr>
                <a:t>Use NLTK’s </a:t>
              </a:r>
              <a:r>
                <a:rPr lang="en" sz="1000" i="1">
                  <a:solidFill>
                    <a:srgbClr val="383838"/>
                  </a:solidFill>
                  <a:latin typeface="Open Sans"/>
                  <a:ea typeface="Open Sans"/>
                  <a:cs typeface="Open Sans"/>
                  <a:sym typeface="Open Sans"/>
                </a:rPr>
                <a:t>word_tokenize</a:t>
              </a:r>
              <a:r>
                <a:rPr lang="en" sz="1000">
                  <a:solidFill>
                    <a:srgbClr val="383838"/>
                  </a:solidFill>
                  <a:latin typeface="Open Sans"/>
                  <a:ea typeface="Open Sans"/>
                  <a:cs typeface="Open Sans"/>
                  <a:sym typeface="Open Sans"/>
                </a:rPr>
                <a:t> if using &lt;document&gt;:clean-text</a:t>
              </a:r>
            </a:p>
            <a:p>
              <a:pPr marL="0" lvl="0" indent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1000">
                  <a:solidFill>
                    <a:srgbClr val="383838"/>
                  </a:solidFill>
                  <a:latin typeface="Open Sans"/>
                  <a:ea typeface="Open Sans"/>
                  <a:cs typeface="Open Sans"/>
                  <a:sym typeface="Open Sans"/>
                </a:rPr>
                <a:t>Use </a:t>
              </a:r>
              <a:r>
                <a:rPr lang="en" sz="1000" b="1">
                  <a:solidFill>
                    <a:srgbClr val="383838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CommaTokenizer</a:t>
              </a:r>
              <a:r>
                <a:rPr lang="en" sz="1000">
                  <a:solidFill>
                    <a:srgbClr val="383838"/>
                  </a:solidFill>
                  <a:latin typeface="Open Sans"/>
                  <a:ea typeface="Open Sans"/>
                  <a:cs typeface="Open Sans"/>
                  <a:sym typeface="Open Sans"/>
                </a:rPr>
                <a:t> or </a:t>
              </a:r>
              <a:r>
                <a:rPr lang="en" sz="1000" b="1">
                  <a:solidFill>
                    <a:srgbClr val="383838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SemicolonTokenizer</a:t>
              </a:r>
              <a:r>
                <a:rPr lang="en" sz="1000">
                  <a:solidFill>
                    <a:srgbClr val="383838"/>
                  </a:solidFill>
                  <a:latin typeface="Open Sans"/>
                  <a:ea typeface="Open Sans"/>
                  <a:cs typeface="Open Sans"/>
                  <a:sym typeface="Open Sans"/>
                </a:rPr>
                <a:t> if using &lt;document&gt;:clean-tokens</a:t>
              </a:r>
            </a:p>
          </p:txBody>
        </p:sp>
      </p:grpSp>
      <p:grpSp>
        <p:nvGrpSpPr>
          <p:cNvPr id="157" name="Shape 157"/>
          <p:cNvGrpSpPr/>
          <p:nvPr/>
        </p:nvGrpSpPr>
        <p:grpSpPr>
          <a:xfrm>
            <a:off x="3218443" y="1933057"/>
            <a:ext cx="2684755" cy="2169030"/>
            <a:chOff x="3600600" y="1170963"/>
            <a:chExt cx="1942800" cy="1569600"/>
          </a:xfrm>
        </p:grpSpPr>
        <p:sp>
          <p:nvSpPr>
            <p:cNvPr id="158" name="Shape 158"/>
            <p:cNvSpPr/>
            <p:nvPr/>
          </p:nvSpPr>
          <p:spPr>
            <a:xfrm>
              <a:off x="3600600" y="1170963"/>
              <a:ext cx="1942800" cy="1569600"/>
            </a:xfrm>
            <a:prstGeom prst="round2SameRect">
              <a:avLst>
                <a:gd name="adj1" fmla="val 18098"/>
                <a:gd name="adj2" fmla="val 0"/>
              </a:avLst>
            </a:prstGeom>
            <a:solidFill>
              <a:srgbClr val="F4B4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9" name="Shape 159"/>
            <p:cNvSpPr txBox="1"/>
            <p:nvPr/>
          </p:nvSpPr>
          <p:spPr>
            <a:xfrm>
              <a:off x="3819000" y="1303292"/>
              <a:ext cx="1451700" cy="2604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25" tIns="91425" rIns="91425" bIns="91425" anchor="t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r>
                <a:rPr lang="en" sz="1100" b="1">
                  <a:solidFill>
                    <a:srgbClr val="383838"/>
                  </a:solidFill>
                  <a:latin typeface="Open Sans"/>
                  <a:ea typeface="Open Sans"/>
                  <a:cs typeface="Open Sans"/>
                  <a:sym typeface="Open Sans"/>
                </a:rPr>
                <a:t>Mappers</a:t>
              </a:r>
            </a:p>
          </p:txBody>
        </p:sp>
        <p:sp>
          <p:nvSpPr>
            <p:cNvPr id="160" name="Shape 160"/>
            <p:cNvSpPr txBox="1"/>
            <p:nvPr/>
          </p:nvSpPr>
          <p:spPr>
            <a:xfrm>
              <a:off x="3819000" y="1542693"/>
              <a:ext cx="1451700" cy="8712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25" tIns="91425" rIns="91425" bIns="91425" anchor="t" anchorCtr="0">
              <a:noAutofit/>
            </a:bodyPr>
            <a:lstStyle/>
            <a:p>
              <a:pPr marL="0" lvl="0" indent="0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rgbClr val="383838"/>
                  </a:solidFill>
                  <a:latin typeface="Open Sans"/>
                  <a:ea typeface="Open Sans"/>
                  <a:cs typeface="Open Sans"/>
                  <a:sym typeface="Open Sans"/>
                </a:rPr>
                <a:t>Map tokens to a different form. Examples include:</a:t>
              </a:r>
            </a:p>
            <a:p>
              <a:pPr marL="457200" lvl="0" indent="-292100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83838"/>
                </a:buClr>
                <a:buSzPts val="1000"/>
                <a:buFont typeface="Courier New"/>
                <a:buChar char="●"/>
              </a:pPr>
              <a:r>
                <a:rPr lang="en" sz="1000" b="1">
                  <a:solidFill>
                    <a:srgbClr val="383838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LowercaseMapper</a:t>
              </a:r>
            </a:p>
            <a:p>
              <a:pPr marL="457200" lvl="0" indent="-292100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83838"/>
                </a:buClr>
                <a:buSzPts val="1000"/>
                <a:buFont typeface="Courier New"/>
                <a:buChar char="●"/>
              </a:pPr>
              <a:r>
                <a:rPr lang="en" sz="1000" b="1">
                  <a:solidFill>
                    <a:srgbClr val="383838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PorterStemmer</a:t>
              </a:r>
            </a:p>
            <a:p>
              <a:pPr marL="457200" lvl="0" indent="-292100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83838"/>
                </a:buClr>
                <a:buSzPts val="1000"/>
                <a:buFont typeface="Courier New"/>
                <a:buChar char="●"/>
              </a:pPr>
              <a:r>
                <a:rPr lang="en" sz="1000" b="1">
                  <a:solidFill>
                    <a:srgbClr val="383838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WordnetLemmatizer</a:t>
              </a:r>
            </a:p>
          </p:txBody>
        </p:sp>
      </p:grpSp>
      <p:grpSp>
        <p:nvGrpSpPr>
          <p:cNvPr id="161" name="Shape 161"/>
          <p:cNvGrpSpPr/>
          <p:nvPr/>
        </p:nvGrpSpPr>
        <p:grpSpPr>
          <a:xfrm>
            <a:off x="5898307" y="1933258"/>
            <a:ext cx="2684755" cy="2176564"/>
            <a:chOff x="5539816" y="1171213"/>
            <a:chExt cx="1942800" cy="1569600"/>
          </a:xfrm>
        </p:grpSpPr>
        <p:sp>
          <p:nvSpPr>
            <p:cNvPr id="162" name="Shape 162"/>
            <p:cNvSpPr/>
            <p:nvPr/>
          </p:nvSpPr>
          <p:spPr>
            <a:xfrm flipH="1">
              <a:off x="5539816" y="1171213"/>
              <a:ext cx="1942800" cy="1569600"/>
            </a:xfrm>
            <a:prstGeom prst="round1Rect">
              <a:avLst>
                <a:gd name="adj" fmla="val 17446"/>
              </a:avLst>
            </a:prstGeom>
            <a:solidFill>
              <a:srgbClr val="F7CB4D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3" name="Shape 163"/>
            <p:cNvSpPr txBox="1"/>
            <p:nvPr/>
          </p:nvSpPr>
          <p:spPr>
            <a:xfrm>
              <a:off x="5762403" y="1303676"/>
              <a:ext cx="1451700" cy="2595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25" tIns="91425" rIns="91425" bIns="91425" anchor="t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r>
                <a:rPr lang="en" sz="1100" b="1">
                  <a:solidFill>
                    <a:srgbClr val="383838"/>
                  </a:solidFill>
                  <a:latin typeface="Roboto"/>
                  <a:ea typeface="Roboto"/>
                  <a:cs typeface="Roboto"/>
                  <a:sym typeface="Roboto"/>
                </a:rPr>
                <a:t>Filters</a:t>
              </a:r>
            </a:p>
          </p:txBody>
        </p:sp>
        <p:sp>
          <p:nvSpPr>
            <p:cNvPr id="164" name="Shape 164"/>
            <p:cNvSpPr txBox="1"/>
            <p:nvPr/>
          </p:nvSpPr>
          <p:spPr>
            <a:xfrm>
              <a:off x="5762393" y="1540646"/>
              <a:ext cx="1451700" cy="10008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25" tIns="91425" rIns="91425" bIns="91425" anchor="t" anchorCtr="0">
              <a:noAutofit/>
            </a:bodyPr>
            <a:lstStyle/>
            <a:p>
              <a:pPr marL="0" lvl="0" indent="0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rgbClr val="383838"/>
                  </a:solidFill>
                  <a:latin typeface="Open Sans"/>
                  <a:ea typeface="Open Sans"/>
                  <a:cs typeface="Open Sans"/>
                  <a:sym typeface="Open Sans"/>
                </a:rPr>
                <a:t>Filter out specific tokens. Examples include:</a:t>
              </a:r>
            </a:p>
            <a:p>
              <a:pPr marL="457200" lvl="0" indent="-292100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83838"/>
                </a:buClr>
                <a:buSzPts val="1000"/>
                <a:buFont typeface="Courier New"/>
                <a:buChar char="●"/>
              </a:pPr>
              <a:r>
                <a:rPr lang="en" sz="1000" b="1">
                  <a:solidFill>
                    <a:srgbClr val="383838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StopwordFilter</a:t>
              </a:r>
            </a:p>
            <a:p>
              <a:pPr marL="457200" lvl="0" indent="-292100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83838"/>
                </a:buClr>
                <a:buSzPts val="1000"/>
                <a:buFont typeface="Courier New"/>
                <a:buChar char="●"/>
              </a:pPr>
              <a:r>
                <a:rPr lang="en" sz="1000" b="1">
                  <a:solidFill>
                    <a:srgbClr val="383838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PunctuationFilter</a:t>
              </a:r>
            </a:p>
            <a:p>
              <a:pPr marL="457200" lvl="0" indent="-292100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83838"/>
                </a:buClr>
                <a:buSzPts val="1000"/>
                <a:buFont typeface="Courier New"/>
                <a:buChar char="●"/>
              </a:pPr>
              <a:r>
                <a:rPr lang="en" sz="1000" b="1">
                  <a:solidFill>
                    <a:srgbClr val="383838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LengthFilter</a:t>
              </a:r>
            </a:p>
            <a:p>
              <a:pPr marL="457200" lvl="0" indent="-292100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83838"/>
                </a:buClr>
                <a:buSzPts val="1000"/>
                <a:buFont typeface="Courier New"/>
                <a:buChar char="●"/>
              </a:pPr>
              <a:r>
                <a:rPr lang="en" sz="1000" b="1">
                  <a:solidFill>
                    <a:srgbClr val="383838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ASCIIFilter</a:t>
              </a:r>
            </a:p>
            <a:p>
              <a:pPr marL="457200" lvl="0" indent="-29210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83838"/>
                </a:buClr>
                <a:buSzPts val="1000"/>
                <a:buFont typeface="Courier New"/>
                <a:buChar char="●"/>
              </a:pPr>
              <a:r>
                <a:rPr lang="en" sz="1000" b="1">
                  <a:solidFill>
                    <a:srgbClr val="383838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CollectionFilter</a:t>
              </a:r>
            </a:p>
          </p:txBody>
        </p:sp>
      </p:grpSp>
      <p:grpSp>
        <p:nvGrpSpPr>
          <p:cNvPr id="165" name="Shape 165"/>
          <p:cNvGrpSpPr/>
          <p:nvPr/>
        </p:nvGrpSpPr>
        <p:grpSpPr>
          <a:xfrm>
            <a:off x="5722648" y="2978455"/>
            <a:ext cx="359762" cy="359762"/>
            <a:chOff x="3157188" y="909150"/>
            <a:chExt cx="470400" cy="470400"/>
          </a:xfrm>
        </p:grpSpPr>
        <p:sp>
          <p:nvSpPr>
            <p:cNvPr id="166" name="Shape 166"/>
            <p:cNvSpPr/>
            <p:nvPr/>
          </p:nvSpPr>
          <p:spPr>
            <a:xfrm>
              <a:off x="3157188" y="909150"/>
              <a:ext cx="470400" cy="470400"/>
            </a:xfrm>
            <a:prstGeom prst="ellipse">
              <a:avLst/>
            </a:prstGeom>
            <a:solidFill>
              <a:srgbClr val="37474F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7" name="Shape 167"/>
            <p:cNvSpPr/>
            <p:nvPr/>
          </p:nvSpPr>
          <p:spPr>
            <a:xfrm>
              <a:off x="3243138" y="995100"/>
              <a:ext cx="298500" cy="298500"/>
            </a:xfrm>
            <a:prstGeom prst="mathPlus">
              <a:avLst>
                <a:gd name="adj1" fmla="val 9900"/>
              </a:avLst>
            </a:prstGeom>
            <a:solidFill>
              <a:srgbClr val="FFFFFF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68" name="Shape 168"/>
          <p:cNvGrpSpPr/>
          <p:nvPr/>
        </p:nvGrpSpPr>
        <p:grpSpPr>
          <a:xfrm>
            <a:off x="3043011" y="2978455"/>
            <a:ext cx="359762" cy="359762"/>
            <a:chOff x="3157188" y="909150"/>
            <a:chExt cx="470400" cy="470400"/>
          </a:xfrm>
        </p:grpSpPr>
        <p:sp>
          <p:nvSpPr>
            <p:cNvPr id="169" name="Shape 169"/>
            <p:cNvSpPr/>
            <p:nvPr/>
          </p:nvSpPr>
          <p:spPr>
            <a:xfrm>
              <a:off x="3157188" y="909150"/>
              <a:ext cx="470400" cy="470400"/>
            </a:xfrm>
            <a:prstGeom prst="ellipse">
              <a:avLst/>
            </a:prstGeom>
            <a:solidFill>
              <a:srgbClr val="37474F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0" name="Shape 170"/>
            <p:cNvSpPr/>
            <p:nvPr/>
          </p:nvSpPr>
          <p:spPr>
            <a:xfrm>
              <a:off x="3243138" y="995100"/>
              <a:ext cx="298500" cy="298500"/>
            </a:xfrm>
            <a:prstGeom prst="mathPlus">
              <a:avLst>
                <a:gd name="adj1" fmla="val 9900"/>
              </a:avLst>
            </a:prstGeom>
            <a:solidFill>
              <a:srgbClr val="FFFFFF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Collection Filter - Customizing for each collection</a:t>
            </a:r>
          </a:p>
        </p:txBody>
      </p:sp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311700" y="1799575"/>
            <a:ext cx="3999900" cy="2464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buNone/>
            </a:pPr>
            <a:r>
              <a:rPr lang="en"/>
              <a:t>Solar Eclipse 2017 </a:t>
            </a:r>
          </a:p>
        </p:txBody>
      </p:sp>
      <p:sp>
        <p:nvSpPr>
          <p:cNvPr id="177" name="Shape 177"/>
          <p:cNvSpPr txBox="1">
            <a:spLocks noGrp="1"/>
          </p:cNvSpPr>
          <p:nvPr>
            <p:ph type="body" idx="2"/>
          </p:nvPr>
        </p:nvSpPr>
        <p:spPr>
          <a:xfrm>
            <a:off x="4832400" y="1799700"/>
            <a:ext cx="3999900" cy="2464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buNone/>
            </a:pPr>
            <a:r>
              <a:rPr lang="en"/>
              <a:t>Hurricane Irma</a:t>
            </a:r>
          </a:p>
        </p:txBody>
      </p:sp>
      <p:sp>
        <p:nvSpPr>
          <p:cNvPr id="178" name="Shape 178"/>
          <p:cNvSpPr txBox="1"/>
          <p:nvPr/>
        </p:nvSpPr>
        <p:spPr>
          <a:xfrm>
            <a:off x="311700" y="1070400"/>
            <a:ext cx="8499600" cy="444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 sz="13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Certain words occur repeatedly in each document and can be regarded as stop words for that collection</a:t>
            </a:r>
          </a:p>
        </p:txBody>
      </p:sp>
      <p:graphicFrame>
        <p:nvGraphicFramePr>
          <p:cNvPr id="179" name="Shape 179"/>
          <p:cNvGraphicFramePr/>
          <p:nvPr/>
        </p:nvGraphicFramePr>
        <p:xfrm>
          <a:off x="571500" y="2292325"/>
          <a:ext cx="3480300" cy="1905000"/>
        </p:xfrm>
        <a:graphic>
          <a:graphicData uri="http://schemas.openxmlformats.org/drawingml/2006/table">
            <a:tbl>
              <a:tblPr>
                <a:noFill/>
                <a:tableStyleId>{0FC6D195-55BE-4045-A07E-6D785B783305}</a:tableStyleId>
              </a:tblPr>
              <a:tblGrid>
                <a:gridCol w="1160100"/>
                <a:gridCol w="1160100"/>
                <a:gridCol w="1160100"/>
              </a:tblGrid>
              <a:tr h="381000"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00796B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solar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00796B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eclipses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00796B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facebook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00796B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eclipse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00796B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subnav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00796B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twitter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00796B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totality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00796B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aug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00796B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published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00796B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tse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00796B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august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00796B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username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00796B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eclipse2017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00796B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account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00796B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password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80" name="Shape 180"/>
          <p:cNvGraphicFramePr/>
          <p:nvPr/>
        </p:nvGraphicFramePr>
        <p:xfrm>
          <a:off x="5092200" y="2302500"/>
          <a:ext cx="3480300" cy="1874490"/>
        </p:xfrm>
        <a:graphic>
          <a:graphicData uri="http://schemas.openxmlformats.org/drawingml/2006/table">
            <a:tbl>
              <a:tblPr>
                <a:noFill/>
                <a:tableStyleId>{0FC6D195-55BE-4045-A07E-6D785B783305}</a:tableStyleId>
              </a:tblPr>
              <a:tblGrid>
                <a:gridCol w="1160100"/>
                <a:gridCol w="1160100"/>
                <a:gridCol w="1160100"/>
              </a:tblGrid>
              <a:tr h="348700"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00796B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hurricane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00796B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sept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00796B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business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00796B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irma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00796B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september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00796B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insider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00796B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national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00796B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csbn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00796B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guardian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00796B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global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00796B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reuters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00796B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subscribe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00796B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us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00796B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florida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00796B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bloomberg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Developer Manual</a:t>
            </a:r>
          </a:p>
        </p:txBody>
      </p:sp>
      <p:sp>
        <p:nvSpPr>
          <p:cNvPr id="186" name="Shape 186"/>
          <p:cNvSpPr txBox="1">
            <a:spLocks noGrp="1"/>
          </p:cNvSpPr>
          <p:nvPr>
            <p:ph type="body" idx="1"/>
          </p:nvPr>
        </p:nvSpPr>
        <p:spPr>
          <a:xfrm>
            <a:off x="311700" y="961525"/>
            <a:ext cx="8520600" cy="895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Topic Modeling is end-to-end integrated as a single script with several built-in options</a:t>
            </a:r>
          </a:p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259724" y="1846698"/>
            <a:ext cx="4549200" cy="2809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ourier New"/>
                <a:ea typeface="Courier New"/>
                <a:cs typeface="Courier New"/>
                <a:sym typeface="Courier New"/>
              </a:rPr>
              <a:t>usage: lda.py [-h] -c COLLECTION_NAME -t TOPICS [TOPICS ...] [-p] [--table_name TABLE_NAME] (-hb | -f FILE) [-l LOGS] [-a ALPHA] [-b BETA] [-i ITER] [--save_dir SAVE_DIR] [--tokenizer TOKENIZER] [--mappers MAPPERS [MAPPERS ...]] [--filters FILTERS [FILTERS ...]] [--filter_words FILTER_WORDS]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00"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ourier New"/>
                <a:ea typeface="Courier New"/>
                <a:cs typeface="Courier New"/>
                <a:sym typeface="Courier New"/>
              </a:rPr>
              <a:t>Run LDA on a given collection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00"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ourier New"/>
                <a:ea typeface="Courier New"/>
                <a:cs typeface="Courier New"/>
                <a:sym typeface="Courier New"/>
              </a:rPr>
              <a:t>required arguments: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ourier New"/>
                <a:ea typeface="Courier New"/>
                <a:cs typeface="Courier New"/>
                <a:sym typeface="Courier New"/>
              </a:rPr>
              <a:t>  -c COLLECTION_NAME, --collection_name COLLECTION_NAME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ourier New"/>
                <a:ea typeface="Courier New"/>
                <a:cs typeface="Courier New"/>
                <a:sym typeface="Courier New"/>
              </a:rPr>
              <a:t>                    	Collection name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ourier New"/>
                <a:ea typeface="Courier New"/>
                <a:cs typeface="Courier New"/>
                <a:sym typeface="Courier New"/>
              </a:rPr>
              <a:t>  -t TOPICS [TOPICS ...], --topics TOPICS [TOPICS ...]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ourier New"/>
                <a:ea typeface="Courier New"/>
                <a:cs typeface="Courier New"/>
                <a:sym typeface="Courier New"/>
              </a:rPr>
              <a:t>                    	Number of topics to run the model on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ourier New"/>
                <a:ea typeface="Courier New"/>
                <a:cs typeface="Courier New"/>
                <a:sym typeface="Courier New"/>
              </a:rPr>
              <a:t>  -p, --preprocess  	Preprocess data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ourier New"/>
                <a:ea typeface="Courier New"/>
                <a:cs typeface="Courier New"/>
                <a:sym typeface="Courier New"/>
              </a:rPr>
              <a:t>  --table_name TABLE_NAME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ourier New"/>
                <a:ea typeface="Courier New"/>
                <a:cs typeface="Courier New"/>
                <a:sym typeface="Courier New"/>
              </a:rPr>
              <a:t>                    	Table name for HBase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ourier New"/>
                <a:ea typeface="Courier New"/>
                <a:cs typeface="Courier New"/>
                <a:sym typeface="Courier New"/>
              </a:rPr>
              <a:t>  -hb, --hbase      	Get collection from HBase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ourier New"/>
                <a:ea typeface="Courier New"/>
                <a:cs typeface="Courier New"/>
                <a:sym typeface="Courier New"/>
              </a:rPr>
              <a:t>  -f FILE, --file FILE  File name for tokens</a:t>
            </a:r>
          </a:p>
        </p:txBody>
      </p:sp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4829619" y="1846698"/>
            <a:ext cx="4309800" cy="2809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ourier New"/>
                <a:ea typeface="Courier New"/>
                <a:cs typeface="Courier New"/>
                <a:sym typeface="Courier New"/>
              </a:rPr>
              <a:t>preprocessing arguments to be added when using -p flag: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ourier New"/>
                <a:ea typeface="Courier New"/>
                <a:cs typeface="Courier New"/>
                <a:sym typeface="Courier New"/>
              </a:rPr>
              <a:t>  --tokenizer TOKENIZER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ourier New"/>
                <a:ea typeface="Courier New"/>
                <a:cs typeface="Courier New"/>
                <a:sym typeface="Courier New"/>
              </a:rPr>
              <a:t>                    	Tokenizer to use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ourier New"/>
                <a:ea typeface="Courier New"/>
                <a:cs typeface="Courier New"/>
                <a:sym typeface="Courier New"/>
              </a:rPr>
              <a:t>  --mappers MAPPERS [MAPPERS ...]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ourier New"/>
                <a:ea typeface="Courier New"/>
                <a:cs typeface="Courier New"/>
                <a:sym typeface="Courier New"/>
              </a:rPr>
              <a:t>                    	Mappers to use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ourier New"/>
                <a:ea typeface="Courier New"/>
                <a:cs typeface="Courier New"/>
                <a:sym typeface="Courier New"/>
              </a:rPr>
              <a:t>  --filters FILTERS [FILTERS ...]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ourier New"/>
                <a:ea typeface="Courier New"/>
                <a:cs typeface="Courier New"/>
                <a:sym typeface="Courier New"/>
              </a:rPr>
              <a:t>                    	Filters to use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ourier New"/>
                <a:ea typeface="Courier New"/>
                <a:cs typeface="Courier New"/>
                <a:sym typeface="Courier New"/>
              </a:rPr>
              <a:t>  --filter_words FILTER_WORDS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ourier New"/>
                <a:ea typeface="Courier New"/>
                <a:cs typeface="Courier New"/>
                <a:sym typeface="Courier New"/>
              </a:rPr>
              <a:t>                    	Filename with words to filter out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00"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ourier New"/>
                <a:ea typeface="Courier New"/>
                <a:cs typeface="Courier New"/>
                <a:sym typeface="Courier New"/>
              </a:rPr>
              <a:t>optional arguments: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ourier New"/>
                <a:ea typeface="Courier New"/>
                <a:cs typeface="Courier New"/>
                <a:sym typeface="Courier New"/>
              </a:rPr>
              <a:t>  -h, --help        	show this help message and exit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ourier New"/>
                <a:ea typeface="Courier New"/>
                <a:cs typeface="Courier New"/>
                <a:sym typeface="Courier New"/>
              </a:rPr>
              <a:t>  -l LOGS, --logs LOGS  Log directory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ourier New"/>
                <a:ea typeface="Courier New"/>
                <a:cs typeface="Courier New"/>
                <a:sym typeface="Courier New"/>
              </a:rPr>
              <a:t>  -a ALPHA, --alpha ALPHA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ourier New"/>
                <a:ea typeface="Courier New"/>
                <a:cs typeface="Courier New"/>
                <a:sym typeface="Courier New"/>
              </a:rPr>
              <a:t>                    	Alpha hyperparameter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ourier New"/>
                <a:ea typeface="Courier New"/>
                <a:cs typeface="Courier New"/>
                <a:sym typeface="Courier New"/>
              </a:rPr>
              <a:t>  -b BETA, --beta BETA  Beta hyperparameter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ourier New"/>
                <a:ea typeface="Courier New"/>
                <a:cs typeface="Courier New"/>
                <a:sym typeface="Courier New"/>
              </a:rPr>
              <a:t>  -i ITER, --iter ITER  Number of iterations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ourier New"/>
                <a:ea typeface="Courier New"/>
                <a:cs typeface="Courier New"/>
                <a:sym typeface="Courier New"/>
              </a:rPr>
              <a:t>  --save_dir SAVE_DIR   Save directory for topic models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Shape 193" title="Number of Topics and Log Perplexity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17375" y="883450"/>
            <a:ext cx="3242151" cy="200473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Shape 194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Choosing the Right Number of Topics</a:t>
            </a:r>
          </a:p>
        </p:txBody>
      </p:sp>
      <p:pic>
        <p:nvPicPr>
          <p:cNvPr id="195" name="Shape 195" title="Number of Topics and Log Perplexity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2700" y="883451"/>
            <a:ext cx="3242151" cy="2004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Shape 196" title="Number of Topics and Topic Coherence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92697" y="2648252"/>
            <a:ext cx="3242151" cy="200474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7" name="Shape 197"/>
          <p:cNvCxnSpPr/>
          <p:nvPr/>
        </p:nvCxnSpPr>
        <p:spPr>
          <a:xfrm>
            <a:off x="1648700" y="1120880"/>
            <a:ext cx="0" cy="3286500"/>
          </a:xfrm>
          <a:prstGeom prst="straightConnector1">
            <a:avLst/>
          </a:prstGeom>
          <a:noFill/>
          <a:ln w="38100" cap="flat" cmpd="sng">
            <a:solidFill>
              <a:schemeClr val="accent1"/>
            </a:solidFill>
            <a:prstDash val="dash"/>
            <a:round/>
            <a:headEnd type="none" w="lg" len="lg"/>
            <a:tailEnd type="none" w="lg" len="lg"/>
          </a:ln>
        </p:spPr>
      </p:cxnSp>
      <p:sp>
        <p:nvSpPr>
          <p:cNvPr id="198" name="Shape 198"/>
          <p:cNvSpPr txBox="1"/>
          <p:nvPr/>
        </p:nvSpPr>
        <p:spPr>
          <a:xfrm>
            <a:off x="876475" y="4648603"/>
            <a:ext cx="2874600" cy="250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buNone/>
            </a:pPr>
            <a:r>
              <a:rPr lang="en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Solar Eclipse Webpages</a:t>
            </a:r>
          </a:p>
        </p:txBody>
      </p:sp>
      <p:pic>
        <p:nvPicPr>
          <p:cNvPr id="199" name="Shape 199" title="Number of Topics and Topic Coherence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933524" y="2648263"/>
            <a:ext cx="3242151" cy="200471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0" name="Shape 200"/>
          <p:cNvCxnSpPr/>
          <p:nvPr/>
        </p:nvCxnSpPr>
        <p:spPr>
          <a:xfrm>
            <a:off x="5547521" y="1120880"/>
            <a:ext cx="0" cy="3286500"/>
          </a:xfrm>
          <a:prstGeom prst="straightConnector1">
            <a:avLst/>
          </a:prstGeom>
          <a:noFill/>
          <a:ln w="38100" cap="flat" cmpd="sng">
            <a:solidFill>
              <a:schemeClr val="accent2"/>
            </a:solidFill>
            <a:prstDash val="dash"/>
            <a:round/>
            <a:headEnd type="none" w="lg" len="lg"/>
            <a:tailEnd type="none" w="lg" len="lg"/>
          </a:ln>
        </p:spPr>
      </p:cxnSp>
      <p:sp>
        <p:nvSpPr>
          <p:cNvPr id="201" name="Shape 201"/>
          <p:cNvSpPr txBox="1"/>
          <p:nvPr/>
        </p:nvSpPr>
        <p:spPr>
          <a:xfrm>
            <a:off x="5101150" y="4648603"/>
            <a:ext cx="2874600" cy="250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buNone/>
            </a:pPr>
            <a:r>
              <a:rPr lang="en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Hurricane Irma Webpages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Visualizing Topics</a:t>
            </a:r>
          </a:p>
        </p:txBody>
      </p:sp>
      <p:pic>
        <p:nvPicPr>
          <p:cNvPr id="207" name="Shape 20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94950" y="939974"/>
            <a:ext cx="6354111" cy="4067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Naming Topics</a:t>
            </a:r>
          </a:p>
        </p:txBody>
      </p:sp>
      <p:sp>
        <p:nvSpPr>
          <p:cNvPr id="213" name="Shape 213"/>
          <p:cNvSpPr txBox="1">
            <a:spLocks noGrp="1"/>
          </p:cNvSpPr>
          <p:nvPr>
            <p:ph type="body" idx="1"/>
          </p:nvPr>
        </p:nvSpPr>
        <p:spPr>
          <a:xfrm>
            <a:off x="311700" y="961525"/>
            <a:ext cx="8520600" cy="330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buNone/>
            </a:pPr>
            <a:r>
              <a:rPr lang="en"/>
              <a:t>Once we finalize on the number of topics, each “topic” has to be named. We follow two strategies:</a:t>
            </a:r>
          </a:p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Automatic Naming</a:t>
            </a:r>
          </a:p>
          <a:p>
            <a:pPr marL="914400" lvl="1" indent="-317500" algn="just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Choose the first non-repeating word in the topic-word distribution (sorted by probability)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Suitable for large number of topics</a:t>
            </a:r>
            <a:br>
              <a:rPr lang="en"/>
            </a:br>
            <a:endParaRPr lang="en"/>
          </a:p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Manual Naming</a:t>
            </a:r>
          </a:p>
          <a:p>
            <a:pPr marL="914400" lvl="1" indent="-317500" algn="just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Look at top words manually to decide topic name</a:t>
            </a:r>
          </a:p>
          <a:p>
            <a:pPr marL="914400" lvl="1" indent="-317500" algn="just" rtl="0">
              <a:spcBef>
                <a:spcPts val="0"/>
              </a:spcBef>
              <a:buSzPts val="1400"/>
              <a:buChar char="○"/>
            </a:pPr>
            <a:r>
              <a:rPr lang="en"/>
              <a:t>Suitable for small number of topics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Solar Eclipse: Tweets</a:t>
            </a:r>
          </a:p>
        </p:txBody>
      </p:sp>
      <p:graphicFrame>
        <p:nvGraphicFramePr>
          <p:cNvPr id="219" name="Shape 219"/>
          <p:cNvGraphicFramePr/>
          <p:nvPr/>
        </p:nvGraphicFramePr>
        <p:xfrm>
          <a:off x="943288" y="1047750"/>
          <a:ext cx="7257400" cy="3048000"/>
        </p:xfrm>
        <a:graphic>
          <a:graphicData uri="http://schemas.openxmlformats.org/drawingml/2006/table">
            <a:tbl>
              <a:tblPr>
                <a:noFill/>
                <a:tableStyleId>{0FC6D195-55BE-4045-A07E-6D785B783305}</a:tableStyleId>
              </a:tblPr>
              <a:tblGrid>
                <a:gridCol w="909650"/>
                <a:gridCol w="869200"/>
                <a:gridCol w="966125"/>
                <a:gridCol w="1030775"/>
                <a:gridCol w="1121425"/>
                <a:gridCol w="958075"/>
                <a:gridCol w="1402150"/>
              </a:tblGrid>
              <a:tr h="381000"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 b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eclipse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 b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safety</a:t>
                      </a: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 b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pictures</a:t>
                      </a: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 b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experience</a:t>
                      </a: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 b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midflight</a:t>
                      </a: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 b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forecast</a:t>
                      </a: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 b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exo</a:t>
                      </a:r>
                    </a:p>
                  </a:txBody>
                  <a:tcPr marL="91425" marR="91425" marT="91425" marB="91425"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sun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view</a:t>
                      </a: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photos</a:t>
                      </a: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truly</a:t>
                      </a: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catch</a:t>
                      </a: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cloud</a:t>
                      </a: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exo</a:t>
                      </a:r>
                    </a:p>
                  </a:txBody>
                  <a:tcPr marL="91425" marR="91425" marT="91425" marB="91425"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moon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look</a:t>
                      </a: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pictures</a:t>
                      </a: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remarkable</a:t>
                      </a: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breathtaking</a:t>
                      </a: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shadow</a:t>
                      </a: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totaleclipse</a:t>
                      </a:r>
                    </a:p>
                  </a:txBody>
                  <a:tcPr marL="91425" marR="91425" marT="91425" marB="91425"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block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glass</a:t>
                      </a: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photobomb</a:t>
                      </a: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beautiful</a:t>
                      </a: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mid</a:t>
                      </a: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weather</a:t>
                      </a: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thepowerofmusic</a:t>
                      </a:r>
                    </a:p>
                  </a:txBody>
                  <a:tcPr marL="91425" marR="91425" marT="91425" marB="91425"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watch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don’t</a:t>
                      </a: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timelapse</a:t>
                      </a: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breathtaking</a:t>
                      </a: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flight</a:t>
                      </a: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path</a:t>
                      </a: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planet</a:t>
                      </a:r>
                    </a:p>
                  </a:txBody>
                  <a:tcPr marL="91425" marR="91425" marT="91425" marB="91425"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cover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eye</a:t>
                      </a: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space</a:t>
                      </a: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great</a:t>
                      </a: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international</a:t>
                      </a: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rain</a:t>
                      </a: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message</a:t>
                      </a:r>
                    </a:p>
                  </a:txBody>
                  <a:tcPr marL="91425" marR="91425" marT="91425" marB="91425"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totality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watch</a:t>
                      </a: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lifetime</a:t>
                      </a: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pretty</a:t>
                      </a: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space</a:t>
                      </a: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outside</a:t>
                      </a: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verexo</a:t>
                      </a:r>
                    </a:p>
                  </a:txBody>
                  <a:tcPr marL="91425" marR="91425" marT="91425" marB="91425"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circle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safely</a:t>
                      </a: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live</a:t>
                      </a: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happy</a:t>
                      </a: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wow</a:t>
                      </a: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forecast</a:t>
                      </a: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que</a:t>
                      </a:r>
                    </a:p>
                  </a:txBody>
                  <a:tcPr marL="91425" marR="91425" marT="91425" marB="91425"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0" name="Shape 220"/>
          <p:cNvSpPr txBox="1"/>
          <p:nvPr/>
        </p:nvSpPr>
        <p:spPr>
          <a:xfrm>
            <a:off x="542850" y="4219675"/>
            <a:ext cx="8058300" cy="557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These results aren’t perfect however. Despite strict filtering, we see words like </a:t>
            </a:r>
            <a:r>
              <a:rPr lang="en" i="1">
                <a:latin typeface="Open Sans"/>
                <a:ea typeface="Open Sans"/>
                <a:cs typeface="Open Sans"/>
                <a:sym typeface="Open Sans"/>
              </a:rPr>
              <a:t>trumpresign</a:t>
            </a:r>
            <a:r>
              <a:rPr lang="en">
                <a:latin typeface="Open Sans"/>
                <a:ea typeface="Open Sans"/>
                <a:cs typeface="Open Sans"/>
                <a:sym typeface="Open Sans"/>
              </a:rPr>
              <a:t> and </a:t>
            </a:r>
            <a:r>
              <a:rPr lang="en" i="1">
                <a:latin typeface="Open Sans"/>
                <a:ea typeface="Open Sans"/>
                <a:cs typeface="Open Sans"/>
                <a:sym typeface="Open Sans"/>
              </a:rPr>
              <a:t>president</a:t>
            </a:r>
            <a:r>
              <a:rPr lang="en">
                <a:latin typeface="Open Sans"/>
                <a:ea typeface="Open Sans"/>
                <a:cs typeface="Open Sans"/>
                <a:sym typeface="Open Sans"/>
              </a:rPr>
              <a:t> in the list.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Computational Complexity</a:t>
            </a:r>
          </a:p>
        </p:txBody>
      </p:sp>
      <p:graphicFrame>
        <p:nvGraphicFramePr>
          <p:cNvPr id="226" name="Shape 226"/>
          <p:cNvGraphicFramePr/>
          <p:nvPr/>
        </p:nvGraphicFramePr>
        <p:xfrm>
          <a:off x="566050" y="1268750"/>
          <a:ext cx="8011875" cy="1935390"/>
        </p:xfrm>
        <a:graphic>
          <a:graphicData uri="http://schemas.openxmlformats.org/drawingml/2006/table">
            <a:tbl>
              <a:tblPr>
                <a:noFill/>
                <a:tableStyleId>{0FC6D195-55BE-4045-A07E-6D785B783305}</a:tableStyleId>
              </a:tblPr>
              <a:tblGrid>
                <a:gridCol w="1185050"/>
                <a:gridCol w="1311400"/>
                <a:gridCol w="1340150"/>
                <a:gridCol w="1327575"/>
                <a:gridCol w="1448075"/>
                <a:gridCol w="1399625"/>
              </a:tblGrid>
              <a:tr h="381000">
                <a:tc>
                  <a:txBody>
                    <a:bodyPr/>
                    <a:lstStyle/>
                    <a:p>
                      <a:pPr marL="0" lvl="0" indent="0" algn="r">
                        <a:spcBef>
                          <a:spcPts val="0"/>
                        </a:spcBef>
                        <a:buNone/>
                      </a:pPr>
                      <a:endParaRPr sz="1100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Collection Size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Preprocessing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Model Creation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Log Perplexity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Topic Coherence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Hurricane Irma</a:t>
                      </a:r>
                    </a:p>
                    <a:p>
                      <a:pPr marL="0" lvl="0" indent="0" algn="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(Webpages)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2714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56s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1m:07s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1m:01s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3s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Solar Eclipse</a:t>
                      </a:r>
                    </a:p>
                    <a:p>
                      <a:pPr marL="0" lvl="0" indent="0" algn="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(Webpages)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722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16s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41s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19s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2s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Solar Eclipse</a:t>
                      </a:r>
                    </a:p>
                    <a:p>
                      <a:pPr marL="0" lvl="0" indent="0" algn="r" rtl="0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(Tweets)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2667726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11m28s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16m14s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24m13s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55s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chemeClr val="dk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7" name="Shape 227"/>
          <p:cNvSpPr txBox="1"/>
          <p:nvPr/>
        </p:nvSpPr>
        <p:spPr>
          <a:xfrm>
            <a:off x="4731700" y="3431700"/>
            <a:ext cx="3846300" cy="508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 sz="1000">
                <a:latin typeface="Open Sans"/>
                <a:ea typeface="Open Sans"/>
                <a:cs typeface="Open Sans"/>
                <a:sym typeface="Open Sans"/>
              </a:rPr>
              <a:t>* Models trained with 500 iterations and 10 topics each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" sz="1000">
                <a:latin typeface="Open Sans"/>
                <a:ea typeface="Open Sans"/>
                <a:cs typeface="Open Sans"/>
                <a:sym typeface="Open Sans"/>
              </a:rPr>
              <a:t>+ Preprocessing is faster on local machines because of SSDs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/>
              <a:t>HBase Fields</a:t>
            </a:r>
          </a:p>
        </p:txBody>
      </p:sp>
      <p:sp>
        <p:nvSpPr>
          <p:cNvPr id="233" name="Shape 233"/>
          <p:cNvSpPr txBox="1">
            <a:spLocks noGrp="1"/>
          </p:cNvSpPr>
          <p:nvPr>
            <p:ph type="body" idx="1"/>
          </p:nvPr>
        </p:nvSpPr>
        <p:spPr>
          <a:xfrm>
            <a:off x="311700" y="1037725"/>
            <a:ext cx="8520600" cy="3633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 sz="1600"/>
              <a:t>We populate:</a:t>
            </a:r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Font typeface="Courier New"/>
              <a:buChar char="●"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topic:topic-list</a:t>
            </a:r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Font typeface="Courier New"/>
              <a:buChar char="●"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topic:probability-list</a:t>
            </a:r>
          </a:p>
          <a:p>
            <a:pPr marL="457200" lvl="0" indent="-330200" rtl="0">
              <a:spcBef>
                <a:spcPts val="0"/>
              </a:spcBef>
              <a:buSzPts val="1600"/>
              <a:buFont typeface="Courier New"/>
              <a:buChar char="●"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topic:display-topicnames</a:t>
            </a:r>
          </a:p>
          <a:p>
            <a:pPr marL="0" lvl="0" indent="0" rtl="0">
              <a:spcBef>
                <a:spcPts val="0"/>
              </a:spcBef>
              <a:buNone/>
            </a:pPr>
            <a:r>
              <a:rPr lang="en" sz="1600"/>
              <a:t>How these are used:</a:t>
            </a:r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The front-end team uses </a:t>
            </a: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display-topicnames</a:t>
            </a:r>
            <a:r>
              <a:rPr lang="en" sz="1600"/>
              <a:t> as a facet in their interface </a:t>
            </a:r>
          </a:p>
          <a:p>
            <a:pPr marL="457200" lvl="0" indent="-330200" rtl="0">
              <a:spcBef>
                <a:spcPts val="0"/>
              </a:spcBef>
              <a:buSzPts val="1600"/>
              <a:buChar char="●"/>
            </a:pPr>
            <a:r>
              <a:rPr lang="en" sz="1600"/>
              <a:t>It is also possible to use probability scores for recommending </a:t>
            </a:r>
            <a:r>
              <a:rPr lang="en" sz="1600" i="1"/>
              <a:t>similar</a:t>
            </a:r>
            <a:r>
              <a:rPr lang="en" sz="1600"/>
              <a:t> documents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Shortcomings and Improvements</a:t>
            </a:r>
          </a:p>
        </p:txBody>
      </p:sp>
      <p:sp>
        <p:nvSpPr>
          <p:cNvPr id="239" name="Shape 239"/>
          <p:cNvSpPr txBox="1">
            <a:spLocks noGrp="1"/>
          </p:cNvSpPr>
          <p:nvPr>
            <p:ph type="body" idx="1"/>
          </p:nvPr>
        </p:nvSpPr>
        <p:spPr>
          <a:xfrm>
            <a:off x="311700" y="961525"/>
            <a:ext cx="8520600" cy="330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Automatic elimination of collection-specific stop-words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Currently requires manual curation</a:t>
            </a:r>
            <a:br>
              <a:rPr lang="en"/>
            </a:br>
            <a:endParaRPr lang="en"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Crowd experiments to decide topic names and coherence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Topic names decided either naively or based on the experimenter’s judgement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Better to use the class strength to crowdsource annotations</a:t>
            </a:r>
            <a:br>
              <a:rPr lang="en"/>
            </a:br>
            <a:endParaRPr lang="en"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Topic modeling visualizations can be part of front end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pyLDAvis provides visualizations of the documents in a cluster via a MDS algorithm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Could be part of the faceted search</a:t>
            </a:r>
            <a:br>
              <a:rPr lang="en"/>
            </a:br>
            <a:endParaRPr lang="en"/>
          </a:p>
          <a:p>
            <a:pPr marL="457200" lvl="0" indent="-342900">
              <a:spcBef>
                <a:spcPts val="0"/>
              </a:spcBef>
              <a:buSzPts val="1800"/>
              <a:buChar char="●"/>
            </a:pPr>
            <a:r>
              <a:rPr lang="en"/>
              <a:t>Joint models for Tweets and Webpages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311700" y="1175108"/>
            <a:ext cx="8520600" cy="3302700"/>
          </a:xfrm>
        </p:spPr>
        <p:txBody>
          <a:bodyPr/>
          <a:lstStyle/>
          <a:p>
            <a:r>
              <a:rPr lang="en-US" dirty="0"/>
              <a:t>Global Event and Trend Archive Research (GETAR) project, supported by NSF </a:t>
            </a:r>
            <a:r>
              <a:rPr lang="en-US" dirty="0" smtClean="0"/>
              <a:t>IIS-1619028</a:t>
            </a:r>
          </a:p>
          <a:p>
            <a:r>
              <a:rPr lang="en-US" dirty="0"/>
              <a:t>Integrated Digital Event Archiving and Library (IDEAL) project supported by NSF </a:t>
            </a:r>
            <a:r>
              <a:rPr lang="en-US" dirty="0" smtClean="0"/>
              <a:t>IIS-1319578</a:t>
            </a:r>
          </a:p>
          <a:p>
            <a:r>
              <a:rPr lang="en-US" dirty="0" smtClean="0"/>
              <a:t>CS5604 GTA </a:t>
            </a:r>
            <a:r>
              <a:rPr lang="en-US" dirty="0" err="1" smtClean="0"/>
              <a:t>Liuqing</a:t>
            </a:r>
            <a:r>
              <a:rPr lang="en-US" dirty="0" smtClean="0"/>
              <a:t> Li, Instructor Edward A. Fox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-US" dirty="0" smtClean="0"/>
              <a:t>Acknowledgments</a:t>
            </a: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38225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 txBox="1">
            <a:spLocks noGrp="1"/>
          </p:cNvSpPr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Clustering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/>
              <a:t>A brief overview of Clustering</a:t>
            </a:r>
          </a:p>
        </p:txBody>
      </p:sp>
      <p:sp>
        <p:nvSpPr>
          <p:cNvPr id="250" name="Shape 250"/>
          <p:cNvSpPr txBox="1">
            <a:spLocks noGrp="1"/>
          </p:cNvSpPr>
          <p:nvPr>
            <p:ph type="body" idx="1"/>
          </p:nvPr>
        </p:nvSpPr>
        <p:spPr>
          <a:xfrm>
            <a:off x="311700" y="1037725"/>
            <a:ext cx="8520600" cy="330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/>
              <a:t>Clustering categorize data into clusters such that objects grouped in same cluster are similar to each other according to specific metrics</a:t>
            </a: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</a:pPr>
            <a:r>
              <a:rPr lang="en"/>
              <a:t>K-means Algorithm</a:t>
            </a:r>
          </a:p>
          <a:p>
            <a:pPr marL="914400" marR="0" lvl="1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Open Sans"/>
              <a:buChar char="○"/>
            </a:pPr>
            <a:r>
              <a:rPr lang="en" sz="1500"/>
              <a:t>Elbow method to find number of K</a:t>
            </a:r>
          </a:p>
          <a:p>
            <a:pPr marL="914400" marR="0" lvl="1" indent="-34925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900"/>
              <a:buFont typeface="Open Sans"/>
              <a:buChar char="○"/>
            </a:pPr>
            <a:r>
              <a:rPr lang="en" sz="1500"/>
              <a:t>Clustering based on cosine similarity</a:t>
            </a: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251" name="Shape 2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22499" y="3104262"/>
            <a:ext cx="2385125" cy="662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Shape 25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72913" y="1812338"/>
            <a:ext cx="3708266" cy="2781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Tech Stack	</a:t>
            </a:r>
          </a:p>
        </p:txBody>
      </p:sp>
      <p:sp>
        <p:nvSpPr>
          <p:cNvPr id="258" name="Shape 258"/>
          <p:cNvSpPr txBox="1">
            <a:spLocks noGrp="1"/>
          </p:cNvSpPr>
          <p:nvPr>
            <p:ph type="body" idx="1"/>
          </p:nvPr>
        </p:nvSpPr>
        <p:spPr>
          <a:xfrm>
            <a:off x="311700" y="961525"/>
            <a:ext cx="8520600" cy="330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17500">
              <a:spcBef>
                <a:spcPts val="0"/>
              </a:spcBef>
              <a:buClr>
                <a:srgbClr val="38761D"/>
              </a:buClr>
              <a:buSzPts val="1400"/>
              <a:buChar char="●"/>
            </a:pPr>
            <a:r>
              <a:rPr lang="en" sz="1400" b="1">
                <a:solidFill>
                  <a:srgbClr val="38761D"/>
                </a:solidFill>
              </a:rPr>
              <a:t>DataBase Access:</a:t>
            </a:r>
          </a:p>
          <a:p>
            <a:pPr marL="0" lvl="0" indent="457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</a:rPr>
              <a:t>Data retrieval and upload pipelines written using the Python library </a:t>
            </a:r>
            <a:r>
              <a:rPr lang="en" sz="1100" b="1">
                <a:solidFill>
                  <a:srgbClr val="000000"/>
                </a:solidFill>
              </a:rPr>
              <a:t>happybase</a:t>
            </a:r>
            <a:r>
              <a:rPr lang="en" sz="1100">
                <a:solidFill>
                  <a:srgbClr val="000000"/>
                </a:solidFill>
              </a:rPr>
              <a:t>.</a:t>
            </a: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000000"/>
              </a:solidFill>
            </a:endParaRPr>
          </a:p>
          <a:p>
            <a:pPr marL="457200" lvl="0" indent="-317500" rtl="0">
              <a:spcBef>
                <a:spcPts val="0"/>
              </a:spcBef>
              <a:buClr>
                <a:srgbClr val="CC0000"/>
              </a:buClr>
              <a:buSzPts val="1400"/>
              <a:buChar char="●"/>
            </a:pPr>
            <a:r>
              <a:rPr lang="en" sz="1400" b="1">
                <a:solidFill>
                  <a:srgbClr val="CC0000"/>
                </a:solidFill>
              </a:rPr>
              <a:t>Clustering:</a:t>
            </a:r>
          </a:p>
          <a:p>
            <a:pPr marL="0" lvl="0" indent="457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</a:rPr>
              <a:t>Preprocess tokenized data using NLTK for </a:t>
            </a:r>
            <a:r>
              <a:rPr lang="en" sz="1100" b="1">
                <a:solidFill>
                  <a:srgbClr val="000000"/>
                </a:solidFill>
              </a:rPr>
              <a:t>stopword</a:t>
            </a:r>
            <a:r>
              <a:rPr lang="en" sz="1100">
                <a:solidFill>
                  <a:srgbClr val="000000"/>
                </a:solidFill>
              </a:rPr>
              <a:t> and </a:t>
            </a:r>
            <a:r>
              <a:rPr lang="en" sz="1100" b="1">
                <a:solidFill>
                  <a:srgbClr val="000000"/>
                </a:solidFill>
              </a:rPr>
              <a:t>punctuation</a:t>
            </a:r>
            <a:r>
              <a:rPr lang="en" sz="1100">
                <a:solidFill>
                  <a:srgbClr val="000000"/>
                </a:solidFill>
              </a:rPr>
              <a:t> removal. </a:t>
            </a:r>
          </a:p>
          <a:p>
            <a:pPr marL="0" lvl="0" indent="457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rgbClr val="000000"/>
                </a:solidFill>
              </a:rPr>
              <a:t>Scala</a:t>
            </a:r>
            <a:r>
              <a:rPr lang="en" sz="1100">
                <a:solidFill>
                  <a:srgbClr val="000000"/>
                </a:solidFill>
              </a:rPr>
              <a:t> and </a:t>
            </a:r>
            <a:r>
              <a:rPr lang="en" sz="1100" b="1">
                <a:solidFill>
                  <a:srgbClr val="000000"/>
                </a:solidFill>
              </a:rPr>
              <a:t>Spark</a:t>
            </a:r>
            <a:r>
              <a:rPr lang="en" sz="1100">
                <a:solidFill>
                  <a:srgbClr val="000000"/>
                </a:solidFill>
              </a:rPr>
              <a:t> for used for Clustering</a:t>
            </a: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000000"/>
              </a:solidFill>
            </a:endParaRPr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5CC"/>
              </a:buClr>
              <a:buSzPts val="1400"/>
              <a:buChar char="●"/>
            </a:pPr>
            <a:r>
              <a:rPr lang="en" sz="1400" b="1">
                <a:solidFill>
                  <a:srgbClr val="1155CC"/>
                </a:solidFill>
              </a:rPr>
              <a:t>Result Evaluation &amp; Visualization: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000000"/>
              </a:solidFill>
            </a:endParaRPr>
          </a:p>
          <a:p>
            <a:pPr marL="0" marR="0" lvl="0" indent="457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rgbClr val="000000"/>
                </a:solidFill>
              </a:rPr>
              <a:t>Python</a:t>
            </a:r>
            <a:r>
              <a:rPr lang="en" sz="1100">
                <a:solidFill>
                  <a:srgbClr val="000000"/>
                </a:solidFill>
              </a:rPr>
              <a:t> and</a:t>
            </a:r>
            <a:r>
              <a:rPr lang="en" sz="1400"/>
              <a:t> </a:t>
            </a:r>
            <a:r>
              <a:rPr lang="en" sz="1100" b="1">
                <a:solidFill>
                  <a:srgbClr val="000000"/>
                </a:solidFill>
              </a:rPr>
              <a:t>matplotlib</a:t>
            </a:r>
            <a:r>
              <a:rPr lang="en" sz="1400"/>
              <a:t> </a:t>
            </a:r>
            <a:r>
              <a:rPr lang="en" sz="1100">
                <a:solidFill>
                  <a:srgbClr val="000000"/>
                </a:solidFill>
              </a:rPr>
              <a:t>are used for calculating inter-/intra-cluster similarity and plotting the results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000000"/>
              </a:solidFill>
            </a:endParaRPr>
          </a:p>
          <a:p>
            <a:pPr marL="0" lvl="0" indent="0" rtl="0">
              <a:spcBef>
                <a:spcPts val="0"/>
              </a:spcBef>
              <a:buNone/>
            </a:pPr>
            <a:endParaRPr sz="1400"/>
          </a:p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pic>
        <p:nvPicPr>
          <p:cNvPr id="259" name="Shape 2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3451" y="3523313"/>
            <a:ext cx="856875" cy="662124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Shape 260"/>
          <p:cNvSpPr txBox="1"/>
          <p:nvPr/>
        </p:nvSpPr>
        <p:spPr>
          <a:xfrm>
            <a:off x="1260326" y="3696575"/>
            <a:ext cx="15579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buNone/>
            </a:pPr>
            <a:r>
              <a:rPr lang="en" sz="1800" b="1">
                <a:solidFill>
                  <a:srgbClr val="666666"/>
                </a:solidFill>
                <a:latin typeface="Montserrat"/>
                <a:ea typeface="Montserrat"/>
                <a:cs typeface="Montserrat"/>
                <a:sym typeface="Montserrat"/>
              </a:rPr>
              <a:t>happybase</a:t>
            </a:r>
          </a:p>
        </p:txBody>
      </p:sp>
      <p:pic>
        <p:nvPicPr>
          <p:cNvPr id="261" name="Shape 26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22526" y="3602123"/>
            <a:ext cx="676965" cy="662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Shape 26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90512" y="3726238"/>
            <a:ext cx="1724478" cy="413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3" name="Shape 26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006002" y="3614314"/>
            <a:ext cx="1081100" cy="48011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4" name="Shape 26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296900" y="3647438"/>
            <a:ext cx="1426549" cy="413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Shape 269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Developer Manual </a:t>
            </a:r>
          </a:p>
        </p:txBody>
      </p:sp>
      <p:sp>
        <p:nvSpPr>
          <p:cNvPr id="270" name="Shape 270"/>
          <p:cNvSpPr txBox="1">
            <a:spLocks noGrp="1"/>
          </p:cNvSpPr>
          <p:nvPr>
            <p:ph type="body" idx="1"/>
          </p:nvPr>
        </p:nvSpPr>
        <p:spPr>
          <a:xfrm>
            <a:off x="311700" y="961525"/>
            <a:ext cx="8520600" cy="330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Create a Scala Package using </a:t>
            </a:r>
          </a:p>
          <a:p>
            <a:pPr marL="0" lvl="0" indent="457200">
              <a:spcBef>
                <a:spcPts val="0"/>
              </a:spcBef>
              <a:buNone/>
            </a:pPr>
            <a:r>
              <a:rPr lang="en"/>
              <a:t>sbt-package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And submit the generated jar to Spark</a:t>
            </a:r>
          </a:p>
          <a:p>
            <a:pPr marL="0" lvl="0" indent="457200">
              <a:spcBef>
                <a:spcPts val="0"/>
              </a:spcBef>
              <a:buNone/>
            </a:pPr>
            <a:r>
              <a:rPr lang="en"/>
              <a:t>Spark-submit &lt;jar file&gt; &lt;input file&gt;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For large datasets,performance metrics like driver memory can be enhanced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Shape 275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Clustering Results</a:t>
            </a:r>
          </a:p>
        </p:txBody>
      </p:sp>
      <p:sp>
        <p:nvSpPr>
          <p:cNvPr id="276" name="Shape 276"/>
          <p:cNvSpPr txBox="1"/>
          <p:nvPr/>
        </p:nvSpPr>
        <p:spPr>
          <a:xfrm>
            <a:off x="5107975" y="1062200"/>
            <a:ext cx="2652300" cy="3609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 sz="1500" b="1"/>
              <a:t>“Solar Eclipse” Webpages</a:t>
            </a:r>
          </a:p>
        </p:txBody>
      </p:sp>
      <p:sp>
        <p:nvSpPr>
          <p:cNvPr id="277" name="Shape 277"/>
          <p:cNvSpPr txBox="1"/>
          <p:nvPr/>
        </p:nvSpPr>
        <p:spPr>
          <a:xfrm>
            <a:off x="893350" y="1062200"/>
            <a:ext cx="2896500" cy="3609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 sz="1500" b="1"/>
              <a:t>“Solar Eclipse” Tweets</a:t>
            </a:r>
          </a:p>
          <a:p>
            <a:pPr marL="0" lvl="0" indent="0" rtl="0">
              <a:spcBef>
                <a:spcPts val="0"/>
              </a:spcBef>
              <a:buNone/>
            </a:pPr>
            <a:endParaRPr sz="1500" b="1"/>
          </a:p>
        </p:txBody>
      </p:sp>
      <p:pic>
        <p:nvPicPr>
          <p:cNvPr id="278" name="Shape 2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5937" y="1507326"/>
            <a:ext cx="4431324" cy="3323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Shape 27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47975" y="1507325"/>
            <a:ext cx="4431326" cy="3323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Similarity Analysis</a:t>
            </a:r>
          </a:p>
        </p:txBody>
      </p:sp>
      <p:sp>
        <p:nvSpPr>
          <p:cNvPr id="285" name="Shape 285"/>
          <p:cNvSpPr txBox="1"/>
          <p:nvPr/>
        </p:nvSpPr>
        <p:spPr>
          <a:xfrm>
            <a:off x="2961650" y="983975"/>
            <a:ext cx="3095100" cy="499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 sz="1700" b="1"/>
              <a:t>“Solar Eclipse” Webpages</a:t>
            </a:r>
          </a:p>
        </p:txBody>
      </p:sp>
      <p:graphicFrame>
        <p:nvGraphicFramePr>
          <p:cNvPr id="286" name="Shape 286"/>
          <p:cNvGraphicFramePr/>
          <p:nvPr/>
        </p:nvGraphicFramePr>
        <p:xfrm>
          <a:off x="1412725" y="1564400"/>
          <a:ext cx="5891900" cy="2667000"/>
        </p:xfrm>
        <a:graphic>
          <a:graphicData uri="http://schemas.openxmlformats.org/drawingml/2006/table">
            <a:tbl>
              <a:tblPr>
                <a:noFill/>
                <a:tableStyleId>{0FC6D195-55BE-4045-A07E-6D785B783305}</a:tableStyleId>
              </a:tblPr>
              <a:tblGrid>
                <a:gridCol w="841700"/>
                <a:gridCol w="841700"/>
                <a:gridCol w="841700"/>
                <a:gridCol w="841700"/>
                <a:gridCol w="841700"/>
                <a:gridCol w="841700"/>
                <a:gridCol w="841700"/>
              </a:tblGrid>
              <a:tr h="3810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sz="1200" b="1"/>
                        <a:t>Cluster 0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b="1">
                          <a:solidFill>
                            <a:srgbClr val="000000"/>
                          </a:solidFill>
                        </a:rPr>
                        <a:t>Cluster 1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b="1">
                          <a:solidFill>
                            <a:srgbClr val="000000"/>
                          </a:solidFill>
                        </a:rPr>
                        <a:t>Cluster 2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b="1">
                          <a:solidFill>
                            <a:srgbClr val="000000"/>
                          </a:solidFill>
                        </a:rPr>
                        <a:t>Cluster 3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sz="1200" b="1"/>
                        <a:t>Cluster 4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sz="1200" b="1"/>
                        <a:t>Cluster 5</a:t>
                      </a:r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b="1">
                          <a:solidFill>
                            <a:srgbClr val="000000"/>
                          </a:solidFill>
                        </a:rPr>
                        <a:t>Cluster 0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rgbClr val="FF0000"/>
                          </a:solidFill>
                        </a:rPr>
                        <a:t>0.235892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rgbClr val="0000FF"/>
                          </a:solidFill>
                        </a:rPr>
                        <a:t>0.057602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rgbClr val="0000FF"/>
                          </a:solidFill>
                        </a:rPr>
                        <a:t>0.095294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rgbClr val="0000FF"/>
                          </a:solidFill>
                        </a:rPr>
                        <a:t>0.077461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rgbClr val="0000FF"/>
                          </a:solidFill>
                        </a:rPr>
                        <a:t>0.067748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rgbClr val="0000FF"/>
                          </a:solidFill>
                        </a:rPr>
                        <a:t>0.087039</a:t>
                      </a:r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b="1">
                          <a:solidFill>
                            <a:srgbClr val="000000"/>
                          </a:solidFill>
                        </a:rPr>
                        <a:t>Cluster 1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FF"/>
                          </a:solidFill>
                        </a:rPr>
                        <a:t>0.057602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rgbClr val="FF0000"/>
                          </a:solidFill>
                        </a:rPr>
                        <a:t>0.579325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rgbClr val="0000FF"/>
                          </a:solidFill>
                        </a:rPr>
                        <a:t>0.092020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FF"/>
                          </a:solidFill>
                        </a:rPr>
                        <a:t>0.083038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rgbClr val="0000FF"/>
                          </a:solidFill>
                        </a:rPr>
                        <a:t>0.081589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rgbClr val="0000FF"/>
                          </a:solidFill>
                        </a:rPr>
                        <a:t>0.076596</a:t>
                      </a:r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b="1">
                          <a:solidFill>
                            <a:srgbClr val="000000"/>
                          </a:solidFill>
                        </a:rPr>
                        <a:t>Cluster 2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FF"/>
                          </a:solidFill>
                        </a:rPr>
                        <a:t>0.095294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rgbClr val="0000FF"/>
                          </a:solidFill>
                        </a:rPr>
                        <a:t>0.092020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rgbClr val="FF0000"/>
                          </a:solidFill>
                        </a:rPr>
                        <a:t>0.146127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FF"/>
                          </a:solidFill>
                        </a:rPr>
                        <a:t>0.105437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rgbClr val="0000FF"/>
                          </a:solidFill>
                        </a:rPr>
                        <a:t>0.095530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rgbClr val="0000FF"/>
                          </a:solidFill>
                        </a:rPr>
                        <a:t>0.099726</a:t>
                      </a:r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b="1">
                          <a:solidFill>
                            <a:srgbClr val="000000"/>
                          </a:solidFill>
                        </a:rPr>
                        <a:t>Cluster 3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FF"/>
                          </a:solidFill>
                        </a:rPr>
                        <a:t>0.077461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rgbClr val="0000FF"/>
                          </a:solidFill>
                        </a:rPr>
                        <a:t>0.083038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rgbClr val="0000FF"/>
                          </a:solidFill>
                        </a:rPr>
                        <a:t>0.105437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rgbClr val="FF0000"/>
                          </a:solidFill>
                        </a:rPr>
                        <a:t>0.176871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rgbClr val="0000FF"/>
                          </a:solidFill>
                        </a:rPr>
                        <a:t>0.077173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rgbClr val="0000FF"/>
                          </a:solidFill>
                        </a:rPr>
                        <a:t>0.086996</a:t>
                      </a:r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sz="1200" b="1"/>
                        <a:t>Cluster 4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rgbClr val="0000FF"/>
                          </a:solidFill>
                        </a:rPr>
                        <a:t>0.067748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rgbClr val="0000FF"/>
                          </a:solidFill>
                        </a:rPr>
                        <a:t>0.081589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rgbClr val="0000FF"/>
                          </a:solidFill>
                        </a:rPr>
                        <a:t>0.095530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rgbClr val="0000FF"/>
                          </a:solidFill>
                        </a:rPr>
                        <a:t>0.077173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rgbClr val="FF0000"/>
                          </a:solidFill>
                        </a:rPr>
                        <a:t>0.111608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rgbClr val="0000FF"/>
                          </a:solidFill>
                        </a:rPr>
                        <a:t>0.084908</a:t>
                      </a:r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sz="1200" b="1"/>
                        <a:t>Cluster 5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rgbClr val="0000FF"/>
                          </a:solidFill>
                        </a:rPr>
                        <a:t>0.087039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rgbClr val="0000FF"/>
                          </a:solidFill>
                        </a:rPr>
                        <a:t>0.076596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rgbClr val="0000FF"/>
                          </a:solidFill>
                        </a:rPr>
                        <a:t>0.099726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rgbClr val="0000FF"/>
                          </a:solidFill>
                        </a:rPr>
                        <a:t>0.086996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rgbClr val="0000FF"/>
                          </a:solidFill>
                        </a:rPr>
                        <a:t>0.084908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rgbClr val="FF0000"/>
                          </a:solidFill>
                        </a:rPr>
                        <a:t>0.714758</a:t>
                      </a:r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  <p:sp>
        <p:nvSpPr>
          <p:cNvPr id="287" name="Shape 287"/>
          <p:cNvSpPr txBox="1"/>
          <p:nvPr/>
        </p:nvSpPr>
        <p:spPr>
          <a:xfrm>
            <a:off x="1552075" y="4314325"/>
            <a:ext cx="5752500" cy="451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buNone/>
            </a:pPr>
            <a:r>
              <a:rPr lang="en">
                <a:solidFill>
                  <a:srgbClr val="FF0000"/>
                </a:solidFill>
              </a:rPr>
              <a:t>Average intra-cluster similarity: 0.33</a:t>
            </a:r>
          </a:p>
          <a:p>
            <a:pPr marL="0" lvl="0" indent="0" algn="ctr" rtl="0">
              <a:spcBef>
                <a:spcPts val="0"/>
              </a:spcBef>
              <a:buNone/>
            </a:pPr>
            <a:r>
              <a:rPr lang="en">
                <a:solidFill>
                  <a:srgbClr val="0000FF"/>
                </a:solidFill>
              </a:rPr>
              <a:t>Average inter-cluster similarity: 0.08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Shape 292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Naming Clusters by Frequent words </a:t>
            </a:r>
          </a:p>
        </p:txBody>
      </p:sp>
      <p:sp>
        <p:nvSpPr>
          <p:cNvPr id="293" name="Shape 293"/>
          <p:cNvSpPr txBox="1">
            <a:spLocks noGrp="1"/>
          </p:cNvSpPr>
          <p:nvPr>
            <p:ph type="body" idx="1"/>
          </p:nvPr>
        </p:nvSpPr>
        <p:spPr>
          <a:xfrm>
            <a:off x="311700" y="961525"/>
            <a:ext cx="8520600" cy="330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K-means just returns clusters of documents, but does not name the clusters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We can name each cluster by looking at a handful of documents in the cluster manually, which can be tedious in Big Data scenario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Therefore,</a:t>
            </a:r>
            <a:br>
              <a:rPr lang="en"/>
            </a:br>
            <a:r>
              <a:rPr lang="en"/>
              <a:t>- we determine the most frequent words in all documents within a cluster </a:t>
            </a:r>
            <a:br>
              <a:rPr lang="en"/>
            </a:br>
            <a:r>
              <a:rPr lang="en"/>
              <a:t>- name the cluster based on a few very frequent words in the cluster </a:t>
            </a:r>
            <a:br>
              <a:rPr lang="en"/>
            </a:br>
            <a:r>
              <a:rPr lang="en"/>
              <a:t>(Assumption: The frequent words in the cluster describe the information in the documents within  the cluster) 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Shape 298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Clusters in “Solar Eclipse” Tweets and Webpages</a:t>
            </a:r>
          </a:p>
        </p:txBody>
      </p:sp>
      <p:graphicFrame>
        <p:nvGraphicFramePr>
          <p:cNvPr id="299" name="Shape 299"/>
          <p:cNvGraphicFramePr/>
          <p:nvPr/>
        </p:nvGraphicFramePr>
        <p:xfrm>
          <a:off x="843225" y="1264825"/>
          <a:ext cx="7239000" cy="2773470"/>
        </p:xfrm>
        <a:graphic>
          <a:graphicData uri="http://schemas.openxmlformats.org/drawingml/2006/table">
            <a:tbl>
              <a:tblPr>
                <a:noFill/>
                <a:tableStyleId>{0FC6D195-55BE-4045-A07E-6D785B783305}</a:tableStyleId>
              </a:tblPr>
              <a:tblGrid>
                <a:gridCol w="1313250"/>
                <a:gridCol w="3034600"/>
                <a:gridCol w="2891150"/>
              </a:tblGrid>
              <a:tr h="381000"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buNone/>
                      </a:pPr>
                      <a:r>
                        <a:rPr lang="en" b="1"/>
                        <a:t>Cluster ID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buNone/>
                      </a:pPr>
                      <a:r>
                        <a:rPr lang="en" b="1"/>
                        <a:t>Cluster Name for Tweets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buNone/>
                      </a:pPr>
                      <a:r>
                        <a:rPr lang="en" b="1"/>
                        <a:t>Cluster Name for Webpages</a:t>
                      </a:r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0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DiamondRing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EclipseChasers</a:t>
                      </a:r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1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WatchEclipse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AjcEclipseNews</a:t>
                      </a:r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2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SafeEclipse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EclipseScience</a:t>
                      </a:r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3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ExoPlanetMusic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BusinessInsiderEclipseArticles</a:t>
                      </a:r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4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MidFlightEclipse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Eclipseville</a:t>
                      </a:r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5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NonEnglish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MuseumEclipse</a:t>
                      </a:r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Shape 304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/>
              <a:t>HBase Fields</a:t>
            </a:r>
          </a:p>
        </p:txBody>
      </p:sp>
      <p:sp>
        <p:nvSpPr>
          <p:cNvPr id="305" name="Shape 305"/>
          <p:cNvSpPr txBox="1">
            <a:spLocks noGrp="1"/>
          </p:cNvSpPr>
          <p:nvPr>
            <p:ph type="body" idx="1"/>
          </p:nvPr>
        </p:nvSpPr>
        <p:spPr>
          <a:xfrm>
            <a:off x="311700" y="1037725"/>
            <a:ext cx="8520600" cy="3633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 sz="1600">
                <a:solidFill>
                  <a:srgbClr val="000000"/>
                </a:solidFill>
              </a:rPr>
              <a:t>We populate:</a:t>
            </a:r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Font typeface="Courier New"/>
              <a:buChar char="●"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cluster:cluster-list</a:t>
            </a:r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Font typeface="Courier New"/>
              <a:buChar char="●"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cluster:cluster-probability</a:t>
            </a:r>
          </a:p>
          <a:p>
            <a:pPr marL="457200" lvl="0" indent="-330200" rtl="0">
              <a:spcBef>
                <a:spcPts val="0"/>
              </a:spcBef>
              <a:buSzPts val="1600"/>
              <a:buFont typeface="Courier New"/>
              <a:buChar char="●"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cluster:display-clusternames</a:t>
            </a:r>
          </a:p>
          <a:p>
            <a:pPr marL="0" lvl="0" indent="0" rtl="0">
              <a:spcBef>
                <a:spcPts val="0"/>
              </a:spcBef>
              <a:buNone/>
            </a:pPr>
            <a:r>
              <a:rPr lang="en" sz="1600">
                <a:solidFill>
                  <a:srgbClr val="000000"/>
                </a:solidFill>
              </a:rPr>
              <a:t>Script and Command:</a:t>
            </a:r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Font typeface="Courier New"/>
              <a:buChar char="●"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Python hbase_write_cluster.py [Cluster_Result].csv</a:t>
            </a:r>
          </a:p>
          <a:p>
            <a:pPr marL="457200" lvl="0" indent="-330200" rtl="0">
              <a:spcBef>
                <a:spcPts val="0"/>
              </a:spcBef>
              <a:buSzPts val="1600"/>
              <a:buFont typeface="Courier New"/>
              <a:buChar char="●"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Cluster_Result: Document_ID, Cluster_Name, Cluster_Probability 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Shape 310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/>
              <a:t>Shortcomings and Improvements</a:t>
            </a:r>
          </a:p>
        </p:txBody>
      </p:sp>
      <p:sp>
        <p:nvSpPr>
          <p:cNvPr id="311" name="Shape 311"/>
          <p:cNvSpPr txBox="1">
            <a:spLocks noGrp="1"/>
          </p:cNvSpPr>
          <p:nvPr>
            <p:ph type="body" idx="1"/>
          </p:nvPr>
        </p:nvSpPr>
        <p:spPr>
          <a:xfrm>
            <a:off x="311700" y="1113925"/>
            <a:ext cx="8520600" cy="330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Cluster Probability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We set it as “1” because we only did hard clustering</a:t>
            </a:r>
            <a:br>
              <a:rPr lang="en"/>
            </a:br>
            <a:endParaRPr lang="en"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Comparison with other clustering algorithm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Hierarchical Clustering</a:t>
            </a:r>
          </a:p>
          <a:p>
            <a:pPr marL="914400" lvl="1" indent="-317500" rtl="0">
              <a:spcBef>
                <a:spcPts val="0"/>
              </a:spcBef>
              <a:buSzPts val="1400"/>
              <a:buChar char="○"/>
            </a:pPr>
            <a:r>
              <a:rPr lang="en"/>
              <a:t>Density-based Clustering </a:t>
            </a:r>
            <a:br>
              <a:rPr lang="en"/>
            </a:br>
            <a:endParaRPr lang="en"/>
          </a:p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Team Members</a:t>
            </a:r>
          </a:p>
        </p:txBody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1287475" y="1931025"/>
            <a:ext cx="2404200" cy="22779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buNone/>
            </a:pPr>
            <a:r>
              <a:rPr lang="en"/>
              <a:t>Ashish Baghudana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en"/>
              <a:t>Shruti Shetty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en"/>
              <a:t>Aman Ahuja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en"/>
              <a:t>Ashish Malpani</a:t>
            </a:r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5313075" y="1953550"/>
            <a:ext cx="2543400" cy="22329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buNone/>
            </a:pPr>
            <a:r>
              <a:rPr lang="en"/>
              <a:t>Rammohan Chintha</a:t>
            </a:r>
          </a:p>
          <a:p>
            <a:pPr marL="0" lvl="0" indent="0" algn="ctr" rtl="0">
              <a:spcBef>
                <a:spcPts val="0"/>
              </a:spcBef>
              <a:buNone/>
            </a:pPr>
            <a:r>
              <a:rPr lang="en"/>
              <a:t>Mo Yang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en"/>
              <a:t>Pavan Bellam</a:t>
            </a:r>
          </a:p>
          <a:p>
            <a:pPr marL="0" lvl="0" indent="0" algn="ctr" rtl="0">
              <a:spcBef>
                <a:spcPts val="0"/>
              </a:spcBef>
              <a:buNone/>
            </a:pPr>
            <a:r>
              <a:rPr lang="en"/>
              <a:t>Prathyush Sambaturu</a:t>
            </a:r>
          </a:p>
        </p:txBody>
      </p:sp>
      <p:sp>
        <p:nvSpPr>
          <p:cNvPr id="75" name="Shape 75"/>
          <p:cNvSpPr txBox="1"/>
          <p:nvPr/>
        </p:nvSpPr>
        <p:spPr>
          <a:xfrm>
            <a:off x="1287475" y="1150700"/>
            <a:ext cx="2404200" cy="537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 b="1">
                <a:latin typeface="Open Sans"/>
                <a:ea typeface="Open Sans"/>
                <a:cs typeface="Open Sans"/>
                <a:sym typeface="Open Sans"/>
              </a:rPr>
              <a:t>Topic Analysis</a:t>
            </a:r>
          </a:p>
        </p:txBody>
      </p:sp>
      <p:sp>
        <p:nvSpPr>
          <p:cNvPr id="76" name="Shape 76"/>
          <p:cNvSpPr txBox="1"/>
          <p:nvPr/>
        </p:nvSpPr>
        <p:spPr>
          <a:xfrm>
            <a:off x="5313125" y="1166000"/>
            <a:ext cx="2543400" cy="537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 b="1">
                <a:latin typeface="Open Sans"/>
                <a:ea typeface="Open Sans"/>
                <a:cs typeface="Open Sans"/>
                <a:sym typeface="Open Sans"/>
              </a:rPr>
              <a:t>Clustering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Shape 316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3600" cy="3050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Questions?</a:t>
            </a:r>
          </a:p>
        </p:txBody>
      </p:sp>
      <p:sp>
        <p:nvSpPr>
          <p:cNvPr id="317" name="Shape 317"/>
          <p:cNvSpPr/>
          <p:nvPr/>
        </p:nvSpPr>
        <p:spPr>
          <a:xfrm>
            <a:off x="50" y="4390000"/>
            <a:ext cx="9144000" cy="9285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318" name="Shape 318"/>
          <p:cNvSpPr txBox="1"/>
          <p:nvPr/>
        </p:nvSpPr>
        <p:spPr>
          <a:xfrm>
            <a:off x="476400" y="4432932"/>
            <a:ext cx="8236200" cy="653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buNone/>
            </a:pPr>
            <a:r>
              <a:rPr lang="en">
                <a:solidFill>
                  <a:srgbClr val="F3F3F3"/>
                </a:solidFill>
                <a:latin typeface="Open Sans"/>
                <a:ea typeface="Open Sans"/>
                <a:cs typeface="Open Sans"/>
                <a:sym typeface="Open Sans"/>
              </a:rPr>
              <a:t>Code Repository: </a:t>
            </a:r>
            <a:r>
              <a:rPr lang="en" u="sng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https://github.com/ashishbaghudana/cs5604</a:t>
            </a:r>
          </a:p>
          <a:p>
            <a:pPr marL="3657600" lvl="0" indent="457200" algn="l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    </a:t>
            </a:r>
            <a:r>
              <a:rPr lang="en" u="sng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https://github.com/yuan9/CS5604_CTA</a:t>
            </a:r>
          </a:p>
          <a:p>
            <a:pPr marL="0" lvl="0" indent="0" algn="r">
              <a:spcBef>
                <a:spcPts val="0"/>
              </a:spcBef>
              <a:buNone/>
            </a:pPr>
            <a:r>
              <a:rPr lang="en">
                <a:solidFill>
                  <a:srgbClr val="F3F3F3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Overview</a:t>
            </a:r>
          </a:p>
        </p:txBody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311700" y="1113925"/>
            <a:ext cx="8520600" cy="330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algn="just">
              <a:spcBef>
                <a:spcPts val="0"/>
              </a:spcBef>
              <a:buNone/>
            </a:pPr>
            <a:r>
              <a:rPr lang="en"/>
              <a:t>Use topic analysis and clustering algorithms to find sub-themes and similar patterns in collections of webpages and tweets about real world events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Pull and clean documents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Topic Analysis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Clustering</a:t>
            </a:r>
          </a:p>
          <a:p>
            <a:pPr marL="457200" lvl="0" indent="-342900">
              <a:spcBef>
                <a:spcPts val="0"/>
              </a:spcBef>
              <a:buSzPts val="1800"/>
              <a:buChar char="●"/>
            </a:pPr>
            <a:r>
              <a:rPr lang="en"/>
              <a:t>Store results in HBase</a:t>
            </a:r>
          </a:p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Overview</a:t>
            </a:r>
          </a:p>
        </p:txBody>
      </p:sp>
      <p:sp>
        <p:nvSpPr>
          <p:cNvPr id="88" name="Shape 88"/>
          <p:cNvSpPr/>
          <p:nvPr/>
        </p:nvSpPr>
        <p:spPr>
          <a:xfrm>
            <a:off x="3185127" y="948751"/>
            <a:ext cx="2470200" cy="6699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Classify Documents into Real World Events</a:t>
            </a:r>
          </a:p>
        </p:txBody>
      </p:sp>
      <p:sp>
        <p:nvSpPr>
          <p:cNvPr id="89" name="Shape 89"/>
          <p:cNvSpPr/>
          <p:nvPr/>
        </p:nvSpPr>
        <p:spPr>
          <a:xfrm>
            <a:off x="1759150" y="2565974"/>
            <a:ext cx="1950600" cy="577800"/>
          </a:xfrm>
          <a:prstGeom prst="rect">
            <a:avLst/>
          </a:prstGeom>
          <a:solidFill>
            <a:srgbClr val="37474F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Topic Analysis: LDA</a:t>
            </a:r>
          </a:p>
        </p:txBody>
      </p:sp>
      <p:sp>
        <p:nvSpPr>
          <p:cNvPr id="90" name="Shape 90"/>
          <p:cNvSpPr/>
          <p:nvPr/>
        </p:nvSpPr>
        <p:spPr>
          <a:xfrm>
            <a:off x="4933975" y="2566126"/>
            <a:ext cx="2042400" cy="577800"/>
          </a:xfrm>
          <a:prstGeom prst="rect">
            <a:avLst/>
          </a:prstGeom>
          <a:solidFill>
            <a:srgbClr val="F4B400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Clustering: K-means</a:t>
            </a:r>
          </a:p>
        </p:txBody>
      </p:sp>
      <p:sp>
        <p:nvSpPr>
          <p:cNvPr id="91" name="Shape 91"/>
          <p:cNvSpPr/>
          <p:nvPr/>
        </p:nvSpPr>
        <p:spPr>
          <a:xfrm>
            <a:off x="1173400" y="3493742"/>
            <a:ext cx="1332600" cy="521100"/>
          </a:xfrm>
          <a:prstGeom prst="rect">
            <a:avLst/>
          </a:prstGeom>
          <a:solidFill>
            <a:srgbClr val="37474F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Topic Names</a:t>
            </a:r>
          </a:p>
        </p:txBody>
      </p:sp>
      <p:sp>
        <p:nvSpPr>
          <p:cNvPr id="92" name="Shape 92"/>
          <p:cNvSpPr/>
          <p:nvPr/>
        </p:nvSpPr>
        <p:spPr>
          <a:xfrm>
            <a:off x="2785834" y="3493742"/>
            <a:ext cx="1402200" cy="521100"/>
          </a:xfrm>
          <a:prstGeom prst="rect">
            <a:avLst/>
          </a:prstGeom>
          <a:solidFill>
            <a:srgbClr val="37474F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Topic Probability</a:t>
            </a:r>
          </a:p>
        </p:txBody>
      </p:sp>
      <p:sp>
        <p:nvSpPr>
          <p:cNvPr id="93" name="Shape 93"/>
          <p:cNvSpPr/>
          <p:nvPr/>
        </p:nvSpPr>
        <p:spPr>
          <a:xfrm>
            <a:off x="4509164" y="3493742"/>
            <a:ext cx="1332600" cy="521100"/>
          </a:xfrm>
          <a:prstGeom prst="rect">
            <a:avLst/>
          </a:prstGeom>
          <a:solidFill>
            <a:srgbClr val="F4B400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Cluster Name</a:t>
            </a:r>
          </a:p>
        </p:txBody>
      </p:sp>
      <p:sp>
        <p:nvSpPr>
          <p:cNvPr id="94" name="Shape 94"/>
          <p:cNvSpPr/>
          <p:nvPr/>
        </p:nvSpPr>
        <p:spPr>
          <a:xfrm>
            <a:off x="6163050" y="3493742"/>
            <a:ext cx="1479900" cy="521100"/>
          </a:xfrm>
          <a:prstGeom prst="rect">
            <a:avLst/>
          </a:prstGeom>
          <a:solidFill>
            <a:srgbClr val="F4B400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Cluster Probability</a:t>
            </a:r>
          </a:p>
        </p:txBody>
      </p:sp>
      <p:cxnSp>
        <p:nvCxnSpPr>
          <p:cNvPr id="95" name="Shape 95"/>
          <p:cNvCxnSpPr>
            <a:stCxn id="96" idx="2"/>
            <a:endCxn id="89" idx="0"/>
          </p:cNvCxnSpPr>
          <p:nvPr/>
        </p:nvCxnSpPr>
        <p:spPr>
          <a:xfrm flipH="1">
            <a:off x="2734525" y="2181538"/>
            <a:ext cx="1685700" cy="3843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97" name="Shape 97"/>
          <p:cNvCxnSpPr>
            <a:stCxn id="96" idx="2"/>
            <a:endCxn id="90" idx="0"/>
          </p:cNvCxnSpPr>
          <p:nvPr/>
        </p:nvCxnSpPr>
        <p:spPr>
          <a:xfrm>
            <a:off x="4420225" y="2181538"/>
            <a:ext cx="1535100" cy="384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98" name="Shape 98"/>
          <p:cNvCxnSpPr>
            <a:stCxn id="89" idx="2"/>
            <a:endCxn id="91" idx="0"/>
          </p:cNvCxnSpPr>
          <p:nvPr/>
        </p:nvCxnSpPr>
        <p:spPr>
          <a:xfrm flipH="1">
            <a:off x="1839850" y="3143774"/>
            <a:ext cx="894600" cy="3501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99" name="Shape 99"/>
          <p:cNvCxnSpPr>
            <a:stCxn id="89" idx="2"/>
            <a:endCxn id="92" idx="0"/>
          </p:cNvCxnSpPr>
          <p:nvPr/>
        </p:nvCxnSpPr>
        <p:spPr>
          <a:xfrm>
            <a:off x="2734450" y="3143774"/>
            <a:ext cx="752400" cy="3501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00" name="Shape 100"/>
          <p:cNvCxnSpPr>
            <a:stCxn id="90" idx="2"/>
          </p:cNvCxnSpPr>
          <p:nvPr/>
        </p:nvCxnSpPr>
        <p:spPr>
          <a:xfrm flipH="1">
            <a:off x="5151175" y="3143926"/>
            <a:ext cx="804000" cy="349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01" name="Shape 101"/>
          <p:cNvCxnSpPr>
            <a:stCxn id="90" idx="2"/>
          </p:cNvCxnSpPr>
          <p:nvPr/>
        </p:nvCxnSpPr>
        <p:spPr>
          <a:xfrm>
            <a:off x="5955175" y="3143926"/>
            <a:ext cx="702900" cy="3324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02" name="Shape 102"/>
          <p:cNvSpPr/>
          <p:nvPr/>
        </p:nvSpPr>
        <p:spPr>
          <a:xfrm>
            <a:off x="1301283" y="4343157"/>
            <a:ext cx="6237900" cy="438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buNone/>
            </a:pPr>
            <a:r>
              <a:rPr lang="en"/>
              <a:t>HBase</a:t>
            </a:r>
          </a:p>
        </p:txBody>
      </p:sp>
      <p:cxnSp>
        <p:nvCxnSpPr>
          <p:cNvPr id="103" name="Shape 103"/>
          <p:cNvCxnSpPr>
            <a:stCxn id="91" idx="2"/>
          </p:cNvCxnSpPr>
          <p:nvPr/>
        </p:nvCxnSpPr>
        <p:spPr>
          <a:xfrm>
            <a:off x="1839700" y="4014842"/>
            <a:ext cx="0" cy="3282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04" name="Shape 104"/>
          <p:cNvCxnSpPr>
            <a:stCxn id="92" idx="2"/>
          </p:cNvCxnSpPr>
          <p:nvPr/>
        </p:nvCxnSpPr>
        <p:spPr>
          <a:xfrm>
            <a:off x="3486934" y="4014842"/>
            <a:ext cx="0" cy="3480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05" name="Shape 105"/>
          <p:cNvCxnSpPr>
            <a:stCxn id="93" idx="2"/>
          </p:cNvCxnSpPr>
          <p:nvPr/>
        </p:nvCxnSpPr>
        <p:spPr>
          <a:xfrm>
            <a:off x="5175464" y="4014842"/>
            <a:ext cx="0" cy="333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06" name="Shape 106"/>
          <p:cNvCxnSpPr>
            <a:stCxn id="94" idx="2"/>
          </p:cNvCxnSpPr>
          <p:nvPr/>
        </p:nvCxnSpPr>
        <p:spPr>
          <a:xfrm>
            <a:off x="6903000" y="4014842"/>
            <a:ext cx="0" cy="3144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96" name="Shape 96"/>
          <p:cNvSpPr/>
          <p:nvPr/>
        </p:nvSpPr>
        <p:spPr>
          <a:xfrm>
            <a:off x="3719125" y="1802938"/>
            <a:ext cx="1402200" cy="378600"/>
          </a:xfrm>
          <a:prstGeom prst="rect">
            <a:avLst/>
          </a:prstGeom>
          <a:solidFill>
            <a:srgbClr val="76A5AF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Preprocessing</a:t>
            </a:r>
          </a:p>
        </p:txBody>
      </p:sp>
      <p:cxnSp>
        <p:nvCxnSpPr>
          <p:cNvPr id="107" name="Shape 107"/>
          <p:cNvCxnSpPr>
            <a:stCxn id="88" idx="2"/>
            <a:endCxn id="96" idx="0"/>
          </p:cNvCxnSpPr>
          <p:nvPr/>
        </p:nvCxnSpPr>
        <p:spPr>
          <a:xfrm>
            <a:off x="4420227" y="1618651"/>
            <a:ext cx="0" cy="184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Topic Analysis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A (really) brief overview of topic models</a:t>
            </a:r>
          </a:p>
        </p:txBody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311700" y="961525"/>
            <a:ext cx="8520600" cy="330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/>
              <a:t>Topic models discover “abstract” topics in a collection of documents where a topic is a group of “semantically similar” words.</a:t>
            </a: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</a:pPr>
            <a:r>
              <a:rPr lang="en"/>
              <a:t>Mainly latent Dirichlet allocation (LDA) or its variants</a:t>
            </a:r>
          </a:p>
          <a:p>
            <a: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Probabilistic algorithm</a:t>
            </a:r>
          </a:p>
          <a:p>
            <a: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Optimized via Gibbs Sampling or Expectation Maximization</a:t>
            </a:r>
            <a:br>
              <a:rPr lang="en"/>
            </a:br>
            <a:endParaRPr lang="en"/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Char char="●"/>
            </a:pPr>
            <a:r>
              <a:rPr lang="en"/>
              <a:t>LDA assumes documents a mixture over topics and topics a mixture over words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Tech Stack - Python++</a:t>
            </a:r>
          </a:p>
        </p:txBody>
      </p:sp>
      <p:sp>
        <p:nvSpPr>
          <p:cNvPr id="124" name="Shape 124"/>
          <p:cNvSpPr/>
          <p:nvPr/>
        </p:nvSpPr>
        <p:spPr>
          <a:xfrm>
            <a:off x="329075" y="1167425"/>
            <a:ext cx="8515800" cy="25329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125" name="Shape 125"/>
          <p:cNvSpPr/>
          <p:nvPr/>
        </p:nvSpPr>
        <p:spPr>
          <a:xfrm>
            <a:off x="329075" y="3703028"/>
            <a:ext cx="8515800" cy="707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pic>
        <p:nvPicPr>
          <p:cNvPr id="126" name="Shape 1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58725" y="3859775"/>
            <a:ext cx="1426549" cy="4138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7" name="Shape 127"/>
          <p:cNvCxnSpPr/>
          <p:nvPr/>
        </p:nvCxnSpPr>
        <p:spPr>
          <a:xfrm>
            <a:off x="2894225" y="1168301"/>
            <a:ext cx="0" cy="25434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dash"/>
            <a:round/>
            <a:headEnd type="none" w="lg" len="lg"/>
            <a:tailEnd type="none" w="lg" len="lg"/>
          </a:ln>
        </p:spPr>
      </p:cxnSp>
      <p:cxnSp>
        <p:nvCxnSpPr>
          <p:cNvPr id="128" name="Shape 128"/>
          <p:cNvCxnSpPr/>
          <p:nvPr/>
        </p:nvCxnSpPr>
        <p:spPr>
          <a:xfrm>
            <a:off x="6072075" y="1168301"/>
            <a:ext cx="0" cy="25434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dash"/>
            <a:round/>
            <a:headEnd type="none" w="lg" len="lg"/>
            <a:tailEnd type="none" w="lg" len="lg"/>
          </a:ln>
        </p:spPr>
      </p:cxnSp>
      <p:pic>
        <p:nvPicPr>
          <p:cNvPr id="129" name="Shape 1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6801" y="2780663"/>
            <a:ext cx="856875" cy="662124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Shape 130"/>
          <p:cNvSpPr txBox="1"/>
          <p:nvPr/>
        </p:nvSpPr>
        <p:spPr>
          <a:xfrm>
            <a:off x="684449" y="1168300"/>
            <a:ext cx="1805100" cy="26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buNone/>
            </a:pPr>
            <a:r>
              <a:rPr lang="en" sz="13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Database Access</a:t>
            </a:r>
          </a:p>
        </p:txBody>
      </p:sp>
      <p:sp>
        <p:nvSpPr>
          <p:cNvPr id="131" name="Shape 131"/>
          <p:cNvSpPr txBox="1"/>
          <p:nvPr/>
        </p:nvSpPr>
        <p:spPr>
          <a:xfrm>
            <a:off x="3659524" y="1168300"/>
            <a:ext cx="1674300" cy="26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buNone/>
            </a:pPr>
            <a:r>
              <a:rPr lang="en" sz="13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Topic Modeling</a:t>
            </a:r>
          </a:p>
        </p:txBody>
      </p:sp>
      <p:sp>
        <p:nvSpPr>
          <p:cNvPr id="132" name="Shape 132"/>
          <p:cNvSpPr txBox="1"/>
          <p:nvPr/>
        </p:nvSpPr>
        <p:spPr>
          <a:xfrm>
            <a:off x="6039875" y="1168300"/>
            <a:ext cx="2805000" cy="26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buNone/>
            </a:pPr>
            <a:r>
              <a:rPr lang="en" sz="13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 Data Extraction &amp; Visualization</a:t>
            </a:r>
          </a:p>
        </p:txBody>
      </p:sp>
      <p:pic>
        <p:nvPicPr>
          <p:cNvPr id="133" name="Shape 1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82226" y="2791589"/>
            <a:ext cx="1299900" cy="403124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Shape 134"/>
          <p:cNvSpPr txBox="1"/>
          <p:nvPr/>
        </p:nvSpPr>
        <p:spPr>
          <a:xfrm>
            <a:off x="3282451" y="2705978"/>
            <a:ext cx="977100" cy="414000"/>
          </a:xfrm>
          <a:prstGeom prst="rect">
            <a:avLst/>
          </a:prstGeom>
          <a:noFill/>
          <a:ln>
            <a:noFill/>
          </a:ln>
          <a:effectLst>
            <a:reflection stA="20000" endPos="40000" fadeDir="5400012" sy="-100000" algn="bl" rotWithShape="0"/>
          </a:effectLst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 sz="2400" b="1">
                <a:solidFill>
                  <a:srgbClr val="666666"/>
                </a:solidFill>
                <a:latin typeface="Trebuchet MS"/>
                <a:ea typeface="Trebuchet MS"/>
                <a:cs typeface="Trebuchet MS"/>
                <a:sym typeface="Trebuchet MS"/>
              </a:rPr>
              <a:t>NLTK</a:t>
            </a:r>
          </a:p>
        </p:txBody>
      </p:sp>
      <p:sp>
        <p:nvSpPr>
          <p:cNvPr id="135" name="Shape 135"/>
          <p:cNvSpPr txBox="1"/>
          <p:nvPr/>
        </p:nvSpPr>
        <p:spPr>
          <a:xfrm>
            <a:off x="6709975" y="2818450"/>
            <a:ext cx="1674300" cy="414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buNone/>
            </a:pPr>
            <a:r>
              <a:rPr lang="en" sz="2400">
                <a:solidFill>
                  <a:schemeClr val="accent2"/>
                </a:solidFill>
                <a:latin typeface="Comfortaa"/>
                <a:ea typeface="Comfortaa"/>
                <a:cs typeface="Comfortaa"/>
                <a:sym typeface="Comfortaa"/>
              </a:rPr>
              <a:t>pyLDAvis</a:t>
            </a:r>
          </a:p>
        </p:txBody>
      </p:sp>
      <p:sp>
        <p:nvSpPr>
          <p:cNvPr id="136" name="Shape 136"/>
          <p:cNvSpPr txBox="1"/>
          <p:nvPr/>
        </p:nvSpPr>
        <p:spPr>
          <a:xfrm>
            <a:off x="1203451" y="2867650"/>
            <a:ext cx="15579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buNone/>
            </a:pPr>
            <a:r>
              <a:rPr lang="en" sz="1800" b="1">
                <a:solidFill>
                  <a:srgbClr val="666666"/>
                </a:solidFill>
                <a:latin typeface="Montserrat"/>
                <a:ea typeface="Montserrat"/>
                <a:cs typeface="Montserrat"/>
                <a:sym typeface="Montserrat"/>
              </a:rPr>
              <a:t>happybase</a:t>
            </a:r>
          </a:p>
        </p:txBody>
      </p:sp>
      <p:sp>
        <p:nvSpPr>
          <p:cNvPr id="137" name="Shape 137"/>
          <p:cNvSpPr txBox="1"/>
          <p:nvPr/>
        </p:nvSpPr>
        <p:spPr>
          <a:xfrm>
            <a:off x="572875" y="1813700"/>
            <a:ext cx="2067000" cy="707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algn="just">
              <a:spcBef>
                <a:spcPts val="0"/>
              </a:spcBef>
              <a:buNone/>
            </a:pPr>
            <a:r>
              <a:rPr lang="en" sz="11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Data retrieval and upload pipelines written using the Python library </a:t>
            </a:r>
            <a:r>
              <a:rPr lang="en" sz="1100" b="1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happybase</a:t>
            </a:r>
            <a:r>
              <a:rPr lang="en" sz="11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</a:p>
        </p:txBody>
      </p:sp>
      <p:sp>
        <p:nvSpPr>
          <p:cNvPr id="138" name="Shape 138"/>
          <p:cNvSpPr txBox="1"/>
          <p:nvPr/>
        </p:nvSpPr>
        <p:spPr>
          <a:xfrm>
            <a:off x="3039850" y="1732688"/>
            <a:ext cx="2886600" cy="869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buNone/>
            </a:pPr>
            <a:r>
              <a:rPr lang="en" sz="11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Preprocess tokenized data using NLTK for </a:t>
            </a:r>
            <a:r>
              <a:rPr lang="en" sz="1100" b="1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stopword</a:t>
            </a:r>
            <a:r>
              <a:rPr lang="en" sz="11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 and </a:t>
            </a:r>
            <a:r>
              <a:rPr lang="en" sz="1100" b="1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punctuation</a:t>
            </a:r>
            <a:r>
              <a:rPr lang="en" sz="11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 removal. Allow </a:t>
            </a:r>
            <a:r>
              <a:rPr lang="en" sz="1100" b="1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custom pipelines</a:t>
            </a:r>
            <a:r>
              <a:rPr lang="en" sz="11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. Use </a:t>
            </a:r>
            <a:r>
              <a:rPr lang="en" sz="1100" b="1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multi-core support</a:t>
            </a:r>
            <a:r>
              <a:rPr lang="en" sz="11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 from gensim for LDA.</a:t>
            </a:r>
          </a:p>
        </p:txBody>
      </p:sp>
      <p:sp>
        <p:nvSpPr>
          <p:cNvPr id="139" name="Shape 139"/>
          <p:cNvSpPr txBox="1"/>
          <p:nvPr/>
        </p:nvSpPr>
        <p:spPr>
          <a:xfrm>
            <a:off x="6326430" y="1836350"/>
            <a:ext cx="2247600" cy="662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buNone/>
            </a:pPr>
            <a:r>
              <a:rPr lang="en" sz="11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Extract topics for each document and visualize topic clusters for each collection </a:t>
            </a:r>
          </a:p>
        </p:txBody>
      </p:sp>
      <p:pic>
        <p:nvPicPr>
          <p:cNvPr id="140" name="Shape 14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083450" y="3167229"/>
            <a:ext cx="977100" cy="4885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Alternate Tech Stacks</a:t>
            </a:r>
          </a:p>
        </p:txBody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311700" y="961525"/>
            <a:ext cx="8520600" cy="330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b="1"/>
              <a:t>Scala + Spark + MLLib</a:t>
            </a:r>
            <a:r>
              <a:rPr lang="en"/>
              <a:t> is an alternate stack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Might scale better for larger datasets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However, lacks the visualization and evaluation mechanisms that are built into gensim and pyLDAvis</a:t>
            </a:r>
            <a:br>
              <a:rPr lang="en"/>
            </a:br>
            <a:endParaRPr lang="en"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b="1"/>
              <a:t>Gotchas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b="1"/>
              <a:t>PySpark + Spark + MLLib</a:t>
            </a:r>
            <a:r>
              <a:rPr lang="en"/>
              <a:t> </a:t>
            </a:r>
          </a:p>
          <a:p>
            <a: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does not implement the class DistributedLDAModel </a:t>
            </a:r>
          </a:p>
          <a:p>
            <a: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LDAModel does not implement several important methods such as: </a:t>
            </a:r>
            <a:r>
              <a:rPr lang="en" i="1"/>
              <a:t>topTopicsPerDocument(), logPerplexity() and topicCoherence()</a:t>
            </a:r>
            <a:br>
              <a:rPr lang="en" i="1"/>
            </a:br>
            <a:endParaRPr lang="en" i="1"/>
          </a:p>
          <a:p>
            <a:pPr marL="457200" lvl="0" indent="-342900" rtl="0">
              <a:spcBef>
                <a:spcPts val="0"/>
              </a:spcBef>
              <a:buSzPts val="1800"/>
              <a:buChar char="●"/>
            </a:pPr>
            <a:r>
              <a:rPr lang="en" b="1"/>
              <a:t>Python + Gensim is best suited (multi-core support really helps!)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009668"/>
      </a:accent2>
      <a:accent3>
        <a:srgbClr val="4DB6AC"/>
      </a:accent3>
      <a:accent4>
        <a:srgbClr val="FF9800"/>
      </a:accent4>
      <a:accent5>
        <a:srgbClr val="CE93D8"/>
      </a:accent5>
      <a:accent6>
        <a:srgbClr val="EEFF41"/>
      </a:accent6>
      <a:hlink>
        <a:srgbClr val="CE93D8"/>
      </a:hlink>
      <a:folHlink>
        <a:srgbClr val="CE93D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1149</Words>
  <Application>Microsoft Macintosh PowerPoint</Application>
  <PresentationFormat>On-screen Show (16:9)</PresentationFormat>
  <Paragraphs>392</Paragraphs>
  <Slides>30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Arial</vt:lpstr>
      <vt:lpstr>Comfortaa</vt:lpstr>
      <vt:lpstr>Courier New</vt:lpstr>
      <vt:lpstr>Montserrat</vt:lpstr>
      <vt:lpstr>Open Sans</vt:lpstr>
      <vt:lpstr>PT Sans Narrow</vt:lpstr>
      <vt:lpstr>Roboto</vt:lpstr>
      <vt:lpstr>Trebuchet MS</vt:lpstr>
      <vt:lpstr>Tropic</vt:lpstr>
      <vt:lpstr>Clustering and Topic Analysis</vt:lpstr>
      <vt:lpstr>Acknowledgments</vt:lpstr>
      <vt:lpstr>Team Members</vt:lpstr>
      <vt:lpstr>Overview</vt:lpstr>
      <vt:lpstr>Overview</vt:lpstr>
      <vt:lpstr>Topic Analysis</vt:lpstr>
      <vt:lpstr>A (really) brief overview of topic models</vt:lpstr>
      <vt:lpstr>Tech Stack - Python++</vt:lpstr>
      <vt:lpstr>Alternate Tech Stacks</vt:lpstr>
      <vt:lpstr>Preprocessing Pipeline (where the magic happens)</vt:lpstr>
      <vt:lpstr>Collection Filter - Customizing for each collection</vt:lpstr>
      <vt:lpstr>Developer Manual</vt:lpstr>
      <vt:lpstr>Choosing the Right Number of Topics</vt:lpstr>
      <vt:lpstr>Visualizing Topics</vt:lpstr>
      <vt:lpstr>Naming Topics</vt:lpstr>
      <vt:lpstr>Solar Eclipse: Tweets</vt:lpstr>
      <vt:lpstr>Computational Complexity</vt:lpstr>
      <vt:lpstr>HBase Fields</vt:lpstr>
      <vt:lpstr>Shortcomings and Improvements</vt:lpstr>
      <vt:lpstr>Clustering</vt:lpstr>
      <vt:lpstr>A brief overview of Clustering</vt:lpstr>
      <vt:lpstr>Tech Stack </vt:lpstr>
      <vt:lpstr>Developer Manual </vt:lpstr>
      <vt:lpstr>Clustering Results</vt:lpstr>
      <vt:lpstr>Similarity Analysis</vt:lpstr>
      <vt:lpstr>Naming Clusters by Frequent words </vt:lpstr>
      <vt:lpstr>Clusters in “Solar Eclipse” Tweets and Webpages</vt:lpstr>
      <vt:lpstr>HBase Fields</vt:lpstr>
      <vt:lpstr>Shortcomings and Improvements</vt:lpstr>
      <vt:lpstr>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Clustering and Topic Analysis</dc:title>
  <cp:lastModifiedBy>Microsoft Office User</cp:lastModifiedBy>
  <cp:revision>3</cp:revision>
  <dcterms:modified xsi:type="dcterms:W3CDTF">2018-01-05T21:55:06Z</dcterms:modified>
</cp:coreProperties>
</file>