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7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62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591852-D165-4309-9E18-F95BDF1CFA44}" type="datetimeFigureOut">
              <a:rPr lang="en-US" smtClean="0"/>
              <a:t>4/14/2013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15E5A-EEE9-4B50-BDB2-299A42F55007}" type="slidenum">
              <a:rPr lang="en-US" smtClean="0"/>
              <a:t>‹#›</a:t>
            </a:fld>
            <a:endParaRPr lang="en-US" dirty="0"/>
          </a:p>
        </p:txBody>
      </p:sp>
    </p:spTree>
    <p:extLst>
      <p:ext uri="{BB962C8B-B14F-4D97-AF65-F5344CB8AC3E}">
        <p14:creationId xmlns:p14="http://schemas.microsoft.com/office/powerpoint/2010/main" val="996035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3</a:t>
            </a:fld>
            <a:endParaRPr lang="en-US" dirty="0"/>
          </a:p>
        </p:txBody>
      </p:sp>
    </p:spTree>
    <p:extLst>
      <p:ext uri="{BB962C8B-B14F-4D97-AF65-F5344CB8AC3E}">
        <p14:creationId xmlns:p14="http://schemas.microsoft.com/office/powerpoint/2010/main" val="1815661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Literature Review: background on what is happening with EHR, VLER and CVT</a:t>
            </a:r>
            <a:endParaRPr lang="en-US" dirty="0"/>
          </a:p>
        </p:txBody>
      </p:sp>
      <p:sp>
        <p:nvSpPr>
          <p:cNvPr id="4" name="Slide Number Placeholder 3"/>
          <p:cNvSpPr>
            <a:spLocks noGrp="1"/>
          </p:cNvSpPr>
          <p:nvPr>
            <p:ph type="sldNum" sz="quarter" idx="10"/>
          </p:nvPr>
        </p:nvSpPr>
        <p:spPr/>
        <p:txBody>
          <a:bodyPr/>
          <a:lstStyle/>
          <a:p>
            <a:fld id="{58B5D405-0052-4B8F-B706-A77D45AC9258}" type="slidenum">
              <a:rPr lang="en-US" smtClean="0"/>
              <a:t>15</a:t>
            </a:fld>
            <a:endParaRPr lang="en-US" dirty="0"/>
          </a:p>
        </p:txBody>
      </p:sp>
    </p:spTree>
    <p:extLst>
      <p:ext uri="{BB962C8B-B14F-4D97-AF65-F5344CB8AC3E}">
        <p14:creationId xmlns:p14="http://schemas.microsoft.com/office/powerpoint/2010/main" val="1262444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currently to further the research the</a:t>
            </a:r>
            <a:r>
              <a:rPr lang="en-US" baseline="0" dirty="0" smtClean="0"/>
              <a:t> research team is….. </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16</a:t>
            </a:fld>
            <a:endParaRPr lang="en-US" dirty="0"/>
          </a:p>
        </p:txBody>
      </p:sp>
    </p:spTree>
    <p:extLst>
      <p:ext uri="{BB962C8B-B14F-4D97-AF65-F5344CB8AC3E}">
        <p14:creationId xmlns:p14="http://schemas.microsoft.com/office/powerpoint/2010/main" val="3243933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Background on broadband</a:t>
            </a:r>
            <a:r>
              <a:rPr lang="en-US" baseline="0" dirty="0" smtClean="0"/>
              <a:t>-based health services: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1" i="1" dirty="0" smtClean="0">
                <a:effectLst/>
              </a:rPr>
              <a:t>1. Broadband</a:t>
            </a:r>
            <a:r>
              <a:rPr lang="en-US" i="1" dirty="0" smtClean="0">
                <a:effectLst/>
              </a:rPr>
              <a:t>: High-speed Internet access (e.g. DSL, Cable, Fiber, etc) providing two-way data transmission with advertised speeds of at least 768 kbps downstream and 200 kbps upstream to end users. (definition per National Telecommunications Information Administration)</a:t>
            </a:r>
            <a:endParaRPr lang="en-US" dirty="0" smtClean="0"/>
          </a:p>
          <a:p>
            <a:endParaRPr lang="en-US" b="1" i="1" dirty="0" smtClean="0">
              <a:effectLst/>
            </a:endParaRPr>
          </a:p>
          <a:p>
            <a:r>
              <a:rPr lang="en-US" b="1" i="1" dirty="0" smtClean="0">
                <a:effectLst/>
              </a:rPr>
              <a:t>2. Telehealth</a:t>
            </a:r>
            <a:r>
              <a:rPr lang="en-US" i="1" dirty="0" smtClean="0">
                <a:effectLst/>
              </a:rPr>
              <a:t>: The use of electronic information and telecommunications technologies to support and promote long-distance clinical health care, patient and professional health-related education, public health, and health administration.</a:t>
            </a:r>
            <a:endParaRPr lang="en-US" dirty="0" smtClean="0"/>
          </a:p>
          <a:p>
            <a:endParaRPr lang="en-US" b="1" i="1" dirty="0" smtClean="0">
              <a:effectLst/>
            </a:endParaRPr>
          </a:p>
          <a:p>
            <a:r>
              <a:rPr lang="en-US" b="1" i="1" dirty="0" smtClean="0">
                <a:effectLst/>
              </a:rPr>
              <a:t>3. Telemedicine</a:t>
            </a:r>
            <a:r>
              <a:rPr lang="en-US" i="1" dirty="0" smtClean="0">
                <a:effectLst/>
              </a:rPr>
              <a:t>: Telemedicine is a type of Telehealth and involves the use of electronic communication and information technologies to provide or support clinical care at a distance (i.e. patient counseling, patient exams and chronic disease monitoring, case management and supervision of rural medical residents and health professions students from a distance).</a:t>
            </a:r>
            <a:endParaRPr lang="en-US" dirty="0" smtClean="0"/>
          </a:p>
          <a:p>
            <a:endParaRPr lang="en-US" b="1" i="1" dirty="0" smtClean="0">
              <a:effectLst/>
            </a:endParaRPr>
          </a:p>
          <a:p>
            <a:r>
              <a:rPr lang="en-US" b="1" i="1" dirty="0" smtClean="0">
                <a:effectLst/>
              </a:rPr>
              <a:t>4. Electronic Health Records</a:t>
            </a:r>
            <a:r>
              <a:rPr lang="en-US" i="1" dirty="0" smtClean="0">
                <a:effectLst/>
              </a:rPr>
              <a:t>: Digital records of patient health information generated by one or more encounters in any care delivery setting.</a:t>
            </a:r>
            <a:endParaRPr lang="en-US" dirty="0" smtClean="0"/>
          </a:p>
          <a:p>
            <a:endParaRPr lang="en-US" b="1" i="1" dirty="0" smtClean="0">
              <a:effectLst/>
            </a:endParaRPr>
          </a:p>
          <a:p>
            <a:r>
              <a:rPr lang="en-US" b="1" i="1" dirty="0" smtClean="0">
                <a:effectLst/>
              </a:rPr>
              <a:t>5.</a:t>
            </a:r>
            <a:r>
              <a:rPr lang="en-US" b="1" i="1" baseline="0" dirty="0" smtClean="0">
                <a:effectLst/>
              </a:rPr>
              <a:t> </a:t>
            </a:r>
            <a:r>
              <a:rPr lang="en-US" b="1" i="1" dirty="0" smtClean="0">
                <a:effectLst/>
              </a:rPr>
              <a:t>Health Information Exchange</a:t>
            </a:r>
            <a:r>
              <a:rPr lang="en-US" i="1" dirty="0" smtClean="0">
                <a:effectLst/>
              </a:rPr>
              <a:t>: Health information exchange (HIE) is the electronic movement of health-related information among organizations according to nationally recognized standards. The goal of health information exchange is to facilitate access to and retrieval of clinical data to provide safer, timelier, efficient, effective, equitable, patient-centered care.</a:t>
            </a:r>
            <a:endParaRPr lang="en-US" dirty="0" smtClean="0"/>
          </a:p>
          <a:p>
            <a:endParaRPr lang="en-US" b="1" i="1" dirty="0" smtClean="0">
              <a:effectLst/>
            </a:endParaRPr>
          </a:p>
          <a:p>
            <a:r>
              <a:rPr lang="en-US" b="1" i="1" dirty="0" smtClean="0">
                <a:effectLst/>
              </a:rPr>
              <a:t>6. Broadband-Based Health  Services</a:t>
            </a:r>
            <a:r>
              <a:rPr lang="en-US" i="1" dirty="0" smtClean="0">
                <a:effectLst/>
              </a:rPr>
              <a:t>: This includes Health Information Exchange, Electronic Health Records, Telehealth and Telemedicine.</a:t>
            </a:r>
            <a:endParaRPr lang="en-US" dirty="0" smtClean="0"/>
          </a:p>
        </p:txBody>
      </p:sp>
      <p:sp>
        <p:nvSpPr>
          <p:cNvPr id="4" name="Slide Number Placeholder 3"/>
          <p:cNvSpPr>
            <a:spLocks noGrp="1"/>
          </p:cNvSpPr>
          <p:nvPr>
            <p:ph type="sldNum" sz="quarter" idx="10"/>
          </p:nvPr>
        </p:nvSpPr>
        <p:spPr/>
        <p:txBody>
          <a:bodyPr/>
          <a:lstStyle/>
          <a:p>
            <a:fld id="{9EF4B75F-161C-4ED7-AF27-0D8C619D5032}" type="slidenum">
              <a:rPr lang="en-US" smtClean="0"/>
              <a:t>4</a:t>
            </a:fld>
            <a:endParaRPr lang="en-US" dirty="0"/>
          </a:p>
        </p:txBody>
      </p:sp>
    </p:spTree>
    <p:extLst>
      <p:ext uri="{BB962C8B-B14F-4D97-AF65-F5344CB8AC3E}">
        <p14:creationId xmlns:p14="http://schemas.microsoft.com/office/powerpoint/2010/main" val="2400931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t>To begin,</a:t>
            </a:r>
            <a:r>
              <a:rPr lang="en-US" b="1" i="1" baseline="0" dirty="0" smtClean="0"/>
              <a:t> the research team conducted an analysis of secondary information…..</a:t>
            </a:r>
            <a:endParaRPr lang="en-US" b="1" i="1" dirty="0" smtClean="0"/>
          </a:p>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5</a:t>
            </a:fld>
            <a:endParaRPr lang="en-US" dirty="0"/>
          </a:p>
        </p:txBody>
      </p:sp>
    </p:spTree>
    <p:extLst>
      <p:ext uri="{BB962C8B-B14F-4D97-AF65-F5344CB8AC3E}">
        <p14:creationId xmlns:p14="http://schemas.microsoft.com/office/powerpoint/2010/main" val="705325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 to other state and national findings</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8</a:t>
            </a:fld>
            <a:endParaRPr lang="en-US" dirty="0"/>
          </a:p>
        </p:txBody>
      </p:sp>
    </p:spTree>
    <p:extLst>
      <p:ext uri="{BB962C8B-B14F-4D97-AF65-F5344CB8AC3E}">
        <p14:creationId xmlns:p14="http://schemas.microsoft.com/office/powerpoint/2010/main" val="857745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type and amount of VA benefits are affected by a variety of factors. </a:t>
            </a:r>
          </a:p>
          <a:p>
            <a:endParaRPr lang="en-US" dirty="0" smtClean="0"/>
          </a:p>
          <a:p>
            <a:r>
              <a:rPr lang="en-US" dirty="0" smtClean="0"/>
              <a:t>The two most important factors are….</a:t>
            </a:r>
          </a:p>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9</a:t>
            </a:fld>
            <a:endParaRPr lang="en-US" dirty="0"/>
          </a:p>
        </p:txBody>
      </p:sp>
    </p:spTree>
    <p:extLst>
      <p:ext uri="{BB962C8B-B14F-4D97-AF65-F5344CB8AC3E}">
        <p14:creationId xmlns:p14="http://schemas.microsoft.com/office/powerpoint/2010/main" val="820034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Highlight all the different types of insurances that Veterans</a:t>
            </a:r>
            <a:r>
              <a:rPr lang="en-US" baseline="0" dirty="0" smtClean="0"/>
              <a:t> could have. </a:t>
            </a:r>
          </a:p>
          <a:p>
            <a:endParaRPr lang="en-US" baseline="0" dirty="0" smtClean="0"/>
          </a:p>
          <a:p>
            <a:r>
              <a:rPr lang="en-US" baseline="0" dirty="0" smtClean="0"/>
              <a:t>Tidewater and Northern more urban, others are more rural </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10</a:t>
            </a:fld>
            <a:endParaRPr lang="en-US" dirty="0"/>
          </a:p>
        </p:txBody>
      </p:sp>
    </p:spTree>
    <p:extLst>
      <p:ext uri="{BB962C8B-B14F-4D97-AF65-F5344CB8AC3E}">
        <p14:creationId xmlns:p14="http://schemas.microsoft.com/office/powerpoint/2010/main" val="376895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don’t think we need this slide – but I think it is pretty.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prstClr val="black"/>
                </a:solidFill>
              </a:rPr>
              <a:t>include VA facilities in VISN 5, 6 &amp; 9, and VWWP regional programs.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11</a:t>
            </a:fld>
            <a:endParaRPr lang="en-US" dirty="0"/>
          </a:p>
        </p:txBody>
      </p:sp>
    </p:spTree>
    <p:extLst>
      <p:ext uri="{BB962C8B-B14F-4D97-AF65-F5344CB8AC3E}">
        <p14:creationId xmlns:p14="http://schemas.microsoft.com/office/powerpoint/2010/main" val="3863944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shows how many Veterans are receiving</a:t>
            </a:r>
            <a:r>
              <a:rPr lang="en-US" baseline="0" dirty="0" smtClean="0"/>
              <a:t> care outside of VA health facility. </a:t>
            </a:r>
            <a:r>
              <a:rPr lang="en-US" sz="1200" b="1" dirty="0" smtClean="0"/>
              <a:t>(There are ~749,609 total veterans)</a:t>
            </a:r>
          </a:p>
          <a:p>
            <a:r>
              <a:rPr lang="en-US" dirty="0" smtClean="0"/>
              <a:t>Only</a:t>
            </a:r>
            <a:r>
              <a:rPr lang="en-US" baseline="0" dirty="0" smtClean="0"/>
              <a:t> 15 - 20% of Virginia Veterans </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12</a:t>
            </a:fld>
            <a:endParaRPr lang="en-US" dirty="0"/>
          </a:p>
        </p:txBody>
      </p:sp>
    </p:spTree>
    <p:extLst>
      <p:ext uri="{BB962C8B-B14F-4D97-AF65-F5344CB8AC3E}">
        <p14:creationId xmlns:p14="http://schemas.microsoft.com/office/powerpoint/2010/main" val="3960261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looked at wired</a:t>
            </a:r>
            <a:r>
              <a:rPr lang="en-US" baseline="0" dirty="0" smtClean="0"/>
              <a:t> broadband because this is what is necessary for most of telemedicine today. </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14</a:t>
            </a:fld>
            <a:endParaRPr lang="en-US" dirty="0"/>
          </a:p>
        </p:txBody>
      </p:sp>
    </p:spTree>
    <p:extLst>
      <p:ext uri="{BB962C8B-B14F-4D97-AF65-F5344CB8AC3E}">
        <p14:creationId xmlns:p14="http://schemas.microsoft.com/office/powerpoint/2010/main" val="1579956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352ADA49-9BCC-41B1-89D5-66FADAB8773B}" type="slidenum">
              <a:rPr lang="en-US" smtClean="0"/>
              <a:t>‹#›</a:t>
            </a:fld>
            <a:endParaRPr lang="en-US" dirty="0"/>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096000" y="6356350"/>
            <a:ext cx="762000" cy="365125"/>
          </a:xfrm>
        </p:spPr>
        <p:txBody>
          <a:bodyPr/>
          <a:lstStyle/>
          <a:p>
            <a:fld id="{352ADA49-9BCC-41B1-89D5-66FADAB8773B}" type="slidenum">
              <a:rPr lang="en-US" smtClean="0"/>
              <a:t>‹#›</a:t>
            </a:fld>
            <a:endParaRPr lang="en-US" dirty="0"/>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5" name="Footer Placeholder 4"/>
          <p:cNvSpPr>
            <a:spLocks noGrp="1"/>
          </p:cNvSpPr>
          <p:nvPr>
            <p:ph type="ftr" sz="quarter" idx="11"/>
          </p:nvPr>
        </p:nvSpPr>
        <p:spPr>
          <a:xfrm>
            <a:off x="5791200" y="6356350"/>
            <a:ext cx="2895600" cy="365125"/>
          </a:xfrm>
        </p:spPr>
        <p:txBody>
          <a:bodyPr/>
          <a:lstStyle/>
          <a:p>
            <a:endParaRPr lang="en-US" dirty="0"/>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352ADA49-9BCC-41B1-89D5-66FADAB8773B}" type="slidenum">
              <a:rPr lang="en-US" smtClean="0"/>
              <a:t>‹#›</a:t>
            </a:fld>
            <a:endParaRPr lang="en-US" dirty="0"/>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2ADA49-9BCC-41B1-89D5-66FADAB8773B}" type="slidenum">
              <a:rPr lang="en-US" smtClean="0"/>
              <a:t>‹#›</a:t>
            </a:fld>
            <a:endParaRPr lang="en-US" dirty="0"/>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E24263E6-B849-4EC5-B71E-D31478E1C5C1}" type="datetimeFigureOut">
              <a:rPr lang="en-US" smtClean="0"/>
              <a:t>4/14/2013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2ADA49-9BCC-41B1-89D5-66FADAB8773B}" type="slidenum">
              <a:rPr lang="en-US" smtClean="0"/>
              <a:t>‹#›</a:t>
            </a:fld>
            <a:endParaRPr lang="en-US" dirty="0"/>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24263E6-B849-4EC5-B71E-D31478E1C5C1}" type="datetimeFigureOut">
              <a:rPr lang="en-US" smtClean="0"/>
              <a:t>4/14/2013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352ADA49-9BCC-41B1-89D5-66FADAB8773B}" type="slidenum">
              <a:rPr lang="en-US" smtClean="0"/>
              <a:t>‹#›</a:t>
            </a:fld>
            <a:endParaRPr lang="en-US" dirty="0"/>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losu@vt.edu"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docid=aB4ULeJW1o9J6M&amp;tbnid=uC5ODtJP-rff2M:&amp;ved=0CAUQjRw&amp;url=http://www.lifespirefreedom.com/blog/telehealth-is-the-rapid-evolution-finally-here/&amp;ei=LLtAUdbsK6jE0QGKg4Fw&amp;bvm=bv.43287494,d.dmQ&amp;psig=AFQjCNEb6CYB9muFlDWKm-giAp102QMOKg&amp;ust=1363283088512250"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endParaRPr lang="en-US" dirty="0"/>
          </a:p>
        </p:txBody>
      </p:sp>
      <p:sp>
        <p:nvSpPr>
          <p:cNvPr id="3" name="Subtitle 2"/>
          <p:cNvSpPr>
            <a:spLocks noGrp="1"/>
          </p:cNvSpPr>
          <p:nvPr>
            <p:ph type="subTitle" idx="1"/>
          </p:nvPr>
        </p:nvSpPr>
        <p:spPr>
          <a:xfrm>
            <a:off x="571499" y="4800600"/>
            <a:ext cx="8001000" cy="1981200"/>
          </a:xfrm>
        </p:spPr>
        <p:txBody>
          <a:bodyPr>
            <a:normAutofit fontScale="92500" lnSpcReduction="10000"/>
          </a:bodyPr>
          <a:lstStyle/>
          <a:p>
            <a:pPr lvl="0"/>
            <a:r>
              <a:rPr lang="en-US" sz="2600" b="1" i="1" dirty="0">
                <a:solidFill>
                  <a:schemeClr val="accent2">
                    <a:lumMod val="50000"/>
                  </a:schemeClr>
                </a:solidFill>
                <a:latin typeface="Aharoni" pitchFamily="2" charset="-79"/>
                <a:cs typeface="Aharoni" pitchFamily="2" charset="-79"/>
              </a:rPr>
              <a:t>Virginia </a:t>
            </a:r>
            <a:r>
              <a:rPr lang="en-US" sz="2600" b="1" i="1" dirty="0" smtClean="0">
                <a:solidFill>
                  <a:schemeClr val="accent2">
                    <a:lumMod val="50000"/>
                  </a:schemeClr>
                </a:solidFill>
                <a:latin typeface="Aharoni" pitchFamily="2" charset="-79"/>
                <a:cs typeface="Aharoni" pitchFamily="2" charset="-79"/>
              </a:rPr>
              <a:t>Tech Institute </a:t>
            </a:r>
            <a:r>
              <a:rPr lang="en-US" sz="2600" b="1" i="1" dirty="0">
                <a:solidFill>
                  <a:schemeClr val="accent2">
                    <a:lumMod val="50000"/>
                  </a:schemeClr>
                </a:solidFill>
                <a:latin typeface="Aharoni" pitchFamily="2" charset="-79"/>
                <a:cs typeface="Aharoni" pitchFamily="2" charset="-79"/>
              </a:rPr>
              <a:t>for Policy and </a:t>
            </a:r>
            <a:r>
              <a:rPr lang="en-US" sz="2600" b="1" i="1" dirty="0" smtClean="0">
                <a:solidFill>
                  <a:schemeClr val="accent2">
                    <a:lumMod val="50000"/>
                  </a:schemeClr>
                </a:solidFill>
                <a:latin typeface="Aharoni" pitchFamily="2" charset="-79"/>
                <a:cs typeface="Aharoni" pitchFamily="2" charset="-79"/>
              </a:rPr>
              <a:t>Governance </a:t>
            </a:r>
          </a:p>
          <a:p>
            <a:pPr lvl="0"/>
            <a:endParaRPr lang="en-US" sz="2600" b="1" i="1" dirty="0">
              <a:solidFill>
                <a:schemeClr val="accent2">
                  <a:lumMod val="50000"/>
                </a:schemeClr>
              </a:solidFill>
              <a:latin typeface="Aharoni" pitchFamily="2" charset="-79"/>
              <a:cs typeface="Aharoni" pitchFamily="2" charset="-79"/>
            </a:endParaRPr>
          </a:p>
          <a:p>
            <a:pPr lvl="0"/>
            <a:endParaRPr lang="en-US" sz="2400" b="1" i="1" dirty="0" smtClean="0">
              <a:solidFill>
                <a:schemeClr val="accent2">
                  <a:lumMod val="50000"/>
                </a:schemeClr>
              </a:solidFill>
              <a:latin typeface="Aharoni" pitchFamily="2" charset="-79"/>
              <a:cs typeface="Aharoni" pitchFamily="2" charset="-79"/>
            </a:endParaRPr>
          </a:p>
          <a:p>
            <a:pPr lvl="0"/>
            <a:r>
              <a:rPr lang="en-US" sz="2400" b="1" i="1" dirty="0" smtClean="0">
                <a:solidFill>
                  <a:schemeClr val="tx1"/>
                </a:solidFill>
                <a:latin typeface="Calibri"/>
              </a:rPr>
              <a:t>Mary </a:t>
            </a:r>
            <a:r>
              <a:rPr lang="en-US" sz="2400" b="1" i="1" dirty="0">
                <a:solidFill>
                  <a:schemeClr val="tx1"/>
                </a:solidFill>
                <a:latin typeface="Calibri"/>
              </a:rPr>
              <a:t>Beth Dunkenberger, Principal Investigator</a:t>
            </a:r>
            <a:endParaRPr lang="en-US" sz="2400" b="1" dirty="0">
              <a:solidFill>
                <a:schemeClr val="tx1"/>
              </a:solidFill>
              <a:latin typeface="Calibri"/>
            </a:endParaRPr>
          </a:p>
          <a:p>
            <a:pPr lvl="0"/>
            <a:r>
              <a:rPr lang="en-US" sz="2400" b="1" i="1" dirty="0">
                <a:solidFill>
                  <a:schemeClr val="tx1"/>
                </a:solidFill>
                <a:latin typeface="Calibri"/>
              </a:rPr>
              <a:t>Suzanne Lo, Project Manager </a:t>
            </a:r>
          </a:p>
          <a:p>
            <a:pPr>
              <a:spcBef>
                <a:spcPts val="0"/>
              </a:spcBef>
            </a:pPr>
            <a:endParaRPr lang="en-US" sz="2400" b="1" dirty="0">
              <a:solidFill>
                <a:schemeClr val="accent2">
                  <a:lumMod val="50000"/>
                </a:schemeClr>
              </a:solidFill>
              <a:latin typeface="Aharoni" pitchFamily="2" charset="-79"/>
              <a:cs typeface="Aharoni" pitchFamily="2" charset="-79"/>
            </a:endParaRPr>
          </a:p>
          <a:p>
            <a:pPr lvl="0">
              <a:spcBef>
                <a:spcPts val="0"/>
              </a:spcBef>
            </a:pPr>
            <a:endParaRPr lang="en-US" b="1" dirty="0">
              <a:solidFill>
                <a:schemeClr val="accent2">
                  <a:lumMod val="50000"/>
                </a:schemeClr>
              </a:solidFill>
            </a:endParaRPr>
          </a:p>
          <a:p>
            <a:endParaRPr lang="en-US" dirty="0"/>
          </a:p>
        </p:txBody>
      </p:sp>
      <p:sp>
        <p:nvSpPr>
          <p:cNvPr id="4" name="Rectangle 3"/>
          <p:cNvSpPr/>
          <p:nvPr/>
        </p:nvSpPr>
        <p:spPr>
          <a:xfrm>
            <a:off x="1066800" y="381000"/>
            <a:ext cx="7543800" cy="2123658"/>
          </a:xfrm>
          <a:prstGeom prst="rect">
            <a:avLst/>
          </a:prstGeom>
        </p:spPr>
        <p:txBody>
          <a:bodyPr wrap="square">
            <a:spAutoFit/>
          </a:bodyPr>
          <a:lstStyle/>
          <a:p>
            <a:pPr marL="0" marR="0" lvl="0" indent="0" algn="ctr" defTabSz="914400" eaLnBrk="1" fontAlgn="auto" latinLnBrk="0" hangingPunct="1">
              <a:lnSpc>
                <a:spcPct val="100000"/>
              </a:lnSpc>
              <a:spcBef>
                <a:spcPct val="20000"/>
              </a:spcBef>
              <a:spcAft>
                <a:spcPts val="0"/>
              </a:spcAft>
              <a:buClr>
                <a:srgbClr val="F4680B"/>
              </a:buClr>
              <a:buSzPct val="75000"/>
              <a:buFontTx/>
              <a:buNone/>
              <a:tabLst/>
              <a:defRPr/>
            </a:pPr>
            <a:r>
              <a:rPr kumimoji="0" lang="en-US" sz="3000" b="1" i="1" u="none" strike="noStrike" kern="0" cap="none" spc="0" normalizeH="0" baseline="0" noProof="0" dirty="0" smtClean="0">
                <a:ln>
                  <a:noFill/>
                </a:ln>
                <a:effectLst/>
                <a:uLnTx/>
                <a:uFillTx/>
              </a:rPr>
              <a:t>Veterans and Broadband Access in Virginia: </a:t>
            </a:r>
          </a:p>
          <a:p>
            <a:pPr marL="0" marR="0" lvl="0" indent="0" algn="ctr" defTabSz="914400" eaLnBrk="1" fontAlgn="auto" latinLnBrk="0" hangingPunct="1">
              <a:lnSpc>
                <a:spcPct val="100000"/>
              </a:lnSpc>
              <a:spcBef>
                <a:spcPct val="20000"/>
              </a:spcBef>
              <a:spcAft>
                <a:spcPts val="0"/>
              </a:spcAft>
              <a:buClr>
                <a:srgbClr val="F4680B"/>
              </a:buClr>
              <a:buSzPct val="75000"/>
              <a:buFontTx/>
              <a:buNone/>
              <a:tabLst/>
              <a:defRPr/>
            </a:pPr>
            <a:r>
              <a:rPr kumimoji="0" lang="en-US" sz="3000" b="1" i="1" u="none" strike="noStrike" kern="0" cap="none" spc="0" normalizeH="0" baseline="0" noProof="0" dirty="0" smtClean="0">
                <a:ln>
                  <a:noFill/>
                </a:ln>
                <a:effectLst/>
                <a:uLnTx/>
                <a:uFillTx/>
              </a:rPr>
              <a:t>Implications for healthcare planning </a:t>
            </a:r>
          </a:p>
          <a:p>
            <a:pPr marL="0" marR="0" lvl="0" indent="0" algn="ctr" defTabSz="914400" eaLnBrk="1" fontAlgn="auto" latinLnBrk="0" hangingPunct="1">
              <a:lnSpc>
                <a:spcPct val="100000"/>
              </a:lnSpc>
              <a:spcBef>
                <a:spcPct val="20000"/>
              </a:spcBef>
              <a:spcAft>
                <a:spcPts val="0"/>
              </a:spcAft>
              <a:buClr>
                <a:srgbClr val="F4680B"/>
              </a:buClr>
              <a:buSzPct val="75000"/>
              <a:buFontTx/>
              <a:buNone/>
              <a:tabLst/>
              <a:defRPr/>
            </a:pPr>
            <a:r>
              <a:rPr kumimoji="0" lang="en-US" sz="3000" b="1" i="1" u="none" strike="noStrike" kern="0" cap="none" spc="0" normalizeH="0" baseline="0" noProof="0" dirty="0" smtClean="0">
                <a:ln>
                  <a:noFill/>
                </a:ln>
                <a:effectLst/>
                <a:uLnTx/>
                <a:uFillTx/>
              </a:rPr>
              <a:t>and policy</a:t>
            </a:r>
            <a:r>
              <a:rPr kumimoji="0" lang="en-US" sz="3000" b="0" i="1" u="none" strike="noStrike" kern="0" cap="none" spc="0" normalizeH="0" baseline="0" noProof="0" dirty="0" smtClean="0">
                <a:ln>
                  <a:noFill/>
                </a:ln>
                <a:effectLst/>
                <a:uLnTx/>
                <a:uFillTx/>
              </a:rPr>
              <a:t/>
            </a:r>
            <a:br>
              <a:rPr kumimoji="0" lang="en-US" sz="3000" b="0" i="1" u="none" strike="noStrike" kern="0" cap="none" spc="0" normalizeH="0" baseline="0" noProof="0" dirty="0" smtClean="0">
                <a:ln>
                  <a:noFill/>
                </a:ln>
                <a:effectLst/>
                <a:uLnTx/>
                <a:uFillTx/>
              </a:rPr>
            </a:br>
            <a:endParaRPr kumimoji="0" lang="en-US" sz="3000" b="0" i="1" u="none" strike="noStrike" kern="0" cap="none" spc="0" normalizeH="0" baseline="0" noProof="0" dirty="0">
              <a:ln>
                <a:noFill/>
              </a:ln>
              <a:effectLst/>
              <a:uLnTx/>
              <a:uFillTx/>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743200"/>
            <a:ext cx="3505200" cy="1981200"/>
          </a:xfrm>
          <a:prstGeom prst="rect">
            <a:avLst/>
          </a:prstGeom>
          <a:noFill/>
          <a:ln>
            <a:noFill/>
          </a:ln>
        </p:spPr>
      </p:pic>
    </p:spTree>
    <p:extLst>
      <p:ext uri="{BB962C8B-B14F-4D97-AF65-F5344CB8AC3E}">
        <p14:creationId xmlns:p14="http://schemas.microsoft.com/office/powerpoint/2010/main" val="1192377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t>
            </a:r>
            <a:endParaRPr lang="en-US" dirty="0"/>
          </a:p>
        </p:txBody>
      </p:sp>
      <p:sp>
        <p:nvSpPr>
          <p:cNvPr id="6" name="Content Placeholder 5"/>
          <p:cNvSpPr>
            <a:spLocks noGrp="1"/>
          </p:cNvSpPr>
          <p:nvPr>
            <p:ph idx="1"/>
          </p:nvPr>
        </p:nvSpPr>
        <p:spPr>
          <a:xfrm>
            <a:off x="457200" y="1600200"/>
            <a:ext cx="8229600" cy="4572000"/>
          </a:xfrm>
        </p:spPr>
        <p:txBody>
          <a:bodyPr/>
          <a:lstStyle/>
          <a:p>
            <a:pPr marL="0" indent="0">
              <a:buNone/>
            </a:pPr>
            <a:r>
              <a:rPr lang="en-US" dirty="0" smtClean="0"/>
              <a:t> </a:t>
            </a:r>
            <a:endParaRPr lang="en-US" dirty="0"/>
          </a:p>
        </p:txBody>
      </p:sp>
      <p:sp>
        <p:nvSpPr>
          <p:cNvPr id="2" name="Slide Number Placeholder 1"/>
          <p:cNvSpPr>
            <a:spLocks noGrp="1"/>
          </p:cNvSpPr>
          <p:nvPr>
            <p:ph type="sldNum" sz="quarter" idx="12"/>
          </p:nvPr>
        </p:nvSpPr>
        <p:spPr/>
        <p:txBody>
          <a:bodyPr/>
          <a:lstStyle/>
          <a:p>
            <a:pPr>
              <a:defRPr/>
            </a:pPr>
            <a:fld id="{201EF28D-72AB-4AE1-A871-D94EA7B2A679}" type="slidenum">
              <a:rPr lang="en-US" smtClean="0">
                <a:solidFill>
                  <a:srgbClr val="000000"/>
                </a:solidFill>
              </a:rPr>
              <a:pPr>
                <a:defRPr/>
              </a:pPr>
              <a:t>10</a:t>
            </a:fld>
            <a:endParaRPr lang="en-US" dirty="0">
              <a:solidFill>
                <a:srgbClr val="000000"/>
              </a:solidFill>
            </a:endParaRPr>
          </a:p>
        </p:txBody>
      </p:sp>
      <p:pic>
        <p:nvPicPr>
          <p:cNvPr id="5122" name="Chart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76400"/>
            <a:ext cx="7772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63415" y="457200"/>
            <a:ext cx="8686800" cy="646331"/>
          </a:xfrm>
          <a:prstGeom prst="rect">
            <a:avLst/>
          </a:prstGeom>
        </p:spPr>
        <p:txBody>
          <a:bodyPr wrap="square">
            <a:spAutoFit/>
          </a:bodyPr>
          <a:lstStyle/>
          <a:p>
            <a:pPr algn="ctr"/>
            <a:r>
              <a:rPr lang="en-US" sz="3600" b="1" dirty="0" smtClean="0"/>
              <a:t>Type </a:t>
            </a:r>
            <a:r>
              <a:rPr lang="en-US" sz="3600" b="1" dirty="0"/>
              <a:t>of insurance </a:t>
            </a:r>
            <a:r>
              <a:rPr lang="en-US" sz="3600" b="1" dirty="0" smtClean="0"/>
              <a:t>by </a:t>
            </a:r>
            <a:r>
              <a:rPr lang="en-US" sz="3600" b="1" dirty="0"/>
              <a:t>VWWP </a:t>
            </a:r>
            <a:r>
              <a:rPr lang="en-US" sz="3600" b="1" dirty="0" smtClean="0"/>
              <a:t>region</a:t>
            </a:r>
            <a:endParaRPr lang="en-US" sz="3600" dirty="0" smtClean="0"/>
          </a:p>
        </p:txBody>
      </p:sp>
      <p:sp>
        <p:nvSpPr>
          <p:cNvPr id="5" name="TextBox 4"/>
          <p:cNvSpPr txBox="1"/>
          <p:nvPr/>
        </p:nvSpPr>
        <p:spPr>
          <a:xfrm>
            <a:off x="304800" y="6336268"/>
            <a:ext cx="4343400" cy="338554"/>
          </a:xfrm>
          <a:prstGeom prst="rect">
            <a:avLst/>
          </a:prstGeom>
          <a:noFill/>
        </p:spPr>
        <p:txBody>
          <a:bodyPr wrap="square" rtlCol="0">
            <a:spAutoFit/>
          </a:bodyPr>
          <a:lstStyle/>
          <a:p>
            <a:r>
              <a:rPr lang="en-US" sz="1600" dirty="0"/>
              <a:t>Virginia Wounded Warrior </a:t>
            </a:r>
            <a:r>
              <a:rPr lang="en-US" sz="1600" dirty="0" smtClean="0"/>
              <a:t>Program, 2010.</a:t>
            </a:r>
            <a:endParaRPr lang="en-US" sz="1600" dirty="0"/>
          </a:p>
        </p:txBody>
      </p:sp>
    </p:spTree>
    <p:extLst>
      <p:ext uri="{BB962C8B-B14F-4D97-AF65-F5344CB8AC3E}">
        <p14:creationId xmlns:p14="http://schemas.microsoft.com/office/powerpoint/2010/main" val="9761432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descr="Description: F:\cgit\Broadband\VeteranMapping\JPGs\HealthServi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524000"/>
            <a:ext cx="79248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Autofit/>
          </a:bodyPr>
          <a:lstStyle/>
          <a:p>
            <a:r>
              <a:rPr lang="en-US" sz="3600" b="1" dirty="0" smtClean="0">
                <a:ln>
                  <a:noFill/>
                </a:ln>
                <a:solidFill>
                  <a:prstClr val="black"/>
                </a:solidFill>
                <a:effectLst/>
                <a:latin typeface="Calibri"/>
                <a:ea typeface="+mn-ea"/>
                <a:cs typeface="+mn-cs"/>
              </a:rPr>
              <a:t>Health facilities/program </a:t>
            </a:r>
            <a:r>
              <a:rPr lang="en-US" sz="3600" b="1" dirty="0">
                <a:ln>
                  <a:noFill/>
                </a:ln>
                <a:solidFill>
                  <a:prstClr val="black"/>
                </a:solidFill>
                <a:effectLst/>
                <a:latin typeface="Calibri"/>
                <a:ea typeface="+mn-ea"/>
                <a:cs typeface="+mn-cs"/>
              </a:rPr>
              <a:t>locations </a:t>
            </a:r>
            <a:r>
              <a:rPr lang="en-US" sz="3600" b="1" dirty="0" smtClean="0">
                <a:ln>
                  <a:noFill/>
                </a:ln>
                <a:solidFill>
                  <a:prstClr val="black"/>
                </a:solidFill>
                <a:effectLst/>
                <a:latin typeface="Calibri"/>
                <a:ea typeface="+mn-ea"/>
                <a:cs typeface="+mn-cs"/>
              </a:rPr>
              <a:t>serving Veterans</a:t>
            </a:r>
            <a:endParaRPr lang="en-US" sz="3600" dirty="0"/>
          </a:p>
        </p:txBody>
      </p:sp>
      <p:sp>
        <p:nvSpPr>
          <p:cNvPr id="4" name="Content Placeholder 3"/>
          <p:cNvSpPr>
            <a:spLocks noGrp="1"/>
          </p:cNvSpPr>
          <p:nvPr>
            <p:ph idx="1"/>
          </p:nvPr>
        </p:nvSpPr>
        <p:spPr/>
        <p:txBody>
          <a:bodyPr/>
          <a:lstStyle/>
          <a:p>
            <a:pPr marL="0" indent="0">
              <a:buNone/>
            </a:pPr>
            <a:r>
              <a:rPr lang="en-US" dirty="0"/>
              <a:t> </a:t>
            </a:r>
          </a:p>
        </p:txBody>
      </p:sp>
    </p:spTree>
    <p:extLst>
      <p:ext uri="{BB962C8B-B14F-4D97-AF65-F5344CB8AC3E}">
        <p14:creationId xmlns:p14="http://schemas.microsoft.com/office/powerpoint/2010/main" val="3006206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76200" y="457200"/>
            <a:ext cx="8724900" cy="762000"/>
          </a:xfrm>
        </p:spPr>
        <p:txBody>
          <a:bodyPr>
            <a:noAutofit/>
          </a:bodyPr>
          <a:lstStyle/>
          <a:p>
            <a:pPr algn="ctr"/>
            <a:r>
              <a:rPr lang="en-US" dirty="0" smtClean="0">
                <a:solidFill>
                  <a:schemeClr val="tx1"/>
                </a:solidFill>
              </a:rPr>
              <a:t>In 2011, 131,322 Veterans received treatment at a Virginia-based VA health facility.</a:t>
            </a:r>
            <a:endParaRPr lang="en-US" dirty="0" smtClean="0">
              <a:solidFill>
                <a:schemeClr val="tx1"/>
              </a:solidFill>
            </a:endParaRPr>
          </a:p>
        </p:txBody>
      </p:sp>
      <p:pic>
        <p:nvPicPr>
          <p:cNvPr id="3074" name="Picture 13" descr="Description: UniquePatie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828800"/>
            <a:ext cx="8534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0449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66800"/>
          </a:xfrm>
        </p:spPr>
        <p:txBody>
          <a:bodyPr>
            <a:normAutofit fontScale="90000"/>
          </a:bodyPr>
          <a:lstStyle/>
          <a:p>
            <a:r>
              <a:rPr lang="en-US" sz="4400" dirty="0" smtClean="0">
                <a:ln>
                  <a:noFill/>
                </a:ln>
                <a:solidFill>
                  <a:schemeClr val="tx1"/>
                </a:solidFill>
                <a:effectLst/>
                <a:latin typeface="Calibri"/>
              </a:rPr>
              <a:t>Priority Health Service Needs of Veterans</a:t>
            </a:r>
            <a:endParaRPr lang="en-US" sz="3600" b="1" u="sng" dirty="0">
              <a:solidFill>
                <a:schemeClr val="tx1"/>
              </a:solidFill>
            </a:endParaRPr>
          </a:p>
        </p:txBody>
      </p:sp>
      <p:sp>
        <p:nvSpPr>
          <p:cNvPr id="3" name="Content Placeholder 2"/>
          <p:cNvSpPr>
            <a:spLocks noGrp="1"/>
          </p:cNvSpPr>
          <p:nvPr>
            <p:ph idx="1"/>
          </p:nvPr>
        </p:nvSpPr>
        <p:spPr>
          <a:xfrm>
            <a:off x="457200" y="1676400"/>
            <a:ext cx="8229600" cy="4528066"/>
          </a:xfrm>
        </p:spPr>
        <p:txBody>
          <a:bodyPr>
            <a:normAutofit/>
          </a:bodyPr>
          <a:lstStyle/>
          <a:p>
            <a:r>
              <a:rPr lang="en-US" b="1" dirty="0" smtClean="0">
                <a:solidFill>
                  <a:schemeClr val="tx1"/>
                </a:solidFill>
              </a:rPr>
              <a:t>Inclusiveness and Accessibility of Healthcare</a:t>
            </a:r>
          </a:p>
          <a:p>
            <a:pPr marL="0" indent="0">
              <a:buNone/>
            </a:pPr>
            <a:endParaRPr lang="en-US" b="1" dirty="0" smtClean="0">
              <a:solidFill>
                <a:schemeClr val="tx1"/>
              </a:solidFill>
            </a:endParaRPr>
          </a:p>
          <a:p>
            <a:r>
              <a:rPr lang="en-US" b="1" dirty="0" smtClean="0">
                <a:solidFill>
                  <a:schemeClr val="tx1"/>
                </a:solidFill>
              </a:rPr>
              <a:t>Availability of Healthcare</a:t>
            </a:r>
          </a:p>
          <a:p>
            <a:pPr marL="0" indent="0">
              <a:buNone/>
            </a:pPr>
            <a:endParaRPr lang="en-US" b="1" dirty="0" smtClean="0">
              <a:solidFill>
                <a:schemeClr val="tx1"/>
              </a:solidFill>
            </a:endParaRPr>
          </a:p>
          <a:p>
            <a:r>
              <a:rPr lang="en-US" b="1" dirty="0" smtClean="0">
                <a:solidFill>
                  <a:schemeClr val="tx1"/>
                </a:solidFill>
              </a:rPr>
              <a:t>Coordination of Health Services</a:t>
            </a:r>
          </a:p>
          <a:p>
            <a:pPr marL="0" indent="0">
              <a:buNone/>
            </a:pPr>
            <a:endParaRPr lang="en-US" b="1" dirty="0" smtClean="0">
              <a:solidFill>
                <a:schemeClr val="tx1"/>
              </a:solidFill>
            </a:endParaRPr>
          </a:p>
          <a:p>
            <a:r>
              <a:rPr lang="en-US" b="1" dirty="0" smtClean="0">
                <a:solidFill>
                  <a:schemeClr val="tx1"/>
                </a:solidFill>
              </a:rPr>
              <a:t>Cultural Competency of Healthcare Providers</a:t>
            </a:r>
          </a:p>
          <a:p>
            <a:pPr marL="0" indent="0">
              <a:buNone/>
            </a:pPr>
            <a:endParaRPr lang="en-US" b="1" dirty="0" smtClean="0">
              <a:solidFill>
                <a:schemeClr val="tx1"/>
              </a:solidFill>
            </a:endParaRPr>
          </a:p>
          <a:p>
            <a:r>
              <a:rPr lang="en-US" b="1" dirty="0" smtClean="0">
                <a:solidFill>
                  <a:schemeClr val="tx1"/>
                </a:solidFill>
              </a:rPr>
              <a:t>Obtaining and Maintaining Eligibility for Services</a:t>
            </a:r>
            <a:endParaRPr lang="en-US" b="1" dirty="0">
              <a:solidFill>
                <a:schemeClr val="tx1"/>
              </a:solidFill>
            </a:endParaRPr>
          </a:p>
        </p:txBody>
      </p:sp>
      <p:sp>
        <p:nvSpPr>
          <p:cNvPr id="5" name="TextBox 4"/>
          <p:cNvSpPr txBox="1"/>
          <p:nvPr/>
        </p:nvSpPr>
        <p:spPr>
          <a:xfrm>
            <a:off x="304800" y="6336268"/>
            <a:ext cx="4343400" cy="338554"/>
          </a:xfrm>
          <a:prstGeom prst="rect">
            <a:avLst/>
          </a:prstGeom>
          <a:noFill/>
        </p:spPr>
        <p:txBody>
          <a:bodyPr wrap="square" rtlCol="0">
            <a:spAutoFit/>
          </a:bodyPr>
          <a:lstStyle/>
          <a:p>
            <a:r>
              <a:rPr lang="en-US" sz="1600" dirty="0"/>
              <a:t>Virginia Wounded Warrior </a:t>
            </a:r>
            <a:r>
              <a:rPr lang="en-US" sz="1600" dirty="0" smtClean="0"/>
              <a:t>Program, 2010.</a:t>
            </a:r>
            <a:endParaRPr lang="en-US" sz="1600" dirty="0"/>
          </a:p>
        </p:txBody>
      </p:sp>
    </p:spTree>
    <p:extLst>
      <p:ext uri="{BB962C8B-B14F-4D97-AF65-F5344CB8AC3E}">
        <p14:creationId xmlns:p14="http://schemas.microsoft.com/office/powerpoint/2010/main" val="236351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3062" y="57081"/>
            <a:ext cx="8229600" cy="1111664"/>
          </a:xfrm>
        </p:spPr>
        <p:txBody>
          <a:bodyPr/>
          <a:lstStyle/>
          <a:p>
            <a:r>
              <a:rPr lang="en-US" dirty="0" smtClean="0"/>
              <a:t> </a:t>
            </a:r>
            <a:endParaRPr lang="en-US" dirty="0"/>
          </a:p>
        </p:txBody>
      </p:sp>
      <p:sp>
        <p:nvSpPr>
          <p:cNvPr id="5" name="Content Placeholder 4"/>
          <p:cNvSpPr>
            <a:spLocks noGrp="1"/>
          </p:cNvSpPr>
          <p:nvPr>
            <p:ph idx="1"/>
          </p:nvPr>
        </p:nvSpPr>
        <p:spPr/>
        <p:txBody>
          <a:bodyPr/>
          <a:lstStyle/>
          <a:p>
            <a:pPr marL="0" indent="0">
              <a:buNone/>
            </a:pPr>
            <a:r>
              <a:rPr lang="en-US" dirty="0"/>
              <a:t> </a:t>
            </a:r>
          </a:p>
        </p:txBody>
      </p:sp>
      <p:sp>
        <p:nvSpPr>
          <p:cNvPr id="2" name="Slide Number Placeholder 1"/>
          <p:cNvSpPr>
            <a:spLocks noGrp="1"/>
          </p:cNvSpPr>
          <p:nvPr>
            <p:ph type="sldNum" sz="quarter" idx="12"/>
          </p:nvPr>
        </p:nvSpPr>
        <p:spPr/>
        <p:txBody>
          <a:bodyPr/>
          <a:lstStyle/>
          <a:p>
            <a:pPr>
              <a:defRPr/>
            </a:pPr>
            <a:fld id="{201EF28D-72AB-4AE1-A871-D94EA7B2A679}" type="slidenum">
              <a:rPr lang="en-US" smtClean="0">
                <a:solidFill>
                  <a:srgbClr val="000000"/>
                </a:solidFill>
              </a:rPr>
              <a:pPr>
                <a:defRPr/>
              </a:pPr>
              <a:t>14</a:t>
            </a:fld>
            <a:endParaRPr lang="en-US" dirty="0">
              <a:solidFill>
                <a:srgbClr val="000000"/>
              </a:solidFill>
            </a:endParaRPr>
          </a:p>
        </p:txBody>
      </p:sp>
      <p:pic>
        <p:nvPicPr>
          <p:cNvPr id="6146" name="Picture 8" descr="Description: F:\cgit\Broadband\VeteranMapping\JPGs\final\UnservedVeterans.bmp"/>
          <p:cNvPicPr>
            <a:picLocks noChangeAspect="1" noChangeArrowheads="1"/>
          </p:cNvPicPr>
          <p:nvPr/>
        </p:nvPicPr>
        <p:blipFill rotWithShape="1">
          <a:blip r:embed="rId3">
            <a:extLst>
              <a:ext uri="{28A0092B-C50C-407E-A947-70E740481C1C}">
                <a14:useLocalDpi xmlns:a14="http://schemas.microsoft.com/office/drawing/2010/main" val="0"/>
              </a:ext>
            </a:extLst>
          </a:blip>
          <a:srcRect l="3831" t="3584" r="3234" b="4462"/>
          <a:stretch/>
        </p:blipFill>
        <p:spPr bwMode="auto">
          <a:xfrm>
            <a:off x="762000" y="1524000"/>
            <a:ext cx="7543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31177" y="304800"/>
            <a:ext cx="8382000" cy="954107"/>
          </a:xfrm>
          <a:prstGeom prst="rect">
            <a:avLst/>
          </a:prstGeom>
        </p:spPr>
        <p:txBody>
          <a:bodyPr wrap="square">
            <a:spAutoFit/>
          </a:bodyPr>
          <a:lstStyle/>
          <a:p>
            <a:pPr algn="ctr"/>
            <a:r>
              <a:rPr lang="en-US" sz="2800" b="1" dirty="0">
                <a:latin typeface="Calibri"/>
              </a:rPr>
              <a:t>Proportion of </a:t>
            </a:r>
            <a:r>
              <a:rPr lang="en-US" sz="2800" b="1" dirty="0">
                <a:latin typeface="Calibri"/>
              </a:rPr>
              <a:t>Veterans </a:t>
            </a:r>
            <a:r>
              <a:rPr lang="en-US" sz="2800" b="1" dirty="0">
                <a:latin typeface="Calibri"/>
              </a:rPr>
              <a:t>in areas </a:t>
            </a:r>
            <a:r>
              <a:rPr lang="en-US" sz="2800" b="1" u="sng" dirty="0">
                <a:latin typeface="Calibri"/>
              </a:rPr>
              <a:t>without</a:t>
            </a:r>
            <a:r>
              <a:rPr lang="en-US" sz="2800" b="1" dirty="0">
                <a:latin typeface="Calibri"/>
              </a:rPr>
              <a:t> wired broadband.</a:t>
            </a:r>
          </a:p>
        </p:txBody>
      </p:sp>
    </p:spTree>
    <p:extLst>
      <p:ext uri="{BB962C8B-B14F-4D97-AF65-F5344CB8AC3E}">
        <p14:creationId xmlns:p14="http://schemas.microsoft.com/office/powerpoint/2010/main" val="7356940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81000"/>
            <a:ext cx="8229600" cy="762000"/>
          </a:xfrm>
        </p:spPr>
        <p:txBody>
          <a:bodyPr>
            <a:normAutofit/>
          </a:bodyPr>
          <a:lstStyle/>
          <a:p>
            <a:r>
              <a:rPr lang="en-US" sz="3600" b="1" dirty="0" smtClean="0">
                <a:ln>
                  <a:noFill/>
                </a:ln>
                <a:solidFill>
                  <a:prstClr val="black"/>
                </a:solidFill>
                <a:effectLst/>
                <a:latin typeface="Calibri"/>
              </a:rPr>
              <a:t>Possibilities </a:t>
            </a:r>
            <a:r>
              <a:rPr lang="en-US" sz="3600" b="1" dirty="0">
                <a:ln>
                  <a:noFill/>
                </a:ln>
                <a:solidFill>
                  <a:prstClr val="black"/>
                </a:solidFill>
                <a:effectLst/>
                <a:latin typeface="Calibri"/>
              </a:rPr>
              <a:t>with </a:t>
            </a:r>
            <a:r>
              <a:rPr lang="en-US" sz="3600" b="1" dirty="0" smtClean="0">
                <a:ln>
                  <a:noFill/>
                </a:ln>
                <a:solidFill>
                  <a:prstClr val="black"/>
                </a:solidFill>
                <a:effectLst/>
                <a:latin typeface="Calibri"/>
              </a:rPr>
              <a:t>Broadband:</a:t>
            </a:r>
            <a:endParaRPr lang="en-US" sz="3600" b="1" u="sng" dirty="0">
              <a:solidFill>
                <a:schemeClr val="accent2">
                  <a:lumMod val="50000"/>
                </a:schemeClr>
              </a:solidFill>
            </a:endParaRPr>
          </a:p>
        </p:txBody>
      </p:sp>
      <p:sp>
        <p:nvSpPr>
          <p:cNvPr id="3" name="Content Placeholder 2"/>
          <p:cNvSpPr>
            <a:spLocks noGrp="1"/>
          </p:cNvSpPr>
          <p:nvPr>
            <p:ph idx="1"/>
          </p:nvPr>
        </p:nvSpPr>
        <p:spPr>
          <a:xfrm>
            <a:off x="304800" y="1600200"/>
            <a:ext cx="8839200" cy="5029200"/>
          </a:xfrm>
        </p:spPr>
        <p:txBody>
          <a:bodyPr>
            <a:normAutofit/>
          </a:bodyPr>
          <a:lstStyle/>
          <a:p>
            <a:r>
              <a:rPr lang="en-US" sz="2800" dirty="0" smtClean="0"/>
              <a:t>Improved virtual and real information systems and networks</a:t>
            </a:r>
          </a:p>
          <a:p>
            <a:r>
              <a:rPr lang="en-US" sz="2800" b="1" dirty="0" smtClean="0">
                <a:solidFill>
                  <a:schemeClr val="accent2">
                    <a:lumMod val="50000"/>
                  </a:schemeClr>
                </a:solidFill>
              </a:rPr>
              <a:t>Improved service provider coordination and partnerships (centralized case managers)</a:t>
            </a:r>
          </a:p>
          <a:p>
            <a:r>
              <a:rPr lang="en-US" sz="2800" dirty="0" smtClean="0"/>
              <a:t>Electronic Health Records (EHR) </a:t>
            </a:r>
          </a:p>
          <a:p>
            <a:r>
              <a:rPr lang="en-US" sz="2800" b="1" dirty="0" smtClean="0">
                <a:solidFill>
                  <a:schemeClr val="accent2">
                    <a:lumMod val="50000"/>
                  </a:schemeClr>
                </a:solidFill>
              </a:rPr>
              <a:t>Virtual Lifetime Electronic Record (VLER)</a:t>
            </a:r>
          </a:p>
          <a:p>
            <a:r>
              <a:rPr lang="en-US" sz="2800" dirty="0" smtClean="0"/>
              <a:t>Clinical Video Telehealth (CVT)</a:t>
            </a:r>
          </a:p>
          <a:p>
            <a:r>
              <a:rPr lang="en-US" sz="2800" b="1" dirty="0" smtClean="0">
                <a:solidFill>
                  <a:schemeClr val="accent2">
                    <a:lumMod val="50000"/>
                  </a:schemeClr>
                </a:solidFill>
              </a:rPr>
              <a:t>Improved Cultural Competence</a:t>
            </a:r>
          </a:p>
          <a:p>
            <a:r>
              <a:rPr lang="en-US" sz="2800" dirty="0" smtClean="0"/>
              <a:t>Improved mechanisms for services</a:t>
            </a:r>
            <a:endParaRPr lang="en-US" sz="2800" dirty="0"/>
          </a:p>
        </p:txBody>
      </p:sp>
      <p:sp>
        <p:nvSpPr>
          <p:cNvPr id="5" name="TextBox 4"/>
          <p:cNvSpPr txBox="1"/>
          <p:nvPr/>
        </p:nvSpPr>
        <p:spPr>
          <a:xfrm>
            <a:off x="304800" y="6336268"/>
            <a:ext cx="4343400" cy="338554"/>
          </a:xfrm>
          <a:prstGeom prst="rect">
            <a:avLst/>
          </a:prstGeom>
          <a:noFill/>
        </p:spPr>
        <p:txBody>
          <a:bodyPr wrap="square" rtlCol="0">
            <a:spAutoFit/>
          </a:bodyPr>
          <a:lstStyle/>
          <a:p>
            <a:r>
              <a:rPr lang="en-US" sz="1600" dirty="0"/>
              <a:t>Virginia Wounded Warrior </a:t>
            </a:r>
            <a:r>
              <a:rPr lang="en-US" sz="1600" dirty="0" smtClean="0"/>
              <a:t>Program, 2010.</a:t>
            </a:r>
            <a:endParaRPr lang="en-US" sz="1600" dirty="0"/>
          </a:p>
        </p:txBody>
      </p:sp>
    </p:spTree>
    <p:extLst>
      <p:ext uri="{BB962C8B-B14F-4D97-AF65-F5344CB8AC3E}">
        <p14:creationId xmlns:p14="http://schemas.microsoft.com/office/powerpoint/2010/main" val="18427089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914400"/>
          </a:xfrm>
        </p:spPr>
        <p:txBody>
          <a:bodyPr>
            <a:normAutofit/>
          </a:bodyPr>
          <a:lstStyle/>
          <a:p>
            <a:r>
              <a:rPr lang="en-US" sz="3600" b="1" dirty="0">
                <a:ln>
                  <a:noFill/>
                </a:ln>
                <a:solidFill>
                  <a:schemeClr val="tx1"/>
                </a:solidFill>
                <a:effectLst/>
                <a:latin typeface="Calibri"/>
              </a:rPr>
              <a:t>Ongoing Research</a:t>
            </a:r>
            <a:r>
              <a:rPr lang="en-US" sz="3600" b="1" dirty="0" smtClean="0">
                <a:solidFill>
                  <a:schemeClr val="tx1"/>
                </a:solidFill>
              </a:rPr>
              <a:t> </a:t>
            </a:r>
            <a:endParaRPr lang="en-US" sz="3600" b="1" dirty="0">
              <a:solidFill>
                <a:schemeClr val="tx1"/>
              </a:solidFill>
            </a:endParaRPr>
          </a:p>
        </p:txBody>
      </p:sp>
      <p:sp>
        <p:nvSpPr>
          <p:cNvPr id="6" name="Content Placeholder 5"/>
          <p:cNvSpPr>
            <a:spLocks noGrp="1"/>
          </p:cNvSpPr>
          <p:nvPr>
            <p:ph idx="1"/>
          </p:nvPr>
        </p:nvSpPr>
        <p:spPr>
          <a:xfrm>
            <a:off x="457200" y="1524000"/>
            <a:ext cx="8229600" cy="4953000"/>
          </a:xfrm>
        </p:spPr>
        <p:txBody>
          <a:bodyPr>
            <a:normAutofit lnSpcReduction="10000"/>
          </a:bodyPr>
          <a:lstStyle/>
          <a:p>
            <a:pPr>
              <a:buFont typeface="Wingdings" pitchFamily="2" charset="2"/>
              <a:buChar char="Ø"/>
            </a:pPr>
            <a:r>
              <a:rPr lang="en-US" b="1" i="1" dirty="0" smtClean="0"/>
              <a:t>Multiple Perspective Approach </a:t>
            </a:r>
            <a:endParaRPr lang="en-US" b="1" i="1" dirty="0"/>
          </a:p>
          <a:p>
            <a:pPr marL="457200" indent="-228600">
              <a:buClr>
                <a:schemeClr val="accent2"/>
              </a:buClr>
              <a:buFont typeface="Wingdings" pitchFamily="2" charset="2"/>
              <a:buChar char="§"/>
            </a:pPr>
            <a:r>
              <a:rPr lang="en-US" i="1" dirty="0" smtClean="0">
                <a:solidFill>
                  <a:schemeClr val="tx1"/>
                </a:solidFill>
              </a:rPr>
              <a:t>Providers of Veterans’ health services</a:t>
            </a:r>
            <a:endParaRPr lang="en-US" i="1" dirty="0">
              <a:solidFill>
                <a:schemeClr val="tx1"/>
              </a:solidFill>
            </a:endParaRPr>
          </a:p>
          <a:p>
            <a:pPr marL="457200" indent="-228600">
              <a:buClr>
                <a:schemeClr val="accent2"/>
              </a:buClr>
              <a:buFont typeface="Wingdings" pitchFamily="2" charset="2"/>
              <a:buChar char="§"/>
            </a:pPr>
            <a:r>
              <a:rPr lang="en-US" i="1" dirty="0" smtClean="0">
                <a:solidFill>
                  <a:schemeClr val="tx1"/>
                </a:solidFill>
              </a:rPr>
              <a:t>Veterans themselves </a:t>
            </a:r>
            <a:endParaRPr lang="en-US" i="1" dirty="0">
              <a:solidFill>
                <a:schemeClr val="tx1"/>
              </a:solidFill>
            </a:endParaRPr>
          </a:p>
          <a:p>
            <a:pPr marL="457200" indent="-228600">
              <a:buClr>
                <a:schemeClr val="accent2"/>
              </a:buClr>
              <a:buFont typeface="Wingdings" pitchFamily="2" charset="2"/>
              <a:buChar char="§"/>
            </a:pPr>
            <a:r>
              <a:rPr lang="en-US" i="1" dirty="0" smtClean="0">
                <a:solidFill>
                  <a:schemeClr val="tx1"/>
                </a:solidFill>
              </a:rPr>
              <a:t>Policies/program </a:t>
            </a:r>
            <a:r>
              <a:rPr lang="en-US" i="1" dirty="0">
                <a:solidFill>
                  <a:schemeClr val="tx1"/>
                </a:solidFill>
              </a:rPr>
              <a:t>structures that influence utilization </a:t>
            </a:r>
            <a:r>
              <a:rPr lang="en-US" i="1" dirty="0" smtClean="0">
                <a:solidFill>
                  <a:schemeClr val="tx1"/>
                </a:solidFill>
              </a:rPr>
              <a:t>rates</a:t>
            </a:r>
          </a:p>
          <a:p>
            <a:pPr marL="0" indent="0">
              <a:buNone/>
            </a:pPr>
            <a:endParaRPr lang="en-US" sz="1200" i="1" dirty="0" smtClean="0"/>
          </a:p>
          <a:p>
            <a:pPr>
              <a:buFont typeface="Wingdings" pitchFamily="2" charset="2"/>
              <a:buChar char="Ø"/>
            </a:pPr>
            <a:r>
              <a:rPr lang="en-US" b="1" i="1" dirty="0" smtClean="0">
                <a:solidFill>
                  <a:schemeClr val="tx1"/>
                </a:solidFill>
              </a:rPr>
              <a:t>Continuous Learning Loops </a:t>
            </a:r>
          </a:p>
          <a:p>
            <a:pPr marL="571500">
              <a:buClr>
                <a:schemeClr val="accent2"/>
              </a:buClr>
              <a:buFont typeface="Wingdings" pitchFamily="2" charset="2"/>
              <a:buChar char="§"/>
            </a:pPr>
            <a:r>
              <a:rPr lang="en-US" dirty="0" smtClean="0"/>
              <a:t>Engaged stakeholders, funders and partners</a:t>
            </a:r>
          </a:p>
          <a:p>
            <a:pPr marL="571500">
              <a:buClr>
                <a:schemeClr val="accent2"/>
              </a:buClr>
              <a:buFont typeface="Wingdings" pitchFamily="2" charset="2"/>
              <a:buChar char="§"/>
            </a:pPr>
            <a:r>
              <a:rPr lang="en-US" dirty="0" smtClean="0"/>
              <a:t>Informed discourse – (Dr. </a:t>
            </a:r>
            <a:r>
              <a:rPr lang="en-US" dirty="0" smtClean="0"/>
              <a:t>Haynie</a:t>
            </a:r>
            <a:r>
              <a:rPr lang="en-US" dirty="0" smtClean="0"/>
              <a:t>)</a:t>
            </a:r>
          </a:p>
          <a:p>
            <a:pPr marL="228600" indent="0">
              <a:buClr>
                <a:schemeClr val="accent2"/>
              </a:buClr>
              <a:buNone/>
            </a:pPr>
            <a:endParaRPr lang="en-US" sz="1500" dirty="0" smtClean="0"/>
          </a:p>
          <a:p>
            <a:pPr>
              <a:buFont typeface="Wingdings" pitchFamily="2" charset="2"/>
              <a:buChar char="Ø"/>
            </a:pPr>
            <a:r>
              <a:rPr lang="en-US" b="1" i="1" dirty="0" smtClean="0"/>
              <a:t>Bridging the Divide</a:t>
            </a:r>
          </a:p>
          <a:p>
            <a:pPr marL="571500">
              <a:buClr>
                <a:schemeClr val="accent2"/>
              </a:buClr>
              <a:buFont typeface="Wingdings" pitchFamily="2" charset="2"/>
              <a:buChar char="§"/>
            </a:pPr>
            <a:r>
              <a:rPr lang="en-US" dirty="0" smtClean="0"/>
              <a:t>Identification of program and policy gaps</a:t>
            </a:r>
          </a:p>
          <a:p>
            <a:pPr marL="571500">
              <a:buClr>
                <a:schemeClr val="accent2"/>
              </a:buClr>
              <a:buFont typeface="Wingdings" pitchFamily="2" charset="2"/>
              <a:buChar char="§"/>
            </a:pPr>
            <a:r>
              <a:rPr lang="en-US" dirty="0" smtClean="0"/>
              <a:t>Implementation strategies that are culturally and contextually relevant and appropriate</a:t>
            </a:r>
            <a:endParaRPr lang="en-US" dirty="0" smtClean="0"/>
          </a:p>
          <a:p>
            <a:pPr>
              <a:buFont typeface="Wingdings" pitchFamily="2" charset="2"/>
              <a:buChar char="Ø"/>
            </a:pP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16</a:t>
            </a:fld>
            <a:endParaRPr lang="en-US" dirty="0">
              <a:solidFill>
                <a:srgbClr val="000000"/>
              </a:solidFill>
            </a:endParaRPr>
          </a:p>
        </p:txBody>
      </p:sp>
    </p:spTree>
    <p:extLst>
      <p:ext uri="{BB962C8B-B14F-4D97-AF65-F5344CB8AC3E}">
        <p14:creationId xmlns:p14="http://schemas.microsoft.com/office/powerpoint/2010/main" val="31875602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1144"/>
          </a:xfrm>
        </p:spPr>
        <p:txBody>
          <a:bodyPr>
            <a:normAutofit fontScale="90000"/>
          </a:bodyPr>
          <a:lstStyle/>
          <a:p>
            <a:pPr lvl="0">
              <a:spcBef>
                <a:spcPct val="20000"/>
              </a:spcBef>
            </a:pPr>
            <a:r>
              <a:rPr lang="en-US" dirty="0" smtClean="0"/>
              <a:t> </a:t>
            </a:r>
            <a:r>
              <a:rPr lang="en-US" sz="4400" b="1" dirty="0">
                <a:ln>
                  <a:noFill/>
                </a:ln>
                <a:solidFill>
                  <a:schemeClr val="tx1"/>
                </a:solidFill>
                <a:effectLst/>
                <a:latin typeface="Franklin Gothic Book"/>
                <a:ea typeface="+mn-ea"/>
                <a:cs typeface="+mn-cs"/>
              </a:rPr>
              <a:t>Preliminary Findings  </a:t>
            </a:r>
            <a:br>
              <a:rPr lang="en-US" sz="4400" b="1" dirty="0">
                <a:ln>
                  <a:noFill/>
                </a:ln>
                <a:solidFill>
                  <a:schemeClr val="tx1"/>
                </a:solidFill>
                <a:effectLst/>
                <a:latin typeface="Franklin Gothic Book"/>
                <a:ea typeface="+mn-ea"/>
                <a:cs typeface="+mn-cs"/>
              </a:rPr>
            </a:br>
            <a:endParaRPr lang="en-US" sz="4400" dirty="0">
              <a:solidFill>
                <a:schemeClr val="tx1"/>
              </a:solidFill>
            </a:endParaRPr>
          </a:p>
        </p:txBody>
      </p:sp>
      <p:sp>
        <p:nvSpPr>
          <p:cNvPr id="3" name="Content Placeholder 2"/>
          <p:cNvSpPr>
            <a:spLocks noGrp="1"/>
          </p:cNvSpPr>
          <p:nvPr>
            <p:ph idx="1"/>
          </p:nvPr>
        </p:nvSpPr>
        <p:spPr/>
        <p:txBody>
          <a:bodyPr>
            <a:normAutofit fontScale="92500" lnSpcReduction="10000"/>
          </a:bodyPr>
          <a:lstStyle/>
          <a:p>
            <a:pPr>
              <a:spcBef>
                <a:spcPts val="800"/>
              </a:spcBef>
              <a:buFont typeface="Wingdings" pitchFamily="2" charset="2"/>
              <a:buChar char="Ø"/>
            </a:pPr>
            <a:r>
              <a:rPr lang="en-US" b="1" dirty="0" smtClean="0">
                <a:solidFill>
                  <a:schemeClr val="tx1"/>
                </a:solidFill>
                <a:latin typeface="Calibri" pitchFamily="34" charset="0"/>
              </a:rPr>
              <a:t>Services and payer sources remain fragmented for all healthcare – </a:t>
            </a:r>
            <a:r>
              <a:rPr lang="en-US" b="1" i="1" dirty="0" smtClean="0">
                <a:solidFill>
                  <a:schemeClr val="tx1"/>
                </a:solidFill>
                <a:latin typeface="Calibri" pitchFamily="34" charset="0"/>
              </a:rPr>
              <a:t>ACA implementation may worsen in short term</a:t>
            </a:r>
          </a:p>
          <a:p>
            <a:pPr>
              <a:spcBef>
                <a:spcPts val="800"/>
              </a:spcBef>
              <a:buFont typeface="Wingdings" pitchFamily="2" charset="2"/>
              <a:buChar char="Ø"/>
            </a:pPr>
            <a:r>
              <a:rPr lang="en-US" b="1" dirty="0" smtClean="0">
                <a:solidFill>
                  <a:schemeClr val="tx1"/>
                </a:solidFill>
                <a:latin typeface="Calibri" pitchFamily="34" charset="0"/>
              </a:rPr>
              <a:t>Critical </a:t>
            </a:r>
            <a:r>
              <a:rPr lang="en-US" b="1" dirty="0" smtClean="0">
                <a:solidFill>
                  <a:schemeClr val="tx1"/>
                </a:solidFill>
                <a:latin typeface="Calibri" pitchFamily="34" charset="0"/>
              </a:rPr>
              <a:t>mass needed for sustained use of Telehealth</a:t>
            </a:r>
            <a:r>
              <a:rPr lang="en-US" b="1" dirty="0" smtClean="0">
                <a:solidFill>
                  <a:schemeClr val="tx1"/>
                </a:solidFill>
                <a:latin typeface="Calibri" pitchFamily="34" charset="0"/>
              </a:rPr>
              <a:t>/ Telemedicine</a:t>
            </a:r>
            <a:endParaRPr lang="en-US" b="1" dirty="0" smtClean="0">
              <a:solidFill>
                <a:schemeClr val="tx1"/>
              </a:solidFill>
              <a:latin typeface="Calibri" pitchFamily="34" charset="0"/>
            </a:endParaRPr>
          </a:p>
          <a:p>
            <a:pPr marL="914400" lvl="1" indent="-514350">
              <a:spcBef>
                <a:spcPts val="800"/>
              </a:spcBef>
              <a:buFont typeface="Wingdings" pitchFamily="2" charset="2"/>
              <a:buChar char="ü"/>
            </a:pPr>
            <a:r>
              <a:rPr lang="en-US" sz="2400" dirty="0" smtClean="0">
                <a:solidFill>
                  <a:schemeClr val="tx1"/>
                </a:solidFill>
                <a:latin typeface="Calibri" pitchFamily="34" charset="0"/>
              </a:rPr>
              <a:t>Demand</a:t>
            </a:r>
          </a:p>
          <a:p>
            <a:pPr marL="914400" lvl="1" indent="-514350">
              <a:spcBef>
                <a:spcPts val="800"/>
              </a:spcBef>
              <a:buFont typeface="Wingdings" pitchFamily="2" charset="2"/>
              <a:buChar char="ü"/>
            </a:pPr>
            <a:r>
              <a:rPr lang="en-US" sz="2400" dirty="0" smtClean="0">
                <a:solidFill>
                  <a:schemeClr val="tx1"/>
                </a:solidFill>
                <a:latin typeface="Calibri" pitchFamily="34" charset="0"/>
              </a:rPr>
              <a:t>Payer Source </a:t>
            </a:r>
          </a:p>
          <a:p>
            <a:pPr marL="457200" lvl="1" indent="-457200">
              <a:spcBef>
                <a:spcPts val="800"/>
              </a:spcBef>
              <a:buClr>
                <a:schemeClr val="accent1"/>
              </a:buClr>
              <a:buFont typeface="Wingdings" pitchFamily="2" charset="2"/>
              <a:buChar char="Ø"/>
            </a:pPr>
            <a:r>
              <a:rPr lang="en-US" sz="2400" b="1" dirty="0" smtClean="0">
                <a:solidFill>
                  <a:schemeClr val="tx1"/>
                </a:solidFill>
                <a:latin typeface="Calibri" pitchFamily="34" charset="0"/>
              </a:rPr>
              <a:t>Intrastate licensing of providers a major barrier to care </a:t>
            </a:r>
          </a:p>
          <a:p>
            <a:pPr marL="457200" lvl="1" indent="-457200">
              <a:spcBef>
                <a:spcPts val="800"/>
              </a:spcBef>
              <a:buClr>
                <a:schemeClr val="accent1"/>
              </a:buClr>
              <a:buFont typeface="Wingdings" pitchFamily="2" charset="2"/>
              <a:buChar char="Ø"/>
            </a:pPr>
            <a:r>
              <a:rPr lang="en-US" sz="2400" b="1" dirty="0" smtClean="0">
                <a:solidFill>
                  <a:schemeClr val="tx1"/>
                </a:solidFill>
                <a:latin typeface="Calibri" pitchFamily="34" charset="0"/>
              </a:rPr>
              <a:t>Interoperability between VA and community providers </a:t>
            </a:r>
            <a:r>
              <a:rPr lang="en-US" sz="2400" b="1" dirty="0" smtClean="0">
                <a:solidFill>
                  <a:schemeClr val="tx1"/>
                </a:solidFill>
                <a:latin typeface="Calibri" pitchFamily="34" charset="0"/>
              </a:rPr>
              <a:t>a challenge</a:t>
            </a:r>
          </a:p>
          <a:p>
            <a:pPr marL="457200" lvl="1" indent="-457200">
              <a:spcBef>
                <a:spcPts val="800"/>
              </a:spcBef>
              <a:buClr>
                <a:schemeClr val="accent1"/>
              </a:buClr>
              <a:buFont typeface="Wingdings" pitchFamily="2" charset="2"/>
              <a:buChar char="Ø"/>
            </a:pPr>
            <a:r>
              <a:rPr lang="en-US" sz="2400" b="1" dirty="0" smtClean="0">
                <a:solidFill>
                  <a:schemeClr val="tx1"/>
                </a:solidFill>
                <a:latin typeface="Calibri" pitchFamily="34" charset="0"/>
              </a:rPr>
              <a:t>Cost </a:t>
            </a:r>
            <a:r>
              <a:rPr lang="en-US" sz="2400" b="1" dirty="0" smtClean="0">
                <a:solidFill>
                  <a:schemeClr val="tx1"/>
                </a:solidFill>
                <a:latin typeface="Calibri" pitchFamily="34" charset="0"/>
              </a:rPr>
              <a:t>savings and improved access to services to be </a:t>
            </a:r>
            <a:r>
              <a:rPr lang="en-US" sz="2400" b="1" dirty="0" smtClean="0">
                <a:solidFill>
                  <a:schemeClr val="tx1"/>
                </a:solidFill>
                <a:latin typeface="Calibri" pitchFamily="34" charset="0"/>
              </a:rPr>
              <a:t>realized</a:t>
            </a:r>
          </a:p>
          <a:p>
            <a:pPr marL="457200" lvl="1" indent="-457200">
              <a:spcBef>
                <a:spcPts val="800"/>
              </a:spcBef>
              <a:buClr>
                <a:schemeClr val="accent1"/>
              </a:buClr>
              <a:buFont typeface="Wingdings" pitchFamily="2" charset="2"/>
              <a:buChar char="Ø"/>
            </a:pPr>
            <a:r>
              <a:rPr lang="en-US" sz="2400" b="1" dirty="0" smtClean="0">
                <a:solidFill>
                  <a:schemeClr val="tx1"/>
                </a:solidFill>
                <a:latin typeface="Calibri" pitchFamily="34" charset="0"/>
              </a:rPr>
              <a:t>Digital generation more comfortable with broadband enabled technologies</a:t>
            </a:r>
            <a:endParaRPr lang="en-US" sz="2400" b="1" dirty="0" smtClean="0">
              <a:solidFill>
                <a:schemeClr val="tx1"/>
              </a:solidFill>
              <a:latin typeface="Calibri" pitchFamily="34" charset="0"/>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17</a:t>
            </a:fld>
            <a:endParaRPr lang="en-US" dirty="0">
              <a:solidFill>
                <a:srgbClr val="000000"/>
              </a:solidFill>
            </a:endParaRPr>
          </a:p>
        </p:txBody>
      </p:sp>
    </p:spTree>
    <p:extLst>
      <p:ext uri="{BB962C8B-B14F-4D97-AF65-F5344CB8AC3E}">
        <p14:creationId xmlns:p14="http://schemas.microsoft.com/office/powerpoint/2010/main" val="1980376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5429534" y="3505200"/>
            <a:ext cx="3352800" cy="2286000"/>
          </a:xfrm>
          <a:prstGeom prst="rect">
            <a:avLst/>
          </a:prstGeom>
          <a:noFill/>
          <a:ln>
            <a:noFill/>
          </a:ln>
        </p:spPr>
      </p:pic>
      <p:sp>
        <p:nvSpPr>
          <p:cNvPr id="2" name="Title 1"/>
          <p:cNvSpPr>
            <a:spLocks noGrp="1"/>
          </p:cNvSpPr>
          <p:nvPr>
            <p:ph type="title"/>
          </p:nvPr>
        </p:nvSpPr>
        <p:spPr/>
        <p:txBody>
          <a:bodyPr>
            <a:noAutofit/>
          </a:bodyPr>
          <a:lstStyle/>
          <a:p>
            <a:pPr lvl="0">
              <a:spcBef>
                <a:spcPct val="20000"/>
              </a:spcBef>
            </a:pPr>
            <a:r>
              <a:rPr lang="en-US" sz="3600" b="1" dirty="0" smtClean="0">
                <a:ln>
                  <a:noFill/>
                </a:ln>
                <a:solidFill>
                  <a:schemeClr val="tx1"/>
                </a:solidFill>
                <a:effectLst/>
                <a:latin typeface="Franklin Gothic Book"/>
                <a:ea typeface="+mn-ea"/>
                <a:cs typeface="+mn-cs"/>
              </a:rPr>
              <a:t>Project Partners </a:t>
            </a:r>
            <a:endParaRPr lang="en-US" sz="3600" dirty="0">
              <a:solidFill>
                <a:schemeClr val="tx1"/>
              </a:solidFill>
            </a:endParaRPr>
          </a:p>
        </p:txBody>
      </p:sp>
      <p:sp>
        <p:nvSpPr>
          <p:cNvPr id="6" name="Content Placeholder 5"/>
          <p:cNvSpPr>
            <a:spLocks noGrp="1"/>
          </p:cNvSpPr>
          <p:nvPr>
            <p:ph idx="1"/>
          </p:nvPr>
        </p:nvSpPr>
        <p:spPr>
          <a:xfrm>
            <a:off x="457200" y="2819400"/>
            <a:ext cx="8229600" cy="3733800"/>
          </a:xfrm>
        </p:spPr>
        <p:txBody>
          <a:bodyPr>
            <a:noAutofit/>
          </a:bodyPr>
          <a:lstStyle/>
          <a:p>
            <a:pPr marL="0" indent="0">
              <a:buNone/>
            </a:pPr>
            <a:r>
              <a:rPr lang="en-US" b="1" u="sng" dirty="0" smtClean="0"/>
              <a:t>Contact Information:</a:t>
            </a:r>
          </a:p>
          <a:p>
            <a:pPr marL="0" indent="0">
              <a:buNone/>
            </a:pPr>
            <a:r>
              <a:rPr lang="en-US" sz="1800" b="1" dirty="0" smtClean="0"/>
              <a:t>Mary </a:t>
            </a:r>
            <a:r>
              <a:rPr lang="en-US" sz="1800" b="1" dirty="0" smtClean="0"/>
              <a:t>Beth Dunkenberger</a:t>
            </a:r>
          </a:p>
          <a:p>
            <a:pPr marL="0" indent="0">
              <a:buNone/>
            </a:pPr>
            <a:r>
              <a:rPr lang="en-US" sz="1800" i="1" dirty="0" smtClean="0"/>
              <a:t>Senior Program Director/Research </a:t>
            </a:r>
            <a:r>
              <a:rPr lang="en-US" sz="1800" i="1" dirty="0" smtClean="0"/>
              <a:t>Faculty</a:t>
            </a:r>
          </a:p>
          <a:p>
            <a:pPr marL="0" indent="0">
              <a:buNone/>
            </a:pPr>
            <a:endParaRPr lang="en-US" sz="400" i="1" dirty="0"/>
          </a:p>
          <a:p>
            <a:pPr marL="0" indent="0">
              <a:buNone/>
            </a:pPr>
            <a:r>
              <a:rPr lang="en-US" sz="1800" b="1" dirty="0" smtClean="0"/>
              <a:t>Suzanne Lo </a:t>
            </a:r>
          </a:p>
          <a:p>
            <a:pPr marL="0" indent="0">
              <a:buNone/>
            </a:pPr>
            <a:r>
              <a:rPr lang="en-US" sz="1800" i="1" dirty="0" smtClean="0"/>
              <a:t>Project Manager/ Research Faculty</a:t>
            </a:r>
            <a:endParaRPr lang="en-US" sz="1800" i="1" dirty="0" smtClean="0"/>
          </a:p>
          <a:p>
            <a:pPr marL="0" indent="0">
              <a:buNone/>
            </a:pPr>
            <a:endParaRPr lang="en-US" sz="800" dirty="0" smtClean="0"/>
          </a:p>
          <a:p>
            <a:pPr marL="0" indent="0">
              <a:buNone/>
            </a:pPr>
            <a:r>
              <a:rPr lang="en-US" sz="1600" dirty="0" smtClean="0"/>
              <a:t>Virginia Tech Institute for Policy and Governance</a:t>
            </a:r>
          </a:p>
          <a:p>
            <a:pPr marL="0" indent="0">
              <a:buNone/>
            </a:pPr>
            <a:r>
              <a:rPr lang="en-US" sz="1600" dirty="0" smtClean="0"/>
              <a:t>School of Public and International Affairs</a:t>
            </a:r>
          </a:p>
          <a:p>
            <a:pPr marL="0" indent="0">
              <a:buNone/>
            </a:pPr>
            <a:r>
              <a:rPr lang="en-US" sz="1600" dirty="0" smtClean="0"/>
              <a:t>205 West Roanoke Street</a:t>
            </a:r>
          </a:p>
          <a:p>
            <a:pPr marL="0" indent="0">
              <a:buNone/>
            </a:pPr>
            <a:r>
              <a:rPr lang="en-US" sz="1600" dirty="0" smtClean="0"/>
              <a:t>Blacksburg, VA, 24061</a:t>
            </a:r>
          </a:p>
          <a:p>
            <a:pPr marL="0" indent="0">
              <a:buNone/>
            </a:pPr>
            <a:r>
              <a:rPr lang="en-US" sz="1600" dirty="0" smtClean="0"/>
              <a:t>540-231-3979</a:t>
            </a:r>
            <a:endParaRPr lang="en-US" sz="1600" dirty="0" smtClean="0"/>
          </a:p>
          <a:p>
            <a:pPr marL="0" indent="0">
              <a:buNone/>
            </a:pPr>
            <a:r>
              <a:rPr lang="en-US" sz="1600" dirty="0" smtClean="0">
                <a:hlinkClick r:id="rId3"/>
              </a:rPr>
              <a:t>losu@vt.edu</a:t>
            </a:r>
            <a:r>
              <a:rPr lang="en-US" sz="1600" dirty="0" smtClean="0"/>
              <a:t> </a:t>
            </a:r>
            <a:endParaRPr lang="en-US" sz="1600" dirty="0" smtClean="0"/>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18</a:t>
            </a:fld>
            <a:endParaRPr lang="en-US" dirty="0">
              <a:solidFill>
                <a:srgbClr val="000000"/>
              </a:solidFill>
            </a:endParaRPr>
          </a:p>
        </p:txBody>
      </p:sp>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553308"/>
            <a:ext cx="8382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6290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ln>
                  <a:noFill/>
                </a:ln>
                <a:solidFill>
                  <a:prstClr val="black"/>
                </a:solidFill>
                <a:effectLst/>
                <a:latin typeface="Calibri"/>
              </a:rPr>
              <a:t>Veterans Applied Research &amp; Support</a:t>
            </a:r>
            <a:endParaRPr lang="en-US" dirty="0"/>
          </a:p>
        </p:txBody>
      </p:sp>
      <p:sp>
        <p:nvSpPr>
          <p:cNvPr id="3" name="Content Placeholder 2"/>
          <p:cNvSpPr>
            <a:spLocks noGrp="1"/>
          </p:cNvSpPr>
          <p:nvPr>
            <p:ph idx="1"/>
          </p:nvPr>
        </p:nvSpPr>
        <p:spPr/>
        <p:txBody>
          <a:bodyPr>
            <a:normAutofit lnSpcReduction="10000"/>
          </a:bodyPr>
          <a:lstStyle/>
          <a:p>
            <a:r>
              <a:rPr lang="en-US" b="1" dirty="0" smtClean="0">
                <a:solidFill>
                  <a:schemeClr val="tx1"/>
                </a:solidFill>
              </a:rPr>
              <a:t>VWWP 2010 needs assessment</a:t>
            </a:r>
          </a:p>
          <a:p>
            <a:pPr lvl="1">
              <a:buClr>
                <a:srgbClr val="ABB19F"/>
              </a:buClr>
            </a:pPr>
            <a:r>
              <a:rPr lang="en-US" dirty="0">
                <a:solidFill>
                  <a:prstClr val="black"/>
                </a:solidFill>
              </a:rPr>
              <a:t>Examined the needs and experiences of Virginia Veterans</a:t>
            </a:r>
          </a:p>
          <a:p>
            <a:pPr lvl="2">
              <a:buClr>
                <a:srgbClr val="948774"/>
              </a:buClr>
            </a:pPr>
            <a:r>
              <a:rPr lang="en-US" dirty="0">
                <a:solidFill>
                  <a:prstClr val="black"/>
                </a:solidFill>
              </a:rPr>
              <a:t>Focus on OIF and OEF veterans</a:t>
            </a:r>
          </a:p>
          <a:p>
            <a:pPr lvl="2">
              <a:buClr>
                <a:srgbClr val="948774"/>
              </a:buClr>
            </a:pPr>
            <a:r>
              <a:rPr lang="en-US" dirty="0">
                <a:solidFill>
                  <a:prstClr val="black"/>
                </a:solidFill>
              </a:rPr>
              <a:t>Utilized scientific inquiry methods – mixed methods </a:t>
            </a:r>
          </a:p>
          <a:p>
            <a:pPr lvl="2">
              <a:buClr>
                <a:srgbClr val="948774"/>
              </a:buClr>
            </a:pPr>
            <a:r>
              <a:rPr lang="en-US" dirty="0">
                <a:solidFill>
                  <a:prstClr val="black"/>
                </a:solidFill>
              </a:rPr>
              <a:t>Contextualized for multiple factors </a:t>
            </a:r>
          </a:p>
          <a:p>
            <a:pPr marL="0" indent="0">
              <a:buNone/>
            </a:pPr>
            <a:endParaRPr lang="en-US" sz="1600" b="1" dirty="0" smtClean="0">
              <a:solidFill>
                <a:schemeClr val="tx1"/>
              </a:solidFill>
            </a:endParaRPr>
          </a:p>
          <a:p>
            <a:r>
              <a:rPr lang="en-US" b="1" dirty="0" smtClean="0">
                <a:solidFill>
                  <a:schemeClr val="tx1"/>
                </a:solidFill>
              </a:rPr>
              <a:t>VWWP Data Management Support </a:t>
            </a:r>
          </a:p>
          <a:p>
            <a:pPr marL="0" indent="0">
              <a:buNone/>
            </a:pPr>
            <a:endParaRPr lang="en-US" sz="1700" b="1" dirty="0" smtClean="0">
              <a:solidFill>
                <a:schemeClr val="tx1"/>
              </a:solidFill>
            </a:endParaRPr>
          </a:p>
          <a:p>
            <a:r>
              <a:rPr lang="en-US" b="1" dirty="0" smtClean="0">
                <a:solidFill>
                  <a:schemeClr val="tx1"/>
                </a:solidFill>
              </a:rPr>
              <a:t>Participation in SAMHSA Veteran and Military Family Policy Academy</a:t>
            </a:r>
          </a:p>
          <a:p>
            <a:pPr marL="0" indent="0">
              <a:buNone/>
            </a:pPr>
            <a:endParaRPr lang="en-US" sz="1700" b="1" dirty="0" smtClean="0">
              <a:solidFill>
                <a:schemeClr val="tx1"/>
              </a:solidFill>
            </a:endParaRPr>
          </a:p>
          <a:p>
            <a:r>
              <a:rPr lang="en-US" b="1" dirty="0" smtClean="0">
                <a:solidFill>
                  <a:schemeClr val="tx1"/>
                </a:solidFill>
              </a:rPr>
              <a:t>Current Examination of Impact of Broadband on Veterans’ Healthcare </a:t>
            </a:r>
            <a:endParaRPr lang="en-US" b="1" dirty="0">
              <a:solidFill>
                <a:schemeClr val="tx1"/>
              </a:solidFill>
            </a:endParaRPr>
          </a:p>
        </p:txBody>
      </p:sp>
    </p:spTree>
    <p:extLst>
      <p:ext uri="{BB962C8B-B14F-4D97-AF65-F5344CB8AC3E}">
        <p14:creationId xmlns:p14="http://schemas.microsoft.com/office/powerpoint/2010/main" val="4245173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sz="4400" dirty="0">
                <a:ln>
                  <a:noFill/>
                </a:ln>
                <a:solidFill>
                  <a:prstClr val="black"/>
                </a:solidFill>
                <a:effectLst/>
                <a:latin typeface="Calibri"/>
              </a:rPr>
              <a:t>What is the </a:t>
            </a:r>
            <a:r>
              <a:rPr lang="en-US" sz="4400" u="sng" dirty="0">
                <a:ln>
                  <a:noFill/>
                </a:ln>
                <a:solidFill>
                  <a:prstClr val="black"/>
                </a:solidFill>
                <a:effectLst/>
                <a:latin typeface="Calibri"/>
              </a:rPr>
              <a:t>challenge</a:t>
            </a:r>
            <a:r>
              <a:rPr lang="en-US" sz="4400" dirty="0">
                <a:ln>
                  <a:noFill/>
                </a:ln>
                <a:solidFill>
                  <a:prstClr val="black"/>
                </a:solidFill>
                <a:effectLst/>
                <a:latin typeface="Calibri"/>
              </a:rPr>
              <a:t>?</a:t>
            </a:r>
            <a:endParaRPr lang="en-US" dirty="0"/>
          </a:p>
        </p:txBody>
      </p:sp>
      <p:sp>
        <p:nvSpPr>
          <p:cNvPr id="3" name="Content Placeholder 2"/>
          <p:cNvSpPr>
            <a:spLocks noGrp="1"/>
          </p:cNvSpPr>
          <p:nvPr>
            <p:ph idx="1"/>
          </p:nvPr>
        </p:nvSpPr>
        <p:spPr>
          <a:xfrm>
            <a:off x="457200" y="1752600"/>
            <a:ext cx="8229600" cy="4876800"/>
          </a:xfrm>
        </p:spPr>
        <p:txBody>
          <a:bodyPr>
            <a:normAutofit/>
          </a:bodyPr>
          <a:lstStyle/>
          <a:p>
            <a:r>
              <a:rPr lang="en-US" b="1" dirty="0" smtClean="0">
                <a:solidFill>
                  <a:schemeClr val="tx1"/>
                </a:solidFill>
              </a:rPr>
              <a:t>Veterans </a:t>
            </a:r>
            <a:r>
              <a:rPr lang="en-US" b="1" dirty="0">
                <a:solidFill>
                  <a:schemeClr val="tx1"/>
                </a:solidFill>
              </a:rPr>
              <a:t>are faced with wide-ranging and </a:t>
            </a:r>
            <a:r>
              <a:rPr lang="en-US" b="1" i="1" u="sng" dirty="0" smtClean="0">
                <a:solidFill>
                  <a:schemeClr val="tx1"/>
                </a:solidFill>
              </a:rPr>
              <a:t>complex health needs</a:t>
            </a:r>
            <a:r>
              <a:rPr lang="en-US" b="1" dirty="0" smtClean="0">
                <a:solidFill>
                  <a:schemeClr val="tx1"/>
                </a:solidFill>
              </a:rPr>
              <a:t>. </a:t>
            </a:r>
            <a:r>
              <a:rPr lang="en-US" b="1" dirty="0">
                <a:solidFill>
                  <a:schemeClr val="tx1"/>
                </a:solidFill>
              </a:rPr>
              <a:t>Veterans residing in rural areas tend to be in </a:t>
            </a:r>
            <a:r>
              <a:rPr lang="en-US" b="1" i="1" u="sng" dirty="0">
                <a:solidFill>
                  <a:schemeClr val="tx1"/>
                </a:solidFill>
              </a:rPr>
              <a:t>poorer health</a:t>
            </a:r>
            <a:r>
              <a:rPr lang="en-US" b="1" dirty="0">
                <a:solidFill>
                  <a:schemeClr val="tx1"/>
                </a:solidFill>
              </a:rPr>
              <a:t>, resulting in higher rates of </a:t>
            </a:r>
            <a:r>
              <a:rPr lang="en-US" b="1" i="1" u="sng" dirty="0">
                <a:solidFill>
                  <a:schemeClr val="tx1"/>
                </a:solidFill>
              </a:rPr>
              <a:t>chronic health </a:t>
            </a:r>
            <a:r>
              <a:rPr lang="en-US" b="1" i="1" u="sng" dirty="0" smtClean="0">
                <a:solidFill>
                  <a:schemeClr val="tx1"/>
                </a:solidFill>
              </a:rPr>
              <a:t>conditions</a:t>
            </a:r>
            <a:r>
              <a:rPr lang="en-US" b="1" dirty="0" smtClean="0">
                <a:solidFill>
                  <a:schemeClr val="tx1"/>
                </a:solidFill>
              </a:rPr>
              <a:t>, as compared to the general population.  </a:t>
            </a:r>
            <a:endParaRPr lang="en-US" b="1" dirty="0">
              <a:solidFill>
                <a:schemeClr val="tx1"/>
              </a:solidFill>
            </a:endParaRPr>
          </a:p>
          <a:p>
            <a:endParaRPr lang="en-US" b="1" dirty="0">
              <a:solidFill>
                <a:schemeClr val="tx1"/>
              </a:solidFill>
            </a:endParaRPr>
          </a:p>
          <a:p>
            <a:r>
              <a:rPr lang="en-US" b="1" dirty="0" smtClean="0">
                <a:solidFill>
                  <a:schemeClr val="tx1"/>
                </a:solidFill>
              </a:rPr>
              <a:t>Broadband </a:t>
            </a:r>
            <a:r>
              <a:rPr lang="en-US" b="1" dirty="0">
                <a:solidFill>
                  <a:schemeClr val="tx1"/>
                </a:solidFill>
              </a:rPr>
              <a:t>is increasingly being utilized to meet and improve </a:t>
            </a:r>
            <a:r>
              <a:rPr lang="en-US" b="1" dirty="0" smtClean="0">
                <a:solidFill>
                  <a:schemeClr val="tx1"/>
                </a:solidFill>
              </a:rPr>
              <a:t>Veteran </a:t>
            </a:r>
            <a:r>
              <a:rPr lang="en-US" b="1" dirty="0">
                <a:solidFill>
                  <a:schemeClr val="tx1"/>
                </a:solidFill>
              </a:rPr>
              <a:t>mental and physical health </a:t>
            </a:r>
            <a:r>
              <a:rPr lang="en-US" b="1" dirty="0" smtClean="0">
                <a:solidFill>
                  <a:schemeClr val="tx1"/>
                </a:solidFill>
              </a:rPr>
              <a:t>needs</a:t>
            </a:r>
            <a:r>
              <a:rPr lang="en-US" b="1" dirty="0" smtClean="0">
                <a:solidFill>
                  <a:schemeClr val="tx1"/>
                </a:solidFill>
              </a:rPr>
              <a:t>.</a:t>
            </a:r>
          </a:p>
          <a:p>
            <a:pPr marL="0" indent="0">
              <a:buNone/>
            </a:pPr>
            <a:endParaRPr lang="en-US" b="1" dirty="0" smtClean="0">
              <a:solidFill>
                <a:schemeClr val="tx1"/>
              </a:solidFill>
            </a:endParaRPr>
          </a:p>
          <a:p>
            <a:r>
              <a:rPr lang="en-US" b="1" dirty="0" smtClean="0">
                <a:solidFill>
                  <a:schemeClr val="tx1"/>
                </a:solidFill>
              </a:rPr>
              <a:t>Programs and policies remain fragmented and institutionally grounded rather than individually focused </a:t>
            </a:r>
            <a:endParaRPr lang="en-US" b="1" dirty="0" smtClean="0">
              <a:solidFill>
                <a:schemeClr val="tx1"/>
              </a:solidFill>
            </a:endParaRPr>
          </a:p>
          <a:p>
            <a:endParaRPr lang="en-US" b="1" dirty="0" smtClean="0">
              <a:solidFill>
                <a:schemeClr val="tx1"/>
              </a:solidFill>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3</a:t>
            </a:fld>
            <a:endParaRPr lang="en-US" dirty="0">
              <a:solidFill>
                <a:srgbClr val="000000"/>
              </a:solidFill>
            </a:endParaRPr>
          </a:p>
        </p:txBody>
      </p:sp>
    </p:spTree>
    <p:extLst>
      <p:ext uri="{BB962C8B-B14F-4D97-AF65-F5344CB8AC3E}">
        <p14:creationId xmlns:p14="http://schemas.microsoft.com/office/powerpoint/2010/main" val="222542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28600"/>
            <a:ext cx="8229600" cy="1143000"/>
          </a:xfrm>
        </p:spPr>
        <p:txBody>
          <a:bodyPr>
            <a:normAutofit/>
          </a:bodyPr>
          <a:lstStyle/>
          <a:p>
            <a:r>
              <a:rPr lang="en-US" sz="4400" dirty="0">
                <a:ln>
                  <a:noFill/>
                </a:ln>
                <a:solidFill>
                  <a:prstClr val="black"/>
                </a:solidFill>
                <a:effectLst/>
                <a:latin typeface="Calibri"/>
              </a:rPr>
              <a:t>Broadband-Based Health Services</a:t>
            </a:r>
            <a:endParaRPr lang="en-US" dirty="0"/>
          </a:p>
        </p:txBody>
      </p:sp>
      <p:sp>
        <p:nvSpPr>
          <p:cNvPr id="3" name="Content Placeholder 2"/>
          <p:cNvSpPr>
            <a:spLocks noGrp="1"/>
          </p:cNvSpPr>
          <p:nvPr>
            <p:ph sz="half" idx="2"/>
          </p:nvPr>
        </p:nvSpPr>
        <p:spPr>
          <a:xfrm>
            <a:off x="457200" y="1524000"/>
            <a:ext cx="4040188" cy="4648199"/>
          </a:xfrm>
        </p:spPr>
        <p:txBody>
          <a:bodyPr>
            <a:normAutofit/>
          </a:bodyPr>
          <a:lstStyle/>
          <a:p>
            <a:endParaRPr lang="en-US" dirty="0" smtClean="0"/>
          </a:p>
          <a:p>
            <a:pPr algn="ctr">
              <a:spcAft>
                <a:spcPts val="1200"/>
              </a:spcAft>
              <a:buFont typeface="Wingdings" pitchFamily="2" charset="2"/>
              <a:buChar char="Ø"/>
            </a:pPr>
            <a:r>
              <a:rPr lang="en-US" sz="2800" b="1" dirty="0" smtClean="0">
                <a:solidFill>
                  <a:schemeClr val="tx1"/>
                </a:solidFill>
              </a:rPr>
              <a:t>Broadband (Wired)</a:t>
            </a:r>
          </a:p>
          <a:p>
            <a:pPr algn="ctr">
              <a:spcAft>
                <a:spcPts val="1200"/>
              </a:spcAft>
              <a:buFont typeface="Wingdings" pitchFamily="2" charset="2"/>
              <a:buChar char="Ø"/>
            </a:pPr>
            <a:r>
              <a:rPr lang="en-US" sz="2800" b="1" dirty="0" smtClean="0">
                <a:solidFill>
                  <a:schemeClr val="tx1"/>
                </a:solidFill>
              </a:rPr>
              <a:t>Telehealth</a:t>
            </a:r>
          </a:p>
          <a:p>
            <a:pPr algn="ctr">
              <a:spcAft>
                <a:spcPts val="1200"/>
              </a:spcAft>
              <a:buFont typeface="Wingdings" pitchFamily="2" charset="2"/>
              <a:buChar char="Ø"/>
            </a:pPr>
            <a:r>
              <a:rPr lang="en-US" sz="2800" b="1" dirty="0" smtClean="0">
                <a:solidFill>
                  <a:schemeClr val="tx1"/>
                </a:solidFill>
              </a:rPr>
              <a:t>Telemedicine</a:t>
            </a:r>
          </a:p>
          <a:p>
            <a:pPr algn="ctr">
              <a:spcAft>
                <a:spcPts val="1200"/>
              </a:spcAft>
              <a:buFont typeface="Wingdings" pitchFamily="2" charset="2"/>
              <a:buChar char="Ø"/>
            </a:pPr>
            <a:r>
              <a:rPr lang="en-US" sz="2800" b="1" dirty="0" smtClean="0">
                <a:solidFill>
                  <a:schemeClr val="tx1"/>
                </a:solidFill>
              </a:rPr>
              <a:t>Electronic </a:t>
            </a:r>
            <a:r>
              <a:rPr lang="en-US" sz="2800" b="1" dirty="0">
                <a:solidFill>
                  <a:schemeClr val="tx1"/>
                </a:solidFill>
              </a:rPr>
              <a:t>Health </a:t>
            </a:r>
            <a:r>
              <a:rPr lang="en-US" sz="2800" b="1" dirty="0" smtClean="0">
                <a:solidFill>
                  <a:schemeClr val="tx1"/>
                </a:solidFill>
              </a:rPr>
              <a:t>Records</a:t>
            </a:r>
          </a:p>
          <a:p>
            <a:pPr algn="ctr">
              <a:spcAft>
                <a:spcPts val="1200"/>
              </a:spcAft>
              <a:buFont typeface="Wingdings" pitchFamily="2" charset="2"/>
              <a:buChar char="Ø"/>
            </a:pPr>
            <a:r>
              <a:rPr lang="en-US" sz="2800" b="1" dirty="0" smtClean="0">
                <a:solidFill>
                  <a:schemeClr val="tx1"/>
                </a:solidFill>
              </a:rPr>
              <a:t>Health </a:t>
            </a:r>
            <a:r>
              <a:rPr lang="en-US" sz="2800" b="1" dirty="0">
                <a:solidFill>
                  <a:schemeClr val="tx1"/>
                </a:solidFill>
              </a:rPr>
              <a:t>Information Exchange</a:t>
            </a:r>
          </a:p>
          <a:p>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4</a:t>
            </a:fld>
            <a:endParaRPr lang="en-US" dirty="0">
              <a:solidFill>
                <a:srgbClr val="000000"/>
              </a:solidFill>
            </a:endParaRPr>
          </a:p>
        </p:txBody>
      </p:sp>
      <p:pic>
        <p:nvPicPr>
          <p:cNvPr id="1026" name="Picture 2" descr="http://www.lifespirefreedom.com/default/assets/Image/telehealth1%281%29.gif">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590800"/>
            <a:ext cx="3524250" cy="3295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2318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n>
                  <a:noFill/>
                </a:ln>
                <a:solidFill>
                  <a:prstClr val="black"/>
                </a:solidFill>
                <a:effectLst/>
                <a:latin typeface="Calibri"/>
              </a:rPr>
              <a:t>Current Research Focus</a:t>
            </a:r>
            <a:endParaRPr lang="en-US" dirty="0"/>
          </a:p>
        </p:txBody>
      </p:sp>
      <p:sp>
        <p:nvSpPr>
          <p:cNvPr id="3" name="Content Placeholder 2"/>
          <p:cNvSpPr>
            <a:spLocks noGrp="1"/>
          </p:cNvSpPr>
          <p:nvPr>
            <p:ph idx="1"/>
          </p:nvPr>
        </p:nvSpPr>
        <p:spPr/>
        <p:txBody>
          <a:bodyPr>
            <a:noAutofit/>
          </a:bodyPr>
          <a:lstStyle/>
          <a:p>
            <a:pPr marL="0" lvl="1" indent="0">
              <a:buNone/>
            </a:pPr>
            <a:r>
              <a:rPr lang="en-US" b="1" i="1" dirty="0" smtClean="0">
                <a:solidFill>
                  <a:schemeClr val="tx1"/>
                </a:solidFill>
              </a:rPr>
              <a:t>Research Aim</a:t>
            </a:r>
            <a:r>
              <a:rPr lang="en-US" b="1" dirty="0" smtClean="0">
                <a:solidFill>
                  <a:schemeClr val="tx1"/>
                </a:solidFill>
              </a:rPr>
              <a:t>: To examine broadband access and utilization that </a:t>
            </a:r>
            <a:r>
              <a:rPr lang="en-US" b="1" dirty="0">
                <a:solidFill>
                  <a:schemeClr val="tx1"/>
                </a:solidFill>
              </a:rPr>
              <a:t>impacts Virginia </a:t>
            </a:r>
            <a:r>
              <a:rPr lang="en-US" b="1" dirty="0" smtClean="0">
                <a:solidFill>
                  <a:schemeClr val="tx1"/>
                </a:solidFill>
              </a:rPr>
              <a:t>Veterans’ </a:t>
            </a:r>
            <a:r>
              <a:rPr lang="en-US" b="1" dirty="0">
                <a:solidFill>
                  <a:schemeClr val="tx1"/>
                </a:solidFill>
              </a:rPr>
              <a:t>health services and access to </a:t>
            </a:r>
            <a:r>
              <a:rPr lang="en-US" b="1" dirty="0" smtClean="0">
                <a:solidFill>
                  <a:schemeClr val="tx1"/>
                </a:solidFill>
              </a:rPr>
              <a:t>services. </a:t>
            </a:r>
          </a:p>
          <a:p>
            <a:pPr marL="457200" lvl="1" indent="0">
              <a:buNone/>
            </a:pPr>
            <a:endParaRPr lang="en-US" sz="1100" b="1" dirty="0" smtClean="0">
              <a:solidFill>
                <a:schemeClr val="tx1"/>
              </a:solidFill>
            </a:endParaRPr>
          </a:p>
          <a:p>
            <a:pPr marL="0" indent="0">
              <a:buNone/>
            </a:pPr>
            <a:r>
              <a:rPr lang="en-US" sz="2400" b="1" i="1" dirty="0" smtClean="0">
                <a:solidFill>
                  <a:schemeClr val="tx1"/>
                </a:solidFill>
              </a:rPr>
              <a:t>Research Objective</a:t>
            </a:r>
            <a:r>
              <a:rPr lang="en-US" sz="2400" b="1" dirty="0" smtClean="0">
                <a:solidFill>
                  <a:schemeClr val="tx1"/>
                </a:solidFill>
              </a:rPr>
              <a:t>: Enhance </a:t>
            </a:r>
            <a:r>
              <a:rPr lang="en-US" sz="2400" b="1" dirty="0">
                <a:solidFill>
                  <a:schemeClr val="tx1"/>
                </a:solidFill>
              </a:rPr>
              <a:t>Virginia </a:t>
            </a:r>
            <a:r>
              <a:rPr lang="en-US" sz="2400" b="1" dirty="0" smtClean="0">
                <a:solidFill>
                  <a:schemeClr val="tx1"/>
                </a:solidFill>
              </a:rPr>
              <a:t>leaders’ </a:t>
            </a:r>
            <a:r>
              <a:rPr lang="en-US" sz="2400" b="1" dirty="0">
                <a:solidFill>
                  <a:schemeClr val="tx1"/>
                </a:solidFill>
              </a:rPr>
              <a:t>and policymakers’ ability to leverage broadband </a:t>
            </a:r>
            <a:r>
              <a:rPr lang="en-US" sz="2400" b="1" u="sng" dirty="0">
                <a:solidFill>
                  <a:schemeClr val="tx1"/>
                </a:solidFill>
              </a:rPr>
              <a:t>resources</a:t>
            </a:r>
            <a:r>
              <a:rPr lang="en-US" sz="2400" b="1" dirty="0">
                <a:solidFill>
                  <a:schemeClr val="tx1"/>
                </a:solidFill>
              </a:rPr>
              <a:t> and </a:t>
            </a:r>
            <a:r>
              <a:rPr lang="en-US" sz="2400" b="1" u="sng" dirty="0">
                <a:solidFill>
                  <a:schemeClr val="tx1"/>
                </a:solidFill>
              </a:rPr>
              <a:t>policies</a:t>
            </a:r>
            <a:r>
              <a:rPr lang="en-US" sz="2400" b="1" dirty="0">
                <a:solidFill>
                  <a:schemeClr val="tx1"/>
                </a:solidFill>
              </a:rPr>
              <a:t> to address the </a:t>
            </a:r>
            <a:r>
              <a:rPr lang="en-US" sz="2400" b="1" dirty="0" smtClean="0">
                <a:solidFill>
                  <a:schemeClr val="tx1"/>
                </a:solidFill>
              </a:rPr>
              <a:t>healthcare </a:t>
            </a:r>
            <a:r>
              <a:rPr lang="en-US" sz="2400" b="1" dirty="0">
                <a:solidFill>
                  <a:schemeClr val="tx1"/>
                </a:solidFill>
              </a:rPr>
              <a:t>needs of </a:t>
            </a:r>
            <a:r>
              <a:rPr lang="en-US" sz="2400" b="1" dirty="0" smtClean="0">
                <a:solidFill>
                  <a:schemeClr val="tx1"/>
                </a:solidFill>
              </a:rPr>
              <a:t>Veterans</a:t>
            </a:r>
          </a:p>
          <a:p>
            <a:pPr marL="0" indent="0">
              <a:buNone/>
            </a:pPr>
            <a:endParaRPr lang="en-US" sz="1100" b="1" dirty="0" smtClean="0">
              <a:solidFill>
                <a:schemeClr val="tx1"/>
              </a:solidFill>
            </a:endParaRPr>
          </a:p>
          <a:p>
            <a:pPr marL="0" indent="0">
              <a:buNone/>
            </a:pPr>
            <a:r>
              <a:rPr lang="en-US" sz="2400" b="1" i="1" dirty="0" smtClean="0">
                <a:solidFill>
                  <a:schemeClr val="tx1"/>
                </a:solidFill>
              </a:rPr>
              <a:t>Multiphase Research Process: </a:t>
            </a:r>
          </a:p>
          <a:p>
            <a:pPr marL="0" indent="0">
              <a:buNone/>
            </a:pPr>
            <a:r>
              <a:rPr lang="en-US" sz="2400" b="1" i="1" dirty="0" smtClean="0">
                <a:solidFill>
                  <a:schemeClr val="tx1"/>
                </a:solidFill>
              </a:rPr>
              <a:t>     1. Secondary Data Gathering </a:t>
            </a:r>
          </a:p>
          <a:p>
            <a:pPr marL="0" indent="0">
              <a:buNone/>
            </a:pPr>
            <a:r>
              <a:rPr lang="en-US" sz="2400" b="1" i="1" dirty="0" smtClean="0">
                <a:solidFill>
                  <a:schemeClr val="tx1"/>
                </a:solidFill>
              </a:rPr>
              <a:t>     2. Stakeholder Engagement – </a:t>
            </a:r>
            <a:r>
              <a:rPr lang="en-US" sz="2000" b="1" i="1" dirty="0" smtClean="0">
                <a:solidFill>
                  <a:schemeClr val="tx1"/>
                </a:solidFill>
              </a:rPr>
              <a:t>Validation of Research Questions </a:t>
            </a:r>
          </a:p>
          <a:p>
            <a:pPr marL="0" indent="0">
              <a:buNone/>
            </a:pPr>
            <a:r>
              <a:rPr lang="en-US" sz="2400" b="1" i="1" dirty="0" smtClean="0">
                <a:solidFill>
                  <a:schemeClr val="tx1"/>
                </a:solidFill>
              </a:rPr>
              <a:t>    3.  Primary Data Gathering </a:t>
            </a:r>
          </a:p>
          <a:p>
            <a:pPr marL="0" indent="0">
              <a:buNone/>
            </a:pPr>
            <a:r>
              <a:rPr lang="en-US" sz="2400" b="1" i="1" dirty="0" smtClean="0">
                <a:solidFill>
                  <a:schemeClr val="tx1"/>
                </a:solidFill>
              </a:rPr>
              <a:t>    4. Stakeholder Engagement – </a:t>
            </a:r>
            <a:r>
              <a:rPr lang="en-US" sz="2000" b="1" i="1" dirty="0" smtClean="0">
                <a:solidFill>
                  <a:schemeClr val="tx1"/>
                </a:solidFill>
              </a:rPr>
              <a:t>Validation of Recommendations</a:t>
            </a:r>
            <a:endParaRPr lang="en-US" sz="2000" b="1" i="1" dirty="0">
              <a:solidFill>
                <a:schemeClr val="tx1"/>
              </a:solidFill>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5</a:t>
            </a:fld>
            <a:endParaRPr lang="en-US" dirty="0">
              <a:solidFill>
                <a:srgbClr val="000000"/>
              </a:solidFill>
            </a:endParaRPr>
          </a:p>
        </p:txBody>
      </p:sp>
    </p:spTree>
    <p:extLst>
      <p:ext uri="{BB962C8B-B14F-4D97-AF65-F5344CB8AC3E}">
        <p14:creationId xmlns:p14="http://schemas.microsoft.com/office/powerpoint/2010/main" val="1167046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52400" y="304800"/>
            <a:ext cx="8763000" cy="1143000"/>
          </a:xfrm>
        </p:spPr>
        <p:txBody>
          <a:bodyPr>
            <a:noAutofit/>
          </a:bodyPr>
          <a:lstStyle/>
          <a:p>
            <a:pPr marL="0" marR="0">
              <a:spcBef>
                <a:spcPts val="0"/>
              </a:spcBef>
            </a:pPr>
            <a:r>
              <a:rPr lang="en-US" sz="3200" b="1" dirty="0" smtClean="0">
                <a:ln>
                  <a:noFill/>
                </a:ln>
                <a:solidFill>
                  <a:prstClr val="black"/>
                </a:solidFill>
                <a:effectLst/>
                <a:latin typeface="Calibri"/>
              </a:rPr>
              <a:t>Veterans comprise 13% of Virginia’s Population</a:t>
            </a:r>
            <a:r>
              <a:rPr lang="en-US" sz="3200" b="1" dirty="0">
                <a:solidFill>
                  <a:schemeClr val="tx1"/>
                </a:solidFill>
                <a:effectLst/>
                <a:latin typeface="Calibri"/>
                <a:ea typeface="Calibri"/>
                <a:cs typeface="Times New Roman"/>
              </a:rPr>
              <a:t/>
            </a:r>
            <a:br>
              <a:rPr lang="en-US" sz="3200" b="1" dirty="0">
                <a:solidFill>
                  <a:schemeClr val="tx1"/>
                </a:solidFill>
                <a:effectLst/>
                <a:latin typeface="Calibri"/>
                <a:ea typeface="Calibri"/>
                <a:cs typeface="Times New Roman"/>
              </a:rPr>
            </a:br>
            <a:endParaRPr lang="en-US" sz="3200" b="1" dirty="0">
              <a:solidFill>
                <a:schemeClr val="tx1"/>
              </a:solidFill>
              <a:effectLst/>
              <a:latin typeface="Calibri"/>
              <a:ea typeface="Calibri"/>
              <a:cs typeface="Times New Roman"/>
            </a:endParaRPr>
          </a:p>
        </p:txBody>
      </p:sp>
      <p:pic>
        <p:nvPicPr>
          <p:cNvPr id="10" name="Picture 2" descr="C:\Users\losu\Desktop\pic2.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782" t="5144" r="2549" b="13098"/>
          <a:stretch/>
        </p:blipFill>
        <p:spPr bwMode="auto">
          <a:xfrm>
            <a:off x="609600" y="1600200"/>
            <a:ext cx="7924800" cy="4870530"/>
          </a:xfrm>
          <a:prstGeom prst="rect">
            <a:avLst/>
          </a:prstGeom>
          <a:noFill/>
          <a:ln w="28575">
            <a:solidFill>
              <a:schemeClr val="bg1">
                <a:lumMod val="6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0137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Autofit/>
          </a:bodyPr>
          <a:lstStyle/>
          <a:p>
            <a:pPr marL="342900" lvl="0" indent="-342900">
              <a:spcBef>
                <a:spcPct val="20000"/>
              </a:spcBef>
            </a:pPr>
            <a:r>
              <a:rPr lang="en-US" sz="3600" dirty="0" smtClean="0">
                <a:ln>
                  <a:noFill/>
                </a:ln>
                <a:solidFill>
                  <a:srgbClr val="55554A"/>
                </a:solidFill>
                <a:effectLst/>
                <a:latin typeface="Franklin Gothic Book"/>
                <a:ea typeface="+mn-ea"/>
                <a:cs typeface="+mn-cs"/>
              </a:rPr>
              <a:t/>
            </a:r>
            <a:br>
              <a:rPr lang="en-US" sz="3600" dirty="0" smtClean="0">
                <a:ln>
                  <a:noFill/>
                </a:ln>
                <a:solidFill>
                  <a:srgbClr val="55554A"/>
                </a:solidFill>
                <a:effectLst/>
                <a:latin typeface="Franklin Gothic Book"/>
                <a:ea typeface="+mn-ea"/>
                <a:cs typeface="+mn-cs"/>
              </a:rPr>
            </a:br>
            <a:r>
              <a:rPr lang="en-US" sz="3600" b="1" dirty="0" smtClean="0">
                <a:ln>
                  <a:noFill/>
                </a:ln>
                <a:solidFill>
                  <a:schemeClr val="tx1"/>
                </a:solidFill>
                <a:effectLst/>
                <a:latin typeface="Franklin Gothic Book"/>
                <a:ea typeface="+mn-ea"/>
                <a:cs typeface="+mn-cs"/>
              </a:rPr>
              <a:t>Era </a:t>
            </a:r>
            <a:r>
              <a:rPr lang="en-US" sz="3600" b="1" dirty="0">
                <a:ln>
                  <a:noFill/>
                </a:ln>
                <a:solidFill>
                  <a:schemeClr val="tx1"/>
                </a:solidFill>
                <a:effectLst/>
                <a:latin typeface="Franklin Gothic Book"/>
                <a:ea typeface="+mn-ea"/>
                <a:cs typeface="+mn-cs"/>
              </a:rPr>
              <a:t>of Service </a:t>
            </a:r>
            <a:r>
              <a:rPr lang="en-US" sz="3600" b="1" dirty="0" smtClean="0">
                <a:ln>
                  <a:noFill/>
                </a:ln>
                <a:solidFill>
                  <a:schemeClr val="tx1"/>
                </a:solidFill>
                <a:effectLst/>
                <a:latin typeface="Franklin Gothic Book"/>
                <a:ea typeface="+mn-ea"/>
                <a:cs typeface="+mn-cs"/>
              </a:rPr>
              <a:t>Cohorts</a:t>
            </a:r>
            <a:br>
              <a:rPr lang="en-US" sz="3600" b="1" dirty="0" smtClean="0">
                <a:ln>
                  <a:noFill/>
                </a:ln>
                <a:solidFill>
                  <a:schemeClr val="tx1"/>
                </a:solidFill>
                <a:effectLst/>
                <a:latin typeface="Franklin Gothic Book"/>
                <a:ea typeface="+mn-ea"/>
                <a:cs typeface="+mn-cs"/>
              </a:rPr>
            </a:br>
            <a:r>
              <a:rPr lang="en-US" sz="1600" b="1" dirty="0" smtClean="0">
                <a:ln>
                  <a:noFill/>
                </a:ln>
                <a:solidFill>
                  <a:schemeClr val="tx1"/>
                </a:solidFill>
                <a:effectLst/>
                <a:latin typeface="Franklin Gothic Book"/>
                <a:ea typeface="+mn-ea"/>
                <a:cs typeface="+mn-cs"/>
              </a:rPr>
              <a:t>2012 American Community Survey – US Census</a:t>
            </a:r>
            <a:r>
              <a:rPr lang="en-US" sz="3600" b="1" dirty="0">
                <a:ln>
                  <a:noFill/>
                </a:ln>
                <a:solidFill>
                  <a:schemeClr val="tx1"/>
                </a:solidFill>
                <a:effectLst/>
                <a:latin typeface="Franklin Gothic Book"/>
                <a:ea typeface="+mn-ea"/>
                <a:cs typeface="+mn-cs"/>
              </a:rPr>
              <a:t/>
            </a:r>
            <a:br>
              <a:rPr lang="en-US" sz="3600" b="1" dirty="0">
                <a:ln>
                  <a:noFill/>
                </a:ln>
                <a:solidFill>
                  <a:schemeClr val="tx1"/>
                </a:solidFill>
                <a:effectLst/>
                <a:latin typeface="Franklin Gothic Book"/>
                <a:ea typeface="+mn-ea"/>
                <a:cs typeface="+mn-cs"/>
              </a:rPr>
            </a:br>
            <a:r>
              <a:rPr lang="en-US" sz="3600" dirty="0" smtClean="0"/>
              <a:t>  </a:t>
            </a:r>
            <a:endParaRPr lang="en-US" sz="3600"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7</a:t>
            </a:fld>
            <a:endParaRPr lang="en-US" dirty="0">
              <a:solidFill>
                <a:srgbClr val="000000"/>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752600"/>
            <a:ext cx="75438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0152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2" y="304800"/>
            <a:ext cx="9144000" cy="762000"/>
          </a:xfrm>
        </p:spPr>
        <p:txBody>
          <a:bodyPr>
            <a:noAutofit/>
          </a:bodyPr>
          <a:lstStyle/>
          <a:p>
            <a:r>
              <a:rPr lang="en-US" sz="4400" dirty="0" smtClean="0">
                <a:ln>
                  <a:noFill/>
                </a:ln>
                <a:solidFill>
                  <a:prstClr val="black"/>
                </a:solidFill>
                <a:effectLst/>
                <a:latin typeface="Calibri"/>
              </a:rPr>
              <a:t>Contextual Attributes of Veterans</a:t>
            </a:r>
            <a:endParaRPr lang="en-US" sz="3600" b="1" u="sng" dirty="0">
              <a:solidFill>
                <a:schemeClr val="accent2">
                  <a:lumMod val="50000"/>
                </a:schemeClr>
              </a:solidFill>
            </a:endParaRPr>
          </a:p>
        </p:txBody>
      </p:sp>
      <p:sp>
        <p:nvSpPr>
          <p:cNvPr id="3" name="Content Placeholder 2"/>
          <p:cNvSpPr>
            <a:spLocks noGrp="1"/>
          </p:cNvSpPr>
          <p:nvPr>
            <p:ph idx="1"/>
          </p:nvPr>
        </p:nvSpPr>
        <p:spPr>
          <a:xfrm>
            <a:off x="304800" y="1524000"/>
            <a:ext cx="8229600" cy="4636532"/>
          </a:xfrm>
        </p:spPr>
        <p:txBody>
          <a:bodyPr>
            <a:noAutofit/>
          </a:bodyPr>
          <a:lstStyle/>
          <a:p>
            <a:r>
              <a:rPr lang="en-US" sz="3200" b="1" i="1" dirty="0"/>
              <a:t>Rural Virginia </a:t>
            </a:r>
            <a:r>
              <a:rPr lang="en-US" sz="3200" b="1" i="1" dirty="0" smtClean="0"/>
              <a:t>Veterans have</a:t>
            </a:r>
            <a:r>
              <a:rPr lang="en-US" sz="3200" i="1" dirty="0" smtClean="0"/>
              <a:t>….</a:t>
            </a:r>
          </a:p>
          <a:p>
            <a:pPr lvl="1">
              <a:buFont typeface="Wingdings" pitchFamily="2" charset="2"/>
              <a:buChar char="Ø"/>
            </a:pPr>
            <a:r>
              <a:rPr lang="en-US" sz="2800" dirty="0" smtClean="0">
                <a:solidFill>
                  <a:schemeClr val="tx1"/>
                </a:solidFill>
              </a:rPr>
              <a:t>higher </a:t>
            </a:r>
            <a:r>
              <a:rPr lang="en-US" sz="2800" dirty="0">
                <a:solidFill>
                  <a:schemeClr val="tx1"/>
                </a:solidFill>
              </a:rPr>
              <a:t>rates of reported </a:t>
            </a:r>
            <a:r>
              <a:rPr lang="en-US" sz="2800" b="1" u="sng" dirty="0">
                <a:solidFill>
                  <a:schemeClr val="tx1"/>
                </a:solidFill>
              </a:rPr>
              <a:t>depression</a:t>
            </a:r>
            <a:r>
              <a:rPr lang="en-US" sz="2800" dirty="0">
                <a:solidFill>
                  <a:schemeClr val="tx1"/>
                </a:solidFill>
              </a:rPr>
              <a:t>, </a:t>
            </a:r>
            <a:r>
              <a:rPr lang="en-US" sz="2800" b="1" u="sng" dirty="0">
                <a:solidFill>
                  <a:schemeClr val="tx1"/>
                </a:solidFill>
              </a:rPr>
              <a:t>traumatic brain injury</a:t>
            </a:r>
            <a:r>
              <a:rPr lang="en-US" sz="2800" b="1" dirty="0">
                <a:solidFill>
                  <a:schemeClr val="tx1"/>
                </a:solidFill>
              </a:rPr>
              <a:t> </a:t>
            </a:r>
            <a:r>
              <a:rPr lang="en-US" sz="2800" dirty="0">
                <a:solidFill>
                  <a:schemeClr val="tx1"/>
                </a:solidFill>
              </a:rPr>
              <a:t>(TBI</a:t>
            </a:r>
            <a:r>
              <a:rPr lang="en-US" sz="2800" dirty="0" smtClean="0">
                <a:solidFill>
                  <a:schemeClr val="tx1"/>
                </a:solidFill>
              </a:rPr>
              <a:t>), substance abuse  </a:t>
            </a:r>
            <a:r>
              <a:rPr lang="en-US" sz="2800" dirty="0">
                <a:solidFill>
                  <a:schemeClr val="tx1"/>
                </a:solidFill>
              </a:rPr>
              <a:t>and </a:t>
            </a:r>
            <a:r>
              <a:rPr lang="en-US" sz="2800" b="1" u="sng" dirty="0">
                <a:solidFill>
                  <a:schemeClr val="tx1"/>
                </a:solidFill>
              </a:rPr>
              <a:t>post-traumatic stress disorder</a:t>
            </a:r>
            <a:r>
              <a:rPr lang="en-US" sz="2800" b="1" dirty="0">
                <a:solidFill>
                  <a:schemeClr val="tx1"/>
                </a:solidFill>
              </a:rPr>
              <a:t> </a:t>
            </a:r>
            <a:r>
              <a:rPr lang="en-US" sz="2800" dirty="0">
                <a:solidFill>
                  <a:schemeClr val="tx1"/>
                </a:solidFill>
              </a:rPr>
              <a:t>(PTSD</a:t>
            </a:r>
            <a:r>
              <a:rPr lang="en-US" sz="2800" dirty="0" smtClean="0">
                <a:solidFill>
                  <a:schemeClr val="tx1"/>
                </a:solidFill>
              </a:rPr>
              <a:t>).</a:t>
            </a:r>
          </a:p>
          <a:p>
            <a:pPr>
              <a:buFont typeface="Wingdings" pitchFamily="2" charset="2"/>
              <a:buChar char="Ø"/>
            </a:pPr>
            <a:endParaRPr lang="en-US" sz="1600" dirty="0" smtClean="0">
              <a:solidFill>
                <a:schemeClr val="tx1"/>
              </a:solidFill>
            </a:endParaRPr>
          </a:p>
          <a:p>
            <a:pPr lvl="1">
              <a:buFont typeface="Wingdings" pitchFamily="2" charset="2"/>
              <a:buChar char="Ø"/>
            </a:pPr>
            <a:r>
              <a:rPr lang="en-US" sz="2800" dirty="0" smtClean="0">
                <a:solidFill>
                  <a:schemeClr val="tx1"/>
                </a:solidFill>
              </a:rPr>
              <a:t>higher </a:t>
            </a:r>
            <a:r>
              <a:rPr lang="en-US" sz="2800" dirty="0">
                <a:solidFill>
                  <a:schemeClr val="tx1"/>
                </a:solidFill>
              </a:rPr>
              <a:t>rates of </a:t>
            </a:r>
            <a:r>
              <a:rPr lang="en-US" sz="2800" b="1" u="sng" dirty="0">
                <a:solidFill>
                  <a:schemeClr val="tx1"/>
                </a:solidFill>
              </a:rPr>
              <a:t>chronic health conditions</a:t>
            </a:r>
            <a:r>
              <a:rPr lang="en-US" sz="2800" b="1" dirty="0">
                <a:solidFill>
                  <a:schemeClr val="tx1"/>
                </a:solidFill>
              </a:rPr>
              <a:t> </a:t>
            </a:r>
            <a:r>
              <a:rPr lang="en-US" sz="2800" dirty="0">
                <a:solidFill>
                  <a:schemeClr val="tx1"/>
                </a:solidFill>
              </a:rPr>
              <a:t>such as diabetes and hypertension</a:t>
            </a:r>
            <a:r>
              <a:rPr lang="en-US" sz="2800" dirty="0" smtClean="0">
                <a:solidFill>
                  <a:schemeClr val="tx1"/>
                </a:solidFill>
              </a:rPr>
              <a:t>.</a:t>
            </a:r>
          </a:p>
          <a:p>
            <a:pPr lvl="1">
              <a:buFont typeface="Wingdings" pitchFamily="2" charset="2"/>
              <a:buChar char="Ø"/>
            </a:pPr>
            <a:endParaRPr lang="en-US" sz="1600" dirty="0" smtClean="0">
              <a:solidFill>
                <a:schemeClr val="tx1"/>
              </a:solidFill>
            </a:endParaRPr>
          </a:p>
          <a:p>
            <a:pPr lvl="1">
              <a:buFont typeface="Wingdings" pitchFamily="2" charset="2"/>
              <a:buChar char="Ø"/>
            </a:pPr>
            <a:r>
              <a:rPr lang="en-US" sz="2800" dirty="0" smtClean="0">
                <a:solidFill>
                  <a:schemeClr val="tx1"/>
                </a:solidFill>
              </a:rPr>
              <a:t>less access to medical center or specialist care. </a:t>
            </a:r>
            <a:endParaRPr lang="en-US" sz="2800" dirty="0" smtClean="0">
              <a:solidFill>
                <a:schemeClr val="tx1"/>
              </a:solidFill>
            </a:endParaRPr>
          </a:p>
          <a:p>
            <a:pPr lvl="1">
              <a:buFont typeface="Wingdings" pitchFamily="2" charset="2"/>
              <a:buChar char="Ø"/>
            </a:pPr>
            <a:endParaRPr lang="en-US" sz="3200" dirty="0" smtClean="0">
              <a:solidFill>
                <a:schemeClr val="tx1"/>
              </a:solidFill>
            </a:endParaRPr>
          </a:p>
          <a:p>
            <a:pPr marL="457200" lvl="1" indent="0">
              <a:buNone/>
            </a:pPr>
            <a:endParaRPr lang="en-US" sz="3200" dirty="0" smtClean="0"/>
          </a:p>
          <a:p>
            <a:endParaRPr lang="en-US" sz="3200" dirty="0"/>
          </a:p>
        </p:txBody>
      </p:sp>
      <p:sp>
        <p:nvSpPr>
          <p:cNvPr id="4" name="TextBox 3"/>
          <p:cNvSpPr txBox="1"/>
          <p:nvPr/>
        </p:nvSpPr>
        <p:spPr>
          <a:xfrm>
            <a:off x="304800" y="6336268"/>
            <a:ext cx="4343400" cy="338554"/>
          </a:xfrm>
          <a:prstGeom prst="rect">
            <a:avLst/>
          </a:prstGeom>
          <a:noFill/>
        </p:spPr>
        <p:txBody>
          <a:bodyPr wrap="square" rtlCol="0">
            <a:spAutoFit/>
          </a:bodyPr>
          <a:lstStyle/>
          <a:p>
            <a:r>
              <a:rPr lang="en-US" sz="1600" dirty="0"/>
              <a:t>Virginia Wounded Warrior </a:t>
            </a:r>
            <a:r>
              <a:rPr lang="en-US" sz="1600" dirty="0" smtClean="0"/>
              <a:t>Program, 2010.</a:t>
            </a:r>
            <a:endParaRPr lang="en-US" sz="1600" dirty="0"/>
          </a:p>
        </p:txBody>
      </p:sp>
    </p:spTree>
    <p:extLst>
      <p:ext uri="{BB962C8B-B14F-4D97-AF65-F5344CB8AC3E}">
        <p14:creationId xmlns:p14="http://schemas.microsoft.com/office/powerpoint/2010/main" val="354699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721225" y="1524000"/>
            <a:ext cx="4038600" cy="3200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8" name="Rounded Rectangle 7"/>
          <p:cNvSpPr/>
          <p:nvPr/>
        </p:nvSpPr>
        <p:spPr>
          <a:xfrm>
            <a:off x="401709" y="1524000"/>
            <a:ext cx="4038600" cy="3200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3" name="Title 12"/>
          <p:cNvSpPr>
            <a:spLocks noGrp="1"/>
          </p:cNvSpPr>
          <p:nvPr>
            <p:ph type="title"/>
          </p:nvPr>
        </p:nvSpPr>
        <p:spPr/>
        <p:txBody>
          <a:bodyPr/>
          <a:lstStyle/>
          <a:p>
            <a:r>
              <a:rPr lang="en-US" sz="4400" dirty="0">
                <a:ln>
                  <a:noFill/>
                </a:ln>
                <a:solidFill>
                  <a:prstClr val="black"/>
                </a:solidFill>
                <a:effectLst/>
                <a:latin typeface="Calibri"/>
              </a:rPr>
              <a:t>Contextual Attributes of Veterans</a:t>
            </a:r>
            <a:endParaRPr lang="en-US" dirty="0"/>
          </a:p>
        </p:txBody>
      </p:sp>
      <p:sp>
        <p:nvSpPr>
          <p:cNvPr id="5" name="Text Placeholder 4"/>
          <p:cNvSpPr>
            <a:spLocks noGrp="1"/>
          </p:cNvSpPr>
          <p:nvPr>
            <p:ph type="body" idx="1"/>
          </p:nvPr>
        </p:nvSpPr>
        <p:spPr/>
        <p:txBody>
          <a:bodyPr>
            <a:normAutofit fontScale="92500" lnSpcReduction="20000"/>
          </a:bodyPr>
          <a:lstStyle/>
          <a:p>
            <a:pPr algn="ctr"/>
            <a:r>
              <a:rPr lang="en-US" dirty="0" smtClean="0"/>
              <a:t>55% are 55 years of age or older</a:t>
            </a:r>
            <a:endParaRPr lang="en-US" dirty="0"/>
          </a:p>
        </p:txBody>
      </p:sp>
      <p:sp>
        <p:nvSpPr>
          <p:cNvPr id="3" name="Content Placeholder 2"/>
          <p:cNvSpPr>
            <a:spLocks noGrp="1"/>
          </p:cNvSpPr>
          <p:nvPr>
            <p:ph sz="half" idx="2"/>
          </p:nvPr>
        </p:nvSpPr>
        <p:spPr>
          <a:xfrm>
            <a:off x="457200" y="3736657"/>
            <a:ext cx="4040188" cy="2389505"/>
          </a:xfrm>
        </p:spPr>
        <p:txBody>
          <a:bodyPr>
            <a:normAutofit/>
          </a:bodyPr>
          <a:lstStyle/>
          <a:p>
            <a:r>
              <a:rPr lang="en-US" sz="2000" dirty="0" smtClean="0">
                <a:solidFill>
                  <a:schemeClr val="tx1"/>
                </a:solidFill>
              </a:rPr>
              <a:t>Higher demand for care coordination and specialty services</a:t>
            </a:r>
            <a:endParaRPr lang="en-US" sz="2000" dirty="0">
              <a:solidFill>
                <a:schemeClr val="tx1"/>
              </a:solidFill>
            </a:endParaRPr>
          </a:p>
        </p:txBody>
      </p:sp>
      <p:sp>
        <p:nvSpPr>
          <p:cNvPr id="6" name="Text Placeholder 5"/>
          <p:cNvSpPr>
            <a:spLocks noGrp="1"/>
          </p:cNvSpPr>
          <p:nvPr>
            <p:ph type="body" sz="quarter" idx="3"/>
          </p:nvPr>
        </p:nvSpPr>
        <p:spPr>
          <a:xfrm>
            <a:off x="4645025" y="1535113"/>
            <a:ext cx="4041775" cy="446087"/>
          </a:xfrm>
        </p:spPr>
        <p:txBody>
          <a:bodyPr>
            <a:normAutofit/>
          </a:bodyPr>
          <a:lstStyle/>
          <a:p>
            <a:pPr algn="ctr"/>
            <a:r>
              <a:rPr lang="en-US" sz="2200" dirty="0" smtClean="0"/>
              <a:t>Younger Veterans</a:t>
            </a:r>
            <a:endParaRPr lang="en-US" sz="2200" dirty="0"/>
          </a:p>
        </p:txBody>
      </p:sp>
      <p:sp>
        <p:nvSpPr>
          <p:cNvPr id="7" name="Content Placeholder 6"/>
          <p:cNvSpPr>
            <a:spLocks noGrp="1"/>
          </p:cNvSpPr>
          <p:nvPr>
            <p:ph sz="quarter" idx="4"/>
          </p:nvPr>
        </p:nvSpPr>
        <p:spPr>
          <a:xfrm>
            <a:off x="4645025" y="3736657"/>
            <a:ext cx="4041775" cy="2389505"/>
          </a:xfrm>
        </p:spPr>
        <p:txBody>
          <a:bodyPr>
            <a:normAutofit/>
          </a:bodyPr>
          <a:lstStyle/>
          <a:p>
            <a:r>
              <a:rPr lang="en-US" sz="1800" dirty="0" smtClean="0">
                <a:solidFill>
                  <a:schemeClr val="tx1"/>
                </a:solidFill>
              </a:rPr>
              <a:t>Higher levels of multiple disabilities</a:t>
            </a:r>
          </a:p>
          <a:p>
            <a:pPr lvl="1"/>
            <a:r>
              <a:rPr lang="en-US" sz="1800" dirty="0" smtClean="0">
                <a:solidFill>
                  <a:schemeClr val="tx1"/>
                </a:solidFill>
              </a:rPr>
              <a:t>Physical, mental, head injuries, post-traumatic stress disorder</a:t>
            </a:r>
            <a:endParaRPr lang="en-US" sz="1800" dirty="0">
              <a:solidFill>
                <a:schemeClr val="tx1"/>
              </a:solidFill>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9</a:t>
            </a:fld>
            <a:endParaRPr lang="en-US" dirty="0">
              <a:solidFill>
                <a:srgbClr val="0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1981200"/>
            <a:ext cx="2399134" cy="1603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133600"/>
            <a:ext cx="2400300" cy="1603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33399" y="4919063"/>
            <a:ext cx="7724767" cy="769441"/>
          </a:xfrm>
          <a:prstGeom prst="rect">
            <a:avLst/>
          </a:prstGeom>
        </p:spPr>
        <p:txBody>
          <a:bodyPr wrap="square">
            <a:spAutoFit/>
          </a:bodyPr>
          <a:lstStyle/>
          <a:p>
            <a:r>
              <a:rPr lang="en-US" sz="2400" b="1" dirty="0"/>
              <a:t>Health Access: Insurance &amp; </a:t>
            </a:r>
            <a:r>
              <a:rPr lang="en-US" sz="2400" b="1" dirty="0" smtClean="0"/>
              <a:t>Payer Source – </a:t>
            </a:r>
          </a:p>
          <a:p>
            <a:r>
              <a:rPr lang="en-US" sz="2000" i="1" dirty="0" smtClean="0"/>
              <a:t>Qualifying for VHA care depends on...</a:t>
            </a:r>
            <a:endParaRPr lang="en-US" sz="2000" i="1" dirty="0"/>
          </a:p>
        </p:txBody>
      </p:sp>
      <p:sp>
        <p:nvSpPr>
          <p:cNvPr id="9" name="Rectangle 8"/>
          <p:cNvSpPr/>
          <p:nvPr/>
        </p:nvSpPr>
        <p:spPr>
          <a:xfrm>
            <a:off x="990600" y="5602069"/>
            <a:ext cx="7641608" cy="1200329"/>
          </a:xfrm>
          <a:prstGeom prst="rect">
            <a:avLst/>
          </a:prstGeom>
        </p:spPr>
        <p:txBody>
          <a:bodyPr wrap="square">
            <a:spAutoFit/>
          </a:bodyPr>
          <a:lstStyle/>
          <a:p>
            <a:pPr marL="514350" indent="-514350">
              <a:buAutoNum type="arabicParenBoth"/>
            </a:pPr>
            <a:r>
              <a:rPr lang="en-US" dirty="0"/>
              <a:t>whether the </a:t>
            </a:r>
            <a:r>
              <a:rPr lang="en-US" dirty="0" smtClean="0"/>
              <a:t>Veteran </a:t>
            </a:r>
            <a:r>
              <a:rPr lang="en-US" dirty="0"/>
              <a:t>has wartime service </a:t>
            </a:r>
            <a:endParaRPr lang="en-US" dirty="0" smtClean="0"/>
          </a:p>
          <a:p>
            <a:pPr marL="514350" indent="-514350">
              <a:buAutoNum type="arabicParenBoth"/>
            </a:pPr>
            <a:r>
              <a:rPr lang="en-US" dirty="0" smtClean="0"/>
              <a:t>service related disability, </a:t>
            </a:r>
            <a:r>
              <a:rPr lang="en-US" dirty="0" smtClean="0"/>
              <a:t>and/or</a:t>
            </a:r>
            <a:endParaRPr lang="en-US" dirty="0"/>
          </a:p>
          <a:p>
            <a:pPr marL="514350" indent="-514350">
              <a:buAutoNum type="arabicParenBoth"/>
            </a:pPr>
            <a:r>
              <a:rPr lang="en-US" dirty="0"/>
              <a:t>the length of the </a:t>
            </a:r>
            <a:r>
              <a:rPr lang="en-US" dirty="0" smtClean="0"/>
              <a:t>Veteran’s </a:t>
            </a:r>
            <a:r>
              <a:rPr lang="en-US" dirty="0"/>
              <a:t>military service. </a:t>
            </a:r>
            <a:endParaRPr lang="en-US" dirty="0" smtClean="0"/>
          </a:p>
          <a:p>
            <a:endParaRPr lang="en-US" dirty="0" smtClean="0"/>
          </a:p>
        </p:txBody>
      </p:sp>
      <p:sp>
        <p:nvSpPr>
          <p:cNvPr id="10" name="Rectangle 9"/>
          <p:cNvSpPr/>
          <p:nvPr/>
        </p:nvSpPr>
        <p:spPr>
          <a:xfrm>
            <a:off x="351362" y="6487235"/>
            <a:ext cx="3025380" cy="307777"/>
          </a:xfrm>
          <a:prstGeom prst="rect">
            <a:avLst/>
          </a:prstGeom>
        </p:spPr>
        <p:txBody>
          <a:bodyPr wrap="none">
            <a:spAutoFit/>
          </a:bodyPr>
          <a:lstStyle/>
          <a:p>
            <a:r>
              <a:rPr lang="en-US" sz="1400" b="1" dirty="0" smtClean="0"/>
              <a:t>Source: U.S</a:t>
            </a:r>
            <a:r>
              <a:rPr lang="en-US" sz="1400" b="1" dirty="0"/>
              <a:t>. Dept. of Veterans </a:t>
            </a:r>
            <a:r>
              <a:rPr lang="en-US" sz="1400" b="1" dirty="0" smtClean="0"/>
              <a:t>Affairs </a:t>
            </a:r>
            <a:endParaRPr lang="en-US" sz="1400" b="1" dirty="0"/>
          </a:p>
        </p:txBody>
      </p:sp>
    </p:spTree>
    <p:extLst>
      <p:ext uri="{BB962C8B-B14F-4D97-AF65-F5344CB8AC3E}">
        <p14:creationId xmlns:p14="http://schemas.microsoft.com/office/powerpoint/2010/main" val="32711051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472</TotalTime>
  <Words>1144</Words>
  <Application>Microsoft Office PowerPoint</Application>
  <PresentationFormat>On-screen Show (4:3)</PresentationFormat>
  <Paragraphs>185</Paragraphs>
  <Slides>18</Slides>
  <Notes>11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Decatur</vt:lpstr>
      <vt:lpstr> </vt:lpstr>
      <vt:lpstr>Veterans Applied Research &amp; Support</vt:lpstr>
      <vt:lpstr>What is the challenge?</vt:lpstr>
      <vt:lpstr>Broadband-Based Health Services</vt:lpstr>
      <vt:lpstr>Current Research Focus</vt:lpstr>
      <vt:lpstr>Veterans comprise 13% of Virginia’s Population </vt:lpstr>
      <vt:lpstr> Era of Service Cohorts 2012 American Community Survey – US Census   </vt:lpstr>
      <vt:lpstr>Contextual Attributes of Veterans</vt:lpstr>
      <vt:lpstr>Contextual Attributes of Veterans</vt:lpstr>
      <vt:lpstr> </vt:lpstr>
      <vt:lpstr>Health facilities/program locations serving Veterans</vt:lpstr>
      <vt:lpstr>PowerPoint Presentation</vt:lpstr>
      <vt:lpstr>Priority Health Service Needs of Veterans</vt:lpstr>
      <vt:lpstr> </vt:lpstr>
      <vt:lpstr>Possibilities with Broadband:</vt:lpstr>
      <vt:lpstr>Ongoing Research </vt:lpstr>
      <vt:lpstr> Preliminary Findings   </vt:lpstr>
      <vt:lpstr>Project Partners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Mary Beth Dunkenberger</dc:creator>
  <cp:lastModifiedBy>Mary Beth Dunkenberger</cp:lastModifiedBy>
  <cp:revision>11</cp:revision>
  <dcterms:created xsi:type="dcterms:W3CDTF">2013-04-15T03:53:26Z</dcterms:created>
  <dcterms:modified xsi:type="dcterms:W3CDTF">2013-04-15T11:45:29Z</dcterms:modified>
</cp:coreProperties>
</file>