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Open Sans"/>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OpenSans-bold.fntdata"/><Relationship Id="rId23" Type="http://schemas.openxmlformats.org/officeDocument/2006/relationships/font" Target="fonts/Open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penSans-boldItalic.fntdata"/><Relationship Id="rId25"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e22361c71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e22361c71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e22361c71c_0_6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e22361c71c_0_6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e22361c71c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e22361c71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e22361c71c_0_7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e22361c71c_0_7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e22361c71c_0_7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e22361c71c_0_7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e22361c71c_0_7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e22361c71c_0_7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e22361c71c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e22361c71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e22361c71c_0_8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e22361c71c_0_8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e22361c71c_0_7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e22361c71c_0_7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e22361c71c_0_6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e22361c71c_0_6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e22361c71c_0_7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e22361c71c_0_7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e22361c71c_0_7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e22361c71c_0_7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e22361c71c_0_7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e22361c71c_0_7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e22361c71c_0_7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e22361c71c_0_7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e22361c71c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e22361c71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e22361c71c_0_7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e22361c71c_0_7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hyperlink" Target="https://thenounproject.com/search/?q=popcicle&amp;i=2246076" TargetMode="External"/><Relationship Id="rId5" Type="http://schemas.openxmlformats.org/officeDocument/2006/relationships/image" Target="../media/image13.png"/></Relationships>
</file>

<file path=ppt/slides/_rels/slide10.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8.png"/><Relationship Id="rId13" Type="http://schemas.openxmlformats.org/officeDocument/2006/relationships/image" Target="../media/image4.png"/><Relationship Id="rId12"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hyperlink" Target="https://thenounproject.com/search/?q=sculptor&amp;i=1059044" TargetMode="External"/><Relationship Id="rId9" Type="http://schemas.openxmlformats.org/officeDocument/2006/relationships/hyperlink" Target="https://thenounproject.com/search/?q=sheet+music&amp;i=3478850" TargetMode="External"/><Relationship Id="rId14" Type="http://schemas.openxmlformats.org/officeDocument/2006/relationships/image" Target="../media/image2.png"/><Relationship Id="rId5" Type="http://schemas.openxmlformats.org/officeDocument/2006/relationships/hyperlink" Target="https://thenounproject.com/search/?q=document&amp;i=3536167" TargetMode="External"/><Relationship Id="rId6" Type="http://schemas.openxmlformats.org/officeDocument/2006/relationships/hyperlink" Target="https://thenounproject.com/search/?q=photography&amp;i=2588421" TargetMode="External"/><Relationship Id="rId7" Type="http://schemas.openxmlformats.org/officeDocument/2006/relationships/hyperlink" Target="https://thenounproject.com/search/?q=save&amp;i=1929682" TargetMode="External"/><Relationship Id="rId8" Type="http://schemas.openxmlformats.org/officeDocument/2006/relationships/hyperlink" Target="https://thenounproject.com/search/?q=scribble&amp;i=713357"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hyperlink" Target="https://thenounproject.com/search/?q=mirror+reflection&amp;i=122106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creativecommons.org/licenses/by/3.0/us/legalcode" TargetMode="External"/><Relationship Id="rId4" Type="http://schemas.openxmlformats.org/officeDocument/2006/relationships/hyperlink" Target="https://thenounproject.com/term/bucket/71705/" TargetMode="External"/><Relationship Id="rId5" Type="http://schemas.openxmlformats.org/officeDocument/2006/relationships/hyperlink" Target="https://thenounproject.com/search/?q=bicycle&amp;i=1272852" TargetMode="External"/><Relationship Id="rId6" Type="http://schemas.openxmlformats.org/officeDocument/2006/relationships/image" Target="../media/image20.png"/><Relationship Id="rId7" Type="http://schemas.openxmlformats.org/officeDocument/2006/relationships/image" Target="../media/image17.png"/><Relationship Id="rId8"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hyperlink" Target="https://thenounproject.com/search/?q=bicycle&amp;i=1272852" TargetMode="External"/></Relationships>
</file>

<file path=ppt/slides/_rels/slide14.xml.rels><?xml version="1.0" encoding="UTF-8" standalone="yes"?><Relationships xmlns="http://schemas.openxmlformats.org/package/2006/relationships"><Relationship Id="rId10" Type="http://schemas.openxmlformats.org/officeDocument/2006/relationships/image" Target="../media/image21.png"/><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creativecommons.org/licenses/by/3.0/us/legalcode" TargetMode="External"/><Relationship Id="rId4" Type="http://schemas.openxmlformats.org/officeDocument/2006/relationships/hyperlink" Target="https://thenounproject.com/term/bucket/71705/" TargetMode="External"/><Relationship Id="rId9" Type="http://schemas.openxmlformats.org/officeDocument/2006/relationships/image" Target="../media/image1.png"/><Relationship Id="rId5" Type="http://schemas.openxmlformats.org/officeDocument/2006/relationships/hyperlink" Target="https://thenounproject.com/search/?q=bicycle&amp;i=1272852" TargetMode="External"/><Relationship Id="rId6" Type="http://schemas.openxmlformats.org/officeDocument/2006/relationships/image" Target="../media/image20.png"/><Relationship Id="rId7" Type="http://schemas.openxmlformats.org/officeDocument/2006/relationships/image" Target="../media/image17.png"/><Relationship Id="rId8"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1.png"/><Relationship Id="rId4" Type="http://schemas.openxmlformats.org/officeDocument/2006/relationships/image" Target="../media/image16.png"/><Relationship Id="rId5" Type="http://schemas.openxmlformats.org/officeDocument/2006/relationships/hyperlink" Target="https://thenounproject.com/search/?q=bicycle&amp;i=1272852" TargetMode="External"/><Relationship Id="rId6" Type="http://schemas.openxmlformats.org/officeDocument/2006/relationships/hyperlink" Target="https://thenounproject.com/search/?q=ice+cream+cone&amp;i=3816148"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mailto:arwalz@vt.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hewlett.org/programs/education/open-educational-resourc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2.png"/><Relationship Id="rId4" Type="http://schemas.openxmlformats.org/officeDocument/2006/relationships/hyperlink" Target="https://thenounproject.com/term/perplexed/2159663/"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4.png"/><Relationship Id="rId4" Type="http://schemas.openxmlformats.org/officeDocument/2006/relationships/hyperlink" Target="https://thenounproject.com/search/?q=ponder&amp;i=280065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hyperlink" Target="https://thenounproject.com/search/?q=bicycle&amp;i=127285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hyperlink" Target="https://thenounproject.com/search/?q=harvest&amp;i=3973361" TargetMode="External"/><Relationship Id="rId10" Type="http://schemas.openxmlformats.org/officeDocument/2006/relationships/image" Target="../media/image3.png"/><Relationship Id="rId9" Type="http://schemas.openxmlformats.org/officeDocument/2006/relationships/image" Target="../media/image15.png"/><Relationship Id="rId5" Type="http://schemas.openxmlformats.org/officeDocument/2006/relationships/hyperlink" Target="https://thenounproject.com/search/?q=family+tree&amp;i=2558850" TargetMode="External"/><Relationship Id="rId6" Type="http://schemas.openxmlformats.org/officeDocument/2006/relationships/hyperlink" Target="https://thenounproject.com/search/?q=graveyard&amp;i=3339647" TargetMode="External"/><Relationship Id="rId7" Type="http://schemas.openxmlformats.org/officeDocument/2006/relationships/hyperlink" Target="https://thenounproject.com/search/?q=trade&amp;i=3683592" TargetMode="External"/><Relationship Id="rId8"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78508" y="1112000"/>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sz="2900">
                <a:solidFill>
                  <a:srgbClr val="555555"/>
                </a:solidFill>
                <a:highlight>
                  <a:srgbClr val="FFFFFF"/>
                </a:highlight>
                <a:latin typeface="Open Sans"/>
                <a:ea typeface="Open Sans"/>
                <a:cs typeface="Open Sans"/>
                <a:sym typeface="Open Sans"/>
              </a:rPr>
              <a:t>Copyright &amp; OER “Lite”! </a:t>
            </a:r>
            <a:endParaRPr b="1" sz="2900">
              <a:solidFill>
                <a:srgbClr val="555555"/>
              </a:solidFill>
              <a:highlight>
                <a:srgbClr val="FFFFFF"/>
              </a:highlight>
              <a:latin typeface="Open Sans"/>
              <a:ea typeface="Open Sans"/>
              <a:cs typeface="Open Sans"/>
              <a:sym typeface="Open Sans"/>
            </a:endParaRPr>
          </a:p>
          <a:p>
            <a:pPr indent="0" lvl="0" marL="0" rtl="0" algn="ctr">
              <a:spcBef>
                <a:spcPts val="0"/>
              </a:spcBef>
              <a:spcAft>
                <a:spcPts val="0"/>
              </a:spcAft>
              <a:buNone/>
            </a:pPr>
            <a:r>
              <a:t/>
            </a:r>
            <a:endParaRPr b="1" sz="2900">
              <a:solidFill>
                <a:srgbClr val="555555"/>
              </a:solidFill>
              <a:highlight>
                <a:srgbClr val="FFFFFF"/>
              </a:highlight>
              <a:latin typeface="Open Sans"/>
              <a:ea typeface="Open Sans"/>
              <a:cs typeface="Open Sans"/>
              <a:sym typeface="Open Sans"/>
            </a:endParaRPr>
          </a:p>
          <a:p>
            <a:pPr indent="0" lvl="0" marL="0" rtl="0" algn="ctr">
              <a:spcBef>
                <a:spcPts val="0"/>
              </a:spcBef>
              <a:spcAft>
                <a:spcPts val="0"/>
              </a:spcAft>
              <a:buNone/>
            </a:pPr>
            <a:r>
              <a:rPr lang="en" sz="2400">
                <a:solidFill>
                  <a:srgbClr val="555555"/>
                </a:solidFill>
                <a:highlight>
                  <a:srgbClr val="FFFFFF"/>
                </a:highlight>
                <a:latin typeface="Open Sans"/>
                <a:ea typeface="Open Sans"/>
                <a:cs typeface="Open Sans"/>
                <a:sym typeface="Open Sans"/>
              </a:rPr>
              <a:t>a shortened introduction to copyright and open licenses </a:t>
            </a:r>
            <a:endParaRPr sz="2400">
              <a:solidFill>
                <a:srgbClr val="555555"/>
              </a:solidFill>
              <a:highlight>
                <a:srgbClr val="FFFFFF"/>
              </a:highlight>
              <a:latin typeface="Open Sans"/>
              <a:ea typeface="Open Sans"/>
              <a:cs typeface="Open Sans"/>
              <a:sym typeface="Open Sans"/>
            </a:endParaRPr>
          </a:p>
          <a:p>
            <a:pPr indent="0" lvl="0" marL="0" rtl="0" algn="ctr">
              <a:spcBef>
                <a:spcPts val="0"/>
              </a:spcBef>
              <a:spcAft>
                <a:spcPts val="0"/>
              </a:spcAft>
              <a:buNone/>
            </a:pPr>
            <a:r>
              <a:rPr lang="en" sz="2400">
                <a:solidFill>
                  <a:srgbClr val="555555"/>
                </a:solidFill>
                <a:highlight>
                  <a:srgbClr val="FFFFFF"/>
                </a:highlight>
                <a:latin typeface="Open Sans"/>
                <a:ea typeface="Open Sans"/>
                <a:cs typeface="Open Sans"/>
                <a:sym typeface="Open Sans"/>
              </a:rPr>
              <a:t>for authors and curators who have sharing in mind</a:t>
            </a:r>
            <a:endParaRPr sz="3522"/>
          </a:p>
        </p:txBody>
      </p:sp>
      <p:sp>
        <p:nvSpPr>
          <p:cNvPr id="55" name="Google Shape;55;p13"/>
          <p:cNvSpPr txBox="1"/>
          <p:nvPr>
            <p:ph idx="1" type="subTitle"/>
          </p:nvPr>
        </p:nvSpPr>
        <p:spPr>
          <a:xfrm>
            <a:off x="378500" y="3836125"/>
            <a:ext cx="8520600" cy="792600"/>
          </a:xfrm>
          <a:prstGeom prst="rect">
            <a:avLst/>
          </a:prstGeom>
        </p:spPr>
        <p:txBody>
          <a:bodyPr anchorCtr="0" anchor="t" bIns="91425" lIns="91425" spcFirstLastPara="1" rIns="91425" wrap="square" tIns="91425">
            <a:normAutofit fontScale="40000" lnSpcReduction="20000"/>
          </a:bodyPr>
          <a:lstStyle/>
          <a:p>
            <a:pPr indent="0" lvl="0" marL="0" rtl="0" algn="ctr">
              <a:spcBef>
                <a:spcPts val="0"/>
              </a:spcBef>
              <a:spcAft>
                <a:spcPts val="0"/>
              </a:spcAft>
              <a:buNone/>
            </a:pPr>
            <a:r>
              <a:rPr lang="en"/>
              <a:t>A work in progress by</a:t>
            </a:r>
            <a:r>
              <a:rPr b="1" lang="en"/>
              <a:t> Anita Walz arwalz@vt.edu  @arwalz </a:t>
            </a:r>
            <a:endParaRPr b="1"/>
          </a:p>
          <a:p>
            <a:pPr indent="0" lvl="0" marL="0" rtl="0" algn="ctr">
              <a:spcBef>
                <a:spcPts val="0"/>
              </a:spcBef>
              <a:spcAft>
                <a:spcPts val="0"/>
              </a:spcAft>
              <a:buClr>
                <a:schemeClr val="dk1"/>
              </a:buClr>
              <a:buSzPct val="39285"/>
              <a:buFont typeface="Arial"/>
              <a:buNone/>
            </a:pPr>
            <a:r>
              <a:rPr lang="en"/>
              <a:t>Assistant Director of Open Education and Scholarly Communication Librarian, University Libraries at Virginia Tech</a:t>
            </a:r>
            <a:endParaRPr/>
          </a:p>
          <a:p>
            <a:pPr indent="0" lvl="0" marL="0" rtl="0" algn="ctr">
              <a:spcBef>
                <a:spcPts val="0"/>
              </a:spcBef>
              <a:spcAft>
                <a:spcPts val="0"/>
              </a:spcAft>
              <a:buNone/>
            </a:pPr>
            <a:r>
              <a:rPr b="1" lang="en"/>
              <a:t>“I Can’t Believe It’s Not Ice Pops”</a:t>
            </a:r>
            <a:r>
              <a:rPr lang="en"/>
              <a:t> </a:t>
            </a:r>
            <a:r>
              <a:rPr b="1" lang="en"/>
              <a:t>June 25, 2021</a:t>
            </a:r>
            <a:endParaRPr b="1"/>
          </a:p>
          <a:p>
            <a:pPr indent="0" lvl="0" marL="0" rtl="0" algn="ctr">
              <a:spcBef>
                <a:spcPts val="0"/>
              </a:spcBef>
              <a:spcAft>
                <a:spcPts val="0"/>
              </a:spcAft>
              <a:buNone/>
            </a:pPr>
            <a:r>
              <a:rPr lang="en"/>
              <a:t>[</a:t>
            </a:r>
            <a:r>
              <a:rPr lang="en"/>
              <a:t>International Copyright-Literacy Event with Playful Opportunities for Practitioners and Scholars] </a:t>
            </a:r>
            <a:endParaRPr/>
          </a:p>
        </p:txBody>
      </p:sp>
      <p:pic>
        <p:nvPicPr>
          <p:cNvPr id="56" name="Google Shape;56;p13"/>
          <p:cNvPicPr preferRelativeResize="0"/>
          <p:nvPr/>
        </p:nvPicPr>
        <p:blipFill>
          <a:blip r:embed="rId3">
            <a:alphaModFix/>
          </a:blip>
          <a:stretch>
            <a:fillRect/>
          </a:stretch>
        </p:blipFill>
        <p:spPr>
          <a:xfrm>
            <a:off x="7544725" y="416545"/>
            <a:ext cx="879200" cy="1730225"/>
          </a:xfrm>
          <a:prstGeom prst="rect">
            <a:avLst/>
          </a:prstGeom>
          <a:noFill/>
          <a:ln>
            <a:noFill/>
          </a:ln>
        </p:spPr>
      </p:pic>
      <p:sp>
        <p:nvSpPr>
          <p:cNvPr id="57" name="Google Shape;57;p13"/>
          <p:cNvSpPr txBox="1"/>
          <p:nvPr/>
        </p:nvSpPr>
        <p:spPr>
          <a:xfrm>
            <a:off x="141950" y="4725075"/>
            <a:ext cx="87924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 Ice cream by MeritArt CC BY 3.0 </a:t>
            </a:r>
            <a:r>
              <a:rPr lang="en" sz="900" u="sng">
                <a:solidFill>
                  <a:schemeClr val="hlink"/>
                </a:solidFill>
                <a:hlinkClick r:id="rId4"/>
              </a:rPr>
              <a:t>https://thenounproject.com/search/?q=popcicle&amp;i=2246076</a:t>
            </a:r>
            <a:r>
              <a:rPr lang="en" sz="900"/>
              <a:t> </a:t>
            </a:r>
            <a:endParaRPr sz="900"/>
          </a:p>
        </p:txBody>
      </p:sp>
      <p:pic>
        <p:nvPicPr>
          <p:cNvPr id="58" name="Google Shape;58;p13"/>
          <p:cNvPicPr preferRelativeResize="0"/>
          <p:nvPr/>
        </p:nvPicPr>
        <p:blipFill>
          <a:blip r:embed="rId5">
            <a:alphaModFix/>
          </a:blip>
          <a:stretch>
            <a:fillRect/>
          </a:stretch>
        </p:blipFill>
        <p:spPr>
          <a:xfrm>
            <a:off x="7544730" y="4602021"/>
            <a:ext cx="1125425" cy="39378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2"/>
          <p:cNvSpPr txBox="1"/>
          <p:nvPr>
            <p:ph idx="1" type="body"/>
          </p:nvPr>
        </p:nvSpPr>
        <p:spPr>
          <a:xfrm>
            <a:off x="278300" y="1150000"/>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Automatically </a:t>
            </a:r>
            <a:r>
              <a:rPr b="1" lang="en"/>
              <a:t>in copyright when made        Not in copyright</a:t>
            </a:r>
            <a:endParaRPr b="1"/>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125" name="Google Shape;125;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How </a:t>
            </a:r>
            <a:r>
              <a:rPr lang="en"/>
              <a:t>copyrights are created</a:t>
            </a:r>
            <a:endParaRPr/>
          </a:p>
        </p:txBody>
      </p:sp>
      <p:pic>
        <p:nvPicPr>
          <p:cNvPr id="126" name="Google Shape;126;p22"/>
          <p:cNvPicPr preferRelativeResize="0"/>
          <p:nvPr/>
        </p:nvPicPr>
        <p:blipFill>
          <a:blip r:embed="rId3">
            <a:alphaModFix/>
          </a:blip>
          <a:stretch>
            <a:fillRect/>
          </a:stretch>
        </p:blipFill>
        <p:spPr>
          <a:xfrm>
            <a:off x="392025" y="1702250"/>
            <a:ext cx="908450" cy="940300"/>
          </a:xfrm>
          <a:prstGeom prst="rect">
            <a:avLst/>
          </a:prstGeom>
          <a:noFill/>
          <a:ln>
            <a:noFill/>
          </a:ln>
        </p:spPr>
      </p:pic>
      <p:sp>
        <p:nvSpPr>
          <p:cNvPr id="127" name="Google Shape;127;p22"/>
          <p:cNvSpPr txBox="1"/>
          <p:nvPr/>
        </p:nvSpPr>
        <p:spPr>
          <a:xfrm>
            <a:off x="417500" y="4233375"/>
            <a:ext cx="8450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Sculptor by Krisada CC BY 3.0 </a:t>
            </a:r>
            <a:r>
              <a:rPr lang="en" sz="600" u="sng">
                <a:solidFill>
                  <a:schemeClr val="hlink"/>
                </a:solidFill>
                <a:hlinkClick r:id="rId4"/>
              </a:rPr>
              <a:t>https://thenounproject.com/search/?q=sculptor&amp;i=1059044</a:t>
            </a:r>
            <a:endParaRPr sz="600"/>
          </a:p>
          <a:p>
            <a:pPr indent="0" lvl="0" marL="0" rtl="0" algn="l">
              <a:spcBef>
                <a:spcPts val="0"/>
              </a:spcBef>
              <a:spcAft>
                <a:spcPts val="0"/>
              </a:spcAft>
              <a:buNone/>
            </a:pPr>
            <a:r>
              <a:rPr lang="en" sz="600"/>
              <a:t>© Document by IconMark CC BY 3.0 </a:t>
            </a:r>
            <a:r>
              <a:rPr lang="en" sz="600" u="sng">
                <a:solidFill>
                  <a:schemeClr val="hlink"/>
                </a:solidFill>
                <a:hlinkClick r:id="rId5"/>
              </a:rPr>
              <a:t>https://thenounproject.com/search/?q=document&amp;i=3536167</a:t>
            </a:r>
            <a:endParaRPr sz="600"/>
          </a:p>
          <a:p>
            <a:pPr indent="0" lvl="0" marL="0" rtl="0" algn="l">
              <a:spcBef>
                <a:spcPts val="0"/>
              </a:spcBef>
              <a:spcAft>
                <a:spcPts val="0"/>
              </a:spcAft>
              <a:buNone/>
            </a:pPr>
            <a:r>
              <a:rPr lang="en" sz="600"/>
              <a:t>© Photography by monkik CC BY 3.0 </a:t>
            </a:r>
            <a:r>
              <a:rPr lang="en" sz="600" u="sng">
                <a:solidFill>
                  <a:schemeClr val="hlink"/>
                </a:solidFill>
                <a:hlinkClick r:id="rId6"/>
              </a:rPr>
              <a:t>https://thenounproject.com/search/?q=photography&amp;i=2588421</a:t>
            </a:r>
            <a:r>
              <a:rPr lang="en" sz="600"/>
              <a:t> </a:t>
            </a:r>
            <a:endParaRPr sz="600"/>
          </a:p>
          <a:p>
            <a:pPr indent="0" lvl="0" marL="0" rtl="0" algn="l">
              <a:spcBef>
                <a:spcPts val="0"/>
              </a:spcBef>
              <a:spcAft>
                <a:spcPts val="0"/>
              </a:spcAft>
              <a:buNone/>
            </a:pPr>
            <a:r>
              <a:rPr lang="en" sz="600"/>
              <a:t>© Save by PrimeIcons CC BY 3.0 </a:t>
            </a:r>
            <a:r>
              <a:rPr lang="en" sz="600" u="sng">
                <a:solidFill>
                  <a:schemeClr val="hlink"/>
                </a:solidFill>
                <a:hlinkClick r:id="rId7"/>
              </a:rPr>
              <a:t>https://thenounproject.com/search/?q=save&amp;i=1929682</a:t>
            </a:r>
            <a:endParaRPr sz="600"/>
          </a:p>
          <a:p>
            <a:pPr indent="0" lvl="0" marL="0" rtl="0" algn="l">
              <a:spcBef>
                <a:spcPts val="0"/>
              </a:spcBef>
              <a:spcAft>
                <a:spcPts val="0"/>
              </a:spcAft>
              <a:buNone/>
            </a:pPr>
            <a:r>
              <a:rPr lang="en" sz="600"/>
              <a:t>© Scribble by Alice Noir CC BY 3.0 </a:t>
            </a:r>
            <a:r>
              <a:rPr lang="en" sz="600" u="sng">
                <a:solidFill>
                  <a:schemeClr val="hlink"/>
                </a:solidFill>
                <a:hlinkClick r:id="rId8"/>
              </a:rPr>
              <a:t>https://thenounproject.com/search/?q=scribble&amp;i=713357</a:t>
            </a:r>
            <a:r>
              <a:rPr lang="en" sz="600"/>
              <a:t> </a:t>
            </a:r>
            <a:endParaRPr sz="600"/>
          </a:p>
          <a:p>
            <a:pPr indent="0" lvl="0" marL="0" rtl="0" algn="l">
              <a:spcBef>
                <a:spcPts val="0"/>
              </a:spcBef>
              <a:spcAft>
                <a:spcPts val="0"/>
              </a:spcAft>
              <a:buNone/>
            </a:pPr>
            <a:r>
              <a:rPr lang="en" sz="600"/>
              <a:t>© Music sheet by iconixar CC BY 3.0 </a:t>
            </a:r>
            <a:r>
              <a:rPr lang="en" sz="600" u="sng">
                <a:solidFill>
                  <a:schemeClr val="hlink"/>
                </a:solidFill>
                <a:hlinkClick r:id="rId9"/>
              </a:rPr>
              <a:t>https://thenounproject.com/search/?q=sheet+music&amp;i=3478850</a:t>
            </a:r>
            <a:r>
              <a:rPr lang="en" sz="600"/>
              <a:t> </a:t>
            </a:r>
            <a:endParaRPr sz="600"/>
          </a:p>
        </p:txBody>
      </p:sp>
      <p:pic>
        <p:nvPicPr>
          <p:cNvPr id="128" name="Google Shape;128;p22"/>
          <p:cNvPicPr preferRelativeResize="0"/>
          <p:nvPr/>
        </p:nvPicPr>
        <p:blipFill>
          <a:blip r:embed="rId10">
            <a:alphaModFix/>
          </a:blip>
          <a:stretch>
            <a:fillRect/>
          </a:stretch>
        </p:blipFill>
        <p:spPr>
          <a:xfrm>
            <a:off x="1782573" y="1582572"/>
            <a:ext cx="597125" cy="613200"/>
          </a:xfrm>
          <a:prstGeom prst="rect">
            <a:avLst/>
          </a:prstGeom>
          <a:noFill/>
          <a:ln>
            <a:noFill/>
          </a:ln>
        </p:spPr>
      </p:pic>
      <p:pic>
        <p:nvPicPr>
          <p:cNvPr id="129" name="Google Shape;129;p22"/>
          <p:cNvPicPr preferRelativeResize="0"/>
          <p:nvPr/>
        </p:nvPicPr>
        <p:blipFill>
          <a:blip r:embed="rId11">
            <a:alphaModFix/>
          </a:blip>
          <a:stretch>
            <a:fillRect/>
          </a:stretch>
        </p:blipFill>
        <p:spPr>
          <a:xfrm>
            <a:off x="2716224" y="1629873"/>
            <a:ext cx="528000" cy="710625"/>
          </a:xfrm>
          <a:prstGeom prst="rect">
            <a:avLst/>
          </a:prstGeom>
          <a:noFill/>
          <a:ln>
            <a:noFill/>
          </a:ln>
        </p:spPr>
      </p:pic>
      <p:pic>
        <p:nvPicPr>
          <p:cNvPr id="130" name="Google Shape;130;p22"/>
          <p:cNvPicPr preferRelativeResize="0"/>
          <p:nvPr/>
        </p:nvPicPr>
        <p:blipFill>
          <a:blip r:embed="rId12">
            <a:alphaModFix/>
          </a:blip>
          <a:stretch>
            <a:fillRect/>
          </a:stretch>
        </p:blipFill>
        <p:spPr>
          <a:xfrm>
            <a:off x="1445450" y="2427630"/>
            <a:ext cx="466675" cy="470575"/>
          </a:xfrm>
          <a:prstGeom prst="rect">
            <a:avLst/>
          </a:prstGeom>
          <a:noFill/>
          <a:ln>
            <a:noFill/>
          </a:ln>
        </p:spPr>
      </p:pic>
      <p:pic>
        <p:nvPicPr>
          <p:cNvPr id="131" name="Google Shape;131;p22"/>
          <p:cNvPicPr preferRelativeResize="0"/>
          <p:nvPr/>
        </p:nvPicPr>
        <p:blipFill>
          <a:blip r:embed="rId13">
            <a:alphaModFix/>
          </a:blip>
          <a:stretch>
            <a:fillRect/>
          </a:stretch>
        </p:blipFill>
        <p:spPr>
          <a:xfrm>
            <a:off x="2241416" y="2448928"/>
            <a:ext cx="726411" cy="572700"/>
          </a:xfrm>
          <a:prstGeom prst="rect">
            <a:avLst/>
          </a:prstGeom>
          <a:noFill/>
          <a:ln>
            <a:noFill/>
          </a:ln>
        </p:spPr>
      </p:pic>
      <p:sp>
        <p:nvSpPr>
          <p:cNvPr id="132" name="Google Shape;132;p22"/>
          <p:cNvSpPr txBox="1"/>
          <p:nvPr/>
        </p:nvSpPr>
        <p:spPr>
          <a:xfrm>
            <a:off x="278300" y="2952650"/>
            <a:ext cx="3991200" cy="857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2"/>
                </a:solidFill>
              </a:rPr>
              <a:t>Creative works in a fixed medium</a:t>
            </a:r>
            <a:endParaRPr sz="1800">
              <a:solidFill>
                <a:schemeClr val="dk2"/>
              </a:solidFill>
            </a:endParaRPr>
          </a:p>
          <a:p>
            <a:pPr indent="0" lvl="0" marL="0" rtl="0" algn="l">
              <a:lnSpc>
                <a:spcPct val="115000"/>
              </a:lnSpc>
              <a:spcBef>
                <a:spcPts val="1200"/>
              </a:spcBef>
              <a:spcAft>
                <a:spcPts val="1200"/>
              </a:spcAft>
              <a:buClr>
                <a:schemeClr val="dk1"/>
              </a:buClr>
              <a:buSzPts val="1100"/>
              <a:buFont typeface="Arial"/>
              <a:buNone/>
            </a:pPr>
            <a:r>
              <a:t/>
            </a:r>
            <a:endParaRPr sz="1300">
              <a:solidFill>
                <a:schemeClr val="dk2"/>
              </a:solidFill>
            </a:endParaRPr>
          </a:p>
        </p:txBody>
      </p:sp>
      <p:sp>
        <p:nvSpPr>
          <p:cNvPr id="133" name="Google Shape;133;p22"/>
          <p:cNvSpPr txBox="1"/>
          <p:nvPr/>
        </p:nvSpPr>
        <p:spPr>
          <a:xfrm>
            <a:off x="4475600" y="1541350"/>
            <a:ext cx="4392000" cy="12621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lang="en"/>
              <a:t>Ideas, facts (data*), common </a:t>
            </a:r>
            <a:r>
              <a:rPr lang="en"/>
              <a:t>knowledge</a:t>
            </a:r>
            <a:endParaRPr/>
          </a:p>
          <a:p>
            <a:pPr indent="-317500" lvl="0" marL="457200" rtl="0" algn="l">
              <a:spcBef>
                <a:spcPts val="0"/>
              </a:spcBef>
              <a:spcAft>
                <a:spcPts val="0"/>
              </a:spcAft>
              <a:buSzPts val="1400"/>
              <a:buChar char="●"/>
            </a:pPr>
            <a:r>
              <a:rPr lang="en"/>
              <a:t>Narrative, image, song… that you don’t record</a:t>
            </a:r>
            <a:endParaRPr/>
          </a:p>
          <a:p>
            <a:pPr indent="-317500" lvl="0" marL="457200" rtl="0" algn="l">
              <a:spcBef>
                <a:spcPts val="0"/>
              </a:spcBef>
              <a:spcAft>
                <a:spcPts val="0"/>
              </a:spcAft>
              <a:buSzPts val="1400"/>
              <a:buChar char="●"/>
            </a:pPr>
            <a:r>
              <a:rPr lang="en"/>
              <a:t>Works clearly donated to the Public Domain</a:t>
            </a:r>
            <a:endParaRPr/>
          </a:p>
          <a:p>
            <a:pPr indent="-317500" lvl="0" marL="457200" rtl="0" algn="l">
              <a:spcBef>
                <a:spcPts val="0"/>
              </a:spcBef>
              <a:spcAft>
                <a:spcPts val="0"/>
              </a:spcAft>
              <a:buSzPts val="1400"/>
              <a:buChar char="●"/>
            </a:pPr>
            <a:r>
              <a:rPr lang="en"/>
              <a:t>Published in the US pre-1925*</a:t>
            </a:r>
            <a:endParaRPr/>
          </a:p>
          <a:p>
            <a:pPr indent="-317500" lvl="0" marL="457200" rtl="0" algn="l">
              <a:spcBef>
                <a:spcPts val="0"/>
              </a:spcBef>
              <a:spcAft>
                <a:spcPts val="0"/>
              </a:spcAft>
              <a:buSzPts val="1400"/>
              <a:buChar char="●"/>
            </a:pPr>
            <a:r>
              <a:rPr lang="en"/>
              <a:t>Created by U.S. Government employees*</a:t>
            </a:r>
            <a:endParaRPr/>
          </a:p>
        </p:txBody>
      </p:sp>
      <p:pic>
        <p:nvPicPr>
          <p:cNvPr id="134" name="Google Shape;134;p22"/>
          <p:cNvPicPr preferRelativeResize="0"/>
          <p:nvPr/>
        </p:nvPicPr>
        <p:blipFill>
          <a:blip r:embed="rId14">
            <a:alphaModFix/>
          </a:blip>
          <a:stretch>
            <a:fillRect/>
          </a:stretch>
        </p:blipFill>
        <p:spPr>
          <a:xfrm>
            <a:off x="3297115" y="2334087"/>
            <a:ext cx="466675" cy="657663"/>
          </a:xfrm>
          <a:prstGeom prst="rect">
            <a:avLst/>
          </a:prstGeom>
          <a:noFill/>
          <a:ln>
            <a:noFill/>
          </a:ln>
        </p:spPr>
      </p:pic>
      <p:sp>
        <p:nvSpPr>
          <p:cNvPr id="135" name="Google Shape;135;p22"/>
          <p:cNvSpPr txBox="1"/>
          <p:nvPr/>
        </p:nvSpPr>
        <p:spPr>
          <a:xfrm>
            <a:off x="542725" y="3237863"/>
            <a:ext cx="3356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(even when a © mark is not added!)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Who </a:t>
            </a:r>
            <a:r>
              <a:rPr lang="en"/>
              <a:t>is a copyright holder?</a:t>
            </a:r>
            <a:endParaRPr/>
          </a:p>
        </p:txBody>
      </p:sp>
      <p:sp>
        <p:nvSpPr>
          <p:cNvPr id="141" name="Google Shape;141;p23"/>
          <p:cNvSpPr txBox="1"/>
          <p:nvPr>
            <p:ph idx="1" type="body"/>
          </p:nvPr>
        </p:nvSpPr>
        <p:spPr>
          <a:xfrm>
            <a:off x="361800" y="1144125"/>
            <a:ext cx="48819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en"/>
              <a:t>You </a:t>
            </a:r>
            <a:r>
              <a:rPr lang="en"/>
              <a:t>are!</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en"/>
              <a:t>Your </a:t>
            </a:r>
            <a:r>
              <a:rPr b="1" lang="en"/>
              <a:t>students</a:t>
            </a:r>
            <a:endParaRPr b="1"/>
          </a:p>
          <a:p>
            <a:pPr indent="0" lvl="0" marL="457200" rtl="0" algn="l">
              <a:spcBef>
                <a:spcPts val="1200"/>
              </a:spcBef>
              <a:spcAft>
                <a:spcPts val="0"/>
              </a:spcAft>
              <a:buNone/>
            </a:pPr>
            <a:r>
              <a:t/>
            </a:r>
            <a:endParaRPr/>
          </a:p>
          <a:p>
            <a:pPr indent="-342900" lvl="0" marL="457200" rtl="0" algn="l">
              <a:lnSpc>
                <a:spcPct val="100000"/>
              </a:lnSpc>
              <a:spcBef>
                <a:spcPts val="1200"/>
              </a:spcBef>
              <a:spcAft>
                <a:spcPts val="0"/>
              </a:spcAft>
              <a:buSzPts val="1800"/>
              <a:buChar char="●"/>
            </a:pPr>
            <a:r>
              <a:rPr b="1" lang="en"/>
              <a:t>People and organizations</a:t>
            </a:r>
            <a:r>
              <a:rPr lang="en"/>
              <a:t> that created   </a:t>
            </a:r>
            <a:endParaRPr/>
          </a:p>
          <a:p>
            <a:pPr indent="0" lvl="0" marL="0" rtl="0" algn="l">
              <a:lnSpc>
                <a:spcPct val="100000"/>
              </a:lnSpc>
              <a:spcBef>
                <a:spcPts val="0"/>
              </a:spcBef>
              <a:spcAft>
                <a:spcPts val="0"/>
              </a:spcAft>
              <a:buNone/>
            </a:pPr>
            <a:r>
              <a:rPr lang="en"/>
              <a:t>        things you read, watch, and listen to in    </a:t>
            </a:r>
            <a:endParaRPr/>
          </a:p>
          <a:p>
            <a:pPr indent="0" lvl="0" marL="0" rtl="0" algn="l">
              <a:lnSpc>
                <a:spcPct val="100000"/>
              </a:lnSpc>
              <a:spcBef>
                <a:spcPts val="0"/>
              </a:spcBef>
              <a:spcAft>
                <a:spcPts val="0"/>
              </a:spcAft>
              <a:buNone/>
            </a:pPr>
            <a:r>
              <a:rPr lang="en"/>
              <a:t>        any medium, including </a:t>
            </a:r>
            <a:r>
              <a:rPr b="1" lang="en"/>
              <a:t>the internet.</a:t>
            </a:r>
            <a:endParaRPr b="1"/>
          </a:p>
        </p:txBody>
      </p:sp>
      <p:pic>
        <p:nvPicPr>
          <p:cNvPr id="142" name="Google Shape;142;p23"/>
          <p:cNvPicPr preferRelativeResize="0"/>
          <p:nvPr/>
        </p:nvPicPr>
        <p:blipFill>
          <a:blip r:embed="rId3">
            <a:alphaModFix/>
          </a:blip>
          <a:stretch>
            <a:fillRect/>
          </a:stretch>
        </p:blipFill>
        <p:spPr>
          <a:xfrm>
            <a:off x="5114175" y="1032497"/>
            <a:ext cx="2454175" cy="3078500"/>
          </a:xfrm>
          <a:prstGeom prst="rect">
            <a:avLst/>
          </a:prstGeom>
          <a:noFill/>
          <a:ln>
            <a:noFill/>
          </a:ln>
        </p:spPr>
      </p:pic>
      <p:sp>
        <p:nvSpPr>
          <p:cNvPr id="143" name="Google Shape;143;p23"/>
          <p:cNvSpPr txBox="1"/>
          <p:nvPr/>
        </p:nvSpPr>
        <p:spPr>
          <a:xfrm>
            <a:off x="242150" y="4483875"/>
            <a:ext cx="84666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Man in the mirror by HeadsOfBirds CC BY 3.0 </a:t>
            </a:r>
            <a:r>
              <a:rPr lang="en" sz="600" u="sng">
                <a:solidFill>
                  <a:schemeClr val="hlink"/>
                </a:solidFill>
                <a:hlinkClick r:id="rId4"/>
              </a:rPr>
              <a:t>https://thenounproject.com/search/?q=mirror+reflection&amp;i=1221065</a:t>
            </a:r>
            <a:r>
              <a:rPr lang="en" sz="600"/>
              <a:t> </a:t>
            </a:r>
            <a:endParaRPr sz="6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1200"/>
              </a:spcBef>
              <a:spcAft>
                <a:spcPts val="0"/>
              </a:spcAft>
              <a:buNone/>
            </a:pPr>
            <a:r>
              <a:rPr b="1" lang="en" sz="2100"/>
              <a:t>Categorizing works you may want to integrate into your own</a:t>
            </a:r>
            <a:endParaRPr sz="3800"/>
          </a:p>
        </p:txBody>
      </p:sp>
      <p:sp>
        <p:nvSpPr>
          <p:cNvPr id="149" name="Google Shape;149;p24"/>
          <p:cNvSpPr txBox="1"/>
          <p:nvPr/>
        </p:nvSpPr>
        <p:spPr>
          <a:xfrm>
            <a:off x="4830000" y="4743300"/>
            <a:ext cx="431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 </a:t>
            </a:r>
            <a:r>
              <a:rPr lang="en" sz="700"/>
              <a:t>Bucket by Ema Dimitrova, BG - </a:t>
            </a:r>
            <a:r>
              <a:rPr lang="en" sz="700" u="sng">
                <a:solidFill>
                  <a:schemeClr val="hlink"/>
                </a:solidFill>
                <a:hlinkClick r:id="rId3"/>
              </a:rPr>
              <a:t>CC BY 3.0 </a:t>
            </a:r>
            <a:r>
              <a:rPr lang="en" sz="700" u="sng">
                <a:solidFill>
                  <a:schemeClr val="hlink"/>
                </a:solidFill>
                <a:hlinkClick r:id="rId4"/>
              </a:rPr>
              <a:t>https://thenounproject.com/term/bucket/71705/</a:t>
            </a:r>
            <a:r>
              <a:rPr lang="en" sz="700"/>
              <a:t> </a:t>
            </a:r>
            <a:endParaRPr sz="700"/>
          </a:p>
          <a:p>
            <a:pPr indent="0" lvl="0" marL="0" rtl="0" algn="l">
              <a:spcBef>
                <a:spcPts val="0"/>
              </a:spcBef>
              <a:spcAft>
                <a:spcPts val="0"/>
              </a:spcAft>
              <a:buNone/>
            </a:pPr>
            <a:r>
              <a:rPr lang="en" sz="700"/>
              <a:t>© BBicycle by Fahmihorizo - CC BY 3.0 </a:t>
            </a:r>
            <a:r>
              <a:rPr lang="en" sz="700" u="sng">
                <a:solidFill>
                  <a:schemeClr val="hlink"/>
                </a:solidFill>
                <a:hlinkClick r:id="rId5"/>
              </a:rPr>
              <a:t>https://thenounproject.com/search/?q=bicycle&amp;i=1272852</a:t>
            </a:r>
            <a:r>
              <a:rPr lang="en" sz="700"/>
              <a:t> n,</a:t>
            </a:r>
            <a:endParaRPr sz="700"/>
          </a:p>
        </p:txBody>
      </p:sp>
      <p:pic>
        <p:nvPicPr>
          <p:cNvPr id="150" name="Google Shape;150;p24"/>
          <p:cNvPicPr preferRelativeResize="0"/>
          <p:nvPr/>
        </p:nvPicPr>
        <p:blipFill>
          <a:blip r:embed="rId6">
            <a:alphaModFix/>
          </a:blip>
          <a:stretch>
            <a:fillRect/>
          </a:stretch>
        </p:blipFill>
        <p:spPr>
          <a:xfrm>
            <a:off x="923450" y="1369750"/>
            <a:ext cx="873932" cy="831300"/>
          </a:xfrm>
          <a:prstGeom prst="rect">
            <a:avLst/>
          </a:prstGeom>
          <a:noFill/>
          <a:ln>
            <a:noFill/>
          </a:ln>
        </p:spPr>
      </p:pic>
      <p:pic>
        <p:nvPicPr>
          <p:cNvPr id="151" name="Google Shape;151;p24"/>
          <p:cNvPicPr preferRelativeResize="0"/>
          <p:nvPr/>
        </p:nvPicPr>
        <p:blipFill>
          <a:blip r:embed="rId7">
            <a:alphaModFix/>
          </a:blip>
          <a:stretch>
            <a:fillRect/>
          </a:stretch>
        </p:blipFill>
        <p:spPr>
          <a:xfrm>
            <a:off x="3765025" y="1417925"/>
            <a:ext cx="726787" cy="691323"/>
          </a:xfrm>
          <a:prstGeom prst="rect">
            <a:avLst/>
          </a:prstGeom>
          <a:noFill/>
          <a:ln>
            <a:noFill/>
          </a:ln>
        </p:spPr>
      </p:pic>
      <p:pic>
        <p:nvPicPr>
          <p:cNvPr id="152" name="Google Shape;152;p24"/>
          <p:cNvPicPr preferRelativeResize="0"/>
          <p:nvPr/>
        </p:nvPicPr>
        <p:blipFill>
          <a:blip r:embed="rId8">
            <a:alphaModFix/>
          </a:blip>
          <a:stretch>
            <a:fillRect/>
          </a:stretch>
        </p:blipFill>
        <p:spPr>
          <a:xfrm>
            <a:off x="7108963" y="1770475"/>
            <a:ext cx="726775" cy="691306"/>
          </a:xfrm>
          <a:prstGeom prst="rect">
            <a:avLst/>
          </a:prstGeom>
          <a:noFill/>
          <a:ln>
            <a:noFill/>
          </a:ln>
        </p:spPr>
      </p:pic>
      <p:sp>
        <p:nvSpPr>
          <p:cNvPr id="153" name="Google Shape;153;p24"/>
          <p:cNvSpPr txBox="1"/>
          <p:nvPr/>
        </p:nvSpPr>
        <p:spPr>
          <a:xfrm>
            <a:off x="921325" y="1017725"/>
            <a:ext cx="1821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My original work</a:t>
            </a:r>
            <a:endParaRPr/>
          </a:p>
        </p:txBody>
      </p:sp>
      <p:sp>
        <p:nvSpPr>
          <p:cNvPr id="154" name="Google Shape;154;p24"/>
          <p:cNvSpPr txBox="1"/>
          <p:nvPr/>
        </p:nvSpPr>
        <p:spPr>
          <a:xfrm>
            <a:off x="3280625" y="1017725"/>
            <a:ext cx="216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Someone else’s work</a:t>
            </a:r>
            <a:endParaRPr/>
          </a:p>
        </p:txBody>
      </p:sp>
      <p:sp>
        <p:nvSpPr>
          <p:cNvPr id="155" name="Google Shape;155;p24"/>
          <p:cNvSpPr txBox="1"/>
          <p:nvPr/>
        </p:nvSpPr>
        <p:spPr>
          <a:xfrm>
            <a:off x="6012700" y="939175"/>
            <a:ext cx="29193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Works marked as Public Domain or created by a U.S. Gov Employee, or published in the U.S. pre 1925</a:t>
            </a:r>
            <a:endParaRPr/>
          </a:p>
        </p:txBody>
      </p:sp>
      <p:sp>
        <p:nvSpPr>
          <p:cNvPr id="156" name="Google Shape;156;p24"/>
          <p:cNvSpPr txBox="1"/>
          <p:nvPr/>
        </p:nvSpPr>
        <p:spPr>
          <a:xfrm>
            <a:off x="6203800" y="2352025"/>
            <a:ext cx="27282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Use it as you wish [in the U.S.]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Citing your source is good scholarly practice but not legally required.</a:t>
            </a:r>
            <a:endParaRPr/>
          </a:p>
        </p:txBody>
      </p:sp>
      <p:sp>
        <p:nvSpPr>
          <p:cNvPr id="157" name="Google Shape;157;p24"/>
          <p:cNvSpPr txBox="1"/>
          <p:nvPr/>
        </p:nvSpPr>
        <p:spPr>
          <a:xfrm>
            <a:off x="311700" y="2156100"/>
            <a:ext cx="27282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If you did not sell or give away exclusive rights, use it as you wish.</a:t>
            </a:r>
            <a:endParaRPr/>
          </a:p>
        </p:txBody>
      </p:sp>
      <p:sp>
        <p:nvSpPr>
          <p:cNvPr id="158" name="Google Shape;158;p24"/>
          <p:cNvSpPr txBox="1"/>
          <p:nvPr/>
        </p:nvSpPr>
        <p:spPr>
          <a:xfrm>
            <a:off x="3129725" y="2109225"/>
            <a:ext cx="24675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rPr>
              <a:t>Do you have enough rights to justify your use? </a:t>
            </a:r>
            <a:r>
              <a:rPr lang="en"/>
              <a:t>You’ll need to research the terms of use for this item.</a:t>
            </a:r>
            <a:endParaRPr/>
          </a:p>
        </p:txBody>
      </p:sp>
      <p:sp>
        <p:nvSpPr>
          <p:cNvPr id="159" name="Google Shape;159;p24"/>
          <p:cNvSpPr txBox="1"/>
          <p:nvPr/>
        </p:nvSpPr>
        <p:spPr>
          <a:xfrm>
            <a:off x="3426225" y="3609625"/>
            <a:ext cx="1192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Uh oh . . . .</a:t>
            </a:r>
            <a:endParaRPr b="1"/>
          </a:p>
        </p:txBody>
      </p:sp>
      <p:cxnSp>
        <p:nvCxnSpPr>
          <p:cNvPr id="160" name="Google Shape;160;p24"/>
          <p:cNvCxnSpPr/>
          <p:nvPr/>
        </p:nvCxnSpPr>
        <p:spPr>
          <a:xfrm flipH="1">
            <a:off x="3859600" y="3139800"/>
            <a:ext cx="91800" cy="4917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pic>
        <p:nvPicPr>
          <p:cNvPr id="165" name="Google Shape;165;p25"/>
          <p:cNvPicPr preferRelativeResize="0"/>
          <p:nvPr/>
        </p:nvPicPr>
        <p:blipFill>
          <a:blip r:embed="rId3">
            <a:alphaModFix/>
          </a:blip>
          <a:stretch>
            <a:fillRect/>
          </a:stretch>
        </p:blipFill>
        <p:spPr>
          <a:xfrm>
            <a:off x="1395425" y="898400"/>
            <a:ext cx="5790475" cy="3513300"/>
          </a:xfrm>
          <a:prstGeom prst="rect">
            <a:avLst/>
          </a:prstGeom>
          <a:noFill/>
          <a:ln>
            <a:noFill/>
          </a:ln>
        </p:spPr>
      </p:pic>
      <p:sp>
        <p:nvSpPr>
          <p:cNvPr id="166" name="Google Shape;166;p25"/>
          <p:cNvSpPr txBox="1"/>
          <p:nvPr/>
        </p:nvSpPr>
        <p:spPr>
          <a:xfrm>
            <a:off x="383475" y="4718350"/>
            <a:ext cx="82947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chemeClr val="dk1"/>
                </a:solidFill>
              </a:rPr>
              <a:t>© BBicycle by Fahmihorizo - CC BY 3.0 </a:t>
            </a:r>
            <a:r>
              <a:rPr lang="en" sz="700" u="sng">
                <a:solidFill>
                  <a:schemeClr val="accent5"/>
                </a:solidFill>
                <a:hlinkClick r:id="rId4">
                  <a:extLst>
                    <a:ext uri="{A12FA001-AC4F-418D-AE19-62706E023703}">
                      <ahyp:hlinkClr val="tx"/>
                    </a:ext>
                  </a:extLst>
                </a:hlinkClick>
              </a:rPr>
              <a:t>https://thenounproject.com/search/?q=bicycle&amp;i=1272852</a:t>
            </a:r>
            <a:endParaRPr sz="700">
              <a:solidFill>
                <a:schemeClr val="dk1"/>
              </a:solidFill>
            </a:endParaRPr>
          </a:p>
          <a:p>
            <a:pPr indent="0" lvl="0" marL="0" rtl="0" algn="l">
              <a:spcBef>
                <a:spcPts val="0"/>
              </a:spcBef>
              <a:spcAft>
                <a:spcPts val="0"/>
              </a:spcAft>
              <a:buNone/>
            </a:pPr>
            <a:r>
              <a:t/>
            </a:r>
            <a:endParaRPr/>
          </a:p>
        </p:txBody>
      </p:sp>
      <p:sp>
        <p:nvSpPr>
          <p:cNvPr id="167" name="Google Shape;167;p25"/>
          <p:cNvSpPr txBox="1"/>
          <p:nvPr/>
        </p:nvSpPr>
        <p:spPr>
          <a:xfrm>
            <a:off x="583550" y="375125"/>
            <a:ext cx="79611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t>Making it personal. Who owns a bicycle?</a:t>
            </a:r>
            <a:endParaRPr b="1" sz="17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1200"/>
              </a:spcBef>
              <a:spcAft>
                <a:spcPts val="0"/>
              </a:spcAft>
              <a:buNone/>
            </a:pPr>
            <a:r>
              <a:rPr b="1" lang="en" sz="2100"/>
              <a:t>Categorizing works you may want to integrate into your own</a:t>
            </a:r>
            <a:endParaRPr sz="3800"/>
          </a:p>
        </p:txBody>
      </p:sp>
      <p:sp>
        <p:nvSpPr>
          <p:cNvPr id="173" name="Google Shape;173;p26"/>
          <p:cNvSpPr txBox="1"/>
          <p:nvPr/>
        </p:nvSpPr>
        <p:spPr>
          <a:xfrm>
            <a:off x="4533950" y="4743300"/>
            <a:ext cx="461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 Bucket by Ema Dimitrova, BG - </a:t>
            </a:r>
            <a:r>
              <a:rPr lang="en" sz="700" u="sng">
                <a:solidFill>
                  <a:schemeClr val="hlink"/>
                </a:solidFill>
                <a:hlinkClick r:id="rId3"/>
              </a:rPr>
              <a:t>CC BY 3.0 </a:t>
            </a:r>
            <a:r>
              <a:rPr lang="en" sz="700" u="sng">
                <a:solidFill>
                  <a:schemeClr val="hlink"/>
                </a:solidFill>
                <a:hlinkClick r:id="rId4"/>
              </a:rPr>
              <a:t>https://thenounproject.com/term/bucket/71705/</a:t>
            </a:r>
            <a:r>
              <a:rPr lang="en" sz="700"/>
              <a:t> </a:t>
            </a:r>
            <a:endParaRPr sz="700"/>
          </a:p>
          <a:p>
            <a:pPr indent="0" lvl="0" marL="0" rtl="0" algn="l">
              <a:spcBef>
                <a:spcPts val="0"/>
              </a:spcBef>
              <a:spcAft>
                <a:spcPts val="0"/>
              </a:spcAft>
              <a:buNone/>
            </a:pPr>
            <a:r>
              <a:rPr lang="en" sz="700"/>
              <a:t>© BBicycle (adapted) by Fahmihorizo - CC BY 3.0 </a:t>
            </a:r>
            <a:r>
              <a:rPr lang="en" sz="700" u="sng">
                <a:solidFill>
                  <a:schemeClr val="hlink"/>
                </a:solidFill>
                <a:hlinkClick r:id="rId5"/>
              </a:rPr>
              <a:t>https://thenounproject.com/search/?q=bicycle&amp;i=1272852</a:t>
            </a:r>
            <a:endParaRPr sz="700"/>
          </a:p>
        </p:txBody>
      </p:sp>
      <p:pic>
        <p:nvPicPr>
          <p:cNvPr id="174" name="Google Shape;174;p26"/>
          <p:cNvPicPr preferRelativeResize="0"/>
          <p:nvPr/>
        </p:nvPicPr>
        <p:blipFill>
          <a:blip r:embed="rId6">
            <a:alphaModFix/>
          </a:blip>
          <a:stretch>
            <a:fillRect/>
          </a:stretch>
        </p:blipFill>
        <p:spPr>
          <a:xfrm>
            <a:off x="923450" y="1369750"/>
            <a:ext cx="873932" cy="831300"/>
          </a:xfrm>
          <a:prstGeom prst="rect">
            <a:avLst/>
          </a:prstGeom>
          <a:noFill/>
          <a:ln>
            <a:noFill/>
          </a:ln>
        </p:spPr>
      </p:pic>
      <p:pic>
        <p:nvPicPr>
          <p:cNvPr id="175" name="Google Shape;175;p26"/>
          <p:cNvPicPr preferRelativeResize="0"/>
          <p:nvPr/>
        </p:nvPicPr>
        <p:blipFill>
          <a:blip r:embed="rId7">
            <a:alphaModFix/>
          </a:blip>
          <a:stretch>
            <a:fillRect/>
          </a:stretch>
        </p:blipFill>
        <p:spPr>
          <a:xfrm>
            <a:off x="3765025" y="1417925"/>
            <a:ext cx="726787" cy="691323"/>
          </a:xfrm>
          <a:prstGeom prst="rect">
            <a:avLst/>
          </a:prstGeom>
          <a:noFill/>
          <a:ln>
            <a:noFill/>
          </a:ln>
        </p:spPr>
      </p:pic>
      <p:pic>
        <p:nvPicPr>
          <p:cNvPr id="176" name="Google Shape;176;p26"/>
          <p:cNvPicPr preferRelativeResize="0"/>
          <p:nvPr/>
        </p:nvPicPr>
        <p:blipFill>
          <a:blip r:embed="rId8">
            <a:alphaModFix/>
          </a:blip>
          <a:stretch>
            <a:fillRect/>
          </a:stretch>
        </p:blipFill>
        <p:spPr>
          <a:xfrm>
            <a:off x="7108963" y="1770475"/>
            <a:ext cx="726775" cy="691306"/>
          </a:xfrm>
          <a:prstGeom prst="rect">
            <a:avLst/>
          </a:prstGeom>
          <a:noFill/>
          <a:ln>
            <a:noFill/>
          </a:ln>
        </p:spPr>
      </p:pic>
      <p:sp>
        <p:nvSpPr>
          <p:cNvPr id="177" name="Google Shape;177;p26"/>
          <p:cNvSpPr txBox="1"/>
          <p:nvPr/>
        </p:nvSpPr>
        <p:spPr>
          <a:xfrm>
            <a:off x="921325" y="1017725"/>
            <a:ext cx="1821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My original work</a:t>
            </a:r>
            <a:endParaRPr/>
          </a:p>
        </p:txBody>
      </p:sp>
      <p:sp>
        <p:nvSpPr>
          <p:cNvPr id="178" name="Google Shape;178;p26"/>
          <p:cNvSpPr txBox="1"/>
          <p:nvPr/>
        </p:nvSpPr>
        <p:spPr>
          <a:xfrm>
            <a:off x="3280625" y="1017725"/>
            <a:ext cx="216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Someone else’s work</a:t>
            </a:r>
            <a:endParaRPr/>
          </a:p>
        </p:txBody>
      </p:sp>
      <p:sp>
        <p:nvSpPr>
          <p:cNvPr id="179" name="Google Shape;179;p26"/>
          <p:cNvSpPr txBox="1"/>
          <p:nvPr/>
        </p:nvSpPr>
        <p:spPr>
          <a:xfrm>
            <a:off x="6012700" y="939175"/>
            <a:ext cx="29193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Works marked as Public Domain or created by a U.S. Gov Employee, or published in the U.S. pre 1925</a:t>
            </a:r>
            <a:endParaRPr/>
          </a:p>
        </p:txBody>
      </p:sp>
      <p:sp>
        <p:nvSpPr>
          <p:cNvPr id="180" name="Google Shape;180;p26"/>
          <p:cNvSpPr txBox="1"/>
          <p:nvPr/>
        </p:nvSpPr>
        <p:spPr>
          <a:xfrm>
            <a:off x="6203800" y="2352025"/>
            <a:ext cx="27282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Use it as you wish [in the U.S.]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Citing your source is good scholarly practice but not legally required.</a:t>
            </a:r>
            <a:endParaRPr/>
          </a:p>
        </p:txBody>
      </p:sp>
      <p:sp>
        <p:nvSpPr>
          <p:cNvPr id="181" name="Google Shape;181;p26"/>
          <p:cNvSpPr txBox="1"/>
          <p:nvPr/>
        </p:nvSpPr>
        <p:spPr>
          <a:xfrm>
            <a:off x="311700" y="2156100"/>
            <a:ext cx="27282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If you did not sell or give away exclusive rights, use it as you wish.</a:t>
            </a:r>
            <a:endParaRPr/>
          </a:p>
        </p:txBody>
      </p:sp>
      <p:sp>
        <p:nvSpPr>
          <p:cNvPr id="182" name="Google Shape;182;p26"/>
          <p:cNvSpPr txBox="1"/>
          <p:nvPr/>
        </p:nvSpPr>
        <p:spPr>
          <a:xfrm>
            <a:off x="3129725" y="2109225"/>
            <a:ext cx="24675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rPr>
              <a:t>Do you have enough rights to justify your use? </a:t>
            </a:r>
            <a:r>
              <a:rPr lang="en"/>
              <a:t>You’ll need to research the terms of use for this item.</a:t>
            </a:r>
            <a:endParaRPr/>
          </a:p>
        </p:txBody>
      </p:sp>
      <p:cxnSp>
        <p:nvCxnSpPr>
          <p:cNvPr id="183" name="Google Shape;183;p26"/>
          <p:cNvCxnSpPr/>
          <p:nvPr/>
        </p:nvCxnSpPr>
        <p:spPr>
          <a:xfrm flipH="1">
            <a:off x="3649475" y="3098775"/>
            <a:ext cx="496800" cy="295800"/>
          </a:xfrm>
          <a:prstGeom prst="straightConnector1">
            <a:avLst/>
          </a:prstGeom>
          <a:noFill/>
          <a:ln cap="flat" cmpd="sng" w="9525">
            <a:solidFill>
              <a:schemeClr val="dk2"/>
            </a:solidFill>
            <a:prstDash val="solid"/>
            <a:round/>
            <a:headEnd len="med" w="med" type="none"/>
            <a:tailEnd len="med" w="med" type="none"/>
          </a:ln>
        </p:spPr>
      </p:cxnSp>
      <p:cxnSp>
        <p:nvCxnSpPr>
          <p:cNvPr id="184" name="Google Shape;184;p26"/>
          <p:cNvCxnSpPr/>
          <p:nvPr/>
        </p:nvCxnSpPr>
        <p:spPr>
          <a:xfrm>
            <a:off x="4146275" y="3107475"/>
            <a:ext cx="434400" cy="340200"/>
          </a:xfrm>
          <a:prstGeom prst="straightConnector1">
            <a:avLst/>
          </a:prstGeom>
          <a:noFill/>
          <a:ln cap="flat" cmpd="sng" w="9525">
            <a:solidFill>
              <a:schemeClr val="dk2"/>
            </a:solidFill>
            <a:prstDash val="solid"/>
            <a:round/>
            <a:headEnd len="med" w="med" type="none"/>
            <a:tailEnd len="med" w="med" type="none"/>
          </a:ln>
        </p:spPr>
      </p:cxnSp>
      <p:pic>
        <p:nvPicPr>
          <p:cNvPr id="185" name="Google Shape;185;p26"/>
          <p:cNvPicPr preferRelativeResize="0"/>
          <p:nvPr/>
        </p:nvPicPr>
        <p:blipFill>
          <a:blip r:embed="rId9">
            <a:alphaModFix/>
          </a:blip>
          <a:stretch>
            <a:fillRect/>
          </a:stretch>
        </p:blipFill>
        <p:spPr>
          <a:xfrm>
            <a:off x="2715975" y="3416125"/>
            <a:ext cx="1139366" cy="691300"/>
          </a:xfrm>
          <a:prstGeom prst="rect">
            <a:avLst/>
          </a:prstGeom>
          <a:noFill/>
          <a:ln>
            <a:noFill/>
          </a:ln>
        </p:spPr>
      </p:pic>
      <p:pic>
        <p:nvPicPr>
          <p:cNvPr id="186" name="Google Shape;186;p26"/>
          <p:cNvPicPr preferRelativeResize="0"/>
          <p:nvPr/>
        </p:nvPicPr>
        <p:blipFill>
          <a:blip r:embed="rId10">
            <a:alphaModFix/>
          </a:blip>
          <a:stretch>
            <a:fillRect/>
          </a:stretch>
        </p:blipFill>
        <p:spPr>
          <a:xfrm>
            <a:off x="4119323" y="3430687"/>
            <a:ext cx="1139375" cy="662201"/>
          </a:xfrm>
          <a:prstGeom prst="rect">
            <a:avLst/>
          </a:prstGeom>
          <a:noFill/>
          <a:ln>
            <a:noFill/>
          </a:ln>
        </p:spPr>
      </p:pic>
      <p:sp>
        <p:nvSpPr>
          <p:cNvPr id="187" name="Google Shape;187;p26"/>
          <p:cNvSpPr txBox="1"/>
          <p:nvPr/>
        </p:nvSpPr>
        <p:spPr>
          <a:xfrm>
            <a:off x="2329900" y="4017975"/>
            <a:ext cx="16335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Assume © unless otherwise noted</a:t>
            </a:r>
            <a:endParaRPr/>
          </a:p>
        </p:txBody>
      </p:sp>
      <p:sp>
        <p:nvSpPr>
          <p:cNvPr id="188" name="Google Shape;188;p26"/>
          <p:cNvSpPr txBox="1"/>
          <p:nvPr/>
        </p:nvSpPr>
        <p:spPr>
          <a:xfrm>
            <a:off x="4105300" y="4010250"/>
            <a:ext cx="18216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The terms of use (if there are any) may permit your use.</a:t>
            </a:r>
            <a:endParaRPr/>
          </a:p>
        </p:txBody>
      </p:sp>
      <p:sp>
        <p:nvSpPr>
          <p:cNvPr id="189" name="Google Shape;189;p26"/>
          <p:cNvSpPr txBox="1"/>
          <p:nvPr/>
        </p:nvSpPr>
        <p:spPr>
          <a:xfrm>
            <a:off x="1797375" y="3167438"/>
            <a:ext cx="441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we are such big fans of open licenses</a:t>
            </a:r>
            <a:endParaRPr/>
          </a:p>
        </p:txBody>
      </p:sp>
      <p:pic>
        <p:nvPicPr>
          <p:cNvPr id="195" name="Google Shape;195;p27"/>
          <p:cNvPicPr preferRelativeResize="0"/>
          <p:nvPr/>
        </p:nvPicPr>
        <p:blipFill>
          <a:blip r:embed="rId3">
            <a:alphaModFix/>
          </a:blip>
          <a:stretch>
            <a:fillRect/>
          </a:stretch>
        </p:blipFill>
        <p:spPr>
          <a:xfrm>
            <a:off x="770203" y="2102830"/>
            <a:ext cx="2924525" cy="1699700"/>
          </a:xfrm>
          <a:prstGeom prst="rect">
            <a:avLst/>
          </a:prstGeom>
          <a:noFill/>
          <a:ln>
            <a:noFill/>
          </a:ln>
        </p:spPr>
      </p:pic>
      <p:pic>
        <p:nvPicPr>
          <p:cNvPr id="196" name="Google Shape;196;p27"/>
          <p:cNvPicPr preferRelativeResize="0"/>
          <p:nvPr/>
        </p:nvPicPr>
        <p:blipFill>
          <a:blip r:embed="rId4">
            <a:alphaModFix/>
          </a:blip>
          <a:stretch>
            <a:fillRect/>
          </a:stretch>
        </p:blipFill>
        <p:spPr>
          <a:xfrm>
            <a:off x="6045349" y="1959025"/>
            <a:ext cx="1045425" cy="2329200"/>
          </a:xfrm>
          <a:prstGeom prst="rect">
            <a:avLst/>
          </a:prstGeom>
          <a:noFill/>
          <a:ln>
            <a:noFill/>
          </a:ln>
        </p:spPr>
      </p:pic>
      <p:sp>
        <p:nvSpPr>
          <p:cNvPr id="197" name="Google Shape;197;p27"/>
          <p:cNvSpPr txBox="1"/>
          <p:nvPr/>
        </p:nvSpPr>
        <p:spPr>
          <a:xfrm>
            <a:off x="4935100" y="1300475"/>
            <a:ext cx="40263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Unlimited ice cream cones </a:t>
            </a:r>
            <a:endParaRPr b="1"/>
          </a:p>
          <a:p>
            <a:pPr indent="0" lvl="0" marL="0" rtl="0" algn="l">
              <a:spcBef>
                <a:spcPts val="0"/>
              </a:spcBef>
              <a:spcAft>
                <a:spcPts val="0"/>
              </a:spcAft>
              <a:buNone/>
            </a:pPr>
            <a:r>
              <a:rPr lang="en"/>
              <a:t>        (aka non-rivalrous goods)</a:t>
            </a:r>
            <a:endParaRPr/>
          </a:p>
        </p:txBody>
      </p:sp>
      <p:sp>
        <p:nvSpPr>
          <p:cNvPr id="198" name="Google Shape;198;p27"/>
          <p:cNvSpPr txBox="1"/>
          <p:nvPr/>
        </p:nvSpPr>
        <p:spPr>
          <a:xfrm>
            <a:off x="567800" y="4559000"/>
            <a:ext cx="8349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600">
                <a:solidFill>
                  <a:schemeClr val="dk1"/>
                </a:solidFill>
              </a:rPr>
              <a:t>© BBicycle (adapted) by Fahmihorizo - CC BY 3.0 </a:t>
            </a:r>
            <a:r>
              <a:rPr lang="en" sz="600" u="sng">
                <a:solidFill>
                  <a:schemeClr val="accent5"/>
                </a:solidFill>
                <a:hlinkClick r:id="rId5">
                  <a:extLst>
                    <a:ext uri="{A12FA001-AC4F-418D-AE19-62706E023703}">
                      <ahyp:hlinkClr val="tx"/>
                    </a:ext>
                  </a:extLst>
                </a:hlinkClick>
              </a:rPr>
              <a:t>https://thenounproject.com/search/?q=bicycle&amp;i=1272852</a:t>
            </a:r>
            <a:endParaRPr sz="600">
              <a:solidFill>
                <a:schemeClr val="dk1"/>
              </a:solidFill>
            </a:endParaRPr>
          </a:p>
          <a:p>
            <a:pPr indent="0" lvl="0" marL="0" rtl="0" algn="l">
              <a:spcBef>
                <a:spcPts val="0"/>
              </a:spcBef>
              <a:spcAft>
                <a:spcPts val="0"/>
              </a:spcAft>
              <a:buNone/>
            </a:pPr>
            <a:r>
              <a:rPr lang="en" sz="600"/>
              <a:t>© icecream by agus raharjo CC BY 3.0 </a:t>
            </a:r>
            <a:r>
              <a:rPr lang="en" sz="600" u="sng">
                <a:solidFill>
                  <a:schemeClr val="hlink"/>
                </a:solidFill>
                <a:hlinkClick r:id="rId6"/>
              </a:rPr>
              <a:t>https://thenounproject.com/search/?q=ice+cream+cone&amp;i=3816148</a:t>
            </a:r>
            <a:r>
              <a:rPr lang="en" sz="600"/>
              <a:t> </a:t>
            </a:r>
            <a:endParaRPr sz="6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to do when you don’t have enough rights (or are not sure that you have enough rights)</a:t>
            </a:r>
            <a:endParaRPr/>
          </a:p>
        </p:txBody>
      </p:sp>
      <p:pic>
        <p:nvPicPr>
          <p:cNvPr id="204" name="Google Shape;204;p28"/>
          <p:cNvPicPr preferRelativeResize="0"/>
          <p:nvPr/>
        </p:nvPicPr>
        <p:blipFill>
          <a:blip r:embed="rId3">
            <a:alphaModFix/>
          </a:blip>
          <a:stretch>
            <a:fillRect/>
          </a:stretch>
        </p:blipFill>
        <p:spPr>
          <a:xfrm>
            <a:off x="603475" y="1465250"/>
            <a:ext cx="1569500" cy="952275"/>
          </a:xfrm>
          <a:prstGeom prst="rect">
            <a:avLst/>
          </a:prstGeom>
          <a:noFill/>
          <a:ln>
            <a:noFill/>
          </a:ln>
        </p:spPr>
      </p:pic>
      <p:sp>
        <p:nvSpPr>
          <p:cNvPr id="205" name="Google Shape;205;p28"/>
          <p:cNvSpPr txBox="1"/>
          <p:nvPr/>
        </p:nvSpPr>
        <p:spPr>
          <a:xfrm>
            <a:off x="311700" y="2575925"/>
            <a:ext cx="88749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Obtain </a:t>
            </a:r>
            <a:r>
              <a:rPr b="1" lang="en"/>
              <a:t>permission</a:t>
            </a:r>
            <a:r>
              <a:rPr b="1" lang="en"/>
              <a:t>.</a:t>
            </a:r>
            <a:r>
              <a:rPr lang="en"/>
              <a:t> When, where, how much + may I release this under the same open license as my work?</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Consider asserting a </a:t>
            </a:r>
            <a:r>
              <a:rPr b="1" lang="en"/>
              <a:t>fair use*</a:t>
            </a:r>
            <a:r>
              <a:rPr lang="en"/>
              <a:t>. Use </a:t>
            </a:r>
            <a:r>
              <a:rPr b="1" lang="en"/>
              <a:t>less, </a:t>
            </a:r>
            <a:r>
              <a:rPr b="1" lang="en"/>
              <a:t>smaller</a:t>
            </a:r>
            <a:r>
              <a:rPr b="1" lang="en"/>
              <a:t>, lower resolution. . . only as much as is necessary.</a:t>
            </a:r>
            <a:endParaRPr b="1"/>
          </a:p>
          <a:p>
            <a:pPr indent="0" lvl="0" marL="0" rtl="0" algn="l">
              <a:spcBef>
                <a:spcPts val="0"/>
              </a:spcBef>
              <a:spcAft>
                <a:spcPts val="0"/>
              </a:spcAft>
              <a:buNone/>
            </a:pPr>
            <a:r>
              <a:t/>
            </a:r>
            <a:endParaRPr b="1"/>
          </a:p>
          <a:p>
            <a:pPr indent="0" lvl="0" marL="0" rtl="0" algn="l">
              <a:spcBef>
                <a:spcPts val="0"/>
              </a:spcBef>
              <a:spcAft>
                <a:spcPts val="0"/>
              </a:spcAft>
              <a:buNone/>
            </a:pPr>
            <a:r>
              <a:rPr lang="en"/>
              <a:t>Use a work in a different or </a:t>
            </a:r>
            <a:r>
              <a:rPr b="1" lang="en"/>
              <a:t>transformative</a:t>
            </a:r>
            <a:r>
              <a:rPr lang="en"/>
              <a:t>* way than it was intended. </a:t>
            </a:r>
            <a:r>
              <a:rPr b="1" lang="en"/>
              <a:t>Add value </a:t>
            </a:r>
            <a:r>
              <a:rPr lang="en"/>
              <a:t>to the work.</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Look for </a:t>
            </a:r>
            <a:r>
              <a:rPr b="1" lang="en"/>
              <a:t>alternatives</a:t>
            </a:r>
            <a:r>
              <a:rPr lang="en"/>
              <a:t>: Find openly-licensed or Public Domain equivalent material that meets the same need.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Create original work. Take </a:t>
            </a:r>
            <a:r>
              <a:rPr b="1" lang="en"/>
              <a:t>your own </a:t>
            </a:r>
            <a:r>
              <a:rPr lang="en"/>
              <a:t>picture. Make </a:t>
            </a:r>
            <a:r>
              <a:rPr b="1" lang="en"/>
              <a:t>your own</a:t>
            </a:r>
            <a:r>
              <a:rPr lang="en"/>
              <a:t> drawing. Put the idea in </a:t>
            </a:r>
            <a:r>
              <a:rPr b="1" lang="en"/>
              <a:t>your own</a:t>
            </a:r>
            <a:r>
              <a:rPr lang="en"/>
              <a:t> words. [and cite it!]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 work in progress. . . </a:t>
            </a:r>
            <a:endParaRPr/>
          </a:p>
        </p:txBody>
      </p:sp>
      <p:sp>
        <p:nvSpPr>
          <p:cNvPr id="211" name="Google Shape;211;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	Comments and suggestions are welcome.</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	                 Anita Walz  </a:t>
            </a:r>
            <a:r>
              <a:rPr lang="en" u="sng">
                <a:solidFill>
                  <a:schemeClr val="hlink"/>
                </a:solidFill>
                <a:hlinkClick r:id="rId3"/>
              </a:rPr>
              <a:t>arwalz@vt.edu</a:t>
            </a:r>
            <a:r>
              <a:rPr lang="en"/>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Open Educational Resources</a:t>
            </a:r>
            <a:endParaRPr b="1"/>
          </a:p>
        </p:txBody>
      </p:sp>
      <p:sp>
        <p:nvSpPr>
          <p:cNvPr id="64" name="Google Shape;64;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850">
                <a:solidFill>
                  <a:schemeClr val="dk1"/>
                </a:solidFill>
              </a:rPr>
              <a:t>Open Educational Resources (OER) are freely and publicly available teaching, learning, and research resources that reside in the public domain or have been released under an intellectual property license that permits their free use, reuse, modification, and sharing with others. </a:t>
            </a:r>
            <a:endParaRPr sz="1850">
              <a:solidFill>
                <a:schemeClr val="dk1"/>
              </a:solidFill>
            </a:endParaRPr>
          </a:p>
          <a:p>
            <a:pPr indent="0" lvl="0" marL="0" rtl="0" algn="l">
              <a:spcBef>
                <a:spcPts val="1200"/>
              </a:spcBef>
              <a:spcAft>
                <a:spcPts val="0"/>
              </a:spcAft>
              <a:buNone/>
            </a:pPr>
            <a:r>
              <a:rPr lang="en" sz="1850">
                <a:solidFill>
                  <a:schemeClr val="dk1"/>
                </a:solidFill>
              </a:rPr>
              <a:t>They include full courses, course materials, modules, textbooks, streaming videos, tests, software, and any other tools, materials, or techniques used to support access to knowledge."  - </a:t>
            </a:r>
            <a:r>
              <a:rPr lang="en" sz="1850">
                <a:solidFill>
                  <a:srgbClr val="8B1F41"/>
                </a:solidFill>
                <a:uFill>
                  <a:noFill/>
                </a:uFill>
                <a:hlinkClick r:id="rId3">
                  <a:extLst>
                    <a:ext uri="{A12FA001-AC4F-418D-AE19-62706E023703}">
                      <ahyp:hlinkClr val="tx"/>
                    </a:ext>
                  </a:extLst>
                </a:hlinkClick>
              </a:rPr>
              <a:t>Hewlett Foundation</a:t>
            </a:r>
            <a:endParaRPr sz="2300"/>
          </a:p>
          <a:p>
            <a:pPr indent="0" lvl="0" marL="0" rtl="0" algn="l">
              <a:spcBef>
                <a:spcPts val="1200"/>
              </a:spcBef>
              <a:spcAft>
                <a:spcPts val="12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Why this presentation?</a:t>
            </a:r>
            <a:endParaRPr b="1"/>
          </a:p>
        </p:txBody>
      </p:sp>
      <p:pic>
        <p:nvPicPr>
          <p:cNvPr id="70" name="Google Shape;70;p15"/>
          <p:cNvPicPr preferRelativeResize="0"/>
          <p:nvPr/>
        </p:nvPicPr>
        <p:blipFill>
          <a:blip r:embed="rId3">
            <a:alphaModFix/>
          </a:blip>
          <a:stretch>
            <a:fillRect/>
          </a:stretch>
        </p:blipFill>
        <p:spPr>
          <a:xfrm>
            <a:off x="6026413" y="647325"/>
            <a:ext cx="1971675" cy="3752850"/>
          </a:xfrm>
          <a:prstGeom prst="rect">
            <a:avLst/>
          </a:prstGeom>
          <a:noFill/>
          <a:ln>
            <a:noFill/>
          </a:ln>
        </p:spPr>
      </p:pic>
      <p:sp>
        <p:nvSpPr>
          <p:cNvPr id="71" name="Google Shape;71;p15"/>
          <p:cNvSpPr txBox="1"/>
          <p:nvPr/>
        </p:nvSpPr>
        <p:spPr>
          <a:xfrm>
            <a:off x="300600" y="4684250"/>
            <a:ext cx="85206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I don’t know by Andrew Doane CC BY 3.0 </a:t>
            </a:r>
            <a:r>
              <a:rPr lang="en" sz="600" u="sng">
                <a:solidFill>
                  <a:schemeClr val="hlink"/>
                </a:solidFill>
                <a:hlinkClick r:id="rId4"/>
              </a:rPr>
              <a:t>https://thenounproject.com/term/perplexed/2159663/</a:t>
            </a:r>
            <a:r>
              <a:rPr lang="en" sz="600"/>
              <a:t> </a:t>
            </a:r>
            <a:endParaRPr sz="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20"/>
              <a:t>V</a:t>
            </a:r>
            <a:r>
              <a:rPr lang="en" sz="2220"/>
              <a:t>isual reinforcement, fun, repetition, and inviting inquiry</a:t>
            </a:r>
            <a:endParaRPr sz="2220"/>
          </a:p>
        </p:txBody>
      </p:sp>
      <p:sp>
        <p:nvSpPr>
          <p:cNvPr id="77" name="Google Shape;77;p16"/>
          <p:cNvSpPr txBox="1"/>
          <p:nvPr>
            <p:ph idx="1" type="body"/>
          </p:nvPr>
        </p:nvSpPr>
        <p:spPr>
          <a:xfrm>
            <a:off x="4002350" y="1152475"/>
            <a:ext cx="48858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0"/>
              </a:spcAft>
              <a:buNone/>
            </a:pPr>
            <a:r>
              <a:t/>
            </a:r>
            <a:endParaRPr/>
          </a:p>
          <a:p>
            <a:pPr indent="457200" lvl="0" marL="457200" rtl="0" algn="l">
              <a:spcBef>
                <a:spcPts val="1200"/>
              </a:spcBef>
              <a:spcAft>
                <a:spcPts val="0"/>
              </a:spcAft>
              <a:buNone/>
            </a:pPr>
            <a:r>
              <a:rPr b="1" lang="en" sz="2900"/>
              <a:t>-&gt; </a:t>
            </a:r>
            <a:r>
              <a:rPr b="1" lang="en" sz="2900"/>
              <a:t>Learning!</a:t>
            </a:r>
            <a:endParaRPr b="1" sz="2900"/>
          </a:p>
          <a:p>
            <a:pPr indent="457200" lvl="0" marL="457200" rtl="0" algn="l">
              <a:spcBef>
                <a:spcPts val="1200"/>
              </a:spcBef>
              <a:spcAft>
                <a:spcPts val="1200"/>
              </a:spcAft>
              <a:buNone/>
            </a:pPr>
            <a:r>
              <a:rPr b="1" lang="en" sz="2900"/>
              <a:t>+ Retention, I hope.</a:t>
            </a:r>
            <a:endParaRPr b="1" sz="2900"/>
          </a:p>
        </p:txBody>
      </p:sp>
      <p:pic>
        <p:nvPicPr>
          <p:cNvPr id="78" name="Google Shape;78;p16"/>
          <p:cNvPicPr preferRelativeResize="0"/>
          <p:nvPr/>
        </p:nvPicPr>
        <p:blipFill>
          <a:blip r:embed="rId3">
            <a:alphaModFix/>
          </a:blip>
          <a:stretch>
            <a:fillRect/>
          </a:stretch>
        </p:blipFill>
        <p:spPr>
          <a:xfrm>
            <a:off x="742875" y="1235800"/>
            <a:ext cx="2840850" cy="2971300"/>
          </a:xfrm>
          <a:prstGeom prst="rect">
            <a:avLst/>
          </a:prstGeom>
          <a:noFill/>
          <a:ln>
            <a:noFill/>
          </a:ln>
        </p:spPr>
      </p:pic>
      <p:sp>
        <p:nvSpPr>
          <p:cNvPr id="79" name="Google Shape;79;p16"/>
          <p:cNvSpPr txBox="1"/>
          <p:nvPr/>
        </p:nvSpPr>
        <p:spPr>
          <a:xfrm>
            <a:off x="367400" y="4634150"/>
            <a:ext cx="85206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Researchers by Sumit Saengthong CC BY 3.0 </a:t>
            </a:r>
            <a:r>
              <a:rPr lang="en" sz="600" u="sng">
                <a:solidFill>
                  <a:schemeClr val="hlink"/>
                </a:solidFill>
                <a:hlinkClick r:id="rId4"/>
              </a:rPr>
              <a:t>https://thenounproject.com/search/?q=ponder&amp;i=2800652</a:t>
            </a:r>
            <a:r>
              <a:rPr lang="en" sz="600"/>
              <a:t> </a:t>
            </a:r>
            <a:endParaRPr sz="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Learning objectives </a:t>
            </a:r>
            <a:endParaRPr/>
          </a:p>
        </p:txBody>
      </p:sp>
      <p:sp>
        <p:nvSpPr>
          <p:cNvPr id="85" name="Google Shape;85;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85000"/>
          </a:bodyPr>
          <a:lstStyle/>
          <a:p>
            <a:pPr indent="-342385" lvl="0" marL="457200" rtl="0" algn="l">
              <a:spcBef>
                <a:spcPts val="1200"/>
              </a:spcBef>
              <a:spcAft>
                <a:spcPts val="0"/>
              </a:spcAft>
              <a:buClr>
                <a:schemeClr val="dk1"/>
              </a:buClr>
              <a:buSzPct val="149712"/>
              <a:buChar char="●"/>
            </a:pPr>
            <a:r>
              <a:rPr lang="en" sz="1408">
                <a:solidFill>
                  <a:schemeClr val="dk1"/>
                </a:solidFill>
              </a:rPr>
              <a:t>Describe </a:t>
            </a:r>
            <a:r>
              <a:rPr b="1" lang="en" sz="1408">
                <a:solidFill>
                  <a:schemeClr val="dk1"/>
                </a:solidFill>
              </a:rPr>
              <a:t>what can be under copyright</a:t>
            </a:r>
            <a:r>
              <a:rPr lang="en" sz="1408">
                <a:solidFill>
                  <a:schemeClr val="dk1"/>
                </a:solidFill>
              </a:rPr>
              <a:t>, </a:t>
            </a:r>
            <a:r>
              <a:rPr b="1" lang="en" sz="1408">
                <a:solidFill>
                  <a:schemeClr val="dk1"/>
                </a:solidFill>
              </a:rPr>
              <a:t>how</a:t>
            </a:r>
            <a:r>
              <a:rPr lang="en" sz="1408">
                <a:solidFill>
                  <a:schemeClr val="dk1"/>
                </a:solidFill>
              </a:rPr>
              <a:t> it gets there, and that </a:t>
            </a:r>
            <a:r>
              <a:rPr b="1" lang="en" sz="1408">
                <a:solidFill>
                  <a:schemeClr val="dk1"/>
                </a:solidFill>
              </a:rPr>
              <a:t>copyright lasts a long time</a:t>
            </a:r>
            <a:r>
              <a:rPr lang="en" sz="1408">
                <a:solidFill>
                  <a:schemeClr val="dk1"/>
                </a:solidFill>
              </a:rPr>
              <a:t>.</a:t>
            </a:r>
            <a:endParaRPr sz="1408">
              <a:solidFill>
                <a:schemeClr val="dk1"/>
              </a:solidFill>
            </a:endParaRPr>
          </a:p>
          <a:p>
            <a:pPr indent="-342385" lvl="0" marL="457200" rtl="0" algn="l">
              <a:spcBef>
                <a:spcPts val="0"/>
              </a:spcBef>
              <a:spcAft>
                <a:spcPts val="0"/>
              </a:spcAft>
              <a:buClr>
                <a:schemeClr val="dk1"/>
              </a:buClr>
              <a:buSzPct val="149712"/>
              <a:buChar char="●"/>
            </a:pPr>
            <a:r>
              <a:rPr lang="en" sz="1408">
                <a:solidFill>
                  <a:schemeClr val="dk1"/>
                </a:solidFill>
              </a:rPr>
              <a:t>Apply the following information: </a:t>
            </a:r>
            <a:r>
              <a:rPr i="1" lang="en" sz="1408">
                <a:solidFill>
                  <a:schemeClr val="dk1"/>
                </a:solidFill>
              </a:rPr>
              <a:t>Everything is created by someone – and much it is still owned by someone.</a:t>
            </a:r>
            <a:r>
              <a:rPr lang="en" sz="1408">
                <a:solidFill>
                  <a:schemeClr val="dk1"/>
                </a:solidFill>
              </a:rPr>
              <a:t> – to contexts that matter (e.g. </a:t>
            </a:r>
            <a:r>
              <a:rPr b="1" lang="en" sz="1408">
                <a:solidFill>
                  <a:schemeClr val="dk1"/>
                </a:solidFill>
              </a:rPr>
              <a:t>student work </a:t>
            </a:r>
            <a:r>
              <a:rPr lang="en" sz="1408">
                <a:solidFill>
                  <a:schemeClr val="dk1"/>
                </a:solidFill>
              </a:rPr>
              <a:t>and </a:t>
            </a:r>
            <a:r>
              <a:rPr b="1" lang="en" sz="1408">
                <a:solidFill>
                  <a:schemeClr val="dk1"/>
                </a:solidFill>
              </a:rPr>
              <a:t>things we find “free online</a:t>
            </a:r>
            <a:r>
              <a:rPr lang="en" sz="1408">
                <a:solidFill>
                  <a:schemeClr val="dk1"/>
                </a:solidFill>
              </a:rPr>
              <a:t>).</a:t>
            </a:r>
            <a:endParaRPr sz="1408">
              <a:solidFill>
                <a:schemeClr val="dk1"/>
              </a:solidFill>
            </a:endParaRPr>
          </a:p>
          <a:p>
            <a:pPr indent="-342385" lvl="0" marL="457200" rtl="0" algn="l">
              <a:spcBef>
                <a:spcPts val="0"/>
              </a:spcBef>
              <a:spcAft>
                <a:spcPts val="0"/>
              </a:spcAft>
              <a:buClr>
                <a:schemeClr val="dk1"/>
              </a:buClr>
              <a:buSzPct val="149712"/>
              <a:buChar char="●"/>
            </a:pPr>
            <a:r>
              <a:rPr lang="en" sz="1408">
                <a:solidFill>
                  <a:schemeClr val="dk1"/>
                </a:solidFill>
              </a:rPr>
              <a:t>Locate and interpret the </a:t>
            </a:r>
            <a:r>
              <a:rPr b="1" lang="en" sz="1408">
                <a:solidFill>
                  <a:schemeClr val="dk1"/>
                </a:solidFill>
              </a:rPr>
              <a:t>“terms of use” </a:t>
            </a:r>
            <a:r>
              <a:rPr lang="en" sz="1408">
                <a:solidFill>
                  <a:schemeClr val="dk1"/>
                </a:solidFill>
              </a:rPr>
              <a:t>for example items</a:t>
            </a:r>
            <a:endParaRPr sz="1408">
              <a:solidFill>
                <a:schemeClr val="dk1"/>
              </a:solidFill>
            </a:endParaRPr>
          </a:p>
          <a:p>
            <a:pPr indent="-342385" lvl="0" marL="457200" rtl="0" algn="l">
              <a:spcBef>
                <a:spcPts val="0"/>
              </a:spcBef>
              <a:spcAft>
                <a:spcPts val="0"/>
              </a:spcAft>
              <a:buClr>
                <a:schemeClr val="dk1"/>
              </a:buClr>
              <a:buSzPct val="149712"/>
              <a:buChar char="●"/>
            </a:pPr>
            <a:r>
              <a:rPr lang="en" sz="1408">
                <a:solidFill>
                  <a:schemeClr val="dk1"/>
                </a:solidFill>
              </a:rPr>
              <a:t>Identify different formats/displays of </a:t>
            </a:r>
            <a:r>
              <a:rPr b="1" lang="en" sz="1408">
                <a:solidFill>
                  <a:schemeClr val="dk1"/>
                </a:solidFill>
              </a:rPr>
              <a:t>Creative Commons licenses </a:t>
            </a:r>
            <a:r>
              <a:rPr lang="en" sz="1408">
                <a:solidFill>
                  <a:schemeClr val="dk1"/>
                </a:solidFill>
              </a:rPr>
              <a:t>on works found on the web / or items in the wild</a:t>
            </a:r>
            <a:endParaRPr sz="1408">
              <a:solidFill>
                <a:schemeClr val="dk1"/>
              </a:solidFill>
            </a:endParaRPr>
          </a:p>
          <a:p>
            <a:pPr indent="-342385" lvl="0" marL="457200" rtl="0" algn="l">
              <a:spcBef>
                <a:spcPts val="0"/>
              </a:spcBef>
              <a:spcAft>
                <a:spcPts val="0"/>
              </a:spcAft>
              <a:buClr>
                <a:schemeClr val="dk1"/>
              </a:buClr>
              <a:buSzPct val="149712"/>
              <a:buChar char="●"/>
            </a:pPr>
            <a:r>
              <a:rPr lang="en" sz="1408">
                <a:solidFill>
                  <a:schemeClr val="dk1"/>
                </a:solidFill>
              </a:rPr>
              <a:t>List </a:t>
            </a:r>
            <a:r>
              <a:rPr b="1" lang="en" sz="1408">
                <a:solidFill>
                  <a:schemeClr val="dk1"/>
                </a:solidFill>
              </a:rPr>
              <a:t>five allowable cases in which</a:t>
            </a:r>
            <a:r>
              <a:rPr lang="en" sz="1408">
                <a:solidFill>
                  <a:schemeClr val="dk1"/>
                </a:solidFill>
              </a:rPr>
              <a:t> something can be incorporated into one’s OER</a:t>
            </a:r>
            <a:endParaRPr sz="1408">
              <a:solidFill>
                <a:schemeClr val="dk1"/>
              </a:solidFill>
            </a:endParaRPr>
          </a:p>
          <a:p>
            <a:pPr indent="-320795" lvl="1" marL="914400" rtl="0" algn="l">
              <a:spcBef>
                <a:spcPts val="0"/>
              </a:spcBef>
              <a:spcAft>
                <a:spcPts val="0"/>
              </a:spcAft>
              <a:buClr>
                <a:schemeClr val="dk1"/>
              </a:buClr>
              <a:buSzPct val="121305"/>
              <a:buChar char="○"/>
            </a:pPr>
            <a:r>
              <a:rPr lang="en" sz="1408">
                <a:solidFill>
                  <a:schemeClr val="dk1"/>
                </a:solidFill>
              </a:rPr>
              <a:t>Demonstrate ability to identify what clearly can be used, and what is still murky [the edges of one’s knowledge]</a:t>
            </a:r>
            <a:endParaRPr sz="1408">
              <a:solidFill>
                <a:schemeClr val="dk1"/>
              </a:solidFill>
            </a:endParaRPr>
          </a:p>
          <a:p>
            <a:pPr indent="-304602" lvl="1" marL="914400" rtl="0" algn="l">
              <a:spcBef>
                <a:spcPts val="0"/>
              </a:spcBef>
              <a:spcAft>
                <a:spcPts val="0"/>
              </a:spcAft>
              <a:buClr>
                <a:schemeClr val="dk1"/>
              </a:buClr>
              <a:buSzPct val="100000"/>
              <a:buChar char="○"/>
            </a:pPr>
            <a:r>
              <a:rPr lang="en" sz="1408">
                <a:solidFill>
                  <a:schemeClr val="dk1"/>
                </a:solidFill>
              </a:rPr>
              <a:t>Identify next “need to know” items</a:t>
            </a:r>
            <a:endParaRPr sz="1408">
              <a:solidFill>
                <a:schemeClr val="dk1"/>
              </a:solidFill>
            </a:endParaRPr>
          </a:p>
          <a:p>
            <a:pPr indent="-342385" lvl="0" marL="457200" rtl="0" algn="l">
              <a:spcBef>
                <a:spcPts val="0"/>
              </a:spcBef>
              <a:spcAft>
                <a:spcPts val="0"/>
              </a:spcAft>
              <a:buClr>
                <a:schemeClr val="dk1"/>
              </a:buClr>
              <a:buSzPct val="149712"/>
              <a:buChar char="●"/>
            </a:pPr>
            <a:r>
              <a:rPr lang="en" sz="1408">
                <a:solidFill>
                  <a:schemeClr val="dk1"/>
                </a:solidFill>
              </a:rPr>
              <a:t>Articulate that </a:t>
            </a:r>
            <a:r>
              <a:rPr b="1" lang="en" sz="1408">
                <a:solidFill>
                  <a:schemeClr val="dk1"/>
                </a:solidFill>
              </a:rPr>
              <a:t>marking </a:t>
            </a:r>
            <a:r>
              <a:rPr lang="en" sz="1408">
                <a:solidFill>
                  <a:schemeClr val="dk1"/>
                </a:solidFill>
              </a:rPr>
              <a:t>and </a:t>
            </a:r>
            <a:r>
              <a:rPr b="1" lang="en" sz="1408">
                <a:solidFill>
                  <a:schemeClr val="dk1"/>
                </a:solidFill>
              </a:rPr>
              <a:t>citing </a:t>
            </a:r>
            <a:r>
              <a:rPr lang="en" sz="1408">
                <a:solidFill>
                  <a:schemeClr val="dk1"/>
                </a:solidFill>
              </a:rPr>
              <a:t>public domain, fair use, used-with-permission/released under an open license, and </a:t>
            </a:r>
            <a:r>
              <a:rPr b="1" lang="en" sz="1408">
                <a:solidFill>
                  <a:schemeClr val="dk1"/>
                </a:solidFill>
              </a:rPr>
              <a:t>attributing</a:t>
            </a:r>
            <a:r>
              <a:rPr lang="en" sz="1408">
                <a:solidFill>
                  <a:schemeClr val="dk1"/>
                </a:solidFill>
              </a:rPr>
              <a:t> CC-licensed works is important, even if one does not yet have this skill.</a:t>
            </a:r>
            <a:endParaRPr sz="1408">
              <a:solidFill>
                <a:schemeClr val="dk1"/>
              </a:solidFill>
            </a:endParaRPr>
          </a:p>
          <a:p>
            <a:pPr indent="0" lvl="0" marL="0" rtl="0" algn="l">
              <a:spcBef>
                <a:spcPts val="1200"/>
              </a:spcBef>
              <a:spcAft>
                <a:spcPts val="12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pic>
        <p:nvPicPr>
          <p:cNvPr id="90" name="Google Shape;90;p18"/>
          <p:cNvPicPr preferRelativeResize="0"/>
          <p:nvPr/>
        </p:nvPicPr>
        <p:blipFill>
          <a:blip r:embed="rId3">
            <a:alphaModFix/>
          </a:blip>
          <a:stretch>
            <a:fillRect/>
          </a:stretch>
        </p:blipFill>
        <p:spPr>
          <a:xfrm>
            <a:off x="1395425" y="898400"/>
            <a:ext cx="5790475" cy="3513300"/>
          </a:xfrm>
          <a:prstGeom prst="rect">
            <a:avLst/>
          </a:prstGeom>
          <a:noFill/>
          <a:ln>
            <a:noFill/>
          </a:ln>
        </p:spPr>
      </p:pic>
      <p:sp>
        <p:nvSpPr>
          <p:cNvPr id="91" name="Google Shape;91;p18"/>
          <p:cNvSpPr txBox="1"/>
          <p:nvPr/>
        </p:nvSpPr>
        <p:spPr>
          <a:xfrm>
            <a:off x="383475" y="4718350"/>
            <a:ext cx="82947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chemeClr val="dk1"/>
                </a:solidFill>
              </a:rPr>
              <a:t>© BBicycle by Fahmihorizo - CC BY 3.0 </a:t>
            </a:r>
            <a:r>
              <a:rPr lang="en" sz="700" u="sng">
                <a:solidFill>
                  <a:schemeClr val="accent5"/>
                </a:solidFill>
                <a:hlinkClick r:id="rId4">
                  <a:extLst>
                    <a:ext uri="{A12FA001-AC4F-418D-AE19-62706E023703}">
                      <ahyp:hlinkClr val="tx"/>
                    </a:ext>
                  </a:extLst>
                </a:hlinkClick>
              </a:rPr>
              <a:t>https://thenounproject.com/search/?q=bicycle&amp;i=1272852</a:t>
            </a:r>
            <a:endParaRPr sz="700">
              <a:solidFill>
                <a:schemeClr val="dk1"/>
              </a:solidFill>
            </a:endParaRPr>
          </a:p>
          <a:p>
            <a:pPr indent="0" lvl="0" marL="0" rtl="0" algn="l">
              <a:spcBef>
                <a:spcPts val="0"/>
              </a:spcBef>
              <a:spcAft>
                <a:spcPts val="0"/>
              </a:spcAft>
              <a:buNone/>
            </a:pPr>
            <a:r>
              <a:t/>
            </a:r>
            <a:endParaRPr/>
          </a:p>
        </p:txBody>
      </p:sp>
      <p:sp>
        <p:nvSpPr>
          <p:cNvPr id="92" name="Google Shape;92;p18"/>
          <p:cNvSpPr txBox="1"/>
          <p:nvPr/>
        </p:nvSpPr>
        <p:spPr>
          <a:xfrm>
            <a:off x="583550" y="375125"/>
            <a:ext cx="79611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t>M</a:t>
            </a:r>
            <a:r>
              <a:rPr b="1" lang="en" sz="1700"/>
              <a:t>aking it personal. Who owns a bicycle?</a:t>
            </a:r>
            <a:endParaRPr b="1" sz="17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20"/>
              <a:t>Two Dilemmas when creating with sharing (open licensing) in mind</a:t>
            </a:r>
            <a:endParaRPr sz="2220"/>
          </a:p>
        </p:txBody>
      </p:sp>
      <p:sp>
        <p:nvSpPr>
          <p:cNvPr id="98" name="Google Shape;98;p19"/>
          <p:cNvSpPr txBox="1"/>
          <p:nvPr>
            <p:ph idx="1" type="body"/>
          </p:nvPr>
        </p:nvSpPr>
        <p:spPr>
          <a:xfrm>
            <a:off x="311700" y="1152475"/>
            <a:ext cx="61011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342900" lvl="0" marL="457200" rtl="0" algn="l">
              <a:spcBef>
                <a:spcPts val="1200"/>
              </a:spcBef>
              <a:spcAft>
                <a:spcPts val="0"/>
              </a:spcAft>
              <a:buSzPts val="1800"/>
              <a:buAutoNum type="arabicPeriod"/>
            </a:pPr>
            <a:r>
              <a:rPr lang="en"/>
              <a:t>May I use portions </a:t>
            </a:r>
            <a:r>
              <a:rPr b="1" lang="en"/>
              <a:t>of others’ original works </a:t>
            </a:r>
            <a:r>
              <a:rPr lang="en"/>
              <a:t>in my open educational resource? How do I do this legally, ethically, and technically?</a:t>
            </a:r>
            <a:endParaRPr/>
          </a:p>
          <a:p>
            <a:pPr indent="0" lvl="0" marL="457200" rtl="0" algn="l">
              <a:spcBef>
                <a:spcPts val="1200"/>
              </a:spcBef>
              <a:spcAft>
                <a:spcPts val="0"/>
              </a:spcAft>
              <a:buNone/>
            </a:pPr>
            <a:r>
              <a:rPr lang="en"/>
              <a:t> </a:t>
            </a:r>
            <a:endParaRPr/>
          </a:p>
          <a:p>
            <a:pPr indent="-342900" lvl="0" marL="457200" rtl="0" algn="l">
              <a:spcBef>
                <a:spcPts val="1200"/>
              </a:spcBef>
              <a:spcAft>
                <a:spcPts val="0"/>
              </a:spcAft>
              <a:buSzPts val="1800"/>
              <a:buAutoNum type="arabicPeriod"/>
            </a:pPr>
            <a:r>
              <a:rPr lang="en"/>
              <a:t>I want others to use my work in flexible ways. Of what do I need to be mindful when planning to</a:t>
            </a:r>
            <a:r>
              <a:rPr b="1" lang="en"/>
              <a:t> create and share my work</a:t>
            </a:r>
            <a:r>
              <a:rPr lang="en"/>
              <a:t>?</a:t>
            </a:r>
            <a:endParaRPr/>
          </a:p>
        </p:txBody>
      </p:sp>
      <p:pic>
        <p:nvPicPr>
          <p:cNvPr id="99" name="Google Shape;99;p19"/>
          <p:cNvPicPr preferRelativeResize="0"/>
          <p:nvPr/>
        </p:nvPicPr>
        <p:blipFill>
          <a:blip r:embed="rId3">
            <a:alphaModFix/>
          </a:blip>
          <a:stretch>
            <a:fillRect/>
          </a:stretch>
        </p:blipFill>
        <p:spPr>
          <a:xfrm flipH="1">
            <a:off x="6412791" y="1209775"/>
            <a:ext cx="2214825" cy="2593175"/>
          </a:xfrm>
          <a:prstGeom prst="rect">
            <a:avLst/>
          </a:prstGeom>
          <a:noFill/>
          <a:ln>
            <a:noFill/>
          </a:ln>
        </p:spPr>
      </p:pic>
      <p:sp>
        <p:nvSpPr>
          <p:cNvPr id="100" name="Google Shape;100;p19"/>
          <p:cNvSpPr txBox="1"/>
          <p:nvPr/>
        </p:nvSpPr>
        <p:spPr>
          <a:xfrm>
            <a:off x="475950" y="4350275"/>
            <a:ext cx="83082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Build by Adrien Coquet CC BY 3.0 (flipped) https://thenounproject.com/search/?q=build&amp;i=2085889</a:t>
            </a:r>
            <a:endParaRPr sz="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What </a:t>
            </a:r>
            <a:r>
              <a:rPr lang="en"/>
              <a:t>are copyrights?</a:t>
            </a:r>
            <a:endParaRPr/>
          </a:p>
        </p:txBody>
      </p:sp>
      <p:pic>
        <p:nvPicPr>
          <p:cNvPr id="106" name="Google Shape;106;p20"/>
          <p:cNvPicPr preferRelativeResize="0"/>
          <p:nvPr/>
        </p:nvPicPr>
        <p:blipFill>
          <a:blip r:embed="rId3">
            <a:alphaModFix/>
          </a:blip>
          <a:stretch>
            <a:fillRect/>
          </a:stretch>
        </p:blipFill>
        <p:spPr>
          <a:xfrm>
            <a:off x="381399" y="1017724"/>
            <a:ext cx="3347900" cy="3416400"/>
          </a:xfrm>
          <a:prstGeom prst="rect">
            <a:avLst/>
          </a:prstGeom>
          <a:noFill/>
          <a:ln>
            <a:noFill/>
          </a:ln>
        </p:spPr>
      </p:pic>
      <p:sp>
        <p:nvSpPr>
          <p:cNvPr id="107" name="Google Shape;107;p20"/>
          <p:cNvSpPr txBox="1"/>
          <p:nvPr/>
        </p:nvSpPr>
        <p:spPr>
          <a:xfrm>
            <a:off x="834450" y="4484000"/>
            <a:ext cx="7871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Harvest by Chattapat CC BY 3.0 </a:t>
            </a:r>
            <a:r>
              <a:rPr lang="en" sz="600" u="sng">
                <a:solidFill>
                  <a:schemeClr val="hlink"/>
                </a:solidFill>
                <a:hlinkClick r:id="rId4"/>
              </a:rPr>
              <a:t>https://thenounproject.com/search/?q=harvest&amp;i=3973361</a:t>
            </a:r>
            <a:r>
              <a:rPr lang="en" sz="600"/>
              <a:t> </a:t>
            </a:r>
            <a:endParaRPr sz="600"/>
          </a:p>
          <a:p>
            <a:pPr indent="0" lvl="0" marL="0" rtl="0" algn="l">
              <a:spcBef>
                <a:spcPts val="0"/>
              </a:spcBef>
              <a:spcAft>
                <a:spcPts val="0"/>
              </a:spcAft>
              <a:buNone/>
            </a:pPr>
            <a:r>
              <a:rPr lang="en" sz="600"/>
              <a:t>© Family by Andrei Yushchenko CC BY 3.0  </a:t>
            </a:r>
            <a:r>
              <a:rPr lang="en" sz="600" u="sng">
                <a:solidFill>
                  <a:schemeClr val="hlink"/>
                </a:solidFill>
                <a:hlinkClick r:id="rId5"/>
              </a:rPr>
              <a:t>https://thenounproject.com/search/?q=family+tree&amp;i=2558850</a:t>
            </a:r>
            <a:r>
              <a:rPr lang="en" sz="600"/>
              <a:t> </a:t>
            </a:r>
            <a:endParaRPr sz="600"/>
          </a:p>
          <a:p>
            <a:pPr indent="0" lvl="0" marL="0" rtl="0" algn="l">
              <a:spcBef>
                <a:spcPts val="0"/>
              </a:spcBef>
              <a:spcAft>
                <a:spcPts val="0"/>
              </a:spcAft>
              <a:buNone/>
            </a:pPr>
            <a:r>
              <a:rPr lang="en" sz="600"/>
              <a:t>© Cemetary by Victoruler CC BY 3.0 </a:t>
            </a:r>
            <a:r>
              <a:rPr lang="en" sz="600" u="sng">
                <a:solidFill>
                  <a:schemeClr val="hlink"/>
                </a:solidFill>
                <a:hlinkClick r:id="rId6"/>
              </a:rPr>
              <a:t>https://thenounproject.com/search/?q=graveyard&amp;i=3339647</a:t>
            </a:r>
            <a:r>
              <a:rPr lang="en" sz="600"/>
              <a:t> </a:t>
            </a:r>
            <a:endParaRPr sz="600"/>
          </a:p>
          <a:p>
            <a:pPr indent="0" lvl="0" marL="0" rtl="0" algn="l">
              <a:spcBef>
                <a:spcPts val="0"/>
              </a:spcBef>
              <a:spcAft>
                <a:spcPts val="0"/>
              </a:spcAft>
              <a:buNone/>
            </a:pPr>
            <a:r>
              <a:rPr lang="en" sz="600"/>
              <a:t>© Trade by Wichi Wi </a:t>
            </a:r>
            <a:r>
              <a:rPr lang="en" sz="600"/>
              <a:t> CC BY 3.0 </a:t>
            </a:r>
            <a:r>
              <a:rPr lang="en" sz="600" u="sng">
                <a:solidFill>
                  <a:schemeClr val="hlink"/>
                </a:solidFill>
                <a:hlinkClick r:id="rId7"/>
              </a:rPr>
              <a:t>https://thenounproject.com/search/?q=trade&amp;i=3683592</a:t>
            </a:r>
            <a:r>
              <a:rPr lang="en" sz="600"/>
              <a:t>  </a:t>
            </a:r>
            <a:endParaRPr sz="600"/>
          </a:p>
        </p:txBody>
      </p:sp>
      <p:sp>
        <p:nvSpPr>
          <p:cNvPr id="108" name="Google Shape;108;p20"/>
          <p:cNvSpPr txBox="1"/>
          <p:nvPr/>
        </p:nvSpPr>
        <p:spPr>
          <a:xfrm>
            <a:off x="3805850" y="991300"/>
            <a:ext cx="53382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A bundle of different rights authors </a:t>
            </a:r>
            <a:r>
              <a:rPr b="1" lang="en"/>
              <a:t>automatically get</a:t>
            </a:r>
            <a:r>
              <a:rPr lang="en"/>
              <a:t> from creating original works.</a:t>
            </a:r>
            <a:r>
              <a:rPr lang="en"/>
              <a:t> Relevant here:</a:t>
            </a:r>
            <a:endParaRPr/>
          </a:p>
          <a:p>
            <a:pPr indent="-317500" lvl="0" marL="457200" rtl="0" algn="l">
              <a:spcBef>
                <a:spcPts val="0"/>
              </a:spcBef>
              <a:spcAft>
                <a:spcPts val="0"/>
              </a:spcAft>
              <a:buSzPts val="1400"/>
              <a:buChar char="●"/>
            </a:pPr>
            <a:r>
              <a:rPr lang="en"/>
              <a:t>Copy</a:t>
            </a:r>
            <a:endParaRPr/>
          </a:p>
          <a:p>
            <a:pPr indent="-317500" lvl="0" marL="457200" rtl="0" algn="l">
              <a:spcBef>
                <a:spcPts val="0"/>
              </a:spcBef>
              <a:spcAft>
                <a:spcPts val="0"/>
              </a:spcAft>
              <a:buSzPts val="1400"/>
              <a:buChar char="●"/>
            </a:pPr>
            <a:r>
              <a:rPr lang="en"/>
              <a:t>Create copies with changes</a:t>
            </a:r>
            <a:endParaRPr/>
          </a:p>
          <a:p>
            <a:pPr indent="-317500" lvl="0" marL="457200" rtl="0" algn="l">
              <a:spcBef>
                <a:spcPts val="0"/>
              </a:spcBef>
              <a:spcAft>
                <a:spcPts val="0"/>
              </a:spcAft>
              <a:buSzPts val="1400"/>
              <a:buChar char="●"/>
            </a:pPr>
            <a:r>
              <a:rPr lang="en"/>
              <a:t>Distribute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Unlike vegetables, </a:t>
            </a:r>
            <a:r>
              <a:rPr b="1" lang="en"/>
              <a:t>copyrights last </a:t>
            </a:r>
            <a:r>
              <a:rPr b="1" lang="en" u="sng"/>
              <a:t>your whole life</a:t>
            </a:r>
            <a:r>
              <a:rPr b="1" lang="en"/>
              <a:t> </a:t>
            </a:r>
            <a:endParaRPr b="1"/>
          </a:p>
          <a:p>
            <a:pPr indent="0" lvl="0" marL="0" rtl="0" algn="l">
              <a:spcBef>
                <a:spcPts val="0"/>
              </a:spcBef>
              <a:spcAft>
                <a:spcPts val="0"/>
              </a:spcAft>
              <a:buNone/>
            </a:pPr>
            <a:r>
              <a:rPr b="1" lang="en"/>
              <a:t>                                                                      + 70 years</a:t>
            </a:r>
            <a:endParaRPr b="1"/>
          </a:p>
        </p:txBody>
      </p:sp>
      <p:pic>
        <p:nvPicPr>
          <p:cNvPr id="109" name="Google Shape;109;p20"/>
          <p:cNvPicPr preferRelativeResize="0"/>
          <p:nvPr/>
        </p:nvPicPr>
        <p:blipFill>
          <a:blip r:embed="rId8">
            <a:alphaModFix/>
          </a:blip>
          <a:stretch>
            <a:fillRect/>
          </a:stretch>
        </p:blipFill>
        <p:spPr>
          <a:xfrm>
            <a:off x="6099212" y="2682349"/>
            <a:ext cx="735475" cy="739025"/>
          </a:xfrm>
          <a:prstGeom prst="rect">
            <a:avLst/>
          </a:prstGeom>
          <a:noFill/>
          <a:ln>
            <a:noFill/>
          </a:ln>
        </p:spPr>
      </p:pic>
      <p:pic>
        <p:nvPicPr>
          <p:cNvPr id="110" name="Google Shape;110;p20"/>
          <p:cNvPicPr preferRelativeResize="0"/>
          <p:nvPr/>
        </p:nvPicPr>
        <p:blipFill>
          <a:blip r:embed="rId9">
            <a:alphaModFix/>
          </a:blip>
          <a:stretch>
            <a:fillRect/>
          </a:stretch>
        </p:blipFill>
        <p:spPr>
          <a:xfrm>
            <a:off x="4691499" y="2627449"/>
            <a:ext cx="893825" cy="848800"/>
          </a:xfrm>
          <a:prstGeom prst="rect">
            <a:avLst/>
          </a:prstGeom>
          <a:noFill/>
          <a:ln>
            <a:noFill/>
          </a:ln>
        </p:spPr>
      </p:pic>
      <p:sp>
        <p:nvSpPr>
          <p:cNvPr id="111" name="Google Shape;111;p20"/>
          <p:cNvSpPr txBox="1"/>
          <p:nvPr/>
        </p:nvSpPr>
        <p:spPr>
          <a:xfrm>
            <a:off x="4409875" y="3777550"/>
            <a:ext cx="31929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t>A commodity</a:t>
            </a:r>
            <a:r>
              <a:rPr lang="en" sz="1300"/>
              <a:t>: The author may </a:t>
            </a:r>
            <a:r>
              <a:rPr lang="en" sz="1300"/>
              <a:t>retain, sell, donated, and/or license </a:t>
            </a:r>
            <a:r>
              <a:rPr lang="en" sz="1300">
                <a:solidFill>
                  <a:schemeClr val="dk1"/>
                </a:solidFill>
              </a:rPr>
              <a:t>irrevocably -- or </a:t>
            </a:r>
            <a:r>
              <a:rPr lang="en" sz="1300"/>
              <a:t>for limited times or uses parts of or the whole bundle.</a:t>
            </a:r>
            <a:endParaRPr sz="1300"/>
          </a:p>
        </p:txBody>
      </p:sp>
      <p:pic>
        <p:nvPicPr>
          <p:cNvPr id="112" name="Google Shape;112;p20"/>
          <p:cNvPicPr preferRelativeResize="0"/>
          <p:nvPr/>
        </p:nvPicPr>
        <p:blipFill>
          <a:blip r:embed="rId10">
            <a:alphaModFix/>
          </a:blip>
          <a:stretch>
            <a:fillRect/>
          </a:stretch>
        </p:blipFill>
        <p:spPr>
          <a:xfrm>
            <a:off x="7469178" y="3734678"/>
            <a:ext cx="976300" cy="946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By the way</a:t>
            </a:r>
            <a:r>
              <a:rPr lang="en"/>
              <a:t> . . . these rights are </a:t>
            </a:r>
            <a:r>
              <a:rPr b="1" lang="en"/>
              <a:t>exclusive</a:t>
            </a:r>
            <a:r>
              <a:rPr lang="en"/>
              <a:t> to the creator</a:t>
            </a:r>
            <a:endParaRPr/>
          </a:p>
        </p:txBody>
      </p:sp>
      <p:sp>
        <p:nvSpPr>
          <p:cNvPr id="118" name="Google Shape;118;p21"/>
          <p:cNvSpPr txBox="1"/>
          <p:nvPr>
            <p:ph idx="1" type="body"/>
          </p:nvPr>
        </p:nvSpPr>
        <p:spPr>
          <a:xfrm>
            <a:off x="3924425" y="1152475"/>
            <a:ext cx="4908000" cy="3416400"/>
          </a:xfrm>
          <a:prstGeom prst="rect">
            <a:avLst/>
          </a:prstGeom>
        </p:spPr>
        <p:txBody>
          <a:bodyPr anchorCtr="0" anchor="t" bIns="91425" lIns="91425" spcFirstLastPara="1" rIns="91425" wrap="square" tIns="91425">
            <a:normAutofit lnSpcReduction="20000"/>
          </a:bodyPr>
          <a:lstStyle/>
          <a:p>
            <a:pPr indent="0" lvl="0" marL="0" rtl="0" algn="l">
              <a:lnSpc>
                <a:spcPct val="100000"/>
              </a:lnSpc>
              <a:spcBef>
                <a:spcPts val="0"/>
              </a:spcBef>
              <a:spcAft>
                <a:spcPts val="0"/>
              </a:spcAft>
              <a:buClr>
                <a:schemeClr val="dk1"/>
              </a:buClr>
              <a:buSzPts val="1100"/>
              <a:buFont typeface="Arial"/>
              <a:buNone/>
            </a:pPr>
            <a:r>
              <a:rPr lang="en" sz="1400">
                <a:solidFill>
                  <a:schemeClr val="dk1"/>
                </a:solidFill>
              </a:rPr>
              <a:t>At the point of creation, an author has a time-bound monopoly over a bundle* of different rights. Authors </a:t>
            </a:r>
            <a:r>
              <a:rPr b="1" lang="en" sz="1400">
                <a:solidFill>
                  <a:schemeClr val="dk1"/>
                </a:solidFill>
              </a:rPr>
              <a:t>automatically get</a:t>
            </a:r>
            <a:r>
              <a:rPr lang="en" sz="1400">
                <a:solidFill>
                  <a:schemeClr val="dk1"/>
                </a:solidFill>
              </a:rPr>
              <a:t> from creating original works. Relevant here:</a:t>
            </a:r>
            <a:endParaRPr sz="1400">
              <a:solidFill>
                <a:schemeClr val="dk1"/>
              </a:solidFill>
            </a:endParaRPr>
          </a:p>
          <a:p>
            <a:pPr indent="-317500" lvl="0" marL="457200" rtl="0" algn="l">
              <a:lnSpc>
                <a:spcPct val="100000"/>
              </a:lnSpc>
              <a:spcBef>
                <a:spcPts val="0"/>
              </a:spcBef>
              <a:spcAft>
                <a:spcPts val="0"/>
              </a:spcAft>
              <a:buClr>
                <a:schemeClr val="dk1"/>
              </a:buClr>
              <a:buSzPts val="1400"/>
              <a:buChar char="●"/>
            </a:pPr>
            <a:r>
              <a:rPr lang="en" sz="1400">
                <a:solidFill>
                  <a:schemeClr val="dk1"/>
                </a:solidFill>
              </a:rPr>
              <a:t>Copy</a:t>
            </a:r>
            <a:endParaRPr sz="1400">
              <a:solidFill>
                <a:schemeClr val="dk1"/>
              </a:solidFill>
            </a:endParaRPr>
          </a:p>
          <a:p>
            <a:pPr indent="-317500" lvl="0" marL="457200" rtl="0" algn="l">
              <a:lnSpc>
                <a:spcPct val="100000"/>
              </a:lnSpc>
              <a:spcBef>
                <a:spcPts val="0"/>
              </a:spcBef>
              <a:spcAft>
                <a:spcPts val="0"/>
              </a:spcAft>
              <a:buClr>
                <a:schemeClr val="dk1"/>
              </a:buClr>
              <a:buSzPts val="1400"/>
              <a:buChar char="●"/>
            </a:pPr>
            <a:r>
              <a:rPr lang="en" sz="1400">
                <a:solidFill>
                  <a:schemeClr val="dk1"/>
                </a:solidFill>
              </a:rPr>
              <a:t>Create copies with changes</a:t>
            </a:r>
            <a:endParaRPr sz="1400">
              <a:solidFill>
                <a:schemeClr val="dk1"/>
              </a:solidFill>
            </a:endParaRPr>
          </a:p>
          <a:p>
            <a:pPr indent="-317500" lvl="0" marL="457200" rtl="0" algn="l">
              <a:lnSpc>
                <a:spcPct val="100000"/>
              </a:lnSpc>
              <a:spcBef>
                <a:spcPts val="0"/>
              </a:spcBef>
              <a:spcAft>
                <a:spcPts val="0"/>
              </a:spcAft>
              <a:buClr>
                <a:schemeClr val="dk1"/>
              </a:buClr>
              <a:buSzPts val="1400"/>
              <a:buChar char="●"/>
            </a:pPr>
            <a:r>
              <a:rPr lang="en" sz="1400">
                <a:solidFill>
                  <a:schemeClr val="dk1"/>
                </a:solidFill>
              </a:rPr>
              <a:t>Distribute</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a:p>
            <a:pPr indent="0" lvl="0" marL="0" rtl="0" algn="l">
              <a:lnSpc>
                <a:spcPct val="100000"/>
              </a:lnSpc>
              <a:spcBef>
                <a:spcPts val="0"/>
              </a:spcBef>
              <a:spcAft>
                <a:spcPts val="0"/>
              </a:spcAft>
              <a:buNone/>
            </a:pPr>
            <a:r>
              <a:rPr lang="en" sz="1400">
                <a:solidFill>
                  <a:schemeClr val="dk1"/>
                </a:solidFill>
              </a:rPr>
              <a:t>* a few other rights exist that are not discussed here</a:t>
            </a:r>
            <a:endParaRPr sz="1400">
              <a:solidFill>
                <a:schemeClr val="dk1"/>
              </a:solidFill>
            </a:endParaRPr>
          </a:p>
        </p:txBody>
      </p:sp>
      <p:pic>
        <p:nvPicPr>
          <p:cNvPr id="119" name="Google Shape;119;p21"/>
          <p:cNvPicPr preferRelativeResize="0"/>
          <p:nvPr/>
        </p:nvPicPr>
        <p:blipFill>
          <a:blip r:embed="rId3">
            <a:alphaModFix/>
          </a:blip>
          <a:stretch>
            <a:fillRect/>
          </a:stretch>
        </p:blipFill>
        <p:spPr>
          <a:xfrm>
            <a:off x="381399" y="1017724"/>
            <a:ext cx="3347900" cy="3416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