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15"/>
  </p:notesMasterIdLst>
  <p:sldIdLst>
    <p:sldId id="256" r:id="rId2"/>
    <p:sldId id="257" r:id="rId3"/>
    <p:sldId id="263" r:id="rId4"/>
    <p:sldId id="258" r:id="rId5"/>
    <p:sldId id="264" r:id="rId6"/>
    <p:sldId id="272" r:id="rId7"/>
    <p:sldId id="267" r:id="rId8"/>
    <p:sldId id="271" r:id="rId9"/>
    <p:sldId id="270" r:id="rId10"/>
    <p:sldId id="259" r:id="rId11"/>
    <p:sldId id="274" r:id="rId12"/>
    <p:sldId id="273" r:id="rId13"/>
    <p:sldId id="265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620"/>
    <p:restoredTop sz="83596" autoAdjust="0"/>
  </p:normalViewPr>
  <p:slideViewPr>
    <p:cSldViewPr>
      <p:cViewPr>
        <p:scale>
          <a:sx n="66" d="100"/>
          <a:sy n="66" d="100"/>
        </p:scale>
        <p:origin x="-1002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2EE63CC-9EA4-41D7-8BD2-2D60A0E49A6C}" type="datetimeFigureOut">
              <a:rPr lang="en-US" smtClean="0"/>
              <a:t>4/30/2012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4F907F0-F774-4CD6-8CD3-7AD6AFD4C5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61950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Zoey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F907F0-F774-4CD6-8CD3-7AD6AFD4C544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969827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Zoey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F907F0-F774-4CD6-8CD3-7AD6AFD4C544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640737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Pat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F907F0-F774-4CD6-8CD3-7AD6AFD4C544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358236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John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F907F0-F774-4CD6-8CD3-7AD6AFD4C544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152161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F907F0-F774-4CD6-8CD3-7AD6AFD4C544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40077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aseline="0" dirty="0" smtClean="0"/>
              <a:t>Mauricio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F907F0-F774-4CD6-8CD3-7AD6AFD4C544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015778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Mauricio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F907F0-F774-4CD6-8CD3-7AD6AFD4C544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50033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Pat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F907F0-F774-4CD6-8CD3-7AD6AFD4C544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596033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Pat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F907F0-F774-4CD6-8CD3-7AD6AFD4C544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35893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John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F907F0-F774-4CD6-8CD3-7AD6AFD4C544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547525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John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F907F0-F774-4CD6-8CD3-7AD6AFD4C544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526131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Zoey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F907F0-F774-4CD6-8CD3-7AD6AFD4C544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875966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Mauricio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F907F0-F774-4CD6-8CD3-7AD6AFD4C544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83729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1EBCAADE-9BE3-4D77-9422-22BBDC34708B}" type="datetimeFigureOut">
              <a:rPr lang="en-US" smtClean="0"/>
              <a:t>4/30/2012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58B8B325-0000-445E-B0B2-6F5371DDDE0F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BCAADE-9BE3-4D77-9422-22BBDC34708B}" type="datetimeFigureOut">
              <a:rPr lang="en-US" smtClean="0"/>
              <a:t>4/30/2012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B8B325-0000-445E-B0B2-6F5371DDDE0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1EBCAADE-9BE3-4D77-9422-22BBDC34708B}" type="datetimeFigureOut">
              <a:rPr lang="en-US" smtClean="0"/>
              <a:t>4/30/2012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58B8B325-0000-445E-B0B2-6F5371DDDE0F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BCAADE-9BE3-4D77-9422-22BBDC34708B}" type="datetimeFigureOut">
              <a:rPr lang="en-US" smtClean="0"/>
              <a:t>4/30/2012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58B8B325-0000-445E-B0B2-6F5371DDDE0F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BCAADE-9BE3-4D77-9422-22BBDC34708B}" type="datetimeFigureOut">
              <a:rPr lang="en-US" smtClean="0"/>
              <a:t>4/30/2012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58B8B325-0000-445E-B0B2-6F5371DDDE0F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1EBCAADE-9BE3-4D77-9422-22BBDC34708B}" type="datetimeFigureOut">
              <a:rPr lang="en-US" smtClean="0"/>
              <a:t>4/30/2012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58B8B325-0000-445E-B0B2-6F5371DDDE0F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1EBCAADE-9BE3-4D77-9422-22BBDC34708B}" type="datetimeFigureOut">
              <a:rPr lang="en-US" smtClean="0"/>
              <a:t>4/30/2012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58B8B325-0000-445E-B0B2-6F5371DDDE0F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BCAADE-9BE3-4D77-9422-22BBDC34708B}" type="datetimeFigureOut">
              <a:rPr lang="en-US" smtClean="0"/>
              <a:t>4/30/2012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58B8B325-0000-445E-B0B2-6F5371DDDE0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BCAADE-9BE3-4D77-9422-22BBDC34708B}" type="datetimeFigureOut">
              <a:rPr lang="en-US" smtClean="0"/>
              <a:t>4/30/2012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58B8B325-0000-445E-B0B2-6F5371DDDE0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BCAADE-9BE3-4D77-9422-22BBDC34708B}" type="datetimeFigureOut">
              <a:rPr lang="en-US" smtClean="0"/>
              <a:t>4/30/2012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58B8B325-0000-445E-B0B2-6F5371DDDE0F}" type="slidenum">
              <a:rPr lang="en-US" smtClean="0"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1EBCAADE-9BE3-4D77-9422-22BBDC34708B}" type="datetimeFigureOut">
              <a:rPr lang="en-US" smtClean="0"/>
              <a:t>4/30/2012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58B8B325-0000-445E-B0B2-6F5371DDDE0F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1EBCAADE-9BE3-4D77-9422-22BBDC34708B}" type="datetimeFigureOut">
              <a:rPr lang="en-US" smtClean="0"/>
              <a:t>4/30/2012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58B8B325-0000-445E-B0B2-6F5371DDDE0F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edupic.net/Images/Math/railroad_tracks414.JPG" TargetMode="External"/><Relationship Id="rId3" Type="http://schemas.openxmlformats.org/officeDocument/2006/relationships/hyperlink" Target="http://www.5thgearconsulting.com/images/paperwork.png" TargetMode="External"/><Relationship Id="rId7" Type="http://schemas.openxmlformats.org/officeDocument/2006/relationships/hyperlink" Target="http://icons.iconarchive.com/icons/harwen/pleasant/256/Search-icon.png" TargetMode="Externa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eweek.com/images/stories/slideshows/ipad_security_enterprise/ipad02.jpg" TargetMode="External"/><Relationship Id="rId5" Type="http://schemas.openxmlformats.org/officeDocument/2006/relationships/hyperlink" Target="http://discountgeeks.com/images/stock/data_backup_file_copy.jpg" TargetMode="External"/><Relationship Id="rId4" Type="http://schemas.openxmlformats.org/officeDocument/2006/relationships/hyperlink" Target="http://www.bethanyofbainbridge.org/images/boy_scouts_logo.gif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685800"/>
            <a:ext cx="8077200" cy="2057400"/>
          </a:xfrm>
        </p:spPr>
        <p:txBody>
          <a:bodyPr>
            <a:noAutofit/>
          </a:bodyPr>
          <a:lstStyle/>
          <a:p>
            <a:pPr algn="ctr"/>
            <a:r>
              <a:rPr lang="en-US" sz="3600" b="1" dirty="0" smtClean="0"/>
              <a:t>Boy Scout Medical Record System for Blue Ridge Mountain Council</a:t>
            </a:r>
            <a:endParaRPr lang="en-US" sz="36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3505200"/>
            <a:ext cx="7696200" cy="1752600"/>
          </a:xfrm>
        </p:spPr>
        <p:txBody>
          <a:bodyPr>
            <a:normAutofit/>
          </a:bodyPr>
          <a:lstStyle/>
          <a:p>
            <a:pPr algn="ctr"/>
            <a:r>
              <a:rPr lang="en-US" sz="2800" dirty="0" smtClean="0"/>
              <a:t>By </a:t>
            </a:r>
            <a:r>
              <a:rPr lang="en-US" sz="2800" dirty="0"/>
              <a:t>John Kurlak, Pat Whelan, </a:t>
            </a:r>
            <a:r>
              <a:rPr lang="en-US" sz="2800" dirty="0" smtClean="0"/>
              <a:t>Zack </a:t>
            </a:r>
            <a:r>
              <a:rPr lang="en-US" sz="2800" dirty="0"/>
              <a:t>Greer, </a:t>
            </a:r>
            <a:r>
              <a:rPr lang="en-US" sz="2800" dirty="0" smtClean="0"/>
              <a:t>and Mauricio </a:t>
            </a:r>
            <a:r>
              <a:rPr lang="en-US" sz="2800" dirty="0"/>
              <a:t>De La </a:t>
            </a:r>
            <a:r>
              <a:rPr lang="en-US" sz="2800" dirty="0" smtClean="0"/>
              <a:t>Barra</a:t>
            </a:r>
          </a:p>
          <a:p>
            <a:endParaRPr lang="en-US" sz="1200" dirty="0" smtClean="0"/>
          </a:p>
          <a:p>
            <a:endParaRPr lang="en-US" sz="1200" dirty="0"/>
          </a:p>
        </p:txBody>
      </p:sp>
      <p:sp>
        <p:nvSpPr>
          <p:cNvPr id="6" name="Rectangle 5"/>
          <p:cNvSpPr/>
          <p:nvPr/>
        </p:nvSpPr>
        <p:spPr>
          <a:xfrm>
            <a:off x="0" y="6229290"/>
            <a:ext cx="22098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dirty="0" smtClean="0"/>
              <a:t>April 30, 2012</a:t>
            </a:r>
            <a:endParaRPr lang="en-US" sz="2000" dirty="0"/>
          </a:p>
        </p:txBody>
      </p:sp>
      <p:sp>
        <p:nvSpPr>
          <p:cNvPr id="7" name="Rectangle 6"/>
          <p:cNvSpPr/>
          <p:nvPr/>
        </p:nvSpPr>
        <p:spPr>
          <a:xfrm>
            <a:off x="2362200" y="6229290"/>
            <a:ext cx="67818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dirty="0"/>
              <a:t>CS </a:t>
            </a:r>
            <a:r>
              <a:rPr lang="en-US" sz="2000" dirty="0" smtClean="0"/>
              <a:t>4624: Multimedia, Hypertext, and Information Access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9830165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Problems We Encountered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Learning curve regarding domain knowledge</a:t>
            </a:r>
          </a:p>
          <a:p>
            <a:r>
              <a:rPr lang="en-US" dirty="0" smtClean="0"/>
              <a:t>Indecisiveness about architectural decisions</a:t>
            </a:r>
          </a:p>
          <a:p>
            <a:pPr lvl="1"/>
            <a:r>
              <a:rPr lang="en-US" dirty="0" smtClean="0"/>
              <a:t>Application versus website</a:t>
            </a:r>
          </a:p>
          <a:p>
            <a:pPr lvl="1"/>
            <a:r>
              <a:rPr lang="en-US" dirty="0" smtClean="0"/>
              <a:t>MySQL versus </a:t>
            </a:r>
            <a:r>
              <a:rPr lang="en-US" dirty="0" err="1" smtClean="0"/>
              <a:t>PostgreSQL</a:t>
            </a:r>
            <a:endParaRPr lang="en-US" dirty="0" smtClean="0"/>
          </a:p>
          <a:p>
            <a:r>
              <a:rPr lang="en-US" dirty="0" smtClean="0"/>
              <a:t>Tediousness of creating the database and normalizing it</a:t>
            </a:r>
          </a:p>
          <a:p>
            <a:r>
              <a:rPr lang="en-US" dirty="0" smtClean="0"/>
              <a:t>Non-responsiveness of technical contact</a:t>
            </a:r>
          </a:p>
          <a:p>
            <a:r>
              <a:rPr lang="en-US" dirty="0" smtClean="0"/>
              <a:t>Brokenness of HTML5 application cache technology</a:t>
            </a:r>
          </a:p>
        </p:txBody>
      </p:sp>
    </p:spTree>
    <p:extLst>
      <p:ext uri="{BB962C8B-B14F-4D97-AF65-F5344CB8AC3E}">
        <p14:creationId xmlns:p14="http://schemas.microsoft.com/office/powerpoint/2010/main" val="99295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Lessons We Learned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4568952" cy="44958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It is good to obtain domain knowledge before starting work</a:t>
            </a:r>
          </a:p>
          <a:p>
            <a:r>
              <a:rPr lang="en-US" dirty="0" smtClean="0"/>
              <a:t>Constant collaboration with a client is necessary</a:t>
            </a:r>
          </a:p>
          <a:p>
            <a:r>
              <a:rPr lang="en-US" dirty="0" smtClean="0"/>
              <a:t>Drafting a plan with milestones and tasks is helpful for meeting deadlines</a:t>
            </a:r>
          </a:p>
          <a:p>
            <a:r>
              <a:rPr lang="en-US" dirty="0" smtClean="0"/>
              <a:t>Writing modular code is extremely beneficial</a:t>
            </a:r>
          </a:p>
          <a:p>
            <a:r>
              <a:rPr lang="en-US" dirty="0" smtClean="0"/>
              <a:t>Good documentation is mandatory</a:t>
            </a: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3074" name="Picture 2" descr="http://www.edupic.net/Images/Math/railroad_tracks41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56725" y="2286000"/>
            <a:ext cx="3092949" cy="3086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67386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Demonstration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Website!</a:t>
            </a:r>
          </a:p>
        </p:txBody>
      </p:sp>
    </p:spTree>
    <p:extLst>
      <p:ext uri="{BB962C8B-B14F-4D97-AF65-F5344CB8AC3E}">
        <p14:creationId xmlns:p14="http://schemas.microsoft.com/office/powerpoint/2010/main" val="2988699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Images</a:t>
            </a:r>
          </a:p>
          <a:p>
            <a:pPr lvl="1"/>
            <a:r>
              <a:rPr lang="en-US" dirty="0" smtClean="0">
                <a:hlinkClick r:id="rId3"/>
              </a:rPr>
              <a:t>http</a:t>
            </a:r>
            <a:r>
              <a:rPr lang="en-US" dirty="0">
                <a:hlinkClick r:id="rId3"/>
              </a:rPr>
              <a:t>://</a:t>
            </a:r>
            <a:r>
              <a:rPr lang="en-US" dirty="0" smtClean="0">
                <a:hlinkClick r:id="rId3"/>
              </a:rPr>
              <a:t>www.5thgearconsulting.com/images/paperwork.png</a:t>
            </a:r>
            <a:endParaRPr lang="en-US" dirty="0" smtClean="0"/>
          </a:p>
          <a:p>
            <a:pPr lvl="1"/>
            <a:r>
              <a:rPr lang="en-US" dirty="0">
                <a:hlinkClick r:id="rId4"/>
              </a:rPr>
              <a:t>http://</a:t>
            </a:r>
            <a:r>
              <a:rPr lang="en-US" dirty="0" smtClean="0">
                <a:hlinkClick r:id="rId4"/>
              </a:rPr>
              <a:t>www.bethanyofbainbridge.org/images/boy_scouts_logo.gif</a:t>
            </a:r>
            <a:endParaRPr lang="en-US" dirty="0" smtClean="0"/>
          </a:p>
          <a:p>
            <a:pPr lvl="1"/>
            <a:r>
              <a:rPr lang="en-US" dirty="0" smtClean="0">
                <a:hlinkClick r:id="rId5"/>
              </a:rPr>
              <a:t>http</a:t>
            </a:r>
            <a:r>
              <a:rPr lang="en-US" dirty="0">
                <a:hlinkClick r:id="rId5"/>
              </a:rPr>
              <a:t>://</a:t>
            </a:r>
            <a:r>
              <a:rPr lang="en-US" dirty="0" smtClean="0">
                <a:hlinkClick r:id="rId5"/>
              </a:rPr>
              <a:t>discountgeeks.com/images/stock/data_backup_file_copy.jpg</a:t>
            </a:r>
            <a:endParaRPr lang="en-US" dirty="0"/>
          </a:p>
          <a:p>
            <a:pPr lvl="1"/>
            <a:r>
              <a:rPr lang="en-US" dirty="0" smtClean="0">
                <a:hlinkClick r:id="rId6"/>
              </a:rPr>
              <a:t>http</a:t>
            </a:r>
            <a:r>
              <a:rPr lang="en-US" dirty="0">
                <a:hlinkClick r:id="rId6"/>
              </a:rPr>
              <a:t>://</a:t>
            </a:r>
            <a:r>
              <a:rPr lang="en-US" dirty="0" smtClean="0">
                <a:hlinkClick r:id="rId6"/>
              </a:rPr>
              <a:t>www.eweek.com/images/stories/slideshows/ipad_security_enterprise/ipad02.jpg</a:t>
            </a:r>
            <a:endParaRPr lang="en-US" dirty="0" smtClean="0"/>
          </a:p>
          <a:p>
            <a:pPr lvl="1"/>
            <a:r>
              <a:rPr lang="en-US" dirty="0">
                <a:hlinkClick r:id="rId7"/>
              </a:rPr>
              <a:t>http://</a:t>
            </a:r>
            <a:r>
              <a:rPr lang="en-US" dirty="0" smtClean="0">
                <a:hlinkClick r:id="rId7"/>
              </a:rPr>
              <a:t>icons.iconarchive.com/icons/harwen/pleasant/256/Search-icon.png</a:t>
            </a:r>
            <a:endParaRPr lang="en-US" dirty="0" smtClean="0"/>
          </a:p>
          <a:p>
            <a:pPr lvl="1"/>
            <a:r>
              <a:rPr lang="en-US" dirty="0">
                <a:hlinkClick r:id="rId8"/>
              </a:rPr>
              <a:t>http://</a:t>
            </a:r>
            <a:r>
              <a:rPr lang="en-US" dirty="0" smtClean="0">
                <a:hlinkClick r:id="rId8"/>
              </a:rPr>
              <a:t>www.edupic.net/Images/Math/railroad_tracks414.JPG</a:t>
            </a:r>
            <a:endParaRPr lang="en-US" dirty="0" smtClean="0"/>
          </a:p>
          <a:p>
            <a:pPr lvl="1"/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5090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5245830" cy="4495800"/>
          </a:xfrm>
        </p:spPr>
        <p:txBody>
          <a:bodyPr>
            <a:normAutofit/>
          </a:bodyPr>
          <a:lstStyle/>
          <a:p>
            <a:r>
              <a:rPr lang="en-US" sz="4000" dirty="0" smtClean="0"/>
              <a:t>Project motivation</a:t>
            </a:r>
          </a:p>
          <a:p>
            <a:r>
              <a:rPr lang="en-US" sz="4000" dirty="0" smtClean="0"/>
              <a:t>Our solution</a:t>
            </a:r>
          </a:p>
          <a:p>
            <a:r>
              <a:rPr lang="en-US" sz="4000" dirty="0" smtClean="0"/>
              <a:t>Problems we encountered</a:t>
            </a:r>
          </a:p>
          <a:p>
            <a:r>
              <a:rPr lang="en-US" sz="4000" dirty="0" smtClean="0"/>
              <a:t>Lessons we learned</a:t>
            </a:r>
          </a:p>
          <a:p>
            <a:r>
              <a:rPr lang="en-US" sz="4000" dirty="0" smtClean="0"/>
              <a:t>Demonstration</a:t>
            </a:r>
            <a:endParaRPr lang="en-US" sz="4000" dirty="0"/>
          </a:p>
          <a:p>
            <a:endParaRPr lang="en-US" sz="4000" dirty="0" smtClean="0"/>
          </a:p>
        </p:txBody>
      </p:sp>
      <p:pic>
        <p:nvPicPr>
          <p:cNvPr id="3074" name="Picture 2" descr="http://www.bethanyofbainbridge.org/images/boy_scouts_logo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8800" y="2166256"/>
            <a:ext cx="2743200" cy="31677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85076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Project Motivation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Current system</a:t>
            </a:r>
          </a:p>
          <a:p>
            <a:pPr lvl="1"/>
            <a:r>
              <a:rPr lang="en-US" dirty="0" smtClean="0"/>
              <a:t>Five forms</a:t>
            </a:r>
          </a:p>
          <a:p>
            <a:pPr lvl="1"/>
            <a:r>
              <a:rPr lang="en-US" dirty="0" smtClean="0"/>
              <a:t>Lots of repeated information</a:t>
            </a:r>
          </a:p>
          <a:p>
            <a:pPr lvl="1"/>
            <a:r>
              <a:rPr lang="en-US" dirty="0" smtClean="0"/>
              <a:t>On paper</a:t>
            </a:r>
          </a:p>
          <a:p>
            <a:r>
              <a:rPr lang="en-US" dirty="0" smtClean="0"/>
              <a:t>Proposed system</a:t>
            </a:r>
          </a:p>
          <a:p>
            <a:pPr lvl="1"/>
            <a:r>
              <a:rPr lang="en-US" dirty="0" smtClean="0"/>
              <a:t>One form</a:t>
            </a:r>
          </a:p>
          <a:p>
            <a:pPr lvl="1"/>
            <a:r>
              <a:rPr lang="en-US" dirty="0" smtClean="0"/>
              <a:t>Automatic data propagation</a:t>
            </a:r>
          </a:p>
          <a:p>
            <a:pPr lvl="1"/>
            <a:r>
              <a:rPr lang="en-US" dirty="0" smtClean="0"/>
              <a:t>Online</a:t>
            </a:r>
          </a:p>
          <a:p>
            <a:pPr lvl="1"/>
            <a:r>
              <a:rPr lang="en-US" dirty="0" smtClean="0"/>
              <a:t>Automated backups</a:t>
            </a:r>
          </a:p>
          <a:p>
            <a:pPr lvl="1"/>
            <a:r>
              <a:rPr lang="en-US" dirty="0" smtClean="0"/>
              <a:t>Digital photos</a:t>
            </a:r>
          </a:p>
        </p:txBody>
      </p:sp>
      <p:pic>
        <p:nvPicPr>
          <p:cNvPr id="2050" name="Picture 2" descr="http://www.5thgearconsulting.com/images/paperwork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1200" y="2743200"/>
            <a:ext cx="3057525" cy="35623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00889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Preliminary Steps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3578352" cy="4495800"/>
          </a:xfrm>
        </p:spPr>
        <p:txBody>
          <a:bodyPr>
            <a:normAutofit/>
          </a:bodyPr>
          <a:lstStyle/>
          <a:p>
            <a:r>
              <a:rPr lang="en-US" dirty="0" smtClean="0"/>
              <a:t>Contacted client (Greg Harmon)</a:t>
            </a:r>
          </a:p>
          <a:p>
            <a:r>
              <a:rPr lang="en-US" dirty="0" smtClean="0"/>
              <a:t>Architected solution</a:t>
            </a:r>
          </a:p>
          <a:p>
            <a:r>
              <a:rPr lang="en-US" dirty="0" smtClean="0"/>
              <a:t>Mapped out database</a:t>
            </a:r>
          </a:p>
          <a:p>
            <a:r>
              <a:rPr lang="en-US" dirty="0" smtClean="0"/>
              <a:t>Normalized database</a:t>
            </a:r>
          </a:p>
        </p:txBody>
      </p:sp>
      <p:pic>
        <p:nvPicPr>
          <p:cNvPr id="1028" name="Picture 4" descr="http://www.printwand.com/blog/media/2012/01/Naming-A-Product-8-Keys-For-Brainstorming-Your-Ideas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27585" y="2057400"/>
            <a:ext cx="4124325" cy="26384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28826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Database Design</a:t>
            </a:r>
            <a:endParaRPr lang="en-US" dirty="0"/>
          </a:p>
        </p:txBody>
      </p:sp>
      <p:sp>
        <p:nvSpPr>
          <p:cNvPr id="6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4340352" cy="44958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Tables</a:t>
            </a:r>
          </a:p>
          <a:p>
            <a:pPr lvl="1"/>
            <a:r>
              <a:rPr lang="en-US" sz="2400" dirty="0" smtClean="0"/>
              <a:t>address</a:t>
            </a:r>
            <a:endParaRPr lang="en-US" sz="2400" dirty="0"/>
          </a:p>
          <a:p>
            <a:pPr lvl="1"/>
            <a:r>
              <a:rPr lang="en-US" sz="2400" dirty="0" err="1" smtClean="0"/>
              <a:t>driverInformation</a:t>
            </a:r>
            <a:endParaRPr lang="en-US" sz="2400" dirty="0"/>
          </a:p>
          <a:p>
            <a:pPr lvl="1"/>
            <a:r>
              <a:rPr lang="en-US" sz="2400" dirty="0" err="1" smtClean="0"/>
              <a:t>emergencyContact</a:t>
            </a:r>
            <a:endParaRPr lang="en-US" sz="2400" dirty="0"/>
          </a:p>
          <a:p>
            <a:pPr lvl="1"/>
            <a:r>
              <a:rPr lang="en-US" sz="2400" dirty="0" smtClean="0"/>
              <a:t>employee</a:t>
            </a:r>
            <a:endParaRPr lang="en-US" sz="2400" dirty="0"/>
          </a:p>
          <a:p>
            <a:pPr lvl="1"/>
            <a:r>
              <a:rPr lang="en-US" sz="2400" dirty="0" err="1" smtClean="0"/>
              <a:t>employerReportForm</a:t>
            </a:r>
            <a:endParaRPr lang="en-US" sz="2400" dirty="0"/>
          </a:p>
          <a:p>
            <a:pPr lvl="1"/>
            <a:r>
              <a:rPr lang="en-US" sz="2400" dirty="0" err="1" smtClean="0"/>
              <a:t>firstAidLog</a:t>
            </a:r>
            <a:endParaRPr lang="en-US" sz="2400" dirty="0"/>
          </a:p>
          <a:p>
            <a:pPr lvl="1"/>
            <a:r>
              <a:rPr lang="en-US" sz="2400" dirty="0" err="1" smtClean="0"/>
              <a:t>healthOfficer</a:t>
            </a:r>
            <a:endParaRPr lang="en-US" sz="2400" dirty="0"/>
          </a:p>
          <a:p>
            <a:pPr lvl="1"/>
            <a:r>
              <a:rPr lang="en-US" sz="2400" dirty="0" err="1" smtClean="0"/>
              <a:t>incidentInformationEntry</a:t>
            </a:r>
            <a:endParaRPr lang="en-US" sz="2400" dirty="0"/>
          </a:p>
          <a:p>
            <a:pPr lvl="1"/>
            <a:r>
              <a:rPr lang="en-US" sz="2400" dirty="0" err="1" smtClean="0"/>
              <a:t>incidentInformationReport</a:t>
            </a:r>
            <a:endParaRPr lang="en-US" sz="2400" dirty="0"/>
          </a:p>
          <a:p>
            <a:pPr lvl="1"/>
            <a:endParaRPr lang="en-US" dirty="0" smtClean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4724400" y="1676400"/>
            <a:ext cx="4111752" cy="4495800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20040" indent="-320040" algn="l" rtl="0" eaLnBrk="1" latinLnBrk="0" hangingPunct="1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  <a:defRPr kumimoji="0"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ts val="550"/>
              </a:spcBef>
              <a:buClr>
                <a:schemeClr val="accent1"/>
              </a:buClr>
              <a:buSzPct val="70000"/>
              <a:buFont typeface="Wingdings 2"/>
              <a:buChar char="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rtl="0" eaLnBrk="1" latinLnBrk="0" hangingPunct="1">
              <a:spcBef>
                <a:spcPts val="500"/>
              </a:spcBef>
              <a:buClr>
                <a:schemeClr val="accent2"/>
              </a:buClr>
              <a:buSzPct val="75000"/>
              <a:buFont typeface="Wingdings"/>
              <a:buChar char=""/>
              <a:defRPr kumimoji="0"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-228600" algn="l" rtl="0" eaLnBrk="1" latinLnBrk="0" hangingPunct="1">
              <a:spcBef>
                <a:spcPts val="400"/>
              </a:spcBef>
              <a:buClr>
                <a:schemeClr val="accent3"/>
              </a:buClr>
              <a:buSzPct val="75000"/>
              <a:buFont typeface="Wingdings"/>
              <a:buChar char="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-228600" algn="l" rtl="0" eaLnBrk="1" latinLnBrk="0" hangingPunct="1">
              <a:spcBef>
                <a:spcPts val="400"/>
              </a:spcBef>
              <a:buClr>
                <a:schemeClr val="accent4"/>
              </a:buClr>
              <a:buSzPct val="65000"/>
              <a:buFont typeface="Wingdings"/>
              <a:buChar char="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10312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77440" indent="-228600" algn="l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6517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260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90000"/>
              </a:lnSpc>
              <a:buNone/>
            </a:pPr>
            <a:endParaRPr lang="en-US" sz="2400" dirty="0" smtClean="0"/>
          </a:p>
          <a:p>
            <a:pPr lvl="1">
              <a:lnSpc>
                <a:spcPct val="90000"/>
              </a:lnSpc>
            </a:pPr>
            <a:r>
              <a:rPr lang="en-US" sz="2400" dirty="0" err="1" smtClean="0"/>
              <a:t>incidentLog</a:t>
            </a:r>
            <a:endParaRPr lang="en-US" sz="2400" dirty="0"/>
          </a:p>
          <a:p>
            <a:pPr lvl="1">
              <a:lnSpc>
                <a:spcPct val="90000"/>
              </a:lnSpc>
            </a:pPr>
            <a:r>
              <a:rPr lang="en-US" sz="2400" dirty="0" err="1" smtClean="0"/>
              <a:t>othersToIncident</a:t>
            </a:r>
            <a:endParaRPr lang="en-US" sz="2400" dirty="0"/>
          </a:p>
          <a:p>
            <a:pPr lvl="1">
              <a:lnSpc>
                <a:spcPct val="90000"/>
              </a:lnSpc>
            </a:pPr>
            <a:r>
              <a:rPr lang="en-US" sz="2400" dirty="0" err="1" smtClean="0"/>
              <a:t>patientCareReport</a:t>
            </a:r>
            <a:endParaRPr lang="en-US" sz="2400" dirty="0"/>
          </a:p>
          <a:p>
            <a:pPr lvl="1">
              <a:lnSpc>
                <a:spcPct val="90000"/>
              </a:lnSpc>
            </a:pPr>
            <a:r>
              <a:rPr lang="en-US" sz="2400" dirty="0" smtClean="0"/>
              <a:t>person</a:t>
            </a:r>
            <a:endParaRPr lang="en-US" sz="2400" dirty="0"/>
          </a:p>
          <a:p>
            <a:pPr lvl="1">
              <a:lnSpc>
                <a:spcPct val="90000"/>
              </a:lnSpc>
            </a:pPr>
            <a:r>
              <a:rPr lang="en-US" sz="2400" dirty="0" smtClean="0"/>
              <a:t>photo</a:t>
            </a:r>
            <a:endParaRPr lang="en-US" sz="2400" dirty="0"/>
          </a:p>
          <a:p>
            <a:pPr lvl="1">
              <a:lnSpc>
                <a:spcPct val="90000"/>
              </a:lnSpc>
            </a:pPr>
            <a:r>
              <a:rPr lang="en-US" sz="2400" dirty="0" smtClean="0"/>
              <a:t>scout</a:t>
            </a:r>
            <a:endParaRPr lang="en-US" sz="2400" dirty="0"/>
          </a:p>
          <a:p>
            <a:pPr lvl="1">
              <a:lnSpc>
                <a:spcPct val="90000"/>
              </a:lnSpc>
            </a:pPr>
            <a:r>
              <a:rPr lang="en-US" sz="2400" dirty="0" smtClean="0"/>
              <a:t>user</a:t>
            </a:r>
            <a:endParaRPr lang="en-US" sz="2400" dirty="0"/>
          </a:p>
          <a:p>
            <a:pPr lvl="1">
              <a:lnSpc>
                <a:spcPct val="90000"/>
              </a:lnSpc>
            </a:pPr>
            <a:r>
              <a:rPr lang="en-US" sz="2400" dirty="0" err="1" smtClean="0"/>
              <a:t>vehicleInformation</a:t>
            </a:r>
            <a:endParaRPr lang="en-US" sz="2400" dirty="0"/>
          </a:p>
          <a:p>
            <a:pPr lvl="1">
              <a:lnSpc>
                <a:spcPct val="90000"/>
              </a:lnSpc>
            </a:pPr>
            <a:r>
              <a:rPr lang="en-US" sz="2400" dirty="0" err="1" smtClean="0"/>
              <a:t>witnessesToIncident</a:t>
            </a:r>
            <a:endParaRPr lang="en-US" sz="2400" dirty="0"/>
          </a:p>
          <a:p>
            <a:pPr>
              <a:lnSpc>
                <a:spcPct val="90000"/>
              </a:lnSpc>
            </a:pPr>
            <a:endParaRPr 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val="2584492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Website Design/Solution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4187952" cy="4495800"/>
          </a:xfrm>
        </p:spPr>
        <p:txBody>
          <a:bodyPr/>
          <a:lstStyle/>
          <a:p>
            <a:r>
              <a:rPr lang="en-US" dirty="0" smtClean="0"/>
              <a:t>Drafted design in Photoshop</a:t>
            </a:r>
          </a:p>
          <a:p>
            <a:r>
              <a:rPr lang="en-US" dirty="0" smtClean="0"/>
              <a:t>Coded everything up</a:t>
            </a:r>
          </a:p>
          <a:p>
            <a:pPr lvl="1"/>
            <a:r>
              <a:rPr lang="en-US" dirty="0" smtClean="0"/>
              <a:t>Used </a:t>
            </a:r>
            <a:r>
              <a:rPr lang="en-US" dirty="0"/>
              <a:t>HTML5, CSS, </a:t>
            </a:r>
            <a:r>
              <a:rPr lang="en-US" dirty="0" smtClean="0"/>
              <a:t>JavaScript (</a:t>
            </a:r>
            <a:r>
              <a:rPr lang="en-US" dirty="0" err="1" smtClean="0"/>
              <a:t>jQuery</a:t>
            </a:r>
            <a:r>
              <a:rPr lang="en-US" dirty="0" smtClean="0"/>
              <a:t>), Object-Oriented PHP, and MySQL</a:t>
            </a:r>
            <a:endParaRPr lang="en-US" dirty="0"/>
          </a:p>
          <a:p>
            <a:pPr lvl="1"/>
            <a:r>
              <a:rPr lang="en-US" dirty="0" smtClean="0"/>
              <a:t>Wrote over 120 pages of code</a:t>
            </a:r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200" y="1828800"/>
            <a:ext cx="3440780" cy="2971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23087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discountgeeks.com/images/stock/data_backup_file_copy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2438400"/>
            <a:ext cx="3810000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Features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4645152" cy="4800600"/>
          </a:xfrm>
        </p:spPr>
        <p:txBody>
          <a:bodyPr>
            <a:normAutofit/>
          </a:bodyPr>
          <a:lstStyle/>
          <a:p>
            <a:r>
              <a:rPr lang="en-US" dirty="0" smtClean="0"/>
              <a:t>Features</a:t>
            </a:r>
          </a:p>
          <a:p>
            <a:pPr lvl="1"/>
            <a:r>
              <a:rPr lang="en-US" dirty="0" smtClean="0"/>
              <a:t>Online injury forms</a:t>
            </a:r>
          </a:p>
          <a:p>
            <a:pPr lvl="2"/>
            <a:r>
              <a:rPr lang="en-US" dirty="0" smtClean="0"/>
              <a:t>Input validation</a:t>
            </a:r>
          </a:p>
          <a:p>
            <a:pPr lvl="2"/>
            <a:r>
              <a:rPr lang="en-US" dirty="0" smtClean="0"/>
              <a:t>Automatic data propagation</a:t>
            </a:r>
          </a:p>
          <a:p>
            <a:pPr lvl="2"/>
            <a:r>
              <a:rPr lang="en-US" dirty="0" smtClean="0"/>
              <a:t>Photo </a:t>
            </a:r>
            <a:r>
              <a:rPr lang="en-US" dirty="0" err="1" smtClean="0"/>
              <a:t>uploader</a:t>
            </a:r>
            <a:endParaRPr lang="en-US" dirty="0" smtClean="0"/>
          </a:p>
          <a:p>
            <a:pPr lvl="1"/>
            <a:r>
              <a:rPr lang="en-US" dirty="0" smtClean="0"/>
              <a:t>User account system</a:t>
            </a:r>
          </a:p>
          <a:p>
            <a:pPr lvl="2"/>
            <a:r>
              <a:rPr lang="en-US" dirty="0" smtClean="0"/>
              <a:t>Login</a:t>
            </a:r>
          </a:p>
          <a:p>
            <a:pPr lvl="2"/>
            <a:r>
              <a:rPr lang="en-US" dirty="0" smtClean="0"/>
              <a:t>Register</a:t>
            </a:r>
          </a:p>
          <a:p>
            <a:pPr lvl="2"/>
            <a:r>
              <a:rPr lang="en-US" dirty="0" smtClean="0"/>
              <a:t>Change Password</a:t>
            </a:r>
          </a:p>
          <a:p>
            <a:pPr lvl="2"/>
            <a:r>
              <a:rPr lang="en-US" dirty="0" smtClean="0"/>
              <a:t>Delete User</a:t>
            </a:r>
          </a:p>
          <a:p>
            <a:pPr lvl="2"/>
            <a:r>
              <a:rPr lang="en-US" dirty="0" smtClean="0"/>
              <a:t>Logout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8745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1200" y="1689340"/>
            <a:ext cx="2806700" cy="3200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Features (Continued)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Features</a:t>
            </a:r>
          </a:p>
          <a:p>
            <a:pPr lvl="1"/>
            <a:r>
              <a:rPr lang="en-US" dirty="0" smtClean="0"/>
              <a:t>View </a:t>
            </a:r>
            <a:r>
              <a:rPr lang="en-US" dirty="0" smtClean="0"/>
              <a:t>Reports</a:t>
            </a:r>
          </a:p>
          <a:p>
            <a:pPr lvl="2"/>
            <a:r>
              <a:rPr lang="en-US" dirty="0" smtClean="0"/>
              <a:t>Downloadable</a:t>
            </a:r>
          </a:p>
          <a:p>
            <a:pPr lvl="2"/>
            <a:r>
              <a:rPr lang="en-US" dirty="0" smtClean="0"/>
              <a:t>Printable</a:t>
            </a:r>
          </a:p>
          <a:p>
            <a:pPr lvl="1"/>
            <a:r>
              <a:rPr lang="en-US" dirty="0" smtClean="0"/>
              <a:t>Search </a:t>
            </a:r>
            <a:r>
              <a:rPr lang="en-US" dirty="0" smtClean="0"/>
              <a:t>Reports</a:t>
            </a:r>
          </a:p>
          <a:p>
            <a:pPr lvl="1"/>
            <a:r>
              <a:rPr lang="en-US" dirty="0" smtClean="0"/>
              <a:t>Manual and automated data backups</a:t>
            </a:r>
          </a:p>
          <a:p>
            <a:pPr lvl="2"/>
            <a:r>
              <a:rPr lang="en-US" dirty="0" smtClean="0"/>
              <a:t>Compressed with </a:t>
            </a:r>
            <a:r>
              <a:rPr lang="en-US" dirty="0" err="1" smtClean="0"/>
              <a:t>gzip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0497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Features (Continued)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Features</a:t>
            </a:r>
          </a:p>
          <a:p>
            <a:pPr lvl="1"/>
            <a:r>
              <a:rPr lang="en-US" dirty="0" smtClean="0"/>
              <a:t>Offline </a:t>
            </a:r>
            <a:r>
              <a:rPr lang="en-US" dirty="0"/>
              <a:t>form </a:t>
            </a:r>
            <a:r>
              <a:rPr lang="en-US" dirty="0" smtClean="0"/>
              <a:t>saving </a:t>
            </a:r>
            <a:r>
              <a:rPr lang="en-US" dirty="0"/>
              <a:t>and delayed submission</a:t>
            </a:r>
          </a:p>
          <a:p>
            <a:pPr lvl="2"/>
            <a:r>
              <a:rPr lang="en-US" dirty="0"/>
              <a:t>Used HTML5 </a:t>
            </a:r>
            <a:r>
              <a:rPr lang="en-US" dirty="0" smtClean="0"/>
              <a:t>application cache feature</a:t>
            </a:r>
            <a:endParaRPr lang="en-US" dirty="0"/>
          </a:p>
          <a:p>
            <a:pPr lvl="1"/>
            <a:r>
              <a:rPr lang="en-US" dirty="0"/>
              <a:t>Automatic output minification</a:t>
            </a:r>
          </a:p>
          <a:p>
            <a:pPr lvl="1"/>
            <a:r>
              <a:rPr lang="en-US" dirty="0"/>
              <a:t>Client- and server-side user input validation</a:t>
            </a:r>
          </a:p>
          <a:p>
            <a:pPr lvl="1"/>
            <a:r>
              <a:rPr lang="en-US" dirty="0"/>
              <a:t>Robust error </a:t>
            </a:r>
            <a:r>
              <a:rPr lang="en-US" dirty="0" smtClean="0"/>
              <a:t>handling</a:t>
            </a:r>
            <a:endParaRPr lang="en-US" dirty="0"/>
          </a:p>
          <a:p>
            <a:pPr lvl="1"/>
            <a:r>
              <a:rPr lang="en-US" dirty="0" smtClean="0"/>
              <a:t>Secure</a:t>
            </a:r>
          </a:p>
          <a:p>
            <a:pPr lvl="2"/>
            <a:r>
              <a:rPr lang="en-US" dirty="0" err="1" smtClean="0"/>
              <a:t>phpass</a:t>
            </a:r>
            <a:r>
              <a:rPr lang="en-US" dirty="0" smtClean="0"/>
              <a:t> library (per-user, salted </a:t>
            </a:r>
            <a:r>
              <a:rPr lang="en-US" dirty="0" err="1" smtClean="0"/>
              <a:t>bcrypt</a:t>
            </a:r>
            <a:r>
              <a:rPr lang="en-US" dirty="0" smtClean="0"/>
              <a:t> password hashes) to combat rainbow tables and password crackers</a:t>
            </a:r>
          </a:p>
          <a:p>
            <a:pPr lvl="2"/>
            <a:r>
              <a:rPr lang="en-US" dirty="0" smtClean="0"/>
              <a:t>Prepared SQL queries to prevent SQL injections</a:t>
            </a:r>
          </a:p>
          <a:p>
            <a:pPr lvl="2"/>
            <a:r>
              <a:rPr lang="en-US" dirty="0" smtClean="0"/>
              <a:t>Sanitized output to prevent XSS attacks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1892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766</TotalTime>
  <Words>366</Words>
  <Application>Microsoft Office PowerPoint</Application>
  <PresentationFormat>On-screen Show (4:3)</PresentationFormat>
  <Paragraphs>133</Paragraphs>
  <Slides>13</Slides>
  <Notes>13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Median</vt:lpstr>
      <vt:lpstr>Boy Scout Medical Record System for Blue Ridge Mountain Council</vt:lpstr>
      <vt:lpstr>Overview</vt:lpstr>
      <vt:lpstr>Project Motivation</vt:lpstr>
      <vt:lpstr>Preliminary Steps</vt:lpstr>
      <vt:lpstr>Database Design</vt:lpstr>
      <vt:lpstr>Website Design/Solution</vt:lpstr>
      <vt:lpstr>Features</vt:lpstr>
      <vt:lpstr>Features (Continued)</vt:lpstr>
      <vt:lpstr>Features (Continued)</vt:lpstr>
      <vt:lpstr>Problems We Encountered</vt:lpstr>
      <vt:lpstr>Lessons We Learned</vt:lpstr>
      <vt:lpstr>Demonstration</vt:lpstr>
      <vt:lpstr>References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John</dc:creator>
  <cp:lastModifiedBy>John</cp:lastModifiedBy>
  <cp:revision>100</cp:revision>
  <dcterms:created xsi:type="dcterms:W3CDTF">2012-03-18T16:47:14Z</dcterms:created>
  <dcterms:modified xsi:type="dcterms:W3CDTF">2012-04-30T18:19:22Z</dcterms:modified>
</cp:coreProperties>
</file>