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660" r:id="rId2"/>
  </p:sldMasterIdLst>
  <p:notesMasterIdLst>
    <p:notesMasterId r:id="rId25"/>
  </p:notesMasterIdLst>
  <p:handoutMasterIdLst>
    <p:handoutMasterId r:id="rId26"/>
  </p:handoutMasterIdLst>
  <p:sldIdLst>
    <p:sldId id="366" r:id="rId3"/>
    <p:sldId id="405" r:id="rId4"/>
    <p:sldId id="412" r:id="rId5"/>
    <p:sldId id="407" r:id="rId6"/>
    <p:sldId id="408" r:id="rId7"/>
    <p:sldId id="427" r:id="rId8"/>
    <p:sldId id="411" r:id="rId9"/>
    <p:sldId id="416" r:id="rId10"/>
    <p:sldId id="417" r:id="rId11"/>
    <p:sldId id="418" r:id="rId12"/>
    <p:sldId id="422" r:id="rId13"/>
    <p:sldId id="369" r:id="rId14"/>
    <p:sldId id="370" r:id="rId15"/>
    <p:sldId id="428" r:id="rId16"/>
    <p:sldId id="429" r:id="rId17"/>
    <p:sldId id="424" r:id="rId18"/>
    <p:sldId id="423" r:id="rId19"/>
    <p:sldId id="426" r:id="rId20"/>
    <p:sldId id="420" r:id="rId21"/>
    <p:sldId id="349" r:id="rId22"/>
    <p:sldId id="409" r:id="rId23"/>
    <p:sldId id="421" r:id="rId2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/>
        <a:cs typeface="宋体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/>
        <a:cs typeface="宋体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/>
        <a:cs typeface="宋体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/>
        <a:cs typeface="宋体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/>
        <a:cs typeface="宋体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/>
        <a:cs typeface="宋体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/>
        <a:cs typeface="宋体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/>
        <a:cs typeface="宋体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/>
        <a:cs typeface="宋体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CC"/>
    <a:srgbClr val="CC9900"/>
    <a:srgbClr val="CC00CC"/>
    <a:srgbClr val="CCCC00"/>
    <a:srgbClr val="0099CC"/>
    <a:srgbClr val="008000"/>
    <a:srgbClr val="0D326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28" autoAdjust="0"/>
    <p:restoredTop sz="93369" autoAdjust="0"/>
  </p:normalViewPr>
  <p:slideViewPr>
    <p:cSldViewPr>
      <p:cViewPr varScale="1">
        <p:scale>
          <a:sx n="73" d="100"/>
          <a:sy n="73" d="100"/>
        </p:scale>
        <p:origin x="-10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_ICHTER%20HD:Loth%20Research:AIAA%2042ndFluids%20NewOrleans:Figures:MassVsDiamete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>
        <c:manualLayout>
          <c:layoutTarget val="inner"/>
          <c:xMode val="edge"/>
          <c:yMode val="edge"/>
          <c:x val="0.10804308197980604"/>
          <c:y val="3.5273368606701945E-2"/>
          <c:w val="0.84258147735685351"/>
          <c:h val="0.79753152427508056"/>
        </c:manualLayout>
      </c:layout>
      <c:scatterChart>
        <c:scatterStyle val="lineMarker"/>
        <c:ser>
          <c:idx val="0"/>
          <c:order val="0"/>
          <c:tx>
            <c:strRef>
              <c:f>Sheet1!$B$1</c:f>
              <c:strCache>
                <c:ptCount val="1"/>
                <c:pt idx="0">
                  <c:v>LM</c:v>
                </c:pt>
              </c:strCache>
            </c:strRef>
          </c:tx>
          <c:spPr>
            <a:ln w="47625">
              <a:noFill/>
            </a:ln>
          </c:spPr>
          <c:marker>
            <c:symbol val="diamond"/>
            <c:size val="8"/>
          </c:marker>
          <c:xVal>
            <c:numRef>
              <c:f>Sheet1!$A$2:$A$103</c:f>
              <c:numCache>
                <c:formatCode>General</c:formatCode>
                <c:ptCount val="102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18</c:v>
                </c:pt>
                <c:pt idx="10">
                  <c:v>20</c:v>
                </c:pt>
                <c:pt idx="11">
                  <c:v>22</c:v>
                </c:pt>
                <c:pt idx="12">
                  <c:v>24</c:v>
                </c:pt>
                <c:pt idx="13">
                  <c:v>26</c:v>
                </c:pt>
                <c:pt idx="14">
                  <c:v>28</c:v>
                </c:pt>
                <c:pt idx="15">
                  <c:v>30</c:v>
                </c:pt>
                <c:pt idx="16">
                  <c:v>32</c:v>
                </c:pt>
                <c:pt idx="17">
                  <c:v>34</c:v>
                </c:pt>
                <c:pt idx="18">
                  <c:v>36</c:v>
                </c:pt>
                <c:pt idx="19">
                  <c:v>38</c:v>
                </c:pt>
                <c:pt idx="20">
                  <c:v>40</c:v>
                </c:pt>
                <c:pt idx="21">
                  <c:v>42</c:v>
                </c:pt>
                <c:pt idx="22">
                  <c:v>44</c:v>
                </c:pt>
                <c:pt idx="23">
                  <c:v>46</c:v>
                </c:pt>
                <c:pt idx="24">
                  <c:v>48</c:v>
                </c:pt>
                <c:pt idx="25">
                  <c:v>50</c:v>
                </c:pt>
                <c:pt idx="26">
                  <c:v>52</c:v>
                </c:pt>
                <c:pt idx="27">
                  <c:v>54</c:v>
                </c:pt>
                <c:pt idx="28">
                  <c:v>56</c:v>
                </c:pt>
                <c:pt idx="29">
                  <c:v>58</c:v>
                </c:pt>
                <c:pt idx="30">
                  <c:v>60</c:v>
                </c:pt>
                <c:pt idx="31">
                  <c:v>62</c:v>
                </c:pt>
                <c:pt idx="32">
                  <c:v>64</c:v>
                </c:pt>
                <c:pt idx="33">
                  <c:v>66</c:v>
                </c:pt>
                <c:pt idx="34">
                  <c:v>68</c:v>
                </c:pt>
                <c:pt idx="35">
                  <c:v>70</c:v>
                </c:pt>
                <c:pt idx="36">
                  <c:v>72</c:v>
                </c:pt>
                <c:pt idx="37">
                  <c:v>74</c:v>
                </c:pt>
                <c:pt idx="38">
                  <c:v>76</c:v>
                </c:pt>
                <c:pt idx="39">
                  <c:v>78</c:v>
                </c:pt>
                <c:pt idx="40">
                  <c:v>80</c:v>
                </c:pt>
                <c:pt idx="41">
                  <c:v>82</c:v>
                </c:pt>
                <c:pt idx="42">
                  <c:v>82</c:v>
                </c:pt>
                <c:pt idx="43">
                  <c:v>84</c:v>
                </c:pt>
                <c:pt idx="44">
                  <c:v>86</c:v>
                </c:pt>
                <c:pt idx="45">
                  <c:v>88</c:v>
                </c:pt>
                <c:pt idx="46">
                  <c:v>90</c:v>
                </c:pt>
                <c:pt idx="47">
                  <c:v>92</c:v>
                </c:pt>
                <c:pt idx="48">
                  <c:v>94</c:v>
                </c:pt>
                <c:pt idx="49">
                  <c:v>96</c:v>
                </c:pt>
                <c:pt idx="50">
                  <c:v>98</c:v>
                </c:pt>
                <c:pt idx="51">
                  <c:v>100</c:v>
                </c:pt>
                <c:pt idx="52">
                  <c:v>102</c:v>
                </c:pt>
                <c:pt idx="53">
                  <c:v>104</c:v>
                </c:pt>
                <c:pt idx="54">
                  <c:v>106</c:v>
                </c:pt>
                <c:pt idx="55">
                  <c:v>108</c:v>
                </c:pt>
                <c:pt idx="56">
                  <c:v>110</c:v>
                </c:pt>
                <c:pt idx="57">
                  <c:v>112</c:v>
                </c:pt>
                <c:pt idx="58">
                  <c:v>114</c:v>
                </c:pt>
                <c:pt idx="59">
                  <c:v>116</c:v>
                </c:pt>
                <c:pt idx="60">
                  <c:v>118</c:v>
                </c:pt>
                <c:pt idx="61">
                  <c:v>120</c:v>
                </c:pt>
                <c:pt idx="62">
                  <c:v>122</c:v>
                </c:pt>
                <c:pt idx="63">
                  <c:v>124</c:v>
                </c:pt>
                <c:pt idx="64">
                  <c:v>126</c:v>
                </c:pt>
                <c:pt idx="65">
                  <c:v>128</c:v>
                </c:pt>
                <c:pt idx="66">
                  <c:v>130</c:v>
                </c:pt>
                <c:pt idx="67">
                  <c:v>132</c:v>
                </c:pt>
                <c:pt idx="68">
                  <c:v>134</c:v>
                </c:pt>
                <c:pt idx="69">
                  <c:v>136</c:v>
                </c:pt>
                <c:pt idx="70">
                  <c:v>138</c:v>
                </c:pt>
                <c:pt idx="71">
                  <c:v>140</c:v>
                </c:pt>
                <c:pt idx="72">
                  <c:v>142</c:v>
                </c:pt>
                <c:pt idx="73">
                  <c:v>144</c:v>
                </c:pt>
                <c:pt idx="74">
                  <c:v>146</c:v>
                </c:pt>
                <c:pt idx="75">
                  <c:v>148</c:v>
                </c:pt>
                <c:pt idx="76">
                  <c:v>150</c:v>
                </c:pt>
                <c:pt idx="77">
                  <c:v>152</c:v>
                </c:pt>
                <c:pt idx="78">
                  <c:v>154</c:v>
                </c:pt>
                <c:pt idx="79">
                  <c:v>156</c:v>
                </c:pt>
                <c:pt idx="80">
                  <c:v>158</c:v>
                </c:pt>
                <c:pt idx="81">
                  <c:v>160</c:v>
                </c:pt>
                <c:pt idx="82">
                  <c:v>162</c:v>
                </c:pt>
                <c:pt idx="83">
                  <c:v>164</c:v>
                </c:pt>
                <c:pt idx="84">
                  <c:v>166</c:v>
                </c:pt>
                <c:pt idx="85">
                  <c:v>168</c:v>
                </c:pt>
                <c:pt idx="86">
                  <c:v>170</c:v>
                </c:pt>
                <c:pt idx="87">
                  <c:v>172</c:v>
                </c:pt>
                <c:pt idx="88">
                  <c:v>174</c:v>
                </c:pt>
                <c:pt idx="89">
                  <c:v>176</c:v>
                </c:pt>
                <c:pt idx="90">
                  <c:v>178</c:v>
                </c:pt>
                <c:pt idx="91">
                  <c:v>180</c:v>
                </c:pt>
                <c:pt idx="92">
                  <c:v>182</c:v>
                </c:pt>
                <c:pt idx="93">
                  <c:v>184</c:v>
                </c:pt>
                <c:pt idx="94">
                  <c:v>186</c:v>
                </c:pt>
                <c:pt idx="95">
                  <c:v>188</c:v>
                </c:pt>
                <c:pt idx="96">
                  <c:v>190</c:v>
                </c:pt>
                <c:pt idx="97">
                  <c:v>192</c:v>
                </c:pt>
                <c:pt idx="98">
                  <c:v>194</c:v>
                </c:pt>
                <c:pt idx="99">
                  <c:v>196</c:v>
                </c:pt>
                <c:pt idx="100">
                  <c:v>198</c:v>
                </c:pt>
                <c:pt idx="101">
                  <c:v>200</c:v>
                </c:pt>
              </c:numCache>
            </c:numRef>
          </c:xVal>
          <c:yVal>
            <c:numRef>
              <c:f>Sheet1!$B$2:$B$103</c:f>
              <c:numCache>
                <c:formatCode>General</c:formatCode>
                <c:ptCount val="102"/>
                <c:pt idx="15">
                  <c:v>0.8</c:v>
                </c:pt>
                <c:pt idx="22">
                  <c:v>2.1</c:v>
                </c:pt>
                <c:pt idx="23">
                  <c:v>2.2000000000000002</c:v>
                </c:pt>
                <c:pt idx="24">
                  <c:v>2.8</c:v>
                </c:pt>
                <c:pt idx="26">
                  <c:v>3.2</c:v>
                </c:pt>
                <c:pt idx="27">
                  <c:v>4.3</c:v>
                </c:pt>
                <c:pt idx="28">
                  <c:v>3</c:v>
                </c:pt>
                <c:pt idx="29">
                  <c:v>3.2</c:v>
                </c:pt>
                <c:pt idx="31">
                  <c:v>4.9000000000000004</c:v>
                </c:pt>
                <c:pt idx="32">
                  <c:v>4.7</c:v>
                </c:pt>
                <c:pt idx="35">
                  <c:v>6</c:v>
                </c:pt>
                <c:pt idx="36">
                  <c:v>6.1</c:v>
                </c:pt>
                <c:pt idx="39">
                  <c:v>6.3</c:v>
                </c:pt>
                <c:pt idx="40">
                  <c:v>8.5</c:v>
                </c:pt>
                <c:pt idx="46">
                  <c:v>10.200000000000001</c:v>
                </c:pt>
                <c:pt idx="47">
                  <c:v>9.9</c:v>
                </c:pt>
                <c:pt idx="56">
                  <c:v>13.2</c:v>
                </c:pt>
                <c:pt idx="64">
                  <c:v>17.600000000000001</c:v>
                </c:pt>
              </c:numCache>
            </c:numRef>
          </c:y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Vestas</c:v>
                </c:pt>
              </c:strCache>
            </c:strRef>
          </c:tx>
          <c:spPr>
            <a:ln w="47625">
              <a:noFill/>
            </a:ln>
          </c:spPr>
          <c:marker>
            <c:symbol val="square"/>
            <c:size val="8"/>
          </c:marker>
          <c:xVal>
            <c:numRef>
              <c:f>Sheet1!$A$2:$A$103</c:f>
              <c:numCache>
                <c:formatCode>General</c:formatCode>
                <c:ptCount val="102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18</c:v>
                </c:pt>
                <c:pt idx="10">
                  <c:v>20</c:v>
                </c:pt>
                <c:pt idx="11">
                  <c:v>22</c:v>
                </c:pt>
                <c:pt idx="12">
                  <c:v>24</c:v>
                </c:pt>
                <c:pt idx="13">
                  <c:v>26</c:v>
                </c:pt>
                <c:pt idx="14">
                  <c:v>28</c:v>
                </c:pt>
                <c:pt idx="15">
                  <c:v>30</c:v>
                </c:pt>
                <c:pt idx="16">
                  <c:v>32</c:v>
                </c:pt>
                <c:pt idx="17">
                  <c:v>34</c:v>
                </c:pt>
                <c:pt idx="18">
                  <c:v>36</c:v>
                </c:pt>
                <c:pt idx="19">
                  <c:v>38</c:v>
                </c:pt>
                <c:pt idx="20">
                  <c:v>40</c:v>
                </c:pt>
                <c:pt idx="21">
                  <c:v>42</c:v>
                </c:pt>
                <c:pt idx="22">
                  <c:v>44</c:v>
                </c:pt>
                <c:pt idx="23">
                  <c:v>46</c:v>
                </c:pt>
                <c:pt idx="24">
                  <c:v>48</c:v>
                </c:pt>
                <c:pt idx="25">
                  <c:v>50</c:v>
                </c:pt>
                <c:pt idx="26">
                  <c:v>52</c:v>
                </c:pt>
                <c:pt idx="27">
                  <c:v>54</c:v>
                </c:pt>
                <c:pt idx="28">
                  <c:v>56</c:v>
                </c:pt>
                <c:pt idx="29">
                  <c:v>58</c:v>
                </c:pt>
                <c:pt idx="30">
                  <c:v>60</c:v>
                </c:pt>
                <c:pt idx="31">
                  <c:v>62</c:v>
                </c:pt>
                <c:pt idx="32">
                  <c:v>64</c:v>
                </c:pt>
                <c:pt idx="33">
                  <c:v>66</c:v>
                </c:pt>
                <c:pt idx="34">
                  <c:v>68</c:v>
                </c:pt>
                <c:pt idx="35">
                  <c:v>70</c:v>
                </c:pt>
                <c:pt idx="36">
                  <c:v>72</c:v>
                </c:pt>
                <c:pt idx="37">
                  <c:v>74</c:v>
                </c:pt>
                <c:pt idx="38">
                  <c:v>76</c:v>
                </c:pt>
                <c:pt idx="39">
                  <c:v>78</c:v>
                </c:pt>
                <c:pt idx="40">
                  <c:v>80</c:v>
                </c:pt>
                <c:pt idx="41">
                  <c:v>82</c:v>
                </c:pt>
                <c:pt idx="42">
                  <c:v>82</c:v>
                </c:pt>
                <c:pt idx="43">
                  <c:v>84</c:v>
                </c:pt>
                <c:pt idx="44">
                  <c:v>86</c:v>
                </c:pt>
                <c:pt idx="45">
                  <c:v>88</c:v>
                </c:pt>
                <c:pt idx="46">
                  <c:v>90</c:v>
                </c:pt>
                <c:pt idx="47">
                  <c:v>92</c:v>
                </c:pt>
                <c:pt idx="48">
                  <c:v>94</c:v>
                </c:pt>
                <c:pt idx="49">
                  <c:v>96</c:v>
                </c:pt>
                <c:pt idx="50">
                  <c:v>98</c:v>
                </c:pt>
                <c:pt idx="51">
                  <c:v>100</c:v>
                </c:pt>
                <c:pt idx="52">
                  <c:v>102</c:v>
                </c:pt>
                <c:pt idx="53">
                  <c:v>104</c:v>
                </c:pt>
                <c:pt idx="54">
                  <c:v>106</c:v>
                </c:pt>
                <c:pt idx="55">
                  <c:v>108</c:v>
                </c:pt>
                <c:pt idx="56">
                  <c:v>110</c:v>
                </c:pt>
                <c:pt idx="57">
                  <c:v>112</c:v>
                </c:pt>
                <c:pt idx="58">
                  <c:v>114</c:v>
                </c:pt>
                <c:pt idx="59">
                  <c:v>116</c:v>
                </c:pt>
                <c:pt idx="60">
                  <c:v>118</c:v>
                </c:pt>
                <c:pt idx="61">
                  <c:v>120</c:v>
                </c:pt>
                <c:pt idx="62">
                  <c:v>122</c:v>
                </c:pt>
                <c:pt idx="63">
                  <c:v>124</c:v>
                </c:pt>
                <c:pt idx="64">
                  <c:v>126</c:v>
                </c:pt>
                <c:pt idx="65">
                  <c:v>128</c:v>
                </c:pt>
                <c:pt idx="66">
                  <c:v>130</c:v>
                </c:pt>
                <c:pt idx="67">
                  <c:v>132</c:v>
                </c:pt>
                <c:pt idx="68">
                  <c:v>134</c:v>
                </c:pt>
                <c:pt idx="69">
                  <c:v>136</c:v>
                </c:pt>
                <c:pt idx="70">
                  <c:v>138</c:v>
                </c:pt>
                <c:pt idx="71">
                  <c:v>140</c:v>
                </c:pt>
                <c:pt idx="72">
                  <c:v>142</c:v>
                </c:pt>
                <c:pt idx="73">
                  <c:v>144</c:v>
                </c:pt>
                <c:pt idx="74">
                  <c:v>146</c:v>
                </c:pt>
                <c:pt idx="75">
                  <c:v>148</c:v>
                </c:pt>
                <c:pt idx="76">
                  <c:v>150</c:v>
                </c:pt>
                <c:pt idx="77">
                  <c:v>152</c:v>
                </c:pt>
                <c:pt idx="78">
                  <c:v>154</c:v>
                </c:pt>
                <c:pt idx="79">
                  <c:v>156</c:v>
                </c:pt>
                <c:pt idx="80">
                  <c:v>158</c:v>
                </c:pt>
                <c:pt idx="81">
                  <c:v>160</c:v>
                </c:pt>
                <c:pt idx="82">
                  <c:v>162</c:v>
                </c:pt>
                <c:pt idx="83">
                  <c:v>164</c:v>
                </c:pt>
                <c:pt idx="84">
                  <c:v>166</c:v>
                </c:pt>
                <c:pt idx="85">
                  <c:v>168</c:v>
                </c:pt>
                <c:pt idx="86">
                  <c:v>170</c:v>
                </c:pt>
                <c:pt idx="87">
                  <c:v>172</c:v>
                </c:pt>
                <c:pt idx="88">
                  <c:v>174</c:v>
                </c:pt>
                <c:pt idx="89">
                  <c:v>176</c:v>
                </c:pt>
                <c:pt idx="90">
                  <c:v>178</c:v>
                </c:pt>
                <c:pt idx="91">
                  <c:v>180</c:v>
                </c:pt>
                <c:pt idx="92">
                  <c:v>182</c:v>
                </c:pt>
                <c:pt idx="93">
                  <c:v>184</c:v>
                </c:pt>
                <c:pt idx="94">
                  <c:v>186</c:v>
                </c:pt>
                <c:pt idx="95">
                  <c:v>188</c:v>
                </c:pt>
                <c:pt idx="96">
                  <c:v>190</c:v>
                </c:pt>
                <c:pt idx="97">
                  <c:v>192</c:v>
                </c:pt>
                <c:pt idx="98">
                  <c:v>194</c:v>
                </c:pt>
                <c:pt idx="99">
                  <c:v>196</c:v>
                </c:pt>
                <c:pt idx="100">
                  <c:v>198</c:v>
                </c:pt>
                <c:pt idx="101">
                  <c:v>200</c:v>
                </c:pt>
              </c:numCache>
            </c:numRef>
          </c:xVal>
          <c:yVal>
            <c:numRef>
              <c:f>Sheet1!$C$2:$C$103</c:f>
              <c:numCache>
                <c:formatCode>General</c:formatCode>
                <c:ptCount val="102"/>
                <c:pt idx="40">
                  <c:v>7.2</c:v>
                </c:pt>
                <c:pt idx="46">
                  <c:v>8</c:v>
                </c:pt>
                <c:pt idx="51">
                  <c:v>8.4</c:v>
                </c:pt>
              </c:numCache>
            </c:numRef>
          </c:y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Enercon</c:v>
                </c:pt>
              </c:strCache>
            </c:strRef>
          </c:tx>
          <c:spPr>
            <a:ln w="47625">
              <a:noFill/>
            </a:ln>
          </c:spPr>
          <c:marker>
            <c:symbol val="triangle"/>
            <c:size val="8"/>
          </c:marker>
          <c:xVal>
            <c:numRef>
              <c:f>Sheet1!$A$2:$A$103</c:f>
              <c:numCache>
                <c:formatCode>General</c:formatCode>
                <c:ptCount val="102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18</c:v>
                </c:pt>
                <c:pt idx="10">
                  <c:v>20</c:v>
                </c:pt>
                <c:pt idx="11">
                  <c:v>22</c:v>
                </c:pt>
                <c:pt idx="12">
                  <c:v>24</c:v>
                </c:pt>
                <c:pt idx="13">
                  <c:v>26</c:v>
                </c:pt>
                <c:pt idx="14">
                  <c:v>28</c:v>
                </c:pt>
                <c:pt idx="15">
                  <c:v>30</c:v>
                </c:pt>
                <c:pt idx="16">
                  <c:v>32</c:v>
                </c:pt>
                <c:pt idx="17">
                  <c:v>34</c:v>
                </c:pt>
                <c:pt idx="18">
                  <c:v>36</c:v>
                </c:pt>
                <c:pt idx="19">
                  <c:v>38</c:v>
                </c:pt>
                <c:pt idx="20">
                  <c:v>40</c:v>
                </c:pt>
                <c:pt idx="21">
                  <c:v>42</c:v>
                </c:pt>
                <c:pt idx="22">
                  <c:v>44</c:v>
                </c:pt>
                <c:pt idx="23">
                  <c:v>46</c:v>
                </c:pt>
                <c:pt idx="24">
                  <c:v>48</c:v>
                </c:pt>
                <c:pt idx="25">
                  <c:v>50</c:v>
                </c:pt>
                <c:pt idx="26">
                  <c:v>52</c:v>
                </c:pt>
                <c:pt idx="27">
                  <c:v>54</c:v>
                </c:pt>
                <c:pt idx="28">
                  <c:v>56</c:v>
                </c:pt>
                <c:pt idx="29">
                  <c:v>58</c:v>
                </c:pt>
                <c:pt idx="30">
                  <c:v>60</c:v>
                </c:pt>
                <c:pt idx="31">
                  <c:v>62</c:v>
                </c:pt>
                <c:pt idx="32">
                  <c:v>64</c:v>
                </c:pt>
                <c:pt idx="33">
                  <c:v>66</c:v>
                </c:pt>
                <c:pt idx="34">
                  <c:v>68</c:v>
                </c:pt>
                <c:pt idx="35">
                  <c:v>70</c:v>
                </c:pt>
                <c:pt idx="36">
                  <c:v>72</c:v>
                </c:pt>
                <c:pt idx="37">
                  <c:v>74</c:v>
                </c:pt>
                <c:pt idx="38">
                  <c:v>76</c:v>
                </c:pt>
                <c:pt idx="39">
                  <c:v>78</c:v>
                </c:pt>
                <c:pt idx="40">
                  <c:v>80</c:v>
                </c:pt>
                <c:pt idx="41">
                  <c:v>82</c:v>
                </c:pt>
                <c:pt idx="42">
                  <c:v>82</c:v>
                </c:pt>
                <c:pt idx="43">
                  <c:v>84</c:v>
                </c:pt>
                <c:pt idx="44">
                  <c:v>86</c:v>
                </c:pt>
                <c:pt idx="45">
                  <c:v>88</c:v>
                </c:pt>
                <c:pt idx="46">
                  <c:v>90</c:v>
                </c:pt>
                <c:pt idx="47">
                  <c:v>92</c:v>
                </c:pt>
                <c:pt idx="48">
                  <c:v>94</c:v>
                </c:pt>
                <c:pt idx="49">
                  <c:v>96</c:v>
                </c:pt>
                <c:pt idx="50">
                  <c:v>98</c:v>
                </c:pt>
                <c:pt idx="51">
                  <c:v>100</c:v>
                </c:pt>
                <c:pt idx="52">
                  <c:v>102</c:v>
                </c:pt>
                <c:pt idx="53">
                  <c:v>104</c:v>
                </c:pt>
                <c:pt idx="54">
                  <c:v>106</c:v>
                </c:pt>
                <c:pt idx="55">
                  <c:v>108</c:v>
                </c:pt>
                <c:pt idx="56">
                  <c:v>110</c:v>
                </c:pt>
                <c:pt idx="57">
                  <c:v>112</c:v>
                </c:pt>
                <c:pt idx="58">
                  <c:v>114</c:v>
                </c:pt>
                <c:pt idx="59">
                  <c:v>116</c:v>
                </c:pt>
                <c:pt idx="60">
                  <c:v>118</c:v>
                </c:pt>
                <c:pt idx="61">
                  <c:v>120</c:v>
                </c:pt>
                <c:pt idx="62">
                  <c:v>122</c:v>
                </c:pt>
                <c:pt idx="63">
                  <c:v>124</c:v>
                </c:pt>
                <c:pt idx="64">
                  <c:v>126</c:v>
                </c:pt>
                <c:pt idx="65">
                  <c:v>128</c:v>
                </c:pt>
                <c:pt idx="66">
                  <c:v>130</c:v>
                </c:pt>
                <c:pt idx="67">
                  <c:v>132</c:v>
                </c:pt>
                <c:pt idx="68">
                  <c:v>134</c:v>
                </c:pt>
                <c:pt idx="69">
                  <c:v>136</c:v>
                </c:pt>
                <c:pt idx="70">
                  <c:v>138</c:v>
                </c:pt>
                <c:pt idx="71">
                  <c:v>140</c:v>
                </c:pt>
                <c:pt idx="72">
                  <c:v>142</c:v>
                </c:pt>
                <c:pt idx="73">
                  <c:v>144</c:v>
                </c:pt>
                <c:pt idx="74">
                  <c:v>146</c:v>
                </c:pt>
                <c:pt idx="75">
                  <c:v>148</c:v>
                </c:pt>
                <c:pt idx="76">
                  <c:v>150</c:v>
                </c:pt>
                <c:pt idx="77">
                  <c:v>152</c:v>
                </c:pt>
                <c:pt idx="78">
                  <c:v>154</c:v>
                </c:pt>
                <c:pt idx="79">
                  <c:v>156</c:v>
                </c:pt>
                <c:pt idx="80">
                  <c:v>158</c:v>
                </c:pt>
                <c:pt idx="81">
                  <c:v>160</c:v>
                </c:pt>
                <c:pt idx="82">
                  <c:v>162</c:v>
                </c:pt>
                <c:pt idx="83">
                  <c:v>164</c:v>
                </c:pt>
                <c:pt idx="84">
                  <c:v>166</c:v>
                </c:pt>
                <c:pt idx="85">
                  <c:v>168</c:v>
                </c:pt>
                <c:pt idx="86">
                  <c:v>170</c:v>
                </c:pt>
                <c:pt idx="87">
                  <c:v>172</c:v>
                </c:pt>
                <c:pt idx="88">
                  <c:v>174</c:v>
                </c:pt>
                <c:pt idx="89">
                  <c:v>176</c:v>
                </c:pt>
                <c:pt idx="90">
                  <c:v>178</c:v>
                </c:pt>
                <c:pt idx="91">
                  <c:v>180</c:v>
                </c:pt>
                <c:pt idx="92">
                  <c:v>182</c:v>
                </c:pt>
                <c:pt idx="93">
                  <c:v>184</c:v>
                </c:pt>
                <c:pt idx="94">
                  <c:v>186</c:v>
                </c:pt>
                <c:pt idx="95">
                  <c:v>188</c:v>
                </c:pt>
                <c:pt idx="96">
                  <c:v>190</c:v>
                </c:pt>
                <c:pt idx="97">
                  <c:v>192</c:v>
                </c:pt>
                <c:pt idx="98">
                  <c:v>194</c:v>
                </c:pt>
                <c:pt idx="99">
                  <c:v>196</c:v>
                </c:pt>
                <c:pt idx="100">
                  <c:v>198</c:v>
                </c:pt>
                <c:pt idx="101">
                  <c:v>200</c:v>
                </c:pt>
              </c:numCache>
            </c:numRef>
          </c:xVal>
          <c:yVal>
            <c:numRef>
              <c:f>Sheet1!$D$2:$D$103</c:f>
              <c:numCache>
                <c:formatCode>General</c:formatCode>
                <c:ptCount val="102"/>
                <c:pt idx="35">
                  <c:v>5.9</c:v>
                </c:pt>
                <c:pt idx="57">
                  <c:v>20</c:v>
                </c:pt>
                <c:pt idx="64">
                  <c:v>30</c:v>
                </c:pt>
              </c:numCache>
            </c:numRef>
          </c:y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Siemens</c:v>
                </c:pt>
              </c:strCache>
            </c:strRef>
          </c:tx>
          <c:spPr>
            <a:ln w="47625">
              <a:noFill/>
            </a:ln>
          </c:spPr>
          <c:marker>
            <c:symbol val="x"/>
            <c:size val="8"/>
          </c:marker>
          <c:xVal>
            <c:numRef>
              <c:f>Sheet1!$A$2:$A$103</c:f>
              <c:numCache>
                <c:formatCode>General</c:formatCode>
                <c:ptCount val="102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18</c:v>
                </c:pt>
                <c:pt idx="10">
                  <c:v>20</c:v>
                </c:pt>
                <c:pt idx="11">
                  <c:v>22</c:v>
                </c:pt>
                <c:pt idx="12">
                  <c:v>24</c:v>
                </c:pt>
                <c:pt idx="13">
                  <c:v>26</c:v>
                </c:pt>
                <c:pt idx="14">
                  <c:v>28</c:v>
                </c:pt>
                <c:pt idx="15">
                  <c:v>30</c:v>
                </c:pt>
                <c:pt idx="16">
                  <c:v>32</c:v>
                </c:pt>
                <c:pt idx="17">
                  <c:v>34</c:v>
                </c:pt>
                <c:pt idx="18">
                  <c:v>36</c:v>
                </c:pt>
                <c:pt idx="19">
                  <c:v>38</c:v>
                </c:pt>
                <c:pt idx="20">
                  <c:v>40</c:v>
                </c:pt>
                <c:pt idx="21">
                  <c:v>42</c:v>
                </c:pt>
                <c:pt idx="22">
                  <c:v>44</c:v>
                </c:pt>
                <c:pt idx="23">
                  <c:v>46</c:v>
                </c:pt>
                <c:pt idx="24">
                  <c:v>48</c:v>
                </c:pt>
                <c:pt idx="25">
                  <c:v>50</c:v>
                </c:pt>
                <c:pt idx="26">
                  <c:v>52</c:v>
                </c:pt>
                <c:pt idx="27">
                  <c:v>54</c:v>
                </c:pt>
                <c:pt idx="28">
                  <c:v>56</c:v>
                </c:pt>
                <c:pt idx="29">
                  <c:v>58</c:v>
                </c:pt>
                <c:pt idx="30">
                  <c:v>60</c:v>
                </c:pt>
                <c:pt idx="31">
                  <c:v>62</c:v>
                </c:pt>
                <c:pt idx="32">
                  <c:v>64</c:v>
                </c:pt>
                <c:pt idx="33">
                  <c:v>66</c:v>
                </c:pt>
                <c:pt idx="34">
                  <c:v>68</c:v>
                </c:pt>
                <c:pt idx="35">
                  <c:v>70</c:v>
                </c:pt>
                <c:pt idx="36">
                  <c:v>72</c:v>
                </c:pt>
                <c:pt idx="37">
                  <c:v>74</c:v>
                </c:pt>
                <c:pt idx="38">
                  <c:v>76</c:v>
                </c:pt>
                <c:pt idx="39">
                  <c:v>78</c:v>
                </c:pt>
                <c:pt idx="40">
                  <c:v>80</c:v>
                </c:pt>
                <c:pt idx="41">
                  <c:v>82</c:v>
                </c:pt>
                <c:pt idx="42">
                  <c:v>82</c:v>
                </c:pt>
                <c:pt idx="43">
                  <c:v>84</c:v>
                </c:pt>
                <c:pt idx="44">
                  <c:v>86</c:v>
                </c:pt>
                <c:pt idx="45">
                  <c:v>88</c:v>
                </c:pt>
                <c:pt idx="46">
                  <c:v>90</c:v>
                </c:pt>
                <c:pt idx="47">
                  <c:v>92</c:v>
                </c:pt>
                <c:pt idx="48">
                  <c:v>94</c:v>
                </c:pt>
                <c:pt idx="49">
                  <c:v>96</c:v>
                </c:pt>
                <c:pt idx="50">
                  <c:v>98</c:v>
                </c:pt>
                <c:pt idx="51">
                  <c:v>100</c:v>
                </c:pt>
                <c:pt idx="52">
                  <c:v>102</c:v>
                </c:pt>
                <c:pt idx="53">
                  <c:v>104</c:v>
                </c:pt>
                <c:pt idx="54">
                  <c:v>106</c:v>
                </c:pt>
                <c:pt idx="55">
                  <c:v>108</c:v>
                </c:pt>
                <c:pt idx="56">
                  <c:v>110</c:v>
                </c:pt>
                <c:pt idx="57">
                  <c:v>112</c:v>
                </c:pt>
                <c:pt idx="58">
                  <c:v>114</c:v>
                </c:pt>
                <c:pt idx="59">
                  <c:v>116</c:v>
                </c:pt>
                <c:pt idx="60">
                  <c:v>118</c:v>
                </c:pt>
                <c:pt idx="61">
                  <c:v>120</c:v>
                </c:pt>
                <c:pt idx="62">
                  <c:v>122</c:v>
                </c:pt>
                <c:pt idx="63">
                  <c:v>124</c:v>
                </c:pt>
                <c:pt idx="64">
                  <c:v>126</c:v>
                </c:pt>
                <c:pt idx="65">
                  <c:v>128</c:v>
                </c:pt>
                <c:pt idx="66">
                  <c:v>130</c:v>
                </c:pt>
                <c:pt idx="67">
                  <c:v>132</c:v>
                </c:pt>
                <c:pt idx="68">
                  <c:v>134</c:v>
                </c:pt>
                <c:pt idx="69">
                  <c:v>136</c:v>
                </c:pt>
                <c:pt idx="70">
                  <c:v>138</c:v>
                </c:pt>
                <c:pt idx="71">
                  <c:v>140</c:v>
                </c:pt>
                <c:pt idx="72">
                  <c:v>142</c:v>
                </c:pt>
                <c:pt idx="73">
                  <c:v>144</c:v>
                </c:pt>
                <c:pt idx="74">
                  <c:v>146</c:v>
                </c:pt>
                <c:pt idx="75">
                  <c:v>148</c:v>
                </c:pt>
                <c:pt idx="76">
                  <c:v>150</c:v>
                </c:pt>
                <c:pt idx="77">
                  <c:v>152</c:v>
                </c:pt>
                <c:pt idx="78">
                  <c:v>154</c:v>
                </c:pt>
                <c:pt idx="79">
                  <c:v>156</c:v>
                </c:pt>
                <c:pt idx="80">
                  <c:v>158</c:v>
                </c:pt>
                <c:pt idx="81">
                  <c:v>160</c:v>
                </c:pt>
                <c:pt idx="82">
                  <c:v>162</c:v>
                </c:pt>
                <c:pt idx="83">
                  <c:v>164</c:v>
                </c:pt>
                <c:pt idx="84">
                  <c:v>166</c:v>
                </c:pt>
                <c:pt idx="85">
                  <c:v>168</c:v>
                </c:pt>
                <c:pt idx="86">
                  <c:v>170</c:v>
                </c:pt>
                <c:pt idx="87">
                  <c:v>172</c:v>
                </c:pt>
                <c:pt idx="88">
                  <c:v>174</c:v>
                </c:pt>
                <c:pt idx="89">
                  <c:v>176</c:v>
                </c:pt>
                <c:pt idx="90">
                  <c:v>178</c:v>
                </c:pt>
                <c:pt idx="91">
                  <c:v>180</c:v>
                </c:pt>
                <c:pt idx="92">
                  <c:v>182</c:v>
                </c:pt>
                <c:pt idx="93">
                  <c:v>184</c:v>
                </c:pt>
                <c:pt idx="94">
                  <c:v>186</c:v>
                </c:pt>
                <c:pt idx="95">
                  <c:v>188</c:v>
                </c:pt>
                <c:pt idx="96">
                  <c:v>190</c:v>
                </c:pt>
                <c:pt idx="97">
                  <c:v>192</c:v>
                </c:pt>
                <c:pt idx="98">
                  <c:v>194</c:v>
                </c:pt>
                <c:pt idx="99">
                  <c:v>196</c:v>
                </c:pt>
                <c:pt idx="100">
                  <c:v>198</c:v>
                </c:pt>
                <c:pt idx="101">
                  <c:v>200</c:v>
                </c:pt>
              </c:numCache>
            </c:numRef>
          </c:xVal>
          <c:yVal>
            <c:numRef>
              <c:f>Sheet1!$E$2:$E$103</c:f>
              <c:numCache>
                <c:formatCode>General</c:formatCode>
                <c:ptCount val="102"/>
                <c:pt idx="31">
                  <c:v>10</c:v>
                </c:pt>
                <c:pt idx="41">
                  <c:v>10.9</c:v>
                </c:pt>
                <c:pt idx="42">
                  <c:v>16.899999999999999</c:v>
                </c:pt>
                <c:pt idx="47">
                  <c:v>17</c:v>
                </c:pt>
                <c:pt idx="55">
                  <c:v>18.899999999999999</c:v>
                </c:pt>
              </c:numCache>
            </c:numRef>
          </c:yVal>
        </c:ser>
        <c:ser>
          <c:idx val="5"/>
          <c:order val="4"/>
          <c:tx>
            <c:strRef>
              <c:f>Sheet1!$G$1</c:f>
              <c:strCache>
                <c:ptCount val="1"/>
                <c:pt idx="0">
                  <c:v>NREL 5 MW Baseline</c:v>
                </c:pt>
              </c:strCache>
            </c:strRef>
          </c:tx>
          <c:spPr>
            <a:ln w="47625">
              <a:noFill/>
            </a:ln>
          </c:spPr>
          <c:marker>
            <c:symbol val="circle"/>
            <c:size val="8"/>
          </c:marker>
          <c:xVal>
            <c:numRef>
              <c:f>Sheet1!$A$2:$A$103</c:f>
              <c:numCache>
                <c:formatCode>General</c:formatCode>
                <c:ptCount val="102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18</c:v>
                </c:pt>
                <c:pt idx="10">
                  <c:v>20</c:v>
                </c:pt>
                <c:pt idx="11">
                  <c:v>22</c:v>
                </c:pt>
                <c:pt idx="12">
                  <c:v>24</c:v>
                </c:pt>
                <c:pt idx="13">
                  <c:v>26</c:v>
                </c:pt>
                <c:pt idx="14">
                  <c:v>28</c:v>
                </c:pt>
                <c:pt idx="15">
                  <c:v>30</c:v>
                </c:pt>
                <c:pt idx="16">
                  <c:v>32</c:v>
                </c:pt>
                <c:pt idx="17">
                  <c:v>34</c:v>
                </c:pt>
                <c:pt idx="18">
                  <c:v>36</c:v>
                </c:pt>
                <c:pt idx="19">
                  <c:v>38</c:v>
                </c:pt>
                <c:pt idx="20">
                  <c:v>40</c:v>
                </c:pt>
                <c:pt idx="21">
                  <c:v>42</c:v>
                </c:pt>
                <c:pt idx="22">
                  <c:v>44</c:v>
                </c:pt>
                <c:pt idx="23">
                  <c:v>46</c:v>
                </c:pt>
                <c:pt idx="24">
                  <c:v>48</c:v>
                </c:pt>
                <c:pt idx="25">
                  <c:v>50</c:v>
                </c:pt>
                <c:pt idx="26">
                  <c:v>52</c:v>
                </c:pt>
                <c:pt idx="27">
                  <c:v>54</c:v>
                </c:pt>
                <c:pt idx="28">
                  <c:v>56</c:v>
                </c:pt>
                <c:pt idx="29">
                  <c:v>58</c:v>
                </c:pt>
                <c:pt idx="30">
                  <c:v>60</c:v>
                </c:pt>
                <c:pt idx="31">
                  <c:v>62</c:v>
                </c:pt>
                <c:pt idx="32">
                  <c:v>64</c:v>
                </c:pt>
                <c:pt idx="33">
                  <c:v>66</c:v>
                </c:pt>
                <c:pt idx="34">
                  <c:v>68</c:v>
                </c:pt>
                <c:pt idx="35">
                  <c:v>70</c:v>
                </c:pt>
                <c:pt idx="36">
                  <c:v>72</c:v>
                </c:pt>
                <c:pt idx="37">
                  <c:v>74</c:v>
                </c:pt>
                <c:pt idx="38">
                  <c:v>76</c:v>
                </c:pt>
                <c:pt idx="39">
                  <c:v>78</c:v>
                </c:pt>
                <c:pt idx="40">
                  <c:v>80</c:v>
                </c:pt>
                <c:pt idx="41">
                  <c:v>82</c:v>
                </c:pt>
                <c:pt idx="42">
                  <c:v>82</c:v>
                </c:pt>
                <c:pt idx="43">
                  <c:v>84</c:v>
                </c:pt>
                <c:pt idx="44">
                  <c:v>86</c:v>
                </c:pt>
                <c:pt idx="45">
                  <c:v>88</c:v>
                </c:pt>
                <c:pt idx="46">
                  <c:v>90</c:v>
                </c:pt>
                <c:pt idx="47">
                  <c:v>92</c:v>
                </c:pt>
                <c:pt idx="48">
                  <c:v>94</c:v>
                </c:pt>
                <c:pt idx="49">
                  <c:v>96</c:v>
                </c:pt>
                <c:pt idx="50">
                  <c:v>98</c:v>
                </c:pt>
                <c:pt idx="51">
                  <c:v>100</c:v>
                </c:pt>
                <c:pt idx="52">
                  <c:v>102</c:v>
                </c:pt>
                <c:pt idx="53">
                  <c:v>104</c:v>
                </c:pt>
                <c:pt idx="54">
                  <c:v>106</c:v>
                </c:pt>
                <c:pt idx="55">
                  <c:v>108</c:v>
                </c:pt>
                <c:pt idx="56">
                  <c:v>110</c:v>
                </c:pt>
                <c:pt idx="57">
                  <c:v>112</c:v>
                </c:pt>
                <c:pt idx="58">
                  <c:v>114</c:v>
                </c:pt>
                <c:pt idx="59">
                  <c:v>116</c:v>
                </c:pt>
                <c:pt idx="60">
                  <c:v>118</c:v>
                </c:pt>
                <c:pt idx="61">
                  <c:v>120</c:v>
                </c:pt>
                <c:pt idx="62">
                  <c:v>122</c:v>
                </c:pt>
                <c:pt idx="63">
                  <c:v>124</c:v>
                </c:pt>
                <c:pt idx="64">
                  <c:v>126</c:v>
                </c:pt>
                <c:pt idx="65">
                  <c:v>128</c:v>
                </c:pt>
                <c:pt idx="66">
                  <c:v>130</c:v>
                </c:pt>
                <c:pt idx="67">
                  <c:v>132</c:v>
                </c:pt>
                <c:pt idx="68">
                  <c:v>134</c:v>
                </c:pt>
                <c:pt idx="69">
                  <c:v>136</c:v>
                </c:pt>
                <c:pt idx="70">
                  <c:v>138</c:v>
                </c:pt>
                <c:pt idx="71">
                  <c:v>140</c:v>
                </c:pt>
                <c:pt idx="72">
                  <c:v>142</c:v>
                </c:pt>
                <c:pt idx="73">
                  <c:v>144</c:v>
                </c:pt>
                <c:pt idx="74">
                  <c:v>146</c:v>
                </c:pt>
                <c:pt idx="75">
                  <c:v>148</c:v>
                </c:pt>
                <c:pt idx="76">
                  <c:v>150</c:v>
                </c:pt>
                <c:pt idx="77">
                  <c:v>152</c:v>
                </c:pt>
                <c:pt idx="78">
                  <c:v>154</c:v>
                </c:pt>
                <c:pt idx="79">
                  <c:v>156</c:v>
                </c:pt>
                <c:pt idx="80">
                  <c:v>158</c:v>
                </c:pt>
                <c:pt idx="81">
                  <c:v>160</c:v>
                </c:pt>
                <c:pt idx="82">
                  <c:v>162</c:v>
                </c:pt>
                <c:pt idx="83">
                  <c:v>164</c:v>
                </c:pt>
                <c:pt idx="84">
                  <c:v>166</c:v>
                </c:pt>
                <c:pt idx="85">
                  <c:v>168</c:v>
                </c:pt>
                <c:pt idx="86">
                  <c:v>170</c:v>
                </c:pt>
                <c:pt idx="87">
                  <c:v>172</c:v>
                </c:pt>
                <c:pt idx="88">
                  <c:v>174</c:v>
                </c:pt>
                <c:pt idx="89">
                  <c:v>176</c:v>
                </c:pt>
                <c:pt idx="90">
                  <c:v>178</c:v>
                </c:pt>
                <c:pt idx="91">
                  <c:v>180</c:v>
                </c:pt>
                <c:pt idx="92">
                  <c:v>182</c:v>
                </c:pt>
                <c:pt idx="93">
                  <c:v>184</c:v>
                </c:pt>
                <c:pt idx="94">
                  <c:v>186</c:v>
                </c:pt>
                <c:pt idx="95">
                  <c:v>188</c:v>
                </c:pt>
                <c:pt idx="96">
                  <c:v>190</c:v>
                </c:pt>
                <c:pt idx="97">
                  <c:v>192</c:v>
                </c:pt>
                <c:pt idx="98">
                  <c:v>194</c:v>
                </c:pt>
                <c:pt idx="99">
                  <c:v>196</c:v>
                </c:pt>
                <c:pt idx="100">
                  <c:v>198</c:v>
                </c:pt>
                <c:pt idx="101">
                  <c:v>200</c:v>
                </c:pt>
              </c:numCache>
            </c:numRef>
          </c:xVal>
          <c:yVal>
            <c:numRef>
              <c:f>Sheet1!$G$2:$G$103</c:f>
              <c:numCache>
                <c:formatCode>General</c:formatCode>
                <c:ptCount val="102"/>
                <c:pt idx="63">
                  <c:v>17.7</c:v>
                </c:pt>
              </c:numCache>
            </c:numRef>
          </c:yVal>
        </c:ser>
        <c:ser>
          <c:idx val="6"/>
          <c:order val="5"/>
          <c:tx>
            <c:strRef>
              <c:f>Sheet1!$H$1</c:f>
              <c:strCache>
                <c:ptCount val="1"/>
                <c:pt idx="0">
                  <c:v> </c:v>
                </c:pt>
              </c:strCache>
            </c:strRef>
          </c:tx>
          <c:spPr>
            <a:ln w="19050" cmpd="sng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Sheet1!$A$2:$A$103</c:f>
              <c:numCache>
                <c:formatCode>General</c:formatCode>
                <c:ptCount val="102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18</c:v>
                </c:pt>
                <c:pt idx="10">
                  <c:v>20</c:v>
                </c:pt>
                <c:pt idx="11">
                  <c:v>22</c:v>
                </c:pt>
                <c:pt idx="12">
                  <c:v>24</c:v>
                </c:pt>
                <c:pt idx="13">
                  <c:v>26</c:v>
                </c:pt>
                <c:pt idx="14">
                  <c:v>28</c:v>
                </c:pt>
                <c:pt idx="15">
                  <c:v>30</c:v>
                </c:pt>
                <c:pt idx="16">
                  <c:v>32</c:v>
                </c:pt>
                <c:pt idx="17">
                  <c:v>34</c:v>
                </c:pt>
                <c:pt idx="18">
                  <c:v>36</c:v>
                </c:pt>
                <c:pt idx="19">
                  <c:v>38</c:v>
                </c:pt>
                <c:pt idx="20">
                  <c:v>40</c:v>
                </c:pt>
                <c:pt idx="21">
                  <c:v>42</c:v>
                </c:pt>
                <c:pt idx="22">
                  <c:v>44</c:v>
                </c:pt>
                <c:pt idx="23">
                  <c:v>46</c:v>
                </c:pt>
                <c:pt idx="24">
                  <c:v>48</c:v>
                </c:pt>
                <c:pt idx="25">
                  <c:v>50</c:v>
                </c:pt>
                <c:pt idx="26">
                  <c:v>52</c:v>
                </c:pt>
                <c:pt idx="27">
                  <c:v>54</c:v>
                </c:pt>
                <c:pt idx="28">
                  <c:v>56</c:v>
                </c:pt>
                <c:pt idx="29">
                  <c:v>58</c:v>
                </c:pt>
                <c:pt idx="30">
                  <c:v>60</c:v>
                </c:pt>
                <c:pt idx="31">
                  <c:v>62</c:v>
                </c:pt>
                <c:pt idx="32">
                  <c:v>64</c:v>
                </c:pt>
                <c:pt idx="33">
                  <c:v>66</c:v>
                </c:pt>
                <c:pt idx="34">
                  <c:v>68</c:v>
                </c:pt>
                <c:pt idx="35">
                  <c:v>70</c:v>
                </c:pt>
                <c:pt idx="36">
                  <c:v>72</c:v>
                </c:pt>
                <c:pt idx="37">
                  <c:v>74</c:v>
                </c:pt>
                <c:pt idx="38">
                  <c:v>76</c:v>
                </c:pt>
                <c:pt idx="39">
                  <c:v>78</c:v>
                </c:pt>
                <c:pt idx="40">
                  <c:v>80</c:v>
                </c:pt>
                <c:pt idx="41">
                  <c:v>82</c:v>
                </c:pt>
                <c:pt idx="42">
                  <c:v>82</c:v>
                </c:pt>
                <c:pt idx="43">
                  <c:v>84</c:v>
                </c:pt>
                <c:pt idx="44">
                  <c:v>86</c:v>
                </c:pt>
                <c:pt idx="45">
                  <c:v>88</c:v>
                </c:pt>
                <c:pt idx="46">
                  <c:v>90</c:v>
                </c:pt>
                <c:pt idx="47">
                  <c:v>92</c:v>
                </c:pt>
                <c:pt idx="48">
                  <c:v>94</c:v>
                </c:pt>
                <c:pt idx="49">
                  <c:v>96</c:v>
                </c:pt>
                <c:pt idx="50">
                  <c:v>98</c:v>
                </c:pt>
                <c:pt idx="51">
                  <c:v>100</c:v>
                </c:pt>
                <c:pt idx="52">
                  <c:v>102</c:v>
                </c:pt>
                <c:pt idx="53">
                  <c:v>104</c:v>
                </c:pt>
                <c:pt idx="54">
                  <c:v>106</c:v>
                </c:pt>
                <c:pt idx="55">
                  <c:v>108</c:v>
                </c:pt>
                <c:pt idx="56">
                  <c:v>110</c:v>
                </c:pt>
                <c:pt idx="57">
                  <c:v>112</c:v>
                </c:pt>
                <c:pt idx="58">
                  <c:v>114</c:v>
                </c:pt>
                <c:pt idx="59">
                  <c:v>116</c:v>
                </c:pt>
                <c:pt idx="60">
                  <c:v>118</c:v>
                </c:pt>
                <c:pt idx="61">
                  <c:v>120</c:v>
                </c:pt>
                <c:pt idx="62">
                  <c:v>122</c:v>
                </c:pt>
                <c:pt idx="63">
                  <c:v>124</c:v>
                </c:pt>
                <c:pt idx="64">
                  <c:v>126</c:v>
                </c:pt>
                <c:pt idx="65">
                  <c:v>128</c:v>
                </c:pt>
                <c:pt idx="66">
                  <c:v>130</c:v>
                </c:pt>
                <c:pt idx="67">
                  <c:v>132</c:v>
                </c:pt>
                <c:pt idx="68">
                  <c:v>134</c:v>
                </c:pt>
                <c:pt idx="69">
                  <c:v>136</c:v>
                </c:pt>
                <c:pt idx="70">
                  <c:v>138</c:v>
                </c:pt>
                <c:pt idx="71">
                  <c:v>140</c:v>
                </c:pt>
                <c:pt idx="72">
                  <c:v>142</c:v>
                </c:pt>
                <c:pt idx="73">
                  <c:v>144</c:v>
                </c:pt>
                <c:pt idx="74">
                  <c:v>146</c:v>
                </c:pt>
                <c:pt idx="75">
                  <c:v>148</c:v>
                </c:pt>
                <c:pt idx="76">
                  <c:v>150</c:v>
                </c:pt>
                <c:pt idx="77">
                  <c:v>152</c:v>
                </c:pt>
                <c:pt idx="78">
                  <c:v>154</c:v>
                </c:pt>
                <c:pt idx="79">
                  <c:v>156</c:v>
                </c:pt>
                <c:pt idx="80">
                  <c:v>158</c:v>
                </c:pt>
                <c:pt idx="81">
                  <c:v>160</c:v>
                </c:pt>
                <c:pt idx="82">
                  <c:v>162</c:v>
                </c:pt>
                <c:pt idx="83">
                  <c:v>164</c:v>
                </c:pt>
                <c:pt idx="84">
                  <c:v>166</c:v>
                </c:pt>
                <c:pt idx="85">
                  <c:v>168</c:v>
                </c:pt>
                <c:pt idx="86">
                  <c:v>170</c:v>
                </c:pt>
                <c:pt idx="87">
                  <c:v>172</c:v>
                </c:pt>
                <c:pt idx="88">
                  <c:v>174</c:v>
                </c:pt>
                <c:pt idx="89">
                  <c:v>176</c:v>
                </c:pt>
                <c:pt idx="90">
                  <c:v>178</c:v>
                </c:pt>
                <c:pt idx="91">
                  <c:v>180</c:v>
                </c:pt>
                <c:pt idx="92">
                  <c:v>182</c:v>
                </c:pt>
                <c:pt idx="93">
                  <c:v>184</c:v>
                </c:pt>
                <c:pt idx="94">
                  <c:v>186</c:v>
                </c:pt>
                <c:pt idx="95">
                  <c:v>188</c:v>
                </c:pt>
                <c:pt idx="96">
                  <c:v>190</c:v>
                </c:pt>
                <c:pt idx="97">
                  <c:v>192</c:v>
                </c:pt>
                <c:pt idx="98">
                  <c:v>194</c:v>
                </c:pt>
                <c:pt idx="99">
                  <c:v>196</c:v>
                </c:pt>
                <c:pt idx="100">
                  <c:v>198</c:v>
                </c:pt>
                <c:pt idx="101">
                  <c:v>200</c:v>
                </c:pt>
              </c:numCache>
            </c:numRef>
          </c:xVal>
          <c:yVal>
            <c:numRef>
              <c:f>Sheet1!$H$2:$H$103</c:f>
              <c:numCache>
                <c:formatCode>General</c:formatCode>
                <c:ptCount val="102"/>
                <c:pt idx="0">
                  <c:v>0</c:v>
                </c:pt>
                <c:pt idx="1">
                  <c:v>3.404474145553353E-3</c:v>
                </c:pt>
                <c:pt idx="2">
                  <c:v>1.4651048170574195E-2</c:v>
                </c:pt>
                <c:pt idx="3">
                  <c:v>3.4405576730703213E-2</c:v>
                </c:pt>
                <c:pt idx="4">
                  <c:v>6.3050328279581E-2</c:v>
                </c:pt>
                <c:pt idx="5">
                  <c:v>0.10086288460654698</c:v>
                </c:pt>
                <c:pt idx="6">
                  <c:v>0.14806332504428207</c:v>
                </c:pt>
                <c:pt idx="7">
                  <c:v>0.20483490445448307</c:v>
                </c:pt>
                <c:pt idx="8">
                  <c:v>0.27133511881745015</c:v>
                </c:pt>
                <c:pt idx="9">
                  <c:v>0.34770236446601205</c:v>
                </c:pt>
                <c:pt idx="10">
                  <c:v>0.43406027416119508</c:v>
                </c:pt>
                <c:pt idx="11">
                  <c:v>0.53052070610402002</c:v>
                </c:pt>
                <c:pt idx="12">
                  <c:v>0.63718589561107364</c:v>
                </c:pt>
                <c:pt idx="13">
                  <c:v>0.75415005779442534</c:v>
                </c:pt>
                <c:pt idx="14">
                  <c:v>0.88150061474172481</c:v>
                </c:pt>
                <c:pt idx="15">
                  <c:v>1.0193191568639699</c:v>
                </c:pt>
                <c:pt idx="16">
                  <c:v>1.1676822105860911</c:v>
                </c:pt>
                <c:pt idx="17">
                  <c:v>1.3266618615075001</c:v>
                </c:pt>
                <c:pt idx="18">
                  <c:v>1.4963262674406592</c:v>
                </c:pt>
                <c:pt idx="19">
                  <c:v>1.6767400860257387</c:v>
                </c:pt>
                <c:pt idx="20">
                  <c:v>1.867964835031714</c:v>
                </c:pt>
                <c:pt idx="21">
                  <c:v>2.0700591988750436</c:v>
                </c:pt>
                <c:pt idx="22">
                  <c:v>2.2830792916342375</c:v>
                </c:pt>
                <c:pt idx="23">
                  <c:v>2.5070788844841867</c:v>
                </c:pt>
                <c:pt idx="24">
                  <c:v>2.7421096037405532</c:v>
                </c:pt>
                <c:pt idx="25">
                  <c:v>2.9882211044079243</c:v>
                </c:pt>
                <c:pt idx="26">
                  <c:v>3.2454612231433342</c:v>
                </c:pt>
                <c:pt idx="27">
                  <c:v>3.5138761137919867</c:v>
                </c:pt>
                <c:pt idx="28">
                  <c:v>3.7935103680667375</c:v>
                </c:pt>
                <c:pt idx="29">
                  <c:v>4.084407123482932</c:v>
                </c:pt>
                <c:pt idx="30">
                  <c:v>4.3866081602965803</c:v>
                </c:pt>
                <c:pt idx="31">
                  <c:v>4.7001539889022386</c:v>
                </c:pt>
                <c:pt idx="32">
                  <c:v>5.0250839289128146</c:v>
                </c:pt>
                <c:pt idx="33">
                  <c:v>5.3614361809529694</c:v>
                </c:pt>
                <c:pt idx="34">
                  <c:v>5.7092478920414331</c:v>
                </c:pt>
                <c:pt idx="35">
                  <c:v>6.0685552153098961</c:v>
                </c:pt>
                <c:pt idx="36">
                  <c:v>6.4393933646999031</c:v>
                </c:pt>
                <c:pt idx="37">
                  <c:v>6.82179666518853</c:v>
                </c:pt>
                <c:pt idx="38">
                  <c:v>7.2157985990235414</c:v>
                </c:pt>
                <c:pt idx="39">
                  <c:v>7.6214318483810333</c:v>
                </c:pt>
                <c:pt idx="40">
                  <c:v>8.0387283348099992</c:v>
                </c:pt>
                <c:pt idx="41">
                  <c:v>8.4677192557804162</c:v>
                </c:pt>
                <c:pt idx="42">
                  <c:v>8.4677192557804162</c:v>
                </c:pt>
                <c:pt idx="43">
                  <c:v>8.9084351186133048</c:v>
                </c:pt>
                <c:pt idx="44">
                  <c:v>9.3609057720419528</c:v>
                </c:pt>
                <c:pt idx="45">
                  <c:v>9.8251604356175282</c:v>
                </c:pt>
                <c:pt idx="46">
                  <c:v>10.301227727155718</c:v>
                </c:pt>
                <c:pt idx="47">
                  <c:v>10.78913568839484</c:v>
                </c:pt>
                <c:pt idx="48">
                  <c:v>11.288911809018785</c:v>
                </c:pt>
                <c:pt idx="49">
                  <c:v>11.800583049182475</c:v>
                </c:pt>
                <c:pt idx="50">
                  <c:v>12.32417586066221</c:v>
                </c:pt>
                <c:pt idx="51">
                  <c:v>12.859716206742121</c:v>
                </c:pt>
                <c:pt idx="52">
                  <c:v>13.407229580935725</c:v>
                </c:pt>
                <c:pt idx="53">
                  <c:v>13.96674102463332</c:v>
                </c:pt>
                <c:pt idx="54">
                  <c:v>14.538275143755488</c:v>
                </c:pt>
                <c:pt idx="55">
                  <c:v>15.121856124487826</c:v>
                </c:pt>
                <c:pt idx="56">
                  <c:v>15.71750774816249</c:v>
                </c:pt>
                <c:pt idx="57">
                  <c:v>16.325253405349219</c:v>
                </c:pt>
                <c:pt idx="58">
                  <c:v>16.945116109209785</c:v>
                </c:pt>
                <c:pt idx="59">
                  <c:v>17.577118508167811</c:v>
                </c:pt>
                <c:pt idx="60">
                  <c:v>18.221282897939851</c:v>
                </c:pt>
                <c:pt idx="61">
                  <c:v>18.877631232970622</c:v>
                </c:pt>
                <c:pt idx="62">
                  <c:v>19.546185137311028</c:v>
                </c:pt>
                <c:pt idx="63">
                  <c:v>20.226965914975501</c:v>
                </c:pt>
                <c:pt idx="64">
                  <c:v>20.91999455981103</c:v>
                </c:pt>
              </c:numCache>
            </c:numRef>
          </c:yVal>
        </c:ser>
        <c:axId val="66728320"/>
        <c:axId val="66730240"/>
      </c:scatterChart>
      <c:valAx>
        <c:axId val="66728320"/>
        <c:scaling>
          <c:orientation val="minMax"/>
          <c:max val="126"/>
          <c:min val="0"/>
        </c:scaling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Rotor Diameter (m)</a:t>
                </a:r>
              </a:p>
            </c:rich>
          </c:tx>
          <c:layout>
            <c:manualLayout>
              <c:xMode val="edge"/>
              <c:yMode val="edge"/>
              <c:x val="0.4168469032198856"/>
              <c:y val="0.93250263859571159"/>
            </c:manualLayout>
          </c:layout>
        </c:title>
        <c:numFmt formatCode="General" sourceLinked="1"/>
        <c:majorTickMark val="in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66730240"/>
        <c:crosses val="autoZero"/>
        <c:crossBetween val="midCat"/>
        <c:majorUnit val="20"/>
      </c:valAx>
      <c:valAx>
        <c:axId val="66730240"/>
        <c:scaling>
          <c:orientation val="minMax"/>
          <c:max val="25"/>
        </c:scaling>
        <c:axPos val="l"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 dirty="0"/>
                  <a:t>Blade Mass (Mg)</a:t>
                </a:r>
              </a:p>
            </c:rich>
          </c:tx>
          <c:layout>
            <c:manualLayout>
              <c:xMode val="edge"/>
              <c:yMode val="edge"/>
              <c:x val="2.1606166630347395E-2"/>
              <c:y val="0.2415393659963708"/>
            </c:manualLayout>
          </c:layout>
        </c:title>
        <c:numFmt formatCode="General" sourceLinked="1"/>
        <c:majorTickMark val="in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66728320"/>
        <c:crosses val="autoZero"/>
        <c:crossBetween val="midCat"/>
      </c:valAx>
      <c:spPr>
        <a:noFill/>
        <a:ln w="6350" cmpd="sng">
          <a:solidFill>
            <a:schemeClr val="tx1">
              <a:lumMod val="50000"/>
              <a:lumOff val="50000"/>
            </a:schemeClr>
          </a:solidFill>
        </a:ln>
      </c:spPr>
    </c:plotArea>
    <c:legend>
      <c:legendPos val="r"/>
      <c:layout>
        <c:manualLayout>
          <c:xMode val="edge"/>
          <c:yMode val="edge"/>
          <c:x val="0.12641339925348566"/>
          <c:y val="3.5876800725845259E-2"/>
          <c:w val="0.28435883100475307"/>
          <c:h val="0.45389678924563942"/>
        </c:manualLayout>
      </c:layout>
      <c:overlay val="1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</c:chart>
  <c:spPr>
    <a:ln>
      <a:noFill/>
    </a:ln>
  </c:spPr>
  <c:txPr>
    <a:bodyPr/>
    <a:lstStyle/>
    <a:p>
      <a:pPr>
        <a:defRPr sz="1000" b="0">
          <a:latin typeface="Times New Roman"/>
          <a:cs typeface="Times New Roman"/>
        </a:defRPr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2C026A-F8E0-40D9-BDB3-D4EB2D950463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458EA7A-C33A-489F-867A-A308FAC6062D}">
      <dgm:prSet phldrT="[Text]"/>
      <dgm:spPr/>
      <dgm:t>
        <a:bodyPr/>
        <a:lstStyle/>
        <a:p>
          <a:r>
            <a:rPr lang="en-US" b="1" dirty="0" smtClean="0"/>
            <a:t>Generate Wind Input Profile</a:t>
          </a:r>
          <a:endParaRPr lang="en-US" b="1" dirty="0"/>
        </a:p>
      </dgm:t>
    </dgm:pt>
    <dgm:pt modelId="{9BAA2695-29F5-4C39-9F11-5A14E1E7CF83}" type="parTrans" cxnId="{D7898A1B-23A6-4A16-B6A5-9FDDDB57A12D}">
      <dgm:prSet/>
      <dgm:spPr/>
      <dgm:t>
        <a:bodyPr/>
        <a:lstStyle/>
        <a:p>
          <a:endParaRPr lang="en-US"/>
        </a:p>
      </dgm:t>
    </dgm:pt>
    <dgm:pt modelId="{8293A775-DDF3-40F3-8456-86E33748E084}" type="sibTrans" cxnId="{D7898A1B-23A6-4A16-B6A5-9FDDDB57A12D}">
      <dgm:prSet/>
      <dgm:spPr/>
      <dgm:t>
        <a:bodyPr/>
        <a:lstStyle/>
        <a:p>
          <a:endParaRPr lang="en-US"/>
        </a:p>
      </dgm:t>
    </dgm:pt>
    <dgm:pt modelId="{D0677E85-3440-4FFE-93CC-2E74ADE4C233}">
      <dgm:prSet phldrT="[Text]"/>
      <dgm:spPr/>
      <dgm:t>
        <a:bodyPr/>
        <a:lstStyle/>
        <a:p>
          <a:r>
            <a:rPr lang="en-US" dirty="0" smtClean="0"/>
            <a:t>TurbSim</a:t>
          </a:r>
          <a:endParaRPr lang="en-US" dirty="0"/>
        </a:p>
      </dgm:t>
    </dgm:pt>
    <dgm:pt modelId="{DC8E44F8-894C-48C3-B561-3CBDE4773311}" type="parTrans" cxnId="{1073A7CD-8080-4472-8976-9D78AC203C30}">
      <dgm:prSet/>
      <dgm:spPr/>
      <dgm:t>
        <a:bodyPr/>
        <a:lstStyle/>
        <a:p>
          <a:endParaRPr lang="en-US"/>
        </a:p>
      </dgm:t>
    </dgm:pt>
    <dgm:pt modelId="{3E231711-FA5C-48B1-A101-A1A6D4BBE6AF}" type="sibTrans" cxnId="{1073A7CD-8080-4472-8976-9D78AC203C30}">
      <dgm:prSet/>
      <dgm:spPr/>
      <dgm:t>
        <a:bodyPr/>
        <a:lstStyle/>
        <a:p>
          <a:endParaRPr lang="en-US"/>
        </a:p>
      </dgm:t>
    </dgm:pt>
    <dgm:pt modelId="{E2A2B627-B126-4757-8CC6-286A504A9631}">
      <dgm:prSet phldrT="[Text]"/>
      <dgm:spPr/>
      <dgm:t>
        <a:bodyPr/>
        <a:lstStyle/>
        <a:p>
          <a:r>
            <a:rPr lang="en-US" b="1" dirty="0" smtClean="0"/>
            <a:t>FAST Simulation</a:t>
          </a:r>
          <a:endParaRPr lang="en-US" b="1" dirty="0"/>
        </a:p>
      </dgm:t>
    </dgm:pt>
    <dgm:pt modelId="{DEDEFD25-F4BC-4B3A-8403-CAF4D6DA98C6}" type="parTrans" cxnId="{4795EB73-93A0-4C89-8844-72B33414ECDE}">
      <dgm:prSet/>
      <dgm:spPr/>
      <dgm:t>
        <a:bodyPr/>
        <a:lstStyle/>
        <a:p>
          <a:endParaRPr lang="en-US"/>
        </a:p>
      </dgm:t>
    </dgm:pt>
    <dgm:pt modelId="{22C2AD94-2737-4971-85A9-6AC61C517FDC}" type="sibTrans" cxnId="{4795EB73-93A0-4C89-8844-72B33414ECDE}">
      <dgm:prSet/>
      <dgm:spPr/>
      <dgm:t>
        <a:bodyPr/>
        <a:lstStyle/>
        <a:p>
          <a:endParaRPr lang="en-US"/>
        </a:p>
      </dgm:t>
    </dgm:pt>
    <dgm:pt modelId="{61715B07-3FAB-49B9-827D-056043032A9D}">
      <dgm:prSet phldrT="[Text]"/>
      <dgm:spPr/>
      <dgm:t>
        <a:bodyPr/>
        <a:lstStyle/>
        <a:p>
          <a:r>
            <a:rPr lang="en-US" dirty="0" smtClean="0"/>
            <a:t>Sandia 13.2 MW     wind turbine</a:t>
          </a:r>
          <a:endParaRPr lang="en-US" dirty="0"/>
        </a:p>
      </dgm:t>
    </dgm:pt>
    <dgm:pt modelId="{08F507AE-9266-438A-A678-272EB5FB3179}" type="parTrans" cxnId="{9F7876A7-2695-4C8B-82AE-1C7752DBD23F}">
      <dgm:prSet/>
      <dgm:spPr/>
      <dgm:t>
        <a:bodyPr/>
        <a:lstStyle/>
        <a:p>
          <a:endParaRPr lang="en-US"/>
        </a:p>
      </dgm:t>
    </dgm:pt>
    <dgm:pt modelId="{02184C22-E9E8-48B6-8D74-3BAD8F16CF11}" type="sibTrans" cxnId="{9F7876A7-2695-4C8B-82AE-1C7752DBD23F}">
      <dgm:prSet/>
      <dgm:spPr/>
      <dgm:t>
        <a:bodyPr/>
        <a:lstStyle/>
        <a:p>
          <a:endParaRPr lang="en-US"/>
        </a:p>
      </dgm:t>
    </dgm:pt>
    <dgm:pt modelId="{30F942F3-B20B-4F12-8FBC-C8188F9B85AC}">
      <dgm:prSet phldrT="[Text]"/>
      <dgm:spPr/>
      <dgm:t>
        <a:bodyPr/>
        <a:lstStyle/>
        <a:p>
          <a:r>
            <a:rPr lang="en-US" b="1" dirty="0" smtClean="0"/>
            <a:t>Fatigue Analysis</a:t>
          </a:r>
          <a:endParaRPr lang="en-US" b="1" dirty="0"/>
        </a:p>
      </dgm:t>
    </dgm:pt>
    <dgm:pt modelId="{FD8EA08D-18EC-476E-92BA-C5DED469B867}" type="parTrans" cxnId="{9BDAE8EB-839B-44F1-90DB-3427E076CCFE}">
      <dgm:prSet/>
      <dgm:spPr/>
      <dgm:t>
        <a:bodyPr/>
        <a:lstStyle/>
        <a:p>
          <a:endParaRPr lang="en-US"/>
        </a:p>
      </dgm:t>
    </dgm:pt>
    <dgm:pt modelId="{5B0FE0D8-BE91-4B4C-83DC-48B8EEE8D6A1}" type="sibTrans" cxnId="{9BDAE8EB-839B-44F1-90DB-3427E076CCFE}">
      <dgm:prSet/>
      <dgm:spPr/>
      <dgm:t>
        <a:bodyPr/>
        <a:lstStyle/>
        <a:p>
          <a:endParaRPr lang="en-US"/>
        </a:p>
      </dgm:t>
    </dgm:pt>
    <dgm:pt modelId="{C26B0F53-F085-4169-90B2-82641CBD7EF4}">
      <dgm:prSet phldrT="[Text]"/>
      <dgm:spPr/>
      <dgm:t>
        <a:bodyPr/>
        <a:lstStyle/>
        <a:p>
          <a:r>
            <a:rPr lang="en-US" dirty="0" smtClean="0"/>
            <a:t>Weibull distribution</a:t>
          </a:r>
        </a:p>
        <a:p>
          <a:r>
            <a:rPr lang="en-US" dirty="0" smtClean="0"/>
            <a:t>Goodman Correction</a:t>
          </a:r>
          <a:endParaRPr lang="en-US" dirty="0"/>
        </a:p>
      </dgm:t>
    </dgm:pt>
    <dgm:pt modelId="{29608A1F-B5F3-4FF7-896A-6E72CA6740EE}" type="parTrans" cxnId="{5789F71C-7F7D-4FB4-8FFD-9180BB181A2F}">
      <dgm:prSet/>
      <dgm:spPr/>
      <dgm:t>
        <a:bodyPr/>
        <a:lstStyle/>
        <a:p>
          <a:endParaRPr lang="en-US"/>
        </a:p>
      </dgm:t>
    </dgm:pt>
    <dgm:pt modelId="{7104A875-7054-45A4-B576-9CF06708DC80}" type="sibTrans" cxnId="{5789F71C-7F7D-4FB4-8FFD-9180BB181A2F}">
      <dgm:prSet/>
      <dgm:spPr/>
      <dgm:t>
        <a:bodyPr/>
        <a:lstStyle/>
        <a:p>
          <a:endParaRPr lang="en-US"/>
        </a:p>
      </dgm:t>
    </dgm:pt>
    <dgm:pt modelId="{CB25B07A-7B66-444E-AA79-E1D96ECD52DA}">
      <dgm:prSet phldrT="[Text]"/>
      <dgm:spPr/>
      <dgm:t>
        <a:bodyPr/>
        <a:lstStyle/>
        <a:p>
          <a:r>
            <a:rPr lang="en-US" dirty="0" smtClean="0"/>
            <a:t>IEC Standards</a:t>
          </a:r>
          <a:endParaRPr lang="en-US" dirty="0"/>
        </a:p>
      </dgm:t>
    </dgm:pt>
    <dgm:pt modelId="{57B8ED09-F369-4348-8592-43A601730CA6}" type="parTrans" cxnId="{F8FEBD44-1D72-437E-B06E-1CFC0EED9E59}">
      <dgm:prSet/>
      <dgm:spPr/>
      <dgm:t>
        <a:bodyPr/>
        <a:lstStyle/>
        <a:p>
          <a:endParaRPr lang="en-US"/>
        </a:p>
      </dgm:t>
    </dgm:pt>
    <dgm:pt modelId="{80D1F78F-3A6C-4517-A63A-5609A95FAD82}" type="sibTrans" cxnId="{F8FEBD44-1D72-437E-B06E-1CFC0EED9E59}">
      <dgm:prSet/>
      <dgm:spPr/>
      <dgm:t>
        <a:bodyPr/>
        <a:lstStyle/>
        <a:p>
          <a:endParaRPr lang="en-US"/>
        </a:p>
      </dgm:t>
    </dgm:pt>
    <dgm:pt modelId="{E154DDCF-7539-4882-8FB8-593E48D06FD5}">
      <dgm:prSet phldrT="[Text]"/>
      <dgm:spPr/>
      <dgm:t>
        <a:bodyPr/>
        <a:lstStyle/>
        <a:p>
          <a:r>
            <a:rPr lang="en-US" dirty="0" smtClean="0"/>
            <a:t>SNL100-02 blades</a:t>
          </a:r>
          <a:endParaRPr lang="en-US" dirty="0"/>
        </a:p>
      </dgm:t>
    </dgm:pt>
    <dgm:pt modelId="{0FA53F46-A849-4A60-AA55-B27E365783AD}" type="parTrans" cxnId="{15074A71-57D2-45BA-AC53-ECDC50868660}">
      <dgm:prSet/>
      <dgm:spPr/>
      <dgm:t>
        <a:bodyPr/>
        <a:lstStyle/>
        <a:p>
          <a:endParaRPr lang="en-US"/>
        </a:p>
      </dgm:t>
    </dgm:pt>
    <dgm:pt modelId="{FA1FEDAE-6F46-40E0-8ED3-C9E9237FC5EA}" type="sibTrans" cxnId="{15074A71-57D2-45BA-AC53-ECDC50868660}">
      <dgm:prSet/>
      <dgm:spPr/>
      <dgm:t>
        <a:bodyPr/>
        <a:lstStyle/>
        <a:p>
          <a:endParaRPr lang="en-US"/>
        </a:p>
      </dgm:t>
    </dgm:pt>
    <dgm:pt modelId="{605BEA69-223D-4E81-89C3-DB375D88A64A}">
      <dgm:prSet phldrT="[Text]"/>
      <dgm:spPr/>
      <dgm:t>
        <a:bodyPr/>
        <a:lstStyle/>
        <a:p>
          <a:r>
            <a:rPr lang="en-US" dirty="0" smtClean="0"/>
            <a:t>Controller from NREL 5 MW turbine</a:t>
          </a:r>
          <a:endParaRPr lang="en-US" dirty="0"/>
        </a:p>
      </dgm:t>
    </dgm:pt>
    <dgm:pt modelId="{D6BCE9CA-2594-40F8-93A0-6B0489AFA05C}" type="parTrans" cxnId="{1F70CD39-098C-47D9-92A9-1A8897B9392C}">
      <dgm:prSet/>
      <dgm:spPr/>
      <dgm:t>
        <a:bodyPr/>
        <a:lstStyle/>
        <a:p>
          <a:endParaRPr lang="en-US"/>
        </a:p>
      </dgm:t>
    </dgm:pt>
    <dgm:pt modelId="{9A1DC46B-B6B1-4F0F-8982-FA43974CCE92}" type="sibTrans" cxnId="{1F70CD39-098C-47D9-92A9-1A8897B9392C}">
      <dgm:prSet/>
      <dgm:spPr/>
      <dgm:t>
        <a:bodyPr/>
        <a:lstStyle/>
        <a:p>
          <a:endParaRPr lang="en-US"/>
        </a:p>
      </dgm:t>
    </dgm:pt>
    <dgm:pt modelId="{8D5CE9C6-3633-49E8-A184-FE61E07F11FC}">
      <dgm:prSet phldrT="[Text]"/>
      <dgm:spPr/>
      <dgm:t>
        <a:bodyPr/>
        <a:lstStyle/>
        <a:p>
          <a:r>
            <a:rPr lang="en-US" dirty="0" smtClean="0"/>
            <a:t>Upwind /downwind</a:t>
          </a:r>
          <a:endParaRPr lang="en-US" dirty="0"/>
        </a:p>
      </dgm:t>
    </dgm:pt>
    <dgm:pt modelId="{A7E8DEB0-F0E1-40BC-B227-A7EDE181C6B9}" type="parTrans" cxnId="{1A57D6E3-D743-4627-974D-C05F90B86DD8}">
      <dgm:prSet/>
      <dgm:spPr/>
      <dgm:t>
        <a:bodyPr/>
        <a:lstStyle/>
        <a:p>
          <a:endParaRPr lang="en-US"/>
        </a:p>
      </dgm:t>
    </dgm:pt>
    <dgm:pt modelId="{81EBD21C-F476-45F5-A51D-F9C591968603}" type="sibTrans" cxnId="{1A57D6E3-D743-4627-974D-C05F90B86DD8}">
      <dgm:prSet/>
      <dgm:spPr/>
      <dgm:t>
        <a:bodyPr/>
        <a:lstStyle/>
        <a:p>
          <a:endParaRPr lang="en-US"/>
        </a:p>
      </dgm:t>
    </dgm:pt>
    <dgm:pt modelId="{C50E6489-7159-443A-AEBA-A3F901F88406}">
      <dgm:prSet phldrT="[Text]"/>
      <dgm:spPr/>
      <dgm:t>
        <a:bodyPr/>
        <a:lstStyle/>
        <a:p>
          <a:r>
            <a:rPr lang="en-US" dirty="0" smtClean="0"/>
            <a:t>Pre-cone angles</a:t>
          </a:r>
          <a:endParaRPr lang="en-US" dirty="0"/>
        </a:p>
      </dgm:t>
    </dgm:pt>
    <dgm:pt modelId="{3E1272EA-DD3A-4DA7-8389-C16941DCA86F}" type="parTrans" cxnId="{9BD1F88B-85A7-492C-9E01-0DB90B745CA1}">
      <dgm:prSet/>
      <dgm:spPr/>
      <dgm:t>
        <a:bodyPr/>
        <a:lstStyle/>
        <a:p>
          <a:endParaRPr lang="en-US"/>
        </a:p>
      </dgm:t>
    </dgm:pt>
    <dgm:pt modelId="{886665AA-148C-4CAD-9DD2-00AD52001914}" type="sibTrans" cxnId="{9BD1F88B-85A7-492C-9E01-0DB90B745CA1}">
      <dgm:prSet/>
      <dgm:spPr/>
      <dgm:t>
        <a:bodyPr/>
        <a:lstStyle/>
        <a:p>
          <a:endParaRPr lang="en-US"/>
        </a:p>
      </dgm:t>
    </dgm:pt>
    <dgm:pt modelId="{A61BBFE9-EB57-4813-B7D2-AEACE0FD139E}">
      <dgm:prSet phldrT="[Text]"/>
      <dgm:spPr/>
      <dgm:t>
        <a:bodyPr/>
        <a:lstStyle/>
        <a:p>
          <a:endParaRPr lang="en-US" dirty="0"/>
        </a:p>
      </dgm:t>
    </dgm:pt>
    <dgm:pt modelId="{1E3F1C81-324E-4541-BD11-D27175B69856}" type="parTrans" cxnId="{A7478E01-F933-42C8-8323-2AE4C25F68E8}">
      <dgm:prSet/>
      <dgm:spPr/>
      <dgm:t>
        <a:bodyPr/>
        <a:lstStyle/>
        <a:p>
          <a:endParaRPr lang="en-US"/>
        </a:p>
      </dgm:t>
    </dgm:pt>
    <dgm:pt modelId="{23CDDB74-7772-4178-A6E7-5EB326DD71CE}" type="sibTrans" cxnId="{A7478E01-F933-42C8-8323-2AE4C25F68E8}">
      <dgm:prSet/>
      <dgm:spPr/>
      <dgm:t>
        <a:bodyPr/>
        <a:lstStyle/>
        <a:p>
          <a:endParaRPr lang="en-US"/>
        </a:p>
      </dgm:t>
    </dgm:pt>
    <dgm:pt modelId="{24471C47-D9DE-4381-8EEF-5963EC70194A}">
      <dgm:prSet phldrT="[Text]"/>
      <dgm:spPr/>
      <dgm:t>
        <a:bodyPr/>
        <a:lstStyle/>
        <a:p>
          <a:r>
            <a:rPr lang="en-US" dirty="0" smtClean="0"/>
            <a:t>Life-time DELs</a:t>
          </a:r>
          <a:endParaRPr lang="en-US" dirty="0"/>
        </a:p>
      </dgm:t>
    </dgm:pt>
    <dgm:pt modelId="{9456C292-AEF4-4C67-9989-8A2A7554260A}" type="parTrans" cxnId="{C6BE168D-4085-4068-9D47-718DE42AB8EA}">
      <dgm:prSet/>
      <dgm:spPr/>
      <dgm:t>
        <a:bodyPr/>
        <a:lstStyle/>
        <a:p>
          <a:endParaRPr lang="en-US"/>
        </a:p>
      </dgm:t>
    </dgm:pt>
    <dgm:pt modelId="{A878E7A1-B5C2-41E6-889E-08BAC5B5D1AF}" type="sibTrans" cxnId="{C6BE168D-4085-4068-9D47-718DE42AB8EA}">
      <dgm:prSet/>
      <dgm:spPr/>
      <dgm:t>
        <a:bodyPr/>
        <a:lstStyle/>
        <a:p>
          <a:endParaRPr lang="en-US"/>
        </a:p>
      </dgm:t>
    </dgm:pt>
    <dgm:pt modelId="{4D91E8AA-0D50-4D9D-8EB3-AB4CCC3D9F49}">
      <dgm:prSet phldrT="[Text]"/>
      <dgm:spPr/>
      <dgm:t>
        <a:bodyPr/>
        <a:lstStyle/>
        <a:p>
          <a:r>
            <a:rPr lang="en-US" dirty="0" smtClean="0"/>
            <a:t>MLife</a:t>
          </a:r>
          <a:endParaRPr lang="en-US" dirty="0"/>
        </a:p>
      </dgm:t>
    </dgm:pt>
    <dgm:pt modelId="{1D2C9906-4800-4043-8F2B-D1FEF9981B91}" type="parTrans" cxnId="{B8CDD1D6-F8AD-42AD-9093-C32FD3EE434E}">
      <dgm:prSet/>
      <dgm:spPr/>
      <dgm:t>
        <a:bodyPr/>
        <a:lstStyle/>
        <a:p>
          <a:endParaRPr lang="en-US"/>
        </a:p>
      </dgm:t>
    </dgm:pt>
    <dgm:pt modelId="{E9BF802E-F692-40C7-8EA0-09834FA362DE}" type="sibTrans" cxnId="{B8CDD1D6-F8AD-42AD-9093-C32FD3EE434E}">
      <dgm:prSet/>
      <dgm:spPr/>
      <dgm:t>
        <a:bodyPr/>
        <a:lstStyle/>
        <a:p>
          <a:endParaRPr lang="en-US"/>
        </a:p>
      </dgm:t>
    </dgm:pt>
    <dgm:pt modelId="{CDD58E3F-44F9-430B-8BEC-628981BECC8F}">
      <dgm:prSet phldrT="[Text]"/>
      <dgm:spPr/>
      <dgm:t>
        <a:bodyPr/>
        <a:lstStyle/>
        <a:p>
          <a:endParaRPr lang="en-US" dirty="0"/>
        </a:p>
      </dgm:t>
    </dgm:pt>
    <dgm:pt modelId="{ACC08781-BEE1-4962-A001-56E86E78B3C4}" type="parTrans" cxnId="{6ADA8FBB-2963-47E2-914A-54BC64BF195D}">
      <dgm:prSet/>
      <dgm:spPr/>
      <dgm:t>
        <a:bodyPr/>
        <a:lstStyle/>
        <a:p>
          <a:endParaRPr lang="en-US"/>
        </a:p>
      </dgm:t>
    </dgm:pt>
    <dgm:pt modelId="{8460E3D3-B4B9-4B70-9F94-2391FCDE60DA}" type="sibTrans" cxnId="{6ADA8FBB-2963-47E2-914A-54BC64BF195D}">
      <dgm:prSet/>
      <dgm:spPr/>
      <dgm:t>
        <a:bodyPr/>
        <a:lstStyle/>
        <a:p>
          <a:endParaRPr lang="en-US"/>
        </a:p>
      </dgm:t>
    </dgm:pt>
    <dgm:pt modelId="{DF0F6718-7943-4C03-BF55-3F81D0348C26}">
      <dgm:prSet phldrT="[Text]"/>
      <dgm:spPr/>
      <dgm:t>
        <a:bodyPr/>
        <a:lstStyle/>
        <a:p>
          <a:r>
            <a:rPr lang="en-US" dirty="0" smtClean="0"/>
            <a:t>Rainflow cycles</a:t>
          </a:r>
          <a:endParaRPr lang="en-US" dirty="0"/>
        </a:p>
      </dgm:t>
    </dgm:pt>
    <dgm:pt modelId="{830277F1-C65A-4D97-A5E4-63E2D51D9709}" type="parTrans" cxnId="{D6773BEE-0676-4574-886E-6C621215A449}">
      <dgm:prSet/>
      <dgm:spPr/>
      <dgm:t>
        <a:bodyPr/>
        <a:lstStyle/>
        <a:p>
          <a:endParaRPr lang="en-US"/>
        </a:p>
      </dgm:t>
    </dgm:pt>
    <dgm:pt modelId="{94DF146A-0C38-4261-A8FB-51D89D805DB0}" type="sibTrans" cxnId="{D6773BEE-0676-4574-886E-6C621215A449}">
      <dgm:prSet/>
      <dgm:spPr/>
      <dgm:t>
        <a:bodyPr/>
        <a:lstStyle/>
        <a:p>
          <a:endParaRPr lang="en-US"/>
        </a:p>
      </dgm:t>
    </dgm:pt>
    <dgm:pt modelId="{93332068-B6D5-42A6-BDD6-185A454D9313}">
      <dgm:prSet phldrT="[Text]"/>
      <dgm:spPr/>
      <dgm:t>
        <a:bodyPr/>
        <a:lstStyle/>
        <a:p>
          <a:r>
            <a:rPr lang="en-US" dirty="0" smtClean="0"/>
            <a:t>Short-term DELs</a:t>
          </a:r>
          <a:endParaRPr lang="en-US" dirty="0"/>
        </a:p>
      </dgm:t>
    </dgm:pt>
    <dgm:pt modelId="{9CB9FE78-5B15-414F-9EAC-73FFBC8D6382}" type="parTrans" cxnId="{7BAB9676-0852-4637-B23F-49527D725E2A}">
      <dgm:prSet/>
      <dgm:spPr/>
      <dgm:t>
        <a:bodyPr/>
        <a:lstStyle/>
        <a:p>
          <a:endParaRPr lang="en-US"/>
        </a:p>
      </dgm:t>
    </dgm:pt>
    <dgm:pt modelId="{5A13F6AA-8754-4A7D-AB64-2C70E53BE455}" type="sibTrans" cxnId="{7BAB9676-0852-4637-B23F-49527D725E2A}">
      <dgm:prSet/>
      <dgm:spPr/>
      <dgm:t>
        <a:bodyPr/>
        <a:lstStyle/>
        <a:p>
          <a:endParaRPr lang="en-US"/>
        </a:p>
      </dgm:t>
    </dgm:pt>
    <dgm:pt modelId="{4CA176FF-0563-49A3-A789-BCFDD29C262F}" type="pres">
      <dgm:prSet presAssocID="{2B2C026A-F8E0-40D9-BDB3-D4EB2D95046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40EC084-3341-4D39-AFD5-401887A83253}" type="pres">
      <dgm:prSet presAssocID="{7458EA7A-C33A-489F-867A-A308FAC6062D}" presName="composite" presStyleCnt="0"/>
      <dgm:spPr/>
    </dgm:pt>
    <dgm:pt modelId="{0D398B58-49A3-4491-95C0-C625CD22D01E}" type="pres">
      <dgm:prSet presAssocID="{7458EA7A-C33A-489F-867A-A308FAC6062D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5E828E-2A29-4E9F-A6F9-DF8E8F45EA13}" type="pres">
      <dgm:prSet presAssocID="{7458EA7A-C33A-489F-867A-A308FAC6062D}" presName="parSh" presStyleLbl="node1" presStyleIdx="0" presStyleCnt="3"/>
      <dgm:spPr/>
      <dgm:t>
        <a:bodyPr/>
        <a:lstStyle/>
        <a:p>
          <a:endParaRPr lang="en-US"/>
        </a:p>
      </dgm:t>
    </dgm:pt>
    <dgm:pt modelId="{897E8694-2C91-4FD8-BDF2-82022853A948}" type="pres">
      <dgm:prSet presAssocID="{7458EA7A-C33A-489F-867A-A308FAC6062D}" presName="desTx" presStyleLbl="fgAcc1" presStyleIdx="0" presStyleCnt="3" custScaleY="688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A11072-17C2-4195-912B-DC11C9133492}" type="pres">
      <dgm:prSet presAssocID="{8293A775-DDF3-40F3-8456-86E33748E084}" presName="sibTrans" presStyleLbl="sibTrans2D1" presStyleIdx="0" presStyleCnt="2"/>
      <dgm:spPr/>
      <dgm:t>
        <a:bodyPr/>
        <a:lstStyle/>
        <a:p>
          <a:endParaRPr lang="en-US"/>
        </a:p>
      </dgm:t>
    </dgm:pt>
    <dgm:pt modelId="{40FA2878-3FC4-4DDB-972E-0691653C043A}" type="pres">
      <dgm:prSet presAssocID="{8293A775-DDF3-40F3-8456-86E33748E084}" presName="connTx" presStyleLbl="sibTrans2D1" presStyleIdx="0" presStyleCnt="2"/>
      <dgm:spPr/>
      <dgm:t>
        <a:bodyPr/>
        <a:lstStyle/>
        <a:p>
          <a:endParaRPr lang="en-US"/>
        </a:p>
      </dgm:t>
    </dgm:pt>
    <dgm:pt modelId="{F2495DA7-556E-4652-A4D7-4C2D6BA5E33D}" type="pres">
      <dgm:prSet presAssocID="{E2A2B627-B126-4757-8CC6-286A504A9631}" presName="composite" presStyleCnt="0"/>
      <dgm:spPr/>
    </dgm:pt>
    <dgm:pt modelId="{1816D749-8AD3-4AC8-B967-0ADB7EA259F7}" type="pres">
      <dgm:prSet presAssocID="{E2A2B627-B126-4757-8CC6-286A504A9631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7CBB18-CAC5-4799-9BD3-C4B1307352BE}" type="pres">
      <dgm:prSet presAssocID="{E2A2B627-B126-4757-8CC6-286A504A9631}" presName="parSh" presStyleLbl="node1" presStyleIdx="1" presStyleCnt="3"/>
      <dgm:spPr/>
      <dgm:t>
        <a:bodyPr/>
        <a:lstStyle/>
        <a:p>
          <a:endParaRPr lang="en-US"/>
        </a:p>
      </dgm:t>
    </dgm:pt>
    <dgm:pt modelId="{34AEC0E5-672F-4CAA-B11A-EA24979F594F}" type="pres">
      <dgm:prSet presAssocID="{E2A2B627-B126-4757-8CC6-286A504A9631}" presName="desTx" presStyleLbl="fgAcc1" presStyleIdx="1" presStyleCnt="3" custScaleX="130763" custScaleY="690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25D73D-5230-4812-9762-B1E5BB7DF719}" type="pres">
      <dgm:prSet presAssocID="{22C2AD94-2737-4971-85A9-6AC61C517FDC}" presName="sibTrans" presStyleLbl="sibTrans2D1" presStyleIdx="1" presStyleCnt="2"/>
      <dgm:spPr/>
      <dgm:t>
        <a:bodyPr/>
        <a:lstStyle/>
        <a:p>
          <a:endParaRPr lang="en-US"/>
        </a:p>
      </dgm:t>
    </dgm:pt>
    <dgm:pt modelId="{108BE076-D248-45EC-B788-82D980760CB4}" type="pres">
      <dgm:prSet presAssocID="{22C2AD94-2737-4971-85A9-6AC61C517FDC}" presName="connTx" presStyleLbl="sibTrans2D1" presStyleIdx="1" presStyleCnt="2"/>
      <dgm:spPr/>
      <dgm:t>
        <a:bodyPr/>
        <a:lstStyle/>
        <a:p>
          <a:endParaRPr lang="en-US"/>
        </a:p>
      </dgm:t>
    </dgm:pt>
    <dgm:pt modelId="{94582A19-E653-47B9-B9F0-8451BD4C40BE}" type="pres">
      <dgm:prSet presAssocID="{30F942F3-B20B-4F12-8FBC-C8188F9B85AC}" presName="composite" presStyleCnt="0"/>
      <dgm:spPr/>
    </dgm:pt>
    <dgm:pt modelId="{E3A5F569-E698-4649-8F85-1A5A80E9FF4D}" type="pres">
      <dgm:prSet presAssocID="{30F942F3-B20B-4F12-8FBC-C8188F9B85AC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757D1E-CE57-46DD-8A56-2656427086A8}" type="pres">
      <dgm:prSet presAssocID="{30F942F3-B20B-4F12-8FBC-C8188F9B85AC}" presName="parSh" presStyleLbl="node1" presStyleIdx="2" presStyleCnt="3"/>
      <dgm:spPr/>
      <dgm:t>
        <a:bodyPr/>
        <a:lstStyle/>
        <a:p>
          <a:endParaRPr lang="en-US"/>
        </a:p>
      </dgm:t>
    </dgm:pt>
    <dgm:pt modelId="{46EA7F5B-88EB-4DB6-BDAE-892BB86A7CF0}" type="pres">
      <dgm:prSet presAssocID="{30F942F3-B20B-4F12-8FBC-C8188F9B85AC}" presName="desTx" presStyleLbl="fgAcc1" presStyleIdx="2" presStyleCnt="3" custScaleX="137993" custScaleY="701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FC1BB4-C3FC-4D22-AD2B-1CB578FE2644}" type="presOf" srcId="{24471C47-D9DE-4381-8EEF-5963EC70194A}" destId="{46EA7F5B-88EB-4DB6-BDAE-892BB86A7CF0}" srcOrd="0" destOrd="4" presId="urn:microsoft.com/office/officeart/2005/8/layout/process3"/>
    <dgm:cxn modelId="{1F96CA85-F5A3-449E-B136-68D996216FE8}" type="presOf" srcId="{30F942F3-B20B-4F12-8FBC-C8188F9B85AC}" destId="{6E757D1E-CE57-46DD-8A56-2656427086A8}" srcOrd="1" destOrd="0" presId="urn:microsoft.com/office/officeart/2005/8/layout/process3"/>
    <dgm:cxn modelId="{89AF627F-C710-4417-904D-5B11F2582CC2}" type="presOf" srcId="{605BEA69-223D-4E81-89C3-DB375D88A64A}" destId="{34AEC0E5-672F-4CAA-B11A-EA24979F594F}" srcOrd="0" destOrd="3" presId="urn:microsoft.com/office/officeart/2005/8/layout/process3"/>
    <dgm:cxn modelId="{63996ABC-1FAB-4980-9B25-4F5872B15B2E}" type="presOf" srcId="{E154DDCF-7539-4882-8FB8-593E48D06FD5}" destId="{34AEC0E5-672F-4CAA-B11A-EA24979F594F}" srcOrd="0" destOrd="1" presId="urn:microsoft.com/office/officeart/2005/8/layout/process3"/>
    <dgm:cxn modelId="{7BAB9676-0852-4637-B23F-49527D725E2A}" srcId="{30F942F3-B20B-4F12-8FBC-C8188F9B85AC}" destId="{93332068-B6D5-42A6-BDD6-185A454D9313}" srcOrd="3" destOrd="0" parTransId="{9CB9FE78-5B15-414F-9EAC-73FFBC8D6382}" sibTransId="{5A13F6AA-8754-4A7D-AB64-2C70E53BE455}"/>
    <dgm:cxn modelId="{BC259A5D-0D8E-4DCF-94DB-F4D7062618C7}" type="presOf" srcId="{61715B07-3FAB-49B9-827D-056043032A9D}" destId="{34AEC0E5-672F-4CAA-B11A-EA24979F594F}" srcOrd="0" destOrd="0" presId="urn:microsoft.com/office/officeart/2005/8/layout/process3"/>
    <dgm:cxn modelId="{1F70CD39-098C-47D9-92A9-1A8897B9392C}" srcId="{E2A2B627-B126-4757-8CC6-286A504A9631}" destId="{605BEA69-223D-4E81-89C3-DB375D88A64A}" srcOrd="3" destOrd="0" parTransId="{D6BCE9CA-2594-40F8-93A0-6B0489AFA05C}" sibTransId="{9A1DC46B-B6B1-4F0F-8982-FA43974CCE92}"/>
    <dgm:cxn modelId="{902DED14-5E2B-4EAC-8A4C-5FE4B8385667}" type="presOf" srcId="{7458EA7A-C33A-489F-867A-A308FAC6062D}" destId="{EB5E828E-2A29-4E9F-A6F9-DF8E8F45EA13}" srcOrd="1" destOrd="0" presId="urn:microsoft.com/office/officeart/2005/8/layout/process3"/>
    <dgm:cxn modelId="{EC25C524-FD26-425B-8830-DFA4D18D554B}" type="presOf" srcId="{C50E6489-7159-443A-AEBA-A3F901F88406}" destId="{34AEC0E5-672F-4CAA-B11A-EA24979F594F}" srcOrd="0" destOrd="4" presId="urn:microsoft.com/office/officeart/2005/8/layout/process3"/>
    <dgm:cxn modelId="{1073A7CD-8080-4472-8976-9D78AC203C30}" srcId="{7458EA7A-C33A-489F-867A-A308FAC6062D}" destId="{D0677E85-3440-4FFE-93CC-2E74ADE4C233}" srcOrd="0" destOrd="0" parTransId="{DC8E44F8-894C-48C3-B561-3CBDE4773311}" sibTransId="{3E231711-FA5C-48B1-A101-A1A6D4BBE6AF}"/>
    <dgm:cxn modelId="{42D82CE0-0F5B-4ED1-BD3D-9002223BF2C0}" type="presOf" srcId="{CDD58E3F-44F9-430B-8BEC-628981BECC8F}" destId="{46EA7F5B-88EB-4DB6-BDAE-892BB86A7CF0}" srcOrd="0" destOrd="6" presId="urn:microsoft.com/office/officeart/2005/8/layout/process3"/>
    <dgm:cxn modelId="{9BD1F88B-85A7-492C-9E01-0DB90B745CA1}" srcId="{E2A2B627-B126-4757-8CC6-286A504A9631}" destId="{C50E6489-7159-443A-AEBA-A3F901F88406}" srcOrd="4" destOrd="0" parTransId="{3E1272EA-DD3A-4DA7-8389-C16941DCA86F}" sibTransId="{886665AA-148C-4CAD-9DD2-00AD52001914}"/>
    <dgm:cxn modelId="{F8FEBD44-1D72-437E-B06E-1CFC0EED9E59}" srcId="{7458EA7A-C33A-489F-867A-A308FAC6062D}" destId="{CB25B07A-7B66-444E-AA79-E1D96ECD52DA}" srcOrd="1" destOrd="0" parTransId="{57B8ED09-F369-4348-8592-43A601730CA6}" sibTransId="{80D1F78F-3A6C-4517-A63A-5609A95FAD82}"/>
    <dgm:cxn modelId="{87997217-79EE-4C1D-AB8D-4DB093563803}" type="presOf" srcId="{DF0F6718-7943-4C03-BF55-3F81D0348C26}" destId="{46EA7F5B-88EB-4DB6-BDAE-892BB86A7CF0}" srcOrd="0" destOrd="1" presId="urn:microsoft.com/office/officeart/2005/8/layout/process3"/>
    <dgm:cxn modelId="{C6BE168D-4085-4068-9D47-718DE42AB8EA}" srcId="{30F942F3-B20B-4F12-8FBC-C8188F9B85AC}" destId="{24471C47-D9DE-4381-8EEF-5963EC70194A}" srcOrd="4" destOrd="0" parTransId="{9456C292-AEF4-4C67-9989-8A2A7554260A}" sibTransId="{A878E7A1-B5C2-41E6-889E-08BAC5B5D1AF}"/>
    <dgm:cxn modelId="{B8CDD1D6-F8AD-42AD-9093-C32FD3EE434E}" srcId="{30F942F3-B20B-4F12-8FBC-C8188F9B85AC}" destId="{4D91E8AA-0D50-4D9D-8EB3-AB4CCC3D9F49}" srcOrd="0" destOrd="0" parTransId="{1D2C9906-4800-4043-8F2B-D1FEF9981B91}" sibTransId="{E9BF802E-F692-40C7-8EA0-09834FA362DE}"/>
    <dgm:cxn modelId="{6ADA8FBB-2963-47E2-914A-54BC64BF195D}" srcId="{30F942F3-B20B-4F12-8FBC-C8188F9B85AC}" destId="{CDD58E3F-44F9-430B-8BEC-628981BECC8F}" srcOrd="6" destOrd="0" parTransId="{ACC08781-BEE1-4962-A001-56E86E78B3C4}" sibTransId="{8460E3D3-B4B9-4B70-9F94-2391FCDE60DA}"/>
    <dgm:cxn modelId="{643D5656-C419-455A-BE0C-5BC30684E302}" type="presOf" srcId="{E2A2B627-B126-4757-8CC6-286A504A9631}" destId="{1816D749-8AD3-4AC8-B967-0ADB7EA259F7}" srcOrd="0" destOrd="0" presId="urn:microsoft.com/office/officeart/2005/8/layout/process3"/>
    <dgm:cxn modelId="{66F625D8-A215-4121-95CF-30F605F0AC58}" type="presOf" srcId="{D0677E85-3440-4FFE-93CC-2E74ADE4C233}" destId="{897E8694-2C91-4FD8-BDF2-82022853A948}" srcOrd="0" destOrd="0" presId="urn:microsoft.com/office/officeart/2005/8/layout/process3"/>
    <dgm:cxn modelId="{F72D7CE4-2C38-4652-9778-569895088FFB}" type="presOf" srcId="{22C2AD94-2737-4971-85A9-6AC61C517FDC}" destId="{108BE076-D248-45EC-B788-82D980760CB4}" srcOrd="1" destOrd="0" presId="urn:microsoft.com/office/officeart/2005/8/layout/process3"/>
    <dgm:cxn modelId="{0BDDDC7D-D0B2-4A3C-AF31-0D60AB57D934}" type="presOf" srcId="{22C2AD94-2737-4971-85A9-6AC61C517FDC}" destId="{2F25D73D-5230-4812-9762-B1E5BB7DF719}" srcOrd="0" destOrd="0" presId="urn:microsoft.com/office/officeart/2005/8/layout/process3"/>
    <dgm:cxn modelId="{FB280A3E-ACC7-459F-9D6B-CB3EAA3A2E8C}" type="presOf" srcId="{A61BBFE9-EB57-4813-B7D2-AEACE0FD139E}" destId="{46EA7F5B-88EB-4DB6-BDAE-892BB86A7CF0}" srcOrd="0" destOrd="5" presId="urn:microsoft.com/office/officeart/2005/8/layout/process3"/>
    <dgm:cxn modelId="{9BDAE8EB-839B-44F1-90DB-3427E076CCFE}" srcId="{2B2C026A-F8E0-40D9-BDB3-D4EB2D950463}" destId="{30F942F3-B20B-4F12-8FBC-C8188F9B85AC}" srcOrd="2" destOrd="0" parTransId="{FD8EA08D-18EC-476E-92BA-C5DED469B867}" sibTransId="{5B0FE0D8-BE91-4B4C-83DC-48B8EEE8D6A1}"/>
    <dgm:cxn modelId="{D6C3765D-5128-49CD-8BFB-4648425ACE78}" type="presOf" srcId="{C26B0F53-F085-4169-90B2-82641CBD7EF4}" destId="{46EA7F5B-88EB-4DB6-BDAE-892BB86A7CF0}" srcOrd="0" destOrd="2" presId="urn:microsoft.com/office/officeart/2005/8/layout/process3"/>
    <dgm:cxn modelId="{601CEA1B-D0C4-4DCA-B321-112338A1CAE3}" type="presOf" srcId="{93332068-B6D5-42A6-BDD6-185A454D9313}" destId="{46EA7F5B-88EB-4DB6-BDAE-892BB86A7CF0}" srcOrd="0" destOrd="3" presId="urn:microsoft.com/office/officeart/2005/8/layout/process3"/>
    <dgm:cxn modelId="{A7478E01-F933-42C8-8323-2AE4C25F68E8}" srcId="{30F942F3-B20B-4F12-8FBC-C8188F9B85AC}" destId="{A61BBFE9-EB57-4813-B7D2-AEACE0FD139E}" srcOrd="5" destOrd="0" parTransId="{1E3F1C81-324E-4541-BD11-D27175B69856}" sibTransId="{23CDDB74-7772-4178-A6E7-5EB326DD71CE}"/>
    <dgm:cxn modelId="{7F801427-CFD9-4C6B-9166-4781A46E5ED8}" type="presOf" srcId="{4D91E8AA-0D50-4D9D-8EB3-AB4CCC3D9F49}" destId="{46EA7F5B-88EB-4DB6-BDAE-892BB86A7CF0}" srcOrd="0" destOrd="0" presId="urn:microsoft.com/office/officeart/2005/8/layout/process3"/>
    <dgm:cxn modelId="{D7898A1B-23A6-4A16-B6A5-9FDDDB57A12D}" srcId="{2B2C026A-F8E0-40D9-BDB3-D4EB2D950463}" destId="{7458EA7A-C33A-489F-867A-A308FAC6062D}" srcOrd="0" destOrd="0" parTransId="{9BAA2695-29F5-4C39-9F11-5A14E1E7CF83}" sibTransId="{8293A775-DDF3-40F3-8456-86E33748E084}"/>
    <dgm:cxn modelId="{5789F71C-7F7D-4FB4-8FFD-9180BB181A2F}" srcId="{30F942F3-B20B-4F12-8FBC-C8188F9B85AC}" destId="{C26B0F53-F085-4169-90B2-82641CBD7EF4}" srcOrd="2" destOrd="0" parTransId="{29608A1F-B5F3-4FF7-896A-6E72CA6740EE}" sibTransId="{7104A875-7054-45A4-B576-9CF06708DC80}"/>
    <dgm:cxn modelId="{1A57D6E3-D743-4627-974D-C05F90B86DD8}" srcId="{E2A2B627-B126-4757-8CC6-286A504A9631}" destId="{8D5CE9C6-3633-49E8-A184-FE61E07F11FC}" srcOrd="2" destOrd="0" parTransId="{A7E8DEB0-F0E1-40BC-B227-A7EDE181C6B9}" sibTransId="{81EBD21C-F476-45F5-A51D-F9C591968603}"/>
    <dgm:cxn modelId="{9F7876A7-2695-4C8B-82AE-1C7752DBD23F}" srcId="{E2A2B627-B126-4757-8CC6-286A504A9631}" destId="{61715B07-3FAB-49B9-827D-056043032A9D}" srcOrd="0" destOrd="0" parTransId="{08F507AE-9266-438A-A678-272EB5FB3179}" sibTransId="{02184C22-E9E8-48B6-8D74-3BAD8F16CF11}"/>
    <dgm:cxn modelId="{E1A9BF67-AB62-4D22-8A80-C77AD12A9758}" type="presOf" srcId="{CB25B07A-7B66-444E-AA79-E1D96ECD52DA}" destId="{897E8694-2C91-4FD8-BDF2-82022853A948}" srcOrd="0" destOrd="1" presId="urn:microsoft.com/office/officeart/2005/8/layout/process3"/>
    <dgm:cxn modelId="{D8A4D46E-D7FA-4D56-B6CC-0404D6DC4DE4}" type="presOf" srcId="{8293A775-DDF3-40F3-8456-86E33748E084}" destId="{40FA2878-3FC4-4DDB-972E-0691653C043A}" srcOrd="1" destOrd="0" presId="urn:microsoft.com/office/officeart/2005/8/layout/process3"/>
    <dgm:cxn modelId="{D6773BEE-0676-4574-886E-6C621215A449}" srcId="{30F942F3-B20B-4F12-8FBC-C8188F9B85AC}" destId="{DF0F6718-7943-4C03-BF55-3F81D0348C26}" srcOrd="1" destOrd="0" parTransId="{830277F1-C65A-4D97-A5E4-63E2D51D9709}" sibTransId="{94DF146A-0C38-4261-A8FB-51D89D805DB0}"/>
    <dgm:cxn modelId="{9F5C32DF-6F01-4585-B0C9-0FC6D1A1A9D3}" type="presOf" srcId="{30F942F3-B20B-4F12-8FBC-C8188F9B85AC}" destId="{E3A5F569-E698-4649-8F85-1A5A80E9FF4D}" srcOrd="0" destOrd="0" presId="urn:microsoft.com/office/officeart/2005/8/layout/process3"/>
    <dgm:cxn modelId="{51E72840-18AB-4144-BF86-8E4E376981E7}" type="presOf" srcId="{8293A775-DDF3-40F3-8456-86E33748E084}" destId="{BCA11072-17C2-4195-912B-DC11C9133492}" srcOrd="0" destOrd="0" presId="urn:microsoft.com/office/officeart/2005/8/layout/process3"/>
    <dgm:cxn modelId="{9DE2AC0C-97E5-4F34-BC92-5EDAF33FE1E1}" type="presOf" srcId="{2B2C026A-F8E0-40D9-BDB3-D4EB2D950463}" destId="{4CA176FF-0563-49A3-A789-BCFDD29C262F}" srcOrd="0" destOrd="0" presId="urn:microsoft.com/office/officeart/2005/8/layout/process3"/>
    <dgm:cxn modelId="{1CDDE0B2-917D-40DE-9FBF-98AC321BB29E}" type="presOf" srcId="{7458EA7A-C33A-489F-867A-A308FAC6062D}" destId="{0D398B58-49A3-4491-95C0-C625CD22D01E}" srcOrd="0" destOrd="0" presId="urn:microsoft.com/office/officeart/2005/8/layout/process3"/>
    <dgm:cxn modelId="{4795EB73-93A0-4C89-8844-72B33414ECDE}" srcId="{2B2C026A-F8E0-40D9-BDB3-D4EB2D950463}" destId="{E2A2B627-B126-4757-8CC6-286A504A9631}" srcOrd="1" destOrd="0" parTransId="{DEDEFD25-F4BC-4B3A-8403-CAF4D6DA98C6}" sibTransId="{22C2AD94-2737-4971-85A9-6AC61C517FDC}"/>
    <dgm:cxn modelId="{15074A71-57D2-45BA-AC53-ECDC50868660}" srcId="{E2A2B627-B126-4757-8CC6-286A504A9631}" destId="{E154DDCF-7539-4882-8FB8-593E48D06FD5}" srcOrd="1" destOrd="0" parTransId="{0FA53F46-A849-4A60-AA55-B27E365783AD}" sibTransId="{FA1FEDAE-6F46-40E0-8ED3-C9E9237FC5EA}"/>
    <dgm:cxn modelId="{19DDA446-7DD5-4D32-9C8F-3CEB60894C54}" type="presOf" srcId="{8D5CE9C6-3633-49E8-A184-FE61E07F11FC}" destId="{34AEC0E5-672F-4CAA-B11A-EA24979F594F}" srcOrd="0" destOrd="2" presId="urn:microsoft.com/office/officeart/2005/8/layout/process3"/>
    <dgm:cxn modelId="{B90C518F-65FE-4167-B2A1-DB5BAD051BC4}" type="presOf" srcId="{E2A2B627-B126-4757-8CC6-286A504A9631}" destId="{FD7CBB18-CAC5-4799-9BD3-C4B1307352BE}" srcOrd="1" destOrd="0" presId="urn:microsoft.com/office/officeart/2005/8/layout/process3"/>
    <dgm:cxn modelId="{761A9FDD-9D78-4FA4-BBD5-E00DA01E2C9A}" type="presParOf" srcId="{4CA176FF-0563-49A3-A789-BCFDD29C262F}" destId="{D40EC084-3341-4D39-AFD5-401887A83253}" srcOrd="0" destOrd="0" presId="urn:microsoft.com/office/officeart/2005/8/layout/process3"/>
    <dgm:cxn modelId="{0D39F189-A120-4097-B3CE-DFEA94376C70}" type="presParOf" srcId="{D40EC084-3341-4D39-AFD5-401887A83253}" destId="{0D398B58-49A3-4491-95C0-C625CD22D01E}" srcOrd="0" destOrd="0" presId="urn:microsoft.com/office/officeart/2005/8/layout/process3"/>
    <dgm:cxn modelId="{C57EDF5C-918A-4DA8-B7DD-E5BB76208062}" type="presParOf" srcId="{D40EC084-3341-4D39-AFD5-401887A83253}" destId="{EB5E828E-2A29-4E9F-A6F9-DF8E8F45EA13}" srcOrd="1" destOrd="0" presId="urn:microsoft.com/office/officeart/2005/8/layout/process3"/>
    <dgm:cxn modelId="{E731B16B-7550-4013-91C9-04F91E66211A}" type="presParOf" srcId="{D40EC084-3341-4D39-AFD5-401887A83253}" destId="{897E8694-2C91-4FD8-BDF2-82022853A948}" srcOrd="2" destOrd="0" presId="urn:microsoft.com/office/officeart/2005/8/layout/process3"/>
    <dgm:cxn modelId="{D2977640-C16E-4271-997C-15CDC7A36D76}" type="presParOf" srcId="{4CA176FF-0563-49A3-A789-BCFDD29C262F}" destId="{BCA11072-17C2-4195-912B-DC11C9133492}" srcOrd="1" destOrd="0" presId="urn:microsoft.com/office/officeart/2005/8/layout/process3"/>
    <dgm:cxn modelId="{3B8AD816-D4C9-42F8-B6E1-D050F5FF12E6}" type="presParOf" srcId="{BCA11072-17C2-4195-912B-DC11C9133492}" destId="{40FA2878-3FC4-4DDB-972E-0691653C043A}" srcOrd="0" destOrd="0" presId="urn:microsoft.com/office/officeart/2005/8/layout/process3"/>
    <dgm:cxn modelId="{FD9429EF-388F-479D-960B-6F54821429D4}" type="presParOf" srcId="{4CA176FF-0563-49A3-A789-BCFDD29C262F}" destId="{F2495DA7-556E-4652-A4D7-4C2D6BA5E33D}" srcOrd="2" destOrd="0" presId="urn:microsoft.com/office/officeart/2005/8/layout/process3"/>
    <dgm:cxn modelId="{AE0E62D7-224B-49EA-8387-B153B261BCDE}" type="presParOf" srcId="{F2495DA7-556E-4652-A4D7-4C2D6BA5E33D}" destId="{1816D749-8AD3-4AC8-B967-0ADB7EA259F7}" srcOrd="0" destOrd="0" presId="urn:microsoft.com/office/officeart/2005/8/layout/process3"/>
    <dgm:cxn modelId="{B7EDBAA3-C84A-489F-AD3B-8736B6993F0D}" type="presParOf" srcId="{F2495DA7-556E-4652-A4D7-4C2D6BA5E33D}" destId="{FD7CBB18-CAC5-4799-9BD3-C4B1307352BE}" srcOrd="1" destOrd="0" presId="urn:microsoft.com/office/officeart/2005/8/layout/process3"/>
    <dgm:cxn modelId="{92ED1E03-C2CD-40C4-A00D-8588F22629FC}" type="presParOf" srcId="{F2495DA7-556E-4652-A4D7-4C2D6BA5E33D}" destId="{34AEC0E5-672F-4CAA-B11A-EA24979F594F}" srcOrd="2" destOrd="0" presId="urn:microsoft.com/office/officeart/2005/8/layout/process3"/>
    <dgm:cxn modelId="{2EA5025C-7E34-4305-88FD-9247EF29A2B9}" type="presParOf" srcId="{4CA176FF-0563-49A3-A789-BCFDD29C262F}" destId="{2F25D73D-5230-4812-9762-B1E5BB7DF719}" srcOrd="3" destOrd="0" presId="urn:microsoft.com/office/officeart/2005/8/layout/process3"/>
    <dgm:cxn modelId="{666DF793-335D-4A13-89C0-B68F2385996E}" type="presParOf" srcId="{2F25D73D-5230-4812-9762-B1E5BB7DF719}" destId="{108BE076-D248-45EC-B788-82D980760CB4}" srcOrd="0" destOrd="0" presId="urn:microsoft.com/office/officeart/2005/8/layout/process3"/>
    <dgm:cxn modelId="{7090B899-4826-4A5D-A59F-98D6EAA0B618}" type="presParOf" srcId="{4CA176FF-0563-49A3-A789-BCFDD29C262F}" destId="{94582A19-E653-47B9-B9F0-8451BD4C40BE}" srcOrd="4" destOrd="0" presId="urn:microsoft.com/office/officeart/2005/8/layout/process3"/>
    <dgm:cxn modelId="{745C0446-9991-49FA-B08A-C013E1020A09}" type="presParOf" srcId="{94582A19-E653-47B9-B9F0-8451BD4C40BE}" destId="{E3A5F569-E698-4649-8F85-1A5A80E9FF4D}" srcOrd="0" destOrd="0" presId="urn:microsoft.com/office/officeart/2005/8/layout/process3"/>
    <dgm:cxn modelId="{6323F1FE-648E-4B4A-97CF-9D28FB392928}" type="presParOf" srcId="{94582A19-E653-47B9-B9F0-8451BD4C40BE}" destId="{6E757D1E-CE57-46DD-8A56-2656427086A8}" srcOrd="1" destOrd="0" presId="urn:microsoft.com/office/officeart/2005/8/layout/process3"/>
    <dgm:cxn modelId="{1AC28141-74B0-4662-AFF8-F092153E16D9}" type="presParOf" srcId="{94582A19-E653-47B9-B9F0-8451BD4C40BE}" destId="{46EA7F5B-88EB-4DB6-BDAE-892BB86A7CF0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B5E828E-2A29-4E9F-A6F9-DF8E8F45EA13}">
      <dsp:nvSpPr>
        <dsp:cNvPr id="0" name=""/>
        <dsp:cNvSpPr/>
      </dsp:nvSpPr>
      <dsp:spPr>
        <a:xfrm>
          <a:off x="1801" y="331228"/>
          <a:ext cx="1727653" cy="9988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Generate Wind Input Profile</a:t>
          </a:r>
          <a:endParaRPr lang="en-US" sz="1600" b="1" kern="1200" dirty="0"/>
        </a:p>
      </dsp:txBody>
      <dsp:txXfrm>
        <a:off x="1801" y="331228"/>
        <a:ext cx="1727653" cy="665878"/>
      </dsp:txXfrm>
    </dsp:sp>
    <dsp:sp modelId="{897E8694-2C91-4FD8-BDF2-82022853A948}">
      <dsp:nvSpPr>
        <dsp:cNvPr id="0" name=""/>
        <dsp:cNvSpPr/>
      </dsp:nvSpPr>
      <dsp:spPr>
        <a:xfrm>
          <a:off x="355657" y="1586231"/>
          <a:ext cx="1727653" cy="26085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TurbSim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IEC Standards</a:t>
          </a:r>
          <a:endParaRPr lang="en-US" sz="1600" kern="1200" dirty="0"/>
        </a:p>
      </dsp:txBody>
      <dsp:txXfrm>
        <a:off x="355657" y="1586231"/>
        <a:ext cx="1727653" cy="2608502"/>
      </dsp:txXfrm>
    </dsp:sp>
    <dsp:sp modelId="{BCA11072-17C2-4195-912B-DC11C9133492}">
      <dsp:nvSpPr>
        <dsp:cNvPr id="0" name=""/>
        <dsp:cNvSpPr/>
      </dsp:nvSpPr>
      <dsp:spPr>
        <a:xfrm rot="21598511">
          <a:off x="1991360" y="448492"/>
          <a:ext cx="555240" cy="4301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21598511">
        <a:off x="1991360" y="448492"/>
        <a:ext cx="555240" cy="430135"/>
      </dsp:txXfrm>
    </dsp:sp>
    <dsp:sp modelId="{FD7CBB18-CAC5-4799-9BD3-C4B1307352BE}">
      <dsp:nvSpPr>
        <dsp:cNvPr id="0" name=""/>
        <dsp:cNvSpPr/>
      </dsp:nvSpPr>
      <dsp:spPr>
        <a:xfrm>
          <a:off x="2777078" y="330026"/>
          <a:ext cx="1727653" cy="9988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FAST Simulation</a:t>
          </a:r>
          <a:endParaRPr lang="en-US" sz="1600" b="1" kern="1200" dirty="0"/>
        </a:p>
      </dsp:txBody>
      <dsp:txXfrm>
        <a:off x="2777078" y="330026"/>
        <a:ext cx="1727653" cy="665878"/>
      </dsp:txXfrm>
    </dsp:sp>
    <dsp:sp modelId="{34AEC0E5-672F-4CAA-B11A-EA24979F594F}">
      <dsp:nvSpPr>
        <dsp:cNvPr id="0" name=""/>
        <dsp:cNvSpPr/>
      </dsp:nvSpPr>
      <dsp:spPr>
        <a:xfrm>
          <a:off x="2865196" y="1582624"/>
          <a:ext cx="2259131" cy="26133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Sandia 13.2 MW     wind turbine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SNL100-02 blades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Upwind /downwind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Controller from NREL 5 MW turbine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Pre-cone angles</a:t>
          </a:r>
          <a:endParaRPr lang="en-US" sz="1600" kern="1200" dirty="0"/>
        </a:p>
      </dsp:txBody>
      <dsp:txXfrm>
        <a:off x="2865196" y="1582624"/>
        <a:ext cx="2259131" cy="2613311"/>
      </dsp:txXfrm>
    </dsp:sp>
    <dsp:sp modelId="{2F25D73D-5230-4812-9762-B1E5BB7DF719}">
      <dsp:nvSpPr>
        <dsp:cNvPr id="0" name=""/>
        <dsp:cNvSpPr/>
      </dsp:nvSpPr>
      <dsp:spPr>
        <a:xfrm rot="21588142">
          <a:off x="4833070" y="442585"/>
          <a:ext cx="696086" cy="4301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21588142">
        <a:off x="4833070" y="442585"/>
        <a:ext cx="696086" cy="430135"/>
      </dsp:txXfrm>
    </dsp:sp>
    <dsp:sp modelId="{6E757D1E-CE57-46DD-8A56-2656427086A8}">
      <dsp:nvSpPr>
        <dsp:cNvPr id="0" name=""/>
        <dsp:cNvSpPr/>
      </dsp:nvSpPr>
      <dsp:spPr>
        <a:xfrm>
          <a:off x="5818095" y="319537"/>
          <a:ext cx="1727653" cy="9988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Fatigue Analysis</a:t>
          </a:r>
          <a:endParaRPr lang="en-US" sz="1600" b="1" kern="1200" dirty="0"/>
        </a:p>
      </dsp:txBody>
      <dsp:txXfrm>
        <a:off x="5818095" y="319537"/>
        <a:ext cx="1727653" cy="665878"/>
      </dsp:txXfrm>
    </dsp:sp>
    <dsp:sp modelId="{46EA7F5B-88EB-4DB6-BDAE-892BB86A7CF0}">
      <dsp:nvSpPr>
        <dsp:cNvPr id="0" name=""/>
        <dsp:cNvSpPr/>
      </dsp:nvSpPr>
      <dsp:spPr>
        <a:xfrm>
          <a:off x="5843758" y="1551156"/>
          <a:ext cx="2384040" cy="26552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MLife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Rainflow cycles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Weibull distribution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Goodman Correction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Short-term DELs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Life-time DELs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/>
        </a:p>
      </dsp:txBody>
      <dsp:txXfrm>
        <a:off x="5843758" y="1551156"/>
        <a:ext cx="2384040" cy="26552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3474C1-A95A-4E91-8990-64A4C63CFC3A}" type="datetimeFigureOut">
              <a:rPr lang="en-US" smtClean="0"/>
              <a:pPr/>
              <a:t>6/7/2015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61B34-03F8-4F7E-BEA9-25F1FDE853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920664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E13EF24B-7A3D-4F62-8CD4-02A6873969E2}" type="datetimeFigureOut">
              <a:rPr lang="en-US"/>
              <a:pPr/>
              <a:t>6/7/2015</a:t>
            </a:fld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29D452A8-B052-4193-B4A4-5D0A6037605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039356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/>
        <a:cs typeface="宋体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/>
        <a:cs typeface="宋体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/>
        <a:cs typeface="宋体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/>
        <a:cs typeface="宋体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/>
        <a:cs typeface="宋体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010D4E-4DF2-4E08-9939-25C4C5D2A0D8}" type="slidenum">
              <a:rPr lang="en-US" altLang="zh-CN"/>
              <a:pPr/>
              <a:t>1</a:t>
            </a:fld>
            <a:endParaRPr lang="en-US" altLang="zh-CN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1987" name="Rectangle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z="2400" dirty="0" smtClean="0">
              <a:latin typeface="Helvetica" charset="0"/>
              <a:cs typeface="Helvetica" charset="0"/>
              <a:sym typeface="Helvetica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6EAB92-1A6F-45BF-8C08-E6E00CB74271}" type="slidenum">
              <a:rPr lang="en-US" altLang="zh-CN">
                <a:solidFill>
                  <a:prstClr val="black"/>
                </a:solidFill>
              </a:rPr>
              <a:pPr/>
              <a:t>20</a:t>
            </a:fld>
            <a:endParaRPr lang="en-US" altLang="zh-CN">
              <a:solidFill>
                <a:prstClr val="black"/>
              </a:solidFill>
            </a:endParaRPr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C697C-6278-429B-BB0C-72B0DF812440}" type="datetime1">
              <a:rPr lang="zh-CN" altLang="en-US" smtClean="0"/>
              <a:pPr>
                <a:defRPr/>
              </a:pPr>
              <a:t>2015/6/7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EA93-610E-4F33-BD8B-440A64F7C73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3E066-3435-4D36-901C-5A15A5053B42}" type="datetime1">
              <a:rPr lang="zh-CN" altLang="en-US" smtClean="0"/>
              <a:pPr>
                <a:defRPr/>
              </a:pPr>
              <a:t>2015/6/7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49DBD-C1E8-47F5-B6EC-5B108DB7A9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7E715-0448-4BF3-AD8F-33F9E7E63AB4}" type="datetime1">
              <a:rPr lang="zh-CN" altLang="en-US" smtClean="0"/>
              <a:pPr>
                <a:defRPr/>
              </a:pPr>
              <a:t>2015/6/7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ED3CD-FA58-4254-903B-8DDD4E4AA4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64B53-AE76-48D9-9E59-6954875A0247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2015/6/7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EA93-610E-4F33-BD8B-440A64F7C735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DE34D-3772-4E4A-A792-41A1DE480A7C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2015/6/7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6E9C9-0BBF-42DA-B025-CB4505BA7ABD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7C4B3-1099-4D0D-AD19-E780754CE3AB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2015/6/7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92B8F-F0F6-4472-83C9-F1B54CB03C3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4159A-048D-4030-BEB1-46D0A6252DFD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2015/6/7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758FA-5A6E-419E-AF07-E1B0C29DA069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C0E8F-99F1-45A6-9559-CE75BD6C8DB9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2015/6/7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DD419-45FC-42DA-9C1F-C7705745EDDD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F33B7-43BC-4E82-9769-C8F7414A99FA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2015/6/7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1C583-C501-422E-8612-BF03B482884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26D17-D696-48DD-AC3E-007D49A06422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2015/6/7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961AF-0740-48BC-B372-4C24E5AC0DF7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DF1B6-DB02-4E4F-8866-472EA889A79D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2015/6/7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B1F8B-6664-4ABF-A0AC-8CD2F99DACF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7DF96-F69E-4377-86BA-8EF8986014A3}" type="datetime1">
              <a:rPr lang="zh-CN" altLang="en-US" smtClean="0"/>
              <a:pPr>
                <a:defRPr/>
              </a:pPr>
              <a:t>2015/6/7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6E9C9-0BBF-42DA-B025-CB4505BA7A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5A8F4-4C4E-4D3F-8561-54456CB513FD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2015/6/7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FC170-8F9D-41F3-848B-54327D42B0D7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2D021-6FA8-4EB2-85F7-5933505C6724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2015/6/7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49DBD-C1E8-47F5-B6EC-5B108DB7A9B2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25687-3580-49C2-89E3-3F602C9A81C0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2015/6/7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ED3CD-FA58-4254-903B-8DDD4E4AA42C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DB155-C14E-44B3-9FA9-743DC75BBDCA}" type="datetime1">
              <a:rPr lang="zh-CN" altLang="en-US" smtClean="0"/>
              <a:pPr>
                <a:defRPr/>
              </a:pPr>
              <a:t>2015/6/7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92B8F-F0F6-4472-83C9-F1B54CB03C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695AB-FEB8-4FCC-A654-4034F8922BBC}" type="datetime1">
              <a:rPr lang="zh-CN" altLang="en-US" smtClean="0"/>
              <a:pPr>
                <a:defRPr/>
              </a:pPr>
              <a:t>2015/6/7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758FA-5A6E-419E-AF07-E1B0C29DA0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2DE1F-1101-4844-B611-6D85E8265744}" type="datetime1">
              <a:rPr lang="zh-CN" altLang="en-US" smtClean="0"/>
              <a:pPr>
                <a:defRPr/>
              </a:pPr>
              <a:t>2015/6/7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DD419-45FC-42DA-9C1F-C7705745ED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6F9A5-3C53-49F9-B24B-1DE0CE267D87}" type="datetime1">
              <a:rPr lang="zh-CN" altLang="en-US" smtClean="0"/>
              <a:pPr>
                <a:defRPr/>
              </a:pPr>
              <a:t>2015/6/7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1C583-C501-422E-8612-BF03B48288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41187-A8F4-458E-B69D-4AA777E0FCA7}" type="datetime1">
              <a:rPr lang="zh-CN" altLang="en-US" smtClean="0"/>
              <a:pPr>
                <a:defRPr/>
              </a:pPr>
              <a:t>2015/6/7</a:t>
            </a:fld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961AF-0740-48BC-B372-4C24E5AC0D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0124D-76B1-4698-9D06-576A05B446A6}" type="datetime1">
              <a:rPr lang="zh-CN" altLang="en-US" smtClean="0"/>
              <a:pPr>
                <a:defRPr/>
              </a:pPr>
              <a:t>2015/6/7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B1F8B-6664-4ABF-A0AC-8CD2F99DAC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B3BCD-81D4-4EFB-B0AF-AC78AC5F2364}" type="datetime1">
              <a:rPr lang="zh-CN" altLang="en-US" smtClean="0"/>
              <a:pPr>
                <a:defRPr/>
              </a:pPr>
              <a:t>2015/6/7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FC170-8F9D-41F3-848B-54327D42B0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  <a:endParaRPr lang="zh-CN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307E7DA-9A81-4098-9C52-C0941AD06BDA}" type="datetime1">
              <a:rPr lang="zh-CN" altLang="en-US" smtClean="0"/>
              <a:pPr>
                <a:defRPr/>
              </a:pPr>
              <a:t>2015/6/7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62760E7-FBD1-40CD-B393-CA979CC0CE9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宋体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/>
          <a:cs typeface="宋体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/>
          <a:cs typeface="宋体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/>
          <a:cs typeface="宋体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/>
          <a:cs typeface="宋体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/>
          <a:cs typeface="宋体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/>
          <a:cs typeface="宋体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/>
          <a:cs typeface="宋体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/>
          <a:cs typeface="宋体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宋体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宋体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宋体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宋体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宋体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  <a:endParaRPr lang="zh-CN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7111CE4-759B-4D5D-9BB0-0D04A0CBCCFC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2015/6/7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62760E7-FBD1-40CD-B393-CA979CC0CE9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宋体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/>
          <a:cs typeface="宋体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/>
          <a:cs typeface="宋体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/>
          <a:cs typeface="宋体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/>
          <a:cs typeface="宋体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/>
          <a:cs typeface="宋体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/>
          <a:cs typeface="宋体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/>
          <a:cs typeface="宋体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/>
          <a:cs typeface="宋体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宋体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宋体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宋体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宋体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宋体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rosm_uvacen_sc.fh.tif                                          00033A04Macintosh HD                   B5E539BA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7" y="5288225"/>
            <a:ext cx="3470051" cy="720000"/>
          </a:xfrm>
          <a:prstGeom prst="rect">
            <a:avLst/>
          </a:prstGeom>
          <a:noFill/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0" y="1742952"/>
            <a:ext cx="9144000" cy="161404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3600" b="1" dirty="0" smtClean="0">
                <a:solidFill>
                  <a:srgbClr val="0D326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Investigation of Dynamic Loading for 13.2 MW Downwind Pre-Aligned Rotor</a:t>
            </a:r>
            <a:endParaRPr lang="zh-CN" altLang="en-US" sz="3600" b="1" dirty="0">
              <a:solidFill>
                <a:srgbClr val="0D326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19872" y="674113"/>
            <a:ext cx="5472608" cy="83099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</a:rPr>
              <a:t>NAWEA 2015 Symposium </a:t>
            </a:r>
          </a:p>
          <a:p>
            <a:pPr algn="r"/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Virginia Tech in Blacksburg, VA</a:t>
            </a:r>
          </a:p>
          <a:p>
            <a:pPr algn="r"/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June 9-11, 2015 </a:t>
            </a:r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27984" y="4006805"/>
            <a:ext cx="4176464" cy="92333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 smtClean="0"/>
              <a:t>Sang Lee (Post-Doctoral Researcher)</a:t>
            </a:r>
          </a:p>
          <a:p>
            <a:pPr algn="ctr">
              <a:lnSpc>
                <a:spcPct val="150000"/>
              </a:lnSpc>
            </a:pPr>
            <a:r>
              <a:rPr lang="en-US" dirty="0" smtClean="0"/>
              <a:t>Patrick Moriarty (Senior Engineer)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83568" y="4006805"/>
            <a:ext cx="3600400" cy="92333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 smtClean="0"/>
              <a:t>Chao Qin (Research Associate)</a:t>
            </a:r>
          </a:p>
          <a:p>
            <a:pPr algn="ctr">
              <a:lnSpc>
                <a:spcPct val="150000"/>
              </a:lnSpc>
            </a:pPr>
            <a:r>
              <a:rPr lang="en-US" dirty="0" smtClean="0"/>
              <a:t>Eric Loth (Professor)</a:t>
            </a:r>
            <a:endParaRPr lang="en-US" dirty="0"/>
          </a:p>
        </p:txBody>
      </p:sp>
      <p:pic>
        <p:nvPicPr>
          <p:cNvPr id="13" name="Picture 12" descr="logo_nrel_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59262" y="5301288"/>
            <a:ext cx="2517483" cy="720000"/>
          </a:xfrm>
          <a:prstGeom prst="rect">
            <a:avLst/>
          </a:prstGeom>
        </p:spPr>
      </p:pic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2308" y="685339"/>
            <a:ext cx="4657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51EA93-610E-4F33-BD8B-440A64F7C735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0D326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Neue" charset="0"/>
                <a:ea typeface="ＭＳ Ｐゴシック" pitchFamily="34" charset="-128"/>
                <a:sym typeface="Helvetica Neue" charset="0"/>
              </a:rPr>
              <a:t>Method &amp; Test Conditions</a:t>
            </a:r>
            <a:endParaRPr lang="en-US" dirty="0">
              <a:solidFill>
                <a:srgbClr val="0D326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9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A90C5DC-EDA2-4B72-8C8B-11FAC57DEAE6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Aeroelastic simulator FAST, an open source code developed at NREL, is employed to predict loads acting on HAWT blades</a:t>
            </a:r>
          </a:p>
          <a:p>
            <a:r>
              <a:rPr lang="en-US" dirty="0" smtClean="0"/>
              <a:t>Reference turbine is Sandia 13.2 MW upwind turbine with 100 m blades</a:t>
            </a:r>
          </a:p>
          <a:p>
            <a:r>
              <a:rPr lang="en-US" dirty="0" smtClean="0"/>
              <a:t>Damage equivalent loads (DEL) of the blades, calculated by MLife code, are used to address impacts of different designs on fatigue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6E9C9-0BBF-42DA-B025-CB4505BA7ABD}" type="slidenum">
              <a:rPr lang="zh-CN" altLang="en-US" smtClean="0"/>
              <a:pPr>
                <a:defRPr/>
              </a:pPr>
              <a:t>11</a:t>
            </a:fld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/>
          <a:lstStyle/>
          <a:p>
            <a:r>
              <a:rPr lang="en-US" dirty="0" smtClean="0"/>
              <a:t>Sandia 13.2 MW Reference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/>
          <a:lstStyle/>
          <a:p>
            <a:r>
              <a:rPr lang="en-US" dirty="0" smtClean="0"/>
              <a:t>Rated wind speed V</a:t>
            </a:r>
            <a:r>
              <a:rPr lang="en-US" baseline="-25000" dirty="0" smtClean="0"/>
              <a:t>rated</a:t>
            </a:r>
            <a:r>
              <a:rPr lang="en-US" dirty="0" smtClean="0"/>
              <a:t>, = 11.3 m/s</a:t>
            </a:r>
          </a:p>
          <a:p>
            <a:r>
              <a:rPr lang="en-US" dirty="0" smtClean="0"/>
              <a:t>Blade: SNL100-00 (117 Mg)</a:t>
            </a:r>
          </a:p>
          <a:p>
            <a:r>
              <a:rPr lang="en-US" dirty="0" smtClean="0"/>
              <a:t>Conventional design: U3, U2, D2</a:t>
            </a:r>
          </a:p>
          <a:p>
            <a:r>
              <a:rPr lang="en-US" dirty="0" smtClean="0"/>
              <a:t>Pre-aligned design: D2PA, D2PAL</a:t>
            </a:r>
          </a:p>
          <a:p>
            <a:r>
              <a:rPr lang="en-US" dirty="0" smtClean="0"/>
              <a:t>Modify Drivetrain and control system</a:t>
            </a:r>
          </a:p>
          <a:p>
            <a:r>
              <a:rPr lang="en-US" dirty="0" smtClean="0"/>
              <a:t>Turn on pitch and variable-speed controllers</a:t>
            </a:r>
          </a:p>
          <a:p>
            <a:r>
              <a:rPr lang="en-US" dirty="0" smtClean="0"/>
              <a:t>Turn off tower shadow and potential flow</a:t>
            </a:r>
          </a:p>
          <a:p>
            <a:r>
              <a:rPr lang="en-US" dirty="0" smtClean="0"/>
              <a:t>Calculate damage equivalent loads (DELs)</a:t>
            </a:r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6E9C9-0BBF-42DA-B025-CB4505BA7ABD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23528" y="1338416"/>
          <a:ext cx="8424000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000"/>
                <a:gridCol w="936000"/>
                <a:gridCol w="936000"/>
                <a:gridCol w="936000"/>
                <a:gridCol w="936000"/>
                <a:gridCol w="936000"/>
                <a:gridCol w="936000"/>
                <a:gridCol w="936000"/>
                <a:gridCol w="936000"/>
              </a:tblGrid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Case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Blade Mass (Mg)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Rotor</a:t>
                      </a:r>
                      <a:r>
                        <a:rPr lang="en-US" sz="1800" baseline="0" dirty="0" smtClean="0"/>
                        <a:t> Mass</a:t>
                      </a:r>
                      <a:endParaRPr lang="en-US" sz="1800" dirty="0" smtClean="0"/>
                    </a:p>
                    <a:p>
                      <a:pPr algn="ctr"/>
                      <a:r>
                        <a:rPr lang="en-US" sz="1800" dirty="0" smtClean="0"/>
                        <a:t>(Mg)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Cone</a:t>
                      </a:r>
                    </a:p>
                    <a:p>
                      <a:pPr algn="ctr"/>
                      <a:r>
                        <a:rPr lang="en-US" sz="1800" dirty="0" smtClean="0"/>
                        <a:t>(deg)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 smtClean="0"/>
                        <a:t>α</a:t>
                      </a:r>
                      <a:endParaRPr lang="en-US" sz="1800" dirty="0" smtClean="0"/>
                    </a:p>
                    <a:p>
                      <a:pPr algn="ctr"/>
                      <a:r>
                        <a:rPr lang="en-US" sz="1800" dirty="0" smtClean="0"/>
                        <a:t>(deg)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Teeter</a:t>
                      </a:r>
                      <a:endParaRPr lang="en-US" sz="18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 smtClean="0"/>
                        <a:t>ω</a:t>
                      </a:r>
                      <a:endParaRPr lang="en-US" sz="1800" dirty="0" smtClean="0"/>
                    </a:p>
                    <a:p>
                      <a:pPr algn="ctr"/>
                      <a:r>
                        <a:rPr lang="en-US" sz="1800" dirty="0" smtClean="0"/>
                        <a:t>(rpm)</a:t>
                      </a:r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Cp</a:t>
                      </a:r>
                    </a:p>
                    <a:p>
                      <a:pPr algn="ctr"/>
                      <a:r>
                        <a:rPr lang="en-US" sz="1800" dirty="0" smtClean="0"/>
                        <a:t>(-)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 smtClean="0"/>
                        <a:t>λ</a:t>
                      </a:r>
                      <a:endParaRPr lang="en-US" sz="1800" dirty="0" smtClean="0"/>
                    </a:p>
                    <a:p>
                      <a:pPr algn="ctr"/>
                      <a:r>
                        <a:rPr lang="en-US" sz="1800" dirty="0" smtClean="0"/>
                        <a:t>(-)</a:t>
                      </a:r>
                      <a:endParaRPr lang="en-US" sz="1800" dirty="0"/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U3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114.2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342.6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-2.5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0.0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No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7.44</a:t>
                      </a:r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0.459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7.06</a:t>
                      </a:r>
                      <a:endParaRPr lang="en-US" sz="1800" dirty="0"/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U2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114.2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228.4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-2.5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-1.8</a:t>
                      </a:r>
                      <a:endParaRPr lang="en-US" sz="1800" dirty="0">
                        <a:solidFill>
                          <a:srgbClr val="0D3268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No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8.93</a:t>
                      </a:r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0.458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8.47</a:t>
                      </a:r>
                      <a:endParaRPr lang="en-US" sz="1800" dirty="0"/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D2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114.2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228.4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D3268"/>
                          </a:solidFill>
                        </a:rPr>
                        <a:t>2.5</a:t>
                      </a:r>
                      <a:endParaRPr lang="en-US" sz="1800" dirty="0">
                        <a:solidFill>
                          <a:srgbClr val="0D3268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-1.8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No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8.93</a:t>
                      </a:r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0.458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8.47</a:t>
                      </a:r>
                      <a:endParaRPr lang="en-US" sz="1800" dirty="0"/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D2PA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114.2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228.4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D3268"/>
                          </a:solidFill>
                        </a:rPr>
                        <a:t>17.5</a:t>
                      </a:r>
                      <a:endParaRPr lang="en-US" sz="1800" dirty="0">
                        <a:solidFill>
                          <a:srgbClr val="0D3268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-1.8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No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8.93</a:t>
                      </a:r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0.418</a:t>
                      </a:r>
                      <a:endParaRPr lang="en-US" sz="180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7.90</a:t>
                      </a:r>
                      <a:endParaRPr lang="en-US" sz="1800" dirty="0"/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D2PAt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114.2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228.4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17.5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-1.8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D3268"/>
                          </a:solidFill>
                        </a:rPr>
                        <a:t>Yes</a:t>
                      </a:r>
                      <a:endParaRPr lang="en-US" sz="1800" dirty="0">
                        <a:solidFill>
                          <a:srgbClr val="0D3268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8.67</a:t>
                      </a:r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0.388</a:t>
                      </a:r>
                      <a:endParaRPr lang="en-US" sz="180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7.86</a:t>
                      </a:r>
                      <a:endParaRPr lang="en-US" sz="1800" dirty="0"/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D2PALt</a:t>
                      </a:r>
                      <a:endParaRPr lang="en-US" sz="18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125.6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251.2</a:t>
                      </a: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D3268"/>
                          </a:solidFill>
                        </a:rPr>
                        <a:t>Stretch blade by 10%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rgbClr val="0D3268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rgbClr val="0D3268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8.93</a:t>
                      </a:r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0.395</a:t>
                      </a:r>
                      <a:endParaRPr lang="en-US" sz="180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8.93</a:t>
                      </a:r>
                      <a:endParaRPr lang="en-US" sz="1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61AF-0740-48BC-B372-4C24E5AC0DF7}" type="slidenum">
              <a:rPr lang="zh-CN" altLang="en-US" smtClean="0"/>
              <a:pPr>
                <a:defRPr/>
              </a:pPr>
              <a:t>13</a:t>
            </a:fld>
            <a:endParaRPr lang="zh-CN" altLang="en-US"/>
          </a:p>
        </p:txBody>
      </p:sp>
      <p:sp>
        <p:nvSpPr>
          <p:cNvPr id="7" name="Rectangle 6"/>
          <p:cNvSpPr/>
          <p:nvPr/>
        </p:nvSpPr>
        <p:spPr>
          <a:xfrm>
            <a:off x="1469146" y="683404"/>
            <a:ext cx="61991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rgbClr val="0D3268"/>
                </a:solidFill>
              </a:rPr>
              <a:t>Case parameters and main outputs in FAST Simulation</a:t>
            </a:r>
            <a:endParaRPr lang="en-US" dirty="0">
              <a:solidFill>
                <a:srgbClr val="0D3268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61AF-0740-48BC-B372-4C24E5AC0DF7}" type="slidenum">
              <a:rPr lang="zh-CN" altLang="en-US" smtClean="0"/>
              <a:pPr>
                <a:defRPr/>
              </a:pPr>
              <a:t>14</a:t>
            </a:fld>
            <a:endParaRPr lang="zh-CN" altLang="en-US"/>
          </a:p>
        </p:txBody>
      </p:sp>
      <p:pic>
        <p:nvPicPr>
          <p:cNvPr id="4" name="Picture 3" descr="RFBM.bmp"/>
          <p:cNvPicPr>
            <a:picLocks noChangeAspect="1"/>
          </p:cNvPicPr>
          <p:nvPr/>
        </p:nvPicPr>
        <p:blipFill>
          <a:blip r:embed="rId2" cstate="print"/>
          <a:srcRect l="9051" r="7476"/>
          <a:stretch>
            <a:fillRect/>
          </a:stretch>
        </p:blipFill>
        <p:spPr>
          <a:xfrm>
            <a:off x="203842" y="980728"/>
            <a:ext cx="8688638" cy="50749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80312" y="284364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U3</a:t>
            </a:r>
            <a:endParaRPr lang="en-US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80312" y="227687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D2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80312" y="162880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U2</a:t>
            </a:r>
            <a:endParaRPr lang="en-US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80312" y="377974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0099CC"/>
                </a:solidFill>
                <a:latin typeface="Times New Roman" pitchFamily="18" charset="0"/>
                <a:cs typeface="Times New Roman" pitchFamily="18" charset="0"/>
              </a:rPr>
              <a:t>D2PA</a:t>
            </a:r>
            <a:endParaRPr lang="en-US" dirty="0">
              <a:solidFill>
                <a:srgbClr val="0099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80312" y="478786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CC9900"/>
                </a:solidFill>
                <a:latin typeface="Times New Roman" pitchFamily="18" charset="0"/>
                <a:cs typeface="Times New Roman" pitchFamily="18" charset="0"/>
              </a:rPr>
              <a:t>D2PALt</a:t>
            </a:r>
            <a:endParaRPr lang="en-US" dirty="0">
              <a:solidFill>
                <a:srgbClr val="CC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80312" y="4198733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D2PAt</a:t>
            </a:r>
            <a:endParaRPr lang="en-US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61AF-0740-48BC-B372-4C24E5AC0DF7}" type="slidenum">
              <a:rPr lang="zh-CN" altLang="en-US" smtClean="0"/>
              <a:pPr>
                <a:defRPr/>
              </a:pPr>
              <a:t>15</a:t>
            </a:fld>
            <a:endParaRPr lang="zh-CN" altLang="en-US"/>
          </a:p>
        </p:txBody>
      </p:sp>
      <p:pic>
        <p:nvPicPr>
          <p:cNvPr id="3" name="Picture 2" descr="U3.bmp"/>
          <p:cNvPicPr>
            <a:picLocks noChangeAspect="1"/>
          </p:cNvPicPr>
          <p:nvPr/>
        </p:nvPicPr>
        <p:blipFill>
          <a:blip r:embed="rId2" cstate="print"/>
          <a:srcRect l="6688" r="7476"/>
          <a:stretch>
            <a:fillRect/>
          </a:stretch>
        </p:blipFill>
        <p:spPr>
          <a:xfrm>
            <a:off x="107504" y="802352"/>
            <a:ext cx="8934601" cy="50749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16016" y="119675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 max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80312" y="392376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 min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716016" y="1484784"/>
            <a:ext cx="432048" cy="43204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8100392" y="3563724"/>
            <a:ext cx="432048" cy="43204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68639" y="2731275"/>
            <a:ext cx="8064896" cy="0"/>
          </a:xfrm>
          <a:prstGeom prst="line">
            <a:avLst/>
          </a:prstGeom>
          <a:ln>
            <a:solidFill>
              <a:srgbClr val="0000CC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716016" y="234888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7092280" y="1988840"/>
            <a:ext cx="0" cy="1512168"/>
          </a:xfrm>
          <a:prstGeom prst="line">
            <a:avLst/>
          </a:prstGeom>
          <a:ln>
            <a:solidFill>
              <a:srgbClr val="0000CC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732240" y="205155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 a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traight Connector 28"/>
          <p:cNvCxnSpPr/>
          <p:nvPr/>
        </p:nvCxnSpPr>
        <p:spPr>
          <a:xfrm flipV="1">
            <a:off x="1631704" y="2708920"/>
            <a:ext cx="0" cy="1512168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5292080" y="2492896"/>
            <a:ext cx="2376264" cy="172819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/>
          <a:lstStyle/>
          <a:p>
            <a:r>
              <a:rPr lang="en-US" dirty="0" smtClean="0"/>
              <a:t>M-N Curve + Goodman Diagram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6E9C9-0BBF-42DA-B025-CB4505BA7ABD}" type="slidenum">
              <a:rPr lang="zh-CN" altLang="en-US" smtClean="0"/>
              <a:pPr>
                <a:defRPr/>
              </a:pPr>
              <a:t>16</a:t>
            </a:fld>
            <a:endParaRPr lang="zh-CN" alt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259632" y="4221088"/>
            <a:ext cx="3024336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1259632" y="1988840"/>
            <a:ext cx="0" cy="223224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1493549" y="2348880"/>
            <a:ext cx="2430379" cy="1600200"/>
          </a:xfrm>
          <a:custGeom>
            <a:avLst/>
            <a:gdLst>
              <a:gd name="connsiteX0" fmla="*/ 0 w 2430379"/>
              <a:gd name="connsiteY0" fmla="*/ 0 h 1600200"/>
              <a:gd name="connsiteX1" fmla="*/ 204537 w 2430379"/>
              <a:gd name="connsiteY1" fmla="*/ 469232 h 1600200"/>
              <a:gd name="connsiteX2" fmla="*/ 517358 w 2430379"/>
              <a:gd name="connsiteY2" fmla="*/ 926432 h 1600200"/>
              <a:gd name="connsiteX3" fmla="*/ 950495 w 2430379"/>
              <a:gd name="connsiteY3" fmla="*/ 1275348 h 1600200"/>
              <a:gd name="connsiteX4" fmla="*/ 1491916 w 2430379"/>
              <a:gd name="connsiteY4" fmla="*/ 1467853 h 1600200"/>
              <a:gd name="connsiteX5" fmla="*/ 2021305 w 2430379"/>
              <a:gd name="connsiteY5" fmla="*/ 1552074 h 1600200"/>
              <a:gd name="connsiteX6" fmla="*/ 2430379 w 2430379"/>
              <a:gd name="connsiteY6" fmla="*/ 160020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30379" h="1600200">
                <a:moveTo>
                  <a:pt x="0" y="0"/>
                </a:moveTo>
                <a:cubicBezTo>
                  <a:pt x="59155" y="157413"/>
                  <a:pt x="118311" y="314827"/>
                  <a:pt x="204537" y="469232"/>
                </a:cubicBezTo>
                <a:cubicBezTo>
                  <a:pt x="290763" y="623637"/>
                  <a:pt x="393032" y="792079"/>
                  <a:pt x="517358" y="926432"/>
                </a:cubicBezTo>
                <a:cubicBezTo>
                  <a:pt x="641684" y="1060785"/>
                  <a:pt x="788069" y="1185111"/>
                  <a:pt x="950495" y="1275348"/>
                </a:cubicBezTo>
                <a:cubicBezTo>
                  <a:pt x="1112921" y="1365585"/>
                  <a:pt x="1313448" y="1421732"/>
                  <a:pt x="1491916" y="1467853"/>
                </a:cubicBezTo>
                <a:cubicBezTo>
                  <a:pt x="1670384" y="1513974"/>
                  <a:pt x="1864895" y="1530016"/>
                  <a:pt x="2021305" y="1552074"/>
                </a:cubicBezTo>
                <a:cubicBezTo>
                  <a:pt x="2177716" y="1574132"/>
                  <a:pt x="2304047" y="1587166"/>
                  <a:pt x="2430379" y="160020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779912" y="428380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5576" y="198884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292080" y="4221088"/>
            <a:ext cx="3024336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5292080" y="1988840"/>
            <a:ext cx="0" cy="223224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812360" y="428380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m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88024" y="198884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Straight Connector 17"/>
          <p:cNvCxnSpPr>
            <a:stCxn id="23" idx="5"/>
          </p:cNvCxnSpPr>
          <p:nvPr/>
        </p:nvCxnSpPr>
        <p:spPr>
          <a:xfrm>
            <a:off x="5317447" y="2734471"/>
            <a:ext cx="2062865" cy="1486617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6300192" y="342900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>
            <a:endCxn id="22" idx="6"/>
          </p:cNvCxnSpPr>
          <p:nvPr/>
        </p:nvCxnSpPr>
        <p:spPr>
          <a:xfrm flipH="1" flipV="1">
            <a:off x="1679648" y="2708828"/>
            <a:ext cx="3612432" cy="92"/>
          </a:xfrm>
          <a:prstGeom prst="straightConnector1">
            <a:avLst/>
          </a:prstGeom>
          <a:ln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1607640" y="2672824"/>
            <a:ext cx="72008" cy="7200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255984" y="2673008"/>
            <a:ext cx="72008" cy="72008"/>
          </a:xfrm>
          <a:prstGeom prst="ellips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4430" y="4725144"/>
            <a:ext cx="3417570" cy="192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7524328" y="212356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860032" y="148478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 = -1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7680" y="4965232"/>
            <a:ext cx="41148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6516216" y="327569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(M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M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292080" y="234888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a, R=-1</a:t>
            </a:r>
            <a:endParaRPr lang="en-US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851920" y="198884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(M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0)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81904" y="2348880"/>
            <a:ext cx="2386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Assume DEL = M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a, R=-1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57283" y="1410424"/>
          <a:ext cx="8424000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2400"/>
                <a:gridCol w="842400"/>
                <a:gridCol w="842400"/>
                <a:gridCol w="842400"/>
                <a:gridCol w="842400"/>
                <a:gridCol w="842400"/>
                <a:gridCol w="842400"/>
                <a:gridCol w="842400"/>
                <a:gridCol w="842400"/>
                <a:gridCol w="842400"/>
              </a:tblGrid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Case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Rotor</a:t>
                      </a:r>
                      <a:r>
                        <a:rPr lang="en-US" sz="1800" baseline="0" dirty="0" smtClean="0"/>
                        <a:t> Mass</a:t>
                      </a:r>
                      <a:endParaRPr lang="en-US" sz="1800" dirty="0" smtClean="0"/>
                    </a:p>
                    <a:p>
                      <a:pPr algn="ctr"/>
                      <a:r>
                        <a:rPr lang="en-US" sz="1800" dirty="0" smtClean="0"/>
                        <a:t>(Mg)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Cone</a:t>
                      </a:r>
                    </a:p>
                    <a:p>
                      <a:pPr algn="ctr"/>
                      <a:r>
                        <a:rPr lang="en-US" sz="1800" dirty="0" smtClean="0"/>
                        <a:t>(deg)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 smtClean="0"/>
                        <a:t>α</a:t>
                      </a:r>
                      <a:endParaRPr lang="en-US" sz="1800" dirty="0" smtClean="0"/>
                    </a:p>
                    <a:p>
                      <a:pPr algn="ctr"/>
                      <a:r>
                        <a:rPr lang="en-US" sz="1800" dirty="0" smtClean="0"/>
                        <a:t>(deg)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Teeter</a:t>
                      </a:r>
                      <a:endParaRPr lang="en-US" sz="18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 smtClean="0"/>
                        <a:t>ω</a:t>
                      </a:r>
                      <a:endParaRPr lang="en-US" sz="1800" dirty="0" smtClean="0"/>
                    </a:p>
                    <a:p>
                      <a:pPr algn="ctr"/>
                      <a:r>
                        <a:rPr lang="en-US" sz="1800" dirty="0" smtClean="0"/>
                        <a:t>(rpm)</a:t>
                      </a:r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Cp</a:t>
                      </a:r>
                    </a:p>
                    <a:p>
                      <a:pPr algn="ctr"/>
                      <a:r>
                        <a:rPr lang="en-US" sz="1800" dirty="0" smtClean="0"/>
                        <a:t>(-)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Pwr</a:t>
                      </a:r>
                    </a:p>
                    <a:p>
                      <a:pPr algn="ctr"/>
                      <a:r>
                        <a:rPr lang="en-US" sz="1800" dirty="0" smtClean="0"/>
                        <a:t>(MW)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RFBM</a:t>
                      </a:r>
                    </a:p>
                    <a:p>
                      <a:pPr algn="ctr"/>
                      <a:r>
                        <a:rPr lang="en-US" sz="1800" dirty="0" smtClean="0"/>
                        <a:t>(kNm)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DEL</a:t>
                      </a:r>
                    </a:p>
                    <a:p>
                      <a:pPr algn="ctr"/>
                      <a:r>
                        <a:rPr lang="en-US" sz="1800" dirty="0" smtClean="0"/>
                        <a:t>(kNm)</a:t>
                      </a:r>
                      <a:endParaRPr lang="en-US" sz="1800" dirty="0"/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U3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342.6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-2.5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0.0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No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7.44</a:t>
                      </a:r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0.459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13.20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4.62E4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8.84E3</a:t>
                      </a:r>
                      <a:endParaRPr lang="en-US" sz="1800" dirty="0"/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U2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228.4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-2.5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-1.8</a:t>
                      </a:r>
                      <a:endParaRPr lang="en-US" sz="1800" dirty="0">
                        <a:solidFill>
                          <a:srgbClr val="0D3268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No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8.93</a:t>
                      </a:r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0.458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13.20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C00000"/>
                          </a:solidFill>
                        </a:rPr>
                        <a:t>6.44E4</a:t>
                      </a:r>
                      <a:endParaRPr lang="en-US" sz="180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C00000"/>
                          </a:solidFill>
                        </a:rPr>
                        <a:t>3.79E4</a:t>
                      </a:r>
                      <a:endParaRPr lang="en-US" sz="180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D2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228.4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D3268"/>
                          </a:solidFill>
                        </a:rPr>
                        <a:t>2.5</a:t>
                      </a:r>
                      <a:endParaRPr lang="en-US" sz="1800" dirty="0">
                        <a:solidFill>
                          <a:srgbClr val="0D3268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-1.8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No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8.93</a:t>
                      </a:r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0.458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13.20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C00000"/>
                          </a:solidFill>
                        </a:rPr>
                        <a:t>4.39E4</a:t>
                      </a:r>
                      <a:endParaRPr lang="en-US" sz="180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C00000"/>
                          </a:solidFill>
                        </a:rPr>
                        <a:t>1.73E4</a:t>
                      </a:r>
                      <a:endParaRPr lang="en-US" sz="180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D2PA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228.4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D3268"/>
                          </a:solidFill>
                        </a:rPr>
                        <a:t>17.5</a:t>
                      </a:r>
                      <a:endParaRPr lang="en-US" sz="1800" dirty="0">
                        <a:solidFill>
                          <a:srgbClr val="0D3268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-1.8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No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8.93</a:t>
                      </a:r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0.418</a:t>
                      </a:r>
                      <a:endParaRPr lang="en-US" sz="180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C00000"/>
                          </a:solidFill>
                        </a:rPr>
                        <a:t>11.09</a:t>
                      </a:r>
                      <a:endParaRPr lang="en-US" sz="180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B050"/>
                          </a:solidFill>
                        </a:rPr>
                        <a:t>155</a:t>
                      </a:r>
                      <a:endParaRPr lang="en-US" sz="18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C00000"/>
                          </a:solidFill>
                        </a:rPr>
                        <a:t>2.01E4</a:t>
                      </a:r>
                      <a:endParaRPr lang="en-US" sz="180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D2PAt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228.4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17.5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-1.8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D3268"/>
                          </a:solidFill>
                        </a:rPr>
                        <a:t>Yes</a:t>
                      </a:r>
                      <a:endParaRPr lang="en-US" sz="1800" dirty="0">
                        <a:solidFill>
                          <a:srgbClr val="0D3268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8.67</a:t>
                      </a:r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0.388</a:t>
                      </a:r>
                      <a:endParaRPr lang="en-US" sz="180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C00000"/>
                          </a:solidFill>
                        </a:rPr>
                        <a:t>10.29</a:t>
                      </a:r>
                      <a:endParaRPr lang="en-US" sz="180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B050"/>
                          </a:solidFill>
                        </a:rPr>
                        <a:t>606</a:t>
                      </a:r>
                      <a:endParaRPr lang="en-US" sz="18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B050"/>
                          </a:solidFill>
                        </a:rPr>
                        <a:t>2.85E3</a:t>
                      </a:r>
                      <a:endParaRPr lang="en-US" sz="18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D2PALt</a:t>
                      </a:r>
                      <a:endParaRPr lang="en-US" sz="18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251.2</a:t>
                      </a: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D3268"/>
                          </a:solidFill>
                        </a:rPr>
                        <a:t>Stretch blade by 10%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rgbClr val="0D3268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rgbClr val="0D3268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8.93</a:t>
                      </a:r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0.395</a:t>
                      </a:r>
                      <a:endParaRPr lang="en-US" sz="180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13.20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B050"/>
                          </a:solidFill>
                        </a:rPr>
                        <a:t>-581</a:t>
                      </a:r>
                      <a:endParaRPr lang="en-US" sz="18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B050"/>
                          </a:solidFill>
                        </a:rPr>
                        <a:t>3.41E3</a:t>
                      </a:r>
                      <a:endParaRPr lang="en-US" sz="18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61AF-0740-48BC-B372-4C24E5AC0DF7}" type="slidenum">
              <a:rPr lang="zh-CN" altLang="en-US" smtClean="0"/>
              <a:pPr>
                <a:defRPr/>
              </a:pPr>
              <a:t>17</a:t>
            </a:fld>
            <a:endParaRPr lang="zh-CN" altLang="en-US"/>
          </a:p>
        </p:txBody>
      </p:sp>
      <p:sp>
        <p:nvSpPr>
          <p:cNvPr id="7" name="Rectangle 6"/>
          <p:cNvSpPr/>
          <p:nvPr/>
        </p:nvSpPr>
        <p:spPr>
          <a:xfrm>
            <a:off x="1469146" y="755412"/>
            <a:ext cx="61991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rgbClr val="0D3268"/>
                </a:solidFill>
              </a:rPr>
              <a:t>Case parameters and main outputs in FAST Simulation</a:t>
            </a:r>
            <a:endParaRPr lang="en-US" dirty="0">
              <a:solidFill>
                <a:srgbClr val="0D3268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" y="488776"/>
            <a:ext cx="870585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6E9C9-0BBF-42DA-B025-CB4505BA7ABD}" type="slidenum">
              <a:rPr lang="zh-CN" altLang="en-US" smtClean="0"/>
              <a:pPr>
                <a:defRPr/>
              </a:pPr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082777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552" y="799733"/>
            <a:ext cx="8208912" cy="5365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8150"/>
              </a:spcBef>
            </a:pPr>
            <a:r>
              <a:rPr lang="en-US" sz="2400" b="1" dirty="0" smtClean="0">
                <a:solidFill>
                  <a:srgbClr val="0D3268"/>
                </a:solidFill>
                <a:latin typeface="Helvetica Neue" charset="0"/>
                <a:ea typeface="ＭＳ Ｐゴシック" pitchFamily="34" charset="-128"/>
                <a:sym typeface="Helvetica Neue" charset="0"/>
              </a:rPr>
              <a:t>CONCLUSIONS</a:t>
            </a:r>
          </a:p>
          <a:p>
            <a:pPr>
              <a:spcBef>
                <a:spcPts val="2000"/>
              </a:spcBef>
            </a:pPr>
            <a:r>
              <a:rPr lang="en-US" b="1" dirty="0" smtClean="0">
                <a:solidFill>
                  <a:srgbClr val="0D3268"/>
                </a:solidFill>
                <a:latin typeface="Helvetica Neue" charset="0"/>
                <a:ea typeface="ＭＳ Ｐゴシック" pitchFamily="34" charset="-128"/>
                <a:sym typeface="Helvetica Neue" charset="0"/>
              </a:rPr>
              <a:t>Steady-state analysis </a:t>
            </a:r>
            <a:r>
              <a:rPr lang="en-US" dirty="0" smtClean="0">
                <a:solidFill>
                  <a:srgbClr val="676767"/>
                </a:solidFill>
                <a:latin typeface="Helvetica Neue Light" charset="0"/>
                <a:ea typeface="ＭＳ Ｐゴシック" pitchFamily="34" charset="-128"/>
                <a:sym typeface="Helvetica Neue" charset="0"/>
              </a:rPr>
              <a:t>of </a:t>
            </a:r>
            <a:r>
              <a:rPr lang="en-US" b="1" dirty="0" smtClean="0">
                <a:solidFill>
                  <a:srgbClr val="676767"/>
                </a:solidFill>
                <a:latin typeface="Helvetica Neue Light" charset="0"/>
                <a:ea typeface="ＭＳ Ｐゴシック" pitchFamily="34" charset="-128"/>
                <a:sym typeface="Helvetica Neue" charset="0"/>
              </a:rPr>
              <a:t>D2PAt</a:t>
            </a:r>
            <a:r>
              <a:rPr lang="en-US" dirty="0" smtClean="0">
                <a:solidFill>
                  <a:srgbClr val="676767"/>
                </a:solidFill>
                <a:latin typeface="Helvetica Neue Light" charset="0"/>
                <a:ea typeface="ＭＳ Ｐゴシック" pitchFamily="34" charset="-128"/>
                <a:sym typeface="Helvetica Neue" charset="0"/>
              </a:rPr>
              <a:t> </a:t>
            </a:r>
            <a:r>
              <a:rPr lang="en-US" dirty="0" smtClean="0">
                <a:solidFill>
                  <a:srgbClr val="676767"/>
                </a:solidFill>
                <a:latin typeface="Helvetica Neue Light" charset="0"/>
                <a:ea typeface="ＭＳ Ｐゴシック" pitchFamily="34" charset="-128"/>
                <a:sym typeface="Helvetica Neue Light" charset="0"/>
              </a:rPr>
              <a:t>allows </a:t>
            </a:r>
            <a:r>
              <a:rPr lang="en-US" dirty="0" smtClean="0">
                <a:solidFill>
                  <a:srgbClr val="676767"/>
                </a:solidFill>
                <a:latin typeface="Helvetica Neue Light" charset="0"/>
                <a:ea typeface="ＭＳ Ｐゴシック" pitchFamily="34" charset="-128"/>
                <a:sym typeface="Helvetica Neue Light" charset="0"/>
              </a:rPr>
              <a:t>substantial </a:t>
            </a:r>
            <a:r>
              <a:rPr lang="en-US" dirty="0" smtClean="0">
                <a:solidFill>
                  <a:srgbClr val="676767"/>
                </a:solidFill>
                <a:latin typeface="Helvetica Neue Light" charset="0"/>
                <a:ea typeface="ＭＳ Ｐゴシック" pitchFamily="34" charset="-128"/>
                <a:sym typeface="Helvetica Neue Light" charset="0"/>
              </a:rPr>
              <a:t>reduction in </a:t>
            </a:r>
            <a:r>
              <a:rPr lang="en-US" dirty="0" smtClean="0">
                <a:solidFill>
                  <a:srgbClr val="676767"/>
                </a:solidFill>
                <a:latin typeface="Helvetica Neue Light" charset="0"/>
                <a:ea typeface="ＭＳ Ｐゴシック" pitchFamily="34" charset="-128"/>
                <a:sym typeface="Helvetica Neue Light" charset="0"/>
              </a:rPr>
              <a:t>flapwise bending moment for 13.2MW wind turbine blades </a:t>
            </a:r>
            <a:r>
              <a:rPr lang="en-US" dirty="0" smtClean="0">
                <a:solidFill>
                  <a:srgbClr val="676767"/>
                </a:solidFill>
                <a:latin typeface="Helvetica Neue Light" charset="0"/>
                <a:ea typeface="ＭＳ Ｐゴシック" pitchFamily="34" charset="-128"/>
                <a:sym typeface="Helvetica Neue Light" charset="0"/>
              </a:rPr>
              <a:t>at rated wind condition</a:t>
            </a:r>
          </a:p>
          <a:p>
            <a:pPr>
              <a:spcBef>
                <a:spcPts val="2000"/>
              </a:spcBef>
            </a:pPr>
            <a:r>
              <a:rPr lang="en-US" b="1" dirty="0" smtClean="0">
                <a:solidFill>
                  <a:srgbClr val="0D3268"/>
                </a:solidFill>
                <a:latin typeface="Helvetica Neue Light" charset="0"/>
                <a:ea typeface="ＭＳ Ｐゴシック" pitchFamily="34" charset="-128"/>
                <a:sym typeface="Helvetica Neue Light" charset="0"/>
              </a:rPr>
              <a:t>Stretching blade length</a:t>
            </a:r>
            <a:r>
              <a:rPr lang="en-US" dirty="0" smtClean="0">
                <a:solidFill>
                  <a:srgbClr val="676767"/>
                </a:solidFill>
                <a:latin typeface="Helvetica Neue Light" charset="0"/>
                <a:ea typeface="ＭＳ Ｐゴシック" pitchFamily="34" charset="-128"/>
                <a:sym typeface="Helvetica Neue Light" charset="0"/>
              </a:rPr>
              <a:t> </a:t>
            </a:r>
            <a:r>
              <a:rPr lang="en-US" dirty="0" smtClean="0">
                <a:solidFill>
                  <a:srgbClr val="676767"/>
                </a:solidFill>
                <a:latin typeface="Helvetica Neue Light" charset="0"/>
                <a:ea typeface="ＭＳ Ｐゴシック" pitchFamily="34" charset="-128"/>
                <a:sym typeface="Helvetica Neue Light" charset="0"/>
              </a:rPr>
              <a:t>by </a:t>
            </a:r>
            <a:r>
              <a:rPr lang="en-US" b="1" dirty="0" smtClean="0">
                <a:solidFill>
                  <a:srgbClr val="676767"/>
                </a:solidFill>
                <a:latin typeface="Helvetica Neue Light" charset="0"/>
                <a:ea typeface="ＭＳ Ｐゴシック" pitchFamily="34" charset="-128"/>
                <a:sym typeface="Helvetica Neue Light" charset="0"/>
              </a:rPr>
              <a:t>10%</a:t>
            </a:r>
            <a:r>
              <a:rPr lang="en-US" dirty="0" smtClean="0">
                <a:solidFill>
                  <a:srgbClr val="676767"/>
                </a:solidFill>
                <a:latin typeface="Helvetica Neue Light" charset="0"/>
                <a:ea typeface="ＭＳ Ｐゴシック" pitchFamily="34" charset="-128"/>
                <a:sym typeface="Helvetica Neue Light" charset="0"/>
              </a:rPr>
              <a:t> can </a:t>
            </a:r>
            <a:r>
              <a:rPr lang="en-US" dirty="0" smtClean="0">
                <a:solidFill>
                  <a:srgbClr val="676767"/>
                </a:solidFill>
                <a:latin typeface="Helvetica Neue Light" charset="0"/>
                <a:ea typeface="ＭＳ Ｐゴシック" pitchFamily="34" charset="-128"/>
                <a:sym typeface="Helvetica Neue Light" charset="0"/>
              </a:rPr>
              <a:t>make up the power losses</a:t>
            </a:r>
          </a:p>
          <a:p>
            <a:pPr>
              <a:spcBef>
                <a:spcPts val="2000"/>
              </a:spcBef>
            </a:pPr>
            <a:r>
              <a:rPr lang="en-US" b="1" dirty="0" smtClean="0">
                <a:solidFill>
                  <a:srgbClr val="0D3268"/>
                </a:solidFill>
                <a:latin typeface="Helvetica Neue" charset="0"/>
                <a:ea typeface="ＭＳ Ｐゴシック" pitchFamily="34" charset="-128"/>
                <a:sym typeface="Helvetica Neue" charset="0"/>
              </a:rPr>
              <a:t>Pre-aligned </a:t>
            </a:r>
            <a:r>
              <a:rPr lang="en-US" b="1" dirty="0" smtClean="0">
                <a:solidFill>
                  <a:srgbClr val="0D3268"/>
                </a:solidFill>
                <a:latin typeface="Helvetica Neue" charset="0"/>
                <a:ea typeface="ＭＳ Ｐゴシック" pitchFamily="34" charset="-128"/>
                <a:sym typeface="Helvetica Neue" charset="0"/>
              </a:rPr>
              <a:t>design </a:t>
            </a:r>
            <a:r>
              <a:rPr lang="en-US" dirty="0" smtClean="0">
                <a:solidFill>
                  <a:srgbClr val="676767"/>
                </a:solidFill>
                <a:latin typeface="Helvetica Neue Light" charset="0"/>
                <a:ea typeface="ＭＳ Ｐゴシック" pitchFamily="34" charset="-128"/>
                <a:sym typeface="Helvetica Neue Light" charset="0"/>
              </a:rPr>
              <a:t>has lower DELs at different steady wind speeds than conventional three-bladed design, but it has two blades that requests rotor running at a higher rpm</a:t>
            </a:r>
          </a:p>
          <a:p>
            <a:pPr>
              <a:spcBef>
                <a:spcPts val="2000"/>
              </a:spcBef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Helvetica Neue" charset="0"/>
                <a:ea typeface="ＭＳ Ｐゴシック" pitchFamily="34" charset="-128"/>
                <a:sym typeface="Helvetica Neue" charset="0"/>
              </a:rPr>
              <a:t>Much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Helvetica Neue" charset="0"/>
                <a:ea typeface="ＭＳ Ｐゴシック" pitchFamily="34" charset="-128"/>
                <a:sym typeface="Helvetica Neue" charset="0"/>
              </a:rPr>
              <a:t>more work needed to determine relative feasibility for force-aligned downwind systems </a:t>
            </a:r>
          </a:p>
          <a:p>
            <a:pPr>
              <a:spcBef>
                <a:spcPts val="0"/>
              </a:spcBef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  <a:latin typeface="Helvetica Neue Light" charset="0"/>
              <a:ea typeface="ＭＳ Ｐゴシック" pitchFamily="34" charset="-128"/>
              <a:sym typeface="Helvetica Neue Light" charset="0"/>
            </a:endParaRP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Neue Light" charset="0"/>
                <a:ea typeface="ＭＳ Ｐゴシック" pitchFamily="34" charset="-128"/>
                <a:sym typeface="Helvetica Neue Light" charset="0"/>
              </a:rPr>
              <a:t>Tower shadow</a:t>
            </a:r>
          </a:p>
          <a:p>
            <a:pPr>
              <a:spcBef>
                <a:spcPts val="0"/>
              </a:spcBef>
            </a:pP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Neue Light" charset="0"/>
                <a:ea typeface="ＭＳ Ｐゴシック" pitchFamily="34" charset="-128"/>
                <a:sym typeface="Helvetica Neue Light" charset="0"/>
              </a:rPr>
              <a:t>Turbulent wind condition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Neue Light" charset="0"/>
                <a:ea typeface="ＭＳ Ｐゴシック" pitchFamily="34" charset="-128"/>
                <a:sym typeface="Helvetica Neue Light" charset="0"/>
              </a:rPr>
              <a:t>Control system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Neue Light" charset="0"/>
                <a:ea typeface="ＭＳ Ｐゴシック" pitchFamily="34" charset="-128"/>
                <a:sym typeface="Helvetica Neue Light" charset="0"/>
              </a:rPr>
              <a:t>IEC standard tests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Neue Light" charset="0"/>
                <a:ea typeface="ＭＳ Ｐゴシック" pitchFamily="34" charset="-128"/>
                <a:sym typeface="Helvetica Neue Light" charset="0"/>
              </a:rPr>
              <a:t>SNL100-02 blades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6E9C9-0BBF-42DA-B025-CB4505BA7ABD}" type="slidenum">
              <a:rPr lang="zh-CN" altLang="en-US" smtClean="0"/>
              <a:pPr>
                <a:defRPr/>
              </a:pPr>
              <a:t>19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0D326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altLang="zh-CN" b="1" dirty="0">
              <a:solidFill>
                <a:srgbClr val="0D326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99592" y="1916832"/>
            <a:ext cx="7355160" cy="2620887"/>
          </a:xfrm>
        </p:spPr>
        <p:txBody>
          <a:bodyPr/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Extreme-scale issues &amp; Force alignment</a:t>
            </a: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Pre-Alignment &amp; Impact of this design</a:t>
            </a: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FAST simulations &amp; main results</a:t>
            </a: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Discussion &amp; Conclusion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51EA93-610E-4F33-BD8B-440A64F7C735}" type="slidenum">
              <a:rPr lang="zh-CN" altLang="en-US" smtClean="0"/>
              <a:pPr>
                <a:defRPr/>
              </a:pPr>
              <a:t>2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928794" y="4038601"/>
            <a:ext cx="691040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40" tIns="45720" rIns="91440" bIns="45720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zh-CN" sz="4400" i="1" dirty="0" smtClean="0">
                <a:solidFill>
                  <a:srgbClr val="F79646">
                    <a:lumMod val="75000"/>
                  </a:srgbClr>
                </a:solidFill>
                <a:ea typeface="宋体" charset="-122"/>
              </a:rPr>
              <a:t>Question and Comment</a:t>
            </a:r>
            <a:endParaRPr lang="en-US" altLang="zh-CN" sz="2000" i="1" dirty="0">
              <a:solidFill>
                <a:srgbClr val="F79646">
                  <a:lumMod val="75000"/>
                </a:srgbClr>
              </a:solidFill>
              <a:ea typeface="宋体" charset="-12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61AF-0740-48BC-B372-4C24E5AC0DF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-2" y="5"/>
          <a:ext cx="9144001" cy="6857990"/>
        </p:xfrm>
        <a:graphic>
          <a:graphicData uri="http://schemas.openxmlformats.org/drawingml/2006/table">
            <a:tbl>
              <a:tblPr/>
              <a:tblGrid>
                <a:gridCol w="874466"/>
                <a:gridCol w="745208"/>
                <a:gridCol w="703489"/>
                <a:gridCol w="1049359"/>
                <a:gridCol w="1049359"/>
                <a:gridCol w="524681"/>
                <a:gridCol w="524681"/>
                <a:gridCol w="524681"/>
                <a:gridCol w="3148077"/>
              </a:tblGrid>
              <a:tr h="57329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Manufacturer &amp; Model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Year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Commercial Availability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Location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Rated Power (MW)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Blade Number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Rotor Diamter (m)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Comments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109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Smith-Putnam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1941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Prototype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Castleton, VT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1.25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First MW wind turbine. 1100 hrs. Blade failure.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329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GE MOD-1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1979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Prototype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Howard Knob, NC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World's second multi-MW wind turbine. Sponsored by DOE and administered by NASA. Operated at least 18 months but full operating history is unknown.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109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Hamilton-Standard WTS-3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1981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Prototype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Sweden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Sucessfully operated for 11 years.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69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Hamilton-Standard WTS-4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1982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Prototype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Wyoming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79.2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World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record for power output for over 20 years.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219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GROWIAN I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1983-1988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Prototype / FAILURE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Germany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The most famous, most discussed and criticised German federal research project.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329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Wind Turbine Company WTC-1000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Around 2000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Unknown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 250, 500kW Prototype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Colorado / California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54.3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 modern update of Smith-Putnam. Compared to 3-blade upwind ones, head weight reduces by one-half and manufacturing costs reduce by one-third.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109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Aerodyn / Ming Yang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SCD 3.0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2011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Available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South China Sea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Off-shore. Designed by Aerodyn and manufactured by Chinese licencee Ming Yang.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10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SCD 6.0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2013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Prototype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China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6.5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140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732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SCD 8.0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Prototype in Development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168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109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Carter Wind Energy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Planned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10-50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Scale-up 300-500kW products.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329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Hitachi HTW 2.0/80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~2010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Available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Fukushima, Japan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Experimental off-shore floating wind farm project begins in 2012. In second term, 7-MW wind turbines will be added between 2013 and 2015.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329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Hitachi HTW 5.0/126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2013-2015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Prototype in Development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Kamisu City, Japan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126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 demonstration prototype is under construction.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329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Nautica Windpower AFT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2017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Concept / Prototype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Advanced Floating Turbine. Digital prototype. A 1/3-scale version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with a 35- m rotor is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expected by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2013.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329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Subaru 80/2.0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Available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Manufactured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by Fuji Heavy Industries. Designed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for strong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wind. Special attention is being given to withstand the heavy typhoon in Japan.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329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SWAY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Prototype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Norway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2.5-12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NREL is collaborating with SWAY. The SWAY 1/5 scale prototype has a 13-m rotor on a 29-m tower, with a large portion of the tower beneath the ocean surface.</a:t>
                      </a:r>
                    </a:p>
                  </a:txBody>
                  <a:tcPr marL="5806" marR="5806" marT="580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61AF-0740-48BC-B372-4C24E5AC0DF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/>
          <a:lstStyle/>
          <a:p>
            <a:r>
              <a:rPr lang="en-US" dirty="0" smtClean="0"/>
              <a:t>Planed Simulation Progress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6E9C9-0BBF-42DA-B025-CB4505BA7ABD}" type="slidenum">
              <a:rPr lang="zh-CN" altLang="en-US" smtClean="0"/>
              <a:pPr>
                <a:defRPr/>
              </a:pPr>
              <a:t>22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/>
          </p:cNvSpPr>
          <p:nvPr/>
        </p:nvSpPr>
        <p:spPr bwMode="auto">
          <a:xfrm>
            <a:off x="539552" y="764704"/>
            <a:ext cx="8045450" cy="6930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spcBef>
                <a:spcPts val="8150"/>
              </a:spcBef>
            </a:pPr>
            <a:r>
              <a:rPr lang="en-US" b="1" dirty="0">
                <a:solidFill>
                  <a:schemeClr val="tx2"/>
                </a:solidFill>
                <a:latin typeface="Helvetica Neue" charset="0"/>
                <a:ea typeface="ＭＳ Ｐゴシック" pitchFamily="34" charset="-128"/>
                <a:sym typeface="Helvetica Neue" charset="0"/>
              </a:rPr>
              <a:t>Increasing sizes lead to increasing mass &amp; increasing exponents  (2.5+) once gravity loads start to dominate</a:t>
            </a:r>
            <a:endParaRPr lang="en-US" dirty="0">
              <a:solidFill>
                <a:schemeClr val="tx2"/>
              </a:solidFill>
              <a:latin typeface="Helvetica Neue Light" charset="0"/>
              <a:ea typeface="ＭＳ Ｐゴシック" pitchFamily="34" charset="-128"/>
              <a:sym typeface="Helvetica Neue Light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6E9C9-0BBF-42DA-B025-CB4505BA7ABD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  <p:graphicFrame>
        <p:nvGraphicFramePr>
          <p:cNvPr id="5" name="Chart 4"/>
          <p:cNvGraphicFramePr/>
          <p:nvPr/>
        </p:nvGraphicFramePr>
        <p:xfrm>
          <a:off x="179512" y="1628800"/>
          <a:ext cx="8640959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1"/>
          <p:cNvSpPr txBox="1"/>
          <p:nvPr/>
        </p:nvSpPr>
        <p:spPr>
          <a:xfrm>
            <a:off x="1259632" y="3364666"/>
            <a:ext cx="2477449" cy="457193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aseline="0" dirty="0" smtClean="0">
                <a:latin typeface="Times New Roman"/>
                <a:cs typeface="Times New Roman"/>
              </a:rPr>
              <a:t>  </a:t>
            </a:r>
            <a:r>
              <a:rPr lang="en-US" sz="1800" dirty="0">
                <a:latin typeface="Times New Roman"/>
                <a:cs typeface="Times New Roman"/>
              </a:rPr>
              <a:t>Crawford Fit (~D</a:t>
            </a:r>
            <a:r>
              <a:rPr lang="en-US" sz="1800" b="0" i="0" baseline="30000" dirty="0">
                <a:latin typeface="Times New Roman"/>
                <a:cs typeface="Times New Roman"/>
              </a:rPr>
              <a:t>2.1</a:t>
            </a:r>
            <a:r>
              <a:rPr lang="en-US" sz="1800" dirty="0">
                <a:latin typeface="Times New Roman"/>
                <a:cs typeface="Times New Roman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00px-Wind_generator_comparison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331466"/>
            <a:ext cx="6286500" cy="345757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627785" y="827420"/>
            <a:ext cx="2847705" cy="369332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dirty="0" smtClean="0"/>
              <a:t>NASA Wind Turbines</a:t>
            </a:r>
            <a:endParaRPr lang="en-US" b="1" dirty="0"/>
          </a:p>
        </p:txBody>
      </p:sp>
      <p:pic>
        <p:nvPicPr>
          <p:cNvPr id="4" name="Picture 3" descr="NASA_Mod_1_wind_turbine mo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58592" y="3697276"/>
            <a:ext cx="3901440" cy="3023616"/>
          </a:xfrm>
          <a:prstGeom prst="rect">
            <a:avLst/>
          </a:prstGeom>
        </p:spPr>
      </p:pic>
      <p:pic>
        <p:nvPicPr>
          <p:cNvPr id="7" name="Picture 6" descr="WTS4_wind_turbine mod.jpg"/>
          <p:cNvPicPr>
            <a:picLocks noChangeAspect="1"/>
          </p:cNvPicPr>
          <p:nvPr/>
        </p:nvPicPr>
        <p:blipFill>
          <a:blip r:embed="rId4" cstate="print"/>
          <a:srcRect l="15926" b="21946"/>
          <a:stretch>
            <a:fillRect/>
          </a:stretch>
        </p:blipFill>
        <p:spPr>
          <a:xfrm>
            <a:off x="5487746" y="3697276"/>
            <a:ext cx="2540638" cy="3024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576951" y="1661619"/>
            <a:ext cx="464867" cy="2421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05144" y="718822"/>
            <a:ext cx="464867" cy="2421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61AF-0740-48BC-B372-4C24E5AC0DF7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D 6.0 mo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16632"/>
            <a:ext cx="4629600" cy="3094116"/>
          </a:xfrm>
          <a:prstGeom prst="rect">
            <a:avLst/>
          </a:prstGeom>
        </p:spPr>
      </p:pic>
      <p:pic>
        <p:nvPicPr>
          <p:cNvPr id="3" name="Picture 2" descr="SCD 6.0 aaf5616b6effaca7e3195afc17e9daf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054" y="3284985"/>
            <a:ext cx="4629150" cy="34718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51920" y="260648"/>
            <a:ext cx="115212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dirty="0" smtClean="0"/>
              <a:t>SCD 3.0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6084004"/>
            <a:ext cx="115212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SCD 6.0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 descr="Hitachi 2.0 8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59661" y="116633"/>
            <a:ext cx="3299936" cy="4259580"/>
          </a:xfrm>
          <a:prstGeom prst="rect">
            <a:avLst/>
          </a:prstGeom>
        </p:spPr>
      </p:pic>
      <p:pic>
        <p:nvPicPr>
          <p:cNvPr id="7" name="Picture 6" descr="Hitachi AJ201306280089M.jpg"/>
          <p:cNvPicPr>
            <a:picLocks noChangeAspect="1"/>
          </p:cNvPicPr>
          <p:nvPr/>
        </p:nvPicPr>
        <p:blipFill>
          <a:blip r:embed="rId5" cstate="print"/>
          <a:srcRect t="3291" b="13401"/>
          <a:stretch>
            <a:fillRect/>
          </a:stretch>
        </p:blipFill>
        <p:spPr>
          <a:xfrm>
            <a:off x="5263338" y="4502427"/>
            <a:ext cx="3301200" cy="22322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03413" y="129695"/>
            <a:ext cx="1656184" cy="92333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Kamisu DAIICHI Wind Farm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07469" y="4594192"/>
            <a:ext cx="1152128" cy="64633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dirty="0" smtClean="0"/>
              <a:t>Hitachi 2.0/80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61AF-0740-48BC-B372-4C24E5AC0DF7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/>
          </p:cNvSpPr>
          <p:nvPr/>
        </p:nvSpPr>
        <p:spPr bwMode="auto">
          <a:xfrm>
            <a:off x="710603" y="1340768"/>
            <a:ext cx="7636966" cy="360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spcBef>
                <a:spcPts val="0"/>
              </a:spcBef>
            </a:pPr>
            <a:r>
              <a:rPr lang="en-US" sz="2700" b="1" dirty="0" smtClean="0">
                <a:solidFill>
                  <a:srgbClr val="92D050"/>
                </a:solidFill>
                <a:latin typeface="Helvetica Neue" charset="0"/>
                <a:ea typeface="ＭＳ Ｐゴシック" pitchFamily="34" charset="-128"/>
                <a:sym typeface="Helvetica Neue" charset="0"/>
              </a:rPr>
              <a:t>Rotor size trends</a:t>
            </a:r>
          </a:p>
          <a:p>
            <a:pPr>
              <a:spcBef>
                <a:spcPts val="0"/>
              </a:spcBef>
            </a:pPr>
            <a:endParaRPr lang="en-US" sz="2700" b="1" dirty="0" smtClean="0">
              <a:solidFill>
                <a:srgbClr val="5293DC"/>
              </a:solidFill>
              <a:latin typeface="Helvetica Neue" charset="0"/>
              <a:ea typeface="ＭＳ Ｐゴシック" pitchFamily="34" charset="-128"/>
              <a:sym typeface="Helvetica Neue" charset="0"/>
            </a:endParaRPr>
          </a:p>
          <a:p>
            <a:pPr>
              <a:spcBef>
                <a:spcPts val="0"/>
              </a:spcBef>
            </a:pPr>
            <a:endParaRPr lang="en-US" sz="2700" b="1" dirty="0" smtClean="0">
              <a:solidFill>
                <a:srgbClr val="5293DC"/>
              </a:solidFill>
              <a:latin typeface="Helvetica Neue" charset="0"/>
              <a:ea typeface="ＭＳ Ｐゴシック" pitchFamily="34" charset="-128"/>
              <a:sym typeface="Helvetica Neue" charset="0"/>
            </a:endParaRPr>
          </a:p>
          <a:p>
            <a:pPr>
              <a:spcBef>
                <a:spcPts val="0"/>
              </a:spcBef>
            </a:pPr>
            <a:endParaRPr lang="en-US" sz="2700" b="1" dirty="0" smtClean="0">
              <a:solidFill>
                <a:srgbClr val="5293DC"/>
              </a:solidFill>
              <a:latin typeface="Helvetica Neue" charset="0"/>
              <a:ea typeface="ＭＳ Ｐゴシック" pitchFamily="34" charset="-128"/>
              <a:sym typeface="Helvetica Neue" charset="0"/>
            </a:endParaRPr>
          </a:p>
          <a:p>
            <a:pPr>
              <a:spcBef>
                <a:spcPts val="0"/>
              </a:spcBef>
            </a:pPr>
            <a:endParaRPr lang="en-US" sz="2700" b="1" dirty="0" smtClean="0">
              <a:solidFill>
                <a:srgbClr val="5293DC"/>
              </a:solidFill>
              <a:latin typeface="Helvetica Neue" charset="0"/>
              <a:ea typeface="ＭＳ Ｐゴシック" pitchFamily="34" charset="-128"/>
              <a:sym typeface="Helvetica Neue" charset="0"/>
            </a:endParaRPr>
          </a:p>
          <a:p>
            <a:pPr>
              <a:spcBef>
                <a:spcPts val="0"/>
              </a:spcBef>
            </a:pPr>
            <a:endParaRPr lang="en-US" sz="2700" b="1" dirty="0" smtClean="0">
              <a:solidFill>
                <a:srgbClr val="5293DC"/>
              </a:solidFill>
              <a:latin typeface="Helvetica Neue" charset="0"/>
              <a:ea typeface="ＭＳ Ｐゴシック" pitchFamily="34" charset="-128"/>
              <a:sym typeface="Helvetica Neue" charset="0"/>
            </a:endParaRPr>
          </a:p>
          <a:p>
            <a:pPr>
              <a:spcBef>
                <a:spcPts val="0"/>
              </a:spcBef>
            </a:pPr>
            <a:endParaRPr lang="en-US" sz="2700" b="1" dirty="0" smtClean="0">
              <a:solidFill>
                <a:srgbClr val="5293DC"/>
              </a:solidFill>
              <a:latin typeface="Helvetica Neue" charset="0"/>
              <a:ea typeface="ＭＳ Ｐゴシック" pitchFamily="34" charset="-128"/>
              <a:sym typeface="Helvetica Neue" charset="0"/>
            </a:endParaRPr>
          </a:p>
          <a:p>
            <a:pPr>
              <a:spcBef>
                <a:spcPts val="0"/>
              </a:spcBef>
            </a:pPr>
            <a:r>
              <a:rPr lang="en-US" sz="2700" b="1" dirty="0" smtClean="0">
                <a:solidFill>
                  <a:srgbClr val="5293DC"/>
                </a:solidFill>
                <a:latin typeface="Helvetica Neue" charset="0"/>
                <a:ea typeface="ＭＳ Ｐゴシック" pitchFamily="34" charset="-128"/>
                <a:sym typeface="Helvetica Neue" charset="0"/>
              </a:rPr>
              <a:t>Early </a:t>
            </a:r>
            <a:r>
              <a:rPr lang="en-US" sz="2700" b="1" dirty="0">
                <a:solidFill>
                  <a:srgbClr val="5293DC"/>
                </a:solidFill>
                <a:latin typeface="Helvetica Neue" charset="0"/>
                <a:ea typeface="ＭＳ Ｐゴシック" pitchFamily="34" charset="-128"/>
                <a:sym typeface="Helvetica Neue" charset="0"/>
              </a:rPr>
              <a:t>evaluations</a:t>
            </a:r>
            <a:r>
              <a:rPr lang="en-US" sz="2700" dirty="0">
                <a:solidFill>
                  <a:srgbClr val="676767"/>
                </a:solidFill>
                <a:latin typeface="Helvetica Neue Light" charset="0"/>
                <a:ea typeface="ＭＳ Ｐゴシック" pitchFamily="34" charset="-128"/>
                <a:sym typeface="Helvetica Neue Light" charset="0"/>
              </a:rPr>
              <a:t> of new wind turbine </a:t>
            </a:r>
            <a:r>
              <a:rPr lang="en-US" sz="2700" dirty="0" smtClean="0">
                <a:solidFill>
                  <a:srgbClr val="676767"/>
                </a:solidFill>
                <a:latin typeface="Helvetica Neue Light" charset="0"/>
                <a:ea typeface="ＭＳ Ｐゴシック" pitchFamily="34" charset="-128"/>
                <a:sym typeface="Helvetica Neue Light" charset="0"/>
              </a:rPr>
              <a:t>concept</a:t>
            </a:r>
            <a:endParaRPr lang="en-US" sz="2700" dirty="0">
              <a:solidFill>
                <a:srgbClr val="676767"/>
              </a:solidFill>
              <a:latin typeface="Helvetica Neue Light" charset="0"/>
              <a:ea typeface="ＭＳ Ｐゴシック" pitchFamily="34" charset="-128"/>
              <a:sym typeface="Helvetica Neue Light" charset="0"/>
            </a:endParaRPr>
          </a:p>
        </p:txBody>
      </p:sp>
      <p:sp>
        <p:nvSpPr>
          <p:cNvPr id="5" name="Rectangle 3"/>
          <p:cNvSpPr>
            <a:spLocks/>
          </p:cNvSpPr>
          <p:nvPr/>
        </p:nvSpPr>
        <p:spPr bwMode="auto">
          <a:xfrm>
            <a:off x="714722" y="1916832"/>
            <a:ext cx="7745710" cy="153888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dirty="0" smtClean="0">
                <a:solidFill>
                  <a:srgbClr val="676767"/>
                </a:solidFill>
                <a:latin typeface="Helvetica Neue Light" charset="0"/>
                <a:ea typeface="ＭＳ Ｐゴシック" pitchFamily="34" charset="-128"/>
                <a:sym typeface="Helvetica Neue Light" charset="0"/>
              </a:rPr>
              <a:t>Larger turbines mean more energy captured</a:t>
            </a:r>
          </a:p>
          <a:p>
            <a:r>
              <a:rPr lang="en-US" sz="2000" dirty="0" smtClean="0">
                <a:solidFill>
                  <a:srgbClr val="676767"/>
                </a:solidFill>
                <a:latin typeface="Helvetica Neue Light" charset="0"/>
                <a:ea typeface="ＭＳ Ｐゴシック" pitchFamily="34" charset="-128"/>
                <a:sym typeface="Helvetica Neue Light" charset="0"/>
              </a:rPr>
              <a:t>Increased MW reduces “plant” &amp;“utility-integration” costs</a:t>
            </a:r>
          </a:p>
          <a:p>
            <a:r>
              <a:rPr lang="en-US" sz="2000" dirty="0" smtClean="0">
                <a:solidFill>
                  <a:srgbClr val="676767"/>
                </a:solidFill>
                <a:latin typeface="Helvetica Neue Light" charset="0"/>
                <a:ea typeface="ＭＳ Ｐゴシック" pitchFamily="34" charset="-128"/>
                <a:sym typeface="Helvetica Neue Light" charset="0"/>
              </a:rPr>
              <a:t>Next great frontier: “extreme-scale” off-shore wind turbine systems</a:t>
            </a:r>
          </a:p>
          <a:p>
            <a:endParaRPr lang="en-US" sz="2000" dirty="0" smtClean="0">
              <a:solidFill>
                <a:srgbClr val="676767"/>
              </a:solidFill>
              <a:latin typeface="Helvetica Neue Light" charset="0"/>
              <a:ea typeface="ＭＳ Ｐゴシック" pitchFamily="34" charset="-128"/>
              <a:sym typeface="Helvetica Neue Light" charset="0"/>
            </a:endParaRPr>
          </a:p>
          <a:p>
            <a:r>
              <a:rPr lang="en-US" sz="2000" b="1" dirty="0" smtClean="0">
                <a:solidFill>
                  <a:srgbClr val="0D3268"/>
                </a:solidFill>
                <a:latin typeface="Helvetica Neue Light" charset="0"/>
                <a:ea typeface="ＭＳ Ｐゴシック" pitchFamily="34" charset="-128"/>
                <a:sym typeface="Helvetica Neue Light" charset="0"/>
              </a:rPr>
              <a:t>Reduce the rotor mass and satisfy tower clearance requirement</a:t>
            </a:r>
            <a:endParaRPr lang="en-US" sz="2000" b="1" dirty="0">
              <a:solidFill>
                <a:srgbClr val="0D3268"/>
              </a:solidFill>
              <a:latin typeface="Helvetica Neue Light" charset="0"/>
              <a:ea typeface="ＭＳ Ｐゴシック" pitchFamily="34" charset="-128"/>
              <a:sym typeface="Helvetica Neue Light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6E9C9-0BBF-42DA-B025-CB4505BA7ABD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0D326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Neue" charset="0"/>
                <a:ea typeface="ＭＳ Ｐゴシック" pitchFamily="34" charset="-128"/>
                <a:sym typeface="Helvetica Neue" charset="0"/>
              </a:rPr>
              <a:t>Pre-Aligned Concept</a:t>
            </a:r>
            <a:endParaRPr lang="en-US" dirty="0">
              <a:solidFill>
                <a:srgbClr val="0D326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9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A90C5DC-EDA2-4B72-8C8B-11FAC57DEAE6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843808" y="6125234"/>
            <a:ext cx="61206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482" algn="ctr">
              <a:spcBef>
                <a:spcPts val="1150"/>
              </a:spcBef>
              <a:defRPr/>
            </a:pPr>
            <a:r>
              <a:rPr lang="en-US" sz="2000" b="1" dirty="0" smtClean="0">
                <a:solidFill>
                  <a:srgbClr val="8BC6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Neue" charset="0"/>
                <a:ea typeface="ＭＳ Ｐゴシック" charset="0"/>
                <a:cs typeface="Helvetica Neue" charset="0"/>
                <a:sym typeface="Helvetica Neue" charset="0"/>
              </a:rPr>
              <a:t>Fix load alignment to reduce cantilever moments</a:t>
            </a:r>
            <a:endParaRPr lang="en-US" sz="2000" dirty="0">
              <a:solidFill>
                <a:srgbClr val="9A9A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 Neue Light" charset="0"/>
              <a:ea typeface="ＭＳ Ｐゴシック" charset="0"/>
              <a:cs typeface="Helvetica Neue Light" charset="0"/>
              <a:sym typeface="Helvetica Neue Light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6E9C9-0BBF-42DA-B025-CB4505BA7ABD}" type="slidenum">
              <a:rPr lang="zh-CN" altLang="en-US" smtClean="0"/>
              <a:pPr>
                <a:defRPr/>
              </a:pPr>
              <a:t>8</a:t>
            </a:fld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51520" y="260648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Bio-Inspiration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"/>
          <p:cNvSpPr>
            <a:spLocks/>
          </p:cNvSpPr>
          <p:nvPr/>
        </p:nvSpPr>
        <p:spPr bwMode="auto">
          <a:xfrm>
            <a:off x="247650" y="625128"/>
            <a:ext cx="2452142" cy="35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b="1" dirty="0">
                <a:solidFill>
                  <a:srgbClr val="343434"/>
                </a:solidFill>
                <a:latin typeface="Helvetica Neue" charset="0"/>
                <a:ea typeface="ＭＳ Ｐゴシック" pitchFamily="34" charset="-128"/>
                <a:sym typeface="Helvetica Neue Light" charset="0"/>
              </a:rPr>
              <a:t>Wind Turbine Forces</a:t>
            </a:r>
          </a:p>
        </p:txBody>
      </p:sp>
      <p:sp>
        <p:nvSpPr>
          <p:cNvPr id="12292" name="Rectangle 3"/>
          <p:cNvSpPr>
            <a:spLocks/>
          </p:cNvSpPr>
          <p:nvPr/>
        </p:nvSpPr>
        <p:spPr bwMode="auto">
          <a:xfrm>
            <a:off x="939924" y="5470996"/>
            <a:ext cx="7304484" cy="622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2000" b="1" dirty="0">
                <a:solidFill>
                  <a:srgbClr val="343434"/>
                </a:solidFill>
                <a:latin typeface="Helvetica Neue" charset="0"/>
                <a:ea typeface="ＭＳ Ｐゴシック" pitchFamily="34" charset="-128"/>
                <a:sym typeface="Helvetica Neue" charset="0"/>
              </a:rPr>
              <a:t>Load combination</a:t>
            </a:r>
            <a:r>
              <a:rPr lang="en-US" sz="2000" dirty="0">
                <a:solidFill>
                  <a:srgbClr val="676767"/>
                </a:solidFill>
                <a:latin typeface="Helvetica Neue Light" charset="0"/>
                <a:ea typeface="ＭＳ Ｐゴシック" pitchFamily="34" charset="-128"/>
                <a:sym typeface="Helvetica Neue Light" charset="0"/>
              </a:rPr>
              <a:t> of centrifugal (C), gravity (G), and thrust (T) aligned along the blade path via downwind coning</a:t>
            </a:r>
          </a:p>
        </p:txBody>
      </p:sp>
      <p:sp>
        <p:nvSpPr>
          <p:cNvPr id="12293" name="Rectangle 1"/>
          <p:cNvSpPr>
            <a:spLocks/>
          </p:cNvSpPr>
          <p:nvPr/>
        </p:nvSpPr>
        <p:spPr bwMode="auto">
          <a:xfrm>
            <a:off x="4067944" y="1124744"/>
            <a:ext cx="4752528" cy="2880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dirty="0" smtClean="0">
                <a:solidFill>
                  <a:srgbClr val="343434"/>
                </a:solidFill>
                <a:latin typeface="Helvetica Neue Light" charset="0"/>
                <a:ea typeface="ＭＳ Ｐゴシック" pitchFamily="34" charset="-128"/>
                <a:sym typeface="Helvetica Neue Light" charset="0"/>
              </a:rPr>
              <a:t>Conventional           vs</a:t>
            </a:r>
            <a:r>
              <a:rPr lang="en-US" dirty="0">
                <a:solidFill>
                  <a:srgbClr val="343434"/>
                </a:solidFill>
                <a:latin typeface="Helvetica Neue Light" charset="0"/>
                <a:ea typeface="ＭＳ Ｐゴシック" pitchFamily="34" charset="-128"/>
                <a:sym typeface="Helvetica Neue Light" charset="0"/>
              </a:rPr>
              <a:t>. </a:t>
            </a:r>
            <a:r>
              <a:rPr lang="en-US" dirty="0" smtClean="0">
                <a:solidFill>
                  <a:srgbClr val="343434"/>
                </a:solidFill>
                <a:latin typeface="Helvetica Neue Light" charset="0"/>
                <a:ea typeface="ＭＳ Ｐゴシック" pitchFamily="34" charset="-128"/>
                <a:sym typeface="Helvetica Neue Light" charset="0"/>
              </a:rPr>
              <a:t>         </a:t>
            </a:r>
            <a:r>
              <a:rPr lang="en-US" dirty="0">
                <a:solidFill>
                  <a:srgbClr val="343434"/>
                </a:solidFill>
                <a:latin typeface="Helvetica Neue Light" charset="0"/>
                <a:ea typeface="ＭＳ Ｐゴシック" pitchFamily="34" charset="-128"/>
                <a:sym typeface="Helvetica Neue Light" charset="0"/>
              </a:rPr>
              <a:t>Load-Aligned</a:t>
            </a:r>
          </a:p>
        </p:txBody>
      </p:sp>
      <p:pic>
        <p:nvPicPr>
          <p:cNvPr id="12294" name="Picture 2"/>
          <p:cNvPicPr>
            <a:picLocks noChangeAspect="1"/>
          </p:cNvPicPr>
          <p:nvPr/>
        </p:nvPicPr>
        <p:blipFill>
          <a:blip r:embed="rId2" cstate="print"/>
          <a:srcRect r="8182"/>
          <a:stretch>
            <a:fillRect/>
          </a:stretch>
        </p:blipFill>
        <p:spPr bwMode="auto">
          <a:xfrm>
            <a:off x="523428" y="1700808"/>
            <a:ext cx="8081020" cy="324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6E9C9-0BBF-42DA-B025-CB4505BA7ABD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10145</TotalTime>
  <Words>1115</Words>
  <Application>Microsoft Office PowerPoint</Application>
  <PresentationFormat>On-screen Show (4:3)</PresentationFormat>
  <Paragraphs>401</Paragraphs>
  <Slides>22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Office Theme</vt:lpstr>
      <vt:lpstr>1_Office Theme</vt:lpstr>
      <vt:lpstr>Investigation of Dynamic Loading for 13.2 MW Downwind Pre-Aligned Rotor</vt:lpstr>
      <vt:lpstr>Outline</vt:lpstr>
      <vt:lpstr>Slide 3</vt:lpstr>
      <vt:lpstr>Slide 4</vt:lpstr>
      <vt:lpstr>Slide 5</vt:lpstr>
      <vt:lpstr>Slide 6</vt:lpstr>
      <vt:lpstr>Pre-Aligned Concept</vt:lpstr>
      <vt:lpstr>Slide 8</vt:lpstr>
      <vt:lpstr>Slide 9</vt:lpstr>
      <vt:lpstr>Method &amp; Test Conditions</vt:lpstr>
      <vt:lpstr>Methodology</vt:lpstr>
      <vt:lpstr>Sandia 13.2 MW Reference</vt:lpstr>
      <vt:lpstr>Slide 13</vt:lpstr>
      <vt:lpstr>Slide 14</vt:lpstr>
      <vt:lpstr>Slide 15</vt:lpstr>
      <vt:lpstr>M-N Curve + Goodman Diagram</vt:lpstr>
      <vt:lpstr>Slide 17</vt:lpstr>
      <vt:lpstr>Slide 18</vt:lpstr>
      <vt:lpstr>Slide 19</vt:lpstr>
      <vt:lpstr>Slide 20</vt:lpstr>
      <vt:lpstr>Slide 21</vt:lpstr>
      <vt:lpstr>Planed Simulation Progress</vt:lpstr>
    </vt:vector>
  </TitlesOfParts>
  <Company>University of Virginia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Weekly Meeting</dc:title>
  <dc:creator>Tching</dc:creator>
  <cp:lastModifiedBy>Chao Qin</cp:lastModifiedBy>
  <cp:revision>877</cp:revision>
  <dcterms:created xsi:type="dcterms:W3CDTF">2011-03-07T13:31:29Z</dcterms:created>
  <dcterms:modified xsi:type="dcterms:W3CDTF">2015-06-08T03:06:25Z</dcterms:modified>
</cp:coreProperties>
</file>