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65" r:id="rId4"/>
    <p:sldId id="272" r:id="rId5"/>
    <p:sldId id="257" r:id="rId6"/>
    <p:sldId id="271" r:id="rId7"/>
    <p:sldId id="266" r:id="rId8"/>
    <p:sldId id="260" r:id="rId9"/>
    <p:sldId id="262" r:id="rId10"/>
    <p:sldId id="267" r:id="rId11"/>
    <p:sldId id="274" r:id="rId12"/>
    <p:sldId id="268" r:id="rId13"/>
    <p:sldId id="270" r:id="rId14"/>
    <p:sldId id="264" r:id="rId1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448" autoAdjust="0"/>
  </p:normalViewPr>
  <p:slideViewPr>
    <p:cSldViewPr snapToGrid="0" snapToObjects="1">
      <p:cViewPr varScale="1">
        <p:scale>
          <a:sx n="95" d="100"/>
          <a:sy n="95" d="100"/>
        </p:scale>
        <p:origin x="366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04F88C-6045-42C4-976B-44763AAB63AB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2A8F0-1070-4AC5-A433-25280DC324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11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We aim to “increase research capacity at VT”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r>
              <a:rPr lang="en-US" dirty="0" smtClean="0"/>
              <a:t>Return on Investment =</a:t>
            </a:r>
            <a:r>
              <a:rPr lang="en-US" baseline="0" dirty="0" smtClean="0"/>
              <a:t> Research dollars for VT!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A8F0-1070-4AC5-A433-25280DC324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9133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A8F0-1070-4AC5-A433-25280DC3240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565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Easy</a:t>
            </a:r>
            <a:r>
              <a:rPr lang="en-US" baseline="0" dirty="0" smtClean="0"/>
              <a:t> slide to drop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A8F0-1070-4AC5-A433-25280DC324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30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slide lists direct funding of wind and water energy projects through annual RFP (JFC,</a:t>
            </a:r>
            <a:r>
              <a:rPr lang="en-US" baseline="0" dirty="0" smtClean="0"/>
              <a:t> TSTS, and Grant Match).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Total amount of direct ICTAS investment is ~$0.5M!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A8F0-1070-4AC5-A433-25280DC324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873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A8F0-1070-4AC5-A433-25280DC3240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707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Hydrophobic nanostructured material, carbon nanotubes =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NanoScale</a:t>
            </a:r>
            <a:r>
              <a:rPr lang="en-US" baseline="0" dirty="0" smtClean="0"/>
              <a:t> Science and Engineering</a:t>
            </a:r>
          </a:p>
          <a:p>
            <a:r>
              <a:rPr lang="en-US" dirty="0" smtClean="0"/>
              <a:t>Hume, GUSS (Ground Unmanned</a:t>
            </a:r>
            <a:r>
              <a:rPr lang="en-US" baseline="0" dirty="0" smtClean="0"/>
              <a:t> </a:t>
            </a:r>
            <a:r>
              <a:rPr lang="en-US" dirty="0" smtClean="0"/>
              <a:t>Support </a:t>
            </a:r>
            <a:r>
              <a:rPr lang="en-US" dirty="0" err="1" smtClean="0"/>
              <a:t>Surogate</a:t>
            </a:r>
            <a:r>
              <a:rPr lang="en-US" dirty="0" smtClean="0"/>
              <a:t>) =</a:t>
            </a:r>
            <a:r>
              <a:rPr lang="en-US" baseline="0" dirty="0" smtClean="0"/>
              <a:t> National Security</a:t>
            </a:r>
          </a:p>
          <a:p>
            <a:r>
              <a:rPr lang="en-US" baseline="0" dirty="0" smtClean="0"/>
              <a:t>Kelly Hall wireless test bed, red dotes are wireless nodes = Cognition and Communication</a:t>
            </a:r>
          </a:p>
          <a:p>
            <a:r>
              <a:rPr lang="en-US" baseline="0" dirty="0" smtClean="0"/>
              <a:t>Researchers in lab coats (Andrea Dietrich) = Sustainable Water</a:t>
            </a:r>
          </a:p>
          <a:p>
            <a:r>
              <a:rPr lang="en-US" baseline="0" dirty="0" err="1" smtClean="0"/>
              <a:t>Lumenhaus</a:t>
            </a:r>
            <a:r>
              <a:rPr lang="en-US" baseline="0" dirty="0" smtClean="0"/>
              <a:t>, energy harvesting boots = Sustainable Energy</a:t>
            </a:r>
          </a:p>
          <a:p>
            <a:r>
              <a:rPr lang="en-US" baseline="0" dirty="0" smtClean="0"/>
              <a:t>Skeleton, blood vessels in body (drug delivery) = </a:t>
            </a:r>
            <a:r>
              <a:rPr lang="en-US" baseline="0" dirty="0" err="1" smtClean="0"/>
              <a:t>NanoBio</a:t>
            </a:r>
            <a:r>
              <a:rPr lang="en-US" baseline="0" dirty="0" smtClean="0"/>
              <a:t> Interface</a:t>
            </a:r>
          </a:p>
          <a:p>
            <a:r>
              <a:rPr lang="en-US" baseline="0" dirty="0" smtClean="0"/>
              <a:t>Missing = Renewable Materials, Emerging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A8F0-1070-4AC5-A433-25280DC3240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901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Self-sustaining Living Module (</a:t>
            </a:r>
            <a:r>
              <a:rPr lang="en-US" dirty="0" err="1" smtClean="0"/>
              <a:t>SLiM</a:t>
            </a:r>
            <a:r>
              <a:rPr lang="en-US" dirty="0" smtClean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modular, quickly deployable,</a:t>
            </a:r>
            <a:r>
              <a:rPr lang="en-US" dirty="0" smtClean="0"/>
              <a:t> energy efficient</a:t>
            </a:r>
            <a:r>
              <a:rPr lang="en-US" baseline="0" dirty="0" smtClean="0"/>
              <a:t> structure for forward operating bases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Designed for US Army Natick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Nano-porous Carbon Fibers for Energy Storage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Common polymer with thermal</a:t>
            </a:r>
            <a:r>
              <a:rPr lang="en-US" baseline="0" dirty="0" smtClean="0"/>
              <a:t> treatment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Improved oxygen and ions transport across membrane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A8F0-1070-4AC5-A433-25280DC3240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9962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C53363-2B03-46B7-B924-AFCDE0B4965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724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Current and potential CEHMS sites</a:t>
            </a:r>
          </a:p>
          <a:p>
            <a:endParaRPr lang="en-US" dirty="0" smtClean="0"/>
          </a:p>
          <a:p>
            <a:r>
              <a:rPr lang="en-US" dirty="0" smtClean="0"/>
              <a:t>CEHMS has international scope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A8F0-1070-4AC5-A433-25280DC3240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75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Nationally recognized expertise – CFD, aerodynamics, aeroacoustics</a:t>
            </a:r>
          </a:p>
          <a:p>
            <a:endParaRPr lang="en-US" dirty="0" smtClean="0"/>
          </a:p>
          <a:p>
            <a:r>
              <a:rPr lang="en-US" dirty="0" smtClean="0"/>
              <a:t>World-leading Facility – Stability</a:t>
            </a:r>
            <a:r>
              <a:rPr lang="en-US" baseline="0" dirty="0" smtClean="0"/>
              <a:t> Wind Tunnel</a:t>
            </a:r>
          </a:p>
          <a:p>
            <a:endParaRPr lang="en-US" baseline="0" dirty="0" smtClean="0"/>
          </a:p>
          <a:p>
            <a:r>
              <a:rPr lang="en-US" baseline="0" dirty="0" smtClean="0"/>
              <a:t>ICTAS supported formation of </a:t>
            </a:r>
            <a:r>
              <a:rPr lang="en-US" baseline="0" dirty="0" err="1" smtClean="0"/>
              <a:t>CREATe</a:t>
            </a:r>
            <a:r>
              <a:rPr lang="en-US" baseline="0" dirty="0" smtClean="0"/>
              <a:t>, continues to support financially and through team/collaboration-building</a:t>
            </a:r>
          </a:p>
          <a:p>
            <a:endParaRPr lang="en-US" baseline="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2A8F0-1070-4AC5-A433-25280DC3240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992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62D330B-2695-694A-A5A0-43CD84329D0D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4794-55BD-CA49-B4C9-55A267F075DE}" type="slidenum">
              <a:rPr lang="en-US" smtClean="0"/>
              <a:pPr/>
              <a:t>‹#›</a:t>
            </a:fld>
            <a:r>
              <a:rPr lang="en-US" dirty="0" err="1" smtClean="0"/>
              <a:t>xvdddfdbbbcc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466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62D330B-2695-694A-A5A0-43CD84329D0D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4794-55BD-CA49-B4C9-55A267F07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077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62D330B-2695-694A-A5A0-43CD84329D0D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4794-55BD-CA49-B4C9-55A267F07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417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9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536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7289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9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536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765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30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560144"/>
          </a:xfrm>
        </p:spPr>
        <p:txBody>
          <a:bodyPr/>
          <a:lstStyle>
            <a:lvl1pPr algn="l">
              <a:defRPr b="1">
                <a:latin typeface="Adobe Garamond Pro"/>
                <a:cs typeface="Adobe Garamond Pro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95536"/>
            <a:ext cx="8229600" cy="3699088"/>
          </a:xfrm>
        </p:spPr>
        <p:txBody>
          <a:bodyPr>
            <a:normAutofit/>
          </a:bodyPr>
          <a:lstStyle>
            <a:lvl1pPr>
              <a:defRPr sz="1800">
                <a:latin typeface="Arial"/>
                <a:cs typeface="Arial"/>
              </a:defRPr>
            </a:lvl1pPr>
            <a:lvl2pPr>
              <a:defRPr sz="18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dobe Garamond Pro"/>
                <a:cs typeface="Adobe Garamond Pro"/>
              </a:defRPr>
            </a:lvl1pPr>
          </a:lstStyle>
          <a:p>
            <a:fld id="{116D4794-55BD-CA49-B4C9-55A267F075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291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62D330B-2695-694A-A5A0-43CD84329D0D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4794-55BD-CA49-B4C9-55A267F07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06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62D330B-2695-694A-A5A0-43CD84329D0D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4794-55BD-CA49-B4C9-55A267F07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706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62D330B-2695-694A-A5A0-43CD84329D0D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4794-55BD-CA49-B4C9-55A267F07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148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62D330B-2695-694A-A5A0-43CD84329D0D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4794-55BD-CA49-B4C9-55A267F07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043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62D330B-2695-694A-A5A0-43CD84329D0D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4794-55BD-CA49-B4C9-55A267F07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16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62D330B-2695-694A-A5A0-43CD84329D0D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4794-55BD-CA49-B4C9-55A267F07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263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C62D330B-2695-694A-A5A0-43CD84329D0D}" type="datetimeFigureOut">
              <a:rPr lang="en-US" smtClean="0"/>
              <a:t>7/7/2015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4794-55BD-CA49-B4C9-55A267F075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48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mallleft.psd"/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63"/>
          <a:stretch/>
        </p:blipFill>
        <p:spPr>
          <a:xfrm>
            <a:off x="0" y="4080173"/>
            <a:ext cx="9144000" cy="106959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23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59301"/>
            <a:ext cx="8229600" cy="3735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2472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  <a:latin typeface="Adobe Garamond Pro"/>
                <a:cs typeface="Adobe Garamond Pro"/>
              </a:defRPr>
            </a:lvl1pPr>
          </a:lstStyle>
          <a:p>
            <a:fld id="{116D4794-55BD-CA49-B4C9-55A267F075D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VT_ICTAS_RGB_rev.wm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32" y="4594624"/>
            <a:ext cx="1768262" cy="451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7920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dobe Garamond Pro"/>
          <a:ea typeface="+mj-ea"/>
          <a:cs typeface="Adobe Garamond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dgrove@vt.edu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video" Target="file://localhost/Users/x3iv/Desktop/Powerpoint/roop/Roop%20CTY/Comb_Cell_Stretcher_InAir.MPG" TargetMode="External"/><Relationship Id="rId16" Type="http://schemas.openxmlformats.org/officeDocument/2006/relationships/image" Target="../media/image23.gif"/><Relationship Id="rId1" Type="http://schemas.microsoft.com/office/2007/relationships/media" Target="file://localhost/Users/x3iv/Desktop/Powerpoint/roop/Roop%20CTY/Comb_Cell_Stretcher_InAir.MPG" TargetMode="External"/><Relationship Id="rId6" Type="http://schemas.openxmlformats.org/officeDocument/2006/relationships/image" Target="../media/image13.png"/><Relationship Id="rId11" Type="http://schemas.openxmlformats.org/officeDocument/2006/relationships/image" Target="../media/image18.emf"/><Relationship Id="rId5" Type="http://schemas.openxmlformats.org/officeDocument/2006/relationships/image" Target="../media/image12.png"/><Relationship Id="rId15" Type="http://schemas.openxmlformats.org/officeDocument/2006/relationships/image" Target="../media/image22.jpeg"/><Relationship Id="rId10" Type="http://schemas.openxmlformats.org/officeDocument/2006/relationships/image" Target="../media/image17.png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16.png"/><Relationship Id="rId1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85020"/>
            <a:ext cx="7772400" cy="110251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Sustainable Energy:</a:t>
            </a:r>
            <a:br>
              <a:rPr lang="en-US" dirty="0" smtClean="0"/>
            </a:br>
            <a:r>
              <a:rPr lang="en-US" sz="3100" dirty="0" smtClean="0"/>
              <a:t>Institute </a:t>
            </a:r>
            <a:r>
              <a:rPr lang="en-US" sz="3100" dirty="0"/>
              <a:t>for Critical Technology and Applied Science (ICTAS</a:t>
            </a:r>
            <a:r>
              <a:rPr lang="en-US" sz="3100" dirty="0" smtClean="0"/>
              <a:t>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83220"/>
            <a:ext cx="6400800" cy="2423721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Shashank Priya</a:t>
            </a:r>
          </a:p>
          <a:p>
            <a:r>
              <a:rPr lang="en-US" dirty="0" smtClean="0"/>
              <a:t>Director, Energy and Materials Initiative and</a:t>
            </a:r>
          </a:p>
          <a:p>
            <a:r>
              <a:rPr lang="en-US" dirty="0" smtClean="0"/>
              <a:t>ICTAS Sustainable Energy Thrust Leader</a:t>
            </a:r>
          </a:p>
          <a:p>
            <a:endParaRPr lang="en-US" dirty="0"/>
          </a:p>
          <a:p>
            <a:r>
              <a:rPr lang="en-US" dirty="0" smtClean="0"/>
              <a:t>Dennis Grove</a:t>
            </a:r>
          </a:p>
          <a:p>
            <a:r>
              <a:rPr lang="en-US" dirty="0" smtClean="0"/>
              <a:t>Program Manager, Sustainable Energy and </a:t>
            </a:r>
            <a:r>
              <a:rPr lang="en-US" dirty="0" smtClean="0"/>
              <a:t>Sustainable Water Thrusts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4678" y="4366596"/>
            <a:ext cx="4699322" cy="77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0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648" y="313751"/>
            <a:ext cx="7016738" cy="402729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Center for Energy Harvesting Materials and Systems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5158" y="1459875"/>
            <a:ext cx="4262793" cy="1994032"/>
          </a:xfrm>
          <a:solidFill>
            <a:schemeClr val="accent6">
              <a:lumMod val="75000"/>
            </a:schemeClr>
          </a:solidFill>
          <a:ln w="31750">
            <a:noFill/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600" b="1" dirty="0">
                <a:latin typeface="+mn-lt"/>
                <a:ea typeface="+mj-ea"/>
                <a:cs typeface="Arial" pitchFamily="34" charset="0"/>
              </a:rPr>
              <a:t>Research Highlights</a:t>
            </a:r>
          </a:p>
          <a:p>
            <a:r>
              <a:rPr lang="en-US" sz="1600" dirty="0" smtClean="0">
                <a:latin typeface="+mn-lt"/>
                <a:cs typeface="Arial" pitchFamily="34" charset="0"/>
              </a:rPr>
              <a:t>Demonstrated </a:t>
            </a:r>
            <a:r>
              <a:rPr lang="en-US" sz="1600" dirty="0">
                <a:latin typeface="+mn-lt"/>
                <a:cs typeface="Arial" pitchFamily="34" charset="0"/>
              </a:rPr>
              <a:t>world’s best power density for micro-wind turbine</a:t>
            </a:r>
          </a:p>
          <a:p>
            <a:r>
              <a:rPr lang="en-US" sz="1600" dirty="0" smtClean="0">
                <a:latin typeface="+mn-lt"/>
                <a:cs typeface="Arial" pitchFamily="34" charset="0"/>
              </a:rPr>
              <a:t>Demonstrated </a:t>
            </a:r>
            <a:r>
              <a:rPr lang="en-US" sz="1600" dirty="0">
                <a:latin typeface="+mn-lt"/>
                <a:cs typeface="Arial" pitchFamily="34" charset="0"/>
              </a:rPr>
              <a:t>world’s highest piezoelectric sensitivity for vibration energy harvesting</a:t>
            </a:r>
          </a:p>
          <a:p>
            <a:r>
              <a:rPr lang="en-US" sz="1600" dirty="0" smtClean="0">
                <a:latin typeface="+mn-lt"/>
                <a:cs typeface="Arial" pitchFamily="34" charset="0"/>
              </a:rPr>
              <a:t>Filed </a:t>
            </a:r>
            <a:r>
              <a:rPr lang="en-US" sz="1600" dirty="0">
                <a:latin typeface="+mn-lt"/>
                <a:cs typeface="Arial" pitchFamily="34" charset="0"/>
              </a:rPr>
              <a:t>patent on inductive energy harvesting technology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26" y="182886"/>
            <a:ext cx="860822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3648" y="1065373"/>
            <a:ext cx="7016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NSF Industry/University Cooperative Research Center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0385" y="182886"/>
            <a:ext cx="771525" cy="653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6981124" y="1258534"/>
            <a:ext cx="1920786" cy="3858904"/>
            <a:chOff x="6422314" y="1576871"/>
            <a:chExt cx="2561048" cy="514520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03890" y="1576871"/>
              <a:ext cx="1397896" cy="930236"/>
            </a:xfrm>
            <a:prstGeom prst="rect">
              <a:avLst/>
            </a:prstGeom>
          </p:spPr>
        </p:pic>
        <p:sp>
          <p:nvSpPr>
            <p:cNvPr id="17" name="Rounded Rectangle 16"/>
            <p:cNvSpPr/>
            <p:nvPr/>
          </p:nvSpPr>
          <p:spPr>
            <a:xfrm>
              <a:off x="6422314" y="1703788"/>
              <a:ext cx="2561048" cy="5018288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52418" y="4136012"/>
              <a:ext cx="1300835" cy="368023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03890" y="4504035"/>
              <a:ext cx="1494474" cy="75909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68482" y="6144108"/>
              <a:ext cx="1565290" cy="48810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12749" y="3745734"/>
              <a:ext cx="1589331" cy="251644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003890" y="5596256"/>
              <a:ext cx="1521468" cy="540966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554911" y="5199777"/>
              <a:ext cx="2400447" cy="342921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959659" y="2899605"/>
              <a:ext cx="1486355" cy="665531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608695" y="2314578"/>
              <a:ext cx="2188285" cy="509342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2826" y="1421894"/>
            <a:ext cx="2395936" cy="35984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037536" y="3320798"/>
            <a:ext cx="1567482" cy="177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41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0"/>
            <a:ext cx="9144000" cy="5143500"/>
            <a:chOff x="0" y="457200"/>
            <a:chExt cx="5629275" cy="3181350"/>
          </a:xfrm>
        </p:grpSpPr>
        <p:pic>
          <p:nvPicPr>
            <p:cNvPr id="359425" name="Bild 21" descr="competenc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9" t="8005" r="552" b="1451"/>
            <a:stretch>
              <a:fillRect/>
            </a:stretch>
          </p:blipFill>
          <p:spPr bwMode="auto">
            <a:xfrm>
              <a:off x="0" y="457200"/>
              <a:ext cx="5629275" cy="31813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9426" name="Bild 2" descr="thrust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5250" y="3017838"/>
              <a:ext cx="2987675" cy="5175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143001" y="20440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143001" y="2590414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en-US" sz="135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18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811" r="10408"/>
          <a:stretch/>
        </p:blipFill>
        <p:spPr>
          <a:xfrm>
            <a:off x="546489" y="471756"/>
            <a:ext cx="8051728" cy="4170608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143000" y="-9024"/>
            <a:ext cx="5915025" cy="74562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CEHMS Sites</a:t>
            </a:r>
            <a:endParaRPr lang="en-US" dirty="0"/>
          </a:p>
        </p:txBody>
      </p:sp>
      <p:sp>
        <p:nvSpPr>
          <p:cNvPr id="9" name="5-Point Star 8"/>
          <p:cNvSpPr/>
          <p:nvPr/>
        </p:nvSpPr>
        <p:spPr>
          <a:xfrm>
            <a:off x="1935469" y="1671805"/>
            <a:ext cx="219743" cy="197288"/>
          </a:xfrm>
          <a:prstGeom prst="star5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12" name="Flowchart: Connector 11"/>
          <p:cNvSpPr/>
          <p:nvPr/>
        </p:nvSpPr>
        <p:spPr>
          <a:xfrm>
            <a:off x="2150309" y="1416854"/>
            <a:ext cx="137339" cy="120088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13" name="Flowchart: Connector 12"/>
          <p:cNvSpPr/>
          <p:nvPr/>
        </p:nvSpPr>
        <p:spPr>
          <a:xfrm>
            <a:off x="6258123" y="2304981"/>
            <a:ext cx="137339" cy="120088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14" name="Flowchart: Connector 13"/>
          <p:cNvSpPr/>
          <p:nvPr/>
        </p:nvSpPr>
        <p:spPr>
          <a:xfrm>
            <a:off x="7429900" y="1715127"/>
            <a:ext cx="137339" cy="120088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15" name="Flowchart: Connector 14"/>
          <p:cNvSpPr/>
          <p:nvPr/>
        </p:nvSpPr>
        <p:spPr>
          <a:xfrm>
            <a:off x="2218978" y="4129367"/>
            <a:ext cx="137339" cy="120088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16" name="4-Point Star 15"/>
          <p:cNvSpPr/>
          <p:nvPr/>
        </p:nvSpPr>
        <p:spPr>
          <a:xfrm>
            <a:off x="1355000" y="1849408"/>
            <a:ext cx="265523" cy="211829"/>
          </a:xfrm>
          <a:prstGeom prst="star4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18" name="4-Point Star 17"/>
          <p:cNvSpPr/>
          <p:nvPr/>
        </p:nvSpPr>
        <p:spPr>
          <a:xfrm>
            <a:off x="4296904" y="1250152"/>
            <a:ext cx="265523" cy="211829"/>
          </a:xfrm>
          <a:prstGeom prst="star4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19" name="Rectangular Callout 18"/>
          <p:cNvSpPr/>
          <p:nvPr/>
        </p:nvSpPr>
        <p:spPr>
          <a:xfrm>
            <a:off x="2418108" y="1408809"/>
            <a:ext cx="1432907" cy="296032"/>
          </a:xfrm>
          <a:prstGeom prst="wedgeRectCallout">
            <a:avLst>
              <a:gd name="adj1" fmla="val -71491"/>
              <a:gd name="adj2" fmla="val 82773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5959" y="1444293"/>
            <a:ext cx="1593548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prstClr val="black"/>
                </a:solidFill>
              </a:rPr>
              <a:t>Virginia Tech, Lead </a:t>
            </a:r>
          </a:p>
        </p:txBody>
      </p:sp>
      <p:sp>
        <p:nvSpPr>
          <p:cNvPr id="25" name="Rectangular Callout 24"/>
          <p:cNvSpPr/>
          <p:nvPr/>
        </p:nvSpPr>
        <p:spPr>
          <a:xfrm>
            <a:off x="4480906" y="1575715"/>
            <a:ext cx="1509178" cy="425189"/>
          </a:xfrm>
          <a:prstGeom prst="wedgeRectCallout">
            <a:avLst>
              <a:gd name="adj1" fmla="val -51893"/>
              <a:gd name="adj2" fmla="val -99763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b="1" dirty="0">
                <a:solidFill>
                  <a:prstClr val="black"/>
                </a:solidFill>
              </a:rPr>
              <a:t>Leibniz University, Germany</a:t>
            </a:r>
          </a:p>
        </p:txBody>
      </p:sp>
      <p:sp>
        <p:nvSpPr>
          <p:cNvPr id="26" name="Rectangular Callout 25"/>
          <p:cNvSpPr/>
          <p:nvPr/>
        </p:nvSpPr>
        <p:spPr>
          <a:xfrm>
            <a:off x="5975807" y="946115"/>
            <a:ext cx="1484762" cy="379363"/>
          </a:xfrm>
          <a:prstGeom prst="wedgeRectCallout">
            <a:avLst>
              <a:gd name="adj1" fmla="val 50758"/>
              <a:gd name="adj2" fmla="val 152324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b="1" dirty="0">
                <a:solidFill>
                  <a:prstClr val="black"/>
                </a:solidFill>
              </a:rPr>
              <a:t>Korea University, South Korea</a:t>
            </a:r>
          </a:p>
        </p:txBody>
      </p:sp>
      <p:sp>
        <p:nvSpPr>
          <p:cNvPr id="27" name="Rectangular Callout 26"/>
          <p:cNvSpPr/>
          <p:nvPr/>
        </p:nvSpPr>
        <p:spPr>
          <a:xfrm>
            <a:off x="4794643" y="2636827"/>
            <a:ext cx="1512611" cy="459071"/>
          </a:xfrm>
          <a:prstGeom prst="wedgeRectCallout">
            <a:avLst>
              <a:gd name="adj1" fmla="val 49061"/>
              <a:gd name="adj2" fmla="val -102661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b="1" dirty="0">
                <a:solidFill>
                  <a:prstClr val="black"/>
                </a:solidFill>
              </a:rPr>
              <a:t>PSG College of Technology, India</a:t>
            </a:r>
          </a:p>
        </p:txBody>
      </p:sp>
      <p:sp>
        <p:nvSpPr>
          <p:cNvPr id="28" name="Rectangular Callout 27"/>
          <p:cNvSpPr/>
          <p:nvPr/>
        </p:nvSpPr>
        <p:spPr>
          <a:xfrm>
            <a:off x="2356318" y="3581980"/>
            <a:ext cx="1450898" cy="399077"/>
          </a:xfrm>
          <a:prstGeom prst="wedgeRectCallout">
            <a:avLst>
              <a:gd name="adj1" fmla="val -53166"/>
              <a:gd name="adj2" fmla="val 103066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b="1" dirty="0">
                <a:solidFill>
                  <a:prstClr val="black"/>
                </a:solidFill>
              </a:rPr>
              <a:t>Austral University, Chile</a:t>
            </a:r>
          </a:p>
        </p:txBody>
      </p:sp>
      <p:sp>
        <p:nvSpPr>
          <p:cNvPr id="29" name="Flowchart: Connector 28"/>
          <p:cNvSpPr/>
          <p:nvPr/>
        </p:nvSpPr>
        <p:spPr>
          <a:xfrm>
            <a:off x="1229125" y="1650560"/>
            <a:ext cx="137339" cy="120088"/>
          </a:xfrm>
          <a:prstGeom prst="flowChartConnector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prstClr val="white"/>
              </a:solidFill>
            </a:endParaRPr>
          </a:p>
        </p:txBody>
      </p:sp>
      <p:sp>
        <p:nvSpPr>
          <p:cNvPr id="30" name="Rectangular Callout 29"/>
          <p:cNvSpPr/>
          <p:nvPr/>
        </p:nvSpPr>
        <p:spPr>
          <a:xfrm>
            <a:off x="287997" y="1154833"/>
            <a:ext cx="1710006" cy="296032"/>
          </a:xfrm>
          <a:prstGeom prst="wedgeRectCallout">
            <a:avLst>
              <a:gd name="adj1" fmla="val 11090"/>
              <a:gd name="adj2" fmla="val 120451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b="1" dirty="0">
                <a:solidFill>
                  <a:prstClr val="black"/>
                </a:solidFill>
              </a:rPr>
              <a:t>Utah State University</a:t>
            </a:r>
          </a:p>
        </p:txBody>
      </p:sp>
      <p:sp>
        <p:nvSpPr>
          <p:cNvPr id="31" name="Rectangular Callout 30"/>
          <p:cNvSpPr/>
          <p:nvPr/>
        </p:nvSpPr>
        <p:spPr>
          <a:xfrm>
            <a:off x="2405838" y="724410"/>
            <a:ext cx="2337107" cy="295792"/>
          </a:xfrm>
          <a:prstGeom prst="wedgeRectCallout">
            <a:avLst>
              <a:gd name="adj1" fmla="val -55815"/>
              <a:gd name="adj2" fmla="val 188264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b="1" dirty="0">
                <a:solidFill>
                  <a:prstClr val="black"/>
                </a:solidFill>
              </a:rPr>
              <a:t>McMaster University, Canada</a:t>
            </a:r>
          </a:p>
        </p:txBody>
      </p:sp>
      <p:sp>
        <p:nvSpPr>
          <p:cNvPr id="32" name="Rectangular Callout 31"/>
          <p:cNvSpPr/>
          <p:nvPr/>
        </p:nvSpPr>
        <p:spPr>
          <a:xfrm>
            <a:off x="1549557" y="2152818"/>
            <a:ext cx="1401655" cy="363521"/>
          </a:xfrm>
          <a:prstGeom prst="wedgeRectCallout">
            <a:avLst>
              <a:gd name="adj1" fmla="val -52537"/>
              <a:gd name="adj2" fmla="val -95651"/>
            </a:avLst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b="1" dirty="0">
                <a:solidFill>
                  <a:prstClr val="black"/>
                </a:solidFill>
              </a:rPr>
              <a:t>University Texas, Dallas</a:t>
            </a:r>
          </a:p>
        </p:txBody>
      </p:sp>
    </p:spTree>
    <p:extLst>
      <p:ext uri="{BB962C8B-B14F-4D97-AF65-F5344CB8AC3E}">
        <p14:creationId xmlns:p14="http://schemas.microsoft.com/office/powerpoint/2010/main" val="187955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538" y="226693"/>
            <a:ext cx="3058860" cy="12256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488307"/>
            <a:ext cx="4193160" cy="41083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3067" y="1452297"/>
            <a:ext cx="4328933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/>
              <a:t>Center for Renewable Energy and Aerodynamic Testing</a:t>
            </a:r>
          </a:p>
          <a:p>
            <a:endParaRPr lang="en-US" dirty="0" smtClean="0"/>
          </a:p>
          <a:p>
            <a:r>
              <a:rPr lang="en-US" dirty="0" smtClean="0"/>
              <a:t>Researchers </a:t>
            </a:r>
            <a:r>
              <a:rPr lang="en-US" dirty="0"/>
              <a:t>devoted to enabling wind and water power at utility scale</a:t>
            </a:r>
          </a:p>
          <a:p>
            <a:endParaRPr lang="en-US" dirty="0" smtClean="0"/>
          </a:p>
          <a:p>
            <a:r>
              <a:rPr lang="en-US" dirty="0" smtClean="0"/>
              <a:t>Nationally </a:t>
            </a:r>
            <a:r>
              <a:rPr lang="en-US" dirty="0"/>
              <a:t>recognized </a:t>
            </a:r>
            <a:r>
              <a:rPr lang="en-US" dirty="0" smtClean="0"/>
              <a:t>expertise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World-leading Facility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53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85725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6114" y="1595619"/>
            <a:ext cx="247242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Dennis Grove, MS, MBA</a:t>
            </a:r>
          </a:p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ICTAS Program Manager</a:t>
            </a:r>
          </a:p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Sustainable Energy and Sustainable Water Thrusts</a:t>
            </a:r>
          </a:p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  <a:hlinkClick r:id="rId3"/>
              </a:rPr>
              <a:t>dgrove@vt.edu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Office: 540-231-3353</a:t>
            </a:r>
          </a:p>
          <a:p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Cell: 540-553-4349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2427" y="738369"/>
            <a:ext cx="6671573" cy="403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33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ICTAS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b="1" dirty="0"/>
              <a:t>Vision: </a:t>
            </a:r>
            <a:r>
              <a:rPr lang="en-US" dirty="0"/>
              <a:t>To become among the top-rated institutes, globally, focused on transformative, interdisciplinary research (IDR) towards a sustainable future.</a:t>
            </a:r>
            <a:br>
              <a:rPr lang="en-US" dirty="0"/>
            </a:br>
            <a:endParaRPr lang="en-US" dirty="0"/>
          </a:p>
          <a:p>
            <a:pPr marL="0" indent="0" algn="just">
              <a:buNone/>
            </a:pPr>
            <a:r>
              <a:rPr lang="en-US" dirty="0"/>
              <a:t>Major investments in high-impact, interdisciplinary/transdisciplinary research at the intersection of engineering, the sciences - physical, social and life - and the humanities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 investment institute – we support IDR efforts through:</a:t>
            </a:r>
          </a:p>
          <a:p>
            <a:r>
              <a:rPr lang="en-US" dirty="0"/>
              <a:t>Seed research projects and centers</a:t>
            </a:r>
          </a:p>
          <a:p>
            <a:r>
              <a:rPr lang="en-US" dirty="0"/>
              <a:t>Instrumentation</a:t>
            </a:r>
          </a:p>
          <a:p>
            <a:r>
              <a:rPr lang="en-US" dirty="0"/>
              <a:t>Facilities</a:t>
            </a:r>
          </a:p>
          <a:p>
            <a:r>
              <a:rPr lang="en-US" dirty="0"/>
              <a:t>Administrative and management support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5944" y="2578347"/>
            <a:ext cx="2968056" cy="2565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53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9902"/>
            <a:ext cx="4943475" cy="552798"/>
          </a:xfrm>
        </p:spPr>
        <p:txBody>
          <a:bodyPr vert="horz" lIns="68580" tIns="34290" rIns="68580" bIns="34290" rtlCol="0" anchor="ctr">
            <a:normAutofit fontScale="90000"/>
          </a:bodyPr>
          <a:lstStyle/>
          <a:p>
            <a:r>
              <a:rPr lang="en-US" dirty="0"/>
              <a:t>Research Thrusts</a:t>
            </a:r>
          </a:p>
        </p:txBody>
      </p:sp>
      <p:pic>
        <p:nvPicPr>
          <p:cNvPr id="3" name="Picture 2" descr="thrust_pi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239" y="1071453"/>
            <a:ext cx="4599061" cy="3972144"/>
          </a:xfrm>
          <a:prstGeom prst="rect">
            <a:avLst/>
          </a:prstGeom>
        </p:spPr>
      </p:pic>
      <p:sp>
        <p:nvSpPr>
          <p:cNvPr id="4" name="Rounded Rectangular Callout 3"/>
          <p:cNvSpPr/>
          <p:nvPr/>
        </p:nvSpPr>
        <p:spPr>
          <a:xfrm>
            <a:off x="2746290" y="1086692"/>
            <a:ext cx="1543050" cy="285750"/>
          </a:xfrm>
          <a:prstGeom prst="wedgeRoundRectCallout">
            <a:avLst>
              <a:gd name="adj1" fmla="val -12088"/>
              <a:gd name="adj2" fmla="val 145833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prstClr val="black"/>
                </a:solidFill>
              </a:rPr>
              <a:t>Sustainable Energy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3889290" y="1429592"/>
            <a:ext cx="1543050" cy="285750"/>
          </a:xfrm>
          <a:prstGeom prst="wedgeRoundRectCallout">
            <a:avLst>
              <a:gd name="adj1" fmla="val -28549"/>
              <a:gd name="adj2" fmla="val 112500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prstClr val="black"/>
                </a:solidFill>
              </a:rPr>
              <a:t>Nano-Bio Interface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4517940" y="1886792"/>
            <a:ext cx="2000250" cy="285750"/>
          </a:xfrm>
          <a:prstGeom prst="wedgeRoundRectCallout">
            <a:avLst>
              <a:gd name="adj1" fmla="val -30357"/>
              <a:gd name="adj2" fmla="val 145834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 err="1">
                <a:solidFill>
                  <a:prstClr val="black"/>
                </a:solidFill>
              </a:rPr>
              <a:t>Nanoscale</a:t>
            </a:r>
            <a:r>
              <a:rPr lang="en-US" sz="1350" dirty="0">
                <a:solidFill>
                  <a:prstClr val="black"/>
                </a:solidFill>
              </a:rPr>
              <a:t> Science &amp; Eng.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4517940" y="3486992"/>
            <a:ext cx="1600200" cy="285750"/>
          </a:xfrm>
          <a:prstGeom prst="wedgeRoundRectCallout">
            <a:avLst>
              <a:gd name="adj1" fmla="val -43154"/>
              <a:gd name="adj2" fmla="val -123611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prstClr val="black"/>
                </a:solidFill>
              </a:rPr>
              <a:t>Emerging Research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2803440" y="4001342"/>
            <a:ext cx="1600200" cy="285750"/>
          </a:xfrm>
          <a:prstGeom prst="wedgeRoundRectCallout">
            <a:avLst>
              <a:gd name="adj1" fmla="val -21329"/>
              <a:gd name="adj2" fmla="val -123611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prstClr val="black"/>
                </a:solidFill>
              </a:rPr>
              <a:t>Sustainable Water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860340" y="3658442"/>
            <a:ext cx="1600200" cy="285750"/>
          </a:xfrm>
          <a:prstGeom prst="wedgeRoundRectCallout">
            <a:avLst>
              <a:gd name="adj1" fmla="val 29762"/>
              <a:gd name="adj2" fmla="val -109722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prstClr val="black"/>
                </a:solidFill>
              </a:rPr>
              <a:t>National Security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60240" y="3086942"/>
            <a:ext cx="1600200" cy="285750"/>
          </a:xfrm>
          <a:prstGeom prst="wedgeRoundRectCallout">
            <a:avLst>
              <a:gd name="adj1" fmla="val 42163"/>
              <a:gd name="adj2" fmla="val -112500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prstClr val="black"/>
                </a:solidFill>
              </a:rPr>
              <a:t>Cognition / Comm.</a:t>
            </a:r>
          </a:p>
        </p:txBody>
      </p:sp>
      <p:sp>
        <p:nvSpPr>
          <p:cNvPr id="11" name="Rounded Rectangular Callout 10"/>
          <p:cNvSpPr/>
          <p:nvPr/>
        </p:nvSpPr>
        <p:spPr>
          <a:xfrm>
            <a:off x="403140" y="1658192"/>
            <a:ext cx="1828800" cy="285750"/>
          </a:xfrm>
          <a:prstGeom prst="wedgeRoundRectCallout">
            <a:avLst>
              <a:gd name="adj1" fmla="val 38691"/>
              <a:gd name="adj2" fmla="val 131945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prstClr val="black"/>
                </a:solidFill>
              </a:rPr>
              <a:t>Renewable Materials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767943" y="398610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109 RFP projects funded since FY2011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~$5.5M funding last 3 years (FY14-FY16)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59 Doctoral Scholars since 2007</a:t>
            </a:r>
            <a:endParaRPr lang="en-US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02300" y="2416232"/>
            <a:ext cx="31686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Doctoral Scholars - Students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JFC – Junior Faculty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TSTS – Senior Faculty</a:t>
            </a:r>
            <a:endParaRPr lang="en-US" sz="2000" b="1" dirty="0">
              <a:solidFill>
                <a:schemeClr val="tx2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lum bright="-40000" contrast="40000"/>
          </a:blip>
          <a:stretch>
            <a:fillRect/>
          </a:stretch>
        </p:blipFill>
        <p:spPr>
          <a:xfrm>
            <a:off x="4517941" y="612816"/>
            <a:ext cx="4626060" cy="731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4988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86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7162" y="294328"/>
            <a:ext cx="6546838" cy="560144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ICTAS support of</a:t>
            </a:r>
            <a:br>
              <a:rPr lang="en-US" sz="3200" dirty="0" smtClean="0"/>
            </a:br>
            <a:r>
              <a:rPr lang="en-US" sz="3200" dirty="0" smtClean="0"/>
              <a:t>Wind and Water Energy Projects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936"/>
            <a:ext cx="8229600" cy="3699088"/>
          </a:xfrm>
        </p:spPr>
        <p:txBody>
          <a:bodyPr/>
          <a:lstStyle/>
          <a:p>
            <a:r>
              <a:rPr lang="en-US" dirty="0" smtClean="0"/>
              <a:t>Understanding </a:t>
            </a:r>
            <a:r>
              <a:rPr lang="en-US" dirty="0"/>
              <a:t>the Distortion of Atmospheric Turbulence Approaching a Wind </a:t>
            </a:r>
            <a:r>
              <a:rPr lang="en-US" dirty="0" smtClean="0"/>
              <a:t>Turbine, Devenport PI</a:t>
            </a:r>
          </a:p>
          <a:p>
            <a:r>
              <a:rPr lang="en-US" dirty="0" smtClean="0"/>
              <a:t>Bio-Inspired </a:t>
            </a:r>
            <a:r>
              <a:rPr lang="en-US" dirty="0"/>
              <a:t>Technique for the Reduction of Wind Turbine Trailing Edge Noise, Devenport PI</a:t>
            </a:r>
          </a:p>
          <a:p>
            <a:r>
              <a:rPr lang="en-US" dirty="0" smtClean="0"/>
              <a:t>Turbulence </a:t>
            </a:r>
            <a:r>
              <a:rPr lang="en-US" dirty="0"/>
              <a:t>in real environments: performance and impact on large scale wind </a:t>
            </a:r>
            <a:r>
              <a:rPr lang="en-US" dirty="0" smtClean="0"/>
              <a:t>energy, Lowe</a:t>
            </a:r>
            <a:r>
              <a:rPr lang="en-US" dirty="0"/>
              <a:t>, </a:t>
            </a:r>
            <a:r>
              <a:rPr lang="en-US" dirty="0" smtClean="0"/>
              <a:t>PI</a:t>
            </a:r>
          </a:p>
          <a:p>
            <a:r>
              <a:rPr lang="en-US" dirty="0"/>
              <a:t>Bio-inspired solutions for quieter wind turbines and better wildlife </a:t>
            </a:r>
            <a:r>
              <a:rPr lang="en-US" dirty="0" smtClean="0"/>
              <a:t>preservation, Ma PI</a:t>
            </a:r>
          </a:p>
          <a:p>
            <a:r>
              <a:rPr lang="en-US" dirty="0"/>
              <a:t>Geotechnical Survey Strategies for Cost-efficient Ocean Renewable Energy Early Site </a:t>
            </a:r>
            <a:r>
              <a:rPr lang="en-US" dirty="0" smtClean="0"/>
              <a:t>Characterization, Stark PI</a:t>
            </a:r>
          </a:p>
          <a:p>
            <a:r>
              <a:rPr lang="en-US" dirty="0" err="1"/>
              <a:t>Morphodynamic</a:t>
            </a:r>
            <a:r>
              <a:rPr lang="en-US" dirty="0"/>
              <a:t> and Ecological Impacts of Marine Hydrokinetic Energy Extraction: A </a:t>
            </a:r>
            <a:r>
              <a:rPr lang="en-US" dirty="0" err="1"/>
              <a:t>Multiscale</a:t>
            </a:r>
            <a:r>
              <a:rPr lang="en-US" dirty="0"/>
              <a:t>, Interdisciplinary </a:t>
            </a:r>
            <a:r>
              <a:rPr lang="en-US" dirty="0" smtClean="0"/>
              <a:t>Approach, Xiao PI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07579" y="2043953"/>
            <a:ext cx="3794610" cy="110799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$480,000</a:t>
            </a:r>
            <a:endParaRPr lang="en-US" sz="66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412"/>
            <a:ext cx="2597161" cy="104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251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3132"/>
            <a:ext cx="9123230" cy="18827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915886"/>
            <a:ext cx="2891570" cy="25980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1570" y="1915886"/>
            <a:ext cx="4873398" cy="31466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13615" y="2322291"/>
            <a:ext cx="112992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UK</a:t>
            </a:r>
          </a:p>
          <a:p>
            <a:endParaRPr lang="en-US" sz="2000" b="1" dirty="0">
              <a:solidFill>
                <a:srgbClr val="C00000"/>
              </a:solidFill>
            </a:endParaRPr>
          </a:p>
          <a:p>
            <a:r>
              <a:rPr lang="en-US" sz="2000" b="1" dirty="0" smtClean="0">
                <a:solidFill>
                  <a:srgbClr val="C00000"/>
                </a:solidFill>
              </a:rPr>
              <a:t>Chile</a:t>
            </a:r>
          </a:p>
          <a:p>
            <a:endParaRPr lang="en-US" sz="2000" b="1" dirty="0">
              <a:solidFill>
                <a:srgbClr val="C00000"/>
              </a:solidFill>
            </a:endParaRPr>
          </a:p>
          <a:p>
            <a:r>
              <a:rPr lang="en-US" sz="2000" b="1" dirty="0" smtClean="0">
                <a:solidFill>
                  <a:srgbClr val="C00000"/>
                </a:solidFill>
              </a:rPr>
              <a:t>Ghana</a:t>
            </a:r>
          </a:p>
          <a:p>
            <a:endParaRPr lang="en-US" sz="2000" b="1" dirty="0">
              <a:solidFill>
                <a:srgbClr val="C00000"/>
              </a:solidFill>
            </a:endParaRPr>
          </a:p>
          <a:p>
            <a:r>
              <a:rPr lang="en-US" sz="2000" b="1" dirty="0" smtClean="0">
                <a:solidFill>
                  <a:srgbClr val="C00000"/>
                </a:solidFill>
              </a:rPr>
              <a:t>Australia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51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11266" name="FT3_Movie.wmv">
            <a:hlinkClick r:id="" action="ppaction://media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235" y="1845469"/>
            <a:ext cx="1200150" cy="161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8041" y="1820467"/>
            <a:ext cx="1465659" cy="1635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5" descr="picture16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519" y="3543301"/>
            <a:ext cx="1714500" cy="117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Comb_Cell_Stretcher_InAir.MPG" descr="/Users/x3iv/Desktop/Powerpoint/roop/Roop CTY/Comb_Cell_Stretcher_InAir.MPG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381" y="65032"/>
            <a:ext cx="2052638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Untitled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57151"/>
            <a:ext cx="2171700" cy="1318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202238" y="1485901"/>
            <a:ext cx="1609335" cy="942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16" name="Group 5"/>
          <p:cNvGrpSpPr>
            <a:grpSpLocks/>
          </p:cNvGrpSpPr>
          <p:nvPr/>
        </p:nvGrpSpPr>
        <p:grpSpPr bwMode="auto">
          <a:xfrm>
            <a:off x="1346258" y="3520162"/>
            <a:ext cx="1200150" cy="1394852"/>
            <a:chOff x="1600200" y="1981200"/>
            <a:chExt cx="5515075" cy="3795712"/>
          </a:xfrm>
        </p:grpSpPr>
        <p:pic>
          <p:nvPicPr>
            <p:cNvPr id="17" name="Content Placeholder 3" descr="ICTAS1.eps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2133600"/>
              <a:ext cx="5438875" cy="3643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7"/>
            <p:cNvSpPr/>
            <p:nvPr/>
          </p:nvSpPr>
          <p:spPr>
            <a:xfrm>
              <a:off x="5334657" y="1981200"/>
              <a:ext cx="1752596" cy="305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600200" y="2133997"/>
              <a:ext cx="152843" cy="5329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>
                <a:solidFill>
                  <a:prstClr val="white"/>
                </a:solidFill>
              </a:endParaRPr>
            </a:p>
          </p:txBody>
        </p:sp>
      </p:grpSp>
      <p:pic>
        <p:nvPicPr>
          <p:cNvPr id="22" name="Picture 2" descr="http://www.captainsjournal.com/wp-content/uploads/growler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550" y="3527534"/>
            <a:ext cx="1547813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51534" y="1710619"/>
            <a:ext cx="1847976" cy="1273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4" name="Picture 4" descr="http://www.hume.ictas.vt.edu/images/humephoto0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574" y="3657313"/>
            <a:ext cx="1537097" cy="869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1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509" y="2488448"/>
            <a:ext cx="1342794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3"/>
          <p:cNvSpPr txBox="1">
            <a:spLocks noChangeArrowheads="1"/>
          </p:cNvSpPr>
          <p:nvPr/>
        </p:nvSpPr>
        <p:spPr bwMode="auto">
          <a:xfrm>
            <a:off x="2983247" y="3104225"/>
            <a:ext cx="22947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b="1" dirty="0">
                <a:solidFill>
                  <a:srgbClr val="FFFFFF"/>
                </a:solidFill>
              </a:rPr>
              <a:t>ICTAS RESEARCH </a:t>
            </a:r>
          </a:p>
        </p:txBody>
      </p:sp>
      <p:pic>
        <p:nvPicPr>
          <p:cNvPr id="20" name="Picture 11" descr="C:\Users\mahajanr\Desktop\rotating skull.gif"/>
          <p:cNvPicPr>
            <a:picLocks noChangeAspect="1" noChangeArrowheads="1" noCrop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581" y="114300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1605641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301318" cy="5369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ICTAS Sustainable Energy Thrust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33081" y="1928368"/>
            <a:ext cx="5429250" cy="3208571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Wind and Water 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Power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Center 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for Power Electronic Systems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NSF I/UCRC Center 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for Energy Harvesting Materials and Systems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Photovoltaic 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Technology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Electrochemical 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Energy Conversion and Storage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Advanced Combustion/Biomass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Waste Water 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Treatment/Energy Recovery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Energy Efficient Buildings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7405" y="754214"/>
            <a:ext cx="2814817" cy="174511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75230" y="2245413"/>
            <a:ext cx="2359169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350" b="1" dirty="0" smtClean="0"/>
              <a:t>US Army – Natick</a:t>
            </a:r>
          </a:p>
          <a:p>
            <a:pPr algn="ctr"/>
            <a:r>
              <a:rPr lang="en-US" sz="1350" b="1" dirty="0" smtClean="0"/>
              <a:t>Self-sustaining </a:t>
            </a:r>
            <a:r>
              <a:rPr lang="en-US" sz="1350" b="1" dirty="0"/>
              <a:t>Living Module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947405" y="2852009"/>
            <a:ext cx="2872067" cy="2181804"/>
            <a:chOff x="76200" y="4305300"/>
            <a:chExt cx="3200400" cy="24003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200" y="4305300"/>
              <a:ext cx="3200400" cy="24003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6200" y="4305300"/>
              <a:ext cx="3145559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</a:rPr>
                <a:t>Nano-porous Carbon 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Fibers for Energy Storage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457200" y="875643"/>
            <a:ext cx="54292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/>
              <a:t>Dedicated to discovering alternative energy resources based on renewable fuels or the efficient harvesting of energy from the natural world. </a:t>
            </a:r>
          </a:p>
        </p:txBody>
      </p:sp>
    </p:spTree>
    <p:extLst>
      <p:ext uri="{BB962C8B-B14F-4D97-AF65-F5344CB8AC3E}">
        <p14:creationId xmlns:p14="http://schemas.microsoft.com/office/powerpoint/2010/main" val="283499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Title 1"/>
          <p:cNvSpPr>
            <a:spLocks noGrp="1"/>
          </p:cNvSpPr>
          <p:nvPr>
            <p:ph type="title"/>
          </p:nvPr>
        </p:nvSpPr>
        <p:spPr>
          <a:xfrm>
            <a:off x="345457" y="246430"/>
            <a:ext cx="8478982" cy="857250"/>
          </a:xfrm>
        </p:spPr>
        <p:txBody>
          <a:bodyPr>
            <a:noAutofit/>
          </a:bodyPr>
          <a:lstStyle/>
          <a:p>
            <a:pPr>
              <a:spcAft>
                <a:spcPts val="1800"/>
              </a:spcAft>
            </a:pPr>
            <a:r>
              <a:rPr lang="en-US" sz="3200" dirty="0" smtClean="0"/>
              <a:t>CPES Renewable </a:t>
            </a:r>
            <a:r>
              <a:rPr lang="en-US" sz="3200" dirty="0"/>
              <a:t>Energy and </a:t>
            </a:r>
            <a:r>
              <a:rPr lang="en-US" sz="3200" dirty="0" err="1" smtClean="0"/>
              <a:t>Nanogrids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1600" dirty="0" smtClean="0"/>
              <a:t>Mini-Consortium</a:t>
            </a:r>
            <a:endParaRPr lang="en-US" sz="1600" dirty="0"/>
          </a:p>
        </p:txBody>
      </p:sp>
      <p:sp>
        <p:nvSpPr>
          <p:cNvPr id="31" name="TextBox 3"/>
          <p:cNvSpPr txBox="1">
            <a:spLocks noChangeArrowheads="1"/>
          </p:cNvSpPr>
          <p:nvPr/>
        </p:nvSpPr>
        <p:spPr bwMode="auto">
          <a:xfrm>
            <a:off x="345457" y="1118461"/>
            <a:ext cx="2295525" cy="2870016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900"/>
              </a:spcBef>
              <a:defRPr/>
            </a:pPr>
            <a:r>
              <a:rPr lang="en-US" sz="1600" b="1" dirty="0"/>
              <a:t>Work Scope:</a:t>
            </a:r>
          </a:p>
          <a:p>
            <a:pPr marL="173831" indent="-173831">
              <a:spcBef>
                <a:spcPts val="900"/>
              </a:spcBef>
              <a:buFont typeface="Arial" pitchFamily="34" charset="0"/>
              <a:buChar char="•"/>
              <a:defRPr/>
            </a:pPr>
            <a:r>
              <a:rPr lang="en-US" sz="1600" dirty="0"/>
              <a:t>PV Systems</a:t>
            </a:r>
          </a:p>
          <a:p>
            <a:pPr marL="173831" indent="-173831">
              <a:spcBef>
                <a:spcPts val="900"/>
              </a:spcBef>
              <a:buFont typeface="Arial" pitchFamily="34" charset="0"/>
              <a:buChar char="•"/>
              <a:defRPr/>
            </a:pPr>
            <a:r>
              <a:rPr lang="en-US" sz="1600" dirty="0"/>
              <a:t>Wind Power</a:t>
            </a:r>
          </a:p>
          <a:p>
            <a:pPr marL="173831" indent="-173831">
              <a:spcBef>
                <a:spcPts val="900"/>
              </a:spcBef>
              <a:buFont typeface="Arial" pitchFamily="34" charset="0"/>
              <a:buChar char="•"/>
              <a:defRPr/>
            </a:pPr>
            <a:r>
              <a:rPr lang="en-US" sz="1600" dirty="0"/>
              <a:t>Battery Storage</a:t>
            </a:r>
          </a:p>
          <a:p>
            <a:pPr marL="173831" indent="-173831">
              <a:spcBef>
                <a:spcPts val="900"/>
              </a:spcBef>
              <a:buFont typeface="Arial" pitchFamily="34" charset="0"/>
              <a:buChar char="•"/>
              <a:defRPr/>
            </a:pPr>
            <a:r>
              <a:rPr lang="en-US" sz="1600" dirty="0" err="1"/>
              <a:t>Nanogrid</a:t>
            </a:r>
            <a:r>
              <a:rPr lang="en-US" sz="1600" dirty="0"/>
              <a:t> Architectures</a:t>
            </a:r>
          </a:p>
          <a:p>
            <a:pPr marL="173831" indent="-173831">
              <a:spcBef>
                <a:spcPts val="900"/>
              </a:spcBef>
              <a:buFont typeface="Arial" pitchFamily="34" charset="0"/>
              <a:buChar char="•"/>
              <a:defRPr/>
            </a:pPr>
            <a:r>
              <a:rPr lang="en-US" sz="1600" dirty="0"/>
              <a:t>Hybrid Electric Vehicles</a:t>
            </a:r>
          </a:p>
          <a:p>
            <a:pPr marL="173831" indent="-173831">
              <a:spcBef>
                <a:spcPts val="900"/>
              </a:spcBef>
              <a:buFont typeface="Arial" pitchFamily="34" charset="0"/>
              <a:buChar char="•"/>
              <a:defRPr/>
            </a:pPr>
            <a:r>
              <a:rPr lang="en-US" sz="1600" dirty="0"/>
              <a:t>Energy Management </a:t>
            </a:r>
          </a:p>
          <a:p>
            <a:pPr marL="173831" indent="-173831">
              <a:spcBef>
                <a:spcPts val="900"/>
              </a:spcBef>
              <a:buFont typeface="Arial" pitchFamily="34" charset="0"/>
              <a:buChar char="•"/>
              <a:defRPr/>
            </a:pPr>
            <a:r>
              <a:rPr lang="en-US" sz="1600" dirty="0"/>
              <a:t>Solid State Lighting</a:t>
            </a:r>
          </a:p>
        </p:txBody>
      </p:sp>
      <p:pic>
        <p:nvPicPr>
          <p:cNvPr id="24595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0578" y="946605"/>
            <a:ext cx="5173861" cy="37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709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</TotalTime>
  <Words>646</Words>
  <Application>Microsoft Office PowerPoint</Application>
  <PresentationFormat>On-screen Show (16:9)</PresentationFormat>
  <Paragraphs>150</Paragraphs>
  <Slides>14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ＭＳ Ｐゴシック</vt:lpstr>
      <vt:lpstr>Adobe Garamond Pro</vt:lpstr>
      <vt:lpstr>Arial</vt:lpstr>
      <vt:lpstr>Calibri</vt:lpstr>
      <vt:lpstr>Symbol</vt:lpstr>
      <vt:lpstr>Times New Roman</vt:lpstr>
      <vt:lpstr>Office Theme</vt:lpstr>
      <vt:lpstr>Sustainable Energy: Institute for Critical Technology and Applied Science (ICTAS) </vt:lpstr>
      <vt:lpstr>ICTAS</vt:lpstr>
      <vt:lpstr>Research Thrusts</vt:lpstr>
      <vt:lpstr>PowerPoint Presentation</vt:lpstr>
      <vt:lpstr>ICTAS support of Wind and Water Energy Projects</vt:lpstr>
      <vt:lpstr>PowerPoint Presentation</vt:lpstr>
      <vt:lpstr>PowerPoint Presentation</vt:lpstr>
      <vt:lpstr>ICTAS Sustainable Energy Thrust</vt:lpstr>
      <vt:lpstr>CPES Renewable Energy and Nanogrids Mini-Consortium</vt:lpstr>
      <vt:lpstr>Center for Energy Harvesting Materials and Systems</vt:lpstr>
      <vt:lpstr>PowerPoint Presentation</vt:lpstr>
      <vt:lpstr>CEHMS Sites</vt:lpstr>
      <vt:lpstr>PowerPoint Presentation</vt:lpstr>
      <vt:lpstr>Summary</vt:lpstr>
    </vt:vector>
  </TitlesOfParts>
  <Company>Virginia Tech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Eleanor Nelsen</dc:creator>
  <cp:lastModifiedBy>Grove, Dennis</cp:lastModifiedBy>
  <cp:revision>32</cp:revision>
  <dcterms:created xsi:type="dcterms:W3CDTF">2015-02-26T19:45:21Z</dcterms:created>
  <dcterms:modified xsi:type="dcterms:W3CDTF">2015-07-07T19:28:22Z</dcterms:modified>
</cp:coreProperties>
</file>