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91"/>
  </p:notesMasterIdLst>
  <p:handoutMasterIdLst>
    <p:handoutMasterId r:id="rId92"/>
  </p:handoutMasterIdLst>
  <p:sldIdLst>
    <p:sldId id="304"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256" r:id="rId18"/>
    <p:sldId id="257" r:id="rId19"/>
    <p:sldId id="270" r:id="rId20"/>
    <p:sldId id="271" r:id="rId21"/>
    <p:sldId id="272" r:id="rId22"/>
    <p:sldId id="274" r:id="rId23"/>
    <p:sldId id="273" r:id="rId24"/>
    <p:sldId id="290" r:id="rId25"/>
    <p:sldId id="275" r:id="rId26"/>
    <p:sldId id="276" r:id="rId27"/>
    <p:sldId id="277" r:id="rId28"/>
    <p:sldId id="278" r:id="rId29"/>
    <p:sldId id="279" r:id="rId30"/>
    <p:sldId id="280" r:id="rId31"/>
    <p:sldId id="281" r:id="rId32"/>
    <p:sldId id="295" r:id="rId33"/>
    <p:sldId id="296" r:id="rId34"/>
    <p:sldId id="282" r:id="rId35"/>
    <p:sldId id="298" r:id="rId36"/>
    <p:sldId id="299" r:id="rId37"/>
    <p:sldId id="300" r:id="rId38"/>
    <p:sldId id="301" r:id="rId39"/>
    <p:sldId id="283" r:id="rId40"/>
    <p:sldId id="284" r:id="rId41"/>
    <p:sldId id="288" r:id="rId42"/>
    <p:sldId id="297" r:id="rId43"/>
    <p:sldId id="293" r:id="rId44"/>
    <p:sldId id="259" r:id="rId45"/>
    <p:sldId id="262" r:id="rId46"/>
    <p:sldId id="263" r:id="rId47"/>
    <p:sldId id="266" r:id="rId48"/>
    <p:sldId id="265" r:id="rId49"/>
    <p:sldId id="264" r:id="rId50"/>
    <p:sldId id="320" r:id="rId51"/>
    <p:sldId id="321" r:id="rId52"/>
    <p:sldId id="322" r:id="rId53"/>
    <p:sldId id="323" r:id="rId54"/>
    <p:sldId id="324" r:id="rId55"/>
    <p:sldId id="325" r:id="rId56"/>
    <p:sldId id="326" r:id="rId57"/>
    <p:sldId id="327" r:id="rId58"/>
    <p:sldId id="328" r:id="rId59"/>
    <p:sldId id="329" r:id="rId60"/>
    <p:sldId id="330" r:id="rId61"/>
    <p:sldId id="331" r:id="rId62"/>
    <p:sldId id="332" r:id="rId63"/>
    <p:sldId id="333" r:id="rId64"/>
    <p:sldId id="334" r:id="rId65"/>
    <p:sldId id="335" r:id="rId66"/>
    <p:sldId id="336" r:id="rId67"/>
    <p:sldId id="337" r:id="rId68"/>
    <p:sldId id="338" r:id="rId69"/>
    <p:sldId id="294" r:id="rId70"/>
    <p:sldId id="261" r:id="rId71"/>
    <p:sldId id="267" r:id="rId72"/>
    <p:sldId id="268" r:id="rId73"/>
    <p:sldId id="269" r:id="rId74"/>
    <p:sldId id="302" r:id="rId75"/>
    <p:sldId id="303" r:id="rId76"/>
    <p:sldId id="291" r:id="rId77"/>
    <p:sldId id="339" r:id="rId78"/>
    <p:sldId id="340" r:id="rId79"/>
    <p:sldId id="342" r:id="rId80"/>
    <p:sldId id="343" r:id="rId81"/>
    <p:sldId id="344" r:id="rId82"/>
    <p:sldId id="345" r:id="rId83"/>
    <p:sldId id="346" r:id="rId84"/>
    <p:sldId id="347" r:id="rId85"/>
    <p:sldId id="348" r:id="rId86"/>
    <p:sldId id="349" r:id="rId87"/>
    <p:sldId id="350" r:id="rId88"/>
    <p:sldId id="351" r:id="rId89"/>
    <p:sldId id="292" r:id="rId9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10" charset="0"/>
        <a:ea typeface="+mn-ea"/>
        <a:cs typeface="+mn-cs"/>
      </a:defRPr>
    </a:lvl1pPr>
    <a:lvl2pPr marL="457200" algn="l" rtl="0" fontAlgn="base">
      <a:spcBef>
        <a:spcPct val="0"/>
      </a:spcBef>
      <a:spcAft>
        <a:spcPct val="0"/>
      </a:spcAft>
      <a:defRPr kern="1200">
        <a:solidFill>
          <a:schemeClr val="tx1"/>
        </a:solidFill>
        <a:latin typeface="Arial" pitchFamily="-110" charset="0"/>
        <a:ea typeface="+mn-ea"/>
        <a:cs typeface="+mn-cs"/>
      </a:defRPr>
    </a:lvl2pPr>
    <a:lvl3pPr marL="914400" algn="l" rtl="0" fontAlgn="base">
      <a:spcBef>
        <a:spcPct val="0"/>
      </a:spcBef>
      <a:spcAft>
        <a:spcPct val="0"/>
      </a:spcAft>
      <a:defRPr kern="1200">
        <a:solidFill>
          <a:schemeClr val="tx1"/>
        </a:solidFill>
        <a:latin typeface="Arial" pitchFamily="-110" charset="0"/>
        <a:ea typeface="+mn-ea"/>
        <a:cs typeface="+mn-cs"/>
      </a:defRPr>
    </a:lvl3pPr>
    <a:lvl4pPr marL="1371600" algn="l" rtl="0" fontAlgn="base">
      <a:spcBef>
        <a:spcPct val="0"/>
      </a:spcBef>
      <a:spcAft>
        <a:spcPct val="0"/>
      </a:spcAft>
      <a:defRPr kern="1200">
        <a:solidFill>
          <a:schemeClr val="tx1"/>
        </a:solidFill>
        <a:latin typeface="Arial" pitchFamily="-110" charset="0"/>
        <a:ea typeface="+mn-ea"/>
        <a:cs typeface="+mn-cs"/>
      </a:defRPr>
    </a:lvl4pPr>
    <a:lvl5pPr marL="1828800" algn="l" rtl="0" fontAlgn="base">
      <a:spcBef>
        <a:spcPct val="0"/>
      </a:spcBef>
      <a:spcAft>
        <a:spcPct val="0"/>
      </a:spcAft>
      <a:defRPr kern="1200">
        <a:solidFill>
          <a:schemeClr val="tx1"/>
        </a:solidFill>
        <a:latin typeface="Arial" pitchFamily="-110" charset="0"/>
        <a:ea typeface="+mn-ea"/>
        <a:cs typeface="+mn-cs"/>
      </a:defRPr>
    </a:lvl5pPr>
    <a:lvl6pPr marL="2286000" algn="l" defTabSz="457200" rtl="0" eaLnBrk="1" latinLnBrk="0" hangingPunct="1">
      <a:defRPr kern="1200">
        <a:solidFill>
          <a:schemeClr val="tx1"/>
        </a:solidFill>
        <a:latin typeface="Arial" pitchFamily="-110" charset="0"/>
        <a:ea typeface="+mn-ea"/>
        <a:cs typeface="+mn-cs"/>
      </a:defRPr>
    </a:lvl6pPr>
    <a:lvl7pPr marL="2743200" algn="l" defTabSz="457200" rtl="0" eaLnBrk="1" latinLnBrk="0" hangingPunct="1">
      <a:defRPr kern="1200">
        <a:solidFill>
          <a:schemeClr val="tx1"/>
        </a:solidFill>
        <a:latin typeface="Arial" pitchFamily="-110" charset="0"/>
        <a:ea typeface="+mn-ea"/>
        <a:cs typeface="+mn-cs"/>
      </a:defRPr>
    </a:lvl7pPr>
    <a:lvl8pPr marL="3200400" algn="l" defTabSz="457200" rtl="0" eaLnBrk="1" latinLnBrk="0" hangingPunct="1">
      <a:defRPr kern="1200">
        <a:solidFill>
          <a:schemeClr val="tx1"/>
        </a:solidFill>
        <a:latin typeface="Arial" pitchFamily="-110" charset="0"/>
        <a:ea typeface="+mn-ea"/>
        <a:cs typeface="+mn-cs"/>
      </a:defRPr>
    </a:lvl8pPr>
    <a:lvl9pPr marL="3657600" algn="l" defTabSz="457200" rtl="0" eaLnBrk="1" latinLnBrk="0" hangingPunct="1">
      <a:defRPr kern="1200">
        <a:solidFill>
          <a:schemeClr val="tx1"/>
        </a:solidFill>
        <a:latin typeface="Arial" pitchFamily="-110"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66" autoAdjust="0"/>
  </p:normalViewPr>
  <p:slideViewPr>
    <p:cSldViewPr>
      <p:cViewPr varScale="1">
        <p:scale>
          <a:sx n="136" d="100"/>
          <a:sy n="136" d="100"/>
        </p:scale>
        <p:origin x="-184" y="-9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14336"/>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notesMaster" Target="notesMasters/notesMaster1.xml"/><Relationship Id="rId92" Type="http://schemas.openxmlformats.org/officeDocument/2006/relationships/handoutMaster" Target="handoutMasters/handoutMaster1.xml"/><Relationship Id="rId93" Type="http://schemas.openxmlformats.org/officeDocument/2006/relationships/printerSettings" Target="printerSettings/printerSettings1.bin"/><Relationship Id="rId94" Type="http://schemas.openxmlformats.org/officeDocument/2006/relationships/presProps" Target="presProps.xml"/><Relationship Id="rId95" Type="http://schemas.openxmlformats.org/officeDocument/2006/relationships/viewProps" Target="viewProps.xml"/><Relationship Id="rId96" Type="http://schemas.openxmlformats.org/officeDocument/2006/relationships/theme" Target="theme/theme1.xml"/><Relationship Id="rId9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7CEB936-5851-E540-8C6C-C55ED3308DF6}" type="datetimeFigureOut">
              <a:rPr lang="en-US" smtClean="0"/>
              <a:t>12/7/15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9DF357-133D-3A42-9587-BFB9D43E363A}" type="slidenum">
              <a:rPr lang="en-US" smtClean="0"/>
              <a:t>‹#›</a:t>
            </a:fld>
            <a:endParaRPr lang="en-US"/>
          </a:p>
        </p:txBody>
      </p:sp>
    </p:spTree>
    <p:extLst>
      <p:ext uri="{BB962C8B-B14F-4D97-AF65-F5344CB8AC3E}">
        <p14:creationId xmlns:p14="http://schemas.microsoft.com/office/powerpoint/2010/main" val="2530000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658A2A4-315A-BF4C-B875-A877C1FA33A4}" type="datetimeFigureOut">
              <a:rPr lang="en-US"/>
              <a:pPr/>
              <a:t>12/7/15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75FC03F-9B0C-344F-92CC-50BDE922AEC7}" type="slidenum">
              <a:rPr lang="en-US"/>
              <a:pPr/>
              <a:t>‹#›</a:t>
            </a:fld>
            <a:endParaRPr lang="en-US"/>
          </a:p>
        </p:txBody>
      </p:sp>
    </p:spTree>
    <p:extLst>
      <p:ext uri="{BB962C8B-B14F-4D97-AF65-F5344CB8AC3E}">
        <p14:creationId xmlns:p14="http://schemas.microsoft.com/office/powerpoint/2010/main" val="34886557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a:ln/>
        </p:spPr>
      </p:sp>
      <p:sp>
        <p:nvSpPr>
          <p:cNvPr id="17411" name="Notes Placeholder 2"/>
          <p:cNvSpPr>
            <a:spLocks noGrp="1"/>
          </p:cNvSpPr>
          <p:nvPr>
            <p:ph type="body" idx="1"/>
          </p:nvPr>
        </p:nvSpPr>
        <p:spPr>
          <a:noFill/>
          <a:ln/>
        </p:spPr>
        <p:txBody>
          <a:bodyPr/>
          <a:lstStyle/>
          <a:p>
            <a:pPr eaLnBrk="1" hangingPunct="1"/>
            <a:r>
              <a:rPr lang="en-US" b="1" dirty="0" smtClean="0">
                <a:latin typeface="Times New Roman" pitchFamily="-110" charset="0"/>
                <a:ea typeface="ＭＳ Ｐゴシック" pitchFamily="-110" charset="-128"/>
                <a:cs typeface="ＭＳ Ｐゴシック" pitchFamily="-110" charset="-128"/>
              </a:rPr>
              <a:t>Welcome to the 2</a:t>
            </a:r>
            <a:r>
              <a:rPr lang="en-US" b="1" baseline="30000" dirty="0" smtClean="0">
                <a:latin typeface="Times New Roman" pitchFamily="-110" charset="0"/>
                <a:ea typeface="ＭＳ Ｐゴシック" pitchFamily="-110" charset="-128"/>
                <a:cs typeface="ＭＳ Ｐゴシック" pitchFamily="-110" charset="-128"/>
              </a:rPr>
              <a:t>nd</a:t>
            </a:r>
            <a:r>
              <a:rPr lang="en-US" b="1" dirty="0" smtClean="0">
                <a:latin typeface="Times New Roman" pitchFamily="-110" charset="0"/>
                <a:ea typeface="ＭＳ Ｐゴシック" pitchFamily="-110" charset="-128"/>
                <a:cs typeface="ＭＳ Ｐゴシック" pitchFamily="-110" charset="-128"/>
              </a:rPr>
              <a:t> ETD Preservation Workshop. Your instructors are: Gail Mc…..  Martin </a:t>
            </a:r>
            <a:r>
              <a:rPr lang="en-US" b="1" dirty="0" err="1" smtClean="0">
                <a:latin typeface="Times New Roman" pitchFamily="-110" charset="0"/>
                <a:ea typeface="ＭＳ Ｐゴシック" pitchFamily="-110" charset="-128"/>
                <a:cs typeface="ＭＳ Ｐゴシック" pitchFamily="-110" charset="-128"/>
              </a:rPr>
              <a:t>Halbert</a:t>
            </a:r>
            <a:r>
              <a:rPr lang="en-US" dirty="0" smtClean="0">
                <a:latin typeface="Times New Roman" pitchFamily="-110" charset="0"/>
                <a:ea typeface="ＭＳ Ｐゴシック" pitchFamily="-110" charset="-128"/>
                <a:cs typeface="ＭＳ Ｐゴシック" pitchFamily="-110" charset="-128"/>
              </a:rPr>
              <a:t>, Director of Digital Programs and Systems at the Emory University Libraries since 1997. Active in Digital Library Federation and National Science Digital Library activities… He’s going to give you an overview of concepts and activities which comprise our distributed digital preservation network, including its infrastructure. He’ll also tell you about the various rolls that members of the MC play.</a:t>
            </a:r>
          </a:p>
          <a:p>
            <a:pPr eaLnBrk="1" hangingPunct="1"/>
            <a:r>
              <a:rPr lang="en-US" b="1" dirty="0" smtClean="0">
                <a:latin typeface="Times New Roman" pitchFamily="-110" charset="0"/>
                <a:ea typeface="ＭＳ Ｐゴシック" pitchFamily="-110" charset="-128"/>
                <a:cs typeface="ＭＳ Ｐゴシック" pitchFamily="-110" charset="-128"/>
              </a:rPr>
              <a:t>Bill Donovan</a:t>
            </a:r>
            <a:r>
              <a:rPr lang="en-US" dirty="0" smtClean="0">
                <a:latin typeface="Times New Roman" pitchFamily="-110" charset="0"/>
                <a:ea typeface="ＭＳ Ｐゴシック" pitchFamily="-110" charset="-128"/>
                <a:cs typeface="ＭＳ Ｐゴシック" pitchFamily="-110" charset="-128"/>
              </a:rPr>
              <a:t>, </a:t>
            </a:r>
            <a:endParaRPr lang="en-US" b="1" dirty="0" smtClean="0">
              <a:latin typeface="Times New Roman" pitchFamily="-110" charset="0"/>
              <a:ea typeface="ＭＳ Ｐゴシック" pitchFamily="-110" charset="-128"/>
              <a:cs typeface="ＭＳ Ｐゴシック" pitchFamily="-110" charset="-128"/>
            </a:endParaRPr>
          </a:p>
          <a:p>
            <a:pPr eaLnBrk="1" hangingPunct="1"/>
            <a:r>
              <a:rPr lang="en-US" b="1" dirty="0" smtClean="0">
                <a:latin typeface="Times New Roman" pitchFamily="-110" charset="0"/>
                <a:ea typeface="ＭＳ Ｐゴシック" pitchFamily="-110" charset="-128"/>
                <a:cs typeface="ＭＳ Ｐゴシック" pitchFamily="-110" charset="-128"/>
              </a:rPr>
              <a:t>Boston College </a:t>
            </a:r>
            <a:r>
              <a:rPr lang="en-US" dirty="0" smtClean="0">
                <a:latin typeface="Times New Roman" pitchFamily="-110" charset="0"/>
                <a:ea typeface="ＭＳ Ｐゴシック" pitchFamily="-110" charset="-128"/>
                <a:cs typeface="ＭＳ Ｐゴシック" pitchFamily="-110" charset="-128"/>
              </a:rPr>
              <a:t>and one of our newest MetaArchive Cooperative members so he’s going to share with you what its like to join forces with established members like VT and Emory.</a:t>
            </a:r>
          </a:p>
          <a:p>
            <a:pPr eaLnBrk="1" hangingPunct="1"/>
            <a:endParaRPr lang="en-US" b="1" dirty="0" smtClean="0">
              <a:latin typeface="Times New Roman" pitchFamily="-110" charset="0"/>
              <a:ea typeface="ＭＳ Ｐゴシック" pitchFamily="-110" charset="-128"/>
              <a:cs typeface="ＭＳ Ｐゴシック" pitchFamily="-110" charset="-128"/>
            </a:endParaRPr>
          </a:p>
          <a:p>
            <a:pPr eaLnBrk="1" hangingPunct="1"/>
            <a:r>
              <a:rPr lang="en-US" b="1" dirty="0" smtClean="0">
                <a:latin typeface="Times New Roman" pitchFamily="-110" charset="0"/>
                <a:ea typeface="ＭＳ Ｐゴシック" pitchFamily="-110" charset="-128"/>
                <a:cs typeface="ＭＳ Ｐゴシック" pitchFamily="-110" charset="-128"/>
              </a:rPr>
              <a:t>Our goal today</a:t>
            </a:r>
            <a:r>
              <a:rPr lang="en-US" dirty="0" smtClean="0">
                <a:latin typeface="Times New Roman" pitchFamily="-110" charset="0"/>
                <a:ea typeface="ＭＳ Ｐゴシック" pitchFamily="-110" charset="-128"/>
                <a:cs typeface="ＭＳ Ｐゴシック" pitchFamily="-110" charset="-128"/>
              </a:rPr>
              <a:t> is to share with you information we feel is necessary to establish a sound preservation program and describe how the MC, can meet your institution’s needs so that you can consider joining with us to preserve </a:t>
            </a:r>
            <a:r>
              <a:rPr lang="en-US" dirty="0" err="1" smtClean="0">
                <a:latin typeface="Times New Roman" pitchFamily="-110" charset="0"/>
                <a:ea typeface="ＭＳ Ｐゴシック" pitchFamily="-110" charset="-128"/>
                <a:cs typeface="ＭＳ Ｐゴシック" pitchFamily="-110" charset="-128"/>
              </a:rPr>
              <a:t>ETDs</a:t>
            </a:r>
            <a:r>
              <a:rPr lang="en-US" dirty="0" smtClean="0">
                <a:latin typeface="Times New Roman" pitchFamily="-110" charset="0"/>
                <a:ea typeface="ＭＳ Ｐゴシック" pitchFamily="-110" charset="-128"/>
                <a:cs typeface="ＭＳ Ｐゴシック" pitchFamily="-110" charset="-128"/>
              </a:rPr>
              <a:t> and better ensure that they will be available for the long term.</a:t>
            </a:r>
            <a:endParaRPr lang="en-US" b="1" dirty="0" smtClean="0">
              <a:latin typeface="Times New Roman" pitchFamily="-110" charset="0"/>
              <a:ea typeface="ＭＳ Ｐゴシック" pitchFamily="-110" charset="-128"/>
              <a:cs typeface="ＭＳ Ｐゴシック" pitchFamily="-110" charset="-128"/>
            </a:endParaRPr>
          </a:p>
        </p:txBody>
      </p:sp>
      <p:sp>
        <p:nvSpPr>
          <p:cNvPr id="17412" name="Footer Placeholder 3"/>
          <p:cNvSpPr>
            <a:spLocks noGrp="1"/>
          </p:cNvSpPr>
          <p:nvPr>
            <p:ph type="ftr" sz="quarter" idx="4"/>
          </p:nvPr>
        </p:nvSpPr>
        <p:spPr>
          <a:noFill/>
        </p:spPr>
        <p:txBody>
          <a:bodyPr/>
          <a:lstStyle/>
          <a:p>
            <a:r>
              <a:rPr lang="en-US" smtClean="0">
                <a:latin typeface="Times" pitchFamily="-110" charset="0"/>
              </a:rPr>
              <a:t>ETDWorkshopGMcSession1.ppt</a:t>
            </a:r>
          </a:p>
        </p:txBody>
      </p:sp>
      <p:sp>
        <p:nvSpPr>
          <p:cNvPr id="17413" name="Slide Number Placeholder 4"/>
          <p:cNvSpPr>
            <a:spLocks noGrp="1"/>
          </p:cNvSpPr>
          <p:nvPr>
            <p:ph type="sldNum" sz="quarter" idx="5"/>
          </p:nvPr>
        </p:nvSpPr>
        <p:spPr>
          <a:noFill/>
        </p:spPr>
        <p:txBody>
          <a:bodyPr/>
          <a:lstStyle/>
          <a:p>
            <a:fld id="{6BDA6E86-A8B6-824B-A554-4842C8D4EED0}" type="slidenum">
              <a:rPr lang="en-US" smtClean="0">
                <a:latin typeface="Times" pitchFamily="-110" charset="0"/>
              </a:rPr>
              <a:pPr/>
              <a:t>1</a:t>
            </a:fld>
            <a:endParaRPr lang="en-US" smtClean="0">
              <a:latin typeface="Times" pitchFamily="-110"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36867" name="Rectangle 7"/>
          <p:cNvSpPr>
            <a:spLocks noGrp="1" noChangeArrowheads="1"/>
          </p:cNvSpPr>
          <p:nvPr>
            <p:ph type="sldNum" sz="quarter" idx="5"/>
          </p:nvPr>
        </p:nvSpPr>
        <p:spPr>
          <a:noFill/>
        </p:spPr>
        <p:txBody>
          <a:bodyPr/>
          <a:lstStyle/>
          <a:p>
            <a:fld id="{9DC3374A-DEB2-CE40-8A2F-B8B58A502360}" type="slidenum">
              <a:rPr lang="en-US">
                <a:latin typeface="Times" pitchFamily="-110" charset="0"/>
              </a:rPr>
              <a:pPr/>
              <a:t>11</a:t>
            </a:fld>
            <a:endParaRPr lang="en-US">
              <a:latin typeface="Times" pitchFamily="-110" charset="0"/>
            </a:endParaRPr>
          </a:p>
        </p:txBody>
      </p:sp>
      <p:sp>
        <p:nvSpPr>
          <p:cNvPr id="36868" name="Rectangle 2"/>
          <p:cNvSpPr>
            <a:spLocks noGrp="1" noRot="1" noChangeAspect="1" noChangeArrowheads="1"/>
          </p:cNvSpPr>
          <p:nvPr>
            <p:ph type="sldImg"/>
          </p:nvPr>
        </p:nvSpPr>
        <p:spPr>
          <a:solidFill>
            <a:srgbClr val="FFFFFF"/>
          </a:solidFill>
          <a:ln/>
        </p:spPr>
      </p:sp>
      <p:sp>
        <p:nvSpPr>
          <p:cNvPr id="36869"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Times" pitchFamily="-110" charset="0"/>
                <a:ea typeface="ＭＳ Ｐゴシック" pitchFamily="-110" charset="-128"/>
                <a:cs typeface="ＭＳ Ｐゴシック" pitchFamily="-110" charset="-128"/>
              </a:rPr>
              <a:t>As anticipated, ETDs are hosted by a variety of platforms and repositories.</a:t>
            </a:r>
          </a:p>
          <a:p>
            <a:pPr eaLnBrk="1" hangingPunct="1"/>
            <a:endParaRPr lang="en-US">
              <a:latin typeface="Times" pitchFamily="-110" charset="0"/>
              <a:ea typeface="ＭＳ Ｐゴシック" pitchFamily="-110" charset="-128"/>
              <a:cs typeface="ＭＳ Ｐゴシック" pitchFamily="-110" charset="-128"/>
            </a:endParaRPr>
          </a:p>
          <a:p>
            <a:pPr eaLnBrk="1" hangingPunct="1"/>
            <a:r>
              <a:rPr lang="en-US">
                <a:latin typeface="Times" pitchFamily="-110" charset="0"/>
                <a:ea typeface="ＭＳ Ｐゴシック" pitchFamily="-110" charset="-128"/>
                <a:cs typeface="ＭＳ Ｐゴシック" pitchFamily="-110" charset="-128"/>
              </a:rPr>
              <a:t>Others mentioned were CONTENTdm, DigitalCommons, DigiTool, and ProQuest.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38915" name="Rectangle 7"/>
          <p:cNvSpPr>
            <a:spLocks noGrp="1" noChangeArrowheads="1"/>
          </p:cNvSpPr>
          <p:nvPr>
            <p:ph type="sldNum" sz="quarter" idx="5"/>
          </p:nvPr>
        </p:nvSpPr>
        <p:spPr>
          <a:noFill/>
        </p:spPr>
        <p:txBody>
          <a:bodyPr/>
          <a:lstStyle/>
          <a:p>
            <a:fld id="{F879034B-ED93-7340-B573-5ADA673E6750}" type="slidenum">
              <a:rPr lang="en-US">
                <a:latin typeface="Times" pitchFamily="-110" charset="0"/>
              </a:rPr>
              <a:pPr/>
              <a:t>12</a:t>
            </a:fld>
            <a:endParaRPr lang="en-US">
              <a:latin typeface="Times" pitchFamily="-110" charset="0"/>
            </a:endParaRPr>
          </a:p>
        </p:txBody>
      </p:sp>
      <p:sp>
        <p:nvSpPr>
          <p:cNvPr id="38916" name="Rectangle 2"/>
          <p:cNvSpPr>
            <a:spLocks noGrp="1" noRot="1" noChangeAspect="1" noChangeArrowheads="1"/>
          </p:cNvSpPr>
          <p:nvPr>
            <p:ph type="sldImg"/>
          </p:nvPr>
        </p:nvSpPr>
        <p:spPr>
          <a:solidFill>
            <a:srgbClr val="FFFFFF"/>
          </a:solidFill>
          <a:ln/>
        </p:spPr>
      </p:sp>
      <p:sp>
        <p:nvSpPr>
          <p:cNvPr id="38917"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z="1400">
                <a:solidFill>
                  <a:srgbClr val="000000"/>
                </a:solidFill>
                <a:latin typeface="Times" pitchFamily="-110" charset="0"/>
                <a:ea typeface="ＭＳ Ｐゴシック" pitchFamily="-110" charset="-128"/>
                <a:cs typeface="ＭＳ Ｐゴシック" pitchFamily="-110" charset="-128"/>
              </a:rPr>
              <a:t>There is a little less variety in the way collections of ETDs are structured.</a:t>
            </a:r>
          </a:p>
          <a:p>
            <a:pPr eaLnBrk="1" hangingPunct="1"/>
            <a:endParaRPr lang="en-US" sz="1400">
              <a:solidFill>
                <a:srgbClr val="000000"/>
              </a:solidFill>
              <a:latin typeface="Times" pitchFamily="-110" charset="0"/>
              <a:ea typeface="ＭＳ Ｐゴシック" pitchFamily="-110" charset="-128"/>
              <a:cs typeface="ＭＳ Ｐゴシック" pitchFamily="-110" charset="-128"/>
            </a:endParaRPr>
          </a:p>
          <a:p>
            <a:pPr eaLnBrk="1" hangingPunct="1"/>
            <a:r>
              <a:rPr lang="en-US" sz="1400">
                <a:solidFill>
                  <a:srgbClr val="000000"/>
                </a:solidFill>
                <a:latin typeface="Times" pitchFamily="-110" charset="0"/>
                <a:ea typeface="ＭＳ Ｐゴシック" pitchFamily="-110" charset="-128"/>
                <a:cs typeface="ＭＳ Ｐゴシック" pitchFamily="-110" charset="-128"/>
              </a:rPr>
              <a:t>Most frequently ETDs were organized by subject-like categories according to departments, colleges, or disciplines, according to 25% of the responses. Tied for the second most common collection organization, 21% each, were everything-in-one-collection and collections based on the year the degree was granted. The three other categories chosen were accessibility (9%), degree (7%), and author (5%). (12% of the responses did not address the question.) </a:t>
            </a:r>
          </a:p>
          <a:p>
            <a:pPr eaLnBrk="1" hangingPunct="1"/>
            <a:endParaRPr lang="en-US" sz="1400">
              <a:solidFill>
                <a:srgbClr val="000000"/>
              </a:solidFill>
              <a:latin typeface="Times" pitchFamily="-110" charset="0"/>
              <a:ea typeface="ＭＳ Ｐゴシック" pitchFamily="-110" charset="-128"/>
              <a:cs typeface="ＭＳ Ｐゴシック" pitchFamily="-110" charset="-128"/>
            </a:endParaRPr>
          </a:p>
          <a:p>
            <a:pPr eaLnBrk="1" hangingPunct="1"/>
            <a:endParaRPr lang="en-US">
              <a:latin typeface="Times" pitchFamily="-110" charset="0"/>
              <a:ea typeface="ＭＳ Ｐゴシック" pitchFamily="-110" charset="-128"/>
              <a:cs typeface="ＭＳ Ｐゴシック" pitchFamily="-110" charset="-128"/>
            </a:endParaRPr>
          </a:p>
        </p:txBody>
      </p:sp>
      <p:sp>
        <p:nvSpPr>
          <p:cNvPr id="38918" name="Rectangle 4"/>
          <p:cNvSpPr>
            <a:spLocks noChangeArrowheads="1"/>
          </p:cNvSpPr>
          <p:nvPr/>
        </p:nvSpPr>
        <p:spPr bwMode="auto">
          <a:xfrm>
            <a:off x="5441950" y="2746375"/>
            <a:ext cx="184150" cy="457200"/>
          </a:xfrm>
          <a:prstGeom prst="rect">
            <a:avLst/>
          </a:prstGeom>
          <a:noFill/>
          <a:ln w="9525">
            <a:noFill/>
            <a:miter lim="800000"/>
            <a:headEnd/>
            <a:tailEnd/>
          </a:ln>
        </p:spPr>
        <p:txBody>
          <a:bodyPr wrap="none">
            <a:prstTxWarp prst="textNoShape">
              <a:avLst/>
            </a:prstTxWarp>
            <a:spAutoFit/>
          </a:bodyPr>
          <a:lstStyle/>
          <a:p>
            <a:endParaRPr lang="en-US">
              <a:solidFill>
                <a:srgbClr val="000000"/>
              </a:solidFill>
              <a:latin typeface="Times New Roman" pitchFamily="-110" charset="0"/>
              <a:ea typeface="ＭＳ Ｐゴシック" pitchFamily="-110" charset="-128"/>
              <a:cs typeface="ＭＳ Ｐゴシック" pitchFamily="-110"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40963" name="Rectangle 7"/>
          <p:cNvSpPr>
            <a:spLocks noGrp="1" noChangeArrowheads="1"/>
          </p:cNvSpPr>
          <p:nvPr>
            <p:ph type="sldNum" sz="quarter" idx="5"/>
          </p:nvPr>
        </p:nvSpPr>
        <p:spPr>
          <a:noFill/>
        </p:spPr>
        <p:txBody>
          <a:bodyPr/>
          <a:lstStyle/>
          <a:p>
            <a:fld id="{81F76A1E-4811-D84E-8981-378570215B5C}" type="slidenum">
              <a:rPr lang="en-US">
                <a:latin typeface="Times" pitchFamily="-110" charset="0"/>
              </a:rPr>
              <a:pPr/>
              <a:t>13</a:t>
            </a:fld>
            <a:endParaRPr lang="en-US">
              <a:latin typeface="Times" pitchFamily="-110" charset="0"/>
            </a:endParaRPr>
          </a:p>
        </p:txBody>
      </p:sp>
      <p:sp>
        <p:nvSpPr>
          <p:cNvPr id="40964" name="Rectangle 2"/>
          <p:cNvSpPr>
            <a:spLocks noGrp="1" noRot="1" noChangeAspect="1" noChangeArrowheads="1"/>
          </p:cNvSpPr>
          <p:nvPr>
            <p:ph type="sldImg"/>
          </p:nvPr>
        </p:nvSpPr>
        <p:spPr>
          <a:solidFill>
            <a:srgbClr val="FFFFFF"/>
          </a:solidFill>
          <a:ln/>
        </p:spPr>
      </p:sp>
      <p:sp>
        <p:nvSpPr>
          <p:cNvPr id="40965" name="Rectangle 3"/>
          <p:cNvSpPr>
            <a:spLocks noGrp="1" noChangeArrowheads="1"/>
          </p:cNvSpPr>
          <p:nvPr>
            <p:ph type="body" idx="1"/>
          </p:nvPr>
        </p:nvSpPr>
        <p:spPr>
          <a:xfrm>
            <a:off x="533400" y="4343400"/>
            <a:ext cx="5867400" cy="4114800"/>
          </a:xfrm>
          <a:solidFill>
            <a:srgbClr val="FFFFFF"/>
          </a:solidFill>
          <a:ln>
            <a:solidFill>
              <a:srgbClr val="000000"/>
            </a:solidFill>
          </a:ln>
        </p:spPr>
        <p:txBody>
          <a:bodyPr/>
          <a:lstStyle/>
          <a:p>
            <a:pPr eaLnBrk="1" hangingPunct="1"/>
            <a:r>
              <a:rPr lang="en-US" b="1" dirty="0">
                <a:latin typeface="Times" pitchFamily="-110" charset="0"/>
                <a:ea typeface="ＭＳ Ｐゴシック" pitchFamily="-110" charset="-128"/>
                <a:cs typeface="ＭＳ Ｐゴシック" pitchFamily="-110" charset="-128"/>
              </a:rPr>
              <a:t>Conclusion	</a:t>
            </a:r>
            <a:r>
              <a:rPr lang="en-US" dirty="0">
                <a:latin typeface="Times" pitchFamily="-110" charset="0"/>
                <a:ea typeface="ＭＳ Ｐゴシック" pitchFamily="-110" charset="-128"/>
                <a:cs typeface="ＭＳ Ｐゴシック" pitchFamily="-110" charset="-128"/>
              </a:rPr>
              <a:t>The survey responses indicated that ETD collections exist at 80% of their universities. However, a shocking 74% of those universities lack formal preservation plans for their ETD collections. This chasm demonstrates the dire need for a preservation strategy such as that offered by the MetaArchive Cooperative. Any preservation strategy will have to accommodate a broad range of file formats, repository systems, and </a:t>
            </a:r>
            <a:r>
              <a:rPr lang="en-US" dirty="0" err="1">
                <a:latin typeface="Times" pitchFamily="-110" charset="0"/>
                <a:ea typeface="ＭＳ Ｐゴシック" pitchFamily="-110" charset="-128"/>
                <a:cs typeface="ＭＳ Ｐゴシック" pitchFamily="-110" charset="-128"/>
              </a:rPr>
              <a:t>ETDs</a:t>
            </a:r>
            <a:r>
              <a:rPr lang="en-US" dirty="0">
                <a:latin typeface="Times" pitchFamily="-110" charset="0"/>
                <a:ea typeface="ＭＳ Ｐゴシック" pitchFamily="-110" charset="-128"/>
                <a:cs typeface="ＭＳ Ｐゴシック" pitchFamily="-110" charset="-128"/>
              </a:rPr>
              <a:t> in varied organizational structures. </a:t>
            </a:r>
          </a:p>
          <a:p>
            <a:pPr eaLnBrk="1" hangingPunct="1"/>
            <a:r>
              <a:rPr lang="en-US" dirty="0">
                <a:latin typeface="Times" pitchFamily="-110" charset="0"/>
                <a:ea typeface="ＭＳ Ｐゴシック" pitchFamily="-110" charset="-128"/>
                <a:cs typeface="ＭＳ Ｐゴシック" pitchFamily="-110" charset="-128"/>
              </a:rPr>
              <a:t>	An ETD-specific LOCKSS-based collaborative DDPN sponsored by the NDLTD is of interest to the majority of survey respondents. And a distributed digital preservation network may be a particularly good fit for an international organization such as the NDTLD as well as the fact that two-thirds of the responding universities already have experience with LOCKSS. </a:t>
            </a:r>
          </a:p>
          <a:p>
            <a:pPr eaLnBrk="1" hangingPunct="1"/>
            <a:r>
              <a:rPr lang="en-US" dirty="0">
                <a:latin typeface="Times" pitchFamily="-110" charset="0"/>
                <a:ea typeface="ＭＳ Ｐゴシック" pitchFamily="-110" charset="-128"/>
                <a:cs typeface="ＭＳ Ｐゴシック" pitchFamily="-110" charset="-128"/>
              </a:rPr>
              <a:t>	Not only did this survey demonstrate the need for and interest in a formal preservation strategy for </a:t>
            </a:r>
            <a:r>
              <a:rPr lang="en-US" dirty="0" err="1">
                <a:latin typeface="Times" pitchFamily="-110" charset="0"/>
                <a:ea typeface="ＭＳ Ｐゴシック" pitchFamily="-110" charset="-128"/>
                <a:cs typeface="ＭＳ Ｐゴシック" pitchFamily="-110" charset="-128"/>
              </a:rPr>
              <a:t>ETDs</a:t>
            </a:r>
            <a:r>
              <a:rPr lang="en-US" dirty="0">
                <a:latin typeface="Times" pitchFamily="-110" charset="0"/>
                <a:ea typeface="ＭＳ Ｐゴシック" pitchFamily="-110" charset="-128"/>
                <a:cs typeface="ＭＳ Ｐゴシック" pitchFamily="-110" charset="-128"/>
              </a:rPr>
              <a:t>, the majority of survey respondents also want to participate in the preservation activities, not just off-load their </a:t>
            </a:r>
            <a:r>
              <a:rPr lang="en-US" dirty="0" err="1">
                <a:latin typeface="Times" pitchFamily="-110" charset="0"/>
                <a:ea typeface="ＭＳ Ｐゴシック" pitchFamily="-110" charset="-128"/>
                <a:cs typeface="ＭＳ Ｐゴシック" pitchFamily="-110" charset="-128"/>
              </a:rPr>
              <a:t>ETDs</a:t>
            </a:r>
            <a:r>
              <a:rPr lang="en-US" dirty="0">
                <a:latin typeface="Times" pitchFamily="-110" charset="0"/>
                <a:ea typeface="ＭＳ Ｐゴシック" pitchFamily="-110" charset="-128"/>
                <a:cs typeface="ＭＳ Ｐゴシック" pitchFamily="-110" charset="-128"/>
              </a:rPr>
              <a:t> into a secure archive maintained by others. If this interest in preservation network participation becomes linked with the respondents’ interests in an open or dim archive, it will cause the MetaArchive to reexamine one of its founding principles—the separation of access from preservation in its distributed digital archive. But the NDTLD is now in a position offer guidelines for long-term preservation of </a:t>
            </a:r>
            <a:r>
              <a:rPr lang="en-US" dirty="0" err="1">
                <a:latin typeface="Times" pitchFamily="-110" charset="0"/>
                <a:ea typeface="ＭＳ Ｐゴシック" pitchFamily="-110" charset="-128"/>
                <a:cs typeface="ＭＳ Ｐゴシック" pitchFamily="-110" charset="-128"/>
              </a:rPr>
              <a:t>ETDs</a:t>
            </a:r>
            <a:r>
              <a:rPr lang="en-US" dirty="0">
                <a:latin typeface="Times" pitchFamily="-110" charset="0"/>
                <a:ea typeface="ＭＳ Ｐゴシック" pitchFamily="-110" charset="-128"/>
                <a:cs typeface="ＭＳ Ｐゴシック" pitchFamily="-110" charset="-128"/>
              </a:rPr>
              <a:t>. </a:t>
            </a:r>
          </a:p>
          <a:p>
            <a:pPr eaLnBrk="1" hangingPunct="1"/>
            <a:endParaRPr lang="en-US" dirty="0">
              <a:latin typeface="Times" pitchFamily="-110" charset="0"/>
              <a:ea typeface="ＭＳ Ｐゴシック" pitchFamily="-110" charset="-128"/>
              <a:cs typeface="ＭＳ Ｐゴシック" pitchFamily="-110" charset="-128"/>
            </a:endParaRPr>
          </a:p>
          <a:p>
            <a:pPr eaLnBrk="1" hangingPunct="1"/>
            <a:endParaRPr lang="en-US" dirty="0">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43011" name="Rectangle 7"/>
          <p:cNvSpPr>
            <a:spLocks noGrp="1" noChangeArrowheads="1"/>
          </p:cNvSpPr>
          <p:nvPr>
            <p:ph type="sldNum" sz="quarter" idx="5"/>
          </p:nvPr>
        </p:nvSpPr>
        <p:spPr>
          <a:noFill/>
        </p:spPr>
        <p:txBody>
          <a:bodyPr/>
          <a:lstStyle/>
          <a:p>
            <a:fld id="{74F6341A-E40E-AA42-8D69-CA1B0295C38E}" type="slidenum">
              <a:rPr lang="en-US">
                <a:latin typeface="Times" pitchFamily="-110" charset="0"/>
              </a:rPr>
              <a:pPr/>
              <a:t>14</a:t>
            </a:fld>
            <a:endParaRPr lang="en-US">
              <a:latin typeface="Times" pitchFamily="-110" charset="0"/>
            </a:endParaRPr>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45059" name="Rectangle 7"/>
          <p:cNvSpPr>
            <a:spLocks noGrp="1" noChangeArrowheads="1"/>
          </p:cNvSpPr>
          <p:nvPr>
            <p:ph type="sldNum" sz="quarter" idx="5"/>
          </p:nvPr>
        </p:nvSpPr>
        <p:spPr>
          <a:noFill/>
        </p:spPr>
        <p:txBody>
          <a:bodyPr/>
          <a:lstStyle/>
          <a:p>
            <a:fld id="{29E843EA-8382-3649-AFAF-72456EB3BE44}" type="slidenum">
              <a:rPr lang="en-US">
                <a:latin typeface="Times" pitchFamily="-110" charset="0"/>
              </a:rPr>
              <a:pPr/>
              <a:t>15</a:t>
            </a:fld>
            <a:endParaRPr lang="en-US">
              <a:latin typeface="Times" pitchFamily="-110" charset="0"/>
            </a:endParaRPr>
          </a:p>
        </p:txBody>
      </p:sp>
      <p:sp>
        <p:nvSpPr>
          <p:cNvPr id="45060" name="Rectangle 2"/>
          <p:cNvSpPr>
            <a:spLocks noGrp="1" noRot="1" noChangeAspect="1" noChangeArrowheads="1" noTextEdit="1"/>
          </p:cNvSpPr>
          <p:nvPr>
            <p:ph type="sldImg"/>
          </p:nvPr>
        </p:nvSpPr>
        <p:spPr>
          <a:ln/>
        </p:spPr>
      </p:sp>
      <p:sp>
        <p:nvSpPr>
          <p:cNvPr id="45061"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16387" name="Rectangle 7"/>
          <p:cNvSpPr>
            <a:spLocks noGrp="1" noChangeArrowheads="1"/>
          </p:cNvSpPr>
          <p:nvPr>
            <p:ph type="sldNum" sz="quarter" idx="5"/>
          </p:nvPr>
        </p:nvSpPr>
        <p:spPr>
          <a:noFill/>
        </p:spPr>
        <p:txBody>
          <a:bodyPr/>
          <a:lstStyle/>
          <a:p>
            <a:fld id="{48281738-009E-3E44-8AE4-6A7EA1893B3A}" type="slidenum">
              <a:rPr lang="en-US">
                <a:latin typeface="Times" pitchFamily="-110" charset="0"/>
              </a:rPr>
              <a:pPr/>
              <a:t>50</a:t>
            </a:fld>
            <a:endParaRPr lang="en-US">
              <a:latin typeface="Times" pitchFamily="-110" charset="0"/>
            </a:endParaRPr>
          </a:p>
        </p:txBody>
      </p:sp>
      <p:sp>
        <p:nvSpPr>
          <p:cNvPr id="16388" name="Rectangle 2"/>
          <p:cNvSpPr>
            <a:spLocks noGrp="1" noRot="1" noChangeAspect="1" noChangeArrowheads="1"/>
          </p:cNvSpPr>
          <p:nvPr>
            <p:ph type="sldImg"/>
          </p:nvPr>
        </p:nvSpPr>
        <p:spPr>
          <a:solidFill>
            <a:srgbClr val="FFFFFF"/>
          </a:solidFill>
          <a:ln/>
        </p:spPr>
      </p:sp>
      <p:sp>
        <p:nvSpPr>
          <p:cNvPr id="16389"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sz="1400" b="1" dirty="0" smtClean="0">
                <a:latin typeface="Times New Roman" pitchFamily="-110" charset="0"/>
                <a:ea typeface="ＭＳ Ｐゴシック" pitchFamily="-110" charset="-128"/>
                <a:cs typeface="ＭＳ Ｐゴシック" pitchFamily="-110" charset="-128"/>
              </a:rPr>
              <a:t>This is really about organization and much of it has to do with virtual organizing or what we’ve come to call Data Wrangling.</a:t>
            </a:r>
          </a:p>
          <a:p>
            <a:pPr eaLnBrk="1" hangingPunct="1"/>
            <a:endParaRPr lang="en-US" sz="1400" b="1" dirty="0" smtClean="0">
              <a:latin typeface="Times New Roman" pitchFamily="-110" charset="0"/>
              <a:ea typeface="ＭＳ Ｐゴシック" pitchFamily="-110" charset="-128"/>
              <a:cs typeface="ＭＳ Ｐゴシック" pitchFamily="-110" charset="-128"/>
            </a:endParaRPr>
          </a:p>
          <a:p>
            <a:pPr eaLnBrk="1" hangingPunct="1"/>
            <a:r>
              <a:rPr lang="en-US" sz="1400" b="1" dirty="0" smtClean="0">
                <a:latin typeface="Times New Roman" pitchFamily="-110" charset="0"/>
                <a:ea typeface="ＭＳ Ｐゴシック" pitchFamily="-110" charset="-128"/>
                <a:cs typeface="ＭＳ Ｐゴシック" pitchFamily="-110" charset="-128"/>
              </a:rPr>
              <a:t>Appendices A and B in the </a:t>
            </a:r>
            <a:r>
              <a:rPr lang="en-US" sz="1400" dirty="0" smtClean="0">
                <a:latin typeface="Times" pitchFamily="-110" charset="0"/>
                <a:ea typeface="ＭＳ Ｐゴシック" pitchFamily="-110" charset="-128"/>
                <a:cs typeface="ＭＳ Ｐゴシック" pitchFamily="-110" charset="-128"/>
              </a:rPr>
              <a:t>NDLTD Preservation Strategy with the MetaArchive Cooperative</a:t>
            </a:r>
          </a:p>
          <a:p>
            <a:pPr eaLnBrk="1" hangingPunct="1"/>
            <a:endParaRPr lang="en-US" sz="1400" b="1" dirty="0" smtClean="0">
              <a:latin typeface="Times New Roman" pitchFamily="-110" charset="0"/>
              <a:ea typeface="ＭＳ Ｐゴシック" pitchFamily="-110" charset="-128"/>
              <a:cs typeface="ＭＳ Ｐゴシック" pitchFamily="-110" charset="-128"/>
            </a:endParaRPr>
          </a:p>
          <a:p>
            <a:pPr eaLnBrk="1" hangingPunct="1"/>
            <a:endParaRPr lang="en-US" sz="1400" b="1" dirty="0" smtClean="0">
              <a:latin typeface="Times New Roman" pitchFamily="-110" charset="0"/>
              <a:ea typeface="ＭＳ Ｐゴシック" pitchFamily="-110" charset="-128"/>
              <a:cs typeface="ＭＳ Ｐゴシック" pitchFamily="-110" charset="-128"/>
            </a:endParaRPr>
          </a:p>
          <a:p>
            <a:pPr eaLnBrk="1" hangingPunct="1"/>
            <a:r>
              <a:rPr lang="en-US" sz="1400" b="1" dirty="0" smtClean="0">
                <a:latin typeface="Times New Roman" pitchFamily="-110" charset="0"/>
                <a:ea typeface="ＭＳ Ｐゴシック" pitchFamily="-110" charset="-128"/>
                <a:cs typeface="ＭＳ Ｐゴシック" pitchFamily="-110" charset="-128"/>
              </a:rPr>
              <a:t>This part of the workshop will provide a detailed overview of how to prepare a collection for harvesting and ingest into the preservation archive, including how collections should be organized and documented, the creation of collection-level metadata using the conspectus tool and we’ll touch on intellectual property issues.</a:t>
            </a:r>
            <a:endParaRPr lang="en-US" b="1" dirty="0" smtClean="0">
              <a:latin typeface="Times New Roman" pitchFamily="-110" charset="0"/>
              <a:ea typeface="ＭＳ Ｐゴシック" pitchFamily="-110" charset="-128"/>
              <a:cs typeface="ＭＳ Ｐゴシック" pitchFamily="-110"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18435" name="Rectangle 7"/>
          <p:cNvSpPr>
            <a:spLocks noGrp="1" noChangeArrowheads="1"/>
          </p:cNvSpPr>
          <p:nvPr>
            <p:ph type="sldNum" sz="quarter" idx="5"/>
          </p:nvPr>
        </p:nvSpPr>
        <p:spPr>
          <a:noFill/>
        </p:spPr>
        <p:txBody>
          <a:bodyPr/>
          <a:lstStyle/>
          <a:p>
            <a:fld id="{5842336C-9B72-C040-AAE7-A344B750E372}" type="slidenum">
              <a:rPr lang="en-US">
                <a:latin typeface="Times" pitchFamily="-110" charset="0"/>
              </a:rPr>
              <a:pPr/>
              <a:t>51</a:t>
            </a:fld>
            <a:endParaRPr lang="en-US">
              <a:latin typeface="Times" pitchFamily="-110" charset="0"/>
            </a:endParaRPr>
          </a:p>
        </p:txBody>
      </p:sp>
      <p:sp>
        <p:nvSpPr>
          <p:cNvPr id="18436" name="Rectangle 2"/>
          <p:cNvSpPr>
            <a:spLocks noGrp="1" noRot="1" noChangeAspect="1" noChangeArrowheads="1" noTextEdit="1"/>
          </p:cNvSpPr>
          <p:nvPr>
            <p:ph type="sldImg"/>
          </p:nvPr>
        </p:nvSpPr>
        <p:spPr>
          <a:ln/>
        </p:spPr>
      </p:sp>
      <p:sp>
        <p:nvSpPr>
          <p:cNvPr id="18437"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a:ln/>
        </p:spPr>
      </p:sp>
      <p:sp>
        <p:nvSpPr>
          <p:cNvPr id="21507" name="Notes Placeholder 2"/>
          <p:cNvSpPr>
            <a:spLocks noGrp="1"/>
          </p:cNvSpPr>
          <p:nvPr>
            <p:ph type="body" idx="1"/>
          </p:nvPr>
        </p:nvSpPr>
        <p:spPr>
          <a:noFill/>
          <a:ln/>
        </p:spPr>
        <p:txBody>
          <a:bodyPr/>
          <a:lstStyle/>
          <a:p>
            <a:pPr eaLnBrk="1" hangingPunct="1"/>
            <a:r>
              <a:rPr lang="en-US" smtClean="0">
                <a:latin typeface="Times" pitchFamily="-110" charset="0"/>
                <a:ea typeface="Times" pitchFamily="-110" charset="0"/>
                <a:cs typeface="Times" pitchFamily="-110" charset="0"/>
              </a:rPr>
              <a:t>Archival Units = LOCKSS jargon: AUs</a:t>
            </a:r>
          </a:p>
          <a:p>
            <a:pPr eaLnBrk="1" hangingPunct="1"/>
            <a:r>
              <a:rPr lang="en-US" smtClean="0">
                <a:latin typeface="Times" pitchFamily="-110" charset="0"/>
                <a:ea typeface="Times" pitchFamily="-110" charset="0"/>
                <a:cs typeface="Times" pitchFamily="-110" charset="0"/>
              </a:rPr>
              <a:t>SIPs: Submission Ingest Packages </a:t>
            </a:r>
          </a:p>
          <a:p>
            <a:endParaRPr lang="en-US" smtClean="0">
              <a:latin typeface="Times" pitchFamily="-110" charset="0"/>
              <a:ea typeface="ＭＳ Ｐゴシック" pitchFamily="-110" charset="-128"/>
              <a:cs typeface="ＭＳ Ｐゴシック" pitchFamily="-110" charset="-128"/>
            </a:endParaRPr>
          </a:p>
        </p:txBody>
      </p:sp>
      <p:sp>
        <p:nvSpPr>
          <p:cNvPr id="21508" name="Footer Placeholder 3"/>
          <p:cNvSpPr>
            <a:spLocks noGrp="1"/>
          </p:cNvSpPr>
          <p:nvPr>
            <p:ph type="ftr" sz="quarter" idx="4"/>
          </p:nvPr>
        </p:nvSpPr>
        <p:spPr>
          <a:noFill/>
        </p:spPr>
        <p:txBody>
          <a:bodyPr/>
          <a:lstStyle/>
          <a:p>
            <a:r>
              <a:rPr lang="en-US" smtClean="0">
                <a:latin typeface="Times" pitchFamily="-110" charset="0"/>
              </a:rPr>
              <a:t>ETDWorkshopGMcSession4.ppt</a:t>
            </a:r>
          </a:p>
        </p:txBody>
      </p:sp>
      <p:sp>
        <p:nvSpPr>
          <p:cNvPr id="21509" name="Slide Number Placeholder 4"/>
          <p:cNvSpPr>
            <a:spLocks noGrp="1"/>
          </p:cNvSpPr>
          <p:nvPr>
            <p:ph type="sldNum" sz="quarter" idx="5"/>
          </p:nvPr>
        </p:nvSpPr>
        <p:spPr>
          <a:noFill/>
        </p:spPr>
        <p:txBody>
          <a:bodyPr/>
          <a:lstStyle/>
          <a:p>
            <a:fld id="{657715D4-DC1C-6A46-B18E-75AE5BF0A13A}" type="slidenum">
              <a:rPr lang="en-US" smtClean="0">
                <a:latin typeface="Times" pitchFamily="-110" charset="0"/>
              </a:rPr>
              <a:pPr/>
              <a:t>53</a:t>
            </a:fld>
            <a:endParaRPr lang="en-US" smtClean="0">
              <a:latin typeface="Times" pitchFamily="-110"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p:cNvSpPr>
          <p:nvPr>
            <p:ph type="sldImg"/>
          </p:nvPr>
        </p:nvSpPr>
        <p:spPr>
          <a:ln/>
        </p:spPr>
      </p:sp>
      <p:sp>
        <p:nvSpPr>
          <p:cNvPr id="23555" name="Notes Placeholder 2"/>
          <p:cNvSpPr>
            <a:spLocks noGrp="1"/>
          </p:cNvSpPr>
          <p:nvPr>
            <p:ph type="body" idx="1"/>
          </p:nvPr>
        </p:nvSpPr>
        <p:spPr>
          <a:noFill/>
          <a:ln/>
        </p:spPr>
        <p:txBody>
          <a:bodyPr/>
          <a:lstStyle/>
          <a:p>
            <a:r>
              <a:rPr lang="en-US" smtClean="0">
                <a:latin typeface="Times" pitchFamily="-110" charset="0"/>
                <a:ea typeface="ＭＳ Ｐゴシック" pitchFamily="-110" charset="-128"/>
                <a:cs typeface="ＭＳ Ｐゴシック" pitchFamily="-110" charset="-128"/>
              </a:rPr>
              <a:t>Identifying and correcting these problems will, of course, help not only with preservation, but also to improve local access. </a:t>
            </a:r>
          </a:p>
          <a:p>
            <a:r>
              <a:rPr lang="en-US" smtClean="0">
                <a:latin typeface="Times" pitchFamily="-110" charset="0"/>
                <a:ea typeface="ＭＳ Ｐゴシック" pitchFamily="-110" charset="-128"/>
                <a:cs typeface="ＭＳ Ｐゴシック" pitchFamily="-110" charset="-128"/>
              </a:rPr>
              <a:t>rearrange files into a predictable order so that the ingestion path can be clearly defined </a:t>
            </a:r>
          </a:p>
        </p:txBody>
      </p:sp>
      <p:sp>
        <p:nvSpPr>
          <p:cNvPr id="23556" name="Footer Placeholder 3"/>
          <p:cNvSpPr>
            <a:spLocks noGrp="1"/>
          </p:cNvSpPr>
          <p:nvPr>
            <p:ph type="ftr" sz="quarter" idx="4"/>
          </p:nvPr>
        </p:nvSpPr>
        <p:spPr>
          <a:noFill/>
        </p:spPr>
        <p:txBody>
          <a:bodyPr/>
          <a:lstStyle/>
          <a:p>
            <a:r>
              <a:rPr lang="en-US" smtClean="0">
                <a:latin typeface="Times" pitchFamily="-110" charset="0"/>
              </a:rPr>
              <a:t>ETDWorkshopGMcSession4.ppt</a:t>
            </a:r>
          </a:p>
        </p:txBody>
      </p:sp>
      <p:sp>
        <p:nvSpPr>
          <p:cNvPr id="23557" name="Slide Number Placeholder 4"/>
          <p:cNvSpPr>
            <a:spLocks noGrp="1"/>
          </p:cNvSpPr>
          <p:nvPr>
            <p:ph type="sldNum" sz="quarter" idx="5"/>
          </p:nvPr>
        </p:nvSpPr>
        <p:spPr>
          <a:noFill/>
        </p:spPr>
        <p:txBody>
          <a:bodyPr/>
          <a:lstStyle/>
          <a:p>
            <a:fld id="{47964F57-8D34-4A4F-8A31-4CE602639C7C}" type="slidenum">
              <a:rPr lang="en-US" smtClean="0">
                <a:latin typeface="Times" pitchFamily="-110" charset="0"/>
              </a:rPr>
              <a:pPr/>
              <a:t>54</a:t>
            </a:fld>
            <a:endParaRPr lang="en-US" smtClean="0">
              <a:latin typeface="Times" pitchFamily="-110"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a:ln/>
        </p:spPr>
      </p:sp>
      <p:sp>
        <p:nvSpPr>
          <p:cNvPr id="25603" name="Notes Placeholder 2"/>
          <p:cNvSpPr>
            <a:spLocks noGrp="1"/>
          </p:cNvSpPr>
          <p:nvPr>
            <p:ph type="body" idx="1"/>
          </p:nvPr>
        </p:nvSpPr>
        <p:spPr>
          <a:noFill/>
          <a:ln/>
        </p:spPr>
        <p:txBody>
          <a:bodyPr/>
          <a:lstStyle/>
          <a:p>
            <a:r>
              <a:rPr lang="en-US" smtClean="0">
                <a:latin typeface="Times" pitchFamily="-110" charset="0"/>
                <a:ea typeface="ＭＳ Ｐゴシック" pitchFamily="-110" charset="-128"/>
                <a:cs typeface="ＭＳ Ｐゴシック" pitchFamily="-110" charset="-128"/>
              </a:rPr>
              <a:t>Identifying and correcting these problems will, of course, help not only with preservation, but also to improve local access. </a:t>
            </a:r>
          </a:p>
          <a:p>
            <a:r>
              <a:rPr lang="en-US" smtClean="0">
                <a:latin typeface="Times" pitchFamily="-110" charset="0"/>
                <a:ea typeface="ＭＳ Ｐゴシック" pitchFamily="-110" charset="-128"/>
                <a:cs typeface="ＭＳ Ｐゴシック" pitchFamily="-110" charset="-128"/>
              </a:rPr>
              <a:t>rearrange files into a predictable order so that the ingestion path can be clearly defined </a:t>
            </a:r>
          </a:p>
        </p:txBody>
      </p:sp>
      <p:sp>
        <p:nvSpPr>
          <p:cNvPr id="25604" name="Footer Placeholder 3"/>
          <p:cNvSpPr>
            <a:spLocks noGrp="1"/>
          </p:cNvSpPr>
          <p:nvPr>
            <p:ph type="ftr" sz="quarter" idx="4"/>
          </p:nvPr>
        </p:nvSpPr>
        <p:spPr>
          <a:noFill/>
        </p:spPr>
        <p:txBody>
          <a:bodyPr/>
          <a:lstStyle/>
          <a:p>
            <a:r>
              <a:rPr lang="en-US" smtClean="0">
                <a:latin typeface="Times" pitchFamily="-110" charset="0"/>
              </a:rPr>
              <a:t>ETDWorkshopGMcSession4.ppt</a:t>
            </a:r>
          </a:p>
        </p:txBody>
      </p:sp>
      <p:sp>
        <p:nvSpPr>
          <p:cNvPr id="25605" name="Slide Number Placeholder 4"/>
          <p:cNvSpPr>
            <a:spLocks noGrp="1"/>
          </p:cNvSpPr>
          <p:nvPr>
            <p:ph type="sldNum" sz="quarter" idx="5"/>
          </p:nvPr>
        </p:nvSpPr>
        <p:spPr>
          <a:noFill/>
        </p:spPr>
        <p:txBody>
          <a:bodyPr/>
          <a:lstStyle/>
          <a:p>
            <a:fld id="{290ADAFA-233D-2843-A6A1-8F9DA9177022}" type="slidenum">
              <a:rPr lang="en-US" smtClean="0">
                <a:latin typeface="Times" pitchFamily="-110" charset="0"/>
              </a:rPr>
              <a:pPr/>
              <a:t>55</a:t>
            </a:fld>
            <a:endParaRPr lang="en-US" smtClean="0">
              <a:latin typeface="Times" pitchFamily="-110"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20483" name="Rectangle 7"/>
          <p:cNvSpPr>
            <a:spLocks noGrp="1" noChangeArrowheads="1"/>
          </p:cNvSpPr>
          <p:nvPr>
            <p:ph type="sldNum" sz="quarter" idx="5"/>
          </p:nvPr>
        </p:nvSpPr>
        <p:spPr>
          <a:noFill/>
        </p:spPr>
        <p:txBody>
          <a:bodyPr/>
          <a:lstStyle/>
          <a:p>
            <a:fld id="{5BA5F3CB-D378-5649-9F9F-F021C2552C78}" type="slidenum">
              <a:rPr lang="en-US">
                <a:latin typeface="Times" pitchFamily="-110" charset="0"/>
              </a:rPr>
              <a:pPr/>
              <a:t>3</a:t>
            </a:fld>
            <a:endParaRPr lang="en-US">
              <a:latin typeface="Times" pitchFamily="-110" charset="0"/>
            </a:endParaRPr>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p:spPr>
        <p:txBody>
          <a:bodyPr/>
          <a:lstStyle/>
          <a:p>
            <a:pPr eaLnBrk="1" hangingPunct="1"/>
            <a:r>
              <a:rPr lang="en-US" smtClean="0">
                <a:latin typeface="Times" pitchFamily="-110" charset="0"/>
                <a:ea typeface="ＭＳ Ｐゴシック" pitchFamily="-110" charset="-128"/>
                <a:cs typeface="ＭＳ Ｐゴシック" pitchFamily="-110" charset="-128"/>
              </a:rPr>
              <a:t>30 from universities around the world: 2 graduate school deans, 1 library dean</a:t>
            </a:r>
          </a:p>
          <a:p>
            <a:pPr eaLnBrk="1" hangingPunct="1"/>
            <a:endParaRPr lang="en-US" smtClean="0">
              <a:latin typeface="Times" pitchFamily="-110" charset="0"/>
              <a:ea typeface="ＭＳ Ｐゴシック" pitchFamily="-110" charset="-128"/>
              <a:cs typeface="ＭＳ Ｐゴシック" pitchFamily="-110" charset="-128"/>
            </a:endParaRPr>
          </a:p>
          <a:p>
            <a:pPr eaLnBrk="1" hangingPunct="1"/>
            <a:r>
              <a:rPr lang="en-US" smtClean="0">
                <a:latin typeface="Times New Roman" pitchFamily="-110" charset="0"/>
                <a:ea typeface="ＭＳ Ｐゴシック" pitchFamily="-110" charset="-128"/>
                <a:cs typeface="ＭＳ Ｐゴシック" pitchFamily="-110" charset="-128"/>
              </a:rPr>
              <a:t>2 national libraries: Canada, Mali</a:t>
            </a:r>
          </a:p>
          <a:p>
            <a:pPr eaLnBrk="1" hangingPunct="1"/>
            <a:endParaRPr lang="en-US" smtClean="0">
              <a:latin typeface="Times" pitchFamily="-110" charset="0"/>
              <a:ea typeface="ＭＳ Ｐゴシック" pitchFamily="-110" charset="-128"/>
              <a:cs typeface="ＭＳ Ｐゴシック" pitchFamily="-110" charset="-128"/>
            </a:endParaRPr>
          </a:p>
          <a:p>
            <a:pPr eaLnBrk="1" hangingPunct="1"/>
            <a:r>
              <a:rPr lang="en-US" smtClean="0">
                <a:latin typeface="Times" pitchFamily="-110" charset="0"/>
                <a:ea typeface="ＭＳ Ｐゴシック" pitchFamily="-110" charset="-128"/>
                <a:cs typeface="ＭＳ Ｐゴシック" pitchFamily="-110" charset="-128"/>
              </a:rPr>
              <a:t>5 vendor representatives: 2 company presidents (VTLS, ProQuest, Ex Libirs, OpenThesis)</a:t>
            </a:r>
          </a:p>
          <a:p>
            <a:pPr eaLnBrk="1" hangingPunct="1"/>
            <a:r>
              <a:rPr lang="en-US" smtClean="0">
                <a:latin typeface="Times" pitchFamily="-110" charset="0"/>
                <a:ea typeface="ＭＳ Ｐゴシック" pitchFamily="-110" charset="-128"/>
                <a:cs typeface="ＭＳ Ｐゴシック" pitchFamily="-110" charset="-128"/>
              </a:rP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27651" name="Rectangle 7"/>
          <p:cNvSpPr>
            <a:spLocks noGrp="1" noChangeArrowheads="1"/>
          </p:cNvSpPr>
          <p:nvPr>
            <p:ph type="sldNum" sz="quarter" idx="5"/>
          </p:nvPr>
        </p:nvSpPr>
        <p:spPr>
          <a:noFill/>
        </p:spPr>
        <p:txBody>
          <a:bodyPr/>
          <a:lstStyle/>
          <a:p>
            <a:fld id="{9CD9BD2B-5B0F-C744-8751-61B2897FB504}" type="slidenum">
              <a:rPr lang="en-US">
                <a:latin typeface="Times" pitchFamily="-110" charset="0"/>
              </a:rPr>
              <a:pPr/>
              <a:t>56</a:t>
            </a:fld>
            <a:endParaRPr lang="en-US">
              <a:latin typeface="Times" pitchFamily="-110" charset="0"/>
            </a:endParaRPr>
          </a:p>
        </p:txBody>
      </p:sp>
      <p:sp>
        <p:nvSpPr>
          <p:cNvPr id="27652" name="Rectangle 2"/>
          <p:cNvSpPr>
            <a:spLocks noGrp="1" noRot="1" noChangeAspect="1" noChangeArrowheads="1" noTextEdit="1"/>
          </p:cNvSpPr>
          <p:nvPr>
            <p:ph type="sldImg"/>
          </p:nvPr>
        </p:nvSpPr>
        <p:spPr>
          <a:ln/>
        </p:spPr>
      </p:sp>
      <p:sp>
        <p:nvSpPr>
          <p:cNvPr id="24581" name="Rectangle 3"/>
          <p:cNvSpPr>
            <a:spLocks noGrp="1" noChangeArrowheads="1"/>
          </p:cNvSpPr>
          <p:nvPr>
            <p:ph type="body" idx="1"/>
          </p:nvPr>
        </p:nvSpPr>
        <p:spPr>
          <a:ln/>
        </p:spPr>
        <p:txBody>
          <a:bodyPr/>
          <a:lstStyle/>
          <a:p>
            <a:pPr eaLnBrk="1" hangingPunct="1">
              <a:defRPr/>
            </a:pPr>
            <a:r>
              <a:rPr lang="en-US" u="sng" dirty="0" smtClean="0"/>
              <a:t>ETDs record the research and scholarship of the institution’s graduate students and, consequently, its faculty, and are</a:t>
            </a:r>
            <a:r>
              <a:rPr lang="en-US" dirty="0" smtClean="0"/>
              <a:t> deemed </a:t>
            </a:r>
            <a:r>
              <a:rPr lang="en-US" strike="sngStrike" dirty="0" smtClean="0"/>
              <a:t>of </a:t>
            </a:r>
            <a:r>
              <a:rPr lang="en-US" dirty="0" smtClean="0"/>
              <a:t>import</a:t>
            </a:r>
            <a:r>
              <a:rPr lang="en-US" strike="sngStrike" dirty="0" smtClean="0"/>
              <a:t>ance</a:t>
            </a:r>
            <a:r>
              <a:rPr lang="en-US" dirty="0" smtClean="0"/>
              <a:t> to preserve</a:t>
            </a:r>
            <a:r>
              <a:rPr lang="en-US" strike="sngStrike" dirty="0" smtClean="0"/>
              <a:t>, either now or at some future time,</a:t>
            </a:r>
            <a:r>
              <a:rPr lang="en-US" u="sng" dirty="0" smtClean="0"/>
              <a:t>. </a:t>
            </a:r>
          </a:p>
          <a:p>
            <a:pPr eaLnBrk="1" hangingPunct="1">
              <a:defRPr/>
            </a:pPr>
            <a:endParaRPr lang="en-US" b="1" u="sng" dirty="0" smtClean="0"/>
          </a:p>
          <a:p>
            <a:pPr eaLnBrk="1" hangingPunct="1">
              <a:defRPr/>
            </a:pPr>
            <a:r>
              <a:rPr lang="en-US" b="1" dirty="0" smtClean="0"/>
              <a:t>Live versus Static Media</a:t>
            </a:r>
            <a:endParaRPr lang="en-US" dirty="0" smtClean="0"/>
          </a:p>
          <a:p>
            <a:pPr lvl="1" eaLnBrk="1" hangingPunct="1">
              <a:defRPr/>
            </a:pPr>
            <a:r>
              <a:rPr lang="en-US" dirty="0" smtClean="0"/>
              <a:t>Store it ETDs</a:t>
            </a:r>
            <a:r>
              <a:rPr lang="en-US" u="sng" dirty="0" smtClean="0"/>
              <a:t> </a:t>
            </a:r>
            <a:r>
              <a:rPr lang="en-US" dirty="0" smtClean="0"/>
              <a:t>on live, spinning discs, not on CDs or other static storage devices.</a:t>
            </a:r>
          </a:p>
          <a:p>
            <a:pPr lvl="1" eaLnBrk="1" hangingPunct="1">
              <a:defRPr/>
            </a:pPr>
            <a:r>
              <a:rPr lang="en-US" dirty="0" smtClean="0"/>
              <a:t>Eliminates having to find those discs, load them onto spinning discs, rectify errors and failed media.</a:t>
            </a:r>
          </a:p>
          <a:p>
            <a:pPr eaLnBrk="1" hangingPunct="1">
              <a:defRPr/>
            </a:pPr>
            <a:endParaRPr lang="en-US" dirty="0" smtClean="0"/>
          </a:p>
          <a:p>
            <a:pPr eaLnBrk="1" hangingPunct="1">
              <a:defRPr/>
            </a:pPr>
            <a:endParaRPr lang="en-US" dirty="0" smtClean="0"/>
          </a:p>
          <a:p>
            <a:pPr eaLnBrk="1" hangingPunct="1">
              <a:defRPr/>
            </a:pPr>
            <a:r>
              <a:rPr lang="en-US" dirty="0" smtClean="0"/>
              <a:t>IP= internet Protocol: deliver packets from the source host to the destination host solely based on their addresses. Enables NDLTD preservation partners with specified internet addresses only to access restricted and withheld/embargoed ETDs.</a:t>
            </a:r>
          </a:p>
          <a:p>
            <a:pPr eaLnBrk="1" hangingPunct="1">
              <a:defRPr/>
            </a:pPr>
            <a:endParaRPr lang="en-US" dirty="0" smtClean="0"/>
          </a:p>
          <a:p>
            <a:pPr eaLnBrk="1" hangingPunct="1">
              <a:defRPr/>
            </a:pPr>
            <a:r>
              <a:rPr lang="en-US" dirty="0" smtClean="0"/>
              <a:t>IF the correctly worded manifest page is in place and gives permission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29699" name="Rectangle 7"/>
          <p:cNvSpPr>
            <a:spLocks noGrp="1" noChangeArrowheads="1"/>
          </p:cNvSpPr>
          <p:nvPr>
            <p:ph type="sldNum" sz="quarter" idx="5"/>
          </p:nvPr>
        </p:nvSpPr>
        <p:spPr>
          <a:noFill/>
        </p:spPr>
        <p:txBody>
          <a:bodyPr/>
          <a:lstStyle/>
          <a:p>
            <a:fld id="{935D524E-B907-A640-9886-DA4A50FA7A9B}" type="slidenum">
              <a:rPr lang="en-US">
                <a:latin typeface="Times" pitchFamily="-110" charset="0"/>
              </a:rPr>
              <a:pPr/>
              <a:t>57</a:t>
            </a:fld>
            <a:endParaRPr lang="en-US">
              <a:latin typeface="Times" pitchFamily="-110" charset="0"/>
            </a:endParaRPr>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a:ln/>
        </p:spPr>
        <p:txBody>
          <a:bodyPr/>
          <a:lstStyle/>
          <a:p>
            <a:pPr eaLnBrk="1" hangingPunct="1"/>
            <a:r>
              <a:rPr lang="en-US" b="1" smtClean="0">
                <a:latin typeface="Times" pitchFamily="-110" charset="0"/>
                <a:ea typeface="ＭＳ Ｐゴシック" pitchFamily="-110" charset="-128"/>
                <a:cs typeface="ＭＳ Ｐゴシック" pitchFamily="-110" charset="-128"/>
              </a:rPr>
              <a:t>Live versus Static Media</a:t>
            </a:r>
            <a:endParaRPr lang="en-US" smtClean="0">
              <a:latin typeface="Times" pitchFamily="-110" charset="0"/>
              <a:ea typeface="ＭＳ Ｐゴシック" pitchFamily="-110" charset="-128"/>
              <a:cs typeface="ＭＳ Ｐゴシック" pitchFamily="-110" charset="-128"/>
            </a:endParaRPr>
          </a:p>
          <a:p>
            <a:pPr lvl="1" eaLnBrk="1" hangingPunct="1"/>
            <a:r>
              <a:rPr lang="en-US" smtClean="0">
                <a:latin typeface="Times" pitchFamily="-110" charset="0"/>
              </a:rPr>
              <a:t>Store it ETDs</a:t>
            </a:r>
            <a:r>
              <a:rPr lang="en-US" u="sng" smtClean="0">
                <a:latin typeface="Times" pitchFamily="-110" charset="0"/>
              </a:rPr>
              <a:t> </a:t>
            </a:r>
            <a:r>
              <a:rPr lang="en-US" smtClean="0">
                <a:latin typeface="Times" pitchFamily="-110" charset="0"/>
              </a:rPr>
              <a:t>on live, spinning discs, not on CDs or other static storage devices.</a:t>
            </a:r>
          </a:p>
          <a:p>
            <a:pPr lvl="1" eaLnBrk="1" hangingPunct="1"/>
            <a:r>
              <a:rPr lang="en-US" smtClean="0">
                <a:latin typeface="Times" pitchFamily="-110" charset="0"/>
              </a:rPr>
              <a:t>Eliminates having to find those discs, load them onto spinning discs, rectify errors and failed media.</a:t>
            </a:r>
          </a:p>
          <a:p>
            <a:pPr eaLnBrk="1" hangingPunct="1"/>
            <a:endParaRPr lang="en-US" smtClean="0">
              <a:latin typeface="Times" pitchFamily="-110" charset="0"/>
              <a:ea typeface="ＭＳ Ｐゴシック" pitchFamily="-110" charset="-128"/>
              <a:cs typeface="ＭＳ Ｐゴシック" pitchFamily="-110" charset="-128"/>
            </a:endParaRPr>
          </a:p>
          <a:p>
            <a:pPr eaLnBrk="1" hangingPunct="1"/>
            <a:endParaRPr lang="en-US" smtClean="0">
              <a:latin typeface="Times" pitchFamily="-110" charset="0"/>
              <a:ea typeface="ＭＳ Ｐゴシック" pitchFamily="-110" charset="-128"/>
              <a:cs typeface="ＭＳ Ｐゴシック" pitchFamily="-110" charset="-128"/>
            </a:endParaRPr>
          </a:p>
          <a:p>
            <a:pPr eaLnBrk="1" hangingPunct="1"/>
            <a:r>
              <a:rPr lang="en-US" smtClean="0">
                <a:latin typeface="Times" pitchFamily="-110" charset="0"/>
                <a:ea typeface="ＭＳ Ｐゴシック" pitchFamily="-110" charset="-128"/>
                <a:cs typeface="ＭＳ Ｐゴシック" pitchFamily="-110" charset="-128"/>
              </a:rPr>
              <a:t>IP= internet Protocol: deliver packets from the source host to the destination host solely based on their addresses. Enables NDLTD preservation partners with specified internet addresses only to access restricted and withheld/embargoed ETDs.</a:t>
            </a:r>
          </a:p>
          <a:p>
            <a:pPr eaLnBrk="1" hangingPunct="1"/>
            <a:endParaRPr lang="en-US" smtClean="0">
              <a:latin typeface="Times" pitchFamily="-110" charset="0"/>
              <a:ea typeface="ＭＳ Ｐゴシック" pitchFamily="-110" charset="-128"/>
              <a:cs typeface="ＭＳ Ｐゴシック" pitchFamily="-110" charset="-128"/>
            </a:endParaRPr>
          </a:p>
          <a:p>
            <a:pPr eaLnBrk="1" hangingPunct="1"/>
            <a:r>
              <a:rPr lang="en-US" smtClean="0">
                <a:latin typeface="Times" pitchFamily="-110" charset="0"/>
                <a:ea typeface="ＭＳ Ｐゴシック" pitchFamily="-110" charset="-128"/>
                <a:cs typeface="ＭＳ Ｐゴシック" pitchFamily="-110" charset="-128"/>
              </a:rPr>
              <a:t>IF the correctly worded manifest page is in place and gives permission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33795" name="Rectangle 7"/>
          <p:cNvSpPr>
            <a:spLocks noGrp="1" noChangeArrowheads="1"/>
          </p:cNvSpPr>
          <p:nvPr>
            <p:ph type="sldNum" sz="quarter" idx="5"/>
          </p:nvPr>
        </p:nvSpPr>
        <p:spPr>
          <a:noFill/>
        </p:spPr>
        <p:txBody>
          <a:bodyPr/>
          <a:lstStyle/>
          <a:p>
            <a:fld id="{C2CCA808-2170-3649-A192-2881E783B836}" type="slidenum">
              <a:rPr lang="en-US">
                <a:latin typeface="Times" pitchFamily="-110" charset="0"/>
              </a:rPr>
              <a:pPr/>
              <a:t>60</a:t>
            </a:fld>
            <a:endParaRPr lang="en-US">
              <a:latin typeface="Times" pitchFamily="-110" charset="0"/>
            </a:endParaRPr>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a:ln/>
        </p:spPr>
        <p:txBody>
          <a:bodyPr/>
          <a:lstStyle/>
          <a:p>
            <a:pPr eaLnBrk="1" hangingPunct="1"/>
            <a:r>
              <a:rPr lang="en-US" smtClean="0">
                <a:latin typeface="Times" pitchFamily="-110" charset="0"/>
                <a:ea typeface="ＭＳ Ｐゴシック" pitchFamily="-110" charset="-128"/>
                <a:cs typeface="ＭＳ Ｐゴシック" pitchFamily="-110" charset="-128"/>
              </a:rPr>
              <a:t>See Appendix B, p. 14-16 of the NDLTD Preservation Strategy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35843" name="Rectangle 7"/>
          <p:cNvSpPr>
            <a:spLocks noGrp="1" noChangeArrowheads="1"/>
          </p:cNvSpPr>
          <p:nvPr>
            <p:ph type="sldNum" sz="quarter" idx="5"/>
          </p:nvPr>
        </p:nvSpPr>
        <p:spPr>
          <a:noFill/>
        </p:spPr>
        <p:txBody>
          <a:bodyPr/>
          <a:lstStyle/>
          <a:p>
            <a:fld id="{50AC1161-E320-E544-8CEC-B6E5F04D1CD3}" type="slidenum">
              <a:rPr lang="en-US">
                <a:latin typeface="Times" pitchFamily="-110" charset="0"/>
              </a:rPr>
              <a:pPr/>
              <a:t>61</a:t>
            </a:fld>
            <a:endParaRPr lang="en-US">
              <a:latin typeface="Times" pitchFamily="-110" charset="0"/>
            </a:endParaRPr>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37891" name="Rectangle 7"/>
          <p:cNvSpPr>
            <a:spLocks noGrp="1" noChangeArrowheads="1"/>
          </p:cNvSpPr>
          <p:nvPr>
            <p:ph type="sldNum" sz="quarter" idx="5"/>
          </p:nvPr>
        </p:nvSpPr>
        <p:spPr>
          <a:noFill/>
        </p:spPr>
        <p:txBody>
          <a:bodyPr/>
          <a:lstStyle/>
          <a:p>
            <a:fld id="{037CA3A6-EB52-3A45-AC5E-2C6B853EBDEB}" type="slidenum">
              <a:rPr lang="en-US">
                <a:latin typeface="Times" pitchFamily="-110" charset="0"/>
              </a:rPr>
              <a:pPr/>
              <a:t>62</a:t>
            </a:fld>
            <a:endParaRPr lang="en-US">
              <a:latin typeface="Times" pitchFamily="-110" charset="0"/>
            </a:endParaRPr>
          </a:p>
        </p:txBody>
      </p:sp>
      <p:sp>
        <p:nvSpPr>
          <p:cNvPr id="37892" name="Rectangle 2"/>
          <p:cNvSpPr>
            <a:spLocks noGrp="1" noRot="1" noChangeAspect="1" noChangeArrowheads="1" noTextEdit="1"/>
          </p:cNvSpPr>
          <p:nvPr>
            <p:ph type="sldImg"/>
          </p:nvPr>
        </p:nvSpPr>
        <p:spPr>
          <a:ln/>
        </p:spPr>
      </p:sp>
      <p:sp>
        <p:nvSpPr>
          <p:cNvPr id="37893"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39939" name="Rectangle 7"/>
          <p:cNvSpPr>
            <a:spLocks noGrp="1" noChangeArrowheads="1"/>
          </p:cNvSpPr>
          <p:nvPr>
            <p:ph type="sldNum" sz="quarter" idx="5"/>
          </p:nvPr>
        </p:nvSpPr>
        <p:spPr>
          <a:noFill/>
        </p:spPr>
        <p:txBody>
          <a:bodyPr/>
          <a:lstStyle/>
          <a:p>
            <a:fld id="{02FEBEFF-D6B3-2745-B7BC-3E36B28E79EF}" type="slidenum">
              <a:rPr lang="en-US">
                <a:latin typeface="Times" pitchFamily="-110" charset="0"/>
              </a:rPr>
              <a:pPr/>
              <a:t>63</a:t>
            </a:fld>
            <a:endParaRPr lang="en-US">
              <a:latin typeface="Times" pitchFamily="-110" charset="0"/>
            </a:endParaRPr>
          </a:p>
        </p:txBody>
      </p:sp>
      <p:sp>
        <p:nvSpPr>
          <p:cNvPr id="39940" name="Rectangle 2"/>
          <p:cNvSpPr>
            <a:spLocks noGrp="1" noRot="1" noChangeAspect="1" noChangeArrowheads="1" noTextEdit="1"/>
          </p:cNvSpPr>
          <p:nvPr>
            <p:ph type="sldImg"/>
          </p:nvPr>
        </p:nvSpPr>
        <p:spPr>
          <a:ln/>
        </p:spPr>
      </p:sp>
      <p:sp>
        <p:nvSpPr>
          <p:cNvPr id="39941"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41987" name="Rectangle 7"/>
          <p:cNvSpPr>
            <a:spLocks noGrp="1" noChangeArrowheads="1"/>
          </p:cNvSpPr>
          <p:nvPr>
            <p:ph type="sldNum" sz="quarter" idx="5"/>
          </p:nvPr>
        </p:nvSpPr>
        <p:spPr>
          <a:noFill/>
        </p:spPr>
        <p:txBody>
          <a:bodyPr/>
          <a:lstStyle/>
          <a:p>
            <a:fld id="{5F8AC6E5-BE70-274B-82CC-1112013CE832}" type="slidenum">
              <a:rPr lang="en-US">
                <a:latin typeface="Times" pitchFamily="-110" charset="0"/>
              </a:rPr>
              <a:pPr/>
              <a:t>64</a:t>
            </a:fld>
            <a:endParaRPr lang="en-US">
              <a:latin typeface="Times" pitchFamily="-110" charset="0"/>
            </a:endParaRPr>
          </a:p>
        </p:txBody>
      </p:sp>
      <p:sp>
        <p:nvSpPr>
          <p:cNvPr id="41988" name="Rectangle 2"/>
          <p:cNvSpPr>
            <a:spLocks noGrp="1" noRot="1" noChangeAspect="1" noChangeArrowheads="1" noTextEdit="1"/>
          </p:cNvSpPr>
          <p:nvPr>
            <p:ph type="sldImg"/>
          </p:nvPr>
        </p:nvSpPr>
        <p:spPr>
          <a:ln/>
        </p:spPr>
      </p:sp>
      <p:sp>
        <p:nvSpPr>
          <p:cNvPr id="41989"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44035" name="Rectangle 7"/>
          <p:cNvSpPr>
            <a:spLocks noGrp="1" noChangeArrowheads="1"/>
          </p:cNvSpPr>
          <p:nvPr>
            <p:ph type="sldNum" sz="quarter" idx="5"/>
          </p:nvPr>
        </p:nvSpPr>
        <p:spPr>
          <a:noFill/>
        </p:spPr>
        <p:txBody>
          <a:bodyPr/>
          <a:lstStyle/>
          <a:p>
            <a:fld id="{103393EF-FDCF-E84B-B6ED-B6EE09F2820E}" type="slidenum">
              <a:rPr lang="en-US">
                <a:latin typeface="Times" pitchFamily="-110" charset="0"/>
              </a:rPr>
              <a:pPr/>
              <a:t>65</a:t>
            </a:fld>
            <a:endParaRPr lang="en-US">
              <a:latin typeface="Times" pitchFamily="-110"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46083" name="Rectangle 7"/>
          <p:cNvSpPr>
            <a:spLocks noGrp="1" noChangeArrowheads="1"/>
          </p:cNvSpPr>
          <p:nvPr>
            <p:ph type="sldNum" sz="quarter" idx="5"/>
          </p:nvPr>
        </p:nvSpPr>
        <p:spPr>
          <a:noFill/>
        </p:spPr>
        <p:txBody>
          <a:bodyPr/>
          <a:lstStyle/>
          <a:p>
            <a:fld id="{49AD735D-8E77-E247-A3AD-DE82C45A2154}" type="slidenum">
              <a:rPr lang="en-US">
                <a:latin typeface="Times" pitchFamily="-110" charset="0"/>
              </a:rPr>
              <a:pPr/>
              <a:t>66</a:t>
            </a:fld>
            <a:endParaRPr lang="en-US">
              <a:latin typeface="Times" pitchFamily="-110" charset="0"/>
            </a:endParaRPr>
          </a:p>
        </p:txBody>
      </p:sp>
      <p:sp>
        <p:nvSpPr>
          <p:cNvPr id="46084" name="Rectangle 2"/>
          <p:cNvSpPr>
            <a:spLocks noGrp="1" noRot="1" noChangeAspect="1" noChangeArrowheads="1" noTextEdit="1"/>
          </p:cNvSpPr>
          <p:nvPr>
            <p:ph type="sldImg"/>
          </p:nvPr>
        </p:nvSpPr>
        <p:spPr>
          <a:ln/>
        </p:spPr>
      </p:sp>
      <p:sp>
        <p:nvSpPr>
          <p:cNvPr id="46085"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48131" name="Rectangle 7"/>
          <p:cNvSpPr>
            <a:spLocks noGrp="1" noChangeArrowheads="1"/>
          </p:cNvSpPr>
          <p:nvPr>
            <p:ph type="sldNum" sz="quarter" idx="5"/>
          </p:nvPr>
        </p:nvSpPr>
        <p:spPr>
          <a:noFill/>
        </p:spPr>
        <p:txBody>
          <a:bodyPr/>
          <a:lstStyle/>
          <a:p>
            <a:fld id="{2987A6EE-65AC-7947-877E-67807637527A}" type="slidenum">
              <a:rPr lang="en-US">
                <a:latin typeface="Times" pitchFamily="-110" charset="0"/>
              </a:rPr>
              <a:pPr/>
              <a:t>67</a:t>
            </a:fld>
            <a:endParaRPr lang="en-US">
              <a:latin typeface="Times" pitchFamily="-110" charset="0"/>
            </a:endParaRPr>
          </a:p>
        </p:txBody>
      </p:sp>
      <p:sp>
        <p:nvSpPr>
          <p:cNvPr id="48132" name="Rectangle 2"/>
          <p:cNvSpPr>
            <a:spLocks noGrp="1" noRot="1" noChangeAspect="1" noChangeArrowheads="1" noTextEdit="1"/>
          </p:cNvSpPr>
          <p:nvPr>
            <p:ph type="sldImg"/>
          </p:nvPr>
        </p:nvSpPr>
        <p:spPr>
          <a:ln/>
        </p:spPr>
      </p:sp>
      <p:sp>
        <p:nvSpPr>
          <p:cNvPr id="48133" name="Rectangle 3"/>
          <p:cNvSpPr>
            <a:spLocks noGrp="1" noChangeArrowheads="1"/>
          </p:cNvSpPr>
          <p:nvPr>
            <p:ph type="body" idx="1"/>
          </p:nvPr>
        </p:nvSpPr>
        <p:spPr>
          <a:noFill/>
          <a:ln/>
        </p:spPr>
        <p:txBody>
          <a:bodyPr/>
          <a:lstStyle/>
          <a:p>
            <a:pPr eaLnBrk="1" hangingPunct="1"/>
            <a:r>
              <a:rPr lang="en-US" smtClean="0">
                <a:latin typeface="Times" pitchFamily="-110" charset="0"/>
                <a:ea typeface="ＭＳ Ｐゴシック" pitchFamily="-110" charset="-128"/>
                <a:cs typeface="ＭＳ Ｐゴシック" pitchFamily="-110" charset="-128"/>
              </a:rPr>
              <a:t>Expanded descriptions on p 16 of NDLTD Preservation Strategy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22531" name="Rectangle 7"/>
          <p:cNvSpPr>
            <a:spLocks noGrp="1" noChangeArrowheads="1"/>
          </p:cNvSpPr>
          <p:nvPr>
            <p:ph type="sldNum" sz="quarter" idx="5"/>
          </p:nvPr>
        </p:nvSpPr>
        <p:spPr>
          <a:noFill/>
        </p:spPr>
        <p:txBody>
          <a:bodyPr/>
          <a:lstStyle/>
          <a:p>
            <a:fld id="{2AA2A316-2970-5C48-A4FE-7076DE64A532}" type="slidenum">
              <a:rPr lang="en-US">
                <a:latin typeface="Times" pitchFamily="-110" charset="0"/>
              </a:rPr>
              <a:pPr/>
              <a:t>4</a:t>
            </a:fld>
            <a:endParaRPr lang="en-US">
              <a:latin typeface="Times" pitchFamily="-110" charset="0"/>
            </a:endParaRPr>
          </a:p>
        </p:txBody>
      </p:sp>
      <p:sp>
        <p:nvSpPr>
          <p:cNvPr id="22532" name="Rectangle 2"/>
          <p:cNvSpPr>
            <a:spLocks noGrp="1" noRot="1" noChangeAspect="1" noChangeArrowheads="1" noTextEdit="1"/>
          </p:cNvSpPr>
          <p:nvPr>
            <p:ph type="sldImg"/>
          </p:nvPr>
        </p:nvSpPr>
        <p:spPr>
          <a:ln/>
        </p:spPr>
      </p:sp>
      <p:sp>
        <p:nvSpPr>
          <p:cNvPr id="19461" name="Rectangle 3"/>
          <p:cNvSpPr>
            <a:spLocks noGrp="1" noChangeArrowheads="1"/>
          </p:cNvSpPr>
          <p:nvPr>
            <p:ph type="body" idx="1"/>
          </p:nvPr>
        </p:nvSpPr>
        <p:spPr>
          <a:ln/>
        </p:spPr>
        <p:txBody>
          <a:bodyPr/>
          <a:lstStyle/>
          <a:p>
            <a:pPr eaLnBrk="1" hangingPunct="1">
              <a:lnSpc>
                <a:spcPct val="90000"/>
              </a:lnSpc>
              <a:spcAft>
                <a:spcPts val="600"/>
              </a:spcAft>
              <a:buFont typeface="Arial"/>
              <a:buNone/>
              <a:defRPr/>
            </a:pPr>
            <a:r>
              <a:rPr lang="en-US" dirty="0" smtClean="0">
                <a:latin typeface="Times New Roman" pitchFamily="-65" charset="0"/>
              </a:rPr>
              <a:t>We are informal and welcome your questions and comments. Please don’t hesitate to let us know if we start using jargon that you’re not familiar with.</a:t>
            </a:r>
          </a:p>
          <a:p>
            <a:pPr eaLnBrk="1" hangingPunct="1">
              <a:lnSpc>
                <a:spcPct val="90000"/>
              </a:lnSpc>
              <a:spcAft>
                <a:spcPts val="600"/>
              </a:spcAft>
              <a:buFont typeface="Arial"/>
              <a:buChar char="•"/>
              <a:defRPr/>
            </a:pPr>
            <a:endParaRPr lang="en-US" dirty="0" smtClean="0">
              <a:latin typeface="Times New Roman" pitchFamily="-65" charset="0"/>
            </a:endParaRPr>
          </a:p>
          <a:p>
            <a:pPr marL="228600" indent="-228600" eaLnBrk="1" hangingPunct="1">
              <a:lnSpc>
                <a:spcPct val="90000"/>
              </a:lnSpc>
              <a:spcAft>
                <a:spcPts val="600"/>
              </a:spcAft>
              <a:buFont typeface="Arial"/>
              <a:buNone/>
              <a:defRPr/>
            </a:pPr>
            <a:r>
              <a:rPr lang="en-US" dirty="0" smtClean="0">
                <a:latin typeface="Times New Roman" pitchFamily="-65" charset="0"/>
              </a:rPr>
              <a:t>The rest of the 1</a:t>
            </a:r>
            <a:r>
              <a:rPr lang="en-US" baseline="30000" dirty="0" smtClean="0">
                <a:latin typeface="Times New Roman" pitchFamily="-65" charset="0"/>
              </a:rPr>
              <a:t>st</a:t>
            </a:r>
            <a:r>
              <a:rPr lang="en-US" dirty="0" smtClean="0">
                <a:latin typeface="Times New Roman" pitchFamily="-65" charset="0"/>
              </a:rPr>
              <a:t> 20 Min: </a:t>
            </a:r>
            <a:r>
              <a:rPr lang="en-US" dirty="0" err="1" smtClean="0">
                <a:latin typeface="Times New Roman" pitchFamily="-65" charset="0"/>
              </a:rPr>
              <a:t>GMc</a:t>
            </a:r>
            <a:r>
              <a:rPr lang="en-US" dirty="0" smtClean="0">
                <a:latin typeface="Times New Roman" pitchFamily="-65" charset="0"/>
              </a:rPr>
              <a:t>: ETD Preservation Survey Results: It demonstrates the need for the NDLTD Preservation Strategy.  In your packet: NDTLD Preservation Plan. Meant to provide enough detail about ETD Preservation Network.</a:t>
            </a:r>
          </a:p>
          <a:p>
            <a:pPr marL="228600" indent="-228600">
              <a:buFont typeface="Arial"/>
              <a:buNone/>
              <a:defRPr/>
            </a:pPr>
            <a:r>
              <a:rPr lang="en-US" dirty="0" smtClean="0">
                <a:latin typeface="Times New Roman" pitchFamily="-65" charset="0"/>
              </a:rPr>
              <a:t>  </a:t>
            </a:r>
          </a:p>
          <a:p>
            <a:pPr marL="228600" indent="-228600">
              <a:buFont typeface="Arial"/>
              <a:buNone/>
              <a:defRPr/>
            </a:pPr>
            <a:r>
              <a:rPr lang="en-US" dirty="0" smtClean="0">
                <a:latin typeface="Times New Roman" pitchFamily="-65" charset="0"/>
              </a:rPr>
              <a:t>15 min: MH: </a:t>
            </a:r>
            <a:r>
              <a:rPr lang="en-US" dirty="0" smtClean="0"/>
              <a:t>Overview of private distributed preservation networks based on the LOCKSS software, and how the MetaArchive Cooperative operates.</a:t>
            </a:r>
          </a:p>
          <a:p>
            <a:pPr marL="228600" indent="-228600">
              <a:buFont typeface="Arial"/>
              <a:buNone/>
              <a:defRPr/>
            </a:pPr>
            <a:r>
              <a:rPr lang="en-US" dirty="0" smtClean="0"/>
              <a:t>.</a:t>
            </a:r>
          </a:p>
          <a:p>
            <a:pPr marL="228600" indent="-228600">
              <a:buFont typeface="Arial"/>
              <a:buNone/>
              <a:defRPr/>
            </a:pPr>
            <a:r>
              <a:rPr lang="en-US" dirty="0" smtClean="0"/>
              <a:t>Break about 10:15—just 15 minutes. WHERE ARE THE BATHROOMS?</a:t>
            </a:r>
          </a:p>
          <a:p>
            <a:pPr marL="228600" indent="-228600">
              <a:buFont typeface="Arial"/>
              <a:buNone/>
              <a:defRPr/>
            </a:pPr>
            <a:endParaRPr lang="en-US" dirty="0" smtClean="0">
              <a:latin typeface="Times New Roman" pitchFamily="-65" charset="0"/>
            </a:endParaRPr>
          </a:p>
          <a:p>
            <a:pPr marL="228600" indent="-228600" eaLnBrk="1" hangingPunct="1">
              <a:lnSpc>
                <a:spcPct val="90000"/>
              </a:lnSpc>
              <a:spcAft>
                <a:spcPts val="600"/>
              </a:spcAft>
              <a:buFont typeface="Arial"/>
              <a:buNone/>
              <a:defRPr/>
            </a:pPr>
            <a:r>
              <a:rPr lang="en-US" dirty="0" smtClean="0"/>
              <a:t>30 min: </a:t>
            </a:r>
            <a:r>
              <a:rPr lang="en-US" dirty="0" err="1" smtClean="0"/>
              <a:t>GMc</a:t>
            </a:r>
            <a:r>
              <a:rPr lang="en-US" dirty="0" smtClean="0"/>
              <a:t>:  Highlights of good ETD collection organization for preservation readiness, metadata for ETD collections—MetaArchive Conspectus Database. Intellectual property.</a:t>
            </a:r>
          </a:p>
          <a:p>
            <a:pPr marL="228600" indent="-228600" eaLnBrk="1" hangingPunct="1">
              <a:lnSpc>
                <a:spcPct val="90000"/>
              </a:lnSpc>
              <a:spcAft>
                <a:spcPts val="600"/>
              </a:spcAft>
              <a:buFont typeface="Arial"/>
              <a:buNone/>
              <a:defRPr/>
            </a:pPr>
            <a:endParaRPr lang="en-US" dirty="0" smtClean="0"/>
          </a:p>
          <a:p>
            <a:pPr marL="228600" indent="-228600" eaLnBrk="1" hangingPunct="1">
              <a:lnSpc>
                <a:spcPct val="90000"/>
              </a:lnSpc>
              <a:spcAft>
                <a:spcPts val="600"/>
              </a:spcAft>
              <a:buFont typeface="Arial"/>
              <a:buNone/>
              <a:defRPr/>
            </a:pPr>
            <a:r>
              <a:rPr lang="en-US" dirty="0" smtClean="0"/>
              <a:t>30 min: MH: Review: Charter, membership agreement, and MC members’ responsibilities</a:t>
            </a:r>
          </a:p>
          <a:p>
            <a:pPr marL="228600" indent="-228600" eaLnBrk="1" hangingPunct="1">
              <a:lnSpc>
                <a:spcPct val="90000"/>
              </a:lnSpc>
              <a:spcAft>
                <a:spcPts val="600"/>
              </a:spcAft>
              <a:buFont typeface="Arial"/>
              <a:buNone/>
              <a:defRPr/>
            </a:pPr>
            <a:endParaRPr lang="en-US" dirty="0" smtClean="0"/>
          </a:p>
          <a:p>
            <a:pPr marL="228600" indent="-228600" eaLnBrk="1" hangingPunct="1">
              <a:lnSpc>
                <a:spcPct val="90000"/>
              </a:lnSpc>
              <a:spcAft>
                <a:spcPts val="600"/>
              </a:spcAft>
              <a:buFont typeface="Arial"/>
              <a:buNone/>
              <a:defRPr/>
            </a:pPr>
            <a:r>
              <a:rPr lang="en-US" dirty="0" smtClean="0"/>
              <a:t>15 in: BD:  What’s it like to be a new member of the MetaArchive: Boston College’s perspective</a:t>
            </a:r>
          </a:p>
          <a:p>
            <a:pPr marL="228600" indent="-228600" eaLnBrk="1" hangingPunct="1">
              <a:buFont typeface="Arial"/>
              <a:buNone/>
              <a:defRPr/>
            </a:pPr>
            <a:endParaRPr lang="en-US" dirty="0">
              <a:ea typeface="ＭＳ Ｐゴシック" pitchFamily="-65" charset="-128"/>
              <a:cs typeface="ＭＳ Ｐゴシック" pitchFamily="-65"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a:spLocks noGrp="1" noChangeArrowheads="1"/>
          </p:cNvSpPr>
          <p:nvPr>
            <p:ph type="ftr" sz="quarter" idx="4"/>
          </p:nvPr>
        </p:nvSpPr>
        <p:spPr>
          <a:noFill/>
        </p:spPr>
        <p:txBody>
          <a:bodyPr/>
          <a:lstStyle/>
          <a:p>
            <a:r>
              <a:rPr lang="en-US" smtClean="0">
                <a:latin typeface="Times" pitchFamily="-110" charset="0"/>
              </a:rPr>
              <a:t>ETDWorkshopGMcSession4.ppt</a:t>
            </a:r>
          </a:p>
        </p:txBody>
      </p:sp>
      <p:sp>
        <p:nvSpPr>
          <p:cNvPr id="50179" name="Rectangle 7"/>
          <p:cNvSpPr>
            <a:spLocks noGrp="1" noChangeArrowheads="1"/>
          </p:cNvSpPr>
          <p:nvPr>
            <p:ph type="sldNum" sz="quarter" idx="5"/>
          </p:nvPr>
        </p:nvSpPr>
        <p:spPr>
          <a:noFill/>
        </p:spPr>
        <p:txBody>
          <a:bodyPr/>
          <a:lstStyle/>
          <a:p>
            <a:fld id="{640E9323-6C1C-DE40-978B-656EB01001A7}" type="slidenum">
              <a:rPr lang="en-US">
                <a:latin typeface="Times" pitchFamily="-110" charset="0"/>
              </a:rPr>
              <a:pPr/>
              <a:t>68</a:t>
            </a:fld>
            <a:endParaRPr lang="en-US">
              <a:latin typeface="Times" pitchFamily="-110" charset="0"/>
            </a:endParaRPr>
          </a:p>
        </p:txBody>
      </p:sp>
      <p:sp>
        <p:nvSpPr>
          <p:cNvPr id="50180" name="Rectangle 2"/>
          <p:cNvSpPr>
            <a:spLocks noGrp="1" noRot="1" noChangeAspect="1" noChangeArrowheads="1" noTextEdit="1"/>
          </p:cNvSpPr>
          <p:nvPr>
            <p:ph type="sldImg"/>
          </p:nvPr>
        </p:nvSpPr>
        <p:spPr>
          <a:ln/>
        </p:spPr>
      </p:sp>
      <p:sp>
        <p:nvSpPr>
          <p:cNvPr id="50181"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893AA00-4D2D-DD45-8B22-A80F7324207E}" type="slidenum">
              <a:rPr lang="en-US">
                <a:latin typeface="Arial" pitchFamily="-110" charset="0"/>
                <a:ea typeface="Arial" pitchFamily="-110" charset="0"/>
                <a:cs typeface="Arial" pitchFamily="-110" charset="0"/>
              </a:rPr>
              <a:pPr/>
              <a:t>80</a:t>
            </a:fld>
            <a:endParaRPr lang="en-US" dirty="0">
              <a:latin typeface="Arial" pitchFamily="-110" charset="0"/>
              <a:ea typeface="Arial" pitchFamily="-110" charset="0"/>
              <a:cs typeface="Arial" pitchFamily="-110"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buFont typeface="Symbol" pitchFamily="-110" charset="2"/>
              <a:buNone/>
            </a:pPr>
            <a:r>
              <a:rPr lang="en-US" sz="1000" b="1" dirty="0">
                <a:latin typeface="Arial" pitchFamily="-110" charset="0"/>
                <a:ea typeface="Arial" pitchFamily="-110" charset="0"/>
                <a:cs typeface="Arial" pitchFamily="-110" charset="0"/>
              </a:rPr>
              <a:t>OAIS</a:t>
            </a:r>
            <a:r>
              <a:rPr lang="en-US" sz="1000" dirty="0">
                <a:latin typeface="Arial" pitchFamily="-110" charset="0"/>
                <a:ea typeface="Arial" pitchFamily="-110" charset="0"/>
                <a:cs typeface="Arial" pitchFamily="-110" charset="0"/>
              </a:rPr>
              <a:t> </a:t>
            </a:r>
            <a:r>
              <a:rPr lang="en-US" sz="1000" b="1" dirty="0">
                <a:latin typeface="Arial" pitchFamily="-110" charset="0"/>
                <a:ea typeface="Arial" pitchFamily="-110" charset="0"/>
                <a:cs typeface="Arial" pitchFamily="-110" charset="0"/>
              </a:rPr>
              <a:t>“Open Archival Information System” </a:t>
            </a:r>
            <a:r>
              <a:rPr lang="en-US" sz="1000" dirty="0">
                <a:latin typeface="Arial" pitchFamily="-110" charset="0"/>
                <a:ea typeface="Arial" pitchFamily="-110" charset="0"/>
                <a:cs typeface="Arial" pitchFamily="-110" charset="0"/>
              </a:rPr>
              <a:t>--- In last 6 yr, has become a ubiquitous standard among practitioners of digital preservation --- describes an architecture that supports DP.</a:t>
            </a:r>
          </a:p>
          <a:p>
            <a:pPr eaLnBrk="1" hangingPunct="1">
              <a:lnSpc>
                <a:spcPct val="75000"/>
              </a:lnSpc>
              <a:buFont typeface="Symbol" pitchFamily="-110" charset="2"/>
              <a:buNone/>
            </a:pPr>
            <a:endParaRPr lang="en-US" sz="1000" dirty="0">
              <a:latin typeface="Arial" pitchFamily="-110" charset="0"/>
              <a:ea typeface="Arial" pitchFamily="-110" charset="0"/>
              <a:cs typeface="Arial" pitchFamily="-110" charset="0"/>
            </a:endParaRPr>
          </a:p>
          <a:p>
            <a:pPr eaLnBrk="1" hangingPunct="1">
              <a:buFont typeface="Symbol" pitchFamily="-110" charset="2"/>
              <a:buNone/>
            </a:pPr>
            <a:r>
              <a:rPr lang="en-US" sz="1000" dirty="0">
                <a:latin typeface="Arial" pitchFamily="-110" charset="0"/>
                <a:ea typeface="Arial" pitchFamily="-110" charset="0"/>
                <a:cs typeface="Arial" pitchFamily="-110" charset="0"/>
              </a:rPr>
              <a:t>But OAIS is a very </a:t>
            </a:r>
            <a:r>
              <a:rPr lang="en-US" sz="1000" u="sng" dirty="0">
                <a:latin typeface="Arial" pitchFamily="-110" charset="0"/>
                <a:ea typeface="Arial" pitchFamily="-110" charset="0"/>
                <a:cs typeface="Arial" pitchFamily="-110" charset="0"/>
              </a:rPr>
              <a:t>generic</a:t>
            </a:r>
            <a:r>
              <a:rPr lang="en-US" sz="1000" dirty="0">
                <a:latin typeface="Arial" pitchFamily="-110" charset="0"/>
                <a:ea typeface="Arial" pitchFamily="-110" charset="0"/>
                <a:cs typeface="Arial" pitchFamily="-110" charset="0"/>
              </a:rPr>
              <a:t> system for preserving any type of digital information.</a:t>
            </a:r>
          </a:p>
          <a:p>
            <a:pPr eaLnBrk="1" hangingPunct="1">
              <a:buFont typeface="Symbol" pitchFamily="-110" charset="2"/>
              <a:buNone/>
            </a:pPr>
            <a:r>
              <a:rPr lang="en-US" sz="1000" dirty="0">
                <a:latin typeface="Arial" pitchFamily="-110" charset="0"/>
                <a:ea typeface="Arial" pitchFamily="-110" charset="0"/>
                <a:cs typeface="Arial" pitchFamily="-110" charset="0"/>
              </a:rPr>
              <a:t>OAIS does not provide a detailed plan for implementation --- that is our job!!! OAIS is a useful guide to help think through all of the key components and functions that a digital archives would need to have. We will need to “map” the </a:t>
            </a:r>
            <a:r>
              <a:rPr lang="en-US" sz="1000" u="sng" dirty="0">
                <a:latin typeface="Arial" pitchFamily="-110" charset="0"/>
                <a:ea typeface="Arial" pitchFamily="-110" charset="0"/>
                <a:cs typeface="Arial" pitchFamily="-110" charset="0"/>
              </a:rPr>
              <a:t>generic</a:t>
            </a:r>
            <a:r>
              <a:rPr lang="en-US" sz="1000" dirty="0">
                <a:latin typeface="Arial" pitchFamily="-110" charset="0"/>
                <a:ea typeface="Arial" pitchFamily="-110" charset="0"/>
                <a:cs typeface="Arial" pitchFamily="-110" charset="0"/>
              </a:rPr>
              <a:t> model to the </a:t>
            </a:r>
            <a:r>
              <a:rPr lang="en-US" sz="1000" u="sng" dirty="0">
                <a:latin typeface="Arial" pitchFamily="-110" charset="0"/>
                <a:ea typeface="Arial" pitchFamily="-110" charset="0"/>
                <a:cs typeface="Arial" pitchFamily="-110" charset="0"/>
              </a:rPr>
              <a:t>specific</a:t>
            </a:r>
            <a:r>
              <a:rPr lang="en-US" sz="1000" dirty="0">
                <a:latin typeface="Arial" pitchFamily="-110" charset="0"/>
                <a:ea typeface="Arial" pitchFamily="-110" charset="0"/>
                <a:cs typeface="Arial" pitchFamily="-110" charset="0"/>
              </a:rPr>
              <a:t> needs of Boston College.</a:t>
            </a:r>
          </a:p>
          <a:p>
            <a:pPr eaLnBrk="1" hangingPunct="1">
              <a:lnSpc>
                <a:spcPct val="75000"/>
              </a:lnSpc>
              <a:buFont typeface="Symbol" pitchFamily="-110" charset="2"/>
              <a:buNone/>
            </a:pPr>
            <a:endParaRPr lang="en-US" sz="1000" dirty="0">
              <a:latin typeface="Arial" pitchFamily="-110" charset="0"/>
              <a:ea typeface="Arial" pitchFamily="-110" charset="0"/>
              <a:cs typeface="Arial" pitchFamily="-110" charset="0"/>
            </a:endParaRPr>
          </a:p>
          <a:p>
            <a:pPr eaLnBrk="1" hangingPunct="1">
              <a:lnSpc>
                <a:spcPct val="75000"/>
              </a:lnSpc>
              <a:buFont typeface="Symbol" pitchFamily="-110" charset="2"/>
              <a:buNone/>
            </a:pPr>
            <a:r>
              <a:rPr lang="en-US" sz="1000" dirty="0">
                <a:latin typeface="Arial" pitchFamily="-110" charset="0"/>
                <a:ea typeface="Arial" pitchFamily="-110" charset="0"/>
                <a:cs typeface="Arial" pitchFamily="-110" charset="0"/>
              </a:rPr>
              <a:t>The “mapping” might go something like this: </a:t>
            </a:r>
          </a:p>
          <a:p>
            <a:pPr eaLnBrk="1" hangingPunct="1">
              <a:lnSpc>
                <a:spcPct val="75000"/>
              </a:lnSpc>
              <a:buFont typeface="Symbol" pitchFamily="-110" charset="2"/>
              <a:buNone/>
            </a:pPr>
            <a:r>
              <a:rPr lang="en-US" sz="1000" dirty="0">
                <a:latin typeface="Arial" pitchFamily="-110" charset="0"/>
                <a:ea typeface="Arial" pitchFamily="-110" charset="0"/>
                <a:cs typeface="Arial" pitchFamily="-110" charset="0"/>
              </a:rPr>
              <a:t>Think of the left side of the OAIS diagram as </a:t>
            </a:r>
            <a:r>
              <a:rPr lang="en-US" sz="1000" b="1" dirty="0">
                <a:latin typeface="Arial" pitchFamily="-110" charset="0"/>
                <a:ea typeface="Arial" pitchFamily="-110" charset="0"/>
                <a:cs typeface="Arial" pitchFamily="-110" charset="0"/>
              </a:rPr>
              <a:t>collection development</a:t>
            </a:r>
          </a:p>
          <a:p>
            <a:pPr eaLnBrk="1" hangingPunct="1">
              <a:lnSpc>
                <a:spcPct val="75000"/>
              </a:lnSpc>
              <a:buFont typeface="Symbol" pitchFamily="-110" charset="2"/>
              <a:buNone/>
            </a:pPr>
            <a:r>
              <a:rPr lang="en-US" sz="1000" dirty="0">
                <a:latin typeface="Arial" pitchFamily="-110" charset="0"/>
                <a:ea typeface="Arial" pitchFamily="-110" charset="0"/>
                <a:cs typeface="Arial" pitchFamily="-110" charset="0"/>
              </a:rPr>
              <a:t>Think of the right side of the OAIS diagram as </a:t>
            </a:r>
            <a:r>
              <a:rPr lang="en-US" sz="1000" b="1" dirty="0">
                <a:latin typeface="Arial" pitchFamily="-110" charset="0"/>
                <a:ea typeface="Arial" pitchFamily="-110" charset="0"/>
                <a:cs typeface="Arial" pitchFamily="-110" charset="0"/>
              </a:rPr>
              <a:t>access services</a:t>
            </a:r>
          </a:p>
          <a:p>
            <a:pPr eaLnBrk="1" hangingPunct="1">
              <a:lnSpc>
                <a:spcPct val="75000"/>
              </a:lnSpc>
              <a:buFont typeface="Symbol" pitchFamily="-110" charset="2"/>
              <a:buNone/>
            </a:pPr>
            <a:endParaRPr lang="en-US" sz="1000" dirty="0">
              <a:latin typeface="Arial" pitchFamily="-110" charset="0"/>
              <a:ea typeface="Arial" pitchFamily="-110" charset="0"/>
              <a:cs typeface="Arial" pitchFamily="-110" charset="0"/>
            </a:endParaRPr>
          </a:p>
          <a:p>
            <a:pPr eaLnBrk="1" hangingPunct="1">
              <a:lnSpc>
                <a:spcPct val="75000"/>
              </a:lnSpc>
              <a:buFont typeface="Symbol" pitchFamily="-110" charset="2"/>
              <a:buNone/>
            </a:pPr>
            <a:r>
              <a:rPr lang="en-US" sz="1000" dirty="0">
                <a:latin typeface="Arial" pitchFamily="-110" charset="0"/>
                <a:ea typeface="Arial" pitchFamily="-110" charset="0"/>
                <a:cs typeface="Arial" pitchFamily="-110" charset="0"/>
              </a:rPr>
              <a:t>From left to right: 1) </a:t>
            </a:r>
            <a:r>
              <a:rPr lang="en-US" sz="1000" b="1" dirty="0">
                <a:latin typeface="Arial" pitchFamily="-110" charset="0"/>
                <a:ea typeface="Arial" pitchFamily="-110" charset="0"/>
                <a:cs typeface="Arial" pitchFamily="-110" charset="0"/>
              </a:rPr>
              <a:t>Selection</a:t>
            </a:r>
            <a:r>
              <a:rPr lang="en-US" sz="1000" dirty="0">
                <a:latin typeface="Arial" pitchFamily="-110" charset="0"/>
                <a:ea typeface="Arial" pitchFamily="-110" charset="0"/>
                <a:cs typeface="Arial" pitchFamily="-110" charset="0"/>
              </a:rPr>
              <a:t>; 2) </a:t>
            </a:r>
            <a:r>
              <a:rPr lang="en-US" sz="1000" b="1" dirty="0">
                <a:latin typeface="Arial" pitchFamily="-110" charset="0"/>
                <a:ea typeface="Arial" pitchFamily="-110" charset="0"/>
                <a:cs typeface="Arial" pitchFamily="-110" charset="0"/>
              </a:rPr>
              <a:t>Digitization</a:t>
            </a:r>
            <a:r>
              <a:rPr lang="en-US" sz="1000" dirty="0">
                <a:latin typeface="Arial" pitchFamily="-110" charset="0"/>
                <a:ea typeface="Arial" pitchFamily="-110" charset="0"/>
                <a:cs typeface="Arial" pitchFamily="-110" charset="0"/>
              </a:rPr>
              <a:t>; 3) </a:t>
            </a:r>
            <a:r>
              <a:rPr lang="en-US" sz="1000" b="1" dirty="0">
                <a:latin typeface="Arial" pitchFamily="-110" charset="0"/>
                <a:ea typeface="Arial" pitchFamily="-110" charset="0"/>
                <a:cs typeface="Arial" pitchFamily="-110" charset="0"/>
              </a:rPr>
              <a:t>Cataloging</a:t>
            </a:r>
            <a:r>
              <a:rPr lang="en-US" sz="1000" dirty="0">
                <a:latin typeface="Arial" pitchFamily="-110" charset="0"/>
                <a:ea typeface="Arial" pitchFamily="-110" charset="0"/>
                <a:cs typeface="Arial" pitchFamily="-110" charset="0"/>
              </a:rPr>
              <a:t>; 4) </a:t>
            </a:r>
            <a:r>
              <a:rPr lang="en-US" sz="1000" b="1" dirty="0">
                <a:latin typeface="Arial" pitchFamily="-110" charset="0"/>
                <a:ea typeface="Arial" pitchFamily="-110" charset="0"/>
                <a:cs typeface="Arial" pitchFamily="-110" charset="0"/>
              </a:rPr>
              <a:t>Storage</a:t>
            </a:r>
            <a:r>
              <a:rPr lang="en-US" sz="1000" dirty="0">
                <a:latin typeface="Arial" pitchFamily="-110" charset="0"/>
                <a:ea typeface="Arial" pitchFamily="-110" charset="0"/>
                <a:cs typeface="Arial" pitchFamily="-110" charset="0"/>
              </a:rPr>
              <a:t>; 5) </a:t>
            </a:r>
            <a:r>
              <a:rPr lang="en-US" sz="1000" b="1" dirty="0">
                <a:latin typeface="Arial" pitchFamily="-110" charset="0"/>
                <a:ea typeface="Arial" pitchFamily="-110" charset="0"/>
                <a:cs typeface="Arial" pitchFamily="-110" charset="0"/>
              </a:rPr>
              <a:t>Access</a:t>
            </a:r>
          </a:p>
          <a:p>
            <a:pPr eaLnBrk="1" hangingPunct="1">
              <a:buFont typeface="Symbol" pitchFamily="-110" charset="2"/>
              <a:buNone/>
            </a:pPr>
            <a:endParaRPr lang="en-US" sz="1000" dirty="0">
              <a:latin typeface="Arial" pitchFamily="-110" charset="0"/>
              <a:ea typeface="Arial" pitchFamily="-110" charset="0"/>
              <a:cs typeface="Arial" pitchFamily="-110" charset="0"/>
            </a:endParaRPr>
          </a:p>
          <a:p>
            <a:pPr eaLnBrk="1" hangingPunct="1">
              <a:buFont typeface="Symbol" pitchFamily="-110" charset="2"/>
              <a:buNone/>
            </a:pPr>
            <a:r>
              <a:rPr lang="en-US" sz="1000" dirty="0">
                <a:latin typeface="Arial" pitchFamily="-110" charset="0"/>
                <a:ea typeface="Arial" pitchFamily="-110" charset="0"/>
                <a:cs typeface="Arial" pitchFamily="-110" charset="0"/>
              </a:rPr>
              <a:t>“</a:t>
            </a:r>
            <a:r>
              <a:rPr lang="en-US" sz="1000" b="1" dirty="0">
                <a:latin typeface="Arial" pitchFamily="-110" charset="0"/>
                <a:ea typeface="Arial" pitchFamily="-110" charset="0"/>
                <a:cs typeface="Arial" pitchFamily="-110" charset="0"/>
              </a:rPr>
              <a:t>Producer</a:t>
            </a:r>
            <a:r>
              <a:rPr lang="en-US" sz="1000" dirty="0">
                <a:latin typeface="Arial" pitchFamily="-110" charset="0"/>
                <a:ea typeface="Arial" pitchFamily="-110" charset="0"/>
                <a:cs typeface="Arial" pitchFamily="-110" charset="0"/>
              </a:rPr>
              <a:t>” could be the Digitization Lab or the Media Center (or purchased or “born-digital”)</a:t>
            </a:r>
          </a:p>
          <a:p>
            <a:pPr eaLnBrk="1" hangingPunct="1">
              <a:buFont typeface="Symbol" pitchFamily="-110" charset="2"/>
              <a:buNone/>
            </a:pPr>
            <a:r>
              <a:rPr lang="en-US" sz="1000" dirty="0">
                <a:latin typeface="Arial" pitchFamily="-110" charset="0"/>
                <a:ea typeface="Arial" pitchFamily="-110" charset="0"/>
                <a:cs typeface="Arial" pitchFamily="-110" charset="0"/>
              </a:rPr>
              <a:t>“</a:t>
            </a:r>
            <a:r>
              <a:rPr lang="en-US" sz="1000" b="1" dirty="0">
                <a:latin typeface="Arial" pitchFamily="-110" charset="0"/>
                <a:ea typeface="Arial" pitchFamily="-110" charset="0"/>
                <a:cs typeface="Arial" pitchFamily="-110" charset="0"/>
              </a:rPr>
              <a:t>Consumer</a:t>
            </a:r>
            <a:r>
              <a:rPr lang="en-US" sz="1000" dirty="0">
                <a:latin typeface="Arial" pitchFamily="-110" charset="0"/>
                <a:ea typeface="Arial" pitchFamily="-110" charset="0"/>
                <a:cs typeface="Arial" pitchFamily="-110" charset="0"/>
              </a:rPr>
              <a:t>” could be a student or a faculty member, or anyone with access to the World Wide Web (only true for open access materials)</a:t>
            </a:r>
          </a:p>
          <a:p>
            <a:pPr eaLnBrk="1" hangingPunct="1">
              <a:buFont typeface="Symbol" pitchFamily="-110" charset="2"/>
              <a:buNone/>
            </a:pPr>
            <a:endParaRPr lang="en-US" sz="1000" dirty="0">
              <a:latin typeface="Arial" pitchFamily="-110" charset="0"/>
              <a:ea typeface="Arial" pitchFamily="-110" charset="0"/>
              <a:cs typeface="Arial" pitchFamily="-110" charset="0"/>
            </a:endParaRPr>
          </a:p>
          <a:p>
            <a:pPr eaLnBrk="1" hangingPunct="1">
              <a:buFont typeface="Symbol" pitchFamily="-110" charset="2"/>
              <a:buNone/>
            </a:pPr>
            <a:r>
              <a:rPr lang="en-US" sz="1000" dirty="0">
                <a:latin typeface="Arial" pitchFamily="-110" charset="0"/>
                <a:ea typeface="Arial" pitchFamily="-110" charset="0"/>
                <a:cs typeface="Arial" pitchFamily="-110" charset="0"/>
              </a:rPr>
              <a:t>“</a:t>
            </a:r>
            <a:r>
              <a:rPr lang="en-US" sz="1000" b="1" dirty="0">
                <a:latin typeface="Arial" pitchFamily="-110" charset="0"/>
                <a:ea typeface="Arial" pitchFamily="-110" charset="0"/>
                <a:cs typeface="Arial" pitchFamily="-110" charset="0"/>
              </a:rPr>
              <a:t>Master files</a:t>
            </a:r>
            <a:r>
              <a:rPr lang="en-US" sz="1000" dirty="0">
                <a:latin typeface="Arial" pitchFamily="-110" charset="0"/>
                <a:ea typeface="Arial" pitchFamily="-110" charset="0"/>
                <a:cs typeface="Arial" pitchFamily="-110" charset="0"/>
              </a:rPr>
              <a:t>” and complete metadata are stored in the archives; patron encounters only the metadata for searching and discovery, and then accesses “</a:t>
            </a:r>
            <a:r>
              <a:rPr lang="en-US" sz="1000" b="1" dirty="0">
                <a:latin typeface="Arial" pitchFamily="-110" charset="0"/>
                <a:ea typeface="Arial" pitchFamily="-110" charset="0"/>
                <a:cs typeface="Arial" pitchFamily="-110" charset="0"/>
              </a:rPr>
              <a:t>derivative files</a:t>
            </a:r>
            <a:r>
              <a:rPr lang="en-US" sz="1000" dirty="0">
                <a:latin typeface="Arial" pitchFamily="-110" charset="0"/>
                <a:ea typeface="Arial" pitchFamily="-110" charset="0"/>
                <a:cs typeface="Arial" pitchFamily="-110" charset="0"/>
              </a:rPr>
              <a:t>” (JPEGs, not TIFFs)</a:t>
            </a:r>
          </a:p>
          <a:p>
            <a:pPr eaLnBrk="1" hangingPunct="1">
              <a:buFont typeface="Symbol" pitchFamily="-110" charset="2"/>
              <a:buNone/>
            </a:pPr>
            <a:endParaRPr lang="en-US" sz="1000" dirty="0">
              <a:latin typeface="Arial" pitchFamily="-110" charset="0"/>
              <a:ea typeface="Arial" pitchFamily="-110" charset="0"/>
              <a:cs typeface="Arial" pitchFamily="-110"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5865FC22-215C-584C-88C5-68708AB29078}" type="slidenum">
              <a:rPr lang="en-US">
                <a:latin typeface="Arial" pitchFamily="-110" charset="0"/>
                <a:ea typeface="Arial" pitchFamily="-110" charset="0"/>
                <a:cs typeface="Arial" pitchFamily="-110" charset="0"/>
              </a:rPr>
              <a:pPr/>
              <a:t>81</a:t>
            </a:fld>
            <a:endParaRPr lang="en-US" dirty="0">
              <a:latin typeface="Arial" pitchFamily="-110" charset="0"/>
              <a:ea typeface="Arial" pitchFamily="-110" charset="0"/>
              <a:cs typeface="Arial" pitchFamily="-110"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dirty="0">
                <a:latin typeface="Arial" pitchFamily="-110" charset="0"/>
                <a:ea typeface="Arial" pitchFamily="-110" charset="0"/>
                <a:cs typeface="Arial" pitchFamily="-110" charset="0"/>
              </a:rPr>
              <a:t>As part of our strategy for digital preservation, Boston College has joined the  MetaArchive Cooperative. </a:t>
            </a:r>
          </a:p>
          <a:p>
            <a:pPr eaLnBrk="1" hangingPunct="1"/>
            <a:endParaRPr lang="en-US" dirty="0">
              <a:latin typeface="Arial" pitchFamily="-110" charset="0"/>
              <a:ea typeface="Arial" pitchFamily="-110" charset="0"/>
              <a:cs typeface="Arial" pitchFamily="-110" charset="0"/>
            </a:endParaRPr>
          </a:p>
          <a:p>
            <a:pPr eaLnBrk="1" hangingPunct="1"/>
            <a:r>
              <a:rPr lang="en-US" dirty="0">
                <a:latin typeface="Arial" pitchFamily="-110" charset="0"/>
                <a:ea typeface="Arial" pitchFamily="-110" charset="0"/>
                <a:cs typeface="Arial" pitchFamily="-110" charset="0"/>
              </a:rPr>
              <a:t>As one member has said:</a:t>
            </a:r>
          </a:p>
          <a:p>
            <a:pPr>
              <a:spcBef>
                <a:spcPct val="0"/>
              </a:spcBef>
            </a:pPr>
            <a:r>
              <a:rPr lang="en-US" dirty="0">
                <a:latin typeface="Arial" pitchFamily="-110" charset="0"/>
                <a:ea typeface="Arial" pitchFamily="-110" charset="0"/>
                <a:cs typeface="Arial" pitchFamily="-110" charset="0"/>
              </a:rPr>
              <a:t>“Backups are tactical measures. Digital preservation is strategic.”</a:t>
            </a:r>
          </a:p>
          <a:p>
            <a:pPr eaLnBrk="1" hangingPunct="1"/>
            <a:endParaRPr lang="en-US" dirty="0">
              <a:latin typeface="Arial" pitchFamily="-110" charset="0"/>
              <a:ea typeface="Arial" pitchFamily="-110" charset="0"/>
              <a:cs typeface="Arial" pitchFamily="-110" charset="0"/>
            </a:endParaRPr>
          </a:p>
          <a:p>
            <a:pPr eaLnBrk="1" hangingPunct="1"/>
            <a:r>
              <a:rPr lang="en-US" dirty="0">
                <a:latin typeface="Arial" pitchFamily="-110" charset="0"/>
                <a:ea typeface="Arial" pitchFamily="-110" charset="0"/>
                <a:cs typeface="Arial" pitchFamily="-110" charset="0"/>
              </a:rPr>
              <a:t>This alliance of universities will jointly create the infrastructure and tools that will be needed to ensure that their digital collections will remain viable, in perpetuity. Each university’s digital archive will house not only its own collections but also some of the other universities’ collections.</a:t>
            </a:r>
          </a:p>
          <a:p>
            <a:pPr eaLnBrk="1" hangingPunct="1"/>
            <a:endParaRPr lang="en-US" dirty="0">
              <a:latin typeface="Arial" pitchFamily="-110" charset="0"/>
              <a:ea typeface="Arial" pitchFamily="-110" charset="0"/>
              <a:cs typeface="Arial" pitchFamily="-110" charset="0"/>
            </a:endParaRPr>
          </a:p>
          <a:p>
            <a:pPr eaLnBrk="1" hangingPunct="1"/>
            <a:r>
              <a:rPr lang="en-US" dirty="0">
                <a:latin typeface="Arial" pitchFamily="-110" charset="0"/>
                <a:ea typeface="Arial" pitchFamily="-110" charset="0"/>
                <a:cs typeface="Arial" pitchFamily="-110" charset="0"/>
              </a:rPr>
              <a:t>On a regular schedule, each collection will be compared with all of its replications in order to detect and correct any corrupted digital content.</a:t>
            </a:r>
          </a:p>
          <a:p>
            <a:pPr eaLnBrk="1" hangingPunct="1"/>
            <a:endParaRPr lang="en-US" dirty="0">
              <a:latin typeface="Arial" pitchFamily="-110" charset="0"/>
              <a:ea typeface="Arial" pitchFamily="-110" charset="0"/>
              <a:cs typeface="Arial" pitchFamily="-110" charset="0"/>
            </a:endParaRPr>
          </a:p>
          <a:p>
            <a:pPr eaLnBrk="1" hangingPunct="1"/>
            <a:r>
              <a:rPr lang="en-US" dirty="0">
                <a:latin typeface="Arial" pitchFamily="-110" charset="0"/>
                <a:ea typeface="Arial" pitchFamily="-110" charset="0"/>
                <a:cs typeface="Arial" pitchFamily="-110" charset="0"/>
              </a:rPr>
              <a:t>These are “dark” archives, i.e. non-BC institutions will preserve BC’e ETD collection --- but will not provide any access (access via BC only).</a:t>
            </a:r>
          </a:p>
          <a:p>
            <a:pPr eaLnBrk="1" hangingPunct="1"/>
            <a:endParaRPr lang="en-US" dirty="0">
              <a:latin typeface="Arial" pitchFamily="-110" charset="0"/>
              <a:ea typeface="Arial" pitchFamily="-110" charset="0"/>
              <a:cs typeface="Arial" pitchFamily="-110"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24579" name="Rectangle 7"/>
          <p:cNvSpPr>
            <a:spLocks noGrp="1" noChangeArrowheads="1"/>
          </p:cNvSpPr>
          <p:nvPr>
            <p:ph type="sldNum" sz="quarter" idx="5"/>
          </p:nvPr>
        </p:nvSpPr>
        <p:spPr>
          <a:noFill/>
        </p:spPr>
        <p:txBody>
          <a:bodyPr/>
          <a:lstStyle/>
          <a:p>
            <a:fld id="{280376DA-4D47-0D4B-B91E-503315D6D17A}" type="slidenum">
              <a:rPr lang="en-US">
                <a:latin typeface="Times" pitchFamily="-110" charset="0"/>
              </a:rPr>
              <a:pPr/>
              <a:t>5</a:t>
            </a:fld>
            <a:endParaRPr lang="en-US">
              <a:latin typeface="Times" pitchFamily="-110" charset="0"/>
            </a:endParaRPr>
          </a:p>
        </p:txBody>
      </p:sp>
      <p:sp>
        <p:nvSpPr>
          <p:cNvPr id="24580" name="Rectangle 2"/>
          <p:cNvSpPr>
            <a:spLocks noGrp="1" noRot="1" noChangeAspect="1" noChangeArrowheads="1"/>
          </p:cNvSpPr>
          <p:nvPr>
            <p:ph type="sldImg"/>
          </p:nvPr>
        </p:nvSpPr>
        <p:spPr>
          <a:solidFill>
            <a:srgbClr val="FFFFFF"/>
          </a:solidFill>
          <a:ln/>
        </p:spPr>
      </p:sp>
      <p:sp>
        <p:nvSpPr>
          <p:cNvPr id="2458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b="1" smtClean="0">
              <a:latin typeface="Times New Roman" pitchFamily="-110" charset="0"/>
              <a:ea typeface="ＭＳ Ｐゴシック" pitchFamily="-110" charset="-128"/>
              <a:cs typeface="ＭＳ Ｐゴシック" pitchFamily="-110" charset="-128"/>
            </a:endParaRPr>
          </a:p>
          <a:p>
            <a:pPr eaLnBrk="1" hangingPunct="1"/>
            <a:r>
              <a:rPr lang="en-US" b="1" smtClean="0">
                <a:latin typeface="Times New Roman" pitchFamily="-110" charset="0"/>
                <a:ea typeface="ＭＳ Ｐゴシック" pitchFamily="-110" charset="-128"/>
                <a:cs typeface="ＭＳ Ｐゴシック" pitchFamily="-110" charset="-128"/>
              </a:rPr>
              <a:t>We are here because we agree  that preservation is too big for individual institutions to solve in isolation.  A </a:t>
            </a:r>
            <a:r>
              <a:rPr lang="en-US" smtClean="0">
                <a:latin typeface="Times New Roman" pitchFamily="-110" charset="0"/>
                <a:ea typeface="ＭＳ Ｐゴシック" pitchFamily="-110" charset="-128"/>
                <a:cs typeface="ＭＳ Ｐゴシック" pitchFamily="-110" charset="-128"/>
              </a:rPr>
              <a:t>Preservation system requirement: </a:t>
            </a:r>
            <a:r>
              <a:rPr lang="en-US" u="sng" smtClean="0">
                <a:latin typeface="Times New Roman" pitchFamily="-110" charset="0"/>
                <a:ea typeface="ＭＳ Ｐゴシック" pitchFamily="-110" charset="-128"/>
                <a:cs typeface="ＭＳ Ｐゴシック" pitchFamily="-110" charset="-128"/>
              </a:rPr>
              <a:t>no single point of failure.</a:t>
            </a:r>
            <a:r>
              <a:rPr lang="en-US" b="1" smtClean="0">
                <a:latin typeface="Times New Roman" pitchFamily="-110" charset="0"/>
                <a:ea typeface="ＭＳ Ｐゴシック" pitchFamily="-110" charset="-128"/>
                <a:cs typeface="ＭＳ Ｐゴシック" pitchFamily="-110" charset="-128"/>
              </a:rPr>
              <a:t> With colleagues at Louisville, Georgia Tech, and Florida State, we banded together under Martin’s leadership to cooperatively address this challenge. But, we asked, “Where are the good models?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26627" name="Rectangle 7"/>
          <p:cNvSpPr>
            <a:spLocks noGrp="1" noChangeArrowheads="1"/>
          </p:cNvSpPr>
          <p:nvPr>
            <p:ph type="sldNum" sz="quarter" idx="5"/>
          </p:nvPr>
        </p:nvSpPr>
        <p:spPr>
          <a:noFill/>
        </p:spPr>
        <p:txBody>
          <a:bodyPr/>
          <a:lstStyle/>
          <a:p>
            <a:fld id="{DE37471A-4F70-4243-AF3B-3AA28C1DDE2B}" type="slidenum">
              <a:rPr lang="en-US">
                <a:latin typeface="Times" pitchFamily="-110" charset="0"/>
              </a:rPr>
              <a:pPr/>
              <a:t>6</a:t>
            </a:fld>
            <a:endParaRPr lang="en-US">
              <a:latin typeface="Times" pitchFamily="-110" charset="0"/>
            </a:endParaRPr>
          </a:p>
        </p:txBody>
      </p:sp>
      <p:sp>
        <p:nvSpPr>
          <p:cNvPr id="26628" name="Rectangle 2"/>
          <p:cNvSpPr>
            <a:spLocks noGrp="1" noRot="1" noChangeAspect="1" noChangeArrowheads="1"/>
          </p:cNvSpPr>
          <p:nvPr>
            <p:ph type="sldImg"/>
          </p:nvPr>
        </p:nvSpPr>
        <p:spPr>
          <a:solidFill>
            <a:srgbClr val="FFFFFF"/>
          </a:solidFill>
          <a:ln/>
        </p:spPr>
      </p:sp>
      <p:sp>
        <p:nvSpPr>
          <p:cNvPr id="26629"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z="1400" dirty="0">
                <a:solidFill>
                  <a:srgbClr val="000000"/>
                </a:solidFill>
                <a:latin typeface="Times" pitchFamily="-110" charset="0"/>
                <a:ea typeface="ＭＳ Ｐゴシック" pitchFamily="-110" charset="-128"/>
                <a:cs typeface="ＭＳ Ｐゴシック" pitchFamily="-110" charset="-128"/>
              </a:rPr>
              <a:t>What is digital preservation? It is the systematic management of computerized information over an indefinite period of time. It demands continual attention and this constant input of effort, time, and money to handle technological and organization change is the main stumbling block for preserving digital information beyond a few years.  I believe that the most effective preservation succeeds by replicating copies of digital content in secure, distributed locations over time because security reduces the likelihood that any single cache will be compromised and distribution reduces the likelihood that the loss of any single cache will lead to a loss of the preserved content. A single organization is unlikely to have the capability to operate several geographically dispersed and securely maintained servers. Inter-institutional agreements must be put in place or there will be no commitment to act in concert over time. </a:t>
            </a:r>
          </a:p>
          <a:p>
            <a:pPr lvl="1" eaLnBrk="1" hangingPunct="1"/>
            <a:r>
              <a:rPr lang="en-US" dirty="0" smtClean="0">
                <a:latin typeface="Times New Roman" pitchFamily="-110" charset="0"/>
              </a:rPr>
              <a:t> , </a:t>
            </a:r>
            <a:r>
              <a:rPr lang="en-US" dirty="0">
                <a:latin typeface="Times New Roman" pitchFamily="-110" charset="0"/>
              </a:rPr>
              <a:t>Martin. MetaArchive presentation to SCHEV LAC, March 28, 2008.</a:t>
            </a:r>
          </a:p>
          <a:p>
            <a:pPr eaLnBrk="1" hangingPunct="1"/>
            <a:endParaRPr lang="en-US" dirty="0">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28675" name="Rectangle 7"/>
          <p:cNvSpPr>
            <a:spLocks noGrp="1" noChangeArrowheads="1"/>
          </p:cNvSpPr>
          <p:nvPr>
            <p:ph type="sldNum" sz="quarter" idx="5"/>
          </p:nvPr>
        </p:nvSpPr>
        <p:spPr>
          <a:noFill/>
        </p:spPr>
        <p:txBody>
          <a:bodyPr/>
          <a:lstStyle/>
          <a:p>
            <a:fld id="{FCD6AEB5-7664-6148-9637-0063244ED2DE}" type="slidenum">
              <a:rPr lang="en-US">
                <a:latin typeface="Times" pitchFamily="-110" charset="0"/>
              </a:rPr>
              <a:pPr/>
              <a:t>7</a:t>
            </a:fld>
            <a:endParaRPr lang="en-US">
              <a:latin typeface="Times" pitchFamily="-110" charset="0"/>
            </a:endParaRPr>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30723" name="Rectangle 7"/>
          <p:cNvSpPr>
            <a:spLocks noGrp="1" noChangeArrowheads="1"/>
          </p:cNvSpPr>
          <p:nvPr>
            <p:ph type="sldNum" sz="quarter" idx="5"/>
          </p:nvPr>
        </p:nvSpPr>
        <p:spPr>
          <a:noFill/>
        </p:spPr>
        <p:txBody>
          <a:bodyPr/>
          <a:lstStyle/>
          <a:p>
            <a:fld id="{29E97EFE-A432-8A4F-921E-90A2CF1111B3}" type="slidenum">
              <a:rPr lang="en-US">
                <a:latin typeface="Times" pitchFamily="-110" charset="0"/>
              </a:rPr>
              <a:pPr/>
              <a:t>8</a:t>
            </a:fld>
            <a:endParaRPr lang="en-US">
              <a:latin typeface="Times" pitchFamily="-110" charset="0"/>
            </a:endParaRPr>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noFill/>
          <a:ln/>
        </p:spPr>
        <p:txBody>
          <a:bodyPr/>
          <a:lstStyle/>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32771" name="Rectangle 7"/>
          <p:cNvSpPr>
            <a:spLocks noGrp="1" noChangeArrowheads="1"/>
          </p:cNvSpPr>
          <p:nvPr>
            <p:ph type="sldNum" sz="quarter" idx="5"/>
          </p:nvPr>
        </p:nvSpPr>
        <p:spPr>
          <a:noFill/>
        </p:spPr>
        <p:txBody>
          <a:bodyPr/>
          <a:lstStyle/>
          <a:p>
            <a:fld id="{3467CD8C-0424-124D-B567-E316DCEA8EA0}" type="slidenum">
              <a:rPr lang="en-US">
                <a:latin typeface="Times" pitchFamily="-110" charset="0"/>
              </a:rPr>
              <a:pPr/>
              <a:t>9</a:t>
            </a:fld>
            <a:endParaRPr lang="en-US">
              <a:latin typeface="Times" pitchFamily="-110" charset="0"/>
            </a:endParaRPr>
          </a:p>
        </p:txBody>
      </p:sp>
      <p:sp>
        <p:nvSpPr>
          <p:cNvPr id="32772" name="Rectangle 2"/>
          <p:cNvSpPr>
            <a:spLocks noGrp="1" noRot="1" noChangeAspect="1" noChangeArrowheads="1"/>
          </p:cNvSpPr>
          <p:nvPr>
            <p:ph type="sldImg"/>
          </p:nvPr>
        </p:nvSpPr>
        <p:spPr>
          <a:solidFill>
            <a:srgbClr val="FFFFFF"/>
          </a:solidFill>
          <a:ln/>
        </p:spPr>
      </p:sp>
      <p:sp>
        <p:nvSpPr>
          <p:cNvPr id="32773"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z="1400">
                <a:latin typeface="Times" pitchFamily="-110" charset="0"/>
                <a:ea typeface="ＭＳ Ｐゴシック" pitchFamily="-110" charset="-128"/>
                <a:cs typeface="ＭＳ Ｐゴシック" pitchFamily="-110" charset="-128"/>
              </a:rPr>
              <a:t>Over three-fourths of the survey responses came from universities that accept ETDs. Over one-third of those respondents also reported that their institutions accept just the electronic formats while just over half of them also maintain print copies. It was expected that institutions with active ETD initiatives would be keeping up with relevant issues through the NDLTD or ETD listservs so it is not surprising that more of those universities accept ETDs. However, a smaller percentage of those institutions accept only electronic versions.</a:t>
            </a:r>
            <a:endParaRPr lang="en-US">
              <a:latin typeface="Times" pitchFamily="-110" charset="0"/>
              <a:ea typeface="ＭＳ Ｐゴシック" pitchFamily="-110" charset="-128"/>
              <a:cs typeface="ＭＳ Ｐゴシック" pitchFamily="-110" charset="-128"/>
            </a:endParaRPr>
          </a:p>
          <a:p>
            <a:pPr eaLnBrk="1" hangingPunct="1"/>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ftr" sz="quarter" idx="4"/>
          </p:nvPr>
        </p:nvSpPr>
        <p:spPr>
          <a:noFill/>
        </p:spPr>
        <p:txBody>
          <a:bodyPr/>
          <a:lstStyle/>
          <a:p>
            <a:r>
              <a:rPr lang="en-US" smtClean="0">
                <a:latin typeface="Times" pitchFamily="-110" charset="0"/>
              </a:rPr>
              <a:t>ETDWorkshopGMcSession1.ppt</a:t>
            </a:r>
          </a:p>
        </p:txBody>
      </p:sp>
      <p:sp>
        <p:nvSpPr>
          <p:cNvPr id="34819" name="Rectangle 7"/>
          <p:cNvSpPr>
            <a:spLocks noGrp="1" noChangeArrowheads="1"/>
          </p:cNvSpPr>
          <p:nvPr>
            <p:ph type="sldNum" sz="quarter" idx="5"/>
          </p:nvPr>
        </p:nvSpPr>
        <p:spPr>
          <a:noFill/>
        </p:spPr>
        <p:txBody>
          <a:bodyPr/>
          <a:lstStyle/>
          <a:p>
            <a:fld id="{BE2C8CEC-9CAE-B944-BAB4-880DE8FF8C14}" type="slidenum">
              <a:rPr lang="en-US">
                <a:latin typeface="Times" pitchFamily="-110" charset="0"/>
              </a:rPr>
              <a:pPr/>
              <a:t>10</a:t>
            </a:fld>
            <a:endParaRPr lang="en-US">
              <a:latin typeface="Times" pitchFamily="-110" charset="0"/>
            </a:endParaRPr>
          </a:p>
        </p:txBody>
      </p:sp>
      <p:sp>
        <p:nvSpPr>
          <p:cNvPr id="34820" name="Rectangle 2"/>
          <p:cNvSpPr>
            <a:spLocks noGrp="1" noRot="1" noChangeAspect="1" noChangeArrowheads="1"/>
          </p:cNvSpPr>
          <p:nvPr>
            <p:ph type="sldImg"/>
          </p:nvPr>
        </p:nvSpPr>
        <p:spPr>
          <a:solidFill>
            <a:srgbClr val="FFFFFF"/>
          </a:solidFill>
          <a:ln/>
        </p:spPr>
      </p:sp>
      <p:sp>
        <p:nvSpPr>
          <p:cNvPr id="34821" name="Rectangle 3"/>
          <p:cNvSpPr>
            <a:spLocks noGrp="1" noChangeArrowheads="1"/>
          </p:cNvSpPr>
          <p:nvPr>
            <p:ph type="body" idx="1"/>
          </p:nvPr>
        </p:nvSpPr>
        <p:spPr>
          <a:xfrm>
            <a:off x="533400" y="4343400"/>
            <a:ext cx="5791200" cy="4114800"/>
          </a:xfrm>
          <a:solidFill>
            <a:srgbClr val="FFFFFF"/>
          </a:solidFill>
          <a:ln>
            <a:solidFill>
              <a:srgbClr val="000000"/>
            </a:solidFill>
          </a:ln>
        </p:spPr>
        <p:txBody>
          <a:bodyPr/>
          <a:lstStyle/>
          <a:p>
            <a:pPr eaLnBrk="1" hangingPunct="1"/>
            <a:r>
              <a:rPr lang="en-US" sz="1400" dirty="0">
                <a:latin typeface="Times" pitchFamily="-110" charset="0"/>
                <a:ea typeface="ＭＳ Ｐゴシック" pitchFamily="-110" charset="-128"/>
                <a:cs typeface="ＭＳ Ｐゴシック" pitchFamily="-110" charset="-128"/>
              </a:rPr>
              <a:t>The survey sought to determine the file formats that institutions accept with </a:t>
            </a:r>
            <a:r>
              <a:rPr lang="en-US" sz="1400" dirty="0" err="1">
                <a:latin typeface="Times" pitchFamily="-110" charset="0"/>
                <a:ea typeface="ＭＳ Ｐゴシック" pitchFamily="-110" charset="-128"/>
                <a:cs typeface="ＭＳ Ｐゴシック" pitchFamily="-110" charset="-128"/>
              </a:rPr>
              <a:t>ETDs</a:t>
            </a:r>
            <a:r>
              <a:rPr lang="en-US" sz="1400" dirty="0">
                <a:latin typeface="Times" pitchFamily="-110" charset="0"/>
                <a:ea typeface="ＭＳ Ｐゴシック" pitchFamily="-110" charset="-128"/>
                <a:cs typeface="ＭＳ Ｐゴシック" pitchFamily="-110" charset="-128"/>
              </a:rPr>
              <a:t> because this is an important element of preservation planning and of future format migration considerations. The MetaArchive is format agnostic, ingesting all file formats into its DDPN. The range of file formats that comprise </a:t>
            </a:r>
            <a:r>
              <a:rPr lang="en-US" sz="1400" dirty="0" err="1">
                <a:latin typeface="Times" pitchFamily="-110" charset="0"/>
                <a:ea typeface="ＭＳ Ｐゴシック" pitchFamily="-110" charset="-128"/>
                <a:cs typeface="ＭＳ Ｐゴシック" pitchFamily="-110" charset="-128"/>
              </a:rPr>
              <a:t>ETDs</a:t>
            </a:r>
            <a:r>
              <a:rPr lang="en-US" sz="1400" dirty="0">
                <a:latin typeface="Times" pitchFamily="-110" charset="0"/>
                <a:ea typeface="ＭＳ Ｐゴシック" pitchFamily="-110" charset="-128"/>
                <a:cs typeface="ＭＳ Ｐゴシック" pitchFamily="-110" charset="-128"/>
              </a:rPr>
              <a:t> at the survey respondents’ universities, matches those the MetaArchive has already ingested and those that were corrupted and rebuilt during extensive network testing.</a:t>
            </a:r>
          </a:p>
          <a:p>
            <a:pPr eaLnBrk="1" hangingPunct="1"/>
            <a:endParaRPr lang="en-US" sz="1400" dirty="0">
              <a:latin typeface="Times" pitchFamily="-110" charset="0"/>
              <a:ea typeface="ＭＳ Ｐゴシック" pitchFamily="-110" charset="-128"/>
              <a:cs typeface="ＭＳ Ｐゴシック" pitchFamily="-110" charset="-128"/>
            </a:endParaRPr>
          </a:p>
          <a:p>
            <a:pPr eaLnBrk="1" hangingPunct="1"/>
            <a:r>
              <a:rPr lang="en-US" sz="1400" dirty="0">
                <a:latin typeface="Times" pitchFamily="-110" charset="0"/>
                <a:ea typeface="ＭＳ Ｐゴシック" pitchFamily="-110" charset="-128"/>
                <a:cs typeface="ＭＳ Ｐゴシック" pitchFamily="-110" charset="-128"/>
              </a:rPr>
              <a:t>Such information as file formats along with other metadata is tracked through the MetaArchive Conspectus Database, which contains each institution’s detailed descriptions of the collections in the DDPN. The metadata is used for a variety of purposes such as administration of the network (management, harvesting, maintenance, and recovery), public understanding of the collections, and future activities such as format migration. </a:t>
            </a:r>
          </a:p>
          <a:p>
            <a:pPr lvl="1" eaLnBrk="1" hangingPunct="1"/>
            <a:r>
              <a:rPr lang="en-US" dirty="0">
                <a:latin typeface="Times New Roman" pitchFamily="-110" charset="0"/>
              </a:rPr>
              <a:t> </a:t>
            </a:r>
          </a:p>
          <a:p>
            <a:pPr eaLnBrk="1" hangingPunct="1"/>
            <a:endParaRPr lang="en-US" dirty="0">
              <a:latin typeface="Times" pitchFamily="-110" charset="0"/>
              <a:ea typeface="ＭＳ Ｐゴシック" pitchFamily="-110" charset="-128"/>
              <a:cs typeface="ＭＳ Ｐゴシック" pitchFamily="-110" charset="-128"/>
            </a:endParaRPr>
          </a:p>
          <a:p>
            <a:pPr eaLnBrk="1" hangingPunct="1"/>
            <a:endParaRPr lang="en-US" dirty="0">
              <a:latin typeface="Times" pitchFamily="-110" charset="0"/>
              <a:ea typeface="ＭＳ Ｐゴシック" pitchFamily="-110" charset="-128"/>
              <a:cs typeface="ＭＳ Ｐゴシック" pitchFamily="-110"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5" name="Rectangle 4"/>
          <p:cNvSpPr>
            <a:spLocks noChangeArrowheads="1"/>
          </p:cNvSpPr>
          <p:nvPr/>
        </p:nvSpPr>
        <p:spPr bwMode="invGray">
          <a:xfrm>
            <a:off x="0" y="5127625"/>
            <a:ext cx="9144000" cy="46038"/>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prstTxWarp prst="textNoShape">
              <a:avLst/>
            </a:prstTxWarp>
          </a:bodyPr>
          <a:lstStyle/>
          <a:p>
            <a:pPr algn="ctr"/>
            <a:endParaRPr lang="en-US">
              <a:solidFill>
                <a:srgbClr val="FFFFFF"/>
              </a:solidFill>
              <a:latin typeface="Corbel" pitchFamily="-110" charset="0"/>
            </a:endParaRPr>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solidFill>
                  <a:srgbClr val="FFFFFF"/>
                </a:solidFill>
              </a:defRPr>
            </a:lvl1pPr>
          </a:lstStyle>
          <a:p>
            <a:r>
              <a:rPr lang="en-US"/>
              <a:t>6/10/2009</a:t>
            </a:r>
          </a:p>
        </p:txBody>
      </p:sp>
      <p:sp>
        <p:nvSpPr>
          <p:cNvPr id="7" name="Footer Placeholder 4"/>
          <p:cNvSpPr>
            <a:spLocks noGrp="1"/>
          </p:cNvSpPr>
          <p:nvPr>
            <p:ph type="ftr" sz="quarter" idx="11"/>
          </p:nvPr>
        </p:nvSpPr>
        <p:spPr/>
        <p:txBody>
          <a:bodyPr/>
          <a:lstStyle>
            <a:lvl1pPr>
              <a:defRPr>
                <a:solidFill>
                  <a:srgbClr val="FFFFFF"/>
                </a:solidFill>
              </a:defRPr>
            </a:lvl1pPr>
          </a:lstStyle>
          <a:p>
            <a:r>
              <a:rPr lang="en-US" dirty="0"/>
              <a:t>ETD 2009 Workshop -</a:t>
            </a:r>
            <a:r>
              <a:rPr lang="en-US" dirty="0" smtClean="0"/>
              <a:t> </a:t>
            </a:r>
            <a:endParaRPr lang="en-US" dirty="0"/>
          </a:p>
        </p:txBody>
      </p:sp>
      <p:sp>
        <p:nvSpPr>
          <p:cNvPr id="8" name="Slide Number Placeholder 5"/>
          <p:cNvSpPr>
            <a:spLocks noGrp="1"/>
          </p:cNvSpPr>
          <p:nvPr>
            <p:ph type="sldNum" sz="quarter" idx="12"/>
          </p:nvPr>
        </p:nvSpPr>
        <p:spPr/>
        <p:txBody>
          <a:bodyPr/>
          <a:lstStyle>
            <a:lvl1pPr>
              <a:defRPr>
                <a:solidFill>
                  <a:srgbClr val="FFFFFF"/>
                </a:solidFill>
              </a:defRPr>
            </a:lvl1pPr>
          </a:lstStyle>
          <a:p>
            <a:fld id="{97C78135-2F1F-3F4C-A390-5176EE9A8226}"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6/10/2009</a:t>
            </a:r>
          </a:p>
        </p:txBody>
      </p:sp>
      <p:sp>
        <p:nvSpPr>
          <p:cNvPr id="5" name="Footer Placeholder 4"/>
          <p:cNvSpPr>
            <a:spLocks noGrp="1"/>
          </p:cNvSpPr>
          <p:nvPr>
            <p:ph type="ftr" sz="quarter" idx="11"/>
          </p:nvPr>
        </p:nvSpPr>
        <p:spPr/>
        <p:txBody>
          <a:bodyPr/>
          <a:lstStyle>
            <a:lvl1pPr>
              <a:defRPr/>
            </a:lvl1pPr>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lvl1pPr>
              <a:defRPr/>
            </a:lvl1pPr>
          </a:lstStyle>
          <a:p>
            <a:fld id="{52D8CA06-C73A-474B-8286-3997B443C9F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invGray">
          <a:xfrm>
            <a:off x="6599238" y="0"/>
            <a:ext cx="46037" cy="6858000"/>
          </a:xfrm>
          <a:prstGeom prst="rect">
            <a:avLst/>
          </a:prstGeom>
          <a:solidFill>
            <a:srgbClr val="FFFFFF"/>
          </a:solidFill>
          <a:ln w="48000" cmpd="thickThin">
            <a:noFill/>
            <a:miter lim="800000"/>
            <a:headEnd/>
            <a:tailEnd/>
          </a:ln>
          <a:effectLst>
            <a:outerShdw blurRad="63500" dist="10160" dir="10800000" algn="tl" rotWithShape="0">
              <a:srgbClr val="000000">
                <a:alpha val="59999"/>
              </a:srgbClr>
            </a:outerShdw>
          </a:effectLst>
        </p:spPr>
        <p:txBody>
          <a:bodyPr anchor="ctr">
            <a:prstTxWarp prst="textNoShape">
              <a:avLst/>
            </a:prstTxWarp>
          </a:bodyPr>
          <a:lstStyle/>
          <a:p>
            <a:pPr algn="ctr"/>
            <a:endParaRPr lang="en-US">
              <a:solidFill>
                <a:srgbClr val="FFFFFF"/>
              </a:solidFill>
              <a:latin typeface="Corbel" pitchFamily="-110" charset="0"/>
            </a:endParaRPr>
          </a:p>
        </p:txBody>
      </p:sp>
      <p:sp>
        <p:nvSpPr>
          <p:cNvPr id="5" name="Rectangle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2" name="Vertical Title 1"/>
          <p:cNvSpPr>
            <a:spLocks noGrp="1"/>
          </p:cNvSpPr>
          <p:nvPr>
            <p:ph type="title" orient="vert"/>
          </p:nvPr>
        </p:nvSpPr>
        <p:spPr>
          <a:xfrm>
            <a:off x="6781800" y="274640"/>
            <a:ext cx="19050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r>
              <a:rPr lang="en-US"/>
              <a:t>6/10/2009</a:t>
            </a:r>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r>
              <a:rPr lang="en-US" dirty="0"/>
              <a:t>ETD 2009 Workshop -</a:t>
            </a:r>
            <a:r>
              <a:rPr lang="en-US" dirty="0" smtClean="0"/>
              <a:t> </a:t>
            </a:r>
            <a:endParaRPr lang="en-US" dirty="0"/>
          </a:p>
        </p:txBody>
      </p:sp>
      <p:sp>
        <p:nvSpPr>
          <p:cNvPr id="8" name="Slide Number Placeholder 5"/>
          <p:cNvSpPr>
            <a:spLocks noGrp="1"/>
          </p:cNvSpPr>
          <p:nvPr>
            <p:ph type="sldNum" sz="quarter" idx="12"/>
          </p:nvPr>
        </p:nvSpPr>
        <p:spPr/>
        <p:txBody>
          <a:bodyPr/>
          <a:lstStyle>
            <a:lvl1pPr>
              <a:defRPr/>
            </a:lvl1pPr>
          </a:lstStyle>
          <a:p>
            <a:fld id="{729070D6-B36F-5245-A74D-EA86AE1B9DF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71538" y="533400"/>
            <a:ext cx="8162925" cy="556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7"/>
          <p:cNvSpPr>
            <a:spLocks noGrp="1" noChangeArrowheads="1"/>
          </p:cNvSpPr>
          <p:nvPr>
            <p:ph type="dt" sz="half" idx="10"/>
          </p:nvPr>
        </p:nvSpPr>
        <p:spPr>
          <a:ln/>
        </p:spPr>
        <p:txBody>
          <a:bodyPr/>
          <a:lstStyle>
            <a:lvl1pPr>
              <a:defRPr/>
            </a:lvl1pPr>
          </a:lstStyle>
          <a:p>
            <a:pPr>
              <a:defRPr/>
            </a:pPr>
            <a:endParaRPr lang="en-US"/>
          </a:p>
        </p:txBody>
      </p:sp>
      <p:sp>
        <p:nvSpPr>
          <p:cNvPr id="4" name="Rectangle 68"/>
          <p:cNvSpPr>
            <a:spLocks noGrp="1" noChangeArrowheads="1"/>
          </p:cNvSpPr>
          <p:nvPr>
            <p:ph type="ftr" sz="quarter" idx="11"/>
          </p:nvPr>
        </p:nvSpPr>
        <p:spPr>
          <a:ln/>
        </p:spPr>
        <p:txBody>
          <a:bodyPr/>
          <a:lstStyle>
            <a:lvl1pPr>
              <a:defRPr/>
            </a:lvl1pPr>
          </a:lstStyle>
          <a:p>
            <a:pPr>
              <a:defRPr/>
            </a:pPr>
            <a:endParaRPr lang="en-US"/>
          </a:p>
        </p:txBody>
      </p:sp>
      <p:sp>
        <p:nvSpPr>
          <p:cNvPr id="5" name="Rectangle 69"/>
          <p:cNvSpPr>
            <a:spLocks noGrp="1" noChangeArrowheads="1"/>
          </p:cNvSpPr>
          <p:nvPr>
            <p:ph type="sldNum" sz="quarter" idx="12"/>
          </p:nvPr>
        </p:nvSpPr>
        <p:spPr>
          <a:ln/>
        </p:spPr>
        <p:txBody>
          <a:bodyPr/>
          <a:lstStyle>
            <a:lvl1pPr>
              <a:defRPr/>
            </a:lvl1pPr>
          </a:lstStyle>
          <a:p>
            <a:pPr>
              <a:defRPr/>
            </a:pPr>
            <a:fld id="{436CF281-0B21-6445-854D-748AC5C639C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srcRect/>
          <a:stretch>
            <a:fillRect/>
          </a:stretch>
        </p:blipFill>
        <p:spPr bwMode="auto">
          <a:xfrm>
            <a:off x="6492875" y="5486400"/>
            <a:ext cx="2193925" cy="914400"/>
          </a:xfrm>
          <a:prstGeom prst="rect">
            <a:avLst/>
          </a:prstGeom>
          <a:noFill/>
          <a:ln w="9525">
            <a:noFill/>
            <a:miter lim="800000"/>
            <a:headEnd/>
            <a:tailEnd/>
          </a:ln>
        </p:spPr>
      </p:pic>
      <p:sp>
        <p:nvSpPr>
          <p:cNvPr id="2" name="Title 1"/>
          <p:cNvSpPr>
            <a:spLocks noGrp="1"/>
          </p:cNvSpPr>
          <p:nvPr>
            <p:ph type="title"/>
          </p:nvPr>
        </p:nvSpPr>
        <p:spPr>
          <a:xfrm>
            <a:off x="457200" y="155448"/>
            <a:ext cx="8229600" cy="1252728"/>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r>
              <a:rPr lang="en-US"/>
              <a:t>6/10/2009</a:t>
            </a:r>
          </a:p>
        </p:txBody>
      </p:sp>
      <p:sp>
        <p:nvSpPr>
          <p:cNvPr id="6" name="Footer Placeholder 4"/>
          <p:cNvSpPr>
            <a:spLocks noGrp="1"/>
          </p:cNvSpPr>
          <p:nvPr>
            <p:ph type="ftr" sz="quarter" idx="11"/>
          </p:nvPr>
        </p:nvSpPr>
        <p:spPr>
          <a:xfrm>
            <a:off x="457200" y="6477000"/>
            <a:ext cx="8229600" cy="274638"/>
          </a:xfrm>
        </p:spPr>
        <p:txBody>
          <a:bodyPr/>
          <a:lstStyle>
            <a:lvl1pPr algn="ctr">
              <a:defRPr/>
            </a:lvl1pPr>
          </a:lstStyle>
          <a:p>
            <a:r>
              <a:rPr lang="en-US" dirty="0"/>
              <a:t>ETD 2009 Workshop -</a:t>
            </a:r>
            <a:r>
              <a:rPr lang="en-US" dirty="0" smtClean="0"/>
              <a:t> </a:t>
            </a:r>
            <a:endParaRPr lang="en-US" dirty="0"/>
          </a:p>
        </p:txBody>
      </p:sp>
      <p:sp>
        <p:nvSpPr>
          <p:cNvPr id="7" name="Slide Number Placeholder 5"/>
          <p:cNvSpPr>
            <a:spLocks noGrp="1"/>
          </p:cNvSpPr>
          <p:nvPr>
            <p:ph type="sldNum" sz="quarter" idx="12"/>
          </p:nvPr>
        </p:nvSpPr>
        <p:spPr>
          <a:xfrm>
            <a:off x="8204200" y="6477000"/>
            <a:ext cx="482600" cy="274638"/>
          </a:xfrm>
        </p:spPr>
        <p:txBody>
          <a:bodyPr/>
          <a:lstStyle>
            <a:lvl1pPr>
              <a:defRPr/>
            </a:lvl1pPr>
          </a:lstStyle>
          <a:p>
            <a:fld id="{74D69E87-C031-0B45-A0C3-E4D4624E591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5" name="Rectangle 4"/>
          <p:cNvSpPr>
            <a:spLocks noChangeArrowheads="1"/>
          </p:cNvSpPr>
          <p:nvPr/>
        </p:nvSpPr>
        <p:spPr bwMode="invGray">
          <a:xfrm>
            <a:off x="0" y="2601913"/>
            <a:ext cx="9144000" cy="46037"/>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prstTxWarp prst="textNoShape">
              <a:avLst/>
            </a:prstTxWarp>
          </a:bodyPr>
          <a:lstStyle/>
          <a:p>
            <a:pPr algn="ctr"/>
            <a:endParaRPr lang="en-US">
              <a:solidFill>
                <a:srgbClr val="FFFFFF"/>
              </a:solidFill>
              <a:latin typeface="Corbel" pitchFamily="-110" charset="0"/>
            </a:endParaRPr>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solidFill>
                  <a:srgbClr val="FFFFFF"/>
                </a:solidFill>
              </a:defRPr>
            </a:lvl1pPr>
          </a:lstStyle>
          <a:p>
            <a:r>
              <a:rPr lang="en-US"/>
              <a:t>6/10/2009</a:t>
            </a:r>
          </a:p>
        </p:txBody>
      </p:sp>
      <p:sp>
        <p:nvSpPr>
          <p:cNvPr id="7" name="Footer Placeholder 4"/>
          <p:cNvSpPr>
            <a:spLocks noGrp="1"/>
          </p:cNvSpPr>
          <p:nvPr>
            <p:ph type="ftr" sz="quarter" idx="11"/>
          </p:nvPr>
        </p:nvSpPr>
        <p:spPr/>
        <p:txBody>
          <a:bodyPr/>
          <a:lstStyle>
            <a:lvl1pPr>
              <a:defRPr>
                <a:solidFill>
                  <a:srgbClr val="FFFFFF"/>
                </a:solidFill>
              </a:defRPr>
            </a:lvl1pPr>
          </a:lstStyle>
          <a:p>
            <a:r>
              <a:rPr lang="en-US" dirty="0"/>
              <a:t>ETD 2009 Workshop -</a:t>
            </a:r>
            <a:r>
              <a:rPr lang="en-US" dirty="0" smtClean="0"/>
              <a:t> </a:t>
            </a:r>
            <a:endParaRPr lang="en-US" dirty="0"/>
          </a:p>
        </p:txBody>
      </p:sp>
      <p:sp>
        <p:nvSpPr>
          <p:cNvPr id="8" name="Slide Number Placeholder 5"/>
          <p:cNvSpPr>
            <a:spLocks noGrp="1"/>
          </p:cNvSpPr>
          <p:nvPr>
            <p:ph type="sldNum" sz="quarter" idx="12"/>
          </p:nvPr>
        </p:nvSpPr>
        <p:spPr/>
        <p:txBody>
          <a:bodyPr/>
          <a:lstStyle>
            <a:lvl1pPr>
              <a:defRPr>
                <a:solidFill>
                  <a:srgbClr val="FFFFFF"/>
                </a:solidFill>
              </a:defRPr>
            </a:lvl1pPr>
          </a:lstStyle>
          <a:p>
            <a:fld id="{A4B3EAE1-C213-414F-9CE6-AD1D0AE9BBCA}"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r>
              <a:rPr lang="en-US"/>
              <a:t>6/10/2009</a:t>
            </a:r>
          </a:p>
        </p:txBody>
      </p:sp>
      <p:sp>
        <p:nvSpPr>
          <p:cNvPr id="6" name="Footer Placeholder 4"/>
          <p:cNvSpPr>
            <a:spLocks noGrp="1"/>
          </p:cNvSpPr>
          <p:nvPr>
            <p:ph type="ftr" sz="quarter" idx="11"/>
          </p:nvPr>
        </p:nvSpPr>
        <p:spPr/>
        <p:txBody>
          <a:bodyPr/>
          <a:lstStyle>
            <a:lvl1pPr>
              <a:defRPr/>
            </a:lvl1pPr>
          </a:lstStyle>
          <a:p>
            <a:r>
              <a:rPr lang="en-US" dirty="0"/>
              <a:t>ETD 2009 Workshop -</a:t>
            </a:r>
            <a:r>
              <a:rPr lang="en-US" dirty="0" smtClean="0"/>
              <a:t> </a:t>
            </a:r>
            <a:endParaRPr lang="en-US" dirty="0"/>
          </a:p>
        </p:txBody>
      </p:sp>
      <p:sp>
        <p:nvSpPr>
          <p:cNvPr id="7" name="Slide Number Placeholder 5"/>
          <p:cNvSpPr>
            <a:spLocks noGrp="1"/>
          </p:cNvSpPr>
          <p:nvPr>
            <p:ph type="sldNum" sz="quarter" idx="12"/>
          </p:nvPr>
        </p:nvSpPr>
        <p:spPr/>
        <p:txBody>
          <a:bodyPr/>
          <a:lstStyle>
            <a:lvl1pPr>
              <a:defRPr/>
            </a:lvl1pPr>
          </a:lstStyle>
          <a:p>
            <a:fld id="{8D42ECA0-76D1-E64F-A95B-88CF5A1E145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r>
              <a:rPr lang="en-US"/>
              <a:t>6/10/2009</a:t>
            </a:r>
          </a:p>
        </p:txBody>
      </p:sp>
      <p:sp>
        <p:nvSpPr>
          <p:cNvPr id="8" name="Footer Placeholder 4"/>
          <p:cNvSpPr>
            <a:spLocks noGrp="1"/>
          </p:cNvSpPr>
          <p:nvPr>
            <p:ph type="ftr" sz="quarter" idx="11"/>
          </p:nvPr>
        </p:nvSpPr>
        <p:spPr/>
        <p:txBody>
          <a:bodyPr/>
          <a:lstStyle>
            <a:lvl1pPr>
              <a:defRPr/>
            </a:lvl1pPr>
          </a:lstStyle>
          <a:p>
            <a:r>
              <a:rPr lang="en-US" dirty="0"/>
              <a:t>ETD 2009 Workshop -</a:t>
            </a:r>
            <a:r>
              <a:rPr lang="en-US" dirty="0" smtClean="0"/>
              <a:t> </a:t>
            </a:r>
            <a:endParaRPr lang="en-US" dirty="0"/>
          </a:p>
        </p:txBody>
      </p:sp>
      <p:sp>
        <p:nvSpPr>
          <p:cNvPr id="9" name="Slide Number Placeholder 5"/>
          <p:cNvSpPr>
            <a:spLocks noGrp="1"/>
          </p:cNvSpPr>
          <p:nvPr>
            <p:ph type="sldNum" sz="quarter" idx="12"/>
          </p:nvPr>
        </p:nvSpPr>
        <p:spPr/>
        <p:txBody>
          <a:bodyPr/>
          <a:lstStyle>
            <a:lvl1pPr>
              <a:defRPr/>
            </a:lvl1pPr>
          </a:lstStyle>
          <a:p>
            <a:fld id="{82B656E4-F03C-5C46-8141-7F35FE4E2B1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r>
              <a:rPr lang="en-US"/>
              <a:t>6/10/2009</a:t>
            </a:r>
          </a:p>
        </p:txBody>
      </p:sp>
      <p:sp>
        <p:nvSpPr>
          <p:cNvPr id="4" name="Footer Placeholder 4"/>
          <p:cNvSpPr>
            <a:spLocks noGrp="1"/>
          </p:cNvSpPr>
          <p:nvPr>
            <p:ph type="ftr" sz="quarter" idx="11"/>
          </p:nvPr>
        </p:nvSpPr>
        <p:spPr/>
        <p:txBody>
          <a:bodyPr/>
          <a:lstStyle>
            <a:lvl1pPr>
              <a:defRPr/>
            </a:lvl1pPr>
          </a:lstStyle>
          <a:p>
            <a:r>
              <a:rPr lang="en-US" dirty="0"/>
              <a:t>ETD 2009 Workshop -</a:t>
            </a:r>
            <a:r>
              <a:rPr lang="en-US" dirty="0" smtClean="0"/>
              <a:t> </a:t>
            </a:r>
            <a:endParaRPr lang="en-US" dirty="0"/>
          </a:p>
        </p:txBody>
      </p:sp>
      <p:sp>
        <p:nvSpPr>
          <p:cNvPr id="5" name="Slide Number Placeholder 5"/>
          <p:cNvSpPr>
            <a:spLocks noGrp="1"/>
          </p:cNvSpPr>
          <p:nvPr>
            <p:ph type="sldNum" sz="quarter" idx="12"/>
          </p:nvPr>
        </p:nvSpPr>
        <p:spPr/>
        <p:txBody>
          <a:bodyPr/>
          <a:lstStyle>
            <a:lvl1pPr>
              <a:defRPr/>
            </a:lvl1pPr>
          </a:lstStyle>
          <a:p>
            <a:fld id="{FF1DA0BF-5810-1848-8135-4EEBB870FA0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6/10/2009</a:t>
            </a:r>
          </a:p>
        </p:txBody>
      </p:sp>
      <p:sp>
        <p:nvSpPr>
          <p:cNvPr id="3" name="Footer Placeholder 2"/>
          <p:cNvSpPr>
            <a:spLocks noGrp="1"/>
          </p:cNvSpPr>
          <p:nvPr>
            <p:ph type="ftr" sz="quarter" idx="11"/>
          </p:nvPr>
        </p:nvSpPr>
        <p:spPr/>
        <p:txBody>
          <a:bodyPr/>
          <a:lstStyle>
            <a:lvl1pPr>
              <a:defRPr/>
            </a:lvl1pPr>
          </a:lstStyle>
          <a:p>
            <a:r>
              <a:rPr lang="en-US" dirty="0"/>
              <a:t>ETD 2009 Workshop -</a:t>
            </a:r>
            <a:r>
              <a:rPr lang="en-US" dirty="0" smtClean="0"/>
              <a:t> </a:t>
            </a:r>
            <a:endParaRPr lang="en-US" dirty="0"/>
          </a:p>
        </p:txBody>
      </p:sp>
      <p:sp>
        <p:nvSpPr>
          <p:cNvPr id="4" name="Slide Number Placeholder 3"/>
          <p:cNvSpPr>
            <a:spLocks noGrp="1"/>
          </p:cNvSpPr>
          <p:nvPr>
            <p:ph type="sldNum" sz="quarter" idx="12"/>
          </p:nvPr>
        </p:nvSpPr>
        <p:spPr/>
        <p:txBody>
          <a:bodyPr/>
          <a:lstStyle>
            <a:lvl1pPr>
              <a:defRPr/>
            </a:lvl1pPr>
          </a:lstStyle>
          <a:p>
            <a:fld id="{848F3B02-5510-1A47-AAA5-FAC36CB8BB4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r>
              <a:rPr lang="en-US"/>
              <a:t>6/10/2009</a:t>
            </a:r>
          </a:p>
        </p:txBody>
      </p:sp>
      <p:sp>
        <p:nvSpPr>
          <p:cNvPr id="8" name="Footer Placeholder 5"/>
          <p:cNvSpPr>
            <a:spLocks noGrp="1"/>
          </p:cNvSpPr>
          <p:nvPr>
            <p:ph type="ftr" sz="quarter" idx="11"/>
          </p:nvPr>
        </p:nvSpPr>
        <p:spPr/>
        <p:txBody>
          <a:bodyPr/>
          <a:lstStyle>
            <a:lvl1pPr>
              <a:defRPr/>
            </a:lvl1pPr>
          </a:lstStyle>
          <a:p>
            <a:r>
              <a:rPr lang="en-US" dirty="0"/>
              <a:t>ETD 2009 Workshop -</a:t>
            </a:r>
            <a:r>
              <a:rPr lang="en-US" dirty="0" smtClean="0"/>
              <a:t> </a:t>
            </a:r>
            <a:endParaRPr lang="en-US" dirty="0"/>
          </a:p>
        </p:txBody>
      </p:sp>
      <p:sp>
        <p:nvSpPr>
          <p:cNvPr id="9" name="Slide Number Placeholder 6"/>
          <p:cNvSpPr>
            <a:spLocks noGrp="1"/>
          </p:cNvSpPr>
          <p:nvPr>
            <p:ph type="sldNum" sz="quarter" idx="12"/>
          </p:nvPr>
        </p:nvSpPr>
        <p:spPr/>
        <p:txBody>
          <a:bodyPr/>
          <a:lstStyle>
            <a:lvl1pPr>
              <a:defRPr/>
            </a:lvl1pPr>
          </a:lstStyle>
          <a:p>
            <a:fld id="{A900FFC2-807D-1A48-8B3C-FC76C5B69F3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r>
              <a:rPr lang="en-US"/>
              <a:t>6/10/2009</a:t>
            </a:r>
          </a:p>
        </p:txBody>
      </p:sp>
      <p:sp>
        <p:nvSpPr>
          <p:cNvPr id="8" name="Footer Placeholder 5"/>
          <p:cNvSpPr>
            <a:spLocks noGrp="1"/>
          </p:cNvSpPr>
          <p:nvPr>
            <p:ph type="ftr" sz="quarter" idx="11"/>
          </p:nvPr>
        </p:nvSpPr>
        <p:spPr>
          <a:xfrm>
            <a:off x="3035300" y="1169988"/>
            <a:ext cx="5194300" cy="201612"/>
          </a:xfrm>
        </p:spPr>
        <p:txBody>
          <a:bodyPr/>
          <a:lstStyle>
            <a:lvl1pPr>
              <a:defRPr>
                <a:solidFill>
                  <a:srgbClr val="BCBCBC"/>
                </a:solidFill>
              </a:defRPr>
            </a:lvl1pPr>
          </a:lstStyle>
          <a:p>
            <a:r>
              <a:rPr lang="en-US" dirty="0"/>
              <a:t>ETD 2009 Workshop -</a:t>
            </a:r>
            <a:r>
              <a:rPr lang="en-US" dirty="0" smtClean="0"/>
              <a:t> </a:t>
            </a:r>
            <a:endParaRPr lang="en-US" dirty="0"/>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fld id="{876935C7-BBFB-0346-996A-2CC4B29A3EC8}"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a:spLocks noChangeArrowheads="1"/>
          </p:cNvSpPr>
          <p:nvPr/>
        </p:nvSpPr>
        <p:spPr bwMode="invGray">
          <a:xfrm>
            <a:off x="0" y="1436688"/>
            <a:ext cx="9144000" cy="44450"/>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prstTxWarp prst="textNoShape">
              <a:avLst/>
            </a:prstTxWarp>
          </a:bodyPr>
          <a:lstStyle/>
          <a:p>
            <a:pPr algn="ctr"/>
            <a:endParaRPr lang="en-US">
              <a:solidFill>
                <a:srgbClr val="FFFFFF"/>
              </a:solidFill>
              <a:latin typeface="Corbel" pitchFamily="-110" charset="0"/>
            </a:endParaRPr>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2" name="Title Placeholder 1"/>
          <p:cNvSpPr>
            <a:spLocks noGrp="1"/>
          </p:cNvSpPr>
          <p:nvPr>
            <p:ph type="title"/>
          </p:nvPr>
        </p:nvSpPr>
        <p:spPr>
          <a:xfrm>
            <a:off x="457200" y="152400"/>
            <a:ext cx="8229600" cy="1250950"/>
          </a:xfrm>
          <a:prstGeom prst="rect">
            <a:avLst/>
          </a:prstGeom>
        </p:spPr>
        <p:txBody>
          <a:bodyPr vert="horz" wrap="square" lIns="91440" tIns="45720" rIns="45720" bIns="45720" numCol="1" anchor="ctr" anchorCtr="0" compatLnSpc="1">
            <a:prstTxWarp prst="textNoShape">
              <a:avLst/>
            </a:prstTxWarp>
            <a:normAutofit/>
          </a:bodyPr>
          <a:lstStyle/>
          <a:p>
            <a:pPr lvl="0"/>
            <a:r>
              <a:rPr lang="en-US"/>
              <a:t>Click to edit Master title style</a:t>
            </a:r>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wrap="square" lIns="109728" tIns="45720" rIns="45720" bIns="0" numCol="1" anchor="b" anchorCtr="0" compatLnSpc="1">
            <a:prstTxWarp prst="textNoShape">
              <a:avLst/>
            </a:prstTxWarp>
          </a:bodyPr>
          <a:lstStyle>
            <a:lvl1pPr>
              <a:defRPr sz="1200">
                <a:solidFill>
                  <a:srgbClr val="3F3F3F"/>
                </a:solidFill>
                <a:latin typeface="Corbel" pitchFamily="-110" charset="0"/>
              </a:defRPr>
            </a:lvl1pPr>
          </a:lstStyle>
          <a:p>
            <a:r>
              <a:rPr lang="en-US"/>
              <a:t>6/10/2009</a:t>
            </a:r>
          </a:p>
        </p:txBody>
      </p:sp>
      <p:sp>
        <p:nvSpPr>
          <p:cNvPr id="5" name="Footer Placeholder 4"/>
          <p:cNvSpPr>
            <a:spLocks noGrp="1"/>
          </p:cNvSpPr>
          <p:nvPr>
            <p:ph type="ftr" sz="quarter" idx="3"/>
          </p:nvPr>
        </p:nvSpPr>
        <p:spPr>
          <a:xfrm>
            <a:off x="2640013" y="6477000"/>
            <a:ext cx="5508625" cy="274638"/>
          </a:xfrm>
          <a:prstGeom prst="rect">
            <a:avLst/>
          </a:prstGeom>
        </p:spPr>
        <p:txBody>
          <a:bodyPr vert="horz" wrap="square" lIns="45720" tIns="45720" rIns="45720" bIns="0" numCol="1" anchor="b" anchorCtr="0" compatLnSpc="1">
            <a:prstTxWarp prst="textNoShape">
              <a:avLst/>
            </a:prstTxWarp>
          </a:bodyPr>
          <a:lstStyle>
            <a:lvl1pPr>
              <a:defRPr sz="1200">
                <a:solidFill>
                  <a:srgbClr val="3F3F3F"/>
                </a:solidFill>
                <a:latin typeface="Corbel" pitchFamily="-110" charset="0"/>
              </a:defRPr>
            </a:lvl1pPr>
          </a:lstStyle>
          <a:p>
            <a:r>
              <a:rPr lang="en-US" dirty="0" smtClean="0"/>
              <a:t>ETD 2009 Workshop</a:t>
            </a:r>
            <a:endParaRPr lang="en-US" dirty="0"/>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wrap="square" lIns="91440" tIns="45720" rIns="91440" bIns="0" numCol="1" anchor="b" anchorCtr="0" compatLnSpc="1">
            <a:prstTxWarp prst="textNoShape">
              <a:avLst/>
            </a:prstTxWarp>
          </a:bodyPr>
          <a:lstStyle>
            <a:lvl1pPr algn="r">
              <a:defRPr sz="1200">
                <a:solidFill>
                  <a:srgbClr val="3F3F3F"/>
                </a:solidFill>
                <a:latin typeface="Corbel" pitchFamily="-110" charset="0"/>
              </a:defRPr>
            </a:lvl1pPr>
          </a:lstStyle>
          <a:p>
            <a:fld id="{1A283778-880A-7546-9484-8843B950C10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799" r:id="rId4"/>
    <p:sldLayoutId id="2147483800" r:id="rId5"/>
    <p:sldLayoutId id="2147483801" r:id="rId6"/>
    <p:sldLayoutId id="2147483806" r:id="rId7"/>
    <p:sldLayoutId id="2147483807" r:id="rId8"/>
    <p:sldLayoutId id="2147483808" r:id="rId9"/>
    <p:sldLayoutId id="2147483802" r:id="rId10"/>
    <p:sldLayoutId id="2147483809" r:id="rId11"/>
    <p:sldLayoutId id="2147483810" r:id="rId12"/>
  </p:sldLayoutIdLst>
  <p:hf hdr="0"/>
  <p:txStyles>
    <p:titleStyle>
      <a:lvl1pPr algn="l" rtl="0" eaLnBrk="0" fontAlgn="base" hangingPunct="0">
        <a:spcBef>
          <a:spcPct val="0"/>
        </a:spcBef>
        <a:spcAft>
          <a:spcPct val="0"/>
        </a:spcAft>
        <a:defRPr sz="4500" b="1" kern="1200">
          <a:solidFill>
            <a:srgbClr val="FFC800"/>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defRPr>
      </a:lvl2pPr>
      <a:lvl3pPr algn="l" rtl="0" eaLnBrk="0" fontAlgn="base" hangingPunct="0">
        <a:spcBef>
          <a:spcPct val="0"/>
        </a:spcBef>
        <a:spcAft>
          <a:spcPct val="0"/>
        </a:spcAft>
        <a:defRPr sz="4500" b="1">
          <a:solidFill>
            <a:srgbClr val="FFC800"/>
          </a:solidFill>
          <a:latin typeface="Corbel" pitchFamily="34" charset="0"/>
        </a:defRPr>
      </a:lvl3pPr>
      <a:lvl4pPr algn="l" rtl="0" eaLnBrk="0" fontAlgn="base" hangingPunct="0">
        <a:spcBef>
          <a:spcPct val="0"/>
        </a:spcBef>
        <a:spcAft>
          <a:spcPct val="0"/>
        </a:spcAft>
        <a:defRPr sz="4500" b="1">
          <a:solidFill>
            <a:srgbClr val="FFC800"/>
          </a:solidFill>
          <a:latin typeface="Corbel" pitchFamily="34" charset="0"/>
        </a:defRPr>
      </a:lvl4pPr>
      <a:lvl5pPr algn="l" rtl="0" eaLnBrk="0" fontAlgn="base" hangingPunct="0">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p:titleStyle>
    <p:bodyStyle>
      <a:lvl1pPr marL="438150" indent="-319088" algn="l" rtl="0" eaLnBrk="0" fontAlgn="base" hangingPunct="0">
        <a:spcBef>
          <a:spcPct val="0"/>
        </a:spcBef>
        <a:spcAft>
          <a:spcPct val="0"/>
        </a:spcAft>
        <a:buClr>
          <a:schemeClr val="accent1"/>
        </a:buClr>
        <a:buSzPct val="80000"/>
        <a:buFont typeface="Wingdings 2" pitchFamily="-110"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110" charset="2"/>
        <a:buChar char=""/>
        <a:defRPr sz="2800" kern="1200">
          <a:solidFill>
            <a:schemeClr val="tx1"/>
          </a:solidFill>
          <a:latin typeface="+mn-lt"/>
          <a:ea typeface="ＭＳ Ｐゴシック" pitchFamily="-110" charset="-128"/>
          <a:cs typeface="+mn-cs"/>
        </a:defRPr>
      </a:lvl2pPr>
      <a:lvl3pPr marL="995363" indent="-228600" algn="l" rtl="0" eaLnBrk="0" fontAlgn="base" hangingPunct="0">
        <a:spcBef>
          <a:spcPct val="20000"/>
        </a:spcBef>
        <a:spcAft>
          <a:spcPct val="0"/>
        </a:spcAft>
        <a:buClr>
          <a:srgbClr val="E66C7D"/>
        </a:buClr>
        <a:buFont typeface="Arial" pitchFamily="-110" charset="0"/>
        <a:buChar char="▪"/>
        <a:defRPr sz="2400" kern="1200">
          <a:solidFill>
            <a:schemeClr val="tx1"/>
          </a:solidFill>
          <a:latin typeface="+mn-lt"/>
          <a:ea typeface="ＭＳ Ｐゴシック" pitchFamily="-110" charset="-128"/>
          <a:cs typeface="+mn-cs"/>
        </a:defRPr>
      </a:lvl3pPr>
      <a:lvl4pPr marL="1216025" indent="-182563" algn="l" rtl="0" eaLnBrk="0" fontAlgn="base" hangingPunct="0">
        <a:spcBef>
          <a:spcPct val="20000"/>
        </a:spcBef>
        <a:spcAft>
          <a:spcPct val="0"/>
        </a:spcAft>
        <a:buClr>
          <a:srgbClr val="6BB76D"/>
        </a:buClr>
        <a:buFont typeface="Arial" pitchFamily="-110" charset="0"/>
        <a:buChar char="▪"/>
        <a:defRPr sz="2000" kern="1200">
          <a:solidFill>
            <a:schemeClr val="tx1"/>
          </a:solidFill>
          <a:latin typeface="+mn-lt"/>
          <a:ea typeface="ＭＳ Ｐゴシック" pitchFamily="-110" charset="-128"/>
          <a:cs typeface="+mn-cs"/>
        </a:defRPr>
      </a:lvl4pPr>
      <a:lvl5pPr marL="1425575" indent="-182563" algn="l" rtl="0" eaLnBrk="0" fontAlgn="base" hangingPunct="0">
        <a:spcBef>
          <a:spcPct val="20000"/>
        </a:spcBef>
        <a:spcAft>
          <a:spcPct val="0"/>
        </a:spcAft>
        <a:buClr>
          <a:srgbClr val="E88651"/>
        </a:buClr>
        <a:buFont typeface="Wingdings 3" pitchFamily="-110" charset="2"/>
        <a:buChar char=""/>
        <a:defRPr lang="en-US" sz="2000" kern="1200">
          <a:solidFill>
            <a:schemeClr val="tx1"/>
          </a:solidFill>
          <a:latin typeface="+mn-lt"/>
          <a:ea typeface="ＭＳ Ｐゴシック" pitchFamily="-110" charset="-128"/>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metaarchive.org/conspectus/" TargetMode="External"/><Relationship Id="rId4"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hyperlink" Target="http://www.digitalpreservation.gov/importanc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png"/><Relationship Id="rId8"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emf"/></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gailmac@vt.ed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cholar.lib.vt.edu/theses/available/etd-10022007-144864"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metaarchive.org/pdfs/conspectus_md_2005.html"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24.jpeg"/></Relationships>
</file>

<file path=ppt/slides/_rels/slide81.xml.rels><?xml version="1.0" encoding="UTF-8" standalone="yes"?>
<Relationships xmlns="http://schemas.openxmlformats.org/package/2006/relationships"><Relationship Id="rId3" Type="http://schemas.openxmlformats.org/officeDocument/2006/relationships/hyperlink" Target="http://www.ifla.org/V/press/ifla-ipa02.htm" TargetMode="External"/><Relationship Id="rId4" Type="http://schemas.openxmlformats.org/officeDocument/2006/relationships/hyperlink" Target="http://www.metaarchive.org/" TargetMode="External"/><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gailmac@vt.edu" TargetMode="External"/><Relationship Id="rId3" Type="http://schemas.openxmlformats.org/officeDocument/2006/relationships/hyperlink" Target="mailto:kskinne@emory.ed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ctrTitle" sz="quarter"/>
          </p:nvPr>
        </p:nvSpPr>
        <p:spPr>
          <a:xfrm>
            <a:off x="685800" y="914400"/>
            <a:ext cx="8077200" cy="1673352"/>
          </a:xfrm>
        </p:spPr>
        <p:txBody>
          <a:bodyPr>
            <a:normAutofit/>
          </a:bodyPr>
          <a:lstStyle/>
          <a:p>
            <a:pPr algn="ctr"/>
            <a:r>
              <a:rPr lang="en-US" sz="4400" b="0" dirty="0" smtClean="0">
                <a:solidFill>
                  <a:srgbClr val="F0AD00"/>
                </a:solidFill>
                <a:ea typeface="ＭＳ Ｐゴシック" pitchFamily="-110" charset="-128"/>
                <a:cs typeface="ＭＳ Ｐゴシック" pitchFamily="-110" charset="-128"/>
              </a:rPr>
              <a:t>Distributed Digital Preservation Workshop for </a:t>
            </a:r>
            <a:r>
              <a:rPr lang="en-US" sz="4400" b="0" dirty="0" err="1" smtClean="0">
                <a:solidFill>
                  <a:srgbClr val="F0AD00"/>
                </a:solidFill>
                <a:ea typeface="ＭＳ Ｐゴシック" pitchFamily="-110" charset="-128"/>
                <a:cs typeface="ＭＳ Ｐゴシック" pitchFamily="-110" charset="-128"/>
              </a:rPr>
              <a:t>ETDs</a:t>
            </a:r>
            <a:endParaRPr lang="en-US" sz="4400" b="0" dirty="0" smtClean="0">
              <a:solidFill>
                <a:srgbClr val="F0AD00"/>
              </a:solidFill>
              <a:ea typeface="ＭＳ Ｐゴシック" pitchFamily="-110" charset="-128"/>
              <a:cs typeface="ＭＳ Ｐゴシック" pitchFamily="-110" charset="-128"/>
            </a:endParaRPr>
          </a:p>
        </p:txBody>
      </p:sp>
      <p:sp>
        <p:nvSpPr>
          <p:cNvPr id="16387" name="Subtitle 4"/>
          <p:cNvSpPr>
            <a:spLocks noGrp="1"/>
          </p:cNvSpPr>
          <p:nvPr>
            <p:ph type="subTitle" sz="quarter" idx="1"/>
          </p:nvPr>
        </p:nvSpPr>
        <p:spPr>
          <a:xfrm>
            <a:off x="1447800" y="3124200"/>
            <a:ext cx="6477000" cy="2962275"/>
          </a:xfrm>
        </p:spPr>
        <p:txBody>
          <a:bodyPr/>
          <a:lstStyle/>
          <a:p>
            <a:pPr>
              <a:buFont typeface="Wingdings" pitchFamily="-110" charset="2"/>
              <a:buNone/>
            </a:pPr>
            <a:endParaRPr lang="en-US" dirty="0" smtClean="0">
              <a:ea typeface="ＭＳ Ｐゴシック" pitchFamily="-110" charset="-128"/>
              <a:cs typeface="ＭＳ Ｐゴシック" pitchFamily="-110" charset="-128"/>
            </a:endParaRPr>
          </a:p>
          <a:p>
            <a:pPr algn="ctr">
              <a:buFont typeface="Wingdings" pitchFamily="-110" charset="2"/>
              <a:buNone/>
            </a:pPr>
            <a:r>
              <a:rPr lang="en-US" sz="2800" dirty="0" smtClean="0">
                <a:ea typeface="ＭＳ Ｐゴシック" pitchFamily="-110" charset="-128"/>
                <a:cs typeface="ＭＳ Ｐゴシック" pitchFamily="-110" charset="-128"/>
              </a:rPr>
              <a:t>Gail McMillan, Virginia Tech</a:t>
            </a:r>
          </a:p>
          <a:p>
            <a:pPr algn="ctr">
              <a:buFont typeface="Wingdings" pitchFamily="-110" charset="2"/>
              <a:buNone/>
            </a:pPr>
            <a:r>
              <a:rPr lang="en-US" sz="2800" dirty="0" smtClean="0">
                <a:ea typeface="ＭＳ Ｐゴシック" pitchFamily="-110" charset="-128"/>
                <a:cs typeface="ＭＳ Ｐゴシック" pitchFamily="-110" charset="-128"/>
              </a:rPr>
              <a:t>Martin </a:t>
            </a:r>
            <a:r>
              <a:rPr lang="en-US" sz="2800" dirty="0" err="1" smtClean="0">
                <a:ea typeface="ＭＳ Ｐゴシック" pitchFamily="-110" charset="-128"/>
                <a:cs typeface="ＭＳ Ｐゴシック" pitchFamily="-110" charset="-128"/>
              </a:rPr>
              <a:t>Halbert</a:t>
            </a:r>
            <a:r>
              <a:rPr lang="en-US" sz="2800" dirty="0" smtClean="0">
                <a:ea typeface="ＭＳ Ｐゴシック" pitchFamily="-110" charset="-128"/>
                <a:cs typeface="ＭＳ Ｐゴシック" pitchFamily="-110" charset="-128"/>
              </a:rPr>
              <a:t>, Emory University</a:t>
            </a:r>
          </a:p>
          <a:p>
            <a:pPr algn="ctr">
              <a:buFont typeface="Wingdings" pitchFamily="-110" charset="2"/>
              <a:buNone/>
            </a:pPr>
            <a:r>
              <a:rPr lang="en-US" sz="2800" dirty="0" smtClean="0">
                <a:ea typeface="ＭＳ Ｐゴシック" pitchFamily="-110" charset="-128"/>
                <a:cs typeface="ＭＳ Ｐゴシック" pitchFamily="-110" charset="-128"/>
              </a:rPr>
              <a:t>Bill Donovan, Boston College</a:t>
            </a:r>
          </a:p>
          <a:p>
            <a:pPr algn="ctr">
              <a:buFont typeface="Wingdings" pitchFamily="-110" charset="2"/>
              <a:buNone/>
            </a:pPr>
            <a:r>
              <a:rPr lang="en-US" sz="2800" dirty="0" smtClean="0">
                <a:ea typeface="ＭＳ Ｐゴシック" pitchFamily="-110" charset="-128"/>
                <a:cs typeface="ＭＳ Ｐゴシック" pitchFamily="-110" charset="-128"/>
              </a:rPr>
              <a:t>MetaArchive Cooperative</a:t>
            </a:r>
          </a:p>
          <a:p>
            <a:pPr algn="ctr">
              <a:buFont typeface="Wingdings" pitchFamily="-110" charset="2"/>
              <a:buNone/>
            </a:pPr>
            <a:endParaRPr lang="en-US" sz="2800" dirty="0" smtClean="0">
              <a:ea typeface="ＭＳ Ｐゴシック" pitchFamily="-110" charset="-128"/>
              <a:cs typeface="ＭＳ Ｐゴシック" pitchFamily="-110" charset="-128"/>
            </a:endParaRPr>
          </a:p>
          <a:p>
            <a:pPr algn="ctr">
              <a:buFont typeface="Wingdings" pitchFamily="-110" charset="2"/>
              <a:buNone/>
            </a:pPr>
            <a:r>
              <a:rPr lang="en-US" sz="2000" dirty="0" smtClean="0">
                <a:ea typeface="ＭＳ Ｐゴシック" pitchFamily="-110" charset="-128"/>
                <a:cs typeface="ＭＳ Ｐゴシック" pitchFamily="-110" charset="-128"/>
              </a:rPr>
              <a:t>12</a:t>
            </a:r>
            <a:r>
              <a:rPr lang="en-US" sz="2000" baseline="30000" dirty="0" smtClean="0">
                <a:ea typeface="ＭＳ Ｐゴシック" pitchFamily="-110" charset="-128"/>
                <a:cs typeface="ＭＳ Ｐゴシック" pitchFamily="-110" charset="-128"/>
              </a:rPr>
              <a:t>th</a:t>
            </a:r>
            <a:r>
              <a:rPr lang="en-US" sz="2000" dirty="0" smtClean="0">
                <a:ea typeface="ＭＳ Ｐゴシック" pitchFamily="-110" charset="-128"/>
                <a:cs typeface="ＭＳ Ｐゴシック" pitchFamily="-110" charset="-128"/>
              </a:rPr>
              <a:t> International Symposium on </a:t>
            </a:r>
            <a:r>
              <a:rPr lang="en-US" sz="2000" dirty="0" err="1" smtClean="0">
                <a:ea typeface="ＭＳ Ｐゴシック" pitchFamily="-110" charset="-128"/>
                <a:cs typeface="ＭＳ Ｐゴシック" pitchFamily="-110" charset="-128"/>
              </a:rPr>
              <a:t>ETDs</a:t>
            </a:r>
            <a:endParaRPr lang="en-US" sz="2000" dirty="0" smtClean="0">
              <a:ea typeface="ＭＳ Ｐゴシック" pitchFamily="-110" charset="-128"/>
              <a:cs typeface="ＭＳ Ｐゴシック" pitchFamily="-110" charset="-128"/>
            </a:endParaRPr>
          </a:p>
          <a:p>
            <a:pPr algn="ctr">
              <a:buFont typeface="Wingdings" pitchFamily="-110" charset="2"/>
              <a:buNone/>
            </a:pPr>
            <a:r>
              <a:rPr lang="en-US" sz="2000" dirty="0" smtClean="0">
                <a:ea typeface="ＭＳ Ｐゴシック" pitchFamily="-110" charset="-128"/>
                <a:cs typeface="ＭＳ Ｐゴシック" pitchFamily="-110" charset="-128"/>
              </a:rPr>
              <a:t>University of Pittsburgh</a:t>
            </a:r>
          </a:p>
          <a:p>
            <a:pPr algn="ctr">
              <a:buFont typeface="Wingdings" pitchFamily="-110" charset="2"/>
              <a:buNone/>
            </a:pPr>
            <a:r>
              <a:rPr lang="en-US" dirty="0" smtClean="0">
                <a:ea typeface="ＭＳ Ｐゴシック" pitchFamily="-110" charset="-128"/>
                <a:cs typeface="ＭＳ Ｐゴシック" pitchFamily="-110" charset="-128"/>
              </a:rPr>
              <a:t>June 10, 2009</a:t>
            </a:r>
            <a:endParaRPr lang="en-US" sz="2000" dirty="0" smtClean="0">
              <a:ea typeface="ＭＳ Ｐゴシック" pitchFamily="-110" charset="-128"/>
              <a:cs typeface="ＭＳ Ｐゴシック" pitchFamily="-110"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pPr eaLnBrk="1" hangingPunct="1"/>
            <a:r>
              <a:rPr lang="en-US" sz="4000" b="0" dirty="0">
                <a:ea typeface="ＭＳ Ｐゴシック" pitchFamily="-110" charset="-128"/>
                <a:cs typeface="ＭＳ Ｐゴシック" pitchFamily="-110" charset="-128"/>
              </a:rPr>
              <a:t>ETD File Formats</a:t>
            </a:r>
          </a:p>
        </p:txBody>
      </p:sp>
      <p:sp>
        <p:nvSpPr>
          <p:cNvPr id="33795" name="Rectangle 3"/>
          <p:cNvSpPr>
            <a:spLocks noGrp="1" noChangeArrowheads="1"/>
          </p:cNvSpPr>
          <p:nvPr>
            <p:ph type="body" sz="half" idx="1"/>
          </p:nvPr>
        </p:nvSpPr>
        <p:spPr>
          <a:xfrm>
            <a:off x="912813" y="1905000"/>
            <a:ext cx="3963987" cy="4191000"/>
          </a:xfrm>
        </p:spPr>
        <p:txBody>
          <a:bodyPr/>
          <a:lstStyle/>
          <a:p>
            <a:pPr eaLnBrk="1" hangingPunct="1"/>
            <a:r>
              <a:rPr lang="en-US" dirty="0">
                <a:latin typeface="Corbel (Body)"/>
                <a:ea typeface="ＭＳ Ｐゴシック" pitchFamily="-110" charset="-128"/>
                <a:cs typeface="Corbel (Body)"/>
              </a:rPr>
              <a:t>85%   PDF</a:t>
            </a:r>
          </a:p>
          <a:p>
            <a:pPr eaLnBrk="1" hangingPunct="1"/>
            <a:r>
              <a:rPr lang="en-US" dirty="0">
                <a:latin typeface="Corbel (Body)"/>
                <a:ea typeface="ＭＳ Ｐゴシック" pitchFamily="-110" charset="-128"/>
                <a:cs typeface="Corbel (Body)"/>
              </a:rPr>
              <a:t>30%    JPG</a:t>
            </a:r>
          </a:p>
          <a:p>
            <a:pPr eaLnBrk="1" hangingPunct="1"/>
            <a:r>
              <a:rPr lang="en-US" dirty="0">
                <a:latin typeface="Corbel (Body)"/>
                <a:ea typeface="ＭＳ Ｐゴシック" pitchFamily="-110" charset="-128"/>
                <a:cs typeface="Corbel (Body)"/>
              </a:rPr>
              <a:t>27%    WAV</a:t>
            </a:r>
          </a:p>
          <a:p>
            <a:pPr eaLnBrk="1" hangingPunct="1"/>
            <a:r>
              <a:rPr lang="en-US" dirty="0">
                <a:latin typeface="Corbel (Body)"/>
                <a:ea typeface="ＭＳ Ｐゴシック" pitchFamily="-110" charset="-128"/>
                <a:cs typeface="Corbel (Body)"/>
              </a:rPr>
              <a:t>24%    GIF</a:t>
            </a:r>
          </a:p>
          <a:p>
            <a:pPr eaLnBrk="1" hangingPunct="1"/>
            <a:r>
              <a:rPr lang="en-US" dirty="0">
                <a:latin typeface="Corbel (Body)"/>
                <a:ea typeface="ＭＳ Ｐゴシック" pitchFamily="-110" charset="-128"/>
                <a:cs typeface="Corbel (Body)"/>
              </a:rPr>
              <a:t>23%    HTML, MOV</a:t>
            </a:r>
          </a:p>
          <a:p>
            <a:pPr eaLnBrk="1" hangingPunct="1"/>
            <a:r>
              <a:rPr lang="en-US" dirty="0">
                <a:latin typeface="Corbel (Body)"/>
                <a:ea typeface="ＭＳ Ｐゴシック" pitchFamily="-110" charset="-128"/>
                <a:cs typeface="Corbel (Body)"/>
              </a:rPr>
              <a:t>21%    AVI, MP3</a:t>
            </a:r>
          </a:p>
          <a:p>
            <a:pPr eaLnBrk="1" hangingPunct="1"/>
            <a:endParaRPr lang="en-US" dirty="0">
              <a:latin typeface="Corbel (Body)"/>
              <a:ea typeface="ＭＳ Ｐゴシック" pitchFamily="-110" charset="-128"/>
              <a:cs typeface="Corbel (Body)"/>
            </a:endParaRPr>
          </a:p>
          <a:p>
            <a:pPr eaLnBrk="1" hangingPunct="1">
              <a:buFont typeface="Wingdings" pitchFamily="-110" charset="2"/>
              <a:buNone/>
            </a:pPr>
            <a:r>
              <a:rPr lang="en-US" sz="1800" dirty="0">
                <a:latin typeface="Corbel (Body)"/>
                <a:ea typeface="ＭＳ Ｐゴシック" pitchFamily="-110" charset="-128"/>
                <a:cs typeface="Corbel (Body)"/>
                <a:hlinkClick r:id="rId3"/>
              </a:rPr>
              <a:t>MetaArchive Conspectus Database</a:t>
            </a:r>
            <a:endParaRPr lang="en-US" dirty="0">
              <a:latin typeface="Corbel (Body)"/>
              <a:ea typeface="ＭＳ Ｐゴシック" pitchFamily="-110" charset="-128"/>
              <a:cs typeface="Corbel (Body)"/>
            </a:endParaRPr>
          </a:p>
        </p:txBody>
      </p:sp>
      <p:sp>
        <p:nvSpPr>
          <p:cNvPr id="33796" name="Rectangle 4"/>
          <p:cNvSpPr>
            <a:spLocks noGrp="1" noChangeArrowheads="1"/>
          </p:cNvSpPr>
          <p:nvPr>
            <p:ph type="body" sz="half" idx="2"/>
          </p:nvPr>
        </p:nvSpPr>
        <p:spPr>
          <a:xfrm>
            <a:off x="5048250" y="1905000"/>
            <a:ext cx="3975100" cy="4191000"/>
          </a:xfrm>
        </p:spPr>
        <p:txBody>
          <a:bodyPr/>
          <a:lstStyle/>
          <a:p>
            <a:pPr eaLnBrk="1" hangingPunct="1"/>
            <a:endParaRPr lang="en-US">
              <a:ea typeface="ＭＳ Ｐゴシック" pitchFamily="-110" charset="-128"/>
              <a:cs typeface="ＭＳ Ｐゴシック" pitchFamily="-110" charset="-128"/>
            </a:endParaRPr>
          </a:p>
        </p:txBody>
      </p:sp>
      <p:pic>
        <p:nvPicPr>
          <p:cNvPr id="33797" name="Picture 5" descr="Q6Formats"/>
          <p:cNvPicPr>
            <a:picLocks noChangeAspect="1" noChangeArrowheads="1"/>
          </p:cNvPicPr>
          <p:nvPr/>
        </p:nvPicPr>
        <p:blipFill>
          <a:blip r:embed="rId4"/>
          <a:srcRect/>
          <a:stretch>
            <a:fillRect/>
          </a:stretch>
        </p:blipFill>
        <p:spPr bwMode="auto">
          <a:xfrm>
            <a:off x="5638800" y="152400"/>
            <a:ext cx="3257550" cy="6553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155448"/>
            <a:ext cx="8458200" cy="1252728"/>
          </a:xfrm>
        </p:spPr>
        <p:txBody>
          <a:bodyPr>
            <a:noAutofit/>
          </a:bodyPr>
          <a:lstStyle/>
          <a:p>
            <a:pPr eaLnBrk="1" hangingPunct="1"/>
            <a:r>
              <a:rPr lang="en-US" sz="4000" b="0" dirty="0" smtClean="0">
                <a:ea typeface="ＭＳ Ｐゴシック" pitchFamily="-110" charset="-128"/>
                <a:cs typeface="ＭＳ Ｐゴシック" pitchFamily="-110" charset="-128"/>
              </a:rPr>
              <a:t>Platforms and </a:t>
            </a:r>
            <a:r>
              <a:rPr lang="en-US" sz="4000" b="0" dirty="0">
                <a:ea typeface="ＭＳ Ｐゴシック" pitchFamily="-110" charset="-128"/>
                <a:cs typeface="ＭＳ Ｐゴシック" pitchFamily="-110" charset="-128"/>
              </a:rPr>
              <a:t>Institutional Repositories hosting </a:t>
            </a:r>
            <a:r>
              <a:rPr lang="en-US" sz="4000" b="0" dirty="0" err="1">
                <a:ea typeface="ＭＳ Ｐゴシック" pitchFamily="-110" charset="-128"/>
                <a:cs typeface="ＭＳ Ｐゴシック" pitchFamily="-110" charset="-128"/>
              </a:rPr>
              <a:t>ETDs</a:t>
            </a:r>
            <a:endParaRPr lang="en-US" sz="4000" b="0" dirty="0">
              <a:ea typeface="ＭＳ Ｐゴシック" pitchFamily="-110" charset="-128"/>
              <a:cs typeface="ＭＳ Ｐゴシック" pitchFamily="-110" charset="-128"/>
            </a:endParaRPr>
          </a:p>
        </p:txBody>
      </p:sp>
      <p:sp>
        <p:nvSpPr>
          <p:cNvPr id="35843" name="Rectangle 3"/>
          <p:cNvSpPr>
            <a:spLocks noGrp="1" noChangeArrowheads="1"/>
          </p:cNvSpPr>
          <p:nvPr>
            <p:ph type="body" idx="1"/>
          </p:nvPr>
        </p:nvSpPr>
        <p:spPr/>
        <p:txBody>
          <a:bodyPr/>
          <a:lstStyle/>
          <a:p>
            <a:pPr eaLnBrk="1" hangingPunct="1"/>
            <a:r>
              <a:rPr lang="en-US" sz="2800" dirty="0">
                <a:solidFill>
                  <a:srgbClr val="000000"/>
                </a:solidFill>
                <a:latin typeface="Corbel (Body)"/>
                <a:ea typeface="ＭＳ Ｐゴシック" pitchFamily="-110" charset="-128"/>
                <a:cs typeface="Corbel (Body)"/>
              </a:rPr>
              <a:t>26%	</a:t>
            </a:r>
            <a:r>
              <a:rPr lang="en-US" sz="2800" dirty="0" err="1">
                <a:solidFill>
                  <a:srgbClr val="000000"/>
                </a:solidFill>
                <a:latin typeface="Corbel (Body)"/>
                <a:ea typeface="ＭＳ Ｐゴシック" pitchFamily="-110" charset="-128"/>
                <a:cs typeface="Corbel (Body)"/>
              </a:rPr>
              <a:t>DSpace</a:t>
            </a:r>
            <a:r>
              <a:rPr lang="en-US" sz="2800" dirty="0">
                <a:solidFill>
                  <a:srgbClr val="000000"/>
                </a:solidFill>
                <a:latin typeface="Corbel (Body)"/>
                <a:ea typeface="ＭＳ Ｐゴシック" pitchFamily="-110" charset="-128"/>
                <a:cs typeface="Corbel (Body)"/>
              </a:rPr>
              <a:t> </a:t>
            </a:r>
          </a:p>
          <a:p>
            <a:pPr eaLnBrk="1" hangingPunct="1"/>
            <a:r>
              <a:rPr lang="en-US" sz="2800" dirty="0">
                <a:solidFill>
                  <a:srgbClr val="000000"/>
                </a:solidFill>
                <a:latin typeface="Corbel (Body)"/>
                <a:ea typeface="ＭＳ Ｐゴシック" pitchFamily="-110" charset="-128"/>
                <a:cs typeface="Corbel (Body)"/>
              </a:rPr>
              <a:t>13% 	</a:t>
            </a:r>
            <a:r>
              <a:rPr lang="en-US" sz="2800" dirty="0" err="1">
                <a:solidFill>
                  <a:srgbClr val="000000"/>
                </a:solidFill>
                <a:latin typeface="Corbel (Body)"/>
                <a:ea typeface="ＭＳ Ｐゴシック" pitchFamily="-110" charset="-128"/>
                <a:cs typeface="Corbel (Body)"/>
              </a:rPr>
              <a:t>ETD_db</a:t>
            </a:r>
            <a:endParaRPr lang="en-US" sz="2800" dirty="0">
              <a:solidFill>
                <a:srgbClr val="000000"/>
              </a:solidFill>
              <a:latin typeface="Corbel (Body)"/>
              <a:ea typeface="ＭＳ Ｐゴシック" pitchFamily="-110" charset="-128"/>
              <a:cs typeface="Corbel (Body)"/>
            </a:endParaRPr>
          </a:p>
          <a:p>
            <a:pPr eaLnBrk="1" hangingPunct="1"/>
            <a:r>
              <a:rPr lang="en-US" sz="2800" dirty="0">
                <a:solidFill>
                  <a:srgbClr val="000000"/>
                </a:solidFill>
                <a:latin typeface="Corbel (Body)"/>
                <a:ea typeface="ＭＳ Ｐゴシック" pitchFamily="-110" charset="-128"/>
                <a:cs typeface="Corbel (Body)"/>
              </a:rPr>
              <a:t>  3%	Fedora</a:t>
            </a:r>
          </a:p>
          <a:p>
            <a:pPr eaLnBrk="1" hangingPunct="1"/>
            <a:r>
              <a:rPr lang="en-US" sz="2800" dirty="0">
                <a:solidFill>
                  <a:srgbClr val="000000"/>
                </a:solidFill>
                <a:latin typeface="Corbel (Body)"/>
                <a:ea typeface="ＭＳ Ｐゴシック" pitchFamily="-110" charset="-128"/>
                <a:cs typeface="Corbel (Body)"/>
              </a:rPr>
              <a:t>  1%	</a:t>
            </a:r>
            <a:r>
              <a:rPr lang="en-US" sz="2800" dirty="0" err="1">
                <a:solidFill>
                  <a:srgbClr val="000000"/>
                </a:solidFill>
                <a:latin typeface="Corbel (Body)"/>
                <a:ea typeface="ＭＳ Ｐゴシック" pitchFamily="-110" charset="-128"/>
                <a:cs typeface="Corbel (Body)"/>
              </a:rPr>
              <a:t>Eprints</a:t>
            </a:r>
            <a:endParaRPr lang="en-US" sz="2800" dirty="0">
              <a:solidFill>
                <a:srgbClr val="000000"/>
              </a:solidFill>
              <a:latin typeface="Corbel (Body)"/>
              <a:ea typeface="ＭＳ Ｐゴシック" pitchFamily="-110" charset="-128"/>
              <a:cs typeface="Corbel (Body)"/>
            </a:endParaRPr>
          </a:p>
          <a:p>
            <a:pPr eaLnBrk="1" hangingPunct="1">
              <a:buFont typeface="Wingdings" pitchFamily="-110" charset="2"/>
              <a:buNone/>
            </a:pPr>
            <a:r>
              <a:rPr lang="en-US" sz="2800" dirty="0">
                <a:solidFill>
                  <a:srgbClr val="000000"/>
                </a:solidFill>
                <a:latin typeface="Corbel (Body)"/>
                <a:ea typeface="ＭＳ Ｐゴシック" pitchFamily="-110" charset="-128"/>
                <a:cs typeface="Corbel (Body)"/>
              </a:rPr>
              <a:t> </a:t>
            </a:r>
          </a:p>
          <a:p>
            <a:pPr eaLnBrk="1" hangingPunct="1"/>
            <a:r>
              <a:rPr lang="en-US" sz="2800" dirty="0">
                <a:solidFill>
                  <a:srgbClr val="000000"/>
                </a:solidFill>
                <a:latin typeface="Corbel (Body)"/>
                <a:ea typeface="ＭＳ Ｐゴシック" pitchFamily="-110" charset="-128"/>
                <a:cs typeface="Corbel (Body)"/>
              </a:rPr>
              <a:t>29%	Locally developed systems </a:t>
            </a:r>
          </a:p>
          <a:p>
            <a:pPr eaLnBrk="1" hangingPunct="1"/>
            <a:r>
              <a:rPr lang="en-US" sz="2800" dirty="0">
                <a:solidFill>
                  <a:srgbClr val="000000"/>
                </a:solidFill>
                <a:latin typeface="Corbel (Body)"/>
                <a:ea typeface="ＭＳ Ｐゴシック" pitchFamily="-110" charset="-128"/>
                <a:cs typeface="Corbel (Body)"/>
              </a:rPr>
              <a:t>29% 	Others</a:t>
            </a:r>
          </a:p>
          <a:p>
            <a:pPr eaLnBrk="1" hangingPunct="1"/>
            <a:endParaRPr lang="en-US" sz="2800" dirty="0">
              <a:ea typeface="ＭＳ Ｐゴシック" pitchFamily="-110" charset="-128"/>
              <a:cs typeface="ＭＳ Ｐゴシック" pitchFamily="-110" charset="-128"/>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b="0" dirty="0">
                <a:ea typeface="ＭＳ Ｐゴシック" pitchFamily="-110" charset="-128"/>
                <a:cs typeface="ＭＳ Ｐゴシック" pitchFamily="-110" charset="-128"/>
              </a:rPr>
              <a:t>Structure of ETD Collections</a:t>
            </a:r>
          </a:p>
        </p:txBody>
      </p:sp>
      <p:sp>
        <p:nvSpPr>
          <p:cNvPr id="37891" name="Rectangle 3"/>
          <p:cNvSpPr>
            <a:spLocks noGrp="1" noChangeArrowheads="1"/>
          </p:cNvSpPr>
          <p:nvPr>
            <p:ph type="body" idx="1"/>
          </p:nvPr>
        </p:nvSpPr>
        <p:spPr>
          <a:xfrm>
            <a:off x="912813" y="1981200"/>
            <a:ext cx="8110537" cy="4114800"/>
          </a:xfrm>
        </p:spPr>
        <p:txBody>
          <a:bodyPr/>
          <a:lstStyle/>
          <a:p>
            <a:pPr eaLnBrk="1" hangingPunct="1"/>
            <a:r>
              <a:rPr lang="en-US" dirty="0">
                <a:latin typeface="Corbel (Body)"/>
                <a:ea typeface="ＭＳ Ｐゴシック" pitchFamily="-110" charset="-128"/>
                <a:cs typeface="Corbel (Body)"/>
              </a:rPr>
              <a:t>25%	Subject-like categories</a:t>
            </a:r>
          </a:p>
          <a:p>
            <a:pPr eaLnBrk="1" hangingPunct="1"/>
            <a:r>
              <a:rPr lang="en-US" dirty="0">
                <a:latin typeface="Corbel (Body)"/>
                <a:ea typeface="ＭＳ Ｐゴシック" pitchFamily="-110" charset="-128"/>
                <a:cs typeface="Corbel (Body)"/>
              </a:rPr>
              <a:t>21% 	Everything-in-one </a:t>
            </a:r>
          </a:p>
          <a:p>
            <a:pPr eaLnBrk="1" hangingPunct="1"/>
            <a:r>
              <a:rPr lang="en-US" dirty="0">
                <a:latin typeface="Corbel (Body)"/>
                <a:ea typeface="ＭＳ Ｐゴシック" pitchFamily="-110" charset="-128"/>
                <a:cs typeface="Corbel (Body)"/>
              </a:rPr>
              <a:t>21%	Year </a:t>
            </a:r>
          </a:p>
          <a:p>
            <a:pPr eaLnBrk="1" hangingPunct="1"/>
            <a:r>
              <a:rPr lang="en-US" dirty="0">
                <a:latin typeface="Corbel (Body)"/>
                <a:ea typeface="ＭＳ Ｐゴシック" pitchFamily="-110" charset="-128"/>
                <a:cs typeface="Corbel (Body)"/>
              </a:rPr>
              <a:t> 9%	Accessibility</a:t>
            </a:r>
          </a:p>
          <a:p>
            <a:pPr eaLnBrk="1" hangingPunct="1"/>
            <a:r>
              <a:rPr lang="en-US" dirty="0">
                <a:latin typeface="Corbel (Body)"/>
                <a:ea typeface="ＭＳ Ｐゴシック" pitchFamily="-110" charset="-128"/>
                <a:cs typeface="Corbel (Body)"/>
              </a:rPr>
              <a:t> 7%	Degree</a:t>
            </a:r>
            <a:endParaRPr lang="en-US" dirty="0" smtClean="0">
              <a:latin typeface="Corbel (Body)"/>
              <a:ea typeface="ＭＳ Ｐゴシック" pitchFamily="-110" charset="-128"/>
              <a:cs typeface="Corbel (Body)"/>
            </a:endParaRPr>
          </a:p>
          <a:p>
            <a:pPr marL="455613" eaLnBrk="1" hangingPunct="1"/>
            <a:r>
              <a:rPr lang="en-US" dirty="0" smtClean="0">
                <a:latin typeface="Corbel (Body)"/>
                <a:ea typeface="ＭＳ Ｐゴシック" pitchFamily="-110" charset="-128"/>
                <a:cs typeface="Corbel (Body)"/>
              </a:rPr>
              <a:t>It’s </a:t>
            </a:r>
            <a:r>
              <a:rPr lang="en-US" dirty="0">
                <a:latin typeface="Corbel (Body)"/>
                <a:ea typeface="ＭＳ Ｐゴシック" pitchFamily="-110" charset="-128"/>
                <a:cs typeface="Corbel (Body)"/>
              </a:rPr>
              <a:t>best to group</a:t>
            </a:r>
            <a:r>
              <a:rPr lang="en-US" dirty="0" smtClean="0">
                <a:latin typeface="Corbel (Body)"/>
                <a:ea typeface="ＭＳ Ｐゴシック" pitchFamily="-110" charset="-128"/>
                <a:cs typeface="Corbel (Body)"/>
              </a:rPr>
              <a:t> </a:t>
            </a:r>
            <a:r>
              <a:rPr lang="en-US" dirty="0" err="1" smtClean="0">
                <a:latin typeface="Corbel (Body)"/>
                <a:ea typeface="ＭＳ Ｐゴシック" pitchFamily="-110" charset="-128"/>
                <a:cs typeface="Corbel (Body)"/>
              </a:rPr>
              <a:t>ETDs</a:t>
            </a:r>
            <a:r>
              <a:rPr lang="en-US" dirty="0" smtClean="0">
                <a:latin typeface="Corbel (Body)"/>
                <a:ea typeface="ＭＳ Ｐゴシック" pitchFamily="-110" charset="-128"/>
                <a:cs typeface="Corbel (Body)"/>
              </a:rPr>
              <a:t> into </a:t>
            </a:r>
            <a:r>
              <a:rPr lang="en-US" dirty="0">
                <a:latin typeface="Corbel (Body)"/>
                <a:ea typeface="ＭＳ Ｐゴシック" pitchFamily="-110" charset="-128"/>
                <a:cs typeface="Corbel (Body)"/>
              </a:rPr>
              <a:t>discrete and finite units such as annual </a:t>
            </a:r>
            <a:r>
              <a:rPr lang="en-US" dirty="0" err="1">
                <a:latin typeface="Corbel (Body)"/>
                <a:ea typeface="ＭＳ Ｐゴシック" pitchFamily="-110" charset="-128"/>
                <a:cs typeface="Corbel (Body)"/>
              </a:rPr>
              <a:t>cumulations</a:t>
            </a:r>
            <a:r>
              <a:rPr lang="en-US" dirty="0">
                <a:latin typeface="Corbel (Body)"/>
                <a:ea typeface="ＭＳ Ｐゴシック" pitchFamily="-110" charset="-128"/>
                <a:cs typeface="Corbel (Body)"/>
              </a:rPr>
              <a:t>.</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LOCKSSsurveyQs"/>
          <p:cNvPicPr>
            <a:picLocks noGrp="1" noChangeAspect="1" noChangeArrowheads="1"/>
          </p:cNvPicPr>
          <p:nvPr>
            <p:ph idx="4294967295"/>
          </p:nvPr>
        </p:nvPicPr>
        <p:blipFill>
          <a:blip r:embed="rId3"/>
          <a:srcRect/>
          <a:stretch>
            <a:fillRect/>
          </a:stretch>
        </p:blipFill>
        <p:spPr>
          <a:xfrm>
            <a:off x="1828800" y="0"/>
            <a:ext cx="5443537" cy="6858000"/>
          </a:xfr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eaLnBrk="1" hangingPunct="1"/>
            <a:r>
              <a:rPr lang="en-US" sz="4400" b="0" dirty="0" smtClean="0">
                <a:solidFill>
                  <a:schemeClr val="accent1"/>
                </a:solidFill>
                <a:ea typeface="ＭＳ Ｐゴシック" pitchFamily="-110" charset="-128"/>
                <a:cs typeface="ＭＳ Ｐゴシック" pitchFamily="-110" charset="-128"/>
              </a:rPr>
              <a:t>NDLTD  </a:t>
            </a:r>
            <a:r>
              <a:rPr lang="en-US" sz="4400" b="0" dirty="0">
                <a:solidFill>
                  <a:schemeClr val="accent1"/>
                </a:solidFill>
                <a:ea typeface="ＭＳ Ｐゴシック" pitchFamily="-110" charset="-128"/>
                <a:cs typeface="ＭＳ Ｐゴシック" pitchFamily="-110" charset="-128"/>
              </a:rPr>
              <a:t>Preservation Strategy</a:t>
            </a:r>
          </a:p>
        </p:txBody>
      </p:sp>
      <p:sp>
        <p:nvSpPr>
          <p:cNvPr id="41987" name="Rectangle 4"/>
          <p:cNvSpPr>
            <a:spLocks noGrp="1" noChangeArrowheads="1"/>
          </p:cNvSpPr>
          <p:nvPr>
            <p:ph type="body" idx="1"/>
          </p:nvPr>
        </p:nvSpPr>
        <p:spPr/>
        <p:txBody>
          <a:bodyPr/>
          <a:lstStyle/>
          <a:p>
            <a:pPr eaLnBrk="1" hangingPunct="1"/>
            <a:r>
              <a:rPr lang="en-US" dirty="0" smtClean="0">
                <a:latin typeface="Corbel (Body)"/>
                <a:ea typeface="ＭＳ Ｐゴシック" pitchFamily="-110" charset="-128"/>
                <a:cs typeface="Corbel (Body)"/>
              </a:rPr>
              <a:t>NDLTD and MetaArchive Cooperative </a:t>
            </a:r>
          </a:p>
          <a:p>
            <a:pPr lvl="1" eaLnBrk="1" hangingPunct="1"/>
            <a:r>
              <a:rPr lang="en-US" dirty="0" smtClean="0">
                <a:latin typeface="Corbel (Body)"/>
                <a:cs typeface="Corbel (Body)"/>
              </a:rPr>
              <a:t>Help higher education institutions provide long-term open access to </a:t>
            </a:r>
            <a:r>
              <a:rPr lang="en-US" dirty="0" err="1" smtClean="0">
                <a:latin typeface="Corbel (Body)"/>
                <a:cs typeface="Corbel (Body)"/>
              </a:rPr>
              <a:t>ETDs</a:t>
            </a:r>
            <a:r>
              <a:rPr lang="en-US" dirty="0" smtClean="0">
                <a:latin typeface="Corbel (Body)"/>
                <a:cs typeface="Corbel (Body)"/>
              </a:rPr>
              <a:t> </a:t>
            </a:r>
          </a:p>
          <a:p>
            <a:pPr lvl="1" eaLnBrk="1" hangingPunct="1"/>
            <a:r>
              <a:rPr lang="en-US" dirty="0" smtClean="0">
                <a:latin typeface="Corbel (Body)"/>
                <a:cs typeface="Corbel (Body)"/>
              </a:rPr>
              <a:t>Institutions can achieve this goal by becoming part of the ETD Preservation Network.</a:t>
            </a:r>
          </a:p>
          <a:p>
            <a:pPr eaLnBrk="1" hangingPunct="1"/>
            <a:r>
              <a:rPr lang="en-US" dirty="0" smtClean="0">
                <a:latin typeface="Corbel (Body)"/>
                <a:ea typeface="ＭＳ Ｐゴシック" pitchFamily="-110" charset="-128"/>
                <a:cs typeface="Corbel (Body)"/>
              </a:rPr>
              <a:t>Participate in an NDLTD MetaArchive Preservation Network Workshop</a:t>
            </a:r>
          </a:p>
          <a:p>
            <a:pPr eaLnBrk="1" hangingPunct="1"/>
            <a:r>
              <a:rPr lang="en-US" dirty="0" smtClean="0">
                <a:latin typeface="Corbel (Body)"/>
                <a:ea typeface="ＭＳ Ｐゴシック" pitchFamily="-110" charset="-128"/>
                <a:cs typeface="Corbel (Body)"/>
              </a:rPr>
              <a:t>Join: NDLTD and MetaArchive</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b="0" dirty="0" smtClean="0">
                <a:solidFill>
                  <a:srgbClr val="F0AD00"/>
                </a:solidFill>
                <a:ea typeface="ＭＳ Ｐゴシック" pitchFamily="-110" charset="-128"/>
                <a:cs typeface="ＭＳ Ｐゴシック" pitchFamily="-110" charset="-128"/>
              </a:rPr>
              <a:t>NDLTD Preservation Strategy</a:t>
            </a:r>
            <a:r>
              <a:rPr lang="en-US" sz="2000" dirty="0" smtClean="0">
                <a:solidFill>
                  <a:schemeClr val="tx1"/>
                </a:solidFill>
                <a:latin typeface="Times New Roman" pitchFamily="-110" charset="0"/>
                <a:ea typeface="ＭＳ Ｐゴシック" pitchFamily="-110" charset="-128"/>
                <a:cs typeface="ＭＳ Ｐゴシック" pitchFamily="-110" charset="-128"/>
              </a:rPr>
              <a:t/>
            </a:r>
            <a:br>
              <a:rPr lang="en-US" sz="2000" dirty="0" smtClean="0">
                <a:solidFill>
                  <a:schemeClr val="tx1"/>
                </a:solidFill>
                <a:latin typeface="Times New Roman" pitchFamily="-110" charset="0"/>
                <a:ea typeface="ＭＳ Ｐゴシック" pitchFamily="-110" charset="-128"/>
                <a:cs typeface="ＭＳ Ｐゴシック" pitchFamily="-110" charset="-128"/>
              </a:rPr>
            </a:br>
            <a:r>
              <a:rPr lang="en-US" sz="2000" dirty="0">
                <a:solidFill>
                  <a:schemeClr val="tx1"/>
                </a:solidFill>
                <a:latin typeface="Times New Roman" pitchFamily="-110" charset="0"/>
                <a:ea typeface="ＭＳ Ｐゴシック" pitchFamily="-110" charset="-128"/>
                <a:cs typeface="ＭＳ Ｐゴシック" pitchFamily="-110" charset="-128"/>
              </a:rPr>
              <a:t>http://</a:t>
            </a:r>
            <a:r>
              <a:rPr lang="en-US" sz="2000" dirty="0" err="1">
                <a:solidFill>
                  <a:schemeClr val="tx1"/>
                </a:solidFill>
                <a:latin typeface="Times New Roman" pitchFamily="-110" charset="0"/>
                <a:ea typeface="ＭＳ Ｐゴシック" pitchFamily="-110" charset="-128"/>
                <a:cs typeface="ＭＳ Ｐゴシック" pitchFamily="-110" charset="-128"/>
              </a:rPr>
              <a:t>scholar.lib.vt.edu</a:t>
            </a:r>
            <a:r>
              <a:rPr lang="en-US" sz="2000" dirty="0">
                <a:solidFill>
                  <a:schemeClr val="tx1"/>
                </a:solidFill>
                <a:latin typeface="Times New Roman" pitchFamily="-110" charset="0"/>
                <a:ea typeface="ＭＳ Ｐゴシック" pitchFamily="-110" charset="-128"/>
                <a:cs typeface="ＭＳ Ｐゴシック" pitchFamily="-110" charset="-128"/>
              </a:rPr>
              <a:t>/theses/preservation/</a:t>
            </a:r>
            <a:endParaRPr lang="en-US" b="1" dirty="0">
              <a:solidFill>
                <a:schemeClr val="tx1"/>
              </a:solidFill>
              <a:latin typeface="Times New Roman" pitchFamily="-110" charset="0"/>
              <a:ea typeface="ＭＳ Ｐゴシック" pitchFamily="-110" charset="-128"/>
              <a:cs typeface="ＭＳ Ｐゴシック" pitchFamily="-110" charset="-128"/>
            </a:endParaRPr>
          </a:p>
        </p:txBody>
      </p:sp>
      <p:sp>
        <p:nvSpPr>
          <p:cNvPr id="44035" name="Rectangle 3"/>
          <p:cNvSpPr>
            <a:spLocks noGrp="1" noChangeArrowheads="1"/>
          </p:cNvSpPr>
          <p:nvPr>
            <p:ph type="body" idx="1"/>
          </p:nvPr>
        </p:nvSpPr>
        <p:spPr/>
        <p:txBody>
          <a:bodyPr/>
          <a:lstStyle/>
          <a:p>
            <a:pPr eaLnBrk="1" hangingPunct="1"/>
            <a:r>
              <a:rPr lang="en-US" sz="2800" dirty="0">
                <a:latin typeface="Corbel (Body)"/>
                <a:ea typeface="ＭＳ Ｐゴシック" pitchFamily="-110" charset="-128"/>
                <a:cs typeface="Corbel (Body)"/>
              </a:rPr>
              <a:t>Hardware</a:t>
            </a:r>
          </a:p>
          <a:p>
            <a:pPr eaLnBrk="1" hangingPunct="1"/>
            <a:r>
              <a:rPr lang="en-US" sz="2800" dirty="0">
                <a:latin typeface="Corbel (Body)"/>
                <a:ea typeface="ＭＳ Ｐゴシック" pitchFamily="-110" charset="-128"/>
                <a:cs typeface="Corbel (Body)"/>
              </a:rPr>
              <a:t>Software</a:t>
            </a:r>
          </a:p>
          <a:p>
            <a:pPr eaLnBrk="1" hangingPunct="1"/>
            <a:r>
              <a:rPr lang="en-US" sz="2800" dirty="0">
                <a:latin typeface="Corbel (Body)"/>
                <a:ea typeface="ＭＳ Ｐゴシック" pitchFamily="-110" charset="-128"/>
                <a:cs typeface="Corbel (Body)"/>
              </a:rPr>
              <a:t>Access</a:t>
            </a:r>
          </a:p>
          <a:p>
            <a:pPr eaLnBrk="1" hangingPunct="1"/>
            <a:r>
              <a:rPr lang="en-US" sz="2800" dirty="0">
                <a:latin typeface="Corbel (Body)"/>
                <a:ea typeface="ＭＳ Ｐゴシック" pitchFamily="-110" charset="-128"/>
                <a:cs typeface="Corbel (Body)"/>
              </a:rPr>
              <a:t>Intellectual Property</a:t>
            </a:r>
          </a:p>
          <a:p>
            <a:pPr eaLnBrk="1" hangingPunct="1"/>
            <a:r>
              <a:rPr lang="en-US" sz="2800" dirty="0">
                <a:latin typeface="Corbel (Body)"/>
                <a:ea typeface="ＭＳ Ｐゴシック" pitchFamily="-110" charset="-128"/>
                <a:cs typeface="Corbel (Body)"/>
              </a:rPr>
              <a:t>Organizing ETD Collections</a:t>
            </a:r>
          </a:p>
          <a:p>
            <a:pPr eaLnBrk="1" hangingPunct="1"/>
            <a:r>
              <a:rPr lang="en-US" sz="2800" dirty="0">
                <a:latin typeface="Corbel (Body)"/>
                <a:ea typeface="ＭＳ Ｐゴシック" pitchFamily="-110" charset="-128"/>
                <a:cs typeface="Corbel (Body)"/>
              </a:rPr>
              <a:t>Standards</a:t>
            </a:r>
          </a:p>
          <a:p>
            <a:pPr eaLnBrk="1" hangingPunct="1"/>
            <a:r>
              <a:rPr lang="en-US" sz="2800" dirty="0">
                <a:latin typeface="Corbel (Body)"/>
                <a:ea typeface="ＭＳ Ｐゴシック" pitchFamily="-110" charset="-128"/>
                <a:cs typeface="Corbel (Body)"/>
              </a:rPr>
              <a:t>Harvest Frequency</a:t>
            </a:r>
          </a:p>
          <a:p>
            <a:pPr eaLnBrk="1" hangingPunct="1"/>
            <a:r>
              <a:rPr lang="en-US" sz="2800" dirty="0">
                <a:latin typeface="Corbel (Body)"/>
                <a:ea typeface="ＭＳ Ｐゴシック" pitchFamily="-110" charset="-128"/>
                <a:cs typeface="Corbel (Body)"/>
              </a:rPr>
              <a:t>Institutional Workflow</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descr="NDLTDPresPlan.tiff"/>
          <p:cNvPicPr>
            <a:picLocks noChangeAspect="1"/>
          </p:cNvPicPr>
          <p:nvPr/>
        </p:nvPicPr>
        <p:blipFill>
          <a:blip r:embed="rId2"/>
          <a:srcRect/>
          <a:stretch>
            <a:fillRect/>
          </a:stretch>
        </p:blipFill>
        <p:spPr bwMode="auto">
          <a:xfrm>
            <a:off x="282575" y="0"/>
            <a:ext cx="8578850" cy="685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7648"/>
            <a:ext cx="8077200" cy="1673352"/>
          </a:xfrm>
        </p:spPr>
        <p:txBody>
          <a:bodyPr rtlCol="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rPr>
              <a:t>MetaArchive and Distributed Preservation </a:t>
            </a:r>
            <a:endParaRPr lang="en-US" dirty="0">
              <a:solidFill>
                <a:schemeClr val="accent1">
                  <a:satMod val="150000"/>
                </a:schemeClr>
              </a:solidFill>
            </a:endParaRPr>
          </a:p>
        </p:txBody>
      </p:sp>
      <p:sp>
        <p:nvSpPr>
          <p:cNvPr id="9219" name="Subtitle 2"/>
          <p:cNvSpPr>
            <a:spLocks noGrp="1"/>
          </p:cNvSpPr>
          <p:nvPr>
            <p:ph type="subTitle" idx="1"/>
          </p:nvPr>
        </p:nvSpPr>
        <p:spPr>
          <a:xfrm>
            <a:off x="685800" y="5181600"/>
            <a:ext cx="8077200" cy="1500188"/>
          </a:xfrm>
        </p:spPr>
        <p:txBody>
          <a:bodyPr/>
          <a:lstStyle/>
          <a:p>
            <a:pPr eaLnBrk="1" hangingPunct="1"/>
            <a:r>
              <a:rPr lang="en-US" sz="1600" dirty="0"/>
              <a:t>Dr.</a:t>
            </a:r>
            <a:r>
              <a:rPr lang="en-US" sz="1600" dirty="0" smtClean="0"/>
              <a:t> Martin </a:t>
            </a:r>
            <a:r>
              <a:rPr lang="en-US" sz="1600" dirty="0" err="1" smtClean="0"/>
              <a:t>Halbert</a:t>
            </a:r>
            <a:endParaRPr lang="en-US" sz="1600" dirty="0" smtClean="0"/>
          </a:p>
          <a:p>
            <a:pPr eaLnBrk="1" hangingPunct="1"/>
            <a:r>
              <a:rPr lang="en-US" sz="1600" dirty="0"/>
              <a:t>President, MetaArchive Cooperative</a:t>
            </a:r>
          </a:p>
          <a:p>
            <a:pPr eaLnBrk="1" hangingPunct="1"/>
            <a:r>
              <a:rPr lang="en-US" sz="1600" dirty="0"/>
              <a:t>Distributed Digital Preservation for </a:t>
            </a:r>
            <a:r>
              <a:rPr lang="en-US" sz="1600" dirty="0" err="1"/>
              <a:t>ETDs</a:t>
            </a:r>
            <a:r>
              <a:rPr lang="en-US" sz="1600" dirty="0"/>
              <a:t> Workshop</a:t>
            </a:r>
          </a:p>
          <a:p>
            <a:pPr eaLnBrk="1" hangingPunct="1"/>
            <a:r>
              <a:rPr lang="en-US" sz="1600" dirty="0"/>
              <a:t>University of Pittsburgh</a:t>
            </a:r>
          </a:p>
          <a:p>
            <a:pPr eaLnBrk="1" hangingPunct="1"/>
            <a:r>
              <a:rPr lang="en-US" sz="1600" dirty="0"/>
              <a:t>Pittsburgh, PA</a:t>
            </a:r>
          </a:p>
          <a:p>
            <a:pPr eaLnBrk="1" hangingPunct="1"/>
            <a:r>
              <a:rPr lang="en-US" sz="1600" dirty="0"/>
              <a:t>Wednesday, June 10, 2009</a:t>
            </a:r>
          </a:p>
        </p:txBody>
      </p:sp>
      <p:pic>
        <p:nvPicPr>
          <p:cNvPr id="9220" name="Picture 7"/>
          <p:cNvPicPr>
            <a:picLocks noChangeAspect="1" noChangeArrowheads="1"/>
          </p:cNvPicPr>
          <p:nvPr/>
        </p:nvPicPr>
        <p:blipFill>
          <a:blip r:embed="rId2"/>
          <a:srcRect l="1338" t="2847" r="1003" b="3203"/>
          <a:stretch>
            <a:fillRect/>
          </a:stretch>
        </p:blipFill>
        <p:spPr bwMode="auto">
          <a:xfrm>
            <a:off x="2895600" y="381000"/>
            <a:ext cx="3371850" cy="1524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solidFill>
                  <a:schemeClr val="accent1">
                    <a:satMod val="150000"/>
                  </a:schemeClr>
                </a:solidFill>
              </a:rPr>
              <a:t>Session Questions</a:t>
            </a:r>
            <a:endParaRPr lang="en-US" dirty="0">
              <a:solidFill>
                <a:schemeClr val="accent1">
                  <a:satMod val="150000"/>
                </a:schemeClr>
              </a:solidFill>
            </a:endParaRPr>
          </a:p>
        </p:txBody>
      </p:sp>
      <p:sp>
        <p:nvSpPr>
          <p:cNvPr id="10243" name="Content Placeholder 2"/>
          <p:cNvSpPr>
            <a:spLocks noGrp="1"/>
          </p:cNvSpPr>
          <p:nvPr>
            <p:ph idx="1"/>
          </p:nvPr>
        </p:nvSpPr>
        <p:spPr/>
        <p:txBody>
          <a:bodyPr/>
          <a:lstStyle/>
          <a:p>
            <a:pPr eaLnBrk="1" hangingPunct="1"/>
            <a:r>
              <a:rPr lang="en-US" dirty="0"/>
              <a:t>What is the MetaArchive Cooperative? Why did we form it?</a:t>
            </a:r>
          </a:p>
          <a:p>
            <a:pPr eaLnBrk="1" hangingPunct="1"/>
            <a:r>
              <a:rPr lang="en-US" dirty="0"/>
              <a:t>What is distributed digital preservation?  Why is it important for ETD preservation?</a:t>
            </a:r>
          </a:p>
          <a:p>
            <a:pPr eaLnBrk="1" hangingPunct="1"/>
            <a:r>
              <a:rPr lang="en-US" dirty="0"/>
              <a:t>What is LOCKSS?  How does MetaArchive use the LOCKSS software?</a:t>
            </a:r>
          </a:p>
          <a:p>
            <a:pPr eaLnBrk="1" hangingPunct="1"/>
            <a:endParaRPr lang="en-US" dirty="0"/>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9B8ADC71-4E3C-7641-ABA3-15DD4540D0DC}" type="slidenum">
              <a:rPr lang="en-US"/>
              <a:pPr/>
              <a:t>18</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dirty="0" smtClean="0"/>
              <a:t>What led to MetaArchive?</a:t>
            </a:r>
          </a:p>
        </p:txBody>
      </p:sp>
      <p:sp>
        <p:nvSpPr>
          <p:cNvPr id="11267" name="Content Placeholder 2"/>
          <p:cNvSpPr>
            <a:spLocks noGrp="1"/>
          </p:cNvSpPr>
          <p:nvPr>
            <p:ph idx="1"/>
          </p:nvPr>
        </p:nvSpPr>
        <p:spPr>
          <a:xfrm>
            <a:off x="457200" y="1676400"/>
            <a:ext cx="8229600" cy="4227513"/>
          </a:xfrm>
        </p:spPr>
        <p:txBody>
          <a:bodyPr/>
          <a:lstStyle/>
          <a:p>
            <a:pPr eaLnBrk="1" hangingPunct="1"/>
            <a:r>
              <a:rPr lang="en-US"/>
              <a:t>Planning meetings by librarians and archivists in 2002-2003 on concerns about preserving digital archives</a:t>
            </a:r>
          </a:p>
          <a:p>
            <a:pPr eaLnBrk="1" hangingPunct="1"/>
            <a:r>
              <a:rPr lang="en-US"/>
              <a:t>Sense that we needed to do something practical to help each other preserve our data</a:t>
            </a:r>
          </a:p>
          <a:p>
            <a:pPr eaLnBrk="1" hangingPunct="1"/>
            <a:r>
              <a:rPr lang="en-US"/>
              <a:t>Not based on studies, just the observation of our anxieties about keeping our (expensive) digital materials preserved and viable.</a:t>
            </a:r>
          </a:p>
        </p:txBody>
      </p:sp>
      <p:sp>
        <p:nvSpPr>
          <p:cNvPr id="4" name="Date Placeholder 3"/>
          <p:cNvSpPr>
            <a:spLocks noGrp="1"/>
          </p:cNvSpPr>
          <p:nvPr>
            <p:ph type="dt" sz="quarter" idx="10"/>
          </p:nvPr>
        </p:nvSpPr>
        <p:spPr/>
        <p:txBody>
          <a:bodyPr/>
          <a:lstStyle/>
          <a:p>
            <a:r>
              <a:rPr lang="en-US"/>
              <a:t>6/10/2009</a:t>
            </a:r>
          </a:p>
        </p:txBody>
      </p:sp>
      <p:sp>
        <p:nvSpPr>
          <p:cNvPr id="5" name="Footer Placeholder 4"/>
          <p:cNvSpPr>
            <a:spLocks noGrp="1"/>
          </p:cNvSpPr>
          <p:nvPr>
            <p:ph type="ftr" sz="quarter" idx="11"/>
          </p:nvPr>
        </p:nvSpPr>
        <p:spPr/>
        <p:txBody>
          <a:bodyPr/>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500BD914-BF38-384D-A4D7-3999F6DD11EC}" type="slidenum">
              <a:rPr lang="en-US"/>
              <a:pPr/>
              <a:t>19</a:t>
            </a:fld>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sz="4000" b="0" dirty="0" smtClean="0">
                <a:solidFill>
                  <a:srgbClr val="F0AD00"/>
                </a:solidFill>
                <a:ea typeface="ＭＳ Ｐゴシック" pitchFamily="-110" charset="-128"/>
                <a:cs typeface="ＭＳ Ｐゴシック" pitchFamily="-110" charset="-128"/>
              </a:rPr>
              <a:t>Instructors</a:t>
            </a:r>
          </a:p>
        </p:txBody>
      </p:sp>
      <p:sp>
        <p:nvSpPr>
          <p:cNvPr id="18435" name="Content Placeholder 2"/>
          <p:cNvSpPr>
            <a:spLocks noGrp="1"/>
          </p:cNvSpPr>
          <p:nvPr>
            <p:ph idx="1"/>
          </p:nvPr>
        </p:nvSpPr>
        <p:spPr/>
        <p:txBody>
          <a:bodyPr/>
          <a:lstStyle/>
          <a:p>
            <a:r>
              <a:rPr lang="en-US" sz="2400" dirty="0" smtClean="0">
                <a:ea typeface="ＭＳ Ｐゴシック" pitchFamily="-110" charset="-128"/>
                <a:cs typeface="ＭＳ Ｐゴシック" pitchFamily="-110" charset="-128"/>
              </a:rPr>
              <a:t>Gail McMillan</a:t>
            </a:r>
          </a:p>
          <a:p>
            <a:pPr lvl="1"/>
            <a:r>
              <a:rPr lang="en-US" sz="2000" dirty="0" smtClean="0"/>
              <a:t>Director, Digital Library and Archives</a:t>
            </a:r>
          </a:p>
          <a:p>
            <a:pPr lvl="1"/>
            <a:r>
              <a:rPr lang="en-US" sz="2000" dirty="0" smtClean="0"/>
              <a:t>University Libraries, Virginia Tech</a:t>
            </a:r>
          </a:p>
          <a:p>
            <a:r>
              <a:rPr lang="en-US" sz="2400" dirty="0" smtClean="0">
                <a:ea typeface="ＭＳ Ｐゴシック" pitchFamily="-110" charset="-128"/>
                <a:cs typeface="ＭＳ Ｐゴシック" pitchFamily="-110" charset="-128"/>
              </a:rPr>
              <a:t>Martin </a:t>
            </a:r>
            <a:r>
              <a:rPr lang="en-US" sz="2400" dirty="0" err="1" smtClean="0">
                <a:ea typeface="ＭＳ Ｐゴシック" pitchFamily="-110" charset="-128"/>
                <a:cs typeface="ＭＳ Ｐゴシック" pitchFamily="-110" charset="-128"/>
              </a:rPr>
              <a:t>Halbert</a:t>
            </a:r>
            <a:endParaRPr lang="en-US" sz="2400" dirty="0" smtClean="0">
              <a:ea typeface="ＭＳ Ｐゴシック" pitchFamily="-110" charset="-128"/>
              <a:cs typeface="ＭＳ Ｐゴシック" pitchFamily="-110" charset="-128"/>
            </a:endParaRPr>
          </a:p>
          <a:p>
            <a:pPr lvl="1"/>
            <a:r>
              <a:rPr lang="en-US" sz="2000" dirty="0" smtClean="0"/>
              <a:t>Director, Digital Programs and Systems, Emory University</a:t>
            </a:r>
          </a:p>
          <a:p>
            <a:pPr lvl="1"/>
            <a:r>
              <a:rPr lang="en-US" sz="2000" dirty="0" smtClean="0"/>
              <a:t>President, MetaArchive Services Group</a:t>
            </a:r>
          </a:p>
          <a:p>
            <a:r>
              <a:rPr lang="en-US" sz="2400" dirty="0" smtClean="0">
                <a:ea typeface="ＭＳ Ｐゴシック" pitchFamily="-110" charset="-128"/>
                <a:cs typeface="ＭＳ Ｐゴシック" pitchFamily="-110" charset="-128"/>
              </a:rPr>
              <a:t>Bill Donovan </a:t>
            </a:r>
          </a:p>
          <a:p>
            <a:pPr lvl="1"/>
            <a:r>
              <a:rPr lang="en-US" sz="2000" dirty="0" smtClean="0"/>
              <a:t>Digital Imaging Librarian, Boston College</a:t>
            </a:r>
          </a:p>
          <a:p>
            <a:pPr lvl="1"/>
            <a:r>
              <a:rPr lang="en-US" sz="2000" dirty="0" smtClean="0"/>
              <a:t>Manager of Digitization Lab in the O'Neill Library</a:t>
            </a:r>
          </a:p>
          <a:p>
            <a:pPr lvl="1"/>
            <a:r>
              <a:rPr lang="en-US" sz="2000" dirty="0" smtClean="0"/>
              <a:t>ETD Administrator</a:t>
            </a:r>
          </a:p>
          <a:p>
            <a:pPr lvl="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The Data Loss Problem</a:t>
            </a:r>
          </a:p>
        </p:txBody>
      </p:sp>
      <p:pic>
        <p:nvPicPr>
          <p:cNvPr id="12291" name="Picture 4"/>
          <p:cNvPicPr>
            <a:picLocks noChangeAspect="1" noChangeArrowheads="1"/>
          </p:cNvPicPr>
          <p:nvPr/>
        </p:nvPicPr>
        <p:blipFill>
          <a:blip r:embed="rId2"/>
          <a:srcRect/>
          <a:stretch>
            <a:fillRect/>
          </a:stretch>
        </p:blipFill>
        <p:spPr bwMode="auto">
          <a:xfrm>
            <a:off x="647700" y="2286000"/>
            <a:ext cx="7848600" cy="1962150"/>
          </a:xfrm>
          <a:prstGeom prst="rect">
            <a:avLst/>
          </a:prstGeom>
          <a:noFill/>
          <a:ln w="9525">
            <a:noFill/>
            <a:miter lim="800000"/>
            <a:headEnd/>
            <a:tailEnd/>
          </a:ln>
        </p:spPr>
      </p:pic>
      <p:sp>
        <p:nvSpPr>
          <p:cNvPr id="12292" name="Rectangle 5"/>
          <p:cNvSpPr>
            <a:spLocks noChangeArrowheads="1"/>
          </p:cNvSpPr>
          <p:nvPr/>
        </p:nvSpPr>
        <p:spPr bwMode="auto">
          <a:xfrm>
            <a:off x="1524000" y="4648200"/>
            <a:ext cx="6673850" cy="641350"/>
          </a:xfrm>
          <a:prstGeom prst="rect">
            <a:avLst/>
          </a:prstGeom>
          <a:noFill/>
          <a:ln w="9525">
            <a:noFill/>
            <a:miter lim="800000"/>
            <a:headEnd/>
            <a:tailEnd/>
          </a:ln>
        </p:spPr>
        <p:txBody>
          <a:bodyPr wrap="none" anchor="ctr">
            <a:prstTxWarp prst="textNoShape">
              <a:avLst/>
            </a:prstTxWarp>
            <a:spAutoFit/>
          </a:bodyPr>
          <a:lstStyle/>
          <a:p>
            <a:r>
              <a:rPr lang="en-US">
                <a:latin typeface="Georgia" pitchFamily="-110" charset="0"/>
              </a:rPr>
              <a:t>From NDIIPP Website on the Importance of Digital preservation </a:t>
            </a:r>
          </a:p>
          <a:p>
            <a:r>
              <a:rPr lang="en-US">
                <a:latin typeface="Georgia" pitchFamily="-110" charset="0"/>
              </a:rPr>
              <a:t>(</a:t>
            </a:r>
            <a:r>
              <a:rPr lang="en-US">
                <a:latin typeface="Georgia" pitchFamily="-110" charset="0"/>
                <a:hlinkClick r:id="rId3"/>
              </a:rPr>
              <a:t>http://www.digitalpreservation.gov/importance/</a:t>
            </a:r>
            <a:r>
              <a:rPr lang="en-US">
                <a:latin typeface="Georgia" pitchFamily="-110" charset="0"/>
              </a:rPr>
              <a:t>):</a:t>
            </a:r>
          </a:p>
        </p:txBody>
      </p:sp>
      <p:sp>
        <p:nvSpPr>
          <p:cNvPr id="8197" name="Date Placeholder 6"/>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8198" name="Footer Placeholder 8"/>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7" name="Slide Number Placeholder 6"/>
          <p:cNvSpPr>
            <a:spLocks noGrp="1"/>
          </p:cNvSpPr>
          <p:nvPr>
            <p:ph type="sldNum" sz="quarter" idx="12"/>
          </p:nvPr>
        </p:nvSpPr>
        <p:spPr/>
        <p:txBody>
          <a:bodyPr/>
          <a:lstStyle/>
          <a:p>
            <a:fld id="{08A756FB-AE5F-524A-8090-B656DB3613B7}" type="slidenum">
              <a:rPr lang="en-US"/>
              <a:pPr/>
              <a:t>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The Gap in Digital Preservation Programs</a:t>
            </a:r>
            <a:endParaRPr lang="en-US" dirty="0"/>
          </a:p>
        </p:txBody>
      </p:sp>
      <p:sp>
        <p:nvSpPr>
          <p:cNvPr id="13315" name="Content Placeholder 2"/>
          <p:cNvSpPr>
            <a:spLocks noGrp="1"/>
          </p:cNvSpPr>
          <p:nvPr>
            <p:ph idx="1"/>
          </p:nvPr>
        </p:nvSpPr>
        <p:spPr>
          <a:xfrm>
            <a:off x="457200" y="1752600"/>
            <a:ext cx="8229600" cy="4227513"/>
          </a:xfrm>
        </p:spPr>
        <p:txBody>
          <a:bodyPr/>
          <a:lstStyle/>
          <a:p>
            <a:pPr eaLnBrk="1" hangingPunct="1"/>
            <a:r>
              <a:rPr lang="en-US"/>
              <a:t>66% of cultural heritage institutions (academic libraries, archives, art museums, public libraries, and other similar kinds of institutions) report that </a:t>
            </a:r>
            <a:r>
              <a:rPr lang="en-US" u="sng"/>
              <a:t>no one </a:t>
            </a:r>
            <a:r>
              <a:rPr lang="en-US"/>
              <a:t>is responsible for digital preservation activities</a:t>
            </a:r>
          </a:p>
          <a:p>
            <a:pPr eaLnBrk="1" hangingPunct="1"/>
            <a:r>
              <a:rPr lang="en-US"/>
              <a:t>30% of all archives have been backed up one time or </a:t>
            </a:r>
            <a:r>
              <a:rPr lang="en-US" u="sng"/>
              <a:t>not at all</a:t>
            </a:r>
          </a:p>
        </p:txBody>
      </p:sp>
      <p:sp>
        <p:nvSpPr>
          <p:cNvPr id="13316" name="Rectangle 4"/>
          <p:cNvSpPr>
            <a:spLocks noChangeArrowheads="1"/>
          </p:cNvSpPr>
          <p:nvPr/>
        </p:nvSpPr>
        <p:spPr bwMode="auto">
          <a:xfrm>
            <a:off x="836613" y="5497513"/>
            <a:ext cx="5640387" cy="369887"/>
          </a:xfrm>
          <a:prstGeom prst="rect">
            <a:avLst/>
          </a:prstGeom>
          <a:noFill/>
          <a:ln w="9525">
            <a:noFill/>
            <a:miter lim="800000"/>
            <a:headEnd/>
            <a:tailEnd/>
          </a:ln>
        </p:spPr>
        <p:txBody>
          <a:bodyPr anchor="ctr">
            <a:prstTxWarp prst="textNoShape">
              <a:avLst/>
            </a:prstTxWarp>
            <a:spAutoFit/>
          </a:bodyPr>
          <a:lstStyle/>
          <a:p>
            <a:r>
              <a:rPr lang="en-US">
                <a:latin typeface="Georgia" pitchFamily="-110" charset="0"/>
              </a:rPr>
              <a:t>Source: 2005 NEDCC Survey by Bishoff and Clareson</a:t>
            </a:r>
          </a:p>
        </p:txBody>
      </p:sp>
      <p:sp>
        <p:nvSpPr>
          <p:cNvPr id="9221" name="Date Placeholder 4"/>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9222" name="Footer Placeholder 6"/>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7" name="Slide Number Placeholder 6"/>
          <p:cNvSpPr>
            <a:spLocks noGrp="1"/>
          </p:cNvSpPr>
          <p:nvPr>
            <p:ph type="sldNum" sz="quarter" idx="12"/>
          </p:nvPr>
        </p:nvSpPr>
        <p:spPr/>
        <p:txBody>
          <a:bodyPr/>
          <a:lstStyle/>
          <a:p>
            <a:fld id="{1955E567-F033-9141-8F8D-CCD6CFF6E60D}" type="slidenum">
              <a:rPr lang="en-US"/>
              <a:pPr/>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The Need for Collaborative Approaches</a:t>
            </a:r>
            <a:endParaRPr lang="en-US" dirty="0"/>
          </a:p>
        </p:txBody>
      </p:sp>
      <p:sp>
        <p:nvSpPr>
          <p:cNvPr id="3" name="Content Placeholder 2"/>
          <p:cNvSpPr>
            <a:spLocks noGrp="1"/>
          </p:cNvSpPr>
          <p:nvPr>
            <p:ph idx="1"/>
          </p:nvPr>
        </p:nvSpPr>
        <p:spPr>
          <a:xfrm>
            <a:off x="228600" y="1828800"/>
            <a:ext cx="8229600" cy="4227513"/>
          </a:xfrm>
        </p:spPr>
        <p:txBody>
          <a:bodyPr>
            <a:normAutofit/>
          </a:bodyPr>
          <a:lstStyle/>
          <a:p>
            <a:pPr marL="365125" indent="-255588" eaLnBrk="1" hangingPunct="1">
              <a:lnSpc>
                <a:spcPct val="80000"/>
              </a:lnSpc>
              <a:buClr>
                <a:srgbClr val="E66C7D"/>
              </a:buClr>
              <a:buFont typeface="Georgia" pitchFamily="-110" charset="0"/>
              <a:buNone/>
            </a:pPr>
            <a:r>
              <a:rPr lang="en-US" sz="2600" dirty="0"/>
              <a:t>	“The increased number and diversity of those concerned with digital preservation—coupled with the current general scarcity of resources for preservation infrastructure—suggests that </a:t>
            </a:r>
            <a:r>
              <a:rPr lang="en-US" sz="2600" i="1" dirty="0">
                <a:solidFill>
                  <a:srgbClr val="FF0000"/>
                </a:solidFill>
              </a:rPr>
              <a:t>new collaborative relationships that cross institutional and sector boundaries could provide important and promising ways to deal with the data preservation challenge.</a:t>
            </a:r>
            <a:r>
              <a:rPr lang="en-US" sz="2600" dirty="0"/>
              <a:t>  These collaborations could potentially help spread the burden of preservation, create economies of scale needed to support it, and mitigate the risks of data loss.”</a:t>
            </a:r>
          </a:p>
          <a:p>
            <a:pPr marL="365125" indent="-255588" eaLnBrk="1" hangingPunct="1">
              <a:lnSpc>
                <a:spcPct val="80000"/>
              </a:lnSpc>
              <a:buClr>
                <a:srgbClr val="E66C7D"/>
              </a:buClr>
              <a:buFont typeface="Georgia" pitchFamily="-110" charset="0"/>
              <a:buNone/>
            </a:pPr>
            <a:endParaRPr lang="en-US" sz="2500" dirty="0"/>
          </a:p>
          <a:p>
            <a:pPr marL="365125" indent="-255588" eaLnBrk="1" hangingPunct="1">
              <a:lnSpc>
                <a:spcPct val="80000"/>
              </a:lnSpc>
              <a:buClr>
                <a:srgbClr val="E66C7D"/>
              </a:buClr>
              <a:buFont typeface="Georgia" pitchFamily="-110" charset="0"/>
              <a:buNone/>
            </a:pPr>
            <a:r>
              <a:rPr lang="en-US" sz="1600" dirty="0"/>
              <a:t>	- The Need for Formalized Trust in Digital Repository Collaborative Infrastructure</a:t>
            </a:r>
          </a:p>
          <a:p>
            <a:pPr marL="365125" indent="-255588" eaLnBrk="1" hangingPunct="1">
              <a:lnSpc>
                <a:spcPct val="80000"/>
              </a:lnSpc>
              <a:buClr>
                <a:srgbClr val="E66C7D"/>
              </a:buClr>
              <a:buFont typeface="Georgia" pitchFamily="-110" charset="0"/>
              <a:buNone/>
            </a:pPr>
            <a:r>
              <a:rPr lang="en-US" sz="1600" dirty="0"/>
              <a:t> </a:t>
            </a:r>
          </a:p>
          <a:p>
            <a:pPr marL="365125" indent="-255588" eaLnBrk="1" hangingPunct="1">
              <a:lnSpc>
                <a:spcPct val="80000"/>
              </a:lnSpc>
              <a:buClr>
                <a:srgbClr val="E66C7D"/>
              </a:buClr>
              <a:buFont typeface="Georgia" pitchFamily="-110" charset="0"/>
              <a:buNone/>
            </a:pPr>
            <a:r>
              <a:rPr lang="en-US" sz="1600" dirty="0"/>
              <a:t>	   NSF/JISC Repositories Workshop (April 16, 2007)</a:t>
            </a:r>
          </a:p>
          <a:p>
            <a:pPr marL="365125" indent="-255588" eaLnBrk="1" hangingPunct="1">
              <a:lnSpc>
                <a:spcPct val="80000"/>
              </a:lnSpc>
              <a:buClr>
                <a:srgbClr val="E66C7D"/>
              </a:buClr>
              <a:buFont typeface="Georgia" pitchFamily="-110" charset="0"/>
              <a:buChar char="•"/>
            </a:pPr>
            <a:endParaRPr lang="en-US" sz="2500" dirty="0"/>
          </a:p>
        </p:txBody>
      </p:sp>
      <p:sp>
        <p:nvSpPr>
          <p:cNvPr id="15364"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5365"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D1622BE7-C965-8541-8EC6-2EEF01F8D8E1}" type="slidenum">
              <a:rPr lang="en-US"/>
              <a:pPr/>
              <a:t>22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smtClean="0"/>
              <a:t>Backups versus Digital Preservation</a:t>
            </a:r>
          </a:p>
        </p:txBody>
      </p:sp>
      <p:sp>
        <p:nvSpPr>
          <p:cNvPr id="3" name="Content Placeholder 2"/>
          <p:cNvSpPr>
            <a:spLocks noGrp="1"/>
          </p:cNvSpPr>
          <p:nvPr>
            <p:ph idx="1"/>
          </p:nvPr>
        </p:nvSpPr>
        <p:spPr>
          <a:xfrm>
            <a:off x="457200" y="1716088"/>
            <a:ext cx="8229600" cy="4227512"/>
          </a:xfrm>
        </p:spPr>
        <p:txBody>
          <a:bodyPr>
            <a:normAutofit/>
          </a:bodyPr>
          <a:lstStyle/>
          <a:p>
            <a:pPr marL="365125" indent="-255588" eaLnBrk="1" hangingPunct="1">
              <a:lnSpc>
                <a:spcPct val="80000"/>
              </a:lnSpc>
              <a:buClr>
                <a:srgbClr val="E66C7D"/>
              </a:buClr>
              <a:buFont typeface="Georgia" pitchFamily="-110" charset="0"/>
              <a:buNone/>
            </a:pPr>
            <a:r>
              <a:rPr lang="en-US" sz="2200"/>
              <a:t>What differentiates a schedule for data backups from a digital preservation program?</a:t>
            </a:r>
          </a:p>
          <a:p>
            <a:pPr marL="365125" indent="-255588" eaLnBrk="1" hangingPunct="1">
              <a:lnSpc>
                <a:spcPct val="80000"/>
              </a:lnSpc>
              <a:buClr>
                <a:srgbClr val="E66C7D"/>
              </a:buClr>
              <a:buFont typeface="Georgia" pitchFamily="-110" charset="0"/>
              <a:buChar char="•"/>
            </a:pPr>
            <a:endParaRPr lang="en-US" sz="2200"/>
          </a:p>
          <a:p>
            <a:pPr marL="365125" indent="-255588" eaLnBrk="1" hangingPunct="1">
              <a:lnSpc>
                <a:spcPct val="80000"/>
              </a:lnSpc>
              <a:buClrTx/>
              <a:buFont typeface="Wingdings" pitchFamily="-110" charset="2"/>
              <a:buChar char="§"/>
            </a:pPr>
            <a:r>
              <a:rPr lang="en-US" sz="2200" b="1" i="1"/>
              <a:t>Backups are tactical measures.  </a:t>
            </a:r>
            <a:r>
              <a:rPr lang="en-US" sz="2200"/>
              <a:t>Backups are typically stored in a single location (often nearby or collocated with the servers backed up) and are performed only periodically.  Backups are designed to address short-term data loss via minimal investment of money and staff time resources.  Backups are better than nothing, but not a comprehensive solution to the problem of preserving information over time.</a:t>
            </a:r>
          </a:p>
          <a:p>
            <a:pPr marL="365125" indent="-255588" eaLnBrk="1" hangingPunct="1">
              <a:lnSpc>
                <a:spcPct val="80000"/>
              </a:lnSpc>
              <a:buClrTx/>
              <a:buFont typeface="Wingdings" pitchFamily="-110" charset="2"/>
              <a:buChar char="§"/>
            </a:pPr>
            <a:endParaRPr lang="en-US" sz="2200"/>
          </a:p>
          <a:p>
            <a:pPr marL="365125" indent="-255588" eaLnBrk="1" hangingPunct="1">
              <a:lnSpc>
                <a:spcPct val="80000"/>
              </a:lnSpc>
              <a:buClrTx/>
              <a:buFont typeface="Wingdings" pitchFamily="-110" charset="2"/>
              <a:buChar char="§"/>
            </a:pPr>
            <a:r>
              <a:rPr lang="en-US" sz="2200" b="1" i="1"/>
              <a:t>Digital preservation is strategic.  </a:t>
            </a:r>
            <a:r>
              <a:rPr lang="en-US" sz="2200"/>
              <a:t>Preserving information over long periods requires systematic attention rather than benign neglect or unthinking actions.  </a:t>
            </a:r>
          </a:p>
        </p:txBody>
      </p:sp>
      <p:sp>
        <p:nvSpPr>
          <p:cNvPr id="10244"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0245"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ACD5CB02-18D2-ED46-9DF1-1F7165288A1D}" type="slidenum">
              <a:rPr lang="en-US"/>
              <a:pPr/>
              <a:t>23</a:t>
            </a:fld>
            <a:endParaRPr 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Institutional Repositories versus Digital Preservation</a:t>
            </a:r>
          </a:p>
        </p:txBody>
      </p:sp>
      <p:sp>
        <p:nvSpPr>
          <p:cNvPr id="3" name="Content Placeholder 2"/>
          <p:cNvSpPr>
            <a:spLocks noGrp="1"/>
          </p:cNvSpPr>
          <p:nvPr>
            <p:ph idx="1"/>
          </p:nvPr>
        </p:nvSpPr>
        <p:spPr>
          <a:xfrm>
            <a:off x="457200" y="1716088"/>
            <a:ext cx="8229600" cy="4227512"/>
          </a:xfrm>
        </p:spPr>
        <p:txBody>
          <a:bodyPr>
            <a:normAutofit/>
          </a:bodyPr>
          <a:lstStyle/>
          <a:p>
            <a:pPr marL="365125" indent="-255588" eaLnBrk="1" hangingPunct="1">
              <a:lnSpc>
                <a:spcPct val="80000"/>
              </a:lnSpc>
              <a:buClr>
                <a:srgbClr val="E66C7D"/>
              </a:buClr>
              <a:buFont typeface="Georgia" pitchFamily="-110" charset="0"/>
              <a:buNone/>
            </a:pPr>
            <a:r>
              <a:rPr lang="en-US" sz="2200"/>
              <a:t>What differentiates an IR program from a distributed digital preservation program?</a:t>
            </a:r>
          </a:p>
          <a:p>
            <a:pPr marL="365125" indent="-255588" eaLnBrk="1" hangingPunct="1">
              <a:lnSpc>
                <a:spcPct val="80000"/>
              </a:lnSpc>
              <a:buClr>
                <a:srgbClr val="E66C7D"/>
              </a:buClr>
              <a:buFont typeface="Georgia" pitchFamily="-110" charset="0"/>
              <a:buChar char="•"/>
            </a:pPr>
            <a:endParaRPr lang="en-US" sz="2200"/>
          </a:p>
          <a:p>
            <a:pPr marL="365125" indent="-255588" eaLnBrk="1" hangingPunct="1">
              <a:lnSpc>
                <a:spcPct val="80000"/>
              </a:lnSpc>
              <a:buClrTx/>
              <a:buFont typeface="Wingdings" pitchFamily="-110" charset="2"/>
              <a:buChar char="§"/>
            </a:pPr>
            <a:r>
              <a:rPr lang="en-US" sz="2200" b="1" i="1"/>
              <a:t>The IR is not distributed.  </a:t>
            </a:r>
            <a:r>
              <a:rPr lang="en-US" sz="2200"/>
              <a:t>The IR is a centralized approach aimed at managing information flow within the institution.  It typically does not attempt to securely cache prioritized content at multiple geographically dispersed sites.</a:t>
            </a:r>
          </a:p>
          <a:p>
            <a:pPr marL="365125" indent="-255588" eaLnBrk="1" hangingPunct="1">
              <a:lnSpc>
                <a:spcPct val="80000"/>
              </a:lnSpc>
              <a:buClrTx/>
              <a:buFont typeface="Wingdings" pitchFamily="-110" charset="2"/>
              <a:buChar char="§"/>
            </a:pPr>
            <a:endParaRPr lang="en-US" sz="2200"/>
          </a:p>
          <a:p>
            <a:pPr marL="365125" indent="-255588" eaLnBrk="1" hangingPunct="1">
              <a:lnSpc>
                <a:spcPct val="80000"/>
              </a:lnSpc>
              <a:buClrTx/>
              <a:buFont typeface="Wingdings" pitchFamily="-110" charset="2"/>
              <a:buChar char="§"/>
            </a:pPr>
            <a:r>
              <a:rPr lang="en-US" sz="2200" b="1" i="1"/>
              <a:t>DDP mobilizes efforts of multiple institutions.  </a:t>
            </a:r>
            <a:r>
              <a:rPr lang="en-US" sz="2200"/>
              <a:t>A digital preservation program entails a geographically dispersed set of secure caches of critical information.  A true digital preservation program will require multi-institutional collaboration and at least some ongoing investment to realistically address the issues involved in preserving information over time.</a:t>
            </a:r>
          </a:p>
        </p:txBody>
      </p:sp>
      <p:sp>
        <p:nvSpPr>
          <p:cNvPr id="10244"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0245"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D2649199-21B9-9A48-8CB7-6288423AA0BB}" type="slidenum">
              <a:rPr lang="en-US"/>
              <a:pPr/>
              <a:t>24</a:t>
            </a:fld>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Secure and Distributed Cache Networks </a:t>
            </a:r>
            <a:endParaRPr lang="en-US" dirty="0"/>
          </a:p>
        </p:txBody>
      </p:sp>
      <p:sp>
        <p:nvSpPr>
          <p:cNvPr id="3" name="Content Placeholder 2"/>
          <p:cNvSpPr>
            <a:spLocks noGrp="1"/>
          </p:cNvSpPr>
          <p:nvPr>
            <p:ph idx="1"/>
          </p:nvPr>
        </p:nvSpPr>
        <p:spPr>
          <a:xfrm>
            <a:off x="457200" y="1600200"/>
            <a:ext cx="8229600" cy="4227513"/>
          </a:xfrm>
        </p:spPr>
        <p:txBody>
          <a:bodyPr>
            <a:normAutofit/>
          </a:bodyPr>
          <a:lstStyle/>
          <a:p>
            <a:pPr marL="112713" indent="-3175" eaLnBrk="1" hangingPunct="1">
              <a:lnSpc>
                <a:spcPct val="80000"/>
              </a:lnSpc>
              <a:buClr>
                <a:srgbClr val="E66C7D"/>
              </a:buClr>
              <a:buFont typeface="Georgia" pitchFamily="-110" charset="0"/>
              <a:buNone/>
            </a:pPr>
            <a:r>
              <a:rPr lang="en-US" sz="2500" dirty="0"/>
              <a:t>Why are the characteristics of geographically distribution and security so important?  This strategy maximizes survivability of content in both individual and collective terms:</a:t>
            </a:r>
          </a:p>
          <a:p>
            <a:pPr marL="365125" indent="-255588" eaLnBrk="1" hangingPunct="1">
              <a:lnSpc>
                <a:spcPct val="80000"/>
              </a:lnSpc>
              <a:buClr>
                <a:srgbClr val="E66C7D"/>
              </a:buClr>
              <a:buFont typeface="Georgia" pitchFamily="-110" charset="0"/>
              <a:buNone/>
            </a:pPr>
            <a:endParaRPr lang="en-US" sz="2500" dirty="0"/>
          </a:p>
          <a:p>
            <a:pPr marL="365125" indent="-255588" eaLnBrk="1" hangingPunct="1">
              <a:lnSpc>
                <a:spcPct val="80000"/>
              </a:lnSpc>
              <a:buClrTx/>
              <a:buFont typeface="Wingdings" pitchFamily="-110" charset="2"/>
              <a:buChar char="§"/>
            </a:pPr>
            <a:r>
              <a:rPr lang="en-US" sz="2500" b="1" u="sng" dirty="0"/>
              <a:t>Security</a:t>
            </a:r>
            <a:r>
              <a:rPr lang="en-US" sz="2500" dirty="0"/>
              <a:t> reduces the likelihood that any single cache will be compromised.</a:t>
            </a:r>
          </a:p>
          <a:p>
            <a:pPr marL="365125" indent="-255588" eaLnBrk="1" hangingPunct="1">
              <a:lnSpc>
                <a:spcPct val="80000"/>
              </a:lnSpc>
              <a:buClrTx/>
              <a:buFont typeface="Wingdings" pitchFamily="-110" charset="2"/>
              <a:buChar char="§"/>
            </a:pPr>
            <a:r>
              <a:rPr lang="en-US" sz="2500" b="1" u="sng" dirty="0"/>
              <a:t>Distribution</a:t>
            </a:r>
            <a:r>
              <a:rPr lang="en-US" sz="2500" dirty="0"/>
              <a:t> reduces the likelihood that the loss of any single cache will lead to a loss of the preserved content.</a:t>
            </a:r>
          </a:p>
          <a:p>
            <a:pPr marL="365125" indent="-255588" eaLnBrk="1" hangingPunct="1">
              <a:lnSpc>
                <a:spcPct val="80000"/>
              </a:lnSpc>
              <a:buClr>
                <a:srgbClr val="E66C7D"/>
              </a:buClr>
              <a:buFont typeface="Georgia" pitchFamily="-110" charset="0"/>
              <a:buChar char="•"/>
            </a:pPr>
            <a:endParaRPr lang="en-US" sz="2500" dirty="0"/>
          </a:p>
          <a:p>
            <a:pPr marL="112713" indent="-3175" eaLnBrk="1" hangingPunct="1">
              <a:lnSpc>
                <a:spcPct val="80000"/>
              </a:lnSpc>
              <a:buClr>
                <a:srgbClr val="E66C7D"/>
              </a:buClr>
              <a:buFont typeface="Georgia" pitchFamily="-110" charset="0"/>
              <a:buNone/>
            </a:pPr>
            <a:r>
              <a:rPr lang="en-US" sz="2500" dirty="0"/>
              <a:t>By creating a collaborative network for secure and distributed preservation, a group can also work together on more complex issues such as format migration.</a:t>
            </a:r>
          </a:p>
        </p:txBody>
      </p:sp>
      <p:sp>
        <p:nvSpPr>
          <p:cNvPr id="11268"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1269"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57996219-5DDB-F848-952D-268EBE23CBBD}" type="slidenum">
              <a:rPr lang="en-US"/>
              <a:pPr/>
              <a:t>25</a:t>
            </a:fld>
            <a:endParaRPr lang="en-US"/>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Both Technical and Organizational Networking are Required</a:t>
            </a:r>
            <a:endParaRPr lang="en-US" dirty="0"/>
          </a:p>
        </p:txBody>
      </p:sp>
      <p:sp>
        <p:nvSpPr>
          <p:cNvPr id="18435" name="Content Placeholder 2"/>
          <p:cNvSpPr>
            <a:spLocks noGrp="1"/>
          </p:cNvSpPr>
          <p:nvPr>
            <p:ph idx="1"/>
          </p:nvPr>
        </p:nvSpPr>
        <p:spPr>
          <a:xfrm>
            <a:off x="457200" y="1600200"/>
            <a:ext cx="8229600" cy="4572000"/>
          </a:xfrm>
        </p:spPr>
        <p:txBody>
          <a:bodyPr/>
          <a:lstStyle/>
          <a:p>
            <a:pPr eaLnBrk="1" hangingPunct="1">
              <a:buClrTx/>
            </a:pPr>
            <a:r>
              <a:rPr lang="en-US" sz="3000"/>
              <a:t>A single cultural heritage organization is unlikely to have the capability to operate several geographically dispersed and securely maintained servers</a:t>
            </a:r>
          </a:p>
          <a:p>
            <a:pPr eaLnBrk="1" hangingPunct="1">
              <a:buClrTx/>
            </a:pPr>
            <a:r>
              <a:rPr lang="en-US" sz="3000"/>
              <a:t>Collaboration between institutions on technological solutions is essential</a:t>
            </a:r>
          </a:p>
          <a:p>
            <a:pPr eaLnBrk="1" hangingPunct="1">
              <a:buClrTx/>
            </a:pPr>
            <a:r>
              <a:rPr lang="en-US" sz="3000"/>
              <a:t>Similarly, inter-institutional agreements must be put in place or there will be no commitment to act in concert over time</a:t>
            </a:r>
          </a:p>
          <a:p>
            <a:pPr eaLnBrk="1" hangingPunct="1"/>
            <a:endParaRPr lang="en-US"/>
          </a:p>
        </p:txBody>
      </p:sp>
      <p:sp>
        <p:nvSpPr>
          <p:cNvPr id="14340"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4341"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752CF184-B41E-CF49-91F6-35D78405CA99}" type="slidenum">
              <a:rPr lang="en-US"/>
              <a:pPr/>
              <a:t>26</a:t>
            </a:fld>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1295400"/>
          </a:xfrm>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sz="3600" dirty="0" smtClean="0"/>
              <a:t>Shared Archiving Fails without a Pre-coordinated DDP Network in Place</a:t>
            </a:r>
            <a:endParaRPr lang="en-US" sz="3600" dirty="0"/>
          </a:p>
        </p:txBody>
      </p:sp>
      <p:sp>
        <p:nvSpPr>
          <p:cNvPr id="6" name="Content Placeholder 5"/>
          <p:cNvSpPr>
            <a:spLocks noGrp="1"/>
          </p:cNvSpPr>
          <p:nvPr>
            <p:ph idx="1"/>
          </p:nvPr>
        </p:nvSpPr>
        <p:spPr>
          <a:xfrm>
            <a:off x="457200" y="1676400"/>
            <a:ext cx="8229600" cy="4227513"/>
          </a:xfrm>
        </p:spPr>
        <p:txBody>
          <a:bodyPr>
            <a:normAutofit/>
          </a:bodyPr>
          <a:lstStyle/>
          <a:p>
            <a:pPr marL="112713" indent="-3175" defTabSz="112713" eaLnBrk="1" hangingPunct="1">
              <a:lnSpc>
                <a:spcPct val="80000"/>
              </a:lnSpc>
              <a:buClr>
                <a:srgbClr val="E66C7D"/>
              </a:buClr>
              <a:buFont typeface="Georgia" pitchFamily="-110" charset="0"/>
              <a:buNone/>
            </a:pPr>
            <a:r>
              <a:rPr lang="en-US" sz="3000" dirty="0" smtClean="0"/>
              <a:t>Lessons </a:t>
            </a:r>
            <a:r>
              <a:rPr lang="en-US" sz="3000" dirty="0"/>
              <a:t>from the NDIIPP Archive Ingest and Handling Test (AIHT) and other shared archiving experiments:</a:t>
            </a:r>
          </a:p>
          <a:p>
            <a:pPr marL="365125" indent="-255588" eaLnBrk="1" hangingPunct="1">
              <a:lnSpc>
                <a:spcPct val="80000"/>
              </a:lnSpc>
              <a:buClr>
                <a:srgbClr val="E66C7D"/>
              </a:buClr>
              <a:buFont typeface="Georgia" pitchFamily="-110" charset="0"/>
              <a:buNone/>
            </a:pPr>
            <a:endParaRPr lang="en-US" sz="1200" dirty="0"/>
          </a:p>
          <a:p>
            <a:pPr marL="365125" indent="-255588" eaLnBrk="1" hangingPunct="1">
              <a:lnSpc>
                <a:spcPct val="80000"/>
              </a:lnSpc>
              <a:buClrTx/>
              <a:buFont typeface="Georgia" pitchFamily="-110" charset="0"/>
              <a:buChar char="•"/>
            </a:pPr>
            <a:r>
              <a:rPr lang="en-US" sz="3000" dirty="0"/>
              <a:t>Encounter many unexpected incompatibilities because of different systems and data packaging </a:t>
            </a:r>
          </a:p>
          <a:p>
            <a:pPr marL="365125" indent="-255588" eaLnBrk="1" hangingPunct="1">
              <a:lnSpc>
                <a:spcPct val="80000"/>
              </a:lnSpc>
              <a:buClrTx/>
              <a:buFont typeface="Georgia" pitchFamily="-110" charset="0"/>
              <a:buChar char="•"/>
            </a:pPr>
            <a:r>
              <a:rPr lang="en-US" sz="3000" dirty="0"/>
              <a:t>Realization that much of the cost in preserving digital material is in coordinating the organizational and institutional imperatives of preservation, and not the technological costs of storage space</a:t>
            </a:r>
          </a:p>
        </p:txBody>
      </p:sp>
      <p:sp>
        <p:nvSpPr>
          <p:cNvPr id="13316" name="Date Placeholder 1"/>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3317" name="Footer Placeholder 2"/>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7" name="Slide Number Placeholder 6"/>
          <p:cNvSpPr>
            <a:spLocks noGrp="1"/>
          </p:cNvSpPr>
          <p:nvPr>
            <p:ph type="sldNum" sz="quarter" idx="12"/>
          </p:nvPr>
        </p:nvSpPr>
        <p:spPr/>
        <p:txBody>
          <a:bodyPr/>
          <a:lstStyle/>
          <a:p>
            <a:fld id="{3B45B498-3751-954E-8305-A3AD38683880}" type="slidenum">
              <a:rPr lang="en-US"/>
              <a:pPr/>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z="4800" dirty="0" smtClean="0"/>
              <a:t>M</a:t>
            </a:r>
            <a:r>
              <a:rPr lang="en-US" dirty="0" smtClean="0"/>
              <a:t>eta</a:t>
            </a:r>
            <a:r>
              <a:rPr lang="en-US" sz="4800" dirty="0" smtClean="0"/>
              <a:t>A</a:t>
            </a:r>
            <a:r>
              <a:rPr lang="en-US" dirty="0" smtClean="0"/>
              <a:t>rchive</a:t>
            </a:r>
          </a:p>
        </p:txBody>
      </p:sp>
      <p:sp>
        <p:nvSpPr>
          <p:cNvPr id="3" name="Content Placeholder 2"/>
          <p:cNvSpPr>
            <a:spLocks noGrp="1"/>
          </p:cNvSpPr>
          <p:nvPr>
            <p:ph idx="1"/>
          </p:nvPr>
        </p:nvSpPr>
        <p:spPr>
          <a:xfrm>
            <a:off x="457200" y="1716088"/>
            <a:ext cx="8229600" cy="4227512"/>
          </a:xfrm>
        </p:spPr>
        <p:txBody>
          <a:bodyPr>
            <a:normAutofit/>
          </a:bodyPr>
          <a:lstStyle/>
          <a:p>
            <a:pPr marL="365125" indent="-255588" eaLnBrk="1" hangingPunct="1">
              <a:lnSpc>
                <a:spcPct val="80000"/>
              </a:lnSpc>
              <a:buClr>
                <a:srgbClr val="E66C7D"/>
              </a:buClr>
              <a:buFont typeface="Georgia" pitchFamily="-110" charset="0"/>
              <a:buNone/>
            </a:pPr>
            <a:r>
              <a:rPr lang="en-US" b="1"/>
              <a:t>A distributed digital preservation cooperative for digital archives </a:t>
            </a:r>
          </a:p>
          <a:p>
            <a:pPr marL="365125" indent="-255588" eaLnBrk="1" hangingPunct="1">
              <a:lnSpc>
                <a:spcPct val="80000"/>
              </a:lnSpc>
              <a:buClr>
                <a:srgbClr val="E66C7D"/>
              </a:buClr>
              <a:buFont typeface="Georgia" pitchFamily="-110" charset="0"/>
              <a:buChar char="•"/>
            </a:pPr>
            <a:endParaRPr lang="en-US" sz="2200"/>
          </a:p>
          <a:p>
            <a:pPr marL="365125" indent="-255588" eaLnBrk="1" hangingPunct="1">
              <a:lnSpc>
                <a:spcPct val="80000"/>
              </a:lnSpc>
              <a:buClrTx/>
              <a:buFont typeface="Wingdings" pitchFamily="-110" charset="2"/>
              <a:buChar char="§"/>
            </a:pPr>
            <a:r>
              <a:rPr lang="en-US" sz="2200"/>
              <a:t>Established under the auspices of and with funding from the National Digital Information and Infrastructure Preservation Program (NDIIPP) of the Library of Congress</a:t>
            </a:r>
          </a:p>
          <a:p>
            <a:pPr marL="365125" indent="-255588" eaLnBrk="1" hangingPunct="1">
              <a:lnSpc>
                <a:spcPct val="80000"/>
              </a:lnSpc>
              <a:buClrTx/>
              <a:buFont typeface="Wingdings" pitchFamily="-110" charset="2"/>
              <a:buChar char="§"/>
            </a:pPr>
            <a:r>
              <a:rPr lang="en-US" sz="2200"/>
              <a:t>A functioning DDP network and cooperative for libraries and other cultural memory organizations</a:t>
            </a:r>
          </a:p>
          <a:p>
            <a:pPr marL="365125" indent="-255588" eaLnBrk="1" hangingPunct="1">
              <a:lnSpc>
                <a:spcPct val="80000"/>
              </a:lnSpc>
              <a:buClrTx/>
              <a:buFont typeface="Wingdings" pitchFamily="-110" charset="2"/>
              <a:buChar char="§"/>
            </a:pPr>
            <a:r>
              <a:rPr lang="en-US" sz="2200"/>
              <a:t>Sustained by cooperative fee memberships, LC contracts, and other sponsored funding</a:t>
            </a:r>
          </a:p>
          <a:p>
            <a:pPr marL="365125" indent="-255588" eaLnBrk="1" hangingPunct="1">
              <a:lnSpc>
                <a:spcPct val="80000"/>
              </a:lnSpc>
              <a:buClrTx/>
              <a:buFont typeface="Wingdings" pitchFamily="-110" charset="2"/>
              <a:buChar char="§"/>
            </a:pPr>
            <a:r>
              <a:rPr lang="en-US" sz="2200"/>
              <a:t>Provides training and models for other groups to establish similar distributed digital preservation networks </a:t>
            </a:r>
          </a:p>
          <a:p>
            <a:pPr marL="365125" indent="-255588" eaLnBrk="1" hangingPunct="1">
              <a:lnSpc>
                <a:spcPct val="80000"/>
              </a:lnSpc>
              <a:buClrTx/>
              <a:buFont typeface="Wingdings" pitchFamily="-110" charset="2"/>
              <a:buChar char="§"/>
            </a:pPr>
            <a:r>
              <a:rPr lang="en-US" sz="2200"/>
              <a:t>Fosters broader awareness of digital preservation                          issues</a:t>
            </a:r>
          </a:p>
        </p:txBody>
      </p:sp>
      <p:sp>
        <p:nvSpPr>
          <p:cNvPr id="16388"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6389"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7" name="Slide Number Placeholder 6"/>
          <p:cNvSpPr>
            <a:spLocks noGrp="1"/>
          </p:cNvSpPr>
          <p:nvPr>
            <p:ph type="sldNum" sz="quarter" idx="12"/>
          </p:nvPr>
        </p:nvSpPr>
        <p:spPr/>
        <p:txBody>
          <a:bodyPr/>
          <a:lstStyle/>
          <a:p>
            <a:fld id="{C9AC538C-3CD4-E944-9C8A-64B466C41523}" type="slidenum">
              <a:rPr lang="en-US"/>
              <a:pPr/>
              <a:t>28</a:t>
            </a:fld>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dirty="0" smtClean="0"/>
              <a:t>MetaArchive Phase I (2004-2007)</a:t>
            </a:r>
          </a:p>
        </p:txBody>
      </p:sp>
      <p:sp>
        <p:nvSpPr>
          <p:cNvPr id="21507" name="Content Placeholder 2"/>
          <p:cNvSpPr>
            <a:spLocks noGrp="1"/>
          </p:cNvSpPr>
          <p:nvPr>
            <p:ph idx="1"/>
          </p:nvPr>
        </p:nvSpPr>
        <p:spPr>
          <a:xfrm>
            <a:off x="457200" y="1752600"/>
            <a:ext cx="8229600" cy="4227513"/>
          </a:xfrm>
        </p:spPr>
        <p:txBody>
          <a:bodyPr/>
          <a:lstStyle/>
          <a:p>
            <a:pPr eaLnBrk="1" hangingPunct="1">
              <a:buClrTx/>
            </a:pPr>
            <a:r>
              <a:rPr lang="en-US" sz="2600"/>
              <a:t>Developed a working model for distributed digital preservation (DDP) in which institutions with shared subject domain focus mobilize for mutual benefit</a:t>
            </a:r>
          </a:p>
          <a:p>
            <a:pPr eaLnBrk="1" hangingPunct="1">
              <a:buClrTx/>
            </a:pPr>
            <a:r>
              <a:rPr lang="en-US" sz="2600"/>
              <a:t>Developed a technical solution for DDP based on a reuse of LOCKSS technology, in the form of a separate network with higher capacity nodes</a:t>
            </a:r>
          </a:p>
          <a:p>
            <a:pPr eaLnBrk="1" hangingPunct="1">
              <a:buClrTx/>
            </a:pPr>
            <a:r>
              <a:rPr lang="en-US" sz="2600"/>
              <a:t>Created an administrative nonprofit corporation</a:t>
            </a:r>
          </a:p>
          <a:p>
            <a:pPr eaLnBrk="1" hangingPunct="1">
              <a:buClrTx/>
            </a:pPr>
            <a:r>
              <a:rPr lang="en-US" sz="2600"/>
              <a:t>Began preserving via DDP hundreds of collections from many different organizations</a:t>
            </a:r>
          </a:p>
          <a:p>
            <a:pPr eaLnBrk="1" hangingPunct="1"/>
            <a:endParaRPr lang="en-US"/>
          </a:p>
          <a:p>
            <a:pPr eaLnBrk="1" hangingPunct="1"/>
            <a:endParaRPr lang="en-US"/>
          </a:p>
        </p:txBody>
      </p:sp>
      <p:sp>
        <p:nvSpPr>
          <p:cNvPr id="17412"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7413"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E1B6F58B-85E1-4740-AEC8-6B873EB61776}" type="slidenum">
              <a:rPr lang="en-US"/>
              <a:pPr/>
              <a:t>29</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r>
              <a:rPr lang="en-US" sz="4000" b="0" dirty="0" smtClean="0">
                <a:solidFill>
                  <a:srgbClr val="F0AD00"/>
                </a:solidFill>
                <a:ea typeface="ＭＳ Ｐゴシック" pitchFamily="-110" charset="-128"/>
                <a:cs typeface="ＭＳ Ｐゴシック" pitchFamily="-110" charset="-128"/>
              </a:rPr>
              <a:t>Attendees</a:t>
            </a:r>
          </a:p>
        </p:txBody>
      </p:sp>
      <p:sp>
        <p:nvSpPr>
          <p:cNvPr id="19459" name="Rectangle 3"/>
          <p:cNvSpPr>
            <a:spLocks noGrp="1" noChangeArrowheads="1"/>
          </p:cNvSpPr>
          <p:nvPr>
            <p:ph type="body" idx="1"/>
          </p:nvPr>
        </p:nvSpPr>
        <p:spPr/>
        <p:txBody>
          <a:bodyPr/>
          <a:lstStyle/>
          <a:p>
            <a:pPr eaLnBrk="1" hangingPunct="1"/>
            <a:r>
              <a:rPr lang="en-US" dirty="0" smtClean="0">
                <a:ea typeface="ＭＳ Ｐゴシック" pitchFamily="-110" charset="-128"/>
                <a:cs typeface="ＭＳ Ｐゴシック" pitchFamily="-110" charset="-128"/>
              </a:rPr>
              <a:t>30 universities</a:t>
            </a:r>
          </a:p>
          <a:p>
            <a:pPr eaLnBrk="1" hangingPunct="1"/>
            <a:r>
              <a:rPr lang="en-US" dirty="0" smtClean="0">
                <a:ea typeface="ＭＳ Ｐゴシック" pitchFamily="-110" charset="-128"/>
                <a:cs typeface="ＭＳ Ｐゴシック" pitchFamily="-110" charset="-128"/>
              </a:rPr>
              <a:t>2 national libraries</a:t>
            </a:r>
          </a:p>
          <a:p>
            <a:pPr eaLnBrk="1" hangingPunct="1"/>
            <a:r>
              <a:rPr lang="en-US" dirty="0" smtClean="0">
                <a:ea typeface="ＭＳ Ｐゴシック" pitchFamily="-110" charset="-128"/>
                <a:cs typeface="ＭＳ Ｐゴシック" pitchFamily="-110" charset="-128"/>
              </a:rPr>
              <a:t>5 vendors</a:t>
            </a:r>
          </a:p>
          <a:p>
            <a:pPr eaLnBrk="1" hangingPunct="1"/>
            <a:endParaRPr lang="en-US" dirty="0" smtClean="0">
              <a:ea typeface="ＭＳ Ｐゴシック" pitchFamily="-110" charset="-128"/>
              <a:cs typeface="ＭＳ Ｐゴシック" pitchFamily="-110" charset="-128"/>
            </a:endParaRPr>
          </a:p>
          <a:p>
            <a:pPr eaLnBrk="1" hangingPunct="1"/>
            <a:r>
              <a:rPr lang="en-US" dirty="0" smtClean="0">
                <a:ea typeface="ＭＳ Ｐゴシック" pitchFamily="-110" charset="-128"/>
                <a:cs typeface="ＭＳ Ｐゴシック" pitchFamily="-110" charset="-128"/>
              </a:rPr>
              <a:t>Africa, Europe, Latin America, Middle East,  North America</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Collection Variety</a:t>
            </a:r>
          </a:p>
        </p:txBody>
      </p:sp>
      <p:sp>
        <p:nvSpPr>
          <p:cNvPr id="22531" name="Content Placeholder 2"/>
          <p:cNvSpPr>
            <a:spLocks noGrp="1"/>
          </p:cNvSpPr>
          <p:nvPr>
            <p:ph idx="1"/>
          </p:nvPr>
        </p:nvSpPr>
        <p:spPr>
          <a:xfrm>
            <a:off x="457200" y="1676400"/>
            <a:ext cx="3962400" cy="4227513"/>
          </a:xfrm>
        </p:spPr>
        <p:txBody>
          <a:bodyPr/>
          <a:lstStyle/>
          <a:p>
            <a:pPr eaLnBrk="1" hangingPunct="1">
              <a:buClrTx/>
            </a:pPr>
            <a:r>
              <a:rPr lang="en-US"/>
              <a:t>Collections include:</a:t>
            </a:r>
          </a:p>
          <a:p>
            <a:pPr lvl="1" eaLnBrk="1" hangingPunct="1">
              <a:buClrTx/>
            </a:pPr>
            <a:r>
              <a:rPr lang="en-US"/>
              <a:t>Images</a:t>
            </a:r>
          </a:p>
          <a:p>
            <a:pPr lvl="1" eaLnBrk="1" hangingPunct="1">
              <a:buClrTx/>
            </a:pPr>
            <a:r>
              <a:rPr lang="en-US"/>
              <a:t>Text files</a:t>
            </a:r>
          </a:p>
          <a:p>
            <a:pPr lvl="1" eaLnBrk="1" hangingPunct="1">
              <a:buClrTx/>
            </a:pPr>
            <a:r>
              <a:rPr lang="en-US"/>
              <a:t>Multimedia files</a:t>
            </a:r>
          </a:p>
          <a:p>
            <a:pPr lvl="1" eaLnBrk="1" hangingPunct="1">
              <a:buClrTx/>
            </a:pPr>
            <a:r>
              <a:rPr lang="en-US"/>
              <a:t>Datasets</a:t>
            </a:r>
          </a:p>
          <a:p>
            <a:pPr lvl="1" eaLnBrk="1" hangingPunct="1">
              <a:buClrTx/>
            </a:pPr>
            <a:r>
              <a:rPr lang="en-US"/>
              <a:t>Program executables</a:t>
            </a:r>
          </a:p>
          <a:p>
            <a:pPr eaLnBrk="1" hangingPunct="1"/>
            <a:endParaRPr lang="en-US"/>
          </a:p>
        </p:txBody>
      </p:sp>
      <p:sp>
        <p:nvSpPr>
          <p:cNvPr id="4" name="Date Placeholder 3"/>
          <p:cNvSpPr>
            <a:spLocks noGrp="1"/>
          </p:cNvSpPr>
          <p:nvPr>
            <p:ph type="dt" sz="quarter" idx="10"/>
          </p:nvPr>
        </p:nvSpPr>
        <p:spPr/>
        <p:txBody>
          <a:bodyPr/>
          <a:lstStyle/>
          <a:p>
            <a:r>
              <a:rPr lang="en-US"/>
              <a:t>6/10/2009</a:t>
            </a:r>
          </a:p>
        </p:txBody>
      </p:sp>
      <p:sp>
        <p:nvSpPr>
          <p:cNvPr id="5" name="Footer Placeholder 4"/>
          <p:cNvSpPr>
            <a:spLocks noGrp="1"/>
          </p:cNvSpPr>
          <p:nvPr>
            <p:ph type="ftr" sz="quarter" idx="11"/>
          </p:nvPr>
        </p:nvSpPr>
        <p:spPr/>
        <p:txBody>
          <a:bodyPr/>
          <a:lstStyle/>
          <a:p>
            <a:r>
              <a:rPr lang="en-US" dirty="0"/>
              <a:t>ETD 2009 Workshop -</a:t>
            </a:r>
            <a:r>
              <a:rPr lang="en-US" dirty="0" smtClean="0"/>
              <a:t> </a:t>
            </a:r>
            <a:endParaRPr lang="en-US" dirty="0"/>
          </a:p>
        </p:txBody>
      </p:sp>
      <p:pic>
        <p:nvPicPr>
          <p:cNvPr id="22534" name="Picture 4"/>
          <p:cNvPicPr>
            <a:picLocks noChangeAspect="1" noChangeArrowheads="1"/>
          </p:cNvPicPr>
          <p:nvPr/>
        </p:nvPicPr>
        <p:blipFill>
          <a:blip r:embed="rId2"/>
          <a:srcRect/>
          <a:stretch>
            <a:fillRect/>
          </a:stretch>
        </p:blipFill>
        <p:spPr bwMode="auto">
          <a:xfrm>
            <a:off x="5486400" y="914400"/>
            <a:ext cx="1116013" cy="1371600"/>
          </a:xfrm>
          <a:prstGeom prst="rect">
            <a:avLst/>
          </a:prstGeom>
          <a:noFill/>
          <a:ln w="9525">
            <a:noFill/>
            <a:miter lim="800000"/>
            <a:headEnd/>
            <a:tailEnd/>
          </a:ln>
        </p:spPr>
      </p:pic>
      <p:pic>
        <p:nvPicPr>
          <p:cNvPr id="22535" name="Picture 5"/>
          <p:cNvPicPr>
            <a:picLocks noChangeAspect="1" noChangeArrowheads="1"/>
          </p:cNvPicPr>
          <p:nvPr/>
        </p:nvPicPr>
        <p:blipFill>
          <a:blip r:embed="rId3"/>
          <a:srcRect/>
          <a:stretch>
            <a:fillRect/>
          </a:stretch>
        </p:blipFill>
        <p:spPr bwMode="auto">
          <a:xfrm>
            <a:off x="6781800" y="914400"/>
            <a:ext cx="1371600" cy="1371600"/>
          </a:xfrm>
          <a:prstGeom prst="rect">
            <a:avLst/>
          </a:prstGeom>
          <a:noFill/>
          <a:ln w="9525">
            <a:noFill/>
            <a:miter lim="800000"/>
            <a:headEnd/>
            <a:tailEnd/>
          </a:ln>
        </p:spPr>
      </p:pic>
      <p:pic>
        <p:nvPicPr>
          <p:cNvPr id="22536" name="Picture 6"/>
          <p:cNvPicPr>
            <a:picLocks noChangeAspect="1" noChangeArrowheads="1"/>
          </p:cNvPicPr>
          <p:nvPr/>
        </p:nvPicPr>
        <p:blipFill>
          <a:blip r:embed="rId4"/>
          <a:srcRect/>
          <a:stretch>
            <a:fillRect/>
          </a:stretch>
        </p:blipFill>
        <p:spPr bwMode="auto">
          <a:xfrm>
            <a:off x="6597650" y="2438400"/>
            <a:ext cx="1555750" cy="1143000"/>
          </a:xfrm>
          <a:prstGeom prst="rect">
            <a:avLst/>
          </a:prstGeom>
          <a:noFill/>
          <a:ln w="9525">
            <a:noFill/>
            <a:miter lim="800000"/>
            <a:headEnd/>
            <a:tailEnd/>
          </a:ln>
        </p:spPr>
      </p:pic>
      <p:pic>
        <p:nvPicPr>
          <p:cNvPr id="22537" name="Picture 5"/>
          <p:cNvPicPr>
            <a:picLocks noChangeAspect="1" noChangeArrowheads="1"/>
          </p:cNvPicPr>
          <p:nvPr/>
        </p:nvPicPr>
        <p:blipFill>
          <a:blip r:embed="rId5"/>
          <a:srcRect/>
          <a:stretch>
            <a:fillRect/>
          </a:stretch>
        </p:blipFill>
        <p:spPr bwMode="auto">
          <a:xfrm>
            <a:off x="4343400" y="2514600"/>
            <a:ext cx="2057400" cy="1525588"/>
          </a:xfrm>
          <a:prstGeom prst="rect">
            <a:avLst/>
          </a:prstGeom>
          <a:noFill/>
          <a:ln w="9525">
            <a:noFill/>
            <a:miter lim="800000"/>
            <a:headEnd/>
            <a:tailEnd/>
          </a:ln>
        </p:spPr>
      </p:pic>
      <p:pic>
        <p:nvPicPr>
          <p:cNvPr id="22538" name="Picture 6"/>
          <p:cNvPicPr>
            <a:picLocks noChangeAspect="1" noChangeArrowheads="1"/>
          </p:cNvPicPr>
          <p:nvPr/>
        </p:nvPicPr>
        <p:blipFill>
          <a:blip r:embed="rId6"/>
          <a:srcRect/>
          <a:stretch>
            <a:fillRect/>
          </a:stretch>
        </p:blipFill>
        <p:spPr bwMode="auto">
          <a:xfrm>
            <a:off x="3810000" y="4267200"/>
            <a:ext cx="2824163" cy="2193925"/>
          </a:xfrm>
          <a:prstGeom prst="rect">
            <a:avLst/>
          </a:prstGeom>
          <a:noFill/>
          <a:ln w="9525">
            <a:noFill/>
            <a:miter lim="800000"/>
            <a:headEnd/>
            <a:tailEnd/>
          </a:ln>
        </p:spPr>
      </p:pic>
      <p:pic>
        <p:nvPicPr>
          <p:cNvPr id="22539" name="Picture 4"/>
          <p:cNvPicPr>
            <a:picLocks noChangeAspect="1" noChangeArrowheads="1"/>
          </p:cNvPicPr>
          <p:nvPr/>
        </p:nvPicPr>
        <p:blipFill>
          <a:blip r:embed="rId7"/>
          <a:srcRect/>
          <a:stretch>
            <a:fillRect/>
          </a:stretch>
        </p:blipFill>
        <p:spPr bwMode="auto">
          <a:xfrm>
            <a:off x="5105400" y="3124200"/>
            <a:ext cx="2857500" cy="1947863"/>
          </a:xfrm>
          <a:prstGeom prst="rect">
            <a:avLst/>
          </a:prstGeom>
          <a:noFill/>
          <a:ln w="9525">
            <a:noFill/>
            <a:miter lim="800000"/>
            <a:headEnd/>
            <a:tailEnd/>
          </a:ln>
        </p:spPr>
      </p:pic>
      <p:pic>
        <p:nvPicPr>
          <p:cNvPr id="22540" name="Picture 2"/>
          <p:cNvPicPr>
            <a:picLocks noChangeAspect="1" noChangeArrowheads="1"/>
          </p:cNvPicPr>
          <p:nvPr/>
        </p:nvPicPr>
        <p:blipFill>
          <a:blip r:embed="rId8"/>
          <a:srcRect/>
          <a:stretch>
            <a:fillRect/>
          </a:stretch>
        </p:blipFill>
        <p:spPr bwMode="auto">
          <a:xfrm>
            <a:off x="6324600" y="4657725"/>
            <a:ext cx="2667000" cy="1743075"/>
          </a:xfrm>
          <a:prstGeom prst="rect">
            <a:avLst/>
          </a:prstGeom>
          <a:noFill/>
          <a:ln w="9525">
            <a:noFill/>
            <a:miter lim="800000"/>
            <a:headEnd/>
            <a:tailEnd/>
          </a:ln>
        </p:spPr>
      </p:pic>
      <p:sp>
        <p:nvSpPr>
          <p:cNvPr id="13" name="Slide Number Placeholder 12"/>
          <p:cNvSpPr>
            <a:spLocks noGrp="1"/>
          </p:cNvSpPr>
          <p:nvPr>
            <p:ph type="sldNum" sz="quarter" idx="12"/>
          </p:nvPr>
        </p:nvSpPr>
        <p:spPr/>
        <p:txBody>
          <a:bodyPr/>
          <a:lstStyle/>
          <a:p>
            <a:fld id="{4F8B2C27-2CBC-D343-9A93-B3AF67384D90}" type="slidenum">
              <a:rPr lang="en-US"/>
              <a:pPr/>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5"/>
          <p:cNvSpPr>
            <a:spLocks noGrp="1"/>
          </p:cNvSpPr>
          <p:nvPr>
            <p:ph type="title"/>
          </p:nvPr>
        </p:nvSpPr>
        <p:spPr>
          <a:xfrm>
            <a:off x="457200" y="304800"/>
            <a:ext cx="8229600" cy="1069975"/>
          </a:xfrm>
        </p:spPr>
        <p:txBody>
          <a:bodyPr rtlCol="0">
            <a:scene3d>
              <a:camera prst="orthographicFront"/>
              <a:lightRig rig="threePt" dir="t">
                <a:rot lat="0" lon="0" rev="4800000"/>
              </a:lightRig>
            </a:scene3d>
            <a:sp3d prstMaterial="matte">
              <a:bevelT w="50800" h="10160"/>
            </a:sp3d>
          </a:bodyPr>
          <a:lstStyle/>
          <a:p>
            <a:pPr eaLnBrk="1" hangingPunct="1">
              <a:defRPr/>
            </a:pPr>
            <a:r>
              <a:rPr lang="en-US" dirty="0" smtClean="0"/>
              <a:t>MetaArchive Founding Members</a:t>
            </a:r>
          </a:p>
        </p:txBody>
      </p:sp>
      <p:sp>
        <p:nvSpPr>
          <p:cNvPr id="18435"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8436"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pic>
        <p:nvPicPr>
          <p:cNvPr id="23557" name="Picture 6"/>
          <p:cNvPicPr>
            <a:picLocks noChangeAspect="1" noChangeArrowheads="1"/>
          </p:cNvPicPr>
          <p:nvPr/>
        </p:nvPicPr>
        <p:blipFill>
          <a:blip r:embed="rId2"/>
          <a:srcRect/>
          <a:stretch>
            <a:fillRect/>
          </a:stretch>
        </p:blipFill>
        <p:spPr bwMode="auto">
          <a:xfrm>
            <a:off x="2305050" y="1828800"/>
            <a:ext cx="3924300" cy="3924300"/>
          </a:xfrm>
          <a:prstGeom prst="rect">
            <a:avLst/>
          </a:prstGeom>
          <a:noFill/>
          <a:ln w="9525">
            <a:noFill/>
            <a:miter lim="800000"/>
            <a:headEnd/>
            <a:tailEnd/>
          </a:ln>
        </p:spPr>
      </p:pic>
      <p:sp>
        <p:nvSpPr>
          <p:cNvPr id="18438" name="Slide Number Placeholder 8"/>
          <p:cNvSpPr>
            <a:spLocks noGrp="1"/>
          </p:cNvSpPr>
          <p:nvPr>
            <p:ph type="sldNum" sz="quarter" idx="12"/>
          </p:nvPr>
        </p:nvSpPr>
        <p:spPr bwMode="auto">
          <a:ln>
            <a:miter lim="800000"/>
            <a:headEnd/>
            <a:tailEnd/>
          </a:ln>
        </p:spPr>
        <p:txBody>
          <a:bodyPr bIns="45720"/>
          <a:lstStyle/>
          <a:p>
            <a:fld id="{AEC59EF2-EBC1-FE42-A643-5B8E0E580932}" type="slidenum">
              <a:rPr lang="en-US"/>
              <a:pPr/>
              <a:t>31</a:t>
            </a:fld>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3200" y="5410200"/>
            <a:ext cx="21336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Membership Distribution</a:t>
            </a:r>
            <a:endParaRPr lang="en-US" dirty="0"/>
          </a:p>
        </p:txBody>
      </p:sp>
      <p:sp>
        <p:nvSpPr>
          <p:cNvPr id="24580" name="Content Placeholder 8"/>
          <p:cNvSpPr>
            <a:spLocks noGrp="1"/>
          </p:cNvSpPr>
          <p:nvPr>
            <p:ph idx="1"/>
          </p:nvPr>
        </p:nvSpPr>
        <p:spPr>
          <a:xfrm>
            <a:off x="457200" y="1676400"/>
            <a:ext cx="8229600" cy="4321175"/>
          </a:xfrm>
        </p:spPr>
        <p:txBody>
          <a:bodyPr/>
          <a:lstStyle/>
          <a:p>
            <a:endParaRPr lang="en-US"/>
          </a:p>
        </p:txBody>
      </p:sp>
      <p:sp>
        <p:nvSpPr>
          <p:cNvPr id="5" name="Slide Number Placeholder 4"/>
          <p:cNvSpPr>
            <a:spLocks noGrp="1"/>
          </p:cNvSpPr>
          <p:nvPr>
            <p:ph type="sldNum" sz="quarter" idx="12"/>
          </p:nvPr>
        </p:nvSpPr>
        <p:spPr>
          <a:xfrm>
            <a:off x="8763000" y="6324600"/>
            <a:ext cx="381000" cy="274638"/>
          </a:xfrm>
        </p:spPr>
        <p:txBody>
          <a:bodyPr lIns="109728" rIns="45720"/>
          <a:lstStyle/>
          <a:p>
            <a:pPr algn="l"/>
            <a:fld id="{00F2DEBB-E20F-4B4E-9B08-59282AD0396B}" type="slidenum">
              <a:rPr lang="en-US"/>
              <a:pPr algn="l"/>
              <a:t>32</a:t>
            </a:fld>
            <a:endParaRPr lang="en-US"/>
          </a:p>
        </p:txBody>
      </p:sp>
      <p:pic>
        <p:nvPicPr>
          <p:cNvPr id="24582" name="Picture 2"/>
          <p:cNvPicPr>
            <a:picLocks noChangeAspect="1" noChangeArrowheads="1"/>
          </p:cNvPicPr>
          <p:nvPr/>
        </p:nvPicPr>
        <p:blipFill>
          <a:blip r:embed="rId2"/>
          <a:srcRect/>
          <a:stretch>
            <a:fillRect/>
          </a:stretch>
        </p:blipFill>
        <p:spPr bwMode="auto">
          <a:xfrm>
            <a:off x="609600" y="1676400"/>
            <a:ext cx="6940550" cy="4038600"/>
          </a:xfrm>
          <a:prstGeom prst="rect">
            <a:avLst/>
          </a:prstGeom>
          <a:noFill/>
          <a:ln w="9525">
            <a:noFill/>
            <a:miter lim="800000"/>
            <a:headEnd/>
            <a:tailEnd/>
          </a:ln>
        </p:spPr>
      </p:pic>
      <p:pic>
        <p:nvPicPr>
          <p:cNvPr id="24583" name="Picture 3"/>
          <p:cNvPicPr>
            <a:picLocks noChangeAspect="1" noChangeArrowheads="1"/>
          </p:cNvPicPr>
          <p:nvPr/>
        </p:nvPicPr>
        <p:blipFill>
          <a:blip r:embed="rId3"/>
          <a:srcRect/>
          <a:stretch>
            <a:fillRect/>
          </a:stretch>
        </p:blipFill>
        <p:spPr bwMode="auto">
          <a:xfrm>
            <a:off x="6400800" y="1905000"/>
            <a:ext cx="2078038" cy="2514600"/>
          </a:xfrm>
          <a:prstGeom prst="rect">
            <a:avLst/>
          </a:prstGeom>
          <a:noFill/>
          <a:ln w="9525">
            <a:solidFill>
              <a:schemeClr val="tx1"/>
            </a:solidFill>
            <a:miter lim="800000"/>
            <a:headEnd/>
            <a:tailEnd/>
          </a:ln>
        </p:spPr>
      </p:pic>
      <p:pic>
        <p:nvPicPr>
          <p:cNvPr id="24584" name="Picture 4"/>
          <p:cNvPicPr>
            <a:picLocks noChangeAspect="1" noChangeArrowheads="1"/>
          </p:cNvPicPr>
          <p:nvPr/>
        </p:nvPicPr>
        <p:blipFill>
          <a:blip r:embed="rId4"/>
          <a:srcRect/>
          <a:stretch>
            <a:fillRect/>
          </a:stretch>
        </p:blipFill>
        <p:spPr bwMode="auto">
          <a:xfrm>
            <a:off x="4419600" y="4724400"/>
            <a:ext cx="2265363" cy="1838325"/>
          </a:xfrm>
          <a:prstGeom prst="rect">
            <a:avLst/>
          </a:prstGeom>
          <a:noFill/>
          <a:ln w="9525">
            <a:solidFill>
              <a:schemeClr val="tx1"/>
            </a:solidFill>
            <a:miter lim="800000"/>
            <a:headEnd/>
            <a:tailEnd/>
          </a:ln>
        </p:spPr>
      </p:pic>
      <p:sp>
        <p:nvSpPr>
          <p:cNvPr id="24585" name="TextBox 8"/>
          <p:cNvSpPr txBox="1">
            <a:spLocks noChangeArrowheads="1"/>
          </p:cNvSpPr>
          <p:nvPr/>
        </p:nvSpPr>
        <p:spPr bwMode="auto">
          <a:xfrm>
            <a:off x="838200" y="3163888"/>
            <a:ext cx="1870075" cy="646112"/>
          </a:xfrm>
          <a:prstGeom prst="rect">
            <a:avLst/>
          </a:prstGeom>
          <a:solidFill>
            <a:schemeClr val="bg1"/>
          </a:solidFill>
          <a:ln w="9525">
            <a:noFill/>
            <a:miter lim="800000"/>
            <a:headEnd/>
            <a:tailEnd/>
          </a:ln>
        </p:spPr>
        <p:txBody>
          <a:bodyPr wrap="none">
            <a:prstTxWarp prst="textNoShape">
              <a:avLst/>
            </a:prstTxWarp>
            <a:spAutoFit/>
          </a:bodyPr>
          <a:lstStyle/>
          <a:p>
            <a:r>
              <a:rPr lang="en-US">
                <a:latin typeface="Corbel" pitchFamily="-110" charset="0"/>
              </a:rPr>
              <a:t>10 US Members</a:t>
            </a:r>
          </a:p>
          <a:p>
            <a:r>
              <a:rPr lang="en-US">
                <a:latin typeface="Corbel" pitchFamily="-110" charset="0"/>
              </a:rPr>
              <a:t>+ Lib. of Congress</a:t>
            </a:r>
          </a:p>
        </p:txBody>
      </p:sp>
      <p:sp>
        <p:nvSpPr>
          <p:cNvPr id="24586" name="TextBox 9"/>
          <p:cNvSpPr txBox="1">
            <a:spLocks noChangeArrowheads="1"/>
          </p:cNvSpPr>
          <p:nvPr/>
        </p:nvSpPr>
        <p:spPr bwMode="auto">
          <a:xfrm>
            <a:off x="6781800" y="4724400"/>
            <a:ext cx="2174875" cy="369888"/>
          </a:xfrm>
          <a:prstGeom prst="rect">
            <a:avLst/>
          </a:prstGeom>
          <a:solidFill>
            <a:schemeClr val="bg1"/>
          </a:solidFill>
          <a:ln w="9525">
            <a:noFill/>
            <a:miter lim="800000"/>
            <a:headEnd/>
            <a:tailEnd/>
          </a:ln>
        </p:spPr>
        <p:txBody>
          <a:bodyPr wrap="none">
            <a:prstTxWarp prst="textNoShape">
              <a:avLst/>
            </a:prstTxWarp>
            <a:spAutoFit/>
          </a:bodyPr>
          <a:lstStyle/>
          <a:p>
            <a:r>
              <a:rPr lang="en-US">
                <a:latin typeface="Corbel" pitchFamily="-110" charset="0"/>
              </a:rPr>
              <a:t>2 Overseas Members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a:defRPr/>
            </a:pPr>
            <a:r>
              <a:rPr lang="en-US" dirty="0" smtClean="0"/>
              <a:t>Current Members</a:t>
            </a:r>
            <a:endParaRPr lang="en-US" dirty="0"/>
          </a:p>
        </p:txBody>
      </p:sp>
      <p:sp>
        <p:nvSpPr>
          <p:cNvPr id="25603" name="Content Placeholder 2"/>
          <p:cNvSpPr>
            <a:spLocks noGrp="1"/>
          </p:cNvSpPr>
          <p:nvPr>
            <p:ph sz="half" idx="1"/>
          </p:nvPr>
        </p:nvSpPr>
        <p:spPr>
          <a:xfrm>
            <a:off x="457200" y="1773238"/>
            <a:ext cx="4038600" cy="4624387"/>
          </a:xfrm>
        </p:spPr>
        <p:txBody>
          <a:bodyPr/>
          <a:lstStyle/>
          <a:p>
            <a:pPr eaLnBrk="1" hangingPunct="1">
              <a:buClrTx/>
            </a:pPr>
            <a:r>
              <a:rPr lang="en-US"/>
              <a:t>Auburn University</a:t>
            </a:r>
          </a:p>
          <a:p>
            <a:pPr eaLnBrk="1" hangingPunct="1">
              <a:buClrTx/>
            </a:pPr>
            <a:r>
              <a:rPr lang="en-US"/>
              <a:t>Boston College</a:t>
            </a:r>
          </a:p>
          <a:p>
            <a:pPr eaLnBrk="1" hangingPunct="1">
              <a:buClrTx/>
            </a:pPr>
            <a:r>
              <a:rPr lang="en-US"/>
              <a:t>Clemson University</a:t>
            </a:r>
          </a:p>
          <a:p>
            <a:pPr eaLnBrk="1" hangingPunct="1">
              <a:buClrTx/>
            </a:pPr>
            <a:r>
              <a:rPr lang="en-US"/>
              <a:t>Emory University</a:t>
            </a:r>
          </a:p>
          <a:p>
            <a:pPr eaLnBrk="1" hangingPunct="1">
              <a:buClrTx/>
            </a:pPr>
            <a:r>
              <a:rPr lang="en-US"/>
              <a:t>Florida State University</a:t>
            </a:r>
          </a:p>
          <a:p>
            <a:pPr eaLnBrk="1" hangingPunct="1">
              <a:buClrTx/>
            </a:pPr>
            <a:r>
              <a:rPr lang="en-US"/>
              <a:t>Folger Shakespeare Library</a:t>
            </a:r>
          </a:p>
          <a:p>
            <a:pPr eaLnBrk="1" hangingPunct="1">
              <a:buClrTx/>
            </a:pPr>
            <a:r>
              <a:rPr lang="en-US"/>
              <a:t>Georgia Tech</a:t>
            </a:r>
          </a:p>
          <a:p>
            <a:endParaRPr lang="en-US"/>
          </a:p>
        </p:txBody>
      </p:sp>
      <p:sp>
        <p:nvSpPr>
          <p:cNvPr id="25604" name="Content Placeholder 3"/>
          <p:cNvSpPr>
            <a:spLocks noGrp="1"/>
          </p:cNvSpPr>
          <p:nvPr>
            <p:ph sz="half" idx="2"/>
          </p:nvPr>
        </p:nvSpPr>
        <p:spPr>
          <a:xfrm>
            <a:off x="4648200" y="1773238"/>
            <a:ext cx="4038600" cy="4624387"/>
          </a:xfrm>
        </p:spPr>
        <p:txBody>
          <a:bodyPr/>
          <a:lstStyle/>
          <a:p>
            <a:pPr eaLnBrk="1" hangingPunct="1">
              <a:buClrTx/>
            </a:pPr>
            <a:r>
              <a:rPr lang="en-US"/>
              <a:t>Library of Congress (Sponsor)</a:t>
            </a:r>
          </a:p>
          <a:p>
            <a:pPr eaLnBrk="1" hangingPunct="1">
              <a:buClrTx/>
            </a:pPr>
            <a:r>
              <a:rPr lang="en-US"/>
              <a:t>Pontifical Catholic University of Rio de Janeiro</a:t>
            </a:r>
          </a:p>
          <a:p>
            <a:pPr eaLnBrk="1" hangingPunct="1">
              <a:buClrTx/>
            </a:pPr>
            <a:r>
              <a:rPr lang="en-US"/>
              <a:t>Rice University</a:t>
            </a:r>
          </a:p>
          <a:p>
            <a:pPr eaLnBrk="1" hangingPunct="1">
              <a:buClrTx/>
            </a:pPr>
            <a:r>
              <a:rPr lang="en-US"/>
              <a:t>Hull University Wilberforce Institute</a:t>
            </a:r>
          </a:p>
          <a:p>
            <a:pPr eaLnBrk="1" hangingPunct="1">
              <a:buClrTx/>
            </a:pPr>
            <a:r>
              <a:rPr lang="en-US"/>
              <a:t>University of Louisville</a:t>
            </a:r>
          </a:p>
          <a:p>
            <a:pPr eaLnBrk="1" hangingPunct="1">
              <a:buClrTx/>
            </a:pPr>
            <a:r>
              <a:rPr lang="en-US"/>
              <a:t>Virginia Tech</a:t>
            </a:r>
          </a:p>
          <a:p>
            <a:endParaRPr lang="en-US"/>
          </a:p>
        </p:txBody>
      </p:sp>
      <p:sp>
        <p:nvSpPr>
          <p:cNvPr id="6" name="Slide Number Placeholder 5"/>
          <p:cNvSpPr>
            <a:spLocks noGrp="1"/>
          </p:cNvSpPr>
          <p:nvPr>
            <p:ph type="sldNum" sz="quarter" idx="12"/>
          </p:nvPr>
        </p:nvSpPr>
        <p:spPr>
          <a:xfrm>
            <a:off x="8458200" y="6477000"/>
            <a:ext cx="331788" cy="274638"/>
          </a:xfrm>
        </p:spPr>
        <p:txBody>
          <a:bodyPr lIns="45720" rIns="45720"/>
          <a:lstStyle/>
          <a:p>
            <a:pPr algn="l"/>
            <a:fld id="{1745AA24-6D1C-F143-8B30-4FE34BE2802C}" type="slidenum">
              <a:rPr lang="en-US"/>
              <a:pPr algn="l"/>
              <a:t>33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Catalytic Efforts</a:t>
            </a:r>
          </a:p>
        </p:txBody>
      </p:sp>
      <p:sp>
        <p:nvSpPr>
          <p:cNvPr id="26627" name="Content Placeholder 6"/>
          <p:cNvSpPr>
            <a:spLocks noGrp="1"/>
          </p:cNvSpPr>
          <p:nvPr>
            <p:ph idx="1"/>
          </p:nvPr>
        </p:nvSpPr>
        <p:spPr>
          <a:xfrm>
            <a:off x="457200" y="1676400"/>
            <a:ext cx="8229600" cy="4227513"/>
          </a:xfrm>
        </p:spPr>
        <p:txBody>
          <a:bodyPr/>
          <a:lstStyle/>
          <a:p>
            <a:pPr eaLnBrk="1" hangingPunct="1">
              <a:buClrTx/>
            </a:pPr>
            <a:r>
              <a:rPr lang="en-US" dirty="0"/>
              <a:t>Began hosting workshops in distributed digital preservation strategies in 2007</a:t>
            </a:r>
          </a:p>
          <a:p>
            <a:pPr lvl="1" eaLnBrk="1" hangingPunct="1">
              <a:buClrTx/>
            </a:pPr>
            <a:r>
              <a:rPr lang="en-US" dirty="0"/>
              <a:t>Instruct new MetaArchive members in processes</a:t>
            </a:r>
          </a:p>
          <a:p>
            <a:pPr lvl="1" eaLnBrk="1" hangingPunct="1">
              <a:buClrTx/>
            </a:pPr>
            <a:r>
              <a:rPr lang="en-US" dirty="0"/>
              <a:t>Advise other groups considering DDP approaches</a:t>
            </a:r>
          </a:p>
          <a:p>
            <a:pPr eaLnBrk="1" hangingPunct="1">
              <a:buClrTx/>
            </a:pPr>
            <a:r>
              <a:rPr lang="en-US" dirty="0"/>
              <a:t>Assisted in creation of two additional </a:t>
            </a:r>
            <a:r>
              <a:rPr lang="en-US" dirty="0" err="1"/>
              <a:t>DDPNs</a:t>
            </a:r>
            <a:endParaRPr lang="en-US" dirty="0"/>
          </a:p>
          <a:p>
            <a:pPr lvl="1" eaLnBrk="1" hangingPunct="1">
              <a:buClrTx/>
            </a:pPr>
            <a:r>
              <a:rPr lang="en-US" dirty="0"/>
              <a:t>Alabama – state digitization projects</a:t>
            </a:r>
          </a:p>
          <a:p>
            <a:pPr lvl="1" eaLnBrk="1" hangingPunct="1">
              <a:buClrTx/>
            </a:pPr>
            <a:r>
              <a:rPr lang="en-US" dirty="0"/>
              <a:t>Arizona – state government records</a:t>
            </a:r>
          </a:p>
          <a:p>
            <a:pPr eaLnBrk="1" hangingPunct="1">
              <a:buFont typeface="Georgia" pitchFamily="-110" charset="0"/>
              <a:buNone/>
            </a:pPr>
            <a:endParaRPr lang="en-US" dirty="0"/>
          </a:p>
        </p:txBody>
      </p:sp>
      <p:sp>
        <p:nvSpPr>
          <p:cNvPr id="19460" name="Date Placeholder 2"/>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19461" name="Footer Placeholder 3"/>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2FCAD057-5208-1845-AE0B-0C00B04F0061}" type="slidenum">
              <a:rPr lang="en-US"/>
              <a:pPr/>
              <a:t>34</a:t>
            </a:fld>
            <a:endParaRPr lang="en-US"/>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58200" cy="1252728"/>
          </a:xfrm>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sz="3600" dirty="0" smtClean="0"/>
              <a:t>Technology: Building on Top of LOCKSS as a Solution for Preserving Digital Archives</a:t>
            </a:r>
            <a:endParaRPr lang="en-US" sz="3600" dirty="0"/>
          </a:p>
        </p:txBody>
      </p:sp>
      <p:sp>
        <p:nvSpPr>
          <p:cNvPr id="3" name="Content Placeholder 2"/>
          <p:cNvSpPr>
            <a:spLocks noGrp="1"/>
          </p:cNvSpPr>
          <p:nvPr>
            <p:ph idx="1"/>
          </p:nvPr>
        </p:nvSpPr>
        <p:spPr>
          <a:xfrm>
            <a:off x="457200" y="1676400"/>
            <a:ext cx="8229600" cy="4321175"/>
          </a:xfrm>
        </p:spPr>
        <p:txBody>
          <a:bodyPr>
            <a:normAutofit fontScale="92500" lnSpcReduction="10000"/>
          </a:bodyPr>
          <a:lstStyle/>
          <a:p>
            <a:pPr eaLnBrk="1" hangingPunct="1">
              <a:buClrTx/>
            </a:pPr>
            <a:r>
              <a:rPr lang="en-US" sz="3000" dirty="0"/>
              <a:t>Conspectus Database (Original)</a:t>
            </a:r>
          </a:p>
          <a:p>
            <a:pPr lvl="1" eaLnBrk="1" hangingPunct="1">
              <a:buClrTx/>
              <a:buFont typeface="Arial" pitchFamily="-110" charset="0"/>
              <a:buChar char="•"/>
            </a:pPr>
            <a:r>
              <a:rPr lang="en-US" sz="2600" dirty="0"/>
              <a:t>Curators enter collection level entries for collections</a:t>
            </a:r>
          </a:p>
          <a:p>
            <a:pPr lvl="1" eaLnBrk="1" hangingPunct="1">
              <a:buClrTx/>
              <a:buFont typeface="Arial" pitchFamily="-110" charset="0"/>
              <a:buChar char="•"/>
            </a:pPr>
            <a:r>
              <a:rPr lang="en-US" sz="2600" dirty="0"/>
              <a:t>Meant to be used for cooperative prioritization in DDP selection and decision-making activities</a:t>
            </a:r>
          </a:p>
          <a:p>
            <a:pPr lvl="1" eaLnBrk="1" hangingPunct="1">
              <a:buClrTx/>
              <a:buFont typeface="Arial" pitchFamily="-110" charset="0"/>
              <a:buChar char="•"/>
            </a:pPr>
            <a:r>
              <a:rPr lang="en-US" sz="2600" dirty="0"/>
              <a:t>Not interactive with some key MetaArchive systems (Cache Manager, Ingest </a:t>
            </a:r>
            <a:r>
              <a:rPr lang="en-US" sz="2600" dirty="0" err="1"/>
              <a:t>Plugins</a:t>
            </a:r>
            <a:r>
              <a:rPr lang="en-US" sz="2600" dirty="0"/>
              <a:t>)</a:t>
            </a:r>
          </a:p>
          <a:p>
            <a:pPr eaLnBrk="1" hangingPunct="1">
              <a:buClrTx/>
            </a:pPr>
            <a:r>
              <a:rPr lang="en-US" sz="3000" dirty="0"/>
              <a:t>Second Generation Conspectus Database</a:t>
            </a:r>
          </a:p>
          <a:p>
            <a:pPr lvl="1" eaLnBrk="1" hangingPunct="1">
              <a:buClrTx/>
              <a:buFont typeface="Arial" pitchFamily="-110" charset="0"/>
              <a:buChar char="•"/>
            </a:pPr>
            <a:r>
              <a:rPr lang="en-US" sz="2600" dirty="0"/>
              <a:t>Now in development</a:t>
            </a:r>
          </a:p>
          <a:p>
            <a:pPr lvl="1" eaLnBrk="1" hangingPunct="1">
              <a:buClrTx/>
              <a:buFont typeface="Arial" pitchFamily="-110" charset="0"/>
              <a:buChar char="•"/>
            </a:pPr>
            <a:r>
              <a:rPr lang="en-US" sz="2600" dirty="0"/>
              <a:t>Integrates operation of all network functions</a:t>
            </a:r>
          </a:p>
          <a:p>
            <a:pPr lvl="1" eaLnBrk="1" hangingPunct="1">
              <a:buClrTx/>
              <a:buFont typeface="Arial" pitchFamily="-110" charset="0"/>
              <a:buChar char="•"/>
            </a:pPr>
            <a:r>
              <a:rPr lang="en-US" sz="2600" dirty="0"/>
              <a:t>Being designed in concert with guidance from other </a:t>
            </a:r>
            <a:r>
              <a:rPr lang="en-US" sz="2600" dirty="0" err="1"/>
              <a:t>PLNs</a:t>
            </a:r>
            <a:r>
              <a:rPr lang="en-US" sz="2600" dirty="0"/>
              <a:t>, hopefully in ways that enable re-use</a:t>
            </a:r>
          </a:p>
        </p:txBody>
      </p:sp>
      <p:sp>
        <p:nvSpPr>
          <p:cNvPr id="5" name="Slide Number Placeholder 4"/>
          <p:cNvSpPr>
            <a:spLocks noGrp="1"/>
          </p:cNvSpPr>
          <p:nvPr>
            <p:ph type="sldNum" sz="quarter" idx="12"/>
          </p:nvPr>
        </p:nvSpPr>
        <p:spPr>
          <a:xfrm>
            <a:off x="8763000" y="6324600"/>
            <a:ext cx="381000" cy="274638"/>
          </a:xfrm>
        </p:spPr>
        <p:txBody>
          <a:bodyPr lIns="109728" rIns="45720"/>
          <a:lstStyle/>
          <a:p>
            <a:pPr algn="l"/>
            <a:fld id="{9AF41BCF-161A-F644-82D4-38ECAE0F41F7}" type="slidenum">
              <a:rPr lang="en-US"/>
              <a:pPr algn="l"/>
              <a:t>35</a:t>
            </a:fld>
            <a:endParaRPr lang="en-US"/>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Organizational Agreements and Models</a:t>
            </a:r>
            <a:endParaRPr lang="en-US" dirty="0"/>
          </a:p>
        </p:txBody>
      </p:sp>
      <p:sp>
        <p:nvSpPr>
          <p:cNvPr id="28675" name="Content Placeholder 2"/>
          <p:cNvSpPr>
            <a:spLocks noGrp="1"/>
          </p:cNvSpPr>
          <p:nvPr>
            <p:ph idx="1"/>
          </p:nvPr>
        </p:nvSpPr>
        <p:spPr>
          <a:xfrm>
            <a:off x="457200" y="1676400"/>
            <a:ext cx="8229600" cy="4321175"/>
          </a:xfrm>
        </p:spPr>
        <p:txBody>
          <a:bodyPr/>
          <a:lstStyle/>
          <a:p>
            <a:pPr eaLnBrk="1" hangingPunct="1">
              <a:buClrTx/>
              <a:buFont typeface="Wingdings" pitchFamily="-110" charset="2"/>
              <a:buChar char="§"/>
            </a:pPr>
            <a:r>
              <a:rPr lang="en-US"/>
              <a:t>Developed a new cooperative with guidance from both legal team, librarians, and intellectual property specialists</a:t>
            </a:r>
          </a:p>
          <a:p>
            <a:pPr eaLnBrk="1" hangingPunct="1">
              <a:buClrTx/>
              <a:buFont typeface="Wingdings" pitchFamily="-110" charset="2"/>
              <a:buChar char="§"/>
            </a:pPr>
            <a:r>
              <a:rPr lang="en-US"/>
              <a:t>Created core organizational documents in 2006: charter, membership agreement, papers of incorporation, business plans, etc.</a:t>
            </a:r>
          </a:p>
          <a:p>
            <a:pPr eaLnBrk="1" hangingPunct="1">
              <a:buClrTx/>
              <a:buFont typeface="Wingdings" pitchFamily="-110" charset="2"/>
              <a:buChar char="§"/>
            </a:pPr>
            <a:r>
              <a:rPr lang="en-US"/>
              <a:t>Allows members to understand their commitment and liability clearly</a:t>
            </a:r>
          </a:p>
        </p:txBody>
      </p:sp>
      <p:sp>
        <p:nvSpPr>
          <p:cNvPr id="5" name="Slide Number Placeholder 4"/>
          <p:cNvSpPr>
            <a:spLocks noGrp="1"/>
          </p:cNvSpPr>
          <p:nvPr>
            <p:ph type="sldNum" sz="quarter" idx="12"/>
          </p:nvPr>
        </p:nvSpPr>
        <p:spPr>
          <a:xfrm>
            <a:off x="8763000" y="6324600"/>
            <a:ext cx="381000" cy="274638"/>
          </a:xfrm>
        </p:spPr>
        <p:txBody>
          <a:bodyPr lIns="109728" rIns="45720"/>
          <a:lstStyle/>
          <a:p>
            <a:pPr algn="l"/>
            <a:fld id="{F9DA50DD-58C6-7B47-872F-1285E0364A75}" type="slidenum">
              <a:rPr lang="en-US"/>
              <a:pPr algn="l"/>
              <a:t>36</a:t>
            </a:fld>
            <a:endParaRPr lang="en-US"/>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Collection Foci: Growing Archives in Subject &amp; Genre Domains</a:t>
            </a:r>
            <a:endParaRPr lang="en-US" dirty="0"/>
          </a:p>
        </p:txBody>
      </p:sp>
      <p:sp>
        <p:nvSpPr>
          <p:cNvPr id="3" name="Content Placeholder 2"/>
          <p:cNvSpPr>
            <a:spLocks noGrp="1"/>
          </p:cNvSpPr>
          <p:nvPr>
            <p:ph idx="1"/>
          </p:nvPr>
        </p:nvSpPr>
        <p:spPr>
          <a:xfrm>
            <a:off x="457200" y="1676400"/>
            <a:ext cx="8229600" cy="4321175"/>
          </a:xfrm>
        </p:spPr>
        <p:txBody>
          <a:bodyPr>
            <a:normAutofit/>
          </a:bodyPr>
          <a:lstStyle/>
          <a:p>
            <a:pPr eaLnBrk="1" hangingPunct="1">
              <a:buClrTx/>
            </a:pPr>
            <a:r>
              <a:rPr lang="en-US" sz="3000" b="1" u="sng"/>
              <a:t>Southern Digital Culture </a:t>
            </a:r>
            <a:r>
              <a:rPr lang="en-US" sz="3000"/>
              <a:t>(initial collecting area, founding members were Southeastern)</a:t>
            </a:r>
          </a:p>
          <a:p>
            <a:pPr eaLnBrk="1" hangingPunct="1">
              <a:buClrTx/>
            </a:pPr>
            <a:r>
              <a:rPr lang="en-US" sz="3000" b="1" u="sng"/>
              <a:t>Transatlantic Slave Trade Historical Data </a:t>
            </a:r>
            <a:r>
              <a:rPr lang="en-US" sz="3000"/>
              <a:t>(made cooperative international)</a:t>
            </a:r>
          </a:p>
          <a:p>
            <a:pPr eaLnBrk="1" hangingPunct="1">
              <a:buClrTx/>
            </a:pPr>
            <a:r>
              <a:rPr lang="en-US" sz="3000" b="1" u="sng"/>
              <a:t>Electronic Theses and Dissertations </a:t>
            </a:r>
            <a:r>
              <a:rPr lang="en-US" sz="3000"/>
              <a:t>(inter-consortia strategic alliance with NDLTD)</a:t>
            </a:r>
          </a:p>
          <a:p>
            <a:pPr eaLnBrk="1" hangingPunct="1">
              <a:buClrTx/>
            </a:pPr>
            <a:r>
              <a:rPr lang="en-US" sz="3000" b="1" u="sng"/>
              <a:t>Early Modern Literature </a:t>
            </a:r>
            <a:r>
              <a:rPr lang="en-US" sz="3000"/>
              <a:t>(broad new area, with Folger Shakespeare Library as cornerstone)</a:t>
            </a:r>
          </a:p>
          <a:p>
            <a:pPr eaLnBrk="1" hangingPunct="1">
              <a:buClrTx/>
            </a:pPr>
            <a:r>
              <a:rPr lang="en-US" sz="3000"/>
              <a:t>Additional archives in planning stages</a:t>
            </a:r>
          </a:p>
          <a:p>
            <a:pPr eaLnBrk="1" hangingPunct="1"/>
            <a:endParaRPr lang="en-US" sz="3000"/>
          </a:p>
        </p:txBody>
      </p:sp>
      <p:sp>
        <p:nvSpPr>
          <p:cNvPr id="6" name="Slide Number Placeholder 5"/>
          <p:cNvSpPr>
            <a:spLocks noGrp="1"/>
          </p:cNvSpPr>
          <p:nvPr>
            <p:ph type="sldNum" sz="quarter" idx="12"/>
          </p:nvPr>
        </p:nvSpPr>
        <p:spPr>
          <a:xfrm>
            <a:off x="8763000" y="6324600"/>
            <a:ext cx="381000" cy="274638"/>
          </a:xfrm>
        </p:spPr>
        <p:txBody>
          <a:bodyPr lIns="109728" rIns="45720"/>
          <a:lstStyle/>
          <a:p>
            <a:pPr algn="l"/>
            <a:fld id="{EFA0CD83-8CC1-0D4A-953F-E2D4FEA2AA81}" type="slidenum">
              <a:rPr lang="en-US"/>
              <a:pPr algn="l"/>
              <a:t>37</a:t>
            </a:fld>
            <a:endParaRPr lang="en-US"/>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t>Active Collaborations with </a:t>
            </a:r>
            <a:br>
              <a:rPr lang="en-US" dirty="0" smtClean="0"/>
            </a:br>
            <a:r>
              <a:rPr lang="en-US" dirty="0" smtClean="0"/>
              <a:t>Other Efforts</a:t>
            </a:r>
            <a:endParaRPr lang="en-US" dirty="0"/>
          </a:p>
        </p:txBody>
      </p:sp>
      <p:sp>
        <p:nvSpPr>
          <p:cNvPr id="3" name="Content Placeholder 2"/>
          <p:cNvSpPr>
            <a:spLocks noGrp="1"/>
          </p:cNvSpPr>
          <p:nvPr>
            <p:ph idx="1"/>
          </p:nvPr>
        </p:nvSpPr>
        <p:spPr>
          <a:xfrm>
            <a:off x="457200" y="1676400"/>
            <a:ext cx="8229600" cy="4321175"/>
          </a:xfrm>
        </p:spPr>
        <p:txBody>
          <a:bodyPr>
            <a:normAutofit lnSpcReduction="10000"/>
          </a:bodyPr>
          <a:lstStyle/>
          <a:p>
            <a:pPr eaLnBrk="1" hangingPunct="1"/>
            <a:r>
              <a:rPr lang="en-US" b="1" u="sng" dirty="0"/>
              <a:t>LOCKSS</a:t>
            </a:r>
            <a:r>
              <a:rPr lang="en-US" dirty="0"/>
              <a:t> (collaborative development of LOCKSS Cache Manager)</a:t>
            </a:r>
          </a:p>
          <a:p>
            <a:pPr eaLnBrk="1" hangingPunct="1"/>
            <a:r>
              <a:rPr lang="en-US" b="1" u="sng" dirty="0"/>
              <a:t>Data-PASS Alliance </a:t>
            </a:r>
            <a:r>
              <a:rPr lang="en-US" dirty="0"/>
              <a:t>(developing in-common standard for Private LOCKSS network interoperation standard and tools)</a:t>
            </a:r>
          </a:p>
          <a:p>
            <a:pPr eaLnBrk="1" hangingPunct="1"/>
            <a:r>
              <a:rPr lang="en-US" b="1" u="sng" dirty="0"/>
              <a:t>ECHO </a:t>
            </a:r>
            <a:r>
              <a:rPr lang="en-US" b="1" u="sng" dirty="0" err="1"/>
              <a:t>DEPository</a:t>
            </a:r>
            <a:r>
              <a:rPr lang="en-US" b="1" u="sng" dirty="0"/>
              <a:t> Project </a:t>
            </a:r>
            <a:r>
              <a:rPr lang="en-US" dirty="0"/>
              <a:t>(PLN interoperation standard using </a:t>
            </a:r>
            <a:r>
              <a:rPr lang="en-US" dirty="0" err="1"/>
              <a:t>HandS</a:t>
            </a:r>
            <a:r>
              <a:rPr lang="en-US" dirty="0"/>
              <a:t>)</a:t>
            </a:r>
          </a:p>
          <a:p>
            <a:pPr eaLnBrk="1" hangingPunct="1"/>
            <a:r>
              <a:rPr lang="en-US" b="1" u="sng" dirty="0"/>
              <a:t>SDSC </a:t>
            </a:r>
            <a:r>
              <a:rPr lang="en-US" b="1" u="sng" dirty="0" err="1"/>
              <a:t>Chronopolis</a:t>
            </a:r>
            <a:r>
              <a:rPr lang="en-US" b="1" u="sng" dirty="0"/>
              <a:t> </a:t>
            </a:r>
            <a:r>
              <a:rPr lang="en-US" dirty="0"/>
              <a:t>(PLN/ SRB interoperation testing and bridges)</a:t>
            </a:r>
          </a:p>
        </p:txBody>
      </p:sp>
      <p:sp>
        <p:nvSpPr>
          <p:cNvPr id="5" name="Slide Number Placeholder 4"/>
          <p:cNvSpPr>
            <a:spLocks noGrp="1"/>
          </p:cNvSpPr>
          <p:nvPr>
            <p:ph type="sldNum" sz="quarter" idx="12"/>
          </p:nvPr>
        </p:nvSpPr>
        <p:spPr>
          <a:xfrm>
            <a:off x="8763000" y="6324600"/>
            <a:ext cx="381000" cy="274638"/>
          </a:xfrm>
        </p:spPr>
        <p:txBody>
          <a:bodyPr lIns="109728" rIns="45720"/>
          <a:lstStyle/>
          <a:p>
            <a:pPr algn="l"/>
            <a:fld id="{809D8FE8-FE2B-5545-A21B-1A435FDEA506}" type="slidenum">
              <a:rPr lang="en-US"/>
              <a:pPr algn="l"/>
              <a:t>38</a:t>
            </a:fld>
            <a:endParaRPr lang="en-US"/>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MetaArchive Phase II (2007-2010)</a:t>
            </a:r>
          </a:p>
        </p:txBody>
      </p:sp>
      <p:sp>
        <p:nvSpPr>
          <p:cNvPr id="31747" name="Content Placeholder 2"/>
          <p:cNvSpPr>
            <a:spLocks noGrp="1"/>
          </p:cNvSpPr>
          <p:nvPr>
            <p:ph idx="1"/>
          </p:nvPr>
        </p:nvSpPr>
        <p:spPr>
          <a:xfrm>
            <a:off x="457200" y="1752600"/>
            <a:ext cx="8229600" cy="4227513"/>
          </a:xfrm>
        </p:spPr>
        <p:txBody>
          <a:bodyPr/>
          <a:lstStyle/>
          <a:p>
            <a:pPr marL="365125" indent="-255588" eaLnBrk="1" hangingPunct="1">
              <a:buClrTx/>
            </a:pPr>
            <a:r>
              <a:rPr lang="en-US" dirty="0"/>
              <a:t>Established additional distributed archives</a:t>
            </a:r>
          </a:p>
          <a:p>
            <a:pPr marL="365125" indent="-255588" eaLnBrk="1" hangingPunct="1">
              <a:buClrTx/>
            </a:pPr>
            <a:r>
              <a:rPr lang="en-US" dirty="0"/>
              <a:t>Became international with the addition of Hull University in UK</a:t>
            </a:r>
          </a:p>
          <a:p>
            <a:pPr marL="365125" indent="-255588" eaLnBrk="1" hangingPunct="1">
              <a:buClrTx/>
            </a:pPr>
            <a:r>
              <a:rPr lang="en-US" dirty="0"/>
              <a:t>Doubled in size 2008-2009, and plan to double in size each year for next three years</a:t>
            </a:r>
          </a:p>
          <a:p>
            <a:pPr marL="365125" indent="-255588" eaLnBrk="1" hangingPunct="1">
              <a:buClrTx/>
            </a:pPr>
            <a:r>
              <a:rPr lang="en-US" dirty="0"/>
              <a:t>With funding from NHPRC will now provide consulting and outreach services on the MetaArchive model for DDP services</a:t>
            </a:r>
          </a:p>
        </p:txBody>
      </p:sp>
      <p:sp>
        <p:nvSpPr>
          <p:cNvPr id="20484"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20485"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452D63EA-65B8-724B-9383-BDD159B9CF6E}" type="slidenum">
              <a:rPr lang="en-US"/>
              <a:pPr/>
              <a:t>39</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sz="4000" b="0" dirty="0" smtClean="0">
                <a:solidFill>
                  <a:srgbClr val="F0AD00"/>
                </a:solidFill>
                <a:ea typeface="ＭＳ Ｐゴシック" pitchFamily="-110" charset="-128"/>
                <a:cs typeface="ＭＳ Ｐゴシック" pitchFamily="-110" charset="-128"/>
              </a:rPr>
              <a:t>Agenda</a:t>
            </a:r>
            <a:endParaRPr lang="en-US" sz="4000" b="0" dirty="0">
              <a:solidFill>
                <a:srgbClr val="F0AD00"/>
              </a:solidFill>
              <a:ea typeface="ＭＳ Ｐゴシック" pitchFamily="-110" charset="-128"/>
              <a:cs typeface="ＭＳ Ｐゴシック" pitchFamily="-110" charset="-128"/>
            </a:endParaRPr>
          </a:p>
        </p:txBody>
      </p:sp>
      <p:sp>
        <p:nvSpPr>
          <p:cNvPr id="21507" name="Rectangle 3"/>
          <p:cNvSpPr>
            <a:spLocks noGrp="1" noChangeArrowheads="1"/>
          </p:cNvSpPr>
          <p:nvPr>
            <p:ph type="body" idx="1"/>
          </p:nvPr>
        </p:nvSpPr>
        <p:spPr/>
        <p:txBody>
          <a:bodyPr/>
          <a:lstStyle/>
          <a:p>
            <a:pPr eaLnBrk="1" hangingPunct="1">
              <a:lnSpc>
                <a:spcPct val="90000"/>
              </a:lnSpc>
              <a:spcAft>
                <a:spcPts val="600"/>
              </a:spcAft>
            </a:pPr>
            <a:r>
              <a:rPr lang="en-US" sz="2800" dirty="0" err="1" smtClean="0">
                <a:ea typeface="ＭＳ Ｐゴシック" pitchFamily="-110" charset="-128"/>
                <a:cs typeface="ＭＳ Ｐゴシック" pitchFamily="-110" charset="-128"/>
              </a:rPr>
              <a:t>ETDs</a:t>
            </a:r>
            <a:r>
              <a:rPr lang="en-US" sz="2800" dirty="0" smtClean="0">
                <a:ea typeface="ＭＳ Ｐゴシック" pitchFamily="-110" charset="-128"/>
                <a:cs typeface="ＭＳ Ｐゴシック" pitchFamily="-110" charset="-128"/>
              </a:rPr>
              <a:t> and preservation needs: Survey Results</a:t>
            </a:r>
          </a:p>
          <a:p>
            <a:pPr eaLnBrk="1" hangingPunct="1">
              <a:lnSpc>
                <a:spcPct val="90000"/>
              </a:lnSpc>
              <a:spcAft>
                <a:spcPts val="600"/>
              </a:spcAft>
            </a:pPr>
            <a:r>
              <a:rPr lang="en-US" sz="2800" dirty="0" smtClean="0">
                <a:ea typeface="ＭＳ Ｐゴシック" pitchFamily="-110" charset="-128"/>
                <a:cs typeface="ＭＳ Ｐゴシック" pitchFamily="-110" charset="-128"/>
              </a:rPr>
              <a:t>Distributed digital preservation network (DDPN) overview</a:t>
            </a:r>
          </a:p>
          <a:p>
            <a:pPr lvl="1" eaLnBrk="1" hangingPunct="1">
              <a:lnSpc>
                <a:spcPct val="90000"/>
              </a:lnSpc>
              <a:spcAft>
                <a:spcPts val="600"/>
              </a:spcAft>
            </a:pPr>
            <a:r>
              <a:rPr lang="en-US" sz="2400" dirty="0" smtClean="0"/>
              <a:t>MetaArchive Cooperative and the NDLTD preservation strategy</a:t>
            </a:r>
          </a:p>
          <a:p>
            <a:pPr eaLnBrk="1" hangingPunct="1">
              <a:lnSpc>
                <a:spcPct val="90000"/>
              </a:lnSpc>
              <a:spcAft>
                <a:spcPts val="600"/>
              </a:spcAft>
            </a:pPr>
            <a:r>
              <a:rPr lang="en-US" sz="2800" dirty="0" smtClean="0">
                <a:ea typeface="ＭＳ Ｐゴシック" pitchFamily="-110" charset="-128"/>
                <a:cs typeface="ＭＳ Ｐゴシック" pitchFamily="-110" charset="-128"/>
              </a:rPr>
              <a:t>Collection Management for preservation readiness</a:t>
            </a:r>
          </a:p>
          <a:p>
            <a:pPr lvl="1" eaLnBrk="1" hangingPunct="1">
              <a:lnSpc>
                <a:spcPct val="90000"/>
              </a:lnSpc>
              <a:spcAft>
                <a:spcPts val="600"/>
              </a:spcAft>
            </a:pPr>
            <a:r>
              <a:rPr lang="en-US" sz="2400" dirty="0" smtClean="0"/>
              <a:t>Organizing your ETD collections</a:t>
            </a:r>
          </a:p>
          <a:p>
            <a:pPr lvl="1" eaLnBrk="1" hangingPunct="1">
              <a:lnSpc>
                <a:spcPct val="90000"/>
              </a:lnSpc>
              <a:spcAft>
                <a:spcPts val="600"/>
              </a:spcAft>
            </a:pPr>
            <a:r>
              <a:rPr lang="en-US" sz="2400" dirty="0" smtClean="0"/>
              <a:t>Metadata: Conspectus Database</a:t>
            </a:r>
          </a:p>
          <a:p>
            <a:pPr eaLnBrk="1" hangingPunct="1">
              <a:lnSpc>
                <a:spcPct val="90000"/>
              </a:lnSpc>
              <a:spcAft>
                <a:spcPts val="600"/>
              </a:spcAft>
            </a:pPr>
            <a:r>
              <a:rPr lang="en-US" sz="2800" dirty="0" smtClean="0">
                <a:ea typeface="ＭＳ Ｐゴシック" pitchFamily="-110" charset="-128"/>
                <a:cs typeface="ＭＳ Ｐゴシック" pitchFamily="-110" charset="-128"/>
              </a:rPr>
              <a:t>MetaArchive Cooperative and its members</a:t>
            </a:r>
          </a:p>
          <a:p>
            <a:pPr eaLnBrk="1" hangingPunct="1">
              <a:lnSpc>
                <a:spcPct val="90000"/>
              </a:lnSpc>
              <a:spcAft>
                <a:spcPts val="600"/>
              </a:spcAft>
            </a:pPr>
            <a:r>
              <a:rPr lang="en-US" sz="2800" dirty="0" smtClean="0">
                <a:ea typeface="ＭＳ Ｐゴシック" pitchFamily="-110" charset="-128"/>
                <a:cs typeface="ＭＳ Ｐゴシック" pitchFamily="-110" charset="-128"/>
              </a:rPr>
              <a:t>New member’s perspective: Boston College</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Institutional Roles</a:t>
            </a:r>
          </a:p>
        </p:txBody>
      </p:sp>
      <p:sp>
        <p:nvSpPr>
          <p:cNvPr id="3" name="Content Placeholder 2"/>
          <p:cNvSpPr>
            <a:spLocks noGrp="1"/>
          </p:cNvSpPr>
          <p:nvPr>
            <p:ph idx="1"/>
          </p:nvPr>
        </p:nvSpPr>
        <p:spPr>
          <a:xfrm>
            <a:off x="457200" y="1752600"/>
            <a:ext cx="8229600" cy="4267200"/>
          </a:xfrm>
        </p:spPr>
        <p:txBody>
          <a:bodyPr>
            <a:normAutofit/>
          </a:bodyPr>
          <a:lstStyle/>
          <a:p>
            <a:pPr marL="365125" indent="-255588" eaLnBrk="1" hangingPunct="1">
              <a:lnSpc>
                <a:spcPct val="80000"/>
              </a:lnSpc>
              <a:buClrTx/>
            </a:pPr>
            <a:r>
              <a:rPr lang="en-US" sz="2000" u="sng"/>
              <a:t>Preservation Sites </a:t>
            </a:r>
            <a:r>
              <a:rPr lang="en-US" sz="2000"/>
              <a:t>are entities responsible for the ongoing activity of preserving digital content.  At a minimum, every preservation site must include responsible staff and a node server of the relevant preservation network.  Preservation sites collectively comprise a preservation network. </a:t>
            </a:r>
          </a:p>
          <a:p>
            <a:pPr marL="365125" indent="-255588" eaLnBrk="1" hangingPunct="1">
              <a:lnSpc>
                <a:spcPct val="80000"/>
              </a:lnSpc>
              <a:buClrTx/>
            </a:pPr>
            <a:endParaRPr lang="en-US" sz="2000"/>
          </a:p>
          <a:p>
            <a:pPr marL="365125" indent="-255588" eaLnBrk="1" hangingPunct="1">
              <a:lnSpc>
                <a:spcPct val="80000"/>
              </a:lnSpc>
              <a:buClrTx/>
            </a:pPr>
            <a:r>
              <a:rPr lang="en-US" sz="2000" u="sng"/>
              <a:t>Development Sites </a:t>
            </a:r>
            <a:r>
              <a:rPr lang="en-US" sz="2000"/>
              <a:t>are responsible for technical development of the computer systems that enable the preservation network.  Obviously, development sites may also be preservation sites and/or contributing sites.  </a:t>
            </a:r>
          </a:p>
          <a:p>
            <a:pPr marL="365125" indent="-255588" eaLnBrk="1" hangingPunct="1">
              <a:lnSpc>
                <a:spcPct val="80000"/>
              </a:lnSpc>
              <a:buClrTx/>
            </a:pPr>
            <a:endParaRPr lang="en-US" sz="2000"/>
          </a:p>
          <a:p>
            <a:pPr marL="365125" indent="-255588" eaLnBrk="1" hangingPunct="1">
              <a:lnSpc>
                <a:spcPct val="80000"/>
              </a:lnSpc>
              <a:buClrTx/>
            </a:pPr>
            <a:r>
              <a:rPr lang="en-US" sz="2000" u="sng"/>
              <a:t>Contributing (Content) Sites </a:t>
            </a:r>
            <a:r>
              <a:rPr lang="en-US" sz="2000"/>
              <a:t>are institutions that need to preserve digital content, and therefore decide to contribute digital content into the preservation network.  The preservation network acts for the common good to preserve the at-risk content submitted by the contributing sites.  Contributing sites may also be preservation sites.</a:t>
            </a:r>
          </a:p>
          <a:p>
            <a:pPr marL="365125" indent="-255588" eaLnBrk="1" hangingPunct="1">
              <a:lnSpc>
                <a:spcPct val="80000"/>
              </a:lnSpc>
              <a:buClr>
                <a:srgbClr val="E66C7D"/>
              </a:buClr>
              <a:buFont typeface="Georgia" pitchFamily="-110" charset="0"/>
              <a:buChar char="•"/>
            </a:pPr>
            <a:endParaRPr lang="en-US" sz="2000"/>
          </a:p>
          <a:p>
            <a:pPr marL="365125" indent="-255588" eaLnBrk="1" hangingPunct="1">
              <a:lnSpc>
                <a:spcPct val="80000"/>
              </a:lnSpc>
              <a:buClr>
                <a:srgbClr val="E66C7D"/>
              </a:buClr>
              <a:buFont typeface="Georgia" pitchFamily="-110" charset="0"/>
              <a:buChar char="•"/>
            </a:pPr>
            <a:endParaRPr lang="en-US" sz="2000"/>
          </a:p>
        </p:txBody>
      </p:sp>
      <p:sp>
        <p:nvSpPr>
          <p:cNvPr id="21508"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21509"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E7A93C2D-40D4-744D-BC13-E24A80D744D9}" type="slidenum">
              <a:rPr lang="en-US"/>
              <a:pPr/>
              <a:t>40</a:t>
            </a:fld>
            <a:endParaRPr lang="en-US"/>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Factors to Consider</a:t>
            </a:r>
          </a:p>
        </p:txBody>
      </p:sp>
      <p:sp>
        <p:nvSpPr>
          <p:cNvPr id="33795" name="Content Placeholder 2"/>
          <p:cNvSpPr>
            <a:spLocks noGrp="1"/>
          </p:cNvSpPr>
          <p:nvPr>
            <p:ph idx="1"/>
          </p:nvPr>
        </p:nvSpPr>
        <p:spPr>
          <a:xfrm>
            <a:off x="457200" y="1752600"/>
            <a:ext cx="8229600" cy="4227513"/>
          </a:xfrm>
        </p:spPr>
        <p:txBody>
          <a:bodyPr/>
          <a:lstStyle/>
          <a:p>
            <a:pPr eaLnBrk="1" hangingPunct="1">
              <a:buClrTx/>
            </a:pPr>
            <a:r>
              <a:rPr lang="en-US" sz="3000" dirty="0"/>
              <a:t>What level of participation are new MetaArchive members interested in?  Running a node?  Simply using the existing network?</a:t>
            </a:r>
          </a:p>
          <a:p>
            <a:pPr eaLnBrk="1" hangingPunct="1">
              <a:buClrTx/>
            </a:pPr>
            <a:r>
              <a:rPr lang="en-US" sz="3000" dirty="0"/>
              <a:t>Metadata for items must be </a:t>
            </a:r>
            <a:r>
              <a:rPr lang="en-US" sz="3000" dirty="0" err="1"/>
              <a:t>reposited</a:t>
            </a:r>
            <a:r>
              <a:rPr lang="en-US" sz="3000" dirty="0"/>
              <a:t> as well, in a way that enables recovery in the case of need</a:t>
            </a:r>
          </a:p>
          <a:p>
            <a:pPr eaLnBrk="1" hangingPunct="1">
              <a:buClrTx/>
            </a:pPr>
            <a:r>
              <a:rPr lang="en-US" sz="3000" dirty="0"/>
              <a:t>Whose job is this going to be in the organization?</a:t>
            </a:r>
          </a:p>
          <a:p>
            <a:pPr eaLnBrk="1" hangingPunct="1">
              <a:buClrTx/>
            </a:pPr>
            <a:r>
              <a:rPr lang="en-US" sz="3000" dirty="0"/>
              <a:t>What are the highest priority items for distributed digital preservation?</a:t>
            </a:r>
          </a:p>
        </p:txBody>
      </p:sp>
      <p:sp>
        <p:nvSpPr>
          <p:cNvPr id="4" name="Date Placeholder 3"/>
          <p:cNvSpPr>
            <a:spLocks noGrp="1"/>
          </p:cNvSpPr>
          <p:nvPr>
            <p:ph type="dt" sz="quarter" idx="10"/>
          </p:nvPr>
        </p:nvSpPr>
        <p:spPr/>
        <p:txBody>
          <a:bodyPr/>
          <a:lstStyle/>
          <a:p>
            <a:r>
              <a:rPr lang="en-US"/>
              <a:t>6/10/2009</a:t>
            </a:r>
          </a:p>
        </p:txBody>
      </p:sp>
      <p:sp>
        <p:nvSpPr>
          <p:cNvPr id="5" name="Footer Placeholder 4"/>
          <p:cNvSpPr>
            <a:spLocks noGrp="1"/>
          </p:cNvSpPr>
          <p:nvPr>
            <p:ph type="ftr" sz="quarter" idx="11"/>
          </p:nvPr>
        </p:nvSpPr>
        <p:spPr/>
        <p:txBody>
          <a:bodyPr/>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2547FDAA-3B2A-9C4F-8500-C9D77FC11B6E}" type="slidenum">
              <a:rPr lang="en-US"/>
              <a:pPr/>
              <a:t>41</a:t>
            </a:fld>
            <a:endParaRPr lang="en-US"/>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r>
              <a:rPr lang="en-US"/>
              <a:t>6/10/2009</a:t>
            </a:r>
          </a:p>
        </p:txBody>
      </p:sp>
      <p:sp>
        <p:nvSpPr>
          <p:cNvPr id="3" name="Footer Placeholder 2"/>
          <p:cNvSpPr>
            <a:spLocks noGrp="1"/>
          </p:cNvSpPr>
          <p:nvPr>
            <p:ph type="ftr" sz="quarter" idx="11"/>
          </p:nvPr>
        </p:nvSpPr>
        <p:spPr/>
        <p:txBody>
          <a:bodyPr/>
          <a:lstStyle/>
          <a:p>
            <a:r>
              <a:rPr lang="en-US" dirty="0"/>
              <a:t>ETD 2009 Workshop -</a:t>
            </a:r>
            <a:r>
              <a:rPr lang="en-US" dirty="0" smtClean="0"/>
              <a:t> </a:t>
            </a:r>
            <a:endParaRPr lang="en-US" dirty="0"/>
          </a:p>
        </p:txBody>
      </p:sp>
      <p:sp>
        <p:nvSpPr>
          <p:cNvPr id="4" name="Slide Number Placeholder 3"/>
          <p:cNvSpPr>
            <a:spLocks noGrp="1"/>
          </p:cNvSpPr>
          <p:nvPr>
            <p:ph type="sldNum" sz="quarter" idx="12"/>
          </p:nvPr>
        </p:nvSpPr>
        <p:spPr/>
        <p:txBody>
          <a:bodyPr/>
          <a:lstStyle/>
          <a:p>
            <a:fld id="{8ABF184F-4EF8-0D44-8F77-8098FC50E2B5}" type="slidenum">
              <a:rPr lang="en-US"/>
              <a:pPr/>
              <a:t>42</a:t>
            </a:fld>
            <a:endParaRPr lang="en-US"/>
          </a:p>
        </p:txBody>
      </p:sp>
      <p:pic>
        <p:nvPicPr>
          <p:cNvPr id="34821" name="Picture 2"/>
          <p:cNvPicPr>
            <a:picLocks noChangeAspect="1" noChangeArrowheads="1"/>
          </p:cNvPicPr>
          <p:nvPr/>
        </p:nvPicPr>
        <p:blipFill>
          <a:blip r:embed="rId2"/>
          <a:srcRect r="37173" b="24606"/>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7648"/>
            <a:ext cx="8077200" cy="1673352"/>
          </a:xfrm>
        </p:spPr>
        <p:txBody>
          <a:bodyPr rtlCol="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rgbClr val="F0AD00"/>
                </a:solidFill>
              </a:rPr>
              <a:t>The NDLTD/MetaArchive </a:t>
            </a:r>
            <a:br>
              <a:rPr lang="en-US" dirty="0" smtClean="0">
                <a:solidFill>
                  <a:srgbClr val="F0AD00"/>
                </a:solidFill>
              </a:rPr>
            </a:br>
            <a:r>
              <a:rPr lang="en-US" dirty="0" smtClean="0">
                <a:solidFill>
                  <a:srgbClr val="F0AD00"/>
                </a:solidFill>
              </a:rPr>
              <a:t>ETD Archive </a:t>
            </a:r>
            <a:endParaRPr lang="en-US" dirty="0">
              <a:solidFill>
                <a:srgbClr val="F0AD00"/>
              </a:solidFill>
            </a:endParaRPr>
          </a:p>
        </p:txBody>
      </p:sp>
      <p:sp>
        <p:nvSpPr>
          <p:cNvPr id="35843" name="Subtitle 2"/>
          <p:cNvSpPr>
            <a:spLocks noGrp="1"/>
          </p:cNvSpPr>
          <p:nvPr>
            <p:ph type="subTitle" idx="1"/>
          </p:nvPr>
        </p:nvSpPr>
        <p:spPr>
          <a:xfrm>
            <a:off x="685800" y="5181600"/>
            <a:ext cx="8077200" cy="1500188"/>
          </a:xfrm>
        </p:spPr>
        <p:txBody>
          <a:bodyPr/>
          <a:lstStyle/>
          <a:p>
            <a:pPr eaLnBrk="1" hangingPunct="1"/>
            <a:r>
              <a:rPr lang="en-US" sz="1600" dirty="0"/>
              <a:t>Dr.</a:t>
            </a:r>
            <a:r>
              <a:rPr lang="en-US" sz="1600" dirty="0" smtClean="0"/>
              <a:t> Martin </a:t>
            </a:r>
            <a:r>
              <a:rPr lang="en-US" sz="1600" dirty="0" err="1" smtClean="0"/>
              <a:t>Halbert</a:t>
            </a:r>
            <a:endParaRPr lang="en-US" sz="1600" dirty="0" smtClean="0"/>
          </a:p>
          <a:p>
            <a:pPr eaLnBrk="1" hangingPunct="1"/>
            <a:r>
              <a:rPr lang="en-US" sz="1600" dirty="0"/>
              <a:t>President, MetaArchive Cooperative</a:t>
            </a:r>
          </a:p>
          <a:p>
            <a:pPr eaLnBrk="1" hangingPunct="1"/>
            <a:r>
              <a:rPr lang="en-US" sz="1600" dirty="0"/>
              <a:t>Distributed Digital Preservation for </a:t>
            </a:r>
            <a:r>
              <a:rPr lang="en-US" sz="1600" dirty="0" err="1"/>
              <a:t>ETDs</a:t>
            </a:r>
            <a:r>
              <a:rPr lang="en-US" sz="1600" dirty="0"/>
              <a:t> Workshop</a:t>
            </a:r>
          </a:p>
          <a:p>
            <a:pPr eaLnBrk="1" hangingPunct="1"/>
            <a:r>
              <a:rPr lang="en-US" sz="1600" dirty="0"/>
              <a:t>University of Pittsburgh</a:t>
            </a:r>
          </a:p>
          <a:p>
            <a:pPr eaLnBrk="1" hangingPunct="1"/>
            <a:r>
              <a:rPr lang="en-US" sz="1600" dirty="0"/>
              <a:t>Pittsburgh, PA</a:t>
            </a:r>
          </a:p>
          <a:p>
            <a:pPr eaLnBrk="1" hangingPunct="1"/>
            <a:r>
              <a:rPr lang="en-US" sz="1600" dirty="0"/>
              <a:t>Wednesday, June 10, 2009</a:t>
            </a:r>
          </a:p>
        </p:txBody>
      </p:sp>
      <p:pic>
        <p:nvPicPr>
          <p:cNvPr id="35844" name="Picture 7"/>
          <p:cNvPicPr>
            <a:picLocks noChangeAspect="1" noChangeArrowheads="1"/>
          </p:cNvPicPr>
          <p:nvPr/>
        </p:nvPicPr>
        <p:blipFill>
          <a:blip r:embed="rId2"/>
          <a:srcRect l="1338" t="2847" r="1003" b="3203"/>
          <a:stretch>
            <a:fillRect/>
          </a:stretch>
        </p:blipFill>
        <p:spPr bwMode="auto">
          <a:xfrm>
            <a:off x="2895600" y="381000"/>
            <a:ext cx="3371850" cy="1524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solidFill>
                  <a:schemeClr val="accent1">
                    <a:satMod val="150000"/>
                  </a:schemeClr>
                </a:solidFill>
              </a:rPr>
              <a:t>Session Questions</a:t>
            </a:r>
            <a:endParaRPr lang="en-US" dirty="0">
              <a:solidFill>
                <a:schemeClr val="accent1">
                  <a:satMod val="150000"/>
                </a:schemeClr>
              </a:solidFill>
            </a:endParaRPr>
          </a:p>
        </p:txBody>
      </p:sp>
      <p:sp>
        <p:nvSpPr>
          <p:cNvPr id="36867" name="Content Placeholder 2"/>
          <p:cNvSpPr>
            <a:spLocks noGrp="1"/>
          </p:cNvSpPr>
          <p:nvPr>
            <p:ph idx="1"/>
          </p:nvPr>
        </p:nvSpPr>
        <p:spPr/>
        <p:txBody>
          <a:bodyPr/>
          <a:lstStyle/>
          <a:p>
            <a:pPr eaLnBrk="1" hangingPunct="1">
              <a:buClrTx/>
            </a:pPr>
            <a:r>
              <a:rPr lang="en-US" dirty="0"/>
              <a:t>Overview of the pilot program for the NDLTD/MetaArchive ETD Archive</a:t>
            </a:r>
          </a:p>
          <a:p>
            <a:pPr eaLnBrk="1" hangingPunct="1">
              <a:buClrTx/>
            </a:pPr>
            <a:r>
              <a:rPr lang="en-US" dirty="0"/>
              <a:t>Goals</a:t>
            </a:r>
          </a:p>
          <a:p>
            <a:pPr eaLnBrk="1" hangingPunct="1">
              <a:buClrTx/>
            </a:pPr>
            <a:r>
              <a:rPr lang="en-US" dirty="0"/>
              <a:t>Timeline</a:t>
            </a:r>
          </a:p>
          <a:p>
            <a:pPr eaLnBrk="1" hangingPunct="1">
              <a:buClrTx/>
            </a:pPr>
            <a:r>
              <a:rPr lang="en-US" dirty="0"/>
              <a:t>Scenarios for preserving ETD collections</a:t>
            </a:r>
          </a:p>
          <a:p>
            <a:pPr eaLnBrk="1" hangingPunct="1">
              <a:buClrTx/>
            </a:pPr>
            <a:r>
              <a:rPr lang="en-US" dirty="0"/>
              <a:t>Roles and responsibilities of new pilot project collaborators</a:t>
            </a:r>
          </a:p>
          <a:p>
            <a:pPr eaLnBrk="1" hangingPunct="1">
              <a:buClrTx/>
            </a:pPr>
            <a:r>
              <a:rPr lang="en-US" dirty="0"/>
              <a:t>How to participate</a:t>
            </a:r>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8A0EE082-2C5F-7E42-8421-75246B6FEDFF}" type="slidenum">
              <a:rPr lang="en-US"/>
              <a:pPr/>
              <a:t>44</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NDLTD/MetaArchive ETD Archive</a:t>
            </a:r>
            <a:br>
              <a:rPr lang="en-US" dirty="0" smtClean="0"/>
            </a:br>
            <a:r>
              <a:rPr lang="en-US" dirty="0" smtClean="0"/>
              <a:t>Pilot Program - Goals</a:t>
            </a:r>
            <a:endParaRPr lang="en-US" dirty="0"/>
          </a:p>
        </p:txBody>
      </p:sp>
      <p:sp>
        <p:nvSpPr>
          <p:cNvPr id="37891" name="Content Placeholder 2"/>
          <p:cNvSpPr>
            <a:spLocks noGrp="1"/>
          </p:cNvSpPr>
          <p:nvPr>
            <p:ph idx="1"/>
          </p:nvPr>
        </p:nvSpPr>
        <p:spPr/>
        <p:txBody>
          <a:bodyPr/>
          <a:lstStyle/>
          <a:p>
            <a:pPr eaLnBrk="1" hangingPunct="1">
              <a:buClrTx/>
            </a:pPr>
            <a:r>
              <a:rPr lang="en-US" sz="2800" dirty="0"/>
              <a:t>Analyze and understand different scenarios for offering MetaArchive preservation services for NDLTD members (hubs vs. cloud)</a:t>
            </a:r>
          </a:p>
          <a:p>
            <a:pPr eaLnBrk="1" hangingPunct="1">
              <a:buClrTx/>
            </a:pPr>
            <a:r>
              <a:rPr lang="en-US" sz="2800" dirty="0"/>
              <a:t>Test and document procedures and practices for NDLTD members to use MetaArchive network for preservation purposes</a:t>
            </a:r>
          </a:p>
          <a:p>
            <a:pPr eaLnBrk="1" hangingPunct="1">
              <a:buClrTx/>
            </a:pPr>
            <a:r>
              <a:rPr lang="en-US" sz="2800" dirty="0"/>
              <a:t>Model joint NDLTD/MetaArchive membership fees</a:t>
            </a:r>
          </a:p>
          <a:p>
            <a:pPr eaLnBrk="1" hangingPunct="1">
              <a:buClrTx/>
            </a:pPr>
            <a:r>
              <a:rPr lang="en-US" sz="2800" dirty="0"/>
              <a:t>Soliciting wider NDLTD involvement as of ETD 2009</a:t>
            </a:r>
          </a:p>
          <a:p>
            <a:pPr eaLnBrk="1" hangingPunct="1"/>
            <a:endParaRPr lang="en-US" dirty="0"/>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EBDC08B3-44E1-764A-B20E-B8FE4AAD3A1F}" type="slidenum">
              <a:rPr lang="en-US"/>
              <a:pPr/>
              <a:t>45</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NDLTD/MetaArchive ETD Archive</a:t>
            </a:r>
            <a:br>
              <a:rPr lang="en-US" dirty="0" smtClean="0"/>
            </a:br>
            <a:r>
              <a:rPr lang="en-US" dirty="0" smtClean="0"/>
              <a:t>Program - Timeline</a:t>
            </a:r>
            <a:endParaRPr lang="en-US" dirty="0"/>
          </a:p>
        </p:txBody>
      </p:sp>
      <p:sp>
        <p:nvSpPr>
          <p:cNvPr id="38915" name="Content Placeholder 2"/>
          <p:cNvSpPr>
            <a:spLocks noGrp="1"/>
          </p:cNvSpPr>
          <p:nvPr>
            <p:ph idx="1"/>
          </p:nvPr>
        </p:nvSpPr>
        <p:spPr/>
        <p:txBody>
          <a:bodyPr/>
          <a:lstStyle/>
          <a:p>
            <a:pPr eaLnBrk="1" hangingPunct="1"/>
            <a:r>
              <a:rPr lang="en-US" dirty="0"/>
              <a:t>Jul 2009:</a:t>
            </a:r>
            <a:r>
              <a:rPr lang="en-US" dirty="0" smtClean="0"/>
              <a:t>	</a:t>
            </a:r>
          </a:p>
          <a:p>
            <a:pPr lvl="1" eaLnBrk="1" hangingPunct="1"/>
            <a:r>
              <a:rPr lang="en-US" dirty="0" smtClean="0"/>
              <a:t>Selecting </a:t>
            </a:r>
            <a:r>
              <a:rPr lang="en-US" dirty="0"/>
              <a:t>additional</a:t>
            </a:r>
            <a:r>
              <a:rPr lang="en-US" dirty="0" smtClean="0"/>
              <a:t> program </a:t>
            </a:r>
            <a:r>
              <a:rPr lang="en-US" dirty="0"/>
              <a:t>participants</a:t>
            </a:r>
          </a:p>
          <a:p>
            <a:pPr eaLnBrk="1" hangingPunct="1"/>
            <a:r>
              <a:rPr lang="en-US" dirty="0"/>
              <a:t>Nov 2009:</a:t>
            </a:r>
            <a:r>
              <a:rPr lang="en-US" dirty="0" smtClean="0"/>
              <a:t>	</a:t>
            </a:r>
          </a:p>
          <a:p>
            <a:pPr lvl="1" eaLnBrk="1" hangingPunct="1"/>
            <a:r>
              <a:rPr lang="en-US" dirty="0" smtClean="0"/>
              <a:t>Concluding </a:t>
            </a:r>
            <a:r>
              <a:rPr lang="en-US" dirty="0"/>
              <a:t>pilot project and</a:t>
            </a:r>
            <a:r>
              <a:rPr lang="en-US" dirty="0" smtClean="0"/>
              <a:t> transitioning </a:t>
            </a:r>
            <a:r>
              <a:rPr lang="en-US" dirty="0"/>
              <a:t>to standard</a:t>
            </a:r>
            <a:r>
              <a:rPr lang="en-US" dirty="0" smtClean="0"/>
              <a:t> operations</a:t>
            </a:r>
            <a:endParaRPr lang="en-US" dirty="0"/>
          </a:p>
          <a:p>
            <a:pPr eaLnBrk="1" hangingPunct="1"/>
            <a:r>
              <a:rPr lang="en-US" dirty="0"/>
              <a:t>Mar 2010:</a:t>
            </a:r>
            <a:r>
              <a:rPr lang="en-US" dirty="0" smtClean="0"/>
              <a:t>	</a:t>
            </a:r>
          </a:p>
          <a:p>
            <a:pPr lvl="1" eaLnBrk="1" hangingPunct="1"/>
            <a:r>
              <a:rPr lang="en-US" dirty="0" smtClean="0"/>
              <a:t>Hope </a:t>
            </a:r>
            <a:r>
              <a:rPr lang="en-US" dirty="0"/>
              <a:t>to move forward on next</a:t>
            </a:r>
            <a:r>
              <a:rPr lang="en-US" dirty="0" smtClean="0"/>
              <a:t> steps </a:t>
            </a:r>
            <a:r>
              <a:rPr lang="en-US" dirty="0"/>
              <a:t>for tools development</a:t>
            </a:r>
          </a:p>
          <a:p>
            <a:pPr eaLnBrk="1" hangingPunct="1"/>
            <a:endParaRPr lang="en-US" dirty="0"/>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A40BA8D4-FE97-7A45-9ABC-23B2801FB678}" type="slidenum">
              <a:rPr lang="en-US"/>
              <a:pPr/>
              <a:t>46</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Scenarios Explored for Preserving ETD Collections</a:t>
            </a:r>
            <a:endParaRPr lang="en-US" dirty="0"/>
          </a:p>
        </p:txBody>
      </p:sp>
      <p:sp>
        <p:nvSpPr>
          <p:cNvPr id="39939" name="Content Placeholder 2"/>
          <p:cNvSpPr>
            <a:spLocks noGrp="1"/>
          </p:cNvSpPr>
          <p:nvPr>
            <p:ph idx="1"/>
          </p:nvPr>
        </p:nvSpPr>
        <p:spPr/>
        <p:txBody>
          <a:bodyPr/>
          <a:lstStyle/>
          <a:p>
            <a:pPr eaLnBrk="1" hangingPunct="1">
              <a:buClrTx/>
            </a:pPr>
            <a:r>
              <a:rPr lang="en-US" dirty="0"/>
              <a:t>Hub and Spoke Model</a:t>
            </a:r>
          </a:p>
          <a:p>
            <a:pPr lvl="1" eaLnBrk="1" hangingPunct="1">
              <a:buClrTx/>
              <a:buFont typeface="Arial" pitchFamily="-110" charset="0"/>
              <a:buChar char="•"/>
            </a:pPr>
            <a:r>
              <a:rPr lang="en-US" dirty="0"/>
              <a:t>Identify small number of NDLTD/MetaArchive service providers who will offer preservation functions for all NDLTD members</a:t>
            </a:r>
          </a:p>
          <a:p>
            <a:pPr eaLnBrk="1" hangingPunct="1">
              <a:buClrTx/>
            </a:pPr>
            <a:r>
              <a:rPr lang="en-US" dirty="0"/>
              <a:t>Cloud</a:t>
            </a:r>
          </a:p>
          <a:p>
            <a:pPr lvl="1" eaLnBrk="1" hangingPunct="1">
              <a:buClrTx/>
              <a:buFont typeface="Arial" pitchFamily="-110" charset="0"/>
              <a:buChar char="•"/>
            </a:pPr>
            <a:r>
              <a:rPr lang="en-US" dirty="0"/>
              <a:t>Do not differentiate NDLTD/MetaArchive nodes</a:t>
            </a:r>
          </a:p>
          <a:p>
            <a:pPr lvl="1" eaLnBrk="1" hangingPunct="1">
              <a:buClrTx/>
              <a:buFont typeface="Arial" pitchFamily="-110" charset="0"/>
              <a:buChar char="•"/>
            </a:pPr>
            <a:r>
              <a:rPr lang="en-US" dirty="0"/>
              <a:t>Build up more joint members</a:t>
            </a:r>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FA623C7F-3D5A-2B42-8ED4-F0DD4A6946CA}" type="slidenum">
              <a:rPr lang="en-US"/>
              <a:pPr/>
              <a:t>47</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Seeking Additional NDLTD/MetaArchive Members</a:t>
            </a:r>
            <a:endParaRPr lang="en-US" dirty="0"/>
          </a:p>
        </p:txBody>
      </p:sp>
      <p:sp>
        <p:nvSpPr>
          <p:cNvPr id="40963" name="Content Placeholder 2"/>
          <p:cNvSpPr>
            <a:spLocks noGrp="1"/>
          </p:cNvSpPr>
          <p:nvPr>
            <p:ph idx="1"/>
          </p:nvPr>
        </p:nvSpPr>
        <p:spPr/>
        <p:txBody>
          <a:bodyPr/>
          <a:lstStyle/>
          <a:p>
            <a:pPr eaLnBrk="1" hangingPunct="1"/>
            <a:r>
              <a:rPr lang="en-US" dirty="0"/>
              <a:t>Looking for additional participants</a:t>
            </a:r>
          </a:p>
          <a:p>
            <a:pPr eaLnBrk="1" hangingPunct="1"/>
            <a:r>
              <a:rPr lang="en-US" dirty="0"/>
              <a:t>Collaborators must join MetaArchive (low cost!) in addition to NDLTD</a:t>
            </a:r>
          </a:p>
          <a:p>
            <a:pPr eaLnBrk="1" hangingPunct="1"/>
            <a:r>
              <a:rPr lang="en-US" dirty="0"/>
              <a:t>Participants may either run a node or help model contributing member </a:t>
            </a:r>
          </a:p>
          <a:p>
            <a:pPr eaLnBrk="1" hangingPunct="1">
              <a:buFont typeface="Wingdings 2" pitchFamily="-110" charset="2"/>
              <a:buNone/>
            </a:pPr>
            <a:r>
              <a:rPr lang="en-US" dirty="0"/>
              <a:t>	procedures</a:t>
            </a:r>
          </a:p>
          <a:p>
            <a:pPr eaLnBrk="1" hangingPunct="1"/>
            <a:r>
              <a:rPr lang="en-US" dirty="0"/>
              <a:t> ideally, would like new members willing to participate in development of tools</a:t>
            </a:r>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3D6BE186-9266-614B-ACA1-9122A3078A79}" type="slidenum">
              <a:rPr lang="en-US"/>
              <a:pPr/>
              <a:t>48</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NDLTD/MetaArchive ETD Archive</a:t>
            </a:r>
            <a:br>
              <a:rPr lang="en-US" dirty="0" smtClean="0"/>
            </a:br>
            <a:r>
              <a:rPr lang="en-US" dirty="0" smtClean="0"/>
              <a:t>Pilot Program - How to Participate</a:t>
            </a:r>
            <a:endParaRPr lang="en-US" dirty="0"/>
          </a:p>
        </p:txBody>
      </p:sp>
      <p:sp>
        <p:nvSpPr>
          <p:cNvPr id="41987" name="Content Placeholder 2"/>
          <p:cNvSpPr>
            <a:spLocks noGrp="1"/>
          </p:cNvSpPr>
          <p:nvPr>
            <p:ph idx="1"/>
          </p:nvPr>
        </p:nvSpPr>
        <p:spPr/>
        <p:txBody>
          <a:bodyPr/>
          <a:lstStyle/>
          <a:p>
            <a:pPr eaLnBrk="1" hangingPunct="1"/>
            <a:r>
              <a:rPr lang="en-US"/>
              <a:t>Decide if you want to participate in the NDLTD ETD preservation program</a:t>
            </a:r>
          </a:p>
          <a:p>
            <a:pPr eaLnBrk="1" hangingPunct="1"/>
            <a:r>
              <a:rPr lang="en-US"/>
              <a:t>What member level are you interested in?</a:t>
            </a:r>
          </a:p>
          <a:p>
            <a:pPr eaLnBrk="1" hangingPunct="1"/>
            <a:r>
              <a:rPr lang="en-US"/>
              <a:t>If interested, contact Gail McMillan (</a:t>
            </a:r>
            <a:r>
              <a:rPr lang="en-US">
                <a:hlinkClick r:id="rId2"/>
              </a:rPr>
              <a:t>gailmac@vt.edu</a:t>
            </a:r>
            <a:r>
              <a:rPr lang="en-US"/>
              <a:t>) </a:t>
            </a:r>
          </a:p>
          <a:p>
            <a:pPr eaLnBrk="1" hangingPunct="1"/>
            <a:endParaRPr lang="en-US"/>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25B85711-4965-4746-9AC6-FD635F5D6DE9}" type="slidenum">
              <a:rPr lang="en-US"/>
              <a:pPr/>
              <a:t>49</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762000" y="1447800"/>
            <a:ext cx="8077200" cy="1524000"/>
          </a:xfrm>
        </p:spPr>
        <p:txBody>
          <a:bodyPr/>
          <a:lstStyle/>
          <a:p>
            <a:pPr algn="ctr" eaLnBrk="1" hangingPunct="1"/>
            <a:r>
              <a:rPr lang="en-US" sz="4400" b="0" dirty="0" err="1" smtClean="0">
                <a:solidFill>
                  <a:srgbClr val="F0AD00"/>
                </a:solidFill>
                <a:ea typeface="ＭＳ Ｐゴシック" pitchFamily="-110" charset="-128"/>
                <a:cs typeface="ＭＳ Ｐゴシック" pitchFamily="-110" charset="-128"/>
              </a:rPr>
              <a:t>ETDs</a:t>
            </a:r>
            <a:r>
              <a:rPr lang="en-US" sz="4400" b="0" dirty="0" smtClean="0">
                <a:solidFill>
                  <a:srgbClr val="F0AD00"/>
                </a:solidFill>
                <a:ea typeface="ＭＳ Ｐゴシック" pitchFamily="-110" charset="-128"/>
                <a:cs typeface="ＭＳ Ｐゴシック" pitchFamily="-110" charset="-128"/>
              </a:rPr>
              <a:t> and Preservation Needs</a:t>
            </a:r>
          </a:p>
        </p:txBody>
      </p:sp>
      <p:sp>
        <p:nvSpPr>
          <p:cNvPr id="23555" name="Rectangle 3"/>
          <p:cNvSpPr>
            <a:spLocks noGrp="1" noChangeArrowheads="1"/>
          </p:cNvSpPr>
          <p:nvPr>
            <p:ph type="subTitle" idx="1"/>
          </p:nvPr>
        </p:nvSpPr>
        <p:spPr>
          <a:xfrm>
            <a:off x="762000" y="4648200"/>
            <a:ext cx="7467600" cy="2209800"/>
          </a:xfrm>
        </p:spPr>
        <p:txBody>
          <a:bodyPr/>
          <a:lstStyle/>
          <a:p>
            <a:pPr algn="ctr" eaLnBrk="1" hangingPunct="1">
              <a:buFont typeface="Wingdings" pitchFamily="-110" charset="2"/>
              <a:buNone/>
            </a:pPr>
            <a:endParaRPr lang="en-US" sz="3600" dirty="0" smtClean="0">
              <a:latin typeface="Times New Roman" pitchFamily="-110" charset="0"/>
              <a:ea typeface="ＭＳ Ｐゴシック" pitchFamily="-110" charset="-128"/>
              <a:cs typeface="ＭＳ Ｐゴシック" pitchFamily="-110" charset="-128"/>
            </a:endParaRPr>
          </a:p>
          <a:p>
            <a:pPr algn="ctr" eaLnBrk="1" hangingPunct="1">
              <a:buFont typeface="Wingdings" pitchFamily="-110" charset="2"/>
              <a:buNone/>
            </a:pPr>
            <a:r>
              <a:rPr lang="en-US" sz="2800" dirty="0" smtClean="0">
                <a:ea typeface="ＭＳ Ｐゴシック" pitchFamily="-110" charset="-128"/>
                <a:cs typeface="ＭＳ Ｐゴシック" pitchFamily="-110" charset="-128"/>
              </a:rPr>
              <a:t>Gail McMillan</a:t>
            </a:r>
          </a:p>
          <a:p>
            <a:pPr algn="ctr" eaLnBrk="1" hangingPunct="1">
              <a:buFont typeface="Wingdings" pitchFamily="-110" charset="2"/>
              <a:buNone/>
            </a:pPr>
            <a:r>
              <a:rPr lang="en-US" sz="2800" dirty="0" smtClean="0">
                <a:ea typeface="ＭＳ Ｐゴシック" pitchFamily="-110" charset="-128"/>
                <a:cs typeface="ＭＳ Ｐゴシック" pitchFamily="-110" charset="-128"/>
              </a:rPr>
              <a:t>Digital Library and Archives</a:t>
            </a:r>
          </a:p>
          <a:p>
            <a:pPr algn="ctr" eaLnBrk="1" hangingPunct="1">
              <a:buFont typeface="Wingdings" pitchFamily="-110" charset="2"/>
              <a:buNone/>
            </a:pPr>
            <a:r>
              <a:rPr lang="en-US" sz="2800" dirty="0" smtClean="0">
                <a:ea typeface="ＭＳ Ｐゴシック" pitchFamily="-110" charset="-128"/>
                <a:cs typeface="ＭＳ Ｐゴシック" pitchFamily="-110" charset="-128"/>
              </a:rPr>
              <a:t>Virginia Tech</a:t>
            </a:r>
          </a:p>
          <a:p>
            <a:pPr algn="ctr" eaLnBrk="1" hangingPunct="1">
              <a:buFont typeface="Wingdings" pitchFamily="-110" charset="2"/>
              <a:buNone/>
            </a:pPr>
            <a:endParaRPr lang="en-US" sz="2400" dirty="0" smtClean="0">
              <a:ea typeface="ＭＳ Ｐゴシック" pitchFamily="-110" charset="-128"/>
              <a:cs typeface="ＭＳ Ｐゴシック" pitchFamily="-110" charset="-128"/>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457200" y="1447800"/>
            <a:ext cx="8382000" cy="1524000"/>
          </a:xfrm>
        </p:spPr>
        <p:txBody>
          <a:bodyPr>
            <a:noAutofit/>
          </a:bodyPr>
          <a:lstStyle/>
          <a:p>
            <a:pPr algn="ctr" eaLnBrk="1" hangingPunct="1"/>
            <a:r>
              <a:rPr lang="en-US" sz="4000" b="0" dirty="0" smtClean="0">
                <a:solidFill>
                  <a:schemeClr val="accent1"/>
                </a:solidFill>
                <a:latin typeface="Corbel (Headings)"/>
                <a:ea typeface="ＭＳ Ｐゴシック" pitchFamily="-110" charset="-128"/>
                <a:cs typeface="Corbel (Headings)"/>
              </a:rPr>
              <a:t>ETD Collections</a:t>
            </a:r>
            <a:br>
              <a:rPr lang="en-US" sz="4000" b="0" dirty="0" smtClean="0">
                <a:solidFill>
                  <a:schemeClr val="accent1"/>
                </a:solidFill>
                <a:latin typeface="Corbel (Headings)"/>
                <a:ea typeface="ＭＳ Ｐゴシック" pitchFamily="-110" charset="-128"/>
                <a:cs typeface="Corbel (Headings)"/>
              </a:rPr>
            </a:br>
            <a:r>
              <a:rPr lang="en-US" sz="4000" b="0" dirty="0" smtClean="0">
                <a:solidFill>
                  <a:schemeClr val="accent1"/>
                </a:solidFill>
                <a:latin typeface="Corbel (Headings)"/>
                <a:ea typeface="ＭＳ Ｐゴシック" pitchFamily="-110" charset="-128"/>
                <a:cs typeface="Corbel (Headings)"/>
              </a:rPr>
              <a:t>Management for Preservation Readiness</a:t>
            </a:r>
          </a:p>
        </p:txBody>
      </p:sp>
      <p:sp>
        <p:nvSpPr>
          <p:cNvPr id="15363" name="Rectangle 3"/>
          <p:cNvSpPr>
            <a:spLocks noGrp="1" noChangeArrowheads="1"/>
          </p:cNvSpPr>
          <p:nvPr>
            <p:ph type="subTitle" idx="1"/>
          </p:nvPr>
        </p:nvSpPr>
        <p:spPr>
          <a:xfrm>
            <a:off x="838200" y="4648200"/>
            <a:ext cx="7467600" cy="2209800"/>
          </a:xfrm>
        </p:spPr>
        <p:txBody>
          <a:bodyPr/>
          <a:lstStyle/>
          <a:p>
            <a:pPr eaLnBrk="1" hangingPunct="1">
              <a:buFont typeface="Wingdings" pitchFamily="-110" charset="2"/>
              <a:buNone/>
            </a:pPr>
            <a:endParaRPr lang="en-US" sz="3600" dirty="0" smtClean="0">
              <a:latin typeface="Times New Roman" pitchFamily="-110" charset="0"/>
              <a:ea typeface="ＭＳ Ｐゴシック" pitchFamily="-110" charset="-128"/>
              <a:cs typeface="ＭＳ Ｐゴシック" pitchFamily="-110" charset="-128"/>
            </a:endParaRPr>
          </a:p>
          <a:p>
            <a:pPr algn="ctr" eaLnBrk="1" hangingPunct="1">
              <a:buFont typeface="Wingdings" pitchFamily="-110" charset="2"/>
              <a:buNone/>
            </a:pPr>
            <a:r>
              <a:rPr lang="en-US" sz="2800" dirty="0" smtClean="0">
                <a:solidFill>
                  <a:schemeClr val="tx1"/>
                </a:solidFill>
                <a:latin typeface="Corbel (Body)"/>
                <a:ea typeface="ＭＳ Ｐゴシック" pitchFamily="-110" charset="-128"/>
                <a:cs typeface="Corbel (Body)"/>
              </a:rPr>
              <a:t>Gail McMillan</a:t>
            </a:r>
          </a:p>
          <a:p>
            <a:pPr algn="ctr" eaLnBrk="1" hangingPunct="1">
              <a:buFont typeface="Wingdings" pitchFamily="-110" charset="2"/>
              <a:buNone/>
            </a:pPr>
            <a:r>
              <a:rPr lang="en-US" sz="2800" dirty="0" smtClean="0">
                <a:solidFill>
                  <a:schemeClr val="tx1"/>
                </a:solidFill>
                <a:latin typeface="Corbel (Body)"/>
                <a:ea typeface="ＭＳ Ｐゴシック" pitchFamily="-110" charset="-128"/>
                <a:cs typeface="Corbel (Body)"/>
              </a:rPr>
              <a:t>Digital Library and Archives</a:t>
            </a:r>
          </a:p>
          <a:p>
            <a:pPr algn="ctr" eaLnBrk="1" hangingPunct="1">
              <a:buFont typeface="Wingdings" pitchFamily="-110" charset="2"/>
              <a:buNone/>
            </a:pPr>
            <a:r>
              <a:rPr lang="en-US" sz="2800" dirty="0" smtClean="0">
                <a:solidFill>
                  <a:schemeClr val="tx1"/>
                </a:solidFill>
                <a:latin typeface="Corbel (Body)"/>
                <a:ea typeface="ＭＳ Ｐゴシック" pitchFamily="-110" charset="-128"/>
                <a:cs typeface="Corbel (Body)"/>
              </a:rPr>
              <a:t>Virginia Tech</a:t>
            </a:r>
            <a:endParaRPr lang="en-US" sz="1800" dirty="0" smtClean="0">
              <a:solidFill>
                <a:schemeClr val="tx1"/>
              </a:solidFill>
              <a:latin typeface="Corbel (Body)"/>
              <a:ea typeface="ＭＳ Ｐゴシック" pitchFamily="-110" charset="-128"/>
              <a:cs typeface="Corbel (Body)"/>
            </a:endParaRPr>
          </a:p>
          <a:p>
            <a:pPr eaLnBrk="1" hangingPunct="1">
              <a:buFont typeface="Wingdings" pitchFamily="-110" charset="2"/>
              <a:buNone/>
            </a:pPr>
            <a:endParaRPr lang="en-US" sz="2400" dirty="0" smtClean="0">
              <a:ea typeface="ＭＳ Ｐゴシック" pitchFamily="-110" charset="-128"/>
              <a:cs typeface="ＭＳ Ｐゴシック" pitchFamily="-110" charset="-128"/>
            </a:endParaRP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pPr eaLnBrk="1" hangingPunct="1"/>
            <a:r>
              <a:rPr lang="en-US" sz="4000" b="0" dirty="0" smtClean="0">
                <a:solidFill>
                  <a:schemeClr val="accent1"/>
                </a:solidFill>
                <a:ea typeface="ＭＳ Ｐゴシック" pitchFamily="-110" charset="-128"/>
                <a:cs typeface="ＭＳ Ｐゴシック" pitchFamily="-110" charset="-128"/>
              </a:rPr>
              <a:t>Best Practices: </a:t>
            </a:r>
            <a:br>
              <a:rPr lang="en-US" sz="4000" b="0" dirty="0" smtClean="0">
                <a:solidFill>
                  <a:schemeClr val="accent1"/>
                </a:solidFill>
                <a:ea typeface="ＭＳ Ｐゴシック" pitchFamily="-110" charset="-128"/>
                <a:cs typeface="ＭＳ Ｐゴシック" pitchFamily="-110" charset="-128"/>
              </a:rPr>
            </a:br>
            <a:r>
              <a:rPr lang="en-US" sz="4000" b="0" dirty="0" smtClean="0">
                <a:solidFill>
                  <a:schemeClr val="accent1"/>
                </a:solidFill>
                <a:ea typeface="ＭＳ Ｐゴシック" pitchFamily="-110" charset="-128"/>
                <a:cs typeface="ＭＳ Ｐゴシック" pitchFamily="-110" charset="-128"/>
              </a:rPr>
              <a:t>Unique Directory Names</a:t>
            </a:r>
          </a:p>
        </p:txBody>
      </p:sp>
      <p:sp>
        <p:nvSpPr>
          <p:cNvPr id="17411" name="Rectangle 3"/>
          <p:cNvSpPr>
            <a:spLocks noGrp="1" noChangeArrowheads="1"/>
          </p:cNvSpPr>
          <p:nvPr>
            <p:ph type="body" idx="1"/>
          </p:nvPr>
        </p:nvSpPr>
        <p:spPr/>
        <p:txBody>
          <a:bodyPr/>
          <a:lstStyle/>
          <a:p>
            <a:pPr eaLnBrk="1" hangingPunct="1"/>
            <a:r>
              <a:rPr lang="en-US" dirty="0" smtClean="0">
                <a:latin typeface="Corbel (Body)"/>
                <a:ea typeface="Times" pitchFamily="-110" charset="0"/>
                <a:cs typeface="Corbel (Body)"/>
              </a:rPr>
              <a:t>Standardized, uniform, easy to decipher </a:t>
            </a:r>
          </a:p>
          <a:p>
            <a:pPr eaLnBrk="1" hangingPunct="1"/>
            <a:r>
              <a:rPr lang="en-US" dirty="0" smtClean="0">
                <a:latin typeface="Corbel (Body)"/>
                <a:ea typeface="Times" pitchFamily="-110" charset="0"/>
                <a:cs typeface="Corbel (Body)"/>
              </a:rPr>
              <a:t>Timestamps</a:t>
            </a:r>
          </a:p>
          <a:p>
            <a:pPr lvl="1" eaLnBrk="1" hangingPunct="1"/>
            <a:r>
              <a:rPr lang="en-US" dirty="0" err="1" smtClean="0">
                <a:latin typeface="Corbel (Body)"/>
                <a:ea typeface="Times" pitchFamily="-110" charset="0"/>
                <a:cs typeface="Corbel (Body)"/>
              </a:rPr>
              <a:t>etd-mmddyyyy-tttttt</a:t>
            </a:r>
            <a:endParaRPr lang="en-US" dirty="0" smtClean="0">
              <a:latin typeface="Corbel (Body)"/>
              <a:ea typeface="Times" pitchFamily="-110" charset="0"/>
              <a:cs typeface="Corbel (Body)"/>
            </a:endParaRPr>
          </a:p>
          <a:p>
            <a:pPr lvl="1" eaLnBrk="1" hangingPunct="1"/>
            <a:r>
              <a:rPr lang="en-US" u="sng" dirty="0" smtClean="0">
                <a:latin typeface="Corbel (Body)"/>
                <a:cs typeface="Corbel (Body)"/>
                <a:hlinkClick r:id="rId3"/>
              </a:rPr>
              <a:t>http://scholar.lib.vt.edu/theses/available</a:t>
            </a:r>
            <a:r>
              <a:rPr lang="en-US" u="sng" dirty="0" smtClean="0">
                <a:solidFill>
                  <a:srgbClr val="0000FF"/>
                </a:solidFill>
                <a:latin typeface="Corbel (Body)"/>
                <a:cs typeface="Corbel (Body)"/>
                <a:hlinkClick r:id="rId3"/>
              </a:rPr>
              <a:t>/etd-10022007-144864</a:t>
            </a:r>
            <a:endParaRPr lang="en-US" u="sng" dirty="0" smtClean="0">
              <a:solidFill>
                <a:srgbClr val="0000FF"/>
              </a:solidFill>
              <a:latin typeface="Corbel (Body)"/>
              <a:cs typeface="Corbel (Body)"/>
            </a:endParaRPr>
          </a:p>
          <a:p>
            <a:pPr lvl="1" eaLnBrk="1" hangingPunct="1"/>
            <a:r>
              <a:rPr lang="en-US" dirty="0" smtClean="0">
                <a:latin typeface="Corbel (Body)"/>
                <a:ea typeface="Times" pitchFamily="-110" charset="0"/>
                <a:cs typeface="Corbel (Body)"/>
              </a:rPr>
              <a:t>ETD submitted on Oct. 2, 2007at 2:48:64 pm </a:t>
            </a:r>
          </a:p>
          <a:p>
            <a:pPr eaLnBrk="1" hangingPunct="1"/>
            <a:r>
              <a:rPr lang="en-US" dirty="0" smtClean="0">
                <a:latin typeface="Corbel (Body)"/>
                <a:ea typeface="Times" pitchFamily="-110" charset="0"/>
                <a:cs typeface="Corbel (Body)"/>
              </a:rPr>
              <a:t>Use same naming convention for scanned and born-digital </a:t>
            </a:r>
            <a:r>
              <a:rPr lang="en-US" dirty="0" err="1" smtClean="0">
                <a:latin typeface="Corbel (Body)"/>
                <a:ea typeface="Times" pitchFamily="-110" charset="0"/>
                <a:cs typeface="Corbel (Body)"/>
              </a:rPr>
              <a:t>ETDs</a:t>
            </a:r>
            <a:endParaRPr lang="en-US" dirty="0" smtClean="0">
              <a:latin typeface="Corbel (Body)"/>
              <a:ea typeface="Times" pitchFamily="-110" charset="0"/>
              <a:cs typeface="Corbel (Body)"/>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sz="4000" b="0" dirty="0" smtClean="0">
                <a:solidFill>
                  <a:schemeClr val="accent1"/>
                </a:solidFill>
                <a:ea typeface="ＭＳ Ｐゴシック" pitchFamily="-110" charset="-128"/>
                <a:cs typeface="ＭＳ Ｐゴシック" pitchFamily="-110" charset="-128"/>
              </a:rPr>
              <a:t>Best Practices: File Names</a:t>
            </a:r>
          </a:p>
        </p:txBody>
      </p:sp>
      <p:sp>
        <p:nvSpPr>
          <p:cNvPr id="19459" name="Content Placeholder 2"/>
          <p:cNvSpPr>
            <a:spLocks noGrp="1"/>
          </p:cNvSpPr>
          <p:nvPr>
            <p:ph idx="1"/>
          </p:nvPr>
        </p:nvSpPr>
        <p:spPr/>
        <p:txBody>
          <a:bodyPr/>
          <a:lstStyle/>
          <a:p>
            <a:r>
              <a:rPr lang="en-US" smtClean="0">
                <a:ea typeface="ＭＳ Ｐゴシック" pitchFamily="-110" charset="-128"/>
                <a:cs typeface="ＭＳ Ｐゴシック" pitchFamily="-110" charset="-128"/>
              </a:rPr>
              <a:t>etd.pdf</a:t>
            </a:r>
          </a:p>
          <a:p>
            <a:pPr lvl="1"/>
            <a:r>
              <a:rPr lang="en-US" smtClean="0"/>
              <a:t>If file names are not unique, directory names must be unique</a:t>
            </a:r>
          </a:p>
          <a:p>
            <a:pPr lvl="1"/>
            <a:r>
              <a:rPr lang="en-US" smtClean="0"/>
              <a:t>May not  be good for local management</a:t>
            </a:r>
          </a:p>
          <a:p>
            <a:r>
              <a:rPr lang="en-US" smtClean="0">
                <a:ea typeface="ＭＳ Ｐゴシック" pitchFamily="-110" charset="-128"/>
                <a:cs typeface="ＭＳ Ｐゴシック" pitchFamily="-110" charset="-128"/>
              </a:rPr>
              <a:t>Lastname_initials_doctype_year.format</a:t>
            </a:r>
          </a:p>
          <a:p>
            <a:pPr lvl="1"/>
            <a:r>
              <a:rPr lang="en-US" smtClean="0"/>
              <a:t>McMillanGM_T_1981.pdf</a:t>
            </a:r>
          </a:p>
          <a:p>
            <a:pPr lvl="1"/>
            <a:r>
              <a:rPr lang="en-US" smtClean="0"/>
              <a:t>SoundararajanS_D_2010.pdf</a:t>
            </a:r>
          </a:p>
          <a:p>
            <a:pPr lvl="1"/>
            <a:r>
              <a:rPr lang="en-US" smtClean="0"/>
              <a:t>SoundararajanS_D_2010_copyright.pdf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sz="4000" b="0" dirty="0" smtClean="0">
                <a:solidFill>
                  <a:schemeClr val="accent1"/>
                </a:solidFill>
                <a:ea typeface="ＭＳ Ｐゴシック" pitchFamily="-110" charset="-128"/>
                <a:cs typeface="ＭＳ Ｐゴシック" pitchFamily="-110" charset="-128"/>
              </a:rPr>
              <a:t>Best Practices: Archival Units</a:t>
            </a:r>
          </a:p>
        </p:txBody>
      </p:sp>
      <p:sp>
        <p:nvSpPr>
          <p:cNvPr id="20483" name="Content Placeholder 2"/>
          <p:cNvSpPr>
            <a:spLocks noGrp="1"/>
          </p:cNvSpPr>
          <p:nvPr>
            <p:ph idx="1"/>
          </p:nvPr>
        </p:nvSpPr>
        <p:spPr/>
        <p:txBody>
          <a:bodyPr/>
          <a:lstStyle/>
          <a:p>
            <a:pPr eaLnBrk="1" hangingPunct="1"/>
            <a:r>
              <a:rPr lang="en-US" dirty="0" smtClean="0">
                <a:latin typeface="Corbel (Body)"/>
                <a:ea typeface="Times" pitchFamily="-110" charset="0"/>
                <a:cs typeface="Corbel (Body)"/>
              </a:rPr>
              <a:t>Discreet static (unchanging) units </a:t>
            </a:r>
          </a:p>
          <a:p>
            <a:pPr lvl="1" eaLnBrk="1" hangingPunct="1"/>
            <a:r>
              <a:rPr lang="en-US" dirty="0" smtClean="0">
                <a:latin typeface="Corbel (Body)"/>
                <a:ea typeface="Times" pitchFamily="-110" charset="0"/>
                <a:cs typeface="Corbel (Body)"/>
              </a:rPr>
              <a:t>Annual ingest into preservation caches</a:t>
            </a:r>
          </a:p>
          <a:p>
            <a:pPr eaLnBrk="1" hangingPunct="1"/>
            <a:r>
              <a:rPr lang="en-US" dirty="0" smtClean="0">
                <a:latin typeface="Corbel (Body)"/>
                <a:ea typeface="Times" pitchFamily="-110" charset="0"/>
                <a:cs typeface="Corbel (Body)"/>
              </a:rPr>
              <a:t>&gt;10 GB</a:t>
            </a:r>
          </a:p>
          <a:p>
            <a:pPr lvl="1" eaLnBrk="1" hangingPunct="1"/>
            <a:r>
              <a:rPr lang="en-US" dirty="0" smtClean="0">
                <a:latin typeface="Corbel (Body)"/>
                <a:ea typeface="Times" pitchFamily="-110" charset="0"/>
                <a:cs typeface="Corbel (Body)"/>
              </a:rPr>
              <a:t>Divide annual directories into subunits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sz="4000" b="0" dirty="0" smtClean="0">
                <a:solidFill>
                  <a:srgbClr val="F0AD00"/>
                </a:solidFill>
                <a:ea typeface="ＭＳ Ｐゴシック" pitchFamily="-110" charset="-128"/>
                <a:cs typeface="ＭＳ Ｐゴシック" pitchFamily="-110" charset="-128"/>
              </a:rPr>
              <a:t>Best Practices: Triage for </a:t>
            </a:r>
            <a:r>
              <a:rPr lang="en-US" sz="4000" b="0" dirty="0" err="1" smtClean="0">
                <a:solidFill>
                  <a:srgbClr val="F0AD00"/>
                </a:solidFill>
                <a:ea typeface="ＭＳ Ｐゴシック" pitchFamily="-110" charset="-128"/>
                <a:cs typeface="ＭＳ Ｐゴシック" pitchFamily="-110" charset="-128"/>
              </a:rPr>
              <a:t>ETDs</a:t>
            </a:r>
            <a:endParaRPr lang="en-US" sz="4000" b="0" dirty="0" smtClean="0">
              <a:solidFill>
                <a:srgbClr val="F0AD00"/>
              </a:solidFill>
              <a:ea typeface="ＭＳ Ｐゴシック" pitchFamily="-110" charset="-128"/>
              <a:cs typeface="ＭＳ Ｐゴシック" pitchFamily="-110" charset="-128"/>
            </a:endParaRPr>
          </a:p>
        </p:txBody>
      </p:sp>
      <p:sp>
        <p:nvSpPr>
          <p:cNvPr id="22531" name="Content Placeholder 2"/>
          <p:cNvSpPr>
            <a:spLocks noGrp="1"/>
          </p:cNvSpPr>
          <p:nvPr>
            <p:ph idx="1"/>
          </p:nvPr>
        </p:nvSpPr>
        <p:spPr/>
        <p:txBody>
          <a:bodyPr/>
          <a:lstStyle/>
          <a:p>
            <a:r>
              <a:rPr lang="en-US" smtClean="0">
                <a:ea typeface="ＭＳ Ｐゴシック" pitchFamily="-110" charset="-128"/>
                <a:cs typeface="ＭＳ Ｐゴシック" pitchFamily="-110" charset="-128"/>
              </a:rPr>
              <a:t>Inconsistent practices in directory structures, metadata, and file naming conventions </a:t>
            </a:r>
          </a:p>
          <a:p>
            <a:r>
              <a:rPr lang="en-US" smtClean="0">
                <a:ea typeface="ＭＳ Ｐゴシック" pitchFamily="-110" charset="-128"/>
                <a:cs typeface="ＭＳ Ｐゴシック" pitchFamily="-110" charset="-128"/>
              </a:rPr>
              <a:t>Rename, rearrange files or</a:t>
            </a:r>
          </a:p>
          <a:p>
            <a:r>
              <a:rPr lang="en-US" smtClean="0">
                <a:ea typeface="ＭＳ Ｐゴシック" pitchFamily="-110" charset="-128"/>
                <a:cs typeface="ＭＳ Ｐゴシック" pitchFamily="-110" charset="-128"/>
              </a:rPr>
              <a:t>Creative strategies needed</a:t>
            </a:r>
          </a:p>
          <a:p>
            <a:r>
              <a:rPr lang="en-US" smtClean="0">
                <a:ea typeface="ＭＳ Ｐゴシック" pitchFamily="-110" charset="-128"/>
                <a:cs typeface="ＭＳ Ｐゴシック" pitchFamily="-110" charset="-128"/>
              </a:rPr>
              <a:t>Adapt the existing situation to find, harvest, and ingest the files into the preservation network </a:t>
            </a:r>
          </a:p>
          <a:p>
            <a:endParaRPr lang="en-US" smtClean="0">
              <a:ea typeface="ＭＳ Ｐゴシック" pitchFamily="-110" charset="-128"/>
              <a:cs typeface="ＭＳ Ｐゴシック" pitchFamily="-11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sz="4000" b="0" dirty="0" smtClean="0">
                <a:solidFill>
                  <a:srgbClr val="F0AD00"/>
                </a:solidFill>
                <a:ea typeface="ＭＳ Ｐゴシック" pitchFamily="-110" charset="-128"/>
                <a:cs typeface="ＭＳ Ｐゴシック" pitchFamily="-110" charset="-128"/>
              </a:rPr>
              <a:t>Best Practices: Triage for </a:t>
            </a:r>
            <a:r>
              <a:rPr lang="en-US" sz="4000" b="0" dirty="0" err="1" smtClean="0">
                <a:solidFill>
                  <a:srgbClr val="F0AD00"/>
                </a:solidFill>
                <a:ea typeface="ＭＳ Ｐゴシック" pitchFamily="-110" charset="-128"/>
                <a:cs typeface="ＭＳ Ｐゴシック" pitchFamily="-110" charset="-128"/>
              </a:rPr>
              <a:t>ETDs</a:t>
            </a:r>
            <a:endParaRPr lang="en-US" sz="4000" b="0" dirty="0" smtClean="0">
              <a:solidFill>
                <a:srgbClr val="F0AD00"/>
              </a:solidFill>
              <a:ea typeface="ＭＳ Ｐゴシック" pitchFamily="-110" charset="-128"/>
              <a:cs typeface="ＭＳ Ｐゴシック" pitchFamily="-110" charset="-128"/>
            </a:endParaRPr>
          </a:p>
        </p:txBody>
      </p:sp>
      <p:sp>
        <p:nvSpPr>
          <p:cNvPr id="24579" name="Content Placeholder 2"/>
          <p:cNvSpPr>
            <a:spLocks noGrp="1"/>
          </p:cNvSpPr>
          <p:nvPr>
            <p:ph idx="1"/>
          </p:nvPr>
        </p:nvSpPr>
        <p:spPr>
          <a:xfrm>
            <a:off x="304800" y="1524000"/>
            <a:ext cx="8229600" cy="4625975"/>
          </a:xfrm>
        </p:spPr>
        <p:txBody>
          <a:bodyPr/>
          <a:lstStyle/>
          <a:p>
            <a:r>
              <a:rPr lang="en-US" sz="2800" dirty="0" smtClean="0">
                <a:ea typeface="ＭＳ Ｐゴシック" pitchFamily="-110" charset="-128"/>
                <a:cs typeface="ＭＳ Ｐゴシック" pitchFamily="-110" charset="-128"/>
              </a:rPr>
              <a:t>How?</a:t>
            </a:r>
          </a:p>
          <a:p>
            <a:pPr lvl="1"/>
            <a:r>
              <a:rPr lang="en-US" sz="2400" dirty="0" smtClean="0"/>
              <a:t>Recognize there is a problem. </a:t>
            </a:r>
          </a:p>
          <a:p>
            <a:pPr lvl="1"/>
            <a:r>
              <a:rPr lang="en-US" sz="2400" dirty="0" smtClean="0"/>
              <a:t>Stop poor and practices.</a:t>
            </a:r>
          </a:p>
          <a:p>
            <a:pPr lvl="1"/>
            <a:r>
              <a:rPr lang="en-US" sz="2400" dirty="0" smtClean="0"/>
              <a:t>Isolate the problem files.</a:t>
            </a:r>
          </a:p>
          <a:p>
            <a:r>
              <a:rPr lang="en-US" sz="2800" dirty="0" smtClean="0">
                <a:ea typeface="ＭＳ Ｐゴシック" pitchFamily="-110" charset="-128"/>
                <a:cs typeface="ＭＳ Ｐゴシック" pitchFamily="-110" charset="-128"/>
              </a:rPr>
              <a:t>Data wrangling</a:t>
            </a:r>
          </a:p>
          <a:p>
            <a:pPr lvl="1"/>
            <a:r>
              <a:rPr lang="en-US" sz="2400" dirty="0" smtClean="0"/>
              <a:t>Define problem </a:t>
            </a:r>
          </a:p>
          <a:p>
            <a:pPr lvl="1"/>
            <a:r>
              <a:rPr lang="en-US" sz="2400" dirty="0" smtClean="0"/>
              <a:t>Adopt good (preservation) strategies. </a:t>
            </a:r>
          </a:p>
          <a:p>
            <a:pPr lvl="2"/>
            <a:r>
              <a:rPr lang="en-US" sz="2000" dirty="0" smtClean="0">
                <a:ea typeface="ＭＳ Ｐゴシック" pitchFamily="-110" charset="-128"/>
              </a:rPr>
              <a:t>Create a direct path for ingest into preservation network</a:t>
            </a:r>
          </a:p>
          <a:p>
            <a:pPr lvl="2"/>
            <a:r>
              <a:rPr lang="en-US" sz="2000" dirty="0" smtClean="0">
                <a:ea typeface="ＭＳ Ｐゴシック" pitchFamily="-110" charset="-128"/>
              </a:rPr>
              <a:t>Everything that doesn’t follow best-practices becomes one Archival Unit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0" dirty="0" smtClean="0">
                <a:solidFill>
                  <a:srgbClr val="F0AD00"/>
                </a:solidFill>
                <a:latin typeface="Corbel"/>
                <a:ea typeface="ＭＳ Ｐゴシック" pitchFamily="-110" charset="-128"/>
                <a:cs typeface="Corbel"/>
              </a:rPr>
              <a:t>Best Practices: Web Accessible</a:t>
            </a:r>
          </a:p>
        </p:txBody>
      </p:sp>
      <p:sp>
        <p:nvSpPr>
          <p:cNvPr id="26627" name="Rectangle 3"/>
          <p:cNvSpPr>
            <a:spLocks noGrp="1" noChangeArrowheads="1"/>
          </p:cNvSpPr>
          <p:nvPr>
            <p:ph type="body" idx="1"/>
          </p:nvPr>
        </p:nvSpPr>
        <p:spPr/>
        <p:txBody>
          <a:bodyPr/>
          <a:lstStyle/>
          <a:p>
            <a:pPr eaLnBrk="1" hangingPunct="1"/>
            <a:r>
              <a:rPr lang="en-US" smtClean="0">
                <a:ea typeface="ＭＳ Ｐゴシック" pitchFamily="-110" charset="-128"/>
                <a:cs typeface="ＭＳ Ｐゴシック" pitchFamily="-110" charset="-128"/>
              </a:rPr>
              <a:t>Keep ETDs on live, spinning discs</a:t>
            </a:r>
          </a:p>
          <a:p>
            <a:pPr eaLnBrk="1" hangingPunct="1"/>
            <a:r>
              <a:rPr lang="en-US" smtClean="0">
                <a:ea typeface="ＭＳ Ｐゴシック" pitchFamily="-110" charset="-128"/>
                <a:cs typeface="ＭＳ Ｐゴシック" pitchFamily="-110" charset="-128"/>
              </a:rPr>
              <a:t>Not on CDs or other static storage devices </a:t>
            </a:r>
          </a:p>
          <a:p>
            <a:pPr eaLnBrk="1" hangingPunct="1"/>
            <a:r>
              <a:rPr lang="en-US" smtClean="0">
                <a:ea typeface="ＭＳ Ｐゴシック" pitchFamily="-110" charset="-128"/>
                <a:cs typeface="ＭＳ Ｐゴシック" pitchFamily="-110" charset="-128"/>
              </a:rPr>
              <a:t>Avoid problems: finding those discs, loading them onto spinning discs, rectifying errors and failed media </a:t>
            </a:r>
          </a:p>
          <a:p>
            <a:pPr lvl="1" eaLnBrk="1" hangingPunct="1"/>
            <a:r>
              <a:rPr lang="en-US" smtClean="0"/>
              <a:t>Even gold CDs regularly fail! </a:t>
            </a:r>
          </a:p>
          <a:p>
            <a:pPr eaLnBrk="1" hangingPunct="1"/>
            <a:r>
              <a:rPr lang="en-US" smtClean="0">
                <a:ea typeface="ＭＳ Ｐゴシック" pitchFamily="-110" charset="-128"/>
                <a:cs typeface="ＭＳ Ｐゴシック" pitchFamily="-110" charset="-128"/>
              </a:rPr>
              <a:t>Declining cost of online storage </a:t>
            </a:r>
          </a:p>
          <a:p>
            <a:pPr eaLnBrk="1" hangingPunct="1"/>
            <a:endParaRPr lang="en-US" smtClean="0">
              <a:latin typeface="Times New Roman" pitchFamily="-110" charset="0"/>
              <a:ea typeface="ＭＳ Ｐゴシック" pitchFamily="-110" charset="-128"/>
              <a:cs typeface="ＭＳ Ｐゴシック" pitchFamily="-110" charset="-128"/>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b="0" dirty="0" smtClean="0">
                <a:solidFill>
                  <a:srgbClr val="F0AD00"/>
                </a:solidFill>
                <a:latin typeface="Corbel"/>
                <a:ea typeface="ＭＳ Ｐゴシック" pitchFamily="-110" charset="-128"/>
                <a:cs typeface="Corbel"/>
              </a:rPr>
              <a:t>Best Practices: Web Accessible</a:t>
            </a:r>
          </a:p>
        </p:txBody>
      </p:sp>
      <p:sp>
        <p:nvSpPr>
          <p:cNvPr id="28675" name="Rectangle 3"/>
          <p:cNvSpPr>
            <a:spLocks noGrp="1" noChangeArrowheads="1"/>
          </p:cNvSpPr>
          <p:nvPr>
            <p:ph type="body" idx="1"/>
          </p:nvPr>
        </p:nvSpPr>
        <p:spPr/>
        <p:txBody>
          <a:bodyPr/>
          <a:lstStyle/>
          <a:p>
            <a:pPr eaLnBrk="1" hangingPunct="1"/>
            <a:r>
              <a:rPr lang="en-US" dirty="0" smtClean="0">
                <a:latin typeface="Corbel (Body)"/>
                <a:ea typeface="ＭＳ Ｐゴシック" pitchFamily="-110" charset="-128"/>
                <a:cs typeface="Corbel (Body)"/>
              </a:rPr>
              <a:t>Public </a:t>
            </a:r>
          </a:p>
          <a:p>
            <a:pPr eaLnBrk="1" hangingPunct="1"/>
            <a:r>
              <a:rPr lang="en-US" dirty="0" smtClean="0">
                <a:latin typeface="Corbel (Body)"/>
                <a:ea typeface="ＭＳ Ｐゴシック" pitchFamily="-110" charset="-128"/>
                <a:cs typeface="Corbel (Body)"/>
              </a:rPr>
              <a:t>NDLTD preservation partners only</a:t>
            </a:r>
          </a:p>
          <a:p>
            <a:pPr lvl="1" eaLnBrk="1" hangingPunct="1"/>
            <a:r>
              <a:rPr lang="en-US" dirty="0" smtClean="0">
                <a:latin typeface="Corbel (Body)"/>
                <a:cs typeface="Corbel (Body)"/>
              </a:rPr>
              <a:t>Restricted and Withheld/Embargoed </a:t>
            </a:r>
            <a:r>
              <a:rPr lang="en-US" dirty="0" err="1" smtClean="0">
                <a:latin typeface="Corbel (Body)"/>
                <a:cs typeface="Corbel (Body)"/>
              </a:rPr>
              <a:t>ETDs</a:t>
            </a:r>
            <a:endParaRPr lang="en-US" dirty="0" smtClean="0">
              <a:latin typeface="Corbel (Body)"/>
              <a:cs typeface="Corbel (Body)"/>
            </a:endParaRPr>
          </a:p>
          <a:p>
            <a:pPr lvl="1" eaLnBrk="1" hangingPunct="1"/>
            <a:r>
              <a:rPr lang="en-US" dirty="0" smtClean="0">
                <a:latin typeface="Corbel (Body)"/>
                <a:cs typeface="Corbel (Body)"/>
              </a:rPr>
              <a:t>Add </a:t>
            </a:r>
            <a:r>
              <a:rPr lang="en-US" dirty="0" err="1" smtClean="0">
                <a:latin typeface="Corbel (Body)"/>
                <a:cs typeface="Corbel (Body)"/>
              </a:rPr>
              <a:t>IPs</a:t>
            </a:r>
            <a:r>
              <a:rPr lang="en-US" dirty="0" smtClean="0">
                <a:latin typeface="Corbel (Body)"/>
                <a:cs typeface="Corbel (Body)"/>
              </a:rPr>
              <a:t> to server’s firewall to enable access</a:t>
            </a:r>
          </a:p>
          <a:p>
            <a:pPr eaLnBrk="1" hangingPunct="1"/>
            <a:r>
              <a:rPr lang="en-US" sz="2800" dirty="0" smtClean="0">
                <a:latin typeface="Corbel (Body)"/>
                <a:ea typeface="ＭＳ Ｐゴシック" pitchFamily="-110" charset="-128"/>
                <a:cs typeface="Corbel (Body)"/>
              </a:rPr>
              <a:t>Permission</a:t>
            </a:r>
          </a:p>
          <a:p>
            <a:pPr lvl="1" eaLnBrk="1" hangingPunct="1"/>
            <a:r>
              <a:rPr lang="en-US" sz="2400" dirty="0" smtClean="0">
                <a:latin typeface="Corbel (Body)"/>
                <a:cs typeface="Corbel (Body)"/>
              </a:rPr>
              <a:t>“LOCKSS system has permission to collect, preserve, and serve this Archival Unit”</a:t>
            </a: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manifestpage.tiff"/>
          <p:cNvPicPr>
            <a:picLocks noChangeAspect="1"/>
          </p:cNvPicPr>
          <p:nvPr/>
        </p:nvPicPr>
        <p:blipFill>
          <a:blip r:embed="rId2"/>
          <a:srcRect/>
          <a:stretch>
            <a:fillRect/>
          </a:stretch>
        </p:blipFill>
        <p:spPr bwMode="auto">
          <a:xfrm>
            <a:off x="406400" y="609600"/>
            <a:ext cx="8737600" cy="5588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US" b="0" dirty="0" smtClean="0">
                <a:solidFill>
                  <a:srgbClr val="F0AD00"/>
                </a:solidFill>
                <a:ea typeface="ＭＳ Ｐゴシック" pitchFamily="-110" charset="-128"/>
                <a:cs typeface="ＭＳ Ｐゴシック" pitchFamily="-110" charset="-128"/>
              </a:rPr>
              <a:t>Best Practices: Metadata Discipline</a:t>
            </a:r>
          </a:p>
        </p:txBody>
      </p:sp>
      <p:sp>
        <p:nvSpPr>
          <p:cNvPr id="31747" name="Content Placeholder 2"/>
          <p:cNvSpPr>
            <a:spLocks noGrp="1"/>
          </p:cNvSpPr>
          <p:nvPr>
            <p:ph idx="1"/>
          </p:nvPr>
        </p:nvSpPr>
        <p:spPr/>
        <p:txBody>
          <a:bodyPr/>
          <a:lstStyle/>
          <a:p>
            <a:r>
              <a:rPr lang="en-US" dirty="0" smtClean="0">
                <a:ea typeface="ＭＳ Ｐゴシック" pitchFamily="-110" charset="-128"/>
                <a:cs typeface="ＭＳ Ｐゴシック" pitchFamily="-110" charset="-128"/>
              </a:rPr>
              <a:t>Describe the institution’s individual </a:t>
            </a:r>
            <a:r>
              <a:rPr lang="en-US" dirty="0" err="1" smtClean="0">
                <a:ea typeface="ＭＳ Ｐゴシック" pitchFamily="-110" charset="-128"/>
                <a:cs typeface="ＭＳ Ｐゴシック" pitchFamily="-110" charset="-128"/>
              </a:rPr>
              <a:t>ETDs</a:t>
            </a:r>
            <a:endParaRPr lang="en-US" dirty="0" smtClean="0">
              <a:ea typeface="ＭＳ Ｐゴシック" pitchFamily="-110" charset="-128"/>
              <a:cs typeface="ＭＳ Ｐゴシック" pitchFamily="-110" charset="-128"/>
            </a:endParaRPr>
          </a:p>
          <a:p>
            <a:pPr lvl="1"/>
            <a:r>
              <a:rPr lang="en-US" dirty="0" smtClean="0"/>
              <a:t>ETD MS: ETD Metadata Standard</a:t>
            </a:r>
          </a:p>
          <a:p>
            <a:pPr lvl="2">
              <a:buFontTx/>
              <a:buNone/>
            </a:pPr>
            <a:r>
              <a:rPr lang="en-US" sz="2000" dirty="0" smtClean="0">
                <a:ea typeface="ＭＳ Ｐゴシック" pitchFamily="-110" charset="-128"/>
              </a:rPr>
              <a:t>http://www.ndltd.org/standards/metadata/etd-ms-v1.00-rev2.html</a:t>
            </a:r>
          </a:p>
          <a:p>
            <a:pPr lvl="1"/>
            <a:r>
              <a:rPr lang="en-US" dirty="0" smtClean="0"/>
              <a:t>MARC: </a:t>
            </a:r>
            <a:r>
              <a:rPr lang="en-US" dirty="0" err="1" smtClean="0"/>
              <a:t>MAchine</a:t>
            </a:r>
            <a:r>
              <a:rPr lang="en-US" dirty="0" smtClean="0"/>
              <a:t> Readable Cataloging</a:t>
            </a:r>
          </a:p>
          <a:p>
            <a:pPr lvl="2">
              <a:buFontTx/>
              <a:buNone/>
            </a:pPr>
            <a:r>
              <a:rPr lang="en-US" sz="2000" dirty="0" smtClean="0">
                <a:ea typeface="ＭＳ Ｐゴシック" pitchFamily="-110" charset="-128"/>
              </a:rPr>
              <a:t>http://</a:t>
            </a:r>
            <a:r>
              <a:rPr lang="en-US" sz="2000" dirty="0" err="1" smtClean="0">
                <a:ea typeface="ＭＳ Ｐゴシック" pitchFamily="-110" charset="-128"/>
              </a:rPr>
              <a:t>www.worldcat.org</a:t>
            </a:r>
            <a:r>
              <a:rPr lang="en-US" sz="2000" dirty="0" smtClean="0">
                <a:ea typeface="ＭＳ Ｐゴシック" pitchFamily="-110" charset="-128"/>
              </a:rPr>
              <a:t>/</a:t>
            </a:r>
          </a:p>
          <a:p>
            <a:r>
              <a:rPr lang="en-US" dirty="0" smtClean="0">
                <a:ea typeface="ＭＳ Ｐゴシック" pitchFamily="-110" charset="-128"/>
                <a:cs typeface="ＭＳ Ｐゴシック" pitchFamily="-110" charset="-128"/>
              </a:rPr>
              <a:t>Describe the institution’s ETD collection</a:t>
            </a:r>
          </a:p>
          <a:p>
            <a:pPr lvl="1"/>
            <a:r>
              <a:rPr lang="en-US" dirty="0" smtClean="0">
                <a:latin typeface="Times New Roman" pitchFamily="-110" charset="0"/>
              </a:rPr>
              <a:t>MetaArchive Conspectus Database</a:t>
            </a:r>
          </a:p>
          <a:p>
            <a:pPr lvl="2">
              <a:buFontTx/>
              <a:buNone/>
            </a:pPr>
            <a:r>
              <a:rPr lang="en-US" sz="2000" dirty="0" smtClean="0">
                <a:latin typeface="Times New Roman" pitchFamily="-110" charset="0"/>
                <a:ea typeface="ＭＳ Ｐゴシック" pitchFamily="-110" charset="-128"/>
              </a:rPr>
              <a:t>http://</a:t>
            </a:r>
            <a:r>
              <a:rPr lang="en-US" sz="2000" dirty="0" err="1" smtClean="0">
                <a:latin typeface="Times New Roman" pitchFamily="-110" charset="0"/>
                <a:ea typeface="ＭＳ Ｐゴシック" pitchFamily="-110" charset="-128"/>
              </a:rPr>
              <a:t>www.metaarchive.org</a:t>
            </a:r>
            <a:r>
              <a:rPr lang="en-US" sz="2000" dirty="0" smtClean="0">
                <a:latin typeface="Times New Roman" pitchFamily="-110" charset="0"/>
                <a:ea typeface="ＭＳ Ｐゴシック" pitchFamily="-110" charset="-128"/>
              </a:rPr>
              <a:t>/conspectus</a:t>
            </a:r>
          </a:p>
          <a:p>
            <a:pPr lvl="2">
              <a:buFontTx/>
              <a:buNone/>
            </a:pPr>
            <a:endParaRPr lang="en-US" dirty="0" smtClean="0">
              <a:ea typeface="ＭＳ Ｐゴシック" pitchFamily="-11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hangingPunct="1"/>
            <a:r>
              <a:rPr lang="en-US" sz="4000" b="0" dirty="0">
                <a:solidFill>
                  <a:srgbClr val="F0AD00"/>
                </a:solidFill>
                <a:ea typeface="ＭＳ Ｐゴシック" pitchFamily="-110" charset="-128"/>
                <a:cs typeface="ＭＳ Ｐゴシック" pitchFamily="-110" charset="-128"/>
              </a:rPr>
              <a:t>What is Digital Preservation?</a:t>
            </a:r>
          </a:p>
        </p:txBody>
      </p:sp>
      <p:sp>
        <p:nvSpPr>
          <p:cNvPr id="25603" name="Rectangle 3"/>
          <p:cNvSpPr>
            <a:spLocks noGrp="1" noChangeArrowheads="1"/>
          </p:cNvSpPr>
          <p:nvPr>
            <p:ph type="body" idx="1"/>
          </p:nvPr>
        </p:nvSpPr>
        <p:spPr>
          <a:xfrm>
            <a:off x="838200" y="1905000"/>
            <a:ext cx="7620000" cy="4191000"/>
          </a:xfrm>
        </p:spPr>
        <p:txBody>
          <a:bodyPr/>
          <a:lstStyle/>
          <a:p>
            <a:pPr eaLnBrk="1" hangingPunct="1"/>
            <a:r>
              <a:rPr lang="en-US" dirty="0" smtClean="0">
                <a:ea typeface="ＭＳ Ｐゴシック" pitchFamily="-110" charset="-128"/>
                <a:cs typeface="ＭＳ Ｐゴシック" pitchFamily="-110" charset="-128"/>
              </a:rPr>
              <a:t>Systematic management of digital works </a:t>
            </a:r>
            <a:r>
              <a:rPr lang="en-US" i="1" dirty="0" smtClean="0">
                <a:ea typeface="ＭＳ Ｐゴシック" pitchFamily="-110" charset="-128"/>
                <a:cs typeface="ＭＳ Ｐゴシック" pitchFamily="-110" charset="-128"/>
              </a:rPr>
              <a:t>over an indefinite period of time</a:t>
            </a:r>
            <a:r>
              <a:rPr lang="en-US" dirty="0" smtClean="0">
                <a:ea typeface="ＭＳ Ｐゴシック" pitchFamily="-110" charset="-128"/>
                <a:cs typeface="ＭＳ Ｐゴシック" pitchFamily="-110" charset="-128"/>
              </a:rPr>
              <a:t> </a:t>
            </a:r>
            <a:endParaRPr lang="en-US" sz="2800" dirty="0" smtClean="0">
              <a:ea typeface="ＭＳ Ｐゴシック" pitchFamily="-110" charset="-128"/>
              <a:cs typeface="ＭＳ Ｐゴシック" pitchFamily="-110" charset="-128"/>
            </a:endParaRPr>
          </a:p>
          <a:p>
            <a:pPr marL="749300" lvl="1" indent="-292100" eaLnBrk="1" hangingPunct="1">
              <a:buClr>
                <a:srgbClr val="A20105"/>
              </a:buClr>
              <a:buSzPct val="125000"/>
              <a:buFont typeface="Wingdings" pitchFamily="-110" charset="2"/>
              <a:buChar char="§"/>
            </a:pPr>
            <a:r>
              <a:rPr lang="en-US" dirty="0" smtClean="0"/>
              <a:t>Processes and activities that ensure the continued access to works in digital formats </a:t>
            </a:r>
          </a:p>
          <a:p>
            <a:pPr marL="749300" lvl="1" indent="-292100" eaLnBrk="1" hangingPunct="1">
              <a:buClr>
                <a:srgbClr val="A20105"/>
              </a:buClr>
              <a:buSzPct val="125000"/>
              <a:buFont typeface="Wingdings" pitchFamily="-110" charset="2"/>
              <a:buChar char="§"/>
            </a:pPr>
            <a:r>
              <a:rPr lang="en-US" dirty="0" smtClean="0"/>
              <a:t>Requires ongoing attention--constant input of resources: effort, time, money</a:t>
            </a:r>
          </a:p>
          <a:p>
            <a:pPr marL="749300" lvl="1" indent="-292100" eaLnBrk="1" hangingPunct="1">
              <a:buClr>
                <a:srgbClr val="A20105"/>
              </a:buClr>
              <a:buSzPct val="125000"/>
              <a:buFont typeface="Wingdings" pitchFamily="-110" charset="2"/>
              <a:buChar char="§"/>
            </a:pPr>
            <a:r>
              <a:rPr lang="en-US" dirty="0" smtClean="0"/>
              <a:t>Technological and organizational change are obstacles for preserving beyond a few years.</a:t>
            </a: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155448"/>
            <a:ext cx="8458200" cy="1252728"/>
          </a:xfrm>
        </p:spPr>
        <p:txBody>
          <a:bodyPr>
            <a:normAutofit fontScale="90000"/>
          </a:bodyPr>
          <a:lstStyle/>
          <a:p>
            <a:pPr eaLnBrk="1" hangingPunct="1"/>
            <a:r>
              <a:rPr lang="en-US" b="0" dirty="0">
                <a:solidFill>
                  <a:srgbClr val="F0AD00"/>
                </a:solidFill>
                <a:latin typeface="Corbel (Headings)"/>
                <a:ea typeface="ＭＳ Ｐゴシック" pitchFamily="-110" charset="-128"/>
                <a:cs typeface="Corbel (Headings)"/>
              </a:rPr>
              <a:t>MetaArchive Conspectus Database</a:t>
            </a:r>
          </a:p>
        </p:txBody>
      </p:sp>
      <p:sp>
        <p:nvSpPr>
          <p:cNvPr id="32771" name="Rectangle 3"/>
          <p:cNvSpPr>
            <a:spLocks noGrp="1" noChangeArrowheads="1"/>
          </p:cNvSpPr>
          <p:nvPr>
            <p:ph type="body" idx="1"/>
          </p:nvPr>
        </p:nvSpPr>
        <p:spPr>
          <a:xfrm>
            <a:off x="912813" y="1752600"/>
            <a:ext cx="8110537" cy="4343400"/>
          </a:xfrm>
        </p:spPr>
        <p:txBody>
          <a:bodyPr/>
          <a:lstStyle/>
          <a:p>
            <a:pPr eaLnBrk="1" hangingPunct="1"/>
            <a:r>
              <a:rPr lang="en-US" sz="2800" dirty="0" smtClean="0">
                <a:latin typeface="Corbel (Body)"/>
                <a:ea typeface="ＭＳ Ｐゴシック" pitchFamily="-110" charset="-128"/>
                <a:cs typeface="Corbel (Body)"/>
              </a:rPr>
              <a:t>Overview of each collection being preserved in the ETD Dark Archive</a:t>
            </a:r>
          </a:p>
          <a:p>
            <a:pPr lvl="1" eaLnBrk="1" hangingPunct="1"/>
            <a:r>
              <a:rPr lang="en-US" sz="2000" dirty="0" smtClean="0">
                <a:latin typeface="Corbel (Body)"/>
                <a:cs typeface="Corbel (Body)"/>
              </a:rPr>
              <a:t>Descriptive information</a:t>
            </a:r>
          </a:p>
          <a:p>
            <a:pPr lvl="1" eaLnBrk="1" hangingPunct="1"/>
            <a:r>
              <a:rPr lang="en-US" sz="2000" dirty="0" smtClean="0">
                <a:latin typeface="Corbel (Body)"/>
                <a:cs typeface="Corbel (Body)"/>
              </a:rPr>
              <a:t>Network administration information</a:t>
            </a:r>
          </a:p>
          <a:p>
            <a:pPr lvl="1" eaLnBrk="1" hangingPunct="1"/>
            <a:r>
              <a:rPr lang="en-US" sz="2000" dirty="0" smtClean="0">
                <a:latin typeface="Corbel (Body)"/>
                <a:cs typeface="Corbel (Body)"/>
              </a:rPr>
              <a:t>Public awareness function</a:t>
            </a:r>
          </a:p>
          <a:p>
            <a:pPr lvl="1" eaLnBrk="1" hangingPunct="1"/>
            <a:r>
              <a:rPr lang="en-US" sz="2000" dirty="0" smtClean="0">
                <a:latin typeface="Corbel (Body)"/>
                <a:cs typeface="Corbel (Body)"/>
              </a:rPr>
              <a:t>Future considerations, e.g., format migration</a:t>
            </a:r>
          </a:p>
          <a:p>
            <a:pPr eaLnBrk="1" hangingPunct="1"/>
            <a:r>
              <a:rPr lang="en-US" sz="2800" dirty="0" smtClean="0">
                <a:latin typeface="Corbel (Body)"/>
                <a:ea typeface="ＭＳ Ｐゴシック" pitchFamily="-110" charset="-128"/>
                <a:cs typeface="Corbel (Body)"/>
              </a:rPr>
              <a:t>Collection-level Metadata Specification</a:t>
            </a:r>
          </a:p>
          <a:p>
            <a:pPr lvl="1" eaLnBrk="1" hangingPunct="1"/>
            <a:r>
              <a:rPr lang="en-US" sz="2000" dirty="0" smtClean="0">
                <a:latin typeface="Corbel (Body)"/>
                <a:cs typeface="Corbel (Body)"/>
              </a:rPr>
              <a:t>Thoroughly defines the metadata elements</a:t>
            </a:r>
          </a:p>
          <a:p>
            <a:pPr lvl="1" eaLnBrk="1" hangingPunct="1"/>
            <a:r>
              <a:rPr lang="en-US" sz="2000" dirty="0" smtClean="0">
                <a:latin typeface="Corbel (Body)"/>
                <a:cs typeface="Corbel (Body)"/>
                <a:hlinkClick r:id="rId3"/>
              </a:rPr>
              <a:t>http://metaarchive.org/pdfs/conspectus_md_2005.html</a:t>
            </a:r>
            <a:endParaRPr lang="en-US" sz="2000" dirty="0" smtClean="0">
              <a:latin typeface="Corbel (Body)"/>
              <a:cs typeface="Corbel (Body)"/>
            </a:endParaRP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pPr eaLnBrk="1" hangingPunct="1"/>
            <a:r>
              <a:rPr lang="en-US" b="0" dirty="0" smtClean="0">
                <a:solidFill>
                  <a:srgbClr val="F0AD00"/>
                </a:solidFill>
                <a:latin typeface="Corbel (Headings)"/>
                <a:ea typeface="ＭＳ Ｐゴシック" pitchFamily="-110" charset="-128"/>
                <a:cs typeface="Corbel (Headings)"/>
              </a:rPr>
              <a:t>MetaArchive Conspectus:</a:t>
            </a:r>
            <a:br>
              <a:rPr lang="en-US" b="0" dirty="0" smtClean="0">
                <a:solidFill>
                  <a:srgbClr val="F0AD00"/>
                </a:solidFill>
                <a:latin typeface="Corbel (Headings)"/>
                <a:ea typeface="ＭＳ Ｐゴシック" pitchFamily="-110" charset="-128"/>
                <a:cs typeface="Corbel (Headings)"/>
              </a:rPr>
            </a:br>
            <a:r>
              <a:rPr lang="en-US" b="0" dirty="0" smtClean="0">
                <a:solidFill>
                  <a:srgbClr val="F0AD00"/>
                </a:solidFill>
                <a:latin typeface="Corbel (Headings)"/>
                <a:ea typeface="ＭＳ Ｐゴシック" pitchFamily="-110" charset="-128"/>
                <a:cs typeface="Corbel (Headings)"/>
              </a:rPr>
              <a:t>	Descriptive Data</a:t>
            </a:r>
          </a:p>
        </p:txBody>
      </p:sp>
      <p:sp>
        <p:nvSpPr>
          <p:cNvPr id="34819" name="Rectangle 3"/>
          <p:cNvSpPr>
            <a:spLocks noGrp="1" noChangeArrowheads="1"/>
          </p:cNvSpPr>
          <p:nvPr>
            <p:ph type="body" idx="1"/>
          </p:nvPr>
        </p:nvSpPr>
        <p:spPr/>
        <p:txBody>
          <a:bodyPr/>
          <a:lstStyle/>
          <a:p>
            <a:pPr eaLnBrk="1" hangingPunct="1"/>
            <a:r>
              <a:rPr lang="en-US" dirty="0">
                <a:latin typeface="Corbel (Body)"/>
                <a:ea typeface="ＭＳ Ｐゴシック" pitchFamily="-110" charset="-128"/>
                <a:cs typeface="Corbel (Body)"/>
              </a:rPr>
              <a:t>Details explaining the ETD collection to be preserved</a:t>
            </a:r>
          </a:p>
          <a:p>
            <a:pPr lvl="1" eaLnBrk="1" hangingPunct="1"/>
            <a:r>
              <a:rPr lang="en-US" dirty="0">
                <a:latin typeface="Corbel (Body)"/>
                <a:cs typeface="Corbel (Body)"/>
              </a:rPr>
              <a:t>Title: formal name of the ETD collection</a:t>
            </a:r>
          </a:p>
          <a:p>
            <a:pPr lvl="1" eaLnBrk="1" hangingPunct="1"/>
            <a:r>
              <a:rPr lang="en-US" dirty="0">
                <a:latin typeface="Corbel (Body)"/>
                <a:cs typeface="Corbel (Body)"/>
              </a:rPr>
              <a:t>Alternative Title: other names for the collection</a:t>
            </a:r>
          </a:p>
          <a:p>
            <a:pPr lvl="1" eaLnBrk="1" hangingPunct="1"/>
            <a:r>
              <a:rPr lang="en-US" dirty="0">
                <a:latin typeface="Corbel (Body)"/>
                <a:cs typeface="Corbel (Body)"/>
              </a:rPr>
              <a:t>Description: explain or define the collection</a:t>
            </a:r>
          </a:p>
          <a:p>
            <a:pPr lvl="1" eaLnBrk="1" hangingPunct="1"/>
            <a:r>
              <a:rPr lang="en-US" dirty="0">
                <a:latin typeface="Corbel (Body)"/>
                <a:cs typeface="Corbel (Body)"/>
              </a:rPr>
              <a:t>Subjects: describe the collection using terms from a thesaurus or controlled vocabulary</a:t>
            </a:r>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a:bodyPr>
          <a:lstStyle/>
          <a:p>
            <a:pPr eaLnBrk="1" hangingPunct="1"/>
            <a:r>
              <a:rPr lang="en-US" sz="4000" b="0" dirty="0" smtClean="0">
                <a:solidFill>
                  <a:srgbClr val="F0AD00"/>
                </a:solidFill>
                <a:latin typeface="Corbel (Body)"/>
                <a:ea typeface="ＭＳ Ｐゴシック" pitchFamily="-110" charset="-128"/>
                <a:cs typeface="Corbel (Body)"/>
              </a:rPr>
              <a:t>MetaArchive Conspectus: URI</a:t>
            </a:r>
          </a:p>
        </p:txBody>
      </p:sp>
      <p:sp>
        <p:nvSpPr>
          <p:cNvPr id="36867" name="Rectangle 3"/>
          <p:cNvSpPr>
            <a:spLocks noGrp="1" noChangeArrowheads="1"/>
          </p:cNvSpPr>
          <p:nvPr>
            <p:ph type="body" idx="1"/>
          </p:nvPr>
        </p:nvSpPr>
        <p:spPr/>
        <p:txBody>
          <a:bodyPr/>
          <a:lstStyle/>
          <a:p>
            <a:pPr eaLnBrk="1" hangingPunct="1"/>
            <a:r>
              <a:rPr lang="en-US" dirty="0">
                <a:latin typeface="Corbel (Body)"/>
                <a:ea typeface="ＭＳ Ｐゴシック" pitchFamily="-110" charset="-128"/>
                <a:cs typeface="Corbel (Body)"/>
              </a:rPr>
              <a:t>Uniform Resource Identifier: usually a locator (URL) or name (URN)</a:t>
            </a:r>
          </a:p>
          <a:p>
            <a:pPr lvl="1" eaLnBrk="1" hangingPunct="1"/>
            <a:r>
              <a:rPr lang="en-US" dirty="0">
                <a:latin typeface="Corbel (Body)"/>
                <a:cs typeface="Corbel (Body)"/>
              </a:rPr>
              <a:t>Collection’s URI</a:t>
            </a:r>
          </a:p>
          <a:p>
            <a:pPr lvl="1" eaLnBrk="1" hangingPunct="1"/>
            <a:r>
              <a:rPr lang="en-US" dirty="0">
                <a:latin typeface="Corbel (Body)"/>
                <a:cs typeface="Corbel (Body)"/>
              </a:rPr>
              <a:t>Institution identifier: university assigned control number for the collection</a:t>
            </a:r>
          </a:p>
          <a:p>
            <a:pPr lvl="1" eaLnBrk="1" hangingPunct="1"/>
            <a:r>
              <a:rPr lang="en-US" dirty="0">
                <a:latin typeface="Corbel (Body)"/>
                <a:cs typeface="Corbel (Body)"/>
              </a:rPr>
              <a:t>Is available via: public URL</a:t>
            </a: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155448"/>
            <a:ext cx="8458200" cy="1252728"/>
          </a:xfrm>
        </p:spPr>
        <p:txBody>
          <a:bodyPr>
            <a:noAutofit/>
          </a:bodyPr>
          <a:lstStyle/>
          <a:p>
            <a:pPr eaLnBrk="1" hangingPunct="1"/>
            <a:r>
              <a:rPr lang="en-US" sz="4000" b="0" dirty="0" smtClean="0">
                <a:solidFill>
                  <a:srgbClr val="F0AD00"/>
                </a:solidFill>
                <a:latin typeface="Corbel (Headings)"/>
                <a:ea typeface="ＭＳ Ｐゴシック" pitchFamily="-110" charset="-128"/>
                <a:cs typeface="Corbel (Headings)"/>
              </a:rPr>
              <a:t>MetaArchive Conspectus: Coverage</a:t>
            </a:r>
          </a:p>
        </p:txBody>
      </p:sp>
      <p:sp>
        <p:nvSpPr>
          <p:cNvPr id="38915" name="Rectangle 3"/>
          <p:cNvSpPr>
            <a:spLocks noGrp="1" noChangeArrowheads="1"/>
          </p:cNvSpPr>
          <p:nvPr>
            <p:ph type="body" idx="1"/>
          </p:nvPr>
        </p:nvSpPr>
        <p:spPr/>
        <p:txBody>
          <a:bodyPr/>
          <a:lstStyle/>
          <a:p>
            <a:pPr eaLnBrk="1" hangingPunct="1">
              <a:lnSpc>
                <a:spcPct val="90000"/>
              </a:lnSpc>
            </a:pPr>
            <a:r>
              <a:rPr lang="en-US" dirty="0">
                <a:latin typeface="Corbel (Body)"/>
                <a:ea typeface="ＭＳ Ｐゴシック" pitchFamily="-110" charset="-128"/>
                <a:cs typeface="Corbel (Body)"/>
              </a:rPr>
              <a:t>Describe the collection in space and time</a:t>
            </a:r>
          </a:p>
          <a:p>
            <a:pPr lvl="1" eaLnBrk="1" hangingPunct="1">
              <a:lnSpc>
                <a:spcPct val="90000"/>
              </a:lnSpc>
            </a:pPr>
            <a:r>
              <a:rPr lang="en-US" dirty="0">
                <a:latin typeface="Corbel (Body)"/>
                <a:cs typeface="Corbel (Body)"/>
              </a:rPr>
              <a:t>Spatial Coverage: geographical location--place or areas associated with the collection</a:t>
            </a:r>
          </a:p>
          <a:p>
            <a:pPr lvl="1" eaLnBrk="1" hangingPunct="1">
              <a:lnSpc>
                <a:spcPct val="90000"/>
              </a:lnSpc>
            </a:pPr>
            <a:r>
              <a:rPr lang="en-US" dirty="0">
                <a:latin typeface="Corbel (Body)"/>
                <a:cs typeface="Corbel (Body)"/>
              </a:rPr>
              <a:t>Temporal Coverage: time periods associated with the collection</a:t>
            </a:r>
          </a:p>
          <a:p>
            <a:pPr lvl="1" eaLnBrk="1" hangingPunct="1">
              <a:lnSpc>
                <a:spcPct val="90000"/>
              </a:lnSpc>
            </a:pPr>
            <a:r>
              <a:rPr lang="en-US" dirty="0">
                <a:latin typeface="Corbel (Body)"/>
                <a:cs typeface="Corbel (Body)"/>
              </a:rPr>
              <a:t>Accumulation Date Range: span of dates when the collection was assembled</a:t>
            </a:r>
          </a:p>
          <a:p>
            <a:pPr lvl="1" eaLnBrk="1" hangingPunct="1">
              <a:lnSpc>
                <a:spcPct val="90000"/>
              </a:lnSpc>
            </a:pPr>
            <a:r>
              <a:rPr lang="en-US" dirty="0">
                <a:latin typeface="Corbel (Body)"/>
                <a:cs typeface="Corbel (Body)"/>
              </a:rPr>
              <a:t>Contents Date Range: dates of creation of the digital collection</a:t>
            </a:r>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pPr eaLnBrk="1" hangingPunct="1"/>
            <a:r>
              <a:rPr lang="en-US" b="0" dirty="0" smtClean="0">
                <a:latin typeface="Corbel"/>
                <a:ea typeface="ＭＳ Ｐゴシック" pitchFamily="-110" charset="-128"/>
                <a:cs typeface="Corbel"/>
              </a:rPr>
              <a:t>MetaArchive Conspectus:</a:t>
            </a:r>
            <a:br>
              <a:rPr lang="en-US" b="0" dirty="0" smtClean="0">
                <a:latin typeface="Corbel"/>
                <a:ea typeface="ＭＳ Ｐゴシック" pitchFamily="-110" charset="-128"/>
                <a:cs typeface="Corbel"/>
              </a:rPr>
            </a:br>
            <a:r>
              <a:rPr lang="en-US" b="0" dirty="0" smtClean="0">
                <a:latin typeface="Corbel"/>
                <a:ea typeface="ＭＳ Ｐゴシック" pitchFamily="-110" charset="-128"/>
                <a:cs typeface="Corbel"/>
              </a:rPr>
              <a:t>	Accrual Information</a:t>
            </a:r>
          </a:p>
        </p:txBody>
      </p:sp>
      <p:sp>
        <p:nvSpPr>
          <p:cNvPr id="40963" name="Rectangle 3"/>
          <p:cNvSpPr>
            <a:spLocks noGrp="1" noChangeArrowheads="1"/>
          </p:cNvSpPr>
          <p:nvPr>
            <p:ph type="body" idx="1"/>
          </p:nvPr>
        </p:nvSpPr>
        <p:spPr/>
        <p:txBody>
          <a:bodyPr/>
          <a:lstStyle/>
          <a:p>
            <a:pPr eaLnBrk="1" hangingPunct="1"/>
            <a:r>
              <a:rPr lang="en-US" dirty="0">
                <a:latin typeface="Corbel"/>
                <a:ea typeface="ＭＳ Ｐゴシック" pitchFamily="-110" charset="-128"/>
                <a:cs typeface="Corbel"/>
              </a:rPr>
              <a:t>Details about the anticipated growth of the ETD collection</a:t>
            </a:r>
          </a:p>
          <a:p>
            <a:pPr lvl="1" eaLnBrk="1" hangingPunct="1"/>
            <a:r>
              <a:rPr lang="en-US" dirty="0">
                <a:latin typeface="Corbel"/>
                <a:cs typeface="Corbel"/>
              </a:rPr>
              <a:t>Accrual Periodicity: frequency with which items will be added to the collection</a:t>
            </a:r>
          </a:p>
          <a:p>
            <a:pPr lvl="2" eaLnBrk="1" hangingPunct="1"/>
            <a:r>
              <a:rPr lang="en-US" dirty="0">
                <a:latin typeface="Corbel"/>
                <a:ea typeface="ＭＳ Ｐゴシック" pitchFamily="-110" charset="-128"/>
                <a:cs typeface="Corbel"/>
              </a:rPr>
              <a:t>Daily, Weekly, Monthly, …No longer adding</a:t>
            </a:r>
          </a:p>
          <a:p>
            <a:pPr lvl="1" eaLnBrk="1" hangingPunct="1"/>
            <a:r>
              <a:rPr lang="en-US" dirty="0">
                <a:latin typeface="Corbel"/>
                <a:cs typeface="Corbel"/>
              </a:rPr>
              <a:t>Accrual Policy: approach adopted to add items to the collection or anticipated growth</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pPr eaLnBrk="1" hangingPunct="1"/>
            <a:r>
              <a:rPr lang="en-US" b="0" dirty="0" smtClean="0">
                <a:solidFill>
                  <a:srgbClr val="F0AD00"/>
                </a:solidFill>
                <a:latin typeface="Corbel"/>
                <a:ea typeface="ＭＳ Ｐゴシック" pitchFamily="-110" charset="-128"/>
                <a:cs typeface="Corbel"/>
              </a:rPr>
              <a:t>MetaArchive Conspectus:</a:t>
            </a:r>
            <a:br>
              <a:rPr lang="en-US" b="0" dirty="0" smtClean="0">
                <a:solidFill>
                  <a:srgbClr val="F0AD00"/>
                </a:solidFill>
                <a:latin typeface="Corbel"/>
                <a:ea typeface="ＭＳ Ｐゴシック" pitchFamily="-110" charset="-128"/>
                <a:cs typeface="Corbel"/>
              </a:rPr>
            </a:br>
            <a:r>
              <a:rPr lang="en-US" b="0" dirty="0" smtClean="0">
                <a:solidFill>
                  <a:srgbClr val="F0AD00"/>
                </a:solidFill>
                <a:latin typeface="Corbel"/>
                <a:ea typeface="ＭＳ Ｐゴシック" pitchFamily="-110" charset="-128"/>
                <a:cs typeface="Corbel"/>
              </a:rPr>
              <a:t>	Data Description</a:t>
            </a:r>
          </a:p>
        </p:txBody>
      </p:sp>
      <p:sp>
        <p:nvSpPr>
          <p:cNvPr id="43011" name="Rectangle 3"/>
          <p:cNvSpPr>
            <a:spLocks noGrp="1" noChangeArrowheads="1"/>
          </p:cNvSpPr>
          <p:nvPr>
            <p:ph type="body" idx="1"/>
          </p:nvPr>
        </p:nvSpPr>
        <p:spPr>
          <a:xfrm>
            <a:off x="381000" y="1524000"/>
            <a:ext cx="8337550" cy="4191000"/>
          </a:xfrm>
        </p:spPr>
        <p:txBody>
          <a:bodyPr/>
          <a:lstStyle/>
          <a:p>
            <a:pPr eaLnBrk="1" hangingPunct="1"/>
            <a:r>
              <a:rPr lang="en-US" dirty="0">
                <a:latin typeface="Corbel"/>
                <a:ea typeface="ＭＳ Ｐゴシック" pitchFamily="-110" charset="-128"/>
                <a:cs typeface="Corbel"/>
              </a:rPr>
              <a:t>Formatting, size and language information</a:t>
            </a:r>
          </a:p>
          <a:p>
            <a:pPr lvl="1" eaLnBrk="1" hangingPunct="1"/>
            <a:r>
              <a:rPr lang="en-US" dirty="0">
                <a:latin typeface="Corbel"/>
                <a:cs typeface="Corbel"/>
              </a:rPr>
              <a:t>Format Characteristics: physical or digital characteristics of the files in the collection</a:t>
            </a:r>
          </a:p>
          <a:p>
            <a:pPr lvl="2" eaLnBrk="1" hangingPunct="1">
              <a:buFontTx/>
              <a:buNone/>
            </a:pPr>
            <a:r>
              <a:rPr lang="en-US" dirty="0">
                <a:latin typeface="Corbel"/>
                <a:ea typeface="ＭＳ Ｐゴシック" pitchFamily="-110" charset="-128"/>
                <a:cs typeface="Corbel"/>
              </a:rPr>
              <a:t>audio: wav	image: jpg	text: </a:t>
            </a:r>
            <a:r>
              <a:rPr lang="en-US" dirty="0" err="1">
                <a:latin typeface="Corbel"/>
                <a:ea typeface="ＭＳ Ｐゴシック" pitchFamily="-110" charset="-128"/>
                <a:cs typeface="Corbel"/>
              </a:rPr>
              <a:t>pdf</a:t>
            </a:r>
            <a:r>
              <a:rPr lang="en-US" dirty="0">
                <a:latin typeface="Corbel"/>
                <a:ea typeface="ＭＳ Ｐゴシック" pitchFamily="-110" charset="-128"/>
                <a:cs typeface="Corbel"/>
              </a:rPr>
              <a:t>	video: mpeg</a:t>
            </a:r>
          </a:p>
          <a:p>
            <a:pPr lvl="1" eaLnBrk="1" hangingPunct="1"/>
            <a:r>
              <a:rPr lang="en-US" dirty="0">
                <a:latin typeface="Corbel"/>
                <a:cs typeface="Corbel"/>
              </a:rPr>
              <a:t>Language of the content of the collection</a:t>
            </a:r>
          </a:p>
          <a:p>
            <a:pPr lvl="1" eaLnBrk="1" hangingPunct="1"/>
            <a:r>
              <a:rPr lang="en-US" dirty="0">
                <a:latin typeface="Corbel"/>
                <a:cs typeface="Corbel"/>
              </a:rPr>
              <a:t>Type: genre or category of the content of the collection</a:t>
            </a:r>
          </a:p>
          <a:p>
            <a:pPr lvl="2" eaLnBrk="1" hangingPunct="1"/>
            <a:r>
              <a:rPr lang="en-US" dirty="0">
                <a:latin typeface="Corbel"/>
                <a:ea typeface="ＭＳ Ｐゴシック" pitchFamily="-110" charset="-128"/>
                <a:cs typeface="Corbel"/>
              </a:rPr>
              <a:t>Text, sound, datasets, software, animation, etc.</a:t>
            </a:r>
          </a:p>
          <a:p>
            <a:pPr lvl="1" eaLnBrk="1" hangingPunct="1"/>
            <a:r>
              <a:rPr lang="en-US" dirty="0">
                <a:latin typeface="Corbel"/>
                <a:cs typeface="Corbel"/>
              </a:rPr>
              <a:t>Extent: size or duration of the entire collection</a:t>
            </a: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fontScale="90000"/>
          </a:bodyPr>
          <a:lstStyle/>
          <a:p>
            <a:pPr eaLnBrk="1" hangingPunct="1"/>
            <a:r>
              <a:rPr lang="en-US" b="0" dirty="0" smtClean="0">
                <a:solidFill>
                  <a:srgbClr val="F0AD00"/>
                </a:solidFill>
                <a:latin typeface="Corbel"/>
                <a:ea typeface="ＭＳ Ｐゴシック" pitchFamily="-110" charset="-128"/>
                <a:cs typeface="Corbel"/>
              </a:rPr>
              <a:t>MetaArchive Conspectus:</a:t>
            </a:r>
            <a:br>
              <a:rPr lang="en-US" b="0" dirty="0" smtClean="0">
                <a:solidFill>
                  <a:srgbClr val="F0AD00"/>
                </a:solidFill>
                <a:latin typeface="Corbel"/>
                <a:ea typeface="ＭＳ Ｐゴシック" pitchFamily="-110" charset="-128"/>
                <a:cs typeface="Corbel"/>
              </a:rPr>
            </a:br>
            <a:r>
              <a:rPr lang="en-US" b="0" dirty="0" smtClean="0">
                <a:solidFill>
                  <a:srgbClr val="F0AD00"/>
                </a:solidFill>
                <a:latin typeface="Corbel"/>
                <a:ea typeface="ＭＳ Ｐゴシック" pitchFamily="-110" charset="-128"/>
                <a:cs typeface="Corbel"/>
              </a:rPr>
              <a:t>	Rights and Ownership</a:t>
            </a:r>
          </a:p>
        </p:txBody>
      </p:sp>
      <p:sp>
        <p:nvSpPr>
          <p:cNvPr id="45059" name="Rectangle 3"/>
          <p:cNvSpPr>
            <a:spLocks noGrp="1" noChangeArrowheads="1"/>
          </p:cNvSpPr>
          <p:nvPr>
            <p:ph type="body" idx="1"/>
          </p:nvPr>
        </p:nvSpPr>
        <p:spPr>
          <a:xfrm>
            <a:off x="762000" y="1905000"/>
            <a:ext cx="8261350" cy="4191000"/>
          </a:xfrm>
        </p:spPr>
        <p:txBody>
          <a:bodyPr/>
          <a:lstStyle/>
          <a:p>
            <a:pPr eaLnBrk="1" hangingPunct="1">
              <a:lnSpc>
                <a:spcPct val="90000"/>
              </a:lnSpc>
            </a:pPr>
            <a:r>
              <a:rPr lang="en-US" sz="2800" dirty="0">
                <a:latin typeface="Corbel"/>
                <a:ea typeface="ＭＳ Ｐゴシック" pitchFamily="-110" charset="-128"/>
                <a:cs typeface="Corbel"/>
              </a:rPr>
              <a:t>Description of the collection’s intellectual property</a:t>
            </a:r>
          </a:p>
          <a:p>
            <a:pPr lvl="1" eaLnBrk="1" hangingPunct="1">
              <a:lnSpc>
                <a:spcPct val="90000"/>
              </a:lnSpc>
            </a:pPr>
            <a:r>
              <a:rPr lang="en-US" sz="2400" dirty="0">
                <a:latin typeface="Corbel"/>
                <a:cs typeface="Corbel"/>
              </a:rPr>
              <a:t>Creator: originator of the ETD collection</a:t>
            </a:r>
          </a:p>
          <a:p>
            <a:pPr lvl="1" eaLnBrk="1" hangingPunct="1">
              <a:lnSpc>
                <a:spcPct val="90000"/>
              </a:lnSpc>
            </a:pPr>
            <a:r>
              <a:rPr lang="en-US" sz="2400" dirty="0">
                <a:latin typeface="Corbel"/>
                <a:cs typeface="Corbel"/>
              </a:rPr>
              <a:t>Publisher: entity responsible for making the </a:t>
            </a:r>
            <a:r>
              <a:rPr lang="en-US" sz="2400" dirty="0" err="1">
                <a:latin typeface="Corbel"/>
                <a:cs typeface="Corbel"/>
              </a:rPr>
              <a:t>ETDs</a:t>
            </a:r>
            <a:r>
              <a:rPr lang="en-US" sz="2400" dirty="0">
                <a:latin typeface="Corbel"/>
                <a:cs typeface="Corbel"/>
              </a:rPr>
              <a:t> available</a:t>
            </a:r>
          </a:p>
          <a:p>
            <a:pPr lvl="1" eaLnBrk="1" hangingPunct="1">
              <a:lnSpc>
                <a:spcPct val="90000"/>
              </a:lnSpc>
            </a:pPr>
            <a:r>
              <a:rPr lang="en-US" sz="2400" dirty="0">
                <a:latin typeface="Corbel"/>
                <a:cs typeface="Corbel"/>
              </a:rPr>
              <a:t>Rights: statement about who owns the copyright</a:t>
            </a:r>
          </a:p>
          <a:p>
            <a:pPr lvl="1" eaLnBrk="1" hangingPunct="1">
              <a:lnSpc>
                <a:spcPct val="90000"/>
              </a:lnSpc>
            </a:pPr>
            <a:r>
              <a:rPr lang="en-US" sz="2400" dirty="0">
                <a:latin typeface="Corbel"/>
                <a:cs typeface="Corbel"/>
              </a:rPr>
              <a:t>Access Rights: statement of restrictions placed on the collection, including allowed users, charges, etc.</a:t>
            </a:r>
          </a:p>
          <a:p>
            <a:pPr lvl="2" eaLnBrk="1" hangingPunct="1">
              <a:lnSpc>
                <a:spcPct val="90000"/>
              </a:lnSpc>
              <a:buFontTx/>
              <a:buNone/>
            </a:pPr>
            <a:r>
              <a:rPr lang="en-US" sz="2000" dirty="0">
                <a:latin typeface="Corbel"/>
                <a:ea typeface="ＭＳ Ｐゴシック" pitchFamily="-110" charset="-128"/>
                <a:cs typeface="Corbel"/>
              </a:rPr>
              <a:t>Restricted	Unrestricted</a:t>
            </a:r>
          </a:p>
          <a:p>
            <a:pPr lvl="1" eaLnBrk="1" hangingPunct="1">
              <a:lnSpc>
                <a:spcPct val="90000"/>
              </a:lnSpc>
            </a:pPr>
            <a:r>
              <a:rPr lang="en-US" sz="2400" dirty="0">
                <a:latin typeface="Corbel"/>
                <a:cs typeface="Corbel"/>
              </a:rPr>
              <a:t>Custodial History: changes in ownership, custody of the collection, integrity and interpretation; provenance</a:t>
            </a:r>
          </a:p>
          <a:p>
            <a:pPr lvl="1" eaLnBrk="1" hangingPunct="1">
              <a:lnSpc>
                <a:spcPct val="90000"/>
              </a:lnSpc>
            </a:pPr>
            <a:r>
              <a:rPr lang="en-US" sz="2400" dirty="0">
                <a:latin typeface="Corbel"/>
                <a:cs typeface="Corbel"/>
              </a:rPr>
              <a:t>Manifestation: reformatting quality attribute</a:t>
            </a:r>
            <a:endParaRPr lang="en-US" sz="2400" dirty="0" smtClean="0">
              <a:latin typeface="Corbel"/>
              <a:cs typeface="Corbel"/>
            </a:endParaRPr>
          </a:p>
          <a:p>
            <a:pPr lvl="2" eaLnBrk="1" hangingPunct="1">
              <a:lnSpc>
                <a:spcPct val="90000"/>
              </a:lnSpc>
              <a:buFontTx/>
              <a:buNone/>
            </a:pPr>
            <a:r>
              <a:rPr lang="en-US" sz="2000" dirty="0" smtClean="0">
                <a:latin typeface="Corbel"/>
                <a:ea typeface="ＭＳ Ｐゴシック" pitchFamily="-110" charset="-128"/>
                <a:cs typeface="Corbel"/>
              </a:rPr>
              <a:t>	Access</a:t>
            </a:r>
            <a:r>
              <a:rPr lang="en-US" sz="2000" dirty="0" smtClean="0">
                <a:latin typeface="Corbel"/>
                <a:cs typeface="Corbel"/>
              </a:rPr>
              <a:t>	</a:t>
            </a:r>
            <a:r>
              <a:rPr lang="en-US" sz="2000" dirty="0" smtClean="0">
                <a:latin typeface="Corbel"/>
                <a:ea typeface="ＭＳ Ｐゴシック" pitchFamily="-110" charset="-128"/>
                <a:cs typeface="Corbel"/>
              </a:rPr>
              <a:t>Preservation	Replacement</a:t>
            </a:r>
            <a:endParaRPr lang="en-US" sz="2000" dirty="0">
              <a:latin typeface="Corbel"/>
              <a:ea typeface="ＭＳ Ｐゴシック" pitchFamily="-110" charset="-128"/>
              <a:cs typeface="Corbel"/>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pPr eaLnBrk="1" hangingPunct="1"/>
            <a:r>
              <a:rPr lang="en-US" b="0" dirty="0" smtClean="0">
                <a:latin typeface="Corbel"/>
                <a:ea typeface="ＭＳ Ｐゴシック" pitchFamily="-110" charset="-128"/>
                <a:cs typeface="Corbel"/>
              </a:rPr>
              <a:t>MetaArchive Conspectus:</a:t>
            </a:r>
            <a:br>
              <a:rPr lang="en-US" b="0" dirty="0" smtClean="0">
                <a:latin typeface="Corbel"/>
                <a:ea typeface="ＭＳ Ｐゴシック" pitchFamily="-110" charset="-128"/>
                <a:cs typeface="Corbel"/>
              </a:rPr>
            </a:br>
            <a:r>
              <a:rPr lang="en-US" b="0" dirty="0" smtClean="0">
                <a:latin typeface="Corbel"/>
                <a:ea typeface="ＭＳ Ｐゴシック" pitchFamily="-110" charset="-128"/>
                <a:cs typeface="Corbel"/>
              </a:rPr>
              <a:t>	Related Resources</a:t>
            </a:r>
          </a:p>
        </p:txBody>
      </p:sp>
      <p:sp>
        <p:nvSpPr>
          <p:cNvPr id="47107" name="Rectangle 3"/>
          <p:cNvSpPr>
            <a:spLocks noGrp="1" noChangeArrowheads="1"/>
          </p:cNvSpPr>
          <p:nvPr>
            <p:ph type="body" idx="1"/>
          </p:nvPr>
        </p:nvSpPr>
        <p:spPr/>
        <p:txBody>
          <a:bodyPr/>
          <a:lstStyle/>
          <a:p>
            <a:pPr eaLnBrk="1" hangingPunct="1"/>
            <a:r>
              <a:rPr lang="en-US" dirty="0">
                <a:latin typeface="Corbel"/>
                <a:ea typeface="ＭＳ Ｐゴシック" pitchFamily="-110" charset="-128"/>
                <a:cs typeface="Corbel"/>
              </a:rPr>
              <a:t>Use of and references for the collection</a:t>
            </a:r>
          </a:p>
          <a:p>
            <a:pPr lvl="1" eaLnBrk="1" hangingPunct="1"/>
            <a:r>
              <a:rPr lang="en-US" dirty="0">
                <a:latin typeface="Corbel"/>
                <a:cs typeface="Corbel"/>
              </a:rPr>
              <a:t>Associated publications</a:t>
            </a:r>
          </a:p>
          <a:p>
            <a:pPr lvl="1" eaLnBrk="1" hangingPunct="1"/>
            <a:r>
              <a:rPr lang="en-US" dirty="0" err="1">
                <a:latin typeface="Corbel"/>
                <a:cs typeface="Corbel"/>
              </a:rPr>
              <a:t>Subcollections</a:t>
            </a:r>
            <a:endParaRPr lang="en-US" dirty="0">
              <a:latin typeface="Corbel"/>
              <a:cs typeface="Corbel"/>
            </a:endParaRPr>
          </a:p>
          <a:p>
            <a:pPr lvl="1" eaLnBrk="1" hangingPunct="1"/>
            <a:r>
              <a:rPr lang="en-US" dirty="0" err="1">
                <a:latin typeface="Corbel"/>
                <a:cs typeface="Corbel"/>
              </a:rPr>
              <a:t>Supercollections</a:t>
            </a:r>
            <a:endParaRPr lang="en-US" dirty="0">
              <a:latin typeface="Corbel"/>
              <a:cs typeface="Corbel"/>
            </a:endParaRPr>
          </a:p>
          <a:p>
            <a:pPr lvl="1" eaLnBrk="1" hangingPunct="1"/>
            <a:r>
              <a:rPr lang="en-US" dirty="0">
                <a:latin typeface="Corbel"/>
                <a:cs typeface="Corbel"/>
              </a:rPr>
              <a:t>Catalog or description</a:t>
            </a:r>
          </a:p>
          <a:p>
            <a:pPr lvl="1" eaLnBrk="1" hangingPunct="1"/>
            <a:r>
              <a:rPr lang="en-US" dirty="0">
                <a:latin typeface="Corbel"/>
                <a:cs typeface="Corbel"/>
              </a:rPr>
              <a:t>Cataloged status</a:t>
            </a:r>
          </a:p>
          <a:p>
            <a:pPr lvl="1" eaLnBrk="1" hangingPunct="1"/>
            <a:r>
              <a:rPr lang="en-US" dirty="0">
                <a:latin typeface="Corbel"/>
                <a:cs typeface="Corbel"/>
              </a:rPr>
              <a:t>Associated collections</a:t>
            </a:r>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fontScale="90000"/>
          </a:bodyPr>
          <a:lstStyle/>
          <a:p>
            <a:pPr eaLnBrk="1" hangingPunct="1"/>
            <a:r>
              <a:rPr lang="en-US" b="0" dirty="0" smtClean="0">
                <a:latin typeface="Corbel"/>
                <a:ea typeface="ＭＳ Ｐゴシック" pitchFamily="-110" charset="-128"/>
                <a:cs typeface="Corbel"/>
              </a:rPr>
              <a:t>MetaArchive Conspectus:</a:t>
            </a:r>
            <a:br>
              <a:rPr lang="en-US" b="0" dirty="0" smtClean="0">
                <a:latin typeface="Corbel"/>
                <a:ea typeface="ＭＳ Ｐゴシック" pitchFamily="-110" charset="-128"/>
                <a:cs typeface="Corbel"/>
              </a:rPr>
            </a:br>
            <a:r>
              <a:rPr lang="en-US" b="0" dirty="0" smtClean="0">
                <a:latin typeface="Corbel"/>
                <a:ea typeface="ＭＳ Ｐゴシック" pitchFamily="-110" charset="-128"/>
                <a:cs typeface="Corbel"/>
              </a:rPr>
              <a:t>	Harvesting Information</a:t>
            </a:r>
          </a:p>
        </p:txBody>
      </p:sp>
      <p:sp>
        <p:nvSpPr>
          <p:cNvPr id="49155" name="Rectangle 3"/>
          <p:cNvSpPr>
            <a:spLocks noGrp="1" noChangeArrowheads="1"/>
          </p:cNvSpPr>
          <p:nvPr>
            <p:ph type="body" idx="1"/>
          </p:nvPr>
        </p:nvSpPr>
        <p:spPr/>
        <p:txBody>
          <a:bodyPr/>
          <a:lstStyle/>
          <a:p>
            <a:pPr eaLnBrk="1" hangingPunct="1">
              <a:lnSpc>
                <a:spcPct val="90000"/>
              </a:lnSpc>
            </a:pPr>
            <a:r>
              <a:rPr lang="en-US" sz="2800" dirty="0">
                <a:latin typeface="Corbel"/>
                <a:ea typeface="ＭＳ Ｐゴシック" pitchFamily="-110" charset="-128"/>
                <a:cs typeface="Corbel"/>
              </a:rPr>
              <a:t>Details about the web crawl that will gather the files into the ETD Dark Archive</a:t>
            </a:r>
          </a:p>
          <a:p>
            <a:pPr lvl="1" eaLnBrk="1" hangingPunct="1">
              <a:lnSpc>
                <a:spcPct val="90000"/>
              </a:lnSpc>
            </a:pPr>
            <a:r>
              <a:rPr lang="en-US" sz="2400" dirty="0">
                <a:latin typeface="Corbel"/>
                <a:cs typeface="Corbel"/>
              </a:rPr>
              <a:t>Harvest Procedure: Web crawl or OAI harvest</a:t>
            </a:r>
          </a:p>
          <a:p>
            <a:pPr lvl="1" eaLnBrk="1" hangingPunct="1">
              <a:lnSpc>
                <a:spcPct val="90000"/>
              </a:lnSpc>
            </a:pPr>
            <a:r>
              <a:rPr lang="en-US" sz="2400" dirty="0" err="1">
                <a:latin typeface="Corbel"/>
                <a:cs typeface="Corbel"/>
              </a:rPr>
              <a:t>Plugin</a:t>
            </a:r>
            <a:r>
              <a:rPr lang="en-US" sz="2400" dirty="0">
                <a:latin typeface="Corbel"/>
                <a:cs typeface="Corbel"/>
              </a:rPr>
              <a:t> Identifier: URI or URL</a:t>
            </a:r>
          </a:p>
          <a:p>
            <a:pPr lvl="1" eaLnBrk="1" hangingPunct="1">
              <a:lnSpc>
                <a:spcPct val="90000"/>
              </a:lnSpc>
            </a:pPr>
            <a:r>
              <a:rPr lang="en-US" sz="2400" dirty="0">
                <a:latin typeface="Corbel"/>
                <a:cs typeface="Corbel"/>
              </a:rPr>
              <a:t>Extra Parameters: Archival Units, e.g., year = 2007</a:t>
            </a:r>
          </a:p>
          <a:p>
            <a:pPr lvl="1" eaLnBrk="1" hangingPunct="1">
              <a:lnSpc>
                <a:spcPct val="90000"/>
              </a:lnSpc>
            </a:pPr>
            <a:r>
              <a:rPr lang="en-US" sz="2400" dirty="0">
                <a:latin typeface="Corbel"/>
                <a:cs typeface="Corbel"/>
              </a:rPr>
              <a:t>LOCKSS Manifest Page: permission to preserve</a:t>
            </a:r>
          </a:p>
          <a:p>
            <a:pPr lvl="1" eaLnBrk="1" hangingPunct="1">
              <a:lnSpc>
                <a:spcPct val="90000"/>
              </a:lnSpc>
            </a:pPr>
            <a:r>
              <a:rPr lang="en-US" sz="2400" dirty="0">
                <a:latin typeface="Corbel"/>
                <a:cs typeface="Corbel"/>
              </a:rPr>
              <a:t>OAI provider</a:t>
            </a:r>
          </a:p>
          <a:p>
            <a:pPr lvl="1" eaLnBrk="1" hangingPunct="1">
              <a:lnSpc>
                <a:spcPct val="90000"/>
              </a:lnSpc>
            </a:pPr>
            <a:r>
              <a:rPr lang="en-US" sz="2400" dirty="0">
                <a:latin typeface="Corbel"/>
                <a:cs typeface="Corbel"/>
              </a:rPr>
              <a:t>Risk Rank: designates the degree to which the collection is in jeopardy (5 choices from extreme to low risk)</a:t>
            </a:r>
          </a:p>
          <a:p>
            <a:pPr lvl="1" eaLnBrk="1" hangingPunct="1">
              <a:lnSpc>
                <a:spcPct val="90000"/>
              </a:lnSpc>
            </a:pPr>
            <a:r>
              <a:rPr lang="en-US" sz="2400" dirty="0">
                <a:latin typeface="Corbel"/>
                <a:cs typeface="Corbel"/>
              </a:rPr>
              <a:t>Risk Factors: describe the reason this collection is endangered.</a:t>
            </a: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7648"/>
            <a:ext cx="8077200" cy="1673352"/>
          </a:xfrm>
        </p:spPr>
        <p:txBody>
          <a:bodyPr rtlCol="0">
            <a:scene3d>
              <a:camera prst="orthographicFront"/>
              <a:lightRig rig="threePt" dir="t">
                <a:rot lat="0" lon="0" rev="4800000"/>
              </a:lightRig>
            </a:scene3d>
            <a:sp3d prstMaterial="matte">
              <a:bevelT w="50800" h="10160"/>
            </a:sp3d>
          </a:bodyPr>
          <a:lstStyle/>
          <a:p>
            <a:pPr algn="ctr" eaLnBrk="1" fontAlgn="auto" hangingPunct="1">
              <a:spcAft>
                <a:spcPts val="0"/>
              </a:spcAft>
              <a:defRPr/>
            </a:pPr>
            <a:r>
              <a:rPr lang="en-US" dirty="0" smtClean="0">
                <a:solidFill>
                  <a:schemeClr val="accent1">
                    <a:satMod val="150000"/>
                  </a:schemeClr>
                </a:solidFill>
              </a:rPr>
              <a:t>MetaArchive and its Members: Roles and Responsibilities</a:t>
            </a:r>
            <a:endParaRPr lang="en-US" dirty="0">
              <a:solidFill>
                <a:schemeClr val="accent1">
                  <a:satMod val="150000"/>
                </a:schemeClr>
              </a:solidFill>
            </a:endParaRPr>
          </a:p>
        </p:txBody>
      </p:sp>
      <p:sp>
        <p:nvSpPr>
          <p:cNvPr id="43011" name="Subtitle 2"/>
          <p:cNvSpPr>
            <a:spLocks noGrp="1"/>
          </p:cNvSpPr>
          <p:nvPr>
            <p:ph type="subTitle" idx="1"/>
          </p:nvPr>
        </p:nvSpPr>
        <p:spPr>
          <a:xfrm>
            <a:off x="685800" y="5181600"/>
            <a:ext cx="8077200" cy="1500188"/>
          </a:xfrm>
        </p:spPr>
        <p:txBody>
          <a:bodyPr/>
          <a:lstStyle/>
          <a:p>
            <a:pPr eaLnBrk="1" hangingPunct="1"/>
            <a:r>
              <a:rPr lang="en-US" sz="1600" dirty="0"/>
              <a:t>Dr.</a:t>
            </a:r>
            <a:r>
              <a:rPr lang="en-US" sz="1600" dirty="0" smtClean="0"/>
              <a:t> Martin </a:t>
            </a:r>
            <a:r>
              <a:rPr lang="en-US" sz="1600" dirty="0" err="1" smtClean="0"/>
              <a:t>Halbert</a:t>
            </a:r>
            <a:endParaRPr lang="en-US" sz="1600" dirty="0" smtClean="0"/>
          </a:p>
          <a:p>
            <a:pPr eaLnBrk="1" hangingPunct="1"/>
            <a:r>
              <a:rPr lang="en-US" sz="1600" dirty="0"/>
              <a:t>President, MetaArchive Cooperative</a:t>
            </a:r>
          </a:p>
          <a:p>
            <a:pPr eaLnBrk="1" hangingPunct="1"/>
            <a:r>
              <a:rPr lang="en-US" sz="1600" dirty="0"/>
              <a:t>Distributed Digital Preservation for </a:t>
            </a:r>
            <a:r>
              <a:rPr lang="en-US" sz="1600" dirty="0" err="1"/>
              <a:t>ETDs</a:t>
            </a:r>
            <a:r>
              <a:rPr lang="en-US" sz="1600" dirty="0"/>
              <a:t> Workshop</a:t>
            </a:r>
          </a:p>
          <a:p>
            <a:pPr eaLnBrk="1" hangingPunct="1"/>
            <a:r>
              <a:rPr lang="en-US" sz="1600" dirty="0"/>
              <a:t>University of Pittsburgh</a:t>
            </a:r>
          </a:p>
          <a:p>
            <a:pPr eaLnBrk="1" hangingPunct="1"/>
            <a:r>
              <a:rPr lang="en-US" sz="1600" dirty="0"/>
              <a:t>Pittsburgh, PA</a:t>
            </a:r>
          </a:p>
          <a:p>
            <a:pPr eaLnBrk="1" hangingPunct="1"/>
            <a:r>
              <a:rPr lang="en-US" sz="1600" dirty="0"/>
              <a:t>Wednesday, June 10, 2009</a:t>
            </a:r>
          </a:p>
        </p:txBody>
      </p:sp>
      <p:pic>
        <p:nvPicPr>
          <p:cNvPr id="43012" name="Picture 7"/>
          <p:cNvPicPr>
            <a:picLocks noChangeAspect="1" noChangeArrowheads="1"/>
          </p:cNvPicPr>
          <p:nvPr/>
        </p:nvPicPr>
        <p:blipFill>
          <a:blip r:embed="rId2"/>
          <a:srcRect l="1338" t="2847" r="1003" b="3203"/>
          <a:stretch>
            <a:fillRect/>
          </a:stretch>
        </p:blipFill>
        <p:spPr bwMode="auto">
          <a:xfrm>
            <a:off x="2895600" y="381000"/>
            <a:ext cx="3371850" cy="1524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Autofit/>
          </a:bodyPr>
          <a:lstStyle/>
          <a:p>
            <a:pPr eaLnBrk="1" hangingPunct="1"/>
            <a:r>
              <a:rPr lang="en-US" sz="4000" b="0" dirty="0">
                <a:solidFill>
                  <a:schemeClr val="accent1"/>
                </a:solidFill>
                <a:ea typeface="ＭＳ Ｐゴシック" pitchFamily="-110" charset="-128"/>
                <a:cs typeface="ＭＳ Ｐゴシック" pitchFamily="-110" charset="-128"/>
              </a:rPr>
              <a:t>NDLTD Preservation Strategy: 		</a:t>
            </a:r>
            <a:r>
              <a:rPr lang="en-US" sz="4000" b="0" dirty="0" smtClean="0">
                <a:solidFill>
                  <a:schemeClr val="accent1"/>
                </a:solidFill>
                <a:ea typeface="ＭＳ Ｐゴシック" pitchFamily="-110" charset="-128"/>
                <a:cs typeface="ＭＳ Ｐゴシック" pitchFamily="-110" charset="-128"/>
              </a:rPr>
              <a:t>	MetaArchive </a:t>
            </a:r>
            <a:r>
              <a:rPr lang="en-US" sz="4000" b="0" dirty="0">
                <a:solidFill>
                  <a:schemeClr val="accent1"/>
                </a:solidFill>
                <a:ea typeface="ＭＳ Ｐゴシック" pitchFamily="-110" charset="-128"/>
                <a:cs typeface="ＭＳ Ｐゴシック" pitchFamily="-110" charset="-128"/>
              </a:rPr>
              <a:t>Cooperative</a:t>
            </a:r>
          </a:p>
        </p:txBody>
      </p:sp>
      <p:sp>
        <p:nvSpPr>
          <p:cNvPr id="27651" name="Rectangle 3"/>
          <p:cNvSpPr>
            <a:spLocks noGrp="1" noChangeArrowheads="1"/>
          </p:cNvSpPr>
          <p:nvPr>
            <p:ph type="body" idx="1"/>
          </p:nvPr>
        </p:nvSpPr>
        <p:spPr>
          <a:xfrm>
            <a:off x="381000" y="1676400"/>
            <a:ext cx="8229600" cy="4625975"/>
          </a:xfrm>
        </p:spPr>
        <p:txBody>
          <a:bodyPr/>
          <a:lstStyle/>
          <a:p>
            <a:pPr eaLnBrk="1" hangingPunct="1"/>
            <a:r>
              <a:rPr lang="en-US" sz="2800" dirty="0" smtClean="0">
                <a:latin typeface="Corbel (Body)"/>
                <a:ea typeface="ＭＳ Ｐゴシック" pitchFamily="-110" charset="-128"/>
                <a:cs typeface="Corbel (Body)"/>
              </a:rPr>
              <a:t>MetaArchive is a PLN: Private LOCKSS (i.e., distributed preservation) Network</a:t>
            </a:r>
            <a:endParaRPr lang="en-US" sz="2400" dirty="0" smtClean="0">
              <a:latin typeface="Corbel (Body)"/>
              <a:ea typeface="ＭＳ Ｐゴシック" pitchFamily="-110" charset="-128"/>
              <a:cs typeface="Corbel (Body)"/>
            </a:endParaRPr>
          </a:p>
          <a:p>
            <a:pPr eaLnBrk="1" hangingPunct="1"/>
            <a:r>
              <a:rPr lang="en-US" sz="2800" dirty="0" smtClean="0">
                <a:latin typeface="Corbel (Body)"/>
                <a:ea typeface="ＭＳ Ｐゴシック" pitchFamily="-110" charset="-128"/>
                <a:cs typeface="Corbel (Body)"/>
              </a:rPr>
              <a:t>Programmatically harvests </a:t>
            </a:r>
            <a:r>
              <a:rPr lang="en-US" sz="2800" dirty="0" err="1" smtClean="0">
                <a:latin typeface="Corbel (Body)"/>
                <a:ea typeface="ＭＳ Ｐゴシック" pitchFamily="-110" charset="-128"/>
                <a:cs typeface="Corbel (Body)"/>
              </a:rPr>
              <a:t>ETDs</a:t>
            </a:r>
            <a:r>
              <a:rPr lang="en-US" sz="2800" dirty="0" smtClean="0">
                <a:latin typeface="Corbel (Body)"/>
                <a:ea typeface="ＭＳ Ｐゴシック" pitchFamily="-110" charset="-128"/>
                <a:cs typeface="Corbel (Body)"/>
              </a:rPr>
              <a:t> from partners</a:t>
            </a:r>
          </a:p>
          <a:p>
            <a:pPr lvl="1" eaLnBrk="1" hangingPunct="1"/>
            <a:r>
              <a:rPr lang="en-US" sz="2400" dirty="0" smtClean="0">
                <a:latin typeface="Corbel (Body)"/>
                <a:cs typeface="Corbel (Body)"/>
              </a:rPr>
              <a:t>Secure access: only authorized partners’ servers</a:t>
            </a:r>
            <a:endParaRPr lang="en-US" sz="2400" dirty="0" smtClean="0">
              <a:latin typeface="Corbel (Body)"/>
              <a:ea typeface="ＭＳ Ｐゴシック" pitchFamily="-110" charset="-128"/>
              <a:cs typeface="Corbel (Body)"/>
            </a:endParaRPr>
          </a:p>
          <a:p>
            <a:pPr eaLnBrk="1" hangingPunct="1"/>
            <a:r>
              <a:rPr lang="en-US" sz="2800" dirty="0" smtClean="0">
                <a:latin typeface="Corbel (Body)"/>
                <a:ea typeface="ＭＳ Ｐゴシック" pitchFamily="-110" charset="-128"/>
                <a:cs typeface="Corbel (Body)"/>
              </a:rPr>
              <a:t>Preserves </a:t>
            </a:r>
            <a:r>
              <a:rPr lang="en-US" sz="2800" dirty="0" err="1" smtClean="0">
                <a:latin typeface="Corbel (Body)"/>
                <a:ea typeface="ＭＳ Ｐゴシック" pitchFamily="-110" charset="-128"/>
                <a:cs typeface="Corbel (Body)"/>
              </a:rPr>
              <a:t>ETDs</a:t>
            </a:r>
            <a:r>
              <a:rPr lang="en-US" sz="2800" dirty="0" smtClean="0">
                <a:latin typeface="Corbel (Body)"/>
                <a:ea typeface="ＭＳ Ｐゴシック" pitchFamily="-110" charset="-128"/>
                <a:cs typeface="Corbel (Body)"/>
              </a:rPr>
              <a:t> among partners’ servers</a:t>
            </a:r>
          </a:p>
          <a:p>
            <a:pPr lvl="1" eaLnBrk="1" hangingPunct="1"/>
            <a:r>
              <a:rPr lang="en-US" sz="2400" dirty="0" smtClean="0">
                <a:latin typeface="Corbel (Body)"/>
                <a:cs typeface="Corbel (Body)"/>
              </a:rPr>
              <a:t>Low cost to administer and run</a:t>
            </a:r>
          </a:p>
          <a:p>
            <a:pPr lvl="1" eaLnBrk="1" hangingPunct="1"/>
            <a:r>
              <a:rPr lang="en-US" sz="2400" dirty="0" smtClean="0">
                <a:latin typeface="Corbel (Body)"/>
                <a:cs typeface="Corbel (Body)"/>
              </a:rPr>
              <a:t>Standard hardware, open-source software</a:t>
            </a:r>
          </a:p>
          <a:p>
            <a:pPr lvl="1" eaLnBrk="1" hangingPunct="1"/>
            <a:r>
              <a:rPr lang="en-US" sz="2400" dirty="0" smtClean="0">
                <a:latin typeface="Corbel (Body)"/>
                <a:cs typeface="Corbel (Body)"/>
              </a:rPr>
              <a:t>Audits and repairs </a:t>
            </a:r>
            <a:r>
              <a:rPr lang="en-US" sz="2400" dirty="0" err="1" smtClean="0">
                <a:latin typeface="Corbel (Body)"/>
                <a:cs typeface="Corbel (Body)"/>
              </a:rPr>
              <a:t>ETDs</a:t>
            </a:r>
            <a:r>
              <a:rPr lang="en-US" sz="2400" dirty="0" smtClean="0">
                <a:latin typeface="Corbel (Body)"/>
                <a:cs typeface="Corbel (Body)"/>
              </a:rPr>
              <a:t> as needed</a:t>
            </a:r>
          </a:p>
          <a:p>
            <a:pPr eaLnBrk="1" hangingPunct="1"/>
            <a:r>
              <a:rPr lang="en-US" sz="2800" dirty="0" smtClean="0">
                <a:latin typeface="Corbel (Body)"/>
                <a:ea typeface="ＭＳ Ｐゴシック" pitchFamily="-110" charset="-128"/>
                <a:cs typeface="Corbel (Body)"/>
              </a:rPr>
              <a:t>ETD Preservation Network is a Dark Archive.</a:t>
            </a:r>
            <a:endParaRPr lang="en-US" sz="2400" dirty="0" smtClean="0">
              <a:latin typeface="Corbel (Body)"/>
              <a:ea typeface="ＭＳ Ｐゴシック" pitchFamily="-110" charset="-128"/>
              <a:cs typeface="Corbel (Body)"/>
            </a:endParaRPr>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dirty="0" smtClean="0">
                <a:solidFill>
                  <a:schemeClr val="accent1">
                    <a:satMod val="150000"/>
                  </a:schemeClr>
                </a:solidFill>
              </a:rPr>
              <a:t>Session Questions</a:t>
            </a:r>
            <a:endParaRPr lang="en-US" dirty="0">
              <a:solidFill>
                <a:schemeClr val="accent1">
                  <a:satMod val="150000"/>
                </a:schemeClr>
              </a:solidFill>
            </a:endParaRPr>
          </a:p>
        </p:txBody>
      </p:sp>
      <p:sp>
        <p:nvSpPr>
          <p:cNvPr id="44035" name="Content Placeholder 2"/>
          <p:cNvSpPr>
            <a:spLocks noGrp="1"/>
          </p:cNvSpPr>
          <p:nvPr>
            <p:ph idx="1"/>
          </p:nvPr>
        </p:nvSpPr>
        <p:spPr/>
        <p:txBody>
          <a:bodyPr/>
          <a:lstStyle/>
          <a:p>
            <a:pPr eaLnBrk="1" hangingPunct="1"/>
            <a:r>
              <a:rPr lang="en-US" dirty="0"/>
              <a:t>MetaArchive Charter and Membership Agreement </a:t>
            </a:r>
          </a:p>
          <a:p>
            <a:pPr eaLnBrk="1" hangingPunct="1"/>
            <a:r>
              <a:rPr lang="en-US" dirty="0"/>
              <a:t>Three types of membership that that are available </a:t>
            </a:r>
          </a:p>
          <a:p>
            <a:pPr eaLnBrk="1" hangingPunct="1"/>
            <a:r>
              <a:rPr lang="en-US" dirty="0"/>
              <a:t>Associated fees and responsibilities</a:t>
            </a:r>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D464018A-F242-CD46-912F-B174D35782AF}" type="slidenum">
              <a:rPr lang="en-US"/>
              <a:pPr/>
              <a:t>70</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z="3600" dirty="0" smtClean="0"/>
              <a:t>MetaArchive Charter, Membership Agreement , and Host Nonprofit</a:t>
            </a:r>
            <a:endParaRPr lang="en-US" sz="3600" dirty="0"/>
          </a:p>
        </p:txBody>
      </p:sp>
      <p:sp>
        <p:nvSpPr>
          <p:cNvPr id="45059" name="Content Placeholder 2"/>
          <p:cNvSpPr>
            <a:spLocks noGrp="1"/>
          </p:cNvSpPr>
          <p:nvPr>
            <p:ph idx="1"/>
          </p:nvPr>
        </p:nvSpPr>
        <p:spPr/>
        <p:txBody>
          <a:bodyPr/>
          <a:lstStyle/>
          <a:p>
            <a:pPr eaLnBrk="1" hangingPunct="1"/>
            <a:r>
              <a:rPr lang="en-US"/>
              <a:t>Charter is a formative agreement that lays out the conceptual roles and responsibilities of participants</a:t>
            </a:r>
          </a:p>
          <a:p>
            <a:pPr eaLnBrk="1" hangingPunct="1"/>
            <a:r>
              <a:rPr lang="en-US"/>
              <a:t>Membership agreement is between new members and MetaArchive’s administrative nonprofit corporation</a:t>
            </a:r>
          </a:p>
          <a:p>
            <a:pPr lvl="1" eaLnBrk="1" hangingPunct="1"/>
            <a:r>
              <a:rPr lang="en-US" sz="2400"/>
              <a:t>Agreement to preserve content for specified period</a:t>
            </a:r>
          </a:p>
          <a:p>
            <a:pPr lvl="1" eaLnBrk="1" hangingPunct="1"/>
            <a:r>
              <a:rPr lang="en-US" sz="2400"/>
              <a:t>Pledge to not intentionally harm the </a:t>
            </a:r>
          </a:p>
          <a:p>
            <a:pPr lvl="1" eaLnBrk="1" hangingPunct="1">
              <a:buFont typeface="Wingdings" pitchFamily="-110" charset="2"/>
              <a:buNone/>
            </a:pPr>
            <a:r>
              <a:rPr lang="en-US" sz="2400"/>
              <a:t>	network</a:t>
            </a:r>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C5EB9FE5-650C-FE49-8A70-E99FAC18F8CD}" type="slidenum">
              <a:rPr lang="en-US"/>
              <a:pPr/>
              <a:t>71</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dirty="0" smtClean="0"/>
              <a:t>Three Membership Levels</a:t>
            </a:r>
            <a:endParaRPr lang="en-US" dirty="0"/>
          </a:p>
        </p:txBody>
      </p:sp>
      <p:sp>
        <p:nvSpPr>
          <p:cNvPr id="46083" name="Content Placeholder 2"/>
          <p:cNvSpPr>
            <a:spLocks noGrp="1"/>
          </p:cNvSpPr>
          <p:nvPr>
            <p:ph idx="1"/>
          </p:nvPr>
        </p:nvSpPr>
        <p:spPr/>
        <p:txBody>
          <a:bodyPr/>
          <a:lstStyle/>
          <a:p>
            <a:pPr eaLnBrk="1" hangingPunct="1"/>
            <a:r>
              <a:rPr lang="en-US" dirty="0"/>
              <a:t>Contributing Site Members: Do not run infrastructure, simply use the network to preserve content</a:t>
            </a:r>
          </a:p>
          <a:p>
            <a:pPr eaLnBrk="1" hangingPunct="1"/>
            <a:r>
              <a:rPr lang="en-US" dirty="0"/>
              <a:t>Preservation Site Members: Operate a MetaArchive network node for specified period, using it to preserve content</a:t>
            </a:r>
          </a:p>
          <a:p>
            <a:pPr eaLnBrk="1" hangingPunct="1"/>
            <a:r>
              <a:rPr lang="en-US" dirty="0"/>
              <a:t>Sustaining Site Members: Operate a node and participate in leadership of</a:t>
            </a:r>
          </a:p>
          <a:p>
            <a:pPr eaLnBrk="1" hangingPunct="1">
              <a:buFont typeface="Wingdings 2" pitchFamily="-110" charset="2"/>
              <a:buNone/>
            </a:pPr>
            <a:r>
              <a:rPr lang="en-US" dirty="0"/>
              <a:t>	cooperative</a:t>
            </a:r>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1D4EF555-4867-8E49-B35C-7AB2742FA602}" type="slidenum">
              <a:rPr lang="en-US"/>
              <a:pPr/>
              <a:t>72</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Associated Fees and Other Responsibilities</a:t>
            </a:r>
            <a:endParaRPr lang="en-US" dirty="0"/>
          </a:p>
        </p:txBody>
      </p:sp>
      <p:sp>
        <p:nvSpPr>
          <p:cNvPr id="47107" name="Content Placeholder 2"/>
          <p:cNvSpPr>
            <a:spLocks noGrp="1"/>
          </p:cNvSpPr>
          <p:nvPr>
            <p:ph idx="1"/>
          </p:nvPr>
        </p:nvSpPr>
        <p:spPr>
          <a:xfrm>
            <a:off x="457200" y="1600200"/>
            <a:ext cx="8229600" cy="4625975"/>
          </a:xfrm>
        </p:spPr>
        <p:txBody>
          <a:bodyPr/>
          <a:lstStyle/>
          <a:p>
            <a:pPr eaLnBrk="1" hangingPunct="1"/>
            <a:r>
              <a:rPr lang="en-US" sz="2000" dirty="0"/>
              <a:t>Two Membership Levels:</a:t>
            </a:r>
          </a:p>
          <a:p>
            <a:pPr marL="914400" lvl="1" indent="-457200" eaLnBrk="1" hangingPunct="1">
              <a:buClrTx/>
              <a:buFont typeface="Corbel" pitchFamily="-110" charset="0"/>
              <a:buAutoNum type="arabicPeriod"/>
            </a:pPr>
            <a:r>
              <a:rPr lang="en-US" sz="2000" dirty="0"/>
              <a:t>Preservation Site Members ($1,000/year): Ability to </a:t>
            </a:r>
            <a:r>
              <a:rPr lang="en-US" sz="2000" dirty="0" err="1"/>
              <a:t>reposit</a:t>
            </a:r>
            <a:r>
              <a:rPr lang="en-US" sz="2000" dirty="0"/>
              <a:t> content in the shared network infrastructure</a:t>
            </a:r>
          </a:p>
          <a:p>
            <a:pPr marL="914400" lvl="1" indent="-457200" eaLnBrk="1" hangingPunct="1">
              <a:buClrTx/>
              <a:buFont typeface="Corbel" pitchFamily="-110" charset="0"/>
              <a:buAutoNum type="arabicPeriod"/>
            </a:pPr>
            <a:r>
              <a:rPr lang="en-US" sz="2000" dirty="0"/>
              <a:t>Sustaining Site Members ($5000/year): Above, plus seat on the Steering Committee and participation in directing the cooperative</a:t>
            </a:r>
          </a:p>
          <a:p>
            <a:pPr eaLnBrk="1" hangingPunct="1"/>
            <a:r>
              <a:rPr lang="en-US" sz="2000" dirty="0"/>
              <a:t>All members are obligated to provide and operate a minimal server on the network and accept at least as much content from others as they themselves </a:t>
            </a:r>
            <a:r>
              <a:rPr lang="en-US" sz="2000" dirty="0" err="1"/>
              <a:t>reposit</a:t>
            </a:r>
            <a:r>
              <a:rPr lang="en-US" sz="2000" dirty="0"/>
              <a:t> into the network</a:t>
            </a:r>
          </a:p>
          <a:p>
            <a:pPr eaLnBrk="1" hangingPunct="1"/>
            <a:r>
              <a:rPr lang="en-US" sz="2000" dirty="0"/>
              <a:t>50 GB of network storage; adding content beyond specified base means adding incremental network storage fees of $2/GB per three year period</a:t>
            </a:r>
          </a:p>
          <a:p>
            <a:pPr eaLnBrk="1" hangingPunct="1"/>
            <a:r>
              <a:rPr lang="en-US" sz="2000" dirty="0"/>
              <a:t>Membership commitment is in three year increments</a:t>
            </a:r>
          </a:p>
          <a:p>
            <a:pPr eaLnBrk="1" hangingPunct="1"/>
            <a:r>
              <a:rPr lang="en-US" sz="2000" dirty="0"/>
              <a:t>Membership fees are reduced for members joining both NDLTD and MetaArchive simultaneously</a:t>
            </a:r>
          </a:p>
          <a:p>
            <a:pPr eaLnBrk="1" hangingPunct="1">
              <a:buFont typeface="Wingdings 2" pitchFamily="-110" charset="2"/>
              <a:buNone/>
            </a:pPr>
            <a:r>
              <a:rPr lang="en-US" sz="2400" dirty="0"/>
              <a:t>  </a:t>
            </a:r>
          </a:p>
          <a:p>
            <a:pPr eaLnBrk="1" hangingPunct="1"/>
            <a:endParaRPr lang="en-US" sz="2400" dirty="0"/>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767721DA-26F4-3C47-A5EF-C4BD24BFACBD}" type="slidenum">
              <a:rPr lang="en-US"/>
              <a:pPr/>
              <a:t>73</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Individual Roles</a:t>
            </a:r>
          </a:p>
        </p:txBody>
      </p:sp>
      <p:sp>
        <p:nvSpPr>
          <p:cNvPr id="3" name="Content Placeholder 2"/>
          <p:cNvSpPr>
            <a:spLocks noGrp="1"/>
          </p:cNvSpPr>
          <p:nvPr>
            <p:ph idx="1"/>
          </p:nvPr>
        </p:nvSpPr>
        <p:spPr>
          <a:xfrm>
            <a:off x="457200" y="1676400"/>
            <a:ext cx="8229600" cy="4227513"/>
          </a:xfrm>
        </p:spPr>
        <p:txBody>
          <a:bodyPr>
            <a:normAutofit fontScale="92500"/>
          </a:bodyPr>
          <a:lstStyle/>
          <a:p>
            <a:pPr marL="365125" indent="-255588" eaLnBrk="1" hangingPunct="1">
              <a:buClrTx/>
            </a:pPr>
            <a:r>
              <a:rPr lang="en-US" sz="2400" u="sng" dirty="0"/>
              <a:t>Program Managers </a:t>
            </a:r>
            <a:r>
              <a:rPr lang="en-US" sz="2400" dirty="0"/>
              <a:t>are leaders that accept responsibility for coordinating the activities of a digital preservation network.</a:t>
            </a:r>
          </a:p>
          <a:p>
            <a:pPr marL="365125" indent="-255588" eaLnBrk="1" hangingPunct="1">
              <a:buClrTx/>
            </a:pPr>
            <a:r>
              <a:rPr lang="en-US" sz="2400" u="sng" dirty="0"/>
              <a:t>Data Wranglers </a:t>
            </a:r>
            <a:r>
              <a:rPr lang="en-US" sz="2400" dirty="0"/>
              <a:t>are programmers and other technically adept workers that prepare local digital archives for ingestion into a preservation network.</a:t>
            </a:r>
          </a:p>
          <a:p>
            <a:pPr marL="365125" indent="-255588" eaLnBrk="1" hangingPunct="1">
              <a:buClrTx/>
            </a:pPr>
            <a:r>
              <a:rPr lang="en-US" sz="2400" u="sng" dirty="0"/>
              <a:t>System Administrators </a:t>
            </a:r>
            <a:r>
              <a:rPr lang="en-US" sz="2400" dirty="0"/>
              <a:t>are staff members that maintain individual preservation node servers of the relevant preservation network.</a:t>
            </a:r>
          </a:p>
          <a:p>
            <a:pPr marL="365125" indent="-255588" eaLnBrk="1" hangingPunct="1">
              <a:buClrTx/>
            </a:pPr>
            <a:r>
              <a:rPr lang="en-US" sz="2400" u="sng" dirty="0"/>
              <a:t>Selectors</a:t>
            </a:r>
            <a:r>
              <a:rPr lang="en-US" sz="2400" dirty="0"/>
              <a:t> are staff that identify and prioritize content to be preserved.  They will most often be knowledgeable concerning the content of an institution’s digital archives, and may have been the same individuals that originally created or acquired the archives.</a:t>
            </a:r>
          </a:p>
          <a:p>
            <a:pPr marL="365125" indent="-255588" eaLnBrk="1" hangingPunct="1">
              <a:lnSpc>
                <a:spcPct val="80000"/>
              </a:lnSpc>
              <a:buClr>
                <a:srgbClr val="E66C7D"/>
              </a:buClr>
              <a:buFont typeface="Georgia" pitchFamily="-110" charset="0"/>
              <a:buChar char="•"/>
            </a:pPr>
            <a:endParaRPr lang="en-US" sz="2200" dirty="0"/>
          </a:p>
        </p:txBody>
      </p:sp>
      <p:sp>
        <p:nvSpPr>
          <p:cNvPr id="22532" name="Date Placeholder 3"/>
          <p:cNvSpPr>
            <a:spLocks noGrp="1"/>
          </p:cNvSpPr>
          <p:nvPr>
            <p:ph type="dt" sz="quarter" idx="10"/>
          </p:nvPr>
        </p:nvSpPr>
        <p:spPr bwMode="auto">
          <a:ln>
            <a:miter lim="800000"/>
            <a:headEnd/>
            <a:tailEnd/>
          </a:ln>
        </p:spPr>
        <p:txBody>
          <a:bodyPr lIns="91440" rIns="91440" bIns="45720" anchor="t"/>
          <a:lstStyle/>
          <a:p>
            <a:r>
              <a:rPr lang="en-US"/>
              <a:t>6/10/2009</a:t>
            </a:r>
          </a:p>
        </p:txBody>
      </p:sp>
      <p:sp>
        <p:nvSpPr>
          <p:cNvPr id="22533" name="Footer Placeholder 4"/>
          <p:cNvSpPr>
            <a:spLocks noGrp="1"/>
          </p:cNvSpPr>
          <p:nvPr>
            <p:ph type="ftr" sz="quarter" idx="11"/>
          </p:nvPr>
        </p:nvSpPr>
        <p:spPr bwMode="auto">
          <a:ln>
            <a:miter lim="800000"/>
            <a:headEnd/>
            <a:tailEnd/>
          </a:ln>
        </p:spPr>
        <p:txBody>
          <a:bodyPr lIns="91440" rIns="91440" bIns="45720" anchor="t"/>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1B889878-CA03-8C43-B39E-07300A7806D4}" type="slidenum">
              <a:rPr lang="en-US"/>
              <a:pPr/>
              <a:t>74</a:t>
            </a:fld>
            <a:endParaRPr lang="en-US"/>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smtClean="0"/>
              <a:t>Archive Ingest Process</a:t>
            </a:r>
          </a:p>
        </p:txBody>
      </p:sp>
      <p:sp>
        <p:nvSpPr>
          <p:cNvPr id="49155" name="Content Placeholder 2"/>
          <p:cNvSpPr>
            <a:spLocks noGrp="1"/>
          </p:cNvSpPr>
          <p:nvPr>
            <p:ph idx="1"/>
          </p:nvPr>
        </p:nvSpPr>
        <p:spPr>
          <a:xfrm>
            <a:off x="457200" y="1524000"/>
            <a:ext cx="8382000" cy="4495800"/>
          </a:xfrm>
        </p:spPr>
        <p:txBody>
          <a:bodyPr/>
          <a:lstStyle/>
          <a:p>
            <a:pPr eaLnBrk="1" hangingPunct="1">
              <a:buClrTx/>
            </a:pPr>
            <a:r>
              <a:rPr lang="en-US" sz="2800" dirty="0"/>
              <a:t>A “</a:t>
            </a:r>
            <a:r>
              <a:rPr lang="en-US" sz="2800" dirty="0" err="1"/>
              <a:t>Plugin</a:t>
            </a:r>
            <a:r>
              <a:rPr lang="en-US" sz="2800" dirty="0"/>
              <a:t>” is written for collections selected for preservation</a:t>
            </a:r>
          </a:p>
          <a:p>
            <a:pPr eaLnBrk="1" hangingPunct="1">
              <a:buClrTx/>
            </a:pPr>
            <a:r>
              <a:rPr lang="en-US" sz="2800" dirty="0" err="1"/>
              <a:t>Plugins</a:t>
            </a:r>
            <a:r>
              <a:rPr lang="en-US" sz="2800" dirty="0"/>
              <a:t> are programs describing rules and structure for the “archival unit”</a:t>
            </a:r>
          </a:p>
          <a:p>
            <a:pPr eaLnBrk="1" hangingPunct="1">
              <a:buClrTx/>
            </a:pPr>
            <a:r>
              <a:rPr lang="en-US" sz="2800" dirty="0"/>
              <a:t>Either local staff or MetaArchive staff write these </a:t>
            </a:r>
            <a:r>
              <a:rPr lang="en-US" sz="2800" dirty="0" err="1"/>
              <a:t>plugins</a:t>
            </a:r>
            <a:r>
              <a:rPr lang="en-US" sz="2800" dirty="0"/>
              <a:t> and install them in the network</a:t>
            </a:r>
          </a:p>
          <a:p>
            <a:pPr eaLnBrk="1" hangingPunct="1">
              <a:buClrTx/>
            </a:pPr>
            <a:r>
              <a:rPr lang="en-US" sz="2800" dirty="0"/>
              <a:t>At least 6 dispersed sites are selected for </a:t>
            </a:r>
            <a:r>
              <a:rPr lang="en-US" sz="2800" dirty="0" err="1"/>
              <a:t>repositing</a:t>
            </a:r>
            <a:r>
              <a:rPr lang="en-US" sz="2800" dirty="0"/>
              <a:t> the archival unit</a:t>
            </a:r>
          </a:p>
          <a:p>
            <a:pPr eaLnBrk="1" hangingPunct="1">
              <a:buClrTx/>
            </a:pPr>
            <a:r>
              <a:rPr lang="en-US" sz="2800" dirty="0"/>
              <a:t>Caching process begins, with updates following if necessary</a:t>
            </a:r>
          </a:p>
        </p:txBody>
      </p:sp>
      <p:sp>
        <p:nvSpPr>
          <p:cNvPr id="4" name="Date Placeholder 3"/>
          <p:cNvSpPr>
            <a:spLocks noGrp="1"/>
          </p:cNvSpPr>
          <p:nvPr>
            <p:ph type="dt" sz="quarter" idx="10"/>
          </p:nvPr>
        </p:nvSpPr>
        <p:spPr/>
        <p:txBody>
          <a:bodyPr/>
          <a:lstStyle/>
          <a:p>
            <a:r>
              <a:rPr lang="en-US"/>
              <a:t>6/10/2009</a:t>
            </a:r>
          </a:p>
        </p:txBody>
      </p:sp>
      <p:sp>
        <p:nvSpPr>
          <p:cNvPr id="5" name="Footer Placeholder 4"/>
          <p:cNvSpPr>
            <a:spLocks noGrp="1"/>
          </p:cNvSpPr>
          <p:nvPr>
            <p:ph type="ftr" sz="quarter" idx="11"/>
          </p:nvPr>
        </p:nvSpPr>
        <p:spPr/>
        <p:txBody>
          <a:bodyPr/>
          <a:lstStyle/>
          <a:p>
            <a:r>
              <a:rPr lang="en-US" dirty="0"/>
              <a:t>ETD 2009 Workshop -</a:t>
            </a:r>
            <a:r>
              <a:rPr lang="en-US" dirty="0" smtClean="0"/>
              <a:t> </a:t>
            </a:r>
            <a:endParaRPr lang="en-US" dirty="0"/>
          </a:p>
        </p:txBody>
      </p:sp>
      <p:sp>
        <p:nvSpPr>
          <p:cNvPr id="6" name="Slide Number Placeholder 5"/>
          <p:cNvSpPr>
            <a:spLocks noGrp="1"/>
          </p:cNvSpPr>
          <p:nvPr>
            <p:ph type="sldNum" sz="quarter" idx="12"/>
          </p:nvPr>
        </p:nvSpPr>
        <p:spPr/>
        <p:txBody>
          <a:bodyPr/>
          <a:lstStyle/>
          <a:p>
            <a:fld id="{3E02DCB9-0A5E-2246-83A0-C772EDABBF73}" type="slidenum">
              <a:rPr lang="en-US"/>
              <a:pPr/>
              <a:t>75</a:t>
            </a:fld>
            <a:endParaRPr lang="en-US"/>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scene3d>
              <a:camera prst="orthographicFront"/>
              <a:lightRig rig="threePt" dir="t">
                <a:rot lat="0" lon="0" rev="4800000"/>
              </a:lightRig>
            </a:scene3d>
            <a:sp3d prstMaterial="matte">
              <a:bevelT w="50800" h="10160"/>
            </a:sp3d>
          </a:bodyPr>
          <a:lstStyle/>
          <a:p>
            <a:pPr eaLnBrk="1" hangingPunct="1">
              <a:defRPr/>
            </a:pPr>
            <a:r>
              <a:rPr lang="en-US" dirty="0" smtClean="0"/>
              <a:t>Requirements for Operating a Node</a:t>
            </a:r>
            <a:endParaRPr lang="en-US" dirty="0"/>
          </a:p>
        </p:txBody>
      </p:sp>
      <p:sp>
        <p:nvSpPr>
          <p:cNvPr id="50179" name="Content Placeholder 2"/>
          <p:cNvSpPr>
            <a:spLocks noGrp="1"/>
          </p:cNvSpPr>
          <p:nvPr>
            <p:ph idx="1"/>
          </p:nvPr>
        </p:nvSpPr>
        <p:spPr>
          <a:xfrm>
            <a:off x="457200" y="1676400"/>
            <a:ext cx="8229600" cy="4625975"/>
          </a:xfrm>
        </p:spPr>
        <p:txBody>
          <a:bodyPr/>
          <a:lstStyle/>
          <a:p>
            <a:pPr eaLnBrk="1" hangingPunct="1"/>
            <a:r>
              <a:rPr lang="en-US" dirty="0"/>
              <a:t>Be able to bring up and maintain a Linux server over time</a:t>
            </a:r>
          </a:p>
          <a:p>
            <a:pPr eaLnBrk="1" hangingPunct="1"/>
            <a:r>
              <a:rPr lang="en-US" dirty="0"/>
              <a:t>Task local staff with both program management and systems administration duties, and preferably data wrangling as well</a:t>
            </a:r>
          </a:p>
          <a:p>
            <a:pPr eaLnBrk="1" hangingPunct="1"/>
            <a:r>
              <a:rPr lang="en-US" dirty="0"/>
              <a:t>Contribute content and monitor system functioning occasionally</a:t>
            </a:r>
          </a:p>
          <a:p>
            <a:pPr eaLnBrk="1" hangingPunct="1"/>
            <a:r>
              <a:rPr lang="en-US" dirty="0"/>
              <a:t>Sign membership agreement and pay membership dues</a:t>
            </a:r>
          </a:p>
        </p:txBody>
      </p:sp>
      <p:sp>
        <p:nvSpPr>
          <p:cNvPr id="4" name="Date Placeholder 3"/>
          <p:cNvSpPr>
            <a:spLocks noGrp="1"/>
          </p:cNvSpPr>
          <p:nvPr>
            <p:ph type="dt" sz="quarter" idx="10"/>
          </p:nvPr>
        </p:nvSpPr>
        <p:spPr/>
        <p:txBody>
          <a:bodyPr/>
          <a:lstStyle/>
          <a:p>
            <a:r>
              <a:rPr lang="en-US" dirty="0"/>
              <a:t>6/10/2009</a:t>
            </a:r>
          </a:p>
        </p:txBody>
      </p:sp>
      <p:sp>
        <p:nvSpPr>
          <p:cNvPr id="5" name="Slide Number Placeholder 4"/>
          <p:cNvSpPr>
            <a:spLocks noGrp="1"/>
          </p:cNvSpPr>
          <p:nvPr>
            <p:ph type="sldNum" sz="quarter" idx="12"/>
          </p:nvPr>
        </p:nvSpPr>
        <p:spPr/>
        <p:txBody>
          <a:bodyPr/>
          <a:lstStyle/>
          <a:p>
            <a:fld id="{F96E1E93-4682-9E4B-9B3F-B6F146AE3240}" type="slidenum">
              <a:rPr lang="en-US"/>
              <a:pPr/>
              <a:t>76</a:t>
            </a:fld>
            <a:endParaRPr lang="en-US" dirty="0"/>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990600"/>
            <a:ext cx="8077200" cy="1673352"/>
          </a:xfrm>
        </p:spPr>
        <p:txBody>
          <a:bodyPr/>
          <a:lstStyle/>
          <a:p>
            <a:pPr algn="ctr"/>
            <a:r>
              <a:rPr lang="en-US" b="0" dirty="0" smtClean="0">
                <a:solidFill>
                  <a:srgbClr val="F0AD00"/>
                </a:solidFill>
              </a:rPr>
              <a:t>MetaArchive</a:t>
            </a:r>
            <a:br>
              <a:rPr lang="en-US" b="0" dirty="0" smtClean="0">
                <a:solidFill>
                  <a:srgbClr val="F0AD00"/>
                </a:solidFill>
              </a:rPr>
            </a:br>
            <a:r>
              <a:rPr lang="en-US" b="0" dirty="0" smtClean="0">
                <a:solidFill>
                  <a:srgbClr val="F0AD00"/>
                </a:solidFill>
              </a:rPr>
              <a:t>A New Member’s Perspective</a:t>
            </a:r>
            <a:endParaRPr lang="en-US" b="0" dirty="0">
              <a:solidFill>
                <a:srgbClr val="F0AD00"/>
              </a:solidFill>
            </a:endParaRPr>
          </a:p>
        </p:txBody>
      </p:sp>
      <p:sp>
        <p:nvSpPr>
          <p:cNvPr id="8" name="Subtitle 7"/>
          <p:cNvSpPr>
            <a:spLocks noGrp="1"/>
          </p:cNvSpPr>
          <p:nvPr>
            <p:ph type="subTitle" idx="1"/>
          </p:nvPr>
        </p:nvSpPr>
        <p:spPr>
          <a:xfrm>
            <a:off x="457200" y="3505200"/>
            <a:ext cx="8077200" cy="1499616"/>
          </a:xfrm>
        </p:spPr>
        <p:txBody>
          <a:bodyPr/>
          <a:lstStyle/>
          <a:p>
            <a:pPr algn="ctr"/>
            <a:r>
              <a:rPr lang="en-US" dirty="0" smtClean="0"/>
              <a:t>Bill Donovan</a:t>
            </a:r>
          </a:p>
          <a:p>
            <a:pPr algn="ctr"/>
            <a:r>
              <a:rPr lang="en-US" dirty="0" smtClean="0"/>
              <a:t>Digital Imaging Librarian, ETD Administrator</a:t>
            </a:r>
          </a:p>
          <a:p>
            <a:pPr algn="ctr"/>
            <a:r>
              <a:rPr lang="en-US" dirty="0" smtClean="0"/>
              <a:t>Boston College</a:t>
            </a:r>
            <a:endParaRPr lang="en-US" dirty="0"/>
          </a:p>
        </p:txBody>
      </p:sp>
      <p:sp>
        <p:nvSpPr>
          <p:cNvPr id="4" name="Date Placeholder 3"/>
          <p:cNvSpPr>
            <a:spLocks noGrp="1"/>
          </p:cNvSpPr>
          <p:nvPr>
            <p:ph type="dt" sz="half" idx="10"/>
          </p:nvPr>
        </p:nvSpPr>
        <p:spPr/>
        <p:txBody>
          <a:bodyPr/>
          <a:lstStyle/>
          <a:p>
            <a:r>
              <a:rPr lang="en-US" dirty="0" smtClean="0"/>
              <a:t>6/10/2009</a:t>
            </a:r>
            <a:endParaRPr lang="en-US" dirty="0"/>
          </a:p>
        </p:txBody>
      </p:sp>
      <p:sp>
        <p:nvSpPr>
          <p:cNvPr id="5" name="Footer Placeholder 4"/>
          <p:cNvSpPr>
            <a:spLocks noGrp="1"/>
          </p:cNvSpPr>
          <p:nvPr>
            <p:ph type="ftr" sz="quarter" idx="11"/>
          </p:nvPr>
        </p:nvSpPr>
        <p:spPr/>
        <p:txBody>
          <a:bodyPr/>
          <a:lstStyle/>
          <a:p>
            <a:r>
              <a:rPr lang="en-US" dirty="0" smtClean="0"/>
              <a:t>ETD 2009 Workshop - </a:t>
            </a:r>
            <a:endParaRPr lang="en-US" dirty="0"/>
          </a:p>
        </p:txBody>
      </p:sp>
      <p:sp>
        <p:nvSpPr>
          <p:cNvPr id="6" name="Slide Number Placeholder 5"/>
          <p:cNvSpPr>
            <a:spLocks noGrp="1"/>
          </p:cNvSpPr>
          <p:nvPr>
            <p:ph type="sldNum" sz="quarter" idx="12"/>
          </p:nvPr>
        </p:nvSpPr>
        <p:spPr/>
        <p:txBody>
          <a:bodyPr/>
          <a:lstStyle/>
          <a:p>
            <a:fld id="{74D69E87-C031-0B45-A0C3-E4D4624E591B}" type="slidenum">
              <a:rPr lang="en-US" smtClean="0"/>
              <a:pPr/>
              <a:t>77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295400" y="452438"/>
            <a:ext cx="6705600" cy="784830"/>
          </a:xfrm>
          <a:solidFill>
            <a:schemeClr val="tx1"/>
          </a:solidFill>
          <a:ln>
            <a:noFill/>
          </a:ln>
        </p:spPr>
        <p:txBody>
          <a:bodyPr>
            <a:spAutoFit/>
          </a:bodyPr>
          <a:lstStyle/>
          <a:p>
            <a:pPr eaLnBrk="1" hangingPunct="1"/>
            <a:r>
              <a:rPr lang="en-US" b="0" dirty="0">
                <a:solidFill>
                  <a:srgbClr val="F0AD00"/>
                </a:solidFill>
              </a:rPr>
              <a:t>Open Access permission</a:t>
            </a:r>
          </a:p>
        </p:txBody>
      </p:sp>
      <p:pic>
        <p:nvPicPr>
          <p:cNvPr id="15363" name="Picture 5" descr="OA-consent"/>
          <p:cNvPicPr>
            <a:picLocks noChangeAspect="1" noChangeArrowheads="1"/>
          </p:cNvPicPr>
          <p:nvPr/>
        </p:nvPicPr>
        <p:blipFill>
          <a:blip r:embed="rId2"/>
          <a:srcRect/>
          <a:stretch>
            <a:fillRect/>
          </a:stretch>
        </p:blipFill>
        <p:spPr bwMode="auto">
          <a:xfrm>
            <a:off x="228600" y="1676400"/>
            <a:ext cx="8939710" cy="4876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914400" y="460375"/>
            <a:ext cx="7315200" cy="784830"/>
          </a:xfrm>
          <a:solidFill>
            <a:schemeClr val="tx1"/>
          </a:solidFill>
          <a:ln>
            <a:noFill/>
          </a:ln>
        </p:spPr>
        <p:txBody>
          <a:bodyPr>
            <a:spAutoFit/>
          </a:bodyPr>
          <a:lstStyle/>
          <a:p>
            <a:pPr eaLnBrk="1" hangingPunct="1"/>
            <a:r>
              <a:rPr lang="en-US" b="0" dirty="0">
                <a:solidFill>
                  <a:srgbClr val="F0AD00"/>
                </a:solidFill>
              </a:rPr>
              <a:t>ETD submission notification</a:t>
            </a:r>
          </a:p>
        </p:txBody>
      </p:sp>
      <p:pic>
        <p:nvPicPr>
          <p:cNvPr id="17411" name="Picture 5"/>
          <p:cNvPicPr>
            <a:picLocks noChangeAspect="1" noChangeArrowheads="1"/>
          </p:cNvPicPr>
          <p:nvPr/>
        </p:nvPicPr>
        <p:blipFill>
          <a:blip r:embed="rId2"/>
          <a:srcRect r="18733" b="50026"/>
          <a:stretch>
            <a:fillRect/>
          </a:stretch>
        </p:blipFill>
        <p:spPr bwMode="auto">
          <a:xfrm>
            <a:off x="98425" y="1828800"/>
            <a:ext cx="8912225" cy="34226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eaLnBrk="1" hangingPunct="1"/>
            <a:r>
              <a:rPr lang="en-US" sz="4000" b="0" dirty="0">
                <a:solidFill>
                  <a:schemeClr val="accent1"/>
                </a:solidFill>
                <a:ea typeface="ＭＳ Ｐゴシック" pitchFamily="-110" charset="-128"/>
                <a:cs typeface="ＭＳ Ｐゴシック" pitchFamily="-110" charset="-128"/>
              </a:rPr>
              <a:t>ETD Preservation Survey</a:t>
            </a:r>
          </a:p>
        </p:txBody>
      </p:sp>
      <p:sp>
        <p:nvSpPr>
          <p:cNvPr id="29699" name="Rectangle 3"/>
          <p:cNvSpPr>
            <a:spLocks noGrp="1" noChangeArrowheads="1"/>
          </p:cNvSpPr>
          <p:nvPr>
            <p:ph type="body" idx="1"/>
          </p:nvPr>
        </p:nvSpPr>
        <p:spPr/>
        <p:txBody>
          <a:bodyPr/>
          <a:lstStyle/>
          <a:p>
            <a:pPr eaLnBrk="1" hangingPunct="1"/>
            <a:r>
              <a:rPr lang="en-US" dirty="0">
                <a:latin typeface="Corbel (Body)"/>
                <a:ea typeface="ＭＳ Ｐゴシック" pitchFamily="-110" charset="-128"/>
                <a:cs typeface="Corbel (Body)"/>
              </a:rPr>
              <a:t>Gauge the digital library community’s interest in an ETD-specific archive</a:t>
            </a:r>
          </a:p>
          <a:p>
            <a:pPr eaLnBrk="1" hangingPunct="1"/>
            <a:r>
              <a:rPr lang="en-US" dirty="0">
                <a:latin typeface="Corbel (Body)"/>
                <a:ea typeface="ＭＳ Ｐゴシック" pitchFamily="-110" charset="-128"/>
                <a:cs typeface="Corbel (Body)"/>
              </a:rPr>
              <a:t>6 academic </a:t>
            </a:r>
            <a:r>
              <a:rPr lang="en-US" dirty="0" err="1">
                <a:latin typeface="Corbel (Body)"/>
                <a:ea typeface="ＭＳ Ｐゴシック" pitchFamily="-110" charset="-128"/>
                <a:cs typeface="Corbel (Body)"/>
              </a:rPr>
              <a:t>listservs</a:t>
            </a:r>
            <a:endParaRPr lang="en-US" dirty="0">
              <a:latin typeface="Corbel (Body)"/>
              <a:ea typeface="ＭＳ Ｐゴシック" pitchFamily="-110" charset="-128"/>
              <a:cs typeface="Corbel (Body)"/>
            </a:endParaRPr>
          </a:p>
          <a:p>
            <a:pPr lvl="1" eaLnBrk="1" hangingPunct="1"/>
            <a:r>
              <a:rPr lang="en-US" dirty="0">
                <a:latin typeface="Corbel (Body)"/>
                <a:cs typeface="Corbel (Body)"/>
              </a:rPr>
              <a:t>ARL, ASERL, CGS, DLF</a:t>
            </a:r>
          </a:p>
          <a:p>
            <a:pPr lvl="1" eaLnBrk="1" hangingPunct="1"/>
            <a:r>
              <a:rPr lang="en-US" dirty="0">
                <a:latin typeface="Corbel (Body)"/>
                <a:cs typeface="Corbel (Body)"/>
              </a:rPr>
              <a:t>NDLTD, ETD</a:t>
            </a:r>
          </a:p>
          <a:p>
            <a:pPr eaLnBrk="1" hangingPunct="1"/>
            <a:r>
              <a:rPr lang="en-US" dirty="0">
                <a:latin typeface="Corbel (Body)"/>
                <a:ea typeface="ＭＳ Ｐゴシック" pitchFamily="-110" charset="-128"/>
                <a:cs typeface="Corbel (Body)"/>
              </a:rPr>
              <a:t>14 multiple-choice and short answer questions</a:t>
            </a:r>
          </a:p>
          <a:p>
            <a:pPr eaLnBrk="1" hangingPunct="1"/>
            <a:r>
              <a:rPr lang="en-US" dirty="0">
                <a:latin typeface="Corbel (Body)"/>
                <a:ea typeface="ＭＳ Ｐゴシック" pitchFamily="-110" charset="-128"/>
                <a:cs typeface="Corbel (Body)"/>
              </a:rPr>
              <a:t>Dec. 13, 2007 - April 10, 2008</a:t>
            </a:r>
          </a:p>
          <a:p>
            <a:pPr eaLnBrk="1" hangingPunct="1"/>
            <a:r>
              <a:rPr lang="en-US" dirty="0">
                <a:latin typeface="Corbel (Body)"/>
                <a:ea typeface="ＭＳ Ｐゴシック" pitchFamily="-110" charset="-128"/>
                <a:cs typeface="Corbel (Body)"/>
              </a:rPr>
              <a:t>96 completed surveys</a:t>
            </a:r>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542925"/>
            <a:ext cx="8147050" cy="707886"/>
          </a:xfrm>
          <a:solidFill>
            <a:schemeClr val="tx1"/>
          </a:solidFill>
          <a:ln>
            <a:noFill/>
          </a:ln>
        </p:spPr>
        <p:txBody>
          <a:bodyPr>
            <a:spAutoFit/>
          </a:bodyPr>
          <a:lstStyle/>
          <a:p>
            <a:pPr algn="dist" eaLnBrk="1" hangingPunct="1"/>
            <a:r>
              <a:rPr lang="en-US" sz="4000" b="0" dirty="0">
                <a:solidFill>
                  <a:srgbClr val="F0AD00"/>
                </a:solidFill>
              </a:rPr>
              <a:t>Open Archival Information System</a:t>
            </a:r>
          </a:p>
        </p:txBody>
      </p:sp>
      <p:pic>
        <p:nvPicPr>
          <p:cNvPr id="18435" name="Picture 3" descr="OAIS-ref-model"/>
          <p:cNvPicPr>
            <a:picLocks noChangeAspect="1" noChangeArrowheads="1"/>
          </p:cNvPicPr>
          <p:nvPr/>
        </p:nvPicPr>
        <p:blipFill>
          <a:blip r:embed="rId3"/>
          <a:srcRect/>
          <a:stretch>
            <a:fillRect/>
          </a:stretch>
        </p:blipFill>
        <p:spPr bwMode="auto">
          <a:xfrm>
            <a:off x="381000" y="1635125"/>
            <a:ext cx="8382000" cy="4313238"/>
          </a:xfrm>
          <a:prstGeom prst="rect">
            <a:avLst/>
          </a:prstGeom>
          <a:noFill/>
          <a:ln w="9525">
            <a:noFill/>
            <a:miter lim="800000"/>
            <a:headEnd/>
            <a:tailEnd/>
          </a:ln>
        </p:spPr>
      </p:pic>
      <p:sp>
        <p:nvSpPr>
          <p:cNvPr id="18436" name="Text Box 4"/>
          <p:cNvSpPr txBox="1">
            <a:spLocks noChangeArrowheads="1"/>
          </p:cNvSpPr>
          <p:nvPr/>
        </p:nvSpPr>
        <p:spPr bwMode="auto">
          <a:xfrm>
            <a:off x="152400" y="6324600"/>
            <a:ext cx="8686800" cy="244475"/>
          </a:xfrm>
          <a:prstGeom prst="rect">
            <a:avLst/>
          </a:prstGeom>
          <a:noFill/>
          <a:ln w="9525">
            <a:noFill/>
            <a:miter lim="800000"/>
            <a:headEnd/>
            <a:tailEnd/>
          </a:ln>
        </p:spPr>
        <p:txBody>
          <a:bodyPr>
            <a:prstTxWarp prst="textNoShape">
              <a:avLst/>
            </a:prstTxWarp>
            <a:spAutoFit/>
          </a:bodyPr>
          <a:lstStyle/>
          <a:p>
            <a:pPr eaLnBrk="0" hangingPunct="0"/>
            <a:r>
              <a:rPr lang="en-US" sz="1000" dirty="0">
                <a:solidFill>
                  <a:schemeClr val="tx2"/>
                </a:solidFill>
                <a:latin typeface="Tahoma" pitchFamily="-110" charset="0"/>
              </a:rPr>
              <a:t>Figure 4-1: OAIS Functional Entities, adapted from: “Reference Model for an Open Archival Information System</a:t>
            </a:r>
            <a:r>
              <a:rPr lang="en-US" sz="1000" b="1" dirty="0">
                <a:solidFill>
                  <a:schemeClr val="tx2"/>
                </a:solidFill>
                <a:latin typeface="Tahoma" pitchFamily="-110" charset="0"/>
              </a:rPr>
              <a:t>” </a:t>
            </a:r>
            <a:r>
              <a:rPr lang="en-US" sz="1000" dirty="0">
                <a:solidFill>
                  <a:schemeClr val="tx2"/>
                </a:solidFill>
                <a:latin typeface="Tahoma" pitchFamily="-110" charset="0"/>
              </a:rPr>
              <a:t>CCSDS 650.0-B-1 (2002)</a:t>
            </a:r>
          </a:p>
        </p:txBody>
      </p:sp>
      <p:sp>
        <p:nvSpPr>
          <p:cNvPr id="18437" name="Oval 9"/>
          <p:cNvSpPr>
            <a:spLocks noChangeArrowheads="1"/>
          </p:cNvSpPr>
          <p:nvPr/>
        </p:nvSpPr>
        <p:spPr bwMode="auto">
          <a:xfrm>
            <a:off x="3314700" y="3448050"/>
            <a:ext cx="1600200" cy="1066800"/>
          </a:xfrm>
          <a:prstGeom prst="ellipse">
            <a:avLst/>
          </a:prstGeom>
          <a:noFill/>
          <a:ln w="57150">
            <a:solidFill>
              <a:srgbClr val="FF0000"/>
            </a:solidFill>
            <a:round/>
            <a:headEnd/>
            <a:tailEnd/>
          </a:ln>
        </p:spPr>
        <p:txBody>
          <a:bodyPr wrap="none" anchor="ctr">
            <a:prstTxWarp prst="textNoShape">
              <a:avLst/>
            </a:prstTxWarp>
          </a:bodyPr>
          <a:lstStyle/>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609600"/>
            <a:ext cx="8229600" cy="769441"/>
          </a:xfrm>
          <a:solidFill>
            <a:schemeClr val="tx1"/>
          </a:solidFill>
          <a:ln w="12700">
            <a:noFill/>
          </a:ln>
        </p:spPr>
        <p:txBody>
          <a:bodyPr wrap="square">
            <a:spAutoFit/>
          </a:bodyPr>
          <a:lstStyle/>
          <a:p>
            <a:pPr algn="ctr" eaLnBrk="1" hangingPunct="1"/>
            <a:r>
              <a:rPr lang="en-US" sz="4400" b="0" dirty="0">
                <a:solidFill>
                  <a:srgbClr val="F0AD00"/>
                </a:solidFill>
              </a:rPr>
              <a:t>Distributed Digital Preservation</a:t>
            </a:r>
            <a:endParaRPr lang="en-US" sz="4400" b="0" dirty="0">
              <a:solidFill>
                <a:srgbClr val="F0AD00"/>
              </a:solidFill>
              <a:hlinkClick r:id="rId3"/>
            </a:endParaRPr>
          </a:p>
        </p:txBody>
      </p:sp>
      <p:sp>
        <p:nvSpPr>
          <p:cNvPr id="20483" name="AutoShape 3"/>
          <p:cNvSpPr>
            <a:spLocks noChangeArrowheads="1"/>
          </p:cNvSpPr>
          <p:nvPr/>
        </p:nvSpPr>
        <p:spPr bwMode="auto">
          <a:xfrm>
            <a:off x="5334000" y="1814513"/>
            <a:ext cx="1600200" cy="838200"/>
          </a:xfrm>
          <a:prstGeom prst="roundRect">
            <a:avLst>
              <a:gd name="adj" fmla="val 16667"/>
            </a:avLst>
          </a:prstGeom>
          <a:solidFill>
            <a:srgbClr val="FFFFCC"/>
          </a:solidFill>
          <a:ln w="9525">
            <a:solidFill>
              <a:schemeClr val="tx1"/>
            </a:solidFill>
            <a:round/>
            <a:headEnd/>
            <a:tailEnd/>
          </a:ln>
        </p:spPr>
        <p:txBody>
          <a:bodyPr wrap="none" anchor="ctr">
            <a:prstTxWarp prst="textNoShape">
              <a:avLst/>
            </a:prstTxWarp>
          </a:bodyPr>
          <a:lstStyle/>
          <a:p>
            <a:pPr algn="ctr"/>
            <a:r>
              <a:rPr lang="en-US" sz="2400" dirty="0"/>
              <a:t>Virginia</a:t>
            </a:r>
          </a:p>
          <a:p>
            <a:pPr algn="ctr"/>
            <a:r>
              <a:rPr lang="en-US" sz="2400" dirty="0"/>
              <a:t>Tech</a:t>
            </a:r>
          </a:p>
        </p:txBody>
      </p:sp>
      <p:sp>
        <p:nvSpPr>
          <p:cNvPr id="20484" name="AutoShape 4"/>
          <p:cNvSpPr>
            <a:spLocks noChangeArrowheads="1"/>
          </p:cNvSpPr>
          <p:nvPr/>
        </p:nvSpPr>
        <p:spPr bwMode="auto">
          <a:xfrm>
            <a:off x="6400800" y="3505200"/>
            <a:ext cx="1600200" cy="838200"/>
          </a:xfrm>
          <a:prstGeom prst="roundRect">
            <a:avLst>
              <a:gd name="adj" fmla="val 16667"/>
            </a:avLst>
          </a:prstGeom>
          <a:solidFill>
            <a:srgbClr val="FFFFCC"/>
          </a:solidFill>
          <a:ln w="9525">
            <a:solidFill>
              <a:schemeClr val="tx1"/>
            </a:solidFill>
            <a:round/>
            <a:headEnd/>
            <a:tailEnd/>
          </a:ln>
        </p:spPr>
        <p:txBody>
          <a:bodyPr wrap="none" anchor="ctr">
            <a:prstTxWarp prst="textNoShape">
              <a:avLst/>
            </a:prstTxWarp>
          </a:bodyPr>
          <a:lstStyle/>
          <a:p>
            <a:pPr algn="ctr"/>
            <a:r>
              <a:rPr lang="en-US" sz="2400" dirty="0"/>
              <a:t>Georgia</a:t>
            </a:r>
          </a:p>
          <a:p>
            <a:pPr algn="ctr"/>
            <a:r>
              <a:rPr lang="en-US" sz="2400" dirty="0"/>
              <a:t>Tech</a:t>
            </a:r>
          </a:p>
        </p:txBody>
      </p:sp>
      <p:sp>
        <p:nvSpPr>
          <p:cNvPr id="20485" name="AutoShape 5"/>
          <p:cNvSpPr>
            <a:spLocks noChangeArrowheads="1"/>
          </p:cNvSpPr>
          <p:nvPr/>
        </p:nvSpPr>
        <p:spPr bwMode="auto">
          <a:xfrm>
            <a:off x="5334000" y="5105400"/>
            <a:ext cx="1600200" cy="838200"/>
          </a:xfrm>
          <a:prstGeom prst="roundRect">
            <a:avLst>
              <a:gd name="adj" fmla="val 16667"/>
            </a:avLst>
          </a:prstGeom>
          <a:solidFill>
            <a:srgbClr val="FFFFCC"/>
          </a:solidFill>
          <a:ln w="9525">
            <a:solidFill>
              <a:schemeClr val="tx1"/>
            </a:solidFill>
            <a:round/>
            <a:headEnd/>
            <a:tailEnd/>
          </a:ln>
        </p:spPr>
        <p:txBody>
          <a:bodyPr wrap="none" anchor="ctr">
            <a:prstTxWarp prst="textNoShape">
              <a:avLst/>
            </a:prstTxWarp>
          </a:bodyPr>
          <a:lstStyle/>
          <a:p>
            <a:pPr algn="ctr"/>
            <a:r>
              <a:rPr lang="en-US" sz="2400" dirty="0"/>
              <a:t>Rice</a:t>
            </a:r>
          </a:p>
          <a:p>
            <a:pPr algn="ctr"/>
            <a:r>
              <a:rPr lang="en-US" sz="2400" dirty="0"/>
              <a:t>University</a:t>
            </a:r>
          </a:p>
        </p:txBody>
      </p:sp>
      <p:sp>
        <p:nvSpPr>
          <p:cNvPr id="20486" name="AutoShape 6"/>
          <p:cNvSpPr>
            <a:spLocks noChangeArrowheads="1"/>
          </p:cNvSpPr>
          <p:nvPr/>
        </p:nvSpPr>
        <p:spPr bwMode="auto">
          <a:xfrm>
            <a:off x="2057400" y="5124450"/>
            <a:ext cx="1600200" cy="819150"/>
          </a:xfrm>
          <a:prstGeom prst="roundRect">
            <a:avLst>
              <a:gd name="adj" fmla="val 16667"/>
            </a:avLst>
          </a:prstGeom>
          <a:solidFill>
            <a:srgbClr val="FFFFCC"/>
          </a:solidFill>
          <a:ln w="9525">
            <a:solidFill>
              <a:schemeClr val="tx1"/>
            </a:solidFill>
            <a:round/>
            <a:headEnd/>
            <a:tailEnd/>
          </a:ln>
        </p:spPr>
        <p:txBody>
          <a:bodyPr wrap="none" anchor="ctr">
            <a:prstTxWarp prst="textNoShape">
              <a:avLst/>
            </a:prstTxWarp>
          </a:bodyPr>
          <a:lstStyle/>
          <a:p>
            <a:pPr algn="ctr"/>
            <a:r>
              <a:rPr lang="en-US" sz="2400" dirty="0"/>
              <a:t>Boston</a:t>
            </a:r>
          </a:p>
          <a:p>
            <a:pPr algn="ctr"/>
            <a:r>
              <a:rPr lang="en-US" sz="2400" dirty="0"/>
              <a:t>College</a:t>
            </a:r>
          </a:p>
        </p:txBody>
      </p:sp>
      <p:sp>
        <p:nvSpPr>
          <p:cNvPr id="20487" name="AutoShape 7"/>
          <p:cNvSpPr>
            <a:spLocks noChangeArrowheads="1"/>
          </p:cNvSpPr>
          <p:nvPr/>
        </p:nvSpPr>
        <p:spPr bwMode="auto">
          <a:xfrm>
            <a:off x="762000" y="3381375"/>
            <a:ext cx="1600200" cy="1143000"/>
          </a:xfrm>
          <a:prstGeom prst="roundRect">
            <a:avLst>
              <a:gd name="adj" fmla="val 16667"/>
            </a:avLst>
          </a:prstGeom>
          <a:solidFill>
            <a:srgbClr val="FFFFCC"/>
          </a:solidFill>
          <a:ln w="9525">
            <a:solidFill>
              <a:schemeClr val="tx1"/>
            </a:solidFill>
            <a:round/>
            <a:headEnd/>
            <a:tailEnd/>
          </a:ln>
        </p:spPr>
        <p:txBody>
          <a:bodyPr wrap="none" anchor="ctr">
            <a:prstTxWarp prst="textNoShape">
              <a:avLst/>
            </a:prstTxWarp>
          </a:bodyPr>
          <a:lstStyle/>
          <a:p>
            <a:pPr algn="ctr"/>
            <a:r>
              <a:rPr lang="en-US" sz="2400" dirty="0"/>
              <a:t>Florida</a:t>
            </a:r>
          </a:p>
          <a:p>
            <a:pPr algn="ctr"/>
            <a:r>
              <a:rPr lang="en-US" sz="2400" dirty="0"/>
              <a:t>State</a:t>
            </a:r>
          </a:p>
          <a:p>
            <a:pPr algn="ctr"/>
            <a:r>
              <a:rPr lang="en-US" sz="2400" dirty="0"/>
              <a:t>University</a:t>
            </a:r>
          </a:p>
        </p:txBody>
      </p:sp>
      <p:sp>
        <p:nvSpPr>
          <p:cNvPr id="20488" name="AutoShape 8"/>
          <p:cNvSpPr>
            <a:spLocks noChangeArrowheads="1"/>
          </p:cNvSpPr>
          <p:nvPr/>
        </p:nvSpPr>
        <p:spPr bwMode="auto">
          <a:xfrm>
            <a:off x="2057400" y="1814513"/>
            <a:ext cx="1600200" cy="838200"/>
          </a:xfrm>
          <a:prstGeom prst="roundRect">
            <a:avLst>
              <a:gd name="adj" fmla="val 16667"/>
            </a:avLst>
          </a:prstGeom>
          <a:solidFill>
            <a:srgbClr val="FFFFCC"/>
          </a:solidFill>
          <a:ln w="9525">
            <a:solidFill>
              <a:schemeClr val="tx1"/>
            </a:solidFill>
            <a:round/>
            <a:headEnd/>
            <a:tailEnd/>
          </a:ln>
        </p:spPr>
        <p:txBody>
          <a:bodyPr wrap="none" anchor="ctr">
            <a:prstTxWarp prst="textNoShape">
              <a:avLst/>
            </a:prstTxWarp>
          </a:bodyPr>
          <a:lstStyle/>
          <a:p>
            <a:pPr algn="ctr"/>
            <a:r>
              <a:rPr lang="en-US" sz="2400" dirty="0"/>
              <a:t>Emory</a:t>
            </a:r>
          </a:p>
          <a:p>
            <a:pPr algn="ctr"/>
            <a:r>
              <a:rPr lang="en-US" sz="2400" dirty="0"/>
              <a:t>University</a:t>
            </a:r>
          </a:p>
        </p:txBody>
      </p:sp>
      <p:sp>
        <p:nvSpPr>
          <p:cNvPr id="20489" name="Line 9"/>
          <p:cNvSpPr>
            <a:spLocks noChangeShapeType="1"/>
          </p:cNvSpPr>
          <p:nvPr/>
        </p:nvSpPr>
        <p:spPr bwMode="auto">
          <a:xfrm flipH="1">
            <a:off x="2895600" y="4572000"/>
            <a:ext cx="533400" cy="533400"/>
          </a:xfrm>
          <a:prstGeom prst="line">
            <a:avLst/>
          </a:prstGeom>
          <a:noFill/>
          <a:ln w="38100">
            <a:solidFill>
              <a:schemeClr val="tx1"/>
            </a:solidFill>
            <a:round/>
            <a:headEnd type="triangle" w="med" len="med"/>
            <a:tailEnd type="triangle" w="med" len="med"/>
          </a:ln>
        </p:spPr>
        <p:txBody>
          <a:bodyPr>
            <a:prstTxWarp prst="textNoShape">
              <a:avLst/>
            </a:prstTxWarp>
          </a:bodyPr>
          <a:lstStyle/>
          <a:p>
            <a:endParaRPr lang="en-US" dirty="0"/>
          </a:p>
        </p:txBody>
      </p:sp>
      <p:sp>
        <p:nvSpPr>
          <p:cNvPr id="20490" name="Line 10"/>
          <p:cNvSpPr>
            <a:spLocks noChangeShapeType="1"/>
          </p:cNvSpPr>
          <p:nvPr/>
        </p:nvSpPr>
        <p:spPr bwMode="auto">
          <a:xfrm>
            <a:off x="5562600" y="4648200"/>
            <a:ext cx="533400" cy="457200"/>
          </a:xfrm>
          <a:prstGeom prst="line">
            <a:avLst/>
          </a:prstGeom>
          <a:noFill/>
          <a:ln w="38100">
            <a:solidFill>
              <a:schemeClr val="tx1"/>
            </a:solidFill>
            <a:round/>
            <a:headEnd type="triangle" w="med" len="med"/>
            <a:tailEnd type="triangle" w="med" len="med"/>
          </a:ln>
        </p:spPr>
        <p:txBody>
          <a:bodyPr>
            <a:prstTxWarp prst="textNoShape">
              <a:avLst/>
            </a:prstTxWarp>
          </a:bodyPr>
          <a:lstStyle/>
          <a:p>
            <a:endParaRPr lang="en-US" dirty="0"/>
          </a:p>
        </p:txBody>
      </p:sp>
      <p:sp>
        <p:nvSpPr>
          <p:cNvPr id="20491" name="Line 11"/>
          <p:cNvSpPr>
            <a:spLocks noChangeShapeType="1"/>
          </p:cNvSpPr>
          <p:nvPr/>
        </p:nvSpPr>
        <p:spPr bwMode="auto">
          <a:xfrm flipV="1">
            <a:off x="5410200" y="2667000"/>
            <a:ext cx="685800" cy="685800"/>
          </a:xfrm>
          <a:prstGeom prst="line">
            <a:avLst/>
          </a:prstGeom>
          <a:noFill/>
          <a:ln w="38100">
            <a:solidFill>
              <a:schemeClr val="tx1"/>
            </a:solidFill>
            <a:round/>
            <a:headEnd type="triangle" w="med" len="med"/>
            <a:tailEnd type="triangle" w="med" len="med"/>
          </a:ln>
        </p:spPr>
        <p:txBody>
          <a:bodyPr>
            <a:prstTxWarp prst="textNoShape">
              <a:avLst/>
            </a:prstTxWarp>
          </a:bodyPr>
          <a:lstStyle/>
          <a:p>
            <a:endParaRPr lang="en-US" dirty="0"/>
          </a:p>
        </p:txBody>
      </p:sp>
      <p:sp>
        <p:nvSpPr>
          <p:cNvPr id="20492" name="Line 12"/>
          <p:cNvSpPr>
            <a:spLocks noChangeShapeType="1"/>
          </p:cNvSpPr>
          <p:nvPr/>
        </p:nvSpPr>
        <p:spPr bwMode="auto">
          <a:xfrm flipH="1" flipV="1">
            <a:off x="2895600" y="2667000"/>
            <a:ext cx="609600" cy="685800"/>
          </a:xfrm>
          <a:prstGeom prst="line">
            <a:avLst/>
          </a:prstGeom>
          <a:noFill/>
          <a:ln w="38100">
            <a:solidFill>
              <a:schemeClr val="tx1"/>
            </a:solidFill>
            <a:round/>
            <a:headEnd type="triangle" w="med" len="med"/>
            <a:tailEnd type="triangle" w="med" len="med"/>
          </a:ln>
        </p:spPr>
        <p:txBody>
          <a:bodyPr>
            <a:prstTxWarp prst="textNoShape">
              <a:avLst/>
            </a:prstTxWarp>
          </a:bodyPr>
          <a:lstStyle/>
          <a:p>
            <a:endParaRPr lang="en-US" dirty="0"/>
          </a:p>
        </p:txBody>
      </p:sp>
      <p:sp>
        <p:nvSpPr>
          <p:cNvPr id="20493" name="Line 13"/>
          <p:cNvSpPr>
            <a:spLocks noChangeShapeType="1"/>
          </p:cNvSpPr>
          <p:nvPr/>
        </p:nvSpPr>
        <p:spPr bwMode="auto">
          <a:xfrm>
            <a:off x="5562600" y="3962400"/>
            <a:ext cx="838200" cy="0"/>
          </a:xfrm>
          <a:prstGeom prst="line">
            <a:avLst/>
          </a:prstGeom>
          <a:noFill/>
          <a:ln w="38100">
            <a:solidFill>
              <a:schemeClr val="tx1"/>
            </a:solidFill>
            <a:round/>
            <a:headEnd type="triangle" w="med" len="med"/>
            <a:tailEnd type="triangle" w="med" len="med"/>
          </a:ln>
        </p:spPr>
        <p:txBody>
          <a:bodyPr>
            <a:prstTxWarp prst="textNoShape">
              <a:avLst/>
            </a:prstTxWarp>
          </a:bodyPr>
          <a:lstStyle/>
          <a:p>
            <a:endParaRPr lang="en-US" dirty="0"/>
          </a:p>
        </p:txBody>
      </p:sp>
      <p:sp>
        <p:nvSpPr>
          <p:cNvPr id="20494" name="Line 14"/>
          <p:cNvSpPr>
            <a:spLocks noChangeShapeType="1"/>
          </p:cNvSpPr>
          <p:nvPr/>
        </p:nvSpPr>
        <p:spPr bwMode="auto">
          <a:xfrm flipH="1">
            <a:off x="2362200" y="3962400"/>
            <a:ext cx="1066800" cy="0"/>
          </a:xfrm>
          <a:prstGeom prst="line">
            <a:avLst/>
          </a:prstGeom>
          <a:noFill/>
          <a:ln w="38100">
            <a:solidFill>
              <a:schemeClr val="tx1"/>
            </a:solidFill>
            <a:round/>
            <a:headEnd type="triangle" w="med" len="med"/>
            <a:tailEnd type="triangle" w="med" len="med"/>
          </a:ln>
        </p:spPr>
        <p:txBody>
          <a:bodyPr>
            <a:prstTxWarp prst="textNoShape">
              <a:avLst/>
            </a:prstTxWarp>
          </a:bodyPr>
          <a:lstStyle/>
          <a:p>
            <a:endParaRPr lang="en-US" dirty="0"/>
          </a:p>
        </p:txBody>
      </p:sp>
      <p:pic>
        <p:nvPicPr>
          <p:cNvPr id="20495" name="Picture 1">
            <a:hlinkClick r:id="rId4"/>
          </p:cNvPr>
          <p:cNvPicPr>
            <a:picLocks noChangeAspect="1" noChangeArrowheads="1"/>
          </p:cNvPicPr>
          <p:nvPr/>
        </p:nvPicPr>
        <p:blipFill>
          <a:blip r:embed="rId5"/>
          <a:srcRect t="55341" r="74384"/>
          <a:stretch>
            <a:fillRect/>
          </a:stretch>
        </p:blipFill>
        <p:spPr bwMode="auto">
          <a:xfrm>
            <a:off x="3422650" y="3373438"/>
            <a:ext cx="2120900" cy="11779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1295400" y="490538"/>
            <a:ext cx="6781800" cy="784830"/>
          </a:xfrm>
          <a:solidFill>
            <a:schemeClr val="tx1"/>
          </a:solidFill>
          <a:ln>
            <a:noFill/>
          </a:ln>
        </p:spPr>
        <p:txBody>
          <a:bodyPr>
            <a:spAutoFit/>
          </a:bodyPr>
          <a:lstStyle/>
          <a:p>
            <a:pPr eaLnBrk="1" hangingPunct="1"/>
            <a:r>
              <a:rPr lang="en-US" b="0" dirty="0">
                <a:solidFill>
                  <a:srgbClr val="F0AD00"/>
                </a:solidFill>
              </a:rPr>
              <a:t>Preservation file formats</a:t>
            </a:r>
          </a:p>
        </p:txBody>
      </p:sp>
      <p:pic>
        <p:nvPicPr>
          <p:cNvPr id="22531" name="Picture 5"/>
          <p:cNvPicPr>
            <a:picLocks noChangeAspect="1" noChangeArrowheads="1"/>
          </p:cNvPicPr>
          <p:nvPr/>
        </p:nvPicPr>
        <p:blipFill>
          <a:blip r:embed="rId2"/>
          <a:srcRect l="16667" t="13333" r="16667" b="3307"/>
          <a:stretch>
            <a:fillRect/>
          </a:stretch>
        </p:blipFill>
        <p:spPr bwMode="auto">
          <a:xfrm>
            <a:off x="1219200" y="1420813"/>
            <a:ext cx="6846888" cy="5359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460375"/>
            <a:ext cx="7696200" cy="784830"/>
          </a:xfrm>
          <a:solidFill>
            <a:schemeClr val="tx1"/>
          </a:solidFill>
          <a:ln>
            <a:noFill/>
          </a:ln>
        </p:spPr>
        <p:txBody>
          <a:bodyPr>
            <a:spAutoFit/>
          </a:bodyPr>
          <a:lstStyle/>
          <a:p>
            <a:pPr eaLnBrk="1" hangingPunct="1"/>
            <a:r>
              <a:rPr lang="en-US" b="0" dirty="0">
                <a:solidFill>
                  <a:srgbClr val="F0AD00"/>
                </a:solidFill>
              </a:rPr>
              <a:t>Preserving visual appearance</a:t>
            </a:r>
          </a:p>
        </p:txBody>
      </p:sp>
      <p:pic>
        <p:nvPicPr>
          <p:cNvPr id="23555" name="Picture 5"/>
          <p:cNvPicPr>
            <a:picLocks noChangeAspect="1" noChangeArrowheads="1"/>
          </p:cNvPicPr>
          <p:nvPr/>
        </p:nvPicPr>
        <p:blipFill>
          <a:blip r:embed="rId2"/>
          <a:srcRect l="29201" t="39999" r="27000" b="3307"/>
          <a:stretch>
            <a:fillRect/>
          </a:stretch>
        </p:blipFill>
        <p:spPr bwMode="auto">
          <a:xfrm>
            <a:off x="1277607" y="1676400"/>
            <a:ext cx="6391543" cy="5181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l="6250" t="6250" r="18750" b="20313"/>
          <a:stretch>
            <a:fillRect/>
          </a:stretch>
        </p:blipFill>
        <p:spPr bwMode="auto">
          <a:xfrm>
            <a:off x="0" y="-304800"/>
            <a:ext cx="9144000" cy="7162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l="6250" r="18750" b="20313"/>
          <a:stretch>
            <a:fillRect/>
          </a:stretch>
        </p:blipFill>
        <p:spPr bwMode="auto">
          <a:xfrm>
            <a:off x="0" y="-914400"/>
            <a:ext cx="9144000" cy="7772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l="6250" r="18750" b="21094"/>
          <a:stretch>
            <a:fillRect/>
          </a:stretch>
        </p:blipFill>
        <p:spPr bwMode="auto">
          <a:xfrm>
            <a:off x="0" y="-838200"/>
            <a:ext cx="9144000" cy="7696200"/>
          </a:xfrm>
          <a:prstGeom prst="rect">
            <a:avLst/>
          </a:prstGeom>
          <a:noFill/>
          <a:ln w="9525">
            <a:noFill/>
            <a:miter lim="800000"/>
            <a:headEnd/>
            <a:tailEnd/>
          </a:ln>
        </p:spPr>
      </p:pic>
      <p:sp>
        <p:nvSpPr>
          <p:cNvPr id="26627" name="Text Box 3"/>
          <p:cNvSpPr txBox="1">
            <a:spLocks noChangeArrowheads="1"/>
          </p:cNvSpPr>
          <p:nvPr/>
        </p:nvSpPr>
        <p:spPr bwMode="auto">
          <a:xfrm>
            <a:off x="1676400" y="4114800"/>
            <a:ext cx="7188200" cy="284163"/>
          </a:xfrm>
          <a:prstGeom prst="rect">
            <a:avLst/>
          </a:prstGeom>
          <a:noFill/>
          <a:ln w="9525">
            <a:solidFill>
              <a:srgbClr val="FF0000"/>
            </a:solidFill>
            <a:prstDash val="sysDot"/>
            <a:miter lim="800000"/>
            <a:headEnd/>
            <a:tailEnd/>
          </a:ln>
        </p:spPr>
        <p:txBody>
          <a:bodyPr wrap="none">
            <a:prstTxWarp prst="textNoShape">
              <a:avLst/>
            </a:prstTxWarp>
            <a:spAutoFit/>
          </a:bodyPr>
          <a:lstStyle/>
          <a:p>
            <a:r>
              <a:rPr lang="en-US" sz="1200" dirty="0" err="1"/>
              <a:t>http://dcollections.bc.edu/webclient/DeliveryManager?metadata_request</a:t>
            </a:r>
            <a:r>
              <a:rPr lang="en-US" sz="1200" dirty="0"/>
              <a:t>=</a:t>
            </a:r>
            <a:r>
              <a:rPr lang="en-US" sz="1200" dirty="0" err="1"/>
              <a:t>true&amp;GET_XML</a:t>
            </a:r>
            <a:r>
              <a:rPr lang="en-US" sz="1200" dirty="0"/>
              <a:t>=1&amp;pid=71872</a:t>
            </a:r>
          </a:p>
        </p:txBody>
      </p:sp>
      <p:sp>
        <p:nvSpPr>
          <p:cNvPr id="26628" name="Text Box 4"/>
          <p:cNvSpPr txBox="1">
            <a:spLocks noChangeArrowheads="1"/>
          </p:cNvSpPr>
          <p:nvPr/>
        </p:nvSpPr>
        <p:spPr bwMode="auto">
          <a:xfrm>
            <a:off x="1219200" y="4724400"/>
            <a:ext cx="4525963" cy="284163"/>
          </a:xfrm>
          <a:prstGeom prst="rect">
            <a:avLst/>
          </a:prstGeom>
          <a:noFill/>
          <a:ln w="9525">
            <a:solidFill>
              <a:srgbClr val="FF0000"/>
            </a:solidFill>
            <a:prstDash val="sysDot"/>
            <a:miter lim="800000"/>
            <a:headEnd/>
            <a:tailEnd/>
          </a:ln>
        </p:spPr>
        <p:txBody>
          <a:bodyPr wrap="none">
            <a:prstTxWarp prst="textNoShape">
              <a:avLst/>
            </a:prstTxWarp>
            <a:spAutoFit/>
          </a:bodyPr>
          <a:lstStyle/>
          <a:p>
            <a:r>
              <a:rPr lang="en-US" sz="1200"/>
              <a:t>http://dcollections.bc.edu/webclient/DeliveryManager?pid=71872</a:t>
            </a:r>
          </a:p>
        </p:txBody>
      </p:sp>
      <p:sp>
        <p:nvSpPr>
          <p:cNvPr id="26629" name="Line 5"/>
          <p:cNvSpPr>
            <a:spLocks noChangeShapeType="1"/>
          </p:cNvSpPr>
          <p:nvPr/>
        </p:nvSpPr>
        <p:spPr bwMode="auto">
          <a:xfrm flipH="1" flipV="1">
            <a:off x="1981200" y="2057400"/>
            <a:ext cx="685800" cy="2057400"/>
          </a:xfrm>
          <a:prstGeom prst="line">
            <a:avLst/>
          </a:prstGeom>
          <a:noFill/>
          <a:ln w="9525">
            <a:solidFill>
              <a:srgbClr val="FF0000"/>
            </a:solidFill>
            <a:round/>
            <a:headEnd/>
            <a:tailEnd type="triangle" w="med" len="med"/>
          </a:ln>
        </p:spPr>
        <p:txBody>
          <a:bodyPr>
            <a:prstTxWarp prst="textNoShape">
              <a:avLst/>
            </a:prstTxWarp>
          </a:bodyPr>
          <a:lstStyle/>
          <a:p>
            <a:endParaRPr lang="en-US"/>
          </a:p>
        </p:txBody>
      </p:sp>
      <p:sp>
        <p:nvSpPr>
          <p:cNvPr id="26630" name="Line 6"/>
          <p:cNvSpPr>
            <a:spLocks noChangeShapeType="1"/>
          </p:cNvSpPr>
          <p:nvPr/>
        </p:nvSpPr>
        <p:spPr bwMode="auto">
          <a:xfrm flipH="1" flipV="1">
            <a:off x="990600" y="2209800"/>
            <a:ext cx="533400" cy="2514600"/>
          </a:xfrm>
          <a:prstGeom prst="line">
            <a:avLst/>
          </a:prstGeom>
          <a:noFill/>
          <a:ln w="9525">
            <a:solidFill>
              <a:srgbClr val="FF0000"/>
            </a:solidFill>
            <a:round/>
            <a:headEnd/>
            <a:tailEnd type="triangle" w="med" len="med"/>
          </a:ln>
        </p:spPr>
        <p:txBody>
          <a:bodyP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l="7500" t="17188" r="17500" b="12500"/>
          <a:stretch>
            <a:fillRect/>
          </a:stretch>
        </p:blipFill>
        <p:spPr bwMode="auto">
          <a:xfrm>
            <a:off x="0" y="0"/>
            <a:ext cx="8940800" cy="6705600"/>
          </a:xfrm>
          <a:prstGeom prst="rect">
            <a:avLst/>
          </a:prstGeom>
          <a:noFill/>
          <a:ln w="9525">
            <a:noFill/>
            <a:miter lim="800000"/>
            <a:headEnd/>
            <a:tailEnd/>
          </a:ln>
        </p:spPr>
      </p:pic>
      <p:sp>
        <p:nvSpPr>
          <p:cNvPr id="27651" name="Rectangle 3"/>
          <p:cNvSpPr>
            <a:spLocks noChangeArrowheads="1"/>
          </p:cNvSpPr>
          <p:nvPr/>
        </p:nvSpPr>
        <p:spPr bwMode="auto">
          <a:xfrm>
            <a:off x="457200" y="5629275"/>
            <a:ext cx="8458200" cy="1228725"/>
          </a:xfrm>
          <a:prstGeom prst="rect">
            <a:avLst/>
          </a:prstGeom>
          <a:gradFill rotWithShape="1">
            <a:gsLst>
              <a:gs pos="0">
                <a:srgbClr val="FFFF00">
                  <a:alpha val="20000"/>
                </a:srgbClr>
              </a:gs>
              <a:gs pos="100000">
                <a:srgbClr val="767600">
                  <a:alpha val="20000"/>
                </a:srgbClr>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l="6250" t="11719" r="17500" b="13281"/>
          <a:stretch>
            <a:fillRect/>
          </a:stretch>
        </p:blipFill>
        <p:spPr bwMode="auto">
          <a:xfrm>
            <a:off x="0" y="0"/>
            <a:ext cx="9296400" cy="7315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hangingPunct="1">
              <a:defRPr/>
            </a:pPr>
            <a:r>
              <a:rPr lang="en-US" dirty="0" smtClean="0"/>
              <a:t>Questions and Answers</a:t>
            </a:r>
            <a:endParaRPr lang="en-US" dirty="0"/>
          </a:p>
        </p:txBody>
      </p:sp>
      <p:sp>
        <p:nvSpPr>
          <p:cNvPr id="51203" name="Content Placeholder 2"/>
          <p:cNvSpPr>
            <a:spLocks noGrp="1"/>
          </p:cNvSpPr>
          <p:nvPr>
            <p:ph idx="1"/>
          </p:nvPr>
        </p:nvSpPr>
        <p:spPr/>
        <p:txBody>
          <a:bodyPr/>
          <a:lstStyle/>
          <a:p>
            <a:pPr eaLnBrk="1" hangingPunct="1">
              <a:buFont typeface="Wingdings 2" pitchFamily="-110" charset="2"/>
              <a:buNone/>
            </a:pPr>
            <a:r>
              <a:rPr lang="en-US" dirty="0"/>
              <a:t>Contact information:</a:t>
            </a:r>
          </a:p>
          <a:p>
            <a:pPr eaLnBrk="1" hangingPunct="1">
              <a:buFont typeface="Wingdings 2" pitchFamily="-110" charset="2"/>
              <a:buNone/>
            </a:pPr>
            <a:endParaRPr lang="en-US" dirty="0"/>
          </a:p>
          <a:p>
            <a:pPr eaLnBrk="1" hangingPunct="1"/>
            <a:r>
              <a:rPr lang="en-US" dirty="0"/>
              <a:t>Gail McMillan (</a:t>
            </a:r>
            <a:r>
              <a:rPr lang="en-US" dirty="0">
                <a:hlinkClick r:id="rId2"/>
              </a:rPr>
              <a:t>gailmac@vt.edu</a:t>
            </a:r>
            <a:r>
              <a:rPr lang="en-US" dirty="0"/>
              <a:t>)</a:t>
            </a:r>
            <a:endParaRPr lang="en-US" dirty="0" smtClean="0"/>
          </a:p>
          <a:p>
            <a:pPr eaLnBrk="1" hangingPunct="1"/>
            <a:r>
              <a:rPr lang="en-US" dirty="0" smtClean="0"/>
              <a:t>Martin </a:t>
            </a:r>
            <a:r>
              <a:rPr lang="en-US" dirty="0" err="1" smtClean="0"/>
              <a:t>Halbert</a:t>
            </a:r>
            <a:r>
              <a:rPr lang="en-US" dirty="0" smtClean="0"/>
              <a:t> </a:t>
            </a:r>
            <a:r>
              <a:rPr lang="en-US" dirty="0"/>
              <a:t>(+1-404-727-2204)</a:t>
            </a:r>
          </a:p>
          <a:p>
            <a:pPr eaLnBrk="1" hangingPunct="1"/>
            <a:r>
              <a:rPr lang="en-US" dirty="0"/>
              <a:t>Katherine Skinner (</a:t>
            </a:r>
            <a:r>
              <a:rPr lang="en-US" dirty="0">
                <a:hlinkClick r:id="rId3"/>
              </a:rPr>
              <a:t>kskinne@emory.edu</a:t>
            </a:r>
            <a:r>
              <a:rPr lang="en-US" dirty="0"/>
              <a:t>)</a:t>
            </a:r>
          </a:p>
          <a:p>
            <a:pPr eaLnBrk="1" hangingPunct="1"/>
            <a:endParaRPr lang="en-US" dirty="0"/>
          </a:p>
        </p:txBody>
      </p:sp>
      <p:sp>
        <p:nvSpPr>
          <p:cNvPr id="4" name="Date Placeholder 3"/>
          <p:cNvSpPr>
            <a:spLocks noGrp="1"/>
          </p:cNvSpPr>
          <p:nvPr>
            <p:ph type="dt" sz="quarter" idx="10"/>
          </p:nvPr>
        </p:nvSpPr>
        <p:spPr/>
        <p:txBody>
          <a:bodyPr/>
          <a:lstStyle/>
          <a:p>
            <a:r>
              <a:rPr lang="en-US"/>
              <a:t>6/10/2009</a:t>
            </a:r>
          </a:p>
        </p:txBody>
      </p:sp>
      <p:sp>
        <p:nvSpPr>
          <p:cNvPr id="5" name="Slide Number Placeholder 4"/>
          <p:cNvSpPr>
            <a:spLocks noGrp="1"/>
          </p:cNvSpPr>
          <p:nvPr>
            <p:ph type="sldNum" sz="quarter" idx="12"/>
          </p:nvPr>
        </p:nvSpPr>
        <p:spPr/>
        <p:txBody>
          <a:bodyPr/>
          <a:lstStyle/>
          <a:p>
            <a:fld id="{8BA60910-9E48-CD42-A13B-ED55C17BA687}" type="slidenum">
              <a:rPr lang="en-US"/>
              <a:pPr/>
              <a:t>89</a:t>
            </a:fld>
            <a:endParaRPr lang="en-US"/>
          </a:p>
        </p:txBody>
      </p:sp>
      <p:sp>
        <p:nvSpPr>
          <p:cNvPr id="6" name="Footer Placeholder 5"/>
          <p:cNvSpPr>
            <a:spLocks noGrp="1"/>
          </p:cNvSpPr>
          <p:nvPr>
            <p:ph type="ftr" sz="quarter" idx="11"/>
          </p:nvPr>
        </p:nvSpPr>
        <p:spPr/>
        <p:txBody>
          <a:bodyPr/>
          <a:lstStyle/>
          <a:p>
            <a:r>
              <a:rPr lang="en-US" dirty="0"/>
              <a:t>ETD 2009 Workshop -</a:t>
            </a: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746" name="Picture 2" descr="Q1ALL"/>
          <p:cNvPicPr>
            <a:picLocks noGrp="1" noChangeAspect="1" noChangeArrowheads="1"/>
          </p:cNvPicPr>
          <p:nvPr>
            <p:ph idx="4294967295"/>
          </p:nvPr>
        </p:nvPicPr>
        <p:blipFill>
          <a:blip r:embed="rId3"/>
          <a:srcRect/>
          <a:stretch>
            <a:fillRect/>
          </a:stretch>
        </p:blipFill>
        <p:spPr>
          <a:xfrm>
            <a:off x="2209800" y="0"/>
            <a:ext cx="5505450" cy="6858000"/>
          </a:xfrm>
        </p:spPr>
      </p:pic>
      <p:sp>
        <p:nvSpPr>
          <p:cNvPr id="31747" name="Rectangle 3"/>
          <p:cNvSpPr>
            <a:spLocks noChangeArrowheads="1"/>
          </p:cNvSpPr>
          <p:nvPr/>
        </p:nvSpPr>
        <p:spPr bwMode="auto">
          <a:xfrm>
            <a:off x="1901825" y="119062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996</TotalTime>
  <Words>5817</Words>
  <Application>Microsoft Macintosh PowerPoint</Application>
  <PresentationFormat>On-screen Show (4:3)</PresentationFormat>
  <Paragraphs>762</Paragraphs>
  <Slides>89</Slides>
  <Notes>32</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Module</vt:lpstr>
      <vt:lpstr>Distributed Digital Preservation Workshop for ETDs</vt:lpstr>
      <vt:lpstr>Instructors</vt:lpstr>
      <vt:lpstr>Attendees</vt:lpstr>
      <vt:lpstr>Agenda</vt:lpstr>
      <vt:lpstr>ETDs and Preservation Needs</vt:lpstr>
      <vt:lpstr>What is Digital Preservation?</vt:lpstr>
      <vt:lpstr>NDLTD Preservation Strategy:    MetaArchive Cooperative</vt:lpstr>
      <vt:lpstr>ETD Preservation Survey</vt:lpstr>
      <vt:lpstr>PowerPoint Presentation</vt:lpstr>
      <vt:lpstr>ETD File Formats</vt:lpstr>
      <vt:lpstr>Platforms and Institutional Repositories hosting ETDs</vt:lpstr>
      <vt:lpstr>Structure of ETD Collections</vt:lpstr>
      <vt:lpstr>PowerPoint Presentation</vt:lpstr>
      <vt:lpstr>NDLTD  Preservation Strategy</vt:lpstr>
      <vt:lpstr>NDLTD Preservation Strategy http://scholar.lib.vt.edu/theses/preservation/</vt:lpstr>
      <vt:lpstr>PowerPoint Presentation</vt:lpstr>
      <vt:lpstr>MetaArchive and Distributed Preservation </vt:lpstr>
      <vt:lpstr>Session Questions</vt:lpstr>
      <vt:lpstr>What led to MetaArchive?</vt:lpstr>
      <vt:lpstr>The Data Loss Problem</vt:lpstr>
      <vt:lpstr>The Gap in Digital Preservation Programs</vt:lpstr>
      <vt:lpstr>The Need for Collaborative Approaches</vt:lpstr>
      <vt:lpstr>Backups versus Digital Preservation</vt:lpstr>
      <vt:lpstr>Institutional Repositories versus Digital Preservation</vt:lpstr>
      <vt:lpstr>Secure and Distributed Cache Networks </vt:lpstr>
      <vt:lpstr>Both Technical and Organizational Networking are Required</vt:lpstr>
      <vt:lpstr>Shared Archiving Fails without a Pre-coordinated DDP Network in Place</vt:lpstr>
      <vt:lpstr>MetaArchive</vt:lpstr>
      <vt:lpstr>MetaArchive Phase I (2004-2007)</vt:lpstr>
      <vt:lpstr>Collection Variety</vt:lpstr>
      <vt:lpstr>MetaArchive Founding Members</vt:lpstr>
      <vt:lpstr>Membership Distribution</vt:lpstr>
      <vt:lpstr>Current Members</vt:lpstr>
      <vt:lpstr>Catalytic Efforts</vt:lpstr>
      <vt:lpstr>Technology: Building on Top of LOCKSS as a Solution for Preserving Digital Archives</vt:lpstr>
      <vt:lpstr>Organizational Agreements and Models</vt:lpstr>
      <vt:lpstr>Collection Foci: Growing Archives in Subject &amp; Genre Domains</vt:lpstr>
      <vt:lpstr>Active Collaborations with  Other Efforts</vt:lpstr>
      <vt:lpstr>MetaArchive Phase II (2007-2010)</vt:lpstr>
      <vt:lpstr>Institutional Roles</vt:lpstr>
      <vt:lpstr>Factors to Consider</vt:lpstr>
      <vt:lpstr>PowerPoint Presentation</vt:lpstr>
      <vt:lpstr>The NDLTD/MetaArchive  ETD Archive </vt:lpstr>
      <vt:lpstr>Session Questions</vt:lpstr>
      <vt:lpstr>NDLTD/MetaArchive ETD Archive Pilot Program - Goals</vt:lpstr>
      <vt:lpstr>NDLTD/MetaArchive ETD Archive Program - Timeline</vt:lpstr>
      <vt:lpstr>Scenarios Explored for Preserving ETD Collections</vt:lpstr>
      <vt:lpstr>Seeking Additional NDLTD/MetaArchive Members</vt:lpstr>
      <vt:lpstr>NDLTD/MetaArchive ETD Archive Pilot Program - How to Participate</vt:lpstr>
      <vt:lpstr>ETD Collections Management for Preservation Readiness</vt:lpstr>
      <vt:lpstr>Best Practices:  Unique Directory Names</vt:lpstr>
      <vt:lpstr>Best Practices: File Names</vt:lpstr>
      <vt:lpstr>Best Practices: Archival Units</vt:lpstr>
      <vt:lpstr>Best Practices: Triage for ETDs</vt:lpstr>
      <vt:lpstr>Best Practices: Triage for ETDs</vt:lpstr>
      <vt:lpstr>Best Practices: Web Accessible</vt:lpstr>
      <vt:lpstr>Best Practices: Web Accessible</vt:lpstr>
      <vt:lpstr>PowerPoint Presentation</vt:lpstr>
      <vt:lpstr>Best Practices: Metadata Discipline</vt:lpstr>
      <vt:lpstr>MetaArchive Conspectus Database</vt:lpstr>
      <vt:lpstr>MetaArchive Conspectus:  Descriptive Data</vt:lpstr>
      <vt:lpstr>MetaArchive Conspectus: URI</vt:lpstr>
      <vt:lpstr>MetaArchive Conspectus: Coverage</vt:lpstr>
      <vt:lpstr>MetaArchive Conspectus:  Accrual Information</vt:lpstr>
      <vt:lpstr>MetaArchive Conspectus:  Data Description</vt:lpstr>
      <vt:lpstr>MetaArchive Conspectus:  Rights and Ownership</vt:lpstr>
      <vt:lpstr>MetaArchive Conspectus:  Related Resources</vt:lpstr>
      <vt:lpstr>MetaArchive Conspectus:  Harvesting Information</vt:lpstr>
      <vt:lpstr>MetaArchive and its Members: Roles and Responsibilities</vt:lpstr>
      <vt:lpstr>Session Questions</vt:lpstr>
      <vt:lpstr>MetaArchive Charter, Membership Agreement , and Host Nonprofit</vt:lpstr>
      <vt:lpstr>Three Membership Levels</vt:lpstr>
      <vt:lpstr>Associated Fees and Other Responsibilities</vt:lpstr>
      <vt:lpstr>Individual Roles</vt:lpstr>
      <vt:lpstr>Archive Ingest Process</vt:lpstr>
      <vt:lpstr>Requirements for Operating a Node</vt:lpstr>
      <vt:lpstr>MetaArchive A New Member’s Perspective</vt:lpstr>
      <vt:lpstr>Open Access permission</vt:lpstr>
      <vt:lpstr>ETD submission notification</vt:lpstr>
      <vt:lpstr>Open Archival Information System</vt:lpstr>
      <vt:lpstr>Distributed Digital Preservation</vt:lpstr>
      <vt:lpstr>Preservation file formats</vt:lpstr>
      <vt:lpstr>Preserving visual appearance</vt:lpstr>
      <vt:lpstr>PowerPoint Presentation</vt:lpstr>
      <vt:lpstr>PowerPoint Presentation</vt:lpstr>
      <vt:lpstr>PowerPoint Presentation</vt:lpstr>
      <vt:lpstr>PowerPoint Presentation</vt:lpstr>
      <vt:lpstr>PowerPoint Presentation</vt:lpstr>
      <vt:lpstr>Questions and Answers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MetaArchive and Distributed Preservation </dc:title>
  <dc:creator>Martin Halbert</dc:creator>
  <cp:lastModifiedBy>Gail McMillan</cp:lastModifiedBy>
  <cp:revision>53</cp:revision>
  <cp:lastPrinted>2009-06-06T19:29:36Z</cp:lastPrinted>
  <dcterms:created xsi:type="dcterms:W3CDTF">2009-06-06T16:55:55Z</dcterms:created>
  <dcterms:modified xsi:type="dcterms:W3CDTF">2015-12-07T19:30:01Z</dcterms:modified>
</cp:coreProperties>
</file>