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0"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57" d="100"/>
          <a:sy n="57" d="100"/>
        </p:scale>
        <p:origin x="-189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extLst>
      <p:ext uri="{BB962C8B-B14F-4D97-AF65-F5344CB8AC3E}">
        <p14:creationId xmlns:p14="http://schemas.microsoft.com/office/powerpoint/2010/main" val="771007589"/>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 Id="rId3" Type="http://schemas.openxmlformats.org/officeDocument/2006/relationships/hyperlink" Target="https://pixabay.com/en/medicine-biology-healthcare-dna-163707/"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s://pixabay.com/en/social-media-social-networks-2314696/"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
        <p:cNvGrpSpPr/>
        <p:nvPr/>
      </p:nvGrpSpPr>
      <p:grpSpPr>
        <a:xfrm>
          <a:off x="0" y="0"/>
          <a:ext cx="0" cy="0"/>
          <a:chOff x="0" y="0"/>
          <a:chExt cx="0" cy="0"/>
        </a:xfrm>
      </p:grpSpPr>
      <p:sp>
        <p:nvSpPr>
          <p:cNvPr id="16" name="Shape 16"/>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r>
              <a:rPr lang="en-US"/>
              <a:t>Image: CC0 - </a:t>
            </a:r>
            <a:r>
              <a:rPr lang="en-US" u="sng">
                <a:solidFill>
                  <a:schemeClr val="hlink"/>
                </a:solidFill>
                <a:hlinkClick r:id="rId3"/>
              </a:rPr>
              <a:t>https://pixabay.com/en/medicine-biology-healthcare-dna-163707/</a:t>
            </a:r>
            <a:r>
              <a:rPr lang="en-US"/>
              <a:t> </a:t>
            </a:r>
          </a:p>
        </p:txBody>
      </p:sp>
      <p:sp>
        <p:nvSpPr>
          <p:cNvPr id="17" name="Shape 17"/>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r>
              <a:rPr lang="en-US"/>
              <a:t>https://pixabay.com/en/group-team-feedback-confirming-2822423/</a:t>
            </a:r>
          </a:p>
        </p:txBody>
      </p:sp>
      <p:sp>
        <p:nvSpPr>
          <p:cNvPr id="86" name="Shape 8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r>
              <a:rPr lang="en-US"/>
              <a:t>Along with this slide, note that these best approaches were chosen for highlighting because they also address many of the </a:t>
            </a:r>
            <a:r>
              <a:rPr lang="en-US" b="1"/>
              <a:t>issues</a:t>
            </a:r>
            <a:r>
              <a:rPr lang="en-US"/>
              <a:t> noted as things to avoid in the literature such as, highlighting community versus just individual solutions, and ensuring diversity of groups for outreach, as well as broad accessibility of the program; online versus in-person training options - advantages and disadvantages of each - use both to best effect, ...</a:t>
            </a:r>
          </a:p>
          <a:p>
            <a:pPr lvl="0">
              <a:spcBef>
                <a:spcPts val="0"/>
              </a:spcBef>
              <a:buNone/>
            </a:pPr>
            <a:endParaRPr/>
          </a:p>
          <a:p>
            <a:pPr lvl="0" rtl="0">
              <a:spcBef>
                <a:spcPts val="0"/>
              </a:spcBef>
              <a:buNone/>
            </a:pPr>
            <a:r>
              <a:rPr lang="en-US"/>
              <a:t>https://pixabay.com/en/bless-you-heart-human-group-2070882/</a:t>
            </a:r>
          </a:p>
        </p:txBody>
      </p:sp>
      <p:sp>
        <p:nvSpPr>
          <p:cNvPr id="93" name="Shape 93"/>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r>
              <a:rPr lang="en-US"/>
              <a:t>https://pixabay.com/en/group-team-feedback-confirming-2822423/</a:t>
            </a:r>
          </a:p>
        </p:txBody>
      </p:sp>
      <p:sp>
        <p:nvSpPr>
          <p:cNvPr id="100" name="Shape 100"/>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106" name="Shape 10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lnSpc>
                <a:spcPct val="115000"/>
              </a:lnSpc>
              <a:spcBef>
                <a:spcPts val="0"/>
              </a:spcBef>
              <a:buNone/>
            </a:pPr>
            <a:r>
              <a:rPr lang="en-US" sz="1100">
                <a:solidFill>
                  <a:schemeClr val="dk1"/>
                </a:solidFill>
              </a:rPr>
              <a:t>The literature review and environmental scan results and conversations with stakeholders indicate a demonstrated need. </a:t>
            </a:r>
          </a:p>
          <a:p>
            <a:pPr lvl="0" rtl="0">
              <a:lnSpc>
                <a:spcPct val="115000"/>
              </a:lnSpc>
              <a:spcBef>
                <a:spcPts val="0"/>
              </a:spcBef>
              <a:buNone/>
            </a:pPr>
            <a:r>
              <a:rPr lang="en-US" sz="1100">
                <a:solidFill>
                  <a:schemeClr val="dk1"/>
                </a:solidFill>
              </a:rPr>
              <a:t>This program has the capacity to serve various constituencies. </a:t>
            </a:r>
          </a:p>
          <a:p>
            <a:pPr lvl="0" rtl="0">
              <a:lnSpc>
                <a:spcPct val="115000"/>
              </a:lnSpc>
              <a:spcBef>
                <a:spcPts val="0"/>
              </a:spcBef>
              <a:buNone/>
            </a:pPr>
            <a:r>
              <a:rPr lang="en-US" sz="1100">
                <a:solidFill>
                  <a:schemeClr val="dk1"/>
                </a:solidFill>
              </a:rPr>
              <a:t>Based on literature review findings, we have made modifications to our original ideas; in particular to scaffold the types of information, sources, and skills for initial program content to address various levels of participant experience. </a:t>
            </a:r>
          </a:p>
          <a:p>
            <a:pPr lvl="0" rtl="0">
              <a:lnSpc>
                <a:spcPct val="115000"/>
              </a:lnSpc>
              <a:spcBef>
                <a:spcPts val="0"/>
              </a:spcBef>
              <a:buNone/>
            </a:pPr>
            <a:r>
              <a:rPr lang="en-US" sz="1100">
                <a:solidFill>
                  <a:schemeClr val="dk1"/>
                </a:solidFill>
              </a:rPr>
              <a:t>We will also add training to support final program projects. </a:t>
            </a:r>
          </a:p>
          <a:p>
            <a:pPr lvl="0" rtl="0">
              <a:lnSpc>
                <a:spcPct val="115000"/>
              </a:lnSpc>
              <a:spcBef>
                <a:spcPts val="0"/>
              </a:spcBef>
              <a:buClr>
                <a:schemeClr val="dk1"/>
              </a:buClr>
              <a:buSzPct val="100000"/>
              <a:buFont typeface="Arial"/>
              <a:buNone/>
            </a:pPr>
            <a:r>
              <a:rPr lang="en-US" sz="1100">
                <a:solidFill>
                  <a:schemeClr val="dk1"/>
                </a:solidFill>
              </a:rPr>
              <a:t>As next steps, we will work with partners to develop and implement a pilot program in 2018.</a:t>
            </a:r>
          </a:p>
        </p:txBody>
      </p:sp>
      <p:sp>
        <p:nvSpPr>
          <p:cNvPr id="112" name="Shape 112"/>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119" name="Shape 11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8" name="Shape 12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Clr>
                <a:schemeClr val="dk1"/>
              </a:buClr>
              <a:buSzPct val="78571"/>
              <a:buFont typeface="Arial"/>
              <a:buNone/>
            </a:pPr>
            <a:r>
              <a:rPr lang="en-US" sz="1400">
                <a:solidFill>
                  <a:schemeClr val="dk1"/>
                </a:solidFill>
              </a:rPr>
              <a:t>Dr. Google ---- navigating to find Dr. PubMed, Dr. Mayo Clinic, etc.,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135" name="Shape 135"/>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42" name="Shape 14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148" name="Shape 14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
        <p:cNvGrpSpPr/>
        <p:nvPr/>
      </p:nvGrpSpPr>
      <p:grpSpPr>
        <a:xfrm>
          <a:off x="0" y="0"/>
          <a:ext cx="0" cy="0"/>
          <a:chOff x="0" y="0"/>
          <a:chExt cx="0" cy="0"/>
        </a:xfrm>
      </p:grpSpPr>
      <p:sp>
        <p:nvSpPr>
          <p:cNvPr id="27" name="Shape 27"/>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endParaRPr/>
          </a:p>
        </p:txBody>
      </p:sp>
      <p:sp>
        <p:nvSpPr>
          <p:cNvPr id="28" name="Shape 28"/>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Shape 3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spcBef>
                <a:spcPts val="0"/>
              </a:spcBef>
              <a:buNone/>
            </a:pPr>
            <a:r>
              <a:rPr lang="en-US"/>
              <a:t>Many of us face anxiety and uncertainty when it comes to health concerns. To help address this, three librarians at a research university are working with partners to develop a Master Health Literacy (MHL) volunteer program modeled after national extension programs such as ‘Master Gardener,’ and the Texas A&amp;M AgriLife Extension’s Master Wellness Volunteer program. The MHL program will provide scaffolded health literacy content and guided self-directed learning to support individuals in growing knowledge and skills, and to empower community members to access and apply information for personal and community well being. An internal grant funded student positions to conduct a literature review and environmental scan for evidence-based program development.</a:t>
            </a:r>
          </a:p>
          <a:p>
            <a:pPr lvl="0" rtl="0">
              <a:spcBef>
                <a:spcPts val="0"/>
              </a:spcBef>
              <a:buNone/>
            </a:pPr>
            <a:endParaRPr/>
          </a:p>
          <a:p>
            <a:pPr lvl="0" rtl="0">
              <a:spcBef>
                <a:spcPts val="0"/>
              </a:spcBef>
              <a:buClr>
                <a:schemeClr val="dk1"/>
              </a:buClr>
              <a:buFont typeface="Arial"/>
              <a:buNone/>
            </a:pPr>
            <a:r>
              <a:rPr lang="en-US"/>
              <a:t>Image CC0: http://maxpixel.freegreatpicture.com/Word-Data-Deluge-Binary-Dataset-Data-Binary-System-2728121</a:t>
            </a:r>
          </a:p>
          <a:p>
            <a:pPr lvl="0">
              <a:spcBef>
                <a:spcPts val="0"/>
              </a:spcBef>
              <a:buNone/>
            </a:pPr>
            <a:endParaRPr/>
          </a:p>
        </p:txBody>
      </p:sp>
      <p:sp>
        <p:nvSpPr>
          <p:cNvPr id="35" name="Shape 35"/>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Shape 4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2" name="Shape 4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US"/>
              <a:t>Texas A&amp;M’s program is a great example. Later in the presentation we’ll highlight a few more as well.</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
        <p:cNvGrpSpPr/>
        <p:nvPr/>
      </p:nvGrpSpPr>
      <p:grpSpPr>
        <a:xfrm>
          <a:off x="0" y="0"/>
          <a:ext cx="0" cy="0"/>
          <a:chOff x="0" y="0"/>
          <a:chExt cx="0" cy="0"/>
        </a:xfrm>
      </p:grpSpPr>
      <p:sp>
        <p:nvSpPr>
          <p:cNvPr id="48" name="Shape 48"/>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 name="Shape 49"/>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7" name="Shape 57"/>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rtl="0">
              <a:spcBef>
                <a:spcPts val="0"/>
              </a:spcBef>
              <a:buNone/>
            </a:pPr>
            <a:r>
              <a:rPr lang="en-US"/>
              <a:t>Outcomes, learning objectives - a lot, this is why scaffolding!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endParaRPr/>
          </a:p>
        </p:txBody>
      </p:sp>
      <p:sp>
        <p:nvSpPr>
          <p:cNvPr id="63" name="Shape 6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rtl="0">
              <a:lnSpc>
                <a:spcPct val="115000"/>
              </a:lnSpc>
              <a:spcBef>
                <a:spcPts val="0"/>
              </a:spcBef>
              <a:buClr>
                <a:schemeClr val="dk1"/>
              </a:buClr>
              <a:buSzPct val="100000"/>
              <a:buFont typeface="Arial"/>
              <a:buNone/>
            </a:pPr>
            <a:r>
              <a:rPr lang="en-US" sz="1100">
                <a:solidFill>
                  <a:schemeClr val="dk1"/>
                </a:solidFill>
              </a:rPr>
              <a:t>Three students hired: conduct literature review and environmental scan of programs and educational materials to apply findings towards an initial program outline.</a:t>
            </a:r>
          </a:p>
          <a:p>
            <a:pPr lvl="0">
              <a:spcBef>
                <a:spcPts val="0"/>
              </a:spcBef>
              <a:buNone/>
            </a:pPr>
            <a:endParaRPr sz="1100"/>
          </a:p>
          <a:p>
            <a:pPr lvl="0">
              <a:spcBef>
                <a:spcPts val="0"/>
              </a:spcBef>
              <a:buNone/>
            </a:pPr>
            <a:r>
              <a:rPr lang="en-US" sz="1100"/>
              <a:t>logistically aspects of project (MLP) - what we looked into and how we did (esp. me/own experience) </a:t>
            </a:r>
          </a:p>
          <a:p>
            <a:pPr lvl="0">
              <a:spcBef>
                <a:spcPts val="0"/>
              </a:spcBef>
              <a:buNone/>
            </a:pPr>
            <a:endParaRPr sz="1100"/>
          </a:p>
          <a:p>
            <a:pPr lvl="0" rtl="0">
              <a:spcBef>
                <a:spcPts val="0"/>
              </a:spcBef>
              <a:buNone/>
            </a:pPr>
            <a:r>
              <a:rPr lang="en-US" sz="1100"/>
              <a:t>Image from </a:t>
            </a:r>
            <a:r>
              <a:rPr lang="en-US" sz="1100" u="sng">
                <a:solidFill>
                  <a:schemeClr val="hlink"/>
                </a:solidFill>
                <a:hlinkClick r:id="rId3"/>
              </a:rPr>
              <a:t>https://pixabay.com/en/social-media-social-networks-2314696/</a:t>
            </a:r>
            <a:r>
              <a:rPr lang="en-US" sz="1100"/>
              <a:t> </a:t>
            </a:r>
          </a:p>
        </p:txBody>
      </p:sp>
      <p:sp>
        <p:nvSpPr>
          <p:cNvPr id="71" name="Shape 71"/>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Shape 78"/>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ctr" anchorCtr="0">
            <a:noAutofit/>
          </a:bodyPr>
          <a:lstStyle/>
          <a:p>
            <a:pPr lvl="0">
              <a:spcBef>
                <a:spcPts val="0"/>
              </a:spcBef>
              <a:buNone/>
            </a:pPr>
            <a:r>
              <a:rPr lang="en-US"/>
              <a:t>https://pixabay.com/en/update-upgrade-renew-improve-1672350/</a:t>
            </a:r>
          </a:p>
          <a:p>
            <a:pPr lvl="0" rtl="0">
              <a:spcBef>
                <a:spcPts val="0"/>
              </a:spcBef>
              <a:buNone/>
            </a:pPr>
            <a:endParaRPr sz="1100">
              <a:solidFill>
                <a:schemeClr val="dk1"/>
              </a:solidFill>
              <a:highlight>
                <a:srgbClr val="FFFFFF"/>
              </a:highlight>
            </a:endParaRPr>
          </a:p>
        </p:txBody>
      </p:sp>
      <p:sp>
        <p:nvSpPr>
          <p:cNvPr id="79" name="Shape 79"/>
          <p:cNvSpPr>
            <a:spLocks noGrp="1" noRot="1" noChangeAspect="1"/>
          </p:cNvSpPr>
          <p:nvPr>
            <p:ph type="sldImg" idx="2"/>
          </p:nvPr>
        </p:nvSpPr>
        <p:spPr>
          <a:xfrm>
            <a:off x="1143225" y="685800"/>
            <a:ext cx="45723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Title Slide">
    <p:spTree>
      <p:nvGrpSpPr>
        <p:cNvPr id="1" name="Shape 11"/>
        <p:cNvGrpSpPr/>
        <p:nvPr/>
      </p:nvGrpSpPr>
      <p:grpSpPr>
        <a:xfrm>
          <a:off x="0" y="0"/>
          <a:ext cx="0" cy="0"/>
          <a:chOff x="0" y="0"/>
          <a:chExt cx="0" cy="0"/>
        </a:xfrm>
      </p:grpSpPr>
      <p:sp>
        <p:nvSpPr>
          <p:cNvPr id="12" name="Shape 12"/>
          <p:cNvSpPr/>
          <p:nvPr/>
        </p:nvSpPr>
        <p:spPr>
          <a:xfrm>
            <a:off x="924444" y="3974400"/>
            <a:ext cx="7576981" cy="1814400"/>
          </a:xfrm>
          <a:prstGeom prst="rect">
            <a:avLst/>
          </a:prstGeom>
          <a:solidFill>
            <a:srgbClr val="FFFFFF"/>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Title Slide">
    <p:spTree>
      <p:nvGrpSpPr>
        <p:cNvPr id="1" name="Shape 13"/>
        <p:cNvGrpSpPr/>
        <p:nvPr/>
      </p:nvGrpSpPr>
      <p:grpSpPr>
        <a:xfrm>
          <a:off x="0" y="0"/>
          <a:ext cx="0" cy="0"/>
          <a:chOff x="0" y="0"/>
          <a:chExt cx="0" cy="0"/>
        </a:xfrm>
      </p:grpSpPr>
      <p:sp>
        <p:nvSpPr>
          <p:cNvPr id="14" name="Shape 14"/>
          <p:cNvSpPr/>
          <p:nvPr/>
        </p:nvSpPr>
        <p:spPr>
          <a:xfrm>
            <a:off x="-25400" y="0"/>
            <a:ext cx="9188450" cy="323850"/>
          </a:xfrm>
          <a:prstGeom prst="rect">
            <a:avLst/>
          </a:prstGeom>
          <a:solidFill>
            <a:schemeClr val="lt1"/>
          </a:solidFill>
          <a:ln>
            <a:noFill/>
          </a:ln>
        </p:spPr>
        <p:txBody>
          <a:bodyPr wrap="square" lIns="91425" tIns="45700" rIns="91425" bIns="45700" anchor="ctr" anchorCtr="0">
            <a:noAutofit/>
          </a:bodyPr>
          <a:lstStyle/>
          <a:p>
            <a:pPr marL="0" marR="0" lvl="0" indent="0" algn="ctr" rtl="0">
              <a:spcBef>
                <a:spcPts val="0"/>
              </a:spcBef>
              <a:buNone/>
            </a:pPr>
            <a:endParaRPr sz="180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pic>
        <p:nvPicPr>
          <p:cNvPr id="6" name="Shape 6"/>
          <p:cNvPicPr preferRelativeResize="0"/>
          <p:nvPr/>
        </p:nvPicPr>
        <p:blipFill rotWithShape="1">
          <a:blip r:embed="rId4">
            <a:alphaModFix/>
          </a:blip>
          <a:srcRect/>
          <a:stretch/>
        </p:blipFill>
        <p:spPr>
          <a:xfrm>
            <a:off x="7003948" y="6239044"/>
            <a:ext cx="1625600" cy="342900"/>
          </a:xfrm>
          <a:prstGeom prst="rect">
            <a:avLst/>
          </a:prstGeom>
          <a:noFill/>
          <a:ln>
            <a:noFill/>
          </a:ln>
        </p:spPr>
      </p:pic>
      <p:sp>
        <p:nvSpPr>
          <p:cNvPr id="7" name="Shape 7"/>
          <p:cNvSpPr/>
          <p:nvPr/>
        </p:nvSpPr>
        <p:spPr>
          <a:xfrm>
            <a:off x="-6350" y="6096000"/>
            <a:ext cx="9150350" cy="590550"/>
          </a:xfrm>
          <a:prstGeom prst="rect">
            <a:avLst/>
          </a:prstGeom>
          <a:solidFill>
            <a:srgbClr val="7F2349"/>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8" name="Shape 8"/>
          <p:cNvSpPr/>
          <p:nvPr/>
        </p:nvSpPr>
        <p:spPr>
          <a:xfrm>
            <a:off x="-6350" y="6686549"/>
            <a:ext cx="9150350" cy="67173"/>
          </a:xfrm>
          <a:prstGeom prst="rect">
            <a:avLst/>
          </a:prstGeom>
          <a:solidFill>
            <a:srgbClr val="EE6832"/>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
        <p:nvSpPr>
          <p:cNvPr id="9" name="Shape 9"/>
          <p:cNvSpPr/>
          <p:nvPr/>
        </p:nvSpPr>
        <p:spPr>
          <a:xfrm>
            <a:off x="-6350" y="99289"/>
            <a:ext cx="9150350" cy="174747"/>
          </a:xfrm>
          <a:prstGeom prst="rect">
            <a:avLst/>
          </a:prstGeom>
          <a:solidFill>
            <a:srgbClr val="7F2349"/>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pic>
        <p:nvPicPr>
          <p:cNvPr id="10" name="Shape 10" descr="VT_white_cmyk_invt®.eps"/>
          <p:cNvPicPr preferRelativeResize="0"/>
          <p:nvPr/>
        </p:nvPicPr>
        <p:blipFill rotWithShape="1">
          <a:blip r:embed="rId5">
            <a:alphaModFix/>
          </a:blip>
          <a:srcRect/>
          <a:stretch/>
        </p:blipFill>
        <p:spPr>
          <a:xfrm>
            <a:off x="7537450" y="6236662"/>
            <a:ext cx="1479448" cy="319881"/>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4" Type="http://schemas.openxmlformats.org/officeDocument/2006/relationships/image" Target="../media/image4.png"/><Relationship Id="rId5" Type="http://schemas.openxmlformats.org/officeDocument/2006/relationships/hyperlink" Target="https://vtechworks.lib.vt.edu/handle/10919/79663"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hyperlink" Target="http://extension.msstate.edu/jmwv" TargetMode="External"/><Relationship Id="rId4" Type="http://schemas.openxmlformats.org/officeDocument/2006/relationships/hyperlink" Target="https://agrilife.org/mwv/" TargetMode="External"/><Relationship Id="rId5" Type="http://schemas.openxmlformats.org/officeDocument/2006/relationships/hyperlink" Target="http://www.latinohealthaccess.org/trainings/" TargetMode="External"/><Relationship Id="rId6" Type="http://schemas.openxmlformats.org/officeDocument/2006/relationships/hyperlink" Target="http://urbanhealthinitiative.emory.edu/projects/index.html" TargetMode="External"/><Relationship Id="rId7" Type="http://schemas.openxmlformats.org/officeDocument/2006/relationships/hyperlink" Target="http://www.mlanet.org/p/cm/ld/fid=397" TargetMode="External"/><Relationship Id="rId8" Type="http://schemas.openxmlformats.org/officeDocument/2006/relationships/hyperlink" Target="https://health.gov/communication/initiatives/health-literacy-action-plan.asp" TargetMode="External"/><Relationship Id="rId9" Type="http://schemas.openxmlformats.org/officeDocument/2006/relationships/hyperlink" Target="https://www.hrsa.gov/about/organization/bureaus/ohe/healthliteracy/resources/index.html" TargetMode="External"/><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7.png"/></Relationships>
</file>

<file path=ppt/slides/_rels/slide17.xml.rels><?xml version="1.0" encoding="UTF-8" standalone="yes"?>
<Relationships xmlns="http://schemas.openxmlformats.org/package/2006/relationships"><Relationship Id="rId11" Type="http://schemas.openxmlformats.org/officeDocument/2006/relationships/hyperlink" Target="https://www.pexels.com/photo/people-coffee-meeting-team-7096/" TargetMode="External"/><Relationship Id="rId12" Type="http://schemas.openxmlformats.org/officeDocument/2006/relationships/hyperlink" Target="https://pixabay.com/en/social-media-social-networks-2314696/" TargetMode="External"/><Relationship Id="rId13" Type="http://schemas.openxmlformats.org/officeDocument/2006/relationships/hyperlink" Target="https://pixabay.com/en/update-upgrade-renew-improve-1672350/" TargetMode="External"/><Relationship Id="rId14" Type="http://schemas.openxmlformats.org/officeDocument/2006/relationships/hyperlink" Target="https://pixabay.com/en/group-team-feedback-confirming-2822423/" TargetMode="External"/><Relationship Id="rId15" Type="http://schemas.openxmlformats.org/officeDocument/2006/relationships/hyperlink" Target="https://pixabay.com/en/bless-you-heart-human-group-2070882/" TargetMode="External"/><Relationship Id="rId16" Type="http://schemas.openxmlformats.org/officeDocument/2006/relationships/hyperlink" Target="https://upload.wikimedia.org/wikipedia/commons/3/32/CONCLUSION.JPG" TargetMode="External"/><Relationship Id="rId17" Type="http://schemas.openxmlformats.org/officeDocument/2006/relationships/hyperlink" Target="https://pixabay.com/p-665869/?no_redirect" TargetMode="External"/><Relationship Id="rId18" Type="http://schemas.openxmlformats.org/officeDocument/2006/relationships/hyperlink" Target="https://pixabay.com/en/castle-pie-in-the-sky-sky-clouds-1255846/" TargetMode="External"/><Relationship Id="rId19" Type="http://schemas.openxmlformats.org/officeDocument/2006/relationships/hyperlink" Target="https://pixabay.com/en/question-question-mark-board-school-2709670/" TargetMode="External"/><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pixabay.com/" TargetMode="External"/><Relationship Id="rId4" Type="http://schemas.openxmlformats.org/officeDocument/2006/relationships/hyperlink" Target="https://www.pexels.com/" TargetMode="External"/><Relationship Id="rId5" Type="http://schemas.openxmlformats.org/officeDocument/2006/relationships/hyperlink" Target="http://maxpixel.freegreatpicture.com/home" TargetMode="External"/><Relationship Id="rId6" Type="http://schemas.openxmlformats.org/officeDocument/2006/relationships/hyperlink" Target="https://commons.wikimedia.org/wiki/Main_Page" TargetMode="External"/><Relationship Id="rId7" Type="http://schemas.openxmlformats.org/officeDocument/2006/relationships/hyperlink" Target="https://pixabay.com/en/medicine-biology-healthcare-dna-163707/" TargetMode="External"/><Relationship Id="rId8" Type="http://schemas.openxmlformats.org/officeDocument/2006/relationships/hyperlink" Target="http://maxpixel.freegreatpicture.com/Word-Data-Deluge-Binary-Dataset-Data-Binary-System-2728121" TargetMode="External"/><Relationship Id="rId9" Type="http://schemas.openxmlformats.org/officeDocument/2006/relationships/hyperlink" Target="http://maxpixel.freegreatpicture.com/Wind-Rose-East-Direction-South-North-Compass-West-1209398" TargetMode="External"/><Relationship Id="rId10" Type="http://schemas.openxmlformats.org/officeDocument/2006/relationships/hyperlink" Target="https://www.pexels.com/photo/football-goal-pitch-sport-171271/"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files.eric.ed.gov/fulltext/ED493284.pdf" TargetMode="External"/><Relationship Id="rId4" Type="http://schemas.openxmlformats.org/officeDocument/2006/relationships/hyperlink" Target="https://www.ncbi.nlm.nih.gov/pubmed/25009856" TargetMode="External"/><Relationship Id="rId5" Type="http://schemas.openxmlformats.org/officeDocument/2006/relationships/hyperlink" Target="http://www.ncsall.net/fileadmin/resources/ann_rev/rall_v7_ch6.pdf" TargetMode="External"/><Relationship Id="rId6" Type="http://schemas.openxmlformats.org/officeDocument/2006/relationships/hyperlink" Target="http://pubs.ext.vt.edu/content/dam/pubs_ext_vt_edu/ANR/ANR-137/ANR-137-pdf.pdf" TargetMode="External"/><Relationship Id="rId7" Type="http://schemas.openxmlformats.org/officeDocument/2006/relationships/hyperlink" Target="https://vtechworks.lib.vt.edu/handle/10919/79663" TargetMode="External"/><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8.jpg"/></Relationships>
</file>

<file path=ppt/slides/_rels/slide2.xml.rels><?xml version="1.0" encoding="UTF-8" standalone="yes"?>
<Relationships xmlns="http://schemas.openxmlformats.org/package/2006/relationships"><Relationship Id="rId3" Type="http://schemas.openxmlformats.org/officeDocument/2006/relationships/hyperlink" Target="mailto:kdebose@vt.edu" TargetMode="External"/><Relationship Id="rId4" Type="http://schemas.openxmlformats.org/officeDocument/2006/relationships/hyperlink" Target="mailto:ihaugen@vt.edu" TargetMode="External"/><Relationship Id="rId5" Type="http://schemas.openxmlformats.org/officeDocument/2006/relationships/hyperlink" Target="mailto:vpannabe@vt.edu" TargetMode="External"/><Relationship Id="rId6" Type="http://schemas.openxmlformats.org/officeDocument/2006/relationships/hyperlink" Target="mailto:derin@vt.edu" TargetMode="External"/><Relationship Id="rId7" Type="http://schemas.openxmlformats.org/officeDocument/2006/relationships/hyperlink" Target="mailto:m1pasier@vt.edu" TargetMode="External"/><Relationship Id="rId8" Type="http://schemas.openxmlformats.org/officeDocument/2006/relationships/hyperlink" Target="mailto:cselbo@vt.edu" TargetMode="External"/><Relationship Id="rId9"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hyperlink" Target="https://agrilife.org/mwv/" TargetMode="External"/><Relationship Id="rId4"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pic>
        <p:nvPicPr>
          <p:cNvPr id="19" name="Shape 19"/>
          <p:cNvPicPr preferRelativeResize="0"/>
          <p:nvPr/>
        </p:nvPicPr>
        <p:blipFill>
          <a:blip r:embed="rId3">
            <a:alphaModFix/>
          </a:blip>
          <a:stretch>
            <a:fillRect/>
          </a:stretch>
        </p:blipFill>
        <p:spPr>
          <a:xfrm>
            <a:off x="0" y="-12"/>
            <a:ext cx="9144000" cy="6093614"/>
          </a:xfrm>
          <a:prstGeom prst="rect">
            <a:avLst/>
          </a:prstGeom>
          <a:noFill/>
          <a:ln>
            <a:noFill/>
          </a:ln>
        </p:spPr>
      </p:pic>
      <p:sp>
        <p:nvSpPr>
          <p:cNvPr id="20" name="Shape 20"/>
          <p:cNvSpPr txBox="1"/>
          <p:nvPr/>
        </p:nvSpPr>
        <p:spPr>
          <a:xfrm>
            <a:off x="317250" y="2301875"/>
            <a:ext cx="8509500" cy="1073700"/>
          </a:xfrm>
          <a:prstGeom prst="rect">
            <a:avLst/>
          </a:prstGeom>
          <a:solidFill>
            <a:srgbClr val="EFEFEF">
              <a:alpha val="71920"/>
            </a:srgbClr>
          </a:solidFill>
          <a:ln w="38100" cap="flat" cmpd="sng">
            <a:solidFill>
              <a:srgbClr val="999999"/>
            </a:solidFill>
            <a:prstDash val="solid"/>
            <a:round/>
            <a:headEnd type="none" w="med" len="med"/>
            <a:tailEnd type="none" w="med" len="med"/>
          </a:ln>
        </p:spPr>
        <p:txBody>
          <a:bodyPr wrap="square" lIns="91425" tIns="45700" rIns="91425" bIns="45700" anchor="t" anchorCtr="0">
            <a:noAutofit/>
          </a:bodyPr>
          <a:lstStyle/>
          <a:p>
            <a:pPr lvl="0" algn="ctr" rtl="0">
              <a:lnSpc>
                <a:spcPct val="115000"/>
              </a:lnSpc>
              <a:spcBef>
                <a:spcPts val="0"/>
              </a:spcBef>
              <a:buSzPct val="36666"/>
              <a:buNone/>
            </a:pPr>
            <a:r>
              <a:rPr lang="en-US" sz="3000">
                <a:solidFill>
                  <a:schemeClr val="dk1"/>
                </a:solidFill>
              </a:rPr>
              <a:t>Master Health Literacy: </a:t>
            </a:r>
          </a:p>
          <a:p>
            <a:pPr lvl="0" algn="ctr" rtl="0">
              <a:lnSpc>
                <a:spcPct val="115000"/>
              </a:lnSpc>
              <a:spcBef>
                <a:spcPts val="0"/>
              </a:spcBef>
              <a:buSzPct val="36666"/>
              <a:buNone/>
            </a:pPr>
            <a:r>
              <a:rPr lang="en-US" sz="3000">
                <a:solidFill>
                  <a:schemeClr val="dk1"/>
                </a:solidFill>
              </a:rPr>
              <a:t>A Participant-Focused Program in Development</a:t>
            </a:r>
          </a:p>
        </p:txBody>
      </p:sp>
      <p:sp>
        <p:nvSpPr>
          <p:cNvPr id="21" name="Shape 21"/>
          <p:cNvSpPr txBox="1"/>
          <p:nvPr/>
        </p:nvSpPr>
        <p:spPr>
          <a:xfrm>
            <a:off x="1161000" y="3548275"/>
            <a:ext cx="6822000" cy="538500"/>
          </a:xfrm>
          <a:prstGeom prst="rect">
            <a:avLst/>
          </a:prstGeom>
          <a:solidFill>
            <a:srgbClr val="EFEFEF">
              <a:alpha val="68080"/>
            </a:srgbClr>
          </a:solidFill>
          <a:ln>
            <a:noFill/>
          </a:ln>
        </p:spPr>
        <p:txBody>
          <a:bodyPr wrap="square" lIns="91425" tIns="91425" rIns="91425" bIns="91425" anchor="t" anchorCtr="0">
            <a:noAutofit/>
          </a:bodyPr>
          <a:lstStyle/>
          <a:p>
            <a:pPr lvl="0">
              <a:spcBef>
                <a:spcPts val="0"/>
              </a:spcBef>
              <a:buNone/>
            </a:pPr>
            <a:r>
              <a:rPr lang="en-US" sz="2300"/>
              <a:t>Michelle Pasier, Kiri DeBose, Virginia Pannabecker</a:t>
            </a:r>
          </a:p>
        </p:txBody>
      </p:sp>
      <p:sp>
        <p:nvSpPr>
          <p:cNvPr id="22" name="Shape 22"/>
          <p:cNvSpPr txBox="1"/>
          <p:nvPr/>
        </p:nvSpPr>
        <p:spPr>
          <a:xfrm>
            <a:off x="388950" y="4467775"/>
            <a:ext cx="8366100" cy="710100"/>
          </a:xfrm>
          <a:prstGeom prst="rect">
            <a:avLst/>
          </a:prstGeom>
          <a:solidFill>
            <a:srgbClr val="EFEFEF">
              <a:alpha val="68080"/>
            </a:srgbClr>
          </a:solidFill>
          <a:ln>
            <a:noFill/>
          </a:ln>
        </p:spPr>
        <p:txBody>
          <a:bodyPr wrap="square" lIns="91425" tIns="91425" rIns="91425" bIns="91425" anchor="ctr" anchorCtr="0">
            <a:noAutofit/>
          </a:bodyPr>
          <a:lstStyle/>
          <a:p>
            <a:pPr lvl="0" algn="ctr">
              <a:spcBef>
                <a:spcPts val="0"/>
              </a:spcBef>
              <a:buNone/>
            </a:pPr>
            <a:r>
              <a:rPr lang="en-US"/>
              <a:t>Acknowledgements: Thank you to Erin Dreelin, Inga Haugen, and Charlotte Selbo </a:t>
            </a:r>
          </a:p>
          <a:p>
            <a:pPr lvl="0" algn="ctr">
              <a:spcBef>
                <a:spcPts val="0"/>
              </a:spcBef>
              <a:buNone/>
            </a:pPr>
            <a:r>
              <a:rPr lang="en-US"/>
              <a:t>for their contributions to this project.</a:t>
            </a:r>
          </a:p>
        </p:txBody>
      </p:sp>
      <p:pic>
        <p:nvPicPr>
          <p:cNvPr id="23" name="Shape 23"/>
          <p:cNvPicPr preferRelativeResize="0"/>
          <p:nvPr/>
        </p:nvPicPr>
        <p:blipFill>
          <a:blip r:embed="rId4">
            <a:alphaModFix/>
          </a:blip>
          <a:stretch>
            <a:fillRect/>
          </a:stretch>
        </p:blipFill>
        <p:spPr>
          <a:xfrm>
            <a:off x="152400" y="6246002"/>
            <a:ext cx="838200" cy="295275"/>
          </a:xfrm>
          <a:prstGeom prst="rect">
            <a:avLst/>
          </a:prstGeom>
          <a:noFill/>
          <a:ln>
            <a:noFill/>
          </a:ln>
        </p:spPr>
      </p:pic>
      <p:sp>
        <p:nvSpPr>
          <p:cNvPr id="24" name="Shape 24"/>
          <p:cNvSpPr txBox="1"/>
          <p:nvPr/>
        </p:nvSpPr>
        <p:spPr>
          <a:xfrm>
            <a:off x="1161000" y="6206300"/>
            <a:ext cx="7042500" cy="374700"/>
          </a:xfrm>
          <a:prstGeom prst="rect">
            <a:avLst/>
          </a:prstGeom>
          <a:noFill/>
          <a:ln>
            <a:noFill/>
          </a:ln>
        </p:spPr>
        <p:txBody>
          <a:bodyPr wrap="square" lIns="91425" tIns="91425" rIns="91425" bIns="91425" anchor="t" anchorCtr="0">
            <a:noAutofit/>
          </a:bodyPr>
          <a:lstStyle/>
          <a:p>
            <a:pPr lvl="0">
              <a:spcBef>
                <a:spcPts val="0"/>
              </a:spcBef>
              <a:buNone/>
            </a:pPr>
            <a:r>
              <a:rPr lang="en-US" sz="1000">
                <a:solidFill>
                  <a:schemeClr val="lt1"/>
                </a:solidFill>
              </a:rPr>
              <a:t>This presentation is licensed CC BY SA 4.0 for reuse: https://creativecommons.org/licenses/by-sa/4.0/ </a:t>
            </a:r>
          </a:p>
        </p:txBody>
      </p:sp>
      <p:sp>
        <p:nvSpPr>
          <p:cNvPr id="25" name="Shape 25"/>
          <p:cNvSpPr txBox="1"/>
          <p:nvPr/>
        </p:nvSpPr>
        <p:spPr>
          <a:xfrm>
            <a:off x="388950" y="5273075"/>
            <a:ext cx="8366100" cy="538500"/>
          </a:xfrm>
          <a:prstGeom prst="rect">
            <a:avLst/>
          </a:prstGeom>
          <a:solidFill>
            <a:srgbClr val="EFEFEF">
              <a:alpha val="68080"/>
            </a:srgbClr>
          </a:solidFill>
          <a:ln>
            <a:noFill/>
          </a:ln>
        </p:spPr>
        <p:txBody>
          <a:bodyPr wrap="square" lIns="91425" tIns="91425" rIns="91425" bIns="91425" anchor="ctr" anchorCtr="0">
            <a:noAutofit/>
          </a:bodyPr>
          <a:lstStyle/>
          <a:p>
            <a:pPr lvl="0" algn="ctr" rtl="0">
              <a:spcBef>
                <a:spcPts val="0"/>
              </a:spcBef>
              <a:buNone/>
            </a:pPr>
            <a:r>
              <a:rPr lang="en-US" sz="1500" b="1"/>
              <a:t>This presentation is available via VTechWorks: </a:t>
            </a:r>
            <a:r>
              <a:rPr lang="en-US" sz="1500" b="1" u="sng">
                <a:solidFill>
                  <a:schemeClr val="hlink"/>
                </a:solidFill>
                <a:hlinkClick r:id="rId5"/>
              </a:rPr>
              <a:t>https://vtechworks.lib.vt.edu/handle/10919/79663</a:t>
            </a:r>
            <a:r>
              <a:rPr lang="en-US" sz="1500" b="1"/>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p:nvPr/>
        </p:nvSpPr>
        <p:spPr>
          <a:xfrm>
            <a:off x="390800" y="4428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Results: Past success</a:t>
            </a:r>
          </a:p>
        </p:txBody>
      </p:sp>
      <p:sp>
        <p:nvSpPr>
          <p:cNvPr id="89" name="Shape 89"/>
          <p:cNvSpPr txBox="1"/>
          <p:nvPr/>
        </p:nvSpPr>
        <p:spPr>
          <a:xfrm>
            <a:off x="523650" y="1054925"/>
            <a:ext cx="8096700" cy="2495400"/>
          </a:xfrm>
          <a:prstGeom prst="rect">
            <a:avLst/>
          </a:prstGeom>
          <a:noFill/>
          <a:ln>
            <a:noFill/>
          </a:ln>
        </p:spPr>
        <p:txBody>
          <a:bodyPr wrap="square" lIns="91425" tIns="91425" rIns="91425" bIns="91425" anchor="t" anchorCtr="0">
            <a:noAutofit/>
          </a:bodyPr>
          <a:lstStyle/>
          <a:p>
            <a:pPr lvl="0" rtl="0">
              <a:lnSpc>
                <a:spcPct val="115000"/>
              </a:lnSpc>
              <a:spcBef>
                <a:spcPts val="0"/>
              </a:spcBef>
              <a:buNone/>
            </a:pPr>
            <a:r>
              <a:rPr lang="en-US" sz="2400" b="1">
                <a:solidFill>
                  <a:schemeClr val="dk1"/>
                </a:solidFill>
              </a:rPr>
              <a:t>Teaching and training</a:t>
            </a:r>
          </a:p>
          <a:p>
            <a:pPr marL="457200" lvl="0" indent="-381000" rtl="0">
              <a:lnSpc>
                <a:spcPct val="115000"/>
              </a:lnSpc>
              <a:spcBef>
                <a:spcPts val="0"/>
              </a:spcBef>
              <a:buClr>
                <a:schemeClr val="dk1"/>
              </a:buClr>
              <a:buSzPct val="100000"/>
              <a:buChar char="●"/>
            </a:pPr>
            <a:r>
              <a:rPr lang="en-US" sz="2400">
                <a:solidFill>
                  <a:schemeClr val="dk1"/>
                </a:solidFill>
              </a:rPr>
              <a:t>Providing knowledge and the skills to pass it on</a:t>
            </a:r>
          </a:p>
          <a:p>
            <a:pPr marL="914400" lvl="1" indent="-381000" rtl="0">
              <a:lnSpc>
                <a:spcPct val="115000"/>
              </a:lnSpc>
              <a:spcBef>
                <a:spcPts val="0"/>
              </a:spcBef>
              <a:buClr>
                <a:schemeClr val="dk1"/>
              </a:buClr>
              <a:buSzPct val="100000"/>
              <a:buChar char="○"/>
            </a:pPr>
            <a:r>
              <a:rPr lang="en-US" sz="2400">
                <a:solidFill>
                  <a:schemeClr val="dk1"/>
                </a:solidFill>
              </a:rPr>
              <a:t>System of feedback and correction to improve current skills </a:t>
            </a:r>
          </a:p>
          <a:p>
            <a:pPr marL="914400" lvl="1" indent="-381000" rtl="0">
              <a:lnSpc>
                <a:spcPct val="115000"/>
              </a:lnSpc>
              <a:spcBef>
                <a:spcPts val="0"/>
              </a:spcBef>
              <a:buClr>
                <a:schemeClr val="dk1"/>
              </a:buClr>
              <a:buSzPct val="100000"/>
              <a:buChar char="○"/>
            </a:pPr>
            <a:r>
              <a:rPr lang="en-US" sz="2400">
                <a:solidFill>
                  <a:schemeClr val="dk1"/>
                </a:solidFill>
              </a:rPr>
              <a:t>Skills to tackle topics </a:t>
            </a:r>
          </a:p>
          <a:p>
            <a:pPr marL="914400" lvl="1" indent="-381000" rtl="0">
              <a:lnSpc>
                <a:spcPct val="115000"/>
              </a:lnSpc>
              <a:spcBef>
                <a:spcPts val="0"/>
              </a:spcBef>
              <a:buClr>
                <a:schemeClr val="dk1"/>
              </a:buClr>
              <a:buSzPct val="100000"/>
              <a:buChar char="○"/>
            </a:pPr>
            <a:r>
              <a:rPr lang="en-US" sz="2400">
                <a:solidFill>
                  <a:schemeClr val="dk1"/>
                </a:solidFill>
              </a:rPr>
              <a:t>Ideally, application of skills to any topic </a:t>
            </a:r>
          </a:p>
          <a:p>
            <a:pPr marL="914400" lvl="1" indent="-381000" rtl="0">
              <a:lnSpc>
                <a:spcPct val="115000"/>
              </a:lnSpc>
              <a:spcBef>
                <a:spcPts val="0"/>
              </a:spcBef>
              <a:buClr>
                <a:schemeClr val="dk1"/>
              </a:buClr>
              <a:buSzPct val="100000"/>
              <a:buChar char="○"/>
            </a:pPr>
            <a:r>
              <a:rPr lang="en-US" sz="2400">
                <a:solidFill>
                  <a:schemeClr val="dk1"/>
                </a:solidFill>
              </a:rPr>
              <a:t>Work with existing resources, structures, organizations in community</a:t>
            </a:r>
          </a:p>
          <a:p>
            <a:pPr marL="0" lvl="0" indent="-69850" rtl="0">
              <a:lnSpc>
                <a:spcPct val="115000"/>
              </a:lnSpc>
              <a:spcBef>
                <a:spcPts val="0"/>
              </a:spcBef>
              <a:buClr>
                <a:schemeClr val="dk1"/>
              </a:buClr>
              <a:buFont typeface="Arial"/>
              <a:buNone/>
            </a:pPr>
            <a:endParaRPr sz="2400"/>
          </a:p>
        </p:txBody>
      </p:sp>
      <p:pic>
        <p:nvPicPr>
          <p:cNvPr id="90" name="Shape 90"/>
          <p:cNvPicPr preferRelativeResize="0"/>
          <p:nvPr/>
        </p:nvPicPr>
        <p:blipFill>
          <a:blip r:embed="rId3">
            <a:alphaModFix/>
          </a:blip>
          <a:stretch>
            <a:fillRect/>
          </a:stretch>
        </p:blipFill>
        <p:spPr>
          <a:xfrm>
            <a:off x="5272125" y="4130725"/>
            <a:ext cx="3778574" cy="1676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p:nvPr/>
        </p:nvSpPr>
        <p:spPr>
          <a:xfrm>
            <a:off x="390800" y="4428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Results: Best Approaches</a:t>
            </a:r>
          </a:p>
        </p:txBody>
      </p:sp>
      <p:sp>
        <p:nvSpPr>
          <p:cNvPr id="96" name="Shape 96"/>
          <p:cNvSpPr txBox="1"/>
          <p:nvPr/>
        </p:nvSpPr>
        <p:spPr>
          <a:xfrm>
            <a:off x="523650" y="1023825"/>
            <a:ext cx="8096700" cy="2495400"/>
          </a:xfrm>
          <a:prstGeom prst="rect">
            <a:avLst/>
          </a:prstGeom>
          <a:noFill/>
          <a:ln>
            <a:noFill/>
          </a:ln>
        </p:spPr>
        <p:txBody>
          <a:bodyPr wrap="square" lIns="91425" tIns="91425" rIns="91425" bIns="91425" anchor="t" anchorCtr="0">
            <a:noAutofit/>
          </a:bodyPr>
          <a:lstStyle/>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Individual &amp; community: program helps individuals help communities - adds to skills they already have</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Institutional trust: involves community in each step </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Online vs. in person: access &amp; strength of connection </a:t>
            </a:r>
          </a:p>
          <a:p>
            <a:pPr marL="457200" lvl="0" indent="-381000" rtl="0">
              <a:lnSpc>
                <a:spcPct val="115000"/>
              </a:lnSpc>
              <a:spcBef>
                <a:spcPts val="0"/>
              </a:spcBef>
              <a:buClr>
                <a:schemeClr val="dk1"/>
              </a:buClr>
              <a:buSzPct val="100000"/>
              <a:buChar char="●"/>
            </a:pPr>
            <a:r>
              <a:rPr lang="en-US" sz="2400">
                <a:solidFill>
                  <a:schemeClr val="dk1"/>
                </a:solidFill>
              </a:rPr>
              <a:t>Where to start: background information and skills</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Teaching method: how to approach a problem, existing resources, how to do research</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Discussion: teach skills, practice together</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Volunteer outreach: involve in each step, </a:t>
            </a:r>
          </a:p>
          <a:p>
            <a:pPr lvl="0" indent="457200" rtl="0">
              <a:lnSpc>
                <a:spcPct val="115000"/>
              </a:lnSpc>
              <a:spcBef>
                <a:spcPts val="0"/>
              </a:spcBef>
              <a:buNone/>
            </a:pPr>
            <a:r>
              <a:rPr lang="en-US" sz="2400">
                <a:solidFill>
                  <a:schemeClr val="dk1"/>
                </a:solidFill>
                <a:highlight>
                  <a:srgbClr val="FFFFFF"/>
                </a:highlight>
              </a:rPr>
              <a:t>getting involved in meaningful ways</a:t>
            </a:r>
          </a:p>
          <a:p>
            <a:pPr marL="457200" lvl="0" indent="-381000" rtl="0">
              <a:lnSpc>
                <a:spcPct val="115000"/>
              </a:lnSpc>
              <a:spcBef>
                <a:spcPts val="0"/>
              </a:spcBef>
              <a:buClr>
                <a:schemeClr val="dk1"/>
              </a:buClr>
              <a:buSzPct val="100000"/>
              <a:buChar char="●"/>
            </a:pPr>
            <a:r>
              <a:rPr lang="en-US" sz="2400">
                <a:solidFill>
                  <a:schemeClr val="dk1"/>
                </a:solidFill>
                <a:highlight>
                  <a:srgbClr val="FFFFFF"/>
                </a:highlight>
              </a:rPr>
              <a:t>Cost, assessment, logistics</a:t>
            </a:r>
          </a:p>
        </p:txBody>
      </p:sp>
      <p:pic>
        <p:nvPicPr>
          <p:cNvPr id="97" name="Shape 97"/>
          <p:cNvPicPr preferRelativeResize="0"/>
          <p:nvPr/>
        </p:nvPicPr>
        <p:blipFill rotWithShape="1">
          <a:blip r:embed="rId3">
            <a:alphaModFix/>
          </a:blip>
          <a:srcRect l="15910" t="14920" r="8686" b="15745"/>
          <a:stretch/>
        </p:blipFill>
        <p:spPr>
          <a:xfrm>
            <a:off x="6697775" y="4012150"/>
            <a:ext cx="2446224" cy="15862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p:nvPr/>
        </p:nvSpPr>
        <p:spPr>
          <a:xfrm>
            <a:off x="222525" y="442875"/>
            <a:ext cx="8828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Results: Selected Program Websites and Materials</a:t>
            </a:r>
          </a:p>
        </p:txBody>
      </p:sp>
      <p:sp>
        <p:nvSpPr>
          <p:cNvPr id="103" name="Shape 103"/>
          <p:cNvSpPr txBox="1"/>
          <p:nvPr/>
        </p:nvSpPr>
        <p:spPr>
          <a:xfrm>
            <a:off x="523650" y="1112650"/>
            <a:ext cx="8316900" cy="4593600"/>
          </a:xfrm>
          <a:prstGeom prst="rect">
            <a:avLst/>
          </a:prstGeom>
          <a:noFill/>
          <a:ln>
            <a:noFill/>
          </a:ln>
        </p:spPr>
        <p:txBody>
          <a:bodyPr wrap="square" lIns="91425" tIns="91425" rIns="91425" bIns="91425" anchor="t" anchorCtr="0">
            <a:noAutofit/>
          </a:bodyPr>
          <a:lstStyle/>
          <a:p>
            <a:pPr marL="0" lvl="0" indent="-69850" rtl="0">
              <a:lnSpc>
                <a:spcPct val="115000"/>
              </a:lnSpc>
              <a:spcBef>
                <a:spcPts val="0"/>
              </a:spcBef>
              <a:buClr>
                <a:schemeClr val="dk1"/>
              </a:buClr>
              <a:buSzPct val="45833"/>
              <a:buFont typeface="Arial"/>
              <a:buNone/>
            </a:pPr>
            <a:r>
              <a:rPr lang="en-US" sz="2400" b="1"/>
              <a:t>Program Websites</a:t>
            </a:r>
          </a:p>
          <a:p>
            <a:pPr marL="0" lvl="0" indent="-69850" rtl="0">
              <a:lnSpc>
                <a:spcPct val="115000"/>
              </a:lnSpc>
              <a:spcBef>
                <a:spcPts val="0"/>
              </a:spcBef>
              <a:buClr>
                <a:schemeClr val="dk1"/>
              </a:buClr>
              <a:buSzPct val="50000"/>
              <a:buFont typeface="Arial"/>
              <a:buNone/>
            </a:pPr>
            <a:r>
              <a:rPr lang="en-US" sz="2200" u="sng">
                <a:solidFill>
                  <a:schemeClr val="hlink"/>
                </a:solidFill>
                <a:hlinkClick r:id="rId3"/>
              </a:rPr>
              <a:t>Junior Master Wellness Volunteer</a:t>
            </a:r>
            <a:r>
              <a:rPr lang="en-US" sz="2200"/>
              <a:t> - Mississippi State University</a:t>
            </a:r>
          </a:p>
          <a:p>
            <a:pPr marL="0" lvl="0" indent="-69850" rtl="0">
              <a:lnSpc>
                <a:spcPct val="115000"/>
              </a:lnSpc>
              <a:spcBef>
                <a:spcPts val="0"/>
              </a:spcBef>
              <a:buClr>
                <a:schemeClr val="dk1"/>
              </a:buClr>
              <a:buSzPct val="50000"/>
              <a:buFont typeface="Arial"/>
              <a:buNone/>
            </a:pPr>
            <a:r>
              <a:rPr lang="en-US" sz="2200" u="sng">
                <a:solidFill>
                  <a:schemeClr val="hlink"/>
                </a:solidFill>
                <a:hlinkClick r:id="rId4"/>
              </a:rPr>
              <a:t>Master Wellness Volunteer Program</a:t>
            </a:r>
            <a:r>
              <a:rPr lang="en-US" sz="2200"/>
              <a:t> - Texas A&amp;M</a:t>
            </a:r>
          </a:p>
          <a:p>
            <a:pPr marL="0" lvl="0" indent="-69850" rtl="0">
              <a:lnSpc>
                <a:spcPct val="115000"/>
              </a:lnSpc>
              <a:spcBef>
                <a:spcPts val="0"/>
              </a:spcBef>
              <a:buClr>
                <a:schemeClr val="dk1"/>
              </a:buClr>
              <a:buSzPct val="50000"/>
              <a:buFont typeface="Arial"/>
              <a:buNone/>
            </a:pPr>
            <a:r>
              <a:rPr lang="en-US" sz="2200" u="sng">
                <a:solidFill>
                  <a:schemeClr val="hlink"/>
                </a:solidFill>
                <a:hlinkClick r:id="rId5"/>
              </a:rPr>
              <a:t>Latino Health Access</a:t>
            </a:r>
            <a:r>
              <a:rPr lang="en-US" sz="2200"/>
              <a:t> - Nonprofit organization in California</a:t>
            </a:r>
          </a:p>
          <a:p>
            <a:pPr marL="0" lvl="0" indent="-69850" rtl="0">
              <a:lnSpc>
                <a:spcPct val="115000"/>
              </a:lnSpc>
              <a:spcBef>
                <a:spcPts val="0"/>
              </a:spcBef>
              <a:buClr>
                <a:schemeClr val="dk1"/>
              </a:buClr>
              <a:buSzPct val="50000"/>
              <a:buFont typeface="Arial"/>
              <a:buNone/>
            </a:pPr>
            <a:r>
              <a:rPr lang="en-US" sz="2200" u="sng">
                <a:solidFill>
                  <a:schemeClr val="hlink"/>
                </a:solidFill>
                <a:hlinkClick r:id="rId6"/>
              </a:rPr>
              <a:t>Urban Health Initiative</a:t>
            </a:r>
            <a:r>
              <a:rPr lang="en-US" sz="2200"/>
              <a:t> - Emory University</a:t>
            </a:r>
          </a:p>
          <a:p>
            <a:pPr marL="0" lvl="0" indent="-69850" rtl="0">
              <a:lnSpc>
                <a:spcPct val="115000"/>
              </a:lnSpc>
              <a:spcBef>
                <a:spcPts val="0"/>
              </a:spcBef>
              <a:buClr>
                <a:schemeClr val="dk1"/>
              </a:buClr>
              <a:buFont typeface="Arial"/>
              <a:buNone/>
            </a:pPr>
            <a:endParaRPr/>
          </a:p>
          <a:p>
            <a:pPr marL="0" lvl="0" indent="-69850" rtl="0">
              <a:lnSpc>
                <a:spcPct val="115000"/>
              </a:lnSpc>
              <a:spcBef>
                <a:spcPts val="0"/>
              </a:spcBef>
              <a:buClr>
                <a:schemeClr val="dk1"/>
              </a:buClr>
              <a:buSzPct val="45833"/>
              <a:buFont typeface="Arial"/>
              <a:buNone/>
            </a:pPr>
            <a:r>
              <a:rPr lang="en-US" sz="2400" b="1"/>
              <a:t>Materials</a:t>
            </a:r>
          </a:p>
          <a:p>
            <a:pPr lvl="0" rtl="0">
              <a:spcBef>
                <a:spcPts val="0"/>
              </a:spcBef>
              <a:buClr>
                <a:schemeClr val="dk1"/>
              </a:buClr>
              <a:buSzPct val="50000"/>
              <a:buFont typeface="Arial"/>
              <a:buNone/>
            </a:pPr>
            <a:r>
              <a:rPr lang="en-US" sz="2200" u="sng">
                <a:solidFill>
                  <a:schemeClr val="hlink"/>
                </a:solidFill>
                <a:hlinkClick r:id="rId7"/>
              </a:rPr>
              <a:t>Medical Library Association list of Top Health </a:t>
            </a:r>
            <a:r>
              <a:rPr lang="en-US" sz="2200" u="sng">
                <a:solidFill>
                  <a:srgbClr val="0000FF"/>
                </a:solidFill>
                <a:hlinkClick r:id="rId7"/>
              </a:rPr>
              <a:t>We</a:t>
            </a:r>
            <a:r>
              <a:rPr lang="en-US" sz="2200" u="sng">
                <a:solidFill>
                  <a:schemeClr val="hlink"/>
                </a:solidFill>
                <a:hlinkClick r:id="rId7"/>
              </a:rPr>
              <a:t>bsites</a:t>
            </a:r>
          </a:p>
          <a:p>
            <a:pPr lvl="0" rtl="0">
              <a:lnSpc>
                <a:spcPct val="115000"/>
              </a:lnSpc>
              <a:spcBef>
                <a:spcPts val="0"/>
              </a:spcBef>
              <a:buClr>
                <a:schemeClr val="dk1"/>
              </a:buClr>
              <a:buSzPct val="50000"/>
              <a:buFont typeface="Arial"/>
              <a:buNone/>
            </a:pPr>
            <a:r>
              <a:rPr lang="en-US" sz="2200" u="sng">
                <a:solidFill>
                  <a:srgbClr val="0000FF"/>
                </a:solidFill>
                <a:hlinkClick r:id="rId8"/>
              </a:rPr>
              <a:t>National Action Plan to Improve Health Literacy</a:t>
            </a:r>
            <a:r>
              <a:rPr lang="en-US" sz="2200">
                <a:solidFill>
                  <a:schemeClr val="dk1"/>
                </a:solidFill>
              </a:rPr>
              <a:t> - Appendix B</a:t>
            </a:r>
          </a:p>
          <a:p>
            <a:pPr lvl="0" rtl="0">
              <a:lnSpc>
                <a:spcPct val="115000"/>
              </a:lnSpc>
              <a:spcBef>
                <a:spcPts val="0"/>
              </a:spcBef>
              <a:buClr>
                <a:schemeClr val="dk1"/>
              </a:buClr>
              <a:buSzPct val="50000"/>
              <a:buFont typeface="Arial"/>
              <a:buNone/>
            </a:pPr>
            <a:r>
              <a:rPr lang="en-US" sz="2200">
                <a:solidFill>
                  <a:schemeClr val="dk1"/>
                </a:solidFill>
              </a:rPr>
              <a:t>-</a:t>
            </a:r>
            <a:r>
              <a:rPr lang="en-US" sz="1800">
                <a:solidFill>
                  <a:schemeClr val="dk1"/>
                </a:solidFill>
              </a:rPr>
              <a:t>what individuals can do to improve their own health literacy and health literacy in their communities</a:t>
            </a:r>
          </a:p>
          <a:p>
            <a:pPr lvl="0" rtl="0">
              <a:lnSpc>
                <a:spcPct val="115000"/>
              </a:lnSpc>
              <a:spcBef>
                <a:spcPts val="0"/>
              </a:spcBef>
              <a:buClr>
                <a:schemeClr val="dk1"/>
              </a:buClr>
              <a:buSzPct val="50000"/>
              <a:buFont typeface="Arial"/>
              <a:buNone/>
            </a:pPr>
            <a:r>
              <a:rPr lang="en-US" sz="2200" u="sng">
                <a:solidFill>
                  <a:srgbClr val="0000FF"/>
                </a:solidFill>
                <a:hlinkClick r:id="rId9"/>
              </a:rPr>
              <a:t>HRSA List of Culture, Language and Health Literacy Resources</a:t>
            </a:r>
          </a:p>
          <a:p>
            <a:pPr lvl="0" rtl="0">
              <a:spcBef>
                <a:spcPts val="0"/>
              </a:spcBef>
              <a:buClr>
                <a:schemeClr val="dk1"/>
              </a:buClr>
              <a:buFont typeface="Arial"/>
              <a:buNone/>
            </a:pPr>
            <a:endParaRPr sz="22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p:nvPr/>
        </p:nvSpPr>
        <p:spPr>
          <a:xfrm>
            <a:off x="390800" y="2142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Program Outline</a:t>
            </a:r>
          </a:p>
        </p:txBody>
      </p:sp>
      <p:pic>
        <p:nvPicPr>
          <p:cNvPr id="109" name="Shape 109"/>
          <p:cNvPicPr preferRelativeResize="0"/>
          <p:nvPr/>
        </p:nvPicPr>
        <p:blipFill>
          <a:blip r:embed="rId3">
            <a:alphaModFix/>
          </a:blip>
          <a:stretch>
            <a:fillRect/>
          </a:stretch>
        </p:blipFill>
        <p:spPr>
          <a:xfrm>
            <a:off x="779412" y="815987"/>
            <a:ext cx="7585175" cy="5226026"/>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p:nvPr/>
        </p:nvSpPr>
        <p:spPr>
          <a:xfrm>
            <a:off x="646300" y="1472125"/>
            <a:ext cx="7737600" cy="2962200"/>
          </a:xfrm>
          <a:prstGeom prst="rect">
            <a:avLst/>
          </a:prstGeom>
          <a:noFill/>
          <a:ln>
            <a:noFill/>
          </a:ln>
        </p:spPr>
        <p:txBody>
          <a:bodyPr wrap="square" lIns="91425" tIns="91425" rIns="91425" bIns="91425" anchor="t" anchorCtr="0">
            <a:noAutofit/>
          </a:bodyPr>
          <a:lstStyle/>
          <a:p>
            <a:pPr lvl="0">
              <a:spcBef>
                <a:spcPts val="0"/>
              </a:spcBef>
              <a:buNone/>
            </a:pPr>
            <a:endParaRPr/>
          </a:p>
        </p:txBody>
      </p:sp>
      <p:sp>
        <p:nvSpPr>
          <p:cNvPr id="115" name="Shape 115"/>
          <p:cNvSpPr txBox="1"/>
          <p:nvPr/>
        </p:nvSpPr>
        <p:spPr>
          <a:xfrm>
            <a:off x="390800" y="2666000"/>
            <a:ext cx="8551500" cy="3283800"/>
          </a:xfrm>
          <a:prstGeom prst="rect">
            <a:avLst/>
          </a:prstGeom>
          <a:noFill/>
          <a:ln>
            <a:noFill/>
          </a:ln>
        </p:spPr>
        <p:txBody>
          <a:bodyPr wrap="square" lIns="91425" tIns="91425" rIns="91425" bIns="91425" anchor="t" anchorCtr="0">
            <a:noAutofit/>
          </a:bodyPr>
          <a:lstStyle/>
          <a:p>
            <a:pPr marL="457200" lvl="0" indent="-381000" rtl="0">
              <a:lnSpc>
                <a:spcPct val="115000"/>
              </a:lnSpc>
              <a:spcBef>
                <a:spcPts val="0"/>
              </a:spcBef>
              <a:spcAft>
                <a:spcPts val="400"/>
              </a:spcAft>
              <a:buClr>
                <a:schemeClr val="dk1"/>
              </a:buClr>
              <a:buSzPct val="100000"/>
              <a:buChar char="●"/>
            </a:pPr>
            <a:r>
              <a:rPr lang="en-US" sz="2400">
                <a:solidFill>
                  <a:schemeClr val="dk1"/>
                </a:solidFill>
              </a:rPr>
              <a:t>Demonstrated need indicated from research to date </a:t>
            </a:r>
          </a:p>
          <a:p>
            <a:pPr marL="457200" lvl="0" indent="-381000" rtl="0">
              <a:lnSpc>
                <a:spcPct val="115000"/>
              </a:lnSpc>
              <a:spcBef>
                <a:spcPts val="0"/>
              </a:spcBef>
              <a:spcAft>
                <a:spcPts val="400"/>
              </a:spcAft>
              <a:buClr>
                <a:schemeClr val="dk1"/>
              </a:buClr>
              <a:buSzPct val="100000"/>
              <a:buChar char="●"/>
            </a:pPr>
            <a:r>
              <a:rPr lang="en-US" sz="2400">
                <a:solidFill>
                  <a:schemeClr val="dk1"/>
                </a:solidFill>
              </a:rPr>
              <a:t>Program capacity to serve various constituencies. </a:t>
            </a:r>
          </a:p>
          <a:p>
            <a:pPr marL="457200" lvl="0" indent="-381000" rtl="0">
              <a:lnSpc>
                <a:spcPct val="115000"/>
              </a:lnSpc>
              <a:spcBef>
                <a:spcPts val="0"/>
              </a:spcBef>
              <a:spcAft>
                <a:spcPts val="400"/>
              </a:spcAft>
              <a:buClr>
                <a:schemeClr val="dk1"/>
              </a:buClr>
              <a:buSzPct val="100000"/>
              <a:buChar char="●"/>
            </a:pPr>
            <a:r>
              <a:rPr lang="en-US" sz="2400">
                <a:solidFill>
                  <a:schemeClr val="dk1"/>
                </a:solidFill>
              </a:rPr>
              <a:t>Modifications to project plan based on literature review and scan include:</a:t>
            </a:r>
          </a:p>
          <a:p>
            <a:pPr marL="914400" lvl="1" indent="-381000" rtl="0">
              <a:lnSpc>
                <a:spcPct val="115000"/>
              </a:lnSpc>
              <a:spcBef>
                <a:spcPts val="0"/>
              </a:spcBef>
              <a:spcAft>
                <a:spcPts val="400"/>
              </a:spcAft>
              <a:buClr>
                <a:schemeClr val="dk1"/>
              </a:buClr>
              <a:buSzPct val="100000"/>
              <a:buChar char="○"/>
            </a:pPr>
            <a:r>
              <a:rPr lang="en-US" sz="2400">
                <a:solidFill>
                  <a:schemeClr val="dk1"/>
                </a:solidFill>
              </a:rPr>
              <a:t>To scaffold the types of information, sources, and skills to address various experience</a:t>
            </a:r>
          </a:p>
          <a:p>
            <a:pPr marL="914400" lvl="1" indent="-381000" rtl="0">
              <a:lnSpc>
                <a:spcPct val="115000"/>
              </a:lnSpc>
              <a:spcBef>
                <a:spcPts val="0"/>
              </a:spcBef>
              <a:spcAft>
                <a:spcPts val="400"/>
              </a:spcAft>
              <a:buClr>
                <a:schemeClr val="dk1"/>
              </a:buClr>
              <a:buSzPct val="100000"/>
              <a:buChar char="○"/>
            </a:pPr>
            <a:r>
              <a:rPr lang="en-US" sz="2400">
                <a:solidFill>
                  <a:schemeClr val="dk1"/>
                </a:solidFill>
              </a:rPr>
              <a:t>Add training to support final program projects. </a:t>
            </a:r>
          </a:p>
          <a:p>
            <a:pPr lvl="0" rtl="0">
              <a:lnSpc>
                <a:spcPct val="115000"/>
              </a:lnSpc>
              <a:spcBef>
                <a:spcPts val="0"/>
              </a:spcBef>
              <a:buNone/>
            </a:pPr>
            <a:endParaRPr sz="2400">
              <a:solidFill>
                <a:schemeClr val="dk1"/>
              </a:solidFill>
            </a:endParaRPr>
          </a:p>
          <a:p>
            <a:pPr lvl="0" rtl="0">
              <a:lnSpc>
                <a:spcPct val="115000"/>
              </a:lnSpc>
              <a:spcBef>
                <a:spcPts val="0"/>
              </a:spcBef>
              <a:buClr>
                <a:schemeClr val="dk1"/>
              </a:buClr>
              <a:buFont typeface="Arial"/>
              <a:buNone/>
            </a:pPr>
            <a:endParaRPr sz="2400">
              <a:solidFill>
                <a:schemeClr val="dk1"/>
              </a:solidFill>
            </a:endParaRPr>
          </a:p>
        </p:txBody>
      </p:sp>
      <p:pic>
        <p:nvPicPr>
          <p:cNvPr id="116" name="Shape 116"/>
          <p:cNvPicPr preferRelativeResize="0"/>
          <p:nvPr/>
        </p:nvPicPr>
        <p:blipFill>
          <a:blip r:embed="rId3">
            <a:alphaModFix/>
          </a:blip>
          <a:stretch>
            <a:fillRect/>
          </a:stretch>
        </p:blipFill>
        <p:spPr>
          <a:xfrm>
            <a:off x="3074663" y="411050"/>
            <a:ext cx="3183773" cy="211887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p:nvPr/>
        </p:nvSpPr>
        <p:spPr>
          <a:xfrm>
            <a:off x="390800" y="4428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Next Steps</a:t>
            </a:r>
          </a:p>
        </p:txBody>
      </p:sp>
      <p:sp>
        <p:nvSpPr>
          <p:cNvPr id="122" name="Shape 122"/>
          <p:cNvSpPr txBox="1"/>
          <p:nvPr/>
        </p:nvSpPr>
        <p:spPr>
          <a:xfrm>
            <a:off x="646300" y="1472125"/>
            <a:ext cx="7737600" cy="2962200"/>
          </a:xfrm>
          <a:prstGeom prst="rect">
            <a:avLst/>
          </a:prstGeom>
          <a:noFill/>
          <a:ln>
            <a:noFill/>
          </a:ln>
        </p:spPr>
        <p:txBody>
          <a:bodyPr wrap="square" lIns="91425" tIns="91425" rIns="91425" bIns="91425" anchor="t" anchorCtr="0">
            <a:noAutofit/>
          </a:bodyPr>
          <a:lstStyle/>
          <a:p>
            <a:pPr lvl="0" rtl="0">
              <a:spcBef>
                <a:spcPts val="0"/>
              </a:spcBef>
              <a:buNone/>
            </a:pPr>
            <a:endParaRPr/>
          </a:p>
        </p:txBody>
      </p:sp>
      <p:sp>
        <p:nvSpPr>
          <p:cNvPr id="123" name="Shape 123"/>
          <p:cNvSpPr txBox="1"/>
          <p:nvPr/>
        </p:nvSpPr>
        <p:spPr>
          <a:xfrm>
            <a:off x="466775" y="1238350"/>
            <a:ext cx="4748700" cy="2328900"/>
          </a:xfrm>
          <a:prstGeom prst="rect">
            <a:avLst/>
          </a:prstGeom>
          <a:noFill/>
          <a:ln>
            <a:noFill/>
          </a:ln>
        </p:spPr>
        <p:txBody>
          <a:bodyPr wrap="square" lIns="91425" tIns="91425" rIns="91425" bIns="91425" anchor="t" anchorCtr="0">
            <a:noAutofit/>
          </a:bodyPr>
          <a:lstStyle/>
          <a:p>
            <a:pPr lvl="0" rtl="0">
              <a:lnSpc>
                <a:spcPct val="115000"/>
              </a:lnSpc>
              <a:spcBef>
                <a:spcPts val="0"/>
              </a:spcBef>
              <a:buNone/>
            </a:pPr>
            <a:r>
              <a:rPr lang="en-US" sz="2400" b="1">
                <a:solidFill>
                  <a:schemeClr val="dk1"/>
                </a:solidFill>
              </a:rPr>
              <a:t>Pilot program in 2018</a:t>
            </a:r>
          </a:p>
          <a:p>
            <a:pPr lvl="0" rtl="0">
              <a:lnSpc>
                <a:spcPct val="115000"/>
              </a:lnSpc>
              <a:spcBef>
                <a:spcPts val="0"/>
              </a:spcBef>
              <a:buNone/>
            </a:pPr>
            <a:endParaRPr sz="600" b="1">
              <a:solidFill>
                <a:schemeClr val="dk1"/>
              </a:solidFill>
            </a:endParaRPr>
          </a:p>
          <a:p>
            <a:pPr marL="457200" lvl="0" indent="-381000" rtl="0">
              <a:spcBef>
                <a:spcPts val="0"/>
              </a:spcBef>
              <a:buSzPct val="100000"/>
              <a:buChar char="●"/>
            </a:pPr>
            <a:r>
              <a:rPr lang="en-US" sz="2400"/>
              <a:t>Finalize program mission &amp; goals</a:t>
            </a:r>
          </a:p>
          <a:p>
            <a:pPr lvl="0" rtl="0">
              <a:spcBef>
                <a:spcPts val="0"/>
              </a:spcBef>
              <a:buNone/>
            </a:pPr>
            <a:endParaRPr sz="2200"/>
          </a:p>
          <a:p>
            <a:pPr marL="457200" lvl="0" indent="-381000" rtl="0">
              <a:spcBef>
                <a:spcPts val="0"/>
              </a:spcBef>
              <a:buSzPct val="100000"/>
              <a:buChar char="●"/>
            </a:pPr>
            <a:r>
              <a:rPr lang="en-US" sz="2400"/>
              <a:t>Hire student to develop modules and workshops</a:t>
            </a:r>
          </a:p>
          <a:p>
            <a:pPr lvl="0" rtl="0">
              <a:spcBef>
                <a:spcPts val="0"/>
              </a:spcBef>
              <a:buNone/>
            </a:pPr>
            <a:endParaRPr sz="2200"/>
          </a:p>
          <a:p>
            <a:pPr lvl="0" rtl="0">
              <a:spcBef>
                <a:spcPts val="0"/>
              </a:spcBef>
              <a:buNone/>
            </a:pPr>
            <a:endParaRPr sz="2200"/>
          </a:p>
        </p:txBody>
      </p:sp>
      <p:pic>
        <p:nvPicPr>
          <p:cNvPr id="124" name="Shape 124"/>
          <p:cNvPicPr preferRelativeResize="0"/>
          <p:nvPr/>
        </p:nvPicPr>
        <p:blipFill>
          <a:blip r:embed="rId3">
            <a:alphaModFix/>
          </a:blip>
          <a:stretch>
            <a:fillRect/>
          </a:stretch>
        </p:blipFill>
        <p:spPr>
          <a:xfrm>
            <a:off x="5319925" y="337775"/>
            <a:ext cx="3679325" cy="2759501"/>
          </a:xfrm>
          <a:prstGeom prst="rect">
            <a:avLst/>
          </a:prstGeom>
          <a:noFill/>
          <a:ln>
            <a:noFill/>
          </a:ln>
        </p:spPr>
      </p:pic>
      <p:sp>
        <p:nvSpPr>
          <p:cNvPr id="125" name="Shape 125"/>
          <p:cNvSpPr txBox="1"/>
          <p:nvPr/>
        </p:nvSpPr>
        <p:spPr>
          <a:xfrm>
            <a:off x="390800" y="3643450"/>
            <a:ext cx="8516100" cy="2099700"/>
          </a:xfrm>
          <a:prstGeom prst="rect">
            <a:avLst/>
          </a:prstGeom>
          <a:noFill/>
          <a:ln>
            <a:noFill/>
          </a:ln>
        </p:spPr>
        <p:txBody>
          <a:bodyPr wrap="square" lIns="91425" tIns="91425" rIns="91425" bIns="91425" anchor="t" anchorCtr="0">
            <a:noAutofit/>
          </a:bodyPr>
          <a:lstStyle/>
          <a:p>
            <a:pPr marL="457200" lvl="0" indent="-381000" rtl="0">
              <a:spcBef>
                <a:spcPts val="0"/>
              </a:spcBef>
              <a:buClr>
                <a:schemeClr val="dk1"/>
              </a:buClr>
              <a:buSzPct val="100000"/>
              <a:buChar char="●"/>
            </a:pPr>
            <a:r>
              <a:rPr lang="en-US" sz="2400">
                <a:solidFill>
                  <a:schemeClr val="dk1"/>
                </a:solidFill>
              </a:rPr>
              <a:t>Pilot with communities - potential partners identified:</a:t>
            </a:r>
          </a:p>
          <a:p>
            <a:pPr marL="914400" lvl="1" indent="-368300" rtl="0">
              <a:spcBef>
                <a:spcPts val="0"/>
              </a:spcBef>
              <a:buClr>
                <a:schemeClr val="dk1"/>
              </a:buClr>
              <a:buSzPct val="100000"/>
              <a:buChar char="○"/>
            </a:pPr>
            <a:r>
              <a:rPr lang="en-US" sz="2200">
                <a:solidFill>
                  <a:schemeClr val="dk1"/>
                </a:solidFill>
              </a:rPr>
              <a:t>Urban: Roanoke </a:t>
            </a:r>
          </a:p>
          <a:p>
            <a:pPr marL="914400" lvl="1" indent="-368300" rtl="0">
              <a:spcBef>
                <a:spcPts val="0"/>
              </a:spcBef>
              <a:buClr>
                <a:schemeClr val="dk1"/>
              </a:buClr>
              <a:buSzPct val="100000"/>
              <a:buChar char="○"/>
            </a:pPr>
            <a:r>
              <a:rPr lang="en-US" sz="2200">
                <a:solidFill>
                  <a:schemeClr val="dk1"/>
                </a:solidFill>
              </a:rPr>
              <a:t>Rural: Shawsville</a:t>
            </a:r>
          </a:p>
          <a:p>
            <a:pPr lvl="0" rtl="0">
              <a:spcBef>
                <a:spcPts val="0"/>
              </a:spcBef>
              <a:buClr>
                <a:schemeClr val="dk1"/>
              </a:buClr>
              <a:buFont typeface="Arial"/>
              <a:buNone/>
            </a:pPr>
            <a:endParaRPr sz="2200">
              <a:solidFill>
                <a:schemeClr val="dk1"/>
              </a:solidFill>
            </a:endParaRPr>
          </a:p>
          <a:p>
            <a:pPr marL="457200" lvl="0" indent="-381000" rtl="0">
              <a:spcBef>
                <a:spcPts val="0"/>
              </a:spcBef>
              <a:buClr>
                <a:schemeClr val="dk1"/>
              </a:buClr>
              <a:buSzPct val="100000"/>
              <a:buChar char="●"/>
            </a:pPr>
            <a:r>
              <a:rPr lang="en-US" sz="2400">
                <a:solidFill>
                  <a:schemeClr val="dk1"/>
                </a:solidFill>
              </a:rPr>
              <a:t>Assess the pilot program and make adjustments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Shape 130"/>
          <p:cNvSpPr txBox="1"/>
          <p:nvPr/>
        </p:nvSpPr>
        <p:spPr>
          <a:xfrm>
            <a:off x="390800" y="442875"/>
            <a:ext cx="8205900" cy="1635900"/>
          </a:xfrm>
          <a:prstGeom prst="rect">
            <a:avLst/>
          </a:prstGeom>
          <a:noFill/>
          <a:ln>
            <a:noFill/>
          </a:ln>
        </p:spPr>
        <p:txBody>
          <a:bodyPr wrap="square" lIns="91425" tIns="91425" rIns="91425" bIns="91425" anchor="t" anchorCtr="0">
            <a:noAutofit/>
          </a:bodyPr>
          <a:lstStyle/>
          <a:p>
            <a:pPr lvl="0" rtl="0">
              <a:spcBef>
                <a:spcPts val="0"/>
              </a:spcBef>
              <a:buNone/>
            </a:pPr>
            <a:r>
              <a:rPr lang="en-US" sz="3000"/>
              <a:t>Pulling it all together - Back to the big picture</a:t>
            </a:r>
          </a:p>
        </p:txBody>
      </p:sp>
      <p:sp>
        <p:nvSpPr>
          <p:cNvPr id="131" name="Shape 131"/>
          <p:cNvSpPr txBox="1"/>
          <p:nvPr/>
        </p:nvSpPr>
        <p:spPr>
          <a:xfrm>
            <a:off x="302400" y="984450"/>
            <a:ext cx="8564400" cy="5517300"/>
          </a:xfrm>
          <a:prstGeom prst="rect">
            <a:avLst/>
          </a:prstGeom>
          <a:noFill/>
          <a:ln>
            <a:noFill/>
          </a:ln>
        </p:spPr>
        <p:txBody>
          <a:bodyPr wrap="square" lIns="91425" tIns="91425" rIns="91425" bIns="91425" anchor="t" anchorCtr="0">
            <a:noAutofit/>
          </a:bodyPr>
          <a:lstStyle/>
          <a:p>
            <a:pPr marL="457200" lvl="0" indent="-368300" rtl="0">
              <a:spcBef>
                <a:spcPts val="0"/>
              </a:spcBef>
              <a:buClr>
                <a:schemeClr val="dk1"/>
              </a:buClr>
              <a:buSzPct val="100000"/>
              <a:buChar char="●"/>
            </a:pPr>
            <a:r>
              <a:rPr lang="en-US" sz="2200">
                <a:solidFill>
                  <a:schemeClr val="dk1"/>
                </a:solidFill>
              </a:rPr>
              <a:t>Focus heavily on research components </a:t>
            </a:r>
          </a:p>
          <a:p>
            <a:pPr marL="914400" lvl="1" indent="-355600" rtl="0">
              <a:spcBef>
                <a:spcPts val="0"/>
              </a:spcBef>
              <a:buClr>
                <a:schemeClr val="dk1"/>
              </a:buClr>
              <a:buSzPct val="100000"/>
              <a:buChar char="○"/>
            </a:pPr>
            <a:r>
              <a:rPr lang="en-US" sz="2000">
                <a:solidFill>
                  <a:schemeClr val="dk1"/>
                </a:solidFill>
              </a:rPr>
              <a:t>Not 5 questions to ask your doctor; plenty of those already!</a:t>
            </a:r>
          </a:p>
          <a:p>
            <a:pPr marL="457200" lvl="0" indent="-368300" rtl="0">
              <a:spcBef>
                <a:spcPts val="0"/>
              </a:spcBef>
              <a:buClr>
                <a:schemeClr val="dk1"/>
              </a:buClr>
              <a:buSzPct val="100000"/>
              <a:buChar char="●"/>
            </a:pPr>
            <a:r>
              <a:rPr lang="en-US" sz="2200">
                <a:solidFill>
                  <a:schemeClr val="dk1"/>
                </a:solidFill>
              </a:rPr>
              <a:t>Develop analytical information literacy skills </a:t>
            </a:r>
          </a:p>
          <a:p>
            <a:pPr marL="914400" lvl="1" indent="-355600" rtl="0">
              <a:spcBef>
                <a:spcPts val="0"/>
              </a:spcBef>
              <a:buClr>
                <a:schemeClr val="dk1"/>
              </a:buClr>
              <a:buSzPct val="100000"/>
              <a:buChar char="○"/>
            </a:pPr>
            <a:r>
              <a:rPr lang="en-US" sz="2000">
                <a:solidFill>
                  <a:schemeClr val="dk1"/>
                </a:solidFill>
              </a:rPr>
              <a:t>Arm oneself with credible knowledge sources</a:t>
            </a:r>
          </a:p>
          <a:p>
            <a:pPr marL="914400" lvl="1" indent="-355600" rtl="0">
              <a:spcBef>
                <a:spcPts val="0"/>
              </a:spcBef>
              <a:buClr>
                <a:schemeClr val="dk1"/>
              </a:buClr>
              <a:buSzPct val="100000"/>
              <a:buChar char="○"/>
            </a:pPr>
            <a:r>
              <a:rPr lang="en-US" sz="2000">
                <a:solidFill>
                  <a:schemeClr val="dk1"/>
                </a:solidFill>
              </a:rPr>
              <a:t>Improve self-awareness of options as discuss with doctor best options for his/her situation</a:t>
            </a:r>
          </a:p>
          <a:p>
            <a:pPr marL="914400" lvl="1" indent="-355600" rtl="0">
              <a:spcBef>
                <a:spcPts val="0"/>
              </a:spcBef>
              <a:buClr>
                <a:schemeClr val="dk1"/>
              </a:buClr>
              <a:buSzPct val="100000"/>
              <a:buChar char="○"/>
            </a:pPr>
            <a:r>
              <a:rPr lang="en-US" sz="2000">
                <a:solidFill>
                  <a:schemeClr val="dk1"/>
                </a:solidFill>
              </a:rPr>
              <a:t>Provide for “better” conversations with doctors as have better baseline understanding of condition</a:t>
            </a:r>
          </a:p>
          <a:p>
            <a:pPr marL="457200" lvl="0" indent="-368300" rtl="0">
              <a:spcBef>
                <a:spcPts val="0"/>
              </a:spcBef>
              <a:buClr>
                <a:schemeClr val="dk1"/>
              </a:buClr>
              <a:buSzPct val="100000"/>
              <a:buChar char="●"/>
            </a:pPr>
            <a:r>
              <a:rPr lang="en-US" sz="2200">
                <a:solidFill>
                  <a:schemeClr val="dk1"/>
                </a:solidFill>
              </a:rPr>
              <a:t>Create a community to scaffold levels of literacy </a:t>
            </a:r>
          </a:p>
          <a:p>
            <a:pPr marL="914400" lvl="1" indent="-355600" rtl="0">
              <a:spcBef>
                <a:spcPts val="0"/>
              </a:spcBef>
              <a:buClr>
                <a:schemeClr val="dk1"/>
              </a:buClr>
              <a:buSzPct val="100000"/>
              <a:buChar char="○"/>
            </a:pPr>
            <a:r>
              <a:rPr lang="en-US" sz="2000">
                <a:solidFill>
                  <a:schemeClr val="dk1"/>
                </a:solidFill>
              </a:rPr>
              <a:t>Beginners move to intermediaries </a:t>
            </a:r>
            <a:br>
              <a:rPr lang="en-US" sz="2000">
                <a:solidFill>
                  <a:schemeClr val="dk1"/>
                </a:solidFill>
              </a:rPr>
            </a:br>
            <a:r>
              <a:rPr lang="en-US" sz="2000">
                <a:solidFill>
                  <a:schemeClr val="dk1"/>
                </a:solidFill>
              </a:rPr>
              <a:t>and volunteer to help with beginners </a:t>
            </a:r>
          </a:p>
          <a:p>
            <a:pPr marL="914400" lvl="1" indent="-355600" rtl="0">
              <a:spcBef>
                <a:spcPts val="0"/>
              </a:spcBef>
              <a:buClr>
                <a:schemeClr val="dk1"/>
              </a:buClr>
              <a:buSzPct val="100000"/>
              <a:buChar char="○"/>
            </a:pPr>
            <a:r>
              <a:rPr lang="en-US" sz="2000">
                <a:solidFill>
                  <a:schemeClr val="dk1"/>
                </a:solidFill>
              </a:rPr>
              <a:t>Advanced help with intermediaries</a:t>
            </a:r>
          </a:p>
          <a:p>
            <a:pPr lvl="0" rtl="0">
              <a:spcBef>
                <a:spcPts val="0"/>
              </a:spcBef>
              <a:buClr>
                <a:schemeClr val="dk1"/>
              </a:buClr>
              <a:buFont typeface="Arial"/>
              <a:buNone/>
            </a:pPr>
            <a:endParaRPr sz="1200">
              <a:solidFill>
                <a:schemeClr val="dk1"/>
              </a:solidFill>
            </a:endParaRPr>
          </a:p>
          <a:p>
            <a:pPr lvl="0" rtl="0">
              <a:spcBef>
                <a:spcPts val="0"/>
              </a:spcBef>
              <a:buClr>
                <a:schemeClr val="dk1"/>
              </a:buClr>
              <a:buSzPct val="50000"/>
              <a:buFont typeface="Arial"/>
              <a:buNone/>
            </a:pPr>
            <a:r>
              <a:rPr lang="en-US" sz="2200" b="1" i="1">
                <a:solidFill>
                  <a:schemeClr val="dk1"/>
                </a:solidFill>
              </a:rPr>
              <a:t>Ultimate goal (or fantasy)</a:t>
            </a:r>
          </a:p>
          <a:p>
            <a:pPr marL="457200" lvl="0" indent="-368300" rtl="0">
              <a:spcBef>
                <a:spcPts val="0"/>
              </a:spcBef>
              <a:buClr>
                <a:schemeClr val="dk1"/>
              </a:buClr>
              <a:buSzPct val="100000"/>
              <a:buChar char="●"/>
            </a:pPr>
            <a:r>
              <a:rPr lang="en-US" sz="2200">
                <a:solidFill>
                  <a:schemeClr val="dk1"/>
                </a:solidFill>
              </a:rPr>
              <a:t>Provide program where community </a:t>
            </a:r>
            <a:br>
              <a:rPr lang="en-US" sz="2200">
                <a:solidFill>
                  <a:schemeClr val="dk1"/>
                </a:solidFill>
              </a:rPr>
            </a:br>
            <a:r>
              <a:rPr lang="en-US" sz="2200">
                <a:solidFill>
                  <a:schemeClr val="dk1"/>
                </a:solidFill>
              </a:rPr>
              <a:t>level health needs can be addressed</a:t>
            </a:r>
          </a:p>
        </p:txBody>
      </p:sp>
      <p:pic>
        <p:nvPicPr>
          <p:cNvPr id="132" name="Shape 132"/>
          <p:cNvPicPr preferRelativeResize="0"/>
          <p:nvPr/>
        </p:nvPicPr>
        <p:blipFill rotWithShape="1">
          <a:blip r:embed="rId3">
            <a:alphaModFix/>
          </a:blip>
          <a:srcRect l="20766"/>
          <a:stretch/>
        </p:blipFill>
        <p:spPr>
          <a:xfrm>
            <a:off x="6143200" y="3931800"/>
            <a:ext cx="2840424" cy="19417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p:nvPr/>
        </p:nvSpPr>
        <p:spPr>
          <a:xfrm>
            <a:off x="447875" y="108850"/>
            <a:ext cx="5475600" cy="1508100"/>
          </a:xfrm>
          <a:prstGeom prst="rect">
            <a:avLst/>
          </a:prstGeom>
          <a:noFill/>
          <a:ln>
            <a:noFill/>
          </a:ln>
        </p:spPr>
        <p:txBody>
          <a:bodyPr wrap="square" lIns="91425" tIns="91425" rIns="91425" bIns="91425" anchor="ctr" anchorCtr="0">
            <a:noAutofit/>
          </a:bodyPr>
          <a:lstStyle/>
          <a:p>
            <a:pPr lvl="0" rtl="0">
              <a:spcBef>
                <a:spcPts val="0"/>
              </a:spcBef>
              <a:buNone/>
            </a:pPr>
            <a:r>
              <a:rPr lang="en-US" sz="3000">
                <a:solidFill>
                  <a:schemeClr val="dk1"/>
                </a:solidFill>
              </a:rPr>
              <a:t>Images</a:t>
            </a:r>
          </a:p>
        </p:txBody>
      </p:sp>
      <p:sp>
        <p:nvSpPr>
          <p:cNvPr id="138" name="Shape 138"/>
          <p:cNvSpPr txBox="1"/>
          <p:nvPr/>
        </p:nvSpPr>
        <p:spPr>
          <a:xfrm>
            <a:off x="447875" y="1187600"/>
            <a:ext cx="8276400" cy="4505700"/>
          </a:xfrm>
          <a:prstGeom prst="rect">
            <a:avLst/>
          </a:prstGeom>
          <a:noFill/>
          <a:ln>
            <a:noFill/>
          </a:ln>
        </p:spPr>
        <p:txBody>
          <a:bodyPr wrap="square" lIns="91425" tIns="91425" rIns="91425" bIns="91425" anchor="t" anchorCtr="0">
            <a:noAutofit/>
          </a:bodyPr>
          <a:lstStyle/>
          <a:p>
            <a:pPr lvl="0">
              <a:spcBef>
                <a:spcPts val="0"/>
              </a:spcBef>
              <a:buNone/>
            </a:pPr>
            <a:r>
              <a:rPr lang="en-US" sz="2200">
                <a:solidFill>
                  <a:schemeClr val="dk1"/>
                </a:solidFill>
              </a:rPr>
              <a:t>Most images used in this presentation are public domain (CC0) licensed images sourced from </a:t>
            </a:r>
            <a:r>
              <a:rPr lang="en-US" sz="2200" u="sng">
                <a:solidFill>
                  <a:schemeClr val="hlink"/>
                </a:solidFill>
                <a:hlinkClick r:id="rId3"/>
              </a:rPr>
              <a:t>Pixabay</a:t>
            </a:r>
            <a:r>
              <a:rPr lang="en-US" sz="2200">
                <a:solidFill>
                  <a:schemeClr val="dk1"/>
                </a:solidFill>
              </a:rPr>
              <a:t>, </a:t>
            </a:r>
            <a:r>
              <a:rPr lang="en-US" sz="2200" u="sng">
                <a:solidFill>
                  <a:schemeClr val="hlink"/>
                </a:solidFill>
                <a:hlinkClick r:id="rId4"/>
              </a:rPr>
              <a:t>Pexels</a:t>
            </a:r>
            <a:r>
              <a:rPr lang="en-US" sz="2200">
                <a:solidFill>
                  <a:schemeClr val="dk1"/>
                </a:solidFill>
              </a:rPr>
              <a:t>, and </a:t>
            </a:r>
            <a:r>
              <a:rPr lang="en-US" sz="2200" u="sng">
                <a:solidFill>
                  <a:schemeClr val="hlink"/>
                </a:solidFill>
                <a:hlinkClick r:id="rId5"/>
              </a:rPr>
              <a:t>Max Pixel</a:t>
            </a:r>
            <a:r>
              <a:rPr lang="en-US" sz="2200">
                <a:solidFill>
                  <a:schemeClr val="dk1"/>
                </a:solidFill>
              </a:rPr>
              <a:t>. The image from </a:t>
            </a:r>
            <a:r>
              <a:rPr lang="en-US" sz="2200" u="sng">
                <a:solidFill>
                  <a:schemeClr val="hlink"/>
                </a:solidFill>
                <a:hlinkClick r:id="rId6"/>
              </a:rPr>
              <a:t>Wikimedia Commons</a:t>
            </a:r>
            <a:r>
              <a:rPr lang="en-US" sz="2200">
                <a:solidFill>
                  <a:schemeClr val="dk1"/>
                </a:solidFill>
              </a:rPr>
              <a:t> is under a CC-BY-SA-3 license.</a:t>
            </a:r>
          </a:p>
          <a:p>
            <a:pPr lvl="0">
              <a:spcBef>
                <a:spcPts val="0"/>
              </a:spcBef>
              <a:buNone/>
            </a:pPr>
            <a:endParaRPr sz="2400">
              <a:solidFill>
                <a:schemeClr val="dk1"/>
              </a:solidFill>
            </a:endParaRPr>
          </a:p>
          <a:p>
            <a:pPr lvl="0" rtl="0">
              <a:spcBef>
                <a:spcPts val="0"/>
              </a:spcBef>
              <a:buNone/>
            </a:pPr>
            <a:endParaRPr>
              <a:solidFill>
                <a:schemeClr val="dk1"/>
              </a:solidFill>
            </a:endParaRPr>
          </a:p>
          <a:p>
            <a:pPr lvl="0" rtl="0">
              <a:spcBef>
                <a:spcPts val="0"/>
              </a:spcBef>
              <a:buNone/>
            </a:pPr>
            <a:endParaRPr sz="2400">
              <a:solidFill>
                <a:schemeClr val="dk1"/>
              </a:solidFill>
            </a:endParaRPr>
          </a:p>
        </p:txBody>
      </p:sp>
      <p:sp>
        <p:nvSpPr>
          <p:cNvPr id="139" name="Shape 139"/>
          <p:cNvSpPr txBox="1"/>
          <p:nvPr/>
        </p:nvSpPr>
        <p:spPr>
          <a:xfrm>
            <a:off x="731050" y="2845400"/>
            <a:ext cx="8148900" cy="3178800"/>
          </a:xfrm>
          <a:prstGeom prst="rect">
            <a:avLst/>
          </a:prstGeom>
          <a:noFill/>
          <a:ln>
            <a:noFill/>
          </a:ln>
        </p:spPr>
        <p:txBody>
          <a:bodyPr wrap="square" lIns="91425" tIns="91425" rIns="91425" bIns="91425" anchor="t" anchorCtr="0">
            <a:noAutofit/>
          </a:bodyPr>
          <a:lstStyle/>
          <a:p>
            <a:pPr lvl="0">
              <a:spcBef>
                <a:spcPts val="0"/>
              </a:spcBef>
              <a:buNone/>
            </a:pPr>
            <a:r>
              <a:rPr lang="en-US" sz="1200"/>
              <a:t>Slide 1: </a:t>
            </a:r>
            <a:r>
              <a:rPr lang="en-US" sz="1200" u="sng">
                <a:solidFill>
                  <a:schemeClr val="hlink"/>
                </a:solidFill>
                <a:hlinkClick r:id="rId7"/>
              </a:rPr>
              <a:t>https://pixabay.com/en/medicine-biology-healthcare-dna-163707/</a:t>
            </a:r>
            <a:r>
              <a:rPr lang="en-US" sz="1200">
                <a:solidFill>
                  <a:schemeClr val="dk1"/>
                </a:solidFill>
              </a:rPr>
              <a:t> </a:t>
            </a:r>
          </a:p>
          <a:p>
            <a:pPr lvl="0">
              <a:spcBef>
                <a:spcPts val="0"/>
              </a:spcBef>
              <a:buNone/>
            </a:pPr>
            <a:r>
              <a:rPr lang="en-US" sz="1200"/>
              <a:t>Slide 2: </a:t>
            </a:r>
            <a:r>
              <a:rPr lang="en-US" sz="1200" u="sng">
                <a:solidFill>
                  <a:schemeClr val="hlink"/>
                </a:solidFill>
                <a:hlinkClick r:id="rId8"/>
              </a:rPr>
              <a:t>http://maxpixel.freegreatpicture.com/Word-Data-Deluge-Binary-Dataset-Data-Binary-System-2728121</a:t>
            </a:r>
            <a:r>
              <a:rPr lang="en-US" sz="1200">
                <a:solidFill>
                  <a:schemeClr val="dk1"/>
                </a:solidFill>
              </a:rPr>
              <a:t> </a:t>
            </a:r>
          </a:p>
          <a:p>
            <a:pPr lvl="0">
              <a:spcBef>
                <a:spcPts val="0"/>
              </a:spcBef>
              <a:buNone/>
            </a:pPr>
            <a:r>
              <a:rPr lang="en-US" sz="1200"/>
              <a:t>Slide 3:</a:t>
            </a:r>
            <a:r>
              <a:rPr lang="en-US" sz="1200" u="sng">
                <a:solidFill>
                  <a:schemeClr val="hlink"/>
                </a:solidFill>
                <a:hlinkClick r:id="rId8"/>
              </a:rPr>
              <a:t>http://maxpixel.freegreatpicture.com/Word-Data-Deluge-Binary-Dataset-Data-Binary-System-2728121</a:t>
            </a:r>
          </a:p>
          <a:p>
            <a:pPr lvl="0">
              <a:spcBef>
                <a:spcPts val="0"/>
              </a:spcBef>
              <a:buNone/>
            </a:pPr>
            <a:r>
              <a:rPr lang="en-US" sz="1200">
                <a:solidFill>
                  <a:srgbClr val="555555"/>
                </a:solidFill>
              </a:rPr>
              <a:t>Slide 4: </a:t>
            </a:r>
            <a:r>
              <a:rPr lang="en-US" sz="1200" u="sng">
                <a:solidFill>
                  <a:schemeClr val="hlink"/>
                </a:solidFill>
                <a:hlinkClick r:id="rId9"/>
              </a:rPr>
              <a:t>http://maxpixel.freegreatpicture.com/Wind-Rose-East-Direction-South-North-Compass-West-1209398</a:t>
            </a:r>
            <a:r>
              <a:rPr lang="en-US" sz="1200">
                <a:solidFill>
                  <a:schemeClr val="dk1"/>
                </a:solidFill>
              </a:rPr>
              <a:t> </a:t>
            </a:r>
          </a:p>
          <a:p>
            <a:pPr lvl="0">
              <a:spcBef>
                <a:spcPts val="0"/>
              </a:spcBef>
              <a:buNone/>
            </a:pPr>
            <a:r>
              <a:rPr lang="en-US" sz="1200">
                <a:solidFill>
                  <a:srgbClr val="555555"/>
                </a:solidFill>
              </a:rPr>
              <a:t>Slide 5: </a:t>
            </a:r>
            <a:r>
              <a:rPr lang="en-US" sz="1200" u="sng">
                <a:solidFill>
                  <a:schemeClr val="hlink"/>
                </a:solidFill>
                <a:hlinkClick r:id="rId10"/>
              </a:rPr>
              <a:t>https://www.pexels.com/photo/football-goal-pitch-sport-171271/</a:t>
            </a:r>
            <a:r>
              <a:rPr lang="en-US" sz="1200">
                <a:solidFill>
                  <a:srgbClr val="555555"/>
                </a:solidFill>
              </a:rPr>
              <a:t> </a:t>
            </a:r>
          </a:p>
          <a:p>
            <a:pPr lvl="0">
              <a:spcBef>
                <a:spcPts val="0"/>
              </a:spcBef>
              <a:buNone/>
            </a:pPr>
            <a:r>
              <a:rPr lang="en-US" sz="1200">
                <a:solidFill>
                  <a:srgbClr val="555555"/>
                </a:solidFill>
              </a:rPr>
              <a:t>Slide 7: </a:t>
            </a:r>
            <a:r>
              <a:rPr lang="en-US" sz="1200" u="sng">
                <a:solidFill>
                  <a:schemeClr val="hlink"/>
                </a:solidFill>
                <a:hlinkClick r:id="rId11"/>
              </a:rPr>
              <a:t>https://www.pexels.com/photo/people-coffee-meeting-team-7096/</a:t>
            </a:r>
            <a:r>
              <a:rPr lang="en-US" sz="1200">
                <a:solidFill>
                  <a:schemeClr val="dk1"/>
                </a:solidFill>
              </a:rPr>
              <a:t> </a:t>
            </a:r>
          </a:p>
          <a:p>
            <a:pPr lvl="0">
              <a:spcBef>
                <a:spcPts val="0"/>
              </a:spcBef>
              <a:buNone/>
            </a:pPr>
            <a:r>
              <a:rPr lang="en-US" sz="1200">
                <a:solidFill>
                  <a:schemeClr val="dk1"/>
                </a:solidFill>
              </a:rPr>
              <a:t>Slide 8:</a:t>
            </a:r>
            <a:r>
              <a:rPr lang="en-US" sz="1200" u="sng">
                <a:solidFill>
                  <a:schemeClr val="hlink"/>
                </a:solidFill>
                <a:hlinkClick r:id="rId12"/>
              </a:rPr>
              <a:t>https://pix abay.com/en/social-media-social-networks-2314696/</a:t>
            </a:r>
            <a:r>
              <a:rPr lang="en-US" sz="1200">
                <a:solidFill>
                  <a:schemeClr val="dk1"/>
                </a:solidFill>
              </a:rPr>
              <a:t> </a:t>
            </a:r>
          </a:p>
          <a:p>
            <a:pPr lvl="0">
              <a:spcBef>
                <a:spcPts val="0"/>
              </a:spcBef>
              <a:buNone/>
            </a:pPr>
            <a:r>
              <a:rPr lang="en-US" sz="1200">
                <a:solidFill>
                  <a:schemeClr val="dk1"/>
                </a:solidFill>
              </a:rPr>
              <a:t>Slide 9: </a:t>
            </a:r>
            <a:r>
              <a:rPr lang="en-US" sz="1200" u="sng">
                <a:solidFill>
                  <a:schemeClr val="hlink"/>
                </a:solidFill>
                <a:hlinkClick r:id="rId13"/>
              </a:rPr>
              <a:t>https://pixabay.com/en/update-upgrade-renew-improve-1672350/</a:t>
            </a:r>
            <a:r>
              <a:rPr lang="en-US" sz="1200">
                <a:solidFill>
                  <a:schemeClr val="dk1"/>
                </a:solidFill>
              </a:rPr>
              <a:t> </a:t>
            </a:r>
          </a:p>
          <a:p>
            <a:pPr lvl="0">
              <a:spcBef>
                <a:spcPts val="0"/>
              </a:spcBef>
              <a:buNone/>
            </a:pPr>
            <a:r>
              <a:rPr lang="en-US" sz="1200">
                <a:solidFill>
                  <a:schemeClr val="dk1"/>
                </a:solidFill>
              </a:rPr>
              <a:t>Slide 10: </a:t>
            </a:r>
            <a:r>
              <a:rPr lang="en-US" sz="1200" u="sng">
                <a:solidFill>
                  <a:schemeClr val="hlink"/>
                </a:solidFill>
                <a:hlinkClick r:id="rId14"/>
              </a:rPr>
              <a:t>https://pixabay.com/en/group-team-feedback-confirming-2822423/</a:t>
            </a:r>
            <a:r>
              <a:rPr lang="en-US" sz="1200">
                <a:solidFill>
                  <a:schemeClr val="dk1"/>
                </a:solidFill>
              </a:rPr>
              <a:t> </a:t>
            </a:r>
          </a:p>
          <a:p>
            <a:pPr lvl="0">
              <a:spcBef>
                <a:spcPts val="0"/>
              </a:spcBef>
              <a:buNone/>
            </a:pPr>
            <a:r>
              <a:rPr lang="en-US" sz="1200">
                <a:solidFill>
                  <a:schemeClr val="dk1"/>
                </a:solidFill>
              </a:rPr>
              <a:t>Slide 11: </a:t>
            </a:r>
            <a:r>
              <a:rPr lang="en-US" sz="1200" u="sng">
                <a:solidFill>
                  <a:schemeClr val="hlink"/>
                </a:solidFill>
                <a:hlinkClick r:id="rId15"/>
              </a:rPr>
              <a:t>https://pixabay.com/en/bless-you-heart-human-group-2070882/</a:t>
            </a:r>
            <a:r>
              <a:rPr lang="en-US" sz="1200">
                <a:solidFill>
                  <a:schemeClr val="dk1"/>
                </a:solidFill>
              </a:rPr>
              <a:t> </a:t>
            </a:r>
          </a:p>
          <a:p>
            <a:pPr lvl="0">
              <a:spcBef>
                <a:spcPts val="0"/>
              </a:spcBef>
              <a:buNone/>
            </a:pPr>
            <a:r>
              <a:rPr lang="en-US" sz="1200">
                <a:solidFill>
                  <a:schemeClr val="dk1"/>
                </a:solidFill>
              </a:rPr>
              <a:t>Slide 13: Image created by M. Pasier</a:t>
            </a:r>
          </a:p>
          <a:p>
            <a:pPr lvl="0">
              <a:spcBef>
                <a:spcPts val="0"/>
              </a:spcBef>
              <a:buNone/>
            </a:pPr>
            <a:r>
              <a:rPr lang="en-US" sz="1200">
                <a:solidFill>
                  <a:schemeClr val="dk1"/>
                </a:solidFill>
              </a:rPr>
              <a:t>Slide 14: M1-L3C: </a:t>
            </a:r>
            <a:r>
              <a:rPr lang="en-US" sz="1200" u="sng">
                <a:solidFill>
                  <a:schemeClr val="hlink"/>
                </a:solidFill>
                <a:hlinkClick r:id="rId16"/>
              </a:rPr>
              <a:t>https://upload.wikimedia.org/wikipedia/commons/3/32/CONCLUSION.JPG</a:t>
            </a:r>
            <a:r>
              <a:rPr lang="en-US" sz="1200">
                <a:solidFill>
                  <a:schemeClr val="dk1"/>
                </a:solidFill>
              </a:rPr>
              <a:t> </a:t>
            </a:r>
          </a:p>
          <a:p>
            <a:pPr lvl="0">
              <a:spcBef>
                <a:spcPts val="0"/>
              </a:spcBef>
              <a:buNone/>
            </a:pPr>
            <a:r>
              <a:rPr lang="en-US" sz="1200">
                <a:solidFill>
                  <a:schemeClr val="dk1"/>
                </a:solidFill>
              </a:rPr>
              <a:t>Slide 15: </a:t>
            </a:r>
            <a:r>
              <a:rPr lang="en-US" sz="1200" u="sng">
                <a:solidFill>
                  <a:schemeClr val="hlink"/>
                </a:solidFill>
                <a:hlinkClick r:id="rId17"/>
              </a:rPr>
              <a:t>https://pixabay.com/p-665869/?no_redirect</a:t>
            </a:r>
          </a:p>
          <a:p>
            <a:pPr lvl="0">
              <a:spcBef>
                <a:spcPts val="0"/>
              </a:spcBef>
              <a:buNone/>
            </a:pPr>
            <a:r>
              <a:rPr lang="en-US" sz="1200">
                <a:solidFill>
                  <a:schemeClr val="dk1"/>
                </a:solidFill>
              </a:rPr>
              <a:t>Slide 16: </a:t>
            </a:r>
            <a:r>
              <a:rPr lang="en-US" sz="1200" u="sng">
                <a:solidFill>
                  <a:schemeClr val="hlink"/>
                </a:solidFill>
                <a:hlinkClick r:id="rId18"/>
              </a:rPr>
              <a:t>https://pixabay.com/en/castle-pie-in-the-sky-sky-clouds-1255846/</a:t>
            </a:r>
            <a:r>
              <a:rPr lang="en-US" sz="1200">
                <a:solidFill>
                  <a:schemeClr val="dk1"/>
                </a:solidFill>
              </a:rPr>
              <a:t> </a:t>
            </a:r>
          </a:p>
          <a:p>
            <a:pPr lvl="0">
              <a:spcBef>
                <a:spcPts val="0"/>
              </a:spcBef>
              <a:buNone/>
            </a:pPr>
            <a:r>
              <a:rPr lang="en-US" sz="1200">
                <a:solidFill>
                  <a:schemeClr val="dk1"/>
                </a:solidFill>
              </a:rPr>
              <a:t>Slide 19: </a:t>
            </a:r>
            <a:r>
              <a:rPr lang="en-US" sz="1200" u="sng">
                <a:solidFill>
                  <a:schemeClr val="hlink"/>
                </a:solidFill>
                <a:hlinkClick r:id="rId19"/>
              </a:rPr>
              <a:t>https://pixabay.com/en/question-question-mark-board-school-2709670/</a:t>
            </a:r>
            <a:r>
              <a:rPr lang="en-US" sz="1200">
                <a:solidFill>
                  <a:schemeClr val="dk1"/>
                </a:solidFill>
              </a:rPr>
              <a:t> </a:t>
            </a:r>
          </a:p>
          <a:p>
            <a:pPr lvl="0" rtl="0">
              <a:spcBef>
                <a:spcPts val="0"/>
              </a:spcBef>
              <a:buNone/>
            </a:pPr>
            <a:endParaRPr sz="1100">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p:nvPr/>
        </p:nvSpPr>
        <p:spPr>
          <a:xfrm>
            <a:off x="447875" y="32650"/>
            <a:ext cx="5475600" cy="837300"/>
          </a:xfrm>
          <a:prstGeom prst="rect">
            <a:avLst/>
          </a:prstGeom>
          <a:noFill/>
          <a:ln>
            <a:noFill/>
          </a:ln>
        </p:spPr>
        <p:txBody>
          <a:bodyPr wrap="square" lIns="91425" tIns="91425" rIns="91425" bIns="91425" anchor="ctr" anchorCtr="0">
            <a:noAutofit/>
          </a:bodyPr>
          <a:lstStyle/>
          <a:p>
            <a:pPr lvl="0" rtl="0">
              <a:spcBef>
                <a:spcPts val="0"/>
              </a:spcBef>
              <a:buNone/>
            </a:pPr>
            <a:r>
              <a:rPr lang="en-US" sz="3000">
                <a:solidFill>
                  <a:schemeClr val="dk1"/>
                </a:solidFill>
              </a:rPr>
              <a:t>References</a:t>
            </a:r>
          </a:p>
        </p:txBody>
      </p:sp>
      <p:sp>
        <p:nvSpPr>
          <p:cNvPr id="145" name="Shape 145"/>
          <p:cNvSpPr txBox="1"/>
          <p:nvPr/>
        </p:nvSpPr>
        <p:spPr>
          <a:xfrm>
            <a:off x="233275" y="879325"/>
            <a:ext cx="8490900" cy="5195100"/>
          </a:xfrm>
          <a:prstGeom prst="rect">
            <a:avLst/>
          </a:prstGeom>
          <a:noFill/>
          <a:ln>
            <a:noFill/>
          </a:ln>
        </p:spPr>
        <p:txBody>
          <a:bodyPr wrap="square" lIns="91425" tIns="91425" rIns="91425" bIns="91425" anchor="t" anchorCtr="0">
            <a:noAutofit/>
          </a:bodyPr>
          <a:lstStyle/>
          <a:p>
            <a:pPr marL="457200" lvl="0" indent="-330200" rtl="0">
              <a:spcBef>
                <a:spcPts val="0"/>
              </a:spcBef>
              <a:buSzPct val="100000"/>
              <a:buAutoNum type="arabicParenR"/>
            </a:pPr>
            <a:r>
              <a:rPr lang="en-US" sz="1600">
                <a:solidFill>
                  <a:schemeClr val="dk1"/>
                </a:solidFill>
              </a:rPr>
              <a:t>Kutner, M., Greenberg, E., Jin, Y., &amp; Paulsen, C. (2006). </a:t>
            </a:r>
            <a:r>
              <a:rPr lang="en-US" sz="1600" u="sng">
                <a:solidFill>
                  <a:schemeClr val="hlink"/>
                </a:solidFill>
                <a:hlinkClick r:id="rId3"/>
              </a:rPr>
              <a:t>The health literacy of America’s adults: Results from the 2003 National Assessment of Adult Literacy (NCES 2006-483).</a:t>
            </a:r>
            <a:r>
              <a:rPr lang="en-US" sz="1600">
                <a:solidFill>
                  <a:schemeClr val="dk1"/>
                </a:solidFill>
              </a:rPr>
              <a:t> Washington, DC: U.S. Department of Education, National Center for Education Statistics.</a:t>
            </a:r>
          </a:p>
          <a:p>
            <a:pPr marL="457200" lvl="0" indent="-330200" rtl="0">
              <a:spcBef>
                <a:spcPts val="0"/>
              </a:spcBef>
              <a:buClr>
                <a:schemeClr val="dk1"/>
              </a:buClr>
              <a:buSzPct val="100000"/>
              <a:buAutoNum type="arabicParenR"/>
            </a:pPr>
            <a:r>
              <a:rPr lang="en-US" sz="1600">
                <a:solidFill>
                  <a:schemeClr val="dk1"/>
                </a:solidFill>
              </a:rPr>
              <a:t>Nielsen-Bohlman, L., Panzer, A. M., &amp; Kindig, D. A. (Eds.). (2004). </a:t>
            </a:r>
            <a:r>
              <a:rPr lang="en-US" sz="1600" u="sng">
                <a:solidFill>
                  <a:schemeClr val="hlink"/>
                </a:solidFill>
                <a:hlinkClick r:id="rId4"/>
              </a:rPr>
              <a:t>Health literacy: A prescription to end confusion</a:t>
            </a:r>
            <a:r>
              <a:rPr lang="en-US" sz="1600">
                <a:solidFill>
                  <a:schemeClr val="dk1"/>
                </a:solidFill>
              </a:rPr>
              <a:t>. Washington, DC: National Academies Press.</a:t>
            </a:r>
          </a:p>
          <a:p>
            <a:pPr marL="457200" lvl="0" indent="-330200" rtl="0">
              <a:spcBef>
                <a:spcPts val="0"/>
              </a:spcBef>
              <a:buClr>
                <a:schemeClr val="dk1"/>
              </a:buClr>
              <a:buSzPct val="100000"/>
              <a:buAutoNum type="arabicParenR"/>
            </a:pPr>
            <a:r>
              <a:rPr lang="en-US" sz="1600">
                <a:solidFill>
                  <a:schemeClr val="dk1"/>
                </a:solidFill>
              </a:rPr>
              <a:t>Rudd, R. E., Anderson, J. E., Oppenheimer, S., &amp; Nath, C. (2007). </a:t>
            </a:r>
            <a:r>
              <a:rPr lang="en-US" sz="1600" u="sng">
                <a:solidFill>
                  <a:schemeClr val="hlink"/>
                </a:solidFill>
                <a:hlinkClick r:id="rId5"/>
              </a:rPr>
              <a:t>Health literacy: An update of public health and medical literature</a:t>
            </a:r>
            <a:r>
              <a:rPr lang="en-US" sz="1600">
                <a:solidFill>
                  <a:schemeClr val="dk1"/>
                </a:solidFill>
              </a:rPr>
              <a:t>. In J. P. Comings, B. Garner, &amp; C. Smith. (Eds.), Review of adult learning and literacy (vol. 7) (pp 175–204). Mahwah, NJ: Lawrence Erlbaum Associates.</a:t>
            </a:r>
          </a:p>
          <a:p>
            <a:pPr marL="457200" lvl="0" indent="-330200" rtl="0">
              <a:spcBef>
                <a:spcPts val="0"/>
              </a:spcBef>
              <a:buClr>
                <a:schemeClr val="dk1"/>
              </a:buClr>
              <a:buSzPct val="100000"/>
              <a:buAutoNum type="arabicParenR"/>
            </a:pPr>
            <a:r>
              <a:rPr lang="en-US" sz="1600">
                <a:solidFill>
                  <a:schemeClr val="dk1"/>
                </a:solidFill>
              </a:rPr>
              <a:t>Ross, W., Culbert, A., Gasper, C., Kimmey, J. (2009). A Theory-Based Approach to Improving Health Literacy. </a:t>
            </a:r>
          </a:p>
          <a:p>
            <a:pPr lvl="0" rtl="0">
              <a:spcBef>
                <a:spcPts val="0"/>
              </a:spcBef>
              <a:buNone/>
            </a:pPr>
            <a:endParaRPr sz="1600">
              <a:solidFill>
                <a:schemeClr val="dk1"/>
              </a:solidFill>
            </a:endParaRPr>
          </a:p>
          <a:p>
            <a:pPr lvl="0" rtl="0">
              <a:spcBef>
                <a:spcPts val="0"/>
              </a:spcBef>
              <a:buNone/>
            </a:pPr>
            <a:r>
              <a:rPr lang="en-US" sz="1600">
                <a:solidFill>
                  <a:schemeClr val="dk1"/>
                </a:solidFill>
              </a:rPr>
              <a:t>No notes in this presentation, but also a key reference worth highlighting: </a:t>
            </a:r>
          </a:p>
          <a:p>
            <a:pPr lvl="0" rtl="0">
              <a:spcBef>
                <a:spcPts val="0"/>
              </a:spcBef>
              <a:buNone/>
            </a:pPr>
            <a:r>
              <a:rPr lang="en-US" sz="1600">
                <a:solidFill>
                  <a:schemeClr val="dk1"/>
                </a:solidFill>
              </a:rPr>
              <a:t>Blanton, B., A.W. Crall, M.D. Prysby, D.T. Mellor, and T. Brown. 2014. </a:t>
            </a:r>
            <a:r>
              <a:rPr lang="en-US" sz="1600" u="sng">
                <a:solidFill>
                  <a:schemeClr val="hlink"/>
                </a:solidFill>
                <a:hlinkClick r:id="rId6"/>
              </a:rPr>
              <a:t>Virginia Master Naturalist Strategic Planning Report, 2015-2020</a:t>
            </a:r>
            <a:r>
              <a:rPr lang="en-US" sz="1600">
                <a:solidFill>
                  <a:schemeClr val="dk1"/>
                </a:solidFill>
              </a:rPr>
              <a:t>. Virginia Master Naturalist Program: Charlottesville, VA. 161p. </a:t>
            </a:r>
          </a:p>
          <a:p>
            <a:pPr lvl="0" rtl="0">
              <a:spcBef>
                <a:spcPts val="0"/>
              </a:spcBef>
              <a:buNone/>
            </a:pPr>
            <a:endParaRPr sz="1000">
              <a:solidFill>
                <a:schemeClr val="dk1"/>
              </a:solidFill>
            </a:endParaRPr>
          </a:p>
          <a:p>
            <a:pPr lvl="0" algn="l" rtl="0">
              <a:spcBef>
                <a:spcPts val="0"/>
              </a:spcBef>
              <a:buClr>
                <a:schemeClr val="dk1"/>
              </a:buClr>
              <a:buSzPct val="68750"/>
              <a:buFont typeface="Arial"/>
              <a:buNone/>
            </a:pPr>
            <a:r>
              <a:rPr lang="en-US" sz="1600" b="1">
                <a:solidFill>
                  <a:schemeClr val="dk1"/>
                </a:solidFill>
              </a:rPr>
              <a:t>This conference presentation is available via VTechWorks: </a:t>
            </a:r>
            <a:r>
              <a:rPr lang="en-US" sz="1600" b="1" u="sng">
                <a:solidFill>
                  <a:schemeClr val="hlink"/>
                </a:solidFill>
                <a:hlinkClick r:id="rId7"/>
              </a:rPr>
              <a:t>https://vtechworks.lib.vt.edu/handle/10919/79663</a:t>
            </a:r>
            <a:r>
              <a:rPr lang="en-US" sz="1600" b="1">
                <a:solidFill>
                  <a:schemeClr val="dk1"/>
                </a:solidFill>
              </a:rPr>
              <a:t> </a:t>
            </a:r>
          </a:p>
          <a:p>
            <a:pPr lvl="0" rtl="0">
              <a:spcBef>
                <a:spcPts val="0"/>
              </a:spcBef>
              <a:buNone/>
            </a:pPr>
            <a:endParaRPr sz="1800">
              <a:solidFill>
                <a:schemeClr val="dk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p:nvPr/>
        </p:nvSpPr>
        <p:spPr>
          <a:xfrm>
            <a:off x="257100" y="749475"/>
            <a:ext cx="5475600" cy="1508100"/>
          </a:xfrm>
          <a:prstGeom prst="rect">
            <a:avLst/>
          </a:prstGeom>
          <a:noFill/>
          <a:ln>
            <a:noFill/>
          </a:ln>
        </p:spPr>
        <p:txBody>
          <a:bodyPr wrap="square" lIns="91425" tIns="91425" rIns="91425" bIns="91425" anchor="ctr" anchorCtr="0">
            <a:noAutofit/>
          </a:bodyPr>
          <a:lstStyle/>
          <a:p>
            <a:pPr lvl="0" rtl="0">
              <a:spcBef>
                <a:spcPts val="0"/>
              </a:spcBef>
              <a:buNone/>
            </a:pPr>
            <a:r>
              <a:rPr lang="en-US" sz="3000">
                <a:solidFill>
                  <a:schemeClr val="dk1"/>
                </a:solidFill>
              </a:rPr>
              <a:t>Questions?</a:t>
            </a:r>
          </a:p>
        </p:txBody>
      </p:sp>
      <p:sp>
        <p:nvSpPr>
          <p:cNvPr id="151" name="Shape 151"/>
          <p:cNvSpPr txBox="1"/>
          <p:nvPr/>
        </p:nvSpPr>
        <p:spPr>
          <a:xfrm>
            <a:off x="257100" y="3439900"/>
            <a:ext cx="8775000" cy="2932200"/>
          </a:xfrm>
          <a:prstGeom prst="rect">
            <a:avLst/>
          </a:prstGeom>
          <a:noFill/>
          <a:ln>
            <a:noFill/>
          </a:ln>
        </p:spPr>
        <p:txBody>
          <a:bodyPr wrap="square" lIns="91425" tIns="91425" rIns="91425" bIns="91425" anchor="ctr" anchorCtr="0">
            <a:noAutofit/>
          </a:bodyPr>
          <a:lstStyle/>
          <a:p>
            <a:pPr lvl="0">
              <a:spcBef>
                <a:spcPts val="0"/>
              </a:spcBef>
              <a:buNone/>
            </a:pPr>
            <a:r>
              <a:rPr lang="en-US" sz="2400" b="1">
                <a:solidFill>
                  <a:schemeClr val="dk1"/>
                </a:solidFill>
              </a:rPr>
              <a:t>Our questions for you</a:t>
            </a:r>
            <a:r>
              <a:rPr lang="en-US" sz="2400">
                <a:solidFill>
                  <a:schemeClr val="dk1"/>
                </a:solidFill>
              </a:rPr>
              <a:t>:</a:t>
            </a:r>
          </a:p>
          <a:p>
            <a:pPr lvl="0">
              <a:spcBef>
                <a:spcPts val="0"/>
              </a:spcBef>
              <a:buNone/>
            </a:pPr>
            <a:endParaRPr sz="1000">
              <a:solidFill>
                <a:schemeClr val="dk1"/>
              </a:solidFill>
            </a:endParaRPr>
          </a:p>
          <a:p>
            <a:pPr lvl="0">
              <a:spcBef>
                <a:spcPts val="0"/>
              </a:spcBef>
              <a:buNone/>
            </a:pPr>
            <a:r>
              <a:rPr lang="en-US" sz="2400">
                <a:solidFill>
                  <a:schemeClr val="dk1"/>
                </a:solidFill>
              </a:rPr>
              <a:t>How would you approach this type of program?</a:t>
            </a:r>
          </a:p>
          <a:p>
            <a:pPr lvl="0">
              <a:spcBef>
                <a:spcPts val="0"/>
              </a:spcBef>
              <a:buNone/>
            </a:pPr>
            <a:endParaRPr sz="1000">
              <a:solidFill>
                <a:schemeClr val="dk1"/>
              </a:solidFill>
            </a:endParaRPr>
          </a:p>
          <a:p>
            <a:pPr lvl="0">
              <a:spcBef>
                <a:spcPts val="0"/>
              </a:spcBef>
              <a:buNone/>
            </a:pPr>
            <a:r>
              <a:rPr lang="en-US" sz="2400">
                <a:solidFill>
                  <a:schemeClr val="dk1"/>
                </a:solidFill>
              </a:rPr>
              <a:t>Have you been involved with a similar program, and if so, do you have suggestions for us?</a:t>
            </a:r>
          </a:p>
          <a:p>
            <a:pPr lvl="0" rtl="0">
              <a:spcBef>
                <a:spcPts val="0"/>
              </a:spcBef>
              <a:buNone/>
            </a:pPr>
            <a:endParaRPr sz="2400">
              <a:solidFill>
                <a:schemeClr val="dk1"/>
              </a:solidFill>
            </a:endParaRPr>
          </a:p>
        </p:txBody>
      </p:sp>
      <p:pic>
        <p:nvPicPr>
          <p:cNvPr id="152" name="Shape 152"/>
          <p:cNvPicPr preferRelativeResize="0"/>
          <p:nvPr/>
        </p:nvPicPr>
        <p:blipFill>
          <a:blip r:embed="rId3">
            <a:alphaModFix/>
          </a:blip>
          <a:stretch>
            <a:fillRect/>
          </a:stretch>
        </p:blipFill>
        <p:spPr>
          <a:xfrm>
            <a:off x="3586975" y="661150"/>
            <a:ext cx="5259648" cy="27613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9"/>
        <p:cNvGrpSpPr/>
        <p:nvPr/>
      </p:nvGrpSpPr>
      <p:grpSpPr>
        <a:xfrm>
          <a:off x="0" y="0"/>
          <a:ext cx="0" cy="0"/>
          <a:chOff x="0" y="0"/>
          <a:chExt cx="0" cy="0"/>
        </a:xfrm>
      </p:grpSpPr>
      <p:sp>
        <p:nvSpPr>
          <p:cNvPr id="30" name="Shape 30"/>
          <p:cNvSpPr txBox="1"/>
          <p:nvPr/>
        </p:nvSpPr>
        <p:spPr>
          <a:xfrm>
            <a:off x="390800" y="671475"/>
            <a:ext cx="85083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Project Members</a:t>
            </a:r>
          </a:p>
        </p:txBody>
      </p:sp>
      <p:sp>
        <p:nvSpPr>
          <p:cNvPr id="31" name="Shape 31"/>
          <p:cNvSpPr txBox="1"/>
          <p:nvPr/>
        </p:nvSpPr>
        <p:spPr>
          <a:xfrm>
            <a:off x="390800" y="1757125"/>
            <a:ext cx="8753100" cy="4093500"/>
          </a:xfrm>
          <a:prstGeom prst="rect">
            <a:avLst/>
          </a:prstGeom>
          <a:noFill/>
          <a:ln>
            <a:noFill/>
          </a:ln>
        </p:spPr>
        <p:txBody>
          <a:bodyPr wrap="square" lIns="91425" tIns="91425" rIns="91425" bIns="91425" anchor="t" anchorCtr="0">
            <a:noAutofit/>
          </a:bodyPr>
          <a:lstStyle/>
          <a:p>
            <a:pPr marL="0" lvl="0" indent="0" rtl="0">
              <a:spcBef>
                <a:spcPts val="0"/>
              </a:spcBef>
              <a:spcAft>
                <a:spcPts val="1000"/>
              </a:spcAft>
              <a:buNone/>
            </a:pPr>
            <a:r>
              <a:rPr lang="en-US" sz="2400">
                <a:solidFill>
                  <a:schemeClr val="dk1"/>
                </a:solidFill>
              </a:rPr>
              <a:t>Project Planners</a:t>
            </a:r>
          </a:p>
          <a:p>
            <a:pPr marL="457200" lvl="0" indent="0" rtl="0">
              <a:spcBef>
                <a:spcPts val="0"/>
              </a:spcBef>
              <a:buNone/>
            </a:pPr>
            <a:r>
              <a:rPr lang="en-US" sz="2000" b="1">
                <a:solidFill>
                  <a:schemeClr val="dk1"/>
                </a:solidFill>
              </a:rPr>
              <a:t>Kiri DeBose</a:t>
            </a:r>
            <a:r>
              <a:rPr lang="en-US" sz="2000">
                <a:solidFill>
                  <a:schemeClr val="dk1"/>
                </a:solidFill>
              </a:rPr>
              <a:t>,</a:t>
            </a:r>
            <a:r>
              <a:rPr lang="en-US" sz="1800">
                <a:solidFill>
                  <a:schemeClr val="dk1"/>
                </a:solidFill>
              </a:rPr>
              <a:t> Head of the Veterinary Medicine Library (</a:t>
            </a:r>
            <a:r>
              <a:rPr lang="en-US" sz="1800" u="sng">
                <a:solidFill>
                  <a:schemeClr val="hlink"/>
                </a:solidFill>
                <a:hlinkClick r:id="rId3"/>
              </a:rPr>
              <a:t>kdebose@vt.edu</a:t>
            </a:r>
            <a:r>
              <a:rPr lang="en-US" sz="1800">
                <a:solidFill>
                  <a:schemeClr val="dk1"/>
                </a:solidFill>
              </a:rPr>
              <a:t>) </a:t>
            </a:r>
          </a:p>
          <a:p>
            <a:pPr marL="457200" lvl="0" indent="0" rtl="0">
              <a:spcBef>
                <a:spcPts val="0"/>
              </a:spcBef>
              <a:buNone/>
            </a:pPr>
            <a:r>
              <a:rPr lang="en-US" sz="2000" b="1">
                <a:solidFill>
                  <a:schemeClr val="dk1"/>
                </a:solidFill>
              </a:rPr>
              <a:t>Inga Haugen</a:t>
            </a:r>
            <a:r>
              <a:rPr lang="en-US" sz="1800">
                <a:solidFill>
                  <a:schemeClr val="dk1"/>
                </a:solidFill>
              </a:rPr>
              <a:t>, Agriculture, Life Science, and Scholarly Communication </a:t>
            </a:r>
            <a:br>
              <a:rPr lang="en-US" sz="1800">
                <a:solidFill>
                  <a:schemeClr val="dk1"/>
                </a:solidFill>
              </a:rPr>
            </a:br>
            <a:r>
              <a:rPr lang="en-US" sz="1800">
                <a:solidFill>
                  <a:schemeClr val="dk1"/>
                </a:solidFill>
              </a:rPr>
              <a:t>Librarian (</a:t>
            </a:r>
            <a:r>
              <a:rPr lang="en-US" sz="1800" u="sng">
                <a:solidFill>
                  <a:schemeClr val="hlink"/>
                </a:solidFill>
                <a:hlinkClick r:id="rId4"/>
              </a:rPr>
              <a:t>ihaugen@vt.edu</a:t>
            </a:r>
            <a:r>
              <a:rPr lang="en-US" sz="1800">
                <a:solidFill>
                  <a:schemeClr val="dk1"/>
                </a:solidFill>
              </a:rPr>
              <a:t>)                   </a:t>
            </a:r>
            <a:r>
              <a:rPr lang="en-US" sz="1800" b="1">
                <a:solidFill>
                  <a:schemeClr val="dk1"/>
                </a:solidFill>
              </a:rPr>
              <a:t>               </a:t>
            </a:r>
          </a:p>
          <a:p>
            <a:pPr marL="457200" lvl="0" indent="0" rtl="0">
              <a:spcBef>
                <a:spcPts val="0"/>
              </a:spcBef>
              <a:buNone/>
            </a:pPr>
            <a:r>
              <a:rPr lang="en-US" sz="2000" b="1">
                <a:solidFill>
                  <a:schemeClr val="dk1"/>
                </a:solidFill>
              </a:rPr>
              <a:t>Virginia (Ginny) Pannabecker</a:t>
            </a:r>
            <a:r>
              <a:rPr lang="en-US" sz="1800">
                <a:solidFill>
                  <a:schemeClr val="dk1"/>
                </a:solidFill>
              </a:rPr>
              <a:t>, Associate Director, Research Collaboration and Engagement (</a:t>
            </a:r>
            <a:r>
              <a:rPr lang="en-US" sz="1800" u="sng">
                <a:solidFill>
                  <a:schemeClr val="hlink"/>
                </a:solidFill>
                <a:hlinkClick r:id="rId5"/>
              </a:rPr>
              <a:t>vpannabe@vt.edu</a:t>
            </a:r>
            <a:r>
              <a:rPr lang="en-US" sz="1800">
                <a:solidFill>
                  <a:schemeClr val="dk1"/>
                </a:solidFill>
              </a:rPr>
              <a:t>) </a:t>
            </a:r>
          </a:p>
          <a:p>
            <a:pPr marL="0" lvl="0" indent="0" rtl="0">
              <a:spcBef>
                <a:spcPts val="0"/>
              </a:spcBef>
              <a:buNone/>
            </a:pPr>
            <a:endParaRPr sz="2400">
              <a:solidFill>
                <a:schemeClr val="dk1"/>
              </a:solidFill>
            </a:endParaRPr>
          </a:p>
          <a:p>
            <a:pPr marL="0" lvl="0" indent="0" rtl="0">
              <a:spcBef>
                <a:spcPts val="0"/>
              </a:spcBef>
              <a:spcAft>
                <a:spcPts val="1000"/>
              </a:spcAft>
              <a:buNone/>
            </a:pPr>
            <a:r>
              <a:rPr lang="en-US" sz="2400">
                <a:solidFill>
                  <a:schemeClr val="dk1"/>
                </a:solidFill>
              </a:rPr>
              <a:t>Graduate Student Project Assistants</a:t>
            </a:r>
          </a:p>
          <a:p>
            <a:pPr marL="457200" lvl="0" indent="0" rtl="0">
              <a:spcBef>
                <a:spcPts val="0"/>
              </a:spcBef>
              <a:buNone/>
            </a:pPr>
            <a:r>
              <a:rPr lang="en-US" sz="2000" b="1">
                <a:solidFill>
                  <a:schemeClr val="dk1"/>
                </a:solidFill>
              </a:rPr>
              <a:t>Erin Dreelin</a:t>
            </a:r>
            <a:r>
              <a:rPr lang="en-US" sz="2000">
                <a:solidFill>
                  <a:schemeClr val="dk1"/>
                </a:solidFill>
              </a:rPr>
              <a:t>,</a:t>
            </a:r>
            <a:r>
              <a:rPr lang="en-US" sz="1800">
                <a:solidFill>
                  <a:schemeClr val="dk1"/>
                </a:solidFill>
              </a:rPr>
              <a:t> MA Education, Curriculum &amp; Instruction (</a:t>
            </a:r>
            <a:r>
              <a:rPr lang="en-US" sz="1800" u="sng">
                <a:solidFill>
                  <a:schemeClr val="hlink"/>
                </a:solidFill>
                <a:hlinkClick r:id="rId6"/>
              </a:rPr>
              <a:t>derin@vt.edu</a:t>
            </a:r>
            <a:r>
              <a:rPr lang="en-US" sz="1800">
                <a:solidFill>
                  <a:schemeClr val="dk1"/>
                </a:solidFill>
              </a:rPr>
              <a:t>)</a:t>
            </a:r>
          </a:p>
          <a:p>
            <a:pPr marL="457200" lvl="0" indent="0" rtl="0">
              <a:spcBef>
                <a:spcPts val="0"/>
              </a:spcBef>
              <a:buNone/>
            </a:pPr>
            <a:r>
              <a:rPr lang="en-US" sz="2000" b="1">
                <a:solidFill>
                  <a:schemeClr val="dk1"/>
                </a:solidFill>
              </a:rPr>
              <a:t>Michelle Pasier</a:t>
            </a:r>
            <a:r>
              <a:rPr lang="en-US" sz="2000">
                <a:solidFill>
                  <a:schemeClr val="dk1"/>
                </a:solidFill>
              </a:rPr>
              <a:t>,</a:t>
            </a:r>
            <a:r>
              <a:rPr lang="en-US" sz="1800">
                <a:solidFill>
                  <a:schemeClr val="dk1"/>
                </a:solidFill>
              </a:rPr>
              <a:t> MS Life Science (</a:t>
            </a:r>
            <a:r>
              <a:rPr lang="en-US" sz="1800" u="sng">
                <a:solidFill>
                  <a:schemeClr val="hlink"/>
                </a:solidFill>
                <a:hlinkClick r:id="rId7"/>
              </a:rPr>
              <a:t>m1pasier@vt.edu</a:t>
            </a:r>
            <a:r>
              <a:rPr lang="en-US" sz="1800">
                <a:solidFill>
                  <a:schemeClr val="dk1"/>
                </a:solidFill>
              </a:rPr>
              <a:t>) </a:t>
            </a:r>
          </a:p>
          <a:p>
            <a:pPr marL="457200" lvl="0" indent="0" rtl="0">
              <a:spcBef>
                <a:spcPts val="0"/>
              </a:spcBef>
              <a:buNone/>
            </a:pPr>
            <a:r>
              <a:rPr lang="en-US" sz="2000" b="1">
                <a:solidFill>
                  <a:schemeClr val="dk1"/>
                </a:solidFill>
              </a:rPr>
              <a:t>Charlotte Selbo</a:t>
            </a:r>
            <a:r>
              <a:rPr lang="en-US" sz="2000">
                <a:solidFill>
                  <a:schemeClr val="dk1"/>
                </a:solidFill>
              </a:rPr>
              <a:t>,</a:t>
            </a:r>
            <a:r>
              <a:rPr lang="en-US" sz="1800">
                <a:solidFill>
                  <a:schemeClr val="dk1"/>
                </a:solidFill>
              </a:rPr>
              <a:t> Master of Public Health graduate student (</a:t>
            </a:r>
            <a:r>
              <a:rPr lang="en-US" sz="1800" u="sng">
                <a:solidFill>
                  <a:schemeClr val="hlink"/>
                </a:solidFill>
                <a:hlinkClick r:id="rId8"/>
              </a:rPr>
              <a:t>cselbo@vt.edu</a:t>
            </a:r>
            <a:r>
              <a:rPr lang="en-US" sz="1800">
                <a:solidFill>
                  <a:schemeClr val="dk1"/>
                </a:solidFill>
              </a:rPr>
              <a:t>)</a:t>
            </a:r>
          </a:p>
        </p:txBody>
      </p:sp>
      <p:pic>
        <p:nvPicPr>
          <p:cNvPr id="32" name="Shape 32"/>
          <p:cNvPicPr preferRelativeResize="0"/>
          <p:nvPr/>
        </p:nvPicPr>
        <p:blipFill rotWithShape="1">
          <a:blip r:embed="rId9">
            <a:alphaModFix/>
          </a:blip>
          <a:srcRect b="16436"/>
          <a:stretch/>
        </p:blipFill>
        <p:spPr>
          <a:xfrm>
            <a:off x="5957050" y="529150"/>
            <a:ext cx="2766821" cy="15776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6"/>
        <p:cNvGrpSpPr/>
        <p:nvPr/>
      </p:nvGrpSpPr>
      <p:grpSpPr>
        <a:xfrm>
          <a:off x="0" y="0"/>
          <a:ext cx="0" cy="0"/>
          <a:chOff x="0" y="0"/>
          <a:chExt cx="0" cy="0"/>
        </a:xfrm>
      </p:grpSpPr>
      <p:sp>
        <p:nvSpPr>
          <p:cNvPr id="37" name="Shape 37"/>
          <p:cNvSpPr txBox="1"/>
          <p:nvPr/>
        </p:nvSpPr>
        <p:spPr>
          <a:xfrm>
            <a:off x="390800" y="442875"/>
            <a:ext cx="8508300" cy="1094100"/>
          </a:xfrm>
          <a:prstGeom prst="rect">
            <a:avLst/>
          </a:prstGeom>
          <a:noFill/>
          <a:ln>
            <a:noFill/>
          </a:ln>
        </p:spPr>
        <p:txBody>
          <a:bodyPr wrap="square" lIns="91425" tIns="91425" rIns="91425" bIns="91425" anchor="t" anchorCtr="0">
            <a:noAutofit/>
          </a:bodyPr>
          <a:lstStyle/>
          <a:p>
            <a:pPr lvl="0">
              <a:spcBef>
                <a:spcPts val="0"/>
              </a:spcBef>
              <a:buNone/>
            </a:pPr>
            <a:r>
              <a:rPr lang="en-US" sz="3000"/>
              <a:t>Background: Master Health Literacy Initiative</a:t>
            </a:r>
          </a:p>
        </p:txBody>
      </p:sp>
      <p:sp>
        <p:nvSpPr>
          <p:cNvPr id="38" name="Shape 38"/>
          <p:cNvSpPr txBox="1"/>
          <p:nvPr/>
        </p:nvSpPr>
        <p:spPr>
          <a:xfrm>
            <a:off x="390800" y="1147525"/>
            <a:ext cx="5868600" cy="4748100"/>
          </a:xfrm>
          <a:prstGeom prst="rect">
            <a:avLst/>
          </a:prstGeom>
          <a:noFill/>
          <a:ln>
            <a:noFill/>
          </a:ln>
        </p:spPr>
        <p:txBody>
          <a:bodyPr wrap="square" lIns="91425" tIns="91425" rIns="91425" bIns="91425" anchor="t" anchorCtr="0">
            <a:noAutofit/>
          </a:bodyPr>
          <a:lstStyle/>
          <a:p>
            <a:pPr lvl="0">
              <a:spcBef>
                <a:spcPts val="0"/>
              </a:spcBef>
              <a:buNone/>
            </a:pPr>
            <a:r>
              <a:rPr lang="en-US" sz="2600"/>
              <a:t>Beyond Boundaries Innovation Project</a:t>
            </a:r>
          </a:p>
          <a:p>
            <a:pPr lvl="0" rtl="0">
              <a:spcBef>
                <a:spcPts val="0"/>
              </a:spcBef>
              <a:buNone/>
            </a:pPr>
            <a:endParaRPr sz="1200"/>
          </a:p>
          <a:p>
            <a:pPr marL="457200" lvl="0" indent="-381000" rtl="0">
              <a:spcBef>
                <a:spcPts val="0"/>
              </a:spcBef>
              <a:buSzPct val="100000"/>
              <a:buChar char="●"/>
            </a:pPr>
            <a:r>
              <a:rPr lang="en-US" sz="2400"/>
              <a:t>Provide skills, training, &amp; tools to navigate deluge of information &amp; misinformation in the area of health </a:t>
            </a:r>
          </a:p>
          <a:p>
            <a:pPr marL="457200" lvl="0" indent="-381000" rtl="0">
              <a:spcBef>
                <a:spcPts val="0"/>
              </a:spcBef>
              <a:buSzPct val="100000"/>
              <a:buChar char="●"/>
            </a:pPr>
            <a:r>
              <a:rPr lang="en-US" sz="2400">
                <a:solidFill>
                  <a:schemeClr val="dk1"/>
                </a:solidFill>
              </a:rPr>
              <a:t>Create a sustainable and scalable program that can be utilized by others</a:t>
            </a:r>
          </a:p>
          <a:p>
            <a:pPr marL="914400" lvl="1" indent="-381000" rtl="0">
              <a:spcBef>
                <a:spcPts val="0"/>
              </a:spcBef>
              <a:buSzPct val="100000"/>
              <a:buChar char="○"/>
            </a:pPr>
            <a:r>
              <a:rPr lang="en-US" sz="2400"/>
              <a:t>Model MHL using existing </a:t>
            </a:r>
            <a:r>
              <a:rPr lang="en-US" sz="2400">
                <a:solidFill>
                  <a:schemeClr val="dk1"/>
                </a:solidFill>
              </a:rPr>
              <a:t>Extension “Masters” programs</a:t>
            </a:r>
          </a:p>
          <a:p>
            <a:pPr marL="457200" lvl="0" indent="-381000" rtl="0">
              <a:spcBef>
                <a:spcPts val="0"/>
              </a:spcBef>
              <a:buClr>
                <a:schemeClr val="dk1"/>
              </a:buClr>
              <a:buSzPct val="100000"/>
              <a:buChar char="●"/>
            </a:pPr>
            <a:r>
              <a:rPr lang="en-US" sz="2400">
                <a:solidFill>
                  <a:schemeClr val="dk1"/>
                </a:solidFill>
              </a:rPr>
              <a:t>Environmental scan: Determine current landscape of other programs</a:t>
            </a:r>
          </a:p>
          <a:p>
            <a:pPr marL="914400" lvl="1" indent="-381000" rtl="0">
              <a:spcBef>
                <a:spcPts val="0"/>
              </a:spcBef>
              <a:buClr>
                <a:schemeClr val="dk1"/>
              </a:buClr>
              <a:buSzPct val="100000"/>
              <a:buChar char="○"/>
            </a:pPr>
            <a:r>
              <a:rPr lang="en-US" sz="2400">
                <a:solidFill>
                  <a:schemeClr val="dk1"/>
                </a:solidFill>
              </a:rPr>
              <a:t>Explore format and learning objects to move forward</a:t>
            </a:r>
          </a:p>
        </p:txBody>
      </p:sp>
      <p:pic>
        <p:nvPicPr>
          <p:cNvPr id="39" name="Shape 39"/>
          <p:cNvPicPr preferRelativeResize="0"/>
          <p:nvPr/>
        </p:nvPicPr>
        <p:blipFill>
          <a:blip r:embed="rId3">
            <a:alphaModFix/>
          </a:blip>
          <a:stretch>
            <a:fillRect/>
          </a:stretch>
        </p:blipFill>
        <p:spPr>
          <a:xfrm rot="-5400000">
            <a:off x="5387338" y="2258014"/>
            <a:ext cx="4258126" cy="23419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3"/>
        <p:cNvGrpSpPr/>
        <p:nvPr/>
      </p:nvGrpSpPr>
      <p:grpSpPr>
        <a:xfrm>
          <a:off x="0" y="0"/>
          <a:ext cx="0" cy="0"/>
          <a:chOff x="0" y="0"/>
          <a:chExt cx="0" cy="0"/>
        </a:xfrm>
      </p:grpSpPr>
      <p:sp>
        <p:nvSpPr>
          <p:cNvPr id="44" name="Shape 44"/>
          <p:cNvSpPr txBox="1"/>
          <p:nvPr/>
        </p:nvSpPr>
        <p:spPr>
          <a:xfrm>
            <a:off x="390800" y="442875"/>
            <a:ext cx="6467100" cy="1635900"/>
          </a:xfrm>
          <a:prstGeom prst="rect">
            <a:avLst/>
          </a:prstGeom>
          <a:noFill/>
          <a:ln>
            <a:noFill/>
          </a:ln>
        </p:spPr>
        <p:txBody>
          <a:bodyPr wrap="square" lIns="91425" tIns="91425" rIns="91425" bIns="91425" anchor="t" anchorCtr="0">
            <a:noAutofit/>
          </a:bodyPr>
          <a:lstStyle/>
          <a:p>
            <a:pPr lvl="0" rtl="0">
              <a:spcBef>
                <a:spcPts val="0"/>
              </a:spcBef>
              <a:buNone/>
            </a:pPr>
            <a:r>
              <a:rPr lang="en-US" sz="3000"/>
              <a:t>Background: Goal of the Project </a:t>
            </a:r>
          </a:p>
        </p:txBody>
      </p:sp>
      <p:sp>
        <p:nvSpPr>
          <p:cNvPr id="45" name="Shape 45"/>
          <p:cNvSpPr txBox="1"/>
          <p:nvPr/>
        </p:nvSpPr>
        <p:spPr>
          <a:xfrm>
            <a:off x="3045600" y="1135200"/>
            <a:ext cx="6098400" cy="5346000"/>
          </a:xfrm>
          <a:prstGeom prst="rect">
            <a:avLst/>
          </a:prstGeom>
          <a:noFill/>
          <a:ln>
            <a:noFill/>
          </a:ln>
        </p:spPr>
        <p:txBody>
          <a:bodyPr wrap="square" lIns="91425" tIns="91425" rIns="91425" bIns="91425" anchor="t" anchorCtr="0">
            <a:noAutofit/>
          </a:bodyPr>
          <a:lstStyle/>
          <a:p>
            <a:pPr lvl="0" rtl="0">
              <a:spcBef>
                <a:spcPts val="0"/>
              </a:spcBef>
              <a:buNone/>
            </a:pPr>
            <a:r>
              <a:rPr lang="en-US" sz="2400">
                <a:solidFill>
                  <a:schemeClr val="dk1"/>
                </a:solidFill>
              </a:rPr>
              <a:t>Inspiration from Community Outreach Health literacy &amp; Wellness programs: </a:t>
            </a:r>
          </a:p>
          <a:p>
            <a:pPr marL="457200" lvl="0" indent="-368300" rtl="0">
              <a:lnSpc>
                <a:spcPct val="115000"/>
              </a:lnSpc>
              <a:spcBef>
                <a:spcPts val="0"/>
              </a:spcBef>
              <a:buClr>
                <a:schemeClr val="dk1"/>
              </a:buClr>
              <a:buSzPct val="100000"/>
              <a:buChar char="●"/>
            </a:pPr>
            <a:r>
              <a:rPr lang="en-US" sz="2200" u="sng">
                <a:solidFill>
                  <a:schemeClr val="hlink"/>
                </a:solidFill>
                <a:hlinkClick r:id="rId3"/>
              </a:rPr>
              <a:t>Texas A&amp;M AgriLife Extension’s Master Wellness Volunteer Program</a:t>
            </a:r>
          </a:p>
          <a:p>
            <a:pPr lvl="0" rtl="0">
              <a:spcBef>
                <a:spcPts val="0"/>
              </a:spcBef>
              <a:buNone/>
            </a:pPr>
            <a:endParaRPr sz="2400">
              <a:solidFill>
                <a:schemeClr val="dk1"/>
              </a:solidFill>
            </a:endParaRPr>
          </a:p>
          <a:p>
            <a:pPr lvl="0" rtl="0">
              <a:spcBef>
                <a:spcPts val="0"/>
              </a:spcBef>
              <a:buNone/>
            </a:pPr>
            <a:r>
              <a:rPr lang="en-US" sz="2400">
                <a:solidFill>
                  <a:schemeClr val="dk1"/>
                </a:solidFill>
              </a:rPr>
              <a:t>How would ours be different? </a:t>
            </a:r>
          </a:p>
          <a:p>
            <a:pPr marL="457200" lvl="0" indent="-381000" rtl="0">
              <a:spcBef>
                <a:spcPts val="0"/>
              </a:spcBef>
              <a:buClr>
                <a:schemeClr val="dk1"/>
              </a:buClr>
              <a:buSzPct val="100000"/>
              <a:buChar char="●"/>
            </a:pPr>
            <a:r>
              <a:rPr lang="en-US" sz="2400">
                <a:solidFill>
                  <a:schemeClr val="dk1"/>
                </a:solidFill>
              </a:rPr>
              <a:t>Focus on information literacy skills</a:t>
            </a:r>
          </a:p>
          <a:p>
            <a:pPr marL="914400" lvl="1" indent="-381000" rtl="0">
              <a:spcBef>
                <a:spcPts val="0"/>
              </a:spcBef>
              <a:buClr>
                <a:schemeClr val="dk1"/>
              </a:buClr>
              <a:buSzPct val="100000"/>
              <a:buChar char="○"/>
            </a:pPr>
            <a:r>
              <a:rPr lang="en-US" sz="2400">
                <a:solidFill>
                  <a:schemeClr val="dk1"/>
                </a:solidFill>
              </a:rPr>
              <a:t>Navigating through Dr. Google to find Dr. PubMed &amp; Dr. Mayo Clinic </a:t>
            </a:r>
            <a:br>
              <a:rPr lang="en-US" sz="2400">
                <a:solidFill>
                  <a:schemeClr val="dk1"/>
                </a:solidFill>
              </a:rPr>
            </a:br>
            <a:endParaRPr lang="en-US" sz="2400">
              <a:solidFill>
                <a:schemeClr val="dk1"/>
              </a:solidFill>
            </a:endParaRPr>
          </a:p>
          <a:p>
            <a:pPr marL="457200" lvl="0" indent="-381000" rtl="0">
              <a:spcBef>
                <a:spcPts val="0"/>
              </a:spcBef>
              <a:buClr>
                <a:schemeClr val="dk1"/>
              </a:buClr>
              <a:buSzPct val="100000"/>
              <a:buChar char="●"/>
            </a:pPr>
            <a:r>
              <a:rPr lang="en-US" sz="2400">
                <a:solidFill>
                  <a:schemeClr val="dk1"/>
                </a:solidFill>
              </a:rPr>
              <a:t>Create communities of people who can network and build from each other and pursue additional critical thinking skills</a:t>
            </a:r>
          </a:p>
          <a:p>
            <a:pPr lvl="0" rtl="0">
              <a:spcBef>
                <a:spcPts val="0"/>
              </a:spcBef>
              <a:buNone/>
            </a:pPr>
            <a:endParaRPr sz="2400">
              <a:solidFill>
                <a:schemeClr val="dk1"/>
              </a:solidFill>
            </a:endParaRPr>
          </a:p>
          <a:p>
            <a:pPr lvl="0" rtl="0">
              <a:spcBef>
                <a:spcPts val="0"/>
              </a:spcBef>
              <a:buNone/>
            </a:pPr>
            <a:endParaRPr sz="2400">
              <a:solidFill>
                <a:schemeClr val="dk1"/>
              </a:solidFill>
            </a:endParaRPr>
          </a:p>
        </p:txBody>
      </p:sp>
      <p:pic>
        <p:nvPicPr>
          <p:cNvPr id="46" name="Shape 46"/>
          <p:cNvPicPr preferRelativeResize="0"/>
          <p:nvPr/>
        </p:nvPicPr>
        <p:blipFill rotWithShape="1">
          <a:blip r:embed="rId4">
            <a:alphaModFix/>
          </a:blip>
          <a:srcRect l="11006" t="7602" r="22206" b="1669"/>
          <a:stretch/>
        </p:blipFill>
        <p:spPr>
          <a:xfrm>
            <a:off x="129600" y="1933200"/>
            <a:ext cx="2818800" cy="2548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0"/>
        <p:cNvGrpSpPr/>
        <p:nvPr/>
      </p:nvGrpSpPr>
      <p:grpSpPr>
        <a:xfrm>
          <a:off x="0" y="0"/>
          <a:ext cx="0" cy="0"/>
          <a:chOff x="0" y="0"/>
          <a:chExt cx="0" cy="0"/>
        </a:xfrm>
      </p:grpSpPr>
      <p:sp>
        <p:nvSpPr>
          <p:cNvPr id="51" name="Shape 51"/>
          <p:cNvSpPr txBox="1"/>
          <p:nvPr/>
        </p:nvSpPr>
        <p:spPr>
          <a:xfrm>
            <a:off x="459000" y="376775"/>
            <a:ext cx="7238100" cy="886500"/>
          </a:xfrm>
          <a:prstGeom prst="rect">
            <a:avLst/>
          </a:prstGeom>
          <a:noFill/>
          <a:ln>
            <a:noFill/>
          </a:ln>
        </p:spPr>
        <p:txBody>
          <a:bodyPr wrap="square" lIns="91425" tIns="91425" rIns="91425" bIns="91425" anchor="t" anchorCtr="0">
            <a:noAutofit/>
          </a:bodyPr>
          <a:lstStyle/>
          <a:p>
            <a:pPr lvl="0">
              <a:spcBef>
                <a:spcPts val="0"/>
              </a:spcBef>
              <a:buNone/>
            </a:pPr>
            <a:r>
              <a:rPr lang="en-US" sz="3000"/>
              <a:t>5 Goals as part of vision</a:t>
            </a:r>
          </a:p>
        </p:txBody>
      </p:sp>
      <p:sp>
        <p:nvSpPr>
          <p:cNvPr id="52" name="Shape 52"/>
          <p:cNvSpPr txBox="1"/>
          <p:nvPr/>
        </p:nvSpPr>
        <p:spPr>
          <a:xfrm>
            <a:off x="325700" y="1098900"/>
            <a:ext cx="5102700" cy="1839000"/>
          </a:xfrm>
          <a:prstGeom prst="rect">
            <a:avLst/>
          </a:prstGeom>
          <a:noFill/>
          <a:ln>
            <a:noFill/>
          </a:ln>
        </p:spPr>
        <p:txBody>
          <a:bodyPr wrap="square" lIns="91425" tIns="91425" rIns="91425" bIns="91425" anchor="t" anchorCtr="0">
            <a:noAutofit/>
          </a:bodyPr>
          <a:lstStyle/>
          <a:p>
            <a:pPr marL="457200" lvl="0" indent="-368300" rtl="0">
              <a:lnSpc>
                <a:spcPct val="115000"/>
              </a:lnSpc>
              <a:spcBef>
                <a:spcPts val="0"/>
              </a:spcBef>
              <a:buClr>
                <a:schemeClr val="dk1"/>
              </a:buClr>
              <a:buSzPct val="100000"/>
              <a:buChar char="●"/>
            </a:pPr>
            <a:r>
              <a:rPr lang="en-US" sz="2200">
                <a:solidFill>
                  <a:schemeClr val="dk1"/>
                </a:solidFill>
              </a:rPr>
              <a:t>Programmatic scaffolding to enhance critical and information literacy skills.</a:t>
            </a:r>
          </a:p>
          <a:p>
            <a:pPr lvl="0" rtl="0">
              <a:lnSpc>
                <a:spcPct val="115000"/>
              </a:lnSpc>
              <a:spcBef>
                <a:spcPts val="0"/>
              </a:spcBef>
              <a:buClr>
                <a:schemeClr val="dk1"/>
              </a:buClr>
              <a:buFont typeface="Arial"/>
              <a:buNone/>
            </a:pPr>
            <a:endParaRPr sz="1000">
              <a:solidFill>
                <a:schemeClr val="dk1"/>
              </a:solidFill>
            </a:endParaRPr>
          </a:p>
          <a:p>
            <a:pPr marL="457200" lvl="0" indent="-355600" rtl="0">
              <a:lnSpc>
                <a:spcPct val="115000"/>
              </a:lnSpc>
              <a:spcBef>
                <a:spcPts val="0"/>
              </a:spcBef>
              <a:buClr>
                <a:schemeClr val="dk1"/>
              </a:buClr>
              <a:buSzPct val="90909"/>
              <a:buChar char="●"/>
            </a:pPr>
            <a:r>
              <a:rPr lang="en-US" sz="2200">
                <a:solidFill>
                  <a:schemeClr val="dk1"/>
                </a:solidFill>
              </a:rPr>
              <a:t>Incorporate aspects of data literacy</a:t>
            </a:r>
            <a:r>
              <a:rPr lang="en-US" sz="2000">
                <a:solidFill>
                  <a:schemeClr val="dk1"/>
                </a:solidFill>
              </a:rPr>
              <a:t> </a:t>
            </a:r>
          </a:p>
          <a:p>
            <a:pPr lvl="0">
              <a:spcBef>
                <a:spcPts val="0"/>
              </a:spcBef>
              <a:buNone/>
            </a:pPr>
            <a:endParaRPr/>
          </a:p>
          <a:p>
            <a:pPr lvl="0">
              <a:spcBef>
                <a:spcPts val="0"/>
              </a:spcBef>
              <a:buNone/>
            </a:pPr>
            <a:endParaRPr/>
          </a:p>
        </p:txBody>
      </p:sp>
      <p:pic>
        <p:nvPicPr>
          <p:cNvPr id="53" name="Shape 53"/>
          <p:cNvPicPr preferRelativeResize="0"/>
          <p:nvPr/>
        </p:nvPicPr>
        <p:blipFill>
          <a:blip r:embed="rId3">
            <a:alphaModFix/>
          </a:blip>
          <a:stretch>
            <a:fillRect/>
          </a:stretch>
        </p:blipFill>
        <p:spPr>
          <a:xfrm>
            <a:off x="5639600" y="619952"/>
            <a:ext cx="3269151" cy="1838901"/>
          </a:xfrm>
          <a:prstGeom prst="rect">
            <a:avLst/>
          </a:prstGeom>
          <a:noFill/>
          <a:ln>
            <a:noFill/>
          </a:ln>
        </p:spPr>
      </p:pic>
      <p:sp>
        <p:nvSpPr>
          <p:cNvPr id="54" name="Shape 54"/>
          <p:cNvSpPr txBox="1"/>
          <p:nvPr/>
        </p:nvSpPr>
        <p:spPr>
          <a:xfrm>
            <a:off x="325700" y="2667700"/>
            <a:ext cx="8755800" cy="3480300"/>
          </a:xfrm>
          <a:prstGeom prst="rect">
            <a:avLst/>
          </a:prstGeom>
          <a:noFill/>
          <a:ln>
            <a:noFill/>
          </a:ln>
        </p:spPr>
        <p:txBody>
          <a:bodyPr wrap="square" lIns="91425" tIns="91425" rIns="91425" bIns="91425" anchor="t" anchorCtr="0">
            <a:noAutofit/>
          </a:bodyPr>
          <a:lstStyle/>
          <a:p>
            <a:pPr lvl="0" rtl="0">
              <a:lnSpc>
                <a:spcPct val="115000"/>
              </a:lnSpc>
              <a:spcBef>
                <a:spcPts val="0"/>
              </a:spcBef>
              <a:buNone/>
            </a:pPr>
            <a:endParaRPr sz="1800">
              <a:solidFill>
                <a:schemeClr val="dk1"/>
              </a:solidFill>
            </a:endParaRPr>
          </a:p>
          <a:p>
            <a:pPr marL="457200" lvl="0" indent="-368300" rtl="0">
              <a:lnSpc>
                <a:spcPct val="115000"/>
              </a:lnSpc>
              <a:spcBef>
                <a:spcPts val="0"/>
              </a:spcBef>
              <a:buClr>
                <a:schemeClr val="dk1"/>
              </a:buClr>
              <a:buSzPct val="100000"/>
              <a:buChar char="●"/>
            </a:pPr>
            <a:r>
              <a:rPr lang="en-US" sz="2200">
                <a:solidFill>
                  <a:schemeClr val="dk1"/>
                </a:solidFill>
              </a:rPr>
              <a:t>Provide training for participants to collect and apply information and data about/for themselves and/or their communities. </a:t>
            </a:r>
          </a:p>
          <a:p>
            <a:pPr lvl="0" rtl="0">
              <a:lnSpc>
                <a:spcPct val="115000"/>
              </a:lnSpc>
              <a:spcBef>
                <a:spcPts val="0"/>
              </a:spcBef>
              <a:buNone/>
            </a:pPr>
            <a:endParaRPr sz="1000">
              <a:solidFill>
                <a:schemeClr val="dk1"/>
              </a:solidFill>
            </a:endParaRPr>
          </a:p>
          <a:p>
            <a:pPr marL="457200" lvl="0" indent="-368300" rtl="0">
              <a:lnSpc>
                <a:spcPct val="115000"/>
              </a:lnSpc>
              <a:spcBef>
                <a:spcPts val="0"/>
              </a:spcBef>
              <a:buClr>
                <a:schemeClr val="dk1"/>
              </a:buClr>
              <a:buSzPct val="100000"/>
              <a:buChar char="●"/>
            </a:pPr>
            <a:r>
              <a:rPr lang="en-US" sz="2200">
                <a:solidFill>
                  <a:schemeClr val="dk1"/>
                </a:solidFill>
              </a:rPr>
              <a:t>Participants are able to apply critical thinking skills to describe, investigate, and evaluate complex, controversial, and/or contradictory health-related topics. </a:t>
            </a:r>
          </a:p>
          <a:p>
            <a:pPr lvl="0" rtl="0">
              <a:lnSpc>
                <a:spcPct val="115000"/>
              </a:lnSpc>
              <a:spcBef>
                <a:spcPts val="0"/>
              </a:spcBef>
              <a:buNone/>
            </a:pPr>
            <a:endParaRPr sz="1000">
              <a:solidFill>
                <a:schemeClr val="dk1"/>
              </a:solidFill>
            </a:endParaRPr>
          </a:p>
          <a:p>
            <a:pPr marL="457200" lvl="0" indent="-368300" rtl="0">
              <a:lnSpc>
                <a:spcPct val="115000"/>
              </a:lnSpc>
              <a:spcBef>
                <a:spcPts val="0"/>
              </a:spcBef>
              <a:buClr>
                <a:schemeClr val="dk1"/>
              </a:buClr>
              <a:buSzPct val="100000"/>
              <a:buChar char="●"/>
            </a:pPr>
            <a:r>
              <a:rPr lang="en-US" sz="2200">
                <a:solidFill>
                  <a:schemeClr val="dk1"/>
                </a:solidFill>
              </a:rPr>
              <a:t>Participants share project result in a format of their choosing (blog post, presentation, community action, etc.)</a:t>
            </a:r>
          </a:p>
          <a:p>
            <a:pPr lvl="0" rtl="0">
              <a:spcBef>
                <a:spcPts val="0"/>
              </a:spcBef>
              <a:buNone/>
            </a:pPr>
            <a:endParaRPr sz="2000"/>
          </a:p>
          <a:p>
            <a:pPr lvl="0" rtl="0">
              <a:spcBef>
                <a:spcPts val="0"/>
              </a:spcBef>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p:nvPr/>
        </p:nvSpPr>
        <p:spPr>
          <a:xfrm>
            <a:off x="687600" y="681575"/>
            <a:ext cx="7238100" cy="886500"/>
          </a:xfrm>
          <a:prstGeom prst="rect">
            <a:avLst/>
          </a:prstGeom>
          <a:noFill/>
          <a:ln>
            <a:noFill/>
          </a:ln>
        </p:spPr>
        <p:txBody>
          <a:bodyPr wrap="square" lIns="91425" tIns="91425" rIns="91425" bIns="91425" anchor="t" anchorCtr="0">
            <a:noAutofit/>
          </a:bodyPr>
          <a:lstStyle/>
          <a:p>
            <a:pPr lvl="0" rtl="0">
              <a:spcBef>
                <a:spcPts val="0"/>
              </a:spcBef>
              <a:buNone/>
            </a:pPr>
            <a:r>
              <a:rPr lang="en-US" sz="3000"/>
              <a:t>Upon completion of the program:</a:t>
            </a:r>
          </a:p>
        </p:txBody>
      </p:sp>
      <p:sp>
        <p:nvSpPr>
          <p:cNvPr id="60" name="Shape 60"/>
          <p:cNvSpPr txBox="1"/>
          <p:nvPr/>
        </p:nvSpPr>
        <p:spPr>
          <a:xfrm>
            <a:off x="379975" y="1358550"/>
            <a:ext cx="8763900" cy="3836100"/>
          </a:xfrm>
          <a:prstGeom prst="rect">
            <a:avLst/>
          </a:prstGeom>
          <a:noFill/>
          <a:ln>
            <a:noFill/>
          </a:ln>
        </p:spPr>
        <p:txBody>
          <a:bodyPr wrap="square" lIns="91425" tIns="91425" rIns="91425" bIns="91425" anchor="t" anchorCtr="0">
            <a:noAutofit/>
          </a:bodyPr>
          <a:lstStyle/>
          <a:p>
            <a:pPr marL="457200" lvl="0" indent="-336550" rtl="0">
              <a:lnSpc>
                <a:spcPct val="115000"/>
              </a:lnSpc>
              <a:spcBef>
                <a:spcPts val="0"/>
              </a:spcBef>
              <a:buClr>
                <a:schemeClr val="dk1"/>
              </a:buClr>
              <a:buSzPct val="100000"/>
              <a:buChar char="●"/>
            </a:pPr>
            <a:r>
              <a:rPr lang="en-US" sz="1700">
                <a:solidFill>
                  <a:schemeClr val="dk1"/>
                </a:solidFill>
              </a:rPr>
              <a:t>Define a need for themselves and/or within their community</a:t>
            </a:r>
          </a:p>
          <a:p>
            <a:pPr marL="457200" lvl="0" indent="-336550" rtl="0">
              <a:lnSpc>
                <a:spcPct val="115000"/>
              </a:lnSpc>
              <a:spcBef>
                <a:spcPts val="0"/>
              </a:spcBef>
              <a:buClr>
                <a:schemeClr val="dk1"/>
              </a:buClr>
              <a:buSzPct val="100000"/>
              <a:buChar char="●"/>
            </a:pPr>
            <a:r>
              <a:rPr lang="en-US" sz="1700">
                <a:solidFill>
                  <a:schemeClr val="dk1"/>
                </a:solidFill>
              </a:rPr>
              <a:t>Identify potential partners with whom to build an action plan to address the need (as appropriate)</a:t>
            </a:r>
          </a:p>
          <a:p>
            <a:pPr marL="457200" lvl="0" indent="-336550" rtl="0">
              <a:lnSpc>
                <a:spcPct val="115000"/>
              </a:lnSpc>
              <a:spcBef>
                <a:spcPts val="0"/>
              </a:spcBef>
              <a:buClr>
                <a:schemeClr val="dk1"/>
              </a:buClr>
              <a:buSzPct val="100000"/>
              <a:buChar char="●"/>
            </a:pPr>
            <a:r>
              <a:rPr lang="en-US" sz="1700">
                <a:solidFill>
                  <a:schemeClr val="dk1"/>
                </a:solidFill>
              </a:rPr>
              <a:t>Identify appropriate, credible sources to utilize when developing a knowledge base about the project/topic</a:t>
            </a:r>
          </a:p>
          <a:p>
            <a:pPr marL="457200" lvl="0" indent="-336550" rtl="0">
              <a:lnSpc>
                <a:spcPct val="115000"/>
              </a:lnSpc>
              <a:spcBef>
                <a:spcPts val="0"/>
              </a:spcBef>
              <a:buClr>
                <a:schemeClr val="dk1"/>
              </a:buClr>
              <a:buSzPct val="100000"/>
              <a:buChar char="●"/>
            </a:pPr>
            <a:r>
              <a:rPr lang="en-US" sz="1700">
                <a:solidFill>
                  <a:schemeClr val="dk1"/>
                </a:solidFill>
              </a:rPr>
              <a:t>Determine accessibility to required resources (e.g. public awareness of open / free access, and services available through land grant universities, the state Library of Virginia, and local public libraries) </a:t>
            </a:r>
          </a:p>
          <a:p>
            <a:pPr marL="457200" lvl="0" indent="-336550" rtl="0">
              <a:lnSpc>
                <a:spcPct val="115000"/>
              </a:lnSpc>
              <a:spcBef>
                <a:spcPts val="0"/>
              </a:spcBef>
              <a:buClr>
                <a:schemeClr val="dk1"/>
              </a:buClr>
              <a:buSzPct val="100000"/>
              <a:buChar char="●"/>
            </a:pPr>
            <a:r>
              <a:rPr lang="en-US" sz="1700">
                <a:solidFill>
                  <a:schemeClr val="dk1"/>
                </a:solidFill>
              </a:rPr>
              <a:t>Gather information and collect data for evidence in an appropriate and ethical manner</a:t>
            </a:r>
          </a:p>
          <a:p>
            <a:pPr marL="457200" lvl="0" indent="-336550" rtl="0">
              <a:lnSpc>
                <a:spcPct val="115000"/>
              </a:lnSpc>
              <a:spcBef>
                <a:spcPts val="0"/>
              </a:spcBef>
              <a:buClr>
                <a:schemeClr val="dk1"/>
              </a:buClr>
              <a:buSzPct val="100000"/>
              <a:buChar char="●"/>
            </a:pPr>
            <a:r>
              <a:rPr lang="en-US" sz="1700">
                <a:solidFill>
                  <a:schemeClr val="dk1"/>
                </a:solidFill>
              </a:rPr>
              <a:t>Synthesize evidence in an appropriate and ethical manner</a:t>
            </a:r>
          </a:p>
          <a:p>
            <a:pPr marL="457200" lvl="0" indent="-336550" rtl="0">
              <a:lnSpc>
                <a:spcPct val="115000"/>
              </a:lnSpc>
              <a:spcBef>
                <a:spcPts val="0"/>
              </a:spcBef>
              <a:buClr>
                <a:schemeClr val="dk1"/>
              </a:buClr>
              <a:buSzPct val="100000"/>
              <a:buChar char="●"/>
            </a:pPr>
            <a:r>
              <a:rPr lang="en-US" sz="1700">
                <a:solidFill>
                  <a:schemeClr val="dk1"/>
                </a:solidFill>
              </a:rPr>
              <a:t>Describe recommendations and possible next steps</a:t>
            </a:r>
          </a:p>
          <a:p>
            <a:pPr marL="457200" lvl="0" indent="-336550" rtl="0">
              <a:lnSpc>
                <a:spcPct val="115000"/>
              </a:lnSpc>
              <a:spcBef>
                <a:spcPts val="0"/>
              </a:spcBef>
              <a:buClr>
                <a:schemeClr val="dk1"/>
              </a:buClr>
              <a:buSzPct val="100000"/>
              <a:buChar char="●"/>
            </a:pPr>
            <a:r>
              <a:rPr lang="en-US" sz="1700">
                <a:solidFill>
                  <a:schemeClr val="dk1"/>
                </a:solidFill>
              </a:rPr>
              <a:t>Determine appropriate dissemination outlets to publicize efforts </a:t>
            </a:r>
          </a:p>
          <a:p>
            <a:pPr marL="457200" lvl="0" indent="-336550" rtl="0">
              <a:lnSpc>
                <a:spcPct val="115000"/>
              </a:lnSpc>
              <a:spcBef>
                <a:spcPts val="0"/>
              </a:spcBef>
              <a:buClr>
                <a:schemeClr val="dk1"/>
              </a:buClr>
              <a:buSzPct val="100000"/>
              <a:buChar char="●"/>
            </a:pPr>
            <a:r>
              <a:rPr lang="en-US" sz="1700">
                <a:solidFill>
                  <a:schemeClr val="dk1"/>
                </a:solidFill>
              </a:rPr>
              <a:t>Identify stakeholders that could develop or influence relevant policies or programs (as appropriate)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p:nvPr/>
        </p:nvSpPr>
        <p:spPr>
          <a:xfrm>
            <a:off x="390800" y="4428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Methods: How we got started</a:t>
            </a:r>
          </a:p>
        </p:txBody>
      </p:sp>
      <p:sp>
        <p:nvSpPr>
          <p:cNvPr id="66" name="Shape 66"/>
          <p:cNvSpPr txBox="1"/>
          <p:nvPr/>
        </p:nvSpPr>
        <p:spPr>
          <a:xfrm>
            <a:off x="467000" y="1232175"/>
            <a:ext cx="5219100" cy="3444000"/>
          </a:xfrm>
          <a:prstGeom prst="rect">
            <a:avLst/>
          </a:prstGeom>
          <a:noFill/>
          <a:ln>
            <a:noFill/>
          </a:ln>
        </p:spPr>
        <p:txBody>
          <a:bodyPr wrap="square" lIns="91425" tIns="91425" rIns="91425" bIns="91425" anchor="t" anchorCtr="0">
            <a:noAutofit/>
          </a:bodyPr>
          <a:lstStyle/>
          <a:p>
            <a:pPr lvl="0" rtl="0">
              <a:lnSpc>
                <a:spcPct val="115000"/>
              </a:lnSpc>
              <a:spcBef>
                <a:spcPts val="0"/>
              </a:spcBef>
              <a:spcAft>
                <a:spcPts val="1000"/>
              </a:spcAft>
              <a:buClr>
                <a:schemeClr val="dk1"/>
              </a:buClr>
              <a:buSzPct val="45833"/>
              <a:buFont typeface="Arial"/>
              <a:buNone/>
            </a:pPr>
            <a:r>
              <a:rPr lang="en-US" sz="2400">
                <a:solidFill>
                  <a:schemeClr val="dk1"/>
                </a:solidFill>
              </a:rPr>
              <a:t>To guide the program development we reached out to campus partners. We met with and talked to faculty and graduate student partners in:</a:t>
            </a:r>
          </a:p>
          <a:p>
            <a:pPr marL="457200" lvl="0" indent="-381000" rtl="0">
              <a:lnSpc>
                <a:spcPct val="115000"/>
              </a:lnSpc>
              <a:spcBef>
                <a:spcPts val="0"/>
              </a:spcBef>
              <a:spcAft>
                <a:spcPts val="1000"/>
              </a:spcAft>
              <a:buClr>
                <a:schemeClr val="dk1"/>
              </a:buClr>
              <a:buSzPct val="100000"/>
              <a:buChar char="●"/>
            </a:pPr>
            <a:r>
              <a:rPr lang="en-US" sz="2400">
                <a:solidFill>
                  <a:schemeClr val="dk1"/>
                </a:solidFill>
              </a:rPr>
              <a:t>Population Health Sciences</a:t>
            </a:r>
          </a:p>
          <a:p>
            <a:pPr marL="457200" lvl="0" indent="-381000" rtl="0">
              <a:lnSpc>
                <a:spcPct val="115000"/>
              </a:lnSpc>
              <a:spcBef>
                <a:spcPts val="0"/>
              </a:spcBef>
              <a:spcAft>
                <a:spcPts val="1000"/>
              </a:spcAft>
              <a:buClr>
                <a:schemeClr val="dk1"/>
              </a:buClr>
              <a:buSzPct val="100000"/>
              <a:buChar char="●"/>
            </a:pPr>
            <a:r>
              <a:rPr lang="en-US" sz="2400">
                <a:solidFill>
                  <a:schemeClr val="dk1"/>
                </a:solidFill>
              </a:rPr>
              <a:t>Agricultural Extension</a:t>
            </a:r>
          </a:p>
          <a:p>
            <a:pPr marL="457200" lvl="0" indent="-381000" rtl="0">
              <a:lnSpc>
                <a:spcPct val="115000"/>
              </a:lnSpc>
              <a:spcBef>
                <a:spcPts val="0"/>
              </a:spcBef>
              <a:spcAft>
                <a:spcPts val="1000"/>
              </a:spcAft>
              <a:buClr>
                <a:schemeClr val="dk1"/>
              </a:buClr>
              <a:buSzPct val="100000"/>
              <a:buChar char="●"/>
            </a:pPr>
            <a:r>
              <a:rPr lang="en-US" sz="2400">
                <a:solidFill>
                  <a:schemeClr val="dk1"/>
                </a:solidFill>
              </a:rPr>
              <a:t>Student Health </a:t>
            </a:r>
          </a:p>
          <a:p>
            <a:pPr lvl="0" rtl="0">
              <a:lnSpc>
                <a:spcPct val="115000"/>
              </a:lnSpc>
              <a:spcBef>
                <a:spcPts val="0"/>
              </a:spcBef>
              <a:spcAft>
                <a:spcPts val="1000"/>
              </a:spcAft>
              <a:buNone/>
            </a:pPr>
            <a:endParaRPr sz="2400">
              <a:solidFill>
                <a:schemeClr val="dk1"/>
              </a:solidFill>
            </a:endParaRPr>
          </a:p>
        </p:txBody>
      </p:sp>
      <p:pic>
        <p:nvPicPr>
          <p:cNvPr id="67" name="Shape 67"/>
          <p:cNvPicPr preferRelativeResize="0"/>
          <p:nvPr/>
        </p:nvPicPr>
        <p:blipFill>
          <a:blip r:embed="rId3">
            <a:alphaModFix/>
          </a:blip>
          <a:stretch>
            <a:fillRect/>
          </a:stretch>
        </p:blipFill>
        <p:spPr>
          <a:xfrm>
            <a:off x="5838375" y="1387600"/>
            <a:ext cx="2989614" cy="1993076"/>
          </a:xfrm>
          <a:prstGeom prst="rect">
            <a:avLst/>
          </a:prstGeom>
          <a:noFill/>
          <a:ln>
            <a:noFill/>
          </a:ln>
        </p:spPr>
      </p:pic>
      <p:sp>
        <p:nvSpPr>
          <p:cNvPr id="68" name="Shape 68"/>
          <p:cNvSpPr txBox="1"/>
          <p:nvPr/>
        </p:nvSpPr>
        <p:spPr>
          <a:xfrm>
            <a:off x="390800" y="4904775"/>
            <a:ext cx="8586300" cy="916200"/>
          </a:xfrm>
          <a:prstGeom prst="rect">
            <a:avLst/>
          </a:prstGeom>
          <a:noFill/>
          <a:ln>
            <a:noFill/>
          </a:ln>
        </p:spPr>
        <p:txBody>
          <a:bodyPr wrap="square" lIns="91425" tIns="91425" rIns="91425" bIns="91425" anchor="t" anchorCtr="0">
            <a:noAutofit/>
          </a:bodyPr>
          <a:lstStyle/>
          <a:p>
            <a:pPr lvl="0" rtl="0">
              <a:lnSpc>
                <a:spcPct val="115000"/>
              </a:lnSpc>
              <a:spcBef>
                <a:spcPts val="0"/>
              </a:spcBef>
              <a:spcAft>
                <a:spcPts val="1000"/>
              </a:spcAft>
              <a:buClr>
                <a:schemeClr val="dk1"/>
              </a:buClr>
              <a:buSzPct val="45833"/>
              <a:buFont typeface="Arial"/>
              <a:buNone/>
            </a:pPr>
            <a:r>
              <a:rPr lang="en-US" sz="2400" b="1">
                <a:solidFill>
                  <a:schemeClr val="dk1"/>
                </a:solidFill>
              </a:rPr>
              <a:t>Funding</a:t>
            </a:r>
            <a:r>
              <a:rPr lang="en-US" sz="2400">
                <a:solidFill>
                  <a:schemeClr val="dk1"/>
                </a:solidFill>
              </a:rPr>
              <a:t> </a:t>
            </a:r>
            <a:r>
              <a:rPr lang="en-US" sz="2200">
                <a:solidFill>
                  <a:schemeClr val="dk1"/>
                </a:solidFill>
              </a:rPr>
              <a:t>was applied for and received via an internal Beyond Boundaries Innovation grant from University Libraries, Virginia Tech</a:t>
            </a:r>
          </a:p>
          <a:p>
            <a:pPr lvl="0" rtl="0">
              <a:spcBef>
                <a:spcPts val="0"/>
              </a:spcBef>
              <a:buNone/>
            </a:pP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p:nvPr/>
        </p:nvSpPr>
        <p:spPr>
          <a:xfrm>
            <a:off x="390800" y="442875"/>
            <a:ext cx="78063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Methods: Project start and set up</a:t>
            </a:r>
          </a:p>
        </p:txBody>
      </p:sp>
      <p:sp>
        <p:nvSpPr>
          <p:cNvPr id="74" name="Shape 74"/>
          <p:cNvSpPr txBox="1"/>
          <p:nvPr/>
        </p:nvSpPr>
        <p:spPr>
          <a:xfrm>
            <a:off x="323550" y="1328525"/>
            <a:ext cx="5511000" cy="1527600"/>
          </a:xfrm>
          <a:prstGeom prst="rect">
            <a:avLst/>
          </a:prstGeom>
          <a:noFill/>
          <a:ln>
            <a:noFill/>
          </a:ln>
        </p:spPr>
        <p:txBody>
          <a:bodyPr wrap="square" lIns="91425" tIns="91425" rIns="91425" bIns="91425" anchor="t" anchorCtr="0">
            <a:noAutofit/>
          </a:bodyPr>
          <a:lstStyle/>
          <a:p>
            <a:pPr lvl="0" rtl="0">
              <a:lnSpc>
                <a:spcPct val="115000"/>
              </a:lnSpc>
              <a:spcBef>
                <a:spcPts val="0"/>
              </a:spcBef>
              <a:buNone/>
            </a:pPr>
            <a:r>
              <a:rPr lang="en-US" sz="2400" b="1">
                <a:solidFill>
                  <a:schemeClr val="dk1"/>
                </a:solidFill>
              </a:rPr>
              <a:t>Three students project assistants</a:t>
            </a:r>
          </a:p>
          <a:p>
            <a:pPr marL="457200" lvl="0" indent="-381000" rtl="0">
              <a:lnSpc>
                <a:spcPct val="115000"/>
              </a:lnSpc>
              <a:spcBef>
                <a:spcPts val="0"/>
              </a:spcBef>
              <a:buClr>
                <a:schemeClr val="dk1"/>
              </a:buClr>
              <a:buSzPct val="100000"/>
              <a:buChar char="●"/>
            </a:pPr>
            <a:r>
              <a:rPr lang="en-US" sz="2400">
                <a:solidFill>
                  <a:schemeClr val="dk1"/>
                </a:solidFill>
              </a:rPr>
              <a:t>Literature review</a:t>
            </a:r>
          </a:p>
          <a:p>
            <a:pPr marL="457200" lvl="0" indent="-381000" rtl="0">
              <a:lnSpc>
                <a:spcPct val="115000"/>
              </a:lnSpc>
              <a:spcBef>
                <a:spcPts val="0"/>
              </a:spcBef>
              <a:buClr>
                <a:schemeClr val="dk1"/>
              </a:buClr>
              <a:buSzPct val="100000"/>
              <a:buChar char="●"/>
            </a:pPr>
            <a:r>
              <a:rPr lang="en-US" sz="2400">
                <a:solidFill>
                  <a:schemeClr val="dk1"/>
                </a:solidFill>
              </a:rPr>
              <a:t>Environmental scan</a:t>
            </a:r>
          </a:p>
        </p:txBody>
      </p:sp>
      <p:sp>
        <p:nvSpPr>
          <p:cNvPr id="75" name="Shape 75"/>
          <p:cNvSpPr txBox="1"/>
          <p:nvPr/>
        </p:nvSpPr>
        <p:spPr>
          <a:xfrm>
            <a:off x="390800" y="3331700"/>
            <a:ext cx="8192100" cy="2286000"/>
          </a:xfrm>
          <a:prstGeom prst="rect">
            <a:avLst/>
          </a:prstGeom>
          <a:noFill/>
          <a:ln>
            <a:noFill/>
          </a:ln>
        </p:spPr>
        <p:txBody>
          <a:bodyPr wrap="square" lIns="91425" tIns="91425" rIns="91425" bIns="91425" anchor="ctr" anchorCtr="0">
            <a:noAutofit/>
          </a:bodyPr>
          <a:lstStyle/>
          <a:p>
            <a:pPr lvl="0" rtl="0">
              <a:lnSpc>
                <a:spcPct val="115000"/>
              </a:lnSpc>
              <a:spcBef>
                <a:spcPts val="0"/>
              </a:spcBef>
              <a:buClr>
                <a:schemeClr val="dk1"/>
              </a:buClr>
              <a:buSzPct val="45833"/>
              <a:buFont typeface="Arial"/>
              <a:buNone/>
            </a:pPr>
            <a:r>
              <a:rPr lang="en-US" sz="2400" b="1">
                <a:solidFill>
                  <a:schemeClr val="dk1"/>
                </a:solidFill>
              </a:rPr>
              <a:t>Project set up</a:t>
            </a:r>
          </a:p>
          <a:p>
            <a:pPr marL="457200" lvl="0" indent="-381000" rtl="0">
              <a:lnSpc>
                <a:spcPct val="115000"/>
              </a:lnSpc>
              <a:spcBef>
                <a:spcPts val="0"/>
              </a:spcBef>
              <a:buClr>
                <a:schemeClr val="dk1"/>
              </a:buClr>
              <a:buSzPct val="100000"/>
              <a:buChar char="●"/>
            </a:pPr>
            <a:r>
              <a:rPr lang="en-US" sz="2400">
                <a:solidFill>
                  <a:schemeClr val="dk1"/>
                </a:solidFill>
              </a:rPr>
              <a:t>Shared platform and documents</a:t>
            </a:r>
          </a:p>
          <a:p>
            <a:pPr marL="914400" lvl="1" indent="-381000" rtl="0">
              <a:lnSpc>
                <a:spcPct val="115000"/>
              </a:lnSpc>
              <a:spcBef>
                <a:spcPts val="0"/>
              </a:spcBef>
              <a:buClr>
                <a:schemeClr val="dk1"/>
              </a:buClr>
              <a:buSzPct val="100000"/>
              <a:buChar char="○"/>
            </a:pPr>
            <a:r>
              <a:rPr lang="en-US" sz="2400">
                <a:solidFill>
                  <a:schemeClr val="dk1"/>
                </a:solidFill>
              </a:rPr>
              <a:t>Google drive</a:t>
            </a:r>
          </a:p>
          <a:p>
            <a:pPr marL="457200" lvl="0" indent="-381000" rtl="0">
              <a:lnSpc>
                <a:spcPct val="115000"/>
              </a:lnSpc>
              <a:spcBef>
                <a:spcPts val="0"/>
              </a:spcBef>
              <a:buClr>
                <a:schemeClr val="dk1"/>
              </a:buClr>
              <a:buSzPct val="100000"/>
              <a:buChar char="●"/>
            </a:pPr>
            <a:r>
              <a:rPr lang="en-US" sz="2400">
                <a:solidFill>
                  <a:schemeClr val="dk1"/>
                </a:solidFill>
              </a:rPr>
              <a:t>Data management and collection plan: planned and discussed data elements for project ahead of time; piloted data collection methods; goal reporting methods</a:t>
            </a:r>
          </a:p>
        </p:txBody>
      </p:sp>
      <p:pic>
        <p:nvPicPr>
          <p:cNvPr id="76" name="Shape 76"/>
          <p:cNvPicPr preferRelativeResize="0"/>
          <p:nvPr/>
        </p:nvPicPr>
        <p:blipFill>
          <a:blip r:embed="rId3">
            <a:alphaModFix/>
          </a:blip>
          <a:stretch>
            <a:fillRect/>
          </a:stretch>
        </p:blipFill>
        <p:spPr>
          <a:xfrm flipH="1">
            <a:off x="5669867" y="1133625"/>
            <a:ext cx="3108893" cy="21980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p:nvPr/>
        </p:nvSpPr>
        <p:spPr>
          <a:xfrm>
            <a:off x="390800" y="442875"/>
            <a:ext cx="6467100" cy="1094100"/>
          </a:xfrm>
          <a:prstGeom prst="rect">
            <a:avLst/>
          </a:prstGeom>
          <a:noFill/>
          <a:ln>
            <a:noFill/>
          </a:ln>
        </p:spPr>
        <p:txBody>
          <a:bodyPr wrap="square" lIns="91425" tIns="91425" rIns="91425" bIns="91425" anchor="t" anchorCtr="0">
            <a:noAutofit/>
          </a:bodyPr>
          <a:lstStyle/>
          <a:p>
            <a:pPr lvl="0" rtl="0">
              <a:spcBef>
                <a:spcPts val="0"/>
              </a:spcBef>
              <a:buNone/>
            </a:pPr>
            <a:r>
              <a:rPr lang="en-US" sz="3000"/>
              <a:t>Results: Defining the Need</a:t>
            </a:r>
          </a:p>
        </p:txBody>
      </p:sp>
      <p:sp>
        <p:nvSpPr>
          <p:cNvPr id="82" name="Shape 82"/>
          <p:cNvSpPr txBox="1"/>
          <p:nvPr/>
        </p:nvSpPr>
        <p:spPr>
          <a:xfrm>
            <a:off x="523650" y="1197425"/>
            <a:ext cx="8096700" cy="3441300"/>
          </a:xfrm>
          <a:prstGeom prst="rect">
            <a:avLst/>
          </a:prstGeom>
          <a:noFill/>
          <a:ln>
            <a:noFill/>
          </a:ln>
        </p:spPr>
        <p:txBody>
          <a:bodyPr wrap="square" lIns="91425" tIns="91425" rIns="91425" bIns="91425" anchor="t" anchorCtr="0">
            <a:noAutofit/>
          </a:bodyPr>
          <a:lstStyle/>
          <a:p>
            <a:pPr lvl="0" rtl="0">
              <a:lnSpc>
                <a:spcPct val="115000"/>
              </a:lnSpc>
              <a:spcBef>
                <a:spcPts val="0"/>
              </a:spcBef>
              <a:buNone/>
            </a:pPr>
            <a:r>
              <a:rPr lang="en-US" sz="2400" b="1">
                <a:solidFill>
                  <a:schemeClr val="dk1"/>
                </a:solidFill>
              </a:rPr>
              <a:t>Effective use of the healthcare system </a:t>
            </a:r>
          </a:p>
          <a:p>
            <a:pPr marL="457200" lvl="0" indent="-381000" rtl="0">
              <a:lnSpc>
                <a:spcPct val="115000"/>
              </a:lnSpc>
              <a:spcBef>
                <a:spcPts val="0"/>
              </a:spcBef>
              <a:buClr>
                <a:schemeClr val="dk1"/>
              </a:buClr>
              <a:buSzPct val="100000"/>
              <a:buChar char="●"/>
            </a:pPr>
            <a:r>
              <a:rPr lang="en-US" sz="2400">
                <a:solidFill>
                  <a:schemeClr val="dk1"/>
                </a:solidFill>
              </a:rPr>
              <a:t>Half of high school graduates do not have the skills needed for effective use</a:t>
            </a:r>
            <a:r>
              <a:rPr lang="en-US" sz="2400" baseline="30000">
                <a:solidFill>
                  <a:schemeClr val="dk1"/>
                </a:solidFill>
              </a:rPr>
              <a:t>1</a:t>
            </a:r>
          </a:p>
          <a:p>
            <a:pPr lvl="0" rtl="0">
              <a:lnSpc>
                <a:spcPct val="115000"/>
              </a:lnSpc>
              <a:spcBef>
                <a:spcPts val="0"/>
              </a:spcBef>
              <a:buNone/>
            </a:pPr>
            <a:r>
              <a:rPr lang="en-US" sz="2400" b="1">
                <a:solidFill>
                  <a:schemeClr val="dk1"/>
                </a:solidFill>
              </a:rPr>
              <a:t>Health information is not presented in a way that is accessible by most Americans</a:t>
            </a:r>
            <a:r>
              <a:rPr lang="en-US" sz="2400" b="1" baseline="30000">
                <a:solidFill>
                  <a:schemeClr val="dk1"/>
                </a:solidFill>
              </a:rPr>
              <a:t>1-3</a:t>
            </a:r>
          </a:p>
          <a:p>
            <a:pPr marL="457200" lvl="0" indent="-381000" rtl="0">
              <a:lnSpc>
                <a:spcPct val="115000"/>
              </a:lnSpc>
              <a:spcBef>
                <a:spcPts val="0"/>
              </a:spcBef>
              <a:buClr>
                <a:schemeClr val="dk1"/>
              </a:buClr>
              <a:buSzPct val="100000"/>
              <a:buChar char="●"/>
            </a:pPr>
            <a:r>
              <a:rPr lang="en-US" sz="2400">
                <a:solidFill>
                  <a:schemeClr val="dk1"/>
                </a:solidFill>
              </a:rPr>
              <a:t>Teach to be accessible and to grant accessibility to others</a:t>
            </a:r>
          </a:p>
          <a:p>
            <a:pPr lvl="0" rtl="0">
              <a:lnSpc>
                <a:spcPct val="115000"/>
              </a:lnSpc>
              <a:spcBef>
                <a:spcPts val="0"/>
              </a:spcBef>
              <a:buNone/>
            </a:pPr>
            <a:r>
              <a:rPr lang="en-US" sz="2400" b="1">
                <a:solidFill>
                  <a:schemeClr val="dk1"/>
                </a:solidFill>
              </a:rPr>
              <a:t>Multiple reasons of less than ideal </a:t>
            </a:r>
          </a:p>
          <a:p>
            <a:pPr lvl="0" indent="457200" rtl="0">
              <a:lnSpc>
                <a:spcPct val="115000"/>
              </a:lnSpc>
              <a:spcBef>
                <a:spcPts val="0"/>
              </a:spcBef>
              <a:buNone/>
            </a:pPr>
            <a:r>
              <a:rPr lang="en-US" sz="2400" b="1">
                <a:solidFill>
                  <a:schemeClr val="dk1"/>
                </a:solidFill>
              </a:rPr>
              <a:t>healthcare system use</a:t>
            </a:r>
          </a:p>
          <a:p>
            <a:pPr marL="457200" lvl="0" indent="-381000" rtl="0">
              <a:lnSpc>
                <a:spcPct val="115000"/>
              </a:lnSpc>
              <a:spcBef>
                <a:spcPts val="0"/>
              </a:spcBef>
              <a:buClr>
                <a:schemeClr val="dk1"/>
              </a:buClr>
              <a:buSzPct val="100000"/>
              <a:buChar char="●"/>
            </a:pPr>
            <a:r>
              <a:rPr lang="en-US" sz="2400">
                <a:solidFill>
                  <a:schemeClr val="dk1"/>
                </a:solidFill>
              </a:rPr>
              <a:t>Best improvement is by community </a:t>
            </a:r>
          </a:p>
          <a:p>
            <a:pPr lvl="0" rtl="0">
              <a:lnSpc>
                <a:spcPct val="115000"/>
              </a:lnSpc>
              <a:spcBef>
                <a:spcPts val="0"/>
              </a:spcBef>
              <a:buNone/>
            </a:pPr>
            <a:r>
              <a:rPr lang="en-US" sz="2400">
                <a:solidFill>
                  <a:schemeClr val="dk1"/>
                </a:solidFill>
              </a:rPr>
              <a:t>     improvement model</a:t>
            </a:r>
            <a:r>
              <a:rPr lang="en-US" sz="2400" baseline="30000">
                <a:solidFill>
                  <a:schemeClr val="dk1"/>
                </a:solidFill>
              </a:rPr>
              <a:t>4</a:t>
            </a:r>
          </a:p>
          <a:p>
            <a:pPr lvl="0" rtl="0">
              <a:lnSpc>
                <a:spcPct val="115000"/>
              </a:lnSpc>
              <a:spcBef>
                <a:spcPts val="0"/>
              </a:spcBef>
              <a:buNone/>
            </a:pPr>
            <a:endParaRPr sz="2400"/>
          </a:p>
          <a:p>
            <a:pPr lvl="0" indent="387350" rtl="0">
              <a:lnSpc>
                <a:spcPct val="115000"/>
              </a:lnSpc>
              <a:spcBef>
                <a:spcPts val="0"/>
              </a:spcBef>
              <a:buClr>
                <a:schemeClr val="dk1"/>
              </a:buClr>
              <a:buFont typeface="Arial"/>
              <a:buNone/>
            </a:pPr>
            <a:endParaRPr sz="1100">
              <a:solidFill>
                <a:schemeClr val="dk1"/>
              </a:solidFill>
            </a:endParaRPr>
          </a:p>
        </p:txBody>
      </p:sp>
      <p:pic>
        <p:nvPicPr>
          <p:cNvPr id="83" name="Shape 83"/>
          <p:cNvPicPr preferRelativeResize="0"/>
          <p:nvPr/>
        </p:nvPicPr>
        <p:blipFill>
          <a:blip r:embed="rId3">
            <a:alphaModFix/>
          </a:blip>
          <a:stretch>
            <a:fillRect/>
          </a:stretch>
        </p:blipFill>
        <p:spPr>
          <a:xfrm>
            <a:off x="5850275" y="3903300"/>
            <a:ext cx="3293724" cy="21958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2289</Words>
  <Application>Microsoft Macintosh PowerPoint</Application>
  <PresentationFormat>On-screen Show (4:3)</PresentationFormat>
  <Paragraphs>192</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Virginia Pannabecker</cp:lastModifiedBy>
  <cp:revision>1</cp:revision>
  <dcterms:modified xsi:type="dcterms:W3CDTF">2017-10-17T04:41:22Z</dcterms:modified>
  <cp:category/>
</cp:coreProperties>
</file>