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9"/>
  </p:notesMasterIdLst>
  <p:sldIdLst>
    <p:sldId id="327" r:id="rId2"/>
    <p:sldId id="328" r:id="rId3"/>
    <p:sldId id="329" r:id="rId4"/>
    <p:sldId id="330"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94" r:id="rId19"/>
    <p:sldId id="345" r:id="rId20"/>
    <p:sldId id="346"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 id="362" r:id="rId37"/>
    <p:sldId id="363" r:id="rId38"/>
    <p:sldId id="364" r:id="rId39"/>
    <p:sldId id="365"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82" r:id="rId57"/>
    <p:sldId id="383" r:id="rId58"/>
    <p:sldId id="384" r:id="rId59"/>
    <p:sldId id="385" r:id="rId60"/>
    <p:sldId id="386" r:id="rId61"/>
    <p:sldId id="387" r:id="rId62"/>
    <p:sldId id="388" r:id="rId63"/>
    <p:sldId id="389" r:id="rId64"/>
    <p:sldId id="390" r:id="rId65"/>
    <p:sldId id="391" r:id="rId66"/>
    <p:sldId id="392" r:id="rId67"/>
    <p:sldId id="393" r:id="rId68"/>
  </p:sldIdLst>
  <p:sldSz cx="18288000" cy="10287000"/>
  <p:notesSz cx="6858000" cy="9144000"/>
  <p:embeddedFontLst>
    <p:embeddedFont>
      <p:font typeface="Calibri" panose="020F0502020204030204" pitchFamily="34" charset="0"/>
      <p:regular r:id="rId70"/>
      <p:bold r:id="rId71"/>
      <p:italic r:id="rId72"/>
      <p:boldItalic r:id="rId73"/>
    </p:embeddedFont>
    <p:embeddedFont>
      <p:font typeface="Playfair Display" panose="00000500000000000000" pitchFamily="2" charset="0"/>
      <p:regular r:id="rId74"/>
      <p:bold r:id="rId75"/>
      <p:italic r:id="rId76"/>
      <p:boldItalic r:id="rId77"/>
    </p:embeddedFont>
    <p:embeddedFont>
      <p:font typeface="Public Sans" panose="020B060402020202020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2" roundtripDataSignature="AMtx7mh51XQApyqpoh3pUamVNwGBLwc0p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739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8A10BF-55CE-6FB7-B1F6-C6D311CCF7D5}" v="212" dt="2025-10-28T15:38:24.8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8" autoAdjust="0"/>
    <p:restoredTop sz="86327" autoAdjust="0"/>
  </p:normalViewPr>
  <p:slideViewPr>
    <p:cSldViewPr snapToGrid="0">
      <p:cViewPr varScale="1">
        <p:scale>
          <a:sx n="33" d="100"/>
          <a:sy n="33" d="100"/>
        </p:scale>
        <p:origin x="102" y="138"/>
      </p:cViewPr>
      <p:guideLst>
        <p:guide orient="horz" pos="2160"/>
        <p:guide pos="2880"/>
      </p:guideLst>
    </p:cSldViewPr>
  </p:slideViewPr>
  <p:outlineViewPr>
    <p:cViewPr>
      <p:scale>
        <a:sx n="33" d="100"/>
        <a:sy n="33" d="100"/>
      </p:scale>
      <p:origin x="0" y="-22626"/>
    </p:cViewPr>
  </p:outlineViewPr>
  <p:notesTextViewPr>
    <p:cViewPr>
      <p:scale>
        <a:sx n="66" d="100"/>
        <a:sy n="66"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font" Target="fonts/font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microsoft.com/office/2015/10/relationships/revisionInfo" Target="revisionInfo.xml"/><Relationship Id="rId61" Type="http://schemas.openxmlformats.org/officeDocument/2006/relationships/slide" Target="slides/slide60.xml"/><Relationship Id="rId8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a:extLst>
            <a:ext uri="{FF2B5EF4-FFF2-40B4-BE49-F238E27FC236}">
              <a16:creationId xmlns:a16="http://schemas.microsoft.com/office/drawing/2014/main" id="{B2696CA3-6E50-D411-48DD-168FCC8F664F}"/>
            </a:ext>
          </a:extLst>
        </p:cNvPr>
        <p:cNvGrpSpPr/>
        <p:nvPr/>
      </p:nvGrpSpPr>
      <p:grpSpPr>
        <a:xfrm>
          <a:off x="0" y="0"/>
          <a:ext cx="0" cy="0"/>
          <a:chOff x="0" y="0"/>
          <a:chExt cx="0" cy="0"/>
        </a:xfrm>
      </p:grpSpPr>
      <p:sp>
        <p:nvSpPr>
          <p:cNvPr id="85" name="Google Shape;85;p1:notes">
            <a:extLst>
              <a:ext uri="{FF2B5EF4-FFF2-40B4-BE49-F238E27FC236}">
                <a16:creationId xmlns:a16="http://schemas.microsoft.com/office/drawing/2014/main" id="{9D87E2B9-E9B0-7596-4969-6834FF8FC83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These slides serve as a study guide for </a:t>
            </a:r>
            <a:r>
              <a:rPr lang="en-US" sz="1200" dirty="0">
                <a:solidFill>
                  <a:srgbClr val="2B2C30"/>
                </a:solidFill>
                <a:latin typeface="Playfair Display" pitchFamily="2" charset="77"/>
                <a:ea typeface="Public Sans"/>
                <a:cs typeface="Public Sans"/>
                <a:sym typeface="Public Sans"/>
              </a:rPr>
              <a:t>“Chapter 9: Formulate Innovation Strategy</a:t>
            </a:r>
            <a:r>
              <a:rPr lang="en-US" sz="1200" i="0" dirty="0">
                <a:solidFill>
                  <a:srgbClr val="2B2C30"/>
                </a:solidFill>
                <a:latin typeface="Playfair Display" pitchFamily="2" charset="77"/>
                <a:ea typeface="Public Sans"/>
                <a:cs typeface="Public Sans"/>
                <a:sym typeface="Public Sans"/>
              </a:rPr>
              <a:t>” </a:t>
            </a:r>
            <a:r>
              <a:rPr lang="en-US" sz="1200" dirty="0">
                <a:solidFill>
                  <a:srgbClr val="2B2C30"/>
                </a:solidFill>
                <a:latin typeface="Playfair Display" pitchFamily="2" charset="77"/>
                <a:ea typeface="Public Sans"/>
                <a:cs typeface="Public Sans"/>
                <a:sym typeface="Public Sans"/>
              </a:rPr>
              <a:t>in</a:t>
            </a:r>
            <a:r>
              <a:rPr lang="en-US" sz="1200" dirty="0">
                <a:solidFill>
                  <a:srgbClr val="2B2C30"/>
                </a:solidFill>
                <a:latin typeface="Public Sans"/>
                <a:ea typeface="Public Sans"/>
                <a:cs typeface="Public Sans"/>
                <a:sym typeface="Public Sans"/>
              </a:rPr>
              <a:t> </a:t>
            </a:r>
            <a:r>
              <a:rPr lang="en-US" sz="1200" i="1" dirty="0">
                <a:solidFill>
                  <a:srgbClr val="2B2C30"/>
                </a:solidFill>
                <a:latin typeface="Public Sans"/>
                <a:ea typeface="Public Sans"/>
                <a:cs typeface="Public Sans"/>
                <a:sym typeface="Public Sans"/>
              </a:rPr>
              <a:t>Strategic Management and Case Analysis: An Integrated Approach </a:t>
            </a:r>
            <a:r>
              <a:rPr lang="en-US" sz="1200" dirty="0">
                <a:solidFill>
                  <a:srgbClr val="2B2C30"/>
                </a:solidFill>
                <a:latin typeface="Public Sans"/>
                <a:ea typeface="Public Sans"/>
                <a:cs typeface="Public Sans"/>
                <a:sym typeface="Public Sans"/>
              </a:rPr>
              <a:t>©Lori Anderson, Dirk </a:t>
            </a:r>
            <a:r>
              <a:rPr lang="en-US" sz="1200" dirty="0" err="1">
                <a:solidFill>
                  <a:srgbClr val="2B2C30"/>
                </a:solidFill>
                <a:latin typeface="Public Sans"/>
                <a:ea typeface="Public Sans"/>
                <a:cs typeface="Public Sans"/>
                <a:sym typeface="Public Sans"/>
              </a:rPr>
              <a:t>Buengel</a:t>
            </a:r>
            <a:r>
              <a:rPr lang="en-US" sz="1200" dirty="0">
                <a:solidFill>
                  <a:srgbClr val="2B2C30"/>
                </a:solidFill>
                <a:latin typeface="Public Sans"/>
                <a:ea typeface="Public Sans"/>
                <a:cs typeface="Public Sans"/>
                <a:sym typeface="Public Sans"/>
              </a:rPr>
              <a:t>,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p:txBody>
      </p:sp>
      <p:sp>
        <p:nvSpPr>
          <p:cNvPr id="86" name="Google Shape;86;p1:notes">
            <a:extLst>
              <a:ext uri="{FF2B5EF4-FFF2-40B4-BE49-F238E27FC236}">
                <a16:creationId xmlns:a16="http://schemas.microsoft.com/office/drawing/2014/main" id="{650EE1FC-9AA9-2125-FAA2-6B59BBDAC12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40910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E5BC7741-A3CF-BA0D-42D8-79C7033FB4E7}"/>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01843E37-531D-1CAE-DE76-52BA05B316C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95C21BC4-DBE7-0E73-94E0-10F07195588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ED04BBE9-90DF-8D25-E91F-B9811CE5DD6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3411122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7A50E259-6DB5-BEC9-D7ED-004AA054C341}"/>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46DEF443-ABE7-10BC-3F8C-0045240A319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87F859E9-00E9-4123-AA6D-709DEDB0F79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2AB69799-B906-2106-3FFC-598670F51A0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508841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5B14B02A-CD03-BB0E-687D-E7136DBF837A}"/>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EF2344AC-5AC9-0BE4-FE19-B438878B66B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13FBDFF0-158E-DF93-FC7E-488432A92A0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4D0689CB-EFEF-030E-2E1D-CE111A0E3EF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extLst>
      <p:ext uri="{BB962C8B-B14F-4D97-AF65-F5344CB8AC3E}">
        <p14:creationId xmlns:p14="http://schemas.microsoft.com/office/powerpoint/2010/main" val="52176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F13F856D-B2E1-3174-DB20-924263054314}"/>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DF11634B-537D-4C5E-1B69-37900B851DF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7A6B4185-F24D-5D1D-5EA4-59EEFDD17B6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1698B575-3212-38CD-4121-4ECF2A3E5A4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extLst>
      <p:ext uri="{BB962C8B-B14F-4D97-AF65-F5344CB8AC3E}">
        <p14:creationId xmlns:p14="http://schemas.microsoft.com/office/powerpoint/2010/main" val="1491940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AC814222-FFB0-A393-5408-DDAFA1C9924E}"/>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C0ADB851-622B-E07C-D9F7-4A372C3DA40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873A8F18-A90C-F9B8-22E7-3A6A610E6AC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4255B54C-A120-9449-CD89-4C0DC8E946D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3936732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a:extLst>
            <a:ext uri="{FF2B5EF4-FFF2-40B4-BE49-F238E27FC236}">
              <a16:creationId xmlns:a16="http://schemas.microsoft.com/office/drawing/2014/main" id="{612E7580-CE74-3B90-D332-E8055DBBB43E}"/>
            </a:ext>
          </a:extLst>
        </p:cNvPr>
        <p:cNvGrpSpPr/>
        <p:nvPr/>
      </p:nvGrpSpPr>
      <p:grpSpPr>
        <a:xfrm>
          <a:off x="0" y="0"/>
          <a:ext cx="0" cy="0"/>
          <a:chOff x="0" y="0"/>
          <a:chExt cx="0" cy="0"/>
        </a:xfrm>
      </p:grpSpPr>
      <p:sp>
        <p:nvSpPr>
          <p:cNvPr id="119" name="Google Shape;119;g36439a07491_0_97:notes">
            <a:extLst>
              <a:ext uri="{FF2B5EF4-FFF2-40B4-BE49-F238E27FC236}">
                <a16:creationId xmlns:a16="http://schemas.microsoft.com/office/drawing/2014/main" id="{A04B6597-DA84-1441-AD4A-828F336677C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36439a07491_0_97:notes">
            <a:extLst>
              <a:ext uri="{FF2B5EF4-FFF2-40B4-BE49-F238E27FC236}">
                <a16:creationId xmlns:a16="http://schemas.microsoft.com/office/drawing/2014/main" id="{52FB1BA1-1B14-D299-03B7-35CB09A6E4E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1. Definition &amp; Core Question</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"Where are we going?"</a:t>
            </a:r>
            <a:r>
              <a:rPr lang="en-US" sz="1100" dirty="0">
                <a:latin typeface="Playfair Display"/>
                <a:ea typeface="Playfair Display"/>
                <a:cs typeface="Playfair Display"/>
                <a:sym typeface="Playfair Display"/>
              </a:rPr>
              <a:t> - Innovation strategy defines the </a:t>
            </a:r>
            <a:r>
              <a:rPr lang="en-US" sz="1100" i="1" dirty="0">
                <a:latin typeface="Playfair Display"/>
                <a:ea typeface="Playfair Display"/>
                <a:cs typeface="Playfair Display"/>
                <a:sym typeface="Playfair Display"/>
              </a:rPr>
              <a:t>future direction</a:t>
            </a:r>
            <a:r>
              <a:rPr lang="en-US" sz="1100" dirty="0">
                <a:latin typeface="Playfair Display"/>
                <a:ea typeface="Playfair Display"/>
                <a:cs typeface="Playfair Display"/>
                <a:sym typeface="Playfair Display"/>
              </a:rPr>
              <a:t> of a company in terms of product, service, and process development.</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It’s not just about creating something new-it’s about aligning innovation with the company’s </a:t>
            </a:r>
            <a:r>
              <a:rPr lang="en-US" sz="1100" b="1" dirty="0">
                <a:latin typeface="Playfair Display"/>
                <a:ea typeface="Playfair Display"/>
                <a:cs typeface="Playfair Display"/>
                <a:sym typeface="Playfair Display"/>
              </a:rPr>
              <a:t>overall business strategy </a:t>
            </a:r>
            <a:r>
              <a:rPr lang="en-US" sz="1100" dirty="0">
                <a:latin typeface="Playfair Display"/>
                <a:ea typeface="Playfair Display"/>
                <a:cs typeface="Playfair Display"/>
                <a:sym typeface="Playfair Display"/>
              </a:rPr>
              <a:t>so that innovation supports the firm’s competitive position.</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Example: </a:t>
            </a:r>
            <a:r>
              <a:rPr lang="en-US" sz="1100" b="1" dirty="0">
                <a:latin typeface="Playfair Display"/>
                <a:ea typeface="Playfair Display"/>
                <a:cs typeface="Playfair Display"/>
                <a:sym typeface="Playfair Display"/>
              </a:rPr>
              <a:t>Tesla’s</a:t>
            </a:r>
            <a:r>
              <a:rPr lang="en-US" sz="1100" dirty="0">
                <a:latin typeface="Playfair Display"/>
                <a:ea typeface="Playfair Display"/>
                <a:cs typeface="Playfair Display"/>
                <a:sym typeface="Playfair Display"/>
              </a:rPr>
              <a:t> innovation strategy goes beyond electric cars-it includes autonomous driving, energy storage, and AI integration, all tied to its vision of a sustainable future.</a:t>
            </a:r>
            <a:endParaRPr sz="1100"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2. Embedded in Business-Level Strategy</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Innovation strategy operates at the </a:t>
            </a:r>
            <a:r>
              <a:rPr lang="en-US" sz="1100" b="1" dirty="0">
                <a:latin typeface="Playfair Display"/>
                <a:ea typeface="Playfair Display"/>
                <a:cs typeface="Playfair Display"/>
                <a:sym typeface="Playfair Display"/>
              </a:rPr>
              <a:t>strategic business unit (SBU)</a:t>
            </a:r>
            <a:r>
              <a:rPr lang="en-US" sz="1100" dirty="0">
                <a:latin typeface="Playfair Display"/>
                <a:ea typeface="Playfair Display"/>
                <a:cs typeface="Playfair Display"/>
                <a:sym typeface="Playfair Display"/>
              </a:rPr>
              <a:t> level and must integrate with corporate goals.</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For large organizations, SBUs often have </a:t>
            </a:r>
            <a:r>
              <a:rPr lang="en-US" sz="1100" b="1" dirty="0">
                <a:latin typeface="Playfair Display"/>
                <a:ea typeface="Playfair Display"/>
                <a:cs typeface="Playfair Display"/>
                <a:sym typeface="Playfair Display"/>
              </a:rPr>
              <a:t>different innovation focuses </a:t>
            </a:r>
            <a:r>
              <a:rPr lang="en-US" sz="1100" dirty="0">
                <a:latin typeface="Playfair Display"/>
                <a:ea typeface="Playfair Display"/>
                <a:cs typeface="Playfair Display"/>
                <a:sym typeface="Playfair Display"/>
              </a:rPr>
              <a:t>(ex: Apple’s iPhone team vs. its Services division).</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This ensures innovation decisions-like resource allocation, partnerships, and R&amp;D priorities-are </a:t>
            </a:r>
            <a:r>
              <a:rPr lang="en-US" sz="1100" b="1" dirty="0">
                <a:latin typeface="Playfair Display"/>
                <a:ea typeface="Playfair Display"/>
                <a:cs typeface="Playfair Display"/>
                <a:sym typeface="Playfair Display"/>
              </a:rPr>
              <a:t>consistent with broader market positioning.</a:t>
            </a:r>
            <a:endParaRPr sz="1100" b="1"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3. "Right to Win"</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This concept asks: </a:t>
            </a:r>
            <a:r>
              <a:rPr lang="en-US" sz="1100" i="1" dirty="0">
                <a:latin typeface="Playfair Display"/>
                <a:ea typeface="Playfair Display"/>
                <a:cs typeface="Playfair Display"/>
                <a:sym typeface="Playfair Display"/>
              </a:rPr>
              <a:t>Why should customers choose us over competitors?</a:t>
            </a:r>
            <a:endParaRPr sz="1100" i="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Innovation must create a </a:t>
            </a:r>
            <a:r>
              <a:rPr lang="en-US" sz="1100" b="1" dirty="0">
                <a:latin typeface="Playfair Display"/>
                <a:ea typeface="Playfair Display"/>
                <a:cs typeface="Playfair Display"/>
                <a:sym typeface="Playfair Display"/>
              </a:rPr>
              <a:t>distinctive capability</a:t>
            </a:r>
            <a:r>
              <a:rPr lang="en-US" sz="1100" dirty="0">
                <a:latin typeface="Playfair Display"/>
                <a:ea typeface="Playfair Display"/>
                <a:cs typeface="Playfair Display"/>
                <a:sym typeface="Playfair Display"/>
              </a:rPr>
              <a:t>-a competitive edge that is hard for rivals to replicate.</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Example: Dyson’s “right to win” is its engineering expertise in airflow technology, enabling premium pricing and brand loyalty.</a:t>
            </a:r>
            <a:endParaRPr sz="1100"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4. Purpose of Innovation Strategy</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Company-specific roadmap</a:t>
            </a:r>
            <a:r>
              <a:rPr lang="en-US" sz="1100" dirty="0">
                <a:latin typeface="Playfair Display"/>
                <a:ea typeface="Playfair Display"/>
                <a:cs typeface="Playfair Display"/>
                <a:sym typeface="Playfair Display"/>
              </a:rPr>
              <a:t> - Defines the pathway from </a:t>
            </a:r>
            <a:r>
              <a:rPr lang="en-US" sz="1100" i="1" dirty="0">
                <a:latin typeface="Playfair Display"/>
                <a:ea typeface="Playfair Display"/>
                <a:cs typeface="Playfair Display"/>
                <a:sym typeface="Playfair Display"/>
              </a:rPr>
              <a:t>current capabilities</a:t>
            </a:r>
            <a:r>
              <a:rPr lang="en-US" sz="1100" dirty="0">
                <a:latin typeface="Playfair Display"/>
                <a:ea typeface="Playfair Display"/>
                <a:cs typeface="Playfair Display"/>
                <a:sym typeface="Playfair Display"/>
              </a:rPr>
              <a:t> to the </a:t>
            </a:r>
            <a:r>
              <a:rPr lang="en-US" sz="1100" i="1" dirty="0">
                <a:latin typeface="Playfair Display"/>
                <a:ea typeface="Playfair Display"/>
                <a:cs typeface="Playfair Display"/>
                <a:sym typeface="Playfair Display"/>
              </a:rPr>
              <a:t>vision for the future</a:t>
            </a:r>
            <a:r>
              <a:rPr lang="en-US" sz="1100" dirty="0">
                <a:latin typeface="Playfair Display"/>
                <a:ea typeface="Playfair Display"/>
                <a:cs typeface="Playfair Display"/>
                <a:sym typeface="Playfair Display"/>
              </a:rPr>
              <a:t>.</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Adaptation to external environments</a:t>
            </a:r>
            <a:r>
              <a:rPr lang="en-US" sz="1100" dirty="0">
                <a:latin typeface="Playfair Display"/>
                <a:ea typeface="Playfair Display"/>
                <a:cs typeface="Playfair Display"/>
                <a:sym typeface="Playfair Display"/>
              </a:rPr>
              <a:t> – Regularly scanning for </a:t>
            </a:r>
            <a:r>
              <a:rPr lang="en-US" sz="1100" b="1" dirty="0">
                <a:latin typeface="Playfair Display"/>
                <a:ea typeface="Playfair Display"/>
                <a:cs typeface="Playfair Display"/>
                <a:sym typeface="Playfair Display"/>
              </a:rPr>
              <a:t>market trends, emerging technologies, regulatory changes,</a:t>
            </a:r>
            <a:r>
              <a:rPr lang="en-US" sz="1100" dirty="0">
                <a:latin typeface="Playfair Display"/>
                <a:ea typeface="Playfair Display"/>
                <a:cs typeface="Playfair Display"/>
                <a:sym typeface="Playfair Display"/>
              </a:rPr>
              <a:t> and</a:t>
            </a:r>
            <a:r>
              <a:rPr lang="en-US" sz="1100" b="1" dirty="0">
                <a:latin typeface="Playfair Display"/>
                <a:ea typeface="Playfair Display"/>
                <a:cs typeface="Playfair Display"/>
                <a:sym typeface="Playfair Display"/>
              </a:rPr>
              <a:t> customer needs.</a:t>
            </a:r>
            <a:endParaRPr sz="11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Addressing VUCA:</a:t>
            </a:r>
            <a:endParaRPr sz="1100" b="1" dirty="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Volatile</a:t>
            </a:r>
            <a:r>
              <a:rPr lang="en-US" sz="1100" dirty="0">
                <a:latin typeface="Playfair Display"/>
                <a:ea typeface="Playfair Display"/>
                <a:cs typeface="Playfair Display"/>
                <a:sym typeface="Playfair Display"/>
              </a:rPr>
              <a:t> (rapidly changing markets-ex:., AI tools emerging monthly)</a:t>
            </a:r>
            <a:endParaRPr sz="1100" dirty="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Uncertain</a:t>
            </a:r>
            <a:r>
              <a:rPr lang="en-US" sz="1100" dirty="0">
                <a:latin typeface="Playfair Display"/>
                <a:ea typeface="Playfair Display"/>
                <a:cs typeface="Playfair Display"/>
                <a:sym typeface="Playfair Display"/>
              </a:rPr>
              <a:t> (unpredictable regulations in fintech or healthcare)</a:t>
            </a:r>
            <a:endParaRPr sz="1100" dirty="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Complex</a:t>
            </a:r>
            <a:r>
              <a:rPr lang="en-US" sz="1100" dirty="0">
                <a:latin typeface="Playfair Display"/>
                <a:ea typeface="Playfair Display"/>
                <a:cs typeface="Playfair Display"/>
                <a:sym typeface="Playfair Display"/>
              </a:rPr>
              <a:t> (global supply chains, multi-country operations)</a:t>
            </a:r>
            <a:endParaRPr sz="1100" dirty="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Ambiguous</a:t>
            </a:r>
            <a:r>
              <a:rPr lang="en-US" sz="1100" dirty="0">
                <a:latin typeface="Playfair Display"/>
                <a:ea typeface="Playfair Display"/>
                <a:cs typeface="Playfair Display"/>
                <a:sym typeface="Playfair Display"/>
              </a:rPr>
              <a:t> (new technologies with unclear applications, ex, blockchain in healthcare)</a:t>
            </a:r>
            <a:endParaRPr sz="1100"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5. Importance</a:t>
            </a:r>
            <a:endParaRPr sz="1300" b="1"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Shaping Competitive Advantage</a:t>
            </a:r>
            <a:r>
              <a:rPr lang="en-US" sz="1100" dirty="0">
                <a:latin typeface="Playfair Display"/>
                <a:ea typeface="Playfair Display"/>
                <a:cs typeface="Playfair Display"/>
                <a:sym typeface="Playfair Display"/>
              </a:rPr>
              <a:t> – Sustained innovation is one of the few advantages that </a:t>
            </a:r>
            <a:r>
              <a:rPr lang="en-US" sz="1100" i="1" dirty="0">
                <a:latin typeface="Playfair Display"/>
                <a:ea typeface="Playfair Display"/>
                <a:cs typeface="Playfair Display"/>
                <a:sym typeface="Playfair Display"/>
              </a:rPr>
              <a:t>can’t be easily copied</a:t>
            </a:r>
            <a:r>
              <a:rPr lang="en-US" sz="1100" dirty="0">
                <a:latin typeface="Playfair Display"/>
                <a:ea typeface="Playfair Display"/>
                <a:cs typeface="Playfair Display"/>
                <a:sym typeface="Playfair Display"/>
              </a:rPr>
              <a:t>.</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Driving New Product/Service Creation</a:t>
            </a:r>
            <a:r>
              <a:rPr lang="en-US" sz="1100" dirty="0">
                <a:latin typeface="Playfair Display"/>
                <a:ea typeface="Playfair Display"/>
                <a:cs typeface="Playfair Display"/>
                <a:sym typeface="Playfair Display"/>
              </a:rPr>
              <a:t> – Allows for both breakthrough innovations (radical change) and incremental improvements (continuous value addition).</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Expanding Market Reach</a:t>
            </a:r>
            <a:r>
              <a:rPr lang="en-US" sz="1100" dirty="0">
                <a:latin typeface="Playfair Display"/>
                <a:ea typeface="Playfair Display"/>
                <a:cs typeface="Playfair Display"/>
                <a:sym typeface="Playfair Display"/>
              </a:rPr>
              <a:t> – Entering new and untapped markets, sometimes by adapting existing innovations for different customer segments.</a:t>
            </a:r>
            <a:endParaRPr sz="1100" dirty="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 Netflix moving from DVD rentals to streaming, then into original content production.</a:t>
            </a:r>
            <a:endParaRPr sz="1100"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6. Key Takeaway</a:t>
            </a:r>
            <a:endParaRPr sz="1300" b="1"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A robust innovation strategy:</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Ensures </a:t>
            </a:r>
            <a:r>
              <a:rPr lang="en-US" sz="1100" b="1" dirty="0">
                <a:latin typeface="Playfair Display"/>
                <a:ea typeface="Playfair Display"/>
                <a:cs typeface="Playfair Display"/>
                <a:sym typeface="Playfair Display"/>
              </a:rPr>
              <a:t>long-term survival</a:t>
            </a:r>
            <a:r>
              <a:rPr lang="en-US" sz="1100" dirty="0">
                <a:latin typeface="Playfair Display"/>
                <a:ea typeface="Playfair Display"/>
                <a:cs typeface="Playfair Display"/>
                <a:sym typeface="Playfair Display"/>
              </a:rPr>
              <a:t> in competitive industries.</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dirty="0">
                <a:latin typeface="Playfair Display"/>
                <a:ea typeface="Playfair Display"/>
                <a:cs typeface="Playfair Display"/>
                <a:sym typeface="Playfair Display"/>
              </a:rPr>
              <a:t>Positions a company as a </a:t>
            </a:r>
            <a:r>
              <a:rPr lang="en-US" sz="1100" b="1" dirty="0">
                <a:latin typeface="Playfair Display"/>
                <a:ea typeface="Playfair Display"/>
                <a:cs typeface="Playfair Display"/>
                <a:sym typeface="Playfair Display"/>
              </a:rPr>
              <a:t>market leader</a:t>
            </a:r>
            <a:r>
              <a:rPr lang="en-US" sz="1100" dirty="0">
                <a:latin typeface="Playfair Display"/>
                <a:ea typeface="Playfair Display"/>
                <a:cs typeface="Playfair Display"/>
                <a:sym typeface="Playfair Display"/>
              </a:rPr>
              <a:t> through adaptability.</a:t>
            </a:r>
            <a:endParaRPr sz="1100" dirty="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dirty="0">
                <a:latin typeface="Playfair Display"/>
                <a:ea typeface="Playfair Display"/>
                <a:cs typeface="Playfair Display"/>
                <a:sym typeface="Playfair Display"/>
              </a:rPr>
              <a:t>Balances </a:t>
            </a:r>
            <a:r>
              <a:rPr lang="en-US" sz="1100" b="1" dirty="0">
                <a:latin typeface="Playfair Display"/>
                <a:ea typeface="Playfair Display"/>
                <a:cs typeface="Playfair Display"/>
                <a:sym typeface="Playfair Display"/>
              </a:rPr>
              <a:t>visionary thinking</a:t>
            </a:r>
            <a:r>
              <a:rPr lang="en-US" sz="1100" dirty="0">
                <a:latin typeface="Playfair Display"/>
                <a:ea typeface="Playfair Display"/>
                <a:cs typeface="Playfair Display"/>
                <a:sym typeface="Playfair Display"/>
              </a:rPr>
              <a:t> with </a:t>
            </a:r>
            <a:r>
              <a:rPr lang="en-US" sz="1100" b="1" dirty="0">
                <a:latin typeface="Playfair Display"/>
                <a:ea typeface="Playfair Display"/>
                <a:cs typeface="Playfair Display"/>
                <a:sym typeface="Playfair Display"/>
              </a:rPr>
              <a:t>practical implementation.</a:t>
            </a:r>
            <a:endParaRPr b="1" dirty="0">
              <a:latin typeface="Playfair Display"/>
              <a:ea typeface="Playfair Display"/>
              <a:cs typeface="Playfair Display"/>
              <a:sym typeface="Playfair Display"/>
            </a:endParaRPr>
          </a:p>
        </p:txBody>
      </p:sp>
      <p:sp>
        <p:nvSpPr>
          <p:cNvPr id="121" name="Google Shape;121;g36439a07491_0_97:notes">
            <a:extLst>
              <a:ext uri="{FF2B5EF4-FFF2-40B4-BE49-F238E27FC236}">
                <a16:creationId xmlns:a16="http://schemas.microsoft.com/office/drawing/2014/main" id="{A0F28437-6D92-AA57-2AA4-0B234F38040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extLst>
      <p:ext uri="{BB962C8B-B14F-4D97-AF65-F5344CB8AC3E}">
        <p14:creationId xmlns:p14="http://schemas.microsoft.com/office/powerpoint/2010/main" val="3026842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E09C9C66-BAE4-8156-5FE1-657456264E25}"/>
            </a:ext>
          </a:extLst>
        </p:cNvPr>
        <p:cNvGrpSpPr/>
        <p:nvPr/>
      </p:nvGrpSpPr>
      <p:grpSpPr>
        <a:xfrm>
          <a:off x="0" y="0"/>
          <a:ext cx="0" cy="0"/>
          <a:chOff x="0" y="0"/>
          <a:chExt cx="0" cy="0"/>
        </a:xfrm>
      </p:grpSpPr>
      <p:sp>
        <p:nvSpPr>
          <p:cNvPr id="131" name="Google Shape;131;g36439a07491_0_212:notes">
            <a:extLst>
              <a:ext uri="{FF2B5EF4-FFF2-40B4-BE49-F238E27FC236}">
                <a16:creationId xmlns:a16="http://schemas.microsoft.com/office/drawing/2014/main" id="{463A7D83-401B-1431-FF2F-33CECFFACCC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6439a07491_0_212:notes">
            <a:extLst>
              <a:ext uri="{FF2B5EF4-FFF2-40B4-BE49-F238E27FC236}">
                <a16:creationId xmlns:a16="http://schemas.microsoft.com/office/drawing/2014/main" id="{AE2D2762-6156-1A10-9A41-B9459ED1725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Definition &amp; Scope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Entrepreneurial Orientation (EO)</a:t>
            </a:r>
            <a:r>
              <a:rPr lang="en-US" sz="1100">
                <a:latin typeface="Playfair Display"/>
                <a:ea typeface="Playfair Display"/>
                <a:cs typeface="Playfair Display"/>
                <a:sym typeface="Playfair Display"/>
              </a:rPr>
              <a:t> is a firm-level mindset that guides how a company </a:t>
            </a:r>
            <a:r>
              <a:rPr lang="en-US" sz="1100" b="1">
                <a:latin typeface="Playfair Display"/>
                <a:ea typeface="Playfair Display"/>
                <a:cs typeface="Playfair Display"/>
                <a:sym typeface="Playfair Display"/>
              </a:rPr>
              <a:t>identifies opportunities, takes risks, and innovates</a:t>
            </a:r>
            <a:r>
              <a:rPr lang="en-US" sz="1100">
                <a:latin typeface="Playfair Display"/>
                <a:ea typeface="Playfair Display"/>
                <a:cs typeface="Playfair Display"/>
                <a:sym typeface="Playfair Display"/>
              </a:rPr>
              <a:t> to achieve growth and competitive advantage.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EO applies to:</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Entrepreneurship: </a:t>
            </a:r>
            <a:r>
              <a:rPr lang="en-US" sz="1100">
                <a:latin typeface="Playfair Display"/>
                <a:ea typeface="Playfair Display"/>
                <a:cs typeface="Playfair Display"/>
                <a:sym typeface="Playfair Display"/>
              </a:rPr>
              <a:t>New ventures starting from scratch.</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Intrapreneurship:</a:t>
            </a:r>
            <a:r>
              <a:rPr lang="en-US" sz="1100">
                <a:latin typeface="Playfair Display"/>
                <a:ea typeface="Playfair Display"/>
                <a:cs typeface="Playfair Display"/>
                <a:sym typeface="Playfair Display"/>
              </a:rPr>
              <a:t> Innovation within established organizations.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It is not just about having ideas - it’s about having the </a:t>
            </a:r>
            <a:r>
              <a:rPr lang="en-US" sz="1100" b="1">
                <a:latin typeface="Playfair Display"/>
                <a:ea typeface="Playfair Display"/>
                <a:cs typeface="Playfair Display"/>
                <a:sym typeface="Playfair Display"/>
              </a:rPr>
              <a:t>processes, culture, and leadership commitment</a:t>
            </a:r>
            <a:r>
              <a:rPr lang="en-US" sz="1100">
                <a:latin typeface="Playfair Display"/>
                <a:ea typeface="Playfair Display"/>
                <a:cs typeface="Playfair Display"/>
                <a:sym typeface="Playfair Display"/>
              </a:rPr>
              <a:t> to act on them.</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Three Core Traits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Innovativeness </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Willingness to </a:t>
            </a:r>
            <a:r>
              <a:rPr lang="en-US" sz="1100" b="1">
                <a:latin typeface="Playfair Display"/>
                <a:ea typeface="Playfair Display"/>
                <a:cs typeface="Playfair Display"/>
                <a:sym typeface="Playfair Display"/>
              </a:rPr>
              <a:t>support and invest in new ideas,</a:t>
            </a:r>
            <a:r>
              <a:rPr lang="en-US" sz="1100">
                <a:latin typeface="Playfair Display"/>
                <a:ea typeface="Playfair Display"/>
                <a:cs typeface="Playfair Display"/>
                <a:sym typeface="Playfair Display"/>
              </a:rPr>
              <a:t> experimentation, and creative problem-solving.</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Often involves R&amp;D spending, adoption of new technologies, and development of unique products or services.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i="1">
                <a:latin typeface="Playfair Display"/>
                <a:ea typeface="Playfair Display"/>
                <a:cs typeface="Playfair Display"/>
                <a:sym typeface="Playfair Display"/>
              </a:rPr>
              <a:t>Example teaching point</a:t>
            </a:r>
            <a:r>
              <a:rPr lang="en-US" sz="1100">
                <a:latin typeface="Playfair Display"/>
                <a:ea typeface="Playfair Display"/>
                <a:cs typeface="Playfair Display"/>
                <a:sym typeface="Playfair Display"/>
              </a:rPr>
              <a:t>: Compare a tech startup developing a disruptive app vs. a traditional company reluctant to change.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Proactiveness </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The ability to </a:t>
            </a:r>
            <a:r>
              <a:rPr lang="en-US" sz="1100" b="1">
                <a:latin typeface="Playfair Display"/>
                <a:ea typeface="Playfair Display"/>
                <a:cs typeface="Playfair Display"/>
                <a:sym typeface="Playfair Display"/>
              </a:rPr>
              <a:t>anticipate future market needs</a:t>
            </a:r>
            <a:r>
              <a:rPr lang="en-US" sz="1100">
                <a:latin typeface="Playfair Display"/>
                <a:ea typeface="Playfair Display"/>
                <a:cs typeface="Playfair Display"/>
                <a:sym typeface="Playfair Display"/>
              </a:rPr>
              <a:t> and act ahead of competitors.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Involves market scanning, trend analysis, and scenario planning.</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i="1">
                <a:latin typeface="Playfair Display"/>
                <a:ea typeface="Playfair Display"/>
                <a:cs typeface="Playfair Display"/>
                <a:sym typeface="Playfair Display"/>
              </a:rPr>
              <a:t>Example</a:t>
            </a:r>
            <a:r>
              <a:rPr lang="en-US" sz="1100">
                <a:latin typeface="Playfair Display"/>
                <a:ea typeface="Playfair Display"/>
                <a:cs typeface="Playfair Display"/>
                <a:sym typeface="Playfair Display"/>
              </a:rPr>
              <a:t>: Netflix shifting from DVD rentals to streaming before most competitors recognized the trend.</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Risk-Taking </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Willingness to commit resources to </a:t>
            </a:r>
            <a:r>
              <a:rPr lang="en-US" sz="1100" b="1">
                <a:latin typeface="Playfair Display"/>
                <a:ea typeface="Playfair Display"/>
                <a:cs typeface="Playfair Display"/>
                <a:sym typeface="Playfair Display"/>
              </a:rPr>
              <a:t>uncertain initiatives</a:t>
            </a:r>
            <a:r>
              <a:rPr lang="en-US" sz="1100">
                <a:latin typeface="Playfair Display"/>
                <a:ea typeface="Playfair Display"/>
                <a:cs typeface="Playfair Display"/>
                <a:sym typeface="Playfair Display"/>
              </a:rPr>
              <a:t> with potentially high rewards.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Could involve entering unfamiliar markets, developing unproven products, or making large-scale investments without guaranteed returns.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i="1">
                <a:latin typeface="Playfair Display"/>
                <a:ea typeface="Playfair Display"/>
                <a:cs typeface="Playfair Display"/>
                <a:sym typeface="Playfair Display"/>
              </a:rPr>
              <a:t>Example</a:t>
            </a:r>
            <a:r>
              <a:rPr lang="en-US" sz="1100">
                <a:latin typeface="Playfair Display"/>
                <a:ea typeface="Playfair Display"/>
                <a:cs typeface="Playfair Display"/>
                <a:sym typeface="Playfair Display"/>
              </a:rPr>
              <a:t>: Tesla investing heavily in EV manufacturing before widespread market adoption.</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Strategic Benefits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Adaptability:</a:t>
            </a:r>
            <a:r>
              <a:rPr lang="en-US" sz="1100">
                <a:latin typeface="Playfair Display"/>
                <a:ea typeface="Playfair Display"/>
                <a:cs typeface="Playfair Display"/>
                <a:sym typeface="Playfair Display"/>
              </a:rPr>
              <a:t> Helps companies pivot when market conditions shift.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Growth:</a:t>
            </a:r>
            <a:r>
              <a:rPr lang="en-US" sz="1100">
                <a:latin typeface="Playfair Display"/>
                <a:ea typeface="Playfair Display"/>
                <a:cs typeface="Playfair Display"/>
                <a:sym typeface="Playfair Display"/>
              </a:rPr>
              <a:t> Supports entry into </a:t>
            </a:r>
            <a:r>
              <a:rPr lang="en-US" sz="1100" b="1">
                <a:latin typeface="Playfair Display"/>
                <a:ea typeface="Playfair Display"/>
                <a:cs typeface="Playfair Display"/>
                <a:sym typeface="Playfair Display"/>
              </a:rPr>
              <a:t>new markets</a:t>
            </a:r>
            <a:r>
              <a:rPr lang="en-US" sz="1100">
                <a:latin typeface="Playfair Display"/>
                <a:ea typeface="Playfair Display"/>
                <a:cs typeface="Playfair Display"/>
                <a:sym typeface="Playfair Display"/>
              </a:rPr>
              <a:t> and expansion of product lines.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Sustained Competitive Advantage:</a:t>
            </a:r>
            <a:r>
              <a:rPr lang="en-US" sz="1100">
                <a:latin typeface="Playfair Display"/>
                <a:ea typeface="Playfair Display"/>
                <a:cs typeface="Playfair Display"/>
                <a:sym typeface="Playfair Display"/>
              </a:rPr>
              <a:t> Differentiates the firm through unique offerings and faster market responses.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Case Example: UPS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Innovativeness:</a:t>
            </a:r>
            <a:r>
              <a:rPr lang="en-US" sz="1100">
                <a:latin typeface="Playfair Display"/>
                <a:ea typeface="Playfair Display"/>
                <a:cs typeface="Playfair Display"/>
                <a:sym typeface="Playfair Display"/>
              </a:rPr>
              <a:t> Developed route-optimization AI to minimize miles driven, saving time, fuel, and costs.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Proactiveness:</a:t>
            </a:r>
            <a:r>
              <a:rPr lang="en-US" sz="1100">
                <a:latin typeface="Playfair Display"/>
                <a:ea typeface="Playfair Display"/>
                <a:cs typeface="Playfair Display"/>
                <a:sym typeface="Playfair Display"/>
              </a:rPr>
              <a:t> Invested in </a:t>
            </a:r>
            <a:r>
              <a:rPr lang="en-US" sz="1100" b="1">
                <a:latin typeface="Playfair Display"/>
                <a:ea typeface="Playfair Display"/>
                <a:cs typeface="Playfair Display"/>
                <a:sym typeface="Playfair Display"/>
              </a:rPr>
              <a:t>alternative-fuel delivery trucks</a:t>
            </a:r>
            <a:r>
              <a:rPr lang="en-US" sz="1100">
                <a:latin typeface="Playfair Display"/>
                <a:ea typeface="Playfair Display"/>
                <a:cs typeface="Playfair Display"/>
                <a:sym typeface="Playfair Display"/>
              </a:rPr>
              <a:t> before fuel prices spiked or regulations demanded it.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Risk-Taking:</a:t>
            </a:r>
            <a:r>
              <a:rPr lang="en-US" sz="1100">
                <a:latin typeface="Playfair Display"/>
                <a:ea typeface="Playfair Display"/>
                <a:cs typeface="Playfair Display"/>
                <a:sym typeface="Playfair Display"/>
              </a:rPr>
              <a:t> Funded </a:t>
            </a:r>
            <a:r>
              <a:rPr lang="en-US" sz="1100" b="1">
                <a:latin typeface="Playfair Display"/>
                <a:ea typeface="Playfair Display"/>
                <a:cs typeface="Playfair Display"/>
                <a:sym typeface="Playfair Display"/>
              </a:rPr>
              <a:t>last-mile innovation projects</a:t>
            </a:r>
            <a:r>
              <a:rPr lang="en-US" sz="1100">
                <a:latin typeface="Playfair Display"/>
                <a:ea typeface="Playfair Display"/>
                <a:cs typeface="Playfair Display"/>
                <a:sym typeface="Playfair Display"/>
              </a:rPr>
              <a:t> (ex: electric cargo bikes in urban areas) without certainty of ROI.</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Key Takeaway for Students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EO is not just for founders - </a:t>
            </a:r>
            <a:r>
              <a:rPr lang="en-US" sz="1100" b="1">
                <a:latin typeface="Playfair Display"/>
                <a:ea typeface="Playfair Display"/>
                <a:cs typeface="Playfair Display"/>
                <a:sym typeface="Playfair Display"/>
              </a:rPr>
              <a:t>business graduates in any role can contribute</a:t>
            </a:r>
            <a:r>
              <a:rPr lang="en-US" sz="1100">
                <a:latin typeface="Playfair Display"/>
                <a:ea typeface="Playfair Display"/>
                <a:cs typeface="Playfair Display"/>
                <a:sym typeface="Playfair Display"/>
              </a:rPr>
              <a:t> to an entrepreneurial culture by identifying opportunities, pitching ideas, and supporting innovation projects.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a:latin typeface="Playfair Display"/>
                <a:ea typeface="Playfair Display"/>
                <a:cs typeface="Playfair Display"/>
                <a:sym typeface="Playfair Display"/>
              </a:rPr>
              <a:t>Understanding EO principles equips graduates to </a:t>
            </a:r>
            <a:r>
              <a:rPr lang="en-US" sz="1100" b="1">
                <a:latin typeface="Playfair Display"/>
                <a:ea typeface="Playfair Display"/>
                <a:cs typeface="Playfair Display"/>
                <a:sym typeface="Playfair Display"/>
              </a:rPr>
              <a:t>work effectively in both startup and corporate settings,</a:t>
            </a:r>
            <a:r>
              <a:rPr lang="en-US" sz="1100">
                <a:latin typeface="Playfair Display"/>
                <a:ea typeface="Playfair Display"/>
                <a:cs typeface="Playfair Display"/>
                <a:sym typeface="Playfair Display"/>
              </a:rPr>
              <a:t> enhancing career mobility.</a:t>
            </a:r>
            <a:endParaRPr>
              <a:latin typeface="Playfair Display"/>
              <a:ea typeface="Playfair Display"/>
              <a:cs typeface="Playfair Display"/>
              <a:sym typeface="Playfair Display"/>
            </a:endParaRPr>
          </a:p>
        </p:txBody>
      </p:sp>
      <p:sp>
        <p:nvSpPr>
          <p:cNvPr id="133" name="Google Shape;133;g36439a07491_0_212:notes">
            <a:extLst>
              <a:ext uri="{FF2B5EF4-FFF2-40B4-BE49-F238E27FC236}">
                <a16:creationId xmlns:a16="http://schemas.microsoft.com/office/drawing/2014/main" id="{811AAA68-D1F4-6584-EA7B-F3F62F2D0F5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139716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493FA43E-10EA-CBC1-4AF3-EBCCEA26C887}"/>
            </a:ext>
          </a:extLst>
        </p:cNvPr>
        <p:cNvGrpSpPr/>
        <p:nvPr/>
      </p:nvGrpSpPr>
      <p:grpSpPr>
        <a:xfrm>
          <a:off x="0" y="0"/>
          <a:ext cx="0" cy="0"/>
          <a:chOff x="0" y="0"/>
          <a:chExt cx="0" cy="0"/>
        </a:xfrm>
      </p:grpSpPr>
      <p:sp>
        <p:nvSpPr>
          <p:cNvPr id="131" name="Google Shape;131;g36439a07491_0_212:notes">
            <a:extLst>
              <a:ext uri="{FF2B5EF4-FFF2-40B4-BE49-F238E27FC236}">
                <a16:creationId xmlns:a16="http://schemas.microsoft.com/office/drawing/2014/main" id="{16012E5D-FBC0-C653-A7BF-91A5B5CA36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6439a07491_0_212:notes">
            <a:extLst>
              <a:ext uri="{FF2B5EF4-FFF2-40B4-BE49-F238E27FC236}">
                <a16:creationId xmlns:a16="http://schemas.microsoft.com/office/drawing/2014/main" id="{A6BF1A88-D530-B0F3-6AF7-D64E1D1F146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Innovativeness </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Core Concept:</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Innovativeness measures a firm’s willingness to explore novel ideas, experiment, and embrace change. It’s not only about invention-it’s about applying creativity to products, services, processes, or business models.</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Types of Innovation:</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Incremental Innovation</a:t>
            </a:r>
            <a:r>
              <a:rPr lang="en-US" sz="1100" dirty="0">
                <a:latin typeface="Playfair Display"/>
                <a:ea typeface="Playfair Display"/>
                <a:cs typeface="Playfair Display"/>
                <a:sym typeface="Playfair Display"/>
              </a:rPr>
              <a:t> – Small, continuous improvements (ex: updating app interfaces, improving logistics algorithms).</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Radical Innovation</a:t>
            </a:r>
            <a:r>
              <a:rPr lang="en-US" sz="1100" dirty="0">
                <a:latin typeface="Playfair Display"/>
                <a:ea typeface="Playfair Display"/>
                <a:cs typeface="Playfair Display"/>
                <a:sym typeface="Playfair Display"/>
              </a:rPr>
              <a:t> – Game-changing shifts that redefine markets (ex: iPhone introduction, ride-sharing platforms like Uber).</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Architectural Innovation</a:t>
            </a:r>
            <a:r>
              <a:rPr lang="en-US" sz="1100" dirty="0">
                <a:latin typeface="Playfair Display"/>
                <a:ea typeface="Playfair Display"/>
                <a:cs typeface="Playfair Display"/>
                <a:sym typeface="Playfair Display"/>
              </a:rPr>
              <a:t> – Reconfiguring existing technologies into new markets.</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Disruptive Innovation</a:t>
            </a:r>
            <a:r>
              <a:rPr lang="en-US" sz="1100" dirty="0">
                <a:latin typeface="Playfair Display"/>
                <a:ea typeface="Playfair Display"/>
                <a:cs typeface="Playfair Display"/>
                <a:sym typeface="Playfair Display"/>
              </a:rPr>
              <a:t> – Introducing solutions that start in niche markets and overtake incumbents.</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Strategic Importance:</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culture of innovativeness enables firms to stay relevant, maintain competitive advantage, and meet evolving customer needs.</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Examples:</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UPS ORION System</a:t>
            </a:r>
            <a:r>
              <a:rPr lang="en-US" sz="1100" dirty="0">
                <a:latin typeface="Playfair Display"/>
                <a:ea typeface="Playfair Display"/>
                <a:cs typeface="Playfair Display"/>
                <a:sym typeface="Playfair Display"/>
              </a:rPr>
              <a:t> – Uses AI to optimize delivery routes, saving fuel and time.</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Apple’s User Research</a:t>
            </a:r>
            <a:r>
              <a:rPr lang="en-US" sz="1100" dirty="0">
                <a:latin typeface="Playfair Display"/>
                <a:ea typeface="Playfair Display"/>
                <a:cs typeface="Playfair Display"/>
                <a:sym typeface="Playfair Display"/>
              </a:rPr>
              <a:t> – Drives product refinements based on direct customer feedback.</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Atlassian’s Passion Projects</a:t>
            </a:r>
            <a:r>
              <a:rPr lang="en-US" sz="1100" dirty="0">
                <a:latin typeface="Playfair Display"/>
                <a:ea typeface="Playfair Display"/>
                <a:cs typeface="Playfair Display"/>
                <a:sym typeface="Playfair Display"/>
              </a:rPr>
              <a:t> – Encourages employees to dedicate time to creative problem-solving.</a:t>
            </a:r>
          </a:p>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133" name="Google Shape;133;g36439a07491_0_212:notes">
            <a:extLst>
              <a:ext uri="{FF2B5EF4-FFF2-40B4-BE49-F238E27FC236}">
                <a16:creationId xmlns:a16="http://schemas.microsoft.com/office/drawing/2014/main" id="{A808028B-02FD-2284-2409-26519D98E2B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extLst>
      <p:ext uri="{BB962C8B-B14F-4D97-AF65-F5344CB8AC3E}">
        <p14:creationId xmlns:p14="http://schemas.microsoft.com/office/powerpoint/2010/main" val="33206384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D133C62A-CE7B-40DA-E963-3809B8CABCE0}"/>
            </a:ext>
          </a:extLst>
        </p:cNvPr>
        <p:cNvGrpSpPr/>
        <p:nvPr/>
      </p:nvGrpSpPr>
      <p:grpSpPr>
        <a:xfrm>
          <a:off x="0" y="0"/>
          <a:ext cx="0" cy="0"/>
          <a:chOff x="0" y="0"/>
          <a:chExt cx="0" cy="0"/>
        </a:xfrm>
      </p:grpSpPr>
      <p:sp>
        <p:nvSpPr>
          <p:cNvPr id="131" name="Google Shape;131;g36439a07491_0_212:notes">
            <a:extLst>
              <a:ext uri="{FF2B5EF4-FFF2-40B4-BE49-F238E27FC236}">
                <a16:creationId xmlns:a16="http://schemas.microsoft.com/office/drawing/2014/main" id="{82A29F4F-4303-5E59-A08F-02B155D4D37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6439a07491_0_212:notes">
            <a:extLst>
              <a:ext uri="{FF2B5EF4-FFF2-40B4-BE49-F238E27FC236}">
                <a16:creationId xmlns:a16="http://schemas.microsoft.com/office/drawing/2014/main" id="{BE6CA5E8-727B-E874-4031-CEBAF8FA192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endParaRPr sz="1100" dirty="0">
              <a:latin typeface="Playfair Display"/>
              <a:ea typeface="Playfair Display"/>
              <a:cs typeface="Playfair Display"/>
              <a:sym typeface="Playfair Display"/>
            </a:endParaRPr>
          </a:p>
        </p:txBody>
      </p:sp>
      <p:sp>
        <p:nvSpPr>
          <p:cNvPr id="133" name="Google Shape;133;g36439a07491_0_212:notes">
            <a:extLst>
              <a:ext uri="{FF2B5EF4-FFF2-40B4-BE49-F238E27FC236}">
                <a16:creationId xmlns:a16="http://schemas.microsoft.com/office/drawing/2014/main" id="{B4D17079-82E9-4B9D-AE77-F0B97592EA2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a:t>
            </a:fld>
            <a:endParaRPr/>
          </a:p>
        </p:txBody>
      </p:sp>
    </p:spTree>
    <p:extLst>
      <p:ext uri="{BB962C8B-B14F-4D97-AF65-F5344CB8AC3E}">
        <p14:creationId xmlns:p14="http://schemas.microsoft.com/office/powerpoint/2010/main" val="335181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5C6172B4-ADA8-7326-2243-149311B4A741}"/>
            </a:ext>
          </a:extLst>
        </p:cNvPr>
        <p:cNvGrpSpPr/>
        <p:nvPr/>
      </p:nvGrpSpPr>
      <p:grpSpPr>
        <a:xfrm>
          <a:off x="0" y="0"/>
          <a:ext cx="0" cy="0"/>
          <a:chOff x="0" y="0"/>
          <a:chExt cx="0" cy="0"/>
        </a:xfrm>
      </p:grpSpPr>
      <p:sp>
        <p:nvSpPr>
          <p:cNvPr id="131" name="Google Shape;131;g36439a07491_0_212:notes">
            <a:extLst>
              <a:ext uri="{FF2B5EF4-FFF2-40B4-BE49-F238E27FC236}">
                <a16:creationId xmlns:a16="http://schemas.microsoft.com/office/drawing/2014/main" id="{CA4DE74F-6A4B-9AA5-00BA-F988895F3E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6439a07491_0_212:notes">
            <a:extLst>
              <a:ext uri="{FF2B5EF4-FFF2-40B4-BE49-F238E27FC236}">
                <a16:creationId xmlns:a16="http://schemas.microsoft.com/office/drawing/2014/main" id="{C1864868-A4C9-A7A8-6EBF-18921927BD3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Proactiveness </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Core Concept:</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Proactiveness reflects a firm’s ability to anticipate future market needs, trends, and challenges—acting </a:t>
            </a:r>
            <a:r>
              <a:rPr lang="en-US" sz="1100" i="1" dirty="0">
                <a:latin typeface="Playfair Display"/>
                <a:ea typeface="Playfair Display"/>
                <a:cs typeface="Playfair Display"/>
                <a:sym typeface="Playfair Display"/>
              </a:rPr>
              <a:t>before</a:t>
            </a:r>
            <a:r>
              <a:rPr lang="en-US" sz="1100" dirty="0">
                <a:latin typeface="Playfair Display"/>
                <a:ea typeface="Playfair Display"/>
                <a:cs typeface="Playfair Display"/>
                <a:sym typeface="Playfair Display"/>
              </a:rPr>
              <a:t> competitors do. It’s strategic foresight in action.</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Key Behaviors:</a:t>
            </a:r>
          </a:p>
          <a:p>
            <a:pPr marL="914400" lvl="1"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Constant environmental scanning for opportunities and threats.</a:t>
            </a:r>
          </a:p>
          <a:p>
            <a:pPr marL="914400" lvl="1"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Launching products early to establish market dominance.</a:t>
            </a:r>
          </a:p>
          <a:p>
            <a:pPr marL="914400" lvl="1"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Making bold investments before demand peaks.</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Strategic Importance:</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Proactiveness reduces reaction time, enables first-mover advantages, and signals market leadership.</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Examples:</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Tesla’s Early EV Push</a:t>
            </a:r>
            <a:r>
              <a:rPr lang="en-US" sz="1100" dirty="0">
                <a:latin typeface="Playfair Display"/>
                <a:ea typeface="Playfair Display"/>
                <a:cs typeface="Playfair Display"/>
                <a:sym typeface="Playfair Display"/>
              </a:rPr>
              <a:t> – Established dominance before traditional automakers caught up.</a:t>
            </a:r>
          </a:p>
          <a:p>
            <a:pPr marL="914400" lvl="1"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Shopify’s Early E-Commerce Tools</a:t>
            </a:r>
            <a:r>
              <a:rPr lang="en-US" sz="1100" dirty="0">
                <a:latin typeface="Playfair Display"/>
                <a:ea typeface="Playfair Display"/>
                <a:cs typeface="Playfair Display"/>
                <a:sym typeface="Playfair Display"/>
              </a:rPr>
              <a:t> – Gained traction before online retail became mainstream.</a:t>
            </a: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3. Google Maps Case Study Integration</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Proactiveness: </a:t>
            </a:r>
            <a:r>
              <a:rPr lang="en-US" sz="1100" dirty="0">
                <a:latin typeface="Playfair Display"/>
                <a:ea typeface="Playfair Display"/>
                <a:cs typeface="Playfair Display"/>
                <a:sym typeface="Playfair Display"/>
              </a:rPr>
              <a:t>Predictive routing and real-time traffic updates anticipate user needs before they arise, minimizing delays.</a:t>
            </a:r>
          </a:p>
          <a:p>
            <a:pPr marL="457200" lvl="0" indent="-298450" algn="l" rtl="0">
              <a:lnSpc>
                <a:spcPct val="164000"/>
              </a:lnSpc>
              <a:spcBef>
                <a:spcPts val="1400"/>
              </a:spcBef>
              <a:spcAft>
                <a:spcPts val="0"/>
              </a:spcAft>
              <a:buClr>
                <a:schemeClr val="dk1"/>
              </a:buClr>
              <a:buSzPts val="1100"/>
              <a:buChar char="●"/>
            </a:pPr>
            <a:r>
              <a:rPr lang="en-US" sz="1100" b="1" dirty="0">
                <a:latin typeface="Playfair Display"/>
                <a:ea typeface="Playfair Display"/>
                <a:cs typeface="Playfair Display"/>
                <a:sym typeface="Playfair Display"/>
              </a:rPr>
              <a:t>Innovativeness:</a:t>
            </a:r>
            <a:r>
              <a:rPr lang="en-US" sz="1100" dirty="0">
                <a:latin typeface="Playfair Display"/>
                <a:ea typeface="Playfair Display"/>
                <a:cs typeface="Playfair Display"/>
                <a:sym typeface="Playfair Display"/>
              </a:rPr>
              <a:t> Continuous feature rollouts, such as AR-based navigation, enhance user experience and differentiate from competitors.</a:t>
            </a:r>
          </a:p>
          <a:p>
            <a:pPr marL="0" lvl="0" indent="0" algn="l" rtl="0">
              <a:lnSpc>
                <a:spcPct val="164000"/>
              </a:lnSpc>
              <a:spcBef>
                <a:spcPts val="14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4. Classroom Discussion Prompts</a:t>
            </a:r>
          </a:p>
          <a:p>
            <a:pPr marL="457200" lvl="0"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How can innovativeness and proactiveness complement each other in competitive markets?</a:t>
            </a:r>
          </a:p>
          <a:p>
            <a:pPr marL="457200" lvl="0" indent="-298450" algn="l" rtl="0">
              <a:lnSpc>
                <a:spcPct val="164000"/>
              </a:lnSpc>
              <a:spcBef>
                <a:spcPts val="14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a company be proactive without being innovative, or innovative without being proactive?</a:t>
            </a:r>
          </a:p>
          <a:p>
            <a:pPr marL="457200" lvl="0" indent="-298450" algn="l" rtl="0">
              <a:lnSpc>
                <a:spcPct val="164000"/>
              </a:lnSpc>
              <a:spcBef>
                <a:spcPts val="1400"/>
              </a:spcBef>
              <a:spcAft>
                <a:spcPts val="400"/>
              </a:spcAft>
              <a:buClr>
                <a:schemeClr val="dk1"/>
              </a:buClr>
              <a:buSzPts val="1100"/>
              <a:buFont typeface="Playfair Display"/>
              <a:buChar char="●"/>
            </a:pPr>
            <a:r>
              <a:rPr lang="en-US" sz="1100" dirty="0">
                <a:latin typeface="Playfair Display"/>
                <a:ea typeface="Playfair Display"/>
                <a:cs typeface="Playfair Display"/>
                <a:sym typeface="Playfair Display"/>
              </a:rPr>
              <a:t>Which industries rely most heavily on these traits, and why?</a:t>
            </a:r>
            <a:endParaRPr lang="en-US" dirty="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133" name="Google Shape;133;g36439a07491_0_212:notes">
            <a:extLst>
              <a:ext uri="{FF2B5EF4-FFF2-40B4-BE49-F238E27FC236}">
                <a16:creationId xmlns:a16="http://schemas.microsoft.com/office/drawing/2014/main" id="{7A081590-125D-270C-0E13-44F3F4DE4538}"/>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extLst>
      <p:ext uri="{BB962C8B-B14F-4D97-AF65-F5344CB8AC3E}">
        <p14:creationId xmlns:p14="http://schemas.microsoft.com/office/powerpoint/2010/main" val="3661660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a:extLst>
            <a:ext uri="{FF2B5EF4-FFF2-40B4-BE49-F238E27FC236}">
              <a16:creationId xmlns:a16="http://schemas.microsoft.com/office/drawing/2014/main" id="{5FFA350E-7207-DCDE-22A9-8B500B415467}"/>
            </a:ext>
          </a:extLst>
        </p:cNvPr>
        <p:cNvGrpSpPr/>
        <p:nvPr/>
      </p:nvGrpSpPr>
      <p:grpSpPr>
        <a:xfrm>
          <a:off x="0" y="0"/>
          <a:ext cx="0" cy="0"/>
          <a:chOff x="0" y="0"/>
          <a:chExt cx="0" cy="0"/>
        </a:xfrm>
      </p:grpSpPr>
      <p:sp>
        <p:nvSpPr>
          <p:cNvPr id="94" name="Google Shape;94;g36439a07491_0_0:notes">
            <a:extLst>
              <a:ext uri="{FF2B5EF4-FFF2-40B4-BE49-F238E27FC236}">
                <a16:creationId xmlns:a16="http://schemas.microsoft.com/office/drawing/2014/main" id="{98A63D1A-F688-77D3-7243-EB761E4638E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5" name="Google Shape;95;g36439a07491_0_0:notes">
            <a:extLst>
              <a:ext uri="{FF2B5EF4-FFF2-40B4-BE49-F238E27FC236}">
                <a16:creationId xmlns:a16="http://schemas.microsoft.com/office/drawing/2014/main" id="{BD548113-921A-AD4F-4E96-8509905FD9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6816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1702A4C0-773F-189D-3777-47ECC1E6939C}"/>
            </a:ext>
          </a:extLst>
        </p:cNvPr>
        <p:cNvGrpSpPr/>
        <p:nvPr/>
      </p:nvGrpSpPr>
      <p:grpSpPr>
        <a:xfrm>
          <a:off x="0" y="0"/>
          <a:ext cx="0" cy="0"/>
          <a:chOff x="0" y="0"/>
          <a:chExt cx="0" cy="0"/>
        </a:xfrm>
      </p:grpSpPr>
      <p:sp>
        <p:nvSpPr>
          <p:cNvPr id="131" name="Google Shape;131;g36439a07491_0_212:notes">
            <a:extLst>
              <a:ext uri="{FF2B5EF4-FFF2-40B4-BE49-F238E27FC236}">
                <a16:creationId xmlns:a16="http://schemas.microsoft.com/office/drawing/2014/main" id="{EB6506F2-002D-476A-C0D9-8EB649FF5B1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36439a07491_0_212:notes">
            <a:extLst>
              <a:ext uri="{FF2B5EF4-FFF2-40B4-BE49-F238E27FC236}">
                <a16:creationId xmlns:a16="http://schemas.microsoft.com/office/drawing/2014/main" id="{6F2AADC2-571B-D044-368E-ECE05F611CC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Risk-Taking </a:t>
            </a:r>
          </a:p>
          <a:p>
            <a:pPr marL="0" lvl="0" indent="0" algn="l" rtl="0">
              <a:lnSpc>
                <a:spcPct val="164000"/>
              </a:lnSpc>
              <a:spcBef>
                <a:spcPts val="18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Risk-taking in a business context involves </a:t>
            </a:r>
            <a:r>
              <a:rPr lang="en-US" sz="1100" b="1" dirty="0">
                <a:latin typeface="Playfair Display"/>
                <a:ea typeface="Playfair Display"/>
                <a:cs typeface="Playfair Display"/>
                <a:sym typeface="Playfair Display"/>
              </a:rPr>
              <a:t>deliberate, calculated moves into areas with uncertainty</a:t>
            </a:r>
            <a:r>
              <a:rPr lang="en-US" sz="1100" dirty="0">
                <a:latin typeface="Playfair Display"/>
                <a:ea typeface="Playfair Display"/>
                <a:cs typeface="Playfair Display"/>
                <a:sym typeface="Playfair Display"/>
              </a:rPr>
              <a:t>-often where there is no guarantee of success, but the potential rewards justify the gamble. It’s not reckless behavior; rather, it’s a </a:t>
            </a:r>
            <a:r>
              <a:rPr lang="en-US" sz="1100" b="1" dirty="0">
                <a:latin typeface="Playfair Display"/>
                <a:ea typeface="Playfair Display"/>
                <a:cs typeface="Playfair Display"/>
                <a:sym typeface="Playfair Display"/>
              </a:rPr>
              <a:t>strategic decision based on research, foresight, and readiness to adapt.</a:t>
            </a: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Key Drivers of Risk-Taking:</a:t>
            </a: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Market Disruption:</a:t>
            </a:r>
            <a:r>
              <a:rPr lang="en-US" sz="1100" dirty="0">
                <a:latin typeface="Playfair Display"/>
                <a:ea typeface="Playfair Display"/>
                <a:cs typeface="Playfair Display"/>
                <a:sym typeface="Playfair Display"/>
              </a:rPr>
              <a:t> Entering a new market before it’s proven profitable (ex: Netflix’s pivot from DVDs to streaming when internet speeds were still inconsistent).</a:t>
            </a: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Technology Adoption:</a:t>
            </a:r>
            <a:r>
              <a:rPr lang="en-US" sz="1100" dirty="0">
                <a:latin typeface="Playfair Display"/>
                <a:ea typeface="Playfair Display"/>
                <a:cs typeface="Playfair Display"/>
                <a:sym typeface="Playfair Display"/>
              </a:rPr>
              <a:t> Investing in untested technology (ex: Tesla’s Gigafactory before large-scale EV adoption).</a:t>
            </a: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Geographic Expansion: </a:t>
            </a:r>
            <a:r>
              <a:rPr lang="en-US" sz="1100" dirty="0">
                <a:latin typeface="Playfair Display"/>
                <a:ea typeface="Playfair Display"/>
                <a:cs typeface="Playfair Display"/>
                <a:sym typeface="Playfair Display"/>
              </a:rPr>
              <a:t>Entering unfamiliar regions with cultural, political, or logistical challenges (ex: BP’s deepwater oil projects).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Why It Matters:</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Firms that never take risks often stagnate and fall behind competitors. However, excessive risk without mitigation strategies can lead to failure. The goal is </a:t>
            </a:r>
            <a:r>
              <a:rPr lang="en-US" sz="1100" b="1" dirty="0">
                <a:latin typeface="Playfair Display"/>
                <a:ea typeface="Playfair Display"/>
                <a:cs typeface="Playfair Display"/>
                <a:sym typeface="Playfair Display"/>
              </a:rPr>
              <a:t>risk management</a:t>
            </a:r>
            <a:r>
              <a:rPr lang="en-US" sz="1100" dirty="0">
                <a:latin typeface="Playfair Display"/>
                <a:ea typeface="Playfair Display"/>
                <a:cs typeface="Playfair Display"/>
                <a:sym typeface="Playfair Display"/>
              </a:rPr>
              <a:t>, not risk avoidance.</a:t>
            </a:r>
          </a:p>
        </p:txBody>
      </p:sp>
      <p:sp>
        <p:nvSpPr>
          <p:cNvPr id="133" name="Google Shape;133;g36439a07491_0_212:notes">
            <a:extLst>
              <a:ext uri="{FF2B5EF4-FFF2-40B4-BE49-F238E27FC236}">
                <a16:creationId xmlns:a16="http://schemas.microsoft.com/office/drawing/2014/main" id="{333D3CF0-B6AD-F3E3-A130-A9164036113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2343979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a:extLst>
            <a:ext uri="{FF2B5EF4-FFF2-40B4-BE49-F238E27FC236}">
              <a16:creationId xmlns:a16="http://schemas.microsoft.com/office/drawing/2014/main" id="{DCBCB4D8-F17F-BFDB-09F7-CF0D6266860C}"/>
            </a:ext>
          </a:extLst>
        </p:cNvPr>
        <p:cNvGrpSpPr/>
        <p:nvPr/>
      </p:nvGrpSpPr>
      <p:grpSpPr>
        <a:xfrm>
          <a:off x="0" y="0"/>
          <a:ext cx="0" cy="0"/>
          <a:chOff x="0" y="0"/>
          <a:chExt cx="0" cy="0"/>
        </a:xfrm>
      </p:grpSpPr>
      <p:sp>
        <p:nvSpPr>
          <p:cNvPr id="153" name="Google Shape;153;g36439a07491_0_237:notes">
            <a:extLst>
              <a:ext uri="{FF2B5EF4-FFF2-40B4-BE49-F238E27FC236}">
                <a16:creationId xmlns:a16="http://schemas.microsoft.com/office/drawing/2014/main" id="{E73FD624-AF6A-08BB-FB25-5A4387ED6E7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36439a07491_0_237:notes">
            <a:extLst>
              <a:ext uri="{FF2B5EF4-FFF2-40B4-BE49-F238E27FC236}">
                <a16:creationId xmlns:a16="http://schemas.microsoft.com/office/drawing/2014/main" id="{FC04931C-296F-F7AB-7FAB-D9345678996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Intrapreneurship is </a:t>
            </a:r>
            <a:r>
              <a:rPr lang="en-US" sz="1100" b="1" dirty="0">
                <a:latin typeface="Playfair Display"/>
                <a:ea typeface="Playfair Display"/>
                <a:cs typeface="Playfair Display"/>
                <a:sym typeface="Playfair Display"/>
              </a:rPr>
              <a:t>acting like an entrepreneur within an established organization</a:t>
            </a:r>
            <a:r>
              <a:rPr lang="en-US" sz="1100" dirty="0">
                <a:latin typeface="Playfair Display"/>
                <a:ea typeface="Playfair Display"/>
                <a:cs typeface="Playfair Display"/>
                <a:sym typeface="Playfair Display"/>
              </a:rPr>
              <a:t>—bringing startup-style creativity, ownership, and agility to corporate environments.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Core Aspects:</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Innovation From Within: </a:t>
            </a:r>
            <a:r>
              <a:rPr lang="en-US" sz="1100" dirty="0">
                <a:latin typeface="Playfair Display"/>
                <a:ea typeface="Playfair Display"/>
                <a:cs typeface="Playfair Display"/>
                <a:sym typeface="Playfair Display"/>
              </a:rPr>
              <a:t>Employees are encouraged to create new products, processes, or services without leaving the company.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Resource Leverage:</a:t>
            </a:r>
            <a:r>
              <a:rPr lang="en-US" sz="1100" dirty="0">
                <a:latin typeface="Playfair Display"/>
                <a:ea typeface="Playfair Display"/>
                <a:cs typeface="Playfair Display"/>
                <a:sym typeface="Playfair Display"/>
              </a:rPr>
              <a:t> Intrapreneurs benefit from the parent company’s resources, brand, and networks, giving them an advantage over external startups.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Cultural Enablement:</a:t>
            </a:r>
            <a:r>
              <a:rPr lang="en-US" sz="1100" dirty="0">
                <a:latin typeface="Playfair Display"/>
                <a:ea typeface="Playfair Display"/>
                <a:cs typeface="Playfair Display"/>
                <a:sym typeface="Playfair Display"/>
              </a:rPr>
              <a:t> Requires leadership support, freedom to experiment, and tolerance for failure.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Notable Examples:</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3M’s Post-it Notes:</a:t>
            </a:r>
            <a:r>
              <a:rPr lang="en-US" sz="1100" dirty="0">
                <a:latin typeface="Playfair Display"/>
                <a:ea typeface="Playfair Display"/>
                <a:cs typeface="Playfair Display"/>
                <a:sym typeface="Playfair Display"/>
              </a:rPr>
              <a:t> Born from a failed adhesive experiment, developed into one of 3M’s top-selling products.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Google Maps: </a:t>
            </a:r>
            <a:r>
              <a:rPr lang="en-US" sz="1100" dirty="0">
                <a:latin typeface="Playfair Display"/>
                <a:ea typeface="Playfair Display"/>
                <a:cs typeface="Playfair Display"/>
                <a:sym typeface="Playfair Display"/>
              </a:rPr>
              <a:t>Originated as an internal project at Google before scaling globally.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Netflix’s Streaming Innovation: </a:t>
            </a:r>
            <a:r>
              <a:rPr lang="en-US" sz="1100" dirty="0">
                <a:latin typeface="Playfair Display"/>
                <a:ea typeface="Playfair Display"/>
                <a:cs typeface="Playfair Display"/>
                <a:sym typeface="Playfair Display"/>
              </a:rPr>
              <a:t>Initiated by internal teams exploring how to deliver content digitally.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Teaching Note</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To help students connect the dots: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Emphasize that </a:t>
            </a:r>
            <a:r>
              <a:rPr lang="en-US" sz="1100" b="1" dirty="0">
                <a:latin typeface="Playfair Display"/>
                <a:ea typeface="Playfair Display"/>
                <a:cs typeface="Playfair Display"/>
                <a:sym typeface="Playfair Display"/>
              </a:rPr>
              <a:t>risk-taking fuels opportunity capture</a:t>
            </a:r>
            <a:r>
              <a:rPr lang="en-US" sz="1100" dirty="0">
                <a:latin typeface="Playfair Display"/>
                <a:ea typeface="Playfair Display"/>
                <a:cs typeface="Playfair Display"/>
                <a:sym typeface="Playfair Display"/>
              </a:rPr>
              <a:t> but must be balanced with data-driven decision-making.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Highlight that</a:t>
            </a:r>
            <a:r>
              <a:rPr lang="en-US" sz="1100" b="1" dirty="0">
                <a:latin typeface="Playfair Display"/>
                <a:ea typeface="Playfair Display"/>
                <a:cs typeface="Playfair Display"/>
                <a:sym typeface="Playfair Display"/>
              </a:rPr>
              <a:t> intrapreneurship thrives in supportive environments</a:t>
            </a:r>
            <a:r>
              <a:rPr lang="en-US" sz="1100" dirty="0">
                <a:latin typeface="Playfair Display"/>
                <a:ea typeface="Playfair Display"/>
                <a:cs typeface="Playfair Display"/>
                <a:sym typeface="Playfair Display"/>
              </a:rPr>
              <a:t>-companies need to invest in culture and infrastructure that empower employees to innovate.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Char char="●"/>
            </a:pPr>
            <a:r>
              <a:rPr lang="en-US" sz="1100" dirty="0">
                <a:latin typeface="Playfair Display"/>
                <a:ea typeface="Playfair Display"/>
                <a:cs typeface="Playfair Display"/>
                <a:sym typeface="Playfair Display"/>
              </a:rPr>
              <a:t>Discuss how </a:t>
            </a:r>
            <a:r>
              <a:rPr lang="en-US" sz="1100" b="1" dirty="0">
                <a:latin typeface="Playfair Display"/>
                <a:ea typeface="Playfair Display"/>
                <a:cs typeface="Playfair Display"/>
                <a:sym typeface="Playfair Display"/>
              </a:rPr>
              <a:t>risk-taking and intrapreneurship often overlap:</a:t>
            </a:r>
            <a:r>
              <a:rPr lang="en-US" sz="1100" dirty="0">
                <a:latin typeface="Playfair Display"/>
                <a:ea typeface="Playfair Display"/>
                <a:cs typeface="Playfair Display"/>
                <a:sym typeface="Playfair Display"/>
              </a:rPr>
              <a:t> many intrapreneurial projects involve entering untested markets or using emerging technologies, inherently carrying risk.</a:t>
            </a:r>
            <a:endParaRPr dirty="0">
              <a:latin typeface="Playfair Display"/>
              <a:ea typeface="Playfair Display"/>
              <a:cs typeface="Playfair Display"/>
              <a:sym typeface="Playfair Display"/>
            </a:endParaRPr>
          </a:p>
        </p:txBody>
      </p:sp>
      <p:sp>
        <p:nvSpPr>
          <p:cNvPr id="155" name="Google Shape;155;g36439a07491_0_237:notes">
            <a:extLst>
              <a:ext uri="{FF2B5EF4-FFF2-40B4-BE49-F238E27FC236}">
                <a16:creationId xmlns:a16="http://schemas.microsoft.com/office/drawing/2014/main" id="{7B7C91BE-76D5-A0DA-9B20-5AA14B1F63F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3596595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a:extLst>
            <a:ext uri="{FF2B5EF4-FFF2-40B4-BE49-F238E27FC236}">
              <a16:creationId xmlns:a16="http://schemas.microsoft.com/office/drawing/2014/main" id="{79217BBB-3E4B-0B06-4491-0B2722B76ADB}"/>
            </a:ext>
          </a:extLst>
        </p:cNvPr>
        <p:cNvGrpSpPr/>
        <p:nvPr/>
      </p:nvGrpSpPr>
      <p:grpSpPr>
        <a:xfrm>
          <a:off x="0" y="0"/>
          <a:ext cx="0" cy="0"/>
          <a:chOff x="0" y="0"/>
          <a:chExt cx="0" cy="0"/>
        </a:xfrm>
      </p:grpSpPr>
      <p:sp>
        <p:nvSpPr>
          <p:cNvPr id="153" name="Google Shape;153;g36439a07491_0_237:notes">
            <a:extLst>
              <a:ext uri="{FF2B5EF4-FFF2-40B4-BE49-F238E27FC236}">
                <a16:creationId xmlns:a16="http://schemas.microsoft.com/office/drawing/2014/main" id="{6E9DE427-C360-E4FA-4BEA-0322E02A7CE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36439a07491_0_237:notes">
            <a:extLst>
              <a:ext uri="{FF2B5EF4-FFF2-40B4-BE49-F238E27FC236}">
                <a16:creationId xmlns:a16="http://schemas.microsoft.com/office/drawing/2014/main" id="{7203664A-FA28-791D-48B0-2B77E2472F6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155" name="Google Shape;155;g36439a07491_0_237:notes">
            <a:extLst>
              <a:ext uri="{FF2B5EF4-FFF2-40B4-BE49-F238E27FC236}">
                <a16:creationId xmlns:a16="http://schemas.microsoft.com/office/drawing/2014/main" id="{EE6AA7D8-B6B1-1F88-FF69-B5175275D3A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extLst>
      <p:ext uri="{BB962C8B-B14F-4D97-AF65-F5344CB8AC3E}">
        <p14:creationId xmlns:p14="http://schemas.microsoft.com/office/powerpoint/2010/main" val="27176608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a:extLst>
            <a:ext uri="{FF2B5EF4-FFF2-40B4-BE49-F238E27FC236}">
              <a16:creationId xmlns:a16="http://schemas.microsoft.com/office/drawing/2014/main" id="{C5A47910-F938-40BF-1E34-A7CDA1AA47BA}"/>
            </a:ext>
          </a:extLst>
        </p:cNvPr>
        <p:cNvGrpSpPr/>
        <p:nvPr/>
      </p:nvGrpSpPr>
      <p:grpSpPr>
        <a:xfrm>
          <a:off x="0" y="0"/>
          <a:ext cx="0" cy="0"/>
          <a:chOff x="0" y="0"/>
          <a:chExt cx="0" cy="0"/>
        </a:xfrm>
      </p:grpSpPr>
      <p:sp>
        <p:nvSpPr>
          <p:cNvPr id="153" name="Google Shape;153;g36439a07491_0_237:notes">
            <a:extLst>
              <a:ext uri="{FF2B5EF4-FFF2-40B4-BE49-F238E27FC236}">
                <a16:creationId xmlns:a16="http://schemas.microsoft.com/office/drawing/2014/main" id="{8330D477-A718-D331-7DA6-AFDE1359484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36439a07491_0_237:notes">
            <a:extLst>
              <a:ext uri="{FF2B5EF4-FFF2-40B4-BE49-F238E27FC236}">
                <a16:creationId xmlns:a16="http://schemas.microsoft.com/office/drawing/2014/main" id="{1E88FF4E-B7AD-6795-62E2-F49EEC2C31D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endParaRPr dirty="0">
              <a:latin typeface="Playfair Display"/>
              <a:ea typeface="Playfair Display"/>
              <a:cs typeface="Playfair Display"/>
              <a:sym typeface="Playfair Display"/>
            </a:endParaRPr>
          </a:p>
        </p:txBody>
      </p:sp>
      <p:sp>
        <p:nvSpPr>
          <p:cNvPr id="155" name="Google Shape;155;g36439a07491_0_237:notes">
            <a:extLst>
              <a:ext uri="{FF2B5EF4-FFF2-40B4-BE49-F238E27FC236}">
                <a16:creationId xmlns:a16="http://schemas.microsoft.com/office/drawing/2014/main" id="{F1C9E382-8F02-F1E7-1D1E-8746417BAA6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extLst>
      <p:ext uri="{BB962C8B-B14F-4D97-AF65-F5344CB8AC3E}">
        <p14:creationId xmlns:p14="http://schemas.microsoft.com/office/powerpoint/2010/main" val="1347310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D6C5D94E-8EB8-CC70-4066-35E02E0402D0}"/>
            </a:ext>
          </a:extLst>
        </p:cNvPr>
        <p:cNvGrpSpPr/>
        <p:nvPr/>
      </p:nvGrpSpPr>
      <p:grpSpPr>
        <a:xfrm>
          <a:off x="0" y="0"/>
          <a:ext cx="0" cy="0"/>
          <a:chOff x="0" y="0"/>
          <a:chExt cx="0" cy="0"/>
        </a:xfrm>
      </p:grpSpPr>
      <p:sp>
        <p:nvSpPr>
          <p:cNvPr id="163" name="Google Shape;163;g36439a07491_0_248:notes">
            <a:extLst>
              <a:ext uri="{FF2B5EF4-FFF2-40B4-BE49-F238E27FC236}">
                <a16:creationId xmlns:a16="http://schemas.microsoft.com/office/drawing/2014/main" id="{D040F1CF-D789-A4F6-869B-BABFD5F4712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6439a07491_0_248:notes">
            <a:extLst>
              <a:ext uri="{FF2B5EF4-FFF2-40B4-BE49-F238E27FC236}">
                <a16:creationId xmlns:a16="http://schemas.microsoft.com/office/drawing/2014/main" id="{A2390D91-784C-F5AC-2B8B-B6116189271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g36439a07491_0_248:notes">
            <a:extLst>
              <a:ext uri="{FF2B5EF4-FFF2-40B4-BE49-F238E27FC236}">
                <a16:creationId xmlns:a16="http://schemas.microsoft.com/office/drawing/2014/main" id="{FDFEF514-1EFC-3D7E-C1D3-8655859DEA2F}"/>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extLst>
      <p:ext uri="{BB962C8B-B14F-4D97-AF65-F5344CB8AC3E}">
        <p14:creationId xmlns:p14="http://schemas.microsoft.com/office/powerpoint/2010/main" val="2863253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a:extLst>
            <a:ext uri="{FF2B5EF4-FFF2-40B4-BE49-F238E27FC236}">
              <a16:creationId xmlns:a16="http://schemas.microsoft.com/office/drawing/2014/main" id="{4899557B-9CAA-2255-7EA4-3E825C77C87F}"/>
            </a:ext>
          </a:extLst>
        </p:cNvPr>
        <p:cNvGrpSpPr/>
        <p:nvPr/>
      </p:nvGrpSpPr>
      <p:grpSpPr>
        <a:xfrm>
          <a:off x="0" y="0"/>
          <a:ext cx="0" cy="0"/>
          <a:chOff x="0" y="0"/>
          <a:chExt cx="0" cy="0"/>
        </a:xfrm>
      </p:grpSpPr>
      <p:sp>
        <p:nvSpPr>
          <p:cNvPr id="163" name="Google Shape;163;g36439a07491_0_248:notes">
            <a:extLst>
              <a:ext uri="{FF2B5EF4-FFF2-40B4-BE49-F238E27FC236}">
                <a16:creationId xmlns:a16="http://schemas.microsoft.com/office/drawing/2014/main" id="{DB120BF7-BDD7-C337-1794-FE424C153D4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36439a07491_0_248:notes">
            <a:extLst>
              <a:ext uri="{FF2B5EF4-FFF2-40B4-BE49-F238E27FC236}">
                <a16:creationId xmlns:a16="http://schemas.microsoft.com/office/drawing/2014/main" id="{D681A778-D180-2CBF-7A42-B9DB3AB76AB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g36439a07491_0_248:notes">
            <a:extLst>
              <a:ext uri="{FF2B5EF4-FFF2-40B4-BE49-F238E27FC236}">
                <a16:creationId xmlns:a16="http://schemas.microsoft.com/office/drawing/2014/main" id="{CCE94399-0B40-0FFA-A7EC-E45A455BDC4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extLst>
      <p:ext uri="{BB962C8B-B14F-4D97-AF65-F5344CB8AC3E}">
        <p14:creationId xmlns:p14="http://schemas.microsoft.com/office/powerpoint/2010/main" val="739799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a:extLst>
            <a:ext uri="{FF2B5EF4-FFF2-40B4-BE49-F238E27FC236}">
              <a16:creationId xmlns:a16="http://schemas.microsoft.com/office/drawing/2014/main" id="{ABAB0CA3-1C2D-5E9D-EF80-50EC48D6B2F0}"/>
            </a:ext>
          </a:extLst>
        </p:cNvPr>
        <p:cNvGrpSpPr/>
        <p:nvPr/>
      </p:nvGrpSpPr>
      <p:grpSpPr>
        <a:xfrm>
          <a:off x="0" y="0"/>
          <a:ext cx="0" cy="0"/>
          <a:chOff x="0" y="0"/>
          <a:chExt cx="0" cy="0"/>
        </a:xfrm>
      </p:grpSpPr>
      <p:sp>
        <p:nvSpPr>
          <p:cNvPr id="174" name="Google Shape;174;g36439a07491_0_267:notes">
            <a:extLst>
              <a:ext uri="{FF2B5EF4-FFF2-40B4-BE49-F238E27FC236}">
                <a16:creationId xmlns:a16="http://schemas.microsoft.com/office/drawing/2014/main" id="{3AA64C93-4479-5DEA-C761-E03CAEE2C5B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g36439a07491_0_267:notes">
            <a:extLst>
              <a:ext uri="{FF2B5EF4-FFF2-40B4-BE49-F238E27FC236}">
                <a16:creationId xmlns:a16="http://schemas.microsoft.com/office/drawing/2014/main" id="{16356477-4D65-4002-381C-41CDB7B9CCC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endParaRPr sz="1100" dirty="0">
              <a:latin typeface="Playfair Display"/>
              <a:ea typeface="Playfair Display"/>
              <a:cs typeface="Playfair Display"/>
              <a:sym typeface="Playfair Display"/>
            </a:endParaRPr>
          </a:p>
        </p:txBody>
      </p:sp>
      <p:sp>
        <p:nvSpPr>
          <p:cNvPr id="176" name="Google Shape;176;g36439a07491_0_267:notes">
            <a:extLst>
              <a:ext uri="{FF2B5EF4-FFF2-40B4-BE49-F238E27FC236}">
                <a16:creationId xmlns:a16="http://schemas.microsoft.com/office/drawing/2014/main" id="{A2816928-8DAF-3920-2235-12D91420CF7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extLst>
      <p:ext uri="{BB962C8B-B14F-4D97-AF65-F5344CB8AC3E}">
        <p14:creationId xmlns:p14="http://schemas.microsoft.com/office/powerpoint/2010/main" val="40752685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B2113CBB-E5F3-E354-6F36-0C69F4CFC5AA}"/>
            </a:ext>
          </a:extLst>
        </p:cNvPr>
        <p:cNvGrpSpPr/>
        <p:nvPr/>
      </p:nvGrpSpPr>
      <p:grpSpPr>
        <a:xfrm>
          <a:off x="0" y="0"/>
          <a:ext cx="0" cy="0"/>
          <a:chOff x="0" y="0"/>
          <a:chExt cx="0" cy="0"/>
        </a:xfrm>
      </p:grpSpPr>
      <p:sp>
        <p:nvSpPr>
          <p:cNvPr id="184" name="Google Shape;184;g364429659c7_0_4:notes">
            <a:extLst>
              <a:ext uri="{FF2B5EF4-FFF2-40B4-BE49-F238E27FC236}">
                <a16:creationId xmlns:a16="http://schemas.microsoft.com/office/drawing/2014/main" id="{4777757B-7B10-A5A1-014E-8B95574E373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364429659c7_0_4:notes">
            <a:extLst>
              <a:ext uri="{FF2B5EF4-FFF2-40B4-BE49-F238E27FC236}">
                <a16:creationId xmlns:a16="http://schemas.microsoft.com/office/drawing/2014/main" id="{FC628832-C6E0-D73E-CCDF-C10A1F5DD7F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1. Why Speed Matters in Business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Hyper-competitive markets mean that customer preferences, technologies, and competitor moves can change rapidly.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If a company hesitates, competitors can seize market share before it even reacts.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First-mover advantage is often less about </a:t>
            </a:r>
            <a:r>
              <a:rPr lang="en-US" sz="1100" i="1" dirty="0">
                <a:latin typeface="Playfair Display"/>
                <a:ea typeface="Playfair Display"/>
                <a:cs typeface="Playfair Display"/>
                <a:sym typeface="Playfair Display"/>
              </a:rPr>
              <a:t>who’s first</a:t>
            </a:r>
            <a:r>
              <a:rPr lang="en-US" sz="1100" dirty="0">
                <a:latin typeface="Playfair Display"/>
                <a:ea typeface="Playfair Display"/>
                <a:cs typeface="Playfair Display"/>
                <a:sym typeface="Playfair Display"/>
              </a:rPr>
              <a:t> and more about </a:t>
            </a:r>
            <a:r>
              <a:rPr lang="en-US" sz="1100" i="1" dirty="0">
                <a:latin typeface="Playfair Display"/>
                <a:ea typeface="Playfair Display"/>
                <a:cs typeface="Playfair Display"/>
                <a:sym typeface="Playfair Display"/>
              </a:rPr>
              <a:t>who acts effectively and adapts faster</a:t>
            </a:r>
            <a:r>
              <a:rPr lang="en-US" sz="1100" dirty="0">
                <a:latin typeface="Playfair Display"/>
                <a:ea typeface="Playfair Display"/>
                <a:cs typeface="Playfair Display"/>
                <a:sym typeface="Playfair Display"/>
              </a:rPr>
              <a:t>.</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Decision-Making Under Uncertainty</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The quote “He who hesitates is lost” reflects the risk of over-analyzing instead of acting.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Perfect information is almost never available—leaders must balance speed with reasonable decision-making.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In strategy, </a:t>
            </a:r>
            <a:r>
              <a:rPr lang="en-US" sz="1100" i="1" dirty="0">
                <a:latin typeface="Playfair Display"/>
                <a:ea typeface="Playfair Display"/>
                <a:cs typeface="Playfair Display"/>
                <a:sym typeface="Playfair Display"/>
              </a:rPr>
              <a:t>waiting too long</a:t>
            </a:r>
            <a:r>
              <a:rPr lang="en-US" sz="1100" dirty="0">
                <a:latin typeface="Playfair Display"/>
                <a:ea typeface="Playfair Display"/>
                <a:cs typeface="Playfair Display"/>
                <a:sym typeface="Playfair Display"/>
              </a:rPr>
              <a:t> can be more damaging than making a small error early and correcting it.</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Continuous Learning in Action</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Definition: Acting quickly, gathering feedback, and adjusting course based on real data.</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This is tied to the “lean startup” mindset—launch, learn, and iterate instead of aiming for perfection upfront.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Avoids paralysis by analysis and keeps companies aligned with real-world conditions.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4. Case Study: Zoom</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Pre-pandemic: Zoom was a growing but relatively niche video conferencing platform.</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Pandemic hit: Demand exploded for remote work tools. Zoom rapidly scaled up infrastructure to handle the surge.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They expanded capacity, improved security, and rolled out features faster than competitors like Skype and Teams could respond.</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Key lesson: Market share often goes to the company that can scale and adapt the fastest, not necessarily the one with the most advanced tech initially.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5. Key Takeaways for Students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Innovation + Strategy = Long-Term Advantage</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Innovation by itself isn’t enough-it must align with the company’s long-term positioning and competitive edge.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Speed + Adaptability = Sustained Success</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It’s not enough to act fast-you must </a:t>
            </a:r>
            <a:r>
              <a:rPr lang="en-US" sz="1100" i="1" dirty="0">
                <a:latin typeface="Playfair Display"/>
                <a:ea typeface="Playfair Display"/>
                <a:cs typeface="Playfair Display"/>
                <a:sym typeface="Playfair Display"/>
              </a:rPr>
              <a:t>also</a:t>
            </a:r>
            <a:r>
              <a:rPr lang="en-US" sz="1100" dirty="0">
                <a:latin typeface="Playfair Display"/>
                <a:ea typeface="Playfair Display"/>
                <a:cs typeface="Playfair Display"/>
                <a:sym typeface="Playfair Display"/>
              </a:rPr>
              <a:t> pivot when new information arises.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Successful leaders in the modern economy think in weeks and months, not just years.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6. How to Apply This as a Business Graduate</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In corporate roles: Be prepared to make recommendations even without perfect data. Show that you can back them up with logic and adapt if things change.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In entrepreneurship: Use rapid prototyping and early customer feedback to refine ideas.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Char char="●"/>
            </a:pPr>
            <a:r>
              <a:rPr lang="en-US" sz="1100" dirty="0">
                <a:latin typeface="Playfair Display"/>
                <a:ea typeface="Playfair Display"/>
                <a:cs typeface="Playfair Display"/>
                <a:sym typeface="Playfair Display"/>
              </a:rPr>
              <a:t>In consulting: Recognize when clients are stalling decisions and help them weigh calculated risks.</a:t>
            </a:r>
            <a:endParaRPr dirty="0">
              <a:latin typeface="Playfair Display"/>
              <a:ea typeface="Playfair Display"/>
              <a:cs typeface="Playfair Display"/>
              <a:sym typeface="Playfair Display"/>
            </a:endParaRPr>
          </a:p>
        </p:txBody>
      </p:sp>
      <p:sp>
        <p:nvSpPr>
          <p:cNvPr id="186" name="Google Shape;186;g364429659c7_0_4:notes">
            <a:extLst>
              <a:ext uri="{FF2B5EF4-FFF2-40B4-BE49-F238E27FC236}">
                <a16:creationId xmlns:a16="http://schemas.microsoft.com/office/drawing/2014/main" id="{9DD7DECC-18A4-FACB-C1C7-17872DE4C39F}"/>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extLst>
      <p:ext uri="{BB962C8B-B14F-4D97-AF65-F5344CB8AC3E}">
        <p14:creationId xmlns:p14="http://schemas.microsoft.com/office/powerpoint/2010/main" val="10177931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a:extLst>
            <a:ext uri="{FF2B5EF4-FFF2-40B4-BE49-F238E27FC236}">
              <a16:creationId xmlns:a16="http://schemas.microsoft.com/office/drawing/2014/main" id="{E64E6BAD-7BCD-7CC2-0B27-CC670875950A}"/>
            </a:ext>
          </a:extLst>
        </p:cNvPr>
        <p:cNvGrpSpPr/>
        <p:nvPr/>
      </p:nvGrpSpPr>
      <p:grpSpPr>
        <a:xfrm>
          <a:off x="0" y="0"/>
          <a:ext cx="0" cy="0"/>
          <a:chOff x="0" y="0"/>
          <a:chExt cx="0" cy="0"/>
        </a:xfrm>
      </p:grpSpPr>
      <p:sp>
        <p:nvSpPr>
          <p:cNvPr id="194" name="Google Shape;194;g364429659c7_0_16:notes">
            <a:extLst>
              <a:ext uri="{FF2B5EF4-FFF2-40B4-BE49-F238E27FC236}">
                <a16:creationId xmlns:a16="http://schemas.microsoft.com/office/drawing/2014/main" id="{B0202CB1-22BD-FFF4-9FFE-900202D4C45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364429659c7_0_16:notes">
            <a:extLst>
              <a:ext uri="{FF2B5EF4-FFF2-40B4-BE49-F238E27FC236}">
                <a16:creationId xmlns:a16="http://schemas.microsoft.com/office/drawing/2014/main" id="{DA9CA89C-F403-D74F-8314-C9A0A31855A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1. Definitions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First Mover:</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company that is the first to launch a product or service in a new market. They set the initial market standards and often define the category.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Fast Follower:</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company that enters the market shortly after the first mover. They learn from the first mover’s successes and failures, often improving on the original concept.</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First Mover – Benefits</a:t>
            </a:r>
            <a:r>
              <a:rPr lang="en-US" sz="1700" dirty="0">
                <a:latin typeface="Playfair Display"/>
                <a:ea typeface="Playfair Display"/>
                <a:cs typeface="Playfair Display"/>
                <a:sym typeface="Playfair Display"/>
              </a:rPr>
              <a:t> </a:t>
            </a:r>
            <a:endParaRPr sz="17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Early Market Dominance &amp; Brand Recognition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Establishes strong market share before competitors enter.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Builds brand awareness and loyalty while the market is still forming.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Technological Leadership &amp; Shaping Market Expectations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Sets the technical and functional standards for the industry.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Competitors often need to follow their lead to be relevant.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Customer Loyalty &amp; Long-Term Advantage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Early adopters develop brand attachment.</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Lock-in effects (customers invested in a product ecosystem) can create barriers for competitors.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Apple with early personal computers.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KFC’s successful expansion into China before most Western fast-food competitors.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First Mover – Risks </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High R&amp;D &amp; Marketing Costs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Being first often requires heavy investment in innovation, product development, and consumer education.</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Market Education Required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Must spend resources informing consumers about why the product is needed and how it works.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Risk of Product Failure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If the market isn’t ready or the product is flawed, the investment can fail.</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Examples: Apple Newton (early PDA that failed), Google Glass.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4. Fast Followers – Advantages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Avoid costly mistakes made by first movers.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Benefit from market education done by the first mover.</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innovate on the original idea to make it more attractive or cost-effective.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5. Strategic Implications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First Mover Strategy is best for: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Companies with strong R&amp;D capabilities, high risk tolerance, and resources to educate the market.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Fast Follower Strategy is best for: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Companies with agile operations and the ability to quickly adapt proven concepts.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6. Key Takeaway</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400"/>
              </a:spcAft>
              <a:buSzPts val="1100"/>
              <a:buNone/>
            </a:pPr>
            <a:r>
              <a:rPr lang="en-US" sz="1100" dirty="0">
                <a:latin typeface="Playfair Display"/>
                <a:ea typeface="Playfair Display"/>
                <a:cs typeface="Playfair Display"/>
                <a:sym typeface="Playfair Display"/>
              </a:rPr>
              <a:t>Choosing between being a first mover or a fast follower depends on the company’s resources, market readiness, and ability to innovate or adapt quickly. While first movers aim for long-term dominance, fast followers can still achieve significant market share without incurring the initial heavy risks.</a:t>
            </a:r>
            <a:endParaRPr dirty="0">
              <a:latin typeface="Playfair Display"/>
              <a:ea typeface="Playfair Display"/>
              <a:cs typeface="Playfair Display"/>
              <a:sym typeface="Playfair Display"/>
            </a:endParaRPr>
          </a:p>
        </p:txBody>
      </p:sp>
      <p:sp>
        <p:nvSpPr>
          <p:cNvPr id="196" name="Google Shape;196;g364429659c7_0_16:notes">
            <a:extLst>
              <a:ext uri="{FF2B5EF4-FFF2-40B4-BE49-F238E27FC236}">
                <a16:creationId xmlns:a16="http://schemas.microsoft.com/office/drawing/2014/main" id="{CC61F167-F659-FECD-2571-F33FC80B0CE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extLst>
      <p:ext uri="{BB962C8B-B14F-4D97-AF65-F5344CB8AC3E}">
        <p14:creationId xmlns:p14="http://schemas.microsoft.com/office/powerpoint/2010/main" val="29123692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a:extLst>
            <a:ext uri="{FF2B5EF4-FFF2-40B4-BE49-F238E27FC236}">
              <a16:creationId xmlns:a16="http://schemas.microsoft.com/office/drawing/2014/main" id="{6E0D89AD-B06D-A1BB-2F56-CE6D1139355B}"/>
            </a:ext>
          </a:extLst>
        </p:cNvPr>
        <p:cNvGrpSpPr/>
        <p:nvPr/>
      </p:nvGrpSpPr>
      <p:grpSpPr>
        <a:xfrm>
          <a:off x="0" y="0"/>
          <a:ext cx="0" cy="0"/>
          <a:chOff x="0" y="0"/>
          <a:chExt cx="0" cy="0"/>
        </a:xfrm>
      </p:grpSpPr>
      <p:sp>
        <p:nvSpPr>
          <p:cNvPr id="194" name="Google Shape;194;g364429659c7_0_16:notes">
            <a:extLst>
              <a:ext uri="{FF2B5EF4-FFF2-40B4-BE49-F238E27FC236}">
                <a16:creationId xmlns:a16="http://schemas.microsoft.com/office/drawing/2014/main" id="{7ECF8C06-4205-546C-8DE3-D9C7C17D74B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g364429659c7_0_16:notes">
            <a:extLst>
              <a:ext uri="{FF2B5EF4-FFF2-40B4-BE49-F238E27FC236}">
                <a16:creationId xmlns:a16="http://schemas.microsoft.com/office/drawing/2014/main" id="{E26BAF03-B992-B3DC-C851-D6151C63791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1. Definitions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First Mover:</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company that is the first to launch a product or service in a new market. They set the initial market standards and often define the category.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Fast Follower:</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company that enters the market shortly after the first mover. They learn from the first mover’s successes and failures, often improving on the original concept.</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First Mover – Benefits</a:t>
            </a:r>
            <a:r>
              <a:rPr lang="en-US" sz="1700" dirty="0">
                <a:latin typeface="Playfair Display"/>
                <a:ea typeface="Playfair Display"/>
                <a:cs typeface="Playfair Display"/>
                <a:sym typeface="Playfair Display"/>
              </a:rPr>
              <a:t> </a:t>
            </a:r>
            <a:endParaRPr sz="17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Early Market Dominance &amp; Brand Recognition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Establishes strong market share before competitors enter.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Builds brand awareness and loyalty while the market is still forming.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Technological Leadership &amp; Shaping Market Expectations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Sets the technical and functional standards for the industry.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Competitors often need to follow their lead to be relevant.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Customer Loyalty &amp; Long-Term Advantage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Early adopters develop brand attachment.</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Lock-in effects (customers invested in a product ecosystem) can create barriers for competitors.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Apple with early personal computers.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KFC’s successful expansion into China before most Western fast-food competitors.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First Mover – Risks </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High R&amp;D &amp; Marketing Costs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Being first often requires heavy investment in innovation, product development, and consumer education.</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Market Education Required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Must spend resources informing consumers about why the product is needed and how it works.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dirty="0">
                <a:latin typeface="Playfair Display"/>
                <a:ea typeface="Playfair Display"/>
                <a:cs typeface="Playfair Display"/>
                <a:sym typeface="Playfair Display"/>
              </a:rPr>
              <a:t>Risk of Product Failure </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If the market isn’t ready or the product is flawed, the investment can fail.</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Examples: Apple Newton (early PDA that failed), Google Glass.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4. Fast Followers – Advantages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Avoid costly mistakes made by first movers.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Benefit from market education done by the first mover.</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innovate on the original idea to make it more attractive or cost-effective.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5. Strategic Implications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First Mover Strategy is best for: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Companies with strong R&amp;D capabilities, high risk tolerance, and resources to educate the market.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Fast Follower Strategy is best for: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Companies with agile operations and the ability to quickly adapt proven concepts.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6. Key Takeaway</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400"/>
              </a:spcAft>
              <a:buSzPts val="1100"/>
              <a:buNone/>
            </a:pPr>
            <a:r>
              <a:rPr lang="en-US" sz="1100" dirty="0">
                <a:latin typeface="Playfair Display"/>
                <a:ea typeface="Playfair Display"/>
                <a:cs typeface="Playfair Display"/>
                <a:sym typeface="Playfair Display"/>
              </a:rPr>
              <a:t>Choosing between being a first mover or a fast follower depends on the company’s resources, market readiness, and ability to innovate or adapt quickly. While first movers aim for long-term dominance, fast followers can still achieve significant market share without incurring the initial heavy risks.</a:t>
            </a:r>
            <a:endParaRPr dirty="0">
              <a:latin typeface="Playfair Display"/>
              <a:ea typeface="Playfair Display"/>
              <a:cs typeface="Playfair Display"/>
              <a:sym typeface="Playfair Display"/>
            </a:endParaRPr>
          </a:p>
        </p:txBody>
      </p:sp>
      <p:sp>
        <p:nvSpPr>
          <p:cNvPr id="196" name="Google Shape;196;g364429659c7_0_16:notes">
            <a:extLst>
              <a:ext uri="{FF2B5EF4-FFF2-40B4-BE49-F238E27FC236}">
                <a16:creationId xmlns:a16="http://schemas.microsoft.com/office/drawing/2014/main" id="{0817D6D3-45BD-EDA4-1E44-C967A126B62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extLst>
      <p:ext uri="{BB962C8B-B14F-4D97-AF65-F5344CB8AC3E}">
        <p14:creationId xmlns:p14="http://schemas.microsoft.com/office/powerpoint/2010/main" val="1249249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a:extLst>
            <a:ext uri="{FF2B5EF4-FFF2-40B4-BE49-F238E27FC236}">
              <a16:creationId xmlns:a16="http://schemas.microsoft.com/office/drawing/2014/main" id="{87C51CED-5256-711D-4913-360DB7FA4533}"/>
            </a:ext>
          </a:extLst>
        </p:cNvPr>
        <p:cNvGrpSpPr/>
        <p:nvPr/>
      </p:nvGrpSpPr>
      <p:grpSpPr>
        <a:xfrm>
          <a:off x="0" y="0"/>
          <a:ext cx="0" cy="0"/>
          <a:chOff x="0" y="0"/>
          <a:chExt cx="0" cy="0"/>
        </a:xfrm>
      </p:grpSpPr>
      <p:sp>
        <p:nvSpPr>
          <p:cNvPr id="101" name="Google Shape;101;p3:notes">
            <a:extLst>
              <a:ext uri="{FF2B5EF4-FFF2-40B4-BE49-F238E27FC236}">
                <a16:creationId xmlns:a16="http://schemas.microsoft.com/office/drawing/2014/main" id="{2D37762A-F60F-E572-85D7-27476AE314F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3:notes">
            <a:extLst>
              <a:ext uri="{FF2B5EF4-FFF2-40B4-BE49-F238E27FC236}">
                <a16:creationId xmlns:a16="http://schemas.microsoft.com/office/drawing/2014/main" id="{DD538A52-4CD9-3B4F-B9F6-BB13655B633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 name="Google Shape;103;p3:notes">
            <a:extLst>
              <a:ext uri="{FF2B5EF4-FFF2-40B4-BE49-F238E27FC236}">
                <a16:creationId xmlns:a16="http://schemas.microsoft.com/office/drawing/2014/main" id="{070AF38D-89D7-DE7B-6394-5207C4D97F0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2719964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a:extLst>
            <a:ext uri="{FF2B5EF4-FFF2-40B4-BE49-F238E27FC236}">
              <a16:creationId xmlns:a16="http://schemas.microsoft.com/office/drawing/2014/main" id="{182FBD67-0E2F-6DAA-98FE-E9451A85A14D}"/>
            </a:ext>
          </a:extLst>
        </p:cNvPr>
        <p:cNvGrpSpPr/>
        <p:nvPr/>
      </p:nvGrpSpPr>
      <p:grpSpPr>
        <a:xfrm>
          <a:off x="0" y="0"/>
          <a:ext cx="0" cy="0"/>
          <a:chOff x="0" y="0"/>
          <a:chExt cx="0" cy="0"/>
        </a:xfrm>
      </p:grpSpPr>
      <p:sp>
        <p:nvSpPr>
          <p:cNvPr id="204" name="Google Shape;204;g364429659c7_0_27:notes">
            <a:extLst>
              <a:ext uri="{FF2B5EF4-FFF2-40B4-BE49-F238E27FC236}">
                <a16:creationId xmlns:a16="http://schemas.microsoft.com/office/drawing/2014/main" id="{8ECD1BFE-3C5E-081B-5706-4DB9835D64F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g364429659c7_0_27:notes">
            <a:extLst>
              <a:ext uri="{FF2B5EF4-FFF2-40B4-BE49-F238E27FC236}">
                <a16:creationId xmlns:a16="http://schemas.microsoft.com/office/drawing/2014/main" id="{359C6B61-8E36-44E0-F907-625FDB70EA1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1. Definition</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Fast Follower: </a:t>
            </a:r>
            <a:r>
              <a:rPr lang="en-US" sz="1100">
                <a:latin typeface="Playfair Display"/>
                <a:ea typeface="Playfair Display"/>
                <a:cs typeface="Playfair Display"/>
                <a:sym typeface="Playfair Display"/>
              </a:rPr>
              <a:t>A company that quickly enters a market after the first mover.</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They </a:t>
            </a:r>
            <a:r>
              <a:rPr lang="en-US" sz="1100" b="1">
                <a:latin typeface="Playfair Display"/>
                <a:ea typeface="Playfair Display"/>
                <a:cs typeface="Playfair Display"/>
                <a:sym typeface="Playfair Display"/>
              </a:rPr>
              <a:t>learn from the first mover’s mistakes,</a:t>
            </a:r>
            <a:r>
              <a:rPr lang="en-US" sz="1100">
                <a:latin typeface="Playfair Display"/>
                <a:ea typeface="Playfair Display"/>
                <a:cs typeface="Playfair Display"/>
                <a:sym typeface="Playfair Display"/>
              </a:rPr>
              <a:t> improving on the original product or service, and often enter with fewer risks.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2. Benefits </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Lower Risk </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Avoids the trial-and-error costs of the first mover.</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Uses market feedback from the first mover’s launch to make better decisions.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Product Improvement </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add better features, improve quality, or make products more cost-efficient.</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Samsung refining smartphone features after Apple’s early launches.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Reduced Development Costs &amp; Faster Entry </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R&amp;D is shorter and cheaper because the groundwork (market research, customer education) has already been done by the first mover.</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Sony &amp; Samsung: </a:t>
            </a:r>
            <a:r>
              <a:rPr lang="en-US" sz="1100">
                <a:latin typeface="Playfair Display"/>
                <a:ea typeface="Playfair Display"/>
                <a:cs typeface="Playfair Display"/>
                <a:sym typeface="Playfair Display"/>
              </a:rPr>
              <a:t>Entered wireless earbuds market after Apple AirPods, offering better battery life or lower prices.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Samsung &amp; LG:</a:t>
            </a:r>
            <a:r>
              <a:rPr lang="en-US" sz="1100">
                <a:latin typeface="Playfair Display"/>
                <a:ea typeface="Playfair Display"/>
                <a:cs typeface="Playfair Display"/>
                <a:sym typeface="Playfair Display"/>
              </a:rPr>
              <a:t> Became leaders in LCD TVs after initial industry pioneers.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3. Risks </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Lack of Market Leadership </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 first mover may already have established a dominant brand and loyal customer base, making it harder for followers to stand out.</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Perception as Imitators </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Seen as copying rather than innovating, which can hurt brand reputation.</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Less Control Over Industry Direction</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Industry standards and expectations are often set by the first mover, leaving followers to adapt rather than lead.</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4. Key Takeaways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First Movers</a:t>
            </a:r>
            <a:r>
              <a:rPr lang="en-US" sz="1100">
                <a:latin typeface="Playfair Display"/>
                <a:ea typeface="Playfair Display"/>
                <a:cs typeface="Playfair Display"/>
                <a:sym typeface="Playfair Display"/>
              </a:rPr>
              <a:t> can win big but face </a:t>
            </a:r>
            <a:r>
              <a:rPr lang="en-US" sz="1100" b="1">
                <a:latin typeface="Playfair Display"/>
                <a:ea typeface="Playfair Display"/>
                <a:cs typeface="Playfair Display"/>
                <a:sym typeface="Playfair Display"/>
              </a:rPr>
              <a:t>high uncertainty.</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Fast Followers</a:t>
            </a:r>
            <a:r>
              <a:rPr lang="en-US" sz="1100">
                <a:latin typeface="Playfair Display"/>
                <a:ea typeface="Playfair Display"/>
                <a:cs typeface="Playfair Display"/>
                <a:sym typeface="Playfair Display"/>
              </a:rPr>
              <a:t> can </a:t>
            </a:r>
            <a:r>
              <a:rPr lang="en-US" sz="1100" b="1">
                <a:latin typeface="Playfair Display"/>
                <a:ea typeface="Playfair Display"/>
                <a:cs typeface="Playfair Display"/>
                <a:sym typeface="Playfair Display"/>
              </a:rPr>
              <a:t>scale faster</a:t>
            </a:r>
            <a:r>
              <a:rPr lang="en-US" sz="1100">
                <a:latin typeface="Playfair Display"/>
                <a:ea typeface="Playfair Display"/>
                <a:cs typeface="Playfair Display"/>
                <a:sym typeface="Playfair Display"/>
              </a:rPr>
              <a:t> and more efficiently, but usually </a:t>
            </a:r>
            <a:r>
              <a:rPr lang="en-US" sz="1100" b="1">
                <a:latin typeface="Playfair Display"/>
                <a:ea typeface="Playfair Display"/>
                <a:cs typeface="Playfair Display"/>
                <a:sym typeface="Playfair Display"/>
              </a:rPr>
              <a:t>don’t dominate brand perception.</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Long-term success</a:t>
            </a:r>
            <a:r>
              <a:rPr lang="en-US" sz="1100">
                <a:latin typeface="Playfair Display"/>
                <a:ea typeface="Playfair Display"/>
                <a:cs typeface="Playfair Display"/>
                <a:sym typeface="Playfair Display"/>
              </a:rPr>
              <a:t> depends on resources, patents, and strategic planning.</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Advantage Duration</a:t>
            </a:r>
            <a:r>
              <a:rPr lang="en-US" sz="1100">
                <a:latin typeface="Playfair Display"/>
                <a:ea typeface="Playfair Display"/>
                <a:cs typeface="Playfair Display"/>
                <a:sym typeface="Playfair Display"/>
              </a:rPr>
              <a:t> varies: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Some fade quickly (ex: tech features that competitors can copy fast).</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Others last years (ex: </a:t>
            </a:r>
            <a:r>
              <a:rPr lang="en-US" sz="1100" b="1">
                <a:latin typeface="Playfair Display"/>
                <a:ea typeface="Playfair Display"/>
                <a:cs typeface="Playfair Display"/>
                <a:sym typeface="Playfair Display"/>
              </a:rPr>
              <a:t>Pfizer’s Viagra patent</a:t>
            </a:r>
            <a:r>
              <a:rPr lang="en-US" sz="1100">
                <a:latin typeface="Playfair Display"/>
                <a:ea typeface="Playfair Display"/>
                <a:cs typeface="Playfair Display"/>
                <a:sym typeface="Playfair Display"/>
              </a:rPr>
              <a:t>).</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5. Strategy Insight</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Fast followers often succeed when:</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They enter </a:t>
            </a:r>
            <a:r>
              <a:rPr lang="en-US" sz="1100" b="1">
                <a:latin typeface="Playfair Display"/>
                <a:ea typeface="Playfair Display"/>
                <a:cs typeface="Playfair Display"/>
                <a:sym typeface="Playfair Display"/>
              </a:rPr>
              <a:t>quickly enough</a:t>
            </a:r>
            <a:r>
              <a:rPr lang="en-US" sz="1100">
                <a:latin typeface="Playfair Display"/>
                <a:ea typeface="Playfair Display"/>
                <a:cs typeface="Playfair Display"/>
                <a:sym typeface="Playfair Display"/>
              </a:rPr>
              <a:t> to ride the market wave.</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They differentiate through </a:t>
            </a:r>
            <a:r>
              <a:rPr lang="en-US" sz="1100" b="1">
                <a:latin typeface="Playfair Display"/>
                <a:ea typeface="Playfair Display"/>
                <a:cs typeface="Playfair Display"/>
                <a:sym typeface="Playfair Display"/>
              </a:rPr>
              <a:t>price, features, or distribution.</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They avoid direct confrontation with the first mover’s strengths.</a:t>
            </a:r>
            <a:endParaRPr>
              <a:latin typeface="Playfair Display"/>
              <a:ea typeface="Playfair Display"/>
              <a:cs typeface="Playfair Display"/>
              <a:sym typeface="Playfair Display"/>
            </a:endParaRPr>
          </a:p>
        </p:txBody>
      </p:sp>
      <p:sp>
        <p:nvSpPr>
          <p:cNvPr id="206" name="Google Shape;206;g364429659c7_0_27:notes">
            <a:extLst>
              <a:ext uri="{FF2B5EF4-FFF2-40B4-BE49-F238E27FC236}">
                <a16:creationId xmlns:a16="http://schemas.microsoft.com/office/drawing/2014/main" id="{90A2EDAE-DD0C-B129-7607-2377C9B9472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extLst>
      <p:ext uri="{BB962C8B-B14F-4D97-AF65-F5344CB8AC3E}">
        <p14:creationId xmlns:p14="http://schemas.microsoft.com/office/powerpoint/2010/main" val="18477332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233AA28A-5A72-F03F-B195-C4C90B5878B6}"/>
            </a:ext>
          </a:extLst>
        </p:cNvPr>
        <p:cNvGrpSpPr/>
        <p:nvPr/>
      </p:nvGrpSpPr>
      <p:grpSpPr>
        <a:xfrm>
          <a:off x="0" y="0"/>
          <a:ext cx="0" cy="0"/>
          <a:chOff x="0" y="0"/>
          <a:chExt cx="0" cy="0"/>
        </a:xfrm>
      </p:grpSpPr>
      <p:sp>
        <p:nvSpPr>
          <p:cNvPr id="215" name="Google Shape;215;g364429659c7_0_41:notes">
            <a:extLst>
              <a:ext uri="{FF2B5EF4-FFF2-40B4-BE49-F238E27FC236}">
                <a16:creationId xmlns:a16="http://schemas.microsoft.com/office/drawing/2014/main" id="{BAD6FC92-EE39-ECFB-3324-873088584F7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64429659c7_0_41:notes">
            <a:extLst>
              <a:ext uri="{FF2B5EF4-FFF2-40B4-BE49-F238E27FC236}">
                <a16:creationId xmlns:a16="http://schemas.microsoft.com/office/drawing/2014/main" id="{3DFBD636-965E-DDAA-B87F-85C95C7248C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g364429659c7_0_41:notes">
            <a:extLst>
              <a:ext uri="{FF2B5EF4-FFF2-40B4-BE49-F238E27FC236}">
                <a16:creationId xmlns:a16="http://schemas.microsoft.com/office/drawing/2014/main" id="{87A6E7C3-180D-2DCD-0AC2-AACF8ECB843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extLst>
      <p:ext uri="{BB962C8B-B14F-4D97-AF65-F5344CB8AC3E}">
        <p14:creationId xmlns:p14="http://schemas.microsoft.com/office/powerpoint/2010/main" val="26057550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a:extLst>
            <a:ext uri="{FF2B5EF4-FFF2-40B4-BE49-F238E27FC236}">
              <a16:creationId xmlns:a16="http://schemas.microsoft.com/office/drawing/2014/main" id="{8229ACA5-D3D4-40F0-0895-95223EF3D903}"/>
            </a:ext>
          </a:extLst>
        </p:cNvPr>
        <p:cNvGrpSpPr/>
        <p:nvPr/>
      </p:nvGrpSpPr>
      <p:grpSpPr>
        <a:xfrm>
          <a:off x="0" y="0"/>
          <a:ext cx="0" cy="0"/>
          <a:chOff x="0" y="0"/>
          <a:chExt cx="0" cy="0"/>
        </a:xfrm>
      </p:grpSpPr>
      <p:sp>
        <p:nvSpPr>
          <p:cNvPr id="215" name="Google Shape;215;g364429659c7_0_41:notes">
            <a:extLst>
              <a:ext uri="{FF2B5EF4-FFF2-40B4-BE49-F238E27FC236}">
                <a16:creationId xmlns:a16="http://schemas.microsoft.com/office/drawing/2014/main" id="{3A1419EA-E77D-6335-093A-51B69B5EEA6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364429659c7_0_41:notes">
            <a:extLst>
              <a:ext uri="{FF2B5EF4-FFF2-40B4-BE49-F238E27FC236}">
                <a16:creationId xmlns:a16="http://schemas.microsoft.com/office/drawing/2014/main" id="{C058E854-F0A0-3872-EC21-BFB253F05E8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17" name="Google Shape;217;g364429659c7_0_41:notes">
            <a:extLst>
              <a:ext uri="{FF2B5EF4-FFF2-40B4-BE49-F238E27FC236}">
                <a16:creationId xmlns:a16="http://schemas.microsoft.com/office/drawing/2014/main" id="{4385E5C3-F7AA-B5DA-5DD6-CFB7EB7A48D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extLst>
      <p:ext uri="{BB962C8B-B14F-4D97-AF65-F5344CB8AC3E}">
        <p14:creationId xmlns:p14="http://schemas.microsoft.com/office/powerpoint/2010/main" val="35841547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a:extLst>
            <a:ext uri="{FF2B5EF4-FFF2-40B4-BE49-F238E27FC236}">
              <a16:creationId xmlns:a16="http://schemas.microsoft.com/office/drawing/2014/main" id="{854B4BB5-731F-683C-A163-A1B016E2030F}"/>
            </a:ext>
          </a:extLst>
        </p:cNvPr>
        <p:cNvGrpSpPr/>
        <p:nvPr/>
      </p:nvGrpSpPr>
      <p:grpSpPr>
        <a:xfrm>
          <a:off x="0" y="0"/>
          <a:ext cx="0" cy="0"/>
          <a:chOff x="0" y="0"/>
          <a:chExt cx="0" cy="0"/>
        </a:xfrm>
      </p:grpSpPr>
      <p:sp>
        <p:nvSpPr>
          <p:cNvPr id="225" name="Google Shape;225;g364429659c7_0_55:notes">
            <a:extLst>
              <a:ext uri="{FF2B5EF4-FFF2-40B4-BE49-F238E27FC236}">
                <a16:creationId xmlns:a16="http://schemas.microsoft.com/office/drawing/2014/main" id="{F20A18B7-D87B-6EEA-7433-8FD4A30F088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g364429659c7_0_55:notes">
            <a:extLst>
              <a:ext uri="{FF2B5EF4-FFF2-40B4-BE49-F238E27FC236}">
                <a16:creationId xmlns:a16="http://schemas.microsoft.com/office/drawing/2014/main" id="{2020995A-E8F3-8E1B-4DF7-95D937371BD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Disruptive Innovation</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Involves new technology or products entering an existing market, often starting at a niche or low-end segment.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Gradually moves upmarket and displaces established players.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Key Features: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Starts </a:t>
            </a:r>
            <a:r>
              <a:rPr lang="en-US" sz="1100" b="1" dirty="0">
                <a:latin typeface="Playfair Display"/>
                <a:ea typeface="Playfair Display"/>
                <a:cs typeface="Playfair Display"/>
                <a:sym typeface="Playfair Display"/>
              </a:rPr>
              <a:t>simpler and more affordable</a:t>
            </a:r>
            <a:r>
              <a:rPr lang="en-US" sz="1100" dirty="0">
                <a:latin typeface="Playfair Display"/>
                <a:ea typeface="Playfair Display"/>
                <a:cs typeface="Playfair Display"/>
                <a:sym typeface="Playfair Display"/>
              </a:rPr>
              <a:t>, appealing to overlooked customers.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Improves over time until it becomes mainstream.</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Netflix vs. Blockbuster:</a:t>
            </a:r>
            <a:r>
              <a:rPr lang="en-US" sz="1100" dirty="0">
                <a:latin typeface="Playfair Display"/>
                <a:ea typeface="Playfair Display"/>
                <a:cs typeface="Playfair Display"/>
                <a:sym typeface="Playfair Display"/>
              </a:rPr>
              <a:t> Netflix’s streaming model replaced physical rental stores.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Digital cameras replacing film: Made traditional film photography largely obsolete.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Spotify replacing CDs:</a:t>
            </a:r>
            <a:r>
              <a:rPr lang="en-US" sz="1100" dirty="0">
                <a:latin typeface="Playfair Display"/>
                <a:ea typeface="Playfair Display"/>
                <a:cs typeface="Playfair Display"/>
                <a:sym typeface="Playfair Display"/>
              </a:rPr>
              <a:t> Changed music consumption from ownership to streaming access.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Advantages: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Redefines Competition: </a:t>
            </a:r>
            <a:r>
              <a:rPr lang="en-US" sz="1100" dirty="0">
                <a:latin typeface="Playfair Display"/>
                <a:ea typeface="Playfair Display"/>
                <a:cs typeface="Playfair Display"/>
                <a:sym typeface="Playfair Display"/>
              </a:rPr>
              <a:t>Changes the rules of the game.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Market Leadership Shift:</a:t>
            </a:r>
            <a:r>
              <a:rPr lang="en-US" sz="1100" dirty="0">
                <a:latin typeface="Playfair Display"/>
                <a:ea typeface="Playfair Display"/>
                <a:cs typeface="Playfair Display"/>
                <a:sym typeface="Playfair Display"/>
              </a:rPr>
              <a:t> Can dethrone dominant companies.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Scalable Growth:</a:t>
            </a:r>
            <a:r>
              <a:rPr lang="en-US" sz="1100" dirty="0">
                <a:latin typeface="Playfair Display"/>
                <a:ea typeface="Playfair Display"/>
                <a:cs typeface="Playfair Display"/>
                <a:sym typeface="Playfair Display"/>
              </a:rPr>
              <a:t> Can rapidly gain market share as it improves.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Strategic Insights for Students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Incremental Innovation</a:t>
            </a:r>
            <a:r>
              <a:rPr lang="en-US" sz="1100" dirty="0">
                <a:latin typeface="Playfair Display"/>
                <a:ea typeface="Playfair Display"/>
                <a:cs typeface="Playfair Display"/>
                <a:sym typeface="Playfair Display"/>
              </a:rPr>
              <a:t> is safe </a:t>
            </a:r>
            <a:r>
              <a:rPr lang="en-US" sz="1100" b="1" dirty="0">
                <a:latin typeface="Playfair Display"/>
                <a:ea typeface="Playfair Display"/>
                <a:cs typeface="Playfair Display"/>
                <a:sym typeface="Playfair Display"/>
              </a:rPr>
              <a:t>but slow-idea</a:t>
            </a:r>
            <a:r>
              <a:rPr lang="en-US" sz="1100" dirty="0">
                <a:latin typeface="Playfair Display"/>
                <a:ea typeface="Playfair Display"/>
                <a:cs typeface="Playfair Display"/>
                <a:sym typeface="Playfair Display"/>
              </a:rPr>
              <a:t>l for maintaining position, not for reshaping industries.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Disruptive Innovation</a:t>
            </a:r>
            <a:r>
              <a:rPr lang="en-US" sz="1100" dirty="0">
                <a:latin typeface="Playfair Display"/>
                <a:ea typeface="Playfair Display"/>
                <a:cs typeface="Playfair Display"/>
                <a:sym typeface="Playfair Display"/>
              </a:rPr>
              <a:t> is risky </a:t>
            </a:r>
            <a:r>
              <a:rPr lang="en-US" sz="1100" b="1" dirty="0">
                <a:latin typeface="Playfair Display"/>
                <a:ea typeface="Playfair Display"/>
                <a:cs typeface="Playfair Display"/>
                <a:sym typeface="Playfair Display"/>
              </a:rPr>
              <a:t>but high-reward</a:t>
            </a:r>
            <a:r>
              <a:rPr lang="en-US" sz="1100" dirty="0">
                <a:latin typeface="Playfair Display"/>
                <a:ea typeface="Playfair Display"/>
                <a:cs typeface="Playfair Display"/>
                <a:sym typeface="Playfair Display"/>
              </a:rPr>
              <a:t>-can transform markets but often faces early challenges.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Both types can coexist:</a:t>
            </a:r>
            <a:r>
              <a:rPr lang="en-US" sz="1100" dirty="0">
                <a:latin typeface="Playfair Display"/>
                <a:ea typeface="Playfair Display"/>
                <a:cs typeface="Playfair Display"/>
                <a:sym typeface="Playfair Display"/>
              </a:rPr>
              <a:t> a company may </a:t>
            </a:r>
            <a:r>
              <a:rPr lang="en-US" sz="1100" b="1" dirty="0">
                <a:latin typeface="Playfair Display"/>
                <a:ea typeface="Playfair Display"/>
                <a:cs typeface="Playfair Display"/>
                <a:sym typeface="Playfair Display"/>
              </a:rPr>
              <a:t>incrementally improve existing products</a:t>
            </a:r>
            <a:r>
              <a:rPr lang="en-US" sz="1100" dirty="0">
                <a:latin typeface="Playfair Display"/>
                <a:ea typeface="Playfair Display"/>
                <a:cs typeface="Playfair Display"/>
                <a:sym typeface="Playfair Display"/>
              </a:rPr>
              <a:t> while investing in disruptive tech to future-proof against competitors.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Char char="●"/>
            </a:pPr>
            <a:r>
              <a:rPr lang="en-US" sz="1100" b="1" dirty="0">
                <a:latin typeface="Playfair Display"/>
                <a:ea typeface="Playfair Display"/>
                <a:cs typeface="Playfair Display"/>
                <a:sym typeface="Playfair Display"/>
              </a:rPr>
              <a:t>Blockbuster Case Lesson: </a:t>
            </a:r>
            <a:r>
              <a:rPr lang="en-US" sz="1100" dirty="0">
                <a:latin typeface="Playfair Display"/>
                <a:ea typeface="Playfair Display"/>
                <a:cs typeface="Playfair Display"/>
                <a:sym typeface="Playfair Display"/>
              </a:rPr>
              <a:t>Incremental improvements (ex: more DVDs, better store layouts) could not compete with disruptive changes like Netflix's online model. Failure to adapt led to market exit.</a:t>
            </a:r>
            <a:endParaRPr dirty="0">
              <a:latin typeface="Playfair Display"/>
              <a:ea typeface="Playfair Display"/>
              <a:cs typeface="Playfair Display"/>
              <a:sym typeface="Playfair Display"/>
            </a:endParaRPr>
          </a:p>
        </p:txBody>
      </p:sp>
      <p:sp>
        <p:nvSpPr>
          <p:cNvPr id="227" name="Google Shape;227;g364429659c7_0_55:notes">
            <a:extLst>
              <a:ext uri="{FF2B5EF4-FFF2-40B4-BE49-F238E27FC236}">
                <a16:creationId xmlns:a16="http://schemas.microsoft.com/office/drawing/2014/main" id="{B297FF99-9604-C2B8-736A-9237C0F5E73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extLst>
      <p:ext uri="{BB962C8B-B14F-4D97-AF65-F5344CB8AC3E}">
        <p14:creationId xmlns:p14="http://schemas.microsoft.com/office/powerpoint/2010/main" val="19595021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a:extLst>
            <a:ext uri="{FF2B5EF4-FFF2-40B4-BE49-F238E27FC236}">
              <a16:creationId xmlns:a16="http://schemas.microsoft.com/office/drawing/2014/main" id="{67C4F9E7-8C8D-BCA2-A615-375476E74104}"/>
            </a:ext>
          </a:extLst>
        </p:cNvPr>
        <p:cNvGrpSpPr/>
        <p:nvPr/>
      </p:nvGrpSpPr>
      <p:grpSpPr>
        <a:xfrm>
          <a:off x="0" y="0"/>
          <a:ext cx="0" cy="0"/>
          <a:chOff x="0" y="0"/>
          <a:chExt cx="0" cy="0"/>
        </a:xfrm>
      </p:grpSpPr>
      <p:sp>
        <p:nvSpPr>
          <p:cNvPr id="225" name="Google Shape;225;g364429659c7_0_55:notes">
            <a:extLst>
              <a:ext uri="{FF2B5EF4-FFF2-40B4-BE49-F238E27FC236}">
                <a16:creationId xmlns:a16="http://schemas.microsoft.com/office/drawing/2014/main" id="{E63FA0E5-D2DE-A5DA-2639-F178A2411DD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 name="Google Shape;226;g364429659c7_0_55:notes">
            <a:extLst>
              <a:ext uri="{FF2B5EF4-FFF2-40B4-BE49-F238E27FC236}">
                <a16:creationId xmlns:a16="http://schemas.microsoft.com/office/drawing/2014/main" id="{B7EAD577-26BA-C48D-6E09-66F6F17E214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SzPts val="1100"/>
              <a:buNone/>
            </a:pPr>
            <a:r>
              <a:rPr lang="en-US" sz="1700" b="1" dirty="0">
                <a:latin typeface="Playfair Display"/>
                <a:ea typeface="Playfair Display"/>
                <a:cs typeface="Playfair Display"/>
                <a:sym typeface="Playfair Display"/>
              </a:rPr>
              <a:t>1. Incremental Innovation</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Involves </a:t>
            </a:r>
            <a:r>
              <a:rPr lang="en-US" sz="1100" b="1" dirty="0">
                <a:latin typeface="Playfair Display"/>
                <a:ea typeface="Playfair Display"/>
                <a:cs typeface="Playfair Display"/>
                <a:sym typeface="Playfair Display"/>
              </a:rPr>
              <a:t>improving existing products/services </a:t>
            </a:r>
            <a:r>
              <a:rPr lang="en-US" sz="1100" dirty="0">
                <a:latin typeface="Playfair Display"/>
                <a:ea typeface="Playfair Display"/>
                <a:cs typeface="Playfair Display"/>
                <a:sym typeface="Playfair Display"/>
              </a:rPr>
              <a:t>using </a:t>
            </a:r>
            <a:r>
              <a:rPr lang="en-US" sz="1100" b="1" dirty="0">
                <a:latin typeface="Playfair Display"/>
                <a:ea typeface="Playfair Display"/>
                <a:cs typeface="Playfair Display"/>
                <a:sym typeface="Playfair Display"/>
              </a:rPr>
              <a:t>current technology</a:t>
            </a:r>
            <a:r>
              <a:rPr lang="en-US" sz="1100" dirty="0">
                <a:latin typeface="Playfair Display"/>
                <a:ea typeface="Playfair Display"/>
                <a:cs typeface="Playfair Display"/>
                <a:sym typeface="Playfair Display"/>
              </a:rPr>
              <a:t> within the same market.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Focus is on </a:t>
            </a:r>
            <a:r>
              <a:rPr lang="en-US" sz="1100" b="1" dirty="0">
                <a:latin typeface="Playfair Display"/>
                <a:ea typeface="Playfair Display"/>
                <a:cs typeface="Playfair Display"/>
                <a:sym typeface="Playfair Display"/>
              </a:rPr>
              <a:t>evolutionary changes,</a:t>
            </a:r>
            <a:r>
              <a:rPr lang="en-US" sz="1100" dirty="0">
                <a:latin typeface="Playfair Display"/>
                <a:ea typeface="Playfair Display"/>
                <a:cs typeface="Playfair Display"/>
                <a:sym typeface="Playfair Display"/>
              </a:rPr>
              <a:t> not radical shifts.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Key Features: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Enhances product safety, performance, or user experience without fundamentally changing the offering.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Retains existing customer base by meeting familiar needs but with improved quality.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Toyota:</a:t>
            </a:r>
            <a:r>
              <a:rPr lang="en-US" sz="1100" dirty="0">
                <a:latin typeface="Playfair Display"/>
                <a:ea typeface="Playfair Display"/>
                <a:cs typeface="Playfair Display"/>
                <a:sym typeface="Playfair Display"/>
              </a:rPr>
              <a:t> Updates to safety features, hybrid engine improvements </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Samsung:</a:t>
            </a:r>
            <a:r>
              <a:rPr lang="en-US" sz="1100" dirty="0">
                <a:latin typeface="Playfair Display"/>
                <a:ea typeface="Playfair Display"/>
                <a:cs typeface="Playfair Display"/>
                <a:sym typeface="Playfair Display"/>
              </a:rPr>
              <a:t> Upgraded screens, processors, and cameras </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Coca-Cola:</a:t>
            </a:r>
            <a:r>
              <a:rPr lang="en-US" sz="1100" dirty="0">
                <a:latin typeface="Playfair Display"/>
                <a:ea typeface="Playfair Display"/>
                <a:cs typeface="Playfair Display"/>
                <a:sym typeface="Playfair Display"/>
              </a:rPr>
              <a:t> Introduction of Zero Sugar, smaller and more convenient bottles </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Advantages: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Customer Loyalty: </a:t>
            </a:r>
            <a:r>
              <a:rPr lang="en-US" sz="1100" dirty="0">
                <a:latin typeface="Playfair Display"/>
                <a:ea typeface="Playfair Display"/>
                <a:cs typeface="Playfair Display"/>
                <a:sym typeface="Playfair Display"/>
              </a:rPr>
              <a:t>Keeps existing customers satisfied.</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Steady Growth: </a:t>
            </a:r>
            <a:r>
              <a:rPr lang="en-US" sz="1100" dirty="0">
                <a:latin typeface="Playfair Display"/>
                <a:ea typeface="Playfair Display"/>
                <a:cs typeface="Playfair Display"/>
                <a:sym typeface="Playfair Display"/>
              </a:rPr>
              <a:t>Low risk, predictable returns.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Low Risk: </a:t>
            </a:r>
            <a:r>
              <a:rPr lang="en-US" sz="1100" dirty="0">
                <a:latin typeface="Playfair Display"/>
                <a:ea typeface="Playfair Display"/>
                <a:cs typeface="Playfair Display"/>
                <a:sym typeface="Playfair Display"/>
              </a:rPr>
              <a:t>Avoids market shocks because the audience is already familiar with the brand.</a:t>
            </a:r>
          </a:p>
        </p:txBody>
      </p:sp>
      <p:sp>
        <p:nvSpPr>
          <p:cNvPr id="227" name="Google Shape;227;g364429659c7_0_55:notes">
            <a:extLst>
              <a:ext uri="{FF2B5EF4-FFF2-40B4-BE49-F238E27FC236}">
                <a16:creationId xmlns:a16="http://schemas.microsoft.com/office/drawing/2014/main" id="{2FEC6123-68A9-327D-8AF5-5F227A3BCA8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extLst>
      <p:ext uri="{BB962C8B-B14F-4D97-AF65-F5344CB8AC3E}">
        <p14:creationId xmlns:p14="http://schemas.microsoft.com/office/powerpoint/2010/main" val="5961463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a:extLst>
            <a:ext uri="{FF2B5EF4-FFF2-40B4-BE49-F238E27FC236}">
              <a16:creationId xmlns:a16="http://schemas.microsoft.com/office/drawing/2014/main" id="{FE8D8DF7-B6EB-5E70-E0A4-88701CC5C16C}"/>
            </a:ext>
          </a:extLst>
        </p:cNvPr>
        <p:cNvGrpSpPr/>
        <p:nvPr/>
      </p:nvGrpSpPr>
      <p:grpSpPr>
        <a:xfrm>
          <a:off x="0" y="0"/>
          <a:ext cx="0" cy="0"/>
          <a:chOff x="0" y="0"/>
          <a:chExt cx="0" cy="0"/>
        </a:xfrm>
      </p:grpSpPr>
      <p:sp>
        <p:nvSpPr>
          <p:cNvPr id="236" name="Google Shape;236;g364429659c7_0_69:notes">
            <a:extLst>
              <a:ext uri="{FF2B5EF4-FFF2-40B4-BE49-F238E27FC236}">
                <a16:creationId xmlns:a16="http://schemas.microsoft.com/office/drawing/2014/main" id="{F4ACFBD5-BD4F-BD1B-6B98-7626D001E62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364429659c7_0_69:notes">
            <a:extLst>
              <a:ext uri="{FF2B5EF4-FFF2-40B4-BE49-F238E27FC236}">
                <a16:creationId xmlns:a16="http://schemas.microsoft.com/office/drawing/2014/main" id="{3CF020B3-B91E-10D1-5F25-C3FCBEB96DE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SzPts val="1100"/>
              <a:buNone/>
            </a:pPr>
            <a:r>
              <a:rPr lang="en-US" sz="1700" b="1" dirty="0">
                <a:latin typeface="Playfair Display"/>
                <a:ea typeface="Playfair Display"/>
                <a:cs typeface="Playfair Display"/>
                <a:sym typeface="Playfair Display"/>
              </a:rPr>
              <a:t>Architectural Innovation (Existing Tech + New Market)</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Takes known technology and repurposes it into a new format or configuration to serve a new audience or use case. This is not about inventing from scratch-it’s about rearranging existing components creatively.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Key Points: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Repackaging, Not Reinventing:</a:t>
            </a:r>
            <a:r>
              <a:rPr lang="en-US" sz="1100" dirty="0">
                <a:latin typeface="Playfair Display"/>
                <a:ea typeface="Playfair Display"/>
                <a:cs typeface="Playfair Display"/>
                <a:sym typeface="Playfair Display"/>
              </a:rPr>
              <a:t> Uses existing technology in a novel way to solve a different problem or reach a new group of customers.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Market Expansion: </a:t>
            </a:r>
            <a:r>
              <a:rPr lang="en-US" sz="1100" dirty="0">
                <a:latin typeface="Playfair Display"/>
                <a:ea typeface="Playfair Display"/>
                <a:cs typeface="Playfair Display"/>
                <a:sym typeface="Playfair Display"/>
              </a:rPr>
              <a:t>Often opens up new markets that were previously untapped, without heavy R&amp;D investment.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Lower Technical Risk: </a:t>
            </a:r>
            <a:r>
              <a:rPr lang="en-US" sz="1100" dirty="0">
                <a:latin typeface="Playfair Display"/>
                <a:ea typeface="Playfair Display"/>
                <a:cs typeface="Playfair Display"/>
                <a:sym typeface="Playfair Display"/>
              </a:rPr>
              <a:t>Since the technology already exists, the technical uncertainty is low, but market acceptance can still be a challenge.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Smartwatches (built from smartphone tech)</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Peloton (combines stationary bike, internet connectivity, and live classes)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Solar Garden Lights (solar panels + LED tech used for outdoor lighting)</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Advantages: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Expands reach without starting from zero.</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achieve fast go-to-market because the core technology is proven.</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Lower cost compared to radical innovations.</a:t>
            </a:r>
            <a:endParaRPr sz="1100" dirty="0">
              <a:latin typeface="Playfair Display"/>
              <a:ea typeface="Playfair Display"/>
              <a:cs typeface="Playfair Display"/>
              <a:sym typeface="Playfair Display"/>
            </a:endParaRPr>
          </a:p>
        </p:txBody>
      </p:sp>
      <p:sp>
        <p:nvSpPr>
          <p:cNvPr id="238" name="Google Shape;238;g364429659c7_0_69:notes">
            <a:extLst>
              <a:ext uri="{FF2B5EF4-FFF2-40B4-BE49-F238E27FC236}">
                <a16:creationId xmlns:a16="http://schemas.microsoft.com/office/drawing/2014/main" id="{D02C9146-6DF8-F14D-9249-89002077612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a:p>
        </p:txBody>
      </p:sp>
    </p:spTree>
    <p:extLst>
      <p:ext uri="{BB962C8B-B14F-4D97-AF65-F5344CB8AC3E}">
        <p14:creationId xmlns:p14="http://schemas.microsoft.com/office/powerpoint/2010/main" val="14503759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a:extLst>
            <a:ext uri="{FF2B5EF4-FFF2-40B4-BE49-F238E27FC236}">
              <a16:creationId xmlns:a16="http://schemas.microsoft.com/office/drawing/2014/main" id="{CF66C7F9-F47B-5A1B-D9B0-E93ADD26C29A}"/>
            </a:ext>
          </a:extLst>
        </p:cNvPr>
        <p:cNvGrpSpPr/>
        <p:nvPr/>
      </p:nvGrpSpPr>
      <p:grpSpPr>
        <a:xfrm>
          <a:off x="0" y="0"/>
          <a:ext cx="0" cy="0"/>
          <a:chOff x="0" y="0"/>
          <a:chExt cx="0" cy="0"/>
        </a:xfrm>
      </p:grpSpPr>
      <p:sp>
        <p:nvSpPr>
          <p:cNvPr id="236" name="Google Shape;236;g364429659c7_0_69:notes">
            <a:extLst>
              <a:ext uri="{FF2B5EF4-FFF2-40B4-BE49-F238E27FC236}">
                <a16:creationId xmlns:a16="http://schemas.microsoft.com/office/drawing/2014/main" id="{06A54E71-CB33-B125-E633-DA9A539E5AF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364429659c7_0_69:notes">
            <a:extLst>
              <a:ext uri="{FF2B5EF4-FFF2-40B4-BE49-F238E27FC236}">
                <a16:creationId xmlns:a16="http://schemas.microsoft.com/office/drawing/2014/main" id="{5878B73D-6DEE-4C30-9812-6E694583152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Radical Innovation (New Tech + New Market)</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Introduces breakthrough technology that enables entirely new industries or markets. High uncertainty but also the potential for massive disruption and market creation.</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Key Points: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True Breakthrough: </a:t>
            </a:r>
            <a:r>
              <a:rPr lang="en-US" sz="1100" dirty="0">
                <a:latin typeface="Playfair Display"/>
                <a:ea typeface="Playfair Display"/>
                <a:cs typeface="Playfair Display"/>
                <a:sym typeface="Playfair Display"/>
              </a:rPr>
              <a:t>Often driven by scientific or engineering advances, not just product tweaks.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Industry Creation:</a:t>
            </a:r>
            <a:r>
              <a:rPr lang="en-US" sz="1100" dirty="0">
                <a:latin typeface="Playfair Display"/>
                <a:ea typeface="Playfair Display"/>
                <a:cs typeface="Playfair Display"/>
                <a:sym typeface="Playfair Display"/>
              </a:rPr>
              <a:t> Can make existing solutions obsolete and set new industry standards.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High Barriers to Entry: </a:t>
            </a:r>
            <a:r>
              <a:rPr lang="en-US" sz="1100" dirty="0">
                <a:latin typeface="Playfair Display"/>
                <a:ea typeface="Playfair Display"/>
                <a:cs typeface="Playfair Display"/>
                <a:sym typeface="Playfair Display"/>
              </a:rPr>
              <a:t>Competitors find it hard to catch up due to patents, know-how, or sheer complexity.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Airplane</a:t>
            </a:r>
            <a:r>
              <a:rPr lang="en-US" sz="1100" dirty="0">
                <a:latin typeface="Playfair Display"/>
                <a:ea typeface="Playfair Display"/>
                <a:cs typeface="Playfair Display"/>
                <a:sym typeface="Playfair Display"/>
              </a:rPr>
              <a:t> – revolutionized travel, created the aviation industry.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Artificial Intelligence in Healthcare &amp; Finance</a:t>
            </a:r>
            <a:r>
              <a:rPr lang="en-US" sz="1100" dirty="0">
                <a:latin typeface="Playfair Display"/>
                <a:ea typeface="Playfair Display"/>
                <a:cs typeface="Playfair Display"/>
                <a:sym typeface="Playfair Display"/>
              </a:rPr>
              <a:t> – transforming diagnosis, fraud detection, and risk modeling.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MRI Machines</a:t>
            </a:r>
            <a:r>
              <a:rPr lang="en-US" sz="1100" dirty="0">
                <a:latin typeface="Playfair Display"/>
                <a:ea typeface="Playfair Display"/>
                <a:cs typeface="Playfair Display"/>
                <a:sym typeface="Playfair Display"/>
              </a:rPr>
              <a:t> – advanced medical imaging.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Apple AirPods</a:t>
            </a:r>
            <a:r>
              <a:rPr lang="en-US" sz="1100" dirty="0">
                <a:latin typeface="Playfair Display"/>
                <a:ea typeface="Playfair Display"/>
                <a:cs typeface="Playfair Display"/>
                <a:sym typeface="Playfair Display"/>
              </a:rPr>
              <a:t> – pioneered a premium, seamless wireless earbud experience that reshaped consumer audio.</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Advantages: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First-Mover Dominance:</a:t>
            </a:r>
            <a:r>
              <a:rPr lang="en-US" sz="1100" dirty="0">
                <a:latin typeface="Playfair Display"/>
                <a:ea typeface="Playfair Display"/>
                <a:cs typeface="Playfair Display"/>
                <a:sym typeface="Playfair Display"/>
              </a:rPr>
              <a:t> Sets the rules and expectations in a brand-new industry.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High Entry Barriers:</a:t>
            </a:r>
            <a:r>
              <a:rPr lang="en-US" sz="1100" dirty="0">
                <a:latin typeface="Playfair Display"/>
                <a:ea typeface="Playfair Display"/>
                <a:cs typeface="Playfair Display"/>
                <a:sym typeface="Playfair Display"/>
              </a:rPr>
              <a:t> Patents, capital requirements, and know-how make it difficult for late entrants to compete.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400"/>
              </a:spcAft>
              <a:buNone/>
            </a:pPr>
            <a:endParaRPr dirty="0">
              <a:latin typeface="Playfair Display"/>
              <a:ea typeface="Playfair Display"/>
              <a:cs typeface="Playfair Display"/>
              <a:sym typeface="Playfair Display"/>
            </a:endParaRPr>
          </a:p>
        </p:txBody>
      </p:sp>
      <p:sp>
        <p:nvSpPr>
          <p:cNvPr id="238" name="Google Shape;238;g364429659c7_0_69:notes">
            <a:extLst>
              <a:ext uri="{FF2B5EF4-FFF2-40B4-BE49-F238E27FC236}">
                <a16:creationId xmlns:a16="http://schemas.microsoft.com/office/drawing/2014/main" id="{D6B0ED9A-97B1-31A2-43B3-8B31E5C238D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extLst>
      <p:ext uri="{BB962C8B-B14F-4D97-AF65-F5344CB8AC3E}">
        <p14:creationId xmlns:p14="http://schemas.microsoft.com/office/powerpoint/2010/main" val="18464240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a:extLst>
            <a:ext uri="{FF2B5EF4-FFF2-40B4-BE49-F238E27FC236}">
              <a16:creationId xmlns:a16="http://schemas.microsoft.com/office/drawing/2014/main" id="{CA54756A-F460-EA17-38CE-A6AB80BB1AF5}"/>
            </a:ext>
          </a:extLst>
        </p:cNvPr>
        <p:cNvGrpSpPr/>
        <p:nvPr/>
      </p:nvGrpSpPr>
      <p:grpSpPr>
        <a:xfrm>
          <a:off x="0" y="0"/>
          <a:ext cx="0" cy="0"/>
          <a:chOff x="0" y="0"/>
          <a:chExt cx="0" cy="0"/>
        </a:xfrm>
      </p:grpSpPr>
      <p:sp>
        <p:nvSpPr>
          <p:cNvPr id="246" name="Google Shape;246;g364429659c7_0_81:notes">
            <a:extLst>
              <a:ext uri="{FF2B5EF4-FFF2-40B4-BE49-F238E27FC236}">
                <a16:creationId xmlns:a16="http://schemas.microsoft.com/office/drawing/2014/main" id="{2DF3B284-49DC-8D27-3F61-22FDE18830A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g364429659c7_0_81:notes">
            <a:extLst>
              <a:ext uri="{FF2B5EF4-FFF2-40B4-BE49-F238E27FC236}">
                <a16:creationId xmlns:a16="http://schemas.microsoft.com/office/drawing/2014/main" id="{C5FE1E1D-7048-53E1-8ED9-FED7DC49F1C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Definition</a:t>
            </a:r>
            <a:endParaRPr sz="1300" b="1">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100">
                <a:latin typeface="Playfair Display"/>
                <a:ea typeface="Playfair Display"/>
                <a:cs typeface="Playfair Display"/>
                <a:sym typeface="Playfair Display"/>
              </a:rPr>
              <a:t>A </a:t>
            </a:r>
            <a:r>
              <a:rPr lang="en-US" sz="1100" b="1" i="1">
                <a:latin typeface="Playfair Display"/>
                <a:ea typeface="Playfair Display"/>
                <a:cs typeface="Playfair Display"/>
                <a:sym typeface="Playfair Display"/>
              </a:rPr>
              <a:t>foothold</a:t>
            </a:r>
            <a:r>
              <a:rPr lang="en-US" sz="1100">
                <a:latin typeface="Playfair Display"/>
                <a:ea typeface="Playfair Display"/>
                <a:cs typeface="Playfair Display"/>
                <a:sym typeface="Playfair Display"/>
              </a:rPr>
              <a:t> is a small but strategic entry point in an unfamiliar market.</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It allows a company to:</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Gain insights into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Test products/services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Reduce risk before committing to large-scale operations</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It’s like </a:t>
            </a:r>
            <a:r>
              <a:rPr lang="en-US" sz="1100" i="1">
                <a:latin typeface="Playfair Display"/>
                <a:ea typeface="Playfair Display"/>
                <a:cs typeface="Playfair Display"/>
                <a:sym typeface="Playfair Display"/>
              </a:rPr>
              <a:t>“dipping your toes in the water before diving in.”</a:t>
            </a:r>
            <a:endParaRPr sz="1100" i="1">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Purpose &amp; Benefits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a:latin typeface="Playfair Display"/>
                <a:ea typeface="Playfair Display"/>
                <a:cs typeface="Playfair Display"/>
                <a:sym typeface="Playfair Display"/>
              </a:rPr>
              <a:t>Learn local consumer behavior </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Understand cultural, social, and purchasing differences.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Identify what resonates with customers before scaling.</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a:latin typeface="Playfair Display"/>
                <a:ea typeface="Playfair Display"/>
                <a:cs typeface="Playfair Display"/>
                <a:sym typeface="Playfair Display"/>
              </a:rPr>
              <a:t>Test products/services before scaling </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Soft launches help determine demand, product-market fit, and necessary adjustments.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AutoNum type="arabicPeriod"/>
            </a:pPr>
            <a:r>
              <a:rPr lang="en-US" sz="1100" b="1">
                <a:latin typeface="Playfair Display"/>
                <a:ea typeface="Playfair Display"/>
                <a:cs typeface="Playfair Display"/>
                <a:sym typeface="Playfair Display"/>
              </a:rPr>
              <a:t>Reduce risk in new market entry </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Limits financial exposure if the market proves unprofitable or unstable.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Link to Innovation Types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Frequently used in architectural &amp; radical innovations where uncertainty is higher.</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Examples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IKEA → Opens one store in a new country (e.g., Japan) before rolling out nationwide.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Merck → Bought SmartCells for diabetes research to explore biotech potential </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Microsoft → Acquired Mojang (Minecraft) to grow gaming market share </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Amazon → Bought Whole Foods to enter grocery retail </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Key Takeaway</a:t>
            </a:r>
            <a:endParaRPr sz="1300" b="1">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100">
                <a:latin typeface="Playfair Display"/>
                <a:ea typeface="Playfair Display"/>
                <a:cs typeface="Playfair Display"/>
                <a:sym typeface="Playfair Display"/>
              </a:rPr>
              <a:t>Footholds allow firms to enter new markets strategically, adapting to local conditions before making large-scale commitments.</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This minimizes risk and builds knowledge, giving companies a better chance of sustainable success.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400"/>
              </a:spcAft>
              <a:buNone/>
            </a:pPr>
            <a:endParaRPr>
              <a:latin typeface="Playfair Display"/>
              <a:ea typeface="Playfair Display"/>
              <a:cs typeface="Playfair Display"/>
              <a:sym typeface="Playfair Display"/>
            </a:endParaRPr>
          </a:p>
        </p:txBody>
      </p:sp>
      <p:sp>
        <p:nvSpPr>
          <p:cNvPr id="248" name="Google Shape;248;g364429659c7_0_81:notes">
            <a:extLst>
              <a:ext uri="{FF2B5EF4-FFF2-40B4-BE49-F238E27FC236}">
                <a16:creationId xmlns:a16="http://schemas.microsoft.com/office/drawing/2014/main" id="{EAC57D4F-6039-5259-E26A-AFB37326FC5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27629856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a:extLst>
            <a:ext uri="{FF2B5EF4-FFF2-40B4-BE49-F238E27FC236}">
              <a16:creationId xmlns:a16="http://schemas.microsoft.com/office/drawing/2014/main" id="{9CDC5745-270F-A9C9-4C96-CC15893EC389}"/>
            </a:ext>
          </a:extLst>
        </p:cNvPr>
        <p:cNvGrpSpPr/>
        <p:nvPr/>
      </p:nvGrpSpPr>
      <p:grpSpPr>
        <a:xfrm>
          <a:off x="0" y="0"/>
          <a:ext cx="0" cy="0"/>
          <a:chOff x="0" y="0"/>
          <a:chExt cx="0" cy="0"/>
        </a:xfrm>
      </p:grpSpPr>
      <p:sp>
        <p:nvSpPr>
          <p:cNvPr id="258" name="Google Shape;258;g364429659c7_0_102:notes">
            <a:extLst>
              <a:ext uri="{FF2B5EF4-FFF2-40B4-BE49-F238E27FC236}">
                <a16:creationId xmlns:a16="http://schemas.microsoft.com/office/drawing/2014/main" id="{9852FAC0-5EA1-F27D-A8F3-28160E9C811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g364429659c7_0_102:notes">
            <a:extLst>
              <a:ext uri="{FF2B5EF4-FFF2-40B4-BE49-F238E27FC236}">
                <a16:creationId xmlns:a16="http://schemas.microsoft.com/office/drawing/2014/main" id="{69213292-62A3-81EB-1130-82EAD5C168A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1. Differentiation Strategy</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Focus: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Innovation is aimed at </a:t>
            </a:r>
            <a:r>
              <a:rPr lang="en-US" sz="1100" b="1">
                <a:latin typeface="Playfair Display"/>
                <a:ea typeface="Playfair Display"/>
                <a:cs typeface="Playfair Display"/>
                <a:sym typeface="Playfair Display"/>
              </a:rPr>
              <a:t>customer-facing products/services</a:t>
            </a:r>
            <a:r>
              <a:rPr lang="en-US" sz="1100">
                <a:latin typeface="Playfair Display"/>
                <a:ea typeface="Playfair Display"/>
                <a:cs typeface="Playfair Display"/>
                <a:sym typeface="Playfair Display"/>
              </a:rPr>
              <a:t> to make them stand out from competitors.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Approach:</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High </a:t>
            </a:r>
            <a:r>
              <a:rPr lang="en-US" sz="1100" b="1">
                <a:latin typeface="Playfair Display"/>
                <a:ea typeface="Playfair Display"/>
                <a:cs typeface="Playfair Display"/>
                <a:sym typeface="Playfair Display"/>
              </a:rPr>
              <a:t>R&amp;D investment.</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First-to-market mindset</a:t>
            </a:r>
            <a:r>
              <a:rPr lang="en-US" sz="1100">
                <a:latin typeface="Playfair Display"/>
                <a:ea typeface="Playfair Display"/>
                <a:cs typeface="Playfair Display"/>
                <a:sym typeface="Playfair Display"/>
              </a:rPr>
              <a:t> - launching new ideas before competitors.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Goal:</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Offer </a:t>
            </a:r>
            <a:r>
              <a:rPr lang="en-US" sz="1100" b="1">
                <a:latin typeface="Playfair Display"/>
                <a:ea typeface="Playfair Display"/>
                <a:cs typeface="Playfair Display"/>
                <a:sym typeface="Playfair Display"/>
              </a:rPr>
              <a:t>continuous upgrades</a:t>
            </a:r>
            <a:r>
              <a:rPr lang="en-US" sz="1100">
                <a:latin typeface="Playfair Display"/>
                <a:ea typeface="Playfair Display"/>
                <a:cs typeface="Playfair Display"/>
                <a:sym typeface="Playfair Display"/>
              </a:rPr>
              <a:t> and </a:t>
            </a:r>
            <a:r>
              <a:rPr lang="en-US" sz="1100" b="1">
                <a:latin typeface="Playfair Display"/>
                <a:ea typeface="Playfair Display"/>
                <a:cs typeface="Playfair Display"/>
                <a:sym typeface="Playfair Display"/>
              </a:rPr>
              <a:t>unique features.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Charge </a:t>
            </a:r>
            <a:r>
              <a:rPr lang="en-US" sz="1100" b="1">
                <a:latin typeface="Playfair Display"/>
                <a:ea typeface="Playfair Display"/>
                <a:cs typeface="Playfair Display"/>
                <a:sym typeface="Playfair Display"/>
              </a:rPr>
              <a:t>premium pricing</a:t>
            </a:r>
            <a:r>
              <a:rPr lang="en-US" sz="1100">
                <a:latin typeface="Playfair Display"/>
                <a:ea typeface="Playfair Display"/>
                <a:cs typeface="Playfair Display"/>
                <a:sym typeface="Playfair Display"/>
              </a:rPr>
              <a:t> by providing added value.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a:latin typeface="Playfair Display"/>
                <a:ea typeface="Playfair Display"/>
                <a:cs typeface="Playfair Display"/>
                <a:sym typeface="Playfair Display"/>
              </a:rPr>
              <a:t>Innovation Types Used:</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All 4 types (Incremental, Disruptive, Architectural, Radical).</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Always aimed at </a:t>
            </a:r>
            <a:r>
              <a:rPr lang="en-US" sz="1100" b="1">
                <a:latin typeface="Playfair Display"/>
                <a:ea typeface="Playfair Display"/>
                <a:cs typeface="Playfair Display"/>
                <a:sym typeface="Playfair Display"/>
              </a:rPr>
              <a:t>improving customer experience.</a:t>
            </a:r>
            <a:endParaRPr sz="11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High-tech devices like Apple iPhones.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High-end fashion brands that release exclusive designs.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Key Insight:</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Differentiation = Innovate externally</a:t>
            </a:r>
            <a:r>
              <a:rPr lang="en-US" sz="1100">
                <a:latin typeface="Playfair Display"/>
                <a:ea typeface="Playfair Display"/>
                <a:cs typeface="Playfair Display"/>
                <a:sym typeface="Playfair Display"/>
              </a:rPr>
              <a:t> → increases </a:t>
            </a:r>
            <a:r>
              <a:rPr lang="en-US" sz="1100" b="1">
                <a:latin typeface="Playfair Display"/>
                <a:ea typeface="Playfair Display"/>
                <a:cs typeface="Playfair Display"/>
                <a:sym typeface="Playfair Display"/>
              </a:rPr>
              <a:t>customer value.</a:t>
            </a:r>
            <a:endParaRPr sz="11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2. Cost Leadership Strategy</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Focus: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Process innovation</a:t>
            </a:r>
            <a:r>
              <a:rPr lang="en-US" sz="1100">
                <a:latin typeface="Playfair Display"/>
                <a:ea typeface="Playfair Display"/>
                <a:cs typeface="Playfair Display"/>
                <a:sym typeface="Playfair Display"/>
              </a:rPr>
              <a:t> and </a:t>
            </a:r>
            <a:r>
              <a:rPr lang="en-US" sz="1100" b="1">
                <a:latin typeface="Playfair Display"/>
                <a:ea typeface="Playfair Display"/>
                <a:cs typeface="Playfair Display"/>
                <a:sym typeface="Playfair Display"/>
              </a:rPr>
              <a:t>operational efficiency</a:t>
            </a:r>
            <a:r>
              <a:rPr lang="en-US" sz="1100">
                <a:latin typeface="Playfair Display"/>
                <a:ea typeface="Playfair Display"/>
                <a:cs typeface="Playfair Display"/>
                <a:sym typeface="Playfair Display"/>
              </a:rPr>
              <a:t> rather than product features.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Approach:</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Lean operations.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Standardized processes.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Cost reduction at every stage.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Goal:</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Lower costs </a:t>
            </a:r>
            <a:r>
              <a:rPr lang="en-US" sz="1100">
                <a:latin typeface="Playfair Display"/>
                <a:ea typeface="Playfair Display"/>
                <a:cs typeface="Playfair Display"/>
                <a:sym typeface="Playfair Display"/>
              </a:rPr>
              <a:t>→ competitive pricing advantage.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Innovation Types Used:</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All 4 types (Incremental, Disruptive, Architectural, Radical).</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Aimed at </a:t>
            </a:r>
            <a:r>
              <a:rPr lang="en-US" sz="1100" b="1">
                <a:latin typeface="Playfair Display"/>
                <a:ea typeface="Playfair Display"/>
                <a:cs typeface="Playfair Display"/>
                <a:sym typeface="Playfair Display"/>
              </a:rPr>
              <a:t>internal efficiency </a:t>
            </a:r>
            <a:r>
              <a:rPr lang="en-US" sz="1100">
                <a:latin typeface="Playfair Display"/>
                <a:ea typeface="Playfair Display"/>
                <a:cs typeface="Playfair Display"/>
                <a:sym typeface="Playfair Display"/>
              </a:rPr>
              <a:t>rather than customer-facing novelty.</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Large-scale manufacturing (Toyota lean production).</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Logistics optimization (Amazon warehouse automation).</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Typical Role:</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Fast follower</a:t>
            </a:r>
            <a:r>
              <a:rPr lang="en-US" sz="1100">
                <a:latin typeface="Playfair Display"/>
                <a:ea typeface="Playfair Display"/>
                <a:cs typeface="Playfair Display"/>
                <a:sym typeface="Playfair Display"/>
              </a:rPr>
              <a:t> – watches first movers, then copies/improves at lower cost.</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Key Insight:</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Cost Leadership</a:t>
            </a:r>
            <a:r>
              <a:rPr lang="en-US" sz="1100">
                <a:latin typeface="Playfair Display"/>
                <a:ea typeface="Playfair Display"/>
                <a:cs typeface="Playfair Display"/>
                <a:sym typeface="Playfair Display"/>
              </a:rPr>
              <a:t> = </a:t>
            </a:r>
            <a:r>
              <a:rPr lang="en-US" sz="1100" b="1">
                <a:latin typeface="Playfair Display"/>
                <a:ea typeface="Playfair Display"/>
                <a:cs typeface="Playfair Display"/>
                <a:sym typeface="Playfair Display"/>
              </a:rPr>
              <a:t>Innovate internally </a:t>
            </a:r>
            <a:r>
              <a:rPr lang="en-US" sz="1100">
                <a:latin typeface="Playfair Display"/>
                <a:ea typeface="Playfair Display"/>
                <a:cs typeface="Playfair Display"/>
                <a:sym typeface="Playfair Display"/>
              </a:rPr>
              <a:t>→ increases cost advantage.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3. Key Takeaways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Both strategies </a:t>
            </a:r>
            <a:r>
              <a:rPr lang="en-US" sz="1100" b="1">
                <a:latin typeface="Playfair Display"/>
                <a:ea typeface="Playfair Display"/>
                <a:cs typeface="Playfair Display"/>
                <a:sym typeface="Playfair Display"/>
              </a:rPr>
              <a:t>use multiple innovation types</a:t>
            </a:r>
            <a:r>
              <a:rPr lang="en-US" sz="1100">
                <a:latin typeface="Playfair Display"/>
                <a:ea typeface="Playfair Display"/>
                <a:cs typeface="Playfair Display"/>
                <a:sym typeface="Playfair Display"/>
              </a:rPr>
              <a:t>, but the direction differs: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Differentiation → external focus on customer value.</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Cost leadership → internal focus on cost control.</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Char char="●"/>
            </a:pPr>
            <a:r>
              <a:rPr lang="en-US" sz="1100">
                <a:latin typeface="Playfair Display"/>
                <a:ea typeface="Playfair Display"/>
                <a:cs typeface="Playfair Display"/>
                <a:sym typeface="Playfair Display"/>
              </a:rPr>
              <a:t>Understanding which strategy a company follows helps explain </a:t>
            </a:r>
            <a:r>
              <a:rPr lang="en-US" sz="1100" b="1">
                <a:latin typeface="Playfair Display"/>
                <a:ea typeface="Playfair Display"/>
                <a:cs typeface="Playfair Display"/>
                <a:sym typeface="Playfair Display"/>
              </a:rPr>
              <a:t>where they invest in innovation </a:t>
            </a:r>
            <a:r>
              <a:rPr lang="en-US" sz="1100">
                <a:latin typeface="Playfair Display"/>
                <a:ea typeface="Playfair Display"/>
                <a:cs typeface="Playfair Display"/>
                <a:sym typeface="Playfair Display"/>
              </a:rPr>
              <a:t>and </a:t>
            </a:r>
            <a:r>
              <a:rPr lang="en-US" sz="1100" b="1">
                <a:latin typeface="Playfair Display"/>
                <a:ea typeface="Playfair Display"/>
                <a:cs typeface="Playfair Display"/>
                <a:sym typeface="Playfair Display"/>
              </a:rPr>
              <a:t>how they compete.</a:t>
            </a:r>
            <a:endParaRPr b="1">
              <a:latin typeface="Playfair Display"/>
              <a:ea typeface="Playfair Display"/>
              <a:cs typeface="Playfair Display"/>
              <a:sym typeface="Playfair Display"/>
            </a:endParaRPr>
          </a:p>
        </p:txBody>
      </p:sp>
      <p:sp>
        <p:nvSpPr>
          <p:cNvPr id="260" name="Google Shape;260;g364429659c7_0_102:notes">
            <a:extLst>
              <a:ext uri="{FF2B5EF4-FFF2-40B4-BE49-F238E27FC236}">
                <a16:creationId xmlns:a16="http://schemas.microsoft.com/office/drawing/2014/main" id="{E1F78633-06E1-333B-AC83-F570DFA8061F}"/>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38</a:t>
            </a:fld>
            <a:endParaRPr/>
          </a:p>
        </p:txBody>
      </p:sp>
    </p:spTree>
    <p:extLst>
      <p:ext uri="{BB962C8B-B14F-4D97-AF65-F5344CB8AC3E}">
        <p14:creationId xmlns:p14="http://schemas.microsoft.com/office/powerpoint/2010/main" val="30318249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a:extLst>
            <a:ext uri="{FF2B5EF4-FFF2-40B4-BE49-F238E27FC236}">
              <a16:creationId xmlns:a16="http://schemas.microsoft.com/office/drawing/2014/main" id="{D3F91F32-E6D1-E5F3-E0D9-BEA326EEA75A}"/>
            </a:ext>
          </a:extLst>
        </p:cNvPr>
        <p:cNvGrpSpPr/>
        <p:nvPr/>
      </p:nvGrpSpPr>
      <p:grpSpPr>
        <a:xfrm>
          <a:off x="0" y="0"/>
          <a:ext cx="0" cy="0"/>
          <a:chOff x="0" y="0"/>
          <a:chExt cx="0" cy="0"/>
        </a:xfrm>
      </p:grpSpPr>
      <p:sp>
        <p:nvSpPr>
          <p:cNvPr id="271" name="Google Shape;271;g364429659c7_0_122:notes">
            <a:extLst>
              <a:ext uri="{FF2B5EF4-FFF2-40B4-BE49-F238E27FC236}">
                <a16:creationId xmlns:a16="http://schemas.microsoft.com/office/drawing/2014/main" id="{645FEFBD-F52B-C93B-5FEE-DA616A04A73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364429659c7_0_122:notes">
            <a:extLst>
              <a:ext uri="{FF2B5EF4-FFF2-40B4-BE49-F238E27FC236}">
                <a16:creationId xmlns:a16="http://schemas.microsoft.com/office/drawing/2014/main" id="{0F3A2B37-79E4-FDAF-D9EA-1410C34B65B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1. Introduction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Low - product is just entering the market.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High cost per customer due to marketing, development, and distribution setup.</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Typically negative because of high investment and low sales volume.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 </a:t>
            </a:r>
            <a:r>
              <a:rPr lang="en-US" sz="1100">
                <a:latin typeface="Playfair Display"/>
                <a:ea typeface="Playfair Display"/>
                <a:cs typeface="Playfair Display"/>
                <a:sym typeface="Playfair Display"/>
              </a:rPr>
              <a:t>Mostly innovators and early adopters willing to try new products.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Few or no competitors - market is not yet proven.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Key 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Building awareness and educating consumers.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Overcoming skepticism and convincing customers to try the product.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Heavy promotional campaigns.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Limited distribution - often in select markets.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2. Growth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Increase rapidly as the product gains acceptance.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Drop per customer because of economies of scale.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Rise significantly as revenue outpaces costs.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Increases - other firms enter to capture market share.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Opportunities: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Establish brand loyalty before market saturation.</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Expand into new segments and geographic areas.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Improve features and expand product variations.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Broaden distribution and possibly adjust pricing strategies.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3. Maturity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Reach peak levels - growth rate slows or plateaus.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Lowest cost per customer due to maximum efficiency.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Highest but may start to flatten or slightly decline.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Market:</a:t>
            </a:r>
            <a:r>
              <a:rPr lang="en-US" sz="1100">
                <a:latin typeface="Playfair Display"/>
                <a:ea typeface="Playfair Display"/>
                <a:cs typeface="Playfair Display"/>
                <a:sym typeface="Playfair Display"/>
              </a:rPr>
              <a:t> Saturated; most potential customers already own the product.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Stable but intense - differentiation becomes essential.</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Maintaining interest and avoiding commoditization.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Product improvements, rebranding, or bundling.</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Loyalty programs to retain customers.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4. Decline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 </a:t>
            </a:r>
            <a:r>
              <a:rPr lang="en-US" sz="1100">
                <a:latin typeface="Playfair Display"/>
                <a:ea typeface="Playfair Display"/>
                <a:cs typeface="Playfair Display"/>
                <a:sym typeface="Playfair Display"/>
              </a:rPr>
              <a:t>Drop as demand falls.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Remain low per customer, but revenue declines sharply.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Decrease - may turn negative if not managed.</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a:t>
            </a:r>
            <a:r>
              <a:rPr lang="en-US" sz="1100">
                <a:latin typeface="Playfair Display"/>
                <a:ea typeface="Playfair Display"/>
                <a:cs typeface="Playfair Display"/>
                <a:sym typeface="Playfair Display"/>
              </a:rPr>
              <a:t> Shrinking base - product may appeal only to niche markets.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Declines - weaker players exit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Options for Firms: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Discontinue the product and phase out support.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Reduce costs and harvest remaining profits.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Find new uses or reposition the product to extend its life.</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Visual Note: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The </a:t>
            </a:r>
            <a:r>
              <a:rPr lang="en-US" sz="1100" b="1">
                <a:latin typeface="Playfair Display"/>
                <a:ea typeface="Playfair Display"/>
                <a:cs typeface="Playfair Display"/>
                <a:sym typeface="Playfair Display"/>
              </a:rPr>
              <a:t>bell curve</a:t>
            </a:r>
            <a:r>
              <a:rPr lang="en-US" sz="1100">
                <a:latin typeface="Playfair Display"/>
                <a:ea typeface="Playfair Display"/>
                <a:cs typeface="Playfair Display"/>
                <a:sym typeface="Playfair Display"/>
              </a:rPr>
              <a:t> in the figure represents the </a:t>
            </a:r>
            <a:r>
              <a:rPr lang="en-US" sz="1100" b="1">
                <a:latin typeface="Playfair Display"/>
                <a:ea typeface="Playfair Display"/>
                <a:cs typeface="Playfair Display"/>
                <a:sym typeface="Playfair Display"/>
              </a:rPr>
              <a:t>rise and fall of sales</a:t>
            </a:r>
            <a:r>
              <a:rPr lang="en-US" sz="1100">
                <a:latin typeface="Playfair Display"/>
                <a:ea typeface="Playfair Display"/>
                <a:cs typeface="Playfair Display"/>
                <a:sym typeface="Playfair Display"/>
              </a:rPr>
              <a:t> over time.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 time axis shows how long it typically takes to move through the stages - this can vary widely by industry.</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a:latin typeface="Playfair Display"/>
                <a:ea typeface="Playfair Display"/>
                <a:cs typeface="Playfair Display"/>
                <a:sym typeface="Playfair Display"/>
              </a:rPr>
              <a:t>Firms that manage transitions well can extend the</a:t>
            </a:r>
            <a:r>
              <a:rPr lang="en-US" sz="1100" b="1">
                <a:latin typeface="Playfair Display"/>
                <a:ea typeface="Playfair Display"/>
                <a:cs typeface="Playfair Display"/>
                <a:sym typeface="Playfair Display"/>
              </a:rPr>
              <a:t> growth</a:t>
            </a:r>
            <a:r>
              <a:rPr lang="en-US" sz="1100">
                <a:latin typeface="Playfair Display"/>
                <a:ea typeface="Playfair Display"/>
                <a:cs typeface="Playfair Display"/>
                <a:sym typeface="Playfair Display"/>
              </a:rPr>
              <a:t> and </a:t>
            </a:r>
            <a:r>
              <a:rPr lang="en-US" sz="1100" b="1">
                <a:latin typeface="Playfair Display"/>
                <a:ea typeface="Playfair Display"/>
                <a:cs typeface="Playfair Display"/>
                <a:sym typeface="Playfair Display"/>
              </a:rPr>
              <a:t>maturity</a:t>
            </a:r>
            <a:r>
              <a:rPr lang="en-US" sz="1100">
                <a:latin typeface="Playfair Display"/>
                <a:ea typeface="Playfair Display"/>
                <a:cs typeface="Playfair Display"/>
                <a:sym typeface="Playfair Display"/>
              </a:rPr>
              <a:t> stages and delay decline.</a:t>
            </a:r>
            <a:endParaRPr>
              <a:latin typeface="Playfair Display"/>
              <a:ea typeface="Playfair Display"/>
              <a:cs typeface="Playfair Display"/>
              <a:sym typeface="Playfair Display"/>
            </a:endParaRPr>
          </a:p>
        </p:txBody>
      </p:sp>
      <p:sp>
        <p:nvSpPr>
          <p:cNvPr id="273" name="Google Shape;273;g364429659c7_0_122:notes">
            <a:extLst>
              <a:ext uri="{FF2B5EF4-FFF2-40B4-BE49-F238E27FC236}">
                <a16:creationId xmlns:a16="http://schemas.microsoft.com/office/drawing/2014/main" id="{FBA24F00-6FD7-BF07-081F-6882536B661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extLst>
      <p:ext uri="{BB962C8B-B14F-4D97-AF65-F5344CB8AC3E}">
        <p14:creationId xmlns:p14="http://schemas.microsoft.com/office/powerpoint/2010/main" val="2380946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2EACEC82-222E-799F-84C6-FF4F34437D50}"/>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293BBAAB-D41D-AF90-A802-84AA53139E3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31EF9ABF-EC13-FC89-B361-4394F0646AA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69466375-7F8D-E26D-5DD8-ACA6B119E5E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8960673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a:extLst>
            <a:ext uri="{FF2B5EF4-FFF2-40B4-BE49-F238E27FC236}">
              <a16:creationId xmlns:a16="http://schemas.microsoft.com/office/drawing/2014/main" id="{96E4B862-26EE-BA08-C2C3-182E5C09A953}"/>
            </a:ext>
          </a:extLst>
        </p:cNvPr>
        <p:cNvGrpSpPr/>
        <p:nvPr/>
      </p:nvGrpSpPr>
      <p:grpSpPr>
        <a:xfrm>
          <a:off x="0" y="0"/>
          <a:ext cx="0" cy="0"/>
          <a:chOff x="0" y="0"/>
          <a:chExt cx="0" cy="0"/>
        </a:xfrm>
      </p:grpSpPr>
      <p:sp>
        <p:nvSpPr>
          <p:cNvPr id="271" name="Google Shape;271;g364429659c7_0_122:notes">
            <a:extLst>
              <a:ext uri="{FF2B5EF4-FFF2-40B4-BE49-F238E27FC236}">
                <a16:creationId xmlns:a16="http://schemas.microsoft.com/office/drawing/2014/main" id="{6561D3E5-F6D8-F32C-EF06-8EBFF229068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364429659c7_0_122:notes">
            <a:extLst>
              <a:ext uri="{FF2B5EF4-FFF2-40B4-BE49-F238E27FC236}">
                <a16:creationId xmlns:a16="http://schemas.microsoft.com/office/drawing/2014/main" id="{55F86B1B-486B-C81D-CA38-CFA07B0B315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1. Introduction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Low - product is just entering the market.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High cost per customer due to marketing, development, and distribution setup.</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Typically negative because of high investment and low sales volume.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 </a:t>
            </a:r>
            <a:r>
              <a:rPr lang="en-US" sz="1100">
                <a:latin typeface="Playfair Display"/>
                <a:ea typeface="Playfair Display"/>
                <a:cs typeface="Playfair Display"/>
                <a:sym typeface="Playfair Display"/>
              </a:rPr>
              <a:t>Mostly innovators and early adopters willing to try new products.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Few or no competitors - market is not yet proven.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Key 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Building awareness and educating consumers.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Overcoming skepticism and convincing customers to try the product.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Heavy promotional campaigns.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Limited distribution - often in select markets.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2. Growth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Increase rapidly as the product gains acceptance.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Drop per customer because of economies of scale.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Rise significantly as revenue outpaces costs.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Increases - other firms enter to capture market share.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Opportunities: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Establish brand loyalty before market saturation.</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Expand into new segments and geographic areas.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Improve features and expand product variations.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Broaden distribution and possibly adjust pricing strategies.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3. Maturity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Reach peak levels - growth rate slows or plateaus.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Lowest cost per customer due to maximum efficiency.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Highest but may start to flatten or slightly decline.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Market:</a:t>
            </a:r>
            <a:r>
              <a:rPr lang="en-US" sz="1100">
                <a:latin typeface="Playfair Display"/>
                <a:ea typeface="Playfair Display"/>
                <a:cs typeface="Playfair Display"/>
                <a:sym typeface="Playfair Display"/>
              </a:rPr>
              <a:t> Saturated; most potential customers already own the product.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Stable but intense - differentiation becomes essential.</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Maintaining interest and avoiding commoditization.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Product improvements, rebranding, or bundling.</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Loyalty programs to retain customers.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4. Decline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 </a:t>
            </a:r>
            <a:r>
              <a:rPr lang="en-US" sz="1100">
                <a:latin typeface="Playfair Display"/>
                <a:ea typeface="Playfair Display"/>
                <a:cs typeface="Playfair Display"/>
                <a:sym typeface="Playfair Display"/>
              </a:rPr>
              <a:t>Drop as demand falls.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Remain low per customer, but revenue declines sharply.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Decrease - may turn negative if not managed.</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a:t>
            </a:r>
            <a:r>
              <a:rPr lang="en-US" sz="1100">
                <a:latin typeface="Playfair Display"/>
                <a:ea typeface="Playfair Display"/>
                <a:cs typeface="Playfair Display"/>
                <a:sym typeface="Playfair Display"/>
              </a:rPr>
              <a:t> Shrinking base - product may appeal only to niche markets.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Declines - weaker players exit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Options for Firms: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Discontinue the product and phase out support.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Reduce costs and harvest remaining profits.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Find new uses or reposition the product to extend its life.</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Visual Note: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The </a:t>
            </a:r>
            <a:r>
              <a:rPr lang="en-US" sz="1100" b="1">
                <a:latin typeface="Playfair Display"/>
                <a:ea typeface="Playfair Display"/>
                <a:cs typeface="Playfair Display"/>
                <a:sym typeface="Playfair Display"/>
              </a:rPr>
              <a:t>bell curve</a:t>
            </a:r>
            <a:r>
              <a:rPr lang="en-US" sz="1100">
                <a:latin typeface="Playfair Display"/>
                <a:ea typeface="Playfair Display"/>
                <a:cs typeface="Playfair Display"/>
                <a:sym typeface="Playfair Display"/>
              </a:rPr>
              <a:t> in the figure represents the </a:t>
            </a:r>
            <a:r>
              <a:rPr lang="en-US" sz="1100" b="1">
                <a:latin typeface="Playfair Display"/>
                <a:ea typeface="Playfair Display"/>
                <a:cs typeface="Playfair Display"/>
                <a:sym typeface="Playfair Display"/>
              </a:rPr>
              <a:t>rise and fall of sales</a:t>
            </a:r>
            <a:r>
              <a:rPr lang="en-US" sz="1100">
                <a:latin typeface="Playfair Display"/>
                <a:ea typeface="Playfair Display"/>
                <a:cs typeface="Playfair Display"/>
                <a:sym typeface="Playfair Display"/>
              </a:rPr>
              <a:t> over time.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 time axis shows how long it typically takes to move through the stages - this can vary widely by industry.</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a:latin typeface="Playfair Display"/>
                <a:ea typeface="Playfair Display"/>
                <a:cs typeface="Playfair Display"/>
                <a:sym typeface="Playfair Display"/>
              </a:rPr>
              <a:t>Firms that manage transitions well can extend the</a:t>
            </a:r>
            <a:r>
              <a:rPr lang="en-US" sz="1100" b="1">
                <a:latin typeface="Playfair Display"/>
                <a:ea typeface="Playfair Display"/>
                <a:cs typeface="Playfair Display"/>
                <a:sym typeface="Playfair Display"/>
              </a:rPr>
              <a:t> growth</a:t>
            </a:r>
            <a:r>
              <a:rPr lang="en-US" sz="1100">
                <a:latin typeface="Playfair Display"/>
                <a:ea typeface="Playfair Display"/>
                <a:cs typeface="Playfair Display"/>
                <a:sym typeface="Playfair Display"/>
              </a:rPr>
              <a:t> and </a:t>
            </a:r>
            <a:r>
              <a:rPr lang="en-US" sz="1100" b="1">
                <a:latin typeface="Playfair Display"/>
                <a:ea typeface="Playfair Display"/>
                <a:cs typeface="Playfair Display"/>
                <a:sym typeface="Playfair Display"/>
              </a:rPr>
              <a:t>maturity</a:t>
            </a:r>
            <a:r>
              <a:rPr lang="en-US" sz="1100">
                <a:latin typeface="Playfair Display"/>
                <a:ea typeface="Playfair Display"/>
                <a:cs typeface="Playfair Display"/>
                <a:sym typeface="Playfair Display"/>
              </a:rPr>
              <a:t> stages and delay decline.</a:t>
            </a:r>
            <a:endParaRPr>
              <a:latin typeface="Playfair Display"/>
              <a:ea typeface="Playfair Display"/>
              <a:cs typeface="Playfair Display"/>
              <a:sym typeface="Playfair Display"/>
            </a:endParaRPr>
          </a:p>
        </p:txBody>
      </p:sp>
      <p:sp>
        <p:nvSpPr>
          <p:cNvPr id="273" name="Google Shape;273;g364429659c7_0_122:notes">
            <a:extLst>
              <a:ext uri="{FF2B5EF4-FFF2-40B4-BE49-F238E27FC236}">
                <a16:creationId xmlns:a16="http://schemas.microsoft.com/office/drawing/2014/main" id="{8496B9B3-2199-2F79-2E9C-861C456407CF}"/>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40</a:t>
            </a:fld>
            <a:endParaRPr/>
          </a:p>
        </p:txBody>
      </p:sp>
    </p:spTree>
    <p:extLst>
      <p:ext uri="{BB962C8B-B14F-4D97-AF65-F5344CB8AC3E}">
        <p14:creationId xmlns:p14="http://schemas.microsoft.com/office/powerpoint/2010/main" val="38110104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a:extLst>
            <a:ext uri="{FF2B5EF4-FFF2-40B4-BE49-F238E27FC236}">
              <a16:creationId xmlns:a16="http://schemas.microsoft.com/office/drawing/2014/main" id="{58E880E0-51CC-D100-1366-08E44EECE5BC}"/>
            </a:ext>
          </a:extLst>
        </p:cNvPr>
        <p:cNvGrpSpPr/>
        <p:nvPr/>
      </p:nvGrpSpPr>
      <p:grpSpPr>
        <a:xfrm>
          <a:off x="0" y="0"/>
          <a:ext cx="0" cy="0"/>
          <a:chOff x="0" y="0"/>
          <a:chExt cx="0" cy="0"/>
        </a:xfrm>
      </p:grpSpPr>
      <p:sp>
        <p:nvSpPr>
          <p:cNvPr id="271" name="Google Shape;271;g364429659c7_0_122:notes">
            <a:extLst>
              <a:ext uri="{FF2B5EF4-FFF2-40B4-BE49-F238E27FC236}">
                <a16:creationId xmlns:a16="http://schemas.microsoft.com/office/drawing/2014/main" id="{82A5DE7B-F857-6E84-C392-43CA389D0C6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364429659c7_0_122:notes">
            <a:extLst>
              <a:ext uri="{FF2B5EF4-FFF2-40B4-BE49-F238E27FC236}">
                <a16:creationId xmlns:a16="http://schemas.microsoft.com/office/drawing/2014/main" id="{421D03BA-8D37-79BB-A1B9-11259437C1A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1. Introduction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Low - product is just entering the market.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High cost per customer due to marketing, development, and distribution setup.</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Typically negative because of high investment and low sales volume.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 </a:t>
            </a:r>
            <a:r>
              <a:rPr lang="en-US" sz="1100">
                <a:latin typeface="Playfair Display"/>
                <a:ea typeface="Playfair Display"/>
                <a:cs typeface="Playfair Display"/>
                <a:sym typeface="Playfair Display"/>
              </a:rPr>
              <a:t>Mostly innovators and early adopters willing to try new products.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Few or no competitors - market is not yet proven.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Key 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Building awareness and educating consumers.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Overcoming skepticism and convincing customers to try the product.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Heavy promotional campaigns.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Limited distribution - often in select markets.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2. Growth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Increase rapidly as the product gains acceptance.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Drop per customer because of economies of scale.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a:t>
            </a:r>
            <a:r>
              <a:rPr lang="en-US" sz="1100">
                <a:latin typeface="Playfair Display"/>
                <a:ea typeface="Playfair Display"/>
                <a:cs typeface="Playfair Display"/>
                <a:sym typeface="Playfair Display"/>
              </a:rPr>
              <a:t> Rise significantly as revenue outpaces costs.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Increases - other firms enter to capture market share.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Opportunities: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Establish brand loyalty before market saturation.</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Expand into new segments and geographic areas.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Improve features and expand product variations.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Broaden distribution and possibly adjust pricing strategies.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3. Maturity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a:t>
            </a:r>
            <a:r>
              <a:rPr lang="en-US" sz="1100">
                <a:latin typeface="Playfair Display"/>
                <a:ea typeface="Playfair Display"/>
                <a:cs typeface="Playfair Display"/>
                <a:sym typeface="Playfair Display"/>
              </a:rPr>
              <a:t> Reach peak levels - growth rate slows or plateaus.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 </a:t>
            </a:r>
            <a:r>
              <a:rPr lang="en-US" sz="1100">
                <a:latin typeface="Playfair Display"/>
                <a:ea typeface="Playfair Display"/>
                <a:cs typeface="Playfair Display"/>
                <a:sym typeface="Playfair Display"/>
              </a:rPr>
              <a:t>Lowest cost per customer due to maximum efficiency.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Highest but may start to flatten or slightly decline.</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Market:</a:t>
            </a:r>
            <a:r>
              <a:rPr lang="en-US" sz="1100">
                <a:latin typeface="Playfair Display"/>
                <a:ea typeface="Playfair Display"/>
                <a:cs typeface="Playfair Display"/>
                <a:sym typeface="Playfair Display"/>
              </a:rPr>
              <a:t> Saturated; most potential customers already own the product.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a:t>
            </a:r>
            <a:r>
              <a:rPr lang="en-US" sz="1100">
                <a:latin typeface="Playfair Display"/>
                <a:ea typeface="Playfair Display"/>
                <a:cs typeface="Playfair Display"/>
                <a:sym typeface="Playfair Display"/>
              </a:rPr>
              <a:t> Stable but intense - differentiation becomes essential.</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Challenges: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Maintaining interest and avoiding commoditization.</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Strategies: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Product improvements, rebranding, or bundling.</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Loyalty programs to retain customers.</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4. Decline Stage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Characteristics: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Sales: </a:t>
            </a:r>
            <a:r>
              <a:rPr lang="en-US" sz="1100">
                <a:latin typeface="Playfair Display"/>
                <a:ea typeface="Playfair Display"/>
                <a:cs typeface="Playfair Display"/>
                <a:sym typeface="Playfair Display"/>
              </a:rPr>
              <a:t>Drop as demand falls.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Costs:</a:t>
            </a:r>
            <a:r>
              <a:rPr lang="en-US" sz="1100">
                <a:latin typeface="Playfair Display"/>
                <a:ea typeface="Playfair Display"/>
                <a:cs typeface="Playfair Display"/>
                <a:sym typeface="Playfair Display"/>
              </a:rPr>
              <a:t> Remain low per customer, but revenue declines sharply.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Profits: </a:t>
            </a:r>
            <a:r>
              <a:rPr lang="en-US" sz="1100">
                <a:latin typeface="Playfair Display"/>
                <a:ea typeface="Playfair Display"/>
                <a:cs typeface="Playfair Display"/>
                <a:sym typeface="Playfair Display"/>
              </a:rPr>
              <a:t>Decrease - may turn negative if not managed.</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Customers:</a:t>
            </a:r>
            <a:r>
              <a:rPr lang="en-US" sz="1100">
                <a:latin typeface="Playfair Display"/>
                <a:ea typeface="Playfair Display"/>
                <a:cs typeface="Playfair Display"/>
                <a:sym typeface="Playfair Display"/>
              </a:rPr>
              <a:t> Shrinking base - product may appeal only to niche markets.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Competition: </a:t>
            </a:r>
            <a:r>
              <a:rPr lang="en-US" sz="1100">
                <a:latin typeface="Playfair Display"/>
                <a:ea typeface="Playfair Display"/>
                <a:cs typeface="Playfair Display"/>
                <a:sym typeface="Playfair Display"/>
              </a:rPr>
              <a:t>Declines - weaker players exit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Options for Firms: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Discontinue the product and phase out support.</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Reduce costs and harvest remaining profits.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Find new uses or reposition the product to extend its life.</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Visual Note: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The </a:t>
            </a:r>
            <a:r>
              <a:rPr lang="en-US" sz="1100" b="1">
                <a:latin typeface="Playfair Display"/>
                <a:ea typeface="Playfair Display"/>
                <a:cs typeface="Playfair Display"/>
                <a:sym typeface="Playfair Display"/>
              </a:rPr>
              <a:t>bell curve</a:t>
            </a:r>
            <a:r>
              <a:rPr lang="en-US" sz="1100">
                <a:latin typeface="Playfair Display"/>
                <a:ea typeface="Playfair Display"/>
                <a:cs typeface="Playfair Display"/>
                <a:sym typeface="Playfair Display"/>
              </a:rPr>
              <a:t> in the figure represents the </a:t>
            </a:r>
            <a:r>
              <a:rPr lang="en-US" sz="1100" b="1">
                <a:latin typeface="Playfair Display"/>
                <a:ea typeface="Playfair Display"/>
                <a:cs typeface="Playfair Display"/>
                <a:sym typeface="Playfair Display"/>
              </a:rPr>
              <a:t>rise and fall of sales</a:t>
            </a:r>
            <a:r>
              <a:rPr lang="en-US" sz="1100">
                <a:latin typeface="Playfair Display"/>
                <a:ea typeface="Playfair Display"/>
                <a:cs typeface="Playfair Display"/>
                <a:sym typeface="Playfair Display"/>
              </a:rPr>
              <a:t> over time.</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 time axis shows how long it typically takes to move through the stages - this can vary widely by industry.</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400"/>
              </a:spcAft>
              <a:buClr>
                <a:schemeClr val="dk1"/>
              </a:buClr>
              <a:buSzPts val="1100"/>
              <a:buChar char="●"/>
            </a:pPr>
            <a:r>
              <a:rPr lang="en-US" sz="1100">
                <a:latin typeface="Playfair Display"/>
                <a:ea typeface="Playfair Display"/>
                <a:cs typeface="Playfair Display"/>
                <a:sym typeface="Playfair Display"/>
              </a:rPr>
              <a:t>Firms that manage transitions well can extend the</a:t>
            </a:r>
            <a:r>
              <a:rPr lang="en-US" sz="1100" b="1">
                <a:latin typeface="Playfair Display"/>
                <a:ea typeface="Playfair Display"/>
                <a:cs typeface="Playfair Display"/>
                <a:sym typeface="Playfair Display"/>
              </a:rPr>
              <a:t> growth</a:t>
            </a:r>
            <a:r>
              <a:rPr lang="en-US" sz="1100">
                <a:latin typeface="Playfair Display"/>
                <a:ea typeface="Playfair Display"/>
                <a:cs typeface="Playfair Display"/>
                <a:sym typeface="Playfair Display"/>
              </a:rPr>
              <a:t> and </a:t>
            </a:r>
            <a:r>
              <a:rPr lang="en-US" sz="1100" b="1">
                <a:latin typeface="Playfair Display"/>
                <a:ea typeface="Playfair Display"/>
                <a:cs typeface="Playfair Display"/>
                <a:sym typeface="Playfair Display"/>
              </a:rPr>
              <a:t>maturity</a:t>
            </a:r>
            <a:r>
              <a:rPr lang="en-US" sz="1100">
                <a:latin typeface="Playfair Display"/>
                <a:ea typeface="Playfair Display"/>
                <a:cs typeface="Playfair Display"/>
                <a:sym typeface="Playfair Display"/>
              </a:rPr>
              <a:t> stages and delay decline.</a:t>
            </a:r>
            <a:endParaRPr>
              <a:latin typeface="Playfair Display"/>
              <a:ea typeface="Playfair Display"/>
              <a:cs typeface="Playfair Display"/>
              <a:sym typeface="Playfair Display"/>
            </a:endParaRPr>
          </a:p>
        </p:txBody>
      </p:sp>
      <p:sp>
        <p:nvSpPr>
          <p:cNvPr id="273" name="Google Shape;273;g364429659c7_0_122:notes">
            <a:extLst>
              <a:ext uri="{FF2B5EF4-FFF2-40B4-BE49-F238E27FC236}">
                <a16:creationId xmlns:a16="http://schemas.microsoft.com/office/drawing/2014/main" id="{7F31E859-0725-0EF2-A017-AAAE86D4D38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41</a:t>
            </a:fld>
            <a:endParaRPr/>
          </a:p>
        </p:txBody>
      </p:sp>
    </p:spTree>
    <p:extLst>
      <p:ext uri="{BB962C8B-B14F-4D97-AF65-F5344CB8AC3E}">
        <p14:creationId xmlns:p14="http://schemas.microsoft.com/office/powerpoint/2010/main" val="8800091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a:extLst>
            <a:ext uri="{FF2B5EF4-FFF2-40B4-BE49-F238E27FC236}">
              <a16:creationId xmlns:a16="http://schemas.microsoft.com/office/drawing/2014/main" id="{0BDF3398-3757-5705-DAFC-4938B3007557}"/>
            </a:ext>
          </a:extLst>
        </p:cNvPr>
        <p:cNvGrpSpPr/>
        <p:nvPr/>
      </p:nvGrpSpPr>
      <p:grpSpPr>
        <a:xfrm>
          <a:off x="0" y="0"/>
          <a:ext cx="0" cy="0"/>
          <a:chOff x="0" y="0"/>
          <a:chExt cx="0" cy="0"/>
        </a:xfrm>
      </p:grpSpPr>
      <p:sp>
        <p:nvSpPr>
          <p:cNvPr id="283" name="Google Shape;283;g364429659c7_0_141:notes">
            <a:extLst>
              <a:ext uri="{FF2B5EF4-FFF2-40B4-BE49-F238E27FC236}">
                <a16:creationId xmlns:a16="http://schemas.microsoft.com/office/drawing/2014/main" id="{C7F0C402-5AE8-E4FF-ED60-3276AFFB394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g364429659c7_0_141:notes">
            <a:extLst>
              <a:ext uri="{FF2B5EF4-FFF2-40B4-BE49-F238E27FC236}">
                <a16:creationId xmlns:a16="http://schemas.microsoft.com/office/drawing/2014/main" id="{5B7E1CE5-4625-2490-C401-BE8FF2E35DD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Definition &amp; Purpose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Extending the product life cycle</a:t>
            </a:r>
            <a:r>
              <a:rPr lang="en-US" sz="1100">
                <a:latin typeface="Playfair Display"/>
                <a:ea typeface="Playfair Display"/>
                <a:cs typeface="Playfair Display"/>
                <a:sym typeface="Playfair Display"/>
              </a:rPr>
              <a:t> means taking deliberate actions to </a:t>
            </a:r>
            <a:r>
              <a:rPr lang="en-US" sz="1100" b="1">
                <a:latin typeface="Playfair Display"/>
                <a:ea typeface="Playfair Display"/>
                <a:cs typeface="Playfair Display"/>
                <a:sym typeface="Playfair Display"/>
              </a:rPr>
              <a:t>delay the Decline stage</a:t>
            </a:r>
            <a:r>
              <a:rPr lang="en-US" sz="1100">
                <a:latin typeface="Playfair Display"/>
                <a:ea typeface="Playfair Display"/>
                <a:cs typeface="Playfair Display"/>
                <a:sym typeface="Playfair Display"/>
              </a:rPr>
              <a:t> of the Product Life Cycle (PLC).</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This is usually achieved through </a:t>
            </a:r>
            <a:r>
              <a:rPr lang="en-US" sz="1100" b="1">
                <a:latin typeface="Playfair Display"/>
                <a:ea typeface="Playfair Display"/>
                <a:cs typeface="Playfair Display"/>
                <a:sym typeface="Playfair Display"/>
              </a:rPr>
              <a:t>incremental innovation </a:t>
            </a:r>
            <a:r>
              <a:rPr lang="en-US" sz="1100">
                <a:latin typeface="Playfair Display"/>
                <a:ea typeface="Playfair Display"/>
                <a:cs typeface="Playfair Display"/>
                <a:sym typeface="Playfair Display"/>
              </a:rPr>
              <a:t>- small but meaningful updates or improvements to an existing product.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Goal: </a:t>
            </a:r>
            <a:r>
              <a:rPr lang="en-US" sz="1100" b="1">
                <a:latin typeface="Playfair Display"/>
                <a:ea typeface="Playfair Display"/>
                <a:cs typeface="Playfair Display"/>
                <a:sym typeface="Playfair Display"/>
              </a:rPr>
              <a:t>Refresh customer interest</a:t>
            </a:r>
            <a:r>
              <a:rPr lang="en-US" sz="1100">
                <a:latin typeface="Playfair Display"/>
                <a:ea typeface="Playfair Display"/>
                <a:cs typeface="Playfair Display"/>
                <a:sym typeface="Playfair Display"/>
              </a:rPr>
              <a:t>, maintain competitiveness, and restart a </a:t>
            </a:r>
            <a:r>
              <a:rPr lang="en-US" sz="1100" b="1">
                <a:latin typeface="Playfair Display"/>
                <a:ea typeface="Playfair Display"/>
                <a:cs typeface="Playfair Display"/>
                <a:sym typeface="Playfair Display"/>
              </a:rPr>
              <a:t>mini growth phase </a:t>
            </a:r>
            <a:r>
              <a:rPr lang="en-US" sz="1100">
                <a:latin typeface="Playfair Display"/>
                <a:ea typeface="Playfair Display"/>
                <a:cs typeface="Playfair Display"/>
                <a:sym typeface="Playfair Display"/>
              </a:rPr>
              <a:t>without creating an entirely new product.</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Key Strategies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Product Upgrades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Introduce new versions with enhanced features, design tweaks, or performance improvements.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a:t>
            </a:r>
            <a:r>
              <a:rPr lang="en-US" sz="1100" i="1">
                <a:latin typeface="Playfair Display"/>
                <a:ea typeface="Playfair Display"/>
                <a:cs typeface="Playfair Display"/>
                <a:sym typeface="Playfair Display"/>
              </a:rPr>
              <a:t>Apple’s iPhone upgrades</a:t>
            </a:r>
            <a:r>
              <a:rPr lang="en-US" sz="1100">
                <a:latin typeface="Playfair Display"/>
                <a:ea typeface="Playfair Display"/>
                <a:cs typeface="Playfair Display"/>
                <a:sym typeface="Playfair Display"/>
              </a:rPr>
              <a:t> each year add incremental changes like better cameras, improved processors, or new colors.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Model Refreshes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Revamp product lines to appear modern and competitive without reinventing them.</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a:t>
            </a:r>
            <a:r>
              <a:rPr lang="en-US" sz="1100" i="1">
                <a:latin typeface="Playfair Display"/>
                <a:ea typeface="Playfair Display"/>
                <a:cs typeface="Playfair Display"/>
                <a:sym typeface="Playfair Display"/>
              </a:rPr>
              <a:t>Toyota &amp; Ford</a:t>
            </a:r>
            <a:r>
              <a:rPr lang="en-US" sz="1100">
                <a:latin typeface="Playfair Display"/>
                <a:ea typeface="Playfair Display"/>
                <a:cs typeface="Playfair Display"/>
                <a:sym typeface="Playfair Display"/>
              </a:rPr>
              <a:t> launch new car models or facelifts (minor design + tech upgrades) to keep customers engaged.</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Repositioning</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Market an existing product to a new audience or for a new use case (not shown in the slide but often relevant).</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Benefits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 Engagement</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Keeps the brand relevant and visible in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Revenue Boost</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Encourages existing customers to repurchase and attracts new buyers.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Market Defense</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Makes it harder for competitors to capture market share by offering fresher alternatives.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Restarts Growth</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Can shift the sales curve upward temporarily, effectively extending the Maturity stage.</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Risks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Over-Saturation / Customer Fatigue</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Too many updates too frequently may cause customers to tune out or feel pressured to upgrade unnecessarily.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Smartphone fatigue from yearly releases.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Cannibalization</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New version may take sales away from your older products instead of growing total sales.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This can be especially harmful if the older version was still profitable.</a:t>
            </a:r>
            <a:endParaRPr>
              <a:latin typeface="Playfair Display"/>
              <a:ea typeface="Playfair Display"/>
              <a:cs typeface="Playfair Display"/>
              <a:sym typeface="Playfair Display"/>
            </a:endParaRPr>
          </a:p>
        </p:txBody>
      </p:sp>
      <p:sp>
        <p:nvSpPr>
          <p:cNvPr id="285" name="Google Shape;285;g364429659c7_0_141:notes">
            <a:extLst>
              <a:ext uri="{FF2B5EF4-FFF2-40B4-BE49-F238E27FC236}">
                <a16:creationId xmlns:a16="http://schemas.microsoft.com/office/drawing/2014/main" id="{87D8F7B8-0DFC-16F7-E7B0-D97F12EE71B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42</a:t>
            </a:fld>
            <a:endParaRPr/>
          </a:p>
        </p:txBody>
      </p:sp>
    </p:spTree>
    <p:extLst>
      <p:ext uri="{BB962C8B-B14F-4D97-AF65-F5344CB8AC3E}">
        <p14:creationId xmlns:p14="http://schemas.microsoft.com/office/powerpoint/2010/main" val="15125742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a:extLst>
            <a:ext uri="{FF2B5EF4-FFF2-40B4-BE49-F238E27FC236}">
              <a16:creationId xmlns:a16="http://schemas.microsoft.com/office/drawing/2014/main" id="{38493027-633C-234E-B6E0-1D6A4B30DC51}"/>
            </a:ext>
          </a:extLst>
        </p:cNvPr>
        <p:cNvGrpSpPr/>
        <p:nvPr/>
      </p:nvGrpSpPr>
      <p:grpSpPr>
        <a:xfrm>
          <a:off x="0" y="0"/>
          <a:ext cx="0" cy="0"/>
          <a:chOff x="0" y="0"/>
          <a:chExt cx="0" cy="0"/>
        </a:xfrm>
      </p:grpSpPr>
      <p:sp>
        <p:nvSpPr>
          <p:cNvPr id="283" name="Google Shape;283;g364429659c7_0_141:notes">
            <a:extLst>
              <a:ext uri="{FF2B5EF4-FFF2-40B4-BE49-F238E27FC236}">
                <a16:creationId xmlns:a16="http://schemas.microsoft.com/office/drawing/2014/main" id="{BD675E21-C9D6-90F4-2E36-3FE9436B15F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g364429659c7_0_141:notes">
            <a:extLst>
              <a:ext uri="{FF2B5EF4-FFF2-40B4-BE49-F238E27FC236}">
                <a16:creationId xmlns:a16="http://schemas.microsoft.com/office/drawing/2014/main" id="{5E117674-3C4C-DE59-04F1-D575EF65FC0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Definition &amp; Purpose</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Extending the product life cycle</a:t>
            </a:r>
            <a:r>
              <a:rPr lang="en-US" sz="1100">
                <a:latin typeface="Playfair Display"/>
                <a:ea typeface="Playfair Display"/>
                <a:cs typeface="Playfair Display"/>
                <a:sym typeface="Playfair Display"/>
              </a:rPr>
              <a:t> means taking deliberate actions to </a:t>
            </a:r>
            <a:r>
              <a:rPr lang="en-US" sz="1100" b="1">
                <a:latin typeface="Playfair Display"/>
                <a:ea typeface="Playfair Display"/>
                <a:cs typeface="Playfair Display"/>
                <a:sym typeface="Playfair Display"/>
              </a:rPr>
              <a:t>delay the Decline stage</a:t>
            </a:r>
            <a:r>
              <a:rPr lang="en-US" sz="1100">
                <a:latin typeface="Playfair Display"/>
                <a:ea typeface="Playfair Display"/>
                <a:cs typeface="Playfair Display"/>
                <a:sym typeface="Playfair Display"/>
              </a:rPr>
              <a:t> of the Product Life Cycle (PLC).</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This is usually achieved through </a:t>
            </a:r>
            <a:r>
              <a:rPr lang="en-US" sz="1100" b="1">
                <a:latin typeface="Playfair Display"/>
                <a:ea typeface="Playfair Display"/>
                <a:cs typeface="Playfair Display"/>
                <a:sym typeface="Playfair Display"/>
              </a:rPr>
              <a:t>incremental innovation </a:t>
            </a:r>
            <a:r>
              <a:rPr lang="en-US" sz="1100">
                <a:latin typeface="Playfair Display"/>
                <a:ea typeface="Playfair Display"/>
                <a:cs typeface="Playfair Display"/>
                <a:sym typeface="Playfair Display"/>
              </a:rPr>
              <a:t>- small but meaningful updates or improvements to an existing product.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a:latin typeface="Playfair Display"/>
                <a:ea typeface="Playfair Display"/>
                <a:cs typeface="Playfair Display"/>
                <a:sym typeface="Playfair Display"/>
              </a:rPr>
              <a:t>Goal: </a:t>
            </a:r>
            <a:r>
              <a:rPr lang="en-US" sz="1100" b="1">
                <a:latin typeface="Playfair Display"/>
                <a:ea typeface="Playfair Display"/>
                <a:cs typeface="Playfair Display"/>
                <a:sym typeface="Playfair Display"/>
              </a:rPr>
              <a:t>Refresh customer interest</a:t>
            </a:r>
            <a:r>
              <a:rPr lang="en-US" sz="1100">
                <a:latin typeface="Playfair Display"/>
                <a:ea typeface="Playfair Display"/>
                <a:cs typeface="Playfair Display"/>
                <a:sym typeface="Playfair Display"/>
              </a:rPr>
              <a:t>, maintain competitiveness, and restart a </a:t>
            </a:r>
            <a:r>
              <a:rPr lang="en-US" sz="1100" b="1">
                <a:latin typeface="Playfair Display"/>
                <a:ea typeface="Playfair Display"/>
                <a:cs typeface="Playfair Display"/>
                <a:sym typeface="Playfair Display"/>
              </a:rPr>
              <a:t>mini growth phase </a:t>
            </a:r>
            <a:r>
              <a:rPr lang="en-US" sz="1100">
                <a:latin typeface="Playfair Display"/>
                <a:ea typeface="Playfair Display"/>
                <a:cs typeface="Playfair Display"/>
                <a:sym typeface="Playfair Display"/>
              </a:rPr>
              <a:t>without creating an entirely new product.</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Key Strategies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Product Upgrades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Introduce new versions with enhanced features, design tweaks, or performance improvements.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a:t>
            </a:r>
            <a:r>
              <a:rPr lang="en-US" sz="1100" i="1">
                <a:latin typeface="Playfair Display"/>
                <a:ea typeface="Playfair Display"/>
                <a:cs typeface="Playfair Display"/>
                <a:sym typeface="Playfair Display"/>
              </a:rPr>
              <a:t>Apple’s iPhone upgrades</a:t>
            </a:r>
            <a:r>
              <a:rPr lang="en-US" sz="1100">
                <a:latin typeface="Playfair Display"/>
                <a:ea typeface="Playfair Display"/>
                <a:cs typeface="Playfair Display"/>
                <a:sym typeface="Playfair Display"/>
              </a:rPr>
              <a:t> each year add incremental changes like better cameras, improved processors, or new colors.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Model Refreshes</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Revamp product lines to appear modern and competitive without reinventing them.</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a:t>
            </a:r>
            <a:r>
              <a:rPr lang="en-US" sz="1100" i="1">
                <a:latin typeface="Playfair Display"/>
                <a:ea typeface="Playfair Display"/>
                <a:cs typeface="Playfair Display"/>
                <a:sym typeface="Playfair Display"/>
              </a:rPr>
              <a:t>Toyota &amp; Ford</a:t>
            </a:r>
            <a:r>
              <a:rPr lang="en-US" sz="1100">
                <a:latin typeface="Playfair Display"/>
                <a:ea typeface="Playfair Display"/>
                <a:cs typeface="Playfair Display"/>
                <a:sym typeface="Playfair Display"/>
              </a:rPr>
              <a:t> launch new car models or facelifts (minor design + tech upgrades) to keep customers engaged.</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Repositioning</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Market an existing product to a new audience or for a new use case (not shown in the slide but often relevant).</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Benefits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Customer Engagement</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Keeps the brand relevant and visible in the market.</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Revenue Boost</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Encourages existing customers to repurchase and attracts new buyers.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Market Defense</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Makes it harder for competitors to capture market share by offering fresher alternatives.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Char char="●"/>
            </a:pPr>
            <a:r>
              <a:rPr lang="en-US" sz="1100" b="1">
                <a:latin typeface="Playfair Display"/>
                <a:ea typeface="Playfair Display"/>
                <a:cs typeface="Playfair Display"/>
                <a:sym typeface="Playfair Display"/>
              </a:rPr>
              <a:t>Restarts Growth</a:t>
            </a:r>
            <a:br>
              <a:rPr lang="en-US" sz="1100">
                <a:latin typeface="Playfair Display"/>
                <a:ea typeface="Playfair Display"/>
                <a:cs typeface="Playfair Display"/>
                <a:sym typeface="Playfair Display"/>
              </a:rPr>
            </a:br>
            <a:r>
              <a:rPr lang="en-US" sz="1100">
                <a:latin typeface="Playfair Display"/>
                <a:ea typeface="Playfair Display"/>
                <a:cs typeface="Playfair Display"/>
                <a:sym typeface="Playfair Display"/>
              </a:rPr>
              <a:t> Can shift the sales curve upward temporarily, effectively extending the Maturity stage.</a:t>
            </a:r>
            <a:endParaRPr sz="1100">
              <a:latin typeface="Playfair Display"/>
              <a:ea typeface="Playfair Display"/>
              <a:cs typeface="Playfair Display"/>
              <a:sym typeface="Playfair Display"/>
            </a:endParaRPr>
          </a:p>
          <a:p>
            <a:pPr marL="0" lvl="0" indent="0" algn="l" rtl="0">
              <a:lnSpc>
                <a:spcPct val="164000"/>
              </a:lnSpc>
              <a:spcBef>
                <a:spcPts val="1400"/>
              </a:spcBef>
              <a:spcAft>
                <a:spcPts val="0"/>
              </a:spcAft>
              <a:buClr>
                <a:schemeClr val="dk1"/>
              </a:buClr>
              <a:buSzPts val="1100"/>
              <a:buFont typeface="Arial"/>
              <a:buNone/>
            </a:pPr>
            <a:r>
              <a:rPr lang="en-US" sz="1300" b="1">
                <a:latin typeface="Playfair Display"/>
                <a:ea typeface="Playfair Display"/>
                <a:cs typeface="Playfair Display"/>
                <a:sym typeface="Playfair Display"/>
              </a:rPr>
              <a:t>Risks</a:t>
            </a:r>
            <a:endParaRPr sz="1300" b="1">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Over-Saturation / Customer Fatigue</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Too many updates too frequently may cause customers to tune out or feel pressured to upgrade unnecessarily.</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Smartphone fatigue from yearly releases.</a:t>
            </a:r>
            <a:endParaRPr sz="1100">
              <a:latin typeface="Playfair Display"/>
              <a:ea typeface="Playfair Display"/>
              <a:cs typeface="Playfair Display"/>
              <a:sym typeface="Playfair Display"/>
            </a:endParaRPr>
          </a:p>
          <a:p>
            <a:pPr marL="457200" lvl="0" indent="-298450" algn="l" rtl="0">
              <a:lnSpc>
                <a:spcPct val="164000"/>
              </a:lnSpc>
              <a:spcBef>
                <a:spcPts val="1400"/>
              </a:spcBef>
              <a:spcAft>
                <a:spcPts val="0"/>
              </a:spcAft>
              <a:buClr>
                <a:schemeClr val="dk1"/>
              </a:buClr>
              <a:buSzPts val="1100"/>
              <a:buFont typeface="Playfair Display"/>
              <a:buAutoNum type="arabicPeriod"/>
            </a:pPr>
            <a:r>
              <a:rPr lang="en-US" sz="1100" b="1">
                <a:latin typeface="Playfair Display"/>
                <a:ea typeface="Playfair Display"/>
                <a:cs typeface="Playfair Display"/>
                <a:sym typeface="Playfair Display"/>
              </a:rPr>
              <a:t>Cannibalization</a:t>
            </a:r>
            <a:endParaRPr sz="1100" b="1">
              <a:latin typeface="Playfair Display"/>
              <a:ea typeface="Playfair Display"/>
              <a:cs typeface="Playfair Display"/>
              <a:sym typeface="Playfair Display"/>
            </a:endParaRPr>
          </a:p>
          <a:p>
            <a:pPr marL="914400" lvl="1" indent="-298450" algn="l" rtl="0">
              <a:lnSpc>
                <a:spcPct val="164000"/>
              </a:lnSpc>
              <a:spcBef>
                <a:spcPts val="14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New version may take sales away from your older products instead of growing total sales.</a:t>
            </a:r>
            <a:endParaRPr sz="1100">
              <a:latin typeface="Playfair Display"/>
              <a:ea typeface="Playfair Display"/>
              <a:cs typeface="Playfair Display"/>
              <a:sym typeface="Playfair Display"/>
            </a:endParaRPr>
          </a:p>
          <a:p>
            <a:pPr marL="914400" lvl="1" indent="-298450" algn="l" rtl="0">
              <a:lnSpc>
                <a:spcPct val="164000"/>
              </a:lnSpc>
              <a:spcBef>
                <a:spcPts val="14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This can be especially harmful if the older version was still profitable.</a:t>
            </a:r>
            <a:endParaRPr>
              <a:latin typeface="Playfair Display"/>
              <a:ea typeface="Playfair Display"/>
              <a:cs typeface="Playfair Display"/>
              <a:sym typeface="Playfair Display"/>
            </a:endParaRPr>
          </a:p>
        </p:txBody>
      </p:sp>
      <p:sp>
        <p:nvSpPr>
          <p:cNvPr id="285" name="Google Shape;285;g364429659c7_0_141:notes">
            <a:extLst>
              <a:ext uri="{FF2B5EF4-FFF2-40B4-BE49-F238E27FC236}">
                <a16:creationId xmlns:a16="http://schemas.microsoft.com/office/drawing/2014/main" id="{F06E58C5-2608-414A-0133-D68249B7238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43</a:t>
            </a:fld>
            <a:endParaRPr/>
          </a:p>
        </p:txBody>
      </p:sp>
    </p:spTree>
    <p:extLst>
      <p:ext uri="{BB962C8B-B14F-4D97-AF65-F5344CB8AC3E}">
        <p14:creationId xmlns:p14="http://schemas.microsoft.com/office/powerpoint/2010/main" val="42648366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a:extLst>
            <a:ext uri="{FF2B5EF4-FFF2-40B4-BE49-F238E27FC236}">
              <a16:creationId xmlns:a16="http://schemas.microsoft.com/office/drawing/2014/main" id="{99A50E14-3226-45E1-B75F-52D05BAF4E42}"/>
            </a:ext>
          </a:extLst>
        </p:cNvPr>
        <p:cNvGrpSpPr/>
        <p:nvPr/>
      </p:nvGrpSpPr>
      <p:grpSpPr>
        <a:xfrm>
          <a:off x="0" y="0"/>
          <a:ext cx="0" cy="0"/>
          <a:chOff x="0" y="0"/>
          <a:chExt cx="0" cy="0"/>
        </a:xfrm>
      </p:grpSpPr>
      <p:sp>
        <p:nvSpPr>
          <p:cNvPr id="295" name="Google Shape;295;g364429659c7_0_159:notes">
            <a:extLst>
              <a:ext uri="{FF2B5EF4-FFF2-40B4-BE49-F238E27FC236}">
                <a16:creationId xmlns:a16="http://schemas.microsoft.com/office/drawing/2014/main" id="{BB2A3C20-106E-B178-7C11-B647BD9AD46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g364429659c7_0_159:notes">
            <a:extLst>
              <a:ext uri="{FF2B5EF4-FFF2-40B4-BE49-F238E27FC236}">
                <a16:creationId xmlns:a16="http://schemas.microsoft.com/office/drawing/2014/main" id="{E0C7219C-5E81-242D-C834-F704D3C38D6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g364429659c7_0_159:notes">
            <a:extLst>
              <a:ext uri="{FF2B5EF4-FFF2-40B4-BE49-F238E27FC236}">
                <a16:creationId xmlns:a16="http://schemas.microsoft.com/office/drawing/2014/main" id="{D15EC9BE-438D-B929-026F-2DAEBA1EA68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extLst>
      <p:ext uri="{BB962C8B-B14F-4D97-AF65-F5344CB8AC3E}">
        <p14:creationId xmlns:p14="http://schemas.microsoft.com/office/powerpoint/2010/main" val="7319033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a:extLst>
            <a:ext uri="{FF2B5EF4-FFF2-40B4-BE49-F238E27FC236}">
              <a16:creationId xmlns:a16="http://schemas.microsoft.com/office/drawing/2014/main" id="{B98660E4-BAB2-1874-81BB-3D48C0B08537}"/>
            </a:ext>
          </a:extLst>
        </p:cNvPr>
        <p:cNvGrpSpPr/>
        <p:nvPr/>
      </p:nvGrpSpPr>
      <p:grpSpPr>
        <a:xfrm>
          <a:off x="0" y="0"/>
          <a:ext cx="0" cy="0"/>
          <a:chOff x="0" y="0"/>
          <a:chExt cx="0" cy="0"/>
        </a:xfrm>
      </p:grpSpPr>
      <p:sp>
        <p:nvSpPr>
          <p:cNvPr id="295" name="Google Shape;295;g364429659c7_0_159:notes">
            <a:extLst>
              <a:ext uri="{FF2B5EF4-FFF2-40B4-BE49-F238E27FC236}">
                <a16:creationId xmlns:a16="http://schemas.microsoft.com/office/drawing/2014/main" id="{E6FC8449-70C6-8924-5A58-1385FB99FA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g364429659c7_0_159:notes">
            <a:extLst>
              <a:ext uri="{FF2B5EF4-FFF2-40B4-BE49-F238E27FC236}">
                <a16:creationId xmlns:a16="http://schemas.microsoft.com/office/drawing/2014/main" id="{EFB0CCD2-7434-CD75-E131-A66249F4734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g364429659c7_0_159:notes">
            <a:extLst>
              <a:ext uri="{FF2B5EF4-FFF2-40B4-BE49-F238E27FC236}">
                <a16:creationId xmlns:a16="http://schemas.microsoft.com/office/drawing/2014/main" id="{C03FB15E-581B-3F0E-9C4F-9263D89A8A27}"/>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extLst>
      <p:ext uri="{BB962C8B-B14F-4D97-AF65-F5344CB8AC3E}">
        <p14:creationId xmlns:p14="http://schemas.microsoft.com/office/powerpoint/2010/main" val="30362308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6AC72291-005A-6729-5F38-9444AB2457C8}"/>
            </a:ext>
          </a:extLst>
        </p:cNvPr>
        <p:cNvGrpSpPr/>
        <p:nvPr/>
      </p:nvGrpSpPr>
      <p:grpSpPr>
        <a:xfrm>
          <a:off x="0" y="0"/>
          <a:ext cx="0" cy="0"/>
          <a:chOff x="0" y="0"/>
          <a:chExt cx="0" cy="0"/>
        </a:xfrm>
      </p:grpSpPr>
      <p:sp>
        <p:nvSpPr>
          <p:cNvPr id="307" name="Google Shape;307;g364429659c7_0_177:notes">
            <a:extLst>
              <a:ext uri="{FF2B5EF4-FFF2-40B4-BE49-F238E27FC236}">
                <a16:creationId xmlns:a16="http://schemas.microsoft.com/office/drawing/2014/main" id="{15631C3C-5BD3-4440-A6B8-4C7D77E7F5C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g364429659c7_0_177:notes">
            <a:extLst>
              <a:ext uri="{FF2B5EF4-FFF2-40B4-BE49-F238E27FC236}">
                <a16:creationId xmlns:a16="http://schemas.microsoft.com/office/drawing/2014/main" id="{35BC8AB5-521F-40D8-3D34-FCC053FDA39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g364429659c7_0_177:notes">
            <a:extLst>
              <a:ext uri="{FF2B5EF4-FFF2-40B4-BE49-F238E27FC236}">
                <a16:creationId xmlns:a16="http://schemas.microsoft.com/office/drawing/2014/main" id="{DA7AD6CF-B1E8-E5C7-2728-6051BC1476E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46</a:t>
            </a:fld>
            <a:endParaRPr/>
          </a:p>
        </p:txBody>
      </p:sp>
    </p:spTree>
    <p:extLst>
      <p:ext uri="{BB962C8B-B14F-4D97-AF65-F5344CB8AC3E}">
        <p14:creationId xmlns:p14="http://schemas.microsoft.com/office/powerpoint/2010/main" val="113245614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ADE0859E-8222-4504-4B77-A93408263CED}"/>
            </a:ext>
          </a:extLst>
        </p:cNvPr>
        <p:cNvGrpSpPr/>
        <p:nvPr/>
      </p:nvGrpSpPr>
      <p:grpSpPr>
        <a:xfrm>
          <a:off x="0" y="0"/>
          <a:ext cx="0" cy="0"/>
          <a:chOff x="0" y="0"/>
          <a:chExt cx="0" cy="0"/>
        </a:xfrm>
      </p:grpSpPr>
      <p:sp>
        <p:nvSpPr>
          <p:cNvPr id="307" name="Google Shape;307;g364429659c7_0_177:notes">
            <a:extLst>
              <a:ext uri="{FF2B5EF4-FFF2-40B4-BE49-F238E27FC236}">
                <a16:creationId xmlns:a16="http://schemas.microsoft.com/office/drawing/2014/main" id="{8C1B80E7-A9FC-76A3-C0FA-FF2EEF61C14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g364429659c7_0_177:notes">
            <a:extLst>
              <a:ext uri="{FF2B5EF4-FFF2-40B4-BE49-F238E27FC236}">
                <a16:creationId xmlns:a16="http://schemas.microsoft.com/office/drawing/2014/main" id="{3753FC89-9336-6872-FC95-1C78986F7D7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g364429659c7_0_177:notes">
            <a:extLst>
              <a:ext uri="{FF2B5EF4-FFF2-40B4-BE49-F238E27FC236}">
                <a16:creationId xmlns:a16="http://schemas.microsoft.com/office/drawing/2014/main" id="{46E97686-F506-849E-EC4D-70C613AAD5E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47</a:t>
            </a:fld>
            <a:endParaRPr/>
          </a:p>
        </p:txBody>
      </p:sp>
    </p:spTree>
    <p:extLst>
      <p:ext uri="{BB962C8B-B14F-4D97-AF65-F5344CB8AC3E}">
        <p14:creationId xmlns:p14="http://schemas.microsoft.com/office/powerpoint/2010/main" val="38825073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a:extLst>
            <a:ext uri="{FF2B5EF4-FFF2-40B4-BE49-F238E27FC236}">
              <a16:creationId xmlns:a16="http://schemas.microsoft.com/office/drawing/2014/main" id="{06F82283-D3E9-80B0-08D1-F52DA1BB7B2C}"/>
            </a:ext>
          </a:extLst>
        </p:cNvPr>
        <p:cNvGrpSpPr/>
        <p:nvPr/>
      </p:nvGrpSpPr>
      <p:grpSpPr>
        <a:xfrm>
          <a:off x="0" y="0"/>
          <a:ext cx="0" cy="0"/>
          <a:chOff x="0" y="0"/>
          <a:chExt cx="0" cy="0"/>
        </a:xfrm>
      </p:grpSpPr>
      <p:sp>
        <p:nvSpPr>
          <p:cNvPr id="318" name="Google Shape;318;g364429659c7_0_192:notes">
            <a:extLst>
              <a:ext uri="{FF2B5EF4-FFF2-40B4-BE49-F238E27FC236}">
                <a16:creationId xmlns:a16="http://schemas.microsoft.com/office/drawing/2014/main" id="{A859952B-1578-5C0A-ACA2-E0216765598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364429659c7_0_192:notes">
            <a:extLst>
              <a:ext uri="{FF2B5EF4-FFF2-40B4-BE49-F238E27FC236}">
                <a16:creationId xmlns:a16="http://schemas.microsoft.com/office/drawing/2014/main" id="{783E6BDC-A287-EC8D-7399-6915BFBC312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400"/>
              </a:spcBef>
              <a:spcAft>
                <a:spcPts val="0"/>
              </a:spcAft>
              <a:buNone/>
            </a:pPr>
            <a:endParaRPr dirty="0"/>
          </a:p>
        </p:txBody>
      </p:sp>
      <p:sp>
        <p:nvSpPr>
          <p:cNvPr id="320" name="Google Shape;320;g364429659c7_0_192:notes">
            <a:extLst>
              <a:ext uri="{FF2B5EF4-FFF2-40B4-BE49-F238E27FC236}">
                <a16:creationId xmlns:a16="http://schemas.microsoft.com/office/drawing/2014/main" id="{A07682EF-2823-4728-316B-1231B7A9BA1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48</a:t>
            </a:fld>
            <a:endParaRPr/>
          </a:p>
        </p:txBody>
      </p:sp>
    </p:spTree>
    <p:extLst>
      <p:ext uri="{BB962C8B-B14F-4D97-AF65-F5344CB8AC3E}">
        <p14:creationId xmlns:p14="http://schemas.microsoft.com/office/powerpoint/2010/main" val="10112175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a:extLst>
            <a:ext uri="{FF2B5EF4-FFF2-40B4-BE49-F238E27FC236}">
              <a16:creationId xmlns:a16="http://schemas.microsoft.com/office/drawing/2014/main" id="{B8CF3517-B8C2-ED06-7552-48DE01AF665D}"/>
            </a:ext>
          </a:extLst>
        </p:cNvPr>
        <p:cNvGrpSpPr/>
        <p:nvPr/>
      </p:nvGrpSpPr>
      <p:grpSpPr>
        <a:xfrm>
          <a:off x="0" y="0"/>
          <a:ext cx="0" cy="0"/>
          <a:chOff x="0" y="0"/>
          <a:chExt cx="0" cy="0"/>
        </a:xfrm>
      </p:grpSpPr>
      <p:sp>
        <p:nvSpPr>
          <p:cNvPr id="318" name="Google Shape;318;g364429659c7_0_192:notes">
            <a:extLst>
              <a:ext uri="{FF2B5EF4-FFF2-40B4-BE49-F238E27FC236}">
                <a16:creationId xmlns:a16="http://schemas.microsoft.com/office/drawing/2014/main" id="{1A42DAFB-0E2A-8439-B781-1EB178EFF7E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364429659c7_0_192:notes">
            <a:extLst>
              <a:ext uri="{FF2B5EF4-FFF2-40B4-BE49-F238E27FC236}">
                <a16:creationId xmlns:a16="http://schemas.microsoft.com/office/drawing/2014/main" id="{7649AEDF-9082-090B-29B5-55FCDD2A101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400"/>
              </a:spcBef>
              <a:spcAft>
                <a:spcPts val="0"/>
              </a:spcAft>
              <a:buNone/>
            </a:pPr>
            <a:endParaRPr dirty="0"/>
          </a:p>
        </p:txBody>
      </p:sp>
      <p:sp>
        <p:nvSpPr>
          <p:cNvPr id="320" name="Google Shape;320;g364429659c7_0_192:notes">
            <a:extLst>
              <a:ext uri="{FF2B5EF4-FFF2-40B4-BE49-F238E27FC236}">
                <a16:creationId xmlns:a16="http://schemas.microsoft.com/office/drawing/2014/main" id="{5AD8E454-AF82-7E7B-A6B8-2595DBE02B1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49</a:t>
            </a:fld>
            <a:endParaRPr/>
          </a:p>
        </p:txBody>
      </p:sp>
    </p:spTree>
    <p:extLst>
      <p:ext uri="{BB962C8B-B14F-4D97-AF65-F5344CB8AC3E}">
        <p14:creationId xmlns:p14="http://schemas.microsoft.com/office/powerpoint/2010/main" val="164323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47930CCF-6CF6-8680-92CA-26E4A5A87401}"/>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B653CE54-6EC9-CC07-3FBA-8F3EAFA13A2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451954AD-068C-29BC-A535-F28C74BF2A6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2" name="Google Shape;112;g36439a07491_0_89:notes">
            <a:extLst>
              <a:ext uri="{FF2B5EF4-FFF2-40B4-BE49-F238E27FC236}">
                <a16:creationId xmlns:a16="http://schemas.microsoft.com/office/drawing/2014/main" id="{C31B008D-39B7-BD3F-8FC5-CA1B8BB16BA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20497274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a:extLst>
            <a:ext uri="{FF2B5EF4-FFF2-40B4-BE49-F238E27FC236}">
              <a16:creationId xmlns:a16="http://schemas.microsoft.com/office/drawing/2014/main" id="{C1DFF232-1BB1-6BDA-08F2-303EE70DBC3F}"/>
            </a:ext>
          </a:extLst>
        </p:cNvPr>
        <p:cNvGrpSpPr/>
        <p:nvPr/>
      </p:nvGrpSpPr>
      <p:grpSpPr>
        <a:xfrm>
          <a:off x="0" y="0"/>
          <a:ext cx="0" cy="0"/>
          <a:chOff x="0" y="0"/>
          <a:chExt cx="0" cy="0"/>
        </a:xfrm>
      </p:grpSpPr>
      <p:sp>
        <p:nvSpPr>
          <p:cNvPr id="318" name="Google Shape;318;g364429659c7_0_192:notes">
            <a:extLst>
              <a:ext uri="{FF2B5EF4-FFF2-40B4-BE49-F238E27FC236}">
                <a16:creationId xmlns:a16="http://schemas.microsoft.com/office/drawing/2014/main" id="{7BABE84B-7411-618E-88DE-40CA4B7C2B5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g364429659c7_0_192:notes">
            <a:extLst>
              <a:ext uri="{FF2B5EF4-FFF2-40B4-BE49-F238E27FC236}">
                <a16:creationId xmlns:a16="http://schemas.microsoft.com/office/drawing/2014/main" id="{B4B37F67-5166-1AB9-F4BE-F521070EA5F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1. Overview of Cooperative Strategies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Cooperative strategies are methods where companies work together to achieve shared objectives while maintaining separate ownership (except in acquisitions).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They allow firms to combine resources, share knowledge, enter new markets faster, and create competitive advantages they may not achieve alone.</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Three main types covered here:</a:t>
            </a: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Contract</a:t>
            </a:r>
            <a:r>
              <a:rPr lang="en-US" sz="1100" dirty="0">
                <a:latin typeface="Playfair Display"/>
                <a:ea typeface="Playfair Display"/>
                <a:cs typeface="Playfair Display"/>
                <a:sym typeface="Playfair Display"/>
              </a:rPr>
              <a:t> → Strategic alliances</a:t>
            </a: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Create</a:t>
            </a:r>
            <a:r>
              <a:rPr lang="en-US" sz="1100" dirty="0">
                <a:latin typeface="Playfair Display"/>
                <a:ea typeface="Playfair Display"/>
                <a:cs typeface="Playfair Display"/>
                <a:sym typeface="Playfair Display"/>
              </a:rPr>
              <a:t> → Joint ventures</a:t>
            </a: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Acquire</a:t>
            </a:r>
            <a:r>
              <a:rPr lang="en-US" sz="1100" dirty="0">
                <a:latin typeface="Playfair Display"/>
                <a:ea typeface="Playfair Display"/>
                <a:cs typeface="Playfair Display"/>
                <a:sym typeface="Playfair Display"/>
              </a:rPr>
              <a:t> → Mergers &amp; acquisitions</a:t>
            </a: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Strategic Alliances (“Contract”)</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 formal agreement between two or more independent firms to collaborate while keeping their own identities.</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Starbucks + Spotify (music streaming partnership to enhance in-store experience)</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Nike + Apple (Nike+ technology integration into Apple products)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Merck + PAREXEL (pharma + research service collaboration)</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Access to shared expertise and technology.</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Expands customer reach without full ownership.</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Lower risk and cost compared to acquisitions.</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Information leakage: </a:t>
            </a:r>
            <a:r>
              <a:rPr lang="en-US" sz="1100" dirty="0">
                <a:latin typeface="Playfair Display"/>
                <a:ea typeface="Playfair Display"/>
                <a:cs typeface="Playfair Display"/>
                <a:sym typeface="Playfair Display"/>
              </a:rPr>
              <a:t>Proprietary knowledge may be unintentionally shared.</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Misaligned goals: </a:t>
            </a:r>
            <a:r>
              <a:rPr lang="en-US" sz="1100" dirty="0">
                <a:latin typeface="Playfair Display"/>
                <a:ea typeface="Playfair Display"/>
                <a:cs typeface="Playfair Display"/>
                <a:sym typeface="Playfair Display"/>
              </a:rPr>
              <a:t>Partners may have different strategic priorities, leading to conflict or inefficiency.</a:t>
            </a: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Joint Ventures (“Create”)</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Two or more companies form a </a:t>
            </a:r>
            <a:r>
              <a:rPr lang="en-US" sz="1100" b="1" dirty="0">
                <a:latin typeface="Playfair Display"/>
                <a:ea typeface="Playfair Display"/>
                <a:cs typeface="Playfair Display"/>
                <a:sym typeface="Playfair Display"/>
              </a:rPr>
              <a:t>new, jointly owned entity</a:t>
            </a:r>
            <a:r>
              <a:rPr lang="en-US" sz="1100" dirty="0">
                <a:latin typeface="Playfair Display"/>
                <a:ea typeface="Playfair Display"/>
                <a:cs typeface="Playfair Display"/>
                <a:sym typeface="Playfair Display"/>
              </a:rPr>
              <a:t> with shared decision-making, profits, and responsibilities.</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Google + Fiat Chrysler → Self-driving car development.</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Sony + Ericsson → Mobile phone business.</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Combines complementary strengths for innovation (ex: one partner provides technology, the other provides manufacturing).</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accelerate entry into new markets or industries.</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Cultural conflicts:</a:t>
            </a:r>
            <a:r>
              <a:rPr lang="en-US" sz="1100" dirty="0">
                <a:latin typeface="Playfair Display"/>
                <a:ea typeface="Playfair Display"/>
                <a:cs typeface="Playfair Display"/>
                <a:sym typeface="Playfair Display"/>
              </a:rPr>
              <a:t> Differences in management styles, corporate cultures, and priorities can cause friction.</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Governance disputes:</a:t>
            </a:r>
            <a:r>
              <a:rPr lang="en-US" sz="1100" dirty="0">
                <a:latin typeface="Playfair Display"/>
                <a:ea typeface="Playfair Display"/>
                <a:cs typeface="Playfair Display"/>
                <a:sym typeface="Playfair Display"/>
              </a:rPr>
              <a:t> Decision-making power may be uneven or contested.</a:t>
            </a: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4. Mergers &amp; Acquisitions (“Acquire”)</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Mergers: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Two relatively equal companies combine to form a single, larger firm.</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 T-Mobile + Sprint → Expanded network coverage and market share.</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Acquisitions: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 larger company buys and absorbs a smaller company.</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 Google buys Fitbit → Expands into wearable technology and health tracking.</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Immediate boost in market share and competitive strength.</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Eliminates or absorbs competitors.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gain valuable assets, talent, and intellectual property.</a:t>
            </a: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High failure rate (70–90%)</a:t>
            </a:r>
            <a:r>
              <a:rPr lang="en-US" sz="1100" dirty="0">
                <a:latin typeface="Playfair Display"/>
                <a:ea typeface="Playfair Display"/>
                <a:cs typeface="Playfair Display"/>
                <a:sym typeface="Playfair Display"/>
              </a:rPr>
              <a:t> due to poor integration planning, culture clashes, or unrealistic synergy expectations.</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Potential customer loss and employee turnover if integration is poorly managed.</a:t>
            </a: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5. Key Takeaways for Students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Strategic alliances</a:t>
            </a:r>
            <a:r>
              <a:rPr lang="en-US" sz="1100" dirty="0">
                <a:latin typeface="Playfair Display"/>
                <a:ea typeface="Playfair Display"/>
                <a:cs typeface="Playfair Display"/>
                <a:sym typeface="Playfair Display"/>
              </a:rPr>
              <a:t> are lower-risk and flexible but require trust and alignment.</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Joint ventures</a:t>
            </a:r>
            <a:r>
              <a:rPr lang="en-US" sz="1100" dirty="0">
                <a:latin typeface="Playfair Display"/>
                <a:ea typeface="Playfair Display"/>
                <a:cs typeface="Playfair Display"/>
                <a:sym typeface="Playfair Display"/>
              </a:rPr>
              <a:t> are more integrated than alliances but risk governance disputes.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Mergers &amp; acquisitions</a:t>
            </a:r>
            <a:r>
              <a:rPr lang="en-US" sz="1100" dirty="0">
                <a:latin typeface="Playfair Display"/>
                <a:ea typeface="Playfair Display"/>
                <a:cs typeface="Playfair Display"/>
                <a:sym typeface="Playfair Display"/>
              </a:rPr>
              <a:t> offer rapid growth but carry high integration risk.</a:t>
            </a:r>
          </a:p>
          <a:p>
            <a:pPr marL="457200" lvl="0" indent="-298450" algn="l" rtl="0">
              <a:lnSpc>
                <a:spcPct val="164000"/>
              </a:lnSpc>
              <a:spcBef>
                <a:spcPts val="1800"/>
              </a:spcBef>
              <a:spcAft>
                <a:spcPts val="400"/>
              </a:spcAft>
              <a:buClr>
                <a:schemeClr val="dk1"/>
              </a:buClr>
              <a:buSzPts val="1100"/>
              <a:buFont typeface="Playfair Display"/>
              <a:buChar char="●"/>
            </a:pPr>
            <a:r>
              <a:rPr lang="en-US" sz="1100" dirty="0">
                <a:latin typeface="Playfair Display"/>
                <a:ea typeface="Playfair Display"/>
                <a:cs typeface="Playfair Display"/>
                <a:sym typeface="Playfair Display"/>
              </a:rPr>
              <a:t>Choosing the right cooperative strategy depends on company resources, market conditions, and long-term goals.</a:t>
            </a:r>
            <a:endParaRPr lang="en-US" dirty="0">
              <a:latin typeface="Playfair Display"/>
              <a:ea typeface="Playfair Display"/>
              <a:cs typeface="Playfair Display"/>
              <a:sym typeface="Playfair Display"/>
            </a:endParaRPr>
          </a:p>
          <a:p>
            <a:pPr marL="0" lvl="0" indent="0" algn="l" rtl="0">
              <a:spcBef>
                <a:spcPts val="400"/>
              </a:spcBef>
              <a:spcAft>
                <a:spcPts val="0"/>
              </a:spcAft>
              <a:buNone/>
            </a:pPr>
            <a:endParaRPr dirty="0"/>
          </a:p>
        </p:txBody>
      </p:sp>
      <p:sp>
        <p:nvSpPr>
          <p:cNvPr id="320" name="Google Shape;320;g364429659c7_0_192:notes">
            <a:extLst>
              <a:ext uri="{FF2B5EF4-FFF2-40B4-BE49-F238E27FC236}">
                <a16:creationId xmlns:a16="http://schemas.microsoft.com/office/drawing/2014/main" id="{6EEF2EED-5CFB-B905-3E80-74347D48DE9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50</a:t>
            </a:fld>
            <a:endParaRPr/>
          </a:p>
        </p:txBody>
      </p:sp>
    </p:spTree>
    <p:extLst>
      <p:ext uri="{BB962C8B-B14F-4D97-AF65-F5344CB8AC3E}">
        <p14:creationId xmlns:p14="http://schemas.microsoft.com/office/powerpoint/2010/main" val="21934874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a:extLst>
            <a:ext uri="{FF2B5EF4-FFF2-40B4-BE49-F238E27FC236}">
              <a16:creationId xmlns:a16="http://schemas.microsoft.com/office/drawing/2014/main" id="{DA05B5F9-ED57-4EA3-2236-0293C98BD105}"/>
            </a:ext>
          </a:extLst>
        </p:cNvPr>
        <p:cNvGrpSpPr/>
        <p:nvPr/>
      </p:nvGrpSpPr>
      <p:grpSpPr>
        <a:xfrm>
          <a:off x="0" y="0"/>
          <a:ext cx="0" cy="0"/>
          <a:chOff x="0" y="0"/>
          <a:chExt cx="0" cy="0"/>
        </a:xfrm>
      </p:grpSpPr>
      <p:sp>
        <p:nvSpPr>
          <p:cNvPr id="330" name="Google Shape;330;g364429659c7_0_209:notes">
            <a:extLst>
              <a:ext uri="{FF2B5EF4-FFF2-40B4-BE49-F238E27FC236}">
                <a16:creationId xmlns:a16="http://schemas.microsoft.com/office/drawing/2014/main" id="{0F57E9CC-392C-1692-902E-4B45A274D68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g364429659c7_0_209:notes">
            <a:extLst>
              <a:ext uri="{FF2B5EF4-FFF2-40B4-BE49-F238E27FC236}">
                <a16:creationId xmlns:a16="http://schemas.microsoft.com/office/drawing/2014/main" id="{63BECED4-E7F7-6E18-34E2-9F2189EECE6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1. Overview of Cooperative Strategies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Cooperative strategies are methods where companies work together to achieve shared objectives while maintaining separate ownership (except in acquisitions).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They allow firms to combine resources, share knowledge, enter new markets faster, and create competitive advantages they may not achieve alone.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Three main types covered here:</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Contract</a:t>
            </a:r>
            <a:r>
              <a:rPr lang="en-US" sz="1100" dirty="0">
                <a:latin typeface="Playfair Display"/>
                <a:ea typeface="Playfair Display"/>
                <a:cs typeface="Playfair Display"/>
                <a:sym typeface="Playfair Display"/>
              </a:rPr>
              <a:t> → Strategic alliances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Create</a:t>
            </a:r>
            <a:r>
              <a:rPr lang="en-US" sz="1100" dirty="0">
                <a:latin typeface="Playfair Display"/>
                <a:ea typeface="Playfair Display"/>
                <a:cs typeface="Playfair Display"/>
                <a:sym typeface="Playfair Display"/>
              </a:rPr>
              <a:t> → Joint ventures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dirty="0">
                <a:latin typeface="Playfair Display"/>
                <a:ea typeface="Playfair Display"/>
                <a:cs typeface="Playfair Display"/>
                <a:sym typeface="Playfair Display"/>
              </a:rPr>
              <a:t>Acquire</a:t>
            </a:r>
            <a:r>
              <a:rPr lang="en-US" sz="1100" dirty="0">
                <a:latin typeface="Playfair Display"/>
                <a:ea typeface="Playfair Display"/>
                <a:cs typeface="Playfair Display"/>
                <a:sym typeface="Playfair Display"/>
              </a:rPr>
              <a:t> → Mergers &amp; acquisitions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Strategic Alliances (“Contract”)</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 formal agreement between two or more independent firms to collaborate while keeping their own identities.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Starbucks + Spotify (music streaming partnership to enhance in-store experience)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Nike + Apple (Nike+ technology integration into Apple products)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Merck + PAREXEL (pharma + research service collaboration)</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Access to shared expertise and technology.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Expands customer reach without full ownership.</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Lower risk and cost compared to acquisitions.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Information leakage: </a:t>
            </a:r>
            <a:r>
              <a:rPr lang="en-US" sz="1100" dirty="0">
                <a:latin typeface="Playfair Display"/>
                <a:ea typeface="Playfair Display"/>
                <a:cs typeface="Playfair Display"/>
                <a:sym typeface="Playfair Display"/>
              </a:rPr>
              <a:t>Proprietary knowledge may be unintentionally shared.</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Misaligned goals: </a:t>
            </a:r>
            <a:r>
              <a:rPr lang="en-US" sz="1100" dirty="0">
                <a:latin typeface="Playfair Display"/>
                <a:ea typeface="Playfair Display"/>
                <a:cs typeface="Playfair Display"/>
                <a:sym typeface="Playfair Display"/>
              </a:rPr>
              <a:t>Partners may have different strategic priorities, leading to conflict or inefficiency.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Joint Ventures (“Create”)</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Definition:</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dirty="0">
                <a:latin typeface="Playfair Display"/>
                <a:ea typeface="Playfair Display"/>
                <a:cs typeface="Playfair Display"/>
                <a:sym typeface="Playfair Display"/>
              </a:rPr>
              <a:t>Two or more companies form a </a:t>
            </a:r>
            <a:r>
              <a:rPr lang="en-US" sz="1100" b="1" dirty="0">
                <a:latin typeface="Playfair Display"/>
                <a:ea typeface="Playfair Display"/>
                <a:cs typeface="Playfair Display"/>
                <a:sym typeface="Playfair Display"/>
              </a:rPr>
              <a:t>new, jointly owned entity</a:t>
            </a:r>
            <a:r>
              <a:rPr lang="en-US" sz="1100" dirty="0">
                <a:latin typeface="Playfair Display"/>
                <a:ea typeface="Playfair Display"/>
                <a:cs typeface="Playfair Display"/>
                <a:sym typeface="Playfair Display"/>
              </a:rPr>
              <a:t> with shared decision-making, profits, and responsibilities.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Examples: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Google + Fiat Chrysler → Self-driving car development.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Sony + Ericsson → Mobile phone business.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Combines complementary strengths for innovation (ex: one partner provides technology, the other provides manufacturing).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accelerate entry into new markets or industries.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Cultural conflicts:</a:t>
            </a:r>
            <a:r>
              <a:rPr lang="en-US" sz="1100" dirty="0">
                <a:latin typeface="Playfair Display"/>
                <a:ea typeface="Playfair Display"/>
                <a:cs typeface="Playfair Display"/>
                <a:sym typeface="Playfair Display"/>
              </a:rPr>
              <a:t> Differences in management styles, corporate cultures, and priorities can cause friction.</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Governance disputes:</a:t>
            </a:r>
            <a:r>
              <a:rPr lang="en-US" sz="1100" dirty="0">
                <a:latin typeface="Playfair Display"/>
                <a:ea typeface="Playfair Display"/>
                <a:cs typeface="Playfair Display"/>
                <a:sym typeface="Playfair Display"/>
              </a:rPr>
              <a:t> Decision-making power may be uneven or contested.</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4. Mergers &amp; Acquisitions (“Acquire”)</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Mergers: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Two relatively equal companies combine to form a single, larger firm.</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 T-Mobile + Sprint → Expanded network coverage and market share.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Acquisitions: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 larger company buys and absorbs a smaller company.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Example: Google buys Fitbit → Expands into wearable technology and health tracking.</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Benefits: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Immediate boost in market share and competitive strength.</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Eliminates or absorbs competitors.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gain valuable assets, talent, and intellectual property.</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dirty="0">
                <a:latin typeface="Playfair Display"/>
                <a:ea typeface="Playfair Display"/>
                <a:cs typeface="Playfair Display"/>
                <a:sym typeface="Playfair Display"/>
              </a:rPr>
              <a:t>Risks:</a:t>
            </a:r>
            <a:endParaRPr sz="11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High failure rate (70–90%)</a:t>
            </a:r>
            <a:r>
              <a:rPr lang="en-US" sz="1100" dirty="0">
                <a:latin typeface="Playfair Display"/>
                <a:ea typeface="Playfair Display"/>
                <a:cs typeface="Playfair Display"/>
                <a:sym typeface="Playfair Display"/>
              </a:rPr>
              <a:t> due to poor integration planning, culture clashes, or unrealistic synergy expectations.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Potential customer loss and employee turnover if integration is poorly managed.</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5. Key Takeaways for Students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Strategic alliances</a:t>
            </a:r>
            <a:r>
              <a:rPr lang="en-US" sz="1100" dirty="0">
                <a:latin typeface="Playfair Display"/>
                <a:ea typeface="Playfair Display"/>
                <a:cs typeface="Playfair Display"/>
                <a:sym typeface="Playfair Display"/>
              </a:rPr>
              <a:t> are lower-risk and flexible but require trust and alignment.</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Joint ventures</a:t>
            </a:r>
            <a:r>
              <a:rPr lang="en-US" sz="1100" dirty="0">
                <a:latin typeface="Playfair Display"/>
                <a:ea typeface="Playfair Display"/>
                <a:cs typeface="Playfair Display"/>
                <a:sym typeface="Playfair Display"/>
              </a:rPr>
              <a:t> are more integrated than alliances but risk governance disputes.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Mergers &amp; acquisitions</a:t>
            </a:r>
            <a:r>
              <a:rPr lang="en-US" sz="1100" dirty="0">
                <a:latin typeface="Playfair Display"/>
                <a:ea typeface="Playfair Display"/>
                <a:cs typeface="Playfair Display"/>
                <a:sym typeface="Playfair Display"/>
              </a:rPr>
              <a:t> offer rapid growth but carry high integration risk.</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Font typeface="Playfair Display"/>
              <a:buChar char="●"/>
            </a:pPr>
            <a:r>
              <a:rPr lang="en-US" sz="1100" dirty="0">
                <a:latin typeface="Playfair Display"/>
                <a:ea typeface="Playfair Display"/>
                <a:cs typeface="Playfair Display"/>
                <a:sym typeface="Playfair Display"/>
              </a:rPr>
              <a:t>Choosing the right cooperative strategy depends on company resources, market conditions, and long-term goals.</a:t>
            </a:r>
            <a:endParaRPr dirty="0">
              <a:latin typeface="Playfair Display"/>
              <a:ea typeface="Playfair Display"/>
              <a:cs typeface="Playfair Display"/>
              <a:sym typeface="Playfair Display"/>
            </a:endParaRPr>
          </a:p>
        </p:txBody>
      </p:sp>
      <p:sp>
        <p:nvSpPr>
          <p:cNvPr id="332" name="Google Shape;332;g364429659c7_0_209:notes">
            <a:extLst>
              <a:ext uri="{FF2B5EF4-FFF2-40B4-BE49-F238E27FC236}">
                <a16:creationId xmlns:a16="http://schemas.microsoft.com/office/drawing/2014/main" id="{9FF7DFF4-D9B1-D6BA-FE3F-3571E4CDAE3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51</a:t>
            </a:fld>
            <a:endParaRPr/>
          </a:p>
        </p:txBody>
      </p:sp>
    </p:spTree>
    <p:extLst>
      <p:ext uri="{BB962C8B-B14F-4D97-AF65-F5344CB8AC3E}">
        <p14:creationId xmlns:p14="http://schemas.microsoft.com/office/powerpoint/2010/main" val="10070779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a:extLst>
            <a:ext uri="{FF2B5EF4-FFF2-40B4-BE49-F238E27FC236}">
              <a16:creationId xmlns:a16="http://schemas.microsoft.com/office/drawing/2014/main" id="{AB51C6E0-4B05-37C3-9263-043A78709F0A}"/>
            </a:ext>
          </a:extLst>
        </p:cNvPr>
        <p:cNvGrpSpPr/>
        <p:nvPr/>
      </p:nvGrpSpPr>
      <p:grpSpPr>
        <a:xfrm>
          <a:off x="0" y="0"/>
          <a:ext cx="0" cy="0"/>
          <a:chOff x="0" y="0"/>
          <a:chExt cx="0" cy="0"/>
        </a:xfrm>
      </p:grpSpPr>
      <p:sp>
        <p:nvSpPr>
          <p:cNvPr id="330" name="Google Shape;330;g364429659c7_0_209:notes">
            <a:extLst>
              <a:ext uri="{FF2B5EF4-FFF2-40B4-BE49-F238E27FC236}">
                <a16:creationId xmlns:a16="http://schemas.microsoft.com/office/drawing/2014/main" id="{EBBC35FC-237A-3854-9D96-57B4B83516C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g364429659c7_0_209:notes">
            <a:extLst>
              <a:ext uri="{FF2B5EF4-FFF2-40B4-BE49-F238E27FC236}">
                <a16:creationId xmlns:a16="http://schemas.microsoft.com/office/drawing/2014/main" id="{E8C74F8D-0C0F-62D4-FA0B-D76FE726E62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1. Overview of Cooperative Strategies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Cooperative strategies are methods where companies work together to achieve shared objectives while maintaining separate ownership (except in acquisitions).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They allow firms to combine resources, share knowledge, enter new markets faster, and create competitive advantages they may not achieve alone.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Three main types covered here:</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Contract</a:t>
            </a:r>
            <a:r>
              <a:rPr lang="en-US" sz="1100">
                <a:latin typeface="Playfair Display"/>
                <a:ea typeface="Playfair Display"/>
                <a:cs typeface="Playfair Display"/>
                <a:sym typeface="Playfair Display"/>
              </a:rPr>
              <a:t> → Strategic alliances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Create</a:t>
            </a:r>
            <a:r>
              <a:rPr lang="en-US" sz="1100">
                <a:latin typeface="Playfair Display"/>
                <a:ea typeface="Playfair Display"/>
                <a:cs typeface="Playfair Display"/>
                <a:sym typeface="Playfair Display"/>
              </a:rPr>
              <a:t> → Joint ventures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Acquire</a:t>
            </a:r>
            <a:r>
              <a:rPr lang="en-US" sz="1100">
                <a:latin typeface="Playfair Display"/>
                <a:ea typeface="Playfair Display"/>
                <a:cs typeface="Playfair Display"/>
                <a:sym typeface="Playfair Display"/>
              </a:rPr>
              <a:t> → Mergers &amp; acquisitions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2. Strategic Alliances (“Contract”)</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Definition:</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 formal agreement between two or more independent firms to collaborate while keeping their own identities.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Starbucks + Spotify (music streaming partnership to enhance in-store experience)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Nike + Apple (Nike+ technology integration into Apple products)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Merck + PAREXEL (pharma + research service collaboration)</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Access to shared expertise and technology.</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Expands customer reach without full ownership.</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Lower risk and cost compared to acquisitions.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Information leakage: </a:t>
            </a:r>
            <a:r>
              <a:rPr lang="en-US" sz="1100">
                <a:latin typeface="Playfair Display"/>
                <a:ea typeface="Playfair Display"/>
                <a:cs typeface="Playfair Display"/>
                <a:sym typeface="Playfair Display"/>
              </a:rPr>
              <a:t>Proprietary knowledge may be unintentionally shared.</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Misaligned goals: </a:t>
            </a:r>
            <a:r>
              <a:rPr lang="en-US" sz="1100">
                <a:latin typeface="Playfair Display"/>
                <a:ea typeface="Playfair Display"/>
                <a:cs typeface="Playfair Display"/>
                <a:sym typeface="Playfair Display"/>
              </a:rPr>
              <a:t>Partners may have different strategic priorities, leading to conflict or inefficiency.</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3. Joint Ventures (“Create”)</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Definition:</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Two or more companies form a </a:t>
            </a:r>
            <a:r>
              <a:rPr lang="en-US" sz="1100" b="1">
                <a:latin typeface="Playfair Display"/>
                <a:ea typeface="Playfair Display"/>
                <a:cs typeface="Playfair Display"/>
                <a:sym typeface="Playfair Display"/>
              </a:rPr>
              <a:t>new, jointly owned entity</a:t>
            </a:r>
            <a:r>
              <a:rPr lang="en-US" sz="1100">
                <a:latin typeface="Playfair Display"/>
                <a:ea typeface="Playfair Display"/>
                <a:cs typeface="Playfair Display"/>
                <a:sym typeface="Playfair Display"/>
              </a:rPr>
              <a:t> with shared decision-making, profits, and responsibilities.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Google + Fiat Chrysler → Self-driving car development.</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Sony + Ericsson → Mobile phone business.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Combines complementary strengths for innovation (ex: one partner provides technology, the other provides manufacturing).</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accelerate entry into new markets or industries.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Cultural conflicts:</a:t>
            </a:r>
            <a:r>
              <a:rPr lang="en-US" sz="1100">
                <a:latin typeface="Playfair Display"/>
                <a:ea typeface="Playfair Display"/>
                <a:cs typeface="Playfair Display"/>
                <a:sym typeface="Playfair Display"/>
              </a:rPr>
              <a:t> Differences in management styles, corporate cultures, and priorities can cause friction.</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Governance disputes:</a:t>
            </a:r>
            <a:r>
              <a:rPr lang="en-US" sz="1100">
                <a:latin typeface="Playfair Display"/>
                <a:ea typeface="Playfair Display"/>
                <a:cs typeface="Playfair Display"/>
                <a:sym typeface="Playfair Display"/>
              </a:rPr>
              <a:t> Decision-making power may be uneven or contested.</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4. Mergers &amp; Acquisitions (“Acquire”)</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Mergers: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Two relatively equal companies combine to form a single, larger firm.</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T-Mobile + Sprint → Expanded network coverage and market share.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Acquisitions: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 larger company buys and absorbs a smaller company.</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Google buys Fitbit → Expands into wearable technology and health tracking.</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Immediate boost in market share and competitive strength.</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Eliminates or absorbs competitors.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gain valuable assets, talent, and intellectual property.</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High failure rate (70–90%)</a:t>
            </a:r>
            <a:r>
              <a:rPr lang="en-US" sz="1100">
                <a:latin typeface="Playfair Display"/>
                <a:ea typeface="Playfair Display"/>
                <a:cs typeface="Playfair Display"/>
                <a:sym typeface="Playfair Display"/>
              </a:rPr>
              <a:t> due to poor integration planning, culture clashes, or unrealistic synergy expectations.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Potential customer loss and employee turnover if integration is poorly managed.</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5. Key Takeaways for Students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Strategic alliances</a:t>
            </a:r>
            <a:r>
              <a:rPr lang="en-US" sz="1100">
                <a:latin typeface="Playfair Display"/>
                <a:ea typeface="Playfair Display"/>
                <a:cs typeface="Playfair Display"/>
                <a:sym typeface="Playfair Display"/>
              </a:rPr>
              <a:t> are lower-risk and flexible but require trust and alignment.</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Joint ventures</a:t>
            </a:r>
            <a:r>
              <a:rPr lang="en-US" sz="1100">
                <a:latin typeface="Playfair Display"/>
                <a:ea typeface="Playfair Display"/>
                <a:cs typeface="Playfair Display"/>
                <a:sym typeface="Playfair Display"/>
              </a:rPr>
              <a:t> are more integrated than alliances but risk governance disputes.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Mergers &amp; acquisitions</a:t>
            </a:r>
            <a:r>
              <a:rPr lang="en-US" sz="1100">
                <a:latin typeface="Playfair Display"/>
                <a:ea typeface="Playfair Display"/>
                <a:cs typeface="Playfair Display"/>
                <a:sym typeface="Playfair Display"/>
              </a:rPr>
              <a:t> offer rapid growth but carry high integration risk.</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Choosing the right cooperative strategy depends on company resources, market conditions, and long-term goals.</a:t>
            </a:r>
            <a:endParaRPr>
              <a:latin typeface="Playfair Display"/>
              <a:ea typeface="Playfair Display"/>
              <a:cs typeface="Playfair Display"/>
              <a:sym typeface="Playfair Display"/>
            </a:endParaRPr>
          </a:p>
        </p:txBody>
      </p:sp>
      <p:sp>
        <p:nvSpPr>
          <p:cNvPr id="332" name="Google Shape;332;g364429659c7_0_209:notes">
            <a:extLst>
              <a:ext uri="{FF2B5EF4-FFF2-40B4-BE49-F238E27FC236}">
                <a16:creationId xmlns:a16="http://schemas.microsoft.com/office/drawing/2014/main" id="{65DCDE2E-40BB-3F2D-11FD-4D130D9C20F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52</a:t>
            </a:fld>
            <a:endParaRPr/>
          </a:p>
        </p:txBody>
      </p:sp>
    </p:spTree>
    <p:extLst>
      <p:ext uri="{BB962C8B-B14F-4D97-AF65-F5344CB8AC3E}">
        <p14:creationId xmlns:p14="http://schemas.microsoft.com/office/powerpoint/2010/main" val="17432388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a:extLst>
            <a:ext uri="{FF2B5EF4-FFF2-40B4-BE49-F238E27FC236}">
              <a16:creationId xmlns:a16="http://schemas.microsoft.com/office/drawing/2014/main" id="{5E997FDA-AA80-8674-89E1-ED77C49B98AB}"/>
            </a:ext>
          </a:extLst>
        </p:cNvPr>
        <p:cNvGrpSpPr/>
        <p:nvPr/>
      </p:nvGrpSpPr>
      <p:grpSpPr>
        <a:xfrm>
          <a:off x="0" y="0"/>
          <a:ext cx="0" cy="0"/>
          <a:chOff x="0" y="0"/>
          <a:chExt cx="0" cy="0"/>
        </a:xfrm>
      </p:grpSpPr>
      <p:sp>
        <p:nvSpPr>
          <p:cNvPr id="330" name="Google Shape;330;g364429659c7_0_209:notes">
            <a:extLst>
              <a:ext uri="{FF2B5EF4-FFF2-40B4-BE49-F238E27FC236}">
                <a16:creationId xmlns:a16="http://schemas.microsoft.com/office/drawing/2014/main" id="{FE689F47-A70A-C32D-B6F9-EB8B8B1B77C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g364429659c7_0_209:notes">
            <a:extLst>
              <a:ext uri="{FF2B5EF4-FFF2-40B4-BE49-F238E27FC236}">
                <a16:creationId xmlns:a16="http://schemas.microsoft.com/office/drawing/2014/main" id="{DEEDCA64-6900-AE4D-7579-CB954C27023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1. Overview of Cooperative Strategies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Cooperative strategies are methods where companies work together to achieve shared objectives while maintaining separate ownership (except in acquisitions).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They allow firms to combine resources, share knowledge, enter new markets faster, and create competitive advantages they may not achieve alone.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Three main types covered here:</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Contract</a:t>
            </a:r>
            <a:r>
              <a:rPr lang="en-US" sz="1100">
                <a:latin typeface="Playfair Display"/>
                <a:ea typeface="Playfair Display"/>
                <a:cs typeface="Playfair Display"/>
                <a:sym typeface="Playfair Display"/>
              </a:rPr>
              <a:t> → Strategic alliances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Create</a:t>
            </a:r>
            <a:r>
              <a:rPr lang="en-US" sz="1100">
                <a:latin typeface="Playfair Display"/>
                <a:ea typeface="Playfair Display"/>
                <a:cs typeface="Playfair Display"/>
                <a:sym typeface="Playfair Display"/>
              </a:rPr>
              <a:t> → Joint ventures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AutoNum type="arabicPeriod"/>
            </a:pPr>
            <a:r>
              <a:rPr lang="en-US" sz="1100" b="1">
                <a:latin typeface="Playfair Display"/>
                <a:ea typeface="Playfair Display"/>
                <a:cs typeface="Playfair Display"/>
                <a:sym typeface="Playfair Display"/>
              </a:rPr>
              <a:t>Acquire</a:t>
            </a:r>
            <a:r>
              <a:rPr lang="en-US" sz="1100">
                <a:latin typeface="Playfair Display"/>
                <a:ea typeface="Playfair Display"/>
                <a:cs typeface="Playfair Display"/>
                <a:sym typeface="Playfair Display"/>
              </a:rPr>
              <a:t> → Mergers &amp; acquisitions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2. Strategic Alliances (“Contract”)</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Definition:</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 formal agreement between two or more independent firms to collaborate while keeping their own identities.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Starbucks + Spotify (music streaming partnership to enhance in-store experience)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Nike + Apple (Nike+ technology integration into Apple products)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Merck + PAREXEL (pharma + research service collaboration)</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Access to shared expertise and technology.</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Expands customer reach without full ownership.</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Lower risk and cost compared to acquisitions.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Information leakage: </a:t>
            </a:r>
            <a:r>
              <a:rPr lang="en-US" sz="1100">
                <a:latin typeface="Playfair Display"/>
                <a:ea typeface="Playfair Display"/>
                <a:cs typeface="Playfair Display"/>
                <a:sym typeface="Playfair Display"/>
              </a:rPr>
              <a:t>Proprietary knowledge may be unintentionally shared.</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Misaligned goals: </a:t>
            </a:r>
            <a:r>
              <a:rPr lang="en-US" sz="1100">
                <a:latin typeface="Playfair Display"/>
                <a:ea typeface="Playfair Display"/>
                <a:cs typeface="Playfair Display"/>
                <a:sym typeface="Playfair Display"/>
              </a:rPr>
              <a:t>Partners may have different strategic priorities, leading to conflict or inefficiency.</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3. Joint Ventures (“Create”)</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Definition:</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a:latin typeface="Playfair Display"/>
                <a:ea typeface="Playfair Display"/>
                <a:cs typeface="Playfair Display"/>
                <a:sym typeface="Playfair Display"/>
              </a:rPr>
              <a:t>Two or more companies form a </a:t>
            </a:r>
            <a:r>
              <a:rPr lang="en-US" sz="1100" b="1">
                <a:latin typeface="Playfair Display"/>
                <a:ea typeface="Playfair Display"/>
                <a:cs typeface="Playfair Display"/>
                <a:sym typeface="Playfair Display"/>
              </a:rPr>
              <a:t>new, jointly owned entity</a:t>
            </a:r>
            <a:r>
              <a:rPr lang="en-US" sz="1100">
                <a:latin typeface="Playfair Display"/>
                <a:ea typeface="Playfair Display"/>
                <a:cs typeface="Playfair Display"/>
                <a:sym typeface="Playfair Display"/>
              </a:rPr>
              <a:t> with shared decision-making, profits, and responsibilities.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Examples: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Google + Fiat Chrysler → Self-driving car development.</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Sony + Ericsson → Mobile phone business.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Combines complementary strengths for innovation (ex: one partner provides technology, the other provides manufacturing).</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accelerate entry into new markets or industries.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Cultural conflicts:</a:t>
            </a:r>
            <a:r>
              <a:rPr lang="en-US" sz="1100">
                <a:latin typeface="Playfair Display"/>
                <a:ea typeface="Playfair Display"/>
                <a:cs typeface="Playfair Display"/>
                <a:sym typeface="Playfair Display"/>
              </a:rPr>
              <a:t> Differences in management styles, corporate cultures, and priorities can cause friction.</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Governance disputes:</a:t>
            </a:r>
            <a:r>
              <a:rPr lang="en-US" sz="1100">
                <a:latin typeface="Playfair Display"/>
                <a:ea typeface="Playfair Display"/>
                <a:cs typeface="Playfair Display"/>
                <a:sym typeface="Playfair Display"/>
              </a:rPr>
              <a:t> Decision-making power may be uneven or contested.</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4. Mergers &amp; Acquisitions (“Acquire”)</a:t>
            </a:r>
            <a:endParaRPr sz="1700" b="1">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Mergers: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Two relatively equal companies combine to form a single, larger firm.</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T-Mobile + Sprint → Expanded network coverage and market share.</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Acquisitions: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A larger company buys and absorbs a smaller company.</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Example: Google buys Fitbit → Expands into wearable technology and health tracking.</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Benefits: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Immediate boost in market share and competitive strength.</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Eliminates or absorbs competitors.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gain valuable assets, talent, and intellectual property.</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b="1">
                <a:latin typeface="Playfair Display"/>
                <a:ea typeface="Playfair Display"/>
                <a:cs typeface="Playfair Display"/>
                <a:sym typeface="Playfair Display"/>
              </a:rPr>
              <a:t>Risks:</a:t>
            </a:r>
            <a:endParaRPr sz="11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High failure rate (70–90%)</a:t>
            </a:r>
            <a:r>
              <a:rPr lang="en-US" sz="1100">
                <a:latin typeface="Playfair Display"/>
                <a:ea typeface="Playfair Display"/>
                <a:cs typeface="Playfair Display"/>
                <a:sym typeface="Playfair Display"/>
              </a:rPr>
              <a:t> due to poor integration planning, culture clashes, or unrealistic synergy expectations.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Potential customer loss and employee turnover if integration is poorly managed.</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5. Key Takeaways for Students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Strategic alliances</a:t>
            </a:r>
            <a:r>
              <a:rPr lang="en-US" sz="1100">
                <a:latin typeface="Playfair Display"/>
                <a:ea typeface="Playfair Display"/>
                <a:cs typeface="Playfair Display"/>
                <a:sym typeface="Playfair Display"/>
              </a:rPr>
              <a:t> are lower-risk and flexible but require trust and alignment.</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Joint ventures</a:t>
            </a:r>
            <a:r>
              <a:rPr lang="en-US" sz="1100">
                <a:latin typeface="Playfair Display"/>
                <a:ea typeface="Playfair Display"/>
                <a:cs typeface="Playfair Display"/>
                <a:sym typeface="Playfair Display"/>
              </a:rPr>
              <a:t> are more integrated than alliances but risk governance disputes.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Mergers &amp; acquisitions</a:t>
            </a:r>
            <a:r>
              <a:rPr lang="en-US" sz="1100">
                <a:latin typeface="Playfair Display"/>
                <a:ea typeface="Playfair Display"/>
                <a:cs typeface="Playfair Display"/>
                <a:sym typeface="Playfair Display"/>
              </a:rPr>
              <a:t> offer rapid growth but carry high integration risk.</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Choosing the right cooperative strategy depends on company resources, market conditions, and long-term goals.</a:t>
            </a:r>
            <a:endParaRPr>
              <a:latin typeface="Playfair Display"/>
              <a:ea typeface="Playfair Display"/>
              <a:cs typeface="Playfair Display"/>
              <a:sym typeface="Playfair Display"/>
            </a:endParaRPr>
          </a:p>
        </p:txBody>
      </p:sp>
      <p:sp>
        <p:nvSpPr>
          <p:cNvPr id="332" name="Google Shape;332;g364429659c7_0_209:notes">
            <a:extLst>
              <a:ext uri="{FF2B5EF4-FFF2-40B4-BE49-F238E27FC236}">
                <a16:creationId xmlns:a16="http://schemas.microsoft.com/office/drawing/2014/main" id="{20D0F4CB-3CFA-1397-F63D-69D785C6E56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53</a:t>
            </a:fld>
            <a:endParaRPr/>
          </a:p>
        </p:txBody>
      </p:sp>
    </p:spTree>
    <p:extLst>
      <p:ext uri="{BB962C8B-B14F-4D97-AF65-F5344CB8AC3E}">
        <p14:creationId xmlns:p14="http://schemas.microsoft.com/office/powerpoint/2010/main" val="37411547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a:extLst>
            <a:ext uri="{FF2B5EF4-FFF2-40B4-BE49-F238E27FC236}">
              <a16:creationId xmlns:a16="http://schemas.microsoft.com/office/drawing/2014/main" id="{EABD2B4C-B3C4-AAC7-33E4-B77B1C94C662}"/>
            </a:ext>
          </a:extLst>
        </p:cNvPr>
        <p:cNvGrpSpPr/>
        <p:nvPr/>
      </p:nvGrpSpPr>
      <p:grpSpPr>
        <a:xfrm>
          <a:off x="0" y="0"/>
          <a:ext cx="0" cy="0"/>
          <a:chOff x="0" y="0"/>
          <a:chExt cx="0" cy="0"/>
        </a:xfrm>
      </p:grpSpPr>
      <p:sp>
        <p:nvSpPr>
          <p:cNvPr id="342" name="Google Shape;342;g364429659c7_0_229:notes">
            <a:extLst>
              <a:ext uri="{FF2B5EF4-FFF2-40B4-BE49-F238E27FC236}">
                <a16:creationId xmlns:a16="http://schemas.microsoft.com/office/drawing/2014/main" id="{903EB814-2BC5-B7BC-611F-76AC14E1576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364429659c7_0_229:notes">
            <a:extLst>
              <a:ext uri="{FF2B5EF4-FFF2-40B4-BE49-F238E27FC236}">
                <a16:creationId xmlns:a16="http://schemas.microsoft.com/office/drawing/2014/main" id="{884F9032-4755-8C60-C85A-2DF27900A04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endParaRPr dirty="0"/>
          </a:p>
        </p:txBody>
      </p:sp>
      <p:sp>
        <p:nvSpPr>
          <p:cNvPr id="344" name="Google Shape;344;g364429659c7_0_229:notes">
            <a:extLst>
              <a:ext uri="{FF2B5EF4-FFF2-40B4-BE49-F238E27FC236}">
                <a16:creationId xmlns:a16="http://schemas.microsoft.com/office/drawing/2014/main" id="{90DC2E89-6DCD-82AA-93C2-918DCA44A25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54</a:t>
            </a:fld>
            <a:endParaRPr/>
          </a:p>
        </p:txBody>
      </p:sp>
    </p:spTree>
    <p:extLst>
      <p:ext uri="{BB962C8B-B14F-4D97-AF65-F5344CB8AC3E}">
        <p14:creationId xmlns:p14="http://schemas.microsoft.com/office/powerpoint/2010/main" val="21161177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a:extLst>
            <a:ext uri="{FF2B5EF4-FFF2-40B4-BE49-F238E27FC236}">
              <a16:creationId xmlns:a16="http://schemas.microsoft.com/office/drawing/2014/main" id="{72E1F08F-A05C-FE09-CB34-47747C06E3AF}"/>
            </a:ext>
          </a:extLst>
        </p:cNvPr>
        <p:cNvGrpSpPr/>
        <p:nvPr/>
      </p:nvGrpSpPr>
      <p:grpSpPr>
        <a:xfrm>
          <a:off x="0" y="0"/>
          <a:ext cx="0" cy="0"/>
          <a:chOff x="0" y="0"/>
          <a:chExt cx="0" cy="0"/>
        </a:xfrm>
      </p:grpSpPr>
      <p:sp>
        <p:nvSpPr>
          <p:cNvPr id="364" name="Google Shape;364;g364429659c7_0_257:notes">
            <a:extLst>
              <a:ext uri="{FF2B5EF4-FFF2-40B4-BE49-F238E27FC236}">
                <a16:creationId xmlns:a16="http://schemas.microsoft.com/office/drawing/2014/main" id="{3AEF1D71-1BBA-8821-CF16-282DD6CE87B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g364429659c7_0_257:notes">
            <a:extLst>
              <a:ext uri="{FF2B5EF4-FFF2-40B4-BE49-F238E27FC236}">
                <a16:creationId xmlns:a16="http://schemas.microsoft.com/office/drawing/2014/main" id="{5D56C589-B35C-BCD2-F5E6-BF4875964B2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 Disruption Responses</a:t>
            </a:r>
            <a:endParaRPr sz="1700" b="1"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When a company faces disruptive innovation or a competitive threat, it must choose how to respond. The three main strategies are:</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a. Stick with Tradition</a:t>
            </a:r>
            <a:endParaRPr sz="13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Definition:</a:t>
            </a:r>
            <a:r>
              <a:rPr lang="en-US" sz="1100" dirty="0">
                <a:latin typeface="Playfair Display"/>
                <a:ea typeface="Playfair Display"/>
                <a:cs typeface="Playfair Display"/>
                <a:sym typeface="Playfair Display"/>
              </a:rPr>
              <a:t> Maintain existing products, services, and business models despite new market changes.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When to Use: </a:t>
            </a:r>
            <a:r>
              <a:rPr lang="en-US" sz="1100" dirty="0">
                <a:latin typeface="Playfair Display"/>
                <a:ea typeface="Playfair Display"/>
                <a:cs typeface="Playfair Display"/>
                <a:sym typeface="Playfair Display"/>
              </a:rPr>
              <a:t>If the company has a loyal customer base, a strong brand identity, or believes the disruption will not be sustainable.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Example:</a:t>
            </a:r>
            <a:r>
              <a:rPr lang="en-US" sz="1100" dirty="0">
                <a:latin typeface="Playfair Display"/>
                <a:ea typeface="Playfair Display"/>
                <a:cs typeface="Playfair Display"/>
                <a:sym typeface="Playfair Display"/>
              </a:rPr>
              <a:t> </a:t>
            </a:r>
            <a:r>
              <a:rPr lang="en-US" sz="1100" i="1" dirty="0">
                <a:latin typeface="Playfair Display"/>
                <a:ea typeface="Playfair Display"/>
                <a:cs typeface="Playfair Display"/>
                <a:sym typeface="Playfair Display"/>
              </a:rPr>
              <a:t>Barnes &amp; Noble</a:t>
            </a:r>
            <a:r>
              <a:rPr lang="en-US" sz="1100" dirty="0">
                <a:latin typeface="Playfair Display"/>
                <a:ea typeface="Playfair Display"/>
                <a:cs typeface="Playfair Display"/>
                <a:sym typeface="Playfair Display"/>
              </a:rPr>
              <a:t> continuing to focus on physical bookstores despite the growth of e-books.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Risks: </a:t>
            </a:r>
            <a:r>
              <a:rPr lang="en-US" sz="1100" dirty="0">
                <a:latin typeface="Playfair Display"/>
                <a:ea typeface="Playfair Display"/>
                <a:cs typeface="Playfair Display"/>
                <a:sym typeface="Playfair Display"/>
              </a:rPr>
              <a:t>May lead to loss of relevance if disruption becomes dominant in the market.</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b. Counterattack Differently</a:t>
            </a:r>
            <a:endParaRPr sz="13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Definition:</a:t>
            </a:r>
            <a:r>
              <a:rPr lang="en-US" sz="1100" dirty="0">
                <a:latin typeface="Playfair Display"/>
                <a:ea typeface="Playfair Display"/>
                <a:cs typeface="Playfair Display"/>
                <a:sym typeface="Playfair Display"/>
              </a:rPr>
              <a:t> Respond to disruption by innovating in a different way rather than directly copying the competitor.</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Goal: </a:t>
            </a:r>
            <a:r>
              <a:rPr lang="en-US" sz="1100" dirty="0">
                <a:latin typeface="Playfair Display"/>
                <a:ea typeface="Playfair Display"/>
                <a:cs typeface="Playfair Display"/>
                <a:sym typeface="Playfair Display"/>
              </a:rPr>
              <a:t>Differentiate instead of imitating, appealing to different customer needs.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Example: </a:t>
            </a:r>
            <a:r>
              <a:rPr lang="en-US" sz="1100" i="1" dirty="0">
                <a:latin typeface="Playfair Display"/>
                <a:ea typeface="Playfair Display"/>
                <a:cs typeface="Playfair Display"/>
                <a:sym typeface="Playfair Display"/>
              </a:rPr>
              <a:t>Apple vs. Dell</a:t>
            </a:r>
            <a:r>
              <a:rPr lang="en-US" sz="1100" dirty="0">
                <a:latin typeface="Playfair Display"/>
                <a:ea typeface="Playfair Display"/>
                <a:cs typeface="Playfair Display"/>
                <a:sym typeface="Playfair Display"/>
              </a:rPr>
              <a:t> - Instead of matching Dell’s low-cost PC model, Apple invested in design, premium branding, and ecosystem integration.</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Benefits:</a:t>
            </a:r>
            <a:r>
              <a:rPr lang="en-US" sz="1100" dirty="0">
                <a:latin typeface="Playfair Display"/>
                <a:ea typeface="Playfair Display"/>
                <a:cs typeface="Playfair Display"/>
                <a:sym typeface="Playfair Display"/>
              </a:rPr>
              <a:t> Allows the company to stand out without entering a price war.</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c. Match Competitor’s Move</a:t>
            </a:r>
            <a:endParaRPr sz="13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Definition: </a:t>
            </a:r>
            <a:r>
              <a:rPr lang="en-US" sz="1100" dirty="0">
                <a:latin typeface="Playfair Display"/>
                <a:ea typeface="Playfair Display"/>
                <a:cs typeface="Playfair Display"/>
                <a:sym typeface="Playfair Display"/>
              </a:rPr>
              <a:t>Replicate the disruptor’s strategy or product to protect market share.</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Example: </a:t>
            </a:r>
            <a:r>
              <a:rPr lang="en-US" sz="1100" i="1" dirty="0">
                <a:latin typeface="Playfair Display"/>
                <a:ea typeface="Playfair Display"/>
                <a:cs typeface="Playfair Display"/>
                <a:sym typeface="Playfair Display"/>
              </a:rPr>
              <a:t>Merrill Lynch</a:t>
            </a:r>
            <a:r>
              <a:rPr lang="en-US" sz="1100" dirty="0">
                <a:latin typeface="Playfair Display"/>
                <a:ea typeface="Playfair Display"/>
                <a:cs typeface="Playfair Display"/>
                <a:sym typeface="Playfair Display"/>
              </a:rPr>
              <a:t> introducing online trading to compete with emerging internet-based brokers.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Risks:</a:t>
            </a:r>
            <a:r>
              <a:rPr lang="en-US" sz="1100" dirty="0">
                <a:latin typeface="Playfair Display"/>
                <a:ea typeface="Playfair Display"/>
                <a:cs typeface="Playfair Display"/>
                <a:sym typeface="Playfair Display"/>
              </a:rPr>
              <a:t> Can lead to commoditization; must still find ways to add unique value.</a:t>
            </a:r>
            <a:endParaRPr sz="1100" dirty="0">
              <a:latin typeface="Playfair Display"/>
              <a:ea typeface="Playfair Display"/>
              <a:cs typeface="Playfair Display"/>
              <a:sym typeface="Playfair Display"/>
            </a:endParaRPr>
          </a:p>
        </p:txBody>
      </p:sp>
      <p:sp>
        <p:nvSpPr>
          <p:cNvPr id="366" name="Google Shape;366;g364429659c7_0_257:notes">
            <a:extLst>
              <a:ext uri="{FF2B5EF4-FFF2-40B4-BE49-F238E27FC236}">
                <a16:creationId xmlns:a16="http://schemas.microsoft.com/office/drawing/2014/main" id="{B8F14C3E-4234-E70B-92B0-97DB5DBE8B6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55</a:t>
            </a:fld>
            <a:endParaRPr/>
          </a:p>
        </p:txBody>
      </p:sp>
    </p:spTree>
    <p:extLst>
      <p:ext uri="{BB962C8B-B14F-4D97-AF65-F5344CB8AC3E}">
        <p14:creationId xmlns:p14="http://schemas.microsoft.com/office/powerpoint/2010/main" val="32656968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a:extLst>
            <a:ext uri="{FF2B5EF4-FFF2-40B4-BE49-F238E27FC236}">
              <a16:creationId xmlns:a16="http://schemas.microsoft.com/office/drawing/2014/main" id="{673F13B6-8771-50BB-8D34-DD9C00B9B919}"/>
            </a:ext>
          </a:extLst>
        </p:cNvPr>
        <p:cNvGrpSpPr/>
        <p:nvPr/>
      </p:nvGrpSpPr>
      <p:grpSpPr>
        <a:xfrm>
          <a:off x="0" y="0"/>
          <a:ext cx="0" cy="0"/>
          <a:chOff x="0" y="0"/>
          <a:chExt cx="0" cy="0"/>
        </a:xfrm>
      </p:grpSpPr>
      <p:sp>
        <p:nvSpPr>
          <p:cNvPr id="342" name="Google Shape;342;g364429659c7_0_229:notes">
            <a:extLst>
              <a:ext uri="{FF2B5EF4-FFF2-40B4-BE49-F238E27FC236}">
                <a16:creationId xmlns:a16="http://schemas.microsoft.com/office/drawing/2014/main" id="{48A27A24-7610-FBB9-82D1-56C8C209B72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364429659c7_0_229:notes">
            <a:extLst>
              <a:ext uri="{FF2B5EF4-FFF2-40B4-BE49-F238E27FC236}">
                <a16:creationId xmlns:a16="http://schemas.microsoft.com/office/drawing/2014/main" id="{7C3248B4-AD55-8DAD-0F62-9EE08D025B1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Quick Reactions</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Definition:</a:t>
            </a:r>
            <a:r>
              <a:rPr lang="en-US" sz="1100">
                <a:latin typeface="Playfair Display"/>
                <a:ea typeface="Playfair Display"/>
                <a:cs typeface="Playfair Display"/>
                <a:sym typeface="Playfair Display"/>
              </a:rPr>
              <a:t> The ability of a company to respond rapidly to a competitor’s move, preventing the rival from building an early advantage.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Purpose:</a:t>
            </a:r>
            <a:r>
              <a:rPr lang="en-US" sz="1100">
                <a:latin typeface="Playfair Display"/>
                <a:ea typeface="Playfair Display"/>
                <a:cs typeface="Playfair Display"/>
                <a:sym typeface="Playfair Display"/>
              </a:rPr>
              <a:t> Reduces the time competitors have to capitalize on new products, technology, or market openings.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Example:</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i="1">
                <a:latin typeface="Playfair Display"/>
                <a:ea typeface="Playfair Display"/>
                <a:cs typeface="Playfair Display"/>
                <a:sym typeface="Playfair Display"/>
              </a:rPr>
              <a:t>Samsung vs. Apple in foldables and wearables</a:t>
            </a:r>
            <a:r>
              <a:rPr lang="en-US" sz="1100">
                <a:latin typeface="Playfair Display"/>
                <a:ea typeface="Playfair Display"/>
                <a:cs typeface="Playfair Display"/>
                <a:sym typeface="Playfair Display"/>
              </a:rPr>
              <a:t>: Samsung quickly pushes foldable phones and wearables into the market, forcing Apple to accelerate its product development to remain competitive.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Key Insights:</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Speed is critical in industries where technology changes fast.</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Slow response can lead to loss of market share and perceived innovator status.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Requires agile operations, decision-making flexibility, and readiness to act.</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SzPts val="1100"/>
              <a:buNone/>
            </a:pPr>
            <a:r>
              <a:rPr lang="en-US" sz="1700" b="1">
                <a:latin typeface="Playfair Display"/>
                <a:ea typeface="Playfair Display"/>
                <a:cs typeface="Playfair Display"/>
                <a:sym typeface="Playfair Display"/>
              </a:rPr>
              <a:t>Multipoint Competition</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Definition: </a:t>
            </a:r>
            <a:r>
              <a:rPr lang="en-US" sz="1100">
                <a:latin typeface="Playfair Display"/>
                <a:ea typeface="Playfair Display"/>
                <a:cs typeface="Playfair Display"/>
                <a:sym typeface="Playfair Display"/>
              </a:rPr>
              <a:t>Occurs when the same rivals compete against each other in multiple product categories or geographic markets.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Dynamic:</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Competitive actions in one market can influence actions in another market.</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Rivals often keep track of each other’s behavior across all markets they share.</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Example:</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i="1">
                <a:latin typeface="Playfair Display"/>
                <a:ea typeface="Playfair Display"/>
                <a:cs typeface="Playfair Display"/>
                <a:sym typeface="Playfair Display"/>
              </a:rPr>
              <a:t>RJR vs. Philip Morris</a:t>
            </a:r>
            <a:r>
              <a:rPr lang="en-US" sz="1100">
                <a:latin typeface="Playfair Display"/>
                <a:ea typeface="Playfair Display"/>
                <a:cs typeface="Playfair Display"/>
                <a:sym typeface="Playfair Display"/>
              </a:rPr>
              <a:t>: Competing in multiple tobacco product categories and global regions.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Implications: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Creates a web of interconnected competition-firms may retaliate in one market for a competitor’s aggressive move in another.</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Increases complexity of strategy because actions in one area can have ripple effects.</a:t>
            </a:r>
            <a:endParaRPr sz="110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a:latin typeface="Playfair Display"/>
                <a:ea typeface="Playfair Display"/>
                <a:cs typeface="Playfair Display"/>
                <a:sym typeface="Playfair Display"/>
              </a:rPr>
              <a:t>Mutual Forbearance</a:t>
            </a:r>
            <a:endParaRPr sz="1700" b="1">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Definition:</a:t>
            </a:r>
            <a:r>
              <a:rPr lang="en-US" sz="1100">
                <a:latin typeface="Playfair Display"/>
                <a:ea typeface="Playfair Display"/>
                <a:cs typeface="Playfair Display"/>
                <a:sym typeface="Playfair Display"/>
              </a:rPr>
              <a:t> A situation in which rivals decide-explicitly or implicitly-not to engage in aggressive competition to avoid mutually damaging price wars or costly battles.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Why It Happens:</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Both companies recognize that aggressive competition could hurt profits in all shared markets.</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Maintaining a stable competitive balance can be more profitable long-term.</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Example Context:</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Two airlines competing on multiple routes might avoid undercutting prices to preserve profitability.</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Strategic Benefit:</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Helps preserve margins and reduces volatility.</a:t>
            </a:r>
            <a:endParaRPr sz="110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a:latin typeface="Playfair Display"/>
                <a:ea typeface="Playfair Display"/>
                <a:cs typeface="Playfair Display"/>
                <a:sym typeface="Playfair Display"/>
              </a:rPr>
              <a:t>Can foster more predictable market conditions.</a:t>
            </a:r>
            <a:endParaRPr sz="110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a:latin typeface="Playfair Display"/>
                <a:ea typeface="Playfair Display"/>
                <a:cs typeface="Playfair Display"/>
                <a:sym typeface="Playfair Display"/>
              </a:rPr>
              <a:t>Risk:</a:t>
            </a:r>
            <a:endParaRPr sz="1100" b="1">
              <a:latin typeface="Playfair Display"/>
              <a:ea typeface="Playfair Display"/>
              <a:cs typeface="Playfair Display"/>
              <a:sym typeface="Playfair Display"/>
            </a:endParaRPr>
          </a:p>
          <a:p>
            <a:pPr marL="914400" lvl="1" indent="-298450" algn="l" rtl="0">
              <a:lnSpc>
                <a:spcPct val="164000"/>
              </a:lnSpc>
              <a:spcBef>
                <a:spcPts val="1800"/>
              </a:spcBef>
              <a:spcAft>
                <a:spcPts val="400"/>
              </a:spcAft>
              <a:buClr>
                <a:schemeClr val="dk1"/>
              </a:buClr>
              <a:buSzPts val="1100"/>
              <a:buFont typeface="Playfair Display"/>
              <a:buChar char="○"/>
            </a:pPr>
            <a:r>
              <a:rPr lang="en-US" sz="1100">
                <a:latin typeface="Playfair Display"/>
                <a:ea typeface="Playfair Display"/>
                <a:cs typeface="Playfair Display"/>
                <a:sym typeface="Playfair Display"/>
              </a:rPr>
              <a:t>Overly cautious approaches can slow innovation and allow new entrants to disrupt the market.</a:t>
            </a:r>
            <a:endParaRPr/>
          </a:p>
        </p:txBody>
      </p:sp>
      <p:sp>
        <p:nvSpPr>
          <p:cNvPr id="344" name="Google Shape;344;g364429659c7_0_229:notes">
            <a:extLst>
              <a:ext uri="{FF2B5EF4-FFF2-40B4-BE49-F238E27FC236}">
                <a16:creationId xmlns:a16="http://schemas.microsoft.com/office/drawing/2014/main" id="{BDF977EB-F6AB-A264-8222-D459E7D0B79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56</a:t>
            </a:fld>
            <a:endParaRPr/>
          </a:p>
        </p:txBody>
      </p:sp>
    </p:spTree>
    <p:extLst>
      <p:ext uri="{BB962C8B-B14F-4D97-AF65-F5344CB8AC3E}">
        <p14:creationId xmlns:p14="http://schemas.microsoft.com/office/powerpoint/2010/main" val="35909846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a:extLst>
            <a:ext uri="{FF2B5EF4-FFF2-40B4-BE49-F238E27FC236}">
              <a16:creationId xmlns:a16="http://schemas.microsoft.com/office/drawing/2014/main" id="{F8719FA3-7CED-ED1C-8D2E-2F32FF668AE3}"/>
            </a:ext>
          </a:extLst>
        </p:cNvPr>
        <p:cNvGrpSpPr/>
        <p:nvPr/>
      </p:nvGrpSpPr>
      <p:grpSpPr>
        <a:xfrm>
          <a:off x="0" y="0"/>
          <a:ext cx="0" cy="0"/>
          <a:chOff x="0" y="0"/>
          <a:chExt cx="0" cy="0"/>
        </a:xfrm>
      </p:grpSpPr>
      <p:sp>
        <p:nvSpPr>
          <p:cNvPr id="352" name="Google Shape;352;g364429659c7_0_245:notes">
            <a:extLst>
              <a:ext uri="{FF2B5EF4-FFF2-40B4-BE49-F238E27FC236}">
                <a16:creationId xmlns:a16="http://schemas.microsoft.com/office/drawing/2014/main" id="{52854253-2254-744D-2753-BB4C9630311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364429659c7_0_245:notes">
            <a:extLst>
              <a:ext uri="{FF2B5EF4-FFF2-40B4-BE49-F238E27FC236}">
                <a16:creationId xmlns:a16="http://schemas.microsoft.com/office/drawing/2014/main" id="{971874E4-3A36-C735-1854-D676B4F6917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Fighting Brands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Definition:</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A lower-priced product line introduced by a company to protect market share against low-cost competitors. These brands target price-sensitive customers, preventing them from switching to rival offerings.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Purpose:</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Maintain overall company market share.</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Avoid directly lowering the main brand’s price (which could damage brand image or profitability).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Serve as a defensive move in competitive markets.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Key Characteristics: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Often stripped-down versions of higher-end products.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Focus on affordability, not premium features.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Sometimes marketed under a different brand name to avoid diluting the parent brand.</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Examples &amp; Lessons: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Failures:</a:t>
            </a:r>
            <a:endParaRPr sz="1100" b="1" dirty="0">
              <a:latin typeface="Playfair Display"/>
              <a:ea typeface="Playfair Display"/>
              <a:cs typeface="Playfair Display"/>
              <a:sym typeface="Playfair Display"/>
            </a:endParaRPr>
          </a:p>
          <a:p>
            <a:pPr marL="1371600" lvl="2"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GM Geo</a:t>
            </a:r>
            <a:r>
              <a:rPr lang="en-US" sz="1100" dirty="0">
                <a:latin typeface="Playfair Display"/>
                <a:ea typeface="Playfair Display"/>
                <a:cs typeface="Playfair Display"/>
                <a:sym typeface="Playfair Display"/>
              </a:rPr>
              <a:t> – Affordable and fuel-efficient but lacked design appeal.</a:t>
            </a:r>
            <a:endParaRPr sz="1100" dirty="0">
              <a:latin typeface="Playfair Display"/>
              <a:ea typeface="Playfair Display"/>
              <a:cs typeface="Playfair Display"/>
              <a:sym typeface="Playfair Display"/>
            </a:endParaRPr>
          </a:p>
          <a:p>
            <a:pPr marL="1371600" lvl="2"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BA’s Go</a:t>
            </a:r>
            <a:r>
              <a:rPr lang="en-US" sz="1100" dirty="0">
                <a:latin typeface="Playfair Display"/>
                <a:ea typeface="Playfair Display"/>
                <a:cs typeface="Playfair Display"/>
                <a:sym typeface="Playfair Display"/>
              </a:rPr>
              <a:t> – British Airways’ low-cost airline, failed due to unclear positioning and market mismatch.</a:t>
            </a:r>
            <a:endParaRPr sz="1100" dirty="0">
              <a:latin typeface="Playfair Display"/>
              <a:ea typeface="Playfair Display"/>
              <a:cs typeface="Playfair Display"/>
              <a:sym typeface="Playfair Display"/>
            </a:endParaRPr>
          </a:p>
          <a:p>
            <a:pPr marL="1371600" lvl="2"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SAS’s Snowflake</a:t>
            </a:r>
            <a:r>
              <a:rPr lang="en-US" sz="1100" dirty="0">
                <a:latin typeface="Playfair Display"/>
                <a:ea typeface="Playfair Display"/>
                <a:cs typeface="Playfair Display"/>
                <a:sym typeface="Playfair Display"/>
              </a:rPr>
              <a:t> – Scandinavian Airlines’ budget brand that couldn’t gain traction.</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Successes:</a:t>
            </a:r>
            <a:endParaRPr sz="1100" dirty="0">
              <a:latin typeface="Playfair Display"/>
              <a:ea typeface="Playfair Display"/>
              <a:cs typeface="Playfair Display"/>
              <a:sym typeface="Playfair Display"/>
            </a:endParaRPr>
          </a:p>
          <a:p>
            <a:pPr marL="1371600" lvl="2"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Toyota Scion</a:t>
            </a:r>
            <a:r>
              <a:rPr lang="en-US" sz="1100" dirty="0">
                <a:latin typeface="Playfair Display"/>
                <a:ea typeface="Playfair Display"/>
                <a:cs typeface="Playfair Display"/>
                <a:sym typeface="Playfair Display"/>
              </a:rPr>
              <a:t> – Targeted young buyers with affordable, stylish cars.</a:t>
            </a:r>
            <a:endParaRPr sz="1100" dirty="0">
              <a:latin typeface="Playfair Display"/>
              <a:ea typeface="Playfair Display"/>
              <a:cs typeface="Playfair Display"/>
              <a:sym typeface="Playfair Display"/>
            </a:endParaRPr>
          </a:p>
          <a:p>
            <a:pPr marL="1371600" lvl="2"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Unilever Axe</a:t>
            </a:r>
            <a:r>
              <a:rPr lang="en-US" sz="1100" dirty="0">
                <a:latin typeface="Playfair Display"/>
                <a:ea typeface="Playfair Display"/>
                <a:cs typeface="Playfair Display"/>
                <a:sym typeface="Playfair Display"/>
              </a:rPr>
              <a:t> – Captured the youth market with strong brand personality and affordable pricing.</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Risks: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cannibalize the main brand’s sales.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If poorly executed, can harm brand perception.</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Must maintain clear market segmentation to avoid confusion.</a:t>
            </a:r>
            <a:endParaRPr sz="1100" dirty="0">
              <a:latin typeface="Playfair Display"/>
              <a:ea typeface="Playfair Display"/>
              <a:cs typeface="Playfair Display"/>
              <a:sym typeface="Playfair Display"/>
            </a:endParaRPr>
          </a:p>
          <a:p>
            <a:pPr marL="0" lvl="0" indent="0" algn="l" rtl="0">
              <a:spcBef>
                <a:spcPts val="400"/>
              </a:spcBef>
              <a:spcAft>
                <a:spcPts val="0"/>
              </a:spcAft>
              <a:buNone/>
            </a:pPr>
            <a:endParaRPr dirty="0"/>
          </a:p>
        </p:txBody>
      </p:sp>
      <p:sp>
        <p:nvSpPr>
          <p:cNvPr id="354" name="Google Shape;354;g364429659c7_0_245:notes">
            <a:extLst>
              <a:ext uri="{FF2B5EF4-FFF2-40B4-BE49-F238E27FC236}">
                <a16:creationId xmlns:a16="http://schemas.microsoft.com/office/drawing/2014/main" id="{7ADC0166-0161-FB98-E84F-F8B83B80C41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57</a:t>
            </a:fld>
            <a:endParaRPr/>
          </a:p>
        </p:txBody>
      </p:sp>
    </p:spTree>
    <p:extLst>
      <p:ext uri="{BB962C8B-B14F-4D97-AF65-F5344CB8AC3E}">
        <p14:creationId xmlns:p14="http://schemas.microsoft.com/office/powerpoint/2010/main" val="233334755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a:extLst>
            <a:ext uri="{FF2B5EF4-FFF2-40B4-BE49-F238E27FC236}">
              <a16:creationId xmlns:a16="http://schemas.microsoft.com/office/drawing/2014/main" id="{A7821016-2916-8190-A81B-39E1348D826D}"/>
            </a:ext>
          </a:extLst>
        </p:cNvPr>
        <p:cNvGrpSpPr/>
        <p:nvPr/>
      </p:nvGrpSpPr>
      <p:grpSpPr>
        <a:xfrm>
          <a:off x="0" y="0"/>
          <a:ext cx="0" cy="0"/>
          <a:chOff x="0" y="0"/>
          <a:chExt cx="0" cy="0"/>
        </a:xfrm>
      </p:grpSpPr>
      <p:sp>
        <p:nvSpPr>
          <p:cNvPr id="352" name="Google Shape;352;g364429659c7_0_245:notes">
            <a:extLst>
              <a:ext uri="{FF2B5EF4-FFF2-40B4-BE49-F238E27FC236}">
                <a16:creationId xmlns:a16="http://schemas.microsoft.com/office/drawing/2014/main" id="{C7EF7CFE-B184-F8DA-89B5-146965D5BF2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364429659c7_0_245:notes">
            <a:extLst>
              <a:ext uri="{FF2B5EF4-FFF2-40B4-BE49-F238E27FC236}">
                <a16:creationId xmlns:a16="http://schemas.microsoft.com/office/drawing/2014/main" id="{EA4F9878-4A34-4343-42DE-19941E00B6C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Co-Location</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Definition:</a:t>
            </a:r>
            <a:br>
              <a:rPr lang="en-US" sz="1100" dirty="0">
                <a:latin typeface="Playfair Display"/>
                <a:ea typeface="Playfair Display"/>
                <a:cs typeface="Playfair Display"/>
                <a:sym typeface="Playfair Display"/>
              </a:rPr>
            </a:br>
            <a:r>
              <a:rPr lang="en-US" sz="1100" dirty="0">
                <a:latin typeface="Playfair Display"/>
                <a:ea typeface="Playfair Display"/>
                <a:cs typeface="Playfair Display"/>
                <a:sym typeface="Playfair Display"/>
              </a:rPr>
              <a:t> Placing complementary brands or businesses in the same physical location to mutually increase customer traffic.</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Purpose:</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Leverage shared customer bases.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Reduce marketing costs by benefiting from each other’s visibility.</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Increase sales by making it more convenient for consumers to access related products/services.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Key Features:</a:t>
            </a:r>
            <a:endParaRPr sz="1100" b="1"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Works best when the co-located brands target similar audiences but offer different products or services.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Can occur in the same store, side-by-side locations, or in a shared facility.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Examples: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Dunkin’ + Baskin-Robbins</a:t>
            </a:r>
            <a:r>
              <a:rPr lang="en-US" sz="1100" dirty="0">
                <a:latin typeface="Playfair Display"/>
                <a:ea typeface="Playfair Display"/>
                <a:cs typeface="Playfair Display"/>
                <a:sym typeface="Playfair Display"/>
              </a:rPr>
              <a:t> - Combines coffee and donuts with ice cream to attract both breakfast and dessert crowds.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Hilton hotel pairs</a:t>
            </a:r>
            <a:r>
              <a:rPr lang="en-US" sz="1100" dirty="0">
                <a:latin typeface="Playfair Display"/>
                <a:ea typeface="Playfair Display"/>
                <a:cs typeface="Playfair Display"/>
                <a:sym typeface="Playfair Display"/>
              </a:rPr>
              <a:t> - Multiple hotel brands under one roof to serve different traveler segments.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i="1" dirty="0">
                <a:latin typeface="Playfair Display"/>
                <a:ea typeface="Playfair Display"/>
                <a:cs typeface="Playfair Display"/>
                <a:sym typeface="Playfair Display"/>
              </a:rPr>
              <a:t>Retail clusters</a:t>
            </a:r>
            <a:r>
              <a:rPr lang="en-US" sz="1100" dirty="0">
                <a:latin typeface="Playfair Display"/>
                <a:ea typeface="Playfair Display"/>
                <a:cs typeface="Playfair Display"/>
                <a:sym typeface="Playfair Display"/>
              </a:rPr>
              <a:t> - Outlet malls or shopping centers where complementary brands are grouped together.</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Benefits: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Increased customer exposure.</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Shared overhead and operational efficiencies.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Cross-selling opportunities.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b="1" dirty="0">
                <a:latin typeface="Playfair Display"/>
                <a:ea typeface="Playfair Display"/>
                <a:cs typeface="Playfair Display"/>
                <a:sym typeface="Playfair Display"/>
              </a:rPr>
              <a:t>Risks: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If one brand has a poor reputation, it may negatively affect the other.</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Competition between co-located brands offering overlapping products.</a:t>
            </a:r>
            <a:endParaRPr sz="1100" dirty="0">
              <a:latin typeface="Playfair Display"/>
              <a:ea typeface="Playfair Display"/>
              <a:cs typeface="Playfair Display"/>
              <a:sym typeface="Playfair Display"/>
            </a:endParaRP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Key Takeaways for Students</a:t>
            </a:r>
            <a:endParaRPr sz="1700" b="1"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Fighting brands are a defensive pricing and market retention strategy; co-location is a traffic and synergy strategy.</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Both approaches aim to strengthen market position but work in different ways: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Fighting brands = protect market share from low-cost threats.</a:t>
            </a:r>
            <a:endParaRPr sz="1100" dirty="0">
              <a:latin typeface="Playfair Display"/>
              <a:ea typeface="Playfair Display"/>
              <a:cs typeface="Playfair Display"/>
              <a:sym typeface="Playfair Display"/>
            </a:endParaRP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Co-location = boost foot traffic and complementary sales.</a:t>
            </a:r>
            <a:endParaRPr sz="1100" dirty="0">
              <a:latin typeface="Playfair Display"/>
              <a:ea typeface="Playfair Display"/>
              <a:cs typeface="Playfair Display"/>
              <a:sym typeface="Playfair Display"/>
            </a:endParaRP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Strategic execution and clear brand positioning are crucial for both to succeed.</a:t>
            </a:r>
            <a:endParaRPr sz="1100" dirty="0">
              <a:latin typeface="Playfair Display"/>
              <a:ea typeface="Playfair Display"/>
              <a:cs typeface="Playfair Display"/>
              <a:sym typeface="Playfair Display"/>
            </a:endParaRPr>
          </a:p>
          <a:p>
            <a:pPr marL="0" lvl="0" indent="0" algn="l" rtl="0">
              <a:spcBef>
                <a:spcPts val="400"/>
              </a:spcBef>
              <a:spcAft>
                <a:spcPts val="0"/>
              </a:spcAft>
              <a:buNone/>
            </a:pPr>
            <a:endParaRPr dirty="0"/>
          </a:p>
        </p:txBody>
      </p:sp>
      <p:sp>
        <p:nvSpPr>
          <p:cNvPr id="354" name="Google Shape;354;g364429659c7_0_245:notes">
            <a:extLst>
              <a:ext uri="{FF2B5EF4-FFF2-40B4-BE49-F238E27FC236}">
                <a16:creationId xmlns:a16="http://schemas.microsoft.com/office/drawing/2014/main" id="{9B735F10-9FED-2586-85AC-DA068CC7E6B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58</a:t>
            </a:fld>
            <a:endParaRPr/>
          </a:p>
        </p:txBody>
      </p:sp>
    </p:spTree>
    <p:extLst>
      <p:ext uri="{BB962C8B-B14F-4D97-AF65-F5344CB8AC3E}">
        <p14:creationId xmlns:p14="http://schemas.microsoft.com/office/powerpoint/2010/main" val="346101528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a:extLst>
            <a:ext uri="{FF2B5EF4-FFF2-40B4-BE49-F238E27FC236}">
              <a16:creationId xmlns:a16="http://schemas.microsoft.com/office/drawing/2014/main" id="{BE82581A-A817-C305-4BCE-DCAD58E9B77F}"/>
            </a:ext>
          </a:extLst>
        </p:cNvPr>
        <p:cNvGrpSpPr/>
        <p:nvPr/>
      </p:nvGrpSpPr>
      <p:grpSpPr>
        <a:xfrm>
          <a:off x="0" y="0"/>
          <a:ext cx="0" cy="0"/>
          <a:chOff x="0" y="0"/>
          <a:chExt cx="0" cy="0"/>
        </a:xfrm>
      </p:grpSpPr>
      <p:sp>
        <p:nvSpPr>
          <p:cNvPr id="352" name="Google Shape;352;g364429659c7_0_245:notes">
            <a:extLst>
              <a:ext uri="{FF2B5EF4-FFF2-40B4-BE49-F238E27FC236}">
                <a16:creationId xmlns:a16="http://schemas.microsoft.com/office/drawing/2014/main" id="{D55C3141-0B24-B6E4-B7E2-06A89A3ADB5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g364429659c7_0_245:notes">
            <a:extLst>
              <a:ext uri="{FF2B5EF4-FFF2-40B4-BE49-F238E27FC236}">
                <a16:creationId xmlns:a16="http://schemas.microsoft.com/office/drawing/2014/main" id="{7B2B2B42-3912-10A1-B83D-643B8BA4D3A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2. Co-Opetition</a:t>
            </a:r>
          </a:p>
          <a:p>
            <a:pPr marL="0" lvl="0" indent="0" algn="l" rtl="0">
              <a:lnSpc>
                <a:spcPct val="164000"/>
              </a:lnSpc>
              <a:spcBef>
                <a:spcPts val="1800"/>
              </a:spcBef>
              <a:spcAft>
                <a:spcPts val="0"/>
              </a:spcAft>
              <a:buClr>
                <a:schemeClr val="dk1"/>
              </a:buClr>
              <a:buSzPts val="1100"/>
              <a:buFont typeface="Arial"/>
              <a:buNone/>
            </a:pPr>
            <a:r>
              <a:rPr lang="en-US" sz="1100" dirty="0">
                <a:latin typeface="Playfair Display"/>
                <a:ea typeface="Playfair Display"/>
                <a:cs typeface="Playfair Display"/>
                <a:sym typeface="Playfair Display"/>
              </a:rPr>
              <a:t>A hybrid strategy that blends </a:t>
            </a:r>
            <a:r>
              <a:rPr lang="en-US" sz="1100" b="1" dirty="0">
                <a:latin typeface="Playfair Display"/>
                <a:ea typeface="Playfair Display"/>
                <a:cs typeface="Playfair Display"/>
                <a:sym typeface="Playfair Display"/>
              </a:rPr>
              <a:t>cooperation</a:t>
            </a:r>
            <a:r>
              <a:rPr lang="en-US" sz="1100" dirty="0">
                <a:latin typeface="Playfair Display"/>
                <a:ea typeface="Playfair Display"/>
                <a:cs typeface="Playfair Display"/>
                <a:sym typeface="Playfair Display"/>
              </a:rPr>
              <a:t> and </a:t>
            </a:r>
            <a:r>
              <a:rPr lang="en-US" sz="1100" b="1" dirty="0">
                <a:latin typeface="Playfair Display"/>
                <a:ea typeface="Playfair Display"/>
                <a:cs typeface="Playfair Display"/>
                <a:sym typeface="Playfair Display"/>
              </a:rPr>
              <a:t>competition</a:t>
            </a:r>
            <a:r>
              <a:rPr lang="en-US" sz="1100" dirty="0">
                <a:latin typeface="Playfair Display"/>
                <a:ea typeface="Playfair Display"/>
                <a:cs typeface="Playfair Display"/>
                <a:sym typeface="Playfair Display"/>
              </a:rPr>
              <a:t>.</a:t>
            </a:r>
          </a:p>
          <a:p>
            <a:pPr marL="0" lvl="0" indent="0" algn="l" rtl="0">
              <a:lnSpc>
                <a:spcPct val="164000"/>
              </a:lnSpc>
              <a:spcBef>
                <a:spcPts val="18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Key Concept:</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Companies collaborate in certain areas to create value ("grow the pie") but still compete in others ("divide the pie").</a:t>
            </a:r>
          </a:p>
          <a:p>
            <a:pPr marL="457200" lvl="0"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Works best when:</a:t>
            </a: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Collaboration accelerates innovation.</a:t>
            </a: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Partners share complementary strengths.</a:t>
            </a:r>
          </a:p>
          <a:p>
            <a:pPr marL="914400" lvl="1" indent="-298450" algn="l" rtl="0">
              <a:lnSpc>
                <a:spcPct val="164000"/>
              </a:lnSpc>
              <a:spcBef>
                <a:spcPts val="1800"/>
              </a:spcBef>
              <a:spcAft>
                <a:spcPts val="0"/>
              </a:spcAft>
              <a:buClr>
                <a:schemeClr val="dk1"/>
              </a:buClr>
              <a:buSzPts val="1100"/>
              <a:buFont typeface="Playfair Display"/>
              <a:buChar char="○"/>
            </a:pPr>
            <a:r>
              <a:rPr lang="en-US" sz="1100" dirty="0">
                <a:latin typeface="Playfair Display"/>
                <a:ea typeface="Playfair Display"/>
                <a:cs typeface="Playfair Display"/>
                <a:sym typeface="Playfair Display"/>
              </a:rPr>
              <a:t>Both parties benefit without completely erasing competitive dynamics.</a:t>
            </a:r>
          </a:p>
          <a:p>
            <a:pPr marL="0" lvl="0" indent="0" algn="l" rtl="0">
              <a:lnSpc>
                <a:spcPct val="164000"/>
              </a:lnSpc>
              <a:spcBef>
                <a:spcPts val="1800"/>
              </a:spcBef>
              <a:spcAft>
                <a:spcPts val="0"/>
              </a:spcAft>
              <a:buClr>
                <a:schemeClr val="dk1"/>
              </a:buClr>
              <a:buSzPts val="1100"/>
              <a:buFont typeface="Arial"/>
              <a:buNone/>
            </a:pPr>
            <a:r>
              <a:rPr lang="en-US" sz="1300" b="1" dirty="0">
                <a:latin typeface="Playfair Display"/>
                <a:ea typeface="Playfair Display"/>
                <a:cs typeface="Playfair Display"/>
                <a:sym typeface="Playfair Display"/>
              </a:rPr>
              <a:t>Examples: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Microsoft + Samsung</a:t>
            </a:r>
            <a:r>
              <a:rPr lang="en-US" sz="1100" dirty="0">
                <a:latin typeface="Playfair Display"/>
                <a:ea typeface="Playfair Display"/>
                <a:cs typeface="Playfair Display"/>
                <a:sym typeface="Playfair Display"/>
              </a:rPr>
              <a:t> – Partnership on Android-related patents while competing in devices.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Google + Apple</a:t>
            </a:r>
            <a:r>
              <a:rPr lang="en-US" sz="1100" dirty="0">
                <a:latin typeface="Playfair Display"/>
                <a:ea typeface="Playfair Display"/>
                <a:cs typeface="Playfair Display"/>
                <a:sym typeface="Playfair Display"/>
              </a:rPr>
              <a:t> – Collaboration on integrating Google apps into iOS while competing in mobile OS markets.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Ford + VW</a:t>
            </a:r>
            <a:r>
              <a:rPr lang="en-US" sz="1100" dirty="0">
                <a:latin typeface="Playfair Display"/>
                <a:ea typeface="Playfair Display"/>
                <a:cs typeface="Playfair Display"/>
                <a:sym typeface="Playfair Display"/>
              </a:rPr>
              <a:t> – Joint work on electric and autonomous vehicle technologies while still competing in the auto market.</a:t>
            </a:r>
          </a:p>
          <a:p>
            <a:pPr marL="0" lvl="0" indent="0" algn="l" rtl="0">
              <a:lnSpc>
                <a:spcPct val="164000"/>
              </a:lnSpc>
              <a:spcBef>
                <a:spcPts val="1800"/>
              </a:spcBef>
              <a:spcAft>
                <a:spcPts val="0"/>
              </a:spcAft>
              <a:buClr>
                <a:schemeClr val="dk1"/>
              </a:buClr>
              <a:buSzPts val="1100"/>
              <a:buFont typeface="Arial"/>
              <a:buNone/>
            </a:pPr>
            <a:r>
              <a:rPr lang="en-US" sz="1700" b="1" dirty="0">
                <a:latin typeface="Playfair Display"/>
                <a:ea typeface="Playfair Display"/>
                <a:cs typeface="Playfair Display"/>
                <a:sym typeface="Playfair Display"/>
              </a:rPr>
              <a:t>3. Benefits of Disruption Response &amp; Co-Opetition</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Increased Market Share:</a:t>
            </a:r>
            <a:r>
              <a:rPr lang="en-US" sz="1100" dirty="0">
                <a:latin typeface="Playfair Display"/>
                <a:ea typeface="Playfair Display"/>
                <a:cs typeface="Playfair Display"/>
                <a:sym typeface="Playfair Display"/>
              </a:rPr>
              <a:t> Collaboration can open access to new customers and markets.</a:t>
            </a:r>
          </a:p>
          <a:p>
            <a:pPr marL="457200" lvl="0" indent="-298450" algn="l" rtl="0">
              <a:lnSpc>
                <a:spcPct val="164000"/>
              </a:lnSpc>
              <a:spcBef>
                <a:spcPts val="1800"/>
              </a:spcBef>
              <a:spcAft>
                <a:spcPts val="0"/>
              </a:spcAft>
              <a:buClr>
                <a:schemeClr val="dk1"/>
              </a:buClr>
              <a:buSzPts val="1100"/>
              <a:buChar char="●"/>
            </a:pPr>
            <a:r>
              <a:rPr lang="en-US" sz="1100" b="1" dirty="0">
                <a:latin typeface="Playfair Display"/>
                <a:ea typeface="Playfair Display"/>
                <a:cs typeface="Playfair Display"/>
                <a:sym typeface="Playfair Display"/>
              </a:rPr>
              <a:t>Improved Innovation Speed: </a:t>
            </a:r>
            <a:r>
              <a:rPr lang="en-US" sz="1100" dirty="0">
                <a:latin typeface="Playfair Display"/>
                <a:ea typeface="Playfair Display"/>
                <a:cs typeface="Playfair Display"/>
                <a:sym typeface="Playfair Display"/>
              </a:rPr>
              <a:t>Shared R&amp;D reduces time to market.</a:t>
            </a:r>
          </a:p>
          <a:p>
            <a:pPr marL="457200" lvl="0" indent="-298450" algn="l" rtl="0">
              <a:lnSpc>
                <a:spcPct val="164000"/>
              </a:lnSpc>
              <a:spcBef>
                <a:spcPts val="1800"/>
              </a:spcBef>
              <a:spcAft>
                <a:spcPts val="400"/>
              </a:spcAft>
              <a:buClr>
                <a:schemeClr val="dk1"/>
              </a:buClr>
              <a:buSzPts val="1100"/>
              <a:buChar char="●"/>
            </a:pPr>
            <a:r>
              <a:rPr lang="en-US" sz="1100" b="1" dirty="0">
                <a:latin typeface="Playfair Display"/>
                <a:ea typeface="Playfair Display"/>
                <a:cs typeface="Playfair Display"/>
                <a:sym typeface="Playfair Display"/>
              </a:rPr>
              <a:t>Reduced Competitive Risk: </a:t>
            </a:r>
            <a:r>
              <a:rPr lang="en-US" sz="1100" dirty="0">
                <a:latin typeface="Playfair Display"/>
                <a:ea typeface="Playfair Display"/>
                <a:cs typeface="Playfair Display"/>
                <a:sym typeface="Playfair Display"/>
              </a:rPr>
              <a:t>Partnerships can prevent destructive competition and costly legal battles.</a:t>
            </a:r>
            <a:endParaRPr lang="en-US" dirty="0"/>
          </a:p>
          <a:p>
            <a:pPr marL="0" lvl="0" indent="0" algn="l" rtl="0">
              <a:lnSpc>
                <a:spcPct val="164000"/>
              </a:lnSpc>
              <a:spcBef>
                <a:spcPts val="1800"/>
              </a:spcBef>
              <a:spcAft>
                <a:spcPts val="0"/>
              </a:spcAft>
              <a:buClr>
                <a:schemeClr val="dk1"/>
              </a:buClr>
              <a:buSzPts val="1100"/>
              <a:buFont typeface="Arial"/>
              <a:buNone/>
            </a:pPr>
            <a:endParaRPr dirty="0"/>
          </a:p>
        </p:txBody>
      </p:sp>
      <p:sp>
        <p:nvSpPr>
          <p:cNvPr id="354" name="Google Shape;354;g364429659c7_0_245:notes">
            <a:extLst>
              <a:ext uri="{FF2B5EF4-FFF2-40B4-BE49-F238E27FC236}">
                <a16:creationId xmlns:a16="http://schemas.microsoft.com/office/drawing/2014/main" id="{50304F88-BC14-57F9-D2FE-25C779A6B02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59</a:t>
            </a:fld>
            <a:endParaRPr/>
          </a:p>
        </p:txBody>
      </p:sp>
    </p:spTree>
    <p:extLst>
      <p:ext uri="{BB962C8B-B14F-4D97-AF65-F5344CB8AC3E}">
        <p14:creationId xmlns:p14="http://schemas.microsoft.com/office/powerpoint/2010/main" val="1216394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233C1DC3-3D4B-441C-D894-BE88F2E5C352}"/>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490D6121-F34C-954C-DB63-FC2DE8772AB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9E59CB1F-41B5-6E68-2952-C068125286B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2CD96D92-E9D8-AE86-E4F4-33A55A4E0E2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35616428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a:extLst>
            <a:ext uri="{FF2B5EF4-FFF2-40B4-BE49-F238E27FC236}">
              <a16:creationId xmlns:a16="http://schemas.microsoft.com/office/drawing/2014/main" id="{6E3E9BDB-F522-07E1-A0A6-2302E630DC3D}"/>
            </a:ext>
          </a:extLst>
        </p:cNvPr>
        <p:cNvGrpSpPr/>
        <p:nvPr/>
      </p:nvGrpSpPr>
      <p:grpSpPr>
        <a:xfrm>
          <a:off x="0" y="0"/>
          <a:ext cx="0" cy="0"/>
          <a:chOff x="0" y="0"/>
          <a:chExt cx="0" cy="0"/>
        </a:xfrm>
      </p:grpSpPr>
      <p:sp>
        <p:nvSpPr>
          <p:cNvPr id="374" name="Google Shape;374;g364429659c7_0_273:notes">
            <a:extLst>
              <a:ext uri="{FF2B5EF4-FFF2-40B4-BE49-F238E27FC236}">
                <a16:creationId xmlns:a16="http://schemas.microsoft.com/office/drawing/2014/main" id="{1978BB9B-F087-47D5-234E-F416BA49910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g364429659c7_0_273:notes">
            <a:extLst>
              <a:ext uri="{FF2B5EF4-FFF2-40B4-BE49-F238E27FC236}">
                <a16:creationId xmlns:a16="http://schemas.microsoft.com/office/drawing/2014/main" id="{772020DD-B739-AFC4-3102-E392275C430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g364429659c7_0_273:notes">
            <a:extLst>
              <a:ext uri="{FF2B5EF4-FFF2-40B4-BE49-F238E27FC236}">
                <a16:creationId xmlns:a16="http://schemas.microsoft.com/office/drawing/2014/main" id="{91DD3449-110D-2077-9BF7-CAC826BB9018}"/>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60</a:t>
            </a:fld>
            <a:endParaRPr/>
          </a:p>
        </p:txBody>
      </p:sp>
    </p:spTree>
    <p:extLst>
      <p:ext uri="{BB962C8B-B14F-4D97-AF65-F5344CB8AC3E}">
        <p14:creationId xmlns:p14="http://schemas.microsoft.com/office/powerpoint/2010/main" val="38092693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a:extLst>
            <a:ext uri="{FF2B5EF4-FFF2-40B4-BE49-F238E27FC236}">
              <a16:creationId xmlns:a16="http://schemas.microsoft.com/office/drawing/2014/main" id="{7CB92A90-79D0-95D0-D080-5CE30B278ECB}"/>
            </a:ext>
          </a:extLst>
        </p:cNvPr>
        <p:cNvGrpSpPr/>
        <p:nvPr/>
      </p:nvGrpSpPr>
      <p:grpSpPr>
        <a:xfrm>
          <a:off x="0" y="0"/>
          <a:ext cx="0" cy="0"/>
          <a:chOff x="0" y="0"/>
          <a:chExt cx="0" cy="0"/>
        </a:xfrm>
      </p:grpSpPr>
      <p:sp>
        <p:nvSpPr>
          <p:cNvPr id="374" name="Google Shape;374;g364429659c7_0_273:notes">
            <a:extLst>
              <a:ext uri="{FF2B5EF4-FFF2-40B4-BE49-F238E27FC236}">
                <a16:creationId xmlns:a16="http://schemas.microsoft.com/office/drawing/2014/main" id="{741117A8-F6F2-8BA7-8C34-5034E8B152C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g364429659c7_0_273:notes">
            <a:extLst>
              <a:ext uri="{FF2B5EF4-FFF2-40B4-BE49-F238E27FC236}">
                <a16:creationId xmlns:a16="http://schemas.microsoft.com/office/drawing/2014/main" id="{7CA7F75F-CF93-1E03-01D5-8202805C28A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g364429659c7_0_273:notes">
            <a:extLst>
              <a:ext uri="{FF2B5EF4-FFF2-40B4-BE49-F238E27FC236}">
                <a16:creationId xmlns:a16="http://schemas.microsoft.com/office/drawing/2014/main" id="{8C492416-563D-E864-655B-C0B52759F474}"/>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61</a:t>
            </a:fld>
            <a:endParaRPr/>
          </a:p>
        </p:txBody>
      </p:sp>
    </p:spTree>
    <p:extLst>
      <p:ext uri="{BB962C8B-B14F-4D97-AF65-F5344CB8AC3E}">
        <p14:creationId xmlns:p14="http://schemas.microsoft.com/office/powerpoint/2010/main" val="12808656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D1A881F7-87F0-FFE9-3FC6-ED3D764FC588}"/>
            </a:ext>
          </a:extLst>
        </p:cNvPr>
        <p:cNvGrpSpPr/>
        <p:nvPr/>
      </p:nvGrpSpPr>
      <p:grpSpPr>
        <a:xfrm>
          <a:off x="0" y="0"/>
          <a:ext cx="0" cy="0"/>
          <a:chOff x="0" y="0"/>
          <a:chExt cx="0" cy="0"/>
        </a:xfrm>
      </p:grpSpPr>
      <p:sp>
        <p:nvSpPr>
          <p:cNvPr id="385" name="Google Shape;385;g364429659c7_0_284:notes">
            <a:extLst>
              <a:ext uri="{FF2B5EF4-FFF2-40B4-BE49-F238E27FC236}">
                <a16:creationId xmlns:a16="http://schemas.microsoft.com/office/drawing/2014/main" id="{5C2076C9-C7CE-5BE4-4F60-F94381DDDDD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g364429659c7_0_284:notes">
            <a:extLst>
              <a:ext uri="{FF2B5EF4-FFF2-40B4-BE49-F238E27FC236}">
                <a16:creationId xmlns:a16="http://schemas.microsoft.com/office/drawing/2014/main" id="{027C0C4B-E3C3-0F23-5628-9B39A597F82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7" name="Google Shape;387;g364429659c7_0_284:notes">
            <a:extLst>
              <a:ext uri="{FF2B5EF4-FFF2-40B4-BE49-F238E27FC236}">
                <a16:creationId xmlns:a16="http://schemas.microsoft.com/office/drawing/2014/main" id="{805467B0-1CAC-788B-7E8E-C96CB35AC68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62</a:t>
            </a:fld>
            <a:endParaRPr/>
          </a:p>
        </p:txBody>
      </p:sp>
    </p:spTree>
    <p:extLst>
      <p:ext uri="{BB962C8B-B14F-4D97-AF65-F5344CB8AC3E}">
        <p14:creationId xmlns:p14="http://schemas.microsoft.com/office/powerpoint/2010/main" val="57765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a:extLst>
            <a:ext uri="{FF2B5EF4-FFF2-40B4-BE49-F238E27FC236}">
              <a16:creationId xmlns:a16="http://schemas.microsoft.com/office/drawing/2014/main" id="{FBB2C84C-7B13-CBF3-D8D0-D6385A9A7059}"/>
            </a:ext>
          </a:extLst>
        </p:cNvPr>
        <p:cNvGrpSpPr/>
        <p:nvPr/>
      </p:nvGrpSpPr>
      <p:grpSpPr>
        <a:xfrm>
          <a:off x="0" y="0"/>
          <a:ext cx="0" cy="0"/>
          <a:chOff x="0" y="0"/>
          <a:chExt cx="0" cy="0"/>
        </a:xfrm>
      </p:grpSpPr>
      <p:sp>
        <p:nvSpPr>
          <p:cNvPr id="385" name="Google Shape;385;g364429659c7_0_284:notes">
            <a:extLst>
              <a:ext uri="{FF2B5EF4-FFF2-40B4-BE49-F238E27FC236}">
                <a16:creationId xmlns:a16="http://schemas.microsoft.com/office/drawing/2014/main" id="{C1E6FD99-7129-10BA-B58E-3F3FA955695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g364429659c7_0_284:notes">
            <a:extLst>
              <a:ext uri="{FF2B5EF4-FFF2-40B4-BE49-F238E27FC236}">
                <a16:creationId xmlns:a16="http://schemas.microsoft.com/office/drawing/2014/main" id="{784D1584-8B5D-54DB-96C6-C10722E7190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7" name="Google Shape;387;g364429659c7_0_284:notes">
            <a:extLst>
              <a:ext uri="{FF2B5EF4-FFF2-40B4-BE49-F238E27FC236}">
                <a16:creationId xmlns:a16="http://schemas.microsoft.com/office/drawing/2014/main" id="{D26BC417-C656-B9ED-1F38-0C7DB9E81E3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63</a:t>
            </a:fld>
            <a:endParaRPr/>
          </a:p>
        </p:txBody>
      </p:sp>
    </p:spTree>
    <p:extLst>
      <p:ext uri="{BB962C8B-B14F-4D97-AF65-F5344CB8AC3E}">
        <p14:creationId xmlns:p14="http://schemas.microsoft.com/office/powerpoint/2010/main" val="206289827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a:extLst>
            <a:ext uri="{FF2B5EF4-FFF2-40B4-BE49-F238E27FC236}">
              <a16:creationId xmlns:a16="http://schemas.microsoft.com/office/drawing/2014/main" id="{7F086315-05B8-3815-1DC0-BE46270F5730}"/>
            </a:ext>
          </a:extLst>
        </p:cNvPr>
        <p:cNvGrpSpPr/>
        <p:nvPr/>
      </p:nvGrpSpPr>
      <p:grpSpPr>
        <a:xfrm>
          <a:off x="0" y="0"/>
          <a:ext cx="0" cy="0"/>
          <a:chOff x="0" y="0"/>
          <a:chExt cx="0" cy="0"/>
        </a:xfrm>
      </p:grpSpPr>
      <p:sp>
        <p:nvSpPr>
          <p:cNvPr id="397" name="Google Shape;397;g364429659c7_0_297:notes">
            <a:extLst>
              <a:ext uri="{FF2B5EF4-FFF2-40B4-BE49-F238E27FC236}">
                <a16:creationId xmlns:a16="http://schemas.microsoft.com/office/drawing/2014/main" id="{BB12DD20-674E-4E7C-A79D-F3E843FD52F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g364429659c7_0_297:notes">
            <a:extLst>
              <a:ext uri="{FF2B5EF4-FFF2-40B4-BE49-F238E27FC236}">
                <a16:creationId xmlns:a16="http://schemas.microsoft.com/office/drawing/2014/main" id="{83F3FB6F-4BD4-5FD7-8FB7-00F2C1949C2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9" name="Google Shape;399;g364429659c7_0_297:notes">
            <a:extLst>
              <a:ext uri="{FF2B5EF4-FFF2-40B4-BE49-F238E27FC236}">
                <a16:creationId xmlns:a16="http://schemas.microsoft.com/office/drawing/2014/main" id="{9E7737A4-3D06-7815-198F-770F6FA7A20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64</a:t>
            </a:fld>
            <a:endParaRPr/>
          </a:p>
        </p:txBody>
      </p:sp>
    </p:spTree>
    <p:extLst>
      <p:ext uri="{BB962C8B-B14F-4D97-AF65-F5344CB8AC3E}">
        <p14:creationId xmlns:p14="http://schemas.microsoft.com/office/powerpoint/2010/main" val="358699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a:extLst>
            <a:ext uri="{FF2B5EF4-FFF2-40B4-BE49-F238E27FC236}">
              <a16:creationId xmlns:a16="http://schemas.microsoft.com/office/drawing/2014/main" id="{0AF41369-444B-F742-C556-4C6F0C841C59}"/>
            </a:ext>
          </a:extLst>
        </p:cNvPr>
        <p:cNvGrpSpPr/>
        <p:nvPr/>
      </p:nvGrpSpPr>
      <p:grpSpPr>
        <a:xfrm>
          <a:off x="0" y="0"/>
          <a:ext cx="0" cy="0"/>
          <a:chOff x="0" y="0"/>
          <a:chExt cx="0" cy="0"/>
        </a:xfrm>
      </p:grpSpPr>
      <p:sp>
        <p:nvSpPr>
          <p:cNvPr id="397" name="Google Shape;397;g364429659c7_0_297:notes">
            <a:extLst>
              <a:ext uri="{FF2B5EF4-FFF2-40B4-BE49-F238E27FC236}">
                <a16:creationId xmlns:a16="http://schemas.microsoft.com/office/drawing/2014/main" id="{4A3BA920-0D8F-BB16-8706-A1F0B18446E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g364429659c7_0_297:notes">
            <a:extLst>
              <a:ext uri="{FF2B5EF4-FFF2-40B4-BE49-F238E27FC236}">
                <a16:creationId xmlns:a16="http://schemas.microsoft.com/office/drawing/2014/main" id="{24766B49-0F36-9352-F6ED-48B080A0C14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9" name="Google Shape;399;g364429659c7_0_297:notes">
            <a:extLst>
              <a:ext uri="{FF2B5EF4-FFF2-40B4-BE49-F238E27FC236}">
                <a16:creationId xmlns:a16="http://schemas.microsoft.com/office/drawing/2014/main" id="{AB98E0AD-CEFF-F9AB-E76C-C5AABA720FB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65</a:t>
            </a:fld>
            <a:endParaRPr/>
          </a:p>
        </p:txBody>
      </p:sp>
    </p:spTree>
    <p:extLst>
      <p:ext uri="{BB962C8B-B14F-4D97-AF65-F5344CB8AC3E}">
        <p14:creationId xmlns:p14="http://schemas.microsoft.com/office/powerpoint/2010/main" val="38335163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a:extLst>
            <a:ext uri="{FF2B5EF4-FFF2-40B4-BE49-F238E27FC236}">
              <a16:creationId xmlns:a16="http://schemas.microsoft.com/office/drawing/2014/main" id="{A4A05774-884D-7C3F-D38B-C5C3B19C5325}"/>
            </a:ext>
          </a:extLst>
        </p:cNvPr>
        <p:cNvGrpSpPr/>
        <p:nvPr/>
      </p:nvGrpSpPr>
      <p:grpSpPr>
        <a:xfrm>
          <a:off x="0" y="0"/>
          <a:ext cx="0" cy="0"/>
          <a:chOff x="0" y="0"/>
          <a:chExt cx="0" cy="0"/>
        </a:xfrm>
      </p:grpSpPr>
      <p:sp>
        <p:nvSpPr>
          <p:cNvPr id="430" name="Google Shape;430;g36439a07491_0_112:notes">
            <a:extLst>
              <a:ext uri="{FF2B5EF4-FFF2-40B4-BE49-F238E27FC236}">
                <a16:creationId xmlns:a16="http://schemas.microsoft.com/office/drawing/2014/main" id="{C589C9D5-12B3-13F2-7AF0-D6659FE40F4B}"/>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g36439a07491_0_112:notes">
            <a:extLst>
              <a:ext uri="{FF2B5EF4-FFF2-40B4-BE49-F238E27FC236}">
                <a16:creationId xmlns:a16="http://schemas.microsoft.com/office/drawing/2014/main" id="{0FB70ECE-CCA8-EA36-4B5B-8ABADE1F709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721666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a:extLst>
            <a:ext uri="{FF2B5EF4-FFF2-40B4-BE49-F238E27FC236}">
              <a16:creationId xmlns:a16="http://schemas.microsoft.com/office/drawing/2014/main" id="{361A063A-66CA-1644-B65A-1B02818957B4}"/>
            </a:ext>
          </a:extLst>
        </p:cNvPr>
        <p:cNvGrpSpPr/>
        <p:nvPr/>
      </p:nvGrpSpPr>
      <p:grpSpPr>
        <a:xfrm>
          <a:off x="0" y="0"/>
          <a:ext cx="0" cy="0"/>
          <a:chOff x="0" y="0"/>
          <a:chExt cx="0" cy="0"/>
        </a:xfrm>
      </p:grpSpPr>
      <p:sp>
        <p:nvSpPr>
          <p:cNvPr id="438" name="Google Shape;438;g36439a07491_0_194:notes">
            <a:extLst>
              <a:ext uri="{FF2B5EF4-FFF2-40B4-BE49-F238E27FC236}">
                <a16:creationId xmlns:a16="http://schemas.microsoft.com/office/drawing/2014/main" id="{2CBD22CC-2AE1-2E30-E28C-8EC940A779C9}"/>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9" name="Google Shape;439;g36439a07491_0_194:notes">
            <a:extLst>
              <a:ext uri="{FF2B5EF4-FFF2-40B4-BE49-F238E27FC236}">
                <a16:creationId xmlns:a16="http://schemas.microsoft.com/office/drawing/2014/main" id="{A7153AB4-E2AE-18D7-2E95-385AB32CD21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3208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25842EC7-7C0E-5388-6E42-0DB1A6A7963C}"/>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B79D371A-EC39-9676-E019-20A183D58C9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01E0B90F-775B-B415-1CCD-744CD3E326B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069D0A3F-A791-29AC-7C65-4A394BD528B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3853009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41AEF825-1911-E7C1-F9D6-1086E27A5B90}"/>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2C27B0F7-E208-66D4-8F10-837EA575F52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BBC48EDA-5A84-7546-7D9B-16174475F6C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F03D9C99-A53B-5FCE-2B2A-B01ACEF84F9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782785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CF375038-7180-95B8-9CF6-AD9737CA53DE}"/>
            </a:ext>
          </a:extLst>
        </p:cNvPr>
        <p:cNvGrpSpPr/>
        <p:nvPr/>
      </p:nvGrpSpPr>
      <p:grpSpPr>
        <a:xfrm>
          <a:off x="0" y="0"/>
          <a:ext cx="0" cy="0"/>
          <a:chOff x="0" y="0"/>
          <a:chExt cx="0" cy="0"/>
        </a:xfrm>
      </p:grpSpPr>
      <p:sp>
        <p:nvSpPr>
          <p:cNvPr id="110" name="Google Shape;110;g36439a07491_0_89:notes">
            <a:extLst>
              <a:ext uri="{FF2B5EF4-FFF2-40B4-BE49-F238E27FC236}">
                <a16:creationId xmlns:a16="http://schemas.microsoft.com/office/drawing/2014/main" id="{1B636E28-D9A1-6568-9338-DFA46A767E9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g36439a07491_0_89:notes">
            <a:extLst>
              <a:ext uri="{FF2B5EF4-FFF2-40B4-BE49-F238E27FC236}">
                <a16:creationId xmlns:a16="http://schemas.microsoft.com/office/drawing/2014/main" id="{D77BAEF4-1553-1567-FAED-30B5ACE3BBAE}"/>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36439a07491_0_89:notes">
            <a:extLst>
              <a:ext uri="{FF2B5EF4-FFF2-40B4-BE49-F238E27FC236}">
                <a16:creationId xmlns:a16="http://schemas.microsoft.com/office/drawing/2014/main" id="{968DDB32-5CA8-7257-3AD5-4673EC52309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3097669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3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39"/>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9"/>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custom c1">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02190" y="1856701"/>
            <a:ext cx="16257105" cy="6586387"/>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Tree>
    <p:extLst>
      <p:ext uri="{BB962C8B-B14F-4D97-AF65-F5344CB8AC3E}">
        <p14:creationId xmlns:p14="http://schemas.microsoft.com/office/powerpoint/2010/main" val="1005784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2">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02190" y="1856701"/>
            <a:ext cx="16257105" cy="6586387"/>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
        <p:nvSpPr>
          <p:cNvPr id="3" name="Content Placeholder 2">
            <a:extLst>
              <a:ext uri="{FF2B5EF4-FFF2-40B4-BE49-F238E27FC236}">
                <a16:creationId xmlns:a16="http://schemas.microsoft.com/office/drawing/2014/main" id="{22D47277-652B-065B-3A8C-E2B8FF98BCD4}"/>
              </a:ext>
            </a:extLst>
          </p:cNvPr>
          <p:cNvSpPr>
            <a:spLocks noGrp="1"/>
          </p:cNvSpPr>
          <p:nvPr>
            <p:ph sz="quarter" idx="11" hasCustomPrompt="1"/>
          </p:nvPr>
        </p:nvSpPr>
        <p:spPr>
          <a:xfrm>
            <a:off x="1006475" y="8931275"/>
            <a:ext cx="7381875" cy="623888"/>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4271628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preserve="1" userDrawn="1">
  <p:cSld name="4">
    <p:spTree>
      <p:nvGrpSpPr>
        <p:cNvPr id="1" name="Shape 78"/>
        <p:cNvGrpSpPr/>
        <p:nvPr/>
      </p:nvGrpSpPr>
      <p:grpSpPr>
        <a:xfrm>
          <a:off x="0" y="0"/>
          <a:ext cx="0" cy="0"/>
          <a:chOff x="0" y="0"/>
          <a:chExt cx="0" cy="0"/>
        </a:xfrm>
      </p:grpSpPr>
      <p:sp>
        <p:nvSpPr>
          <p:cNvPr id="9" name="Title 1">
            <a:extLst>
              <a:ext uri="{FF2B5EF4-FFF2-40B4-BE49-F238E27FC236}">
                <a16:creationId xmlns:a16="http://schemas.microsoft.com/office/drawing/2014/main" id="{1D025A22-92A1-9920-C6E1-1A5FC1A9E496}"/>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endParaRPr lang="en-IN" sz="3714" b="1" dirty="0">
              <a:solidFill>
                <a:srgbClr val="54152A"/>
              </a:solidFill>
              <a:latin typeface="Public Sans"/>
              <a:cs typeface="Arial"/>
              <a:sym typeface="Arial"/>
            </a:endParaRPr>
          </a:p>
        </p:txBody>
      </p:sp>
      <p:sp>
        <p:nvSpPr>
          <p:cNvPr id="10" name="Content Placeholder 2">
            <a:extLst>
              <a:ext uri="{FF2B5EF4-FFF2-40B4-BE49-F238E27FC236}">
                <a16:creationId xmlns:a16="http://schemas.microsoft.com/office/drawing/2014/main" id="{CA90FAAF-78E8-545C-B3DF-89940ED5EB66}"/>
              </a:ext>
            </a:extLst>
          </p:cNvPr>
          <p:cNvSpPr>
            <a:spLocks noGrp="1"/>
          </p:cNvSpPr>
          <p:nvPr>
            <p:ph sz="quarter" idx="10"/>
          </p:nvPr>
        </p:nvSpPr>
        <p:spPr>
          <a:xfrm>
            <a:off x="1043638" y="2359090"/>
            <a:ext cx="3318019" cy="2784410"/>
          </a:xfrm>
        </p:spPr>
        <p:txBody>
          <a:bodyPr>
            <a:noAutofit/>
          </a:bodyPr>
          <a:lstStyle>
            <a:lvl1pPr marL="0" indent="0">
              <a:buNone/>
              <a:defRPr/>
            </a:lvl1pPr>
          </a:lstStyle>
          <a:p>
            <a:pPr marL="0" lvl="0">
              <a:spcBef>
                <a:spcPts val="0"/>
              </a:spcBef>
            </a:pPr>
            <a:endParaRPr lang="en-US" dirty="0">
              <a:latin typeface="Playfair Display"/>
              <a:ea typeface="Playfair Display"/>
              <a:cs typeface="Playfair Display"/>
              <a:sym typeface="Playfair Display"/>
            </a:endParaRPr>
          </a:p>
        </p:txBody>
      </p:sp>
      <p:sp>
        <p:nvSpPr>
          <p:cNvPr id="3" name="Content Placeholder 2">
            <a:extLst>
              <a:ext uri="{FF2B5EF4-FFF2-40B4-BE49-F238E27FC236}">
                <a16:creationId xmlns:a16="http://schemas.microsoft.com/office/drawing/2014/main" id="{64A08EF7-E197-07EF-4321-35C8CD7043F1}"/>
              </a:ext>
            </a:extLst>
          </p:cNvPr>
          <p:cNvSpPr>
            <a:spLocks noGrp="1"/>
          </p:cNvSpPr>
          <p:nvPr>
            <p:ph sz="quarter" idx="11" hasCustomPrompt="1"/>
          </p:nvPr>
        </p:nvSpPr>
        <p:spPr>
          <a:xfrm>
            <a:off x="12575830" y="2585140"/>
            <a:ext cx="3317875" cy="2558360"/>
          </a:xfrm>
        </p:spPr>
        <p:txBody>
          <a:bodyPr/>
          <a:lstStyle>
            <a:lvl1pPr marL="25400" indent="0">
              <a:buNone/>
              <a:defRPr/>
            </a:lvl1pPr>
          </a:lstStyle>
          <a:p>
            <a:pPr lvl="0"/>
            <a:r>
              <a:rPr lang="en-IN" dirty="0"/>
              <a:t> </a:t>
            </a:r>
          </a:p>
        </p:txBody>
      </p:sp>
      <p:sp>
        <p:nvSpPr>
          <p:cNvPr id="5" name="Content Placeholder 4">
            <a:extLst>
              <a:ext uri="{FF2B5EF4-FFF2-40B4-BE49-F238E27FC236}">
                <a16:creationId xmlns:a16="http://schemas.microsoft.com/office/drawing/2014/main" id="{E57B2953-3C46-3605-9E41-BB699C33FE02}"/>
              </a:ext>
            </a:extLst>
          </p:cNvPr>
          <p:cNvSpPr>
            <a:spLocks noGrp="1"/>
          </p:cNvSpPr>
          <p:nvPr>
            <p:ph sz="quarter" idx="12" hasCustomPrompt="1"/>
          </p:nvPr>
        </p:nvSpPr>
        <p:spPr>
          <a:xfrm>
            <a:off x="1277865" y="7076661"/>
            <a:ext cx="2849563" cy="2134290"/>
          </a:xfrm>
        </p:spPr>
        <p:txBody>
          <a:bodyPr/>
          <a:lstStyle>
            <a:lvl1pPr marL="25400" indent="0">
              <a:buNone/>
              <a:defRPr/>
            </a:lvl1pPr>
          </a:lstStyle>
          <a:p>
            <a:pPr lvl="0"/>
            <a:r>
              <a:rPr lang="en-IN" dirty="0"/>
              <a:t> </a:t>
            </a:r>
          </a:p>
        </p:txBody>
      </p:sp>
      <p:sp>
        <p:nvSpPr>
          <p:cNvPr id="4" name="Content Placeholder 3">
            <a:extLst>
              <a:ext uri="{FF2B5EF4-FFF2-40B4-BE49-F238E27FC236}">
                <a16:creationId xmlns:a16="http://schemas.microsoft.com/office/drawing/2014/main" id="{06174AD9-9A88-5713-53ED-256FB1E1EBB2}"/>
              </a:ext>
            </a:extLst>
          </p:cNvPr>
          <p:cNvSpPr>
            <a:spLocks noGrp="1"/>
          </p:cNvSpPr>
          <p:nvPr>
            <p:ph sz="quarter" idx="13" hasCustomPrompt="1"/>
          </p:nvPr>
        </p:nvSpPr>
        <p:spPr>
          <a:xfrm>
            <a:off x="12761913" y="6692900"/>
            <a:ext cx="3317875" cy="2557463"/>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3413821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3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3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3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3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3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3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3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3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36"/>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36"/>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36"/>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37"/>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7"/>
          <p:cNvSpPr>
            <a:spLocks noGrp="1"/>
          </p:cNvSpPr>
          <p:nvPr>
            <p:ph type="pic" idx="2"/>
          </p:nvPr>
        </p:nvSpPr>
        <p:spPr>
          <a:xfrm>
            <a:off x="1792288" y="612775"/>
            <a:ext cx="5486400" cy="4114800"/>
          </a:xfrm>
          <a:prstGeom prst="rect">
            <a:avLst/>
          </a:prstGeom>
          <a:noFill/>
          <a:ln>
            <a:noFill/>
          </a:ln>
        </p:spPr>
      </p:sp>
      <p:sp>
        <p:nvSpPr>
          <p:cNvPr id="68" name="Google Shape;68;p37"/>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3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38"/>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Grumman_P800_of_UPS_Portland.jp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TESLA_badge_on_a_car.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hyperlink" Target="https://www.pexels.com/photo/person-holding-a-remote-control-987586" TargetMode="External"/><Relationship Id="rId4" Type="http://schemas.openxmlformats.org/officeDocument/2006/relationships/hyperlink" Target="freestocks.or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TESLA_badge_on_a_car.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hyperlink" Target="https://commons.wikimedia.org/wiki/File:Zoomlogonew.jpg" TargetMode="External"/><Relationship Id="rId4" Type="http://schemas.openxmlformats.org/officeDocument/2006/relationships/hyperlink" Target="https://zoom.u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3.xml"/><Relationship Id="rId5" Type="http://schemas.openxmlformats.org/officeDocument/2006/relationships/image" Target="../media/image2.png"/><Relationship Id="rId4" Type="http://schemas.openxmlformats.org/officeDocument/2006/relationships/hyperlink" Target="https://commons.wikimedia.org/wiki/File:KFC_Eastlink_Northbound_-_March_2021.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Exterior_of_last_Blockbuster_Video.jp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Peloton_HQ_reception_area.jp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4.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8.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7.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commons.wikimedia.org/wiki/File:PontiacSunburst.jpg"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7">
          <a:extLst>
            <a:ext uri="{FF2B5EF4-FFF2-40B4-BE49-F238E27FC236}">
              <a16:creationId xmlns:a16="http://schemas.microsoft.com/office/drawing/2014/main" id="{612D0755-B645-CE23-539B-F60B843A02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7CCD94-EC46-B4BE-E807-40A6CFD83DC4}"/>
              </a:ext>
            </a:extLst>
          </p:cNvPr>
          <p:cNvSpPr>
            <a:spLocks noGrp="1"/>
          </p:cNvSpPr>
          <p:nvPr>
            <p:ph type="title"/>
          </p:nvPr>
        </p:nvSpPr>
        <p:spPr>
          <a:xfrm>
            <a:off x="808530" y="2330612"/>
            <a:ext cx="16232400" cy="2346733"/>
          </a:xfrm>
          <a:noFill/>
          <a:ln>
            <a:noFill/>
          </a:ln>
        </p:spPr>
        <p:txBody>
          <a:bodyPr spcFirstLastPara="1" wrap="square" lIns="0" tIns="0" rIns="0" bIns="0" anchor="t" anchorCtr="0">
            <a:spAutoFit/>
          </a:bodyPr>
          <a:lstStyle/>
          <a:p>
            <a:pPr algn="l">
              <a:lnSpc>
                <a:spcPct val="91001"/>
              </a:lnSpc>
              <a:buClr>
                <a:srgbClr val="000000"/>
              </a:buClr>
              <a:buFont typeface="Arial"/>
            </a:pPr>
            <a:r>
              <a:rPr lang="en-US" sz="16758" dirty="0">
                <a:solidFill>
                  <a:srgbClr val="54152A"/>
                </a:solidFill>
                <a:latin typeface="Playfair Display"/>
                <a:sym typeface="Playfair Display"/>
              </a:rPr>
              <a:t>Chapter 9</a:t>
            </a:r>
            <a:endParaRPr lang="en-IN" sz="16758" dirty="0">
              <a:solidFill>
                <a:srgbClr val="54152A"/>
              </a:solidFill>
              <a:latin typeface="Playfair Display"/>
              <a:sym typeface="Arial"/>
            </a:endParaRPr>
          </a:p>
        </p:txBody>
      </p:sp>
      <p:cxnSp>
        <p:nvCxnSpPr>
          <p:cNvPr id="88" name="Google Shape;88;p1">
            <a:extLst>
              <a:ext uri="{FF2B5EF4-FFF2-40B4-BE49-F238E27FC236}">
                <a16:creationId xmlns:a16="http://schemas.microsoft.com/office/drawing/2014/main" id="{643F3631-3E93-3BC1-18F1-51B8C5428102}"/>
              </a:ex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E6A1D4C3-529B-4175-9003-7A67C8F26D5D}"/>
              </a:ext>
            </a:extLst>
          </p:cNvPr>
          <p:cNvSpPr>
            <a:spLocks noGrp="1"/>
          </p:cNvSpPr>
          <p:nvPr>
            <p:ph sz="quarter" idx="10"/>
          </p:nvPr>
        </p:nvSpPr>
        <p:spPr>
          <a:xfrm>
            <a:off x="981260" y="4704641"/>
            <a:ext cx="16059669" cy="800219"/>
          </a:xfrm>
          <a:noFill/>
          <a:ln>
            <a:noFill/>
          </a:ln>
        </p:spPr>
        <p:txBody>
          <a:bodyPr spcFirstLastPara="1" wrap="square" lIns="0" tIns="0" rIns="0" bIns="0" anchor="t" anchorCtr="0">
            <a:spAutoFit/>
          </a:bodyPr>
          <a:lstStyle/>
          <a:p>
            <a:pPr>
              <a:lnSpc>
                <a:spcPct val="140010"/>
              </a:lnSpc>
              <a:spcBef>
                <a:spcPts val="0"/>
              </a:spcBef>
              <a:buClr>
                <a:srgbClr val="000000"/>
              </a:buClr>
            </a:pPr>
            <a:r>
              <a:rPr lang="en-US" sz="3714" b="1" dirty="0">
                <a:solidFill>
                  <a:srgbClr val="2B2C30"/>
                </a:solidFill>
                <a:latin typeface="Public Sans"/>
                <a:sym typeface="Public Sans"/>
              </a:rPr>
              <a:t>Formulate Innovation Strategy</a:t>
            </a:r>
            <a:endParaRPr lang="en-US" sz="3714" b="1" dirty="0">
              <a:solidFill>
                <a:srgbClr val="2B2C30"/>
              </a:solidFill>
              <a:latin typeface="Public Sans"/>
              <a:sym typeface="Arial"/>
            </a:endParaRPr>
          </a:p>
        </p:txBody>
      </p:sp>
      <p:sp>
        <p:nvSpPr>
          <p:cNvPr id="5" name="Content Placeholder 4">
            <a:extLst>
              <a:ext uri="{FF2B5EF4-FFF2-40B4-BE49-F238E27FC236}">
                <a16:creationId xmlns:a16="http://schemas.microsoft.com/office/drawing/2014/main" id="{E8CB5637-3A20-DA5C-187A-BD9FC783D91F}"/>
              </a:ext>
            </a:extLst>
          </p:cNvPr>
          <p:cNvSpPr>
            <a:spLocks noGrp="1"/>
          </p:cNvSpPr>
          <p:nvPr>
            <p:ph sz="quarter" idx="11"/>
          </p:nvPr>
        </p:nvSpPr>
        <p:spPr>
          <a:xfrm>
            <a:off x="974114" y="8488296"/>
            <a:ext cx="6914557" cy="1061829"/>
          </a:xfrm>
          <a:noFill/>
          <a:ln>
            <a:noFill/>
          </a:ln>
        </p:spPr>
        <p:txBody>
          <a:bodyPr spcFirstLastPara="1" wrap="square" lIns="0" tIns="0" rIns="0" bIns="0" anchor="t" anchorCtr="0">
            <a:spAutoFit/>
          </a:bodyPr>
          <a:lstStyle/>
          <a:p>
            <a:pPr marL="0">
              <a:lnSpc>
                <a:spcPct val="150000"/>
              </a:lnSpc>
              <a:spcBef>
                <a:spcPts val="0"/>
              </a:spcBef>
              <a:buClr>
                <a:srgbClr val="000000"/>
              </a:buClr>
            </a:pPr>
            <a:r>
              <a:rPr lang="en-US" sz="2300" b="1" dirty="0">
                <a:solidFill>
                  <a:srgbClr val="2B2C30"/>
                </a:solidFill>
                <a:latin typeface="Public Sans"/>
                <a:sym typeface="Public Sans"/>
              </a:rPr>
              <a:t>Strategic Management </a:t>
            </a:r>
            <a:endParaRPr lang="en-US" sz="2300" b="1" dirty="0">
              <a:solidFill>
                <a:srgbClr val="2B2C30"/>
              </a:solidFill>
              <a:latin typeface="Public Sans"/>
              <a:sym typeface="Arial"/>
            </a:endParaRPr>
          </a:p>
          <a:p>
            <a:pPr marL="0">
              <a:lnSpc>
                <a:spcPct val="150000"/>
              </a:lnSpc>
              <a:spcBef>
                <a:spcPts val="0"/>
              </a:spcBef>
              <a:buClr>
                <a:srgbClr val="000000"/>
              </a:buClr>
            </a:pPr>
            <a:r>
              <a:rPr lang="en-US" sz="2300" b="1" dirty="0">
                <a:solidFill>
                  <a:srgbClr val="2B2C30"/>
                </a:solidFill>
                <a:latin typeface="Public Sans"/>
                <a:sym typeface="Public Sans"/>
              </a:rPr>
              <a:t>MGT 4394</a:t>
            </a:r>
            <a:endParaRPr lang="en-US" sz="2300" b="1" dirty="0">
              <a:solidFill>
                <a:srgbClr val="2B2C30"/>
              </a:solidFill>
              <a:latin typeface="Public Sans"/>
              <a:sym typeface="Arial"/>
            </a:endParaRPr>
          </a:p>
        </p:txBody>
      </p:sp>
      <p:pic>
        <p:nvPicPr>
          <p:cNvPr id="3" name="Picture 2" descr="This icon represents a Creative Commons BY–NC–SA license, meaning the work can be shared and adapted with attribution, not for commercial use, and any derivatives must be shared under the same license.">
            <a:extLst>
              <a:ext uri="{FF2B5EF4-FFF2-40B4-BE49-F238E27FC236}">
                <a16:creationId xmlns:a16="http://schemas.microsoft.com/office/drawing/2014/main" id="{0AD8D08E-50CE-1428-DF0B-862B6C5092C8}"/>
              </a:ext>
            </a:extLst>
          </p:cNvPr>
          <p:cNvPicPr>
            <a:picLocks noChangeAspect="1"/>
          </p:cNvPicPr>
          <p:nvPr/>
        </p:nvPicPr>
        <p:blipFill>
          <a:blip r:embed="rId3"/>
          <a:stretch>
            <a:fillRect/>
          </a:stretch>
        </p:blipFill>
        <p:spPr>
          <a:xfrm>
            <a:off x="11455242" y="8879216"/>
            <a:ext cx="2400300" cy="838200"/>
          </a:xfrm>
          <a:prstGeom prst="rect">
            <a:avLst/>
          </a:prstGeom>
        </p:spPr>
      </p:pic>
      <p:sp>
        <p:nvSpPr>
          <p:cNvPr id="89" name="Google Shape;89;p1" descr="Logo of PAMPLIN COLLEGE OF BUSINESS VIRGINIA TECH.">
            <a:extLst>
              <a:ext uri="{FF2B5EF4-FFF2-40B4-BE49-F238E27FC236}">
                <a16:creationId xmlns:a16="http://schemas.microsoft.com/office/drawing/2014/main" id="{4F008515-B4A3-8066-3A4A-8653E9104575}"/>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24788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5EC087A9-72BD-72B2-3960-7B31AB785D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9F2565-F5FA-88D6-4A8F-FD4B736F27AF}"/>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err="1">
                <a:solidFill>
                  <a:srgbClr val="54152A"/>
                </a:solidFill>
                <a:latin typeface="Public Sans"/>
                <a:cs typeface="Arial"/>
                <a:sym typeface="Public Sans"/>
              </a:rPr>
              <a:t>VUCA</a:t>
            </a:r>
            <a:br>
              <a:rPr lang="en-US" sz="3714" b="1" dirty="0">
                <a:solidFill>
                  <a:srgbClr val="54152A"/>
                </a:solidFill>
                <a:latin typeface="Public Sans"/>
                <a:cs typeface="Arial"/>
                <a:sym typeface="Arial"/>
              </a:rPr>
            </a:br>
            <a:endParaRPr lang="en-IN" sz="3714" b="1" dirty="0">
              <a:solidFill>
                <a:srgbClr val="54152A"/>
              </a:solidFill>
              <a:latin typeface="Public Sans"/>
              <a:cs typeface="Arial"/>
              <a:sym typeface="Arial"/>
            </a:endParaRPr>
          </a:p>
        </p:txBody>
      </p:sp>
      <p:cxnSp>
        <p:nvCxnSpPr>
          <p:cNvPr id="115" name="Google Shape;115;g36439a07491_0_89">
            <a:extLst>
              <a:ext uri="{FF2B5EF4-FFF2-40B4-BE49-F238E27FC236}">
                <a16:creationId xmlns:a16="http://schemas.microsoft.com/office/drawing/2014/main" id="{862A0879-14D4-F162-762B-5701BA6AD95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F6EAC884-537F-CA28-BD78-373A8FD333BF}"/>
              </a:ext>
            </a:extLst>
          </p:cNvPr>
          <p:cNvSpPr>
            <a:spLocks noGrp="1"/>
          </p:cNvSpPr>
          <p:nvPr>
            <p:ph sz="quarter" idx="10"/>
          </p:nvPr>
        </p:nvSpPr>
        <p:spPr>
          <a:xfrm>
            <a:off x="1014143" y="1961332"/>
            <a:ext cx="16230600" cy="6740307"/>
          </a:xfrm>
          <a:noFill/>
        </p:spPr>
        <p:txBody>
          <a:bodyPr wrap="square" lIns="91440" tIns="45720" rIns="91440" bIns="45720" rtlCol="0" anchor="t">
            <a:spAutoFit/>
          </a:bodyPr>
          <a:lstStyle/>
          <a:p>
            <a:pPr marL="50800">
              <a:spcBef>
                <a:spcPts val="0"/>
              </a:spcBef>
              <a:buClr>
                <a:srgbClr val="2B2C30"/>
              </a:buClr>
              <a:buSzPts val="4000"/>
            </a:pPr>
            <a:r>
              <a:rPr lang="en-US" sz="4800" dirty="0">
                <a:solidFill>
                  <a:srgbClr val="2B2C30"/>
                </a:solidFill>
                <a:latin typeface="Playfair Display"/>
                <a:sym typeface="Playfair Display"/>
              </a:rPr>
              <a:t>This means that companies need to carefully monitor their external environment, analyzing trends and developing strategies that are forward-looking. </a:t>
            </a:r>
            <a:endParaRPr lang="en-US" sz="4800" dirty="0">
              <a:solidFill>
                <a:srgbClr val="2B2C30"/>
              </a:solidFill>
              <a:latin typeface="Playfair Display"/>
              <a:sym typeface="Arial"/>
            </a:endParaRPr>
          </a:p>
          <a:p>
            <a:pPr marL="50800">
              <a:spcBef>
                <a:spcPts val="0"/>
              </a:spcBef>
              <a:buClr>
                <a:srgbClr val="2B2C30"/>
              </a:buClr>
              <a:buSzPts val="4000"/>
            </a:pPr>
            <a:endParaRPr lang="en-US" sz="4800" dirty="0">
              <a:solidFill>
                <a:srgbClr val="2B2C30"/>
              </a:solidFill>
              <a:latin typeface="Playfair Display"/>
              <a:sym typeface="Arial"/>
            </a:endParaRPr>
          </a:p>
          <a:p>
            <a:pPr marL="50800">
              <a:spcBef>
                <a:spcPts val="0"/>
              </a:spcBef>
              <a:buClr>
                <a:srgbClr val="2B2C30"/>
              </a:buClr>
              <a:buSzPts val="4000"/>
            </a:pPr>
            <a:r>
              <a:rPr lang="en-US" sz="4800" dirty="0">
                <a:solidFill>
                  <a:srgbClr val="2B2C30"/>
                </a:solidFill>
                <a:latin typeface="Playfair Display"/>
                <a:sym typeface="Playfair Display"/>
              </a:rPr>
              <a:t>Firms must navigate an external environment that is </a:t>
            </a:r>
            <a:r>
              <a:rPr lang="en-US" sz="4800" b="1" dirty="0">
                <a:solidFill>
                  <a:srgbClr val="2B2C30"/>
                </a:solidFill>
                <a:latin typeface="Playfair Display"/>
                <a:sym typeface="Playfair Display"/>
              </a:rPr>
              <a:t>volatile, uncertain, complex, and ambiguous (</a:t>
            </a:r>
            <a:r>
              <a:rPr lang="en-US" sz="4800" b="1" dirty="0" err="1">
                <a:solidFill>
                  <a:srgbClr val="2B2C30"/>
                </a:solidFill>
                <a:latin typeface="Playfair Display"/>
                <a:sym typeface="Playfair Display"/>
              </a:rPr>
              <a:t>VUCA</a:t>
            </a:r>
            <a:r>
              <a:rPr lang="en-US" sz="4800" b="1" dirty="0">
                <a:solidFill>
                  <a:srgbClr val="2B2C30"/>
                </a:solidFill>
                <a:latin typeface="Playfair Display"/>
                <a:sym typeface="Playfair Display"/>
              </a:rPr>
              <a:t>), </a:t>
            </a:r>
            <a:r>
              <a:rPr lang="en-US" sz="4800" dirty="0">
                <a:solidFill>
                  <a:srgbClr val="2B2C30"/>
                </a:solidFill>
                <a:latin typeface="Playfair Display"/>
                <a:sym typeface="Playfair Display"/>
              </a:rPr>
              <a:t>where change and disruption have become the new normal.</a:t>
            </a:r>
            <a:endParaRPr lang="en-US" sz="4800" dirty="0">
              <a:solidFill>
                <a:srgbClr val="2B2C30"/>
              </a:solidFill>
              <a:latin typeface="Playfair Display"/>
              <a:sym typeface="Arial"/>
            </a:endParaRPr>
          </a:p>
          <a:p>
            <a:pPr marL="50800">
              <a:spcBef>
                <a:spcPts val="0"/>
              </a:spcBef>
              <a:buClr>
                <a:srgbClr val="2B2C30"/>
              </a:buClr>
              <a:buSzPts val="4000"/>
            </a:pPr>
            <a:endParaRPr lang="en-IN" sz="4800" dirty="0">
              <a:solidFill>
                <a:srgbClr val="2B2C30"/>
              </a:solidFill>
              <a:latin typeface="Playfair Display"/>
              <a:sym typeface="Arial"/>
            </a:endParaRPr>
          </a:p>
        </p:txBody>
      </p:sp>
      <p:sp>
        <p:nvSpPr>
          <p:cNvPr id="117" name="Google Shape;117;g36439a07491_0_89">
            <a:extLst>
              <a:ext uri="{FF2B5EF4-FFF2-40B4-BE49-F238E27FC236}">
                <a16:creationId xmlns:a16="http://schemas.microsoft.com/office/drawing/2014/main" id="{9478241C-9967-3688-1D02-C79E5BCE592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73136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BB1F871E-F7EB-3847-11D3-E4206E6F64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ABD04D-E94F-13B1-C10A-17DAB82563CA}"/>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Right to Win?, 1 of 4 </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F3433F8C-ECAD-BAA8-2BC7-A63F3851A71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86A15AC-9A7A-0460-901C-C2B18ADD6460}"/>
              </a:ext>
            </a:extLst>
          </p:cNvPr>
          <p:cNvSpPr>
            <a:spLocks noGrp="1"/>
          </p:cNvSpPr>
          <p:nvPr>
            <p:ph sz="quarter" idx="10"/>
          </p:nvPr>
        </p:nvSpPr>
        <p:spPr>
          <a:xfrm>
            <a:off x="1020519" y="2209800"/>
            <a:ext cx="16252424" cy="6740307"/>
          </a:xfrm>
        </p:spPr>
        <p:txBody>
          <a:bodyPr/>
          <a:lstStyle/>
          <a:p>
            <a:pPr>
              <a:spcBef>
                <a:spcPts val="0"/>
              </a:spcBef>
            </a:pPr>
            <a:r>
              <a:rPr lang="en-US" sz="3600" dirty="0">
                <a:latin typeface="Playfair Display" pitchFamily="2" charset="77"/>
              </a:rPr>
              <a:t>Strategy can be described as a firm’s answer to three critical strategic questions that every organization needs to answer.</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Corporate-level strategy: Where to play? </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Business-level strategy: How to win?</a:t>
            </a:r>
          </a:p>
          <a:p>
            <a:pPr>
              <a:spcBef>
                <a:spcPts val="0"/>
              </a:spcBef>
            </a:pPr>
            <a:endParaRPr lang="en-US" sz="3600" b="1" dirty="0">
              <a:latin typeface="Playfair Display" pitchFamily="2" charset="77"/>
            </a:endParaRPr>
          </a:p>
          <a:p>
            <a:pPr>
              <a:spcBef>
                <a:spcPts val="0"/>
              </a:spcBef>
            </a:pPr>
            <a:r>
              <a:rPr lang="en-US" sz="3600" b="1" dirty="0">
                <a:latin typeface="Playfair Display" pitchFamily="2" charset="77"/>
              </a:rPr>
              <a:t>Strategies embedded into business-level strategies: Right to win?</a:t>
            </a:r>
          </a:p>
          <a:p>
            <a:pPr marL="571500" indent="-571500">
              <a:spcBef>
                <a:spcPts val="0"/>
              </a:spcBef>
              <a:buSzPct val="100000"/>
              <a:buFont typeface="Arial" panose="020B0604020202020204" pitchFamily="34" charset="0"/>
              <a:buChar char="•"/>
            </a:pPr>
            <a:r>
              <a:rPr lang="en-US" sz="3600" b="1" dirty="0">
                <a:latin typeface="Playfair Display" pitchFamily="2" charset="77"/>
              </a:rPr>
              <a:t>Innovation strategy</a:t>
            </a:r>
          </a:p>
          <a:p>
            <a:pPr marL="571500" indent="-571500">
              <a:spcBef>
                <a:spcPts val="0"/>
              </a:spcBef>
              <a:buSzPct val="100000"/>
              <a:buFont typeface="Arial" panose="020B0604020202020204" pitchFamily="34" charset="0"/>
              <a:buChar char="•"/>
            </a:pPr>
            <a:r>
              <a:rPr lang="en-US" sz="3600" dirty="0">
                <a:latin typeface="Playfair Display" pitchFamily="2" charset="77"/>
              </a:rPr>
              <a:t>Sustainability and ethics strategy</a:t>
            </a:r>
          </a:p>
          <a:p>
            <a:pPr marL="571500" indent="-571500">
              <a:spcBef>
                <a:spcPts val="0"/>
              </a:spcBef>
              <a:buSzPct val="100000"/>
              <a:buFont typeface="Arial" panose="020B0604020202020204" pitchFamily="34" charset="0"/>
              <a:buChar char="•"/>
            </a:pPr>
            <a:r>
              <a:rPr lang="en-US" sz="3600" dirty="0">
                <a:latin typeface="Playfair Display" pitchFamily="2" charset="77"/>
              </a:rPr>
              <a:t>Technology strategy</a:t>
            </a:r>
          </a:p>
          <a:p>
            <a:pPr marL="571500" indent="-571500">
              <a:spcBef>
                <a:spcPts val="0"/>
              </a:spcBef>
              <a:buSzPct val="100000"/>
              <a:buFont typeface="Arial" panose="020B0604020202020204" pitchFamily="34" charset="0"/>
              <a:buChar char="•"/>
            </a:pPr>
            <a:r>
              <a:rPr lang="en-US" sz="3600" dirty="0">
                <a:latin typeface="Playfair Display" pitchFamily="2" charset="77"/>
              </a:rPr>
              <a:t>Multinational strategy</a:t>
            </a:r>
          </a:p>
          <a:p>
            <a:pPr>
              <a:spcBef>
                <a:spcPts val="0"/>
              </a:spcBef>
            </a:pPr>
            <a:endParaRPr lang="en-IN" sz="3600" dirty="0"/>
          </a:p>
        </p:txBody>
      </p:sp>
      <p:sp>
        <p:nvSpPr>
          <p:cNvPr id="117" name="Google Shape;117;g36439a07491_0_89">
            <a:extLst>
              <a:ext uri="{FF2B5EF4-FFF2-40B4-BE49-F238E27FC236}">
                <a16:creationId xmlns:a16="http://schemas.microsoft.com/office/drawing/2014/main" id="{A42DEE29-A683-C261-FB85-2DB185F4B18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21635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CACFA31D-5E52-1FA8-D576-6DA20A8782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C12E14-917D-4F02-61F9-163D4BBA38E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Right to Win?, 2 of 4 </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0E28AA23-E6D1-F900-0ECE-E51877B0A70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890FB952-BEBA-523B-77AC-968DBE8D3887}"/>
              </a:ext>
            </a:extLst>
          </p:cNvPr>
          <p:cNvSpPr>
            <a:spLocks noGrp="1"/>
          </p:cNvSpPr>
          <p:nvPr>
            <p:ph sz="quarter" idx="10"/>
          </p:nvPr>
        </p:nvSpPr>
        <p:spPr>
          <a:xfrm>
            <a:off x="1028695" y="2050425"/>
            <a:ext cx="16230600" cy="7293600"/>
          </a:xfrm>
          <a:noFill/>
        </p:spPr>
        <p:txBody>
          <a:bodyPr wrap="square" rtlCol="0">
            <a:spAutoFit/>
          </a:bodyPr>
          <a:lstStyle/>
          <a:p>
            <a:pPr>
              <a:spcBef>
                <a:spcPts val="0"/>
              </a:spcBef>
              <a:buClr>
                <a:srgbClr val="000000"/>
              </a:buClr>
            </a:pPr>
            <a:r>
              <a:rPr lang="en-US" sz="3600" dirty="0">
                <a:solidFill>
                  <a:srgbClr val="000000"/>
                </a:solidFill>
                <a:latin typeface="Playfair Display" pitchFamily="2" charset="77"/>
                <a:cs typeface="Arial"/>
                <a:sym typeface="Arial"/>
              </a:rPr>
              <a:t>Innovation strategy is the first strategy you learn that is embedded in business-level strategy at the strategic business unit level of a firm.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Strategies that are embedded in business-level strategies address the </a:t>
            </a:r>
            <a:r>
              <a:rPr lang="en-US" sz="3600" b="1" dirty="0">
                <a:solidFill>
                  <a:srgbClr val="000000"/>
                </a:solidFill>
                <a:latin typeface="Playfair Display" pitchFamily="2" charset="77"/>
                <a:cs typeface="Arial"/>
                <a:sym typeface="Arial"/>
              </a:rPr>
              <a:t>“Right to win?”</a:t>
            </a:r>
            <a:r>
              <a:rPr lang="en-US" sz="3600" dirty="0">
                <a:solidFill>
                  <a:srgbClr val="000000"/>
                </a:solidFill>
                <a:latin typeface="Playfair Display" pitchFamily="2" charset="77"/>
                <a:cs typeface="Arial"/>
                <a:sym typeface="Arial"/>
              </a:rPr>
              <a:t> question.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This right is supported by truly </a:t>
            </a:r>
            <a:r>
              <a:rPr lang="en-US" sz="3600" b="1" dirty="0">
                <a:solidFill>
                  <a:srgbClr val="000000"/>
                </a:solidFill>
                <a:latin typeface="Playfair Display" pitchFamily="2" charset="77"/>
                <a:cs typeface="Arial"/>
                <a:sym typeface="Arial"/>
              </a:rPr>
              <a:t>differentiating and valuable resources, capabilities, and core competencies that are unique for the specific organization.</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The right to win needs to be clearly anchored in business-level strategy because it is in strategic business units where a firm decides how it wants to win in its chosen markets.</a:t>
            </a:r>
          </a:p>
          <a:p>
            <a:pPr>
              <a:spcBef>
                <a:spcPts val="0"/>
              </a:spcBef>
              <a:buClr>
                <a:srgbClr val="000000"/>
              </a:buClr>
            </a:pPr>
            <a:endParaRPr lang="en-IN" sz="3600" dirty="0">
              <a:solidFill>
                <a:srgbClr val="000000"/>
              </a:solidFill>
              <a:latin typeface="Playfair Display" pitchFamily="2" charset="77"/>
              <a:cs typeface="Arial"/>
              <a:sym typeface="Arial"/>
            </a:endParaRPr>
          </a:p>
        </p:txBody>
      </p:sp>
      <p:sp>
        <p:nvSpPr>
          <p:cNvPr id="117" name="Google Shape;117;g36439a07491_0_89">
            <a:extLst>
              <a:ext uri="{FF2B5EF4-FFF2-40B4-BE49-F238E27FC236}">
                <a16:creationId xmlns:a16="http://schemas.microsoft.com/office/drawing/2014/main" id="{C6253055-89CC-1A7A-4DE8-BA0C6D041BB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2380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5D16C679-176C-48B5-0773-E9DCCA12BF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482B6A-02A1-50BE-61FC-11D18966CB4A}"/>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Right to Win?, 3 of 4 </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F1BB4FC6-A1B8-E60D-AC21-A5CBDCF1F74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8F104555-8538-59B5-7DB6-124595336B22}"/>
              </a:ext>
            </a:extLst>
          </p:cNvPr>
          <p:cNvSpPr>
            <a:spLocks noGrp="1"/>
          </p:cNvSpPr>
          <p:nvPr>
            <p:ph sz="quarter" idx="10"/>
          </p:nvPr>
        </p:nvSpPr>
        <p:spPr>
          <a:xfrm>
            <a:off x="1006871" y="1963995"/>
            <a:ext cx="16134717" cy="6863377"/>
          </a:xfrm>
          <a:noFill/>
        </p:spPr>
        <p:txBody>
          <a:bodyPr wrap="square" rtlCol="0">
            <a:spAutoFit/>
          </a:bodyPr>
          <a:lstStyle/>
          <a:p>
            <a:pPr>
              <a:spcBef>
                <a:spcPts val="0"/>
              </a:spcBef>
              <a:buClr>
                <a:srgbClr val="000000"/>
              </a:buClr>
            </a:pPr>
            <a:r>
              <a:rPr lang="en-US" sz="4000" dirty="0">
                <a:solidFill>
                  <a:srgbClr val="000000"/>
                </a:solidFill>
                <a:latin typeface="Playfair Display" pitchFamily="2" charset="77"/>
                <a:cs typeface="Arial"/>
                <a:sym typeface="Arial"/>
              </a:rPr>
              <a:t>All companies have the ambition to win in their chosen markets. They want to gain market share, increase revenue and profit, and enter new markets and regions, among other barometers of success. </a:t>
            </a:r>
          </a:p>
          <a:p>
            <a:pPr>
              <a:spcBef>
                <a:spcPts val="0"/>
              </a:spcBef>
              <a:buClr>
                <a:srgbClr val="000000"/>
              </a:buClr>
            </a:pPr>
            <a:endParaRPr lang="en-US" sz="4000" dirty="0">
              <a:solidFill>
                <a:srgbClr val="000000"/>
              </a:solidFill>
              <a:latin typeface="Playfair Display" pitchFamily="2" charset="77"/>
              <a:cs typeface="Arial"/>
              <a:sym typeface="Arial"/>
            </a:endParaRPr>
          </a:p>
          <a:p>
            <a:pPr>
              <a:spcBef>
                <a:spcPts val="0"/>
              </a:spcBef>
              <a:buClr>
                <a:srgbClr val="000000"/>
              </a:buClr>
            </a:pPr>
            <a:r>
              <a:rPr lang="en-US" sz="4000" dirty="0">
                <a:solidFill>
                  <a:srgbClr val="000000"/>
                </a:solidFill>
                <a:latin typeface="Playfair Display" pitchFamily="2" charset="77"/>
                <a:cs typeface="Arial"/>
                <a:sym typeface="Arial"/>
              </a:rPr>
              <a:t>However, strategy is more than a wish list of what a company would ideally want to do and achieve. </a:t>
            </a:r>
          </a:p>
          <a:p>
            <a:pPr>
              <a:spcBef>
                <a:spcPts val="0"/>
              </a:spcBef>
              <a:buClr>
                <a:srgbClr val="000000"/>
              </a:buClr>
            </a:pPr>
            <a:endParaRPr lang="en-US" sz="4000" dirty="0">
              <a:solidFill>
                <a:srgbClr val="000000"/>
              </a:solidFill>
              <a:latin typeface="Playfair Display" pitchFamily="2" charset="77"/>
              <a:cs typeface="Arial"/>
              <a:sym typeface="Arial"/>
            </a:endParaRPr>
          </a:p>
          <a:p>
            <a:pPr>
              <a:spcBef>
                <a:spcPts val="0"/>
              </a:spcBef>
              <a:buClr>
                <a:srgbClr val="000000"/>
              </a:buClr>
            </a:pPr>
            <a:r>
              <a:rPr lang="en-US" sz="4000" b="1" dirty="0">
                <a:solidFill>
                  <a:srgbClr val="000000"/>
                </a:solidFill>
                <a:latin typeface="Playfair Display" pitchFamily="2" charset="77"/>
                <a:cs typeface="Arial"/>
                <a:sym typeface="Arial"/>
              </a:rPr>
              <a:t>Strategy is a company-specific roadmap for navigating in its industry, directing how a firm moves from its current state toward the firm’s vision.</a:t>
            </a:r>
          </a:p>
          <a:p>
            <a:pPr>
              <a:spcBef>
                <a:spcPts val="0"/>
              </a:spcBef>
              <a:buClr>
                <a:srgbClr val="000000"/>
              </a:buClr>
            </a:pPr>
            <a:endParaRPr lang="en-IN" sz="4000" dirty="0">
              <a:solidFill>
                <a:srgbClr val="000000"/>
              </a:solidFill>
              <a:latin typeface="Playfair Display" pitchFamily="2" charset="77"/>
              <a:cs typeface="Arial"/>
              <a:sym typeface="Arial"/>
            </a:endParaRPr>
          </a:p>
        </p:txBody>
      </p:sp>
      <p:sp>
        <p:nvSpPr>
          <p:cNvPr id="117" name="Google Shape;117;g36439a07491_0_89">
            <a:extLst>
              <a:ext uri="{FF2B5EF4-FFF2-40B4-BE49-F238E27FC236}">
                <a16:creationId xmlns:a16="http://schemas.microsoft.com/office/drawing/2014/main" id="{D8F4D17C-C04A-8D4C-6E31-C65A4B3A3E7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0277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ED8FD731-D4A9-06B3-8B67-FF2EE6F557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A16971-487F-A158-ADA5-57DDE81FB891}"/>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Right to Win?, 4 of 4 </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1B01880E-648C-CD7C-9C4E-696E5DFA5F7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59F83D06-B0F4-A7D6-2730-D4A6D91605DF}"/>
              </a:ext>
            </a:extLst>
          </p:cNvPr>
          <p:cNvSpPr>
            <a:spLocks noGrp="1"/>
          </p:cNvSpPr>
          <p:nvPr>
            <p:ph sz="quarter" idx="10"/>
          </p:nvPr>
        </p:nvSpPr>
        <p:spPr>
          <a:xfrm>
            <a:off x="1001400" y="1963995"/>
            <a:ext cx="16224223" cy="8217594"/>
          </a:xfrm>
          <a:noFill/>
        </p:spPr>
        <p:txBody>
          <a:bodyPr wrap="square" rtlCol="0">
            <a:spAutoFit/>
          </a:bodyPr>
          <a:lstStyle/>
          <a:p>
            <a:pPr>
              <a:spcBef>
                <a:spcPts val="0"/>
              </a:spcBef>
              <a:buClr>
                <a:srgbClr val="000000"/>
              </a:buClr>
            </a:pPr>
            <a:r>
              <a:rPr lang="en-US" sz="4800" b="1" dirty="0">
                <a:solidFill>
                  <a:srgbClr val="000000"/>
                </a:solidFill>
                <a:latin typeface="Playfair Display" pitchFamily="2" charset="77"/>
                <a:cs typeface="Arial"/>
                <a:sym typeface="Arial"/>
              </a:rPr>
              <a:t>Has our strategic business unit formulated a differentiating, company-specific, evidence-based innovation strategy that is anchored in our SBU’s business-level strategy, helps us successfully navigate our </a:t>
            </a:r>
            <a:r>
              <a:rPr lang="en-US" sz="4800" b="1" dirty="0" err="1">
                <a:solidFill>
                  <a:srgbClr val="000000"/>
                </a:solidFill>
                <a:latin typeface="Playfair Display" pitchFamily="2" charset="77"/>
                <a:cs typeface="Arial"/>
                <a:sym typeface="Arial"/>
              </a:rPr>
              <a:t>VUCA</a:t>
            </a:r>
            <a:r>
              <a:rPr lang="en-US" sz="4800" b="1" dirty="0">
                <a:solidFill>
                  <a:srgbClr val="000000"/>
                </a:solidFill>
                <a:latin typeface="Playfair Display" pitchFamily="2" charset="77"/>
                <a:cs typeface="Arial"/>
                <a:sym typeface="Arial"/>
              </a:rPr>
              <a:t> environment, is supported by differentiating and valuable resources, capabilities, and core competencies that are unique to us, and directs our progress from our current state toward our vision?</a:t>
            </a:r>
          </a:p>
          <a:p>
            <a:pPr marL="685800" indent="-685800">
              <a:spcBef>
                <a:spcPts val="0"/>
              </a:spcBef>
              <a:buClr>
                <a:srgbClr val="000000"/>
              </a:buClr>
              <a:buSzPct val="100000"/>
              <a:buFont typeface="Arial" panose="020B0604020202020204" pitchFamily="34" charset="0"/>
              <a:buChar char="•"/>
            </a:pPr>
            <a:r>
              <a:rPr lang="en-US" sz="4800" b="1" dirty="0">
                <a:solidFill>
                  <a:srgbClr val="000000"/>
                </a:solidFill>
                <a:latin typeface="Playfair Display" pitchFamily="2" charset="77"/>
                <a:cs typeface="Arial"/>
                <a:sym typeface="Arial"/>
              </a:rPr>
              <a:t>Are we earning our right to success by implementing an excellent innovation strategy?</a:t>
            </a:r>
          </a:p>
          <a:p>
            <a:pPr>
              <a:spcBef>
                <a:spcPts val="0"/>
              </a:spcBef>
              <a:buClr>
                <a:srgbClr val="000000"/>
              </a:buClr>
            </a:pPr>
            <a:endParaRPr lang="en-IN" sz="4800" b="1" dirty="0">
              <a:solidFill>
                <a:srgbClr val="000000"/>
              </a:solidFill>
              <a:latin typeface="Playfair Display" pitchFamily="2" charset="77"/>
              <a:cs typeface="Arial"/>
              <a:sym typeface="Arial"/>
            </a:endParaRPr>
          </a:p>
        </p:txBody>
      </p:sp>
      <p:sp>
        <p:nvSpPr>
          <p:cNvPr id="117" name="Google Shape;117;g36439a07491_0_89">
            <a:extLst>
              <a:ext uri="{FF2B5EF4-FFF2-40B4-BE49-F238E27FC236}">
                <a16:creationId xmlns:a16="http://schemas.microsoft.com/office/drawing/2014/main" id="{651D2BAE-5994-9178-F3D1-D304C211446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9132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2">
          <a:extLst>
            <a:ext uri="{FF2B5EF4-FFF2-40B4-BE49-F238E27FC236}">
              <a16:creationId xmlns:a16="http://schemas.microsoft.com/office/drawing/2014/main" id="{22F576D5-291C-162D-5074-F5B5710BB8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A1833B-79CD-3D7A-A89D-8060DD316099}"/>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Check Your Understanding So Far</a:t>
            </a:r>
            <a:endParaRPr lang="en-IN" sz="3714" b="1" dirty="0">
              <a:solidFill>
                <a:srgbClr val="54152A"/>
              </a:solidFill>
              <a:latin typeface="Public Sans"/>
              <a:sym typeface="Arial"/>
            </a:endParaRPr>
          </a:p>
        </p:txBody>
      </p:sp>
      <p:cxnSp>
        <p:nvCxnSpPr>
          <p:cNvPr id="124" name="Google Shape;124;g36439a07491_0_97">
            <a:extLst>
              <a:ext uri="{FF2B5EF4-FFF2-40B4-BE49-F238E27FC236}">
                <a16:creationId xmlns:a16="http://schemas.microsoft.com/office/drawing/2014/main" id="{29A7015E-B272-DE1D-C270-9786DB8EB04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F1AE230-2C39-5255-F685-ADA019F23E80}"/>
              </a:ext>
            </a:extLst>
          </p:cNvPr>
          <p:cNvSpPr>
            <a:spLocks noGrp="1"/>
          </p:cNvSpPr>
          <p:nvPr>
            <p:ph sz="quarter" idx="10"/>
          </p:nvPr>
        </p:nvSpPr>
        <p:spPr>
          <a:xfrm>
            <a:off x="1029987" y="2137433"/>
            <a:ext cx="8209327" cy="4239750"/>
          </a:xfrm>
          <a:noFill/>
          <a:ln>
            <a:noFill/>
          </a:ln>
        </p:spPr>
        <p:txBody>
          <a:bodyPr spcFirstLastPara="1" wrap="square" lIns="0" tIns="0" rIns="0" bIns="0" anchor="t" anchorCtr="0">
            <a:spAutoFit/>
          </a:bodyPr>
          <a:lstStyle/>
          <a:p>
            <a:pPr lvl="0">
              <a:lnSpc>
                <a:spcPct val="164000"/>
              </a:lnSpc>
              <a:spcBef>
                <a:spcPts val="0"/>
              </a:spcBef>
            </a:pPr>
            <a:r>
              <a:rPr lang="en-US" sz="2400" b="1" dirty="0">
                <a:latin typeface="Playfair Display"/>
                <a:ea typeface="Playfair Display"/>
                <a:cs typeface="Playfair Display"/>
                <a:sym typeface="Playfair Display"/>
              </a:rPr>
              <a:t>Definition:</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Answers: </a:t>
            </a:r>
            <a:r>
              <a:rPr lang="en-US" sz="2400" b="1" dirty="0">
                <a:latin typeface="Playfair Display"/>
                <a:ea typeface="Playfair Display"/>
                <a:cs typeface="Playfair Display"/>
                <a:sym typeface="Playfair Display"/>
              </a:rPr>
              <a:t>“Where are we going?” </a:t>
            </a:r>
            <a:r>
              <a:rPr lang="en-US" sz="2400" dirty="0">
                <a:latin typeface="Playfair Display"/>
                <a:ea typeface="Playfair Display"/>
                <a:cs typeface="Playfair Display"/>
                <a:sym typeface="Playfair Display"/>
              </a:rPr>
              <a:t>in relation to </a:t>
            </a:r>
            <a:r>
              <a:rPr lang="en-US" sz="2400" b="1" dirty="0">
                <a:latin typeface="Playfair Display"/>
                <a:ea typeface="Playfair Display"/>
                <a:cs typeface="Playfair Display"/>
                <a:sym typeface="Playfair Display"/>
              </a:rPr>
              <a:t>innovation </a:t>
            </a:r>
            <a:r>
              <a:rPr lang="en-US" sz="2400" dirty="0">
                <a:latin typeface="Playfair Display"/>
                <a:ea typeface="Playfair Display"/>
                <a:cs typeface="Playfair Display"/>
                <a:sym typeface="Playfair Display"/>
              </a:rPr>
              <a:t>💡</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Embedded in </a:t>
            </a:r>
            <a:r>
              <a:rPr lang="en-US" sz="2400" b="1" dirty="0">
                <a:latin typeface="Playfair Display"/>
                <a:ea typeface="Playfair Display"/>
                <a:cs typeface="Playfair Display"/>
                <a:sym typeface="Playfair Display"/>
              </a:rPr>
              <a:t>business-level strategy</a:t>
            </a:r>
            <a:r>
              <a:rPr lang="en-US" sz="2400" dirty="0">
                <a:latin typeface="Playfair Display"/>
                <a:ea typeface="Playfair Display"/>
                <a:cs typeface="Playfair Display"/>
                <a:sym typeface="Playfair Display"/>
              </a:rPr>
              <a:t> 🏢 at the strategic business unit level</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Addresses the </a:t>
            </a:r>
            <a:r>
              <a:rPr lang="en-US" sz="2400" b="1" dirty="0">
                <a:latin typeface="Playfair Display"/>
                <a:ea typeface="Playfair Display"/>
                <a:cs typeface="Playfair Display"/>
                <a:sym typeface="Playfair Display"/>
              </a:rPr>
              <a:t>“Right to win?”</a:t>
            </a:r>
            <a:r>
              <a:rPr lang="en-US" sz="2400" dirty="0">
                <a:latin typeface="Playfair Display"/>
                <a:ea typeface="Playfair Display"/>
                <a:cs typeface="Playfair Display"/>
                <a:sym typeface="Playfair Display"/>
              </a:rPr>
              <a:t> 🏆 - how to succeed in chosen markets</a:t>
            </a:r>
          </a:p>
        </p:txBody>
      </p:sp>
      <p:sp>
        <p:nvSpPr>
          <p:cNvPr id="4" name="Content Placeholder 3">
            <a:extLst>
              <a:ext uri="{FF2B5EF4-FFF2-40B4-BE49-F238E27FC236}">
                <a16:creationId xmlns:a16="http://schemas.microsoft.com/office/drawing/2014/main" id="{E4998642-A557-7831-51C6-5BACBED3CF00}"/>
              </a:ext>
            </a:extLst>
          </p:cNvPr>
          <p:cNvSpPr>
            <a:spLocks noGrp="1"/>
          </p:cNvSpPr>
          <p:nvPr>
            <p:ph sz="quarter" idx="11"/>
          </p:nvPr>
        </p:nvSpPr>
        <p:spPr>
          <a:xfrm>
            <a:off x="9273235" y="2048961"/>
            <a:ext cx="7735070" cy="4732163"/>
          </a:xfrm>
          <a:noFill/>
          <a:ln>
            <a:noFill/>
          </a:ln>
        </p:spPr>
        <p:txBody>
          <a:bodyPr spcFirstLastPara="1" wrap="square" lIns="91425" tIns="91425" rIns="91425" bIns="91425" anchor="t" anchorCtr="0">
            <a:spAutoFit/>
          </a:bodyPr>
          <a:lstStyle/>
          <a:p>
            <a:pPr marL="0" lvl="0">
              <a:lnSpc>
                <a:spcPct val="164000"/>
              </a:lnSpc>
              <a:spcBef>
                <a:spcPts val="1200"/>
              </a:spcBef>
            </a:pPr>
            <a:r>
              <a:rPr lang="en-US" sz="2400" b="1" dirty="0">
                <a:latin typeface="Playfair Display"/>
                <a:ea typeface="Playfair Display"/>
                <a:cs typeface="Playfair Display"/>
                <a:sym typeface="Playfair Display"/>
              </a:rPr>
              <a:t>Purpose:</a:t>
            </a:r>
          </a:p>
          <a:p>
            <a:pPr marL="457200" lvl="0" indent="-381000">
              <a:lnSpc>
                <a:spcPct val="164000"/>
              </a:lnSpc>
              <a:spcBef>
                <a:spcPts val="1200"/>
              </a:spcBef>
              <a:buSzPts val="2400"/>
              <a:buChar char="●"/>
            </a:pPr>
            <a:r>
              <a:rPr lang="en-US" sz="2400" dirty="0">
                <a:latin typeface="Playfair Display"/>
                <a:ea typeface="Playfair Display"/>
                <a:cs typeface="Playfair Display"/>
                <a:sym typeface="Playfair Display"/>
              </a:rPr>
              <a:t>Provide a </a:t>
            </a:r>
            <a:r>
              <a:rPr lang="en-US" sz="2400" b="1" dirty="0">
                <a:latin typeface="Playfair Display"/>
                <a:ea typeface="Playfair Display"/>
                <a:cs typeface="Playfair Display"/>
                <a:sym typeface="Playfair Display"/>
              </a:rPr>
              <a:t>company-specific roadmap</a:t>
            </a:r>
            <a:r>
              <a:rPr lang="en-US" sz="2400" dirty="0">
                <a:latin typeface="Playfair Display"/>
                <a:ea typeface="Playfair Display"/>
                <a:cs typeface="Playfair Display"/>
                <a:sym typeface="Playfair Display"/>
              </a:rPr>
              <a:t> 🗺️ for moving from current state to vision 🎯</a:t>
            </a:r>
          </a:p>
          <a:p>
            <a:pPr marL="457200" lvl="0" indent="-381000">
              <a:lnSpc>
                <a:spcPct val="164000"/>
              </a:lnSpc>
              <a:spcBef>
                <a:spcPts val="0"/>
              </a:spcBef>
              <a:buSzPts val="2400"/>
              <a:buChar char="●"/>
            </a:pPr>
            <a:r>
              <a:rPr lang="en-US" sz="2400" dirty="0">
                <a:latin typeface="Playfair Display"/>
                <a:ea typeface="Playfair Display"/>
                <a:cs typeface="Playfair Display"/>
                <a:sym typeface="Playfair Display"/>
              </a:rPr>
              <a:t>Monitor &amp; adapt to </a:t>
            </a:r>
            <a:r>
              <a:rPr lang="en-US" sz="2400" b="1" dirty="0">
                <a:latin typeface="Playfair Display"/>
                <a:ea typeface="Playfair Display"/>
                <a:cs typeface="Playfair Display"/>
                <a:sym typeface="Playfair Display"/>
              </a:rPr>
              <a:t>external environments </a:t>
            </a:r>
            <a:r>
              <a:rPr lang="en-US" sz="2400" dirty="0">
                <a:latin typeface="Playfair Display"/>
                <a:ea typeface="Playfair Display"/>
                <a:cs typeface="Playfair Display"/>
                <a:sym typeface="Playfair Display"/>
              </a:rPr>
              <a:t>🌍 (trends, opportunities, threats)</a:t>
            </a:r>
          </a:p>
          <a:p>
            <a:pPr marL="457200" lvl="0" indent="-381000">
              <a:lnSpc>
                <a:spcPct val="164000"/>
              </a:lnSpc>
              <a:spcBef>
                <a:spcPts val="0"/>
              </a:spcBef>
              <a:buSzPts val="2400"/>
              <a:buChar char="●"/>
            </a:pPr>
            <a:r>
              <a:rPr lang="en-US" sz="2400" dirty="0">
                <a:latin typeface="Playfair Display"/>
                <a:ea typeface="Playfair Display"/>
                <a:cs typeface="Playfair Display"/>
                <a:sym typeface="Playfair Display"/>
              </a:rPr>
              <a:t>Account for </a:t>
            </a:r>
            <a:r>
              <a:rPr lang="en-US" sz="2400" b="1" dirty="0" err="1">
                <a:latin typeface="Playfair Display"/>
                <a:ea typeface="Playfair Display"/>
                <a:cs typeface="Playfair Display"/>
                <a:sym typeface="Playfair Display"/>
              </a:rPr>
              <a:t>VUCA</a:t>
            </a:r>
            <a:r>
              <a:rPr lang="en-US" sz="2400" dirty="0">
                <a:latin typeface="Playfair Display"/>
                <a:ea typeface="Playfair Display"/>
                <a:cs typeface="Playfair Display"/>
                <a:sym typeface="Playfair Display"/>
              </a:rPr>
              <a:t> conditions - Volatile ⚡, Uncertain ❓, Complex 🔄, Ambiguous 🤔</a:t>
            </a:r>
          </a:p>
        </p:txBody>
      </p:sp>
      <p:sp>
        <p:nvSpPr>
          <p:cNvPr id="5" name="Content Placeholder 4">
            <a:extLst>
              <a:ext uri="{FF2B5EF4-FFF2-40B4-BE49-F238E27FC236}">
                <a16:creationId xmlns:a16="http://schemas.microsoft.com/office/drawing/2014/main" id="{7CC2A8AA-8430-E977-C2FF-23E749F8CBE5}"/>
              </a:ext>
            </a:extLst>
          </p:cNvPr>
          <p:cNvSpPr>
            <a:spLocks noGrp="1"/>
          </p:cNvSpPr>
          <p:nvPr>
            <p:ph sz="quarter" idx="12"/>
          </p:nvPr>
        </p:nvSpPr>
        <p:spPr>
          <a:xfrm>
            <a:off x="1028695" y="6322321"/>
            <a:ext cx="8224268" cy="37368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Importance:</a:t>
            </a:r>
          </a:p>
          <a:p>
            <a:pPr marL="457200" lvl="0" indent="-381000">
              <a:lnSpc>
                <a:spcPct val="164000"/>
              </a:lnSpc>
              <a:spcBef>
                <a:spcPts val="1200"/>
              </a:spcBef>
              <a:buSzPts val="2400"/>
              <a:buChar char="●"/>
            </a:pPr>
            <a:r>
              <a:rPr lang="en-US" sz="2400" dirty="0">
                <a:latin typeface="Playfair Display"/>
                <a:ea typeface="Playfair Display"/>
                <a:cs typeface="Playfair Display"/>
                <a:sym typeface="Playfair Display"/>
              </a:rPr>
              <a:t>Shapes </a:t>
            </a:r>
            <a:r>
              <a:rPr lang="en-US" sz="2400" b="1" dirty="0">
                <a:latin typeface="Playfair Display"/>
                <a:ea typeface="Playfair Display"/>
                <a:cs typeface="Playfair Display"/>
                <a:sym typeface="Playfair Display"/>
              </a:rPr>
              <a:t>competitive advantage </a:t>
            </a:r>
            <a:r>
              <a:rPr lang="en-US" sz="2400" dirty="0">
                <a:latin typeface="Playfair Display"/>
                <a:ea typeface="Playfair Display"/>
                <a:cs typeface="Playfair Display"/>
                <a:sym typeface="Playfair Display"/>
              </a:rPr>
              <a:t>🥇 through innovation</a:t>
            </a:r>
          </a:p>
          <a:p>
            <a:pPr marL="457200" lvl="0" indent="-381000">
              <a:lnSpc>
                <a:spcPct val="164000"/>
              </a:lnSpc>
              <a:spcBef>
                <a:spcPts val="0"/>
              </a:spcBef>
              <a:buSzPts val="2400"/>
              <a:buChar char="●"/>
            </a:pPr>
            <a:r>
              <a:rPr lang="en-US" sz="2400" dirty="0">
                <a:latin typeface="Playfair Display"/>
                <a:ea typeface="Playfair Display"/>
                <a:cs typeface="Playfair Display"/>
                <a:sym typeface="Playfair Display"/>
              </a:rPr>
              <a:t>Drives </a:t>
            </a:r>
            <a:r>
              <a:rPr lang="en-US" sz="2400" b="1" dirty="0">
                <a:latin typeface="Playfair Display"/>
                <a:ea typeface="Playfair Display"/>
                <a:cs typeface="Playfair Display"/>
                <a:sym typeface="Playfair Display"/>
              </a:rPr>
              <a:t>new product/service creation </a:t>
            </a:r>
            <a:r>
              <a:rPr lang="en-US" sz="2400" dirty="0">
                <a:latin typeface="Playfair Display"/>
                <a:ea typeface="Playfair Display"/>
                <a:cs typeface="Playfair Display"/>
                <a:sym typeface="Playfair Display"/>
              </a:rPr>
              <a:t>🛠️ and continuous improvement 🔧</a:t>
            </a:r>
          </a:p>
          <a:p>
            <a:pPr marL="457200" lvl="0" indent="-381000">
              <a:lnSpc>
                <a:spcPct val="164000"/>
              </a:lnSpc>
              <a:spcBef>
                <a:spcPts val="0"/>
              </a:spcBef>
              <a:buSzPts val="2400"/>
              <a:buChar char="●"/>
            </a:pPr>
            <a:r>
              <a:rPr lang="en-US" sz="2400" dirty="0">
                <a:latin typeface="Playfair Display"/>
                <a:ea typeface="Playfair Display"/>
                <a:cs typeface="Playfair Display"/>
                <a:sym typeface="Playfair Display"/>
              </a:rPr>
              <a:t>Expands market reach 🌐, including </a:t>
            </a:r>
            <a:r>
              <a:rPr lang="en-US" sz="2400" b="1" dirty="0">
                <a:latin typeface="Playfair Display"/>
                <a:ea typeface="Playfair Display"/>
                <a:cs typeface="Playfair Display"/>
                <a:sym typeface="Playfair Display"/>
              </a:rPr>
              <a:t>new &amp; untapped markets </a:t>
            </a:r>
            <a:r>
              <a:rPr lang="en-US" sz="2400" dirty="0">
                <a:latin typeface="Playfair Display"/>
                <a:ea typeface="Playfair Display"/>
                <a:cs typeface="Playfair Display"/>
                <a:sym typeface="Playfair Display"/>
              </a:rPr>
              <a:t>🏝️</a:t>
            </a:r>
          </a:p>
          <a:p>
            <a:endParaRPr lang="en-IN" sz="2400" dirty="0"/>
          </a:p>
        </p:txBody>
      </p:sp>
      <p:sp>
        <p:nvSpPr>
          <p:cNvPr id="6" name="Content Placeholder 5">
            <a:extLst>
              <a:ext uri="{FF2B5EF4-FFF2-40B4-BE49-F238E27FC236}">
                <a16:creationId xmlns:a16="http://schemas.microsoft.com/office/drawing/2014/main" id="{5AFA7807-8F53-976C-1701-BCC62BEC20B0}"/>
              </a:ext>
            </a:extLst>
          </p:cNvPr>
          <p:cNvSpPr>
            <a:spLocks noGrp="1"/>
          </p:cNvSpPr>
          <p:nvPr>
            <p:ph sz="quarter" idx="13"/>
          </p:nvPr>
        </p:nvSpPr>
        <p:spPr>
          <a:xfrm>
            <a:off x="9266612" y="6417557"/>
            <a:ext cx="7878174" cy="2343600"/>
          </a:xfrm>
        </p:spPr>
        <p:txBody>
          <a:bodyPr>
            <a:noAutofit/>
          </a:bodyPr>
          <a:lstStyle/>
          <a:p>
            <a:pPr marL="0" lvl="0">
              <a:lnSpc>
                <a:spcPct val="164000"/>
              </a:lnSpc>
              <a:spcBef>
                <a:spcPts val="1200"/>
              </a:spcBef>
            </a:pPr>
            <a:r>
              <a:rPr lang="en-US" sz="2200" b="1" dirty="0">
                <a:latin typeface="Playfair Display"/>
                <a:ea typeface="Playfair Display"/>
                <a:cs typeface="Playfair Display"/>
                <a:sym typeface="Playfair Display"/>
              </a:rPr>
              <a:t>Key Takeaway:</a:t>
            </a:r>
          </a:p>
          <a:p>
            <a:pPr marL="381000" marR="381000" lvl="0">
              <a:lnSpc>
                <a:spcPct val="164000"/>
              </a:lnSpc>
              <a:spcBef>
                <a:spcPts val="1200"/>
              </a:spcBef>
              <a:spcAft>
                <a:spcPts val="1200"/>
              </a:spcAft>
            </a:pPr>
            <a:r>
              <a:rPr lang="en-US" sz="2200" dirty="0">
                <a:latin typeface="Playfair Display"/>
                <a:ea typeface="Playfair Display"/>
                <a:cs typeface="Playfair Display"/>
                <a:sym typeface="Playfair Display"/>
              </a:rPr>
              <a:t>A strong innovation strategy is essential for long-term success 📈, guiding firms toward sustainable growth 🌱 and a leading market position 🏅</a:t>
            </a:r>
          </a:p>
          <a:p>
            <a:endParaRPr lang="en-IN" sz="2200" dirty="0"/>
          </a:p>
        </p:txBody>
      </p:sp>
      <p:sp>
        <p:nvSpPr>
          <p:cNvPr id="126" name="Google Shape;126;g36439a07491_0_97">
            <a:extLst>
              <a:ext uri="{FF2B5EF4-FFF2-40B4-BE49-F238E27FC236}">
                <a16:creationId xmlns:a16="http://schemas.microsoft.com/office/drawing/2014/main" id="{AE1AB951-D315-32B2-087F-DA6E9CED57C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2113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4">
          <a:extLst>
            <a:ext uri="{FF2B5EF4-FFF2-40B4-BE49-F238E27FC236}">
              <a16:creationId xmlns:a16="http://schemas.microsoft.com/office/drawing/2014/main" id="{973153A2-B1F5-ECA9-78EB-50D26450AF6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E61B126-7D7D-44AB-1766-E159963F6B81}"/>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1 of 2</a:t>
            </a:r>
            <a:endParaRPr lang="en-IN" sz="3714" b="1" dirty="0">
              <a:solidFill>
                <a:srgbClr val="54152A"/>
              </a:solidFill>
              <a:latin typeface="Public Sans"/>
              <a:sym typeface="Arial"/>
            </a:endParaRPr>
          </a:p>
        </p:txBody>
      </p:sp>
      <p:cxnSp>
        <p:nvCxnSpPr>
          <p:cNvPr id="136" name="Google Shape;136;g36439a07491_0_212">
            <a:extLst>
              <a:ext uri="{FF2B5EF4-FFF2-40B4-BE49-F238E27FC236}">
                <a16:creationId xmlns:a16="http://schemas.microsoft.com/office/drawing/2014/main" id="{27CAB6BE-F5DD-25E4-6EF3-A468613FD26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9F6427A0-B798-374D-CF7F-CC63591F4C65}"/>
              </a:ext>
            </a:extLst>
          </p:cNvPr>
          <p:cNvSpPr>
            <a:spLocks noGrp="1"/>
          </p:cNvSpPr>
          <p:nvPr>
            <p:ph sz="quarter" idx="10"/>
          </p:nvPr>
        </p:nvSpPr>
        <p:spPr>
          <a:xfrm>
            <a:off x="1056783" y="1802108"/>
            <a:ext cx="16230600" cy="7848000"/>
          </a:xfrm>
        </p:spPr>
        <p:txBody>
          <a:bodyPr/>
          <a:lstStyle/>
          <a:p>
            <a:pPr>
              <a:spcBef>
                <a:spcPts val="0"/>
              </a:spcBef>
            </a:pPr>
            <a:r>
              <a:rPr lang="en-US" sz="3600" b="1" dirty="0">
                <a:latin typeface="Playfair Display" pitchFamily="2" charset="77"/>
              </a:rPr>
              <a:t>Entrepreneurial orientation </a:t>
            </a:r>
            <a:r>
              <a:rPr lang="en-US" sz="3600" dirty="0">
                <a:latin typeface="Playfair Display" pitchFamily="2" charset="77"/>
              </a:rPr>
              <a:t>is characterized by three core traits: </a:t>
            </a:r>
            <a:r>
              <a:rPr lang="en-US" sz="3600" b="1" dirty="0">
                <a:latin typeface="Playfair Display" pitchFamily="2" charset="77"/>
              </a:rPr>
              <a:t>innovativeness, proactiveness</a:t>
            </a:r>
            <a:r>
              <a:rPr lang="en-US" sz="3600" dirty="0">
                <a:latin typeface="Playfair Display" pitchFamily="2" charset="77"/>
              </a:rPr>
              <a:t>, and </a:t>
            </a:r>
            <a:r>
              <a:rPr lang="en-US" sz="3600" b="1" dirty="0">
                <a:latin typeface="Playfair Display" pitchFamily="2" charset="77"/>
              </a:rPr>
              <a:t>risk-taking</a:t>
            </a:r>
            <a:r>
              <a:rPr lang="en-US" sz="3600" dirty="0">
                <a:latin typeface="Playfair Display" pitchFamily="2" charset="77"/>
              </a:rPr>
              <a:t>. </a:t>
            </a:r>
          </a:p>
          <a:p>
            <a:pPr>
              <a:spcBef>
                <a:spcPts val="0"/>
              </a:spcBef>
            </a:pPr>
            <a:endParaRPr lang="en-US" sz="3600" dirty="0">
              <a:latin typeface="Playfair Display" pitchFamily="2" charset="77"/>
            </a:endParaRPr>
          </a:p>
          <a:p>
            <a:pPr>
              <a:spcBef>
                <a:spcPts val="0"/>
              </a:spcBef>
            </a:pPr>
            <a:r>
              <a:rPr lang="en-US" sz="3600" b="1" dirty="0">
                <a:latin typeface="Playfair Display" pitchFamily="2" charset="77"/>
              </a:rPr>
              <a:t>Innovativeness</a:t>
            </a:r>
            <a:r>
              <a:rPr lang="en-US" sz="3600" dirty="0">
                <a:latin typeface="Playfair Display" pitchFamily="2" charset="77"/>
              </a:rPr>
              <a:t> represents a company’s </a:t>
            </a:r>
            <a:r>
              <a:rPr lang="en-US" sz="3600" b="1" dirty="0">
                <a:latin typeface="Playfair Display" pitchFamily="2" charset="77"/>
              </a:rPr>
              <a:t>willingness to experiment </a:t>
            </a:r>
            <a:r>
              <a:rPr lang="en-US" sz="3600" dirty="0">
                <a:latin typeface="Playfair Display" pitchFamily="2" charset="77"/>
              </a:rPr>
              <a:t>with new ideas, products, or processes. </a:t>
            </a:r>
          </a:p>
          <a:p>
            <a:pPr marL="571500" indent="-571500">
              <a:spcBef>
                <a:spcPts val="0"/>
              </a:spcBef>
              <a:buFont typeface="Arial" panose="020B0604020202020204" pitchFamily="34" charset="0"/>
              <a:buChar char="•"/>
            </a:pPr>
            <a:r>
              <a:rPr lang="en-US" sz="3600" b="1" dirty="0">
                <a:latin typeface="Playfair Display" pitchFamily="2" charset="77"/>
              </a:rPr>
              <a:t>New</a:t>
            </a:r>
          </a:p>
          <a:p>
            <a:pPr>
              <a:spcBef>
                <a:spcPts val="0"/>
              </a:spcBef>
            </a:pPr>
            <a:endParaRPr lang="en-US" sz="3600" dirty="0">
              <a:latin typeface="Playfair Display" pitchFamily="2" charset="77"/>
            </a:endParaRPr>
          </a:p>
          <a:p>
            <a:pPr>
              <a:spcBef>
                <a:spcPts val="0"/>
              </a:spcBef>
            </a:pPr>
            <a:r>
              <a:rPr lang="en-US" sz="3600" b="1" dirty="0">
                <a:latin typeface="Playfair Display" pitchFamily="2" charset="77"/>
              </a:rPr>
              <a:t>Proactiveness</a:t>
            </a:r>
            <a:r>
              <a:rPr lang="en-US" sz="3600" dirty="0">
                <a:latin typeface="Playfair Display" pitchFamily="2" charset="77"/>
              </a:rPr>
              <a:t> refers to a firm’s ability to </a:t>
            </a:r>
            <a:r>
              <a:rPr lang="en-US" sz="3600" b="1" dirty="0">
                <a:latin typeface="Playfair Display" pitchFamily="2" charset="77"/>
              </a:rPr>
              <a:t>anticipate and act on future opportunities</a:t>
            </a:r>
            <a:r>
              <a:rPr lang="en-US" sz="3600" dirty="0">
                <a:latin typeface="Playfair Display" pitchFamily="2" charset="77"/>
              </a:rPr>
              <a:t> rather than simply reacting to external changes. </a:t>
            </a:r>
          </a:p>
          <a:p>
            <a:pPr marL="571500" indent="-571500">
              <a:spcBef>
                <a:spcPts val="0"/>
              </a:spcBef>
              <a:buFont typeface="Arial" panose="020B0604020202020204" pitchFamily="34" charset="0"/>
              <a:buChar char="•"/>
            </a:pPr>
            <a:r>
              <a:rPr lang="en-US" sz="3600" b="1" dirty="0">
                <a:latin typeface="Playfair Display" pitchFamily="2" charset="77"/>
              </a:rPr>
              <a:t>Quick</a:t>
            </a:r>
          </a:p>
          <a:p>
            <a:pPr>
              <a:spcBef>
                <a:spcPts val="0"/>
              </a:spcBef>
            </a:pPr>
            <a:endParaRPr lang="en-US" sz="3600" dirty="0">
              <a:latin typeface="Playfair Display" pitchFamily="2" charset="77"/>
            </a:endParaRPr>
          </a:p>
          <a:p>
            <a:pPr>
              <a:spcBef>
                <a:spcPts val="0"/>
              </a:spcBef>
            </a:pPr>
            <a:r>
              <a:rPr lang="en-US" sz="3600" b="1" dirty="0">
                <a:latin typeface="Playfair Display" pitchFamily="2" charset="77"/>
              </a:rPr>
              <a:t>Risk-taking</a:t>
            </a:r>
            <a:r>
              <a:rPr lang="en-US" sz="3600" dirty="0">
                <a:latin typeface="Playfair Display" pitchFamily="2" charset="77"/>
              </a:rPr>
              <a:t> involves the willingness to </a:t>
            </a:r>
            <a:r>
              <a:rPr lang="en-US" sz="3600" b="1" dirty="0">
                <a:latin typeface="Playfair Display" pitchFamily="2" charset="77"/>
              </a:rPr>
              <a:t>invest in uncertain ventures </a:t>
            </a:r>
            <a:r>
              <a:rPr lang="en-US" sz="3600" dirty="0">
                <a:latin typeface="Playfair Display" pitchFamily="2" charset="77"/>
              </a:rPr>
              <a:t>and explore new territories, even when the outcomes are unknown. </a:t>
            </a:r>
            <a:endParaRPr lang="en-US" sz="3600" b="1" dirty="0">
              <a:latin typeface="Playfair Display" pitchFamily="2" charset="77"/>
            </a:endParaRPr>
          </a:p>
          <a:p>
            <a:pPr marL="571500" indent="-571500">
              <a:spcBef>
                <a:spcPts val="0"/>
              </a:spcBef>
              <a:buFont typeface="Arial" panose="020B0604020202020204" pitchFamily="34" charset="0"/>
              <a:buChar char="•"/>
            </a:pPr>
            <a:r>
              <a:rPr lang="en-US" sz="3600" b="1" dirty="0">
                <a:latin typeface="Playfair Display" pitchFamily="2" charset="77"/>
              </a:rPr>
              <a:t>Bold</a:t>
            </a:r>
          </a:p>
          <a:p>
            <a:pPr>
              <a:spcBef>
                <a:spcPts val="0"/>
              </a:spcBef>
            </a:pPr>
            <a:endParaRPr lang="en-IN" sz="3600" dirty="0"/>
          </a:p>
        </p:txBody>
      </p:sp>
      <p:sp>
        <p:nvSpPr>
          <p:cNvPr id="137" name="Google Shape;137;g36439a07491_0_212">
            <a:extLst>
              <a:ext uri="{FF2B5EF4-FFF2-40B4-BE49-F238E27FC236}">
                <a16:creationId xmlns:a16="http://schemas.microsoft.com/office/drawing/2014/main" id="{3D6CB054-835F-2D41-7DBA-B69459132F8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7244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4">
          <a:extLst>
            <a:ext uri="{FF2B5EF4-FFF2-40B4-BE49-F238E27FC236}">
              <a16:creationId xmlns:a16="http://schemas.microsoft.com/office/drawing/2014/main" id="{01F72201-7DE3-4940-8F21-A4D67EBB06D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BC74147-91FC-1C73-2EA7-9875568C0AD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Innovativeness, 1 of 2</a:t>
            </a:r>
            <a:endParaRPr lang="en-IN" sz="3714" b="1" dirty="0">
              <a:solidFill>
                <a:srgbClr val="54152A"/>
              </a:solidFill>
              <a:latin typeface="Public Sans"/>
              <a:sym typeface="Arial"/>
            </a:endParaRPr>
          </a:p>
        </p:txBody>
      </p:sp>
      <p:cxnSp>
        <p:nvCxnSpPr>
          <p:cNvPr id="136" name="Google Shape;136;g36439a07491_0_212">
            <a:extLst>
              <a:ext uri="{FF2B5EF4-FFF2-40B4-BE49-F238E27FC236}">
                <a16:creationId xmlns:a16="http://schemas.microsoft.com/office/drawing/2014/main" id="{CE9F2007-42D1-E861-175C-81833C03C6E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FC93227-E267-B980-4075-1BCB284B6375}"/>
              </a:ext>
            </a:extLst>
          </p:cNvPr>
          <p:cNvSpPr>
            <a:spLocks noGrp="1"/>
          </p:cNvSpPr>
          <p:nvPr>
            <p:ph sz="quarter" idx="10"/>
          </p:nvPr>
        </p:nvSpPr>
        <p:spPr>
          <a:xfrm>
            <a:off x="1023231" y="2045365"/>
            <a:ext cx="16188743" cy="6740266"/>
          </a:xfrm>
          <a:noFill/>
        </p:spPr>
        <p:txBody>
          <a:bodyPr wrap="square" rtlCol="0">
            <a:spAutoFit/>
          </a:bodyPr>
          <a:lstStyle/>
          <a:p>
            <a:pPr>
              <a:spcBef>
                <a:spcPts val="0"/>
              </a:spcBef>
              <a:buClr>
                <a:srgbClr val="000000"/>
              </a:buClr>
            </a:pPr>
            <a:r>
              <a:rPr lang="en-US" sz="3600" b="1" dirty="0">
                <a:solidFill>
                  <a:srgbClr val="000000"/>
                </a:solidFill>
                <a:latin typeface="Playfair Display" pitchFamily="2" charset="77"/>
                <a:cs typeface="Arial"/>
                <a:sym typeface="Arial"/>
              </a:rPr>
              <a:t>Innovativeness</a:t>
            </a:r>
            <a:r>
              <a:rPr lang="en-US" sz="3600" dirty="0">
                <a:solidFill>
                  <a:srgbClr val="000000"/>
                </a:solidFill>
                <a:latin typeface="Playfair Display" pitchFamily="2" charset="77"/>
                <a:cs typeface="Arial"/>
                <a:sym typeface="Arial"/>
              </a:rPr>
              <a:t> refers to the </a:t>
            </a:r>
            <a:r>
              <a:rPr lang="en-US" sz="3600" b="1" dirty="0">
                <a:solidFill>
                  <a:srgbClr val="000000"/>
                </a:solidFill>
                <a:latin typeface="Playfair Display" pitchFamily="2" charset="77"/>
                <a:cs typeface="Arial"/>
                <a:sym typeface="Arial"/>
              </a:rPr>
              <a:t>drive to embrace creativity and experimentation.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Some innovations are incremental, building on existing skills to make small improvements, while others are more radical, demanding new skills and potentially rendering old ones obsolete.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The goal of innovativeness is to develop new products, services, or processes. </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Companies that excel in innovation typically outperform those that fail to prioritize it, gaining a competitive edge and enhancing overall performance.</a:t>
            </a:r>
          </a:p>
          <a:p>
            <a:pPr>
              <a:spcBef>
                <a:spcPts val="0"/>
              </a:spcBef>
              <a:buClr>
                <a:srgbClr val="000000"/>
              </a:buClr>
            </a:pPr>
            <a:endParaRPr lang="en-IN" sz="3600" dirty="0">
              <a:solidFill>
                <a:srgbClr val="000000"/>
              </a:solidFill>
              <a:latin typeface="Playfair Display" pitchFamily="2" charset="77"/>
              <a:cs typeface="Arial"/>
              <a:sym typeface="Arial"/>
            </a:endParaRPr>
          </a:p>
        </p:txBody>
      </p:sp>
      <p:sp>
        <p:nvSpPr>
          <p:cNvPr id="137" name="Google Shape;137;g36439a07491_0_212">
            <a:extLst>
              <a:ext uri="{FF2B5EF4-FFF2-40B4-BE49-F238E27FC236}">
                <a16:creationId xmlns:a16="http://schemas.microsoft.com/office/drawing/2014/main" id="{0D629479-5964-F75B-42E9-2367D8BE418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1884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4">
          <a:extLst>
            <a:ext uri="{FF2B5EF4-FFF2-40B4-BE49-F238E27FC236}">
              <a16:creationId xmlns:a16="http://schemas.microsoft.com/office/drawing/2014/main" id="{AA9332A8-B374-0EA2-BF8F-5C058E96D7CE}"/>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3B644F80-7573-E3BF-37D0-310E9A044B95}"/>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Innovativeness, 2 of 2</a:t>
            </a:r>
            <a:endParaRPr lang="en-IN" sz="3714" b="1" dirty="0">
              <a:solidFill>
                <a:srgbClr val="54152A"/>
              </a:solidFill>
              <a:latin typeface="Public Sans"/>
              <a:sym typeface="Arial"/>
            </a:endParaRPr>
          </a:p>
        </p:txBody>
      </p:sp>
      <p:pic>
        <p:nvPicPr>
          <p:cNvPr id="139" name="Figure 2" descr="Brown UPS box truck">
            <a:extLst>
              <a:ext uri="{FF2B5EF4-FFF2-40B4-BE49-F238E27FC236}">
                <a16:creationId xmlns:a16="http://schemas.microsoft.com/office/drawing/2014/main" id="{9B8E121A-A951-FECB-1092-BF337BE7368B}"/>
              </a:ext>
            </a:extLst>
          </p:cNvPr>
          <p:cNvPicPr preferRelativeResize="0"/>
          <p:nvPr/>
        </p:nvPicPr>
        <p:blipFill>
          <a:blip r:embed="rId3">
            <a:alphaModFix/>
          </a:blip>
          <a:stretch>
            <a:fillRect/>
          </a:stretch>
        </p:blipFill>
        <p:spPr>
          <a:xfrm>
            <a:off x="1134511" y="2093923"/>
            <a:ext cx="10259785" cy="7543462"/>
          </a:xfrm>
          <a:prstGeom prst="rect">
            <a:avLst/>
          </a:prstGeom>
          <a:noFill/>
          <a:ln>
            <a:noFill/>
          </a:ln>
        </p:spPr>
      </p:pic>
      <p:sp>
        <p:nvSpPr>
          <p:cNvPr id="9" name="Content Placeholder 4">
            <a:extLst>
              <a:ext uri="{FF2B5EF4-FFF2-40B4-BE49-F238E27FC236}">
                <a16:creationId xmlns:a16="http://schemas.microsoft.com/office/drawing/2014/main" id="{8A03FF46-902C-0A7B-B86B-A5D70AB9C5EA}"/>
              </a:ext>
            </a:extLst>
          </p:cNvPr>
          <p:cNvSpPr>
            <a:spLocks noGrp="1"/>
          </p:cNvSpPr>
          <p:nvPr>
            <p:ph sz="quarter" idx="11"/>
          </p:nvPr>
        </p:nvSpPr>
        <p:spPr>
          <a:xfrm>
            <a:off x="3416393" y="9323481"/>
            <a:ext cx="8402400" cy="338514"/>
          </a:xfrm>
          <a:noFill/>
        </p:spPr>
        <p:txBody>
          <a:bodyPr wrap="square" rtlCol="0">
            <a:spAutoFit/>
          </a:bodyPr>
          <a:lstStyle/>
          <a:p>
            <a:pPr marL="0">
              <a:spcBef>
                <a:spcPts val="0"/>
              </a:spcBef>
              <a:buClr>
                <a:srgbClr val="000000"/>
              </a:buClr>
            </a:pPr>
            <a:r>
              <a:rPr lang="en-US" sz="800" dirty="0">
                <a:solidFill>
                  <a:srgbClr val="000000"/>
                </a:solidFill>
                <a:latin typeface="Arial"/>
                <a:cs typeface="Arial"/>
                <a:sym typeface="Arial"/>
              </a:rPr>
              <a:t>© </a:t>
            </a:r>
            <a:r>
              <a:rPr lang="en-US" sz="800" dirty="0" err="1">
                <a:solidFill>
                  <a:srgbClr val="000000"/>
                </a:solidFill>
                <a:latin typeface="Arial"/>
                <a:cs typeface="Arial"/>
                <a:sym typeface="Arial"/>
              </a:rPr>
              <a:t>Trimetwes</a:t>
            </a:r>
            <a:r>
              <a:rPr lang="en-US" sz="800" dirty="0">
                <a:solidFill>
                  <a:srgbClr val="000000"/>
                </a:solidFill>
                <a:latin typeface="Arial"/>
                <a:cs typeface="Arial"/>
                <a:sym typeface="Arial"/>
              </a:rPr>
              <a:t> </a:t>
            </a:r>
            <a:r>
              <a:rPr lang="en-US" sz="800" dirty="0" err="1">
                <a:solidFill>
                  <a:srgbClr val="000000"/>
                </a:solidFill>
                <a:latin typeface="Arial"/>
                <a:cs typeface="Arial"/>
                <a:sym typeface="Arial"/>
              </a:rPr>
              <a:t>fan1003</a:t>
            </a:r>
            <a:r>
              <a:rPr lang="en-US" sz="800" dirty="0">
                <a:solidFill>
                  <a:srgbClr val="000000"/>
                </a:solidFill>
                <a:latin typeface="Arial"/>
                <a:cs typeface="Arial"/>
                <a:sym typeface="Arial"/>
              </a:rPr>
              <a:t>. 2024. CC BY-SA 4.0. </a:t>
            </a:r>
            <a:r>
              <a:rPr lang="en-US" sz="800" dirty="0">
                <a:solidFill>
                  <a:srgbClr val="000000"/>
                </a:solidFill>
                <a:latin typeface="Arial"/>
                <a:cs typeface="Arial"/>
                <a:sym typeface="Arial"/>
                <a:hlinkClick r:id="rId4"/>
              </a:rPr>
              <a:t>UPS delivery truck image</a:t>
            </a:r>
            <a:r>
              <a:rPr lang="en-US" sz="800" dirty="0">
                <a:solidFill>
                  <a:srgbClr val="000000"/>
                </a:solidFill>
                <a:latin typeface="Arial"/>
                <a:cs typeface="Arial"/>
                <a:sym typeface="Arial"/>
              </a:rPr>
              <a:t> </a:t>
            </a:r>
          </a:p>
          <a:p>
            <a:pPr marL="0">
              <a:spcBef>
                <a:spcPts val="0"/>
              </a:spcBef>
              <a:buClr>
                <a:srgbClr val="000000"/>
              </a:buClr>
            </a:pPr>
            <a:endParaRPr lang="en-IN" sz="800" dirty="0">
              <a:solidFill>
                <a:srgbClr val="000000"/>
              </a:solidFill>
              <a:latin typeface="Arial"/>
              <a:cs typeface="Arial"/>
              <a:sym typeface="Arial"/>
            </a:endParaRPr>
          </a:p>
        </p:txBody>
      </p:sp>
      <p:sp>
        <p:nvSpPr>
          <p:cNvPr id="4" name="Content Placeholder 3">
            <a:extLst>
              <a:ext uri="{FF2B5EF4-FFF2-40B4-BE49-F238E27FC236}">
                <a16:creationId xmlns:a16="http://schemas.microsoft.com/office/drawing/2014/main" id="{13E55C8E-B63B-91A7-88C3-4E21950C18DC}"/>
              </a:ext>
            </a:extLst>
          </p:cNvPr>
          <p:cNvSpPr>
            <a:spLocks noGrp="1"/>
          </p:cNvSpPr>
          <p:nvPr>
            <p:ph sz="quarter" idx="10"/>
          </p:nvPr>
        </p:nvSpPr>
        <p:spPr>
          <a:xfrm>
            <a:off x="11818793" y="2088877"/>
            <a:ext cx="5435436" cy="7452972"/>
          </a:xfrm>
          <a:noFill/>
          <a:ln>
            <a:noFill/>
          </a:ln>
        </p:spPr>
        <p:txBody>
          <a:bodyPr spcFirstLastPara="1" wrap="square" lIns="91425" tIns="91425" rIns="91425" bIns="91425" anchor="t" anchorCtr="0">
            <a:spAutoFit/>
          </a:bodyPr>
          <a:lstStyle/>
          <a:p>
            <a:pPr>
              <a:lnSpc>
                <a:spcPct val="164000"/>
              </a:lnSpc>
              <a:spcBef>
                <a:spcPts val="0"/>
              </a:spcBef>
              <a:buClr>
                <a:srgbClr val="000000"/>
              </a:buClr>
            </a:pPr>
            <a:r>
              <a:rPr lang="en-US" dirty="0">
                <a:solidFill>
                  <a:srgbClr val="000000"/>
                </a:solidFill>
                <a:latin typeface="Playfair Display"/>
                <a:sym typeface="Playfair Display"/>
              </a:rPr>
              <a:t>UPS embodies Innovativeness by proactively adopting route-optimization AI, investing in alternative-fuel delivery trucks, and innovating last-mile solutions to improve efficiency and sustainability</a:t>
            </a:r>
          </a:p>
          <a:p>
            <a:pPr>
              <a:lnSpc>
                <a:spcPct val="164000"/>
              </a:lnSpc>
              <a:spcBef>
                <a:spcPts val="0"/>
              </a:spcBef>
              <a:buClr>
                <a:srgbClr val="000000"/>
              </a:buClr>
            </a:pPr>
            <a:endParaRPr lang="en-IN" dirty="0">
              <a:solidFill>
                <a:srgbClr val="000000"/>
              </a:solidFill>
              <a:latin typeface="Playfair Display"/>
              <a:sym typeface="Arial"/>
            </a:endParaRPr>
          </a:p>
        </p:txBody>
      </p:sp>
      <p:cxnSp>
        <p:nvCxnSpPr>
          <p:cNvPr id="136" name="Google Shape;136;g36439a07491_0_212">
            <a:extLst>
              <a:ext uri="{FF2B5EF4-FFF2-40B4-BE49-F238E27FC236}">
                <a16:creationId xmlns:a16="http://schemas.microsoft.com/office/drawing/2014/main" id="{D0C9270B-C542-BAD2-DE8E-3592B124A31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137" name="Figure 5">
            <a:extLst>
              <a:ext uri="{FF2B5EF4-FFF2-40B4-BE49-F238E27FC236}">
                <a16:creationId xmlns:a16="http://schemas.microsoft.com/office/drawing/2014/main" id="{56312BA0-6A9D-CDC9-3456-45615BD57CA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47059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4">
          <a:extLst>
            <a:ext uri="{FF2B5EF4-FFF2-40B4-BE49-F238E27FC236}">
              <a16:creationId xmlns:a16="http://schemas.microsoft.com/office/drawing/2014/main" id="{A7F00841-C9F0-5DAF-F099-1533BC1C906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ADBBCF5-C2FC-387A-C2AA-AD7DF2A87B9E}"/>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Proactiveness</a:t>
            </a:r>
            <a:endParaRPr lang="en-IN" sz="3714" b="1" dirty="0">
              <a:solidFill>
                <a:srgbClr val="54152A"/>
              </a:solidFill>
              <a:latin typeface="Public Sans"/>
              <a:sym typeface="Arial"/>
            </a:endParaRPr>
          </a:p>
        </p:txBody>
      </p:sp>
      <p:cxnSp>
        <p:nvCxnSpPr>
          <p:cNvPr id="136" name="Google Shape;136;g36439a07491_0_212">
            <a:extLst>
              <a:ext uri="{FF2B5EF4-FFF2-40B4-BE49-F238E27FC236}">
                <a16:creationId xmlns:a16="http://schemas.microsoft.com/office/drawing/2014/main" id="{EC61FAE4-E151-325F-B695-CCCB0CA5964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E4D403AD-EE3B-7E04-8420-CA7344410CB2}"/>
              </a:ext>
            </a:extLst>
          </p:cNvPr>
          <p:cNvSpPr>
            <a:spLocks noGrp="1"/>
          </p:cNvSpPr>
          <p:nvPr>
            <p:ph sz="quarter" idx="10"/>
          </p:nvPr>
        </p:nvSpPr>
        <p:spPr>
          <a:xfrm>
            <a:off x="1028695" y="2045365"/>
            <a:ext cx="9306000" cy="7848262"/>
          </a:xfrm>
          <a:noFill/>
        </p:spPr>
        <p:txBody>
          <a:bodyPr wrap="square" rtlCol="0">
            <a:spAutoFit/>
          </a:bodyPr>
          <a:lstStyle/>
          <a:p>
            <a:pPr>
              <a:spcBef>
                <a:spcPts val="0"/>
              </a:spcBef>
            </a:pPr>
            <a:r>
              <a:rPr lang="en-US" sz="3600" b="1" dirty="0">
                <a:latin typeface="Playfair Display" pitchFamily="2" charset="77"/>
              </a:rPr>
              <a:t>Proactiveness</a:t>
            </a:r>
            <a:r>
              <a:rPr lang="en-US" sz="3600" dirty="0">
                <a:latin typeface="Playfair Display" pitchFamily="2" charset="77"/>
              </a:rPr>
              <a:t> refers to the </a:t>
            </a:r>
            <a:r>
              <a:rPr lang="en-US" sz="3600" b="1" dirty="0">
                <a:latin typeface="Playfair Display" pitchFamily="2" charset="77"/>
              </a:rPr>
              <a:t>ability to anticipate and act on future needs </a:t>
            </a:r>
            <a:r>
              <a:rPr lang="en-US" sz="3600" dirty="0">
                <a:latin typeface="Playfair Display" pitchFamily="2" charset="77"/>
              </a:rPr>
              <a:t>rather than merely responding to events as they unfold. </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Proactive organizations are </a:t>
            </a:r>
            <a:r>
              <a:rPr lang="en-US" sz="3600" b="1" dirty="0">
                <a:latin typeface="Playfair Display" pitchFamily="2" charset="77"/>
              </a:rPr>
              <a:t>opportunity-driven</a:t>
            </a:r>
            <a:r>
              <a:rPr lang="en-US" sz="3600" dirty="0">
                <a:latin typeface="Playfair Display" pitchFamily="2" charset="77"/>
              </a:rPr>
              <a:t>, </a:t>
            </a:r>
            <a:r>
              <a:rPr lang="en-US" sz="3600" b="1" dirty="0">
                <a:latin typeface="Playfair Display" pitchFamily="2" charset="77"/>
              </a:rPr>
              <a:t>identifying and capitalizing on emerging trends </a:t>
            </a:r>
            <a:r>
              <a:rPr lang="en-US" sz="3600" dirty="0">
                <a:latin typeface="Playfair Display" pitchFamily="2" charset="77"/>
              </a:rPr>
              <a:t>before competitors.</a:t>
            </a:r>
          </a:p>
          <a:p>
            <a:pPr>
              <a:spcBef>
                <a:spcPts val="0"/>
              </a:spcBef>
            </a:pPr>
            <a:endParaRPr lang="en-US" sz="3600" dirty="0">
              <a:latin typeface="Playfair Display" pitchFamily="2" charset="77"/>
            </a:endParaRPr>
          </a:p>
          <a:p>
            <a:pPr>
              <a:spcBef>
                <a:spcPts val="0"/>
              </a:spcBef>
            </a:pPr>
            <a:r>
              <a:rPr lang="en-US" sz="3600" dirty="0">
                <a:latin typeface="Playfair Display" pitchFamily="2" charset="77"/>
              </a:rPr>
              <a:t>Tesla’s early investment in electric vehicles. Long before the market for EVs was fully established, Tesla anticipated a shift toward sustainable transportation and positioned itself as a leader in the industry.</a:t>
            </a:r>
          </a:p>
        </p:txBody>
      </p:sp>
      <p:pic>
        <p:nvPicPr>
          <p:cNvPr id="3" name="Google Shape;182;g36439a07491_0_267" descr="Close-up image of Tesla emblem on the car">
            <a:extLst>
              <a:ext uri="{FF2B5EF4-FFF2-40B4-BE49-F238E27FC236}">
                <a16:creationId xmlns:a16="http://schemas.microsoft.com/office/drawing/2014/main" id="{A38497C6-F723-7EC4-CD2E-8B2565D46E65}"/>
              </a:ext>
            </a:extLst>
          </p:cNvPr>
          <p:cNvPicPr preferRelativeResize="0"/>
          <p:nvPr/>
        </p:nvPicPr>
        <p:blipFill>
          <a:blip r:embed="rId3">
            <a:alphaModFix/>
          </a:blip>
          <a:stretch>
            <a:fillRect/>
          </a:stretch>
        </p:blipFill>
        <p:spPr>
          <a:xfrm>
            <a:off x="10332720" y="2045365"/>
            <a:ext cx="6997447" cy="5687424"/>
          </a:xfrm>
          <a:prstGeom prst="rect">
            <a:avLst/>
          </a:prstGeom>
          <a:noFill/>
          <a:ln>
            <a:noFill/>
          </a:ln>
        </p:spPr>
      </p:pic>
      <p:sp>
        <p:nvSpPr>
          <p:cNvPr id="7" name="Content Placeholder 6">
            <a:extLst>
              <a:ext uri="{FF2B5EF4-FFF2-40B4-BE49-F238E27FC236}">
                <a16:creationId xmlns:a16="http://schemas.microsoft.com/office/drawing/2014/main" id="{CF216C0A-CEB0-49E8-9B95-8A5D3380C513}"/>
              </a:ext>
            </a:extLst>
          </p:cNvPr>
          <p:cNvSpPr>
            <a:spLocks noGrp="1"/>
          </p:cNvSpPr>
          <p:nvPr>
            <p:ph sz="quarter" idx="11"/>
          </p:nvPr>
        </p:nvSpPr>
        <p:spPr>
          <a:xfrm>
            <a:off x="10305424" y="7735587"/>
            <a:ext cx="7381875" cy="216000"/>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Ivan Radic. 2019. CC BY 2.0. </a:t>
            </a:r>
            <a:r>
              <a:rPr lang="en-US" sz="800" dirty="0">
                <a:solidFill>
                  <a:srgbClr val="000000"/>
                </a:solidFill>
                <a:latin typeface="Arial"/>
                <a:cs typeface="Arial"/>
                <a:sym typeface="Arial"/>
                <a:hlinkClick r:id="rId4"/>
              </a:rPr>
              <a:t>Tesla car badge image</a:t>
            </a:r>
            <a:r>
              <a:rPr lang="en-US" sz="800" dirty="0">
                <a:solidFill>
                  <a:srgbClr val="000000"/>
                </a:solidFill>
                <a:latin typeface="Arial"/>
                <a:cs typeface="Arial"/>
                <a:sym typeface="Arial"/>
              </a:rPr>
              <a:t> </a:t>
            </a:r>
          </a:p>
        </p:txBody>
      </p:sp>
      <p:sp>
        <p:nvSpPr>
          <p:cNvPr id="137" name="Google Shape;137;g36439a07491_0_212">
            <a:extLst>
              <a:ext uri="{FF2B5EF4-FFF2-40B4-BE49-F238E27FC236}">
                <a16:creationId xmlns:a16="http://schemas.microsoft.com/office/drawing/2014/main" id="{3F2B5F0B-8A1C-A9C2-FAA9-CA12D9AA4A8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71035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6">
          <a:extLst>
            <a:ext uri="{FF2B5EF4-FFF2-40B4-BE49-F238E27FC236}">
              <a16:creationId xmlns:a16="http://schemas.microsoft.com/office/drawing/2014/main" id="{E6A6150D-5968-7DFB-FD2C-1211384378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27C886-EF2E-C9CE-AEC7-6AAFC387E679}"/>
              </a:ext>
            </a:extLst>
          </p:cNvPr>
          <p:cNvSpPr>
            <a:spLocks noGrp="1"/>
          </p:cNvSpPr>
          <p:nvPr>
            <p:ph type="title"/>
          </p:nvPr>
        </p:nvSpPr>
        <p:spPr>
          <a:xfrm>
            <a:off x="9157648" y="651608"/>
            <a:ext cx="4722128" cy="677108"/>
          </a:xfrm>
        </p:spPr>
        <p:txBody>
          <a:bodyPr/>
          <a:lstStyle/>
          <a:p>
            <a:pPr algn="l">
              <a:buClr>
                <a:srgbClr val="000000"/>
              </a:buClr>
            </a:pPr>
            <a:r>
              <a:rPr lang="en-US" b="1" dirty="0">
                <a:solidFill>
                  <a:srgbClr val="54152A"/>
                </a:solidFill>
                <a:latin typeface="Public Sans"/>
                <a:sym typeface="Public Sans"/>
              </a:rPr>
              <a:t>Study Guide</a:t>
            </a:r>
            <a:endParaRPr lang="en-IN" b="1" dirty="0">
              <a:solidFill>
                <a:srgbClr val="54152A"/>
              </a:solidFill>
              <a:latin typeface="Public Sans"/>
              <a:sym typeface="Arial"/>
            </a:endParaRPr>
          </a:p>
        </p:txBody>
      </p:sp>
      <p:pic>
        <p:nvPicPr>
          <p:cNvPr id="99" name="Google Shape;99;g36439a07491_0_0" descr="Book cover for Strategic Management &amp; Case Analysis: An Integrated Approach by Lori Anderson, Dirk Buengel and Joseph J. Simpson. Shows a human hand reaching past a robot hand reaching down&#10;">
            <a:extLst>
              <a:ext uri="{FF2B5EF4-FFF2-40B4-BE49-F238E27FC236}">
                <a16:creationId xmlns:a16="http://schemas.microsoft.com/office/drawing/2014/main" id="{2F4C33C2-A0B4-6F66-70A0-819C179A5022}"/>
              </a:ext>
            </a:extLst>
          </p:cNvPr>
          <p:cNvPicPr preferRelativeResize="0"/>
          <p:nvPr/>
        </p:nvPicPr>
        <p:blipFill>
          <a:blip r:embed="rId3">
            <a:alphaModFix/>
          </a:blip>
          <a:stretch>
            <a:fillRect/>
          </a:stretch>
        </p:blipFill>
        <p:spPr>
          <a:xfrm>
            <a:off x="0" y="0"/>
            <a:ext cx="8027935" cy="10287000"/>
          </a:xfrm>
          <a:prstGeom prst="rect">
            <a:avLst/>
          </a:prstGeom>
          <a:noFill/>
          <a:ln>
            <a:noFill/>
          </a:ln>
        </p:spPr>
      </p:pic>
      <p:sp>
        <p:nvSpPr>
          <p:cNvPr id="4" name="Content Placeholder 3">
            <a:extLst>
              <a:ext uri="{FF2B5EF4-FFF2-40B4-BE49-F238E27FC236}">
                <a16:creationId xmlns:a16="http://schemas.microsoft.com/office/drawing/2014/main" id="{04175291-7987-215B-C6BE-83D234CC3A38}"/>
              </a:ext>
            </a:extLst>
          </p:cNvPr>
          <p:cNvSpPr>
            <a:spLocks noGrp="1"/>
          </p:cNvSpPr>
          <p:nvPr>
            <p:ph sz="quarter" idx="10"/>
          </p:nvPr>
        </p:nvSpPr>
        <p:spPr>
          <a:xfrm>
            <a:off x="9044429" y="1891250"/>
            <a:ext cx="8497434" cy="6586387"/>
          </a:xfrm>
        </p:spPr>
        <p:txBody>
          <a:bodyPr/>
          <a:lstStyle/>
          <a:p>
            <a:pPr>
              <a:spcBef>
                <a:spcPts val="0"/>
              </a:spcBef>
            </a:pPr>
            <a:r>
              <a:rPr lang="en-US" sz="3600" dirty="0">
                <a:solidFill>
                  <a:srgbClr val="2B2C30"/>
                </a:solidFill>
                <a:latin typeface="Playfair Display" pitchFamily="2" charset="77"/>
                <a:ea typeface="Public Sans"/>
                <a:cs typeface="Public Sans"/>
                <a:sym typeface="Public Sans"/>
              </a:rPr>
              <a:t>These slides serve as a study guide for “Chapter 9: Formulate Innovation Strategy” in </a:t>
            </a:r>
            <a:r>
              <a:rPr lang="en-US" sz="3600" i="1" dirty="0">
                <a:solidFill>
                  <a:srgbClr val="2B2C30"/>
                </a:solidFill>
                <a:latin typeface="Playfair Display" pitchFamily="2" charset="77"/>
                <a:ea typeface="Public Sans"/>
                <a:cs typeface="Public Sans"/>
                <a:sym typeface="Public Sans"/>
                <a:hlinkClick r:id="rId4"/>
              </a:rPr>
              <a:t>Strategic Management and Case Analysis: An Integrated Approach</a:t>
            </a:r>
            <a:r>
              <a:rPr lang="en-US" sz="3600" i="1" dirty="0">
                <a:solidFill>
                  <a:srgbClr val="2B2C30"/>
                </a:solidFill>
                <a:latin typeface="Playfair Display" pitchFamily="2" charset="77"/>
                <a:ea typeface="Public Sans"/>
                <a:cs typeface="Public Sans"/>
                <a:sym typeface="Public Sans"/>
              </a:rPr>
              <a:t> </a:t>
            </a:r>
            <a:r>
              <a:rPr lang="en-US" sz="3600" dirty="0">
                <a:solidFill>
                  <a:srgbClr val="2B2C30"/>
                </a:solidFill>
                <a:latin typeface="Playfair Display" pitchFamily="2" charset="77"/>
                <a:ea typeface="Public Sans"/>
                <a:cs typeface="Public Sans"/>
                <a:sym typeface="Public Sans"/>
              </a:rPr>
              <a:t>by Lori Anderson, Dirk </a:t>
            </a:r>
            <a:r>
              <a:rPr lang="en-US" sz="3600" dirty="0" err="1">
                <a:solidFill>
                  <a:srgbClr val="2B2C30"/>
                </a:solidFill>
                <a:latin typeface="Playfair Display" pitchFamily="2" charset="77"/>
                <a:ea typeface="Public Sans"/>
                <a:cs typeface="Public Sans"/>
                <a:sym typeface="Public Sans"/>
              </a:rPr>
              <a:t>Buengel</a:t>
            </a:r>
            <a:r>
              <a:rPr lang="en-US" sz="3600" dirty="0">
                <a:solidFill>
                  <a:srgbClr val="2B2C30"/>
                </a:solidFill>
                <a:latin typeface="Playfair Display" pitchFamily="2" charset="77"/>
                <a:ea typeface="Public Sans"/>
                <a:cs typeface="Public Sans"/>
                <a:sym typeface="Public Sans"/>
              </a:rPr>
              <a:t>, and Joseph J. Simpson, which is provided under an open license, Creative Commons BY NC-SA 4.0. The slides are also provided under the same open license, Creative Commons BY NC-SA 4.0.</a:t>
            </a:r>
            <a:endParaRPr lang="en-US" sz="3600" dirty="0">
              <a:solidFill>
                <a:srgbClr val="2B2C30"/>
              </a:solidFill>
              <a:latin typeface="Public Sans"/>
              <a:ea typeface="Public Sans"/>
              <a:cs typeface="Public Sans"/>
              <a:sym typeface="Public Sans"/>
            </a:endParaRPr>
          </a:p>
        </p:txBody>
      </p:sp>
      <p:pic>
        <p:nvPicPr>
          <p:cNvPr id="3" name="Picture 2">
            <a:extLst>
              <a:ext uri="{FF2B5EF4-FFF2-40B4-BE49-F238E27FC236}">
                <a16:creationId xmlns:a16="http://schemas.microsoft.com/office/drawing/2014/main" id="{2C943574-80B2-BF35-B1F3-2E57F9FCE4CB}"/>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1455242" y="8879216"/>
            <a:ext cx="2400300" cy="838200"/>
          </a:xfrm>
          <a:prstGeom prst="rect">
            <a:avLst/>
          </a:prstGeom>
        </p:spPr>
      </p:pic>
      <p:sp>
        <p:nvSpPr>
          <p:cNvPr id="98" name="Google Shape;98;g36439a07491_0_0">
            <a:extLst>
              <a:ext uri="{FF2B5EF4-FFF2-40B4-BE49-F238E27FC236}">
                <a16:creationId xmlns:a16="http://schemas.microsoft.com/office/drawing/2014/main" id="{DC66708E-9591-6B9C-D5A7-51AF741B5DC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25289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4">
          <a:extLst>
            <a:ext uri="{FF2B5EF4-FFF2-40B4-BE49-F238E27FC236}">
              <a16:creationId xmlns:a16="http://schemas.microsoft.com/office/drawing/2014/main" id="{B184897C-5743-EBB7-F5D1-EEBB8D391EC0}"/>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1DB27EF7-B1F4-4F17-A0FC-EE86CCFA54BE}"/>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Risk Taking</a:t>
            </a:r>
            <a:endParaRPr lang="en-IN" sz="3714" b="1" dirty="0">
              <a:solidFill>
                <a:srgbClr val="54152A"/>
              </a:solidFill>
              <a:latin typeface="Public Sans"/>
              <a:sym typeface="Arial"/>
            </a:endParaRPr>
          </a:p>
        </p:txBody>
      </p:sp>
      <p:cxnSp>
        <p:nvCxnSpPr>
          <p:cNvPr id="136" name="Google Shape;136;g36439a07491_0_212">
            <a:extLst>
              <a:ext uri="{FF2B5EF4-FFF2-40B4-BE49-F238E27FC236}">
                <a16:creationId xmlns:a16="http://schemas.microsoft.com/office/drawing/2014/main" id="{B61FF55A-8750-C4F1-7F88-8607BE85446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10" name="Content Placeholder 9">
            <a:extLst>
              <a:ext uri="{FF2B5EF4-FFF2-40B4-BE49-F238E27FC236}">
                <a16:creationId xmlns:a16="http://schemas.microsoft.com/office/drawing/2014/main" id="{CB04C57F-57AC-B0FB-E66F-0E53F1608ECD}"/>
              </a:ext>
            </a:extLst>
          </p:cNvPr>
          <p:cNvSpPr>
            <a:spLocks noGrp="1"/>
          </p:cNvSpPr>
          <p:nvPr>
            <p:ph sz="quarter" idx="10"/>
          </p:nvPr>
        </p:nvSpPr>
        <p:spPr>
          <a:xfrm>
            <a:off x="1033805" y="2045364"/>
            <a:ext cx="16207200" cy="1198800"/>
          </a:xfrm>
          <a:noFill/>
        </p:spPr>
        <p:txBody>
          <a:bodyPr wrap="square" rtlCol="0">
            <a:spAutoFit/>
          </a:bodyPr>
          <a:lstStyle/>
          <a:p>
            <a:pPr>
              <a:spcBef>
                <a:spcPts val="0"/>
              </a:spcBef>
              <a:buClr>
                <a:srgbClr val="000000"/>
              </a:buClr>
            </a:pPr>
            <a:r>
              <a:rPr lang="en-US" sz="3600" b="1" dirty="0">
                <a:solidFill>
                  <a:srgbClr val="000000"/>
                </a:solidFill>
                <a:latin typeface="Playfair Display" pitchFamily="2" charset="77"/>
                <a:cs typeface="Arial"/>
                <a:sym typeface="Arial"/>
              </a:rPr>
              <a:t>Risk-taking</a:t>
            </a:r>
            <a:r>
              <a:rPr lang="en-US" sz="3600" dirty="0">
                <a:solidFill>
                  <a:srgbClr val="000000"/>
                </a:solidFill>
                <a:latin typeface="Playfair Display" pitchFamily="2" charset="77"/>
                <a:cs typeface="Arial"/>
                <a:sym typeface="Arial"/>
              </a:rPr>
              <a:t> involves pursuing </a:t>
            </a:r>
            <a:r>
              <a:rPr lang="en-US" sz="3600" b="1" dirty="0">
                <a:solidFill>
                  <a:srgbClr val="000000"/>
                </a:solidFill>
                <a:latin typeface="Playfair Display" pitchFamily="2" charset="77"/>
                <a:cs typeface="Arial"/>
                <a:sym typeface="Arial"/>
              </a:rPr>
              <a:t>bold actions </a:t>
            </a:r>
            <a:r>
              <a:rPr lang="en-US" sz="3600" dirty="0">
                <a:solidFill>
                  <a:srgbClr val="000000"/>
                </a:solidFill>
                <a:latin typeface="Playfair Display" pitchFamily="2" charset="77"/>
                <a:cs typeface="Arial"/>
                <a:sym typeface="Arial"/>
              </a:rPr>
              <a:t>rather than opting for conservative or cautious strategies.</a:t>
            </a:r>
          </a:p>
        </p:txBody>
      </p:sp>
      <p:pic>
        <p:nvPicPr>
          <p:cNvPr id="5" name="Picture 4" descr="Person's hand holding a remote and pointing it at the screen to watch Netflix">
            <a:extLst>
              <a:ext uri="{FF2B5EF4-FFF2-40B4-BE49-F238E27FC236}">
                <a16:creationId xmlns:a16="http://schemas.microsoft.com/office/drawing/2014/main" id="{D14DA205-4A5E-AA5A-82D0-2B52C0D838FD}"/>
              </a:ext>
            </a:extLst>
          </p:cNvPr>
          <p:cNvPicPr>
            <a:picLocks noChangeAspect="1"/>
          </p:cNvPicPr>
          <p:nvPr/>
        </p:nvPicPr>
        <p:blipFill>
          <a:blip r:embed="rId3"/>
          <a:stretch>
            <a:fillRect/>
          </a:stretch>
        </p:blipFill>
        <p:spPr>
          <a:xfrm>
            <a:off x="1028694" y="3491787"/>
            <a:ext cx="9893305" cy="6145597"/>
          </a:xfrm>
          <a:prstGeom prst="rect">
            <a:avLst/>
          </a:prstGeom>
        </p:spPr>
      </p:pic>
      <p:sp>
        <p:nvSpPr>
          <p:cNvPr id="11" name="Content Placeholder 10">
            <a:extLst>
              <a:ext uri="{FF2B5EF4-FFF2-40B4-BE49-F238E27FC236}">
                <a16:creationId xmlns:a16="http://schemas.microsoft.com/office/drawing/2014/main" id="{F62C5CF7-84B5-401F-6285-978888FF9088}"/>
              </a:ext>
            </a:extLst>
          </p:cNvPr>
          <p:cNvSpPr>
            <a:spLocks noGrp="1"/>
          </p:cNvSpPr>
          <p:nvPr>
            <p:ph sz="quarter" idx="11"/>
          </p:nvPr>
        </p:nvSpPr>
        <p:spPr>
          <a:xfrm>
            <a:off x="11363650" y="2932145"/>
            <a:ext cx="6145200" cy="5262939"/>
          </a:xfrm>
          <a:noFill/>
        </p:spPr>
        <p:txBody>
          <a:bodyPr wrap="square" rtlCol="0">
            <a:spAutoFit/>
          </a:bodyPr>
          <a:lstStyle/>
          <a:p>
            <a:pPr marL="0">
              <a:spcBef>
                <a:spcPts val="0"/>
              </a:spcBef>
              <a:buClr>
                <a:srgbClr val="000000"/>
              </a:buClr>
            </a:pPr>
            <a:r>
              <a:rPr lang="en-US" sz="2800" dirty="0">
                <a:solidFill>
                  <a:srgbClr val="000000"/>
                </a:solidFill>
                <a:latin typeface="Playfair Display" pitchFamily="2" charset="77"/>
                <a:cs typeface="Arial"/>
                <a:sym typeface="Arial"/>
              </a:rPr>
              <a:t>Netflix’s decision to transition from DVD rentals to streaming services, a move that required significant investment and foresight at a time when streaming technology was still in its infancy. This bold shift not only redefined how people consume media but also established Netflix as a global entertainment powerhouse, </a:t>
            </a:r>
          </a:p>
          <a:p>
            <a:pPr marL="0">
              <a:spcBef>
                <a:spcPts val="0"/>
              </a:spcBef>
              <a:buClr>
                <a:srgbClr val="000000"/>
              </a:buClr>
            </a:pPr>
            <a:r>
              <a:rPr lang="en-US" sz="2800" dirty="0">
                <a:solidFill>
                  <a:srgbClr val="000000"/>
                </a:solidFill>
                <a:latin typeface="Playfair Display" pitchFamily="2" charset="77"/>
                <a:cs typeface="Arial"/>
                <a:sym typeface="Arial"/>
              </a:rPr>
              <a:t>none of which would be possible if Netflix had not taken the risk of changing its entire business model.</a:t>
            </a:r>
          </a:p>
        </p:txBody>
      </p:sp>
      <p:sp>
        <p:nvSpPr>
          <p:cNvPr id="12" name="Content Placeholder 11">
            <a:extLst>
              <a:ext uri="{FF2B5EF4-FFF2-40B4-BE49-F238E27FC236}">
                <a16:creationId xmlns:a16="http://schemas.microsoft.com/office/drawing/2014/main" id="{EDE7FC3B-7622-D85C-09C2-9D383536331C}"/>
              </a:ext>
            </a:extLst>
          </p:cNvPr>
          <p:cNvSpPr>
            <a:spLocks noGrp="1"/>
          </p:cNvSpPr>
          <p:nvPr>
            <p:ph sz="quarter" idx="12"/>
          </p:nvPr>
        </p:nvSpPr>
        <p:spPr>
          <a:xfrm>
            <a:off x="8734091" y="9885007"/>
            <a:ext cx="7279527" cy="400069"/>
          </a:xfrm>
          <a:noFill/>
        </p:spPr>
        <p:txBody>
          <a:bodyPr wrap="none" rtlCol="0">
            <a:spAutoFit/>
          </a:bodyPr>
          <a:lstStyle/>
          <a:p>
            <a:pPr marL="0">
              <a:spcBef>
                <a:spcPts val="0"/>
              </a:spcBef>
              <a:buClr>
                <a:srgbClr val="000000"/>
              </a:buClr>
            </a:pPr>
            <a:r>
              <a:rPr lang="en-US" sz="2000" i="1" dirty="0">
                <a:solidFill>
                  <a:srgbClr val="000000"/>
                </a:solidFill>
                <a:latin typeface="Arial"/>
                <a:cs typeface="Arial"/>
                <a:sym typeface="Arial"/>
              </a:rPr>
              <a:t>Figure 9.2: Netflix</a:t>
            </a:r>
            <a:r>
              <a:rPr lang="en-US" sz="800" i="1" dirty="0">
                <a:solidFill>
                  <a:srgbClr val="000000"/>
                </a:solidFill>
                <a:latin typeface="Arial"/>
                <a:cs typeface="Arial"/>
                <a:sym typeface="Arial"/>
              </a:rPr>
              <a:t> [</a:t>
            </a:r>
            <a:r>
              <a:rPr lang="en-US" sz="800" i="1" dirty="0">
                <a:solidFill>
                  <a:srgbClr val="000000"/>
                </a:solidFill>
                <a:latin typeface="Arial"/>
                <a:cs typeface="Arial"/>
                <a:sym typeface="Arial"/>
                <a:hlinkClick r:id="rId4" action="ppaction://hlinkfile"/>
              </a:rPr>
              <a:t>Freestocks website</a:t>
            </a:r>
            <a:r>
              <a:rPr lang="en-US" sz="800" i="1" dirty="0">
                <a:solidFill>
                  <a:srgbClr val="000000"/>
                </a:solidFill>
                <a:latin typeface="Arial"/>
                <a:cs typeface="Arial"/>
                <a:sym typeface="Arial"/>
              </a:rPr>
              <a:t>. 2018. </a:t>
            </a:r>
            <a:r>
              <a:rPr lang="en-US" sz="800" i="1" dirty="0" err="1">
                <a:solidFill>
                  <a:srgbClr val="000000"/>
                </a:solidFill>
                <a:latin typeface="Arial"/>
                <a:cs typeface="Arial"/>
                <a:sym typeface="Arial"/>
              </a:rPr>
              <a:t>Pexels</a:t>
            </a:r>
            <a:r>
              <a:rPr lang="en-US" sz="800" i="1" dirty="0">
                <a:solidFill>
                  <a:srgbClr val="000000"/>
                </a:solidFill>
                <a:latin typeface="Arial"/>
                <a:cs typeface="Arial"/>
                <a:sym typeface="Arial"/>
              </a:rPr>
              <a:t> license. </a:t>
            </a:r>
            <a:r>
              <a:rPr lang="en-US" sz="800" i="1" dirty="0">
                <a:solidFill>
                  <a:srgbClr val="000000"/>
                </a:solidFill>
                <a:latin typeface="Arial"/>
                <a:cs typeface="Arial"/>
                <a:sym typeface="Arial"/>
                <a:hlinkClick r:id="rId5"/>
              </a:rPr>
              <a:t>Person holding a remote control (</a:t>
            </a:r>
            <a:r>
              <a:rPr lang="en-US" sz="800" i="1" dirty="0" err="1">
                <a:solidFill>
                  <a:srgbClr val="000000"/>
                </a:solidFill>
                <a:latin typeface="Arial"/>
                <a:cs typeface="Arial"/>
                <a:sym typeface="Arial"/>
                <a:hlinkClick r:id="rId5"/>
              </a:rPr>
              <a:t>Pexels</a:t>
            </a:r>
            <a:r>
              <a:rPr lang="en-US" sz="800" i="1" dirty="0">
                <a:solidFill>
                  <a:srgbClr val="000000"/>
                </a:solidFill>
                <a:latin typeface="Arial"/>
                <a:cs typeface="Arial"/>
                <a:sym typeface="Arial"/>
                <a:hlinkClick r:id="rId5"/>
              </a:rPr>
              <a:t> image)</a:t>
            </a:r>
            <a:endParaRPr lang="en-US" sz="800" i="1" dirty="0">
              <a:solidFill>
                <a:srgbClr val="000000"/>
              </a:solidFill>
              <a:latin typeface="Arial"/>
              <a:cs typeface="Arial"/>
              <a:sym typeface="Arial"/>
            </a:endParaRPr>
          </a:p>
        </p:txBody>
      </p:sp>
      <p:sp>
        <p:nvSpPr>
          <p:cNvPr id="137" name="Google Shape;137;g36439a07491_0_212">
            <a:extLst>
              <a:ext uri="{FF2B5EF4-FFF2-40B4-BE49-F238E27FC236}">
                <a16:creationId xmlns:a16="http://schemas.microsoft.com/office/drawing/2014/main" id="{AD9A717A-3B58-359F-C805-508561EC09B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70769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a:extLst>
            <a:ext uri="{FF2B5EF4-FFF2-40B4-BE49-F238E27FC236}">
              <a16:creationId xmlns:a16="http://schemas.microsoft.com/office/drawing/2014/main" id="{27DCD76B-015C-0107-59CB-10CC5AC016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D033AAF-4FE0-976B-2C8A-6F641F218AF4}"/>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Intrapreneurship, 1 of 3 </a:t>
            </a:r>
            <a:endParaRPr lang="en-IN" sz="3714" b="1" dirty="0">
              <a:solidFill>
                <a:srgbClr val="54152A"/>
              </a:solidFill>
              <a:latin typeface="Public Sans"/>
              <a:sym typeface="Arial"/>
            </a:endParaRPr>
          </a:p>
        </p:txBody>
      </p:sp>
      <p:cxnSp>
        <p:nvCxnSpPr>
          <p:cNvPr id="158" name="Google Shape;158;g36439a07491_0_237">
            <a:extLst>
              <a:ext uri="{FF2B5EF4-FFF2-40B4-BE49-F238E27FC236}">
                <a16:creationId xmlns:a16="http://schemas.microsoft.com/office/drawing/2014/main" id="{89EDAE95-9B77-87D1-93C8-198B243080C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01761985-C1BC-7B20-04E6-5326DDCD6FEC}"/>
              </a:ext>
            </a:extLst>
          </p:cNvPr>
          <p:cNvSpPr>
            <a:spLocks noGrp="1"/>
          </p:cNvSpPr>
          <p:nvPr>
            <p:ph sz="quarter" idx="10"/>
          </p:nvPr>
        </p:nvSpPr>
        <p:spPr>
          <a:xfrm>
            <a:off x="1028695" y="2373526"/>
            <a:ext cx="16210576" cy="7156800"/>
          </a:xfrm>
          <a:noFill/>
          <a:ln>
            <a:noFill/>
          </a:ln>
        </p:spPr>
        <p:txBody>
          <a:bodyPr spcFirstLastPara="1" wrap="square" lIns="91425" tIns="91425" rIns="91425" bIns="91425" anchor="t" anchorCtr="0">
            <a:spAutoFit/>
          </a:bodyPr>
          <a:lstStyle/>
          <a:p>
            <a:pPr>
              <a:lnSpc>
                <a:spcPct val="164000"/>
              </a:lnSpc>
              <a:spcBef>
                <a:spcPts val="1200"/>
              </a:spcBef>
              <a:buClr>
                <a:srgbClr val="000000"/>
              </a:buClr>
            </a:pPr>
            <a:r>
              <a:rPr lang="en-US" sz="4400" dirty="0">
                <a:latin typeface="Playfair Display"/>
                <a:sym typeface="Playfair Display"/>
              </a:rPr>
              <a:t>The spirit of entrepreneurship is not confined to startups or garage-born businesses. </a:t>
            </a:r>
            <a:endParaRPr lang="en-US" sz="4400" dirty="0">
              <a:latin typeface="Playfair Display"/>
              <a:sym typeface="Arial"/>
            </a:endParaRPr>
          </a:p>
          <a:p>
            <a:pPr>
              <a:lnSpc>
                <a:spcPct val="164000"/>
              </a:lnSpc>
              <a:spcBef>
                <a:spcPts val="1200"/>
              </a:spcBef>
              <a:buClr>
                <a:srgbClr val="000000"/>
              </a:buClr>
            </a:pPr>
            <a:r>
              <a:rPr lang="en-US" sz="4400" dirty="0">
                <a:latin typeface="Playfair Display"/>
                <a:sym typeface="Playfair Display"/>
              </a:rPr>
              <a:t>Some of the most impactful innovations come from individuals working within large organizations who challenge the status quo, pushing for the development of groundbreaking products or services. </a:t>
            </a:r>
            <a:endParaRPr lang="en-US" sz="4400" dirty="0">
              <a:latin typeface="Playfair Display"/>
              <a:sym typeface="Arial"/>
            </a:endParaRPr>
          </a:p>
          <a:p>
            <a:pPr>
              <a:lnSpc>
                <a:spcPct val="164000"/>
              </a:lnSpc>
              <a:spcBef>
                <a:spcPts val="1200"/>
              </a:spcBef>
              <a:buClr>
                <a:srgbClr val="000000"/>
              </a:buClr>
            </a:pPr>
            <a:endParaRPr lang="en-IN" sz="4400" dirty="0">
              <a:latin typeface="Playfair Display"/>
              <a:sym typeface="Arial"/>
            </a:endParaRPr>
          </a:p>
        </p:txBody>
      </p:sp>
      <p:sp>
        <p:nvSpPr>
          <p:cNvPr id="159" name="Google Shape;159;g36439a07491_0_237">
            <a:extLst>
              <a:ext uri="{FF2B5EF4-FFF2-40B4-BE49-F238E27FC236}">
                <a16:creationId xmlns:a16="http://schemas.microsoft.com/office/drawing/2014/main" id="{A5C747C4-18A0-58C0-97BF-0E84E4BA896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02686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a:extLst>
            <a:ext uri="{FF2B5EF4-FFF2-40B4-BE49-F238E27FC236}">
              <a16:creationId xmlns:a16="http://schemas.microsoft.com/office/drawing/2014/main" id="{D1C57B4C-E7AD-2EBC-666F-8368358CF4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9D33BD-23AF-52FB-A0E7-638658354E7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fr-FR" sz="3714" b="1" dirty="0">
                <a:solidFill>
                  <a:srgbClr val="54152A"/>
                </a:solidFill>
                <a:latin typeface="Public Sans"/>
                <a:sym typeface="Public Sans"/>
              </a:rPr>
              <a:t>Entrepreneurial Orientation: Intrapreneurship, 2 of 3</a:t>
            </a:r>
            <a:endParaRPr lang="en-IN" sz="3714" b="1" dirty="0">
              <a:solidFill>
                <a:srgbClr val="54152A"/>
              </a:solidFill>
              <a:latin typeface="Public Sans"/>
              <a:sym typeface="Arial"/>
            </a:endParaRPr>
          </a:p>
        </p:txBody>
      </p:sp>
      <p:cxnSp>
        <p:nvCxnSpPr>
          <p:cNvPr id="158" name="Google Shape;158;g36439a07491_0_237">
            <a:extLst>
              <a:ext uri="{FF2B5EF4-FFF2-40B4-BE49-F238E27FC236}">
                <a16:creationId xmlns:a16="http://schemas.microsoft.com/office/drawing/2014/main" id="{AF28E8AF-3012-AA6A-88DE-658E87BC452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C2EF853-4125-7468-4EBF-00B3F228689A}"/>
              </a:ext>
            </a:extLst>
          </p:cNvPr>
          <p:cNvSpPr>
            <a:spLocks noGrp="1"/>
          </p:cNvSpPr>
          <p:nvPr>
            <p:ph sz="quarter" idx="10"/>
          </p:nvPr>
        </p:nvSpPr>
        <p:spPr>
          <a:xfrm>
            <a:off x="1002190" y="1815756"/>
            <a:ext cx="16230599" cy="7914957"/>
          </a:xfrm>
          <a:noFill/>
          <a:ln>
            <a:noFill/>
          </a:ln>
        </p:spPr>
        <p:txBody>
          <a:bodyPr spcFirstLastPara="1" wrap="square" lIns="91425" tIns="91425" rIns="91425" bIns="91425" anchor="t" anchorCtr="0">
            <a:spAutoFit/>
          </a:bodyPr>
          <a:lstStyle/>
          <a:p>
            <a:pPr>
              <a:lnSpc>
                <a:spcPct val="164000"/>
              </a:lnSpc>
              <a:spcBef>
                <a:spcPts val="1200"/>
              </a:spcBef>
              <a:buClr>
                <a:srgbClr val="000000"/>
              </a:buClr>
            </a:pPr>
            <a:r>
              <a:rPr lang="en-US" sz="3600" dirty="0">
                <a:latin typeface="Playfair Display"/>
                <a:sym typeface="Playfair Display"/>
              </a:rPr>
              <a:t>These employees may not be founders, but they act with the same determination and creativity to bring their ideas to fruition, often reshaping the company’s future in the process.</a:t>
            </a:r>
          </a:p>
          <a:p>
            <a:pPr>
              <a:lnSpc>
                <a:spcPct val="164000"/>
              </a:lnSpc>
              <a:spcBef>
                <a:spcPts val="1200"/>
              </a:spcBef>
              <a:buClr>
                <a:srgbClr val="000000"/>
              </a:buClr>
            </a:pPr>
            <a:r>
              <a:rPr lang="en-US" sz="3600" dirty="0">
                <a:latin typeface="Playfair Display"/>
                <a:sym typeface="Playfair Display"/>
              </a:rPr>
              <a:t>This form of entrepreneurship within an organization is known as </a:t>
            </a:r>
            <a:r>
              <a:rPr lang="en-US" sz="3600" b="1" dirty="0">
                <a:latin typeface="Playfair Display"/>
                <a:sym typeface="Playfair Display"/>
              </a:rPr>
              <a:t>intrapreneurship</a:t>
            </a:r>
            <a:r>
              <a:rPr lang="en-US" sz="3600" dirty="0">
                <a:latin typeface="Playfair Display"/>
                <a:sym typeface="Playfair Display"/>
              </a:rPr>
              <a:t>. Unlike traditional entrepreneurship, </a:t>
            </a:r>
            <a:r>
              <a:rPr lang="en-US" sz="3600" b="1" dirty="0">
                <a:latin typeface="Playfair Display"/>
                <a:sym typeface="Playfair Display"/>
              </a:rPr>
              <a:t>intrapreneurs innovate from within, navigating the complexities of large organizational structures to drive change.</a:t>
            </a:r>
          </a:p>
          <a:p>
            <a:pPr>
              <a:lnSpc>
                <a:spcPct val="164000"/>
              </a:lnSpc>
              <a:spcBef>
                <a:spcPts val="1200"/>
              </a:spcBef>
              <a:buClr>
                <a:srgbClr val="000000"/>
              </a:buClr>
            </a:pPr>
            <a:endParaRPr lang="en-IN" sz="3600" dirty="0">
              <a:latin typeface="Playfair Display"/>
              <a:sym typeface="Arial"/>
            </a:endParaRPr>
          </a:p>
        </p:txBody>
      </p:sp>
      <p:sp>
        <p:nvSpPr>
          <p:cNvPr id="159" name="Google Shape;159;g36439a07491_0_237">
            <a:extLst>
              <a:ext uri="{FF2B5EF4-FFF2-40B4-BE49-F238E27FC236}">
                <a16:creationId xmlns:a16="http://schemas.microsoft.com/office/drawing/2014/main" id="{DFBB60C0-9AF0-A196-A53A-425C493408D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5434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a:extLst>
            <a:ext uri="{FF2B5EF4-FFF2-40B4-BE49-F238E27FC236}">
              <a16:creationId xmlns:a16="http://schemas.microsoft.com/office/drawing/2014/main" id="{FF393E16-D28D-3DA0-19E4-B67FB863B6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78A98D-9B5C-BB37-6955-C13C5C688989}"/>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fr-FR" sz="3714" b="1" dirty="0">
                <a:solidFill>
                  <a:srgbClr val="54152A"/>
                </a:solidFill>
                <a:latin typeface="Public Sans"/>
                <a:sym typeface="Public Sans"/>
              </a:rPr>
              <a:t>Entrepreneurial Orientation: Intrapreneurship, 3 of 3</a:t>
            </a:r>
            <a:endParaRPr lang="en-IN" sz="3714" b="1" dirty="0">
              <a:solidFill>
                <a:srgbClr val="54152A"/>
              </a:solidFill>
              <a:latin typeface="Public Sans"/>
              <a:sym typeface="Arial"/>
            </a:endParaRPr>
          </a:p>
        </p:txBody>
      </p:sp>
      <p:cxnSp>
        <p:nvCxnSpPr>
          <p:cNvPr id="158" name="Google Shape;158;g36439a07491_0_237">
            <a:extLst>
              <a:ext uri="{FF2B5EF4-FFF2-40B4-BE49-F238E27FC236}">
                <a16:creationId xmlns:a16="http://schemas.microsoft.com/office/drawing/2014/main" id="{1F5D2207-91AA-A755-91D0-1127C287912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C569028-E004-71F7-45CF-C640549D05F6}"/>
              </a:ext>
            </a:extLst>
          </p:cNvPr>
          <p:cNvSpPr>
            <a:spLocks noGrp="1"/>
          </p:cNvSpPr>
          <p:nvPr>
            <p:ph sz="quarter" idx="10"/>
          </p:nvPr>
        </p:nvSpPr>
        <p:spPr>
          <a:xfrm>
            <a:off x="1029486" y="1924941"/>
            <a:ext cx="16230600" cy="6300000"/>
          </a:xfrm>
        </p:spPr>
        <p:txBody>
          <a:bodyPr/>
          <a:lstStyle/>
          <a:p>
            <a:pPr lvl="0">
              <a:lnSpc>
                <a:spcPct val="164000"/>
              </a:lnSpc>
              <a:spcBef>
                <a:spcPts val="1200"/>
              </a:spcBef>
            </a:pPr>
            <a:r>
              <a:rPr lang="en-US" dirty="0">
                <a:latin typeface="Playfair Display"/>
                <a:ea typeface="Playfair Display"/>
                <a:cs typeface="Playfair Display"/>
                <a:sym typeface="Playfair Display"/>
              </a:rPr>
              <a:t>Companies that foster intrapreneurship often gain a competitive advantage by leveraging their existing resources, capabilities, and core competencies to develop new products and services without needing to acquire or merge with external firms.</a:t>
            </a:r>
            <a:endParaRPr lang="en-US" dirty="0">
              <a:latin typeface="Playfair Display"/>
              <a:ea typeface="Playfair Display"/>
              <a:cs typeface="Playfair Display"/>
            </a:endParaRPr>
          </a:p>
          <a:p>
            <a:pPr marL="571500" lvl="0" indent="-571500">
              <a:lnSpc>
                <a:spcPct val="164000"/>
              </a:lnSpc>
              <a:spcBef>
                <a:spcPts val="1200"/>
              </a:spcBef>
              <a:buFont typeface="Arial" panose="020B0604020202020204" pitchFamily="34" charset="0"/>
              <a:buChar char="•"/>
            </a:pPr>
            <a:r>
              <a:rPr lang="en-US" dirty="0">
                <a:latin typeface="Playfair Display"/>
                <a:ea typeface="Playfair Display"/>
                <a:cs typeface="Playfair Display"/>
                <a:sym typeface="Playfair Display"/>
              </a:rPr>
              <a:t>Internal development</a:t>
            </a:r>
            <a:endParaRPr lang="en-US" dirty="0">
              <a:latin typeface="Playfair Display"/>
              <a:ea typeface="Playfair Display"/>
              <a:cs typeface="Playfair Display"/>
            </a:endParaRPr>
          </a:p>
          <a:p>
            <a:pPr lvl="0">
              <a:lnSpc>
                <a:spcPct val="164000"/>
              </a:lnSpc>
              <a:spcBef>
                <a:spcPts val="1200"/>
              </a:spcBef>
            </a:pPr>
            <a:r>
              <a:rPr lang="en-US" dirty="0">
                <a:latin typeface="Playfair Display"/>
                <a:ea typeface="Playfair Display"/>
                <a:cs typeface="Playfair Display"/>
                <a:sym typeface="Playfair Display"/>
              </a:rPr>
              <a:t>Rather than solely seeking growth through acquisitions, firms like Apple and Google have created cultures that encourage employees to think and act entrepreneurially, resulting in innovations like the iPhone and Google Maps, both developed internally.</a:t>
            </a:r>
          </a:p>
          <a:p>
            <a:endParaRPr lang="en-IN" dirty="0"/>
          </a:p>
        </p:txBody>
      </p:sp>
      <p:sp>
        <p:nvSpPr>
          <p:cNvPr id="159" name="Google Shape;159;g36439a07491_0_237">
            <a:extLst>
              <a:ext uri="{FF2B5EF4-FFF2-40B4-BE49-F238E27FC236}">
                <a16:creationId xmlns:a16="http://schemas.microsoft.com/office/drawing/2014/main" id="{2B62348B-4DAD-D4A5-286D-D257DCE054E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892228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66">
          <a:extLst>
            <a:ext uri="{FF2B5EF4-FFF2-40B4-BE49-F238E27FC236}">
              <a16:creationId xmlns:a16="http://schemas.microsoft.com/office/drawing/2014/main" id="{7F1379C3-98B7-DEC0-4605-30570A6790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6C22C2-77FB-B711-889D-B93794DF5F18}"/>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Entrepreneurial Orientation, 2 of 2</a:t>
            </a:r>
            <a:endParaRPr lang="en-IN" sz="3714" b="1" dirty="0">
              <a:solidFill>
                <a:srgbClr val="54152A"/>
              </a:solidFill>
              <a:latin typeface="Public Sans"/>
              <a:sym typeface="Arial"/>
            </a:endParaRPr>
          </a:p>
        </p:txBody>
      </p:sp>
      <p:cxnSp>
        <p:nvCxnSpPr>
          <p:cNvPr id="168" name="Google Shape;168;g36439a07491_0_248">
            <a:extLst>
              <a:ext uri="{FF2B5EF4-FFF2-40B4-BE49-F238E27FC236}">
                <a16:creationId xmlns:a16="http://schemas.microsoft.com/office/drawing/2014/main" id="{603EE6D8-8C5B-165C-5053-70B34D4C7F7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5" name="Content Placeholder 4">
            <a:extLst>
              <a:ext uri="{FF2B5EF4-FFF2-40B4-BE49-F238E27FC236}">
                <a16:creationId xmlns:a16="http://schemas.microsoft.com/office/drawing/2014/main" id="{E7B9E372-DD4C-E145-7792-604625DA6C40}"/>
              </a:ext>
            </a:extLst>
          </p:cNvPr>
          <p:cNvGraphicFramePr>
            <a:graphicFrameLocks noGrp="1"/>
          </p:cNvGraphicFramePr>
          <p:nvPr>
            <p:ph sz="quarter" idx="10"/>
            <p:extLst>
              <p:ext uri="{D42A27DB-BD31-4B8C-83A1-F6EECF244321}">
                <p14:modId xmlns:p14="http://schemas.microsoft.com/office/powerpoint/2010/main" val="928663359"/>
              </p:ext>
            </p:extLst>
          </p:nvPr>
        </p:nvGraphicFramePr>
        <p:xfrm>
          <a:off x="1001713" y="1962737"/>
          <a:ext cx="16030693" cy="5641606"/>
        </p:xfrm>
        <a:graphic>
          <a:graphicData uri="http://schemas.openxmlformats.org/drawingml/2006/table">
            <a:tbl>
              <a:tblPr firstRow="1" bandRow="1">
                <a:tableStyleId>{7E9639D4-E3E2-4D34-9284-5A2195B3D0D7}</a:tableStyleId>
              </a:tblPr>
              <a:tblGrid>
                <a:gridCol w="3387121">
                  <a:extLst>
                    <a:ext uri="{9D8B030D-6E8A-4147-A177-3AD203B41FA5}">
                      <a16:colId xmlns:a16="http://schemas.microsoft.com/office/drawing/2014/main" val="2879745879"/>
                    </a:ext>
                  </a:extLst>
                </a:gridCol>
                <a:gridCol w="6075295">
                  <a:extLst>
                    <a:ext uri="{9D8B030D-6E8A-4147-A177-3AD203B41FA5}">
                      <a16:colId xmlns:a16="http://schemas.microsoft.com/office/drawing/2014/main" val="2728817458"/>
                    </a:ext>
                  </a:extLst>
                </a:gridCol>
                <a:gridCol w="6568277">
                  <a:extLst>
                    <a:ext uri="{9D8B030D-6E8A-4147-A177-3AD203B41FA5}">
                      <a16:colId xmlns:a16="http://schemas.microsoft.com/office/drawing/2014/main" val="3659893750"/>
                    </a:ext>
                  </a:extLst>
                </a:gridCol>
              </a:tblGrid>
              <a:tr h="794182">
                <a:tc>
                  <a:txBody>
                    <a:bodyPr/>
                    <a:lstStyle/>
                    <a:p>
                      <a:pPr algn="l" fontAlgn="ctr">
                        <a:buNone/>
                      </a:pPr>
                      <a:r>
                        <a:rPr lang="en-IN" sz="1620" b="1" dirty="0" err="1">
                          <a:solidFill>
                            <a:srgbClr val="FFFFFF"/>
                          </a:solidFill>
                          <a:effectLst/>
                          <a:latin typeface="Playfair Display" panose="00000500000000000000" pitchFamily="2" charset="0"/>
                        </a:rPr>
                        <a:t>EO</a:t>
                      </a:r>
                      <a:r>
                        <a:rPr lang="en-IN" sz="1620" b="1" dirty="0">
                          <a:solidFill>
                            <a:srgbClr val="FFFFFF"/>
                          </a:solidFill>
                          <a:effectLst/>
                          <a:latin typeface="Playfair Display" panose="00000500000000000000" pitchFamily="2" charset="0"/>
                        </a:rPr>
                        <a:t> dimension</a:t>
                      </a:r>
                    </a:p>
                  </a:txBody>
                  <a:tcPr marL="50800" marR="50800" marT="50800" marB="50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marR="0" algn="l" rtl="0" fontAlgn="ctr">
                        <a:lnSpc>
                          <a:spcPct val="100000"/>
                        </a:lnSpc>
                        <a:spcBef>
                          <a:spcPts val="0"/>
                        </a:spcBef>
                        <a:spcAft>
                          <a:spcPts val="0"/>
                        </a:spcAft>
                        <a:buClr>
                          <a:srgbClr val="000000"/>
                        </a:buClr>
                        <a:buFont typeface="Arial"/>
                        <a:buNone/>
                      </a:pPr>
                      <a:endParaRPr lang="en-IN" sz="1620" b="1" i="0" u="none" strike="noStrike" cap="none" dirty="0">
                        <a:solidFill>
                          <a:srgbClr val="FFFFFF"/>
                        </a:solidFill>
                        <a:effectLst/>
                        <a:latin typeface="Playfair Display" panose="00000500000000000000" pitchFamily="2" charset="0"/>
                        <a:ea typeface="+mn-ea"/>
                        <a:cs typeface="+mn-cs"/>
                        <a:sym typeface="Arial"/>
                      </a:endParaRPr>
                    </a:p>
                    <a:p>
                      <a:pPr marR="0" algn="l" rtl="0" fontAlgn="ctr">
                        <a:lnSpc>
                          <a:spcPct val="100000"/>
                        </a:lnSpc>
                        <a:spcBef>
                          <a:spcPts val="0"/>
                        </a:spcBef>
                        <a:spcAft>
                          <a:spcPts val="0"/>
                        </a:spcAft>
                        <a:buClr>
                          <a:srgbClr val="000000"/>
                        </a:buClr>
                        <a:buFont typeface="Arial"/>
                        <a:buNone/>
                      </a:pPr>
                      <a:r>
                        <a:rPr lang="en-IN" sz="1620" b="1" i="0" u="none" strike="noStrike" cap="none" dirty="0">
                          <a:solidFill>
                            <a:srgbClr val="FFFFFF"/>
                          </a:solidFill>
                          <a:effectLst/>
                          <a:latin typeface="Playfair Display" panose="00000500000000000000" pitchFamily="2" charset="0"/>
                          <a:ea typeface="+mn-ea"/>
                          <a:cs typeface="+mn-cs"/>
                          <a:sym typeface="Arial"/>
                        </a:rPr>
                        <a:t>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endParaRPr lang="en-IN" sz="1620" b="1" i="0" u="none" strike="noStrike" cap="none" dirty="0">
                        <a:solidFill>
                          <a:schemeClr val="bg1"/>
                        </a:solidFill>
                        <a:effectLst/>
                        <a:latin typeface="Playfair Display" panose="00000500000000000000" pitchFamily="2" charset="0"/>
                        <a:ea typeface="+mn-ea"/>
                        <a:cs typeface="+mn-cs"/>
                        <a:sym typeface="Arial"/>
                      </a:endParaRPr>
                    </a:p>
                    <a:p>
                      <a:r>
                        <a:rPr lang="en-IN" sz="1620" b="1" i="0" u="none" strike="noStrike" cap="none" dirty="0">
                          <a:solidFill>
                            <a:schemeClr val="bg1"/>
                          </a:solidFill>
                          <a:effectLst/>
                          <a:latin typeface="Playfair Display" panose="00000500000000000000" pitchFamily="2" charset="0"/>
                          <a:ea typeface="+mn-ea"/>
                          <a:cs typeface="+mn-cs"/>
                          <a:sym typeface="Arial"/>
                        </a:rPr>
                        <a:t>Example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1774883832"/>
                  </a:ext>
                </a:extLst>
              </a:tr>
              <a:tr h="1615808">
                <a:tc>
                  <a:txBody>
                    <a:bodyPr/>
                    <a:lstStyle/>
                    <a:p>
                      <a:pPr algn="l" fontAlgn="t">
                        <a:buNone/>
                      </a:pPr>
                      <a:r>
                        <a:rPr lang="en-IN" sz="1620" dirty="0">
                          <a:effectLst/>
                          <a:latin typeface="Playfair Display" panose="00000500000000000000" pitchFamily="2" charset="0"/>
                        </a:rPr>
                        <a:t>Innovativeness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Tendency to engage in and support new ideas, experimentation, and creative processes that lead to the development of new products, services, or processes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Apple’s Apple Watch, developed through a culture of innovation and cross-functional experimentation, blending health tracking, communication, and design to redefine wearable technology</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929224216"/>
                  </a:ext>
                </a:extLst>
              </a:tr>
              <a:tr h="1615808">
                <a:tc>
                  <a:txBody>
                    <a:bodyPr/>
                    <a:lstStyle/>
                    <a:p>
                      <a:pPr algn="l" fontAlgn="t">
                        <a:buNone/>
                      </a:pPr>
                      <a:r>
                        <a:rPr lang="en-IN" sz="1620" dirty="0">
                          <a:effectLst/>
                          <a:latin typeface="Playfair Display" panose="00000500000000000000" pitchFamily="2" charset="0"/>
                        </a:rPr>
                        <a:t>Proactiveness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The ability to anticipate and act on future needs rather than merely responding to events as they unfold</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Tesla’s early investment in electric vehicles. Long before the market for EVs was fully established, Tesla anticipated a shift toward sustainable transportation and positioned itself as a leader in the industry.</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07048478"/>
                  </a:ext>
                </a:extLst>
              </a:tr>
              <a:tr h="1615808">
                <a:tc>
                  <a:txBody>
                    <a:bodyPr/>
                    <a:lstStyle/>
                    <a:p>
                      <a:pPr algn="l" fontAlgn="t">
                        <a:buNone/>
                      </a:pPr>
                      <a:r>
                        <a:rPr lang="en-IN" sz="1620" dirty="0">
                          <a:effectLst/>
                          <a:latin typeface="Playfair Display" panose="00000500000000000000" pitchFamily="2" charset="0"/>
                        </a:rPr>
                        <a:t>Risk-taking</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Involves pursuing bold actions rather than opting for conservative or cautious strategies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Netflix’s decision to transition from DVD rentals to streaming services, a move that required significant investment and foresight at a time when streaming technology was still in its infancy</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740652486"/>
                  </a:ext>
                </a:extLst>
              </a:tr>
            </a:tbl>
          </a:graphicData>
        </a:graphic>
      </p:graphicFrame>
      <p:sp>
        <p:nvSpPr>
          <p:cNvPr id="4" name="Content Placeholder 3">
            <a:extLst>
              <a:ext uri="{FF2B5EF4-FFF2-40B4-BE49-F238E27FC236}">
                <a16:creationId xmlns:a16="http://schemas.microsoft.com/office/drawing/2014/main" id="{60B113AE-59F2-E94C-C26C-FF5D2D87B4F2}"/>
              </a:ext>
            </a:extLst>
          </p:cNvPr>
          <p:cNvSpPr>
            <a:spLocks noGrp="1"/>
          </p:cNvSpPr>
          <p:nvPr>
            <p:ph sz="quarter" idx="11"/>
          </p:nvPr>
        </p:nvSpPr>
        <p:spPr>
          <a:xfrm>
            <a:off x="910939" y="8849387"/>
            <a:ext cx="7381875" cy="623888"/>
          </a:xfrm>
          <a:noFill/>
          <a:ln>
            <a:noFill/>
          </a:ln>
        </p:spPr>
        <p:txBody>
          <a:bodyPr spcFirstLastPara="1" wrap="none" lIns="91425" tIns="45700" rIns="91425" bIns="45700" rtlCol="0" anchor="t" anchorCtr="0">
            <a:spAutoFit/>
          </a:bodyPr>
          <a:lstStyle/>
          <a:p>
            <a:pPr>
              <a:spcBef>
                <a:spcPts val="0"/>
              </a:spcBef>
              <a:buClr>
                <a:srgbClr val="000000"/>
              </a:buClr>
            </a:pPr>
            <a:r>
              <a:rPr lang="en-US" sz="2000" i="1" dirty="0">
                <a:solidFill>
                  <a:srgbClr val="000000"/>
                </a:solidFill>
                <a:latin typeface="Arial"/>
                <a:cs typeface="Arial"/>
              </a:rPr>
              <a:t>Figure 9.3: The three dimensions of entrepreneurial orientation</a:t>
            </a:r>
          </a:p>
        </p:txBody>
      </p:sp>
      <p:sp>
        <p:nvSpPr>
          <p:cNvPr id="169" name="Google Shape;169;g36439a07491_0_248">
            <a:extLst>
              <a:ext uri="{FF2B5EF4-FFF2-40B4-BE49-F238E27FC236}">
                <a16:creationId xmlns:a16="http://schemas.microsoft.com/office/drawing/2014/main" id="{108AFA73-D496-B4FB-C964-AF248B3445D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68187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66">
          <a:extLst>
            <a:ext uri="{FF2B5EF4-FFF2-40B4-BE49-F238E27FC236}">
              <a16:creationId xmlns:a16="http://schemas.microsoft.com/office/drawing/2014/main" id="{325FE78C-0235-45FD-12E9-E9850AC296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1A6604-4569-E52D-14D3-B44CF182AAAC}"/>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err="1">
                <a:solidFill>
                  <a:srgbClr val="54152A"/>
                </a:solidFill>
                <a:latin typeface="Public Sans"/>
                <a:sym typeface="Public Sans"/>
              </a:rPr>
              <a:t>EO</a:t>
            </a:r>
            <a:r>
              <a:rPr lang="en-US" sz="3714" b="1" dirty="0">
                <a:solidFill>
                  <a:srgbClr val="54152A"/>
                </a:solidFill>
                <a:latin typeface="Public Sans"/>
                <a:sym typeface="Public Sans"/>
              </a:rPr>
              <a:t> for Individuals &amp; Building </a:t>
            </a:r>
            <a:r>
              <a:rPr lang="en-US" sz="3714" b="1" dirty="0" err="1">
                <a:solidFill>
                  <a:srgbClr val="54152A"/>
                </a:solidFill>
                <a:latin typeface="Public Sans"/>
                <a:sym typeface="Public Sans"/>
              </a:rPr>
              <a:t>EO</a:t>
            </a:r>
            <a:endParaRPr lang="en-IN" sz="3714" b="1" dirty="0">
              <a:solidFill>
                <a:srgbClr val="54152A"/>
              </a:solidFill>
              <a:latin typeface="Public Sans"/>
              <a:sym typeface="Arial"/>
            </a:endParaRPr>
          </a:p>
        </p:txBody>
      </p:sp>
      <p:cxnSp>
        <p:nvCxnSpPr>
          <p:cNvPr id="168" name="Google Shape;168;g36439a07491_0_248">
            <a:extLst>
              <a:ext uri="{FF2B5EF4-FFF2-40B4-BE49-F238E27FC236}">
                <a16:creationId xmlns:a16="http://schemas.microsoft.com/office/drawing/2014/main" id="{0BA5F6D6-1C95-1798-5E5A-0C3BD79CCA3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8EC3FA1-6DA0-F911-6250-C409EF74E673}"/>
              </a:ext>
            </a:extLst>
          </p:cNvPr>
          <p:cNvSpPr>
            <a:spLocks noGrp="1"/>
          </p:cNvSpPr>
          <p:nvPr>
            <p:ph sz="quarter" idx="10"/>
          </p:nvPr>
        </p:nvSpPr>
        <p:spPr>
          <a:xfrm>
            <a:off x="1006871" y="2223682"/>
            <a:ext cx="8341845" cy="7761600"/>
          </a:xfrm>
        </p:spPr>
        <p:txBody>
          <a:bodyPr/>
          <a:lstStyle/>
          <a:p>
            <a:pPr lvl="0">
              <a:lnSpc>
                <a:spcPct val="164000"/>
              </a:lnSpc>
              <a:spcBef>
                <a:spcPts val="1200"/>
              </a:spcBef>
            </a:pPr>
            <a:r>
              <a:rPr lang="en-US" sz="3600" b="1" dirty="0" err="1">
                <a:latin typeface="Playfair Display"/>
                <a:ea typeface="Playfair Display"/>
                <a:cs typeface="Playfair Display"/>
                <a:sym typeface="Playfair Display"/>
              </a:rPr>
              <a:t>EO</a:t>
            </a:r>
            <a:r>
              <a:rPr lang="en-US" sz="3600" b="1" dirty="0">
                <a:latin typeface="Playfair Display"/>
                <a:ea typeface="Playfair Display"/>
                <a:cs typeface="Playfair Display"/>
                <a:sym typeface="Playfair Display"/>
              </a:rPr>
              <a:t> for Individuals 🙋‍♂️🙋‍♀️</a:t>
            </a:r>
          </a:p>
          <a:p>
            <a:pPr marL="457200" lvl="0" indent="-361950">
              <a:lnSpc>
                <a:spcPct val="164000"/>
              </a:lnSpc>
              <a:spcBef>
                <a:spcPts val="1200"/>
              </a:spcBef>
              <a:buSzPts val="2100"/>
              <a:buFont typeface="Playfair Display"/>
              <a:buChar char="●"/>
            </a:pPr>
            <a:r>
              <a:rPr lang="en-US" sz="3600" dirty="0">
                <a:latin typeface="Playfair Display"/>
                <a:ea typeface="Playfair Display"/>
                <a:cs typeface="Playfair Display"/>
                <a:sym typeface="Playfair Display"/>
              </a:rPr>
              <a:t>Traits apply to personal career growth.</a:t>
            </a:r>
          </a:p>
          <a:p>
            <a:pPr marL="457200" lvl="0"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High </a:t>
            </a:r>
            <a:r>
              <a:rPr lang="en-US" sz="3600" dirty="0" err="1">
                <a:latin typeface="Playfair Display"/>
                <a:ea typeface="Playfair Display"/>
                <a:cs typeface="Playfair Display"/>
                <a:sym typeface="Playfair Display"/>
              </a:rPr>
              <a:t>EO</a:t>
            </a:r>
            <a:r>
              <a:rPr lang="en-US" sz="3600" dirty="0">
                <a:latin typeface="Playfair Display"/>
                <a:ea typeface="Playfair Display"/>
                <a:cs typeface="Playfair Display"/>
                <a:sym typeface="Playfair Display"/>
              </a:rPr>
              <a:t> = more creativity, adaptability, and opportunity spotting.</a:t>
            </a:r>
          </a:p>
          <a:p>
            <a:pPr marL="457200" lvl="0"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Works in all industries, from tech to traditional services.</a:t>
            </a:r>
          </a:p>
          <a:p>
            <a:endParaRPr lang="en-IN" sz="3600" dirty="0"/>
          </a:p>
        </p:txBody>
      </p:sp>
      <p:sp>
        <p:nvSpPr>
          <p:cNvPr id="4" name="Content Placeholder 3">
            <a:extLst>
              <a:ext uri="{FF2B5EF4-FFF2-40B4-BE49-F238E27FC236}">
                <a16:creationId xmlns:a16="http://schemas.microsoft.com/office/drawing/2014/main" id="{AAA0AEAB-B979-1BEF-14AC-5E3D7360DFE6}"/>
              </a:ext>
            </a:extLst>
          </p:cNvPr>
          <p:cNvSpPr>
            <a:spLocks noGrp="1"/>
          </p:cNvSpPr>
          <p:nvPr>
            <p:ph sz="quarter" idx="11"/>
          </p:nvPr>
        </p:nvSpPr>
        <p:spPr>
          <a:xfrm>
            <a:off x="8417293" y="2223239"/>
            <a:ext cx="8781033" cy="5943600"/>
          </a:xfrm>
        </p:spPr>
        <p:txBody>
          <a:bodyPr>
            <a:normAutofit/>
          </a:bodyPr>
          <a:lstStyle/>
          <a:p>
            <a:pPr marL="0" lvl="0">
              <a:lnSpc>
                <a:spcPct val="164000"/>
              </a:lnSpc>
              <a:spcBef>
                <a:spcPts val="1200"/>
              </a:spcBef>
            </a:pPr>
            <a:r>
              <a:rPr lang="en-US" sz="3600" b="1" dirty="0">
                <a:latin typeface="Playfair Display"/>
                <a:ea typeface="Playfair Display"/>
                <a:cs typeface="Playfair Display"/>
                <a:sym typeface="Playfair Display"/>
              </a:rPr>
              <a:t>Building </a:t>
            </a:r>
            <a:r>
              <a:rPr lang="en-US" sz="3600" b="1" dirty="0" err="1">
                <a:latin typeface="Playfair Display"/>
                <a:ea typeface="Playfair Display"/>
                <a:cs typeface="Playfair Display"/>
                <a:sym typeface="Playfair Display"/>
              </a:rPr>
              <a:t>EO</a:t>
            </a:r>
            <a:r>
              <a:rPr lang="en-US" sz="3600" b="1" dirty="0">
                <a:latin typeface="Playfair Display"/>
                <a:ea typeface="Playfair Display"/>
                <a:cs typeface="Playfair Display"/>
                <a:sym typeface="Playfair Display"/>
              </a:rPr>
              <a:t> 🛠️</a:t>
            </a:r>
          </a:p>
          <a:p>
            <a:pPr marL="457200" lvl="0" indent="-361950">
              <a:lnSpc>
                <a:spcPct val="164000"/>
              </a:lnSpc>
              <a:spcBef>
                <a:spcPts val="1200"/>
              </a:spcBef>
              <a:buSzPts val="2100"/>
              <a:buChar char="●"/>
            </a:pPr>
            <a:r>
              <a:rPr lang="en-US" sz="3600" dirty="0">
                <a:latin typeface="Playfair Display"/>
                <a:ea typeface="Playfair Display"/>
                <a:cs typeface="Playfair Display"/>
                <a:sym typeface="Playfair Display"/>
              </a:rPr>
              <a:t>For Executives: Align rewards with innovation, track creative output, manage debt wisely.</a:t>
            </a:r>
          </a:p>
          <a:p>
            <a:pPr marL="457200" lvl="0" indent="-361950">
              <a:lnSpc>
                <a:spcPct val="164000"/>
              </a:lnSpc>
              <a:spcBef>
                <a:spcPts val="0"/>
              </a:spcBef>
              <a:buSzPts val="2100"/>
              <a:buChar char="●"/>
            </a:pPr>
            <a:r>
              <a:rPr lang="en-US" sz="3600" dirty="0">
                <a:latin typeface="Playfair Display"/>
                <a:ea typeface="Playfair Display"/>
                <a:cs typeface="Playfair Display"/>
                <a:sym typeface="Playfair Display"/>
              </a:rPr>
              <a:t>For Individuals: Take initiative, propose ideas, and act ahead of market changes.</a:t>
            </a:r>
          </a:p>
          <a:p>
            <a:endParaRPr lang="en-IN" sz="3600" dirty="0"/>
          </a:p>
        </p:txBody>
      </p:sp>
      <p:sp>
        <p:nvSpPr>
          <p:cNvPr id="169" name="Google Shape;169;g36439a07491_0_248">
            <a:extLst>
              <a:ext uri="{FF2B5EF4-FFF2-40B4-BE49-F238E27FC236}">
                <a16:creationId xmlns:a16="http://schemas.microsoft.com/office/drawing/2014/main" id="{16C3A20B-EF75-55D7-945A-E897F7CBD16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9239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77">
          <a:extLst>
            <a:ext uri="{FF2B5EF4-FFF2-40B4-BE49-F238E27FC236}">
              <a16:creationId xmlns:a16="http://schemas.microsoft.com/office/drawing/2014/main" id="{370AE3F5-C78F-437E-FE5C-2BA2CAC410A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9913A30-E595-EEA2-3BB3-5D22C1688586}"/>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Why Innovate?</a:t>
            </a:r>
            <a:endParaRPr lang="en-IN" sz="3714" b="1" dirty="0">
              <a:solidFill>
                <a:srgbClr val="54152A"/>
              </a:solidFill>
              <a:latin typeface="Public Sans"/>
              <a:sym typeface="Arial"/>
            </a:endParaRPr>
          </a:p>
        </p:txBody>
      </p:sp>
      <p:cxnSp>
        <p:nvCxnSpPr>
          <p:cNvPr id="179" name="Google Shape;179;g36439a07491_0_267">
            <a:extLst>
              <a:ext uri="{FF2B5EF4-FFF2-40B4-BE49-F238E27FC236}">
                <a16:creationId xmlns:a16="http://schemas.microsoft.com/office/drawing/2014/main" id="{CAFDAF6A-8948-71E2-A1D7-6914ACACF93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2078EDEE-2AB0-F55A-8505-205906BF2C1B}"/>
              </a:ext>
            </a:extLst>
          </p:cNvPr>
          <p:cNvSpPr>
            <a:spLocks noGrp="1"/>
          </p:cNvSpPr>
          <p:nvPr>
            <p:ph sz="quarter" idx="10"/>
          </p:nvPr>
        </p:nvSpPr>
        <p:spPr>
          <a:xfrm>
            <a:off x="1001398" y="2101452"/>
            <a:ext cx="9450000" cy="7416000"/>
          </a:xfrm>
        </p:spPr>
        <p:txBody>
          <a:bodyPr/>
          <a:lstStyle/>
          <a:p>
            <a:pPr>
              <a:lnSpc>
                <a:spcPct val="164000"/>
              </a:lnSpc>
              <a:spcBef>
                <a:spcPts val="1200"/>
              </a:spcBef>
              <a:buClr>
                <a:srgbClr val="000000"/>
              </a:buClr>
            </a:pPr>
            <a:r>
              <a:rPr lang="en-US" sz="2100" b="1" dirty="0">
                <a:latin typeface="Playfair Display"/>
                <a:sym typeface="Playfair Display"/>
              </a:rPr>
              <a:t>Purpose: </a:t>
            </a:r>
            <a:r>
              <a:rPr lang="en-US" sz="2100" dirty="0">
                <a:latin typeface="Playfair Display"/>
                <a:sym typeface="Playfair Display"/>
              </a:rPr>
              <a:t>Stay ahead, avoid complacency, and keep customers engaged</a:t>
            </a:r>
          </a:p>
          <a:p>
            <a:pPr marL="457200" lvl="0" indent="-361950">
              <a:lnSpc>
                <a:spcPct val="164000"/>
              </a:lnSpc>
              <a:spcBef>
                <a:spcPts val="1200"/>
              </a:spcBef>
              <a:buSzPts val="2100"/>
              <a:buChar char="●"/>
            </a:pPr>
            <a:r>
              <a:rPr lang="en-US" sz="2100" b="1" dirty="0">
                <a:latin typeface="Playfair Display"/>
                <a:ea typeface="Playfair Display"/>
                <a:cs typeface="Playfair Display"/>
                <a:sym typeface="Playfair Display"/>
              </a:rPr>
              <a:t>Tech</a:t>
            </a:r>
            <a:r>
              <a:rPr lang="en-US" sz="2100" dirty="0">
                <a:latin typeface="Playfair Display"/>
                <a:ea typeface="Playfair Display"/>
                <a:cs typeface="Playfair Display"/>
                <a:sym typeface="Playfair Display"/>
              </a:rPr>
              <a:t> 💻: Apple &amp; Samsung → frequent product upgrades boost demand</a:t>
            </a:r>
          </a:p>
          <a:p>
            <a:pPr marL="457200" lvl="0" indent="-361950">
              <a:lnSpc>
                <a:spcPct val="164000"/>
              </a:lnSpc>
              <a:spcBef>
                <a:spcPts val="1200"/>
              </a:spcBef>
              <a:buSzPts val="2100"/>
              <a:buChar char="●"/>
            </a:pPr>
            <a:r>
              <a:rPr lang="en-US" sz="2100" b="1" dirty="0">
                <a:latin typeface="Playfair Display"/>
                <a:ea typeface="Playfair Display"/>
                <a:cs typeface="Playfair Display"/>
                <a:sym typeface="Playfair Display"/>
              </a:rPr>
              <a:t>Streaming </a:t>
            </a:r>
            <a:r>
              <a:rPr lang="en-US" sz="2100" dirty="0">
                <a:latin typeface="Playfair Display"/>
                <a:ea typeface="Playfair Display"/>
                <a:cs typeface="Playfair Display"/>
                <a:sym typeface="Playfair Display"/>
              </a:rPr>
              <a:t>📺: Netflix → personalization &amp; interactive content keeps users hooked</a:t>
            </a:r>
          </a:p>
          <a:p>
            <a:pPr marL="457200" lvl="0" indent="-361950">
              <a:lnSpc>
                <a:spcPct val="164000"/>
              </a:lnSpc>
              <a:spcBef>
                <a:spcPts val="1200"/>
              </a:spcBef>
              <a:buSzPts val="2100"/>
              <a:buChar char="●"/>
            </a:pPr>
            <a:r>
              <a:rPr lang="en-US" sz="2100" b="1" dirty="0">
                <a:latin typeface="Playfair Display"/>
                <a:ea typeface="Playfair Display"/>
                <a:cs typeface="Playfair Display"/>
                <a:sym typeface="Playfair Display"/>
              </a:rPr>
              <a:t>Automotive (Tesla)</a:t>
            </a:r>
            <a:r>
              <a:rPr lang="en-US" sz="2100" dirty="0">
                <a:latin typeface="Playfair Display"/>
                <a:ea typeface="Playfair Display"/>
                <a:cs typeface="Playfair Display"/>
                <a:sym typeface="Playfair Display"/>
              </a:rPr>
              <a:t> ⚡: Electric vehicles, autonomous tech, over-the-air updates</a:t>
            </a:r>
            <a:endParaRPr lang="en-US" sz="2100" i="1" dirty="0">
              <a:latin typeface="Playfair Display"/>
              <a:ea typeface="Playfair Display"/>
              <a:cs typeface="Playfair Display"/>
              <a:sym typeface="Playfair Display"/>
            </a:endParaRPr>
          </a:p>
          <a:p>
            <a:pPr marL="457200" lvl="0" indent="-361950">
              <a:lnSpc>
                <a:spcPct val="164000"/>
              </a:lnSpc>
              <a:spcBef>
                <a:spcPts val="1200"/>
              </a:spcBef>
              <a:buSzPts val="2100"/>
              <a:buFont typeface="Playfair Display"/>
              <a:buChar char="●"/>
            </a:pPr>
            <a:r>
              <a:rPr lang="en-US" sz="2100" b="1" dirty="0">
                <a:latin typeface="Playfair Display"/>
                <a:ea typeface="Playfair Display"/>
                <a:cs typeface="Playfair Display"/>
                <a:sym typeface="Playfair Display"/>
              </a:rPr>
              <a:t>Other Sectors 🌍:</a:t>
            </a:r>
          </a:p>
          <a:p>
            <a:pPr lvl="1" indent="-361950">
              <a:lnSpc>
                <a:spcPct val="164000"/>
              </a:lnSpc>
              <a:spcBef>
                <a:spcPts val="1200"/>
              </a:spcBef>
              <a:buSzPts val="2100"/>
              <a:buFont typeface="Playfair Display"/>
              <a:buChar char="○"/>
            </a:pPr>
            <a:r>
              <a:rPr lang="en-US" sz="2100" dirty="0">
                <a:latin typeface="Playfair Display"/>
                <a:ea typeface="Playfair Display"/>
                <a:cs typeface="Playfair Display"/>
                <a:sym typeface="Playfair Display"/>
              </a:rPr>
              <a:t>Pharma → R&amp;D for life-saving treatments (ex: cancer, &amp; Alzheimer’s)</a:t>
            </a:r>
          </a:p>
          <a:p>
            <a:pPr lvl="1" indent="-361950">
              <a:lnSpc>
                <a:spcPct val="164000"/>
              </a:lnSpc>
              <a:spcBef>
                <a:spcPts val="1200"/>
              </a:spcBef>
              <a:buSzPts val="2100"/>
              <a:buChar char="○"/>
            </a:pPr>
            <a:r>
              <a:rPr lang="en-US" sz="2100" dirty="0">
                <a:latin typeface="Playfair Display"/>
                <a:ea typeface="Playfair Display"/>
                <a:cs typeface="Playfair Display"/>
                <a:sym typeface="Playfair Display"/>
              </a:rPr>
              <a:t>Startups → Renewable energy, electric mobility, plant-based food innovations (ex: Tender Food’s fiber-spinning tech)</a:t>
            </a:r>
          </a:p>
          <a:p>
            <a:pPr marL="457200" lvl="0" indent="-361950">
              <a:lnSpc>
                <a:spcPct val="164000"/>
              </a:lnSpc>
              <a:spcBef>
                <a:spcPts val="1200"/>
              </a:spcBef>
              <a:spcAft>
                <a:spcPts val="1200"/>
              </a:spcAft>
              <a:buSzPts val="2100"/>
              <a:buChar char="●"/>
            </a:pPr>
            <a:r>
              <a:rPr lang="en-US" sz="2100" b="1" dirty="0">
                <a:latin typeface="Playfair Display"/>
                <a:ea typeface="Playfair Display"/>
                <a:cs typeface="Playfair Display"/>
                <a:sym typeface="Playfair Display"/>
              </a:rPr>
              <a:t>Lesson 📌</a:t>
            </a:r>
            <a:r>
              <a:rPr lang="en-US" sz="2100" dirty="0">
                <a:latin typeface="Playfair Display"/>
                <a:ea typeface="Playfair Display"/>
                <a:cs typeface="Playfair Display"/>
                <a:sym typeface="Playfair Display"/>
              </a:rPr>
              <a:t>: Works across cost leadership, differentiation, and blue ocean strategies</a:t>
            </a:r>
          </a:p>
          <a:p>
            <a:endParaRPr lang="en-IN" dirty="0"/>
          </a:p>
        </p:txBody>
      </p:sp>
      <p:pic>
        <p:nvPicPr>
          <p:cNvPr id="182" name="Google Shape;182;g36439a07491_0_267" descr="Close-up image of Tesla emblem on the car">
            <a:extLst>
              <a:ext uri="{FF2B5EF4-FFF2-40B4-BE49-F238E27FC236}">
                <a16:creationId xmlns:a16="http://schemas.microsoft.com/office/drawing/2014/main" id="{83852638-B006-B439-F9B0-3355B61D411C}"/>
              </a:ext>
            </a:extLst>
          </p:cNvPr>
          <p:cNvPicPr preferRelativeResize="0"/>
          <p:nvPr/>
        </p:nvPicPr>
        <p:blipFill>
          <a:blip r:embed="rId3">
            <a:alphaModFix/>
          </a:blip>
          <a:stretch>
            <a:fillRect/>
          </a:stretch>
        </p:blipFill>
        <p:spPr>
          <a:xfrm>
            <a:off x="10873725" y="2758500"/>
            <a:ext cx="6385575" cy="4877008"/>
          </a:xfrm>
          <a:prstGeom prst="rect">
            <a:avLst/>
          </a:prstGeom>
          <a:noFill/>
          <a:ln>
            <a:noFill/>
          </a:ln>
        </p:spPr>
      </p:pic>
      <p:sp>
        <p:nvSpPr>
          <p:cNvPr id="6" name="Content Placeholder 5">
            <a:extLst>
              <a:ext uri="{FF2B5EF4-FFF2-40B4-BE49-F238E27FC236}">
                <a16:creationId xmlns:a16="http://schemas.microsoft.com/office/drawing/2014/main" id="{ECAA92B7-9628-2306-657B-1D7BF9BAA7E7}"/>
              </a:ext>
            </a:extLst>
          </p:cNvPr>
          <p:cNvSpPr>
            <a:spLocks noGrp="1"/>
          </p:cNvSpPr>
          <p:nvPr>
            <p:ph sz="quarter" idx="11"/>
          </p:nvPr>
        </p:nvSpPr>
        <p:spPr>
          <a:xfrm>
            <a:off x="10848325" y="7632081"/>
            <a:ext cx="5712475" cy="215403"/>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Ivan Radic. 2019. CC BY 2.0. </a:t>
            </a:r>
            <a:r>
              <a:rPr lang="en-US" sz="800" dirty="0">
                <a:solidFill>
                  <a:srgbClr val="000000"/>
                </a:solidFill>
                <a:latin typeface="Arial"/>
                <a:cs typeface="Arial"/>
                <a:sym typeface="Arial"/>
                <a:hlinkClick r:id="rId4"/>
              </a:rPr>
              <a:t>Tesla car badge image</a:t>
            </a:r>
            <a:r>
              <a:rPr lang="en-US" sz="800" dirty="0">
                <a:solidFill>
                  <a:srgbClr val="000000"/>
                </a:solidFill>
                <a:latin typeface="Arial"/>
                <a:cs typeface="Arial"/>
                <a:sym typeface="Arial"/>
              </a:rPr>
              <a:t> </a:t>
            </a:r>
          </a:p>
        </p:txBody>
      </p:sp>
      <p:sp>
        <p:nvSpPr>
          <p:cNvPr id="180" name="Google Shape;180;g36439a07491_0_267">
            <a:extLst>
              <a:ext uri="{FF2B5EF4-FFF2-40B4-BE49-F238E27FC236}">
                <a16:creationId xmlns:a16="http://schemas.microsoft.com/office/drawing/2014/main" id="{CBF3B4F8-ABDD-1A72-B87A-7D498C562A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330460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7">
          <a:extLst>
            <a:ext uri="{FF2B5EF4-FFF2-40B4-BE49-F238E27FC236}">
              <a16:creationId xmlns:a16="http://schemas.microsoft.com/office/drawing/2014/main" id="{5E4A9F8E-3925-3C7E-4728-B04CD36E6FD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0CDF381-CA6B-9BA4-86B3-231F4A0EFF21}"/>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Speed, Action, &amp; Opportunity</a:t>
            </a:r>
            <a:endParaRPr lang="en-IN" sz="3714" b="1" dirty="0">
              <a:solidFill>
                <a:srgbClr val="54152A"/>
              </a:solidFill>
              <a:latin typeface="Public Sans"/>
              <a:sym typeface="Arial"/>
            </a:endParaRPr>
          </a:p>
        </p:txBody>
      </p:sp>
      <p:cxnSp>
        <p:nvCxnSpPr>
          <p:cNvPr id="189" name="Google Shape;189;g364429659c7_0_4">
            <a:extLst>
              <a:ext uri="{FF2B5EF4-FFF2-40B4-BE49-F238E27FC236}">
                <a16:creationId xmlns:a16="http://schemas.microsoft.com/office/drawing/2014/main" id="{5EB6C0EB-5A88-2E60-7A75-D06A4BEB087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9D43AA6B-912A-DA5A-2057-0D2A09BFD8D4}"/>
              </a:ext>
            </a:extLst>
          </p:cNvPr>
          <p:cNvSpPr>
            <a:spLocks noGrp="1"/>
          </p:cNvSpPr>
          <p:nvPr>
            <p:ph sz="quarter" idx="10"/>
          </p:nvPr>
        </p:nvSpPr>
        <p:spPr>
          <a:xfrm>
            <a:off x="1015837" y="1965884"/>
            <a:ext cx="16210800" cy="7261200"/>
          </a:xfrm>
        </p:spPr>
        <p:txBody>
          <a:bodyPr/>
          <a:lstStyle/>
          <a:p>
            <a:pPr lvl="0">
              <a:lnSpc>
                <a:spcPct val="164000"/>
              </a:lnSpc>
              <a:spcBef>
                <a:spcPts val="1200"/>
              </a:spcBef>
            </a:pPr>
            <a:r>
              <a:rPr lang="en-US" b="1" dirty="0">
                <a:latin typeface="Playfair Display"/>
                <a:ea typeface="Playfair Display"/>
                <a:cs typeface="Playfair Display"/>
                <a:sym typeface="Playfair Display"/>
              </a:rPr>
              <a:t>Challenge: </a:t>
            </a:r>
            <a:r>
              <a:rPr lang="en-US" dirty="0">
                <a:latin typeface="Playfair Display"/>
                <a:ea typeface="Playfair Display"/>
                <a:cs typeface="Playfair Display"/>
                <a:sym typeface="Playfair Display"/>
              </a:rPr>
              <a:t>Hyper-competitive markets demand quick, reasonable decisions</a:t>
            </a:r>
            <a:endParaRPr lang="en-US" dirty="0">
              <a:latin typeface="Playfair Display"/>
              <a:ea typeface="Playfair Display"/>
              <a:cs typeface="Playfair Display"/>
            </a:endParaRPr>
          </a:p>
          <a:p>
            <a:pPr marL="457200" lvl="0" indent="-381000">
              <a:lnSpc>
                <a:spcPct val="164000"/>
              </a:lnSpc>
              <a:spcBef>
                <a:spcPts val="1200"/>
              </a:spcBef>
              <a:buSzPts val="2400"/>
              <a:buFont typeface="Playfair Display"/>
              <a:buChar char="●"/>
            </a:pPr>
            <a:r>
              <a:rPr lang="en-US" dirty="0">
                <a:latin typeface="Playfair Display"/>
                <a:ea typeface="Playfair Display"/>
                <a:cs typeface="Playfair Display"/>
                <a:sym typeface="Playfair Display"/>
              </a:rPr>
              <a:t>“He who hesitates is lost” -&gt; waiting for perfect info can cost opportunities</a:t>
            </a:r>
            <a:endParaRPr lang="en-US" dirty="0">
              <a:latin typeface="Playfair Display"/>
              <a:ea typeface="Playfair Display"/>
              <a:cs typeface="Playfair Display"/>
            </a:endParaRPr>
          </a:p>
          <a:p>
            <a:pPr marL="457200" lvl="0" indent="-381000">
              <a:lnSpc>
                <a:spcPct val="164000"/>
              </a:lnSpc>
              <a:spcBef>
                <a:spcPts val="0"/>
              </a:spcBef>
              <a:buSzPts val="2400"/>
              <a:buChar char="●"/>
            </a:pPr>
            <a:r>
              <a:rPr lang="en-US" dirty="0">
                <a:latin typeface="Playfair Display"/>
                <a:ea typeface="Playfair Display"/>
                <a:cs typeface="Playfair Display"/>
                <a:sym typeface="Playfair Display"/>
              </a:rPr>
              <a:t>Continuous Learning 📚: Take action, adjust based on feedback</a:t>
            </a:r>
            <a:endParaRPr lang="en-US" dirty="0">
              <a:latin typeface="Playfair Display"/>
              <a:ea typeface="Playfair Display"/>
              <a:cs typeface="Playfair Display"/>
            </a:endParaRPr>
          </a:p>
          <a:p>
            <a:pPr marL="457200" lvl="0" indent="-381000">
              <a:lnSpc>
                <a:spcPct val="164000"/>
              </a:lnSpc>
              <a:spcBef>
                <a:spcPts val="0"/>
              </a:spcBef>
              <a:buSzPts val="2400"/>
              <a:buChar char="●"/>
            </a:pPr>
            <a:r>
              <a:rPr lang="en-US" dirty="0">
                <a:latin typeface="Playfair Display"/>
                <a:ea typeface="Playfair Display"/>
                <a:cs typeface="Playfair Display"/>
                <a:sym typeface="Playfair Display"/>
              </a:rPr>
              <a:t>Case Study (Zoom) 💬: Rapid scaling during pandemic captured market before rivals adapted</a:t>
            </a:r>
            <a:endParaRPr lang="en-US" i="1" dirty="0">
              <a:latin typeface="Playfair Display"/>
              <a:ea typeface="Playfair Display"/>
              <a:cs typeface="Playfair Display"/>
            </a:endParaRPr>
          </a:p>
          <a:p>
            <a:pPr lvl="0">
              <a:lnSpc>
                <a:spcPct val="164000"/>
              </a:lnSpc>
              <a:spcBef>
                <a:spcPts val="1200"/>
              </a:spcBef>
            </a:pPr>
            <a:r>
              <a:rPr lang="en-US" b="1" dirty="0">
                <a:latin typeface="Playfair Display"/>
                <a:ea typeface="Playfair Display"/>
                <a:cs typeface="Playfair Display"/>
                <a:sym typeface="Playfair Display"/>
              </a:rPr>
              <a:t>Key Takeaways 💡:</a:t>
            </a:r>
            <a:endParaRPr lang="en-US" b="1" dirty="0">
              <a:latin typeface="Playfair Display"/>
              <a:ea typeface="Playfair Display"/>
              <a:cs typeface="Playfair Display"/>
            </a:endParaRPr>
          </a:p>
          <a:p>
            <a:pPr marL="457200" lvl="0" indent="-381000">
              <a:lnSpc>
                <a:spcPct val="164000"/>
              </a:lnSpc>
              <a:spcBef>
                <a:spcPts val="1200"/>
              </a:spcBef>
              <a:buSzPts val="2400"/>
              <a:buFont typeface="Playfair Display"/>
              <a:buChar char="●"/>
            </a:pPr>
            <a:r>
              <a:rPr lang="en-US" dirty="0">
                <a:latin typeface="Playfair Display"/>
                <a:ea typeface="Playfair Display"/>
                <a:cs typeface="Playfair Display"/>
                <a:sym typeface="Playfair Display"/>
              </a:rPr>
              <a:t>Innovation + strategy = long-term advantage</a:t>
            </a:r>
            <a:endParaRPr lang="en-US" dirty="0">
              <a:latin typeface="Playfair Display"/>
              <a:ea typeface="Playfair Display"/>
              <a:cs typeface="Playfair Display"/>
            </a:endParaRPr>
          </a:p>
          <a:p>
            <a:pPr marL="457200" lvl="0" indent="-381000">
              <a:lnSpc>
                <a:spcPct val="164000"/>
              </a:lnSpc>
              <a:spcBef>
                <a:spcPts val="0"/>
              </a:spcBef>
              <a:buSzPts val="2400"/>
              <a:buFont typeface="Playfair Display"/>
              <a:buChar char="●"/>
            </a:pPr>
            <a:r>
              <a:rPr lang="en-US" dirty="0">
                <a:latin typeface="Playfair Display"/>
                <a:ea typeface="Playfair Display"/>
                <a:cs typeface="Playfair Display"/>
                <a:sym typeface="Playfair Display"/>
              </a:rPr>
              <a:t>Speed + adaptability = sustained success</a:t>
            </a:r>
          </a:p>
        </p:txBody>
      </p:sp>
      <p:pic>
        <p:nvPicPr>
          <p:cNvPr id="192" name="Google Shape;192;g364429659c7_0_4" descr="Zoom logo">
            <a:extLst>
              <a:ext uri="{FF2B5EF4-FFF2-40B4-BE49-F238E27FC236}">
                <a16:creationId xmlns:a16="http://schemas.microsoft.com/office/drawing/2014/main" id="{E1B56DBB-4990-4DED-D5D5-E1CF9D575227}"/>
              </a:ext>
            </a:extLst>
          </p:cNvPr>
          <p:cNvPicPr preferRelativeResize="0"/>
          <p:nvPr/>
        </p:nvPicPr>
        <p:blipFill>
          <a:blip r:embed="rId3">
            <a:alphaModFix/>
          </a:blip>
          <a:stretch>
            <a:fillRect/>
          </a:stretch>
        </p:blipFill>
        <p:spPr>
          <a:xfrm>
            <a:off x="10601144" y="5768723"/>
            <a:ext cx="7072474" cy="2600725"/>
          </a:xfrm>
          <a:prstGeom prst="rect">
            <a:avLst/>
          </a:prstGeom>
          <a:noFill/>
          <a:ln>
            <a:noFill/>
          </a:ln>
        </p:spPr>
      </p:pic>
      <p:sp>
        <p:nvSpPr>
          <p:cNvPr id="5" name="Content Placeholder 4">
            <a:extLst>
              <a:ext uri="{FF2B5EF4-FFF2-40B4-BE49-F238E27FC236}">
                <a16:creationId xmlns:a16="http://schemas.microsoft.com/office/drawing/2014/main" id="{11E8D811-E531-15B6-AFBE-D9CA23D6E7D0}"/>
              </a:ext>
            </a:extLst>
          </p:cNvPr>
          <p:cNvSpPr>
            <a:spLocks noGrp="1"/>
          </p:cNvSpPr>
          <p:nvPr>
            <p:ph sz="quarter" idx="11"/>
          </p:nvPr>
        </p:nvSpPr>
        <p:spPr>
          <a:xfrm>
            <a:off x="10591063" y="8366836"/>
            <a:ext cx="6681600" cy="216000"/>
          </a:xfrm>
          <a:noFill/>
        </p:spPr>
        <p:txBody>
          <a:bodyPr wrap="square" rtlCol="0">
            <a:spAutoFit/>
          </a:bodyPr>
          <a:lstStyle/>
          <a:p>
            <a:pPr>
              <a:spcBef>
                <a:spcPts val="0"/>
              </a:spcBef>
              <a:buClr>
                <a:srgbClr val="000000"/>
              </a:buClr>
            </a:pPr>
            <a:r>
              <a:rPr lang="en-IN" sz="800" dirty="0">
                <a:hlinkClick r:id="rId4"/>
              </a:rPr>
              <a:t>Zoom website</a:t>
            </a:r>
            <a:r>
              <a:rPr lang="fr-FR" sz="800" dirty="0">
                <a:solidFill>
                  <a:srgbClr val="000000"/>
                </a:solidFill>
                <a:latin typeface="Arial"/>
                <a:cs typeface="Arial"/>
                <a:sym typeface="Arial"/>
              </a:rPr>
              <a:t>. 2011. Public </a:t>
            </a:r>
            <a:r>
              <a:rPr lang="fr-FR" sz="800" dirty="0" err="1">
                <a:solidFill>
                  <a:srgbClr val="000000"/>
                </a:solidFill>
                <a:latin typeface="Arial"/>
                <a:cs typeface="Arial"/>
                <a:sym typeface="Arial"/>
              </a:rPr>
              <a:t>domain</a:t>
            </a:r>
            <a:r>
              <a:rPr lang="fr-FR" sz="800" dirty="0">
                <a:solidFill>
                  <a:srgbClr val="000000"/>
                </a:solidFill>
                <a:latin typeface="Arial"/>
                <a:cs typeface="Arial"/>
                <a:sym typeface="Arial"/>
              </a:rPr>
              <a:t>. </a:t>
            </a:r>
            <a:r>
              <a:rPr lang="en-IN" sz="800" dirty="0">
                <a:hlinkClick r:id="rId5"/>
              </a:rPr>
              <a:t>Zoom logo image</a:t>
            </a:r>
            <a:r>
              <a:rPr lang="fr-FR" sz="800" dirty="0">
                <a:solidFill>
                  <a:srgbClr val="000000"/>
                </a:solidFill>
                <a:latin typeface="Arial"/>
                <a:cs typeface="Arial"/>
                <a:sym typeface="Arial"/>
              </a:rPr>
              <a:t> </a:t>
            </a:r>
            <a:endParaRPr lang="en-US" sz="800" dirty="0">
              <a:solidFill>
                <a:srgbClr val="000000"/>
              </a:solidFill>
              <a:latin typeface="Arial"/>
              <a:cs typeface="Arial"/>
              <a:sym typeface="Arial"/>
            </a:endParaRPr>
          </a:p>
        </p:txBody>
      </p:sp>
      <p:sp>
        <p:nvSpPr>
          <p:cNvPr id="190" name="Google Shape;190;g364429659c7_0_4">
            <a:extLst>
              <a:ext uri="{FF2B5EF4-FFF2-40B4-BE49-F238E27FC236}">
                <a16:creationId xmlns:a16="http://schemas.microsoft.com/office/drawing/2014/main" id="{58D1CB8E-E5C9-C18B-89FD-65E95AB760C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6944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7">
          <a:extLst>
            <a:ext uri="{FF2B5EF4-FFF2-40B4-BE49-F238E27FC236}">
              <a16:creationId xmlns:a16="http://schemas.microsoft.com/office/drawing/2014/main" id="{CB61DF06-BE3D-5D94-E994-5E4399BDAC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6DDA7E-7642-31A1-654E-0D26AA79CBF2}"/>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First Movers 🚀 vs. Fast Followers ⚡</a:t>
            </a:r>
            <a:endParaRPr lang="en-IN" sz="3714" b="1" dirty="0">
              <a:solidFill>
                <a:srgbClr val="54152A"/>
              </a:solidFill>
              <a:latin typeface="Public Sans"/>
              <a:sym typeface="Arial"/>
            </a:endParaRPr>
          </a:p>
        </p:txBody>
      </p:sp>
      <p:cxnSp>
        <p:nvCxnSpPr>
          <p:cNvPr id="199" name="Google Shape;199;g364429659c7_0_16">
            <a:extLst>
              <a:ext uri="{FF2B5EF4-FFF2-40B4-BE49-F238E27FC236}">
                <a16:creationId xmlns:a16="http://schemas.microsoft.com/office/drawing/2014/main" id="{9D02214C-36DB-E40B-D664-3DF8933831F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7C432AB-E5F5-4A26-C773-D95F5338352D}"/>
              </a:ext>
            </a:extLst>
          </p:cNvPr>
          <p:cNvSpPr>
            <a:spLocks noGrp="1"/>
          </p:cNvSpPr>
          <p:nvPr>
            <p:ph sz="quarter" idx="10"/>
          </p:nvPr>
        </p:nvSpPr>
        <p:spPr>
          <a:xfrm>
            <a:off x="1006871" y="2045375"/>
            <a:ext cx="16230600" cy="6354000"/>
          </a:xfrm>
          <a:noFill/>
          <a:ln>
            <a:noFill/>
          </a:ln>
        </p:spPr>
        <p:txBody>
          <a:bodyPr spcFirstLastPara="1" wrap="square" lIns="91425" tIns="91425" rIns="91425" bIns="91425" anchor="t" anchorCtr="0">
            <a:spAutoFit/>
          </a:bodyPr>
          <a:lstStyle/>
          <a:p>
            <a:pPr>
              <a:lnSpc>
                <a:spcPct val="164000"/>
              </a:lnSpc>
              <a:spcBef>
                <a:spcPts val="1200"/>
              </a:spcBef>
              <a:buClr>
                <a:srgbClr val="000000"/>
              </a:buClr>
            </a:pPr>
            <a:r>
              <a:rPr lang="en-US" sz="4400" b="1" dirty="0">
                <a:latin typeface="Playfair Display"/>
                <a:sym typeface="Playfair Display"/>
              </a:rPr>
              <a:t>First Mover 🚀</a:t>
            </a:r>
          </a:p>
          <a:p>
            <a:pPr>
              <a:lnSpc>
                <a:spcPct val="164000"/>
              </a:lnSpc>
              <a:spcBef>
                <a:spcPts val="1200"/>
              </a:spcBef>
              <a:buClr>
                <a:srgbClr val="000000"/>
              </a:buClr>
            </a:pPr>
            <a:r>
              <a:rPr lang="en-US" sz="4400" dirty="0">
                <a:latin typeface="Playfair Display"/>
                <a:sym typeface="Playfair Display"/>
              </a:rPr>
              <a:t>First to launch a product/service in a new market</a:t>
            </a:r>
          </a:p>
          <a:p>
            <a:pPr>
              <a:lnSpc>
                <a:spcPct val="164000"/>
              </a:lnSpc>
              <a:spcBef>
                <a:spcPts val="1200"/>
              </a:spcBef>
              <a:buClr>
                <a:srgbClr val="000000"/>
              </a:buClr>
            </a:pPr>
            <a:r>
              <a:rPr lang="en-US" sz="4400" b="1" dirty="0">
                <a:latin typeface="Playfair Display"/>
                <a:sym typeface="Playfair Display"/>
              </a:rPr>
              <a:t>Fast Follower ⚡</a:t>
            </a:r>
          </a:p>
          <a:p>
            <a:pPr>
              <a:lnSpc>
                <a:spcPct val="164000"/>
              </a:lnSpc>
              <a:spcBef>
                <a:spcPts val="1200"/>
              </a:spcBef>
              <a:buClr>
                <a:srgbClr val="000000"/>
              </a:buClr>
            </a:pPr>
            <a:r>
              <a:rPr lang="en-US" sz="4400" dirty="0">
                <a:latin typeface="Playfair Display"/>
                <a:sym typeface="Playfair Display"/>
              </a:rPr>
              <a:t>Enters right after the first mover, learning from their wins &amp; mistakes</a:t>
            </a:r>
          </a:p>
          <a:p>
            <a:pPr>
              <a:lnSpc>
                <a:spcPct val="164000"/>
              </a:lnSpc>
              <a:spcBef>
                <a:spcPts val="1200"/>
              </a:spcBef>
              <a:buClr>
                <a:srgbClr val="000000"/>
              </a:buClr>
            </a:pPr>
            <a:endParaRPr lang="en-IN" sz="4400" b="1" dirty="0">
              <a:latin typeface="Playfair Display"/>
              <a:sym typeface="Arial"/>
            </a:endParaRPr>
          </a:p>
        </p:txBody>
      </p:sp>
      <p:sp>
        <p:nvSpPr>
          <p:cNvPr id="200" name="Google Shape;200;g364429659c7_0_16">
            <a:extLst>
              <a:ext uri="{FF2B5EF4-FFF2-40B4-BE49-F238E27FC236}">
                <a16:creationId xmlns:a16="http://schemas.microsoft.com/office/drawing/2014/main" id="{5946920D-D9B1-DFE0-41FA-AE545B12A03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4657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7">
          <a:extLst>
            <a:ext uri="{FF2B5EF4-FFF2-40B4-BE49-F238E27FC236}">
              <a16:creationId xmlns:a16="http://schemas.microsoft.com/office/drawing/2014/main" id="{59F4B533-094E-B1E7-4A3D-9E2EF3F61FF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1716072-1F88-1141-C2F7-9A6409D3FEDF}"/>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First Movers 🚀 Benefits and Risks</a:t>
            </a:r>
            <a:endParaRPr lang="en-IN" sz="3714" b="1" dirty="0">
              <a:solidFill>
                <a:srgbClr val="54152A"/>
              </a:solidFill>
              <a:latin typeface="Public Sans"/>
              <a:sym typeface="Arial"/>
            </a:endParaRPr>
          </a:p>
        </p:txBody>
      </p:sp>
      <p:cxnSp>
        <p:nvCxnSpPr>
          <p:cNvPr id="199" name="Google Shape;199;g364429659c7_0_16">
            <a:extLst>
              <a:ext uri="{FF2B5EF4-FFF2-40B4-BE49-F238E27FC236}">
                <a16:creationId xmlns:a16="http://schemas.microsoft.com/office/drawing/2014/main" id="{DB4035C3-274B-AE83-0333-D6EE897EAA6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E8FE3ECB-0CD8-EC50-B46A-D3BE95067E9E}"/>
              </a:ext>
            </a:extLst>
          </p:cNvPr>
          <p:cNvSpPr>
            <a:spLocks noGrp="1"/>
          </p:cNvSpPr>
          <p:nvPr>
            <p:ph sz="quarter" idx="10"/>
          </p:nvPr>
        </p:nvSpPr>
        <p:spPr>
          <a:xfrm>
            <a:off x="1006871" y="2099967"/>
            <a:ext cx="9508729" cy="6858000"/>
          </a:xfrm>
        </p:spPr>
        <p:txBody>
          <a:bodyPr/>
          <a:lstStyle/>
          <a:p>
            <a:pPr lvl="0">
              <a:lnSpc>
                <a:spcPct val="164000"/>
              </a:lnSpc>
              <a:spcBef>
                <a:spcPts val="1200"/>
              </a:spcBef>
              <a:buSzPts val="1100"/>
            </a:pPr>
            <a:r>
              <a:rPr lang="en-US" sz="2400" b="1" dirty="0">
                <a:latin typeface="Playfair Display"/>
                <a:ea typeface="Playfair Display"/>
                <a:cs typeface="Playfair Display"/>
                <a:sym typeface="Playfair Display"/>
              </a:rPr>
              <a:t>First Mover </a:t>
            </a:r>
            <a:r>
              <a:rPr lang="en-US" sz="2400" dirty="0">
                <a:latin typeface="Playfair Display"/>
                <a:ea typeface="Playfair Display"/>
                <a:cs typeface="Playfair Display"/>
                <a:sym typeface="Playfair Display"/>
              </a:rPr>
              <a:t>– Benefits ✅:</a:t>
            </a:r>
          </a:p>
          <a:p>
            <a:pPr marL="457200" lvl="0" indent="-381000">
              <a:lnSpc>
                <a:spcPct val="164000"/>
              </a:lnSpc>
              <a:spcBef>
                <a:spcPts val="1200"/>
              </a:spcBef>
              <a:buSzPts val="2400"/>
              <a:buFont typeface="Playfair Display"/>
              <a:buChar char="●"/>
            </a:pPr>
            <a:r>
              <a:rPr lang="en-US" sz="2400" dirty="0">
                <a:latin typeface="Playfair Display"/>
                <a:ea typeface="Playfair Display"/>
                <a:cs typeface="Playfair Display"/>
                <a:sym typeface="Playfair Display"/>
              </a:rPr>
              <a:t>Early market dominance &amp; brand recognition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Technological leadership &amp; ability to shape market expectations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Customer loyalty &amp; potential for long-term advantage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Examples: Apple (early PCs), &amp; KFC in China 🍗</a:t>
            </a:r>
          </a:p>
          <a:p>
            <a:pPr lvl="0">
              <a:lnSpc>
                <a:spcPct val="164000"/>
              </a:lnSpc>
              <a:spcBef>
                <a:spcPts val="1200"/>
              </a:spcBef>
              <a:buSzPts val="1100"/>
            </a:pPr>
            <a:r>
              <a:rPr lang="en-US" sz="2400" b="1" dirty="0">
                <a:latin typeface="Playfair Display"/>
                <a:ea typeface="Playfair Display"/>
                <a:cs typeface="Playfair Display"/>
                <a:sym typeface="Playfair Display"/>
              </a:rPr>
              <a:t>First Mover </a:t>
            </a:r>
            <a:r>
              <a:rPr lang="en-US" sz="2400" dirty="0">
                <a:latin typeface="Playfair Display"/>
                <a:ea typeface="Playfair Display"/>
                <a:cs typeface="Playfair Display"/>
                <a:sym typeface="Playfair Display"/>
              </a:rPr>
              <a:t>– Risks ⚠️:</a:t>
            </a:r>
          </a:p>
          <a:p>
            <a:pPr marL="457200" lvl="0" indent="-381000">
              <a:lnSpc>
                <a:spcPct val="164000"/>
              </a:lnSpc>
              <a:spcBef>
                <a:spcPts val="1200"/>
              </a:spcBef>
              <a:buSzPts val="2400"/>
              <a:buFont typeface="Playfair Display"/>
              <a:buChar char="●"/>
            </a:pPr>
            <a:r>
              <a:rPr lang="en-US" sz="2400" dirty="0">
                <a:latin typeface="Playfair Display"/>
                <a:ea typeface="Playfair Display"/>
                <a:cs typeface="Playfair Display"/>
                <a:sym typeface="Playfair Display"/>
              </a:rPr>
              <a:t>High R&amp;D &amp; marketing costs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Market education required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Risk of product failure (Apple Newton, Google Glass) ❌</a:t>
            </a:r>
          </a:p>
          <a:p>
            <a:endParaRPr lang="en-IN" sz="2400" dirty="0"/>
          </a:p>
        </p:txBody>
      </p:sp>
      <p:sp>
        <p:nvSpPr>
          <p:cNvPr id="6" name="Content Placeholder 5">
            <a:extLst>
              <a:ext uri="{FF2B5EF4-FFF2-40B4-BE49-F238E27FC236}">
                <a16:creationId xmlns:a16="http://schemas.microsoft.com/office/drawing/2014/main" id="{394CE8BD-8A8A-DA15-0C96-748370DA6D1D}"/>
              </a:ext>
            </a:extLst>
          </p:cNvPr>
          <p:cNvSpPr>
            <a:spLocks noGrp="1"/>
          </p:cNvSpPr>
          <p:nvPr>
            <p:ph sz="quarter" idx="11"/>
          </p:nvPr>
        </p:nvSpPr>
        <p:spPr>
          <a:xfrm>
            <a:off x="1015047" y="8985263"/>
            <a:ext cx="12830400" cy="707846"/>
          </a:xfrm>
          <a:noFill/>
        </p:spPr>
        <p:txBody>
          <a:bodyPr wrap="square" rtlCol="0">
            <a:spAutoFit/>
          </a:bodyPr>
          <a:lstStyle/>
          <a:p>
            <a:pPr>
              <a:spcBef>
                <a:spcPts val="0"/>
              </a:spcBef>
              <a:buClr>
                <a:srgbClr val="000000"/>
              </a:buClr>
            </a:pPr>
            <a:r>
              <a:rPr lang="en-US" sz="2000" dirty="0">
                <a:solidFill>
                  <a:srgbClr val="000000"/>
                </a:solidFill>
                <a:latin typeface="Arial"/>
                <a:cs typeface="Arial"/>
                <a:sym typeface="Arial"/>
              </a:rPr>
              <a:t>Kentucky Fried Chicken (KFC) was the first Western fast-food chain to enter China, building strong relationships with local officials, which allowed it to become the top fast-food chain in that market. </a:t>
            </a:r>
          </a:p>
        </p:txBody>
      </p:sp>
      <p:pic>
        <p:nvPicPr>
          <p:cNvPr id="202" name="Google Shape;202;g364429659c7_0_16" descr="Inside of a KFC">
            <a:extLst>
              <a:ext uri="{FF2B5EF4-FFF2-40B4-BE49-F238E27FC236}">
                <a16:creationId xmlns:a16="http://schemas.microsoft.com/office/drawing/2014/main" id="{241F5472-059C-EEB9-FBD7-4E5D57F97DFD}"/>
              </a:ext>
            </a:extLst>
          </p:cNvPr>
          <p:cNvPicPr preferRelativeResize="0"/>
          <p:nvPr/>
        </p:nvPicPr>
        <p:blipFill>
          <a:blip r:embed="rId3">
            <a:alphaModFix/>
          </a:blip>
          <a:stretch>
            <a:fillRect/>
          </a:stretch>
        </p:blipFill>
        <p:spPr>
          <a:xfrm>
            <a:off x="10515600" y="2045375"/>
            <a:ext cx="7389077" cy="6403952"/>
          </a:xfrm>
          <a:prstGeom prst="rect">
            <a:avLst/>
          </a:prstGeom>
          <a:noFill/>
          <a:ln>
            <a:noFill/>
          </a:ln>
        </p:spPr>
      </p:pic>
      <p:sp>
        <p:nvSpPr>
          <p:cNvPr id="7" name="Content Placeholder 6">
            <a:extLst>
              <a:ext uri="{FF2B5EF4-FFF2-40B4-BE49-F238E27FC236}">
                <a16:creationId xmlns:a16="http://schemas.microsoft.com/office/drawing/2014/main" id="{5A931089-1D55-17B4-8F86-386349EA7F68}"/>
              </a:ext>
            </a:extLst>
          </p:cNvPr>
          <p:cNvSpPr>
            <a:spLocks noGrp="1"/>
          </p:cNvSpPr>
          <p:nvPr>
            <p:ph sz="quarter" idx="12"/>
          </p:nvPr>
        </p:nvSpPr>
        <p:spPr>
          <a:xfrm>
            <a:off x="12784888" y="7896221"/>
            <a:ext cx="6084000" cy="338514"/>
          </a:xfrm>
          <a:noFill/>
        </p:spPr>
        <p:txBody>
          <a:bodyPr wrap="square" rtlCol="0">
            <a:spAutoFit/>
          </a:bodyPr>
          <a:lstStyle/>
          <a:p>
            <a:pPr marL="0">
              <a:spcBef>
                <a:spcPts val="0"/>
              </a:spcBef>
              <a:buClr>
                <a:srgbClr val="000000"/>
              </a:buClr>
            </a:pPr>
            <a:r>
              <a:rPr lang="en-US" sz="800" dirty="0">
                <a:solidFill>
                  <a:srgbClr val="000000"/>
                </a:solidFill>
                <a:latin typeface="Arial"/>
                <a:cs typeface="Arial"/>
                <a:sym typeface="Arial"/>
              </a:rPr>
              <a:t>© Alison Newman. 2021. CC BY-SA 4.0. </a:t>
            </a:r>
          </a:p>
          <a:p>
            <a:pPr marL="0">
              <a:spcBef>
                <a:spcPts val="0"/>
              </a:spcBef>
              <a:buClr>
                <a:srgbClr val="000000"/>
              </a:buClr>
            </a:pPr>
            <a:r>
              <a:rPr lang="en-IN" sz="800" dirty="0">
                <a:hlinkClick r:id="rId4"/>
              </a:rPr>
              <a:t>KFC exterior image</a:t>
            </a:r>
            <a:r>
              <a:rPr lang="en-US" sz="800" dirty="0">
                <a:solidFill>
                  <a:srgbClr val="000000"/>
                </a:solidFill>
                <a:latin typeface="Arial"/>
                <a:cs typeface="Arial"/>
                <a:sym typeface="Arial"/>
              </a:rPr>
              <a:t> </a:t>
            </a:r>
          </a:p>
        </p:txBody>
      </p:sp>
      <p:sp>
        <p:nvSpPr>
          <p:cNvPr id="200" name="Google Shape;200;g364429659c7_0_16">
            <a:extLst>
              <a:ext uri="{FF2B5EF4-FFF2-40B4-BE49-F238E27FC236}">
                <a16:creationId xmlns:a16="http://schemas.microsoft.com/office/drawing/2014/main" id="{BCF1EDA0-EE02-973D-CA54-B03126DEC68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95105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4">
          <a:extLst>
            <a:ext uri="{FF2B5EF4-FFF2-40B4-BE49-F238E27FC236}">
              <a16:creationId xmlns:a16="http://schemas.microsoft.com/office/drawing/2014/main" id="{F7CF3751-6107-E05C-9800-798F24F869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709207-EAEB-5C7C-A359-DD346434A701}"/>
              </a:ext>
            </a:extLst>
          </p:cNvPr>
          <p:cNvSpPr>
            <a:spLocks noGrp="1"/>
          </p:cNvSpPr>
          <p:nvPr>
            <p:ph type="title"/>
          </p:nvPr>
        </p:nvSpPr>
        <p:spPr>
          <a:xfrm>
            <a:off x="1006871" y="942975"/>
            <a:ext cx="12668186" cy="135421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Learning Objectives, 1 of 2</a:t>
            </a:r>
            <a:br>
              <a:rPr lang="en-US" sz="3714" b="1" dirty="0">
                <a:solidFill>
                  <a:srgbClr val="54152A"/>
                </a:solidFill>
                <a:latin typeface="Public Sans"/>
                <a:sym typeface="Arial"/>
              </a:rPr>
            </a:br>
            <a:endParaRPr lang="en-IN" sz="3714" b="1" dirty="0">
              <a:solidFill>
                <a:srgbClr val="54152A"/>
              </a:solidFill>
              <a:latin typeface="Public Sans"/>
              <a:sym typeface="Arial"/>
            </a:endParaRPr>
          </a:p>
        </p:txBody>
      </p:sp>
      <p:cxnSp>
        <p:nvCxnSpPr>
          <p:cNvPr id="106" name="Google Shape;106;p3">
            <a:extLst>
              <a:ext uri="{FF2B5EF4-FFF2-40B4-BE49-F238E27FC236}">
                <a16:creationId xmlns:a16="http://schemas.microsoft.com/office/drawing/2014/main" id="{95382263-84D8-F6B2-D6B1-ACE8C4FA2A7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FC7263F-FB75-CC8E-7141-A4AB11471E0B}"/>
              </a:ext>
            </a:extLst>
          </p:cNvPr>
          <p:cNvSpPr>
            <a:spLocks noGrp="1"/>
          </p:cNvSpPr>
          <p:nvPr>
            <p:ph sz="quarter" idx="10"/>
          </p:nvPr>
        </p:nvSpPr>
        <p:spPr>
          <a:xfrm>
            <a:off x="933952" y="2079388"/>
            <a:ext cx="16794491" cy="7448813"/>
          </a:xfrm>
        </p:spPr>
        <p:txBody>
          <a:bodyPr/>
          <a:lstStyle/>
          <a:p>
            <a:pPr lvl="0">
              <a:lnSpc>
                <a:spcPct val="164000"/>
              </a:lnSpc>
              <a:spcBef>
                <a:spcPts val="0"/>
              </a:spcBef>
            </a:pPr>
            <a:r>
              <a:rPr lang="en-US" b="1" dirty="0">
                <a:latin typeface="Playfair Display"/>
                <a:ea typeface="Playfair Display"/>
                <a:cs typeface="Playfair Display"/>
                <a:sym typeface="Playfair Display"/>
              </a:rPr>
              <a:t>After engaging with this chapter, you will understand and be able to apply the following concepts to formulating innovation strategies.</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Innovation strategy</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Entrepreneurial orientation</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The importance of innovation</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The types of innovation</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Footholds</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The ways innovation relates to business-level strategies</a:t>
            </a:r>
          </a:p>
          <a:p>
            <a:pPr marL="457200" lvl="0" indent="-431800">
              <a:lnSpc>
                <a:spcPct val="164000"/>
              </a:lnSpc>
              <a:spcBef>
                <a:spcPts val="0"/>
              </a:spcBef>
              <a:buFont typeface="Playfair Display"/>
              <a:buAutoNum type="arabicPeriod"/>
            </a:pPr>
            <a:r>
              <a:rPr lang="en-US" dirty="0">
                <a:latin typeface="Playfair Display"/>
                <a:ea typeface="Playfair Display"/>
                <a:cs typeface="Playfair Display"/>
                <a:sym typeface="Playfair Display"/>
              </a:rPr>
              <a:t>First movers and fast followers</a:t>
            </a:r>
          </a:p>
          <a:p>
            <a:endParaRPr lang="en-IN" dirty="0"/>
          </a:p>
        </p:txBody>
      </p:sp>
      <p:sp>
        <p:nvSpPr>
          <p:cNvPr id="108" name="Google Shape;108;p3">
            <a:extLst>
              <a:ext uri="{FF2B5EF4-FFF2-40B4-BE49-F238E27FC236}">
                <a16:creationId xmlns:a16="http://schemas.microsoft.com/office/drawing/2014/main" id="{10A396B2-DB01-33C4-CC5D-F319C8D8E68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31476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7">
          <a:extLst>
            <a:ext uri="{FF2B5EF4-FFF2-40B4-BE49-F238E27FC236}">
              <a16:creationId xmlns:a16="http://schemas.microsoft.com/office/drawing/2014/main" id="{9C68BBA5-1C21-0920-ECE5-DD28B7B586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112710-F7E4-F622-213A-F8B3E6C0B030}"/>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Fast Followers ⚡ Benefits and Risks</a:t>
            </a:r>
            <a:endParaRPr lang="en-IN" sz="3714" b="1" dirty="0">
              <a:solidFill>
                <a:srgbClr val="54152A"/>
              </a:solidFill>
              <a:latin typeface="Public Sans"/>
              <a:sym typeface="Arial"/>
            </a:endParaRPr>
          </a:p>
        </p:txBody>
      </p:sp>
      <p:cxnSp>
        <p:nvCxnSpPr>
          <p:cNvPr id="209" name="Google Shape;209;g364429659c7_0_27">
            <a:extLst>
              <a:ext uri="{FF2B5EF4-FFF2-40B4-BE49-F238E27FC236}">
                <a16:creationId xmlns:a16="http://schemas.microsoft.com/office/drawing/2014/main" id="{2C1AC943-D00B-EAD2-A8B5-EE751C725F8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03634E1-451B-7E92-7E9A-15895EC75DB3}"/>
              </a:ext>
            </a:extLst>
          </p:cNvPr>
          <p:cNvSpPr>
            <a:spLocks noGrp="1"/>
          </p:cNvSpPr>
          <p:nvPr>
            <p:ph sz="quarter" idx="10"/>
          </p:nvPr>
        </p:nvSpPr>
        <p:spPr>
          <a:xfrm>
            <a:off x="1002694" y="2099784"/>
            <a:ext cx="8964000" cy="3736800"/>
          </a:xfrm>
        </p:spPr>
        <p:txBody>
          <a:bodyPr/>
          <a:lstStyle/>
          <a:p>
            <a:pPr lvl="0">
              <a:lnSpc>
                <a:spcPct val="164000"/>
              </a:lnSpc>
              <a:spcBef>
                <a:spcPts val="1200"/>
              </a:spcBef>
            </a:pPr>
            <a:r>
              <a:rPr lang="en-US" sz="2400" b="1" dirty="0">
                <a:latin typeface="Playfair Display"/>
                <a:ea typeface="Playfair Display"/>
                <a:cs typeface="Playfair Display"/>
                <a:sym typeface="Playfair Display"/>
              </a:rPr>
              <a:t>Fast Follower – Benefits ✅:</a:t>
            </a:r>
          </a:p>
          <a:p>
            <a:pPr marL="457200" lvl="0" indent="-381000">
              <a:lnSpc>
                <a:spcPct val="164000"/>
              </a:lnSpc>
              <a:spcBef>
                <a:spcPts val="1200"/>
              </a:spcBef>
              <a:buSzPts val="2400"/>
              <a:buFont typeface="Playfair Display"/>
              <a:buChar char="●"/>
            </a:pPr>
            <a:r>
              <a:rPr lang="en-US" sz="2400" dirty="0">
                <a:latin typeface="Playfair Display"/>
                <a:ea typeface="Playfair Display"/>
                <a:cs typeface="Playfair Display"/>
                <a:sym typeface="Playfair Display"/>
              </a:rPr>
              <a:t>Lower risk – learn from first mover’s mistakes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Improve products with better features or cost efficiency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Reduced development costs &amp; faster entry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Examples: Sony &amp; Samsung (wireless earbuds), LCD leaders (Samsung, LG)</a:t>
            </a:r>
          </a:p>
          <a:p>
            <a:endParaRPr lang="en-IN" sz="2400" dirty="0"/>
          </a:p>
        </p:txBody>
      </p:sp>
      <p:sp>
        <p:nvSpPr>
          <p:cNvPr id="4" name="Content Placeholder 3">
            <a:extLst>
              <a:ext uri="{FF2B5EF4-FFF2-40B4-BE49-F238E27FC236}">
                <a16:creationId xmlns:a16="http://schemas.microsoft.com/office/drawing/2014/main" id="{EBE807BA-39F4-908A-9012-CBC294D4CCE6}"/>
              </a:ext>
            </a:extLst>
          </p:cNvPr>
          <p:cNvSpPr>
            <a:spLocks noGrp="1"/>
          </p:cNvSpPr>
          <p:nvPr>
            <p:ph sz="quarter" idx="11"/>
          </p:nvPr>
        </p:nvSpPr>
        <p:spPr>
          <a:xfrm>
            <a:off x="9966054" y="2098467"/>
            <a:ext cx="7822800" cy="25272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Fast Follower – Risks ⚠️:</a:t>
            </a:r>
          </a:p>
          <a:p>
            <a:pPr marL="457200" lvl="0" indent="-381000">
              <a:lnSpc>
                <a:spcPct val="164000"/>
              </a:lnSpc>
              <a:spcBef>
                <a:spcPts val="1200"/>
              </a:spcBef>
              <a:buSzPts val="2400"/>
              <a:buFont typeface="Playfair Display"/>
              <a:buChar char="●"/>
            </a:pPr>
            <a:r>
              <a:rPr lang="en-US" sz="2400" dirty="0">
                <a:latin typeface="Playfair Display"/>
                <a:ea typeface="Playfair Display"/>
                <a:cs typeface="Playfair Display"/>
                <a:sym typeface="Playfair Display"/>
              </a:rPr>
              <a:t>Lack of market leadership or weaker brand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Seen as imitators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Less control over industry direction</a:t>
            </a:r>
            <a:endParaRPr lang="en-US" sz="2400" dirty="0"/>
          </a:p>
          <a:p>
            <a:endParaRPr lang="en-IN" sz="2400" dirty="0"/>
          </a:p>
        </p:txBody>
      </p:sp>
      <p:sp>
        <p:nvSpPr>
          <p:cNvPr id="5" name="Content Placeholder 4">
            <a:extLst>
              <a:ext uri="{FF2B5EF4-FFF2-40B4-BE49-F238E27FC236}">
                <a16:creationId xmlns:a16="http://schemas.microsoft.com/office/drawing/2014/main" id="{44C92E5F-4A1E-E641-3122-2378E01307AA}"/>
              </a:ext>
            </a:extLst>
          </p:cNvPr>
          <p:cNvSpPr>
            <a:spLocks noGrp="1"/>
          </p:cNvSpPr>
          <p:nvPr>
            <p:ph sz="quarter" idx="12"/>
          </p:nvPr>
        </p:nvSpPr>
        <p:spPr>
          <a:xfrm>
            <a:off x="1029989" y="6391841"/>
            <a:ext cx="14403600" cy="3132000"/>
          </a:xfrm>
        </p:spPr>
        <p:txBody>
          <a:bodyPr>
            <a:noAutofit/>
          </a:bodyPr>
          <a:lstStyle/>
          <a:p>
            <a:pPr marL="0" lvl="0">
              <a:lnSpc>
                <a:spcPct val="164000"/>
              </a:lnSpc>
              <a:spcBef>
                <a:spcPts val="1200"/>
              </a:spcBef>
            </a:pPr>
            <a:r>
              <a:rPr lang="en-US" sz="2400" b="1" dirty="0">
                <a:latin typeface="Playfair Display"/>
                <a:ea typeface="Playfair Display"/>
                <a:cs typeface="Playfair Display"/>
                <a:sym typeface="Playfair Display"/>
              </a:rPr>
              <a:t>Key Takeaways 💡:</a:t>
            </a:r>
          </a:p>
          <a:p>
            <a:pPr marL="457200" lvl="0" indent="-381000">
              <a:lnSpc>
                <a:spcPct val="164000"/>
              </a:lnSpc>
              <a:spcBef>
                <a:spcPts val="1200"/>
              </a:spcBef>
              <a:buSzPts val="2400"/>
              <a:buFont typeface="Playfair Display"/>
              <a:buChar char="●"/>
            </a:pPr>
            <a:r>
              <a:rPr lang="en-US" sz="2400" dirty="0">
                <a:latin typeface="Playfair Display"/>
                <a:ea typeface="Playfair Display"/>
                <a:cs typeface="Playfair Display"/>
                <a:sym typeface="Playfair Display"/>
              </a:rPr>
              <a:t>First movers can win big but face high uncertainty</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Fast followers can refine &amp; scale faster, but rarely dominate brand perception</a:t>
            </a:r>
          </a:p>
          <a:p>
            <a:pPr marL="457200" lvl="0" indent="-381000">
              <a:lnSpc>
                <a:spcPct val="164000"/>
              </a:lnSpc>
              <a:spcBef>
                <a:spcPts val="0"/>
              </a:spcBef>
              <a:buSzPts val="2400"/>
              <a:buChar char="●"/>
            </a:pPr>
            <a:r>
              <a:rPr lang="en-US" sz="2400" dirty="0">
                <a:latin typeface="Playfair Display"/>
                <a:ea typeface="Playfair Display"/>
                <a:cs typeface="Playfair Display"/>
                <a:sym typeface="Playfair Display"/>
              </a:rPr>
              <a:t>Long-term success depends on resources, patents, and strategic planning 🔑</a:t>
            </a:r>
          </a:p>
          <a:p>
            <a:pPr marL="457200" lvl="0" indent="-381000">
              <a:lnSpc>
                <a:spcPct val="164000"/>
              </a:lnSpc>
              <a:spcBef>
                <a:spcPts val="0"/>
              </a:spcBef>
              <a:buSzPts val="2400"/>
              <a:buFont typeface="Playfair Display"/>
              <a:buChar char="●"/>
            </a:pPr>
            <a:r>
              <a:rPr lang="en-US" sz="2400" dirty="0">
                <a:latin typeface="Playfair Display"/>
                <a:ea typeface="Playfair Display"/>
                <a:cs typeface="Playfair Display"/>
                <a:sym typeface="Playfair Display"/>
              </a:rPr>
              <a:t>Some advantages fade quickly; others (like Pfizer’s Viagra patent) can last years 📜</a:t>
            </a:r>
          </a:p>
          <a:p>
            <a:endParaRPr lang="en-IN" sz="2400" dirty="0"/>
          </a:p>
        </p:txBody>
      </p:sp>
      <p:sp>
        <p:nvSpPr>
          <p:cNvPr id="210" name="Google Shape;210;g364429659c7_0_27">
            <a:extLst>
              <a:ext uri="{FF2B5EF4-FFF2-40B4-BE49-F238E27FC236}">
                <a16:creationId xmlns:a16="http://schemas.microsoft.com/office/drawing/2014/main" id="{6FFA965F-7881-30E9-BEBB-F21640F0084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2408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14638E8A-98F5-D360-E365-DE015E08C5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9CE81F-DE96-AD3B-0D01-7CFDD1979A57}"/>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Framework: Four Types of Innovation, 1 of 2</a:t>
            </a:r>
            <a:endParaRPr lang="en-IN" sz="3714" b="1" dirty="0">
              <a:solidFill>
                <a:srgbClr val="54152A"/>
              </a:solidFill>
              <a:latin typeface="Public Sans"/>
              <a:sym typeface="Arial"/>
            </a:endParaRPr>
          </a:p>
        </p:txBody>
      </p:sp>
      <p:cxnSp>
        <p:nvCxnSpPr>
          <p:cNvPr id="220" name="Google Shape;220;g364429659c7_0_41">
            <a:extLst>
              <a:ext uri="{FF2B5EF4-FFF2-40B4-BE49-F238E27FC236}">
                <a16:creationId xmlns:a16="http://schemas.microsoft.com/office/drawing/2014/main" id="{7B2B11DF-BD3F-FF08-82AF-1185E5A8143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E0B127C-A138-F936-4B9F-FC728A2FDE0A}"/>
              </a:ext>
            </a:extLst>
          </p:cNvPr>
          <p:cNvSpPr>
            <a:spLocks noGrp="1"/>
          </p:cNvSpPr>
          <p:nvPr>
            <p:ph sz="quarter" idx="10"/>
          </p:nvPr>
        </p:nvSpPr>
        <p:spPr>
          <a:xfrm>
            <a:off x="1034166" y="1844241"/>
            <a:ext cx="16232400" cy="8679600"/>
          </a:xfrm>
        </p:spPr>
        <p:txBody>
          <a:bodyPr/>
          <a:lstStyle/>
          <a:p>
            <a:pPr lvl="0">
              <a:spcBef>
                <a:spcPts val="0"/>
              </a:spcBef>
            </a:pPr>
            <a:r>
              <a:rPr lang="en-US" sz="4000" dirty="0">
                <a:latin typeface="Playfair Display"/>
                <a:ea typeface="Playfair Display"/>
                <a:cs typeface="Playfair Display"/>
                <a:sym typeface="Playfair Display"/>
              </a:rPr>
              <a:t>The innovation framework that considers two key dimensions of innovation</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whether the innovation addresses an existing market or creates a new market </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whether the innovation utilizes existing technology or introduces new technology</a:t>
            </a:r>
          </a:p>
          <a:p>
            <a:pPr lvl="0">
              <a:spcBef>
                <a:spcPts val="0"/>
              </a:spcBef>
            </a:pPr>
            <a:endParaRPr lang="en-US" sz="4000" dirty="0">
              <a:latin typeface="Playfair Display"/>
              <a:ea typeface="Playfair Display"/>
              <a:cs typeface="Playfair Display"/>
              <a:sym typeface="Playfair Display"/>
            </a:endParaRPr>
          </a:p>
          <a:p>
            <a:pPr lvl="0">
              <a:spcBef>
                <a:spcPts val="0"/>
              </a:spcBef>
            </a:pPr>
            <a:r>
              <a:rPr lang="en-US" sz="4000" dirty="0">
                <a:latin typeface="Playfair Display"/>
                <a:ea typeface="Playfair Display"/>
                <a:cs typeface="Playfair Display"/>
                <a:sym typeface="Playfair Display"/>
              </a:rPr>
              <a:t>There are four types of innovation that firms can leverage to drive growth and competitive advantage</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Incremental</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Disruptive</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Architectural</a:t>
            </a:r>
          </a:p>
          <a:p>
            <a:pPr marL="457200" lvl="0" indent="-457200">
              <a:spcBef>
                <a:spcPts val="0"/>
              </a:spcBef>
              <a:buFont typeface="Arial" panose="020B0604020202020204" pitchFamily="34" charset="0"/>
              <a:buChar char="•"/>
            </a:pPr>
            <a:r>
              <a:rPr lang="en-US" sz="4000" b="1" dirty="0">
                <a:latin typeface="Playfair Display"/>
                <a:ea typeface="Playfair Display"/>
                <a:cs typeface="Playfair Display"/>
                <a:sym typeface="Playfair Display"/>
              </a:rPr>
              <a:t>Radical</a:t>
            </a:r>
          </a:p>
          <a:p>
            <a:pPr lvl="0">
              <a:spcBef>
                <a:spcPts val="0"/>
              </a:spcBef>
            </a:pPr>
            <a:endParaRPr lang="en-US" sz="4000" dirty="0">
              <a:latin typeface="Playfair Display"/>
              <a:ea typeface="Playfair Display"/>
              <a:cs typeface="Playfair Display"/>
              <a:sym typeface="Playfair Display"/>
            </a:endParaRPr>
          </a:p>
          <a:p>
            <a:pPr>
              <a:spcBef>
                <a:spcPts val="0"/>
              </a:spcBef>
            </a:pPr>
            <a:endParaRPr lang="en-IN" sz="4000" dirty="0"/>
          </a:p>
        </p:txBody>
      </p:sp>
      <p:sp>
        <p:nvSpPr>
          <p:cNvPr id="221" name="Google Shape;221;g364429659c7_0_41">
            <a:extLst>
              <a:ext uri="{FF2B5EF4-FFF2-40B4-BE49-F238E27FC236}">
                <a16:creationId xmlns:a16="http://schemas.microsoft.com/office/drawing/2014/main" id="{E539D495-DEC2-1697-B276-67D96F56E21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963901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8">
          <a:extLst>
            <a:ext uri="{FF2B5EF4-FFF2-40B4-BE49-F238E27FC236}">
              <a16:creationId xmlns:a16="http://schemas.microsoft.com/office/drawing/2014/main" id="{48E75393-FD6C-2576-5343-6292F2BB98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902DCCB-31C0-0891-402B-E9163C71A37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Framework: Four Types of Innovation, 2 of 2</a:t>
            </a:r>
            <a:endParaRPr lang="en-IN" sz="3714" b="1" dirty="0">
              <a:solidFill>
                <a:srgbClr val="54152A"/>
              </a:solidFill>
              <a:latin typeface="Public Sans"/>
              <a:sym typeface="Arial"/>
            </a:endParaRPr>
          </a:p>
        </p:txBody>
      </p:sp>
      <p:cxnSp>
        <p:nvCxnSpPr>
          <p:cNvPr id="220" name="Google Shape;220;g364429659c7_0_41">
            <a:extLst>
              <a:ext uri="{FF2B5EF4-FFF2-40B4-BE49-F238E27FC236}">
                <a16:creationId xmlns:a16="http://schemas.microsoft.com/office/drawing/2014/main" id="{FDDBF10E-FB5B-7C21-DC36-27D3E7FF7A0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22" name="Google Shape;222;g364429659c7_0_41" descr="Architectural, radical, incremental, and disruptive innovation&#10;&#10;First quadrant of an X-Y axis with four purple boxes. The x-axis represents technology (either existing or new) and the y-axis represents market (either existing or new). Existing technology and existing market is marked incremental innovation. New technology and new market is marked as radical innovation. New technology and existing market is marked as disruptive innovation. Existing technology and new market is marked as architectural innovation.">
            <a:extLst>
              <a:ext uri="{FF2B5EF4-FFF2-40B4-BE49-F238E27FC236}">
                <a16:creationId xmlns:a16="http://schemas.microsoft.com/office/drawing/2014/main" id="{D0B9426B-8E32-6B13-8FB0-05364093B88B}"/>
              </a:ext>
            </a:extLst>
          </p:cNvPr>
          <p:cNvPicPr preferRelativeResize="0"/>
          <p:nvPr/>
        </p:nvPicPr>
        <p:blipFill>
          <a:blip r:embed="rId3">
            <a:alphaModFix/>
          </a:blip>
          <a:stretch>
            <a:fillRect/>
          </a:stretch>
        </p:blipFill>
        <p:spPr>
          <a:xfrm>
            <a:off x="1006870" y="2045365"/>
            <a:ext cx="9722089" cy="7921595"/>
          </a:xfrm>
          <a:prstGeom prst="rect">
            <a:avLst/>
          </a:prstGeom>
          <a:noFill/>
          <a:ln>
            <a:noFill/>
          </a:ln>
        </p:spPr>
      </p:pic>
      <p:sp>
        <p:nvSpPr>
          <p:cNvPr id="4" name="Content Placeholder 3">
            <a:extLst>
              <a:ext uri="{FF2B5EF4-FFF2-40B4-BE49-F238E27FC236}">
                <a16:creationId xmlns:a16="http://schemas.microsoft.com/office/drawing/2014/main" id="{66E8508C-1B03-E733-E9EC-8BA9211B01E0}"/>
              </a:ext>
            </a:extLst>
          </p:cNvPr>
          <p:cNvSpPr>
            <a:spLocks noGrp="1"/>
          </p:cNvSpPr>
          <p:nvPr>
            <p:ph sz="quarter" idx="10"/>
          </p:nvPr>
        </p:nvSpPr>
        <p:spPr>
          <a:xfrm>
            <a:off x="10972800" y="1857889"/>
            <a:ext cx="7315200" cy="7077600"/>
          </a:xfrm>
        </p:spPr>
        <p:txBody>
          <a:bodyPr/>
          <a:lstStyle/>
          <a:p>
            <a:pPr lvl="0">
              <a:spcBef>
                <a:spcPts val="0"/>
              </a:spcBef>
            </a:pPr>
            <a:r>
              <a:rPr lang="en-US" b="1" dirty="0">
                <a:latin typeface="Playfair Display"/>
                <a:ea typeface="Playfair Display"/>
                <a:cs typeface="Playfair Display"/>
                <a:sym typeface="Playfair Display"/>
              </a:rPr>
              <a:t>Framework Factors:</a:t>
            </a:r>
          </a:p>
          <a:p>
            <a:pPr marL="457200" lvl="0" indent="-381000">
              <a:spcBef>
                <a:spcPts val="0"/>
              </a:spcBef>
              <a:buSzPts val="2400"/>
              <a:buChar char="●"/>
            </a:pPr>
            <a:r>
              <a:rPr lang="en-US" b="1" dirty="0">
                <a:latin typeface="Playfair Display"/>
                <a:ea typeface="Playfair Display"/>
                <a:cs typeface="Playfair Display"/>
                <a:sym typeface="Playfair Display"/>
              </a:rPr>
              <a:t>Market focus:</a:t>
            </a:r>
            <a:r>
              <a:rPr lang="en-US" dirty="0">
                <a:latin typeface="Playfair Display"/>
                <a:ea typeface="Playfair Display"/>
                <a:cs typeface="Playfair Display"/>
                <a:sym typeface="Playfair Display"/>
              </a:rPr>
              <a:t> Existing vs. New market 🌍</a:t>
            </a:r>
          </a:p>
          <a:p>
            <a:pPr marL="457200" lvl="0" indent="-381000">
              <a:spcBef>
                <a:spcPts val="0"/>
              </a:spcBef>
              <a:buSzPts val="2400"/>
              <a:buChar char="●"/>
            </a:pPr>
            <a:r>
              <a:rPr lang="en-US" b="1" dirty="0">
                <a:latin typeface="Playfair Display"/>
                <a:ea typeface="Playfair Display"/>
                <a:cs typeface="Playfair Display"/>
                <a:sym typeface="Playfair Display"/>
              </a:rPr>
              <a:t>Technology: </a:t>
            </a:r>
            <a:r>
              <a:rPr lang="en-US" dirty="0">
                <a:latin typeface="Playfair Display"/>
                <a:ea typeface="Playfair Display"/>
                <a:cs typeface="Playfair Display"/>
                <a:sym typeface="Playfair Display"/>
              </a:rPr>
              <a:t>Existing vs. New tech ⚙️</a:t>
            </a:r>
          </a:p>
          <a:p>
            <a:pPr lvl="0">
              <a:spcBef>
                <a:spcPts val="0"/>
              </a:spcBef>
            </a:pPr>
            <a:r>
              <a:rPr lang="en-US" b="1" dirty="0">
                <a:latin typeface="Playfair Display"/>
                <a:ea typeface="Playfair Display"/>
                <a:cs typeface="Playfair Display"/>
                <a:sym typeface="Playfair Display"/>
              </a:rPr>
              <a:t>The Four Types:</a:t>
            </a:r>
          </a:p>
          <a:p>
            <a:pPr marL="457200" lvl="0" indent="-381000">
              <a:spcBef>
                <a:spcPts val="0"/>
              </a:spcBef>
              <a:buSzPts val="2400"/>
              <a:buAutoNum type="arabicPeriod"/>
            </a:pPr>
            <a:r>
              <a:rPr lang="en-US" b="1" dirty="0">
                <a:latin typeface="Playfair Display"/>
                <a:ea typeface="Playfair Display"/>
                <a:cs typeface="Playfair Display"/>
                <a:sym typeface="Playfair Display"/>
              </a:rPr>
              <a:t>Incremental</a:t>
            </a:r>
            <a:r>
              <a:rPr lang="en-US" dirty="0">
                <a:latin typeface="Playfair Display"/>
                <a:ea typeface="Playfair Display"/>
                <a:cs typeface="Playfair Display"/>
                <a:sym typeface="Playfair Display"/>
              </a:rPr>
              <a:t> → Existing tech, existing market</a:t>
            </a:r>
          </a:p>
          <a:p>
            <a:pPr marL="457200" lvl="0" indent="-381000">
              <a:spcBef>
                <a:spcPts val="0"/>
              </a:spcBef>
              <a:buSzPts val="2400"/>
              <a:buAutoNum type="arabicPeriod"/>
            </a:pPr>
            <a:r>
              <a:rPr lang="en-US" b="1" dirty="0">
                <a:latin typeface="Playfair Display"/>
                <a:ea typeface="Playfair Display"/>
                <a:cs typeface="Playfair Display"/>
                <a:sym typeface="Playfair Display"/>
              </a:rPr>
              <a:t>Disruptive</a:t>
            </a:r>
            <a:r>
              <a:rPr lang="en-US" dirty="0">
                <a:latin typeface="Playfair Display"/>
                <a:ea typeface="Playfair Display"/>
                <a:cs typeface="Playfair Display"/>
                <a:sym typeface="Playfair Display"/>
              </a:rPr>
              <a:t> → New product/service for underserved market, eventually challenges incumbents</a:t>
            </a:r>
          </a:p>
          <a:p>
            <a:pPr marL="457200" lvl="0" indent="-381000">
              <a:spcBef>
                <a:spcPts val="0"/>
              </a:spcBef>
              <a:buSzPts val="2400"/>
              <a:buAutoNum type="arabicPeriod"/>
            </a:pPr>
            <a:r>
              <a:rPr lang="en-US" b="1" dirty="0">
                <a:latin typeface="Playfair Display"/>
                <a:ea typeface="Playfair Display"/>
                <a:cs typeface="Playfair Display"/>
                <a:sym typeface="Playfair Display"/>
              </a:rPr>
              <a:t>Architectural</a:t>
            </a:r>
            <a:r>
              <a:rPr lang="en-US" dirty="0">
                <a:latin typeface="Playfair Display"/>
                <a:ea typeface="Playfair Display"/>
                <a:cs typeface="Playfair Display"/>
                <a:sym typeface="Playfair Display"/>
              </a:rPr>
              <a:t> → Existing tech, new market</a:t>
            </a:r>
          </a:p>
          <a:p>
            <a:pPr marL="457200" lvl="0" indent="-381000">
              <a:spcBef>
                <a:spcPts val="0"/>
              </a:spcBef>
              <a:buSzPts val="2400"/>
              <a:buAutoNum type="arabicPeriod"/>
            </a:pPr>
            <a:r>
              <a:rPr lang="en-US" b="1" dirty="0">
                <a:latin typeface="Playfair Display"/>
                <a:ea typeface="Playfair Display"/>
                <a:cs typeface="Playfair Display"/>
                <a:sym typeface="Playfair Display"/>
              </a:rPr>
              <a:t>Radical </a:t>
            </a:r>
            <a:r>
              <a:rPr lang="en-US" dirty="0">
                <a:latin typeface="Playfair Display"/>
                <a:ea typeface="Playfair Display"/>
                <a:cs typeface="Playfair Display"/>
                <a:sym typeface="Playfair Display"/>
              </a:rPr>
              <a:t>→ New tech, new market 🚀</a:t>
            </a:r>
          </a:p>
          <a:p>
            <a:pPr>
              <a:spcBef>
                <a:spcPts val="0"/>
              </a:spcBef>
            </a:pPr>
            <a:endParaRPr lang="en-IN" dirty="0"/>
          </a:p>
        </p:txBody>
      </p:sp>
      <p:sp>
        <p:nvSpPr>
          <p:cNvPr id="5" name="Content Placeholder 4">
            <a:extLst>
              <a:ext uri="{FF2B5EF4-FFF2-40B4-BE49-F238E27FC236}">
                <a16:creationId xmlns:a16="http://schemas.microsoft.com/office/drawing/2014/main" id="{BBCEB6F9-E1F3-E2B3-E6B0-0528F343F049}"/>
              </a:ext>
            </a:extLst>
          </p:cNvPr>
          <p:cNvSpPr>
            <a:spLocks noGrp="1"/>
          </p:cNvSpPr>
          <p:nvPr>
            <p:ph sz="quarter" idx="11"/>
          </p:nvPr>
        </p:nvSpPr>
        <p:spPr>
          <a:xfrm>
            <a:off x="6438285" y="9637385"/>
            <a:ext cx="4082400" cy="215403"/>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[Kindred Grey. 2025. CC BY-NC-SA.]</a:t>
            </a:r>
          </a:p>
        </p:txBody>
      </p:sp>
      <p:sp>
        <p:nvSpPr>
          <p:cNvPr id="221" name="Google Shape;221;g364429659c7_0_41">
            <a:extLst>
              <a:ext uri="{FF2B5EF4-FFF2-40B4-BE49-F238E27FC236}">
                <a16:creationId xmlns:a16="http://schemas.microsoft.com/office/drawing/2014/main" id="{8BCB6F69-FACC-DF70-52D3-6D83CF3142C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203191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8">
          <a:extLst>
            <a:ext uri="{FF2B5EF4-FFF2-40B4-BE49-F238E27FC236}">
              <a16:creationId xmlns:a16="http://schemas.microsoft.com/office/drawing/2014/main" id="{D6734E82-57B2-DC3B-CF50-DD0071AA7C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87AF6D-981C-8DC7-3A58-7C635A51AFB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Incremental Innovation</a:t>
            </a:r>
            <a:endParaRPr lang="en-IN" sz="3714" b="1" dirty="0">
              <a:solidFill>
                <a:srgbClr val="54152A"/>
              </a:solidFill>
              <a:latin typeface="Public Sans"/>
              <a:sym typeface="Arial"/>
            </a:endParaRPr>
          </a:p>
        </p:txBody>
      </p:sp>
      <p:cxnSp>
        <p:nvCxnSpPr>
          <p:cNvPr id="230" name="Google Shape;230;g364429659c7_0_55">
            <a:extLst>
              <a:ext uri="{FF2B5EF4-FFF2-40B4-BE49-F238E27FC236}">
                <a16:creationId xmlns:a16="http://schemas.microsoft.com/office/drawing/2014/main" id="{7AFA82DD-AF76-C12E-4E06-95E77B3310F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1FE7A93-7DEA-5BBE-C173-F83B4851A6DE}"/>
              </a:ext>
            </a:extLst>
          </p:cNvPr>
          <p:cNvSpPr>
            <a:spLocks noGrp="1"/>
          </p:cNvSpPr>
          <p:nvPr>
            <p:ph sz="quarter" idx="10"/>
          </p:nvPr>
        </p:nvSpPr>
        <p:spPr>
          <a:xfrm>
            <a:off x="1002189" y="1883996"/>
            <a:ext cx="16254000" cy="7761600"/>
          </a:xfrm>
        </p:spPr>
        <p:txBody>
          <a:bodyPr/>
          <a:lstStyle/>
          <a:p>
            <a:pPr>
              <a:lnSpc>
                <a:spcPct val="164000"/>
              </a:lnSpc>
              <a:spcBef>
                <a:spcPts val="1200"/>
              </a:spcBef>
              <a:buClr>
                <a:schemeClr val="dk1"/>
              </a:buClr>
              <a:buSzPts val="1100"/>
            </a:pPr>
            <a:r>
              <a:rPr lang="en-US" sz="3600" b="1" dirty="0">
                <a:latin typeface="Playfair Display"/>
                <a:ea typeface="Playfair Display"/>
                <a:cs typeface="Playfair Display"/>
                <a:sym typeface="Playfair Display"/>
              </a:rPr>
              <a:t>Incremental Innovatio</a:t>
            </a:r>
            <a:r>
              <a:rPr lang="en-US" sz="3600" dirty="0">
                <a:latin typeface="Playfair Display"/>
                <a:ea typeface="Playfair Display"/>
                <a:cs typeface="Playfair Display"/>
                <a:sym typeface="Playfair Display"/>
              </a:rPr>
              <a:t>n: Existing technology + Existing market</a:t>
            </a:r>
          </a:p>
          <a:p>
            <a:pPr marL="457200" lvl="0" indent="-361950">
              <a:lnSpc>
                <a:spcPct val="164000"/>
              </a:lnSpc>
              <a:spcBef>
                <a:spcPts val="1200"/>
              </a:spcBef>
              <a:buSzPts val="2100"/>
              <a:buFont typeface="Playfair Display"/>
              <a:buChar char="●"/>
            </a:pPr>
            <a:r>
              <a:rPr lang="en-US" sz="3600" dirty="0">
                <a:latin typeface="Playfair Display"/>
                <a:ea typeface="Playfair Display"/>
                <a:cs typeface="Playfair Display"/>
                <a:sym typeface="Playfair Display"/>
              </a:rPr>
              <a:t>Improves existing products/services using current tech for current customers</a:t>
            </a:r>
          </a:p>
          <a:p>
            <a:pPr marL="457200" lvl="0"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Examples:</a:t>
            </a:r>
          </a:p>
          <a:p>
            <a:pPr lvl="1"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Toyota – updated safety/hybrid features 🚗</a:t>
            </a:r>
          </a:p>
          <a:p>
            <a:pPr lvl="1"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Samsung – better screens, processors, cameras 📱</a:t>
            </a:r>
          </a:p>
          <a:p>
            <a:pPr lvl="1" indent="-361950">
              <a:lnSpc>
                <a:spcPct val="164000"/>
              </a:lnSpc>
              <a:spcBef>
                <a:spcPts val="0"/>
              </a:spcBef>
              <a:buSzPts val="2100"/>
              <a:buFont typeface="Playfair Display"/>
              <a:buChar char="○"/>
            </a:pPr>
            <a:r>
              <a:rPr lang="en-US" sz="3600" dirty="0">
                <a:latin typeface="Playfair Display"/>
                <a:ea typeface="Playfair Display"/>
                <a:cs typeface="Playfair Display"/>
                <a:sym typeface="Playfair Display"/>
              </a:rPr>
              <a:t>Coca-Cola – Zero Sugar, smaller bottles 🥤</a:t>
            </a:r>
          </a:p>
          <a:p>
            <a:pPr marL="457200" lvl="0" indent="-361950">
              <a:lnSpc>
                <a:spcPct val="164000"/>
              </a:lnSpc>
              <a:spcBef>
                <a:spcPts val="0"/>
              </a:spcBef>
              <a:buSzPts val="2100"/>
              <a:buChar char="●"/>
            </a:pPr>
            <a:r>
              <a:rPr lang="en-US" sz="3600" b="1" dirty="0">
                <a:latin typeface="Playfair Display"/>
                <a:ea typeface="Playfair Display"/>
                <a:cs typeface="Playfair Display"/>
                <a:sym typeface="Playfair Display"/>
              </a:rPr>
              <a:t>Advantage: </a:t>
            </a:r>
            <a:r>
              <a:rPr lang="en-US" sz="3600" dirty="0">
                <a:latin typeface="Playfair Display"/>
                <a:ea typeface="Playfair Display"/>
                <a:cs typeface="Playfair Display"/>
                <a:sym typeface="Playfair Display"/>
              </a:rPr>
              <a:t>Retains loyalty, steady growth, low risk</a:t>
            </a:r>
          </a:p>
          <a:p>
            <a:endParaRPr lang="en-IN" dirty="0"/>
          </a:p>
        </p:txBody>
      </p:sp>
      <p:sp>
        <p:nvSpPr>
          <p:cNvPr id="231" name="Google Shape;231;g364429659c7_0_55">
            <a:extLst>
              <a:ext uri="{FF2B5EF4-FFF2-40B4-BE49-F238E27FC236}">
                <a16:creationId xmlns:a16="http://schemas.microsoft.com/office/drawing/2014/main" id="{476E83AE-DC6D-1C42-C816-ECD56A76D43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269024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8">
          <a:extLst>
            <a:ext uri="{FF2B5EF4-FFF2-40B4-BE49-F238E27FC236}">
              <a16:creationId xmlns:a16="http://schemas.microsoft.com/office/drawing/2014/main" id="{E44AF6F2-D450-7B9D-F2B4-ED122203C34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1E80113-D996-DD73-B007-5DA28F2D962B}"/>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Disruptive Innovation</a:t>
            </a:r>
            <a:endParaRPr lang="en-IN" sz="3714" b="1" dirty="0">
              <a:solidFill>
                <a:srgbClr val="54152A"/>
              </a:solidFill>
              <a:latin typeface="Public Sans"/>
              <a:sym typeface="Arial"/>
            </a:endParaRPr>
          </a:p>
        </p:txBody>
      </p:sp>
      <p:cxnSp>
        <p:nvCxnSpPr>
          <p:cNvPr id="230" name="Google Shape;230;g364429659c7_0_55">
            <a:extLst>
              <a:ext uri="{FF2B5EF4-FFF2-40B4-BE49-F238E27FC236}">
                <a16:creationId xmlns:a16="http://schemas.microsoft.com/office/drawing/2014/main" id="{4F41F748-59B8-406C-CA0C-B3034C2B3B0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8B73845-3DD4-9D87-358B-39E3AB7E5F68}"/>
              </a:ext>
            </a:extLst>
          </p:cNvPr>
          <p:cNvSpPr>
            <a:spLocks noGrp="1"/>
          </p:cNvSpPr>
          <p:nvPr>
            <p:ph sz="quarter" idx="10"/>
          </p:nvPr>
        </p:nvSpPr>
        <p:spPr>
          <a:xfrm>
            <a:off x="1153974" y="1861957"/>
            <a:ext cx="8707897" cy="7570800"/>
          </a:xfrm>
        </p:spPr>
        <p:txBody>
          <a:bodyPr/>
          <a:lstStyle/>
          <a:p>
            <a:pPr>
              <a:spcBef>
                <a:spcPts val="0"/>
              </a:spcBef>
            </a:pPr>
            <a:r>
              <a:rPr lang="en-US" sz="4000" b="1" dirty="0">
                <a:latin typeface="Playfair Display"/>
                <a:ea typeface="Playfair Display"/>
                <a:cs typeface="Playfair Display"/>
                <a:sym typeface="Playfair Display"/>
              </a:rPr>
              <a:t>Disruptive Innovatio</a:t>
            </a:r>
            <a:r>
              <a:rPr lang="en-US" sz="4000" dirty="0">
                <a:latin typeface="Playfair Display"/>
                <a:ea typeface="Playfair Display"/>
                <a:cs typeface="Playfair Display"/>
                <a:sym typeface="Playfair Display"/>
              </a:rPr>
              <a:t>n:  New technology + Existing market</a:t>
            </a:r>
          </a:p>
          <a:p>
            <a:pPr marL="457200" lvl="0" indent="-361950">
              <a:spcBef>
                <a:spcPts val="0"/>
              </a:spcBef>
              <a:buSzPts val="2100"/>
              <a:buFont typeface="Playfair Display"/>
              <a:buChar char="●"/>
            </a:pPr>
            <a:r>
              <a:rPr lang="en-US" sz="4000" dirty="0">
                <a:latin typeface="Playfair Display"/>
                <a:ea typeface="Playfair Display"/>
                <a:cs typeface="Playfair Display"/>
                <a:sym typeface="Playfair Display"/>
              </a:rPr>
              <a:t>Starts in niche/low-end markets, grows to disrupt mainstream</a:t>
            </a:r>
          </a:p>
          <a:p>
            <a:pPr marL="457200" lvl="0" indent="-361950">
              <a:spcBef>
                <a:spcPts val="0"/>
              </a:spcBef>
              <a:buSzPts val="2100"/>
              <a:buFont typeface="Playfair Display"/>
              <a:buChar char="●"/>
            </a:pPr>
            <a:r>
              <a:rPr lang="en-US" sz="4000" dirty="0">
                <a:latin typeface="Playfair Display"/>
                <a:ea typeface="Playfair Display"/>
                <a:cs typeface="Playfair Display"/>
                <a:sym typeface="Playfair Display"/>
              </a:rPr>
              <a:t>Often simpler &amp; more affordable at first, then improves over time</a:t>
            </a:r>
          </a:p>
          <a:p>
            <a:pPr marL="457200" lvl="0" indent="-361950">
              <a:spcBef>
                <a:spcPts val="0"/>
              </a:spcBef>
              <a:buSzPts val="2100"/>
              <a:buFont typeface="Playfair Display"/>
              <a:buChar char="●"/>
            </a:pPr>
            <a:r>
              <a:rPr lang="en-US" sz="4000" dirty="0">
                <a:latin typeface="Playfair Display"/>
                <a:ea typeface="Playfair Display"/>
                <a:cs typeface="Playfair Display"/>
                <a:sym typeface="Playfair Display"/>
              </a:rPr>
              <a:t>Examples:</a:t>
            </a:r>
          </a:p>
          <a:p>
            <a:pPr lvl="1" indent="-361950">
              <a:spcBef>
                <a:spcPts val="0"/>
              </a:spcBef>
              <a:buSzPts val="2100"/>
              <a:buFont typeface="Playfair Display"/>
              <a:buChar char="○"/>
            </a:pPr>
            <a:r>
              <a:rPr lang="en-US" sz="4000" dirty="0">
                <a:latin typeface="Playfair Display"/>
                <a:ea typeface="Playfair Display"/>
                <a:cs typeface="Playfair Display"/>
                <a:sym typeface="Playfair Display"/>
              </a:rPr>
              <a:t>Netflix disrupts Blockbuster 🎬</a:t>
            </a:r>
          </a:p>
          <a:p>
            <a:pPr lvl="1" indent="-361950">
              <a:spcBef>
                <a:spcPts val="0"/>
              </a:spcBef>
              <a:buSzPts val="2100"/>
              <a:buFont typeface="Playfair Display"/>
              <a:buChar char="○"/>
            </a:pPr>
            <a:r>
              <a:rPr lang="en-US" sz="4000" dirty="0">
                <a:latin typeface="Playfair Display"/>
                <a:ea typeface="Playfair Display"/>
                <a:cs typeface="Playfair Display"/>
                <a:sym typeface="Playfair Display"/>
              </a:rPr>
              <a:t>Digital cameras replaces film 📸</a:t>
            </a:r>
          </a:p>
          <a:p>
            <a:pPr lvl="1" indent="-361950">
              <a:spcBef>
                <a:spcPts val="0"/>
              </a:spcBef>
              <a:buSzPts val="2100"/>
              <a:buFont typeface="Playfair Display"/>
              <a:buChar char="○"/>
            </a:pPr>
            <a:r>
              <a:rPr lang="en-US" sz="4000" dirty="0">
                <a:latin typeface="Playfair Display"/>
                <a:ea typeface="Playfair Display"/>
                <a:cs typeface="Playfair Display"/>
                <a:sym typeface="Playfair Display"/>
              </a:rPr>
              <a:t>Spotify replaces CDs 💿</a:t>
            </a:r>
          </a:p>
          <a:p>
            <a:pPr marL="457200" lvl="0" indent="-361950">
              <a:spcBef>
                <a:spcPts val="0"/>
              </a:spcBef>
              <a:buSzPts val="2100"/>
              <a:buChar char="●"/>
            </a:pPr>
            <a:r>
              <a:rPr lang="en-US" sz="4000" b="1" dirty="0">
                <a:latin typeface="Playfair Display"/>
                <a:ea typeface="Playfair Display"/>
                <a:cs typeface="Playfair Display"/>
                <a:sym typeface="Playfair Display"/>
              </a:rPr>
              <a:t>Advantage: </a:t>
            </a:r>
            <a:r>
              <a:rPr lang="en-US" sz="4000" dirty="0">
                <a:latin typeface="Playfair Display"/>
                <a:ea typeface="Playfair Display"/>
                <a:cs typeface="Playfair Display"/>
                <a:sym typeface="Playfair Display"/>
              </a:rPr>
              <a:t>Redefines competition, can dethrone market leaders</a:t>
            </a:r>
          </a:p>
          <a:p>
            <a:pPr>
              <a:spcBef>
                <a:spcPts val="0"/>
              </a:spcBef>
            </a:pPr>
            <a:endParaRPr lang="en-IN" dirty="0"/>
          </a:p>
        </p:txBody>
      </p:sp>
      <p:pic>
        <p:nvPicPr>
          <p:cNvPr id="234" name="Google Shape;234;g364429659c7_0_55" descr="Blockbuster storefront">
            <a:extLst>
              <a:ext uri="{FF2B5EF4-FFF2-40B4-BE49-F238E27FC236}">
                <a16:creationId xmlns:a16="http://schemas.microsoft.com/office/drawing/2014/main" id="{E5AD934D-E7B5-8DFA-8722-5F8257C06E06}"/>
              </a:ext>
            </a:extLst>
          </p:cNvPr>
          <p:cNvPicPr preferRelativeResize="0"/>
          <p:nvPr/>
        </p:nvPicPr>
        <p:blipFill>
          <a:blip r:embed="rId3">
            <a:alphaModFix/>
          </a:blip>
          <a:stretch>
            <a:fillRect/>
          </a:stretch>
        </p:blipFill>
        <p:spPr>
          <a:xfrm>
            <a:off x="10254343" y="2110707"/>
            <a:ext cx="7004952" cy="5492662"/>
          </a:xfrm>
          <a:prstGeom prst="rect">
            <a:avLst/>
          </a:prstGeom>
          <a:noFill/>
          <a:ln>
            <a:noFill/>
          </a:ln>
        </p:spPr>
      </p:pic>
      <p:sp>
        <p:nvSpPr>
          <p:cNvPr id="5" name="Content Placeholder 4">
            <a:extLst>
              <a:ext uri="{FF2B5EF4-FFF2-40B4-BE49-F238E27FC236}">
                <a16:creationId xmlns:a16="http://schemas.microsoft.com/office/drawing/2014/main" id="{4187E04D-65B1-61D5-3826-038840CD503A}"/>
              </a:ext>
            </a:extLst>
          </p:cNvPr>
          <p:cNvSpPr>
            <a:spLocks noGrp="1"/>
          </p:cNvSpPr>
          <p:nvPr>
            <p:ph sz="quarter" idx="11"/>
          </p:nvPr>
        </p:nvSpPr>
        <p:spPr>
          <a:xfrm>
            <a:off x="12958119" y="7005004"/>
            <a:ext cx="4680000" cy="461624"/>
          </a:xfrm>
          <a:noFill/>
        </p:spPr>
        <p:txBody>
          <a:bodyPr wrap="square" rtlCol="0">
            <a:spAutoFit/>
          </a:bodyPr>
          <a:lstStyle/>
          <a:p>
            <a:pPr marL="0">
              <a:spcBef>
                <a:spcPts val="0"/>
              </a:spcBef>
              <a:buClr>
                <a:srgbClr val="000000"/>
              </a:buClr>
            </a:pPr>
            <a:r>
              <a:rPr lang="en-US" sz="800" dirty="0">
                <a:solidFill>
                  <a:srgbClr val="000000"/>
                </a:solidFill>
                <a:latin typeface="Arial"/>
                <a:cs typeface="Arial"/>
                <a:sym typeface="Arial"/>
              </a:rPr>
              <a:t>©  Coasterlover1994. 2018. CC BY-SA 4.0. </a:t>
            </a:r>
            <a:r>
              <a:rPr lang="en-US" sz="800" dirty="0">
                <a:solidFill>
                  <a:srgbClr val="000000"/>
                </a:solidFill>
                <a:latin typeface="Arial"/>
                <a:cs typeface="Arial"/>
                <a:sym typeface="Arial"/>
                <a:hlinkClick r:id="rId4"/>
              </a:rPr>
              <a:t>Blockbuster Video storefront photo</a:t>
            </a:r>
            <a:r>
              <a:rPr lang="en-US" sz="800" dirty="0">
                <a:solidFill>
                  <a:srgbClr val="000000"/>
                </a:solidFill>
                <a:latin typeface="Arial"/>
                <a:cs typeface="Arial"/>
                <a:sym typeface="Arial"/>
              </a:rPr>
              <a:t> </a:t>
            </a:r>
          </a:p>
          <a:p>
            <a:pPr marL="0">
              <a:spcBef>
                <a:spcPts val="0"/>
              </a:spcBef>
              <a:buClr>
                <a:srgbClr val="000000"/>
              </a:buClr>
            </a:pPr>
            <a:endParaRPr lang="en-IN" sz="800" dirty="0">
              <a:solidFill>
                <a:srgbClr val="000000"/>
              </a:solidFill>
              <a:latin typeface="Arial"/>
              <a:cs typeface="Arial"/>
              <a:sym typeface="Arial"/>
            </a:endParaRPr>
          </a:p>
        </p:txBody>
      </p:sp>
      <p:sp>
        <p:nvSpPr>
          <p:cNvPr id="231" name="Google Shape;231;g364429659c7_0_55">
            <a:extLst>
              <a:ext uri="{FF2B5EF4-FFF2-40B4-BE49-F238E27FC236}">
                <a16:creationId xmlns:a16="http://schemas.microsoft.com/office/drawing/2014/main" id="{ED311956-0EEB-444A-9A58-E2C982C9D27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99155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9">
          <a:extLst>
            <a:ext uri="{FF2B5EF4-FFF2-40B4-BE49-F238E27FC236}">
              <a16:creationId xmlns:a16="http://schemas.microsoft.com/office/drawing/2014/main" id="{C63BCAA3-5A81-E56C-74FC-9CF2EADB3EC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EBC3FB6-6E72-EF1B-9CAF-23829994F534}"/>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Architectural Innovation</a:t>
            </a:r>
            <a:endParaRPr lang="en-IN" sz="3714" b="1" dirty="0">
              <a:solidFill>
                <a:srgbClr val="54152A"/>
              </a:solidFill>
              <a:latin typeface="Public Sans"/>
              <a:sym typeface="Arial"/>
            </a:endParaRPr>
          </a:p>
        </p:txBody>
      </p:sp>
      <p:cxnSp>
        <p:nvCxnSpPr>
          <p:cNvPr id="241" name="Google Shape;241;g364429659c7_0_69">
            <a:extLst>
              <a:ext uri="{FF2B5EF4-FFF2-40B4-BE49-F238E27FC236}">
                <a16:creationId xmlns:a16="http://schemas.microsoft.com/office/drawing/2014/main" id="{B5B1878C-2510-E685-461E-A66EE1831E0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AF3CD13F-D416-6CA6-3605-5C25282E0EE1}"/>
              </a:ext>
            </a:extLst>
          </p:cNvPr>
          <p:cNvSpPr>
            <a:spLocks noGrp="1"/>
          </p:cNvSpPr>
          <p:nvPr>
            <p:ph sz="quarter" idx="10"/>
          </p:nvPr>
        </p:nvSpPr>
        <p:spPr>
          <a:xfrm>
            <a:off x="1001399" y="2301428"/>
            <a:ext cx="8193080" cy="6832800"/>
          </a:xfrm>
        </p:spPr>
        <p:txBody>
          <a:bodyPr/>
          <a:lstStyle/>
          <a:p>
            <a:pPr>
              <a:spcBef>
                <a:spcPts val="0"/>
              </a:spcBef>
            </a:pPr>
            <a:r>
              <a:rPr lang="en-US" sz="3600" b="1" dirty="0">
                <a:latin typeface="Playfair Display"/>
                <a:ea typeface="Playfair Display"/>
                <a:cs typeface="Playfair Display"/>
                <a:sym typeface="Playfair Display"/>
              </a:rPr>
              <a:t>Architectural Innova</a:t>
            </a:r>
            <a:r>
              <a:rPr lang="en-US" sz="3600" dirty="0">
                <a:latin typeface="Playfair Display"/>
                <a:ea typeface="Playfair Display"/>
                <a:cs typeface="Playfair Display"/>
                <a:sym typeface="Playfair Display"/>
              </a:rPr>
              <a:t>tion: Existing technology + New market</a:t>
            </a:r>
          </a:p>
          <a:p>
            <a:pPr marL="457200" lvl="0" indent="-381000">
              <a:spcBef>
                <a:spcPts val="0"/>
              </a:spcBef>
              <a:buSzPts val="2400"/>
              <a:buFont typeface="Playfair Display"/>
              <a:buChar char="●"/>
            </a:pPr>
            <a:r>
              <a:rPr lang="en-US" sz="3600" dirty="0">
                <a:latin typeface="Playfair Display"/>
                <a:ea typeface="Playfair Display"/>
                <a:cs typeface="Playfair Display"/>
                <a:sym typeface="Playfair Display"/>
              </a:rPr>
              <a:t>Repackages known tech into new formats for new audiences</a:t>
            </a:r>
          </a:p>
          <a:p>
            <a:pPr marL="457200" lvl="0" indent="-381000">
              <a:spcBef>
                <a:spcPts val="0"/>
              </a:spcBef>
              <a:buSzPts val="2400"/>
              <a:buFont typeface="Playfair Display"/>
              <a:buChar char="●"/>
            </a:pPr>
            <a:r>
              <a:rPr lang="en-US" sz="3600" dirty="0">
                <a:latin typeface="Playfair Display"/>
                <a:ea typeface="Playfair Display"/>
                <a:cs typeface="Playfair Display"/>
                <a:sym typeface="Playfair Display"/>
              </a:rPr>
              <a:t>Examples:</a:t>
            </a:r>
          </a:p>
          <a:p>
            <a:pPr lvl="1" indent="-381000">
              <a:spcBef>
                <a:spcPts val="0"/>
              </a:spcBef>
              <a:buSzPts val="2400"/>
              <a:buFont typeface="Playfair Display"/>
              <a:buChar char="○"/>
            </a:pPr>
            <a:r>
              <a:rPr lang="en-US" sz="3600" dirty="0">
                <a:latin typeface="Playfair Display"/>
                <a:ea typeface="Playfair Display"/>
                <a:cs typeface="Playfair Display"/>
                <a:sym typeface="Playfair Display"/>
              </a:rPr>
              <a:t>Smartwatches from smartphone tech ⌚</a:t>
            </a:r>
          </a:p>
          <a:p>
            <a:pPr lvl="1" indent="-381000">
              <a:spcBef>
                <a:spcPts val="0"/>
              </a:spcBef>
              <a:buSzPts val="2400"/>
              <a:buFont typeface="Playfair Display"/>
              <a:buChar char="○"/>
            </a:pPr>
            <a:r>
              <a:rPr lang="en-US" sz="3600" dirty="0">
                <a:latin typeface="Playfair Display"/>
                <a:ea typeface="Playfair Display"/>
                <a:cs typeface="Playfair Display"/>
                <a:sym typeface="Playfair Display"/>
              </a:rPr>
              <a:t>Peloton - bike + internet + live classes 🚴</a:t>
            </a:r>
          </a:p>
          <a:p>
            <a:pPr lvl="1" indent="-381000">
              <a:spcBef>
                <a:spcPts val="0"/>
              </a:spcBef>
              <a:buSzPts val="2400"/>
              <a:buFont typeface="Playfair Display"/>
              <a:buChar char="○"/>
            </a:pPr>
            <a:r>
              <a:rPr lang="en-US" sz="3600" dirty="0">
                <a:latin typeface="Playfair Display"/>
                <a:ea typeface="Playfair Display"/>
                <a:cs typeface="Playfair Display"/>
                <a:sym typeface="Playfair Display"/>
              </a:rPr>
              <a:t>Solar garden lights ☀️💡</a:t>
            </a:r>
          </a:p>
          <a:p>
            <a:pPr marL="457200" lvl="0" indent="-381000">
              <a:spcBef>
                <a:spcPts val="0"/>
              </a:spcBef>
              <a:buSzPts val="2400"/>
              <a:buChar char="●"/>
            </a:pPr>
            <a:r>
              <a:rPr lang="en-US" sz="3600" b="1" dirty="0">
                <a:latin typeface="Playfair Display"/>
                <a:ea typeface="Playfair Display"/>
                <a:cs typeface="Playfair Display"/>
                <a:sym typeface="Playfair Display"/>
              </a:rPr>
              <a:t>Advantage: </a:t>
            </a:r>
            <a:r>
              <a:rPr lang="en-US" sz="3600" dirty="0">
                <a:latin typeface="Playfair Display"/>
                <a:ea typeface="Playfair Display"/>
                <a:cs typeface="Playfair Display"/>
                <a:sym typeface="Playfair Display"/>
              </a:rPr>
              <a:t>Expands reach without inventing from scratch</a:t>
            </a:r>
          </a:p>
          <a:p>
            <a:pPr>
              <a:spcBef>
                <a:spcPts val="0"/>
              </a:spcBef>
            </a:pPr>
            <a:endParaRPr lang="en-IN" dirty="0"/>
          </a:p>
        </p:txBody>
      </p:sp>
      <p:pic>
        <p:nvPicPr>
          <p:cNvPr id="2" name="Picture 1" descr="Two women standing near the front desk of a Peloton. There's a Peloton bike beside them">
            <a:extLst>
              <a:ext uri="{FF2B5EF4-FFF2-40B4-BE49-F238E27FC236}">
                <a16:creationId xmlns:a16="http://schemas.microsoft.com/office/drawing/2014/main" id="{AF4242A3-396F-44D7-8780-A5C7A6D391D6}"/>
              </a:ext>
            </a:extLst>
          </p:cNvPr>
          <p:cNvPicPr>
            <a:picLocks noChangeAspect="1"/>
          </p:cNvPicPr>
          <p:nvPr/>
        </p:nvPicPr>
        <p:blipFill>
          <a:blip r:embed="rId3"/>
          <a:stretch>
            <a:fillRect/>
          </a:stretch>
        </p:blipFill>
        <p:spPr>
          <a:xfrm>
            <a:off x="9221775" y="2174999"/>
            <a:ext cx="8059350" cy="6351131"/>
          </a:xfrm>
          <a:prstGeom prst="rect">
            <a:avLst/>
          </a:prstGeom>
        </p:spPr>
      </p:pic>
      <p:sp>
        <p:nvSpPr>
          <p:cNvPr id="6" name="Content Placeholder 5">
            <a:extLst>
              <a:ext uri="{FF2B5EF4-FFF2-40B4-BE49-F238E27FC236}">
                <a16:creationId xmlns:a16="http://schemas.microsoft.com/office/drawing/2014/main" id="{18394586-6E1F-4418-E410-8173C4BAF4F3}"/>
              </a:ext>
            </a:extLst>
          </p:cNvPr>
          <p:cNvSpPr>
            <a:spLocks noGrp="1"/>
          </p:cNvSpPr>
          <p:nvPr>
            <p:ph sz="quarter" idx="11"/>
          </p:nvPr>
        </p:nvSpPr>
        <p:spPr>
          <a:xfrm>
            <a:off x="9190732" y="8745503"/>
            <a:ext cx="4698289" cy="954067"/>
          </a:xfrm>
          <a:noFill/>
        </p:spPr>
        <p:txBody>
          <a:bodyPr wrap="square" rtlCol="0">
            <a:spAutoFit/>
          </a:bodyPr>
          <a:lstStyle/>
          <a:p>
            <a:pPr>
              <a:spcBef>
                <a:spcPts val="0"/>
              </a:spcBef>
              <a:buClr>
                <a:srgbClr val="000000"/>
              </a:buClr>
            </a:pPr>
            <a:r>
              <a:rPr lang="en-US" sz="2000" i="1" dirty="0">
                <a:solidFill>
                  <a:srgbClr val="000000"/>
                </a:solidFill>
                <a:latin typeface="Arial"/>
                <a:cs typeface="Arial"/>
                <a:sym typeface="Arial"/>
              </a:rPr>
              <a:t>Figure 3.1: Peloton   </a:t>
            </a:r>
          </a:p>
          <a:p>
            <a:pPr>
              <a:spcBef>
                <a:spcPts val="0"/>
              </a:spcBef>
              <a:buClr>
                <a:srgbClr val="000000"/>
              </a:buClr>
            </a:pPr>
            <a:r>
              <a:rPr lang="en-US" sz="800" dirty="0">
                <a:solidFill>
                  <a:srgbClr val="000000"/>
                </a:solidFill>
                <a:latin typeface="Arial"/>
                <a:cs typeface="Arial"/>
                <a:sym typeface="Arial"/>
              </a:rPr>
              <a:t>©Steve Jurvetson. 2017. CC BY 2.0. </a:t>
            </a:r>
            <a:r>
              <a:rPr lang="en-US" sz="800" dirty="0">
                <a:solidFill>
                  <a:srgbClr val="000000"/>
                </a:solidFill>
                <a:latin typeface="Arial"/>
                <a:cs typeface="Arial"/>
                <a:sym typeface="Arial"/>
                <a:hlinkClick r:id="rId4"/>
              </a:rPr>
              <a:t>Peloton reception area image</a:t>
            </a:r>
            <a:r>
              <a:rPr lang="en-US" sz="800" dirty="0">
                <a:solidFill>
                  <a:srgbClr val="000000"/>
                </a:solidFill>
                <a:latin typeface="Arial"/>
                <a:cs typeface="Arial"/>
                <a:sym typeface="Arial"/>
              </a:rPr>
              <a:t> </a:t>
            </a:r>
          </a:p>
          <a:p>
            <a:pPr>
              <a:spcBef>
                <a:spcPts val="0"/>
              </a:spcBef>
              <a:buClr>
                <a:srgbClr val="000000"/>
              </a:buClr>
            </a:pPr>
            <a:endParaRPr lang="en-IN" sz="2000" i="1" dirty="0">
              <a:solidFill>
                <a:srgbClr val="000000"/>
              </a:solidFill>
              <a:latin typeface="Arial"/>
              <a:cs typeface="Arial"/>
              <a:sym typeface="Arial"/>
            </a:endParaRPr>
          </a:p>
        </p:txBody>
      </p:sp>
      <p:sp>
        <p:nvSpPr>
          <p:cNvPr id="242" name="Google Shape;242;g364429659c7_0_69">
            <a:extLst>
              <a:ext uri="{FF2B5EF4-FFF2-40B4-BE49-F238E27FC236}">
                <a16:creationId xmlns:a16="http://schemas.microsoft.com/office/drawing/2014/main" id="{A8E8113B-F080-8C53-53E8-DD6C93D98F6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98896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9">
          <a:extLst>
            <a:ext uri="{FF2B5EF4-FFF2-40B4-BE49-F238E27FC236}">
              <a16:creationId xmlns:a16="http://schemas.microsoft.com/office/drawing/2014/main" id="{EC793A48-CDC9-506B-C43F-F9346449B8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B87EDE-E3B4-1913-8CDF-37F092A8FBF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Radical Innovation</a:t>
            </a:r>
            <a:endParaRPr lang="en-IN" sz="3714" b="1" dirty="0">
              <a:solidFill>
                <a:srgbClr val="54152A"/>
              </a:solidFill>
              <a:latin typeface="Public Sans"/>
              <a:sym typeface="Arial"/>
            </a:endParaRPr>
          </a:p>
        </p:txBody>
      </p:sp>
      <p:cxnSp>
        <p:nvCxnSpPr>
          <p:cNvPr id="241" name="Google Shape;241;g364429659c7_0_69">
            <a:extLst>
              <a:ext uri="{FF2B5EF4-FFF2-40B4-BE49-F238E27FC236}">
                <a16:creationId xmlns:a16="http://schemas.microsoft.com/office/drawing/2014/main" id="{54C78E52-A830-0303-C497-989A1EDCB0D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A7B167F-6CE6-2454-6A35-DD82D8D7C12E}"/>
              </a:ext>
            </a:extLst>
          </p:cNvPr>
          <p:cNvSpPr>
            <a:spLocks noGrp="1"/>
          </p:cNvSpPr>
          <p:nvPr>
            <p:ph sz="quarter" idx="10"/>
          </p:nvPr>
        </p:nvSpPr>
        <p:spPr>
          <a:xfrm>
            <a:off x="1083287" y="1930624"/>
            <a:ext cx="16155984" cy="6894000"/>
          </a:xfrm>
        </p:spPr>
        <p:txBody>
          <a:bodyPr/>
          <a:lstStyle/>
          <a:p>
            <a:pPr>
              <a:spcBef>
                <a:spcPts val="0"/>
              </a:spcBef>
            </a:pPr>
            <a:r>
              <a:rPr lang="en-US" sz="3600" b="1" dirty="0">
                <a:latin typeface="Playfair Display"/>
                <a:ea typeface="Playfair Display"/>
                <a:cs typeface="Playfair Display"/>
                <a:sym typeface="Playfair Display"/>
              </a:rPr>
              <a:t>Radical Innovation: New technology + New market</a:t>
            </a:r>
          </a:p>
          <a:p>
            <a:pPr lvl="0">
              <a:spcBef>
                <a:spcPts val="0"/>
              </a:spcBef>
            </a:pPr>
            <a:endParaRPr lang="en-US" sz="4000" dirty="0">
              <a:latin typeface="Playfair Display"/>
              <a:ea typeface="Playfair Display"/>
              <a:cs typeface="Playfair Display"/>
              <a:sym typeface="Playfair Display"/>
            </a:endParaRPr>
          </a:p>
          <a:p>
            <a:pPr marL="457200" lvl="0" indent="-381000">
              <a:spcBef>
                <a:spcPts val="0"/>
              </a:spcBef>
              <a:buSzPts val="2400"/>
              <a:buFont typeface="Playfair Display"/>
              <a:buChar char="●"/>
            </a:pPr>
            <a:r>
              <a:rPr lang="en-US" sz="4000" dirty="0">
                <a:latin typeface="Playfair Display"/>
                <a:ea typeface="Playfair Display"/>
                <a:cs typeface="Playfair Display"/>
                <a:sym typeface="Playfair Display"/>
              </a:rPr>
              <a:t>Breakthrough tech that creates entirely new industries</a:t>
            </a:r>
          </a:p>
          <a:p>
            <a:pPr marL="457200" lvl="0" indent="-381000">
              <a:spcBef>
                <a:spcPts val="0"/>
              </a:spcBef>
              <a:buSzPts val="2400"/>
              <a:buFont typeface="Playfair Display"/>
              <a:buChar char="●"/>
            </a:pPr>
            <a:endParaRPr lang="en-US" sz="4000" dirty="0">
              <a:latin typeface="Playfair Display"/>
              <a:ea typeface="Playfair Display"/>
              <a:cs typeface="Playfair Display"/>
              <a:sym typeface="Playfair Display"/>
            </a:endParaRPr>
          </a:p>
          <a:p>
            <a:pPr marL="457200" lvl="0" indent="-381000">
              <a:spcBef>
                <a:spcPts val="0"/>
              </a:spcBef>
              <a:buSzPts val="2400"/>
              <a:buFont typeface="Playfair Display"/>
              <a:buChar char="●"/>
            </a:pPr>
            <a:r>
              <a:rPr lang="en-US" sz="4000" dirty="0">
                <a:latin typeface="Playfair Display"/>
                <a:ea typeface="Playfair Display"/>
                <a:cs typeface="Playfair Display"/>
                <a:sym typeface="Playfair Display"/>
              </a:rPr>
              <a:t>Examples:</a:t>
            </a:r>
          </a:p>
          <a:p>
            <a:pPr lvl="1" indent="-381000">
              <a:spcBef>
                <a:spcPts val="0"/>
              </a:spcBef>
              <a:buSzPts val="2400"/>
              <a:buFont typeface="Playfair Display"/>
              <a:buChar char="○"/>
            </a:pPr>
            <a:r>
              <a:rPr lang="en-US" sz="4000" dirty="0">
                <a:latin typeface="Playfair Display"/>
                <a:ea typeface="Playfair Display"/>
                <a:cs typeface="Playfair Display"/>
                <a:sym typeface="Playfair Display"/>
              </a:rPr>
              <a:t>Airplane ✈️</a:t>
            </a:r>
          </a:p>
          <a:p>
            <a:pPr lvl="1" indent="-381000">
              <a:spcBef>
                <a:spcPts val="0"/>
              </a:spcBef>
              <a:buSzPts val="2400"/>
              <a:buFont typeface="Playfair Display"/>
              <a:buChar char="○"/>
            </a:pPr>
            <a:r>
              <a:rPr lang="en-US" sz="4000" dirty="0">
                <a:latin typeface="Playfair Display"/>
                <a:ea typeface="Playfair Display"/>
                <a:cs typeface="Playfair Display"/>
                <a:sym typeface="Playfair Display"/>
              </a:rPr>
              <a:t>AI in healthcare &amp; finance 🤖</a:t>
            </a:r>
          </a:p>
          <a:p>
            <a:pPr lvl="1" indent="-381000">
              <a:spcBef>
                <a:spcPts val="0"/>
              </a:spcBef>
              <a:buSzPts val="2400"/>
              <a:buFont typeface="Playfair Display"/>
              <a:buChar char="○"/>
            </a:pPr>
            <a:r>
              <a:rPr lang="en-US" sz="4000" dirty="0">
                <a:latin typeface="Playfair Display"/>
                <a:ea typeface="Playfair Display"/>
                <a:cs typeface="Playfair Display"/>
                <a:sym typeface="Playfair Display"/>
              </a:rPr>
              <a:t>MRI machines 🏥</a:t>
            </a:r>
          </a:p>
          <a:p>
            <a:pPr lvl="1" indent="-381000">
              <a:spcBef>
                <a:spcPts val="0"/>
              </a:spcBef>
              <a:buSzPts val="2400"/>
              <a:buFont typeface="Playfair Display"/>
              <a:buChar char="○"/>
            </a:pPr>
            <a:r>
              <a:rPr lang="en-US" sz="4000" dirty="0">
                <a:latin typeface="Playfair Display"/>
                <a:ea typeface="Playfair Display"/>
                <a:cs typeface="Playfair Display"/>
                <a:sym typeface="Playfair Display"/>
              </a:rPr>
              <a:t>Apple AirPods 🎧</a:t>
            </a:r>
          </a:p>
          <a:p>
            <a:pPr lvl="1" indent="-381000">
              <a:spcBef>
                <a:spcPts val="0"/>
              </a:spcBef>
              <a:buSzPts val="2400"/>
              <a:buFont typeface="Playfair Display"/>
              <a:buChar char="○"/>
            </a:pPr>
            <a:endParaRPr lang="en-US" sz="4000" dirty="0">
              <a:latin typeface="Playfair Display"/>
              <a:ea typeface="Playfair Display"/>
              <a:cs typeface="Playfair Display"/>
              <a:sym typeface="Playfair Display"/>
            </a:endParaRPr>
          </a:p>
          <a:p>
            <a:pPr marL="457200" lvl="0" indent="-381000">
              <a:spcBef>
                <a:spcPts val="0"/>
              </a:spcBef>
              <a:buSzPts val="2400"/>
              <a:buChar char="●"/>
            </a:pPr>
            <a:r>
              <a:rPr lang="en-US" sz="4000" b="1" dirty="0">
                <a:latin typeface="Playfair Display"/>
                <a:ea typeface="Playfair Display"/>
                <a:cs typeface="Playfair Display"/>
                <a:sym typeface="Playfair Display"/>
              </a:rPr>
              <a:t>Advantage:</a:t>
            </a:r>
            <a:r>
              <a:rPr lang="en-US" sz="4000" dirty="0">
                <a:latin typeface="Playfair Display"/>
                <a:ea typeface="Playfair Display"/>
                <a:cs typeface="Playfair Display"/>
                <a:sym typeface="Playfair Display"/>
              </a:rPr>
              <a:t> First-mover dominance, high barriers for competitors</a:t>
            </a:r>
          </a:p>
          <a:p>
            <a:pPr>
              <a:spcBef>
                <a:spcPts val="0"/>
              </a:spcBef>
            </a:pPr>
            <a:endParaRPr lang="en-IN" dirty="0"/>
          </a:p>
        </p:txBody>
      </p:sp>
      <p:sp>
        <p:nvSpPr>
          <p:cNvPr id="242" name="Google Shape;242;g364429659c7_0_69">
            <a:extLst>
              <a:ext uri="{FF2B5EF4-FFF2-40B4-BE49-F238E27FC236}">
                <a16:creationId xmlns:a16="http://schemas.microsoft.com/office/drawing/2014/main" id="{972F1E53-219E-AE2A-9033-5B2A32C5889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21282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9">
          <a:extLst>
            <a:ext uri="{FF2B5EF4-FFF2-40B4-BE49-F238E27FC236}">
              <a16:creationId xmlns:a16="http://schemas.microsoft.com/office/drawing/2014/main" id="{9BC0CFC6-0C3D-1618-3DE8-6A2A6C940A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2AEB74-7A08-3506-01C3-096F544B1EFE}"/>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Footholds </a:t>
            </a:r>
            <a:r>
              <a:rPr lang="en-US" sz="3714" b="1" dirty="0">
                <a:solidFill>
                  <a:srgbClr val="54152A"/>
                </a:solidFill>
                <a:latin typeface="Public Sans"/>
                <a:ea typeface="Public Sans"/>
                <a:cs typeface="Public Sans"/>
                <a:sym typeface="Public Sans"/>
              </a:rPr>
              <a:t>🪨</a:t>
            </a:r>
            <a:endParaRPr lang="en-IN" sz="3714" b="1" dirty="0">
              <a:solidFill>
                <a:srgbClr val="54152A"/>
              </a:solidFill>
              <a:latin typeface="Public Sans"/>
              <a:sym typeface="Arial"/>
            </a:endParaRPr>
          </a:p>
        </p:txBody>
      </p:sp>
      <p:cxnSp>
        <p:nvCxnSpPr>
          <p:cNvPr id="251" name="Google Shape;251;g364429659c7_0_81">
            <a:extLst>
              <a:ext uri="{FF2B5EF4-FFF2-40B4-BE49-F238E27FC236}">
                <a16:creationId xmlns:a16="http://schemas.microsoft.com/office/drawing/2014/main" id="{AE73803F-6D16-30DC-B5FE-5A799DD1EC8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6F16259-15B6-635B-A769-46BA9DD941F3}"/>
              </a:ext>
            </a:extLst>
          </p:cNvPr>
          <p:cNvSpPr>
            <a:spLocks noGrp="1"/>
          </p:cNvSpPr>
          <p:nvPr>
            <p:ph sz="quarter" idx="10"/>
          </p:nvPr>
        </p:nvSpPr>
        <p:spPr>
          <a:xfrm>
            <a:off x="1009581" y="2055797"/>
            <a:ext cx="16188746" cy="1323409"/>
          </a:xfrm>
          <a:noFill/>
          <a:ln>
            <a:noFill/>
          </a:ln>
        </p:spPr>
        <p:txBody>
          <a:bodyPr spcFirstLastPara="1" wrap="square" lIns="91425" tIns="91425" rIns="91425" bIns="91425" anchor="t" anchorCtr="0">
            <a:spAutoFit/>
          </a:bodyPr>
          <a:lstStyle/>
          <a:p>
            <a:pPr lvl="0">
              <a:spcBef>
                <a:spcPts val="0"/>
              </a:spcBef>
              <a:spcAft>
                <a:spcPts val="1200"/>
              </a:spcAft>
            </a:pPr>
            <a:r>
              <a:rPr lang="en-US" dirty="0">
                <a:latin typeface="Playfair Display"/>
                <a:ea typeface="Playfair Display"/>
                <a:cs typeface="Playfair Display"/>
                <a:sym typeface="Playfair Display"/>
              </a:rPr>
              <a:t>A </a:t>
            </a:r>
            <a:r>
              <a:rPr lang="en-US" b="1" dirty="0">
                <a:latin typeface="Playfair Display"/>
                <a:ea typeface="Playfair Display"/>
                <a:cs typeface="Playfair Display"/>
                <a:sym typeface="Playfair Display"/>
              </a:rPr>
              <a:t>foothold</a:t>
            </a:r>
            <a:r>
              <a:rPr lang="en-US" dirty="0">
                <a:latin typeface="Playfair Display"/>
                <a:ea typeface="Playfair Display"/>
                <a:cs typeface="Playfair Display"/>
                <a:sym typeface="Playfair Display"/>
              </a:rPr>
              <a:t> is a </a:t>
            </a:r>
            <a:r>
              <a:rPr lang="en-US" b="1" dirty="0">
                <a:latin typeface="Playfair Display"/>
                <a:ea typeface="Playfair Display"/>
                <a:cs typeface="Playfair Display"/>
                <a:sym typeface="Playfair Display"/>
              </a:rPr>
              <a:t>small but strategic entry point </a:t>
            </a:r>
            <a:r>
              <a:rPr lang="en-US" dirty="0">
                <a:latin typeface="Playfair Display"/>
                <a:ea typeface="Playfair Display"/>
                <a:cs typeface="Playfair Display"/>
                <a:sym typeface="Playfair Display"/>
              </a:rPr>
              <a:t>a company creates in an unfamiliar market to gain insights, test the waters, and prepare for expansion.</a:t>
            </a:r>
          </a:p>
        </p:txBody>
      </p:sp>
      <p:sp>
        <p:nvSpPr>
          <p:cNvPr id="4" name="Content Placeholder 3">
            <a:extLst>
              <a:ext uri="{FF2B5EF4-FFF2-40B4-BE49-F238E27FC236}">
                <a16:creationId xmlns:a16="http://schemas.microsoft.com/office/drawing/2014/main" id="{04BDC92D-AA0E-741B-CA2E-74E26C30FFF8}"/>
              </a:ext>
            </a:extLst>
          </p:cNvPr>
          <p:cNvSpPr>
            <a:spLocks noGrp="1"/>
          </p:cNvSpPr>
          <p:nvPr>
            <p:ph sz="quarter" idx="11"/>
          </p:nvPr>
        </p:nvSpPr>
        <p:spPr>
          <a:xfrm>
            <a:off x="1034166" y="3371457"/>
            <a:ext cx="7522980" cy="3632400"/>
          </a:xfrm>
        </p:spPr>
        <p:txBody>
          <a:bodyPr>
            <a:normAutofit/>
          </a:bodyPr>
          <a:lstStyle/>
          <a:p>
            <a:pPr marL="0" lvl="0">
              <a:spcBef>
                <a:spcPts val="0"/>
              </a:spcBef>
            </a:pPr>
            <a:r>
              <a:rPr lang="en-US" b="1" dirty="0">
                <a:latin typeface="Playfair Display"/>
                <a:ea typeface="Playfair Display"/>
                <a:cs typeface="Playfair Display"/>
                <a:sym typeface="Playfair Display"/>
              </a:rPr>
              <a:t>Purpose:</a:t>
            </a:r>
          </a:p>
          <a:p>
            <a:pPr marL="457200" lvl="0" indent="-381000">
              <a:spcBef>
                <a:spcPts val="0"/>
              </a:spcBef>
              <a:buSzPts val="2400"/>
              <a:buFont typeface="Playfair Display"/>
              <a:buChar char="●"/>
            </a:pPr>
            <a:r>
              <a:rPr lang="en-US" dirty="0">
                <a:latin typeface="Playfair Display"/>
                <a:ea typeface="Playfair Display"/>
                <a:cs typeface="Playfair Display"/>
                <a:sym typeface="Playfair Display"/>
              </a:rPr>
              <a:t>Learn local consumer behavior 🛒</a:t>
            </a:r>
          </a:p>
          <a:p>
            <a:pPr marL="457200" lvl="0" indent="-381000">
              <a:spcBef>
                <a:spcPts val="0"/>
              </a:spcBef>
              <a:buSzPts val="2400"/>
              <a:buFont typeface="Playfair Display"/>
              <a:buChar char="●"/>
            </a:pPr>
            <a:r>
              <a:rPr lang="en-US" dirty="0">
                <a:latin typeface="Playfair Display"/>
                <a:ea typeface="Playfair Display"/>
                <a:cs typeface="Playfair Display"/>
                <a:sym typeface="Playfair Display"/>
              </a:rPr>
              <a:t>Test products/services before scaling ⚙️</a:t>
            </a:r>
          </a:p>
          <a:p>
            <a:pPr marL="457200" lvl="0" indent="-381000">
              <a:spcBef>
                <a:spcPts val="0"/>
              </a:spcBef>
              <a:buSzPts val="2400"/>
              <a:buFont typeface="Playfair Display"/>
              <a:buChar char="●"/>
            </a:pPr>
            <a:r>
              <a:rPr lang="en-US" dirty="0">
                <a:latin typeface="Playfair Display"/>
                <a:ea typeface="Playfair Display"/>
                <a:cs typeface="Playfair Display"/>
                <a:sym typeface="Playfair Display"/>
              </a:rPr>
              <a:t>Reduce risk in new market entry 🛡️</a:t>
            </a:r>
          </a:p>
          <a:p>
            <a:pPr marL="457200" lvl="0" indent="-381000">
              <a:spcBef>
                <a:spcPts val="0"/>
              </a:spcBef>
              <a:buSzPts val="2400"/>
              <a:buChar char="●"/>
            </a:pPr>
            <a:r>
              <a:rPr lang="en-US" dirty="0">
                <a:latin typeface="Playfair Display"/>
                <a:ea typeface="Playfair Display"/>
                <a:cs typeface="Playfair Display"/>
                <a:sym typeface="Playfair Display"/>
              </a:rPr>
              <a:t>Common in </a:t>
            </a:r>
            <a:r>
              <a:rPr lang="en-US" b="1" dirty="0">
                <a:latin typeface="Playfair Display"/>
                <a:ea typeface="Playfair Display"/>
                <a:cs typeface="Playfair Display"/>
                <a:sym typeface="Playfair Display"/>
              </a:rPr>
              <a:t>architectural</a:t>
            </a:r>
            <a:r>
              <a:rPr lang="en-US" dirty="0">
                <a:latin typeface="Playfair Display"/>
                <a:ea typeface="Playfair Display"/>
                <a:cs typeface="Playfair Display"/>
                <a:sym typeface="Playfair Display"/>
              </a:rPr>
              <a:t> &amp; </a:t>
            </a:r>
            <a:r>
              <a:rPr lang="en-US" b="1" dirty="0">
                <a:latin typeface="Playfair Display"/>
                <a:ea typeface="Playfair Display"/>
                <a:cs typeface="Playfair Display"/>
                <a:sym typeface="Playfair Display"/>
              </a:rPr>
              <a:t>radical</a:t>
            </a:r>
            <a:r>
              <a:rPr lang="en-US" dirty="0">
                <a:latin typeface="Playfair Display"/>
                <a:ea typeface="Playfair Display"/>
                <a:cs typeface="Playfair Display"/>
                <a:sym typeface="Playfair Display"/>
              </a:rPr>
              <a:t> innovations</a:t>
            </a:r>
          </a:p>
          <a:p>
            <a:pPr>
              <a:spcBef>
                <a:spcPts val="0"/>
              </a:spcBef>
            </a:pPr>
            <a:endParaRPr lang="en-IN" dirty="0"/>
          </a:p>
        </p:txBody>
      </p:sp>
      <p:sp>
        <p:nvSpPr>
          <p:cNvPr id="5" name="Content Placeholder 4">
            <a:extLst>
              <a:ext uri="{FF2B5EF4-FFF2-40B4-BE49-F238E27FC236}">
                <a16:creationId xmlns:a16="http://schemas.microsoft.com/office/drawing/2014/main" id="{DD41A22C-78C1-A4F9-775B-ADD8186D9C50}"/>
              </a:ext>
            </a:extLst>
          </p:cNvPr>
          <p:cNvSpPr>
            <a:spLocks noGrp="1"/>
          </p:cNvSpPr>
          <p:nvPr>
            <p:ph sz="quarter" idx="12"/>
          </p:nvPr>
        </p:nvSpPr>
        <p:spPr>
          <a:xfrm>
            <a:off x="8662602" y="3421541"/>
            <a:ext cx="8508429" cy="4615200"/>
          </a:xfrm>
        </p:spPr>
        <p:txBody>
          <a:bodyPr>
            <a:normAutofit lnSpcReduction="10000"/>
          </a:bodyPr>
          <a:lstStyle/>
          <a:p>
            <a:pPr marL="0">
              <a:lnSpc>
                <a:spcPct val="110000"/>
              </a:lnSpc>
              <a:spcBef>
                <a:spcPts val="0"/>
              </a:spcBef>
              <a:buClr>
                <a:srgbClr val="000000"/>
              </a:buClr>
            </a:pPr>
            <a:r>
              <a:rPr lang="en-US" b="1" dirty="0">
                <a:latin typeface="Playfair Display"/>
                <a:sym typeface="Playfair Display"/>
              </a:rPr>
              <a:t>Examples:</a:t>
            </a:r>
          </a:p>
          <a:p>
            <a:pPr marL="457200" indent="-381000">
              <a:lnSpc>
                <a:spcPct val="110000"/>
              </a:lnSpc>
              <a:spcBef>
                <a:spcPts val="0"/>
              </a:spcBef>
              <a:buSzPts val="2400"/>
              <a:buFont typeface="Arial"/>
              <a:buChar char="●"/>
            </a:pPr>
            <a:r>
              <a:rPr lang="en-US" b="1" dirty="0">
                <a:latin typeface="Playfair Display"/>
                <a:sym typeface="Playfair Display"/>
              </a:rPr>
              <a:t>IKEA</a:t>
            </a:r>
            <a:r>
              <a:rPr lang="en-US" dirty="0">
                <a:latin typeface="Playfair Display"/>
                <a:sym typeface="Playfair Display"/>
              </a:rPr>
              <a:t> – opens 1 store in a new country (ex: Japan) before expanding 🏬</a:t>
            </a:r>
          </a:p>
          <a:p>
            <a:pPr marL="457200" indent="-381000">
              <a:lnSpc>
                <a:spcPct val="110000"/>
              </a:lnSpc>
              <a:spcBef>
                <a:spcPts val="0"/>
              </a:spcBef>
              <a:buSzPts val="2400"/>
              <a:buFont typeface="Arial"/>
              <a:buChar char="●"/>
            </a:pPr>
            <a:r>
              <a:rPr lang="en-US" b="1" dirty="0">
                <a:latin typeface="Playfair Display"/>
                <a:sym typeface="Playfair Display"/>
              </a:rPr>
              <a:t>Merck</a:t>
            </a:r>
            <a:r>
              <a:rPr lang="en-US" dirty="0">
                <a:latin typeface="Playfair Display"/>
                <a:sym typeface="Playfair Display"/>
              </a:rPr>
              <a:t> – acquired </a:t>
            </a:r>
            <a:r>
              <a:rPr lang="en-US" dirty="0" err="1">
                <a:latin typeface="Playfair Display"/>
                <a:sym typeface="Playfair Display"/>
              </a:rPr>
              <a:t>SmartCells</a:t>
            </a:r>
            <a:r>
              <a:rPr lang="en-US" dirty="0">
                <a:latin typeface="Playfair Display"/>
                <a:sym typeface="Playfair Display"/>
              </a:rPr>
              <a:t> for diabetes research 💊</a:t>
            </a:r>
          </a:p>
          <a:p>
            <a:pPr marL="457200" indent="-381000">
              <a:lnSpc>
                <a:spcPct val="110000"/>
              </a:lnSpc>
              <a:spcBef>
                <a:spcPts val="0"/>
              </a:spcBef>
              <a:buSzPts val="2400"/>
              <a:buFont typeface="Arial"/>
              <a:buChar char="●"/>
            </a:pPr>
            <a:r>
              <a:rPr lang="en-US" b="1" dirty="0">
                <a:latin typeface="Playfair Display"/>
                <a:sym typeface="Playfair Display"/>
              </a:rPr>
              <a:t>Microsoft</a:t>
            </a:r>
            <a:r>
              <a:rPr lang="en-US" dirty="0">
                <a:latin typeface="Playfair Display"/>
                <a:sym typeface="Playfair Display"/>
              </a:rPr>
              <a:t> – bought Mojang (Minecraft) to strengthen gaming presence 🎮</a:t>
            </a:r>
          </a:p>
          <a:p>
            <a:pPr marL="457200" indent="-381000">
              <a:lnSpc>
                <a:spcPct val="110000"/>
              </a:lnSpc>
              <a:spcBef>
                <a:spcPts val="0"/>
              </a:spcBef>
              <a:buSzPts val="2400"/>
              <a:buFont typeface="Arial"/>
              <a:buChar char="●"/>
            </a:pPr>
            <a:r>
              <a:rPr lang="en-US" b="1" dirty="0">
                <a:latin typeface="Playfair Display"/>
                <a:sym typeface="Playfair Display"/>
              </a:rPr>
              <a:t>Amazon</a:t>
            </a:r>
            <a:r>
              <a:rPr lang="en-US" dirty="0">
                <a:latin typeface="Playfair Display"/>
                <a:sym typeface="Playfair Display"/>
              </a:rPr>
              <a:t> – acquired Whole Foods to enter grocery retail 🥦</a:t>
            </a:r>
          </a:p>
        </p:txBody>
      </p:sp>
      <p:sp>
        <p:nvSpPr>
          <p:cNvPr id="6" name="Content Placeholder 5">
            <a:extLst>
              <a:ext uri="{FF2B5EF4-FFF2-40B4-BE49-F238E27FC236}">
                <a16:creationId xmlns:a16="http://schemas.microsoft.com/office/drawing/2014/main" id="{C6787211-B61F-C755-E5A1-680CBB05100E}"/>
              </a:ext>
            </a:extLst>
          </p:cNvPr>
          <p:cNvSpPr>
            <a:spLocks noGrp="1"/>
          </p:cNvSpPr>
          <p:nvPr>
            <p:ph sz="quarter" idx="13"/>
          </p:nvPr>
        </p:nvSpPr>
        <p:spPr>
          <a:xfrm>
            <a:off x="1018923" y="7888891"/>
            <a:ext cx="12874497" cy="1663200"/>
          </a:xfrm>
          <a:noFill/>
          <a:ln>
            <a:noFill/>
          </a:ln>
        </p:spPr>
        <p:txBody>
          <a:bodyPr spcFirstLastPara="1" wrap="square" lIns="91425" tIns="91425" rIns="91425" bIns="91425" anchor="t" anchorCtr="0">
            <a:spAutoFit/>
          </a:bodyPr>
          <a:lstStyle/>
          <a:p>
            <a:pPr marL="0">
              <a:spcBef>
                <a:spcPts val="0"/>
              </a:spcBef>
              <a:buClr>
                <a:srgbClr val="000000"/>
              </a:buClr>
            </a:pPr>
            <a:r>
              <a:rPr lang="en-US" b="1" dirty="0">
                <a:latin typeface="Playfair Display"/>
                <a:sym typeface="Playfair Display"/>
              </a:rPr>
              <a:t>Key Takeaway:</a:t>
            </a:r>
          </a:p>
          <a:p>
            <a:pPr marL="0">
              <a:spcBef>
                <a:spcPts val="0"/>
              </a:spcBef>
              <a:buClr>
                <a:srgbClr val="000000"/>
              </a:buClr>
            </a:pPr>
            <a:r>
              <a:rPr lang="en-US" dirty="0">
                <a:latin typeface="Playfair Display"/>
                <a:sym typeface="Playfair Display"/>
              </a:rPr>
              <a:t>Footholds let firms enter </a:t>
            </a:r>
            <a:r>
              <a:rPr lang="en-US" b="1" dirty="0">
                <a:latin typeface="Playfair Display"/>
                <a:sym typeface="Playfair Display"/>
              </a:rPr>
              <a:t>new markets </a:t>
            </a:r>
            <a:r>
              <a:rPr lang="en-US" dirty="0">
                <a:latin typeface="Playfair Display"/>
                <a:sym typeface="Playfair Display"/>
              </a:rPr>
              <a:t>strategically, adapting before large-scale commitment</a:t>
            </a:r>
          </a:p>
        </p:txBody>
      </p:sp>
      <p:sp>
        <p:nvSpPr>
          <p:cNvPr id="252" name="Google Shape;252;g364429659c7_0_81">
            <a:extLst>
              <a:ext uri="{FF2B5EF4-FFF2-40B4-BE49-F238E27FC236}">
                <a16:creationId xmlns:a16="http://schemas.microsoft.com/office/drawing/2014/main" id="{D4F90D69-285D-43CD-7029-60782F30416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06594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1">
          <a:extLst>
            <a:ext uri="{FF2B5EF4-FFF2-40B4-BE49-F238E27FC236}">
              <a16:creationId xmlns:a16="http://schemas.microsoft.com/office/drawing/2014/main" id="{8C079496-B73B-44AC-4E65-89FEDA44B7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0B8F8F-C86F-C912-1DB7-09CA280B7180}"/>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&amp; Business-Level Strategy</a:t>
            </a:r>
            <a:endParaRPr lang="en-IN" sz="3714" b="1" dirty="0">
              <a:solidFill>
                <a:srgbClr val="54152A"/>
              </a:solidFill>
              <a:latin typeface="Public Sans"/>
              <a:sym typeface="Arial"/>
            </a:endParaRPr>
          </a:p>
        </p:txBody>
      </p:sp>
      <p:cxnSp>
        <p:nvCxnSpPr>
          <p:cNvPr id="263" name="Google Shape;263;g364429659c7_0_102">
            <a:extLst>
              <a:ext uri="{FF2B5EF4-FFF2-40B4-BE49-F238E27FC236}">
                <a16:creationId xmlns:a16="http://schemas.microsoft.com/office/drawing/2014/main" id="{25E01E8F-130D-8E3A-4E55-EE8EA5D3B2A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0BB26BC-7287-F709-B0B7-85B920A7AEA3}"/>
              </a:ext>
            </a:extLst>
          </p:cNvPr>
          <p:cNvSpPr>
            <a:spLocks noGrp="1"/>
          </p:cNvSpPr>
          <p:nvPr>
            <p:ph sz="quarter" idx="10"/>
          </p:nvPr>
        </p:nvSpPr>
        <p:spPr>
          <a:xfrm>
            <a:off x="1003807" y="2101551"/>
            <a:ext cx="7657643" cy="5407200"/>
          </a:xfrm>
        </p:spPr>
        <p:txBody>
          <a:bodyPr/>
          <a:lstStyle/>
          <a:p>
            <a:pPr>
              <a:spcBef>
                <a:spcPts val="0"/>
              </a:spcBef>
              <a:buClr>
                <a:srgbClr val="000000"/>
              </a:buClr>
            </a:pPr>
            <a:r>
              <a:rPr lang="en-US" sz="2800" b="1" dirty="0">
                <a:latin typeface="Playfair Display"/>
                <a:sym typeface="Playfair Display"/>
              </a:rPr>
              <a:t>Differentiation Approach</a:t>
            </a:r>
          </a:p>
          <a:p>
            <a:pPr marL="457200" indent="-361950">
              <a:spcBef>
                <a:spcPts val="0"/>
              </a:spcBef>
              <a:buSzPts val="2100"/>
              <a:buFont typeface="Arial"/>
              <a:buChar char="●"/>
            </a:pPr>
            <a:r>
              <a:rPr lang="en-US" sz="2800" b="1" dirty="0">
                <a:latin typeface="Playfair Display"/>
                <a:sym typeface="Playfair Display"/>
              </a:rPr>
              <a:t>Focus:</a:t>
            </a:r>
            <a:r>
              <a:rPr lang="en-US" sz="2800" dirty="0">
                <a:latin typeface="Playfair Display"/>
                <a:sym typeface="Playfair Display"/>
              </a:rPr>
              <a:t> Product &amp; service innovation (customer-facing)</a:t>
            </a:r>
          </a:p>
          <a:p>
            <a:pPr marL="457200" indent="-361950">
              <a:spcBef>
                <a:spcPts val="0"/>
              </a:spcBef>
              <a:buSzPts val="2100"/>
              <a:buFont typeface="Arial"/>
              <a:buChar char="●"/>
            </a:pPr>
            <a:r>
              <a:rPr lang="en-US" sz="2800" b="1" dirty="0">
                <a:latin typeface="Playfair Display"/>
                <a:sym typeface="Playfair Display"/>
              </a:rPr>
              <a:t>Approach: </a:t>
            </a:r>
            <a:r>
              <a:rPr lang="en-US" sz="2800" dirty="0">
                <a:latin typeface="Playfair Display"/>
                <a:sym typeface="Playfair Display"/>
              </a:rPr>
              <a:t>High R&amp;D investment, first-to-market mindset </a:t>
            </a:r>
          </a:p>
          <a:p>
            <a:pPr marL="457200" indent="-361950">
              <a:spcBef>
                <a:spcPts val="0"/>
              </a:spcBef>
              <a:buSzPts val="2100"/>
              <a:buFont typeface="Arial"/>
              <a:buChar char="●"/>
            </a:pPr>
            <a:r>
              <a:rPr lang="en-US" sz="2800" b="1" dirty="0">
                <a:latin typeface="Playfair Display"/>
                <a:sym typeface="Playfair Display"/>
              </a:rPr>
              <a:t>Goal: </a:t>
            </a:r>
            <a:r>
              <a:rPr lang="en-US" sz="2800" dirty="0">
                <a:latin typeface="Playfair Display"/>
                <a:sym typeface="Playfair Display"/>
              </a:rPr>
              <a:t>Continuous upgrades, unique features, premium pricing</a:t>
            </a:r>
          </a:p>
          <a:p>
            <a:pPr marL="457200" indent="-361950">
              <a:spcBef>
                <a:spcPts val="0"/>
              </a:spcBef>
              <a:buSzPts val="2100"/>
              <a:buFont typeface="Arial"/>
              <a:buChar char="●"/>
            </a:pPr>
            <a:r>
              <a:rPr lang="en-US" sz="2800" b="1" dirty="0">
                <a:latin typeface="Playfair Display"/>
                <a:sym typeface="Playfair Display"/>
              </a:rPr>
              <a:t>Innovation Types Used: </a:t>
            </a:r>
            <a:r>
              <a:rPr lang="en-US" sz="2800" dirty="0">
                <a:latin typeface="Playfair Display"/>
                <a:sym typeface="Playfair Display"/>
              </a:rPr>
              <a:t>Incremental, disruptive, architectural, radical – all aimed at </a:t>
            </a:r>
            <a:r>
              <a:rPr lang="en-US" sz="2800" b="1" dirty="0">
                <a:latin typeface="Playfair Display"/>
                <a:sym typeface="Playfair Display"/>
              </a:rPr>
              <a:t>customer experience</a:t>
            </a:r>
          </a:p>
          <a:p>
            <a:pPr marL="457200" indent="-361950">
              <a:spcBef>
                <a:spcPts val="0"/>
              </a:spcBef>
              <a:spcAft>
                <a:spcPts val="400"/>
              </a:spcAft>
              <a:buSzPts val="2100"/>
              <a:buFont typeface="Arial"/>
              <a:buChar char="●"/>
            </a:pPr>
            <a:r>
              <a:rPr lang="en-US" sz="2800" b="1" dirty="0">
                <a:latin typeface="Playfair Display"/>
                <a:sym typeface="Playfair Display"/>
              </a:rPr>
              <a:t>Examples: </a:t>
            </a:r>
            <a:r>
              <a:rPr lang="en-US" sz="2800" dirty="0">
                <a:latin typeface="Playfair Display"/>
                <a:sym typeface="Playfair Display"/>
              </a:rPr>
              <a:t>High-tech devices, high-end fashion 👗</a:t>
            </a:r>
          </a:p>
        </p:txBody>
      </p:sp>
      <p:sp>
        <p:nvSpPr>
          <p:cNvPr id="4" name="Content Placeholder 3">
            <a:extLst>
              <a:ext uri="{FF2B5EF4-FFF2-40B4-BE49-F238E27FC236}">
                <a16:creationId xmlns:a16="http://schemas.microsoft.com/office/drawing/2014/main" id="{9EEF968D-6F70-240C-83EE-87C2BD51BCF4}"/>
              </a:ext>
            </a:extLst>
          </p:cNvPr>
          <p:cNvSpPr>
            <a:spLocks noGrp="1"/>
          </p:cNvSpPr>
          <p:nvPr>
            <p:ph sz="quarter" idx="11"/>
          </p:nvPr>
        </p:nvSpPr>
        <p:spPr>
          <a:xfrm>
            <a:off x="8759817" y="2090745"/>
            <a:ext cx="8497080" cy="6217200"/>
          </a:xfrm>
        </p:spPr>
        <p:txBody>
          <a:bodyPr>
            <a:normAutofit fontScale="92500" lnSpcReduction="20000"/>
          </a:bodyPr>
          <a:lstStyle/>
          <a:p>
            <a:pPr marL="0">
              <a:lnSpc>
                <a:spcPct val="120000"/>
              </a:lnSpc>
              <a:spcBef>
                <a:spcPts val="0"/>
              </a:spcBef>
              <a:buClr>
                <a:srgbClr val="000000"/>
              </a:buClr>
            </a:pPr>
            <a:r>
              <a:rPr lang="en-US" sz="3000" b="1" dirty="0">
                <a:latin typeface="Playfair Display"/>
                <a:sym typeface="Playfair Display"/>
              </a:rPr>
              <a:t>Cost Leadership Approach</a:t>
            </a:r>
          </a:p>
          <a:p>
            <a:pPr marL="457200" indent="-361950">
              <a:lnSpc>
                <a:spcPct val="120000"/>
              </a:lnSpc>
              <a:spcBef>
                <a:spcPts val="0"/>
              </a:spcBef>
              <a:buSzPts val="2100"/>
              <a:buFont typeface="Arial"/>
              <a:buChar char="●"/>
            </a:pPr>
            <a:r>
              <a:rPr lang="en-US" sz="3000" b="1" dirty="0">
                <a:latin typeface="Playfair Display"/>
                <a:sym typeface="Playfair Display"/>
              </a:rPr>
              <a:t>Focus: </a:t>
            </a:r>
            <a:r>
              <a:rPr lang="en-US" sz="3000" dirty="0">
                <a:latin typeface="Playfair Display"/>
                <a:sym typeface="Playfair Display"/>
              </a:rPr>
              <a:t>Process innovation &amp; operational efficiency ⚙️</a:t>
            </a:r>
          </a:p>
          <a:p>
            <a:pPr marL="457200" indent="-361950">
              <a:lnSpc>
                <a:spcPct val="120000"/>
              </a:lnSpc>
              <a:spcBef>
                <a:spcPts val="0"/>
              </a:spcBef>
              <a:buSzPts val="2100"/>
              <a:buFont typeface="Arial"/>
              <a:buChar char="●"/>
            </a:pPr>
            <a:r>
              <a:rPr lang="en-US" sz="3000" b="1" dirty="0">
                <a:latin typeface="Playfair Display"/>
                <a:sym typeface="Playfair Display"/>
              </a:rPr>
              <a:t>Approach: </a:t>
            </a:r>
            <a:r>
              <a:rPr lang="en-US" sz="3000" dirty="0">
                <a:latin typeface="Playfair Display"/>
                <a:sym typeface="Playfair Display"/>
              </a:rPr>
              <a:t>Lean operations, standardized processes, cost reduction</a:t>
            </a:r>
          </a:p>
          <a:p>
            <a:pPr marL="457200" indent="-361950">
              <a:lnSpc>
                <a:spcPct val="120000"/>
              </a:lnSpc>
              <a:spcBef>
                <a:spcPts val="0"/>
              </a:spcBef>
              <a:buSzPts val="2100"/>
              <a:buFont typeface="Arial"/>
              <a:buChar char="●"/>
            </a:pPr>
            <a:r>
              <a:rPr lang="en-US" sz="3000" b="1" dirty="0">
                <a:latin typeface="Playfair Display"/>
                <a:sym typeface="Playfair Display"/>
              </a:rPr>
              <a:t>Goal: </a:t>
            </a:r>
            <a:r>
              <a:rPr lang="en-US" sz="3000" dirty="0">
                <a:latin typeface="Playfair Display"/>
                <a:sym typeface="Playfair Display"/>
              </a:rPr>
              <a:t>Lower costs → competitive pricing advantage 💲</a:t>
            </a:r>
          </a:p>
          <a:p>
            <a:pPr marL="457200" indent="-361950">
              <a:lnSpc>
                <a:spcPct val="120000"/>
              </a:lnSpc>
              <a:spcBef>
                <a:spcPts val="0"/>
              </a:spcBef>
              <a:buSzPts val="2100"/>
              <a:buFont typeface="Arial"/>
              <a:buChar char="●"/>
            </a:pPr>
            <a:r>
              <a:rPr lang="en-US" sz="3000" b="1" dirty="0">
                <a:latin typeface="Playfair Display"/>
                <a:sym typeface="Playfair Display"/>
              </a:rPr>
              <a:t>Innovation Types Used: </a:t>
            </a:r>
            <a:r>
              <a:rPr lang="en-US" sz="3000" dirty="0">
                <a:latin typeface="Playfair Display"/>
                <a:sym typeface="Playfair Display"/>
              </a:rPr>
              <a:t>Incremental, disruptive, architectural, radical – all aimed at </a:t>
            </a:r>
            <a:r>
              <a:rPr lang="en-US" sz="3000" b="1" dirty="0">
                <a:latin typeface="Playfair Display"/>
                <a:sym typeface="Playfair Display"/>
              </a:rPr>
              <a:t>internal efficiency</a:t>
            </a:r>
          </a:p>
          <a:p>
            <a:pPr marL="457200" indent="-361950">
              <a:lnSpc>
                <a:spcPct val="120000"/>
              </a:lnSpc>
              <a:spcBef>
                <a:spcPts val="0"/>
              </a:spcBef>
              <a:buSzPts val="2100"/>
              <a:buFont typeface="Arial"/>
              <a:buChar char="●"/>
            </a:pPr>
            <a:r>
              <a:rPr lang="en-US" sz="3000" b="1" dirty="0">
                <a:latin typeface="Playfair Display"/>
                <a:sym typeface="Playfair Display"/>
              </a:rPr>
              <a:t>Examples: </a:t>
            </a:r>
            <a:r>
              <a:rPr lang="en-US" sz="3000" dirty="0">
                <a:latin typeface="Playfair Display"/>
                <a:sym typeface="Playfair Display"/>
              </a:rPr>
              <a:t>Large-scale manufacturing, logistics optimization 🚚</a:t>
            </a:r>
          </a:p>
          <a:p>
            <a:pPr marL="457200" indent="-361950">
              <a:lnSpc>
                <a:spcPct val="120000"/>
              </a:lnSpc>
              <a:spcBef>
                <a:spcPts val="0"/>
              </a:spcBef>
              <a:buSzPts val="2100"/>
              <a:buFont typeface="Arial"/>
              <a:buChar char="●"/>
            </a:pPr>
            <a:r>
              <a:rPr lang="en-US" sz="3000" b="1" dirty="0">
                <a:latin typeface="Playfair Display"/>
                <a:sym typeface="Playfair Display"/>
              </a:rPr>
              <a:t>Typical Role: </a:t>
            </a:r>
            <a:r>
              <a:rPr lang="en-US" sz="3000" dirty="0">
                <a:latin typeface="Playfair Display"/>
                <a:sym typeface="Playfair Display"/>
              </a:rPr>
              <a:t>Fast follower, capitalizing on first movers’ ideas</a:t>
            </a:r>
          </a:p>
          <a:p>
            <a:endParaRPr lang="en-IN" dirty="0"/>
          </a:p>
        </p:txBody>
      </p:sp>
      <p:sp>
        <p:nvSpPr>
          <p:cNvPr id="5" name="Content Placeholder 4">
            <a:extLst>
              <a:ext uri="{FF2B5EF4-FFF2-40B4-BE49-F238E27FC236}">
                <a16:creationId xmlns:a16="http://schemas.microsoft.com/office/drawing/2014/main" id="{07E0FC14-6454-FA57-052C-8651294F30EC}"/>
              </a:ext>
            </a:extLst>
          </p:cNvPr>
          <p:cNvSpPr>
            <a:spLocks noGrp="1"/>
          </p:cNvSpPr>
          <p:nvPr>
            <p:ph sz="quarter" idx="12"/>
          </p:nvPr>
        </p:nvSpPr>
        <p:spPr>
          <a:xfrm>
            <a:off x="1015047" y="7853015"/>
            <a:ext cx="13108685" cy="2340000"/>
          </a:xfrm>
        </p:spPr>
        <p:txBody>
          <a:bodyPr>
            <a:normAutofit lnSpcReduction="10000"/>
          </a:bodyPr>
          <a:lstStyle/>
          <a:p>
            <a:pPr marL="0">
              <a:lnSpc>
                <a:spcPct val="110000"/>
              </a:lnSpc>
              <a:spcBef>
                <a:spcPts val="0"/>
              </a:spcBef>
              <a:buClr>
                <a:srgbClr val="000000"/>
              </a:buClr>
            </a:pPr>
            <a:r>
              <a:rPr lang="en-US" sz="2800" b="1" dirty="0">
                <a:latin typeface="Playfair Display"/>
                <a:sym typeface="Playfair Display"/>
              </a:rPr>
              <a:t>Key Takeaways</a:t>
            </a:r>
          </a:p>
          <a:p>
            <a:pPr marL="457200" indent="-361950">
              <a:lnSpc>
                <a:spcPct val="110000"/>
              </a:lnSpc>
              <a:spcBef>
                <a:spcPts val="0"/>
              </a:spcBef>
              <a:buSzPts val="2100"/>
              <a:buFont typeface="Arial"/>
              <a:buChar char="●"/>
            </a:pPr>
            <a:r>
              <a:rPr lang="en-US" sz="2800" b="1" dirty="0">
                <a:latin typeface="Playfair Display"/>
                <a:sym typeface="Playfair Display"/>
              </a:rPr>
              <a:t>Differentiation</a:t>
            </a:r>
            <a:r>
              <a:rPr lang="en-US" sz="2800" dirty="0">
                <a:latin typeface="Playfair Display"/>
                <a:sym typeface="Playfair Display"/>
              </a:rPr>
              <a:t> = innovate externally → customer value</a:t>
            </a:r>
          </a:p>
          <a:p>
            <a:pPr marL="457200" indent="-361950">
              <a:lnSpc>
                <a:spcPct val="110000"/>
              </a:lnSpc>
              <a:spcBef>
                <a:spcPts val="0"/>
              </a:spcBef>
              <a:buSzPts val="2100"/>
              <a:buFont typeface="Arial"/>
              <a:buChar char="●"/>
            </a:pPr>
            <a:r>
              <a:rPr lang="en-US" sz="2800" b="1" dirty="0">
                <a:latin typeface="Playfair Display"/>
                <a:sym typeface="Playfair Display"/>
              </a:rPr>
              <a:t>Cost Leadership </a:t>
            </a:r>
            <a:r>
              <a:rPr lang="en-US" sz="2800" dirty="0">
                <a:latin typeface="Playfair Display"/>
                <a:sym typeface="Playfair Display"/>
              </a:rPr>
              <a:t>= innovate internally → cost advantage</a:t>
            </a:r>
          </a:p>
          <a:p>
            <a:pPr marL="457200" indent="-361950">
              <a:lnSpc>
                <a:spcPct val="110000"/>
              </a:lnSpc>
              <a:spcBef>
                <a:spcPts val="0"/>
              </a:spcBef>
              <a:buSzPts val="2100"/>
              <a:buFont typeface="Arial"/>
              <a:buChar char="●"/>
            </a:pPr>
            <a:r>
              <a:rPr lang="en-US" sz="2800" dirty="0">
                <a:latin typeface="Playfair Display"/>
                <a:sym typeface="Playfair Display"/>
              </a:rPr>
              <a:t>All firms use multiple innovation types, but focus differs based on </a:t>
            </a:r>
            <a:r>
              <a:rPr lang="en-US" sz="2800" b="1" dirty="0">
                <a:latin typeface="Playfair Display"/>
                <a:sym typeface="Playfair Display"/>
              </a:rPr>
              <a:t>business-level strategy</a:t>
            </a:r>
          </a:p>
        </p:txBody>
      </p:sp>
      <p:sp>
        <p:nvSpPr>
          <p:cNvPr id="264" name="Google Shape;264;g364429659c7_0_102">
            <a:extLst>
              <a:ext uri="{FF2B5EF4-FFF2-40B4-BE49-F238E27FC236}">
                <a16:creationId xmlns:a16="http://schemas.microsoft.com/office/drawing/2014/main" id="{96A9BBBF-AECC-FE49-1518-9326639BED6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0038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4">
          <a:extLst>
            <a:ext uri="{FF2B5EF4-FFF2-40B4-BE49-F238E27FC236}">
              <a16:creationId xmlns:a16="http://schemas.microsoft.com/office/drawing/2014/main" id="{DE66EC1E-C3FD-55A6-1093-789B9A35DC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3F2B17-FD51-D5B8-C503-111B9B52B10F}"/>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Product Life Cycle</a:t>
            </a:r>
            <a:endParaRPr lang="en-IN" sz="3714" b="1" dirty="0">
              <a:solidFill>
                <a:srgbClr val="54152A"/>
              </a:solidFill>
              <a:latin typeface="Public Sans"/>
              <a:sym typeface="Arial"/>
            </a:endParaRPr>
          </a:p>
        </p:txBody>
      </p:sp>
      <p:cxnSp>
        <p:nvCxnSpPr>
          <p:cNvPr id="276" name="Google Shape;276;g364429659c7_0_122">
            <a:extLst>
              <a:ext uri="{FF2B5EF4-FFF2-40B4-BE49-F238E27FC236}">
                <a16:creationId xmlns:a16="http://schemas.microsoft.com/office/drawing/2014/main" id="{31F485AF-8B4B-4C80-54DC-99DFF61D84F5}"/>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56A38B3-CD65-0219-E83C-FC64A9FA52B8}"/>
              </a:ext>
            </a:extLst>
          </p:cNvPr>
          <p:cNvSpPr>
            <a:spLocks noGrp="1"/>
          </p:cNvSpPr>
          <p:nvPr>
            <p:ph sz="quarter" idx="10"/>
          </p:nvPr>
        </p:nvSpPr>
        <p:spPr>
          <a:xfrm>
            <a:off x="1002190" y="1856701"/>
            <a:ext cx="16257105" cy="8430299"/>
          </a:xfrm>
        </p:spPr>
        <p:txBody>
          <a:bodyPr/>
          <a:lstStyle/>
          <a:p>
            <a:pPr>
              <a:spcBef>
                <a:spcPts val="0"/>
              </a:spcBef>
              <a:buClr>
                <a:srgbClr val="000000"/>
              </a:buClr>
            </a:pPr>
            <a:r>
              <a:rPr lang="en-US" dirty="0">
                <a:latin typeface="Playfair Display"/>
                <a:sym typeface="Playfair Display"/>
              </a:rPr>
              <a:t>When a new product is introduced to the market, it typically follows a progression through four distinct stages that represent the </a:t>
            </a:r>
            <a:r>
              <a:rPr lang="en-US" b="1" dirty="0">
                <a:latin typeface="Playfair Display"/>
                <a:sym typeface="Playfair Display"/>
              </a:rPr>
              <a:t>product life cycle</a:t>
            </a:r>
            <a:r>
              <a:rPr lang="en-US" dirty="0">
                <a:latin typeface="Playfair Display"/>
                <a:sym typeface="Playfair Display"/>
              </a:rPr>
              <a:t>. </a:t>
            </a:r>
          </a:p>
          <a:p>
            <a:pPr>
              <a:spcBef>
                <a:spcPts val="0"/>
              </a:spcBef>
              <a:buClr>
                <a:srgbClr val="000000"/>
              </a:buClr>
            </a:pPr>
            <a:endParaRPr lang="en-US" dirty="0">
              <a:latin typeface="Playfair Display"/>
              <a:sym typeface="Playfair Display"/>
            </a:endParaRPr>
          </a:p>
          <a:p>
            <a:pPr>
              <a:spcBef>
                <a:spcPts val="0"/>
              </a:spcBef>
              <a:buClr>
                <a:srgbClr val="000000"/>
              </a:buClr>
            </a:pPr>
            <a:r>
              <a:rPr lang="en-US" dirty="0">
                <a:latin typeface="Playfair Display"/>
                <a:sym typeface="Playfair Display"/>
              </a:rPr>
              <a:t>These stages are the same for all types of products, from high-tech gadgets like virtual reality headsets to everyday items like cleaning solutions. </a:t>
            </a:r>
          </a:p>
          <a:p>
            <a:pPr>
              <a:spcBef>
                <a:spcPts val="0"/>
              </a:spcBef>
              <a:buClr>
                <a:srgbClr val="000000"/>
              </a:buClr>
            </a:pPr>
            <a:endParaRPr lang="en-US" dirty="0">
              <a:latin typeface="Playfair Display"/>
              <a:sym typeface="Playfair Display"/>
            </a:endParaRPr>
          </a:p>
          <a:p>
            <a:pPr>
              <a:spcBef>
                <a:spcPts val="0"/>
              </a:spcBef>
              <a:buClr>
                <a:srgbClr val="000000"/>
              </a:buClr>
            </a:pPr>
            <a:r>
              <a:rPr lang="en-US" dirty="0">
                <a:latin typeface="Playfair Display"/>
                <a:sym typeface="Playfair Display"/>
              </a:rPr>
              <a:t>Product life cycle stages apply primarily to:</a:t>
            </a:r>
          </a:p>
          <a:p>
            <a:pPr marL="457200" indent="-457200">
              <a:spcBef>
                <a:spcPts val="0"/>
              </a:spcBef>
              <a:buClr>
                <a:srgbClr val="000000"/>
              </a:buClr>
              <a:buFont typeface="Arial" panose="020B0604020202020204" pitchFamily="34" charset="0"/>
              <a:buChar char="•"/>
            </a:pPr>
            <a:r>
              <a:rPr lang="en-US" dirty="0">
                <a:latin typeface="Playfair Display"/>
                <a:sym typeface="Playfair Display"/>
              </a:rPr>
              <a:t>architectural innovation (a product in a new market that uses an existing technology)</a:t>
            </a:r>
          </a:p>
          <a:p>
            <a:pPr marL="457200" indent="-457200">
              <a:spcBef>
                <a:spcPts val="0"/>
              </a:spcBef>
              <a:buClr>
                <a:srgbClr val="000000"/>
              </a:buClr>
              <a:buFont typeface="Arial" panose="020B0604020202020204" pitchFamily="34" charset="0"/>
              <a:buChar char="•"/>
            </a:pPr>
            <a:r>
              <a:rPr lang="en-US" dirty="0">
                <a:latin typeface="Playfair Display"/>
                <a:sym typeface="Playfair Display"/>
              </a:rPr>
              <a:t>radical innovation (a product in a new market that introduces new technology)</a:t>
            </a:r>
          </a:p>
          <a:p>
            <a:pPr marL="457200" indent="-457200">
              <a:spcBef>
                <a:spcPts val="0"/>
              </a:spcBef>
              <a:buClr>
                <a:srgbClr val="000000"/>
              </a:buClr>
              <a:buFont typeface="Arial" panose="020B0604020202020204" pitchFamily="34" charset="0"/>
              <a:buChar char="•"/>
            </a:pPr>
            <a:r>
              <a:rPr lang="en-US" dirty="0">
                <a:latin typeface="Playfair Display"/>
                <a:sym typeface="Playfair Display"/>
              </a:rPr>
              <a:t>disruptive innovation (a product introduced in a new market that uses new technology). </a:t>
            </a:r>
          </a:p>
          <a:p>
            <a:pPr marL="457200" lvl="0" indent="-457200">
              <a:spcBef>
                <a:spcPts val="0"/>
              </a:spcBef>
              <a:buFont typeface="Arial" panose="020B0604020202020204" pitchFamily="34" charset="0"/>
              <a:buChar char="•"/>
            </a:pPr>
            <a:endParaRPr lang="en-US" dirty="0">
              <a:latin typeface="Playfair Display"/>
              <a:ea typeface="Playfair Display"/>
              <a:cs typeface="Playfair Display"/>
              <a:sym typeface="Playfair Display"/>
            </a:endParaRPr>
          </a:p>
          <a:p>
            <a:pPr lvl="0">
              <a:spcBef>
                <a:spcPts val="0"/>
              </a:spcBef>
            </a:pPr>
            <a:r>
              <a:rPr lang="en-US" dirty="0">
                <a:latin typeface="Playfair Display"/>
                <a:ea typeface="Playfair Display"/>
                <a:cs typeface="Playfair Display"/>
                <a:sym typeface="Playfair Display"/>
              </a:rPr>
              <a:t>The four product life cycle stages are </a:t>
            </a:r>
          </a:p>
          <a:p>
            <a:pPr marL="457200" indent="-457200">
              <a:spcBef>
                <a:spcPts val="0"/>
              </a:spcBef>
              <a:buClr>
                <a:srgbClr val="000000"/>
              </a:buClr>
              <a:buFont typeface="Arial" panose="020B0604020202020204" pitchFamily="34" charset="0"/>
              <a:buChar char="•"/>
            </a:pPr>
            <a:r>
              <a:rPr lang="en-US" b="1" dirty="0">
                <a:latin typeface="Playfair Display"/>
                <a:sym typeface="Playfair Display"/>
              </a:rPr>
              <a:t>Introduction</a:t>
            </a:r>
          </a:p>
          <a:p>
            <a:pPr marL="457200" indent="-457200">
              <a:spcBef>
                <a:spcPts val="0"/>
              </a:spcBef>
              <a:buClr>
                <a:srgbClr val="000000"/>
              </a:buClr>
              <a:buFont typeface="Arial" panose="020B0604020202020204" pitchFamily="34" charset="0"/>
              <a:buChar char="•"/>
            </a:pPr>
            <a:r>
              <a:rPr lang="en-US" b="1" dirty="0">
                <a:latin typeface="Playfair Display"/>
                <a:sym typeface="Playfair Display"/>
              </a:rPr>
              <a:t>Growth</a:t>
            </a:r>
          </a:p>
          <a:p>
            <a:pPr marL="457200" indent="-457200">
              <a:spcBef>
                <a:spcPts val="0"/>
              </a:spcBef>
              <a:buClr>
                <a:srgbClr val="000000"/>
              </a:buClr>
              <a:buFont typeface="Arial" panose="020B0604020202020204" pitchFamily="34" charset="0"/>
              <a:buChar char="•"/>
            </a:pPr>
            <a:r>
              <a:rPr lang="en-US" b="1" dirty="0">
                <a:latin typeface="Playfair Display"/>
                <a:sym typeface="Playfair Display"/>
              </a:rPr>
              <a:t>Maturity</a:t>
            </a:r>
          </a:p>
          <a:p>
            <a:pPr marL="457200" indent="-457200">
              <a:spcBef>
                <a:spcPts val="0"/>
              </a:spcBef>
              <a:buClr>
                <a:srgbClr val="000000"/>
              </a:buClr>
              <a:buFont typeface="Arial" panose="020B0604020202020204" pitchFamily="34" charset="0"/>
              <a:buChar char="•"/>
            </a:pPr>
            <a:r>
              <a:rPr lang="en-US" b="1" dirty="0">
                <a:latin typeface="Playfair Display"/>
                <a:sym typeface="Playfair Display"/>
              </a:rPr>
              <a:t>Decline</a:t>
            </a:r>
          </a:p>
          <a:p>
            <a:endParaRPr lang="en-IN" dirty="0"/>
          </a:p>
        </p:txBody>
      </p:sp>
      <p:sp>
        <p:nvSpPr>
          <p:cNvPr id="277" name="Google Shape;277;g364429659c7_0_122">
            <a:extLst>
              <a:ext uri="{FF2B5EF4-FFF2-40B4-BE49-F238E27FC236}">
                <a16:creationId xmlns:a16="http://schemas.microsoft.com/office/drawing/2014/main" id="{996BAB29-93FF-19C5-3A55-9509B52E903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5710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40966D41-E450-2C28-D5F3-5A2C566357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3DE972-AE95-DDC8-AA01-E496CF931E7B}"/>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Learning Objectives, 2 of 2</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C7EAF40E-1462-C03F-B6BD-4749BB68D566}"/>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3062562-0CE4-B1CC-671C-D808575BC5EE}"/>
              </a:ext>
            </a:extLst>
          </p:cNvPr>
          <p:cNvSpPr>
            <a:spLocks noGrp="1"/>
          </p:cNvSpPr>
          <p:nvPr>
            <p:ph sz="quarter" idx="10"/>
          </p:nvPr>
        </p:nvSpPr>
        <p:spPr>
          <a:xfrm>
            <a:off x="933950" y="2088713"/>
            <a:ext cx="16630717" cy="7487324"/>
          </a:xfrm>
        </p:spPr>
        <p:txBody>
          <a:bodyPr/>
          <a:lstStyle/>
          <a:p>
            <a:pPr lvl="0">
              <a:lnSpc>
                <a:spcPct val="164000"/>
              </a:lnSpc>
              <a:spcBef>
                <a:spcPts val="0"/>
              </a:spcBef>
            </a:pPr>
            <a:r>
              <a:rPr lang="en-US" b="1" dirty="0">
                <a:latin typeface="Playfair Display"/>
                <a:ea typeface="Playfair Display"/>
                <a:cs typeface="Playfair Display"/>
                <a:sym typeface="Playfair Display"/>
              </a:rPr>
              <a:t>After engaging with this chapter, you will understand and be able to apply the following concepts to formulating innovation strategies.</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Product life cycle</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Crossing the chasm</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Cooperative moves</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Responding to innovation in the market</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Measuring innovation performance</a:t>
            </a:r>
          </a:p>
          <a:p>
            <a:pPr marL="539750" lvl="0" indent="-514350">
              <a:lnSpc>
                <a:spcPct val="164000"/>
              </a:lnSpc>
              <a:spcBef>
                <a:spcPts val="0"/>
              </a:spcBef>
              <a:buFont typeface="+mj-lt"/>
              <a:buAutoNum type="arabicPeriod" startAt="8"/>
            </a:pPr>
            <a:r>
              <a:rPr lang="en-US" dirty="0">
                <a:latin typeface="Playfair Display"/>
                <a:ea typeface="Playfair Display"/>
                <a:cs typeface="Playfair Display"/>
                <a:sym typeface="Playfair Display"/>
              </a:rPr>
              <a:t>Why technology strategy is important to business graduates</a:t>
            </a:r>
          </a:p>
          <a:p>
            <a:pPr lvl="0">
              <a:lnSpc>
                <a:spcPct val="164000"/>
              </a:lnSpc>
              <a:spcBef>
                <a:spcPts val="0"/>
              </a:spcBef>
            </a:pPr>
            <a:r>
              <a:rPr lang="en-US" b="1" dirty="0">
                <a:latin typeface="Playfair Display"/>
                <a:ea typeface="Playfair Display"/>
                <a:cs typeface="Playfair Display"/>
                <a:sym typeface="Playfair Display"/>
              </a:rPr>
              <a:t>Ultimately, this chapter equips you to analyze innovation strategy.</a:t>
            </a:r>
          </a:p>
          <a:p>
            <a:endParaRPr lang="en-IN" dirty="0"/>
          </a:p>
        </p:txBody>
      </p:sp>
      <p:sp>
        <p:nvSpPr>
          <p:cNvPr id="117" name="Google Shape;117;g36439a07491_0_89">
            <a:extLst>
              <a:ext uri="{FF2B5EF4-FFF2-40B4-BE49-F238E27FC236}">
                <a16:creationId xmlns:a16="http://schemas.microsoft.com/office/drawing/2014/main" id="{E11F90FD-9FEF-2187-2617-B5248966BC8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73411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4">
          <a:extLst>
            <a:ext uri="{FF2B5EF4-FFF2-40B4-BE49-F238E27FC236}">
              <a16:creationId xmlns:a16="http://schemas.microsoft.com/office/drawing/2014/main" id="{056C6A80-D62D-5B55-550D-6029C3252DE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CE2873C-C8E2-FBC4-D9C0-7614E978E8C0}"/>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Four Stages of the Product Life Cycle, 1 of 2</a:t>
            </a:r>
            <a:endParaRPr lang="en-IN" sz="3714" b="1" dirty="0">
              <a:solidFill>
                <a:srgbClr val="54152A"/>
              </a:solidFill>
              <a:latin typeface="Public Sans"/>
              <a:sym typeface="Arial"/>
            </a:endParaRPr>
          </a:p>
        </p:txBody>
      </p:sp>
      <p:cxnSp>
        <p:nvCxnSpPr>
          <p:cNvPr id="276" name="Google Shape;276;g364429659c7_0_122">
            <a:extLst>
              <a:ext uri="{FF2B5EF4-FFF2-40B4-BE49-F238E27FC236}">
                <a16:creationId xmlns:a16="http://schemas.microsoft.com/office/drawing/2014/main" id="{0B8FD6AC-7939-A36C-9B4D-83C1069296C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EBDB8EC4-88D6-FE53-ACA4-5B97CA84C5E6}"/>
              </a:ext>
            </a:extLst>
          </p:cNvPr>
          <p:cNvSpPr>
            <a:spLocks noGrp="1"/>
          </p:cNvSpPr>
          <p:nvPr>
            <p:ph sz="quarter" idx="10"/>
          </p:nvPr>
        </p:nvSpPr>
        <p:spPr>
          <a:xfrm>
            <a:off x="1006871" y="2026307"/>
            <a:ext cx="16230600" cy="8260693"/>
          </a:xfrm>
          <a:noFill/>
          <a:ln>
            <a:noFill/>
          </a:ln>
        </p:spPr>
        <p:txBody>
          <a:bodyPr spcFirstLastPara="1" wrap="square" lIns="91425" tIns="91425" rIns="91425" bIns="91425" anchor="t" anchorCtr="0">
            <a:spAutoFit/>
          </a:bodyPr>
          <a:lstStyle/>
          <a:p>
            <a:pPr>
              <a:lnSpc>
                <a:spcPct val="164000"/>
              </a:lnSpc>
              <a:spcBef>
                <a:spcPts val="0"/>
              </a:spcBef>
              <a:buClr>
                <a:srgbClr val="000000"/>
              </a:buClr>
            </a:pPr>
            <a:r>
              <a:rPr lang="en-US" sz="4000" b="1" dirty="0">
                <a:latin typeface="Playfair Display"/>
                <a:sym typeface="Playfair Display"/>
              </a:rPr>
              <a:t>Introduction</a:t>
            </a:r>
            <a:r>
              <a:rPr lang="en-US" sz="4000" dirty="0">
                <a:latin typeface="Playfair Display"/>
                <a:sym typeface="Playfair Display"/>
              </a:rPr>
              <a:t> – Low sales, high costs, innovative customers, few competitors</a:t>
            </a:r>
          </a:p>
          <a:p>
            <a:pPr>
              <a:lnSpc>
                <a:spcPct val="164000"/>
              </a:lnSpc>
              <a:spcBef>
                <a:spcPts val="0"/>
              </a:spcBef>
              <a:buClr>
                <a:srgbClr val="000000"/>
              </a:buClr>
            </a:pPr>
            <a:r>
              <a:rPr lang="en-US" sz="4000" b="1" dirty="0">
                <a:latin typeface="Playfair Display"/>
                <a:sym typeface="Playfair Display"/>
              </a:rPr>
              <a:t>Growth</a:t>
            </a:r>
            <a:r>
              <a:rPr lang="en-US" sz="4000" dirty="0">
                <a:latin typeface="Playfair Display"/>
                <a:sym typeface="Playfair Display"/>
              </a:rPr>
              <a:t> – Sales rise, costs per customer drop, profits increase, more competitors</a:t>
            </a:r>
          </a:p>
          <a:p>
            <a:pPr>
              <a:lnSpc>
                <a:spcPct val="164000"/>
              </a:lnSpc>
              <a:spcBef>
                <a:spcPts val="0"/>
              </a:spcBef>
              <a:buClr>
                <a:srgbClr val="000000"/>
              </a:buClr>
            </a:pPr>
            <a:r>
              <a:rPr lang="en-US" sz="4000" b="1" dirty="0">
                <a:latin typeface="Playfair Display"/>
                <a:sym typeface="Playfair Display"/>
              </a:rPr>
              <a:t>Maturity</a:t>
            </a:r>
            <a:r>
              <a:rPr lang="en-US" sz="4000" dirty="0">
                <a:latin typeface="Playfair Display"/>
                <a:sym typeface="Playfair Display"/>
              </a:rPr>
              <a:t> – Peak sales, lowest costs, high profits, market saturation, stable competition</a:t>
            </a:r>
          </a:p>
          <a:p>
            <a:pPr>
              <a:lnSpc>
                <a:spcPct val="164000"/>
              </a:lnSpc>
              <a:spcBef>
                <a:spcPts val="0"/>
              </a:spcBef>
              <a:buClr>
                <a:srgbClr val="000000"/>
              </a:buClr>
            </a:pPr>
            <a:r>
              <a:rPr lang="en-US" sz="4000" b="1" dirty="0">
                <a:latin typeface="Playfair Display"/>
                <a:sym typeface="Playfair Display"/>
              </a:rPr>
              <a:t>Decline</a:t>
            </a:r>
            <a:r>
              <a:rPr lang="en-US" sz="4000" dirty="0">
                <a:latin typeface="Playfair Display"/>
                <a:sym typeface="Playfair Display"/>
              </a:rPr>
              <a:t> – Falling sales, shrinking customer base, profits drop, fewer competitors</a:t>
            </a:r>
          </a:p>
        </p:txBody>
      </p:sp>
      <p:sp>
        <p:nvSpPr>
          <p:cNvPr id="277" name="Google Shape;277;g364429659c7_0_122">
            <a:extLst>
              <a:ext uri="{FF2B5EF4-FFF2-40B4-BE49-F238E27FC236}">
                <a16:creationId xmlns:a16="http://schemas.microsoft.com/office/drawing/2014/main" id="{E4BCDFB3-B746-563F-273E-E61E7D7B2BD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46450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4">
          <a:extLst>
            <a:ext uri="{FF2B5EF4-FFF2-40B4-BE49-F238E27FC236}">
              <a16:creationId xmlns:a16="http://schemas.microsoft.com/office/drawing/2014/main" id="{110652A7-3254-D19A-FAFF-C4389E52547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6BFDDBC-8CF9-F7C8-A5D4-BF248AE69337}"/>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Four Stages of the Product Life Cycle, 2 of 2</a:t>
            </a:r>
            <a:endParaRPr lang="en-IN" sz="3714" b="1" dirty="0">
              <a:solidFill>
                <a:srgbClr val="54152A"/>
              </a:solidFill>
              <a:latin typeface="Public Sans"/>
              <a:sym typeface="Arial"/>
            </a:endParaRPr>
          </a:p>
        </p:txBody>
      </p:sp>
      <p:cxnSp>
        <p:nvCxnSpPr>
          <p:cNvPr id="276" name="Google Shape;276;g364429659c7_0_122">
            <a:extLst>
              <a:ext uri="{FF2B5EF4-FFF2-40B4-BE49-F238E27FC236}">
                <a16:creationId xmlns:a16="http://schemas.microsoft.com/office/drawing/2014/main" id="{60DC65E5-EE6A-DBF2-51D4-E84DCE089A5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80" name="Google Shape;280;g364429659c7_0_122" descr="Product life cycle phases: introduction, growth, maturity, and decline&#10;&#10;X-Y plot with time on the x-axis and sales on the y-axis. A curve starts in the bottom left hand corner (labeled introduction) and increases (labeled growth) until it reaches its apex (labeled maturity), then the curve begins to decline (labeled decline). Bullet points to note during the introduction phase: low sales, high cost per customer, financial losses, innovative customers, few (if any) competitors. Growth phase: increasing sales, cost per customer falls, profits rise, increasing number of customers, more competitors. Maturity phase: peak sales, cost per customer lowest, profits high, mass market, stable number of competitors. Decline phase: falling sales, cost per customer is low, profits fall, customer base contracts, number of competitors fall. This graphic is purple.">
            <a:extLst>
              <a:ext uri="{FF2B5EF4-FFF2-40B4-BE49-F238E27FC236}">
                <a16:creationId xmlns:a16="http://schemas.microsoft.com/office/drawing/2014/main" id="{74EC272E-7ED8-3D17-8E28-218402BC8CDE}"/>
              </a:ext>
            </a:extLst>
          </p:cNvPr>
          <p:cNvPicPr preferRelativeResize="0"/>
          <p:nvPr/>
        </p:nvPicPr>
        <p:blipFill>
          <a:blip r:embed="rId3">
            <a:alphaModFix/>
          </a:blip>
          <a:stretch>
            <a:fillRect/>
          </a:stretch>
        </p:blipFill>
        <p:spPr>
          <a:xfrm>
            <a:off x="1006871" y="2055525"/>
            <a:ext cx="12970386" cy="7505056"/>
          </a:xfrm>
          <a:prstGeom prst="rect">
            <a:avLst/>
          </a:prstGeom>
          <a:noFill/>
          <a:ln>
            <a:noFill/>
          </a:ln>
        </p:spPr>
      </p:pic>
      <p:sp>
        <p:nvSpPr>
          <p:cNvPr id="4" name="Content Placeholder 3">
            <a:extLst>
              <a:ext uri="{FF2B5EF4-FFF2-40B4-BE49-F238E27FC236}">
                <a16:creationId xmlns:a16="http://schemas.microsoft.com/office/drawing/2014/main" id="{97CF8F8A-99BC-50E2-7F5D-41C2F0FFB067}"/>
              </a:ext>
            </a:extLst>
          </p:cNvPr>
          <p:cNvSpPr>
            <a:spLocks noGrp="1"/>
          </p:cNvSpPr>
          <p:nvPr>
            <p:ph sz="quarter" idx="10"/>
          </p:nvPr>
        </p:nvSpPr>
        <p:spPr>
          <a:xfrm>
            <a:off x="14327005" y="2031727"/>
            <a:ext cx="2884970" cy="5943905"/>
          </a:xfrm>
          <a:noFill/>
          <a:ln>
            <a:noFill/>
          </a:ln>
        </p:spPr>
        <p:txBody>
          <a:bodyPr spcFirstLastPara="1" wrap="square" lIns="91425" tIns="91425" rIns="91425" bIns="91425" anchor="t" anchorCtr="0">
            <a:spAutoFit/>
          </a:bodyPr>
          <a:lstStyle/>
          <a:p>
            <a:pPr lvl="0">
              <a:lnSpc>
                <a:spcPct val="164000"/>
              </a:lnSpc>
              <a:spcBef>
                <a:spcPts val="1200"/>
              </a:spcBef>
              <a:spcAft>
                <a:spcPts val="1200"/>
              </a:spcAft>
            </a:pPr>
            <a:r>
              <a:rPr lang="en-US" sz="3600" dirty="0">
                <a:latin typeface="Playfair Display"/>
                <a:ea typeface="Playfair Display"/>
                <a:cs typeface="Playfair Display"/>
                <a:sym typeface="Playfair Display"/>
              </a:rPr>
              <a:t>The bell curve shape reflects the rise and fall of sales over time</a:t>
            </a:r>
          </a:p>
        </p:txBody>
      </p:sp>
      <p:sp>
        <p:nvSpPr>
          <p:cNvPr id="5" name="Content Placeholder 4">
            <a:extLst>
              <a:ext uri="{FF2B5EF4-FFF2-40B4-BE49-F238E27FC236}">
                <a16:creationId xmlns:a16="http://schemas.microsoft.com/office/drawing/2014/main" id="{FC692F12-9531-3174-0946-10AF946E4528}"/>
              </a:ext>
            </a:extLst>
          </p:cNvPr>
          <p:cNvSpPr>
            <a:spLocks noGrp="1"/>
          </p:cNvSpPr>
          <p:nvPr>
            <p:ph sz="quarter" idx="11"/>
          </p:nvPr>
        </p:nvSpPr>
        <p:spPr>
          <a:xfrm>
            <a:off x="5080267" y="9219091"/>
            <a:ext cx="6008400" cy="216000"/>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Kindred Grey. 2025. CC BY-NC-SA.</a:t>
            </a:r>
          </a:p>
        </p:txBody>
      </p:sp>
      <p:sp>
        <p:nvSpPr>
          <p:cNvPr id="277" name="Google Shape;277;g364429659c7_0_122">
            <a:extLst>
              <a:ext uri="{FF2B5EF4-FFF2-40B4-BE49-F238E27FC236}">
                <a16:creationId xmlns:a16="http://schemas.microsoft.com/office/drawing/2014/main" id="{2872A71E-00A2-2DCB-EC04-5ABCD04367D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265962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6">
          <a:extLst>
            <a:ext uri="{FF2B5EF4-FFF2-40B4-BE49-F238E27FC236}">
              <a16:creationId xmlns:a16="http://schemas.microsoft.com/office/drawing/2014/main" id="{754AE0A7-1D1F-80D4-DD40-DAFB3782B22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B2A87BA-7224-1FB6-8AEC-FB72F0D1CF31}"/>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Extending the Life Cycle, 1 of 2</a:t>
            </a:r>
            <a:endParaRPr lang="en-IN" sz="3714" b="1" dirty="0">
              <a:solidFill>
                <a:srgbClr val="54152A"/>
              </a:solidFill>
              <a:latin typeface="Public Sans"/>
              <a:sym typeface="Arial"/>
            </a:endParaRPr>
          </a:p>
        </p:txBody>
      </p:sp>
      <p:cxnSp>
        <p:nvCxnSpPr>
          <p:cNvPr id="288" name="Google Shape;288;g364429659c7_0_141">
            <a:extLst>
              <a:ext uri="{FF2B5EF4-FFF2-40B4-BE49-F238E27FC236}">
                <a16:creationId xmlns:a16="http://schemas.microsoft.com/office/drawing/2014/main" id="{C9E518CC-12BD-8869-73AE-21C10BD10A2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92" name="Google Shape;292;g364429659c7_0_141" descr="Product life cycle phases: introduction, growth, maturity, decline, and product extension&#10;&#10;Same plot as described in figure 9.12. Except, in this plot, instead of the line declining, it continues to increase. This is labeled as product extension.">
            <a:extLst>
              <a:ext uri="{FF2B5EF4-FFF2-40B4-BE49-F238E27FC236}">
                <a16:creationId xmlns:a16="http://schemas.microsoft.com/office/drawing/2014/main" id="{E72C6431-2BE6-94ED-54CC-82C08F094759}"/>
              </a:ext>
            </a:extLst>
          </p:cNvPr>
          <p:cNvPicPr preferRelativeResize="0"/>
          <p:nvPr/>
        </p:nvPicPr>
        <p:blipFill>
          <a:blip r:embed="rId3">
            <a:alphaModFix/>
          </a:blip>
          <a:stretch>
            <a:fillRect/>
          </a:stretch>
        </p:blipFill>
        <p:spPr>
          <a:xfrm>
            <a:off x="1028695" y="2045365"/>
            <a:ext cx="12621991" cy="7865776"/>
          </a:xfrm>
          <a:prstGeom prst="rect">
            <a:avLst/>
          </a:prstGeom>
          <a:noFill/>
          <a:ln>
            <a:noFill/>
          </a:ln>
        </p:spPr>
      </p:pic>
      <p:sp>
        <p:nvSpPr>
          <p:cNvPr id="4" name="Content Placeholder 3">
            <a:extLst>
              <a:ext uri="{FF2B5EF4-FFF2-40B4-BE49-F238E27FC236}">
                <a16:creationId xmlns:a16="http://schemas.microsoft.com/office/drawing/2014/main" id="{FF8CFED5-A3F1-A765-6F5B-7515CF953338}"/>
              </a:ext>
            </a:extLst>
          </p:cNvPr>
          <p:cNvSpPr>
            <a:spLocks noGrp="1"/>
          </p:cNvSpPr>
          <p:nvPr>
            <p:ph sz="quarter" idx="10"/>
          </p:nvPr>
        </p:nvSpPr>
        <p:spPr>
          <a:xfrm>
            <a:off x="8374842" y="9529683"/>
            <a:ext cx="3884489" cy="215403"/>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Kindred Grey. 2025. CC BY-NC-SA.</a:t>
            </a:r>
          </a:p>
        </p:txBody>
      </p:sp>
      <p:sp>
        <p:nvSpPr>
          <p:cNvPr id="289" name="Google Shape;289;g364429659c7_0_141">
            <a:extLst>
              <a:ext uri="{FF2B5EF4-FFF2-40B4-BE49-F238E27FC236}">
                <a16:creationId xmlns:a16="http://schemas.microsoft.com/office/drawing/2014/main" id="{554E95EF-3310-CD17-3829-FDE7995C4DE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33720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6">
          <a:extLst>
            <a:ext uri="{FF2B5EF4-FFF2-40B4-BE49-F238E27FC236}">
              <a16:creationId xmlns:a16="http://schemas.microsoft.com/office/drawing/2014/main" id="{9055E844-7CA6-2257-E63E-EB93A0139E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715726-4034-55D2-67C8-9D45DCAED367}"/>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Extending the Life Cycle, 2 of 2</a:t>
            </a:r>
            <a:endParaRPr lang="en-IN" sz="3714" b="1" dirty="0">
              <a:solidFill>
                <a:srgbClr val="54152A"/>
              </a:solidFill>
              <a:latin typeface="Public Sans"/>
              <a:sym typeface="Arial"/>
            </a:endParaRPr>
          </a:p>
        </p:txBody>
      </p:sp>
      <p:cxnSp>
        <p:nvCxnSpPr>
          <p:cNvPr id="288" name="Google Shape;288;g364429659c7_0_141">
            <a:extLst>
              <a:ext uri="{FF2B5EF4-FFF2-40B4-BE49-F238E27FC236}">
                <a16:creationId xmlns:a16="http://schemas.microsoft.com/office/drawing/2014/main" id="{71065836-102B-8900-BABB-56A48E798A4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3C583B9E-0215-CBF4-DEAA-22435C8A945E}"/>
              </a:ext>
            </a:extLst>
          </p:cNvPr>
          <p:cNvSpPr>
            <a:spLocks noGrp="1"/>
          </p:cNvSpPr>
          <p:nvPr>
            <p:ph sz="quarter" idx="10"/>
          </p:nvPr>
        </p:nvSpPr>
        <p:spPr>
          <a:xfrm>
            <a:off x="1028933" y="2139456"/>
            <a:ext cx="16183041" cy="5029200"/>
          </a:xfrm>
        </p:spPr>
        <p:txBody>
          <a:bodyPr/>
          <a:lstStyle/>
          <a:p>
            <a:pPr lvl="0">
              <a:lnSpc>
                <a:spcPct val="164000"/>
              </a:lnSpc>
              <a:spcBef>
                <a:spcPts val="0"/>
              </a:spcBef>
            </a:pPr>
            <a:r>
              <a:rPr lang="en-US" dirty="0">
                <a:latin typeface="Playfair Display"/>
                <a:ea typeface="Playfair Display"/>
                <a:cs typeface="Playfair Display"/>
                <a:sym typeface="Playfair Display"/>
              </a:rPr>
              <a:t>Companies delay decline by updating or improving products (incremental innovation)</a:t>
            </a:r>
          </a:p>
          <a:p>
            <a:pPr lvl="0">
              <a:lnSpc>
                <a:spcPct val="164000"/>
              </a:lnSpc>
              <a:spcBef>
                <a:spcPts val="0"/>
              </a:spcBef>
            </a:pPr>
            <a:r>
              <a:rPr lang="en-US" dirty="0">
                <a:latin typeface="Playfair Display"/>
                <a:ea typeface="Playfair Display"/>
                <a:cs typeface="Playfair Display"/>
                <a:sym typeface="Playfair Display"/>
              </a:rPr>
              <a:t>Examples:</a:t>
            </a:r>
          </a:p>
          <a:p>
            <a:pPr marL="457200" indent="-381000">
              <a:lnSpc>
                <a:spcPct val="164000"/>
              </a:lnSpc>
              <a:spcBef>
                <a:spcPts val="0"/>
              </a:spcBef>
              <a:buSzPts val="2400"/>
              <a:buFont typeface="Arial"/>
              <a:buChar char="●"/>
            </a:pPr>
            <a:r>
              <a:rPr lang="en-US" b="1" dirty="0">
                <a:latin typeface="Playfair Display"/>
                <a:sym typeface="Playfair Display"/>
              </a:rPr>
              <a:t>Apple </a:t>
            </a:r>
            <a:r>
              <a:rPr lang="en-US" dirty="0">
                <a:latin typeface="Playfair Display"/>
                <a:sym typeface="Playfair Display"/>
              </a:rPr>
              <a:t>–</a:t>
            </a:r>
            <a:r>
              <a:rPr lang="en-US" b="1" dirty="0">
                <a:latin typeface="Playfair Display"/>
                <a:sym typeface="Playfair Display"/>
              </a:rPr>
              <a:t> </a:t>
            </a:r>
            <a:r>
              <a:rPr lang="en-US" dirty="0">
                <a:latin typeface="Playfair Display"/>
                <a:sym typeface="Playfair Display"/>
              </a:rPr>
              <a:t>Regular iPhone upgrades</a:t>
            </a:r>
          </a:p>
          <a:p>
            <a:pPr marL="457200" indent="-381000">
              <a:lnSpc>
                <a:spcPct val="164000"/>
              </a:lnSpc>
              <a:spcBef>
                <a:spcPts val="0"/>
              </a:spcBef>
              <a:buSzPts val="2400"/>
              <a:buFont typeface="Arial"/>
              <a:buChar char="●"/>
            </a:pPr>
            <a:r>
              <a:rPr lang="en-US" b="1" dirty="0">
                <a:latin typeface="Playfair Display"/>
                <a:sym typeface="Playfair Display"/>
              </a:rPr>
              <a:t>Toyota </a:t>
            </a:r>
            <a:r>
              <a:rPr lang="en-US" dirty="0">
                <a:latin typeface="Playfair Display"/>
                <a:sym typeface="Playfair Display"/>
              </a:rPr>
              <a:t>&amp;</a:t>
            </a:r>
            <a:r>
              <a:rPr lang="en-US" b="1" dirty="0">
                <a:latin typeface="Playfair Display"/>
                <a:sym typeface="Playfair Display"/>
              </a:rPr>
              <a:t> Ford </a:t>
            </a:r>
            <a:r>
              <a:rPr lang="en-US" dirty="0">
                <a:latin typeface="Playfair Display"/>
                <a:sym typeface="Playfair Display"/>
              </a:rPr>
              <a:t>–</a:t>
            </a:r>
            <a:r>
              <a:rPr lang="en-US" b="1" dirty="0">
                <a:latin typeface="Playfair Display"/>
                <a:sym typeface="Playfair Display"/>
              </a:rPr>
              <a:t> </a:t>
            </a:r>
            <a:r>
              <a:rPr lang="en-US" dirty="0">
                <a:latin typeface="Playfair Display"/>
                <a:sym typeface="Playfair Display"/>
              </a:rPr>
              <a:t>New car models to maintain competitiveness</a:t>
            </a:r>
          </a:p>
          <a:p>
            <a:pPr>
              <a:lnSpc>
                <a:spcPct val="164000"/>
              </a:lnSpc>
              <a:spcBef>
                <a:spcPts val="0"/>
              </a:spcBef>
            </a:pPr>
            <a:r>
              <a:rPr lang="en-US" b="1" dirty="0">
                <a:latin typeface="Playfair Display"/>
                <a:sym typeface="Playfair Display"/>
              </a:rPr>
              <a:t>Benefits</a:t>
            </a:r>
          </a:p>
          <a:p>
            <a:pPr marL="457200" lvl="0" indent="-457200">
              <a:lnSpc>
                <a:spcPct val="164000"/>
              </a:lnSpc>
              <a:spcBef>
                <a:spcPts val="0"/>
              </a:spcBef>
              <a:buFont typeface="Arial" panose="020B0604020202020204" pitchFamily="34" charset="0"/>
              <a:buChar char="•"/>
            </a:pPr>
            <a:r>
              <a:rPr lang="en-US" dirty="0">
                <a:latin typeface="Playfair Display"/>
                <a:ea typeface="Playfair Display"/>
                <a:cs typeface="Playfair Display"/>
                <a:sym typeface="Playfair Display"/>
              </a:rPr>
              <a:t>Refreshes customer interest, restarts growth phase</a:t>
            </a:r>
          </a:p>
          <a:p>
            <a:endParaRPr lang="en-IN" dirty="0"/>
          </a:p>
        </p:txBody>
      </p:sp>
      <p:sp>
        <p:nvSpPr>
          <p:cNvPr id="5" name="Content Placeholder 4">
            <a:extLst>
              <a:ext uri="{FF2B5EF4-FFF2-40B4-BE49-F238E27FC236}">
                <a16:creationId xmlns:a16="http://schemas.microsoft.com/office/drawing/2014/main" id="{1252C609-37F3-9BEF-8E39-4AC9B4FD258F}"/>
              </a:ext>
            </a:extLst>
          </p:cNvPr>
          <p:cNvSpPr>
            <a:spLocks noGrp="1"/>
          </p:cNvSpPr>
          <p:nvPr>
            <p:ph sz="quarter" idx="11"/>
          </p:nvPr>
        </p:nvSpPr>
        <p:spPr>
          <a:xfrm>
            <a:off x="1006871" y="6593232"/>
            <a:ext cx="15766228" cy="2916000"/>
          </a:xfrm>
        </p:spPr>
        <p:txBody>
          <a:bodyPr>
            <a:normAutofit/>
          </a:bodyPr>
          <a:lstStyle/>
          <a:p>
            <a:pPr marL="0" lvl="0">
              <a:lnSpc>
                <a:spcPct val="164000"/>
              </a:lnSpc>
              <a:spcBef>
                <a:spcPts val="1200"/>
              </a:spcBef>
            </a:pPr>
            <a:r>
              <a:rPr lang="en-US" b="1" dirty="0">
                <a:latin typeface="Playfair Display"/>
                <a:ea typeface="Playfair Display"/>
                <a:cs typeface="Playfair Display"/>
                <a:sym typeface="Playfair Display"/>
              </a:rPr>
              <a:t>Risks:</a:t>
            </a:r>
            <a:endParaRPr lang="en-US" b="1" i="1" dirty="0">
              <a:latin typeface="Playfair Display"/>
              <a:ea typeface="Playfair Display"/>
              <a:cs typeface="Playfair Display"/>
              <a:sym typeface="Playfair Display"/>
            </a:endParaRPr>
          </a:p>
          <a:p>
            <a:pPr marL="457200" lvl="0" indent="-381000">
              <a:lnSpc>
                <a:spcPct val="164000"/>
              </a:lnSpc>
              <a:spcBef>
                <a:spcPts val="1200"/>
              </a:spcBef>
              <a:buSzPts val="2400"/>
              <a:buFont typeface="Playfair Display"/>
              <a:buChar char="●"/>
            </a:pPr>
            <a:r>
              <a:rPr lang="en-US" dirty="0">
                <a:latin typeface="Playfair Display"/>
                <a:ea typeface="Playfair Display"/>
                <a:cs typeface="Playfair Display"/>
                <a:sym typeface="Playfair Display"/>
              </a:rPr>
              <a:t>Over-saturation or customer fatigue from too-frequent updates</a:t>
            </a:r>
          </a:p>
          <a:p>
            <a:pPr marL="457200" lvl="0" indent="-381000">
              <a:lnSpc>
                <a:spcPct val="164000"/>
              </a:lnSpc>
              <a:spcBef>
                <a:spcPts val="0"/>
              </a:spcBef>
              <a:buSzPts val="2400"/>
              <a:buFont typeface="Playfair Display"/>
              <a:buChar char="●"/>
            </a:pPr>
            <a:r>
              <a:rPr lang="en-US" dirty="0">
                <a:latin typeface="Playfair Display"/>
                <a:ea typeface="Playfair Display"/>
                <a:cs typeface="Playfair Display"/>
                <a:sym typeface="Playfair Display"/>
              </a:rPr>
              <a:t>Possible cannibalization of existing products</a:t>
            </a:r>
          </a:p>
          <a:p>
            <a:endParaRPr lang="en-IN" dirty="0"/>
          </a:p>
        </p:txBody>
      </p:sp>
      <p:sp>
        <p:nvSpPr>
          <p:cNvPr id="289" name="Google Shape;289;g364429659c7_0_141">
            <a:extLst>
              <a:ext uri="{FF2B5EF4-FFF2-40B4-BE49-F238E27FC236}">
                <a16:creationId xmlns:a16="http://schemas.microsoft.com/office/drawing/2014/main" id="{34621FF2-285F-A5BF-C449-E122960E7C8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187263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8">
          <a:extLst>
            <a:ext uri="{FF2B5EF4-FFF2-40B4-BE49-F238E27FC236}">
              <a16:creationId xmlns:a16="http://schemas.microsoft.com/office/drawing/2014/main" id="{830D5269-07EC-34F9-7694-7011090C324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63304C5-7A29-BE8A-96FB-41C1B594495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Profits During the Product Life Cycle, 1 of 2</a:t>
            </a:r>
            <a:endParaRPr lang="en-IN" sz="3714" b="1" dirty="0">
              <a:solidFill>
                <a:srgbClr val="54152A"/>
              </a:solidFill>
              <a:latin typeface="Public Sans"/>
              <a:sym typeface="Arial"/>
            </a:endParaRPr>
          </a:p>
        </p:txBody>
      </p:sp>
      <p:cxnSp>
        <p:nvCxnSpPr>
          <p:cNvPr id="300" name="Google Shape;300;g364429659c7_0_159">
            <a:extLst>
              <a:ext uri="{FF2B5EF4-FFF2-40B4-BE49-F238E27FC236}">
                <a16:creationId xmlns:a16="http://schemas.microsoft.com/office/drawing/2014/main" id="{E9C846E1-2175-E4B8-7D7C-49C34F19E49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04" name="Google Shape;304;g364429659c7_0_159" descr="Product life cycle phases as they relate to sales and profits&#10;&#10;Line graph representing the product life cycle with two lines denoting sales and profits over time. The graph is divided into five vertical sections labeled: Product development, Introduction, Growth, Maturity, and Decline. The sales line is the same as described in figure 9.12 (slowly rises in the introduction phase, rising through growth, peaking in maturity, and then declining). The profits line starts below zero during product development, increases into the growth phase, peaks slightly during maturity, and decreases during decline. This graphic is purple.">
            <a:extLst>
              <a:ext uri="{FF2B5EF4-FFF2-40B4-BE49-F238E27FC236}">
                <a16:creationId xmlns:a16="http://schemas.microsoft.com/office/drawing/2014/main" id="{AF2976FE-81FE-5CF9-45C5-6FE276D1B82C}"/>
              </a:ext>
            </a:extLst>
          </p:cNvPr>
          <p:cNvPicPr preferRelativeResize="0"/>
          <p:nvPr/>
        </p:nvPicPr>
        <p:blipFill>
          <a:blip r:embed="rId3">
            <a:alphaModFix/>
          </a:blip>
          <a:stretch>
            <a:fillRect/>
          </a:stretch>
        </p:blipFill>
        <p:spPr>
          <a:xfrm>
            <a:off x="1006871" y="2045365"/>
            <a:ext cx="12752672" cy="7592020"/>
          </a:xfrm>
          <a:prstGeom prst="rect">
            <a:avLst/>
          </a:prstGeom>
          <a:noFill/>
          <a:ln>
            <a:noFill/>
          </a:ln>
        </p:spPr>
      </p:pic>
      <p:sp>
        <p:nvSpPr>
          <p:cNvPr id="4" name="Content Placeholder 3">
            <a:extLst>
              <a:ext uri="{FF2B5EF4-FFF2-40B4-BE49-F238E27FC236}">
                <a16:creationId xmlns:a16="http://schemas.microsoft.com/office/drawing/2014/main" id="{26647290-A231-A309-65AB-A4608B860BBE}"/>
              </a:ext>
            </a:extLst>
          </p:cNvPr>
          <p:cNvSpPr>
            <a:spLocks noGrp="1"/>
          </p:cNvSpPr>
          <p:nvPr>
            <p:ph sz="quarter" idx="10"/>
          </p:nvPr>
        </p:nvSpPr>
        <p:spPr>
          <a:xfrm>
            <a:off x="8340019" y="9258300"/>
            <a:ext cx="6008400" cy="216000"/>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Kindred Grey. 2025. CC BY-NC-SA.</a:t>
            </a:r>
          </a:p>
        </p:txBody>
      </p:sp>
      <p:sp>
        <p:nvSpPr>
          <p:cNvPr id="301" name="Google Shape;301;g364429659c7_0_159">
            <a:extLst>
              <a:ext uri="{FF2B5EF4-FFF2-40B4-BE49-F238E27FC236}">
                <a16:creationId xmlns:a16="http://schemas.microsoft.com/office/drawing/2014/main" id="{1B5E5295-7D48-7A13-288D-8344D47B1E5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112832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8">
          <a:extLst>
            <a:ext uri="{FF2B5EF4-FFF2-40B4-BE49-F238E27FC236}">
              <a16:creationId xmlns:a16="http://schemas.microsoft.com/office/drawing/2014/main" id="{603C89F9-BED1-20A9-05A2-CCB9830DA55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F729ACB-1762-6480-3051-DEF2B29618F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Profits During the Product Life Cycle, 2 of 2</a:t>
            </a:r>
            <a:endParaRPr lang="en-IN" sz="3714" b="1" dirty="0">
              <a:solidFill>
                <a:srgbClr val="54152A"/>
              </a:solidFill>
              <a:latin typeface="Public Sans"/>
              <a:sym typeface="Arial"/>
            </a:endParaRPr>
          </a:p>
        </p:txBody>
      </p:sp>
      <p:cxnSp>
        <p:nvCxnSpPr>
          <p:cNvPr id="300" name="Google Shape;300;g364429659c7_0_159">
            <a:extLst>
              <a:ext uri="{FF2B5EF4-FFF2-40B4-BE49-F238E27FC236}">
                <a16:creationId xmlns:a16="http://schemas.microsoft.com/office/drawing/2014/main" id="{08E39CA8-A48A-8EEA-55B8-6F2AA427218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0C214BB1-EDC6-0FFD-6DE8-341B73667CDC}"/>
              </a:ext>
            </a:extLst>
          </p:cNvPr>
          <p:cNvSpPr>
            <a:spLocks noGrp="1"/>
          </p:cNvSpPr>
          <p:nvPr>
            <p:ph sz="quarter" idx="10"/>
          </p:nvPr>
        </p:nvSpPr>
        <p:spPr>
          <a:xfrm>
            <a:off x="1020123" y="2099967"/>
            <a:ext cx="16230600" cy="5169600"/>
          </a:xfrm>
        </p:spPr>
        <p:txBody>
          <a:bodyPr/>
          <a:lstStyle/>
          <a:p>
            <a:pPr>
              <a:spcBef>
                <a:spcPts val="0"/>
              </a:spcBef>
              <a:buClr>
                <a:srgbClr val="000000"/>
              </a:buClr>
            </a:pPr>
            <a:r>
              <a:rPr lang="en-US" sz="3600" b="1" dirty="0">
                <a:latin typeface="Playfair Display"/>
                <a:sym typeface="Playfair Display"/>
              </a:rPr>
              <a:t>R&amp;D Phase </a:t>
            </a:r>
            <a:r>
              <a:rPr lang="en-US" sz="3600" dirty="0">
                <a:latin typeface="Playfair Display"/>
                <a:sym typeface="Playfair Display"/>
              </a:rPr>
              <a:t>– Negative profits, high investment</a:t>
            </a:r>
            <a:br>
              <a:rPr lang="en-US" sz="3600" dirty="0">
                <a:latin typeface="Playfair Display"/>
                <a:sym typeface="Playfair Display"/>
              </a:rPr>
            </a:br>
            <a:endParaRPr lang="en-US" sz="3600" dirty="0">
              <a:latin typeface="Playfair Display"/>
              <a:sym typeface="Playfair Display"/>
            </a:endParaRPr>
          </a:p>
          <a:p>
            <a:pPr>
              <a:spcBef>
                <a:spcPts val="0"/>
              </a:spcBef>
              <a:buClr>
                <a:srgbClr val="000000"/>
              </a:buClr>
            </a:pPr>
            <a:r>
              <a:rPr lang="en-US" sz="3600" b="1" dirty="0">
                <a:latin typeface="Playfair Display"/>
                <a:sym typeface="Playfair Display"/>
              </a:rPr>
              <a:t>Introduction</a:t>
            </a:r>
            <a:r>
              <a:rPr lang="en-US" sz="3600" dirty="0">
                <a:latin typeface="Playfair Display"/>
                <a:sym typeface="Playfair Display"/>
              </a:rPr>
              <a:t> – Low sales, heavy marketing costs</a:t>
            </a:r>
            <a:br>
              <a:rPr lang="en-US" sz="3600" dirty="0">
                <a:latin typeface="Playfair Display"/>
                <a:sym typeface="Playfair Display"/>
              </a:rPr>
            </a:br>
            <a:endParaRPr lang="en-US" sz="3600" dirty="0">
              <a:latin typeface="Playfair Display"/>
              <a:sym typeface="Playfair Display"/>
            </a:endParaRPr>
          </a:p>
          <a:p>
            <a:pPr>
              <a:spcBef>
                <a:spcPts val="0"/>
              </a:spcBef>
              <a:buClr>
                <a:srgbClr val="000000"/>
              </a:buClr>
            </a:pPr>
            <a:r>
              <a:rPr lang="en-US" sz="3600" b="1" dirty="0">
                <a:latin typeface="Playfair Display"/>
                <a:sym typeface="Playfair Display"/>
              </a:rPr>
              <a:t>Growth</a:t>
            </a:r>
            <a:r>
              <a:rPr lang="en-US" sz="3600" dirty="0">
                <a:latin typeface="Playfair Display"/>
                <a:sym typeface="Playfair Display"/>
              </a:rPr>
              <a:t> – Sales increase, profitability begins</a:t>
            </a:r>
            <a:br>
              <a:rPr lang="en-US" sz="3600" dirty="0">
                <a:latin typeface="Playfair Display"/>
                <a:sym typeface="Playfair Display"/>
              </a:rPr>
            </a:br>
            <a:endParaRPr lang="en-US" sz="3600" dirty="0">
              <a:latin typeface="Playfair Display"/>
              <a:sym typeface="Playfair Display"/>
            </a:endParaRPr>
          </a:p>
          <a:p>
            <a:pPr>
              <a:spcBef>
                <a:spcPts val="0"/>
              </a:spcBef>
              <a:buClr>
                <a:srgbClr val="000000"/>
              </a:buClr>
            </a:pPr>
            <a:r>
              <a:rPr lang="en-US" sz="3600" b="1" dirty="0">
                <a:latin typeface="Playfair Display"/>
                <a:sym typeface="Playfair Display"/>
              </a:rPr>
              <a:t>Maturity</a:t>
            </a:r>
            <a:r>
              <a:rPr lang="en-US" sz="3600" dirty="0">
                <a:latin typeface="Playfair Display"/>
                <a:sym typeface="Playfair Display"/>
              </a:rPr>
              <a:t> – Peak sales &amp; profits, but price competition squeezes margins</a:t>
            </a:r>
            <a:br>
              <a:rPr lang="en-US" sz="3600" dirty="0">
                <a:latin typeface="Playfair Display"/>
                <a:sym typeface="Playfair Display"/>
              </a:rPr>
            </a:br>
            <a:endParaRPr lang="en-US" sz="3600" dirty="0">
              <a:latin typeface="Playfair Display"/>
              <a:sym typeface="Playfair Display"/>
            </a:endParaRPr>
          </a:p>
          <a:p>
            <a:pPr>
              <a:spcBef>
                <a:spcPts val="0"/>
              </a:spcBef>
              <a:buClr>
                <a:srgbClr val="000000"/>
              </a:buClr>
            </a:pPr>
            <a:r>
              <a:rPr lang="en-US" sz="3600" b="1" dirty="0">
                <a:latin typeface="Playfair Display"/>
                <a:sym typeface="Playfair Display"/>
              </a:rPr>
              <a:t>Decline</a:t>
            </a:r>
            <a:r>
              <a:rPr lang="en-US" sz="3600" dirty="0">
                <a:latin typeface="Playfair Display"/>
                <a:sym typeface="Playfair Display"/>
              </a:rPr>
              <a:t> – Sales and profits drop, exit or consolidation possible</a:t>
            </a:r>
          </a:p>
        </p:txBody>
      </p:sp>
      <p:sp>
        <p:nvSpPr>
          <p:cNvPr id="6" name="Content Placeholder 5">
            <a:extLst>
              <a:ext uri="{FF2B5EF4-FFF2-40B4-BE49-F238E27FC236}">
                <a16:creationId xmlns:a16="http://schemas.microsoft.com/office/drawing/2014/main" id="{4D4F349F-9685-502F-D30F-32CF4A636576}"/>
              </a:ext>
            </a:extLst>
          </p:cNvPr>
          <p:cNvSpPr>
            <a:spLocks noGrp="1"/>
          </p:cNvSpPr>
          <p:nvPr>
            <p:ph sz="quarter" idx="11"/>
          </p:nvPr>
        </p:nvSpPr>
        <p:spPr>
          <a:xfrm>
            <a:off x="1028696" y="7407222"/>
            <a:ext cx="13437932" cy="2607415"/>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b="1" dirty="0">
                <a:solidFill>
                  <a:srgbClr val="000000"/>
                </a:solidFill>
                <a:latin typeface="Playfair Display"/>
                <a:sym typeface="Playfair Display"/>
              </a:rPr>
              <a:t>Note: </a:t>
            </a:r>
            <a:r>
              <a:rPr lang="en-US" dirty="0">
                <a:solidFill>
                  <a:srgbClr val="000000"/>
                </a:solidFill>
                <a:latin typeface="Playfair Display"/>
                <a:sym typeface="Playfair Display"/>
              </a:rPr>
              <a:t>companies can push profits back up during maturity/decline by extending the product life cycle through incremental innovation (connect to Slide 2 examples: Apple, Toyota, Ford)</a:t>
            </a:r>
          </a:p>
        </p:txBody>
      </p:sp>
      <p:sp>
        <p:nvSpPr>
          <p:cNvPr id="301" name="Google Shape;301;g364429659c7_0_159">
            <a:extLst>
              <a:ext uri="{FF2B5EF4-FFF2-40B4-BE49-F238E27FC236}">
                <a16:creationId xmlns:a16="http://schemas.microsoft.com/office/drawing/2014/main" id="{3D5A2C5C-58B3-50FD-006E-DF40E14B894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15003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10">
          <a:extLst>
            <a:ext uri="{FF2B5EF4-FFF2-40B4-BE49-F238E27FC236}">
              <a16:creationId xmlns:a16="http://schemas.microsoft.com/office/drawing/2014/main" id="{DDFD3E8C-9A3A-B062-C540-26B72C27C6C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9F99654-7159-3B6E-349E-0CB62128F243}"/>
              </a:ext>
            </a:extLst>
          </p:cNvPr>
          <p:cNvSpPr>
            <a:spLocks noGrp="1"/>
          </p:cNvSpPr>
          <p:nvPr>
            <p:ph type="title"/>
          </p:nvPr>
        </p:nvSpPr>
        <p:spPr>
          <a:xfrm>
            <a:off x="1006870" y="942975"/>
            <a:ext cx="16230599"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Crossing the Chasm, 1 of 2</a:t>
            </a:r>
            <a:endParaRPr lang="en-IN" sz="3714" b="1" dirty="0">
              <a:solidFill>
                <a:srgbClr val="54152A"/>
              </a:solidFill>
              <a:latin typeface="Public Sans"/>
              <a:sym typeface="Arial"/>
            </a:endParaRPr>
          </a:p>
        </p:txBody>
      </p:sp>
      <p:cxnSp>
        <p:nvCxnSpPr>
          <p:cNvPr id="312" name="Google Shape;312;g364429659c7_0_177">
            <a:extLst>
              <a:ext uri="{FF2B5EF4-FFF2-40B4-BE49-F238E27FC236}">
                <a16:creationId xmlns:a16="http://schemas.microsoft.com/office/drawing/2014/main" id="{80997D2C-23D8-7804-136D-D40DFDFE5DD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16" name="Google Shape;316;g364429659c7_0_177" descr="Bell curve illustrating innovators, early adopters, early majority, late majority, and laggards&#10;&#10;Bell curve diagram with six sections. From left to right, the sections are innovators (2.5%), early adopters (16%), chasm, early majority (34%), late majority (34%), and laggards (16%). This graphic is purple.">
            <a:extLst>
              <a:ext uri="{FF2B5EF4-FFF2-40B4-BE49-F238E27FC236}">
                <a16:creationId xmlns:a16="http://schemas.microsoft.com/office/drawing/2014/main" id="{45D9D020-8C8B-2EB8-0440-A536B5AD3244}"/>
              </a:ext>
            </a:extLst>
          </p:cNvPr>
          <p:cNvPicPr preferRelativeResize="0"/>
          <p:nvPr/>
        </p:nvPicPr>
        <p:blipFill>
          <a:blip r:embed="rId3">
            <a:alphaModFix/>
          </a:blip>
          <a:stretch>
            <a:fillRect/>
          </a:stretch>
        </p:blipFill>
        <p:spPr>
          <a:xfrm>
            <a:off x="1028695" y="2101747"/>
            <a:ext cx="12809225" cy="7535638"/>
          </a:xfrm>
          <a:prstGeom prst="rect">
            <a:avLst/>
          </a:prstGeom>
          <a:noFill/>
          <a:ln>
            <a:noFill/>
          </a:ln>
        </p:spPr>
      </p:pic>
      <p:sp>
        <p:nvSpPr>
          <p:cNvPr id="4" name="Content Placeholder 3">
            <a:extLst>
              <a:ext uri="{FF2B5EF4-FFF2-40B4-BE49-F238E27FC236}">
                <a16:creationId xmlns:a16="http://schemas.microsoft.com/office/drawing/2014/main" id="{9E251388-9D9C-635C-455C-C0A0899EF957}"/>
              </a:ext>
            </a:extLst>
          </p:cNvPr>
          <p:cNvSpPr>
            <a:spLocks noGrp="1"/>
          </p:cNvSpPr>
          <p:nvPr>
            <p:ph sz="quarter" idx="10"/>
          </p:nvPr>
        </p:nvSpPr>
        <p:spPr>
          <a:xfrm>
            <a:off x="9679925" y="9421385"/>
            <a:ext cx="3421375" cy="216000"/>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Kindred Grey. 2025. CC BY-NC-SA.</a:t>
            </a:r>
          </a:p>
        </p:txBody>
      </p:sp>
      <p:sp>
        <p:nvSpPr>
          <p:cNvPr id="313" name="Google Shape;313;g364429659c7_0_177">
            <a:extLst>
              <a:ext uri="{FF2B5EF4-FFF2-40B4-BE49-F238E27FC236}">
                <a16:creationId xmlns:a16="http://schemas.microsoft.com/office/drawing/2014/main" id="{C5D47DD1-6708-F467-9043-BBBFDCFDAC1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733208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10">
          <a:extLst>
            <a:ext uri="{FF2B5EF4-FFF2-40B4-BE49-F238E27FC236}">
              <a16:creationId xmlns:a16="http://schemas.microsoft.com/office/drawing/2014/main" id="{97AEFF3A-1CF0-23BA-A3EA-8082596460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8DBAF9-612F-C8C4-C10D-C5A54C8CB1C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Crossing the Chasm, 2 of 2</a:t>
            </a:r>
            <a:endParaRPr lang="en-IN" sz="3714" b="1" dirty="0">
              <a:solidFill>
                <a:srgbClr val="54152A"/>
              </a:solidFill>
              <a:latin typeface="Public Sans"/>
              <a:sym typeface="Arial"/>
            </a:endParaRPr>
          </a:p>
        </p:txBody>
      </p:sp>
      <p:cxnSp>
        <p:nvCxnSpPr>
          <p:cNvPr id="312" name="Google Shape;312;g364429659c7_0_177">
            <a:extLst>
              <a:ext uri="{FF2B5EF4-FFF2-40B4-BE49-F238E27FC236}">
                <a16:creationId xmlns:a16="http://schemas.microsoft.com/office/drawing/2014/main" id="{345C908D-2D07-D2E3-DCA3-7DCEC2D7D4BA}"/>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984B23-88B8-A776-67B7-43919AB41768}"/>
              </a:ext>
            </a:extLst>
          </p:cNvPr>
          <p:cNvSpPr>
            <a:spLocks noGrp="1"/>
          </p:cNvSpPr>
          <p:nvPr>
            <p:ph sz="quarter" idx="10"/>
          </p:nvPr>
        </p:nvSpPr>
        <p:spPr>
          <a:xfrm>
            <a:off x="1002190" y="2102362"/>
            <a:ext cx="16230600" cy="7509600"/>
          </a:xfrm>
        </p:spPr>
        <p:txBody>
          <a:bodyPr/>
          <a:lstStyle/>
          <a:p>
            <a:pPr lvl="0">
              <a:spcBef>
                <a:spcPts val="0"/>
              </a:spcBef>
            </a:pPr>
            <a:r>
              <a:rPr lang="en-US" sz="2800" b="1" dirty="0">
                <a:latin typeface="Playfair Display"/>
                <a:ea typeface="Playfair Display"/>
                <a:cs typeface="Playfair Display"/>
                <a:sym typeface="Playfair Display"/>
              </a:rPr>
              <a:t>Definition: </a:t>
            </a:r>
            <a:r>
              <a:rPr lang="en-US" sz="2800" dirty="0">
                <a:latin typeface="Playfair Display"/>
                <a:ea typeface="Playfair Display"/>
                <a:cs typeface="Playfair Display"/>
                <a:sym typeface="Playfair Display"/>
              </a:rPr>
              <a:t>Critical stage when a new product/service/technology moves from early adopters to mainstream market (early majority)</a:t>
            </a:r>
          </a:p>
          <a:p>
            <a:pPr lvl="0">
              <a:spcBef>
                <a:spcPts val="0"/>
              </a:spcBef>
            </a:pPr>
            <a:endParaRPr lang="en-US" sz="2800" dirty="0">
              <a:latin typeface="Playfair Display"/>
              <a:ea typeface="Playfair Display"/>
              <a:cs typeface="Playfair Display"/>
              <a:sym typeface="Playfair Display"/>
            </a:endParaRPr>
          </a:p>
          <a:p>
            <a:pPr lvl="0">
              <a:spcBef>
                <a:spcPts val="0"/>
              </a:spcBef>
            </a:pPr>
            <a:r>
              <a:rPr lang="en-US" sz="2800" b="1" dirty="0">
                <a:latin typeface="Playfair Display"/>
                <a:ea typeface="Playfair Display"/>
                <a:cs typeface="Playfair Display"/>
                <a:sym typeface="Playfair Display"/>
              </a:rPr>
              <a:t>Significance: </a:t>
            </a:r>
            <a:r>
              <a:rPr lang="en-US" sz="2800" dirty="0">
                <a:latin typeface="Playfair Display"/>
                <a:ea typeface="Playfair Display"/>
                <a:cs typeface="Playfair Display"/>
                <a:sym typeface="Playfair Display"/>
              </a:rPr>
              <a:t>Success becomes more certain after crossing the chasm</a:t>
            </a:r>
          </a:p>
          <a:p>
            <a:pPr lvl="0">
              <a:spcBef>
                <a:spcPts val="0"/>
              </a:spcBef>
            </a:pPr>
            <a:endParaRPr lang="en-US" sz="2800" dirty="0">
              <a:latin typeface="Playfair Display"/>
              <a:ea typeface="Playfair Display"/>
              <a:cs typeface="Playfair Display"/>
              <a:sym typeface="Playfair Display"/>
            </a:endParaRPr>
          </a:p>
          <a:p>
            <a:pPr lvl="0">
              <a:spcBef>
                <a:spcPts val="0"/>
              </a:spcBef>
            </a:pPr>
            <a:r>
              <a:rPr lang="en-US" sz="2800" b="1" dirty="0">
                <a:latin typeface="Playfair Display"/>
                <a:ea typeface="Playfair Display"/>
                <a:cs typeface="Playfair Display"/>
                <a:sym typeface="Playfair Display"/>
              </a:rPr>
              <a:t>Five Adoption Stages:</a:t>
            </a:r>
          </a:p>
          <a:p>
            <a:pPr marL="457200" lvl="0" indent="-361950">
              <a:spcBef>
                <a:spcPts val="0"/>
              </a:spcBef>
              <a:buSzPts val="2100"/>
              <a:buAutoNum type="arabicPeriod"/>
            </a:pPr>
            <a:r>
              <a:rPr lang="en-US" sz="2800" dirty="0">
                <a:latin typeface="Playfair Display"/>
                <a:ea typeface="Playfair Display"/>
                <a:cs typeface="Playfair Display"/>
                <a:sym typeface="Playfair Display"/>
              </a:rPr>
              <a:t>Innovators (2.5%) – First to try, technology enthusiasts</a:t>
            </a:r>
          </a:p>
          <a:p>
            <a:pPr marL="457200" lvl="0" indent="-361950">
              <a:spcBef>
                <a:spcPts val="0"/>
              </a:spcBef>
              <a:buSzPts val="2100"/>
              <a:buAutoNum type="arabicPeriod"/>
            </a:pPr>
            <a:r>
              <a:rPr lang="en-US" sz="2800" dirty="0">
                <a:latin typeface="Playfair Display"/>
                <a:ea typeface="Playfair Display"/>
                <a:cs typeface="Playfair Display"/>
                <a:sym typeface="Playfair Display"/>
              </a:rPr>
              <a:t>Early Adopters (13.5%) – Visionaries, influence others</a:t>
            </a:r>
          </a:p>
          <a:p>
            <a:pPr marL="457200" lvl="0" indent="-361950">
              <a:spcBef>
                <a:spcPts val="0"/>
              </a:spcBef>
              <a:buSzPts val="2100"/>
              <a:buAutoNum type="arabicPeriod"/>
            </a:pPr>
            <a:r>
              <a:rPr lang="en-US" sz="2800" dirty="0">
                <a:latin typeface="Playfair Display"/>
                <a:ea typeface="Playfair Display"/>
                <a:cs typeface="Playfair Display"/>
                <a:sym typeface="Playfair Display"/>
              </a:rPr>
              <a:t>Early Majority (34%) – Pragmatic, need proof of success</a:t>
            </a:r>
          </a:p>
          <a:p>
            <a:pPr marL="457200" lvl="0" indent="-361950">
              <a:spcBef>
                <a:spcPts val="0"/>
              </a:spcBef>
              <a:buSzPts val="2100"/>
              <a:buAutoNum type="arabicPeriod"/>
            </a:pPr>
            <a:r>
              <a:rPr lang="en-US" sz="2800" dirty="0">
                <a:latin typeface="Playfair Display"/>
                <a:ea typeface="Playfair Display"/>
                <a:cs typeface="Playfair Display"/>
                <a:sym typeface="Playfair Display"/>
              </a:rPr>
              <a:t>Late Majority (34%) – Skeptical, wait for wide adoption</a:t>
            </a:r>
          </a:p>
          <a:p>
            <a:pPr marL="457200" lvl="0" indent="-361950">
              <a:spcBef>
                <a:spcPts val="0"/>
              </a:spcBef>
              <a:buSzPts val="2100"/>
              <a:buAutoNum type="arabicPeriod"/>
            </a:pPr>
            <a:r>
              <a:rPr lang="en-US" sz="2800" dirty="0">
                <a:latin typeface="Playfair Display"/>
                <a:ea typeface="Playfair Display"/>
                <a:cs typeface="Playfair Display"/>
                <a:sym typeface="Playfair Display"/>
              </a:rPr>
              <a:t>Laggards (16%) – Last to adopt, resistant to change</a:t>
            </a:r>
          </a:p>
          <a:p>
            <a:pPr marL="457200" lvl="0" indent="-361950">
              <a:spcBef>
                <a:spcPts val="0"/>
              </a:spcBef>
              <a:buSzPts val="2100"/>
              <a:buAutoNum type="arabicPeriod"/>
            </a:pPr>
            <a:endParaRPr lang="en-US" sz="2800" dirty="0">
              <a:latin typeface="Playfair Display"/>
              <a:ea typeface="Playfair Display"/>
              <a:cs typeface="Playfair Display"/>
              <a:sym typeface="Playfair Display"/>
            </a:endParaRPr>
          </a:p>
          <a:p>
            <a:pPr lvl="0">
              <a:spcBef>
                <a:spcPts val="0"/>
              </a:spcBef>
            </a:pPr>
            <a:r>
              <a:rPr lang="en-US" sz="2800" b="1" dirty="0">
                <a:latin typeface="Playfair Display"/>
                <a:ea typeface="Playfair Display"/>
                <a:cs typeface="Playfair Display"/>
                <a:sym typeface="Playfair Display"/>
              </a:rPr>
              <a:t>Challenges: </a:t>
            </a:r>
            <a:r>
              <a:rPr lang="en-US" sz="2800" dirty="0">
                <a:latin typeface="Playfair Display"/>
                <a:ea typeface="Playfair Display"/>
                <a:cs typeface="Playfair Display"/>
                <a:sym typeface="Playfair Display"/>
              </a:rPr>
              <a:t>Requires different marketing strategies to appeal to pragmatic mainstream consumers</a:t>
            </a:r>
          </a:p>
          <a:p>
            <a:pPr lvl="0">
              <a:spcBef>
                <a:spcPts val="0"/>
              </a:spcBef>
            </a:pPr>
            <a:endParaRPr lang="en-US" sz="2800" dirty="0">
              <a:latin typeface="Playfair Display"/>
              <a:ea typeface="Playfair Display"/>
              <a:cs typeface="Playfair Display"/>
              <a:sym typeface="Playfair Display"/>
            </a:endParaRPr>
          </a:p>
          <a:p>
            <a:pPr lvl="0">
              <a:spcBef>
                <a:spcPts val="0"/>
              </a:spcBef>
            </a:pPr>
            <a:r>
              <a:rPr lang="en-US" sz="2800" b="1" dirty="0">
                <a:latin typeface="Playfair Display"/>
                <a:ea typeface="Playfair Display"/>
                <a:cs typeface="Playfair Display"/>
                <a:sym typeface="Playfair Display"/>
              </a:rPr>
              <a:t>Examples:</a:t>
            </a:r>
          </a:p>
          <a:p>
            <a:pPr marL="457200" lvl="0" indent="-361950">
              <a:spcBef>
                <a:spcPts val="0"/>
              </a:spcBef>
              <a:buSzPts val="2100"/>
              <a:buFont typeface="Playfair Display"/>
              <a:buChar char="●"/>
            </a:pPr>
            <a:r>
              <a:rPr lang="en-US" sz="2800" dirty="0">
                <a:latin typeface="Playfair Display"/>
                <a:ea typeface="Playfair Display"/>
                <a:cs typeface="Playfair Display"/>
                <a:sym typeface="Playfair Display"/>
              </a:rPr>
              <a:t>Success: Electric Vehicles moving toward mainstream adoption</a:t>
            </a:r>
          </a:p>
          <a:p>
            <a:pPr marL="457200" lvl="0" indent="-361950">
              <a:spcBef>
                <a:spcPts val="0"/>
              </a:spcBef>
              <a:buSzPts val="2100"/>
              <a:buFont typeface="Playfair Display"/>
              <a:buChar char="●"/>
            </a:pPr>
            <a:r>
              <a:rPr lang="en-US" sz="2800" dirty="0">
                <a:latin typeface="Playfair Display"/>
                <a:ea typeface="Playfair Display"/>
                <a:cs typeface="Playfair Display"/>
                <a:sym typeface="Playfair Display"/>
              </a:rPr>
              <a:t>Failure: Google Glass unable to reach early majority</a:t>
            </a:r>
          </a:p>
          <a:p>
            <a:endParaRPr lang="en-IN" sz="2800" dirty="0"/>
          </a:p>
        </p:txBody>
      </p:sp>
      <p:sp>
        <p:nvSpPr>
          <p:cNvPr id="313" name="Google Shape;313;g364429659c7_0_177">
            <a:extLst>
              <a:ext uri="{FF2B5EF4-FFF2-40B4-BE49-F238E27FC236}">
                <a16:creationId xmlns:a16="http://schemas.microsoft.com/office/drawing/2014/main" id="{A3C18440-4108-7DBD-4223-0252EF3EBD0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450147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1">
          <a:extLst>
            <a:ext uri="{FF2B5EF4-FFF2-40B4-BE49-F238E27FC236}">
              <a16:creationId xmlns:a16="http://schemas.microsoft.com/office/drawing/2014/main" id="{B40BE7B2-3DC0-CC27-6E86-BCB14535FEA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8E6893F-32AB-0929-557A-B7B6579FAF20}"/>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Cooperative Moves: Make-Contract-Create-Acquire Continuum, 1 of 2</a:t>
            </a:r>
            <a:endParaRPr lang="en-IN" sz="3714" b="1" dirty="0">
              <a:solidFill>
                <a:srgbClr val="54152A"/>
              </a:solidFill>
              <a:latin typeface="Public Sans"/>
              <a:sym typeface="Arial"/>
            </a:endParaRPr>
          </a:p>
        </p:txBody>
      </p:sp>
      <p:cxnSp>
        <p:nvCxnSpPr>
          <p:cNvPr id="323" name="Google Shape;323;g364429659c7_0_192">
            <a:extLst>
              <a:ext uri="{FF2B5EF4-FFF2-40B4-BE49-F238E27FC236}">
                <a16:creationId xmlns:a16="http://schemas.microsoft.com/office/drawing/2014/main" id="{9793F42D-0F9B-9875-7744-42FD5F33CE4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27" name="Google Shape;327;g364429659c7_0_192" descr="Horizontal arrow labeled make, contract, create, and acquire&#10;&#10;Horizontal purple arrow pointing in both directions. From left to right, the main sections of the arrow are (1) Make (includes internal development), (2) Contract (includes nonequity strategic alliance an equity strategic alliance), (3) Create (includes joint venture), and (4) Acquire (includes mergers and acquisitions).">
            <a:extLst>
              <a:ext uri="{FF2B5EF4-FFF2-40B4-BE49-F238E27FC236}">
                <a16:creationId xmlns:a16="http://schemas.microsoft.com/office/drawing/2014/main" id="{72A78C44-1C00-CCBE-0A9B-B27B50B507E0}"/>
              </a:ext>
            </a:extLst>
          </p:cNvPr>
          <p:cNvPicPr preferRelativeResize="0"/>
          <p:nvPr/>
        </p:nvPicPr>
        <p:blipFill>
          <a:blip r:embed="rId3">
            <a:alphaModFix/>
          </a:blip>
          <a:stretch>
            <a:fillRect/>
          </a:stretch>
        </p:blipFill>
        <p:spPr>
          <a:xfrm>
            <a:off x="1028695" y="2620175"/>
            <a:ext cx="16230600" cy="4923021"/>
          </a:xfrm>
          <a:prstGeom prst="rect">
            <a:avLst/>
          </a:prstGeom>
          <a:noFill/>
          <a:ln>
            <a:noFill/>
          </a:ln>
        </p:spPr>
      </p:pic>
      <p:sp>
        <p:nvSpPr>
          <p:cNvPr id="4" name="Content Placeholder 3">
            <a:extLst>
              <a:ext uri="{FF2B5EF4-FFF2-40B4-BE49-F238E27FC236}">
                <a16:creationId xmlns:a16="http://schemas.microsoft.com/office/drawing/2014/main" id="{422B8490-E1A2-9369-78FB-5E60C6D39281}"/>
              </a:ext>
            </a:extLst>
          </p:cNvPr>
          <p:cNvSpPr>
            <a:spLocks noGrp="1"/>
          </p:cNvSpPr>
          <p:nvPr>
            <p:ph sz="quarter" idx="10"/>
          </p:nvPr>
        </p:nvSpPr>
        <p:spPr>
          <a:xfrm>
            <a:off x="7763163" y="7072867"/>
            <a:ext cx="6008400" cy="215403"/>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Kindred Grey. 2025. CC BY-NC-SA.</a:t>
            </a:r>
          </a:p>
        </p:txBody>
      </p:sp>
      <p:sp>
        <p:nvSpPr>
          <p:cNvPr id="324" name="Google Shape;324;g364429659c7_0_192">
            <a:extLst>
              <a:ext uri="{FF2B5EF4-FFF2-40B4-BE49-F238E27FC236}">
                <a16:creationId xmlns:a16="http://schemas.microsoft.com/office/drawing/2014/main" id="{ABCB55C2-699A-65D1-B5E8-6CA5E2175A0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83847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1">
          <a:extLst>
            <a:ext uri="{FF2B5EF4-FFF2-40B4-BE49-F238E27FC236}">
              <a16:creationId xmlns:a16="http://schemas.microsoft.com/office/drawing/2014/main" id="{FB050325-3F19-7C82-91BE-65419C0A66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95D39F-658E-31A3-C361-EAE7C6A9255C}"/>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Cooperative Moves: Make-Contract-Create-Acquire Continuum, 2 of 2</a:t>
            </a:r>
            <a:endParaRPr lang="en-IN" sz="3714" b="1" dirty="0">
              <a:solidFill>
                <a:srgbClr val="54152A"/>
              </a:solidFill>
              <a:latin typeface="Public Sans"/>
              <a:sym typeface="Arial"/>
            </a:endParaRPr>
          </a:p>
        </p:txBody>
      </p:sp>
      <p:cxnSp>
        <p:nvCxnSpPr>
          <p:cNvPr id="323" name="Google Shape;323;g364429659c7_0_192">
            <a:extLst>
              <a:ext uri="{FF2B5EF4-FFF2-40B4-BE49-F238E27FC236}">
                <a16:creationId xmlns:a16="http://schemas.microsoft.com/office/drawing/2014/main" id="{97F27739-6C17-2BE9-AE1A-13EFD7FF7FF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C24C5A1-EA0E-1C9E-1FC4-EF088070F749}"/>
              </a:ext>
            </a:extLst>
          </p:cNvPr>
          <p:cNvSpPr>
            <a:spLocks noGrp="1"/>
          </p:cNvSpPr>
          <p:nvPr>
            <p:ph sz="quarter" idx="10"/>
          </p:nvPr>
        </p:nvSpPr>
        <p:spPr>
          <a:xfrm>
            <a:off x="1006871" y="2045375"/>
            <a:ext cx="16230600" cy="6242400"/>
          </a:xfrm>
          <a:noFill/>
          <a:ln>
            <a:noFill/>
          </a:ln>
        </p:spPr>
        <p:txBody>
          <a:bodyPr spcFirstLastPara="1" wrap="square" lIns="91425" tIns="91425" rIns="91425" bIns="91425" anchor="t" anchorCtr="0">
            <a:spAutoFit/>
          </a:bodyPr>
          <a:lstStyle/>
          <a:p>
            <a:pPr>
              <a:lnSpc>
                <a:spcPct val="164000"/>
              </a:lnSpc>
              <a:spcBef>
                <a:spcPts val="0"/>
              </a:spcBef>
              <a:buClr>
                <a:srgbClr val="000000"/>
              </a:buClr>
            </a:pPr>
            <a:r>
              <a:rPr lang="en-US" sz="4000" dirty="0">
                <a:latin typeface="Playfair Display"/>
                <a:sym typeface="Playfair Display"/>
              </a:rPr>
              <a:t>In today’s business environment, cooperation is as critical as competition. </a:t>
            </a:r>
          </a:p>
          <a:p>
            <a:pPr>
              <a:lnSpc>
                <a:spcPct val="164000"/>
              </a:lnSpc>
              <a:spcBef>
                <a:spcPts val="0"/>
              </a:spcBef>
              <a:buClr>
                <a:srgbClr val="000000"/>
              </a:buClr>
            </a:pPr>
            <a:r>
              <a:rPr lang="en-US" sz="4000" dirty="0">
                <a:latin typeface="Playfair Display"/>
                <a:sym typeface="Playfair Display"/>
              </a:rPr>
              <a:t>It allows firms to share resources, enter new markets, and leverage each other’s strengths.</a:t>
            </a:r>
          </a:p>
          <a:p>
            <a:pPr>
              <a:lnSpc>
                <a:spcPct val="164000"/>
              </a:lnSpc>
              <a:spcBef>
                <a:spcPts val="0"/>
              </a:spcBef>
              <a:buClr>
                <a:srgbClr val="000000"/>
              </a:buClr>
            </a:pPr>
            <a:r>
              <a:rPr lang="en-US" sz="4000" b="1" dirty="0">
                <a:latin typeface="Playfair Display"/>
                <a:sym typeface="Playfair Display"/>
              </a:rPr>
              <a:t>Framework: </a:t>
            </a:r>
            <a:r>
              <a:rPr lang="en-US" sz="4000" dirty="0">
                <a:latin typeface="Playfair Display"/>
                <a:sym typeface="Playfair Display"/>
              </a:rPr>
              <a:t>The make-contract-create-acquire continuum shows strategies from internal growth to full acquisition.</a:t>
            </a:r>
          </a:p>
          <a:p>
            <a:pPr>
              <a:lnSpc>
                <a:spcPct val="164000"/>
              </a:lnSpc>
              <a:spcBef>
                <a:spcPts val="0"/>
              </a:spcBef>
              <a:buClr>
                <a:srgbClr val="000000"/>
              </a:buClr>
            </a:pPr>
            <a:endParaRPr lang="en-IN" sz="4000" dirty="0">
              <a:latin typeface="Playfair Display"/>
              <a:sym typeface="Arial"/>
            </a:endParaRPr>
          </a:p>
        </p:txBody>
      </p:sp>
      <p:sp>
        <p:nvSpPr>
          <p:cNvPr id="324" name="Google Shape;324;g364429659c7_0_192">
            <a:extLst>
              <a:ext uri="{FF2B5EF4-FFF2-40B4-BE49-F238E27FC236}">
                <a16:creationId xmlns:a16="http://schemas.microsoft.com/office/drawing/2014/main" id="{27F8E80C-3261-A86A-414E-3229D31F663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0794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62D36AA7-DAA5-3778-D815-2D38DB90D58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5807DB0-8D32-34E7-27C0-DBD5BC3D6044}"/>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Innovation Strategy in the AFI Framework</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F0CC091A-FCC8-16E6-6AA7-C41475C7DD4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2" name="Picture 1" descr="Circular diagram illustrating strategic analysis, strategy formulation, and strategy implementation&#10;&#10;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10;">
            <a:extLst>
              <a:ext uri="{FF2B5EF4-FFF2-40B4-BE49-F238E27FC236}">
                <a16:creationId xmlns:a16="http://schemas.microsoft.com/office/drawing/2014/main" id="{AD8CE5C3-1367-1E68-8D09-28300F7CEB8C}"/>
              </a:ext>
            </a:extLst>
          </p:cNvPr>
          <p:cNvPicPr>
            <a:picLocks noChangeAspect="1"/>
          </p:cNvPicPr>
          <p:nvPr/>
        </p:nvPicPr>
        <p:blipFill>
          <a:blip r:embed="rId3"/>
          <a:stretch>
            <a:fillRect/>
          </a:stretch>
        </p:blipFill>
        <p:spPr>
          <a:xfrm>
            <a:off x="1028688" y="2025738"/>
            <a:ext cx="12649212" cy="7611647"/>
          </a:xfrm>
          <a:prstGeom prst="rect">
            <a:avLst/>
          </a:prstGeom>
        </p:spPr>
      </p:pic>
      <p:sp>
        <p:nvSpPr>
          <p:cNvPr id="5" name="Content Placeholder 4">
            <a:extLst>
              <a:ext uri="{FF2B5EF4-FFF2-40B4-BE49-F238E27FC236}">
                <a16:creationId xmlns:a16="http://schemas.microsoft.com/office/drawing/2014/main" id="{C88459F3-02AE-4F71-E68E-FF1EDA12EC00}"/>
              </a:ext>
            </a:extLst>
          </p:cNvPr>
          <p:cNvSpPr>
            <a:spLocks noGrp="1"/>
          </p:cNvSpPr>
          <p:nvPr>
            <p:ph sz="quarter" idx="10"/>
          </p:nvPr>
        </p:nvSpPr>
        <p:spPr>
          <a:xfrm>
            <a:off x="5751614" y="9861701"/>
            <a:ext cx="9719297" cy="400069"/>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1.3: The analysis, formulation, implementation (AFI) framework </a:t>
            </a:r>
            <a:r>
              <a:rPr lang="en-US" sz="800" dirty="0">
                <a:solidFill>
                  <a:srgbClr val="000000"/>
                </a:solidFill>
                <a:latin typeface="Playfair Display" pitchFamily="2" charset="77"/>
                <a:cs typeface="Arial"/>
                <a:sym typeface="Arial"/>
              </a:rPr>
              <a:t>[Kindred Grey. 2025. CC BY-NC-SA.]</a:t>
            </a:r>
          </a:p>
        </p:txBody>
      </p:sp>
      <p:sp>
        <p:nvSpPr>
          <p:cNvPr id="117" name="Google Shape;117;g36439a07491_0_89">
            <a:extLst>
              <a:ext uri="{FF2B5EF4-FFF2-40B4-BE49-F238E27FC236}">
                <a16:creationId xmlns:a16="http://schemas.microsoft.com/office/drawing/2014/main" id="{3741FFD7-A503-70A1-1C12-8083BBEB5DC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873915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1">
          <a:extLst>
            <a:ext uri="{FF2B5EF4-FFF2-40B4-BE49-F238E27FC236}">
              <a16:creationId xmlns:a16="http://schemas.microsoft.com/office/drawing/2014/main" id="{682F1A45-53B4-E915-A407-721AD1D8F6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ED796C-A2F7-B4F9-30FA-65F2AA2F1765}"/>
              </a:ext>
            </a:extLst>
          </p:cNvPr>
          <p:cNvSpPr>
            <a:spLocks noGrp="1"/>
          </p:cNvSpPr>
          <p:nvPr>
            <p:ph type="title"/>
          </p:nvPr>
        </p:nvSpPr>
        <p:spPr>
          <a:xfrm>
            <a:off x="1006871" y="942975"/>
            <a:ext cx="14483338"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Make: Internal Development</a:t>
            </a:r>
            <a:endParaRPr lang="en-IN" sz="3714" b="1" dirty="0">
              <a:solidFill>
                <a:srgbClr val="54152A"/>
              </a:solidFill>
              <a:latin typeface="Public Sans"/>
              <a:sym typeface="Arial"/>
            </a:endParaRPr>
          </a:p>
        </p:txBody>
      </p:sp>
      <p:cxnSp>
        <p:nvCxnSpPr>
          <p:cNvPr id="323" name="Google Shape;323;g364429659c7_0_192">
            <a:extLst>
              <a:ext uri="{FF2B5EF4-FFF2-40B4-BE49-F238E27FC236}">
                <a16:creationId xmlns:a16="http://schemas.microsoft.com/office/drawing/2014/main" id="{5B8F8EFC-9395-1CB2-3F67-E51B6948D73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0137295-F380-52ED-5443-03B0F2F0D448}"/>
              </a:ext>
            </a:extLst>
          </p:cNvPr>
          <p:cNvSpPr>
            <a:spLocks noGrp="1"/>
          </p:cNvSpPr>
          <p:nvPr>
            <p:ph sz="quarter" idx="10"/>
          </p:nvPr>
        </p:nvSpPr>
        <p:spPr>
          <a:xfrm>
            <a:off x="1029486" y="1856701"/>
            <a:ext cx="16230600" cy="7655789"/>
          </a:xfrm>
        </p:spPr>
        <p:txBody>
          <a:bodyPr/>
          <a:lstStyle/>
          <a:p>
            <a:pPr marL="666750" lvl="0" indent="-571500">
              <a:lnSpc>
                <a:spcPct val="164000"/>
              </a:lnSpc>
              <a:spcBef>
                <a:spcPts val="1200"/>
              </a:spcBef>
              <a:buSzPts val="2100"/>
              <a:buFont typeface="Arial" panose="020B0604020202020204" pitchFamily="34" charset="0"/>
              <a:buChar char="•"/>
            </a:pPr>
            <a:r>
              <a:rPr lang="en-US" sz="3600" b="1" dirty="0">
                <a:latin typeface="Playfair Display"/>
                <a:ea typeface="Playfair Display"/>
                <a:cs typeface="Playfair Display"/>
                <a:sym typeface="Playfair Display"/>
              </a:rPr>
              <a:t>Build capabilities in-house using a firm’s own resources, core competencies, and innovative culture</a:t>
            </a:r>
          </a:p>
          <a:p>
            <a:pPr marL="666750" lvl="0" indent="-571500">
              <a:lnSpc>
                <a:spcPct val="164000"/>
              </a:lnSpc>
              <a:spcBef>
                <a:spcPts val="0"/>
              </a:spcBef>
              <a:buSzPts val="2100"/>
              <a:buFont typeface="Arial" panose="020B0604020202020204" pitchFamily="34" charset="0"/>
              <a:buChar char="•"/>
            </a:pPr>
            <a:r>
              <a:rPr lang="en-US" sz="3600" dirty="0">
                <a:latin typeface="Playfair Display"/>
                <a:ea typeface="Playfair Display"/>
                <a:cs typeface="Playfair Display"/>
                <a:sym typeface="Playfair Display"/>
              </a:rPr>
              <a:t>Encourages </a:t>
            </a:r>
            <a:r>
              <a:rPr lang="en-US" sz="3600" b="1" dirty="0">
                <a:latin typeface="Playfair Display"/>
                <a:ea typeface="Playfair Display"/>
                <a:cs typeface="Playfair Display"/>
                <a:sym typeface="Playfair Display"/>
              </a:rPr>
              <a:t>intrapreneurship</a:t>
            </a:r>
            <a:r>
              <a:rPr lang="en-US" sz="3600" dirty="0">
                <a:latin typeface="Playfair Display"/>
                <a:ea typeface="Playfair Display"/>
                <a:cs typeface="Playfair Display"/>
                <a:sym typeface="Playfair Display"/>
              </a:rPr>
              <a:t>-employees act like entrepreneurs inside the company</a:t>
            </a:r>
          </a:p>
          <a:p>
            <a:pPr marL="666750" indent="-571500">
              <a:lnSpc>
                <a:spcPct val="164000"/>
              </a:lnSpc>
              <a:spcBef>
                <a:spcPts val="0"/>
              </a:spcBef>
              <a:buSzPts val="2100"/>
              <a:buFont typeface="Arial" panose="020B0604020202020204" pitchFamily="34" charset="0"/>
              <a:buChar char="•"/>
            </a:pPr>
            <a:r>
              <a:rPr lang="en-US" sz="3600" dirty="0">
                <a:latin typeface="Playfair Display"/>
                <a:sym typeface="Playfair Display"/>
              </a:rPr>
              <a:t>Example: </a:t>
            </a:r>
            <a:r>
              <a:rPr lang="en-US" sz="3600" b="1" dirty="0">
                <a:latin typeface="Playfair Display"/>
                <a:sym typeface="Playfair Display"/>
              </a:rPr>
              <a:t>Apple</a:t>
            </a:r>
            <a:r>
              <a:rPr lang="en-US" sz="3600" dirty="0">
                <a:latin typeface="Playfair Display"/>
                <a:sym typeface="Playfair Display"/>
              </a:rPr>
              <a:t> designs its own hardware/software ecosystem rather than outsourcing</a:t>
            </a:r>
            <a:endParaRPr lang="en-US" sz="3600" dirty="0">
              <a:latin typeface="Playfair Display"/>
              <a:sym typeface="Arial"/>
            </a:endParaRPr>
          </a:p>
          <a:p>
            <a:pPr marL="666750" lvl="0" indent="-571500">
              <a:lnSpc>
                <a:spcPct val="164000"/>
              </a:lnSpc>
              <a:spcBef>
                <a:spcPts val="0"/>
              </a:spcBef>
              <a:buSzPts val="2100"/>
              <a:buFont typeface="Arial" panose="020B0604020202020204" pitchFamily="34" charset="0"/>
              <a:buChar char="•"/>
            </a:pPr>
            <a:r>
              <a:rPr lang="en-US" sz="3600" dirty="0">
                <a:latin typeface="Playfair Display"/>
                <a:ea typeface="Playfair Display"/>
                <a:cs typeface="Playfair Display"/>
                <a:sym typeface="Playfair Display"/>
              </a:rPr>
              <a:t>Pros: Full control, proprietary knowledge retained</a:t>
            </a:r>
          </a:p>
          <a:p>
            <a:pPr marL="666750" lvl="0" indent="-571500">
              <a:lnSpc>
                <a:spcPct val="164000"/>
              </a:lnSpc>
              <a:spcBef>
                <a:spcPts val="0"/>
              </a:spcBef>
              <a:buSzPts val="2100"/>
              <a:buFont typeface="Arial" panose="020B0604020202020204" pitchFamily="34" charset="0"/>
              <a:buChar char="•"/>
            </a:pPr>
            <a:r>
              <a:rPr lang="en-US" sz="3600" dirty="0">
                <a:latin typeface="Playfair Display"/>
                <a:ea typeface="Playfair Display"/>
                <a:cs typeface="Playfair Display"/>
                <a:sym typeface="Playfair Display"/>
              </a:rPr>
              <a:t>Cons: Slower, higher investment required</a:t>
            </a:r>
          </a:p>
        </p:txBody>
      </p:sp>
      <p:sp>
        <p:nvSpPr>
          <p:cNvPr id="324" name="Google Shape;324;g364429659c7_0_192">
            <a:extLst>
              <a:ext uri="{FF2B5EF4-FFF2-40B4-BE49-F238E27FC236}">
                <a16:creationId xmlns:a16="http://schemas.microsoft.com/office/drawing/2014/main" id="{5EBC559D-14E1-3C87-BCE0-7337122D91A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42355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3">
          <a:extLst>
            <a:ext uri="{FF2B5EF4-FFF2-40B4-BE49-F238E27FC236}">
              <a16:creationId xmlns:a16="http://schemas.microsoft.com/office/drawing/2014/main" id="{F3528FF6-ADD5-ABBD-C786-68B3C151F7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8F540E-5070-9692-EB29-EC205913EF0D}"/>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Contract: Strategic Alliances </a:t>
            </a:r>
            <a:endParaRPr lang="en-IN" sz="3714" b="1" dirty="0">
              <a:solidFill>
                <a:srgbClr val="54152A"/>
              </a:solidFill>
              <a:latin typeface="Public Sans"/>
              <a:sym typeface="Arial"/>
            </a:endParaRPr>
          </a:p>
        </p:txBody>
      </p:sp>
      <p:cxnSp>
        <p:nvCxnSpPr>
          <p:cNvPr id="335" name="Google Shape;335;g364429659c7_0_209">
            <a:extLst>
              <a:ext uri="{FF2B5EF4-FFF2-40B4-BE49-F238E27FC236}">
                <a16:creationId xmlns:a16="http://schemas.microsoft.com/office/drawing/2014/main" id="{A341EF05-C7E6-EB59-2868-36C45EE4478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37AB266-E215-8B6B-6A08-6F48B27C96E3}"/>
              </a:ext>
            </a:extLst>
          </p:cNvPr>
          <p:cNvSpPr>
            <a:spLocks noGrp="1"/>
          </p:cNvSpPr>
          <p:nvPr>
            <p:ph sz="quarter" idx="10"/>
          </p:nvPr>
        </p:nvSpPr>
        <p:spPr>
          <a:xfrm>
            <a:off x="1009585" y="2081442"/>
            <a:ext cx="16230600" cy="6224400"/>
          </a:xfrm>
        </p:spPr>
        <p:txBody>
          <a:bodyPr/>
          <a:lstStyle/>
          <a:p>
            <a:pPr marL="76200">
              <a:lnSpc>
                <a:spcPct val="164000"/>
              </a:lnSpc>
              <a:spcBef>
                <a:spcPts val="0"/>
              </a:spcBef>
              <a:buSzPts val="2400"/>
            </a:pPr>
            <a:r>
              <a:rPr lang="en-US" sz="4400" b="1" dirty="0">
                <a:latin typeface="Playfair Display"/>
                <a:sym typeface="Playfair Display"/>
              </a:rPr>
              <a:t>Agreement to collaborate while remaining independent</a:t>
            </a:r>
            <a:endParaRPr lang="en-US" sz="4400" b="1" dirty="0">
              <a:latin typeface="Playfair Display"/>
              <a:sym typeface="Arial"/>
            </a:endParaRPr>
          </a:p>
          <a:p>
            <a:pPr marL="76200">
              <a:spcBef>
                <a:spcPts val="0"/>
              </a:spcBef>
              <a:buSzPts val="2400"/>
            </a:pPr>
            <a:r>
              <a:rPr lang="en-US" sz="4400" dirty="0">
                <a:latin typeface="Playfair Display"/>
                <a:sym typeface="Playfair Display"/>
              </a:rPr>
              <a:t>Examples</a:t>
            </a:r>
            <a:endParaRPr lang="en-US" sz="4400" dirty="0">
              <a:latin typeface="Playfair Display"/>
              <a:sym typeface="Arial"/>
            </a:endParaRPr>
          </a:p>
          <a:p>
            <a:pPr marL="457200" indent="-381000">
              <a:spcBef>
                <a:spcPts val="0"/>
              </a:spcBef>
              <a:buSzPts val="2400"/>
              <a:buFont typeface="Playfair Display"/>
              <a:buChar char="●"/>
            </a:pPr>
            <a:r>
              <a:rPr lang="en-US" sz="4400" dirty="0">
                <a:latin typeface="Playfair Display"/>
                <a:sym typeface="Playfair Display"/>
              </a:rPr>
              <a:t>Starbucks + Spotify</a:t>
            </a:r>
            <a:endParaRPr lang="en-US" sz="4400" dirty="0">
              <a:latin typeface="Playfair Display"/>
              <a:sym typeface="Arial"/>
            </a:endParaRPr>
          </a:p>
          <a:p>
            <a:pPr marL="457200" indent="-381000">
              <a:spcBef>
                <a:spcPts val="0"/>
              </a:spcBef>
              <a:buSzPts val="2400"/>
              <a:buFont typeface="Playfair Display"/>
              <a:buChar char="●"/>
            </a:pPr>
            <a:r>
              <a:rPr lang="en-US" sz="4400" dirty="0">
                <a:latin typeface="Playfair Display"/>
                <a:sym typeface="Playfair Display"/>
              </a:rPr>
              <a:t>Nike + Apple</a:t>
            </a:r>
            <a:endParaRPr lang="en-US" sz="4400" dirty="0">
              <a:latin typeface="Playfair Display"/>
              <a:sym typeface="Arial"/>
            </a:endParaRPr>
          </a:p>
          <a:p>
            <a:pPr marL="457200" indent="-381000">
              <a:spcBef>
                <a:spcPts val="0"/>
              </a:spcBef>
              <a:buSzPts val="2400"/>
              <a:buFont typeface="Playfair Display"/>
              <a:buChar char="●"/>
            </a:pPr>
            <a:r>
              <a:rPr lang="en-US" sz="4400" dirty="0">
                <a:latin typeface="Playfair Display"/>
                <a:sym typeface="Playfair Display"/>
              </a:rPr>
              <a:t>Merck + PAREXEL</a:t>
            </a:r>
            <a:endParaRPr lang="en-US" sz="4400" dirty="0">
              <a:latin typeface="Playfair Display"/>
              <a:sym typeface="Arial"/>
            </a:endParaRPr>
          </a:p>
          <a:p>
            <a:pPr marL="76200">
              <a:lnSpc>
                <a:spcPct val="164000"/>
              </a:lnSpc>
              <a:spcBef>
                <a:spcPts val="0"/>
              </a:spcBef>
              <a:buSzPts val="2400"/>
            </a:pPr>
            <a:r>
              <a:rPr lang="en-US" sz="4400" dirty="0">
                <a:latin typeface="Playfair Display"/>
                <a:sym typeface="Playfair Display"/>
              </a:rPr>
              <a:t>Benefits: Shared expertise, expanded customer base</a:t>
            </a:r>
            <a:endParaRPr lang="en-US" sz="4400" dirty="0">
              <a:latin typeface="Playfair Display"/>
              <a:sym typeface="Arial"/>
            </a:endParaRPr>
          </a:p>
          <a:p>
            <a:pPr marL="76200">
              <a:lnSpc>
                <a:spcPct val="164000"/>
              </a:lnSpc>
              <a:spcBef>
                <a:spcPts val="0"/>
              </a:spcBef>
              <a:buSzPts val="2400"/>
            </a:pPr>
            <a:r>
              <a:rPr lang="en-US" sz="4400" dirty="0">
                <a:latin typeface="Playfair Display"/>
                <a:sym typeface="Playfair Display"/>
              </a:rPr>
              <a:t>Risks: Potential info leakage, misaligned goals</a:t>
            </a:r>
          </a:p>
        </p:txBody>
      </p:sp>
      <p:sp>
        <p:nvSpPr>
          <p:cNvPr id="336" name="Google Shape;336;g364429659c7_0_209">
            <a:extLst>
              <a:ext uri="{FF2B5EF4-FFF2-40B4-BE49-F238E27FC236}">
                <a16:creationId xmlns:a16="http://schemas.microsoft.com/office/drawing/2014/main" id="{0001CD88-4F8C-11AC-8ACE-42E71B6B66F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3430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3">
          <a:extLst>
            <a:ext uri="{FF2B5EF4-FFF2-40B4-BE49-F238E27FC236}">
              <a16:creationId xmlns:a16="http://schemas.microsoft.com/office/drawing/2014/main" id="{EDA2901E-AFAE-7553-4ED7-CE14E9E9FB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408282-1A5C-B2D6-DB32-93090DD3E41C}"/>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Create: Joint Ventures</a:t>
            </a:r>
            <a:endParaRPr lang="en-IN" sz="3714" b="1" dirty="0">
              <a:solidFill>
                <a:srgbClr val="54152A"/>
              </a:solidFill>
              <a:latin typeface="Public Sans"/>
              <a:sym typeface="Arial"/>
            </a:endParaRPr>
          </a:p>
        </p:txBody>
      </p:sp>
      <p:cxnSp>
        <p:nvCxnSpPr>
          <p:cNvPr id="335" name="Google Shape;335;g364429659c7_0_209">
            <a:extLst>
              <a:ext uri="{FF2B5EF4-FFF2-40B4-BE49-F238E27FC236}">
                <a16:creationId xmlns:a16="http://schemas.microsoft.com/office/drawing/2014/main" id="{95AE7E14-C569-2446-FA14-C432ED3B50B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CCBCD42-04C7-1DB7-A8C0-CEE1EDAFB5E9}"/>
              </a:ext>
            </a:extLst>
          </p:cNvPr>
          <p:cNvSpPr>
            <a:spLocks noGrp="1"/>
          </p:cNvSpPr>
          <p:nvPr>
            <p:ph sz="quarter" idx="10"/>
          </p:nvPr>
        </p:nvSpPr>
        <p:spPr>
          <a:xfrm>
            <a:off x="1006797" y="2099967"/>
            <a:ext cx="16230600" cy="6354000"/>
          </a:xfrm>
        </p:spPr>
        <p:txBody>
          <a:bodyPr/>
          <a:lstStyle/>
          <a:p>
            <a:pPr marL="76200">
              <a:lnSpc>
                <a:spcPct val="164000"/>
              </a:lnSpc>
              <a:spcBef>
                <a:spcPts val="1200"/>
              </a:spcBef>
              <a:buSzPts val="2400"/>
            </a:pPr>
            <a:r>
              <a:rPr lang="en-US" sz="4400" b="1" dirty="0">
                <a:latin typeface="Playfair Display"/>
                <a:sym typeface="Playfair Display"/>
              </a:rPr>
              <a:t>Partners form a new entity with shared decision-making &amp; profits</a:t>
            </a:r>
            <a:endParaRPr lang="en-US" sz="4400" b="1" dirty="0">
              <a:latin typeface="Playfair Display"/>
              <a:sym typeface="Arial"/>
            </a:endParaRPr>
          </a:p>
          <a:p>
            <a:pPr marL="76200">
              <a:lnSpc>
                <a:spcPct val="164000"/>
              </a:lnSpc>
              <a:spcBef>
                <a:spcPts val="1200"/>
              </a:spcBef>
              <a:buSzPts val="2400"/>
            </a:pPr>
            <a:r>
              <a:rPr lang="en-US" sz="4400" dirty="0">
                <a:latin typeface="Playfair Display"/>
                <a:sym typeface="Playfair Display"/>
              </a:rPr>
              <a:t>Example: Google + Fiat Chrysler (self-driving cars)</a:t>
            </a:r>
            <a:endParaRPr lang="en-US" sz="4400" dirty="0">
              <a:latin typeface="Playfair Display"/>
              <a:sym typeface="Arial"/>
            </a:endParaRPr>
          </a:p>
          <a:p>
            <a:pPr marL="76200" lvl="0">
              <a:lnSpc>
                <a:spcPct val="164000"/>
              </a:lnSpc>
              <a:spcBef>
                <a:spcPts val="1200"/>
              </a:spcBef>
              <a:buSzPts val="2400"/>
            </a:pPr>
            <a:r>
              <a:rPr lang="en-US" sz="4400" dirty="0">
                <a:latin typeface="Playfair Display"/>
                <a:sym typeface="Playfair Display"/>
              </a:rPr>
              <a:t>Benefits: Combine strengths for faster innovation</a:t>
            </a:r>
            <a:endParaRPr lang="en-US" sz="4400" dirty="0">
              <a:latin typeface="Playfair Display"/>
              <a:sym typeface="Arial"/>
            </a:endParaRPr>
          </a:p>
          <a:p>
            <a:pPr marL="76200" lvl="0">
              <a:lnSpc>
                <a:spcPct val="164000"/>
              </a:lnSpc>
              <a:spcBef>
                <a:spcPts val="1200"/>
              </a:spcBef>
              <a:buSzPts val="2400"/>
            </a:pPr>
            <a:r>
              <a:rPr lang="en-US" sz="4400" dirty="0">
                <a:latin typeface="Playfair Display"/>
                <a:sym typeface="Playfair Display"/>
              </a:rPr>
              <a:t>Risks: Cultural conflicts, governance disputes</a:t>
            </a:r>
          </a:p>
        </p:txBody>
      </p:sp>
      <p:sp>
        <p:nvSpPr>
          <p:cNvPr id="336" name="Google Shape;336;g364429659c7_0_209">
            <a:extLst>
              <a:ext uri="{FF2B5EF4-FFF2-40B4-BE49-F238E27FC236}">
                <a16:creationId xmlns:a16="http://schemas.microsoft.com/office/drawing/2014/main" id="{8C8DEFBE-49AD-36F8-A396-7C765C5A4B0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7134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3">
          <a:extLst>
            <a:ext uri="{FF2B5EF4-FFF2-40B4-BE49-F238E27FC236}">
              <a16:creationId xmlns:a16="http://schemas.microsoft.com/office/drawing/2014/main" id="{AAA1D9E9-0E87-C95C-4336-F0ADFB4CE5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1E3EE4-9094-32EA-17AA-0FDDBF38EABD}"/>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Acquire: M&amp;As</a:t>
            </a:r>
            <a:endParaRPr lang="en-IN" sz="3714" b="1" dirty="0">
              <a:solidFill>
                <a:srgbClr val="54152A"/>
              </a:solidFill>
              <a:latin typeface="Public Sans"/>
              <a:sym typeface="Arial"/>
            </a:endParaRPr>
          </a:p>
        </p:txBody>
      </p:sp>
      <p:cxnSp>
        <p:nvCxnSpPr>
          <p:cNvPr id="335" name="Google Shape;335;g364429659c7_0_209">
            <a:extLst>
              <a:ext uri="{FF2B5EF4-FFF2-40B4-BE49-F238E27FC236}">
                <a16:creationId xmlns:a16="http://schemas.microsoft.com/office/drawing/2014/main" id="{4D40D9BF-2F7A-B831-EB79-B144EE03C5E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E4029D0-B7EE-3FD8-2996-7B4B524FC7E5}"/>
              </a:ext>
            </a:extLst>
          </p:cNvPr>
          <p:cNvSpPr>
            <a:spLocks noGrp="1"/>
          </p:cNvSpPr>
          <p:nvPr>
            <p:ph sz="quarter" idx="10"/>
          </p:nvPr>
        </p:nvSpPr>
        <p:spPr>
          <a:xfrm>
            <a:off x="1006871" y="2018108"/>
            <a:ext cx="16266072" cy="6586387"/>
          </a:xfrm>
        </p:spPr>
        <p:txBody>
          <a:bodyPr/>
          <a:lstStyle/>
          <a:p>
            <a:pPr marL="76200">
              <a:spcBef>
                <a:spcPts val="0"/>
              </a:spcBef>
              <a:buSzPts val="2400"/>
            </a:pPr>
            <a:r>
              <a:rPr lang="en-US" sz="4400" b="1" dirty="0">
                <a:latin typeface="Playfair Display"/>
                <a:sym typeface="Playfair Display"/>
              </a:rPr>
              <a:t>Mergers: Two equals combine</a:t>
            </a:r>
          </a:p>
          <a:p>
            <a:pPr marL="647700" indent="-571500">
              <a:spcBef>
                <a:spcPts val="0"/>
              </a:spcBef>
              <a:buClr>
                <a:srgbClr val="000000"/>
              </a:buClr>
              <a:buSzPts val="2400"/>
              <a:buFont typeface="Arial"/>
              <a:buChar char="•"/>
            </a:pPr>
            <a:r>
              <a:rPr lang="en-US" sz="4400" dirty="0">
                <a:latin typeface="Playfair Display"/>
                <a:sym typeface="Playfair Display"/>
              </a:rPr>
              <a:t>Example: : T-Mobile + Sprint</a:t>
            </a:r>
            <a:endParaRPr lang="en-US" sz="4400" dirty="0">
              <a:latin typeface="Playfair Display"/>
              <a:sym typeface="Arial"/>
            </a:endParaRPr>
          </a:p>
          <a:p>
            <a:pPr marL="76200" lvl="0">
              <a:spcBef>
                <a:spcPts val="0"/>
              </a:spcBef>
              <a:buSzPts val="2400"/>
            </a:pPr>
            <a:endParaRPr lang="en-US" sz="4400" dirty="0">
              <a:latin typeface="Playfair Display"/>
              <a:sym typeface="Arial"/>
            </a:endParaRPr>
          </a:p>
          <a:p>
            <a:pPr marL="76200">
              <a:spcBef>
                <a:spcPts val="0"/>
              </a:spcBef>
              <a:buSzPts val="2400"/>
            </a:pPr>
            <a:r>
              <a:rPr lang="en-US" sz="4400" b="1" dirty="0">
                <a:latin typeface="Playfair Display"/>
                <a:sym typeface="Playfair Display"/>
              </a:rPr>
              <a:t>Acquisitions: Larger firm buys smaller one</a:t>
            </a:r>
            <a:endParaRPr lang="en-US" sz="4400" b="1" dirty="0">
              <a:latin typeface="Playfair Display"/>
              <a:sym typeface="Arial"/>
            </a:endParaRPr>
          </a:p>
          <a:p>
            <a:pPr marL="647700" indent="-571500">
              <a:spcBef>
                <a:spcPts val="0"/>
              </a:spcBef>
              <a:buClr>
                <a:srgbClr val="000000"/>
              </a:buClr>
              <a:buSzPts val="2400"/>
              <a:buFont typeface="Arial"/>
              <a:buChar char="•"/>
            </a:pPr>
            <a:r>
              <a:rPr lang="en-US" sz="4400" dirty="0">
                <a:latin typeface="Playfair Display"/>
                <a:sym typeface="Playfair Display"/>
              </a:rPr>
              <a:t>Example: Google buys Fitbit</a:t>
            </a:r>
            <a:endParaRPr lang="en-US" sz="4400" dirty="0">
              <a:latin typeface="Playfair Display"/>
              <a:sym typeface="Arial"/>
            </a:endParaRPr>
          </a:p>
          <a:p>
            <a:pPr marL="76200">
              <a:spcBef>
                <a:spcPts val="0"/>
              </a:spcBef>
              <a:buSzPts val="2400"/>
            </a:pPr>
            <a:endParaRPr lang="en-US" sz="4400" dirty="0">
              <a:latin typeface="Playfair Display"/>
              <a:sym typeface="Arial"/>
            </a:endParaRPr>
          </a:p>
          <a:p>
            <a:pPr marL="76200">
              <a:spcBef>
                <a:spcPts val="0"/>
              </a:spcBef>
              <a:buSzPts val="2400"/>
            </a:pPr>
            <a:r>
              <a:rPr lang="en-US" sz="4400" dirty="0">
                <a:latin typeface="Playfair Display"/>
                <a:sym typeface="Playfair Display"/>
              </a:rPr>
              <a:t>Benefits: Market share boost, competitor elimination</a:t>
            </a:r>
            <a:endParaRPr lang="en-US" sz="4400" dirty="0">
              <a:latin typeface="Playfair Display"/>
              <a:sym typeface="Arial"/>
            </a:endParaRPr>
          </a:p>
          <a:p>
            <a:pPr marL="76200">
              <a:spcBef>
                <a:spcPts val="0"/>
              </a:spcBef>
              <a:buSzPts val="2400"/>
            </a:pPr>
            <a:endParaRPr lang="en-US" sz="4400" dirty="0">
              <a:latin typeface="Playfair Display"/>
              <a:sym typeface="Arial"/>
            </a:endParaRPr>
          </a:p>
          <a:p>
            <a:pPr marL="76200">
              <a:spcBef>
                <a:spcPts val="0"/>
              </a:spcBef>
              <a:buSzPts val="2400"/>
            </a:pPr>
            <a:r>
              <a:rPr lang="en-US" sz="4400" dirty="0">
                <a:latin typeface="Playfair Display"/>
                <a:sym typeface="Playfair Display"/>
              </a:rPr>
              <a:t>Risks: High failure rate (70–90%), cultural mismatches</a:t>
            </a:r>
          </a:p>
          <a:p>
            <a:pPr>
              <a:spcBef>
                <a:spcPts val="0"/>
              </a:spcBef>
            </a:pPr>
            <a:endParaRPr lang="en-IN" dirty="0"/>
          </a:p>
        </p:txBody>
      </p:sp>
      <p:sp>
        <p:nvSpPr>
          <p:cNvPr id="336" name="Google Shape;336;g364429659c7_0_209">
            <a:extLst>
              <a:ext uri="{FF2B5EF4-FFF2-40B4-BE49-F238E27FC236}">
                <a16:creationId xmlns:a16="http://schemas.microsoft.com/office/drawing/2014/main" id="{0A11CF0F-A993-7AC4-5282-973E4754A50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028716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5">
          <a:extLst>
            <a:ext uri="{FF2B5EF4-FFF2-40B4-BE49-F238E27FC236}">
              <a16:creationId xmlns:a16="http://schemas.microsoft.com/office/drawing/2014/main" id="{0D79334A-24A2-0EB5-922C-6995DEC17E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5C27CD-52C2-1AB4-BBA2-7F4DE9507181}"/>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Responding to Innovation in the Market</a:t>
            </a:r>
            <a:endParaRPr lang="en-IN" sz="3714" b="1" dirty="0">
              <a:solidFill>
                <a:srgbClr val="54152A"/>
              </a:solidFill>
              <a:latin typeface="Public Sans"/>
              <a:sym typeface="Arial"/>
            </a:endParaRPr>
          </a:p>
        </p:txBody>
      </p:sp>
      <p:cxnSp>
        <p:nvCxnSpPr>
          <p:cNvPr id="347" name="Google Shape;347;g364429659c7_0_229">
            <a:extLst>
              <a:ext uri="{FF2B5EF4-FFF2-40B4-BE49-F238E27FC236}">
                <a16:creationId xmlns:a16="http://schemas.microsoft.com/office/drawing/2014/main" id="{56955C3A-258D-15AD-7033-AD8DC7B25F1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4275C72-B3EF-F936-9E9D-9CDB1C0679C3}"/>
              </a:ext>
            </a:extLst>
          </p:cNvPr>
          <p:cNvSpPr>
            <a:spLocks noGrp="1"/>
          </p:cNvSpPr>
          <p:nvPr>
            <p:ph sz="quarter" idx="10"/>
          </p:nvPr>
        </p:nvSpPr>
        <p:spPr>
          <a:xfrm>
            <a:off x="1006871" y="2099967"/>
            <a:ext cx="13532676" cy="8187033"/>
          </a:xfrm>
        </p:spPr>
        <p:txBody>
          <a:bodyPr/>
          <a:lstStyle/>
          <a:p>
            <a:pPr marL="76200">
              <a:lnSpc>
                <a:spcPct val="164000"/>
              </a:lnSpc>
              <a:spcBef>
                <a:spcPts val="1200"/>
              </a:spcBef>
              <a:buSzPts val="2400"/>
            </a:pPr>
            <a:r>
              <a:rPr lang="en-US" sz="4000" dirty="0">
                <a:latin typeface="Playfair Display"/>
                <a:sym typeface="Playfair Display"/>
              </a:rPr>
              <a:t>Quick Responses</a:t>
            </a:r>
          </a:p>
          <a:p>
            <a:pPr marL="76200">
              <a:lnSpc>
                <a:spcPct val="164000"/>
              </a:lnSpc>
              <a:spcBef>
                <a:spcPts val="1200"/>
              </a:spcBef>
              <a:buSzPts val="2400"/>
            </a:pPr>
            <a:r>
              <a:rPr lang="en-US" sz="4000" dirty="0">
                <a:latin typeface="Playfair Display"/>
                <a:sym typeface="Playfair Display"/>
              </a:rPr>
              <a:t>Multipoint Competition</a:t>
            </a:r>
          </a:p>
          <a:p>
            <a:pPr marL="76200">
              <a:lnSpc>
                <a:spcPct val="164000"/>
              </a:lnSpc>
              <a:spcBef>
                <a:spcPts val="1200"/>
              </a:spcBef>
              <a:buSzPts val="2400"/>
            </a:pPr>
            <a:r>
              <a:rPr lang="en-US" sz="4000" dirty="0">
                <a:latin typeface="Playfair Display"/>
                <a:sym typeface="Playfair Display"/>
              </a:rPr>
              <a:t>Respond to Market Disruptions</a:t>
            </a:r>
          </a:p>
          <a:p>
            <a:pPr marL="76200">
              <a:lnSpc>
                <a:spcPct val="164000"/>
              </a:lnSpc>
              <a:spcBef>
                <a:spcPts val="1200"/>
              </a:spcBef>
              <a:buSzPts val="2400"/>
            </a:pPr>
            <a:r>
              <a:rPr lang="en-US" sz="4000" dirty="0">
                <a:latin typeface="Playfair Display"/>
                <a:sym typeface="Playfair Display"/>
              </a:rPr>
              <a:t>Mutual Forbearance</a:t>
            </a:r>
          </a:p>
          <a:p>
            <a:pPr marL="76200">
              <a:lnSpc>
                <a:spcPct val="164000"/>
              </a:lnSpc>
              <a:spcBef>
                <a:spcPts val="1200"/>
              </a:spcBef>
              <a:buSzPts val="2400"/>
            </a:pPr>
            <a:r>
              <a:rPr lang="en-US" sz="4000" dirty="0">
                <a:latin typeface="Playfair Display"/>
                <a:sym typeface="Playfair Display"/>
              </a:rPr>
              <a:t>Fighting Brands</a:t>
            </a:r>
          </a:p>
          <a:p>
            <a:pPr marL="76200">
              <a:lnSpc>
                <a:spcPct val="164000"/>
              </a:lnSpc>
              <a:spcBef>
                <a:spcPts val="1200"/>
              </a:spcBef>
              <a:buSzPts val="2400"/>
            </a:pPr>
            <a:r>
              <a:rPr lang="en-US" sz="4000" dirty="0">
                <a:latin typeface="Playfair Display"/>
                <a:sym typeface="Playfair Display"/>
              </a:rPr>
              <a:t>Co-Location</a:t>
            </a:r>
          </a:p>
          <a:p>
            <a:pPr marL="76200">
              <a:lnSpc>
                <a:spcPct val="164000"/>
              </a:lnSpc>
              <a:spcBef>
                <a:spcPts val="1200"/>
              </a:spcBef>
              <a:buSzPts val="2400"/>
            </a:pPr>
            <a:r>
              <a:rPr lang="en-US" sz="4000" dirty="0">
                <a:latin typeface="Playfair Display"/>
                <a:sym typeface="Playfair Display"/>
              </a:rPr>
              <a:t>Co-Opetition</a:t>
            </a:r>
          </a:p>
          <a:p>
            <a:endParaRPr lang="en-IN" dirty="0"/>
          </a:p>
        </p:txBody>
      </p:sp>
      <p:sp>
        <p:nvSpPr>
          <p:cNvPr id="348" name="Google Shape;348;g364429659c7_0_229">
            <a:extLst>
              <a:ext uri="{FF2B5EF4-FFF2-40B4-BE49-F238E27FC236}">
                <a16:creationId xmlns:a16="http://schemas.microsoft.com/office/drawing/2014/main" id="{72BCE6C9-21E2-4FCD-9BF0-41263623347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793399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67">
          <a:extLst>
            <a:ext uri="{FF2B5EF4-FFF2-40B4-BE49-F238E27FC236}">
              <a16:creationId xmlns:a16="http://schemas.microsoft.com/office/drawing/2014/main" id="{556929CB-28A0-3183-DFBA-C3E05C3988A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FAF16C3-F992-3EB4-46AF-F2A7600E5BD0}"/>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Responding to Market Disruptions</a:t>
            </a:r>
            <a:endParaRPr lang="en-IN" sz="3714" b="1" dirty="0">
              <a:solidFill>
                <a:srgbClr val="54152A"/>
              </a:solidFill>
              <a:latin typeface="Public Sans"/>
              <a:sym typeface="Arial"/>
            </a:endParaRPr>
          </a:p>
        </p:txBody>
      </p:sp>
      <p:cxnSp>
        <p:nvCxnSpPr>
          <p:cNvPr id="369" name="Google Shape;369;g364429659c7_0_257">
            <a:extLst>
              <a:ext uri="{FF2B5EF4-FFF2-40B4-BE49-F238E27FC236}">
                <a16:creationId xmlns:a16="http://schemas.microsoft.com/office/drawing/2014/main" id="{A06AC421-5A18-9799-0A37-3A132247E51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DD1D7A18-4302-BF12-6797-AC9AA3AF47EF}"/>
              </a:ext>
            </a:extLst>
          </p:cNvPr>
          <p:cNvSpPr>
            <a:spLocks noGrp="1"/>
          </p:cNvSpPr>
          <p:nvPr>
            <p:ph sz="quarter" idx="10"/>
          </p:nvPr>
        </p:nvSpPr>
        <p:spPr>
          <a:xfrm>
            <a:off x="1006871" y="2099967"/>
            <a:ext cx="16230600" cy="7032927"/>
          </a:xfrm>
        </p:spPr>
        <p:txBody>
          <a:bodyPr/>
          <a:lstStyle/>
          <a:p>
            <a:pPr>
              <a:spcBef>
                <a:spcPts val="0"/>
              </a:spcBef>
            </a:pPr>
            <a:r>
              <a:rPr lang="en-US" sz="4000" b="1" dirty="0">
                <a:latin typeface="Playfair Display"/>
                <a:sym typeface="Playfair Display"/>
              </a:rPr>
              <a:t>🆚 Disruption responses:</a:t>
            </a:r>
          </a:p>
          <a:p>
            <a:pPr marL="76200">
              <a:spcBef>
                <a:spcPts val="0"/>
              </a:spcBef>
              <a:buSzPts val="2400"/>
            </a:pPr>
            <a:endParaRPr lang="en-US" sz="4000" dirty="0">
              <a:latin typeface="Playfair Display"/>
              <a:sym typeface="Playfair Display"/>
            </a:endParaRPr>
          </a:p>
          <a:p>
            <a:pPr marL="76200">
              <a:spcBef>
                <a:spcPts val="0"/>
              </a:spcBef>
              <a:buSzPts val="2400"/>
            </a:pPr>
            <a:r>
              <a:rPr lang="en-US" sz="4000" dirty="0">
                <a:latin typeface="Playfair Display"/>
                <a:sym typeface="Playfair Display"/>
              </a:rPr>
              <a:t>Stick with tradition</a:t>
            </a:r>
          </a:p>
          <a:p>
            <a:pPr marL="647700" indent="-571500">
              <a:spcBef>
                <a:spcPts val="0"/>
              </a:spcBef>
              <a:buSzPts val="2400"/>
              <a:buFont typeface="Arial" panose="020B0604020202020204" pitchFamily="34" charset="0"/>
              <a:buChar char="•"/>
            </a:pPr>
            <a:r>
              <a:rPr lang="en-US" sz="4000" dirty="0">
                <a:latin typeface="Playfair Display"/>
                <a:sym typeface="Playfair Display"/>
              </a:rPr>
              <a:t>Barnes &amp; Noble in response to Amazon</a:t>
            </a:r>
          </a:p>
          <a:p>
            <a:pPr marL="76200" lvl="0">
              <a:spcBef>
                <a:spcPts val="0"/>
              </a:spcBef>
              <a:buSzPts val="2400"/>
            </a:pPr>
            <a:endParaRPr lang="en-US" sz="4000" dirty="0">
              <a:latin typeface="Playfair Display"/>
              <a:sym typeface="Playfair Display"/>
            </a:endParaRPr>
          </a:p>
          <a:p>
            <a:pPr marL="76200" lvl="0">
              <a:spcBef>
                <a:spcPts val="0"/>
              </a:spcBef>
              <a:buSzPts val="2400"/>
            </a:pPr>
            <a:r>
              <a:rPr lang="en-US" sz="4000" dirty="0">
                <a:latin typeface="Playfair Display"/>
                <a:sym typeface="Playfair Display"/>
              </a:rPr>
              <a:t>Counterattack differently</a:t>
            </a:r>
          </a:p>
          <a:p>
            <a:pPr marL="647700" indent="-571500">
              <a:spcBef>
                <a:spcPts val="0"/>
              </a:spcBef>
              <a:buSzPts val="2400"/>
              <a:buFont typeface="Arial" panose="020B0604020202020204" pitchFamily="34" charset="0"/>
              <a:buChar char="•"/>
            </a:pPr>
            <a:r>
              <a:rPr lang="en-US" sz="4000" dirty="0">
                <a:latin typeface="Playfair Display"/>
                <a:sym typeface="Playfair Display"/>
              </a:rPr>
              <a:t>Apple &amp; Dell</a:t>
            </a:r>
          </a:p>
          <a:p>
            <a:pPr marL="76200">
              <a:spcBef>
                <a:spcPts val="0"/>
              </a:spcBef>
              <a:buSzPts val="2400"/>
            </a:pPr>
            <a:endParaRPr lang="en-US" sz="4000" dirty="0">
              <a:latin typeface="Playfair Display"/>
              <a:sym typeface="Playfair Display"/>
            </a:endParaRPr>
          </a:p>
          <a:p>
            <a:pPr marL="76200">
              <a:spcBef>
                <a:spcPts val="0"/>
              </a:spcBef>
              <a:buSzPts val="2400"/>
            </a:pPr>
            <a:r>
              <a:rPr lang="en-US" sz="4000" dirty="0">
                <a:latin typeface="Playfair Display"/>
                <a:sym typeface="Playfair Display"/>
              </a:rPr>
              <a:t>Match competitor’s move</a:t>
            </a:r>
          </a:p>
          <a:p>
            <a:pPr marL="647700" indent="-571500">
              <a:spcBef>
                <a:spcPts val="0"/>
              </a:spcBef>
              <a:buSzPts val="2400"/>
              <a:buFont typeface="Arial" panose="020B0604020202020204" pitchFamily="34" charset="0"/>
              <a:buChar char="•"/>
            </a:pPr>
            <a:r>
              <a:rPr lang="en-US" sz="4000" dirty="0">
                <a:latin typeface="Playfair Display"/>
                <a:sym typeface="Playfair Display"/>
              </a:rPr>
              <a:t>Merrill Lynch launched its own online trading platform</a:t>
            </a:r>
            <a:endParaRPr lang="en-US" sz="2400" dirty="0">
              <a:latin typeface="Playfair Display"/>
              <a:ea typeface="Playfair Display"/>
              <a:cs typeface="Playfair Display"/>
              <a:sym typeface="Playfair Display"/>
            </a:endParaRPr>
          </a:p>
        </p:txBody>
      </p:sp>
      <p:sp>
        <p:nvSpPr>
          <p:cNvPr id="370" name="Google Shape;370;g364429659c7_0_257">
            <a:extLst>
              <a:ext uri="{FF2B5EF4-FFF2-40B4-BE49-F238E27FC236}">
                <a16:creationId xmlns:a16="http://schemas.microsoft.com/office/drawing/2014/main" id="{5A145AC9-D99C-CA5C-15A4-7F765A22798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42303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5">
          <a:extLst>
            <a:ext uri="{FF2B5EF4-FFF2-40B4-BE49-F238E27FC236}">
              <a16:creationId xmlns:a16="http://schemas.microsoft.com/office/drawing/2014/main" id="{86978C34-552D-665F-6777-59DC3B9CBC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D4EA3F-8328-420D-5C69-B6C1170C4991}"/>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Quick Reactions; Multipoint Competition; Mutual Forbearance</a:t>
            </a:r>
            <a:endParaRPr lang="en-IN" sz="3714" b="1" dirty="0">
              <a:solidFill>
                <a:srgbClr val="54152A"/>
              </a:solidFill>
              <a:latin typeface="Public Sans"/>
              <a:sym typeface="Arial"/>
            </a:endParaRPr>
          </a:p>
        </p:txBody>
      </p:sp>
      <p:cxnSp>
        <p:nvCxnSpPr>
          <p:cNvPr id="347" name="Google Shape;347;g364429659c7_0_229">
            <a:extLst>
              <a:ext uri="{FF2B5EF4-FFF2-40B4-BE49-F238E27FC236}">
                <a16:creationId xmlns:a16="http://schemas.microsoft.com/office/drawing/2014/main" id="{D7D01725-3532-E4D2-C6DF-6EFBFAC1F58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A553CAB-0479-B7D6-4C96-B5B8F3678A45}"/>
              </a:ext>
            </a:extLst>
          </p:cNvPr>
          <p:cNvSpPr>
            <a:spLocks noGrp="1"/>
          </p:cNvSpPr>
          <p:nvPr>
            <p:ph sz="quarter" idx="10"/>
          </p:nvPr>
        </p:nvSpPr>
        <p:spPr>
          <a:xfrm>
            <a:off x="1001400" y="2101452"/>
            <a:ext cx="16385847" cy="7242573"/>
          </a:xfrm>
        </p:spPr>
        <p:txBody>
          <a:bodyPr/>
          <a:lstStyle/>
          <a:p>
            <a:pPr marL="76200" lvl="0">
              <a:lnSpc>
                <a:spcPct val="164000"/>
              </a:lnSpc>
              <a:spcBef>
                <a:spcPts val="1200"/>
              </a:spcBef>
              <a:buSzPts val="2400"/>
            </a:pPr>
            <a:r>
              <a:rPr lang="en-US" sz="4000" b="1" dirty="0">
                <a:latin typeface="Playfair Display"/>
                <a:ea typeface="Playfair Display"/>
                <a:cs typeface="Playfair Display"/>
                <a:sym typeface="Playfair Display"/>
              </a:rPr>
              <a:t>⚡ Quick Reactions</a:t>
            </a:r>
            <a:r>
              <a:rPr lang="en-US" sz="4000" dirty="0">
                <a:latin typeface="Playfair Display"/>
                <a:ea typeface="Playfair Display"/>
                <a:cs typeface="Playfair Display"/>
                <a:sym typeface="Playfair Display"/>
              </a:rPr>
              <a:t> → Fast responses prevent rivals from gaining early advantages</a:t>
            </a:r>
          </a:p>
          <a:p>
            <a:pPr lvl="1" indent="-381000">
              <a:lnSpc>
                <a:spcPct val="164000"/>
              </a:lnSpc>
              <a:spcBef>
                <a:spcPts val="1200"/>
              </a:spcBef>
              <a:buSzPts val="2400"/>
              <a:buFont typeface="Playfair Display"/>
              <a:buChar char="○"/>
            </a:pPr>
            <a:r>
              <a:rPr lang="en-US" sz="4000" dirty="0">
                <a:latin typeface="Playfair Display"/>
                <a:ea typeface="Playfair Display"/>
                <a:cs typeface="Playfair Display"/>
                <a:sym typeface="Playfair Display"/>
              </a:rPr>
              <a:t>Ex: Samsung vs. Apple in foldables and wearables</a:t>
            </a:r>
          </a:p>
          <a:p>
            <a:pPr marL="76200" lvl="0">
              <a:lnSpc>
                <a:spcPct val="164000"/>
              </a:lnSpc>
              <a:spcBef>
                <a:spcPts val="1200"/>
              </a:spcBef>
              <a:buClr>
                <a:schemeClr val="dk1"/>
              </a:buClr>
              <a:buSzPts val="2400"/>
            </a:pPr>
            <a:r>
              <a:rPr lang="en-US" sz="4000" b="1" dirty="0">
                <a:latin typeface="Playfair Display"/>
                <a:ea typeface="Playfair Display"/>
                <a:cs typeface="Playfair Display"/>
                <a:sym typeface="Playfair Display"/>
              </a:rPr>
              <a:t>🌐 Multipoint competition </a:t>
            </a:r>
            <a:r>
              <a:rPr lang="en-US" sz="4000" dirty="0">
                <a:latin typeface="Playfair Display"/>
                <a:ea typeface="Playfair Display"/>
                <a:cs typeface="Playfair Display"/>
                <a:sym typeface="Playfair Display"/>
              </a:rPr>
              <a:t>→ same rivals in multiple markets</a:t>
            </a:r>
          </a:p>
          <a:p>
            <a:pPr lvl="1" indent="-381000">
              <a:lnSpc>
                <a:spcPct val="164000"/>
              </a:lnSpc>
              <a:spcBef>
                <a:spcPts val="1200"/>
              </a:spcBef>
              <a:buSzPts val="2400"/>
              <a:buFont typeface="Playfair Display"/>
              <a:buChar char="○"/>
            </a:pPr>
            <a:r>
              <a:rPr lang="en-US" sz="4000" dirty="0">
                <a:latin typeface="Playfair Display"/>
                <a:ea typeface="Playfair Display"/>
                <a:cs typeface="Playfair Display"/>
                <a:sym typeface="Playfair Display"/>
              </a:rPr>
              <a:t>Ex: RJR vs. Philip Morris</a:t>
            </a:r>
          </a:p>
          <a:p>
            <a:pPr marL="76200" lvl="0">
              <a:lnSpc>
                <a:spcPct val="164000"/>
              </a:lnSpc>
              <a:spcBef>
                <a:spcPts val="1200"/>
              </a:spcBef>
              <a:buSzPts val="2400"/>
            </a:pPr>
            <a:r>
              <a:rPr lang="en-US" sz="4000" b="1" dirty="0">
                <a:latin typeface="Playfair Display"/>
                <a:ea typeface="Playfair Display"/>
                <a:cs typeface="Playfair Display"/>
                <a:sym typeface="Playfair Display"/>
              </a:rPr>
              <a:t>🤝 Mutual Forbearance </a:t>
            </a:r>
            <a:r>
              <a:rPr lang="en-US" sz="4000" dirty="0">
                <a:latin typeface="Playfair Display"/>
                <a:ea typeface="Playfair Display"/>
                <a:cs typeface="Playfair Display"/>
                <a:sym typeface="Playfair Display"/>
              </a:rPr>
              <a:t>→ Sometimes rivals avoid costly fights</a:t>
            </a:r>
          </a:p>
        </p:txBody>
      </p:sp>
      <p:sp>
        <p:nvSpPr>
          <p:cNvPr id="348" name="Google Shape;348;g364429659c7_0_229">
            <a:extLst>
              <a:ext uri="{FF2B5EF4-FFF2-40B4-BE49-F238E27FC236}">
                <a16:creationId xmlns:a16="http://schemas.microsoft.com/office/drawing/2014/main" id="{144DC255-E7F7-F1EB-D638-B378094B42DB}"/>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85622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5">
          <a:extLst>
            <a:ext uri="{FF2B5EF4-FFF2-40B4-BE49-F238E27FC236}">
              <a16:creationId xmlns:a16="http://schemas.microsoft.com/office/drawing/2014/main" id="{EFFDDB88-84AB-471F-BD1C-0A32018F9BE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D19A334-6A22-B899-FBF5-630D9CF0FAD9}"/>
              </a:ext>
            </a:extLst>
          </p:cNvPr>
          <p:cNvSpPr>
            <a:spLocks noGrp="1"/>
          </p:cNvSpPr>
          <p:nvPr>
            <p:ph type="title"/>
          </p:nvPr>
        </p:nvSpPr>
        <p:spPr>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Fighting Brands</a:t>
            </a:r>
            <a:endParaRPr lang="en-IN" sz="3714" b="1" dirty="0">
              <a:solidFill>
                <a:srgbClr val="54152A"/>
              </a:solidFill>
              <a:latin typeface="Public Sans"/>
              <a:sym typeface="Arial"/>
            </a:endParaRPr>
          </a:p>
        </p:txBody>
      </p:sp>
      <p:cxnSp>
        <p:nvCxnSpPr>
          <p:cNvPr id="357" name="Google Shape;357;g364429659c7_0_245">
            <a:extLst>
              <a:ext uri="{FF2B5EF4-FFF2-40B4-BE49-F238E27FC236}">
                <a16:creationId xmlns:a16="http://schemas.microsoft.com/office/drawing/2014/main" id="{CEA17A3A-1962-CD80-E30F-8269E5F0D93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26557EE5-0827-CCAC-6B31-35B5CBF13603}"/>
              </a:ext>
            </a:extLst>
          </p:cNvPr>
          <p:cNvSpPr>
            <a:spLocks noGrp="1"/>
          </p:cNvSpPr>
          <p:nvPr>
            <p:ph sz="quarter" idx="10"/>
          </p:nvPr>
        </p:nvSpPr>
        <p:spPr>
          <a:xfrm>
            <a:off x="1006869" y="2097813"/>
            <a:ext cx="8704800" cy="7173535"/>
          </a:xfrm>
        </p:spPr>
        <p:txBody>
          <a:bodyPr/>
          <a:lstStyle/>
          <a:p>
            <a:pPr>
              <a:lnSpc>
                <a:spcPct val="164000"/>
              </a:lnSpc>
              <a:spcBef>
                <a:spcPts val="1200"/>
              </a:spcBef>
              <a:buClr>
                <a:srgbClr val="000000"/>
              </a:buClr>
            </a:pPr>
            <a:r>
              <a:rPr lang="en-US" sz="4400" b="1" dirty="0">
                <a:latin typeface="Playfair Display"/>
                <a:sym typeface="Playfair Display"/>
              </a:rPr>
              <a:t>Fighting Brands </a:t>
            </a:r>
            <a:r>
              <a:rPr lang="en-US" sz="4400" dirty="0">
                <a:latin typeface="Playfair Display"/>
                <a:sym typeface="Playfair Display"/>
              </a:rPr>
              <a:t>protect market share with lower-priced offerings</a:t>
            </a:r>
            <a:endParaRPr lang="en-US" sz="4400" dirty="0">
              <a:latin typeface="Playfair Display"/>
              <a:sym typeface="Arial"/>
            </a:endParaRPr>
          </a:p>
          <a:p>
            <a:pPr marL="457200" indent="-381000">
              <a:lnSpc>
                <a:spcPct val="164000"/>
              </a:lnSpc>
              <a:spcBef>
                <a:spcPts val="1200"/>
              </a:spcBef>
              <a:buSzPts val="2400"/>
              <a:buFont typeface="Playfair Display"/>
              <a:buChar char="●"/>
            </a:pPr>
            <a:r>
              <a:rPr lang="en-US" sz="4400" dirty="0">
                <a:latin typeface="Playfair Display"/>
                <a:sym typeface="Playfair Display"/>
              </a:rPr>
              <a:t>Failures: GM Geo, BA’s Go, SAS’s Snowflake</a:t>
            </a:r>
            <a:endParaRPr lang="en-US" sz="4400" dirty="0">
              <a:latin typeface="Playfair Display"/>
              <a:sym typeface="Arial"/>
            </a:endParaRPr>
          </a:p>
          <a:p>
            <a:pPr marL="457200" indent="-381000">
              <a:lnSpc>
                <a:spcPct val="164000"/>
              </a:lnSpc>
              <a:spcBef>
                <a:spcPts val="1200"/>
              </a:spcBef>
              <a:buSzPts val="2400"/>
              <a:buFont typeface="Playfair Display"/>
              <a:buChar char="●"/>
            </a:pPr>
            <a:r>
              <a:rPr lang="en-US" sz="4400" dirty="0">
                <a:latin typeface="Playfair Display"/>
                <a:sym typeface="Playfair Display"/>
              </a:rPr>
              <a:t>Successes: Toyota Scion, Unilever Axe</a:t>
            </a:r>
          </a:p>
        </p:txBody>
      </p:sp>
      <p:pic>
        <p:nvPicPr>
          <p:cNvPr id="361" name="Google Shape;361;g364429659c7_0_245" descr="Silver four door sedan with a for sale sign in the window">
            <a:extLst>
              <a:ext uri="{FF2B5EF4-FFF2-40B4-BE49-F238E27FC236}">
                <a16:creationId xmlns:a16="http://schemas.microsoft.com/office/drawing/2014/main" id="{A3B967C6-57A5-F47E-76E8-0E6054643D22}"/>
              </a:ext>
            </a:extLst>
          </p:cNvPr>
          <p:cNvPicPr preferRelativeResize="0"/>
          <p:nvPr/>
        </p:nvPicPr>
        <p:blipFill>
          <a:blip r:embed="rId3">
            <a:alphaModFix/>
          </a:blip>
          <a:stretch>
            <a:fillRect/>
          </a:stretch>
        </p:blipFill>
        <p:spPr>
          <a:xfrm>
            <a:off x="11043207" y="2410736"/>
            <a:ext cx="6861470" cy="5905950"/>
          </a:xfrm>
          <a:prstGeom prst="rect">
            <a:avLst/>
          </a:prstGeom>
          <a:noFill/>
          <a:ln>
            <a:noFill/>
          </a:ln>
        </p:spPr>
      </p:pic>
      <p:sp>
        <p:nvSpPr>
          <p:cNvPr id="6" name="Content Placeholder 5">
            <a:extLst>
              <a:ext uri="{FF2B5EF4-FFF2-40B4-BE49-F238E27FC236}">
                <a16:creationId xmlns:a16="http://schemas.microsoft.com/office/drawing/2014/main" id="{C90F8E62-9076-8580-147C-5B4FA17F862A}"/>
              </a:ext>
            </a:extLst>
          </p:cNvPr>
          <p:cNvSpPr>
            <a:spLocks noGrp="1"/>
          </p:cNvSpPr>
          <p:nvPr>
            <p:ph sz="quarter" idx="11"/>
          </p:nvPr>
        </p:nvSpPr>
        <p:spPr>
          <a:xfrm>
            <a:off x="11015911" y="8317044"/>
            <a:ext cx="7381875" cy="216000"/>
          </a:xfrm>
          <a:noFill/>
        </p:spPr>
        <p:txBody>
          <a:bodyPr wrap="square" rtlCol="0">
            <a:spAutoFit/>
          </a:bodyPr>
          <a:lstStyle/>
          <a:p>
            <a:pPr>
              <a:spcBef>
                <a:spcPts val="0"/>
              </a:spcBef>
              <a:buClr>
                <a:srgbClr val="000000"/>
              </a:buClr>
            </a:pPr>
            <a:r>
              <a:rPr lang="en-US" sz="800" dirty="0" err="1">
                <a:solidFill>
                  <a:srgbClr val="000000"/>
                </a:solidFill>
                <a:latin typeface="Arial"/>
                <a:cs typeface="Arial"/>
                <a:sym typeface="Arial"/>
              </a:rPr>
              <a:t>dave_7</a:t>
            </a:r>
            <a:r>
              <a:rPr lang="en-US" sz="800" dirty="0">
                <a:solidFill>
                  <a:srgbClr val="000000"/>
                </a:solidFill>
                <a:latin typeface="Arial"/>
                <a:cs typeface="Arial"/>
                <a:sym typeface="Arial"/>
              </a:rPr>
              <a:t>. 2008. CC BY-SA 2.0. </a:t>
            </a:r>
            <a:r>
              <a:rPr lang="en-US" sz="800" dirty="0">
                <a:solidFill>
                  <a:srgbClr val="000000"/>
                </a:solidFill>
                <a:latin typeface="Arial"/>
                <a:cs typeface="Arial"/>
                <a:sym typeface="Arial"/>
                <a:hlinkClick r:id="rId4"/>
              </a:rPr>
              <a:t>KFC and Baskin-Robbins image</a:t>
            </a:r>
            <a:endParaRPr lang="en-US" sz="800" dirty="0">
              <a:solidFill>
                <a:srgbClr val="000000"/>
              </a:solidFill>
              <a:latin typeface="Arial"/>
              <a:cs typeface="Arial"/>
              <a:sym typeface="Arial"/>
            </a:endParaRPr>
          </a:p>
        </p:txBody>
      </p:sp>
      <p:sp>
        <p:nvSpPr>
          <p:cNvPr id="358" name="Google Shape;358;g364429659c7_0_245">
            <a:extLst>
              <a:ext uri="{FF2B5EF4-FFF2-40B4-BE49-F238E27FC236}">
                <a16:creationId xmlns:a16="http://schemas.microsoft.com/office/drawing/2014/main" id="{8F7385B8-0CEF-53CD-E1DF-3400ABE682F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535109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5">
          <a:extLst>
            <a:ext uri="{FF2B5EF4-FFF2-40B4-BE49-F238E27FC236}">
              <a16:creationId xmlns:a16="http://schemas.microsoft.com/office/drawing/2014/main" id="{06C6DC98-2A0A-BD49-E981-2BACFECE10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835CE8-DFC2-BA9D-3CF3-7F04F4C98153}"/>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Co-Location</a:t>
            </a:r>
            <a:endParaRPr lang="en-IN" sz="3714" b="1" dirty="0">
              <a:solidFill>
                <a:srgbClr val="54152A"/>
              </a:solidFill>
              <a:latin typeface="Public Sans"/>
              <a:sym typeface="Arial"/>
            </a:endParaRPr>
          </a:p>
        </p:txBody>
      </p:sp>
      <p:cxnSp>
        <p:nvCxnSpPr>
          <p:cNvPr id="357" name="Google Shape;357;g364429659c7_0_245">
            <a:extLst>
              <a:ext uri="{FF2B5EF4-FFF2-40B4-BE49-F238E27FC236}">
                <a16:creationId xmlns:a16="http://schemas.microsoft.com/office/drawing/2014/main" id="{D4E236A2-1C20-271F-5B46-A16C42C71093}"/>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E792AEF-029B-9A39-A11F-0F004EC9CAEB}"/>
              </a:ext>
            </a:extLst>
          </p:cNvPr>
          <p:cNvSpPr>
            <a:spLocks noGrp="1"/>
          </p:cNvSpPr>
          <p:nvPr>
            <p:ph sz="quarter" idx="10"/>
          </p:nvPr>
        </p:nvSpPr>
        <p:spPr>
          <a:xfrm>
            <a:off x="1006475" y="2098784"/>
            <a:ext cx="8574186" cy="6780432"/>
          </a:xfrm>
        </p:spPr>
        <p:txBody>
          <a:bodyPr/>
          <a:lstStyle/>
          <a:p>
            <a:pPr>
              <a:lnSpc>
                <a:spcPct val="164000"/>
              </a:lnSpc>
              <a:spcBef>
                <a:spcPts val="1200"/>
              </a:spcBef>
              <a:buClr>
                <a:srgbClr val="000000"/>
              </a:buClr>
            </a:pPr>
            <a:r>
              <a:rPr lang="en-US" sz="4400" b="1" dirty="0">
                <a:latin typeface="Playfair Display"/>
                <a:sym typeface="Playfair Display"/>
              </a:rPr>
              <a:t>📍Co-location</a:t>
            </a:r>
            <a:r>
              <a:rPr lang="en-US" sz="4400" dirty="0">
                <a:latin typeface="Playfair Display"/>
                <a:sym typeface="Playfair Display"/>
              </a:rPr>
              <a:t> = situating complementary brands together to boost traffic</a:t>
            </a:r>
            <a:endParaRPr lang="en-US" sz="4400" dirty="0">
              <a:latin typeface="Playfair Display"/>
              <a:sym typeface="Arial"/>
            </a:endParaRPr>
          </a:p>
          <a:p>
            <a:pPr marL="457200" indent="-381000">
              <a:lnSpc>
                <a:spcPct val="164000"/>
              </a:lnSpc>
              <a:spcBef>
                <a:spcPts val="1200"/>
              </a:spcBef>
              <a:buSzPts val="2400"/>
              <a:buFont typeface="Playfair Display"/>
              <a:buChar char="●"/>
            </a:pPr>
            <a:r>
              <a:rPr lang="en-US" sz="4400" dirty="0">
                <a:latin typeface="Playfair Display"/>
                <a:sym typeface="Playfair Display"/>
              </a:rPr>
              <a:t>Example: Dunkin’ + Baskin-Robbins, Hilton hotel pairs, retail clusters</a:t>
            </a:r>
          </a:p>
        </p:txBody>
      </p:sp>
      <p:pic>
        <p:nvPicPr>
          <p:cNvPr id="362" name="Google Shape;362;g364429659c7_0_245" descr="KFC and Baskin Robbins storefronts, right next to one another">
            <a:extLst>
              <a:ext uri="{FF2B5EF4-FFF2-40B4-BE49-F238E27FC236}">
                <a16:creationId xmlns:a16="http://schemas.microsoft.com/office/drawing/2014/main" id="{60F70650-9CF9-0F4F-212F-2634AA020EA4}"/>
              </a:ext>
            </a:extLst>
          </p:cNvPr>
          <p:cNvPicPr preferRelativeResize="0"/>
          <p:nvPr/>
        </p:nvPicPr>
        <p:blipFill>
          <a:blip r:embed="rId3">
            <a:alphaModFix/>
          </a:blip>
          <a:stretch>
            <a:fillRect/>
          </a:stretch>
        </p:blipFill>
        <p:spPr>
          <a:xfrm>
            <a:off x="9840686" y="2126240"/>
            <a:ext cx="7440439" cy="5830612"/>
          </a:xfrm>
          <a:prstGeom prst="rect">
            <a:avLst/>
          </a:prstGeom>
          <a:noFill/>
          <a:ln>
            <a:noFill/>
          </a:ln>
        </p:spPr>
      </p:pic>
      <p:sp>
        <p:nvSpPr>
          <p:cNvPr id="5" name="Content Placeholder 4">
            <a:extLst>
              <a:ext uri="{FF2B5EF4-FFF2-40B4-BE49-F238E27FC236}">
                <a16:creationId xmlns:a16="http://schemas.microsoft.com/office/drawing/2014/main" id="{0C954C8F-E1F6-A897-5132-64C0D2F7C9B0}"/>
              </a:ext>
            </a:extLst>
          </p:cNvPr>
          <p:cNvSpPr>
            <a:spLocks noGrp="1"/>
          </p:cNvSpPr>
          <p:nvPr>
            <p:ph sz="quarter" idx="11"/>
          </p:nvPr>
        </p:nvSpPr>
        <p:spPr>
          <a:xfrm>
            <a:off x="9813390" y="7956987"/>
            <a:ext cx="7381875" cy="215403"/>
          </a:xfrm>
          <a:noFill/>
        </p:spPr>
        <p:txBody>
          <a:bodyPr wrap="square" rtlCol="0">
            <a:spAutoFit/>
          </a:bodyPr>
          <a:lstStyle/>
          <a:p>
            <a:pPr>
              <a:spcBef>
                <a:spcPts val="0"/>
              </a:spcBef>
              <a:buClr>
                <a:srgbClr val="000000"/>
              </a:buClr>
            </a:pPr>
            <a:r>
              <a:rPr lang="en-US" sz="800" dirty="0">
                <a:solidFill>
                  <a:srgbClr val="000000"/>
                </a:solidFill>
                <a:latin typeface="Arial"/>
                <a:cs typeface="Arial"/>
                <a:sym typeface="Arial"/>
              </a:rPr>
              <a:t>© </a:t>
            </a:r>
            <a:r>
              <a:rPr lang="en-US" sz="800" dirty="0" err="1">
                <a:solidFill>
                  <a:srgbClr val="000000"/>
                </a:solidFill>
                <a:latin typeface="Arial"/>
                <a:cs typeface="Arial"/>
                <a:sym typeface="Arial"/>
              </a:rPr>
              <a:t>Hirohisat</a:t>
            </a:r>
            <a:r>
              <a:rPr lang="en-US" sz="800" dirty="0">
                <a:solidFill>
                  <a:srgbClr val="000000"/>
                </a:solidFill>
                <a:latin typeface="Arial"/>
                <a:cs typeface="Arial"/>
                <a:sym typeface="Arial"/>
              </a:rPr>
              <a:t>. 2007. CC BY-SA 3.0. https://</a:t>
            </a:r>
            <a:r>
              <a:rPr lang="en-US" sz="800" dirty="0" err="1">
                <a:solidFill>
                  <a:srgbClr val="000000"/>
                </a:solidFill>
                <a:latin typeface="Arial"/>
                <a:cs typeface="Arial"/>
                <a:sym typeface="Arial"/>
              </a:rPr>
              <a:t>commons.wikimedia.org</a:t>
            </a:r>
            <a:r>
              <a:rPr lang="en-US" sz="800" dirty="0">
                <a:solidFill>
                  <a:srgbClr val="000000"/>
                </a:solidFill>
                <a:latin typeface="Arial"/>
                <a:cs typeface="Arial"/>
                <a:sym typeface="Arial"/>
              </a:rPr>
              <a:t>/wiki/</a:t>
            </a:r>
            <a:r>
              <a:rPr lang="en-US" sz="800" dirty="0" err="1">
                <a:solidFill>
                  <a:srgbClr val="000000"/>
                </a:solidFill>
                <a:latin typeface="Arial"/>
                <a:cs typeface="Arial"/>
                <a:sym typeface="Arial"/>
              </a:rPr>
              <a:t>File:KFC_and_Baskin_31_Robins.jpg</a:t>
            </a:r>
            <a:r>
              <a:rPr lang="en-US" sz="800" dirty="0">
                <a:solidFill>
                  <a:srgbClr val="000000"/>
                </a:solidFill>
                <a:latin typeface="Arial"/>
                <a:cs typeface="Arial"/>
                <a:sym typeface="Arial"/>
              </a:rPr>
              <a:t> </a:t>
            </a:r>
          </a:p>
        </p:txBody>
      </p:sp>
      <p:sp>
        <p:nvSpPr>
          <p:cNvPr id="358" name="Google Shape;358;g364429659c7_0_245">
            <a:extLst>
              <a:ext uri="{FF2B5EF4-FFF2-40B4-BE49-F238E27FC236}">
                <a16:creationId xmlns:a16="http://schemas.microsoft.com/office/drawing/2014/main" id="{952AD35A-9DB0-BE7F-5222-90B7054D836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813380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5">
          <a:extLst>
            <a:ext uri="{FF2B5EF4-FFF2-40B4-BE49-F238E27FC236}">
              <a16:creationId xmlns:a16="http://schemas.microsoft.com/office/drawing/2014/main" id="{053BA7D6-A9EB-388D-B35E-8B02961661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66E4CF-C2CE-831E-2D22-28119B105CDC}"/>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Co-Opetition</a:t>
            </a:r>
            <a:endParaRPr lang="en-IN" sz="3714" b="1" dirty="0">
              <a:solidFill>
                <a:srgbClr val="54152A"/>
              </a:solidFill>
              <a:latin typeface="Public Sans"/>
              <a:sym typeface="Arial"/>
            </a:endParaRPr>
          </a:p>
        </p:txBody>
      </p:sp>
      <p:cxnSp>
        <p:nvCxnSpPr>
          <p:cNvPr id="357" name="Google Shape;357;g364429659c7_0_245">
            <a:extLst>
              <a:ext uri="{FF2B5EF4-FFF2-40B4-BE49-F238E27FC236}">
                <a16:creationId xmlns:a16="http://schemas.microsoft.com/office/drawing/2014/main" id="{35390132-2EE3-2ED2-BE5C-0EE8240E3B4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D178740-CC8B-733F-97E2-0BF37BC91745}"/>
              </a:ext>
            </a:extLst>
          </p:cNvPr>
          <p:cNvSpPr>
            <a:spLocks noGrp="1"/>
          </p:cNvSpPr>
          <p:nvPr>
            <p:ph sz="quarter" idx="10"/>
          </p:nvPr>
        </p:nvSpPr>
        <p:spPr>
          <a:xfrm>
            <a:off x="1006871" y="1936047"/>
            <a:ext cx="16252424" cy="6984113"/>
          </a:xfrm>
        </p:spPr>
        <p:txBody>
          <a:bodyPr/>
          <a:lstStyle/>
          <a:p>
            <a:pPr>
              <a:spcBef>
                <a:spcPts val="0"/>
              </a:spcBef>
              <a:buClr>
                <a:srgbClr val="000000"/>
              </a:buClr>
            </a:pPr>
            <a:r>
              <a:rPr lang="en-US" sz="3600" b="1" dirty="0">
                <a:latin typeface="Playfair Display"/>
                <a:sym typeface="Playfair Display"/>
              </a:rPr>
              <a:t>📍</a:t>
            </a:r>
            <a:r>
              <a:rPr lang="en-US" sz="4400" b="1" dirty="0">
                <a:latin typeface="Playfair Display"/>
                <a:sym typeface="Playfair Display"/>
              </a:rPr>
              <a:t>Co-opetition </a:t>
            </a:r>
            <a:r>
              <a:rPr lang="en-US" sz="4400" dirty="0">
                <a:latin typeface="Playfair Display"/>
                <a:sym typeface="Playfair Display"/>
              </a:rPr>
              <a:t>=firms can simultaneously collaborate and compete</a:t>
            </a:r>
            <a:endParaRPr lang="en-US" sz="4400" dirty="0">
              <a:latin typeface="Playfair Display"/>
              <a:sym typeface="Arial"/>
            </a:endParaRPr>
          </a:p>
          <a:p>
            <a:pPr>
              <a:spcBef>
                <a:spcPts val="0"/>
              </a:spcBef>
              <a:buClr>
                <a:srgbClr val="000000"/>
              </a:buClr>
            </a:pPr>
            <a:endParaRPr lang="en-US" sz="4400" dirty="0">
              <a:latin typeface="Playfair Display"/>
              <a:sym typeface="Arial"/>
            </a:endParaRPr>
          </a:p>
          <a:p>
            <a:pPr>
              <a:spcBef>
                <a:spcPts val="0"/>
              </a:spcBef>
              <a:buClr>
                <a:srgbClr val="000000"/>
              </a:buClr>
            </a:pPr>
            <a:r>
              <a:rPr lang="en-US" sz="4400" dirty="0">
                <a:latin typeface="Playfair Display"/>
                <a:sym typeface="Playfair Display"/>
              </a:rPr>
              <a:t>Examples: </a:t>
            </a:r>
            <a:endParaRPr lang="en-US" sz="4400" dirty="0">
              <a:latin typeface="Playfair Display"/>
              <a:sym typeface="Arial"/>
            </a:endParaRPr>
          </a:p>
          <a:p>
            <a:pPr marL="571500" indent="-571500">
              <a:spcBef>
                <a:spcPts val="0"/>
              </a:spcBef>
              <a:buClr>
                <a:srgbClr val="000000"/>
              </a:buClr>
              <a:buSzPct val="100000"/>
              <a:buFont typeface="Arial" panose="020B0604020202020204" pitchFamily="34" charset="0"/>
              <a:buChar char="•"/>
            </a:pPr>
            <a:r>
              <a:rPr lang="en-US" sz="4400" dirty="0">
                <a:latin typeface="Playfair Display"/>
                <a:sym typeface="Playfair Display"/>
              </a:rPr>
              <a:t>Microsoft and Samsung compete directly in the electronics market, but they have also partnered to integrate Microsoft’s software into Samsung devices. </a:t>
            </a:r>
            <a:endParaRPr lang="en-US" sz="4400" dirty="0">
              <a:latin typeface="Playfair Display"/>
              <a:sym typeface="Arial"/>
            </a:endParaRPr>
          </a:p>
          <a:p>
            <a:pPr marL="571500" indent="-571500">
              <a:spcBef>
                <a:spcPts val="0"/>
              </a:spcBef>
              <a:buClr>
                <a:srgbClr val="000000"/>
              </a:buClr>
              <a:buSzPct val="100000"/>
              <a:buFont typeface="Arial" panose="020B0604020202020204" pitchFamily="34" charset="0"/>
              <a:buChar char="•"/>
            </a:pPr>
            <a:r>
              <a:rPr lang="en-US" sz="4400" dirty="0">
                <a:latin typeface="Playfair Display"/>
                <a:sym typeface="Playfair Display"/>
              </a:rPr>
              <a:t>Ford and Volkswagen fiercely compete in the global car market, and they have joined forces in the development of electric vehicles and autonomous driving technologies.</a:t>
            </a:r>
            <a:endParaRPr lang="en-US" sz="4400" dirty="0">
              <a:latin typeface="Playfair Display"/>
              <a:sym typeface="Arial"/>
            </a:endParaRPr>
          </a:p>
          <a:p>
            <a:pPr lvl="0"/>
            <a:endParaRPr lang="en-US" sz="2400" dirty="0">
              <a:latin typeface="Playfair Display"/>
              <a:ea typeface="Playfair Display"/>
              <a:cs typeface="Playfair Display"/>
              <a:sym typeface="Playfair Display"/>
            </a:endParaRPr>
          </a:p>
          <a:p>
            <a:endParaRPr lang="en-IN" dirty="0"/>
          </a:p>
        </p:txBody>
      </p:sp>
      <p:sp>
        <p:nvSpPr>
          <p:cNvPr id="358" name="Google Shape;358;g364429659c7_0_245">
            <a:extLst>
              <a:ext uri="{FF2B5EF4-FFF2-40B4-BE49-F238E27FC236}">
                <a16:creationId xmlns:a16="http://schemas.microsoft.com/office/drawing/2014/main" id="{54B93F51-7F2B-6CF2-EC1F-AB7F96DB873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7899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35B7C8CC-9BB7-9D75-9FC9-27FFB55855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A4EE24-27D0-42B5-2462-A4454EB197BE}"/>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Innovation Strategy in Strategy Formulation</a:t>
            </a:r>
            <a:br>
              <a:rPr lang="en-US" sz="3714" b="1" dirty="0">
                <a:solidFill>
                  <a:srgbClr val="54152A"/>
                </a:solidFill>
                <a:latin typeface="Public Sans"/>
                <a:sym typeface="Public Sans"/>
              </a:rPr>
            </a:b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CD50275A-B15B-759A-4CA7-02F803F3E13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3" name="Picture 2" descr="Three levels of strategy formulation&#10;&#10;Green flow chart titled &quot;Strategy formulation: where are we going?&quot; The chart is three levels. Topmost level represents corporate level strategy (i.e., where to play?). Middle level represents business level strategies and their associated strategic business units (i.e., how to win?). A list titled &quot;Right to win?&quot; is connected to one of the business level strategy boxes. The list includes innovation strategy, sustainability and ethics strategy, multidomestic strategy, and technology strategy. The bottommost level represents functional level strategies and their associated functional business units.">
            <a:extLst>
              <a:ext uri="{FF2B5EF4-FFF2-40B4-BE49-F238E27FC236}">
                <a16:creationId xmlns:a16="http://schemas.microsoft.com/office/drawing/2014/main" id="{FD2BBBEA-F68B-85D2-BE35-03312BE04143}"/>
              </a:ext>
            </a:extLst>
          </p:cNvPr>
          <p:cNvPicPr>
            <a:picLocks noChangeAspect="1"/>
          </p:cNvPicPr>
          <p:nvPr/>
        </p:nvPicPr>
        <p:blipFill>
          <a:blip r:embed="rId3"/>
          <a:stretch>
            <a:fillRect/>
          </a:stretch>
        </p:blipFill>
        <p:spPr>
          <a:xfrm>
            <a:off x="1006870" y="2047358"/>
            <a:ext cx="12747229" cy="7590027"/>
          </a:xfrm>
          <a:prstGeom prst="rect">
            <a:avLst/>
          </a:prstGeom>
        </p:spPr>
      </p:pic>
      <p:sp>
        <p:nvSpPr>
          <p:cNvPr id="5" name="Content Placeholder 4">
            <a:extLst>
              <a:ext uri="{FF2B5EF4-FFF2-40B4-BE49-F238E27FC236}">
                <a16:creationId xmlns:a16="http://schemas.microsoft.com/office/drawing/2014/main" id="{AD7AF608-94E2-637C-CD1F-4245F2C24FCA}"/>
              </a:ext>
            </a:extLst>
          </p:cNvPr>
          <p:cNvSpPr>
            <a:spLocks noGrp="1"/>
          </p:cNvSpPr>
          <p:nvPr>
            <p:ph sz="quarter" idx="10"/>
          </p:nvPr>
        </p:nvSpPr>
        <p:spPr>
          <a:xfrm>
            <a:off x="10143647" y="9883047"/>
            <a:ext cx="5378400" cy="399600"/>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1.5: Strategy formulation </a:t>
            </a:r>
            <a:r>
              <a:rPr lang="en-US" sz="800" dirty="0">
                <a:solidFill>
                  <a:srgbClr val="000000"/>
                </a:solidFill>
                <a:latin typeface="Playfair Display" pitchFamily="2" charset="77"/>
                <a:cs typeface="Arial"/>
                <a:sym typeface="Arial"/>
              </a:rPr>
              <a:t>[Kindred Grey. 2025. CC BY-NC-SA.]</a:t>
            </a:r>
          </a:p>
          <a:p>
            <a:pPr>
              <a:spcBef>
                <a:spcPts val="0"/>
              </a:spcBef>
              <a:buClr>
                <a:srgbClr val="000000"/>
              </a:buClr>
            </a:pPr>
            <a:endParaRPr lang="en-IN" sz="2000" i="1" dirty="0">
              <a:solidFill>
                <a:srgbClr val="000000"/>
              </a:solidFill>
              <a:latin typeface="Playfair Display" pitchFamily="2" charset="77"/>
              <a:cs typeface="Arial"/>
              <a:sym typeface="Arial"/>
            </a:endParaRPr>
          </a:p>
        </p:txBody>
      </p:sp>
      <p:sp>
        <p:nvSpPr>
          <p:cNvPr id="117" name="Google Shape;117;g36439a07491_0_89">
            <a:extLst>
              <a:ext uri="{FF2B5EF4-FFF2-40B4-BE49-F238E27FC236}">
                <a16:creationId xmlns:a16="http://schemas.microsoft.com/office/drawing/2014/main" id="{6AE9D794-0C3C-A6DD-E61D-A285250E119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572372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7">
          <a:extLst>
            <a:ext uri="{FF2B5EF4-FFF2-40B4-BE49-F238E27FC236}">
              <a16:creationId xmlns:a16="http://schemas.microsoft.com/office/drawing/2014/main" id="{BB5370F5-0EE1-FA02-84C8-DFF7B2059BD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8A7E32C-402C-3627-5861-8463D4F162B7}"/>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Measuring Innovation Performance, 1 of 2</a:t>
            </a:r>
            <a:endParaRPr lang="en-IN" sz="3714" b="1" dirty="0">
              <a:solidFill>
                <a:srgbClr val="54152A"/>
              </a:solidFill>
              <a:latin typeface="Public Sans"/>
              <a:sym typeface="Arial"/>
            </a:endParaRPr>
          </a:p>
        </p:txBody>
      </p:sp>
      <p:cxnSp>
        <p:nvCxnSpPr>
          <p:cNvPr id="379" name="Google Shape;379;g364429659c7_0_273">
            <a:extLst>
              <a:ext uri="{FF2B5EF4-FFF2-40B4-BE49-F238E27FC236}">
                <a16:creationId xmlns:a16="http://schemas.microsoft.com/office/drawing/2014/main" id="{F35632A8-5DBF-18AC-617E-5A61D1160DD8}"/>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8" name="Content Placeholder 7">
            <a:extLst>
              <a:ext uri="{FF2B5EF4-FFF2-40B4-BE49-F238E27FC236}">
                <a16:creationId xmlns:a16="http://schemas.microsoft.com/office/drawing/2014/main" id="{3DBBA553-6F61-F695-B651-62C516BE5493}"/>
              </a:ext>
            </a:extLst>
          </p:cNvPr>
          <p:cNvGraphicFramePr>
            <a:graphicFrameLocks noGrp="1"/>
          </p:cNvGraphicFramePr>
          <p:nvPr>
            <p:ph sz="quarter" idx="10"/>
            <p:extLst>
              <p:ext uri="{D42A27DB-BD31-4B8C-83A1-F6EECF244321}">
                <p14:modId xmlns:p14="http://schemas.microsoft.com/office/powerpoint/2010/main" val="4052952657"/>
              </p:ext>
            </p:extLst>
          </p:nvPr>
        </p:nvGraphicFramePr>
        <p:xfrm>
          <a:off x="1028695" y="2212215"/>
          <a:ext cx="16257585" cy="5381803"/>
        </p:xfrm>
        <a:graphic>
          <a:graphicData uri="http://schemas.openxmlformats.org/drawingml/2006/table">
            <a:tbl>
              <a:tblPr firstRow="1" bandRow="1">
                <a:tableStyleId>{7E9639D4-E3E2-4D34-9284-5A2195B3D0D7}</a:tableStyleId>
              </a:tblPr>
              <a:tblGrid>
                <a:gridCol w="5419195">
                  <a:extLst>
                    <a:ext uri="{9D8B030D-6E8A-4147-A177-3AD203B41FA5}">
                      <a16:colId xmlns:a16="http://schemas.microsoft.com/office/drawing/2014/main" val="2781615284"/>
                    </a:ext>
                  </a:extLst>
                </a:gridCol>
                <a:gridCol w="5419195">
                  <a:extLst>
                    <a:ext uri="{9D8B030D-6E8A-4147-A177-3AD203B41FA5}">
                      <a16:colId xmlns:a16="http://schemas.microsoft.com/office/drawing/2014/main" val="2109333009"/>
                    </a:ext>
                  </a:extLst>
                </a:gridCol>
                <a:gridCol w="5419195">
                  <a:extLst>
                    <a:ext uri="{9D8B030D-6E8A-4147-A177-3AD203B41FA5}">
                      <a16:colId xmlns:a16="http://schemas.microsoft.com/office/drawing/2014/main" val="3218813513"/>
                    </a:ext>
                  </a:extLst>
                </a:gridCol>
              </a:tblGrid>
              <a:tr h="940417">
                <a:tc>
                  <a:txBody>
                    <a:bodyPr/>
                    <a:lstStyle/>
                    <a:p>
                      <a:pPr lvl="0" algn="l" fontAlgn="ctr">
                        <a:buNone/>
                      </a:pPr>
                      <a:r>
                        <a:rPr lang="en-IN" sz="1620" b="1" dirty="0">
                          <a:solidFill>
                            <a:srgbClr val="FFFFFF"/>
                          </a:solidFill>
                          <a:effectLst/>
                          <a:latin typeface="Playfair Display" panose="00000500000000000000" pitchFamily="2" charset="0"/>
                        </a:rPr>
                        <a:t>Measure</a:t>
                      </a:r>
                    </a:p>
                  </a:txBody>
                  <a:tcPr marL="50800" marR="50800" marT="50800" marB="50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lvl="0" algn="l" fontAlgn="ctr">
                        <a:buNone/>
                      </a:pPr>
                      <a:r>
                        <a:rPr lang="en-IN" sz="1620" b="1" i="0" u="none" strike="noStrike" cap="none" dirty="0">
                          <a:solidFill>
                            <a:schemeClr val="bg1"/>
                          </a:solidFill>
                          <a:effectLst/>
                          <a:latin typeface="Playfair Display" panose="00000500000000000000" pitchFamily="2" charset="0"/>
                          <a:ea typeface="+mn-ea"/>
                          <a:cs typeface="+mn-cs"/>
                          <a:sym typeface="Arial"/>
                        </a:rPr>
                        <a:t>Description</a:t>
                      </a:r>
                      <a:endParaRPr lang="en-IN" sz="1620" b="1" dirty="0">
                        <a:solidFill>
                          <a:srgbClr val="FFFFFF"/>
                        </a:solidFill>
                        <a:effectLst/>
                        <a:latin typeface="Playfair Display" panose="00000500000000000000" pitchFamily="2" charset="0"/>
                      </a:endParaRPr>
                    </a:p>
                  </a:txBody>
                  <a:tcPr marL="50800" marR="50800" marT="50800" marB="50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lvl="0" algn="l"/>
                      <a:r>
                        <a:rPr lang="en-IN" sz="1400" b="1" i="0" u="none" strike="noStrike" cap="none" dirty="0">
                          <a:solidFill>
                            <a:schemeClr val="bg1"/>
                          </a:solidFill>
                          <a:effectLst/>
                          <a:latin typeface="+mn-lt"/>
                          <a:ea typeface="+mn-ea"/>
                          <a:cs typeface="+mn-cs"/>
                          <a:sym typeface="Arial"/>
                        </a:rPr>
                        <a:t>Purpose</a:t>
                      </a:r>
                      <a:endParaRPr lang="en-IN" sz="1620" b="1" dirty="0">
                        <a:latin typeface="Playfair Display"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3074777476"/>
                  </a:ext>
                </a:extLst>
              </a:tr>
              <a:tr h="1480462">
                <a:tc>
                  <a:txBody>
                    <a:bodyPr/>
                    <a:lstStyle/>
                    <a:p>
                      <a:pPr lvl="0" algn="l" fontAlgn="t">
                        <a:buNone/>
                      </a:pPr>
                      <a:r>
                        <a:rPr lang="en-US" sz="1620" dirty="0">
                          <a:effectLst/>
                          <a:latin typeface="Playfair Display" panose="00000500000000000000" pitchFamily="2" charset="0"/>
                        </a:rPr>
                        <a:t>Percentage of sales from new products/services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dirty="0">
                          <a:effectLst/>
                          <a:latin typeface="Playfair Display" panose="00000500000000000000" pitchFamily="2" charset="0"/>
                        </a:rPr>
                        <a:t>Evaluates the percentage of sales generated from products or services launched within a specific time frame.</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dirty="0">
                          <a:effectLst/>
                          <a:latin typeface="Playfair Display" panose="00000500000000000000" pitchFamily="2" charset="0"/>
                        </a:rPr>
                        <a:t>Indicates the contribution of recent innovations to overall revenue.</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446134998"/>
                  </a:ext>
                </a:extLst>
              </a:tr>
              <a:tr h="1480462">
                <a:tc>
                  <a:txBody>
                    <a:bodyPr/>
                    <a:lstStyle/>
                    <a:p>
                      <a:pPr lvl="0" algn="l" fontAlgn="t">
                        <a:buNone/>
                      </a:pPr>
                      <a:r>
                        <a:rPr lang="en-IN" sz="1620">
                          <a:effectLst/>
                          <a:latin typeface="Playfair Display" panose="00000500000000000000" pitchFamily="2" charset="0"/>
                        </a:rPr>
                        <a:t>Success ratio</a:t>
                      </a:r>
                      <a:endParaRPr lang="en-IN"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a:effectLst/>
                          <a:latin typeface="Playfair Display" panose="00000500000000000000" pitchFamily="2" charset="0"/>
                        </a:rPr>
                        <a:t>Compares the number of successful innovations to the total number of initiatives undertaken.</a:t>
                      </a:r>
                      <a:endParaRPr lang="en-US"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a:effectLst/>
                          <a:latin typeface="Playfair Display" panose="00000500000000000000" pitchFamily="2" charset="0"/>
                        </a:rPr>
                        <a:t>Assesses the efficiency and effectiveness of the innovation process.</a:t>
                      </a:r>
                      <a:endParaRPr lang="en-US"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86407284"/>
                  </a:ext>
                </a:extLst>
              </a:tr>
              <a:tr h="1480462">
                <a:tc>
                  <a:txBody>
                    <a:bodyPr/>
                    <a:lstStyle/>
                    <a:p>
                      <a:pPr lvl="0" algn="l" fontAlgn="t">
                        <a:buNone/>
                      </a:pPr>
                      <a:r>
                        <a:rPr lang="en-IN" sz="1620">
                          <a:effectLst/>
                          <a:latin typeface="Playfair Display" panose="00000500000000000000" pitchFamily="2" charset="0"/>
                        </a:rPr>
                        <a:t>Innovation output</a:t>
                      </a:r>
                      <a:endParaRPr lang="en-IN"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a:effectLst/>
                          <a:latin typeface="Playfair Display" panose="00000500000000000000" pitchFamily="2" charset="0"/>
                        </a:rPr>
                        <a:t>Measures the percentage of product sales that were new to the market.</a:t>
                      </a:r>
                      <a:endParaRPr lang="en-US"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lvl="0" algn="l" fontAlgn="t">
                        <a:buNone/>
                      </a:pPr>
                      <a:r>
                        <a:rPr lang="en-US" sz="1620" b="0" i="0" u="none" strike="noStrike" cap="none" dirty="0">
                          <a:solidFill>
                            <a:schemeClr val="tx1"/>
                          </a:solidFill>
                          <a:effectLst/>
                          <a:latin typeface="Playfair Display" panose="00000500000000000000" pitchFamily="2" charset="0"/>
                          <a:ea typeface="+mn-ea"/>
                          <a:cs typeface="+mn-cs"/>
                          <a:sym typeface="Arial"/>
                        </a:rPr>
                        <a:t>Tracks how much of the company’s sales come from new innovations.</a:t>
                      </a:r>
                      <a:endParaRPr lang="en-IN"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0582347"/>
                  </a:ext>
                </a:extLst>
              </a:tr>
            </a:tbl>
          </a:graphicData>
        </a:graphic>
      </p:graphicFrame>
      <p:sp>
        <p:nvSpPr>
          <p:cNvPr id="7" name="Content Placeholder 6">
            <a:extLst>
              <a:ext uri="{FF2B5EF4-FFF2-40B4-BE49-F238E27FC236}">
                <a16:creationId xmlns:a16="http://schemas.microsoft.com/office/drawing/2014/main" id="{E8215F15-EF4E-CE0C-E1F2-E249E4210DC8}"/>
              </a:ext>
            </a:extLst>
          </p:cNvPr>
          <p:cNvSpPr>
            <a:spLocks noGrp="1"/>
          </p:cNvSpPr>
          <p:nvPr>
            <p:ph sz="quarter" idx="11"/>
          </p:nvPr>
        </p:nvSpPr>
        <p:spPr>
          <a:xfrm>
            <a:off x="979179" y="8944923"/>
            <a:ext cx="8653301" cy="400069"/>
          </a:xfrm>
          <a:noFill/>
        </p:spPr>
        <p:txBody>
          <a:bodyPr wrap="none" rtlCol="0">
            <a:spAutoFit/>
          </a:bodyPr>
          <a:lstStyle/>
          <a:p>
            <a:pPr>
              <a:spcBef>
                <a:spcPts val="0"/>
              </a:spcBef>
              <a:buClr>
                <a:srgbClr val="000000"/>
              </a:buClr>
            </a:pPr>
            <a:r>
              <a:rPr lang="en-US" sz="2000" i="1" dirty="0">
                <a:solidFill>
                  <a:srgbClr val="000000"/>
                </a:solidFill>
                <a:latin typeface="Arial"/>
                <a:cs typeface="Arial"/>
                <a:sym typeface="Arial"/>
              </a:rPr>
              <a:t>Figure 9.19: Measures of innovation strategy and investment effectiveness</a:t>
            </a:r>
          </a:p>
        </p:txBody>
      </p:sp>
      <p:sp>
        <p:nvSpPr>
          <p:cNvPr id="380" name="Google Shape;380;g364429659c7_0_273">
            <a:extLst>
              <a:ext uri="{FF2B5EF4-FFF2-40B4-BE49-F238E27FC236}">
                <a16:creationId xmlns:a16="http://schemas.microsoft.com/office/drawing/2014/main" id="{DEB27910-1E89-B1E8-9B0F-CB59F5B718C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24932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77">
          <a:extLst>
            <a:ext uri="{FF2B5EF4-FFF2-40B4-BE49-F238E27FC236}">
              <a16:creationId xmlns:a16="http://schemas.microsoft.com/office/drawing/2014/main" id="{C12FDED6-FDD4-AFD4-D453-367304A976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33269C-FB96-BEB3-0402-C0D5BEBCEE61}"/>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Measuring Innovation Performance, 2 of 2</a:t>
            </a:r>
            <a:endParaRPr lang="en-IN" sz="3714" b="1" dirty="0">
              <a:solidFill>
                <a:srgbClr val="54152A"/>
              </a:solidFill>
              <a:latin typeface="Public Sans"/>
              <a:sym typeface="Arial"/>
            </a:endParaRPr>
          </a:p>
        </p:txBody>
      </p:sp>
      <p:cxnSp>
        <p:nvCxnSpPr>
          <p:cNvPr id="379" name="Google Shape;379;g364429659c7_0_273">
            <a:extLst>
              <a:ext uri="{FF2B5EF4-FFF2-40B4-BE49-F238E27FC236}">
                <a16:creationId xmlns:a16="http://schemas.microsoft.com/office/drawing/2014/main" id="{5B0765B7-DFC3-3147-D0FB-3B5EDBC9C67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0861A81-551D-1D87-713F-88B02B268EA6}"/>
              </a:ext>
            </a:extLst>
          </p:cNvPr>
          <p:cNvSpPr>
            <a:spLocks noGrp="1"/>
          </p:cNvSpPr>
          <p:nvPr>
            <p:ph sz="quarter" idx="10"/>
          </p:nvPr>
        </p:nvSpPr>
        <p:spPr>
          <a:xfrm>
            <a:off x="1006871" y="2099967"/>
            <a:ext cx="16230600" cy="5900187"/>
          </a:xfrm>
        </p:spPr>
        <p:txBody>
          <a:bodyPr/>
          <a:lstStyle/>
          <a:p>
            <a:pPr marL="457200" lvl="0" indent="-381000">
              <a:lnSpc>
                <a:spcPct val="164000"/>
              </a:lnSpc>
              <a:spcBef>
                <a:spcPts val="1200"/>
              </a:spcBef>
              <a:buSzPts val="2400"/>
              <a:buChar char="●"/>
            </a:pPr>
            <a:r>
              <a:rPr lang="en-US" sz="3600" dirty="0">
                <a:latin typeface="Playfair Display"/>
                <a:ea typeface="Playfair Display"/>
                <a:cs typeface="Playfair Display"/>
                <a:sym typeface="Playfair Display"/>
              </a:rPr>
              <a:t>Assesses both </a:t>
            </a:r>
            <a:r>
              <a:rPr lang="en-US" sz="3600" b="1" dirty="0">
                <a:latin typeface="Playfair Display"/>
                <a:ea typeface="Playfair Display"/>
                <a:cs typeface="Playfair Display"/>
                <a:sym typeface="Playfair Display"/>
              </a:rPr>
              <a:t>success of new initiatives</a:t>
            </a:r>
            <a:r>
              <a:rPr lang="en-US" sz="3600" dirty="0">
                <a:latin typeface="Playfair Display"/>
                <a:ea typeface="Playfair Display"/>
                <a:cs typeface="Playfair Display"/>
                <a:sym typeface="Playfair Display"/>
              </a:rPr>
              <a:t> and </a:t>
            </a:r>
            <a:r>
              <a:rPr lang="en-US" sz="3600" b="1" dirty="0">
                <a:latin typeface="Playfair Display"/>
                <a:ea typeface="Playfair Display"/>
                <a:cs typeface="Playfair Display"/>
                <a:sym typeface="Playfair Display"/>
              </a:rPr>
              <a:t>impact on business outcomes</a:t>
            </a:r>
            <a:endParaRPr lang="en-US" sz="3600" b="1" dirty="0">
              <a:latin typeface="Playfair Display"/>
              <a:ea typeface="Playfair Display"/>
              <a:cs typeface="Playfair Display"/>
            </a:endParaRPr>
          </a:p>
          <a:p>
            <a:pPr marL="457200" lvl="0" indent="-381000">
              <a:lnSpc>
                <a:spcPct val="164000"/>
              </a:lnSpc>
              <a:spcBef>
                <a:spcPts val="0"/>
              </a:spcBef>
              <a:buSzPts val="2400"/>
              <a:buChar char="●"/>
            </a:pPr>
            <a:r>
              <a:rPr lang="en-US" sz="3600" dirty="0">
                <a:latin typeface="Playfair Display"/>
                <a:ea typeface="Playfair Display"/>
                <a:cs typeface="Playfair Display"/>
                <a:sym typeface="Playfair Display"/>
              </a:rPr>
              <a:t>Combines </a:t>
            </a:r>
            <a:r>
              <a:rPr lang="en-US" sz="3600" b="1" dirty="0">
                <a:latin typeface="Playfair Display"/>
                <a:ea typeface="Playfair Display"/>
                <a:cs typeface="Playfair Display"/>
                <a:sym typeface="Playfair Display"/>
              </a:rPr>
              <a:t>short-term performance metrics </a:t>
            </a:r>
            <a:r>
              <a:rPr lang="en-US" sz="3600" dirty="0">
                <a:latin typeface="Playfair Display"/>
                <a:ea typeface="Playfair Display"/>
                <a:cs typeface="Playfair Display"/>
                <a:sym typeface="Playfair Display"/>
              </a:rPr>
              <a:t>with </a:t>
            </a:r>
            <a:r>
              <a:rPr lang="en-US" sz="3600" b="1" dirty="0">
                <a:latin typeface="Playfair Display"/>
                <a:ea typeface="Playfair Display"/>
                <a:cs typeface="Playfair Display"/>
                <a:sym typeface="Playfair Display"/>
              </a:rPr>
              <a:t>long-term strategic value</a:t>
            </a:r>
            <a:endParaRPr lang="en-US" sz="3600" b="1" dirty="0">
              <a:latin typeface="Playfair Display"/>
              <a:ea typeface="Playfair Display"/>
              <a:cs typeface="Playfair Display"/>
            </a:endParaRPr>
          </a:p>
          <a:p>
            <a:pPr marL="457200" lvl="0" indent="-381000">
              <a:lnSpc>
                <a:spcPct val="164000"/>
              </a:lnSpc>
              <a:spcBef>
                <a:spcPts val="0"/>
              </a:spcBef>
              <a:buSzPts val="2400"/>
              <a:buFont typeface="Playfair Display"/>
              <a:buChar char="●"/>
            </a:pPr>
            <a:r>
              <a:rPr lang="en-US" sz="3600" dirty="0">
                <a:latin typeface="Playfair Display"/>
                <a:ea typeface="Playfair Display"/>
                <a:cs typeface="Playfair Display"/>
                <a:sym typeface="Playfair Display"/>
              </a:rPr>
              <a:t>Key approaches:</a:t>
            </a:r>
            <a:endParaRPr lang="en-US" sz="3600" dirty="0">
              <a:latin typeface="Playfair Display"/>
              <a:ea typeface="Playfair Display"/>
              <a:cs typeface="Playfair Display"/>
            </a:endParaRPr>
          </a:p>
          <a:p>
            <a:pPr marL="1104900" lvl="1" indent="-571500">
              <a:lnSpc>
                <a:spcPct val="164000"/>
              </a:lnSpc>
              <a:spcBef>
                <a:spcPts val="0"/>
              </a:spcBef>
              <a:buSzPts val="2400"/>
              <a:buFont typeface="Arial" panose="020B0604020202020204" pitchFamily="34" charset="0"/>
              <a:buChar char="•"/>
            </a:pPr>
            <a:r>
              <a:rPr lang="en-US" sz="3600" b="1" dirty="0">
                <a:latin typeface="Playfair Display"/>
                <a:ea typeface="Playfair Display"/>
                <a:cs typeface="Playfair Display"/>
                <a:sym typeface="Playfair Display"/>
              </a:rPr>
              <a:t>% of sales from new products/services </a:t>
            </a:r>
            <a:r>
              <a:rPr lang="en-US" sz="3600" dirty="0">
                <a:latin typeface="Playfair Display"/>
                <a:ea typeface="Playfair Display"/>
                <a:cs typeface="Playfair Display"/>
                <a:sym typeface="Playfair Display"/>
              </a:rPr>
              <a:t>→ shows contribution to revenue</a:t>
            </a:r>
            <a:endParaRPr lang="en-US" sz="3600" dirty="0">
              <a:latin typeface="Playfair Display"/>
              <a:ea typeface="Playfair Display"/>
              <a:cs typeface="Playfair Display"/>
            </a:endParaRPr>
          </a:p>
          <a:p>
            <a:pPr marL="1104900" lvl="1" indent="-571500">
              <a:lnSpc>
                <a:spcPct val="164000"/>
              </a:lnSpc>
              <a:spcBef>
                <a:spcPts val="0"/>
              </a:spcBef>
              <a:buSzPts val="2400"/>
              <a:buFont typeface="Arial" panose="020B0604020202020204" pitchFamily="34" charset="0"/>
              <a:buChar char="•"/>
            </a:pPr>
            <a:r>
              <a:rPr lang="en-US" sz="3600" b="1" dirty="0">
                <a:latin typeface="Playfair Display"/>
                <a:ea typeface="Playfair Display"/>
                <a:cs typeface="Playfair Display"/>
                <a:sym typeface="Playfair Display"/>
              </a:rPr>
              <a:t>Success ratio </a:t>
            </a:r>
            <a:r>
              <a:rPr lang="en-US" sz="3600" dirty="0">
                <a:latin typeface="Playfair Display"/>
                <a:ea typeface="Playfair Display"/>
                <a:cs typeface="Playfair Display"/>
                <a:sym typeface="Playfair Display"/>
              </a:rPr>
              <a:t>→ measures efficiency of innovation process</a:t>
            </a:r>
            <a:endParaRPr lang="en-US" sz="3600" dirty="0">
              <a:latin typeface="Playfair Display"/>
              <a:ea typeface="Playfair Display"/>
              <a:cs typeface="Playfair Display"/>
            </a:endParaRPr>
          </a:p>
          <a:p>
            <a:pPr marL="1104900" lvl="1" indent="-571500">
              <a:lnSpc>
                <a:spcPct val="164000"/>
              </a:lnSpc>
              <a:spcBef>
                <a:spcPts val="0"/>
              </a:spcBef>
              <a:buSzPts val="2400"/>
              <a:buFont typeface="Arial" panose="020B0604020202020204" pitchFamily="34" charset="0"/>
              <a:buChar char="•"/>
            </a:pPr>
            <a:r>
              <a:rPr lang="en-US" sz="3600" b="1" dirty="0">
                <a:latin typeface="Playfair Display"/>
                <a:ea typeface="Playfair Display"/>
                <a:cs typeface="Playfair Display"/>
                <a:sym typeface="Playfair Display"/>
              </a:rPr>
              <a:t>Innovation output </a:t>
            </a:r>
            <a:r>
              <a:rPr lang="en-US" sz="3600" dirty="0">
                <a:latin typeface="Playfair Display"/>
                <a:ea typeface="Playfair Display"/>
                <a:cs typeface="Playfair Display"/>
                <a:sym typeface="Playfair Display"/>
              </a:rPr>
              <a:t>→ % of sales from new-to-market products</a:t>
            </a:r>
          </a:p>
        </p:txBody>
      </p:sp>
      <p:sp>
        <p:nvSpPr>
          <p:cNvPr id="380" name="Google Shape;380;g364429659c7_0_273">
            <a:extLst>
              <a:ext uri="{FF2B5EF4-FFF2-40B4-BE49-F238E27FC236}">
                <a16:creationId xmlns:a16="http://schemas.microsoft.com/office/drawing/2014/main" id="{6B6C9B87-5C3D-ABAD-E55F-B7C42738517C}"/>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1754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88">
          <a:extLst>
            <a:ext uri="{FF2B5EF4-FFF2-40B4-BE49-F238E27FC236}">
              <a16:creationId xmlns:a16="http://schemas.microsoft.com/office/drawing/2014/main" id="{02B8BC2E-8BEF-E41C-8B53-E1F8641A472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7F822A3-F55D-698B-DB64-A2F912B4D1FD}"/>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Advanced Metrics &amp; Strategic </a:t>
            </a:r>
            <a:r>
              <a:rPr lang="en-US" sz="3714" b="1" dirty="0" err="1">
                <a:solidFill>
                  <a:srgbClr val="54152A"/>
                </a:solidFill>
                <a:latin typeface="Public Sans"/>
                <a:sym typeface="Public Sans"/>
              </a:rPr>
              <a:t>Impact,1</a:t>
            </a:r>
            <a:r>
              <a:rPr lang="en-US" sz="3714" b="1" dirty="0">
                <a:solidFill>
                  <a:srgbClr val="54152A"/>
                </a:solidFill>
                <a:latin typeface="Public Sans"/>
                <a:sym typeface="Public Sans"/>
              </a:rPr>
              <a:t> of 2</a:t>
            </a:r>
            <a:endParaRPr lang="en-IN" sz="3714" b="1" dirty="0">
              <a:solidFill>
                <a:srgbClr val="54152A"/>
              </a:solidFill>
              <a:latin typeface="Public Sans"/>
              <a:sym typeface="Arial"/>
            </a:endParaRPr>
          </a:p>
        </p:txBody>
      </p:sp>
      <p:cxnSp>
        <p:nvCxnSpPr>
          <p:cNvPr id="390" name="Google Shape;390;g364429659c7_0_284">
            <a:extLst>
              <a:ext uri="{FF2B5EF4-FFF2-40B4-BE49-F238E27FC236}">
                <a16:creationId xmlns:a16="http://schemas.microsoft.com/office/drawing/2014/main" id="{9419423A-1DC6-CCAC-29B2-10964655B919}"/>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9" name="Content Placeholder 8">
            <a:extLst>
              <a:ext uri="{FF2B5EF4-FFF2-40B4-BE49-F238E27FC236}">
                <a16:creationId xmlns:a16="http://schemas.microsoft.com/office/drawing/2014/main" id="{67CBF289-9C04-3AEB-548F-1DE8B2D0F2BB}"/>
              </a:ext>
            </a:extLst>
          </p:cNvPr>
          <p:cNvGraphicFramePr>
            <a:graphicFrameLocks noGrp="1"/>
          </p:cNvGraphicFramePr>
          <p:nvPr>
            <p:ph sz="quarter" idx="10"/>
            <p:extLst>
              <p:ext uri="{D42A27DB-BD31-4B8C-83A1-F6EECF244321}">
                <p14:modId xmlns:p14="http://schemas.microsoft.com/office/powerpoint/2010/main" val="610579044"/>
              </p:ext>
            </p:extLst>
          </p:nvPr>
        </p:nvGraphicFramePr>
        <p:xfrm>
          <a:off x="981686" y="2189839"/>
          <a:ext cx="16257585" cy="6008985"/>
        </p:xfrm>
        <a:graphic>
          <a:graphicData uri="http://schemas.openxmlformats.org/drawingml/2006/table">
            <a:tbl>
              <a:tblPr firstRow="1" bandRow="1">
                <a:tableStyleId>{7E9639D4-E3E2-4D34-9284-5A2195B3D0D7}</a:tableStyleId>
              </a:tblPr>
              <a:tblGrid>
                <a:gridCol w="5419195">
                  <a:extLst>
                    <a:ext uri="{9D8B030D-6E8A-4147-A177-3AD203B41FA5}">
                      <a16:colId xmlns:a16="http://schemas.microsoft.com/office/drawing/2014/main" val="109973662"/>
                    </a:ext>
                  </a:extLst>
                </a:gridCol>
                <a:gridCol w="5419195">
                  <a:extLst>
                    <a:ext uri="{9D8B030D-6E8A-4147-A177-3AD203B41FA5}">
                      <a16:colId xmlns:a16="http://schemas.microsoft.com/office/drawing/2014/main" val="3360243694"/>
                    </a:ext>
                  </a:extLst>
                </a:gridCol>
                <a:gridCol w="5419195">
                  <a:extLst>
                    <a:ext uri="{9D8B030D-6E8A-4147-A177-3AD203B41FA5}">
                      <a16:colId xmlns:a16="http://schemas.microsoft.com/office/drawing/2014/main" val="2732204984"/>
                    </a:ext>
                  </a:extLst>
                </a:gridCol>
              </a:tblGrid>
              <a:tr h="1201797">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Measure</a:t>
                      </a:r>
                      <a:endParaRPr lang="en-IN" sz="1620" dirty="0">
                        <a:latin typeface="Playfair Display"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Description</a:t>
                      </a:r>
                      <a:endParaRPr lang="en-IN" sz="1620" dirty="0">
                        <a:latin typeface="Playfair Display"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Purpose</a:t>
                      </a:r>
                      <a:endParaRPr lang="en-IN" sz="1620" dirty="0">
                        <a:latin typeface="Playfair Display" panose="00000500000000000000"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824321023"/>
                  </a:ext>
                </a:extLst>
              </a:tr>
              <a:tr h="1201797">
                <a:tc>
                  <a:txBody>
                    <a:bodyPr/>
                    <a:lstStyle/>
                    <a:p>
                      <a:pPr algn="l" fontAlgn="t">
                        <a:buNone/>
                      </a:pPr>
                      <a:r>
                        <a:rPr lang="en-IN" sz="1620" dirty="0">
                          <a:effectLst/>
                          <a:latin typeface="Playfair Display" panose="00000500000000000000" pitchFamily="2" charset="0"/>
                        </a:rPr>
                        <a:t>Innovation quality (forward citations)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Measures the number of forward citations to patents, indicating technological impact.</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Assesses the technological significance and impact of innovations.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231402769"/>
                  </a:ext>
                </a:extLst>
              </a:tr>
              <a:tr h="1201797">
                <a:tc>
                  <a:txBody>
                    <a:bodyPr/>
                    <a:lstStyle/>
                    <a:p>
                      <a:pPr algn="l" fontAlgn="t">
                        <a:buNone/>
                      </a:pPr>
                      <a:r>
                        <a:rPr lang="en-US" sz="1620" dirty="0">
                          <a:effectLst/>
                          <a:latin typeface="Playfair Display" panose="00000500000000000000" pitchFamily="2" charset="0"/>
                        </a:rPr>
                        <a:t>Revenue growth from new products/services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Tracks revenue growth directly attributed to innovations in products or services.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Highlights how much innovation drives top-line growth.</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70223768"/>
                  </a:ext>
                </a:extLst>
              </a:tr>
              <a:tr h="1201797">
                <a:tc>
                  <a:txBody>
                    <a:bodyPr/>
                    <a:lstStyle/>
                    <a:p>
                      <a:pPr algn="l" fontAlgn="t">
                        <a:buNone/>
                      </a:pPr>
                      <a:r>
                        <a:rPr lang="en-US" sz="1620" dirty="0">
                          <a:effectLst/>
                          <a:latin typeface="Playfair Display" panose="00000500000000000000" pitchFamily="2" charset="0"/>
                        </a:rPr>
                        <a:t>Return on invested capital (ROIC)</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Calculates the return on capital invested in innovation-related projects.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Provides insight into the profitability of innovation investments.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16301401"/>
                  </a:ext>
                </a:extLst>
              </a:tr>
              <a:tr h="1201797">
                <a:tc>
                  <a:txBody>
                    <a:bodyPr/>
                    <a:lstStyle/>
                    <a:p>
                      <a:pPr algn="l" fontAlgn="t">
                        <a:buNone/>
                      </a:pPr>
                      <a:r>
                        <a:rPr lang="en-US" sz="1620" dirty="0">
                          <a:effectLst/>
                          <a:latin typeface="Playfair Display" panose="00000500000000000000" pitchFamily="2" charset="0"/>
                        </a:rPr>
                        <a:t>Net present value (NPV) of innovation portfolio</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dirty="0">
                          <a:effectLst/>
                          <a:latin typeface="Playfair Display" panose="00000500000000000000" pitchFamily="2" charset="0"/>
                        </a:rPr>
                        <a:t>Estimates the long-term financial return from innovation projects.</a:t>
                      </a: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buNone/>
                      </a:pPr>
                      <a:r>
                        <a:rPr lang="en-US" sz="1620" b="0" i="0" u="none" strike="noStrike" cap="none" dirty="0">
                          <a:solidFill>
                            <a:schemeClr val="tx1"/>
                          </a:solidFill>
                          <a:effectLst/>
                          <a:latin typeface="Playfair Display" panose="00000500000000000000" pitchFamily="2" charset="0"/>
                          <a:ea typeface="+mn-ea"/>
                          <a:cs typeface="+mn-cs"/>
                          <a:sym typeface="Arial"/>
                        </a:rPr>
                        <a:t>Helps prioritize and manage innovation investments for future growth.</a:t>
                      </a:r>
                      <a:endParaRPr lang="en-IN" sz="1620" dirty="0">
                        <a:effectLst/>
                        <a:latin typeface="Playfair Display" panose="00000500000000000000" pitchFamily="2" charset="0"/>
                      </a:endParaRPr>
                    </a:p>
                  </a:txBody>
                  <a:tcPr marL="50800" marR="50800" marT="50800" marB="50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185582338"/>
                  </a:ext>
                </a:extLst>
              </a:tr>
            </a:tbl>
          </a:graphicData>
        </a:graphic>
      </p:graphicFrame>
      <p:sp>
        <p:nvSpPr>
          <p:cNvPr id="8" name="Content Placeholder 7">
            <a:extLst>
              <a:ext uri="{FF2B5EF4-FFF2-40B4-BE49-F238E27FC236}">
                <a16:creationId xmlns:a16="http://schemas.microsoft.com/office/drawing/2014/main" id="{68418808-3BA7-466D-2BE0-9E63C384B20D}"/>
              </a:ext>
            </a:extLst>
          </p:cNvPr>
          <p:cNvSpPr>
            <a:spLocks noGrp="1"/>
          </p:cNvSpPr>
          <p:nvPr>
            <p:ph sz="quarter" idx="11"/>
          </p:nvPr>
        </p:nvSpPr>
        <p:spPr>
          <a:xfrm>
            <a:off x="1002190" y="8851920"/>
            <a:ext cx="8653301" cy="400069"/>
          </a:xfrm>
          <a:noFill/>
        </p:spPr>
        <p:txBody>
          <a:bodyPr wrap="none" rtlCol="0">
            <a:spAutoFit/>
          </a:bodyPr>
          <a:lstStyle/>
          <a:p>
            <a:pPr>
              <a:spcBef>
                <a:spcPts val="0"/>
              </a:spcBef>
              <a:buClr>
                <a:srgbClr val="000000"/>
              </a:buClr>
            </a:pPr>
            <a:r>
              <a:rPr lang="en-US" sz="2000" i="1" dirty="0">
                <a:solidFill>
                  <a:srgbClr val="000000"/>
                </a:solidFill>
                <a:latin typeface="Arial"/>
                <a:cs typeface="Arial"/>
                <a:sym typeface="Arial"/>
              </a:rPr>
              <a:t>Figure 9.19: Measures of innovation strategy and investment effectiveness</a:t>
            </a:r>
          </a:p>
        </p:txBody>
      </p:sp>
      <p:sp>
        <p:nvSpPr>
          <p:cNvPr id="391" name="Google Shape;391;g364429659c7_0_284">
            <a:extLst>
              <a:ext uri="{FF2B5EF4-FFF2-40B4-BE49-F238E27FC236}">
                <a16:creationId xmlns:a16="http://schemas.microsoft.com/office/drawing/2014/main" id="{48C4569B-67B7-D86F-4C85-396C6648526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1686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88">
          <a:extLst>
            <a:ext uri="{FF2B5EF4-FFF2-40B4-BE49-F238E27FC236}">
              <a16:creationId xmlns:a16="http://schemas.microsoft.com/office/drawing/2014/main" id="{651C8CD9-6D16-FED1-34D4-548034A0CB8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E6EC4BE-D6A9-BC9B-5168-8AAEE11B2310}"/>
              </a:ext>
            </a:extLst>
          </p:cNvPr>
          <p:cNvSpPr>
            <a:spLocks noGrp="1"/>
          </p:cNvSpPr>
          <p:nvPr>
            <p:ph type="title"/>
          </p:nvPr>
        </p:nvSpPr>
        <p:spPr>
          <a:xfrm>
            <a:off x="1006871" y="942975"/>
            <a:ext cx="162324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Advanced Metrics &amp; Strategic Impact, 2 of 2</a:t>
            </a:r>
            <a:endParaRPr lang="en-IN" sz="3714" b="1" dirty="0">
              <a:solidFill>
                <a:srgbClr val="54152A"/>
              </a:solidFill>
              <a:latin typeface="Public Sans"/>
              <a:sym typeface="Arial"/>
            </a:endParaRPr>
          </a:p>
        </p:txBody>
      </p:sp>
      <p:cxnSp>
        <p:nvCxnSpPr>
          <p:cNvPr id="390" name="Google Shape;390;g364429659c7_0_284">
            <a:extLst>
              <a:ext uri="{FF2B5EF4-FFF2-40B4-BE49-F238E27FC236}">
                <a16:creationId xmlns:a16="http://schemas.microsoft.com/office/drawing/2014/main" id="{51FAA22A-FE76-C08A-F149-6CEA4568BD2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76604175-5DC2-BB5B-AFBC-1E8E2B8A8EC3}"/>
              </a:ext>
            </a:extLst>
          </p:cNvPr>
          <p:cNvSpPr>
            <a:spLocks noGrp="1"/>
          </p:cNvSpPr>
          <p:nvPr>
            <p:ph sz="quarter" idx="10"/>
          </p:nvPr>
        </p:nvSpPr>
        <p:spPr>
          <a:xfrm>
            <a:off x="746850" y="1848310"/>
            <a:ext cx="16230601" cy="6486991"/>
          </a:xfrm>
        </p:spPr>
        <p:txBody>
          <a:bodyPr/>
          <a:lstStyle/>
          <a:p>
            <a:pPr marL="457200" indent="-381000">
              <a:spcBef>
                <a:spcPts val="0"/>
              </a:spcBef>
              <a:buSzPts val="2400"/>
              <a:buFont typeface="Arial"/>
              <a:buChar char="●"/>
            </a:pPr>
            <a:r>
              <a:rPr lang="en-US" sz="3600" b="1" dirty="0">
                <a:latin typeface="Playfair Display"/>
                <a:sym typeface="Playfair Display"/>
              </a:rPr>
              <a:t>Innovation Quality (forward citations): </a:t>
            </a:r>
            <a:r>
              <a:rPr lang="en-US" sz="3600" dirty="0">
                <a:latin typeface="Playfair Display"/>
                <a:sym typeface="Playfair Display"/>
              </a:rPr>
              <a:t>measures technological impact</a:t>
            </a:r>
          </a:p>
          <a:p>
            <a:pPr marL="457200" indent="-381000">
              <a:spcBef>
                <a:spcPts val="0"/>
              </a:spcBef>
              <a:buSzPts val="2400"/>
              <a:buFont typeface="Arial"/>
              <a:buChar char="●"/>
            </a:pPr>
            <a:endParaRPr lang="en-US" sz="3600" dirty="0">
              <a:latin typeface="Playfair Display"/>
              <a:sym typeface="Playfair Display"/>
            </a:endParaRPr>
          </a:p>
          <a:p>
            <a:pPr marL="457200" indent="-381000">
              <a:spcBef>
                <a:spcPts val="0"/>
              </a:spcBef>
              <a:buSzPts val="2400"/>
              <a:buFont typeface="Arial"/>
              <a:buChar char="●"/>
            </a:pPr>
            <a:r>
              <a:rPr lang="en-US" sz="3600" b="1" dirty="0">
                <a:latin typeface="Playfair Display"/>
                <a:sym typeface="Playfair Display"/>
              </a:rPr>
              <a:t>Revenue Growth from New Products/Services: </a:t>
            </a:r>
            <a:r>
              <a:rPr lang="en-US" sz="3600" dirty="0">
                <a:latin typeface="Playfair Display"/>
                <a:sym typeface="Playfair Display"/>
              </a:rPr>
              <a:t>How innovation drives top-line growth</a:t>
            </a:r>
          </a:p>
          <a:p>
            <a:pPr marL="457200" indent="-381000">
              <a:spcBef>
                <a:spcPts val="0"/>
              </a:spcBef>
              <a:buSzPts val="2400"/>
              <a:buFont typeface="Arial"/>
              <a:buChar char="●"/>
            </a:pPr>
            <a:endParaRPr lang="en-US" sz="3600" dirty="0">
              <a:latin typeface="Playfair Display"/>
              <a:sym typeface="Playfair Display"/>
            </a:endParaRPr>
          </a:p>
          <a:p>
            <a:pPr marL="457200" indent="-381000">
              <a:spcBef>
                <a:spcPts val="0"/>
              </a:spcBef>
              <a:buSzPts val="2400"/>
              <a:buFont typeface="Arial"/>
              <a:buChar char="●"/>
            </a:pPr>
            <a:r>
              <a:rPr lang="en-US" sz="3600" b="1" dirty="0">
                <a:latin typeface="Playfair Display"/>
                <a:sym typeface="Playfair Display"/>
              </a:rPr>
              <a:t>Return on Invested Capital (ROIC): </a:t>
            </a:r>
            <a:r>
              <a:rPr lang="en-US" sz="3600" dirty="0">
                <a:latin typeface="Playfair Display"/>
                <a:sym typeface="Playfair Display"/>
              </a:rPr>
              <a:t>profitability of innovation investments</a:t>
            </a:r>
          </a:p>
          <a:p>
            <a:pPr marL="457200" indent="-381000">
              <a:spcBef>
                <a:spcPts val="0"/>
              </a:spcBef>
              <a:buSzPts val="2400"/>
              <a:buFont typeface="Arial"/>
              <a:buChar char="●"/>
            </a:pPr>
            <a:endParaRPr lang="en-US" sz="3600" dirty="0">
              <a:latin typeface="Playfair Display"/>
              <a:sym typeface="Playfair Display"/>
            </a:endParaRPr>
          </a:p>
          <a:p>
            <a:pPr marL="457200" indent="-381000">
              <a:spcBef>
                <a:spcPts val="0"/>
              </a:spcBef>
              <a:buSzPts val="2400"/>
              <a:buFont typeface="Arial"/>
              <a:buChar char="●"/>
            </a:pPr>
            <a:r>
              <a:rPr lang="en-US" sz="3600" b="1" dirty="0">
                <a:latin typeface="Playfair Display"/>
                <a:sym typeface="Playfair Display"/>
              </a:rPr>
              <a:t>Net Present Value (NPV) of innovation portfolio: </a:t>
            </a:r>
            <a:r>
              <a:rPr lang="en-US" sz="3600" dirty="0">
                <a:latin typeface="Playfair Display"/>
                <a:sym typeface="Playfair Display"/>
              </a:rPr>
              <a:t>long-term financial return</a:t>
            </a:r>
          </a:p>
          <a:p>
            <a:pPr marL="457200" indent="-381000">
              <a:spcBef>
                <a:spcPts val="0"/>
              </a:spcBef>
              <a:buSzPts val="2400"/>
              <a:buFont typeface="Arial"/>
              <a:buChar char="●"/>
            </a:pPr>
            <a:endParaRPr lang="en-US" sz="3600" dirty="0">
              <a:latin typeface="Playfair Display"/>
              <a:sym typeface="Playfair Display"/>
            </a:endParaRPr>
          </a:p>
          <a:p>
            <a:pPr marL="457200" indent="-381000">
              <a:spcBef>
                <a:spcPts val="0"/>
              </a:spcBef>
              <a:buSzPts val="2400"/>
              <a:buFont typeface="Arial"/>
              <a:buChar char="●"/>
            </a:pPr>
            <a:r>
              <a:rPr lang="en-US" sz="3600" dirty="0">
                <a:latin typeface="Playfair Display"/>
                <a:sym typeface="Playfair Display"/>
              </a:rPr>
              <a:t>These metrics help </a:t>
            </a:r>
            <a:r>
              <a:rPr lang="en-US" sz="3600" b="1" dirty="0">
                <a:latin typeface="Playfair Display"/>
                <a:sym typeface="Playfair Display"/>
              </a:rPr>
              <a:t>prioritize, manage, and justify </a:t>
            </a:r>
            <a:r>
              <a:rPr lang="en-US" sz="3600" dirty="0">
                <a:latin typeface="Playfair Display"/>
                <a:sym typeface="Playfair Display"/>
              </a:rPr>
              <a:t>innovation projects</a:t>
            </a:r>
          </a:p>
        </p:txBody>
      </p:sp>
      <p:sp>
        <p:nvSpPr>
          <p:cNvPr id="391" name="Google Shape;391;g364429659c7_0_284">
            <a:extLst>
              <a:ext uri="{FF2B5EF4-FFF2-40B4-BE49-F238E27FC236}">
                <a16:creationId xmlns:a16="http://schemas.microsoft.com/office/drawing/2014/main" id="{BB645F4D-EFD2-B15A-D1AC-0FCC6FEE396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395676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00">
          <a:extLst>
            <a:ext uri="{FF2B5EF4-FFF2-40B4-BE49-F238E27FC236}">
              <a16:creationId xmlns:a16="http://schemas.microsoft.com/office/drawing/2014/main" id="{5EFDAEE8-138B-10FF-F496-2E7BD5D93C4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F9DAE73-A10F-58EF-2825-9324D57A0F7C}"/>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Analyze Innovation Strategy</a:t>
            </a:r>
            <a:endParaRPr lang="en-IN" sz="3714" b="1" dirty="0">
              <a:solidFill>
                <a:srgbClr val="54152A"/>
              </a:solidFill>
              <a:latin typeface="Public Sans"/>
              <a:sym typeface="Arial"/>
            </a:endParaRPr>
          </a:p>
        </p:txBody>
      </p:sp>
      <p:cxnSp>
        <p:nvCxnSpPr>
          <p:cNvPr id="402" name="Google Shape;402;g364429659c7_0_297">
            <a:extLst>
              <a:ext uri="{FF2B5EF4-FFF2-40B4-BE49-F238E27FC236}">
                <a16:creationId xmlns:a16="http://schemas.microsoft.com/office/drawing/2014/main" id="{562AA4E5-CC51-2782-F3F5-77B94B9C713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0B9C2C3-9881-3731-0665-5ED429CCEE74}"/>
              </a:ext>
            </a:extLst>
          </p:cNvPr>
          <p:cNvSpPr>
            <a:spLocks noGrp="1"/>
          </p:cNvSpPr>
          <p:nvPr>
            <p:ph sz="quarter" idx="10"/>
          </p:nvPr>
        </p:nvSpPr>
        <p:spPr>
          <a:xfrm>
            <a:off x="1027678" y="2241761"/>
            <a:ext cx="16245265" cy="5232203"/>
          </a:xfrm>
        </p:spPr>
        <p:txBody>
          <a:bodyPr/>
          <a:lstStyle/>
          <a:p>
            <a:pPr>
              <a:spcBef>
                <a:spcPts val="0"/>
              </a:spcBef>
              <a:buClr>
                <a:srgbClr val="000000"/>
              </a:buClr>
            </a:pPr>
            <a:r>
              <a:rPr lang="en-US" sz="4000" dirty="0">
                <a:solidFill>
                  <a:schemeClr val="tx1"/>
                </a:solidFill>
                <a:latin typeface="Playfair Display"/>
                <a:sym typeface="Playfair Display"/>
              </a:rPr>
              <a:t>6. As appropriate to the case, analyze strategies: Corporate-level, business-level, innovation, sustainability and ethics, technology, and multinational strategies.</a:t>
            </a:r>
            <a:endParaRPr lang="en-US" sz="4000" dirty="0">
              <a:solidFill>
                <a:schemeClr val="tx1"/>
              </a:solidFill>
              <a:latin typeface="Playfair Display"/>
              <a:sym typeface="Arial"/>
            </a:endParaRPr>
          </a:p>
          <a:p>
            <a:pPr>
              <a:spcBef>
                <a:spcPts val="0"/>
              </a:spcBef>
              <a:buClr>
                <a:srgbClr val="000000"/>
              </a:buClr>
            </a:pPr>
            <a:endParaRPr lang="en-US" sz="4000" dirty="0">
              <a:solidFill>
                <a:schemeClr val="tx1"/>
              </a:solidFill>
              <a:latin typeface="Playfair Display"/>
              <a:sym typeface="Arial"/>
            </a:endParaRPr>
          </a:p>
          <a:p>
            <a:pPr marL="742950" indent="-742950">
              <a:spcBef>
                <a:spcPts val="0"/>
              </a:spcBef>
              <a:buClr>
                <a:srgbClr val="000000"/>
              </a:buClr>
              <a:buSzPct val="100000"/>
              <a:buFont typeface="+mj-lt"/>
              <a:buAutoNum type="alphaLcPeriod"/>
            </a:pPr>
            <a:r>
              <a:rPr lang="en-US" sz="4000" dirty="0">
                <a:solidFill>
                  <a:schemeClr val="tx1"/>
                </a:solidFill>
                <a:latin typeface="Playfair Display"/>
                <a:sym typeface="Playfair Display"/>
              </a:rPr>
              <a:t>Use strategic management analytical frameworks to analyze, interpret, and evaluate strategies.</a:t>
            </a:r>
            <a:endParaRPr lang="en-US" sz="4000" dirty="0">
              <a:solidFill>
                <a:schemeClr val="tx1"/>
              </a:solidFill>
              <a:latin typeface="Playfair Display"/>
              <a:sym typeface="Arial"/>
            </a:endParaRPr>
          </a:p>
          <a:p>
            <a:pPr marL="742950" indent="-742950">
              <a:spcBef>
                <a:spcPts val="0"/>
              </a:spcBef>
              <a:buClr>
                <a:srgbClr val="000000"/>
              </a:buClr>
              <a:buSzPct val="100000"/>
              <a:buFont typeface="+mj-lt"/>
              <a:buAutoNum type="alphaLcPeriod"/>
            </a:pPr>
            <a:r>
              <a:rPr lang="en-US" sz="4000" dirty="0">
                <a:solidFill>
                  <a:schemeClr val="tx1"/>
                </a:solidFill>
                <a:latin typeface="Playfair Display"/>
                <a:sym typeface="Playfair Display"/>
              </a:rPr>
              <a:t>Ensure line of sight and congruence within analysis of each strategy.</a:t>
            </a:r>
          </a:p>
        </p:txBody>
      </p:sp>
      <p:sp>
        <p:nvSpPr>
          <p:cNvPr id="403" name="Google Shape;403;g364429659c7_0_297">
            <a:extLst>
              <a:ext uri="{FF2B5EF4-FFF2-40B4-BE49-F238E27FC236}">
                <a16:creationId xmlns:a16="http://schemas.microsoft.com/office/drawing/2014/main" id="{C80CA341-15CF-8842-3560-E62C6F1B40B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139837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00">
          <a:extLst>
            <a:ext uri="{FF2B5EF4-FFF2-40B4-BE49-F238E27FC236}">
              <a16:creationId xmlns:a16="http://schemas.microsoft.com/office/drawing/2014/main" id="{5C6FD018-5D40-ADB1-15A2-DABE05356D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78A8A9-9CD2-5BED-7CCE-C5CCF8B0AF91}"/>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Why Innovation Strategy Matters for Business Graduates</a:t>
            </a:r>
            <a:endParaRPr lang="en-IN" sz="3714" b="1" dirty="0">
              <a:solidFill>
                <a:srgbClr val="54152A"/>
              </a:solidFill>
              <a:latin typeface="Public Sans"/>
              <a:sym typeface="Arial"/>
            </a:endParaRPr>
          </a:p>
        </p:txBody>
      </p:sp>
      <p:cxnSp>
        <p:nvCxnSpPr>
          <p:cNvPr id="402" name="Google Shape;402;g364429659c7_0_297">
            <a:extLst>
              <a:ext uri="{FF2B5EF4-FFF2-40B4-BE49-F238E27FC236}">
                <a16:creationId xmlns:a16="http://schemas.microsoft.com/office/drawing/2014/main" id="{E7F5D5A0-6C9B-BCB5-7959-702BA8BF11CD}"/>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C3E7FE1-0677-C76B-7710-DE390F9DDFC0}"/>
              </a:ext>
            </a:extLst>
          </p:cNvPr>
          <p:cNvSpPr>
            <a:spLocks noGrp="1"/>
          </p:cNvSpPr>
          <p:nvPr>
            <p:ph sz="quarter" idx="10"/>
          </p:nvPr>
        </p:nvSpPr>
        <p:spPr>
          <a:xfrm>
            <a:off x="1011628" y="2054578"/>
            <a:ext cx="7622451" cy="4564800"/>
          </a:xfrm>
        </p:spPr>
        <p:txBody>
          <a:bodyPr/>
          <a:lstStyle/>
          <a:p>
            <a:pPr lvl="0">
              <a:lnSpc>
                <a:spcPct val="164000"/>
              </a:lnSpc>
              <a:spcBef>
                <a:spcPts val="1200"/>
              </a:spcBef>
            </a:pPr>
            <a:r>
              <a:rPr lang="en-US" sz="2200" b="1" dirty="0">
                <a:latin typeface="Playfair Display"/>
                <a:ea typeface="Playfair Display"/>
                <a:cs typeface="Playfair Display"/>
                <a:sym typeface="Playfair Display"/>
              </a:rPr>
              <a:t>💡 Drives Functional-Level Decisions:</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Embedded in business-level strategy, directly shaping </a:t>
            </a:r>
            <a:r>
              <a:rPr lang="en-US" sz="2200" b="1" dirty="0">
                <a:latin typeface="Playfair Display"/>
                <a:ea typeface="Playfair Display"/>
                <a:cs typeface="Playfair Display"/>
                <a:sym typeface="Playfair Display"/>
              </a:rPr>
              <a:t>marketing, IT,</a:t>
            </a:r>
            <a:r>
              <a:rPr lang="en-US" sz="2200" dirty="0">
                <a:latin typeface="Playfair Display"/>
                <a:ea typeface="Playfair Display"/>
                <a:cs typeface="Playfair Display"/>
                <a:sym typeface="Playfair Display"/>
              </a:rPr>
              <a:t> and </a:t>
            </a:r>
            <a:r>
              <a:rPr lang="en-US" sz="2200" b="1" dirty="0">
                <a:latin typeface="Playfair Display"/>
                <a:ea typeface="Playfair Display"/>
                <a:cs typeface="Playfair Display"/>
                <a:sym typeface="Playfair Display"/>
              </a:rPr>
              <a:t>accounting </a:t>
            </a:r>
            <a:r>
              <a:rPr lang="en-US" sz="2200" dirty="0">
                <a:latin typeface="Playfair Display"/>
                <a:ea typeface="Playfair Display"/>
                <a:cs typeface="Playfair Display"/>
                <a:sym typeface="Playfair Display"/>
              </a:rPr>
              <a:t>roles</a:t>
            </a:r>
          </a:p>
          <a:p>
            <a:pPr marL="457200" lvl="0" indent="-368300">
              <a:lnSpc>
                <a:spcPct val="164000"/>
              </a:lnSpc>
              <a:spcBef>
                <a:spcPts val="0"/>
              </a:spcBef>
              <a:buSzPts val="2200"/>
              <a:buChar char="●"/>
            </a:pPr>
            <a:r>
              <a:rPr lang="en-US" sz="2200" b="1" dirty="0">
                <a:latin typeface="Playfair Display"/>
                <a:ea typeface="Playfair Display"/>
                <a:cs typeface="Playfair Display"/>
                <a:sym typeface="Playfair Display"/>
              </a:rPr>
              <a:t>First mover</a:t>
            </a:r>
            <a:r>
              <a:rPr lang="en-US" sz="2200" dirty="0">
                <a:latin typeface="Playfair Display"/>
                <a:ea typeface="Playfair Display"/>
                <a:cs typeface="Playfair Display"/>
                <a:sym typeface="Playfair Display"/>
              </a:rPr>
              <a:t> vs. </a:t>
            </a:r>
            <a:r>
              <a:rPr lang="en-US" sz="2200" b="1" dirty="0">
                <a:latin typeface="Playfair Display"/>
                <a:ea typeface="Playfair Display"/>
                <a:cs typeface="Playfair Display"/>
                <a:sym typeface="Playfair Display"/>
              </a:rPr>
              <a:t>fast follower</a:t>
            </a:r>
            <a:r>
              <a:rPr lang="en-US" sz="2200" dirty="0">
                <a:latin typeface="Playfair Display"/>
                <a:ea typeface="Playfair Display"/>
                <a:cs typeface="Playfair Display"/>
                <a:sym typeface="Playfair Display"/>
              </a:rPr>
              <a:t> strategies influence day-to-day tasks for managers</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Innovation type (</a:t>
            </a:r>
            <a:r>
              <a:rPr lang="en-US" sz="2200" b="1" dirty="0">
                <a:latin typeface="Playfair Display"/>
                <a:ea typeface="Playfair Display"/>
                <a:cs typeface="Playfair Display"/>
                <a:sym typeface="Playfair Display"/>
              </a:rPr>
              <a:t>incremental, disruptive, architectural, radical</a:t>
            </a:r>
            <a:r>
              <a:rPr lang="en-US" sz="2200" dirty="0">
                <a:latin typeface="Playfair Display"/>
                <a:ea typeface="Playfair Display"/>
                <a:cs typeface="Playfair Display"/>
                <a:sym typeface="Playfair Display"/>
              </a:rPr>
              <a:t>) determines data needs from functional managers</a:t>
            </a:r>
          </a:p>
          <a:p>
            <a:endParaRPr lang="en-IN" sz="2200" dirty="0"/>
          </a:p>
        </p:txBody>
      </p:sp>
      <p:sp>
        <p:nvSpPr>
          <p:cNvPr id="4" name="Content Placeholder 3">
            <a:extLst>
              <a:ext uri="{FF2B5EF4-FFF2-40B4-BE49-F238E27FC236}">
                <a16:creationId xmlns:a16="http://schemas.microsoft.com/office/drawing/2014/main" id="{04179416-FE5D-20B2-5D98-CD505ED4E2C1}"/>
              </a:ext>
            </a:extLst>
          </p:cNvPr>
          <p:cNvSpPr>
            <a:spLocks noGrp="1"/>
          </p:cNvSpPr>
          <p:nvPr>
            <p:ph sz="quarter" idx="11"/>
          </p:nvPr>
        </p:nvSpPr>
        <p:spPr>
          <a:xfrm>
            <a:off x="8666129" y="2054578"/>
            <a:ext cx="8038730" cy="3256502"/>
          </a:xfrm>
          <a:noFill/>
          <a:ln>
            <a:noFill/>
          </a:ln>
        </p:spPr>
        <p:txBody>
          <a:bodyPr spcFirstLastPara="1" wrap="square" lIns="91425" tIns="91425" rIns="91425" bIns="91425" anchor="t" anchorCtr="0">
            <a:spAutoFit/>
          </a:bodyPr>
          <a:lstStyle/>
          <a:p>
            <a:pPr marL="0" lvl="0">
              <a:lnSpc>
                <a:spcPct val="115000"/>
              </a:lnSpc>
              <a:spcBef>
                <a:spcPts val="1200"/>
              </a:spcBef>
            </a:pPr>
            <a:r>
              <a:rPr lang="en-US" sz="2200" b="1" dirty="0">
                <a:latin typeface="Playfair Display"/>
                <a:ea typeface="Playfair Display"/>
                <a:cs typeface="Playfair Display"/>
                <a:sym typeface="Playfair Display"/>
              </a:rPr>
              <a:t>🏢 Impact in Large Companies:</a:t>
            </a:r>
          </a:p>
          <a:p>
            <a:pPr marL="457200" lvl="0" indent="-368300">
              <a:lnSpc>
                <a:spcPct val="164000"/>
              </a:lnSpc>
              <a:spcBef>
                <a:spcPts val="1200"/>
              </a:spcBef>
              <a:buSzPts val="2200"/>
              <a:buChar char="●"/>
            </a:pPr>
            <a:r>
              <a:rPr lang="en-US" sz="2200" dirty="0">
                <a:latin typeface="Playfair Display"/>
                <a:ea typeface="Playfair Display"/>
                <a:cs typeface="Playfair Display"/>
                <a:sym typeface="Playfair Display"/>
              </a:rPr>
              <a:t>Business support unit managers must align work with the </a:t>
            </a:r>
            <a:r>
              <a:rPr lang="en-US" sz="2200" b="1" dirty="0">
                <a:latin typeface="Playfair Display"/>
                <a:ea typeface="Playfair Display"/>
                <a:cs typeface="Playfair Display"/>
                <a:sym typeface="Playfair Display"/>
              </a:rPr>
              <a:t>strategic business unit’s </a:t>
            </a:r>
            <a:r>
              <a:rPr lang="en-US" sz="2200" dirty="0">
                <a:latin typeface="Playfair Display"/>
                <a:ea typeface="Playfair Display"/>
                <a:cs typeface="Playfair Display"/>
                <a:sym typeface="Playfair Display"/>
              </a:rPr>
              <a:t>innovation approach</a:t>
            </a:r>
          </a:p>
          <a:p>
            <a:pPr marL="457200" lvl="0" indent="-368300">
              <a:lnSpc>
                <a:spcPct val="164000"/>
              </a:lnSpc>
              <a:spcBef>
                <a:spcPts val="1200"/>
              </a:spcBef>
              <a:buSzPts val="2200"/>
              <a:buFont typeface="Playfair Display"/>
              <a:buChar char="●"/>
            </a:pPr>
            <a:r>
              <a:rPr lang="en-US" sz="2200" dirty="0">
                <a:latin typeface="Playfair Display"/>
                <a:ea typeface="Playfair Display"/>
                <a:cs typeface="Playfair Display"/>
                <a:sym typeface="Playfair Display"/>
              </a:rPr>
              <a:t>Collaboration with executives to implement functional strategies tied to innovation goals</a:t>
            </a:r>
          </a:p>
        </p:txBody>
      </p:sp>
      <p:sp>
        <p:nvSpPr>
          <p:cNvPr id="5" name="Content Placeholder 4">
            <a:extLst>
              <a:ext uri="{FF2B5EF4-FFF2-40B4-BE49-F238E27FC236}">
                <a16:creationId xmlns:a16="http://schemas.microsoft.com/office/drawing/2014/main" id="{F57EE37A-0513-F333-5D4A-FA664850E11A}"/>
              </a:ext>
            </a:extLst>
          </p:cNvPr>
          <p:cNvSpPr>
            <a:spLocks noGrp="1"/>
          </p:cNvSpPr>
          <p:nvPr>
            <p:ph sz="quarter" idx="12"/>
          </p:nvPr>
        </p:nvSpPr>
        <p:spPr>
          <a:xfrm>
            <a:off x="1123875" y="6772211"/>
            <a:ext cx="7510204" cy="3268493"/>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Consulting &amp; Entrepreneurial Roles</a:t>
            </a:r>
          </a:p>
          <a:p>
            <a:pPr marL="457200" lvl="0" indent="-368300">
              <a:lnSpc>
                <a:spcPct val="164000"/>
              </a:lnSpc>
              <a:spcBef>
                <a:spcPts val="1200"/>
              </a:spcBef>
              <a:buSzPts val="2200"/>
              <a:buFont typeface="Playfair Display"/>
              <a:buChar char="●"/>
            </a:pPr>
            <a:r>
              <a:rPr lang="en-US" sz="2200" dirty="0">
                <a:latin typeface="Playfair Display"/>
                <a:ea typeface="Playfair Display"/>
                <a:cs typeface="Playfair Display"/>
                <a:sym typeface="Playfair Display"/>
              </a:rPr>
              <a:t>Internal/external consultants need deep knowledge of innovation strategy to advise executives effectively</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Entrepreneurs rely on innovation strategy fluency to </a:t>
            </a:r>
            <a:r>
              <a:rPr lang="en-US" sz="2200" b="1" dirty="0">
                <a:latin typeface="Playfair Display"/>
                <a:ea typeface="Playfair Display"/>
                <a:cs typeface="Playfair Display"/>
                <a:sym typeface="Playfair Display"/>
              </a:rPr>
              <a:t>launch, grow, and adapt</a:t>
            </a:r>
            <a:r>
              <a:rPr lang="en-US" sz="2200" dirty="0">
                <a:latin typeface="Playfair Display"/>
                <a:ea typeface="Playfair Display"/>
                <a:cs typeface="Playfair Display"/>
                <a:sym typeface="Playfair Display"/>
              </a:rPr>
              <a:t> their businesses</a:t>
            </a:r>
          </a:p>
        </p:txBody>
      </p:sp>
      <p:sp>
        <p:nvSpPr>
          <p:cNvPr id="6" name="Content Placeholder 5">
            <a:extLst>
              <a:ext uri="{FF2B5EF4-FFF2-40B4-BE49-F238E27FC236}">
                <a16:creationId xmlns:a16="http://schemas.microsoft.com/office/drawing/2014/main" id="{06DAD2D1-CC15-E952-A61A-B547D4F4F63D}"/>
              </a:ext>
            </a:extLst>
          </p:cNvPr>
          <p:cNvSpPr>
            <a:spLocks noGrp="1"/>
          </p:cNvSpPr>
          <p:nvPr>
            <p:ph sz="quarter" idx="13"/>
          </p:nvPr>
        </p:nvSpPr>
        <p:spPr>
          <a:xfrm>
            <a:off x="8675023" y="5448799"/>
            <a:ext cx="8411974" cy="3268493"/>
          </a:xfrm>
          <a:noFill/>
          <a:ln>
            <a:noFill/>
          </a:ln>
        </p:spPr>
        <p:txBody>
          <a:bodyPr spcFirstLastPara="1" wrap="square" lIns="91425" tIns="91425" rIns="91425" bIns="91425" anchor="t" anchorCtr="0">
            <a:spAutoFit/>
          </a:bodyPr>
          <a:lstStyle/>
          <a:p>
            <a:pPr marL="0" lvl="0">
              <a:lnSpc>
                <a:spcPct val="164000"/>
              </a:lnSpc>
              <a:spcBef>
                <a:spcPts val="1200"/>
              </a:spcBef>
            </a:pPr>
            <a:r>
              <a:rPr lang="en-US" sz="2200" b="1" dirty="0">
                <a:latin typeface="Playfair Display"/>
                <a:ea typeface="Playfair Display"/>
                <a:cs typeface="Playfair Display"/>
                <a:sym typeface="Playfair Display"/>
              </a:rPr>
              <a:t>🏬 Impact in Small Companies</a:t>
            </a:r>
          </a:p>
          <a:p>
            <a:pPr marL="457200" lvl="0" indent="-368300">
              <a:lnSpc>
                <a:spcPct val="164000"/>
              </a:lnSpc>
              <a:spcBef>
                <a:spcPts val="1200"/>
              </a:spcBef>
              <a:buSzPts val="2200"/>
              <a:buFont typeface="Playfair Display"/>
              <a:buChar char="●"/>
            </a:pPr>
            <a:r>
              <a:rPr lang="en-US" sz="2200" dirty="0">
                <a:latin typeface="Playfair Display"/>
                <a:ea typeface="Playfair Display"/>
                <a:cs typeface="Playfair Display"/>
                <a:sym typeface="Playfair Display"/>
              </a:rPr>
              <a:t>Close interaction with executives responsible for innovation from the start</a:t>
            </a:r>
          </a:p>
          <a:p>
            <a:pPr marL="457200" lvl="0" indent="-368300">
              <a:lnSpc>
                <a:spcPct val="164000"/>
              </a:lnSpc>
              <a:spcBef>
                <a:spcPts val="0"/>
              </a:spcBef>
              <a:buSzPts val="2200"/>
              <a:buChar char="●"/>
            </a:pPr>
            <a:r>
              <a:rPr lang="en-US" sz="2200" dirty="0">
                <a:latin typeface="Playfair Display"/>
                <a:ea typeface="Playfair Display"/>
                <a:cs typeface="Playfair Display"/>
                <a:sym typeface="Playfair Display"/>
              </a:rPr>
              <a:t>Greater hands-on role in </a:t>
            </a:r>
            <a:r>
              <a:rPr lang="en-US" sz="2200" b="1" dirty="0">
                <a:latin typeface="Playfair Display"/>
                <a:ea typeface="Playfair Display"/>
                <a:cs typeface="Playfair Display"/>
                <a:sym typeface="Playfair Display"/>
              </a:rPr>
              <a:t>strategy execution</a:t>
            </a:r>
            <a:r>
              <a:rPr lang="en-US" sz="2200" dirty="0">
                <a:latin typeface="Playfair Display"/>
                <a:ea typeface="Playfair Display"/>
                <a:cs typeface="Playfair Display"/>
                <a:sym typeface="Playfair Display"/>
              </a:rPr>
              <a:t> and </a:t>
            </a:r>
            <a:r>
              <a:rPr lang="en-US" sz="2200" b="1" dirty="0">
                <a:latin typeface="Playfair Display"/>
                <a:ea typeface="Playfair Display"/>
                <a:cs typeface="Playfair Display"/>
                <a:sym typeface="Playfair Display"/>
              </a:rPr>
              <a:t>decision-making</a:t>
            </a:r>
            <a:endParaRPr lang="en-US" sz="2200" dirty="0">
              <a:latin typeface="Playfair Display"/>
              <a:ea typeface="Playfair Display"/>
              <a:cs typeface="Playfair Display"/>
              <a:sym typeface="Playfair Display"/>
            </a:endParaRPr>
          </a:p>
        </p:txBody>
      </p:sp>
      <p:sp>
        <p:nvSpPr>
          <p:cNvPr id="403" name="Google Shape;403;g364429659c7_0_297">
            <a:extLst>
              <a:ext uri="{FF2B5EF4-FFF2-40B4-BE49-F238E27FC236}">
                <a16:creationId xmlns:a16="http://schemas.microsoft.com/office/drawing/2014/main" id="{C1F69206-7C01-16E3-115D-40CEBD73B37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918618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32">
          <a:extLst>
            <a:ext uri="{FF2B5EF4-FFF2-40B4-BE49-F238E27FC236}">
              <a16:creationId xmlns:a16="http://schemas.microsoft.com/office/drawing/2014/main" id="{89948804-4EAD-D120-4C75-0CB03FE33F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EF8145-1657-B235-040B-63598214AB02}"/>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4000" b="1" dirty="0">
                <a:solidFill>
                  <a:srgbClr val="54152A"/>
                </a:solidFill>
                <a:latin typeface="Public Sans"/>
                <a:sym typeface="Public Sans"/>
              </a:rPr>
              <a:t>Demonstrate Your Knowledge, Skills, and Competence, 1 of 2</a:t>
            </a:r>
            <a:endParaRPr lang="en-IN" sz="4000" b="1" dirty="0">
              <a:solidFill>
                <a:srgbClr val="54152A"/>
              </a:solidFill>
              <a:latin typeface="Public Sans"/>
              <a:sym typeface="Arial"/>
            </a:endParaRPr>
          </a:p>
        </p:txBody>
      </p:sp>
      <p:cxnSp>
        <p:nvCxnSpPr>
          <p:cNvPr id="435" name="Google Shape;435;g36439a07491_0_112">
            <a:extLst>
              <a:ext uri="{FF2B5EF4-FFF2-40B4-BE49-F238E27FC236}">
                <a16:creationId xmlns:a16="http://schemas.microsoft.com/office/drawing/2014/main" id="{597A2F59-9149-4A30-80CD-88E73A1CDA4C}"/>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C8B9D26-A740-94F1-A66B-704206EBABD1}"/>
              </a:ext>
            </a:extLst>
          </p:cNvPr>
          <p:cNvSpPr>
            <a:spLocks noGrp="1"/>
          </p:cNvSpPr>
          <p:nvPr>
            <p:ph sz="quarter" idx="10"/>
          </p:nvPr>
        </p:nvSpPr>
        <p:spPr>
          <a:xfrm>
            <a:off x="1016407" y="2152970"/>
            <a:ext cx="16242888" cy="6562053"/>
          </a:xfrm>
          <a:noFill/>
          <a:ln>
            <a:noFill/>
          </a:ln>
        </p:spPr>
        <p:txBody>
          <a:bodyPr spcFirstLastPara="1" wrap="square" lIns="0" tIns="0" rIns="0" bIns="0" anchor="t" anchorCtr="0">
            <a:spAutoFit/>
          </a:bodyPr>
          <a:lstStyle/>
          <a:p>
            <a:pPr lvl="0">
              <a:lnSpc>
                <a:spcPct val="164000"/>
              </a:lnSpc>
              <a:spcBef>
                <a:spcPts val="0"/>
              </a:spcBef>
            </a:pPr>
            <a:r>
              <a:rPr lang="en-US" sz="2600" b="1" dirty="0">
                <a:latin typeface="Playfair Display"/>
                <a:ea typeface="Playfair Display"/>
                <a:cs typeface="Playfair Display"/>
                <a:sym typeface="Playfair Display"/>
              </a:rPr>
              <a:t>Use these questions to test your knowledge of the chapter:</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Describe innovation strategy and its relationship to business-level strategy.</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Explain entrepreneurial orientation (</a:t>
            </a:r>
            <a:r>
              <a:rPr lang="en-US" sz="2600" dirty="0" err="1">
                <a:latin typeface="Playfair Display"/>
                <a:ea typeface="Playfair Display"/>
                <a:cs typeface="Playfair Display"/>
                <a:sym typeface="Playfair Display"/>
              </a:rPr>
              <a:t>EO</a:t>
            </a:r>
            <a:r>
              <a:rPr lang="en-US" sz="2600" dirty="0">
                <a:latin typeface="Playfair Display"/>
                <a:ea typeface="Playfair Display"/>
                <a:cs typeface="Playfair Display"/>
                <a:sym typeface="Playfair Display"/>
              </a:rPr>
              <a:t>) and three core traits that make up </a:t>
            </a:r>
            <a:r>
              <a:rPr lang="en-US" sz="2600" dirty="0" err="1">
                <a:latin typeface="Playfair Display"/>
                <a:ea typeface="Playfair Display"/>
                <a:cs typeface="Playfair Display"/>
                <a:sym typeface="Playfair Display"/>
              </a:rPr>
              <a:t>EO</a:t>
            </a:r>
            <a:r>
              <a:rPr lang="en-US" sz="2600" dirty="0">
                <a:latin typeface="Playfair Display"/>
                <a:ea typeface="Playfair Display"/>
                <a:cs typeface="Playfair Display"/>
                <a:sym typeface="Playfair Display"/>
              </a:rPr>
              <a:t>. Explain intrapreneurship and its relationship to entrepreneurship. Are you more likely to demonstrate your </a:t>
            </a:r>
            <a:r>
              <a:rPr lang="en-US" sz="2600" dirty="0" err="1">
                <a:latin typeface="Playfair Display"/>
                <a:ea typeface="Playfair Display"/>
                <a:cs typeface="Playfair Display"/>
                <a:sym typeface="Playfair Display"/>
              </a:rPr>
              <a:t>EO</a:t>
            </a:r>
            <a:r>
              <a:rPr lang="en-US" sz="2600" dirty="0">
                <a:latin typeface="Playfair Display"/>
                <a:ea typeface="Playfair Display"/>
                <a:cs typeface="Playfair Display"/>
                <a:sym typeface="Playfair Display"/>
              </a:rPr>
              <a:t> through being an entrepreneur or an intrapreneur?</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Describe why innovation is important for companies. Discuss the risks for companies that fail to innovate.</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Explain in detail first movers and fast followers and the benefits and risks of each.</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Describe the innovation framework, including the two key factors that are central to the framework and the resulting four types of innovation.</a:t>
            </a:r>
          </a:p>
          <a:p>
            <a:pPr marL="457200" lvl="0" indent="-368300">
              <a:lnSpc>
                <a:spcPct val="164000"/>
              </a:lnSpc>
              <a:spcBef>
                <a:spcPts val="0"/>
              </a:spcBef>
              <a:buSzPts val="2200"/>
              <a:buFont typeface="Playfair Display"/>
              <a:buAutoNum type="arabicPeriod"/>
            </a:pPr>
            <a:r>
              <a:rPr lang="en-US" sz="2600" dirty="0">
                <a:latin typeface="Playfair Display"/>
                <a:ea typeface="Playfair Display"/>
                <a:cs typeface="Playfair Display"/>
                <a:sym typeface="Playfair Display"/>
              </a:rPr>
              <a:t>Explain footholds and how these relate to innovation.</a:t>
            </a:r>
          </a:p>
        </p:txBody>
      </p:sp>
      <p:sp>
        <p:nvSpPr>
          <p:cNvPr id="436" name="Google Shape;436;g36439a07491_0_112">
            <a:extLst>
              <a:ext uri="{FF2B5EF4-FFF2-40B4-BE49-F238E27FC236}">
                <a16:creationId xmlns:a16="http://schemas.microsoft.com/office/drawing/2014/main" id="{8803D2DB-5801-2629-7E2D-955375357C1E}"/>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413095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440">
          <a:extLst>
            <a:ext uri="{FF2B5EF4-FFF2-40B4-BE49-F238E27FC236}">
              <a16:creationId xmlns:a16="http://schemas.microsoft.com/office/drawing/2014/main" id="{8D661471-708B-BDC2-CCE7-8DA25212AA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6C2228-9DB7-9ED0-E3A7-1E83D98AD1D8}"/>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Font typeface="Arial"/>
            </a:pPr>
            <a:r>
              <a:rPr lang="en-US" sz="4000" b="1" dirty="0">
                <a:solidFill>
                  <a:srgbClr val="54152A"/>
                </a:solidFill>
                <a:latin typeface="Public Sans"/>
                <a:sym typeface="Public Sans"/>
              </a:rPr>
              <a:t>Demonstrate Your Knowledge, Skills, and Competence, 2 of 2</a:t>
            </a:r>
            <a:endParaRPr lang="en-IN" sz="4000" b="1" dirty="0">
              <a:solidFill>
                <a:srgbClr val="54152A"/>
              </a:solidFill>
              <a:latin typeface="Public Sans"/>
              <a:sym typeface="Arial"/>
            </a:endParaRPr>
          </a:p>
        </p:txBody>
      </p:sp>
      <p:cxnSp>
        <p:nvCxnSpPr>
          <p:cNvPr id="443" name="Google Shape;443;g36439a07491_0_194">
            <a:extLst>
              <a:ext uri="{FF2B5EF4-FFF2-40B4-BE49-F238E27FC236}">
                <a16:creationId xmlns:a16="http://schemas.microsoft.com/office/drawing/2014/main" id="{D1FC9D30-7A96-803F-13CF-FD3072B5E1A2}"/>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E12F0B4-AEE0-5760-9531-6E33985A38AA}"/>
              </a:ext>
            </a:extLst>
          </p:cNvPr>
          <p:cNvSpPr>
            <a:spLocks noGrp="1"/>
          </p:cNvSpPr>
          <p:nvPr>
            <p:ph sz="quarter" idx="10"/>
          </p:nvPr>
        </p:nvSpPr>
        <p:spPr>
          <a:xfrm>
            <a:off x="1020519" y="2158448"/>
            <a:ext cx="16252424" cy="7763474"/>
          </a:xfrm>
          <a:noFill/>
          <a:ln>
            <a:noFill/>
          </a:ln>
        </p:spPr>
        <p:txBody>
          <a:bodyPr spcFirstLastPara="1" wrap="square" lIns="0" tIns="0" rIns="0" bIns="0" anchor="t" anchorCtr="0">
            <a:spAutoFit/>
          </a:bodyPr>
          <a:lstStyle/>
          <a:p>
            <a:pPr marL="577850" indent="-514350">
              <a:lnSpc>
                <a:spcPct val="164000"/>
              </a:lnSpc>
              <a:spcBef>
                <a:spcPts val="0"/>
              </a:spcBef>
              <a:buSzPts val="2600"/>
              <a:buFont typeface="+mj-lt"/>
              <a:buAutoNum type="arabicPeriod" startAt="7"/>
            </a:pPr>
            <a:r>
              <a:rPr lang="en-US" sz="2600" dirty="0">
                <a:latin typeface="Playfair Display"/>
                <a:sym typeface="Playfair Display"/>
              </a:rPr>
              <a:t>Explain how firms that use cost leadership and differentiation approach innovation differently. Discuss how a value chain analysis can support cost leadership differentiation.</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Describe the product life cycle and its four stages. Explain how the product life cycle can be extended. Describe the relationship of profits to the product life cycle. Give an example.</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Describe what crossing the chasm means. Give an example.</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Using the make-contract-create-acquire continuum, describe how companies may cooperate.</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There are multiple ways firms can respond to innovation in the market. Explain these in detail, and give an example of each.</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Refer to figure 9.19 and ensure you understand each measure and their purpose and can use them in a case analysis. If there are any areas you need to study further, we encourage you to do this now because you use these concepts throughout the course.</a:t>
            </a:r>
          </a:p>
          <a:p>
            <a:pPr marL="577850" indent="-514350">
              <a:lnSpc>
                <a:spcPct val="164000"/>
              </a:lnSpc>
              <a:spcBef>
                <a:spcPts val="0"/>
              </a:spcBef>
              <a:buSzPts val="2600"/>
              <a:buFont typeface="+mj-lt"/>
              <a:buAutoNum type="arabicPeriod" startAt="7"/>
            </a:pPr>
            <a:r>
              <a:rPr lang="en-US" sz="2600" dirty="0">
                <a:latin typeface="Playfair Display"/>
                <a:sym typeface="Playfair Display"/>
              </a:rPr>
              <a:t>Describe how competence with innovation strategy is relevant and important to you.</a:t>
            </a:r>
          </a:p>
          <a:p>
            <a:pPr marL="577850" indent="-514350">
              <a:lnSpc>
                <a:spcPct val="164000"/>
              </a:lnSpc>
              <a:spcBef>
                <a:spcPts val="0"/>
              </a:spcBef>
              <a:buSzPts val="2600"/>
              <a:buFont typeface="+mj-lt"/>
              <a:buAutoNum type="arabicPeriod" startAt="7"/>
            </a:pPr>
            <a:endParaRPr lang="en-IN" sz="2600" dirty="0">
              <a:latin typeface="Playfair Display"/>
              <a:sym typeface="Arial"/>
            </a:endParaRPr>
          </a:p>
        </p:txBody>
      </p:sp>
      <p:sp>
        <p:nvSpPr>
          <p:cNvPr id="444" name="Google Shape;444;g36439a07491_0_194">
            <a:extLst>
              <a:ext uri="{FF2B5EF4-FFF2-40B4-BE49-F238E27FC236}">
                <a16:creationId xmlns:a16="http://schemas.microsoft.com/office/drawing/2014/main" id="{E3365DCD-EAE5-A547-C4AC-32A92B40E52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8417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6CA6A08E-7DAA-5776-2BEA-251388ABF5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FBA821-091C-806F-D7A1-125C678A327E}"/>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Strategy Formulation: Where Are We Going?</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FCB417BF-C435-348E-6B68-A7633C4F8A7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15C7B925-F135-1704-5EB3-D0D301B6044A}"/>
              </a:ext>
            </a:extLst>
          </p:cNvPr>
          <p:cNvSpPr>
            <a:spLocks noGrp="1"/>
          </p:cNvSpPr>
          <p:nvPr>
            <p:ph sz="quarter" idx="10"/>
          </p:nvPr>
        </p:nvSpPr>
        <p:spPr>
          <a:xfrm>
            <a:off x="1006871" y="2209456"/>
            <a:ext cx="16232400" cy="6263213"/>
          </a:xfrm>
          <a:noFill/>
        </p:spPr>
        <p:txBody>
          <a:bodyPr wrap="square" rtlCol="0">
            <a:spAutoFit/>
          </a:bodyPr>
          <a:lstStyle/>
          <a:p>
            <a:pPr>
              <a:spcBef>
                <a:spcPts val="0"/>
              </a:spcBef>
              <a:buClr>
                <a:srgbClr val="000000"/>
              </a:buClr>
            </a:pPr>
            <a:r>
              <a:rPr lang="en-US" sz="3600" dirty="0">
                <a:solidFill>
                  <a:srgbClr val="000000"/>
                </a:solidFill>
                <a:latin typeface="Playfair Display" pitchFamily="2" charset="77"/>
                <a:cs typeface="Arial"/>
                <a:sym typeface="Arial"/>
              </a:rPr>
              <a:t>Strategic management’s foundations rest in three essential questions that align with the three stages of strategic management:</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Strategic analysis: Where are we?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Strategy formulation: Where are we going?</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Strategy Implementation: How are we going to get there?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Like all strategy formulation, innovation strategy addresses the question of where a firm is going.</a:t>
            </a:r>
          </a:p>
        </p:txBody>
      </p:sp>
      <p:sp>
        <p:nvSpPr>
          <p:cNvPr id="117" name="Google Shape;117;g36439a07491_0_89">
            <a:extLst>
              <a:ext uri="{FF2B5EF4-FFF2-40B4-BE49-F238E27FC236}">
                <a16:creationId xmlns:a16="http://schemas.microsoft.com/office/drawing/2014/main" id="{55FF3DED-70A7-87EE-AD48-6734C3D5ACF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40639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51196C97-4AE2-9A55-22F0-7817A9644C0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7B5E7E9-F87A-554F-8412-4A91CE7E4E00}"/>
              </a:ext>
            </a:extLst>
          </p:cNvPr>
          <p:cNvSpPr>
            <a:spLocks noGrp="1"/>
          </p:cNvSpPr>
          <p:nvPr>
            <p:ph type="title"/>
          </p:nvPr>
        </p:nvSpPr>
        <p:spPr>
          <a:xfrm>
            <a:off x="1006871" y="942975"/>
            <a:ext cx="16232400" cy="1354217"/>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Innovation Strategy: Embedded into Business-Level Strategy</a:t>
            </a:r>
            <a:endParaRPr lang="en-IN" sz="3714" b="1" dirty="0">
              <a:solidFill>
                <a:srgbClr val="54152A"/>
              </a:solidFill>
              <a:latin typeface="Public Sans"/>
              <a:sym typeface="Arial"/>
            </a:endParaRPr>
          </a:p>
        </p:txBody>
      </p:sp>
      <p:cxnSp>
        <p:nvCxnSpPr>
          <p:cNvPr id="115" name="Google Shape;115;g36439a07491_0_89">
            <a:extLst>
              <a:ext uri="{FF2B5EF4-FFF2-40B4-BE49-F238E27FC236}">
                <a16:creationId xmlns:a16="http://schemas.microsoft.com/office/drawing/2014/main" id="{7579C317-7098-0B1E-DF99-46984183FEFB}"/>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A4E6ADF2-7316-05C0-3199-676D8B01BFCC}"/>
              </a:ext>
            </a:extLst>
          </p:cNvPr>
          <p:cNvSpPr>
            <a:spLocks noGrp="1"/>
          </p:cNvSpPr>
          <p:nvPr>
            <p:ph sz="quarter" idx="10"/>
          </p:nvPr>
        </p:nvSpPr>
        <p:spPr>
          <a:xfrm>
            <a:off x="1028695" y="2100639"/>
            <a:ext cx="16257105" cy="6586387"/>
          </a:xfrm>
        </p:spPr>
        <p:txBody>
          <a:bodyPr/>
          <a:lstStyle/>
          <a:p>
            <a:pPr>
              <a:spcBef>
                <a:spcPts val="0"/>
              </a:spcBef>
            </a:pPr>
            <a:r>
              <a:rPr lang="en-US" sz="3600" dirty="0">
                <a:latin typeface="Playfair Display" pitchFamily="2" charset="77"/>
              </a:rPr>
              <a:t>Strategy can be described as a firm’s answer to three critical strategic questions that every organization needs to answer.</a:t>
            </a:r>
          </a:p>
          <a:p>
            <a:pPr>
              <a:spcBef>
                <a:spcPts val="0"/>
              </a:spcBef>
            </a:pPr>
            <a:endParaRPr lang="en-US" sz="3600" dirty="0">
              <a:latin typeface="Playfair Display" pitchFamily="2" charset="77"/>
            </a:endParaRPr>
          </a:p>
          <a:p>
            <a:pPr marL="742950" indent="-742950">
              <a:spcBef>
                <a:spcPts val="0"/>
              </a:spcBef>
              <a:buSzPct val="100000"/>
              <a:buFont typeface="+mj-lt"/>
              <a:buAutoNum type="arabicPeriod"/>
            </a:pPr>
            <a:r>
              <a:rPr lang="en-US" sz="3600" dirty="0">
                <a:latin typeface="Playfair Display" pitchFamily="2" charset="77"/>
              </a:rPr>
              <a:t>Corporate-level strategy: Where to play? </a:t>
            </a:r>
          </a:p>
          <a:p>
            <a:pPr marL="742950" indent="-742950">
              <a:spcBef>
                <a:spcPts val="0"/>
              </a:spcBef>
              <a:buSzPct val="100000"/>
              <a:buFont typeface="+mj-lt"/>
              <a:buAutoNum type="arabicPeriod"/>
            </a:pPr>
            <a:endParaRPr lang="en-US" sz="3600" dirty="0">
              <a:latin typeface="Playfair Display" pitchFamily="2" charset="77"/>
            </a:endParaRPr>
          </a:p>
          <a:p>
            <a:pPr marL="742950" indent="-742950">
              <a:spcBef>
                <a:spcPts val="0"/>
              </a:spcBef>
              <a:buSzPct val="100000"/>
              <a:buFont typeface="+mj-lt"/>
              <a:buAutoNum type="arabicPeriod"/>
            </a:pPr>
            <a:r>
              <a:rPr lang="en-US" sz="3600" dirty="0">
                <a:latin typeface="Playfair Display" pitchFamily="2" charset="77"/>
              </a:rPr>
              <a:t>Business-level strategy: How to win?</a:t>
            </a:r>
          </a:p>
          <a:p>
            <a:pPr marL="742950" indent="-742950">
              <a:spcBef>
                <a:spcPts val="0"/>
              </a:spcBef>
              <a:buSzPct val="100000"/>
              <a:buFont typeface="+mj-lt"/>
              <a:buAutoNum type="arabicPeriod"/>
            </a:pPr>
            <a:endParaRPr lang="en-US" sz="3600" b="1" dirty="0">
              <a:latin typeface="Playfair Display" pitchFamily="2" charset="77"/>
            </a:endParaRPr>
          </a:p>
          <a:p>
            <a:pPr marL="742950" indent="-742950">
              <a:spcBef>
                <a:spcPts val="0"/>
              </a:spcBef>
              <a:buSzPct val="100000"/>
              <a:buFont typeface="+mj-lt"/>
              <a:buAutoNum type="arabicPeriod"/>
            </a:pPr>
            <a:r>
              <a:rPr lang="en-US" sz="3600" b="1" dirty="0">
                <a:latin typeface="Playfair Display" pitchFamily="2" charset="77"/>
              </a:rPr>
              <a:t>Strategies embedded into business-level strategies: Right to win?</a:t>
            </a:r>
          </a:p>
          <a:p>
            <a:pPr marL="1158875" indent="-414338">
              <a:spcBef>
                <a:spcPts val="0"/>
              </a:spcBef>
              <a:buSzPct val="100000"/>
              <a:buFont typeface="Arial" panose="020B0604020202020204" pitchFamily="34" charset="0"/>
              <a:buChar char="•"/>
            </a:pPr>
            <a:r>
              <a:rPr lang="en-US" sz="3600" b="1" dirty="0">
                <a:latin typeface="Playfair Display" pitchFamily="2" charset="77"/>
              </a:rPr>
              <a:t>Innovation strategy</a:t>
            </a:r>
          </a:p>
          <a:p>
            <a:pPr marL="1158875" indent="-414338">
              <a:spcBef>
                <a:spcPts val="0"/>
              </a:spcBef>
              <a:buSzPct val="100000"/>
              <a:buFont typeface="Arial" panose="020B0604020202020204" pitchFamily="34" charset="0"/>
              <a:buChar char="•"/>
            </a:pPr>
            <a:r>
              <a:rPr lang="en-US" sz="3600" dirty="0">
                <a:latin typeface="Playfair Display" pitchFamily="2" charset="77"/>
              </a:rPr>
              <a:t>Sustainability and ethics strategy</a:t>
            </a:r>
          </a:p>
          <a:p>
            <a:pPr marL="1158875" indent="-414338">
              <a:spcBef>
                <a:spcPts val="0"/>
              </a:spcBef>
              <a:buSzPct val="100000"/>
              <a:buFont typeface="Arial" panose="020B0604020202020204" pitchFamily="34" charset="0"/>
              <a:buChar char="•"/>
            </a:pPr>
            <a:r>
              <a:rPr lang="en-US" sz="3600" dirty="0">
                <a:latin typeface="Playfair Display" pitchFamily="2" charset="77"/>
              </a:rPr>
              <a:t>Technology strategy</a:t>
            </a:r>
          </a:p>
          <a:p>
            <a:pPr marL="1158875" indent="-414338">
              <a:spcBef>
                <a:spcPts val="0"/>
              </a:spcBef>
              <a:buSzPct val="100000"/>
              <a:buFont typeface="Arial" panose="020B0604020202020204" pitchFamily="34" charset="0"/>
              <a:buChar char="•"/>
            </a:pPr>
            <a:r>
              <a:rPr lang="en-US" sz="3600" dirty="0">
                <a:latin typeface="Playfair Display" pitchFamily="2" charset="77"/>
              </a:rPr>
              <a:t>Multinational strategy</a:t>
            </a:r>
          </a:p>
          <a:p>
            <a:pPr>
              <a:spcBef>
                <a:spcPts val="0"/>
              </a:spcBef>
            </a:pPr>
            <a:endParaRPr lang="en-IN" sz="3600" dirty="0"/>
          </a:p>
        </p:txBody>
      </p:sp>
      <p:sp>
        <p:nvSpPr>
          <p:cNvPr id="117" name="Google Shape;117;g36439a07491_0_89">
            <a:extLst>
              <a:ext uri="{FF2B5EF4-FFF2-40B4-BE49-F238E27FC236}">
                <a16:creationId xmlns:a16="http://schemas.microsoft.com/office/drawing/2014/main" id="{7E4925CD-4B0C-20E9-4607-180557C923E0}"/>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0563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3">
          <a:extLst>
            <a:ext uri="{FF2B5EF4-FFF2-40B4-BE49-F238E27FC236}">
              <a16:creationId xmlns:a16="http://schemas.microsoft.com/office/drawing/2014/main" id="{4F4C3023-E49D-F386-B869-400A1B3DAC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0CC9AA-E85E-13D6-F687-313D30A056FF}"/>
              </a:ext>
            </a:extLst>
          </p:cNvPr>
          <p:cNvSpPr>
            <a:spLocks noGrp="1"/>
          </p:cNvSpPr>
          <p:nvPr>
            <p:ph type="title"/>
          </p:nvPr>
        </p:nvSpPr>
        <p:spPr>
          <a:xfrm>
            <a:off x="1006871" y="942975"/>
            <a:ext cx="16232400" cy="677108"/>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cs typeface="Arial"/>
                <a:sym typeface="Public Sans"/>
              </a:rPr>
              <a:t>Strategy: Outside-In Perspective</a:t>
            </a:r>
            <a:endParaRPr lang="en-IN" sz="3714" b="1" dirty="0">
              <a:solidFill>
                <a:srgbClr val="54152A"/>
              </a:solidFill>
              <a:latin typeface="Public Sans"/>
              <a:cs typeface="Arial"/>
              <a:sym typeface="Arial"/>
            </a:endParaRPr>
          </a:p>
        </p:txBody>
      </p:sp>
      <p:cxnSp>
        <p:nvCxnSpPr>
          <p:cNvPr id="115" name="Google Shape;115;g36439a07491_0_89">
            <a:extLst>
              <a:ext uri="{FF2B5EF4-FFF2-40B4-BE49-F238E27FC236}">
                <a16:creationId xmlns:a16="http://schemas.microsoft.com/office/drawing/2014/main" id="{7FFF2F8E-7FAB-D089-5A38-5143C4EDFA17}"/>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35C13850-723D-87E4-14AF-319F8E491523}"/>
              </a:ext>
            </a:extLst>
          </p:cNvPr>
          <p:cNvSpPr>
            <a:spLocks noGrp="1"/>
          </p:cNvSpPr>
          <p:nvPr>
            <p:ph sz="quarter" idx="10"/>
          </p:nvPr>
        </p:nvSpPr>
        <p:spPr>
          <a:xfrm>
            <a:off x="1006872" y="1953897"/>
            <a:ext cx="15493272" cy="8217634"/>
          </a:xfrm>
          <a:noFill/>
        </p:spPr>
        <p:txBody>
          <a:bodyPr wrap="square" lIns="91440" tIns="45720" rIns="91440" bIns="45720" rtlCol="0" anchor="t">
            <a:spAutoFit/>
          </a:bodyPr>
          <a:lstStyle/>
          <a:p>
            <a:pPr marL="50800">
              <a:spcBef>
                <a:spcPts val="0"/>
              </a:spcBef>
              <a:buClr>
                <a:srgbClr val="2B2C30"/>
              </a:buClr>
              <a:buSzPts val="4000"/>
            </a:pPr>
            <a:r>
              <a:rPr lang="en-US" sz="4800" dirty="0">
                <a:solidFill>
                  <a:srgbClr val="2B2C30"/>
                </a:solidFill>
                <a:latin typeface="Playfair Display"/>
                <a:sym typeface="Playfair Display"/>
              </a:rPr>
              <a:t>When strategic management leaders and managers formulate strategy, they focus on an </a:t>
            </a:r>
            <a:r>
              <a:rPr lang="en-US" sz="4800" b="1" dirty="0">
                <a:solidFill>
                  <a:srgbClr val="2B2C30"/>
                </a:solidFill>
                <a:latin typeface="Playfair Display"/>
                <a:sym typeface="Playfair Display"/>
              </a:rPr>
              <a:t>outside-in perspective</a:t>
            </a:r>
            <a:r>
              <a:rPr lang="en-US" sz="4800" dirty="0">
                <a:solidFill>
                  <a:srgbClr val="2B2C30"/>
                </a:solidFill>
                <a:latin typeface="Playfair Display"/>
                <a:sym typeface="Playfair Display"/>
              </a:rPr>
              <a:t>.</a:t>
            </a:r>
            <a:r>
              <a:rPr lang="en-US" sz="4800" b="1" dirty="0">
                <a:solidFill>
                  <a:srgbClr val="2B2C30"/>
                </a:solidFill>
                <a:latin typeface="Playfair Display"/>
                <a:sym typeface="Playfair Display"/>
              </a:rPr>
              <a:t> </a:t>
            </a:r>
            <a:endParaRPr lang="en-US" sz="4800" b="1" dirty="0">
              <a:solidFill>
                <a:srgbClr val="2B2C30"/>
              </a:solidFill>
              <a:latin typeface="Playfair Display"/>
              <a:sym typeface="Arial"/>
            </a:endParaRPr>
          </a:p>
          <a:p>
            <a:pPr marL="50800">
              <a:spcBef>
                <a:spcPts val="0"/>
              </a:spcBef>
              <a:buClr>
                <a:srgbClr val="2B2C30"/>
              </a:buClr>
              <a:buSzPts val="4000"/>
            </a:pPr>
            <a:endParaRPr lang="en-US" sz="4800" dirty="0">
              <a:solidFill>
                <a:srgbClr val="2B2C30"/>
              </a:solidFill>
              <a:latin typeface="Playfair Display"/>
              <a:sym typeface="Arial"/>
            </a:endParaRPr>
          </a:p>
          <a:p>
            <a:pPr marL="50800">
              <a:spcBef>
                <a:spcPts val="0"/>
              </a:spcBef>
              <a:buClr>
                <a:srgbClr val="2B2C30"/>
              </a:buClr>
              <a:buSzPts val="4000"/>
            </a:pPr>
            <a:r>
              <a:rPr lang="en-US" sz="4800" dirty="0">
                <a:solidFill>
                  <a:srgbClr val="2B2C30"/>
                </a:solidFill>
                <a:latin typeface="Playfair Display"/>
                <a:sym typeface="Playfair Display"/>
              </a:rPr>
              <a:t>All successful strategies are driven by outside-in perspectives, including corporate-level and business-level strategy as well as the strategies embedded in business-level strategies, such as innovation, sustainability and ethics, technology, and multinational strategies.</a:t>
            </a:r>
            <a:endParaRPr lang="en-US" sz="4800" dirty="0">
              <a:solidFill>
                <a:srgbClr val="2B2C30"/>
              </a:solidFill>
              <a:latin typeface="Playfair Display"/>
              <a:sym typeface="Arial"/>
            </a:endParaRPr>
          </a:p>
          <a:p>
            <a:pPr marL="50800">
              <a:spcBef>
                <a:spcPts val="0"/>
              </a:spcBef>
              <a:buClr>
                <a:srgbClr val="2B2C30"/>
              </a:buClr>
              <a:buSzPts val="4000"/>
            </a:pPr>
            <a:endParaRPr lang="en-IN" sz="4800" dirty="0">
              <a:solidFill>
                <a:srgbClr val="2B2C30"/>
              </a:solidFill>
              <a:latin typeface="Playfair Display"/>
              <a:sym typeface="Arial"/>
            </a:endParaRPr>
          </a:p>
        </p:txBody>
      </p:sp>
      <p:sp>
        <p:nvSpPr>
          <p:cNvPr id="117" name="Google Shape;117;g36439a07491_0_89">
            <a:extLst>
              <a:ext uri="{FF2B5EF4-FFF2-40B4-BE49-F238E27FC236}">
                <a16:creationId xmlns:a16="http://schemas.microsoft.com/office/drawing/2014/main" id="{2644FA81-0D3C-4340-52E3-2026F8F856E9}"/>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6238616"/>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TotalTime>
  <Words>14443</Words>
  <Application>Microsoft Office PowerPoint</Application>
  <PresentationFormat>Custom</PresentationFormat>
  <Paragraphs>1492</Paragraphs>
  <Slides>67</Slides>
  <Notes>67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67</vt:i4>
      </vt:variant>
    </vt:vector>
  </HeadingPairs>
  <TitlesOfParts>
    <vt:vector size="72" baseType="lpstr">
      <vt:lpstr>Public Sans</vt:lpstr>
      <vt:lpstr>Playfair Display</vt:lpstr>
      <vt:lpstr>Arial</vt:lpstr>
      <vt:lpstr>Calibri</vt:lpstr>
      <vt:lpstr>Office Theme</vt:lpstr>
      <vt:lpstr>Chapter 9</vt:lpstr>
      <vt:lpstr>Study Guide</vt:lpstr>
      <vt:lpstr>Learning Objectives, 1 of 2 </vt:lpstr>
      <vt:lpstr>Learning Objectives, 2 of 2</vt:lpstr>
      <vt:lpstr>Innovation Strategy in the AFI Framework</vt:lpstr>
      <vt:lpstr>Innovation Strategy in Strategy Formulation </vt:lpstr>
      <vt:lpstr>Strategy Formulation: Where Are We Going?</vt:lpstr>
      <vt:lpstr>Innovation Strategy: Embedded into Business-Level Strategy</vt:lpstr>
      <vt:lpstr>Strategy: Outside-In Perspective</vt:lpstr>
      <vt:lpstr>VUCA </vt:lpstr>
      <vt:lpstr>Innovation Strategy: Right to Win?, 1 of 4 </vt:lpstr>
      <vt:lpstr>Innovation Strategy: Right to Win?, 2 of 4 </vt:lpstr>
      <vt:lpstr>Innovation Strategy: Right to Win?, 3 of 4 </vt:lpstr>
      <vt:lpstr>Innovation Strategy: Right to Win?, 4 of 4 </vt:lpstr>
      <vt:lpstr>Innovation Strategy: Check Your Understanding So Far</vt:lpstr>
      <vt:lpstr>Entrepreneurial Orientation, 1 of 2</vt:lpstr>
      <vt:lpstr>Entrepreneurial Orientation: Innovativeness, 1 of 2</vt:lpstr>
      <vt:lpstr>Entrepreneurial Orientation: Innovativeness, 2 of 2</vt:lpstr>
      <vt:lpstr>Entrepreneurial Orientation: Proactiveness</vt:lpstr>
      <vt:lpstr>Entrepreneurial Orientation: Risk Taking</vt:lpstr>
      <vt:lpstr>Entrepreneurial Orientation: Intrapreneurship, 1 of 3 </vt:lpstr>
      <vt:lpstr>Entrepreneurial Orientation: Intrapreneurship, 2 of 3</vt:lpstr>
      <vt:lpstr>Entrepreneurial Orientation: Intrapreneurship, 3 of 3</vt:lpstr>
      <vt:lpstr>Entrepreneurial Orientation, 2 of 2</vt:lpstr>
      <vt:lpstr>EO for Individuals &amp; Building EO</vt:lpstr>
      <vt:lpstr>Why Innovate?</vt:lpstr>
      <vt:lpstr>Speed, Action, &amp; Opportunity</vt:lpstr>
      <vt:lpstr>First Movers 🚀 vs. Fast Followers ⚡</vt:lpstr>
      <vt:lpstr>First Movers 🚀 Benefits and Risks</vt:lpstr>
      <vt:lpstr>Fast Followers ⚡ Benefits and Risks</vt:lpstr>
      <vt:lpstr>Innovation Framework: Four Types of Innovation, 1 of 2</vt:lpstr>
      <vt:lpstr>Innovation Framework: Four Types of Innovation, 2 of 2</vt:lpstr>
      <vt:lpstr>Incremental Innovation</vt:lpstr>
      <vt:lpstr>Disruptive Innovation</vt:lpstr>
      <vt:lpstr>Architectural Innovation</vt:lpstr>
      <vt:lpstr>Radical Innovation</vt:lpstr>
      <vt:lpstr>Footholds 🪨</vt:lpstr>
      <vt:lpstr>Innovation &amp; Business-Level Strategy</vt:lpstr>
      <vt:lpstr>Product Life Cycle</vt:lpstr>
      <vt:lpstr>Four Stages of the Product Life Cycle, 1 of 2</vt:lpstr>
      <vt:lpstr>Four Stages of the Product Life Cycle, 2 of 2</vt:lpstr>
      <vt:lpstr>Extending the Life Cycle, 1 of 2</vt:lpstr>
      <vt:lpstr>Extending the Life Cycle, 2 of 2</vt:lpstr>
      <vt:lpstr>Profits During the Product Life Cycle, 1 of 2</vt:lpstr>
      <vt:lpstr>Profits During the Product Life Cycle, 2 of 2</vt:lpstr>
      <vt:lpstr>Crossing the Chasm, 1 of 2</vt:lpstr>
      <vt:lpstr>Crossing the Chasm, 2 of 2</vt:lpstr>
      <vt:lpstr>Cooperative Moves: Make-Contract-Create-Acquire Continuum, 1 of 2</vt:lpstr>
      <vt:lpstr>Cooperative Moves: Make-Contract-Create-Acquire Continuum, 2 of 2</vt:lpstr>
      <vt:lpstr>Make: Internal Development</vt:lpstr>
      <vt:lpstr>Contract: Strategic Alliances </vt:lpstr>
      <vt:lpstr>Create: Joint Ventures</vt:lpstr>
      <vt:lpstr>Acquire: M&amp;As</vt:lpstr>
      <vt:lpstr>Responding to Innovation in the Market</vt:lpstr>
      <vt:lpstr>Responding to Market Disruptions</vt:lpstr>
      <vt:lpstr>Quick Reactions; Multipoint Competition; Mutual Forbearance</vt:lpstr>
      <vt:lpstr>Fighting Brands</vt:lpstr>
      <vt:lpstr>Co-Location</vt:lpstr>
      <vt:lpstr>Co-Opetition</vt:lpstr>
      <vt:lpstr>Measuring Innovation Performance, 1 of 2</vt:lpstr>
      <vt:lpstr>Measuring Innovation Performance, 2 of 2</vt:lpstr>
      <vt:lpstr>Advanced Metrics &amp; Strategic Impact,1 of 2</vt:lpstr>
      <vt:lpstr>Advanced Metrics &amp; Strategic Impact, 2 of 2</vt:lpstr>
      <vt:lpstr>Analyze Innovation Strategy</vt:lpstr>
      <vt:lpstr>Why Innovation Strategy Matters for Business Graduates</vt:lpstr>
      <vt:lpstr>Demonstrate Your Knowledge, Skills, and Competence, 1 of 2</vt:lpstr>
      <vt:lpstr>Demonstrate Your Knowledge, Skills, and Competence,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dc:title>
  <dc:creator>Sabrina Duque-Lewis</dc:creator>
  <cp:lastModifiedBy>pvl sai kumar</cp:lastModifiedBy>
  <cp:revision>372</cp:revision>
  <dcterms:created xsi:type="dcterms:W3CDTF">2025-06-01T20:39:09Z</dcterms:created>
  <dcterms:modified xsi:type="dcterms:W3CDTF">2025-12-02T08:01:48Z</dcterms:modified>
</cp:coreProperties>
</file>