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5143500" type="screen16x9"/>
  <p:notesSz cx="6858000" cy="9144000"/>
  <p:embeddedFontLst>
    <p:embeddedFont>
      <p:font typeface="Proxima Nova" panose="020B0604020202020204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rah Nimitz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5" d="100"/>
          <a:sy n="145" d="100"/>
        </p:scale>
        <p:origin x="62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4327831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16551973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12792234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09816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857686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Shape 1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680686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Shape 2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87082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11839328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691046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27039419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24795911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551691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886718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311077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67358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hape 10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ubTitle" idx="1"/>
          </p:nvPr>
        </p:nvSpPr>
        <p:spPr>
          <a:xfrm>
            <a:off x="510450" y="3182312"/>
            <a:ext cx="8123100" cy="630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14000" b="1"/>
            </a:lvl1pPr>
            <a:lvl2pPr lvl="1" algn="ctr">
              <a:spcBef>
                <a:spcPts val="0"/>
              </a:spcBef>
              <a:buSzPct val="100000"/>
              <a:defRPr sz="14000" b="1"/>
            </a:lvl2pPr>
            <a:lvl3pPr lvl="2" algn="ctr">
              <a:spcBef>
                <a:spcPts val="0"/>
              </a:spcBef>
              <a:buSzPct val="100000"/>
              <a:defRPr sz="14000" b="1"/>
            </a:lvl3pPr>
            <a:lvl4pPr lvl="3" algn="ctr">
              <a:spcBef>
                <a:spcPts val="0"/>
              </a:spcBef>
              <a:buSzPct val="100000"/>
              <a:defRPr sz="14000" b="1"/>
            </a:lvl4pPr>
            <a:lvl5pPr lvl="4" algn="ctr">
              <a:spcBef>
                <a:spcPts val="0"/>
              </a:spcBef>
              <a:buSzPct val="100000"/>
              <a:defRPr sz="14000" b="1"/>
            </a:lvl5pPr>
            <a:lvl6pPr lvl="5" algn="ctr">
              <a:spcBef>
                <a:spcPts val="0"/>
              </a:spcBef>
              <a:buSzPct val="100000"/>
              <a:defRPr sz="14000" b="1"/>
            </a:lvl6pPr>
            <a:lvl7pPr lvl="6" algn="ctr">
              <a:spcBef>
                <a:spcPts val="0"/>
              </a:spcBef>
              <a:buSzPct val="100000"/>
              <a:defRPr sz="14000" b="1"/>
            </a:lvl7pPr>
            <a:lvl8pPr lvl="7" algn="ctr">
              <a:spcBef>
                <a:spcPts val="0"/>
              </a:spcBef>
              <a:buSzPct val="100000"/>
              <a:defRPr sz="14000" b="1"/>
            </a:lvl8pPr>
            <a:lvl9pPr lvl="8" algn="ctr">
              <a:spcBef>
                <a:spcPts val="0"/>
              </a:spcBef>
              <a:buSzPct val="100000"/>
              <a:defRPr sz="14000" b="1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bg>
      <p:bgPr>
        <a:solidFill>
          <a:schemeClr val="dk1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hape 15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lt2"/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40" name="Shape 40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265500" y="2769000"/>
            <a:ext cx="4045200" cy="1345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SzPct val="100000"/>
              <a:buFont typeface="Proxima Nova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‹#›</a:t>
            </a:fld>
            <a:endParaRPr lang="en" sz="100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arnings.cod.edu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3D Weather Visualisation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subTitle" idx="1"/>
          </p:nvPr>
        </p:nvSpPr>
        <p:spPr>
          <a:xfrm>
            <a:off x="510450" y="3182312"/>
            <a:ext cx="8123100" cy="630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dirty="0"/>
              <a:t>Virginia </a:t>
            </a:r>
            <a:r>
              <a:rPr lang="en" dirty="0" smtClean="0"/>
              <a:t>Tech		B</a:t>
            </a:r>
            <a:r>
              <a:rPr lang="en" dirty="0" smtClean="0"/>
              <a:t>lacksburg, VA, 24061</a:t>
            </a:r>
            <a:endParaRPr lang="en" dirty="0"/>
          </a:p>
          <a:p>
            <a:pPr lvl="0" algn="ctr" rtl="0">
              <a:spcBef>
                <a:spcPts val="0"/>
              </a:spcBef>
              <a:buNone/>
            </a:pPr>
            <a:r>
              <a:rPr lang="en" dirty="0"/>
              <a:t>Sarah Nimitz, Duke Forsyth, Andrew Knittle</a:t>
            </a:r>
          </a:p>
          <a:p>
            <a:pPr lvl="0" algn="ctr">
              <a:spcBef>
                <a:spcPts val="0"/>
              </a:spcBef>
              <a:buNone/>
            </a:pPr>
            <a:r>
              <a:rPr lang="en" dirty="0"/>
              <a:t>Client: Zachary Duer		Trevor </a:t>
            </a:r>
            <a:r>
              <a:rPr lang="en" dirty="0" smtClean="0"/>
              <a:t>White</a:t>
            </a:r>
          </a:p>
          <a:p>
            <a:pPr lvl="0" algn="ctr"/>
            <a:r>
              <a:rPr lang="en" dirty="0"/>
              <a:t>CS 4624		4/28/2016</a:t>
            </a:r>
            <a:endParaRPr lang="en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Parsing</a:t>
            </a:r>
          </a:p>
        </p:txBody>
      </p:sp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14350" lvl="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/>
              <a:t>Files from College of DuPage broken into statements</a:t>
            </a:r>
          </a:p>
          <a:p>
            <a:pPr marL="971550" lvl="1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/>
              <a:t>They sort by publication time</a:t>
            </a:r>
          </a:p>
          <a:p>
            <a:pPr marL="971550" lvl="1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/>
              <a:t>We sort by relevant warning</a:t>
            </a:r>
          </a:p>
          <a:p>
            <a:pPr marL="514350" lvl="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/>
              <a:t>Statements parsed for</a:t>
            </a:r>
          </a:p>
          <a:p>
            <a:pPr marL="971550" lvl="1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/>
              <a:t>Publication Time</a:t>
            </a:r>
          </a:p>
          <a:p>
            <a:pPr marL="971550" lvl="1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/>
              <a:t>Warning ID</a:t>
            </a:r>
          </a:p>
          <a:p>
            <a:pPr marL="971550" lvl="1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/>
              <a:t>Warning Duration</a:t>
            </a:r>
          </a:p>
          <a:p>
            <a:pPr marL="971550" lvl="1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/>
              <a:t>etc</a:t>
            </a:r>
          </a:p>
          <a:p>
            <a:pPr marL="514350" lvl="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/>
              <a:t>Warning objects created/updated/stored</a:t>
            </a:r>
          </a:p>
          <a:p>
            <a:pPr marL="514350" lvl="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/>
              <a:t>Active warnings tracked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311700" y="102250"/>
            <a:ext cx="3633300" cy="482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322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WFUS54 KOUN 201940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TOROUN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OKC027-051-087-109-202015-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/O.NEW.KOUN.TO.W.0024.130520T1940Z-130520T2015Z/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0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BULLETIN - EAS ACTIVATION REQUESTED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TORNADO WARNING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NATIONAL WEATHER SERVICE NORMAN OK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240 PM CDT MON MAY 20 2013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0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THE NATIONAL WEATHER SERVICE IN NORMAN HAS ISSUED A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0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* TORNADO WARNING FOR...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 NORTHWESTERN MCCLAIN COUNTY IN CENTRAL OKLAHOMA...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 SOUTHERN OKLAHOMA COUNTY IN CENTRAL OKLAHOMA...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 NORTHEASTERN GRADY COUNTY IN CENTRAL OKLAHOMA...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 NORTHERN CLEVELAND COUNTY IN CENTRAL OKLAHOMA...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0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* UNTIL 315 PM CDT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   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* AT 238 PM CDT...NATIONAL WEATHER SERVICE METEOROLOGISTS DETECTED A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 SEVERE THUNDERSTORM CAPABLE OF PRODUCING A TORNADO. THIS DANGEROUS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 STORM WAS LOCATED NEAR NEWCASTLE...AND MOVING EAST AT 20 MPH.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0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IN ADDITION TO A TORNADO...LARGE DAMAGING HAIL UP TO GOLF BALL SIZE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IS EXPECTED WITH THIS STORM.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0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* LOCATIONS IMPACTED INCLUDE...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 NORMAN...MOORE...NEWCASTLE...BRIDGE CREEK AND VALLEY BROOK.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0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PRECAUTIONARY/PREPAREDNESS ACTIONS...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0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TAKE COVER NOW IN A STORM SHELTER OR AN INTERIOR ROOM OF A STURDY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BUILDING. STAY AWAY FROM DOORS AND WINDOWS.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&amp;&amp;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0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LAT...LON 3522 9740 3519 9771 3530 9775 3543 9744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TIME...MOT...LOC 1940Z 248DEG 19KT 3526 9766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0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$$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30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/>
          <p:nvPr/>
        </p:nvSpPr>
        <p:spPr>
          <a:xfrm>
            <a:off x="4221500" y="4069925"/>
            <a:ext cx="4344300" cy="442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LAT...LON </a:t>
            </a:r>
            <a:r>
              <a:rPr lang="en" sz="1200">
                <a:solidFill>
                  <a:schemeClr val="accent3"/>
                </a:solidFill>
                <a:highlight>
                  <a:srgbClr val="F4CCCC"/>
                </a:highlight>
                <a:latin typeface="Proxima Nova"/>
                <a:ea typeface="Proxima Nova"/>
                <a:cs typeface="Proxima Nova"/>
                <a:sym typeface="Proxima Nova"/>
              </a:rPr>
              <a:t>3522 9740</a:t>
            </a:r>
            <a:r>
              <a:rPr lang="en" sz="12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r>
              <a:rPr lang="en" sz="1200">
                <a:solidFill>
                  <a:schemeClr val="accent3"/>
                </a:solidFill>
                <a:highlight>
                  <a:srgbClr val="F4CCCC"/>
                </a:highlight>
                <a:latin typeface="Proxima Nova"/>
                <a:ea typeface="Proxima Nova"/>
                <a:cs typeface="Proxima Nova"/>
                <a:sym typeface="Proxima Nova"/>
              </a:rPr>
              <a:t>3519 9771</a:t>
            </a:r>
            <a:r>
              <a:rPr lang="en" sz="12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r>
              <a:rPr lang="en" sz="1200">
                <a:solidFill>
                  <a:schemeClr val="accent3"/>
                </a:solidFill>
                <a:highlight>
                  <a:srgbClr val="F4CCCC"/>
                </a:highlight>
                <a:latin typeface="Proxima Nova"/>
                <a:ea typeface="Proxima Nova"/>
                <a:cs typeface="Proxima Nova"/>
                <a:sym typeface="Proxima Nova"/>
              </a:rPr>
              <a:t>3530 9775</a:t>
            </a:r>
            <a:r>
              <a:rPr lang="en" sz="12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r>
              <a:rPr lang="en" sz="1200">
                <a:solidFill>
                  <a:schemeClr val="accent3"/>
                </a:solidFill>
                <a:highlight>
                  <a:srgbClr val="F4CCCC"/>
                </a:highlight>
                <a:latin typeface="Proxima Nova"/>
                <a:ea typeface="Proxima Nova"/>
                <a:cs typeface="Proxima Nova"/>
                <a:sym typeface="Proxima Nova"/>
              </a:rPr>
              <a:t>3543 9744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TIME...MOT...LOC </a:t>
            </a:r>
            <a:r>
              <a:rPr lang="en" sz="1200">
                <a:solidFill>
                  <a:schemeClr val="accent3"/>
                </a:solidFill>
                <a:highlight>
                  <a:srgbClr val="F4CCCC"/>
                </a:highlight>
                <a:latin typeface="Proxima Nova"/>
                <a:ea typeface="Proxima Nova"/>
                <a:cs typeface="Proxima Nova"/>
                <a:sym typeface="Proxima Nova"/>
              </a:rPr>
              <a:t>1940Z</a:t>
            </a:r>
            <a:r>
              <a:rPr lang="en" sz="12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r>
              <a:rPr lang="en" sz="1200">
                <a:solidFill>
                  <a:schemeClr val="accent3"/>
                </a:solidFill>
                <a:highlight>
                  <a:srgbClr val="F4CCCC"/>
                </a:highlight>
                <a:latin typeface="Proxima Nova"/>
                <a:ea typeface="Proxima Nova"/>
                <a:cs typeface="Proxima Nova"/>
                <a:sym typeface="Proxima Nova"/>
              </a:rPr>
              <a:t>248DEG</a:t>
            </a:r>
            <a:r>
              <a:rPr lang="en" sz="12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r>
              <a:rPr lang="en" sz="1200">
                <a:solidFill>
                  <a:schemeClr val="accent3"/>
                </a:solidFill>
                <a:highlight>
                  <a:srgbClr val="F4CCCC"/>
                </a:highlight>
                <a:latin typeface="Proxima Nova"/>
                <a:ea typeface="Proxima Nova"/>
                <a:cs typeface="Proxima Nova"/>
                <a:sym typeface="Proxima Nova"/>
              </a:rPr>
              <a:t>19KT</a:t>
            </a:r>
            <a:r>
              <a:rPr lang="en" sz="12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r>
              <a:rPr lang="en" sz="1200">
                <a:solidFill>
                  <a:schemeClr val="accent3"/>
                </a:solidFill>
                <a:highlight>
                  <a:srgbClr val="F4CCCC"/>
                </a:highlight>
                <a:latin typeface="Proxima Nova"/>
                <a:ea typeface="Proxima Nova"/>
                <a:cs typeface="Proxima Nova"/>
                <a:sym typeface="Proxima Nova"/>
              </a:rPr>
              <a:t>3526 9766</a:t>
            </a:r>
          </a:p>
        </p:txBody>
      </p:sp>
      <p:sp>
        <p:nvSpPr>
          <p:cNvPr id="175" name="Shape 175"/>
          <p:cNvSpPr txBox="1"/>
          <p:nvPr/>
        </p:nvSpPr>
        <p:spPr>
          <a:xfrm>
            <a:off x="4221500" y="197575"/>
            <a:ext cx="4188600" cy="876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322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WFUS54 KOUN 201940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TOROUN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OKC027-051-087-109-202015-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/O.NEW.</a:t>
            </a:r>
            <a:r>
              <a:rPr lang="en" sz="1200">
                <a:solidFill>
                  <a:schemeClr val="accent3"/>
                </a:solidFill>
                <a:highlight>
                  <a:srgbClr val="F4CCCC"/>
                </a:highlight>
                <a:latin typeface="Proxima Nova"/>
                <a:ea typeface="Proxima Nova"/>
                <a:cs typeface="Proxima Nova"/>
                <a:sym typeface="Proxima Nova"/>
              </a:rPr>
              <a:t>KOUN</a:t>
            </a:r>
            <a:r>
              <a:rPr lang="en" sz="12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.TO.W.</a:t>
            </a:r>
            <a:r>
              <a:rPr lang="en" sz="1200">
                <a:solidFill>
                  <a:schemeClr val="accent3"/>
                </a:solidFill>
                <a:highlight>
                  <a:srgbClr val="F4CCCC"/>
                </a:highlight>
                <a:latin typeface="Proxima Nova"/>
                <a:ea typeface="Proxima Nova"/>
                <a:cs typeface="Proxima Nova"/>
                <a:sym typeface="Proxima Nova"/>
              </a:rPr>
              <a:t>0024</a:t>
            </a:r>
            <a:r>
              <a:rPr lang="en" sz="12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.130520T1940Z-130520T2015Z/</a:t>
            </a:r>
          </a:p>
        </p:txBody>
      </p:sp>
      <p:sp>
        <p:nvSpPr>
          <p:cNvPr id="176" name="Shape 176"/>
          <p:cNvSpPr txBox="1"/>
          <p:nvPr/>
        </p:nvSpPr>
        <p:spPr>
          <a:xfrm>
            <a:off x="4221500" y="1567675"/>
            <a:ext cx="4155600" cy="770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BULLETIN - EAS ACTIVATION REQUESTED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accent3"/>
                </a:solidFill>
                <a:highlight>
                  <a:srgbClr val="F4CCCC"/>
                </a:highlight>
                <a:latin typeface="Proxima Nova"/>
                <a:ea typeface="Proxima Nova"/>
                <a:cs typeface="Proxima Nova"/>
                <a:sym typeface="Proxima Nova"/>
              </a:rPr>
              <a:t>TORNADO WARNING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NATIONAL WEATHER SERVICE NORMAN OK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accent3"/>
                </a:solidFill>
                <a:highlight>
                  <a:srgbClr val="F4CCCC"/>
                </a:highlight>
                <a:latin typeface="Proxima Nova"/>
                <a:ea typeface="Proxima Nova"/>
                <a:cs typeface="Proxima Nova"/>
                <a:sym typeface="Proxima Nova"/>
              </a:rPr>
              <a:t>240 PM CDT MON MAY 20 2013</a:t>
            </a:r>
          </a:p>
        </p:txBody>
      </p:sp>
      <p:sp>
        <p:nvSpPr>
          <p:cNvPr id="177" name="Shape 177"/>
          <p:cNvSpPr txBox="1"/>
          <p:nvPr/>
        </p:nvSpPr>
        <p:spPr>
          <a:xfrm>
            <a:off x="4221500" y="2936625"/>
            <a:ext cx="2034900" cy="442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* UNTIL </a:t>
            </a:r>
            <a:r>
              <a:rPr lang="en" sz="1200">
                <a:solidFill>
                  <a:schemeClr val="accent3"/>
                </a:solidFill>
                <a:highlight>
                  <a:srgbClr val="F4CCCC"/>
                </a:highlight>
                <a:latin typeface="Proxima Nova"/>
                <a:ea typeface="Proxima Nova"/>
                <a:cs typeface="Proxima Nova"/>
                <a:sym typeface="Proxima Nova"/>
              </a:rPr>
              <a:t>315 PM CDT</a:t>
            </a:r>
          </a:p>
        </p:txBody>
      </p:sp>
      <p:sp>
        <p:nvSpPr>
          <p:cNvPr id="178" name="Shape 178"/>
          <p:cNvSpPr txBox="1">
            <a:spLocks noGrp="1"/>
          </p:cNvSpPr>
          <p:nvPr>
            <p:ph type="body" idx="1"/>
          </p:nvPr>
        </p:nvSpPr>
        <p:spPr>
          <a:xfrm>
            <a:off x="311700" y="102250"/>
            <a:ext cx="3633300" cy="482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322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WFUS54 KOUN 201940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TOROUN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OKC027-051-087-109-202015-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/O.NEW.KOUN.TO.W.0024.130520T1940Z-130520T2015Z/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00"/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BULLETIN - EAS ACTIVATION REQUESTED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TORNADO WARNING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NATIONAL WEATHER SERVICE NORMAN OK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240 PM CDT MON MAY 20 2013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00"/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THE NATIONAL WEATHER SERVICE IN NORMAN HAS ISSUED A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00"/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* TORNADO WARNING FOR...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 NORTHWESTERN MCCLAIN COUNTY IN CENTRAL OKLAHOMA...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 SOUTHERN OKLAHOMA COUNTY IN CENTRAL OKLAHOMA...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 NORTHEASTERN GRADY COUNTY IN CENTRAL OKLAHOMA...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 NORTHERN CLEVELAND COUNTY IN CENTRAL OKLAHOMA...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00"/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* UNTIL 315 PM CDT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   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* AT 238 PM CDT...NATIONAL WEATHER SERVICE METEOROLOGISTS DETECTED A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 SEVERE THUNDERSTORM CAPABLE OF PRODUCING A TORNADO. THIS DANGEROUS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 STORM WAS LOCATED NEAR NEWCASTLE...AND MOVING EAST AT 20 MPH.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00"/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IN ADDITION TO A TORNADO...LARGE DAMAGING HAIL UP TO GOLF BALL SIZE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IS EXPECTED WITH THIS STORM.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00"/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* LOCATIONS IMPACTED INCLUDE...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 NORMAN...MOORE...NEWCASTLE...BRIDGE CREEK AND VALLEY BROOK.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00"/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PRECAUTIONARY/PREPAREDNESS ACTIONS...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00"/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TAKE COVER NOW IN A STORM SHELTER OR AN INTERIOR ROOM OF A STURDY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BUILDING. STAY AWAY FROM DOORS AND WINDOWS.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&amp;&amp;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00"/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LAT...LON 3522 9740 3519 9771 3530 9775 3543 9744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TIME...MOT...LOC 1940Z 248DEG 19KT 3526 9766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00"/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$$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30</a:t>
            </a:r>
          </a:p>
        </p:txBody>
      </p:sp>
      <p:sp>
        <p:nvSpPr>
          <p:cNvPr id="179" name="Shape 179"/>
          <p:cNvSpPr/>
          <p:nvPr/>
        </p:nvSpPr>
        <p:spPr>
          <a:xfrm>
            <a:off x="362225" y="197575"/>
            <a:ext cx="2331300" cy="5334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0" name="Shape 180"/>
          <p:cNvSpPr/>
          <p:nvPr/>
        </p:nvSpPr>
        <p:spPr>
          <a:xfrm>
            <a:off x="355625" y="2146975"/>
            <a:ext cx="981300" cy="1911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1" name="Shape 181"/>
          <p:cNvSpPr/>
          <p:nvPr/>
        </p:nvSpPr>
        <p:spPr>
          <a:xfrm>
            <a:off x="355625" y="4043675"/>
            <a:ext cx="2239200" cy="2832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2" name="Shape 182"/>
          <p:cNvSpPr txBox="1"/>
          <p:nvPr/>
        </p:nvSpPr>
        <p:spPr>
          <a:xfrm>
            <a:off x="5075964" y="3826325"/>
            <a:ext cx="3633300" cy="1001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indent="457200" rtl="0">
              <a:spcBef>
                <a:spcPts val="0"/>
              </a:spcBef>
              <a:buNone/>
            </a:pPr>
            <a:r>
              <a:rPr lang="en" dirty="0">
                <a:latin typeface="Proxima Nova"/>
                <a:ea typeface="Proxima Nova"/>
                <a:cs typeface="Proxima Nova"/>
                <a:sym typeface="Proxima Nova"/>
              </a:rPr>
              <a:t>Warning Vertices</a:t>
            </a:r>
          </a:p>
          <a:p>
            <a:pPr lvl="0" rtl="0">
              <a:spcBef>
                <a:spcPts val="0"/>
              </a:spcBef>
              <a:buNone/>
            </a:pPr>
            <a:endParaRPr dirty="0">
              <a:latin typeface="Proxima Nova"/>
              <a:ea typeface="Proxima Nova"/>
              <a:cs typeface="Proxima Nova"/>
              <a:sym typeface="Proxima Nova"/>
            </a:endParaRPr>
          </a:p>
          <a:p>
            <a:pPr lvl="0" rtl="0">
              <a:spcBef>
                <a:spcPts val="0"/>
              </a:spcBef>
              <a:buNone/>
            </a:pPr>
            <a:endParaRPr dirty="0">
              <a:latin typeface="Proxima Nova"/>
              <a:ea typeface="Proxima Nova"/>
              <a:cs typeface="Proxima Nova"/>
              <a:sym typeface="Proxima Nova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dirty="0"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r>
              <a:rPr lang="en" dirty="0" smtClean="0">
                <a:latin typeface="Proxima Nova"/>
                <a:ea typeface="Proxima Nova"/>
                <a:cs typeface="Proxima Nova"/>
                <a:sym typeface="Proxima Nova"/>
              </a:rPr>
              <a:t> Time    </a:t>
            </a:r>
            <a:r>
              <a:rPr lang="en" dirty="0">
                <a:latin typeface="Proxima Nova"/>
                <a:ea typeface="Proxima Nova"/>
                <a:cs typeface="Proxima Nova"/>
                <a:sym typeface="Proxima Nova"/>
              </a:rPr>
              <a:t>Degrees    Speed    Location</a:t>
            </a:r>
          </a:p>
        </p:txBody>
      </p:sp>
      <p:sp>
        <p:nvSpPr>
          <p:cNvPr id="183" name="Shape 183"/>
          <p:cNvSpPr/>
          <p:nvPr/>
        </p:nvSpPr>
        <p:spPr>
          <a:xfrm>
            <a:off x="368800" y="796875"/>
            <a:ext cx="1890000" cy="4938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4" name="Shape 184"/>
          <p:cNvSpPr/>
          <p:nvPr/>
        </p:nvSpPr>
        <p:spPr>
          <a:xfrm>
            <a:off x="4221500" y="263425"/>
            <a:ext cx="4024200" cy="10011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5" name="Shape 185"/>
          <p:cNvSpPr/>
          <p:nvPr/>
        </p:nvSpPr>
        <p:spPr>
          <a:xfrm>
            <a:off x="4221500" y="1646450"/>
            <a:ext cx="3246900" cy="7704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6" name="Shape 186"/>
          <p:cNvSpPr/>
          <p:nvPr/>
        </p:nvSpPr>
        <p:spPr>
          <a:xfrm>
            <a:off x="4221500" y="2963600"/>
            <a:ext cx="1584000" cy="2997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7" name="Shape 187"/>
          <p:cNvSpPr/>
          <p:nvPr/>
        </p:nvSpPr>
        <p:spPr>
          <a:xfrm>
            <a:off x="4221500" y="4135875"/>
            <a:ext cx="3865500" cy="4221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188" name="Shape 188"/>
          <p:cNvCxnSpPr>
            <a:stCxn id="179" idx="3"/>
            <a:endCxn id="184" idx="1"/>
          </p:cNvCxnSpPr>
          <p:nvPr/>
        </p:nvCxnSpPr>
        <p:spPr>
          <a:xfrm>
            <a:off x="2693525" y="464275"/>
            <a:ext cx="1527900" cy="299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89" name="Shape 189"/>
          <p:cNvCxnSpPr>
            <a:stCxn id="183" idx="3"/>
            <a:endCxn id="185" idx="1"/>
          </p:cNvCxnSpPr>
          <p:nvPr/>
        </p:nvCxnSpPr>
        <p:spPr>
          <a:xfrm>
            <a:off x="2258800" y="1043775"/>
            <a:ext cx="1962600" cy="987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90" name="Shape 190"/>
          <p:cNvCxnSpPr>
            <a:stCxn id="180" idx="3"/>
            <a:endCxn id="186" idx="1"/>
          </p:cNvCxnSpPr>
          <p:nvPr/>
        </p:nvCxnSpPr>
        <p:spPr>
          <a:xfrm>
            <a:off x="1336925" y="2242525"/>
            <a:ext cx="2884500" cy="870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91" name="Shape 191"/>
          <p:cNvCxnSpPr>
            <a:stCxn id="181" idx="3"/>
            <a:endCxn id="187" idx="1"/>
          </p:cNvCxnSpPr>
          <p:nvPr/>
        </p:nvCxnSpPr>
        <p:spPr>
          <a:xfrm>
            <a:off x="2594825" y="4185275"/>
            <a:ext cx="1626600" cy="161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92" name="Shape 192"/>
          <p:cNvSpPr txBox="1"/>
          <p:nvPr/>
        </p:nvSpPr>
        <p:spPr>
          <a:xfrm>
            <a:off x="4767950" y="1149900"/>
            <a:ext cx="2772600" cy="28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dirty="0">
                <a:latin typeface="Proxima Nova"/>
                <a:ea typeface="Proxima Nova"/>
                <a:cs typeface="Proxima Nova"/>
                <a:sym typeface="Proxima Nova"/>
              </a:rPr>
              <a:t>Station	ETN</a:t>
            </a:r>
          </a:p>
        </p:txBody>
      </p:sp>
      <p:sp>
        <p:nvSpPr>
          <p:cNvPr id="193" name="Shape 193"/>
          <p:cNvSpPr txBox="1"/>
          <p:nvPr/>
        </p:nvSpPr>
        <p:spPr>
          <a:xfrm>
            <a:off x="7435350" y="1669587"/>
            <a:ext cx="1659600" cy="1001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Warning Type</a:t>
            </a:r>
          </a:p>
          <a:p>
            <a:pPr lvl="0" rtl="0">
              <a:spcBef>
                <a:spcPts val="0"/>
              </a:spcBef>
              <a:buNone/>
            </a:pPr>
            <a:endParaRPr>
              <a:latin typeface="Proxima Nova"/>
              <a:ea typeface="Proxima Nova"/>
              <a:cs typeface="Proxima Nova"/>
              <a:sym typeface="Proxima Nova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Publication Time</a:t>
            </a:r>
          </a:p>
        </p:txBody>
      </p:sp>
      <p:sp>
        <p:nvSpPr>
          <p:cNvPr id="194" name="Shape 194"/>
          <p:cNvSpPr txBox="1"/>
          <p:nvPr/>
        </p:nvSpPr>
        <p:spPr>
          <a:xfrm>
            <a:off x="5805400" y="2923337"/>
            <a:ext cx="1938900" cy="442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Expiration Time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33894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Writing to File</a:t>
            </a:r>
          </a:p>
        </p:txBody>
      </p:sp>
      <p:sp>
        <p:nvSpPr>
          <p:cNvPr id="200" name="Shape 20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51225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14350" lvl="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/>
              <a:t>Statement text stored in </a:t>
            </a:r>
            <a:r>
              <a:rPr lang="en" dirty="0" smtClean="0"/>
              <a:t>file</a:t>
            </a:r>
          </a:p>
          <a:p>
            <a:pPr marL="971550" lvl="1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 smtClean="0"/>
              <a:t>Stores statements without warnings</a:t>
            </a:r>
          </a:p>
          <a:p>
            <a:pPr marL="971550" lvl="1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 smtClean="0"/>
              <a:t>Accessible </a:t>
            </a:r>
            <a:r>
              <a:rPr lang="en" dirty="0"/>
              <a:t>at later time</a:t>
            </a:r>
          </a:p>
          <a:p>
            <a:pPr marL="514350" lvl="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/>
              <a:t>Stored in format “YEAR\SSSS####MMDD”</a:t>
            </a:r>
          </a:p>
          <a:p>
            <a:pPr marL="971550" lvl="1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/>
              <a:t>YEAR - Four-digit year of publication</a:t>
            </a:r>
          </a:p>
          <a:p>
            <a:pPr marL="971550" lvl="1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/>
              <a:t>SSSS - Station issuing the warning</a:t>
            </a:r>
          </a:p>
          <a:p>
            <a:pPr marL="971550" lvl="1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/>
              <a:t>#### - Event Tracking Number (ETN)</a:t>
            </a:r>
          </a:p>
          <a:p>
            <a:pPr marL="971550" lvl="1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/>
              <a:t>MM - Month of warning start</a:t>
            </a:r>
          </a:p>
          <a:p>
            <a:pPr marL="971550" lvl="1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/>
              <a:t>DD - Day of warning start</a:t>
            </a:r>
          </a:p>
          <a:p>
            <a:pPr marL="514350" lvl="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/>
              <a:t>Log of warning start/end times</a:t>
            </a:r>
          </a:p>
          <a:p>
            <a:pPr marL="514350" lvl="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/>
              <a:t>Unlinked statements separated</a:t>
            </a:r>
          </a:p>
          <a:p>
            <a:pPr marL="971550" lvl="1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/>
              <a:t>“YEAR\SSSSMMDD”</a:t>
            </a:r>
          </a:p>
          <a:p>
            <a:pPr marL="1428750" lvl="2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/>
              <a:t>Year, Station, Month, Day</a:t>
            </a:r>
          </a:p>
        </p:txBody>
      </p:sp>
      <p:sp>
        <p:nvSpPr>
          <p:cNvPr id="201" name="Shape 201"/>
          <p:cNvSpPr/>
          <p:nvPr/>
        </p:nvSpPr>
        <p:spPr>
          <a:xfrm>
            <a:off x="4583700" y="563575"/>
            <a:ext cx="1198500" cy="381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b="1"/>
              <a:t>Warnings</a:t>
            </a:r>
          </a:p>
        </p:txBody>
      </p:sp>
      <p:sp>
        <p:nvSpPr>
          <p:cNvPr id="202" name="Shape 202"/>
          <p:cNvSpPr/>
          <p:nvPr/>
        </p:nvSpPr>
        <p:spPr>
          <a:xfrm>
            <a:off x="5434350" y="985675"/>
            <a:ext cx="1146000" cy="381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b="1"/>
              <a:t>2013</a:t>
            </a:r>
          </a:p>
        </p:txBody>
      </p:sp>
      <p:sp>
        <p:nvSpPr>
          <p:cNvPr id="203" name="Shape 203"/>
          <p:cNvSpPr/>
          <p:nvPr/>
        </p:nvSpPr>
        <p:spPr>
          <a:xfrm>
            <a:off x="6304637" y="3544100"/>
            <a:ext cx="1146000" cy="381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000"/>
              <a:t>KOUN00240520</a:t>
            </a:r>
          </a:p>
        </p:txBody>
      </p:sp>
      <p:sp>
        <p:nvSpPr>
          <p:cNvPr id="204" name="Shape 204"/>
          <p:cNvSpPr/>
          <p:nvPr/>
        </p:nvSpPr>
        <p:spPr>
          <a:xfrm>
            <a:off x="6304650" y="1437925"/>
            <a:ext cx="1146000" cy="381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b="1"/>
              <a:t>Unlinked</a:t>
            </a:r>
          </a:p>
        </p:txBody>
      </p:sp>
      <p:sp>
        <p:nvSpPr>
          <p:cNvPr id="205" name="Shape 205"/>
          <p:cNvSpPr/>
          <p:nvPr/>
        </p:nvSpPr>
        <p:spPr>
          <a:xfrm>
            <a:off x="7070275" y="1886625"/>
            <a:ext cx="1146000" cy="381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KOUN0520</a:t>
            </a:r>
          </a:p>
        </p:txBody>
      </p:sp>
      <p:cxnSp>
        <p:nvCxnSpPr>
          <p:cNvPr id="206" name="Shape 206"/>
          <p:cNvCxnSpPr>
            <a:stCxn id="201" idx="2"/>
            <a:endCxn id="202" idx="1"/>
          </p:cNvCxnSpPr>
          <p:nvPr/>
        </p:nvCxnSpPr>
        <p:spPr>
          <a:xfrm rot="-5400000" flipH="1">
            <a:off x="5193000" y="935425"/>
            <a:ext cx="231300" cy="2514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207" name="Shape 207"/>
          <p:cNvCxnSpPr>
            <a:stCxn id="202" idx="2"/>
            <a:endCxn id="204" idx="1"/>
          </p:cNvCxnSpPr>
          <p:nvPr/>
        </p:nvCxnSpPr>
        <p:spPr>
          <a:xfrm rot="-5400000" flipH="1">
            <a:off x="6025350" y="1349575"/>
            <a:ext cx="261300" cy="2973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208" name="Shape 208"/>
          <p:cNvCxnSpPr>
            <a:stCxn id="203" idx="1"/>
            <a:endCxn id="202" idx="2"/>
          </p:cNvCxnSpPr>
          <p:nvPr/>
        </p:nvCxnSpPr>
        <p:spPr>
          <a:xfrm rot="10800000">
            <a:off x="6007337" y="1367450"/>
            <a:ext cx="297300" cy="23676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209" name="Shape 209"/>
          <p:cNvCxnSpPr>
            <a:stCxn id="204" idx="2"/>
            <a:endCxn id="205" idx="1"/>
          </p:cNvCxnSpPr>
          <p:nvPr/>
        </p:nvCxnSpPr>
        <p:spPr>
          <a:xfrm rot="-5400000" flipH="1">
            <a:off x="6845100" y="1852375"/>
            <a:ext cx="257700" cy="1926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210" name="Shape 210"/>
          <p:cNvSpPr/>
          <p:nvPr/>
        </p:nvSpPr>
        <p:spPr>
          <a:xfrm>
            <a:off x="6304637" y="3926574"/>
            <a:ext cx="1146000" cy="642300"/>
          </a:xfrm>
          <a:prstGeom prst="rect">
            <a:avLst/>
          </a:prstGeom>
          <a:solidFill>
            <a:srgbClr val="BDECC6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 b="1"/>
              <a:t>Station</a:t>
            </a:r>
            <a:r>
              <a:rPr lang="en" sz="1000"/>
              <a:t>: KOUN</a:t>
            </a:r>
          </a:p>
          <a:p>
            <a:pPr lvl="0">
              <a:spcBef>
                <a:spcPts val="0"/>
              </a:spcBef>
              <a:buNone/>
            </a:pPr>
            <a:r>
              <a:rPr lang="en" sz="1000" b="1"/>
              <a:t>ETN</a:t>
            </a:r>
            <a:r>
              <a:rPr lang="en" sz="1000"/>
              <a:t>: 0024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 b="1"/>
              <a:t>Month</a:t>
            </a:r>
            <a:r>
              <a:rPr lang="en" sz="1000"/>
              <a:t>: 05 (May)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 b="1"/>
              <a:t>Day</a:t>
            </a:r>
            <a:r>
              <a:rPr lang="en" sz="1000"/>
              <a:t>: 20</a:t>
            </a:r>
          </a:p>
        </p:txBody>
      </p:sp>
      <p:sp>
        <p:nvSpPr>
          <p:cNvPr id="211" name="Shape 211"/>
          <p:cNvSpPr/>
          <p:nvPr/>
        </p:nvSpPr>
        <p:spPr>
          <a:xfrm>
            <a:off x="7070275" y="2268525"/>
            <a:ext cx="1146000" cy="531300"/>
          </a:xfrm>
          <a:prstGeom prst="rect">
            <a:avLst/>
          </a:prstGeom>
          <a:solidFill>
            <a:srgbClr val="BDECC6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000" b="1"/>
              <a:t>Station</a:t>
            </a:r>
            <a:r>
              <a:rPr lang="en" sz="1000"/>
              <a:t>: KSHV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 b="1"/>
              <a:t>Month</a:t>
            </a:r>
            <a:r>
              <a:rPr lang="en" sz="1000"/>
              <a:t>: 05 (May)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 b="1"/>
              <a:t>Day</a:t>
            </a:r>
            <a:r>
              <a:rPr lang="en" sz="1000"/>
              <a:t>: 20</a:t>
            </a:r>
          </a:p>
        </p:txBody>
      </p:sp>
      <p:sp>
        <p:nvSpPr>
          <p:cNvPr id="212" name="Shape 212"/>
          <p:cNvSpPr/>
          <p:nvPr/>
        </p:nvSpPr>
        <p:spPr>
          <a:xfrm>
            <a:off x="6304637" y="3053862"/>
            <a:ext cx="1146000" cy="381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WarningLog</a:t>
            </a:r>
          </a:p>
        </p:txBody>
      </p:sp>
      <p:cxnSp>
        <p:nvCxnSpPr>
          <p:cNvPr id="213" name="Shape 213"/>
          <p:cNvCxnSpPr>
            <a:stCxn id="212" idx="1"/>
            <a:endCxn id="202" idx="2"/>
          </p:cNvCxnSpPr>
          <p:nvPr/>
        </p:nvCxnSpPr>
        <p:spPr>
          <a:xfrm rot="10800000">
            <a:off x="6007337" y="1367712"/>
            <a:ext cx="297300" cy="18771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Acknowledgements</a:t>
            </a:r>
          </a:p>
        </p:txBody>
      </p:sp>
      <p:sp>
        <p:nvSpPr>
          <p:cNvPr id="219" name="Shape 2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14350" lvl="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b="1" dirty="0"/>
              <a:t>Zachary Duer</a:t>
            </a:r>
            <a:r>
              <a:rPr lang="en" dirty="0"/>
              <a:t> for allowing us to work on the frontend</a:t>
            </a:r>
          </a:p>
          <a:p>
            <a:pPr marL="514350" lvl="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b="1" dirty="0"/>
              <a:t>Trevor White </a:t>
            </a:r>
            <a:r>
              <a:rPr lang="en" dirty="0"/>
              <a:t>for teaching us about severe weather statements, and allowing us to work on the backend</a:t>
            </a:r>
          </a:p>
          <a:p>
            <a:pPr marL="514350" lvl="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b="1" dirty="0"/>
              <a:t>College of DuPage</a:t>
            </a:r>
            <a:r>
              <a:rPr lang="en" dirty="0"/>
              <a:t> for their server and collection of severe weather statements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Overview</a:t>
            </a:r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14350" lvl="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/>
              <a:t>Worked with Zachary Duer and Trevor White</a:t>
            </a:r>
          </a:p>
          <a:p>
            <a:pPr marL="514350" lvl="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/>
              <a:t>Portions of a larger project</a:t>
            </a:r>
          </a:p>
          <a:p>
            <a:pPr marL="514350" lvl="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/>
              <a:t>The Cube</a:t>
            </a:r>
          </a:p>
          <a:p>
            <a:pPr marL="514350" lvl="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/>
              <a:t>3D Doppler radar data</a:t>
            </a:r>
          </a:p>
          <a:p>
            <a:pPr marL="514350" lvl="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/>
              <a:t>Unity and C#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Structural Overview</a:t>
            </a:r>
          </a:p>
        </p:txBody>
      </p:sp>
      <p:sp>
        <p:nvSpPr>
          <p:cNvPr id="72" name="Shape 72"/>
          <p:cNvSpPr/>
          <p:nvPr/>
        </p:nvSpPr>
        <p:spPr>
          <a:xfrm>
            <a:off x="548375" y="3450900"/>
            <a:ext cx="1277100" cy="744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/>
              <a:t>Statement Parsing</a:t>
            </a:r>
          </a:p>
        </p:txBody>
      </p:sp>
      <p:sp>
        <p:nvSpPr>
          <p:cNvPr id="73" name="Shape 73"/>
          <p:cNvSpPr/>
          <p:nvPr/>
        </p:nvSpPr>
        <p:spPr>
          <a:xfrm>
            <a:off x="548375" y="1961100"/>
            <a:ext cx="1277100" cy="744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/>
              <a:t>Statement Parsing</a:t>
            </a:r>
          </a:p>
        </p:txBody>
      </p:sp>
      <p:sp>
        <p:nvSpPr>
          <p:cNvPr id="74" name="Shape 74"/>
          <p:cNvSpPr/>
          <p:nvPr/>
        </p:nvSpPr>
        <p:spPr>
          <a:xfrm>
            <a:off x="2107325" y="1961100"/>
            <a:ext cx="1277100" cy="744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/>
              <a:t>Controller</a:t>
            </a:r>
          </a:p>
        </p:txBody>
      </p:sp>
      <p:sp>
        <p:nvSpPr>
          <p:cNvPr id="75" name="Shape 75"/>
          <p:cNvSpPr/>
          <p:nvPr/>
        </p:nvSpPr>
        <p:spPr>
          <a:xfrm>
            <a:off x="3741375" y="1961100"/>
            <a:ext cx="1360800" cy="744900"/>
          </a:xfrm>
          <a:prstGeom prst="rect">
            <a:avLst/>
          </a:prstGeom>
          <a:solidFill>
            <a:srgbClr val="BDECC6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/>
              <a:t>2D Doppler Renderer</a:t>
            </a:r>
          </a:p>
        </p:txBody>
      </p:sp>
      <p:sp>
        <p:nvSpPr>
          <p:cNvPr id="76" name="Shape 76"/>
          <p:cNvSpPr/>
          <p:nvPr/>
        </p:nvSpPr>
        <p:spPr>
          <a:xfrm>
            <a:off x="5459125" y="1961100"/>
            <a:ext cx="1360800" cy="744900"/>
          </a:xfrm>
          <a:prstGeom prst="rect">
            <a:avLst/>
          </a:prstGeom>
          <a:solidFill>
            <a:srgbClr val="BDECC6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/>
              <a:t>3D Doppler Renderer</a:t>
            </a:r>
          </a:p>
        </p:txBody>
      </p:sp>
      <p:sp>
        <p:nvSpPr>
          <p:cNvPr id="77" name="Shape 77"/>
          <p:cNvSpPr/>
          <p:nvPr/>
        </p:nvSpPr>
        <p:spPr>
          <a:xfrm>
            <a:off x="7252100" y="1961100"/>
            <a:ext cx="1277100" cy="744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/>
              <a:t>User Interface</a:t>
            </a:r>
          </a:p>
        </p:txBody>
      </p:sp>
      <p:sp>
        <p:nvSpPr>
          <p:cNvPr id="78" name="Shape 78"/>
          <p:cNvSpPr/>
          <p:nvPr/>
        </p:nvSpPr>
        <p:spPr>
          <a:xfrm>
            <a:off x="4600287" y="3450900"/>
            <a:ext cx="1360800" cy="744900"/>
          </a:xfrm>
          <a:prstGeom prst="rect">
            <a:avLst/>
          </a:prstGeom>
          <a:solidFill>
            <a:srgbClr val="BDECC6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/>
              <a:t>Doppler Radar Data</a:t>
            </a:r>
          </a:p>
        </p:txBody>
      </p:sp>
      <p:cxnSp>
        <p:nvCxnSpPr>
          <p:cNvPr id="79" name="Shape 79"/>
          <p:cNvCxnSpPr>
            <a:stCxn id="74" idx="3"/>
            <a:endCxn id="75" idx="1"/>
          </p:cNvCxnSpPr>
          <p:nvPr/>
        </p:nvCxnSpPr>
        <p:spPr>
          <a:xfrm>
            <a:off x="3384425" y="2333550"/>
            <a:ext cx="357000" cy="600"/>
          </a:xfrm>
          <a:prstGeom prst="bentConnector3">
            <a:avLst>
              <a:gd name="adj1" fmla="val 49993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80" name="Shape 80"/>
          <p:cNvCxnSpPr>
            <a:stCxn id="75" idx="3"/>
            <a:endCxn id="76" idx="1"/>
          </p:cNvCxnSpPr>
          <p:nvPr/>
        </p:nvCxnSpPr>
        <p:spPr>
          <a:xfrm>
            <a:off x="5102175" y="2333550"/>
            <a:ext cx="357000" cy="600"/>
          </a:xfrm>
          <a:prstGeom prst="bentConnector3">
            <a:avLst>
              <a:gd name="adj1" fmla="val 49993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81" name="Shape 81"/>
          <p:cNvCxnSpPr>
            <a:stCxn id="76" idx="3"/>
            <a:endCxn id="77" idx="1"/>
          </p:cNvCxnSpPr>
          <p:nvPr/>
        </p:nvCxnSpPr>
        <p:spPr>
          <a:xfrm>
            <a:off x="6819925" y="2333550"/>
            <a:ext cx="432300" cy="600"/>
          </a:xfrm>
          <a:prstGeom prst="bentConnector3">
            <a:avLst>
              <a:gd name="adj1" fmla="val 49986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lg" len="lg"/>
            <a:tailEnd type="none" w="lg" len="lg"/>
          </a:ln>
        </p:spPr>
      </p:cxnSp>
      <p:cxnSp>
        <p:nvCxnSpPr>
          <p:cNvPr id="82" name="Shape 82"/>
          <p:cNvCxnSpPr>
            <a:stCxn id="75" idx="2"/>
            <a:endCxn id="78" idx="1"/>
          </p:cNvCxnSpPr>
          <p:nvPr/>
        </p:nvCxnSpPr>
        <p:spPr>
          <a:xfrm rot="-5400000" flipH="1">
            <a:off x="3952275" y="3175500"/>
            <a:ext cx="1117500" cy="1785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lg" len="lg"/>
            <a:tailEnd type="none" w="lg" len="lg"/>
          </a:ln>
        </p:spPr>
      </p:cxnSp>
      <p:cxnSp>
        <p:nvCxnSpPr>
          <p:cNvPr id="83" name="Shape 83"/>
          <p:cNvCxnSpPr>
            <a:stCxn id="76" idx="2"/>
            <a:endCxn id="78" idx="3"/>
          </p:cNvCxnSpPr>
          <p:nvPr/>
        </p:nvCxnSpPr>
        <p:spPr>
          <a:xfrm rot="5400000">
            <a:off x="5491525" y="3175500"/>
            <a:ext cx="1117500" cy="1785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lg" len="lg"/>
            <a:tailEnd type="none" w="lg" len="lg"/>
          </a:ln>
        </p:spPr>
      </p:cxnSp>
      <p:sp>
        <p:nvSpPr>
          <p:cNvPr id="84" name="Shape 84"/>
          <p:cNvSpPr txBox="1"/>
          <p:nvPr/>
        </p:nvSpPr>
        <p:spPr>
          <a:xfrm>
            <a:off x="3972687" y="1293437"/>
            <a:ext cx="2616000" cy="46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 b="1">
                <a:latin typeface="Proxima Nova"/>
                <a:ea typeface="Proxima Nova"/>
                <a:cs typeface="Proxima Nova"/>
                <a:sym typeface="Proxima Nova"/>
              </a:rPr>
              <a:t>Client-Created Systems</a:t>
            </a:r>
          </a:p>
        </p:txBody>
      </p:sp>
      <p:cxnSp>
        <p:nvCxnSpPr>
          <p:cNvPr id="85" name="Shape 85"/>
          <p:cNvCxnSpPr>
            <a:stCxn id="72" idx="0"/>
            <a:endCxn id="74" idx="2"/>
          </p:cNvCxnSpPr>
          <p:nvPr/>
        </p:nvCxnSpPr>
        <p:spPr>
          <a:xfrm rot="-5400000">
            <a:off x="1594025" y="2298900"/>
            <a:ext cx="744900" cy="15591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lg" len="lg"/>
            <a:tailEnd type="triangle" w="lg" len="lg"/>
          </a:ln>
        </p:spPr>
      </p:cxnSp>
      <p:cxnSp>
        <p:nvCxnSpPr>
          <p:cNvPr id="86" name="Shape 86"/>
          <p:cNvCxnSpPr>
            <a:stCxn id="73" idx="2"/>
            <a:endCxn id="74" idx="2"/>
          </p:cNvCxnSpPr>
          <p:nvPr/>
        </p:nvCxnSpPr>
        <p:spPr>
          <a:xfrm rot="-5400000" flipH="1">
            <a:off x="1966175" y="1926750"/>
            <a:ext cx="600" cy="1559100"/>
          </a:xfrm>
          <a:prstGeom prst="bentConnector3">
            <a:avLst>
              <a:gd name="adj1" fmla="val 396875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lg" len="lg"/>
            <a:tailEnd type="triangle" w="lg" len="lg"/>
          </a:ln>
        </p:spPr>
      </p:cxnSp>
      <p:sp>
        <p:nvSpPr>
          <p:cNvPr id="87" name="Shape 87"/>
          <p:cNvSpPr txBox="1"/>
          <p:nvPr/>
        </p:nvSpPr>
        <p:spPr>
          <a:xfrm>
            <a:off x="658487" y="1293437"/>
            <a:ext cx="2616000" cy="46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 b="1">
                <a:latin typeface="Proxima Nova"/>
                <a:ea typeface="Proxima Nova"/>
                <a:cs typeface="Proxima Nova"/>
                <a:sym typeface="Proxima Nova"/>
              </a:rPr>
              <a:t>Backend System</a:t>
            </a:r>
          </a:p>
        </p:txBody>
      </p:sp>
      <p:sp>
        <p:nvSpPr>
          <p:cNvPr id="88" name="Shape 88"/>
          <p:cNvSpPr txBox="1"/>
          <p:nvPr/>
        </p:nvSpPr>
        <p:spPr>
          <a:xfrm>
            <a:off x="6582662" y="1293425"/>
            <a:ext cx="2616000" cy="46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 b="1">
                <a:latin typeface="Proxima Nova"/>
                <a:ea typeface="Proxima Nova"/>
                <a:cs typeface="Proxima Nova"/>
                <a:sym typeface="Proxima Nova"/>
              </a:rPr>
              <a:t>Frontend System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Frontend:</a:t>
            </a:r>
          </a:p>
        </p:txBody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14350" lvl="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/>
              <a:t>From the front end the user chooses where to be positioned in 3D Space using a tablet</a:t>
            </a:r>
          </a:p>
          <a:p>
            <a:pPr marL="914400" marR="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28571"/>
              <a:buFont typeface="Arial" panose="020B0604020202020204" pitchFamily="34" charset="0"/>
              <a:buChar char="•"/>
            </a:pPr>
            <a:r>
              <a:rPr lang="en" dirty="0"/>
              <a:t>Done through Unity built interface</a:t>
            </a:r>
          </a:p>
          <a:p>
            <a:pPr marL="514350" lvl="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/>
              <a:t>Simple UI for simple movement</a:t>
            </a:r>
          </a:p>
          <a:p>
            <a:pPr marL="514350" lvl="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/>
              <a:t>Big buttons because the screen is hard to see with goggles</a:t>
            </a:r>
          </a:p>
          <a:p>
            <a:pPr marL="514350" lvl="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/>
              <a:t>4 buttons to move in 4 directions</a:t>
            </a:r>
          </a:p>
          <a:p>
            <a:pPr marL="971550" lvl="1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/>
              <a:t>1 button to bring the user back to the center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Frontend: UI Representation</a:t>
            </a:r>
          </a:p>
        </p:txBody>
      </p:sp>
      <p:pic>
        <p:nvPicPr>
          <p:cNvPr id="100" name="Shape 100"/>
          <p:cNvPicPr preferRelativeResize="0"/>
          <p:nvPr/>
        </p:nvPicPr>
        <p:blipFill rotWithShape="1">
          <a:blip r:embed="rId3">
            <a:alphaModFix/>
          </a:blip>
          <a:srcRect l="9197" t="4906" r="24011" b="9608"/>
          <a:stretch/>
        </p:blipFill>
        <p:spPr>
          <a:xfrm>
            <a:off x="2774367" y="1017725"/>
            <a:ext cx="4322930" cy="4022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Shape 101"/>
          <p:cNvSpPr/>
          <p:nvPr/>
        </p:nvSpPr>
        <p:spPr>
          <a:xfrm>
            <a:off x="1365165" y="1936133"/>
            <a:ext cx="1815300" cy="3192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2" name="Shape 102"/>
          <p:cNvSpPr txBox="1"/>
          <p:nvPr/>
        </p:nvSpPr>
        <p:spPr>
          <a:xfrm>
            <a:off x="311700" y="1839173"/>
            <a:ext cx="1053300" cy="513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/>
              <a:t>Move Left</a:t>
            </a:r>
          </a:p>
          <a:p>
            <a:pPr lvl="0">
              <a:spcBef>
                <a:spcPts val="0"/>
              </a:spcBef>
              <a:buNone/>
            </a:pPr>
            <a:endParaRPr sz="1800"/>
          </a:p>
        </p:txBody>
      </p:sp>
      <p:sp>
        <p:nvSpPr>
          <p:cNvPr id="103" name="Shape 103"/>
          <p:cNvSpPr/>
          <p:nvPr/>
        </p:nvSpPr>
        <p:spPr>
          <a:xfrm rot="10800000">
            <a:off x="5362767" y="1213876"/>
            <a:ext cx="2113500" cy="3192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4" name="Shape 104"/>
          <p:cNvSpPr txBox="1"/>
          <p:nvPr/>
        </p:nvSpPr>
        <p:spPr>
          <a:xfrm>
            <a:off x="7476267" y="1116803"/>
            <a:ext cx="1356000" cy="513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/>
              <a:t>Move</a:t>
            </a:r>
          </a:p>
          <a:p>
            <a:pPr lvl="0">
              <a:spcBef>
                <a:spcPts val="0"/>
              </a:spcBef>
              <a:buNone/>
            </a:pPr>
            <a:r>
              <a:rPr lang="en" sz="1800"/>
              <a:t>Forward</a:t>
            </a:r>
          </a:p>
        </p:txBody>
      </p:sp>
      <p:sp>
        <p:nvSpPr>
          <p:cNvPr id="105" name="Shape 105"/>
          <p:cNvSpPr/>
          <p:nvPr/>
        </p:nvSpPr>
        <p:spPr>
          <a:xfrm rot="10800000">
            <a:off x="5362767" y="2869431"/>
            <a:ext cx="2113500" cy="3192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6" name="Shape 106"/>
          <p:cNvSpPr txBox="1"/>
          <p:nvPr/>
        </p:nvSpPr>
        <p:spPr>
          <a:xfrm>
            <a:off x="7476267" y="2772358"/>
            <a:ext cx="1227300" cy="513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/>
              <a:t>Back to Center</a:t>
            </a:r>
          </a:p>
        </p:txBody>
      </p:sp>
      <p:sp>
        <p:nvSpPr>
          <p:cNvPr id="107" name="Shape 107"/>
          <p:cNvSpPr/>
          <p:nvPr/>
        </p:nvSpPr>
        <p:spPr>
          <a:xfrm>
            <a:off x="2418639" y="4252184"/>
            <a:ext cx="2113499" cy="3192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8" name="Shape 108"/>
          <p:cNvSpPr txBox="1"/>
          <p:nvPr/>
        </p:nvSpPr>
        <p:spPr>
          <a:xfrm>
            <a:off x="875361" y="4155225"/>
            <a:ext cx="1543499" cy="513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/>
              <a:t>Move Backward</a:t>
            </a:r>
          </a:p>
          <a:p>
            <a:pPr lvl="0" rtl="0">
              <a:spcBef>
                <a:spcPts val="0"/>
              </a:spcBef>
              <a:buNone/>
            </a:pPr>
            <a:endParaRPr sz="1800"/>
          </a:p>
        </p:txBody>
      </p:sp>
      <p:sp>
        <p:nvSpPr>
          <p:cNvPr id="109" name="Shape 109"/>
          <p:cNvSpPr/>
          <p:nvPr/>
        </p:nvSpPr>
        <p:spPr>
          <a:xfrm rot="10800000">
            <a:off x="5932767" y="4252298"/>
            <a:ext cx="1543500" cy="3192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0" name="Shape 110"/>
          <p:cNvSpPr txBox="1"/>
          <p:nvPr/>
        </p:nvSpPr>
        <p:spPr>
          <a:xfrm>
            <a:off x="7526229" y="4155225"/>
            <a:ext cx="1127700" cy="513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/>
              <a:t>Move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800"/>
              <a:t>Right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Frontend: Logic</a:t>
            </a:r>
          </a:p>
        </p:txBody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000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00000"/>
              <a:buFont typeface="Arial" panose="020B0604020202020204" pitchFamily="34" charset="0"/>
              <a:buChar char="•"/>
            </a:pPr>
            <a:r>
              <a:rPr lang="en" dirty="0"/>
              <a:t>Unity Editor provides </a:t>
            </a:r>
            <a:r>
              <a:rPr lang="en" dirty="0" smtClean="0"/>
              <a:t>API</a:t>
            </a:r>
          </a:p>
          <a:p>
            <a:pPr marL="4000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00000"/>
              <a:buFont typeface="Arial" panose="020B0604020202020204" pitchFamily="34" charset="0"/>
              <a:buChar char="•"/>
            </a:pPr>
            <a:r>
              <a:rPr lang="en" dirty="0" smtClean="0"/>
              <a:t>Each </a:t>
            </a:r>
            <a:r>
              <a:rPr lang="en" dirty="0"/>
              <a:t>button had a corresponding C# script that moves the user.</a:t>
            </a:r>
          </a:p>
          <a:p>
            <a:pPr marL="971550" lvl="1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/>
              <a:t>The code for each button only differs between directions to </a:t>
            </a:r>
            <a:r>
              <a:rPr lang="en" dirty="0" smtClean="0"/>
              <a:t>move</a:t>
            </a:r>
          </a:p>
          <a:p>
            <a:pPr marL="514350" lvl="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 smtClean="0"/>
              <a:t>Update gets called after every move by the user</a:t>
            </a:r>
          </a:p>
          <a:p>
            <a:pPr marL="971550" lvl="1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 smtClean="0"/>
              <a:t>The </a:t>
            </a:r>
            <a:r>
              <a:rPr lang="en" dirty="0"/>
              <a:t>user’s position is then updated to the current position and then writes out the position in a formatted data file</a:t>
            </a:r>
          </a:p>
          <a:p>
            <a:pPr marL="971550" lvl="1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/>
              <a:t>The file will then be used by the client's software so that VR and/or AR goggles can update the user’s POV in the 3D scene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Frontend: Logic Flow</a:t>
            </a:r>
          </a:p>
        </p:txBody>
      </p:sp>
      <p:sp>
        <p:nvSpPr>
          <p:cNvPr id="122" name="Shape 122"/>
          <p:cNvSpPr/>
          <p:nvPr/>
        </p:nvSpPr>
        <p:spPr>
          <a:xfrm>
            <a:off x="1647625" y="2064150"/>
            <a:ext cx="1683000" cy="1015200"/>
          </a:xfrm>
          <a:prstGeom prst="bevel">
            <a:avLst>
              <a:gd name="adj" fmla="val 12500"/>
            </a:avLst>
          </a:prstGeom>
          <a:solidFill>
            <a:srgbClr val="D9D9D9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3" name="Shape 123"/>
          <p:cNvSpPr txBox="1"/>
          <p:nvPr/>
        </p:nvSpPr>
        <p:spPr>
          <a:xfrm>
            <a:off x="1778860" y="2193370"/>
            <a:ext cx="1420500" cy="756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Button</a:t>
            </a:r>
          </a:p>
        </p:txBody>
      </p:sp>
      <p:sp>
        <p:nvSpPr>
          <p:cNvPr id="124" name="Shape 124"/>
          <p:cNvSpPr/>
          <p:nvPr/>
        </p:nvSpPr>
        <p:spPr>
          <a:xfrm>
            <a:off x="178825" y="2508060"/>
            <a:ext cx="1468800" cy="3501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5" name="Shape 125"/>
          <p:cNvSpPr txBox="1"/>
          <p:nvPr/>
        </p:nvSpPr>
        <p:spPr>
          <a:xfrm>
            <a:off x="293368" y="2285350"/>
            <a:ext cx="1239600" cy="350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Button Press</a:t>
            </a:r>
          </a:p>
        </p:txBody>
      </p:sp>
      <p:sp>
        <p:nvSpPr>
          <p:cNvPr id="126" name="Shape 126"/>
          <p:cNvSpPr/>
          <p:nvPr/>
        </p:nvSpPr>
        <p:spPr>
          <a:xfrm>
            <a:off x="3330575" y="2508050"/>
            <a:ext cx="740100" cy="3501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7" name="Shape 127"/>
          <p:cNvSpPr/>
          <p:nvPr/>
        </p:nvSpPr>
        <p:spPr>
          <a:xfrm>
            <a:off x="4133725" y="1973550"/>
            <a:ext cx="662700" cy="1196400"/>
          </a:xfrm>
          <a:prstGeom prst="foldedCorner">
            <a:avLst>
              <a:gd name="adj" fmla="val 16667"/>
            </a:avLst>
          </a:prstGeom>
          <a:solidFill>
            <a:srgbClr val="F3F3F3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8" name="Shape 128"/>
          <p:cNvSpPr txBox="1"/>
          <p:nvPr/>
        </p:nvSpPr>
        <p:spPr>
          <a:xfrm>
            <a:off x="3952200" y="1525150"/>
            <a:ext cx="1239600" cy="350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Update File</a:t>
            </a:r>
          </a:p>
        </p:txBody>
      </p:sp>
      <p:sp>
        <p:nvSpPr>
          <p:cNvPr id="129" name="Shape 129"/>
          <p:cNvSpPr/>
          <p:nvPr/>
        </p:nvSpPr>
        <p:spPr>
          <a:xfrm>
            <a:off x="7625850" y="1767100"/>
            <a:ext cx="1468800" cy="1402800"/>
          </a:xfrm>
          <a:prstGeom prst="rect">
            <a:avLst/>
          </a:prstGeom>
          <a:solidFill>
            <a:srgbClr val="9FC5E8"/>
          </a:solidFill>
          <a:ln w="9525" cap="flat" cmpd="sng">
            <a:solidFill>
              <a:srgbClr val="9FC5E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Client Side Software</a:t>
            </a:r>
          </a:p>
        </p:txBody>
      </p:sp>
      <p:sp>
        <p:nvSpPr>
          <p:cNvPr id="130" name="Shape 130"/>
          <p:cNvSpPr/>
          <p:nvPr/>
        </p:nvSpPr>
        <p:spPr>
          <a:xfrm rot="10800000">
            <a:off x="4796550" y="2508050"/>
            <a:ext cx="2829300" cy="3501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1" name="Shape 131"/>
          <p:cNvSpPr txBox="1"/>
          <p:nvPr/>
        </p:nvSpPr>
        <p:spPr>
          <a:xfrm>
            <a:off x="5480075" y="2174050"/>
            <a:ext cx="15987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Read File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Clients’ Work</a:t>
            </a:r>
          </a:p>
        </p:txBody>
      </p:sp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14350" lvl="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/>
              <a:t>Trevor White takes the warning information</a:t>
            </a:r>
          </a:p>
          <a:p>
            <a:pPr marL="971550" lvl="1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/>
              <a:t>Renders onto 2D doppler data</a:t>
            </a:r>
          </a:p>
          <a:p>
            <a:pPr marL="971550" lvl="1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/>
              <a:t>Allows users to interact with warnings</a:t>
            </a:r>
          </a:p>
          <a:p>
            <a:pPr marL="1428750" lvl="2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/>
              <a:t>Displays related severe weather statements</a:t>
            </a:r>
          </a:p>
          <a:p>
            <a:pPr marL="971550" lvl="1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/>
              <a:t>Allows user to step back to previous timeframe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" sz="1800" dirty="0"/>
              <a:t>Zachary Duer takes </a:t>
            </a:r>
            <a:r>
              <a:rPr lang="en" dirty="0"/>
              <a:t>input from Trevor’s program</a:t>
            </a:r>
          </a:p>
          <a:p>
            <a:pPr marL="971550" lvl="1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/>
              <a:t>Renders 3D doppler data in Unity</a:t>
            </a:r>
          </a:p>
          <a:p>
            <a:pPr marL="971550" lvl="1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/>
              <a:t>Uses augmented reality/virtual reality headset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title"/>
          </p:nvPr>
        </p:nvSpPr>
        <p:spPr>
          <a:xfrm>
            <a:off x="311700" y="521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Polling</a:t>
            </a:r>
          </a:p>
        </p:txBody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289800" y="624825"/>
            <a:ext cx="8564400" cy="624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The main website: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http://warnings.cod.edu/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4" name="Shape 144"/>
          <p:cNvSpPr/>
          <p:nvPr/>
        </p:nvSpPr>
        <p:spPr>
          <a:xfrm>
            <a:off x="617025" y="2033225"/>
            <a:ext cx="1053900" cy="966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/>
              <a:t>Web Crawler</a:t>
            </a:r>
          </a:p>
        </p:txBody>
      </p:sp>
      <p:sp>
        <p:nvSpPr>
          <p:cNvPr id="145" name="Shape 145"/>
          <p:cNvSpPr/>
          <p:nvPr/>
        </p:nvSpPr>
        <p:spPr>
          <a:xfrm>
            <a:off x="2258537" y="2033225"/>
            <a:ext cx="966300" cy="966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/>
              <a:t>Polling Class</a:t>
            </a:r>
          </a:p>
        </p:txBody>
      </p:sp>
      <p:sp>
        <p:nvSpPr>
          <p:cNvPr id="146" name="Shape 146"/>
          <p:cNvSpPr/>
          <p:nvPr/>
        </p:nvSpPr>
        <p:spPr>
          <a:xfrm>
            <a:off x="3646575" y="2033225"/>
            <a:ext cx="1053900" cy="966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/>
              <a:t>Reverse Class</a:t>
            </a:r>
          </a:p>
        </p:txBody>
      </p:sp>
      <p:sp>
        <p:nvSpPr>
          <p:cNvPr id="147" name="Shape 147"/>
          <p:cNvSpPr/>
          <p:nvPr/>
        </p:nvSpPr>
        <p:spPr>
          <a:xfrm>
            <a:off x="5288625" y="1338700"/>
            <a:ext cx="1218000" cy="966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/>
              <a:t>Controller</a:t>
            </a:r>
          </a:p>
        </p:txBody>
      </p:sp>
      <p:cxnSp>
        <p:nvCxnSpPr>
          <p:cNvPr id="148" name="Shape 148"/>
          <p:cNvCxnSpPr>
            <a:stCxn id="144" idx="3"/>
            <a:endCxn id="145" idx="1"/>
          </p:cNvCxnSpPr>
          <p:nvPr/>
        </p:nvCxnSpPr>
        <p:spPr>
          <a:xfrm>
            <a:off x="1670925" y="2516375"/>
            <a:ext cx="5877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49" name="Shape 149"/>
          <p:cNvCxnSpPr>
            <a:stCxn id="145" idx="3"/>
            <a:endCxn id="146" idx="1"/>
          </p:cNvCxnSpPr>
          <p:nvPr/>
        </p:nvCxnSpPr>
        <p:spPr>
          <a:xfrm>
            <a:off x="3224837" y="2516375"/>
            <a:ext cx="4218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50" name="Shape 150"/>
          <p:cNvCxnSpPr>
            <a:stCxn id="146" idx="3"/>
            <a:endCxn id="147" idx="1"/>
          </p:cNvCxnSpPr>
          <p:nvPr/>
        </p:nvCxnSpPr>
        <p:spPr>
          <a:xfrm rot="10800000" flipH="1">
            <a:off x="4700475" y="1821875"/>
            <a:ext cx="588300" cy="694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51" name="Shape 151"/>
          <p:cNvSpPr/>
          <p:nvPr/>
        </p:nvSpPr>
        <p:spPr>
          <a:xfrm>
            <a:off x="6991150" y="1731250"/>
            <a:ext cx="1053900" cy="966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/>
              <a:t>Parsing</a:t>
            </a:r>
            <a:r>
              <a:rPr lang="en"/>
              <a:t> </a:t>
            </a:r>
          </a:p>
        </p:txBody>
      </p:sp>
      <p:cxnSp>
        <p:nvCxnSpPr>
          <p:cNvPr id="152" name="Shape 152"/>
          <p:cNvCxnSpPr>
            <a:stCxn id="147" idx="3"/>
            <a:endCxn id="151" idx="1"/>
          </p:cNvCxnSpPr>
          <p:nvPr/>
        </p:nvCxnSpPr>
        <p:spPr>
          <a:xfrm>
            <a:off x="6506625" y="1821850"/>
            <a:ext cx="484500" cy="392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53" name="Shape 153"/>
          <p:cNvSpPr/>
          <p:nvPr/>
        </p:nvSpPr>
        <p:spPr>
          <a:xfrm>
            <a:off x="5288625" y="3018875"/>
            <a:ext cx="1103100" cy="966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/>
              <a:t>Storage</a:t>
            </a:r>
          </a:p>
        </p:txBody>
      </p:sp>
      <p:sp>
        <p:nvSpPr>
          <p:cNvPr id="154" name="Shape 154"/>
          <p:cNvSpPr/>
          <p:nvPr/>
        </p:nvSpPr>
        <p:spPr>
          <a:xfrm>
            <a:off x="7887900" y="3018875"/>
            <a:ext cx="966300" cy="966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/>
              <a:t>      ... </a:t>
            </a:r>
          </a:p>
        </p:txBody>
      </p:sp>
      <p:cxnSp>
        <p:nvCxnSpPr>
          <p:cNvPr id="155" name="Shape 155"/>
          <p:cNvCxnSpPr>
            <a:stCxn id="151" idx="3"/>
            <a:endCxn id="154" idx="0"/>
          </p:cNvCxnSpPr>
          <p:nvPr/>
        </p:nvCxnSpPr>
        <p:spPr>
          <a:xfrm>
            <a:off x="8045050" y="2214400"/>
            <a:ext cx="326100" cy="804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56" name="Shape 156"/>
          <p:cNvCxnSpPr>
            <a:stCxn id="147" idx="2"/>
            <a:endCxn id="153" idx="0"/>
          </p:cNvCxnSpPr>
          <p:nvPr/>
        </p:nvCxnSpPr>
        <p:spPr>
          <a:xfrm flipH="1">
            <a:off x="5840325" y="2305000"/>
            <a:ext cx="57300" cy="714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57" name="Shape 157"/>
          <p:cNvSpPr/>
          <p:nvPr/>
        </p:nvSpPr>
        <p:spPr>
          <a:xfrm>
            <a:off x="2125949" y="3312975"/>
            <a:ext cx="1397100" cy="966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/>
              <a:t>Downloads Files</a:t>
            </a:r>
          </a:p>
        </p:txBody>
      </p:sp>
      <p:cxnSp>
        <p:nvCxnSpPr>
          <p:cNvPr id="158" name="Shape 158"/>
          <p:cNvCxnSpPr>
            <a:stCxn id="145" idx="2"/>
            <a:endCxn id="157" idx="0"/>
          </p:cNvCxnSpPr>
          <p:nvPr/>
        </p:nvCxnSpPr>
        <p:spPr>
          <a:xfrm>
            <a:off x="2741687" y="2999525"/>
            <a:ext cx="82800" cy="313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958</Words>
  <Application>Microsoft Office PowerPoint</Application>
  <PresentationFormat>On-screen Show (16:9)</PresentationFormat>
  <Paragraphs>216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Proxima Nova</vt:lpstr>
      <vt:lpstr>spearmint</vt:lpstr>
      <vt:lpstr>3D Weather Visualisation</vt:lpstr>
      <vt:lpstr>Overview</vt:lpstr>
      <vt:lpstr>Structural Overview</vt:lpstr>
      <vt:lpstr>Frontend:</vt:lpstr>
      <vt:lpstr>Frontend: UI Representation</vt:lpstr>
      <vt:lpstr>Frontend: Logic</vt:lpstr>
      <vt:lpstr>Frontend: Logic Flow</vt:lpstr>
      <vt:lpstr>Clients’ Work</vt:lpstr>
      <vt:lpstr>Polling</vt:lpstr>
      <vt:lpstr>Parsing</vt:lpstr>
      <vt:lpstr>PowerPoint Presentation</vt:lpstr>
      <vt:lpstr>PowerPoint Presentation</vt:lpstr>
      <vt:lpstr>Writing to File</vt:lpstr>
      <vt:lpstr>Acknowledgements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3D Weather Visualisation</dc:title>
  <cp:lastModifiedBy>Sarah</cp:lastModifiedBy>
  <cp:revision>3</cp:revision>
  <dcterms:modified xsi:type="dcterms:W3CDTF">2016-05-08T21:09:25Z</dcterms:modified>
</cp:coreProperties>
</file>