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embeddedFontLst>
    <p:embeddedFont>
      <p:font typeface="Roboto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oboto-bold.fntdata"/><Relationship Id="rId14" Type="http://schemas.openxmlformats.org/officeDocument/2006/relationships/font" Target="fonts/Roboto-regular.fntdata"/><Relationship Id="rId17" Type="http://schemas.openxmlformats.org/officeDocument/2006/relationships/font" Target="fonts/Roboto-boldItalic.fntdata"/><Relationship Id="rId16" Type="http://schemas.openxmlformats.org/officeDocument/2006/relationships/font" Target="fonts/Roboto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Add date and meta data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Picture is bad new picture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“Private social network”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Combine 1st 2 bullets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Derive data from posts, messages, and surveys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Take out the 2nd bullet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Add the survey questions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Add the processed survey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Show small part of the output csv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then max flow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Make lattice network picture with values between people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NIH grant include number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47190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425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 txBox="1"/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6000"/>
            </a:lvl1pPr>
            <a:lvl2pPr lvl="1">
              <a:spcBef>
                <a:spcPts val="0"/>
              </a:spcBef>
              <a:buSzPct val="100000"/>
              <a:defRPr sz="6000"/>
            </a:lvl2pPr>
            <a:lvl3pPr lvl="2">
              <a:spcBef>
                <a:spcPts val="0"/>
              </a:spcBef>
              <a:buSzPct val="100000"/>
              <a:defRPr sz="6000"/>
            </a:lvl3pPr>
            <a:lvl4pPr lvl="3">
              <a:spcBef>
                <a:spcPts val="0"/>
              </a:spcBef>
              <a:buSzPct val="100000"/>
              <a:defRPr sz="6000"/>
            </a:lvl4pPr>
            <a:lvl5pPr lvl="4">
              <a:spcBef>
                <a:spcPts val="0"/>
              </a:spcBef>
              <a:buSzPct val="100000"/>
              <a:defRPr sz="6000"/>
            </a:lvl5pPr>
            <a:lvl6pPr lvl="5">
              <a:spcBef>
                <a:spcPts val="0"/>
              </a:spcBef>
              <a:buSzPct val="100000"/>
              <a:defRPr sz="6000"/>
            </a:lvl6pPr>
            <a:lvl7pPr lvl="6">
              <a:spcBef>
                <a:spcPts val="0"/>
              </a:spcBef>
              <a:buSzPct val="100000"/>
              <a:defRPr sz="6000"/>
            </a:lvl7pPr>
            <a:lvl8pPr lvl="7">
              <a:spcBef>
                <a:spcPts val="0"/>
              </a:spcBef>
              <a:buSzPct val="100000"/>
              <a:defRPr sz="6000"/>
            </a:lvl8pPr>
            <a:lvl9pPr lvl="8">
              <a:spcBef>
                <a:spcPts val="0"/>
              </a:spcBef>
              <a:buSzPct val="100000"/>
              <a:defRPr sz="6000"/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" name="Shape 47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" name="Shape 4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" type="subTitle"/>
          </p:nvPr>
        </p:nvSpPr>
        <p:spPr>
          <a:xfrm>
            <a:off x="265500" y="2779466"/>
            <a:ext cx="4045200" cy="12350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Social Interactome Recommender Team</a:t>
            </a:r>
          </a:p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Colin Gray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Andrew Baehre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Trevor Kinaman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CS 4624: Multimedia and Hypertext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Virginia Tech, Blacksburg, VA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May 3, 2016</a:t>
            </a:r>
          </a:p>
          <a:p>
            <a:pPr lvl="0" algn="l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Social Interactome</a:t>
            </a:r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471900" y="1919075"/>
            <a:ext cx="44826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Study on people trying to recover from addictions using private social network website called Friendica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Kept track of via their posts, messages, and surveys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Users take surveys to provide information about their recovery</a:t>
            </a:r>
          </a:p>
        </p:txBody>
      </p:sp>
      <p:pic>
        <p:nvPicPr>
          <p:cNvPr id="75" name="Shape 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0550" y="2000250"/>
            <a:ext cx="3771900" cy="11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Parsing the Survey Results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471900" y="1919075"/>
            <a:ext cx="40728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Take initial CSV file from survey results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Parse results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Output CSV with numerical and binary values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2" name="Shape 82"/>
          <p:cNvPicPr preferRelativeResize="0"/>
          <p:nvPr/>
        </p:nvPicPr>
        <p:blipFill rotWithShape="1">
          <a:blip r:embed="rId3">
            <a:alphaModFix/>
          </a:blip>
          <a:srcRect b="10006" l="26311" r="26794" t="11017"/>
          <a:stretch/>
        </p:blipFill>
        <p:spPr>
          <a:xfrm>
            <a:off x="5023150" y="1812149"/>
            <a:ext cx="3234300" cy="3064124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Similarity Matrix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Each of the users on the two axes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Values correspond to the likeness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Used for recommendations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9" name="Shape 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6550" y="3029075"/>
            <a:ext cx="6267450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Max Flow</a:t>
            </a:r>
          </a:p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6" name="Shape 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5412" y="1772775"/>
            <a:ext cx="3053175" cy="3187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Lattice Network</a:t>
            </a:r>
          </a:p>
        </p:txBody>
      </p:sp>
      <p:sp>
        <p:nvSpPr>
          <p:cNvPr id="102" name="Shape 102"/>
          <p:cNvSpPr/>
          <p:nvPr/>
        </p:nvSpPr>
        <p:spPr>
          <a:xfrm>
            <a:off x="2331150" y="1956875"/>
            <a:ext cx="1144200" cy="684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3" name="Shape 103"/>
          <p:cNvSpPr txBox="1"/>
          <p:nvPr/>
        </p:nvSpPr>
        <p:spPr>
          <a:xfrm>
            <a:off x="2470175" y="2127975"/>
            <a:ext cx="1005300" cy="3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Person 1</a:t>
            </a:r>
          </a:p>
        </p:txBody>
      </p:sp>
      <p:sp>
        <p:nvSpPr>
          <p:cNvPr id="104" name="Shape 104"/>
          <p:cNvSpPr/>
          <p:nvPr/>
        </p:nvSpPr>
        <p:spPr>
          <a:xfrm>
            <a:off x="4098250" y="1956875"/>
            <a:ext cx="1144200" cy="684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5455350" y="2871275"/>
            <a:ext cx="1144200" cy="684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" name="Shape 106"/>
          <p:cNvSpPr/>
          <p:nvPr/>
        </p:nvSpPr>
        <p:spPr>
          <a:xfrm>
            <a:off x="4159950" y="3785675"/>
            <a:ext cx="1144200" cy="684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7" name="Shape 107"/>
          <p:cNvSpPr/>
          <p:nvPr/>
        </p:nvSpPr>
        <p:spPr>
          <a:xfrm>
            <a:off x="2331150" y="3785675"/>
            <a:ext cx="1144200" cy="684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108" name="Shape 108"/>
          <p:cNvCxnSpPr>
            <a:stCxn id="103" idx="3"/>
            <a:endCxn id="104" idx="1"/>
          </p:cNvCxnSpPr>
          <p:nvPr/>
        </p:nvCxnSpPr>
        <p:spPr>
          <a:xfrm flipH="1" rot="10800000">
            <a:off x="3475475" y="2298975"/>
            <a:ext cx="622800" cy="10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09" name="Shape 109"/>
          <p:cNvCxnSpPr>
            <a:stCxn id="104" idx="3"/>
            <a:endCxn id="105" idx="0"/>
          </p:cNvCxnSpPr>
          <p:nvPr/>
        </p:nvCxnSpPr>
        <p:spPr>
          <a:xfrm>
            <a:off x="5242450" y="2299025"/>
            <a:ext cx="785100" cy="572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10" name="Shape 110"/>
          <p:cNvCxnSpPr>
            <a:stCxn id="105" idx="2"/>
            <a:endCxn id="106" idx="3"/>
          </p:cNvCxnSpPr>
          <p:nvPr/>
        </p:nvCxnSpPr>
        <p:spPr>
          <a:xfrm flipH="1">
            <a:off x="5304150" y="3555575"/>
            <a:ext cx="723300" cy="572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11" name="Shape 111"/>
          <p:cNvCxnSpPr>
            <a:stCxn id="106" idx="1"/>
            <a:endCxn id="107" idx="3"/>
          </p:cNvCxnSpPr>
          <p:nvPr/>
        </p:nvCxnSpPr>
        <p:spPr>
          <a:xfrm rot="10800000">
            <a:off x="3475350" y="4127825"/>
            <a:ext cx="684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112" name="Shape 112"/>
          <p:cNvSpPr txBox="1"/>
          <p:nvPr/>
        </p:nvSpPr>
        <p:spPr>
          <a:xfrm>
            <a:off x="4320100" y="2181450"/>
            <a:ext cx="6228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3" name="Shape 113"/>
          <p:cNvSpPr txBox="1"/>
          <p:nvPr/>
        </p:nvSpPr>
        <p:spPr>
          <a:xfrm>
            <a:off x="4234550" y="2064825"/>
            <a:ext cx="61593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Person 2</a:t>
            </a:r>
          </a:p>
        </p:txBody>
      </p:sp>
      <p:sp>
        <p:nvSpPr>
          <p:cNvPr id="114" name="Shape 114"/>
          <p:cNvSpPr txBox="1"/>
          <p:nvPr/>
        </p:nvSpPr>
        <p:spPr>
          <a:xfrm>
            <a:off x="5571225" y="3024400"/>
            <a:ext cx="61593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Person 3</a:t>
            </a:r>
          </a:p>
        </p:txBody>
      </p:sp>
      <p:sp>
        <p:nvSpPr>
          <p:cNvPr id="115" name="Shape 115"/>
          <p:cNvSpPr txBox="1"/>
          <p:nvPr/>
        </p:nvSpPr>
        <p:spPr>
          <a:xfrm>
            <a:off x="4234550" y="3895875"/>
            <a:ext cx="61593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Person 4</a:t>
            </a:r>
          </a:p>
        </p:txBody>
      </p:sp>
      <p:sp>
        <p:nvSpPr>
          <p:cNvPr id="116" name="Shape 116"/>
          <p:cNvSpPr txBox="1"/>
          <p:nvPr/>
        </p:nvSpPr>
        <p:spPr>
          <a:xfrm>
            <a:off x="2384625" y="3938650"/>
            <a:ext cx="61593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Person 5</a:t>
            </a:r>
          </a:p>
        </p:txBody>
      </p:sp>
      <p:sp>
        <p:nvSpPr>
          <p:cNvPr id="117" name="Shape 117"/>
          <p:cNvSpPr txBox="1"/>
          <p:nvPr/>
        </p:nvSpPr>
        <p:spPr>
          <a:xfrm>
            <a:off x="3475350" y="1950525"/>
            <a:ext cx="61593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2.645</a:t>
            </a:r>
          </a:p>
        </p:txBody>
      </p:sp>
      <p:sp>
        <p:nvSpPr>
          <p:cNvPr id="118" name="Shape 118"/>
          <p:cNvSpPr txBox="1"/>
          <p:nvPr/>
        </p:nvSpPr>
        <p:spPr>
          <a:xfrm>
            <a:off x="5455350" y="2225975"/>
            <a:ext cx="61593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2.449</a:t>
            </a:r>
          </a:p>
        </p:txBody>
      </p:sp>
      <p:sp>
        <p:nvSpPr>
          <p:cNvPr id="119" name="Shape 119"/>
          <p:cNvSpPr txBox="1"/>
          <p:nvPr/>
        </p:nvSpPr>
        <p:spPr>
          <a:xfrm>
            <a:off x="5688850" y="3881675"/>
            <a:ext cx="61593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2.449</a:t>
            </a:r>
          </a:p>
        </p:txBody>
      </p:sp>
      <p:sp>
        <p:nvSpPr>
          <p:cNvPr id="120" name="Shape 120"/>
          <p:cNvSpPr txBox="1"/>
          <p:nvPr/>
        </p:nvSpPr>
        <p:spPr>
          <a:xfrm>
            <a:off x="3475350" y="4098275"/>
            <a:ext cx="6159300" cy="7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2.645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What’s Been Done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Parsed survey results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Made two different algorithms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Computed similarity matrices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Tested our output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What’s Next?</a:t>
            </a:r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Improving the algorithms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Work with Abigail Bartolome for extra data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Collaborative Recommender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More Testing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Acknowledgements</a:t>
            </a:r>
          </a:p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Prashant Chandrasekar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Dr. Fox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Dr. Franck 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NIH Grant 1R01DA039456-01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