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slides/slide5.xml" Type="http://schemas.openxmlformats.org/officeDocument/2006/relationships/slide" Id="rId10"/><Relationship Target="slides/slide6.xml" Type="http://schemas.openxmlformats.org/officeDocument/2006/relationships/slide" Id="rId11"/><Relationship Target="slides/slide21.xml" Type="http://schemas.openxmlformats.org/officeDocument/2006/relationships/slide" Id="rId26"/><Relationship Target="slides/slide20.xml" Type="http://schemas.openxmlformats.org/officeDocument/2006/relationships/slide" Id="rId25"/><Relationship Target="presProps.xml" Type="http://schemas.openxmlformats.org/officeDocument/2006/relationships/presProps" Id="rId2"/><Relationship Target="slides/slide16.xml" Type="http://schemas.openxmlformats.org/officeDocument/2006/relationships/slide" Id="rId21"/><Relationship Target="theme/theme2.xml" Type="http://schemas.openxmlformats.org/officeDocument/2006/relationships/theme" Id="rId1"/><Relationship Target="slides/slide17.xml" Type="http://schemas.openxmlformats.org/officeDocument/2006/relationships/slide" Id="rId22"/><Relationship Target="slideMasters/slideMaster1.xml" Type="http://schemas.openxmlformats.org/officeDocument/2006/relationships/slideMaster" Id="rId4"/><Relationship Target="slides/slide18.xml" Type="http://schemas.openxmlformats.org/officeDocument/2006/relationships/slide" Id="rId23"/><Relationship Target="tableStyles.xml" Type="http://schemas.openxmlformats.org/officeDocument/2006/relationships/tableStyles" Id="rId3"/><Relationship Target="slides/slide19.xml" Type="http://schemas.openxmlformats.org/officeDocument/2006/relationships/slide" Id="rId24"/><Relationship Target="slides/slide15.xml" Type="http://schemas.openxmlformats.org/officeDocument/2006/relationships/slide" Id="rId20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7" name="Shape 1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4" name="Shape 1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0" name="Shape 1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7" name="Shape 1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4" name="Shape 1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1" name="Shape 1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2" name="Shape 14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8" name="Shape 1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9" name="Shape 14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5" name="Shape 1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6" name="Shape 15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1" name="Shape 1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2" name="Shape 16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7" name="Shape 1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8" name="Shape 16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3" name="Shape 1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4" name="Shape 17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6" name="Shape 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3" name="Shape 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 rot="10800000" flipH="1">
            <a:off y="2984999" x="0"/>
            <a:ext cy="21585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" name="Shape 9"/>
          <p:cNvSpPr/>
          <p:nvPr/>
        </p:nvSpPr>
        <p:spPr>
          <a:xfrm>
            <a:off y="2393175" x="0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" name="Shape 10"/>
          <p:cNvSpPr/>
          <p:nvPr/>
        </p:nvSpPr>
        <p:spPr>
          <a:xfrm rot="10800000" flipH="1">
            <a:off y="2983958" x="0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 txBox="1"/>
          <p:nvPr>
            <p:ph type="ctrTitle"/>
          </p:nvPr>
        </p:nvSpPr>
        <p:spPr>
          <a:xfrm>
            <a:off y="1746892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y="3093357" x="685800"/>
            <a:ext cy="666600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  <a:lvl2pPr algn="ctr" indent="152400" marL="0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algn="ctr" indent="152400" marL="0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4pPr>
            <a:lvl5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5pPr>
            <a:lvl6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6pPr>
            <a:lvl7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7pPr>
            <a:lvl8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8pPr>
            <a:lvl9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/>
          <p:nvPr/>
        </p:nvSpPr>
        <p:spPr>
          <a:xfrm rot="10800000" flipH="1">
            <a:off y="1163100" x="0"/>
            <a:ext cy="39803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" name="Shape 15"/>
          <p:cNvSpPr/>
          <p:nvPr/>
        </p:nvSpPr>
        <p:spPr>
          <a:xfrm flipH="1">
            <a:off y="571349" x="4526627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" name="Shape 16"/>
          <p:cNvSpPr/>
          <p:nvPr/>
        </p:nvSpPr>
        <p:spPr>
          <a:xfrm rot="10800000">
            <a:off y="1162132" x="4526627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/>
          <p:nvPr/>
        </p:nvSpPr>
        <p:spPr>
          <a:xfrm rot="10800000" flipH="1">
            <a:off y="1163100" x="0"/>
            <a:ext cy="39803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/>
          <p:nvPr/>
        </p:nvSpPr>
        <p:spPr>
          <a:xfrm rot="10800000">
            <a:off y="1162132" x="4526627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/>
          <p:nvPr/>
        </p:nvSpPr>
        <p:spPr>
          <a:xfrm flipH="1">
            <a:off y="571349" x="4526627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" name="Shape 27"/>
          <p:cNvSpPr/>
          <p:nvPr/>
        </p:nvSpPr>
        <p:spPr>
          <a:xfrm rot="10800000" flipH="1">
            <a:off y="1163100" x="0"/>
            <a:ext cy="39803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" name="Shape 28"/>
          <p:cNvSpPr/>
          <p:nvPr/>
        </p:nvSpPr>
        <p:spPr>
          <a:xfrm flipH="1">
            <a:off y="571349" x="4526627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" name="Shape 2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/>
          <p:nvPr/>
        </p:nvSpPr>
        <p:spPr>
          <a:xfrm rot="10800000">
            <a:off y="1162132" x="4526627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/>
        </p:nvSpPr>
        <p:spPr>
          <a:xfrm rot="10800000" flipH="1">
            <a:off y="4412699" x="0"/>
            <a:ext cy="7307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 flipH="1">
            <a:off y="3820834" x="4526627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/>
          <p:nvPr/>
        </p:nvSpPr>
        <p:spPr>
          <a:xfrm rot="10800000">
            <a:off y="4411617" x="4526627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4421726" x="457200"/>
            <a:ext cy="5052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indent="15240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/>
          <p:nvPr/>
        </p:nvSpPr>
        <p:spPr>
          <a:xfrm>
            <a:off y="76256" x="6676"/>
            <a:ext cy="5054792" cx="9134130"/>
          </a:xfrm>
          <a:custGeom>
            <a:pathLst>
              <a:path w="9157023" extrusionOk="0" h="6739723">
                <a:moveTo>
                  <a:pt y="0" x="1629"/>
                </a:moveTo>
                <a:lnTo>
                  <a:pt y="4340980" x="9157023"/>
                </a:lnTo>
                <a:lnTo>
                  <a:pt y="6739723" x="1593"/>
                </a:lnTo>
                <a:cubicBezTo>
                  <a:pt y="5123960" x="-3941"/>
                  <a:pt y="1615763" x="7163"/>
                  <a:pt y="0" x="162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133350" marL="74295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6200" marL="114300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114300" marL="16002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114300" marL="20574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14300" marL="25146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14300" marL="29718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14300" marL="34290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14300" marL="38862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8.png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pn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1.png" Type="http://schemas.openxmlformats.org/officeDocument/2006/relationships/image" Id="rId3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0.png" Type="http://schemas.openxmlformats.org/officeDocument/2006/relationships/image" Id="rId3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png" Type="http://schemas.openxmlformats.org/officeDocument/2006/relationships/image" Id="rId3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png" Type="http://schemas.openxmlformats.org/officeDocument/2006/relationships/image" Id="rId3"/></Relationships>
</file>

<file path=ppt/slides/_rels/slide19.xml.rels><?xml version="1.0" encoding="UTF-8" standalone="yes"?><Relationships xmlns="http://schemas.openxmlformats.org/package/2006/relationships"><Relationship Target="../notesSlides/notesSlide1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0.xml.rels><?xml version="1.0" encoding="UTF-8" standalone="yes"?><Relationships xmlns="http://schemas.openxmlformats.org/package/2006/relationships"><Relationship Target="../notesSlides/notesSlide2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1.xml.rels><?xml version="1.0" encoding="UTF-8" standalone="yes"?><Relationships xmlns="http://schemas.openxmlformats.org/package/2006/relationships"><Relationship Target="../notesSlides/notesSlide2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pn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 txBox="1"/>
          <p:nvPr>
            <p:ph type="ctrTitle"/>
          </p:nvPr>
        </p:nvSpPr>
        <p:spPr>
          <a:xfrm>
            <a:off y="1746892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Russian Flu</a:t>
            </a:r>
          </a:p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y="3093357" x="685800"/>
            <a:ext cy="6666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Sam Fisher, Josh Horn, Johanna Pinsirikul, Taylor Sims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Client: Tom Ewing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99" name="Shape 9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3571" x="0"/>
            <a:ext cy="5136356" cx="914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6" name="Shape 10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3571" x="0"/>
            <a:ext cy="5136356" cx="914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3" name="Shape 11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3571" x="0"/>
            <a:ext cy="5136356" cx="914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" name="Shape 1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Extras</a:t>
            </a:r>
          </a:p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Find different ways to display the data gathered by the translation team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Found some multimedia solutions for future work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MapTiler</a:t>
            </a:r>
          </a:p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26" name="Shape 12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147950" x="2024838"/>
            <a:ext cy="3995549" cx="50943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MapTiler</a:t>
            </a:r>
          </a:p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33" name="Shape 13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148350" x="2057961"/>
            <a:ext cy="3943225" cx="5028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7" name="Shape 1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MapTiler</a:t>
            </a:r>
          </a:p>
        </p:txBody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40" name="Shape 14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123950" x="1004875"/>
            <a:ext cy="4019550" cx="713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4" name="Shape 1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5" name="Shape 14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Timeline</a:t>
            </a:r>
          </a:p>
        </p:txBody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47" name="Shape 14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981775" x="290500"/>
            <a:ext cy="4162425" cx="856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1" name="Shape 1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Timeline</a:t>
            </a:r>
          </a:p>
        </p:txBody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54" name="Shape 15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995248" x="890998"/>
            <a:ext cy="4135500" cx="736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Problems Faced</a:t>
            </a:r>
          </a:p>
        </p:txBody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- Did not get access to a server until April 1st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- Communication with translation teams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- Solr/Blacklight Issues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	- Linking to a new page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	- Date display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	- Multiple Keywords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Introduction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Track the Russian Flu (1889-1890)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600"/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Translation Team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Articles in German, Spanish, Russian to English</a:t>
            </a:r>
          </a:p>
          <a:p>
            <a:pPr rtl="0" lvl="0" indent="0" marL="457200">
              <a:spcBef>
                <a:spcPts val="0"/>
              </a:spcBef>
              <a:buNone/>
            </a:pPr>
            <a:r>
              <a:t/>
            </a:r>
            <a:endParaRPr sz="600"/>
          </a:p>
          <a:p>
            <a:pPr algn="l" rtl="0" lvl="0" marR="0" indent="-381000" marL="45720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80000"/>
              <a:buFont typeface="Arial"/>
              <a:buChar char="●"/>
            </a:pPr>
            <a:r>
              <a:rPr lang="en"/>
              <a:t>CS Team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Create website to view and search articles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Multimedia to display large amounts of data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" name="Shape 1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Lessons Learned</a:t>
            </a:r>
          </a:p>
        </p:txBody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- Get a faster start on the project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- Better explanations to non CS members about things like formatting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- Find people and resources on subjects that are new to us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0" name="Shape 1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Future Plans</a:t>
            </a:r>
          </a:p>
        </p:txBody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- Client would like to get another CS group for next semester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- Client wants to implement map features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- Get thumbnail images to show in search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- Continue to add more articles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Our Work (Solr)</a:t>
            </a:r>
          </a:p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Define document fields in</a:t>
            </a:r>
            <a:r>
              <a:rPr b="1" lang="en"/>
              <a:t> schema.xml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b="1" sz="600"/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Search configuration in </a:t>
            </a:r>
            <a:r>
              <a:rPr b="1" lang="en"/>
              <a:t>solrconfig.xml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b="1" lang="en"/>
              <a:t>Facets, Drop-Down Bar, Searchable Fields</a:t>
            </a:r>
          </a:p>
          <a:p>
            <a:pPr rtl="0" lvl="0" indent="0" marL="457200">
              <a:spcBef>
                <a:spcPts val="0"/>
              </a:spcBef>
              <a:buNone/>
            </a:pPr>
            <a:r>
              <a:t/>
            </a:r>
            <a:endParaRPr b="1" sz="600"/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Indexed data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Tab-separated .csv file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Automatic upload?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Our Work (Blacklight)</a:t>
            </a:r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Configured Blacklight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Facets, Search Results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Color Scheme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Images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Original Prototype</a:t>
            </a:r>
          </a:p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65" name="Shape 6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158425" x="1046337"/>
            <a:ext cy="3985075" cx="7051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 txBox="1"/>
          <p:nvPr>
            <p:ph type="ctrTitle"/>
          </p:nvPr>
        </p:nvSpPr>
        <p:spPr>
          <a:xfrm>
            <a:off y="1746892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Current Interface</a:t>
            </a:r>
          </a:p>
        </p:txBody>
      </p:sp>
      <p:sp>
        <p:nvSpPr>
          <p:cNvPr id="71" name="Shape 71"/>
          <p:cNvSpPr txBox="1"/>
          <p:nvPr>
            <p:ph idx="1" type="subTitle"/>
          </p:nvPr>
        </p:nvSpPr>
        <p:spPr>
          <a:xfrm>
            <a:off y="3093357" x="685800"/>
            <a:ext cy="6666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78" name="Shape 7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3" x="3"/>
            <a:ext cy="5143499" cx="91565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Current Interface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5" name="Shape 8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-50906" x="0"/>
            <a:ext cy="5129212" cx="914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92" name="Shape 9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76196" x="0"/>
            <a:ext cy="5143499" cx="91564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