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Average" panose="020B0604020202020204" charset="0"/>
      <p:regular r:id="rId21"/>
    </p:embeddedFont>
    <p:embeddedFont>
      <p:font typeface="Oswald" panose="00000500000000000000" pitchFamily="2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ieRm23+2CTy2UII30QZKPsGrH5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0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0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0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0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0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0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9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29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2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22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2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4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2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4.0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4.0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4.0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4.0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4.0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Chapter 3</a:t>
            </a:r>
            <a:endParaRPr/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3000">
                <a:solidFill>
                  <a:schemeClr val="dk1"/>
                </a:solidFill>
              </a:rPr>
              <a:t>Stakeholder Motivations for Sustainable Property Management Practices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61" name="Google Shape;61;p1" descr="CC BY NC S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03" y="4845179"/>
            <a:ext cx="617225" cy="21217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671250" y="4782008"/>
            <a:ext cx="435020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Unless otherwise noted, this slide deck is (c) </a:t>
            </a: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Erin A. Hopkins.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It is released under a  Creative Commons Attribution NonCommercial ShareAlike 3.0 license (CC BY NC-SA 3.0).  </a:t>
            </a:r>
            <a:endParaRPr sz="1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Common motivating factors for property management companies</a:t>
            </a:r>
            <a:endParaRPr/>
          </a:p>
        </p:txBody>
      </p:sp>
      <p:pic>
        <p:nvPicPr>
          <p:cNvPr id="118" name="Google Shape;118;p10" descr="Motivating factors for property management companies: property management agreement requirement, performance evaluation expectations, positive leasing impacts, higher management fees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6429" y="1238900"/>
            <a:ext cx="7151134" cy="324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0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906448" y="4483072"/>
            <a:ext cx="435020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3.3: Common motivating factors for property management companies.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3.4	Tenants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Common motivating factors for tenants</a:t>
            </a:r>
            <a:endParaRPr/>
          </a:p>
        </p:txBody>
      </p:sp>
      <p:pic>
        <p:nvPicPr>
          <p:cNvPr id="130" name="Google Shape;130;p12" descr="Motivating factors for tenants: Enhanced well-being, tenant green education program, rewards, lower utility costs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7550" y="1152475"/>
            <a:ext cx="7376585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2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532737" y="4590773"/>
            <a:ext cx="435020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3.4: Common motivating factors for tenants.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3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3.5	Vendors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Common motivating factors for vendors</a:t>
            </a:r>
            <a:endParaRPr/>
          </a:p>
        </p:txBody>
      </p:sp>
      <p:pic>
        <p:nvPicPr>
          <p:cNvPr id="142" name="Google Shape;142;p14" descr="Motivating factors for vendors: service agreement requirement, new business opportunities, long-term relationship building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0200" y="1017725"/>
            <a:ext cx="5943600" cy="385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4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1510748" y="4928097"/>
            <a:ext cx="435020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3.6: Common motivating factors for vendors.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3.6	Communities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Common motivating factors for communities</a:t>
            </a:r>
            <a:endParaRPr/>
          </a:p>
        </p:txBody>
      </p:sp>
      <p:pic>
        <p:nvPicPr>
          <p:cNvPr id="154" name="Google Shape;154;p16" descr="Motivating factors for communities: sustainable lifestyle, community development, increased property values. 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0200" y="1152475"/>
            <a:ext cx="5943600" cy="3724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6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1510748" y="4928097"/>
            <a:ext cx="435020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3.7: Common motivating factors for communities.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3.7	Conclusion</a:t>
            </a:r>
            <a:endParaRPr/>
          </a:p>
        </p:txBody>
      </p:sp>
      <p:sp>
        <p:nvSpPr>
          <p:cNvPr id="161" name="Google Shape;161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Collaboration occurs through mutual respect and understanding of motivations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Speaking each other’s language and addressing these motivations not only builds relationships, it helps all key stakeholders be more socially responsible and cultivate greener communities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Chapter Activity</a:t>
            </a:r>
            <a:endParaRPr/>
          </a:p>
        </p:txBody>
      </p:sp>
      <p:sp>
        <p:nvSpPr>
          <p:cNvPr id="167" name="Google Shape;167;p18"/>
          <p:cNvSpPr txBox="1">
            <a:spLocks noGrp="1"/>
          </p:cNvSpPr>
          <p:nvPr>
            <p:ph type="body" idx="2"/>
          </p:nvPr>
        </p:nvSpPr>
        <p:spPr>
          <a:xfrm>
            <a:off x="4939500" y="0"/>
            <a:ext cx="3837000" cy="5143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n"/>
              <a:t>Use link below to access the Database of State Incentives for Renewables &amp; Efficiency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/>
              <a:t>https://www.dsireusa.org/</a:t>
            </a:r>
            <a:endParaRPr/>
          </a:p>
          <a:p>
            <a:pPr marL="457200" lvl="0" indent="-334327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Enter your hometown zip code on the homepage to find incentives for renewables &amp; efficiency in your area</a:t>
            </a:r>
            <a:endParaRPr/>
          </a:p>
          <a:p>
            <a:pPr marL="457200" lvl="0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From the list provided, choose an incentive and answer the following:</a:t>
            </a:r>
            <a:endParaRPr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Name of the incentive</a:t>
            </a:r>
            <a:endParaRPr sz="1600"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State/Territory of the incentive</a:t>
            </a:r>
            <a:endParaRPr sz="1600"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Category of the incentive</a:t>
            </a:r>
            <a:endParaRPr sz="1600"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Policy/Incentive Type</a:t>
            </a:r>
            <a:endParaRPr sz="1600"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When it was created</a:t>
            </a:r>
            <a:endParaRPr sz="1600"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When it was last updated</a:t>
            </a:r>
            <a:endParaRPr sz="1600"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LcPeriod"/>
            </a:pPr>
            <a:r>
              <a:rPr lang="en" sz="1600"/>
              <a:t>The goal of the incentive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Chapter Sections</a:t>
            </a:r>
            <a:endParaRPr/>
          </a:p>
        </p:txBody>
      </p:sp>
      <p:sp>
        <p:nvSpPr>
          <p:cNvPr id="68" name="Google Shape;68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3.1	Introduction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3.2	Building Owners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3.3	Property Management Companies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3.4	Tenants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3.5	Vendors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3.6	Communities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3.7	Conclusion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Learning Objectives</a:t>
            </a:r>
            <a:endParaRPr/>
          </a:p>
        </p:txBody>
      </p:sp>
      <p:sp>
        <p:nvSpPr>
          <p:cNvPr id="74" name="Google Shape;74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key stakeholders in sustainable property management operations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motivations for building owners to adopt sustainable property management practices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motivations for property management companies to adopt sustainable property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management practices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motivations for tenants to adopt sustainable property management practices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motivations for vendors to adopt sustainable property management practices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motivations for communities to adopt sustainable property management practices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3.1	Introduction</a:t>
            </a:r>
            <a:endParaRPr/>
          </a:p>
        </p:txBody>
      </p:sp>
      <p:sp>
        <p:nvSpPr>
          <p:cNvPr id="80" name="Google Shape;80;p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Collaboration is key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Stakeholders</a:t>
            </a:r>
            <a:endParaRPr/>
          </a:p>
        </p:txBody>
      </p:sp>
      <p:pic>
        <p:nvPicPr>
          <p:cNvPr id="86" name="Google Shape;86;p5" descr="Stakeholders: building owners, property management companies, tenants, vendors, communities. 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4425" y="1493000"/>
            <a:ext cx="8355150" cy="21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5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0" y="4928097"/>
            <a:ext cx="435020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3.1: Key stakeholders in sustainable property management operations.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3.2	Building Owners</a:t>
            </a:r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typically holds the most influence over green building initiative decisions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Common motivating factors for building owners</a:t>
            </a:r>
            <a:endParaRPr/>
          </a:p>
        </p:txBody>
      </p:sp>
      <p:pic>
        <p:nvPicPr>
          <p:cNvPr id="99" name="Google Shape;99;p7" descr="Motivating factors for building owners: local laws and regulations, investor and market pressure, green building certifications and GRESB points, positive financial statement impacts, environmentally conscientious corporate agenda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938" y="1277825"/>
            <a:ext cx="7556125" cy="356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7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707667" y="4842025"/>
            <a:ext cx="435020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3.2: Common motivating factors for building owners.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3456"/>
              <a:buNone/>
            </a:pPr>
            <a:r>
              <a:rPr lang="en" sz="2700">
                <a:solidFill>
                  <a:srgbClr val="FFFFFF"/>
                </a:solidFill>
              </a:rPr>
              <a:t>Common Building Owner Barriers</a:t>
            </a:r>
            <a:endParaRPr/>
          </a:p>
        </p:txBody>
      </p:sp>
      <p:sp>
        <p:nvSpPr>
          <p:cNvPr id="106" name="Google Shape;106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CACACA"/>
                </a:solidFill>
              </a:rPr>
              <a:t>●</a:t>
            </a:r>
            <a:r>
              <a:rPr lang="en" sz="2400">
                <a:solidFill>
                  <a:schemeClr val="dk1"/>
                </a:solidFill>
              </a:rPr>
              <a:t>Uncertainty in time and cost to implement sustainable initiatives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●</a:t>
            </a:r>
            <a:r>
              <a:rPr lang="en" sz="2400">
                <a:solidFill>
                  <a:schemeClr val="dk1"/>
                </a:solidFill>
              </a:rPr>
              <a:t>Lack of market demand in some markets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●</a:t>
            </a:r>
            <a:r>
              <a:rPr lang="en" sz="2400">
                <a:solidFill>
                  <a:schemeClr val="dk1"/>
                </a:solidFill>
              </a:rPr>
              <a:t>Investment in energy efficient appliances and fixtures if the tenant pays for their own utilities and the tenants’ cost savings are not fully capitalized into the rental rate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3.3	Property Management Companies</a:t>
            </a:r>
            <a:endParaRPr/>
          </a:p>
        </p:txBody>
      </p:sp>
      <p:sp>
        <p:nvSpPr>
          <p:cNvPr id="112" name="Google Shape;11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Sustainable property management responsibilities can be outlined in the management agreement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</Words>
  <Application>Microsoft Office PowerPoint</Application>
  <PresentationFormat>On-screen Show (16:9)</PresentationFormat>
  <Paragraphs>62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Oswald</vt:lpstr>
      <vt:lpstr>Average</vt:lpstr>
      <vt:lpstr>Arial</vt:lpstr>
      <vt:lpstr>Slate</vt:lpstr>
      <vt:lpstr>Chapter 3</vt:lpstr>
      <vt:lpstr>Chapter Sections</vt:lpstr>
      <vt:lpstr>Learning Objectives</vt:lpstr>
      <vt:lpstr>3.1 Introduction</vt:lpstr>
      <vt:lpstr>Stakeholders</vt:lpstr>
      <vt:lpstr>3.2 Building Owners</vt:lpstr>
      <vt:lpstr>Common motivating factors for building owners</vt:lpstr>
      <vt:lpstr>Common Building Owner Barriers</vt:lpstr>
      <vt:lpstr>3.3 Property Management Companies</vt:lpstr>
      <vt:lpstr>Common motivating factors for property management companies</vt:lpstr>
      <vt:lpstr>3.4 Tenants</vt:lpstr>
      <vt:lpstr>Common motivating factors for tenants</vt:lpstr>
      <vt:lpstr>3.5 Vendors</vt:lpstr>
      <vt:lpstr>Common motivating factors for vendors</vt:lpstr>
      <vt:lpstr>3.6 Communities</vt:lpstr>
      <vt:lpstr>Common motivating factors for communities</vt:lpstr>
      <vt:lpstr>3.7 Conclusion</vt:lpstr>
      <vt:lpstr>Chapter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Blicher, Heather</dc:creator>
  <cp:lastModifiedBy>Blicher, Heather</cp:lastModifiedBy>
  <cp:revision>1</cp:revision>
  <dcterms:modified xsi:type="dcterms:W3CDTF">2023-02-07T20:11:44Z</dcterms:modified>
</cp:coreProperties>
</file>