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8"/>
  </p:notesMasterIdLst>
  <p:sldIdLst>
    <p:sldId id="256" r:id="rId5"/>
    <p:sldId id="257" r:id="rId6"/>
    <p:sldId id="258" r:id="rId7"/>
    <p:sldId id="259" r:id="rId8"/>
    <p:sldId id="264" r:id="rId9"/>
    <p:sldId id="260" r:id="rId10"/>
    <p:sldId id="268" r:id="rId11"/>
    <p:sldId id="269" r:id="rId12"/>
    <p:sldId id="267" r:id="rId13"/>
    <p:sldId id="265" r:id="rId14"/>
    <p:sldId id="275" r:id="rId15"/>
    <p:sldId id="261" r:id="rId16"/>
    <p:sldId id="276" r:id="rId17"/>
    <p:sldId id="273" r:id="rId18"/>
    <p:sldId id="272" r:id="rId19"/>
    <p:sldId id="274" r:id="rId20"/>
    <p:sldId id="277" r:id="rId21"/>
    <p:sldId id="281" r:id="rId22"/>
    <p:sldId id="262" r:id="rId23"/>
    <p:sldId id="279" r:id="rId24"/>
    <p:sldId id="280" r:id="rId25"/>
    <p:sldId id="282" r:id="rId26"/>
    <p:sldId id="271" r:id="rId2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9" roundtripDataSignature="AMtx7mgV4e3ZQPD89r2KTIjgULrmKl7dx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A01B23-9F55-535B-D709-2726D5C6F0D8}" v="1435" dt="2024-04-24T21:00:34.683"/>
    <p1510:client id="{2CF41D56-5BEE-B18E-C554-95E4627ED363}" v="2409" dt="2024-04-25T20:41:08.723"/>
    <p1510:client id="{9155855C-C962-6D17-0DC4-3AB26995AA73}" v="668" dt="2024-04-25T15:52:09.7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vtechworks.lib.vt.edu/hom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vtechworks.lib.vt.edu/home"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8806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3066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0533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9908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6680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US" dirty="0">
                <a:hlinkClick r:id="rId3"/>
              </a:rPr>
              <a:t>https://vtechworks.lib.vt.edu/home</a:t>
            </a:r>
            <a:endParaRPr lang="en-US" dirty="0"/>
          </a:p>
          <a:p>
            <a:pPr marL="0" indent="0">
              <a:buNone/>
            </a:pPr>
            <a:endParaRPr lang="en-US" dirty="0"/>
          </a:p>
          <a:p>
            <a:pPr marL="0" indent="0">
              <a:buNone/>
            </a:pPr>
            <a:r>
              <a:rPr lang="en-US"/>
              <a:t>Item level metadata available for each item in the collection. It will have it's own collection in the VCE community in VTechWorks. </a:t>
            </a:r>
            <a:endParaRPr lang="en-US" dirty="0"/>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92410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033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33587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27160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US" dirty="0">
                <a:hlinkClick r:id="rId3"/>
              </a:rPr>
              <a:t>https://vtechworks.lib.vt.edu/home</a:t>
            </a:r>
            <a:endParaRPr lang="en-US" dirty="0"/>
          </a:p>
          <a:p>
            <a:pPr marL="0" indent="0">
              <a:buNone/>
            </a:pPr>
            <a:endParaRPr lang="en-US" dirty="0"/>
          </a:p>
          <a:p>
            <a:pPr marL="0" indent="0">
              <a:buNone/>
            </a:pPr>
            <a:r>
              <a:rPr lang="en-US"/>
              <a:t>Item level metadata available for each item in the collection. It will have it's own collection in the VCE community in VTechWorks. </a:t>
            </a:r>
            <a:endParaRPr lang="en-US" dirty="0"/>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17991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8852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14839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0435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8275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73042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4935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7"/>
          <p:cNvSpPr>
            <a:spLocks noGrp="1"/>
          </p:cNvSpPr>
          <p:nvPr>
            <p:ph type="pic" idx="2"/>
          </p:nvPr>
        </p:nvSpPr>
        <p:spPr>
          <a:xfrm>
            <a:off x="5183188" y="987425"/>
            <a:ext cx="6172200" cy="4873625"/>
          </a:xfrm>
          <a:prstGeom prst="rect">
            <a:avLst/>
          </a:prstGeom>
          <a:noFill/>
          <a:ln>
            <a:noFill/>
          </a:ln>
        </p:spPr>
      </p:sp>
      <p:sp>
        <p:nvSpPr>
          <p:cNvPr id="64" name="Google Shape;64;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mailto:ihaugen@vt.eu" TargetMode="External"/><Relationship Id="rId5" Type="http://schemas.openxmlformats.org/officeDocument/2006/relationships/hyperlink" Target="mailto:juliags@vt.edu"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descr="A purple and orange background with a door and stairs&#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85" name="Google Shape;85;p1"/>
          <p:cNvSpPr txBox="1"/>
          <p:nvPr/>
        </p:nvSpPr>
        <p:spPr>
          <a:xfrm>
            <a:off x="754741" y="1900447"/>
            <a:ext cx="6999808" cy="28007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rPr>
              <a:t>Extension Microfilm Digitization Project: Putting History Into Our Hands</a:t>
            </a:r>
            <a:endParaRPr sz="4400"/>
          </a:p>
        </p:txBody>
      </p:sp>
      <p:sp>
        <p:nvSpPr>
          <p:cNvPr id="86" name="Google Shape;86;p1"/>
          <p:cNvSpPr txBox="1"/>
          <p:nvPr/>
        </p:nvSpPr>
        <p:spPr>
          <a:xfrm>
            <a:off x="711199" y="3300810"/>
            <a:ext cx="8055429"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a:p>
        </p:txBody>
      </p:sp>
      <p:sp>
        <p:nvSpPr>
          <p:cNvPr id="87" name="Google Shape;87;p1"/>
          <p:cNvSpPr txBox="1"/>
          <p:nvPr/>
        </p:nvSpPr>
        <p:spPr>
          <a:xfrm>
            <a:off x="754741" y="4552349"/>
            <a:ext cx="6096000"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E87723"/>
                </a:solidFill>
              </a:rPr>
              <a:t>Inga Haugen</a:t>
            </a:r>
          </a:p>
          <a:p>
            <a:pPr marL="0" marR="0" lvl="0" indent="0" algn="l" rtl="0">
              <a:spcBef>
                <a:spcPts val="0"/>
              </a:spcBef>
              <a:spcAft>
                <a:spcPts val="0"/>
              </a:spcAft>
              <a:buNone/>
            </a:pPr>
            <a:r>
              <a:rPr lang="en-US" sz="2400">
                <a:solidFill>
                  <a:srgbClr val="E87723"/>
                </a:solidFill>
              </a:rPr>
              <a:t>Meagan Russell</a:t>
            </a:r>
          </a:p>
          <a:p>
            <a:pPr marL="0" marR="0" lvl="0" indent="0" algn="l" rtl="0">
              <a:spcBef>
                <a:spcPts val="0"/>
              </a:spcBef>
              <a:spcAft>
                <a:spcPts val="0"/>
              </a:spcAft>
              <a:buNone/>
            </a:pPr>
            <a:r>
              <a:rPr lang="en-US" sz="2400">
                <a:solidFill>
                  <a:srgbClr val="E87723"/>
                </a:solidFill>
              </a:rPr>
              <a:t>Julia Westblade</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5" descr="A black background with a pink and orange logo&#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6" name="Google Shape;116;p5"/>
          <p:cNvSpPr txBox="1"/>
          <p:nvPr/>
        </p:nvSpPr>
        <p:spPr>
          <a:xfrm>
            <a:off x="693655" y="1206340"/>
            <a:ext cx="7898929"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Identify and sort documents</a:t>
            </a:r>
          </a:p>
        </p:txBody>
      </p:sp>
      <p:sp>
        <p:nvSpPr>
          <p:cNvPr id="117" name="Google Shape;117;p5"/>
          <p:cNvSpPr txBox="1"/>
          <p:nvPr/>
        </p:nvSpPr>
        <p:spPr>
          <a:xfrm>
            <a:off x="696616" y="2765020"/>
            <a:ext cx="4838700" cy="2677616"/>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Meagan went through each reel and identified groups of images for each document. Some were broken into two parts. Students grouped the identified images into individual folders – one for each document. </a:t>
            </a:r>
          </a:p>
        </p:txBody>
      </p:sp>
      <p:pic>
        <p:nvPicPr>
          <p:cNvPr id="3" name="Picture 2" descr="A screenshot of a computer&#10;&#10;Description automatically generated">
            <a:extLst>
              <a:ext uri="{FF2B5EF4-FFF2-40B4-BE49-F238E27FC236}">
                <a16:creationId xmlns:a16="http://schemas.microsoft.com/office/drawing/2014/main" id="{EC861467-1D77-95F5-FBE6-B4B3D10CC094}"/>
              </a:ext>
            </a:extLst>
          </p:cNvPr>
          <p:cNvPicPr>
            <a:picLocks noChangeAspect="1"/>
          </p:cNvPicPr>
          <p:nvPr/>
        </p:nvPicPr>
        <p:blipFill>
          <a:blip r:embed="rId4"/>
          <a:stretch>
            <a:fillRect/>
          </a:stretch>
        </p:blipFill>
        <p:spPr>
          <a:xfrm>
            <a:off x="7305026" y="2042218"/>
            <a:ext cx="3920298" cy="4114800"/>
          </a:xfrm>
          <a:prstGeom prst="rect">
            <a:avLst/>
          </a:prstGeom>
        </p:spPr>
      </p:pic>
    </p:spTree>
    <p:extLst>
      <p:ext uri="{BB962C8B-B14F-4D97-AF65-F5344CB8AC3E}">
        <p14:creationId xmlns:p14="http://schemas.microsoft.com/office/powerpoint/2010/main" val="1974123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7" descr="A black background with red and black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33" name="Google Shape;133;p7"/>
          <p:cNvSpPr txBox="1"/>
          <p:nvPr/>
        </p:nvSpPr>
        <p:spPr>
          <a:xfrm>
            <a:off x="414409" y="1812325"/>
            <a:ext cx="11372591" cy="1200288"/>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Things got complicated somewhere around 2/3 of the way through the process when the pages were not grouped at all and weren't scanned in any sort of order. We could either ...</a:t>
            </a:r>
          </a:p>
        </p:txBody>
      </p:sp>
      <p:sp>
        <p:nvSpPr>
          <p:cNvPr id="2" name="TextBox 1">
            <a:extLst>
              <a:ext uri="{FF2B5EF4-FFF2-40B4-BE49-F238E27FC236}">
                <a16:creationId xmlns:a16="http://schemas.microsoft.com/office/drawing/2014/main" id="{02B2D557-1761-9626-B553-C8925DADBC94}"/>
              </a:ext>
            </a:extLst>
          </p:cNvPr>
          <p:cNvSpPr txBox="1"/>
          <p:nvPr/>
        </p:nvSpPr>
        <p:spPr>
          <a:xfrm>
            <a:off x="413359" y="1133605"/>
            <a:ext cx="8609555"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i="1" dirty="0">
                <a:solidFill>
                  <a:srgbClr val="E87723"/>
                </a:solidFill>
              </a:rPr>
              <a:t>Identify and sort documents</a:t>
            </a:r>
          </a:p>
          <a:p>
            <a:endParaRPr lang="en-US" sz="4800" i="1" dirty="0">
              <a:solidFill>
                <a:srgbClr val="E87723"/>
              </a:solidFill>
            </a:endParaRPr>
          </a:p>
        </p:txBody>
      </p:sp>
      <p:sp>
        <p:nvSpPr>
          <p:cNvPr id="4" name="TextBox 3">
            <a:extLst>
              <a:ext uri="{FF2B5EF4-FFF2-40B4-BE49-F238E27FC236}">
                <a16:creationId xmlns:a16="http://schemas.microsoft.com/office/drawing/2014/main" id="{1D7D7A9B-7592-A4A1-FC81-BF552032E7E3}"/>
              </a:ext>
            </a:extLst>
          </p:cNvPr>
          <p:cNvSpPr txBox="1"/>
          <p:nvPr/>
        </p:nvSpPr>
        <p:spPr>
          <a:xfrm>
            <a:off x="417534" y="3016685"/>
            <a:ext cx="1136528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Char char="•"/>
            </a:pPr>
            <a:r>
              <a:rPr lang="en-US" sz="2400" dirty="0">
                <a:solidFill>
                  <a:srgbClr val="861F42"/>
                </a:solidFill>
              </a:rPr>
              <a:t>Value speed and break images into groups of 50 in the order they were scanned and add a note to researchers so that they could figure it out on their own.</a:t>
            </a:r>
            <a:endParaRPr lang="en-US" sz="2400" dirty="0"/>
          </a:p>
        </p:txBody>
      </p:sp>
      <p:sp>
        <p:nvSpPr>
          <p:cNvPr id="5" name="TextBox 4">
            <a:extLst>
              <a:ext uri="{FF2B5EF4-FFF2-40B4-BE49-F238E27FC236}">
                <a16:creationId xmlns:a16="http://schemas.microsoft.com/office/drawing/2014/main" id="{5790A973-77EB-9BE1-86B4-81AC96E259D0}"/>
              </a:ext>
            </a:extLst>
          </p:cNvPr>
          <p:cNvSpPr txBox="1"/>
          <p:nvPr/>
        </p:nvSpPr>
        <p:spPr>
          <a:xfrm>
            <a:off x="417535" y="4217096"/>
            <a:ext cx="1136527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Char char="•"/>
            </a:pPr>
            <a:r>
              <a:rPr lang="en-US" sz="2400" dirty="0">
                <a:solidFill>
                  <a:srgbClr val="861F42"/>
                </a:solidFill>
              </a:rPr>
              <a:t>Spend the time to individually sort pages and provide as many complete documents to researchers as possible. </a:t>
            </a:r>
            <a:endParaRPr lang="en-US" sz="2400" dirty="0"/>
          </a:p>
        </p:txBody>
      </p:sp>
      <p:sp>
        <p:nvSpPr>
          <p:cNvPr id="6" name="TextBox 5">
            <a:extLst>
              <a:ext uri="{FF2B5EF4-FFF2-40B4-BE49-F238E27FC236}">
                <a16:creationId xmlns:a16="http://schemas.microsoft.com/office/drawing/2014/main" id="{49A197B0-6AFC-03B6-A519-4877ACE5A092}"/>
              </a:ext>
            </a:extLst>
          </p:cNvPr>
          <p:cNvSpPr txBox="1"/>
          <p:nvPr/>
        </p:nvSpPr>
        <p:spPr>
          <a:xfrm>
            <a:off x="417534" y="5052165"/>
            <a:ext cx="113652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861F42"/>
                </a:solidFill>
              </a:rPr>
              <a:t>Where possible we chose option #2. </a:t>
            </a:r>
            <a:endParaRPr lang="en-US" dirty="0"/>
          </a:p>
        </p:txBody>
      </p:sp>
    </p:spTree>
    <p:extLst>
      <p:ext uri="{BB962C8B-B14F-4D97-AF65-F5344CB8AC3E}">
        <p14:creationId xmlns:p14="http://schemas.microsoft.com/office/powerpoint/2010/main" val="399442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6" descr="A black background with a red and yellow logo&#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24" name="Google Shape;124;p6"/>
          <p:cNvSpPr txBox="1"/>
          <p:nvPr/>
        </p:nvSpPr>
        <p:spPr>
          <a:xfrm>
            <a:off x="1028697" y="1419915"/>
            <a:ext cx="10582898"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Rename files and create derivatives</a:t>
            </a:r>
          </a:p>
        </p:txBody>
      </p:sp>
      <p:sp>
        <p:nvSpPr>
          <p:cNvPr id="125" name="Google Shape;125;p6"/>
          <p:cNvSpPr txBox="1"/>
          <p:nvPr/>
        </p:nvSpPr>
        <p:spPr>
          <a:xfrm>
            <a:off x="1028697" y="2513475"/>
            <a:ext cx="6009718" cy="3046948"/>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Once the images were sorted into folders, we </a:t>
            </a:r>
            <a:r>
              <a:rPr lang="en-US" sz="2400">
                <a:solidFill>
                  <a:srgbClr val="861F42"/>
                </a:solidFill>
              </a:rPr>
              <a:t>used a renaming tool and Python scripts to </a:t>
            </a:r>
            <a:r>
              <a:rPr lang="en-US" sz="2400" dirty="0">
                <a:solidFill>
                  <a:srgbClr val="861F42"/>
                </a:solidFill>
              </a:rPr>
              <a:t>batch rename files according to our file naming convention. </a:t>
            </a:r>
          </a:p>
          <a:p>
            <a:endParaRPr lang="en-US" sz="2400" dirty="0">
              <a:solidFill>
                <a:srgbClr val="861F42"/>
              </a:solidFill>
            </a:endParaRPr>
          </a:p>
          <a:p>
            <a:r>
              <a:rPr lang="en-US" sz="2400" dirty="0">
                <a:solidFill>
                  <a:srgbClr val="861F42"/>
                </a:solidFill>
              </a:rPr>
              <a:t>We used Photoshop's Image Processer to then convert those folders of </a:t>
            </a:r>
            <a:r>
              <a:rPr lang="en-US" sz="2400" dirty="0" err="1">
                <a:solidFill>
                  <a:srgbClr val="861F42"/>
                </a:solidFill>
              </a:rPr>
              <a:t>tifs</a:t>
            </a:r>
            <a:r>
              <a:rPr lang="en-US" sz="2400" dirty="0">
                <a:solidFill>
                  <a:srgbClr val="861F42"/>
                </a:solidFill>
              </a:rPr>
              <a:t> into folders of jpgs. </a:t>
            </a:r>
          </a:p>
        </p:txBody>
      </p:sp>
      <p:sp>
        <p:nvSpPr>
          <p:cNvPr id="126" name="Google Shape;126;p6"/>
          <p:cNvSpPr txBox="1"/>
          <p:nvPr/>
        </p:nvSpPr>
        <p:spPr>
          <a:xfrm>
            <a:off x="7574159" y="3244334"/>
            <a:ext cx="291107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A5A5A5"/>
                </a:solidFill>
                <a:latin typeface="Arial"/>
                <a:ea typeface="Arial"/>
                <a:cs typeface="Arial"/>
                <a:sym typeface="Arial"/>
              </a:rPr>
              <a:t>Insert data/chart here.</a:t>
            </a:r>
            <a:endParaRPr sz="1800">
              <a:solidFill>
                <a:srgbClr val="A5A5A5"/>
              </a:solidFill>
              <a:latin typeface="Calibri"/>
              <a:ea typeface="Calibri"/>
              <a:cs typeface="Calibri"/>
              <a:sym typeface="Calibri"/>
            </a:endParaRPr>
          </a:p>
        </p:txBody>
      </p:sp>
      <p:pic>
        <p:nvPicPr>
          <p:cNvPr id="2" name="Picture 1" descr="A screenshot of a computer with settings for batch processing images.&#10;&#10;">
            <a:extLst>
              <a:ext uri="{FF2B5EF4-FFF2-40B4-BE49-F238E27FC236}">
                <a16:creationId xmlns:a16="http://schemas.microsoft.com/office/drawing/2014/main" id="{50C0F3D4-D2B6-3780-4F92-FDC6228B390D}"/>
              </a:ext>
            </a:extLst>
          </p:cNvPr>
          <p:cNvPicPr>
            <a:picLocks noChangeAspect="1"/>
          </p:cNvPicPr>
          <p:nvPr/>
        </p:nvPicPr>
        <p:blipFill rotWithShape="1">
          <a:blip r:embed="rId4"/>
          <a:srcRect l="1842" t="8696" r="-339" b="18481"/>
          <a:stretch/>
        </p:blipFill>
        <p:spPr>
          <a:xfrm>
            <a:off x="7333527" y="2237516"/>
            <a:ext cx="4262934" cy="418964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1" name="Google Shape;101;p3"/>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Create searchable PDFs</a:t>
            </a:r>
            <a:endParaRPr lang="en-US" dirty="0"/>
          </a:p>
        </p:txBody>
      </p:sp>
      <p:sp>
        <p:nvSpPr>
          <p:cNvPr id="102" name="Google Shape;102;p3"/>
          <p:cNvSpPr txBox="1"/>
          <p:nvPr/>
        </p:nvSpPr>
        <p:spPr>
          <a:xfrm>
            <a:off x="1066801" y="2270957"/>
            <a:ext cx="5570915" cy="3046948"/>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Student workers in the lab used Adobe Acrobat to combine the jpgs into PDFs and apply OCR. </a:t>
            </a:r>
            <a:endParaRPr lang="en-US" dirty="0"/>
          </a:p>
          <a:p>
            <a:endParaRPr lang="en-US" sz="2400" dirty="0">
              <a:solidFill>
                <a:srgbClr val="861F42"/>
              </a:solidFill>
            </a:endParaRPr>
          </a:p>
          <a:p>
            <a:r>
              <a:rPr lang="en-US" sz="2400" dirty="0">
                <a:solidFill>
                  <a:srgbClr val="861F42"/>
                </a:solidFill>
              </a:rPr>
              <a:t>These are stored on the server in their own folder. </a:t>
            </a:r>
          </a:p>
          <a:p>
            <a:endParaRPr lang="en-US" sz="2400" dirty="0">
              <a:solidFill>
                <a:srgbClr val="861F42"/>
              </a:solidFill>
            </a:endParaRPr>
          </a:p>
          <a:p>
            <a:r>
              <a:rPr lang="en-US" sz="2400" dirty="0">
                <a:solidFill>
                  <a:srgbClr val="861F42"/>
                </a:solidFill>
              </a:rPr>
              <a:t>Current count is10,989 PDFs. </a:t>
            </a:r>
          </a:p>
        </p:txBody>
      </p:sp>
      <p:pic>
        <p:nvPicPr>
          <p:cNvPr id="6" name="Picture 5" descr="A document with numbers and text&#10;&#10;Description automatically generated">
            <a:extLst>
              <a:ext uri="{FF2B5EF4-FFF2-40B4-BE49-F238E27FC236}">
                <a16:creationId xmlns:a16="http://schemas.microsoft.com/office/drawing/2014/main" id="{DA7920E1-F52C-AAE1-0374-BB88FA104AEE}"/>
              </a:ext>
            </a:extLst>
          </p:cNvPr>
          <p:cNvPicPr>
            <a:picLocks noChangeAspect="1"/>
          </p:cNvPicPr>
          <p:nvPr/>
        </p:nvPicPr>
        <p:blipFill>
          <a:blip r:embed="rId4"/>
          <a:stretch>
            <a:fillRect/>
          </a:stretch>
        </p:blipFill>
        <p:spPr>
          <a:xfrm>
            <a:off x="7757897" y="1953986"/>
            <a:ext cx="3098191" cy="4114800"/>
          </a:xfrm>
          <a:prstGeom prst="rect">
            <a:avLst/>
          </a:prstGeom>
        </p:spPr>
      </p:pic>
      <p:pic>
        <p:nvPicPr>
          <p:cNvPr id="5" name="Picture 4" descr="A document with text on it&#10;&#10;Description automatically generated">
            <a:extLst>
              <a:ext uri="{FF2B5EF4-FFF2-40B4-BE49-F238E27FC236}">
                <a16:creationId xmlns:a16="http://schemas.microsoft.com/office/drawing/2014/main" id="{145DD533-0259-2838-A2F2-C79329208EAF}"/>
              </a:ext>
            </a:extLst>
          </p:cNvPr>
          <p:cNvPicPr>
            <a:picLocks noChangeAspect="1"/>
          </p:cNvPicPr>
          <p:nvPr/>
        </p:nvPicPr>
        <p:blipFill>
          <a:blip r:embed="rId5"/>
          <a:stretch>
            <a:fillRect/>
          </a:stretch>
        </p:blipFill>
        <p:spPr>
          <a:xfrm rot="480000">
            <a:off x="7741855" y="1959428"/>
            <a:ext cx="3113532" cy="4114800"/>
          </a:xfrm>
          <a:prstGeom prst="rect">
            <a:avLst/>
          </a:prstGeom>
        </p:spPr>
      </p:pic>
      <p:pic>
        <p:nvPicPr>
          <p:cNvPr id="4" name="Picture 3" descr="A document with text on it&#10;&#10;Description automatically generated">
            <a:extLst>
              <a:ext uri="{FF2B5EF4-FFF2-40B4-BE49-F238E27FC236}">
                <a16:creationId xmlns:a16="http://schemas.microsoft.com/office/drawing/2014/main" id="{BF178202-E077-7EBF-1B4D-A73633110E7F}"/>
              </a:ext>
            </a:extLst>
          </p:cNvPr>
          <p:cNvPicPr>
            <a:picLocks noChangeAspect="1"/>
          </p:cNvPicPr>
          <p:nvPr/>
        </p:nvPicPr>
        <p:blipFill>
          <a:blip r:embed="rId6"/>
          <a:stretch>
            <a:fillRect/>
          </a:stretch>
        </p:blipFill>
        <p:spPr>
          <a:xfrm rot="840000">
            <a:off x="7867041" y="1953986"/>
            <a:ext cx="3131574" cy="4114800"/>
          </a:xfrm>
          <a:prstGeom prst="rect">
            <a:avLst/>
          </a:prstGeom>
        </p:spPr>
      </p:pic>
      <p:pic>
        <p:nvPicPr>
          <p:cNvPr id="3" name="Picture 2" descr="A paper with text on it&#10;&#10;Description automatically generated">
            <a:extLst>
              <a:ext uri="{FF2B5EF4-FFF2-40B4-BE49-F238E27FC236}">
                <a16:creationId xmlns:a16="http://schemas.microsoft.com/office/drawing/2014/main" id="{5A2F232C-62B8-568C-11C9-472A7F99DB24}"/>
              </a:ext>
            </a:extLst>
          </p:cNvPr>
          <p:cNvPicPr>
            <a:picLocks noChangeAspect="1"/>
          </p:cNvPicPr>
          <p:nvPr/>
        </p:nvPicPr>
        <p:blipFill>
          <a:blip r:embed="rId7"/>
          <a:stretch>
            <a:fillRect/>
          </a:stretch>
        </p:blipFill>
        <p:spPr>
          <a:xfrm rot="1380000">
            <a:off x="7894256" y="1959428"/>
            <a:ext cx="3087317" cy="4114800"/>
          </a:xfrm>
          <a:prstGeom prst="rect">
            <a:avLst/>
          </a:prstGeom>
        </p:spPr>
      </p:pic>
      <p:sp>
        <p:nvSpPr>
          <p:cNvPr id="7" name="TextBox 6">
            <a:extLst>
              <a:ext uri="{FF2B5EF4-FFF2-40B4-BE49-F238E27FC236}">
                <a16:creationId xmlns:a16="http://schemas.microsoft.com/office/drawing/2014/main" id="{2DBC93C8-2A49-94C3-63D5-9686D6104FE7}"/>
              </a:ext>
            </a:extLst>
          </p:cNvPr>
          <p:cNvSpPr txBox="1"/>
          <p:nvPr/>
        </p:nvSpPr>
        <p:spPr>
          <a:xfrm>
            <a:off x="7995986" y="6379243"/>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vcest122091</a:t>
            </a:r>
          </a:p>
        </p:txBody>
      </p:sp>
    </p:spTree>
    <p:extLst>
      <p:ext uri="{BB962C8B-B14F-4D97-AF65-F5344CB8AC3E}">
        <p14:creationId xmlns:p14="http://schemas.microsoft.com/office/powerpoint/2010/main" val="195125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style.rotation</p:attrName>
                                        </p:attrNameLst>
                                      </p:cBhvr>
                                      <p:tavLst>
                                        <p:tav tm="0">
                                          <p:val>
                                            <p:fltVal val="90"/>
                                          </p:val>
                                        </p:tav>
                                        <p:tav tm="100000">
                                          <p:val>
                                            <p:fltVal val="0"/>
                                          </p:val>
                                        </p:tav>
                                      </p:tavLst>
                                    </p:anim>
                                    <p:animEffect transition="in" filter="fade">
                                      <p:cBhvr>
                                        <p:cTn id="24" dur="1000"/>
                                        <p:tgtEl>
                                          <p:spTgt spid="4"/>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4" descr="A black and orange rectangular object with pink and purple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8" name="Google Shape;108;p4"/>
          <p:cNvSpPr txBox="1"/>
          <p:nvPr/>
        </p:nvSpPr>
        <p:spPr>
          <a:xfrm>
            <a:off x="1617232" y="2733643"/>
            <a:ext cx="1811761" cy="12464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500" b="1" dirty="0">
                <a:solidFill>
                  <a:srgbClr val="861F42"/>
                </a:solidFill>
              </a:rPr>
              <a:t>03</a:t>
            </a:r>
            <a:r>
              <a:rPr lang="en-US" sz="7500" b="1" dirty="0">
                <a:solidFill>
                  <a:srgbClr val="861F42"/>
                </a:solidFill>
                <a:latin typeface="Arial"/>
                <a:ea typeface="Arial"/>
                <a:cs typeface="Arial"/>
                <a:sym typeface="Arial"/>
              </a:rPr>
              <a:t>.</a:t>
            </a:r>
            <a:endParaRPr dirty="0"/>
          </a:p>
        </p:txBody>
      </p:sp>
      <p:sp>
        <p:nvSpPr>
          <p:cNvPr id="109" name="Google Shape;109;p4"/>
          <p:cNvSpPr txBox="1"/>
          <p:nvPr/>
        </p:nvSpPr>
        <p:spPr>
          <a:xfrm>
            <a:off x="3251116" y="2532759"/>
            <a:ext cx="7899000" cy="830956"/>
          </a:xfrm>
          <a:prstGeom prst="rect">
            <a:avLst/>
          </a:prstGeom>
          <a:noFill/>
          <a:ln>
            <a:noFill/>
          </a:ln>
        </p:spPr>
        <p:txBody>
          <a:bodyPr spcFirstLastPara="1" wrap="square" lIns="91425" tIns="45700" rIns="91425" bIns="45700" anchor="t" anchorCtr="0">
            <a:spAutoFit/>
          </a:bodyPr>
          <a:lstStyle/>
          <a:p>
            <a:r>
              <a:rPr lang="en-US" sz="4800" dirty="0">
                <a:solidFill>
                  <a:srgbClr val="E87723"/>
                </a:solidFill>
              </a:rPr>
              <a:t>Next Steps</a:t>
            </a:r>
          </a:p>
        </p:txBody>
      </p:sp>
      <p:sp>
        <p:nvSpPr>
          <p:cNvPr id="110" name="Google Shape;110;p4"/>
          <p:cNvSpPr txBox="1"/>
          <p:nvPr/>
        </p:nvSpPr>
        <p:spPr>
          <a:xfrm>
            <a:off x="3251116" y="4321016"/>
            <a:ext cx="6003871" cy="461624"/>
          </a:xfrm>
          <a:prstGeom prst="rect">
            <a:avLst/>
          </a:prstGeom>
          <a:noFill/>
          <a:ln>
            <a:noFill/>
          </a:ln>
        </p:spPr>
        <p:txBody>
          <a:bodyPr spcFirstLastPara="1" wrap="square" lIns="91425" tIns="45700" rIns="91425" bIns="45700" anchor="t" anchorCtr="0">
            <a:spAutoFit/>
          </a:bodyPr>
          <a:lstStyle/>
          <a:p>
            <a:r>
              <a:rPr lang="en-US" sz="2400" dirty="0">
                <a:solidFill>
                  <a:schemeClr val="lt1"/>
                </a:solidFill>
              </a:rPr>
              <a:t>...we scanned them. Now what?</a:t>
            </a:r>
            <a:endParaRPr lang="en-US" dirty="0">
              <a:solidFill>
                <a:schemeClr val="lt1"/>
              </a:solidFill>
            </a:endParaRPr>
          </a:p>
        </p:txBody>
      </p:sp>
    </p:spTree>
    <p:extLst>
      <p:ext uri="{BB962C8B-B14F-4D97-AF65-F5344CB8AC3E}">
        <p14:creationId xmlns:p14="http://schemas.microsoft.com/office/powerpoint/2010/main" val="1013920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4" name="Google Shape;115;p5" descr="A black background with a pink and orange logo&#10;&#10;Description automatically generated">
            <a:extLst>
              <a:ext uri="{FF2B5EF4-FFF2-40B4-BE49-F238E27FC236}">
                <a16:creationId xmlns:a16="http://schemas.microsoft.com/office/drawing/2014/main" id="{A3CF0C5B-16CD-1BF2-5ABF-0851AEF7A4EA}"/>
              </a:ext>
            </a:extLst>
          </p:cNvPr>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1" name="Google Shape;101;p3"/>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a:solidFill>
                  <a:srgbClr val="E87723"/>
                </a:solidFill>
              </a:rPr>
              <a:t>Once it leaves the lab</a:t>
            </a:r>
            <a:endParaRPr lang="en-US"/>
          </a:p>
        </p:txBody>
      </p:sp>
      <p:sp>
        <p:nvSpPr>
          <p:cNvPr id="102" name="Google Shape;102;p3"/>
          <p:cNvSpPr txBox="1"/>
          <p:nvPr/>
        </p:nvSpPr>
        <p:spPr>
          <a:xfrm>
            <a:off x="695827" y="2260930"/>
            <a:ext cx="9936086" cy="2677616"/>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Inga's team is working on metadata for each document. </a:t>
            </a:r>
            <a:endParaRPr lang="en-US" dirty="0"/>
          </a:p>
          <a:p>
            <a:endParaRPr lang="en-US" sz="2400" dirty="0">
              <a:solidFill>
                <a:srgbClr val="861F42"/>
              </a:solidFill>
            </a:endParaRPr>
          </a:p>
          <a:p>
            <a:r>
              <a:rPr lang="en-US" sz="2400" dirty="0">
                <a:solidFill>
                  <a:srgbClr val="861F42"/>
                </a:solidFill>
              </a:rPr>
              <a:t>They are collecting basic information including </a:t>
            </a:r>
          </a:p>
          <a:p>
            <a:pPr marL="342900" indent="-342900">
              <a:buChar char="•"/>
            </a:pPr>
            <a:r>
              <a:rPr lang="en-US" sz="2400" dirty="0">
                <a:solidFill>
                  <a:srgbClr val="861F42"/>
                </a:solidFill>
              </a:rPr>
              <a:t>Document title</a:t>
            </a:r>
          </a:p>
          <a:p>
            <a:pPr marL="342900" indent="-342900">
              <a:buChar char="•"/>
            </a:pPr>
            <a:r>
              <a:rPr lang="en-US" sz="2400" dirty="0">
                <a:solidFill>
                  <a:srgbClr val="861F42"/>
                </a:solidFill>
              </a:rPr>
              <a:t>Author/ person who compiled the report</a:t>
            </a:r>
            <a:endParaRPr lang="en-US"/>
          </a:p>
          <a:p>
            <a:pPr marL="342900" indent="-342900">
              <a:buChar char="•"/>
            </a:pPr>
            <a:r>
              <a:rPr lang="en-US" sz="2400" dirty="0">
                <a:solidFill>
                  <a:srgbClr val="861F42"/>
                </a:solidFill>
              </a:rPr>
              <a:t>The county covered</a:t>
            </a:r>
          </a:p>
          <a:p>
            <a:pPr marL="342900" indent="-342900">
              <a:buChar char="•"/>
            </a:pPr>
            <a:r>
              <a:rPr lang="en-US" sz="2400" dirty="0">
                <a:solidFill>
                  <a:srgbClr val="861F42"/>
                </a:solidFill>
              </a:rPr>
              <a:t>Date</a:t>
            </a:r>
          </a:p>
        </p:txBody>
      </p:sp>
    </p:spTree>
    <p:extLst>
      <p:ext uri="{BB962C8B-B14F-4D97-AF65-F5344CB8AC3E}">
        <p14:creationId xmlns:p14="http://schemas.microsoft.com/office/powerpoint/2010/main" val="2030650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4" name="Picture 3" descr="A screenshot of a web page&#10;&#10;Description automatically generated">
            <a:extLst>
              <a:ext uri="{FF2B5EF4-FFF2-40B4-BE49-F238E27FC236}">
                <a16:creationId xmlns:a16="http://schemas.microsoft.com/office/drawing/2014/main" id="{9509670C-9C51-C4C5-FE85-E39F985F2E2E}"/>
              </a:ext>
            </a:extLst>
          </p:cNvPr>
          <p:cNvPicPr>
            <a:picLocks noChangeAspect="1"/>
          </p:cNvPicPr>
          <p:nvPr/>
        </p:nvPicPr>
        <p:blipFill>
          <a:blip r:embed="rId4"/>
          <a:stretch>
            <a:fillRect/>
          </a:stretch>
        </p:blipFill>
        <p:spPr>
          <a:xfrm>
            <a:off x="0" y="2227230"/>
            <a:ext cx="12192000" cy="4632674"/>
          </a:xfrm>
          <a:prstGeom prst="rect">
            <a:avLst/>
          </a:prstGeom>
        </p:spPr>
      </p:pic>
      <p:sp>
        <p:nvSpPr>
          <p:cNvPr id="5" name="TextBox 4">
            <a:extLst>
              <a:ext uri="{FF2B5EF4-FFF2-40B4-BE49-F238E27FC236}">
                <a16:creationId xmlns:a16="http://schemas.microsoft.com/office/drawing/2014/main" id="{0A722A18-D9F8-28C7-D4AD-C92DFB7F3063}"/>
              </a:ext>
            </a:extLst>
          </p:cNvPr>
          <p:cNvSpPr txBox="1"/>
          <p:nvPr/>
        </p:nvSpPr>
        <p:spPr>
          <a:xfrm>
            <a:off x="341194" y="870045"/>
            <a:ext cx="603913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800" i="1" dirty="0" err="1">
                <a:solidFill>
                  <a:srgbClr val="E87723"/>
                </a:solidFill>
              </a:rPr>
              <a:t>VTechWorks</a:t>
            </a:r>
            <a:endParaRPr lang="en-US" sz="4800" i="1" dirty="0">
              <a:solidFill>
                <a:srgbClr val="E87723"/>
              </a:solidFill>
            </a:endParaRPr>
          </a:p>
        </p:txBody>
      </p:sp>
    </p:spTree>
    <p:extLst>
      <p:ext uri="{BB962C8B-B14F-4D97-AF65-F5344CB8AC3E}">
        <p14:creationId xmlns:p14="http://schemas.microsoft.com/office/powerpoint/2010/main" val="1944187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4" descr="A black and orange rectangular object with pink and purple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8" name="Google Shape;108;p4"/>
          <p:cNvSpPr txBox="1"/>
          <p:nvPr/>
        </p:nvSpPr>
        <p:spPr>
          <a:xfrm>
            <a:off x="1617232" y="2733643"/>
            <a:ext cx="1811761" cy="12464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500" b="1" dirty="0">
                <a:solidFill>
                  <a:srgbClr val="861F42"/>
                </a:solidFill>
              </a:rPr>
              <a:t>04</a:t>
            </a:r>
            <a:r>
              <a:rPr lang="en-US" sz="7500" b="1" dirty="0">
                <a:solidFill>
                  <a:srgbClr val="861F42"/>
                </a:solidFill>
                <a:latin typeface="Arial"/>
                <a:ea typeface="Arial"/>
                <a:cs typeface="Arial"/>
                <a:sym typeface="Arial"/>
              </a:rPr>
              <a:t>.</a:t>
            </a:r>
            <a:endParaRPr dirty="0"/>
          </a:p>
        </p:txBody>
      </p:sp>
      <p:sp>
        <p:nvSpPr>
          <p:cNvPr id="109" name="Google Shape;109;p4"/>
          <p:cNvSpPr txBox="1"/>
          <p:nvPr/>
        </p:nvSpPr>
        <p:spPr>
          <a:xfrm>
            <a:off x="3251116" y="2532759"/>
            <a:ext cx="7899000" cy="830956"/>
          </a:xfrm>
          <a:prstGeom prst="rect">
            <a:avLst/>
          </a:prstGeom>
          <a:noFill/>
          <a:ln>
            <a:noFill/>
          </a:ln>
        </p:spPr>
        <p:txBody>
          <a:bodyPr spcFirstLastPara="1" wrap="square" lIns="91425" tIns="45700" rIns="91425" bIns="45700" anchor="t" anchorCtr="0">
            <a:spAutoFit/>
          </a:bodyPr>
          <a:lstStyle/>
          <a:p>
            <a:r>
              <a:rPr lang="en-US" sz="4800" dirty="0">
                <a:solidFill>
                  <a:srgbClr val="E87723"/>
                </a:solidFill>
              </a:rPr>
              <a:t>Challenges</a:t>
            </a:r>
          </a:p>
        </p:txBody>
      </p:sp>
      <p:sp>
        <p:nvSpPr>
          <p:cNvPr id="3" name="TextBox 2">
            <a:extLst>
              <a:ext uri="{FF2B5EF4-FFF2-40B4-BE49-F238E27FC236}">
                <a16:creationId xmlns:a16="http://schemas.microsoft.com/office/drawing/2014/main" id="{607E36E5-0A7E-0C24-D65A-91260C71B3CD}"/>
              </a:ext>
            </a:extLst>
          </p:cNvPr>
          <p:cNvSpPr txBox="1"/>
          <p:nvPr/>
        </p:nvSpPr>
        <p:spPr>
          <a:xfrm>
            <a:off x="2849480" y="4172953"/>
            <a:ext cx="677377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FFFF"/>
                </a:solidFill>
              </a:rPr>
              <a:t>(Once upon a time we thought we'd only have 2000 PDFs)</a:t>
            </a:r>
            <a:endParaRPr lang="en-US" dirty="0"/>
          </a:p>
        </p:txBody>
      </p:sp>
    </p:spTree>
    <p:extLst>
      <p:ext uri="{BB962C8B-B14F-4D97-AF65-F5344CB8AC3E}">
        <p14:creationId xmlns:p14="http://schemas.microsoft.com/office/powerpoint/2010/main" val="528046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7" descr="A black background with red and black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33" name="Google Shape;133;p7"/>
          <p:cNvSpPr txBox="1"/>
          <p:nvPr/>
        </p:nvSpPr>
        <p:spPr>
          <a:xfrm>
            <a:off x="689245" y="2127776"/>
            <a:ext cx="10257496" cy="4524275"/>
          </a:xfrm>
          <a:prstGeom prst="rect">
            <a:avLst/>
          </a:prstGeom>
          <a:noFill/>
          <a:ln>
            <a:noFill/>
          </a:ln>
        </p:spPr>
        <p:txBody>
          <a:bodyPr spcFirstLastPara="1" wrap="square" lIns="91425" tIns="45700" rIns="91425" bIns="45700" anchor="t" anchorCtr="0">
            <a:spAutoFit/>
          </a:bodyPr>
          <a:lstStyle/>
          <a:p>
            <a:pPr marL="342900" indent="-342900">
              <a:buChar char="•"/>
            </a:pPr>
            <a:r>
              <a:rPr lang="en-US" sz="2400" dirty="0">
                <a:solidFill>
                  <a:srgbClr val="861F42"/>
                </a:solidFill>
              </a:rPr>
              <a:t>The scanner required some repairs and visits from technicians and workarounds. </a:t>
            </a:r>
            <a:endParaRPr lang="en-US" dirty="0"/>
          </a:p>
          <a:p>
            <a:pPr marL="342900" indent="-342900">
              <a:buChar char="•"/>
            </a:pPr>
            <a:r>
              <a:rPr lang="en-US" sz="2400" dirty="0">
                <a:solidFill>
                  <a:srgbClr val="861F42"/>
                </a:solidFill>
              </a:rPr>
              <a:t>On some reels, every other page was blank - delete them for more </a:t>
            </a:r>
            <a:r>
              <a:rPr lang="en-US" sz="2400">
                <a:solidFill>
                  <a:srgbClr val="861F42"/>
                </a:solidFill>
              </a:rPr>
              <a:t>coherent documents and smaller file sizes? Or leave them to save time?</a:t>
            </a:r>
          </a:p>
          <a:p>
            <a:pPr marL="342900" indent="-342900">
              <a:buChar char="•"/>
            </a:pPr>
            <a:r>
              <a:rPr lang="en-US" sz="2400" dirty="0">
                <a:solidFill>
                  <a:srgbClr val="861F42"/>
                </a:solidFill>
              </a:rPr>
              <a:t>Some of the documents are in order but backwards.</a:t>
            </a:r>
          </a:p>
          <a:p>
            <a:pPr marL="342900" indent="-342900">
              <a:buChar char="•"/>
            </a:pPr>
            <a:r>
              <a:rPr lang="en-US" sz="2400" dirty="0">
                <a:solidFill>
                  <a:srgbClr val="861F42"/>
                </a:solidFill>
              </a:rPr>
              <a:t>Students working simultaneously can cause confusion so we would have to be clear about which aspect or reel each student was doing. Meticulous documentation is helpful. </a:t>
            </a:r>
          </a:p>
          <a:p>
            <a:pPr marL="342900" indent="-342900">
              <a:buChar char="•"/>
            </a:pPr>
            <a:r>
              <a:rPr lang="en-US" sz="2400" dirty="0">
                <a:solidFill>
                  <a:srgbClr val="861F42"/>
                </a:solidFill>
              </a:rPr>
              <a:t>The project is 5-6 times larger than we'd anticipated. </a:t>
            </a:r>
          </a:p>
          <a:p>
            <a:pPr marL="342900" indent="-342900">
              <a:buChar char="•"/>
            </a:pPr>
            <a:r>
              <a:rPr lang="en-US" sz="2400" dirty="0">
                <a:solidFill>
                  <a:srgbClr val="861F42"/>
                </a:solidFill>
              </a:rPr>
              <a:t>Leadership of the lab changed part way through the project. </a:t>
            </a:r>
          </a:p>
          <a:p>
            <a:endParaRPr lang="en-US" sz="2400" dirty="0">
              <a:solidFill>
                <a:srgbClr val="861F42"/>
              </a:solidFill>
            </a:endParaRPr>
          </a:p>
        </p:txBody>
      </p:sp>
      <p:sp>
        <p:nvSpPr>
          <p:cNvPr id="4" name="Google Shape;101;p3">
            <a:extLst>
              <a:ext uri="{FF2B5EF4-FFF2-40B4-BE49-F238E27FC236}">
                <a16:creationId xmlns:a16="http://schemas.microsoft.com/office/drawing/2014/main" id="{30D76470-D370-E6B5-71F2-601C51D6B5DE}"/>
              </a:ext>
            </a:extLst>
          </p:cNvPr>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Hardware, software, time constraints</a:t>
            </a:r>
            <a:endParaRPr lang="en-US" dirty="0"/>
          </a:p>
        </p:txBody>
      </p:sp>
    </p:spTree>
    <p:extLst>
      <p:ext uri="{BB962C8B-B14F-4D97-AF65-F5344CB8AC3E}">
        <p14:creationId xmlns:p14="http://schemas.microsoft.com/office/powerpoint/2010/main" val="147967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3" name="Google Shape;133;p7"/>
          <p:cNvSpPr txBox="1"/>
          <p:nvPr/>
        </p:nvSpPr>
        <p:spPr>
          <a:xfrm>
            <a:off x="8730350" y="2829618"/>
            <a:ext cx="2928260" cy="1569620"/>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The film was often scratched and lighting was inconsistent </a:t>
            </a:r>
          </a:p>
        </p:txBody>
      </p:sp>
      <p:sp>
        <p:nvSpPr>
          <p:cNvPr id="4" name="Google Shape;101;p3">
            <a:extLst>
              <a:ext uri="{FF2B5EF4-FFF2-40B4-BE49-F238E27FC236}">
                <a16:creationId xmlns:a16="http://schemas.microsoft.com/office/drawing/2014/main" id="{30D76470-D370-E6B5-71F2-601C51D6B5DE}"/>
              </a:ext>
            </a:extLst>
          </p:cNvPr>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The quality of the film and original scans</a:t>
            </a:r>
            <a:endParaRPr lang="en-US" dirty="0"/>
          </a:p>
        </p:txBody>
      </p:sp>
      <p:pic>
        <p:nvPicPr>
          <p:cNvPr id="3" name="Picture 2">
            <a:extLst>
              <a:ext uri="{FF2B5EF4-FFF2-40B4-BE49-F238E27FC236}">
                <a16:creationId xmlns:a16="http://schemas.microsoft.com/office/drawing/2014/main" id="{F06C3F9E-05B4-D313-D434-5EA1025757A6}"/>
              </a:ext>
            </a:extLst>
          </p:cNvPr>
          <p:cNvPicPr>
            <a:picLocks noChangeAspect="1"/>
          </p:cNvPicPr>
          <p:nvPr/>
        </p:nvPicPr>
        <p:blipFill>
          <a:blip r:embed="rId3"/>
          <a:stretch>
            <a:fillRect/>
          </a:stretch>
        </p:blipFill>
        <p:spPr>
          <a:xfrm rot="10800000">
            <a:off x="456698" y="2207294"/>
            <a:ext cx="8044543" cy="4027714"/>
          </a:xfrm>
          <a:prstGeom prst="rect">
            <a:avLst/>
          </a:prstGeom>
        </p:spPr>
      </p:pic>
      <p:pic>
        <p:nvPicPr>
          <p:cNvPr id="6" name="Google Shape;100;p3">
            <a:extLst>
              <a:ext uri="{FF2B5EF4-FFF2-40B4-BE49-F238E27FC236}">
                <a16:creationId xmlns:a16="http://schemas.microsoft.com/office/drawing/2014/main" id="{28B8BE81-247F-CDE9-3D5E-7D61393F5B8A}"/>
              </a:ext>
            </a:extLst>
          </p:cNvPr>
          <p:cNvPicPr preferRelativeResize="0"/>
          <p:nvPr/>
        </p:nvPicPr>
        <p:blipFill rotWithShape="1">
          <a:blip r:embed="rId4">
            <a:alphaModFix/>
          </a:blip>
          <a:srcRect/>
          <a:stretch/>
        </p:blipFill>
        <p:spPr>
          <a:xfrm>
            <a:off x="0" y="0"/>
            <a:ext cx="12192000" cy="68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p2" descr="A black and orange rectangular object with pink lines&#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93" name="Google Shape;93;p2"/>
          <p:cNvSpPr txBox="1"/>
          <p:nvPr/>
        </p:nvSpPr>
        <p:spPr>
          <a:xfrm>
            <a:off x="1845837" y="2498107"/>
            <a:ext cx="1811761" cy="12464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500" b="1">
                <a:solidFill>
                  <a:srgbClr val="861F42"/>
                </a:solidFill>
                <a:latin typeface="Arial"/>
                <a:ea typeface="Arial"/>
                <a:cs typeface="Arial"/>
                <a:sym typeface="Arial"/>
              </a:rPr>
              <a:t>01.</a:t>
            </a:r>
            <a:endParaRPr/>
          </a:p>
        </p:txBody>
      </p:sp>
      <p:sp>
        <p:nvSpPr>
          <p:cNvPr id="94" name="Google Shape;94;p2"/>
          <p:cNvSpPr txBox="1"/>
          <p:nvPr/>
        </p:nvSpPr>
        <p:spPr>
          <a:xfrm>
            <a:off x="3395496" y="2284980"/>
            <a:ext cx="7899000" cy="830956"/>
          </a:xfrm>
          <a:prstGeom prst="rect">
            <a:avLst/>
          </a:prstGeom>
          <a:noFill/>
          <a:ln>
            <a:noFill/>
          </a:ln>
        </p:spPr>
        <p:txBody>
          <a:bodyPr spcFirstLastPara="1" wrap="square" lIns="91425" tIns="45700" rIns="91425" bIns="45700" anchor="t" anchorCtr="0">
            <a:spAutoFit/>
          </a:bodyPr>
          <a:lstStyle/>
          <a:p>
            <a:pPr marL="0" marR="0" lvl="0" indent="0" algn="l">
              <a:spcBef>
                <a:spcPts val="0"/>
              </a:spcBef>
              <a:spcAft>
                <a:spcPts val="0"/>
              </a:spcAft>
              <a:buNone/>
            </a:pPr>
            <a:r>
              <a:rPr lang="en-US" sz="4800">
                <a:solidFill>
                  <a:srgbClr val="E87723"/>
                </a:solidFill>
              </a:rPr>
              <a:t>Inga</a:t>
            </a:r>
          </a:p>
        </p:txBody>
      </p:sp>
      <p:sp>
        <p:nvSpPr>
          <p:cNvPr id="95" name="Google Shape;95;p2"/>
          <p:cNvSpPr txBox="1"/>
          <p:nvPr/>
        </p:nvSpPr>
        <p:spPr>
          <a:xfrm>
            <a:off x="3043168" y="4088711"/>
            <a:ext cx="7466560" cy="523180"/>
          </a:xfrm>
          <a:prstGeom prst="rect">
            <a:avLst/>
          </a:prstGeom>
          <a:noFill/>
          <a:ln>
            <a:noFill/>
          </a:ln>
        </p:spPr>
        <p:txBody>
          <a:bodyPr spcFirstLastPara="1" wrap="square" lIns="91425" tIns="45700" rIns="91425" bIns="45700" anchor="t" anchorCtr="0">
            <a:spAutoFit/>
          </a:bodyPr>
          <a:lstStyle/>
          <a:p>
            <a:r>
              <a:rPr lang="en-US" sz="2600">
                <a:solidFill>
                  <a:schemeClr val="lt1"/>
                </a:solidFill>
              </a:rPr>
              <a:t>Virginia Agricultural Publications Inventory</a:t>
            </a:r>
            <a:r>
              <a:rPr lang="en-US" sz="2800">
                <a:solidFill>
                  <a:schemeClr val="lt1"/>
                </a:solidFill>
              </a:rPr>
              <a:t> </a:t>
            </a:r>
            <a:endParaRPr lang="en-US">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5" name="Google Shape;115;p5" descr="A black background with a pink and orange logo&#10;&#10;Description automatically generated">
            <a:extLst>
              <a:ext uri="{FF2B5EF4-FFF2-40B4-BE49-F238E27FC236}">
                <a16:creationId xmlns:a16="http://schemas.microsoft.com/office/drawing/2014/main" id="{6592C312-8833-FD64-E86A-9043FA31AD3B}"/>
              </a:ext>
            </a:extLst>
          </p:cNvPr>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8" name="Picture 7" descr="A black and white cover of a report&#10;&#10;Description automatically generated">
            <a:extLst>
              <a:ext uri="{FF2B5EF4-FFF2-40B4-BE49-F238E27FC236}">
                <a16:creationId xmlns:a16="http://schemas.microsoft.com/office/drawing/2014/main" id="{3EB7E92B-5A9D-8793-F5A8-09D0623E4456}"/>
              </a:ext>
            </a:extLst>
          </p:cNvPr>
          <p:cNvPicPr>
            <a:picLocks noChangeAspect="1"/>
          </p:cNvPicPr>
          <p:nvPr/>
        </p:nvPicPr>
        <p:blipFill>
          <a:blip r:embed="rId4"/>
          <a:stretch>
            <a:fillRect/>
          </a:stretch>
        </p:blipFill>
        <p:spPr>
          <a:xfrm>
            <a:off x="5898602" y="1875064"/>
            <a:ext cx="3301283" cy="4114800"/>
          </a:xfrm>
          <a:prstGeom prst="rect">
            <a:avLst/>
          </a:prstGeom>
        </p:spPr>
      </p:pic>
      <p:sp>
        <p:nvSpPr>
          <p:cNvPr id="4" name="Google Shape;101;p3">
            <a:extLst>
              <a:ext uri="{FF2B5EF4-FFF2-40B4-BE49-F238E27FC236}">
                <a16:creationId xmlns:a16="http://schemas.microsoft.com/office/drawing/2014/main" id="{30D76470-D370-E6B5-71F2-601C51D6B5DE}"/>
              </a:ext>
            </a:extLst>
          </p:cNvPr>
          <p:cNvSpPr txBox="1"/>
          <p:nvPr/>
        </p:nvSpPr>
        <p:spPr>
          <a:xfrm>
            <a:off x="573339" y="1035893"/>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The quality of the film and original scans</a:t>
            </a:r>
            <a:endParaRPr lang="en-US" dirty="0"/>
          </a:p>
        </p:txBody>
      </p:sp>
      <p:pic>
        <p:nvPicPr>
          <p:cNvPr id="6" name="Picture 5" descr="A paper with text on it&#10;&#10;Description automatically generated">
            <a:extLst>
              <a:ext uri="{FF2B5EF4-FFF2-40B4-BE49-F238E27FC236}">
                <a16:creationId xmlns:a16="http://schemas.microsoft.com/office/drawing/2014/main" id="{48DA1210-B77B-7AB4-CF13-A0D9B18BEFE2}"/>
              </a:ext>
            </a:extLst>
          </p:cNvPr>
          <p:cNvPicPr>
            <a:picLocks noChangeAspect="1"/>
          </p:cNvPicPr>
          <p:nvPr/>
        </p:nvPicPr>
        <p:blipFill>
          <a:blip r:embed="rId5"/>
          <a:stretch>
            <a:fillRect/>
          </a:stretch>
        </p:blipFill>
        <p:spPr>
          <a:xfrm>
            <a:off x="340574" y="1869622"/>
            <a:ext cx="2976452" cy="4114800"/>
          </a:xfrm>
          <a:prstGeom prst="rect">
            <a:avLst/>
          </a:prstGeom>
        </p:spPr>
      </p:pic>
      <p:pic>
        <p:nvPicPr>
          <p:cNvPr id="7" name="Picture 6" descr="A barn with cows in front of it&#10;&#10;Description automatically generated">
            <a:extLst>
              <a:ext uri="{FF2B5EF4-FFF2-40B4-BE49-F238E27FC236}">
                <a16:creationId xmlns:a16="http://schemas.microsoft.com/office/drawing/2014/main" id="{881D8D5C-9987-5DF6-D3A0-425EC64A1CAA}"/>
              </a:ext>
            </a:extLst>
          </p:cNvPr>
          <p:cNvPicPr>
            <a:picLocks noChangeAspect="1"/>
          </p:cNvPicPr>
          <p:nvPr/>
        </p:nvPicPr>
        <p:blipFill>
          <a:blip r:embed="rId6"/>
          <a:stretch>
            <a:fillRect/>
          </a:stretch>
        </p:blipFill>
        <p:spPr>
          <a:xfrm>
            <a:off x="2738999" y="2345872"/>
            <a:ext cx="3355759" cy="4114800"/>
          </a:xfrm>
          <a:prstGeom prst="rect">
            <a:avLst/>
          </a:prstGeom>
        </p:spPr>
      </p:pic>
      <p:sp>
        <p:nvSpPr>
          <p:cNvPr id="10" name="TextBox 9">
            <a:extLst>
              <a:ext uri="{FF2B5EF4-FFF2-40B4-BE49-F238E27FC236}">
                <a16:creationId xmlns:a16="http://schemas.microsoft.com/office/drawing/2014/main" id="{BF27E156-46A0-ED1C-21E3-5CE913A553EF}"/>
              </a:ext>
            </a:extLst>
          </p:cNvPr>
          <p:cNvSpPr txBox="1"/>
          <p:nvPr/>
        </p:nvSpPr>
        <p:spPr>
          <a:xfrm>
            <a:off x="342899" y="5993875"/>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vcest009014001</a:t>
            </a:r>
          </a:p>
        </p:txBody>
      </p:sp>
      <p:sp>
        <p:nvSpPr>
          <p:cNvPr id="11" name="TextBox 10">
            <a:extLst>
              <a:ext uri="{FF2B5EF4-FFF2-40B4-BE49-F238E27FC236}">
                <a16:creationId xmlns:a16="http://schemas.microsoft.com/office/drawing/2014/main" id="{62DAB8EA-F43A-768D-FB73-CF18C5C92282}"/>
              </a:ext>
            </a:extLst>
          </p:cNvPr>
          <p:cNvSpPr txBox="1"/>
          <p:nvPr/>
        </p:nvSpPr>
        <p:spPr>
          <a:xfrm>
            <a:off x="2739189" y="6458953"/>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vcest034046029</a:t>
            </a:r>
          </a:p>
        </p:txBody>
      </p:sp>
      <p:sp>
        <p:nvSpPr>
          <p:cNvPr id="12" name="TextBox 11">
            <a:extLst>
              <a:ext uri="{FF2B5EF4-FFF2-40B4-BE49-F238E27FC236}">
                <a16:creationId xmlns:a16="http://schemas.microsoft.com/office/drawing/2014/main" id="{267F6B25-AE6B-7642-EF02-5D585188983A}"/>
              </a:ext>
            </a:extLst>
          </p:cNvPr>
          <p:cNvSpPr txBox="1"/>
          <p:nvPr/>
        </p:nvSpPr>
        <p:spPr>
          <a:xfrm>
            <a:off x="6098005" y="5997743"/>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vcest111137001</a:t>
            </a:r>
          </a:p>
        </p:txBody>
      </p:sp>
      <p:sp>
        <p:nvSpPr>
          <p:cNvPr id="13" name="TextBox 12">
            <a:extLst>
              <a:ext uri="{FF2B5EF4-FFF2-40B4-BE49-F238E27FC236}">
                <a16:creationId xmlns:a16="http://schemas.microsoft.com/office/drawing/2014/main" id="{FB4FA821-6781-820D-66B5-05B014B5EB92}"/>
              </a:ext>
            </a:extLst>
          </p:cNvPr>
          <p:cNvSpPr txBox="1"/>
          <p:nvPr/>
        </p:nvSpPr>
        <p:spPr>
          <a:xfrm>
            <a:off x="8574505" y="6458953"/>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vcest001037040</a:t>
            </a:r>
          </a:p>
        </p:txBody>
      </p:sp>
      <p:pic>
        <p:nvPicPr>
          <p:cNvPr id="9" name="Picture 8" descr="A paper with writing on it&#10;&#10;Description automatically generated">
            <a:extLst>
              <a:ext uri="{FF2B5EF4-FFF2-40B4-BE49-F238E27FC236}">
                <a16:creationId xmlns:a16="http://schemas.microsoft.com/office/drawing/2014/main" id="{5654F3AB-9D4A-323C-5C1A-52EC0800ADEA}"/>
              </a:ext>
            </a:extLst>
          </p:cNvPr>
          <p:cNvPicPr>
            <a:picLocks noChangeAspect="1"/>
          </p:cNvPicPr>
          <p:nvPr/>
        </p:nvPicPr>
        <p:blipFill>
          <a:blip r:embed="rId7"/>
          <a:stretch>
            <a:fillRect/>
          </a:stretch>
        </p:blipFill>
        <p:spPr>
          <a:xfrm>
            <a:off x="8570825" y="2343150"/>
            <a:ext cx="3247292" cy="4114800"/>
          </a:xfrm>
          <a:prstGeom prst="rect">
            <a:avLst/>
          </a:prstGeom>
        </p:spPr>
      </p:pic>
    </p:spTree>
    <p:extLst>
      <p:ext uri="{BB962C8B-B14F-4D97-AF65-F5344CB8AC3E}">
        <p14:creationId xmlns:p14="http://schemas.microsoft.com/office/powerpoint/2010/main" val="239891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5" name="TextBox 4">
            <a:extLst>
              <a:ext uri="{FF2B5EF4-FFF2-40B4-BE49-F238E27FC236}">
                <a16:creationId xmlns:a16="http://schemas.microsoft.com/office/drawing/2014/main" id="{0A722A18-D9F8-28C7-D4AD-C92DFB7F3063}"/>
              </a:ext>
            </a:extLst>
          </p:cNvPr>
          <p:cNvSpPr txBox="1"/>
          <p:nvPr/>
        </p:nvSpPr>
        <p:spPr>
          <a:xfrm>
            <a:off x="341194" y="870045"/>
            <a:ext cx="1115541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i="1" dirty="0">
                <a:solidFill>
                  <a:srgbClr val="E87723"/>
                </a:solidFill>
              </a:rPr>
              <a:t>OCR doesn’t always pick everything up</a:t>
            </a:r>
          </a:p>
        </p:txBody>
      </p:sp>
      <p:pic>
        <p:nvPicPr>
          <p:cNvPr id="3" name="Picture 2" descr="A close-up of a paper&#10;&#10;Description automatically generated">
            <a:extLst>
              <a:ext uri="{FF2B5EF4-FFF2-40B4-BE49-F238E27FC236}">
                <a16:creationId xmlns:a16="http://schemas.microsoft.com/office/drawing/2014/main" id="{1A118DF8-7128-EB73-FE3B-722AE58EE86C}"/>
              </a:ext>
            </a:extLst>
          </p:cNvPr>
          <p:cNvPicPr>
            <a:picLocks noChangeAspect="1"/>
          </p:cNvPicPr>
          <p:nvPr/>
        </p:nvPicPr>
        <p:blipFill>
          <a:blip r:embed="rId4"/>
          <a:stretch>
            <a:fillRect/>
          </a:stretch>
        </p:blipFill>
        <p:spPr>
          <a:xfrm>
            <a:off x="5587367" y="2438543"/>
            <a:ext cx="3202146" cy="4114800"/>
          </a:xfrm>
          <a:prstGeom prst="rect">
            <a:avLst/>
          </a:prstGeom>
        </p:spPr>
      </p:pic>
      <p:pic>
        <p:nvPicPr>
          <p:cNvPr id="6" name="Picture 5">
            <a:extLst>
              <a:ext uri="{FF2B5EF4-FFF2-40B4-BE49-F238E27FC236}">
                <a16:creationId xmlns:a16="http://schemas.microsoft.com/office/drawing/2014/main" id="{718F4288-4266-9738-8144-47C2C9595476}"/>
              </a:ext>
            </a:extLst>
          </p:cNvPr>
          <p:cNvPicPr>
            <a:picLocks noChangeAspect="1"/>
          </p:cNvPicPr>
          <p:nvPr/>
        </p:nvPicPr>
        <p:blipFill>
          <a:blip r:embed="rId5"/>
          <a:stretch>
            <a:fillRect/>
          </a:stretch>
        </p:blipFill>
        <p:spPr>
          <a:xfrm>
            <a:off x="8508356" y="1707195"/>
            <a:ext cx="3277124" cy="4114800"/>
          </a:xfrm>
          <a:prstGeom prst="rect">
            <a:avLst/>
          </a:prstGeom>
        </p:spPr>
      </p:pic>
      <p:pic>
        <p:nvPicPr>
          <p:cNvPr id="2" name="Picture 1" descr="A page of a letter&#10;&#10;Description automatically generated">
            <a:extLst>
              <a:ext uri="{FF2B5EF4-FFF2-40B4-BE49-F238E27FC236}">
                <a16:creationId xmlns:a16="http://schemas.microsoft.com/office/drawing/2014/main" id="{52034611-5670-54C5-1532-9AD96602CD17}"/>
              </a:ext>
            </a:extLst>
          </p:cNvPr>
          <p:cNvPicPr>
            <a:picLocks noChangeAspect="1"/>
          </p:cNvPicPr>
          <p:nvPr/>
        </p:nvPicPr>
        <p:blipFill>
          <a:blip r:embed="rId6"/>
          <a:stretch>
            <a:fillRect/>
          </a:stretch>
        </p:blipFill>
        <p:spPr>
          <a:xfrm>
            <a:off x="2642407" y="1828227"/>
            <a:ext cx="3182267" cy="4114800"/>
          </a:xfrm>
          <a:prstGeom prst="rect">
            <a:avLst/>
          </a:prstGeom>
        </p:spPr>
      </p:pic>
      <p:sp>
        <p:nvSpPr>
          <p:cNvPr id="8" name="TextBox 7">
            <a:extLst>
              <a:ext uri="{FF2B5EF4-FFF2-40B4-BE49-F238E27FC236}">
                <a16:creationId xmlns:a16="http://schemas.microsoft.com/office/drawing/2014/main" id="{10238EA5-FC58-66A5-10E7-88741A99C37D}"/>
              </a:ext>
            </a:extLst>
          </p:cNvPr>
          <p:cNvSpPr txBox="1"/>
          <p:nvPr/>
        </p:nvSpPr>
        <p:spPr>
          <a:xfrm>
            <a:off x="2638925" y="595377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vcest001037029</a:t>
            </a:r>
          </a:p>
        </p:txBody>
      </p:sp>
      <p:sp>
        <p:nvSpPr>
          <p:cNvPr id="10" name="TextBox 9">
            <a:extLst>
              <a:ext uri="{FF2B5EF4-FFF2-40B4-BE49-F238E27FC236}">
                <a16:creationId xmlns:a16="http://schemas.microsoft.com/office/drawing/2014/main" id="{B7828075-6C2C-8A09-B83F-21E053686448}"/>
              </a:ext>
            </a:extLst>
          </p:cNvPr>
          <p:cNvSpPr txBox="1"/>
          <p:nvPr/>
        </p:nvSpPr>
        <p:spPr>
          <a:xfrm>
            <a:off x="6438899" y="2123717"/>
            <a:ext cx="150996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vcest009014004</a:t>
            </a:r>
          </a:p>
        </p:txBody>
      </p:sp>
      <p:sp>
        <p:nvSpPr>
          <p:cNvPr id="12" name="TextBox 11">
            <a:extLst>
              <a:ext uri="{FF2B5EF4-FFF2-40B4-BE49-F238E27FC236}">
                <a16:creationId xmlns:a16="http://schemas.microsoft.com/office/drawing/2014/main" id="{4AFE552C-5CD1-572B-194C-5B2A5D78BFAF}"/>
              </a:ext>
            </a:extLst>
          </p:cNvPr>
          <p:cNvSpPr txBox="1"/>
          <p:nvPr/>
        </p:nvSpPr>
        <p:spPr>
          <a:xfrm>
            <a:off x="10248899" y="5953770"/>
            <a:ext cx="1519990"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vcest009014015</a:t>
            </a:r>
          </a:p>
        </p:txBody>
      </p:sp>
      <p:sp>
        <p:nvSpPr>
          <p:cNvPr id="14" name="Google Shape;133;p7">
            <a:extLst>
              <a:ext uri="{FF2B5EF4-FFF2-40B4-BE49-F238E27FC236}">
                <a16:creationId xmlns:a16="http://schemas.microsoft.com/office/drawing/2014/main" id="{A5128485-361B-4BCF-589B-271FB3A01A4B}"/>
              </a:ext>
            </a:extLst>
          </p:cNvPr>
          <p:cNvSpPr txBox="1"/>
          <p:nvPr/>
        </p:nvSpPr>
        <p:spPr>
          <a:xfrm>
            <a:off x="298219" y="2548881"/>
            <a:ext cx="2336708" cy="3046948"/>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We just used the basic OCR feature in Adobe and for some pages, it was unable to detect some or any text.</a:t>
            </a:r>
          </a:p>
        </p:txBody>
      </p:sp>
    </p:spTree>
    <p:extLst>
      <p:ext uri="{BB962C8B-B14F-4D97-AF65-F5344CB8AC3E}">
        <p14:creationId xmlns:p14="http://schemas.microsoft.com/office/powerpoint/2010/main" val="402417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1" name="Google Shape;101;p3"/>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Ransomware Attack</a:t>
            </a:r>
            <a:endParaRPr lang="en-US" dirty="0"/>
          </a:p>
        </p:txBody>
      </p:sp>
      <p:sp>
        <p:nvSpPr>
          <p:cNvPr id="102" name="Google Shape;102;p3"/>
          <p:cNvSpPr txBox="1"/>
          <p:nvPr/>
        </p:nvSpPr>
        <p:spPr>
          <a:xfrm>
            <a:off x="695827" y="2260930"/>
            <a:ext cx="9936086" cy="2677616"/>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Totally normal challenge. </a:t>
            </a:r>
          </a:p>
          <a:p>
            <a:endParaRPr lang="en-US" sz="2400" dirty="0">
              <a:solidFill>
                <a:srgbClr val="861F42"/>
              </a:solidFill>
            </a:endParaRPr>
          </a:p>
          <a:p>
            <a:r>
              <a:rPr lang="en-US" sz="2400" dirty="0">
                <a:solidFill>
                  <a:srgbClr val="861F42"/>
                </a:solidFill>
              </a:rPr>
              <a:t>Early in the project, the library was part of the Kaseya ransomware attack and everything we had finished to that point was corrupted. </a:t>
            </a:r>
          </a:p>
          <a:p>
            <a:endParaRPr lang="en-US" sz="2400" dirty="0">
              <a:solidFill>
                <a:srgbClr val="861F42"/>
              </a:solidFill>
            </a:endParaRPr>
          </a:p>
          <a:p>
            <a:r>
              <a:rPr lang="en-US" sz="2400" dirty="0">
                <a:solidFill>
                  <a:srgbClr val="861F42"/>
                </a:solidFill>
              </a:rPr>
              <a:t>We were able to get all the images back but we lost some of our technical metadata.</a:t>
            </a:r>
          </a:p>
        </p:txBody>
      </p:sp>
      <p:pic>
        <p:nvPicPr>
          <p:cNvPr id="3" name="Google Shape;131;p7" descr="A black background with red and black text&#10;&#10;Description automatically generated">
            <a:extLst>
              <a:ext uri="{FF2B5EF4-FFF2-40B4-BE49-F238E27FC236}">
                <a16:creationId xmlns:a16="http://schemas.microsoft.com/office/drawing/2014/main" id="{1B366801-362B-495B-CFE3-F2A6925969FE}"/>
              </a:ext>
            </a:extLst>
          </p:cNvPr>
          <p:cNvPicPr preferRelativeResize="0"/>
          <p:nvPr/>
        </p:nvPicPr>
        <p:blipFill rotWithShape="1">
          <a:blip r:embed="rId3">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328518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t="-17000" b="-17000"/>
          </a:stretch>
        </a:blipFill>
        <a:effectLst/>
      </p:bgPr>
    </p:bg>
    <p:spTree>
      <p:nvGrpSpPr>
        <p:cNvPr id="1" name="Shape 130"/>
        <p:cNvGrpSpPr/>
        <p:nvPr/>
      </p:nvGrpSpPr>
      <p:grpSpPr>
        <a:xfrm>
          <a:off x="0" y="0"/>
          <a:ext cx="0" cy="0"/>
          <a:chOff x="0" y="0"/>
          <a:chExt cx="0" cy="0"/>
        </a:xfrm>
      </p:grpSpPr>
      <p:pic>
        <p:nvPicPr>
          <p:cNvPr id="131" name="Google Shape;131;p7" descr="A shelf with many barcoded boxes of microfilm reels. Text asks if there are questions and provides contact informtion for project partners. "/>
          <p:cNvPicPr preferRelativeResize="0"/>
          <p:nvPr/>
        </p:nvPicPr>
        <p:blipFill rotWithShape="1">
          <a:blip r:embed="rId4">
            <a:alphaModFix/>
          </a:blip>
          <a:srcRect/>
          <a:stretch/>
        </p:blipFill>
        <p:spPr>
          <a:xfrm>
            <a:off x="0" y="0"/>
            <a:ext cx="12192000" cy="6858000"/>
          </a:xfrm>
          <a:prstGeom prst="rect">
            <a:avLst/>
          </a:prstGeom>
          <a:noFill/>
          <a:ln>
            <a:noFill/>
          </a:ln>
        </p:spPr>
      </p:pic>
      <p:sp>
        <p:nvSpPr>
          <p:cNvPr id="133" name="Google Shape;133;p7"/>
          <p:cNvSpPr txBox="1"/>
          <p:nvPr/>
        </p:nvSpPr>
        <p:spPr>
          <a:xfrm>
            <a:off x="3765123" y="4526298"/>
            <a:ext cx="7312069" cy="1938952"/>
          </a:xfrm>
          <a:prstGeom prst="rect">
            <a:avLst/>
          </a:prstGeom>
          <a:noFill/>
          <a:ln>
            <a:noFill/>
          </a:ln>
        </p:spPr>
        <p:txBody>
          <a:bodyPr spcFirstLastPara="1" wrap="square" lIns="91425" tIns="45700" rIns="91425" bIns="45700" anchor="t" anchorCtr="0">
            <a:spAutoFit/>
          </a:bodyPr>
          <a:lstStyle/>
          <a:p>
            <a:pPr algn="ctr"/>
            <a:r>
              <a:rPr lang="en-US" sz="4000" dirty="0">
                <a:solidFill>
                  <a:schemeClr val="bg1"/>
                </a:solidFill>
              </a:rPr>
              <a:t>Julia – </a:t>
            </a:r>
            <a:r>
              <a:rPr lang="en-US" sz="4000" dirty="0">
                <a:solidFill>
                  <a:schemeClr val="bg1"/>
                </a:solidFill>
                <a:hlinkClick r:id="rId5">
                  <a:extLst>
                    <a:ext uri="{A12FA001-AC4F-418D-AE19-62706E023703}">
                      <ahyp:hlinkClr xmlns:ahyp="http://schemas.microsoft.com/office/drawing/2018/hyperlinkcolor" val="tx"/>
                    </a:ext>
                  </a:extLst>
                </a:hlinkClick>
              </a:rPr>
              <a:t>juliags@vt.edu</a:t>
            </a:r>
            <a:endParaRPr lang="en-US" sz="4000" dirty="0">
              <a:solidFill>
                <a:schemeClr val="bg1"/>
              </a:solidFill>
            </a:endParaRPr>
          </a:p>
          <a:p>
            <a:pPr algn="ctr"/>
            <a:r>
              <a:rPr lang="en-US" sz="4000" dirty="0">
                <a:solidFill>
                  <a:schemeClr val="bg1"/>
                </a:solidFill>
              </a:rPr>
              <a:t>Inga – </a:t>
            </a:r>
            <a:r>
              <a:rPr lang="en-US" sz="4000" dirty="0">
                <a:solidFill>
                  <a:schemeClr val="bg1"/>
                </a:solidFill>
                <a:hlinkClick r:id="rId6">
                  <a:extLst>
                    <a:ext uri="{A12FA001-AC4F-418D-AE19-62706E023703}">
                      <ahyp:hlinkClr xmlns:ahyp="http://schemas.microsoft.com/office/drawing/2018/hyperlinkcolor" val="tx"/>
                    </a:ext>
                  </a:extLst>
                </a:hlinkClick>
              </a:rPr>
              <a:t>ihaugen@vt.eu</a:t>
            </a:r>
          </a:p>
          <a:p>
            <a:pPr algn="ctr"/>
            <a:r>
              <a:rPr lang="en-US" sz="4000" dirty="0">
                <a:solidFill>
                  <a:schemeClr val="bg1"/>
                </a:solidFill>
              </a:rPr>
              <a:t>Meagan – rmeagan9@vt.edu</a:t>
            </a:r>
          </a:p>
        </p:txBody>
      </p:sp>
      <p:sp>
        <p:nvSpPr>
          <p:cNvPr id="2" name="TextBox 1">
            <a:extLst>
              <a:ext uri="{FF2B5EF4-FFF2-40B4-BE49-F238E27FC236}">
                <a16:creationId xmlns:a16="http://schemas.microsoft.com/office/drawing/2014/main" id="{D11C61E1-FE2C-DACA-FADE-1F3025A7EB06}"/>
              </a:ext>
            </a:extLst>
          </p:cNvPr>
          <p:cNvSpPr txBox="1"/>
          <p:nvPr/>
        </p:nvSpPr>
        <p:spPr>
          <a:xfrm>
            <a:off x="1110027" y="5138575"/>
            <a:ext cx="295196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solidFill>
                  <a:schemeClr val="bg1"/>
                </a:solidFill>
              </a:rPr>
              <a:t>Questions?</a:t>
            </a:r>
          </a:p>
        </p:txBody>
      </p:sp>
    </p:spTree>
    <p:extLst>
      <p:ext uri="{BB962C8B-B14F-4D97-AF65-F5344CB8AC3E}">
        <p14:creationId xmlns:p14="http://schemas.microsoft.com/office/powerpoint/2010/main" val="1446823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1" name="Google Shape;101;p3"/>
          <p:cNvSpPr txBox="1"/>
          <p:nvPr/>
        </p:nvSpPr>
        <p:spPr>
          <a:xfrm>
            <a:off x="693655" y="1206340"/>
            <a:ext cx="11087066" cy="1569620"/>
          </a:xfrm>
          <a:prstGeom prst="rect">
            <a:avLst/>
          </a:prstGeom>
          <a:noFill/>
          <a:ln>
            <a:noFill/>
          </a:ln>
        </p:spPr>
        <p:txBody>
          <a:bodyPr spcFirstLastPara="1" wrap="square" lIns="91425" tIns="45700" rIns="91425" bIns="45700" anchor="t" anchorCtr="0">
            <a:spAutoFit/>
          </a:bodyPr>
          <a:lstStyle/>
          <a:p>
            <a:r>
              <a:rPr lang="en-US" sz="4800" i="1">
                <a:solidFill>
                  <a:srgbClr val="E87723"/>
                </a:solidFill>
              </a:rPr>
              <a:t>Virginia Ag Pubs Inventory (VAPI); </a:t>
            </a:r>
            <a:endParaRPr lang="en-US"/>
          </a:p>
          <a:p>
            <a:r>
              <a:rPr lang="en-US" sz="4800" i="1">
                <a:solidFill>
                  <a:srgbClr val="E87723"/>
                </a:solidFill>
              </a:rPr>
              <a:t>materials from VSU, VT, and VCE</a:t>
            </a:r>
            <a:endParaRPr lang="en-US"/>
          </a:p>
        </p:txBody>
      </p:sp>
      <p:sp>
        <p:nvSpPr>
          <p:cNvPr id="102" name="Google Shape;102;p3"/>
          <p:cNvSpPr txBox="1"/>
          <p:nvPr/>
        </p:nvSpPr>
        <p:spPr>
          <a:xfrm>
            <a:off x="1257301" y="3554325"/>
            <a:ext cx="10001400" cy="2308284"/>
          </a:xfrm>
          <a:prstGeom prst="rect">
            <a:avLst/>
          </a:prstGeom>
          <a:noFill/>
          <a:ln>
            <a:noFill/>
          </a:ln>
        </p:spPr>
        <p:txBody>
          <a:bodyPr spcFirstLastPara="1" wrap="square" lIns="91425" tIns="45700" rIns="91425" bIns="45700" anchor="t" anchorCtr="0">
            <a:spAutoFit/>
          </a:bodyPr>
          <a:lstStyle/>
          <a:p>
            <a:r>
              <a:rPr lang="en-US" sz="2400">
                <a:solidFill>
                  <a:srgbClr val="861F42"/>
                </a:solidFill>
              </a:rPr>
              <a:t>VSU - Virginia State University</a:t>
            </a:r>
          </a:p>
          <a:p>
            <a:r>
              <a:rPr lang="en-US" sz="2400">
                <a:solidFill>
                  <a:srgbClr val="861F42"/>
                </a:solidFill>
              </a:rPr>
              <a:t>VT - Virginia Tech</a:t>
            </a:r>
          </a:p>
          <a:p>
            <a:r>
              <a:rPr lang="en-US" sz="2400">
                <a:solidFill>
                  <a:srgbClr val="861F42"/>
                </a:solidFill>
              </a:rPr>
              <a:t>VCE – Virginia Cooperative Extension</a:t>
            </a:r>
          </a:p>
          <a:p>
            <a:r>
              <a:rPr lang="en-US" sz="2400">
                <a:solidFill>
                  <a:srgbClr val="861F42"/>
                </a:solidFill>
              </a:rPr>
              <a:t>Ag Pubs – any materials, artifacts, or items created in the course of our work at these institutions meant to be seen, used, and available to the public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4" descr="A black and orange rectangular object with pink and purple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8" name="Google Shape;108;p4"/>
          <p:cNvSpPr txBox="1"/>
          <p:nvPr/>
        </p:nvSpPr>
        <p:spPr>
          <a:xfrm>
            <a:off x="1617232" y="2733643"/>
            <a:ext cx="1811761" cy="12464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500" b="1">
                <a:solidFill>
                  <a:srgbClr val="861F42"/>
                </a:solidFill>
                <a:latin typeface="Arial"/>
                <a:ea typeface="Arial"/>
                <a:cs typeface="Arial"/>
                <a:sym typeface="Arial"/>
              </a:rPr>
              <a:t>02.</a:t>
            </a:r>
            <a:endParaRPr/>
          </a:p>
        </p:txBody>
      </p:sp>
      <p:sp>
        <p:nvSpPr>
          <p:cNvPr id="109" name="Google Shape;109;p4"/>
          <p:cNvSpPr txBox="1"/>
          <p:nvPr/>
        </p:nvSpPr>
        <p:spPr>
          <a:xfrm>
            <a:off x="3251116" y="2602943"/>
            <a:ext cx="7899000" cy="830956"/>
          </a:xfrm>
          <a:prstGeom prst="rect">
            <a:avLst/>
          </a:prstGeom>
          <a:noFill/>
          <a:ln>
            <a:noFill/>
          </a:ln>
        </p:spPr>
        <p:txBody>
          <a:bodyPr spcFirstLastPara="1" wrap="square" lIns="91425" tIns="45700" rIns="91425" bIns="45700" anchor="t" anchorCtr="0">
            <a:spAutoFit/>
          </a:bodyPr>
          <a:lstStyle/>
          <a:p>
            <a:r>
              <a:rPr lang="en-US" sz="4800">
                <a:solidFill>
                  <a:srgbClr val="E87723"/>
                </a:solidFill>
              </a:rPr>
              <a:t>Digital Imaging Lab</a:t>
            </a:r>
          </a:p>
        </p:txBody>
      </p:sp>
      <p:sp>
        <p:nvSpPr>
          <p:cNvPr id="110" name="Google Shape;110;p4"/>
          <p:cNvSpPr txBox="1"/>
          <p:nvPr/>
        </p:nvSpPr>
        <p:spPr>
          <a:xfrm>
            <a:off x="3251116" y="4321016"/>
            <a:ext cx="6003871" cy="523180"/>
          </a:xfrm>
          <a:prstGeom prst="rect">
            <a:avLst/>
          </a:prstGeom>
          <a:noFill/>
          <a:ln>
            <a:noFill/>
          </a:ln>
        </p:spPr>
        <p:txBody>
          <a:bodyPr spcFirstLastPara="1" wrap="square" lIns="91425" tIns="45700" rIns="91425" bIns="45700" anchor="t" anchorCtr="0">
            <a:spAutoFit/>
          </a:bodyPr>
          <a:lstStyle/>
          <a:p>
            <a:r>
              <a:rPr lang="en-US" sz="2800">
                <a:solidFill>
                  <a:schemeClr val="lt1"/>
                </a:solidFill>
              </a:rPr>
              <a:t>Virginia Tech's Newman Library </a:t>
            </a:r>
            <a:endParaRPr lang="en-US">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7" descr="A black background with red and black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33" name="Google Shape;133;p7"/>
          <p:cNvSpPr txBox="1"/>
          <p:nvPr/>
        </p:nvSpPr>
        <p:spPr>
          <a:xfrm>
            <a:off x="6270465" y="1105953"/>
            <a:ext cx="5464344" cy="4524275"/>
          </a:xfrm>
          <a:prstGeom prst="rect">
            <a:avLst/>
          </a:prstGeom>
          <a:noFill/>
          <a:ln>
            <a:noFill/>
          </a:ln>
        </p:spPr>
        <p:txBody>
          <a:bodyPr spcFirstLastPara="1" wrap="square" lIns="91425" tIns="45700" rIns="91425" bIns="45700" anchor="t" anchorCtr="0">
            <a:spAutoFit/>
          </a:bodyPr>
          <a:lstStyle/>
          <a:p>
            <a:r>
              <a:rPr lang="en-US" sz="2400">
                <a:solidFill>
                  <a:srgbClr val="861F42"/>
                </a:solidFill>
              </a:rPr>
              <a:t>The Digital Imaging Lab provides high quality digitization services in a wide variety of formats from across the library collections and other cultural heritage institutions. Highly trained staff combine state-of-the-art digitization equipment with best practices to provide support for collection-level digitization projects, systematic digitization, as well as on-demand requests by VT researchers, faculty, staff, and other library patrons. </a:t>
            </a:r>
          </a:p>
        </p:txBody>
      </p:sp>
      <p:pic>
        <p:nvPicPr>
          <p:cNvPr id="2" name="Picture 1" descr="A room with a few tables and chairs. The walls are grey, the ceiling is black. There are several computers and scanning equipment on the tables and shelves. ">
            <a:extLst>
              <a:ext uri="{FF2B5EF4-FFF2-40B4-BE49-F238E27FC236}">
                <a16:creationId xmlns:a16="http://schemas.microsoft.com/office/drawing/2014/main" id="{5F563AB9-7193-26A1-8186-D4FA322903E4}"/>
              </a:ext>
            </a:extLst>
          </p:cNvPr>
          <p:cNvPicPr>
            <a:picLocks noChangeAspect="1"/>
          </p:cNvPicPr>
          <p:nvPr/>
        </p:nvPicPr>
        <p:blipFill>
          <a:blip r:embed="rId4"/>
          <a:stretch>
            <a:fillRect/>
          </a:stretch>
        </p:blipFill>
        <p:spPr>
          <a:xfrm rot="5400000">
            <a:off x="338890" y="1204162"/>
            <a:ext cx="5929564" cy="4439653"/>
          </a:xfrm>
          <a:prstGeom prst="rect">
            <a:avLst/>
          </a:prstGeom>
        </p:spPr>
      </p:pic>
    </p:spTree>
    <p:extLst>
      <p:ext uri="{BB962C8B-B14F-4D97-AF65-F5344CB8AC3E}">
        <p14:creationId xmlns:p14="http://schemas.microsoft.com/office/powerpoint/2010/main" val="606363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5" descr="A black background with a pink and orange logo&#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6" name="Google Shape;116;p5"/>
          <p:cNvSpPr txBox="1"/>
          <p:nvPr/>
        </p:nvSpPr>
        <p:spPr>
          <a:xfrm>
            <a:off x="829354" y="1373354"/>
            <a:ext cx="7898929" cy="830956"/>
          </a:xfrm>
          <a:prstGeom prst="rect">
            <a:avLst/>
          </a:prstGeom>
          <a:noFill/>
          <a:ln>
            <a:noFill/>
          </a:ln>
        </p:spPr>
        <p:txBody>
          <a:bodyPr spcFirstLastPara="1" wrap="square" lIns="91425" tIns="45700" rIns="91425" bIns="45700" anchor="t" anchorCtr="0">
            <a:spAutoFit/>
          </a:bodyPr>
          <a:lstStyle/>
          <a:p>
            <a:r>
              <a:rPr lang="en-US" sz="4800" i="1">
                <a:solidFill>
                  <a:srgbClr val="E87723"/>
                </a:solidFill>
              </a:rPr>
              <a:t>Reel Digitization</a:t>
            </a:r>
            <a:endParaRPr lang="en-US"/>
          </a:p>
        </p:txBody>
      </p:sp>
      <p:sp>
        <p:nvSpPr>
          <p:cNvPr id="118" name="Google Shape;118;p5"/>
          <p:cNvSpPr txBox="1"/>
          <p:nvPr/>
        </p:nvSpPr>
        <p:spPr>
          <a:xfrm>
            <a:off x="826042" y="2204177"/>
            <a:ext cx="4838700" cy="4154943"/>
          </a:xfrm>
          <a:prstGeom prst="rect">
            <a:avLst/>
          </a:prstGeom>
          <a:noFill/>
          <a:ln>
            <a:noFill/>
          </a:ln>
        </p:spPr>
        <p:txBody>
          <a:bodyPr spcFirstLastPara="1" wrap="square" lIns="91425" tIns="45700" rIns="91425" bIns="45700" anchor="t" anchorCtr="0">
            <a:spAutoFit/>
          </a:bodyPr>
          <a:lstStyle/>
          <a:p>
            <a:pPr marL="342900" indent="-342900">
              <a:buClr>
                <a:srgbClr val="861F42"/>
              </a:buClr>
              <a:buSzPts val="2400"/>
              <a:buFont typeface="Arial"/>
              <a:buChar char="•"/>
            </a:pPr>
            <a:r>
              <a:rPr lang="en-US" sz="2400" dirty="0">
                <a:solidFill>
                  <a:srgbClr val="861F42"/>
                </a:solidFill>
              </a:rPr>
              <a:t>Create digitization guide</a:t>
            </a:r>
          </a:p>
          <a:p>
            <a:pPr marL="342900" indent="-342900">
              <a:buClr>
                <a:srgbClr val="861F42"/>
              </a:buClr>
              <a:buSzPts val="2400"/>
              <a:buFont typeface="Arial"/>
              <a:buChar char="•"/>
            </a:pPr>
            <a:r>
              <a:rPr lang="en-US" sz="2400" dirty="0">
                <a:solidFill>
                  <a:srgbClr val="861F42"/>
                </a:solidFill>
              </a:rPr>
              <a:t>Scan the microfilm</a:t>
            </a:r>
            <a:endParaRPr lang="en-US" sz="2400" dirty="0">
              <a:solidFill>
                <a:srgbClr val="861F42"/>
              </a:solidFill>
              <a:latin typeface="Arial"/>
              <a:ea typeface="Arial"/>
              <a:cs typeface="Arial"/>
            </a:endParaRPr>
          </a:p>
          <a:p>
            <a:pPr marL="342900" indent="-342900">
              <a:buClr>
                <a:srgbClr val="861F42"/>
              </a:buClr>
              <a:buSzPts val="2400"/>
              <a:buFont typeface="Arial"/>
              <a:buChar char="•"/>
            </a:pPr>
            <a:r>
              <a:rPr lang="en-US" sz="2400" dirty="0">
                <a:solidFill>
                  <a:srgbClr val="861F42"/>
                </a:solidFill>
              </a:rPr>
              <a:t>Process/ identify pages</a:t>
            </a:r>
          </a:p>
          <a:p>
            <a:pPr marL="342900" indent="-342900">
              <a:buClr>
                <a:srgbClr val="861F42"/>
              </a:buClr>
              <a:buSzPts val="2400"/>
              <a:buFont typeface="Arial"/>
              <a:buChar char="•"/>
            </a:pPr>
            <a:r>
              <a:rPr lang="en-US" sz="2400" dirty="0">
                <a:solidFill>
                  <a:srgbClr val="861F42"/>
                </a:solidFill>
              </a:rPr>
              <a:t>Straighten and crop pages</a:t>
            </a:r>
          </a:p>
          <a:p>
            <a:pPr marL="342900" indent="-342900">
              <a:buClr>
                <a:srgbClr val="861F42"/>
              </a:buClr>
              <a:buSzPts val="2400"/>
              <a:buFont typeface="Arial"/>
              <a:buChar char="•"/>
            </a:pPr>
            <a:r>
              <a:rPr lang="en-US" sz="2400" dirty="0">
                <a:solidFill>
                  <a:srgbClr val="861F42"/>
                </a:solidFill>
              </a:rPr>
              <a:t>Flip and/or color correct pages</a:t>
            </a:r>
          </a:p>
          <a:p>
            <a:pPr marL="342900" indent="-342900">
              <a:buClr>
                <a:srgbClr val="861F42"/>
              </a:buClr>
              <a:buSzPts val="2400"/>
              <a:buFont typeface="Arial"/>
              <a:buChar char="•"/>
            </a:pPr>
            <a:r>
              <a:rPr lang="en-US" sz="2400" dirty="0">
                <a:solidFill>
                  <a:srgbClr val="861F42"/>
                </a:solidFill>
              </a:rPr>
              <a:t>Identify and sort documents</a:t>
            </a:r>
          </a:p>
          <a:p>
            <a:pPr marL="342900" indent="-342900">
              <a:buClr>
                <a:srgbClr val="861F42"/>
              </a:buClr>
              <a:buSzPts val="2400"/>
              <a:buFont typeface="Arial"/>
              <a:buChar char="•"/>
            </a:pPr>
            <a:r>
              <a:rPr lang="en-US" sz="2400" dirty="0">
                <a:solidFill>
                  <a:srgbClr val="861F42"/>
                </a:solidFill>
              </a:rPr>
              <a:t>Rename files</a:t>
            </a:r>
          </a:p>
          <a:p>
            <a:pPr marL="342900" indent="-342900">
              <a:buClr>
                <a:srgbClr val="861F42"/>
              </a:buClr>
              <a:buSzPts val="2400"/>
              <a:buFont typeface="Arial"/>
              <a:buChar char="•"/>
            </a:pPr>
            <a:r>
              <a:rPr lang="en-US" sz="2400" dirty="0">
                <a:solidFill>
                  <a:srgbClr val="861F42"/>
                </a:solidFill>
              </a:rPr>
              <a:t>Create JPG derivatives</a:t>
            </a:r>
          </a:p>
          <a:p>
            <a:pPr marL="342900" indent="-342900">
              <a:buClr>
                <a:srgbClr val="861F42"/>
              </a:buClr>
              <a:buSzPts val="2400"/>
              <a:buFont typeface="Arial"/>
              <a:buChar char="•"/>
            </a:pPr>
            <a:r>
              <a:rPr lang="en-US" sz="2400" dirty="0">
                <a:solidFill>
                  <a:srgbClr val="861F42"/>
                </a:solidFill>
              </a:rPr>
              <a:t>Create searchable PDFs</a:t>
            </a:r>
          </a:p>
          <a:p>
            <a:pPr marL="342900" indent="-342900">
              <a:buClr>
                <a:srgbClr val="861F42"/>
              </a:buClr>
              <a:buSzPts val="2400"/>
              <a:buFont typeface="Arial"/>
              <a:buChar char="•"/>
            </a:pPr>
            <a:r>
              <a:rPr lang="en-US" sz="2400" dirty="0">
                <a:solidFill>
                  <a:srgbClr val="861F42"/>
                </a:solidFill>
              </a:rPr>
              <a:t>Pass off to metadata team</a:t>
            </a:r>
          </a:p>
          <a:p>
            <a:pPr marL="342900" indent="-342900">
              <a:buClr>
                <a:srgbClr val="861F42"/>
              </a:buClr>
              <a:buSzPts val="2400"/>
              <a:buFont typeface="Arial"/>
              <a:buChar char="•"/>
            </a:pPr>
            <a:endParaRPr lang="en-US" sz="2400">
              <a:solidFill>
                <a:srgbClr val="861F42"/>
              </a:solidFill>
            </a:endParaRPr>
          </a:p>
        </p:txBody>
      </p:sp>
      <p:pic>
        <p:nvPicPr>
          <p:cNvPr id="3" name="Picture 2" descr="A film reel on a grey surface&#10;&#10;Description automatically generated">
            <a:extLst>
              <a:ext uri="{FF2B5EF4-FFF2-40B4-BE49-F238E27FC236}">
                <a16:creationId xmlns:a16="http://schemas.microsoft.com/office/drawing/2014/main" id="{B725A674-5D88-42CE-D3D3-800779EF41B4}"/>
              </a:ext>
            </a:extLst>
          </p:cNvPr>
          <p:cNvPicPr>
            <a:picLocks noChangeAspect="1"/>
          </p:cNvPicPr>
          <p:nvPr/>
        </p:nvPicPr>
        <p:blipFill>
          <a:blip r:embed="rId4"/>
          <a:stretch>
            <a:fillRect/>
          </a:stretch>
        </p:blipFill>
        <p:spPr>
          <a:xfrm rot="5400000">
            <a:off x="6145896" y="1908025"/>
            <a:ext cx="4774338" cy="369605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1" name="Google Shape;101;p3"/>
          <p:cNvSpPr txBox="1"/>
          <p:nvPr/>
        </p:nvSpPr>
        <p:spPr>
          <a:xfrm>
            <a:off x="693655" y="1206340"/>
            <a:ext cx="7898929"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Create Digitization Guide</a:t>
            </a:r>
          </a:p>
        </p:txBody>
      </p:sp>
      <p:sp>
        <p:nvSpPr>
          <p:cNvPr id="102" name="Google Shape;102;p3"/>
          <p:cNvSpPr txBox="1"/>
          <p:nvPr/>
        </p:nvSpPr>
        <p:spPr>
          <a:xfrm>
            <a:off x="693630" y="2030325"/>
            <a:ext cx="10794714" cy="1569620"/>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The Digitial Imaging Lab creates a digitizaton guide for every project we do. We record basic metadata such as who did each step of the work and when. We also record any notes that we would like to pass along to the next steps of the project</a:t>
            </a:r>
            <a:endParaRPr lang="en-US" dirty="0"/>
          </a:p>
        </p:txBody>
      </p:sp>
      <p:pic>
        <p:nvPicPr>
          <p:cNvPr id="2" name="Picture 1" descr="A screenshot of an excel spreadsheet with project metadata">
            <a:extLst>
              <a:ext uri="{FF2B5EF4-FFF2-40B4-BE49-F238E27FC236}">
                <a16:creationId xmlns:a16="http://schemas.microsoft.com/office/drawing/2014/main" id="{12FCAF6A-3708-7DE7-928A-B197A711CB85}"/>
              </a:ext>
            </a:extLst>
          </p:cNvPr>
          <p:cNvPicPr>
            <a:picLocks noChangeAspect="1"/>
          </p:cNvPicPr>
          <p:nvPr/>
        </p:nvPicPr>
        <p:blipFill>
          <a:blip r:embed="rId4"/>
          <a:stretch>
            <a:fillRect/>
          </a:stretch>
        </p:blipFill>
        <p:spPr>
          <a:xfrm>
            <a:off x="2494768" y="3247071"/>
            <a:ext cx="8538574" cy="3317915"/>
          </a:xfrm>
          <a:prstGeom prst="rect">
            <a:avLst/>
          </a:prstGeom>
        </p:spPr>
      </p:pic>
    </p:spTree>
    <p:extLst>
      <p:ext uri="{BB962C8B-B14F-4D97-AF65-F5344CB8AC3E}">
        <p14:creationId xmlns:p14="http://schemas.microsoft.com/office/powerpoint/2010/main" val="425463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1" name="Google Shape;101;p3"/>
          <p:cNvSpPr txBox="1"/>
          <p:nvPr/>
        </p:nvSpPr>
        <p:spPr>
          <a:xfrm>
            <a:off x="693655" y="1206340"/>
            <a:ext cx="11087066" cy="830956"/>
          </a:xfrm>
          <a:prstGeom prst="rect">
            <a:avLst/>
          </a:prstGeom>
          <a:noFill/>
          <a:ln>
            <a:noFill/>
          </a:ln>
        </p:spPr>
        <p:txBody>
          <a:bodyPr spcFirstLastPara="1" wrap="square" lIns="91425" tIns="45700" rIns="91425" bIns="45700" anchor="t" anchorCtr="0">
            <a:spAutoFit/>
          </a:bodyPr>
          <a:lstStyle/>
          <a:p>
            <a:r>
              <a:rPr lang="en-US" sz="4800" i="1" dirty="0">
                <a:solidFill>
                  <a:srgbClr val="E87723"/>
                </a:solidFill>
              </a:rPr>
              <a:t>Scan the Microfilm</a:t>
            </a:r>
          </a:p>
        </p:txBody>
      </p:sp>
      <p:sp>
        <p:nvSpPr>
          <p:cNvPr id="102" name="Google Shape;102;p3"/>
          <p:cNvSpPr txBox="1"/>
          <p:nvPr/>
        </p:nvSpPr>
        <p:spPr>
          <a:xfrm>
            <a:off x="1066801" y="2270957"/>
            <a:ext cx="5570915" cy="2677616"/>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The lab digitized 141 reels of microfilmed from the Mekel scanner using Quantum Scanning software, then we pushed the images to the server and used the </a:t>
            </a:r>
            <a:endParaRPr lang="en-US"/>
          </a:p>
          <a:p>
            <a:r>
              <a:rPr lang="en-US" sz="2400" dirty="0">
                <a:solidFill>
                  <a:srgbClr val="861F42"/>
                </a:solidFill>
              </a:rPr>
              <a:t>Quantum Processing software </a:t>
            </a:r>
            <a:endParaRPr lang="en-US"/>
          </a:p>
          <a:p>
            <a:r>
              <a:rPr lang="en-US" sz="2400" dirty="0">
                <a:solidFill>
                  <a:srgbClr val="861F42"/>
                </a:solidFill>
              </a:rPr>
              <a:t>to identify individual pages. </a:t>
            </a:r>
            <a:endParaRPr lang="en-US"/>
          </a:p>
        </p:txBody>
      </p:sp>
      <p:pic>
        <p:nvPicPr>
          <p:cNvPr id="2" name="Picture 1" descr="A grey and black machine&#10;&#10;Description automatically generated">
            <a:extLst>
              <a:ext uri="{FF2B5EF4-FFF2-40B4-BE49-F238E27FC236}">
                <a16:creationId xmlns:a16="http://schemas.microsoft.com/office/drawing/2014/main" id="{34B78BF9-D23B-1FA7-224B-87E4785A4E5C}"/>
              </a:ext>
            </a:extLst>
          </p:cNvPr>
          <p:cNvPicPr>
            <a:picLocks noChangeAspect="1"/>
          </p:cNvPicPr>
          <p:nvPr/>
        </p:nvPicPr>
        <p:blipFill>
          <a:blip r:embed="rId4"/>
          <a:stretch>
            <a:fillRect/>
          </a:stretch>
        </p:blipFill>
        <p:spPr>
          <a:xfrm rot="5400000">
            <a:off x="7652657" y="2234293"/>
            <a:ext cx="4114800" cy="3086100"/>
          </a:xfrm>
          <a:prstGeom prst="rect">
            <a:avLst/>
          </a:prstGeom>
        </p:spPr>
      </p:pic>
      <p:pic>
        <p:nvPicPr>
          <p:cNvPr id="3" name="Picture 2" descr="A microfilm box with writing on it">
            <a:extLst>
              <a:ext uri="{FF2B5EF4-FFF2-40B4-BE49-F238E27FC236}">
                <a16:creationId xmlns:a16="http://schemas.microsoft.com/office/drawing/2014/main" id="{E73C4031-2513-3C00-8FEA-9F778493587C}"/>
              </a:ext>
            </a:extLst>
          </p:cNvPr>
          <p:cNvPicPr>
            <a:picLocks noChangeAspect="1"/>
          </p:cNvPicPr>
          <p:nvPr/>
        </p:nvPicPr>
        <p:blipFill rotWithShape="1">
          <a:blip r:embed="rId5"/>
          <a:srcRect l="10281" t="4512" r="21926" b="3172"/>
          <a:stretch/>
        </p:blipFill>
        <p:spPr>
          <a:xfrm rot="5400000">
            <a:off x="5666604" y="3978639"/>
            <a:ext cx="2354115" cy="2402642"/>
          </a:xfrm>
          <a:prstGeom prst="rect">
            <a:avLst/>
          </a:prstGeom>
        </p:spPr>
      </p:pic>
    </p:spTree>
    <p:extLst>
      <p:ext uri="{BB962C8B-B14F-4D97-AF65-F5344CB8AC3E}">
        <p14:creationId xmlns:p14="http://schemas.microsoft.com/office/powerpoint/2010/main" val="3260359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7" descr="A black background with red and black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132" name="Google Shape;132;p7" descr="A close-up of several papers. The two columns of papers are moving to show the variation in how crooked the scanned pages were. "/>
          <p:cNvPicPr preferRelativeResize="0"/>
          <p:nvPr/>
        </p:nvPicPr>
        <p:blipFill rotWithShape="1">
          <a:blip r:embed="rId4"/>
          <a:srcRect/>
          <a:stretch/>
        </p:blipFill>
        <p:spPr>
          <a:xfrm>
            <a:off x="582113" y="2032079"/>
            <a:ext cx="7120704" cy="3560352"/>
          </a:xfrm>
          <a:prstGeom prst="rect">
            <a:avLst/>
          </a:prstGeom>
          <a:noFill/>
          <a:ln>
            <a:noFill/>
          </a:ln>
        </p:spPr>
      </p:pic>
      <p:sp>
        <p:nvSpPr>
          <p:cNvPr id="133" name="Google Shape;133;p7"/>
          <p:cNvSpPr txBox="1"/>
          <p:nvPr/>
        </p:nvSpPr>
        <p:spPr>
          <a:xfrm>
            <a:off x="8295367" y="1812325"/>
            <a:ext cx="3429003" cy="4154943"/>
          </a:xfrm>
          <a:prstGeom prst="rect">
            <a:avLst/>
          </a:prstGeom>
          <a:noFill/>
          <a:ln>
            <a:noFill/>
          </a:ln>
        </p:spPr>
        <p:txBody>
          <a:bodyPr spcFirstLastPara="1" wrap="square" lIns="91425" tIns="45700" rIns="91425" bIns="45700" anchor="t" anchorCtr="0">
            <a:spAutoFit/>
          </a:bodyPr>
          <a:lstStyle/>
          <a:p>
            <a:r>
              <a:rPr lang="en-US" sz="2400" dirty="0">
                <a:solidFill>
                  <a:srgbClr val="861F42"/>
                </a:solidFill>
              </a:rPr>
              <a:t>Early reels were scanned one page at a time but part way </a:t>
            </a:r>
            <a:r>
              <a:rPr lang="en-US" sz="2400">
                <a:solidFill>
                  <a:srgbClr val="861F42"/>
                </a:solidFill>
              </a:rPr>
              <a:t>through they </a:t>
            </a:r>
            <a:r>
              <a:rPr lang="en-US" sz="2400" dirty="0">
                <a:solidFill>
                  <a:srgbClr val="861F42"/>
                </a:solidFill>
              </a:rPr>
              <a:t>changed to two. The pages were not always straight, and frequently every other page was upside down. We had to check every page's orientation in the QC process.</a:t>
            </a:r>
          </a:p>
        </p:txBody>
      </p:sp>
      <p:sp>
        <p:nvSpPr>
          <p:cNvPr id="2" name="TextBox 1">
            <a:extLst>
              <a:ext uri="{FF2B5EF4-FFF2-40B4-BE49-F238E27FC236}">
                <a16:creationId xmlns:a16="http://schemas.microsoft.com/office/drawing/2014/main" id="{02B2D557-1761-9626-B553-C8925DADBC94}"/>
              </a:ext>
            </a:extLst>
          </p:cNvPr>
          <p:cNvSpPr txBox="1"/>
          <p:nvPr/>
        </p:nvSpPr>
        <p:spPr>
          <a:xfrm>
            <a:off x="413359" y="1133605"/>
            <a:ext cx="860955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i="1" dirty="0">
                <a:solidFill>
                  <a:srgbClr val="E87723"/>
                </a:solidFill>
              </a:rPr>
              <a:t>Straighten and crop pages</a:t>
            </a:r>
          </a:p>
        </p:txBody>
      </p:sp>
    </p:spTree>
    <p:extLst>
      <p:ext uri="{BB962C8B-B14F-4D97-AF65-F5344CB8AC3E}">
        <p14:creationId xmlns:p14="http://schemas.microsoft.com/office/powerpoint/2010/main" val="283279778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13C7CFEBCA8B9448906DF9E9B40629E" ma:contentTypeVersion="14" ma:contentTypeDescription="Create a new document." ma:contentTypeScope="" ma:versionID="0c3922a8f0e9d2e2166cf6c87033bd9f">
  <xsd:schema xmlns:xsd="http://www.w3.org/2001/XMLSchema" xmlns:xs="http://www.w3.org/2001/XMLSchema" xmlns:p="http://schemas.microsoft.com/office/2006/metadata/properties" xmlns:ns3="371b0a9d-3025-4f86-8b90-8d95a529d3b7" xmlns:ns4="549a1770-f286-4f3a-8272-3f70d140071f" targetNamespace="http://schemas.microsoft.com/office/2006/metadata/properties" ma:root="true" ma:fieldsID="ec90efd9f8a73abe180029b5cdb2dbe4" ns3:_="" ns4:_="">
    <xsd:import namespace="371b0a9d-3025-4f86-8b90-8d95a529d3b7"/>
    <xsd:import namespace="549a1770-f286-4f3a-8272-3f70d140071f"/>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1b0a9d-3025-4f86-8b90-8d95a529d3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49a1770-f286-4f3a-8272-3f70d140071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371b0a9d-3025-4f86-8b90-8d95a529d3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C8C733-88DF-4187-9272-2983E4CBE412}">
  <ds:schemaRefs>
    <ds:schemaRef ds:uri="371b0a9d-3025-4f86-8b90-8d95a529d3b7"/>
    <ds:schemaRef ds:uri="549a1770-f286-4f3a-8272-3f70d14007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3F19D50-DB58-4016-B13D-B34E25209878}">
  <ds:schemaRefs>
    <ds:schemaRef ds:uri="371b0a9d-3025-4f86-8b90-8d95a529d3b7"/>
    <ds:schemaRef ds:uri="549a1770-f286-4f3a-8272-3f70d14007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11A2264-B52D-4C1E-A7B9-5A1C319266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23</Slides>
  <Notes>23</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Slowinski, Milana</dc:creator>
  <cp:revision>770</cp:revision>
  <dcterms:created xsi:type="dcterms:W3CDTF">2023-09-04T14:40:12Z</dcterms:created>
  <dcterms:modified xsi:type="dcterms:W3CDTF">2024-08-21T18:53:28Z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0x010100E13C7CFEBCA8B9448906DF9E9B40629E</vt:lpwstr>
  </property>
</Properties>
</file>