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2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2" Type="http://schemas.openxmlformats.org/officeDocument/2006/relationships/hyperlink" Target="http://msu.edu/" TargetMode="Externa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Hired group of indians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remade the site we use now until problems occured 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no supprot and lost them with security flaws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they worked for about a year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hacked on january 15th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emails, personal information, usernames and passwords (password big problem between many websites)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created on H-net network at MSU. Used by any teachers, students, or enthusiasts. </a:t>
            </a:r>
          </a:p>
          <a:p>
            <a:pPr rtl="0">
              <a:spcBef>
                <a:spcPts val="0"/>
              </a:spcBef>
              <a:buNone/>
            </a:pPr>
            <a:r>
              <a:rPr lang="en" sz="1000">
                <a:solidFill>
                  <a:srgbClr val="777777"/>
                </a:solidFill>
              </a:rPr>
              <a:t>Matrix, the Center for Digital Humanities and Social Sciences at </a:t>
            </a:r>
            <a:r>
              <a:rPr lang="en" sz="1000" u="sng">
                <a:solidFill>
                  <a:srgbClr val="006791"/>
                </a:solidFill>
                <a:hlinkClick r:id="rId2"/>
              </a:rPr>
              <a:t>Michigan State University</a:t>
            </a:r>
            <a:r>
              <a:rPr lang="en" sz="1000">
                <a:solidFill>
                  <a:srgbClr val="777777"/>
                </a:solidFill>
              </a:rPr>
              <a:t>,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once security problems, they were forced offline of the host to prevent further infiltration of H-Net. </a:t>
            </a:r>
          </a:p>
          <a:p>
            <a:pPr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H-Net is an international interdisciplinary organization of scholars and teachers dedicated to developing the enormous educational potential of the Internet and the World Wide Web.</a:t>
            </a:r>
          </a:p>
          <a:p>
            <a:pPr rtl="0">
              <a:spcBef>
                <a:spcPts val="0"/>
              </a:spcBef>
              <a:buNone/>
            </a:pPr>
            <a:r>
              <a:rPr lang="en" sz="10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Humanities and Social sciences online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Asked Dennis Boone to test the website for other things (we did our own testing as well)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7200"/>
            </a:lvl1pPr>
            <a:lvl2pPr>
              <a:spcBef>
                <a:spcPts val="0"/>
              </a:spcBef>
              <a:buSzPct val="100000"/>
              <a:defRPr sz="7200"/>
            </a:lvl2pPr>
            <a:lvl3pPr>
              <a:spcBef>
                <a:spcPts val="0"/>
              </a:spcBef>
              <a:buSzPct val="100000"/>
              <a:defRPr sz="7200"/>
            </a:lvl3pPr>
            <a:lvl4pPr>
              <a:spcBef>
                <a:spcPts val="0"/>
              </a:spcBef>
              <a:buSzPct val="100000"/>
              <a:defRPr sz="7200"/>
            </a:lvl4pPr>
            <a:lvl5pPr>
              <a:spcBef>
                <a:spcPts val="0"/>
              </a:spcBef>
              <a:buSzPct val="100000"/>
              <a:defRPr sz="7200"/>
            </a:lvl5pPr>
            <a:lvl6pPr>
              <a:spcBef>
                <a:spcPts val="0"/>
              </a:spcBef>
              <a:buSzPct val="100000"/>
              <a:defRPr sz="7200"/>
            </a:lvl6pPr>
            <a:lvl7pPr>
              <a:spcBef>
                <a:spcPts val="0"/>
              </a:spcBef>
              <a:buSzPct val="100000"/>
              <a:defRPr sz="7200"/>
            </a:lvl7pPr>
            <a:lvl8pPr>
              <a:spcBef>
                <a:spcPts val="0"/>
              </a:spcBef>
              <a:buSzPct val="100000"/>
              <a:defRPr sz="7200"/>
            </a:lvl8pPr>
            <a:lvl9pPr>
              <a:spcBef>
                <a:spcPts val="0"/>
              </a:spcBef>
              <a:buSzPct val="100000"/>
              <a:defRPr sz="7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457200" y="3716392"/>
            <a:ext cx="8229600" cy="123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12" name="Shape 12"/>
          <p:cNvCxnSpPr/>
          <p:nvPr/>
        </p:nvCxnSpPr>
        <p:spPr>
          <a:xfrm>
            <a:off x="457200" y="411479"/>
            <a:ext cx="8229600" cy="0"/>
          </a:xfrm>
          <a:prstGeom prst="straightConnector1">
            <a:avLst/>
          </a:prstGeom>
          <a:noFill/>
          <a:ln cap="flat" w="571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3" name="Shape 13"/>
          <p:cNvCxnSpPr/>
          <p:nvPr/>
        </p:nvCxnSpPr>
        <p:spPr>
          <a:xfrm>
            <a:off x="457200" y="3633382"/>
            <a:ext cx="8229600" cy="0"/>
          </a:xfrm>
          <a:prstGeom prst="straightConnector1">
            <a:avLst/>
          </a:prstGeom>
          <a:noFill/>
          <a:ln cap="flat" w="5715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4" name="Shape 1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>
                <a:solidFill>
                  <a:srgbClr val="DA0002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DA0002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DA0002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DA0002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DA0002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DA0002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DA0002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DA0002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18" name="Shape 18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cap="flat" w="50800">
            <a:solidFill>
              <a:srgbClr val="DA00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Shape 19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>
                <a:solidFill>
                  <a:srgbClr val="DA0002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DA0002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DA0002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DA0002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DA0002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DA0002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DA0002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DA0002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DA0002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24" name="Shape 24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cap="flat" w="50800">
            <a:solidFill>
              <a:srgbClr val="DA000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" name="Shape 2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cxnSp>
        <p:nvCxnSpPr>
          <p:cNvPr id="28" name="Shape 28"/>
          <p:cNvCxnSpPr/>
          <p:nvPr/>
        </p:nvCxnSpPr>
        <p:spPr>
          <a:xfrm>
            <a:off x="457200" y="1143000"/>
            <a:ext cx="8229600" cy="0"/>
          </a:xfrm>
          <a:prstGeom prst="straightConnector1">
            <a:avLst/>
          </a:prstGeom>
          <a:noFill/>
          <a:ln cap="flat" w="50800">
            <a:solidFill>
              <a:schemeClr val="accen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Shape 29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  <p:cxnSp>
        <p:nvCxnSpPr>
          <p:cNvPr id="32" name="Shape 32"/>
          <p:cNvCxnSpPr/>
          <p:nvPr/>
        </p:nvCxnSpPr>
        <p:spPr>
          <a:xfrm>
            <a:off x="457200" y="4317760"/>
            <a:ext cx="8229600" cy="0"/>
          </a:xfrm>
          <a:prstGeom prst="straightConnector1">
            <a:avLst/>
          </a:prstGeom>
          <a:noFill/>
          <a:ln cap="flat" w="508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" name="Shape 33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57200" y="113139"/>
            <a:ext cx="8229600" cy="0"/>
          </a:xfrm>
          <a:prstGeom prst="straightConnector1">
            <a:avLst/>
          </a:prstGeom>
          <a:noFill/>
          <a:ln cap="flat" w="508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6" name="Shape 36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1pPr>
            <a:lvl2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2pPr>
            <a:lvl3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3pPr>
            <a:lvl4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4pPr>
            <a:lvl5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5pPr>
            <a:lvl6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6pPr>
            <a:lvl7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7pPr>
            <a:lvl8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8pPr>
            <a:lvl9pPr>
              <a:spcBef>
                <a:spcPts val="0"/>
              </a:spcBef>
              <a:buClr>
                <a:schemeClr val="accent1"/>
              </a:buClr>
              <a:buSzPct val="100000"/>
              <a:buNone/>
              <a:defRPr b="1" sz="36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cxnSp>
        <p:nvCxnSpPr>
          <p:cNvPr id="7" name="Shape 7"/>
          <p:cNvCxnSpPr/>
          <p:nvPr/>
        </p:nvCxnSpPr>
        <p:spPr>
          <a:xfrm>
            <a:off x="457200" y="5023259"/>
            <a:ext cx="8229600" cy="0"/>
          </a:xfrm>
          <a:prstGeom prst="straightConnector1">
            <a:avLst/>
          </a:prstGeom>
          <a:noFill/>
          <a:ln cap="flat" w="5080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8" name="Shape 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4.png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0.png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1.png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2.png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3" Type="http://schemas.openxmlformats.org/officeDocument/2006/relationships/image" Target="../media/image03.png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idx="1" type="subTitle"/>
          </p:nvPr>
        </p:nvSpPr>
        <p:spPr>
          <a:xfrm>
            <a:off x="4762675" y="3716400"/>
            <a:ext cx="4089899" cy="123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Clients:</a:t>
            </a:r>
          </a:p>
          <a:p>
            <a:pPr rtl="0">
              <a:spcBef>
                <a:spcPts val="0"/>
              </a:spcBef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James von Geldern (vongeldern@malacester.edu)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Amy Nelson (anelson@vt.edu)</a:t>
            </a:r>
          </a:p>
        </p:txBody>
      </p:sp>
      <p:sp>
        <p:nvSpPr>
          <p:cNvPr id="39" name="Shape 39"/>
          <p:cNvSpPr txBox="1"/>
          <p:nvPr>
            <p:ph idx="2" type="subTitle"/>
          </p:nvPr>
        </p:nvSpPr>
        <p:spPr>
          <a:xfrm>
            <a:off x="457200" y="3716400"/>
            <a:ext cx="4089899" cy="123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" sz="1400">
                <a:latin typeface="Times New Roman"/>
                <a:ea typeface="Times New Roman"/>
                <a:cs typeface="Times New Roman"/>
                <a:sym typeface="Times New Roman"/>
              </a:rPr>
              <a:t>Karan Bhatia, Zak Edwards, Matthew Layser, Austin Moore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CS 4624 - Dr. Edward Fox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Virginia Polytechnic Institute and State University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Blacksburg, VA 24060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" name="Shape 40"/>
          <p:cNvSpPr txBox="1"/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algn="l">
              <a:spcBef>
                <a:spcPts val="0"/>
              </a:spcBef>
              <a:buNone/>
            </a:pPr>
            <a:r>
              <a:rPr lang="en"/>
              <a:t>17 Moments in Soviet History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the Website?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Soviet Era website as a teaching tool</a:t>
            </a:r>
          </a:p>
          <a:p>
            <a:pPr indent="-3810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/>
              <a:t>Archive of documents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Videos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Images</a:t>
            </a:r>
          </a:p>
          <a:p>
            <a:pPr indent="-342900" lvl="1" marL="914400" rtl="0">
              <a:spcBef>
                <a:spcPts val="0"/>
              </a:spcBef>
              <a:buClr>
                <a:schemeClr val="dk1"/>
              </a:buClr>
              <a:buSzPct val="100000"/>
              <a:buFont typeface="Courier New"/>
              <a:buChar char="o"/>
            </a:pPr>
            <a:r>
              <a:rPr lang="en" sz="1800"/>
              <a:t>Primary source documents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47" name="Shape 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7825" y="1253200"/>
            <a:ext cx="2654825" cy="3493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Our work</a:t>
            </a:r>
          </a:p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Fixed Security Flaws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SQL queries sanitized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Fixing General Issues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Clean up code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Fixing Database Issues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Connectivity problems</a:t>
            </a:r>
          </a:p>
          <a:p>
            <a:pPr indent="-419100" lvl="0" marL="45720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Added Subtitles to Videos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Testing</a:t>
            </a:r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Extensive Attack Testing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Asked a Server Administrator to Test</a:t>
            </a: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600" y="2490232"/>
            <a:ext cx="7447399" cy="22923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Lessons Learned</a:t>
            </a:r>
          </a:p>
        </p:txBody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Support is important</a:t>
            </a:r>
          </a:p>
          <a:p>
            <a:pPr indent="-381000" lvl="1" marL="914400" rtl="0">
              <a:spcBef>
                <a:spcPts val="0"/>
              </a:spcBef>
              <a:buClr>
                <a:schemeClr val="dk1"/>
              </a:buClr>
              <a:buSzPct val="80000"/>
              <a:buFont typeface="Courier New"/>
              <a:buChar char="o"/>
            </a:pPr>
            <a:r>
              <a:rPr lang="en"/>
              <a:t>Have a plan for maintaining code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Use open-source/common frameworks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Modular code results in easier debugging</a:t>
            </a:r>
          </a:p>
          <a:p>
            <a:pPr indent="-41910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Hire qualified and trustworthy personnel for web development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Screenshot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8350" y="1200137"/>
            <a:ext cx="7284850" cy="379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Screenshot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550" y="1200150"/>
            <a:ext cx="7385568" cy="3725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Screenshot</a:t>
            </a:r>
          </a:p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119650"/>
            <a:ext cx="8229600" cy="3587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Acknowledgments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Dr. Edward Fox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Dr. Amy Nelson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Dr. James von Geldern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Dr. Lewis Siegelbaum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Dr. Kristen Edwards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Mr. Dennis Boone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swiss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