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90" r:id="rId3"/>
    <p:sldId id="293" r:id="rId4"/>
    <p:sldId id="307" r:id="rId5"/>
    <p:sldId id="291" r:id="rId6"/>
    <p:sldId id="278" r:id="rId7"/>
    <p:sldId id="294" r:id="rId8"/>
    <p:sldId id="314" r:id="rId9"/>
    <p:sldId id="296" r:id="rId10"/>
    <p:sldId id="297" r:id="rId11"/>
    <p:sldId id="301" r:id="rId12"/>
    <p:sldId id="302" r:id="rId13"/>
    <p:sldId id="311" r:id="rId14"/>
    <p:sldId id="312" r:id="rId15"/>
    <p:sldId id="315" r:id="rId16"/>
    <p:sldId id="313" r:id="rId17"/>
    <p:sldId id="316" r:id="rId18"/>
    <p:sldId id="276" r:id="rId19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37" autoAdjust="0"/>
    <p:restoredTop sz="87808" autoAdjust="0"/>
  </p:normalViewPr>
  <p:slideViewPr>
    <p:cSldViewPr snapToGrid="0" snapToObjects="1">
      <p:cViewPr varScale="1">
        <p:scale>
          <a:sx n="83" d="100"/>
          <a:sy n="83" d="100"/>
        </p:scale>
        <p:origin x="-744" y="-8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v>Wind Speed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operation!$A$1:$A$82</c:f>
              <c:numCache>
                <c:formatCode>General</c:formatCode>
                <c:ptCount val="82"/>
                <c:pt idx="1">
                  <c:v>5.83</c:v>
                </c:pt>
                <c:pt idx="2">
                  <c:v>6.13</c:v>
                </c:pt>
                <c:pt idx="3">
                  <c:v>6.41</c:v>
                </c:pt>
                <c:pt idx="4">
                  <c:v>6.7</c:v>
                </c:pt>
                <c:pt idx="5">
                  <c:v>6.99</c:v>
                </c:pt>
                <c:pt idx="6">
                  <c:v>7.28</c:v>
                </c:pt>
                <c:pt idx="7">
                  <c:v>7.57</c:v>
                </c:pt>
                <c:pt idx="8">
                  <c:v>7.86</c:v>
                </c:pt>
                <c:pt idx="9">
                  <c:v>8.15</c:v>
                </c:pt>
                <c:pt idx="10">
                  <c:v>8.44</c:v>
                </c:pt>
                <c:pt idx="11">
                  <c:v>8.73</c:v>
                </c:pt>
                <c:pt idx="12">
                  <c:v>9.02</c:v>
                </c:pt>
                <c:pt idx="13">
                  <c:v>9.32</c:v>
                </c:pt>
                <c:pt idx="14">
                  <c:v>9.61</c:v>
                </c:pt>
                <c:pt idx="15">
                  <c:v>9.89</c:v>
                </c:pt>
                <c:pt idx="16">
                  <c:v>10.220000000000001</c:v>
                </c:pt>
                <c:pt idx="17">
                  <c:v>10.52</c:v>
                </c:pt>
                <c:pt idx="18">
                  <c:v>10.8</c:v>
                </c:pt>
                <c:pt idx="19">
                  <c:v>11.1</c:v>
                </c:pt>
                <c:pt idx="20">
                  <c:v>11.39</c:v>
                </c:pt>
                <c:pt idx="21">
                  <c:v>11.68</c:v>
                </c:pt>
                <c:pt idx="22">
                  <c:v>11.96</c:v>
                </c:pt>
                <c:pt idx="23">
                  <c:v>12.25</c:v>
                </c:pt>
                <c:pt idx="24">
                  <c:v>12.55</c:v>
                </c:pt>
                <c:pt idx="25">
                  <c:v>12.84</c:v>
                </c:pt>
                <c:pt idx="26">
                  <c:v>13.13</c:v>
                </c:pt>
                <c:pt idx="27">
                  <c:v>13.42</c:v>
                </c:pt>
                <c:pt idx="28">
                  <c:v>13.71</c:v>
                </c:pt>
                <c:pt idx="29">
                  <c:v>14</c:v>
                </c:pt>
                <c:pt idx="30">
                  <c:v>14.29</c:v>
                </c:pt>
                <c:pt idx="31">
                  <c:v>14.58</c:v>
                </c:pt>
                <c:pt idx="32">
                  <c:v>14.88</c:v>
                </c:pt>
                <c:pt idx="33">
                  <c:v>15.16</c:v>
                </c:pt>
                <c:pt idx="34">
                  <c:v>15.45</c:v>
                </c:pt>
                <c:pt idx="35">
                  <c:v>15.74</c:v>
                </c:pt>
                <c:pt idx="36">
                  <c:v>16.03</c:v>
                </c:pt>
                <c:pt idx="37">
                  <c:v>16.32</c:v>
                </c:pt>
                <c:pt idx="38">
                  <c:v>16.61</c:v>
                </c:pt>
                <c:pt idx="39">
                  <c:v>16.91</c:v>
                </c:pt>
                <c:pt idx="40">
                  <c:v>17.2</c:v>
                </c:pt>
                <c:pt idx="41">
                  <c:v>17.489999999999998</c:v>
                </c:pt>
                <c:pt idx="42">
                  <c:v>17.78</c:v>
                </c:pt>
                <c:pt idx="43">
                  <c:v>18.07</c:v>
                </c:pt>
                <c:pt idx="44">
                  <c:v>18.36</c:v>
                </c:pt>
                <c:pt idx="45">
                  <c:v>18.690000000000001</c:v>
                </c:pt>
                <c:pt idx="46">
                  <c:v>18.98</c:v>
                </c:pt>
                <c:pt idx="47">
                  <c:v>19.27</c:v>
                </c:pt>
                <c:pt idx="48">
                  <c:v>19.559999999999999</c:v>
                </c:pt>
                <c:pt idx="49">
                  <c:v>19.850000000000001</c:v>
                </c:pt>
                <c:pt idx="50">
                  <c:v>20.14</c:v>
                </c:pt>
                <c:pt idx="51">
                  <c:v>20.420000000000002</c:v>
                </c:pt>
                <c:pt idx="52">
                  <c:v>20.71</c:v>
                </c:pt>
                <c:pt idx="53">
                  <c:v>21</c:v>
                </c:pt>
                <c:pt idx="54">
                  <c:v>21.3</c:v>
                </c:pt>
                <c:pt idx="55">
                  <c:v>21.59</c:v>
                </c:pt>
                <c:pt idx="56">
                  <c:v>21.88</c:v>
                </c:pt>
                <c:pt idx="57">
                  <c:v>22.16</c:v>
                </c:pt>
                <c:pt idx="58">
                  <c:v>22.45</c:v>
                </c:pt>
                <c:pt idx="59">
                  <c:v>22.74</c:v>
                </c:pt>
                <c:pt idx="60">
                  <c:v>23.03</c:v>
                </c:pt>
                <c:pt idx="61">
                  <c:v>23.32</c:v>
                </c:pt>
                <c:pt idx="62">
                  <c:v>23.61</c:v>
                </c:pt>
                <c:pt idx="63">
                  <c:v>23.9</c:v>
                </c:pt>
                <c:pt idx="64">
                  <c:v>24.19</c:v>
                </c:pt>
                <c:pt idx="65">
                  <c:v>24.49</c:v>
                </c:pt>
                <c:pt idx="66">
                  <c:v>24.78</c:v>
                </c:pt>
                <c:pt idx="67">
                  <c:v>25.07</c:v>
                </c:pt>
                <c:pt idx="68">
                  <c:v>25.36</c:v>
                </c:pt>
                <c:pt idx="69">
                  <c:v>25.65</c:v>
                </c:pt>
                <c:pt idx="70">
                  <c:v>25.94</c:v>
                </c:pt>
                <c:pt idx="71">
                  <c:v>26.23</c:v>
                </c:pt>
                <c:pt idx="72">
                  <c:v>26.52</c:v>
                </c:pt>
                <c:pt idx="73">
                  <c:v>26.81</c:v>
                </c:pt>
                <c:pt idx="74">
                  <c:v>27.14</c:v>
                </c:pt>
                <c:pt idx="75">
                  <c:v>27.43</c:v>
                </c:pt>
                <c:pt idx="76">
                  <c:v>27.73</c:v>
                </c:pt>
                <c:pt idx="77">
                  <c:v>28.02</c:v>
                </c:pt>
                <c:pt idx="78">
                  <c:v>28.31</c:v>
                </c:pt>
                <c:pt idx="79">
                  <c:v>28.6</c:v>
                </c:pt>
                <c:pt idx="80">
                  <c:v>28.89</c:v>
                </c:pt>
                <c:pt idx="81">
                  <c:v>29.18</c:v>
                </c:pt>
              </c:numCache>
            </c:numRef>
          </c:xVal>
          <c:yVal>
            <c:numRef>
              <c:f>operation!$B$1:$B$82</c:f>
              <c:numCache>
                <c:formatCode>General</c:formatCode>
                <c:ptCount val="82"/>
                <c:pt idx="1">
                  <c:v>7.2837529999999999</c:v>
                </c:pt>
                <c:pt idx="2">
                  <c:v>7.3513489999999999</c:v>
                </c:pt>
                <c:pt idx="3">
                  <c:v>7.1720660000000001</c:v>
                </c:pt>
                <c:pt idx="4">
                  <c:v>7.0848199999999997</c:v>
                </c:pt>
                <c:pt idx="5">
                  <c:v>6.9528590000000001</c:v>
                </c:pt>
                <c:pt idx="6">
                  <c:v>7.1404639999999997</c:v>
                </c:pt>
                <c:pt idx="7">
                  <c:v>6.9648690000000002</c:v>
                </c:pt>
                <c:pt idx="8">
                  <c:v>6.6870000000000003</c:v>
                </c:pt>
                <c:pt idx="9">
                  <c:v>6.853936</c:v>
                </c:pt>
                <c:pt idx="10">
                  <c:v>7.2584059999999999</c:v>
                </c:pt>
                <c:pt idx="11">
                  <c:v>7.9735360000000002</c:v>
                </c:pt>
                <c:pt idx="12">
                  <c:v>7.7420349999999996</c:v>
                </c:pt>
                <c:pt idx="13">
                  <c:v>7.204294</c:v>
                </c:pt>
                <c:pt idx="14">
                  <c:v>7.2464930000000001</c:v>
                </c:pt>
                <c:pt idx="15">
                  <c:v>6.6956889999999998</c:v>
                </c:pt>
                <c:pt idx="16">
                  <c:v>6.2525279999999999</c:v>
                </c:pt>
                <c:pt idx="17">
                  <c:v>6.3690519999999999</c:v>
                </c:pt>
                <c:pt idx="18">
                  <c:v>7.0311959999999996</c:v>
                </c:pt>
                <c:pt idx="19">
                  <c:v>7.677117</c:v>
                </c:pt>
                <c:pt idx="20">
                  <c:v>7.8879840000000003</c:v>
                </c:pt>
                <c:pt idx="21">
                  <c:v>7.8444539999999998</c:v>
                </c:pt>
                <c:pt idx="22">
                  <c:v>7.2794309999999998</c:v>
                </c:pt>
                <c:pt idx="23">
                  <c:v>6.9069950000000002</c:v>
                </c:pt>
                <c:pt idx="24">
                  <c:v>6.3521669999999997</c:v>
                </c:pt>
                <c:pt idx="25">
                  <c:v>6.2023830000000002</c:v>
                </c:pt>
                <c:pt idx="26">
                  <c:v>6.2689399999999997</c:v>
                </c:pt>
                <c:pt idx="27">
                  <c:v>6.1525400000000001</c:v>
                </c:pt>
                <c:pt idx="28">
                  <c:v>6.0579660000000004</c:v>
                </c:pt>
                <c:pt idx="29">
                  <c:v>6.2655419999999999</c:v>
                </c:pt>
                <c:pt idx="30">
                  <c:v>6.5517180000000002</c:v>
                </c:pt>
                <c:pt idx="31">
                  <c:v>6.8593359999999999</c:v>
                </c:pt>
                <c:pt idx="32">
                  <c:v>6.6599079999999997</c:v>
                </c:pt>
                <c:pt idx="33">
                  <c:v>6.5507080000000002</c:v>
                </c:pt>
                <c:pt idx="34">
                  <c:v>5.9574449999999999</c:v>
                </c:pt>
                <c:pt idx="35">
                  <c:v>5.4637190000000002</c:v>
                </c:pt>
                <c:pt idx="36">
                  <c:v>5.7169470000000002</c:v>
                </c:pt>
                <c:pt idx="37">
                  <c:v>5.400099</c:v>
                </c:pt>
                <c:pt idx="38">
                  <c:v>5.2853830000000004</c:v>
                </c:pt>
                <c:pt idx="39">
                  <c:v>5.1400690000000004</c:v>
                </c:pt>
                <c:pt idx="40">
                  <c:v>5.1421089999999996</c:v>
                </c:pt>
                <c:pt idx="41">
                  <c:v>5.4326150000000002</c:v>
                </c:pt>
                <c:pt idx="42">
                  <c:v>5.8838090000000003</c:v>
                </c:pt>
                <c:pt idx="43">
                  <c:v>6.4288499999999997</c:v>
                </c:pt>
                <c:pt idx="44">
                  <c:v>6.51112</c:v>
                </c:pt>
                <c:pt idx="45">
                  <c:v>6.3999579999999998</c:v>
                </c:pt>
                <c:pt idx="46">
                  <c:v>6.704637</c:v>
                </c:pt>
                <c:pt idx="47">
                  <c:v>6.1498809999999997</c:v>
                </c:pt>
                <c:pt idx="48">
                  <c:v>6.3353080000000004</c:v>
                </c:pt>
                <c:pt idx="49">
                  <c:v>6.4123279999999996</c:v>
                </c:pt>
                <c:pt idx="50">
                  <c:v>6.4372379999999998</c:v>
                </c:pt>
                <c:pt idx="51">
                  <c:v>6.2408520000000003</c:v>
                </c:pt>
                <c:pt idx="52">
                  <c:v>6.2274279999999997</c:v>
                </c:pt>
                <c:pt idx="53">
                  <c:v>6.6288369999999999</c:v>
                </c:pt>
                <c:pt idx="54">
                  <c:v>6.7027830000000002</c:v>
                </c:pt>
                <c:pt idx="55">
                  <c:v>7.0205130000000002</c:v>
                </c:pt>
                <c:pt idx="56">
                  <c:v>6.6256560000000002</c:v>
                </c:pt>
                <c:pt idx="57">
                  <c:v>6.407724</c:v>
                </c:pt>
                <c:pt idx="58">
                  <c:v>6.2694789999999996</c:v>
                </c:pt>
                <c:pt idx="59">
                  <c:v>6.2896369999999999</c:v>
                </c:pt>
                <c:pt idx="60">
                  <c:v>6.9845269999999999</c:v>
                </c:pt>
                <c:pt idx="61">
                  <c:v>7.551469</c:v>
                </c:pt>
                <c:pt idx="62">
                  <c:v>7.2625320000000002</c:v>
                </c:pt>
                <c:pt idx="63">
                  <c:v>7.0509409999999999</c:v>
                </c:pt>
                <c:pt idx="64">
                  <c:v>7.1544629999999998</c:v>
                </c:pt>
                <c:pt idx="65">
                  <c:v>6.7860800000000001</c:v>
                </c:pt>
                <c:pt idx="66">
                  <c:v>6.5990019999999996</c:v>
                </c:pt>
                <c:pt idx="67">
                  <c:v>6.7379740000000004</c:v>
                </c:pt>
                <c:pt idx="68">
                  <c:v>6.4905730000000004</c:v>
                </c:pt>
                <c:pt idx="69">
                  <c:v>6.7385039999999998</c:v>
                </c:pt>
                <c:pt idx="70">
                  <c:v>7.0712700000000002</c:v>
                </c:pt>
                <c:pt idx="71">
                  <c:v>7.0926</c:v>
                </c:pt>
                <c:pt idx="72">
                  <c:v>7.2634090000000002</c:v>
                </c:pt>
                <c:pt idx="73">
                  <c:v>7.526243</c:v>
                </c:pt>
                <c:pt idx="74">
                  <c:v>7.7744840000000002</c:v>
                </c:pt>
                <c:pt idx="75">
                  <c:v>7.3668269999999998</c:v>
                </c:pt>
                <c:pt idx="76">
                  <c:v>7.0367240000000004</c:v>
                </c:pt>
                <c:pt idx="77">
                  <c:v>7.1817359999999999</c:v>
                </c:pt>
                <c:pt idx="78">
                  <c:v>7.2827260000000003</c:v>
                </c:pt>
                <c:pt idx="79">
                  <c:v>7.4218989999999998</c:v>
                </c:pt>
                <c:pt idx="80">
                  <c:v>7.3847180000000003</c:v>
                </c:pt>
                <c:pt idx="81">
                  <c:v>7.5424410000000002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966016"/>
        <c:axId val="126969344"/>
      </c:scatterChart>
      <c:scatterChart>
        <c:scatterStyle val="smoothMarker"/>
        <c:varyColors val="0"/>
        <c:ser>
          <c:idx val="1"/>
          <c:order val="1"/>
          <c:tx>
            <c:v>Rotor Speed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operation!$A$1:$A$82</c:f>
              <c:numCache>
                <c:formatCode>General</c:formatCode>
                <c:ptCount val="82"/>
                <c:pt idx="1">
                  <c:v>5.83</c:v>
                </c:pt>
                <c:pt idx="2">
                  <c:v>6.13</c:v>
                </c:pt>
                <c:pt idx="3">
                  <c:v>6.41</c:v>
                </c:pt>
                <c:pt idx="4">
                  <c:v>6.7</c:v>
                </c:pt>
                <c:pt idx="5">
                  <c:v>6.99</c:v>
                </c:pt>
                <c:pt idx="6">
                  <c:v>7.28</c:v>
                </c:pt>
                <c:pt idx="7">
                  <c:v>7.57</c:v>
                </c:pt>
                <c:pt idx="8">
                  <c:v>7.86</c:v>
                </c:pt>
                <c:pt idx="9">
                  <c:v>8.15</c:v>
                </c:pt>
                <c:pt idx="10">
                  <c:v>8.44</c:v>
                </c:pt>
                <c:pt idx="11">
                  <c:v>8.73</c:v>
                </c:pt>
                <c:pt idx="12">
                  <c:v>9.02</c:v>
                </c:pt>
                <c:pt idx="13">
                  <c:v>9.32</c:v>
                </c:pt>
                <c:pt idx="14">
                  <c:v>9.61</c:v>
                </c:pt>
                <c:pt idx="15">
                  <c:v>9.89</c:v>
                </c:pt>
                <c:pt idx="16">
                  <c:v>10.220000000000001</c:v>
                </c:pt>
                <c:pt idx="17">
                  <c:v>10.52</c:v>
                </c:pt>
                <c:pt idx="18">
                  <c:v>10.8</c:v>
                </c:pt>
                <c:pt idx="19">
                  <c:v>11.1</c:v>
                </c:pt>
                <c:pt idx="20">
                  <c:v>11.39</c:v>
                </c:pt>
                <c:pt idx="21">
                  <c:v>11.68</c:v>
                </c:pt>
                <c:pt idx="22">
                  <c:v>11.96</c:v>
                </c:pt>
                <c:pt idx="23">
                  <c:v>12.25</c:v>
                </c:pt>
                <c:pt idx="24">
                  <c:v>12.55</c:v>
                </c:pt>
                <c:pt idx="25">
                  <c:v>12.84</c:v>
                </c:pt>
                <c:pt idx="26">
                  <c:v>13.13</c:v>
                </c:pt>
                <c:pt idx="27">
                  <c:v>13.42</c:v>
                </c:pt>
                <c:pt idx="28">
                  <c:v>13.71</c:v>
                </c:pt>
                <c:pt idx="29">
                  <c:v>14</c:v>
                </c:pt>
                <c:pt idx="30">
                  <c:v>14.29</c:v>
                </c:pt>
                <c:pt idx="31">
                  <c:v>14.58</c:v>
                </c:pt>
                <c:pt idx="32">
                  <c:v>14.88</c:v>
                </c:pt>
                <c:pt idx="33">
                  <c:v>15.16</c:v>
                </c:pt>
                <c:pt idx="34">
                  <c:v>15.45</c:v>
                </c:pt>
                <c:pt idx="35">
                  <c:v>15.74</c:v>
                </c:pt>
                <c:pt idx="36">
                  <c:v>16.03</c:v>
                </c:pt>
                <c:pt idx="37">
                  <c:v>16.32</c:v>
                </c:pt>
                <c:pt idx="38">
                  <c:v>16.61</c:v>
                </c:pt>
                <c:pt idx="39">
                  <c:v>16.91</c:v>
                </c:pt>
                <c:pt idx="40">
                  <c:v>17.2</c:v>
                </c:pt>
                <c:pt idx="41">
                  <c:v>17.489999999999998</c:v>
                </c:pt>
                <c:pt idx="42">
                  <c:v>17.78</c:v>
                </c:pt>
                <c:pt idx="43">
                  <c:v>18.07</c:v>
                </c:pt>
                <c:pt idx="44">
                  <c:v>18.36</c:v>
                </c:pt>
                <c:pt idx="45">
                  <c:v>18.690000000000001</c:v>
                </c:pt>
                <c:pt idx="46">
                  <c:v>18.98</c:v>
                </c:pt>
                <c:pt idx="47">
                  <c:v>19.27</c:v>
                </c:pt>
                <c:pt idx="48">
                  <c:v>19.559999999999999</c:v>
                </c:pt>
                <c:pt idx="49">
                  <c:v>19.850000000000001</c:v>
                </c:pt>
                <c:pt idx="50">
                  <c:v>20.14</c:v>
                </c:pt>
                <c:pt idx="51">
                  <c:v>20.420000000000002</c:v>
                </c:pt>
                <c:pt idx="52">
                  <c:v>20.71</c:v>
                </c:pt>
                <c:pt idx="53">
                  <c:v>21</c:v>
                </c:pt>
                <c:pt idx="54">
                  <c:v>21.3</c:v>
                </c:pt>
                <c:pt idx="55">
                  <c:v>21.59</c:v>
                </c:pt>
                <c:pt idx="56">
                  <c:v>21.88</c:v>
                </c:pt>
                <c:pt idx="57">
                  <c:v>22.16</c:v>
                </c:pt>
                <c:pt idx="58">
                  <c:v>22.45</c:v>
                </c:pt>
                <c:pt idx="59">
                  <c:v>22.74</c:v>
                </c:pt>
                <c:pt idx="60">
                  <c:v>23.03</c:v>
                </c:pt>
                <c:pt idx="61">
                  <c:v>23.32</c:v>
                </c:pt>
                <c:pt idx="62">
                  <c:v>23.61</c:v>
                </c:pt>
                <c:pt idx="63">
                  <c:v>23.9</c:v>
                </c:pt>
                <c:pt idx="64">
                  <c:v>24.19</c:v>
                </c:pt>
                <c:pt idx="65">
                  <c:v>24.49</c:v>
                </c:pt>
                <c:pt idx="66">
                  <c:v>24.78</c:v>
                </c:pt>
                <c:pt idx="67">
                  <c:v>25.07</c:v>
                </c:pt>
                <c:pt idx="68">
                  <c:v>25.36</c:v>
                </c:pt>
                <c:pt idx="69">
                  <c:v>25.65</c:v>
                </c:pt>
                <c:pt idx="70">
                  <c:v>25.94</c:v>
                </c:pt>
                <c:pt idx="71">
                  <c:v>26.23</c:v>
                </c:pt>
                <c:pt idx="72">
                  <c:v>26.52</c:v>
                </c:pt>
                <c:pt idx="73">
                  <c:v>26.81</c:v>
                </c:pt>
                <c:pt idx="74">
                  <c:v>27.14</c:v>
                </c:pt>
                <c:pt idx="75">
                  <c:v>27.43</c:v>
                </c:pt>
                <c:pt idx="76">
                  <c:v>27.73</c:v>
                </c:pt>
                <c:pt idx="77">
                  <c:v>28.02</c:v>
                </c:pt>
                <c:pt idx="78">
                  <c:v>28.31</c:v>
                </c:pt>
                <c:pt idx="79">
                  <c:v>28.6</c:v>
                </c:pt>
                <c:pt idx="80">
                  <c:v>28.89</c:v>
                </c:pt>
                <c:pt idx="81">
                  <c:v>29.18</c:v>
                </c:pt>
              </c:numCache>
            </c:numRef>
          </c:xVal>
          <c:yVal>
            <c:numRef>
              <c:f>operation!$C$1:$C$82</c:f>
              <c:numCache>
                <c:formatCode>General</c:formatCode>
                <c:ptCount val="82"/>
                <c:pt idx="1">
                  <c:v>186.7064</c:v>
                </c:pt>
                <c:pt idx="2">
                  <c:v>176.19463999999999</c:v>
                </c:pt>
                <c:pt idx="3">
                  <c:v>174.03952000000001</c:v>
                </c:pt>
                <c:pt idx="4">
                  <c:v>177.23519999999999</c:v>
                </c:pt>
                <c:pt idx="5">
                  <c:v>183.35022000000001</c:v>
                </c:pt>
                <c:pt idx="6">
                  <c:v>190.38470000000001</c:v>
                </c:pt>
                <c:pt idx="7">
                  <c:v>197.07056</c:v>
                </c:pt>
                <c:pt idx="8">
                  <c:v>201.78396000000001</c:v>
                </c:pt>
                <c:pt idx="9">
                  <c:v>202.03656000000001</c:v>
                </c:pt>
                <c:pt idx="10">
                  <c:v>199.53845999999999</c:v>
                </c:pt>
                <c:pt idx="11">
                  <c:v>195.62237999999999</c:v>
                </c:pt>
                <c:pt idx="12">
                  <c:v>190.86743999999999</c:v>
                </c:pt>
                <c:pt idx="13">
                  <c:v>186.33294000000001</c:v>
                </c:pt>
                <c:pt idx="14">
                  <c:v>183.12477999999999</c:v>
                </c:pt>
                <c:pt idx="15">
                  <c:v>181.07782</c:v>
                </c:pt>
                <c:pt idx="16">
                  <c:v>179.63442000000001</c:v>
                </c:pt>
                <c:pt idx="17">
                  <c:v>179.61160000000001</c:v>
                </c:pt>
                <c:pt idx="18">
                  <c:v>180.68680000000001</c:v>
                </c:pt>
                <c:pt idx="19">
                  <c:v>182.66108</c:v>
                </c:pt>
                <c:pt idx="20">
                  <c:v>185.30994000000001</c:v>
                </c:pt>
                <c:pt idx="21">
                  <c:v>187.29168000000001</c:v>
                </c:pt>
                <c:pt idx="22">
                  <c:v>187.4152</c:v>
                </c:pt>
                <c:pt idx="23">
                  <c:v>185.13818000000001</c:v>
                </c:pt>
                <c:pt idx="24">
                  <c:v>181.24412000000001</c:v>
                </c:pt>
                <c:pt idx="25">
                  <c:v>178.51664</c:v>
                </c:pt>
                <c:pt idx="26">
                  <c:v>177.61694</c:v>
                </c:pt>
                <c:pt idx="27">
                  <c:v>181.37917999999999</c:v>
                </c:pt>
                <c:pt idx="28">
                  <c:v>187.55722</c:v>
                </c:pt>
                <c:pt idx="29">
                  <c:v>192.41643999999999</c:v>
                </c:pt>
                <c:pt idx="30">
                  <c:v>194.31028000000001</c:v>
                </c:pt>
                <c:pt idx="31">
                  <c:v>192.89062000000001</c:v>
                </c:pt>
                <c:pt idx="32">
                  <c:v>190.26748000000001</c:v>
                </c:pt>
                <c:pt idx="33">
                  <c:v>187.85144</c:v>
                </c:pt>
                <c:pt idx="34">
                  <c:v>186.86717999999999</c:v>
                </c:pt>
                <c:pt idx="35">
                  <c:v>187.37198000000001</c:v>
                </c:pt>
                <c:pt idx="36">
                  <c:v>188.80456000000001</c:v>
                </c:pt>
                <c:pt idx="37">
                  <c:v>190.68673999999999</c:v>
                </c:pt>
                <c:pt idx="38">
                  <c:v>191.56064000000001</c:v>
                </c:pt>
                <c:pt idx="39">
                  <c:v>191.56888000000001</c:v>
                </c:pt>
                <c:pt idx="40">
                  <c:v>191.88226</c:v>
                </c:pt>
                <c:pt idx="41">
                  <c:v>192.77206000000001</c:v>
                </c:pt>
                <c:pt idx="42">
                  <c:v>195.50198</c:v>
                </c:pt>
                <c:pt idx="43">
                  <c:v>197.21286000000001</c:v>
                </c:pt>
                <c:pt idx="44">
                  <c:v>197.52976000000001</c:v>
                </c:pt>
                <c:pt idx="45">
                  <c:v>195.24064000000001</c:v>
                </c:pt>
                <c:pt idx="46">
                  <c:v>192.46546000000001</c:v>
                </c:pt>
                <c:pt idx="47">
                  <c:v>190.50592</c:v>
                </c:pt>
                <c:pt idx="48">
                  <c:v>190.05160000000001</c:v>
                </c:pt>
                <c:pt idx="49">
                  <c:v>190.87564</c:v>
                </c:pt>
                <c:pt idx="50">
                  <c:v>190.84685999999999</c:v>
                </c:pt>
                <c:pt idx="51">
                  <c:v>189.77995999999999</c:v>
                </c:pt>
                <c:pt idx="52">
                  <c:v>187.33698000000001</c:v>
                </c:pt>
                <c:pt idx="53">
                  <c:v>184.5127</c:v>
                </c:pt>
                <c:pt idx="54">
                  <c:v>182.5658</c:v>
                </c:pt>
                <c:pt idx="55">
                  <c:v>181.86709999999999</c:v>
                </c:pt>
                <c:pt idx="56">
                  <c:v>181.7696</c:v>
                </c:pt>
                <c:pt idx="57">
                  <c:v>182.47882000000001</c:v>
                </c:pt>
                <c:pt idx="58">
                  <c:v>183.27987999999999</c:v>
                </c:pt>
                <c:pt idx="59">
                  <c:v>183.83377999999999</c:v>
                </c:pt>
                <c:pt idx="60">
                  <c:v>184.31883999999999</c:v>
                </c:pt>
                <c:pt idx="61">
                  <c:v>185.09054</c:v>
                </c:pt>
                <c:pt idx="62">
                  <c:v>186.08717999999999</c:v>
                </c:pt>
                <c:pt idx="63">
                  <c:v>187.77328</c:v>
                </c:pt>
                <c:pt idx="64">
                  <c:v>189.31308000000001</c:v>
                </c:pt>
                <c:pt idx="65">
                  <c:v>190.82836</c:v>
                </c:pt>
                <c:pt idx="66">
                  <c:v>191.63852</c:v>
                </c:pt>
                <c:pt idx="67">
                  <c:v>192.78852000000001</c:v>
                </c:pt>
                <c:pt idx="68">
                  <c:v>194.1936</c:v>
                </c:pt>
                <c:pt idx="69">
                  <c:v>195.7611</c:v>
                </c:pt>
                <c:pt idx="70">
                  <c:v>196.52526</c:v>
                </c:pt>
                <c:pt idx="71">
                  <c:v>195.67542</c:v>
                </c:pt>
                <c:pt idx="72">
                  <c:v>193.36627999999999</c:v>
                </c:pt>
                <c:pt idx="73">
                  <c:v>190.90227999999999</c:v>
                </c:pt>
                <c:pt idx="74">
                  <c:v>187.64572000000001</c:v>
                </c:pt>
                <c:pt idx="75">
                  <c:v>184.13522</c:v>
                </c:pt>
                <c:pt idx="76">
                  <c:v>179.75064</c:v>
                </c:pt>
                <c:pt idx="77">
                  <c:v>177.82538</c:v>
                </c:pt>
                <c:pt idx="78">
                  <c:v>178.24188000000001</c:v>
                </c:pt>
                <c:pt idx="79">
                  <c:v>181.98125999999999</c:v>
                </c:pt>
                <c:pt idx="80">
                  <c:v>187.36786000000001</c:v>
                </c:pt>
                <c:pt idx="81">
                  <c:v>193.00290000000001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977536"/>
        <c:axId val="126971264"/>
      </c:scatterChart>
      <c:valAx>
        <c:axId val="1269660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Time, 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69344"/>
        <c:crosses val="autoZero"/>
        <c:crossBetween val="midCat"/>
      </c:valAx>
      <c:valAx>
        <c:axId val="126969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Wind Speed, m/s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66016"/>
        <c:crosses val="autoZero"/>
        <c:crossBetween val="midCat"/>
      </c:valAx>
      <c:valAx>
        <c:axId val="12697126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Rotor RPM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77536"/>
        <c:crosses val="max"/>
        <c:crossBetween val="midCat"/>
      </c:valAx>
      <c:valAx>
        <c:axId val="1269775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69712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5621400738562294"/>
          <c:y val="0.58907210978792945"/>
          <c:w val="0.15691588752209187"/>
          <c:h val="0.146465080294715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rgbClr val="E32726"/>
      </a:solidFill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0.14458</cdr:x>
      <cdr:y>0.07713</cdr:y>
    </cdr:from>
    <cdr:to>
      <cdr:x>0.3012</cdr:x>
      <cdr:y>0.71625</cdr:y>
    </cdr:to>
    <cdr:sp macro="" textlink="">
      <cdr:nvSpPr>
        <cdr:cNvPr id="2" name="Oval 1"/>
        <cdr:cNvSpPr/>
      </cdr:nvSpPr>
      <cdr:spPr>
        <a:xfrm xmlns:a="http://schemas.openxmlformats.org/drawingml/2006/main">
          <a:off x="1028701" y="266700"/>
          <a:ext cx="1114425" cy="22098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0.18167</cdr:x>
      <cdr:y>0.04959</cdr:y>
    </cdr:from>
    <cdr:to>
      <cdr:x>0.27939</cdr:x>
      <cdr:y>0.74105</cdr:y>
    </cdr:to>
    <cdr:sp macro="" textlink="">
      <cdr:nvSpPr>
        <cdr:cNvPr id="3" name="Oval 2"/>
        <cdr:cNvSpPr/>
      </cdr:nvSpPr>
      <cdr:spPr>
        <a:xfrm xmlns:a="http://schemas.openxmlformats.org/drawingml/2006/main">
          <a:off x="975201" y="149645"/>
          <a:ext cx="524568" cy="2086587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solidFill>
            <a:srgbClr val="C0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93CE5-F80D-BA4F-A3AC-F60453A82B60}" type="datetimeFigureOut">
              <a:rPr lang="en-US" smtClean="0"/>
              <a:pPr/>
              <a:t>6/8/2015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00964-B5C1-374D-8CBD-26DECFC322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97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346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64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13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20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205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Angle of attack for the tip elements</a:t>
            </a:r>
            <a:r>
              <a:rPr lang="en-US" baseline="0" dirty="0" smtClean="0"/>
              <a:t> are less than 5°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8697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88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00964-B5C1-374D-8CBD-26DECFC3222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29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9140" y="2958550"/>
            <a:ext cx="6731101" cy="1038296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9140" y="3996845"/>
            <a:ext cx="6731101" cy="517092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3A7F-D413-4C8E-8FF5-3C1B4996D8DC}" type="datetime1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82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200" y="966738"/>
            <a:ext cx="8229600" cy="4138399"/>
          </a:xfrm>
        </p:spPr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E5186-2179-4B85-B655-E1C03B9695D0}" type="datetime1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39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58472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lang="en-CA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marL="742950" lvl="1" indent="-285750" algn="l" defTabSz="4572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90000"/>
              <a:buFont typeface="Calibri" pitchFamily="34" charset="0"/>
              <a:buChar char="—"/>
            </a:pPr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58472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1EFB5-2B7F-4190-9927-B0EC4F28B0E3}" type="datetime1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8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1732"/>
            <a:ext cx="5486400" cy="304791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11DE9-F04C-4F7A-B4E9-501D82F18B09}" type="datetime1">
              <a:rPr lang="en-US" smtClean="0"/>
              <a:pPr/>
              <a:t>6/8/2015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60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0038" y="2"/>
            <a:ext cx="7346763" cy="6614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200" y="1050078"/>
            <a:ext cx="8229600" cy="4055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2" y="5296959"/>
            <a:ext cx="104563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3213-DE70-47DA-AC4A-C61935986C9D}" type="datetime1">
              <a:rPr lang="en-US" smtClean="0"/>
              <a:pPr/>
              <a:t>6/8/2015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2001" y="5296959"/>
            <a:ext cx="532341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74000" y="5296959"/>
            <a:ext cx="8628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91707-747E-C946-9ECD-54E2551B1C5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38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7" r:id="rId4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F0000"/>
        </a:buClr>
        <a:buFont typeface="Wingdings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90000"/>
        <a:buFont typeface="Calibri" pitchFamily="34" charset="0"/>
        <a:buChar char="—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Calibri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2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1.wmf"/><Relationship Id="rId5" Type="http://schemas.openxmlformats.org/officeDocument/2006/relationships/image" Target="../media/image25.png"/><Relationship Id="rId10" Type="http://schemas.openxmlformats.org/officeDocument/2006/relationships/oleObject" Target="../embeddings/oleObject4.bin"/><Relationship Id="rId4" Type="http://schemas.openxmlformats.org/officeDocument/2006/relationships/image" Target="../media/image24.png"/><Relationship Id="rId9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8.png"/><Relationship Id="rId4" Type="http://schemas.openxmlformats.org/officeDocument/2006/relationships/image" Target="../media/image29.png"/><Relationship Id="rId9" Type="http://schemas.openxmlformats.org/officeDocument/2006/relationships/image" Target="../media/image2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89533" y="1791782"/>
            <a:ext cx="36920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By: 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000" b="1" dirty="0" smtClean="0"/>
              <a:t>Mohamed </a:t>
            </a:r>
            <a:r>
              <a:rPr lang="en-US" sz="2000" b="1" dirty="0" err="1" smtClean="0"/>
              <a:t>Hammam</a:t>
            </a:r>
            <a:endParaRPr lang="en-US" sz="2000" b="1" dirty="0" smtClean="0"/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PhD Candidate, University of Calgary, Canada</a:t>
            </a:r>
          </a:p>
        </p:txBody>
      </p:sp>
      <p:sp>
        <p:nvSpPr>
          <p:cNvPr id="6" name="Rectangle 5"/>
          <p:cNvSpPr/>
          <p:nvPr/>
        </p:nvSpPr>
        <p:spPr>
          <a:xfrm>
            <a:off x="3764977" y="348899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2000" b="1" dirty="0" smtClean="0"/>
              <a:t>Supervisor: Dr David Wood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University of Calgary, Canada</a:t>
            </a:r>
          </a:p>
          <a:p>
            <a:pPr lvl="0" algn="ctr">
              <a:spcBef>
                <a:spcPct val="20000"/>
              </a:spcBef>
              <a:defRPr/>
            </a:pPr>
            <a:endParaRPr lang="en-US" sz="2000" dirty="0" smtClean="0">
              <a:solidFill>
                <a:srgbClr val="002060"/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en-US" sz="2000" b="1" dirty="0" smtClean="0"/>
              <a:t>Co-Supervisor: </a:t>
            </a:r>
            <a:r>
              <a:rPr lang="en-US" sz="2000" b="1" dirty="0" err="1" smtClean="0"/>
              <a:t>Dr</a:t>
            </a:r>
            <a:r>
              <a:rPr lang="en-US" sz="2000" b="1" dirty="0" smtClean="0"/>
              <a:t> Curran Crawford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rgbClr val="002060"/>
                </a:solidFill>
              </a:rPr>
              <a:t>University of Victoria, Canada</a:t>
            </a:r>
          </a:p>
          <a:p>
            <a:pPr lvl="0" algn="ctr">
              <a:spcBef>
                <a:spcPct val="20000"/>
              </a:spcBef>
              <a:defRPr/>
            </a:pPr>
            <a:endParaRPr lang="en-US" sz="2000" dirty="0" smtClean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853250" y="570955"/>
            <a:ext cx="7290750" cy="647359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Analytical Unsteady </a:t>
            </a:r>
            <a:r>
              <a:rPr lang="en-US" b="1" dirty="0"/>
              <a:t>aerodynamics </a:t>
            </a:r>
            <a:r>
              <a:rPr lang="en-US" b="1" dirty="0" smtClean="0"/>
              <a:t>model of a Horizontal </a:t>
            </a:r>
            <a:r>
              <a:rPr lang="en-US" b="1" dirty="0"/>
              <a:t>axis wind </a:t>
            </a:r>
            <a:r>
              <a:rPr lang="en-US" b="1" dirty="0" smtClean="0"/>
              <a:t>turbines due to linear  change in wind speed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23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5872" y="-16271"/>
            <a:ext cx="7508128" cy="66145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Existing dynamic inflow models have some shortcomings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2357" y="975375"/>
            <a:ext cx="461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ECN differential model: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17852" y="1516014"/>
                <a:ext cx="5082848" cy="4433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000" dirty="0" smtClean="0"/>
                  <a:t>=</a:t>
                </a:r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𝑅𝑓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)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sz="2000" dirty="0"/>
                          <m:t>−</m:t>
                        </m:r>
                        <m:r>
                          <m:rPr>
                            <m:nor/>
                          </m:rPr>
                          <a:rPr lang="en-US" sz="2000" dirty="0"/>
                          <m:t>4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000" dirty="0"/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m:rPr>
                            <m:nor/>
                          </m:rPr>
                          <a:rPr lang="en-US" sz="2000" dirty="0"/>
                          <m:t>−</m:t>
                        </m:r>
                        <m:sSub>
                          <m:sSub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sz="2000" dirty="0"/>
                          <m:t>) </m:t>
                        </m:r>
                      </m:e>
                    </m:d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852" y="1516014"/>
                <a:ext cx="5082848" cy="443326"/>
              </a:xfrm>
              <a:prstGeom prst="rect">
                <a:avLst/>
              </a:prstGeom>
              <a:blipFill rotWithShape="0">
                <a:blip r:embed="rId4"/>
                <a:stretch>
                  <a:fillRect l="-120" t="-1389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360990" y="2186077"/>
            <a:ext cx="461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ECN Integral model: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17852" y="2708569"/>
                <a:ext cx="4920001" cy="3969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(0,r,t)=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US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func>
                          <m:func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  <m:nary>
                              <m:naryPr>
                                <m:ctrlPr>
                                  <a:rPr lang="en-US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−∞</m:t>
                                </m:r>
                              </m:sup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𝐹</m:t>
                                </m:r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e>
                            </m:nary>
                          </m:e>
                        </m:func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852" y="2708569"/>
                <a:ext cx="4920001" cy="396904"/>
              </a:xfrm>
              <a:prstGeom prst="rect">
                <a:avLst/>
              </a:prstGeom>
              <a:blipFill rotWithShape="0">
                <a:blip r:embed="rId5"/>
                <a:stretch>
                  <a:fillRect l="-1239" t="-135385" r="-1363" b="-20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60990" y="3401970"/>
            <a:ext cx="4615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DTU semi-empirical model:</a:t>
            </a:r>
            <a:endParaRPr lang="en-US" b="1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522357" y="42082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318226"/>
              </p:ext>
            </p:extLst>
          </p:nvPr>
        </p:nvGraphicFramePr>
        <p:xfrm>
          <a:off x="430130" y="3867763"/>
          <a:ext cx="3141409" cy="7369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13" r:id="rId6" imgW="2247900" imgH="419100" progId="Equation.DSMT4">
                  <p:embed/>
                </p:oleObj>
              </mc:Choice>
              <mc:Fallback>
                <p:oleObj r:id="rId6" imgW="2247900" imgH="4191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130" y="3867763"/>
                        <a:ext cx="3141409" cy="73694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522357" y="500941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260104"/>
              </p:ext>
            </p:extLst>
          </p:nvPr>
        </p:nvGraphicFramePr>
        <p:xfrm>
          <a:off x="445247" y="4778550"/>
          <a:ext cx="1701976" cy="699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14" r:id="rId8" imgW="1193800" imgH="419100" progId="Equation.DSMT4">
                  <p:embed/>
                </p:oleObj>
              </mc:Choice>
              <mc:Fallback>
                <p:oleObj r:id="rId8" imgW="1193800" imgH="4191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247" y="4778550"/>
                        <a:ext cx="1701976" cy="69951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2760732" y="500526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002522"/>
              </p:ext>
            </p:extLst>
          </p:nvPr>
        </p:nvGraphicFramePr>
        <p:xfrm>
          <a:off x="2465431" y="4823695"/>
          <a:ext cx="1418080" cy="654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15" r:id="rId10" imgW="1091726" imgH="444307" progId="Equation.DSMT4">
                  <p:embed/>
                </p:oleObj>
              </mc:Choice>
              <mc:Fallback>
                <p:oleObj r:id="rId10" imgW="1091726" imgH="444307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5431" y="4823695"/>
                        <a:ext cx="1418080" cy="6543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4494282" y="496589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8718000"/>
              </p:ext>
            </p:extLst>
          </p:nvPr>
        </p:nvGraphicFramePr>
        <p:xfrm>
          <a:off x="4385597" y="4645275"/>
          <a:ext cx="1982929" cy="683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16" r:id="rId12" imgW="1600200" imgH="508000" progId="Equation.DSMT4">
                  <p:embed/>
                </p:oleObj>
              </mc:Choice>
              <mc:Fallback>
                <p:oleObj r:id="rId12" imgW="1600200" imgH="5080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5597" y="4645275"/>
                        <a:ext cx="1982929" cy="68324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799" y="38951"/>
            <a:ext cx="7390502" cy="66145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 smtClean="0"/>
              <a:t>The UBEM has the form of </a:t>
            </a:r>
            <a:r>
              <a:rPr lang="en-US" sz="2000" dirty="0" err="1" smtClean="0"/>
              <a:t>Ricatti</a:t>
            </a:r>
            <a:r>
              <a:rPr lang="en-US" sz="2000" dirty="0" smtClean="0"/>
              <a:t> nonlinear differential equation due to </a:t>
            </a:r>
            <a:r>
              <a:rPr lang="en-US" sz="2000" dirty="0"/>
              <a:t>dynamic inflow at high tip speed ratio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70155" y="952819"/>
                <a:ext cx="7303845" cy="10213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𝑑𝑇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𝑐𝑁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𝑐𝑙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Ω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𝑑𝑟</m:t>
                      </m:r>
                    </m:oMath>
                  </m:oMathPara>
                </a14:m>
                <a:endParaRPr lang="en-US" i="1" dirty="0" smtClean="0">
                  <a:latin typeface="Cambria Math" panose="02040503050406030204" pitchFamily="18" charset="0"/>
                </a:endParaRPr>
              </a:p>
              <a:p>
                <a:r>
                  <a:rPr lang="en-US" b="0" dirty="0" smtClean="0"/>
                  <a:t>    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𝜋𝜌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  <m:sup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𝑑𝑟</m:t>
                    </m:r>
                    <m:r>
                      <a:rPr lang="en-US" i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̇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acc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i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̇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55" y="952819"/>
                <a:ext cx="7303845" cy="1021370"/>
              </a:xfrm>
              <a:prstGeom prst="rect">
                <a:avLst/>
              </a:prstGeom>
              <a:blipFill rotWithShape="0">
                <a:blip r:embed="rId4"/>
                <a:stretch>
                  <a:fillRect b="-2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465343" y="2484775"/>
                <a:ext cx="3376059" cy="369332"/>
              </a:xfrm>
              <a:prstGeom prst="rect">
                <a:avLst/>
              </a:prstGeom>
              <a:ln>
                <a:solidFill>
                  <a:srgbClr val="E32726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𝛼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𝛾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343" y="2484775"/>
                <a:ext cx="3376059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1290"/>
                </a:stretch>
              </a:blipFill>
              <a:ln>
                <a:solidFill>
                  <a:srgbClr val="E3272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99459" y="3261107"/>
            <a:ext cx="5959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Assumptions:</a:t>
            </a:r>
          </a:p>
          <a:p>
            <a:endParaRPr lang="en-US" dirty="0" smtClean="0"/>
          </a:p>
          <a:p>
            <a:r>
              <a:rPr lang="en-US" dirty="0" smtClean="0"/>
              <a:t>1- High tip speed ratio operation</a:t>
            </a:r>
          </a:p>
          <a:p>
            <a:endParaRPr lang="en-US" dirty="0"/>
          </a:p>
        </p:txBody>
      </p:sp>
      <p:graphicFrame>
        <p:nvGraphicFramePr>
          <p:cNvPr id="1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487936"/>
              </p:ext>
            </p:extLst>
          </p:nvPr>
        </p:nvGraphicFramePr>
        <p:xfrm>
          <a:off x="3479534" y="3528516"/>
          <a:ext cx="2416175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" name="Equation" r:id="rId6" imgW="1625400" imgH="495000" progId="Equation.DSMT4">
                  <p:embed/>
                </p:oleObj>
              </mc:Choice>
              <mc:Fallback>
                <p:oleObj name="Equation" r:id="rId6" imgW="16254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9534" y="3528516"/>
                        <a:ext cx="2416175" cy="82391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E32726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222702" y="4469264"/>
            <a:ext cx="8921298" cy="372106"/>
            <a:chOff x="422728" y="2537804"/>
            <a:chExt cx="8921298" cy="372106"/>
          </a:xfrm>
        </p:grpSpPr>
        <p:sp>
          <p:nvSpPr>
            <p:cNvPr id="16" name="Rectangle 15"/>
            <p:cNvSpPr/>
            <p:nvPr/>
          </p:nvSpPr>
          <p:spPr>
            <a:xfrm>
              <a:off x="422728" y="2537804"/>
              <a:ext cx="845392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2- The angle of attack is small , drag is neglected and lift is linear in angle of attack</a:t>
              </a:r>
              <a:endParaRPr lang="en-US" dirty="0"/>
            </a:p>
          </p:txBody>
        </p:sp>
        <p:graphicFrame>
          <p:nvGraphicFramePr>
            <p:cNvPr id="17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332360"/>
                </p:ext>
              </p:extLst>
            </p:nvPr>
          </p:nvGraphicFramePr>
          <p:xfrm>
            <a:off x="8202613" y="2586060"/>
            <a:ext cx="1141413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77" name="Equation" r:id="rId8" imgW="571320" imgH="228600" progId="Equation.DSMT4">
                    <p:embed/>
                  </p:oleObj>
                </mc:Choice>
                <mc:Fallback>
                  <p:oleObj name="Equation" r:id="rId8" imgW="57132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02613" y="2586060"/>
                          <a:ext cx="1141413" cy="32385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E32726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09655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693" y="2"/>
            <a:ext cx="7288307" cy="661459"/>
          </a:xfrm>
        </p:spPr>
        <p:txBody>
          <a:bodyPr>
            <a:noAutofit/>
          </a:bodyPr>
          <a:lstStyle/>
          <a:p>
            <a:pPr algn="ctr"/>
            <a:r>
              <a:rPr lang="en-US" sz="2000" dirty="0" err="1" smtClean="0"/>
              <a:t>Riccati</a:t>
            </a:r>
            <a:r>
              <a:rPr lang="en-US" sz="2000" dirty="0" smtClean="0"/>
              <a:t> equation has analytical solution for a linear change in wind speed  in the form of parabolic cylinder function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300035" y="1826187"/>
                <a:ext cx="4357795" cy="1130566"/>
              </a:xfrm>
              <a:prstGeom prst="rect">
                <a:avLst/>
              </a:prstGeom>
              <a:ln>
                <a:solidFill>
                  <a:srgbClr val="E32726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den>
                                  </m:f>
                                  <m:f>
                                    <m:f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𝑑𝑈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𝜂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den>
                                  </m:f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𝑑𝑉</m:t>
                                      </m:r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𝑣</m:t>
                                          </m:r>
                                          <m:r>
                                            <a:rPr lang="en-US" i="0">
                                              <a:latin typeface="Cambria Math" panose="020405030504060302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𝜂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𝜂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num>
                        <m:den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0035" y="1826187"/>
                <a:ext cx="4357795" cy="113056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solidFill>
                  <a:srgbClr val="E3272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32409" y="3784105"/>
                <a:ext cx="18676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=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409" y="3784105"/>
                <a:ext cx="1867626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21667" r="-27124" b="-18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675142" y="3662373"/>
                <a:ext cx="5337200" cy="6127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Γ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) </m:t>
                                      </m:r>
                                    </m:e>
                                  </m:d>
                                </m:e>
                              </m:func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d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5142" y="3662373"/>
                <a:ext cx="5337200" cy="61279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602405" y="898225"/>
                <a:ext cx="389048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  <m:sup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dirty="0"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b="0" i="0" dirty="0" smtClean="0"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dirty="0"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2405" y="898225"/>
                <a:ext cx="3890489" cy="646331"/>
              </a:xfrm>
              <a:prstGeom prst="rect">
                <a:avLst/>
              </a:prstGeom>
              <a:blipFill rotWithShape="0">
                <a:blip r:embed="rId5"/>
                <a:stretch>
                  <a:fillRect t="-4717" r="-4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017488" y="929692"/>
                <a:ext cx="185230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𝑢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488" y="929692"/>
                <a:ext cx="1852302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542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830" y="-7415"/>
            <a:ext cx="7272170" cy="66145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DUT Wind turbine Model is the only found  controlled experiment for linear change in wind speed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4432" b="2041"/>
          <a:stretch/>
        </p:blipFill>
        <p:spPr>
          <a:xfrm>
            <a:off x="1180314" y="901537"/>
            <a:ext cx="7038528" cy="2656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8028"/>
          <a:stretch/>
        </p:blipFill>
        <p:spPr>
          <a:xfrm>
            <a:off x="1304699" y="3994174"/>
            <a:ext cx="7218201" cy="101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60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7435" y="31001"/>
            <a:ext cx="7164838" cy="661459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Linear change in wind speed causes a very small over shoot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632" y="1133547"/>
            <a:ext cx="7834168" cy="38620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979846" y="5112293"/>
            <a:ext cx="7679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Fig.7 Measured and predicted thrust force for a linear change in wind speed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07029" y="764215"/>
            <a:ext cx="410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Tip speed ratio = 8  rpm =720   Re=1.5e5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9343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5012" y="2"/>
            <a:ext cx="7455050" cy="661459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The wind series can be modeled as a sequence of linear wind velocity variation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2360716"/>
              </p:ext>
            </p:extLst>
          </p:nvPr>
        </p:nvGraphicFramePr>
        <p:xfrm>
          <a:off x="3937299" y="747522"/>
          <a:ext cx="5206701" cy="3404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639928"/>
            <a:ext cx="3855027" cy="230859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8" name="Curved Connector 7"/>
          <p:cNvCxnSpPr/>
          <p:nvPr/>
        </p:nvCxnSpPr>
        <p:spPr>
          <a:xfrm rot="10800000" flipV="1">
            <a:off x="3293919" y="1678191"/>
            <a:ext cx="1600811" cy="1532599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9846" y="5112293"/>
            <a:ext cx="7679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Fig.8 Simulating the wind field as a small step of  linear change.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7675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104" y="2"/>
            <a:ext cx="6782697" cy="661459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/>
              <a:t>The change in torque is more correlated with change in rpm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38107"/>
            <a:ext cx="4098664" cy="2647371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098664" y="4501922"/>
            <a:ext cx="4925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Fig.8 The measured and predicted torque for the conditions shown on the left. 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7381" y="760066"/>
            <a:ext cx="3296619" cy="369332"/>
          </a:xfrm>
          <a:prstGeom prst="rect">
            <a:avLst/>
          </a:prstGeom>
          <a:noFill/>
          <a:ln>
            <a:solidFill>
              <a:srgbClr val="E32726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Newcastle 5 kW wind turbine </a:t>
            </a:r>
            <a:endParaRPr lang="en-US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239" y="1269080"/>
            <a:ext cx="4818263" cy="3084137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67937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7237" y="2"/>
            <a:ext cx="7346763" cy="661459"/>
          </a:xfrm>
        </p:spPr>
        <p:txBody>
          <a:bodyPr/>
          <a:lstStyle/>
          <a:p>
            <a:pPr algn="l"/>
            <a:r>
              <a:rPr lang="en-US" dirty="0" smtClean="0"/>
              <a:t>Conclusion and 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200" y="1579801"/>
            <a:ext cx="8229600" cy="2368743"/>
          </a:xfrm>
        </p:spPr>
        <p:txBody>
          <a:bodyPr>
            <a:noAutofit/>
          </a:bodyPr>
          <a:lstStyle/>
          <a:p>
            <a:r>
              <a:rPr lang="en-US" sz="1800" dirty="0" smtClean="0"/>
              <a:t>A closed form solution of the UBEM has been obtained for a linear change in wind velocity at high tip speed ratio.</a:t>
            </a:r>
          </a:p>
          <a:p>
            <a:endParaRPr lang="en-US" sz="1800" dirty="0" smtClean="0"/>
          </a:p>
          <a:p>
            <a:r>
              <a:rPr lang="en-US" sz="1800" dirty="0" smtClean="0"/>
              <a:t>The model will be modified to include varying rpm.</a:t>
            </a:r>
          </a:p>
          <a:p>
            <a:endParaRPr lang="en-US" sz="1800" dirty="0" smtClean="0"/>
          </a:p>
          <a:p>
            <a:r>
              <a:rPr lang="en-US" sz="1800" dirty="0" smtClean="0"/>
              <a:t>The solution need to be extended for small tip speed ratio and high angle of attack to simulate the starting conditions of wind turbines.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6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03490" y="2150347"/>
            <a:ext cx="3607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i="1" dirty="0" smtClean="0">
                <a:solidFill>
                  <a:srgbClr val="FF0000"/>
                </a:solidFill>
              </a:rPr>
              <a:t>Thank you</a:t>
            </a:r>
            <a:endParaRPr lang="en-US" sz="6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28800" y="184665"/>
            <a:ext cx="69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wind turbines work under unsteady conditions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23607" y="1027397"/>
            <a:ext cx="3661956" cy="4269561"/>
            <a:chOff x="-157060" y="1323854"/>
            <a:chExt cx="4327618" cy="2725062"/>
          </a:xfrm>
        </p:grpSpPr>
        <p:sp>
          <p:nvSpPr>
            <p:cNvPr id="12" name="TextBox 11"/>
            <p:cNvSpPr txBox="1"/>
            <p:nvPr/>
          </p:nvSpPr>
          <p:spPr>
            <a:xfrm>
              <a:off x="-157060" y="3818040"/>
              <a:ext cx="4327618" cy="2308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Fig.1 University of Newcastle Australia 5 kW wind turbine, D= 5m</a:t>
              </a:r>
              <a:endParaRPr lang="en-US" sz="1200" b="1" dirty="0"/>
            </a:p>
          </p:txBody>
        </p:sp>
        <p:pic>
          <p:nvPicPr>
            <p:cNvPr id="19" name="Picture 18" descr="Aerogenesis.bmp"/>
            <p:cNvPicPr>
              <a:picLocks noChangeAspect="1"/>
            </p:cNvPicPr>
            <p:nvPr/>
          </p:nvPicPr>
          <p:blipFill>
            <a:blip r:embed="rId3"/>
            <a:srcRect l="56989"/>
            <a:stretch>
              <a:fillRect/>
            </a:stretch>
          </p:blipFill>
          <p:spPr>
            <a:xfrm>
              <a:off x="148631" y="1323854"/>
              <a:ext cx="3714862" cy="2438095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b="8200"/>
          <a:stretch/>
        </p:blipFill>
        <p:spPr>
          <a:xfrm>
            <a:off x="3969327" y="1116858"/>
            <a:ext cx="5015180" cy="4180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46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0038" y="196602"/>
            <a:ext cx="7346763" cy="661459"/>
          </a:xfrm>
        </p:spPr>
        <p:txBody>
          <a:bodyPr>
            <a:normAutofit fontScale="90000"/>
          </a:bodyPr>
          <a:lstStyle/>
          <a:p>
            <a:r>
              <a:rPr lang="en-US" dirty="0"/>
              <a:t> The instantaneous power coefficient of small wind turbines can exceed the steady BETZ limit.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8" r="6890" b="14666"/>
          <a:stretch/>
        </p:blipFill>
        <p:spPr>
          <a:xfrm>
            <a:off x="940528" y="858061"/>
            <a:ext cx="7509605" cy="392540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693600" y="4973793"/>
            <a:ext cx="761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Fig.2 </a:t>
            </a:r>
            <a:r>
              <a:rPr lang="en-US" b="1" dirty="0" smtClean="0"/>
              <a:t>Measured </a:t>
            </a:r>
            <a:r>
              <a:rPr lang="en-US" b="1" dirty="0"/>
              <a:t>electrical Power coefficient and the averaged “binned” rotor power coefficient of the wind turbine.</a:t>
            </a:r>
          </a:p>
        </p:txBody>
      </p:sp>
    </p:spTree>
    <p:extLst>
      <p:ext uri="{BB962C8B-B14F-4D97-AF65-F5344CB8AC3E}">
        <p14:creationId xmlns:p14="http://schemas.microsoft.com/office/powerpoint/2010/main" val="1780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982" y="2"/>
            <a:ext cx="7686340" cy="66145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The power coefficient correlates with the tip speed ratio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4" t="8611" r="3529"/>
          <a:stretch/>
        </p:blipFill>
        <p:spPr>
          <a:xfrm>
            <a:off x="258183" y="1323191"/>
            <a:ext cx="8197327" cy="3979054"/>
          </a:xfrm>
          <a:prstGeom prst="rect">
            <a:avLst/>
          </a:prstGeom>
          <a:ln>
            <a:solidFill>
              <a:srgbClr val="E32726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645458" y="5277993"/>
            <a:ext cx="78100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Fig.3 Measured and predicted tip speed ratio and measured power coefficient .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65085" y="823926"/>
                <a:ext cx="1136008" cy="4005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dirty="0" smtClean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5085" y="823926"/>
                <a:ext cx="1136008" cy="400559"/>
              </a:xfrm>
              <a:prstGeom prst="rect">
                <a:avLst/>
              </a:prstGeom>
              <a:blipFill rotWithShape="0">
                <a:blip r:embed="rId3"/>
                <a:stretch>
                  <a:fillRect l="-9140" t="-3030" r="-538" b="-21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381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7846" y="2"/>
            <a:ext cx="7790399" cy="66145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Optimum steady state control deviates from the actual torque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685" y="1396274"/>
            <a:ext cx="7315215" cy="3531351"/>
          </a:xfrm>
          <a:prstGeom prst="rect">
            <a:avLst/>
          </a:prstGeom>
          <a:ln>
            <a:solidFill>
              <a:schemeClr val="accent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1733451" y="763675"/>
                <a:ext cx="1243482" cy="3974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𝐾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3451" y="763675"/>
                <a:ext cx="1243482" cy="397416"/>
              </a:xfrm>
              <a:prstGeom prst="rect">
                <a:avLst/>
              </a:prstGeom>
              <a:blipFill rotWithShape="0">
                <a:blip r:embed="rId3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939261" y="657802"/>
                <a:ext cx="1799339" cy="7384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261" y="657802"/>
                <a:ext cx="1799339" cy="73847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206080" y="842821"/>
                <a:ext cx="1999458" cy="3021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=  0.4  &amp;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=8  </a:t>
                </a:r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6080" y="842821"/>
                <a:ext cx="1999458" cy="302199"/>
              </a:xfrm>
              <a:prstGeom prst="rect">
                <a:avLst/>
              </a:prstGeom>
              <a:blipFill rotWithShape="0">
                <a:blip r:embed="rId5"/>
                <a:stretch>
                  <a:fillRect l="-3963" t="-24000" r="-6707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645458" y="5079762"/>
            <a:ext cx="78100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Fig.4 Measured rotor torque and the steady optimum torque.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19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708" y="2"/>
            <a:ext cx="7594899" cy="66145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Steady Control doesn’t track the unsteady turbine torque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200" y="966738"/>
            <a:ext cx="8522500" cy="4138399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Power coefficient of small wind turbines can exceed the </a:t>
            </a:r>
            <a:r>
              <a:rPr lang="en-US" sz="2000" dirty="0" smtClean="0"/>
              <a:t>steady Betz limit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r>
              <a:rPr lang="en-US" sz="2000" dirty="0" smtClean="0"/>
              <a:t>The unsteady power coefficient correlates with the tip speed ratio . </a:t>
            </a:r>
          </a:p>
          <a:p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 smtClean="0"/>
              <a:t>controller </a:t>
            </a:r>
            <a:r>
              <a:rPr lang="en-US" sz="2000" dirty="0" smtClean="0"/>
              <a:t>change the generator torque and consequently rotor rpm based on steady optimal conditions.</a:t>
            </a:r>
          </a:p>
          <a:p>
            <a:endParaRPr lang="en-US" sz="2000" dirty="0" smtClean="0"/>
          </a:p>
          <a:p>
            <a:r>
              <a:rPr lang="en-US" sz="2000" dirty="0" smtClean="0"/>
              <a:t>There is a large difference between actual turbine torque and the steady MPPT  torque.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This shows the need for a simple and fast unsteady wind turbine model to be used with real time control.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497" y="0"/>
            <a:ext cx="7718870" cy="661459"/>
          </a:xfrm>
        </p:spPr>
        <p:txBody>
          <a:bodyPr>
            <a:noAutofit/>
          </a:bodyPr>
          <a:lstStyle/>
          <a:p>
            <a:pPr algn="l"/>
            <a:r>
              <a:rPr lang="en-US" sz="1800" dirty="0" smtClean="0"/>
              <a:t>Two vortex systems are the main source of unsteady loading on wind turbines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268" y="1391223"/>
            <a:ext cx="8229600" cy="36723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two vortex systems exist in the wake of wind turbines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4563702" y="1893414"/>
            <a:ext cx="4173098" cy="2670215"/>
            <a:chOff x="3198803" y="1967390"/>
            <a:chExt cx="2957068" cy="2451115"/>
          </a:xfrm>
        </p:grpSpPr>
        <p:pic>
          <p:nvPicPr>
            <p:cNvPr id="5" name="Picture 4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76246" y="1967390"/>
              <a:ext cx="2779625" cy="2139314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>
              <a:off x="3198803" y="4164235"/>
              <a:ext cx="2957068" cy="254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Fig.5b  Roll up of the vortex wakes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493268" y="846125"/>
            <a:ext cx="8978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Change in operating conditions change the strength of  bound </a:t>
            </a:r>
            <a:r>
              <a:rPr lang="en-US" dirty="0" err="1" smtClean="0"/>
              <a:t>vorticity</a:t>
            </a:r>
            <a:r>
              <a:rPr lang="en-US" dirty="0" smtClean="0"/>
              <a:t> resulting in: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-166698" y="1850422"/>
            <a:ext cx="4591629" cy="2645629"/>
            <a:chOff x="-166697" y="1967390"/>
            <a:chExt cx="3693668" cy="2403645"/>
          </a:xfrm>
        </p:grpSpPr>
        <p:grpSp>
          <p:nvGrpSpPr>
            <p:cNvPr id="20" name="Group 19"/>
            <p:cNvGrpSpPr/>
            <p:nvPr/>
          </p:nvGrpSpPr>
          <p:grpSpPr>
            <a:xfrm>
              <a:off x="-166697" y="1967390"/>
              <a:ext cx="3693668" cy="2403645"/>
              <a:chOff x="-166697" y="1967390"/>
              <a:chExt cx="3693668" cy="2403645"/>
            </a:xfrm>
          </p:grpSpPr>
          <p:pic>
            <p:nvPicPr>
              <p:cNvPr id="26625" name="Picture 1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65100" y="1967390"/>
                <a:ext cx="3033703" cy="213931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</p:pic>
          <p:sp>
            <p:nvSpPr>
              <p:cNvPr id="14" name="Rectangle 1"/>
              <p:cNvSpPr>
                <a:spLocks noChangeArrowheads="1"/>
              </p:cNvSpPr>
              <p:nvPr/>
            </p:nvSpPr>
            <p:spPr bwMode="auto">
              <a:xfrm>
                <a:off x="-166697" y="4119372"/>
                <a:ext cx="3693668" cy="251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Fig.5a schematic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 of unsteady wind turbine vortices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908209" y="2523960"/>
              <a:ext cx="1386672" cy="400110"/>
              <a:chOff x="2140299" y="2523960"/>
              <a:chExt cx="1386672" cy="400110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2572377" y="2523960"/>
                <a:ext cx="954594" cy="400110"/>
              </a:xfrm>
              <a:prstGeom prst="rect">
                <a:avLst/>
              </a:prstGeom>
              <a:noFill/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/>
                    </a:solidFill>
                  </a:rPr>
                  <a:t>Trailing</a:t>
                </a:r>
                <a:endParaRPr lang="en-US" sz="2000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H="1">
                <a:off x="2140299" y="2763297"/>
                <a:ext cx="432078" cy="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1908209" y="3125037"/>
              <a:ext cx="1618762" cy="400110"/>
              <a:chOff x="1667049" y="2523960"/>
              <a:chExt cx="1618762" cy="400110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2572377" y="2523960"/>
                <a:ext cx="713434" cy="400110"/>
              </a:xfrm>
              <a:prstGeom prst="rect">
                <a:avLst/>
              </a:prstGeom>
              <a:noFill/>
              <a:ln>
                <a:solidFill>
                  <a:schemeClr val="accent1">
                    <a:shade val="95000"/>
                    <a:satMod val="10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/>
                    </a:solidFill>
                  </a:rPr>
                  <a:t>Shed</a:t>
                </a:r>
                <a:endParaRPr lang="en-US" sz="2000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29" name="Straight Arrow Connector 28"/>
              <p:cNvCxnSpPr>
                <a:stCxn id="28" idx="1"/>
              </p:cNvCxnSpPr>
              <p:nvPr/>
            </p:nvCxnSpPr>
            <p:spPr>
              <a:xfrm flipH="1" flipV="1">
                <a:off x="1667049" y="2523961"/>
                <a:ext cx="905328" cy="20005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extBox 5"/>
          <p:cNvSpPr txBox="1"/>
          <p:nvPr/>
        </p:nvSpPr>
        <p:spPr>
          <a:xfrm>
            <a:off x="245762" y="4704208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effect of unsteady trailing vortex system is called dynamic inflow.</a:t>
            </a:r>
          </a:p>
          <a:p>
            <a:endParaRPr lang="en-US" dirty="0" smtClean="0"/>
          </a:p>
          <a:p>
            <a:r>
              <a:rPr lang="en-US" dirty="0"/>
              <a:t>The effect of unsteady </a:t>
            </a:r>
            <a:r>
              <a:rPr lang="en-US" dirty="0" smtClean="0"/>
              <a:t>shed vortex </a:t>
            </a:r>
            <a:r>
              <a:rPr lang="en-US" dirty="0"/>
              <a:t>system is called dynamic </a:t>
            </a:r>
            <a:r>
              <a:rPr lang="en-US" dirty="0" smtClean="0"/>
              <a:t>stall.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1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3346" y="2"/>
            <a:ext cx="6793455" cy="661459"/>
          </a:xfrm>
        </p:spPr>
        <p:txBody>
          <a:bodyPr/>
          <a:lstStyle/>
          <a:p>
            <a:pPr algn="l"/>
            <a:r>
              <a:rPr lang="en-US" dirty="0" smtClean="0"/>
              <a:t>How the unsteady aerodynamics fit in BEM?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84093" y="1729908"/>
                <a:ext cx="9057939" cy="46205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𝑑𝐶𝑡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  <m: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𝑠𝑖𝑛</m:t>
                        </m:r>
                        <m:r>
                          <a:rPr lang="en-US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∅</m:t>
                        </m:r>
                      </m:e>
                    </m:d>
                  </m:oMath>
                </a14:m>
                <a:r>
                  <a:rPr lang="en-US" dirty="0" smtClean="0"/>
                  <a:t> =4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 smtClean="0"/>
                  <a:t>-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 smtClean="0"/>
                  <a:t>) -</a:t>
                </a:r>
                <a:r>
                  <a:rPr lang="el-G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τ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 smtClean="0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̇"/>
                                    <m:ctrlPr>
                                      <a:rPr lang="en-US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𝑈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00B050"/>
                            </a:solidFill>
                          </a:rPr>
                          <m:t>−</m:t>
                        </m:r>
                        <m:acc>
                          <m:accPr>
                            <m:chr m:val="̇"/>
                            <m:ctrlPr>
                              <a:rPr lang="en-US" i="1">
                                <a:solidFill>
                                  <a:srgbClr val="00B05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</m:acc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093" y="1729908"/>
                <a:ext cx="9057939" cy="462050"/>
              </a:xfrm>
              <a:prstGeom prst="rect">
                <a:avLst/>
              </a:prstGeom>
              <a:blipFill rotWithShape="0">
                <a:blip r:embed="rId2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65761" y="1122694"/>
            <a:ext cx="5640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Unsteady Blade Element Method “UBEM”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667723"/>
            <a:ext cx="8347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dynamic inflow results from dynamic change in the induced velocity at the rotor.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3559792"/>
            <a:ext cx="9542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dynamic stall results from the lag of the lift and drag coefficients to the angle of </a:t>
            </a:r>
            <a:r>
              <a:rPr lang="en-US" dirty="0" smtClean="0"/>
              <a:t>                   attack </a:t>
            </a:r>
            <a:r>
              <a:rPr lang="en-US" dirty="0" smtClean="0"/>
              <a:t>change.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7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91707-747E-C946-9ECD-54E2551B1C5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1" r="7353"/>
          <a:stretch/>
        </p:blipFill>
        <p:spPr>
          <a:xfrm>
            <a:off x="193638" y="1084224"/>
            <a:ext cx="4324574" cy="28853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79576" y="1084224"/>
            <a:ext cx="4365812" cy="28853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graphicFrame>
        <p:nvGraphicFramePr>
          <p:cNvPr id="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7641501"/>
              </p:ext>
            </p:extLst>
          </p:nvPr>
        </p:nvGraphicFramePr>
        <p:xfrm>
          <a:off x="7150100" y="4057280"/>
          <a:ext cx="1993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" name="Equation" r:id="rId5" imgW="1993680" imgH="228600" progId="Equation.DSMT4">
                  <p:embed/>
                </p:oleObj>
              </mc:Choice>
              <mc:Fallback>
                <p:oleObj name="Equation" r:id="rId5" imgW="1993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0100" y="4057280"/>
                        <a:ext cx="19939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62664" y="4076330"/>
            <a:ext cx="1557310" cy="209550"/>
          </a:xfrm>
          <a:prstGeom prst="rect">
            <a:avLst/>
          </a:prstGeom>
          <a:noFill/>
        </p:spPr>
      </p:pic>
      <p:pic>
        <p:nvPicPr>
          <p:cNvPr id="9" name="Picture 2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60124" y="3999259"/>
            <a:ext cx="502358" cy="36369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194334" y="55914"/>
            <a:ext cx="8235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UBEM </a:t>
            </a:r>
            <a:r>
              <a:rPr lang="en-US" sz="1600" dirty="0" smtClean="0"/>
              <a:t>is used to predict the forces on NREL turbine due to a change in Pitch angle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93638" y="4824312"/>
            <a:ext cx="4077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Fig.6 Measured and predicted thrust force for a linear change in pitch angle due to dynamic inflow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63034" y="4716590"/>
            <a:ext cx="42823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Fig.7 Measured and predicted Lift coefficient of a pitching S809 airfoil Using </a:t>
            </a:r>
            <a:r>
              <a:rPr lang="en-US" sz="1400" b="1" dirty="0" err="1" smtClean="0"/>
              <a:t>Leishman</a:t>
            </a:r>
            <a:r>
              <a:rPr lang="en-US" sz="1400" b="1" dirty="0" smtClean="0"/>
              <a:t>-Beddoes dynamic stall model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5702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E32726"/>
      </a:accent1>
      <a:accent2>
        <a:srgbClr val="FFD200"/>
      </a:accent2>
      <a:accent3>
        <a:srgbClr val="FBB031"/>
      </a:accent3>
      <a:accent4>
        <a:srgbClr val="F47C00"/>
      </a:accent4>
      <a:accent5>
        <a:srgbClr val="AF2626"/>
      </a:accent5>
      <a:accent6>
        <a:srgbClr val="6D3321"/>
      </a:accent6>
      <a:hlink>
        <a:srgbClr val="E32726"/>
      </a:hlink>
      <a:folHlink>
        <a:srgbClr val="6633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34740</TotalTime>
  <Words>1180</Words>
  <Application>Microsoft Office PowerPoint</Application>
  <PresentationFormat>On-screen Show (16:10)</PresentationFormat>
  <Paragraphs>115</Paragraphs>
  <Slides>18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Equation</vt:lpstr>
      <vt:lpstr>Equation.DSMT4</vt:lpstr>
      <vt:lpstr>Analytical Unsteady aerodynamics model of a Horizontal axis wind turbines due to linear  change in wind speed</vt:lpstr>
      <vt:lpstr>PowerPoint Presentation</vt:lpstr>
      <vt:lpstr> The instantaneous power coefficient of small wind turbines can exceed the steady BETZ limit. </vt:lpstr>
      <vt:lpstr>The power coefficient correlates with the tip speed ratio</vt:lpstr>
      <vt:lpstr>Optimum steady state control deviates from the actual torque</vt:lpstr>
      <vt:lpstr>Steady Control doesn’t track the unsteady turbine torque</vt:lpstr>
      <vt:lpstr>Two vortex systems are the main source of unsteady loading on wind turbines</vt:lpstr>
      <vt:lpstr>How the unsteady aerodynamics fit in BEM? </vt:lpstr>
      <vt:lpstr>PowerPoint Presentation</vt:lpstr>
      <vt:lpstr>Existing dynamic inflow models have some shortcomings</vt:lpstr>
      <vt:lpstr>The UBEM has the form of Ricatti nonlinear differential equation due to dynamic inflow at high tip speed ratio </vt:lpstr>
      <vt:lpstr>Riccati equation has analytical solution for a linear change in wind speed  in the form of parabolic cylinder function</vt:lpstr>
      <vt:lpstr>DUT Wind turbine Model is the only found  controlled experiment for linear change in wind speed</vt:lpstr>
      <vt:lpstr>Linear change in wind speed causes a very small over shoot</vt:lpstr>
      <vt:lpstr>The wind series can be modeled as a sequence of linear wind velocity variation</vt:lpstr>
      <vt:lpstr>The change in torque is more correlated with change in rpm</vt:lpstr>
      <vt:lpstr>Conclusion and Future work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Cressman</dc:creator>
  <cp:lastModifiedBy>ait</cp:lastModifiedBy>
  <cp:revision>668</cp:revision>
  <dcterms:created xsi:type="dcterms:W3CDTF">2013-07-31T17:26:06Z</dcterms:created>
  <dcterms:modified xsi:type="dcterms:W3CDTF">2015-06-08T15:21:11Z</dcterms:modified>
</cp:coreProperties>
</file>