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70" r:id="rId2"/>
    <p:sldId id="417" r:id="rId3"/>
    <p:sldId id="259" r:id="rId4"/>
    <p:sldId id="269" r:id="rId5"/>
    <p:sldId id="435" r:id="rId6"/>
    <p:sldId id="260" r:id="rId7"/>
    <p:sldId id="449" r:id="rId8"/>
    <p:sldId id="263" r:id="rId9"/>
    <p:sldId id="436" r:id="rId10"/>
    <p:sldId id="437" r:id="rId11"/>
    <p:sldId id="438" r:id="rId12"/>
    <p:sldId id="439" r:id="rId13"/>
    <p:sldId id="450" r:id="rId14"/>
    <p:sldId id="441" r:id="rId15"/>
    <p:sldId id="442" r:id="rId16"/>
    <p:sldId id="443" r:id="rId17"/>
    <p:sldId id="445" r:id="rId18"/>
    <p:sldId id="444" r:id="rId19"/>
    <p:sldId id="266" r:id="rId20"/>
    <p:sldId id="447" r:id="rId21"/>
    <p:sldId id="451" r:id="rId22"/>
    <p:sldId id="448" r:id="rId23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521415D9-36F7-43E2-AB2F-B90AF26B5E84}">
      <p14:sectionLst xmlns:p14="http://schemas.microsoft.com/office/powerpoint/2010/main">
        <p14:section name="INSTRUCTIONS" id="{210222C3-FA11-C44C-AC44-024949E15F89}">
          <p14:sldIdLst/>
        </p14:section>
        <p14:section name="Walk-In/Walk-Out Branded Slides" id="{94BD1465-D7AC-3A4A-9F89-916219C36A63}">
          <p14:sldIdLst/>
        </p14:section>
        <p14:section name="Title Slides" id="{F04DB47C-5B9C-D947-B4DB-7EBDC805F4B8}">
          <p14:sldIdLst>
            <p14:sldId id="270"/>
          </p14:sldIdLst>
        </p14:section>
        <p14:section name="Section Title/Divider Slides" id="{B15141B9-5650-F747-BA30-AFFDF4EE3D9F}">
          <p14:sldIdLst>
            <p14:sldId id="417"/>
            <p14:sldId id="259"/>
          </p14:sldIdLst>
        </p14:section>
        <p14:section name="Content Slides - Text" id="{ADA4127E-7937-E74F-8931-BF55E9544288}">
          <p14:sldIdLst>
            <p14:sldId id="269"/>
            <p14:sldId id="435"/>
            <p14:sldId id="260"/>
            <p14:sldId id="449"/>
            <p14:sldId id="263"/>
            <p14:sldId id="436"/>
            <p14:sldId id="437"/>
            <p14:sldId id="438"/>
            <p14:sldId id="439"/>
            <p14:sldId id="450"/>
            <p14:sldId id="441"/>
            <p14:sldId id="442"/>
            <p14:sldId id="443"/>
            <p14:sldId id="445"/>
            <p14:sldId id="444"/>
            <p14:sldId id="266"/>
            <p14:sldId id="447"/>
            <p14:sldId id="451"/>
            <p14:sldId id="448"/>
          </p14:sldIdLst>
        </p14:section>
        <p14:section name="Content Slides - Just Photos" id="{1CC55B80-F57A-9D4C-B727-9419586189CC}">
          <p14:sldIdLst/>
        </p14:section>
        <p14:section name="Content Slides - Charts and Graphs" id="{B15D0127-4587-4A47-8EB6-C8E0562E7452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FFFFF"/>
    <a:srgbClr val="DBDBDB"/>
    <a:srgbClr val="EDEDED"/>
    <a:srgbClr val="861F41"/>
    <a:srgbClr val="6C1035"/>
    <a:srgbClr val="E8E8E8"/>
    <a:srgbClr val="74777A"/>
    <a:srgbClr val="75787B"/>
    <a:srgbClr val="E878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chemeClr val="accent1"/>
        </a:fontRef>
        <a:schemeClr val="accent1"/>
      </a:tcTxStyle>
      <a:tcStyle>
        <a:tcBdr>
          <a:left>
            <a:ln w="12700" cap="flat">
              <a:solidFill>
                <a:schemeClr val="accent2"/>
              </a:solidFill>
              <a:prstDash val="solid"/>
              <a:round/>
            </a:ln>
          </a:left>
          <a:right>
            <a:ln w="12700" cap="flat">
              <a:solidFill>
                <a:schemeClr val="accent2"/>
              </a:solidFill>
              <a:prstDash val="solid"/>
              <a:round/>
            </a:ln>
          </a:right>
          <a:top>
            <a:ln w="12700" cap="flat">
              <a:solidFill>
                <a:schemeClr val="accent2"/>
              </a:solidFill>
              <a:prstDash val="solid"/>
              <a:round/>
            </a:ln>
          </a:top>
          <a:bottom>
            <a:ln w="12700" cap="flat">
              <a:solidFill>
                <a:schemeClr val="accent2"/>
              </a:solidFill>
              <a:prstDash val="solid"/>
              <a:round/>
            </a:ln>
          </a:bottom>
          <a:insideH>
            <a:ln w="12700" cap="flat">
              <a:solidFill>
                <a:schemeClr val="accent2"/>
              </a:solidFill>
              <a:prstDash val="solid"/>
              <a:round/>
            </a:ln>
          </a:insideH>
          <a:insideV>
            <a:ln w="12700" cap="flat">
              <a:solidFill>
                <a:schemeClr val="accent2"/>
              </a:solidFill>
              <a:prstDash val="solid"/>
              <a:round/>
            </a:ln>
          </a:insideV>
        </a:tcBdr>
        <a:fill>
          <a:solidFill>
            <a:srgbClr val="D3CACC"/>
          </a:solidFill>
        </a:fill>
      </a:tcStyle>
    </a:wholeTbl>
    <a:band2H>
      <a:tcTxStyle/>
      <a:tcStyle>
        <a:tcBdr/>
        <a:fill>
          <a:solidFill>
            <a:srgbClr val="EAE6E7"/>
          </a:solidFill>
        </a:fill>
      </a:tcStyle>
    </a:band2H>
    <a:firstCol>
      <a:tcTxStyle b="on" i="off">
        <a:fontRef idx="major">
          <a:schemeClr val="accent2"/>
        </a:fontRef>
        <a:schemeClr val="accent2"/>
      </a:tcTxStyle>
      <a:tcStyle>
        <a:tcBdr>
          <a:left>
            <a:ln w="12700" cap="flat">
              <a:solidFill>
                <a:schemeClr val="accent2"/>
              </a:solidFill>
              <a:prstDash val="solid"/>
              <a:round/>
            </a:ln>
          </a:left>
          <a:right>
            <a:ln w="12700" cap="flat">
              <a:solidFill>
                <a:schemeClr val="accent2"/>
              </a:solidFill>
              <a:prstDash val="solid"/>
              <a:round/>
            </a:ln>
          </a:right>
          <a:top>
            <a:ln w="12700" cap="flat">
              <a:solidFill>
                <a:schemeClr val="accent2"/>
              </a:solidFill>
              <a:prstDash val="solid"/>
              <a:round/>
            </a:ln>
          </a:top>
          <a:bottom>
            <a:ln w="12700" cap="flat">
              <a:solidFill>
                <a:schemeClr val="accent2"/>
              </a:solidFill>
              <a:prstDash val="solid"/>
              <a:round/>
            </a:ln>
          </a:bottom>
          <a:insideH>
            <a:ln w="12700" cap="flat">
              <a:solidFill>
                <a:schemeClr val="accent2"/>
              </a:solidFill>
              <a:prstDash val="solid"/>
              <a:round/>
            </a:ln>
          </a:insideH>
          <a:insideV>
            <a:ln w="12700" cap="flat">
              <a:solidFill>
                <a:schemeClr val="accent2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chemeClr val="accent2"/>
        </a:fontRef>
        <a:schemeClr val="accent2"/>
      </a:tcTxStyle>
      <a:tcStyle>
        <a:tcBdr>
          <a:left>
            <a:ln w="12700" cap="flat">
              <a:solidFill>
                <a:schemeClr val="accent2"/>
              </a:solidFill>
              <a:prstDash val="solid"/>
              <a:round/>
            </a:ln>
          </a:left>
          <a:right>
            <a:ln w="12700" cap="flat">
              <a:solidFill>
                <a:schemeClr val="accent2"/>
              </a:solidFill>
              <a:prstDash val="solid"/>
              <a:round/>
            </a:ln>
          </a:right>
          <a:top>
            <a:ln w="38100" cap="flat">
              <a:solidFill>
                <a:schemeClr val="accent2"/>
              </a:solidFill>
              <a:prstDash val="solid"/>
              <a:round/>
            </a:ln>
          </a:top>
          <a:bottom>
            <a:ln w="12700" cap="flat">
              <a:solidFill>
                <a:schemeClr val="accent2"/>
              </a:solidFill>
              <a:prstDash val="solid"/>
              <a:round/>
            </a:ln>
          </a:bottom>
          <a:insideH>
            <a:ln w="12700" cap="flat">
              <a:solidFill>
                <a:schemeClr val="accent2"/>
              </a:solidFill>
              <a:prstDash val="solid"/>
              <a:round/>
            </a:ln>
          </a:insideH>
          <a:insideV>
            <a:ln w="12700" cap="flat">
              <a:solidFill>
                <a:schemeClr val="accent2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chemeClr val="accent2"/>
        </a:fontRef>
        <a:schemeClr val="accent2"/>
      </a:tcTxStyle>
      <a:tcStyle>
        <a:tcBdr>
          <a:left>
            <a:ln w="12700" cap="flat">
              <a:solidFill>
                <a:schemeClr val="accent2"/>
              </a:solidFill>
              <a:prstDash val="solid"/>
              <a:round/>
            </a:ln>
          </a:left>
          <a:right>
            <a:ln w="12700" cap="flat">
              <a:solidFill>
                <a:schemeClr val="accent2"/>
              </a:solidFill>
              <a:prstDash val="solid"/>
              <a:round/>
            </a:ln>
          </a:right>
          <a:top>
            <a:ln w="12700" cap="flat">
              <a:solidFill>
                <a:schemeClr val="accent2"/>
              </a:solidFill>
              <a:prstDash val="solid"/>
              <a:round/>
            </a:ln>
          </a:top>
          <a:bottom>
            <a:ln w="38100" cap="flat">
              <a:solidFill>
                <a:schemeClr val="accent2"/>
              </a:solidFill>
              <a:prstDash val="solid"/>
              <a:round/>
            </a:ln>
          </a:bottom>
          <a:insideH>
            <a:ln w="12700" cap="flat">
              <a:solidFill>
                <a:schemeClr val="accent2"/>
              </a:solidFill>
              <a:prstDash val="solid"/>
              <a:round/>
            </a:ln>
          </a:insideH>
          <a:insideV>
            <a:ln w="12700" cap="flat">
              <a:solidFill>
                <a:schemeClr val="accent2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chemeClr val="accent1"/>
        </a:fontRef>
        <a:schemeClr val="accent1"/>
      </a:tcTxStyle>
      <a:tcStyle>
        <a:tcBdr>
          <a:left>
            <a:ln w="12700" cap="flat">
              <a:solidFill>
                <a:schemeClr val="accent2"/>
              </a:solidFill>
              <a:prstDash val="solid"/>
              <a:round/>
            </a:ln>
          </a:left>
          <a:right>
            <a:ln w="12700" cap="flat">
              <a:solidFill>
                <a:schemeClr val="accent2"/>
              </a:solidFill>
              <a:prstDash val="solid"/>
              <a:round/>
            </a:ln>
          </a:right>
          <a:top>
            <a:ln w="12700" cap="flat">
              <a:solidFill>
                <a:schemeClr val="accent2"/>
              </a:solidFill>
              <a:prstDash val="solid"/>
              <a:round/>
            </a:ln>
          </a:top>
          <a:bottom>
            <a:ln w="12700" cap="flat">
              <a:solidFill>
                <a:schemeClr val="accent2"/>
              </a:solidFill>
              <a:prstDash val="solid"/>
              <a:round/>
            </a:ln>
          </a:bottom>
          <a:insideH>
            <a:ln w="12700" cap="flat">
              <a:solidFill>
                <a:schemeClr val="accent2"/>
              </a:solidFill>
              <a:prstDash val="solid"/>
              <a:round/>
            </a:ln>
          </a:insideH>
          <a:insideV>
            <a:ln w="12700" cap="flat">
              <a:solidFill>
                <a:schemeClr val="accent2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chemeClr val="accent2"/>
        </a:fontRef>
        <a:schemeClr val="accent2"/>
      </a:tcTxStyle>
      <a:tcStyle>
        <a:tcBdr>
          <a:left>
            <a:ln w="12700" cap="flat">
              <a:solidFill>
                <a:schemeClr val="accent2"/>
              </a:solidFill>
              <a:prstDash val="solid"/>
              <a:round/>
            </a:ln>
          </a:left>
          <a:right>
            <a:ln w="12700" cap="flat">
              <a:solidFill>
                <a:schemeClr val="accent2"/>
              </a:solidFill>
              <a:prstDash val="solid"/>
              <a:round/>
            </a:ln>
          </a:right>
          <a:top>
            <a:ln w="12700" cap="flat">
              <a:solidFill>
                <a:schemeClr val="accent2"/>
              </a:solidFill>
              <a:prstDash val="solid"/>
              <a:round/>
            </a:ln>
          </a:top>
          <a:bottom>
            <a:ln w="12700" cap="flat">
              <a:solidFill>
                <a:schemeClr val="accent2"/>
              </a:solidFill>
              <a:prstDash val="solid"/>
              <a:round/>
            </a:ln>
          </a:bottom>
          <a:insideH>
            <a:ln w="12700" cap="flat">
              <a:solidFill>
                <a:schemeClr val="accent2"/>
              </a:solidFill>
              <a:prstDash val="solid"/>
              <a:round/>
            </a:ln>
          </a:insideH>
          <a:insideV>
            <a:ln w="12700" cap="flat">
              <a:solidFill>
                <a:schemeClr val="accent2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chemeClr val="accent2"/>
        </a:fontRef>
        <a:schemeClr val="accent2"/>
      </a:tcTxStyle>
      <a:tcStyle>
        <a:tcBdr>
          <a:left>
            <a:ln w="12700" cap="flat">
              <a:solidFill>
                <a:schemeClr val="accent2"/>
              </a:solidFill>
              <a:prstDash val="solid"/>
              <a:round/>
            </a:ln>
          </a:left>
          <a:right>
            <a:ln w="12700" cap="flat">
              <a:solidFill>
                <a:schemeClr val="accent2"/>
              </a:solidFill>
              <a:prstDash val="solid"/>
              <a:round/>
            </a:ln>
          </a:right>
          <a:top>
            <a:ln w="38100" cap="flat">
              <a:solidFill>
                <a:schemeClr val="accent2"/>
              </a:solidFill>
              <a:prstDash val="solid"/>
              <a:round/>
            </a:ln>
          </a:top>
          <a:bottom>
            <a:ln w="12700" cap="flat">
              <a:solidFill>
                <a:schemeClr val="accent2"/>
              </a:solidFill>
              <a:prstDash val="solid"/>
              <a:round/>
            </a:ln>
          </a:bottom>
          <a:insideH>
            <a:ln w="12700" cap="flat">
              <a:solidFill>
                <a:schemeClr val="accent2"/>
              </a:solidFill>
              <a:prstDash val="solid"/>
              <a:round/>
            </a:ln>
          </a:insideH>
          <a:insideV>
            <a:ln w="12700" cap="flat">
              <a:solidFill>
                <a:schemeClr val="accent2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chemeClr val="accent2"/>
        </a:fontRef>
        <a:schemeClr val="accent2"/>
      </a:tcTxStyle>
      <a:tcStyle>
        <a:tcBdr>
          <a:left>
            <a:ln w="12700" cap="flat">
              <a:solidFill>
                <a:schemeClr val="accent2"/>
              </a:solidFill>
              <a:prstDash val="solid"/>
              <a:round/>
            </a:ln>
          </a:left>
          <a:right>
            <a:ln w="12700" cap="flat">
              <a:solidFill>
                <a:schemeClr val="accent2"/>
              </a:solidFill>
              <a:prstDash val="solid"/>
              <a:round/>
            </a:ln>
          </a:right>
          <a:top>
            <a:ln w="12700" cap="flat">
              <a:solidFill>
                <a:schemeClr val="accent2"/>
              </a:solidFill>
              <a:prstDash val="solid"/>
              <a:round/>
            </a:ln>
          </a:top>
          <a:bottom>
            <a:ln w="38100" cap="flat">
              <a:solidFill>
                <a:schemeClr val="accent2"/>
              </a:solidFill>
              <a:prstDash val="solid"/>
              <a:round/>
            </a:ln>
          </a:bottom>
          <a:insideH>
            <a:ln w="12700" cap="flat">
              <a:solidFill>
                <a:schemeClr val="accent2"/>
              </a:solidFill>
              <a:prstDash val="solid"/>
              <a:round/>
            </a:ln>
          </a:insideH>
          <a:insideV>
            <a:ln w="12700" cap="flat">
              <a:solidFill>
                <a:schemeClr val="accent2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chemeClr val="accent1"/>
        </a:fontRef>
        <a:schemeClr val="accent1"/>
      </a:tcTxStyle>
      <a:tcStyle>
        <a:tcBdr>
          <a:left>
            <a:ln w="12700" cap="flat">
              <a:solidFill>
                <a:schemeClr val="accent2"/>
              </a:solidFill>
              <a:prstDash val="solid"/>
              <a:round/>
            </a:ln>
          </a:left>
          <a:right>
            <a:ln w="12700" cap="flat">
              <a:solidFill>
                <a:schemeClr val="accent2"/>
              </a:solidFill>
              <a:prstDash val="solid"/>
              <a:round/>
            </a:ln>
          </a:right>
          <a:top>
            <a:ln w="12700" cap="flat">
              <a:solidFill>
                <a:schemeClr val="accent2"/>
              </a:solidFill>
              <a:prstDash val="solid"/>
              <a:round/>
            </a:ln>
          </a:top>
          <a:bottom>
            <a:ln w="12700" cap="flat">
              <a:solidFill>
                <a:schemeClr val="accent2"/>
              </a:solidFill>
              <a:prstDash val="solid"/>
              <a:round/>
            </a:ln>
          </a:bottom>
          <a:insideH>
            <a:ln w="12700" cap="flat">
              <a:solidFill>
                <a:schemeClr val="accent2"/>
              </a:solidFill>
              <a:prstDash val="solid"/>
              <a:round/>
            </a:ln>
          </a:insideH>
          <a:insideV>
            <a:ln w="12700" cap="flat">
              <a:solidFill>
                <a:schemeClr val="accent2"/>
              </a:solidFill>
              <a:prstDash val="solid"/>
              <a:round/>
            </a:ln>
          </a:insideV>
        </a:tcBdr>
        <a:fill>
          <a:solidFill>
            <a:srgbClr val="CACDD4"/>
          </a:solidFill>
        </a:fill>
      </a:tcStyle>
    </a:wholeTbl>
    <a:band2H>
      <a:tcTxStyle/>
      <a:tcStyle>
        <a:tcBdr/>
        <a:fill>
          <a:solidFill>
            <a:srgbClr val="E6E7EB"/>
          </a:solidFill>
        </a:fill>
      </a:tcStyle>
    </a:band2H>
    <a:firstCol>
      <a:tcTxStyle b="on" i="off">
        <a:fontRef idx="major">
          <a:schemeClr val="accent2"/>
        </a:fontRef>
        <a:schemeClr val="accent2"/>
      </a:tcTxStyle>
      <a:tcStyle>
        <a:tcBdr>
          <a:left>
            <a:ln w="12700" cap="flat">
              <a:solidFill>
                <a:schemeClr val="accent2"/>
              </a:solidFill>
              <a:prstDash val="solid"/>
              <a:round/>
            </a:ln>
          </a:left>
          <a:right>
            <a:ln w="12700" cap="flat">
              <a:solidFill>
                <a:schemeClr val="accent2"/>
              </a:solidFill>
              <a:prstDash val="solid"/>
              <a:round/>
            </a:ln>
          </a:right>
          <a:top>
            <a:ln w="12700" cap="flat">
              <a:solidFill>
                <a:schemeClr val="accent2"/>
              </a:solidFill>
              <a:prstDash val="solid"/>
              <a:round/>
            </a:ln>
          </a:top>
          <a:bottom>
            <a:ln w="12700" cap="flat">
              <a:solidFill>
                <a:schemeClr val="accent2"/>
              </a:solidFill>
              <a:prstDash val="solid"/>
              <a:round/>
            </a:ln>
          </a:bottom>
          <a:insideH>
            <a:ln w="12700" cap="flat">
              <a:solidFill>
                <a:schemeClr val="accent2"/>
              </a:solidFill>
              <a:prstDash val="solid"/>
              <a:round/>
            </a:ln>
          </a:insideH>
          <a:insideV>
            <a:ln w="12700" cap="flat">
              <a:solidFill>
                <a:schemeClr val="accent2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chemeClr val="accent2"/>
        </a:fontRef>
        <a:schemeClr val="accent2"/>
      </a:tcTxStyle>
      <a:tcStyle>
        <a:tcBdr>
          <a:left>
            <a:ln w="12700" cap="flat">
              <a:solidFill>
                <a:schemeClr val="accent2"/>
              </a:solidFill>
              <a:prstDash val="solid"/>
              <a:round/>
            </a:ln>
          </a:left>
          <a:right>
            <a:ln w="12700" cap="flat">
              <a:solidFill>
                <a:schemeClr val="accent2"/>
              </a:solidFill>
              <a:prstDash val="solid"/>
              <a:round/>
            </a:ln>
          </a:right>
          <a:top>
            <a:ln w="38100" cap="flat">
              <a:solidFill>
                <a:schemeClr val="accent2"/>
              </a:solidFill>
              <a:prstDash val="solid"/>
              <a:round/>
            </a:ln>
          </a:top>
          <a:bottom>
            <a:ln w="12700" cap="flat">
              <a:solidFill>
                <a:schemeClr val="accent2"/>
              </a:solidFill>
              <a:prstDash val="solid"/>
              <a:round/>
            </a:ln>
          </a:bottom>
          <a:insideH>
            <a:ln w="12700" cap="flat">
              <a:solidFill>
                <a:schemeClr val="accent2"/>
              </a:solidFill>
              <a:prstDash val="solid"/>
              <a:round/>
            </a:ln>
          </a:insideH>
          <a:insideV>
            <a:ln w="12700" cap="flat">
              <a:solidFill>
                <a:schemeClr val="accent2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chemeClr val="accent2"/>
        </a:fontRef>
        <a:schemeClr val="accent2"/>
      </a:tcTxStyle>
      <a:tcStyle>
        <a:tcBdr>
          <a:left>
            <a:ln w="12700" cap="flat">
              <a:solidFill>
                <a:schemeClr val="accent2"/>
              </a:solidFill>
              <a:prstDash val="solid"/>
              <a:round/>
            </a:ln>
          </a:left>
          <a:right>
            <a:ln w="12700" cap="flat">
              <a:solidFill>
                <a:schemeClr val="accent2"/>
              </a:solidFill>
              <a:prstDash val="solid"/>
              <a:round/>
            </a:ln>
          </a:right>
          <a:top>
            <a:ln w="12700" cap="flat">
              <a:solidFill>
                <a:schemeClr val="accent2"/>
              </a:solidFill>
              <a:prstDash val="solid"/>
              <a:round/>
            </a:ln>
          </a:top>
          <a:bottom>
            <a:ln w="38100" cap="flat">
              <a:solidFill>
                <a:schemeClr val="accent2"/>
              </a:solidFill>
              <a:prstDash val="solid"/>
              <a:round/>
            </a:ln>
          </a:bottom>
          <a:insideH>
            <a:ln w="12700" cap="flat">
              <a:solidFill>
                <a:schemeClr val="accent2"/>
              </a:solidFill>
              <a:prstDash val="solid"/>
              <a:round/>
            </a:ln>
          </a:insideH>
          <a:insideV>
            <a:ln w="12700" cap="flat">
              <a:solidFill>
                <a:schemeClr val="accent2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chemeClr val="accent1"/>
        </a:fontRef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AE6E7"/>
          </a:solidFill>
        </a:fill>
      </a:tcStyle>
    </a:wholeTbl>
    <a:band2H>
      <a:tcTxStyle/>
      <a:tcStyle>
        <a:tcBdr/>
        <a:fill>
          <a:solidFill>
            <a:schemeClr val="accent2"/>
          </a:solidFill>
        </a:fill>
      </a:tcStyle>
    </a:band2H>
    <a:firstCol>
      <a:tcTxStyle b="on" i="off">
        <a:fontRef idx="major">
          <a:schemeClr val="accent2"/>
        </a:fontRef>
        <a:schemeClr val="accent2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chemeClr val="accent1"/>
        </a:fontRef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2"/>
          </a:solidFill>
        </a:fill>
      </a:tcStyle>
    </a:lastRow>
    <a:firstRow>
      <a:tcTxStyle b="on" i="off">
        <a:fontRef idx="major">
          <a:schemeClr val="accent2"/>
        </a:fontRef>
        <a:schemeClr val="accent2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chemeClr val="accent1"/>
        </a:fontRef>
        <a:schemeClr val="accent1"/>
      </a:tcTxStyle>
      <a:tcStyle>
        <a:tcBdr>
          <a:left>
            <a:ln w="12700" cap="flat">
              <a:solidFill>
                <a:schemeClr val="accent2"/>
              </a:solidFill>
              <a:prstDash val="solid"/>
              <a:round/>
            </a:ln>
          </a:left>
          <a:right>
            <a:ln w="12700" cap="flat">
              <a:solidFill>
                <a:schemeClr val="accent2"/>
              </a:solidFill>
              <a:prstDash val="solid"/>
              <a:round/>
            </a:ln>
          </a:right>
          <a:top>
            <a:ln w="12700" cap="flat">
              <a:solidFill>
                <a:schemeClr val="accent2"/>
              </a:solidFill>
              <a:prstDash val="solid"/>
              <a:round/>
            </a:ln>
          </a:top>
          <a:bottom>
            <a:ln w="12700" cap="flat">
              <a:solidFill>
                <a:schemeClr val="accent2"/>
              </a:solidFill>
              <a:prstDash val="solid"/>
              <a:round/>
            </a:ln>
          </a:bottom>
          <a:insideH>
            <a:ln w="12700" cap="flat">
              <a:solidFill>
                <a:schemeClr val="accent2"/>
              </a:solidFill>
              <a:prstDash val="solid"/>
              <a:round/>
            </a:ln>
          </a:insideH>
          <a:insideV>
            <a:ln w="12700" cap="flat">
              <a:solidFill>
                <a:schemeClr val="accent2"/>
              </a:solidFill>
              <a:prstDash val="solid"/>
              <a:round/>
            </a:ln>
          </a:insideV>
        </a:tcBdr>
        <a:fill>
          <a:solidFill>
            <a:srgbClr val="D3CACC"/>
          </a:solidFill>
        </a:fill>
      </a:tcStyle>
    </a:wholeTbl>
    <a:band2H>
      <a:tcTxStyle/>
      <a:tcStyle>
        <a:tcBdr/>
        <a:fill>
          <a:solidFill>
            <a:srgbClr val="EAE6E7"/>
          </a:solidFill>
        </a:fill>
      </a:tcStyle>
    </a:band2H>
    <a:firstCol>
      <a:tcTxStyle b="on" i="off">
        <a:fontRef idx="major">
          <a:schemeClr val="accent2"/>
        </a:fontRef>
        <a:schemeClr val="accent2"/>
      </a:tcTxStyle>
      <a:tcStyle>
        <a:tcBdr>
          <a:left>
            <a:ln w="12700" cap="flat">
              <a:solidFill>
                <a:schemeClr val="accent2"/>
              </a:solidFill>
              <a:prstDash val="solid"/>
              <a:round/>
            </a:ln>
          </a:left>
          <a:right>
            <a:ln w="12700" cap="flat">
              <a:solidFill>
                <a:schemeClr val="accent2"/>
              </a:solidFill>
              <a:prstDash val="solid"/>
              <a:round/>
            </a:ln>
          </a:right>
          <a:top>
            <a:ln w="12700" cap="flat">
              <a:solidFill>
                <a:schemeClr val="accent2"/>
              </a:solidFill>
              <a:prstDash val="solid"/>
              <a:round/>
            </a:ln>
          </a:top>
          <a:bottom>
            <a:ln w="12700" cap="flat">
              <a:solidFill>
                <a:schemeClr val="accent2"/>
              </a:solidFill>
              <a:prstDash val="solid"/>
              <a:round/>
            </a:ln>
          </a:bottom>
          <a:insideH>
            <a:ln w="12700" cap="flat">
              <a:solidFill>
                <a:schemeClr val="accent2"/>
              </a:solidFill>
              <a:prstDash val="solid"/>
              <a:round/>
            </a:ln>
          </a:insideH>
          <a:insideV>
            <a:ln w="12700" cap="flat">
              <a:solidFill>
                <a:schemeClr val="accent2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chemeClr val="accent2"/>
        </a:fontRef>
        <a:schemeClr val="accent2"/>
      </a:tcTxStyle>
      <a:tcStyle>
        <a:tcBdr>
          <a:left>
            <a:ln w="12700" cap="flat">
              <a:solidFill>
                <a:schemeClr val="accent2"/>
              </a:solidFill>
              <a:prstDash val="solid"/>
              <a:round/>
            </a:ln>
          </a:left>
          <a:right>
            <a:ln w="12700" cap="flat">
              <a:solidFill>
                <a:schemeClr val="accent2"/>
              </a:solidFill>
              <a:prstDash val="solid"/>
              <a:round/>
            </a:ln>
          </a:right>
          <a:top>
            <a:ln w="38100" cap="flat">
              <a:solidFill>
                <a:schemeClr val="accent2"/>
              </a:solidFill>
              <a:prstDash val="solid"/>
              <a:round/>
            </a:ln>
          </a:top>
          <a:bottom>
            <a:ln w="12700" cap="flat">
              <a:solidFill>
                <a:schemeClr val="accent2"/>
              </a:solidFill>
              <a:prstDash val="solid"/>
              <a:round/>
            </a:ln>
          </a:bottom>
          <a:insideH>
            <a:ln w="12700" cap="flat">
              <a:solidFill>
                <a:schemeClr val="accent2"/>
              </a:solidFill>
              <a:prstDash val="solid"/>
              <a:round/>
            </a:ln>
          </a:insideH>
          <a:insideV>
            <a:ln w="12700" cap="flat">
              <a:solidFill>
                <a:schemeClr val="accent2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chemeClr val="accent2"/>
        </a:fontRef>
        <a:schemeClr val="accent2"/>
      </a:tcTxStyle>
      <a:tcStyle>
        <a:tcBdr>
          <a:left>
            <a:ln w="12700" cap="flat">
              <a:solidFill>
                <a:schemeClr val="accent2"/>
              </a:solidFill>
              <a:prstDash val="solid"/>
              <a:round/>
            </a:ln>
          </a:left>
          <a:right>
            <a:ln w="12700" cap="flat">
              <a:solidFill>
                <a:schemeClr val="accent2"/>
              </a:solidFill>
              <a:prstDash val="solid"/>
              <a:round/>
            </a:ln>
          </a:right>
          <a:top>
            <a:ln w="12700" cap="flat">
              <a:solidFill>
                <a:schemeClr val="accent2"/>
              </a:solidFill>
              <a:prstDash val="solid"/>
              <a:round/>
            </a:ln>
          </a:top>
          <a:bottom>
            <a:ln w="38100" cap="flat">
              <a:solidFill>
                <a:schemeClr val="accent2"/>
              </a:solidFill>
              <a:prstDash val="solid"/>
              <a:round/>
            </a:ln>
          </a:bottom>
          <a:insideH>
            <a:ln w="12700" cap="flat">
              <a:solidFill>
                <a:schemeClr val="accent2"/>
              </a:solidFill>
              <a:prstDash val="solid"/>
              <a:round/>
            </a:ln>
          </a:insideH>
          <a:insideV>
            <a:ln w="12700" cap="flat">
              <a:solidFill>
                <a:schemeClr val="accent2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chemeClr val="accent1"/>
        </a:fontRef>
        <a:schemeClr val="accent1"/>
      </a:tcTxStyle>
      <a:tcStyle>
        <a:tcBdr>
          <a:left>
            <a:ln w="12700" cap="flat">
              <a:solidFill>
                <a:schemeClr val="accent1"/>
              </a:solidFill>
              <a:prstDash val="solid"/>
              <a:round/>
            </a:ln>
          </a:left>
          <a:right>
            <a:ln w="12700" cap="flat">
              <a:solidFill>
                <a:schemeClr val="accent1"/>
              </a:solidFill>
              <a:prstDash val="solid"/>
              <a:round/>
            </a:ln>
          </a:right>
          <a:top>
            <a:ln w="12700" cap="flat">
              <a:solidFill>
                <a:schemeClr val="accent1"/>
              </a:solidFill>
              <a:prstDash val="solid"/>
              <a:round/>
            </a:ln>
          </a:top>
          <a:bottom>
            <a:ln w="127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solidFill>
                <a:schemeClr val="accent1"/>
              </a:solidFill>
              <a:prstDash val="solid"/>
              <a:round/>
            </a:ln>
          </a:insideH>
          <a:insideV>
            <a:ln w="12700" cap="flat">
              <a:solidFill>
                <a:schemeClr val="accent1"/>
              </a:solidFill>
              <a:prstDash val="solid"/>
              <a:round/>
            </a:ln>
          </a:insideV>
        </a:tcBdr>
        <a:fill>
          <a:solidFill>
            <a:schemeClr val="accent1">
              <a:alpha val="20000"/>
            </a:schemeClr>
          </a:solidFill>
        </a:fill>
      </a:tcStyle>
    </a:wholeTbl>
    <a:band2H>
      <a:tcTxStyle/>
      <a:tcStyle>
        <a:tcBdr/>
        <a:fill>
          <a:solidFill>
            <a:schemeClr val="accent5">
              <a:hueOff val="-15428571"/>
              <a:satOff val="-30434"/>
              <a:lumOff val="9019"/>
            </a:schemeClr>
          </a:solidFill>
        </a:fill>
      </a:tcStyle>
    </a:band2H>
    <a:firstCol>
      <a:tcTxStyle b="on" i="off">
        <a:fontRef idx="major">
          <a:schemeClr val="accent1"/>
        </a:fontRef>
        <a:schemeClr val="accent1"/>
      </a:tcTxStyle>
      <a:tcStyle>
        <a:tcBdr>
          <a:left>
            <a:ln w="12700" cap="flat">
              <a:solidFill>
                <a:schemeClr val="accent1"/>
              </a:solidFill>
              <a:prstDash val="solid"/>
              <a:round/>
            </a:ln>
          </a:left>
          <a:right>
            <a:ln w="12700" cap="flat">
              <a:solidFill>
                <a:schemeClr val="accent1"/>
              </a:solidFill>
              <a:prstDash val="solid"/>
              <a:round/>
            </a:ln>
          </a:right>
          <a:top>
            <a:ln w="12700" cap="flat">
              <a:solidFill>
                <a:schemeClr val="accent1"/>
              </a:solidFill>
              <a:prstDash val="solid"/>
              <a:round/>
            </a:ln>
          </a:top>
          <a:bottom>
            <a:ln w="127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solidFill>
                <a:schemeClr val="accent1"/>
              </a:solidFill>
              <a:prstDash val="solid"/>
              <a:round/>
            </a:ln>
          </a:insideH>
          <a:insideV>
            <a:ln w="12700" cap="flat">
              <a:solidFill>
                <a:schemeClr val="accent1"/>
              </a:solidFill>
              <a:prstDash val="solid"/>
              <a:round/>
            </a:ln>
          </a:insideV>
        </a:tcBdr>
        <a:fill>
          <a:solidFill>
            <a:schemeClr val="accent1">
              <a:alpha val="20000"/>
            </a:schemeClr>
          </a:solidFill>
        </a:fill>
      </a:tcStyle>
    </a:firstCol>
    <a:lastRow>
      <a:tcTxStyle b="on" i="off">
        <a:fontRef idx="major">
          <a:schemeClr val="accent1"/>
        </a:fontRef>
        <a:schemeClr val="accent1"/>
      </a:tcTxStyle>
      <a:tcStyle>
        <a:tcBdr>
          <a:left>
            <a:ln w="12700" cap="flat">
              <a:solidFill>
                <a:schemeClr val="accent1"/>
              </a:solidFill>
              <a:prstDash val="solid"/>
              <a:round/>
            </a:ln>
          </a:left>
          <a:right>
            <a:ln w="12700" cap="flat">
              <a:solidFill>
                <a:schemeClr val="accent1"/>
              </a:solidFill>
              <a:prstDash val="solid"/>
              <a:round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127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solidFill>
                <a:schemeClr val="accent1"/>
              </a:solidFill>
              <a:prstDash val="solid"/>
              <a:round/>
            </a:ln>
          </a:insideH>
          <a:insideV>
            <a:ln w="12700" cap="flat">
              <a:solidFill>
                <a:schemeClr val="accent1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chemeClr val="accent1"/>
        </a:fontRef>
        <a:schemeClr val="accent1"/>
      </a:tcTxStyle>
      <a:tcStyle>
        <a:tcBdr>
          <a:left>
            <a:ln w="12700" cap="flat">
              <a:solidFill>
                <a:schemeClr val="accent1"/>
              </a:solidFill>
              <a:prstDash val="solid"/>
              <a:round/>
            </a:ln>
          </a:left>
          <a:right>
            <a:ln w="12700" cap="flat">
              <a:solidFill>
                <a:schemeClr val="accent1"/>
              </a:solidFill>
              <a:prstDash val="solid"/>
              <a:round/>
            </a:ln>
          </a:right>
          <a:top>
            <a:ln w="127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solidFill>
                <a:schemeClr val="accent1"/>
              </a:solidFill>
              <a:prstDash val="solid"/>
              <a:round/>
            </a:ln>
          </a:insideH>
          <a:insideV>
            <a:ln w="12700" cap="flat">
              <a:solidFill>
                <a:schemeClr val="accent1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313"/>
    <p:restoredTop sz="95268" autoAdjust="0"/>
  </p:normalViewPr>
  <p:slideViewPr>
    <p:cSldViewPr snapToGrid="0" snapToObjects="1">
      <p:cViewPr varScale="1">
        <p:scale>
          <a:sx n="109" d="100"/>
          <a:sy n="109" d="100"/>
        </p:scale>
        <p:origin x="1404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72" d="100"/>
          <a:sy n="172" d="100"/>
        </p:scale>
        <p:origin x="6552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72ACD0-DDB6-5F42-9D73-687896C9AF6A}" type="datetimeFigureOut">
              <a:rPr lang="en-US" smtClean="0"/>
              <a:t>9/14/2021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E0C75F-3AC2-F744-8CDC-98F5FE625E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1576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9-07T17:12:39.083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12088 5215,'36'95,"-7"-36,38 151,-4-70,33 45,-97-186,1 1,0-1,-1 0,1 1,0-1,-1 0,1 1,-1-1,1 1,-1-1,0 1,1-1,-1 1,0-1,1 1,-1 0,0-1,1 1,-1 0,0-1,1 1,-1 0,0 0,0 0,1 0,-1 0,0 0,0 0,0 0,1 0,-1 0,0 0,0 0,1 1,-1-1,0 0,1 0,-1 1,0-1,1 1,-1-1,0 0,1 1,-1-1,1 1,-1 0,1-1,-1 1,1-1,-1 1,1 0,0-1,-1 1,1 0,0-1,-1 1,1 0,0 0,0-1,0 1,0 0,0 0,0 0,-14-13,0 0,1-1,1-1,0 0,1-1,0 0,2-1,0 0,0 0,2-1,0 0,0 0,2-1,0 0,1 0,1 0,1 0,1 0,0-15,4-408,-3 437,0-1,0 0,0 1,0-1,1 1,0-1,0 1,0-1,1 1,-1 0,1-1,0 1,0 0,0 0,1 0,0 1,-1-1,1 1,1-1,-1 1,0 0,1 0,-1 0,1 1,0-1,0 1,0 0,0 0,1 0,3 0,35-11,2 1,0 3,0 2,1 2,-1 1,1 3,0 2,28 4,38-2,381-3,-638-4,124-2</inkml:trace>
  <inkml:trace contextRef="#ctx0" brushRef="#br0" timeOffset="9197.81">12192 5060,'2'4,"0"0,1 0,-1 0,1 0,0 0,0-1,0 1,0-1,1 0,-1 0,1 0,0 0,0-1,0 0,0 1,0-1,0-1,3 2,292 88,-30 34,-82-9,10 15,-57-18,-31-22,104 220,-193-277,15 23,-3 1,-3 2,19 54,-42-97,-1 1,1-1,0 0,1 0,1-1,1 0,0-1,1 1,7 6,-4-7,-4-2,0-1,2 0,-1-1,2 0,-1 0,1-2,1 1,0-2,0 1,1-2,-1 0,2 0,8 2,-17-8,-4-2,0 1,0 0,0 0,0-1,-1 1,1 1,0-1,0 0,0 0,0 1,-1-1,1 1,0-1,0 1,-1 0,1 0,-1 0,1 0,-1 0,1 0,-1 0,1 0,-1 1,0-1,0 0,1 1,-1-1,0 1,0 0,-1-1,1 1,0 0,0-1,-1 1,1 0,-1 0,0-1,1 1,-1 0,0 0,0 0,0 0,0 0,-1-1,1 2,-9 29,1 0,2 1,1 0,2 0,1 0,2 0,1 0,2 0,1 0,1 0,2 0,3 6,12 76,36 107,23-37,-10-2,-2 36,7-65,22 74,-34-71,10-5,-17-16,-30-9,23 159,-17-134,-19-94,-2 1,-2 0,-3 0,-2 20,33 104,-2-29,-33-108,-3-33,0 0,1-1,0 1,1 0,1-1,0 1,0-1,2 0,-1 0,2 2,3 3,-1 0,-1 1,0 0,-2 1,0-1,-1 1,-1 0,-1 0,0 18,0-19,1-1,1 0,0 1,1-2,0 1,2 0,0-1,1 0,4 4,-10-20,0-1,0 0,0 0,0 0,1 0,-1 0,-1-1,1 1,0 0,0-1,0 0,-1 1,1-1,-1 0,1 0,-1 0,0 0,0 0,0 0,0 0,0 0,0-1,-1 1,1 0,-1 0,1-1,-1 1,0 0,0-1,0-1,0 2,99-303,-88 82,53 125,-43 74,40-101,-127 246,-13 94,69-182,-1-1,-1 0,-2 0,-1-2,-2 1,-19 25,16-24,19-28,1-1,-1 0,0 1,0-1,0 0,-1 1,1-1,-1 0,0 0,0 0,0 0,0 0,0-1,-1 1,1-1,-1 1,0-1,0 0,0 0,0 0,0-1,0 1,0-1,0 1,-1-1,1 0,0 0,-1-1,1 1,-1-1,1 1,-1-1,1 0,-1-1,0 1,1 0,0-1,-1 0,1 0,-1 0,1 0,-1-1,-50-72,-26-33,-75-13,-32 8,64 46,-111-51,212 107,0 0,0-2,2-1,-1-1,2 0,0-2,0 0,2-1,0-1,6 8,-81-79,134 121,100 63,-130-88,0 0,0 0,-1 1,1 0,-1 1,-1 0,0 1,0 0,-1 0,4 6,165 170,-22-75,-81-67,26 26,-48-27,-48-37,0 0,1-1,0 1,0-1,1-1,-1 1,1-1,0 0,0-1,1 1,-1-1,1-1,-1 0,1 0,159 21,-161-22,0 0,0-1,0 0,0 0,0 0,0-1,0 0,0 0,0-1,0 0,0 0,0 0,-1 0,1-1,-1 0,0 0,0-1,0 1,0-1,0 0,-1 0,0-1,0 0,0 1,0-1,-1 0,0-1,0 0,96-176,-57 1,-14-68,-19 216,4-15,2 0,2 1,1 0,14-19,6-42,-32 98,-1 6</inkml:trace>
  <inkml:trace contextRef="#ctx0" brushRef="#br0" timeOffset="14053.733">15276 10839,'-121'-36,"9"11,0 4,-2 6,-82-1,-10-1,-199-8,-239 22,315 6,251-4,-25-1,0 5,1 4,0 4,-1 5,-189 54,283-69,0 0,1 1,-1 0,0 0,1 0,0 1,-1 1,1 0,0 0,1 0,-1 1,1 0,0 0,0 1,-5 6,-116 120,76-65,26-36,2 1,1 0,1 2,2 0,-14 35,25-46,-3 5,1 1,1 0,1 1,2 0,1 0,1 1,0 23,9 404,73-22,-69-398,2 0,2 0,1-1,2-1,14 22,21 56,132 249,12-70,-140-207,-47-72,0-1,0-1,1 1,1-1,0-1,1 0,0 0,0 0,1-2,9 7,109 75,32 15,33-28,54 2,-183-66,0-4,1-2,-1-3,1-3,0-3,6-3,59 1,354-12,-63-23,450 40,-305 50,2-57,-170-41,237-63,-601 102,330-42,-221 28,0 6,67 5,-174 11,-1-2,0-2,0-1,0-2,0-1,-1-2,8-4,209-59,-233 67,0 0,-1-1,1-1,-1-1,0-1,-1 0,0-1,-1-1,0-1,1-1,99-91,88-169,-79 91,-117 173,0-1,0 0,-1-1,0 0,0 0,-2 0,1-1,-1 0,-1 0,0 0,-1-1,0 1,-1-1,-1 1,0-1,0-4,-1-4,0 0,-1 1,-1-1,-1 0,-1 1,-1 0,-1 0,-1 0,-5-11,-30-62,-4 1,-4 3,-28-34,-265-292,183 249,-345-257,333 278,106 89,-2 3,-2 3,-3 4,-74-36,53 30,-2 4,-87-30,96 52,-2 5,0 3,-30 0,-73-14,80 10,-1 5,-113-3,-134-30,-103 49,381 8,0 2,0 5,2 3,0 3,1 4,-44 21,88-34,-101 74,-72-32,180-51</inkml:trace>
  <inkml:trace contextRef="#ctx0" brushRef="#br0" timeOffset="30589.733">2446 317,'-1'-2,"-10"-10,1 0,-1 1,-1 0,0 1,-1 0,0 1,0 0,-1 1,0 0,-1 2,-5-3,-382-114,34 62,253 51,-1 5,-85 8,34-1,136-2,8-3,-1 1,1 1,-1 1,1 1,0 2,-1 0,1 1,1 1,-1 1,1 1,0 1,0 1,1 1,0 1,1 1,0 1,1 0,-1 2,-142 110,-25 56,130-111,50-63,1 0,1 0,-1 0,1 1,1-1,-1 1,1 0,0 1,1-1,0 1,1-1,0 1,0 0,0 0,1 0,1 0,0 0,0 0,0 0,1 0,1 0,-1 0,1 0,1 0,5 17,0 0,2 0,1-1,1 0,1-1,1-1,8 9,66 155,-46-137,2-3,2-2,51 39,22 30,157 116,-240-202,1-2,1-2,1-1,0-2,2-2,1-1,7 0,184 53,-198-61,1-1,1-2,-1-1,1-2,0-2,0-1,0-2,16-3,41 2,-54 0,1-1,-2-1,1-3,-1-1,35-12,1-1,-46 14,-1 0,-1-2,0-1,0-1,-1-1,0-2,16-11,162-106,-42 9,-150 110,-1-1,0 0,-1-1,0 0,-1-1,-1 0,0 0,-2-1,1 0,-2 0,0 0,-1-1,0 0,-2 1,0-1,-1-1,0 1,-2 0,0 0,-1 0,0 0,-3-5,2-65,4 28,1 27,-1 1,-2-1,-1 0,-2 1,0 0,-3 0,0 0,-7-13,6 28,-2 1,0 0,-1 0,-1 2,0-1,0 1,-1 1,-2 0,-150-95,146 97,1-1,1 0,0-1,1-1,0-1,1 0,0-1,2-1,-1 0,2 0,-8-15,-98-106,102 119</inkml:trace>
  <inkml:trace contextRef="#ctx0" brushRef="#br0" timeOffset="43497.816">2913 1250,'69'54,"24"21,-21 25,-49-80,-21-33,-136-170,37 83,89 94,-1-1,1 0,0 0,1-1,0 0,0 0,0-1,1 0,1 0,-1 0,2-1,-1 0,1 0,1 0,0 0,0 0,1-1,0 1,1-1,0 0,1 1,0-1,0 0,2-2,1 8,-1 0,2 1,-1-1,0 1,1 0,0 0,0 0,0 0,0 1,1 0,0 0,-1 0,1 0,0 1,0 0,0 0,1 0,-1 1,0-1,1 1,-1 0,1 1,-1 0,1 0,-1 0,1 0,-1 1,1 0,38-6,269-58,-294 57,0 0,0 1,0 1,0 1,1 1,-1 0,1 2,0 0,3 1,-24-1,1 0,-1 0,1 0,-1 0,1-1,-1 1,1 0,-1 0,0 0,1 0,-1 0,1 0,-1 1,1-1,-1 0,1 0,-1 0,1 0,-1 1,0-1,1 0,0 1,-1-1,1 0,-1 1,1-1,-1 0,1 1,0-1,-1 1,1-1,0 1,-1-1,1 1,0-1,0 1,-1-1,1 1,0-1,0 1,0-1,0 1,0 0,0-1,0 1,0-1,0 1,0-1,0 1,0-1,0 1,0 0,1-1,-1 1,0-1,0 1,1-1,-1 1,0-1,1 1,-1-1,-264 63,80 16,169-74,1 0,-1-1,0-1,1 0,-1-1,-1-1,1 0,0-1,0-1,-2 0,319 72,93-39,-329-32,-4-2,0 3,0 3,-1 3,41 9,165 39,-20-33,2 24,-34-20,-153-9,1-3,0-3,1-2,40-1,-56-3,-1 2,0 3,0 1,33 14,98-4,71 75,203-91,158 9,322 68,134 18,-12 56,-557-70,178 68,-585-131,174 44,141 61,81 60,20 31,-3-4,-287-117,-31-32,-175-60,0 0,0 1,-1 0,0 0,0 1,-1 0,0 1,0 0,-1 0,0 1,-1 0,0 0,0 0,-1 1,-1-1,0 1,0 1,-1-1,0 0,-1 1,-1-1,1 1,-2 0,0 0,-1 7,14 61,101 273,-45-156,18 136,-27-143,-1-66,18 45,58 80,-106-174,-3 0,-3 2,6 45,-18-77,11 44,-3-18,-3 0,-3 1,-3 1,-1 44,-11 928,82-468,-32-340,2-59,-16-63,-23-84,-1 1,-2 0,-1 1,-1-1,1 34,-8 219,0-282,1-1,-1 1,1 0,0 0,0 0,0 0,0 0,0-1,1 1,-1 0,1 0,0 0,0-1,0 1,0-1,0 1,1 0,-1-1,1 0,-1 1,1-1,0 0,0 0,0 0,0 0,0 0,1-1,-1 1,1 0,-1-1,1 0,-1 0,1 0,0 0,-1 0,1 0,0-1,0 1,0-1,-1 0,2 0,9-7,-1-1,0 0,0-1,-1 0,-1-1,1 0,-1-1,-1 0,0-1,-1 0,0 0,-1-1,0 1,-1-2,1-2,16-27,91-166,-63 93,-74 122,8 8,0 1,2 0,-1 1,2 0,0 1,2 0,-1 1,0 5,-80 81,-128 173,210-267,9-9,-1 1,0-1,0 1,0-1,0 1,0-1,0 0,0 0,0 1,-1-1,1 0,0 0,-1 0,1 0,-1-1,1 1,-1 0,0-1,1 1,-1-1,1 1,-1-1,0 0,1 1,-1-1,0 0,0 0,1 0,-1-1,0 1,1 0,-1-1,0 1,1-1,-1 1,1-1,-1 0,1 1,-1-2,-8-4,1-1,1 0,-1 0,1-1,1 0,-1 0,1-1,1 0,0 0,0-1,1 1,0-1,0-1,1 1,1-1,-2-6,3 12,1-1,-1 1,0 0,0-1,-1 1,1 0,-1 1,0-1,-1 0,1 1,-1 0,0 0,0 0,0 0,-1 0,1 1,-1 0,0 0,0 0,0 1,0 0,-3-2,-4-3,0 0,1-2,0 1,0-1,1-1,0 0,1 0,0-1,0 0,0-3,7 11,-1 0,1 0,0 0,0 0,0 0,0 0,1-1,-1 1,1 0,0-1,0 0,0 1,0-1,1 1,0-1,-1 0,1 1,1-1,-1 0,0 1,1-1,0 0,0 1,0-1,1-1,0 5,0-1,0 1,0 0,-1 0,1 0,0 0,0 1,0-1,0 1,0-1,0 1,-1-1,1 1,0 0,0 0,-1 0,1 0,-1 0,1 0,-1 0,1 1,-1-1,0 1,1-1,-1 1,0-1,0 1,0-1,0 2,4 2,8 9,0-2,1 1,1-2,0 0,1-1,0 0,0-1,1-1,17 6,147 57,-144-45,-25-9</inkml:trace>
  <inkml:trace contextRef="#ctx0" brushRef="#br0" timeOffset="49465.514">1539 8274,'-30'0,"-49"-2,1 4,-1 3,1 4,-44 12,-168 64,136 13,135-81,0 1,1 1,2 1,0 0,0 1,2 1,1 0,1 1,1 0,1 1,0 0,2 1,1 1,-3 6,1-1,2 2,1-1,1 1,2 0,1 29,3 531,34-424,-23-127,69 64,39 37,-28-39,40 32,-60-86,-53-34,0-1,1-1,1-1,1 0,0-2,0-1,1 0,0-2,1 0,-1-2,1-1,4 0,524-6,-476-3,1-2,-1-5,-1-2,0-4,-1-3,6-6,171-108,-37-2,-184 115,-1-1,-1-1,-2-1,0-1,10-15,-25 22,-2-1,0-1,-1 1,0-2,-2 1,-1-1,0 0,-2 0,0 0,-1 0,-1 0,-1-1,-2 1,1 0,-4-9,2-56,4 71,-1 0,-1-1,-1 1,0 0,-1 0,0 1,-1-1,-1 1,0-1,-1 2,-1-1,0 0,0 1,-2 1,1-1,-2 1,-109-136,-30-17,48 49,35 54,-90-62,-33-3,1 21,-30-32,13 27,197 107,0 1,-1 0,0 0,0 0,1 1,-1 1,0-1,-1 2,1-1,0 1,0 0,0 1,0 0,0 1,0 0,0 0,-1 1,-15 2</inkml:trace>
  <inkml:trace contextRef="#ctx0" brushRef="#br0" timeOffset="54889.8">2628 10270,'0'495,"0"-915,-1 415,1 0,0 0,1-1,-1 1,1 0,0 0,0 0,1 0,0 0,-1 0,2 0,-1 1,0-1,1 1,0-1,0 1,0 0,1 0,-1 1,1-1,0 1,0-1,0 1,1 0,-1 1,1-1,-1 1,1 0,0 0,0 0,0 1,0-1,0 1,0 1,4-1,347 2,-252 35,-27-2,5-26,45 18,-113-18</inkml:trace>
  <inkml:trace contextRef="#ctx0" brushRef="#br0" timeOffset="64066.868">2628 10217,'17'3,"-1"0,1 2,0 0,-1 0,0 2,-1 0,1 1,-1 0,-1 1,1 1,-2 0,1 1,-1 0,-1 1,10 12,25 19,249 209,679 599,-592-526,-238-196,22 48,-16 50,-79-111,154 257,-94-126,-28-43,-37-41,66 112,-4-25,-116-226,-1 1,-2 1,0-1,-2 2,0-1,1 20,63 109,-19-28,-24-4,44 30,-12-47,40 30,-99-135,0-1,0 0,0 1,1-1,-1 0,0 0,0 0,0 0,0-1,0 1,0 0,0-1,0 0,0 1,0-1,0 0,0 0,-1 0,1 0,0 0,-1-1,1 1,0 0,-1-1,0 1,1-1,-1 0,0 1,0-1,0 0,0 0,0 0,0 1,0-1,-1 0,1 0,-1 0,1-1,-1 1,0 0,0 0,0 0,0 0,0-1,11-24,47-101,-12-35,-40 149,-1 0,0-1,-1 0,0 0,-2 0,1 0,-2 0,0 0,-1-15,-41 100,30-43,-2-1,0 0,-2-1,-1 0,-1-1,-1-1,-16 15,0 20,-25 22,18-28,40-49,0 0,0 1,-1-1,1 0,-1 0,0-1,0 1,0 0,0 0,0-1,0 0,-1 1,1-1,-1 0,0 0,0 0,0 0,0-1,0 1,0-1,0 0,0 0,0 0,-1 0,1-1,0 1,-1-1,1 0,-3 0,-229-76,59 57,173 18,-26-11,-1 1,0 2,0 1,-1 1,0 2,-16 0,-56 3,102 1,1 1,0-1,-1 0,1 0,0 0,0 1,0-1,0 0,-1 0,1 0,0 0,0 1,1-1,-1 0,0 0,0 0,0 1,0-1,1 0,-1 0,0 0,1 1,-1-1,1 0,-1 1,1-1,-1 0,1 1,-1-1,1 0,-1 1,1-1,0 1,0-1,-1 1,1 0,0-1,0 1,-1 0,1-1,0 1,0 0,0 0,-1 0,1 0,16-6,-1 1,1 1,0 0,0 1,0 1,0 1,0 0,0 1,1 1,1 1,20-1,719 1,-638 18,-162-14,25-6,0 0,0 1,1 0,-1 1,0 1,1 1,0 0,0 2,-8 3,15-5,-1 0,0-1,0 0,0-1,0 0,0 0,-1-1,1 0,0-1,-1 0,1-1,0 0,-5-1,14 1,-1 1,1-1,-1 0,1 0,0 0,-1 0,1 0,0 0,0-1,-1 1,1 0,0-1,0 1,1 0,-1-1,0 1,0-1,1 0,-1 1,1-1,-1 1,1-1,0 0,-1 1,1-1,0 0,0 0,0 1,1-1,-1 0,0 1,1-1,-1 0,1 1,-1-1,1 1,0-1,-1 1,1-1,0 1,0-1,1 1,41-69,58-36,-44 27,6-64,-43 124,-18 55,-2-27,0-6,2 9,-2 0,1 1,-2-1,0 1,0-1,-1 0,0 0,-1 0,-1 0,0 0,0-1,-1 1,-1-1,0 0,0-1,-1 1,-1-1,8-9,-8 8,0 1,-1-2,0 1,0-1,0 0,-1-1,0 0,-1-1,0 0,-10 5,-93 23,99-27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9-07T17:43:55.189"/>
    </inkml:context>
    <inkml:brush xml:id="br0">
      <inkml:brushProperty name="width" value="0.2" units="cm"/>
      <inkml:brushProperty name="height" value="0.2" units="cm"/>
      <inkml:brushProperty name="color" value="#E71224"/>
      <inkml:brushProperty name="ignorePressure" value="1"/>
    </inkml:brush>
  </inkml:definitions>
  <inkml:trace contextRef="#ctx0" brushRef="#br0">0 0,'0'0,"0"0,0 0,0 0,0 0,0 0,0 0,9 18,-3-12,0-1,0 0,1-1,0 1,0-1,0 0,1-1,-1 0,1 0,0-1,-1 0,1 0,0-1,0 0,1 0,-1-1,0 0,0 0,0-1,0 0,2-1,15 2,158 5,0 8,112 26,400 34,-138-62,-345-13,-3 3,137 21,-307-17,57 7,0-4,1-4,63-6,152-35,-201 19,1 5,0 5,1 5,-1 4,0 6,5 5,162 45,47-54,37-20,70 3,-281-13,9-9,-151 33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9-07T17:38:09.944"/>
    </inkml:context>
    <inkml:brush xml:id="br0">
      <inkml:brushProperty name="width" value="0.2" units="cm"/>
      <inkml:brushProperty name="height" value="0.2" units="cm"/>
      <inkml:brushProperty name="color" value="#E71224"/>
      <inkml:brushProperty name="ignorePressure" value="1"/>
    </inkml:brush>
  </inkml:definitions>
  <inkml:trace contextRef="#ctx0" brushRef="#br0">0 4568,'233'26,"28"52,-8-69,-76 9,-157-18</inkml:trace>
  <inkml:trace contextRef="#ctx0" brushRef="#br0" timeOffset="647.839">959 4723,'0'0</inkml:trace>
  <inkml:trace contextRef="#ctx0" brushRef="#br0" timeOffset="12604.767">700 4542,'-10'-14,"1"0,1 0,0-1,1 0,1 0,0-1,1 0,1 0,0 0,1-1,1 1,0-8,1 20,1 0,-1 1,1-1,-1 0,1 0,0 0,1 0,-1 0,1 1,0-1,0 0,0 0,0 1,1-1,-1 1,1-1,0 1,0 0,0-1,0 1,1 0,-1 0,1 1,0-1,0 0,0 1,0 0,0 0,1 0,-1 0,1 0,-1 1,1-1,-1 1,1 0,0 0,3 0,38-8,1 2,0 2,0 2,0 1,31 5,2-2,-12-1,110-1,0 7,168 29,-110 42,-5 53,-119-60,212 111,105 31,112 52,-435-218,-4 2,3-4,1-5,1-5,67 11,-55-27,-74-13,0 1,0 3,-1 1,0 3,-1 1,5 4,167 47,-77-31,-82-21,-1-3,1-2,1-2,-1-3,1-3,45-5,32 2,-114 3,-3 2,0-2,0 0,-1-1,1 0,0-1,-1-1,0 0,1-2,-1 1,-1-2,1 0,8-5,278-184,-283 187,-2-2,1 0,-1 0,0-2,-1 0,-1-1,0 0,0-1,-2 0,1-1,-2-1,0 0,-1 0,-1-1,3-7,-1-1,-3 9,0 0,-2-1,1 0,-2-1,0 0,-2 1,0-1,1-14,-1-46,-4 1,-2-1,-5 1,-2 0,-20-69,16 75,3-1,3-1,3 0,4 0,6-55,-3-20,-29-166,28-250,23 286,5-72,-30-528,41 579,-1 20,-29 64,16 28,-17 118,-3-1,-3 1,-5-46,1 23,1 91,0 0,0 1,1-1,-1 0,0 1,0-1,0 0,0 1,0-1,0 0,0 1,0-1,0 0,0 1,-1-1,1 0,0 1,0-1,-1 0,1 1,0-1,-1 1,1-1,0 0,-1 1,1-1,-1 1,1-1,-1 1,1 0,-1-1,1 1,-1 0,0-1,1 1,-1 0,0-1,1 1,-1 0,0 0,1 0,-1 0,0 0,1 0,-1 0,0 0,1 0,-1 0,0 0,1 0,-1 0,0 0,1 1,-1-1,0 0,1 0,-1 1,1-1,-1 1,1-1,-1 0,1 1,-1-1,-44 38,31-26,-135 52,97-48,-104 6,154-22,0 0,0 0,-1 0,1 1,0-1,0 1,0-1,0 1,0 0,0 0,0 0,0 0,0 0,0 0,1 1,-1-1,0 1,1-1,-1 1,1 0,0-1,-1 1,1 0,0 0,0 0,0 0,0 0,1 0,-1 0,0 0,1 0,0 0,-1 1,1-1,0 0,0 0,0 0,0 0,1 1,-1-1,1 0,-1 0,1 0,0 0,-1 0,1 0,0 0,0 0,1 0,-1 0,2-1,0 0,0 0,0 0,0-1,1 1,-1-1,0 0,0 0,0 0,0 0,1 0,-1-1,0 0,0 1,0-1,0 0,0-1,0 1,0 0,-1-1,1 0,0 1,-1-1,1 0,-1 0,0-1,1 1,-1 0,0-1,5-3,164-121,-86 77,-78 43,1 1,0-1,1 2,-1-1,1 1,0 1,1-1,-1 2,1-1,0 1,-1 1,1 0,0 0,1 1,-1 0,0 1,0 0,9 1,350 3,-357-3,1 1,0 0,-1 0,1 1,-1 1,0 0,0 1,0 0,-1 1,0 0,8 6,-15-5,0-1,-1 1,1-1,-1 1,-1 0,1 0,-1 1,-1-1,1 0,-1 1,0-1,-1 1,0-1,0 1,0-1,-1 1,-1 2,1 9,0-7,-1-1,0 1,-1-1,0 1,-1-1,0 0,-1-1,0 1,0-1,-1 0,-1 0,0 0,0-1,-1 0,0-1,0 0,-1 0,0 0,-1-1,0-1,0 0,-8 4,-6-14,16-9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40" name="Shape 14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55544950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solidFill>
          <a:schemeClr val="accent1"/>
        </a:solidFill>
        <a:latin typeface="+mj-lt"/>
        <a:ea typeface="+mj-ea"/>
        <a:cs typeface="+mj-cs"/>
        <a:sym typeface="Calibri"/>
      </a:defRPr>
    </a:lvl1pPr>
    <a:lvl2pPr indent="228600" latinLnBrk="0">
      <a:defRPr sz="1200">
        <a:solidFill>
          <a:schemeClr val="accent1"/>
        </a:solidFill>
        <a:latin typeface="+mj-lt"/>
        <a:ea typeface="+mj-ea"/>
        <a:cs typeface="+mj-cs"/>
        <a:sym typeface="Calibri"/>
      </a:defRPr>
    </a:lvl2pPr>
    <a:lvl3pPr indent="457200" latinLnBrk="0">
      <a:defRPr sz="1200">
        <a:solidFill>
          <a:schemeClr val="accent1"/>
        </a:solidFill>
        <a:latin typeface="+mj-lt"/>
        <a:ea typeface="+mj-ea"/>
        <a:cs typeface="+mj-cs"/>
        <a:sym typeface="Calibri"/>
      </a:defRPr>
    </a:lvl3pPr>
    <a:lvl4pPr indent="685800" latinLnBrk="0">
      <a:defRPr sz="1200">
        <a:solidFill>
          <a:schemeClr val="accent1"/>
        </a:solidFill>
        <a:latin typeface="+mj-lt"/>
        <a:ea typeface="+mj-ea"/>
        <a:cs typeface="+mj-cs"/>
        <a:sym typeface="Calibri"/>
      </a:defRPr>
    </a:lvl4pPr>
    <a:lvl5pPr indent="914400" latinLnBrk="0">
      <a:defRPr sz="1200">
        <a:solidFill>
          <a:schemeClr val="accent1"/>
        </a:solidFill>
        <a:latin typeface="+mj-lt"/>
        <a:ea typeface="+mj-ea"/>
        <a:cs typeface="+mj-cs"/>
        <a:sym typeface="Calibri"/>
      </a:defRPr>
    </a:lvl5pPr>
    <a:lvl6pPr indent="1143000" latinLnBrk="0">
      <a:defRPr sz="1200">
        <a:solidFill>
          <a:schemeClr val="accent1"/>
        </a:solidFill>
        <a:latin typeface="+mj-lt"/>
        <a:ea typeface="+mj-ea"/>
        <a:cs typeface="+mj-cs"/>
        <a:sym typeface="Calibri"/>
      </a:defRPr>
    </a:lvl6pPr>
    <a:lvl7pPr indent="1371600" latinLnBrk="0">
      <a:defRPr sz="1200">
        <a:solidFill>
          <a:schemeClr val="accent1"/>
        </a:solidFill>
        <a:latin typeface="+mj-lt"/>
        <a:ea typeface="+mj-ea"/>
        <a:cs typeface="+mj-cs"/>
        <a:sym typeface="Calibri"/>
      </a:defRPr>
    </a:lvl7pPr>
    <a:lvl8pPr indent="1600200" latinLnBrk="0">
      <a:defRPr sz="1200">
        <a:solidFill>
          <a:schemeClr val="accent1"/>
        </a:solidFill>
        <a:latin typeface="+mj-lt"/>
        <a:ea typeface="+mj-ea"/>
        <a:cs typeface="+mj-cs"/>
        <a:sym typeface="Calibri"/>
      </a:defRPr>
    </a:lvl8pPr>
    <a:lvl9pPr indent="1828800" latinLnBrk="0">
      <a:defRPr sz="1200">
        <a:solidFill>
          <a:schemeClr val="accent1"/>
        </a:solidFill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Four Rs—relevance, reciprocity, research, and resilience</a:t>
            </a:r>
          </a:p>
        </p:txBody>
      </p:sp>
    </p:spTree>
    <p:extLst>
      <p:ext uri="{BB962C8B-B14F-4D97-AF65-F5344CB8AC3E}">
        <p14:creationId xmlns:p14="http://schemas.microsoft.com/office/powerpoint/2010/main" val="22358869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is Cooperative Extension?  Why is it important when talking about higher education engagement? Concept of engaged v. expert</a:t>
            </a:r>
          </a:p>
        </p:txBody>
      </p:sp>
    </p:spTree>
    <p:extLst>
      <p:ext uri="{BB962C8B-B14F-4D97-AF65-F5344CB8AC3E}">
        <p14:creationId xmlns:p14="http://schemas.microsoft.com/office/powerpoint/2010/main" val="32695773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Double Rainbow Model categorizes stakeholders and defines level of involvement through hierarchy. Emphasis on relevance, reciprocity,  Use to identify relevant stakeholders.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C84521-AE38-453E-847D-F4A8635E596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7661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Double Rainbow Model categorizes stakeholders and defines level of involvement through hierarchy. Emphasis on relevance, reciprocity,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C84521-AE38-453E-847D-F4A8635E596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2205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Four Rs—relevance, reciprocity, research, and resilience</a:t>
            </a:r>
          </a:p>
        </p:txBody>
      </p:sp>
    </p:spTree>
    <p:extLst>
      <p:ext uri="{BB962C8B-B14F-4D97-AF65-F5344CB8AC3E}">
        <p14:creationId xmlns:p14="http://schemas.microsoft.com/office/powerpoint/2010/main" val="34518196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is Cooperative Extension?  Why is it important when talking about higher education engagement? Concept of engaged v. expert</a:t>
            </a:r>
          </a:p>
        </p:txBody>
      </p:sp>
    </p:spTree>
    <p:extLst>
      <p:ext uri="{BB962C8B-B14F-4D97-AF65-F5344CB8AC3E}">
        <p14:creationId xmlns:p14="http://schemas.microsoft.com/office/powerpoint/2010/main" val="37287895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Double Rainbow Model categorizes stakeholders and defines level of involvement through hierarchy. Emphasis on relevance, reciprocity,  Use to identify relevant stakeholders.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C84521-AE38-453E-847D-F4A8635E596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7371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Double Rainbow Model categorizes stakeholders and defines level of involvement through hierarchy. Emphasis on relevance, reciprocity,  Use to identify relevant stakeholders.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C84521-AE38-453E-847D-F4A8635E596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1823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is Cooperative Extension?  Why is it important when talking about higher education engagement? Concept of engaged v. expert</a:t>
            </a:r>
          </a:p>
        </p:txBody>
      </p:sp>
    </p:spTree>
    <p:extLst>
      <p:ext uri="{BB962C8B-B14F-4D97-AF65-F5344CB8AC3E}">
        <p14:creationId xmlns:p14="http://schemas.microsoft.com/office/powerpoint/2010/main" val="2627308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Double Rainbow Model categorizes stakeholders and defines level of involvement through hierarchy. Emphasis on relevance, reciprocity,  Use to identify relevant stakeholders.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C84521-AE38-453E-847D-F4A8635E596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158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mpty background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5"/>
          <p:cNvSpPr>
            <a:spLocks noGrp="1"/>
          </p:cNvSpPr>
          <p:nvPr userDrawn="1"/>
        </p:nvSpPr>
        <p:spPr>
          <a:xfrm>
            <a:off x="-11706" y="-643262"/>
            <a:ext cx="9167411" cy="81445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4289" rIns="34289">
            <a:normAutofit/>
          </a:bodyPr>
          <a:lstStyle/>
          <a:p>
            <a:endParaRPr lang="en-US" sz="1350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o pag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1"/>
          <p:cNvSpPr/>
          <p:nvPr userDrawn="1"/>
        </p:nvSpPr>
        <p:spPr>
          <a:xfrm>
            <a:off x="7470650" y="6357147"/>
            <a:ext cx="187037" cy="4152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4289" rIns="34289" anchor="b">
            <a:normAutofit/>
          </a:bodyPr>
          <a:lstStyle/>
          <a:p>
            <a:pPr algn="r">
              <a:lnSpc>
                <a:spcPct val="90000"/>
              </a:lnSpc>
              <a:defRPr sz="1400" spc="200">
                <a:solidFill>
                  <a:schemeClr val="accent3"/>
                </a:solidFill>
                <a:latin typeface="Acherus Grotesque"/>
                <a:ea typeface="Acherus Grotesque"/>
                <a:cs typeface="Acherus Grotesque"/>
                <a:sym typeface="Acherus Grotesque"/>
              </a:defRPr>
            </a:pPr>
            <a:endParaRPr sz="900" dirty="0">
              <a:solidFill>
                <a:schemeClr val="accent1"/>
              </a:solidFill>
            </a:endParaRPr>
          </a:p>
        </p:txBody>
      </p:sp>
      <p:sp>
        <p:nvSpPr>
          <p:cNvPr id="7" name="Oval 26">
            <a:extLst>
              <a:ext uri="{FF2B5EF4-FFF2-40B4-BE49-F238E27FC236}">
                <a16:creationId xmlns:a16="http://schemas.microsoft.com/office/drawing/2014/main" id="{A12731E5-BD52-1A4A-9D53-2BBDAEC1061C}"/>
              </a:ext>
            </a:extLst>
          </p:cNvPr>
          <p:cNvSpPr/>
          <p:nvPr userDrawn="1"/>
        </p:nvSpPr>
        <p:spPr>
          <a:xfrm>
            <a:off x="6450425" y="3608246"/>
            <a:ext cx="1852233" cy="1852233"/>
          </a:xfrm>
          <a:prstGeom prst="ellipse">
            <a:avLst/>
          </a:prstGeom>
          <a:ln>
            <a:solidFill>
              <a:schemeClr val="accent2"/>
            </a:solidFill>
            <a:prstDash val="dash"/>
            <a:miter/>
          </a:ln>
        </p:spPr>
        <p:txBody>
          <a:bodyPr lIns="34289" rIns="34289" anchor="ctr"/>
          <a:lstStyle/>
          <a:p>
            <a:pPr algn="ctr">
              <a:defRPr>
                <a:solidFill>
                  <a:srgbClr val="A7A7A7"/>
                </a:solidFill>
              </a:defRPr>
            </a:pPr>
            <a:endParaRPr sz="1350"/>
          </a:p>
        </p:txBody>
      </p:sp>
      <p:sp>
        <p:nvSpPr>
          <p:cNvPr id="8" name="Oval 26">
            <a:extLst>
              <a:ext uri="{FF2B5EF4-FFF2-40B4-BE49-F238E27FC236}">
                <a16:creationId xmlns:a16="http://schemas.microsoft.com/office/drawing/2014/main" id="{3DD0427D-C7BA-5942-AA01-7B3C2E7EDB8B}"/>
              </a:ext>
            </a:extLst>
          </p:cNvPr>
          <p:cNvSpPr/>
          <p:nvPr userDrawn="1"/>
        </p:nvSpPr>
        <p:spPr>
          <a:xfrm>
            <a:off x="531726" y="1475989"/>
            <a:ext cx="1852233" cy="1852233"/>
          </a:xfrm>
          <a:prstGeom prst="ellipse">
            <a:avLst/>
          </a:prstGeom>
          <a:ln>
            <a:solidFill>
              <a:schemeClr val="accent2"/>
            </a:solidFill>
            <a:prstDash val="dash"/>
            <a:miter/>
          </a:ln>
        </p:spPr>
        <p:txBody>
          <a:bodyPr lIns="34289" rIns="34289" anchor="ctr"/>
          <a:lstStyle/>
          <a:p>
            <a:pPr algn="ctr">
              <a:defRPr>
                <a:solidFill>
                  <a:srgbClr val="A7A7A7"/>
                </a:solidFill>
              </a:defRPr>
            </a:pPr>
            <a:endParaRPr sz="135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B529CB6-940A-184C-B0A7-C0B21F4899FB}"/>
              </a:ext>
            </a:extLst>
          </p:cNvPr>
          <p:cNvSpPr>
            <a:spLocks noGrp="1" noChangeAspect="1"/>
          </p:cNvSpPr>
          <p:nvPr>
            <p:ph type="pic" sz="quarter" idx="4294967295"/>
          </p:nvPr>
        </p:nvSpPr>
        <p:spPr>
          <a:xfrm>
            <a:off x="598306" y="1542569"/>
            <a:ext cx="1719072" cy="1719072"/>
          </a:xfrm>
          <a:prstGeom prst="ellipse">
            <a:avLst/>
          </a:prstGeom>
        </p:spPr>
      </p:sp>
      <p:sp>
        <p:nvSpPr>
          <p:cNvPr id="14" name="Picture Placeholder 12">
            <a:extLst>
              <a:ext uri="{FF2B5EF4-FFF2-40B4-BE49-F238E27FC236}">
                <a16:creationId xmlns:a16="http://schemas.microsoft.com/office/drawing/2014/main" id="{8A243C4C-0868-674D-B156-6A5559A59676}"/>
              </a:ext>
            </a:extLst>
          </p:cNvPr>
          <p:cNvSpPr>
            <a:spLocks noGrp="1" noChangeAspect="1"/>
          </p:cNvSpPr>
          <p:nvPr>
            <p:ph type="pic" sz="quarter" idx="4294967295"/>
          </p:nvPr>
        </p:nvSpPr>
        <p:spPr>
          <a:xfrm>
            <a:off x="6517005" y="3674826"/>
            <a:ext cx="1719072" cy="1719072"/>
          </a:xfrm>
          <a:prstGeom prst="ellipse">
            <a:avLst/>
          </a:prstGeom>
        </p:spPr>
      </p:sp>
    </p:spTree>
    <p:extLst>
      <p:ext uri="{BB962C8B-B14F-4D97-AF65-F5344CB8AC3E}">
        <p14:creationId xmlns:p14="http://schemas.microsoft.com/office/powerpoint/2010/main" val="1085429753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 background alt footer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5"/>
          <p:cNvSpPr>
            <a:spLocks noGrp="1"/>
          </p:cNvSpPr>
          <p:nvPr userDrawn="1"/>
        </p:nvSpPr>
        <p:spPr>
          <a:xfrm>
            <a:off x="-11706" y="-643262"/>
            <a:ext cx="9167411" cy="81445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4289" rIns="34289">
            <a:normAutofit/>
          </a:bodyPr>
          <a:lstStyle/>
          <a:p>
            <a:endParaRPr lang="en-US" sz="1350"/>
          </a:p>
        </p:txBody>
      </p:sp>
      <p:pic>
        <p:nvPicPr>
          <p:cNvPr id="3" name="VT-grid-02.png" descr="VT-grid-02.png">
            <a:extLst>
              <a:ext uri="{FF2B5EF4-FFF2-40B4-BE49-F238E27FC236}">
                <a16:creationId xmlns:a16="http://schemas.microsoft.com/office/drawing/2014/main" id="{04173169-BE36-994B-9AE2-DFE098B8A3E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3208705" y="6174022"/>
            <a:ext cx="7950605" cy="685800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58066136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side photo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4572000" cy="6858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Drag photo or 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8572793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side photo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4572000" y="0"/>
            <a:ext cx="4572000" cy="6858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Drag photo or 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528449381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96C68-793F-4D79-8392-E54B97ACA832}" type="datetimeFigureOut">
              <a:rPr lang="en-US" smtClean="0"/>
              <a:t>9/14/2021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DBCAD-281F-4504-AAB6-1D665EB06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528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photo background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Drag photo or 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999659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text w/ 4 photo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5"/>
          <p:cNvSpPr>
            <a:spLocks noGrp="1"/>
          </p:cNvSpPr>
          <p:nvPr userDrawn="1"/>
        </p:nvSpPr>
        <p:spPr>
          <a:xfrm>
            <a:off x="-11706" y="-643262"/>
            <a:ext cx="9167411" cy="81445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4289" rIns="34289">
            <a:normAutofit/>
          </a:bodyPr>
          <a:lstStyle/>
          <a:p>
            <a:endParaRPr lang="en-US" sz="1350"/>
          </a:p>
        </p:txBody>
      </p:sp>
      <p:sp>
        <p:nvSpPr>
          <p:cNvPr id="26" name="Picture Placeholder 5"/>
          <p:cNvSpPr>
            <a:spLocks noGrp="1"/>
          </p:cNvSpPr>
          <p:nvPr userDrawn="1"/>
        </p:nvSpPr>
        <p:spPr>
          <a:xfrm>
            <a:off x="-11706" y="-643262"/>
            <a:ext cx="9167411" cy="81445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4289" rIns="34289">
            <a:normAutofit/>
          </a:bodyPr>
          <a:lstStyle/>
          <a:p>
            <a:endParaRPr lang="en-US" sz="1350"/>
          </a:p>
        </p:txBody>
      </p:sp>
      <p:sp>
        <p:nvSpPr>
          <p:cNvPr id="27" name="TextBox 26"/>
          <p:cNvSpPr txBox="1"/>
          <p:nvPr userDrawn="1"/>
        </p:nvSpPr>
        <p:spPr>
          <a:xfrm>
            <a:off x="-742950" y="1718733"/>
            <a:ext cx="69312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4289" tIns="34289" rIns="34289" bIns="34289" numCol="1" spcCol="38100" rtlCol="0" anchor="t">
            <a:spAutoFit/>
          </a:bodyPr>
          <a:lstStyle/>
          <a:p>
            <a:pPr marL="0" marR="0" indent="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35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707246" y="1552615"/>
            <a:ext cx="2501459" cy="222412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/>
            </a:lvl1pPr>
          </a:lstStyle>
          <a:p>
            <a:r>
              <a:rPr lang="en-US" dirty="0"/>
              <a:t>Drag photo or click icon to add picture</a:t>
            </a:r>
          </a:p>
          <a:p>
            <a:endParaRPr lang="en-US" dirty="0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3321954" y="1757600"/>
            <a:ext cx="1688377" cy="14936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Drag photo or click icon to add picture</a:t>
            </a:r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16" hasCustomPrompt="1"/>
          </p:nvPr>
        </p:nvSpPr>
        <p:spPr>
          <a:xfrm>
            <a:off x="435024" y="3932118"/>
            <a:ext cx="2773681" cy="14670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Drag photo or click icon to add picture</a:t>
            </a:r>
          </a:p>
        </p:txBody>
      </p:sp>
      <p:sp>
        <p:nvSpPr>
          <p:cNvPr id="30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3321954" y="3413484"/>
            <a:ext cx="1961899" cy="173350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Drag photo or click icon to add picture</a:t>
            </a:r>
          </a:p>
        </p:txBody>
      </p:sp>
      <p:pic>
        <p:nvPicPr>
          <p:cNvPr id="14" name="pasted-image.pdf" descr="pasted-image.pdf">
            <a:extLst>
              <a:ext uri="{FF2B5EF4-FFF2-40B4-BE49-F238E27FC236}">
                <a16:creationId xmlns:a16="http://schemas.microsoft.com/office/drawing/2014/main" id="{8117D4C5-821B-2E48-A1A4-80929E3731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481299" y="1326668"/>
            <a:ext cx="225947" cy="225947"/>
          </a:xfrm>
          <a:prstGeom prst="rect">
            <a:avLst/>
          </a:prstGeom>
          <a:ln w="12700">
            <a:miter lim="400000"/>
          </a:ln>
        </p:spPr>
      </p:pic>
      <p:pic>
        <p:nvPicPr>
          <p:cNvPr id="16" name="pasted-image.pdf" descr="pasted-image.pdf">
            <a:extLst>
              <a:ext uri="{FF2B5EF4-FFF2-40B4-BE49-F238E27FC236}">
                <a16:creationId xmlns:a16="http://schemas.microsoft.com/office/drawing/2014/main" id="{5F9A7A8C-D13F-DA49-A2C4-E9403648670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 rot="10800000">
            <a:off x="5284128" y="5146989"/>
            <a:ext cx="225947" cy="22594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85019711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text w/ 4 photos alt footer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5"/>
          <p:cNvSpPr>
            <a:spLocks noGrp="1"/>
          </p:cNvSpPr>
          <p:nvPr userDrawn="1"/>
        </p:nvSpPr>
        <p:spPr>
          <a:xfrm>
            <a:off x="-11706" y="-643262"/>
            <a:ext cx="9167411" cy="81445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4289" rIns="34289">
            <a:normAutofit/>
          </a:bodyPr>
          <a:lstStyle/>
          <a:p>
            <a:endParaRPr lang="en-US" sz="1350"/>
          </a:p>
        </p:txBody>
      </p:sp>
      <p:sp>
        <p:nvSpPr>
          <p:cNvPr id="26" name="Picture Placeholder 5"/>
          <p:cNvSpPr>
            <a:spLocks noGrp="1"/>
          </p:cNvSpPr>
          <p:nvPr userDrawn="1"/>
        </p:nvSpPr>
        <p:spPr>
          <a:xfrm>
            <a:off x="-11706" y="-643262"/>
            <a:ext cx="9167411" cy="81445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4289" rIns="34289">
            <a:normAutofit/>
          </a:bodyPr>
          <a:lstStyle/>
          <a:p>
            <a:endParaRPr lang="en-US" sz="1350"/>
          </a:p>
        </p:txBody>
      </p:sp>
      <p:sp>
        <p:nvSpPr>
          <p:cNvPr id="27" name="TextBox 26"/>
          <p:cNvSpPr txBox="1"/>
          <p:nvPr userDrawn="1"/>
        </p:nvSpPr>
        <p:spPr>
          <a:xfrm>
            <a:off x="-742950" y="1718733"/>
            <a:ext cx="69312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4289" tIns="34289" rIns="34289" bIns="34289" numCol="1" spcCol="38100" rtlCol="0" anchor="t">
            <a:spAutoFit/>
          </a:bodyPr>
          <a:lstStyle/>
          <a:p>
            <a:pPr marL="0" marR="0" indent="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35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707246" y="1552615"/>
            <a:ext cx="2501459" cy="222412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/>
            </a:lvl1pPr>
          </a:lstStyle>
          <a:p>
            <a:r>
              <a:rPr lang="en-US" dirty="0"/>
              <a:t>Drag photo or click icon to add picture</a:t>
            </a:r>
          </a:p>
          <a:p>
            <a:endParaRPr lang="en-US" dirty="0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3321954" y="1757600"/>
            <a:ext cx="1688377" cy="14936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Drag photo or click icon to add picture</a:t>
            </a:r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16" hasCustomPrompt="1"/>
          </p:nvPr>
        </p:nvSpPr>
        <p:spPr>
          <a:xfrm>
            <a:off x="435024" y="3932118"/>
            <a:ext cx="2773681" cy="14670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Drag photo or click icon to add picture</a:t>
            </a:r>
          </a:p>
        </p:txBody>
      </p:sp>
      <p:sp>
        <p:nvSpPr>
          <p:cNvPr id="30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3321954" y="3413484"/>
            <a:ext cx="1961899" cy="173350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Drag photo or click icon to add picture</a:t>
            </a:r>
          </a:p>
        </p:txBody>
      </p:sp>
      <p:sp>
        <p:nvSpPr>
          <p:cNvPr id="11" name="Straight Connector 57">
            <a:extLst>
              <a:ext uri="{FF2B5EF4-FFF2-40B4-BE49-F238E27FC236}">
                <a16:creationId xmlns:a16="http://schemas.microsoft.com/office/drawing/2014/main" id="{419E8387-DE66-4B4B-B62A-5C82B3D8603C}"/>
              </a:ext>
            </a:extLst>
          </p:cNvPr>
          <p:cNvSpPr/>
          <p:nvPr userDrawn="1"/>
        </p:nvSpPr>
        <p:spPr>
          <a:xfrm>
            <a:off x="2054180" y="454677"/>
            <a:ext cx="8992386" cy="1"/>
          </a:xfrm>
          <a:prstGeom prst="line">
            <a:avLst/>
          </a:prstGeom>
          <a:ln>
            <a:solidFill>
              <a:schemeClr val="bg2"/>
            </a:solidFill>
            <a:prstDash val="dash"/>
            <a:miter/>
          </a:ln>
        </p:spPr>
        <p:txBody>
          <a:bodyPr lIns="34289" rIns="34289"/>
          <a:lstStyle/>
          <a:p>
            <a:endParaRPr sz="1350"/>
          </a:p>
        </p:txBody>
      </p:sp>
      <p:pic>
        <p:nvPicPr>
          <p:cNvPr id="12" name="VT-grid-02.png" descr="VT-grid-02.png">
            <a:extLst>
              <a:ext uri="{FF2B5EF4-FFF2-40B4-BE49-F238E27FC236}">
                <a16:creationId xmlns:a16="http://schemas.microsoft.com/office/drawing/2014/main" id="{539626D6-3F56-624E-B274-EBF83323729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3208705" y="6174022"/>
            <a:ext cx="7950605" cy="6858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3" name="pasted-image.pdf" descr="pasted-image.pdf">
            <a:extLst>
              <a:ext uri="{FF2B5EF4-FFF2-40B4-BE49-F238E27FC236}">
                <a16:creationId xmlns:a16="http://schemas.microsoft.com/office/drawing/2014/main" id="{27DF4FBB-E521-D042-8E3B-9D410A86E03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/>
          </a:blip>
          <a:stretch>
            <a:fillRect/>
          </a:stretch>
        </p:blipFill>
        <p:spPr>
          <a:xfrm>
            <a:off x="481299" y="1326668"/>
            <a:ext cx="225947" cy="225947"/>
          </a:xfrm>
          <a:prstGeom prst="rect">
            <a:avLst/>
          </a:prstGeom>
          <a:ln w="12700">
            <a:miter lim="400000"/>
          </a:ln>
        </p:spPr>
      </p:pic>
      <p:pic>
        <p:nvPicPr>
          <p:cNvPr id="14" name="pasted-image.pdf" descr="pasted-image.pdf">
            <a:extLst>
              <a:ext uri="{FF2B5EF4-FFF2-40B4-BE49-F238E27FC236}">
                <a16:creationId xmlns:a16="http://schemas.microsoft.com/office/drawing/2014/main" id="{9FC52FAF-8EDC-CE43-A279-EA10507637E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/>
          </a:blip>
          <a:stretch>
            <a:fillRect/>
          </a:stretch>
        </p:blipFill>
        <p:spPr>
          <a:xfrm rot="10800000">
            <a:off x="5284128" y="5146989"/>
            <a:ext cx="225947" cy="22594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482928062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side text + 1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5"/>
          <p:cNvSpPr>
            <a:spLocks noGrp="1"/>
          </p:cNvSpPr>
          <p:nvPr userDrawn="1"/>
        </p:nvSpPr>
        <p:spPr>
          <a:xfrm>
            <a:off x="-11706" y="-643262"/>
            <a:ext cx="9167411" cy="81445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4289" rIns="34289">
            <a:normAutofit/>
          </a:bodyPr>
          <a:lstStyle/>
          <a:p>
            <a:endParaRPr lang="en-US" sz="135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713720" y="1373267"/>
            <a:ext cx="4414539" cy="3930253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/>
            </a:lvl1pPr>
          </a:lstStyle>
          <a:p>
            <a:r>
              <a:rPr lang="en-US" dirty="0"/>
              <a:t>Drag photo or click icon to add picture</a:t>
            </a:r>
          </a:p>
          <a:p>
            <a:endParaRPr lang="en-US" dirty="0"/>
          </a:p>
        </p:txBody>
      </p:sp>
      <p:pic>
        <p:nvPicPr>
          <p:cNvPr id="6" name="pasted-image.pdf" descr="pasted-image.pdf">
            <a:extLst>
              <a:ext uri="{FF2B5EF4-FFF2-40B4-BE49-F238E27FC236}">
                <a16:creationId xmlns:a16="http://schemas.microsoft.com/office/drawing/2014/main" id="{8B50940D-DB13-7440-A56C-380786D6D8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487773" y="1147320"/>
            <a:ext cx="225947" cy="225947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pasted-image.pdf" descr="pasted-image.pdf">
            <a:extLst>
              <a:ext uri="{FF2B5EF4-FFF2-40B4-BE49-F238E27FC236}">
                <a16:creationId xmlns:a16="http://schemas.microsoft.com/office/drawing/2014/main" id="{3D43A036-EA63-594C-811B-0A4D4035005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 rot="10800000">
            <a:off x="5128259" y="5303520"/>
            <a:ext cx="225947" cy="22594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793612220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ight side text + 1 picture alt footer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5"/>
          <p:cNvSpPr>
            <a:spLocks noGrp="1"/>
          </p:cNvSpPr>
          <p:nvPr userDrawn="1"/>
        </p:nvSpPr>
        <p:spPr>
          <a:xfrm>
            <a:off x="-11706" y="-643262"/>
            <a:ext cx="9167411" cy="81445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4289" rIns="34289">
            <a:normAutofit/>
          </a:bodyPr>
          <a:lstStyle/>
          <a:p>
            <a:endParaRPr lang="en-US" sz="135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713720" y="1373267"/>
            <a:ext cx="4414539" cy="3930253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/>
            </a:lvl1pPr>
          </a:lstStyle>
          <a:p>
            <a:r>
              <a:rPr lang="en-US" dirty="0"/>
              <a:t>Drag photo or click icon to add picture</a:t>
            </a:r>
          </a:p>
          <a:p>
            <a:endParaRPr lang="en-US" dirty="0"/>
          </a:p>
        </p:txBody>
      </p:sp>
      <p:pic>
        <p:nvPicPr>
          <p:cNvPr id="7" name="VT-grid-02.png" descr="VT-grid-02.png">
            <a:extLst>
              <a:ext uri="{FF2B5EF4-FFF2-40B4-BE49-F238E27FC236}">
                <a16:creationId xmlns:a16="http://schemas.microsoft.com/office/drawing/2014/main" id="{71263E00-C9C0-0F41-937F-9C61A992323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3208705" y="6174022"/>
            <a:ext cx="7950605" cy="6858001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Straight Connector 57">
            <a:extLst>
              <a:ext uri="{FF2B5EF4-FFF2-40B4-BE49-F238E27FC236}">
                <a16:creationId xmlns:a16="http://schemas.microsoft.com/office/drawing/2014/main" id="{C2DD5C99-46BF-FF4E-AD01-0BEF5D2FDB3D}"/>
              </a:ext>
            </a:extLst>
          </p:cNvPr>
          <p:cNvSpPr/>
          <p:nvPr userDrawn="1"/>
        </p:nvSpPr>
        <p:spPr>
          <a:xfrm>
            <a:off x="2054180" y="454677"/>
            <a:ext cx="8992386" cy="1"/>
          </a:xfrm>
          <a:prstGeom prst="line">
            <a:avLst/>
          </a:prstGeom>
          <a:ln>
            <a:solidFill>
              <a:schemeClr val="bg2"/>
            </a:solidFill>
            <a:prstDash val="dash"/>
            <a:miter/>
          </a:ln>
        </p:spPr>
        <p:txBody>
          <a:bodyPr lIns="34289" rIns="34289"/>
          <a:lstStyle/>
          <a:p>
            <a:endParaRPr sz="1350"/>
          </a:p>
        </p:txBody>
      </p:sp>
      <p:pic>
        <p:nvPicPr>
          <p:cNvPr id="9" name="pasted-image.pdf" descr="pasted-image.pdf">
            <a:extLst>
              <a:ext uri="{FF2B5EF4-FFF2-40B4-BE49-F238E27FC236}">
                <a16:creationId xmlns:a16="http://schemas.microsoft.com/office/drawing/2014/main" id="{B752EE38-C3A2-2546-84E0-1F22D5C42F2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/>
          </a:blip>
          <a:stretch>
            <a:fillRect/>
          </a:stretch>
        </p:blipFill>
        <p:spPr>
          <a:xfrm>
            <a:off x="487773" y="1147320"/>
            <a:ext cx="225947" cy="225947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pasted-image.pdf" descr="pasted-image.pdf">
            <a:extLst>
              <a:ext uri="{FF2B5EF4-FFF2-40B4-BE49-F238E27FC236}">
                <a16:creationId xmlns:a16="http://schemas.microsoft.com/office/drawing/2014/main" id="{4C9DCF6B-2C30-CB4E-A381-8CD03AB3038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/>
          </a:blip>
          <a:stretch>
            <a:fillRect/>
          </a:stretch>
        </p:blipFill>
        <p:spPr>
          <a:xfrm rot="10800000">
            <a:off x="5128259" y="5303520"/>
            <a:ext cx="225947" cy="22594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81716556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5"/>
          <p:cNvSpPr>
            <a:spLocks noGrp="1"/>
          </p:cNvSpPr>
          <p:nvPr userDrawn="1"/>
        </p:nvSpPr>
        <p:spPr>
          <a:xfrm>
            <a:off x="-11706" y="-643262"/>
            <a:ext cx="9167411" cy="81445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4289" rIns="34289">
            <a:normAutofit/>
          </a:bodyPr>
          <a:lstStyle/>
          <a:p>
            <a:endParaRPr lang="en-US" sz="1350"/>
          </a:p>
        </p:txBody>
      </p:sp>
      <p:sp>
        <p:nvSpPr>
          <p:cNvPr id="26" name="Picture Placeholder 5"/>
          <p:cNvSpPr>
            <a:spLocks noGrp="1"/>
          </p:cNvSpPr>
          <p:nvPr userDrawn="1"/>
        </p:nvSpPr>
        <p:spPr>
          <a:xfrm>
            <a:off x="-11706" y="-643262"/>
            <a:ext cx="9167411" cy="81445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4289" rIns="34289">
            <a:normAutofit/>
          </a:bodyPr>
          <a:lstStyle/>
          <a:p>
            <a:endParaRPr lang="en-US" sz="1350"/>
          </a:p>
        </p:txBody>
      </p:sp>
      <p:sp>
        <p:nvSpPr>
          <p:cNvPr id="27" name="TextBox 26"/>
          <p:cNvSpPr txBox="1"/>
          <p:nvPr userDrawn="1"/>
        </p:nvSpPr>
        <p:spPr>
          <a:xfrm>
            <a:off x="-742950" y="1718733"/>
            <a:ext cx="69312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4289" tIns="34289" rIns="34289" bIns="34289" numCol="1" spcCol="38100" rtlCol="0" anchor="t">
            <a:spAutoFit/>
          </a:bodyPr>
          <a:lstStyle/>
          <a:p>
            <a:pPr marL="0" marR="0" indent="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35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6E81D59-C646-7449-9F9A-CE2A982FA5D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16760" y="689015"/>
            <a:ext cx="8126784" cy="5486105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/>
            </a:lvl1pPr>
          </a:lstStyle>
          <a:p>
            <a:r>
              <a:rPr lang="en-US" dirty="0"/>
              <a:t>Drag photo or click icon to add picture</a:t>
            </a:r>
          </a:p>
          <a:p>
            <a:endParaRPr lang="en-US" dirty="0"/>
          </a:p>
        </p:txBody>
      </p:sp>
      <p:sp>
        <p:nvSpPr>
          <p:cNvPr id="19" name="Straight Connector 57">
            <a:extLst>
              <a:ext uri="{FF2B5EF4-FFF2-40B4-BE49-F238E27FC236}">
                <a16:creationId xmlns:a16="http://schemas.microsoft.com/office/drawing/2014/main" id="{18FA56FC-DF04-F54B-BAC9-D40AA10219F8}"/>
              </a:ext>
            </a:extLst>
          </p:cNvPr>
          <p:cNvSpPr/>
          <p:nvPr userDrawn="1"/>
        </p:nvSpPr>
        <p:spPr>
          <a:xfrm>
            <a:off x="2054180" y="454677"/>
            <a:ext cx="8992386" cy="1"/>
          </a:xfrm>
          <a:prstGeom prst="line">
            <a:avLst/>
          </a:prstGeom>
          <a:ln>
            <a:solidFill>
              <a:schemeClr val="bg2"/>
            </a:solidFill>
            <a:prstDash val="dash"/>
            <a:miter/>
          </a:ln>
        </p:spPr>
        <p:txBody>
          <a:bodyPr lIns="34289" rIns="34289"/>
          <a:lstStyle/>
          <a:p>
            <a:endParaRPr sz="1350"/>
          </a:p>
        </p:txBody>
      </p:sp>
      <p:pic>
        <p:nvPicPr>
          <p:cNvPr id="9" name="pasted-image.pdf" descr="pasted-image.pdf">
            <a:extLst>
              <a:ext uri="{FF2B5EF4-FFF2-40B4-BE49-F238E27FC236}">
                <a16:creationId xmlns:a16="http://schemas.microsoft.com/office/drawing/2014/main" id="{4AF4F311-4DAC-174C-867F-39F507988FA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290813" y="463068"/>
            <a:ext cx="225947" cy="225947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pasted-image.pdf" descr="pasted-image.pdf">
            <a:extLst>
              <a:ext uri="{FF2B5EF4-FFF2-40B4-BE49-F238E27FC236}">
                <a16:creationId xmlns:a16="http://schemas.microsoft.com/office/drawing/2014/main" id="{331F298F-2F0E-314D-A68A-C35CDB4049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 rot="10800000">
            <a:off x="8643544" y="6175120"/>
            <a:ext cx="225947" cy="22594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012764501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collag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5"/>
          <p:cNvSpPr>
            <a:spLocks noGrp="1"/>
          </p:cNvSpPr>
          <p:nvPr userDrawn="1"/>
        </p:nvSpPr>
        <p:spPr>
          <a:xfrm>
            <a:off x="-11706" y="-643262"/>
            <a:ext cx="9167411" cy="81445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4289" rIns="34289">
            <a:normAutofit/>
          </a:bodyPr>
          <a:lstStyle/>
          <a:p>
            <a:endParaRPr lang="en-US" sz="1350"/>
          </a:p>
        </p:txBody>
      </p:sp>
      <p:sp>
        <p:nvSpPr>
          <p:cNvPr id="26" name="Picture Placeholder 5"/>
          <p:cNvSpPr>
            <a:spLocks noGrp="1"/>
          </p:cNvSpPr>
          <p:nvPr userDrawn="1"/>
        </p:nvSpPr>
        <p:spPr>
          <a:xfrm>
            <a:off x="-11706" y="-643262"/>
            <a:ext cx="9167411" cy="81445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4289" rIns="34289">
            <a:normAutofit/>
          </a:bodyPr>
          <a:lstStyle/>
          <a:p>
            <a:endParaRPr lang="en-US" sz="1350"/>
          </a:p>
        </p:txBody>
      </p:sp>
      <p:sp>
        <p:nvSpPr>
          <p:cNvPr id="27" name="TextBox 26"/>
          <p:cNvSpPr txBox="1"/>
          <p:nvPr userDrawn="1"/>
        </p:nvSpPr>
        <p:spPr>
          <a:xfrm>
            <a:off x="-742950" y="1718733"/>
            <a:ext cx="69312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4289" tIns="34289" rIns="34289" bIns="34289" numCol="1" spcCol="38100" rtlCol="0" anchor="t">
            <a:spAutoFit/>
          </a:bodyPr>
          <a:lstStyle/>
          <a:p>
            <a:pPr marL="0" marR="0" indent="0" algn="l" defTabSz="685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35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6E81D59-C646-7449-9F9A-CE2A982FA5D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16760" y="689015"/>
            <a:ext cx="2418061" cy="5486105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/>
            </a:lvl1pPr>
          </a:lstStyle>
          <a:p>
            <a:r>
              <a:rPr lang="en-US" dirty="0"/>
              <a:t>Drag photo or click icon to add picture</a:t>
            </a:r>
          </a:p>
          <a:p>
            <a:endParaRPr lang="en-US" dirty="0"/>
          </a:p>
        </p:txBody>
      </p:sp>
      <p:sp>
        <p:nvSpPr>
          <p:cNvPr id="19" name="Straight Connector 57">
            <a:extLst>
              <a:ext uri="{FF2B5EF4-FFF2-40B4-BE49-F238E27FC236}">
                <a16:creationId xmlns:a16="http://schemas.microsoft.com/office/drawing/2014/main" id="{18FA56FC-DF04-F54B-BAC9-D40AA10219F8}"/>
              </a:ext>
            </a:extLst>
          </p:cNvPr>
          <p:cNvSpPr/>
          <p:nvPr userDrawn="1"/>
        </p:nvSpPr>
        <p:spPr>
          <a:xfrm>
            <a:off x="2054180" y="454677"/>
            <a:ext cx="8992386" cy="1"/>
          </a:xfrm>
          <a:prstGeom prst="line">
            <a:avLst/>
          </a:prstGeom>
          <a:ln>
            <a:solidFill>
              <a:schemeClr val="bg2"/>
            </a:solidFill>
            <a:prstDash val="dash"/>
            <a:miter/>
          </a:ln>
        </p:spPr>
        <p:txBody>
          <a:bodyPr lIns="34289" rIns="34289"/>
          <a:lstStyle/>
          <a:p>
            <a:endParaRPr sz="1350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B6DA1D3B-17F6-9E4B-8316-E23BD203FE1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25483" y="2816614"/>
            <a:ext cx="2418061" cy="335543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/>
            </a:lvl1pPr>
          </a:lstStyle>
          <a:p>
            <a:r>
              <a:rPr lang="en-US" dirty="0"/>
              <a:t>Drag photo or click icon to add picture</a:t>
            </a:r>
          </a:p>
          <a:p>
            <a:endParaRPr lang="en-US" dirty="0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A66610C5-92B3-BC4F-9CA1-DE4AEFE9717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225483" y="689457"/>
            <a:ext cx="2418061" cy="1892379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/>
            </a:lvl1pPr>
          </a:lstStyle>
          <a:p>
            <a:r>
              <a:rPr lang="en-US" dirty="0"/>
              <a:t>Drag photo or click icon to add picture</a:t>
            </a:r>
          </a:p>
          <a:p>
            <a:endParaRPr lang="en-US" dirty="0"/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0CC2FA0C-3336-BE45-A6A7-C9C319078FF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108680" y="692670"/>
            <a:ext cx="2942496" cy="334144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/>
            </a:lvl1pPr>
          </a:lstStyle>
          <a:p>
            <a:r>
              <a:rPr lang="en-US" dirty="0"/>
              <a:t>Drag photo or click icon to add picture</a:t>
            </a:r>
          </a:p>
          <a:p>
            <a:endParaRPr lang="en-US" dirty="0"/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911EDC93-FB4D-8A40-B79D-642286325BB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3108680" y="4321846"/>
            <a:ext cx="2942496" cy="1850206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/>
            </a:lvl1pPr>
          </a:lstStyle>
          <a:p>
            <a:r>
              <a:rPr lang="en-US" dirty="0"/>
              <a:t>Drag photo or click icon to add picture</a:t>
            </a:r>
          </a:p>
          <a:p>
            <a:endParaRPr lang="en-US" dirty="0"/>
          </a:p>
        </p:txBody>
      </p:sp>
      <p:pic>
        <p:nvPicPr>
          <p:cNvPr id="13" name="pasted-image.pdf" descr="pasted-image.pdf">
            <a:extLst>
              <a:ext uri="{FF2B5EF4-FFF2-40B4-BE49-F238E27FC236}">
                <a16:creationId xmlns:a16="http://schemas.microsoft.com/office/drawing/2014/main" id="{3E17DDC9-940C-DD46-B4DB-9E63ED9CC17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290813" y="463068"/>
            <a:ext cx="225947" cy="225947"/>
          </a:xfrm>
          <a:prstGeom prst="rect">
            <a:avLst/>
          </a:prstGeom>
          <a:ln w="12700">
            <a:miter lim="400000"/>
          </a:ln>
        </p:spPr>
      </p:pic>
      <p:pic>
        <p:nvPicPr>
          <p:cNvPr id="16" name="pasted-image.pdf" descr="pasted-image.pdf">
            <a:extLst>
              <a:ext uri="{FF2B5EF4-FFF2-40B4-BE49-F238E27FC236}">
                <a16:creationId xmlns:a16="http://schemas.microsoft.com/office/drawing/2014/main" id="{25C057FC-860B-9C4A-9F15-891D389A4D1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 rot="10800000">
            <a:off x="8643544" y="6175120"/>
            <a:ext cx="225947" cy="22594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006964937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tem circle pictur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traight Connector 57">
            <a:extLst>
              <a:ext uri="{FF2B5EF4-FFF2-40B4-BE49-F238E27FC236}">
                <a16:creationId xmlns:a16="http://schemas.microsoft.com/office/drawing/2014/main" id="{1A9E0C80-6FB1-F54E-A680-4DDAC9A74543}"/>
              </a:ext>
            </a:extLst>
          </p:cNvPr>
          <p:cNvSpPr/>
          <p:nvPr userDrawn="1"/>
        </p:nvSpPr>
        <p:spPr>
          <a:xfrm>
            <a:off x="2054180" y="454677"/>
            <a:ext cx="8992386" cy="1"/>
          </a:xfrm>
          <a:prstGeom prst="line">
            <a:avLst/>
          </a:prstGeom>
          <a:ln>
            <a:solidFill>
              <a:schemeClr val="bg2"/>
            </a:solidFill>
            <a:prstDash val="dash"/>
            <a:miter/>
          </a:ln>
        </p:spPr>
        <p:txBody>
          <a:bodyPr lIns="34289" rIns="34289"/>
          <a:lstStyle/>
          <a:p>
            <a:endParaRPr sz="1350"/>
          </a:p>
        </p:txBody>
      </p:sp>
      <p:sp>
        <p:nvSpPr>
          <p:cNvPr id="22" name="Picture Placeholder 12">
            <a:extLst>
              <a:ext uri="{FF2B5EF4-FFF2-40B4-BE49-F238E27FC236}">
                <a16:creationId xmlns:a16="http://schemas.microsoft.com/office/drawing/2014/main" id="{67057220-907A-4A45-BF7E-9AD53BA9423A}"/>
              </a:ext>
            </a:extLst>
          </p:cNvPr>
          <p:cNvSpPr>
            <a:spLocks noGrp="1" noChangeAspect="1"/>
          </p:cNvSpPr>
          <p:nvPr>
            <p:ph type="pic" sz="quarter" idx="4294967295"/>
          </p:nvPr>
        </p:nvSpPr>
        <p:spPr>
          <a:xfrm>
            <a:off x="608609" y="1556339"/>
            <a:ext cx="1719072" cy="1719072"/>
          </a:xfrm>
          <a:prstGeom prst="ellipse">
            <a:avLst/>
          </a:prstGeom>
        </p:spPr>
      </p:sp>
      <p:sp>
        <p:nvSpPr>
          <p:cNvPr id="23" name="Picture Placeholder 12">
            <a:extLst>
              <a:ext uri="{FF2B5EF4-FFF2-40B4-BE49-F238E27FC236}">
                <a16:creationId xmlns:a16="http://schemas.microsoft.com/office/drawing/2014/main" id="{67C8D9E2-B69D-7048-A645-A149D0EA6482}"/>
              </a:ext>
            </a:extLst>
          </p:cNvPr>
          <p:cNvSpPr>
            <a:spLocks noGrp="1" noChangeAspect="1"/>
          </p:cNvSpPr>
          <p:nvPr>
            <p:ph type="pic" sz="quarter" idx="4294967295"/>
          </p:nvPr>
        </p:nvSpPr>
        <p:spPr>
          <a:xfrm>
            <a:off x="3299790" y="3220440"/>
            <a:ext cx="1719072" cy="1719072"/>
          </a:xfrm>
          <a:prstGeom prst="ellipse">
            <a:avLst/>
          </a:prstGeom>
        </p:spPr>
      </p:sp>
      <p:sp>
        <p:nvSpPr>
          <p:cNvPr id="24" name="Picture Placeholder 12">
            <a:extLst>
              <a:ext uri="{FF2B5EF4-FFF2-40B4-BE49-F238E27FC236}">
                <a16:creationId xmlns:a16="http://schemas.microsoft.com/office/drawing/2014/main" id="{08278E45-934E-0741-8C75-4E4CB404B359}"/>
              </a:ext>
            </a:extLst>
          </p:cNvPr>
          <p:cNvSpPr>
            <a:spLocks noGrp="1" noChangeAspect="1"/>
          </p:cNvSpPr>
          <p:nvPr>
            <p:ph type="pic" sz="quarter" idx="4294967295"/>
          </p:nvPr>
        </p:nvSpPr>
        <p:spPr>
          <a:xfrm>
            <a:off x="6313714" y="2079893"/>
            <a:ext cx="1719072" cy="1719072"/>
          </a:xfrm>
          <a:prstGeom prst="ellipse">
            <a:avLst/>
          </a:prstGeom>
        </p:spPr>
      </p:sp>
      <p:sp>
        <p:nvSpPr>
          <p:cNvPr id="13" name="Oval 26">
            <a:extLst>
              <a:ext uri="{FF2B5EF4-FFF2-40B4-BE49-F238E27FC236}">
                <a16:creationId xmlns:a16="http://schemas.microsoft.com/office/drawing/2014/main" id="{0D63077F-0A01-724B-8DEE-B45AC06250F6}"/>
              </a:ext>
            </a:extLst>
          </p:cNvPr>
          <p:cNvSpPr/>
          <p:nvPr userDrawn="1"/>
        </p:nvSpPr>
        <p:spPr>
          <a:xfrm>
            <a:off x="542029" y="1489759"/>
            <a:ext cx="1852233" cy="1852233"/>
          </a:xfrm>
          <a:prstGeom prst="ellipse">
            <a:avLst/>
          </a:prstGeom>
          <a:ln>
            <a:solidFill>
              <a:schemeClr val="accent2"/>
            </a:solidFill>
            <a:prstDash val="dash"/>
            <a:miter/>
          </a:ln>
        </p:spPr>
        <p:txBody>
          <a:bodyPr lIns="34289" rIns="34289" anchor="ctr"/>
          <a:lstStyle/>
          <a:p>
            <a:pPr algn="ctr">
              <a:defRPr>
                <a:solidFill>
                  <a:srgbClr val="A7A7A7"/>
                </a:solidFill>
              </a:defRPr>
            </a:pPr>
            <a:endParaRPr sz="1350"/>
          </a:p>
        </p:txBody>
      </p:sp>
      <p:sp>
        <p:nvSpPr>
          <p:cNvPr id="15" name="Line">
            <a:extLst>
              <a:ext uri="{FF2B5EF4-FFF2-40B4-BE49-F238E27FC236}">
                <a16:creationId xmlns:a16="http://schemas.microsoft.com/office/drawing/2014/main" id="{B68EF4ED-FB24-C049-B3A2-F47C34AA766B}"/>
              </a:ext>
            </a:extLst>
          </p:cNvPr>
          <p:cNvSpPr/>
          <p:nvPr userDrawn="1"/>
        </p:nvSpPr>
        <p:spPr>
          <a:xfrm>
            <a:off x="2260026" y="2939429"/>
            <a:ext cx="1069507" cy="752094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lIns="34289" rIns="34289"/>
          <a:lstStyle/>
          <a:p>
            <a:endParaRPr sz="1350" dirty="0">
              <a:latin typeface="Acherus Grotesque Light" panose="02000505000000020004" pitchFamily="2" charset="77"/>
            </a:endParaRPr>
          </a:p>
        </p:txBody>
      </p:sp>
      <p:sp>
        <p:nvSpPr>
          <p:cNvPr id="19" name="Oval 26">
            <a:extLst>
              <a:ext uri="{FF2B5EF4-FFF2-40B4-BE49-F238E27FC236}">
                <a16:creationId xmlns:a16="http://schemas.microsoft.com/office/drawing/2014/main" id="{501A3315-B6A4-064A-9838-E6EEA880C476}"/>
              </a:ext>
            </a:extLst>
          </p:cNvPr>
          <p:cNvSpPr/>
          <p:nvPr userDrawn="1"/>
        </p:nvSpPr>
        <p:spPr>
          <a:xfrm>
            <a:off x="3228079" y="3153860"/>
            <a:ext cx="1852233" cy="1852233"/>
          </a:xfrm>
          <a:prstGeom prst="ellipse">
            <a:avLst/>
          </a:prstGeom>
          <a:ln>
            <a:solidFill>
              <a:schemeClr val="accent2"/>
            </a:solidFill>
            <a:prstDash val="dash"/>
            <a:miter/>
          </a:ln>
        </p:spPr>
        <p:txBody>
          <a:bodyPr lIns="34289" rIns="34289" anchor="ctr"/>
          <a:lstStyle/>
          <a:p>
            <a:pPr algn="ctr">
              <a:defRPr>
                <a:solidFill>
                  <a:srgbClr val="A7A7A7"/>
                </a:solidFill>
              </a:defRPr>
            </a:pPr>
            <a:endParaRPr sz="1350"/>
          </a:p>
        </p:txBody>
      </p:sp>
      <p:sp>
        <p:nvSpPr>
          <p:cNvPr id="20" name="Line">
            <a:extLst>
              <a:ext uri="{FF2B5EF4-FFF2-40B4-BE49-F238E27FC236}">
                <a16:creationId xmlns:a16="http://schemas.microsoft.com/office/drawing/2014/main" id="{E32D7EB3-617C-0F47-BF15-118401D99F46}"/>
              </a:ext>
            </a:extLst>
          </p:cNvPr>
          <p:cNvSpPr/>
          <p:nvPr userDrawn="1"/>
        </p:nvSpPr>
        <p:spPr>
          <a:xfrm flipV="1">
            <a:off x="5018862" y="3246011"/>
            <a:ext cx="1280567" cy="453391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lIns="34289" rIns="34289"/>
          <a:lstStyle/>
          <a:p>
            <a:endParaRPr sz="1350" dirty="0">
              <a:latin typeface="Acherus Grotesque Light" panose="02000505000000020004" pitchFamily="2" charset="77"/>
            </a:endParaRPr>
          </a:p>
        </p:txBody>
      </p:sp>
      <p:sp>
        <p:nvSpPr>
          <p:cNvPr id="21" name="Oval 26">
            <a:extLst>
              <a:ext uri="{FF2B5EF4-FFF2-40B4-BE49-F238E27FC236}">
                <a16:creationId xmlns:a16="http://schemas.microsoft.com/office/drawing/2014/main" id="{DBBC52A8-0692-2E48-B8E3-73E6F7195315}"/>
              </a:ext>
            </a:extLst>
          </p:cNvPr>
          <p:cNvSpPr/>
          <p:nvPr userDrawn="1"/>
        </p:nvSpPr>
        <p:spPr>
          <a:xfrm>
            <a:off x="6237979" y="2014372"/>
            <a:ext cx="1852233" cy="1852234"/>
          </a:xfrm>
          <a:prstGeom prst="ellipse">
            <a:avLst/>
          </a:prstGeom>
          <a:ln>
            <a:solidFill>
              <a:schemeClr val="accent2"/>
            </a:solidFill>
            <a:prstDash val="dash"/>
            <a:miter/>
          </a:ln>
        </p:spPr>
        <p:txBody>
          <a:bodyPr lIns="34289" rIns="34289" anchor="ctr"/>
          <a:lstStyle/>
          <a:p>
            <a:pPr algn="ctr">
              <a:defRPr>
                <a:solidFill>
                  <a:srgbClr val="A7A7A7"/>
                </a:solidFill>
              </a:defRPr>
            </a:pPr>
            <a:endParaRPr sz="1350"/>
          </a:p>
        </p:txBody>
      </p:sp>
    </p:spTree>
    <p:extLst>
      <p:ext uri="{BB962C8B-B14F-4D97-AF65-F5344CB8AC3E}">
        <p14:creationId xmlns:p14="http://schemas.microsoft.com/office/powerpoint/2010/main" val="185132654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62" r:id="rId2"/>
    <p:sldLayoutId id="2147483666" r:id="rId3"/>
    <p:sldLayoutId id="2147483677" r:id="rId4"/>
    <p:sldLayoutId id="2147483668" r:id="rId5"/>
    <p:sldLayoutId id="2147483678" r:id="rId6"/>
    <p:sldLayoutId id="2147483680" r:id="rId7"/>
    <p:sldLayoutId id="2147483681" r:id="rId8"/>
    <p:sldLayoutId id="2147483674" r:id="rId9"/>
    <p:sldLayoutId id="2147483676" r:id="rId10"/>
    <p:sldLayoutId id="2147483679" r:id="rId11"/>
    <p:sldLayoutId id="2147483673" r:id="rId12"/>
    <p:sldLayoutId id="2147483675" r:id="rId13"/>
    <p:sldLayoutId id="2147483682" r:id="rId14"/>
  </p:sldLayoutIdLst>
  <p:transition spd="med"/>
  <p:hf hdr="0" ftr="0"/>
  <p:txStyles>
    <p:titleStyle>
      <a:lvl1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625" b="0" i="0" u="none" strike="noStrike" cap="none" spc="150" baseline="0">
          <a:ln>
            <a:noFill/>
          </a:ln>
          <a:solidFill>
            <a:schemeClr val="bg2"/>
          </a:solidFill>
          <a:uFillTx/>
          <a:latin typeface="Acherus Grotesque"/>
          <a:ea typeface="Acherus Grotesque"/>
          <a:cs typeface="Acherus Grotesque"/>
          <a:sym typeface="Acherus Grotesque"/>
        </a:defRPr>
      </a:lvl1pPr>
      <a:lvl2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625" b="0" i="0" u="none" strike="noStrike" cap="none" spc="150" baseline="0">
          <a:ln>
            <a:noFill/>
          </a:ln>
          <a:solidFill>
            <a:schemeClr val="accent1"/>
          </a:solidFill>
          <a:uFillTx/>
          <a:latin typeface="Acherus Grotesque"/>
          <a:ea typeface="Acherus Grotesque"/>
          <a:cs typeface="Acherus Grotesque"/>
          <a:sym typeface="Acherus Grotesque"/>
        </a:defRPr>
      </a:lvl2pPr>
      <a:lvl3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625" b="0" i="0" u="none" strike="noStrike" cap="none" spc="150" baseline="0">
          <a:ln>
            <a:noFill/>
          </a:ln>
          <a:solidFill>
            <a:schemeClr val="accent1"/>
          </a:solidFill>
          <a:uFillTx/>
          <a:latin typeface="Acherus Grotesque"/>
          <a:ea typeface="Acherus Grotesque"/>
          <a:cs typeface="Acherus Grotesque"/>
          <a:sym typeface="Acherus Grotesque"/>
        </a:defRPr>
      </a:lvl3pPr>
      <a:lvl4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625" b="0" i="0" u="none" strike="noStrike" cap="none" spc="150" baseline="0">
          <a:ln>
            <a:noFill/>
          </a:ln>
          <a:solidFill>
            <a:schemeClr val="accent1"/>
          </a:solidFill>
          <a:uFillTx/>
          <a:latin typeface="Acherus Grotesque"/>
          <a:ea typeface="Acherus Grotesque"/>
          <a:cs typeface="Acherus Grotesque"/>
          <a:sym typeface="Acherus Grotesque"/>
        </a:defRPr>
      </a:lvl4pPr>
      <a:lvl5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625" b="0" i="0" u="none" strike="noStrike" cap="none" spc="150" baseline="0">
          <a:ln>
            <a:noFill/>
          </a:ln>
          <a:solidFill>
            <a:schemeClr val="accent1"/>
          </a:solidFill>
          <a:uFillTx/>
          <a:latin typeface="Acherus Grotesque"/>
          <a:ea typeface="Acherus Grotesque"/>
          <a:cs typeface="Acherus Grotesque"/>
          <a:sym typeface="Acherus Grotesque"/>
        </a:defRPr>
      </a:lvl5pPr>
      <a:lvl6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625" b="0" i="0" u="none" strike="noStrike" cap="none" spc="150" baseline="0">
          <a:ln>
            <a:noFill/>
          </a:ln>
          <a:solidFill>
            <a:schemeClr val="accent1"/>
          </a:solidFill>
          <a:uFillTx/>
          <a:latin typeface="Acherus Grotesque"/>
          <a:ea typeface="Acherus Grotesque"/>
          <a:cs typeface="Acherus Grotesque"/>
          <a:sym typeface="Acherus Grotesque"/>
        </a:defRPr>
      </a:lvl6pPr>
      <a:lvl7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625" b="0" i="0" u="none" strike="noStrike" cap="none" spc="150" baseline="0">
          <a:ln>
            <a:noFill/>
          </a:ln>
          <a:solidFill>
            <a:schemeClr val="accent1"/>
          </a:solidFill>
          <a:uFillTx/>
          <a:latin typeface="Acherus Grotesque"/>
          <a:ea typeface="Acherus Grotesque"/>
          <a:cs typeface="Acherus Grotesque"/>
          <a:sym typeface="Acherus Grotesque"/>
        </a:defRPr>
      </a:lvl7pPr>
      <a:lvl8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625" b="0" i="0" u="none" strike="noStrike" cap="none" spc="150" baseline="0">
          <a:ln>
            <a:noFill/>
          </a:ln>
          <a:solidFill>
            <a:schemeClr val="accent1"/>
          </a:solidFill>
          <a:uFillTx/>
          <a:latin typeface="Acherus Grotesque"/>
          <a:ea typeface="Acherus Grotesque"/>
          <a:cs typeface="Acherus Grotesque"/>
          <a:sym typeface="Acherus Grotesque"/>
        </a:defRPr>
      </a:lvl8pPr>
      <a:lvl9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625" b="0" i="0" u="none" strike="noStrike" cap="none" spc="150" baseline="0">
          <a:ln>
            <a:noFill/>
          </a:ln>
          <a:solidFill>
            <a:schemeClr val="accent1"/>
          </a:solidFill>
          <a:uFillTx/>
          <a:latin typeface="Acherus Grotesque"/>
          <a:ea typeface="Acherus Grotesque"/>
          <a:cs typeface="Acherus Grotesque"/>
          <a:sym typeface="Acherus Grotesque"/>
        </a:defRPr>
      </a:lvl9pPr>
    </p:titleStyle>
    <p:bodyStyle>
      <a:lvl1pPr marL="171450" marR="0" indent="-171450" algn="l" defTabSz="685800" rtl="0" latinLnBrk="0">
        <a:lnSpc>
          <a:spcPct val="90000"/>
        </a:lnSpc>
        <a:spcBef>
          <a:spcPts val="75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ln>
            <a:noFill/>
          </a:ln>
          <a:solidFill>
            <a:schemeClr val="accent1"/>
          </a:solidFill>
          <a:uFillTx/>
          <a:latin typeface="+mj-lt"/>
          <a:ea typeface="+mj-ea"/>
          <a:cs typeface="+mj-cs"/>
          <a:sym typeface="Calibri"/>
        </a:defRPr>
      </a:lvl1pPr>
      <a:lvl2pPr marL="542925" marR="0" indent="-200025" algn="l" defTabSz="685800" rtl="0" latinLnBrk="0">
        <a:lnSpc>
          <a:spcPct val="90000"/>
        </a:lnSpc>
        <a:spcBef>
          <a:spcPts val="75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ln>
            <a:noFill/>
          </a:ln>
          <a:solidFill>
            <a:schemeClr val="accent1"/>
          </a:solidFill>
          <a:uFillTx/>
          <a:latin typeface="+mj-lt"/>
          <a:ea typeface="+mj-ea"/>
          <a:cs typeface="+mj-cs"/>
          <a:sym typeface="Calibri"/>
        </a:defRPr>
      </a:lvl2pPr>
      <a:lvl3pPr marL="925829" marR="0" indent="-240029" algn="l" defTabSz="685800" rtl="0" latinLnBrk="0">
        <a:lnSpc>
          <a:spcPct val="90000"/>
        </a:lnSpc>
        <a:spcBef>
          <a:spcPts val="75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ln>
            <a:noFill/>
          </a:ln>
          <a:solidFill>
            <a:schemeClr val="accent1"/>
          </a:solidFill>
          <a:uFillTx/>
          <a:latin typeface="+mj-lt"/>
          <a:ea typeface="+mj-ea"/>
          <a:cs typeface="+mj-cs"/>
          <a:sym typeface="Calibri"/>
        </a:defRPr>
      </a:lvl3pPr>
      <a:lvl4pPr marL="1295400" marR="0" indent="-266700" algn="l" defTabSz="685800" rtl="0" latinLnBrk="0">
        <a:lnSpc>
          <a:spcPct val="90000"/>
        </a:lnSpc>
        <a:spcBef>
          <a:spcPts val="75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ln>
            <a:noFill/>
          </a:ln>
          <a:solidFill>
            <a:schemeClr val="accent1"/>
          </a:solidFill>
          <a:uFillTx/>
          <a:latin typeface="+mj-lt"/>
          <a:ea typeface="+mj-ea"/>
          <a:cs typeface="+mj-cs"/>
          <a:sym typeface="Calibri"/>
        </a:defRPr>
      </a:lvl4pPr>
      <a:lvl5pPr marL="1638300" marR="0" indent="-266700" algn="l" defTabSz="685800" rtl="0" latinLnBrk="0">
        <a:lnSpc>
          <a:spcPct val="90000"/>
        </a:lnSpc>
        <a:spcBef>
          <a:spcPts val="75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ln>
            <a:noFill/>
          </a:ln>
          <a:solidFill>
            <a:schemeClr val="accent1"/>
          </a:solidFill>
          <a:uFillTx/>
          <a:latin typeface="+mj-lt"/>
          <a:ea typeface="+mj-ea"/>
          <a:cs typeface="+mj-cs"/>
          <a:sym typeface="Calibri"/>
        </a:defRPr>
      </a:lvl5pPr>
      <a:lvl6pPr marL="1981200" marR="0" indent="-266700" algn="l" defTabSz="685800" rtl="0" latinLnBrk="0">
        <a:lnSpc>
          <a:spcPct val="90000"/>
        </a:lnSpc>
        <a:spcBef>
          <a:spcPts val="75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ln>
            <a:noFill/>
          </a:ln>
          <a:solidFill>
            <a:schemeClr val="accent1"/>
          </a:solidFill>
          <a:uFillTx/>
          <a:latin typeface="+mj-lt"/>
          <a:ea typeface="+mj-ea"/>
          <a:cs typeface="+mj-cs"/>
          <a:sym typeface="Calibri"/>
        </a:defRPr>
      </a:lvl6pPr>
      <a:lvl7pPr marL="2324100" marR="0" indent="-266700" algn="l" defTabSz="685800" rtl="0" latinLnBrk="0">
        <a:lnSpc>
          <a:spcPct val="90000"/>
        </a:lnSpc>
        <a:spcBef>
          <a:spcPts val="75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ln>
            <a:noFill/>
          </a:ln>
          <a:solidFill>
            <a:schemeClr val="accent1"/>
          </a:solidFill>
          <a:uFillTx/>
          <a:latin typeface="+mj-lt"/>
          <a:ea typeface="+mj-ea"/>
          <a:cs typeface="+mj-cs"/>
          <a:sym typeface="Calibri"/>
        </a:defRPr>
      </a:lvl7pPr>
      <a:lvl8pPr marL="2667000" marR="0" indent="-266700" algn="l" defTabSz="685800" rtl="0" latinLnBrk="0">
        <a:lnSpc>
          <a:spcPct val="90000"/>
        </a:lnSpc>
        <a:spcBef>
          <a:spcPts val="75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ln>
            <a:noFill/>
          </a:ln>
          <a:solidFill>
            <a:schemeClr val="accent1"/>
          </a:solidFill>
          <a:uFillTx/>
          <a:latin typeface="+mj-lt"/>
          <a:ea typeface="+mj-ea"/>
          <a:cs typeface="+mj-cs"/>
          <a:sym typeface="Calibri"/>
        </a:defRPr>
      </a:lvl8pPr>
      <a:lvl9pPr marL="3009900" marR="0" indent="-266700" algn="l" defTabSz="685800" rtl="0" latinLnBrk="0">
        <a:lnSpc>
          <a:spcPct val="90000"/>
        </a:lnSpc>
        <a:spcBef>
          <a:spcPts val="75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ln>
            <a:noFill/>
          </a:ln>
          <a:solidFill>
            <a:schemeClr val="accent1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l" defTabSz="685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5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342900" algn="l" defTabSz="685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5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685800" algn="l" defTabSz="685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5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028700" algn="l" defTabSz="685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5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371600" algn="l" defTabSz="685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5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714500" algn="l" defTabSz="685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5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057400" algn="l" defTabSz="685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5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2400300" algn="l" defTabSz="685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5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2743200" algn="l" defTabSz="685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5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customXml" Target="../ink/ink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tigerprints.clemson.edu/joe/vol56/iss4/24/" TargetMode="External"/><Relationship Id="rId2" Type="http://schemas.openxmlformats.org/officeDocument/2006/relationships/hyperlink" Target="https://www.researchgate.net/publication/336241766_Building_a_Conceptual_Framework_for_Community-Engaged_Scholarship" TargetMode="Externa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7.png"/><Relationship Id="rId7" Type="http://schemas.openxmlformats.org/officeDocument/2006/relationships/hyperlink" Target="http://www.clipartbest.com/clipart-pc5o6ogcB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1.png"/><Relationship Id="rId9" Type="http://schemas.openxmlformats.org/officeDocument/2006/relationships/hyperlink" Target="https://openclipart.org/detail/74185/community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7.png"/><Relationship Id="rId7" Type="http://schemas.openxmlformats.org/officeDocument/2006/relationships/hyperlink" Target="http://www.clipartbest.com/clipart-pc5o6ogcB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1.png"/><Relationship Id="rId9" Type="http://schemas.openxmlformats.org/officeDocument/2006/relationships/hyperlink" Target="https://openclipart.org/detail/74185/community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72"/>
          <a:stretch/>
        </p:blipFill>
        <p:spPr>
          <a:xfrm>
            <a:off x="0" y="132080"/>
            <a:ext cx="6762281" cy="6725920"/>
          </a:xfrm>
          <a:prstGeom prst="rect">
            <a:avLst/>
          </a:prstGeom>
        </p:spPr>
      </p:pic>
      <p:sp>
        <p:nvSpPr>
          <p:cNvPr id="335" name="Rectangle"/>
          <p:cNvSpPr/>
          <p:nvPr/>
        </p:nvSpPr>
        <p:spPr>
          <a:xfrm>
            <a:off x="0" y="0"/>
            <a:ext cx="6762281" cy="6858000"/>
          </a:xfrm>
          <a:prstGeom prst="rect">
            <a:avLst/>
          </a:prstGeom>
          <a:solidFill>
            <a:schemeClr val="tx1">
              <a:alpha val="89814"/>
            </a:schemeClr>
          </a:solidFill>
          <a:ln w="12700">
            <a:miter lim="400000"/>
          </a:ln>
        </p:spPr>
        <p:txBody>
          <a:bodyPr lIns="34289" rIns="34289" anchor="ctr"/>
          <a:lstStyle/>
          <a:p>
            <a:endParaRPr sz="1350"/>
          </a:p>
        </p:txBody>
      </p:sp>
      <p:pic>
        <p:nvPicPr>
          <p:cNvPr id="13" name="pasted-image.pdf" descr="pasted-image.pdf">
            <a:extLst>
              <a:ext uri="{FF2B5EF4-FFF2-40B4-BE49-F238E27FC236}">
                <a16:creationId xmlns:a16="http://schemas.microsoft.com/office/drawing/2014/main" id="{E45E7BD3-66B1-FB4B-B16D-4EC739BB5B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69958" y="2914650"/>
            <a:ext cx="172359" cy="172360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PRESENTATION TITLE GOES HERE">
            <a:extLst>
              <a:ext uri="{FF2B5EF4-FFF2-40B4-BE49-F238E27FC236}">
                <a16:creationId xmlns:a16="http://schemas.microsoft.com/office/drawing/2014/main" id="{F4413DA2-0208-9F40-B55D-1F82C0A7CB3B}"/>
              </a:ext>
            </a:extLst>
          </p:cNvPr>
          <p:cNvSpPr/>
          <p:nvPr/>
        </p:nvSpPr>
        <p:spPr>
          <a:xfrm>
            <a:off x="1042317" y="3150809"/>
            <a:ext cx="5743761" cy="10994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4289" rIns="34289" anchor="b">
            <a:noAutofit/>
          </a:bodyPr>
          <a:lstStyle>
            <a:lvl1pPr defTabSz="758951">
              <a:lnSpc>
                <a:spcPct val="90000"/>
              </a:lnSpc>
              <a:defRPr sz="5312" spc="265">
                <a:solidFill>
                  <a:schemeClr val="accent5">
                    <a:hueOff val="-15428571"/>
                    <a:satOff val="-30434"/>
                    <a:lumOff val="9019"/>
                  </a:schemeClr>
                </a:solidFill>
                <a:latin typeface="AcherusGrotesqueLight"/>
                <a:ea typeface="AcherusGrotesqueLight"/>
                <a:cs typeface="AcherusGrotesqueLight"/>
                <a:sym typeface="AcherusGrotesqueLight"/>
              </a:defRPr>
            </a:lvl1pPr>
          </a:lstStyle>
          <a:p>
            <a:r>
              <a:rPr lang="en-US" sz="2800" dirty="0"/>
              <a:t>Exploration of Conceptual Frameworks for University Engagement</a:t>
            </a:r>
          </a:p>
        </p:txBody>
      </p:sp>
      <p:sp>
        <p:nvSpPr>
          <p:cNvPr id="15" name="Professor Albert Einstein June 23, 2018">
            <a:extLst>
              <a:ext uri="{FF2B5EF4-FFF2-40B4-BE49-F238E27FC236}">
                <a16:creationId xmlns:a16="http://schemas.microsoft.com/office/drawing/2014/main" id="{8D0368D4-7965-DD40-8125-65C0E88E85E3}"/>
              </a:ext>
            </a:extLst>
          </p:cNvPr>
          <p:cNvSpPr/>
          <p:nvPr/>
        </p:nvSpPr>
        <p:spPr>
          <a:xfrm>
            <a:off x="1030418" y="4574281"/>
            <a:ext cx="5755660" cy="12157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289" rIns="34289">
            <a:spAutoFit/>
          </a:bodyPr>
          <a:lstStyle/>
          <a:p>
            <a:pPr>
              <a:defRPr sz="2400">
                <a:solidFill>
                  <a:schemeClr val="accent2"/>
                </a:solidFill>
                <a:latin typeface="Gineso Cond Thin"/>
                <a:ea typeface="Gineso Cond Thin"/>
                <a:cs typeface="Gineso Cond Thin"/>
                <a:sym typeface="Gineso Cond Thin"/>
              </a:defRPr>
            </a:pPr>
            <a:r>
              <a:rPr lang="en-US" sz="2250" cap="all" spc="225" dirty="0">
                <a:solidFill>
                  <a:schemeClr val="accent2"/>
                </a:solidFill>
                <a:latin typeface="Acherus Grotesque Light" panose="02000505000000020004" pitchFamily="2" charset="77"/>
                <a:ea typeface="Acherus Grotesque" charset="0"/>
                <a:cs typeface="Acherus Grotesque" charset="0"/>
              </a:rPr>
              <a:t>Karen A. Vines</a:t>
            </a:r>
          </a:p>
          <a:p>
            <a:pPr>
              <a:defRPr sz="2400">
                <a:solidFill>
                  <a:schemeClr val="accent2"/>
                </a:solidFill>
                <a:latin typeface="Gineso Cond Thin"/>
                <a:ea typeface="Gineso Cond Thin"/>
                <a:cs typeface="Gineso Cond Thin"/>
                <a:sym typeface="Gineso Cond Thin"/>
              </a:defRPr>
            </a:pPr>
            <a:r>
              <a:rPr lang="en-US" sz="1400" cap="all" spc="225" dirty="0">
                <a:solidFill>
                  <a:schemeClr val="accent2"/>
                </a:solidFill>
                <a:latin typeface="Acherus Grotesque Light" panose="02000505000000020004" pitchFamily="2" charset="77"/>
                <a:ea typeface="Acherus Grotesque" charset="0"/>
                <a:cs typeface="Acherus Grotesque" charset="0"/>
              </a:rPr>
              <a:t>Department of Agricultural, Leadership, &amp; Community Education</a:t>
            </a:r>
          </a:p>
          <a:p>
            <a:pPr>
              <a:defRPr sz="2400">
                <a:solidFill>
                  <a:schemeClr val="accent2"/>
                </a:solidFill>
                <a:latin typeface="Gineso Cond Thin"/>
                <a:ea typeface="Gineso Cond Thin"/>
                <a:cs typeface="Gineso Cond Thin"/>
                <a:sym typeface="Gineso Cond Thin"/>
              </a:defRPr>
            </a:pPr>
            <a:endParaRPr lang="en-US" sz="2250" cap="all" spc="225" dirty="0">
              <a:solidFill>
                <a:schemeClr val="accent2"/>
              </a:solidFill>
              <a:latin typeface="Acherus Grotesque Light" panose="02000505000000020004" pitchFamily="2" charset="77"/>
              <a:ea typeface="Acherus Grotesque" charset="0"/>
              <a:cs typeface="Acherus Grotesque" charset="0"/>
            </a:endParaRPr>
          </a:p>
        </p:txBody>
      </p:sp>
      <p:sp>
        <p:nvSpPr>
          <p:cNvPr id="16" name="Professor Albert Einstein June 23, 2018">
            <a:extLst>
              <a:ext uri="{FF2B5EF4-FFF2-40B4-BE49-F238E27FC236}">
                <a16:creationId xmlns:a16="http://schemas.microsoft.com/office/drawing/2014/main" id="{5527AB94-C69B-2D43-9FA0-5F33D3D7F99A}"/>
              </a:ext>
            </a:extLst>
          </p:cNvPr>
          <p:cNvSpPr/>
          <p:nvPr/>
        </p:nvSpPr>
        <p:spPr>
          <a:xfrm>
            <a:off x="1030418" y="5724866"/>
            <a:ext cx="5743762" cy="3808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289" rIns="34289">
            <a:spAutoFit/>
          </a:bodyPr>
          <a:lstStyle/>
          <a:p>
            <a:pPr>
              <a:defRPr sz="2400">
                <a:solidFill>
                  <a:schemeClr val="accent2"/>
                </a:solidFill>
                <a:latin typeface="Gineso Cond Thin"/>
                <a:ea typeface="Gineso Cond Thin"/>
                <a:cs typeface="Gineso Cond Thin"/>
                <a:sym typeface="Gineso Cond Thin"/>
              </a:defRPr>
            </a:pPr>
            <a:r>
              <a:rPr lang="en-US" sz="1875" cap="all" spc="225" dirty="0">
                <a:solidFill>
                  <a:schemeClr val="bg1"/>
                </a:solidFill>
                <a:latin typeface="Acherus Grotesque Light" panose="02000505000000020004" pitchFamily="2" charset="77"/>
                <a:ea typeface="Acherus Grotesque" charset="0"/>
                <a:cs typeface="Acherus Grotesque" charset="0"/>
              </a:rPr>
              <a:t>ESC - September 14, 2021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0F3F740-704B-1B44-AA0F-484587FE6C8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2236" y="2914650"/>
            <a:ext cx="1954531" cy="10287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27CB96C-B1FD-49BC-A6F5-532969B2875F}"/>
              </a:ext>
            </a:extLst>
          </p:cNvPr>
          <p:cNvSpPr txBox="1"/>
          <p:nvPr/>
        </p:nvSpPr>
        <p:spPr>
          <a:xfrm>
            <a:off x="200814" y="781336"/>
            <a:ext cx="730099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/>
              <a:t>Theory of Change – Collective Impact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522CE6-A430-416A-ACC6-B8A448D7ABE3}"/>
              </a:ext>
            </a:extLst>
          </p:cNvPr>
          <p:cNvSpPr txBox="1"/>
          <p:nvPr/>
        </p:nvSpPr>
        <p:spPr>
          <a:xfrm>
            <a:off x="2948474" y="5717066"/>
            <a:ext cx="5962261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Conceptualization based on Kania &amp; Kramer, 2011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82264DB-E1AF-4671-944F-DF36C17AC9A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66" b="9093"/>
          <a:stretch/>
        </p:blipFill>
        <p:spPr>
          <a:xfrm>
            <a:off x="0" y="1833465"/>
            <a:ext cx="9144000" cy="3191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4017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414C126E-369F-5840-8A83-ACE2D3B2878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0" r="5610"/>
          <a:stretch>
            <a:fillRect/>
          </a:stretch>
        </p:blipFill>
        <p:spPr/>
      </p:pic>
      <p:sp>
        <p:nvSpPr>
          <p:cNvPr id="211" name="Rectangle 2"/>
          <p:cNvSpPr/>
          <p:nvPr/>
        </p:nvSpPr>
        <p:spPr>
          <a:xfrm>
            <a:off x="686924" y="683463"/>
            <a:ext cx="7772400" cy="5486400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</p:spPr>
        <p:txBody>
          <a:bodyPr lIns="34289" rIns="34289" anchor="ctr"/>
          <a:lstStyle/>
          <a:p>
            <a:pPr algn="ctr">
              <a:defRPr>
                <a:solidFill>
                  <a:schemeClr val="accent2"/>
                </a:solidFill>
              </a:defRPr>
            </a:pPr>
            <a:endParaRPr sz="1350"/>
          </a:p>
        </p:txBody>
      </p:sp>
      <p:sp>
        <p:nvSpPr>
          <p:cNvPr id="218" name="Straight Connector 55"/>
          <p:cNvSpPr/>
          <p:nvPr/>
        </p:nvSpPr>
        <p:spPr>
          <a:xfrm flipH="1">
            <a:off x="4690057" y="2546956"/>
            <a:ext cx="1" cy="1759414"/>
          </a:xfrm>
          <a:prstGeom prst="line">
            <a:avLst/>
          </a:prstGeom>
          <a:ln>
            <a:solidFill>
              <a:schemeClr val="accent3"/>
            </a:solidFill>
            <a:prstDash val="dash"/>
            <a:miter/>
          </a:ln>
        </p:spPr>
        <p:txBody>
          <a:bodyPr lIns="34289" rIns="34289"/>
          <a:lstStyle/>
          <a:p>
            <a:endParaRPr sz="135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36C841E-CA4D-3545-9A3C-735E50B49EBC}"/>
              </a:ext>
            </a:extLst>
          </p:cNvPr>
          <p:cNvGrpSpPr/>
          <p:nvPr/>
        </p:nvGrpSpPr>
        <p:grpSpPr>
          <a:xfrm>
            <a:off x="1093178" y="2441847"/>
            <a:ext cx="3264910" cy="2281256"/>
            <a:chOff x="1457569" y="2093829"/>
            <a:chExt cx="4353213" cy="3041680"/>
          </a:xfrm>
        </p:grpSpPr>
        <p:sp>
          <p:nvSpPr>
            <p:cNvPr id="214" name="TextBox 5"/>
            <p:cNvSpPr/>
            <p:nvPr/>
          </p:nvSpPr>
          <p:spPr>
            <a:xfrm>
              <a:off x="1683088" y="2319348"/>
              <a:ext cx="4127694" cy="281616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4289" rIns="34289">
              <a:spAutoFit/>
            </a:bodyPr>
            <a:lstStyle/>
            <a:p>
              <a:pPr>
                <a:defRPr sz="2400" spc="342">
                  <a:solidFill>
                    <a:srgbClr val="83003F"/>
                  </a:solidFill>
                  <a:latin typeface="Acherus Grotesque"/>
                  <a:ea typeface="Acherus Grotesque"/>
                  <a:cs typeface="Acherus Grotesque"/>
                  <a:sym typeface="Acherus Grotesque"/>
                </a:defRPr>
              </a:pPr>
              <a:r>
                <a:rPr lang="en-US" sz="1875" spc="225" dirty="0">
                  <a:solidFill>
                    <a:schemeClr val="tx1"/>
                  </a:solidFill>
                  <a:latin typeface="Acherus Grotesque Light" panose="02000505000000020004" pitchFamily="2" charset="77"/>
                </a:rPr>
                <a:t>Faculty Role in Society – Action Researcher, Public Scholar, &amp; Educational Organizer</a:t>
              </a:r>
            </a:p>
            <a:p>
              <a:pPr>
                <a:defRPr sz="2400" spc="342">
                  <a:solidFill>
                    <a:srgbClr val="83003F"/>
                  </a:solidFill>
                  <a:latin typeface="Acherus Grotesque"/>
                  <a:ea typeface="Acherus Grotesque"/>
                  <a:cs typeface="Acherus Grotesque"/>
                  <a:sym typeface="Acherus Grotesque"/>
                </a:defRPr>
              </a:pPr>
              <a:r>
                <a:rPr lang="en-US" sz="1875" spc="225" dirty="0">
                  <a:solidFill>
                    <a:schemeClr val="tx1"/>
                  </a:solidFill>
                  <a:latin typeface="Acherus Grotesque Light" panose="02000505000000020004" pitchFamily="2" charset="77"/>
                </a:rPr>
                <a:t>(Peters et al., 2010)</a:t>
              </a:r>
            </a:p>
          </p:txBody>
        </p:sp>
        <p:pic>
          <p:nvPicPr>
            <p:cNvPr id="224" name="pasted-image.pdf" descr="pasted-image.pdf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457569" y="2093829"/>
              <a:ext cx="225519" cy="225519"/>
            </a:xfrm>
            <a:prstGeom prst="rect">
              <a:avLst/>
            </a:prstGeom>
            <a:ln w="12700">
              <a:miter lim="400000"/>
            </a:ln>
          </p:spPr>
        </p:pic>
      </p:grpSp>
      <p:sp>
        <p:nvSpPr>
          <p:cNvPr id="17" name="TextBox 20"/>
          <p:cNvSpPr/>
          <p:nvPr/>
        </p:nvSpPr>
        <p:spPr>
          <a:xfrm>
            <a:off x="5022028" y="1872672"/>
            <a:ext cx="3158360" cy="31105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4289" rIns="34289" anchor="ctr">
            <a:spAutoFit/>
          </a:bodyPr>
          <a:lstStyle>
            <a:lvl1pPr>
              <a:defRPr sz="1400">
                <a:solidFill>
                  <a:srgbClr val="585C5E"/>
                </a:solidFill>
                <a:latin typeface="Crimson Text Roman"/>
                <a:ea typeface="Crimson Text Roman"/>
                <a:cs typeface="Crimson Text Roman"/>
                <a:sym typeface="Crimson Text Roman"/>
              </a:defRPr>
            </a:lvl1pPr>
          </a:lstStyle>
          <a:p>
            <a:pPr marL="214313" indent="-214313">
              <a:spcAft>
                <a:spcPts val="525"/>
              </a:spcAft>
              <a:buClr>
                <a:schemeClr val="accent2"/>
              </a:buClr>
              <a:buSzPct val="70000"/>
              <a:buFont typeface="Wingdings" charset="2"/>
              <a:buChar char="§"/>
            </a:pPr>
            <a:r>
              <a:rPr lang="en-US" sz="1875" dirty="0">
                <a:solidFill>
                  <a:schemeClr val="tx2"/>
                </a:solidFill>
              </a:rPr>
              <a:t>Values shared expertise</a:t>
            </a:r>
          </a:p>
          <a:p>
            <a:pPr marL="214313" indent="-214313">
              <a:spcAft>
                <a:spcPts val="525"/>
              </a:spcAft>
              <a:buClr>
                <a:schemeClr val="accent2"/>
              </a:buClr>
              <a:buSzPct val="70000"/>
              <a:buFont typeface="Wingdings" charset="2"/>
              <a:buChar char="§"/>
            </a:pPr>
            <a:r>
              <a:rPr lang="en-US" sz="1875" dirty="0">
                <a:solidFill>
                  <a:schemeClr val="tx2"/>
                </a:solidFill>
              </a:rPr>
              <a:t>2-way communication between the institution and local citizens – identifying </a:t>
            </a:r>
            <a:r>
              <a:rPr lang="en-US" sz="1880" dirty="0">
                <a:solidFill>
                  <a:schemeClr val="tx2"/>
                </a:solidFill>
              </a:rPr>
              <a:t>needs, developing, implementing, and evaluating programming to address those needs</a:t>
            </a:r>
          </a:p>
          <a:p>
            <a:pPr marL="214313" indent="-214313">
              <a:spcAft>
                <a:spcPts val="525"/>
              </a:spcAft>
              <a:buClr>
                <a:schemeClr val="accent2"/>
              </a:buClr>
              <a:buSzPct val="70000"/>
              <a:buFont typeface="Wingdings" charset="2"/>
              <a:buChar char="§"/>
            </a:pPr>
            <a:r>
              <a:rPr lang="en-US" sz="1880" dirty="0">
                <a:solidFill>
                  <a:schemeClr val="tx2"/>
                </a:solidFill>
              </a:rPr>
              <a:t>Mutual benefits for community and university</a:t>
            </a:r>
          </a:p>
        </p:txBody>
      </p:sp>
      <p:sp>
        <p:nvSpPr>
          <p:cNvPr id="18" name="Straight Connector 16">
            <a:extLst>
              <a:ext uri="{FF2B5EF4-FFF2-40B4-BE49-F238E27FC236}">
                <a16:creationId xmlns:a16="http://schemas.microsoft.com/office/drawing/2014/main" id="{CEB4D097-0A32-0C42-8ABD-7F651373EBDB}"/>
              </a:ext>
            </a:extLst>
          </p:cNvPr>
          <p:cNvSpPr/>
          <p:nvPr/>
        </p:nvSpPr>
        <p:spPr>
          <a:xfrm flipH="1">
            <a:off x="459448" y="-413084"/>
            <a:ext cx="0" cy="7684169"/>
          </a:xfrm>
          <a:prstGeom prst="line">
            <a:avLst/>
          </a:prstGeom>
          <a:ln>
            <a:solidFill>
              <a:schemeClr val="bg2"/>
            </a:solidFill>
            <a:prstDash val="dash"/>
            <a:miter/>
          </a:ln>
        </p:spPr>
        <p:txBody>
          <a:bodyPr lIns="34289" rIns="34289"/>
          <a:lstStyle/>
          <a:p>
            <a:endParaRPr sz="1350"/>
          </a:p>
        </p:txBody>
      </p:sp>
      <p:sp>
        <p:nvSpPr>
          <p:cNvPr id="19" name="Straight Connector 16">
            <a:extLst>
              <a:ext uri="{FF2B5EF4-FFF2-40B4-BE49-F238E27FC236}">
                <a16:creationId xmlns:a16="http://schemas.microsoft.com/office/drawing/2014/main" id="{4F352FC8-E6BC-5F40-9FEF-AFFD8EFC11BD}"/>
              </a:ext>
            </a:extLst>
          </p:cNvPr>
          <p:cNvSpPr/>
          <p:nvPr/>
        </p:nvSpPr>
        <p:spPr>
          <a:xfrm flipH="1">
            <a:off x="8686800" y="-413084"/>
            <a:ext cx="0" cy="7684169"/>
          </a:xfrm>
          <a:prstGeom prst="line">
            <a:avLst/>
          </a:prstGeom>
          <a:ln>
            <a:solidFill>
              <a:schemeClr val="bg2"/>
            </a:solidFill>
            <a:prstDash val="dash"/>
            <a:miter/>
          </a:ln>
        </p:spPr>
        <p:txBody>
          <a:bodyPr lIns="34289" rIns="34289"/>
          <a:lstStyle/>
          <a:p>
            <a:endParaRPr sz="1350"/>
          </a:p>
        </p:txBody>
      </p:sp>
      <p:sp>
        <p:nvSpPr>
          <p:cNvPr id="24" name="Straight Connector 16">
            <a:extLst>
              <a:ext uri="{FF2B5EF4-FFF2-40B4-BE49-F238E27FC236}">
                <a16:creationId xmlns:a16="http://schemas.microsoft.com/office/drawing/2014/main" id="{7EB8AAF0-B3E9-EE4A-917B-1640EC37CAC3}"/>
              </a:ext>
            </a:extLst>
          </p:cNvPr>
          <p:cNvSpPr/>
          <p:nvPr/>
        </p:nvSpPr>
        <p:spPr>
          <a:xfrm rot="5400000" flipH="1">
            <a:off x="4572000" y="-4296988"/>
            <a:ext cx="0" cy="9508376"/>
          </a:xfrm>
          <a:prstGeom prst="line">
            <a:avLst/>
          </a:prstGeom>
          <a:ln>
            <a:solidFill>
              <a:schemeClr val="bg2"/>
            </a:solidFill>
            <a:prstDash val="dash"/>
            <a:miter/>
          </a:ln>
        </p:spPr>
        <p:txBody>
          <a:bodyPr lIns="34289" rIns="34289"/>
          <a:lstStyle/>
          <a:p>
            <a:endParaRPr sz="1350"/>
          </a:p>
        </p:txBody>
      </p:sp>
      <p:sp>
        <p:nvSpPr>
          <p:cNvPr id="25" name="Straight Connector 16">
            <a:extLst>
              <a:ext uri="{FF2B5EF4-FFF2-40B4-BE49-F238E27FC236}">
                <a16:creationId xmlns:a16="http://schemas.microsoft.com/office/drawing/2014/main" id="{CB913FA2-724A-534B-A3C1-D1CD76315108}"/>
              </a:ext>
            </a:extLst>
          </p:cNvPr>
          <p:cNvSpPr/>
          <p:nvPr/>
        </p:nvSpPr>
        <p:spPr>
          <a:xfrm rot="5400000" flipH="1">
            <a:off x="4572000" y="1646612"/>
            <a:ext cx="0" cy="9508376"/>
          </a:xfrm>
          <a:prstGeom prst="line">
            <a:avLst/>
          </a:prstGeom>
          <a:ln>
            <a:solidFill>
              <a:schemeClr val="bg2"/>
            </a:solidFill>
            <a:prstDash val="dash"/>
            <a:miter/>
          </a:ln>
        </p:spPr>
        <p:txBody>
          <a:bodyPr lIns="34289" rIns="34289"/>
          <a:lstStyle/>
          <a:p>
            <a:endParaRPr sz="1350"/>
          </a:p>
        </p:txBody>
      </p:sp>
    </p:spTree>
    <p:extLst>
      <p:ext uri="{BB962C8B-B14F-4D97-AF65-F5344CB8AC3E}">
        <p14:creationId xmlns:p14="http://schemas.microsoft.com/office/powerpoint/2010/main" val="3299892112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27CB96C-B1FD-49BC-A6F5-532969B2875F}"/>
              </a:ext>
            </a:extLst>
          </p:cNvPr>
          <p:cNvSpPr txBox="1"/>
          <p:nvPr/>
        </p:nvSpPr>
        <p:spPr>
          <a:xfrm>
            <a:off x="91713" y="659510"/>
            <a:ext cx="88218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/>
              <a:t>An Engaged Model of Program Delivery for Cooperative Extension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23DFFF8-B223-408C-B9C3-C693623A632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3" t="15902" r="15102" b="13810"/>
          <a:stretch/>
        </p:blipFill>
        <p:spPr>
          <a:xfrm>
            <a:off x="-3486" y="1925197"/>
            <a:ext cx="9147486" cy="4503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5409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414C126E-369F-5840-8A83-ACE2D3B2878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0" r="5610"/>
          <a:stretch>
            <a:fillRect/>
          </a:stretch>
        </p:blipFill>
        <p:spPr/>
      </p:pic>
      <p:sp>
        <p:nvSpPr>
          <p:cNvPr id="211" name="Rectangle 2"/>
          <p:cNvSpPr/>
          <p:nvPr/>
        </p:nvSpPr>
        <p:spPr>
          <a:xfrm>
            <a:off x="686924" y="683463"/>
            <a:ext cx="7772400" cy="5486400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</p:spPr>
        <p:txBody>
          <a:bodyPr lIns="34289" rIns="34289" anchor="ctr"/>
          <a:lstStyle/>
          <a:p>
            <a:pPr algn="ctr">
              <a:defRPr>
                <a:solidFill>
                  <a:schemeClr val="accent2"/>
                </a:solidFill>
              </a:defRPr>
            </a:pPr>
            <a:endParaRPr sz="1350"/>
          </a:p>
        </p:txBody>
      </p:sp>
      <p:sp>
        <p:nvSpPr>
          <p:cNvPr id="218" name="Straight Connector 55"/>
          <p:cNvSpPr/>
          <p:nvPr/>
        </p:nvSpPr>
        <p:spPr>
          <a:xfrm flipH="1">
            <a:off x="4690057" y="2546956"/>
            <a:ext cx="1" cy="1759414"/>
          </a:xfrm>
          <a:prstGeom prst="line">
            <a:avLst/>
          </a:prstGeom>
          <a:ln>
            <a:solidFill>
              <a:schemeClr val="accent3"/>
            </a:solidFill>
            <a:prstDash val="dash"/>
            <a:miter/>
          </a:ln>
        </p:spPr>
        <p:txBody>
          <a:bodyPr lIns="34289" rIns="34289"/>
          <a:lstStyle/>
          <a:p>
            <a:endParaRPr sz="135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36C841E-CA4D-3545-9A3C-735E50B49EBC}"/>
              </a:ext>
            </a:extLst>
          </p:cNvPr>
          <p:cNvGrpSpPr/>
          <p:nvPr/>
        </p:nvGrpSpPr>
        <p:grpSpPr>
          <a:xfrm>
            <a:off x="1093178" y="2441846"/>
            <a:ext cx="3264910" cy="1127094"/>
            <a:chOff x="1457569" y="2093829"/>
            <a:chExt cx="4353213" cy="1502795"/>
          </a:xfrm>
        </p:grpSpPr>
        <p:sp>
          <p:nvSpPr>
            <p:cNvPr id="214" name="TextBox 5"/>
            <p:cNvSpPr/>
            <p:nvPr/>
          </p:nvSpPr>
          <p:spPr>
            <a:xfrm>
              <a:off x="1683088" y="2319348"/>
              <a:ext cx="4127694" cy="127727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4289" rIns="34289">
              <a:spAutoFit/>
            </a:bodyPr>
            <a:lstStyle/>
            <a:p>
              <a:pPr>
                <a:defRPr sz="2400" spc="342">
                  <a:solidFill>
                    <a:srgbClr val="83003F"/>
                  </a:solidFill>
                  <a:latin typeface="Acherus Grotesque"/>
                  <a:ea typeface="Acherus Grotesque"/>
                  <a:cs typeface="Acherus Grotesque"/>
                  <a:sym typeface="Acherus Grotesque"/>
                </a:defRPr>
              </a:pPr>
              <a:r>
                <a:rPr lang="en-US" sz="1875" spc="225" dirty="0">
                  <a:solidFill>
                    <a:schemeClr val="tx1"/>
                  </a:solidFill>
                  <a:latin typeface="Acherus Grotesque Light" panose="02000505000000020004" pitchFamily="2" charset="77"/>
                </a:rPr>
                <a:t>Emergent Hybrid Model – (Vines, 2018)</a:t>
              </a:r>
            </a:p>
          </p:txBody>
        </p:sp>
        <p:pic>
          <p:nvPicPr>
            <p:cNvPr id="224" name="pasted-image.pdf" descr="pasted-image.pdf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457569" y="2093829"/>
              <a:ext cx="225519" cy="225519"/>
            </a:xfrm>
            <a:prstGeom prst="rect">
              <a:avLst/>
            </a:prstGeom>
            <a:ln w="12700">
              <a:miter lim="400000"/>
            </a:ln>
          </p:spPr>
        </p:pic>
      </p:grpSp>
      <p:sp>
        <p:nvSpPr>
          <p:cNvPr id="17" name="TextBox 20"/>
          <p:cNvSpPr/>
          <p:nvPr/>
        </p:nvSpPr>
        <p:spPr>
          <a:xfrm>
            <a:off x="5022028" y="1089513"/>
            <a:ext cx="3158360" cy="4676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4289" rIns="34289" anchor="ctr">
            <a:spAutoFit/>
          </a:bodyPr>
          <a:lstStyle>
            <a:lvl1pPr>
              <a:defRPr sz="1400">
                <a:solidFill>
                  <a:srgbClr val="585C5E"/>
                </a:solidFill>
                <a:latin typeface="Crimson Text Roman"/>
                <a:ea typeface="Crimson Text Roman"/>
                <a:cs typeface="Crimson Text Roman"/>
                <a:sym typeface="Crimson Text Roman"/>
              </a:defRPr>
            </a:lvl1pPr>
          </a:lstStyle>
          <a:p>
            <a:pPr marL="214313" indent="-214313">
              <a:spcAft>
                <a:spcPts val="525"/>
              </a:spcAft>
              <a:buClr>
                <a:schemeClr val="accent2"/>
              </a:buClr>
              <a:buSzPct val="70000"/>
              <a:buFont typeface="Wingdings" charset="2"/>
              <a:buChar char="§"/>
            </a:pPr>
            <a:r>
              <a:rPr lang="en-US" sz="1875" dirty="0">
                <a:solidFill>
                  <a:schemeClr val="tx2"/>
                </a:solidFill>
              </a:rPr>
              <a:t>Involve clientele in multiple aspects of programming that meets local needs</a:t>
            </a:r>
          </a:p>
          <a:p>
            <a:pPr marL="214313" indent="-214313">
              <a:spcAft>
                <a:spcPts val="525"/>
              </a:spcAft>
              <a:buClr>
                <a:schemeClr val="accent2"/>
              </a:buClr>
              <a:buSzPct val="70000"/>
              <a:buFont typeface="Wingdings" charset="2"/>
              <a:buChar char="§"/>
            </a:pPr>
            <a:r>
              <a:rPr lang="en-US" sz="1875" dirty="0">
                <a:solidFill>
                  <a:schemeClr val="tx2"/>
                </a:solidFill>
              </a:rPr>
              <a:t>Emphasize shared expertise from partners including university, stakeholder organizations and individuals</a:t>
            </a:r>
          </a:p>
          <a:p>
            <a:pPr marL="214313" indent="-214313">
              <a:spcAft>
                <a:spcPts val="525"/>
              </a:spcAft>
              <a:buClr>
                <a:schemeClr val="accent2"/>
              </a:buClr>
              <a:buSzPct val="70000"/>
              <a:buFont typeface="Wingdings" charset="2"/>
              <a:buChar char="§"/>
            </a:pPr>
            <a:r>
              <a:rPr lang="en-US" sz="1875" dirty="0">
                <a:solidFill>
                  <a:schemeClr val="tx2"/>
                </a:solidFill>
              </a:rPr>
              <a:t>Emphasis on continual interaction</a:t>
            </a:r>
          </a:p>
          <a:p>
            <a:pPr marL="214313" indent="-214313">
              <a:spcAft>
                <a:spcPts val="525"/>
              </a:spcAft>
              <a:buClr>
                <a:schemeClr val="accent2"/>
              </a:buClr>
              <a:buSzPct val="70000"/>
              <a:buFont typeface="Wingdings" charset="2"/>
              <a:buChar char="§"/>
            </a:pPr>
            <a:r>
              <a:rPr lang="en-US" sz="1875" dirty="0">
                <a:solidFill>
                  <a:schemeClr val="tx2"/>
                </a:solidFill>
              </a:rPr>
              <a:t>Community defined by interest</a:t>
            </a:r>
          </a:p>
          <a:p>
            <a:pPr marL="214313" indent="-214313">
              <a:spcAft>
                <a:spcPts val="525"/>
              </a:spcAft>
              <a:buClr>
                <a:schemeClr val="accent2"/>
              </a:buClr>
              <a:buSzPct val="70000"/>
              <a:buFont typeface="Wingdings" charset="2"/>
              <a:buChar char="§"/>
            </a:pPr>
            <a:r>
              <a:rPr lang="en-US" sz="1875" dirty="0">
                <a:solidFill>
                  <a:schemeClr val="tx2"/>
                </a:solidFill>
              </a:rPr>
              <a:t>Work may begin with expert model to raise community awareness, and transition to greater engagement</a:t>
            </a:r>
            <a:endParaRPr lang="en-US" sz="1880" dirty="0">
              <a:solidFill>
                <a:schemeClr val="tx2"/>
              </a:solidFill>
            </a:endParaRPr>
          </a:p>
        </p:txBody>
      </p:sp>
      <p:sp>
        <p:nvSpPr>
          <p:cNvPr id="18" name="Straight Connector 16">
            <a:extLst>
              <a:ext uri="{FF2B5EF4-FFF2-40B4-BE49-F238E27FC236}">
                <a16:creationId xmlns:a16="http://schemas.microsoft.com/office/drawing/2014/main" id="{CEB4D097-0A32-0C42-8ABD-7F651373EBDB}"/>
              </a:ext>
            </a:extLst>
          </p:cNvPr>
          <p:cNvSpPr/>
          <p:nvPr/>
        </p:nvSpPr>
        <p:spPr>
          <a:xfrm flipH="1">
            <a:off x="459448" y="-413084"/>
            <a:ext cx="0" cy="7684169"/>
          </a:xfrm>
          <a:prstGeom prst="line">
            <a:avLst/>
          </a:prstGeom>
          <a:ln>
            <a:solidFill>
              <a:schemeClr val="bg2"/>
            </a:solidFill>
            <a:prstDash val="dash"/>
            <a:miter/>
          </a:ln>
        </p:spPr>
        <p:txBody>
          <a:bodyPr lIns="34289" rIns="34289"/>
          <a:lstStyle/>
          <a:p>
            <a:endParaRPr sz="1350"/>
          </a:p>
        </p:txBody>
      </p:sp>
      <p:sp>
        <p:nvSpPr>
          <p:cNvPr id="19" name="Straight Connector 16">
            <a:extLst>
              <a:ext uri="{FF2B5EF4-FFF2-40B4-BE49-F238E27FC236}">
                <a16:creationId xmlns:a16="http://schemas.microsoft.com/office/drawing/2014/main" id="{4F352FC8-E6BC-5F40-9FEF-AFFD8EFC11BD}"/>
              </a:ext>
            </a:extLst>
          </p:cNvPr>
          <p:cNvSpPr/>
          <p:nvPr/>
        </p:nvSpPr>
        <p:spPr>
          <a:xfrm flipH="1">
            <a:off x="8686800" y="-413084"/>
            <a:ext cx="0" cy="7684169"/>
          </a:xfrm>
          <a:prstGeom prst="line">
            <a:avLst/>
          </a:prstGeom>
          <a:ln>
            <a:solidFill>
              <a:schemeClr val="bg2"/>
            </a:solidFill>
            <a:prstDash val="dash"/>
            <a:miter/>
          </a:ln>
        </p:spPr>
        <p:txBody>
          <a:bodyPr lIns="34289" rIns="34289"/>
          <a:lstStyle/>
          <a:p>
            <a:endParaRPr sz="1350"/>
          </a:p>
        </p:txBody>
      </p:sp>
      <p:sp>
        <p:nvSpPr>
          <p:cNvPr id="24" name="Straight Connector 16">
            <a:extLst>
              <a:ext uri="{FF2B5EF4-FFF2-40B4-BE49-F238E27FC236}">
                <a16:creationId xmlns:a16="http://schemas.microsoft.com/office/drawing/2014/main" id="{7EB8AAF0-B3E9-EE4A-917B-1640EC37CAC3}"/>
              </a:ext>
            </a:extLst>
          </p:cNvPr>
          <p:cNvSpPr/>
          <p:nvPr/>
        </p:nvSpPr>
        <p:spPr>
          <a:xfrm rot="5400000" flipH="1">
            <a:off x="4572000" y="-4296988"/>
            <a:ext cx="0" cy="9508376"/>
          </a:xfrm>
          <a:prstGeom prst="line">
            <a:avLst/>
          </a:prstGeom>
          <a:ln>
            <a:solidFill>
              <a:schemeClr val="bg2"/>
            </a:solidFill>
            <a:prstDash val="dash"/>
            <a:miter/>
          </a:ln>
        </p:spPr>
        <p:txBody>
          <a:bodyPr lIns="34289" rIns="34289"/>
          <a:lstStyle/>
          <a:p>
            <a:endParaRPr sz="1350"/>
          </a:p>
        </p:txBody>
      </p:sp>
      <p:sp>
        <p:nvSpPr>
          <p:cNvPr id="25" name="Straight Connector 16">
            <a:extLst>
              <a:ext uri="{FF2B5EF4-FFF2-40B4-BE49-F238E27FC236}">
                <a16:creationId xmlns:a16="http://schemas.microsoft.com/office/drawing/2014/main" id="{CB913FA2-724A-534B-A3C1-D1CD76315108}"/>
              </a:ext>
            </a:extLst>
          </p:cNvPr>
          <p:cNvSpPr/>
          <p:nvPr/>
        </p:nvSpPr>
        <p:spPr>
          <a:xfrm rot="5400000" flipH="1">
            <a:off x="4572000" y="1646612"/>
            <a:ext cx="0" cy="9508376"/>
          </a:xfrm>
          <a:prstGeom prst="line">
            <a:avLst/>
          </a:prstGeom>
          <a:ln>
            <a:solidFill>
              <a:schemeClr val="bg2"/>
            </a:solidFill>
            <a:prstDash val="dash"/>
            <a:miter/>
          </a:ln>
        </p:spPr>
        <p:txBody>
          <a:bodyPr lIns="34289" rIns="34289"/>
          <a:lstStyle/>
          <a:p>
            <a:endParaRPr sz="1350"/>
          </a:p>
        </p:txBody>
      </p:sp>
    </p:spTree>
    <p:extLst>
      <p:ext uri="{BB962C8B-B14F-4D97-AF65-F5344CB8AC3E}">
        <p14:creationId xmlns:p14="http://schemas.microsoft.com/office/powerpoint/2010/main" val="2710867534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7210DF5C-5A65-1C4C-A129-56A01C53575D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0" r="990"/>
          <a:stretch>
            <a:fillRect/>
          </a:stretch>
        </p:blipFill>
        <p:spPr/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29ACBD3-9846-4B8E-AC09-5A7CCD2E5CDB}"/>
              </a:ext>
            </a:extLst>
          </p:cNvPr>
          <p:cNvSpPr txBox="1"/>
          <p:nvPr/>
        </p:nvSpPr>
        <p:spPr>
          <a:xfrm>
            <a:off x="2290762" y="5276850"/>
            <a:ext cx="4562475" cy="646329"/>
          </a:xfrm>
          <a:prstGeom prst="rect">
            <a:avLst/>
          </a:prstGeom>
          <a:solidFill>
            <a:srgbClr val="FFFFFF">
              <a:alpha val="80000"/>
            </a:srgb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Comparing the Models</a:t>
            </a:r>
          </a:p>
        </p:txBody>
      </p:sp>
    </p:spTree>
    <p:extLst>
      <p:ext uri="{BB962C8B-B14F-4D97-AF65-F5344CB8AC3E}">
        <p14:creationId xmlns:p14="http://schemas.microsoft.com/office/powerpoint/2010/main" val="813585778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231E95A-ED9F-4CE9-B1DC-48ED9572E70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2" t="15079" r="15612" b="13810"/>
          <a:stretch/>
        </p:blipFill>
        <p:spPr>
          <a:xfrm>
            <a:off x="2099387" y="3317793"/>
            <a:ext cx="6922093" cy="349222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A1F083B-607E-485B-BD02-CC9049DEEB9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5531" t="15437" r="8407" b="43561"/>
          <a:stretch/>
        </p:blipFill>
        <p:spPr>
          <a:xfrm>
            <a:off x="122520" y="194461"/>
            <a:ext cx="4346844" cy="374511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6EA8506-9F5A-43E6-9685-3DCB81C00570}"/>
              </a:ext>
            </a:extLst>
          </p:cNvPr>
          <p:cNvSpPr txBox="1"/>
          <p:nvPr/>
        </p:nvSpPr>
        <p:spPr>
          <a:xfrm>
            <a:off x="3844213" y="307911"/>
            <a:ext cx="4917232" cy="9541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800" b="1" dirty="0"/>
              <a:t>Where do the models connect – in terms of relevance?</a:t>
            </a:r>
            <a:endParaRPr kumimoji="0" lang="en-US" sz="2800" b="1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75" name="Ink 74">
                <a:extLst>
                  <a:ext uri="{FF2B5EF4-FFF2-40B4-BE49-F238E27FC236}">
                    <a16:creationId xmlns:a16="http://schemas.microsoft.com/office/drawing/2014/main" id="{3ED80A9F-FC99-4484-98D4-540592CA4472}"/>
                  </a:ext>
                </a:extLst>
              </p14:cNvPr>
              <p14:cNvContentPartPr/>
              <p14:nvPr/>
            </p14:nvContentPartPr>
            <p14:xfrm>
              <a:off x="5716" y="184401"/>
              <a:ext cx="7134480" cy="5396040"/>
            </p14:xfrm>
          </p:contentPart>
        </mc:Choice>
        <mc:Fallback xmlns="">
          <p:pic>
            <p:nvPicPr>
              <p:cNvPr id="75" name="Ink 74">
                <a:extLst>
                  <a:ext uri="{FF2B5EF4-FFF2-40B4-BE49-F238E27FC236}">
                    <a16:creationId xmlns:a16="http://schemas.microsoft.com/office/drawing/2014/main" id="{3ED80A9F-FC99-4484-98D4-540592CA4472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2924" y="175401"/>
                <a:ext cx="7152120" cy="5413680"/>
              </a:xfrm>
              <a:prstGeom prst="rect">
                <a:avLst/>
              </a:prstGeom>
            </p:spPr>
          </p:pic>
        </mc:Fallback>
      </mc:AlternateContent>
      <p:sp>
        <p:nvSpPr>
          <p:cNvPr id="76" name="TextBox 75">
            <a:extLst>
              <a:ext uri="{FF2B5EF4-FFF2-40B4-BE49-F238E27FC236}">
                <a16:creationId xmlns:a16="http://schemas.microsoft.com/office/drawing/2014/main" id="{1AFEE76E-2B9C-4EB2-8D27-669018451A39}"/>
              </a:ext>
            </a:extLst>
          </p:cNvPr>
          <p:cNvSpPr txBox="1"/>
          <p:nvPr/>
        </p:nvSpPr>
        <p:spPr>
          <a:xfrm>
            <a:off x="5560433" y="1274243"/>
            <a:ext cx="3507088" cy="203132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Differences: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DRM: Categories &amp; Hierarchy related to level of involvement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ENG: Theory of Change, Faculty Role, Educational Approaches, Emphasis on political &amp; financial support</a:t>
            </a:r>
          </a:p>
        </p:txBody>
      </p:sp>
    </p:spTree>
    <p:extLst>
      <p:ext uri="{BB962C8B-B14F-4D97-AF65-F5344CB8AC3E}">
        <p14:creationId xmlns:p14="http://schemas.microsoft.com/office/powerpoint/2010/main" val="1789767915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231E95A-ED9F-4CE9-B1DC-48ED9572E70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2" t="15079" r="15612" b="13810"/>
          <a:stretch/>
        </p:blipFill>
        <p:spPr>
          <a:xfrm>
            <a:off x="1043135" y="878580"/>
            <a:ext cx="7057729" cy="356065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6EA8506-9F5A-43E6-9685-3DCB81C00570}"/>
              </a:ext>
            </a:extLst>
          </p:cNvPr>
          <p:cNvSpPr txBox="1"/>
          <p:nvPr/>
        </p:nvSpPr>
        <p:spPr>
          <a:xfrm>
            <a:off x="388100" y="307911"/>
            <a:ext cx="8373345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800" b="1" dirty="0"/>
              <a:t>Where do the models connect – in terms of reciprocity?</a:t>
            </a:r>
            <a:endParaRPr kumimoji="0" lang="en-US" sz="2800" b="1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D138290-A621-4211-B951-EBF137C36C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6304028"/>
              </p:ext>
            </p:extLst>
          </p:nvPr>
        </p:nvGraphicFramePr>
        <p:xfrm>
          <a:off x="895739" y="4396451"/>
          <a:ext cx="7541026" cy="22490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3363">
                  <a:extLst>
                    <a:ext uri="{9D8B030D-6E8A-4147-A177-3AD203B41FA5}">
                      <a16:colId xmlns:a16="http://schemas.microsoft.com/office/drawing/2014/main" val="4042027661"/>
                    </a:ext>
                  </a:extLst>
                </a:gridCol>
                <a:gridCol w="2388637">
                  <a:extLst>
                    <a:ext uri="{9D8B030D-6E8A-4147-A177-3AD203B41FA5}">
                      <a16:colId xmlns:a16="http://schemas.microsoft.com/office/drawing/2014/main" val="3373265360"/>
                    </a:ext>
                  </a:extLst>
                </a:gridCol>
                <a:gridCol w="2969026">
                  <a:extLst>
                    <a:ext uri="{9D8B030D-6E8A-4147-A177-3AD203B41FA5}">
                      <a16:colId xmlns:a16="http://schemas.microsoft.com/office/drawing/2014/main" val="674329700"/>
                    </a:ext>
                  </a:extLst>
                </a:gridCol>
              </a:tblGrid>
              <a:tr h="471901">
                <a:tc>
                  <a:txBody>
                    <a:bodyPr/>
                    <a:lstStyle/>
                    <a:p>
                      <a:r>
                        <a:rPr lang="en-US" sz="1800" dirty="0"/>
                        <a:t>PARTNER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GIVES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GETS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829732898"/>
                  </a:ext>
                </a:extLst>
              </a:tr>
              <a:tr h="885622">
                <a:tc>
                  <a:txBody>
                    <a:bodyPr/>
                    <a:lstStyle/>
                    <a:p>
                      <a:r>
                        <a:rPr lang="en-US" sz="1800" dirty="0"/>
                        <a:t>University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Backbone, faculty role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Action research</a:t>
                      </a:r>
                    </a:p>
                    <a:p>
                      <a:r>
                        <a:rPr lang="en-US" sz="1800" dirty="0"/>
                        <a:t>Political/Financial Capitol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785398770"/>
                  </a:ext>
                </a:extLst>
              </a:tr>
              <a:tr h="885622">
                <a:tc>
                  <a:txBody>
                    <a:bodyPr/>
                    <a:lstStyle/>
                    <a:p>
                      <a:r>
                        <a:rPr lang="en-US" sz="1800" dirty="0"/>
                        <a:t>Community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Facilitation, transformative education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Contextual solutions</a:t>
                      </a:r>
                    </a:p>
                    <a:p>
                      <a:r>
                        <a:rPr lang="en-US" sz="1800" dirty="0"/>
                        <a:t>Political/Financial Capitol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755855667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965D135D-609C-4AAE-9573-265E7A823EA0}"/>
              </a:ext>
            </a:extLst>
          </p:cNvPr>
          <p:cNvSpPr txBox="1"/>
          <p:nvPr/>
        </p:nvSpPr>
        <p:spPr>
          <a:xfrm>
            <a:off x="607698" y="1884223"/>
            <a:ext cx="2463281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“Mutual benefits to all parties”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21FD0FE-19E1-4B7E-8D92-5F2B7450D9B3}"/>
              </a:ext>
            </a:extLst>
          </p:cNvPr>
          <p:cNvSpPr txBox="1"/>
          <p:nvPr/>
        </p:nvSpPr>
        <p:spPr>
          <a:xfrm>
            <a:off x="6288833" y="1496701"/>
            <a:ext cx="2649894" cy="1200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Missing:  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ENG: Reference to students – living classroom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Devalue University benefits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99235621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231E95A-ED9F-4CE9-B1DC-48ED9572E70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2" t="15079" r="15612" b="13810"/>
          <a:stretch/>
        </p:blipFill>
        <p:spPr>
          <a:xfrm>
            <a:off x="253510" y="1492899"/>
            <a:ext cx="8636979" cy="435739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6EA8506-9F5A-43E6-9685-3DCB81C00570}"/>
              </a:ext>
            </a:extLst>
          </p:cNvPr>
          <p:cNvSpPr txBox="1"/>
          <p:nvPr/>
        </p:nvSpPr>
        <p:spPr>
          <a:xfrm>
            <a:off x="388100" y="597160"/>
            <a:ext cx="8373345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800" b="1" dirty="0"/>
              <a:t>Where do the models connect – in terms of resilience?</a:t>
            </a:r>
            <a:endParaRPr kumimoji="0" lang="en-US" sz="2800" b="1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D1E71F4-1F9F-4C1A-979E-BA1035D27774}"/>
              </a:ext>
            </a:extLst>
          </p:cNvPr>
          <p:cNvSpPr txBox="1"/>
          <p:nvPr/>
        </p:nvSpPr>
        <p:spPr>
          <a:xfrm>
            <a:off x="448516" y="5761152"/>
            <a:ext cx="8192817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Relationships &amp; Time: </a:t>
            </a:r>
            <a:r>
              <a:rPr lang="en-US" dirty="0"/>
              <a:t>CE – Est. 1914 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Trust based on long term, established local presence of university in community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3B976BD1-DC7D-4315-BD42-A9EB9E92FC50}"/>
                  </a:ext>
                </a:extLst>
              </p14:cNvPr>
              <p14:cNvContentPartPr/>
              <p14:nvPr/>
            </p14:nvContentPartPr>
            <p14:xfrm>
              <a:off x="448516" y="4756761"/>
              <a:ext cx="2230200" cy="92520"/>
            </p14:xfrm>
          </p:contentPart>
        </mc:Choice>
        <mc:Fallback xmlns=""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3B976BD1-DC7D-4315-BD42-A9EB9E92FC50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12516" y="4720761"/>
                <a:ext cx="2301840" cy="164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18277744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231E95A-ED9F-4CE9-B1DC-48ED9572E70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2" t="15079" r="15612" b="13810"/>
          <a:stretch/>
        </p:blipFill>
        <p:spPr>
          <a:xfrm>
            <a:off x="253510" y="1492899"/>
            <a:ext cx="8636979" cy="435739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6EA8506-9F5A-43E6-9685-3DCB81C00570}"/>
              </a:ext>
            </a:extLst>
          </p:cNvPr>
          <p:cNvSpPr txBox="1"/>
          <p:nvPr/>
        </p:nvSpPr>
        <p:spPr>
          <a:xfrm>
            <a:off x="388100" y="597160"/>
            <a:ext cx="8373345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800" b="1" dirty="0"/>
              <a:t>Where do the models connect – in terms of research?</a:t>
            </a:r>
            <a:endParaRPr kumimoji="0" lang="en-US" sz="2800" b="1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4" name="Ink 23">
                <a:extLst>
                  <a:ext uri="{FF2B5EF4-FFF2-40B4-BE49-F238E27FC236}">
                    <a16:creationId xmlns:a16="http://schemas.microsoft.com/office/drawing/2014/main" id="{D2DBD18D-5BEE-4350-B550-5CA8B01C2A2C}"/>
                  </a:ext>
                </a:extLst>
              </p14:cNvPr>
              <p14:cNvContentPartPr/>
              <p14:nvPr/>
            </p14:nvContentPartPr>
            <p14:xfrm>
              <a:off x="2323396" y="3925881"/>
              <a:ext cx="2606040" cy="2039400"/>
            </p14:xfrm>
          </p:contentPart>
        </mc:Choice>
        <mc:Fallback xmlns="">
          <p:pic>
            <p:nvPicPr>
              <p:cNvPr id="24" name="Ink 23">
                <a:extLst>
                  <a:ext uri="{FF2B5EF4-FFF2-40B4-BE49-F238E27FC236}">
                    <a16:creationId xmlns:a16="http://schemas.microsoft.com/office/drawing/2014/main" id="{D2DBD18D-5BEE-4350-B550-5CA8B01C2A2C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87396" y="3890241"/>
                <a:ext cx="2677680" cy="2111040"/>
              </a:xfrm>
              <a:prstGeom prst="rect">
                <a:avLst/>
              </a:prstGeom>
            </p:spPr>
          </p:pic>
        </mc:Fallback>
      </mc:AlternateContent>
      <p:sp>
        <p:nvSpPr>
          <p:cNvPr id="25" name="TextBox 24">
            <a:extLst>
              <a:ext uri="{FF2B5EF4-FFF2-40B4-BE49-F238E27FC236}">
                <a16:creationId xmlns:a16="http://schemas.microsoft.com/office/drawing/2014/main" id="{87947006-B877-4A08-81EC-5484C1941880}"/>
              </a:ext>
            </a:extLst>
          </p:cNvPr>
          <p:cNvSpPr txBox="1"/>
          <p:nvPr/>
        </p:nvSpPr>
        <p:spPr>
          <a:xfrm>
            <a:off x="467231" y="1661386"/>
            <a:ext cx="2383092" cy="17543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ENG: Greatest concern overemphasizing role of CE in CI as backbone organization &amp; emphasizing process over content</a:t>
            </a:r>
          </a:p>
        </p:txBody>
      </p:sp>
    </p:spTree>
    <p:extLst>
      <p:ext uri="{BB962C8B-B14F-4D97-AF65-F5344CB8AC3E}">
        <p14:creationId xmlns:p14="http://schemas.microsoft.com/office/powerpoint/2010/main" val="2314889448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F0E81B33-2100-4A5C-AFB1-EC1C80642A67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65" t="4469" r="16635" b="9116"/>
          <a:stretch/>
        </p:blipFill>
        <p:spPr>
          <a:xfrm>
            <a:off x="448048" y="1324389"/>
            <a:ext cx="4805087" cy="4096138"/>
          </a:xfr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0060AE82-5391-F24D-B0FE-5BF6E8497A83}"/>
              </a:ext>
            </a:extLst>
          </p:cNvPr>
          <p:cNvGrpSpPr/>
          <p:nvPr/>
        </p:nvGrpSpPr>
        <p:grpSpPr>
          <a:xfrm>
            <a:off x="5388941" y="1999025"/>
            <a:ext cx="3057299" cy="3133004"/>
            <a:chOff x="7682889" y="1508666"/>
            <a:chExt cx="4076398" cy="4177340"/>
          </a:xfrm>
        </p:grpSpPr>
        <p:sp>
          <p:nvSpPr>
            <p:cNvPr id="18" name="TextBox 5">
              <a:extLst>
                <a:ext uri="{FF2B5EF4-FFF2-40B4-BE49-F238E27FC236}">
                  <a16:creationId xmlns:a16="http://schemas.microsoft.com/office/drawing/2014/main" id="{13413DD5-1B22-6247-96F0-65EF321E1704}"/>
                </a:ext>
              </a:extLst>
            </p:cNvPr>
            <p:cNvSpPr/>
            <p:nvPr/>
          </p:nvSpPr>
          <p:spPr>
            <a:xfrm>
              <a:off x="7682889" y="1508666"/>
              <a:ext cx="4076398" cy="50783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4289" rIns="34289">
              <a:spAutoFit/>
            </a:bodyPr>
            <a:lstStyle>
              <a:lvl1pPr>
                <a:defRPr sz="1400" spc="200">
                  <a:latin typeface="Acherus Grotesque"/>
                  <a:ea typeface="Acherus Grotesque"/>
                  <a:cs typeface="Acherus Grotesque"/>
                  <a:sym typeface="Acherus Grotesque"/>
                </a:defRPr>
              </a:lvl1pPr>
            </a:lstStyle>
            <a:p>
              <a:r>
                <a:rPr lang="en-US" sz="1875" spc="225" dirty="0">
                  <a:latin typeface="Acherus Grotesque Light" panose="02000505000000020004" pitchFamily="2" charset="77"/>
                </a:rPr>
                <a:t>Shared Expertise</a:t>
              </a:r>
              <a:endParaRPr sz="1875" spc="225" dirty="0">
                <a:latin typeface="Acherus Grotesque Light" panose="02000505000000020004" pitchFamily="2" charset="77"/>
              </a:endParaRPr>
            </a:p>
          </p:txBody>
        </p:sp>
        <p:sp>
          <p:nvSpPr>
            <p:cNvPr id="19" name="TextBox 20">
              <a:extLst>
                <a:ext uri="{FF2B5EF4-FFF2-40B4-BE49-F238E27FC236}">
                  <a16:creationId xmlns:a16="http://schemas.microsoft.com/office/drawing/2014/main" id="{0B3CFC49-136F-ED4B-9EA9-D3DF61329B62}"/>
                </a:ext>
              </a:extLst>
            </p:cNvPr>
            <p:cNvSpPr/>
            <p:nvPr/>
          </p:nvSpPr>
          <p:spPr>
            <a:xfrm>
              <a:off x="7682889" y="2485129"/>
              <a:ext cx="3911714" cy="320087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4289" rIns="34289">
              <a:spAutoFit/>
            </a:bodyPr>
            <a:lstStyle>
              <a:lvl1pPr>
                <a:defRPr sz="1200">
                  <a:solidFill>
                    <a:srgbClr val="585C5E"/>
                  </a:solidFill>
                  <a:latin typeface="Crimson Text Roman"/>
                  <a:ea typeface="Crimson Text Roman"/>
                  <a:cs typeface="Crimson Text Roman"/>
                  <a:sym typeface="Crimson Text Roman"/>
                </a:defRPr>
              </a:lvl1pPr>
            </a:lstStyle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1875" dirty="0">
                  <a:solidFill>
                    <a:schemeClr val="tx2"/>
                  </a:solidFill>
                </a:rPr>
                <a:t>Recognize value in expertise as well as backbone 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1875" dirty="0">
                  <a:solidFill>
                    <a:schemeClr val="tx2"/>
                  </a:solidFill>
                </a:rPr>
                <a:t>How do we carry these out in an attitude of mutual respect?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1875" dirty="0">
                  <a:solidFill>
                    <a:schemeClr val="tx2"/>
                  </a:solidFill>
                </a:rPr>
                <a:t>What is the hybrid model?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85279344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28429398-361E-4842-B5B6-2EAC8070E49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734" b="27734"/>
          <a:stretch>
            <a:fillRect/>
          </a:stretch>
        </p:blipFill>
        <p:spPr/>
      </p:pic>
      <p:sp>
        <p:nvSpPr>
          <p:cNvPr id="12" name="Rectangle 2">
            <a:extLst>
              <a:ext uri="{FF2B5EF4-FFF2-40B4-BE49-F238E27FC236}">
                <a16:creationId xmlns:a16="http://schemas.microsoft.com/office/drawing/2014/main" id="{7C60EA64-5541-B64B-81C7-876B235A2D63}"/>
              </a:ext>
            </a:extLst>
          </p:cNvPr>
          <p:cNvSpPr/>
          <p:nvPr/>
        </p:nvSpPr>
        <p:spPr>
          <a:xfrm>
            <a:off x="1030311" y="1241406"/>
            <a:ext cx="7630731" cy="3994625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  <a:miter lim="400000"/>
          </a:ln>
        </p:spPr>
        <p:txBody>
          <a:bodyPr lIns="34289" rIns="34289" anchor="ctr"/>
          <a:lstStyle/>
          <a:p>
            <a:pPr algn="ctr">
              <a:defRPr>
                <a:solidFill>
                  <a:schemeClr val="accent2"/>
                </a:solidFill>
              </a:defRPr>
            </a:pPr>
            <a:endParaRPr sz="1350"/>
          </a:p>
        </p:txBody>
      </p:sp>
      <p:sp>
        <p:nvSpPr>
          <p:cNvPr id="13" name="TextBox 5">
            <a:extLst>
              <a:ext uri="{FF2B5EF4-FFF2-40B4-BE49-F238E27FC236}">
                <a16:creationId xmlns:a16="http://schemas.microsoft.com/office/drawing/2014/main" id="{19F1595D-5FEE-9343-BC99-A5495F097B98}"/>
              </a:ext>
            </a:extLst>
          </p:cNvPr>
          <p:cNvSpPr/>
          <p:nvPr/>
        </p:nvSpPr>
        <p:spPr>
          <a:xfrm>
            <a:off x="2503316" y="2883121"/>
            <a:ext cx="2389627" cy="6694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289" rIns="34289">
            <a:spAutoFit/>
          </a:bodyPr>
          <a:lstStyle/>
          <a:p>
            <a:pPr>
              <a:defRPr sz="2400" spc="342">
                <a:solidFill>
                  <a:srgbClr val="83003F"/>
                </a:solidFill>
                <a:latin typeface="Acherus Grotesque"/>
                <a:ea typeface="Acherus Grotesque"/>
                <a:cs typeface="Acherus Grotesque"/>
                <a:sym typeface="Acherus Grotesque"/>
              </a:defRPr>
            </a:pPr>
            <a:r>
              <a:rPr lang="en-US" sz="1875" b="1" spc="225" dirty="0">
                <a:solidFill>
                  <a:schemeClr val="tx1"/>
                </a:solidFill>
                <a:latin typeface="Acherus Grotesque Light" panose="02000505000000020004" pitchFamily="2" charset="77"/>
              </a:rPr>
              <a:t>Presentation Agenda</a:t>
            </a:r>
            <a:endParaRPr sz="1875" b="1" spc="225" dirty="0">
              <a:solidFill>
                <a:schemeClr val="tx1"/>
              </a:solidFill>
              <a:latin typeface="Acherus Grotesque Light" panose="02000505000000020004" pitchFamily="2" charset="77"/>
            </a:endParaRPr>
          </a:p>
        </p:txBody>
      </p:sp>
      <p:sp>
        <p:nvSpPr>
          <p:cNvPr id="14" name="TextBox 20">
            <a:extLst>
              <a:ext uri="{FF2B5EF4-FFF2-40B4-BE49-F238E27FC236}">
                <a16:creationId xmlns:a16="http://schemas.microsoft.com/office/drawing/2014/main" id="{EF371BB2-06E0-D044-90DA-7C14835B56D5}"/>
              </a:ext>
            </a:extLst>
          </p:cNvPr>
          <p:cNvSpPr/>
          <p:nvPr/>
        </p:nvSpPr>
        <p:spPr>
          <a:xfrm>
            <a:off x="5456073" y="1509400"/>
            <a:ext cx="3158360" cy="34586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4289" rIns="34289" anchor="ctr">
            <a:spAutoFit/>
          </a:bodyPr>
          <a:lstStyle>
            <a:lvl1pPr>
              <a:defRPr sz="1400">
                <a:solidFill>
                  <a:srgbClr val="585C5E"/>
                </a:solidFill>
                <a:latin typeface="Crimson Text Roman"/>
                <a:ea typeface="Crimson Text Roman"/>
                <a:cs typeface="Crimson Text Roman"/>
                <a:sym typeface="Crimson Text Roman"/>
              </a:defRPr>
            </a:lvl1pPr>
          </a:lstStyle>
          <a:p>
            <a:pPr>
              <a:spcAft>
                <a:spcPts val="525"/>
              </a:spcAft>
              <a:buClr>
                <a:schemeClr val="accent2"/>
              </a:buClr>
              <a:buSzPct val="70000"/>
            </a:pPr>
            <a:r>
              <a:rPr lang="en-US" sz="1875" dirty="0">
                <a:solidFill>
                  <a:schemeClr val="tx2"/>
                </a:solidFill>
              </a:rPr>
              <a:t>Consider implications of the Pruitt et al conceptual framework for University engagement within the context of an engaged model of program delivery for Cooperative Extension.</a:t>
            </a:r>
          </a:p>
          <a:p>
            <a:pPr marL="342900" indent="-342900">
              <a:spcAft>
                <a:spcPts val="525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Char char="•"/>
            </a:pPr>
            <a:r>
              <a:rPr lang="en-US" sz="1875" dirty="0">
                <a:solidFill>
                  <a:schemeClr val="tx2"/>
                </a:solidFill>
              </a:rPr>
              <a:t>Where do they connect?</a:t>
            </a:r>
          </a:p>
          <a:p>
            <a:pPr marL="342900" indent="-342900">
              <a:spcAft>
                <a:spcPts val="525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Char char="•"/>
            </a:pPr>
            <a:r>
              <a:rPr lang="en-US" sz="1875" dirty="0">
                <a:solidFill>
                  <a:schemeClr val="tx2"/>
                </a:solidFill>
              </a:rPr>
              <a:t>What is missing?</a:t>
            </a:r>
          </a:p>
          <a:p>
            <a:pPr marL="342900" indent="-342900">
              <a:spcAft>
                <a:spcPts val="525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Char char="•"/>
            </a:pPr>
            <a:r>
              <a:rPr lang="en-US" sz="1875" dirty="0">
                <a:solidFill>
                  <a:schemeClr val="tx2"/>
                </a:solidFill>
              </a:rPr>
              <a:t>How does this fit your university setting?</a:t>
            </a:r>
          </a:p>
        </p:txBody>
      </p:sp>
      <p:sp>
        <p:nvSpPr>
          <p:cNvPr id="15" name="Straight Connector 55">
            <a:extLst>
              <a:ext uri="{FF2B5EF4-FFF2-40B4-BE49-F238E27FC236}">
                <a16:creationId xmlns:a16="http://schemas.microsoft.com/office/drawing/2014/main" id="{FD904FF4-078B-8442-83A9-F5A414752A76}"/>
              </a:ext>
            </a:extLst>
          </p:cNvPr>
          <p:cNvSpPr/>
          <p:nvPr/>
        </p:nvSpPr>
        <p:spPr>
          <a:xfrm>
            <a:off x="5195076" y="2612326"/>
            <a:ext cx="1" cy="1759414"/>
          </a:xfrm>
          <a:prstGeom prst="line">
            <a:avLst/>
          </a:prstGeom>
          <a:ln>
            <a:solidFill>
              <a:schemeClr val="accent3"/>
            </a:solidFill>
            <a:prstDash val="dash"/>
            <a:miter/>
          </a:ln>
        </p:spPr>
        <p:txBody>
          <a:bodyPr lIns="34289" rIns="34289"/>
          <a:lstStyle/>
          <a:p>
            <a:endParaRPr sz="1350"/>
          </a:p>
        </p:txBody>
      </p:sp>
      <p:pic>
        <p:nvPicPr>
          <p:cNvPr id="16" name="pasted-image.pdf" descr="pasted-image.pdf">
            <a:extLst>
              <a:ext uri="{FF2B5EF4-FFF2-40B4-BE49-F238E27FC236}">
                <a16:creationId xmlns:a16="http://schemas.microsoft.com/office/drawing/2014/main" id="{DC0C3502-B5F1-5E4E-ABDF-9612AC3868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28591" y="2708394"/>
            <a:ext cx="174725" cy="174726"/>
          </a:xfrm>
          <a:prstGeom prst="rect">
            <a:avLst/>
          </a:prstGeom>
          <a:ln w="12700">
            <a:miter lim="400000"/>
          </a:ln>
        </p:spPr>
      </p:pic>
      <p:sp>
        <p:nvSpPr>
          <p:cNvPr id="18" name="Straight Connector 16">
            <a:extLst>
              <a:ext uri="{FF2B5EF4-FFF2-40B4-BE49-F238E27FC236}">
                <a16:creationId xmlns:a16="http://schemas.microsoft.com/office/drawing/2014/main" id="{C27BDB72-51A1-C34B-9301-799FF3AEC2F4}"/>
              </a:ext>
            </a:extLst>
          </p:cNvPr>
          <p:cNvSpPr/>
          <p:nvPr/>
        </p:nvSpPr>
        <p:spPr>
          <a:xfrm flipH="1">
            <a:off x="1472519" y="-405062"/>
            <a:ext cx="0" cy="7668125"/>
          </a:xfrm>
          <a:prstGeom prst="line">
            <a:avLst/>
          </a:prstGeom>
          <a:ln>
            <a:solidFill>
              <a:schemeClr val="bg2"/>
            </a:solidFill>
            <a:prstDash val="dash"/>
            <a:miter/>
          </a:ln>
        </p:spPr>
        <p:txBody>
          <a:bodyPr lIns="34289" rIns="34289"/>
          <a:lstStyle/>
          <a:p>
            <a:endParaRPr sz="1350"/>
          </a:p>
        </p:txBody>
      </p:sp>
      <p:sp>
        <p:nvSpPr>
          <p:cNvPr id="19" name="Straight Connector 19">
            <a:extLst>
              <a:ext uri="{FF2B5EF4-FFF2-40B4-BE49-F238E27FC236}">
                <a16:creationId xmlns:a16="http://schemas.microsoft.com/office/drawing/2014/main" id="{B37D187E-0C3E-5944-94DF-87651F8EB371}"/>
              </a:ext>
            </a:extLst>
          </p:cNvPr>
          <p:cNvSpPr/>
          <p:nvPr/>
        </p:nvSpPr>
        <p:spPr>
          <a:xfrm>
            <a:off x="-563130" y="1342499"/>
            <a:ext cx="10270260" cy="36761"/>
          </a:xfrm>
          <a:prstGeom prst="line">
            <a:avLst/>
          </a:prstGeom>
          <a:ln>
            <a:solidFill>
              <a:schemeClr val="bg2"/>
            </a:solidFill>
            <a:prstDash val="dash"/>
            <a:miter/>
          </a:ln>
        </p:spPr>
        <p:txBody>
          <a:bodyPr lIns="34289" rIns="34289"/>
          <a:lstStyle/>
          <a:p>
            <a:endParaRPr sz="1350"/>
          </a:p>
        </p:txBody>
      </p:sp>
      <p:sp>
        <p:nvSpPr>
          <p:cNvPr id="20" name="Straight Connector 19">
            <a:extLst>
              <a:ext uri="{FF2B5EF4-FFF2-40B4-BE49-F238E27FC236}">
                <a16:creationId xmlns:a16="http://schemas.microsoft.com/office/drawing/2014/main" id="{5EC79D6A-28D6-5744-88E9-72C9E32B474B}"/>
              </a:ext>
            </a:extLst>
          </p:cNvPr>
          <p:cNvSpPr/>
          <p:nvPr/>
        </p:nvSpPr>
        <p:spPr>
          <a:xfrm>
            <a:off x="-563130" y="4920364"/>
            <a:ext cx="10270261" cy="36761"/>
          </a:xfrm>
          <a:prstGeom prst="line">
            <a:avLst/>
          </a:prstGeom>
          <a:ln>
            <a:solidFill>
              <a:schemeClr val="bg2"/>
            </a:solidFill>
            <a:prstDash val="dash"/>
            <a:miter/>
          </a:ln>
        </p:spPr>
        <p:txBody>
          <a:bodyPr lIns="34289" rIns="34289"/>
          <a:lstStyle/>
          <a:p>
            <a:endParaRPr sz="135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59C73F7-70A9-4C7A-8F24-0A494D6422C2}"/>
              </a:ext>
            </a:extLst>
          </p:cNvPr>
          <p:cNvSpPr txBox="1"/>
          <p:nvPr/>
        </p:nvSpPr>
        <p:spPr>
          <a:xfrm>
            <a:off x="1030311" y="5515501"/>
            <a:ext cx="7693812" cy="830995"/>
          </a:xfrm>
          <a:prstGeom prst="rect">
            <a:avLst/>
          </a:prstGeom>
          <a:solidFill>
            <a:srgbClr val="E6E6E6">
              <a:alpha val="68000"/>
            </a:srgb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/>
              <a:t>ESC Workshop Goal: Produce discussion that results in outcomes with actionable recommendations for practice.</a:t>
            </a:r>
            <a:endParaRPr kumimoji="0" lang="en-US" sz="2400" b="1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481371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7210DF5C-5A65-1C4C-A129-56A01C53575D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0" r="990"/>
          <a:stretch>
            <a:fillRect/>
          </a:stretch>
        </p:blipFill>
        <p:spPr/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29ACBD3-9846-4B8E-AC09-5A7CCD2E5CDB}"/>
              </a:ext>
            </a:extLst>
          </p:cNvPr>
          <p:cNvSpPr txBox="1"/>
          <p:nvPr/>
        </p:nvSpPr>
        <p:spPr>
          <a:xfrm>
            <a:off x="524912" y="5538459"/>
            <a:ext cx="8110480" cy="523218"/>
          </a:xfrm>
          <a:prstGeom prst="rect">
            <a:avLst/>
          </a:prstGeom>
          <a:solidFill>
            <a:srgbClr val="FFFFFF">
              <a:alpha val="80000"/>
            </a:srgb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How does this fit in your university setting?</a:t>
            </a:r>
          </a:p>
        </p:txBody>
      </p:sp>
    </p:spTree>
    <p:extLst>
      <p:ext uri="{BB962C8B-B14F-4D97-AF65-F5344CB8AC3E}">
        <p14:creationId xmlns:p14="http://schemas.microsoft.com/office/powerpoint/2010/main" val="4202621742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F30CCAC-078A-47D2-B202-3F639563D476}"/>
              </a:ext>
            </a:extLst>
          </p:cNvPr>
          <p:cNvSpPr txBox="1"/>
          <p:nvPr/>
        </p:nvSpPr>
        <p:spPr>
          <a:xfrm>
            <a:off x="597877" y="545123"/>
            <a:ext cx="7948246" cy="37856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References:</a:t>
            </a:r>
          </a:p>
          <a:p>
            <a:endParaRPr lang="en-US" dirty="0"/>
          </a:p>
          <a:p>
            <a:r>
              <a:rPr lang="en-US" dirty="0"/>
              <a:t>Pruitt, S., McLean, J. E., &amp; </a:t>
            </a:r>
            <a:r>
              <a:rPr lang="en-US" dirty="0" err="1"/>
              <a:t>Susnara</a:t>
            </a:r>
            <a:r>
              <a:rPr lang="en-US" dirty="0"/>
              <a:t>, D. M. (2019). </a:t>
            </a:r>
            <a:r>
              <a:rPr lang="en-US" i="1" dirty="0"/>
              <a:t>Building a Conceptual Framework for Community-Engaged Scholarship</a:t>
            </a:r>
            <a:r>
              <a:rPr lang="en-US" dirty="0"/>
              <a:t>. Paper presented at the 20th Annual Engagement Scholarship Consortium, Denver, CO. </a:t>
            </a:r>
            <a:r>
              <a:rPr lang="en-US" dirty="0">
                <a:hlinkClick r:id="rId2"/>
              </a:rPr>
              <a:t>https://www.researchgate.net/publication/336241766_Building_a_Conceptual_Framework_for_Community-Engaged_Scholarship</a:t>
            </a:r>
            <a:endParaRPr lang="en-US" dirty="0">
              <a:hlinkClick r:id="rId2"/>
            </a:endParaRPr>
          </a:p>
          <a:p>
            <a:endParaRPr lang="en-US" dirty="0">
              <a:hlinkClick r:id="rId2"/>
            </a:endParaRPr>
          </a:p>
          <a:p>
            <a:r>
              <a:rPr lang="en-US" dirty="0"/>
              <a:t>Vines, K. A. (2018). Exploration of Engaged Practice in Cooperative Extension and Implications for Higher Education. </a:t>
            </a:r>
            <a:r>
              <a:rPr lang="en-US" i="1" dirty="0"/>
              <a:t>Journal of Extension, 56</a:t>
            </a:r>
            <a:r>
              <a:rPr lang="en-US" dirty="0"/>
              <a:t>(4). </a:t>
            </a:r>
            <a:r>
              <a:rPr lang="en-US" dirty="0">
                <a:hlinkClick r:id="rId3"/>
              </a:rPr>
              <a:t>https://tigerprints.clemson.edu/joe/vol56/iss4/24/</a:t>
            </a:r>
          </a:p>
          <a:p>
            <a:endParaRPr lang="en-US" dirty="0">
              <a:hlinkClick r:id="rId2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3049688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7210DF5C-5A65-1C4C-A129-56A01C53575D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0" r="990"/>
          <a:stretch>
            <a:fillRect/>
          </a:stretch>
        </p:blipFill>
        <p:spPr>
          <a:xfrm>
            <a:off x="516760" y="689015"/>
            <a:ext cx="8126784" cy="5486105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29ACBD3-9846-4B8E-AC09-5A7CCD2E5CDB}"/>
              </a:ext>
            </a:extLst>
          </p:cNvPr>
          <p:cNvSpPr txBox="1"/>
          <p:nvPr/>
        </p:nvSpPr>
        <p:spPr>
          <a:xfrm>
            <a:off x="6162676" y="5076439"/>
            <a:ext cx="2371724" cy="954105"/>
          </a:xfrm>
          <a:prstGeom prst="rect">
            <a:avLst/>
          </a:prstGeom>
          <a:solidFill>
            <a:srgbClr val="FFFFFF">
              <a:alpha val="80000"/>
            </a:srgb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Thank you!</a:t>
            </a:r>
          </a:p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800" dirty="0"/>
              <a:t>kvines@vt.edu</a:t>
            </a:r>
            <a:endParaRPr kumimoji="0" lang="en-US" sz="28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7808798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Title 1"/>
          <p:cNvSpPr/>
          <p:nvPr/>
        </p:nvSpPr>
        <p:spPr>
          <a:xfrm>
            <a:off x="1847388" y="2755056"/>
            <a:ext cx="418421" cy="5091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4289" rIns="34289" anchor="b">
            <a:spAutoFit/>
          </a:bodyPr>
          <a:lstStyle>
            <a:lvl1pPr>
              <a:lnSpc>
                <a:spcPct val="90000"/>
              </a:lnSpc>
              <a:defRPr sz="4000" spc="90">
                <a:solidFill>
                  <a:schemeClr val="accent2"/>
                </a:solidFill>
                <a:latin typeface="Gineso Cond Thin"/>
                <a:ea typeface="Gineso Cond Thin"/>
                <a:cs typeface="Gineso Cond Thin"/>
                <a:sym typeface="Gineso Cond Thin"/>
              </a:defRPr>
            </a:lvl1pPr>
          </a:lstStyle>
          <a:p>
            <a:endParaRPr sz="3000" dirty="0">
              <a:latin typeface="Acherus Grotesque Light" panose="02000505000000020004" pitchFamily="2" charset="77"/>
            </a:endParaRPr>
          </a:p>
        </p:txBody>
      </p:sp>
      <p:sp>
        <p:nvSpPr>
          <p:cNvPr id="172" name="Straight Connector 19"/>
          <p:cNvSpPr/>
          <p:nvPr/>
        </p:nvSpPr>
        <p:spPr>
          <a:xfrm>
            <a:off x="-1089809" y="6419915"/>
            <a:ext cx="4320540" cy="36761"/>
          </a:xfrm>
          <a:prstGeom prst="line">
            <a:avLst/>
          </a:prstGeom>
          <a:ln>
            <a:solidFill>
              <a:schemeClr val="bg2"/>
            </a:solidFill>
            <a:prstDash val="dash"/>
            <a:miter/>
          </a:ln>
        </p:spPr>
        <p:txBody>
          <a:bodyPr lIns="34289" rIns="34289"/>
          <a:lstStyle/>
          <a:p>
            <a:endParaRPr sz="1350"/>
          </a:p>
        </p:txBody>
      </p:sp>
      <p:sp>
        <p:nvSpPr>
          <p:cNvPr id="12" name="SECTION TITLE">
            <a:extLst>
              <a:ext uri="{FF2B5EF4-FFF2-40B4-BE49-F238E27FC236}">
                <a16:creationId xmlns:a16="http://schemas.microsoft.com/office/drawing/2014/main" id="{67A82293-05DF-684F-9B63-235EE510042C}"/>
              </a:ext>
            </a:extLst>
          </p:cNvPr>
          <p:cNvSpPr/>
          <p:nvPr/>
        </p:nvSpPr>
        <p:spPr>
          <a:xfrm>
            <a:off x="2116154" y="2039193"/>
            <a:ext cx="4911694" cy="16451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4289" rIns="34289" anchor="b">
            <a:noAutofit/>
          </a:bodyPr>
          <a:lstStyle>
            <a:lvl1pPr defTabSz="658368">
              <a:lnSpc>
                <a:spcPct val="90000"/>
              </a:lnSpc>
              <a:defRPr sz="5184" spc="259">
                <a:latin typeface="AcherusGrotesqueLight"/>
                <a:ea typeface="AcherusGrotesqueLight"/>
                <a:cs typeface="AcherusGrotesqueLight"/>
                <a:sym typeface="AcherusGrotesqueLight"/>
              </a:defRPr>
            </a:lvl1pPr>
          </a:lstStyle>
          <a:p>
            <a:pPr algn="ctr"/>
            <a:r>
              <a:rPr lang="en-US" sz="3300" spc="450" dirty="0">
                <a:solidFill>
                  <a:schemeClr val="bg1"/>
                </a:solidFill>
                <a:latin typeface="Acherus Grotesque Medium" panose="02000505000000020004" pitchFamily="2" charset="77"/>
              </a:rPr>
              <a:t>Reviewing the frameworks-models</a:t>
            </a:r>
            <a:endParaRPr sz="3300" spc="450" dirty="0">
              <a:solidFill>
                <a:schemeClr val="bg1"/>
              </a:solidFill>
              <a:latin typeface="Acherus Grotesque Medium" panose="02000505000000020004" pitchFamily="2" charset="77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11524F7-7B00-8C4C-9F42-614DECF6500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211" y="6581138"/>
            <a:ext cx="1714500" cy="1524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FC045B9-ED85-D54C-9CC2-C12BC90CD0E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912" y="2490921"/>
            <a:ext cx="7336332" cy="3601910"/>
          </a:xfrm>
          <a:prstGeom prst="rect">
            <a:avLst/>
          </a:prstGeom>
        </p:spPr>
      </p:pic>
      <p:sp>
        <p:nvSpPr>
          <p:cNvPr id="312" name="TextBox 62"/>
          <p:cNvSpPr/>
          <p:nvPr/>
        </p:nvSpPr>
        <p:spPr>
          <a:xfrm>
            <a:off x="-317328" y="3582750"/>
            <a:ext cx="2935706" cy="5001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289" tIns="34289" rIns="34289" bIns="34289" numCol="1" anchor="t">
            <a:spAutoFit/>
          </a:bodyPr>
          <a:lstStyle>
            <a:lvl1pPr algn="ctr">
              <a:defRPr sz="1400" spc="200">
                <a:latin typeface="Acherus Grotesque"/>
                <a:ea typeface="Acherus Grotesque"/>
                <a:cs typeface="Acherus Grotesque"/>
                <a:sym typeface="Acherus Grotesque"/>
              </a:defRPr>
            </a:lvl1pPr>
          </a:lstStyle>
          <a:p>
            <a:r>
              <a:rPr lang="en-US" sz="2800" spc="225" dirty="0">
                <a:solidFill>
                  <a:schemeClr val="tx1"/>
                </a:solidFill>
                <a:latin typeface="Acherus Grotesque Light" panose="02000505000000020004" pitchFamily="2" charset="77"/>
              </a:rPr>
              <a:t>Relevance</a:t>
            </a:r>
            <a:endParaRPr sz="2800" spc="225" dirty="0">
              <a:solidFill>
                <a:schemeClr val="tx1"/>
              </a:solidFill>
              <a:latin typeface="Acherus Grotesque Light" panose="02000505000000020004" pitchFamily="2" charset="77"/>
            </a:endParaRPr>
          </a:p>
        </p:txBody>
      </p:sp>
      <p:sp>
        <p:nvSpPr>
          <p:cNvPr id="313" name="TextBox 63"/>
          <p:cNvSpPr/>
          <p:nvPr/>
        </p:nvSpPr>
        <p:spPr>
          <a:xfrm>
            <a:off x="225366" y="4056675"/>
            <a:ext cx="1772465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289" tIns="34289" rIns="34289" bIns="34289" numCol="1" anchor="t">
            <a:spAutoFit/>
          </a:bodyPr>
          <a:lstStyle>
            <a:lvl1pPr algn="ctr">
              <a:defRPr sz="1200">
                <a:solidFill>
                  <a:srgbClr val="585C5E"/>
                </a:solidFill>
                <a:latin typeface="Crimson Text Roman"/>
                <a:ea typeface="Crimson Text Roman"/>
                <a:cs typeface="Crimson Text Roman"/>
                <a:sym typeface="Crimson Text Roman"/>
              </a:defRPr>
            </a:lvl1pPr>
          </a:lstStyle>
          <a:p>
            <a:r>
              <a:rPr lang="en-US" sz="1875" dirty="0">
                <a:solidFill>
                  <a:schemeClr val="tx2"/>
                </a:solidFill>
              </a:rPr>
              <a:t>Double Rainbow Model</a:t>
            </a:r>
            <a:endParaRPr sz="1875" dirty="0">
              <a:solidFill>
                <a:schemeClr val="tx2"/>
              </a:solidFill>
            </a:endParaRPr>
          </a:p>
        </p:txBody>
      </p:sp>
      <p:sp>
        <p:nvSpPr>
          <p:cNvPr id="316" name="TextBox 41"/>
          <p:cNvSpPr/>
          <p:nvPr/>
        </p:nvSpPr>
        <p:spPr>
          <a:xfrm>
            <a:off x="1184323" y="1584458"/>
            <a:ext cx="2935707" cy="5001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289" tIns="34289" rIns="34289" bIns="34289" numCol="1" anchor="t">
            <a:spAutoFit/>
          </a:bodyPr>
          <a:lstStyle>
            <a:lvl1pPr algn="ctr">
              <a:defRPr sz="1400" spc="200">
                <a:latin typeface="Acherus Grotesque"/>
                <a:ea typeface="Acherus Grotesque"/>
                <a:cs typeface="Acherus Grotesque"/>
                <a:sym typeface="Acherus Grotesque"/>
              </a:defRPr>
            </a:lvl1pPr>
          </a:lstStyle>
          <a:p>
            <a:r>
              <a:rPr lang="en-US" sz="2800" spc="225" dirty="0">
                <a:solidFill>
                  <a:schemeClr val="tx1"/>
                </a:solidFill>
                <a:latin typeface="Acherus Grotesque Light" panose="02000505000000020004" pitchFamily="2" charset="77"/>
              </a:rPr>
              <a:t>Reciprocity</a:t>
            </a:r>
            <a:endParaRPr sz="2800" spc="225" dirty="0">
              <a:solidFill>
                <a:schemeClr val="tx1"/>
              </a:solidFill>
              <a:latin typeface="Acherus Grotesque Light" panose="02000505000000020004" pitchFamily="2" charset="77"/>
            </a:endParaRPr>
          </a:p>
        </p:txBody>
      </p:sp>
      <p:sp>
        <p:nvSpPr>
          <p:cNvPr id="317" name="TextBox 42"/>
          <p:cNvSpPr/>
          <p:nvPr/>
        </p:nvSpPr>
        <p:spPr>
          <a:xfrm>
            <a:off x="1664169" y="2100573"/>
            <a:ext cx="1772465" cy="3770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289" tIns="34289" rIns="34289" bIns="34289" numCol="1" anchor="t">
            <a:spAutoFit/>
          </a:bodyPr>
          <a:lstStyle>
            <a:lvl1pPr algn="ctr">
              <a:defRPr sz="1200">
                <a:solidFill>
                  <a:srgbClr val="585C5E"/>
                </a:solidFill>
                <a:latin typeface="Crimson Text Roman"/>
                <a:ea typeface="Crimson Text Roman"/>
                <a:cs typeface="Crimson Text Roman"/>
                <a:sym typeface="Crimson Text Roman"/>
              </a:defRPr>
            </a:lvl1pPr>
          </a:lstStyle>
          <a:p>
            <a:r>
              <a:rPr lang="en-US" sz="2000" dirty="0">
                <a:solidFill>
                  <a:schemeClr val="tx2"/>
                </a:solidFill>
              </a:rPr>
              <a:t>Give-Get Grid</a:t>
            </a:r>
            <a:endParaRPr sz="2000" dirty="0">
              <a:solidFill>
                <a:schemeClr val="tx2"/>
              </a:solidFill>
            </a:endParaRPr>
          </a:p>
        </p:txBody>
      </p:sp>
      <p:sp>
        <p:nvSpPr>
          <p:cNvPr id="319" name="TextBox 45"/>
          <p:cNvSpPr/>
          <p:nvPr/>
        </p:nvSpPr>
        <p:spPr>
          <a:xfrm>
            <a:off x="5284445" y="1603274"/>
            <a:ext cx="2935706" cy="5001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289" tIns="34289" rIns="34289" bIns="34289" numCol="1" anchor="t">
            <a:spAutoFit/>
          </a:bodyPr>
          <a:lstStyle>
            <a:lvl1pPr algn="ctr">
              <a:defRPr sz="1400" spc="200">
                <a:latin typeface="Acherus Grotesque"/>
                <a:ea typeface="Acherus Grotesque"/>
                <a:cs typeface="Acherus Grotesque"/>
                <a:sym typeface="Acherus Grotesque"/>
              </a:defRPr>
            </a:lvl1pPr>
          </a:lstStyle>
          <a:p>
            <a:r>
              <a:rPr lang="en-US" sz="2800" spc="225" dirty="0">
                <a:solidFill>
                  <a:schemeClr val="tx1"/>
                </a:solidFill>
                <a:latin typeface="Acherus Grotesque Light" panose="02000505000000020004" pitchFamily="2" charset="77"/>
              </a:rPr>
              <a:t>Research</a:t>
            </a:r>
            <a:endParaRPr sz="2800" spc="225" dirty="0">
              <a:solidFill>
                <a:schemeClr val="tx1"/>
              </a:solidFill>
              <a:latin typeface="Acherus Grotesque Light" panose="02000505000000020004" pitchFamily="2" charset="77"/>
            </a:endParaRPr>
          </a:p>
        </p:txBody>
      </p:sp>
      <p:sp>
        <p:nvSpPr>
          <p:cNvPr id="320" name="TextBox 46"/>
          <p:cNvSpPr/>
          <p:nvPr/>
        </p:nvSpPr>
        <p:spPr>
          <a:xfrm>
            <a:off x="5171684" y="2101236"/>
            <a:ext cx="3161227" cy="3770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289" tIns="34289" rIns="34289" bIns="34289" numCol="1" anchor="t">
            <a:spAutoFit/>
          </a:bodyPr>
          <a:lstStyle>
            <a:lvl1pPr algn="ctr">
              <a:defRPr sz="1200">
                <a:solidFill>
                  <a:srgbClr val="585C5E"/>
                </a:solidFill>
                <a:latin typeface="Crimson Text Roman"/>
                <a:ea typeface="Crimson Text Roman"/>
                <a:cs typeface="Crimson Text Roman"/>
                <a:sym typeface="Crimson Text Roman"/>
              </a:defRPr>
            </a:lvl1pPr>
          </a:lstStyle>
          <a:p>
            <a:r>
              <a:rPr lang="en-US" sz="2000" dirty="0">
                <a:solidFill>
                  <a:schemeClr val="tx2"/>
                </a:solidFill>
              </a:rPr>
              <a:t>Scholarship of Engagement</a:t>
            </a:r>
            <a:endParaRPr sz="2000" dirty="0">
              <a:solidFill>
                <a:schemeClr val="tx2"/>
              </a:solidFill>
            </a:endParaRPr>
          </a:p>
        </p:txBody>
      </p:sp>
      <p:sp>
        <p:nvSpPr>
          <p:cNvPr id="322" name="TextBox 48"/>
          <p:cNvSpPr/>
          <p:nvPr/>
        </p:nvSpPr>
        <p:spPr>
          <a:xfrm>
            <a:off x="6861245" y="3771785"/>
            <a:ext cx="2288771" cy="500135"/>
          </a:xfrm>
          <a:prstGeom prst="rect">
            <a:avLst/>
          </a:prstGeom>
          <a:solidFill>
            <a:srgbClr val="FFFFFF">
              <a:alpha val="83000"/>
            </a:srgbClr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289" tIns="34289" rIns="34289" bIns="34289" numCol="1" anchor="t">
            <a:spAutoFit/>
          </a:bodyPr>
          <a:lstStyle>
            <a:lvl1pPr algn="ctr">
              <a:defRPr sz="1400" spc="200">
                <a:latin typeface="Acherus Grotesque"/>
                <a:ea typeface="Acherus Grotesque"/>
                <a:cs typeface="Acherus Grotesque"/>
                <a:sym typeface="Acherus Grotesque"/>
              </a:defRPr>
            </a:lvl1pPr>
          </a:lstStyle>
          <a:p>
            <a:r>
              <a:rPr lang="en-US" sz="2800" spc="225" dirty="0">
                <a:solidFill>
                  <a:schemeClr val="tx1"/>
                </a:solidFill>
                <a:latin typeface="Acherus Grotesque Light" panose="02000505000000020004" pitchFamily="2" charset="77"/>
              </a:rPr>
              <a:t>Resilience</a:t>
            </a:r>
            <a:endParaRPr sz="2800" spc="225" dirty="0">
              <a:solidFill>
                <a:schemeClr val="tx1"/>
              </a:solidFill>
              <a:latin typeface="Acherus Grotesque Light" panose="02000505000000020004" pitchFamily="2" charset="77"/>
            </a:endParaRPr>
          </a:p>
        </p:txBody>
      </p:sp>
      <p:sp>
        <p:nvSpPr>
          <p:cNvPr id="323" name="TextBox 49"/>
          <p:cNvSpPr/>
          <p:nvPr/>
        </p:nvSpPr>
        <p:spPr>
          <a:xfrm>
            <a:off x="7315201" y="4271920"/>
            <a:ext cx="1725954" cy="684801"/>
          </a:xfrm>
          <a:prstGeom prst="rect">
            <a:avLst/>
          </a:prstGeom>
          <a:solidFill>
            <a:schemeClr val="bg1">
              <a:alpha val="84000"/>
            </a:schemeClr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289" tIns="34289" rIns="34289" bIns="34289" numCol="1" anchor="t">
            <a:spAutoFit/>
          </a:bodyPr>
          <a:lstStyle>
            <a:lvl1pPr algn="ctr">
              <a:defRPr sz="1200">
                <a:solidFill>
                  <a:srgbClr val="585C5E"/>
                </a:solidFill>
                <a:latin typeface="Crimson Text Roman"/>
                <a:ea typeface="Crimson Text Roman"/>
                <a:cs typeface="Crimson Text Roman"/>
                <a:sym typeface="Crimson Text Roman"/>
              </a:defRPr>
            </a:lvl1pPr>
          </a:lstStyle>
          <a:p>
            <a:r>
              <a:rPr lang="en-US" sz="2000" dirty="0">
                <a:solidFill>
                  <a:schemeClr val="tx2"/>
                </a:solidFill>
              </a:rPr>
              <a:t>Relationships &amp; Time</a:t>
            </a:r>
            <a:endParaRPr sz="2000" dirty="0">
              <a:solidFill>
                <a:schemeClr val="tx2"/>
              </a:solidFill>
            </a:endParaRPr>
          </a:p>
        </p:txBody>
      </p:sp>
      <p:pic>
        <p:nvPicPr>
          <p:cNvPr id="22" name="pasted-image.pdf" descr="pasted-image.pdf">
            <a:extLst>
              <a:ext uri="{FF2B5EF4-FFF2-40B4-BE49-F238E27FC236}">
                <a16:creationId xmlns:a16="http://schemas.microsoft.com/office/drawing/2014/main" id="{C013E50F-EFC8-F14B-B89B-31358936CE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64376" y="858944"/>
            <a:ext cx="170623" cy="170623"/>
          </a:xfrm>
          <a:prstGeom prst="rect">
            <a:avLst/>
          </a:prstGeom>
          <a:ln w="12700">
            <a:miter lim="400000"/>
          </a:ln>
        </p:spPr>
      </p:pic>
      <p:sp>
        <p:nvSpPr>
          <p:cNvPr id="23" name="MEET OUR TEAM">
            <a:extLst>
              <a:ext uri="{FF2B5EF4-FFF2-40B4-BE49-F238E27FC236}">
                <a16:creationId xmlns:a16="http://schemas.microsoft.com/office/drawing/2014/main" id="{E3365DE4-8A2E-5142-8B94-0FDEBECD92AC}"/>
              </a:ext>
            </a:extLst>
          </p:cNvPr>
          <p:cNvSpPr/>
          <p:nvPr/>
        </p:nvSpPr>
        <p:spPr>
          <a:xfrm>
            <a:off x="2994103" y="4936696"/>
            <a:ext cx="3395980" cy="11568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4289" rIns="34289" anchor="b">
            <a:noAutofit/>
          </a:bodyPr>
          <a:lstStyle>
            <a:lvl1pPr defTabSz="859536">
              <a:lnSpc>
                <a:spcPct val="90000"/>
              </a:lnSpc>
              <a:defRPr sz="3759" spc="188">
                <a:solidFill>
                  <a:srgbClr val="585C5E"/>
                </a:solidFill>
                <a:latin typeface="Acherus Grotesque"/>
                <a:ea typeface="Acherus Grotesque"/>
                <a:cs typeface="Acherus Grotesque"/>
                <a:sym typeface="Acherus Grotesque"/>
              </a:defRPr>
            </a:lvl1pPr>
          </a:lstStyle>
          <a:p>
            <a:pPr algn="ctr"/>
            <a:r>
              <a:rPr lang="en-US" sz="2800" spc="450" dirty="0">
                <a:solidFill>
                  <a:schemeClr val="bg1"/>
                </a:solidFill>
                <a:latin typeface="Acherus Grotesque Medium" panose="02000505000000020004" pitchFamily="2" charset="77"/>
              </a:rPr>
              <a:t>The 4 Rs –(Pruitt et al., 2019)</a:t>
            </a:r>
            <a:endParaRPr sz="2800" spc="450" dirty="0">
              <a:solidFill>
                <a:schemeClr val="bg1"/>
              </a:solidFill>
              <a:latin typeface="Acherus Grotesque Medium" panose="02000505000000020004" pitchFamily="2" charset="77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A381B39-7176-4C6C-B4D6-685E4ECF064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5531" t="15437" r="8407" b="43561"/>
          <a:stretch/>
        </p:blipFill>
        <p:spPr>
          <a:xfrm>
            <a:off x="1317594" y="4674512"/>
            <a:ext cx="1503123" cy="1295045"/>
          </a:xfrm>
          <a:prstGeom prst="rect">
            <a:avLst/>
          </a:prstGeom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0490952-51DF-431B-8BE6-B8C00A8685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8871937"/>
              </p:ext>
            </p:extLst>
          </p:nvPr>
        </p:nvGraphicFramePr>
        <p:xfrm>
          <a:off x="2911952" y="3016751"/>
          <a:ext cx="1359749" cy="8915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2498">
                  <a:extLst>
                    <a:ext uri="{9D8B030D-6E8A-4147-A177-3AD203B41FA5}">
                      <a16:colId xmlns:a16="http://schemas.microsoft.com/office/drawing/2014/main" val="1957142839"/>
                    </a:ext>
                  </a:extLst>
                </a:gridCol>
                <a:gridCol w="617251">
                  <a:extLst>
                    <a:ext uri="{9D8B030D-6E8A-4147-A177-3AD203B41FA5}">
                      <a16:colId xmlns:a16="http://schemas.microsoft.com/office/drawing/2014/main" val="1018204324"/>
                    </a:ext>
                  </a:extLst>
                </a:gridCol>
              </a:tblGrid>
              <a:tr h="179576">
                <a:tc>
                  <a:txBody>
                    <a:bodyPr/>
                    <a:lstStyle/>
                    <a:p>
                      <a:r>
                        <a:rPr lang="en-US" b="1" dirty="0"/>
                        <a:t>Gives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Gets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200960"/>
                  </a:ext>
                </a:extLst>
              </a:tr>
              <a:tr h="17957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5654049"/>
                  </a:ext>
                </a:extLst>
              </a:tr>
              <a:tr h="17957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2685463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C0A78ABC-1F74-40DD-901B-61FE800A040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6739499" y="4638708"/>
            <a:ext cx="877824" cy="13716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F93A258-619F-4EBD-9D16-06AD9961B53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4823915" y="2856468"/>
            <a:ext cx="1534882" cy="152337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C4CC48A-3188-4F4C-8AE0-975782A06B32}"/>
              </a:ext>
            </a:extLst>
          </p:cNvPr>
          <p:cNvSpPr txBox="1"/>
          <p:nvPr/>
        </p:nvSpPr>
        <p:spPr>
          <a:xfrm>
            <a:off x="1195444" y="379753"/>
            <a:ext cx="4482379" cy="76943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4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The 4 Rs</a:t>
            </a:r>
          </a:p>
        </p:txBody>
      </p:sp>
    </p:spTree>
    <p:extLst>
      <p:ext uri="{BB962C8B-B14F-4D97-AF65-F5344CB8AC3E}">
        <p14:creationId xmlns:p14="http://schemas.microsoft.com/office/powerpoint/2010/main" val="4273658007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54ED7C0-E766-44FD-9532-4BBD1B2F233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5531" t="15437" r="8407" b="43561"/>
          <a:stretch/>
        </p:blipFill>
        <p:spPr>
          <a:xfrm>
            <a:off x="1142948" y="864443"/>
            <a:ext cx="6667589" cy="57445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6A0A8C6-5B2E-42C0-B247-F6AAC8416F23}"/>
              </a:ext>
            </a:extLst>
          </p:cNvPr>
          <p:cNvSpPr txBox="1"/>
          <p:nvPr/>
        </p:nvSpPr>
        <p:spPr>
          <a:xfrm>
            <a:off x="5794310" y="5937852"/>
            <a:ext cx="20162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Pruitt et al., 2019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27CB96C-B1FD-49BC-A6F5-532969B2875F}"/>
              </a:ext>
            </a:extLst>
          </p:cNvPr>
          <p:cNvSpPr txBox="1"/>
          <p:nvPr/>
        </p:nvSpPr>
        <p:spPr>
          <a:xfrm>
            <a:off x="200814" y="248963"/>
            <a:ext cx="730099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/>
              <a:t>Relevance: Double Rainbow Model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6398F07-CE33-44DA-B2FB-A52E3E8087AA}"/>
              </a:ext>
            </a:extLst>
          </p:cNvPr>
          <p:cNvSpPr txBox="1"/>
          <p:nvPr/>
        </p:nvSpPr>
        <p:spPr>
          <a:xfrm>
            <a:off x="2994311" y="6299416"/>
            <a:ext cx="4198774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Who are relevant stakeholders?</a:t>
            </a:r>
          </a:p>
        </p:txBody>
      </p:sp>
    </p:spTree>
    <p:extLst>
      <p:ext uri="{BB962C8B-B14F-4D97-AF65-F5344CB8AC3E}">
        <p14:creationId xmlns:p14="http://schemas.microsoft.com/office/powerpoint/2010/main" val="3186813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6A0A8C6-5B2E-42C0-B247-F6AAC8416F23}"/>
              </a:ext>
            </a:extLst>
          </p:cNvPr>
          <p:cNvSpPr txBox="1"/>
          <p:nvPr/>
        </p:nvSpPr>
        <p:spPr>
          <a:xfrm>
            <a:off x="5777714" y="5446792"/>
            <a:ext cx="2787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Richards &amp; Behringer, 1996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27CB96C-B1FD-49BC-A6F5-532969B2875F}"/>
              </a:ext>
            </a:extLst>
          </p:cNvPr>
          <p:cNvSpPr txBox="1"/>
          <p:nvPr/>
        </p:nvSpPr>
        <p:spPr>
          <a:xfrm>
            <a:off x="500068" y="482228"/>
            <a:ext cx="80654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Reciprocity: Give-Get Grid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51A6649A-0439-4629-A08A-C9765DBE16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187210"/>
              </p:ext>
            </p:extLst>
          </p:nvPr>
        </p:nvGraphicFramePr>
        <p:xfrm>
          <a:off x="500068" y="2012821"/>
          <a:ext cx="8065434" cy="2644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8478">
                  <a:extLst>
                    <a:ext uri="{9D8B030D-6E8A-4147-A177-3AD203B41FA5}">
                      <a16:colId xmlns:a16="http://schemas.microsoft.com/office/drawing/2014/main" val="4042027661"/>
                    </a:ext>
                  </a:extLst>
                </a:gridCol>
                <a:gridCol w="2688478">
                  <a:extLst>
                    <a:ext uri="{9D8B030D-6E8A-4147-A177-3AD203B41FA5}">
                      <a16:colId xmlns:a16="http://schemas.microsoft.com/office/drawing/2014/main" val="3373265360"/>
                    </a:ext>
                  </a:extLst>
                </a:gridCol>
                <a:gridCol w="2688478">
                  <a:extLst>
                    <a:ext uri="{9D8B030D-6E8A-4147-A177-3AD203B41FA5}">
                      <a16:colId xmlns:a16="http://schemas.microsoft.com/office/drawing/2014/main" val="674329700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r>
                        <a:rPr lang="en-US" sz="3200" dirty="0"/>
                        <a:t>PARTNER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3200" dirty="0"/>
                        <a:t>GIVES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3200" dirty="0"/>
                        <a:t>GETS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829732898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3200" dirty="0"/>
                        <a:t>University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3200" dirty="0"/>
                        <a:t>University Contributions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3200" dirty="0"/>
                        <a:t>University Benefits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785398770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3200" dirty="0"/>
                        <a:t>Community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3200" dirty="0"/>
                        <a:t>Community Contributions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3200" dirty="0"/>
                        <a:t>Community Benefits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755855667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8E9088BF-3E6D-4B8A-894A-44A13366E4D3}"/>
              </a:ext>
            </a:extLst>
          </p:cNvPr>
          <p:cNvSpPr txBox="1"/>
          <p:nvPr/>
        </p:nvSpPr>
        <p:spPr>
          <a:xfrm>
            <a:off x="457200" y="4833257"/>
            <a:ext cx="8229600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Considered collectively in planning and outcome evaluation</a:t>
            </a:r>
          </a:p>
        </p:txBody>
      </p:sp>
    </p:spTree>
    <p:extLst>
      <p:ext uri="{BB962C8B-B14F-4D97-AF65-F5344CB8AC3E}">
        <p14:creationId xmlns:p14="http://schemas.microsoft.com/office/powerpoint/2010/main" val="13690271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FC045B9-ED85-D54C-9CC2-C12BC90CD0E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912" y="2490921"/>
            <a:ext cx="7336332" cy="3601910"/>
          </a:xfrm>
          <a:prstGeom prst="rect">
            <a:avLst/>
          </a:prstGeom>
        </p:spPr>
      </p:pic>
      <p:sp>
        <p:nvSpPr>
          <p:cNvPr id="312" name="TextBox 62"/>
          <p:cNvSpPr/>
          <p:nvPr/>
        </p:nvSpPr>
        <p:spPr>
          <a:xfrm>
            <a:off x="-317328" y="3582750"/>
            <a:ext cx="2935706" cy="5001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289" tIns="34289" rIns="34289" bIns="34289" numCol="1" anchor="t">
            <a:spAutoFit/>
          </a:bodyPr>
          <a:lstStyle>
            <a:lvl1pPr algn="ctr">
              <a:defRPr sz="1400" spc="200">
                <a:latin typeface="Acherus Grotesque"/>
                <a:ea typeface="Acherus Grotesque"/>
                <a:cs typeface="Acherus Grotesque"/>
                <a:sym typeface="Acherus Grotesque"/>
              </a:defRPr>
            </a:lvl1pPr>
          </a:lstStyle>
          <a:p>
            <a:r>
              <a:rPr lang="en-US" sz="2800" spc="225" dirty="0">
                <a:solidFill>
                  <a:schemeClr val="tx1"/>
                </a:solidFill>
                <a:latin typeface="Acherus Grotesque Light" panose="02000505000000020004" pitchFamily="2" charset="77"/>
              </a:rPr>
              <a:t>Relevance</a:t>
            </a:r>
            <a:endParaRPr sz="2800" spc="225" dirty="0">
              <a:solidFill>
                <a:schemeClr val="tx1"/>
              </a:solidFill>
              <a:latin typeface="Acherus Grotesque Light" panose="02000505000000020004" pitchFamily="2" charset="77"/>
            </a:endParaRPr>
          </a:p>
        </p:txBody>
      </p:sp>
      <p:sp>
        <p:nvSpPr>
          <p:cNvPr id="313" name="TextBox 63"/>
          <p:cNvSpPr/>
          <p:nvPr/>
        </p:nvSpPr>
        <p:spPr>
          <a:xfrm>
            <a:off x="225366" y="4056675"/>
            <a:ext cx="1772465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289" tIns="34289" rIns="34289" bIns="34289" numCol="1" anchor="t">
            <a:spAutoFit/>
          </a:bodyPr>
          <a:lstStyle>
            <a:lvl1pPr algn="ctr">
              <a:defRPr sz="1200">
                <a:solidFill>
                  <a:srgbClr val="585C5E"/>
                </a:solidFill>
                <a:latin typeface="Crimson Text Roman"/>
                <a:ea typeface="Crimson Text Roman"/>
                <a:cs typeface="Crimson Text Roman"/>
                <a:sym typeface="Crimson Text Roman"/>
              </a:defRPr>
            </a:lvl1pPr>
          </a:lstStyle>
          <a:p>
            <a:r>
              <a:rPr lang="en-US" sz="1875" dirty="0">
                <a:solidFill>
                  <a:schemeClr val="tx2"/>
                </a:solidFill>
              </a:rPr>
              <a:t>Double Rainbow Model</a:t>
            </a:r>
            <a:endParaRPr sz="1875" dirty="0">
              <a:solidFill>
                <a:schemeClr val="tx2"/>
              </a:solidFill>
            </a:endParaRPr>
          </a:p>
        </p:txBody>
      </p:sp>
      <p:sp>
        <p:nvSpPr>
          <p:cNvPr id="316" name="TextBox 41"/>
          <p:cNvSpPr/>
          <p:nvPr/>
        </p:nvSpPr>
        <p:spPr>
          <a:xfrm>
            <a:off x="1184323" y="1584458"/>
            <a:ext cx="2935707" cy="5001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289" tIns="34289" rIns="34289" bIns="34289" numCol="1" anchor="t">
            <a:spAutoFit/>
          </a:bodyPr>
          <a:lstStyle>
            <a:lvl1pPr algn="ctr">
              <a:defRPr sz="1400" spc="200">
                <a:latin typeface="Acherus Grotesque"/>
                <a:ea typeface="Acherus Grotesque"/>
                <a:cs typeface="Acherus Grotesque"/>
                <a:sym typeface="Acherus Grotesque"/>
              </a:defRPr>
            </a:lvl1pPr>
          </a:lstStyle>
          <a:p>
            <a:r>
              <a:rPr lang="en-US" sz="2800" spc="225" dirty="0">
                <a:solidFill>
                  <a:schemeClr val="tx1"/>
                </a:solidFill>
                <a:latin typeface="Acherus Grotesque Light" panose="02000505000000020004" pitchFamily="2" charset="77"/>
              </a:rPr>
              <a:t>Reciprocity</a:t>
            </a:r>
            <a:endParaRPr sz="2800" spc="225" dirty="0">
              <a:solidFill>
                <a:schemeClr val="tx1"/>
              </a:solidFill>
              <a:latin typeface="Acherus Grotesque Light" panose="02000505000000020004" pitchFamily="2" charset="77"/>
            </a:endParaRPr>
          </a:p>
        </p:txBody>
      </p:sp>
      <p:sp>
        <p:nvSpPr>
          <p:cNvPr id="317" name="TextBox 42"/>
          <p:cNvSpPr/>
          <p:nvPr/>
        </p:nvSpPr>
        <p:spPr>
          <a:xfrm>
            <a:off x="1664169" y="2100573"/>
            <a:ext cx="1772465" cy="3770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289" tIns="34289" rIns="34289" bIns="34289" numCol="1" anchor="t">
            <a:spAutoFit/>
          </a:bodyPr>
          <a:lstStyle>
            <a:lvl1pPr algn="ctr">
              <a:defRPr sz="1200">
                <a:solidFill>
                  <a:srgbClr val="585C5E"/>
                </a:solidFill>
                <a:latin typeface="Crimson Text Roman"/>
                <a:ea typeface="Crimson Text Roman"/>
                <a:cs typeface="Crimson Text Roman"/>
                <a:sym typeface="Crimson Text Roman"/>
              </a:defRPr>
            </a:lvl1pPr>
          </a:lstStyle>
          <a:p>
            <a:r>
              <a:rPr lang="en-US" sz="2000" dirty="0">
                <a:solidFill>
                  <a:schemeClr val="tx2"/>
                </a:solidFill>
              </a:rPr>
              <a:t>Give-Get Grid</a:t>
            </a:r>
            <a:endParaRPr sz="2000" dirty="0">
              <a:solidFill>
                <a:schemeClr val="tx2"/>
              </a:solidFill>
            </a:endParaRPr>
          </a:p>
        </p:txBody>
      </p:sp>
      <p:sp>
        <p:nvSpPr>
          <p:cNvPr id="319" name="TextBox 45"/>
          <p:cNvSpPr/>
          <p:nvPr/>
        </p:nvSpPr>
        <p:spPr>
          <a:xfrm>
            <a:off x="5284445" y="1603274"/>
            <a:ext cx="2935706" cy="5001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289" tIns="34289" rIns="34289" bIns="34289" numCol="1" anchor="t">
            <a:spAutoFit/>
          </a:bodyPr>
          <a:lstStyle>
            <a:lvl1pPr algn="ctr">
              <a:defRPr sz="1400" spc="200">
                <a:latin typeface="Acherus Grotesque"/>
                <a:ea typeface="Acherus Grotesque"/>
                <a:cs typeface="Acherus Grotesque"/>
                <a:sym typeface="Acherus Grotesque"/>
              </a:defRPr>
            </a:lvl1pPr>
          </a:lstStyle>
          <a:p>
            <a:r>
              <a:rPr lang="en-US" sz="2800" b="1" spc="225" dirty="0">
                <a:solidFill>
                  <a:schemeClr val="tx1"/>
                </a:solidFill>
                <a:latin typeface="Acherus Grotesque Light" panose="02000505000000020004" pitchFamily="2" charset="77"/>
              </a:rPr>
              <a:t>Research</a:t>
            </a:r>
            <a:endParaRPr sz="2800" b="1" spc="225" dirty="0">
              <a:solidFill>
                <a:schemeClr val="tx1"/>
              </a:solidFill>
              <a:latin typeface="Acherus Grotesque Light" panose="02000505000000020004" pitchFamily="2" charset="77"/>
            </a:endParaRPr>
          </a:p>
        </p:txBody>
      </p:sp>
      <p:sp>
        <p:nvSpPr>
          <p:cNvPr id="320" name="TextBox 46"/>
          <p:cNvSpPr/>
          <p:nvPr/>
        </p:nvSpPr>
        <p:spPr>
          <a:xfrm>
            <a:off x="5171684" y="2101236"/>
            <a:ext cx="3161227" cy="3770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289" tIns="34289" rIns="34289" bIns="34289" numCol="1" anchor="t">
            <a:spAutoFit/>
          </a:bodyPr>
          <a:lstStyle>
            <a:lvl1pPr algn="ctr">
              <a:defRPr sz="1200">
                <a:solidFill>
                  <a:srgbClr val="585C5E"/>
                </a:solidFill>
                <a:latin typeface="Crimson Text Roman"/>
                <a:ea typeface="Crimson Text Roman"/>
                <a:cs typeface="Crimson Text Roman"/>
                <a:sym typeface="Crimson Text Roman"/>
              </a:defRPr>
            </a:lvl1pPr>
          </a:lstStyle>
          <a:p>
            <a:r>
              <a:rPr lang="en-US" sz="2000" dirty="0">
                <a:solidFill>
                  <a:schemeClr val="tx2"/>
                </a:solidFill>
              </a:rPr>
              <a:t>Scholarship of Engagement</a:t>
            </a:r>
            <a:endParaRPr sz="2000" dirty="0">
              <a:solidFill>
                <a:schemeClr val="tx2"/>
              </a:solidFill>
            </a:endParaRPr>
          </a:p>
        </p:txBody>
      </p:sp>
      <p:sp>
        <p:nvSpPr>
          <p:cNvPr id="322" name="TextBox 48"/>
          <p:cNvSpPr/>
          <p:nvPr/>
        </p:nvSpPr>
        <p:spPr>
          <a:xfrm>
            <a:off x="6861245" y="3771785"/>
            <a:ext cx="2288771" cy="500135"/>
          </a:xfrm>
          <a:prstGeom prst="rect">
            <a:avLst/>
          </a:prstGeom>
          <a:solidFill>
            <a:srgbClr val="FFFFFF">
              <a:alpha val="83000"/>
            </a:srgbClr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289" tIns="34289" rIns="34289" bIns="34289" numCol="1" anchor="t">
            <a:spAutoFit/>
          </a:bodyPr>
          <a:lstStyle>
            <a:lvl1pPr algn="ctr">
              <a:defRPr sz="1400" spc="200">
                <a:latin typeface="Acherus Grotesque"/>
                <a:ea typeface="Acherus Grotesque"/>
                <a:cs typeface="Acherus Grotesque"/>
                <a:sym typeface="Acherus Grotesque"/>
              </a:defRPr>
            </a:lvl1pPr>
          </a:lstStyle>
          <a:p>
            <a:r>
              <a:rPr lang="en-US" sz="2800" b="1" spc="225" dirty="0">
                <a:solidFill>
                  <a:schemeClr val="tx1"/>
                </a:solidFill>
                <a:latin typeface="Acherus Grotesque Light" panose="02000505000000020004" pitchFamily="2" charset="77"/>
              </a:rPr>
              <a:t>Resilience</a:t>
            </a:r>
            <a:endParaRPr sz="2800" b="1" spc="225" dirty="0">
              <a:solidFill>
                <a:schemeClr val="tx1"/>
              </a:solidFill>
              <a:latin typeface="Acherus Grotesque Light" panose="02000505000000020004" pitchFamily="2" charset="77"/>
            </a:endParaRPr>
          </a:p>
        </p:txBody>
      </p:sp>
      <p:sp>
        <p:nvSpPr>
          <p:cNvPr id="323" name="TextBox 49"/>
          <p:cNvSpPr/>
          <p:nvPr/>
        </p:nvSpPr>
        <p:spPr>
          <a:xfrm>
            <a:off x="7315201" y="4271920"/>
            <a:ext cx="1725954" cy="684801"/>
          </a:xfrm>
          <a:prstGeom prst="rect">
            <a:avLst/>
          </a:prstGeom>
          <a:solidFill>
            <a:schemeClr val="bg1">
              <a:alpha val="84000"/>
            </a:schemeClr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289" tIns="34289" rIns="34289" bIns="34289" numCol="1" anchor="t">
            <a:spAutoFit/>
          </a:bodyPr>
          <a:lstStyle>
            <a:lvl1pPr algn="ctr">
              <a:defRPr sz="1200">
                <a:solidFill>
                  <a:srgbClr val="585C5E"/>
                </a:solidFill>
                <a:latin typeface="Crimson Text Roman"/>
                <a:ea typeface="Crimson Text Roman"/>
                <a:cs typeface="Crimson Text Roman"/>
                <a:sym typeface="Crimson Text Roman"/>
              </a:defRPr>
            </a:lvl1pPr>
          </a:lstStyle>
          <a:p>
            <a:r>
              <a:rPr lang="en-US" sz="2000" dirty="0">
                <a:solidFill>
                  <a:schemeClr val="tx2"/>
                </a:solidFill>
              </a:rPr>
              <a:t>Relationships &amp; Time</a:t>
            </a:r>
            <a:endParaRPr sz="2000" dirty="0">
              <a:solidFill>
                <a:schemeClr val="tx2"/>
              </a:solidFill>
            </a:endParaRPr>
          </a:p>
        </p:txBody>
      </p:sp>
      <p:pic>
        <p:nvPicPr>
          <p:cNvPr id="22" name="pasted-image.pdf" descr="pasted-image.pdf">
            <a:extLst>
              <a:ext uri="{FF2B5EF4-FFF2-40B4-BE49-F238E27FC236}">
                <a16:creationId xmlns:a16="http://schemas.microsoft.com/office/drawing/2014/main" id="{C013E50F-EFC8-F14B-B89B-31358936CE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64376" y="858944"/>
            <a:ext cx="170623" cy="170623"/>
          </a:xfrm>
          <a:prstGeom prst="rect">
            <a:avLst/>
          </a:prstGeom>
          <a:ln w="12700">
            <a:miter lim="400000"/>
          </a:ln>
        </p:spPr>
      </p:pic>
      <p:sp>
        <p:nvSpPr>
          <p:cNvPr id="23" name="MEET OUR TEAM">
            <a:extLst>
              <a:ext uri="{FF2B5EF4-FFF2-40B4-BE49-F238E27FC236}">
                <a16:creationId xmlns:a16="http://schemas.microsoft.com/office/drawing/2014/main" id="{E3365DE4-8A2E-5142-8B94-0FDEBECD92AC}"/>
              </a:ext>
            </a:extLst>
          </p:cNvPr>
          <p:cNvSpPr/>
          <p:nvPr/>
        </p:nvSpPr>
        <p:spPr>
          <a:xfrm>
            <a:off x="2994103" y="4936696"/>
            <a:ext cx="3395980" cy="11568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4289" rIns="34289" anchor="b">
            <a:noAutofit/>
          </a:bodyPr>
          <a:lstStyle>
            <a:lvl1pPr defTabSz="859536">
              <a:lnSpc>
                <a:spcPct val="90000"/>
              </a:lnSpc>
              <a:defRPr sz="3759" spc="188">
                <a:solidFill>
                  <a:srgbClr val="585C5E"/>
                </a:solidFill>
                <a:latin typeface="Acherus Grotesque"/>
                <a:ea typeface="Acherus Grotesque"/>
                <a:cs typeface="Acherus Grotesque"/>
                <a:sym typeface="Acherus Grotesque"/>
              </a:defRPr>
            </a:lvl1pPr>
          </a:lstStyle>
          <a:p>
            <a:pPr algn="ctr"/>
            <a:r>
              <a:rPr lang="en-US" sz="2800" spc="450" dirty="0">
                <a:solidFill>
                  <a:schemeClr val="bg1"/>
                </a:solidFill>
                <a:latin typeface="Acherus Grotesque Medium" panose="02000505000000020004" pitchFamily="2" charset="77"/>
              </a:rPr>
              <a:t>The 4 Rs –(Pruitt et al., 2019)</a:t>
            </a:r>
            <a:endParaRPr sz="2800" spc="450" dirty="0">
              <a:solidFill>
                <a:schemeClr val="bg1"/>
              </a:solidFill>
              <a:latin typeface="Acherus Grotesque Medium" panose="02000505000000020004" pitchFamily="2" charset="77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A381B39-7176-4C6C-B4D6-685E4ECF064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5531" t="15437" r="8407" b="43561"/>
          <a:stretch/>
        </p:blipFill>
        <p:spPr>
          <a:xfrm>
            <a:off x="1317594" y="4674512"/>
            <a:ext cx="1503123" cy="1295045"/>
          </a:xfrm>
          <a:prstGeom prst="rect">
            <a:avLst/>
          </a:prstGeom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0490952-51DF-431B-8BE6-B8C00A868536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911952" y="3016751"/>
          <a:ext cx="1359749" cy="8915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2498">
                  <a:extLst>
                    <a:ext uri="{9D8B030D-6E8A-4147-A177-3AD203B41FA5}">
                      <a16:colId xmlns:a16="http://schemas.microsoft.com/office/drawing/2014/main" val="1957142839"/>
                    </a:ext>
                  </a:extLst>
                </a:gridCol>
                <a:gridCol w="617251">
                  <a:extLst>
                    <a:ext uri="{9D8B030D-6E8A-4147-A177-3AD203B41FA5}">
                      <a16:colId xmlns:a16="http://schemas.microsoft.com/office/drawing/2014/main" val="1018204324"/>
                    </a:ext>
                  </a:extLst>
                </a:gridCol>
              </a:tblGrid>
              <a:tr h="179576">
                <a:tc>
                  <a:txBody>
                    <a:bodyPr/>
                    <a:lstStyle/>
                    <a:p>
                      <a:r>
                        <a:rPr lang="en-US" b="1" dirty="0"/>
                        <a:t>Gives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Gets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200960"/>
                  </a:ext>
                </a:extLst>
              </a:tr>
              <a:tr h="17957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5654049"/>
                  </a:ext>
                </a:extLst>
              </a:tr>
              <a:tr h="17957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2685463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C0A78ABC-1F74-40DD-901B-61FE800A040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6739499" y="4638708"/>
            <a:ext cx="877824" cy="13716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F93A258-619F-4EBD-9D16-06AD9961B53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4823915" y="2856468"/>
            <a:ext cx="1534882" cy="1523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257610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414C126E-369F-5840-8A83-ACE2D3B2878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0" r="5610"/>
          <a:stretch>
            <a:fillRect/>
          </a:stretch>
        </p:blipFill>
        <p:spPr/>
      </p:pic>
      <p:sp>
        <p:nvSpPr>
          <p:cNvPr id="211" name="Rectangle 2"/>
          <p:cNvSpPr/>
          <p:nvPr/>
        </p:nvSpPr>
        <p:spPr>
          <a:xfrm>
            <a:off x="686924" y="683463"/>
            <a:ext cx="7772400" cy="5486400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</p:spPr>
        <p:txBody>
          <a:bodyPr lIns="34289" rIns="34289" anchor="ctr"/>
          <a:lstStyle/>
          <a:p>
            <a:pPr algn="ctr">
              <a:defRPr>
                <a:solidFill>
                  <a:schemeClr val="accent2"/>
                </a:solidFill>
              </a:defRPr>
            </a:pPr>
            <a:endParaRPr sz="1350"/>
          </a:p>
        </p:txBody>
      </p:sp>
      <p:sp>
        <p:nvSpPr>
          <p:cNvPr id="218" name="Straight Connector 55"/>
          <p:cNvSpPr/>
          <p:nvPr/>
        </p:nvSpPr>
        <p:spPr>
          <a:xfrm flipH="1">
            <a:off x="4690057" y="2546956"/>
            <a:ext cx="1" cy="1759414"/>
          </a:xfrm>
          <a:prstGeom prst="line">
            <a:avLst/>
          </a:prstGeom>
          <a:ln>
            <a:solidFill>
              <a:schemeClr val="accent3"/>
            </a:solidFill>
            <a:prstDash val="dash"/>
            <a:miter/>
          </a:ln>
        </p:spPr>
        <p:txBody>
          <a:bodyPr lIns="34289" rIns="34289"/>
          <a:lstStyle/>
          <a:p>
            <a:endParaRPr sz="135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36C841E-CA4D-3545-9A3C-735E50B49EBC}"/>
              </a:ext>
            </a:extLst>
          </p:cNvPr>
          <p:cNvGrpSpPr/>
          <p:nvPr/>
        </p:nvGrpSpPr>
        <p:grpSpPr>
          <a:xfrm>
            <a:off x="1093178" y="2441846"/>
            <a:ext cx="3264910" cy="2281256"/>
            <a:chOff x="1457569" y="2093829"/>
            <a:chExt cx="4353213" cy="3041680"/>
          </a:xfrm>
        </p:grpSpPr>
        <p:sp>
          <p:nvSpPr>
            <p:cNvPr id="214" name="TextBox 5"/>
            <p:cNvSpPr/>
            <p:nvPr/>
          </p:nvSpPr>
          <p:spPr>
            <a:xfrm>
              <a:off x="1683088" y="2319348"/>
              <a:ext cx="4127694" cy="281616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4289" rIns="34289">
              <a:spAutoFit/>
            </a:bodyPr>
            <a:lstStyle/>
            <a:p>
              <a:pPr>
                <a:defRPr sz="2400" spc="342">
                  <a:solidFill>
                    <a:srgbClr val="83003F"/>
                  </a:solidFill>
                  <a:latin typeface="Acherus Grotesque"/>
                  <a:ea typeface="Acherus Grotesque"/>
                  <a:cs typeface="Acherus Grotesque"/>
                  <a:sym typeface="Acherus Grotesque"/>
                </a:defRPr>
              </a:pPr>
              <a:r>
                <a:rPr lang="en-US" sz="1875" spc="225" dirty="0">
                  <a:solidFill>
                    <a:schemeClr val="tx1"/>
                  </a:solidFill>
                  <a:latin typeface="Acherus Grotesque Light" panose="02000505000000020004" pitchFamily="2" charset="77"/>
                </a:rPr>
                <a:t>Conceptual Framework: An Engaged Model for Program Delivery by Cooperative Extension (Vines, 2018)</a:t>
              </a:r>
            </a:p>
          </p:txBody>
        </p:sp>
        <p:pic>
          <p:nvPicPr>
            <p:cNvPr id="224" name="pasted-image.pdf" descr="pasted-image.pdf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457569" y="2093829"/>
              <a:ext cx="225519" cy="225519"/>
            </a:xfrm>
            <a:prstGeom prst="rect">
              <a:avLst/>
            </a:prstGeom>
            <a:ln w="12700">
              <a:miter lim="400000"/>
            </a:ln>
          </p:spPr>
        </p:pic>
      </p:grpSp>
      <p:sp>
        <p:nvSpPr>
          <p:cNvPr id="17" name="TextBox 20"/>
          <p:cNvSpPr/>
          <p:nvPr/>
        </p:nvSpPr>
        <p:spPr>
          <a:xfrm>
            <a:off x="5022028" y="2884870"/>
            <a:ext cx="3158360" cy="10861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4289" rIns="34289" anchor="ctr">
            <a:spAutoFit/>
          </a:bodyPr>
          <a:lstStyle>
            <a:lvl1pPr>
              <a:defRPr sz="1400">
                <a:solidFill>
                  <a:srgbClr val="585C5E"/>
                </a:solidFill>
                <a:latin typeface="Crimson Text Roman"/>
                <a:ea typeface="Crimson Text Roman"/>
                <a:cs typeface="Crimson Text Roman"/>
                <a:sym typeface="Crimson Text Roman"/>
              </a:defRPr>
            </a:lvl1pPr>
          </a:lstStyle>
          <a:p>
            <a:pPr marL="214313" indent="-214313">
              <a:spcAft>
                <a:spcPts val="525"/>
              </a:spcAft>
              <a:buClr>
                <a:schemeClr val="accent2"/>
              </a:buClr>
              <a:buSzPct val="70000"/>
              <a:buFont typeface="Wingdings" charset="2"/>
              <a:buChar char="§"/>
            </a:pPr>
            <a:r>
              <a:rPr lang="en-US" sz="1875" dirty="0">
                <a:solidFill>
                  <a:schemeClr val="tx2"/>
                </a:solidFill>
              </a:rPr>
              <a:t>Educational Approaches</a:t>
            </a:r>
          </a:p>
          <a:p>
            <a:pPr marL="214313" indent="-214313">
              <a:spcAft>
                <a:spcPts val="525"/>
              </a:spcAft>
              <a:buClr>
                <a:schemeClr val="accent2"/>
              </a:buClr>
              <a:buSzPct val="70000"/>
              <a:buFont typeface="Wingdings" charset="2"/>
              <a:buChar char="§"/>
            </a:pPr>
            <a:r>
              <a:rPr lang="en-US" sz="1875" dirty="0">
                <a:solidFill>
                  <a:schemeClr val="tx2"/>
                </a:solidFill>
              </a:rPr>
              <a:t>Theory of Change</a:t>
            </a:r>
          </a:p>
          <a:p>
            <a:pPr marL="214313" indent="-214313">
              <a:spcAft>
                <a:spcPts val="525"/>
              </a:spcAft>
              <a:buClr>
                <a:schemeClr val="accent2"/>
              </a:buClr>
              <a:buSzPct val="70000"/>
              <a:buFont typeface="Wingdings" charset="2"/>
              <a:buChar char="§"/>
            </a:pPr>
            <a:r>
              <a:rPr lang="en-US" sz="1875" dirty="0">
                <a:solidFill>
                  <a:schemeClr val="tx2"/>
                </a:solidFill>
              </a:rPr>
              <a:t>Faculty Role in Society</a:t>
            </a:r>
          </a:p>
        </p:txBody>
      </p:sp>
      <p:sp>
        <p:nvSpPr>
          <p:cNvPr id="18" name="Straight Connector 16">
            <a:extLst>
              <a:ext uri="{FF2B5EF4-FFF2-40B4-BE49-F238E27FC236}">
                <a16:creationId xmlns:a16="http://schemas.microsoft.com/office/drawing/2014/main" id="{CEB4D097-0A32-0C42-8ABD-7F651373EBDB}"/>
              </a:ext>
            </a:extLst>
          </p:cNvPr>
          <p:cNvSpPr/>
          <p:nvPr/>
        </p:nvSpPr>
        <p:spPr>
          <a:xfrm flipH="1">
            <a:off x="459448" y="-413084"/>
            <a:ext cx="0" cy="7684169"/>
          </a:xfrm>
          <a:prstGeom prst="line">
            <a:avLst/>
          </a:prstGeom>
          <a:ln>
            <a:solidFill>
              <a:schemeClr val="bg2"/>
            </a:solidFill>
            <a:prstDash val="dash"/>
            <a:miter/>
          </a:ln>
        </p:spPr>
        <p:txBody>
          <a:bodyPr lIns="34289" rIns="34289"/>
          <a:lstStyle/>
          <a:p>
            <a:endParaRPr sz="1350"/>
          </a:p>
        </p:txBody>
      </p:sp>
      <p:sp>
        <p:nvSpPr>
          <p:cNvPr id="19" name="Straight Connector 16">
            <a:extLst>
              <a:ext uri="{FF2B5EF4-FFF2-40B4-BE49-F238E27FC236}">
                <a16:creationId xmlns:a16="http://schemas.microsoft.com/office/drawing/2014/main" id="{4F352FC8-E6BC-5F40-9FEF-AFFD8EFC11BD}"/>
              </a:ext>
            </a:extLst>
          </p:cNvPr>
          <p:cNvSpPr/>
          <p:nvPr/>
        </p:nvSpPr>
        <p:spPr>
          <a:xfrm flipH="1">
            <a:off x="8686800" y="-413084"/>
            <a:ext cx="0" cy="7684169"/>
          </a:xfrm>
          <a:prstGeom prst="line">
            <a:avLst/>
          </a:prstGeom>
          <a:ln>
            <a:solidFill>
              <a:schemeClr val="bg2"/>
            </a:solidFill>
            <a:prstDash val="dash"/>
            <a:miter/>
          </a:ln>
        </p:spPr>
        <p:txBody>
          <a:bodyPr lIns="34289" rIns="34289"/>
          <a:lstStyle/>
          <a:p>
            <a:endParaRPr sz="1350"/>
          </a:p>
        </p:txBody>
      </p:sp>
      <p:sp>
        <p:nvSpPr>
          <p:cNvPr id="24" name="Straight Connector 16">
            <a:extLst>
              <a:ext uri="{FF2B5EF4-FFF2-40B4-BE49-F238E27FC236}">
                <a16:creationId xmlns:a16="http://schemas.microsoft.com/office/drawing/2014/main" id="{7EB8AAF0-B3E9-EE4A-917B-1640EC37CAC3}"/>
              </a:ext>
            </a:extLst>
          </p:cNvPr>
          <p:cNvSpPr/>
          <p:nvPr/>
        </p:nvSpPr>
        <p:spPr>
          <a:xfrm rot="5400000" flipH="1">
            <a:off x="4572000" y="-4296988"/>
            <a:ext cx="0" cy="9508376"/>
          </a:xfrm>
          <a:prstGeom prst="line">
            <a:avLst/>
          </a:prstGeom>
          <a:ln>
            <a:solidFill>
              <a:schemeClr val="bg2"/>
            </a:solidFill>
            <a:prstDash val="dash"/>
            <a:miter/>
          </a:ln>
        </p:spPr>
        <p:txBody>
          <a:bodyPr lIns="34289" rIns="34289"/>
          <a:lstStyle/>
          <a:p>
            <a:endParaRPr sz="1350"/>
          </a:p>
        </p:txBody>
      </p:sp>
      <p:sp>
        <p:nvSpPr>
          <p:cNvPr id="25" name="Straight Connector 16">
            <a:extLst>
              <a:ext uri="{FF2B5EF4-FFF2-40B4-BE49-F238E27FC236}">
                <a16:creationId xmlns:a16="http://schemas.microsoft.com/office/drawing/2014/main" id="{CB913FA2-724A-534B-A3C1-D1CD76315108}"/>
              </a:ext>
            </a:extLst>
          </p:cNvPr>
          <p:cNvSpPr/>
          <p:nvPr/>
        </p:nvSpPr>
        <p:spPr>
          <a:xfrm rot="5400000" flipH="1">
            <a:off x="4572000" y="1646612"/>
            <a:ext cx="0" cy="9508376"/>
          </a:xfrm>
          <a:prstGeom prst="line">
            <a:avLst/>
          </a:prstGeom>
          <a:ln>
            <a:solidFill>
              <a:schemeClr val="bg2"/>
            </a:solidFill>
            <a:prstDash val="dash"/>
            <a:miter/>
          </a:ln>
        </p:spPr>
        <p:txBody>
          <a:bodyPr lIns="34289" rIns="34289"/>
          <a:lstStyle/>
          <a:p>
            <a:endParaRPr sz="1350"/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27CB96C-B1FD-49BC-A6F5-532969B2875F}"/>
              </a:ext>
            </a:extLst>
          </p:cNvPr>
          <p:cNvSpPr txBox="1"/>
          <p:nvPr/>
        </p:nvSpPr>
        <p:spPr>
          <a:xfrm>
            <a:off x="200814" y="248963"/>
            <a:ext cx="730099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/>
              <a:t>Educational Approaches (Process v. Content)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522CE6-A430-416A-ACC6-B8A448D7ABE3}"/>
              </a:ext>
            </a:extLst>
          </p:cNvPr>
          <p:cNvSpPr txBox="1"/>
          <p:nvPr/>
        </p:nvSpPr>
        <p:spPr>
          <a:xfrm>
            <a:off x="3116425" y="6148873"/>
            <a:ext cx="5962261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(Ewert’s approaches – adapted from Franz &amp; Townson, 2008)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6D58C2D-7888-4187-9E35-F609C175B1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0620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heme Colors 2">
      <a:dk1>
        <a:srgbClr val="861F41"/>
      </a:dk1>
      <a:lt1>
        <a:srgbClr val="FFFFFF"/>
      </a:lt1>
      <a:dk2>
        <a:srgbClr val="75787B"/>
      </a:dk2>
      <a:lt2>
        <a:srgbClr val="DBDBDB"/>
      </a:lt2>
      <a:accent1>
        <a:srgbClr val="861F41"/>
      </a:accent1>
      <a:accent2>
        <a:srgbClr val="E87731"/>
      </a:accent2>
      <a:accent3>
        <a:srgbClr val="A5A5A5"/>
      </a:accent3>
      <a:accent4>
        <a:srgbClr val="417C79"/>
      </a:accent4>
      <a:accent5>
        <a:srgbClr val="E5E1E6"/>
      </a:accent5>
      <a:accent6>
        <a:srgbClr val="003C71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12700">
          <a:miter lim="400000"/>
        </a:ln>
        <a:extLst>
          <a:ext uri="{C572A759-6A51-4108-AA02-DFA0A04FC94B}">
            <ma14:wrappingTextBoxFlag xmlns:ma14="http://schemas.microsoft.com/office/mac/drawingml/2011/main" xmlns="" val="1"/>
          </a:ext>
        </a:extLst>
      </a:spPr>
      <a:bodyPr lIns="45719" rIns="45719">
        <a:spAutoFit/>
      </a:bodyPr>
      <a:lstStyle>
        <a:defPPr>
          <a:defRPr dirty="0" smtClean="0"/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6C1035"/>
      </a:dk1>
      <a:lt1>
        <a:srgbClr val="5C6C66"/>
      </a:lt1>
      <a:dk2>
        <a:srgbClr val="A7A7A7"/>
      </a:dk2>
      <a:lt2>
        <a:srgbClr val="535353"/>
      </a:lt2>
      <a:accent1>
        <a:srgbClr val="6C1035"/>
      </a:accent1>
      <a:accent2>
        <a:srgbClr val="E57631"/>
      </a:accent2>
      <a:accent3>
        <a:srgbClr val="A5A5A5"/>
      </a:accent3>
      <a:accent4>
        <a:srgbClr val="417C79"/>
      </a:accent4>
      <a:accent5>
        <a:srgbClr val="E5E1EF"/>
      </a:accent5>
      <a:accent6>
        <a:srgbClr val="003C71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Eddy Proposals</Template>
  <TotalTime>8766</TotalTime>
  <Words>900</Words>
  <Application>Microsoft Office PowerPoint</Application>
  <PresentationFormat>On-screen Show (4:3)</PresentationFormat>
  <Paragraphs>122</Paragraphs>
  <Slides>22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4" baseType="lpstr">
      <vt:lpstr>Acherus Grotesque</vt:lpstr>
      <vt:lpstr>Acherus Grotesque Light</vt:lpstr>
      <vt:lpstr>Acherus Grotesque Medium</vt:lpstr>
      <vt:lpstr>AcherusGrotesqueLight</vt:lpstr>
      <vt:lpstr>Arial</vt:lpstr>
      <vt:lpstr>Calibri</vt:lpstr>
      <vt:lpstr>Calibri Light</vt:lpstr>
      <vt:lpstr>Crimson Text Roman</vt:lpstr>
      <vt:lpstr>Gineso Cond Thin</vt:lpstr>
      <vt:lpstr>Helvetica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Vines, Karen</dc:creator>
  <cp:lastModifiedBy>Vines, Karen</cp:lastModifiedBy>
  <cp:revision>427</cp:revision>
  <cp:lastPrinted>2018-11-06T14:35:02Z</cp:lastPrinted>
  <dcterms:modified xsi:type="dcterms:W3CDTF">2021-09-14T14:41:05Z</dcterms:modified>
</cp:coreProperties>
</file>