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1" r:id="rId4"/>
    <p:sldId id="262" r:id="rId5"/>
    <p:sldId id="285" r:id="rId6"/>
    <p:sldId id="259" r:id="rId7"/>
    <p:sldId id="263" r:id="rId8"/>
    <p:sldId id="266" r:id="rId9"/>
    <p:sldId id="28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7" r:id="rId29"/>
    <p:sldId id="288" r:id="rId30"/>
  </p:sldIdLst>
  <p:sldSz cx="12192000" cy="6858000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B9BD5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B9BD5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F6F28B-DCA6-441C-A1CD-913AC49C3FBE}" type="doc">
      <dgm:prSet loTypeId="urn:microsoft.com/office/officeart/2005/8/layout/hProcess4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C2FA049-5C94-438E-B6DA-2FB99C3BC627}">
      <dgm:prSet phldrT="[Text]"/>
      <dgm:spPr/>
      <dgm:t>
        <a:bodyPr/>
        <a:lstStyle/>
        <a:p>
          <a:r>
            <a:rPr lang="en-US" dirty="0">
              <a:latin typeface="Calibri Light" charset="0"/>
            </a:rPr>
            <a:t>AVRO=&gt; sequence file</a:t>
          </a:r>
        </a:p>
      </dgm:t>
    </dgm:pt>
    <dgm:pt modelId="{79721C7F-89D1-40C5-9744-FFA70D642540}" type="parTrans" cxnId="{BF61AA58-DBAF-41D6-BE60-B01EE0BCAAC6}">
      <dgm:prSet/>
      <dgm:spPr/>
      <dgm:t>
        <a:bodyPr/>
        <a:lstStyle/>
        <a:p>
          <a:endParaRPr lang="en-US"/>
        </a:p>
      </dgm:t>
    </dgm:pt>
    <dgm:pt modelId="{8899C73B-0B91-47F2-BB13-1D974EE05DCD}" type="sibTrans" cxnId="{BF61AA58-DBAF-41D6-BE60-B01EE0BCAAC6}">
      <dgm:prSet/>
      <dgm:spPr/>
      <dgm:t>
        <a:bodyPr/>
        <a:lstStyle/>
        <a:p>
          <a:endParaRPr lang="en-US"/>
        </a:p>
      </dgm:t>
    </dgm:pt>
    <dgm:pt modelId="{D77A8F95-8095-43E4-B236-9E483D87B64B}">
      <dgm:prSet phldrT="[Text]"/>
      <dgm:spPr/>
      <dgm:t>
        <a:bodyPr/>
        <a:lstStyle/>
        <a:p>
          <a:r>
            <a:rPr lang="en-US"/>
            <a:t>Input tweets</a:t>
          </a:r>
        </a:p>
      </dgm:t>
    </dgm:pt>
    <dgm:pt modelId="{365DA497-08B1-4E3B-A80D-A83CF8D4569E}" type="parTrans" cxnId="{6E4E3D63-6C20-410B-B1EA-26CA8C9DF4F8}">
      <dgm:prSet/>
      <dgm:spPr/>
      <dgm:t>
        <a:bodyPr/>
        <a:lstStyle/>
        <a:p>
          <a:endParaRPr lang="en-US"/>
        </a:p>
      </dgm:t>
    </dgm:pt>
    <dgm:pt modelId="{7BAA0379-0110-4A8B-B88A-723CF2928EF2}" type="sibTrans" cxnId="{6E4E3D63-6C20-410B-B1EA-26CA8C9DF4F8}">
      <dgm:prSet/>
      <dgm:spPr/>
      <dgm:t>
        <a:bodyPr/>
        <a:lstStyle/>
        <a:p>
          <a:endParaRPr lang="en-US"/>
        </a:p>
      </dgm:t>
    </dgm:pt>
    <dgm:pt modelId="{0382BE65-682A-416C-ADC9-6BE3713D9A9C}">
      <dgm:prSet phldrT="[Text]"/>
      <dgm:spPr/>
      <dgm:t>
        <a:bodyPr/>
        <a:lstStyle/>
        <a:p>
          <a:r>
            <a:rPr lang="en-US" dirty="0"/>
            <a:t>Input Webpages</a:t>
          </a:r>
        </a:p>
      </dgm:t>
    </dgm:pt>
    <dgm:pt modelId="{EABD7B94-6999-4304-ABE6-CA5A59264CE9}" type="parTrans" cxnId="{00CC692B-EB03-4D9A-81B3-DC22E308BC50}">
      <dgm:prSet/>
      <dgm:spPr/>
      <dgm:t>
        <a:bodyPr/>
        <a:lstStyle/>
        <a:p>
          <a:endParaRPr lang="en-US"/>
        </a:p>
      </dgm:t>
    </dgm:pt>
    <dgm:pt modelId="{3B1D9606-6E59-461D-BCB1-C3C570007546}" type="sibTrans" cxnId="{00CC692B-EB03-4D9A-81B3-DC22E308BC50}">
      <dgm:prSet/>
      <dgm:spPr/>
      <dgm:t>
        <a:bodyPr/>
        <a:lstStyle/>
        <a:p>
          <a:endParaRPr lang="en-US"/>
        </a:p>
      </dgm:t>
    </dgm:pt>
    <dgm:pt modelId="{45549EE5-BE4F-4AAB-85E0-D09F462A86D3}">
      <dgm:prSet phldrT="[Text]"/>
      <dgm:spPr/>
      <dgm:t>
        <a:bodyPr/>
        <a:lstStyle/>
        <a:p>
          <a:r>
            <a:rPr lang="en-US"/>
            <a:t>Divide input based on results</a:t>
          </a:r>
        </a:p>
      </dgm:t>
    </dgm:pt>
    <dgm:pt modelId="{0E338603-3B47-46C6-8CB9-6DFE472840A7}" type="parTrans" cxnId="{F4DEE04F-2CDC-47DB-8EBB-BDBFDFDF3BBA}">
      <dgm:prSet/>
      <dgm:spPr/>
      <dgm:t>
        <a:bodyPr/>
        <a:lstStyle/>
        <a:p>
          <a:endParaRPr lang="en-US"/>
        </a:p>
      </dgm:t>
    </dgm:pt>
    <dgm:pt modelId="{D89F063B-2B1B-49CC-BF57-B9FDAB136D99}" type="sibTrans" cxnId="{F4DEE04F-2CDC-47DB-8EBB-BDBFDFDF3BBA}">
      <dgm:prSet/>
      <dgm:spPr/>
      <dgm:t>
        <a:bodyPr/>
        <a:lstStyle/>
        <a:p>
          <a:endParaRPr lang="en-US"/>
        </a:p>
      </dgm:t>
    </dgm:pt>
    <dgm:pt modelId="{A5074163-5074-427F-872B-9DBE6D8A9BFD}">
      <dgm:prSet phldrT="[Text]"/>
      <dgm:spPr/>
      <dgm:t>
        <a:bodyPr/>
        <a:lstStyle/>
        <a:p>
          <a:r>
            <a:rPr lang="en-US"/>
            <a:t>K-means clustering</a:t>
          </a:r>
        </a:p>
      </dgm:t>
    </dgm:pt>
    <dgm:pt modelId="{7B9C5D69-D43B-44D0-A8FD-2B3CBFBD6835}" type="parTrans" cxnId="{E0E16398-CE32-4F0D-8C70-DE2D0935CE2D}">
      <dgm:prSet/>
      <dgm:spPr/>
      <dgm:t>
        <a:bodyPr/>
        <a:lstStyle/>
        <a:p>
          <a:endParaRPr lang="en-US"/>
        </a:p>
      </dgm:t>
    </dgm:pt>
    <dgm:pt modelId="{3CA82E7A-7E0E-4A59-A79A-41F12C1D82BA}" type="sibTrans" cxnId="{E0E16398-CE32-4F0D-8C70-DE2D0935CE2D}">
      <dgm:prSet/>
      <dgm:spPr/>
      <dgm:t>
        <a:bodyPr/>
        <a:lstStyle/>
        <a:p>
          <a:endParaRPr lang="en-US"/>
        </a:p>
      </dgm:t>
    </dgm:pt>
    <dgm:pt modelId="{EDCD1118-2A96-4AE9-BB67-D0541E5F4FA9}">
      <dgm:prSet phldrT="[Text]"/>
      <dgm:spPr/>
      <dgm:t>
        <a:bodyPr/>
        <a:lstStyle/>
        <a:p>
          <a:r>
            <a:rPr lang="en-US"/>
            <a:t>Label extraction</a:t>
          </a:r>
        </a:p>
      </dgm:t>
    </dgm:pt>
    <dgm:pt modelId="{6CC41908-4074-486F-8176-89A894A08C84}" type="parTrans" cxnId="{C8E9A68E-344F-4F22-822E-95725C2DC37B}">
      <dgm:prSet/>
      <dgm:spPr/>
      <dgm:t>
        <a:bodyPr/>
        <a:lstStyle/>
        <a:p>
          <a:endParaRPr lang="en-US"/>
        </a:p>
      </dgm:t>
    </dgm:pt>
    <dgm:pt modelId="{83CF315B-6F3A-45C9-9818-9C9F76438E2B}" type="sibTrans" cxnId="{C8E9A68E-344F-4F22-822E-95725C2DC37B}">
      <dgm:prSet/>
      <dgm:spPr/>
      <dgm:t>
        <a:bodyPr/>
        <a:lstStyle/>
        <a:p>
          <a:endParaRPr lang="en-US"/>
        </a:p>
      </dgm:t>
    </dgm:pt>
    <dgm:pt modelId="{534A712E-E414-4AB6-A709-8FAF085E3248}">
      <dgm:prSet phldrT="[Text]"/>
      <dgm:spPr/>
      <dgm:t>
        <a:bodyPr/>
        <a:lstStyle/>
        <a:p>
          <a:r>
            <a:rPr lang="en-US"/>
            <a:t>Load data into HDFS</a:t>
          </a:r>
        </a:p>
      </dgm:t>
    </dgm:pt>
    <dgm:pt modelId="{7A3EB8D5-7168-40F8-B48C-062368528BE0}" type="parTrans" cxnId="{4B55A2BC-0FCA-4A30-A4C4-2C96FC5642D0}">
      <dgm:prSet/>
      <dgm:spPr/>
      <dgm:t>
        <a:bodyPr/>
        <a:lstStyle/>
        <a:p>
          <a:endParaRPr lang="en-US"/>
        </a:p>
      </dgm:t>
    </dgm:pt>
    <dgm:pt modelId="{62302AC1-932C-42F2-B706-7CBDC8274862}" type="sibTrans" cxnId="{4B55A2BC-0FCA-4A30-A4C4-2C96FC5642D0}">
      <dgm:prSet/>
      <dgm:spPr/>
      <dgm:t>
        <a:bodyPr/>
        <a:lstStyle/>
        <a:p>
          <a:endParaRPr lang="en-US"/>
        </a:p>
      </dgm:t>
    </dgm:pt>
    <dgm:pt modelId="{C59ADBC8-A743-45C6-8E45-8B08FB0B4C6E}">
      <dgm:prSet phldrT="[Text]"/>
      <dgm:spPr/>
      <dgm:t>
        <a:bodyPr/>
        <a:lstStyle/>
        <a:p>
          <a:r>
            <a:rPr lang="en-US"/>
            <a:t>Hierarchical clustering</a:t>
          </a:r>
        </a:p>
      </dgm:t>
    </dgm:pt>
    <dgm:pt modelId="{01A1DA84-9F92-4DF9-A5B9-40CA9B7A6094}" type="parTrans" cxnId="{CD3FF281-4796-49A8-8A2F-97A0C8DCC038}">
      <dgm:prSet/>
      <dgm:spPr/>
      <dgm:t>
        <a:bodyPr/>
        <a:lstStyle/>
        <a:p>
          <a:endParaRPr lang="en-US"/>
        </a:p>
      </dgm:t>
    </dgm:pt>
    <dgm:pt modelId="{49CA18C9-E9AD-48F3-856B-C8D05B2C9950}" type="sibTrans" cxnId="{CD3FF281-4796-49A8-8A2F-97A0C8DCC038}">
      <dgm:prSet/>
      <dgm:spPr/>
      <dgm:t>
        <a:bodyPr/>
        <a:lstStyle/>
        <a:p>
          <a:endParaRPr lang="en-US"/>
        </a:p>
      </dgm:t>
    </dgm:pt>
    <dgm:pt modelId="{60B5D524-842F-4E0E-BE0F-92D8F53ECEE2}">
      <dgm:prSet phldrT="[Text]"/>
      <dgm:spPr/>
      <dgm:t>
        <a:bodyPr/>
        <a:lstStyle/>
        <a:p>
          <a:r>
            <a:rPr lang="en-US"/>
            <a:t>Merge results from previous stage</a:t>
          </a:r>
        </a:p>
      </dgm:t>
    </dgm:pt>
    <dgm:pt modelId="{7756A3DF-9217-49D8-9D48-2A4144D00D50}" type="parTrans" cxnId="{71912554-AE7B-41B1-B5C0-DC4D8ABC01D4}">
      <dgm:prSet/>
      <dgm:spPr/>
      <dgm:t>
        <a:bodyPr/>
        <a:lstStyle/>
        <a:p>
          <a:endParaRPr lang="en-US"/>
        </a:p>
      </dgm:t>
    </dgm:pt>
    <dgm:pt modelId="{152000F7-C5D2-4DE9-8D39-B760F5EE9A10}" type="sibTrans" cxnId="{71912554-AE7B-41B1-B5C0-DC4D8ABC01D4}">
      <dgm:prSet/>
      <dgm:spPr/>
      <dgm:t>
        <a:bodyPr/>
        <a:lstStyle/>
        <a:p>
          <a:endParaRPr lang="en-US"/>
        </a:p>
      </dgm:t>
    </dgm:pt>
    <dgm:pt modelId="{6062178B-BCBF-43E4-BB79-A160E5349A6F}" type="pres">
      <dgm:prSet presAssocID="{E8F6F28B-DCA6-441C-A1CD-913AC49C3F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5AA773-4690-4562-9636-6DC53C20C87F}" type="pres">
      <dgm:prSet presAssocID="{E8F6F28B-DCA6-441C-A1CD-913AC49C3FBE}" presName="tSp" presStyleCnt="0"/>
      <dgm:spPr/>
    </dgm:pt>
    <dgm:pt modelId="{35EA0766-E76A-49B2-8C56-04568839AAE6}" type="pres">
      <dgm:prSet presAssocID="{E8F6F28B-DCA6-441C-A1CD-913AC49C3FBE}" presName="bSp" presStyleCnt="0"/>
      <dgm:spPr/>
    </dgm:pt>
    <dgm:pt modelId="{116D9AC1-D678-4085-BE57-22922A666B6B}" type="pres">
      <dgm:prSet presAssocID="{E8F6F28B-DCA6-441C-A1CD-913AC49C3FBE}" presName="process" presStyleCnt="0"/>
      <dgm:spPr/>
    </dgm:pt>
    <dgm:pt modelId="{6A7F3DAD-8B6D-46DA-9621-BEE0EFC64CDD}" type="pres">
      <dgm:prSet presAssocID="{3C2FA049-5C94-438E-B6DA-2FB99C3BC627}" presName="composite1" presStyleCnt="0"/>
      <dgm:spPr/>
    </dgm:pt>
    <dgm:pt modelId="{7955003D-7F12-42FD-9BDF-190EC565BEE2}" type="pres">
      <dgm:prSet presAssocID="{3C2FA049-5C94-438E-B6DA-2FB99C3BC627}" presName="dummyNode1" presStyleLbl="node1" presStyleIdx="0" presStyleCnt="3"/>
      <dgm:spPr/>
    </dgm:pt>
    <dgm:pt modelId="{673D3644-43D9-466E-B542-2EDA0F5611C6}" type="pres">
      <dgm:prSet presAssocID="{3C2FA049-5C94-438E-B6DA-2FB99C3BC627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C7585D-A8D3-4427-A7C9-09FC51AE322C}" type="pres">
      <dgm:prSet presAssocID="{3C2FA049-5C94-438E-B6DA-2FB99C3BC627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59D6DC-DF4F-4C34-A824-05978802A3C4}" type="pres">
      <dgm:prSet presAssocID="{3C2FA049-5C94-438E-B6DA-2FB99C3BC627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70A7C6-F296-43DF-9654-C0F534A5CD15}" type="pres">
      <dgm:prSet presAssocID="{3C2FA049-5C94-438E-B6DA-2FB99C3BC627}" presName="connSite1" presStyleCnt="0"/>
      <dgm:spPr/>
    </dgm:pt>
    <dgm:pt modelId="{1CD62E97-1156-4698-B9C4-7CA0389A477C}" type="pres">
      <dgm:prSet presAssocID="{8899C73B-0B91-47F2-BB13-1D974EE05DCD}" presName="Name9" presStyleLbl="sibTrans2D1" presStyleIdx="0" presStyleCnt="2"/>
      <dgm:spPr/>
      <dgm:t>
        <a:bodyPr/>
        <a:lstStyle/>
        <a:p>
          <a:endParaRPr lang="en-US"/>
        </a:p>
      </dgm:t>
    </dgm:pt>
    <dgm:pt modelId="{48A62204-4614-48C6-A785-B84F3032CBC3}" type="pres">
      <dgm:prSet presAssocID="{45549EE5-BE4F-4AAB-85E0-D09F462A86D3}" presName="composite2" presStyleCnt="0"/>
      <dgm:spPr/>
    </dgm:pt>
    <dgm:pt modelId="{23AE9250-27B5-4934-9808-C7AC4210FA88}" type="pres">
      <dgm:prSet presAssocID="{45549EE5-BE4F-4AAB-85E0-D09F462A86D3}" presName="dummyNode2" presStyleLbl="node1" presStyleIdx="0" presStyleCnt="3"/>
      <dgm:spPr/>
    </dgm:pt>
    <dgm:pt modelId="{E9054ED3-63A1-4AED-A61D-E5FBF191C042}" type="pres">
      <dgm:prSet presAssocID="{45549EE5-BE4F-4AAB-85E0-D09F462A86D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7E8FD-82C9-4E9A-9B9B-817B731D5B07}" type="pres">
      <dgm:prSet presAssocID="{45549EE5-BE4F-4AAB-85E0-D09F462A86D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E0DCAF-EE1E-4039-B971-C331549B0F50}" type="pres">
      <dgm:prSet presAssocID="{45549EE5-BE4F-4AAB-85E0-D09F462A86D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111F90-ECFE-484E-9423-AC40F9D64D14}" type="pres">
      <dgm:prSet presAssocID="{45549EE5-BE4F-4AAB-85E0-D09F462A86D3}" presName="connSite2" presStyleCnt="0"/>
      <dgm:spPr/>
    </dgm:pt>
    <dgm:pt modelId="{88CE64B2-FF9D-48D4-B723-85AA53815DF4}" type="pres">
      <dgm:prSet presAssocID="{D89F063B-2B1B-49CC-BF57-B9FDAB136D99}" presName="Name18" presStyleLbl="sibTrans2D1" presStyleIdx="1" presStyleCnt="2" custLinFactNeighborX="6418" custLinFactNeighborY="4312"/>
      <dgm:spPr/>
      <dgm:t>
        <a:bodyPr/>
        <a:lstStyle/>
        <a:p>
          <a:endParaRPr lang="en-US"/>
        </a:p>
      </dgm:t>
    </dgm:pt>
    <dgm:pt modelId="{BD000822-163F-4145-80A6-A5478517FD0D}" type="pres">
      <dgm:prSet presAssocID="{534A712E-E414-4AB6-A709-8FAF085E3248}" presName="composite1" presStyleCnt="0"/>
      <dgm:spPr/>
    </dgm:pt>
    <dgm:pt modelId="{6B28E07E-013C-464C-946B-D3604712AAD2}" type="pres">
      <dgm:prSet presAssocID="{534A712E-E414-4AB6-A709-8FAF085E3248}" presName="dummyNode1" presStyleLbl="node1" presStyleIdx="1" presStyleCnt="3"/>
      <dgm:spPr/>
    </dgm:pt>
    <dgm:pt modelId="{EFCE666E-EAF6-4C3D-9E1E-71524C1E0D7D}" type="pres">
      <dgm:prSet presAssocID="{534A712E-E414-4AB6-A709-8FAF085E3248}" presName="childNode1" presStyleLbl="bgAcc1" presStyleIdx="2" presStyleCnt="3" custLinFactNeighborY="1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B752BB-6F97-445E-BBA3-D293A68A7334}" type="pres">
      <dgm:prSet presAssocID="{534A712E-E414-4AB6-A709-8FAF085E3248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6380A9-810C-4DA1-B4B6-340657256E6D}" type="pres">
      <dgm:prSet presAssocID="{534A712E-E414-4AB6-A709-8FAF085E3248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9BCCF9-930B-4B09-8C94-889CBEC3C9A9}" type="pres">
      <dgm:prSet presAssocID="{534A712E-E414-4AB6-A709-8FAF085E3248}" presName="connSite1" presStyleCnt="0"/>
      <dgm:spPr/>
    </dgm:pt>
  </dgm:ptLst>
  <dgm:cxnLst>
    <dgm:cxn modelId="{C039E504-551F-4994-84D6-CDD554576762}" type="presOf" srcId="{EDCD1118-2A96-4AE9-BB67-D0541E5F4FA9}" destId="{4097E8FD-82C9-4E9A-9B9B-817B731D5B07}" srcOrd="1" destOrd="1" presId="urn:microsoft.com/office/officeart/2005/8/layout/hProcess4"/>
    <dgm:cxn modelId="{71912554-AE7B-41B1-B5C0-DC4D8ABC01D4}" srcId="{534A712E-E414-4AB6-A709-8FAF085E3248}" destId="{60B5D524-842F-4E0E-BE0F-92D8F53ECEE2}" srcOrd="1" destOrd="0" parTransId="{7756A3DF-9217-49D8-9D48-2A4144D00D50}" sibTransId="{152000F7-C5D2-4DE9-8D39-B760F5EE9A10}"/>
    <dgm:cxn modelId="{3DD235A3-3C35-440C-87ED-217FD4BFD9CF}" type="presOf" srcId="{8899C73B-0B91-47F2-BB13-1D974EE05DCD}" destId="{1CD62E97-1156-4698-B9C4-7CA0389A477C}" srcOrd="0" destOrd="0" presId="urn:microsoft.com/office/officeart/2005/8/layout/hProcess4"/>
    <dgm:cxn modelId="{203595B1-822B-4E35-854B-ED3E32EA910E}" type="presOf" srcId="{60B5D524-842F-4E0E-BE0F-92D8F53ECEE2}" destId="{EFCE666E-EAF6-4C3D-9E1E-71524C1E0D7D}" srcOrd="0" destOrd="1" presId="urn:microsoft.com/office/officeart/2005/8/layout/hProcess4"/>
    <dgm:cxn modelId="{7C018BB9-4B11-4102-9DA3-7B857900CF20}" type="presOf" srcId="{C59ADBC8-A743-45C6-8E45-8B08FB0B4C6E}" destId="{AEB752BB-6F97-445E-BBA3-D293A68A7334}" srcOrd="1" destOrd="0" presId="urn:microsoft.com/office/officeart/2005/8/layout/hProcess4"/>
    <dgm:cxn modelId="{F66CC0ED-5AD8-490D-9AAE-D95D41A5D759}" type="presOf" srcId="{EDCD1118-2A96-4AE9-BB67-D0541E5F4FA9}" destId="{E9054ED3-63A1-4AED-A61D-E5FBF191C042}" srcOrd="0" destOrd="1" presId="urn:microsoft.com/office/officeart/2005/8/layout/hProcess4"/>
    <dgm:cxn modelId="{6474040E-122A-485D-96BE-29C4D7695C7F}" type="presOf" srcId="{534A712E-E414-4AB6-A709-8FAF085E3248}" destId="{FD6380A9-810C-4DA1-B4B6-340657256E6D}" srcOrd="0" destOrd="0" presId="urn:microsoft.com/office/officeart/2005/8/layout/hProcess4"/>
    <dgm:cxn modelId="{27900D1E-4AFA-419F-A74A-001703D6EE64}" type="presOf" srcId="{60B5D524-842F-4E0E-BE0F-92D8F53ECEE2}" destId="{AEB752BB-6F97-445E-BBA3-D293A68A7334}" srcOrd="1" destOrd="1" presId="urn:microsoft.com/office/officeart/2005/8/layout/hProcess4"/>
    <dgm:cxn modelId="{BF61AA58-DBAF-41D6-BE60-B01EE0BCAAC6}" srcId="{E8F6F28B-DCA6-441C-A1CD-913AC49C3FBE}" destId="{3C2FA049-5C94-438E-B6DA-2FB99C3BC627}" srcOrd="0" destOrd="0" parTransId="{79721C7F-89D1-40C5-9744-FFA70D642540}" sibTransId="{8899C73B-0B91-47F2-BB13-1D974EE05DCD}"/>
    <dgm:cxn modelId="{160B9B90-2977-41CE-892E-3336522482AD}" type="presOf" srcId="{0382BE65-682A-416C-ADC9-6BE3713D9A9C}" destId="{673D3644-43D9-466E-B542-2EDA0F5611C6}" srcOrd="0" destOrd="1" presId="urn:microsoft.com/office/officeart/2005/8/layout/hProcess4"/>
    <dgm:cxn modelId="{92B4787F-ED08-4B4D-AA87-510A65FDDC2D}" type="presOf" srcId="{E8F6F28B-DCA6-441C-A1CD-913AC49C3FBE}" destId="{6062178B-BCBF-43E4-BB79-A160E5349A6F}" srcOrd="0" destOrd="0" presId="urn:microsoft.com/office/officeart/2005/8/layout/hProcess4"/>
    <dgm:cxn modelId="{DDB1A022-CB69-4993-A836-340E6372C977}" type="presOf" srcId="{0382BE65-682A-416C-ADC9-6BE3713D9A9C}" destId="{79C7585D-A8D3-4427-A7C9-09FC51AE322C}" srcOrd="1" destOrd="1" presId="urn:microsoft.com/office/officeart/2005/8/layout/hProcess4"/>
    <dgm:cxn modelId="{19DCFB31-CAF6-49A0-B3F0-4ABCEAF4CC1D}" type="presOf" srcId="{3C2FA049-5C94-438E-B6DA-2FB99C3BC627}" destId="{8659D6DC-DF4F-4C34-A824-05978802A3C4}" srcOrd="0" destOrd="0" presId="urn:microsoft.com/office/officeart/2005/8/layout/hProcess4"/>
    <dgm:cxn modelId="{F4DEE04F-2CDC-47DB-8EBB-BDBFDFDF3BBA}" srcId="{E8F6F28B-DCA6-441C-A1CD-913AC49C3FBE}" destId="{45549EE5-BE4F-4AAB-85E0-D09F462A86D3}" srcOrd="1" destOrd="0" parTransId="{0E338603-3B47-46C6-8CB9-6DFE472840A7}" sibTransId="{D89F063B-2B1B-49CC-BF57-B9FDAB136D99}"/>
    <dgm:cxn modelId="{6E4E3D63-6C20-410B-B1EA-26CA8C9DF4F8}" srcId="{3C2FA049-5C94-438E-B6DA-2FB99C3BC627}" destId="{D77A8F95-8095-43E4-B236-9E483D87B64B}" srcOrd="0" destOrd="0" parTransId="{365DA497-08B1-4E3B-A80D-A83CF8D4569E}" sibTransId="{7BAA0379-0110-4A8B-B88A-723CF2928EF2}"/>
    <dgm:cxn modelId="{CD3FF281-4796-49A8-8A2F-97A0C8DCC038}" srcId="{534A712E-E414-4AB6-A709-8FAF085E3248}" destId="{C59ADBC8-A743-45C6-8E45-8B08FB0B4C6E}" srcOrd="0" destOrd="0" parTransId="{01A1DA84-9F92-4DF9-A5B9-40CA9B7A6094}" sibTransId="{49CA18C9-E9AD-48F3-856B-C8D05B2C9950}"/>
    <dgm:cxn modelId="{E0E16398-CE32-4F0D-8C70-DE2D0935CE2D}" srcId="{45549EE5-BE4F-4AAB-85E0-D09F462A86D3}" destId="{A5074163-5074-427F-872B-9DBE6D8A9BFD}" srcOrd="0" destOrd="0" parTransId="{7B9C5D69-D43B-44D0-A8FD-2B3CBFBD6835}" sibTransId="{3CA82E7A-7E0E-4A59-A79A-41F12C1D82BA}"/>
    <dgm:cxn modelId="{9698531B-8FC0-4193-93A5-40DD86EAAF13}" type="presOf" srcId="{45549EE5-BE4F-4AAB-85E0-D09F462A86D3}" destId="{2FE0DCAF-EE1E-4039-B971-C331549B0F50}" srcOrd="0" destOrd="0" presId="urn:microsoft.com/office/officeart/2005/8/layout/hProcess4"/>
    <dgm:cxn modelId="{4B55A2BC-0FCA-4A30-A4C4-2C96FC5642D0}" srcId="{E8F6F28B-DCA6-441C-A1CD-913AC49C3FBE}" destId="{534A712E-E414-4AB6-A709-8FAF085E3248}" srcOrd="2" destOrd="0" parTransId="{7A3EB8D5-7168-40F8-B48C-062368528BE0}" sibTransId="{62302AC1-932C-42F2-B706-7CBDC8274862}"/>
    <dgm:cxn modelId="{53F2528A-4359-4BFA-B6A9-749862C0AAAD}" type="presOf" srcId="{D89F063B-2B1B-49CC-BF57-B9FDAB136D99}" destId="{88CE64B2-FF9D-48D4-B723-85AA53815DF4}" srcOrd="0" destOrd="0" presId="urn:microsoft.com/office/officeart/2005/8/layout/hProcess4"/>
    <dgm:cxn modelId="{F9DBF4EA-5469-4F58-963C-955D7A3303A7}" type="presOf" srcId="{A5074163-5074-427F-872B-9DBE6D8A9BFD}" destId="{4097E8FD-82C9-4E9A-9B9B-817B731D5B07}" srcOrd="1" destOrd="0" presId="urn:microsoft.com/office/officeart/2005/8/layout/hProcess4"/>
    <dgm:cxn modelId="{C8E9A68E-344F-4F22-822E-95725C2DC37B}" srcId="{45549EE5-BE4F-4AAB-85E0-D09F462A86D3}" destId="{EDCD1118-2A96-4AE9-BB67-D0541E5F4FA9}" srcOrd="1" destOrd="0" parTransId="{6CC41908-4074-486F-8176-89A894A08C84}" sibTransId="{83CF315B-6F3A-45C9-9818-9C9F76438E2B}"/>
    <dgm:cxn modelId="{579BAE7F-C4DB-4530-9ED3-925C03EA44B4}" type="presOf" srcId="{C59ADBC8-A743-45C6-8E45-8B08FB0B4C6E}" destId="{EFCE666E-EAF6-4C3D-9E1E-71524C1E0D7D}" srcOrd="0" destOrd="0" presId="urn:microsoft.com/office/officeart/2005/8/layout/hProcess4"/>
    <dgm:cxn modelId="{49464373-9B3E-461A-B93F-D6D4645FF5FA}" type="presOf" srcId="{A5074163-5074-427F-872B-9DBE6D8A9BFD}" destId="{E9054ED3-63A1-4AED-A61D-E5FBF191C042}" srcOrd="0" destOrd="0" presId="urn:microsoft.com/office/officeart/2005/8/layout/hProcess4"/>
    <dgm:cxn modelId="{00CC692B-EB03-4D9A-81B3-DC22E308BC50}" srcId="{3C2FA049-5C94-438E-B6DA-2FB99C3BC627}" destId="{0382BE65-682A-416C-ADC9-6BE3713D9A9C}" srcOrd="1" destOrd="0" parTransId="{EABD7B94-6999-4304-ABE6-CA5A59264CE9}" sibTransId="{3B1D9606-6E59-461D-BCB1-C3C570007546}"/>
    <dgm:cxn modelId="{5290C44A-572D-4CEB-96A5-80DC55947C6A}" type="presOf" srcId="{D77A8F95-8095-43E4-B236-9E483D87B64B}" destId="{79C7585D-A8D3-4427-A7C9-09FC51AE322C}" srcOrd="1" destOrd="0" presId="urn:microsoft.com/office/officeart/2005/8/layout/hProcess4"/>
    <dgm:cxn modelId="{7B31C668-599A-48D8-9A67-128BA1F4BDE1}" type="presOf" srcId="{D77A8F95-8095-43E4-B236-9E483D87B64B}" destId="{673D3644-43D9-466E-B542-2EDA0F5611C6}" srcOrd="0" destOrd="0" presId="urn:microsoft.com/office/officeart/2005/8/layout/hProcess4"/>
    <dgm:cxn modelId="{FA08879F-AE42-4796-8843-01B3F57EC93F}" type="presParOf" srcId="{6062178B-BCBF-43E4-BB79-A160E5349A6F}" destId="{CC5AA773-4690-4562-9636-6DC53C20C87F}" srcOrd="0" destOrd="0" presId="urn:microsoft.com/office/officeart/2005/8/layout/hProcess4"/>
    <dgm:cxn modelId="{B7ED9F5A-95FB-4177-B1CD-ACAAA0206327}" type="presParOf" srcId="{6062178B-BCBF-43E4-BB79-A160E5349A6F}" destId="{35EA0766-E76A-49B2-8C56-04568839AAE6}" srcOrd="1" destOrd="0" presId="urn:microsoft.com/office/officeart/2005/8/layout/hProcess4"/>
    <dgm:cxn modelId="{BA4FC2BF-32BD-422D-8ADC-F01AC0EE1B16}" type="presParOf" srcId="{6062178B-BCBF-43E4-BB79-A160E5349A6F}" destId="{116D9AC1-D678-4085-BE57-22922A666B6B}" srcOrd="2" destOrd="0" presId="urn:microsoft.com/office/officeart/2005/8/layout/hProcess4"/>
    <dgm:cxn modelId="{5F80563C-DAB7-45F1-AF69-EC6D96F55944}" type="presParOf" srcId="{116D9AC1-D678-4085-BE57-22922A666B6B}" destId="{6A7F3DAD-8B6D-46DA-9621-BEE0EFC64CDD}" srcOrd="0" destOrd="0" presId="urn:microsoft.com/office/officeart/2005/8/layout/hProcess4"/>
    <dgm:cxn modelId="{AB273A0E-4F81-45D7-8FA4-D139BA7DDC50}" type="presParOf" srcId="{6A7F3DAD-8B6D-46DA-9621-BEE0EFC64CDD}" destId="{7955003D-7F12-42FD-9BDF-190EC565BEE2}" srcOrd="0" destOrd="0" presId="urn:microsoft.com/office/officeart/2005/8/layout/hProcess4"/>
    <dgm:cxn modelId="{DD87CA5F-E5D2-4AD2-81BD-799F1A5CF9D3}" type="presParOf" srcId="{6A7F3DAD-8B6D-46DA-9621-BEE0EFC64CDD}" destId="{673D3644-43D9-466E-B542-2EDA0F5611C6}" srcOrd="1" destOrd="0" presId="urn:microsoft.com/office/officeart/2005/8/layout/hProcess4"/>
    <dgm:cxn modelId="{ABC2C6BF-8115-47DB-B979-BBFA842ACE5C}" type="presParOf" srcId="{6A7F3DAD-8B6D-46DA-9621-BEE0EFC64CDD}" destId="{79C7585D-A8D3-4427-A7C9-09FC51AE322C}" srcOrd="2" destOrd="0" presId="urn:microsoft.com/office/officeart/2005/8/layout/hProcess4"/>
    <dgm:cxn modelId="{C91B9C90-E9B5-48A5-A8B2-8591467099B1}" type="presParOf" srcId="{6A7F3DAD-8B6D-46DA-9621-BEE0EFC64CDD}" destId="{8659D6DC-DF4F-4C34-A824-05978802A3C4}" srcOrd="3" destOrd="0" presId="urn:microsoft.com/office/officeart/2005/8/layout/hProcess4"/>
    <dgm:cxn modelId="{0B7D2E01-E1F9-4D13-A5D8-C9E91615081A}" type="presParOf" srcId="{6A7F3DAD-8B6D-46DA-9621-BEE0EFC64CDD}" destId="{AF70A7C6-F296-43DF-9654-C0F534A5CD15}" srcOrd="4" destOrd="0" presId="urn:microsoft.com/office/officeart/2005/8/layout/hProcess4"/>
    <dgm:cxn modelId="{3EBE5E43-DAD4-4EF9-A658-0699E8FA8FBF}" type="presParOf" srcId="{116D9AC1-D678-4085-BE57-22922A666B6B}" destId="{1CD62E97-1156-4698-B9C4-7CA0389A477C}" srcOrd="1" destOrd="0" presId="urn:microsoft.com/office/officeart/2005/8/layout/hProcess4"/>
    <dgm:cxn modelId="{F5E0E474-867E-4B12-8C3F-8C1431809FC8}" type="presParOf" srcId="{116D9AC1-D678-4085-BE57-22922A666B6B}" destId="{48A62204-4614-48C6-A785-B84F3032CBC3}" srcOrd="2" destOrd="0" presId="urn:microsoft.com/office/officeart/2005/8/layout/hProcess4"/>
    <dgm:cxn modelId="{6ABD4EA2-C031-45C3-8356-E1BE1AC97D08}" type="presParOf" srcId="{48A62204-4614-48C6-A785-B84F3032CBC3}" destId="{23AE9250-27B5-4934-9808-C7AC4210FA88}" srcOrd="0" destOrd="0" presId="urn:microsoft.com/office/officeart/2005/8/layout/hProcess4"/>
    <dgm:cxn modelId="{9A1A6C23-67D7-41BE-B677-0D00CEFD6BF7}" type="presParOf" srcId="{48A62204-4614-48C6-A785-B84F3032CBC3}" destId="{E9054ED3-63A1-4AED-A61D-E5FBF191C042}" srcOrd="1" destOrd="0" presId="urn:microsoft.com/office/officeart/2005/8/layout/hProcess4"/>
    <dgm:cxn modelId="{AEB7385A-39C5-4343-B300-F585D9CE2427}" type="presParOf" srcId="{48A62204-4614-48C6-A785-B84F3032CBC3}" destId="{4097E8FD-82C9-4E9A-9B9B-817B731D5B07}" srcOrd="2" destOrd="0" presId="urn:microsoft.com/office/officeart/2005/8/layout/hProcess4"/>
    <dgm:cxn modelId="{966C1D59-4527-48D6-B481-DFBAE8E41F34}" type="presParOf" srcId="{48A62204-4614-48C6-A785-B84F3032CBC3}" destId="{2FE0DCAF-EE1E-4039-B971-C331549B0F50}" srcOrd="3" destOrd="0" presId="urn:microsoft.com/office/officeart/2005/8/layout/hProcess4"/>
    <dgm:cxn modelId="{F099F929-E3D5-4C40-B54B-7BD96CF0A87F}" type="presParOf" srcId="{48A62204-4614-48C6-A785-B84F3032CBC3}" destId="{0A111F90-ECFE-484E-9423-AC40F9D64D14}" srcOrd="4" destOrd="0" presId="urn:microsoft.com/office/officeart/2005/8/layout/hProcess4"/>
    <dgm:cxn modelId="{00FE37F8-6C5C-4314-8307-B5A898BF3A8A}" type="presParOf" srcId="{116D9AC1-D678-4085-BE57-22922A666B6B}" destId="{88CE64B2-FF9D-48D4-B723-85AA53815DF4}" srcOrd="3" destOrd="0" presId="urn:microsoft.com/office/officeart/2005/8/layout/hProcess4"/>
    <dgm:cxn modelId="{853B41C7-BFDA-4899-BB1C-566C7BE6AA98}" type="presParOf" srcId="{116D9AC1-D678-4085-BE57-22922A666B6B}" destId="{BD000822-163F-4145-80A6-A5478517FD0D}" srcOrd="4" destOrd="0" presId="urn:microsoft.com/office/officeart/2005/8/layout/hProcess4"/>
    <dgm:cxn modelId="{C08BC21D-0C3B-4861-801B-C7F9721B5DB8}" type="presParOf" srcId="{BD000822-163F-4145-80A6-A5478517FD0D}" destId="{6B28E07E-013C-464C-946B-D3604712AAD2}" srcOrd="0" destOrd="0" presId="urn:microsoft.com/office/officeart/2005/8/layout/hProcess4"/>
    <dgm:cxn modelId="{DB9E8D23-5305-433D-9D0C-EA7792408937}" type="presParOf" srcId="{BD000822-163F-4145-80A6-A5478517FD0D}" destId="{EFCE666E-EAF6-4C3D-9E1E-71524C1E0D7D}" srcOrd="1" destOrd="0" presId="urn:microsoft.com/office/officeart/2005/8/layout/hProcess4"/>
    <dgm:cxn modelId="{DB428B4A-4544-4EAD-85C3-887B855C375A}" type="presParOf" srcId="{BD000822-163F-4145-80A6-A5478517FD0D}" destId="{AEB752BB-6F97-445E-BBA3-D293A68A7334}" srcOrd="2" destOrd="0" presId="urn:microsoft.com/office/officeart/2005/8/layout/hProcess4"/>
    <dgm:cxn modelId="{877317F8-652F-482E-BB4E-48985B488D14}" type="presParOf" srcId="{BD000822-163F-4145-80A6-A5478517FD0D}" destId="{FD6380A9-810C-4DA1-B4B6-340657256E6D}" srcOrd="3" destOrd="0" presId="urn:microsoft.com/office/officeart/2005/8/layout/hProcess4"/>
    <dgm:cxn modelId="{33184146-ED52-47C4-836B-B4340D73B0CE}" type="presParOf" srcId="{BD000822-163F-4145-80A6-A5478517FD0D}" destId="{559BCCF9-930B-4B09-8C94-889CBEC3C9A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D3644-43D9-466E-B542-2EDA0F5611C6}">
      <dsp:nvSpPr>
        <dsp:cNvPr id="0" name=""/>
        <dsp:cNvSpPr/>
      </dsp:nvSpPr>
      <dsp:spPr>
        <a:xfrm>
          <a:off x="201086" y="1198244"/>
          <a:ext cx="2791628" cy="2302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/>
            <a:t>Input tweets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/>
            <a:t>Input Webpages</a:t>
          </a:r>
        </a:p>
      </dsp:txBody>
      <dsp:txXfrm>
        <a:off x="254073" y="1251231"/>
        <a:ext cx="2685654" cy="1703141"/>
      </dsp:txXfrm>
    </dsp:sp>
    <dsp:sp modelId="{1CD62E97-1156-4698-B9C4-7CA0389A477C}">
      <dsp:nvSpPr>
        <dsp:cNvPr id="0" name=""/>
        <dsp:cNvSpPr/>
      </dsp:nvSpPr>
      <dsp:spPr>
        <a:xfrm>
          <a:off x="1746654" y="1663110"/>
          <a:ext cx="3202032" cy="3202032"/>
        </a:xfrm>
        <a:prstGeom prst="leftCircularArrow">
          <a:avLst>
            <a:gd name="adj1" fmla="val 3537"/>
            <a:gd name="adj2" fmla="val 439246"/>
            <a:gd name="adj3" fmla="val 2214756"/>
            <a:gd name="adj4" fmla="val 9024489"/>
            <a:gd name="adj5" fmla="val 4126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659D6DC-DF4F-4C34-A824-05978802A3C4}">
      <dsp:nvSpPr>
        <dsp:cNvPr id="0" name=""/>
        <dsp:cNvSpPr/>
      </dsp:nvSpPr>
      <dsp:spPr>
        <a:xfrm>
          <a:off x="821448" y="3007360"/>
          <a:ext cx="2481447" cy="986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Calibri Light" charset="0"/>
            </a:rPr>
            <a:t>AVRO=&gt; sequence file</a:t>
          </a:r>
        </a:p>
      </dsp:txBody>
      <dsp:txXfrm>
        <a:off x="850350" y="3036262"/>
        <a:ext cx="2423643" cy="928986"/>
      </dsp:txXfrm>
    </dsp:sp>
    <dsp:sp modelId="{E9054ED3-63A1-4AED-A61D-E5FBF191C042}">
      <dsp:nvSpPr>
        <dsp:cNvPr id="0" name=""/>
        <dsp:cNvSpPr/>
      </dsp:nvSpPr>
      <dsp:spPr>
        <a:xfrm>
          <a:off x="3842207" y="1198245"/>
          <a:ext cx="2791628" cy="2302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/>
            <a:t>K-means clustering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/>
            <a:t>Label extraction</a:t>
          </a:r>
        </a:p>
      </dsp:txBody>
      <dsp:txXfrm>
        <a:off x="3895194" y="1744627"/>
        <a:ext cx="2685654" cy="1703141"/>
      </dsp:txXfrm>
    </dsp:sp>
    <dsp:sp modelId="{88CE64B2-FF9D-48D4-B723-85AA53815DF4}">
      <dsp:nvSpPr>
        <dsp:cNvPr id="0" name=""/>
        <dsp:cNvSpPr/>
      </dsp:nvSpPr>
      <dsp:spPr>
        <a:xfrm>
          <a:off x="5591648" y="-100750"/>
          <a:ext cx="3558744" cy="3558744"/>
        </a:xfrm>
        <a:prstGeom prst="circularArrow">
          <a:avLst>
            <a:gd name="adj1" fmla="val 3182"/>
            <a:gd name="adj2" fmla="val 391903"/>
            <a:gd name="adj3" fmla="val 19437889"/>
            <a:gd name="adj4" fmla="val 12580813"/>
            <a:gd name="adj5" fmla="val 3713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FE0DCAF-EE1E-4039-B971-C331549B0F50}">
      <dsp:nvSpPr>
        <dsp:cNvPr id="0" name=""/>
        <dsp:cNvSpPr/>
      </dsp:nvSpPr>
      <dsp:spPr>
        <a:xfrm>
          <a:off x="4462569" y="704850"/>
          <a:ext cx="2481447" cy="986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Divide input based on results</a:t>
          </a:r>
        </a:p>
      </dsp:txBody>
      <dsp:txXfrm>
        <a:off x="4491471" y="733752"/>
        <a:ext cx="2423643" cy="928986"/>
      </dsp:txXfrm>
    </dsp:sp>
    <dsp:sp modelId="{EFCE666E-EAF6-4C3D-9E1E-71524C1E0D7D}">
      <dsp:nvSpPr>
        <dsp:cNvPr id="0" name=""/>
        <dsp:cNvSpPr/>
      </dsp:nvSpPr>
      <dsp:spPr>
        <a:xfrm>
          <a:off x="7483328" y="1202688"/>
          <a:ext cx="2791628" cy="2302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/>
            <a:t>Hierarchical clustering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/>
            <a:t>Merge results from previous stage</a:t>
          </a:r>
        </a:p>
      </dsp:txBody>
      <dsp:txXfrm>
        <a:off x="7536315" y="1255675"/>
        <a:ext cx="2685654" cy="1703141"/>
      </dsp:txXfrm>
    </dsp:sp>
    <dsp:sp modelId="{FD6380A9-810C-4DA1-B4B6-340657256E6D}">
      <dsp:nvSpPr>
        <dsp:cNvPr id="0" name=""/>
        <dsp:cNvSpPr/>
      </dsp:nvSpPr>
      <dsp:spPr>
        <a:xfrm>
          <a:off x="8103690" y="3007360"/>
          <a:ext cx="2481447" cy="986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Load data into HDFS</a:t>
          </a:r>
        </a:p>
      </dsp:txBody>
      <dsp:txXfrm>
        <a:off x="8132592" y="3036262"/>
        <a:ext cx="2423643" cy="9289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18441609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sz="6000"/>
              <a:t>Click to edit Master title style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1524000" y="3602037"/>
            <a:ext cx="9144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2400"/>
              <a:t>Click to edit Master subtitle style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8724900" y="0"/>
            <a:ext cx="2628900" cy="65420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Click to edit Master title style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text styles</a:t>
            </a:r>
          </a:p>
          <a:p>
            <a:pPr lvl="1">
              <a:defRPr sz="1800"/>
            </a:pPr>
            <a:r>
              <a:rPr sz="3000"/>
              <a:t>Second level</a:t>
            </a:r>
          </a:p>
          <a:p>
            <a:pPr lvl="2">
              <a:defRPr sz="1800"/>
            </a:pPr>
            <a:r>
              <a:rPr sz="3000"/>
              <a:t>Third level</a:t>
            </a:r>
          </a:p>
          <a:p>
            <a:pPr lvl="3">
              <a:defRPr sz="1800"/>
            </a:pPr>
            <a:r>
              <a:rPr sz="3000"/>
              <a:t>Fourth level</a:t>
            </a:r>
          </a:p>
          <a:p>
            <a:pPr lvl="4">
              <a:defRPr sz="1800"/>
            </a:pPr>
            <a:r>
              <a:rPr sz="3000"/>
              <a:t>Fifth level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>
            <a:lvl1pPr>
              <a:defRPr sz="4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1816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Click to edit Master title style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text styles</a:t>
            </a:r>
          </a:p>
          <a:p>
            <a:pPr lvl="1">
              <a:defRPr sz="1800"/>
            </a:pPr>
            <a:r>
              <a:rPr sz="3000"/>
              <a:t>Second level</a:t>
            </a:r>
          </a:p>
          <a:p>
            <a:pPr lvl="2">
              <a:defRPr sz="1800"/>
            </a:pPr>
            <a:r>
              <a:rPr sz="3000"/>
              <a:t>Third level</a:t>
            </a:r>
          </a:p>
          <a:p>
            <a:pPr lvl="3">
              <a:defRPr sz="1800"/>
            </a:pPr>
            <a:r>
              <a:rPr sz="3000"/>
              <a:t>Fourth level</a:t>
            </a:r>
          </a:p>
          <a:p>
            <a:pPr lvl="4">
              <a:defRPr sz="1800"/>
            </a:pPr>
            <a:r>
              <a:rPr sz="3000"/>
              <a:t>Fifth level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831850" y="0"/>
            <a:ext cx="10515600" cy="4562475"/>
          </a:xfrm>
          <a:prstGeom prst="rect">
            <a:avLst/>
          </a:prstGeom>
        </p:spPr>
        <p:txBody>
          <a:bodyPr anchor="b"/>
          <a:lstStyle>
            <a:lvl1pPr>
              <a:defRPr sz="6200"/>
            </a:lvl1pPr>
          </a:lstStyle>
          <a:p>
            <a:pPr lvl="0">
              <a:defRPr sz="1800"/>
            </a:pPr>
            <a:r>
              <a:rPr sz="6200"/>
              <a:t>Click to edit Master title style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831850" y="4589462"/>
            <a:ext cx="10515600" cy="22685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600"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888888"/>
                </a:solidFill>
              </a:rPr>
              <a:t>Click to edit Master text styles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Click to edit Master title style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900" b="1"/>
            </a:lvl1pPr>
          </a:lstStyle>
          <a:p>
            <a:pPr lvl="0">
              <a:defRPr sz="1800" b="0"/>
            </a:pPr>
            <a:r>
              <a:rPr sz="2900" b="1"/>
              <a:t>Click to edit Master text styles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Click to edit Master title style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839787" y="0"/>
            <a:ext cx="3932239" cy="2057400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pPr lvl="0">
              <a:defRPr sz="1800"/>
            </a:pPr>
            <a:r>
              <a:rPr sz="4200"/>
              <a:t>Click to edit Master title style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5183187" y="987425"/>
            <a:ext cx="6172201" cy="5870575"/>
          </a:xfrm>
          <a:prstGeom prst="rect">
            <a:avLst/>
          </a:prstGeom>
        </p:spPr>
        <p:txBody>
          <a:bodyPr/>
          <a:lstStyle>
            <a:lvl1pPr marL="200025" indent="-200025"/>
            <a:lvl2pPr marL="685800" indent="-228600"/>
            <a:lvl3pPr marL="1181100" indent="-266700"/>
            <a:lvl4pPr marL="1691639" indent="-320039"/>
            <a:lvl5pPr marL="2148839" indent="-320039"/>
          </a:lstStyle>
          <a:p>
            <a:pPr lvl="0">
              <a:defRPr sz="1800"/>
            </a:pPr>
            <a:r>
              <a:rPr sz="3000"/>
              <a:t>Click to edit Master text styles</a:t>
            </a:r>
          </a:p>
          <a:p>
            <a:pPr lvl="1">
              <a:defRPr sz="1800"/>
            </a:pPr>
            <a:r>
              <a:rPr sz="3000"/>
              <a:t>Second level</a:t>
            </a:r>
          </a:p>
          <a:p>
            <a:pPr lvl="2">
              <a:defRPr sz="1800"/>
            </a:pPr>
            <a:r>
              <a:rPr sz="3000"/>
              <a:t>Third level</a:t>
            </a:r>
          </a:p>
          <a:p>
            <a:pPr lvl="3">
              <a:defRPr sz="1800"/>
            </a:pPr>
            <a:r>
              <a:rPr sz="3000"/>
              <a:t>Fourth level</a:t>
            </a:r>
          </a:p>
          <a:p>
            <a:pPr lvl="4">
              <a:defRPr sz="1800"/>
            </a:pPr>
            <a:r>
              <a:rPr sz="3000"/>
              <a:t>Fifth level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839787" y="0"/>
            <a:ext cx="3932239" cy="2057400"/>
          </a:xfrm>
          <a:prstGeom prst="rect">
            <a:avLst/>
          </a:prstGeom>
        </p:spPr>
        <p:txBody>
          <a:bodyPr anchor="b"/>
          <a:lstStyle>
            <a:lvl1pPr>
              <a:defRPr sz="4300"/>
            </a:lvl1pPr>
          </a:lstStyle>
          <a:p>
            <a:pPr lvl="0">
              <a:defRPr sz="1800"/>
            </a:pPr>
            <a:r>
              <a:rPr sz="4300"/>
              <a:t>Click to edit Master title style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839787" y="2057400"/>
            <a:ext cx="3932239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200"/>
            </a:lvl1pPr>
          </a:lstStyle>
          <a:p>
            <a:pPr lvl="0">
              <a:defRPr sz="1800"/>
            </a:pPr>
            <a:r>
              <a:rPr sz="2200"/>
              <a:t>Click to edit Master text styles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Click to edit Master title style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text styles</a:t>
            </a:r>
          </a:p>
          <a:p>
            <a:pPr lvl="1">
              <a:defRPr sz="1800"/>
            </a:pPr>
            <a:r>
              <a:rPr sz="3000"/>
              <a:t>Second level</a:t>
            </a:r>
          </a:p>
          <a:p>
            <a:pPr lvl="2">
              <a:defRPr sz="1800"/>
            </a:pPr>
            <a:r>
              <a:rPr sz="3000"/>
              <a:t>Third level</a:t>
            </a:r>
          </a:p>
          <a:p>
            <a:pPr lvl="3">
              <a:defRPr sz="1800"/>
            </a:pPr>
            <a:r>
              <a:rPr sz="3000"/>
              <a:t>Fourth level</a:t>
            </a:r>
          </a:p>
          <a:p>
            <a:pPr lvl="4">
              <a:defRPr sz="1800"/>
            </a:pPr>
            <a:r>
              <a:rPr sz="3000"/>
              <a:t>Fifth level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230187"/>
            <a:ext cx="10515600" cy="1595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5000"/>
              <a:t>Click to edit Master title style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000"/>
              <a:t>Click to edit Master text styles</a:t>
            </a:r>
          </a:p>
          <a:p>
            <a:pPr lvl="1">
              <a:defRPr sz="1800"/>
            </a:pPr>
            <a:r>
              <a:rPr sz="3000"/>
              <a:t>Second level</a:t>
            </a:r>
          </a:p>
          <a:p>
            <a:pPr lvl="2">
              <a:defRPr sz="1800"/>
            </a:pPr>
            <a:r>
              <a:rPr sz="3000"/>
              <a:t>Third level</a:t>
            </a:r>
          </a:p>
          <a:p>
            <a:pPr lvl="3">
              <a:defRPr sz="1800"/>
            </a:pPr>
            <a:r>
              <a:rPr sz="3000"/>
              <a:t>Fourth level</a:t>
            </a:r>
          </a:p>
          <a:p>
            <a:pPr lvl="4">
              <a:defRPr sz="1800"/>
            </a:pPr>
            <a:r>
              <a:rPr sz="3000"/>
              <a:t>Fifth level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610600" y="6404292"/>
            <a:ext cx="27432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>
        <a:lnSpc>
          <a:spcPct val="90000"/>
        </a:lnSpc>
        <a:defRPr sz="5000">
          <a:latin typeface="Garamond"/>
          <a:ea typeface="Garamond"/>
          <a:cs typeface="Garamond"/>
          <a:sym typeface="Garamond"/>
        </a:defRPr>
      </a:lvl1pPr>
      <a:lvl2pPr>
        <a:lnSpc>
          <a:spcPct val="90000"/>
        </a:lnSpc>
        <a:defRPr sz="5000">
          <a:latin typeface="Garamond"/>
          <a:ea typeface="Garamond"/>
          <a:cs typeface="Garamond"/>
          <a:sym typeface="Garamond"/>
        </a:defRPr>
      </a:lvl2pPr>
      <a:lvl3pPr>
        <a:lnSpc>
          <a:spcPct val="90000"/>
        </a:lnSpc>
        <a:defRPr sz="5000">
          <a:latin typeface="Garamond"/>
          <a:ea typeface="Garamond"/>
          <a:cs typeface="Garamond"/>
          <a:sym typeface="Garamond"/>
        </a:defRPr>
      </a:lvl3pPr>
      <a:lvl4pPr>
        <a:lnSpc>
          <a:spcPct val="90000"/>
        </a:lnSpc>
        <a:defRPr sz="5000">
          <a:latin typeface="Garamond"/>
          <a:ea typeface="Garamond"/>
          <a:cs typeface="Garamond"/>
          <a:sym typeface="Garamond"/>
        </a:defRPr>
      </a:lvl4pPr>
      <a:lvl5pPr>
        <a:lnSpc>
          <a:spcPct val="90000"/>
        </a:lnSpc>
        <a:defRPr sz="5000">
          <a:latin typeface="Garamond"/>
          <a:ea typeface="Garamond"/>
          <a:cs typeface="Garamond"/>
          <a:sym typeface="Garamond"/>
        </a:defRPr>
      </a:lvl5pPr>
      <a:lvl6pPr>
        <a:lnSpc>
          <a:spcPct val="90000"/>
        </a:lnSpc>
        <a:defRPr sz="5000">
          <a:latin typeface="Garamond"/>
          <a:ea typeface="Garamond"/>
          <a:cs typeface="Garamond"/>
          <a:sym typeface="Garamond"/>
        </a:defRPr>
      </a:lvl6pPr>
      <a:lvl7pPr>
        <a:lnSpc>
          <a:spcPct val="90000"/>
        </a:lnSpc>
        <a:defRPr sz="5000">
          <a:latin typeface="Garamond"/>
          <a:ea typeface="Garamond"/>
          <a:cs typeface="Garamond"/>
          <a:sym typeface="Garamond"/>
        </a:defRPr>
      </a:lvl7pPr>
      <a:lvl8pPr>
        <a:lnSpc>
          <a:spcPct val="90000"/>
        </a:lnSpc>
        <a:defRPr sz="5000">
          <a:latin typeface="Garamond"/>
          <a:ea typeface="Garamond"/>
          <a:cs typeface="Garamond"/>
          <a:sym typeface="Garamond"/>
        </a:defRPr>
      </a:lvl8pPr>
      <a:lvl9pPr>
        <a:lnSpc>
          <a:spcPct val="90000"/>
        </a:lnSpc>
        <a:defRPr sz="5000">
          <a:latin typeface="Garamond"/>
          <a:ea typeface="Garamond"/>
          <a:cs typeface="Garamond"/>
          <a:sym typeface="Garamond"/>
        </a:defRPr>
      </a:lvl9pPr>
    </p:titleStyle>
    <p:bodyStyle>
      <a:lvl1pPr marL="244928" indent="-244928">
        <a:lnSpc>
          <a:spcPct val="90000"/>
        </a:lnSpc>
        <a:spcBef>
          <a:spcPts val="1000"/>
        </a:spcBef>
        <a:buSzPct val="100000"/>
        <a:buFont typeface="Arial"/>
        <a:buChar char="•"/>
        <a:defRPr sz="3000">
          <a:latin typeface="Garamond"/>
          <a:ea typeface="Garamond"/>
          <a:cs typeface="Garamond"/>
          <a:sym typeface="Garamond"/>
        </a:defRPr>
      </a:lvl1pPr>
      <a:lvl2pPr marL="742950" indent="-285750">
        <a:lnSpc>
          <a:spcPct val="90000"/>
        </a:lnSpc>
        <a:spcBef>
          <a:spcPts val="1000"/>
        </a:spcBef>
        <a:buSzPct val="100000"/>
        <a:buFont typeface="Arial"/>
        <a:buChar char="•"/>
        <a:defRPr sz="3000">
          <a:latin typeface="Garamond"/>
          <a:ea typeface="Garamond"/>
          <a:cs typeface="Garamond"/>
          <a:sym typeface="Garamond"/>
        </a:defRPr>
      </a:lvl2pPr>
      <a:lvl3pPr marL="1257300" indent="-342900">
        <a:lnSpc>
          <a:spcPct val="90000"/>
        </a:lnSpc>
        <a:spcBef>
          <a:spcPts val="1000"/>
        </a:spcBef>
        <a:buSzPct val="100000"/>
        <a:buFont typeface="Arial"/>
        <a:buChar char="•"/>
        <a:defRPr sz="3000">
          <a:latin typeface="Garamond"/>
          <a:ea typeface="Garamond"/>
          <a:cs typeface="Garamond"/>
          <a:sym typeface="Garamond"/>
        </a:defRPr>
      </a:lvl3pPr>
      <a:lvl4pPr marL="1752600" indent="-381000">
        <a:lnSpc>
          <a:spcPct val="90000"/>
        </a:lnSpc>
        <a:spcBef>
          <a:spcPts val="1000"/>
        </a:spcBef>
        <a:buSzPct val="100000"/>
        <a:buFont typeface="Arial"/>
        <a:buChar char="•"/>
        <a:defRPr sz="3000">
          <a:latin typeface="Garamond"/>
          <a:ea typeface="Garamond"/>
          <a:cs typeface="Garamond"/>
          <a:sym typeface="Garamond"/>
        </a:defRPr>
      </a:lvl4pPr>
      <a:lvl5pPr marL="2209800" indent="-381000">
        <a:lnSpc>
          <a:spcPct val="90000"/>
        </a:lnSpc>
        <a:spcBef>
          <a:spcPts val="1000"/>
        </a:spcBef>
        <a:buSzPct val="100000"/>
        <a:buFont typeface="Arial"/>
        <a:buChar char="•"/>
        <a:defRPr sz="3000">
          <a:latin typeface="Garamond"/>
          <a:ea typeface="Garamond"/>
          <a:cs typeface="Garamond"/>
          <a:sym typeface="Garamond"/>
        </a:defRPr>
      </a:lvl5pPr>
      <a:lvl6pPr marL="2667000" indent="-381000">
        <a:lnSpc>
          <a:spcPct val="90000"/>
        </a:lnSpc>
        <a:spcBef>
          <a:spcPts val="1000"/>
        </a:spcBef>
        <a:buSzPct val="100000"/>
        <a:buFont typeface="Arial"/>
        <a:buChar char="•"/>
        <a:defRPr sz="3000">
          <a:latin typeface="Garamond"/>
          <a:ea typeface="Garamond"/>
          <a:cs typeface="Garamond"/>
          <a:sym typeface="Garamond"/>
        </a:defRPr>
      </a:lvl6pPr>
      <a:lvl7pPr marL="3124200" indent="-381000">
        <a:lnSpc>
          <a:spcPct val="90000"/>
        </a:lnSpc>
        <a:spcBef>
          <a:spcPts val="1000"/>
        </a:spcBef>
        <a:buSzPct val="100000"/>
        <a:buFont typeface="Arial"/>
        <a:buChar char="•"/>
        <a:defRPr sz="3000">
          <a:latin typeface="Garamond"/>
          <a:ea typeface="Garamond"/>
          <a:cs typeface="Garamond"/>
          <a:sym typeface="Garamond"/>
        </a:defRPr>
      </a:lvl7pPr>
      <a:lvl8pPr marL="3581400" indent="-381000">
        <a:lnSpc>
          <a:spcPct val="90000"/>
        </a:lnSpc>
        <a:spcBef>
          <a:spcPts val="1000"/>
        </a:spcBef>
        <a:buSzPct val="100000"/>
        <a:buFont typeface="Arial"/>
        <a:buChar char="•"/>
        <a:defRPr sz="3000">
          <a:latin typeface="Garamond"/>
          <a:ea typeface="Garamond"/>
          <a:cs typeface="Garamond"/>
          <a:sym typeface="Garamond"/>
        </a:defRPr>
      </a:lvl8pPr>
      <a:lvl9pPr marL="4038600" indent="-381000">
        <a:lnSpc>
          <a:spcPct val="90000"/>
        </a:lnSpc>
        <a:spcBef>
          <a:spcPts val="1000"/>
        </a:spcBef>
        <a:buSzPct val="100000"/>
        <a:buFont typeface="Arial"/>
        <a:buChar char="•"/>
        <a:defRPr sz="3000">
          <a:latin typeface="Garamond"/>
          <a:ea typeface="Garamond"/>
          <a:cs typeface="Garamond"/>
          <a:sym typeface="Garamond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xfrm>
            <a:off x="1524000" y="393700"/>
            <a:ext cx="9144000" cy="3509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500">
                <a:latin typeface="Garamond"/>
                <a:ea typeface="Garamond"/>
                <a:cs typeface="Garamond"/>
                <a:sym typeface="Garamond"/>
              </a:rPr>
              <a:t>Clustering</a:t>
            </a:r>
            <a:br>
              <a:rPr sz="4500">
                <a:latin typeface="Garamond"/>
                <a:ea typeface="Garamond"/>
                <a:cs typeface="Garamond"/>
                <a:sym typeface="Garamond"/>
              </a:rPr>
            </a:br>
            <a:r>
              <a:rPr sz="4500">
                <a:latin typeface="Garamond"/>
                <a:ea typeface="Garamond"/>
                <a:cs typeface="Garamond"/>
                <a:sym typeface="Garamond"/>
              </a:rPr>
              <a:t>CS5604 - Information Storage and Retrieval</a:t>
            </a:r>
            <a:br>
              <a:rPr sz="4500">
                <a:latin typeface="Garamond"/>
                <a:ea typeface="Garamond"/>
                <a:cs typeface="Garamond"/>
                <a:sym typeface="Garamond"/>
              </a:rPr>
            </a:br>
            <a:r>
              <a:rPr sz="2700">
                <a:latin typeface="Garamond"/>
                <a:ea typeface="Garamond"/>
                <a:cs typeface="Garamond"/>
                <a:sym typeface="Garamond"/>
              </a:rPr>
              <a:t>Spring 2015</a:t>
            </a:r>
            <a:br>
              <a:rPr sz="2700">
                <a:latin typeface="Garamond"/>
                <a:ea typeface="Garamond"/>
                <a:cs typeface="Garamond"/>
                <a:sym typeface="Garamond"/>
              </a:rPr>
            </a:br>
            <a:r>
              <a:rPr sz="2700">
                <a:latin typeface="Garamond"/>
                <a:ea typeface="Garamond"/>
                <a:cs typeface="Garamond"/>
                <a:sym typeface="Garamond"/>
              </a:rPr>
              <a:t>Virginia Tech</a:t>
            </a:r>
            <a:br>
              <a:rPr sz="2700">
                <a:latin typeface="Garamond"/>
                <a:ea typeface="Garamond"/>
                <a:cs typeface="Garamond"/>
                <a:sym typeface="Garamond"/>
              </a:rPr>
            </a:br>
            <a:r>
              <a:rPr sz="2700">
                <a:latin typeface="Garamond"/>
                <a:ea typeface="Garamond"/>
                <a:cs typeface="Garamond"/>
                <a:sym typeface="Garamond"/>
              </a:rPr>
              <a:t>5/5/2015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idx="1"/>
          </p:nvPr>
        </p:nvSpPr>
        <p:spPr>
          <a:xfrm>
            <a:off x="1524000" y="4122737"/>
            <a:ext cx="9144000" cy="325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>
                <a:latin typeface="Garamond"/>
                <a:ea typeface="Garamond"/>
                <a:cs typeface="Garamond"/>
                <a:sym typeface="Garamond"/>
              </a:rPr>
              <a:t>Sujit Reddy Thumma</a:t>
            </a:r>
          </a:p>
          <a:p>
            <a:pPr lvl="0">
              <a:defRPr sz="1800"/>
            </a:pPr>
            <a:r>
              <a:rPr sz="2400">
                <a:latin typeface="Garamond"/>
                <a:ea typeface="Garamond"/>
                <a:cs typeface="Garamond"/>
                <a:sym typeface="Garamond"/>
              </a:rPr>
              <a:t>Rubasri Kalidas</a:t>
            </a:r>
          </a:p>
          <a:p>
            <a:pPr lvl="0">
              <a:defRPr sz="1800"/>
            </a:pPr>
            <a:r>
              <a:rPr sz="2400">
                <a:latin typeface="Garamond"/>
                <a:ea typeface="Garamond"/>
                <a:cs typeface="Garamond"/>
                <a:sym typeface="Garamond"/>
              </a:rPr>
              <a:t>Hanaa Torkey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Evaluation</a:t>
            </a:r>
          </a:p>
        </p:txBody>
      </p:sp>
      <p:sp>
        <p:nvSpPr>
          <p:cNvPr id="132" name="Shape 13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Silhoutte Scores</a:t>
            </a:r>
          </a:p>
          <a:p>
            <a:pPr lvl="0">
              <a:defRPr sz="1800"/>
            </a:pPr>
            <a:r>
              <a:rPr sz="3000"/>
              <a:t>Confusion Matrix</a:t>
            </a:r>
          </a:p>
          <a:p>
            <a:pPr lvl="0">
              <a:defRPr sz="1800"/>
            </a:pPr>
            <a:r>
              <a:rPr sz="3000"/>
              <a:t>Human Judgement</a:t>
            </a:r>
          </a:p>
        </p:txBody>
      </p:sp>
      <p:sp>
        <p:nvSpPr>
          <p:cNvPr id="133" name="Shape 1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10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Silhoutte</a:t>
            </a:r>
          </a:p>
        </p:txBody>
      </p:sp>
      <p:sp>
        <p:nvSpPr>
          <p:cNvPr id="136" name="Shape 136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lvl="0">
              <a:defRPr sz="1800"/>
            </a:pPr>
            <a:r>
              <a:rPr sz="3000" dirty="0"/>
              <a:t>Goal: To measure intra-cluster similarity and inter-cluster dissimilarity</a:t>
            </a:r>
          </a:p>
          <a:p>
            <a:pPr lvl="0">
              <a:defRPr sz="1800"/>
            </a:pPr>
            <a:r>
              <a:rPr sz="3000" dirty="0" err="1"/>
              <a:t>Silhoutte</a:t>
            </a:r>
            <a:r>
              <a:rPr sz="3000" dirty="0"/>
              <a:t> score is calculated based on following equation:</a:t>
            </a:r>
          </a:p>
          <a:p>
            <a:pPr lvl="0">
              <a:defRPr sz="1800"/>
            </a:pPr>
            <a:r>
              <a:rPr sz="3000" dirty="0"/>
              <a:t>For each document: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a = mean intra-cluster distance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b = mean nearest-cluster distance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 err="1"/>
              <a:t>Silhoutte</a:t>
            </a:r>
            <a:r>
              <a:rPr sz="2400" dirty="0"/>
              <a:t> Coefficient = (b - a) / max(a, b)</a:t>
            </a:r>
          </a:p>
          <a:p>
            <a:pPr lvl="0">
              <a:defRPr sz="1800"/>
            </a:pPr>
            <a:r>
              <a:rPr sz="3000" dirty="0" err="1"/>
              <a:t>Silhoutte</a:t>
            </a:r>
            <a:r>
              <a:rPr sz="3000" dirty="0"/>
              <a:t> Score = mean of all coefficients of all documents in a </a:t>
            </a:r>
            <a:r>
              <a:rPr sz="3000" dirty="0" smtClean="0"/>
              <a:t>collection</a:t>
            </a:r>
            <a:endParaRPr lang="en-US" dirty="0"/>
          </a:p>
          <a:p>
            <a:pPr lvl="0">
              <a:defRPr sz="1800"/>
            </a:pPr>
            <a:r>
              <a:rPr lang="en-US" sz="3000" dirty="0" smtClean="0"/>
              <a:t>Score  = +1 (Very Good), -1 (Very Bad), Anything &gt; Zero (Good)</a:t>
            </a:r>
          </a:p>
        </p:txBody>
      </p:sp>
      <p:sp>
        <p:nvSpPr>
          <p:cNvPr id="137" name="Shape 1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11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 dirty="0" err="1"/>
              <a:t>Silhoutte</a:t>
            </a:r>
            <a:r>
              <a:rPr sz="5000" dirty="0"/>
              <a:t> Scores for Webpages</a:t>
            </a:r>
          </a:p>
        </p:txBody>
      </p:sp>
      <p:graphicFrame>
        <p:nvGraphicFramePr>
          <p:cNvPr id="140" name="Table 140"/>
          <p:cNvGraphicFramePr/>
          <p:nvPr>
            <p:extLst>
              <p:ext uri="{D42A27DB-BD31-4B8C-83A1-F6EECF244321}">
                <p14:modId xmlns:p14="http://schemas.microsoft.com/office/powerpoint/2010/main" val="2340443149"/>
              </p:ext>
            </p:extLst>
          </p:nvPr>
        </p:nvGraphicFramePr>
        <p:xfrm>
          <a:off x="838200" y="1825625"/>
          <a:ext cx="10515600" cy="445008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Data Set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Silhoutte Score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classification_small_00000_v2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plane_crash_S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0.0239099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classification_small_00001_v2 (</a:t>
                      </a:r>
                      <a:r>
                        <a:rPr lang="en-US" sz="1800" b="1" i="1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plane_crash_S</a:t>
                      </a: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>
                          <a:solidFill>
                            <a:srgbClr val="FF0000"/>
                          </a:solidFill>
                        </a:rPr>
                        <a:t>0.296624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clustering_large_00000_v1 (</a:t>
                      </a:r>
                      <a:r>
                        <a:rPr lang="en-US" sz="1800" b="1" i="1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diabetes_B</a:t>
                      </a: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>
                          <a:solidFill>
                            <a:srgbClr val="FF0000"/>
                          </a:solidFill>
                        </a:rPr>
                        <a:t>0.124263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clustering_large_00001_v1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diabetes_B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0.0284772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clustering_small_00000_v2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ebola_S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0.0407911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clustering_small_00001_v2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ebola_S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0.0163434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hadoop_small_00000 (</a:t>
                      </a:r>
                      <a:r>
                        <a:rPr lang="en-US" sz="1800" b="1" i="1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egypt_B</a:t>
                      </a: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>
                          <a:solidFill>
                            <a:srgbClr val="FF0000"/>
                          </a:solidFill>
                        </a:rPr>
                        <a:t>0.206282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hadoop_small_00001 (</a:t>
                      </a:r>
                      <a:r>
                        <a:rPr lang="en-US" sz="1800" b="1" i="1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egypt_B</a:t>
                      </a: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>
                          <a:solidFill>
                            <a:srgbClr val="FF0000"/>
                          </a:solidFill>
                        </a:rPr>
                        <a:t>0.264068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ner_small_00000_v2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storm_B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0.0237915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ner_small_00000_v2 (</a:t>
                      </a:r>
                      <a:r>
                        <a:rPr lang="en-US" sz="1800" b="1" i="1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storm_B</a:t>
                      </a: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>
                          <a:solidFill>
                            <a:srgbClr val="FF0000"/>
                          </a:solidFill>
                        </a:rPr>
                        <a:t>0.219972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noise_large_00000_v1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shooting_B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0.027601</a:t>
                      </a: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141" name="Shape 1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12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 dirty="0" err="1"/>
              <a:t>Silhoutte</a:t>
            </a:r>
            <a:r>
              <a:rPr sz="5000" dirty="0"/>
              <a:t> Scores for Webpages (2)</a:t>
            </a:r>
          </a:p>
        </p:txBody>
      </p:sp>
      <p:graphicFrame>
        <p:nvGraphicFramePr>
          <p:cNvPr id="144" name="Table 144"/>
          <p:cNvGraphicFramePr/>
          <p:nvPr>
            <p:extLst>
              <p:ext uri="{D42A27DB-BD31-4B8C-83A1-F6EECF244321}">
                <p14:modId xmlns:p14="http://schemas.microsoft.com/office/powerpoint/2010/main" val="1828312573"/>
              </p:ext>
            </p:extLst>
          </p:nvPr>
        </p:nvGraphicFramePr>
        <p:xfrm>
          <a:off x="838200" y="1825625"/>
          <a:ext cx="10515600" cy="333756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Data Set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Silhoutte Scores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noise_large_00000_v1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shooting_B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0.0505734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noise_large_00001_v1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shooting_B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0.0329083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noise_small_00000_v2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charlie_hebdo_S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0.0156003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social_00000_v2 (police)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0.0139787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solr_large_00000_v1 (</a:t>
                      </a:r>
                      <a:r>
                        <a:rPr lang="en-US" sz="1800" b="1" i="1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tunisia_B</a:t>
                      </a: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>
                          <a:solidFill>
                            <a:srgbClr val="FF0000"/>
                          </a:solidFill>
                        </a:rPr>
                        <a:t>0.467372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solr_large_00001_v1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tunisia_B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0.0242648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solr_small_00000_v2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election_S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0.0165125 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solr_small_00001_v2 (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election_S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</a:t>
                      </a:r>
                      <a:endParaRPr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0.0639537 </a:t>
                      </a: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13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defTabSz="822959">
              <a:defRPr sz="4500"/>
            </a:lvl1pPr>
          </a:lstStyle>
          <a:p>
            <a:pPr lvl="0">
              <a:defRPr sz="1800"/>
            </a:pPr>
            <a:r>
              <a:rPr sz="4500"/>
              <a:t>Silhoutte Scores for Tweets (Small Collections)</a:t>
            </a:r>
          </a:p>
        </p:txBody>
      </p:sp>
      <p:graphicFrame>
        <p:nvGraphicFramePr>
          <p:cNvPr id="148" name="Table 148"/>
          <p:cNvGraphicFramePr/>
          <p:nvPr/>
        </p:nvGraphicFramePr>
        <p:xfrm>
          <a:off x="838200" y="1825625"/>
          <a:ext cx="10515600" cy="296672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FFFFFF"/>
                          </a:solidFill>
                        </a:rPr>
                        <a:t>Data Set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Silhoutte Score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/>
                        <a:t>charlie_hebdo_S</a:t>
                      </a:r>
                      <a:r>
                        <a:rPr b="1" i="1" dirty="0"/>
                        <a:t>  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0.0106168 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/>
                        <a:t>ebola_S</a:t>
                      </a:r>
                      <a:endParaRPr b="1" i="1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0.00891114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>
                          <a:solidFill>
                            <a:srgbClr val="FF0000"/>
                          </a:solidFill>
                        </a:rPr>
                        <a:t>Jan.25_S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>
                          <a:solidFill>
                            <a:srgbClr val="FF0000"/>
                          </a:solidFill>
                        </a:rPr>
                        <a:t>0.112778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/>
                        <a:t>plane_crash_S</a:t>
                      </a:r>
                      <a:endParaRPr b="1" i="1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0.0219601 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/>
                        <a:t>winter_storm_S</a:t>
                      </a:r>
                      <a:r>
                        <a:rPr b="1" i="1" dirty="0"/>
                        <a:t> 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0.00836856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suicide_bomb_attack_S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0.0492852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election_S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0.00522204</a:t>
                      </a: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149" name="Shape 1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14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defTabSz="859536">
              <a:defRPr sz="4700"/>
            </a:lvl1pPr>
          </a:lstStyle>
          <a:p>
            <a:pPr lvl="0">
              <a:defRPr sz="1800"/>
            </a:pPr>
            <a:r>
              <a:rPr sz="4700"/>
              <a:t>Silhoutte Scores for Tweets (Big Collections) </a:t>
            </a:r>
          </a:p>
        </p:txBody>
      </p:sp>
      <p:graphicFrame>
        <p:nvGraphicFramePr>
          <p:cNvPr id="152" name="Table 152"/>
          <p:cNvGraphicFramePr/>
          <p:nvPr>
            <p:extLst>
              <p:ext uri="{D42A27DB-BD31-4B8C-83A1-F6EECF244321}">
                <p14:modId xmlns:p14="http://schemas.microsoft.com/office/powerpoint/2010/main" val="4146637475"/>
              </p:ext>
            </p:extLst>
          </p:nvPr>
        </p:nvGraphicFramePr>
        <p:xfrm>
          <a:off x="838200" y="1825625"/>
          <a:ext cx="10515600" cy="296672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	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Silhoutte Score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/>
                        <a:t>bomb_B</a:t>
                      </a:r>
                      <a:endParaRPr b="1" i="1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0.0114236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/>
                        <a:t>diabetes_B</a:t>
                      </a:r>
                      <a:r>
                        <a:rPr b="1" i="1" dirty="0"/>
                        <a:t>  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0.014169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/>
                        <a:t>egypt_B</a:t>
                      </a:r>
                      <a:r>
                        <a:rPr b="1" i="1" dirty="0"/>
                        <a:t> 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0.0778305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>
                          <a:solidFill>
                            <a:srgbClr val="FF0000"/>
                          </a:solidFill>
                        </a:rPr>
                        <a:t>Malaysia_Airlines_B</a:t>
                      </a:r>
                      <a:endParaRPr b="1" i="1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>
                          <a:solidFill>
                            <a:srgbClr val="FF0000"/>
                          </a:solidFill>
                        </a:rPr>
                        <a:t>0.0993336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/>
                        <a:t>shooting_B</a:t>
                      </a:r>
                      <a:endParaRPr b="1" i="1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0.00939293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 err="1"/>
                        <a:t>storm_B</a:t>
                      </a:r>
                      <a:endParaRPr b="1" i="1" dirty="0"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0.011786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/>
                        <a:t>tunisia_B 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b="1" i="1" dirty="0"/>
                        <a:t>0.0310645</a:t>
                      </a: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153" name="Shape 1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15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Confusion Matrix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idx="1"/>
          </p:nvPr>
        </p:nvSpPr>
        <p:spPr>
          <a:xfrm>
            <a:off x="838200" y="1676400"/>
            <a:ext cx="10515600" cy="46513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lvl="0">
              <a:defRPr sz="1800"/>
            </a:pPr>
            <a:r>
              <a:rPr sz="3000" dirty="0"/>
              <a:t>Data sets we have already are categorized into various clusters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Small Collections</a:t>
            </a:r>
          </a:p>
          <a:p>
            <a:pPr marL="1143000" lvl="2" indent="-228600">
              <a:spcBef>
                <a:spcPts val="500"/>
              </a:spcBef>
              <a:defRPr sz="1800"/>
            </a:pPr>
            <a:r>
              <a:rPr sz="2000" dirty="0"/>
              <a:t>Tweets related to </a:t>
            </a:r>
            <a:r>
              <a:rPr sz="2000" dirty="0" err="1"/>
              <a:t>ebola</a:t>
            </a:r>
            <a:r>
              <a:rPr sz="2000" dirty="0"/>
              <a:t>, elections, plane </a:t>
            </a:r>
            <a:r>
              <a:rPr sz="2000" dirty="0" smtClean="0"/>
              <a:t>crash</a:t>
            </a:r>
            <a:r>
              <a:rPr lang="en-US" sz="2000" dirty="0" smtClean="0"/>
              <a:t>,</a:t>
            </a:r>
            <a:r>
              <a:rPr sz="2000" dirty="0" smtClean="0"/>
              <a:t> </a:t>
            </a:r>
            <a:r>
              <a:rPr sz="2000" dirty="0"/>
              <a:t>etc.</a:t>
            </a:r>
            <a:endParaRPr sz="2400" dirty="0"/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Big Collections</a:t>
            </a:r>
          </a:p>
          <a:p>
            <a:pPr marL="1143000" lvl="2" indent="-228600">
              <a:spcBef>
                <a:spcPts val="500"/>
              </a:spcBef>
              <a:defRPr sz="1800"/>
            </a:pPr>
            <a:r>
              <a:rPr sz="2000" dirty="0"/>
              <a:t>Tweets related to diabetes, shooting, </a:t>
            </a:r>
            <a:r>
              <a:rPr sz="2000" dirty="0" smtClean="0"/>
              <a:t>storm</a:t>
            </a:r>
            <a:r>
              <a:rPr lang="en-US" sz="2000" dirty="0" smtClean="0"/>
              <a:t>,</a:t>
            </a:r>
            <a:r>
              <a:rPr sz="2000" dirty="0" smtClean="0"/>
              <a:t> </a:t>
            </a:r>
            <a:r>
              <a:rPr sz="2000" dirty="0"/>
              <a:t>etc.</a:t>
            </a:r>
          </a:p>
          <a:p>
            <a:pPr marL="685800" lvl="1" indent="-228600">
              <a:spcBef>
                <a:spcPts val="500"/>
              </a:spcBef>
              <a:defRPr sz="1800"/>
            </a:pPr>
            <a:endParaRPr sz="2000" dirty="0"/>
          </a:p>
          <a:p>
            <a:pPr marL="195942" lvl="0" indent="-195942">
              <a:defRPr sz="1800"/>
            </a:pPr>
            <a:r>
              <a:rPr sz="2400" dirty="0"/>
              <a:t>We have identified and assumed such collections as a training set for clustering validation</a:t>
            </a:r>
          </a:p>
          <a:p>
            <a:pPr marL="647700" lvl="1" indent="-190500">
              <a:spcBef>
                <a:spcPts val="500"/>
              </a:spcBef>
              <a:defRPr sz="1800"/>
            </a:pPr>
            <a:r>
              <a:rPr sz="2000" dirty="0"/>
              <a:t>Used K-Means with various </a:t>
            </a:r>
            <a:r>
              <a:rPr sz="2000" dirty="0" err="1" smtClean="0"/>
              <a:t>tunables</a:t>
            </a:r>
            <a:endParaRPr lang="en-US" sz="2000" dirty="0" smtClean="0"/>
          </a:p>
          <a:p>
            <a:pPr marL="1162050" lvl="2" indent="-190500">
              <a:spcBef>
                <a:spcPts val="500"/>
              </a:spcBef>
              <a:defRPr sz="1800"/>
            </a:pPr>
            <a:r>
              <a:rPr lang="en-US" sz="2000" dirty="0"/>
              <a:t>C</a:t>
            </a:r>
            <a:r>
              <a:rPr lang="en-US" sz="2000" dirty="0" smtClean="0"/>
              <a:t>hanging distance measure</a:t>
            </a:r>
          </a:p>
          <a:p>
            <a:pPr marL="1162050" lvl="2" indent="-190500">
              <a:spcBef>
                <a:spcPts val="500"/>
              </a:spcBef>
              <a:defRPr sz="1800"/>
            </a:pPr>
            <a:r>
              <a:rPr lang="en-US" sz="2000" dirty="0" smtClean="0"/>
              <a:t>Iterations until convergence</a:t>
            </a:r>
          </a:p>
          <a:p>
            <a:pPr marL="1162050" lvl="2" indent="-190500">
              <a:spcBef>
                <a:spcPts val="500"/>
              </a:spcBef>
              <a:defRPr sz="1800"/>
            </a:pPr>
            <a:r>
              <a:rPr lang="en-US" sz="2000" dirty="0" smtClean="0"/>
              <a:t>Feature Selection pruning out high frequency words</a:t>
            </a:r>
          </a:p>
          <a:p>
            <a:pPr marL="1162050" lvl="2" indent="-190500">
              <a:spcBef>
                <a:spcPts val="500"/>
              </a:spcBef>
              <a:defRPr sz="1800"/>
            </a:pPr>
            <a:r>
              <a:rPr lang="en-US" sz="2000" dirty="0" smtClean="0"/>
              <a:t>Changed the analyzer to </a:t>
            </a:r>
            <a:r>
              <a:rPr lang="en-US" sz="2000" dirty="0" err="1" smtClean="0"/>
              <a:t>MailArchivesClusteringAnalyzer</a:t>
            </a:r>
            <a:endParaRPr lang="en-US" sz="2000" dirty="0" smtClean="0"/>
          </a:p>
          <a:p>
            <a:pPr marL="1162050" lvl="2" indent="-190500">
              <a:spcBef>
                <a:spcPts val="500"/>
              </a:spcBef>
              <a:defRPr sz="1800"/>
            </a:pPr>
            <a:r>
              <a:rPr lang="en-US" sz="2000" dirty="0" smtClean="0"/>
              <a:t>Random initialization of centroids</a:t>
            </a:r>
          </a:p>
          <a:p>
            <a:pPr marL="1162050" lvl="2" indent="-190500">
              <a:spcBef>
                <a:spcPts val="500"/>
              </a:spcBef>
              <a:defRPr sz="1800"/>
            </a:pPr>
            <a:endParaRPr sz="2000" dirty="0"/>
          </a:p>
        </p:txBody>
      </p:sp>
      <p:sp>
        <p:nvSpPr>
          <p:cNvPr id="157" name="Shape 1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16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defTabSz="813816">
              <a:defRPr sz="4450"/>
            </a:lvl1pPr>
          </a:lstStyle>
          <a:p>
            <a:pPr lvl="0">
              <a:defRPr sz="1800"/>
            </a:pPr>
            <a:r>
              <a:rPr sz="3200" dirty="0"/>
              <a:t>Confusion Matrix for Small </a:t>
            </a:r>
            <a:r>
              <a:rPr lang="en-US" sz="3200" dirty="0" smtClean="0"/>
              <a:t>T</a:t>
            </a:r>
            <a:r>
              <a:rPr sz="3200" dirty="0" smtClean="0"/>
              <a:t>weet </a:t>
            </a:r>
            <a:r>
              <a:rPr lang="en-US" sz="3200" dirty="0"/>
              <a:t>C</a:t>
            </a:r>
            <a:r>
              <a:rPr sz="3200" dirty="0" smtClean="0"/>
              <a:t>ollection </a:t>
            </a:r>
            <a:r>
              <a:rPr lang="en-US" sz="3200" dirty="0"/>
              <a:t>C</a:t>
            </a:r>
            <a:r>
              <a:rPr sz="3200" dirty="0" smtClean="0"/>
              <a:t>oncatenation </a:t>
            </a:r>
            <a:r>
              <a:rPr sz="3200" dirty="0"/>
              <a:t>(7)</a:t>
            </a:r>
          </a:p>
        </p:txBody>
      </p:sp>
      <p:sp>
        <p:nvSpPr>
          <p:cNvPr id="161" name="Shape 161"/>
          <p:cNvSpPr/>
          <p:nvPr/>
        </p:nvSpPr>
        <p:spPr>
          <a:xfrm>
            <a:off x="8056563" y="2093913"/>
            <a:ext cx="3300413" cy="204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t>A --&gt; suicide_bomb_attack_S</a:t>
            </a:r>
          </a:p>
          <a:p>
            <a:pPr lvl="0"/>
            <a:r>
              <a:t>B --&gt; charlie_hebdo_S</a:t>
            </a:r>
          </a:p>
          <a:p>
            <a:pPr lvl="0"/>
            <a:r>
              <a:t>C --&gt; ebola_S</a:t>
            </a:r>
          </a:p>
          <a:p>
            <a:pPr lvl="0"/>
            <a:r>
              <a:t>D --&gt; plane_crash_S</a:t>
            </a:r>
          </a:p>
          <a:p>
            <a:pPr lvl="0"/>
            <a:r>
              <a:t>E --&gt; election_S</a:t>
            </a:r>
          </a:p>
          <a:p>
            <a:pPr lvl="0"/>
            <a:r>
              <a:t>F --&gt; winter_storm_S</a:t>
            </a:r>
          </a:p>
          <a:p>
            <a:pPr lvl="0"/>
            <a:r>
              <a:t>G --&gt; Jan.25_S</a:t>
            </a:r>
          </a:p>
        </p:txBody>
      </p:sp>
      <p:sp>
        <p:nvSpPr>
          <p:cNvPr id="162" name="Shape 1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17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589"/>
            <a:ext cx="7315215" cy="548641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defTabSz="813816">
              <a:defRPr sz="4450"/>
            </a:lvl1pPr>
          </a:lstStyle>
          <a:p>
            <a:pPr lvl="0">
              <a:defRPr sz="1800"/>
            </a:pPr>
            <a:r>
              <a:rPr sz="3200" dirty="0"/>
              <a:t>Confusion Matrix for Big </a:t>
            </a:r>
            <a:r>
              <a:rPr lang="en-US" sz="3200" dirty="0" smtClean="0"/>
              <a:t>T</a:t>
            </a:r>
            <a:r>
              <a:rPr sz="3200" dirty="0" smtClean="0"/>
              <a:t>weet </a:t>
            </a:r>
            <a:r>
              <a:rPr lang="en-US" sz="3200" dirty="0"/>
              <a:t>C</a:t>
            </a:r>
            <a:r>
              <a:rPr sz="3200" dirty="0" smtClean="0"/>
              <a:t>ollection </a:t>
            </a:r>
            <a:r>
              <a:rPr lang="en-US" sz="3200" dirty="0"/>
              <a:t>C</a:t>
            </a:r>
            <a:r>
              <a:rPr sz="3200" dirty="0" smtClean="0"/>
              <a:t>oncatenation </a:t>
            </a:r>
            <a:r>
              <a:rPr sz="3200" dirty="0"/>
              <a:t>(7)</a:t>
            </a:r>
          </a:p>
        </p:txBody>
      </p:sp>
      <p:sp>
        <p:nvSpPr>
          <p:cNvPr id="166" name="Shape 166"/>
          <p:cNvSpPr/>
          <p:nvPr/>
        </p:nvSpPr>
        <p:spPr>
          <a:xfrm>
            <a:off x="8052237" y="2092872"/>
            <a:ext cx="3300413" cy="204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t>A --&gt; diabetes_B</a:t>
            </a:r>
          </a:p>
          <a:p>
            <a:pPr lvl="0"/>
            <a:r>
              <a:t>B --&gt; bomb_B</a:t>
            </a:r>
          </a:p>
          <a:p>
            <a:pPr lvl="0"/>
            <a:r>
              <a:t>C --&gt; storm_B</a:t>
            </a:r>
          </a:p>
          <a:p>
            <a:pPr lvl="0"/>
            <a:r>
              <a:t>D --&gt; tunisia_B</a:t>
            </a:r>
          </a:p>
          <a:p>
            <a:pPr lvl="0"/>
            <a:r>
              <a:t>E --&gt; Malaysia_Airlines_B</a:t>
            </a:r>
          </a:p>
          <a:p>
            <a:pPr lvl="0"/>
            <a:r>
              <a:t>F --&gt; egypt_B</a:t>
            </a:r>
          </a:p>
          <a:p>
            <a:pPr lvl="0"/>
            <a:r>
              <a:t>G --&gt; shooting_B</a:t>
            </a:r>
          </a:p>
        </p:txBody>
      </p:sp>
      <p:sp>
        <p:nvSpPr>
          <p:cNvPr id="167" name="Shape 1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18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4" y="1371589"/>
            <a:ext cx="7315215" cy="548641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905255">
              <a:defRPr sz="4950"/>
            </a:lvl1pPr>
          </a:lstStyle>
          <a:p>
            <a:pPr lvl="0">
              <a:defRPr sz="1800"/>
            </a:pPr>
            <a:r>
              <a:rPr sz="4950" dirty="0" err="1"/>
              <a:t>Silhoutte</a:t>
            </a:r>
            <a:r>
              <a:rPr sz="4950" dirty="0"/>
              <a:t> Scores for concatenated </a:t>
            </a:r>
            <a:r>
              <a:rPr lang="en-US" sz="4950" dirty="0" smtClean="0"/>
              <a:t>D</a:t>
            </a:r>
            <a:r>
              <a:rPr sz="4950" dirty="0" smtClean="0"/>
              <a:t>ata </a:t>
            </a:r>
            <a:r>
              <a:rPr lang="en-US" sz="4950" dirty="0" smtClean="0"/>
              <a:t>S</a:t>
            </a:r>
            <a:r>
              <a:rPr sz="4950" dirty="0" smtClean="0"/>
              <a:t>ets</a:t>
            </a:r>
            <a:endParaRPr sz="4950" dirty="0"/>
          </a:p>
        </p:txBody>
      </p:sp>
      <p:graphicFrame>
        <p:nvGraphicFramePr>
          <p:cNvPr id="170" name="Table 170"/>
          <p:cNvGraphicFramePr/>
          <p:nvPr/>
        </p:nvGraphicFramePr>
        <p:xfrm>
          <a:off x="838200" y="1825625"/>
          <a:ext cx="10515600" cy="114300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 dirty="0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Data Set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Silhoutte Score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Small Tweet Collection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0.0190188</a:t>
                      </a:r>
                    </a:p>
                  </a:txBody>
                  <a:tcPr marL="45720" marR="4572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 smtClean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Big Tweet Collection</a:t>
                      </a:r>
                      <a:endParaRPr sz="1900" b="1" dirty="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 smtClean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0.0166863</a:t>
                      </a:r>
                      <a:endParaRPr sz="1900" b="1" dirty="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19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Agenda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 dirty="0"/>
              <a:t>Project Description</a:t>
            </a:r>
          </a:p>
          <a:p>
            <a:pPr lvl="0">
              <a:defRPr sz="1800"/>
            </a:pPr>
            <a:r>
              <a:rPr sz="3000" dirty="0"/>
              <a:t>System Design</a:t>
            </a:r>
          </a:p>
          <a:p>
            <a:pPr lvl="0">
              <a:defRPr sz="1800"/>
            </a:pPr>
            <a:r>
              <a:rPr sz="3000" dirty="0" smtClean="0"/>
              <a:t>Cluster Evaluation</a:t>
            </a:r>
            <a:endParaRPr sz="3000" dirty="0"/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Clustering Statistics</a:t>
            </a:r>
          </a:p>
        </p:txBody>
      </p:sp>
      <p:graphicFrame>
        <p:nvGraphicFramePr>
          <p:cNvPr id="174" name="Table 174"/>
          <p:cNvGraphicFramePr/>
          <p:nvPr/>
        </p:nvGraphicFramePr>
        <p:xfrm>
          <a:off x="838200" y="1825625"/>
          <a:ext cx="10515600" cy="387660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dirty="0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Data Set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Dictionary Size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Sparsity Index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Clustering Time (K- means) (Minutes)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charlie_hebdo_S 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13452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99.8591179858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5.39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ebola_S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25648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99.8957347915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6.37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Jan.25_S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17639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99.9185522711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5.45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plane_crash_S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16725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99.8628283162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5.82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winter_storm_S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23717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99.8690672714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6.28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suicide_bomb_attack_S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3748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99.7262108164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5.45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election_S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59643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99.9231350261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6.93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Concat_S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100548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99.9250943396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NA</a:t>
                      </a: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20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Clustering Statistics</a:t>
            </a:r>
          </a:p>
        </p:txBody>
      </p:sp>
      <p:graphicFrame>
        <p:nvGraphicFramePr>
          <p:cNvPr id="178" name="Table 178"/>
          <p:cNvGraphicFramePr/>
          <p:nvPr/>
        </p:nvGraphicFramePr>
        <p:xfrm>
          <a:off x="838200" y="1825625"/>
          <a:ext cx="10515600" cy="387660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 dirty="0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Data Set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Dictionary Size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Sparsity Index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Clustering Time (K- means)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 err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bomb_B</a:t>
                      </a:r>
                      <a:endParaRPr sz="1900" b="1" dirty="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508347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99.8591179858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14.68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 err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diabetes_B</a:t>
                      </a:r>
                      <a:endParaRPr sz="1900" b="1" dirty="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224233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99.8957347915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15.32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egypt_B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159347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99.9185522711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8.87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Malaysia_Airlines_B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18498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99.8628283162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15.6 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shooting_B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600305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99.8690672714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16.6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storm_B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516101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99.7262108164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16.22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tunisia_B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175966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99.9231350261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7.34</a:t>
                      </a:r>
                    </a:p>
                  </a:txBody>
                  <a:tcPr marL="45720" marR="45720" horzOverflow="overflow"/>
                </a:tc>
              </a:tr>
              <a:tr h="40075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Concat_B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1559466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99.9460551033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NA</a:t>
                      </a: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179" name="Shape 1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21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/>
          </p:cNvSpPr>
          <p:nvPr>
            <p:ph type="title"/>
          </p:nvPr>
        </p:nvSpPr>
        <p:spPr>
          <a:xfrm>
            <a:off x="838200" y="-11747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Clustering Statistics</a:t>
            </a:r>
          </a:p>
        </p:txBody>
      </p:sp>
      <p:graphicFrame>
        <p:nvGraphicFramePr>
          <p:cNvPr id="182" name="Table 182"/>
          <p:cNvGraphicFramePr/>
          <p:nvPr>
            <p:extLst>
              <p:ext uri="{D42A27DB-BD31-4B8C-83A1-F6EECF244321}">
                <p14:modId xmlns:p14="http://schemas.microsoft.com/office/powerpoint/2010/main" val="3444686179"/>
              </p:ext>
            </p:extLst>
          </p:nvPr>
        </p:nvGraphicFramePr>
        <p:xfrm>
          <a:off x="1143000" y="996138"/>
          <a:ext cx="9506495" cy="4578468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2956185"/>
                <a:gridCol w="2303574"/>
                <a:gridCol w="1943162"/>
                <a:gridCol w="2303574"/>
              </a:tblGrid>
              <a:tr h="574040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 dirty="0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Data Set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Dictionary Size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Sparsity Index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900" b="1">
                          <a:solidFill>
                            <a:srgbClr val="FFFFFF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Clustering Time (Minutes)</a:t>
                      </a:r>
                    </a:p>
                  </a:txBody>
                  <a:tcPr marL="45720" marR="45720" horzOverflow="overflow"/>
                </a:tc>
              </a:tr>
              <a:tr h="42779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classification_small_00000_v2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3839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97.3941205733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5.1</a:t>
                      </a:r>
                    </a:p>
                  </a:txBody>
                  <a:tcPr marL="45720" marR="45720" horzOverflow="overflow"/>
                </a:tc>
              </a:tr>
              <a:tr h="42779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classification_small_00001_v2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536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97.6227262127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5.1</a:t>
                      </a:r>
                    </a:p>
                  </a:txBody>
                  <a:tcPr marL="45720" marR="45720" horzOverflow="overflow"/>
                </a:tc>
              </a:tr>
              <a:tr h="42779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clustering_large_00000_v1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11374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99.1809722871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5.3</a:t>
                      </a:r>
                    </a:p>
                  </a:txBody>
                  <a:tcPr marL="45720" marR="45720" horzOverflow="overflow"/>
                </a:tc>
              </a:tr>
              <a:tr h="42779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clustering_large_00001_v1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15593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99.2333229766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5.2</a:t>
                      </a:r>
                    </a:p>
                  </a:txBody>
                  <a:tcPr marL="45720" marR="45720" horzOverflow="overflow"/>
                </a:tc>
              </a:tr>
              <a:tr h="42779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clustering_small_00000_v2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385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97.9647495362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4.9</a:t>
                      </a:r>
                    </a:p>
                  </a:txBody>
                  <a:tcPr marL="45720" marR="45720" horzOverflow="overflow"/>
                </a:tc>
              </a:tr>
              <a:tr h="42779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clustering_small_00001_v2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384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96.7801716442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5.1</a:t>
                      </a:r>
                    </a:p>
                  </a:txBody>
                  <a:tcPr marL="45720" marR="45720" horzOverflow="overflow"/>
                </a:tc>
              </a:tr>
              <a:tr h="42779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hadoop_small_00000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4387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99.1756580464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5.4</a:t>
                      </a:r>
                    </a:p>
                  </a:txBody>
                  <a:tcPr marL="45720" marR="45720" horzOverflow="overflow"/>
                </a:tc>
              </a:tr>
              <a:tr h="42779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hadoop_small_00001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4387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99.1756165435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1900" b="1" dirty="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5.1</a:t>
                      </a: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183" name="Shape 1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22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Human Judgement</a:t>
            </a:r>
          </a:p>
        </p:txBody>
      </p:sp>
      <p:sp>
        <p:nvSpPr>
          <p:cNvPr id="186" name="Shape 186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 dirty="0" err="1"/>
              <a:t>Ebola_S</a:t>
            </a:r>
            <a:r>
              <a:rPr sz="3000" dirty="0"/>
              <a:t> data set</a:t>
            </a:r>
          </a:p>
          <a:p>
            <a:pPr lvl="0">
              <a:defRPr sz="1800"/>
            </a:pPr>
            <a:r>
              <a:rPr sz="3000" dirty="0"/>
              <a:t># of Clusters: 5</a:t>
            </a:r>
          </a:p>
          <a:p>
            <a:pPr lvl="0">
              <a:defRPr sz="1800"/>
            </a:pPr>
            <a:r>
              <a:rPr sz="3000" dirty="0"/>
              <a:t>Cluster 1:  (related to deaths)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 Ebola kills fourth victim in Nigeria The death toll from the Ebola outbreak in Nigeria has risen to four </a:t>
            </a:r>
            <a:r>
              <a:rPr sz="2400" dirty="0" err="1"/>
              <a:t>whi</a:t>
            </a:r>
            <a:endParaRPr sz="2400" dirty="0"/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RT </a:t>
            </a:r>
            <a:r>
              <a:rPr sz="2400" dirty="0" err="1"/>
              <a:t>Dont</a:t>
            </a:r>
            <a:r>
              <a:rPr sz="2400" dirty="0"/>
              <a:t> be victim 827 Ebola death toll rises to 826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RT Ebola outbreak now believed to have infected 2127 people killed 1145 health officials say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RT Two people in have died after drinking salt water which was </a:t>
            </a:r>
            <a:r>
              <a:rPr sz="2400" dirty="0" err="1"/>
              <a:t>rumoured</a:t>
            </a:r>
            <a:r>
              <a:rPr sz="2400" dirty="0"/>
              <a:t> to be protective against</a:t>
            </a:r>
          </a:p>
        </p:txBody>
      </p:sp>
      <p:sp>
        <p:nvSpPr>
          <p:cNvPr id="187" name="Shape 1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23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 dirty="0"/>
              <a:t>Cluster 2: (related to doctors )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US doctor stricken with the deadly Ebola virus while in Liberia and brought to the US for treatment in a </a:t>
            </a:r>
            <a:r>
              <a:rPr sz="2400" dirty="0" err="1"/>
              <a:t>speci</a:t>
            </a:r>
            <a:endParaRPr sz="2400" dirty="0"/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RT doctor blogs from frontlines via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Moscow doctors suspect that a Nigerian man might have Ebola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RT Quelling Ebola outbreak will take six months doctors group says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Pray for Government dismissed 16000 doctors on strike despite Ebola pandemic</a:t>
            </a:r>
          </a:p>
        </p:txBody>
      </p:sp>
      <p:sp>
        <p:nvSpPr>
          <p:cNvPr id="191" name="Shape 1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24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94" name="Shape 194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 dirty="0"/>
              <a:t>Cluster 3:(related to politics)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RT For real Obama orders Ebola screening of </a:t>
            </a:r>
            <a:r>
              <a:rPr sz="2400" dirty="0" err="1"/>
              <a:t>Mahama</a:t>
            </a:r>
            <a:r>
              <a:rPr sz="2400" dirty="0"/>
              <a:t> other African Leaders meeting him at </a:t>
            </a:r>
            <a:r>
              <a:rPr sz="2400" dirty="0" err="1"/>
              <a:t>USAfrica</a:t>
            </a:r>
            <a:r>
              <a:rPr sz="2400" dirty="0"/>
              <a:t> Summit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Patrick Sawyer was sent by powerful people to spread Ebola to Nigeria </a:t>
            </a:r>
            <a:r>
              <a:rPr sz="2400" dirty="0" err="1"/>
              <a:t>Fani</a:t>
            </a:r>
            <a:r>
              <a:rPr sz="2400" dirty="0"/>
              <a:t> </a:t>
            </a:r>
            <a:r>
              <a:rPr sz="2400" dirty="0" err="1"/>
              <a:t>Kayode</a:t>
            </a:r>
            <a:r>
              <a:rPr sz="2400" dirty="0"/>
              <a:t> </a:t>
            </a:r>
            <a:r>
              <a:rPr sz="2400" dirty="0" err="1"/>
              <a:t>Fani</a:t>
            </a:r>
            <a:r>
              <a:rPr sz="2400" dirty="0"/>
              <a:t> </a:t>
            </a:r>
            <a:r>
              <a:rPr sz="2400" dirty="0" err="1"/>
              <a:t>Kayode</a:t>
            </a:r>
            <a:r>
              <a:rPr sz="2400" dirty="0"/>
              <a:t> has reacted 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RT The Economist explains why Ebola wont become a pandemic View video via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Obama Calls Ellen Commits to fight amp </a:t>
            </a:r>
            <a:r>
              <a:rPr sz="2400" dirty="0" err="1"/>
              <a:t>WAfrica</a:t>
            </a:r>
            <a:endParaRPr sz="2400" dirty="0"/>
          </a:p>
        </p:txBody>
      </p:sp>
      <p:sp>
        <p:nvSpPr>
          <p:cNvPr id="195" name="Shape 1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25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 dirty="0"/>
              <a:t>Cluster 4:  (related to </a:t>
            </a:r>
            <a:r>
              <a:rPr sz="3000" dirty="0" err="1"/>
              <a:t>ebola</a:t>
            </a:r>
            <a:r>
              <a:rPr sz="3000" dirty="0"/>
              <a:t> virus itself)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How is this Ebola virus transmitted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RT Ebola symptoms can take 2 21 days to show It usually start in the form of malaria or cold followed by Fever </a:t>
            </a:r>
            <a:r>
              <a:rPr sz="2400" dirty="0" err="1"/>
              <a:t>Diarrhoea</a:t>
            </a:r>
            <a:r>
              <a:rPr sz="2400" dirty="0"/>
              <a:t> V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Ebola puts focus on drugs made in tobacco plants Using plants this way sometimes called pharming can </a:t>
            </a:r>
            <a:r>
              <a:rPr sz="2400" dirty="0" err="1"/>
              <a:t>pr</a:t>
            </a:r>
            <a:endParaRPr sz="2400" dirty="0"/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Ebola virus forces Sierra Leone and Liberia to withdraw from Nanjing Youth Olympics</a:t>
            </a:r>
          </a:p>
        </p:txBody>
      </p:sp>
      <p:sp>
        <p:nvSpPr>
          <p:cNvPr id="199" name="Shape 1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26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 dirty="0"/>
              <a:t>Cluster 5: (related to drugs)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Ebola FG Okays Experimental Drug Developed By Nigerian To Treat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RT Drugs manufactured in tobacco plants being tested against Ebola other diseases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Tobacco plants prove useful in Ebola drug production See All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EBOLA Western drugs firms have not tried to find vaccine because virus only affects Africans</a:t>
            </a:r>
          </a:p>
        </p:txBody>
      </p:sp>
      <p:sp>
        <p:nvSpPr>
          <p:cNvPr id="203" name="Shape 2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27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</a:p>
          <a:p>
            <a:r>
              <a:rPr lang="en-US" dirty="0" smtClean="0"/>
              <a:t>Thanks!!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942699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would like to thank our sponsors, US National Science Foundation, for funding this project through grant IIS - </a:t>
            </a:r>
            <a:r>
              <a:rPr lang="en-US" dirty="0" smtClean="0"/>
              <a:t>1319578.</a:t>
            </a:r>
          </a:p>
          <a:p>
            <a:r>
              <a:rPr lang="en-US" dirty="0" smtClean="0"/>
              <a:t>We </a:t>
            </a:r>
            <a:r>
              <a:rPr lang="en-US" dirty="0"/>
              <a:t>would like to thank our class mates for extensive evaluation of this report through peer reviews and invigorating discussions in the class that helped us a lot in the completion of the </a:t>
            </a:r>
            <a:r>
              <a:rPr lang="en-US" dirty="0" smtClean="0"/>
              <a:t>project.</a:t>
            </a:r>
          </a:p>
          <a:p>
            <a:r>
              <a:rPr lang="en-US" dirty="0" smtClean="0"/>
              <a:t>We </a:t>
            </a:r>
            <a:r>
              <a:rPr lang="en-US" dirty="0"/>
              <a:t>would like to specifically thank our instructor Prof. Edward A. Fox and teaching assistants Mohammed </a:t>
            </a:r>
            <a:r>
              <a:rPr lang="en-US" dirty="0" err="1"/>
              <a:t>Magdy</a:t>
            </a:r>
            <a:r>
              <a:rPr lang="en-US" dirty="0"/>
              <a:t>, </a:t>
            </a:r>
            <a:r>
              <a:rPr lang="en-US" dirty="0" err="1"/>
              <a:t>Sunshin</a:t>
            </a:r>
            <a:r>
              <a:rPr lang="en-US" dirty="0"/>
              <a:t> Lee for their constant guidance and encouragement throughout the course of the project.</a:t>
            </a:r>
          </a:p>
        </p:txBody>
      </p:sp>
    </p:spTree>
    <p:extLst>
      <p:ext uri="{BB962C8B-B14F-4D97-AF65-F5344CB8AC3E}">
        <p14:creationId xmlns:p14="http://schemas.microsoft.com/office/powerpoint/2010/main" val="327440711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519112" y="128532"/>
            <a:ext cx="10515601" cy="93976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 lvl="0">
              <a:defRPr sz="1800"/>
            </a:pPr>
            <a:r>
              <a:rPr sz="4000"/>
              <a:t>Project Motivations</a:t>
            </a:r>
          </a:p>
        </p:txBody>
      </p:sp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xfrm>
            <a:off x="590550" y="1346200"/>
            <a:ext cx="9546643" cy="5249863"/>
          </a:xfrm>
          <a:prstGeom prst="rect">
            <a:avLst/>
          </a:prstGeom>
        </p:spPr>
        <p:txBody>
          <a:bodyPr/>
          <a:lstStyle/>
          <a:p>
            <a:pPr lvl="0">
              <a:buClr>
                <a:srgbClr val="000000"/>
              </a:buClr>
              <a:defRPr sz="1800"/>
            </a:pPr>
            <a:r>
              <a:rPr sz="3000" dirty="0"/>
              <a:t>Problem 1: Query word could be ambiguous:</a:t>
            </a:r>
          </a:p>
          <a:p>
            <a:pPr marL="1143000" lvl="2" indent="-228600">
              <a:spcBef>
                <a:spcPts val="500"/>
              </a:spcBef>
              <a:buClr>
                <a:srgbClr val="000000"/>
              </a:buClr>
              <a:defRPr sz="1800"/>
            </a:pPr>
            <a:r>
              <a:rPr sz="2000" dirty="0" err="1"/>
              <a:t>Eg</a:t>
            </a:r>
            <a:r>
              <a:rPr sz="2000" dirty="0"/>
              <a:t>: </a:t>
            </a:r>
            <a:r>
              <a:rPr sz="2000" dirty="0" err="1"/>
              <a:t>Solr</a:t>
            </a:r>
            <a:r>
              <a:rPr sz="2000" dirty="0"/>
              <a:t> query “Star” retrieves documents about astronomy, plants, animals etc. </a:t>
            </a:r>
          </a:p>
          <a:p>
            <a:pPr marL="685800" lvl="1" indent="-228600">
              <a:spcBef>
                <a:spcPts val="500"/>
              </a:spcBef>
              <a:buClr>
                <a:srgbClr val="000000"/>
              </a:buClr>
              <a:defRPr sz="1800"/>
            </a:pPr>
            <a:r>
              <a:rPr sz="2400" u="sng" dirty="0"/>
              <a:t>Solution</a:t>
            </a:r>
            <a:r>
              <a:rPr sz="2400" dirty="0"/>
              <a:t>: </a:t>
            </a:r>
          </a:p>
          <a:p>
            <a:pPr marL="1143000" lvl="2" indent="-228600">
              <a:spcBef>
                <a:spcPts val="500"/>
              </a:spcBef>
              <a:buClr>
                <a:srgbClr val="000000"/>
              </a:buClr>
              <a:defRPr sz="1800"/>
            </a:pPr>
            <a:r>
              <a:rPr sz="2000" dirty="0"/>
              <a:t>Clustering document responses to queries along lines of </a:t>
            </a:r>
            <a:r>
              <a:rPr sz="2000"/>
              <a:t>different </a:t>
            </a:r>
            <a:r>
              <a:rPr sz="2000" smtClean="0"/>
              <a:t>topics</a:t>
            </a:r>
            <a:r>
              <a:rPr sz="2000" dirty="0"/>
              <a:t>.</a:t>
            </a:r>
          </a:p>
          <a:p>
            <a:pPr lvl="0">
              <a:buClr>
                <a:srgbClr val="000000"/>
              </a:buClr>
              <a:defRPr sz="1800"/>
            </a:pPr>
            <a:r>
              <a:rPr sz="3000" dirty="0"/>
              <a:t>Problem 2:  Constructing </a:t>
            </a:r>
            <a:r>
              <a:rPr sz="3000"/>
              <a:t>of </a:t>
            </a:r>
            <a:r>
              <a:rPr sz="3000" smtClean="0"/>
              <a:t>topic </a:t>
            </a:r>
            <a:r>
              <a:rPr sz="3000" dirty="0"/>
              <a:t>hierarchies and taxonomies</a:t>
            </a:r>
          </a:p>
          <a:p>
            <a:pPr marL="685800" lvl="1" indent="-228600">
              <a:spcBef>
                <a:spcPts val="500"/>
              </a:spcBef>
              <a:buClr>
                <a:srgbClr val="000000"/>
              </a:buClr>
              <a:defRPr sz="1800"/>
            </a:pPr>
            <a:r>
              <a:rPr sz="2400" u="sng" dirty="0"/>
              <a:t>Solution</a:t>
            </a:r>
            <a:r>
              <a:rPr sz="2400" dirty="0"/>
              <a:t>: </a:t>
            </a:r>
          </a:p>
          <a:p>
            <a:pPr marL="1143000" lvl="2" indent="-228600">
              <a:spcBef>
                <a:spcPts val="500"/>
              </a:spcBef>
              <a:buClr>
                <a:srgbClr val="000000"/>
              </a:buClr>
              <a:defRPr sz="1800"/>
            </a:pPr>
            <a:r>
              <a:rPr sz="2000" dirty="0"/>
              <a:t>Preliminary clustering of large samples of web documents.</a:t>
            </a:r>
          </a:p>
          <a:p>
            <a:pPr lvl="0">
              <a:defRPr sz="1800"/>
            </a:pPr>
            <a:r>
              <a:rPr sz="3000" dirty="0"/>
              <a:t>Problem 3: Speeding up similarity search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u="sng" dirty="0"/>
              <a:t>Solution</a:t>
            </a:r>
            <a:r>
              <a:rPr sz="2400" dirty="0"/>
              <a:t>:</a:t>
            </a:r>
          </a:p>
          <a:p>
            <a:pPr marL="1143000" lvl="2" indent="-228600">
              <a:spcBef>
                <a:spcPts val="500"/>
              </a:spcBef>
              <a:defRPr sz="1800"/>
            </a:pPr>
            <a:r>
              <a:rPr sz="2000" dirty="0"/>
              <a:t>Restrict the search for documents similar to a query to  most representative cluster(s).</a:t>
            </a:r>
          </a:p>
        </p:txBody>
      </p:sp>
      <p:sp>
        <p:nvSpPr>
          <p:cNvPr id="78" name="Shape 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518914" y="164114"/>
            <a:ext cx="10515601" cy="99899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 lvl="0">
              <a:defRPr sz="1800"/>
            </a:pPr>
            <a:r>
              <a:rPr sz="4000"/>
              <a:t>Project Overview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idx="1"/>
          </p:nvPr>
        </p:nvSpPr>
        <p:spPr>
          <a:xfrm>
            <a:off x="566737" y="1381125"/>
            <a:ext cx="9063527" cy="52324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 dirty="0"/>
              <a:t> Data </a:t>
            </a:r>
            <a:r>
              <a:rPr lang="en-US" sz="3000" dirty="0" smtClean="0"/>
              <a:t>P</a:t>
            </a:r>
            <a:r>
              <a:rPr sz="3000" dirty="0" smtClean="0"/>
              <a:t>reparation</a:t>
            </a:r>
            <a:r>
              <a:rPr sz="3000" dirty="0"/>
              <a:t>: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Converting Avro data files to sequence files with key as document ID and value as cleaned text.</a:t>
            </a:r>
          </a:p>
          <a:p>
            <a:pPr lvl="0">
              <a:defRPr sz="1800"/>
            </a:pPr>
            <a:r>
              <a:rPr sz="3000" dirty="0"/>
              <a:t>Data Clustering: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Flat clustering of tweets and </a:t>
            </a:r>
            <a:r>
              <a:rPr sz="2400" dirty="0" smtClean="0"/>
              <a:t>webpage</a:t>
            </a:r>
            <a:r>
              <a:rPr lang="en-US" sz="2400" dirty="0" smtClean="0"/>
              <a:t>s</a:t>
            </a:r>
            <a:r>
              <a:rPr sz="2400" dirty="0" smtClean="0"/>
              <a:t> </a:t>
            </a:r>
            <a:r>
              <a:rPr sz="2400" dirty="0"/>
              <a:t>collections 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Hierarchical clustering of tweets and </a:t>
            </a:r>
            <a:r>
              <a:rPr sz="2400" dirty="0" smtClean="0"/>
              <a:t>webpage </a:t>
            </a:r>
            <a:r>
              <a:rPr sz="2400" dirty="0"/>
              <a:t>collections </a:t>
            </a:r>
          </a:p>
          <a:p>
            <a:pPr lvl="0">
              <a:defRPr sz="1800"/>
            </a:pPr>
            <a:r>
              <a:rPr sz="3000" dirty="0"/>
              <a:t>Cluster Labeling:</a:t>
            </a:r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Labeling the output of the clusters using </a:t>
            </a:r>
            <a:r>
              <a:rPr sz="2400"/>
              <a:t>the </a:t>
            </a:r>
            <a:r>
              <a:rPr sz="2400" smtClean="0"/>
              <a:t>top </a:t>
            </a:r>
            <a:r>
              <a:rPr sz="2400" dirty="0"/>
              <a:t>terms in the </a:t>
            </a:r>
            <a:r>
              <a:rPr sz="2400" dirty="0" smtClean="0"/>
              <a:t>cluster</a:t>
            </a:r>
            <a:r>
              <a:rPr lang="en-US" sz="2400" dirty="0" smtClean="0"/>
              <a:t>ing result.</a:t>
            </a:r>
            <a:endParaRPr sz="2400" dirty="0"/>
          </a:p>
          <a:p>
            <a:pPr lvl="0">
              <a:defRPr sz="1800"/>
            </a:pPr>
            <a:r>
              <a:rPr sz="3000" dirty="0"/>
              <a:t>Analysis of Output:</a:t>
            </a:r>
            <a:endParaRPr sz="2400" dirty="0"/>
          </a:p>
          <a:p>
            <a:pPr marL="685800" lvl="1" indent="-228600">
              <a:spcBef>
                <a:spcPts val="500"/>
              </a:spcBef>
              <a:defRPr sz="1800"/>
            </a:pPr>
            <a:r>
              <a:rPr sz="2400" dirty="0"/>
              <a:t> Statistics and evaluation for the clustering result</a:t>
            </a:r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85085969"/>
              </p:ext>
            </p:extLst>
          </p:nvPr>
        </p:nvGraphicFramePr>
        <p:xfrm>
          <a:off x="491375" y="1600200"/>
          <a:ext cx="10786225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itle 8"/>
          <p:cNvSpPr>
            <a:spLocks noGrp="1"/>
          </p:cNvSpPr>
          <p:nvPr/>
        </p:nvSpPr>
        <p:spPr>
          <a:xfrm>
            <a:off x="381000" y="2286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Workflow </a:t>
            </a:r>
          </a:p>
        </p:txBody>
      </p:sp>
    </p:spTree>
    <p:extLst>
      <p:ext uri="{BB962C8B-B14F-4D97-AF65-F5344CB8AC3E}">
        <p14:creationId xmlns:p14="http://schemas.microsoft.com/office/powerpoint/2010/main" val="2714689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838200" y="81346"/>
            <a:ext cx="10515600" cy="105855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 dirty="0" smtClean="0"/>
              <a:t>Clustering</a:t>
            </a:r>
            <a:r>
              <a:rPr lang="en-US" sz="5000" dirty="0" smtClean="0"/>
              <a:t> Process</a:t>
            </a:r>
            <a:endParaRPr sz="5000" dirty="0"/>
          </a:p>
        </p:txBody>
      </p:sp>
      <p:sp>
        <p:nvSpPr>
          <p:cNvPr id="66" name="Shape 66"/>
          <p:cNvSpPr>
            <a:spLocks noGrp="1"/>
          </p:cNvSpPr>
          <p:nvPr>
            <p:ph type="body" idx="1"/>
          </p:nvPr>
        </p:nvSpPr>
        <p:spPr>
          <a:xfrm>
            <a:off x="415925" y="1139825"/>
            <a:ext cx="11208605" cy="551815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base"/>
            <a:r>
              <a:rPr lang="en-US" dirty="0"/>
              <a:t>Cluster the </a:t>
            </a:r>
            <a:r>
              <a:rPr lang="en-US" dirty="0" smtClean="0"/>
              <a:t>document using K-Means algorithm </a:t>
            </a:r>
            <a:r>
              <a:rPr lang="en-US" dirty="0"/>
              <a:t>based on:​</a:t>
            </a:r>
          </a:p>
          <a:p>
            <a:pPr lvl="1" fontAlgn="base"/>
            <a:r>
              <a:rPr lang="en-US" dirty="0"/>
              <a:t>Similarity measure:  cosine </a:t>
            </a:r>
            <a:r>
              <a:rPr lang="en-US" dirty="0" smtClean="0"/>
              <a:t>similarity</a:t>
            </a:r>
            <a:r>
              <a:rPr lang="en-US" dirty="0"/>
              <a:t>.</a:t>
            </a:r>
          </a:p>
          <a:p>
            <a:pPr fontAlgn="base"/>
            <a:r>
              <a:rPr lang="en-US" u="sng" dirty="0" smtClean="0"/>
              <a:t>Clustering</a:t>
            </a:r>
            <a:r>
              <a:rPr lang="en-US" u="sng" dirty="0"/>
              <a:t>: </a:t>
            </a:r>
            <a:r>
              <a:rPr lang="en-US" u="sng" dirty="0" smtClean="0"/>
              <a:t>​</a:t>
            </a:r>
            <a:endParaRPr lang="en-US" u="sng" dirty="0"/>
          </a:p>
          <a:p>
            <a:pPr lvl="1" fontAlgn="base"/>
            <a:r>
              <a:rPr lang="en-US" dirty="0"/>
              <a:t>Randomly choose k instances as</a:t>
            </a:r>
            <a:r>
              <a:rPr lang="en-US" i="1" dirty="0"/>
              <a:t> seeds</a:t>
            </a:r>
            <a:r>
              <a:rPr lang="en-US" dirty="0"/>
              <a:t>, one per cluster.​</a:t>
            </a:r>
          </a:p>
          <a:p>
            <a:pPr lvl="1" fontAlgn="base"/>
            <a:r>
              <a:rPr lang="en-US" dirty="0"/>
              <a:t>Form initial clusters based on these seeds.​</a:t>
            </a:r>
          </a:p>
          <a:p>
            <a:pPr lvl="1" fontAlgn="base"/>
            <a:r>
              <a:rPr lang="en-US" dirty="0"/>
              <a:t>Iterate, repeatedly reallocating instances to different clusters to improve the overall clustering.​</a:t>
            </a:r>
          </a:p>
          <a:p>
            <a:pPr lvl="1" fontAlgn="base"/>
            <a:r>
              <a:rPr lang="en-US" smtClean="0"/>
              <a:t>Stop </a:t>
            </a:r>
            <a:r>
              <a:rPr lang="en-US" dirty="0"/>
              <a:t>when </a:t>
            </a:r>
            <a:r>
              <a:rPr lang="en-US" dirty="0" smtClean="0"/>
              <a:t>clustering converges, no change in clusters.​</a:t>
            </a:r>
            <a:endParaRPr lang="en-US" dirty="0"/>
          </a:p>
        </p:txBody>
      </p:sp>
      <p:sp>
        <p:nvSpPr>
          <p:cNvPr id="69" name="Shape 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2110536" y="793614"/>
            <a:ext cx="7776820" cy="5835786"/>
          </a:xfrm>
          <a:prstGeom prst="roundRect">
            <a:avLst>
              <a:gd name="adj" fmla="val 16685"/>
            </a:avLst>
          </a:prstGeom>
          <a:solidFill>
            <a:srgbClr val="D6D6D6"/>
          </a:solidFill>
          <a:ln w="12700">
            <a:solidFill>
              <a:srgbClr val="5B9BD5"/>
            </a:solidFill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85" name="Shape 85"/>
          <p:cNvSpPr/>
          <p:nvPr/>
        </p:nvSpPr>
        <p:spPr>
          <a:xfrm>
            <a:off x="2384343" y="950493"/>
            <a:ext cx="1956954" cy="1803845"/>
          </a:xfrm>
          <a:prstGeom prst="roundRect">
            <a:avLst>
              <a:gd name="adj" fmla="val 12478"/>
            </a:avLst>
          </a:prstGeom>
          <a:solidFill>
            <a:srgbClr val="D2D2D2"/>
          </a:solidFill>
          <a:ln w="25400"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86" name="Shape 86"/>
          <p:cNvSpPr/>
          <p:nvPr/>
        </p:nvSpPr>
        <p:spPr>
          <a:xfrm>
            <a:off x="2384343" y="3114551"/>
            <a:ext cx="1956954" cy="1803845"/>
          </a:xfrm>
          <a:prstGeom prst="roundRect">
            <a:avLst>
              <a:gd name="adj" fmla="val 12478"/>
            </a:avLst>
          </a:prstGeom>
          <a:solidFill>
            <a:srgbClr val="D6D6D6"/>
          </a:solidFill>
          <a:ln w="19050"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4800600" y="4637333"/>
            <a:ext cx="2145171" cy="1803845"/>
          </a:xfrm>
          <a:prstGeom prst="roundRect">
            <a:avLst>
              <a:gd name="adj" fmla="val 12478"/>
            </a:avLst>
          </a:prstGeom>
          <a:solidFill>
            <a:srgbClr val="D6D6D6"/>
          </a:solidFill>
          <a:ln w="19050"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8" name="Shape 88"/>
          <p:cNvSpPr/>
          <p:nvPr/>
        </p:nvSpPr>
        <p:spPr>
          <a:xfrm>
            <a:off x="4988817" y="2527078"/>
            <a:ext cx="1956954" cy="1803845"/>
          </a:xfrm>
          <a:prstGeom prst="roundRect">
            <a:avLst>
              <a:gd name="adj" fmla="val 12478"/>
            </a:avLst>
          </a:prstGeom>
          <a:solidFill>
            <a:srgbClr val="D6D6D6"/>
          </a:solidFill>
          <a:ln w="19050"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7527363" y="4637333"/>
            <a:ext cx="1956953" cy="1803845"/>
          </a:xfrm>
          <a:prstGeom prst="roundRect">
            <a:avLst>
              <a:gd name="adj" fmla="val 12478"/>
            </a:avLst>
          </a:prstGeom>
          <a:solidFill>
            <a:srgbClr val="D6D6D6"/>
          </a:solidFill>
          <a:ln w="19050"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990307" y="-454146"/>
            <a:ext cx="10515601" cy="1595438"/>
          </a:xfrm>
          <a:prstGeom prst="rect">
            <a:avLst/>
          </a:prstGeom>
        </p:spPr>
        <p:txBody>
          <a:bodyPr/>
          <a:lstStyle>
            <a:lvl1pPr algn="ctr">
              <a:defRPr sz="4000"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 lvl="0">
              <a:defRPr sz="1800"/>
            </a:pPr>
            <a:r>
              <a:rPr sz="4000"/>
              <a:t>System Design</a:t>
            </a:r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xfrm>
            <a:off x="8610600" y="6366192"/>
            <a:ext cx="2743200" cy="3454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 algn="ctr">
              <a:defRPr sz="1800"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t>7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92" name="Shape 92"/>
          <p:cNvSpPr/>
          <p:nvPr/>
        </p:nvSpPr>
        <p:spPr>
          <a:xfrm>
            <a:off x="113836" y="1511811"/>
            <a:ext cx="1794105" cy="998283"/>
          </a:xfrm>
          <a:prstGeom prst="roundRect">
            <a:avLst>
              <a:gd name="adj" fmla="val 19083"/>
            </a:avLst>
          </a:prstGeom>
          <a:gradFill>
            <a:gsLst>
              <a:gs pos="0">
                <a:srgbClr val="80B860"/>
              </a:gs>
              <a:gs pos="50000">
                <a:srgbClr val="6FB242"/>
              </a:gs>
              <a:gs pos="100000">
                <a:srgbClr val="61A236"/>
              </a:gs>
            </a:gsLst>
            <a:lin ang="5400000"/>
          </a:gradFill>
          <a:ln w="6350">
            <a:solidFill>
              <a:srgbClr val="5B9BD5"/>
            </a:solidFill>
            <a:miter/>
          </a:ln>
          <a:effectLst>
            <a:outerShdw blurRad="63500" dist="19050" dir="5400000" rotWithShape="0">
              <a:srgbClr val="000000">
                <a:alpha val="63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>
                <a:solidFill>
                  <a:srgbClr val="FFFFFF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TWEETS / WEBAPGES</a:t>
            </a:r>
          </a:p>
        </p:txBody>
      </p:sp>
      <p:sp>
        <p:nvSpPr>
          <p:cNvPr id="93" name="Shape 93"/>
          <p:cNvSpPr/>
          <p:nvPr/>
        </p:nvSpPr>
        <p:spPr>
          <a:xfrm>
            <a:off x="2465768" y="3196694"/>
            <a:ext cx="1794104" cy="998283"/>
          </a:xfrm>
          <a:prstGeom prst="roundRect">
            <a:avLst>
              <a:gd name="adj" fmla="val 19083"/>
            </a:avLst>
          </a:prstGeom>
          <a:gradFill>
            <a:gsLst>
              <a:gs pos="0">
                <a:srgbClr val="5F82CB"/>
              </a:gs>
              <a:gs pos="50000">
                <a:srgbClr val="3E70CA"/>
              </a:gs>
              <a:gs pos="100000">
                <a:srgbClr val="2F61BA"/>
              </a:gs>
            </a:gsLst>
            <a:lin ang="5400000"/>
          </a:gradFill>
          <a:ln w="6350">
            <a:solidFill>
              <a:srgbClr val="4472C4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>
                <a:solidFill>
                  <a:srgbClr val="FFFFFF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KMEANS CLUSTERING</a:t>
            </a:r>
          </a:p>
        </p:txBody>
      </p:sp>
      <p:sp>
        <p:nvSpPr>
          <p:cNvPr id="94" name="Shape 94"/>
          <p:cNvSpPr/>
          <p:nvPr/>
        </p:nvSpPr>
        <p:spPr>
          <a:xfrm>
            <a:off x="5070242" y="3196694"/>
            <a:ext cx="1794104" cy="998283"/>
          </a:xfrm>
          <a:prstGeom prst="roundRect">
            <a:avLst>
              <a:gd name="adj" fmla="val 19083"/>
            </a:avLst>
          </a:prstGeom>
          <a:solidFill>
            <a:srgbClr val="FFDA35"/>
          </a:solidFill>
          <a:ln w="19050">
            <a:solidFill>
              <a:srgbClr val="FFFFFF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>
                <a:solidFill>
                  <a:srgbClr val="FFFFFF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LABEL EXTRACTION</a:t>
            </a:r>
          </a:p>
        </p:txBody>
      </p:sp>
      <p:sp>
        <p:nvSpPr>
          <p:cNvPr id="95" name="Shape 95"/>
          <p:cNvSpPr/>
          <p:nvPr/>
        </p:nvSpPr>
        <p:spPr>
          <a:xfrm>
            <a:off x="4988817" y="4776272"/>
            <a:ext cx="1875529" cy="998282"/>
          </a:xfrm>
          <a:prstGeom prst="roundRect">
            <a:avLst>
              <a:gd name="adj" fmla="val 19083"/>
            </a:avLst>
          </a:prstGeom>
          <a:gradFill>
            <a:gsLst>
              <a:gs pos="0">
                <a:srgbClr val="5F82CB"/>
              </a:gs>
              <a:gs pos="50000">
                <a:srgbClr val="3E70CA"/>
              </a:gs>
              <a:gs pos="100000">
                <a:srgbClr val="2F61BA"/>
              </a:gs>
            </a:gsLst>
            <a:lin ang="5400000"/>
          </a:gradFill>
          <a:ln w="6350">
            <a:solidFill>
              <a:srgbClr val="4472C4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/>
            <a:r>
              <a:rPr dirty="0">
                <a:solidFill>
                  <a:srgbClr val="FFFFFF"/>
                </a:solidFill>
                <a:latin typeface="Marker Felt"/>
                <a:ea typeface="Marker Felt"/>
                <a:cs typeface="Marker Felt"/>
                <a:sym typeface="Marker Felt"/>
              </a:rPr>
              <a:t>HIERARCHICAL </a:t>
            </a:r>
          </a:p>
          <a:p>
            <a:pPr lvl="0" algn="ctr"/>
            <a:r>
              <a:rPr dirty="0">
                <a:solidFill>
                  <a:srgbClr val="FFFFFF"/>
                </a:solidFill>
                <a:latin typeface="Marker Felt"/>
                <a:ea typeface="Marker Felt"/>
                <a:cs typeface="Marker Felt"/>
                <a:sym typeface="Marker Felt"/>
              </a:rPr>
              <a:t>CLUSTERING</a:t>
            </a:r>
          </a:p>
        </p:txBody>
      </p:sp>
      <p:sp>
        <p:nvSpPr>
          <p:cNvPr id="96" name="Shape 96"/>
          <p:cNvSpPr/>
          <p:nvPr/>
        </p:nvSpPr>
        <p:spPr>
          <a:xfrm>
            <a:off x="7608787" y="4776272"/>
            <a:ext cx="1794104" cy="998282"/>
          </a:xfrm>
          <a:prstGeom prst="roundRect">
            <a:avLst>
              <a:gd name="adj" fmla="val 19083"/>
            </a:avLst>
          </a:prstGeom>
          <a:solidFill>
            <a:srgbClr val="FFDA35"/>
          </a:solidFill>
          <a:ln w="19050">
            <a:solidFill>
              <a:srgbClr val="FFFFFF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>
                <a:solidFill>
                  <a:srgbClr val="FFFFFF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MERGE RESULTS</a:t>
            </a:r>
          </a:p>
        </p:txBody>
      </p:sp>
      <p:sp>
        <p:nvSpPr>
          <p:cNvPr id="97" name="Shape 97"/>
          <p:cNvSpPr/>
          <p:nvPr/>
        </p:nvSpPr>
        <p:spPr>
          <a:xfrm>
            <a:off x="10065908" y="4776272"/>
            <a:ext cx="1794104" cy="998282"/>
          </a:xfrm>
          <a:prstGeom prst="roundRect">
            <a:avLst>
              <a:gd name="adj" fmla="val 19083"/>
            </a:avLst>
          </a:prstGeom>
          <a:solidFill>
            <a:srgbClr val="ED7D31"/>
          </a:solidFill>
          <a:ln w="12700">
            <a:solidFill>
              <a:srgbClr val="AD5B24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/>
            <a:r>
              <a:rPr sz="2100">
                <a:solidFill>
                  <a:srgbClr val="FFFFFF"/>
                </a:solidFill>
                <a:latin typeface="Marker Felt"/>
                <a:ea typeface="Marker Felt"/>
                <a:cs typeface="Marker Felt"/>
                <a:sym typeface="Marker Felt"/>
              </a:rPr>
              <a:t>LOAD DATA IN</a:t>
            </a:r>
          </a:p>
          <a:p>
            <a:pPr lvl="0" algn="ctr"/>
            <a:r>
              <a:rPr sz="2100">
                <a:solidFill>
                  <a:srgbClr val="FFFFFF"/>
                </a:solidFill>
                <a:latin typeface="Marker Felt"/>
                <a:ea typeface="Marker Felt"/>
                <a:cs typeface="Marker Felt"/>
                <a:sym typeface="Marker Felt"/>
              </a:rPr>
              <a:t>HBASE</a:t>
            </a:r>
          </a:p>
        </p:txBody>
      </p:sp>
      <p:sp>
        <p:nvSpPr>
          <p:cNvPr id="98" name="Shape 98"/>
          <p:cNvSpPr/>
          <p:nvPr/>
        </p:nvSpPr>
        <p:spPr>
          <a:xfrm>
            <a:off x="2465768" y="1511811"/>
            <a:ext cx="1794104" cy="998283"/>
          </a:xfrm>
          <a:prstGeom prst="roundRect">
            <a:avLst>
              <a:gd name="adj" fmla="val 19083"/>
            </a:avLst>
          </a:prstGeom>
          <a:solidFill>
            <a:srgbClr val="FFDA35"/>
          </a:solidFill>
          <a:ln w="19050">
            <a:solidFill>
              <a:srgbClr val="FFFFFF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>
                <a:solidFill>
                  <a:srgbClr val="FFFFFF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DATA EXTRACTION</a:t>
            </a:r>
          </a:p>
        </p:txBody>
      </p:sp>
      <p:sp>
        <p:nvSpPr>
          <p:cNvPr id="99" name="Shape 99"/>
          <p:cNvSpPr/>
          <p:nvPr/>
        </p:nvSpPr>
        <p:spPr>
          <a:xfrm flipV="1">
            <a:off x="1927794" y="1978159"/>
            <a:ext cx="514946" cy="1"/>
          </a:xfrm>
          <a:prstGeom prst="line">
            <a:avLst/>
          </a:prstGeom>
          <a:ln w="63500">
            <a:solidFill/>
            <a:miter/>
            <a:tailEnd type="triangle"/>
          </a:ln>
          <a:effectLst>
            <a:reflection stA="50000" endPos="40000" dir="5400000" sy="-100000" algn="bl" rotWithShape="0"/>
          </a:effectLst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4231102" y="3695835"/>
            <a:ext cx="837533" cy="1"/>
          </a:xfrm>
          <a:prstGeom prst="line">
            <a:avLst/>
          </a:prstGeom>
          <a:ln w="63500">
            <a:solidFill/>
            <a:miter/>
            <a:tailEnd type="triangle"/>
          </a:ln>
          <a:effectLst>
            <a:reflection stA="50000" endPos="40000" dir="5400000" sy="-100000" algn="bl" rotWithShape="0"/>
          </a:effectLst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6852031" y="5275413"/>
            <a:ext cx="750236" cy="1"/>
          </a:xfrm>
          <a:prstGeom prst="line">
            <a:avLst/>
          </a:prstGeom>
          <a:ln w="63500">
            <a:solidFill/>
            <a:miter/>
            <a:tailEnd type="triangle"/>
          </a:ln>
          <a:effectLst>
            <a:reflection stA="50000" endPos="40000" dir="5400000" sy="-100000" algn="bl" rotWithShape="0"/>
          </a:effectLst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9367654" y="5275413"/>
            <a:ext cx="750236" cy="1"/>
          </a:xfrm>
          <a:prstGeom prst="line">
            <a:avLst/>
          </a:prstGeom>
          <a:ln w="63500">
            <a:solidFill/>
            <a:miter/>
            <a:tailEnd type="triangle"/>
          </a:ln>
          <a:effectLst>
            <a:reflection stA="50000" endPos="40000" dir="5400000" sy="-100000" algn="bl" rotWithShape="0"/>
          </a:effectLst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3360836" y="2529302"/>
            <a:ext cx="1" cy="651359"/>
          </a:xfrm>
          <a:prstGeom prst="line">
            <a:avLst/>
          </a:prstGeom>
          <a:ln w="63500">
            <a:solidFill/>
            <a:miter/>
            <a:tailEnd type="triangle"/>
          </a:ln>
          <a:effectLst>
            <a:reflection stA="50000" endPos="40000" dir="5400000" sy="-100000" algn="bl" rotWithShape="0"/>
          </a:effectLst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5967293" y="4165676"/>
            <a:ext cx="1" cy="651360"/>
          </a:xfrm>
          <a:prstGeom prst="line">
            <a:avLst/>
          </a:prstGeom>
          <a:ln w="63500">
            <a:solidFill/>
            <a:miter/>
            <a:tailEnd type="triangle"/>
          </a:ln>
          <a:effectLst>
            <a:reflection stA="50000" endPos="40000" dir="5400000" sy="-100000" algn="bl" rotWithShape="0"/>
          </a:effectLst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2731069" y="4305936"/>
            <a:ext cx="948132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/>
            <a:r>
              <a:t>MAHOUT</a:t>
            </a:r>
          </a:p>
        </p:txBody>
      </p:sp>
      <p:sp>
        <p:nvSpPr>
          <p:cNvPr id="106" name="Shape 106"/>
          <p:cNvSpPr/>
          <p:nvPr/>
        </p:nvSpPr>
        <p:spPr>
          <a:xfrm>
            <a:off x="5483184" y="5899362"/>
            <a:ext cx="948132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/>
            <a:r>
              <a:t>MAHOUT</a:t>
            </a:r>
          </a:p>
        </p:txBody>
      </p:sp>
      <p:sp>
        <p:nvSpPr>
          <p:cNvPr id="107" name="Shape 107"/>
          <p:cNvSpPr/>
          <p:nvPr/>
        </p:nvSpPr>
        <p:spPr>
          <a:xfrm>
            <a:off x="5326859" y="2643572"/>
            <a:ext cx="1347268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/>
            <a:r>
              <a:t>JAVA/Python</a:t>
            </a:r>
          </a:p>
        </p:txBody>
      </p:sp>
      <p:sp>
        <p:nvSpPr>
          <p:cNvPr id="108" name="Shape 108"/>
          <p:cNvSpPr/>
          <p:nvPr/>
        </p:nvSpPr>
        <p:spPr>
          <a:xfrm>
            <a:off x="2809529" y="1033187"/>
            <a:ext cx="1347268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/>
            <a:r>
              <a:t>JAVA/Python</a:t>
            </a:r>
          </a:p>
        </p:txBody>
      </p:sp>
      <p:sp>
        <p:nvSpPr>
          <p:cNvPr id="109" name="Shape 109"/>
          <p:cNvSpPr/>
          <p:nvPr/>
        </p:nvSpPr>
        <p:spPr>
          <a:xfrm>
            <a:off x="7857656" y="5899362"/>
            <a:ext cx="1347268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/>
            <a:r>
              <a:t>JAVA/Python</a:t>
            </a:r>
          </a:p>
        </p:txBody>
      </p:sp>
      <p:sp>
        <p:nvSpPr>
          <p:cNvPr id="110" name="Shape 110"/>
          <p:cNvSpPr/>
          <p:nvPr/>
        </p:nvSpPr>
        <p:spPr>
          <a:xfrm>
            <a:off x="6416750" y="1347455"/>
            <a:ext cx="1747445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100"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lvl="0">
              <a:defRPr sz="1800"/>
            </a:pPr>
            <a:r>
              <a:rPr sz="3100"/>
              <a:t>Evaluation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body" idx="1"/>
          </p:nvPr>
        </p:nvSpPr>
        <p:spPr>
          <a:xfrm>
            <a:off x="495300" y="1163195"/>
            <a:ext cx="10515600" cy="5488430"/>
          </a:xfrm>
          <a:prstGeom prst="rect">
            <a:avLst/>
          </a:prstGeom>
        </p:spPr>
        <p:txBody>
          <a:bodyPr/>
          <a:lstStyle/>
          <a:p>
            <a:r>
              <a:rPr lang="en-US" sz="2000" dirty="0"/>
              <a:t>  $MAHOUT </a:t>
            </a:r>
            <a:r>
              <a:rPr lang="en-US" sz="2000" dirty="0" err="1"/>
              <a:t>clusterdump</a:t>
            </a:r>
            <a:r>
              <a:rPr lang="en-US" sz="2000" dirty="0"/>
              <a:t> \</a:t>
            </a:r>
          </a:p>
          <a:p>
            <a:r>
              <a:rPr lang="en-US" sz="2000" dirty="0"/>
              <a:t>    -</a:t>
            </a:r>
            <a:r>
              <a:rPr lang="en-US" sz="2000" dirty="0" err="1"/>
              <a:t>i</a:t>
            </a:r>
            <a:r>
              <a:rPr lang="en-US" sz="2000" dirty="0"/>
              <a:t> `</a:t>
            </a:r>
            <a:r>
              <a:rPr lang="en-US" sz="2000" dirty="0" err="1"/>
              <a:t>hadoop</a:t>
            </a:r>
            <a:r>
              <a:rPr lang="en-US" sz="2000" dirty="0"/>
              <a:t> </a:t>
            </a:r>
            <a:r>
              <a:rPr lang="en-US" sz="2000" dirty="0" err="1"/>
              <a:t>fs</a:t>
            </a:r>
            <a:r>
              <a:rPr lang="en-US" sz="2000" dirty="0"/>
              <a:t> -</a:t>
            </a:r>
            <a:r>
              <a:rPr lang="en-US" sz="2000" dirty="0" err="1"/>
              <a:t>ls</a:t>
            </a:r>
            <a:r>
              <a:rPr lang="en-US" sz="2000" dirty="0"/>
              <a:t> -d ${OUTPUT_DIR}/output-</a:t>
            </a:r>
            <a:r>
              <a:rPr lang="en-US" sz="2000" dirty="0" err="1"/>
              <a:t>kmeans</a:t>
            </a:r>
            <a:r>
              <a:rPr lang="en-US" sz="2000" dirty="0"/>
              <a:t>/clusters-*-final | </a:t>
            </a:r>
            <a:r>
              <a:rPr lang="en-US" sz="2000" dirty="0" err="1"/>
              <a:t>awk</a:t>
            </a:r>
            <a:r>
              <a:rPr lang="en-US" sz="2000" dirty="0"/>
              <a:t> '{print $8}'` \</a:t>
            </a:r>
          </a:p>
          <a:p>
            <a:r>
              <a:rPr lang="en-US" sz="2000" dirty="0"/>
              <a:t>    -o ${OUTPUT_DIR}/output-</a:t>
            </a:r>
            <a:r>
              <a:rPr lang="en-US" sz="2000" dirty="0" err="1"/>
              <a:t>kmeans</a:t>
            </a:r>
            <a:r>
              <a:rPr lang="en-US" sz="2000" dirty="0"/>
              <a:t>/</a:t>
            </a:r>
            <a:r>
              <a:rPr lang="en-US" sz="2000" dirty="0" err="1"/>
              <a:t>clusterdump</a:t>
            </a:r>
            <a:r>
              <a:rPr lang="en-US" sz="2000" dirty="0"/>
              <a:t> \</a:t>
            </a:r>
          </a:p>
          <a:p>
            <a:r>
              <a:rPr lang="en-US" sz="2000" dirty="0"/>
              <a:t>    -d ${OUTPUT_DIR}/output-</a:t>
            </a:r>
            <a:r>
              <a:rPr lang="en-US" sz="2000" dirty="0" err="1"/>
              <a:t>seqdir</a:t>
            </a:r>
            <a:r>
              <a:rPr lang="en-US" sz="2000" dirty="0"/>
              <a:t>-sparse-</a:t>
            </a:r>
            <a:r>
              <a:rPr lang="en-US" sz="2000" dirty="0" err="1"/>
              <a:t>kmeans</a:t>
            </a:r>
            <a:r>
              <a:rPr lang="en-US" sz="2000" dirty="0"/>
              <a:t>/dictionary.file-0 \</a:t>
            </a:r>
          </a:p>
          <a:p>
            <a:r>
              <a:rPr lang="en-US" sz="2000" dirty="0"/>
              <a:t>    -</a:t>
            </a:r>
            <a:r>
              <a:rPr lang="en-US" sz="2000" dirty="0" err="1"/>
              <a:t>dt</a:t>
            </a:r>
            <a:r>
              <a:rPr lang="en-US" sz="2000" dirty="0"/>
              <a:t> </a:t>
            </a:r>
            <a:r>
              <a:rPr lang="en-US" sz="2000" dirty="0" err="1"/>
              <a:t>sequencefile</a:t>
            </a:r>
            <a:r>
              <a:rPr lang="en-US" sz="2000" dirty="0"/>
              <a:t> </a:t>
            </a:r>
            <a:r>
              <a:rPr lang="en-US" sz="2000" dirty="0" smtClean="0"/>
              <a:t>\</a:t>
            </a:r>
            <a:endParaRPr sz="2000" dirty="0">
              <a:latin typeface="Calibri" pitchFamily="34" charset="0"/>
            </a:endParaRPr>
          </a:p>
          <a:p>
            <a:pPr marL="168965" lvl="0" indent="-168965">
              <a:lnSpc>
                <a:spcPct val="72000"/>
              </a:lnSpc>
              <a:defRPr sz="1800"/>
            </a:pPr>
            <a:r>
              <a:rPr sz="1700" b="1" u="sng" dirty="0">
                <a:latin typeface="Courier"/>
                <a:ea typeface="Courier"/>
                <a:cs typeface="Courier"/>
                <a:sym typeface="Courier"/>
              </a:rPr>
              <a:t>Typical output example</a:t>
            </a:r>
            <a:r>
              <a:rPr sz="1700" b="1" u="sng" dirty="0" smtClean="0">
                <a:latin typeface="Courier"/>
                <a:ea typeface="Courier"/>
                <a:cs typeface="Courier"/>
                <a:sym typeface="Courier"/>
              </a:rPr>
              <a:t>:</a:t>
            </a:r>
            <a:endParaRPr sz="2300" b="1" u="sng" dirty="0"/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8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09600" y="149225"/>
            <a:ext cx="10515600" cy="1016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5000"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 lvl="0">
              <a:defRPr sz="1800"/>
            </a:pPr>
            <a:r>
              <a:rPr sz="5000"/>
              <a:t>Mahout K-Means Clustering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167862"/>
              </p:ext>
            </p:extLst>
          </p:nvPr>
        </p:nvGraphicFramePr>
        <p:xfrm>
          <a:off x="152400" y="3657600"/>
          <a:ext cx="118110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2382"/>
                <a:gridCol w="3761465"/>
                <a:gridCol w="3987153"/>
              </a:tblGrid>
              <a:tr h="27432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Cluster 1: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</a:t>
                      </a:r>
                      <a:r>
                        <a:rPr lang="en-US" sz="1200" b="0" i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Top 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Terms: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ebola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        =&gt; 0.07152884460426318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rt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               =&gt;0.058896787550590086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outbreak                =&gt;0.021403831817739378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viru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            =&gt;0.014907624119456567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africa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          =&gt;0.013911333665597606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patient                 =&gt;0.012710181097074835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liberia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            =&gt;0.012436799376831979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health                  =&gt; 0.01211349267884965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spread                =&gt;0.011954053181191696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fight                        =&gt;0.011414421218770166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Cluster 2: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</a:t>
                      </a:r>
                      <a:r>
                        <a:rPr lang="en-US" sz="1200" b="0" i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Top 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Terms: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drug                  =&gt; 0.16092978007424608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experim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=&gt; 0.10931820179530365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make             =&gt;   0.068495523952033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ebola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              =&gt; 0.05933505902257844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vaccin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     =&gt;  0.0446040908953977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rt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        =&gt;0.038446578081122056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zmapp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   =&gt; 0.03291364296270642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trial                =&gt; 0.03204720309608251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develo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   =&gt;0.030003011526946913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monkei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  =&gt; 0.02626380297639355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Cluster 3: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</a:t>
                      </a:r>
                      <a:r>
                        <a:rPr lang="en-US" sz="1200" b="0" i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Top 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Terms: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death             =&gt;  0.1090171554604992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kill                 =&gt; 0.08483980316278365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toll                  =&gt; 0.07380344646424317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ebola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   =&gt;  0.0630359353151828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dai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         =&gt; 0.06035789606747709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rt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          =&gt;0.052361887019333926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peopl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     =&gt;  0.0515136862735416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break              =&gt;0.028802429266523474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</a:t>
                      </a:r>
                      <a:r>
                        <a:rPr lang="en-US" sz="12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africa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             =&gt;0.024238362492392238</a:t>
                      </a:r>
                    </a:p>
                    <a:p>
                      <a:pPr algn="l"/>
                      <a:r>
                        <a:rPr lang="en-US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               rise                   =&gt;0.021512270038958534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10515600" cy="1063626"/>
          </a:xfrm>
        </p:spPr>
        <p:txBody>
          <a:bodyPr/>
          <a:lstStyle/>
          <a:p>
            <a:r>
              <a:rPr lang="en-US" dirty="0" smtClean="0"/>
              <a:t>Cluster Labeling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196422"/>
              </p:ext>
            </p:extLst>
          </p:nvPr>
        </p:nvGraphicFramePr>
        <p:xfrm>
          <a:off x="685800" y="1752600"/>
          <a:ext cx="10134600" cy="48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1813"/>
                <a:gridCol w="8962787"/>
              </a:tblGrid>
              <a:tr h="48006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1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2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3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4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5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6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7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8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9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 </a:t>
                      </a:r>
                      <a:r>
                        <a:rPr lang="en-US" sz="1800" dirty="0" err="1" smtClean="0"/>
                        <a:t>boston</a:t>
                      </a:r>
                      <a:r>
                        <a:rPr lang="en-US" sz="1800" dirty="0" smtClean="0"/>
                        <a:t>  bomber  bomb    marathon        suspect love    stop    </a:t>
                      </a:r>
                      <a:r>
                        <a:rPr lang="en-US" sz="1800" dirty="0" err="1" smtClean="0"/>
                        <a:t>rt</a:t>
                      </a:r>
                      <a:r>
                        <a:rPr lang="en-US" sz="1800" dirty="0" smtClean="0"/>
                        <a:t>      know    talk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   ass     bomb    feel    </a:t>
                      </a:r>
                      <a:r>
                        <a:rPr lang="en-US" sz="1800" dirty="0" err="1" smtClean="0"/>
                        <a:t>rt</a:t>
                      </a:r>
                      <a:r>
                        <a:rPr lang="en-US" sz="1800" dirty="0" smtClean="0"/>
                        <a:t>      made    make    sex     food    breakfast       nap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  bomb    </a:t>
                      </a:r>
                      <a:r>
                        <a:rPr lang="en-US" sz="1800" dirty="0" err="1" smtClean="0"/>
                        <a:t>rt</a:t>
                      </a:r>
                      <a:r>
                        <a:rPr lang="en-US" sz="1800" dirty="0" smtClean="0"/>
                        <a:t>      da      sound   dick    time    drop    </a:t>
                      </a:r>
                      <a:r>
                        <a:rPr lang="en-US" sz="1800" dirty="0" err="1" smtClean="0"/>
                        <a:t>af</a:t>
                      </a:r>
                      <a:r>
                        <a:rPr lang="en-US" sz="1800" dirty="0" smtClean="0"/>
                        <a:t>      photo   fuck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   </a:t>
                      </a:r>
                      <a:r>
                        <a:rPr lang="en-US" sz="1800" dirty="0" err="1" smtClean="0"/>
                        <a:t>gui</a:t>
                      </a:r>
                      <a:r>
                        <a:rPr lang="en-US" sz="1800" dirty="0" smtClean="0"/>
                        <a:t>     hit     follow  bomb    </a:t>
                      </a:r>
                      <a:r>
                        <a:rPr lang="en-US" sz="1800" dirty="0" err="1" smtClean="0"/>
                        <a:t>rt</a:t>
                      </a:r>
                      <a:r>
                        <a:rPr lang="en-US" sz="1800" dirty="0" smtClean="0"/>
                        <a:t>      da      </a:t>
                      </a:r>
                      <a:r>
                        <a:rPr lang="en-US" sz="1800" dirty="0" err="1" smtClean="0"/>
                        <a:t>diggiti</a:t>
                      </a:r>
                      <a:r>
                        <a:rPr lang="en-US" sz="1800" dirty="0" smtClean="0"/>
                        <a:t> love    car     meet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    get     run     bomb    </a:t>
                      </a:r>
                      <a:r>
                        <a:rPr lang="en-US" sz="1800" dirty="0" err="1" smtClean="0"/>
                        <a:t>rt</a:t>
                      </a:r>
                      <a:r>
                        <a:rPr lang="en-US" sz="1800" dirty="0" smtClean="0"/>
                        <a:t>      </a:t>
                      </a:r>
                      <a:r>
                        <a:rPr lang="en-US" sz="1800" dirty="0" err="1" smtClean="0"/>
                        <a:t>goofi</a:t>
                      </a:r>
                      <a:r>
                        <a:rPr lang="en-US" sz="1800" dirty="0" smtClean="0"/>
                        <a:t>   </a:t>
                      </a:r>
                      <a:r>
                        <a:rPr lang="en-US" sz="1800" dirty="0" err="1" smtClean="0"/>
                        <a:t>jealou</a:t>
                      </a:r>
                      <a:r>
                        <a:rPr lang="en-US" sz="1800" dirty="0" smtClean="0"/>
                        <a:t>  put     trust   listen  wife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  </a:t>
                      </a:r>
                      <a:r>
                        <a:rPr lang="en-US" sz="1800" dirty="0" err="1" smtClean="0"/>
                        <a:t>dai</a:t>
                      </a:r>
                      <a:r>
                        <a:rPr lang="en-US" sz="1800" dirty="0" smtClean="0"/>
                        <a:t>     bomb    </a:t>
                      </a:r>
                      <a:r>
                        <a:rPr lang="en-US" sz="1800" dirty="0" err="1" smtClean="0"/>
                        <a:t>rt</a:t>
                      </a:r>
                      <a:r>
                        <a:rPr lang="en-US" sz="1800" dirty="0" smtClean="0"/>
                        <a:t>      end     </a:t>
                      </a:r>
                      <a:r>
                        <a:rPr lang="en-US" sz="1800" dirty="0" err="1" smtClean="0"/>
                        <a:t>happi</a:t>
                      </a:r>
                      <a:r>
                        <a:rPr lang="en-US" sz="1800" dirty="0" smtClean="0"/>
                        <a:t>   ass     </a:t>
                      </a:r>
                      <a:r>
                        <a:rPr lang="en-US" sz="1800" dirty="0" err="1" smtClean="0"/>
                        <a:t>birthdai</a:t>
                      </a:r>
                      <a:r>
                        <a:rPr lang="en-US" sz="1800" dirty="0" smtClean="0"/>
                        <a:t>        on      </a:t>
                      </a:r>
                      <a:r>
                        <a:rPr lang="en-US" sz="1800" dirty="0" err="1" smtClean="0"/>
                        <a:t>todai</a:t>
                      </a:r>
                      <a:r>
                        <a:rPr lang="en-US" sz="1800" dirty="0" smtClean="0"/>
                        <a:t>   hope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    </a:t>
                      </a:r>
                      <a:r>
                        <a:rPr lang="en-US" sz="1800" dirty="0" err="1" smtClean="0"/>
                        <a:t>sai</a:t>
                      </a:r>
                      <a:r>
                        <a:rPr lang="en-US" sz="1800" dirty="0" smtClean="0"/>
                        <a:t>     suspect set     </a:t>
                      </a:r>
                      <a:r>
                        <a:rPr lang="en-US" sz="1800" dirty="0" err="1" smtClean="0"/>
                        <a:t>boston</a:t>
                      </a:r>
                      <a:r>
                        <a:rPr lang="en-US" sz="1800" dirty="0" smtClean="0"/>
                        <a:t>  bomb    airport </a:t>
                      </a:r>
                      <a:r>
                        <a:rPr lang="en-US" sz="1800" dirty="0" err="1" smtClean="0"/>
                        <a:t>rt</a:t>
                      </a:r>
                      <a:r>
                        <a:rPr lang="en-US" sz="1800" dirty="0" smtClean="0"/>
                        <a:t>      break   </a:t>
                      </a:r>
                      <a:r>
                        <a:rPr lang="en-US" sz="1800" dirty="0" err="1" smtClean="0"/>
                        <a:t>polic</a:t>
                      </a:r>
                      <a:r>
                        <a:rPr lang="en-US" sz="1800" dirty="0" smtClean="0"/>
                        <a:t>   marathon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    </a:t>
                      </a:r>
                      <a:r>
                        <a:rPr lang="en-US" sz="1800" dirty="0" err="1" smtClean="0"/>
                        <a:t>lol</a:t>
                      </a:r>
                      <a:r>
                        <a:rPr lang="en-US" sz="1800" dirty="0" smtClean="0"/>
                        <a:t>     come    bomb    </a:t>
                      </a:r>
                      <a:r>
                        <a:rPr lang="en-US" sz="1800" dirty="0" err="1" smtClean="0"/>
                        <a:t>rt</a:t>
                      </a:r>
                      <a:r>
                        <a:rPr lang="en-US" sz="1800" dirty="0" smtClean="0"/>
                        <a:t>      ass     shit    know    sound   love    make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   yogurt  frozen  sound   </a:t>
                      </a:r>
                      <a:r>
                        <a:rPr lang="en-US" sz="1800" dirty="0" err="1" smtClean="0"/>
                        <a:t>greek</a:t>
                      </a:r>
                      <a:r>
                        <a:rPr lang="en-US" sz="1800" dirty="0" smtClean="0"/>
                        <a:t>   bomb    grape   </a:t>
                      </a:r>
                      <a:r>
                        <a:rPr lang="en-US" sz="1800" dirty="0" err="1" smtClean="0"/>
                        <a:t>strawberri</a:t>
                      </a:r>
                      <a:r>
                        <a:rPr lang="en-US" sz="1800" dirty="0" smtClean="0"/>
                        <a:t>      </a:t>
                      </a:r>
                      <a:r>
                        <a:rPr lang="en-US" sz="1800" dirty="0" err="1" smtClean="0"/>
                        <a:t>rn</a:t>
                      </a:r>
                      <a:r>
                        <a:rPr lang="en-US" sz="1800" dirty="0" smtClean="0"/>
                        <a:t>      land    </a:t>
                      </a:r>
                      <a:r>
                        <a:rPr lang="en-US" sz="1800" dirty="0" err="1" smtClean="0"/>
                        <a:t>rt</a:t>
                      </a:r>
                      <a:endParaRPr lang="en-US" sz="1800" dirty="0" smtClean="0"/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    amp     bomb    </a:t>
                      </a:r>
                      <a:r>
                        <a:rPr lang="en-US" sz="1800" dirty="0" err="1" smtClean="0"/>
                        <a:t>rt</a:t>
                      </a:r>
                      <a:r>
                        <a:rPr lang="en-US" sz="1800" dirty="0" smtClean="0"/>
                        <a:t>      listen  ass     </a:t>
                      </a:r>
                      <a:r>
                        <a:rPr lang="en-US" sz="1800" dirty="0" err="1" smtClean="0"/>
                        <a:t>beauti</a:t>
                      </a:r>
                      <a:r>
                        <a:rPr lang="en-US" sz="1800" dirty="0" smtClean="0"/>
                        <a:t>  cook    </a:t>
                      </a:r>
                      <a:r>
                        <a:rPr lang="en-US" sz="1800" dirty="0" err="1" smtClean="0"/>
                        <a:t>commun</a:t>
                      </a:r>
                      <a:r>
                        <a:rPr lang="en-US" sz="1800" dirty="0" smtClean="0"/>
                        <a:t>  goal    </a:t>
                      </a:r>
                      <a:r>
                        <a:rPr lang="en-US" sz="1800" dirty="0" err="1" smtClean="0"/>
                        <a:t>pussi</a:t>
                      </a:r>
                      <a:endParaRPr lang="en-US" sz="1800" dirty="0" smtClean="0"/>
                    </a:p>
                    <a:p>
                      <a:pPr algn="l"/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1200092"/>
            <a:ext cx="518160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aramond" pitchFamily="18" charset="0"/>
                <a:sym typeface="Calibri"/>
              </a:rPr>
              <a:t>Labeling result for Boston bomb</a:t>
            </a:r>
            <a:r>
              <a:rPr kumimoji="0" lang="en-US" sz="24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aramond" pitchFamily="18" charset="0"/>
                <a:sym typeface="Calibri"/>
              </a:rPr>
              <a:t> data set</a:t>
            </a:r>
            <a:endParaRPr kumimoji="0" lang="en-US" sz="2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aramond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887022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5B9BD5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5B9BD5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5B9BD5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5B9BD5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1292</Words>
  <Application>Microsoft Office PowerPoint</Application>
  <PresentationFormat>Widescreen</PresentationFormat>
  <Paragraphs>428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Calibri Light</vt:lpstr>
      <vt:lpstr>Courier</vt:lpstr>
      <vt:lpstr>Garamond</vt:lpstr>
      <vt:lpstr>Helvetica</vt:lpstr>
      <vt:lpstr>Helvetica Neue</vt:lpstr>
      <vt:lpstr>Marker Felt</vt:lpstr>
      <vt:lpstr>Default</vt:lpstr>
      <vt:lpstr>Clustering CS5604 - Information Storage and Retrieval Spring 2015 Virginia Tech 5/5/2015</vt:lpstr>
      <vt:lpstr>Agenda</vt:lpstr>
      <vt:lpstr>Project Motivations</vt:lpstr>
      <vt:lpstr>Project Overview</vt:lpstr>
      <vt:lpstr>PowerPoint Presentation</vt:lpstr>
      <vt:lpstr>Clustering Process</vt:lpstr>
      <vt:lpstr>System Design</vt:lpstr>
      <vt:lpstr>PowerPoint Presentation</vt:lpstr>
      <vt:lpstr>Cluster Labeling</vt:lpstr>
      <vt:lpstr>Evaluation</vt:lpstr>
      <vt:lpstr>Silhoutte</vt:lpstr>
      <vt:lpstr>Silhoutte Scores for Webpages</vt:lpstr>
      <vt:lpstr>Silhoutte Scores for Webpages (2)</vt:lpstr>
      <vt:lpstr>Silhoutte Scores for Tweets (Small Collections)</vt:lpstr>
      <vt:lpstr>Silhoutte Scores for Tweets (Big Collections) </vt:lpstr>
      <vt:lpstr>Confusion Matrix</vt:lpstr>
      <vt:lpstr>Confusion Matrix for Small Tweet Collection Concatenation (7)</vt:lpstr>
      <vt:lpstr>Confusion Matrix for Big Tweet Collection Concatenation (7)</vt:lpstr>
      <vt:lpstr>Silhoutte Scores for concatenated Data Sets</vt:lpstr>
      <vt:lpstr>Clustering Statistics</vt:lpstr>
      <vt:lpstr>Clustering Statistics</vt:lpstr>
      <vt:lpstr>Clustering Statistics</vt:lpstr>
      <vt:lpstr>Human Judgement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Clustering CS5604 - Information Storage and Retrieval Spring 2015 Virginia Tech 5/5/2015</dc:title>
  <dc:creator>Hanaa</dc:creator>
  <cp:lastModifiedBy>Student</cp:lastModifiedBy>
  <cp:revision>29</cp:revision>
  <dcterms:modified xsi:type="dcterms:W3CDTF">2015-05-06T23:54:03Z</dcterms:modified>
</cp:coreProperties>
</file>