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36576000" cy="292608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9216">
          <p15:clr>
            <a:srgbClr val="A4A3A4"/>
          </p15:clr>
        </p15:guide>
        <p15:guide id="2" pos="115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ape, Tiffany" initials="DT" lastIdx="24" clrIdx="0">
    <p:extLst>
      <p:ext uri="{19B8F6BF-5375-455C-9EA6-DF929625EA0E}">
        <p15:presenceInfo xmlns:p15="http://schemas.microsoft.com/office/powerpoint/2012/main" userId="8a853005-7511-49cc-8db7-441f8e9e6d4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9E0000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D844D08-EC1F-4125-8429-70D0DEF309F3}">
  <a:tblStyle styleId="{1D844D08-EC1F-4125-8429-70D0DEF309F3}" styleName="Table_0">
    <a:wholeTbl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96" autoAdjust="0"/>
  </p:normalViewPr>
  <p:slideViewPr>
    <p:cSldViewPr snapToGrid="0" snapToObjects="1">
      <p:cViewPr>
        <p:scale>
          <a:sx n="45" d="100"/>
          <a:sy n="45" d="100"/>
        </p:scale>
        <p:origin x="-3588" y="-5328"/>
      </p:cViewPr>
      <p:guideLst>
        <p:guide orient="horz" pos="9216"/>
        <p:guide pos="1152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4967"/>
          </a:xfrm>
          <a:prstGeom prst="rect">
            <a:avLst/>
          </a:prstGeom>
          <a:noFill/>
          <a:ln>
            <a:noFill/>
          </a:ln>
        </p:spPr>
        <p:txBody>
          <a:bodyPr lIns="18120" tIns="18120" rIns="18120" bIns="18120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0617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81234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271851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362468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3085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634319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90617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268639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972560" y="0"/>
            <a:ext cx="3037840" cy="464967"/>
          </a:xfrm>
          <a:prstGeom prst="rect">
            <a:avLst/>
          </a:prstGeom>
          <a:noFill/>
          <a:ln>
            <a:noFill/>
          </a:ln>
        </p:spPr>
        <p:txBody>
          <a:bodyPr lIns="18120" tIns="18120" rIns="18120" bIns="18120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0617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81234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271851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362468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3085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634319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90617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268639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328738" y="698500"/>
            <a:ext cx="4352925" cy="34829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934720" y="4415716"/>
            <a:ext cx="5140960" cy="4183527"/>
          </a:xfrm>
          <a:prstGeom prst="rect">
            <a:avLst/>
          </a:prstGeom>
          <a:noFill/>
          <a:ln>
            <a:noFill/>
          </a:ln>
        </p:spPr>
        <p:txBody>
          <a:bodyPr lIns="18120" tIns="18120" rIns="18120" bIns="18120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831727"/>
            <a:ext cx="3037840" cy="464673"/>
          </a:xfrm>
          <a:prstGeom prst="rect">
            <a:avLst/>
          </a:prstGeom>
          <a:noFill/>
          <a:ln>
            <a:noFill/>
          </a:ln>
        </p:spPr>
        <p:txBody>
          <a:bodyPr lIns="18120" tIns="18120" rIns="18120" bIns="18120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0617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81234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271851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362468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3085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634319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90617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268639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sz="1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972560" y="8831727"/>
            <a:ext cx="3037840" cy="464673"/>
          </a:xfrm>
          <a:prstGeom prst="rect">
            <a:avLst/>
          </a:prstGeom>
          <a:noFill/>
          <a:ln>
            <a:noFill/>
          </a:ln>
        </p:spPr>
        <p:txBody>
          <a:bodyPr lIns="93793" tIns="46899" rIns="93793" bIns="46899" anchor="b" anchorCtr="0">
            <a:noAutofit/>
          </a:bodyPr>
          <a:lstStyle/>
          <a:p>
            <a:pPr algn="r">
              <a:buClr>
                <a:srgbClr val="000000"/>
              </a:buClr>
              <a:buSzPct val="25000"/>
            </a:pPr>
            <a:fld id="{00000000-1234-1234-1234-123412341234}" type="slidenum">
              <a:rPr lang="en-US" smtClean="0">
                <a:latin typeface="Times New Roman"/>
                <a:ea typeface="Times New Roman"/>
                <a:cs typeface="Times New Roman"/>
                <a:sym typeface="Times New Roman"/>
              </a:rPr>
              <a:pPr algn="r">
                <a:buClr>
                  <a:srgbClr val="000000"/>
                </a:buClr>
                <a:buSzPct val="25000"/>
              </a:pPr>
              <a:t>‹#›</a:t>
            </a:fld>
            <a:endParaRPr lang="en-US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2562003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39186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91866" algn="l" defTabSz="39186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83732" algn="l" defTabSz="39186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75598" algn="l" defTabSz="39186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67464" algn="l" defTabSz="39186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59331" algn="l" defTabSz="39186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51197" algn="l" defTabSz="39186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43063" algn="l" defTabSz="39186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34929" algn="l" defTabSz="39186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934720" y="4415716"/>
            <a:ext cx="5140960" cy="4183527"/>
          </a:xfrm>
          <a:prstGeom prst="rect">
            <a:avLst/>
          </a:prstGeom>
          <a:noFill/>
          <a:ln>
            <a:noFill/>
          </a:ln>
        </p:spPr>
        <p:txBody>
          <a:bodyPr lIns="18120" tIns="18120" rIns="18120" bIns="18120" anchor="ctr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endParaRPr sz="200" dirty="0"/>
          </a:p>
        </p:txBody>
      </p:sp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328738" y="698500"/>
            <a:ext cx="4352925" cy="34829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1333500" y="881944"/>
            <a:ext cx="33908998" cy="4198055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91866" marR="0" lvl="5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83732" marR="0" lvl="6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175598" marR="0" lvl="7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567464" marR="0" lvl="8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1460501" y="5555544"/>
            <a:ext cx="5302249" cy="20384910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t" anchorCtr="0"/>
          <a:lstStyle>
            <a:lvl1pPr marL="1477662" marR="0" lvl="0" indent="-1096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3201601" marR="0" lvl="1" indent="-89394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1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4926900" marR="0" lvl="2" indent="-69256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6895755" marR="0" lvl="3" indent="-70209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1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8867332" marR="0" lvl="4" indent="-7034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9259198" marR="0" lvl="5" indent="-7034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651064" marR="0" lvl="6" indent="-7034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0042930" marR="0" lvl="7" indent="-7034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0434797" marR="0" lvl="8" indent="-7034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889751" y="5555544"/>
            <a:ext cx="5302249" cy="20384910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t" anchorCtr="0"/>
          <a:lstStyle>
            <a:lvl1pPr marL="1477662" marR="0" lvl="0" indent="-1096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3201601" marR="0" lvl="1" indent="-89394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1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4926900" marR="0" lvl="2" indent="-69256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6895755" marR="0" lvl="3" indent="-70209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1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8867332" marR="0" lvl="4" indent="-7034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9259198" marR="0" lvl="5" indent="-7034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651064" marR="0" lvl="6" indent="-7034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0042930" marR="0" lvl="7" indent="-7034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0434797" marR="0" lvl="8" indent="-7034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ctrTitle"/>
          </p:nvPr>
        </p:nvSpPr>
        <p:spPr>
          <a:xfrm>
            <a:off x="2743729" y="9090378"/>
            <a:ext cx="31088540" cy="6270977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91866" marR="0" lvl="5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83732" marR="0" lvl="6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175598" marR="0" lvl="7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567464" marR="0" lvl="8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ubTitle" idx="1"/>
          </p:nvPr>
        </p:nvSpPr>
        <p:spPr>
          <a:xfrm>
            <a:off x="5486136" y="16580556"/>
            <a:ext cx="25603728" cy="7478888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t" anchorCtr="0"/>
          <a:lstStyle>
            <a:lvl1pPr marL="0" marR="0" lvl="0" indent="0" algn="ctr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391866" marR="0" lvl="1" indent="0" algn="ctr" rtl="0">
              <a:lnSpc>
                <a:spcPct val="100000"/>
              </a:lnSpc>
              <a:spcBef>
                <a:spcPts val="651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3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783732" marR="0" lvl="2" indent="0" algn="ctr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175598" marR="0" lvl="3" indent="0" algn="ctr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567464" marR="0" lvl="4" indent="0" algn="ctr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959331" marR="0" lvl="5" indent="0" algn="ctr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351197" marR="0" lvl="6" indent="0" algn="ctr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743063" marR="0" lvl="7" indent="0" algn="ctr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134929" marR="0" lvl="8" indent="0" algn="ctr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1333500" y="881944"/>
            <a:ext cx="33908998" cy="4198055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91866" marR="0" lvl="5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83732" marR="0" lvl="6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175598" marR="0" lvl="7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567464" marR="0" lvl="8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 rot="5400000">
            <a:off x="-3366205" y="10382249"/>
            <a:ext cx="20384910" cy="10731500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t" anchorCtr="0"/>
          <a:lstStyle>
            <a:lvl1pPr marL="1477662" marR="0" lvl="0" indent="-1020485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3201601" marR="0" lvl="1" indent="-817748" algn="l" rtl="0">
              <a:lnSpc>
                <a:spcPct val="100000"/>
              </a:lnSpc>
              <a:spcBef>
                <a:spcPts val="651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3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4926900" marR="0" lvl="2" indent="-616372" algn="l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6895755" marR="0" lvl="3" indent="-615012" algn="l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8867332" marR="0" lvl="4" indent="-616373" algn="l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9259198" marR="0" lvl="5" indent="-616373" algn="l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651064" marR="0" lvl="6" indent="-616373" algn="l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0042930" marR="0" lvl="7" indent="-616373" algn="l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0434797" marR="0" lvl="8" indent="-616373" algn="l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7168886" y="20482277"/>
            <a:ext cx="21945865" cy="2418644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7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91866" marR="0" lvl="5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83732" marR="0" lvl="6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175598" marR="0" lvl="7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567464" marR="0" lvl="8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pic" idx="2"/>
          </p:nvPr>
        </p:nvSpPr>
        <p:spPr>
          <a:xfrm>
            <a:off x="7168886" y="2614789"/>
            <a:ext cx="21945865" cy="17555632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391866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783732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1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175598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567464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959331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351197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743063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134929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7168886" y="22900922"/>
            <a:ext cx="21945865" cy="3433233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391866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783732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175598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567464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959331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351197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743063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134929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828271" y="1165578"/>
            <a:ext cx="12033250" cy="4957232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7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91866" marR="0" lvl="5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83732" marR="0" lvl="6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175598" marR="0" lvl="7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567464" marR="0" lvl="8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14300729" y="1165578"/>
            <a:ext cx="20446998" cy="24972435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t" anchorCtr="0"/>
          <a:lstStyle>
            <a:lvl1pPr marL="1477662" marR="0" lvl="0" indent="-107491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7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3201601" marR="0" lvl="1" indent="-87217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4926900" marR="0" lvl="2" indent="-6707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1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6895755" marR="0" lvl="3" indent="-69120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8867332" marR="0" lvl="4" indent="-69256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9259198" marR="0" lvl="5" indent="-69256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651064" marR="0" lvl="6" indent="-69256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0042930" marR="0" lvl="7" indent="-69256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0434797" marR="0" lvl="8" indent="-69256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1828271" y="6122812"/>
            <a:ext cx="12033250" cy="20015200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391866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783732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175598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567464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959331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351197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743063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134929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1333500" y="881944"/>
            <a:ext cx="33908998" cy="4198055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91866" marR="0" lvl="5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83732" marR="0" lvl="6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175598" marR="0" lvl="7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567464" marR="0" lvl="8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1828271" y="1171223"/>
            <a:ext cx="32919459" cy="4876799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91866" marR="0" lvl="5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83732" marR="0" lvl="6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175598" marR="0" lvl="7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567464" marR="0" lvl="8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1828271" y="6550378"/>
            <a:ext cx="16160750" cy="2729088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1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391866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7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783732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175598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567464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959331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351197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743063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134929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1828271" y="9279467"/>
            <a:ext cx="16160750" cy="16858543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t" anchorCtr="0"/>
          <a:lstStyle>
            <a:lvl1pPr marL="1477662" marR="0" lvl="0" indent="-111845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1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3201601" marR="0" lvl="1" indent="-91571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4926900" marR="0" lvl="2" indent="-70345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6895755" marR="0" lvl="3" indent="-71297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8867332" marR="0" lvl="4" indent="-7143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9259198" marR="0" lvl="5" indent="-7143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651064" marR="0" lvl="6" indent="-7143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0042930" marR="0" lvl="7" indent="-7143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0434797" marR="0" lvl="8" indent="-7143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3"/>
          </p:nvPr>
        </p:nvSpPr>
        <p:spPr>
          <a:xfrm>
            <a:off x="18580364" y="6550378"/>
            <a:ext cx="16167363" cy="2729088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1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391866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7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783732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175598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567464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959331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351197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743063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134929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4"/>
          </p:nvPr>
        </p:nvSpPr>
        <p:spPr>
          <a:xfrm>
            <a:off x="18580364" y="9279467"/>
            <a:ext cx="16167363" cy="16858543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t" anchorCtr="0"/>
          <a:lstStyle>
            <a:lvl1pPr marL="1477662" marR="0" lvl="0" indent="-111845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1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3201601" marR="0" lvl="1" indent="-91571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4926900" marR="0" lvl="2" indent="-70345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1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6895755" marR="0" lvl="3" indent="-71297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8867332" marR="0" lvl="4" indent="-7143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9259198" marR="0" lvl="5" indent="-7143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651064" marR="0" lvl="6" indent="-7143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0042930" marR="0" lvl="7" indent="-7143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0434797" marR="0" lvl="8" indent="-7143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2889250" y="18803055"/>
            <a:ext cx="31089866" cy="5810956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91866" marR="0" lvl="5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83732" marR="0" lvl="6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175598" marR="0" lvl="7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567464" marR="0" lvl="8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2889250" y="12402255"/>
            <a:ext cx="31089866" cy="6400800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7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391866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783732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175598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567464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959331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351197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743063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134929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1333500" y="881944"/>
            <a:ext cx="33908998" cy="4198055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91866" marR="0" lvl="5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83732" marR="0" lvl="6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175598" marR="0" lvl="7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567464" marR="0" lvl="8" indent="0" algn="ctr" rtl="0">
              <a:spcBef>
                <a:spcPts val="0"/>
              </a:spcBef>
              <a:spcAft>
                <a:spcPts val="0"/>
              </a:spcAft>
              <a:buNone/>
              <a:defRPr sz="1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1460500" y="5555544"/>
            <a:ext cx="10731500" cy="20384910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t" anchorCtr="0"/>
          <a:lstStyle>
            <a:lvl1pPr marL="1477662" marR="0" lvl="0" indent="-1020485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3201601" marR="0" lvl="1" indent="-817748" algn="l" rtl="0">
              <a:lnSpc>
                <a:spcPct val="100000"/>
              </a:lnSpc>
              <a:spcBef>
                <a:spcPts val="651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3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4926900" marR="0" lvl="2" indent="-616372" algn="l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6895755" marR="0" lvl="3" indent="-615012" algn="l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8867332" marR="0" lvl="4" indent="-616373" algn="l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9259198" marR="0" lvl="5" indent="-616373" algn="l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651064" marR="0" lvl="6" indent="-616373" algn="l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0042930" marR="0" lvl="7" indent="-616373" algn="l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0434797" marR="0" lvl="8" indent="-616373" algn="l" rtl="0">
              <a:lnSpc>
                <a:spcPct val="100000"/>
              </a:lnSpc>
              <a:spcBef>
                <a:spcPts val="583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2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1333500" y="881944"/>
            <a:ext cx="33908998" cy="4198055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2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12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12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12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12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12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12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12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12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1460500" y="5555544"/>
            <a:ext cx="10731500" cy="20384910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t" anchorCtr="0"/>
          <a:lstStyle>
            <a:lvl1pPr marL="1724025" marR="0" lvl="0" indent="-1190625" algn="l" rtl="0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4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3735388" marR="0" lvl="1" indent="-954087" algn="l" rtl="0">
              <a:lnSpc>
                <a:spcPct val="100000"/>
              </a:lnSpc>
              <a:spcBef>
                <a:spcPts val="7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3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5748338" marR="0" lvl="2" indent="-719137" algn="l" rtl="0">
              <a:lnSpc>
                <a:spcPct val="100000"/>
              </a:lnSpc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3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8045450" marR="0" lvl="3" indent="-717550" algn="l" rtl="0">
              <a:lnSpc>
                <a:spcPct val="100000"/>
              </a:lnSpc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sz="3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0345738" marR="0" lvl="4" indent="-719138" algn="l" rtl="0">
              <a:lnSpc>
                <a:spcPct val="100000"/>
              </a:lnSpc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3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0802938" marR="0" lvl="5" indent="-719138" algn="l" rtl="0">
              <a:lnSpc>
                <a:spcPct val="100000"/>
              </a:lnSpc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3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11260138" marR="0" lvl="6" indent="-719138" algn="l" rtl="0">
              <a:lnSpc>
                <a:spcPct val="100000"/>
              </a:lnSpc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3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1717338" marR="0" lvl="7" indent="-719138" algn="l" rtl="0">
              <a:lnSpc>
                <a:spcPct val="100000"/>
              </a:lnSpc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3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2174538" marR="0" lvl="8" indent="-719138" algn="l" rtl="0">
              <a:lnSpc>
                <a:spcPct val="100000"/>
              </a:lnSpc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sz="3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gif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>
            <a:off x="7112001" y="1146527"/>
            <a:ext cx="21653499" cy="3242493"/>
          </a:xfrm>
          <a:prstGeom prst="rect">
            <a:avLst/>
          </a:prstGeom>
          <a:noFill/>
          <a:ln>
            <a:noFill/>
          </a:ln>
        </p:spPr>
        <p:txBody>
          <a:bodyPr lIns="393409" tIns="196704" rIns="393409" bIns="196704" anchor="ctr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r>
              <a:rPr lang="en-US" sz="3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Afton (Livvy) </a:t>
            </a:r>
            <a:r>
              <a:rPr lang="en-US" sz="3600" i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Preisser</a:t>
            </a:r>
            <a:endParaRPr lang="en-US" sz="3600" i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Clr>
                <a:schemeClr val="dk1"/>
              </a:buClr>
              <a:buSzPct val="25000"/>
            </a:pPr>
            <a:r>
              <a:rPr lang="en-US" sz="3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Faculty Advisor: Dr. Tiffany A. Drape</a:t>
            </a:r>
          </a:p>
          <a:p>
            <a:pPr algn="ctr">
              <a:buClr>
                <a:schemeClr val="dk1"/>
              </a:buClr>
              <a:buSzPct val="25000"/>
            </a:pPr>
            <a:r>
              <a:rPr lang="en-US" sz="3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Committee Members: Dr. Martha Walker, Dr. Theresa </a:t>
            </a:r>
            <a:r>
              <a:rPr lang="en-US" sz="3600" i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Nartea</a:t>
            </a:r>
            <a:r>
              <a:rPr lang="en-US" sz="3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and                          </a:t>
            </a:r>
          </a:p>
          <a:p>
            <a:pPr algn="ctr">
              <a:buClr>
                <a:schemeClr val="dk1"/>
              </a:buClr>
              <a:buSzPct val="25000"/>
            </a:pPr>
            <a:r>
              <a:rPr lang="en-US" sz="3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Dr. Kimberly Morgan  </a:t>
            </a:r>
          </a:p>
          <a:p>
            <a:pPr algn="ctr">
              <a:buClr>
                <a:schemeClr val="dk1"/>
              </a:buClr>
              <a:buSzPct val="25000"/>
            </a:pPr>
            <a:r>
              <a:rPr lang="en-US" sz="24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College of Agriculture and Life Sciences, Virginia Tech, Blacksburg, VA</a:t>
            </a:r>
          </a:p>
        </p:txBody>
      </p:sp>
      <p:sp>
        <p:nvSpPr>
          <p:cNvPr id="54" name="Shape 54"/>
          <p:cNvSpPr txBox="1"/>
          <p:nvPr/>
        </p:nvSpPr>
        <p:spPr>
          <a:xfrm>
            <a:off x="19605" y="4538134"/>
            <a:ext cx="11647698" cy="712143"/>
          </a:xfrm>
          <a:prstGeom prst="rect">
            <a:avLst/>
          </a:prstGeom>
          <a:solidFill>
            <a:srgbClr val="9E0000"/>
          </a:solidFill>
          <a:ln>
            <a:noFill/>
          </a:ln>
        </p:spPr>
        <p:txBody>
          <a:bodyPr lIns="82667" tIns="41334" rIns="82667" bIns="41334" anchor="t" anchorCtr="0">
            <a:noAutofit/>
          </a:bodyPr>
          <a:lstStyle/>
          <a:p>
            <a:pPr algn="ctr">
              <a:buClr>
                <a:schemeClr val="lt1"/>
              </a:buClr>
              <a:buSzPct val="100000"/>
            </a:pPr>
            <a:r>
              <a:rPr lang="en-US" sz="41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Overview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19605" y="28755623"/>
            <a:ext cx="36619999" cy="578666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lIns="82667" tIns="41334" rIns="82667" bIns="41334" anchor="ctr" anchorCtr="0">
            <a:noAutofit/>
          </a:bodyPr>
          <a:lstStyle/>
          <a:p>
            <a:pPr>
              <a:buClr>
                <a:srgbClr val="000000"/>
              </a:buClr>
            </a:pPr>
            <a:endParaRPr sz="4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Shape 56"/>
          <p:cNvSpPr txBox="1"/>
          <p:nvPr/>
        </p:nvSpPr>
        <p:spPr>
          <a:xfrm>
            <a:off x="12899760" y="21132800"/>
            <a:ext cx="4136758" cy="732366"/>
          </a:xfrm>
          <a:prstGeom prst="rect">
            <a:avLst/>
          </a:prstGeom>
          <a:noFill/>
          <a:ln>
            <a:noFill/>
          </a:ln>
        </p:spPr>
        <p:txBody>
          <a:bodyPr lIns="78360" tIns="39169" rIns="78360" bIns="39169" anchor="t" anchorCtr="0">
            <a:noAutofit/>
          </a:bodyPr>
          <a:lstStyle/>
          <a:p>
            <a:pPr>
              <a:buClr>
                <a:srgbClr val="000000"/>
              </a:buClr>
            </a:pPr>
            <a:endParaRPr sz="4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" name="Shape 57"/>
          <p:cNvSpPr txBox="1"/>
          <p:nvPr/>
        </p:nvSpPr>
        <p:spPr>
          <a:xfrm>
            <a:off x="5459359" y="145441"/>
            <a:ext cx="23623641" cy="635431"/>
          </a:xfrm>
          <a:prstGeom prst="rect">
            <a:avLst/>
          </a:prstGeom>
          <a:noFill/>
          <a:ln>
            <a:noFill/>
          </a:ln>
        </p:spPr>
        <p:txBody>
          <a:bodyPr lIns="82667" tIns="41334" rIns="82667" bIns="41334" anchor="t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r>
              <a:rPr lang="en-US" sz="5700" b="1" dirty="0">
                <a:solidFill>
                  <a:srgbClr val="222222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Agritourism Safety in Virginia</a:t>
            </a:r>
          </a:p>
        </p:txBody>
      </p:sp>
      <p:sp>
        <p:nvSpPr>
          <p:cNvPr id="61" name="Shape 61"/>
          <p:cNvSpPr txBox="1"/>
          <p:nvPr/>
        </p:nvSpPr>
        <p:spPr>
          <a:xfrm>
            <a:off x="11746297" y="5437510"/>
            <a:ext cx="12342577" cy="19508255"/>
          </a:xfrm>
          <a:prstGeom prst="rect">
            <a:avLst/>
          </a:prstGeom>
          <a:noFill/>
          <a:ln>
            <a:noFill/>
          </a:ln>
        </p:spPr>
        <p:txBody>
          <a:bodyPr lIns="78360" tIns="39169" rIns="78360" bIns="39169" anchor="t" anchorCtr="0">
            <a:noAutofit/>
          </a:bodyPr>
          <a:lstStyle/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Farm </a:t>
            </a:r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visitor safety was evaluated to showcase the current protocols </a:t>
            </a: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utilized to keep visitors safe. </a:t>
            </a:r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articipants </a:t>
            </a:r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 </a:t>
            </a: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 questioned </a:t>
            </a:r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regarding insurance. Additionally, insurance agencies covering agritourism operations were recorded, as well as the frequency of farm walkthroughs. Signage was the last area of study. Several </a:t>
            </a: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reported </a:t>
            </a:r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having the </a:t>
            </a: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Virginia </a:t>
            </a:r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agritourism liability </a:t>
            </a:r>
          </a:p>
          <a:p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 posted on their </a:t>
            </a: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operations in </a:t>
            </a:r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various locations and </a:t>
            </a: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languages</a:t>
            </a:r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</a:t>
            </a:r>
            <a:r>
              <a:rPr lang="en-US" sz="31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This liability sign must </a:t>
            </a:r>
          </a:p>
          <a:p>
            <a:r>
              <a:rPr lang="en-US" sz="31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in 1 inch black lettering. </a:t>
            </a:r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/>
              <a:t/>
            </a:r>
            <a:br>
              <a:rPr lang="en-US" sz="3200" dirty="0"/>
            </a:br>
            <a:endParaRPr lang="en-US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dirty="0"/>
          </a:p>
          <a:p>
            <a:pPr>
              <a:buClr>
                <a:srgbClr val="000000"/>
              </a:buClr>
            </a:pPr>
            <a:endParaRPr sz="31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91866">
              <a:buClr>
                <a:srgbClr val="000000"/>
              </a:buClr>
            </a:pPr>
            <a:endParaRPr sz="3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91866">
              <a:buClr>
                <a:srgbClr val="000000"/>
              </a:buClr>
            </a:pPr>
            <a:endParaRPr sz="3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91866">
              <a:buClr>
                <a:srgbClr val="000000"/>
              </a:buClr>
            </a:pPr>
            <a:endParaRPr sz="3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91866">
              <a:buClr>
                <a:srgbClr val="000000"/>
              </a:buClr>
            </a:pPr>
            <a:endParaRPr sz="3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91866">
              <a:buClr>
                <a:srgbClr val="000000"/>
              </a:buClr>
            </a:pPr>
            <a:endParaRPr sz="3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91866">
              <a:buClr>
                <a:srgbClr val="000000"/>
              </a:buClr>
            </a:pPr>
            <a:endParaRPr sz="3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91866">
              <a:buClr>
                <a:srgbClr val="000000"/>
              </a:buClr>
            </a:pPr>
            <a:endParaRPr sz="3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91866">
              <a:buClr>
                <a:srgbClr val="000000"/>
              </a:buClr>
            </a:pPr>
            <a:endParaRPr sz="3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91866">
              <a:buClr>
                <a:srgbClr val="000000"/>
              </a:buClr>
            </a:pPr>
            <a:endParaRPr sz="3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91866">
              <a:buClr>
                <a:srgbClr val="000000"/>
              </a:buClr>
            </a:pPr>
            <a:endParaRPr sz="3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91866">
              <a:buClr>
                <a:srgbClr val="000000"/>
              </a:buClr>
            </a:pPr>
            <a:endParaRPr sz="3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91866">
              <a:buClr>
                <a:srgbClr val="000000"/>
              </a:buClr>
            </a:pPr>
            <a:endParaRPr sz="3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Shape 62"/>
          <p:cNvSpPr txBox="1"/>
          <p:nvPr/>
        </p:nvSpPr>
        <p:spPr>
          <a:xfrm>
            <a:off x="571500" y="5283200"/>
            <a:ext cx="10731500" cy="519289"/>
          </a:xfrm>
          <a:prstGeom prst="rect">
            <a:avLst/>
          </a:prstGeom>
          <a:noFill/>
          <a:ln>
            <a:noFill/>
          </a:ln>
        </p:spPr>
        <p:txBody>
          <a:bodyPr lIns="78360" tIns="39169" rIns="78360" bIns="39169" anchor="t" anchorCtr="0">
            <a:noAutofit/>
          </a:bodyPr>
          <a:lstStyle/>
          <a:p>
            <a:pPr>
              <a:buClr>
                <a:srgbClr val="000000"/>
              </a:buClr>
            </a:pPr>
            <a:endParaRPr sz="4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" name="Shape 64"/>
          <p:cNvSpPr txBox="1"/>
          <p:nvPr/>
        </p:nvSpPr>
        <p:spPr>
          <a:xfrm>
            <a:off x="11485162" y="4528082"/>
            <a:ext cx="12614250" cy="732266"/>
          </a:xfrm>
          <a:prstGeom prst="rect">
            <a:avLst/>
          </a:prstGeom>
          <a:solidFill>
            <a:srgbClr val="9E0000"/>
          </a:solidFill>
          <a:ln>
            <a:noFill/>
          </a:ln>
        </p:spPr>
        <p:txBody>
          <a:bodyPr lIns="82667" tIns="41334" rIns="82667" bIns="41334" anchor="t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US" sz="41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Results</a:t>
            </a:r>
          </a:p>
        </p:txBody>
      </p:sp>
      <p:sp>
        <p:nvSpPr>
          <p:cNvPr id="65" name="Shape 65"/>
          <p:cNvSpPr txBox="1"/>
          <p:nvPr/>
        </p:nvSpPr>
        <p:spPr>
          <a:xfrm>
            <a:off x="19604" y="8280164"/>
            <a:ext cx="11440857" cy="732266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txBody>
          <a:bodyPr lIns="82667" tIns="41334" rIns="82667" bIns="41334" anchor="t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US" sz="41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Background Information</a:t>
            </a:r>
          </a:p>
        </p:txBody>
      </p:sp>
      <p:sp>
        <p:nvSpPr>
          <p:cNvPr id="66" name="Shape 66"/>
          <p:cNvSpPr txBox="1"/>
          <p:nvPr/>
        </p:nvSpPr>
        <p:spPr>
          <a:xfrm>
            <a:off x="24088874" y="4538134"/>
            <a:ext cx="12550729" cy="712143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txBody>
          <a:bodyPr lIns="82667" tIns="41334" rIns="82667" bIns="41334" anchor="t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US" sz="41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Recommendations 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x="24145958" y="16628502"/>
            <a:ext cx="12430042" cy="797756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txBody>
          <a:bodyPr lIns="82667" tIns="41334" rIns="82667" bIns="41334" anchor="t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US" sz="41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</a:p>
        </p:txBody>
      </p:sp>
      <p:cxnSp>
        <p:nvCxnSpPr>
          <p:cNvPr id="69" name="Shape 69"/>
          <p:cNvCxnSpPr/>
          <p:nvPr/>
        </p:nvCxnSpPr>
        <p:spPr>
          <a:xfrm flipH="1">
            <a:off x="11297455" y="4538134"/>
            <a:ext cx="198244" cy="20797043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70" name="Shape 70"/>
          <p:cNvCxnSpPr/>
          <p:nvPr/>
        </p:nvCxnSpPr>
        <p:spPr>
          <a:xfrm flipH="1">
            <a:off x="24124112" y="4538134"/>
            <a:ext cx="21378" cy="20797043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1" name="Shape 71"/>
          <p:cNvSpPr txBox="1"/>
          <p:nvPr/>
        </p:nvSpPr>
        <p:spPr>
          <a:xfrm>
            <a:off x="19605" y="25335177"/>
            <a:ext cx="36547457" cy="732266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lIns="82667" tIns="41334" rIns="82667" bIns="41334" anchor="t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US" sz="41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References</a:t>
            </a:r>
          </a:p>
        </p:txBody>
      </p:sp>
      <p:sp>
        <p:nvSpPr>
          <p:cNvPr id="73" name="Shape 73"/>
          <p:cNvSpPr txBox="1"/>
          <p:nvPr/>
        </p:nvSpPr>
        <p:spPr>
          <a:xfrm>
            <a:off x="19605" y="5312776"/>
            <a:ext cx="11191987" cy="3177893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t" anchorCtr="0">
            <a:noAutofit/>
          </a:bodyPr>
          <a:lstStyle/>
          <a:p>
            <a:pPr>
              <a:buClr>
                <a:srgbClr val="000000"/>
              </a:buClr>
              <a:buSzPct val="25000"/>
            </a:pPr>
            <a:r>
              <a:rPr lang="en-US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purpose of the study was to </a:t>
            </a:r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gain a better understanding of current safety protocols on agritourism operations in Virginia. The question guiding this research was: What types of safety protocols are in place for visitors, how are they managed on Virginia agritourism operations, and how could they be improved for future operations?  </a:t>
            </a:r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78" name="Shape 78"/>
          <p:cNvSpPr txBox="1"/>
          <p:nvPr/>
        </p:nvSpPr>
        <p:spPr>
          <a:xfrm>
            <a:off x="26593801" y="5590567"/>
            <a:ext cx="7965921" cy="3552363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t" anchorCtr="0">
            <a:noAutofit/>
          </a:bodyPr>
          <a:lstStyle/>
          <a:p>
            <a:pPr marL="457200" indent="-457200">
              <a:buClr>
                <a:srgbClr val="000000"/>
              </a:buClr>
              <a:buBlip>
                <a:blip r:embed="rId3"/>
              </a:buBlip>
            </a:pPr>
            <a:r>
              <a:rPr lang="en-US" sz="3100" dirty="0">
                <a:latin typeface="Times New Roman"/>
                <a:ea typeface="Times New Roman"/>
                <a:cs typeface="Times New Roman"/>
                <a:sym typeface="Times New Roman"/>
              </a:rPr>
              <a:t>Supplementary operational walkthroughs </a:t>
            </a:r>
          </a:p>
          <a:p>
            <a:pPr lvl="3">
              <a:buClr>
                <a:srgbClr val="000000"/>
              </a:buClr>
            </a:pPr>
            <a:r>
              <a:rPr lang="en-US" sz="3100" dirty="0">
                <a:latin typeface="Times New Roman"/>
                <a:ea typeface="Times New Roman"/>
                <a:cs typeface="Times New Roman"/>
                <a:sym typeface="Times New Roman"/>
              </a:rPr>
              <a:t>      (some being mandatory)</a:t>
            </a:r>
          </a:p>
          <a:p>
            <a:pPr marL="457200" indent="-457200">
              <a:buClr>
                <a:srgbClr val="000000"/>
              </a:buClr>
              <a:buBlip>
                <a:blip r:embed="rId3"/>
              </a:buBlip>
            </a:pPr>
            <a:r>
              <a:rPr lang="en-US" sz="3100" dirty="0">
                <a:latin typeface="Times New Roman"/>
                <a:ea typeface="Times New Roman"/>
                <a:cs typeface="Times New Roman"/>
                <a:sym typeface="Times New Roman"/>
              </a:rPr>
              <a:t>More extensive employee screening</a:t>
            </a:r>
          </a:p>
          <a:p>
            <a:pPr marL="457200" indent="-457200">
              <a:buClr>
                <a:srgbClr val="000000"/>
              </a:buClr>
              <a:buBlip>
                <a:blip r:embed="rId3"/>
              </a:buBlip>
            </a:pPr>
            <a:r>
              <a:rPr lang="en-US" sz="3100">
                <a:latin typeface="Times New Roman"/>
                <a:ea typeface="Times New Roman"/>
                <a:cs typeface="Times New Roman"/>
                <a:sym typeface="Times New Roman"/>
              </a:rPr>
              <a:t>Increase </a:t>
            </a:r>
            <a:r>
              <a:rPr lang="en-US" sz="3100" smtClean="0">
                <a:latin typeface="Times New Roman"/>
                <a:ea typeface="Times New Roman"/>
                <a:cs typeface="Times New Roman"/>
                <a:sym typeface="Times New Roman"/>
              </a:rPr>
              <a:t>employee </a:t>
            </a:r>
            <a:r>
              <a:rPr lang="en-US" sz="3100" dirty="0">
                <a:latin typeface="Times New Roman"/>
                <a:ea typeface="Times New Roman"/>
                <a:cs typeface="Times New Roman"/>
                <a:sym typeface="Times New Roman"/>
              </a:rPr>
              <a:t>training and expectations</a:t>
            </a:r>
          </a:p>
          <a:p>
            <a:pPr marL="457200" indent="-457200">
              <a:buClr>
                <a:srgbClr val="000000"/>
              </a:buClr>
              <a:buBlip>
                <a:blip r:embed="rId3"/>
              </a:buBlip>
            </a:pPr>
            <a:r>
              <a:rPr lang="en-US" sz="3100" dirty="0">
                <a:latin typeface="Times New Roman"/>
                <a:ea typeface="Times New Roman"/>
                <a:cs typeface="Times New Roman"/>
                <a:sym typeface="Times New Roman"/>
              </a:rPr>
              <a:t>Expand signage (both visuals and languages) </a:t>
            </a:r>
          </a:p>
          <a:p>
            <a:pPr marL="457200" indent="-457200">
              <a:buClr>
                <a:srgbClr val="000000"/>
              </a:buClr>
              <a:buBlip>
                <a:blip r:embed="rId3"/>
              </a:buBlip>
            </a:pPr>
            <a:r>
              <a:rPr lang="en-US" sz="3100" dirty="0">
                <a:latin typeface="Times New Roman"/>
                <a:ea typeface="Times New Roman"/>
                <a:cs typeface="Times New Roman"/>
                <a:sym typeface="Times New Roman"/>
              </a:rPr>
              <a:t>Encourage emergency personnel contact</a:t>
            </a:r>
          </a:p>
          <a:p>
            <a:pPr>
              <a:buClr>
                <a:srgbClr val="000000"/>
              </a:buClr>
            </a:pPr>
            <a:endParaRPr lang="en-US" sz="31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>
              <a:buClr>
                <a:srgbClr val="000000"/>
              </a:buClr>
            </a:pPr>
            <a:endParaRPr lang="en-US" sz="3100" b="1" i="1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indent="-45720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sz="31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9" name="Shape 79"/>
          <p:cNvSpPr txBox="1"/>
          <p:nvPr/>
        </p:nvSpPr>
        <p:spPr>
          <a:xfrm>
            <a:off x="24196517" y="17358182"/>
            <a:ext cx="6726417" cy="7846424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t" anchorCtr="0">
            <a:noAutofit/>
          </a:bodyPr>
          <a:lstStyle/>
          <a:p>
            <a:pPr>
              <a:buClr>
                <a:srgbClr val="000000"/>
              </a:buClr>
            </a:pP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/>
              </a:rPr>
              <a:t>Agritourism safety should be considered from the entrance to the exit of every </a:t>
            </a: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Times New Roman"/>
              </a:rPr>
              <a:t>operation. 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/>
              </a:rPr>
              <a:t>Things to consider before opening your operation</a:t>
            </a: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Times New Roman"/>
              </a:rPr>
              <a:t>:</a:t>
            </a:r>
          </a:p>
          <a:p>
            <a:pPr>
              <a:buClr>
                <a:srgbClr val="000000"/>
              </a:buClr>
            </a:pPr>
            <a:endParaRPr lang="en-US" sz="3100" dirty="0">
              <a:latin typeface="Times New Roman" panose="02020603050405020304" pitchFamily="18" charset="0"/>
              <a:cs typeface="Times New Roman" panose="02020603050405020304" pitchFamily="18" charset="0"/>
              <a:sym typeface="Times New Roman"/>
            </a:endParaRPr>
          </a:p>
          <a:p>
            <a:pPr marL="457200" indent="-457200">
              <a:buClr>
                <a:srgbClr val="000000"/>
              </a:buClr>
              <a:buBlip>
                <a:blip r:embed="rId4"/>
              </a:buBlip>
            </a:pP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Parking</a:t>
            </a:r>
          </a:p>
          <a:p>
            <a:pPr marL="457200" indent="-457200">
              <a:buClr>
                <a:srgbClr val="000000"/>
              </a:buClr>
              <a:buBlip>
                <a:blip r:embed="rId4"/>
              </a:buBlip>
            </a:pP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Bathrooms</a:t>
            </a:r>
          </a:p>
          <a:p>
            <a:pPr marL="457200" indent="-457200">
              <a:buClr>
                <a:srgbClr val="000000"/>
              </a:buClr>
              <a:buBlip>
                <a:blip r:embed="rId4"/>
              </a:buBlip>
            </a:pP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 washing stations </a:t>
            </a:r>
          </a:p>
          <a:p>
            <a:pPr marL="457200" indent="-457200">
              <a:buClr>
                <a:srgbClr val="000000"/>
              </a:buClr>
              <a:buBlip>
                <a:blip r:embed="rId4"/>
              </a:buBlip>
            </a:pP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Signage</a:t>
            </a:r>
          </a:p>
          <a:p>
            <a:pPr marL="457200" indent="-457200">
              <a:buClr>
                <a:srgbClr val="000000"/>
              </a:buClr>
              <a:buBlip>
                <a:blip r:embed="rId4"/>
              </a:buBlip>
            </a:pP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Employee training</a:t>
            </a:r>
          </a:p>
          <a:p>
            <a:pPr marL="457200" indent="-457200">
              <a:buClr>
                <a:srgbClr val="000000"/>
              </a:buClr>
              <a:buBlip>
                <a:blip r:embed="rId4"/>
              </a:buBlip>
            </a:pP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Emergency plans</a:t>
            </a:r>
          </a:p>
          <a:p>
            <a:pPr marL="457200" indent="-457200">
              <a:buClr>
                <a:srgbClr val="000000"/>
              </a:buClr>
              <a:buBlip>
                <a:blip r:embed="rId4"/>
              </a:buBlip>
            </a:pP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Updating insurance   </a:t>
            </a:r>
            <a:endParaRPr lang="en-US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000000"/>
              </a:buClr>
              <a:buBlip>
                <a:blip r:embed="rId4"/>
              </a:buBlip>
            </a:pPr>
            <a:r>
              <a:rPr lang="en-US" sz="31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Walkthrough </a:t>
            </a:r>
            <a:r>
              <a:rPr lang="en-US" sz="31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completion</a:t>
            </a:r>
            <a:endParaRPr lang="en-US" sz="31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457200" indent="-457200">
              <a:buClr>
                <a:srgbClr val="000000"/>
              </a:buClr>
              <a:buBlip>
                <a:blip r:embed="rId5"/>
              </a:buBlip>
            </a:pPr>
            <a:endParaRPr sz="31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>
              <a:buClr>
                <a:srgbClr val="000000"/>
              </a:buClr>
            </a:pPr>
            <a:r>
              <a:rPr lang="en-US" sz="3100" b="1" i="1" dirty="0">
                <a:latin typeface="Times New Roman"/>
                <a:ea typeface="Times New Roman"/>
                <a:cs typeface="Times New Roman"/>
                <a:sym typeface="Times New Roman"/>
              </a:rPr>
              <a:t>			Sign examples from </a:t>
            </a:r>
          </a:p>
          <a:p>
            <a:pPr>
              <a:buClr>
                <a:srgbClr val="000000"/>
              </a:buClr>
            </a:pPr>
            <a:r>
              <a:rPr lang="en-US" sz="3100" b="1" i="1" dirty="0">
                <a:latin typeface="Times New Roman"/>
                <a:ea typeface="Times New Roman"/>
                <a:cs typeface="Times New Roman"/>
                <a:sym typeface="Times New Roman"/>
              </a:rPr>
              <a:t>			safeagritourism.org. </a:t>
            </a:r>
          </a:p>
          <a:p>
            <a:pPr>
              <a:buClr>
                <a:srgbClr val="000000"/>
              </a:buClr>
            </a:pPr>
            <a:endParaRPr lang="en-US" sz="31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80" name="Shape 80"/>
          <p:cNvSpPr txBox="1"/>
          <p:nvPr/>
        </p:nvSpPr>
        <p:spPr>
          <a:xfrm>
            <a:off x="24196517" y="26012795"/>
            <a:ext cx="12301720" cy="2737041"/>
          </a:xfrm>
          <a:prstGeom prst="rect">
            <a:avLst/>
          </a:prstGeom>
          <a:noFill/>
          <a:ln>
            <a:noFill/>
          </a:ln>
        </p:spPr>
        <p:txBody>
          <a:bodyPr lIns="78360" tIns="78360" rIns="78360" bIns="78360" anchor="t" anchorCtr="0">
            <a:noAutofit/>
          </a:bodyPr>
          <a:lstStyle/>
          <a:p>
            <a:pPr marL="342900" indent="-342900">
              <a:buBlip>
                <a:blip r:embed="rId6"/>
              </a:buBlip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Magnini, V., Calvert, E., &amp; Walker, M. (2017). The Economic and Fiscal Impacts of Agritourism in Virginia. Retrieved on March 4, 2017, from https://www.vatc.org/wpcontent/uploads/2017/06/TheEconomicAndFiscalImpactsOfAgritourismInVirginia.pdf.</a:t>
            </a:r>
          </a:p>
          <a:p>
            <a:pPr marL="342900" indent="-342900">
              <a:buBlip>
                <a:blip r:embed="rId6"/>
              </a:buBlip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Marshfield Clinic Research Institute. Agritourism. (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n.d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Retrieved January 18, 2017, from http://www.marshfieldresearch.org/nccrahs/agritourism.  </a:t>
            </a:r>
          </a:p>
          <a:p>
            <a:pPr marL="342900" indent="-342900">
              <a:buBlip>
                <a:blip r:embed="rId6"/>
              </a:buBlip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Walker, M. (2009). Agritourism: Ideas and Resources. Retrieved January 16,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2017, from https://pubs.ext.vt.edu/310/310-004/310-004.html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806400" y="14859000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/>
          <a:srcRect l="7229" r="4290"/>
          <a:stretch/>
        </p:blipFill>
        <p:spPr>
          <a:xfrm>
            <a:off x="26593801" y="576154"/>
            <a:ext cx="9906000" cy="33586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8001" y="486982"/>
            <a:ext cx="8996163" cy="35242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/>
          <a:srcRect l="4049" t="1760" r="8228" b="1404"/>
          <a:stretch/>
        </p:blipFill>
        <p:spPr>
          <a:xfrm>
            <a:off x="11585654" y="6111973"/>
            <a:ext cx="12476004" cy="88855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6677" y="11115505"/>
            <a:ext cx="6121261" cy="7971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Agritourism</a:t>
            </a: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Blip>
                <a:blip r:embed="rId4"/>
              </a:buBlip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Farm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Blip>
                <a:blip r:embed="rId4"/>
              </a:buBlip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trips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Blip>
                <a:blip r:embed="rId4"/>
              </a:buBlip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Educational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Blip>
                <a:blip r:embed="rId4"/>
              </a:buBlip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Festivals </a:t>
            </a:r>
          </a:p>
          <a:p>
            <a:pPr marL="457200" indent="-457200">
              <a:buBlip>
                <a:blip r:embed="rId4"/>
              </a:buBlip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Weddings</a:t>
            </a:r>
          </a:p>
          <a:p>
            <a:pPr marL="457200" indent="-457200">
              <a:buBlip>
                <a:blip r:embed="rId4"/>
              </a:buBlip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Beer,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wine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cider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astings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Blip>
                <a:blip r:embed="rId4"/>
              </a:buBlip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farm lodging </a:t>
            </a:r>
          </a:p>
          <a:p>
            <a:pPr marL="457200" indent="-457200">
              <a:buBlip>
                <a:blip r:embed="rId4"/>
              </a:buBlip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Hayrides </a:t>
            </a:r>
          </a:p>
          <a:p>
            <a:pPr marL="457200" indent="-457200">
              <a:buBlip>
                <a:blip r:embed="rId4"/>
              </a:buBlip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U-pick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operations</a:t>
            </a:r>
          </a:p>
          <a:p>
            <a:pPr marL="457200" indent="-457200">
              <a:buBlip>
                <a:blip r:embed="rId4"/>
              </a:buBlip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Pumpkin patch</a:t>
            </a:r>
          </a:p>
          <a:p>
            <a:pPr marL="457200" indent="-457200">
              <a:buBlip>
                <a:blip r:embed="rId4"/>
              </a:buBlip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Farm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arkets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Blip>
                <a:blip r:embed="rId4"/>
              </a:buBlip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Christmas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tree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arm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Blip>
                <a:blip r:embed="rId4"/>
              </a:buBlip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Cut your own operations</a:t>
            </a:r>
          </a:p>
          <a:p>
            <a:pPr marL="457200" indent="-457200">
              <a:buBlip>
                <a:blip r:embed="rId4"/>
              </a:buBlip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Corn m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aze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47" t="38907" r="15147" b="-482"/>
          <a:stretch/>
        </p:blipFill>
        <p:spPr>
          <a:xfrm>
            <a:off x="16704101" y="19877523"/>
            <a:ext cx="7138220" cy="446736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312256" y="13485176"/>
            <a:ext cx="11552659" cy="25672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2"/>
          <a:srcRect l="755" r="3805"/>
          <a:stretch/>
        </p:blipFill>
        <p:spPr>
          <a:xfrm>
            <a:off x="27309284" y="8984421"/>
            <a:ext cx="5853568" cy="39246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3"/>
          <a:srcRect l="7423" t="7582" r="9845" b="16474"/>
          <a:stretch/>
        </p:blipFill>
        <p:spPr>
          <a:xfrm>
            <a:off x="6093231" y="16516041"/>
            <a:ext cx="4953626" cy="35584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4"/>
          <a:srcRect t="18864" b="36364"/>
          <a:stretch/>
        </p:blipFill>
        <p:spPr>
          <a:xfrm>
            <a:off x="5926159" y="9197414"/>
            <a:ext cx="5143500" cy="409401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000070" y="13668445"/>
            <a:ext cx="50467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Agritourism examples: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 Picture- Sensory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 at a farm field trip. </a:t>
            </a: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Bottom picture-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Meat educational workshop at a local farm market.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6677" y="25995590"/>
            <a:ext cx="1105935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6"/>
              </a:buBlip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Blip>
                <a:blip r:embed="rId6"/>
              </a:buBlip>
            </a:pP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Blacka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A., Couture, P.,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Coale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C., Dooley, J., Hankins, A.,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Lastovica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A.,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Uysal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(May 1, 2009).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Agri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-Tourism. Publications and Educational Resources. Retrieved January 17, 2017, from </a:t>
            </a:r>
            <a:r>
              <a:rPr lang="en-US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http://www.pubs.ext.vt.edu/310/310-003/310-003.html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indent="-342900">
              <a:buBlip>
                <a:blip r:embed="rId6"/>
              </a:buBlip>
            </a:pP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Dillman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D., Smyth, J., and Christian, L. (2009), Internet, Mail, and Mixed- Mode Surveys. Retrieved July 3, 2017, from https://www.amazon.com/Internet-Mail-Mixed-Mode-Surveys-Tailored/dp/0471698687.</a:t>
            </a:r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1301308" y="26382972"/>
            <a:ext cx="1286478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6"/>
              </a:buBlip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Dixon, K. (2016). Autumn Agritourism. 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Virginia Farm Bureau News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(4), 16-19. Retrieved on January 17, 2017 from Virginia Farm Bureau News</a:t>
            </a:r>
          </a:p>
          <a:p>
            <a:pPr marL="342900" indent="-342900">
              <a:buBlip>
                <a:blip r:embed="rId6"/>
              </a:buBlip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Humann, MJ, Ellis, TM and Lee, BC (2011). Agritourism Health and Safety Guidelines for Children. Second Edition. Marshfield, WI: Marshfield Clinic. Retrieved January 17, 2017, from http://sustainable-farming.rutgers.edu/wp-content/uploads/2014/09/MCRF-Centers-NFMC-NCCRAHS-AgritourismHealthandSafetyGuidelinesforChildren2011.1.pdf. </a:t>
            </a:r>
          </a:p>
          <a:p>
            <a:pPr marL="342900" indent="-342900">
              <a:buBlip>
                <a:blip r:embed="rId6"/>
              </a:buBlip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1262721" y="17426258"/>
            <a:ext cx="4749677" cy="367308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1919305" y="20887734"/>
            <a:ext cx="3436508" cy="444455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-50975" y="21415351"/>
            <a:ext cx="11353975" cy="723275"/>
          </a:xfrm>
          <a:prstGeom prst="rect">
            <a:avLst/>
          </a:prstGeom>
          <a:solidFill>
            <a:srgbClr val="8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6677" y="22555200"/>
            <a:ext cx="108401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Utilizing the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Dillman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method, a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Qualtrics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survey was sent to Virginia agritourism operators.  The survey was broken into four question areas; Farm Employees, Farm Visitors, Insurance, and Signage.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2360</TotalTime>
  <Words>541</Words>
  <Application>Microsoft Office PowerPoint</Application>
  <PresentationFormat>Custom</PresentationFormat>
  <Paragraphs>110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Default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Preisser, Livvy</dc:creator>
  <cp:lastModifiedBy>Livvy Preisser</cp:lastModifiedBy>
  <cp:revision>85</cp:revision>
  <cp:lastPrinted>2018-01-29T20:56:16Z</cp:lastPrinted>
  <dcterms:modified xsi:type="dcterms:W3CDTF">2018-01-31T01:17:23Z</dcterms:modified>
</cp:coreProperties>
</file>