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Merriweather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Merriweather-bold.fntdata"/><Relationship Id="rId23" Type="http://schemas.openxmlformats.org/officeDocument/2006/relationships/font" Target="fonts/Merriweath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erriweather-boldItalic.fntdata"/><Relationship Id="rId25" Type="http://schemas.openxmlformats.org/officeDocument/2006/relationships/font" Target="fonts/Merriweath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84405b669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84405b669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Danya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5383a10c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5383a10c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Danya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8450062b2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8450062b2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8450062b2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8450062b2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450062b2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8450062b2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84405b669b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84405b669b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Danya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450062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450062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Danya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450062b2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450062b2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Ahmad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450062b2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450062b2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Akshat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why we wanted just the body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importance of removing body from header and footer - restructuring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450062b2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450062b2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Lexi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importance of running it through nltk and what nltk 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Define what a stop word is - unimportant common english words that would not help with research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450062b21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450062b21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Becca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what a VBA function is - imported excel function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array of words and frequencies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450062b2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8450062b2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Becca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Summer has travel and san (so talking about those southern california cities that start with San) and coast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and Autumn have words like park and valley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450062b2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450062b2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Ahmad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Ten years of data vs twenty - we ended up having less data than we thought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Switching to California helped, tourism industry is bigger in CA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144700" y="153500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U.S. State Tourism</a:t>
            </a:r>
            <a:endParaRPr sz="48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144700" y="959975"/>
            <a:ext cx="65151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Danya Shere, Rebecca Mueller, Ahmad Ayub, Lexi Fabian, Akshat Shah</a:t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4624: Multimedia, Hypertext, and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Edward Fox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Blacksburg, VA 24061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05/11/2020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4673575" y="1779575"/>
            <a:ext cx="4166400" cy="179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Want future project teams to expand our methods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Use our research as a tool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Other California metadata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Expand to other states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4644675" y="28385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3A3F50"/>
              </a:buClr>
              <a:buSzPts val="1800"/>
              <a:buChar char="●"/>
            </a:pPr>
            <a:r>
              <a:rPr lang="en" sz="1800">
                <a:solidFill>
                  <a:srgbClr val="3A3F50"/>
                </a:solidFill>
              </a:rPr>
              <a:t>Florian Zach, Ph.D. - Assistant Professor in the  Howard Feiertag Department Hospitality and Tourism Management</a:t>
            </a:r>
            <a:endParaRPr sz="1800">
              <a:solidFill>
                <a:srgbClr val="3A3F50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A3F50"/>
              </a:buClr>
              <a:buSzPts val="1800"/>
              <a:buChar char="●"/>
            </a:pPr>
            <a:r>
              <a:rPr lang="en" sz="1800">
                <a:solidFill>
                  <a:srgbClr val="3A3F50"/>
                </a:solidFill>
              </a:rPr>
              <a:t>Xinyue (Cyrus) Wang, Ph.D. Student in the Department of Computer Science</a:t>
            </a:r>
            <a:endParaRPr sz="1800">
              <a:solidFill>
                <a:srgbClr val="3A3F50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A3F50"/>
              </a:buClr>
              <a:buSzPts val="1800"/>
              <a:buChar char="●"/>
            </a:pPr>
            <a:r>
              <a:rPr lang="en" sz="1800">
                <a:solidFill>
                  <a:srgbClr val="3A3F50"/>
                </a:solidFill>
              </a:rPr>
              <a:t>NSF IIS-1619028,  Global Event and Trend Archive Research (GETAR)</a:t>
            </a:r>
            <a:endParaRPr sz="1800">
              <a:solidFill>
                <a:srgbClr val="3A3F50"/>
              </a:solidFill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A3F50"/>
              </a:buClr>
              <a:buSzPts val="1800"/>
              <a:buChar char="●"/>
            </a:pPr>
            <a:r>
              <a:rPr lang="en" sz="1800">
                <a:solidFill>
                  <a:srgbClr val="3A3F50"/>
                </a:solidFill>
              </a:rPr>
              <a:t>NSF CMMI-1638207,  Coordinated, Behaviorally-Aware Recovery for Transportation and Power Disruptions (CBAR-tpd)</a:t>
            </a:r>
            <a:endParaRPr sz="1800">
              <a:solidFill>
                <a:srgbClr val="3A3F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A3F50"/>
                </a:solidFill>
              </a:rPr>
              <a:t>Doan, Viet, et al. “Tourism Destination Websites.” VTechWorks, Virginia Tech, 8 May 2019, http://hdl.handle.net/10919/92622.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463022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Overview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Extraction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Headers and timestamps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HTML body text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NLTK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Visualizations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Overall frequency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Seasonal frequencies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Challenges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Work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644675" y="122637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Monthly archives dating back to 2008 of U.S. state tourism websites exist on web.archive.org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Extracting information from Parquet files of visitcalifornia.com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Want to create meaningful visualizations about the changes that have been made to these websites over time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62025"/>
            <a:ext cx="4315199" cy="2427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Extraction - Headers and Timestamps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Given Parquet files from previous project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Timestamp, URL, HTML, etc.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Filtered out information into CSV file</a:t>
            </a:r>
            <a:endParaRPr sz="180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1725" y="2166925"/>
            <a:ext cx="5950601" cy="2908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Extraction - HTML Body Text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4644675" y="1689975"/>
            <a:ext cx="4166400" cy="224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Function that removes the script and header tags from the HTML files leaving only the body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Text split into lines and trimmed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Important for getting content in snapshots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NLTK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4680600" y="423500"/>
            <a:ext cx="4166400" cy="22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Python Natural Language Processing Toolkit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Removing characters that are not in the English alphabet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Removing punctuation except for </a:t>
            </a:r>
            <a:r>
              <a:rPr lang="en" sz="1400"/>
              <a:t>apostrophes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Removing a list of stop-words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“The”, “a”, “an”, “is”, etc.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Leaves us with only significant words</a:t>
            </a:r>
            <a:endParaRPr sz="1400"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9363" y="2820900"/>
            <a:ext cx="1828875" cy="18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Visualizations - Overall Frequency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4644675" y="500925"/>
            <a:ext cx="4166400" cy="15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Found the frequency of words in the headers of every snapshot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Excel FreqWords VBA function and SORT function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Excel graph tools to create bar graph</a:t>
            </a:r>
            <a:endParaRPr sz="1400"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950" y="2157575"/>
            <a:ext cx="4820975" cy="2584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25" y="154175"/>
            <a:ext cx="3706500" cy="152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Visualizations - Seasonal Frequencies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4644675" y="240125"/>
            <a:ext cx="4166400" cy="13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Java program written to filter the four seasons into separate CSV files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Ran same frequency function on separate seasons</a:t>
            </a:r>
            <a:endParaRPr sz="1400"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5200" y="1500650"/>
            <a:ext cx="3403181" cy="18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050" y="1623475"/>
            <a:ext cx="3415628" cy="181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46871" y="3194425"/>
            <a:ext cx="3403175" cy="181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36576" y="3187764"/>
            <a:ext cx="3415625" cy="1830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4644675" y="918800"/>
            <a:ext cx="4166400" cy="30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Virginia Parquet files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Websites snapshots were from a blog, not the tourism site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Ten years of data vs. twenty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Long runtimes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1-2 hours per Parquet file to filter out information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Data too large for Excel functions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