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6"/>
  </p:sldMasterIdLst>
  <p:notesMasterIdLst>
    <p:notesMasterId r:id="rId38"/>
  </p:notesMasterIdLst>
  <p:handoutMasterIdLst>
    <p:handoutMasterId r:id="rId39"/>
  </p:handoutMasterIdLst>
  <p:sldIdLst>
    <p:sldId id="398" r:id="rId7"/>
    <p:sldId id="437" r:id="rId8"/>
    <p:sldId id="438" r:id="rId9"/>
    <p:sldId id="423" r:id="rId10"/>
    <p:sldId id="443" r:id="rId11"/>
    <p:sldId id="487" r:id="rId12"/>
    <p:sldId id="445" r:id="rId13"/>
    <p:sldId id="446" r:id="rId14"/>
    <p:sldId id="448" r:id="rId15"/>
    <p:sldId id="449" r:id="rId16"/>
    <p:sldId id="451" r:id="rId17"/>
    <p:sldId id="454" r:id="rId18"/>
    <p:sldId id="490" r:id="rId19"/>
    <p:sldId id="508" r:id="rId20"/>
    <p:sldId id="493" r:id="rId21"/>
    <p:sldId id="504" r:id="rId22"/>
    <p:sldId id="505" r:id="rId23"/>
    <p:sldId id="494" r:id="rId24"/>
    <p:sldId id="509" r:id="rId25"/>
    <p:sldId id="510" r:id="rId26"/>
    <p:sldId id="498" r:id="rId27"/>
    <p:sldId id="502" r:id="rId28"/>
    <p:sldId id="503" r:id="rId29"/>
    <p:sldId id="511" r:id="rId30"/>
    <p:sldId id="514" r:id="rId31"/>
    <p:sldId id="513" r:id="rId32"/>
    <p:sldId id="512" r:id="rId33"/>
    <p:sldId id="518" r:id="rId34"/>
    <p:sldId id="515" r:id="rId35"/>
    <p:sldId id="517" r:id="rId36"/>
    <p:sldId id="464" r:id="rId37"/>
  </p:sldIdLst>
  <p:sldSz cx="9144000" cy="6858000" type="screen4x3"/>
  <p:notesSz cx="7010400" cy="9296400"/>
  <p:defaultTextStyle>
    <a:defPPr>
      <a:defRPr lang="en-US"/>
    </a:defPPr>
    <a:lvl1pPr algn="l" rtl="0" fontAlgn="base">
      <a:spcBef>
        <a:spcPct val="20000"/>
      </a:spcBef>
      <a:spcAft>
        <a:spcPct val="0"/>
      </a:spcAft>
      <a:buSzPct val="80000"/>
      <a:buFont typeface="Times" pitchFamily="1" charset="0"/>
      <a:defRPr sz="2000" b="1" kern="1200">
        <a:solidFill>
          <a:schemeClr val="tx1"/>
        </a:solidFill>
        <a:latin typeface="Arial" pitchFamily="34" charset="0"/>
        <a:ea typeface="ＭＳ Ｐゴシック" pitchFamily="-84" charset="-128"/>
        <a:cs typeface="+mn-cs"/>
      </a:defRPr>
    </a:lvl1pPr>
    <a:lvl2pPr marL="457200" algn="l" rtl="0" fontAlgn="base">
      <a:spcBef>
        <a:spcPct val="20000"/>
      </a:spcBef>
      <a:spcAft>
        <a:spcPct val="0"/>
      </a:spcAft>
      <a:buSzPct val="80000"/>
      <a:buFont typeface="Times" pitchFamily="1" charset="0"/>
      <a:defRPr sz="2000" b="1" kern="1200">
        <a:solidFill>
          <a:schemeClr val="tx1"/>
        </a:solidFill>
        <a:latin typeface="Arial" pitchFamily="34" charset="0"/>
        <a:ea typeface="ＭＳ Ｐゴシック" pitchFamily="-84" charset="-128"/>
        <a:cs typeface="+mn-cs"/>
      </a:defRPr>
    </a:lvl2pPr>
    <a:lvl3pPr marL="914400" algn="l" rtl="0" fontAlgn="base">
      <a:spcBef>
        <a:spcPct val="20000"/>
      </a:spcBef>
      <a:spcAft>
        <a:spcPct val="0"/>
      </a:spcAft>
      <a:buSzPct val="80000"/>
      <a:buFont typeface="Times" pitchFamily="1" charset="0"/>
      <a:defRPr sz="2000" b="1" kern="1200">
        <a:solidFill>
          <a:schemeClr val="tx1"/>
        </a:solidFill>
        <a:latin typeface="Arial" pitchFamily="34" charset="0"/>
        <a:ea typeface="ＭＳ Ｐゴシック" pitchFamily="-84" charset="-128"/>
        <a:cs typeface="+mn-cs"/>
      </a:defRPr>
    </a:lvl3pPr>
    <a:lvl4pPr marL="1371600" algn="l" rtl="0" fontAlgn="base">
      <a:spcBef>
        <a:spcPct val="20000"/>
      </a:spcBef>
      <a:spcAft>
        <a:spcPct val="0"/>
      </a:spcAft>
      <a:buSzPct val="80000"/>
      <a:buFont typeface="Times" pitchFamily="1" charset="0"/>
      <a:defRPr sz="2000" b="1" kern="1200">
        <a:solidFill>
          <a:schemeClr val="tx1"/>
        </a:solidFill>
        <a:latin typeface="Arial" pitchFamily="34" charset="0"/>
        <a:ea typeface="ＭＳ Ｐゴシック" pitchFamily="-84" charset="-128"/>
        <a:cs typeface="+mn-cs"/>
      </a:defRPr>
    </a:lvl4pPr>
    <a:lvl5pPr marL="1828800" algn="l" rtl="0" fontAlgn="base">
      <a:spcBef>
        <a:spcPct val="20000"/>
      </a:spcBef>
      <a:spcAft>
        <a:spcPct val="0"/>
      </a:spcAft>
      <a:buSzPct val="80000"/>
      <a:buFont typeface="Times" pitchFamily="1" charset="0"/>
      <a:defRPr sz="2000" b="1" kern="1200">
        <a:solidFill>
          <a:schemeClr val="tx1"/>
        </a:solidFill>
        <a:latin typeface="Arial" pitchFamily="34" charset="0"/>
        <a:ea typeface="ＭＳ Ｐゴシック" pitchFamily="-84" charset="-128"/>
        <a:cs typeface="+mn-cs"/>
      </a:defRPr>
    </a:lvl5pPr>
    <a:lvl6pPr marL="2286000" algn="l" defTabSz="914400" rtl="0" eaLnBrk="1" latinLnBrk="0" hangingPunct="1">
      <a:defRPr sz="2000" b="1" kern="1200">
        <a:solidFill>
          <a:schemeClr val="tx1"/>
        </a:solidFill>
        <a:latin typeface="Arial" pitchFamily="34" charset="0"/>
        <a:ea typeface="ＭＳ Ｐゴシック" pitchFamily="-84" charset="-128"/>
        <a:cs typeface="+mn-cs"/>
      </a:defRPr>
    </a:lvl6pPr>
    <a:lvl7pPr marL="2743200" algn="l" defTabSz="914400" rtl="0" eaLnBrk="1" latinLnBrk="0" hangingPunct="1">
      <a:defRPr sz="2000" b="1" kern="1200">
        <a:solidFill>
          <a:schemeClr val="tx1"/>
        </a:solidFill>
        <a:latin typeface="Arial" pitchFamily="34" charset="0"/>
        <a:ea typeface="ＭＳ Ｐゴシック" pitchFamily="-84" charset="-128"/>
        <a:cs typeface="+mn-cs"/>
      </a:defRPr>
    </a:lvl7pPr>
    <a:lvl8pPr marL="3200400" algn="l" defTabSz="914400" rtl="0" eaLnBrk="1" latinLnBrk="0" hangingPunct="1">
      <a:defRPr sz="2000" b="1" kern="1200">
        <a:solidFill>
          <a:schemeClr val="tx1"/>
        </a:solidFill>
        <a:latin typeface="Arial" pitchFamily="34" charset="0"/>
        <a:ea typeface="ＭＳ Ｐゴシック" pitchFamily="-84" charset="-128"/>
        <a:cs typeface="+mn-cs"/>
      </a:defRPr>
    </a:lvl8pPr>
    <a:lvl9pPr marL="3657600" algn="l" defTabSz="914400" rtl="0" eaLnBrk="1" latinLnBrk="0" hangingPunct="1">
      <a:defRPr sz="2000" b="1" kern="1200">
        <a:solidFill>
          <a:schemeClr val="tx1"/>
        </a:solidFill>
        <a:latin typeface="Arial" pitchFamily="34" charset="0"/>
        <a:ea typeface="ＭＳ Ｐゴシック" pitchFamily="-84" charset="-128"/>
        <a:cs typeface="+mn-cs"/>
      </a:defRPr>
    </a:lvl9pPr>
  </p:defaultTextStyle>
  <p:extLst>
    <p:ext uri="{521415D9-36F7-43E2-AB2F-B90AF26B5E84}">
      <p14:sectionLst xmlns:p14="http://schemas.microsoft.com/office/powerpoint/2010/main">
        <p14:section name="Default Section" id="{FCEFCD93-CCF4-436B-8867-FC115F41C757}">
          <p14:sldIdLst>
            <p14:sldId id="398"/>
            <p14:sldId id="437"/>
            <p14:sldId id="438"/>
            <p14:sldId id="423"/>
            <p14:sldId id="443"/>
            <p14:sldId id="487"/>
            <p14:sldId id="445"/>
            <p14:sldId id="446"/>
            <p14:sldId id="448"/>
            <p14:sldId id="449"/>
            <p14:sldId id="451"/>
            <p14:sldId id="454"/>
            <p14:sldId id="490"/>
            <p14:sldId id="508"/>
            <p14:sldId id="493"/>
            <p14:sldId id="504"/>
            <p14:sldId id="505"/>
            <p14:sldId id="494"/>
            <p14:sldId id="509"/>
            <p14:sldId id="510"/>
            <p14:sldId id="498"/>
            <p14:sldId id="502"/>
            <p14:sldId id="503"/>
            <p14:sldId id="511"/>
            <p14:sldId id="514"/>
            <p14:sldId id="513"/>
            <p14:sldId id="512"/>
            <p14:sldId id="518"/>
            <p14:sldId id="515"/>
            <p14:sldId id="517"/>
            <p14:sldId id="464"/>
          </p14:sldIdLst>
        </p14:section>
      </p14:sectionLst>
    </p:ext>
    <p:ext uri="{EFAFB233-063F-42B5-8137-9DF3F51BA10A}">
      <p15:sldGuideLst xmlns:p15="http://schemas.microsoft.com/office/powerpoint/2012/main">
        <p15:guide id="1" orient="horz" pos="2160">
          <p15:clr>
            <a:srgbClr val="A4A3A4"/>
          </p15:clr>
        </p15:guide>
        <p15:guide id="2" pos="2867">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00CC00"/>
    <a:srgbClr val="0066CC"/>
    <a:srgbClr val="FFFFCC"/>
    <a:srgbClr val="CC6600"/>
    <a:srgbClr val="000066"/>
    <a:srgbClr val="FFFF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168" autoAdjust="0"/>
  </p:normalViewPr>
  <p:slideViewPr>
    <p:cSldViewPr snapToGrid="0">
      <p:cViewPr varScale="1">
        <p:scale>
          <a:sx n="62" d="100"/>
          <a:sy n="62" d="100"/>
        </p:scale>
        <p:origin x="1398" y="42"/>
      </p:cViewPr>
      <p:guideLst>
        <p:guide orient="horz" pos="2160"/>
        <p:guide pos="2867"/>
      </p:guideLst>
    </p:cSldViewPr>
  </p:slideViewPr>
  <p:outlineViewPr>
    <p:cViewPr>
      <p:scale>
        <a:sx n="25" d="100"/>
        <a:sy n="25"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81" d="100"/>
          <a:sy n="81" d="100"/>
        </p:scale>
        <p:origin x="-726" y="-7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036888" cy="465138"/>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defTabSz="930275">
              <a:spcBef>
                <a:spcPct val="0"/>
              </a:spcBef>
              <a:buSzTx/>
              <a:buFontTx/>
              <a:buNone/>
              <a:defRPr sz="1200" b="0">
                <a:latin typeface="Arial" charset="0"/>
                <a:ea typeface="+mn-ea"/>
              </a:defRPr>
            </a:lvl1pPr>
          </a:lstStyle>
          <a:p>
            <a:pPr>
              <a:defRPr/>
            </a:pPr>
            <a:r>
              <a:rPr lang="en-US"/>
              <a:t>Vision 100</a:t>
            </a:r>
          </a:p>
        </p:txBody>
      </p:sp>
      <p:sp>
        <p:nvSpPr>
          <p:cNvPr id="6147" name="Rectangle 3"/>
          <p:cNvSpPr>
            <a:spLocks noGrp="1" noChangeArrowheads="1"/>
          </p:cNvSpPr>
          <p:nvPr>
            <p:ph type="dt" sz="quarter" idx="1"/>
          </p:nvPr>
        </p:nvSpPr>
        <p:spPr bwMode="auto">
          <a:xfrm>
            <a:off x="3973513" y="0"/>
            <a:ext cx="3036887" cy="465138"/>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algn="r" defTabSz="930275">
              <a:spcBef>
                <a:spcPct val="0"/>
              </a:spcBef>
              <a:buSzTx/>
              <a:buFontTx/>
              <a:buNone/>
              <a:defRPr sz="1200" b="0">
                <a:ea typeface="ＭＳ Ｐゴシック" pitchFamily="1" charset="-128"/>
              </a:defRPr>
            </a:lvl1pPr>
          </a:lstStyle>
          <a:p>
            <a:pPr>
              <a:defRPr/>
            </a:pPr>
            <a:fld id="{C009A4A4-4543-4B11-9E0F-ECBE25E2C53E}" type="datetime1">
              <a:rPr lang="en-US"/>
              <a:pPr>
                <a:defRPr/>
              </a:pPr>
              <a:t>6/9/2015</a:t>
            </a:fld>
            <a:r>
              <a:rPr lang="en-US"/>
              <a:t>February 2011</a:t>
            </a:r>
          </a:p>
        </p:txBody>
      </p:sp>
      <p:sp>
        <p:nvSpPr>
          <p:cNvPr id="6148" name="Rectangle 4"/>
          <p:cNvSpPr>
            <a:spLocks noGrp="1" noChangeArrowheads="1"/>
          </p:cNvSpPr>
          <p:nvPr>
            <p:ph type="ftr" sz="quarter" idx="2"/>
          </p:nvPr>
        </p:nvSpPr>
        <p:spPr bwMode="auto">
          <a:xfrm>
            <a:off x="0" y="8831263"/>
            <a:ext cx="3946525" cy="465137"/>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defTabSz="930275">
              <a:spcBef>
                <a:spcPct val="0"/>
              </a:spcBef>
              <a:buSzTx/>
              <a:buFontTx/>
              <a:buNone/>
              <a:defRPr sz="1200" b="0">
                <a:latin typeface="Arial" charset="0"/>
                <a:ea typeface="+mn-ea"/>
              </a:defRPr>
            </a:lvl1pPr>
          </a:lstStyle>
          <a:p>
            <a:pPr>
              <a:defRPr/>
            </a:pPr>
            <a:r>
              <a:rPr lang="en-US"/>
              <a:t>MDA Information Systems, Inc.  Corporate Confidential</a:t>
            </a:r>
          </a:p>
        </p:txBody>
      </p:sp>
      <p:sp>
        <p:nvSpPr>
          <p:cNvPr id="6149" name="Rectangle 5"/>
          <p:cNvSpPr>
            <a:spLocks noGrp="1" noChangeArrowheads="1"/>
          </p:cNvSpPr>
          <p:nvPr>
            <p:ph type="sldNum" sz="quarter" idx="3"/>
          </p:nvPr>
        </p:nvSpPr>
        <p:spPr bwMode="auto">
          <a:xfrm>
            <a:off x="3973513" y="8831263"/>
            <a:ext cx="3036887" cy="465137"/>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algn="r" defTabSz="930275">
              <a:spcBef>
                <a:spcPct val="0"/>
              </a:spcBef>
              <a:buSzTx/>
              <a:buFontTx/>
              <a:buNone/>
              <a:defRPr sz="1200" b="0">
                <a:ea typeface="ＭＳ Ｐゴシック" pitchFamily="1" charset="-128"/>
              </a:defRPr>
            </a:lvl1pPr>
          </a:lstStyle>
          <a:p>
            <a:pPr>
              <a:defRPr/>
            </a:pPr>
            <a:fld id="{D9010F65-9FBC-423D-8FD5-3A3D90FFF50A}" type="slidenum">
              <a:rPr lang="en-US"/>
              <a:pPr>
                <a:defRPr/>
              </a:pPr>
              <a:t>‹#›</a:t>
            </a:fld>
            <a:endParaRPr lang="en-US"/>
          </a:p>
        </p:txBody>
      </p:sp>
    </p:spTree>
    <p:extLst>
      <p:ext uri="{BB962C8B-B14F-4D97-AF65-F5344CB8AC3E}">
        <p14:creationId xmlns:p14="http://schemas.microsoft.com/office/powerpoint/2010/main" val="2857703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36888" cy="465138"/>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defTabSz="930275">
              <a:spcBef>
                <a:spcPct val="0"/>
              </a:spcBef>
              <a:buSzTx/>
              <a:buFontTx/>
              <a:buNone/>
              <a:defRPr sz="1200" b="0">
                <a:latin typeface="Arial" charset="0"/>
                <a:ea typeface="+mn-ea"/>
                <a:cs typeface="Arial" charset="0"/>
              </a:defRPr>
            </a:lvl1pPr>
          </a:lstStyle>
          <a:p>
            <a:pPr>
              <a:defRPr/>
            </a:pPr>
            <a:r>
              <a:rPr lang="en-US"/>
              <a:t>Vision 100</a:t>
            </a:r>
          </a:p>
        </p:txBody>
      </p:sp>
      <p:sp>
        <p:nvSpPr>
          <p:cNvPr id="12291" name="Rectangle 3"/>
          <p:cNvSpPr>
            <a:spLocks noGrp="1" noChangeArrowheads="1"/>
          </p:cNvSpPr>
          <p:nvPr>
            <p:ph type="dt" idx="1"/>
          </p:nvPr>
        </p:nvSpPr>
        <p:spPr bwMode="auto">
          <a:xfrm>
            <a:off x="3973513" y="0"/>
            <a:ext cx="3036887" cy="465138"/>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algn="r" defTabSz="930275">
              <a:spcBef>
                <a:spcPct val="0"/>
              </a:spcBef>
              <a:buSzTx/>
              <a:buFontTx/>
              <a:buNone/>
              <a:defRPr sz="1200" b="0">
                <a:ea typeface="ＭＳ Ｐゴシック" pitchFamily="1" charset="-128"/>
                <a:cs typeface="Arial" pitchFamily="34" charset="0"/>
              </a:defRPr>
            </a:lvl1pPr>
          </a:lstStyle>
          <a:p>
            <a:pPr>
              <a:defRPr/>
            </a:pPr>
            <a:fld id="{A23FE7BD-C433-41B1-B52C-7A0FD0A34186}" type="datetime1">
              <a:rPr lang="en-US"/>
              <a:pPr>
                <a:defRPr/>
              </a:pPr>
              <a:t>6/9/2015</a:t>
            </a:fld>
            <a:r>
              <a:rPr lang="en-US"/>
              <a:t>February 2011</a:t>
            </a:r>
          </a:p>
        </p:txBody>
      </p:sp>
      <p:sp>
        <p:nvSpPr>
          <p:cNvPr id="27652" name="Rectangle 4"/>
          <p:cNvSpPr>
            <a:spLocks noGrp="1" noRot="1" noChangeAspect="1" noChangeArrowheads="1" noTextEdit="1"/>
          </p:cNvSpPr>
          <p:nvPr>
            <p:ph type="sldImg" idx="2"/>
          </p:nvPr>
        </p:nvSpPr>
        <p:spPr bwMode="auto">
          <a:xfrm>
            <a:off x="1182688" y="698500"/>
            <a:ext cx="4646612" cy="34845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935038" y="4414838"/>
            <a:ext cx="5140325" cy="4183062"/>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294" name="Rectangle 6"/>
          <p:cNvSpPr>
            <a:spLocks noGrp="1" noChangeArrowheads="1"/>
          </p:cNvSpPr>
          <p:nvPr>
            <p:ph type="ftr" sz="quarter" idx="4"/>
          </p:nvPr>
        </p:nvSpPr>
        <p:spPr bwMode="auto">
          <a:xfrm>
            <a:off x="0" y="8831263"/>
            <a:ext cx="3981450" cy="465137"/>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defTabSz="930275">
              <a:spcBef>
                <a:spcPct val="0"/>
              </a:spcBef>
              <a:buSzTx/>
              <a:buFontTx/>
              <a:buNone/>
              <a:defRPr sz="1200" b="0">
                <a:latin typeface="Arial" charset="0"/>
                <a:ea typeface="+mn-ea"/>
                <a:cs typeface="Arial" charset="0"/>
              </a:defRPr>
            </a:lvl1pPr>
          </a:lstStyle>
          <a:p>
            <a:pPr>
              <a:defRPr/>
            </a:pPr>
            <a:r>
              <a:rPr lang="en-US"/>
              <a:t>MDA Information Systems, Inc.  Corporate Confidential</a:t>
            </a:r>
          </a:p>
        </p:txBody>
      </p:sp>
      <p:sp>
        <p:nvSpPr>
          <p:cNvPr id="12295" name="Rectangle 7"/>
          <p:cNvSpPr>
            <a:spLocks noGrp="1" noChangeArrowheads="1"/>
          </p:cNvSpPr>
          <p:nvPr>
            <p:ph type="sldNum" sz="quarter" idx="5"/>
          </p:nvPr>
        </p:nvSpPr>
        <p:spPr bwMode="auto">
          <a:xfrm>
            <a:off x="3973513" y="8831263"/>
            <a:ext cx="3036887" cy="465137"/>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algn="r" defTabSz="930275">
              <a:spcBef>
                <a:spcPct val="0"/>
              </a:spcBef>
              <a:buSzTx/>
              <a:buFontTx/>
              <a:buNone/>
              <a:defRPr sz="1200" b="0">
                <a:ea typeface="ＭＳ Ｐゴシック" pitchFamily="1" charset="-128"/>
                <a:cs typeface="Arial" pitchFamily="34" charset="0"/>
              </a:defRPr>
            </a:lvl1pPr>
          </a:lstStyle>
          <a:p>
            <a:pPr>
              <a:defRPr/>
            </a:pPr>
            <a:fld id="{AD15A370-B340-47D3-8E9A-98EAA9D78AB6}" type="slidenum">
              <a:rPr lang="en-US"/>
              <a:pPr>
                <a:defRPr/>
              </a:pPr>
              <a:t>‹#›</a:t>
            </a:fld>
            <a:endParaRPr lang="en-US"/>
          </a:p>
        </p:txBody>
      </p:sp>
    </p:spTree>
    <p:extLst>
      <p:ext uri="{BB962C8B-B14F-4D97-AF65-F5344CB8AC3E}">
        <p14:creationId xmlns:p14="http://schemas.microsoft.com/office/powerpoint/2010/main" val="4226229666"/>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pitchFamily="1" charset="-128"/>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Vision 100</a:t>
            </a:r>
            <a:endParaRPr lang="en-US"/>
          </a:p>
        </p:txBody>
      </p:sp>
      <p:sp>
        <p:nvSpPr>
          <p:cNvPr id="5" name="Footer Placeholder 4"/>
          <p:cNvSpPr>
            <a:spLocks noGrp="1"/>
          </p:cNvSpPr>
          <p:nvPr>
            <p:ph type="ftr" sz="quarter" idx="11"/>
          </p:nvPr>
        </p:nvSpPr>
        <p:spPr/>
        <p:txBody>
          <a:bodyPr/>
          <a:lstStyle/>
          <a:p>
            <a:pPr>
              <a:defRPr/>
            </a:pPr>
            <a:r>
              <a:rPr lang="en-US" smtClean="0"/>
              <a:t>MDA Information Systems, Inc.  Corporate Confidential</a:t>
            </a:r>
            <a:endParaRPr lang="en-US"/>
          </a:p>
        </p:txBody>
      </p:sp>
      <p:sp>
        <p:nvSpPr>
          <p:cNvPr id="6" name="Slide Number Placeholder 5"/>
          <p:cNvSpPr>
            <a:spLocks noGrp="1"/>
          </p:cNvSpPr>
          <p:nvPr>
            <p:ph type="sldNum" sz="quarter" idx="12"/>
          </p:nvPr>
        </p:nvSpPr>
        <p:spPr/>
        <p:txBody>
          <a:bodyPr/>
          <a:lstStyle/>
          <a:p>
            <a:pPr>
              <a:defRPr/>
            </a:pPr>
            <a:fld id="{AD15A370-B340-47D3-8E9A-98EAA9D78AB6}" type="slidenum">
              <a:rPr lang="en-US" smtClean="0"/>
              <a:pPr>
                <a:defRPr/>
              </a:pPr>
              <a:t>1</a:t>
            </a:fld>
            <a:endParaRPr lang="en-US"/>
          </a:p>
        </p:txBody>
      </p:sp>
    </p:spTree>
    <p:extLst>
      <p:ext uri="{BB962C8B-B14F-4D97-AF65-F5344CB8AC3E}">
        <p14:creationId xmlns:p14="http://schemas.microsoft.com/office/powerpoint/2010/main" val="22959944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smtClean="0">
                <a:latin typeface="Arial" pitchFamily="34" charset="0"/>
                <a:cs typeface="Arial" pitchFamily="34" charset="0"/>
              </a:rPr>
              <a:t>Because solar generation is still relatively small in the US, we use a simpler approach here to simulate its variability.  We interpolate CFSR surface insolation values to the six largest population centers in each RTO, and then scale the total generation (weighted by population) so that the maximum power generated is equal to the maximum wind generation in each RTO.   We’ve looked at the ability of the CFSR to reproduce variability at the </a:t>
            </a:r>
            <a:r>
              <a:rPr lang="en-US" b="0" dirty="0" err="1" smtClean="0">
                <a:latin typeface="Arial" pitchFamily="34" charset="0"/>
                <a:cs typeface="Arial" pitchFamily="34" charset="0"/>
              </a:rPr>
              <a:t>Surfrad</a:t>
            </a:r>
            <a:r>
              <a:rPr lang="en-US" b="0" smtClean="0">
                <a:latin typeface="Arial" pitchFamily="34" charset="0"/>
                <a:cs typeface="Arial" pitchFamily="34" charset="0"/>
              </a:rPr>
              <a:t> sites, and it’s adequate, as shown in the figure below.</a:t>
            </a:r>
          </a:p>
          <a:p>
            <a:endParaRPr lang="en-US"/>
          </a:p>
        </p:txBody>
      </p:sp>
      <p:sp>
        <p:nvSpPr>
          <p:cNvPr id="4" name="Header Placeholder 3"/>
          <p:cNvSpPr>
            <a:spLocks noGrp="1"/>
          </p:cNvSpPr>
          <p:nvPr>
            <p:ph type="hdr" sz="quarter" idx="10"/>
          </p:nvPr>
        </p:nvSpPr>
        <p:spPr/>
        <p:txBody>
          <a:bodyPr/>
          <a:lstStyle/>
          <a:p>
            <a:pPr>
              <a:defRPr/>
            </a:pPr>
            <a:r>
              <a:rPr lang="en-US" smtClean="0"/>
              <a:t>Vision 100</a:t>
            </a:r>
            <a:endParaRPr lang="en-US"/>
          </a:p>
        </p:txBody>
      </p:sp>
      <p:sp>
        <p:nvSpPr>
          <p:cNvPr id="5" name="Footer Placeholder 4"/>
          <p:cNvSpPr>
            <a:spLocks noGrp="1"/>
          </p:cNvSpPr>
          <p:nvPr>
            <p:ph type="ftr" sz="quarter" idx="11"/>
          </p:nvPr>
        </p:nvSpPr>
        <p:spPr/>
        <p:txBody>
          <a:bodyPr/>
          <a:lstStyle/>
          <a:p>
            <a:pPr>
              <a:defRPr/>
            </a:pPr>
            <a:r>
              <a:rPr lang="en-US" smtClean="0"/>
              <a:t>MDA Information Systems, Inc.  Corporate Confidential</a:t>
            </a:r>
            <a:endParaRPr lang="en-US"/>
          </a:p>
        </p:txBody>
      </p:sp>
      <p:sp>
        <p:nvSpPr>
          <p:cNvPr id="6" name="Slide Number Placeholder 5"/>
          <p:cNvSpPr>
            <a:spLocks noGrp="1"/>
          </p:cNvSpPr>
          <p:nvPr>
            <p:ph type="sldNum" sz="quarter" idx="12"/>
          </p:nvPr>
        </p:nvSpPr>
        <p:spPr/>
        <p:txBody>
          <a:bodyPr/>
          <a:lstStyle/>
          <a:p>
            <a:pPr>
              <a:defRPr/>
            </a:pPr>
            <a:fld id="{AD15A370-B340-47D3-8E9A-98EAA9D78AB6}" type="slidenum">
              <a:rPr lang="en-US" smtClean="0"/>
              <a:pPr>
                <a:defRPr/>
              </a:pPr>
              <a:t>8</a:t>
            </a:fld>
            <a:endParaRPr lang="en-US"/>
          </a:p>
        </p:txBody>
      </p:sp>
    </p:spTree>
    <p:extLst>
      <p:ext uri="{BB962C8B-B14F-4D97-AF65-F5344CB8AC3E}">
        <p14:creationId xmlns:p14="http://schemas.microsoft.com/office/powerpoint/2010/main" val="18646147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ea typeface="ＭＳ Ｐゴシック" pitchFamily="-84" charset="-128"/>
              </a:rPr>
              <a:t>Climate model simulations of wind under anthropogenic climate change show some trend towards increasing wind power in central United States, due to an increase in storminess (rather than to any increase in the mean westerly flow).  </a:t>
            </a: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84" charset="-128"/>
              </a:defRPr>
            </a:lvl1pPr>
            <a:lvl2pPr marL="757066" indent="-291179" eaLnBrk="0" hangingPunct="0">
              <a:defRPr>
                <a:solidFill>
                  <a:schemeClr val="tx1"/>
                </a:solidFill>
                <a:latin typeface="Calibri" pitchFamily="34" charset="0"/>
                <a:ea typeface="ＭＳ Ｐゴシック" pitchFamily="-84" charset="-128"/>
              </a:defRPr>
            </a:lvl2pPr>
            <a:lvl3pPr marL="1164717" indent="-232943" eaLnBrk="0" hangingPunct="0">
              <a:defRPr>
                <a:solidFill>
                  <a:schemeClr val="tx1"/>
                </a:solidFill>
                <a:latin typeface="Calibri" pitchFamily="34" charset="0"/>
                <a:ea typeface="ＭＳ Ｐゴシック" pitchFamily="-84" charset="-128"/>
              </a:defRPr>
            </a:lvl3pPr>
            <a:lvl4pPr marL="1630604" indent="-232943" eaLnBrk="0" hangingPunct="0">
              <a:defRPr>
                <a:solidFill>
                  <a:schemeClr val="tx1"/>
                </a:solidFill>
                <a:latin typeface="Calibri" pitchFamily="34" charset="0"/>
                <a:ea typeface="ＭＳ Ｐゴシック" pitchFamily="-84" charset="-128"/>
              </a:defRPr>
            </a:lvl4pPr>
            <a:lvl5pPr marL="2096491" indent="-232943" eaLnBrk="0" hangingPunct="0">
              <a:defRPr>
                <a:solidFill>
                  <a:schemeClr val="tx1"/>
                </a:solidFill>
                <a:latin typeface="Calibri" pitchFamily="34" charset="0"/>
                <a:ea typeface="ＭＳ Ｐゴシック" pitchFamily="-84" charset="-128"/>
              </a:defRPr>
            </a:lvl5pPr>
            <a:lvl6pPr marL="2562377" indent="-232943" eaLnBrk="0" fontAlgn="base" hangingPunct="0">
              <a:spcBef>
                <a:spcPct val="0"/>
              </a:spcBef>
              <a:spcAft>
                <a:spcPct val="0"/>
              </a:spcAft>
              <a:defRPr>
                <a:solidFill>
                  <a:schemeClr val="tx1"/>
                </a:solidFill>
                <a:latin typeface="Calibri" pitchFamily="34" charset="0"/>
                <a:ea typeface="ＭＳ Ｐゴシック" pitchFamily="-84" charset="-128"/>
              </a:defRPr>
            </a:lvl6pPr>
            <a:lvl7pPr marL="3028264" indent="-232943"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94151" indent="-232943"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960038" indent="-232943"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fld id="{EFAC4BCE-0B6A-4060-8037-7571186DDCE3}" type="slidenum">
              <a:rPr lang="en-US"/>
              <a:pPr eaLnBrk="1" hangingPunct="1"/>
              <a:t>12</a:t>
            </a:fld>
            <a:endParaRPr lang="en-US"/>
          </a:p>
        </p:txBody>
      </p:sp>
    </p:spTree>
    <p:extLst>
      <p:ext uri="{BB962C8B-B14F-4D97-AF65-F5344CB8AC3E}">
        <p14:creationId xmlns:p14="http://schemas.microsoft.com/office/powerpoint/2010/main" val="2332903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Vision 100</a:t>
            </a:r>
            <a:endParaRPr lang="en-US"/>
          </a:p>
        </p:txBody>
      </p:sp>
      <p:sp>
        <p:nvSpPr>
          <p:cNvPr id="5" name="Footer Placeholder 4"/>
          <p:cNvSpPr>
            <a:spLocks noGrp="1"/>
          </p:cNvSpPr>
          <p:nvPr>
            <p:ph type="ftr" sz="quarter" idx="11"/>
          </p:nvPr>
        </p:nvSpPr>
        <p:spPr/>
        <p:txBody>
          <a:bodyPr/>
          <a:lstStyle/>
          <a:p>
            <a:pPr>
              <a:defRPr/>
            </a:pPr>
            <a:r>
              <a:rPr lang="en-US" smtClean="0"/>
              <a:t>MDA Information Systems, Inc.  Corporate Confidential</a:t>
            </a:r>
            <a:endParaRPr lang="en-US"/>
          </a:p>
        </p:txBody>
      </p:sp>
      <p:sp>
        <p:nvSpPr>
          <p:cNvPr id="6" name="Slide Number Placeholder 5"/>
          <p:cNvSpPr>
            <a:spLocks noGrp="1"/>
          </p:cNvSpPr>
          <p:nvPr>
            <p:ph type="sldNum" sz="quarter" idx="12"/>
          </p:nvPr>
        </p:nvSpPr>
        <p:spPr/>
        <p:txBody>
          <a:bodyPr/>
          <a:lstStyle/>
          <a:p>
            <a:pPr>
              <a:defRPr/>
            </a:pPr>
            <a:fld id="{AD15A370-B340-47D3-8E9A-98EAA9D78AB6}" type="slidenum">
              <a:rPr lang="en-US" smtClean="0"/>
              <a:pPr>
                <a:defRPr/>
              </a:pPr>
              <a:t>21</a:t>
            </a:fld>
            <a:endParaRPr lang="en-US"/>
          </a:p>
        </p:txBody>
      </p:sp>
    </p:spTree>
    <p:extLst>
      <p:ext uri="{BB962C8B-B14F-4D97-AF65-F5344CB8AC3E}">
        <p14:creationId xmlns:p14="http://schemas.microsoft.com/office/powerpoint/2010/main" val="3573846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Vision 100</a:t>
            </a:r>
            <a:endParaRPr lang="en-US"/>
          </a:p>
        </p:txBody>
      </p:sp>
      <p:sp>
        <p:nvSpPr>
          <p:cNvPr id="5" name="Footer Placeholder 4"/>
          <p:cNvSpPr>
            <a:spLocks noGrp="1"/>
          </p:cNvSpPr>
          <p:nvPr>
            <p:ph type="ftr" sz="quarter" idx="11"/>
          </p:nvPr>
        </p:nvSpPr>
        <p:spPr/>
        <p:txBody>
          <a:bodyPr/>
          <a:lstStyle/>
          <a:p>
            <a:pPr>
              <a:defRPr/>
            </a:pPr>
            <a:r>
              <a:rPr lang="en-US" smtClean="0"/>
              <a:t>MDA Information Systems, Inc.  Corporate Confidential</a:t>
            </a:r>
            <a:endParaRPr lang="en-US"/>
          </a:p>
        </p:txBody>
      </p:sp>
      <p:sp>
        <p:nvSpPr>
          <p:cNvPr id="6" name="Slide Number Placeholder 5"/>
          <p:cNvSpPr>
            <a:spLocks noGrp="1"/>
          </p:cNvSpPr>
          <p:nvPr>
            <p:ph type="sldNum" sz="quarter" idx="12"/>
          </p:nvPr>
        </p:nvSpPr>
        <p:spPr/>
        <p:txBody>
          <a:bodyPr/>
          <a:lstStyle/>
          <a:p>
            <a:pPr>
              <a:defRPr/>
            </a:pPr>
            <a:fld id="{AD15A370-B340-47D3-8E9A-98EAA9D78AB6}" type="slidenum">
              <a:rPr lang="en-US" smtClean="0"/>
              <a:pPr>
                <a:defRPr/>
              </a:pPr>
              <a:t>22</a:t>
            </a:fld>
            <a:endParaRPr lang="en-US"/>
          </a:p>
        </p:txBody>
      </p:sp>
    </p:spTree>
    <p:extLst>
      <p:ext uri="{BB962C8B-B14F-4D97-AF65-F5344CB8AC3E}">
        <p14:creationId xmlns:p14="http://schemas.microsoft.com/office/powerpoint/2010/main" val="3573846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Vision 100</a:t>
            </a:r>
            <a:endParaRPr lang="en-US"/>
          </a:p>
        </p:txBody>
      </p:sp>
      <p:sp>
        <p:nvSpPr>
          <p:cNvPr id="5" name="Footer Placeholder 4"/>
          <p:cNvSpPr>
            <a:spLocks noGrp="1"/>
          </p:cNvSpPr>
          <p:nvPr>
            <p:ph type="ftr" sz="quarter" idx="11"/>
          </p:nvPr>
        </p:nvSpPr>
        <p:spPr/>
        <p:txBody>
          <a:bodyPr/>
          <a:lstStyle/>
          <a:p>
            <a:pPr>
              <a:defRPr/>
            </a:pPr>
            <a:r>
              <a:rPr lang="en-US" smtClean="0"/>
              <a:t>MDA Information Systems, Inc.  Corporate Confidential</a:t>
            </a:r>
            <a:endParaRPr lang="en-US"/>
          </a:p>
        </p:txBody>
      </p:sp>
      <p:sp>
        <p:nvSpPr>
          <p:cNvPr id="6" name="Slide Number Placeholder 5"/>
          <p:cNvSpPr>
            <a:spLocks noGrp="1"/>
          </p:cNvSpPr>
          <p:nvPr>
            <p:ph type="sldNum" sz="quarter" idx="12"/>
          </p:nvPr>
        </p:nvSpPr>
        <p:spPr/>
        <p:txBody>
          <a:bodyPr/>
          <a:lstStyle/>
          <a:p>
            <a:pPr>
              <a:defRPr/>
            </a:pPr>
            <a:fld id="{AD15A370-B340-47D3-8E9A-98EAA9D78AB6}" type="slidenum">
              <a:rPr lang="en-US" smtClean="0"/>
              <a:pPr>
                <a:defRPr/>
              </a:pPr>
              <a:t>23</a:t>
            </a:fld>
            <a:endParaRPr lang="en-US"/>
          </a:p>
        </p:txBody>
      </p:sp>
    </p:spTree>
    <p:extLst>
      <p:ext uri="{BB962C8B-B14F-4D97-AF65-F5344CB8AC3E}">
        <p14:creationId xmlns:p14="http://schemas.microsoft.com/office/powerpoint/2010/main" val="3573846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5" name="Slide Number Placeholder 4"/>
          <p:cNvSpPr>
            <a:spLocks noGrp="1"/>
          </p:cNvSpPr>
          <p:nvPr>
            <p:ph type="sldNum" sz="quarter" idx="11"/>
          </p:nvPr>
        </p:nvSpPr>
        <p:spPr/>
        <p:txBody>
          <a:bodyPr/>
          <a:lstStyle>
            <a:lvl1pPr>
              <a:defRPr/>
            </a:lvl1pPr>
          </a:lstStyle>
          <a:p>
            <a:pPr>
              <a:defRPr/>
            </a:pPr>
            <a:fld id="{BD52994C-F764-4095-AC82-D1DDEC4D143D}" type="slidenum">
              <a:rPr lang="en-US" smtClean="0"/>
              <a:pPr>
                <a:defRPr/>
              </a:pPr>
              <a:t>‹#›</a:t>
            </a:fld>
            <a:endParaRPr lang="en-US"/>
          </a:p>
        </p:txBody>
      </p:sp>
    </p:spTree>
    <p:extLst>
      <p:ext uri="{BB962C8B-B14F-4D97-AF65-F5344CB8AC3E}">
        <p14:creationId xmlns:p14="http://schemas.microsoft.com/office/powerpoint/2010/main" val="36818741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1"/>
          </p:nvPr>
        </p:nvSpPr>
        <p:spPr/>
        <p:txBody>
          <a:bodyPr/>
          <a:lstStyle>
            <a:lvl1pPr>
              <a:defRPr/>
            </a:lvl1pPr>
          </a:lstStyle>
          <a:p>
            <a:pPr>
              <a:defRPr/>
            </a:pPr>
            <a:fld id="{F88E5C0B-B766-4CBE-B7F4-79133E69562D}" type="slidenum">
              <a:rPr lang="en-US" smtClean="0"/>
              <a:pPr>
                <a:defRPr/>
              </a:pPr>
              <a:t>‹#›</a:t>
            </a:fld>
            <a:endParaRPr lang="en-US"/>
          </a:p>
        </p:txBody>
      </p:sp>
    </p:spTree>
    <p:extLst>
      <p:ext uri="{BB962C8B-B14F-4D97-AF65-F5344CB8AC3E}">
        <p14:creationId xmlns:p14="http://schemas.microsoft.com/office/powerpoint/2010/main" val="1241496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1"/>
          </p:nvPr>
        </p:nvSpPr>
        <p:spPr/>
        <p:txBody>
          <a:bodyPr/>
          <a:lstStyle>
            <a:lvl1pPr>
              <a:defRPr/>
            </a:lvl1pPr>
          </a:lstStyle>
          <a:p>
            <a:pPr>
              <a:defRPr/>
            </a:pPr>
            <a:fld id="{3ECE2157-E9C5-4447-AF85-E744E870734D}" type="slidenum">
              <a:rPr lang="en-US" smtClean="0"/>
              <a:pPr>
                <a:defRPr/>
              </a:pPr>
              <a:t>‹#›</a:t>
            </a:fld>
            <a:endParaRPr lang="en-US"/>
          </a:p>
        </p:txBody>
      </p:sp>
    </p:spTree>
    <p:extLst>
      <p:ext uri="{BB962C8B-B14F-4D97-AF65-F5344CB8AC3E}">
        <p14:creationId xmlns:p14="http://schemas.microsoft.com/office/powerpoint/2010/main" val="667908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6324600" cy="563562"/>
          </a:xfrm>
          <a:prstGeom prst="rect">
            <a:avLst/>
          </a:prstGeom>
        </p:spPr>
        <p:txBody>
          <a:bodyPr/>
          <a:lstStyle>
            <a:lvl1pPr algn="l">
              <a:defRPr sz="3200"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1"/>
          </p:nvPr>
        </p:nvSpPr>
        <p:spPr/>
        <p:txBody>
          <a:bodyPr/>
          <a:lstStyle>
            <a:lvl1pPr>
              <a:defRPr sz="1200"/>
            </a:lvl1pPr>
          </a:lstStyle>
          <a:p>
            <a:pPr>
              <a:defRPr/>
            </a:pPr>
            <a:fld id="{EA3AA30C-0B77-4FEA-BFD9-B380B145C75B}" type="slidenum">
              <a:rPr lang="en-US" smtClean="0"/>
              <a:pPr>
                <a:defRPr/>
              </a:pPr>
              <a:t>‹#›</a:t>
            </a:fld>
            <a:endParaRPr lang="en-US"/>
          </a:p>
        </p:txBody>
      </p:sp>
    </p:spTree>
    <p:extLst>
      <p:ext uri="{BB962C8B-B14F-4D97-AF65-F5344CB8AC3E}">
        <p14:creationId xmlns:p14="http://schemas.microsoft.com/office/powerpoint/2010/main" val="3162026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5" name="Slide Number Placeholder 4"/>
          <p:cNvSpPr>
            <a:spLocks noGrp="1"/>
          </p:cNvSpPr>
          <p:nvPr>
            <p:ph type="sldNum" sz="quarter" idx="11"/>
          </p:nvPr>
        </p:nvSpPr>
        <p:spPr/>
        <p:txBody>
          <a:bodyPr/>
          <a:lstStyle>
            <a:lvl1pPr>
              <a:defRPr/>
            </a:lvl1pPr>
          </a:lstStyle>
          <a:p>
            <a:pPr>
              <a:defRPr/>
            </a:pPr>
            <a:fld id="{79FCB24E-89A4-4871-85CB-2D6D64B52215}" type="slidenum">
              <a:rPr lang="en-US" smtClean="0"/>
              <a:pPr>
                <a:defRPr/>
              </a:pPr>
              <a:t>‹#›</a:t>
            </a:fld>
            <a:endParaRPr lang="en-US"/>
          </a:p>
        </p:txBody>
      </p:sp>
    </p:spTree>
    <p:extLst>
      <p:ext uri="{BB962C8B-B14F-4D97-AF65-F5344CB8AC3E}">
        <p14:creationId xmlns:p14="http://schemas.microsoft.com/office/powerpoint/2010/main" val="2364273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1"/>
          </p:nvPr>
        </p:nvSpPr>
        <p:spPr/>
        <p:txBody>
          <a:bodyPr/>
          <a:lstStyle>
            <a:lvl1pPr>
              <a:defRPr/>
            </a:lvl1pPr>
          </a:lstStyle>
          <a:p>
            <a:pPr>
              <a:defRPr/>
            </a:pPr>
            <a:fld id="{A5B59FF7-EB0B-4284-975A-91E9DC2729BD}" type="slidenum">
              <a:rPr lang="en-US" smtClean="0"/>
              <a:pPr>
                <a:defRPr/>
              </a:pPr>
              <a:t>‹#›</a:t>
            </a:fld>
            <a:endParaRPr lang="en-US"/>
          </a:p>
        </p:txBody>
      </p:sp>
    </p:spTree>
    <p:extLst>
      <p:ext uri="{BB962C8B-B14F-4D97-AF65-F5344CB8AC3E}">
        <p14:creationId xmlns:p14="http://schemas.microsoft.com/office/powerpoint/2010/main" val="1651161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Slide Number Placeholder 7"/>
          <p:cNvSpPr>
            <a:spLocks noGrp="1"/>
          </p:cNvSpPr>
          <p:nvPr>
            <p:ph type="sldNum" sz="quarter" idx="11"/>
          </p:nvPr>
        </p:nvSpPr>
        <p:spPr/>
        <p:txBody>
          <a:bodyPr/>
          <a:lstStyle>
            <a:lvl1pPr>
              <a:defRPr/>
            </a:lvl1pPr>
          </a:lstStyle>
          <a:p>
            <a:pPr>
              <a:defRPr/>
            </a:pPr>
            <a:fld id="{F23913AE-8A77-47F1-8675-203A34C8DD4D}" type="slidenum">
              <a:rPr lang="en-US" smtClean="0"/>
              <a:pPr>
                <a:defRPr/>
              </a:pPr>
              <a:t>‹#›</a:t>
            </a:fld>
            <a:endParaRPr lang="en-US"/>
          </a:p>
        </p:txBody>
      </p:sp>
    </p:spTree>
    <p:extLst>
      <p:ext uri="{BB962C8B-B14F-4D97-AF65-F5344CB8AC3E}">
        <p14:creationId xmlns:p14="http://schemas.microsoft.com/office/powerpoint/2010/main" val="737195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4" name="Slide Number Placeholder 3"/>
          <p:cNvSpPr>
            <a:spLocks noGrp="1"/>
          </p:cNvSpPr>
          <p:nvPr>
            <p:ph type="sldNum" sz="quarter" idx="11"/>
          </p:nvPr>
        </p:nvSpPr>
        <p:spPr/>
        <p:txBody>
          <a:bodyPr/>
          <a:lstStyle>
            <a:lvl1pPr>
              <a:defRPr/>
            </a:lvl1pPr>
          </a:lstStyle>
          <a:p>
            <a:pPr>
              <a:defRPr/>
            </a:pPr>
            <a:fld id="{6ECDB1B4-B8DB-43E9-A349-6002357A0A88}" type="slidenum">
              <a:rPr lang="en-US" smtClean="0"/>
              <a:pPr>
                <a:defRPr/>
              </a:pPr>
              <a:t>‹#›</a:t>
            </a:fld>
            <a:endParaRPr lang="en-US"/>
          </a:p>
        </p:txBody>
      </p:sp>
    </p:spTree>
    <p:extLst>
      <p:ext uri="{BB962C8B-B14F-4D97-AF65-F5344CB8AC3E}">
        <p14:creationId xmlns:p14="http://schemas.microsoft.com/office/powerpoint/2010/main" val="43653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lvl1pPr>
              <a:defRPr/>
            </a:lvl1pPr>
          </a:lstStyle>
          <a:p>
            <a:pPr>
              <a:defRPr/>
            </a:pPr>
            <a:fld id="{3121CF95-2D88-4CCA-A836-FDFC0AC29DD7}" type="slidenum">
              <a:rPr lang="en-US" smtClean="0"/>
              <a:pPr>
                <a:defRPr/>
              </a:pPr>
              <a:t>‹#›</a:t>
            </a:fld>
            <a:endParaRPr lang="en-US"/>
          </a:p>
        </p:txBody>
      </p:sp>
    </p:spTree>
    <p:extLst>
      <p:ext uri="{BB962C8B-B14F-4D97-AF65-F5344CB8AC3E}">
        <p14:creationId xmlns:p14="http://schemas.microsoft.com/office/powerpoint/2010/main" val="35409926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Slide Number Placeholder 5"/>
          <p:cNvSpPr>
            <a:spLocks noGrp="1"/>
          </p:cNvSpPr>
          <p:nvPr>
            <p:ph type="sldNum" sz="quarter" idx="11"/>
          </p:nvPr>
        </p:nvSpPr>
        <p:spPr/>
        <p:txBody>
          <a:bodyPr/>
          <a:lstStyle>
            <a:lvl1pPr>
              <a:defRPr/>
            </a:lvl1pPr>
          </a:lstStyle>
          <a:p>
            <a:pPr>
              <a:defRPr/>
            </a:pPr>
            <a:fld id="{6FEAF3EE-984A-4360-9E2E-6D368CCDE760}" type="slidenum">
              <a:rPr lang="en-US" smtClean="0"/>
              <a:pPr>
                <a:defRPr/>
              </a:pPr>
              <a:t>‹#›</a:t>
            </a:fld>
            <a:endParaRPr lang="en-US"/>
          </a:p>
        </p:txBody>
      </p:sp>
    </p:spTree>
    <p:extLst>
      <p:ext uri="{BB962C8B-B14F-4D97-AF65-F5344CB8AC3E}">
        <p14:creationId xmlns:p14="http://schemas.microsoft.com/office/powerpoint/2010/main" val="3648534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Slide Number Placeholder 5"/>
          <p:cNvSpPr>
            <a:spLocks noGrp="1"/>
          </p:cNvSpPr>
          <p:nvPr>
            <p:ph type="sldNum" sz="quarter" idx="11"/>
          </p:nvPr>
        </p:nvSpPr>
        <p:spPr/>
        <p:txBody>
          <a:bodyPr/>
          <a:lstStyle>
            <a:lvl1pPr>
              <a:defRPr/>
            </a:lvl1pPr>
          </a:lstStyle>
          <a:p>
            <a:pPr>
              <a:defRPr/>
            </a:pPr>
            <a:fld id="{DF6C2C64-B606-4435-B53D-B6CE74209B9E}" type="slidenum">
              <a:rPr lang="en-US" smtClean="0"/>
              <a:pPr>
                <a:defRPr/>
              </a:pPr>
              <a:t>‹#›</a:t>
            </a:fld>
            <a:endParaRPr lang="en-US"/>
          </a:p>
        </p:txBody>
      </p:sp>
    </p:spTree>
    <p:extLst>
      <p:ext uri="{BB962C8B-B14F-4D97-AF65-F5344CB8AC3E}">
        <p14:creationId xmlns:p14="http://schemas.microsoft.com/office/powerpoint/2010/main" val="131730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30" name="Rectangle 6"/>
          <p:cNvSpPr>
            <a:spLocks noGrp="1" noChangeArrowheads="1"/>
          </p:cNvSpPr>
          <p:nvPr>
            <p:ph type="sldNum" sz="quarter" idx="4"/>
          </p:nvPr>
        </p:nvSpPr>
        <p:spPr bwMode="auto">
          <a:xfrm>
            <a:off x="8610600" y="6492678"/>
            <a:ext cx="4230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fld id="{378C0DAD-2E4F-4BA9-B3FA-7D41F2730E70}" type="slidenum">
              <a:rPr lang="en-US" smtClean="0"/>
              <a:pPr>
                <a:defRPr/>
              </a:pPr>
              <a:t>‹#›</a:t>
            </a:fld>
            <a:endParaRPr lang="en-US"/>
          </a:p>
        </p:txBody>
      </p:sp>
      <p:pic>
        <p:nvPicPr>
          <p:cNvPr id="1032" name="Picture 10" descr="line.jpg                                                       00AEE307Pencil                         BFF28C7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1063625"/>
            <a:ext cx="9145588" cy="3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0" descr="line.jpg                                                       00AEE307Pencil                         BFF28C7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6232525"/>
            <a:ext cx="9145588" cy="3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Footer Placeholder 1"/>
          <p:cNvSpPr txBox="1">
            <a:spLocks noGrp="1"/>
          </p:cNvSpPr>
          <p:nvPr/>
        </p:nvSpPr>
        <p:spPr bwMode="auto">
          <a:xfrm>
            <a:off x="2971800" y="6324600"/>
            <a:ext cx="31559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37931725" indent="-37474525">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marL="457200" fontAlgn="base">
              <a:spcBef>
                <a:spcPct val="0"/>
              </a:spcBef>
              <a:spcAft>
                <a:spcPct val="0"/>
              </a:spcAft>
              <a:defRPr>
                <a:solidFill>
                  <a:schemeClr val="tx1"/>
                </a:solidFill>
                <a:latin typeface="Arial" charset="0"/>
              </a:defRPr>
            </a:lvl6pPr>
            <a:lvl7pPr marL="914400" fontAlgn="base">
              <a:spcBef>
                <a:spcPct val="0"/>
              </a:spcBef>
              <a:spcAft>
                <a:spcPct val="0"/>
              </a:spcAft>
              <a:defRPr>
                <a:solidFill>
                  <a:schemeClr val="tx1"/>
                </a:solidFill>
                <a:latin typeface="Arial" charset="0"/>
              </a:defRPr>
            </a:lvl7pPr>
            <a:lvl8pPr marL="1371600" fontAlgn="base">
              <a:spcBef>
                <a:spcPct val="0"/>
              </a:spcBef>
              <a:spcAft>
                <a:spcPct val="0"/>
              </a:spcAft>
              <a:defRPr>
                <a:solidFill>
                  <a:schemeClr val="tx1"/>
                </a:solidFill>
                <a:latin typeface="Arial" charset="0"/>
              </a:defRPr>
            </a:lvl8pPr>
            <a:lvl9pPr marL="1828800" fontAlgn="base">
              <a:spcBef>
                <a:spcPct val="0"/>
              </a:spcBef>
              <a:spcAft>
                <a:spcPct val="0"/>
              </a:spcAft>
              <a:defRPr>
                <a:solidFill>
                  <a:schemeClr val="tx1"/>
                </a:solidFill>
                <a:latin typeface="Arial" charset="0"/>
              </a:defRPr>
            </a:lvl9pPr>
          </a:lstStyle>
          <a:p>
            <a:pPr algn="ctr" eaLnBrk="0" hangingPunct="0"/>
            <a:r>
              <a:rPr lang="en-US" sz="700" dirty="0">
                <a:latin typeface="Arial Narrow" pitchFamily="34" charset="0"/>
                <a:ea typeface="ＭＳ Ｐゴシック" charset="-128"/>
              </a:rPr>
              <a:t>Use, duplication or disclosure of this document or any of the information contained herein</a:t>
            </a:r>
          </a:p>
          <a:p>
            <a:pPr algn="ctr" eaLnBrk="0" hangingPunct="0"/>
            <a:r>
              <a:rPr lang="en-US" sz="700" dirty="0">
                <a:latin typeface="Arial Narrow" pitchFamily="34" charset="0"/>
                <a:ea typeface="ＭＳ Ｐゴシック" charset="-128"/>
              </a:rPr>
              <a:t> is subject to the restrictions on the title page of this document.</a:t>
            </a:r>
            <a:endParaRPr lang="en-US" sz="1400" dirty="0">
              <a:latin typeface="Arial Narrow" pitchFamily="34" charset="0"/>
              <a:ea typeface="ＭＳ Ｐゴシック" charset="-128"/>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pic>
        <p:nvPicPr>
          <p:cNvPr id="4" name="Picture 3"/>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620000" y="124078"/>
            <a:ext cx="1371600" cy="547321"/>
          </a:xfrm>
          <a:prstGeom prst="rect">
            <a:avLst/>
          </a:prstGeom>
        </p:spPr>
      </p:pic>
    </p:spTree>
    <p:extLst>
      <p:ext uri="{BB962C8B-B14F-4D97-AF65-F5344CB8AC3E}">
        <p14:creationId xmlns:p14="http://schemas.microsoft.com/office/powerpoint/2010/main" val="15885576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hf hdr="0" ftr="0" dt="0"/>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sz="1800">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oup 11"/>
          <p:cNvGrpSpPr>
            <a:grpSpLocks/>
          </p:cNvGrpSpPr>
          <p:nvPr/>
        </p:nvGrpSpPr>
        <p:grpSpPr bwMode="auto">
          <a:xfrm>
            <a:off x="0" y="-119063"/>
            <a:ext cx="9144000" cy="6977063"/>
            <a:chOff x="2356" y="4652"/>
            <a:chExt cx="7526" cy="5647"/>
          </a:xfrm>
        </p:grpSpPr>
        <p:pic>
          <p:nvPicPr>
            <p:cNvPr id="2054" name="Picture 12" descr="windfarm_photo_Bob_Hens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6" y="4652"/>
              <a:ext cx="7526" cy="5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3" name="Rectangle 13"/>
            <p:cNvSpPr>
              <a:spLocks noChangeArrowheads="1"/>
            </p:cNvSpPr>
            <p:nvPr/>
          </p:nvSpPr>
          <p:spPr bwMode="auto">
            <a:xfrm>
              <a:off x="8126" y="9869"/>
              <a:ext cx="1691" cy="366"/>
            </a:xfrm>
            <a:prstGeom prst="rect">
              <a:avLst/>
            </a:prstGeom>
            <a:noFill/>
            <a:ln w="9525">
              <a:noFill/>
              <a:miter lim="800000"/>
              <a:headEnd/>
              <a:tailEnd/>
            </a:ln>
          </p:spPr>
          <p:txBody>
            <a:bodyPr/>
            <a:lstStyle/>
            <a:p>
              <a:pPr eaLnBrk="0" hangingPunct="0">
                <a:spcBef>
                  <a:spcPct val="0"/>
                </a:spcBef>
                <a:spcAft>
                  <a:spcPts val="1000"/>
                </a:spcAft>
                <a:buSzTx/>
                <a:buFontTx/>
                <a:buNone/>
                <a:defRPr/>
              </a:pPr>
              <a:r>
                <a:rPr lang="en-US" sz="1200" b="0" dirty="0">
                  <a:solidFill>
                    <a:srgbClr val="DDDDDD"/>
                  </a:solidFill>
                  <a:latin typeface="Calibri" pitchFamily="34" charset="0"/>
                  <a:ea typeface="+mn-ea"/>
                </a:rPr>
                <a:t>Photo by Bob Henson (UCAR)</a:t>
              </a:r>
            </a:p>
            <a:p>
              <a:pPr eaLnBrk="0" hangingPunct="0">
                <a:spcBef>
                  <a:spcPct val="0"/>
                </a:spcBef>
                <a:buSzTx/>
                <a:buFontTx/>
                <a:buNone/>
                <a:defRPr/>
              </a:pPr>
              <a:endParaRPr lang="en-US" sz="3200" b="0" dirty="0">
                <a:effectLst>
                  <a:outerShdw blurRad="38100" dist="38100" dir="2700000" algn="tl">
                    <a:srgbClr val="C0C0C0"/>
                  </a:outerShdw>
                </a:effectLst>
                <a:latin typeface="Tahoma" pitchFamily="34" charset="0"/>
                <a:ea typeface="+mn-ea"/>
              </a:endParaRPr>
            </a:p>
          </p:txBody>
        </p:sp>
      </p:grpSp>
      <p:sp>
        <p:nvSpPr>
          <p:cNvPr id="2051" name="Rectangle 2"/>
          <p:cNvSpPr>
            <a:spLocks noGrp="1" noChangeArrowheads="1"/>
          </p:cNvSpPr>
          <p:nvPr>
            <p:ph type="ctrTitle" idx="4294967295"/>
          </p:nvPr>
        </p:nvSpPr>
        <p:spPr>
          <a:xfrm>
            <a:off x="0" y="168275"/>
            <a:ext cx="7772400" cy="2628900"/>
          </a:xfrm>
        </p:spPr>
        <p:txBody>
          <a:bodyPr>
            <a:normAutofit/>
          </a:bodyPr>
          <a:lstStyle/>
          <a:p>
            <a:pPr eaLnBrk="1" hangingPunct="1"/>
            <a:r>
              <a:rPr lang="en-US" dirty="0" smtClean="0">
                <a:solidFill>
                  <a:schemeClr val="bg1"/>
                </a:solidFill>
                <a:ea typeface="ＭＳ Ｐゴシック" pitchFamily="-84" charset="-128"/>
              </a:rPr>
              <a:t>Modeling the variability of renewable generation and electrical demand in RTOs and cities using reanalyzed winds, insolation and temperature</a:t>
            </a:r>
            <a:r>
              <a:rPr lang="en-US" dirty="0">
                <a:solidFill>
                  <a:schemeClr val="bg1"/>
                </a:solidFill>
                <a:ea typeface="ＭＳ Ｐゴシック" pitchFamily="-84" charset="-128"/>
              </a:rPr>
              <a:t/>
            </a:r>
            <a:br>
              <a:rPr lang="en-US" dirty="0">
                <a:solidFill>
                  <a:schemeClr val="bg1"/>
                </a:solidFill>
                <a:ea typeface="ＭＳ Ｐゴシック" pitchFamily="-84" charset="-128"/>
              </a:rPr>
            </a:br>
            <a:endParaRPr lang="en-US" sz="1800" dirty="0" smtClean="0">
              <a:solidFill>
                <a:schemeClr val="bg1"/>
              </a:solidFill>
              <a:ea typeface="ＭＳ Ｐゴシック" pitchFamily="-84" charset="-128"/>
            </a:endParaRPr>
          </a:p>
        </p:txBody>
      </p:sp>
      <p:sp>
        <p:nvSpPr>
          <p:cNvPr id="2" name="TextBox 1"/>
          <p:cNvSpPr txBox="1"/>
          <p:nvPr/>
        </p:nvSpPr>
        <p:spPr>
          <a:xfrm>
            <a:off x="2928467" y="4229683"/>
            <a:ext cx="4843933" cy="2062103"/>
          </a:xfrm>
          <a:prstGeom prst="rect">
            <a:avLst/>
          </a:prstGeom>
          <a:noFill/>
        </p:spPr>
        <p:txBody>
          <a:bodyPr wrap="square" rtlCol="0">
            <a:spAutoFit/>
          </a:bodyPr>
          <a:lstStyle/>
          <a:p>
            <a:r>
              <a:rPr lang="en-US" b="0" dirty="0">
                <a:solidFill>
                  <a:schemeClr val="bg1"/>
                </a:solidFill>
              </a:rPr>
              <a:t>Daniel </a:t>
            </a:r>
            <a:r>
              <a:rPr lang="en-US" b="0" dirty="0" smtClean="0">
                <a:solidFill>
                  <a:schemeClr val="bg1"/>
                </a:solidFill>
              </a:rPr>
              <a:t>Kirk-Davidoff</a:t>
            </a:r>
            <a:r>
              <a:rPr lang="en-US" b="0" baseline="30000" dirty="0" smtClean="0">
                <a:solidFill>
                  <a:schemeClr val="bg1"/>
                </a:solidFill>
              </a:rPr>
              <a:t>1,2</a:t>
            </a:r>
            <a:r>
              <a:rPr lang="en-US" b="0" dirty="0" smtClean="0">
                <a:solidFill>
                  <a:schemeClr val="bg1"/>
                </a:solidFill>
              </a:rPr>
              <a:t>, </a:t>
            </a:r>
          </a:p>
          <a:p>
            <a:r>
              <a:rPr lang="en-US" b="0" dirty="0" smtClean="0">
                <a:solidFill>
                  <a:schemeClr val="bg1"/>
                </a:solidFill>
              </a:rPr>
              <a:t>Stephen Jascourt</a:t>
            </a:r>
            <a:r>
              <a:rPr lang="en-US" b="0" baseline="30000" dirty="0" smtClean="0">
                <a:solidFill>
                  <a:schemeClr val="bg1"/>
                </a:solidFill>
              </a:rPr>
              <a:t>1</a:t>
            </a:r>
            <a:r>
              <a:rPr lang="en-US" b="0" dirty="0" smtClean="0">
                <a:solidFill>
                  <a:schemeClr val="bg1"/>
                </a:solidFill>
              </a:rPr>
              <a:t>, </a:t>
            </a:r>
          </a:p>
          <a:p>
            <a:r>
              <a:rPr lang="en-US" b="0" dirty="0" smtClean="0">
                <a:solidFill>
                  <a:schemeClr val="bg1"/>
                </a:solidFill>
              </a:rPr>
              <a:t>Chris Cassidy</a:t>
            </a:r>
            <a:r>
              <a:rPr lang="en-US" b="0" baseline="30000" dirty="0" smtClean="0">
                <a:solidFill>
                  <a:schemeClr val="bg1"/>
                </a:solidFill>
              </a:rPr>
              <a:t>1</a:t>
            </a:r>
            <a:r>
              <a:rPr lang="en-US" b="0" dirty="0" smtClean="0">
                <a:solidFill>
                  <a:schemeClr val="bg1"/>
                </a:solidFill>
              </a:rPr>
              <a:t> </a:t>
            </a:r>
            <a:r>
              <a:rPr lang="en-US" b="0" dirty="0">
                <a:solidFill>
                  <a:schemeClr val="bg1"/>
                </a:solidFill>
              </a:rPr>
              <a:t/>
            </a:r>
            <a:br>
              <a:rPr lang="en-US" b="0" dirty="0">
                <a:solidFill>
                  <a:schemeClr val="bg1"/>
                </a:solidFill>
              </a:rPr>
            </a:br>
            <a:r>
              <a:rPr lang="en-US" b="0" dirty="0">
                <a:solidFill>
                  <a:schemeClr val="bg1"/>
                </a:solidFill>
              </a:rPr>
              <a:t/>
            </a:r>
            <a:br>
              <a:rPr lang="en-US" b="0" dirty="0">
                <a:solidFill>
                  <a:schemeClr val="bg1"/>
                </a:solidFill>
              </a:rPr>
            </a:br>
            <a:r>
              <a:rPr lang="en-US" b="0" baseline="30000" dirty="0" smtClean="0">
                <a:solidFill>
                  <a:schemeClr val="bg1"/>
                </a:solidFill>
              </a:rPr>
              <a:t>1</a:t>
            </a:r>
            <a:r>
              <a:rPr lang="en-US" b="0" dirty="0" smtClean="0">
                <a:solidFill>
                  <a:schemeClr val="bg1"/>
                </a:solidFill>
              </a:rPr>
              <a:t>MDA </a:t>
            </a:r>
            <a:r>
              <a:rPr lang="en-US" b="0" dirty="0">
                <a:solidFill>
                  <a:schemeClr val="bg1"/>
                </a:solidFill>
              </a:rPr>
              <a:t>Information Systems LLC</a:t>
            </a:r>
            <a:br>
              <a:rPr lang="en-US" b="0" dirty="0">
                <a:solidFill>
                  <a:schemeClr val="bg1"/>
                </a:solidFill>
              </a:rPr>
            </a:br>
            <a:r>
              <a:rPr lang="en-US" b="0" baseline="30000" dirty="0" smtClean="0">
                <a:solidFill>
                  <a:schemeClr val="bg1"/>
                </a:solidFill>
              </a:rPr>
              <a:t>2</a:t>
            </a:r>
            <a:r>
              <a:rPr lang="en-US" b="0" dirty="0" smtClean="0">
                <a:solidFill>
                  <a:schemeClr val="bg1"/>
                </a:solidFill>
              </a:rPr>
              <a:t>AOSC,</a:t>
            </a:r>
            <a:r>
              <a:rPr lang="en-US" b="0" dirty="0">
                <a:solidFill>
                  <a:schemeClr val="bg1"/>
                </a:solidFill>
              </a:rPr>
              <a:t> </a:t>
            </a:r>
            <a:r>
              <a:rPr lang="en-US" b="0" dirty="0" smtClean="0">
                <a:solidFill>
                  <a:schemeClr val="bg1"/>
                </a:solidFill>
              </a:rPr>
              <a:t>University </a:t>
            </a:r>
            <a:r>
              <a:rPr lang="en-US" b="0" dirty="0">
                <a:solidFill>
                  <a:schemeClr val="bg1"/>
                </a:solidFill>
              </a:rPr>
              <a:t>of </a:t>
            </a:r>
            <a:r>
              <a:rPr lang="en-US" b="0" dirty="0" smtClean="0">
                <a:solidFill>
                  <a:schemeClr val="bg1"/>
                </a:solidFill>
              </a:rPr>
              <a:t>Maryland</a:t>
            </a:r>
            <a:endParaRPr lang="en-US" b="0" dirty="0">
              <a:solidFill>
                <a:schemeClr val="bg1"/>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173163"/>
            <a:ext cx="6461125" cy="484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fld id="{1873F05A-FF24-4751-8490-BEFB71FCCEF6}" type="slidenum">
              <a:rPr lang="en-US">
                <a:solidFill>
                  <a:srgbClr val="898989"/>
                </a:solidFill>
              </a:rPr>
              <a:pPr eaLnBrk="1" hangingPunct="1"/>
              <a:t>10</a:t>
            </a:fld>
            <a:endParaRPr lang="en-US" dirty="0">
              <a:solidFill>
                <a:srgbClr val="898989"/>
              </a:solidFill>
            </a:endParaRPr>
          </a:p>
        </p:txBody>
      </p:sp>
      <p:sp>
        <p:nvSpPr>
          <p:cNvPr id="23556" name="TextBox 2"/>
          <p:cNvSpPr txBox="1">
            <a:spLocks noChangeArrowheads="1"/>
          </p:cNvSpPr>
          <p:nvPr/>
        </p:nvSpPr>
        <p:spPr bwMode="auto">
          <a:xfrm>
            <a:off x="304800" y="304800"/>
            <a:ext cx="7010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3200" dirty="0">
                <a:latin typeface="+mj-lt"/>
              </a:rPr>
              <a:t>Simulated Wind Generation History</a:t>
            </a:r>
          </a:p>
        </p:txBody>
      </p:sp>
      <p:sp>
        <p:nvSpPr>
          <p:cNvPr id="23557" name="TextBox 1"/>
          <p:cNvSpPr txBox="1">
            <a:spLocks noChangeArrowheads="1"/>
          </p:cNvSpPr>
          <p:nvPr/>
        </p:nvSpPr>
        <p:spPr bwMode="auto">
          <a:xfrm>
            <a:off x="6278880" y="1295400"/>
            <a:ext cx="2754782" cy="470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b="0" dirty="0">
                <a:latin typeface="+mn-lt"/>
                <a:cs typeface="Arial" pitchFamily="34" charset="0"/>
              </a:rPr>
              <a:t>These plots show hourly wind generation for the ERCOT and MISO interconnections.  Blue shows the simulated wind generation, green shows the actual generation.  The agreement is quite good: correlation </a:t>
            </a:r>
            <a:r>
              <a:rPr lang="en-US" b="0" dirty="0" smtClean="0">
                <a:latin typeface="+mn-lt"/>
                <a:cs typeface="Arial" pitchFamily="34" charset="0"/>
              </a:rPr>
              <a:t>coefficients </a:t>
            </a:r>
            <a:r>
              <a:rPr lang="en-US" b="0" dirty="0">
                <a:latin typeface="+mn-lt"/>
                <a:cs typeface="Arial" pitchFamily="34" charset="0"/>
              </a:rPr>
              <a:t>are 0.91 and 0.94 for ERCOT and MISO respectively. </a:t>
            </a:r>
          </a:p>
        </p:txBody>
      </p:sp>
    </p:spTree>
    <p:extLst>
      <p:ext uri="{BB962C8B-B14F-4D97-AF65-F5344CB8AC3E}">
        <p14:creationId xmlns:p14="http://schemas.microsoft.com/office/powerpoint/2010/main" val="345967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fld id="{52A5FFC2-BA75-4659-8145-6A31885072B8}" type="slidenum">
              <a:rPr lang="en-US">
                <a:solidFill>
                  <a:srgbClr val="898989"/>
                </a:solidFill>
              </a:rPr>
              <a:pPr eaLnBrk="1" hangingPunct="1"/>
              <a:t>11</a:t>
            </a:fld>
            <a:endParaRPr lang="en-US">
              <a:solidFill>
                <a:srgbClr val="898989"/>
              </a:solidFill>
            </a:endParaRPr>
          </a:p>
        </p:txBody>
      </p:sp>
      <p:sp>
        <p:nvSpPr>
          <p:cNvPr id="25603" name="TextBox 2"/>
          <p:cNvSpPr txBox="1">
            <a:spLocks noChangeArrowheads="1"/>
          </p:cNvSpPr>
          <p:nvPr/>
        </p:nvSpPr>
        <p:spPr bwMode="auto">
          <a:xfrm>
            <a:off x="304800" y="304800"/>
            <a:ext cx="7010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3200" dirty="0">
                <a:latin typeface="+mj-lt"/>
              </a:rPr>
              <a:t>Simulated Wind Generation History</a:t>
            </a:r>
          </a:p>
        </p:txBody>
      </p:sp>
      <p:pic>
        <p:nvPicPr>
          <p:cNvPr id="25604" name="Picture 3" descr="\\Data\ddavidof\Windpower Forecasting\WindIndex\ERCOT_MISO_Histor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219200"/>
            <a:ext cx="6461125"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TextBox 1"/>
          <p:cNvSpPr txBox="1">
            <a:spLocks noChangeArrowheads="1"/>
          </p:cNvSpPr>
          <p:nvPr/>
        </p:nvSpPr>
        <p:spPr bwMode="auto">
          <a:xfrm>
            <a:off x="6400800" y="1752600"/>
            <a:ext cx="2057400"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b="0" dirty="0">
                <a:latin typeface="+mn-lt"/>
                <a:cs typeface="Arial" pitchFamily="34" charset="0"/>
              </a:rPr>
              <a:t>Here are the full 30 year histories, smoothed to monthly means for clarity.  </a:t>
            </a:r>
          </a:p>
        </p:txBody>
      </p:sp>
    </p:spTree>
    <p:extLst>
      <p:ext uri="{BB962C8B-B14F-4D97-AF65-F5344CB8AC3E}">
        <p14:creationId xmlns:p14="http://schemas.microsoft.com/office/powerpoint/2010/main" val="29016311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1249363"/>
            <a:ext cx="6361113" cy="484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fld id="{5969F86D-1112-49D9-8BE7-4650BF83F1A8}" type="slidenum">
              <a:rPr lang="en-US">
                <a:solidFill>
                  <a:srgbClr val="898989"/>
                </a:solidFill>
              </a:rPr>
              <a:pPr eaLnBrk="1" hangingPunct="1"/>
              <a:t>12</a:t>
            </a:fld>
            <a:endParaRPr lang="en-US">
              <a:solidFill>
                <a:srgbClr val="898989"/>
              </a:solidFill>
            </a:endParaRPr>
          </a:p>
        </p:txBody>
      </p:sp>
      <p:sp>
        <p:nvSpPr>
          <p:cNvPr id="26628" name="TextBox 2"/>
          <p:cNvSpPr txBox="1">
            <a:spLocks noChangeArrowheads="1"/>
          </p:cNvSpPr>
          <p:nvPr/>
        </p:nvSpPr>
        <p:spPr bwMode="auto">
          <a:xfrm>
            <a:off x="304800" y="304800"/>
            <a:ext cx="7010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3200" dirty="0">
                <a:latin typeface="+mj-lt"/>
              </a:rPr>
              <a:t>Simulated Wind Generation History</a:t>
            </a:r>
          </a:p>
        </p:txBody>
      </p:sp>
      <p:sp>
        <p:nvSpPr>
          <p:cNvPr id="26629" name="TextBox 1"/>
          <p:cNvSpPr txBox="1">
            <a:spLocks noChangeArrowheads="1"/>
          </p:cNvSpPr>
          <p:nvPr/>
        </p:nvSpPr>
        <p:spPr bwMode="auto">
          <a:xfrm>
            <a:off x="6171239" y="1166842"/>
            <a:ext cx="2537254"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b="0" dirty="0">
                <a:latin typeface="+mn-lt"/>
                <a:cs typeface="Arial" pitchFamily="34" charset="0"/>
              </a:rPr>
              <a:t>In these plots the annual cycle has been removed, to show the anomalous monthly mean generation in each interconnection. </a:t>
            </a:r>
            <a:endParaRPr lang="en-US" b="0" dirty="0" smtClean="0">
              <a:latin typeface="+mn-lt"/>
              <a:cs typeface="Arial" pitchFamily="34" charset="0"/>
            </a:endParaRPr>
          </a:p>
          <a:p>
            <a:pPr eaLnBrk="1" hangingPunct="1"/>
            <a:r>
              <a:rPr lang="en-US" b="0" dirty="0" smtClean="0">
                <a:latin typeface="+mn-lt"/>
                <a:cs typeface="Arial" pitchFamily="34" charset="0"/>
              </a:rPr>
              <a:t> </a:t>
            </a:r>
            <a:endParaRPr lang="en-US" b="0" dirty="0">
              <a:latin typeface="+mn-lt"/>
              <a:cs typeface="Arial" pitchFamily="34" charset="0"/>
            </a:endParaRPr>
          </a:p>
          <a:p>
            <a:pPr eaLnBrk="1" hangingPunct="1"/>
            <a:r>
              <a:rPr lang="en-US" b="0" dirty="0">
                <a:latin typeface="+mn-lt"/>
                <a:cs typeface="Arial" pitchFamily="34" charset="0"/>
              </a:rPr>
              <a:t>A small, but significant trend of 85 MW/decade is evident in the ERCOT history, while the MISO history shows no significant trend.</a:t>
            </a:r>
          </a:p>
        </p:txBody>
      </p:sp>
    </p:spTree>
    <p:extLst>
      <p:ext uri="{BB962C8B-B14F-4D97-AF65-F5344CB8AC3E}">
        <p14:creationId xmlns:p14="http://schemas.microsoft.com/office/powerpoint/2010/main" val="39063269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3121CF95-2D88-4CCA-A836-FDFC0AC29DD7}" type="slidenum">
              <a:rPr lang="en-US" smtClean="0"/>
              <a:pPr>
                <a:defRPr/>
              </a:pPr>
              <a:t>13</a:t>
            </a:fld>
            <a:endParaRPr lang="en-US"/>
          </a:p>
        </p:txBody>
      </p:sp>
      <p:sp>
        <p:nvSpPr>
          <p:cNvPr id="3" name="TextBox 2"/>
          <p:cNvSpPr txBox="1">
            <a:spLocks noChangeArrowheads="1"/>
          </p:cNvSpPr>
          <p:nvPr/>
        </p:nvSpPr>
        <p:spPr bwMode="auto">
          <a:xfrm>
            <a:off x="38100" y="0"/>
            <a:ext cx="7010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3200" dirty="0">
                <a:solidFill>
                  <a:schemeClr val="bg1"/>
                </a:solidFill>
                <a:latin typeface="Arial" pitchFamily="34" charset="0"/>
              </a:rPr>
              <a:t>Reanalyzed </a:t>
            </a:r>
            <a:r>
              <a:rPr lang="en-US" sz="3200" dirty="0" smtClean="0">
                <a:solidFill>
                  <a:schemeClr val="bg1"/>
                </a:solidFill>
                <a:latin typeface="Arial" pitchFamily="34" charset="0"/>
              </a:rPr>
              <a:t>Demand </a:t>
            </a:r>
            <a:endParaRPr lang="en-US" sz="3200" dirty="0">
              <a:solidFill>
                <a:schemeClr val="bg1"/>
              </a:solidFill>
              <a:latin typeface="Arial" pitchFamily="34"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430" y="1338434"/>
            <a:ext cx="6042660" cy="4765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62890" y="1657350"/>
            <a:ext cx="3086100" cy="3477875"/>
          </a:xfrm>
          <a:prstGeom prst="rect">
            <a:avLst/>
          </a:prstGeom>
          <a:noFill/>
        </p:spPr>
        <p:txBody>
          <a:bodyPr wrap="square" rtlCol="0">
            <a:spAutoFit/>
          </a:bodyPr>
          <a:lstStyle/>
          <a:p>
            <a:r>
              <a:rPr lang="en-US" b="0" dirty="0" smtClean="0">
                <a:latin typeface="+mn-lt"/>
              </a:rPr>
              <a:t>We can also simulate the weather-dependent part of electrical demand using reanalysis temperature data (weighted by population) and actual demand data.  Of course we could just use actual demand data as well, but we want to isolate the contribution of weather variability here. </a:t>
            </a:r>
            <a:endParaRPr lang="en-US" b="0" dirty="0">
              <a:latin typeface="+mn-lt"/>
            </a:endParaRPr>
          </a:p>
        </p:txBody>
      </p:sp>
      <p:sp>
        <p:nvSpPr>
          <p:cNvPr id="6" name="TextBox 2"/>
          <p:cNvSpPr txBox="1">
            <a:spLocks noChangeArrowheads="1"/>
          </p:cNvSpPr>
          <p:nvPr/>
        </p:nvSpPr>
        <p:spPr bwMode="auto">
          <a:xfrm>
            <a:off x="304800" y="304800"/>
            <a:ext cx="7010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3200" dirty="0" smtClean="0">
                <a:latin typeface="+mj-lt"/>
              </a:rPr>
              <a:t>Electrical Demand Simulation </a:t>
            </a:r>
            <a:endParaRPr lang="en-US" sz="3200" dirty="0">
              <a:latin typeface="+mj-lt"/>
            </a:endParaRPr>
          </a:p>
        </p:txBody>
      </p:sp>
    </p:spTree>
    <p:extLst>
      <p:ext uri="{BB962C8B-B14F-4D97-AF65-F5344CB8AC3E}">
        <p14:creationId xmlns:p14="http://schemas.microsoft.com/office/powerpoint/2010/main" val="1700938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3121CF95-2D88-4CCA-A836-FDFC0AC29DD7}" type="slidenum">
              <a:rPr lang="en-US" smtClean="0"/>
              <a:pPr>
                <a:defRPr/>
              </a:pPr>
              <a:t>14</a:t>
            </a:fld>
            <a:endParaRPr lang="en-US"/>
          </a:p>
        </p:txBody>
      </p:sp>
      <p:sp>
        <p:nvSpPr>
          <p:cNvPr id="3" name="TextBox 2"/>
          <p:cNvSpPr txBox="1">
            <a:spLocks noChangeArrowheads="1"/>
          </p:cNvSpPr>
          <p:nvPr/>
        </p:nvSpPr>
        <p:spPr bwMode="auto">
          <a:xfrm>
            <a:off x="38100" y="0"/>
            <a:ext cx="7010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3200" dirty="0">
                <a:solidFill>
                  <a:schemeClr val="bg1"/>
                </a:solidFill>
                <a:latin typeface="Arial" pitchFamily="34" charset="0"/>
              </a:rPr>
              <a:t>Reanalyzed </a:t>
            </a:r>
            <a:r>
              <a:rPr lang="en-US" sz="3200" dirty="0" smtClean="0">
                <a:solidFill>
                  <a:schemeClr val="bg1"/>
                </a:solidFill>
                <a:latin typeface="Arial" pitchFamily="34" charset="0"/>
              </a:rPr>
              <a:t>Demand </a:t>
            </a:r>
            <a:endParaRPr lang="en-US" sz="3200" dirty="0">
              <a:solidFill>
                <a:schemeClr val="bg1"/>
              </a:solidFill>
              <a:latin typeface="Arial" pitchFamily="34"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059430" y="1455029"/>
            <a:ext cx="6042660" cy="45319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62890" y="1657350"/>
            <a:ext cx="3086100" cy="3477875"/>
          </a:xfrm>
          <a:prstGeom prst="rect">
            <a:avLst/>
          </a:prstGeom>
          <a:noFill/>
        </p:spPr>
        <p:txBody>
          <a:bodyPr wrap="square" rtlCol="0">
            <a:spAutoFit/>
          </a:bodyPr>
          <a:lstStyle/>
          <a:p>
            <a:r>
              <a:rPr lang="en-US" b="0" dirty="0" smtClean="0">
                <a:latin typeface="+mn-lt"/>
              </a:rPr>
              <a:t>We can also simulate the weather-dependent part of electrical demand using reanalysis temperature data (weighted by population) and actual demand data.  Of course we could just use actual demand data as well, but we want to isolate the contribution of weather variability here. </a:t>
            </a:r>
            <a:endParaRPr lang="en-US" b="0" dirty="0">
              <a:latin typeface="+mn-lt"/>
            </a:endParaRPr>
          </a:p>
        </p:txBody>
      </p:sp>
      <p:sp>
        <p:nvSpPr>
          <p:cNvPr id="6" name="TextBox 2"/>
          <p:cNvSpPr txBox="1">
            <a:spLocks noChangeArrowheads="1"/>
          </p:cNvSpPr>
          <p:nvPr/>
        </p:nvSpPr>
        <p:spPr bwMode="auto">
          <a:xfrm>
            <a:off x="304800" y="304800"/>
            <a:ext cx="7010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3200" dirty="0" smtClean="0">
                <a:latin typeface="+mj-lt"/>
              </a:rPr>
              <a:t>Electrical Demand Simulation </a:t>
            </a:r>
            <a:endParaRPr lang="en-US" sz="3200" dirty="0">
              <a:latin typeface="+mj-lt"/>
            </a:endParaRPr>
          </a:p>
        </p:txBody>
      </p:sp>
    </p:spTree>
    <p:extLst>
      <p:ext uri="{BB962C8B-B14F-4D97-AF65-F5344CB8AC3E}">
        <p14:creationId xmlns:p14="http://schemas.microsoft.com/office/powerpoint/2010/main" val="8428794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1"/>
          <p:cNvSpPr>
            <a:spLocks noGrp="1"/>
          </p:cNvSpPr>
          <p:nvPr>
            <p:ph type="sldNum" sz="quarter" idx="11"/>
          </p:nvPr>
        </p:nvSpPr>
        <p:spPr bwMode="auto">
          <a:xfrm>
            <a:off x="3124200" y="6356350"/>
            <a:ext cx="2895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fld id="{8A79DF44-4B16-4AA0-90F3-56BD47E855EC}" type="slidenum">
              <a:rPr lang="en-US">
                <a:solidFill>
                  <a:srgbClr val="898989"/>
                </a:solidFill>
              </a:rPr>
              <a:pPr eaLnBrk="1" hangingPunct="1"/>
              <a:t>15</a:t>
            </a:fld>
            <a:endParaRPr lang="en-US">
              <a:solidFill>
                <a:srgbClr val="898989"/>
              </a:solidFill>
            </a:endParaRPr>
          </a:p>
        </p:txBody>
      </p:sp>
      <p:sp>
        <p:nvSpPr>
          <p:cNvPr id="27651" name="TextBox 2"/>
          <p:cNvSpPr txBox="1">
            <a:spLocks noChangeArrowheads="1"/>
          </p:cNvSpPr>
          <p:nvPr/>
        </p:nvSpPr>
        <p:spPr bwMode="auto">
          <a:xfrm>
            <a:off x="304800" y="0"/>
            <a:ext cx="7010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2400" dirty="0">
                <a:solidFill>
                  <a:schemeClr val="bg1"/>
                </a:solidFill>
                <a:latin typeface="Arial" pitchFamily="34" charset="0"/>
              </a:rPr>
              <a:t>Climatology of Historical Wind Generation</a:t>
            </a:r>
          </a:p>
        </p:txBody>
      </p:sp>
      <p:sp>
        <p:nvSpPr>
          <p:cNvPr id="27653" name="TextBox 1"/>
          <p:cNvSpPr txBox="1">
            <a:spLocks noChangeArrowheads="1"/>
          </p:cNvSpPr>
          <p:nvPr/>
        </p:nvSpPr>
        <p:spPr bwMode="auto">
          <a:xfrm>
            <a:off x="6508684" y="1194440"/>
            <a:ext cx="2260469"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b="0" dirty="0">
                <a:latin typeface="+mn-lt"/>
                <a:cs typeface="Arial" pitchFamily="34" charset="0"/>
              </a:rPr>
              <a:t>Here we show the average of 32 years of simulated wind generation history, by hour of year.  </a:t>
            </a:r>
            <a:endParaRPr lang="en-US" b="0" dirty="0" smtClean="0">
              <a:latin typeface="+mn-lt"/>
              <a:cs typeface="Arial" pitchFamily="34" charset="0"/>
            </a:endParaRPr>
          </a:p>
          <a:p>
            <a:pPr eaLnBrk="1" hangingPunct="1"/>
            <a:endParaRPr lang="en-US" b="0" dirty="0">
              <a:latin typeface="+mn-lt"/>
              <a:cs typeface="Arial" pitchFamily="34" charset="0"/>
            </a:endParaRPr>
          </a:p>
          <a:p>
            <a:pPr eaLnBrk="1" hangingPunct="1"/>
            <a:r>
              <a:rPr lang="en-US" b="0" dirty="0">
                <a:latin typeface="+mn-lt"/>
                <a:cs typeface="Arial" pitchFamily="34" charset="0"/>
              </a:rPr>
              <a:t>This shows well the change in the amplitude of the diurnal cycle, as well as the change in daily mean generation through the seasonal cycle.</a:t>
            </a:r>
          </a:p>
        </p:txBody>
      </p:sp>
      <p:pic>
        <p:nvPicPr>
          <p:cNvPr id="1026" name="Picture 2"/>
          <p:cNvPicPr>
            <a:picLocks noChangeArrowheads="1"/>
          </p:cNvPicPr>
          <p:nvPr/>
        </p:nvPicPr>
        <p:blipFill rotWithShape="1">
          <a:blip r:embed="rId2">
            <a:extLst>
              <a:ext uri="{28A0092B-C50C-407E-A947-70E740481C1C}">
                <a14:useLocalDpi xmlns:a14="http://schemas.microsoft.com/office/drawing/2010/main" val="0"/>
              </a:ext>
            </a:extLst>
          </a:blip>
          <a:srcRect b="6895"/>
          <a:stretch/>
        </p:blipFill>
        <p:spPr bwMode="auto">
          <a:xfrm>
            <a:off x="5080" y="461665"/>
            <a:ext cx="6400800" cy="6342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2"/>
          <p:cNvSpPr txBox="1">
            <a:spLocks noChangeArrowheads="1"/>
          </p:cNvSpPr>
          <p:nvPr/>
        </p:nvSpPr>
        <p:spPr bwMode="auto">
          <a:xfrm>
            <a:off x="0" y="31750"/>
            <a:ext cx="7010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2800" dirty="0" smtClean="0">
                <a:latin typeface="+mj-lt"/>
              </a:rPr>
              <a:t>Simulated </a:t>
            </a:r>
            <a:r>
              <a:rPr lang="en-US" sz="2800" dirty="0">
                <a:latin typeface="+mj-lt"/>
              </a:rPr>
              <a:t>Wind Generation History</a:t>
            </a:r>
          </a:p>
        </p:txBody>
      </p:sp>
    </p:spTree>
    <p:extLst>
      <p:ext uri="{BB962C8B-B14F-4D97-AF65-F5344CB8AC3E}">
        <p14:creationId xmlns:p14="http://schemas.microsoft.com/office/powerpoint/2010/main" val="2726557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1"/>
          <p:cNvSpPr>
            <a:spLocks noGrp="1"/>
          </p:cNvSpPr>
          <p:nvPr>
            <p:ph type="sldNum" sz="quarter" idx="11"/>
          </p:nvPr>
        </p:nvSpPr>
        <p:spPr bwMode="auto">
          <a:xfrm>
            <a:off x="3124200" y="6356350"/>
            <a:ext cx="2895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fld id="{8A79DF44-4B16-4AA0-90F3-56BD47E855EC}" type="slidenum">
              <a:rPr lang="en-US">
                <a:solidFill>
                  <a:srgbClr val="898989"/>
                </a:solidFill>
              </a:rPr>
              <a:pPr eaLnBrk="1" hangingPunct="1"/>
              <a:t>16</a:t>
            </a:fld>
            <a:endParaRPr lang="en-US">
              <a:solidFill>
                <a:srgbClr val="898989"/>
              </a:solidFill>
            </a:endParaRPr>
          </a:p>
        </p:txBody>
      </p:sp>
      <p:sp>
        <p:nvSpPr>
          <p:cNvPr id="27651" name="TextBox 2"/>
          <p:cNvSpPr txBox="1">
            <a:spLocks noChangeArrowheads="1"/>
          </p:cNvSpPr>
          <p:nvPr/>
        </p:nvSpPr>
        <p:spPr bwMode="auto">
          <a:xfrm>
            <a:off x="304800" y="0"/>
            <a:ext cx="7010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2400" dirty="0">
                <a:solidFill>
                  <a:schemeClr val="bg1"/>
                </a:solidFill>
                <a:latin typeface="Arial" pitchFamily="34" charset="0"/>
              </a:rPr>
              <a:t>Climatology of Historical Wind Generation</a:t>
            </a:r>
          </a:p>
        </p:txBody>
      </p:sp>
      <p:sp>
        <p:nvSpPr>
          <p:cNvPr id="27653" name="TextBox 1"/>
          <p:cNvSpPr txBox="1">
            <a:spLocks noChangeArrowheads="1"/>
          </p:cNvSpPr>
          <p:nvPr/>
        </p:nvSpPr>
        <p:spPr bwMode="auto">
          <a:xfrm>
            <a:off x="6410227" y="1422937"/>
            <a:ext cx="2147348" cy="2271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b="0" dirty="0">
                <a:latin typeface="+mn-lt"/>
                <a:cs typeface="Arial" pitchFamily="34" charset="0"/>
              </a:rPr>
              <a:t>Here we show the average of 32 years of simulated </a:t>
            </a:r>
            <a:r>
              <a:rPr lang="en-US" b="0" dirty="0" smtClean="0">
                <a:latin typeface="+mn-lt"/>
                <a:cs typeface="Arial" pitchFamily="34" charset="0"/>
              </a:rPr>
              <a:t>solar generation </a:t>
            </a:r>
            <a:r>
              <a:rPr lang="en-US" b="0" dirty="0">
                <a:latin typeface="+mn-lt"/>
                <a:cs typeface="Arial" pitchFamily="34" charset="0"/>
              </a:rPr>
              <a:t>history, by hour of year.  </a:t>
            </a:r>
            <a:endParaRPr lang="en-US" b="0" dirty="0" smtClean="0">
              <a:latin typeface="+mn-lt"/>
              <a:cs typeface="Arial" pitchFamily="34" charset="0"/>
            </a:endParaRPr>
          </a:p>
          <a:p>
            <a:pPr eaLnBrk="1" hangingPunct="1"/>
            <a:endParaRPr lang="en-US" sz="1800" b="0" dirty="0">
              <a:latin typeface="Arial" pitchFamily="34" charset="0"/>
              <a:cs typeface="Arial" pitchFamily="34" charset="0"/>
            </a:endParaRPr>
          </a:p>
        </p:txBody>
      </p:sp>
      <p:pic>
        <p:nvPicPr>
          <p:cNvPr id="1026" name="Picture 2"/>
          <p:cNvPicPr>
            <a:picLocks noChangeArrowheads="1"/>
          </p:cNvPicPr>
          <p:nvPr/>
        </p:nvPicPr>
        <p:blipFill rotWithShape="1">
          <a:blip r:embed="rId2" cstate="print">
            <a:extLst>
              <a:ext uri="{28A0092B-C50C-407E-A947-70E740481C1C}">
                <a14:useLocalDpi xmlns:a14="http://schemas.microsoft.com/office/drawing/2010/main" val="0"/>
              </a:ext>
            </a:extLst>
          </a:blip>
          <a:srcRect b="7134"/>
          <a:stretch/>
        </p:blipFill>
        <p:spPr bwMode="auto">
          <a:xfrm>
            <a:off x="0" y="531184"/>
            <a:ext cx="6400800" cy="6326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2"/>
          <p:cNvSpPr txBox="1">
            <a:spLocks noChangeArrowheads="1"/>
          </p:cNvSpPr>
          <p:nvPr/>
        </p:nvSpPr>
        <p:spPr bwMode="auto">
          <a:xfrm>
            <a:off x="0" y="31750"/>
            <a:ext cx="7010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2800" dirty="0" smtClean="0">
                <a:latin typeface="+mj-lt"/>
              </a:rPr>
              <a:t>Simulated Solar Generation </a:t>
            </a:r>
            <a:r>
              <a:rPr lang="en-US" sz="2800" dirty="0">
                <a:latin typeface="+mj-lt"/>
              </a:rPr>
              <a:t>History</a:t>
            </a:r>
          </a:p>
        </p:txBody>
      </p:sp>
    </p:spTree>
    <p:extLst>
      <p:ext uri="{BB962C8B-B14F-4D97-AF65-F5344CB8AC3E}">
        <p14:creationId xmlns:p14="http://schemas.microsoft.com/office/powerpoint/2010/main" val="37320981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1"/>
          <p:cNvSpPr>
            <a:spLocks noGrp="1"/>
          </p:cNvSpPr>
          <p:nvPr>
            <p:ph type="sldNum" sz="quarter" idx="11"/>
          </p:nvPr>
        </p:nvSpPr>
        <p:spPr bwMode="auto">
          <a:xfrm>
            <a:off x="3124200" y="6356350"/>
            <a:ext cx="2895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fld id="{8A79DF44-4B16-4AA0-90F3-56BD47E855EC}" type="slidenum">
              <a:rPr lang="en-US">
                <a:solidFill>
                  <a:srgbClr val="898989"/>
                </a:solidFill>
              </a:rPr>
              <a:pPr eaLnBrk="1" hangingPunct="1"/>
              <a:t>17</a:t>
            </a:fld>
            <a:endParaRPr lang="en-US">
              <a:solidFill>
                <a:srgbClr val="898989"/>
              </a:solidFill>
            </a:endParaRPr>
          </a:p>
        </p:txBody>
      </p:sp>
      <p:sp>
        <p:nvSpPr>
          <p:cNvPr id="27651" name="TextBox 2"/>
          <p:cNvSpPr txBox="1">
            <a:spLocks noChangeArrowheads="1"/>
          </p:cNvSpPr>
          <p:nvPr/>
        </p:nvSpPr>
        <p:spPr bwMode="auto">
          <a:xfrm>
            <a:off x="304800" y="0"/>
            <a:ext cx="7010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2400" dirty="0">
                <a:solidFill>
                  <a:schemeClr val="bg1"/>
                </a:solidFill>
                <a:latin typeface="Arial" pitchFamily="34" charset="0"/>
              </a:rPr>
              <a:t>Climatology of Historical Wind Generation</a:t>
            </a:r>
          </a:p>
        </p:txBody>
      </p:sp>
      <p:sp>
        <p:nvSpPr>
          <p:cNvPr id="27653" name="TextBox 1"/>
          <p:cNvSpPr txBox="1">
            <a:spLocks noChangeArrowheads="1"/>
          </p:cNvSpPr>
          <p:nvPr/>
        </p:nvSpPr>
        <p:spPr bwMode="auto">
          <a:xfrm>
            <a:off x="6446991" y="1460644"/>
            <a:ext cx="2242558" cy="2579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b="0" dirty="0">
                <a:latin typeface="+mn-lt"/>
                <a:cs typeface="Arial" pitchFamily="34" charset="0"/>
              </a:rPr>
              <a:t>Here we show the average of 32 years of simulated </a:t>
            </a:r>
            <a:r>
              <a:rPr lang="en-US" b="0" dirty="0" smtClean="0">
                <a:latin typeface="+mn-lt"/>
                <a:cs typeface="Arial" pitchFamily="34" charset="0"/>
              </a:rPr>
              <a:t>total renewable (solar + wind) generation </a:t>
            </a:r>
            <a:r>
              <a:rPr lang="en-US" b="0" dirty="0">
                <a:latin typeface="+mn-lt"/>
                <a:cs typeface="Arial" pitchFamily="34" charset="0"/>
              </a:rPr>
              <a:t>history, by hour of year.  </a:t>
            </a:r>
            <a:endParaRPr lang="en-US" b="0" dirty="0" smtClean="0">
              <a:latin typeface="+mn-lt"/>
              <a:cs typeface="Arial" pitchFamily="34" charset="0"/>
            </a:endParaRPr>
          </a:p>
          <a:p>
            <a:pPr eaLnBrk="1" hangingPunct="1"/>
            <a:endParaRPr lang="en-US" sz="1800" b="0" dirty="0">
              <a:latin typeface="Arial" pitchFamily="34" charset="0"/>
              <a:cs typeface="Arial" pitchFamily="34" charset="0"/>
            </a:endParaRPr>
          </a:p>
        </p:txBody>
      </p:sp>
      <p:pic>
        <p:nvPicPr>
          <p:cNvPr id="1026" name="Picture 2"/>
          <p:cNvPicPr>
            <a:picLocks noChangeArrowheads="1"/>
          </p:cNvPicPr>
          <p:nvPr/>
        </p:nvPicPr>
        <p:blipFill rotWithShape="1">
          <a:blip r:embed="rId2" cstate="print">
            <a:extLst>
              <a:ext uri="{28A0092B-C50C-407E-A947-70E740481C1C}">
                <a14:useLocalDpi xmlns:a14="http://schemas.microsoft.com/office/drawing/2010/main" val="0"/>
              </a:ext>
            </a:extLst>
          </a:blip>
          <a:srcRect b="6823"/>
          <a:stretch/>
        </p:blipFill>
        <p:spPr bwMode="auto">
          <a:xfrm>
            <a:off x="0" y="461665"/>
            <a:ext cx="6400800" cy="6347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2"/>
          <p:cNvSpPr txBox="1">
            <a:spLocks noChangeArrowheads="1"/>
          </p:cNvSpPr>
          <p:nvPr/>
        </p:nvSpPr>
        <p:spPr bwMode="auto">
          <a:xfrm>
            <a:off x="0" y="31750"/>
            <a:ext cx="74879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2800" dirty="0" smtClean="0">
                <a:latin typeface="+mj-lt"/>
              </a:rPr>
              <a:t>Simulated Renewable Generation </a:t>
            </a:r>
            <a:r>
              <a:rPr lang="en-US" sz="2800" dirty="0">
                <a:latin typeface="+mj-lt"/>
              </a:rPr>
              <a:t>History</a:t>
            </a:r>
          </a:p>
        </p:txBody>
      </p:sp>
    </p:spTree>
    <p:extLst>
      <p:ext uri="{BB962C8B-B14F-4D97-AF65-F5344CB8AC3E}">
        <p14:creationId xmlns:p14="http://schemas.microsoft.com/office/powerpoint/2010/main" val="27204744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1"/>
          <p:cNvSpPr>
            <a:spLocks noGrp="1"/>
          </p:cNvSpPr>
          <p:nvPr>
            <p:ph type="sldNum" sz="quarter" idx="11"/>
          </p:nvPr>
        </p:nvSpPr>
        <p:spPr bwMode="auto">
          <a:xfrm>
            <a:off x="3124200" y="6356350"/>
            <a:ext cx="2895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fld id="{8A79DF44-4B16-4AA0-90F3-56BD47E855EC}" type="slidenum">
              <a:rPr lang="en-US">
                <a:solidFill>
                  <a:srgbClr val="898989"/>
                </a:solidFill>
              </a:rPr>
              <a:pPr eaLnBrk="1" hangingPunct="1"/>
              <a:t>18</a:t>
            </a:fld>
            <a:endParaRPr lang="en-US">
              <a:solidFill>
                <a:srgbClr val="898989"/>
              </a:solidFill>
            </a:endParaRPr>
          </a:p>
        </p:txBody>
      </p:sp>
      <p:sp>
        <p:nvSpPr>
          <p:cNvPr id="27651" name="TextBox 2"/>
          <p:cNvSpPr txBox="1">
            <a:spLocks noChangeArrowheads="1"/>
          </p:cNvSpPr>
          <p:nvPr/>
        </p:nvSpPr>
        <p:spPr bwMode="auto">
          <a:xfrm>
            <a:off x="304800" y="0"/>
            <a:ext cx="7010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2400" dirty="0">
                <a:solidFill>
                  <a:schemeClr val="bg1"/>
                </a:solidFill>
                <a:latin typeface="Arial" pitchFamily="34" charset="0"/>
              </a:rPr>
              <a:t>Climatology of </a:t>
            </a:r>
            <a:r>
              <a:rPr lang="en-US" sz="2400" dirty="0" smtClean="0">
                <a:solidFill>
                  <a:schemeClr val="bg1"/>
                </a:solidFill>
                <a:latin typeface="Arial" pitchFamily="34" charset="0"/>
              </a:rPr>
              <a:t>Historical Electrical Demand</a:t>
            </a:r>
            <a:endParaRPr lang="en-US" sz="2400" dirty="0">
              <a:solidFill>
                <a:schemeClr val="bg1"/>
              </a:solidFill>
              <a:latin typeface="Arial" pitchFamily="34" charset="0"/>
            </a:endParaRPr>
          </a:p>
        </p:txBody>
      </p:sp>
      <p:sp>
        <p:nvSpPr>
          <p:cNvPr id="27653" name="TextBox 1"/>
          <p:cNvSpPr txBox="1">
            <a:spLocks noChangeArrowheads="1"/>
          </p:cNvSpPr>
          <p:nvPr/>
        </p:nvSpPr>
        <p:spPr bwMode="auto">
          <a:xfrm>
            <a:off x="6375269" y="1078468"/>
            <a:ext cx="2378149" cy="5139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b="0" dirty="0">
                <a:latin typeface="+mn-lt"/>
                <a:cs typeface="Arial" pitchFamily="34" charset="0"/>
              </a:rPr>
              <a:t>Here we show the average of 32 years of simulated </a:t>
            </a:r>
            <a:r>
              <a:rPr lang="en-US" b="0" dirty="0" smtClean="0">
                <a:latin typeface="+mn-lt"/>
                <a:cs typeface="Arial" pitchFamily="34" charset="0"/>
              </a:rPr>
              <a:t>temperature-dependent electrical demand, </a:t>
            </a:r>
            <a:r>
              <a:rPr lang="en-US" b="0" dirty="0">
                <a:latin typeface="+mn-lt"/>
                <a:cs typeface="Arial" pitchFamily="34" charset="0"/>
              </a:rPr>
              <a:t>by hour of year. </a:t>
            </a:r>
            <a:endParaRPr lang="en-US" b="0" dirty="0" smtClean="0">
              <a:latin typeface="+mn-lt"/>
              <a:cs typeface="Arial" pitchFamily="34" charset="0"/>
            </a:endParaRPr>
          </a:p>
          <a:p>
            <a:pPr eaLnBrk="1" hangingPunct="1"/>
            <a:r>
              <a:rPr lang="en-US" b="0" dirty="0" smtClean="0">
                <a:latin typeface="+mn-lt"/>
                <a:cs typeface="Arial" pitchFamily="34" charset="0"/>
              </a:rPr>
              <a:t> </a:t>
            </a:r>
            <a:endParaRPr lang="en-US" b="0" dirty="0">
              <a:latin typeface="+mn-lt"/>
              <a:cs typeface="Arial" pitchFamily="34" charset="0"/>
            </a:endParaRPr>
          </a:p>
          <a:p>
            <a:pPr eaLnBrk="1" hangingPunct="1"/>
            <a:r>
              <a:rPr lang="en-US" b="0" dirty="0">
                <a:latin typeface="+mn-lt"/>
                <a:cs typeface="Arial" pitchFamily="34" charset="0"/>
              </a:rPr>
              <a:t>This shows well the change in the amplitude of the diurnal cycle, as well as the change in daily mean generation through the seasonal cycle.</a:t>
            </a:r>
          </a:p>
        </p:txBody>
      </p:sp>
      <p:pic>
        <p:nvPicPr>
          <p:cNvPr id="3074" name="Picture 2"/>
          <p:cNvPicPr>
            <a:picLocks noChangeArrowheads="1"/>
          </p:cNvPicPr>
          <p:nvPr/>
        </p:nvPicPr>
        <p:blipFill rotWithShape="1">
          <a:blip r:embed="rId2">
            <a:extLst>
              <a:ext uri="{28A0092B-C50C-407E-A947-70E740481C1C}">
                <a14:useLocalDpi xmlns:a14="http://schemas.microsoft.com/office/drawing/2010/main" val="0"/>
              </a:ext>
            </a:extLst>
          </a:blip>
          <a:srcRect b="6525"/>
          <a:stretch/>
        </p:blipFill>
        <p:spPr bwMode="auto">
          <a:xfrm>
            <a:off x="0" y="395625"/>
            <a:ext cx="6400800" cy="6367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2"/>
          <p:cNvSpPr txBox="1">
            <a:spLocks noChangeArrowheads="1"/>
          </p:cNvSpPr>
          <p:nvPr/>
        </p:nvSpPr>
        <p:spPr bwMode="auto">
          <a:xfrm>
            <a:off x="0" y="31750"/>
            <a:ext cx="7010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2800" dirty="0" smtClean="0">
                <a:latin typeface="+mj-lt"/>
              </a:rPr>
              <a:t>Simulated Electrical Demand History</a:t>
            </a:r>
            <a:endParaRPr lang="en-US" sz="2800" dirty="0">
              <a:latin typeface="+mj-lt"/>
            </a:endParaRPr>
          </a:p>
        </p:txBody>
      </p:sp>
    </p:spTree>
    <p:extLst>
      <p:ext uri="{BB962C8B-B14F-4D97-AF65-F5344CB8AC3E}">
        <p14:creationId xmlns:p14="http://schemas.microsoft.com/office/powerpoint/2010/main" val="21475329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1"/>
          <p:cNvSpPr>
            <a:spLocks noGrp="1"/>
          </p:cNvSpPr>
          <p:nvPr>
            <p:ph type="sldNum" sz="quarter" idx="11"/>
          </p:nvPr>
        </p:nvSpPr>
        <p:spPr bwMode="auto">
          <a:xfrm>
            <a:off x="3124200" y="6356350"/>
            <a:ext cx="2895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fld id="{8A79DF44-4B16-4AA0-90F3-56BD47E855EC}" type="slidenum">
              <a:rPr lang="en-US">
                <a:solidFill>
                  <a:srgbClr val="898989"/>
                </a:solidFill>
              </a:rPr>
              <a:pPr eaLnBrk="1" hangingPunct="1"/>
              <a:t>19</a:t>
            </a:fld>
            <a:endParaRPr lang="en-US">
              <a:solidFill>
                <a:srgbClr val="898989"/>
              </a:solidFill>
            </a:endParaRPr>
          </a:p>
        </p:txBody>
      </p:sp>
      <p:sp>
        <p:nvSpPr>
          <p:cNvPr id="27651" name="TextBox 2"/>
          <p:cNvSpPr txBox="1">
            <a:spLocks noChangeArrowheads="1"/>
          </p:cNvSpPr>
          <p:nvPr/>
        </p:nvSpPr>
        <p:spPr bwMode="auto">
          <a:xfrm>
            <a:off x="304800" y="0"/>
            <a:ext cx="7010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2400" dirty="0">
                <a:solidFill>
                  <a:schemeClr val="bg1"/>
                </a:solidFill>
                <a:latin typeface="Arial" pitchFamily="34" charset="0"/>
              </a:rPr>
              <a:t>Climatology of </a:t>
            </a:r>
            <a:r>
              <a:rPr lang="en-US" sz="2400" dirty="0" smtClean="0">
                <a:solidFill>
                  <a:schemeClr val="bg1"/>
                </a:solidFill>
                <a:latin typeface="Arial" pitchFamily="34" charset="0"/>
              </a:rPr>
              <a:t>Historical Electrical Demand</a:t>
            </a:r>
            <a:endParaRPr lang="en-US" sz="2400" dirty="0">
              <a:solidFill>
                <a:schemeClr val="bg1"/>
              </a:solidFill>
              <a:latin typeface="Arial" pitchFamily="34" charset="0"/>
            </a:endParaRPr>
          </a:p>
        </p:txBody>
      </p:sp>
      <p:sp>
        <p:nvSpPr>
          <p:cNvPr id="27653" name="TextBox 1"/>
          <p:cNvSpPr txBox="1">
            <a:spLocks noChangeArrowheads="1"/>
          </p:cNvSpPr>
          <p:nvPr/>
        </p:nvSpPr>
        <p:spPr bwMode="auto">
          <a:xfrm>
            <a:off x="6385429" y="1078468"/>
            <a:ext cx="2378149"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b="0" dirty="0" smtClean="0">
                <a:latin typeface="+mn-lt"/>
                <a:cs typeface="Arial" pitchFamily="34" charset="0"/>
              </a:rPr>
              <a:t>These figures show demand with  renewable generation subtracted.</a:t>
            </a:r>
            <a:endParaRPr lang="en-US" b="0" dirty="0">
              <a:latin typeface="+mn-lt"/>
              <a:cs typeface="Arial" pitchFamily="34" charset="0"/>
            </a:endParaRPr>
          </a:p>
        </p:txBody>
      </p:sp>
      <p:pic>
        <p:nvPicPr>
          <p:cNvPr id="3074" name="Picture 2"/>
          <p:cNvPicPr>
            <a:picLocks noChangeArrowheads="1"/>
          </p:cNvPicPr>
          <p:nvPr/>
        </p:nvPicPr>
        <p:blipFill rotWithShape="1">
          <a:blip r:embed="rId2">
            <a:extLst>
              <a:ext uri="{28A0092B-C50C-407E-A947-70E740481C1C}">
                <a14:useLocalDpi xmlns:a14="http://schemas.microsoft.com/office/drawing/2010/main" val="0"/>
              </a:ext>
            </a:extLst>
          </a:blip>
          <a:srcRect l="-635" t="447" r="635" b="6041"/>
          <a:stretch/>
        </p:blipFill>
        <p:spPr bwMode="auto">
          <a:xfrm>
            <a:off x="-15371" y="461665"/>
            <a:ext cx="6400800" cy="637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2"/>
          <p:cNvSpPr txBox="1">
            <a:spLocks noChangeArrowheads="1"/>
          </p:cNvSpPr>
          <p:nvPr/>
        </p:nvSpPr>
        <p:spPr bwMode="auto">
          <a:xfrm>
            <a:off x="0" y="31750"/>
            <a:ext cx="7010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2800" dirty="0" smtClean="0">
                <a:latin typeface="+mj-lt"/>
              </a:rPr>
              <a:t>Simulated Electrical Demand History</a:t>
            </a:r>
            <a:endParaRPr lang="en-US" sz="2800" dirty="0">
              <a:latin typeface="+mj-lt"/>
            </a:endParaRPr>
          </a:p>
        </p:txBody>
      </p:sp>
    </p:spTree>
    <p:extLst>
      <p:ext uri="{BB962C8B-B14F-4D97-AF65-F5344CB8AC3E}">
        <p14:creationId xmlns:p14="http://schemas.microsoft.com/office/powerpoint/2010/main" val="40709842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l="1055" t="18148" r="2650" b="12963"/>
          <a:stretch/>
        </p:blipFill>
        <p:spPr>
          <a:xfrm>
            <a:off x="826435" y="1119412"/>
            <a:ext cx="7449855" cy="5057200"/>
          </a:xfrm>
          <a:prstGeom prst="rect">
            <a:avLst/>
          </a:prstGeom>
        </p:spPr>
      </p:pic>
      <p:sp>
        <p:nvSpPr>
          <p:cNvPr id="2" name="Title 1"/>
          <p:cNvSpPr>
            <a:spLocks noGrp="1"/>
          </p:cNvSpPr>
          <p:nvPr>
            <p:ph type="title"/>
          </p:nvPr>
        </p:nvSpPr>
        <p:spPr/>
        <p:txBody>
          <a:bodyPr>
            <a:normAutofit fontScale="90000"/>
          </a:bodyPr>
          <a:lstStyle/>
          <a:p>
            <a:r>
              <a:rPr lang="en-US" dirty="0" smtClean="0"/>
              <a:t>US and Canadian</a:t>
            </a:r>
            <a:br>
              <a:rPr lang="en-US" dirty="0" smtClean="0"/>
            </a:br>
            <a:r>
              <a:rPr lang="en-US" dirty="0" smtClean="0"/>
              <a:t> RTO/ISO regions</a:t>
            </a:r>
            <a:endParaRPr lang="en-US" dirty="0"/>
          </a:p>
        </p:txBody>
      </p:sp>
      <p:sp>
        <p:nvSpPr>
          <p:cNvPr id="7" name="Freeform 6"/>
          <p:cNvSpPr/>
          <p:nvPr/>
        </p:nvSpPr>
        <p:spPr>
          <a:xfrm>
            <a:off x="1043905" y="1866447"/>
            <a:ext cx="1699295" cy="1333953"/>
          </a:xfrm>
          <a:custGeom>
            <a:avLst/>
            <a:gdLst>
              <a:gd name="connsiteX0" fmla="*/ 0 w 1560547"/>
              <a:gd name="connsiteY0" fmla="*/ 129142 h 1183805"/>
              <a:gd name="connsiteX1" fmla="*/ 107624 w 1560547"/>
              <a:gd name="connsiteY1" fmla="*/ 419712 h 1183805"/>
              <a:gd name="connsiteX2" fmla="*/ 96861 w 1560547"/>
              <a:gd name="connsiteY2" fmla="*/ 624188 h 1183805"/>
              <a:gd name="connsiteX3" fmla="*/ 32287 w 1560547"/>
              <a:gd name="connsiteY3" fmla="*/ 839425 h 1183805"/>
              <a:gd name="connsiteX4" fmla="*/ 53812 w 1560547"/>
              <a:gd name="connsiteY4" fmla="*/ 936282 h 1183805"/>
              <a:gd name="connsiteX5" fmla="*/ 139911 w 1560547"/>
              <a:gd name="connsiteY5" fmla="*/ 1076186 h 1183805"/>
              <a:gd name="connsiteX6" fmla="*/ 312109 w 1560547"/>
              <a:gd name="connsiteY6" fmla="*/ 1076186 h 1183805"/>
              <a:gd name="connsiteX7" fmla="*/ 312109 w 1560547"/>
              <a:gd name="connsiteY7" fmla="*/ 1076186 h 1183805"/>
              <a:gd name="connsiteX8" fmla="*/ 516595 w 1560547"/>
              <a:gd name="connsiteY8" fmla="*/ 1108472 h 1183805"/>
              <a:gd name="connsiteX9" fmla="*/ 484308 w 1560547"/>
              <a:gd name="connsiteY9" fmla="*/ 936282 h 1183805"/>
              <a:gd name="connsiteX10" fmla="*/ 581169 w 1560547"/>
              <a:gd name="connsiteY10" fmla="*/ 947044 h 1183805"/>
              <a:gd name="connsiteX11" fmla="*/ 656506 w 1560547"/>
              <a:gd name="connsiteY11" fmla="*/ 1129996 h 1183805"/>
              <a:gd name="connsiteX12" fmla="*/ 731843 w 1560547"/>
              <a:gd name="connsiteY12" fmla="*/ 1183805 h 1183805"/>
              <a:gd name="connsiteX13" fmla="*/ 774892 w 1560547"/>
              <a:gd name="connsiteY13" fmla="*/ 957806 h 1183805"/>
              <a:gd name="connsiteX14" fmla="*/ 774892 w 1560547"/>
              <a:gd name="connsiteY14" fmla="*/ 957806 h 1183805"/>
              <a:gd name="connsiteX15" fmla="*/ 871754 w 1560547"/>
              <a:gd name="connsiteY15" fmla="*/ 1054663 h 1183805"/>
              <a:gd name="connsiteX16" fmla="*/ 1000903 w 1560547"/>
              <a:gd name="connsiteY16" fmla="*/ 1054663 h 1183805"/>
              <a:gd name="connsiteX17" fmla="*/ 1000903 w 1560547"/>
              <a:gd name="connsiteY17" fmla="*/ 1054663 h 1183805"/>
              <a:gd name="connsiteX18" fmla="*/ 936328 w 1560547"/>
              <a:gd name="connsiteY18" fmla="*/ 1140758 h 1183805"/>
              <a:gd name="connsiteX19" fmla="*/ 936328 w 1560547"/>
              <a:gd name="connsiteY19" fmla="*/ 1140758 h 1183805"/>
              <a:gd name="connsiteX20" fmla="*/ 1140814 w 1560547"/>
              <a:gd name="connsiteY20" fmla="*/ 1173043 h 1183805"/>
              <a:gd name="connsiteX21" fmla="*/ 1237675 w 1560547"/>
              <a:gd name="connsiteY21" fmla="*/ 1151519 h 1183805"/>
              <a:gd name="connsiteX22" fmla="*/ 1248438 w 1560547"/>
              <a:gd name="connsiteY22" fmla="*/ 936282 h 1183805"/>
              <a:gd name="connsiteX23" fmla="*/ 1431398 w 1560547"/>
              <a:gd name="connsiteY23" fmla="*/ 925520 h 1183805"/>
              <a:gd name="connsiteX24" fmla="*/ 1399111 w 1560547"/>
              <a:gd name="connsiteY24" fmla="*/ 828663 h 1183805"/>
              <a:gd name="connsiteX25" fmla="*/ 1528260 w 1560547"/>
              <a:gd name="connsiteY25" fmla="*/ 753330 h 1183805"/>
              <a:gd name="connsiteX26" fmla="*/ 1528260 w 1560547"/>
              <a:gd name="connsiteY26" fmla="*/ 753330 h 1183805"/>
              <a:gd name="connsiteX27" fmla="*/ 1560547 w 1560547"/>
              <a:gd name="connsiteY27" fmla="*/ 656474 h 1183805"/>
              <a:gd name="connsiteX28" fmla="*/ 1485210 w 1560547"/>
              <a:gd name="connsiteY28" fmla="*/ 602664 h 1183805"/>
              <a:gd name="connsiteX29" fmla="*/ 1485210 w 1560547"/>
              <a:gd name="connsiteY29" fmla="*/ 602664 h 1183805"/>
              <a:gd name="connsiteX30" fmla="*/ 1377586 w 1560547"/>
              <a:gd name="connsiteY30" fmla="*/ 591902 h 1183805"/>
              <a:gd name="connsiteX31" fmla="*/ 1269962 w 1560547"/>
              <a:gd name="connsiteY31" fmla="*/ 581140 h 1183805"/>
              <a:gd name="connsiteX32" fmla="*/ 1162339 w 1560547"/>
              <a:gd name="connsiteY32" fmla="*/ 462760 h 1183805"/>
              <a:gd name="connsiteX33" fmla="*/ 1313012 w 1560547"/>
              <a:gd name="connsiteY33" fmla="*/ 355141 h 1183805"/>
              <a:gd name="connsiteX34" fmla="*/ 1226913 w 1560547"/>
              <a:gd name="connsiteY34" fmla="*/ 204475 h 1183805"/>
              <a:gd name="connsiteX35" fmla="*/ 1226913 w 1560547"/>
              <a:gd name="connsiteY35" fmla="*/ 204475 h 1183805"/>
              <a:gd name="connsiteX36" fmla="*/ 1205388 w 1560547"/>
              <a:gd name="connsiteY36" fmla="*/ 64571 h 1183805"/>
              <a:gd name="connsiteX37" fmla="*/ 1205388 w 1560547"/>
              <a:gd name="connsiteY37" fmla="*/ 64571 h 1183805"/>
              <a:gd name="connsiteX38" fmla="*/ 1205388 w 1560547"/>
              <a:gd name="connsiteY38" fmla="*/ 64571 h 1183805"/>
              <a:gd name="connsiteX39" fmla="*/ 1097764 w 1560547"/>
              <a:gd name="connsiteY39" fmla="*/ 0 h 1183805"/>
              <a:gd name="connsiteX40" fmla="*/ 236773 w 1560547"/>
              <a:gd name="connsiteY40" fmla="*/ 21523 h 1183805"/>
              <a:gd name="connsiteX41" fmla="*/ 236773 w 1560547"/>
              <a:gd name="connsiteY41" fmla="*/ 21523 h 1183805"/>
              <a:gd name="connsiteX42" fmla="*/ 204485 w 1560547"/>
              <a:gd name="connsiteY42" fmla="*/ 139904 h 1183805"/>
              <a:gd name="connsiteX43" fmla="*/ 0 w 1560547"/>
              <a:gd name="connsiteY43" fmla="*/ 129142 h 1183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560547" h="1183805">
                <a:moveTo>
                  <a:pt x="0" y="129142"/>
                </a:moveTo>
                <a:lnTo>
                  <a:pt x="107624" y="419712"/>
                </a:lnTo>
                <a:lnTo>
                  <a:pt x="96861" y="624188"/>
                </a:lnTo>
                <a:lnTo>
                  <a:pt x="32287" y="839425"/>
                </a:lnTo>
                <a:lnTo>
                  <a:pt x="53812" y="936282"/>
                </a:lnTo>
                <a:lnTo>
                  <a:pt x="139911" y="1076186"/>
                </a:lnTo>
                <a:lnTo>
                  <a:pt x="312109" y="1076186"/>
                </a:lnTo>
                <a:lnTo>
                  <a:pt x="312109" y="1076186"/>
                </a:lnTo>
                <a:lnTo>
                  <a:pt x="516595" y="1108472"/>
                </a:lnTo>
                <a:lnTo>
                  <a:pt x="484308" y="936282"/>
                </a:lnTo>
                <a:lnTo>
                  <a:pt x="581169" y="947044"/>
                </a:lnTo>
                <a:lnTo>
                  <a:pt x="656506" y="1129996"/>
                </a:lnTo>
                <a:lnTo>
                  <a:pt x="731843" y="1183805"/>
                </a:lnTo>
                <a:lnTo>
                  <a:pt x="774892" y="957806"/>
                </a:lnTo>
                <a:lnTo>
                  <a:pt x="774892" y="957806"/>
                </a:lnTo>
                <a:lnTo>
                  <a:pt x="871754" y="1054663"/>
                </a:lnTo>
                <a:lnTo>
                  <a:pt x="1000903" y="1054663"/>
                </a:lnTo>
                <a:lnTo>
                  <a:pt x="1000903" y="1054663"/>
                </a:lnTo>
                <a:lnTo>
                  <a:pt x="936328" y="1140758"/>
                </a:lnTo>
                <a:lnTo>
                  <a:pt x="936328" y="1140758"/>
                </a:lnTo>
                <a:lnTo>
                  <a:pt x="1140814" y="1173043"/>
                </a:lnTo>
                <a:lnTo>
                  <a:pt x="1237675" y="1151519"/>
                </a:lnTo>
                <a:lnTo>
                  <a:pt x="1248438" y="936282"/>
                </a:lnTo>
                <a:lnTo>
                  <a:pt x="1431398" y="925520"/>
                </a:lnTo>
                <a:lnTo>
                  <a:pt x="1399111" y="828663"/>
                </a:lnTo>
                <a:lnTo>
                  <a:pt x="1528260" y="753330"/>
                </a:lnTo>
                <a:lnTo>
                  <a:pt x="1528260" y="753330"/>
                </a:lnTo>
                <a:lnTo>
                  <a:pt x="1560547" y="656474"/>
                </a:lnTo>
                <a:lnTo>
                  <a:pt x="1485210" y="602664"/>
                </a:lnTo>
                <a:lnTo>
                  <a:pt x="1485210" y="602664"/>
                </a:lnTo>
                <a:lnTo>
                  <a:pt x="1377586" y="591902"/>
                </a:lnTo>
                <a:lnTo>
                  <a:pt x="1269962" y="581140"/>
                </a:lnTo>
                <a:lnTo>
                  <a:pt x="1162339" y="462760"/>
                </a:lnTo>
                <a:lnTo>
                  <a:pt x="1313012" y="355141"/>
                </a:lnTo>
                <a:lnTo>
                  <a:pt x="1226913" y="204475"/>
                </a:lnTo>
                <a:lnTo>
                  <a:pt x="1226913" y="204475"/>
                </a:lnTo>
                <a:lnTo>
                  <a:pt x="1205388" y="64571"/>
                </a:lnTo>
                <a:lnTo>
                  <a:pt x="1205388" y="64571"/>
                </a:lnTo>
                <a:lnTo>
                  <a:pt x="1205388" y="64571"/>
                </a:lnTo>
                <a:lnTo>
                  <a:pt x="1097764" y="0"/>
                </a:lnTo>
                <a:lnTo>
                  <a:pt x="236773" y="21523"/>
                </a:lnTo>
                <a:lnTo>
                  <a:pt x="236773" y="21523"/>
                </a:lnTo>
                <a:lnTo>
                  <a:pt x="204485" y="139904"/>
                </a:lnTo>
                <a:lnTo>
                  <a:pt x="0" y="129142"/>
                </a:lnTo>
                <a:close/>
              </a:path>
            </a:pathLst>
          </a:custGeom>
          <a:gradFill flip="none" rotWithShape="1">
            <a:gsLst>
              <a:gs pos="0">
                <a:schemeClr val="accent1">
                  <a:tint val="50000"/>
                  <a:satMod val="300000"/>
                  <a:alpha val="68000"/>
                </a:schemeClr>
              </a:gs>
              <a:gs pos="35000">
                <a:schemeClr val="accent1">
                  <a:tint val="37000"/>
                  <a:satMod val="300000"/>
                  <a:alpha val="68000"/>
                </a:schemeClr>
              </a:gs>
              <a:gs pos="100000">
                <a:schemeClr val="accent1">
                  <a:tint val="15000"/>
                  <a:satMod val="350000"/>
                  <a:alpha val="68000"/>
                </a:schemeClr>
              </a:gs>
            </a:gsLst>
            <a:lin ang="16200000" scaled="1"/>
            <a:tileRect/>
          </a:gradFill>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BPA</a:t>
            </a:r>
            <a:endParaRPr lang="en-US" dirty="0"/>
          </a:p>
        </p:txBody>
      </p:sp>
    </p:spTree>
    <p:extLst>
      <p:ext uri="{BB962C8B-B14F-4D97-AF65-F5344CB8AC3E}">
        <p14:creationId xmlns:p14="http://schemas.microsoft.com/office/powerpoint/2010/main" val="4239912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1"/>
          <p:cNvSpPr>
            <a:spLocks noGrp="1"/>
          </p:cNvSpPr>
          <p:nvPr>
            <p:ph type="sldNum" sz="quarter" idx="11"/>
          </p:nvPr>
        </p:nvSpPr>
        <p:spPr bwMode="auto">
          <a:xfrm>
            <a:off x="3124200" y="6356350"/>
            <a:ext cx="2895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fld id="{8A79DF44-4B16-4AA0-90F3-56BD47E855EC}" type="slidenum">
              <a:rPr lang="en-US">
                <a:solidFill>
                  <a:srgbClr val="898989"/>
                </a:solidFill>
              </a:rPr>
              <a:pPr eaLnBrk="1" hangingPunct="1"/>
              <a:t>20</a:t>
            </a:fld>
            <a:endParaRPr lang="en-US">
              <a:solidFill>
                <a:srgbClr val="898989"/>
              </a:solidFill>
            </a:endParaRPr>
          </a:p>
        </p:txBody>
      </p:sp>
      <p:sp>
        <p:nvSpPr>
          <p:cNvPr id="27651" name="TextBox 2"/>
          <p:cNvSpPr txBox="1">
            <a:spLocks noChangeArrowheads="1"/>
          </p:cNvSpPr>
          <p:nvPr/>
        </p:nvSpPr>
        <p:spPr bwMode="auto">
          <a:xfrm>
            <a:off x="304800" y="0"/>
            <a:ext cx="7010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2400" dirty="0">
                <a:solidFill>
                  <a:schemeClr val="bg1"/>
                </a:solidFill>
                <a:latin typeface="Arial" pitchFamily="34" charset="0"/>
              </a:rPr>
              <a:t>Climatology of </a:t>
            </a:r>
            <a:r>
              <a:rPr lang="en-US" sz="2400" dirty="0" smtClean="0">
                <a:solidFill>
                  <a:schemeClr val="bg1"/>
                </a:solidFill>
                <a:latin typeface="Arial" pitchFamily="34" charset="0"/>
              </a:rPr>
              <a:t>Historical Electrical Demand</a:t>
            </a:r>
            <a:endParaRPr lang="en-US" sz="2400" dirty="0">
              <a:solidFill>
                <a:schemeClr val="bg1"/>
              </a:solidFill>
              <a:latin typeface="Arial" pitchFamily="34" charset="0"/>
            </a:endParaRPr>
          </a:p>
        </p:txBody>
      </p:sp>
      <p:sp>
        <p:nvSpPr>
          <p:cNvPr id="27653" name="TextBox 1"/>
          <p:cNvSpPr txBox="1">
            <a:spLocks noChangeArrowheads="1"/>
          </p:cNvSpPr>
          <p:nvPr/>
        </p:nvSpPr>
        <p:spPr bwMode="auto">
          <a:xfrm>
            <a:off x="6375269" y="1078468"/>
            <a:ext cx="2378149"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b="0" dirty="0" smtClean="0">
                <a:latin typeface="+mn-lt"/>
                <a:cs typeface="Arial" pitchFamily="34" charset="0"/>
              </a:rPr>
              <a:t>These show demand minus renewable generation for 35% renewable penetration in each RTO/ISO.</a:t>
            </a:r>
            <a:endParaRPr lang="en-US" b="0" dirty="0">
              <a:latin typeface="+mn-lt"/>
              <a:cs typeface="Arial" pitchFamily="34" charset="0"/>
            </a:endParaRPr>
          </a:p>
        </p:txBody>
      </p:sp>
      <p:pic>
        <p:nvPicPr>
          <p:cNvPr id="3074" name="Picture 2"/>
          <p:cNvPicPr>
            <a:picLocks noChangeArrowheads="1"/>
          </p:cNvPicPr>
          <p:nvPr/>
        </p:nvPicPr>
        <p:blipFill rotWithShape="1">
          <a:blip r:embed="rId2">
            <a:extLst>
              <a:ext uri="{28A0092B-C50C-407E-A947-70E740481C1C}">
                <a14:useLocalDpi xmlns:a14="http://schemas.microsoft.com/office/drawing/2010/main" val="0"/>
              </a:ext>
            </a:extLst>
          </a:blip>
          <a:srcRect b="6488"/>
          <a:stretch/>
        </p:blipFill>
        <p:spPr bwMode="auto">
          <a:xfrm>
            <a:off x="0" y="487680"/>
            <a:ext cx="6400800" cy="637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2"/>
          <p:cNvSpPr txBox="1">
            <a:spLocks noChangeArrowheads="1"/>
          </p:cNvSpPr>
          <p:nvPr/>
        </p:nvSpPr>
        <p:spPr bwMode="auto">
          <a:xfrm>
            <a:off x="0" y="31750"/>
            <a:ext cx="7010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2800" dirty="0" smtClean="0">
                <a:latin typeface="+mj-lt"/>
              </a:rPr>
              <a:t>Simulated Electrical Demand History</a:t>
            </a:r>
            <a:endParaRPr lang="en-US" sz="2800" dirty="0">
              <a:latin typeface="+mj-lt"/>
            </a:endParaRPr>
          </a:p>
        </p:txBody>
      </p:sp>
    </p:spTree>
    <p:extLst>
      <p:ext uri="{BB962C8B-B14F-4D97-AF65-F5344CB8AC3E}">
        <p14:creationId xmlns:p14="http://schemas.microsoft.com/office/powerpoint/2010/main" val="16416387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3121CF95-2D88-4CCA-A836-FDFC0AC29DD7}" type="slidenum">
              <a:rPr lang="en-US" smtClean="0"/>
              <a:pPr>
                <a:defRPr/>
              </a:pPr>
              <a:t>21</a:t>
            </a:fld>
            <a:endParaRPr lang="en-US"/>
          </a:p>
        </p:txBody>
      </p:sp>
      <p:pic>
        <p:nvPicPr>
          <p:cNvPr id="3" name="Picture 2"/>
          <p:cNvPicPr>
            <a:picLocks/>
          </p:cNvPicPr>
          <p:nvPr/>
        </p:nvPicPr>
        <p:blipFill rotWithShape="1">
          <a:blip r:embed="rId3">
            <a:extLst>
              <a:ext uri="{28A0092B-C50C-407E-A947-70E740481C1C}">
                <a14:useLocalDpi xmlns:a14="http://schemas.microsoft.com/office/drawing/2010/main" val="0"/>
              </a:ext>
            </a:extLst>
          </a:blip>
          <a:srcRect t="4362" r="7143" b="7131"/>
          <a:stretch/>
        </p:blipFill>
        <p:spPr>
          <a:xfrm>
            <a:off x="0" y="768153"/>
            <a:ext cx="5943600" cy="6029325"/>
          </a:xfrm>
          <a:prstGeom prst="rect">
            <a:avLst/>
          </a:prstGeom>
        </p:spPr>
      </p:pic>
      <p:sp>
        <p:nvSpPr>
          <p:cNvPr id="4" name="TextBox 3"/>
          <p:cNvSpPr txBox="1"/>
          <p:nvPr/>
        </p:nvSpPr>
        <p:spPr>
          <a:xfrm>
            <a:off x="6090688" y="1056685"/>
            <a:ext cx="2942974" cy="4401205"/>
          </a:xfrm>
          <a:prstGeom prst="rect">
            <a:avLst/>
          </a:prstGeom>
          <a:noFill/>
        </p:spPr>
        <p:txBody>
          <a:bodyPr wrap="square" rtlCol="0">
            <a:spAutoFit/>
          </a:bodyPr>
          <a:lstStyle/>
          <a:p>
            <a:r>
              <a:rPr lang="en-US" sz="1600" b="0" dirty="0" smtClean="0">
                <a:latin typeface="+mn-lt"/>
                <a:cs typeface="Times New Roman" panose="02020603050405020304" pitchFamily="18" charset="0"/>
              </a:rPr>
              <a:t>Here we show two-dimensional histograms of wind generation (horizontal axis) and temperature-dependent electrical demand (vertical axis).   For reference, the same map for two log-normally distributed random variables is shown below.  Some of the relationships (MISO) are “worse” than random, in the sense of preferentially low generation during times of high demand and vice versa, while others are “better” (AESO, PJM).   </a:t>
            </a:r>
          </a:p>
          <a:p>
            <a:endParaRPr lang="en-US" sz="2000" b="0" dirty="0">
              <a:latin typeface="+mn-lt"/>
              <a:cs typeface="Times New Roman" panose="02020603050405020304" pitchFamily="18" charset="0"/>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46912" y="5077321"/>
            <a:ext cx="2190144" cy="1642608"/>
          </a:xfrm>
          <a:prstGeom prst="rect">
            <a:avLst/>
          </a:prstGeom>
        </p:spPr>
      </p:pic>
      <p:sp>
        <p:nvSpPr>
          <p:cNvPr id="7" name="TextBox 2"/>
          <p:cNvSpPr txBox="1">
            <a:spLocks noChangeArrowheads="1"/>
          </p:cNvSpPr>
          <p:nvPr/>
        </p:nvSpPr>
        <p:spPr bwMode="auto">
          <a:xfrm>
            <a:off x="0" y="31750"/>
            <a:ext cx="7010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3200" dirty="0" smtClean="0">
                <a:latin typeface="+mj-lt"/>
              </a:rPr>
              <a:t>Correlation of Wind and Demand</a:t>
            </a:r>
            <a:endParaRPr lang="en-US" sz="3200" dirty="0">
              <a:latin typeface="+mj-lt"/>
            </a:endParaRPr>
          </a:p>
        </p:txBody>
      </p:sp>
    </p:spTree>
    <p:extLst>
      <p:ext uri="{BB962C8B-B14F-4D97-AF65-F5344CB8AC3E}">
        <p14:creationId xmlns:p14="http://schemas.microsoft.com/office/powerpoint/2010/main" val="16639244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3121CF95-2D88-4CCA-A836-FDFC0AC29DD7}" type="slidenum">
              <a:rPr lang="en-US" smtClean="0"/>
              <a:pPr>
                <a:defRPr/>
              </a:pPr>
              <a:t>22</a:t>
            </a:fld>
            <a:endParaRPr lang="en-US"/>
          </a:p>
        </p:txBody>
      </p:sp>
      <p:pic>
        <p:nvPicPr>
          <p:cNvPr id="3" name="Picture 2"/>
          <p:cNvPicPr>
            <a:picLocks/>
          </p:cNvPicPr>
          <p:nvPr/>
        </p:nvPicPr>
        <p:blipFill rotWithShape="1">
          <a:blip r:embed="rId3">
            <a:extLst>
              <a:ext uri="{28A0092B-C50C-407E-A947-70E740481C1C}">
                <a14:useLocalDpi xmlns:a14="http://schemas.microsoft.com/office/drawing/2010/main" val="0"/>
              </a:ext>
            </a:extLst>
          </a:blip>
          <a:srcRect t="4520" r="6399" b="6554"/>
          <a:stretch/>
        </p:blipFill>
        <p:spPr>
          <a:xfrm>
            <a:off x="0" y="722293"/>
            <a:ext cx="5991225" cy="6057901"/>
          </a:xfrm>
          <a:prstGeom prst="rect">
            <a:avLst/>
          </a:prstGeom>
        </p:spPr>
      </p:pic>
      <p:sp>
        <p:nvSpPr>
          <p:cNvPr id="4" name="TextBox 3"/>
          <p:cNvSpPr txBox="1"/>
          <p:nvPr/>
        </p:nvSpPr>
        <p:spPr>
          <a:xfrm>
            <a:off x="6221168" y="1189018"/>
            <a:ext cx="2398957" cy="3847207"/>
          </a:xfrm>
          <a:prstGeom prst="rect">
            <a:avLst/>
          </a:prstGeom>
          <a:noFill/>
        </p:spPr>
        <p:txBody>
          <a:bodyPr wrap="square" rtlCol="0">
            <a:spAutoFit/>
          </a:bodyPr>
          <a:lstStyle/>
          <a:p>
            <a:r>
              <a:rPr lang="en-US" b="0" dirty="0" smtClean="0">
                <a:latin typeface="+mn-lt"/>
                <a:cs typeface="Times New Roman" panose="02020603050405020304" pitchFamily="18" charset="0"/>
              </a:rPr>
              <a:t>Here we show two-dimensional histograms of solar generation (horizontal axis) and electrical demand (vertical axis).  Correlations range from 0.03 in BPA to 0.72 in ERCOT.   </a:t>
            </a:r>
          </a:p>
          <a:p>
            <a:endParaRPr lang="en-US" sz="2000" b="0" dirty="0">
              <a:latin typeface="+mn-lt"/>
              <a:cs typeface="Times New Roman" panose="02020603050405020304" pitchFamily="18" charset="0"/>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53052" y="4896304"/>
            <a:ext cx="2190144" cy="1642608"/>
          </a:xfrm>
          <a:prstGeom prst="rect">
            <a:avLst/>
          </a:prstGeom>
        </p:spPr>
      </p:pic>
      <p:sp>
        <p:nvSpPr>
          <p:cNvPr id="7" name="TextBox 2"/>
          <p:cNvSpPr txBox="1">
            <a:spLocks noChangeArrowheads="1"/>
          </p:cNvSpPr>
          <p:nvPr/>
        </p:nvSpPr>
        <p:spPr bwMode="auto">
          <a:xfrm>
            <a:off x="0" y="31750"/>
            <a:ext cx="7010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2800" dirty="0" smtClean="0">
                <a:latin typeface="+mj-lt"/>
              </a:rPr>
              <a:t>Correlation of Solar and Demand</a:t>
            </a:r>
            <a:endParaRPr lang="en-US" sz="2800" dirty="0">
              <a:latin typeface="+mj-lt"/>
            </a:endParaRPr>
          </a:p>
        </p:txBody>
      </p:sp>
    </p:spTree>
    <p:extLst>
      <p:ext uri="{BB962C8B-B14F-4D97-AF65-F5344CB8AC3E}">
        <p14:creationId xmlns:p14="http://schemas.microsoft.com/office/powerpoint/2010/main" val="19674386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3121CF95-2D88-4CCA-A836-FDFC0AC29DD7}" type="slidenum">
              <a:rPr lang="en-US" smtClean="0"/>
              <a:pPr>
                <a:defRPr/>
              </a:pPr>
              <a:t>23</a:t>
            </a:fld>
            <a:endParaRPr lang="en-US"/>
          </a:p>
        </p:txBody>
      </p:sp>
      <p:pic>
        <p:nvPicPr>
          <p:cNvPr id="3" name="Picture 2"/>
          <p:cNvPicPr>
            <a:picLocks/>
          </p:cNvPicPr>
          <p:nvPr/>
        </p:nvPicPr>
        <p:blipFill rotWithShape="1">
          <a:blip r:embed="rId3">
            <a:extLst>
              <a:ext uri="{28A0092B-C50C-407E-A947-70E740481C1C}">
                <a14:useLocalDpi xmlns:a14="http://schemas.microsoft.com/office/drawing/2010/main" val="0"/>
              </a:ext>
            </a:extLst>
          </a:blip>
          <a:srcRect t="5080" r="5953" b="6273"/>
          <a:stretch/>
        </p:blipFill>
        <p:spPr>
          <a:xfrm>
            <a:off x="0" y="819149"/>
            <a:ext cx="6019800" cy="6038851"/>
          </a:xfrm>
          <a:prstGeom prst="rect">
            <a:avLst/>
          </a:prstGeom>
        </p:spPr>
      </p:pic>
      <p:sp>
        <p:nvSpPr>
          <p:cNvPr id="4" name="TextBox 3"/>
          <p:cNvSpPr txBox="1"/>
          <p:nvPr/>
        </p:nvSpPr>
        <p:spPr>
          <a:xfrm>
            <a:off x="6270247" y="1096042"/>
            <a:ext cx="2464945" cy="4154984"/>
          </a:xfrm>
          <a:prstGeom prst="rect">
            <a:avLst/>
          </a:prstGeom>
          <a:noFill/>
        </p:spPr>
        <p:txBody>
          <a:bodyPr wrap="square" rtlCol="0">
            <a:spAutoFit/>
          </a:bodyPr>
          <a:lstStyle/>
          <a:p>
            <a:r>
              <a:rPr lang="en-US" b="0" dirty="0" smtClean="0">
                <a:latin typeface="+mn-lt"/>
                <a:cs typeface="Times New Roman" panose="02020603050405020304" pitchFamily="18" charset="0"/>
              </a:rPr>
              <a:t>Here we show two-dimensional histograms of total renewable generation (wind + solar, horizontal axis) and electrical demand (vertical axis).  Correlations range from 0.00 in BPA to 0.48 in ERCOT.   </a:t>
            </a:r>
          </a:p>
          <a:p>
            <a:endParaRPr lang="en-US" sz="2000" b="0" dirty="0">
              <a:latin typeface="+mn-lt"/>
              <a:cs typeface="Times New Roman" panose="02020603050405020304" pitchFamily="18" charset="0"/>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53052" y="4962292"/>
            <a:ext cx="2190144" cy="1642608"/>
          </a:xfrm>
          <a:prstGeom prst="rect">
            <a:avLst/>
          </a:prstGeom>
        </p:spPr>
      </p:pic>
      <p:sp>
        <p:nvSpPr>
          <p:cNvPr id="7" name="TextBox 2"/>
          <p:cNvSpPr txBox="1">
            <a:spLocks noChangeArrowheads="1"/>
          </p:cNvSpPr>
          <p:nvPr/>
        </p:nvSpPr>
        <p:spPr bwMode="auto">
          <a:xfrm>
            <a:off x="0" y="31750"/>
            <a:ext cx="874319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2800" dirty="0" smtClean="0">
                <a:latin typeface="+mj-lt"/>
              </a:rPr>
              <a:t>Correlation of Renewables and Demand</a:t>
            </a:r>
            <a:endParaRPr lang="en-US" sz="2800" dirty="0">
              <a:latin typeface="+mj-lt"/>
            </a:endParaRPr>
          </a:p>
        </p:txBody>
      </p:sp>
    </p:spTree>
    <p:extLst>
      <p:ext uri="{BB962C8B-B14F-4D97-AF65-F5344CB8AC3E}">
        <p14:creationId xmlns:p14="http://schemas.microsoft.com/office/powerpoint/2010/main" val="14424293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3121CF95-2D88-4CCA-A836-FDFC0AC29DD7}" type="slidenum">
              <a:rPr lang="en-US" smtClean="0"/>
              <a:pPr>
                <a:defRPr/>
              </a:pPr>
              <a:t>24</a:t>
            </a:fld>
            <a:endParaRPr lang="en-US"/>
          </a:p>
        </p:txBody>
      </p:sp>
      <p:sp>
        <p:nvSpPr>
          <p:cNvPr id="3" name="TextBox 2"/>
          <p:cNvSpPr txBox="1"/>
          <p:nvPr/>
        </p:nvSpPr>
        <p:spPr>
          <a:xfrm>
            <a:off x="447675" y="247650"/>
            <a:ext cx="6819900" cy="523220"/>
          </a:xfrm>
          <a:prstGeom prst="rect">
            <a:avLst/>
          </a:prstGeom>
          <a:noFill/>
        </p:spPr>
        <p:txBody>
          <a:bodyPr wrap="square" rtlCol="0">
            <a:spAutoFit/>
          </a:bodyPr>
          <a:lstStyle/>
          <a:p>
            <a:r>
              <a:rPr lang="en-US" sz="2800" dirty="0" smtClean="0"/>
              <a:t>Generation Droughts</a:t>
            </a:r>
            <a:endParaRPr lang="en-US" sz="28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7614" y="1171575"/>
            <a:ext cx="6527497" cy="4895623"/>
          </a:xfrm>
          <a:prstGeom prst="rect">
            <a:avLst/>
          </a:prstGeom>
        </p:spPr>
      </p:pic>
    </p:spTree>
    <p:extLst>
      <p:ext uri="{BB962C8B-B14F-4D97-AF65-F5344CB8AC3E}">
        <p14:creationId xmlns:p14="http://schemas.microsoft.com/office/powerpoint/2010/main" val="19849075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3121CF95-2D88-4CCA-A836-FDFC0AC29DD7}" type="slidenum">
              <a:rPr lang="en-US" smtClean="0"/>
              <a:pPr>
                <a:defRPr/>
              </a:pPr>
              <a:t>25</a:t>
            </a:fld>
            <a:endParaRPr lang="en-US"/>
          </a:p>
        </p:txBody>
      </p:sp>
      <p:sp>
        <p:nvSpPr>
          <p:cNvPr id="3" name="TextBox 2"/>
          <p:cNvSpPr txBox="1"/>
          <p:nvPr/>
        </p:nvSpPr>
        <p:spPr>
          <a:xfrm>
            <a:off x="447675" y="247650"/>
            <a:ext cx="6819900" cy="523220"/>
          </a:xfrm>
          <a:prstGeom prst="rect">
            <a:avLst/>
          </a:prstGeom>
          <a:noFill/>
        </p:spPr>
        <p:txBody>
          <a:bodyPr wrap="square" rtlCol="0">
            <a:spAutoFit/>
          </a:bodyPr>
          <a:lstStyle/>
          <a:p>
            <a:r>
              <a:rPr lang="en-US" sz="2800" dirty="0" smtClean="0"/>
              <a:t>Generation Droughts</a:t>
            </a:r>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3160" y="1099737"/>
            <a:ext cx="6736405" cy="5052304"/>
          </a:xfrm>
          <a:prstGeom prst="rect">
            <a:avLst/>
          </a:prstGeom>
        </p:spPr>
      </p:pic>
    </p:spTree>
    <p:extLst>
      <p:ext uri="{BB962C8B-B14F-4D97-AF65-F5344CB8AC3E}">
        <p14:creationId xmlns:p14="http://schemas.microsoft.com/office/powerpoint/2010/main" val="42116767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3121CF95-2D88-4CCA-A836-FDFC0AC29DD7}" type="slidenum">
              <a:rPr lang="en-US" smtClean="0"/>
              <a:pPr>
                <a:defRPr/>
              </a:pPr>
              <a:t>26</a:t>
            </a:fld>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2052" y="1173957"/>
            <a:ext cx="6638622" cy="4978966"/>
          </a:xfrm>
          <a:prstGeom prst="rect">
            <a:avLst/>
          </a:prstGeom>
        </p:spPr>
      </p:pic>
      <p:sp>
        <p:nvSpPr>
          <p:cNvPr id="4" name="TextBox 3"/>
          <p:cNvSpPr txBox="1"/>
          <p:nvPr/>
        </p:nvSpPr>
        <p:spPr>
          <a:xfrm>
            <a:off x="447675" y="247650"/>
            <a:ext cx="6819900" cy="523220"/>
          </a:xfrm>
          <a:prstGeom prst="rect">
            <a:avLst/>
          </a:prstGeom>
          <a:noFill/>
        </p:spPr>
        <p:txBody>
          <a:bodyPr wrap="square" rtlCol="0">
            <a:spAutoFit/>
          </a:bodyPr>
          <a:lstStyle/>
          <a:p>
            <a:r>
              <a:rPr lang="en-US" sz="2800" dirty="0" smtClean="0"/>
              <a:t>Generation Droughts</a:t>
            </a:r>
            <a:endParaRPr lang="en-US" sz="2800" dirty="0"/>
          </a:p>
        </p:txBody>
      </p:sp>
    </p:spTree>
    <p:extLst>
      <p:ext uri="{BB962C8B-B14F-4D97-AF65-F5344CB8AC3E}">
        <p14:creationId xmlns:p14="http://schemas.microsoft.com/office/powerpoint/2010/main" val="19132034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3121CF95-2D88-4CCA-A836-FDFC0AC29DD7}" type="slidenum">
              <a:rPr lang="en-US" smtClean="0"/>
              <a:pPr>
                <a:defRPr/>
              </a:pPr>
              <a:t>27</a:t>
            </a:fld>
            <a:endParaRPr lang="en-US"/>
          </a:p>
        </p:txBody>
      </p:sp>
      <p:sp>
        <p:nvSpPr>
          <p:cNvPr id="3" name="TextBox 2"/>
          <p:cNvSpPr txBox="1"/>
          <p:nvPr/>
        </p:nvSpPr>
        <p:spPr>
          <a:xfrm>
            <a:off x="447675" y="247650"/>
            <a:ext cx="6819900" cy="523220"/>
          </a:xfrm>
          <a:prstGeom prst="rect">
            <a:avLst/>
          </a:prstGeom>
          <a:noFill/>
        </p:spPr>
        <p:txBody>
          <a:bodyPr wrap="square" rtlCol="0">
            <a:spAutoFit/>
          </a:bodyPr>
          <a:lstStyle/>
          <a:p>
            <a:r>
              <a:rPr lang="en-US" sz="2800" dirty="0" smtClean="0"/>
              <a:t>Generation Droughts</a:t>
            </a:r>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3245" y="1208370"/>
            <a:ext cx="6656236" cy="4992177"/>
          </a:xfrm>
          <a:prstGeom prst="rect">
            <a:avLst/>
          </a:prstGeom>
        </p:spPr>
      </p:pic>
    </p:spTree>
    <p:extLst>
      <p:ext uri="{BB962C8B-B14F-4D97-AF65-F5344CB8AC3E}">
        <p14:creationId xmlns:p14="http://schemas.microsoft.com/office/powerpoint/2010/main" val="30595674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3121CF95-2D88-4CCA-A836-FDFC0AC29DD7}" type="slidenum">
              <a:rPr lang="en-US" smtClean="0"/>
              <a:pPr>
                <a:defRPr/>
              </a:pPr>
              <a:t>28</a:t>
            </a:fld>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4013" y="1158677"/>
            <a:ext cx="6705600" cy="5029200"/>
          </a:xfrm>
          <a:prstGeom prst="rect">
            <a:avLst/>
          </a:prstGeom>
        </p:spPr>
      </p:pic>
      <p:sp>
        <p:nvSpPr>
          <p:cNvPr id="4" name="TextBox 3"/>
          <p:cNvSpPr txBox="1"/>
          <p:nvPr/>
        </p:nvSpPr>
        <p:spPr>
          <a:xfrm>
            <a:off x="865414" y="277586"/>
            <a:ext cx="6090557" cy="400110"/>
          </a:xfrm>
          <a:prstGeom prst="rect">
            <a:avLst/>
          </a:prstGeom>
          <a:noFill/>
        </p:spPr>
        <p:txBody>
          <a:bodyPr wrap="square" rtlCol="0">
            <a:spAutoFit/>
          </a:bodyPr>
          <a:lstStyle/>
          <a:p>
            <a:r>
              <a:rPr lang="en-US" dirty="0" smtClean="0"/>
              <a:t>Over-all variance for present wind, scaled solar</a:t>
            </a:r>
            <a:endParaRPr lang="en-US" dirty="0"/>
          </a:p>
        </p:txBody>
      </p:sp>
    </p:spTree>
    <p:extLst>
      <p:ext uri="{BB962C8B-B14F-4D97-AF65-F5344CB8AC3E}">
        <p14:creationId xmlns:p14="http://schemas.microsoft.com/office/powerpoint/2010/main" val="33056270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3121CF95-2D88-4CCA-A836-FDFC0AC29DD7}" type="slidenum">
              <a:rPr lang="en-US" smtClean="0"/>
              <a:pPr>
                <a:defRPr/>
              </a:pPr>
              <a:t>29</a:t>
            </a:fld>
            <a:endParaRPr lang="en-US"/>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8562" y="1143734"/>
            <a:ext cx="6705601" cy="5029200"/>
          </a:xfrm>
          <a:prstGeom prst="rect">
            <a:avLst/>
          </a:prstGeom>
        </p:spPr>
      </p:pic>
      <p:sp>
        <p:nvSpPr>
          <p:cNvPr id="9" name="TextBox 8"/>
          <p:cNvSpPr txBox="1"/>
          <p:nvPr/>
        </p:nvSpPr>
        <p:spPr>
          <a:xfrm>
            <a:off x="865414" y="277586"/>
            <a:ext cx="6090557" cy="400110"/>
          </a:xfrm>
          <a:prstGeom prst="rect">
            <a:avLst/>
          </a:prstGeom>
          <a:noFill/>
        </p:spPr>
        <p:txBody>
          <a:bodyPr wrap="square" rtlCol="0">
            <a:spAutoFit/>
          </a:bodyPr>
          <a:lstStyle/>
          <a:p>
            <a:r>
              <a:rPr lang="en-US" dirty="0" smtClean="0"/>
              <a:t>Over-all variance for 25% renewable generation</a:t>
            </a:r>
            <a:endParaRPr lang="en-US" dirty="0"/>
          </a:p>
        </p:txBody>
      </p:sp>
    </p:spTree>
    <p:extLst>
      <p:ext uri="{BB962C8B-B14F-4D97-AF65-F5344CB8AC3E}">
        <p14:creationId xmlns:p14="http://schemas.microsoft.com/office/powerpoint/2010/main" val="2300361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Wind Farms in the US</a:t>
            </a:r>
            <a:endParaRPr lang="en-US" dirty="0"/>
          </a:p>
        </p:txBody>
      </p:sp>
      <p:pic>
        <p:nvPicPr>
          <p:cNvPr id="4" name="Content Placeholder 3"/>
          <p:cNvPicPr>
            <a:picLocks noGrp="1" noChangeAspect="1"/>
          </p:cNvPicPr>
          <p:nvPr>
            <p:ph idx="1"/>
          </p:nvPr>
        </p:nvPicPr>
        <p:blipFill>
          <a:blip r:embed="rId2"/>
          <a:stretch>
            <a:fillRect/>
          </a:stretch>
        </p:blipFill>
        <p:spPr>
          <a:xfrm>
            <a:off x="288171" y="1264920"/>
            <a:ext cx="7328138" cy="4525963"/>
          </a:xfrm>
        </p:spPr>
      </p:pic>
      <p:sp>
        <p:nvSpPr>
          <p:cNvPr id="5" name="TextBox 4"/>
          <p:cNvSpPr txBox="1"/>
          <p:nvPr/>
        </p:nvSpPr>
        <p:spPr>
          <a:xfrm>
            <a:off x="1275080" y="5741909"/>
            <a:ext cx="3886200" cy="369332"/>
          </a:xfrm>
          <a:prstGeom prst="rect">
            <a:avLst/>
          </a:prstGeom>
          <a:noFill/>
        </p:spPr>
        <p:txBody>
          <a:bodyPr wrap="square" rtlCol="0">
            <a:spAutoFit/>
          </a:bodyPr>
          <a:lstStyle/>
          <a:p>
            <a:r>
              <a:rPr lang="en-US" dirty="0" smtClean="0"/>
              <a:t>Image courtesy of AWEA</a:t>
            </a:r>
            <a:endParaRPr lang="en-US" dirty="0"/>
          </a:p>
        </p:txBody>
      </p:sp>
    </p:spTree>
    <p:extLst>
      <p:ext uri="{BB962C8B-B14F-4D97-AF65-F5344CB8AC3E}">
        <p14:creationId xmlns:p14="http://schemas.microsoft.com/office/powerpoint/2010/main" val="11282186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3121CF95-2D88-4CCA-A836-FDFC0AC29DD7}" type="slidenum">
              <a:rPr lang="en-US" smtClean="0"/>
              <a:pPr>
                <a:defRPr/>
              </a:pPr>
              <a:t>30</a:t>
            </a:fld>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1663" y="1146270"/>
            <a:ext cx="6705600" cy="5029200"/>
          </a:xfrm>
          <a:prstGeom prst="rect">
            <a:avLst/>
          </a:prstGeom>
        </p:spPr>
      </p:pic>
      <p:sp>
        <p:nvSpPr>
          <p:cNvPr id="4" name="TextBox 3"/>
          <p:cNvSpPr txBox="1"/>
          <p:nvPr/>
        </p:nvSpPr>
        <p:spPr>
          <a:xfrm>
            <a:off x="865414" y="277586"/>
            <a:ext cx="6090557" cy="400110"/>
          </a:xfrm>
          <a:prstGeom prst="rect">
            <a:avLst/>
          </a:prstGeom>
          <a:noFill/>
        </p:spPr>
        <p:txBody>
          <a:bodyPr wrap="square" rtlCol="0">
            <a:spAutoFit/>
          </a:bodyPr>
          <a:lstStyle/>
          <a:p>
            <a:r>
              <a:rPr lang="en-US" dirty="0" smtClean="0"/>
              <a:t>Over-all variance for 35% renewable generation</a:t>
            </a:r>
            <a:endParaRPr lang="en-US" dirty="0"/>
          </a:p>
        </p:txBody>
      </p:sp>
    </p:spTree>
    <p:extLst>
      <p:ext uri="{BB962C8B-B14F-4D97-AF65-F5344CB8AC3E}">
        <p14:creationId xmlns:p14="http://schemas.microsoft.com/office/powerpoint/2010/main" val="3203724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fld id="{BF578DE7-B671-48B5-9CAE-E127AF8A3B60}" type="slidenum">
              <a:rPr lang="en-US">
                <a:solidFill>
                  <a:srgbClr val="898989"/>
                </a:solidFill>
              </a:rPr>
              <a:pPr eaLnBrk="1" hangingPunct="1"/>
              <a:t>31</a:t>
            </a:fld>
            <a:endParaRPr lang="en-US">
              <a:solidFill>
                <a:srgbClr val="898989"/>
              </a:solidFill>
            </a:endParaRPr>
          </a:p>
        </p:txBody>
      </p:sp>
      <p:sp>
        <p:nvSpPr>
          <p:cNvPr id="33795" name="Rectangle 5"/>
          <p:cNvSpPr>
            <a:spLocks noChangeArrowheads="1"/>
          </p:cNvSpPr>
          <p:nvPr/>
        </p:nvSpPr>
        <p:spPr bwMode="auto">
          <a:xfrm>
            <a:off x="736599" y="417689"/>
            <a:ext cx="7560733" cy="464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spcBef>
                <a:spcPct val="50000"/>
              </a:spcBef>
            </a:pPr>
            <a:r>
              <a:rPr lang="en-US" sz="3600" b="1" dirty="0" smtClean="0">
                <a:latin typeface="+mj-lt"/>
              </a:rPr>
              <a:t>Conclusions</a:t>
            </a:r>
          </a:p>
          <a:p>
            <a:pPr marL="571500" indent="-571500" eaLnBrk="0" hangingPunct="0">
              <a:spcBef>
                <a:spcPct val="50000"/>
              </a:spcBef>
              <a:buFont typeface="Arial" panose="020B0604020202020204" pitchFamily="34" charset="0"/>
              <a:buChar char="•"/>
            </a:pPr>
            <a:r>
              <a:rPr lang="en-US" b="0" dirty="0" smtClean="0">
                <a:latin typeface="+mn-lt"/>
              </a:rPr>
              <a:t>Renewable generation (solar, wind and combined) variability has very different characteristics in different regions.  </a:t>
            </a:r>
          </a:p>
          <a:p>
            <a:pPr marL="571500" indent="-571500" eaLnBrk="0" hangingPunct="0">
              <a:spcBef>
                <a:spcPct val="50000"/>
              </a:spcBef>
              <a:buFont typeface="Arial" panose="020B0604020202020204" pitchFamily="34" charset="0"/>
              <a:buChar char="•"/>
            </a:pPr>
            <a:r>
              <a:rPr lang="en-US" b="0" dirty="0" smtClean="0">
                <a:latin typeface="+mn-lt"/>
              </a:rPr>
              <a:t>Reanalysis does a good job reproducing wind generation and demand variability.  High resolution is probably not necessary, given our ample observed generation record.  </a:t>
            </a:r>
          </a:p>
          <a:p>
            <a:pPr marL="571500" indent="-571500" eaLnBrk="0" hangingPunct="0">
              <a:spcBef>
                <a:spcPct val="50000"/>
              </a:spcBef>
              <a:buFont typeface="Arial" panose="020B0604020202020204" pitchFamily="34" charset="0"/>
              <a:buChar char="•"/>
            </a:pPr>
            <a:r>
              <a:rPr lang="en-US" b="0" dirty="0" smtClean="0">
                <a:latin typeface="+mn-lt"/>
              </a:rPr>
              <a:t>Determination </a:t>
            </a:r>
            <a:r>
              <a:rPr lang="en-US" b="0" smtClean="0">
                <a:latin typeface="+mn-lt"/>
              </a:rPr>
              <a:t>of reanalysis’s ability </a:t>
            </a:r>
            <a:r>
              <a:rPr lang="en-US" b="0" dirty="0" smtClean="0">
                <a:latin typeface="+mn-lt"/>
              </a:rPr>
              <a:t>to reproduce subtler aspects of solar variability will have to wait for more installed capacity for validation. </a:t>
            </a:r>
            <a:endParaRPr lang="en-US" b="0" dirty="0">
              <a:latin typeface="+mn-lt"/>
            </a:endParaRPr>
          </a:p>
          <a:p>
            <a:pPr marL="571500" indent="-571500" eaLnBrk="0" hangingPunct="0">
              <a:spcBef>
                <a:spcPct val="50000"/>
              </a:spcBef>
              <a:buFont typeface="Arial" panose="020B0604020202020204" pitchFamily="34" charset="0"/>
              <a:buChar char="•"/>
            </a:pPr>
            <a:r>
              <a:rPr lang="en-US" b="0" dirty="0" smtClean="0">
                <a:latin typeface="+mn-lt"/>
              </a:rPr>
              <a:t>A thirty year record of simulated generation allows improved estimates of rare events vis-à-vis a shorter record, but the advantage isn’t overwhelming</a:t>
            </a:r>
          </a:p>
        </p:txBody>
      </p:sp>
    </p:spTree>
    <p:extLst>
      <p:ext uri="{BB962C8B-B14F-4D97-AF65-F5344CB8AC3E}">
        <p14:creationId xmlns:p14="http://schemas.microsoft.com/office/powerpoint/2010/main" val="27201042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EA3AA30C-0B77-4FEA-BFD9-B380B145C75B}" type="slidenum">
              <a:rPr lang="en-US" smtClean="0"/>
              <a:pPr>
                <a:defRPr/>
              </a:pPr>
              <a:t>4</a:t>
            </a:fld>
            <a:endParaRPr lang="en-US"/>
          </a:p>
        </p:txBody>
      </p:sp>
      <p:pic>
        <p:nvPicPr>
          <p:cNvPr id="2050" name="Picture 2" descr="http://www.earthsat.com/misc/windMaps/animation.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899602" y="1117584"/>
            <a:ext cx="5303521" cy="503834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160289" y="261257"/>
            <a:ext cx="5701553" cy="707886"/>
          </a:xfrm>
          <a:prstGeom prst="rect">
            <a:avLst/>
          </a:prstGeom>
          <a:noFill/>
        </p:spPr>
        <p:txBody>
          <a:bodyPr wrap="square" rtlCol="0">
            <a:spAutoFit/>
          </a:bodyPr>
          <a:lstStyle/>
          <a:p>
            <a:r>
              <a:rPr lang="en-US" dirty="0" smtClean="0"/>
              <a:t>National Scale Wind Generation in near-real time</a:t>
            </a:r>
            <a:endParaRPr lang="en-US" dirty="0"/>
          </a:p>
        </p:txBody>
      </p:sp>
    </p:spTree>
    <p:extLst>
      <p:ext uri="{BB962C8B-B14F-4D97-AF65-F5344CB8AC3E}">
        <p14:creationId xmlns:p14="http://schemas.microsoft.com/office/powerpoint/2010/main" val="29331040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2"/>
          <p:cNvSpPr txBox="1">
            <a:spLocks noChangeArrowheads="1"/>
          </p:cNvSpPr>
          <p:nvPr/>
        </p:nvSpPr>
        <p:spPr bwMode="auto">
          <a:xfrm>
            <a:off x="304800" y="50800"/>
            <a:ext cx="70104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3200" dirty="0" smtClean="0">
                <a:latin typeface="+mj-lt"/>
              </a:rPr>
              <a:t>Generating an historical renewable generation index</a:t>
            </a:r>
            <a:endParaRPr lang="en-US" sz="3200" dirty="0">
              <a:latin typeface="+mj-lt"/>
            </a:endParaRPr>
          </a:p>
        </p:txBody>
      </p:sp>
      <p:sp>
        <p:nvSpPr>
          <p:cNvPr id="16387" name="TextBox 1"/>
          <p:cNvSpPr txBox="1">
            <a:spLocks noChangeArrowheads="1"/>
          </p:cNvSpPr>
          <p:nvPr/>
        </p:nvSpPr>
        <p:spPr bwMode="auto">
          <a:xfrm>
            <a:off x="304800" y="1239520"/>
            <a:ext cx="8229600" cy="464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b="1" dirty="0">
                <a:latin typeface="+mn-lt"/>
                <a:cs typeface="Arial" pitchFamily="34" charset="0"/>
              </a:rPr>
              <a:t>The need</a:t>
            </a:r>
            <a:r>
              <a:rPr lang="en-US" dirty="0">
                <a:latin typeface="+mn-lt"/>
                <a:cs typeface="Arial" pitchFamily="34" charset="0"/>
              </a:rPr>
              <a:t>:  </a:t>
            </a:r>
            <a:r>
              <a:rPr lang="en-US" b="0" dirty="0">
                <a:latin typeface="+mn-lt"/>
                <a:cs typeface="Arial" pitchFamily="34" charset="0"/>
              </a:rPr>
              <a:t>Energy traders and other electrical market participants need a consistent measure of wind generation in real electrical markets that represents the variability in electrical generation associated with weather fluctuations, and not changes in wind generation infrastructure.  Such an index allows accurate assessment of the probability distribution of generation over the coming year, month, or week.  </a:t>
            </a:r>
          </a:p>
          <a:p>
            <a:pPr eaLnBrk="1" hangingPunct="1"/>
            <a:endParaRPr lang="en-US" dirty="0">
              <a:latin typeface="+mn-lt"/>
              <a:cs typeface="Arial" pitchFamily="34" charset="0"/>
            </a:endParaRPr>
          </a:p>
          <a:p>
            <a:pPr eaLnBrk="1" hangingPunct="1"/>
            <a:r>
              <a:rPr lang="en-US" b="1" dirty="0">
                <a:latin typeface="+mn-lt"/>
                <a:cs typeface="Arial" pitchFamily="34" charset="0"/>
              </a:rPr>
              <a:t>The solution</a:t>
            </a:r>
            <a:r>
              <a:rPr lang="en-US" dirty="0">
                <a:latin typeface="+mn-lt"/>
                <a:cs typeface="Arial" pitchFamily="34" charset="0"/>
              </a:rPr>
              <a:t>: </a:t>
            </a:r>
            <a:r>
              <a:rPr lang="en-US" b="0" dirty="0">
                <a:latin typeface="+mn-lt"/>
                <a:cs typeface="Arial" pitchFamily="34" charset="0"/>
              </a:rPr>
              <a:t> a procedure to generate a virtual history  of wind generation for each electrical interconnection for past 30 years using an up-to-date, frozen wind generation infrastructure.  </a:t>
            </a:r>
          </a:p>
          <a:p>
            <a:pPr eaLnBrk="1" hangingPunct="1"/>
            <a:endParaRPr lang="en-US" dirty="0">
              <a:latin typeface="+mn-lt"/>
              <a:cs typeface="Arial" pitchFamily="34" charset="0"/>
            </a:endParaRPr>
          </a:p>
          <a:p>
            <a:pPr eaLnBrk="1" hangingPunct="1"/>
            <a:r>
              <a:rPr lang="en-US" dirty="0">
                <a:latin typeface="+mn-lt"/>
                <a:cs typeface="Arial" pitchFamily="34" charset="0"/>
              </a:rPr>
              <a:t>Each year, we </a:t>
            </a:r>
            <a:r>
              <a:rPr lang="en-US" dirty="0" smtClean="0">
                <a:latin typeface="+mn-lt"/>
                <a:cs typeface="Arial" pitchFamily="34" charset="0"/>
              </a:rPr>
              <a:t>can regenerate </a:t>
            </a:r>
            <a:r>
              <a:rPr lang="en-US" dirty="0">
                <a:latin typeface="+mn-lt"/>
                <a:cs typeface="Arial" pitchFamily="34" charset="0"/>
              </a:rPr>
              <a:t>the </a:t>
            </a:r>
            <a:r>
              <a:rPr lang="en-US" b="1" dirty="0" smtClean="0">
                <a:latin typeface="+mn-lt"/>
                <a:cs typeface="Arial" pitchFamily="34" charset="0"/>
              </a:rPr>
              <a:t>35+ year </a:t>
            </a:r>
            <a:r>
              <a:rPr lang="en-US" b="1" dirty="0">
                <a:latin typeface="+mn-lt"/>
                <a:cs typeface="Arial" pitchFamily="34" charset="0"/>
              </a:rPr>
              <a:t>climatology of wind generation </a:t>
            </a:r>
            <a:r>
              <a:rPr lang="en-US" dirty="0">
                <a:latin typeface="+mn-lt"/>
                <a:cs typeface="Arial" pitchFamily="34" charset="0"/>
              </a:rPr>
              <a:t>that would have resulted from the real wind variations over that period acting on the wind generation infrastructure of the </a:t>
            </a:r>
            <a:r>
              <a:rPr lang="en-US" b="1" dirty="0">
                <a:latin typeface="+mn-lt"/>
                <a:cs typeface="Arial" pitchFamily="34" charset="0"/>
              </a:rPr>
              <a:t>present day</a:t>
            </a:r>
            <a:r>
              <a:rPr lang="en-US" dirty="0">
                <a:latin typeface="+mn-lt"/>
                <a:cs typeface="Arial" pitchFamily="34" charset="0"/>
              </a:rPr>
              <a:t>.  </a:t>
            </a:r>
          </a:p>
        </p:txBody>
      </p:sp>
    </p:spTree>
    <p:extLst>
      <p:ext uri="{BB962C8B-B14F-4D97-AF65-F5344CB8AC3E}">
        <p14:creationId xmlns:p14="http://schemas.microsoft.com/office/powerpoint/2010/main" val="37546934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1"/>
          <p:cNvSpPr>
            <a:spLocks noGrp="1"/>
          </p:cNvSpPr>
          <p:nvPr>
            <p:ph type="sldNum" sz="quarter" idx="11"/>
          </p:nvPr>
        </p:nvSpPr>
        <p:spPr bwMode="auto">
          <a:xfrm>
            <a:off x="3124200" y="6356350"/>
            <a:ext cx="2895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fld id="{FA7D683B-0AE6-4180-91E8-31EF8FE6C332}" type="slidenum">
              <a:rPr lang="en-US">
                <a:solidFill>
                  <a:srgbClr val="898989"/>
                </a:solidFill>
              </a:rPr>
              <a:pPr eaLnBrk="1" hangingPunct="1"/>
              <a:t>6</a:t>
            </a:fld>
            <a:endParaRPr lang="en-US">
              <a:solidFill>
                <a:srgbClr val="898989"/>
              </a:solidFill>
            </a:endParaRPr>
          </a:p>
        </p:txBody>
      </p:sp>
      <p:sp>
        <p:nvSpPr>
          <p:cNvPr id="17411" name="TextBox 2"/>
          <p:cNvSpPr txBox="1">
            <a:spLocks noChangeArrowheads="1"/>
          </p:cNvSpPr>
          <p:nvPr/>
        </p:nvSpPr>
        <p:spPr bwMode="auto">
          <a:xfrm>
            <a:off x="45720" y="0"/>
            <a:ext cx="7010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2800" dirty="0">
                <a:solidFill>
                  <a:schemeClr val="bg1"/>
                </a:solidFill>
                <a:latin typeface="Arial" pitchFamily="34" charset="0"/>
              </a:rPr>
              <a:t>Schematic of Wind Index Production</a:t>
            </a:r>
          </a:p>
        </p:txBody>
      </p:sp>
      <p:sp>
        <p:nvSpPr>
          <p:cNvPr id="4" name="Rectangle 3"/>
          <p:cNvSpPr>
            <a:spLocks noChangeArrowheads="1"/>
          </p:cNvSpPr>
          <p:nvPr/>
        </p:nvSpPr>
        <p:spPr bwMode="auto">
          <a:xfrm>
            <a:off x="457200" y="1371600"/>
            <a:ext cx="1828800" cy="914400"/>
          </a:xfrm>
          <a:prstGeom prst="rect">
            <a:avLst/>
          </a:prstGeom>
          <a:gradFill rotWithShape="1">
            <a:gsLst>
              <a:gs pos="0">
                <a:srgbClr val="3A7CCB"/>
              </a:gs>
              <a:gs pos="20000">
                <a:srgbClr val="3C7BC7"/>
              </a:gs>
              <a:gs pos="100000">
                <a:srgbClr val="2C5D98"/>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1800" dirty="0">
                <a:solidFill>
                  <a:srgbClr val="000000"/>
                </a:solidFill>
                <a:latin typeface="Arial"/>
                <a:ea typeface="+mn-ea"/>
                <a:cs typeface="Arial"/>
              </a:rPr>
              <a:t>Wind Farm Locations and Properties</a:t>
            </a:r>
          </a:p>
        </p:txBody>
      </p:sp>
      <p:sp>
        <p:nvSpPr>
          <p:cNvPr id="11" name="Rectangle 10"/>
          <p:cNvSpPr>
            <a:spLocks noChangeArrowheads="1"/>
          </p:cNvSpPr>
          <p:nvPr/>
        </p:nvSpPr>
        <p:spPr bwMode="auto">
          <a:xfrm>
            <a:off x="457200" y="3886200"/>
            <a:ext cx="1828800" cy="914400"/>
          </a:xfrm>
          <a:prstGeom prst="rect">
            <a:avLst/>
          </a:prstGeom>
          <a:gradFill rotWithShape="1">
            <a:gsLst>
              <a:gs pos="0">
                <a:srgbClr val="3A7CCB"/>
              </a:gs>
              <a:gs pos="20000">
                <a:srgbClr val="3C7BC7"/>
              </a:gs>
              <a:gs pos="100000">
                <a:srgbClr val="2C5D98"/>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1800" dirty="0">
                <a:solidFill>
                  <a:srgbClr val="000000"/>
                </a:solidFill>
                <a:latin typeface="Arial"/>
                <a:ea typeface="+mn-ea"/>
                <a:cs typeface="Arial"/>
              </a:rPr>
              <a:t>Reanalyzed Wind Speeds (1979-2011)</a:t>
            </a:r>
          </a:p>
        </p:txBody>
      </p:sp>
      <p:sp>
        <p:nvSpPr>
          <p:cNvPr id="12" name="Rectangle 11"/>
          <p:cNvSpPr>
            <a:spLocks noChangeArrowheads="1"/>
          </p:cNvSpPr>
          <p:nvPr/>
        </p:nvSpPr>
        <p:spPr bwMode="auto">
          <a:xfrm>
            <a:off x="457200" y="5181600"/>
            <a:ext cx="1828800" cy="914400"/>
          </a:xfrm>
          <a:prstGeom prst="rect">
            <a:avLst/>
          </a:prstGeom>
          <a:gradFill rotWithShape="1">
            <a:gsLst>
              <a:gs pos="0">
                <a:srgbClr val="3A7CCB"/>
              </a:gs>
              <a:gs pos="20000">
                <a:srgbClr val="3C7BC7"/>
              </a:gs>
              <a:gs pos="100000">
                <a:srgbClr val="2C5D98"/>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1600" dirty="0">
                <a:solidFill>
                  <a:srgbClr val="000000"/>
                </a:solidFill>
                <a:latin typeface="Arial"/>
                <a:ea typeface="+mn-ea"/>
                <a:cs typeface="Arial"/>
              </a:rPr>
              <a:t>Observed Wind Generation Data (2011)</a:t>
            </a:r>
          </a:p>
        </p:txBody>
      </p:sp>
      <p:sp>
        <p:nvSpPr>
          <p:cNvPr id="13" name="Rectangle 12"/>
          <p:cNvSpPr>
            <a:spLocks noChangeArrowheads="1"/>
          </p:cNvSpPr>
          <p:nvPr/>
        </p:nvSpPr>
        <p:spPr bwMode="auto">
          <a:xfrm>
            <a:off x="3352800" y="3962400"/>
            <a:ext cx="1828800" cy="914400"/>
          </a:xfrm>
          <a:prstGeom prst="rect">
            <a:avLst/>
          </a:prstGeom>
          <a:solidFill>
            <a:srgbClr val="00B050"/>
          </a:soli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1600" dirty="0">
                <a:solidFill>
                  <a:srgbClr val="000000"/>
                </a:solidFill>
                <a:latin typeface="Arial"/>
                <a:ea typeface="+mn-ea"/>
                <a:cs typeface="Arial"/>
              </a:rPr>
              <a:t>Simulated Wind Generation History</a:t>
            </a:r>
          </a:p>
        </p:txBody>
      </p:sp>
      <p:sp>
        <p:nvSpPr>
          <p:cNvPr id="14" name="Rectangle 13"/>
          <p:cNvSpPr>
            <a:spLocks noChangeArrowheads="1"/>
          </p:cNvSpPr>
          <p:nvPr/>
        </p:nvSpPr>
        <p:spPr bwMode="auto">
          <a:xfrm>
            <a:off x="3352800" y="2590800"/>
            <a:ext cx="1828800" cy="914400"/>
          </a:xfrm>
          <a:prstGeom prst="rect">
            <a:avLst/>
          </a:prstGeom>
          <a:gradFill rotWithShape="1">
            <a:gsLst>
              <a:gs pos="0">
                <a:srgbClr val="3A7CCB"/>
              </a:gs>
              <a:gs pos="20000">
                <a:srgbClr val="3C7BC7"/>
              </a:gs>
              <a:gs pos="100000">
                <a:srgbClr val="2C5D98"/>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1800" dirty="0">
                <a:solidFill>
                  <a:srgbClr val="000000"/>
                </a:solidFill>
                <a:latin typeface="Arial"/>
                <a:ea typeface="+mn-ea"/>
                <a:cs typeface="Arial"/>
              </a:rPr>
              <a:t>Tuned Model</a:t>
            </a:r>
          </a:p>
        </p:txBody>
      </p:sp>
      <p:sp>
        <p:nvSpPr>
          <p:cNvPr id="16" name="Rectangle 15"/>
          <p:cNvSpPr>
            <a:spLocks noChangeArrowheads="1"/>
          </p:cNvSpPr>
          <p:nvPr/>
        </p:nvSpPr>
        <p:spPr bwMode="auto">
          <a:xfrm>
            <a:off x="457200" y="2667000"/>
            <a:ext cx="1828800" cy="914400"/>
          </a:xfrm>
          <a:prstGeom prst="rect">
            <a:avLst/>
          </a:prstGeom>
          <a:gradFill rotWithShape="1">
            <a:gsLst>
              <a:gs pos="0">
                <a:srgbClr val="3A7CCB"/>
              </a:gs>
              <a:gs pos="20000">
                <a:srgbClr val="3C7BC7"/>
              </a:gs>
              <a:gs pos="100000">
                <a:srgbClr val="2C5D98"/>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1800" dirty="0">
                <a:solidFill>
                  <a:srgbClr val="000000"/>
                </a:solidFill>
                <a:latin typeface="Arial"/>
                <a:ea typeface="+mn-ea"/>
                <a:cs typeface="Arial"/>
              </a:rPr>
              <a:t>Wind Turbine Power Curves</a:t>
            </a:r>
          </a:p>
        </p:txBody>
      </p:sp>
      <p:cxnSp>
        <p:nvCxnSpPr>
          <p:cNvPr id="18" name="Straight Arrow Connector 17"/>
          <p:cNvCxnSpPr>
            <a:cxnSpLocks noChangeShapeType="1"/>
            <a:stCxn id="4" idx="3"/>
            <a:endCxn id="14" idx="1"/>
          </p:cNvCxnSpPr>
          <p:nvPr/>
        </p:nvCxnSpPr>
        <p:spPr bwMode="auto">
          <a:xfrm>
            <a:off x="2286000" y="1828800"/>
            <a:ext cx="1066800" cy="1219200"/>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21" name="Straight Arrow Connector 20"/>
          <p:cNvCxnSpPr>
            <a:cxnSpLocks noChangeShapeType="1"/>
            <a:stCxn id="16" idx="3"/>
            <a:endCxn id="14" idx="1"/>
          </p:cNvCxnSpPr>
          <p:nvPr/>
        </p:nvCxnSpPr>
        <p:spPr bwMode="auto">
          <a:xfrm flipV="1">
            <a:off x="2286000" y="3048000"/>
            <a:ext cx="1066800" cy="76200"/>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27" name="Straight Arrow Connector 26"/>
          <p:cNvCxnSpPr>
            <a:cxnSpLocks noChangeShapeType="1"/>
            <a:stCxn id="11" idx="3"/>
            <a:endCxn id="14" idx="1"/>
          </p:cNvCxnSpPr>
          <p:nvPr/>
        </p:nvCxnSpPr>
        <p:spPr bwMode="auto">
          <a:xfrm flipV="1">
            <a:off x="2286000" y="3048000"/>
            <a:ext cx="1066800" cy="1295400"/>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0" name="Straight Arrow Connector 29"/>
          <p:cNvCxnSpPr>
            <a:cxnSpLocks noChangeShapeType="1"/>
            <a:stCxn id="12" idx="3"/>
            <a:endCxn id="14" idx="1"/>
          </p:cNvCxnSpPr>
          <p:nvPr/>
        </p:nvCxnSpPr>
        <p:spPr bwMode="auto">
          <a:xfrm flipV="1">
            <a:off x="2286000" y="3048000"/>
            <a:ext cx="1066800" cy="2590800"/>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3" name="Straight Arrow Connector 32"/>
          <p:cNvCxnSpPr>
            <a:cxnSpLocks noChangeShapeType="1"/>
            <a:stCxn id="14" idx="2"/>
            <a:endCxn id="13" idx="0"/>
          </p:cNvCxnSpPr>
          <p:nvPr/>
        </p:nvCxnSpPr>
        <p:spPr bwMode="auto">
          <a:xfrm>
            <a:off x="4267200" y="3505200"/>
            <a:ext cx="0" cy="457200"/>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36" name="Rectangle 35"/>
          <p:cNvSpPr>
            <a:spLocks noChangeArrowheads="1"/>
          </p:cNvSpPr>
          <p:nvPr/>
        </p:nvSpPr>
        <p:spPr bwMode="auto">
          <a:xfrm>
            <a:off x="5715000" y="3962400"/>
            <a:ext cx="1828800" cy="914400"/>
          </a:xfrm>
          <a:prstGeom prst="rect">
            <a:avLst/>
          </a:prstGeom>
          <a:gradFill rotWithShape="1">
            <a:gsLst>
              <a:gs pos="0">
                <a:srgbClr val="3A7CCB">
                  <a:alpha val="48000"/>
                </a:srgbClr>
              </a:gs>
              <a:gs pos="20000">
                <a:srgbClr val="3C7BC7">
                  <a:alpha val="48000"/>
                </a:srgbClr>
              </a:gs>
              <a:gs pos="100000">
                <a:srgbClr val="2C5D98">
                  <a:alpha val="48000"/>
                </a:srgbClr>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1600" dirty="0">
                <a:solidFill>
                  <a:srgbClr val="D9D9D9"/>
                </a:solidFill>
                <a:latin typeface="Arial"/>
                <a:ea typeface="+mn-ea"/>
                <a:cs typeface="Arial"/>
              </a:rPr>
              <a:t>Climate Indices</a:t>
            </a:r>
          </a:p>
          <a:p>
            <a:pPr algn="ctr">
              <a:defRPr/>
            </a:pPr>
            <a:r>
              <a:rPr lang="en-US" sz="1600" dirty="0">
                <a:solidFill>
                  <a:srgbClr val="D9D9D9"/>
                </a:solidFill>
                <a:latin typeface="Arial"/>
                <a:ea typeface="+mn-ea"/>
                <a:cs typeface="Arial"/>
              </a:rPr>
              <a:t>(ENSO, NAO, MJO)</a:t>
            </a:r>
          </a:p>
        </p:txBody>
      </p:sp>
      <p:sp>
        <p:nvSpPr>
          <p:cNvPr id="37" name="Rectangle 36"/>
          <p:cNvSpPr>
            <a:spLocks noChangeArrowheads="1"/>
          </p:cNvSpPr>
          <p:nvPr/>
        </p:nvSpPr>
        <p:spPr bwMode="auto">
          <a:xfrm>
            <a:off x="6019800" y="2590800"/>
            <a:ext cx="1828800" cy="914400"/>
          </a:xfrm>
          <a:prstGeom prst="rect">
            <a:avLst/>
          </a:prstGeom>
          <a:solidFill>
            <a:schemeClr val="accent2">
              <a:alpha val="52156"/>
            </a:schemeClr>
          </a:soli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1600" dirty="0">
                <a:solidFill>
                  <a:srgbClr val="D9D9D9"/>
                </a:solidFill>
                <a:latin typeface="Arial"/>
                <a:ea typeface="+mn-ea"/>
                <a:cs typeface="Arial"/>
              </a:rPr>
              <a:t>Dynamical Wind Generation Prediction </a:t>
            </a:r>
          </a:p>
        </p:txBody>
      </p:sp>
      <p:sp>
        <p:nvSpPr>
          <p:cNvPr id="39" name="Rectangle 38"/>
          <p:cNvSpPr>
            <a:spLocks noChangeArrowheads="1"/>
          </p:cNvSpPr>
          <p:nvPr/>
        </p:nvSpPr>
        <p:spPr bwMode="auto">
          <a:xfrm>
            <a:off x="6019800" y="1371600"/>
            <a:ext cx="1828800" cy="914400"/>
          </a:xfrm>
          <a:prstGeom prst="rect">
            <a:avLst/>
          </a:prstGeom>
          <a:gradFill rotWithShape="1">
            <a:gsLst>
              <a:gs pos="0">
                <a:srgbClr val="3A7CCB">
                  <a:alpha val="50000"/>
                </a:srgbClr>
              </a:gs>
              <a:gs pos="20000">
                <a:srgbClr val="3C7BC7">
                  <a:alpha val="50000"/>
                </a:srgbClr>
              </a:gs>
              <a:gs pos="100000">
                <a:srgbClr val="2C5D98">
                  <a:alpha val="50000"/>
                </a:srgbClr>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1600" dirty="0">
                <a:solidFill>
                  <a:srgbClr val="D9D9D9"/>
                </a:solidFill>
                <a:latin typeface="Arial"/>
                <a:ea typeface="+mn-ea"/>
                <a:cs typeface="Arial"/>
              </a:rPr>
              <a:t>Coupled climate prediction model</a:t>
            </a:r>
          </a:p>
        </p:txBody>
      </p:sp>
      <p:cxnSp>
        <p:nvCxnSpPr>
          <p:cNvPr id="41" name="Straight Arrow Connector 40"/>
          <p:cNvCxnSpPr>
            <a:cxnSpLocks noChangeShapeType="1"/>
            <a:stCxn id="39" idx="2"/>
            <a:endCxn id="37" idx="0"/>
          </p:cNvCxnSpPr>
          <p:nvPr/>
        </p:nvCxnSpPr>
        <p:spPr bwMode="auto">
          <a:xfrm>
            <a:off x="6934200" y="2286000"/>
            <a:ext cx="0" cy="304800"/>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4" name="Straight Arrow Connector 43"/>
          <p:cNvCxnSpPr>
            <a:cxnSpLocks noChangeShapeType="1"/>
            <a:stCxn id="14" idx="3"/>
            <a:endCxn id="37" idx="1"/>
          </p:cNvCxnSpPr>
          <p:nvPr/>
        </p:nvCxnSpPr>
        <p:spPr bwMode="auto">
          <a:xfrm>
            <a:off x="5181600" y="3048000"/>
            <a:ext cx="838200" cy="0"/>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47" name="Rectangle 46"/>
          <p:cNvSpPr>
            <a:spLocks noChangeArrowheads="1"/>
          </p:cNvSpPr>
          <p:nvPr/>
        </p:nvSpPr>
        <p:spPr bwMode="auto">
          <a:xfrm>
            <a:off x="4572000" y="5257800"/>
            <a:ext cx="1828800" cy="914400"/>
          </a:xfrm>
          <a:prstGeom prst="rect">
            <a:avLst/>
          </a:prstGeom>
          <a:solidFill>
            <a:schemeClr val="accent2">
              <a:alpha val="49019"/>
            </a:schemeClr>
          </a:soli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1600" dirty="0">
                <a:solidFill>
                  <a:schemeClr val="bg1">
                    <a:lumMod val="85000"/>
                  </a:schemeClr>
                </a:solidFill>
                <a:latin typeface="Arial"/>
                <a:ea typeface="+mn-ea"/>
                <a:cs typeface="Arial"/>
              </a:rPr>
              <a:t>Statistical Wind Generation Prediction</a:t>
            </a:r>
          </a:p>
        </p:txBody>
      </p:sp>
      <p:cxnSp>
        <p:nvCxnSpPr>
          <p:cNvPr id="49" name="Straight Arrow Connector 48"/>
          <p:cNvCxnSpPr>
            <a:cxnSpLocks noChangeShapeType="1"/>
            <a:stCxn id="13" idx="2"/>
            <a:endCxn id="47" idx="0"/>
          </p:cNvCxnSpPr>
          <p:nvPr/>
        </p:nvCxnSpPr>
        <p:spPr bwMode="auto">
          <a:xfrm>
            <a:off x="4267200" y="4876800"/>
            <a:ext cx="1219200" cy="381000"/>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52" name="Straight Arrow Connector 51"/>
          <p:cNvCxnSpPr>
            <a:cxnSpLocks noChangeShapeType="1"/>
            <a:stCxn id="36" idx="2"/>
            <a:endCxn id="47" idx="0"/>
          </p:cNvCxnSpPr>
          <p:nvPr/>
        </p:nvCxnSpPr>
        <p:spPr bwMode="auto">
          <a:xfrm flipH="1">
            <a:off x="5486400" y="4876800"/>
            <a:ext cx="1143000" cy="381000"/>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23" name="TextBox 2"/>
          <p:cNvSpPr txBox="1">
            <a:spLocks noChangeArrowheads="1"/>
          </p:cNvSpPr>
          <p:nvPr/>
        </p:nvSpPr>
        <p:spPr bwMode="auto">
          <a:xfrm>
            <a:off x="223520" y="0"/>
            <a:ext cx="70104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3200" dirty="0" smtClean="0">
                <a:latin typeface="Arial" pitchFamily="34" charset="0"/>
              </a:rPr>
              <a:t>Generating an historical renewable generation index</a:t>
            </a:r>
            <a:endParaRPr lang="en-US" sz="3200" dirty="0">
              <a:latin typeface="Arial" pitchFamily="34" charset="0"/>
            </a:endParaRPr>
          </a:p>
        </p:txBody>
      </p:sp>
    </p:spTree>
    <p:extLst>
      <p:ext uri="{BB962C8B-B14F-4D97-AF65-F5344CB8AC3E}">
        <p14:creationId xmlns:p14="http://schemas.microsoft.com/office/powerpoint/2010/main" val="14321771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fld id="{C68462A1-95F3-4B16-87A7-38F4C7ED9C08}" type="slidenum">
              <a:rPr lang="en-US">
                <a:solidFill>
                  <a:srgbClr val="898989"/>
                </a:solidFill>
              </a:rPr>
              <a:pPr eaLnBrk="1" hangingPunct="1"/>
              <a:t>7</a:t>
            </a:fld>
            <a:endParaRPr lang="en-US">
              <a:solidFill>
                <a:srgbClr val="898989"/>
              </a:solidFill>
            </a:endParaRPr>
          </a:p>
        </p:txBody>
      </p:sp>
      <p:sp>
        <p:nvSpPr>
          <p:cNvPr id="18435" name="TextBox 2"/>
          <p:cNvSpPr txBox="1">
            <a:spLocks noChangeArrowheads="1"/>
          </p:cNvSpPr>
          <p:nvPr/>
        </p:nvSpPr>
        <p:spPr bwMode="auto">
          <a:xfrm>
            <a:off x="304800" y="304800"/>
            <a:ext cx="7010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3200">
                <a:latin typeface="Arial" pitchFamily="34" charset="0"/>
              </a:rPr>
              <a:t>Wind Farm Locations &amp; Properties</a:t>
            </a:r>
          </a:p>
        </p:txBody>
      </p:sp>
      <p:pic>
        <p:nvPicPr>
          <p:cNvPr id="18436" name="Picture 3" descr="\\Data\ddavidof\Windpower Forecasting\WindIndex\WindFarmLocation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240" y="1219199"/>
            <a:ext cx="46482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4" descr="\\Data\ddavidof\Windpower Forecasting\WindIndex\PowerCurv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08712" y="4004468"/>
            <a:ext cx="2935288" cy="220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TextBox 1"/>
          <p:cNvSpPr txBox="1">
            <a:spLocks noChangeArrowheads="1"/>
          </p:cNvSpPr>
          <p:nvPr/>
        </p:nvSpPr>
        <p:spPr bwMode="auto">
          <a:xfrm>
            <a:off x="4907280" y="1219200"/>
            <a:ext cx="3972560" cy="319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1800" b="0" dirty="0">
                <a:latin typeface="+mn-lt"/>
                <a:cs typeface="Arial" pitchFamily="34" charset="0"/>
              </a:rPr>
              <a:t>In this study, we will generate simulated historical wind </a:t>
            </a:r>
            <a:r>
              <a:rPr lang="en-US" sz="1800" b="0" dirty="0" smtClean="0">
                <a:latin typeface="+mn-lt"/>
                <a:cs typeface="Arial" pitchFamily="34" charset="0"/>
              </a:rPr>
              <a:t>and solar power </a:t>
            </a:r>
            <a:r>
              <a:rPr lang="en-US" sz="1800" b="0" dirty="0">
                <a:latin typeface="+mn-lt"/>
                <a:cs typeface="Arial" pitchFamily="34" charset="0"/>
              </a:rPr>
              <a:t>generation for the </a:t>
            </a:r>
            <a:r>
              <a:rPr lang="en-US" sz="1800" b="0" dirty="0" smtClean="0">
                <a:latin typeface="+mn-lt"/>
                <a:cs typeface="Arial" pitchFamily="34" charset="0"/>
              </a:rPr>
              <a:t>AESO and IESO ISOs in Canada, and for the BPA, CAISO, ERCOT, MISO, PJM and SPP </a:t>
            </a:r>
            <a:r>
              <a:rPr lang="en-US" sz="1800" b="0" dirty="0">
                <a:latin typeface="+mn-lt"/>
                <a:cs typeface="Arial" pitchFamily="34" charset="0"/>
              </a:rPr>
              <a:t>transmission </a:t>
            </a:r>
            <a:r>
              <a:rPr lang="en-US" sz="1800" b="0" dirty="0" smtClean="0">
                <a:latin typeface="+mn-lt"/>
                <a:cs typeface="Arial" pitchFamily="34" charset="0"/>
              </a:rPr>
              <a:t>organizations in the US.    </a:t>
            </a:r>
            <a:endParaRPr lang="en-US" sz="1800" b="0" dirty="0">
              <a:latin typeface="+mn-lt"/>
              <a:cs typeface="Arial" pitchFamily="34" charset="0"/>
            </a:endParaRPr>
          </a:p>
          <a:p>
            <a:pPr eaLnBrk="1" hangingPunct="1"/>
            <a:r>
              <a:rPr lang="en-US" sz="1800" b="0" dirty="0">
                <a:latin typeface="+mn-lt"/>
                <a:cs typeface="Arial" pitchFamily="34" charset="0"/>
              </a:rPr>
              <a:t>We use a parametric power  curve that allows for arbitrary values of the cut-in, rated and cut-out wind speeds.</a:t>
            </a:r>
          </a:p>
        </p:txBody>
      </p:sp>
      <p:sp>
        <p:nvSpPr>
          <p:cNvPr id="18439" name="TextBox 2"/>
          <p:cNvSpPr txBox="1">
            <a:spLocks noChangeArrowheads="1"/>
          </p:cNvSpPr>
          <p:nvPr/>
        </p:nvSpPr>
        <p:spPr bwMode="auto">
          <a:xfrm>
            <a:off x="142240" y="4846221"/>
            <a:ext cx="499872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b="0" dirty="0">
                <a:latin typeface="+mn-lt"/>
                <a:cs typeface="Arial" pitchFamily="34" charset="0"/>
              </a:rPr>
              <a:t>Farm locations and generation capacity are indicated by dots, scaled by size (largest is 444 MW).  Total capacities are </a:t>
            </a:r>
            <a:r>
              <a:rPr lang="en-US" b="0" dirty="0" smtClean="0">
                <a:latin typeface="+mn-lt"/>
                <a:cs typeface="Arial" pitchFamily="34" charset="0"/>
              </a:rPr>
              <a:t>13 </a:t>
            </a:r>
            <a:r>
              <a:rPr lang="en-US" b="0" dirty="0">
                <a:latin typeface="+mn-lt"/>
                <a:cs typeface="Arial" pitchFamily="34" charset="0"/>
              </a:rPr>
              <a:t>GW in ERCOT, </a:t>
            </a:r>
            <a:r>
              <a:rPr lang="en-US" b="0" dirty="0" smtClean="0">
                <a:latin typeface="+mn-lt"/>
                <a:cs typeface="Arial" pitchFamily="34" charset="0"/>
              </a:rPr>
              <a:t>15 </a:t>
            </a:r>
            <a:r>
              <a:rPr lang="en-US" b="0" dirty="0">
                <a:latin typeface="+mn-lt"/>
                <a:cs typeface="Arial" pitchFamily="34" charset="0"/>
              </a:rPr>
              <a:t>GW in MISO</a:t>
            </a:r>
          </a:p>
        </p:txBody>
      </p:sp>
    </p:spTree>
    <p:extLst>
      <p:ext uri="{BB962C8B-B14F-4D97-AF65-F5344CB8AC3E}">
        <p14:creationId xmlns:p14="http://schemas.microsoft.com/office/powerpoint/2010/main" val="13190787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fld id="{3093CDDD-EA43-4AE0-9C4C-A87E9F1F30CE}" type="slidenum">
              <a:rPr lang="en-US">
                <a:solidFill>
                  <a:srgbClr val="898989"/>
                </a:solidFill>
              </a:rPr>
              <a:pPr eaLnBrk="1" hangingPunct="1"/>
              <a:t>8</a:t>
            </a:fld>
            <a:endParaRPr lang="en-US">
              <a:solidFill>
                <a:srgbClr val="898989"/>
              </a:solidFill>
            </a:endParaRPr>
          </a:p>
        </p:txBody>
      </p:sp>
      <p:sp>
        <p:nvSpPr>
          <p:cNvPr id="19459" name="TextBox 2"/>
          <p:cNvSpPr txBox="1">
            <a:spLocks noChangeArrowheads="1"/>
          </p:cNvSpPr>
          <p:nvPr/>
        </p:nvSpPr>
        <p:spPr bwMode="auto">
          <a:xfrm>
            <a:off x="304800" y="304800"/>
            <a:ext cx="7010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3200" dirty="0" smtClean="0">
                <a:latin typeface="+mj-lt"/>
              </a:rPr>
              <a:t>Solar Generation</a:t>
            </a:r>
            <a:endParaRPr lang="en-US" sz="3200" dirty="0">
              <a:latin typeface="+mj-lt"/>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1194932"/>
            <a:ext cx="6532880" cy="4899661"/>
          </a:xfrm>
          <a:prstGeom prst="rect">
            <a:avLst/>
          </a:prstGeom>
        </p:spPr>
      </p:pic>
    </p:spTree>
    <p:extLst>
      <p:ext uri="{BB962C8B-B14F-4D97-AF65-F5344CB8AC3E}">
        <p14:creationId xmlns:p14="http://schemas.microsoft.com/office/powerpoint/2010/main" val="36311793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4475" y="1135063"/>
            <a:ext cx="6461125" cy="484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Slide Number Placeholder 1"/>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fld id="{07C8795C-6A84-4B8A-86A1-CE9C8F9F8724}" type="slidenum">
              <a:rPr lang="en-US">
                <a:solidFill>
                  <a:srgbClr val="898989"/>
                </a:solidFill>
              </a:rPr>
              <a:pPr eaLnBrk="1" hangingPunct="1"/>
              <a:t>9</a:t>
            </a:fld>
            <a:endParaRPr lang="en-US">
              <a:solidFill>
                <a:srgbClr val="898989"/>
              </a:solidFill>
            </a:endParaRPr>
          </a:p>
        </p:txBody>
      </p:sp>
      <p:sp>
        <p:nvSpPr>
          <p:cNvPr id="22532" name="TextBox 2"/>
          <p:cNvSpPr txBox="1">
            <a:spLocks noChangeArrowheads="1"/>
          </p:cNvSpPr>
          <p:nvPr/>
        </p:nvSpPr>
        <p:spPr bwMode="auto">
          <a:xfrm>
            <a:off x="304800" y="304800"/>
            <a:ext cx="7010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sz="3200" dirty="0">
                <a:latin typeface="+mj-lt"/>
              </a:rPr>
              <a:t>Simulated Wind Generation History</a:t>
            </a:r>
          </a:p>
        </p:txBody>
      </p:sp>
      <p:sp>
        <p:nvSpPr>
          <p:cNvPr id="22533" name="TextBox 1"/>
          <p:cNvSpPr txBox="1">
            <a:spLocks noChangeArrowheads="1"/>
          </p:cNvSpPr>
          <p:nvPr/>
        </p:nvSpPr>
        <p:spPr bwMode="auto">
          <a:xfrm>
            <a:off x="6400800" y="1219200"/>
            <a:ext cx="2347274"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ＭＳ Ｐゴシック" pitchFamily="-84" charset="-128"/>
              </a:defRPr>
            </a:lvl1pPr>
            <a:lvl2pPr marL="742950" indent="-285750" eaLnBrk="0" hangingPunct="0">
              <a:defRPr>
                <a:solidFill>
                  <a:schemeClr val="tx1"/>
                </a:solidFill>
                <a:latin typeface="Calibri" pitchFamily="34" charset="0"/>
                <a:ea typeface="ＭＳ Ｐゴシック" pitchFamily="-84" charset="-128"/>
              </a:defRPr>
            </a:lvl2pPr>
            <a:lvl3pPr marL="1143000" indent="-228600" eaLnBrk="0" hangingPunct="0">
              <a:defRPr>
                <a:solidFill>
                  <a:schemeClr val="tx1"/>
                </a:solidFill>
                <a:latin typeface="Calibri" pitchFamily="34" charset="0"/>
                <a:ea typeface="ＭＳ Ｐゴシック" pitchFamily="-84" charset="-128"/>
              </a:defRPr>
            </a:lvl3pPr>
            <a:lvl4pPr marL="1600200" indent="-228600" eaLnBrk="0" hangingPunct="0">
              <a:defRPr>
                <a:solidFill>
                  <a:schemeClr val="tx1"/>
                </a:solidFill>
                <a:latin typeface="Calibri" pitchFamily="34" charset="0"/>
                <a:ea typeface="ＭＳ Ｐゴシック" pitchFamily="-84" charset="-128"/>
              </a:defRPr>
            </a:lvl4pPr>
            <a:lvl5pPr marL="2057400" indent="-228600" eaLnBrk="0" hangingPunct="0">
              <a:defRPr>
                <a:solidFill>
                  <a:schemeClr val="tx1"/>
                </a:solidFill>
                <a:latin typeface="Calibri" pitchFamily="34" charset="0"/>
                <a:ea typeface="ＭＳ Ｐゴシック" pitchFamily="-8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8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8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8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84" charset="-128"/>
              </a:defRPr>
            </a:lvl9pPr>
          </a:lstStyle>
          <a:p>
            <a:pPr eaLnBrk="1" hangingPunct="1"/>
            <a:r>
              <a:rPr lang="en-US" b="0" dirty="0">
                <a:latin typeface="+mn-lt"/>
                <a:cs typeface="Arial" pitchFamily="34" charset="0"/>
              </a:rPr>
              <a:t>These plots show hourly wind generation for the ERCOT and MISO interconnections.  Blue shows the simulated wind generation, green shows the actual generation.  The agreement is quite good: correlation </a:t>
            </a:r>
            <a:r>
              <a:rPr lang="en-US" b="0" dirty="0" err="1">
                <a:latin typeface="+mn-lt"/>
                <a:cs typeface="Arial" pitchFamily="34" charset="0"/>
              </a:rPr>
              <a:t>coeffcients</a:t>
            </a:r>
            <a:r>
              <a:rPr lang="en-US" b="0" dirty="0">
                <a:latin typeface="+mn-lt"/>
                <a:cs typeface="Arial" pitchFamily="34" charset="0"/>
              </a:rPr>
              <a:t> are 0.91 and 0.94 for ERCOT and MISO respectively. </a:t>
            </a:r>
          </a:p>
        </p:txBody>
      </p:sp>
    </p:spTree>
    <p:extLst>
      <p:ext uri="{BB962C8B-B14F-4D97-AF65-F5344CB8AC3E}">
        <p14:creationId xmlns:p14="http://schemas.microsoft.com/office/powerpoint/2010/main" val="474387843"/>
      </p:ext>
    </p:extLst>
  </p:cSld>
  <p:clrMapOvr>
    <a:masterClrMapping/>
  </p:clrMapOvr>
  <p:timing>
    <p:tnLst>
      <p:par>
        <p:cTn id="1" dur="indefinite" restart="never" nodeType="tmRoot"/>
      </p:par>
    </p:tnLst>
  </p:timing>
</p:sld>
</file>

<file path=ppt/theme/theme1.xml><?xml version="1.0" encoding="utf-8"?>
<a:theme xmlns:a="http://schemas.openxmlformats.org/drawingml/2006/main" name="HawaiiEnergyWeatherSlides">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PolicyDirtyBag xmlns="microsoft.office.server.policy.changes">
  <Microsoft.Office.RecordsManagement.PolicyFeatures.Expiration op="Delete"/>
</PolicyDirtyBag>
</file>

<file path=customXml/item2.xml><?xml version="1.0" encoding="utf-8"?>
<p:properties xmlns:p="http://schemas.microsoft.com/office/2006/metadata/properties" xmlns:xsi="http://www.w3.org/2001/XMLSchema-instance" xmlns:pc="http://schemas.microsoft.com/office/infopath/2007/PartnerControls">
  <documentManagement>
    <_dlc_DocId xmlns="89063d07-f473-44d0-baa7-9dc28c623eb3">MDAUS-381-2656</_dlc_DocId>
    <_dlc_DocIdUrl xmlns="89063d07-f473-44d0-baa7-9dc28c623eb3">
      <Url>https://teams.mdaus.com/Weather/_layouts/DocIdRedir.aspx?ID=MDAUS-381-2656</Url>
      <Description>MDAUS-381-2656</Description>
    </_dlc_DocIdUrl>
  </documentManagement>
</p:properties>
</file>

<file path=customXml/item3.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ct:contentTypeSchema xmlns:ct="http://schemas.microsoft.com/office/2006/metadata/contentType" xmlns:ma="http://schemas.microsoft.com/office/2006/metadata/properties/metaAttributes" ct:_="" ma:_="" ma:contentTypeName="Document" ma:contentTypeID="0x010100EC1043096C97974BA799FE051901F5D2" ma:contentTypeVersion="115" ma:contentTypeDescription="Create a new document." ma:contentTypeScope="" ma:versionID="9a7b92c880b51b41d180bc91b2e0b84b">
  <xsd:schema xmlns:xsd="http://www.w3.org/2001/XMLSchema" xmlns:xs="http://www.w3.org/2001/XMLSchema" xmlns:p="http://schemas.microsoft.com/office/2006/metadata/properties" xmlns:ns2="89063d07-f473-44d0-baa7-9dc28c623eb3" targetNamespace="http://schemas.microsoft.com/office/2006/metadata/properties" ma:root="true" ma:fieldsID="160d2bc2f7eeeecb37dda6edfb26d815" ns2:_="">
    <xsd:import namespace="89063d07-f473-44d0-baa7-9dc28c623eb3"/>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063d07-f473-44d0-baa7-9dc28c623eb3"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193F4A5-3C16-48A1-9307-B38DCE7DC0C6}">
  <ds:schemaRefs>
    <ds:schemaRef ds:uri="microsoft.office.server.policy.changes"/>
  </ds:schemaRefs>
</ds:datastoreItem>
</file>

<file path=customXml/itemProps2.xml><?xml version="1.0" encoding="utf-8"?>
<ds:datastoreItem xmlns:ds="http://schemas.openxmlformats.org/officeDocument/2006/customXml" ds:itemID="{35E59471-7F40-4481-8869-A03B5E7AFEA3}">
  <ds:schemaRefs>
    <ds:schemaRef ds:uri="http://schemas.microsoft.com/office/infopath/2007/PartnerControls"/>
    <ds:schemaRef ds:uri="http://purl.org/dc/elements/1.1/"/>
    <ds:schemaRef ds:uri="http://schemas.microsoft.com/office/2006/metadata/properties"/>
    <ds:schemaRef ds:uri="89063d07-f473-44d0-baa7-9dc28c623eb3"/>
    <ds:schemaRef ds:uri="http://purl.org/dc/terms/"/>
    <ds:schemaRef ds:uri="http://schemas.openxmlformats.org/package/2006/metadata/core-properties"/>
    <ds:schemaRef ds:uri="http://schemas.microsoft.com/office/2006/documentManagement/types"/>
    <ds:schemaRef ds:uri="http://www.w3.org/XML/1998/namespace"/>
    <ds:schemaRef ds:uri="http://purl.org/dc/dcmitype/"/>
  </ds:schemaRefs>
</ds:datastoreItem>
</file>

<file path=customXml/itemProps3.xml><?xml version="1.0" encoding="utf-8"?>
<ds:datastoreItem xmlns:ds="http://schemas.openxmlformats.org/officeDocument/2006/customXml" ds:itemID="{AE74D15C-AED6-4171-8B3B-AEB41605CFC0}">
  <ds:schemaRefs>
    <ds:schemaRef ds:uri="http://schemas.microsoft.com/sharepoint/events"/>
  </ds:schemaRefs>
</ds:datastoreItem>
</file>

<file path=customXml/itemProps4.xml><?xml version="1.0" encoding="utf-8"?>
<ds:datastoreItem xmlns:ds="http://schemas.openxmlformats.org/officeDocument/2006/customXml" ds:itemID="{5C694F70-42BD-4546-87F1-3E2F6E207458}">
  <ds:schemaRefs>
    <ds:schemaRef ds:uri="http://schemas.microsoft.com/sharepoint/v3/contenttype/forms"/>
  </ds:schemaRefs>
</ds:datastoreItem>
</file>

<file path=customXml/itemProps5.xml><?xml version="1.0" encoding="utf-8"?>
<ds:datastoreItem xmlns:ds="http://schemas.openxmlformats.org/officeDocument/2006/customXml" ds:itemID="{B940ECB9-1F30-4EA5-A6CA-81BD88387EF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063d07-f473-44d0-baa7-9dc28c623eb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HawaiiEnergyWeatherSlides</Template>
  <TotalTime>18747</TotalTime>
  <Words>1332</Words>
  <Application>Microsoft Office PowerPoint</Application>
  <PresentationFormat>On-screen Show (4:3)</PresentationFormat>
  <Paragraphs>135</Paragraphs>
  <Slides>31</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31</vt:i4>
      </vt:variant>
    </vt:vector>
  </HeadingPairs>
  <TitlesOfParts>
    <vt:vector size="39" baseType="lpstr">
      <vt:lpstr>ＭＳ Ｐゴシック</vt:lpstr>
      <vt:lpstr>Arial</vt:lpstr>
      <vt:lpstr>Arial Narrow</vt:lpstr>
      <vt:lpstr>Calibri</vt:lpstr>
      <vt:lpstr>Tahoma</vt:lpstr>
      <vt:lpstr>Times</vt:lpstr>
      <vt:lpstr>Times New Roman</vt:lpstr>
      <vt:lpstr>HawaiiEnergyWeatherSlides</vt:lpstr>
      <vt:lpstr>Modeling the variability of renewable generation and electrical demand in RTOs and cities using reanalyzed winds, insolation and temperature </vt:lpstr>
      <vt:lpstr>US and Canadian  RTO/ISO regions</vt:lpstr>
      <vt:lpstr>Wind Farms in the US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Travis.Hartman@mdaus.com</Manager>
  <Company>MDA Information Systems LLC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Wind Power Presentation</dc:title>
  <dc:creator>Daniel.Kirk-Davidoff@mdaus.com</dc:creator>
  <cp:keywords>Wind Power, Utilities, Forecasting</cp:keywords>
  <cp:lastModifiedBy>Daniel Kirk-Davidoff</cp:lastModifiedBy>
  <cp:revision>511</cp:revision>
  <dcterms:created xsi:type="dcterms:W3CDTF">2012-03-28T15:59:23Z</dcterms:created>
  <dcterms:modified xsi:type="dcterms:W3CDTF">2015-06-09T13:18:54Z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0x010100EC1043096C97974BA799FE051901F5D2</vt:lpwstr>
  </property>
  <property fmtid="{D5CDD505-2E9C-101B-9397-08002B2CF9AE}" pid="3" name="ItemRetentionFormula">
    <vt:lpwstr/>
  </property>
  <property fmtid="{D5CDD505-2E9C-101B-9397-08002B2CF9AE}" pid="4" name="_dlc_policyId">
    <vt:lpwstr/>
  </property>
  <property fmtid="{D5CDD505-2E9C-101B-9397-08002B2CF9AE}" pid="5" name="_dlc_DocIdItemGuid">
    <vt:lpwstr>b9f90d32-0304-443f-bbbc-9a1b9bb76f4d</vt:lpwstr>
  </property>
</Properties>
</file>