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2"/>
  </p:notesMasterIdLst>
  <p:sldIdLst>
    <p:sldId id="268" r:id="rId2"/>
    <p:sldId id="256" r:id="rId3"/>
    <p:sldId id="259" r:id="rId4"/>
    <p:sldId id="262" r:id="rId5"/>
    <p:sldId id="265" r:id="rId6"/>
    <p:sldId id="269" r:id="rId7"/>
    <p:sldId id="270" r:id="rId8"/>
    <p:sldId id="258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4" autoAdjust="0"/>
    <p:restoredTop sz="94660"/>
  </p:normalViewPr>
  <p:slideViewPr>
    <p:cSldViewPr snapToGrid="0">
      <p:cViewPr varScale="1">
        <p:scale>
          <a:sx n="94" d="100"/>
          <a:sy n="94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2060A0-71C4-45E5-9E61-24D4BBEF649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1333E-2C1A-48C1-907D-74569C50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2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69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7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76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063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31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05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825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18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6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10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34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33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37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57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4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26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8BB5C1E-095C-40A0-AE82-990C5FAB399F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2230E6C-1BF7-4E01-99ED-8ADE8BD03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43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4962833-2EBB-47A0-9823-D4F8E16EE1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70636A-247A-F790-CC88-83F36A3A00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77313" y="687388"/>
            <a:ext cx="6290687" cy="5483225"/>
          </a:xfrm>
          <a:effectLst/>
        </p:spPr>
        <p:txBody>
          <a:bodyPr wrap="square" anchor="ctr">
            <a:normAutofit/>
          </a:bodyPr>
          <a:lstStyle/>
          <a:p>
            <a:pPr algn="l"/>
            <a:r>
              <a:rPr lang="en-US" sz="7200" dirty="0">
                <a:solidFill>
                  <a:schemeClr val="tx1">
                    <a:lumMod val="95000"/>
                  </a:schemeClr>
                </a:solidFill>
              </a:rPr>
              <a:t>Medial Femoral Condyle (MFC)</a:t>
            </a:r>
            <a:br>
              <a:rPr lang="en-US" sz="72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7200" dirty="0">
                <a:solidFill>
                  <a:schemeClr val="tx1">
                    <a:lumMod val="95000"/>
                  </a:schemeClr>
                </a:solidFill>
              </a:rPr>
              <a:t>Bone Flap</a:t>
            </a:r>
            <a:br>
              <a:rPr lang="en-US" sz="7200" dirty="0">
                <a:solidFill>
                  <a:schemeClr val="tx1">
                    <a:lumMod val="95000"/>
                  </a:schemeClr>
                </a:solidFill>
              </a:rPr>
            </a:br>
            <a:endParaRPr lang="en-US" sz="7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4C994FD-5DB5-5C16-5CFA-34ED88DAC4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295400"/>
            <a:ext cx="2895646" cy="4267200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Anthony Capito, MD FACS</a:t>
            </a:r>
          </a:p>
          <a:p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Oncologic Reconstructive Course</a:t>
            </a:r>
          </a:p>
          <a:p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12/7/2025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FCCE20-1E4F-44FF-87B4-379D391A2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580" y="2032907"/>
            <a:ext cx="0" cy="2792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54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9FCA571C-9CA4-C1E9-002F-B263402203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821" t="26924" r="28348" b="31981"/>
          <a:stretch/>
        </p:blipFill>
        <p:spPr>
          <a:xfrm>
            <a:off x="1794308" y="503584"/>
            <a:ext cx="9129535" cy="55791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AC1B85-D4D9-70AC-4A6A-055EDE5DDFBE}"/>
              </a:ext>
            </a:extLst>
          </p:cNvPr>
          <p:cNvSpPr txBox="1"/>
          <p:nvPr/>
        </p:nvSpPr>
        <p:spPr>
          <a:xfrm>
            <a:off x="6776720" y="6312567"/>
            <a:ext cx="510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Iorio ML, </a:t>
            </a:r>
            <a:r>
              <a:rPr lang="en-US" sz="1200" dirty="0" err="1"/>
              <a:t>Masden</a:t>
            </a:r>
            <a:r>
              <a:rPr lang="en-US" sz="1200" dirty="0"/>
              <a:t> DL, Higgins JP. The Limits of  Medial Femoral Condyle </a:t>
            </a:r>
            <a:r>
              <a:rPr lang="en-US" sz="1200" dirty="0" err="1"/>
              <a:t>Corticoperiosteal</a:t>
            </a:r>
            <a:r>
              <a:rPr lang="en-US" sz="1200" dirty="0"/>
              <a:t> Flaps. </a:t>
            </a:r>
            <a:r>
              <a:rPr lang="en-US" sz="1200" i="1" dirty="0"/>
              <a:t>J Hand Surg </a:t>
            </a:r>
            <a:r>
              <a:rPr lang="en-US" sz="1200" dirty="0"/>
              <a:t>2011;36A: 1592-96.</a:t>
            </a:r>
          </a:p>
        </p:txBody>
      </p:sp>
    </p:spTree>
    <p:extLst>
      <p:ext uri="{BB962C8B-B14F-4D97-AF65-F5344CB8AC3E}">
        <p14:creationId xmlns:p14="http://schemas.microsoft.com/office/powerpoint/2010/main" val="22211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99E5F-2A5D-E02E-7B77-27A758325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Anatomy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E9B9426-BC5A-5C2F-A210-DD946AF233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6821" t="26924" r="28348" b="31981"/>
          <a:stretch/>
        </p:blipFill>
        <p:spPr>
          <a:xfrm>
            <a:off x="2153920" y="1123807"/>
            <a:ext cx="8300720" cy="507266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6E4658-30BE-A242-AD37-ACB3A50D647A}"/>
              </a:ext>
            </a:extLst>
          </p:cNvPr>
          <p:cNvSpPr txBox="1"/>
          <p:nvPr/>
        </p:nvSpPr>
        <p:spPr>
          <a:xfrm>
            <a:off x="6776720" y="6312567"/>
            <a:ext cx="510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Iorio ML, </a:t>
            </a:r>
            <a:r>
              <a:rPr lang="en-US" sz="1200" dirty="0" err="1"/>
              <a:t>Masden</a:t>
            </a:r>
            <a:r>
              <a:rPr lang="en-US" sz="1200" dirty="0"/>
              <a:t> DL, Higgins JP. The Limits of  Medial Femoral Condyle </a:t>
            </a:r>
            <a:r>
              <a:rPr lang="en-US" sz="1200" dirty="0" err="1"/>
              <a:t>Corticoperiosteal</a:t>
            </a:r>
            <a:r>
              <a:rPr lang="en-US" sz="1200" dirty="0"/>
              <a:t> Flaps. </a:t>
            </a:r>
            <a:r>
              <a:rPr lang="en-US" sz="1200" i="1" dirty="0"/>
              <a:t>J Hand Surg </a:t>
            </a:r>
            <a:r>
              <a:rPr lang="en-US" sz="1200" dirty="0"/>
              <a:t>2011;36A: 1592-96.</a:t>
            </a:r>
          </a:p>
        </p:txBody>
      </p:sp>
    </p:spTree>
    <p:extLst>
      <p:ext uri="{BB962C8B-B14F-4D97-AF65-F5344CB8AC3E}">
        <p14:creationId xmlns:p14="http://schemas.microsoft.com/office/powerpoint/2010/main" val="3683994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6E35E6A-204B-3DA6-7340-9833536A95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7" t="41159" r="20684" b="40483"/>
          <a:stretch/>
        </p:blipFill>
        <p:spPr bwMode="auto">
          <a:xfrm>
            <a:off x="2093147" y="274852"/>
            <a:ext cx="8560903" cy="602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599954-90AB-0018-3A73-89735F0B9547}"/>
              </a:ext>
            </a:extLst>
          </p:cNvPr>
          <p:cNvSpPr txBox="1"/>
          <p:nvPr/>
        </p:nvSpPr>
        <p:spPr>
          <a:xfrm>
            <a:off x="8991600" y="6383093"/>
            <a:ext cx="2957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Wong VW, Higgins JP. Medial Femoral Condyle Flap.</a:t>
            </a:r>
          </a:p>
          <a:p>
            <a:r>
              <a:rPr lang="en-US" sz="1000" i="1" dirty="0"/>
              <a:t>PRS Global Open</a:t>
            </a:r>
            <a:r>
              <a:rPr lang="en-US" sz="1000" dirty="0"/>
              <a:t> 2016;4:e834.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391108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D032B40-F676-10C6-326D-2806A066B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7" b="36748"/>
          <a:stretch/>
        </p:blipFill>
        <p:spPr bwMode="auto">
          <a:xfrm>
            <a:off x="87036" y="1639321"/>
            <a:ext cx="6008964" cy="326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B2B042-1AA2-2C9D-B6F1-5F4D8369E2D6}"/>
              </a:ext>
            </a:extLst>
          </p:cNvPr>
          <p:cNvSpPr txBox="1"/>
          <p:nvPr/>
        </p:nvSpPr>
        <p:spPr>
          <a:xfrm>
            <a:off x="8808720" y="6200213"/>
            <a:ext cx="2957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Wong VW, Higgins JP. Medial Femoral Condyle Flap.</a:t>
            </a:r>
          </a:p>
          <a:p>
            <a:r>
              <a:rPr lang="en-US" sz="1000" i="1" dirty="0"/>
              <a:t>PRS Global Open</a:t>
            </a:r>
            <a:r>
              <a:rPr lang="en-US" sz="1000" dirty="0"/>
              <a:t> 2016;4:e834.</a:t>
            </a:r>
            <a:endParaRPr lang="en-US" sz="1000" i="1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E3F6C36-A6D4-3692-2E36-B8DB427282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03" b="33720"/>
          <a:stretch/>
        </p:blipFill>
        <p:spPr bwMode="auto">
          <a:xfrm>
            <a:off x="6147255" y="1201243"/>
            <a:ext cx="5957709" cy="413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02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EB204141-3404-BE96-67C2-53652BA57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9" t="39869" r="19090" b="39347"/>
          <a:stretch/>
        </p:blipFill>
        <p:spPr bwMode="auto">
          <a:xfrm>
            <a:off x="1904719" y="251791"/>
            <a:ext cx="8072401" cy="621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00DCA1-CF8B-7C5E-29A1-3C8C62DF4C18}"/>
              </a:ext>
            </a:extLst>
          </p:cNvPr>
          <p:cNvSpPr txBox="1"/>
          <p:nvPr/>
        </p:nvSpPr>
        <p:spPr>
          <a:xfrm>
            <a:off x="9347200" y="6457890"/>
            <a:ext cx="2957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Wong VW, Higgins JP. Medial Femoral Condyle Flap.</a:t>
            </a:r>
          </a:p>
          <a:p>
            <a:r>
              <a:rPr lang="en-US" sz="1000" i="1" dirty="0"/>
              <a:t>PRS Global Open</a:t>
            </a:r>
            <a:r>
              <a:rPr lang="en-US" sz="1000" dirty="0"/>
              <a:t> 2016;4:e834.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739177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C91364-6A38-4E40-04C7-9807B3B3F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48" y="482048"/>
            <a:ext cx="7858539" cy="589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7BB2EE9-C828-30E7-5813-ED570FCC38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90" t="15788" r="28636" b="22038"/>
          <a:stretch/>
        </p:blipFill>
        <p:spPr bwMode="auto">
          <a:xfrm>
            <a:off x="8834381" y="482048"/>
            <a:ext cx="2926343" cy="589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42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F63B05A5-A51C-2F86-94D4-36B798A7BD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3D3E8C-C0C9-5262-9BA5-D10AC784FA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657" t="41352" r="38535" b="20966"/>
          <a:stretch/>
        </p:blipFill>
        <p:spPr>
          <a:xfrm>
            <a:off x="848140" y="588177"/>
            <a:ext cx="4333460" cy="57878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B34F2A-569F-EAF7-1F63-E03E0F1B16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333" t="30531" r="52963" b="24831"/>
          <a:stretch/>
        </p:blipFill>
        <p:spPr>
          <a:xfrm>
            <a:off x="6692348" y="588177"/>
            <a:ext cx="4575294" cy="574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65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51ACA4-C2AA-48FD-B044-6241EA5673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371" t="26074" r="27185" b="27852"/>
          <a:stretch/>
        </p:blipFill>
        <p:spPr>
          <a:xfrm>
            <a:off x="441748" y="722670"/>
            <a:ext cx="7422092" cy="51294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F1A15F-6BE0-80DF-B73C-70EC5373A4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00" t="32148" r="30938" b="54815"/>
          <a:stretch/>
        </p:blipFill>
        <p:spPr>
          <a:xfrm>
            <a:off x="8026861" y="2255520"/>
            <a:ext cx="4010891" cy="1828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554879-43D2-5651-CFBF-41A6B5C67E3B}"/>
              </a:ext>
            </a:extLst>
          </p:cNvPr>
          <p:cNvSpPr txBox="1"/>
          <p:nvPr/>
        </p:nvSpPr>
        <p:spPr>
          <a:xfrm>
            <a:off x="7755811" y="6054636"/>
            <a:ext cx="428194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Burger HK, </a:t>
            </a:r>
            <a:r>
              <a:rPr lang="en-US" sz="1100" dirty="0" err="1"/>
              <a:t>Windhofer</a:t>
            </a:r>
            <a:r>
              <a:rPr lang="en-US" sz="1100" dirty="0"/>
              <a:t> C, </a:t>
            </a:r>
            <a:r>
              <a:rPr lang="en-US" sz="1100" dirty="0" err="1"/>
              <a:t>Gagg</a:t>
            </a:r>
            <a:r>
              <a:rPr lang="en-US" sz="1100" dirty="0"/>
              <a:t>, AJ, Higgins JP. </a:t>
            </a:r>
            <a:r>
              <a:rPr lang="en-US" sz="1100" i="1" dirty="0"/>
              <a:t>Vascularized Medial </a:t>
            </a:r>
          </a:p>
          <a:p>
            <a:r>
              <a:rPr lang="en-US" sz="1100" i="1" dirty="0"/>
              <a:t>Femoral </a:t>
            </a:r>
            <a:r>
              <a:rPr lang="en-US" sz="1100" i="1" dirty="0" err="1"/>
              <a:t>Troclea</a:t>
            </a:r>
            <a:r>
              <a:rPr lang="en-US" sz="1100" i="1" dirty="0"/>
              <a:t> </a:t>
            </a:r>
            <a:r>
              <a:rPr lang="en-US" sz="1100" i="1" dirty="0" err="1"/>
              <a:t>Osteocartilaginous</a:t>
            </a:r>
            <a:r>
              <a:rPr lang="en-US" sz="1100" i="1" dirty="0"/>
              <a:t> Flap Reconstruction of Proximal Pole</a:t>
            </a:r>
          </a:p>
          <a:p>
            <a:r>
              <a:rPr lang="en-US" sz="1100" i="1" dirty="0"/>
              <a:t>Scaphoid </a:t>
            </a:r>
            <a:r>
              <a:rPr lang="en-US" sz="1100" i="1" dirty="0" err="1"/>
              <a:t>Nonunions</a:t>
            </a:r>
            <a:r>
              <a:rPr lang="en-US" sz="1100" i="1" dirty="0"/>
              <a:t> </a:t>
            </a:r>
            <a:r>
              <a:rPr lang="en-US" sz="1100" dirty="0"/>
              <a:t>JHS 2013; 38A: 690-700.</a:t>
            </a:r>
          </a:p>
        </p:txBody>
      </p:sp>
    </p:spTree>
    <p:extLst>
      <p:ext uri="{BB962C8B-B14F-4D97-AF65-F5344CB8AC3E}">
        <p14:creationId xmlns:p14="http://schemas.microsoft.com/office/powerpoint/2010/main" val="3567995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D0A86DD3-D0DD-6D51-DE79-20F97CB9FF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0" t="39614" r="19429" b="39130"/>
          <a:stretch/>
        </p:blipFill>
        <p:spPr bwMode="auto">
          <a:xfrm>
            <a:off x="2597427" y="381478"/>
            <a:ext cx="7487477" cy="588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929090-E3C2-2A71-417F-455E3A6E3281}"/>
              </a:ext>
            </a:extLst>
          </p:cNvPr>
          <p:cNvSpPr txBox="1"/>
          <p:nvPr/>
        </p:nvSpPr>
        <p:spPr>
          <a:xfrm>
            <a:off x="9234139" y="6289412"/>
            <a:ext cx="2957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Wong VW, Higgins JP. Medial Femoral Condyle Flap.</a:t>
            </a:r>
          </a:p>
          <a:p>
            <a:r>
              <a:rPr lang="en-US" sz="1000" i="1" dirty="0"/>
              <a:t>PRS Global Open</a:t>
            </a:r>
            <a:r>
              <a:rPr lang="en-US" sz="1000" dirty="0"/>
              <a:t> 2016;4:e834.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50737194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84</TotalTime>
  <Words>174</Words>
  <Application>Microsoft Office PowerPoint</Application>
  <PresentationFormat>Widescreen</PresentationFormat>
  <Paragraphs>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Arial</vt:lpstr>
      <vt:lpstr>Corbel</vt:lpstr>
      <vt:lpstr>Depth</vt:lpstr>
      <vt:lpstr>Medial Femoral Condyle (MFC) Bone Flap </vt:lpstr>
      <vt:lpstr>Anatomy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Capito, Anthony E.</dc:creator>
  <cp:lastModifiedBy>Capito, Anthony E.</cp:lastModifiedBy>
  <cp:revision>3</cp:revision>
  <dcterms:created xsi:type="dcterms:W3CDTF">2024-11-19T18:38:34Z</dcterms:created>
  <dcterms:modified xsi:type="dcterms:W3CDTF">2025-01-28T16:15:07Z</dcterms:modified>
</cp:coreProperties>
</file>