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y="6858000" cx="12192000"/>
  <p:notesSz cx="6858000" cy="9144000"/>
  <p:embeddedFontLst>
    <p:embeddedFont>
      <p:font typeface="Garamond"/>
      <p:regular r:id="rId26"/>
      <p:bold r:id="rId27"/>
      <p:italic r:id="rId28"/>
      <p:boldItalic r:id="rId29"/>
    </p:embeddedFont>
    <p:embeddedFont>
      <p:font typeface="Lora"/>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3840">
          <p15:clr>
            <a:srgbClr val="A4A3A4"/>
          </p15:clr>
        </p15:guide>
        <p15:guide id="2" orient="horz" pos="2160">
          <p15:clr>
            <a:srgbClr val="A4A3A4"/>
          </p15:clr>
        </p15:guide>
      </p15:sldGuideLst>
    </p:ext>
    <p:ext uri="http://customooxmlschemas.google.com/">
      <go:slidesCustomData xmlns:go="http://customooxmlschemas.google.com/" r:id="rId34" roundtripDataSignature="AMtx7miVKsvEPeO84dFciZ8G3oG+DlIG0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840"/>
        <p:guide pos="2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Garamond-regular.fntdata"/><Relationship Id="rId25" Type="http://schemas.openxmlformats.org/officeDocument/2006/relationships/slide" Target="slides/slide20.xml"/><Relationship Id="rId28" Type="http://schemas.openxmlformats.org/officeDocument/2006/relationships/font" Target="fonts/Garamond-italic.fntdata"/><Relationship Id="rId27" Type="http://schemas.openxmlformats.org/officeDocument/2006/relationships/font" Target="fonts/Garamond-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Garamond-boldItalic.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Lora-bold.fntdata"/><Relationship Id="rId30" Type="http://schemas.openxmlformats.org/officeDocument/2006/relationships/font" Target="fonts/Lora-regular.fntdata"/><Relationship Id="rId11" Type="http://schemas.openxmlformats.org/officeDocument/2006/relationships/slide" Target="slides/slide6.xml"/><Relationship Id="rId33" Type="http://schemas.openxmlformats.org/officeDocument/2006/relationships/font" Target="fonts/Lora-boldItalic.fntdata"/><Relationship Id="rId10" Type="http://schemas.openxmlformats.org/officeDocument/2006/relationships/slide" Target="slides/slide5.xml"/><Relationship Id="rId32" Type="http://schemas.openxmlformats.org/officeDocument/2006/relationships/font" Target="fonts/Lora-italic.fntdata"/><Relationship Id="rId13" Type="http://schemas.openxmlformats.org/officeDocument/2006/relationships/slide" Target="slides/slide8.xml"/><Relationship Id="rId12" Type="http://schemas.openxmlformats.org/officeDocument/2006/relationships/slide" Target="slides/slide7.xml"/><Relationship Id="rId34" Type="http://customschemas.google.com/relationships/presentationmetadata" Target="meta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indent="-228600" lvl="1" marL="914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2pPr>
            <a:lvl3pPr indent="-228600" lvl="2" marL="1371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3pPr>
            <a:lvl4pPr indent="-228600" lvl="3" marL="1828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4pPr>
            <a:lvl5pPr indent="-228600" lvl="4" marL="22860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5pPr>
            <a:lvl6pPr indent="-228600" lvl="5" marL="2743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6pPr>
            <a:lvl7pPr indent="-228600" lvl="6" marL="3200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7pPr>
            <a:lvl8pPr indent="-228600" lvl="7" marL="3657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8pPr>
            <a:lvl9pPr indent="-228600" lvl="8" marL="4114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 name="Google Shape;87;p1: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8" name="Google Shape;88;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9" name="Google Shape;219;p10: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Arial"/>
              <a:buNone/>
            </a:pPr>
            <a:r>
              <a:rPr lang="en-US"/>
              <a:t>According to Disney’s revenue distribution, they were a Dominant Business.</a:t>
            </a:r>
            <a:endParaRPr/>
          </a:p>
          <a:p>
            <a:pPr indent="0" lvl="0" marL="0" rtl="0" algn="l">
              <a:spcBef>
                <a:spcPts val="0"/>
              </a:spcBef>
              <a:spcAft>
                <a:spcPts val="0"/>
              </a:spcAft>
              <a:buNone/>
            </a:pPr>
            <a:r>
              <a:t/>
            </a:r>
            <a:endParaRPr/>
          </a:p>
        </p:txBody>
      </p:sp>
      <p:sp>
        <p:nvSpPr>
          <p:cNvPr id="220" name="Google Shape;220;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7" name="Google Shape;227;p11: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Which level of diversification did Disney have in 2000? See next slide.</a:t>
            </a:r>
            <a:endParaRPr/>
          </a:p>
        </p:txBody>
      </p:sp>
      <p:sp>
        <p:nvSpPr>
          <p:cNvPr id="228" name="Google Shape;228;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8" name="Google Shape;268;p12: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2000 – Related Diversification</a:t>
            </a:r>
            <a:endParaRPr/>
          </a:p>
        </p:txBody>
      </p:sp>
      <p:sp>
        <p:nvSpPr>
          <p:cNvPr id="269" name="Google Shape;269;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6" name="Google Shape;276;p13: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2000 – Related Diversification</a:t>
            </a:r>
            <a:endParaRPr/>
          </a:p>
        </p:txBody>
      </p:sp>
      <p:sp>
        <p:nvSpPr>
          <p:cNvPr id="277" name="Google Shape;277;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14: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7" name="Google Shape;317;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p15: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4" name="Google Shape;324;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p16: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1" name="Google Shape;331;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 name="Shape 335"/>
        <p:cNvGrpSpPr/>
        <p:nvPr/>
      </p:nvGrpSpPr>
      <p:grpSpPr>
        <a:xfrm>
          <a:off x="0" y="0"/>
          <a:ext cx="0" cy="0"/>
          <a:chOff x="0" y="0"/>
          <a:chExt cx="0" cy="0"/>
        </a:xfrm>
      </p:grpSpPr>
      <p:sp>
        <p:nvSpPr>
          <p:cNvPr id="336" name="Google Shape;336;p17: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7" name="Google Shape;337;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 name="Shape 342"/>
        <p:cNvGrpSpPr/>
        <p:nvPr/>
      </p:nvGrpSpPr>
      <p:grpSpPr>
        <a:xfrm>
          <a:off x="0" y="0"/>
          <a:ext cx="0" cy="0"/>
          <a:chOff x="0" y="0"/>
          <a:chExt cx="0" cy="0"/>
        </a:xfrm>
      </p:grpSpPr>
      <p:sp>
        <p:nvSpPr>
          <p:cNvPr id="343" name="Google Shape;343;p18: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4" name="Google Shape;344;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p19: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1" name="Google Shape;351;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2: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 name="Google Shape;101;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8" name="Google Shape;358;p20: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9" name="Google Shape;359;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3: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 name="Google Shape;108;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4: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 name="Google Shape;11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5: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4" name="Google Shape;12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1" name="Google Shape;131;p6: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2" name="Google Shape;132;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7: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9" name="Google Shape;159;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p8: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8" name="Google Shape;168;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 name="Google Shape;177;p9: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Arial"/>
              <a:buNone/>
            </a:pPr>
            <a:r>
              <a:rPr lang="en-US"/>
              <a:t>Which level of diversification did Disney have in 1984? See next slide.</a:t>
            </a:r>
            <a:endParaRPr/>
          </a:p>
          <a:p>
            <a:pPr indent="0" lvl="0" marL="0" rtl="0" algn="l">
              <a:spcBef>
                <a:spcPts val="0"/>
              </a:spcBef>
              <a:spcAft>
                <a:spcPts val="0"/>
              </a:spcAft>
              <a:buNone/>
            </a:pPr>
            <a:r>
              <a:t/>
            </a:r>
            <a:endParaRPr/>
          </a:p>
        </p:txBody>
      </p:sp>
      <p:sp>
        <p:nvSpPr>
          <p:cNvPr id="178" name="Google Shape;178;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showMasterSp="0" type="secHead">
  <p:cSld name="SECTION_HEADER">
    <p:spTree>
      <p:nvGrpSpPr>
        <p:cNvPr id="17" name="Shape 17"/>
        <p:cNvGrpSpPr/>
        <p:nvPr/>
      </p:nvGrpSpPr>
      <p:grpSpPr>
        <a:xfrm>
          <a:off x="0" y="0"/>
          <a:ext cx="0" cy="0"/>
          <a:chOff x="0" y="0"/>
          <a:chExt cx="0" cy="0"/>
        </a:xfrm>
      </p:grpSpPr>
      <p:sp>
        <p:nvSpPr>
          <p:cNvPr id="18" name="Google Shape;18;p22"/>
          <p:cNvSpPr/>
          <p:nvPr/>
        </p:nvSpPr>
        <p:spPr>
          <a:xfrm>
            <a:off x="0" y="0"/>
            <a:ext cx="12192000" cy="5715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9" name="Google Shape;19;p22"/>
          <p:cNvSpPr txBox="1"/>
          <p:nvPr>
            <p:ph type="title"/>
          </p:nvPr>
        </p:nvSpPr>
        <p:spPr>
          <a:xfrm>
            <a:off x="609600" y="3153095"/>
            <a:ext cx="10972800" cy="22860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5800"/>
              <a:buFont typeface="Arial"/>
              <a:buNone/>
              <a:defRPr b="0" sz="5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cxnSp>
        <p:nvCxnSpPr>
          <p:cNvPr id="20" name="Google Shape;20;p22"/>
          <p:cNvCxnSpPr/>
          <p:nvPr/>
        </p:nvCxnSpPr>
        <p:spPr>
          <a:xfrm>
            <a:off x="0" y="57531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21" name="Google Shape;21;p22"/>
          <p:cNvSpPr txBox="1"/>
          <p:nvPr>
            <p:ph idx="1" type="body"/>
          </p:nvPr>
        </p:nvSpPr>
        <p:spPr>
          <a:xfrm>
            <a:off x="603250" y="5864054"/>
            <a:ext cx="10972800" cy="450042"/>
          </a:xfrm>
          <a:prstGeom prst="rect">
            <a:avLst/>
          </a:prstGeom>
          <a:noFill/>
          <a:ln>
            <a:noFill/>
          </a:ln>
        </p:spPr>
        <p:txBody>
          <a:bodyPr anchorCtr="0" anchor="ctr" bIns="45700" lIns="91425" spcFirstLastPara="1" rIns="91425" wrap="square" tIns="45700">
            <a:normAutofit/>
          </a:bodyPr>
          <a:lstStyle>
            <a:lvl1pPr indent="-228600" lvl="0" marL="457200" algn="l">
              <a:spcBef>
                <a:spcPts val="0"/>
              </a:spcBef>
              <a:spcAft>
                <a:spcPts val="0"/>
              </a:spcAft>
              <a:buSzPts val="2000"/>
              <a:buNone/>
              <a:defRPr sz="2000">
                <a:solidFill>
                  <a:schemeClr val="dk1"/>
                </a:solidFill>
              </a:defRPr>
            </a:lvl1pPr>
            <a:lvl2pPr indent="-228600" lvl="1" marL="914400" algn="l">
              <a:spcBef>
                <a:spcPts val="1600"/>
              </a:spcBef>
              <a:spcAft>
                <a:spcPts val="0"/>
              </a:spcAft>
              <a:buSzPts val="1800"/>
              <a:buNone/>
              <a:defRPr sz="1800">
                <a:solidFill>
                  <a:srgbClr val="888888"/>
                </a:solidFill>
              </a:defRPr>
            </a:lvl2pPr>
            <a:lvl3pPr indent="-228600" lvl="2" marL="1371600" algn="l">
              <a:spcBef>
                <a:spcPts val="1200"/>
              </a:spcBef>
              <a:spcAft>
                <a:spcPts val="0"/>
              </a:spcAft>
              <a:buSzPts val="1600"/>
              <a:buNone/>
              <a:defRPr sz="1600">
                <a:solidFill>
                  <a:srgbClr val="888888"/>
                </a:solidFill>
              </a:defRPr>
            </a:lvl3pPr>
            <a:lvl4pPr indent="-228600" lvl="3" marL="1828800" algn="l">
              <a:spcBef>
                <a:spcPts val="1000"/>
              </a:spcBef>
              <a:spcAft>
                <a:spcPts val="0"/>
              </a:spcAft>
              <a:buSzPts val="1400"/>
              <a:buNone/>
              <a:defRPr sz="1400">
                <a:solidFill>
                  <a:srgbClr val="888888"/>
                </a:solidFill>
              </a:defRPr>
            </a:lvl4pPr>
            <a:lvl5pPr indent="-228600" lvl="4" marL="2286000" algn="l">
              <a:spcBef>
                <a:spcPts val="800"/>
              </a:spcBef>
              <a:spcAft>
                <a:spcPts val="0"/>
              </a:spcAft>
              <a:buSzPts val="1400"/>
              <a:buNone/>
              <a:defRPr sz="1400">
                <a:solidFill>
                  <a:srgbClr val="888888"/>
                </a:solidFill>
              </a:defRPr>
            </a:lvl5pPr>
            <a:lvl6pPr indent="-228600" lvl="5" marL="2743200" algn="l">
              <a:spcBef>
                <a:spcPts val="600"/>
              </a:spcBef>
              <a:spcAft>
                <a:spcPts val="0"/>
              </a:spcAft>
              <a:buSzPts val="1400"/>
              <a:buNone/>
              <a:defRPr sz="1400">
                <a:solidFill>
                  <a:srgbClr val="888888"/>
                </a:solidFill>
              </a:defRPr>
            </a:lvl6pPr>
            <a:lvl7pPr indent="-228600" lvl="6" marL="3200400" algn="l">
              <a:spcBef>
                <a:spcPts val="600"/>
              </a:spcBef>
              <a:spcAft>
                <a:spcPts val="0"/>
              </a:spcAft>
              <a:buSzPts val="1400"/>
              <a:buNone/>
              <a:defRPr sz="1400">
                <a:solidFill>
                  <a:srgbClr val="888888"/>
                </a:solidFill>
              </a:defRPr>
            </a:lvl7pPr>
            <a:lvl8pPr indent="-228600" lvl="7" marL="3657600" algn="l">
              <a:spcBef>
                <a:spcPts val="600"/>
              </a:spcBef>
              <a:spcAft>
                <a:spcPts val="0"/>
              </a:spcAft>
              <a:buSzPts val="1400"/>
              <a:buNone/>
              <a:defRPr sz="1400">
                <a:solidFill>
                  <a:srgbClr val="888888"/>
                </a:solidFill>
              </a:defRPr>
            </a:lvl8pPr>
            <a:lvl9pPr indent="-228600" lvl="8" marL="4114800" algn="l">
              <a:spcBef>
                <a:spcPts val="600"/>
              </a:spcBef>
              <a:spcAft>
                <a:spcPts val="0"/>
              </a:spcAft>
              <a:buSzPts val="1400"/>
              <a:buNone/>
              <a:defRPr sz="1400">
                <a:solidFill>
                  <a:srgbClr val="888888"/>
                </a:solidFil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1" name="Shape 71"/>
        <p:cNvGrpSpPr/>
        <p:nvPr/>
      </p:nvGrpSpPr>
      <p:grpSpPr>
        <a:xfrm>
          <a:off x="0" y="0"/>
          <a:ext cx="0" cy="0"/>
          <a:chOff x="0" y="0"/>
          <a:chExt cx="0" cy="0"/>
        </a:xfrm>
      </p:grpSpPr>
      <p:sp>
        <p:nvSpPr>
          <p:cNvPr id="72" name="Google Shape;72;p31"/>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3" name="Google Shape;73;p31"/>
          <p:cNvSpPr txBox="1"/>
          <p:nvPr>
            <p:ph idx="1" type="body"/>
          </p:nvPr>
        </p:nvSpPr>
        <p:spPr>
          <a:xfrm rot="5400000">
            <a:off x="3867150" y="-1085850"/>
            <a:ext cx="4457700" cy="10058400"/>
          </a:xfrm>
          <a:prstGeom prst="rect">
            <a:avLst/>
          </a:prstGeom>
          <a:noFill/>
          <a:ln>
            <a:noFill/>
          </a:ln>
        </p:spPr>
        <p:txBody>
          <a:bodyPr anchorCtr="0" anchor="t" bIns="45700" lIns="91425" spcFirstLastPara="1" rIns="91425" wrap="square" tIns="45700">
            <a:normAutofit/>
          </a:bodyPr>
          <a:lstStyle>
            <a:lvl1pPr indent="-342900" lvl="0" marL="457200" algn="l">
              <a:spcBef>
                <a:spcPts val="2200"/>
              </a:spcBef>
              <a:spcAft>
                <a:spcPts val="0"/>
              </a:spcAft>
              <a:buSzPts val="1800"/>
              <a:buChar char="•"/>
              <a:defRPr/>
            </a:lvl1pPr>
            <a:lvl2pPr indent="-342900" lvl="1" marL="914400" algn="l">
              <a:spcBef>
                <a:spcPts val="1600"/>
              </a:spcBef>
              <a:spcAft>
                <a:spcPts val="0"/>
              </a:spcAft>
              <a:buSzPts val="1800"/>
              <a:buChar char="•"/>
              <a:defRPr/>
            </a:lvl2pPr>
            <a:lvl3pPr indent="-342900" lvl="2" marL="1371600" algn="l">
              <a:spcBef>
                <a:spcPts val="12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800"/>
              </a:spcBef>
              <a:spcAft>
                <a:spcPts val="0"/>
              </a:spcAft>
              <a:buSzPts val="1800"/>
              <a:buChar char="•"/>
              <a:defRPr/>
            </a:lvl5pPr>
            <a:lvl6pPr indent="-342900" lvl="5" marL="2743200" algn="l">
              <a:spcBef>
                <a:spcPts val="600"/>
              </a:spcBef>
              <a:spcAft>
                <a:spcPts val="0"/>
              </a:spcAft>
              <a:buSzPts val="1800"/>
              <a:buChar char="•"/>
              <a:defRPr/>
            </a:lvl6pPr>
            <a:lvl7pPr indent="-342900" lvl="6" marL="3200400" algn="l">
              <a:spcBef>
                <a:spcPts val="600"/>
              </a:spcBef>
              <a:spcAft>
                <a:spcPts val="0"/>
              </a:spcAft>
              <a:buSzPts val="1800"/>
              <a:buChar char="•"/>
              <a:defRPr/>
            </a:lvl7pPr>
            <a:lvl8pPr indent="-342900" lvl="7" marL="3657600" algn="l">
              <a:spcBef>
                <a:spcPts val="600"/>
              </a:spcBef>
              <a:spcAft>
                <a:spcPts val="0"/>
              </a:spcAft>
              <a:buSzPts val="1800"/>
              <a:buChar char="•"/>
              <a:defRPr/>
            </a:lvl8pPr>
            <a:lvl9pPr indent="-342900" lvl="8" marL="4114800" algn="l">
              <a:spcBef>
                <a:spcPts val="600"/>
              </a:spcBef>
              <a:spcAft>
                <a:spcPts val="0"/>
              </a:spcAft>
              <a:buSzPts val="1800"/>
              <a:buChar char="•"/>
              <a:defRPr/>
            </a:lvl9pPr>
          </a:lstStyle>
          <a:p/>
        </p:txBody>
      </p:sp>
      <p:sp>
        <p:nvSpPr>
          <p:cNvPr id="74" name="Google Shape;74;p31"/>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75" name="Google Shape;75;p31"/>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31"/>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showMasterSp="0" type="vertTitleAndTx">
  <p:cSld name="VERTICAL_TITLE_AND_VERTICAL_TEXT">
    <p:spTree>
      <p:nvGrpSpPr>
        <p:cNvPr id="77" name="Shape 77"/>
        <p:cNvGrpSpPr/>
        <p:nvPr/>
      </p:nvGrpSpPr>
      <p:grpSpPr>
        <a:xfrm>
          <a:off x="0" y="0"/>
          <a:ext cx="0" cy="0"/>
          <a:chOff x="0" y="0"/>
          <a:chExt cx="0" cy="0"/>
        </a:xfrm>
      </p:grpSpPr>
      <p:sp>
        <p:nvSpPr>
          <p:cNvPr id="78" name="Google Shape;78;p32"/>
          <p:cNvSpPr/>
          <p:nvPr/>
        </p:nvSpPr>
        <p:spPr>
          <a:xfrm>
            <a:off x="9310254" y="0"/>
            <a:ext cx="2881745"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79" name="Google Shape;79;p32"/>
          <p:cNvCxnSpPr/>
          <p:nvPr/>
        </p:nvCxnSpPr>
        <p:spPr>
          <a:xfrm flipH="1">
            <a:off x="9310254"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80" name="Google Shape;80;p32"/>
          <p:cNvSpPr txBox="1"/>
          <p:nvPr>
            <p:ph type="title"/>
          </p:nvPr>
        </p:nvSpPr>
        <p:spPr>
          <a:xfrm rot="5400000">
            <a:off x="7905750" y="2266950"/>
            <a:ext cx="5486399" cy="232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1" name="Google Shape;81;p32"/>
          <p:cNvSpPr txBox="1"/>
          <p:nvPr>
            <p:ph idx="1" type="body"/>
          </p:nvPr>
        </p:nvSpPr>
        <p:spPr>
          <a:xfrm rot="5400000">
            <a:off x="2147887" y="-623888"/>
            <a:ext cx="5486399" cy="8105775"/>
          </a:xfrm>
          <a:prstGeom prst="rect">
            <a:avLst/>
          </a:prstGeom>
          <a:noFill/>
          <a:ln>
            <a:noFill/>
          </a:ln>
        </p:spPr>
        <p:txBody>
          <a:bodyPr anchorCtr="0" anchor="t" bIns="45700" lIns="91425" spcFirstLastPara="1" rIns="91425" wrap="square" tIns="45700">
            <a:normAutofit/>
          </a:bodyPr>
          <a:lstStyle>
            <a:lvl1pPr indent="-342900" lvl="0" marL="457200" algn="l">
              <a:spcBef>
                <a:spcPts val="2200"/>
              </a:spcBef>
              <a:spcAft>
                <a:spcPts val="0"/>
              </a:spcAft>
              <a:buSzPts val="1800"/>
              <a:buChar char="•"/>
              <a:defRPr/>
            </a:lvl1pPr>
            <a:lvl2pPr indent="-342900" lvl="1" marL="914400" algn="l">
              <a:spcBef>
                <a:spcPts val="1600"/>
              </a:spcBef>
              <a:spcAft>
                <a:spcPts val="0"/>
              </a:spcAft>
              <a:buSzPts val="1800"/>
              <a:buChar char="•"/>
              <a:defRPr/>
            </a:lvl2pPr>
            <a:lvl3pPr indent="-342900" lvl="2" marL="1371600" algn="l">
              <a:spcBef>
                <a:spcPts val="12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800"/>
              </a:spcBef>
              <a:spcAft>
                <a:spcPts val="0"/>
              </a:spcAft>
              <a:buSzPts val="1800"/>
              <a:buChar char="•"/>
              <a:defRPr/>
            </a:lvl5pPr>
            <a:lvl6pPr indent="-342900" lvl="5" marL="2743200" algn="l">
              <a:spcBef>
                <a:spcPts val="600"/>
              </a:spcBef>
              <a:spcAft>
                <a:spcPts val="0"/>
              </a:spcAft>
              <a:buSzPts val="1800"/>
              <a:buChar char="•"/>
              <a:defRPr/>
            </a:lvl6pPr>
            <a:lvl7pPr indent="-342900" lvl="6" marL="3200400" algn="l">
              <a:spcBef>
                <a:spcPts val="600"/>
              </a:spcBef>
              <a:spcAft>
                <a:spcPts val="0"/>
              </a:spcAft>
              <a:buSzPts val="1800"/>
              <a:buChar char="•"/>
              <a:defRPr/>
            </a:lvl7pPr>
            <a:lvl8pPr indent="-342900" lvl="7" marL="3657600" algn="l">
              <a:spcBef>
                <a:spcPts val="600"/>
              </a:spcBef>
              <a:spcAft>
                <a:spcPts val="0"/>
              </a:spcAft>
              <a:buSzPts val="1800"/>
              <a:buChar char="•"/>
              <a:defRPr/>
            </a:lvl8pPr>
            <a:lvl9pPr indent="-342900" lvl="8" marL="4114800" algn="l">
              <a:spcBef>
                <a:spcPts val="600"/>
              </a:spcBef>
              <a:spcAft>
                <a:spcPts val="0"/>
              </a:spcAft>
              <a:buSzPts val="1800"/>
              <a:buChar char="•"/>
              <a:defRPr/>
            </a:lvl9pPr>
          </a:lstStyle>
          <a:p/>
        </p:txBody>
      </p:sp>
      <p:sp>
        <p:nvSpPr>
          <p:cNvPr id="82" name="Google Shape;82;p32"/>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83" name="Google Shape;83;p32"/>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32"/>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2" name="Shape 22"/>
        <p:cNvGrpSpPr/>
        <p:nvPr/>
      </p:nvGrpSpPr>
      <p:grpSpPr>
        <a:xfrm>
          <a:off x="0" y="0"/>
          <a:ext cx="0" cy="0"/>
          <a:chOff x="0" y="0"/>
          <a:chExt cx="0" cy="0"/>
        </a:xfrm>
      </p:grpSpPr>
      <p:sp>
        <p:nvSpPr>
          <p:cNvPr id="23" name="Google Shape;23;p23"/>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23"/>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lvl1pPr indent="-342900" lvl="0" marL="457200" algn="l">
              <a:spcBef>
                <a:spcPts val="2200"/>
              </a:spcBef>
              <a:spcAft>
                <a:spcPts val="0"/>
              </a:spcAft>
              <a:buSzPts val="1800"/>
              <a:buChar char="•"/>
              <a:defRPr/>
            </a:lvl1pPr>
            <a:lvl2pPr indent="-342900" lvl="1" marL="914400" algn="l">
              <a:spcBef>
                <a:spcPts val="1600"/>
              </a:spcBef>
              <a:spcAft>
                <a:spcPts val="0"/>
              </a:spcAft>
              <a:buSzPts val="1800"/>
              <a:buChar char="•"/>
              <a:defRPr/>
            </a:lvl2pPr>
            <a:lvl3pPr indent="-342900" lvl="2" marL="1371600" algn="l">
              <a:spcBef>
                <a:spcPts val="12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800"/>
              </a:spcBef>
              <a:spcAft>
                <a:spcPts val="0"/>
              </a:spcAft>
              <a:buSzPts val="1800"/>
              <a:buChar char="•"/>
              <a:defRPr/>
            </a:lvl5pPr>
            <a:lvl6pPr indent="-342900" lvl="5" marL="2743200" algn="l">
              <a:spcBef>
                <a:spcPts val="600"/>
              </a:spcBef>
              <a:spcAft>
                <a:spcPts val="0"/>
              </a:spcAft>
              <a:buSzPts val="1800"/>
              <a:buChar char="•"/>
              <a:defRPr/>
            </a:lvl6pPr>
            <a:lvl7pPr indent="-342900" lvl="6" marL="3200400" algn="l">
              <a:spcBef>
                <a:spcPts val="600"/>
              </a:spcBef>
              <a:spcAft>
                <a:spcPts val="0"/>
              </a:spcAft>
              <a:buSzPts val="1800"/>
              <a:buChar char="•"/>
              <a:defRPr/>
            </a:lvl7pPr>
            <a:lvl8pPr indent="-342900" lvl="7" marL="3657600" algn="l">
              <a:spcBef>
                <a:spcPts val="600"/>
              </a:spcBef>
              <a:spcAft>
                <a:spcPts val="0"/>
              </a:spcAft>
              <a:buSzPts val="1800"/>
              <a:buChar char="•"/>
              <a:defRPr/>
            </a:lvl8pPr>
            <a:lvl9pPr indent="-342900" lvl="8" marL="4114800" algn="l">
              <a:spcBef>
                <a:spcPts val="600"/>
              </a:spcBef>
              <a:spcAft>
                <a:spcPts val="0"/>
              </a:spcAft>
              <a:buSzPts val="1800"/>
              <a:buChar char="•"/>
              <a:defRPr/>
            </a:lvl9pPr>
          </a:lstStyle>
          <a:p/>
        </p:txBody>
      </p:sp>
      <p:sp>
        <p:nvSpPr>
          <p:cNvPr id="25" name="Google Shape;25;p23"/>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26" name="Google Shape;26;p23"/>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23"/>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8" name="Shape 28"/>
        <p:cNvGrpSpPr/>
        <p:nvPr/>
      </p:nvGrpSpPr>
      <p:grpSpPr>
        <a:xfrm>
          <a:off x="0" y="0"/>
          <a:ext cx="0" cy="0"/>
          <a:chOff x="0" y="0"/>
          <a:chExt cx="0" cy="0"/>
        </a:xfrm>
      </p:grpSpPr>
      <p:sp>
        <p:nvSpPr>
          <p:cNvPr id="29" name="Google Shape;29;p24"/>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 name="Google Shape;30;p24"/>
          <p:cNvSpPr txBox="1"/>
          <p:nvPr>
            <p:ph idx="1" type="body"/>
          </p:nvPr>
        </p:nvSpPr>
        <p:spPr>
          <a:xfrm>
            <a:off x="1066800" y="1529541"/>
            <a:ext cx="4754880" cy="811583"/>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400"/>
              <a:buNone/>
              <a:defRPr b="0" sz="2400"/>
            </a:lvl1pPr>
            <a:lvl2pPr indent="-228600" lvl="1" marL="914400" algn="l">
              <a:spcBef>
                <a:spcPts val="1600"/>
              </a:spcBef>
              <a:spcAft>
                <a:spcPts val="0"/>
              </a:spcAft>
              <a:buSzPts val="2000"/>
              <a:buNone/>
              <a:defRPr b="1" sz="2000"/>
            </a:lvl2pPr>
            <a:lvl3pPr indent="-228600" lvl="2" marL="1371600" algn="l">
              <a:spcBef>
                <a:spcPts val="1200"/>
              </a:spcBef>
              <a:spcAft>
                <a:spcPts val="0"/>
              </a:spcAft>
              <a:buSzPts val="1800"/>
              <a:buNone/>
              <a:defRPr b="1" sz="1800"/>
            </a:lvl3pPr>
            <a:lvl4pPr indent="-228600" lvl="3" marL="1828800" algn="l">
              <a:spcBef>
                <a:spcPts val="1000"/>
              </a:spcBef>
              <a:spcAft>
                <a:spcPts val="0"/>
              </a:spcAft>
              <a:buSzPts val="1600"/>
              <a:buNone/>
              <a:defRPr b="1" sz="1600"/>
            </a:lvl4pPr>
            <a:lvl5pPr indent="-228600" lvl="4" marL="2286000" algn="l">
              <a:spcBef>
                <a:spcPts val="800"/>
              </a:spcBef>
              <a:spcAft>
                <a:spcPts val="0"/>
              </a:spcAft>
              <a:buSzPts val="1600"/>
              <a:buNone/>
              <a:defRPr b="1" sz="1600"/>
            </a:lvl5pPr>
            <a:lvl6pPr indent="-228600" lvl="5" marL="2743200" algn="l">
              <a:spcBef>
                <a:spcPts val="600"/>
              </a:spcBef>
              <a:spcAft>
                <a:spcPts val="0"/>
              </a:spcAft>
              <a:buSzPts val="1600"/>
              <a:buNone/>
              <a:defRPr b="1" sz="1600"/>
            </a:lvl6pPr>
            <a:lvl7pPr indent="-228600" lvl="6" marL="3200400" algn="l">
              <a:spcBef>
                <a:spcPts val="600"/>
              </a:spcBef>
              <a:spcAft>
                <a:spcPts val="0"/>
              </a:spcAft>
              <a:buSzPts val="1600"/>
              <a:buNone/>
              <a:defRPr b="1" sz="1600"/>
            </a:lvl7pPr>
            <a:lvl8pPr indent="-228600" lvl="7" marL="3657600" algn="l">
              <a:spcBef>
                <a:spcPts val="600"/>
              </a:spcBef>
              <a:spcAft>
                <a:spcPts val="0"/>
              </a:spcAft>
              <a:buSzPts val="1600"/>
              <a:buNone/>
              <a:defRPr b="1" sz="1600"/>
            </a:lvl8pPr>
            <a:lvl9pPr indent="-228600" lvl="8" marL="4114800" algn="l">
              <a:spcBef>
                <a:spcPts val="600"/>
              </a:spcBef>
              <a:spcAft>
                <a:spcPts val="0"/>
              </a:spcAft>
              <a:buSzPts val="1600"/>
              <a:buNone/>
              <a:defRPr b="1" sz="1600"/>
            </a:lvl9pPr>
          </a:lstStyle>
          <a:p/>
        </p:txBody>
      </p:sp>
      <p:sp>
        <p:nvSpPr>
          <p:cNvPr id="31" name="Google Shape;31;p24"/>
          <p:cNvSpPr txBox="1"/>
          <p:nvPr>
            <p:ph idx="2" type="body"/>
          </p:nvPr>
        </p:nvSpPr>
        <p:spPr>
          <a:xfrm>
            <a:off x="1066800" y="2484692"/>
            <a:ext cx="4754880" cy="3687508"/>
          </a:xfrm>
          <a:prstGeom prst="rect">
            <a:avLst/>
          </a:prstGeom>
          <a:noFill/>
          <a:ln>
            <a:noFill/>
          </a:ln>
        </p:spPr>
        <p:txBody>
          <a:bodyPr anchorCtr="0" anchor="t" bIns="45700" lIns="91425" spcFirstLastPara="1" rIns="91425" wrap="square" tIns="45700">
            <a:normAutofit/>
          </a:bodyPr>
          <a:lstStyle>
            <a:lvl1pPr indent="-355600" lvl="0" marL="457200" algn="l">
              <a:spcBef>
                <a:spcPts val="2000"/>
              </a:spcBef>
              <a:spcAft>
                <a:spcPts val="0"/>
              </a:spcAft>
              <a:buSzPts val="2000"/>
              <a:buChar char="•"/>
              <a:defRPr sz="2000"/>
            </a:lvl1pPr>
            <a:lvl2pPr indent="-355600" lvl="1" marL="914400" algn="l">
              <a:spcBef>
                <a:spcPts val="1600"/>
              </a:spcBef>
              <a:spcAft>
                <a:spcPts val="0"/>
              </a:spcAft>
              <a:buSzPts val="2000"/>
              <a:buChar char="•"/>
              <a:defRPr sz="2000"/>
            </a:lvl2pPr>
            <a:lvl3pPr indent="-342900" lvl="2" marL="1371600" algn="l">
              <a:spcBef>
                <a:spcPts val="1200"/>
              </a:spcBef>
              <a:spcAft>
                <a:spcPts val="0"/>
              </a:spcAft>
              <a:buSzPts val="1800"/>
              <a:buChar char="•"/>
              <a:defRPr sz="1800"/>
            </a:lvl3pPr>
            <a:lvl4pPr indent="-330200" lvl="3" marL="1828800" algn="l">
              <a:spcBef>
                <a:spcPts val="1000"/>
              </a:spcBef>
              <a:spcAft>
                <a:spcPts val="0"/>
              </a:spcAft>
              <a:buSzPts val="1600"/>
              <a:buChar char="•"/>
              <a:defRPr sz="1600"/>
            </a:lvl4pPr>
            <a:lvl5pPr indent="-330200" lvl="4" marL="2286000" algn="l">
              <a:spcBef>
                <a:spcPts val="800"/>
              </a:spcBef>
              <a:spcAft>
                <a:spcPts val="0"/>
              </a:spcAft>
              <a:buSzPts val="1600"/>
              <a:buChar char="•"/>
              <a:defRPr sz="1600"/>
            </a:lvl5pPr>
            <a:lvl6pPr indent="-330200" lvl="5" marL="2743200" algn="l">
              <a:spcBef>
                <a:spcPts val="600"/>
              </a:spcBef>
              <a:spcAft>
                <a:spcPts val="0"/>
              </a:spcAft>
              <a:buSzPts val="1600"/>
              <a:buChar char="•"/>
              <a:defRPr sz="1600"/>
            </a:lvl6pPr>
            <a:lvl7pPr indent="-330200" lvl="6" marL="3200400" algn="l">
              <a:spcBef>
                <a:spcPts val="600"/>
              </a:spcBef>
              <a:spcAft>
                <a:spcPts val="0"/>
              </a:spcAft>
              <a:buSzPts val="1600"/>
              <a:buChar char="•"/>
              <a:defRPr sz="1600"/>
            </a:lvl7pPr>
            <a:lvl8pPr indent="-330200" lvl="7" marL="3657600" algn="l">
              <a:spcBef>
                <a:spcPts val="600"/>
              </a:spcBef>
              <a:spcAft>
                <a:spcPts val="0"/>
              </a:spcAft>
              <a:buSzPts val="1600"/>
              <a:buChar char="•"/>
              <a:defRPr sz="1600"/>
            </a:lvl8pPr>
            <a:lvl9pPr indent="-330200" lvl="8" marL="4114800" algn="l">
              <a:spcBef>
                <a:spcPts val="600"/>
              </a:spcBef>
              <a:spcAft>
                <a:spcPts val="0"/>
              </a:spcAft>
              <a:buSzPts val="1600"/>
              <a:buChar char="•"/>
              <a:defRPr sz="1600"/>
            </a:lvl9pPr>
          </a:lstStyle>
          <a:p/>
        </p:txBody>
      </p:sp>
      <p:sp>
        <p:nvSpPr>
          <p:cNvPr id="32" name="Google Shape;32;p24"/>
          <p:cNvSpPr txBox="1"/>
          <p:nvPr>
            <p:ph idx="3" type="body"/>
          </p:nvPr>
        </p:nvSpPr>
        <p:spPr>
          <a:xfrm>
            <a:off x="6370320" y="1529541"/>
            <a:ext cx="4754880" cy="811583"/>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400"/>
              <a:buNone/>
              <a:defRPr b="0" sz="2400"/>
            </a:lvl1pPr>
            <a:lvl2pPr indent="-228600" lvl="1" marL="914400" algn="l">
              <a:spcBef>
                <a:spcPts val="1600"/>
              </a:spcBef>
              <a:spcAft>
                <a:spcPts val="0"/>
              </a:spcAft>
              <a:buSzPts val="2000"/>
              <a:buNone/>
              <a:defRPr b="1" sz="2000"/>
            </a:lvl2pPr>
            <a:lvl3pPr indent="-228600" lvl="2" marL="1371600" algn="l">
              <a:spcBef>
                <a:spcPts val="1200"/>
              </a:spcBef>
              <a:spcAft>
                <a:spcPts val="0"/>
              </a:spcAft>
              <a:buSzPts val="1800"/>
              <a:buNone/>
              <a:defRPr b="1" sz="1800"/>
            </a:lvl3pPr>
            <a:lvl4pPr indent="-228600" lvl="3" marL="1828800" algn="l">
              <a:spcBef>
                <a:spcPts val="1000"/>
              </a:spcBef>
              <a:spcAft>
                <a:spcPts val="0"/>
              </a:spcAft>
              <a:buSzPts val="1600"/>
              <a:buNone/>
              <a:defRPr b="1" sz="1600"/>
            </a:lvl4pPr>
            <a:lvl5pPr indent="-228600" lvl="4" marL="2286000" algn="l">
              <a:spcBef>
                <a:spcPts val="800"/>
              </a:spcBef>
              <a:spcAft>
                <a:spcPts val="0"/>
              </a:spcAft>
              <a:buSzPts val="1600"/>
              <a:buNone/>
              <a:defRPr b="1" sz="1600"/>
            </a:lvl5pPr>
            <a:lvl6pPr indent="-228600" lvl="5" marL="2743200" algn="l">
              <a:spcBef>
                <a:spcPts val="600"/>
              </a:spcBef>
              <a:spcAft>
                <a:spcPts val="0"/>
              </a:spcAft>
              <a:buSzPts val="1600"/>
              <a:buNone/>
              <a:defRPr b="1" sz="1600"/>
            </a:lvl6pPr>
            <a:lvl7pPr indent="-228600" lvl="6" marL="3200400" algn="l">
              <a:spcBef>
                <a:spcPts val="600"/>
              </a:spcBef>
              <a:spcAft>
                <a:spcPts val="0"/>
              </a:spcAft>
              <a:buSzPts val="1600"/>
              <a:buNone/>
              <a:defRPr b="1" sz="1600"/>
            </a:lvl7pPr>
            <a:lvl8pPr indent="-228600" lvl="7" marL="3657600" algn="l">
              <a:spcBef>
                <a:spcPts val="600"/>
              </a:spcBef>
              <a:spcAft>
                <a:spcPts val="0"/>
              </a:spcAft>
              <a:buSzPts val="1600"/>
              <a:buNone/>
              <a:defRPr b="1" sz="1600"/>
            </a:lvl8pPr>
            <a:lvl9pPr indent="-228600" lvl="8" marL="4114800" algn="l">
              <a:spcBef>
                <a:spcPts val="600"/>
              </a:spcBef>
              <a:spcAft>
                <a:spcPts val="0"/>
              </a:spcAft>
              <a:buSzPts val="1600"/>
              <a:buNone/>
              <a:defRPr b="1" sz="1600"/>
            </a:lvl9pPr>
          </a:lstStyle>
          <a:p/>
        </p:txBody>
      </p:sp>
      <p:sp>
        <p:nvSpPr>
          <p:cNvPr id="33" name="Google Shape;33;p24"/>
          <p:cNvSpPr txBox="1"/>
          <p:nvPr>
            <p:ph idx="4" type="body"/>
          </p:nvPr>
        </p:nvSpPr>
        <p:spPr>
          <a:xfrm>
            <a:off x="6370320" y="2484692"/>
            <a:ext cx="4754880" cy="3687508"/>
          </a:xfrm>
          <a:prstGeom prst="rect">
            <a:avLst/>
          </a:prstGeom>
          <a:noFill/>
          <a:ln>
            <a:noFill/>
          </a:ln>
        </p:spPr>
        <p:txBody>
          <a:bodyPr anchorCtr="0" anchor="t" bIns="45700" lIns="91425" spcFirstLastPara="1" rIns="91425" wrap="square" tIns="45700">
            <a:normAutofit/>
          </a:bodyPr>
          <a:lstStyle>
            <a:lvl1pPr indent="-355600" lvl="0" marL="457200" algn="l">
              <a:spcBef>
                <a:spcPts val="2000"/>
              </a:spcBef>
              <a:spcAft>
                <a:spcPts val="0"/>
              </a:spcAft>
              <a:buSzPts val="2000"/>
              <a:buChar char="•"/>
              <a:defRPr sz="2000"/>
            </a:lvl1pPr>
            <a:lvl2pPr indent="-355600" lvl="1" marL="914400" algn="l">
              <a:spcBef>
                <a:spcPts val="1600"/>
              </a:spcBef>
              <a:spcAft>
                <a:spcPts val="0"/>
              </a:spcAft>
              <a:buSzPts val="2000"/>
              <a:buChar char="•"/>
              <a:defRPr sz="2000"/>
            </a:lvl2pPr>
            <a:lvl3pPr indent="-342900" lvl="2" marL="1371600" algn="l">
              <a:spcBef>
                <a:spcPts val="1200"/>
              </a:spcBef>
              <a:spcAft>
                <a:spcPts val="0"/>
              </a:spcAft>
              <a:buSzPts val="1800"/>
              <a:buChar char="•"/>
              <a:defRPr sz="1800"/>
            </a:lvl3pPr>
            <a:lvl4pPr indent="-330200" lvl="3" marL="1828800" algn="l">
              <a:spcBef>
                <a:spcPts val="1000"/>
              </a:spcBef>
              <a:spcAft>
                <a:spcPts val="0"/>
              </a:spcAft>
              <a:buSzPts val="1600"/>
              <a:buChar char="•"/>
              <a:defRPr sz="1600"/>
            </a:lvl4pPr>
            <a:lvl5pPr indent="-330200" lvl="4" marL="2286000" algn="l">
              <a:spcBef>
                <a:spcPts val="800"/>
              </a:spcBef>
              <a:spcAft>
                <a:spcPts val="0"/>
              </a:spcAft>
              <a:buSzPts val="1600"/>
              <a:buChar char="•"/>
              <a:defRPr sz="1600"/>
            </a:lvl5pPr>
            <a:lvl6pPr indent="-330200" lvl="5" marL="2743200" algn="l">
              <a:spcBef>
                <a:spcPts val="600"/>
              </a:spcBef>
              <a:spcAft>
                <a:spcPts val="0"/>
              </a:spcAft>
              <a:buSzPts val="1600"/>
              <a:buChar char="•"/>
              <a:defRPr sz="1600"/>
            </a:lvl6pPr>
            <a:lvl7pPr indent="-330200" lvl="6" marL="3200400" algn="l">
              <a:spcBef>
                <a:spcPts val="600"/>
              </a:spcBef>
              <a:spcAft>
                <a:spcPts val="0"/>
              </a:spcAft>
              <a:buSzPts val="1600"/>
              <a:buChar char="•"/>
              <a:defRPr sz="1600"/>
            </a:lvl7pPr>
            <a:lvl8pPr indent="-330200" lvl="7" marL="3657600" algn="l">
              <a:spcBef>
                <a:spcPts val="600"/>
              </a:spcBef>
              <a:spcAft>
                <a:spcPts val="0"/>
              </a:spcAft>
              <a:buSzPts val="1600"/>
              <a:buChar char="•"/>
              <a:defRPr sz="1600"/>
            </a:lvl8pPr>
            <a:lvl9pPr indent="-330200" lvl="8" marL="4114800" algn="l">
              <a:spcBef>
                <a:spcPts val="600"/>
              </a:spcBef>
              <a:spcAft>
                <a:spcPts val="0"/>
              </a:spcAft>
              <a:buSzPts val="1600"/>
              <a:buChar char="•"/>
              <a:defRPr sz="1600"/>
            </a:lvl9pPr>
          </a:lstStyle>
          <a:p/>
        </p:txBody>
      </p:sp>
      <p:sp>
        <p:nvSpPr>
          <p:cNvPr id="34" name="Google Shape;34;p24"/>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35" name="Google Shape;35;p24"/>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24"/>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37" name="Shape 37"/>
        <p:cNvGrpSpPr/>
        <p:nvPr/>
      </p:nvGrpSpPr>
      <p:grpSpPr>
        <a:xfrm>
          <a:off x="0" y="0"/>
          <a:ext cx="0" cy="0"/>
          <a:chOff x="0" y="0"/>
          <a:chExt cx="0" cy="0"/>
        </a:xfrm>
      </p:grpSpPr>
      <p:sp>
        <p:nvSpPr>
          <p:cNvPr id="38" name="Google Shape;38;p25"/>
          <p:cNvSpPr/>
          <p:nvPr/>
        </p:nvSpPr>
        <p:spPr>
          <a:xfrm>
            <a:off x="0" y="4572000"/>
            <a:ext cx="12192000" cy="16002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9" name="Google Shape;39;p25"/>
          <p:cNvSpPr txBox="1"/>
          <p:nvPr>
            <p:ph type="ctrTitle"/>
          </p:nvPr>
        </p:nvSpPr>
        <p:spPr>
          <a:xfrm>
            <a:off x="609600" y="4740333"/>
            <a:ext cx="10972800" cy="1263534"/>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5800"/>
              <a:buFont typeface="Arial"/>
              <a:buNone/>
              <a:defRPr sz="5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cxnSp>
        <p:nvCxnSpPr>
          <p:cNvPr id="40" name="Google Shape;40;p25"/>
          <p:cNvCxnSpPr/>
          <p:nvPr/>
        </p:nvCxnSpPr>
        <p:spPr>
          <a:xfrm>
            <a:off x="0" y="62103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41" name="Google Shape;41;p25"/>
          <p:cNvSpPr txBox="1"/>
          <p:nvPr>
            <p:ph idx="1" type="subTitle"/>
          </p:nvPr>
        </p:nvSpPr>
        <p:spPr>
          <a:xfrm>
            <a:off x="609600" y="6286500"/>
            <a:ext cx="10972800" cy="4572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SzPts val="1800"/>
              <a:buNone/>
              <a:defRPr sz="1800">
                <a:solidFill>
                  <a:schemeClr val="dk1"/>
                </a:solidFill>
              </a:defRPr>
            </a:lvl1pPr>
            <a:lvl2pPr lvl="1" algn="ctr">
              <a:spcBef>
                <a:spcPts val="1600"/>
              </a:spcBef>
              <a:spcAft>
                <a:spcPts val="0"/>
              </a:spcAft>
              <a:buSzPts val="2800"/>
              <a:buNone/>
              <a:defRPr sz="2800"/>
            </a:lvl2pPr>
            <a:lvl3pPr lvl="2" algn="ctr">
              <a:spcBef>
                <a:spcPts val="1200"/>
              </a:spcBef>
              <a:spcAft>
                <a:spcPts val="0"/>
              </a:spcAft>
              <a:buSzPts val="2400"/>
              <a:buNone/>
              <a:defRPr sz="2400"/>
            </a:lvl3pPr>
            <a:lvl4pPr lvl="3" algn="ctr">
              <a:spcBef>
                <a:spcPts val="1000"/>
              </a:spcBef>
              <a:spcAft>
                <a:spcPts val="0"/>
              </a:spcAft>
              <a:buSzPts val="2000"/>
              <a:buNone/>
              <a:defRPr sz="2000"/>
            </a:lvl4pPr>
            <a:lvl5pPr lvl="4" algn="ctr">
              <a:spcBef>
                <a:spcPts val="800"/>
              </a:spcBef>
              <a:spcAft>
                <a:spcPts val="0"/>
              </a:spcAft>
              <a:buSzPts val="2000"/>
              <a:buNone/>
              <a:defRPr sz="2000"/>
            </a:lvl5pPr>
            <a:lvl6pPr lvl="5" algn="ctr">
              <a:spcBef>
                <a:spcPts val="600"/>
              </a:spcBef>
              <a:spcAft>
                <a:spcPts val="0"/>
              </a:spcAft>
              <a:buSzPts val="2000"/>
              <a:buNone/>
              <a:defRPr sz="2000"/>
            </a:lvl6pPr>
            <a:lvl7pPr lvl="6" algn="ctr">
              <a:spcBef>
                <a:spcPts val="600"/>
              </a:spcBef>
              <a:spcAft>
                <a:spcPts val="0"/>
              </a:spcAft>
              <a:buSzPts val="2000"/>
              <a:buNone/>
              <a:defRPr sz="2000"/>
            </a:lvl7pPr>
            <a:lvl8pPr lvl="7" algn="ctr">
              <a:spcBef>
                <a:spcPts val="600"/>
              </a:spcBef>
              <a:spcAft>
                <a:spcPts val="0"/>
              </a:spcAft>
              <a:buSzPts val="2000"/>
              <a:buNone/>
              <a:defRPr sz="2000"/>
            </a:lvl8pPr>
            <a:lvl9pPr lvl="8" algn="ctr">
              <a:spcBef>
                <a:spcPts val="600"/>
              </a:spcBef>
              <a:spcAft>
                <a:spcPts val="0"/>
              </a:spcAft>
              <a:buSzPts val="2000"/>
              <a:buNone/>
              <a:defRPr sz="2000"/>
            </a:lvl9pPr>
          </a:lstStyle>
          <a:p/>
        </p:txBody>
      </p:sp>
      <p:pic>
        <p:nvPicPr>
          <p:cNvPr descr="Closeup of test tubes" id="42" name="Google Shape;42;p25"/>
          <p:cNvPicPr preferRelativeResize="0"/>
          <p:nvPr/>
        </p:nvPicPr>
        <p:blipFill rotWithShape="1">
          <a:blip r:embed="rId2">
            <a:alphaModFix/>
          </a:blip>
          <a:srcRect b="0" l="0" r="0" t="0"/>
          <a:stretch/>
        </p:blipFill>
        <p:spPr>
          <a:xfrm>
            <a:off x="1524" y="0"/>
            <a:ext cx="12188951" cy="4571999"/>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3" name="Shape 43"/>
        <p:cNvGrpSpPr/>
        <p:nvPr/>
      </p:nvGrpSpPr>
      <p:grpSpPr>
        <a:xfrm>
          <a:off x="0" y="0"/>
          <a:ext cx="0" cy="0"/>
          <a:chOff x="0" y="0"/>
          <a:chExt cx="0" cy="0"/>
        </a:xfrm>
      </p:grpSpPr>
      <p:sp>
        <p:nvSpPr>
          <p:cNvPr id="44" name="Google Shape;44;p26"/>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5" name="Google Shape;45;p26"/>
          <p:cNvSpPr txBox="1"/>
          <p:nvPr>
            <p:ph idx="1" type="body"/>
          </p:nvPr>
        </p:nvSpPr>
        <p:spPr>
          <a:xfrm>
            <a:off x="1066800" y="1714501"/>
            <a:ext cx="4752109" cy="4457700"/>
          </a:xfrm>
          <a:prstGeom prst="rect">
            <a:avLst/>
          </a:prstGeom>
          <a:noFill/>
          <a:ln>
            <a:noFill/>
          </a:ln>
        </p:spPr>
        <p:txBody>
          <a:bodyPr anchorCtr="0" anchor="t" bIns="45700" lIns="91425" spcFirstLastPara="1" rIns="91425" wrap="square" tIns="45700">
            <a:normAutofit/>
          </a:bodyPr>
          <a:lstStyle>
            <a:lvl1pPr indent="-355600" lvl="0" marL="457200" algn="l">
              <a:spcBef>
                <a:spcPts val="2000"/>
              </a:spcBef>
              <a:spcAft>
                <a:spcPts val="0"/>
              </a:spcAft>
              <a:buSzPts val="2000"/>
              <a:buChar char="•"/>
              <a:defRPr sz="2000"/>
            </a:lvl1pPr>
            <a:lvl2pPr indent="-342900" lvl="1" marL="914400" algn="l">
              <a:spcBef>
                <a:spcPts val="1600"/>
              </a:spcBef>
              <a:spcAft>
                <a:spcPts val="0"/>
              </a:spcAft>
              <a:buSzPts val="1800"/>
              <a:buChar char="•"/>
              <a:defRPr sz="1800"/>
            </a:lvl2pPr>
            <a:lvl3pPr indent="-330200" lvl="2" marL="1371600" algn="l">
              <a:spcBef>
                <a:spcPts val="1200"/>
              </a:spcBef>
              <a:spcAft>
                <a:spcPts val="0"/>
              </a:spcAft>
              <a:buSzPts val="1600"/>
              <a:buChar char="•"/>
              <a:defRPr sz="1600"/>
            </a:lvl3pPr>
            <a:lvl4pPr indent="-317500" lvl="3" marL="1828800" algn="l">
              <a:spcBef>
                <a:spcPts val="1000"/>
              </a:spcBef>
              <a:spcAft>
                <a:spcPts val="0"/>
              </a:spcAft>
              <a:buSzPts val="1400"/>
              <a:buChar char="•"/>
              <a:defRPr sz="1400"/>
            </a:lvl4pPr>
            <a:lvl5pPr indent="-317500" lvl="4" marL="2286000" algn="l">
              <a:spcBef>
                <a:spcPts val="800"/>
              </a:spcBef>
              <a:spcAft>
                <a:spcPts val="0"/>
              </a:spcAft>
              <a:buSzPts val="1400"/>
              <a:buChar char="•"/>
              <a:defRPr sz="1400"/>
            </a:lvl5pPr>
            <a:lvl6pPr indent="-317500" lvl="5" marL="2743200" algn="l">
              <a:spcBef>
                <a:spcPts val="600"/>
              </a:spcBef>
              <a:spcAft>
                <a:spcPts val="0"/>
              </a:spcAft>
              <a:buSzPts val="1400"/>
              <a:buChar char="•"/>
              <a:defRPr sz="1400"/>
            </a:lvl6pPr>
            <a:lvl7pPr indent="-317500" lvl="6" marL="3200400" algn="l">
              <a:spcBef>
                <a:spcPts val="600"/>
              </a:spcBef>
              <a:spcAft>
                <a:spcPts val="0"/>
              </a:spcAft>
              <a:buSzPts val="1400"/>
              <a:buChar char="•"/>
              <a:defRPr sz="1400"/>
            </a:lvl7pPr>
            <a:lvl8pPr indent="-317500" lvl="7" marL="3657600" algn="l">
              <a:spcBef>
                <a:spcPts val="600"/>
              </a:spcBef>
              <a:spcAft>
                <a:spcPts val="0"/>
              </a:spcAft>
              <a:buSzPts val="1400"/>
              <a:buChar char="•"/>
              <a:defRPr sz="1400"/>
            </a:lvl8pPr>
            <a:lvl9pPr indent="-317500" lvl="8" marL="4114800" algn="l">
              <a:spcBef>
                <a:spcPts val="600"/>
              </a:spcBef>
              <a:spcAft>
                <a:spcPts val="0"/>
              </a:spcAft>
              <a:buSzPts val="1400"/>
              <a:buChar char="•"/>
              <a:defRPr sz="1400"/>
            </a:lvl9pPr>
          </a:lstStyle>
          <a:p/>
        </p:txBody>
      </p:sp>
      <p:sp>
        <p:nvSpPr>
          <p:cNvPr id="46" name="Google Shape;46;p26"/>
          <p:cNvSpPr txBox="1"/>
          <p:nvPr>
            <p:ph idx="2" type="body"/>
          </p:nvPr>
        </p:nvSpPr>
        <p:spPr>
          <a:xfrm>
            <a:off x="6373091" y="1714501"/>
            <a:ext cx="4752109" cy="4457700"/>
          </a:xfrm>
          <a:prstGeom prst="rect">
            <a:avLst/>
          </a:prstGeom>
          <a:noFill/>
          <a:ln>
            <a:noFill/>
          </a:ln>
        </p:spPr>
        <p:txBody>
          <a:bodyPr anchorCtr="0" anchor="t" bIns="45700" lIns="91425" spcFirstLastPara="1" rIns="91425" wrap="square" tIns="45700">
            <a:normAutofit/>
          </a:bodyPr>
          <a:lstStyle>
            <a:lvl1pPr indent="-355600" lvl="0" marL="457200" algn="l">
              <a:spcBef>
                <a:spcPts val="2000"/>
              </a:spcBef>
              <a:spcAft>
                <a:spcPts val="0"/>
              </a:spcAft>
              <a:buSzPts val="2000"/>
              <a:buChar char="•"/>
              <a:defRPr sz="2000"/>
            </a:lvl1pPr>
            <a:lvl2pPr indent="-342900" lvl="1" marL="914400" algn="l">
              <a:spcBef>
                <a:spcPts val="1600"/>
              </a:spcBef>
              <a:spcAft>
                <a:spcPts val="0"/>
              </a:spcAft>
              <a:buSzPts val="1800"/>
              <a:buChar char="•"/>
              <a:defRPr sz="1800"/>
            </a:lvl2pPr>
            <a:lvl3pPr indent="-330200" lvl="2" marL="1371600" algn="l">
              <a:spcBef>
                <a:spcPts val="1200"/>
              </a:spcBef>
              <a:spcAft>
                <a:spcPts val="0"/>
              </a:spcAft>
              <a:buSzPts val="1600"/>
              <a:buChar char="•"/>
              <a:defRPr sz="1600"/>
            </a:lvl3pPr>
            <a:lvl4pPr indent="-317500" lvl="3" marL="1828800" algn="l">
              <a:spcBef>
                <a:spcPts val="1000"/>
              </a:spcBef>
              <a:spcAft>
                <a:spcPts val="0"/>
              </a:spcAft>
              <a:buSzPts val="1400"/>
              <a:buChar char="•"/>
              <a:defRPr sz="1400"/>
            </a:lvl4pPr>
            <a:lvl5pPr indent="-317500" lvl="4" marL="2286000" algn="l">
              <a:spcBef>
                <a:spcPts val="800"/>
              </a:spcBef>
              <a:spcAft>
                <a:spcPts val="0"/>
              </a:spcAft>
              <a:buSzPts val="1400"/>
              <a:buChar char="•"/>
              <a:defRPr sz="1400"/>
            </a:lvl5pPr>
            <a:lvl6pPr indent="-317500" lvl="5" marL="2743200" algn="l">
              <a:spcBef>
                <a:spcPts val="600"/>
              </a:spcBef>
              <a:spcAft>
                <a:spcPts val="0"/>
              </a:spcAft>
              <a:buSzPts val="1400"/>
              <a:buChar char="•"/>
              <a:defRPr sz="1400"/>
            </a:lvl6pPr>
            <a:lvl7pPr indent="-317500" lvl="6" marL="3200400" algn="l">
              <a:spcBef>
                <a:spcPts val="600"/>
              </a:spcBef>
              <a:spcAft>
                <a:spcPts val="0"/>
              </a:spcAft>
              <a:buSzPts val="1400"/>
              <a:buChar char="•"/>
              <a:defRPr sz="1400"/>
            </a:lvl7pPr>
            <a:lvl8pPr indent="-317500" lvl="7" marL="3657600" algn="l">
              <a:spcBef>
                <a:spcPts val="600"/>
              </a:spcBef>
              <a:spcAft>
                <a:spcPts val="0"/>
              </a:spcAft>
              <a:buSzPts val="1400"/>
              <a:buChar char="•"/>
              <a:defRPr sz="1400"/>
            </a:lvl8pPr>
            <a:lvl9pPr indent="-317500" lvl="8" marL="4114800" algn="l">
              <a:spcBef>
                <a:spcPts val="600"/>
              </a:spcBef>
              <a:spcAft>
                <a:spcPts val="0"/>
              </a:spcAft>
              <a:buSzPts val="1400"/>
              <a:buChar char="•"/>
              <a:defRPr sz="1400"/>
            </a:lvl9pPr>
          </a:lstStyle>
          <a:p/>
        </p:txBody>
      </p:sp>
      <p:sp>
        <p:nvSpPr>
          <p:cNvPr id="47" name="Google Shape;47;p26"/>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48" name="Google Shape;48;p26"/>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26"/>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0" name="Shape 50"/>
        <p:cNvGrpSpPr/>
        <p:nvPr/>
      </p:nvGrpSpPr>
      <p:grpSpPr>
        <a:xfrm>
          <a:off x="0" y="0"/>
          <a:ext cx="0" cy="0"/>
          <a:chOff x="0" y="0"/>
          <a:chExt cx="0" cy="0"/>
        </a:xfrm>
      </p:grpSpPr>
      <p:sp>
        <p:nvSpPr>
          <p:cNvPr id="51" name="Google Shape;51;p27"/>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2" name="Google Shape;52;p27"/>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53" name="Google Shape;53;p27"/>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27"/>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p:cSld name="Blank">
    <p:spTree>
      <p:nvGrpSpPr>
        <p:cNvPr id="55" name="Shape 55"/>
        <p:cNvGrpSpPr/>
        <p:nvPr/>
      </p:nvGrpSpPr>
      <p:grpSpPr>
        <a:xfrm>
          <a:off x="0" y="0"/>
          <a:ext cx="0" cy="0"/>
          <a:chOff x="0" y="0"/>
          <a:chExt cx="0" cy="0"/>
        </a:xfrm>
      </p:grpSpPr>
      <p:sp>
        <p:nvSpPr>
          <p:cNvPr id="56" name="Google Shape;56;p28"/>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57" name="Google Shape;57;p28"/>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28"/>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showMasterSp="0" type="objTx">
  <p:cSld name="OBJECT_WITH_CAPTION_TEXT">
    <p:spTree>
      <p:nvGrpSpPr>
        <p:cNvPr id="59" name="Shape 59"/>
        <p:cNvGrpSpPr/>
        <p:nvPr/>
      </p:nvGrpSpPr>
      <p:grpSpPr>
        <a:xfrm>
          <a:off x="0" y="0"/>
          <a:ext cx="0" cy="0"/>
          <a:chOff x="0" y="0"/>
          <a:chExt cx="0" cy="0"/>
        </a:xfrm>
      </p:grpSpPr>
      <p:sp>
        <p:nvSpPr>
          <p:cNvPr id="60" name="Google Shape;60;p29"/>
          <p:cNvSpPr/>
          <p:nvPr/>
        </p:nvSpPr>
        <p:spPr>
          <a:xfrm>
            <a:off x="0" y="0"/>
            <a:ext cx="42672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61" name="Google Shape;61;p29"/>
          <p:cNvCxnSpPr/>
          <p:nvPr/>
        </p:nvCxnSpPr>
        <p:spPr>
          <a:xfrm flipH="1">
            <a:off x="4267200"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62" name="Google Shape;62;p29"/>
          <p:cNvSpPr txBox="1"/>
          <p:nvPr>
            <p:ph type="title"/>
          </p:nvPr>
        </p:nvSpPr>
        <p:spPr>
          <a:xfrm>
            <a:off x="380519" y="465512"/>
            <a:ext cx="3506162" cy="16002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2800"/>
              <a:buFont typeface="Arial"/>
              <a:buNone/>
              <a:defRPr b="0"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29"/>
          <p:cNvSpPr txBox="1"/>
          <p:nvPr>
            <p:ph idx="1" type="body"/>
          </p:nvPr>
        </p:nvSpPr>
        <p:spPr>
          <a:xfrm>
            <a:off x="380519" y="3746500"/>
            <a:ext cx="3506162" cy="2425700"/>
          </a:xfrm>
          <a:prstGeom prst="rect">
            <a:avLst/>
          </a:prstGeom>
          <a:noFill/>
          <a:ln>
            <a:noFill/>
          </a:ln>
        </p:spPr>
        <p:txBody>
          <a:bodyPr anchorCtr="0" anchor="b" bIns="45700" lIns="91425" spcFirstLastPara="1" rIns="91425" wrap="square" tIns="45700">
            <a:normAutofit/>
          </a:bodyPr>
          <a:lstStyle>
            <a:lvl1pPr indent="-228600" lvl="0" marL="457200" algn="l">
              <a:spcBef>
                <a:spcPts val="1200"/>
              </a:spcBef>
              <a:spcAft>
                <a:spcPts val="0"/>
              </a:spcAft>
              <a:buSzPts val="1600"/>
              <a:buNone/>
              <a:defRPr sz="1600"/>
            </a:lvl1pPr>
            <a:lvl2pPr indent="-228600" lvl="1" marL="914400" algn="l">
              <a:spcBef>
                <a:spcPts val="1600"/>
              </a:spcBef>
              <a:spcAft>
                <a:spcPts val="0"/>
              </a:spcAft>
              <a:buSzPts val="1200"/>
              <a:buNone/>
              <a:defRPr sz="1200"/>
            </a:lvl2pPr>
            <a:lvl3pPr indent="-228600" lvl="2" marL="1371600" algn="l">
              <a:spcBef>
                <a:spcPts val="1200"/>
              </a:spcBef>
              <a:spcAft>
                <a:spcPts val="0"/>
              </a:spcAft>
              <a:buSzPts val="1000"/>
              <a:buNone/>
              <a:defRPr sz="1000"/>
            </a:lvl3pPr>
            <a:lvl4pPr indent="-228600" lvl="3" marL="1828800" algn="l">
              <a:spcBef>
                <a:spcPts val="1000"/>
              </a:spcBef>
              <a:spcAft>
                <a:spcPts val="0"/>
              </a:spcAft>
              <a:buSzPts val="900"/>
              <a:buNone/>
              <a:defRPr sz="900"/>
            </a:lvl4pPr>
            <a:lvl5pPr indent="-228600" lvl="4" marL="2286000" algn="l">
              <a:spcBef>
                <a:spcPts val="800"/>
              </a:spcBef>
              <a:spcAft>
                <a:spcPts val="0"/>
              </a:spcAft>
              <a:buSzPts val="900"/>
              <a:buNone/>
              <a:defRPr sz="900"/>
            </a:lvl5pPr>
            <a:lvl6pPr indent="-228600" lvl="5" marL="2743200" algn="l">
              <a:spcBef>
                <a:spcPts val="600"/>
              </a:spcBef>
              <a:spcAft>
                <a:spcPts val="0"/>
              </a:spcAft>
              <a:buSzPts val="900"/>
              <a:buNone/>
              <a:defRPr sz="900"/>
            </a:lvl6pPr>
            <a:lvl7pPr indent="-228600" lvl="6" marL="3200400" algn="l">
              <a:spcBef>
                <a:spcPts val="600"/>
              </a:spcBef>
              <a:spcAft>
                <a:spcPts val="0"/>
              </a:spcAft>
              <a:buSzPts val="900"/>
              <a:buNone/>
              <a:defRPr sz="900"/>
            </a:lvl7pPr>
            <a:lvl8pPr indent="-228600" lvl="7" marL="3657600" algn="l">
              <a:spcBef>
                <a:spcPts val="600"/>
              </a:spcBef>
              <a:spcAft>
                <a:spcPts val="0"/>
              </a:spcAft>
              <a:buSzPts val="900"/>
              <a:buNone/>
              <a:defRPr sz="900"/>
            </a:lvl8pPr>
            <a:lvl9pPr indent="-228600" lvl="8" marL="4114800" algn="l">
              <a:spcBef>
                <a:spcPts val="600"/>
              </a:spcBef>
              <a:spcAft>
                <a:spcPts val="0"/>
              </a:spcAft>
              <a:buSzPts val="900"/>
              <a:buNone/>
              <a:defRPr sz="900"/>
            </a:lvl9pPr>
          </a:lstStyle>
          <a:p/>
        </p:txBody>
      </p:sp>
      <p:sp>
        <p:nvSpPr>
          <p:cNvPr id="64" name="Google Shape;64;p29"/>
          <p:cNvSpPr txBox="1"/>
          <p:nvPr>
            <p:ph idx="2" type="body"/>
          </p:nvPr>
        </p:nvSpPr>
        <p:spPr>
          <a:xfrm>
            <a:off x="4699000" y="465513"/>
            <a:ext cx="7048500" cy="5935287"/>
          </a:xfrm>
          <a:prstGeom prst="rect">
            <a:avLst/>
          </a:prstGeom>
          <a:noFill/>
          <a:ln>
            <a:noFill/>
          </a:ln>
        </p:spPr>
        <p:txBody>
          <a:bodyPr anchorCtr="0" anchor="t" bIns="45700" lIns="91425" spcFirstLastPara="1" rIns="91425" wrap="square" tIns="45700">
            <a:normAutofit/>
          </a:bodyPr>
          <a:lstStyle>
            <a:lvl1pPr indent="-368300" lvl="0" marL="457200" algn="l">
              <a:spcBef>
                <a:spcPts val="2200"/>
              </a:spcBef>
              <a:spcAft>
                <a:spcPts val="0"/>
              </a:spcAft>
              <a:buSzPts val="2200"/>
              <a:buChar char="•"/>
              <a:defRPr sz="2200"/>
            </a:lvl1pPr>
            <a:lvl2pPr indent="-355600" lvl="1" marL="914400" algn="l">
              <a:spcBef>
                <a:spcPts val="1600"/>
              </a:spcBef>
              <a:spcAft>
                <a:spcPts val="0"/>
              </a:spcAft>
              <a:buSzPts val="2000"/>
              <a:buChar char="•"/>
              <a:defRPr sz="2000"/>
            </a:lvl2pPr>
            <a:lvl3pPr indent="-342900" lvl="2" marL="1371600" algn="l">
              <a:spcBef>
                <a:spcPts val="1200"/>
              </a:spcBef>
              <a:spcAft>
                <a:spcPts val="0"/>
              </a:spcAft>
              <a:buSzPts val="1800"/>
              <a:buChar char="•"/>
              <a:defRPr sz="1800"/>
            </a:lvl3pPr>
            <a:lvl4pPr indent="-330200" lvl="3" marL="1828800" algn="l">
              <a:spcBef>
                <a:spcPts val="1000"/>
              </a:spcBef>
              <a:spcAft>
                <a:spcPts val="0"/>
              </a:spcAft>
              <a:buSzPts val="1600"/>
              <a:buChar char="•"/>
              <a:defRPr sz="1600"/>
            </a:lvl4pPr>
            <a:lvl5pPr indent="-330200" lvl="4" marL="2286000" algn="l">
              <a:spcBef>
                <a:spcPts val="800"/>
              </a:spcBef>
              <a:spcAft>
                <a:spcPts val="0"/>
              </a:spcAft>
              <a:buSzPts val="1600"/>
              <a:buChar char="•"/>
              <a:defRPr sz="1600"/>
            </a:lvl5pPr>
            <a:lvl6pPr indent="-330200" lvl="5" marL="2743200" algn="l">
              <a:spcBef>
                <a:spcPts val="600"/>
              </a:spcBef>
              <a:spcAft>
                <a:spcPts val="0"/>
              </a:spcAft>
              <a:buSzPts val="1600"/>
              <a:buChar char="•"/>
              <a:defRPr sz="1600"/>
            </a:lvl6pPr>
            <a:lvl7pPr indent="-330200" lvl="6" marL="3200400" algn="l">
              <a:spcBef>
                <a:spcPts val="600"/>
              </a:spcBef>
              <a:spcAft>
                <a:spcPts val="0"/>
              </a:spcAft>
              <a:buSzPts val="1600"/>
              <a:buChar char="•"/>
              <a:defRPr sz="1600"/>
            </a:lvl7pPr>
            <a:lvl8pPr indent="-330200" lvl="7" marL="3657600" algn="l">
              <a:spcBef>
                <a:spcPts val="600"/>
              </a:spcBef>
              <a:spcAft>
                <a:spcPts val="0"/>
              </a:spcAft>
              <a:buSzPts val="1600"/>
              <a:buChar char="•"/>
              <a:defRPr sz="1600"/>
            </a:lvl8pPr>
            <a:lvl9pPr indent="-330200" lvl="8" marL="4114800" algn="l">
              <a:spcBef>
                <a:spcPts val="600"/>
              </a:spcBef>
              <a:spcAft>
                <a:spcPts val="0"/>
              </a:spcAft>
              <a:buSzPts val="1600"/>
              <a:buChar char="•"/>
              <a:defRPr sz="1600"/>
            </a:lvl9pPr>
          </a:lstStyle>
          <a:p/>
        </p:txBody>
      </p:sp>
    </p:spTree>
  </p:cSld>
  <p:clrMapOvr>
    <a:masterClrMapping/>
  </p:clrMapOvr>
  <mc:AlternateContent>
    <mc:Choice Requires="p14">
      <p:transition spd="slow" p14:dur="700">
        <p:fade/>
      </p:transition>
    </mc:Choice>
    <mc:Fallback>
      <p:transition spd="slow">
        <p:fade/>
      </p:transition>
    </mc:Fallback>
  </mc:AlternateContent>
  <p:extLst>
    <p:ext uri="{DCECCB84-F9BA-43D5-87BE-67443E8EF086}">
      <p15:sldGuideLst>
        <p15:guide id="1" pos="2688">
          <p15:clr>
            <a:srgbClr val="FBAE40"/>
          </p15:clr>
        </p15:guide>
        <p15:guide id="2" orient="horz" pos="288">
          <p15:clr>
            <a:srgbClr val="FBAE40"/>
          </p15:clr>
        </p15:guide>
        <p15:guide id="3" orient="horz" pos="4032">
          <p15:clr>
            <a:srgbClr val="FBAE40"/>
          </p15:clr>
        </p15:guide>
        <p15:guide id="4" pos="295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showMasterSp="0" type="picTx">
  <p:cSld name="PICTURE_WITH_CAPTION_TEXT">
    <p:spTree>
      <p:nvGrpSpPr>
        <p:cNvPr id="65" name="Shape 65"/>
        <p:cNvGrpSpPr/>
        <p:nvPr/>
      </p:nvGrpSpPr>
      <p:grpSpPr>
        <a:xfrm>
          <a:off x="0" y="0"/>
          <a:ext cx="0" cy="0"/>
          <a:chOff x="0" y="0"/>
          <a:chExt cx="0" cy="0"/>
        </a:xfrm>
      </p:grpSpPr>
      <p:sp>
        <p:nvSpPr>
          <p:cNvPr id="66" name="Google Shape;66;p30"/>
          <p:cNvSpPr/>
          <p:nvPr/>
        </p:nvSpPr>
        <p:spPr>
          <a:xfrm>
            <a:off x="0" y="0"/>
            <a:ext cx="42672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67" name="Google Shape;67;p30"/>
          <p:cNvCxnSpPr/>
          <p:nvPr/>
        </p:nvCxnSpPr>
        <p:spPr>
          <a:xfrm flipH="1">
            <a:off x="4267200"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68" name="Google Shape;68;p30"/>
          <p:cNvSpPr txBox="1"/>
          <p:nvPr>
            <p:ph type="title"/>
          </p:nvPr>
        </p:nvSpPr>
        <p:spPr>
          <a:xfrm>
            <a:off x="384048" y="466344"/>
            <a:ext cx="3502152" cy="16002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2800"/>
              <a:buFont typeface="Arial"/>
              <a:buNone/>
              <a:defRPr b="0"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9" name="Google Shape;69;p30"/>
          <p:cNvSpPr txBox="1"/>
          <p:nvPr>
            <p:ph idx="1" type="body"/>
          </p:nvPr>
        </p:nvSpPr>
        <p:spPr>
          <a:xfrm>
            <a:off x="384048" y="3749040"/>
            <a:ext cx="3502152" cy="2423160"/>
          </a:xfrm>
          <a:prstGeom prst="rect">
            <a:avLst/>
          </a:prstGeom>
          <a:noFill/>
          <a:ln>
            <a:noFill/>
          </a:ln>
        </p:spPr>
        <p:txBody>
          <a:bodyPr anchorCtr="0" anchor="b" bIns="45700" lIns="91425" spcFirstLastPara="1" rIns="91425" wrap="square" tIns="45700">
            <a:normAutofit/>
          </a:bodyPr>
          <a:lstStyle>
            <a:lvl1pPr indent="-228600" lvl="0" marL="457200" algn="l">
              <a:spcBef>
                <a:spcPts val="1200"/>
              </a:spcBef>
              <a:spcAft>
                <a:spcPts val="0"/>
              </a:spcAft>
              <a:buSzPts val="1600"/>
              <a:buNone/>
              <a:defRPr sz="1600"/>
            </a:lvl1pPr>
            <a:lvl2pPr indent="-228600" lvl="1" marL="914400" algn="l">
              <a:spcBef>
                <a:spcPts val="1600"/>
              </a:spcBef>
              <a:spcAft>
                <a:spcPts val="0"/>
              </a:spcAft>
              <a:buSzPts val="1200"/>
              <a:buNone/>
              <a:defRPr sz="1200"/>
            </a:lvl2pPr>
            <a:lvl3pPr indent="-228600" lvl="2" marL="1371600" algn="l">
              <a:spcBef>
                <a:spcPts val="1200"/>
              </a:spcBef>
              <a:spcAft>
                <a:spcPts val="0"/>
              </a:spcAft>
              <a:buSzPts val="1000"/>
              <a:buNone/>
              <a:defRPr sz="1000"/>
            </a:lvl3pPr>
            <a:lvl4pPr indent="-228600" lvl="3" marL="1828800" algn="l">
              <a:spcBef>
                <a:spcPts val="1000"/>
              </a:spcBef>
              <a:spcAft>
                <a:spcPts val="0"/>
              </a:spcAft>
              <a:buSzPts val="900"/>
              <a:buNone/>
              <a:defRPr sz="900"/>
            </a:lvl4pPr>
            <a:lvl5pPr indent="-228600" lvl="4" marL="2286000" algn="l">
              <a:spcBef>
                <a:spcPts val="800"/>
              </a:spcBef>
              <a:spcAft>
                <a:spcPts val="0"/>
              </a:spcAft>
              <a:buSzPts val="900"/>
              <a:buNone/>
              <a:defRPr sz="900"/>
            </a:lvl5pPr>
            <a:lvl6pPr indent="-228600" lvl="5" marL="2743200" algn="l">
              <a:spcBef>
                <a:spcPts val="600"/>
              </a:spcBef>
              <a:spcAft>
                <a:spcPts val="0"/>
              </a:spcAft>
              <a:buSzPts val="900"/>
              <a:buNone/>
              <a:defRPr sz="900"/>
            </a:lvl6pPr>
            <a:lvl7pPr indent="-228600" lvl="6" marL="3200400" algn="l">
              <a:spcBef>
                <a:spcPts val="600"/>
              </a:spcBef>
              <a:spcAft>
                <a:spcPts val="0"/>
              </a:spcAft>
              <a:buSzPts val="900"/>
              <a:buNone/>
              <a:defRPr sz="900"/>
            </a:lvl7pPr>
            <a:lvl8pPr indent="-228600" lvl="7" marL="3657600" algn="l">
              <a:spcBef>
                <a:spcPts val="600"/>
              </a:spcBef>
              <a:spcAft>
                <a:spcPts val="0"/>
              </a:spcAft>
              <a:buSzPts val="900"/>
              <a:buNone/>
              <a:defRPr sz="900"/>
            </a:lvl8pPr>
            <a:lvl9pPr indent="-228600" lvl="8" marL="4114800" algn="l">
              <a:spcBef>
                <a:spcPts val="600"/>
              </a:spcBef>
              <a:spcAft>
                <a:spcPts val="0"/>
              </a:spcAft>
              <a:buSzPts val="900"/>
              <a:buNone/>
              <a:defRPr sz="900"/>
            </a:lvl9pPr>
          </a:lstStyle>
          <a:p/>
        </p:txBody>
      </p:sp>
      <p:sp>
        <p:nvSpPr>
          <p:cNvPr descr="An empty placeholder to add an image. Click on the placeholder and select the image that you wish to add" id="70" name="Google Shape;70;p30"/>
          <p:cNvSpPr/>
          <p:nvPr>
            <p:ph idx="2" type="pic"/>
          </p:nvPr>
        </p:nvSpPr>
        <p:spPr>
          <a:xfrm>
            <a:off x="4309872" y="0"/>
            <a:ext cx="7882128" cy="6858000"/>
          </a:xfrm>
          <a:prstGeom prst="rect">
            <a:avLst/>
          </a:prstGeom>
          <a:noFill/>
          <a:ln>
            <a:noFill/>
          </a:ln>
        </p:spPr>
        <p:txBody>
          <a:bodyPr anchorCtr="0" anchor="t" bIns="45700" lIns="91425" spcFirstLastPara="1" rIns="91425" wrap="square" tIns="731500">
            <a:normAutofit/>
          </a:bodyPr>
          <a:lstStyle>
            <a:lvl1pPr lvl="0" marR="0" rtl="0" algn="ctr">
              <a:spcBef>
                <a:spcPts val="220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1pPr>
            <a:lvl2pPr lvl="1" marR="0" rtl="0" algn="l">
              <a:spcBef>
                <a:spcPts val="160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120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10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8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1"/>
          <p:cNvSpPr/>
          <p:nvPr/>
        </p:nvSpPr>
        <p:spPr>
          <a:xfrm>
            <a:off x="0" y="0"/>
            <a:ext cx="12192000" cy="13716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1" name="Google Shape;11;p21"/>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400"/>
              <a:buFont typeface="Arial"/>
              <a:buNone/>
              <a:defRPr b="0" i="0" sz="3400" u="none" cap="none" strike="noStrik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cxnSp>
        <p:nvCxnSpPr>
          <p:cNvPr id="12" name="Google Shape;12;p21"/>
          <p:cNvCxnSpPr/>
          <p:nvPr/>
        </p:nvCxnSpPr>
        <p:spPr>
          <a:xfrm>
            <a:off x="0" y="13716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13" name="Google Shape;13;p21"/>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lvl1pPr indent="-368300" lvl="0" marL="457200" marR="0" rtl="0" algn="l">
              <a:spcBef>
                <a:spcPts val="2200"/>
              </a:spcBef>
              <a:spcAft>
                <a:spcPts val="0"/>
              </a:spcAft>
              <a:buClr>
                <a:schemeClr val="dk1"/>
              </a:buClr>
              <a:buSzPts val="2200"/>
              <a:buFont typeface="Arial"/>
              <a:buChar char="•"/>
              <a:defRPr b="0" i="0" sz="2200" u="none" cap="none" strike="noStrike">
                <a:solidFill>
                  <a:schemeClr val="dk1"/>
                </a:solidFill>
                <a:latin typeface="Arial"/>
                <a:ea typeface="Arial"/>
                <a:cs typeface="Arial"/>
                <a:sym typeface="Arial"/>
              </a:defRPr>
            </a:lvl1pPr>
            <a:lvl2pPr indent="-355600" lvl="1" marL="914400" marR="0" rtl="0" algn="l">
              <a:spcBef>
                <a:spcPts val="16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2pPr>
            <a:lvl3pPr indent="-342900" lvl="2" marL="1371600" marR="0" rtl="0" algn="l">
              <a:spcBef>
                <a:spcPts val="12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3pPr>
            <a:lvl4pPr indent="-330200" lvl="3" marL="1828800" marR="0" rtl="0" algn="l">
              <a:spcBef>
                <a:spcPts val="10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4pPr>
            <a:lvl5pPr indent="-330200" lvl="4" marL="2286000" marR="0" rtl="0" algn="l">
              <a:spcBef>
                <a:spcPts val="8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5pPr>
            <a:lvl6pPr indent="-330200" lvl="5" marL="2743200" marR="0" rtl="0" algn="l">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6pPr>
            <a:lvl7pPr indent="-330200" lvl="6" marL="3200400" marR="0" rtl="0" algn="l">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7pPr>
            <a:lvl8pPr indent="-330200" lvl="7" marL="3657600" marR="0" rtl="0" algn="l">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8pPr>
            <a:lvl9pPr indent="-330200" lvl="8" marL="4114800" marR="0" rtl="0" algn="l">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9pPr>
          </a:lstStyle>
          <a:p/>
        </p:txBody>
      </p:sp>
      <p:sp>
        <p:nvSpPr>
          <p:cNvPr id="14" name="Google Shape;14;p21"/>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chemeClr val="dk1"/>
                </a:solidFill>
                <a:latin typeface="Arial"/>
                <a:ea typeface="Arial"/>
                <a:cs typeface="Arial"/>
                <a:sym typeface="Arial"/>
              </a:defRPr>
            </a:lvl1pPr>
            <a:lvl2pPr indent="0" lvl="1" marL="0" marR="0" rtl="0" algn="r">
              <a:spcBef>
                <a:spcPts val="0"/>
              </a:spcBef>
              <a:buNone/>
              <a:defRPr b="0" i="0" sz="1200" u="none" cap="none" strike="noStrike">
                <a:solidFill>
                  <a:schemeClr val="dk1"/>
                </a:solidFill>
                <a:latin typeface="Arial"/>
                <a:ea typeface="Arial"/>
                <a:cs typeface="Arial"/>
                <a:sym typeface="Arial"/>
              </a:defRPr>
            </a:lvl2pPr>
            <a:lvl3pPr indent="0" lvl="2" marL="0" marR="0" rtl="0" algn="r">
              <a:spcBef>
                <a:spcPts val="0"/>
              </a:spcBef>
              <a:buNone/>
              <a:defRPr b="0" i="0" sz="1200" u="none" cap="none" strike="noStrike">
                <a:solidFill>
                  <a:schemeClr val="dk1"/>
                </a:solidFill>
                <a:latin typeface="Arial"/>
                <a:ea typeface="Arial"/>
                <a:cs typeface="Arial"/>
                <a:sym typeface="Arial"/>
              </a:defRPr>
            </a:lvl3pPr>
            <a:lvl4pPr indent="0" lvl="3" marL="0" marR="0" rtl="0" algn="r">
              <a:spcBef>
                <a:spcPts val="0"/>
              </a:spcBef>
              <a:buNone/>
              <a:defRPr b="0" i="0" sz="1200" u="none" cap="none" strike="noStrike">
                <a:solidFill>
                  <a:schemeClr val="dk1"/>
                </a:solidFill>
                <a:latin typeface="Arial"/>
                <a:ea typeface="Arial"/>
                <a:cs typeface="Arial"/>
                <a:sym typeface="Arial"/>
              </a:defRPr>
            </a:lvl4pPr>
            <a:lvl5pPr indent="0" lvl="4" marL="0" marR="0" rtl="0" algn="r">
              <a:spcBef>
                <a:spcPts val="0"/>
              </a:spcBef>
              <a:buNone/>
              <a:defRPr b="0" i="0" sz="1200" u="none" cap="none" strike="noStrike">
                <a:solidFill>
                  <a:schemeClr val="dk1"/>
                </a:solidFill>
                <a:latin typeface="Arial"/>
                <a:ea typeface="Arial"/>
                <a:cs typeface="Arial"/>
                <a:sym typeface="Arial"/>
              </a:defRPr>
            </a:lvl5pPr>
            <a:lvl6pPr indent="0" lvl="5" marL="0" marR="0" rtl="0" algn="r">
              <a:spcBef>
                <a:spcPts val="0"/>
              </a:spcBef>
              <a:buNone/>
              <a:defRPr b="0" i="0" sz="1200" u="none" cap="none" strike="noStrike">
                <a:solidFill>
                  <a:schemeClr val="dk1"/>
                </a:solidFill>
                <a:latin typeface="Arial"/>
                <a:ea typeface="Arial"/>
                <a:cs typeface="Arial"/>
                <a:sym typeface="Arial"/>
              </a:defRPr>
            </a:lvl6pPr>
            <a:lvl7pPr indent="0" lvl="6" marL="0" marR="0" rtl="0" algn="r">
              <a:spcBef>
                <a:spcPts val="0"/>
              </a:spcBef>
              <a:buNone/>
              <a:defRPr b="0" i="0" sz="1200" u="none" cap="none" strike="noStrike">
                <a:solidFill>
                  <a:schemeClr val="dk1"/>
                </a:solidFill>
                <a:latin typeface="Arial"/>
                <a:ea typeface="Arial"/>
                <a:cs typeface="Arial"/>
                <a:sym typeface="Arial"/>
              </a:defRPr>
            </a:lvl7pPr>
            <a:lvl8pPr indent="0" lvl="7" marL="0" marR="0" rtl="0" algn="r">
              <a:spcBef>
                <a:spcPts val="0"/>
              </a:spcBef>
              <a:buNone/>
              <a:defRPr b="0" i="0" sz="1200" u="none" cap="none" strike="noStrike">
                <a:solidFill>
                  <a:schemeClr val="dk1"/>
                </a:solidFill>
                <a:latin typeface="Arial"/>
                <a:ea typeface="Arial"/>
                <a:cs typeface="Arial"/>
                <a:sym typeface="Arial"/>
              </a:defRPr>
            </a:lvl8pPr>
            <a:lvl9pPr indent="0" lvl="8" marL="0" marR="0" rtl="0" algn="r">
              <a:spcBef>
                <a:spcPts val="0"/>
              </a:spcBef>
              <a:buNone/>
              <a:defRPr b="0" i="0" sz="12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15" name="Google Shape;15;p21"/>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6" name="Google Shape;16;p21"/>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mc:Choice Requires="p14">
      <p:transition spd="slow" p14:dur="700">
        <p:fade/>
      </p:transition>
    </mc:Choice>
    <mc:Fallback>
      <p:transition spd="slow">
        <p:fade/>
      </p:transition>
    </mc:Fallback>
  </mc:AlternateConten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3840">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9.jpg"/><Relationship Id="rId4" Type="http://schemas.openxmlformats.org/officeDocument/2006/relationships/hyperlink" Target="https://unsplash.com/@eyefish73?utm_source=unsplash&amp;utm_medium=referral&amp;utm_content=creditCopyText" TargetMode="External"/><Relationship Id="rId5" Type="http://schemas.openxmlformats.org/officeDocument/2006/relationships/hyperlink" Target="https://unsplash.com/s/photos/hokie-stone?utm_source=unsplash&amp;utm_medium=referral&amp;utm_content=creditCopyText" TargetMode="External"/><Relationship Id="rId6" Type="http://schemas.openxmlformats.org/officeDocument/2006/relationships/image" Target="../media/image4.png"/><Relationship Id="rId7" Type="http://schemas.openxmlformats.org/officeDocument/2006/relationships/hyperlink" Target="http://hdl.handle.net/10919/102735"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hyperlink" Target="http://hdl.handle.net/10919/102735" TargetMode="Externa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hyperlink" Target="http://hdl.handle.net/10919/102735"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hdl.handle.net/10919/102735" TargetMode="External"/><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hyperlink" Target="http://hdl.handle.net/10919/102735"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hyperlink" Target="http://hdl.handle.net/10919/102735"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hyperlink" Target="http://hdl.handle.net/10919/102735"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hyperlink" Target="http://hdl.handle.net/10919/102735"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hyperlink" Target="http://hdl.handle.net/10919/102735"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hyperlink" Target="http://hdl.handle.net/10919/102735"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hyperlink" Target="http://hdl.handle.net/10919/102735"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hdl.handle.net/10919/102735"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hyperlink" Target="http://hdl.handle.net/10919/10273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hdl.handle.net/10919/102735"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hdl.handle.net/10919/102735" TargetMode="External"/><Relationship Id="rId4" Type="http://schemas.openxmlformats.org/officeDocument/2006/relationships/image" Target="../media/image14.png"/><Relationship Id="rId5" Type="http://schemas.openxmlformats.org/officeDocument/2006/relationships/hyperlink" Target="https://creativecommons.org/licenses/by-sa/4.0" TargetMode="External"/><Relationship Id="rId6" Type="http://schemas.openxmlformats.org/officeDocument/2006/relationships/hyperlink" Target="https://commons.wikimedia.org/wiki/File:The_BCG_Matrix.pn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hdl.handle.net/10919/102735" TargetMode="External"/></Relationships>
</file>

<file path=ppt/slides/_rels/slide6.xml.rels><?xml version="1.0" encoding="UTF-8" standalone="yes"?><Relationships xmlns="http://schemas.openxmlformats.org/package/2006/relationships"><Relationship Id="rId20" Type="http://schemas.openxmlformats.org/officeDocument/2006/relationships/image" Target="../media/image17.jpg"/><Relationship Id="rId22" Type="http://schemas.openxmlformats.org/officeDocument/2006/relationships/image" Target="../media/image7.png"/><Relationship Id="rId21" Type="http://schemas.openxmlformats.org/officeDocument/2006/relationships/hyperlink" Target="http://www.dclnews.com/Default.aspx" TargetMode="External"/><Relationship Id="rId24" Type="http://schemas.openxmlformats.org/officeDocument/2006/relationships/image" Target="../media/image1.png"/><Relationship Id="rId23" Type="http://schemas.openxmlformats.org/officeDocument/2006/relationships/image" Target="../media/image2.jpg"/><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hdl.handle.net/10919/102735" TargetMode="External"/><Relationship Id="rId4" Type="http://schemas.openxmlformats.org/officeDocument/2006/relationships/image" Target="../media/image9.png"/><Relationship Id="rId9" Type="http://schemas.openxmlformats.org/officeDocument/2006/relationships/image" Target="../media/image6.png"/><Relationship Id="rId25" Type="http://schemas.openxmlformats.org/officeDocument/2006/relationships/image" Target="../media/image20.png"/><Relationship Id="rId5" Type="http://schemas.openxmlformats.org/officeDocument/2006/relationships/image" Target="../media/image8.png"/><Relationship Id="rId6" Type="http://schemas.openxmlformats.org/officeDocument/2006/relationships/image" Target="../media/image11.png"/><Relationship Id="rId7" Type="http://schemas.openxmlformats.org/officeDocument/2006/relationships/hyperlink" Target="http://en.wikipedia.org/wiki/Image:Steamboat-willie.jpg" TargetMode="External"/><Relationship Id="rId8" Type="http://schemas.openxmlformats.org/officeDocument/2006/relationships/image" Target="../media/image18.jpg"/><Relationship Id="rId11" Type="http://schemas.openxmlformats.org/officeDocument/2006/relationships/image" Target="../media/image12.jpg"/><Relationship Id="rId10" Type="http://schemas.openxmlformats.org/officeDocument/2006/relationships/image" Target="../media/image16.png"/><Relationship Id="rId13" Type="http://schemas.openxmlformats.org/officeDocument/2006/relationships/hyperlink" Target="http://www.dclnews.com/Default.aspx" TargetMode="External"/><Relationship Id="rId12" Type="http://schemas.openxmlformats.org/officeDocument/2006/relationships/image" Target="../media/image5.png"/><Relationship Id="rId15" Type="http://schemas.openxmlformats.org/officeDocument/2006/relationships/hyperlink" Target="http://www.history.com/" TargetMode="External"/><Relationship Id="rId14" Type="http://schemas.openxmlformats.org/officeDocument/2006/relationships/image" Target="../media/image15.jpg"/><Relationship Id="rId17" Type="http://schemas.openxmlformats.org/officeDocument/2006/relationships/hyperlink" Target="http://soapnet.go.com/index.html" TargetMode="External"/><Relationship Id="rId16" Type="http://schemas.openxmlformats.org/officeDocument/2006/relationships/image" Target="../media/image13.png"/><Relationship Id="rId19" Type="http://schemas.openxmlformats.org/officeDocument/2006/relationships/hyperlink" Target="http://disneyparks.disney.go.com/disneyparks/en_US/index?name=HomeLowBandPage" TargetMode="External"/><Relationship Id="rId18"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hyperlink" Target="http://hdl.handle.net/10919/102735" TargetMode="External"/><Relationship Id="rId4" Type="http://schemas.openxmlformats.org/officeDocument/2006/relationships/image" Target="../media/image24.png"/><Relationship Id="rId5" Type="http://schemas.openxmlformats.org/officeDocument/2006/relationships/image" Target="../media/image2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http://hdl.handle.net/10919/102735" TargetMode="Externa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http://hdl.handle.net/10919/102735"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9" name="Shape 89"/>
        <p:cNvGrpSpPr/>
        <p:nvPr/>
      </p:nvGrpSpPr>
      <p:grpSpPr>
        <a:xfrm>
          <a:off x="0" y="0"/>
          <a:ext cx="0" cy="0"/>
          <a:chOff x="0" y="0"/>
          <a:chExt cx="0" cy="0"/>
        </a:xfrm>
      </p:grpSpPr>
      <p:sp>
        <p:nvSpPr>
          <p:cNvPr id="90" name="Google Shape;90;p1"/>
          <p:cNvSpPr txBox="1"/>
          <p:nvPr>
            <p:ph type="title"/>
          </p:nvPr>
        </p:nvSpPr>
        <p:spPr>
          <a:xfrm>
            <a:off x="661181" y="626618"/>
            <a:ext cx="10972800" cy="22860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5800"/>
              <a:buFont typeface="Times New Roman"/>
              <a:buNone/>
            </a:pPr>
            <a:r>
              <a:rPr b="1" lang="en-US">
                <a:latin typeface="Times New Roman"/>
                <a:ea typeface="Times New Roman"/>
                <a:cs typeface="Times New Roman"/>
                <a:sym typeface="Times New Roman"/>
              </a:rPr>
              <a:t>Strategic Management</a:t>
            </a:r>
            <a:endParaRPr b="1">
              <a:latin typeface="Times New Roman"/>
              <a:ea typeface="Times New Roman"/>
              <a:cs typeface="Times New Roman"/>
              <a:sym typeface="Times New Roman"/>
            </a:endParaRPr>
          </a:p>
        </p:txBody>
      </p:sp>
      <p:sp>
        <p:nvSpPr>
          <p:cNvPr id="91" name="Google Shape;91;p1"/>
          <p:cNvSpPr txBox="1"/>
          <p:nvPr>
            <p:ph idx="1" type="body"/>
          </p:nvPr>
        </p:nvSpPr>
        <p:spPr>
          <a:xfrm>
            <a:off x="2700996" y="3319185"/>
            <a:ext cx="6790007" cy="450042"/>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SzPts val="2100"/>
              <a:buNone/>
            </a:pPr>
            <a:r>
              <a:rPr b="1" lang="en-US" sz="2100">
                <a:solidFill>
                  <a:schemeClr val="dk1"/>
                </a:solidFill>
                <a:latin typeface="Times New Roman"/>
                <a:ea typeface="Times New Roman"/>
                <a:cs typeface="Times New Roman"/>
                <a:sym typeface="Times New Roman"/>
              </a:rPr>
              <a:t>Diversification/Vertical Integration</a:t>
            </a:r>
            <a:endParaRPr/>
          </a:p>
          <a:p>
            <a:pPr indent="0" lvl="0" marL="0" rtl="0" algn="ctr">
              <a:spcBef>
                <a:spcPts val="600"/>
              </a:spcBef>
              <a:spcAft>
                <a:spcPts val="0"/>
              </a:spcAft>
              <a:buSzPts val="2100"/>
              <a:buNone/>
            </a:pPr>
            <a:r>
              <a:rPr b="1" lang="en-US" sz="2100">
                <a:solidFill>
                  <a:schemeClr val="dk1"/>
                </a:solidFill>
                <a:latin typeface="Times New Roman"/>
                <a:ea typeface="Times New Roman"/>
                <a:cs typeface="Times New Roman"/>
                <a:sym typeface="Times New Roman"/>
              </a:rPr>
              <a:t>Walt Disney Entertainment King</a:t>
            </a:r>
            <a:endParaRPr/>
          </a:p>
          <a:p>
            <a:pPr indent="0" lvl="0" marL="0" rtl="0" algn="l">
              <a:spcBef>
                <a:spcPts val="600"/>
              </a:spcBef>
              <a:spcAft>
                <a:spcPts val="0"/>
              </a:spcAft>
              <a:buSzPts val="2100"/>
              <a:buNone/>
            </a:pPr>
            <a:r>
              <a:t/>
            </a:r>
            <a:endParaRPr b="1" sz="2100">
              <a:solidFill>
                <a:schemeClr val="dk1"/>
              </a:solidFill>
              <a:latin typeface="Times New Roman"/>
              <a:ea typeface="Times New Roman"/>
              <a:cs typeface="Times New Roman"/>
              <a:sym typeface="Times New Roman"/>
            </a:endParaRPr>
          </a:p>
        </p:txBody>
      </p:sp>
      <p:sp>
        <p:nvSpPr>
          <p:cNvPr id="92" name="Google Shape;92;p1"/>
          <p:cNvSpPr/>
          <p:nvPr/>
        </p:nvSpPr>
        <p:spPr>
          <a:xfrm>
            <a:off x="243839" y="6063232"/>
            <a:ext cx="6783494" cy="450042"/>
          </a:xfrm>
          <a:prstGeom prst="rect">
            <a:avLst/>
          </a:prstGeom>
          <a:solidFill>
            <a:schemeClr val="lt1"/>
          </a:solidFill>
          <a:ln cap="flat" cmpd="sng" w="12700">
            <a:solidFill>
              <a:schemeClr val="accent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Arial"/>
              <a:ea typeface="Arial"/>
              <a:cs typeface="Arial"/>
              <a:sym typeface="Arial"/>
            </a:endParaRPr>
          </a:p>
        </p:txBody>
      </p:sp>
      <p:sp>
        <p:nvSpPr>
          <p:cNvPr id="93" name="Google Shape;93;p1"/>
          <p:cNvSpPr txBox="1"/>
          <p:nvPr/>
        </p:nvSpPr>
        <p:spPr>
          <a:xfrm>
            <a:off x="243839" y="6071919"/>
            <a:ext cx="702056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2000" u="none" cap="none" strike="noStrike">
                <a:solidFill>
                  <a:schemeClr val="dk1"/>
                </a:solidFill>
                <a:latin typeface="Times New Roman"/>
                <a:ea typeface="Times New Roman"/>
                <a:cs typeface="Times New Roman"/>
                <a:sym typeface="Times New Roman"/>
              </a:rPr>
              <a:t>Instructor Name | Name of Institution</a:t>
            </a:r>
            <a:endParaRPr/>
          </a:p>
        </p:txBody>
      </p:sp>
      <p:cxnSp>
        <p:nvCxnSpPr>
          <p:cNvPr id="94" name="Google Shape;94;p1"/>
          <p:cNvCxnSpPr/>
          <p:nvPr/>
        </p:nvCxnSpPr>
        <p:spPr>
          <a:xfrm>
            <a:off x="11722" y="5587442"/>
            <a:ext cx="12180277" cy="33997"/>
          </a:xfrm>
          <a:prstGeom prst="straightConnector1">
            <a:avLst/>
          </a:prstGeom>
          <a:noFill/>
          <a:ln cap="flat" cmpd="sng" w="63500">
            <a:solidFill>
              <a:srgbClr val="EE6C00"/>
            </a:solidFill>
            <a:prstDash val="solid"/>
            <a:round/>
            <a:headEnd len="sm" w="sm" type="none"/>
            <a:tailEnd len="sm" w="sm" type="none"/>
          </a:ln>
        </p:spPr>
      </p:cxnSp>
      <p:sp>
        <p:nvSpPr>
          <p:cNvPr descr="Unless otherwise noted, this slide deck is (c) Virginia Polytechnic Institute and State University. It is released under a  Creative Commons Attribution NonCommercial ShareAlike 3.0 license (CC BY NC-SA 3.0)   &#10;" id="95" name="Google Shape;95;p1"/>
          <p:cNvSpPr/>
          <p:nvPr/>
        </p:nvSpPr>
        <p:spPr>
          <a:xfrm>
            <a:off x="661181" y="5371431"/>
            <a:ext cx="9214339"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800">
                <a:solidFill>
                  <a:srgbClr val="000000"/>
                </a:solidFill>
                <a:latin typeface="Garamond"/>
                <a:ea typeface="Garamond"/>
                <a:cs typeface="Garamond"/>
                <a:sym typeface="Garamond"/>
              </a:rPr>
              <a:t>Unless otherwise noted, this slide deck is (c) Virginia Polytechnic Institute and State University. It is released under a  Creative Commons Attribution NonCommercial ShareAlike 3.0 license (CC BY NC-SA 3.0)   </a:t>
            </a:r>
            <a:endParaRPr/>
          </a:p>
        </p:txBody>
      </p:sp>
      <p:sp>
        <p:nvSpPr>
          <p:cNvPr id="96" name="Google Shape;96;p1"/>
          <p:cNvSpPr txBox="1"/>
          <p:nvPr/>
        </p:nvSpPr>
        <p:spPr>
          <a:xfrm>
            <a:off x="9073414" y="6496911"/>
            <a:ext cx="393673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lt1"/>
                </a:solidFill>
                <a:latin typeface="Garamond"/>
                <a:ea typeface="Garamond"/>
                <a:cs typeface="Garamond"/>
                <a:sym typeface="Garamond"/>
              </a:rPr>
              <a:t>Photo by </a:t>
            </a:r>
            <a:r>
              <a:rPr lang="en-US" sz="1800" u="sng">
                <a:solidFill>
                  <a:schemeClr val="lt1"/>
                </a:solidFill>
                <a:latin typeface="Garamond"/>
                <a:ea typeface="Garamond"/>
                <a:cs typeface="Garamond"/>
                <a:sym typeface="Garamond"/>
                <a:hlinkClick r:id="rId4">
                  <a:extLst>
                    <a:ext uri="{A12FA001-AC4F-418D-AE19-62706E023703}">
                      <ahyp:hlinkClr val="tx"/>
                    </a:ext>
                  </a:extLst>
                </a:hlinkClick>
              </a:rPr>
              <a:t>Jon Sailer</a:t>
            </a:r>
            <a:r>
              <a:rPr lang="en-US" sz="1800">
                <a:solidFill>
                  <a:schemeClr val="lt1"/>
                </a:solidFill>
                <a:latin typeface="Garamond"/>
                <a:ea typeface="Garamond"/>
                <a:cs typeface="Garamond"/>
                <a:sym typeface="Garamond"/>
              </a:rPr>
              <a:t> on </a:t>
            </a:r>
            <a:r>
              <a:rPr lang="en-US" sz="1800" u="sng">
                <a:solidFill>
                  <a:schemeClr val="lt1"/>
                </a:solidFill>
                <a:latin typeface="Garamond"/>
                <a:ea typeface="Garamond"/>
                <a:cs typeface="Garamond"/>
                <a:sym typeface="Garamond"/>
                <a:hlinkClick r:id="rId5">
                  <a:extLst>
                    <a:ext uri="{A12FA001-AC4F-418D-AE19-62706E023703}">
                      <ahyp:hlinkClr val="tx"/>
                    </a:ext>
                  </a:extLst>
                </a:hlinkClick>
              </a:rPr>
              <a:t>Unsplash</a:t>
            </a:r>
            <a:endParaRPr sz="1800">
              <a:solidFill>
                <a:schemeClr val="lt1"/>
              </a:solidFill>
              <a:latin typeface="Garamond"/>
              <a:ea typeface="Garamond"/>
              <a:cs typeface="Garamond"/>
              <a:sym typeface="Garamond"/>
            </a:endParaRPr>
          </a:p>
        </p:txBody>
      </p:sp>
      <p:pic>
        <p:nvPicPr>
          <p:cNvPr descr="Unless otherwise noted, this slide deck is (c) Virginia Polytechnic Institute and State University. It is released under a  Creative Commons Attribution NonCommercial ShareAlike 3.0 license (CC BY NC-SA 3.0)" id="97" name="Google Shape;97;p1"/>
          <p:cNvPicPr preferRelativeResize="0"/>
          <p:nvPr/>
        </p:nvPicPr>
        <p:blipFill rotWithShape="1">
          <a:blip r:embed="rId6">
            <a:alphaModFix/>
          </a:blip>
          <a:srcRect b="0" l="0" r="0" t="0"/>
          <a:stretch/>
        </p:blipFill>
        <p:spPr>
          <a:xfrm>
            <a:off x="61597" y="5275766"/>
            <a:ext cx="649459" cy="244197"/>
          </a:xfrm>
          <a:prstGeom prst="rect">
            <a:avLst/>
          </a:prstGeom>
          <a:noFill/>
          <a:ln>
            <a:noFill/>
          </a:ln>
        </p:spPr>
      </p:pic>
      <p:sp>
        <p:nvSpPr>
          <p:cNvPr id="98" name="Google Shape;98;p1"/>
          <p:cNvSpPr/>
          <p:nvPr/>
        </p:nvSpPr>
        <p:spPr>
          <a:xfrm>
            <a:off x="9073414" y="6231160"/>
            <a:ext cx="3685310" cy="80021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u="sng">
                <a:solidFill>
                  <a:schemeClr val="lt1"/>
                </a:solidFill>
                <a:latin typeface="Arial"/>
                <a:ea typeface="Arial"/>
                <a:cs typeface="Arial"/>
                <a:sym typeface="Arial"/>
                <a:hlinkClick r:id="rId7">
                  <a:extLst>
                    <a:ext uri="{A12FA001-AC4F-418D-AE19-62706E023703}">
                      <ahyp:hlinkClr val="tx"/>
                    </a:ext>
                  </a:extLst>
                </a:hlinkClick>
              </a:rPr>
              <a:t>http://hdl.handle.net/10919/102735</a:t>
            </a:r>
            <a:endParaRPr sz="1400">
              <a:solidFill>
                <a:schemeClr val="lt1"/>
              </a:solidFill>
              <a:latin typeface="Arial"/>
              <a:ea typeface="Arial"/>
              <a:cs typeface="Arial"/>
              <a:sym typeface="Arial"/>
            </a:endParaRPr>
          </a:p>
          <a:p>
            <a:pPr indent="0" lvl="0" marL="0" marR="0" rtl="0" algn="l">
              <a:spcBef>
                <a:spcPts val="0"/>
              </a:spcBef>
              <a:spcAft>
                <a:spcPts val="0"/>
              </a:spcAft>
              <a:buNone/>
            </a:pPr>
            <a:br>
              <a:rPr lang="en-US" sz="1600">
                <a:solidFill>
                  <a:schemeClr val="dk1"/>
                </a:solidFill>
                <a:latin typeface="Arial"/>
                <a:ea typeface="Arial"/>
                <a:cs typeface="Arial"/>
                <a:sym typeface="Arial"/>
              </a:rPr>
            </a:br>
            <a:endParaRPr sz="16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10"/>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Disney’s Level of Diversification</a:t>
            </a:r>
            <a:endParaRPr/>
          </a:p>
        </p:txBody>
      </p:sp>
      <p:sp>
        <p:nvSpPr>
          <p:cNvPr id="223" name="Google Shape;223;p10"/>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pic>
        <p:nvPicPr>
          <p:cNvPr descr="A chart titled &quot;1984&quot; with four columns labeled (from left to right) &quot;Rev $,&quot; &quot;Net Income $,&quot; &quot;Rev %,&quot; and &quot;Net Income %&quot;. There are five rows labeled (from top to bottom) &quot;Media Networks,&quot; &quot;Studios,&quot; &quot;Theme Parks &amp; Resorts,&quot; &quot;Consumer Products,&quot; and &quot;Internet &amp; Direct Mkt.&quot; For media networks, the rev % was 0% and the net income percent was 0%. For studios, the rev $ was $245, the rev income $ was $1, the rev % was 17%, and the net income was 0%. For theme parks &amp; resorts, the rev $ was $1,097, the net income $ was $186, the rev % was 76%, and the net income % was 77%. For consumer products, the rev $ was $110, the net income $ was $54, the rev % was 8%, and the net income % was 22%. For internet &amp; direct mkt, the rev % and net income % were 0%. In total, rev $ was $1,452, net income $ was $241, rev % was 100%, and net income % was 100%." id="224" name="Google Shape;224;p10"/>
          <p:cNvPicPr preferRelativeResize="0"/>
          <p:nvPr>
            <p:ph idx="1" type="body"/>
          </p:nvPr>
        </p:nvPicPr>
        <p:blipFill rotWithShape="1">
          <a:blip r:embed="rId4">
            <a:alphaModFix/>
          </a:blip>
          <a:srcRect b="0" l="0" r="0" t="0"/>
          <a:stretch/>
        </p:blipFill>
        <p:spPr>
          <a:xfrm>
            <a:off x="3179802" y="1556383"/>
            <a:ext cx="5832396" cy="4620044"/>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11"/>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Times New Roman"/>
              <a:buNone/>
            </a:pPr>
            <a:r>
              <a:rPr b="1" lang="en-US" sz="4000">
                <a:latin typeface="Times New Roman"/>
                <a:ea typeface="Times New Roman"/>
                <a:cs typeface="Times New Roman"/>
                <a:sym typeface="Times New Roman"/>
              </a:rPr>
              <a:t>Levels &amp; Types of Diversification Using Revenues</a:t>
            </a:r>
            <a:endParaRPr/>
          </a:p>
        </p:txBody>
      </p:sp>
      <p:sp>
        <p:nvSpPr>
          <p:cNvPr id="231" name="Google Shape;231;p11"/>
          <p:cNvSpPr/>
          <p:nvPr/>
        </p:nvSpPr>
        <p:spPr>
          <a:xfrm>
            <a:off x="2186158" y="1363580"/>
            <a:ext cx="6076950" cy="515938"/>
          </a:xfrm>
          <a:prstGeom prst="rect">
            <a:avLst/>
          </a:prstGeom>
          <a:noFill/>
          <a:ln>
            <a:noFill/>
          </a:ln>
        </p:spPr>
        <p:txBody>
          <a:bodyPr anchorCtr="0" anchor="t" bIns="44450" lIns="90475" spcFirstLastPara="1" rIns="90475" wrap="square" tIns="44450">
            <a:spAutoFit/>
          </a:bodyPr>
          <a:lstStyle/>
          <a:p>
            <a:pPr indent="0" lvl="0" marL="0" marR="0" rtl="0" algn="l">
              <a:spcBef>
                <a:spcPts val="0"/>
              </a:spcBef>
              <a:spcAft>
                <a:spcPts val="0"/>
              </a:spcAft>
              <a:buNone/>
            </a:pPr>
            <a:r>
              <a:rPr b="1" lang="en-US" sz="2800">
                <a:solidFill>
                  <a:srgbClr val="C00000"/>
                </a:solidFill>
                <a:latin typeface="Garamond"/>
                <a:ea typeface="Garamond"/>
                <a:cs typeface="Garamond"/>
                <a:sym typeface="Garamond"/>
              </a:rPr>
              <a:t>Low Levels of Diversification</a:t>
            </a:r>
            <a:endParaRPr/>
          </a:p>
        </p:txBody>
      </p:sp>
      <p:grpSp>
        <p:nvGrpSpPr>
          <p:cNvPr id="232" name="Google Shape;232;p11"/>
          <p:cNvGrpSpPr/>
          <p:nvPr/>
        </p:nvGrpSpPr>
        <p:grpSpPr>
          <a:xfrm>
            <a:off x="2262358" y="1876344"/>
            <a:ext cx="7922198" cy="646459"/>
            <a:chOff x="738358" y="1726717"/>
            <a:chExt cx="7922198" cy="646459"/>
          </a:xfrm>
        </p:grpSpPr>
        <p:sp>
          <p:nvSpPr>
            <p:cNvPr id="233" name="Google Shape;233;p11"/>
            <p:cNvSpPr/>
            <p:nvPr/>
          </p:nvSpPr>
          <p:spPr>
            <a:xfrm>
              <a:off x="738358" y="1747354"/>
              <a:ext cx="1856535" cy="428322"/>
            </a:xfrm>
            <a:prstGeom prst="rect">
              <a:avLst/>
            </a:prstGeom>
            <a:noFill/>
            <a:ln>
              <a:noFill/>
            </a:ln>
          </p:spPr>
          <p:txBody>
            <a:bodyPr anchorCtr="0" anchor="t" bIns="44450" lIns="90475" spcFirstLastPara="1" rIns="90475" wrap="square" tIns="44450">
              <a:spAutoFit/>
            </a:bodyPr>
            <a:lstStyle/>
            <a:p>
              <a:pPr indent="0" lvl="0" marL="0" marR="0" rtl="0" algn="l">
                <a:spcBef>
                  <a:spcPts val="0"/>
                </a:spcBef>
                <a:spcAft>
                  <a:spcPts val="0"/>
                </a:spcAft>
                <a:buNone/>
              </a:pPr>
              <a:r>
                <a:rPr b="1" i="1" lang="en-US" sz="2200">
                  <a:solidFill>
                    <a:schemeClr val="dk1"/>
                  </a:solidFill>
                  <a:latin typeface="Garamond"/>
                  <a:ea typeface="Garamond"/>
                  <a:cs typeface="Garamond"/>
                  <a:sym typeface="Garamond"/>
                </a:rPr>
                <a:t>Single business</a:t>
              </a:r>
              <a:endParaRPr/>
            </a:p>
          </p:txBody>
        </p:sp>
        <p:sp>
          <p:nvSpPr>
            <p:cNvPr id="234" name="Google Shape;234;p11"/>
            <p:cNvSpPr/>
            <p:nvPr/>
          </p:nvSpPr>
          <p:spPr>
            <a:xfrm>
              <a:off x="3633958" y="1726717"/>
              <a:ext cx="4191000" cy="646459"/>
            </a:xfrm>
            <a:prstGeom prst="rect">
              <a:avLst/>
            </a:prstGeom>
            <a:noFill/>
            <a:ln>
              <a:noFill/>
            </a:ln>
          </p:spPr>
          <p:txBody>
            <a:bodyPr anchorCtr="0" anchor="t" bIns="44450" lIns="90475" spcFirstLastPara="1" rIns="90475" wrap="square" tIns="44450">
              <a:spAutoFit/>
            </a:bodyPr>
            <a:lstStyle/>
            <a:p>
              <a:pPr indent="0" lvl="0" marL="0" marR="0" rtl="0" algn="l">
                <a:lnSpc>
                  <a:spcPct val="90000"/>
                </a:lnSpc>
                <a:spcBef>
                  <a:spcPts val="0"/>
                </a:spcBef>
                <a:spcAft>
                  <a:spcPts val="0"/>
                </a:spcAft>
                <a:buNone/>
              </a:pPr>
              <a:r>
                <a:rPr lang="en-US" sz="2000">
                  <a:solidFill>
                    <a:schemeClr val="dk1"/>
                  </a:solidFill>
                  <a:latin typeface="Garamond"/>
                  <a:ea typeface="Garamond"/>
                  <a:cs typeface="Garamond"/>
                  <a:sym typeface="Garamond"/>
                </a:rPr>
                <a:t>&gt; 95% of revenues from a single business unit</a:t>
              </a:r>
              <a:endParaRPr/>
            </a:p>
          </p:txBody>
        </p:sp>
        <p:sp>
          <p:nvSpPr>
            <p:cNvPr descr="A single &quot;A&quot;" id="235" name="Google Shape;235;p11"/>
            <p:cNvSpPr/>
            <p:nvPr/>
          </p:nvSpPr>
          <p:spPr>
            <a:xfrm>
              <a:off x="8279556" y="1731588"/>
              <a:ext cx="381000" cy="381000"/>
            </a:xfrm>
            <a:prstGeom prst="ellipse">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Arial"/>
                  <a:ea typeface="Arial"/>
                  <a:cs typeface="Arial"/>
                  <a:sym typeface="Arial"/>
                </a:rPr>
                <a:t>A</a:t>
              </a:r>
              <a:endParaRPr/>
            </a:p>
          </p:txBody>
        </p:sp>
      </p:grpSp>
      <p:grpSp>
        <p:nvGrpSpPr>
          <p:cNvPr descr="The letter &quot;A&quot; connected to the letter &quot;B&quot; by a line." id="236" name="Google Shape;236;p11"/>
          <p:cNvGrpSpPr/>
          <p:nvPr/>
        </p:nvGrpSpPr>
        <p:grpSpPr>
          <a:xfrm>
            <a:off x="2262358" y="2552618"/>
            <a:ext cx="7916924" cy="838200"/>
            <a:chOff x="738358" y="2402992"/>
            <a:chExt cx="7916924" cy="838200"/>
          </a:xfrm>
        </p:grpSpPr>
        <p:sp>
          <p:nvSpPr>
            <p:cNvPr id="237" name="Google Shape;237;p11"/>
            <p:cNvSpPr/>
            <p:nvPr/>
          </p:nvSpPr>
          <p:spPr>
            <a:xfrm>
              <a:off x="738358" y="2433154"/>
              <a:ext cx="2330767" cy="428322"/>
            </a:xfrm>
            <a:prstGeom prst="rect">
              <a:avLst/>
            </a:prstGeom>
            <a:noFill/>
            <a:ln>
              <a:noFill/>
            </a:ln>
          </p:spPr>
          <p:txBody>
            <a:bodyPr anchorCtr="0" anchor="t" bIns="44450" lIns="90475" spcFirstLastPara="1" rIns="90475" wrap="square" tIns="44450">
              <a:spAutoFit/>
            </a:bodyPr>
            <a:lstStyle/>
            <a:p>
              <a:pPr indent="0" lvl="0" marL="0" marR="0" rtl="0" algn="l">
                <a:spcBef>
                  <a:spcPts val="0"/>
                </a:spcBef>
                <a:spcAft>
                  <a:spcPts val="0"/>
                </a:spcAft>
                <a:buNone/>
              </a:pPr>
              <a:r>
                <a:rPr b="1" i="1" lang="en-US" sz="2200">
                  <a:solidFill>
                    <a:schemeClr val="dk1"/>
                  </a:solidFill>
                  <a:latin typeface="Garamond"/>
                  <a:ea typeface="Garamond"/>
                  <a:cs typeface="Garamond"/>
                  <a:sym typeface="Garamond"/>
                </a:rPr>
                <a:t>Dominant business</a:t>
              </a:r>
              <a:endParaRPr/>
            </a:p>
          </p:txBody>
        </p:sp>
        <p:sp>
          <p:nvSpPr>
            <p:cNvPr id="238" name="Google Shape;238;p11"/>
            <p:cNvSpPr/>
            <p:nvPr/>
          </p:nvSpPr>
          <p:spPr>
            <a:xfrm>
              <a:off x="3633957" y="2479192"/>
              <a:ext cx="4043849" cy="643766"/>
            </a:xfrm>
            <a:prstGeom prst="rect">
              <a:avLst/>
            </a:prstGeom>
            <a:noFill/>
            <a:ln>
              <a:noFill/>
            </a:ln>
          </p:spPr>
          <p:txBody>
            <a:bodyPr anchorCtr="0" anchor="t" bIns="44450" lIns="90475" spcFirstLastPara="1" rIns="90475" wrap="square" tIns="44450">
              <a:spAutoFit/>
            </a:bodyPr>
            <a:lstStyle/>
            <a:p>
              <a:pPr indent="0" lvl="0" marL="0" marR="0" rtl="0" algn="l">
                <a:lnSpc>
                  <a:spcPct val="90000"/>
                </a:lnSpc>
                <a:spcBef>
                  <a:spcPts val="0"/>
                </a:spcBef>
                <a:spcAft>
                  <a:spcPts val="0"/>
                </a:spcAft>
                <a:buNone/>
              </a:pPr>
              <a:r>
                <a:rPr lang="en-US" sz="2000">
                  <a:solidFill>
                    <a:schemeClr val="dk1"/>
                  </a:solidFill>
                  <a:latin typeface="Garamond"/>
                  <a:ea typeface="Garamond"/>
                  <a:cs typeface="Garamond"/>
                  <a:sym typeface="Garamond"/>
                </a:rPr>
                <a:t>Between 70% and 95% of rev. from a single business unit</a:t>
              </a:r>
              <a:endParaRPr/>
            </a:p>
          </p:txBody>
        </p:sp>
        <p:grpSp>
          <p:nvGrpSpPr>
            <p:cNvPr id="239" name="Google Shape;239;p11"/>
            <p:cNvGrpSpPr/>
            <p:nvPr/>
          </p:nvGrpSpPr>
          <p:grpSpPr>
            <a:xfrm>
              <a:off x="7969482" y="2402992"/>
              <a:ext cx="685800" cy="838200"/>
              <a:chOff x="4752" y="1325"/>
              <a:chExt cx="432" cy="528"/>
            </a:xfrm>
          </p:grpSpPr>
          <p:cxnSp>
            <p:nvCxnSpPr>
              <p:cNvPr id="240" name="Google Shape;240;p11"/>
              <p:cNvCxnSpPr/>
              <p:nvPr/>
            </p:nvCxnSpPr>
            <p:spPr>
              <a:xfrm flipH="1">
                <a:off x="4848" y="1517"/>
                <a:ext cx="192" cy="192"/>
              </a:xfrm>
              <a:prstGeom prst="straightConnector1">
                <a:avLst/>
              </a:prstGeom>
              <a:noFill/>
              <a:ln cap="flat" cmpd="sng" w="38100">
                <a:solidFill>
                  <a:schemeClr val="dk1"/>
                </a:solidFill>
                <a:prstDash val="solid"/>
                <a:round/>
                <a:headEnd len="med" w="med" type="none"/>
                <a:tailEnd len="med" w="med" type="none"/>
              </a:ln>
            </p:spPr>
          </p:cxnSp>
          <p:sp>
            <p:nvSpPr>
              <p:cNvPr id="241" name="Google Shape;241;p11"/>
              <p:cNvSpPr/>
              <p:nvPr/>
            </p:nvSpPr>
            <p:spPr>
              <a:xfrm>
                <a:off x="4752" y="1613"/>
                <a:ext cx="240" cy="240"/>
              </a:xfrm>
              <a:prstGeom prst="ellipse">
                <a:avLst/>
              </a:prstGeom>
              <a:solidFill>
                <a:srgbClr val="FF66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Arial"/>
                    <a:ea typeface="Arial"/>
                    <a:cs typeface="Arial"/>
                    <a:sym typeface="Arial"/>
                  </a:rPr>
                  <a:t>B</a:t>
                </a:r>
                <a:endParaRPr/>
              </a:p>
            </p:txBody>
          </p:sp>
          <p:sp>
            <p:nvSpPr>
              <p:cNvPr id="242" name="Google Shape;242;p11"/>
              <p:cNvSpPr/>
              <p:nvPr/>
            </p:nvSpPr>
            <p:spPr>
              <a:xfrm>
                <a:off x="4944" y="1325"/>
                <a:ext cx="240" cy="240"/>
              </a:xfrm>
              <a:prstGeom prst="ellipse">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Arial"/>
                    <a:ea typeface="Arial"/>
                    <a:cs typeface="Arial"/>
                    <a:sym typeface="Arial"/>
                  </a:rPr>
                  <a:t>A</a:t>
                </a:r>
                <a:endParaRPr/>
              </a:p>
            </p:txBody>
          </p:sp>
        </p:grpSp>
      </p:grpSp>
      <p:sp>
        <p:nvSpPr>
          <p:cNvPr id="243" name="Google Shape;243;p11"/>
          <p:cNvSpPr/>
          <p:nvPr/>
        </p:nvSpPr>
        <p:spPr>
          <a:xfrm>
            <a:off x="2065569" y="3450318"/>
            <a:ext cx="8343900" cy="515937"/>
          </a:xfrm>
          <a:prstGeom prst="rect">
            <a:avLst/>
          </a:prstGeom>
          <a:noFill/>
          <a:ln>
            <a:noFill/>
          </a:ln>
        </p:spPr>
        <p:txBody>
          <a:bodyPr anchorCtr="0" anchor="t" bIns="44450" lIns="90475" spcFirstLastPara="1" rIns="90475" wrap="square" tIns="44450">
            <a:spAutoFit/>
          </a:bodyPr>
          <a:lstStyle/>
          <a:p>
            <a:pPr indent="0" lvl="0" marL="0" marR="0" rtl="0" algn="l">
              <a:spcBef>
                <a:spcPts val="0"/>
              </a:spcBef>
              <a:spcAft>
                <a:spcPts val="0"/>
              </a:spcAft>
              <a:buNone/>
            </a:pPr>
            <a:r>
              <a:rPr b="1" lang="en-US" sz="2800">
                <a:solidFill>
                  <a:schemeClr val="accent1"/>
                </a:solidFill>
                <a:latin typeface="Garamond"/>
                <a:ea typeface="Garamond"/>
                <a:cs typeface="Garamond"/>
                <a:sym typeface="Garamond"/>
              </a:rPr>
              <a:t>Moderate to High Levels of Diversification</a:t>
            </a:r>
            <a:endParaRPr/>
          </a:p>
        </p:txBody>
      </p:sp>
      <p:grpSp>
        <p:nvGrpSpPr>
          <p:cNvPr descr="The letter &quot;A&quot; is connected by lines to the letter &quot;B&quot; on the left and the letter &quot;C&quot; on the right. The letters &quot;B&quot; and &quot;C&quot; are connected by lines." id="244" name="Google Shape;244;p11"/>
          <p:cNvGrpSpPr/>
          <p:nvPr/>
        </p:nvGrpSpPr>
        <p:grpSpPr>
          <a:xfrm>
            <a:off x="1919264" y="3643388"/>
            <a:ext cx="8583200" cy="1035837"/>
            <a:chOff x="395264" y="3493761"/>
            <a:chExt cx="8583200" cy="1035837"/>
          </a:xfrm>
        </p:grpSpPr>
        <p:sp>
          <p:nvSpPr>
            <p:cNvPr id="245" name="Google Shape;245;p11"/>
            <p:cNvSpPr/>
            <p:nvPr/>
          </p:nvSpPr>
          <p:spPr>
            <a:xfrm>
              <a:off x="3633957" y="3885832"/>
              <a:ext cx="4327633" cy="643766"/>
            </a:xfrm>
            <a:prstGeom prst="rect">
              <a:avLst/>
            </a:prstGeom>
            <a:noFill/>
            <a:ln>
              <a:noFill/>
            </a:ln>
          </p:spPr>
          <p:txBody>
            <a:bodyPr anchorCtr="0" anchor="t" bIns="44450" lIns="90475" spcFirstLastPara="1" rIns="90475" wrap="square" tIns="44450">
              <a:spAutoFit/>
            </a:bodyPr>
            <a:lstStyle/>
            <a:p>
              <a:pPr indent="0" lvl="0" marL="0" marR="0" rtl="0" algn="l">
                <a:lnSpc>
                  <a:spcPct val="90000"/>
                </a:lnSpc>
                <a:spcBef>
                  <a:spcPts val="0"/>
                </a:spcBef>
                <a:spcAft>
                  <a:spcPts val="0"/>
                </a:spcAft>
                <a:buNone/>
              </a:pPr>
              <a:r>
                <a:rPr lang="en-US" sz="2000">
                  <a:solidFill>
                    <a:schemeClr val="dk1"/>
                  </a:solidFill>
                  <a:latin typeface="Garamond"/>
                  <a:ea typeface="Garamond"/>
                  <a:cs typeface="Garamond"/>
                  <a:sym typeface="Garamond"/>
                </a:rPr>
                <a:t>&lt; 70% of revenues from dominant business</a:t>
              </a:r>
              <a:endParaRPr/>
            </a:p>
          </p:txBody>
        </p:sp>
        <p:sp>
          <p:nvSpPr>
            <p:cNvPr id="246" name="Google Shape;246;p11"/>
            <p:cNvSpPr/>
            <p:nvPr/>
          </p:nvSpPr>
          <p:spPr>
            <a:xfrm>
              <a:off x="395264" y="3856032"/>
              <a:ext cx="2770055" cy="428322"/>
            </a:xfrm>
            <a:prstGeom prst="rect">
              <a:avLst/>
            </a:prstGeom>
            <a:noFill/>
            <a:ln>
              <a:noFill/>
            </a:ln>
          </p:spPr>
          <p:txBody>
            <a:bodyPr anchorCtr="0" anchor="t" bIns="44450" lIns="90475" spcFirstLastPara="1" rIns="90475" wrap="square" tIns="44450">
              <a:spAutoFit/>
            </a:bodyPr>
            <a:lstStyle/>
            <a:p>
              <a:pPr indent="0" lvl="0" marL="0" marR="0" rtl="0" algn="l">
                <a:spcBef>
                  <a:spcPts val="0"/>
                </a:spcBef>
                <a:spcAft>
                  <a:spcPts val="0"/>
                </a:spcAft>
                <a:buNone/>
              </a:pPr>
              <a:r>
                <a:rPr b="1" i="1" lang="en-US" sz="2200">
                  <a:solidFill>
                    <a:schemeClr val="dk1"/>
                  </a:solidFill>
                  <a:latin typeface="Garamond"/>
                  <a:ea typeface="Garamond"/>
                  <a:cs typeface="Garamond"/>
                  <a:sym typeface="Garamond"/>
                </a:rPr>
                <a:t>Related Diversification</a:t>
              </a:r>
              <a:endParaRPr/>
            </a:p>
          </p:txBody>
        </p:sp>
        <p:grpSp>
          <p:nvGrpSpPr>
            <p:cNvPr id="247" name="Google Shape;247;p11"/>
            <p:cNvGrpSpPr/>
            <p:nvPr/>
          </p:nvGrpSpPr>
          <p:grpSpPr>
            <a:xfrm>
              <a:off x="7987864" y="3493761"/>
              <a:ext cx="990600" cy="960058"/>
              <a:chOff x="4992" y="2171"/>
              <a:chExt cx="624" cy="605"/>
            </a:xfrm>
          </p:grpSpPr>
          <p:cxnSp>
            <p:nvCxnSpPr>
              <p:cNvPr id="248" name="Google Shape;248;p11"/>
              <p:cNvCxnSpPr/>
              <p:nvPr/>
            </p:nvCxnSpPr>
            <p:spPr>
              <a:xfrm flipH="1" rot="2674536">
                <a:off x="5184" y="2544"/>
                <a:ext cx="192" cy="192"/>
              </a:xfrm>
              <a:prstGeom prst="straightConnector1">
                <a:avLst/>
              </a:prstGeom>
              <a:noFill/>
              <a:ln cap="flat" cmpd="sng" w="38100">
                <a:solidFill>
                  <a:schemeClr val="dk1"/>
                </a:solidFill>
                <a:prstDash val="solid"/>
                <a:round/>
                <a:headEnd len="med" w="med" type="none"/>
                <a:tailEnd len="med" w="med" type="none"/>
              </a:ln>
            </p:spPr>
          </p:cxnSp>
          <p:cxnSp>
            <p:nvCxnSpPr>
              <p:cNvPr id="249" name="Google Shape;249;p11"/>
              <p:cNvCxnSpPr/>
              <p:nvPr/>
            </p:nvCxnSpPr>
            <p:spPr>
              <a:xfrm>
                <a:off x="5280" y="2363"/>
                <a:ext cx="192" cy="192"/>
              </a:xfrm>
              <a:prstGeom prst="straightConnector1">
                <a:avLst/>
              </a:prstGeom>
              <a:noFill/>
              <a:ln cap="flat" cmpd="sng" w="38100">
                <a:solidFill>
                  <a:schemeClr val="dk1"/>
                </a:solidFill>
                <a:prstDash val="solid"/>
                <a:round/>
                <a:headEnd len="med" w="med" type="none"/>
                <a:tailEnd len="med" w="med" type="none"/>
              </a:ln>
            </p:spPr>
          </p:cxnSp>
          <p:cxnSp>
            <p:nvCxnSpPr>
              <p:cNvPr id="250" name="Google Shape;250;p11"/>
              <p:cNvCxnSpPr/>
              <p:nvPr/>
            </p:nvCxnSpPr>
            <p:spPr>
              <a:xfrm flipH="1">
                <a:off x="5088" y="2363"/>
                <a:ext cx="192" cy="192"/>
              </a:xfrm>
              <a:prstGeom prst="straightConnector1">
                <a:avLst/>
              </a:prstGeom>
              <a:noFill/>
              <a:ln cap="flat" cmpd="sng" w="38100">
                <a:solidFill>
                  <a:schemeClr val="dk1"/>
                </a:solidFill>
                <a:prstDash val="solid"/>
                <a:round/>
                <a:headEnd len="med" w="med" type="none"/>
                <a:tailEnd len="med" w="med" type="none"/>
              </a:ln>
            </p:spPr>
          </p:cxnSp>
          <p:sp>
            <p:nvSpPr>
              <p:cNvPr id="251" name="Google Shape;251;p11"/>
              <p:cNvSpPr/>
              <p:nvPr/>
            </p:nvSpPr>
            <p:spPr>
              <a:xfrm>
                <a:off x="5184" y="2171"/>
                <a:ext cx="240" cy="240"/>
              </a:xfrm>
              <a:prstGeom prst="ellipse">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Arial"/>
                    <a:ea typeface="Arial"/>
                    <a:cs typeface="Arial"/>
                    <a:sym typeface="Arial"/>
                  </a:rPr>
                  <a:t>A</a:t>
                </a:r>
                <a:endParaRPr/>
              </a:p>
            </p:txBody>
          </p:sp>
          <p:sp>
            <p:nvSpPr>
              <p:cNvPr id="252" name="Google Shape;252;p11"/>
              <p:cNvSpPr/>
              <p:nvPr/>
            </p:nvSpPr>
            <p:spPr>
              <a:xfrm>
                <a:off x="4992" y="2507"/>
                <a:ext cx="240" cy="240"/>
              </a:xfrm>
              <a:prstGeom prst="ellipse">
                <a:avLst/>
              </a:prstGeom>
              <a:solidFill>
                <a:srgbClr val="FF66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Arial"/>
                    <a:ea typeface="Arial"/>
                    <a:cs typeface="Arial"/>
                    <a:sym typeface="Arial"/>
                  </a:rPr>
                  <a:t>B</a:t>
                </a:r>
                <a:endParaRPr/>
              </a:p>
            </p:txBody>
          </p:sp>
          <p:sp>
            <p:nvSpPr>
              <p:cNvPr id="253" name="Google Shape;253;p11"/>
              <p:cNvSpPr/>
              <p:nvPr/>
            </p:nvSpPr>
            <p:spPr>
              <a:xfrm>
                <a:off x="5376" y="2507"/>
                <a:ext cx="240" cy="240"/>
              </a:xfrm>
              <a:prstGeom prst="ellipse">
                <a:avLst/>
              </a:prstGeom>
              <a:solidFill>
                <a:srgbClr val="66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Arial"/>
                    <a:ea typeface="Arial"/>
                    <a:cs typeface="Arial"/>
                    <a:sym typeface="Arial"/>
                  </a:rPr>
                  <a:t>C</a:t>
                </a:r>
                <a:endParaRPr/>
              </a:p>
            </p:txBody>
          </p:sp>
        </p:grpSp>
      </p:grpSp>
      <p:sp>
        <p:nvSpPr>
          <p:cNvPr id="254" name="Google Shape;254;p11"/>
          <p:cNvSpPr/>
          <p:nvPr/>
        </p:nvSpPr>
        <p:spPr>
          <a:xfrm>
            <a:off x="2136230" y="5067336"/>
            <a:ext cx="6019800" cy="515937"/>
          </a:xfrm>
          <a:prstGeom prst="rect">
            <a:avLst/>
          </a:prstGeom>
          <a:noFill/>
          <a:ln>
            <a:noFill/>
          </a:ln>
        </p:spPr>
        <p:txBody>
          <a:bodyPr anchorCtr="0" anchor="t" bIns="44450" lIns="90475" spcFirstLastPara="1" rIns="90475" wrap="square" tIns="44450">
            <a:spAutoFit/>
          </a:bodyPr>
          <a:lstStyle/>
          <a:p>
            <a:pPr indent="0" lvl="0" marL="0" marR="0" rtl="0" algn="l">
              <a:spcBef>
                <a:spcPts val="0"/>
              </a:spcBef>
              <a:spcAft>
                <a:spcPts val="0"/>
              </a:spcAft>
              <a:buNone/>
            </a:pPr>
            <a:r>
              <a:rPr b="1" lang="en-US" sz="2800">
                <a:solidFill>
                  <a:schemeClr val="accent1"/>
                </a:solidFill>
                <a:latin typeface="Garamond"/>
                <a:ea typeface="Garamond"/>
                <a:cs typeface="Garamond"/>
                <a:sym typeface="Garamond"/>
              </a:rPr>
              <a:t>Very High Levels of Diversification</a:t>
            </a:r>
            <a:endParaRPr/>
          </a:p>
        </p:txBody>
      </p:sp>
      <p:grpSp>
        <p:nvGrpSpPr>
          <p:cNvPr descr="The letters &quot;A,&quot; &quot;B,&quot; and &quot;C&quot; are listed but not connected." id="255" name="Google Shape;255;p11"/>
          <p:cNvGrpSpPr/>
          <p:nvPr/>
        </p:nvGrpSpPr>
        <p:grpSpPr>
          <a:xfrm>
            <a:off x="2262358" y="5848759"/>
            <a:ext cx="7529512" cy="428322"/>
            <a:chOff x="738358" y="5699133"/>
            <a:chExt cx="7529512" cy="428322"/>
          </a:xfrm>
        </p:grpSpPr>
        <p:sp>
          <p:nvSpPr>
            <p:cNvPr id="256" name="Google Shape;256;p11"/>
            <p:cNvSpPr/>
            <p:nvPr/>
          </p:nvSpPr>
          <p:spPr>
            <a:xfrm>
              <a:off x="738358" y="5699133"/>
              <a:ext cx="2601226" cy="428322"/>
            </a:xfrm>
            <a:prstGeom prst="rect">
              <a:avLst/>
            </a:prstGeom>
            <a:noFill/>
            <a:ln>
              <a:noFill/>
            </a:ln>
          </p:spPr>
          <p:txBody>
            <a:bodyPr anchorCtr="0" anchor="t" bIns="44450" lIns="90475" spcFirstLastPara="1" rIns="90475" wrap="square" tIns="44450">
              <a:spAutoFit/>
            </a:bodyPr>
            <a:lstStyle/>
            <a:p>
              <a:pPr indent="0" lvl="0" marL="0" marR="0" rtl="0" algn="l">
                <a:spcBef>
                  <a:spcPts val="0"/>
                </a:spcBef>
                <a:spcAft>
                  <a:spcPts val="0"/>
                </a:spcAft>
                <a:buNone/>
              </a:pPr>
              <a:r>
                <a:rPr b="1" i="1" lang="en-US" sz="2200">
                  <a:solidFill>
                    <a:schemeClr val="dk1"/>
                  </a:solidFill>
                  <a:latin typeface="Garamond"/>
                  <a:ea typeface="Garamond"/>
                  <a:cs typeface="Garamond"/>
                  <a:sym typeface="Garamond"/>
                </a:rPr>
                <a:t>Unrelated-Diversified</a:t>
              </a:r>
              <a:endParaRPr/>
            </a:p>
          </p:txBody>
        </p:sp>
        <p:sp>
          <p:nvSpPr>
            <p:cNvPr id="257" name="Google Shape;257;p11"/>
            <p:cNvSpPr/>
            <p:nvPr/>
          </p:nvSpPr>
          <p:spPr>
            <a:xfrm>
              <a:off x="3633957" y="5751778"/>
              <a:ext cx="4633913" cy="369460"/>
            </a:xfrm>
            <a:prstGeom prst="rect">
              <a:avLst/>
            </a:prstGeom>
            <a:noFill/>
            <a:ln>
              <a:noFill/>
            </a:ln>
          </p:spPr>
          <p:txBody>
            <a:bodyPr anchorCtr="0" anchor="t" bIns="44450" lIns="90475" spcFirstLastPara="1" rIns="90475" wrap="square" tIns="44450">
              <a:spAutoFit/>
            </a:bodyPr>
            <a:lstStyle/>
            <a:p>
              <a:pPr indent="0" lvl="0" marL="0" marR="0" rtl="0" algn="l">
                <a:lnSpc>
                  <a:spcPct val="90000"/>
                </a:lnSpc>
                <a:spcBef>
                  <a:spcPts val="0"/>
                </a:spcBef>
                <a:spcAft>
                  <a:spcPts val="0"/>
                </a:spcAft>
                <a:buNone/>
              </a:pPr>
              <a:r>
                <a:rPr lang="en-US" sz="2000">
                  <a:solidFill>
                    <a:schemeClr val="dk1"/>
                  </a:solidFill>
                  <a:latin typeface="Garamond"/>
                  <a:ea typeface="Garamond"/>
                  <a:cs typeface="Garamond"/>
                  <a:sym typeface="Garamond"/>
                </a:rPr>
                <a:t>Business units not closely related </a:t>
              </a:r>
              <a:endParaRPr/>
            </a:p>
          </p:txBody>
        </p:sp>
      </p:grpSp>
      <p:sp>
        <p:nvSpPr>
          <p:cNvPr id="258" name="Google Shape;258;p11"/>
          <p:cNvSpPr/>
          <p:nvPr/>
        </p:nvSpPr>
        <p:spPr>
          <a:xfrm>
            <a:off x="2065569" y="6542567"/>
            <a:ext cx="8192529"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rgbClr val="660000"/>
                </a:solidFill>
                <a:latin typeface="Garamond"/>
                <a:ea typeface="Garamond"/>
                <a:cs typeface="Garamond"/>
                <a:sym typeface="Garamond"/>
              </a:rPr>
              <a:t>SOURCE:</a:t>
            </a:r>
            <a:r>
              <a:rPr lang="en-US" sz="1200">
                <a:solidFill>
                  <a:srgbClr val="660000"/>
                </a:solidFill>
                <a:latin typeface="Garamond"/>
                <a:ea typeface="Garamond"/>
                <a:cs typeface="Garamond"/>
                <a:sym typeface="Garamond"/>
              </a:rPr>
              <a:t> Adapted from R. P. Rumelt, 1974, </a:t>
            </a:r>
            <a:r>
              <a:rPr i="1" lang="en-US" sz="1200">
                <a:solidFill>
                  <a:srgbClr val="660000"/>
                </a:solidFill>
                <a:latin typeface="Garamond"/>
                <a:ea typeface="Garamond"/>
                <a:cs typeface="Garamond"/>
                <a:sym typeface="Garamond"/>
              </a:rPr>
              <a:t>Strategy, Structure and Economic Performance, </a:t>
            </a:r>
            <a:r>
              <a:rPr lang="en-US" sz="1200">
                <a:solidFill>
                  <a:srgbClr val="660000"/>
                </a:solidFill>
                <a:latin typeface="Garamond"/>
                <a:ea typeface="Garamond"/>
                <a:cs typeface="Garamond"/>
                <a:sym typeface="Garamond"/>
              </a:rPr>
              <a:t>Boston: Harvard Business School.</a:t>
            </a:r>
            <a:endParaRPr/>
          </a:p>
        </p:txBody>
      </p:sp>
      <p:grpSp>
        <p:nvGrpSpPr>
          <p:cNvPr id="259" name="Google Shape;259;p11"/>
          <p:cNvGrpSpPr/>
          <p:nvPr/>
        </p:nvGrpSpPr>
        <p:grpSpPr>
          <a:xfrm>
            <a:off x="1460937" y="2365089"/>
            <a:ext cx="707886" cy="4019134"/>
            <a:chOff x="-63064" y="2215462"/>
            <a:chExt cx="707886" cy="4019134"/>
          </a:xfrm>
        </p:grpSpPr>
        <p:sp>
          <p:nvSpPr>
            <p:cNvPr id="260" name="Google Shape;260;p11"/>
            <p:cNvSpPr txBox="1"/>
            <p:nvPr/>
          </p:nvSpPr>
          <p:spPr>
            <a:xfrm rot="-5400000">
              <a:off x="-871171" y="3023569"/>
              <a:ext cx="2324100" cy="70788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2000">
                  <a:solidFill>
                    <a:srgbClr val="660000"/>
                  </a:solidFill>
                  <a:latin typeface="Garamond"/>
                  <a:ea typeface="Garamond"/>
                  <a:cs typeface="Garamond"/>
                  <a:sym typeface="Garamond"/>
                </a:rPr>
                <a:t>Related Diversification</a:t>
              </a:r>
              <a:endParaRPr/>
            </a:p>
          </p:txBody>
        </p:sp>
        <p:sp>
          <p:nvSpPr>
            <p:cNvPr id="261" name="Google Shape;261;p11"/>
            <p:cNvSpPr txBox="1"/>
            <p:nvPr/>
          </p:nvSpPr>
          <p:spPr>
            <a:xfrm rot="-5400000">
              <a:off x="-871171" y="4718603"/>
              <a:ext cx="2324100"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rgbClr val="660000"/>
                  </a:solidFill>
                  <a:latin typeface="Garamond"/>
                  <a:ea typeface="Garamond"/>
                  <a:cs typeface="Garamond"/>
                  <a:sym typeface="Garamond"/>
                </a:rPr>
                <a:t>Unrelated Diversification</a:t>
              </a:r>
              <a:endParaRPr/>
            </a:p>
          </p:txBody>
        </p:sp>
      </p:grpSp>
      <p:sp>
        <p:nvSpPr>
          <p:cNvPr id="262" name="Google Shape;262;p11"/>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
        <p:nvSpPr>
          <p:cNvPr id="263" name="Google Shape;263;p11"/>
          <p:cNvSpPr/>
          <p:nvPr/>
        </p:nvSpPr>
        <p:spPr>
          <a:xfrm>
            <a:off x="9798671" y="5239416"/>
            <a:ext cx="381000" cy="381000"/>
          </a:xfrm>
          <a:prstGeom prst="ellipse">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Arial"/>
                <a:ea typeface="Arial"/>
                <a:cs typeface="Arial"/>
                <a:sym typeface="Arial"/>
              </a:rPr>
              <a:t>A</a:t>
            </a:r>
            <a:endParaRPr/>
          </a:p>
        </p:txBody>
      </p:sp>
      <p:sp>
        <p:nvSpPr>
          <p:cNvPr id="264" name="Google Shape;264;p11"/>
          <p:cNvSpPr/>
          <p:nvPr/>
        </p:nvSpPr>
        <p:spPr>
          <a:xfrm>
            <a:off x="9493871" y="5772816"/>
            <a:ext cx="381000" cy="381000"/>
          </a:xfrm>
          <a:prstGeom prst="ellipse">
            <a:avLst/>
          </a:prstGeom>
          <a:solidFill>
            <a:srgbClr val="FF66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Arial"/>
                <a:ea typeface="Arial"/>
                <a:cs typeface="Arial"/>
                <a:sym typeface="Arial"/>
              </a:rPr>
              <a:t>B</a:t>
            </a:r>
            <a:endParaRPr/>
          </a:p>
        </p:txBody>
      </p:sp>
      <p:sp>
        <p:nvSpPr>
          <p:cNvPr id="265" name="Google Shape;265;p11"/>
          <p:cNvSpPr/>
          <p:nvPr/>
        </p:nvSpPr>
        <p:spPr>
          <a:xfrm>
            <a:off x="10103471" y="5772816"/>
            <a:ext cx="381000" cy="381000"/>
          </a:xfrm>
          <a:prstGeom prst="ellipse">
            <a:avLst/>
          </a:prstGeom>
          <a:solidFill>
            <a:srgbClr val="66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Arial"/>
                <a:ea typeface="Arial"/>
                <a:cs typeface="Arial"/>
                <a:sym typeface="Arial"/>
              </a:rPr>
              <a:t>C</a:t>
            </a:r>
            <a:endParaRPr/>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
                                        </p:tgtEl>
                                        <p:attrNameLst>
                                          <p:attrName>style.visibility</p:attrName>
                                        </p:attrNameLst>
                                      </p:cBhvr>
                                      <p:to>
                                        <p:strVal val="visible"/>
                                      </p:to>
                                    </p:set>
                                    <p:animEffect filter="fade" transition="in">
                                      <p:cBhvr>
                                        <p:cTn dur="500"/>
                                        <p:tgtEl>
                                          <p:spTgt spid="2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2"/>
                                        </p:tgtEl>
                                        <p:attrNameLst>
                                          <p:attrName>style.visibility</p:attrName>
                                        </p:attrNameLst>
                                      </p:cBhvr>
                                      <p:to>
                                        <p:strVal val="visible"/>
                                      </p:to>
                                    </p:set>
                                    <p:animEffect filter="fade" transition="in">
                                      <p:cBhvr>
                                        <p:cTn dur="500"/>
                                        <p:tgtEl>
                                          <p:spTgt spid="2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
                                        </p:tgtEl>
                                        <p:attrNameLst>
                                          <p:attrName>style.visibility</p:attrName>
                                        </p:attrNameLst>
                                      </p:cBhvr>
                                      <p:to>
                                        <p:strVal val="visible"/>
                                      </p:to>
                                    </p:set>
                                    <p:animEffect filter="fade" transition="in">
                                      <p:cBhvr>
                                        <p:cTn dur="500"/>
                                        <p:tgtEl>
                                          <p:spTgt spid="2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3"/>
                                        </p:tgtEl>
                                        <p:attrNameLst>
                                          <p:attrName>style.visibility</p:attrName>
                                        </p:attrNameLst>
                                      </p:cBhvr>
                                      <p:to>
                                        <p:strVal val="visible"/>
                                      </p:to>
                                    </p:set>
                                    <p:animEffect filter="fade" transition="in">
                                      <p:cBhvr>
                                        <p:cTn dur="500"/>
                                        <p:tgtEl>
                                          <p:spTgt spid="2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
                                        </p:tgtEl>
                                        <p:attrNameLst>
                                          <p:attrName>style.visibility</p:attrName>
                                        </p:attrNameLst>
                                      </p:cBhvr>
                                      <p:to>
                                        <p:strVal val="visible"/>
                                      </p:to>
                                    </p:set>
                                    <p:animEffect filter="fade" transition="in">
                                      <p:cBhvr>
                                        <p:cTn dur="500"/>
                                        <p:tgtEl>
                                          <p:spTgt spid="2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4"/>
                                        </p:tgtEl>
                                        <p:attrNameLst>
                                          <p:attrName>style.visibility</p:attrName>
                                        </p:attrNameLst>
                                      </p:cBhvr>
                                      <p:to>
                                        <p:strVal val="visible"/>
                                      </p:to>
                                    </p:set>
                                    <p:animEffect filter="fade" transition="in">
                                      <p:cBhvr>
                                        <p:cTn dur="500"/>
                                        <p:tgtEl>
                                          <p:spTgt spid="2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5"/>
                                        </p:tgtEl>
                                        <p:attrNameLst>
                                          <p:attrName>style.visibility</p:attrName>
                                        </p:attrNameLst>
                                      </p:cBhvr>
                                      <p:to>
                                        <p:strVal val="visible"/>
                                      </p:to>
                                    </p:set>
                                    <p:animEffect filter="fade" transition="in">
                                      <p:cBhvr>
                                        <p:cTn dur="500"/>
                                        <p:tgtEl>
                                          <p:spTgt spid="2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
                                        </p:tgtEl>
                                        <p:attrNameLst>
                                          <p:attrName>style.visibility</p:attrName>
                                        </p:attrNameLst>
                                      </p:cBhvr>
                                      <p:to>
                                        <p:strVal val="visible"/>
                                      </p:to>
                                    </p:set>
                                    <p:animEffect filter="fade" transition="in">
                                      <p:cBhvr>
                                        <p:cTn dur="500"/>
                                        <p:tgtEl>
                                          <p:spTgt spid="25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12"/>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Disney’s Level of Diversification: 2000</a:t>
            </a:r>
            <a:endParaRPr/>
          </a:p>
        </p:txBody>
      </p:sp>
      <p:sp>
        <p:nvSpPr>
          <p:cNvPr id="272" name="Google Shape;272;p12"/>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pic>
        <p:nvPicPr>
          <p:cNvPr descr="A chart titled &quot;2000&quot; with four columns labeled (from left to right) &quot;Rev $,&quot; &quot;Net Income $,&quot; &quot;Rev %,&quot; and &quot;Net Income %&quot;. There are five rows labeled (from top to bottom) &quot;Media Networks,&quot; &quot;Studios,&quot; &quot;Theme Parks &amp; Resorts,&quot; &quot;Consumer Products,&quot; and &quot;Internet &amp; Direct Mkt.&quot; For media networks, rev $ was $9,615, the net income $2,298, the rev % was 38%, and the net income percent was 56%. For studios, the rev $ was $5,994, the rev income $ was $110, the rev % was 24%, and the net income was 3%. For theme parks &amp; resorts, the rev $ was $6,803, the net income $ was $1,620, the rev % was 27%, and the net income % was 40%. For consumer products, the rev $ was $2,622, the net income $ was $455, the rev % was 10%, and the net income % was 11%. For internet &amp; direct mkt, the rev $ was $2,622, the net income $ was $402, the rev % was 1%, and the and net income % was -10%. In total, rev $ was $25,402, net income $ was $4,081, rev % was 100%, and net income % was 100%." id="273" name="Google Shape;273;p12"/>
          <p:cNvPicPr preferRelativeResize="0"/>
          <p:nvPr>
            <p:ph idx="1" type="body"/>
          </p:nvPr>
        </p:nvPicPr>
        <p:blipFill rotWithShape="1">
          <a:blip r:embed="rId4">
            <a:alphaModFix/>
          </a:blip>
          <a:srcRect b="0" l="0" r="0" t="0"/>
          <a:stretch/>
        </p:blipFill>
        <p:spPr>
          <a:xfrm>
            <a:off x="3034557" y="1585331"/>
            <a:ext cx="6122885" cy="4562149"/>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p13"/>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Times New Roman"/>
              <a:buNone/>
            </a:pPr>
            <a:r>
              <a:rPr b="1" lang="en-US" sz="4000">
                <a:latin typeface="Times New Roman"/>
                <a:ea typeface="Times New Roman"/>
                <a:cs typeface="Times New Roman"/>
                <a:sym typeface="Times New Roman"/>
              </a:rPr>
              <a:t>Levels &amp; Types of Diversification Using Revenues</a:t>
            </a:r>
            <a:endParaRPr/>
          </a:p>
        </p:txBody>
      </p:sp>
      <p:sp>
        <p:nvSpPr>
          <p:cNvPr id="280" name="Google Shape;280;p13"/>
          <p:cNvSpPr/>
          <p:nvPr/>
        </p:nvSpPr>
        <p:spPr>
          <a:xfrm>
            <a:off x="2186158" y="1363580"/>
            <a:ext cx="6076950" cy="515938"/>
          </a:xfrm>
          <a:prstGeom prst="rect">
            <a:avLst/>
          </a:prstGeom>
          <a:noFill/>
          <a:ln>
            <a:noFill/>
          </a:ln>
        </p:spPr>
        <p:txBody>
          <a:bodyPr anchorCtr="0" anchor="t" bIns="44450" lIns="90475" spcFirstLastPara="1" rIns="90475" wrap="square" tIns="44450">
            <a:spAutoFit/>
          </a:bodyPr>
          <a:lstStyle/>
          <a:p>
            <a:pPr indent="0" lvl="0" marL="0" marR="0" rtl="0" algn="l">
              <a:spcBef>
                <a:spcPts val="0"/>
              </a:spcBef>
              <a:spcAft>
                <a:spcPts val="0"/>
              </a:spcAft>
              <a:buNone/>
            </a:pPr>
            <a:r>
              <a:rPr b="1" lang="en-US" sz="2800">
                <a:solidFill>
                  <a:srgbClr val="C00000"/>
                </a:solidFill>
                <a:latin typeface="Garamond"/>
                <a:ea typeface="Garamond"/>
                <a:cs typeface="Garamond"/>
                <a:sym typeface="Garamond"/>
              </a:rPr>
              <a:t>Low Levels of Diversification</a:t>
            </a:r>
            <a:endParaRPr/>
          </a:p>
        </p:txBody>
      </p:sp>
      <p:grpSp>
        <p:nvGrpSpPr>
          <p:cNvPr id="281" name="Google Shape;281;p13"/>
          <p:cNvGrpSpPr/>
          <p:nvPr/>
        </p:nvGrpSpPr>
        <p:grpSpPr>
          <a:xfrm>
            <a:off x="2262358" y="1876344"/>
            <a:ext cx="7922198" cy="646459"/>
            <a:chOff x="738358" y="1726717"/>
            <a:chExt cx="7922198" cy="646459"/>
          </a:xfrm>
        </p:grpSpPr>
        <p:sp>
          <p:nvSpPr>
            <p:cNvPr id="282" name="Google Shape;282;p13"/>
            <p:cNvSpPr/>
            <p:nvPr/>
          </p:nvSpPr>
          <p:spPr>
            <a:xfrm>
              <a:off x="738358" y="1747354"/>
              <a:ext cx="1856535" cy="428322"/>
            </a:xfrm>
            <a:prstGeom prst="rect">
              <a:avLst/>
            </a:prstGeom>
            <a:noFill/>
            <a:ln>
              <a:noFill/>
            </a:ln>
          </p:spPr>
          <p:txBody>
            <a:bodyPr anchorCtr="0" anchor="t" bIns="44450" lIns="90475" spcFirstLastPara="1" rIns="90475" wrap="square" tIns="44450">
              <a:spAutoFit/>
            </a:bodyPr>
            <a:lstStyle/>
            <a:p>
              <a:pPr indent="0" lvl="0" marL="0" marR="0" rtl="0" algn="l">
                <a:spcBef>
                  <a:spcPts val="0"/>
                </a:spcBef>
                <a:spcAft>
                  <a:spcPts val="0"/>
                </a:spcAft>
                <a:buNone/>
              </a:pPr>
              <a:r>
                <a:rPr b="1" i="1" lang="en-US" sz="2200">
                  <a:solidFill>
                    <a:schemeClr val="dk1"/>
                  </a:solidFill>
                  <a:latin typeface="Garamond"/>
                  <a:ea typeface="Garamond"/>
                  <a:cs typeface="Garamond"/>
                  <a:sym typeface="Garamond"/>
                </a:rPr>
                <a:t>Single business</a:t>
              </a:r>
              <a:endParaRPr/>
            </a:p>
          </p:txBody>
        </p:sp>
        <p:sp>
          <p:nvSpPr>
            <p:cNvPr id="283" name="Google Shape;283;p13"/>
            <p:cNvSpPr/>
            <p:nvPr/>
          </p:nvSpPr>
          <p:spPr>
            <a:xfrm>
              <a:off x="3633958" y="1726717"/>
              <a:ext cx="4191000" cy="646459"/>
            </a:xfrm>
            <a:prstGeom prst="rect">
              <a:avLst/>
            </a:prstGeom>
            <a:noFill/>
            <a:ln>
              <a:noFill/>
            </a:ln>
          </p:spPr>
          <p:txBody>
            <a:bodyPr anchorCtr="0" anchor="t" bIns="44450" lIns="90475" spcFirstLastPara="1" rIns="90475" wrap="square" tIns="44450">
              <a:spAutoFit/>
            </a:bodyPr>
            <a:lstStyle/>
            <a:p>
              <a:pPr indent="0" lvl="0" marL="0" marR="0" rtl="0" algn="l">
                <a:lnSpc>
                  <a:spcPct val="90000"/>
                </a:lnSpc>
                <a:spcBef>
                  <a:spcPts val="0"/>
                </a:spcBef>
                <a:spcAft>
                  <a:spcPts val="0"/>
                </a:spcAft>
                <a:buNone/>
              </a:pPr>
              <a:r>
                <a:rPr lang="en-US" sz="2000">
                  <a:solidFill>
                    <a:schemeClr val="dk1"/>
                  </a:solidFill>
                  <a:latin typeface="Garamond"/>
                  <a:ea typeface="Garamond"/>
                  <a:cs typeface="Garamond"/>
                  <a:sym typeface="Garamond"/>
                </a:rPr>
                <a:t>&gt; 95% of revenues from a single business unit</a:t>
              </a:r>
              <a:endParaRPr/>
            </a:p>
          </p:txBody>
        </p:sp>
        <p:sp>
          <p:nvSpPr>
            <p:cNvPr descr="A single &quot;A&quot;" id="284" name="Google Shape;284;p13"/>
            <p:cNvSpPr/>
            <p:nvPr/>
          </p:nvSpPr>
          <p:spPr>
            <a:xfrm>
              <a:off x="8279556" y="1731588"/>
              <a:ext cx="381000" cy="381000"/>
            </a:xfrm>
            <a:prstGeom prst="ellipse">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Arial"/>
                  <a:ea typeface="Arial"/>
                  <a:cs typeface="Arial"/>
                  <a:sym typeface="Arial"/>
                </a:rPr>
                <a:t>A</a:t>
              </a:r>
              <a:endParaRPr/>
            </a:p>
          </p:txBody>
        </p:sp>
      </p:grpSp>
      <p:grpSp>
        <p:nvGrpSpPr>
          <p:cNvPr descr="The letter &quot;A&quot; connected to the letter &quot;B&quot; by a line." id="285" name="Google Shape;285;p13"/>
          <p:cNvGrpSpPr/>
          <p:nvPr/>
        </p:nvGrpSpPr>
        <p:grpSpPr>
          <a:xfrm>
            <a:off x="2262358" y="2552618"/>
            <a:ext cx="7916924" cy="838200"/>
            <a:chOff x="738358" y="2402992"/>
            <a:chExt cx="7916924" cy="838200"/>
          </a:xfrm>
        </p:grpSpPr>
        <p:sp>
          <p:nvSpPr>
            <p:cNvPr id="286" name="Google Shape;286;p13"/>
            <p:cNvSpPr/>
            <p:nvPr/>
          </p:nvSpPr>
          <p:spPr>
            <a:xfrm>
              <a:off x="738358" y="2433154"/>
              <a:ext cx="2330767" cy="428322"/>
            </a:xfrm>
            <a:prstGeom prst="rect">
              <a:avLst/>
            </a:prstGeom>
            <a:noFill/>
            <a:ln>
              <a:noFill/>
            </a:ln>
          </p:spPr>
          <p:txBody>
            <a:bodyPr anchorCtr="0" anchor="t" bIns="44450" lIns="90475" spcFirstLastPara="1" rIns="90475" wrap="square" tIns="44450">
              <a:spAutoFit/>
            </a:bodyPr>
            <a:lstStyle/>
            <a:p>
              <a:pPr indent="0" lvl="0" marL="0" marR="0" rtl="0" algn="l">
                <a:spcBef>
                  <a:spcPts val="0"/>
                </a:spcBef>
                <a:spcAft>
                  <a:spcPts val="0"/>
                </a:spcAft>
                <a:buNone/>
              </a:pPr>
              <a:r>
                <a:rPr b="1" i="1" lang="en-US" sz="2200">
                  <a:solidFill>
                    <a:schemeClr val="dk1"/>
                  </a:solidFill>
                  <a:latin typeface="Garamond"/>
                  <a:ea typeface="Garamond"/>
                  <a:cs typeface="Garamond"/>
                  <a:sym typeface="Garamond"/>
                </a:rPr>
                <a:t>Dominant business</a:t>
              </a:r>
              <a:endParaRPr/>
            </a:p>
          </p:txBody>
        </p:sp>
        <p:sp>
          <p:nvSpPr>
            <p:cNvPr id="287" name="Google Shape;287;p13"/>
            <p:cNvSpPr/>
            <p:nvPr/>
          </p:nvSpPr>
          <p:spPr>
            <a:xfrm>
              <a:off x="3633957" y="2479192"/>
              <a:ext cx="4043849" cy="643766"/>
            </a:xfrm>
            <a:prstGeom prst="rect">
              <a:avLst/>
            </a:prstGeom>
            <a:noFill/>
            <a:ln>
              <a:noFill/>
            </a:ln>
          </p:spPr>
          <p:txBody>
            <a:bodyPr anchorCtr="0" anchor="t" bIns="44450" lIns="90475" spcFirstLastPara="1" rIns="90475" wrap="square" tIns="44450">
              <a:spAutoFit/>
            </a:bodyPr>
            <a:lstStyle/>
            <a:p>
              <a:pPr indent="0" lvl="0" marL="0" marR="0" rtl="0" algn="l">
                <a:lnSpc>
                  <a:spcPct val="90000"/>
                </a:lnSpc>
                <a:spcBef>
                  <a:spcPts val="0"/>
                </a:spcBef>
                <a:spcAft>
                  <a:spcPts val="0"/>
                </a:spcAft>
                <a:buNone/>
              </a:pPr>
              <a:r>
                <a:rPr lang="en-US" sz="2000">
                  <a:solidFill>
                    <a:schemeClr val="dk1"/>
                  </a:solidFill>
                  <a:latin typeface="Garamond"/>
                  <a:ea typeface="Garamond"/>
                  <a:cs typeface="Garamond"/>
                  <a:sym typeface="Garamond"/>
                </a:rPr>
                <a:t>Between 70% and 95% of rev. from a single business unit</a:t>
              </a:r>
              <a:endParaRPr/>
            </a:p>
          </p:txBody>
        </p:sp>
        <p:grpSp>
          <p:nvGrpSpPr>
            <p:cNvPr id="288" name="Google Shape;288;p13"/>
            <p:cNvGrpSpPr/>
            <p:nvPr/>
          </p:nvGrpSpPr>
          <p:grpSpPr>
            <a:xfrm>
              <a:off x="7969482" y="2402992"/>
              <a:ext cx="685800" cy="838200"/>
              <a:chOff x="4752" y="1325"/>
              <a:chExt cx="432" cy="528"/>
            </a:xfrm>
          </p:grpSpPr>
          <p:cxnSp>
            <p:nvCxnSpPr>
              <p:cNvPr id="289" name="Google Shape;289;p13"/>
              <p:cNvCxnSpPr/>
              <p:nvPr/>
            </p:nvCxnSpPr>
            <p:spPr>
              <a:xfrm flipH="1">
                <a:off x="4848" y="1517"/>
                <a:ext cx="192" cy="192"/>
              </a:xfrm>
              <a:prstGeom prst="straightConnector1">
                <a:avLst/>
              </a:prstGeom>
              <a:noFill/>
              <a:ln cap="flat" cmpd="sng" w="38100">
                <a:solidFill>
                  <a:schemeClr val="dk1"/>
                </a:solidFill>
                <a:prstDash val="solid"/>
                <a:round/>
                <a:headEnd len="med" w="med" type="none"/>
                <a:tailEnd len="med" w="med" type="none"/>
              </a:ln>
            </p:spPr>
          </p:cxnSp>
          <p:sp>
            <p:nvSpPr>
              <p:cNvPr id="290" name="Google Shape;290;p13"/>
              <p:cNvSpPr/>
              <p:nvPr/>
            </p:nvSpPr>
            <p:spPr>
              <a:xfrm>
                <a:off x="4752" y="1613"/>
                <a:ext cx="240" cy="240"/>
              </a:xfrm>
              <a:prstGeom prst="ellipse">
                <a:avLst/>
              </a:prstGeom>
              <a:solidFill>
                <a:srgbClr val="FF66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Arial"/>
                    <a:ea typeface="Arial"/>
                    <a:cs typeface="Arial"/>
                    <a:sym typeface="Arial"/>
                  </a:rPr>
                  <a:t>B</a:t>
                </a:r>
                <a:endParaRPr/>
              </a:p>
            </p:txBody>
          </p:sp>
          <p:sp>
            <p:nvSpPr>
              <p:cNvPr id="291" name="Google Shape;291;p13"/>
              <p:cNvSpPr/>
              <p:nvPr/>
            </p:nvSpPr>
            <p:spPr>
              <a:xfrm>
                <a:off x="4944" y="1325"/>
                <a:ext cx="240" cy="240"/>
              </a:xfrm>
              <a:prstGeom prst="ellipse">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Arial"/>
                    <a:ea typeface="Arial"/>
                    <a:cs typeface="Arial"/>
                    <a:sym typeface="Arial"/>
                  </a:rPr>
                  <a:t>A</a:t>
                </a:r>
                <a:endParaRPr/>
              </a:p>
            </p:txBody>
          </p:sp>
        </p:grpSp>
      </p:grpSp>
      <p:sp>
        <p:nvSpPr>
          <p:cNvPr id="292" name="Google Shape;292;p13"/>
          <p:cNvSpPr/>
          <p:nvPr/>
        </p:nvSpPr>
        <p:spPr>
          <a:xfrm>
            <a:off x="2065569" y="3450318"/>
            <a:ext cx="8343900" cy="515937"/>
          </a:xfrm>
          <a:prstGeom prst="rect">
            <a:avLst/>
          </a:prstGeom>
          <a:noFill/>
          <a:ln>
            <a:noFill/>
          </a:ln>
        </p:spPr>
        <p:txBody>
          <a:bodyPr anchorCtr="0" anchor="t" bIns="44450" lIns="90475" spcFirstLastPara="1" rIns="90475" wrap="square" tIns="44450">
            <a:spAutoFit/>
          </a:bodyPr>
          <a:lstStyle/>
          <a:p>
            <a:pPr indent="0" lvl="0" marL="0" marR="0" rtl="0" algn="l">
              <a:spcBef>
                <a:spcPts val="0"/>
              </a:spcBef>
              <a:spcAft>
                <a:spcPts val="0"/>
              </a:spcAft>
              <a:buNone/>
            </a:pPr>
            <a:r>
              <a:rPr b="1" lang="en-US" sz="2800">
                <a:solidFill>
                  <a:schemeClr val="accent1"/>
                </a:solidFill>
                <a:latin typeface="Garamond"/>
                <a:ea typeface="Garamond"/>
                <a:cs typeface="Garamond"/>
                <a:sym typeface="Garamond"/>
              </a:rPr>
              <a:t>Moderate to High Levels of Diversification</a:t>
            </a:r>
            <a:endParaRPr/>
          </a:p>
        </p:txBody>
      </p:sp>
      <p:grpSp>
        <p:nvGrpSpPr>
          <p:cNvPr descr="The letter &quot;A&quot; is connected by lines to the letter &quot;B&quot; on the left and the letter &quot;C&quot; on the right. The letters &quot;B&quot; and &quot;C&quot; are connected by lines." id="293" name="Google Shape;293;p13"/>
          <p:cNvGrpSpPr/>
          <p:nvPr/>
        </p:nvGrpSpPr>
        <p:grpSpPr>
          <a:xfrm>
            <a:off x="1919264" y="3643388"/>
            <a:ext cx="8583200" cy="1035837"/>
            <a:chOff x="395264" y="3493761"/>
            <a:chExt cx="8583200" cy="1035837"/>
          </a:xfrm>
        </p:grpSpPr>
        <p:sp>
          <p:nvSpPr>
            <p:cNvPr id="294" name="Google Shape;294;p13"/>
            <p:cNvSpPr/>
            <p:nvPr/>
          </p:nvSpPr>
          <p:spPr>
            <a:xfrm>
              <a:off x="3633957" y="3885832"/>
              <a:ext cx="4327633" cy="643766"/>
            </a:xfrm>
            <a:prstGeom prst="rect">
              <a:avLst/>
            </a:prstGeom>
            <a:noFill/>
            <a:ln>
              <a:noFill/>
            </a:ln>
          </p:spPr>
          <p:txBody>
            <a:bodyPr anchorCtr="0" anchor="t" bIns="44450" lIns="90475" spcFirstLastPara="1" rIns="90475" wrap="square" tIns="44450">
              <a:spAutoFit/>
            </a:bodyPr>
            <a:lstStyle/>
            <a:p>
              <a:pPr indent="0" lvl="0" marL="0" marR="0" rtl="0" algn="l">
                <a:lnSpc>
                  <a:spcPct val="90000"/>
                </a:lnSpc>
                <a:spcBef>
                  <a:spcPts val="0"/>
                </a:spcBef>
                <a:spcAft>
                  <a:spcPts val="0"/>
                </a:spcAft>
                <a:buNone/>
              </a:pPr>
              <a:r>
                <a:rPr lang="en-US" sz="2000">
                  <a:solidFill>
                    <a:schemeClr val="dk1"/>
                  </a:solidFill>
                  <a:latin typeface="Garamond"/>
                  <a:ea typeface="Garamond"/>
                  <a:cs typeface="Garamond"/>
                  <a:sym typeface="Garamond"/>
                </a:rPr>
                <a:t>&lt; 70% of revenues from dominant business</a:t>
              </a:r>
              <a:endParaRPr/>
            </a:p>
          </p:txBody>
        </p:sp>
        <p:sp>
          <p:nvSpPr>
            <p:cNvPr id="295" name="Google Shape;295;p13"/>
            <p:cNvSpPr/>
            <p:nvPr/>
          </p:nvSpPr>
          <p:spPr>
            <a:xfrm>
              <a:off x="395264" y="3856032"/>
              <a:ext cx="2770055" cy="428322"/>
            </a:xfrm>
            <a:prstGeom prst="rect">
              <a:avLst/>
            </a:prstGeom>
            <a:noFill/>
            <a:ln>
              <a:noFill/>
            </a:ln>
          </p:spPr>
          <p:txBody>
            <a:bodyPr anchorCtr="0" anchor="t" bIns="44450" lIns="90475" spcFirstLastPara="1" rIns="90475" wrap="square" tIns="44450">
              <a:spAutoFit/>
            </a:bodyPr>
            <a:lstStyle/>
            <a:p>
              <a:pPr indent="0" lvl="0" marL="0" marR="0" rtl="0" algn="l">
                <a:spcBef>
                  <a:spcPts val="0"/>
                </a:spcBef>
                <a:spcAft>
                  <a:spcPts val="0"/>
                </a:spcAft>
                <a:buNone/>
              </a:pPr>
              <a:r>
                <a:rPr b="1" i="1" lang="en-US" sz="2200">
                  <a:solidFill>
                    <a:schemeClr val="dk1"/>
                  </a:solidFill>
                  <a:latin typeface="Garamond"/>
                  <a:ea typeface="Garamond"/>
                  <a:cs typeface="Garamond"/>
                  <a:sym typeface="Garamond"/>
                </a:rPr>
                <a:t>Related Diversification</a:t>
              </a:r>
              <a:endParaRPr/>
            </a:p>
          </p:txBody>
        </p:sp>
        <p:grpSp>
          <p:nvGrpSpPr>
            <p:cNvPr id="296" name="Google Shape;296;p13"/>
            <p:cNvGrpSpPr/>
            <p:nvPr/>
          </p:nvGrpSpPr>
          <p:grpSpPr>
            <a:xfrm>
              <a:off x="7987864" y="3493761"/>
              <a:ext cx="990600" cy="960058"/>
              <a:chOff x="4992" y="2171"/>
              <a:chExt cx="624" cy="605"/>
            </a:xfrm>
          </p:grpSpPr>
          <p:cxnSp>
            <p:nvCxnSpPr>
              <p:cNvPr id="297" name="Google Shape;297;p13"/>
              <p:cNvCxnSpPr/>
              <p:nvPr/>
            </p:nvCxnSpPr>
            <p:spPr>
              <a:xfrm flipH="1" rot="2674536">
                <a:off x="5184" y="2544"/>
                <a:ext cx="192" cy="192"/>
              </a:xfrm>
              <a:prstGeom prst="straightConnector1">
                <a:avLst/>
              </a:prstGeom>
              <a:noFill/>
              <a:ln cap="flat" cmpd="sng" w="38100">
                <a:solidFill>
                  <a:schemeClr val="dk1"/>
                </a:solidFill>
                <a:prstDash val="solid"/>
                <a:round/>
                <a:headEnd len="med" w="med" type="none"/>
                <a:tailEnd len="med" w="med" type="none"/>
              </a:ln>
            </p:spPr>
          </p:cxnSp>
          <p:cxnSp>
            <p:nvCxnSpPr>
              <p:cNvPr id="298" name="Google Shape;298;p13"/>
              <p:cNvCxnSpPr/>
              <p:nvPr/>
            </p:nvCxnSpPr>
            <p:spPr>
              <a:xfrm>
                <a:off x="5280" y="2363"/>
                <a:ext cx="192" cy="192"/>
              </a:xfrm>
              <a:prstGeom prst="straightConnector1">
                <a:avLst/>
              </a:prstGeom>
              <a:noFill/>
              <a:ln cap="flat" cmpd="sng" w="38100">
                <a:solidFill>
                  <a:schemeClr val="dk1"/>
                </a:solidFill>
                <a:prstDash val="solid"/>
                <a:round/>
                <a:headEnd len="med" w="med" type="none"/>
                <a:tailEnd len="med" w="med" type="none"/>
              </a:ln>
            </p:spPr>
          </p:cxnSp>
          <p:cxnSp>
            <p:nvCxnSpPr>
              <p:cNvPr id="299" name="Google Shape;299;p13"/>
              <p:cNvCxnSpPr/>
              <p:nvPr/>
            </p:nvCxnSpPr>
            <p:spPr>
              <a:xfrm flipH="1">
                <a:off x="5088" y="2363"/>
                <a:ext cx="192" cy="192"/>
              </a:xfrm>
              <a:prstGeom prst="straightConnector1">
                <a:avLst/>
              </a:prstGeom>
              <a:noFill/>
              <a:ln cap="flat" cmpd="sng" w="38100">
                <a:solidFill>
                  <a:schemeClr val="dk1"/>
                </a:solidFill>
                <a:prstDash val="solid"/>
                <a:round/>
                <a:headEnd len="med" w="med" type="none"/>
                <a:tailEnd len="med" w="med" type="none"/>
              </a:ln>
            </p:spPr>
          </p:cxnSp>
          <p:sp>
            <p:nvSpPr>
              <p:cNvPr id="300" name="Google Shape;300;p13"/>
              <p:cNvSpPr/>
              <p:nvPr/>
            </p:nvSpPr>
            <p:spPr>
              <a:xfrm>
                <a:off x="5184" y="2171"/>
                <a:ext cx="240" cy="240"/>
              </a:xfrm>
              <a:prstGeom prst="ellipse">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Arial"/>
                    <a:ea typeface="Arial"/>
                    <a:cs typeface="Arial"/>
                    <a:sym typeface="Arial"/>
                  </a:rPr>
                  <a:t>A</a:t>
                </a:r>
                <a:endParaRPr/>
              </a:p>
            </p:txBody>
          </p:sp>
          <p:sp>
            <p:nvSpPr>
              <p:cNvPr id="301" name="Google Shape;301;p13"/>
              <p:cNvSpPr/>
              <p:nvPr/>
            </p:nvSpPr>
            <p:spPr>
              <a:xfrm>
                <a:off x="4992" y="2507"/>
                <a:ext cx="240" cy="240"/>
              </a:xfrm>
              <a:prstGeom prst="ellipse">
                <a:avLst/>
              </a:prstGeom>
              <a:solidFill>
                <a:srgbClr val="FF66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Arial"/>
                    <a:ea typeface="Arial"/>
                    <a:cs typeface="Arial"/>
                    <a:sym typeface="Arial"/>
                  </a:rPr>
                  <a:t>B</a:t>
                </a:r>
                <a:endParaRPr/>
              </a:p>
            </p:txBody>
          </p:sp>
          <p:sp>
            <p:nvSpPr>
              <p:cNvPr id="302" name="Google Shape;302;p13"/>
              <p:cNvSpPr/>
              <p:nvPr/>
            </p:nvSpPr>
            <p:spPr>
              <a:xfrm>
                <a:off x="5376" y="2507"/>
                <a:ext cx="240" cy="240"/>
              </a:xfrm>
              <a:prstGeom prst="ellipse">
                <a:avLst/>
              </a:prstGeom>
              <a:solidFill>
                <a:srgbClr val="66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Arial"/>
                    <a:ea typeface="Arial"/>
                    <a:cs typeface="Arial"/>
                    <a:sym typeface="Arial"/>
                  </a:rPr>
                  <a:t>C</a:t>
                </a:r>
                <a:endParaRPr/>
              </a:p>
            </p:txBody>
          </p:sp>
        </p:grpSp>
      </p:grpSp>
      <p:sp>
        <p:nvSpPr>
          <p:cNvPr id="303" name="Google Shape;303;p13"/>
          <p:cNvSpPr/>
          <p:nvPr/>
        </p:nvSpPr>
        <p:spPr>
          <a:xfrm>
            <a:off x="2136230" y="5067336"/>
            <a:ext cx="6019800" cy="515937"/>
          </a:xfrm>
          <a:prstGeom prst="rect">
            <a:avLst/>
          </a:prstGeom>
          <a:noFill/>
          <a:ln>
            <a:noFill/>
          </a:ln>
        </p:spPr>
        <p:txBody>
          <a:bodyPr anchorCtr="0" anchor="t" bIns="44450" lIns="90475" spcFirstLastPara="1" rIns="90475" wrap="square" tIns="44450">
            <a:spAutoFit/>
          </a:bodyPr>
          <a:lstStyle/>
          <a:p>
            <a:pPr indent="0" lvl="0" marL="0" marR="0" rtl="0" algn="l">
              <a:spcBef>
                <a:spcPts val="0"/>
              </a:spcBef>
              <a:spcAft>
                <a:spcPts val="0"/>
              </a:spcAft>
              <a:buNone/>
            </a:pPr>
            <a:r>
              <a:rPr b="1" lang="en-US" sz="2800">
                <a:solidFill>
                  <a:schemeClr val="accent1"/>
                </a:solidFill>
                <a:latin typeface="Garamond"/>
                <a:ea typeface="Garamond"/>
                <a:cs typeface="Garamond"/>
                <a:sym typeface="Garamond"/>
              </a:rPr>
              <a:t>Very High Levels of Diversification</a:t>
            </a:r>
            <a:endParaRPr/>
          </a:p>
        </p:txBody>
      </p:sp>
      <p:grpSp>
        <p:nvGrpSpPr>
          <p:cNvPr descr="The letters &quot;A,&quot; &quot;B,&quot; and &quot;C&quot; are listed but not connected." id="304" name="Google Shape;304;p13"/>
          <p:cNvGrpSpPr/>
          <p:nvPr/>
        </p:nvGrpSpPr>
        <p:grpSpPr>
          <a:xfrm>
            <a:off x="2262358" y="5848759"/>
            <a:ext cx="7529512" cy="428322"/>
            <a:chOff x="738358" y="5699133"/>
            <a:chExt cx="7529512" cy="428322"/>
          </a:xfrm>
        </p:grpSpPr>
        <p:sp>
          <p:nvSpPr>
            <p:cNvPr id="305" name="Google Shape;305;p13"/>
            <p:cNvSpPr/>
            <p:nvPr/>
          </p:nvSpPr>
          <p:spPr>
            <a:xfrm>
              <a:off x="738358" y="5699133"/>
              <a:ext cx="2601226" cy="428322"/>
            </a:xfrm>
            <a:prstGeom prst="rect">
              <a:avLst/>
            </a:prstGeom>
            <a:noFill/>
            <a:ln>
              <a:noFill/>
            </a:ln>
          </p:spPr>
          <p:txBody>
            <a:bodyPr anchorCtr="0" anchor="t" bIns="44450" lIns="90475" spcFirstLastPara="1" rIns="90475" wrap="square" tIns="44450">
              <a:spAutoFit/>
            </a:bodyPr>
            <a:lstStyle/>
            <a:p>
              <a:pPr indent="0" lvl="0" marL="0" marR="0" rtl="0" algn="l">
                <a:spcBef>
                  <a:spcPts val="0"/>
                </a:spcBef>
                <a:spcAft>
                  <a:spcPts val="0"/>
                </a:spcAft>
                <a:buNone/>
              </a:pPr>
              <a:r>
                <a:rPr b="1" i="1" lang="en-US" sz="2200">
                  <a:solidFill>
                    <a:schemeClr val="dk1"/>
                  </a:solidFill>
                  <a:latin typeface="Garamond"/>
                  <a:ea typeface="Garamond"/>
                  <a:cs typeface="Garamond"/>
                  <a:sym typeface="Garamond"/>
                </a:rPr>
                <a:t>Unrelated-Diversified</a:t>
              </a:r>
              <a:endParaRPr/>
            </a:p>
          </p:txBody>
        </p:sp>
        <p:sp>
          <p:nvSpPr>
            <p:cNvPr id="306" name="Google Shape;306;p13"/>
            <p:cNvSpPr/>
            <p:nvPr/>
          </p:nvSpPr>
          <p:spPr>
            <a:xfrm>
              <a:off x="3633957" y="5751778"/>
              <a:ext cx="4633913" cy="369460"/>
            </a:xfrm>
            <a:prstGeom prst="rect">
              <a:avLst/>
            </a:prstGeom>
            <a:noFill/>
            <a:ln>
              <a:noFill/>
            </a:ln>
          </p:spPr>
          <p:txBody>
            <a:bodyPr anchorCtr="0" anchor="t" bIns="44450" lIns="90475" spcFirstLastPara="1" rIns="90475" wrap="square" tIns="44450">
              <a:spAutoFit/>
            </a:bodyPr>
            <a:lstStyle/>
            <a:p>
              <a:pPr indent="0" lvl="0" marL="0" marR="0" rtl="0" algn="l">
                <a:lnSpc>
                  <a:spcPct val="90000"/>
                </a:lnSpc>
                <a:spcBef>
                  <a:spcPts val="0"/>
                </a:spcBef>
                <a:spcAft>
                  <a:spcPts val="0"/>
                </a:spcAft>
                <a:buNone/>
              </a:pPr>
              <a:r>
                <a:rPr lang="en-US" sz="2000">
                  <a:solidFill>
                    <a:schemeClr val="dk1"/>
                  </a:solidFill>
                  <a:latin typeface="Garamond"/>
                  <a:ea typeface="Garamond"/>
                  <a:cs typeface="Garamond"/>
                  <a:sym typeface="Garamond"/>
                </a:rPr>
                <a:t>Business units not closely related </a:t>
              </a:r>
              <a:endParaRPr/>
            </a:p>
          </p:txBody>
        </p:sp>
      </p:grpSp>
      <p:sp>
        <p:nvSpPr>
          <p:cNvPr id="307" name="Google Shape;307;p13"/>
          <p:cNvSpPr/>
          <p:nvPr/>
        </p:nvSpPr>
        <p:spPr>
          <a:xfrm>
            <a:off x="2065569" y="6542567"/>
            <a:ext cx="8192529"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rgbClr val="660000"/>
                </a:solidFill>
                <a:latin typeface="Garamond"/>
                <a:ea typeface="Garamond"/>
                <a:cs typeface="Garamond"/>
                <a:sym typeface="Garamond"/>
              </a:rPr>
              <a:t>SOURCE:</a:t>
            </a:r>
            <a:r>
              <a:rPr lang="en-US" sz="1200">
                <a:solidFill>
                  <a:srgbClr val="660000"/>
                </a:solidFill>
                <a:latin typeface="Garamond"/>
                <a:ea typeface="Garamond"/>
                <a:cs typeface="Garamond"/>
                <a:sym typeface="Garamond"/>
              </a:rPr>
              <a:t> Adapted from R. P. Rumelt, 1974, </a:t>
            </a:r>
            <a:r>
              <a:rPr i="1" lang="en-US" sz="1200">
                <a:solidFill>
                  <a:srgbClr val="660000"/>
                </a:solidFill>
                <a:latin typeface="Garamond"/>
                <a:ea typeface="Garamond"/>
                <a:cs typeface="Garamond"/>
                <a:sym typeface="Garamond"/>
              </a:rPr>
              <a:t>Strategy, Structure and Economic Performance, </a:t>
            </a:r>
            <a:r>
              <a:rPr lang="en-US" sz="1200">
                <a:solidFill>
                  <a:srgbClr val="660000"/>
                </a:solidFill>
                <a:latin typeface="Garamond"/>
                <a:ea typeface="Garamond"/>
                <a:cs typeface="Garamond"/>
                <a:sym typeface="Garamond"/>
              </a:rPr>
              <a:t>Boston: Harvard Business School.</a:t>
            </a:r>
            <a:endParaRPr/>
          </a:p>
        </p:txBody>
      </p:sp>
      <p:grpSp>
        <p:nvGrpSpPr>
          <p:cNvPr id="308" name="Google Shape;308;p13"/>
          <p:cNvGrpSpPr/>
          <p:nvPr/>
        </p:nvGrpSpPr>
        <p:grpSpPr>
          <a:xfrm>
            <a:off x="1460937" y="2365089"/>
            <a:ext cx="707886" cy="4019134"/>
            <a:chOff x="-63064" y="2215462"/>
            <a:chExt cx="707886" cy="4019134"/>
          </a:xfrm>
        </p:grpSpPr>
        <p:sp>
          <p:nvSpPr>
            <p:cNvPr id="309" name="Google Shape;309;p13"/>
            <p:cNvSpPr txBox="1"/>
            <p:nvPr/>
          </p:nvSpPr>
          <p:spPr>
            <a:xfrm rot="-5400000">
              <a:off x="-871171" y="3023569"/>
              <a:ext cx="2324100" cy="70788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2000">
                  <a:solidFill>
                    <a:srgbClr val="660000"/>
                  </a:solidFill>
                  <a:latin typeface="Garamond"/>
                  <a:ea typeface="Garamond"/>
                  <a:cs typeface="Garamond"/>
                  <a:sym typeface="Garamond"/>
                </a:rPr>
                <a:t>Related Diversification</a:t>
              </a:r>
              <a:endParaRPr/>
            </a:p>
          </p:txBody>
        </p:sp>
        <p:sp>
          <p:nvSpPr>
            <p:cNvPr id="310" name="Google Shape;310;p13"/>
            <p:cNvSpPr txBox="1"/>
            <p:nvPr/>
          </p:nvSpPr>
          <p:spPr>
            <a:xfrm rot="-5400000">
              <a:off x="-871171" y="4718603"/>
              <a:ext cx="2324100"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rgbClr val="660000"/>
                  </a:solidFill>
                  <a:latin typeface="Garamond"/>
                  <a:ea typeface="Garamond"/>
                  <a:cs typeface="Garamond"/>
                  <a:sym typeface="Garamond"/>
                </a:rPr>
                <a:t>Unrelated Diversification</a:t>
              </a:r>
              <a:endParaRPr/>
            </a:p>
          </p:txBody>
        </p:sp>
      </p:grpSp>
      <p:sp>
        <p:nvSpPr>
          <p:cNvPr id="311" name="Google Shape;311;p13"/>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
        <p:nvSpPr>
          <p:cNvPr id="312" name="Google Shape;312;p13"/>
          <p:cNvSpPr/>
          <p:nvPr/>
        </p:nvSpPr>
        <p:spPr>
          <a:xfrm>
            <a:off x="9798671" y="5239416"/>
            <a:ext cx="381000" cy="381000"/>
          </a:xfrm>
          <a:prstGeom prst="ellipse">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Arial"/>
                <a:ea typeface="Arial"/>
                <a:cs typeface="Arial"/>
                <a:sym typeface="Arial"/>
              </a:rPr>
              <a:t>A</a:t>
            </a:r>
            <a:endParaRPr/>
          </a:p>
        </p:txBody>
      </p:sp>
      <p:sp>
        <p:nvSpPr>
          <p:cNvPr id="313" name="Google Shape;313;p13"/>
          <p:cNvSpPr/>
          <p:nvPr/>
        </p:nvSpPr>
        <p:spPr>
          <a:xfrm>
            <a:off x="9493871" y="5772816"/>
            <a:ext cx="381000" cy="381000"/>
          </a:xfrm>
          <a:prstGeom prst="ellipse">
            <a:avLst/>
          </a:prstGeom>
          <a:solidFill>
            <a:srgbClr val="FF66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Arial"/>
                <a:ea typeface="Arial"/>
                <a:cs typeface="Arial"/>
                <a:sym typeface="Arial"/>
              </a:rPr>
              <a:t>B</a:t>
            </a:r>
            <a:endParaRPr/>
          </a:p>
        </p:txBody>
      </p:sp>
      <p:sp>
        <p:nvSpPr>
          <p:cNvPr id="314" name="Google Shape;314;p13"/>
          <p:cNvSpPr/>
          <p:nvPr/>
        </p:nvSpPr>
        <p:spPr>
          <a:xfrm>
            <a:off x="10103471" y="5772816"/>
            <a:ext cx="381000" cy="381000"/>
          </a:xfrm>
          <a:prstGeom prst="ellipse">
            <a:avLst/>
          </a:prstGeom>
          <a:solidFill>
            <a:srgbClr val="66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Arial"/>
                <a:ea typeface="Arial"/>
                <a:cs typeface="Arial"/>
                <a:sym typeface="Arial"/>
              </a:rPr>
              <a:t>C</a:t>
            </a:r>
            <a:endParaRPr/>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0"/>
                                        </p:tgtEl>
                                        <p:attrNameLst>
                                          <p:attrName>style.visibility</p:attrName>
                                        </p:attrNameLst>
                                      </p:cBhvr>
                                      <p:to>
                                        <p:strVal val="visible"/>
                                      </p:to>
                                    </p:set>
                                    <p:animEffect filter="fade" transition="in">
                                      <p:cBhvr>
                                        <p:cTn dur="500"/>
                                        <p:tgtEl>
                                          <p:spTgt spid="28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1"/>
                                        </p:tgtEl>
                                        <p:attrNameLst>
                                          <p:attrName>style.visibility</p:attrName>
                                        </p:attrNameLst>
                                      </p:cBhvr>
                                      <p:to>
                                        <p:strVal val="visible"/>
                                      </p:to>
                                    </p:set>
                                    <p:animEffect filter="fade" transition="in">
                                      <p:cBhvr>
                                        <p:cTn dur="500"/>
                                        <p:tgtEl>
                                          <p:spTgt spid="2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
                                        </p:tgtEl>
                                        <p:attrNameLst>
                                          <p:attrName>style.visibility</p:attrName>
                                        </p:attrNameLst>
                                      </p:cBhvr>
                                      <p:to>
                                        <p:strVal val="visible"/>
                                      </p:to>
                                    </p:set>
                                    <p:animEffect filter="fade" transition="in">
                                      <p:cBhvr>
                                        <p:cTn dur="500"/>
                                        <p:tgtEl>
                                          <p:spTgt spid="2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
                                        </p:tgtEl>
                                        <p:attrNameLst>
                                          <p:attrName>style.visibility</p:attrName>
                                        </p:attrNameLst>
                                      </p:cBhvr>
                                      <p:to>
                                        <p:strVal val="visible"/>
                                      </p:to>
                                    </p:set>
                                    <p:animEffect filter="fade" transition="in">
                                      <p:cBhvr>
                                        <p:cTn dur="500"/>
                                        <p:tgtEl>
                                          <p:spTgt spid="2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
                                        </p:tgtEl>
                                        <p:attrNameLst>
                                          <p:attrName>style.visibility</p:attrName>
                                        </p:attrNameLst>
                                      </p:cBhvr>
                                      <p:to>
                                        <p:strVal val="visible"/>
                                      </p:to>
                                    </p:set>
                                    <p:animEffect filter="fade" transition="in">
                                      <p:cBhvr>
                                        <p:cTn dur="500"/>
                                        <p:tgtEl>
                                          <p:spTgt spid="2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
                                        </p:tgtEl>
                                        <p:attrNameLst>
                                          <p:attrName>style.visibility</p:attrName>
                                        </p:attrNameLst>
                                      </p:cBhvr>
                                      <p:to>
                                        <p:strVal val="visible"/>
                                      </p:to>
                                    </p:set>
                                    <p:animEffect filter="fade" transition="in">
                                      <p:cBhvr>
                                        <p:cTn dur="500"/>
                                        <p:tgtEl>
                                          <p:spTgt spid="3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4"/>
                                        </p:tgtEl>
                                        <p:attrNameLst>
                                          <p:attrName>style.visibility</p:attrName>
                                        </p:attrNameLst>
                                      </p:cBhvr>
                                      <p:to>
                                        <p:strVal val="visible"/>
                                      </p:to>
                                    </p:set>
                                    <p:animEffect filter="fade" transition="in">
                                      <p:cBhvr>
                                        <p:cTn dur="500"/>
                                        <p:tgtEl>
                                          <p:spTgt spid="3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
                                        </p:tgtEl>
                                        <p:attrNameLst>
                                          <p:attrName>style.visibility</p:attrName>
                                        </p:attrNameLst>
                                      </p:cBhvr>
                                      <p:to>
                                        <p:strVal val="visible"/>
                                      </p:to>
                                    </p:set>
                                    <p:animEffect filter="fade" transition="in">
                                      <p:cBhvr>
                                        <p:cTn dur="500"/>
                                        <p:tgtEl>
                                          <p:spTgt spid="30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14"/>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A Short Summary</a:t>
            </a:r>
            <a:endParaRPr/>
          </a:p>
        </p:txBody>
      </p:sp>
      <p:sp>
        <p:nvSpPr>
          <p:cNvPr id="320" name="Google Shape;320;p14"/>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fontScale="92500" lnSpcReduction="20000"/>
          </a:bodyPr>
          <a:lstStyle/>
          <a:p>
            <a:pPr indent="-274320" lvl="0" marL="274320" rtl="0" algn="l">
              <a:spcBef>
                <a:spcPts val="0"/>
              </a:spcBef>
              <a:spcAft>
                <a:spcPts val="0"/>
              </a:spcAft>
              <a:buSzPct val="100000"/>
              <a:buChar char="•"/>
            </a:pPr>
            <a:r>
              <a:rPr lang="en-US">
                <a:latin typeface="Garamond"/>
                <a:ea typeface="Garamond"/>
                <a:cs typeface="Garamond"/>
                <a:sym typeface="Garamond"/>
              </a:rPr>
              <a:t>Corporate strategy (based on level of diversification):</a:t>
            </a:r>
            <a:endParaRPr/>
          </a:p>
          <a:p>
            <a:pPr indent="-274319" lvl="1" marL="594360" rtl="0" algn="l">
              <a:spcBef>
                <a:spcPts val="1600"/>
              </a:spcBef>
              <a:spcAft>
                <a:spcPts val="0"/>
              </a:spcAft>
              <a:buSzPct val="100000"/>
              <a:buChar char="•"/>
            </a:pPr>
            <a:r>
              <a:rPr lang="en-US" sz="2200">
                <a:latin typeface="Garamond"/>
                <a:ea typeface="Garamond"/>
                <a:cs typeface="Garamond"/>
                <a:sym typeface="Garamond"/>
              </a:rPr>
              <a:t>1984; dominant business. </a:t>
            </a:r>
            <a:endParaRPr/>
          </a:p>
          <a:p>
            <a:pPr indent="-228600" lvl="2" marL="868680" rtl="0" algn="l">
              <a:spcBef>
                <a:spcPts val="1200"/>
              </a:spcBef>
              <a:spcAft>
                <a:spcPts val="0"/>
              </a:spcAft>
              <a:buSzPct val="100000"/>
              <a:buChar char="•"/>
            </a:pPr>
            <a:r>
              <a:rPr lang="en-US" sz="2200">
                <a:latin typeface="Garamond"/>
                <a:ea typeface="Garamond"/>
                <a:cs typeface="Garamond"/>
                <a:sym typeface="Garamond"/>
              </a:rPr>
              <a:t>76% of revenue from theme parks and resorts </a:t>
            </a:r>
            <a:endParaRPr/>
          </a:p>
          <a:p>
            <a:pPr indent="-228600" lvl="2" marL="868680" rtl="0" algn="l">
              <a:spcBef>
                <a:spcPts val="1200"/>
              </a:spcBef>
              <a:spcAft>
                <a:spcPts val="0"/>
              </a:spcAft>
              <a:buSzPct val="100000"/>
              <a:buChar char="•"/>
            </a:pPr>
            <a:r>
              <a:rPr lang="en-US" sz="2200">
                <a:latin typeface="Garamond"/>
                <a:ea typeface="Garamond"/>
                <a:cs typeface="Garamond"/>
                <a:sym typeface="Garamond"/>
              </a:rPr>
              <a:t>17% from studios</a:t>
            </a:r>
            <a:endParaRPr/>
          </a:p>
          <a:p>
            <a:pPr indent="-228600" lvl="2" marL="868680" rtl="0" algn="l">
              <a:spcBef>
                <a:spcPts val="1200"/>
              </a:spcBef>
              <a:spcAft>
                <a:spcPts val="0"/>
              </a:spcAft>
              <a:buSzPct val="100000"/>
              <a:buChar char="•"/>
            </a:pPr>
            <a:r>
              <a:rPr lang="en-US" sz="2200">
                <a:latin typeface="Garamond"/>
                <a:ea typeface="Garamond"/>
                <a:cs typeface="Garamond"/>
                <a:sym typeface="Garamond"/>
              </a:rPr>
              <a:t>8% from consumer products</a:t>
            </a:r>
            <a:endParaRPr sz="2200">
              <a:latin typeface="Garamond"/>
              <a:ea typeface="Garamond"/>
              <a:cs typeface="Garamond"/>
              <a:sym typeface="Garamond"/>
            </a:endParaRPr>
          </a:p>
          <a:p>
            <a:pPr indent="-274319" lvl="1" marL="594360" rtl="0" algn="l">
              <a:spcBef>
                <a:spcPts val="1600"/>
              </a:spcBef>
              <a:spcAft>
                <a:spcPts val="0"/>
              </a:spcAft>
              <a:buSzPct val="100000"/>
              <a:buChar char="•"/>
            </a:pPr>
            <a:r>
              <a:rPr lang="en-US" sz="2200">
                <a:latin typeface="Garamond"/>
                <a:ea typeface="Garamond"/>
                <a:cs typeface="Garamond"/>
                <a:sym typeface="Garamond"/>
              </a:rPr>
              <a:t>2000; related diversification - linked. </a:t>
            </a:r>
            <a:endParaRPr/>
          </a:p>
          <a:p>
            <a:pPr indent="-228600" lvl="2" marL="868680" rtl="0" algn="l">
              <a:spcBef>
                <a:spcPts val="1200"/>
              </a:spcBef>
              <a:spcAft>
                <a:spcPts val="0"/>
              </a:spcAft>
              <a:buSzPct val="100000"/>
              <a:buChar char="•"/>
            </a:pPr>
            <a:r>
              <a:rPr lang="en-US" sz="2200">
                <a:latin typeface="Garamond"/>
                <a:ea typeface="Garamond"/>
                <a:cs typeface="Garamond"/>
                <a:sym typeface="Garamond"/>
              </a:rPr>
              <a:t>36% from media network, </a:t>
            </a:r>
            <a:endParaRPr/>
          </a:p>
          <a:p>
            <a:pPr indent="-228600" lvl="2" marL="868680" rtl="0" algn="l">
              <a:spcBef>
                <a:spcPts val="1200"/>
              </a:spcBef>
              <a:spcAft>
                <a:spcPts val="0"/>
              </a:spcAft>
              <a:buSzPct val="100000"/>
              <a:buChar char="•"/>
            </a:pPr>
            <a:r>
              <a:rPr lang="en-US" sz="2200">
                <a:latin typeface="Garamond"/>
                <a:ea typeface="Garamond"/>
                <a:cs typeface="Garamond"/>
                <a:sym typeface="Garamond"/>
              </a:rPr>
              <a:t>24% from studios, </a:t>
            </a:r>
            <a:endParaRPr/>
          </a:p>
          <a:p>
            <a:pPr indent="-228600" lvl="2" marL="868680" rtl="0" algn="l">
              <a:spcBef>
                <a:spcPts val="1200"/>
              </a:spcBef>
              <a:spcAft>
                <a:spcPts val="0"/>
              </a:spcAft>
              <a:buSzPct val="100000"/>
              <a:buChar char="•"/>
            </a:pPr>
            <a:r>
              <a:rPr lang="en-US" sz="2200">
                <a:latin typeface="Garamond"/>
                <a:ea typeface="Garamond"/>
                <a:cs typeface="Garamond"/>
                <a:sym typeface="Garamond"/>
              </a:rPr>
              <a:t>27% theme parks and resorts, </a:t>
            </a:r>
            <a:endParaRPr/>
          </a:p>
          <a:p>
            <a:pPr indent="-228600" lvl="2" marL="868680" rtl="0" algn="l">
              <a:spcBef>
                <a:spcPts val="1200"/>
              </a:spcBef>
              <a:spcAft>
                <a:spcPts val="0"/>
              </a:spcAft>
              <a:buSzPct val="100000"/>
              <a:buChar char="•"/>
            </a:pPr>
            <a:r>
              <a:rPr lang="en-US" sz="2200">
                <a:latin typeface="Garamond"/>
                <a:ea typeface="Garamond"/>
                <a:cs typeface="Garamond"/>
                <a:sym typeface="Garamond"/>
              </a:rPr>
              <a:t>10% from consumer products</a:t>
            </a:r>
            <a:endParaRPr/>
          </a:p>
          <a:p>
            <a:pPr indent="-228600" lvl="2" marL="868680" rtl="0" algn="l">
              <a:spcBef>
                <a:spcPts val="1200"/>
              </a:spcBef>
              <a:spcAft>
                <a:spcPts val="0"/>
              </a:spcAft>
              <a:buSzPct val="100000"/>
              <a:buChar char="•"/>
            </a:pPr>
            <a:r>
              <a:rPr lang="en-US" sz="2200">
                <a:latin typeface="Garamond"/>
                <a:ea typeface="Garamond"/>
                <a:cs typeface="Garamond"/>
                <a:sym typeface="Garamond"/>
              </a:rPr>
              <a:t>1% from internet &amp; direct market.</a:t>
            </a:r>
            <a:endParaRPr sz="2200">
              <a:latin typeface="Garamond"/>
              <a:ea typeface="Garamond"/>
              <a:cs typeface="Garamond"/>
              <a:sym typeface="Garamond"/>
            </a:endParaRPr>
          </a:p>
          <a:p>
            <a:pPr indent="0" lvl="0" marL="0" rtl="0" algn="l">
              <a:spcBef>
                <a:spcPts val="2200"/>
              </a:spcBef>
              <a:spcAft>
                <a:spcPts val="0"/>
              </a:spcAft>
              <a:buSzPct val="100000"/>
              <a:buNone/>
            </a:pPr>
            <a:r>
              <a:t/>
            </a:r>
            <a:endParaRPr sz="2800">
              <a:latin typeface="Times New Roman"/>
              <a:ea typeface="Times New Roman"/>
              <a:cs typeface="Times New Roman"/>
              <a:sym typeface="Times New Roman"/>
            </a:endParaRPr>
          </a:p>
          <a:p>
            <a:pPr indent="-145097" lvl="0" marL="274320" rtl="0" algn="l">
              <a:spcBef>
                <a:spcPts val="2200"/>
              </a:spcBef>
              <a:spcAft>
                <a:spcPts val="0"/>
              </a:spcAft>
              <a:buSzPct val="100000"/>
              <a:buNone/>
            </a:pPr>
            <a:r>
              <a:t/>
            </a:r>
            <a:endParaRPr/>
          </a:p>
        </p:txBody>
      </p:sp>
      <p:sp>
        <p:nvSpPr>
          <p:cNvPr id="321" name="Google Shape;321;p14"/>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p15"/>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A Short Summary (Cont.)</a:t>
            </a:r>
            <a:endParaRPr/>
          </a:p>
        </p:txBody>
      </p:sp>
      <p:sp>
        <p:nvSpPr>
          <p:cNvPr id="327" name="Google Shape;327;p15"/>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fontScale="92500" lnSpcReduction="10000"/>
          </a:bodyPr>
          <a:lstStyle/>
          <a:p>
            <a:pPr indent="-274320" lvl="0" marL="274320" rtl="0" algn="l">
              <a:spcBef>
                <a:spcPts val="0"/>
              </a:spcBef>
              <a:spcAft>
                <a:spcPts val="0"/>
              </a:spcAft>
              <a:buSzPct val="100000"/>
              <a:buChar char="•"/>
            </a:pPr>
            <a:r>
              <a:rPr lang="en-US" sz="2800">
                <a:latin typeface="Garamond"/>
                <a:ea typeface="Garamond"/>
                <a:cs typeface="Garamond"/>
                <a:sym typeface="Garamond"/>
              </a:rPr>
              <a:t>From a dominant business (theme parks and resorts) in 1984 to related diversification (media network, studios, theme parks and resorts, and consumer products) in 2000.</a:t>
            </a:r>
            <a:endParaRPr/>
          </a:p>
          <a:p>
            <a:pPr indent="0" lvl="0" marL="0" rtl="0" algn="l">
              <a:spcBef>
                <a:spcPts val="2200"/>
              </a:spcBef>
              <a:spcAft>
                <a:spcPts val="0"/>
              </a:spcAft>
              <a:buSzPct val="100000"/>
              <a:buNone/>
            </a:pPr>
            <a:r>
              <a:t/>
            </a:r>
            <a:endParaRPr sz="2800">
              <a:latin typeface="Garamond"/>
              <a:ea typeface="Garamond"/>
              <a:cs typeface="Garamond"/>
              <a:sym typeface="Garamond"/>
            </a:endParaRPr>
          </a:p>
          <a:p>
            <a:pPr indent="-274320" lvl="0" marL="274320" rtl="0" algn="l">
              <a:spcBef>
                <a:spcPts val="2200"/>
              </a:spcBef>
              <a:spcAft>
                <a:spcPts val="0"/>
              </a:spcAft>
              <a:buSzPct val="100000"/>
              <a:buChar char="•"/>
            </a:pPr>
            <a:r>
              <a:rPr lang="en-US" sz="2800">
                <a:latin typeface="Garamond"/>
                <a:ea typeface="Garamond"/>
                <a:cs typeface="Garamond"/>
                <a:sym typeface="Garamond"/>
              </a:rPr>
              <a:t>Synergy???</a:t>
            </a:r>
            <a:endParaRPr/>
          </a:p>
          <a:p>
            <a:pPr indent="-274319" lvl="1" marL="594360" rtl="0" algn="l">
              <a:spcBef>
                <a:spcPts val="1600"/>
              </a:spcBef>
              <a:spcAft>
                <a:spcPts val="0"/>
              </a:spcAft>
              <a:buSzPct val="100000"/>
              <a:buChar char="•"/>
            </a:pPr>
            <a:r>
              <a:rPr lang="en-US" sz="2400">
                <a:latin typeface="Garamond"/>
                <a:ea typeface="Garamond"/>
                <a:cs typeface="Garamond"/>
                <a:sym typeface="Garamond"/>
              </a:rPr>
              <a:t>Sharing the characters created in the animation studio and then utilized across the company.</a:t>
            </a:r>
            <a:endParaRPr/>
          </a:p>
          <a:p>
            <a:pPr indent="-274319" lvl="1" marL="594360" rtl="0" algn="l">
              <a:spcBef>
                <a:spcPts val="1600"/>
              </a:spcBef>
              <a:spcAft>
                <a:spcPts val="0"/>
              </a:spcAft>
              <a:buSzPct val="100000"/>
              <a:buChar char="•"/>
            </a:pPr>
            <a:r>
              <a:rPr lang="en-US" sz="2400">
                <a:latin typeface="Garamond"/>
                <a:ea typeface="Garamond"/>
                <a:cs typeface="Garamond"/>
                <a:sym typeface="Garamond"/>
              </a:rPr>
              <a:t>Disney Dimensions</a:t>
            </a:r>
            <a:endParaRPr/>
          </a:p>
          <a:p>
            <a:pPr indent="-274319" lvl="1" marL="594360" rtl="0" algn="l">
              <a:spcBef>
                <a:spcPts val="1600"/>
              </a:spcBef>
              <a:spcAft>
                <a:spcPts val="0"/>
              </a:spcAft>
              <a:buSzPct val="100000"/>
              <a:buChar char="•"/>
            </a:pPr>
            <a:r>
              <a:rPr lang="en-US" sz="2400">
                <a:latin typeface="Garamond"/>
                <a:ea typeface="Garamond"/>
                <a:cs typeface="Garamond"/>
                <a:sym typeface="Garamond"/>
              </a:rPr>
              <a:t>Monthly Synergy meetings</a:t>
            </a:r>
            <a:endParaRPr/>
          </a:p>
          <a:p>
            <a:pPr indent="0" lvl="0" marL="0" rtl="0" algn="l">
              <a:spcBef>
                <a:spcPts val="2200"/>
              </a:spcBef>
              <a:spcAft>
                <a:spcPts val="0"/>
              </a:spcAft>
              <a:buSzPct val="100000"/>
              <a:buNone/>
            </a:pPr>
            <a:r>
              <a:t/>
            </a:r>
            <a:endParaRPr sz="2800">
              <a:latin typeface="Times New Roman"/>
              <a:ea typeface="Times New Roman"/>
              <a:cs typeface="Times New Roman"/>
              <a:sym typeface="Times New Roman"/>
            </a:endParaRPr>
          </a:p>
          <a:p>
            <a:pPr indent="-145097" lvl="0" marL="274320" rtl="0" algn="l">
              <a:spcBef>
                <a:spcPts val="2200"/>
              </a:spcBef>
              <a:spcAft>
                <a:spcPts val="0"/>
              </a:spcAft>
              <a:buSzPct val="100000"/>
              <a:buNone/>
            </a:pPr>
            <a:r>
              <a:t/>
            </a:r>
            <a:endParaRPr/>
          </a:p>
        </p:txBody>
      </p:sp>
      <p:sp>
        <p:nvSpPr>
          <p:cNvPr id="328" name="Google Shape;328;p15"/>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 name="Shape 332"/>
        <p:cNvGrpSpPr/>
        <p:nvPr/>
      </p:nvGrpSpPr>
      <p:grpSpPr>
        <a:xfrm>
          <a:off x="0" y="0"/>
          <a:ext cx="0" cy="0"/>
          <a:chOff x="0" y="0"/>
          <a:chExt cx="0" cy="0"/>
        </a:xfrm>
      </p:grpSpPr>
      <p:sp>
        <p:nvSpPr>
          <p:cNvPr id="333" name="Google Shape;333;p16"/>
          <p:cNvSpPr txBox="1"/>
          <p:nvPr>
            <p:ph type="title"/>
          </p:nvPr>
        </p:nvSpPr>
        <p:spPr>
          <a:xfrm>
            <a:off x="2624340" y="2880360"/>
            <a:ext cx="7538744" cy="109728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Was Eisner a Success at Disney?</a:t>
            </a:r>
            <a:endParaRPr/>
          </a:p>
        </p:txBody>
      </p:sp>
      <p:sp>
        <p:nvSpPr>
          <p:cNvPr id="334" name="Google Shape;334;p16"/>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8" name="Shape 338"/>
        <p:cNvGrpSpPr/>
        <p:nvPr/>
      </p:nvGrpSpPr>
      <p:grpSpPr>
        <a:xfrm>
          <a:off x="0" y="0"/>
          <a:ext cx="0" cy="0"/>
          <a:chOff x="0" y="0"/>
          <a:chExt cx="0" cy="0"/>
        </a:xfrm>
      </p:grpSpPr>
      <p:sp>
        <p:nvSpPr>
          <p:cNvPr id="339" name="Google Shape;339;p17"/>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Actions Launched by Eisen – Longer Term</a:t>
            </a:r>
            <a:endParaRPr/>
          </a:p>
        </p:txBody>
      </p:sp>
      <p:sp>
        <p:nvSpPr>
          <p:cNvPr id="340" name="Google Shape;340;p17"/>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274320" lvl="0" marL="274320" rtl="0" algn="l">
              <a:spcBef>
                <a:spcPts val="0"/>
              </a:spcBef>
              <a:spcAft>
                <a:spcPts val="0"/>
              </a:spcAft>
              <a:buSzPts val="2800"/>
              <a:buChar char="•"/>
            </a:pPr>
            <a:r>
              <a:rPr lang="en-US" sz="2800">
                <a:latin typeface="Garamond"/>
                <a:ea typeface="Garamond"/>
                <a:cs typeface="Garamond"/>
                <a:sym typeface="Garamond"/>
              </a:rPr>
              <a:t>National advertising of Disney brand name ($35 million for the first time).</a:t>
            </a:r>
            <a:endParaRPr sz="2800">
              <a:latin typeface="Garamond"/>
              <a:ea typeface="Garamond"/>
              <a:cs typeface="Garamond"/>
              <a:sym typeface="Garamond"/>
            </a:endParaRPr>
          </a:p>
          <a:p>
            <a:pPr indent="-274320" lvl="0" marL="274320" rtl="0" algn="l">
              <a:spcBef>
                <a:spcPts val="2200"/>
              </a:spcBef>
              <a:spcAft>
                <a:spcPts val="0"/>
              </a:spcAft>
              <a:buSzPts val="2800"/>
              <a:buChar char="•"/>
            </a:pPr>
            <a:r>
              <a:rPr lang="en-US" sz="2800">
                <a:latin typeface="Garamond"/>
                <a:ea typeface="Garamond"/>
                <a:cs typeface="Garamond"/>
                <a:sym typeface="Garamond"/>
              </a:rPr>
              <a:t>Reinvest in university to maintain corporate culture.</a:t>
            </a:r>
            <a:endParaRPr sz="2800">
              <a:latin typeface="Garamond"/>
              <a:ea typeface="Garamond"/>
              <a:cs typeface="Garamond"/>
              <a:sym typeface="Garamond"/>
            </a:endParaRPr>
          </a:p>
          <a:p>
            <a:pPr indent="-274320" lvl="0" marL="274320" rtl="0" algn="l">
              <a:spcBef>
                <a:spcPts val="2200"/>
              </a:spcBef>
              <a:spcAft>
                <a:spcPts val="0"/>
              </a:spcAft>
              <a:buSzPts val="2800"/>
              <a:buChar char="•"/>
            </a:pPr>
            <a:r>
              <a:rPr lang="en-US" sz="2800">
                <a:latin typeface="Garamond"/>
                <a:ea typeface="Garamond"/>
                <a:cs typeface="Garamond"/>
                <a:sym typeface="Garamond"/>
              </a:rPr>
              <a:t>Hire outsiders and bring in fresh air and ideas.</a:t>
            </a:r>
            <a:endParaRPr sz="2800">
              <a:latin typeface="Garamond"/>
              <a:ea typeface="Garamond"/>
              <a:cs typeface="Garamond"/>
              <a:sym typeface="Garamond"/>
            </a:endParaRPr>
          </a:p>
          <a:p>
            <a:pPr indent="-274320" lvl="0" marL="274320" rtl="0" algn="l">
              <a:spcBef>
                <a:spcPts val="2200"/>
              </a:spcBef>
              <a:spcAft>
                <a:spcPts val="0"/>
              </a:spcAft>
              <a:buSzPts val="2800"/>
              <a:buChar char="•"/>
            </a:pPr>
            <a:r>
              <a:rPr lang="en-US" sz="2800">
                <a:latin typeface="Garamond"/>
                <a:ea typeface="Garamond"/>
                <a:cs typeface="Garamond"/>
                <a:sym typeface="Garamond"/>
              </a:rPr>
              <a:t>Open first international park and expand original parks.</a:t>
            </a:r>
            <a:endParaRPr sz="2800">
              <a:latin typeface="Garamond"/>
              <a:ea typeface="Garamond"/>
              <a:cs typeface="Garamond"/>
              <a:sym typeface="Garamond"/>
            </a:endParaRPr>
          </a:p>
          <a:p>
            <a:pPr indent="-274320" lvl="0" marL="274320" rtl="0" algn="l">
              <a:spcBef>
                <a:spcPts val="2200"/>
              </a:spcBef>
              <a:spcAft>
                <a:spcPts val="0"/>
              </a:spcAft>
              <a:buSzPts val="2800"/>
              <a:buChar char="•"/>
            </a:pPr>
            <a:r>
              <a:rPr lang="en-US" sz="2800">
                <a:latin typeface="Garamond"/>
                <a:ea typeface="Garamond"/>
                <a:cs typeface="Garamond"/>
                <a:sym typeface="Garamond"/>
              </a:rPr>
              <a:t>Ramp up production of movies from 4 to 18 per year. </a:t>
            </a:r>
            <a:endParaRPr sz="2800">
              <a:latin typeface="Garamond"/>
              <a:ea typeface="Garamond"/>
              <a:cs typeface="Garamond"/>
              <a:sym typeface="Garamond"/>
            </a:endParaRPr>
          </a:p>
          <a:p>
            <a:pPr indent="0" lvl="0" marL="0" rtl="0" algn="l">
              <a:spcBef>
                <a:spcPts val="2200"/>
              </a:spcBef>
              <a:spcAft>
                <a:spcPts val="0"/>
              </a:spcAft>
              <a:buSzPts val="2800"/>
              <a:buNone/>
            </a:pPr>
            <a:r>
              <a:t/>
            </a:r>
            <a:endParaRPr sz="2800">
              <a:latin typeface="Garamond"/>
              <a:ea typeface="Garamond"/>
              <a:cs typeface="Garamond"/>
              <a:sym typeface="Garamond"/>
            </a:endParaRPr>
          </a:p>
          <a:p>
            <a:pPr indent="-134620" lvl="0" marL="274320" rtl="0" algn="l">
              <a:spcBef>
                <a:spcPts val="2200"/>
              </a:spcBef>
              <a:spcAft>
                <a:spcPts val="0"/>
              </a:spcAft>
              <a:buSzPts val="2200"/>
              <a:buNone/>
            </a:pPr>
            <a:r>
              <a:t/>
            </a:r>
            <a:endParaRPr/>
          </a:p>
        </p:txBody>
      </p:sp>
      <p:sp>
        <p:nvSpPr>
          <p:cNvPr id="341" name="Google Shape;341;p17"/>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 name="Shape 345"/>
        <p:cNvGrpSpPr/>
        <p:nvPr/>
      </p:nvGrpSpPr>
      <p:grpSpPr>
        <a:xfrm>
          <a:off x="0" y="0"/>
          <a:ext cx="0" cy="0"/>
          <a:chOff x="0" y="0"/>
          <a:chExt cx="0" cy="0"/>
        </a:xfrm>
      </p:grpSpPr>
      <p:sp>
        <p:nvSpPr>
          <p:cNvPr id="346" name="Google Shape;346;p18"/>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What Mechanisms/Levers did Eisner use to Grow Disney? Why These?</a:t>
            </a:r>
            <a:endParaRPr b="1" sz="4000">
              <a:latin typeface="Times New Roman"/>
              <a:ea typeface="Times New Roman"/>
              <a:cs typeface="Times New Roman"/>
              <a:sym typeface="Times New Roman"/>
            </a:endParaRPr>
          </a:p>
        </p:txBody>
      </p:sp>
      <p:sp>
        <p:nvSpPr>
          <p:cNvPr id="347" name="Google Shape;347;p18"/>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lnSpcReduction="10000"/>
          </a:bodyPr>
          <a:lstStyle/>
          <a:p>
            <a:pPr indent="-274320" lvl="0" marL="274320" rtl="0" algn="l">
              <a:spcBef>
                <a:spcPts val="0"/>
              </a:spcBef>
              <a:spcAft>
                <a:spcPts val="0"/>
              </a:spcAft>
              <a:buSzPts val="2800"/>
              <a:buChar char="•"/>
            </a:pPr>
            <a:r>
              <a:rPr lang="en-US" sz="2800">
                <a:latin typeface="Garamond"/>
                <a:ea typeface="Garamond"/>
                <a:cs typeface="Garamond"/>
                <a:sym typeface="Garamond"/>
              </a:rPr>
              <a:t>Internal development – expanded scope of offerings</a:t>
            </a:r>
            <a:endParaRPr sz="2800">
              <a:latin typeface="Garamond"/>
              <a:ea typeface="Garamond"/>
              <a:cs typeface="Garamond"/>
              <a:sym typeface="Garamond"/>
            </a:endParaRPr>
          </a:p>
          <a:p>
            <a:pPr indent="-274320" lvl="0" marL="274320" rtl="0" algn="l">
              <a:spcBef>
                <a:spcPts val="2200"/>
              </a:spcBef>
              <a:spcAft>
                <a:spcPts val="0"/>
              </a:spcAft>
              <a:buSzPts val="2800"/>
              <a:buChar char="•"/>
            </a:pPr>
            <a:r>
              <a:rPr lang="en-US" sz="2800">
                <a:latin typeface="Garamond"/>
                <a:ea typeface="Garamond"/>
                <a:cs typeface="Garamond"/>
                <a:sym typeface="Garamond"/>
              </a:rPr>
              <a:t>Partnerships – hotel development</a:t>
            </a:r>
            <a:endParaRPr sz="2800">
              <a:latin typeface="Garamond"/>
              <a:ea typeface="Garamond"/>
              <a:cs typeface="Garamond"/>
              <a:sym typeface="Garamond"/>
            </a:endParaRPr>
          </a:p>
          <a:p>
            <a:pPr indent="-274320" lvl="0" marL="274320" rtl="0" algn="l">
              <a:spcBef>
                <a:spcPts val="2200"/>
              </a:spcBef>
              <a:spcAft>
                <a:spcPts val="0"/>
              </a:spcAft>
              <a:buSzPts val="2800"/>
              <a:buChar char="•"/>
            </a:pPr>
            <a:r>
              <a:rPr lang="en-US" sz="2800">
                <a:latin typeface="Garamond"/>
                <a:ea typeface="Garamond"/>
                <a:cs typeface="Garamond"/>
                <a:sym typeface="Garamond"/>
              </a:rPr>
              <a:t>Licensing – all the toys, merchandise, etc. </a:t>
            </a:r>
            <a:endParaRPr/>
          </a:p>
          <a:p>
            <a:pPr indent="-274320" lvl="0" marL="274320" rtl="0" algn="l">
              <a:spcBef>
                <a:spcPts val="2200"/>
              </a:spcBef>
              <a:spcAft>
                <a:spcPts val="0"/>
              </a:spcAft>
              <a:buSzPts val="2800"/>
              <a:buChar char="•"/>
            </a:pPr>
            <a:r>
              <a:rPr lang="en-US" sz="2800">
                <a:latin typeface="Garamond"/>
                <a:ea typeface="Garamond"/>
                <a:cs typeface="Garamond"/>
                <a:sym typeface="Garamond"/>
              </a:rPr>
              <a:t>Acquisitions</a:t>
            </a:r>
            <a:endParaRPr/>
          </a:p>
          <a:p>
            <a:pPr indent="-274320" lvl="0" marL="274320" rtl="0" algn="l">
              <a:spcBef>
                <a:spcPts val="2200"/>
              </a:spcBef>
              <a:spcAft>
                <a:spcPts val="0"/>
              </a:spcAft>
              <a:buSzPts val="2800"/>
              <a:buChar char="•"/>
            </a:pPr>
            <a:r>
              <a:rPr lang="en-US" sz="2800">
                <a:latin typeface="Garamond"/>
                <a:ea typeface="Garamond"/>
                <a:cs typeface="Garamond"/>
                <a:sym typeface="Garamond"/>
              </a:rPr>
              <a:t>Joint ventures?</a:t>
            </a:r>
            <a:endParaRPr/>
          </a:p>
          <a:p>
            <a:pPr indent="-274319" lvl="1" marL="594360" rtl="0" algn="l">
              <a:spcBef>
                <a:spcPts val="1600"/>
              </a:spcBef>
              <a:spcAft>
                <a:spcPts val="0"/>
              </a:spcAft>
              <a:buSzPts val="2800"/>
              <a:buChar char="•"/>
            </a:pPr>
            <a:r>
              <a:rPr lang="en-US" sz="2800">
                <a:latin typeface="Garamond"/>
                <a:ea typeface="Garamond"/>
                <a:cs typeface="Garamond"/>
                <a:sym typeface="Garamond"/>
              </a:rPr>
              <a:t>International theme parks</a:t>
            </a:r>
            <a:endParaRPr/>
          </a:p>
          <a:p>
            <a:pPr indent="-274320" lvl="0" marL="274320" rtl="0" algn="l">
              <a:spcBef>
                <a:spcPts val="2200"/>
              </a:spcBef>
              <a:spcAft>
                <a:spcPts val="0"/>
              </a:spcAft>
              <a:buSzPts val="2800"/>
              <a:buChar char="•"/>
            </a:pPr>
            <a:r>
              <a:rPr lang="en-US" sz="2800">
                <a:latin typeface="Garamond"/>
                <a:ea typeface="Garamond"/>
                <a:cs typeface="Garamond"/>
                <a:sym typeface="Garamond"/>
              </a:rPr>
              <a:t>Strategic Alliances?</a:t>
            </a:r>
            <a:endParaRPr sz="2800">
              <a:latin typeface="Garamond"/>
              <a:ea typeface="Garamond"/>
              <a:cs typeface="Garamond"/>
              <a:sym typeface="Garamond"/>
            </a:endParaRPr>
          </a:p>
          <a:p>
            <a:pPr indent="0" lvl="0" marL="0" rtl="0" algn="l">
              <a:spcBef>
                <a:spcPts val="2200"/>
              </a:spcBef>
              <a:spcAft>
                <a:spcPts val="0"/>
              </a:spcAft>
              <a:buSzPts val="2800"/>
              <a:buNone/>
            </a:pPr>
            <a:r>
              <a:t/>
            </a:r>
            <a:endParaRPr sz="2800">
              <a:latin typeface="Garamond"/>
              <a:ea typeface="Garamond"/>
              <a:cs typeface="Garamond"/>
              <a:sym typeface="Garamond"/>
            </a:endParaRPr>
          </a:p>
          <a:p>
            <a:pPr indent="-134620" lvl="0" marL="274320" rtl="0" algn="l">
              <a:spcBef>
                <a:spcPts val="2200"/>
              </a:spcBef>
              <a:spcAft>
                <a:spcPts val="0"/>
              </a:spcAft>
              <a:buSzPts val="2200"/>
              <a:buNone/>
            </a:pPr>
            <a:r>
              <a:t/>
            </a:r>
            <a:endParaRPr/>
          </a:p>
        </p:txBody>
      </p:sp>
      <p:sp>
        <p:nvSpPr>
          <p:cNvPr id="348" name="Google Shape;348;p18"/>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 name="Shape 352"/>
        <p:cNvGrpSpPr/>
        <p:nvPr/>
      </p:nvGrpSpPr>
      <p:grpSpPr>
        <a:xfrm>
          <a:off x="0" y="0"/>
          <a:ext cx="0" cy="0"/>
          <a:chOff x="0" y="0"/>
          <a:chExt cx="0" cy="0"/>
        </a:xfrm>
      </p:grpSpPr>
      <p:sp>
        <p:nvSpPr>
          <p:cNvPr id="353" name="Google Shape;353;p19"/>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What Synergies Were Produced?</a:t>
            </a:r>
            <a:endParaRPr b="1" sz="4000">
              <a:latin typeface="Times New Roman"/>
              <a:ea typeface="Times New Roman"/>
              <a:cs typeface="Times New Roman"/>
              <a:sym typeface="Times New Roman"/>
            </a:endParaRPr>
          </a:p>
        </p:txBody>
      </p:sp>
      <p:sp>
        <p:nvSpPr>
          <p:cNvPr id="354" name="Google Shape;354;p19"/>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fontScale="92500" lnSpcReduction="10000"/>
          </a:bodyPr>
          <a:lstStyle/>
          <a:p>
            <a:pPr indent="-274351" lvl="0" marL="274320" rtl="0" algn="l">
              <a:spcBef>
                <a:spcPts val="0"/>
              </a:spcBef>
              <a:spcAft>
                <a:spcPts val="0"/>
              </a:spcAft>
              <a:buSzPct val="100000"/>
              <a:buChar char="•"/>
            </a:pPr>
            <a:r>
              <a:rPr lang="en-US" sz="3300">
                <a:latin typeface="Garamond"/>
                <a:ea typeface="Garamond"/>
                <a:cs typeface="Garamond"/>
                <a:sym typeface="Garamond"/>
              </a:rPr>
              <a:t>Costs – merging Touchstone Television into division of ABC to reduce expenses</a:t>
            </a:r>
            <a:endParaRPr/>
          </a:p>
          <a:p>
            <a:pPr indent="-274351" lvl="0" marL="274320" rtl="0" algn="l">
              <a:spcBef>
                <a:spcPts val="2200"/>
              </a:spcBef>
              <a:spcAft>
                <a:spcPts val="0"/>
              </a:spcAft>
              <a:buSzPct val="100000"/>
              <a:buChar char="•"/>
            </a:pPr>
            <a:r>
              <a:rPr lang="en-US" sz="3300">
                <a:latin typeface="Garamond"/>
                <a:ea typeface="Garamond"/>
                <a:cs typeface="Garamond"/>
                <a:sym typeface="Garamond"/>
              </a:rPr>
              <a:t>Geographic– International (Japan, France, Hong Kong, Shanghai)</a:t>
            </a:r>
            <a:endParaRPr/>
          </a:p>
          <a:p>
            <a:pPr indent="-274351" lvl="0" marL="274320" rtl="0" algn="l">
              <a:spcBef>
                <a:spcPts val="2200"/>
              </a:spcBef>
              <a:spcAft>
                <a:spcPts val="0"/>
              </a:spcAft>
              <a:buSzPct val="100000"/>
              <a:buChar char="•"/>
            </a:pPr>
            <a:r>
              <a:rPr lang="en-US" sz="3300">
                <a:latin typeface="Garamond"/>
                <a:ea typeface="Garamond"/>
                <a:cs typeface="Garamond"/>
                <a:sym typeface="Garamond"/>
              </a:rPr>
              <a:t>Horizontal – new types of entertainment such as ESPN Zones, cruises (used to bring people to Disney, not to make money independently), and DisneyQuests</a:t>
            </a:r>
            <a:endParaRPr sz="3300">
              <a:latin typeface="Garamond"/>
              <a:ea typeface="Garamond"/>
              <a:cs typeface="Garamond"/>
              <a:sym typeface="Garamond"/>
            </a:endParaRPr>
          </a:p>
          <a:p>
            <a:pPr indent="-274351" lvl="0" marL="274320" rtl="0" algn="l">
              <a:spcBef>
                <a:spcPts val="2200"/>
              </a:spcBef>
              <a:spcAft>
                <a:spcPts val="0"/>
              </a:spcAft>
              <a:buSzPct val="100000"/>
              <a:buChar char="•"/>
            </a:pPr>
            <a:r>
              <a:rPr lang="en-US" sz="3300">
                <a:latin typeface="Garamond"/>
                <a:ea typeface="Garamond"/>
                <a:cs typeface="Garamond"/>
                <a:sym typeface="Garamond"/>
              </a:rPr>
              <a:t>Vertical – Internet and TV (outlet for their own programming)</a:t>
            </a:r>
            <a:endParaRPr/>
          </a:p>
          <a:p>
            <a:pPr indent="0" lvl="0" marL="0" rtl="0" algn="l">
              <a:spcBef>
                <a:spcPts val="2200"/>
              </a:spcBef>
              <a:spcAft>
                <a:spcPts val="0"/>
              </a:spcAft>
              <a:buSzPct val="100000"/>
              <a:buNone/>
            </a:pPr>
            <a:r>
              <a:t/>
            </a:r>
            <a:endParaRPr sz="2800">
              <a:latin typeface="Garamond"/>
              <a:ea typeface="Garamond"/>
              <a:cs typeface="Garamond"/>
              <a:sym typeface="Garamond"/>
            </a:endParaRPr>
          </a:p>
          <a:p>
            <a:pPr indent="-145097" lvl="0" marL="274320" rtl="0" algn="l">
              <a:spcBef>
                <a:spcPts val="2200"/>
              </a:spcBef>
              <a:spcAft>
                <a:spcPts val="0"/>
              </a:spcAft>
              <a:buSzPct val="100000"/>
              <a:buNone/>
            </a:pPr>
            <a:r>
              <a:t/>
            </a:r>
            <a:endParaRPr/>
          </a:p>
        </p:txBody>
      </p:sp>
      <p:sp>
        <p:nvSpPr>
          <p:cNvPr id="355" name="Google Shape;355;p19"/>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2"/>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Today’s Objectives – Date Here</a:t>
            </a:r>
            <a:endParaRPr/>
          </a:p>
        </p:txBody>
      </p:sp>
      <p:sp>
        <p:nvSpPr>
          <p:cNvPr id="104" name="Google Shape;104;p2"/>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274320" lvl="0" marL="274320" rtl="0" algn="l">
              <a:spcBef>
                <a:spcPts val="0"/>
              </a:spcBef>
              <a:spcAft>
                <a:spcPts val="0"/>
              </a:spcAft>
              <a:buSzPts val="3200"/>
              <a:buChar char="•"/>
            </a:pPr>
            <a:r>
              <a:rPr lang="en-US" sz="3200">
                <a:latin typeface="Garamond"/>
                <a:ea typeface="Garamond"/>
                <a:cs typeface="Garamond"/>
                <a:sym typeface="Garamond"/>
              </a:rPr>
              <a:t>Understand how managers seek to create value through diversification initiatives.</a:t>
            </a:r>
            <a:endParaRPr/>
          </a:p>
          <a:p>
            <a:pPr indent="-274320" lvl="0" marL="274320" rtl="0" algn="l">
              <a:spcBef>
                <a:spcPts val="2200"/>
              </a:spcBef>
              <a:spcAft>
                <a:spcPts val="0"/>
              </a:spcAft>
              <a:buSzPts val="3200"/>
              <a:buChar char="•"/>
            </a:pPr>
            <a:r>
              <a:rPr lang="en-US" sz="3200">
                <a:latin typeface="Garamond"/>
                <a:ea typeface="Garamond"/>
                <a:cs typeface="Garamond"/>
                <a:sym typeface="Garamond"/>
              </a:rPr>
              <a:t>Be able to assess the potential for value creation at the corporate level within a firm.</a:t>
            </a:r>
            <a:endParaRPr/>
          </a:p>
          <a:p>
            <a:pPr indent="-274320" lvl="0" marL="274320" rtl="0" algn="l">
              <a:spcBef>
                <a:spcPts val="2200"/>
              </a:spcBef>
              <a:spcAft>
                <a:spcPts val="0"/>
              </a:spcAft>
              <a:buSzPts val="3200"/>
              <a:buChar char="•"/>
            </a:pPr>
            <a:r>
              <a:rPr lang="en-US" sz="3200">
                <a:latin typeface="Garamond"/>
                <a:ea typeface="Garamond"/>
                <a:cs typeface="Garamond"/>
                <a:sym typeface="Garamond"/>
              </a:rPr>
              <a:t>Understand the alternative means of engaging in diversification (e.g., mergers and acquisitions, joint ventures/strategic alliances, and internal development).</a:t>
            </a:r>
            <a:endParaRPr/>
          </a:p>
          <a:p>
            <a:pPr indent="-96520" lvl="0" marL="274320" rtl="0" algn="l">
              <a:spcBef>
                <a:spcPts val="2200"/>
              </a:spcBef>
              <a:spcAft>
                <a:spcPts val="0"/>
              </a:spcAft>
              <a:buSzPts val="2800"/>
              <a:buNone/>
            </a:pPr>
            <a:r>
              <a:t/>
            </a:r>
            <a:endParaRPr sz="2800">
              <a:latin typeface="Times New Roman"/>
              <a:ea typeface="Times New Roman"/>
              <a:cs typeface="Times New Roman"/>
              <a:sym typeface="Times New Roman"/>
            </a:endParaRPr>
          </a:p>
          <a:p>
            <a:pPr indent="-134620" lvl="0" marL="274320" rtl="0" algn="l">
              <a:spcBef>
                <a:spcPts val="2200"/>
              </a:spcBef>
              <a:spcAft>
                <a:spcPts val="0"/>
              </a:spcAft>
              <a:buSzPts val="2200"/>
              <a:buNone/>
            </a:pPr>
            <a:r>
              <a:t/>
            </a:r>
            <a:endParaRPr/>
          </a:p>
        </p:txBody>
      </p:sp>
      <p:sp>
        <p:nvSpPr>
          <p:cNvPr id="105" name="Google Shape;105;p2"/>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p20"/>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Recap &amp; Look Ahead</a:t>
            </a:r>
            <a:endParaRPr/>
          </a:p>
        </p:txBody>
      </p:sp>
      <p:sp>
        <p:nvSpPr>
          <p:cNvPr id="362" name="Google Shape;362;p20"/>
          <p:cNvSpPr txBox="1"/>
          <p:nvPr>
            <p:ph idx="1" type="body"/>
          </p:nvPr>
        </p:nvSpPr>
        <p:spPr>
          <a:xfrm>
            <a:off x="1066800" y="1529541"/>
            <a:ext cx="4754880" cy="811583"/>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SzPts val="2800"/>
              <a:buNone/>
            </a:pPr>
            <a:r>
              <a:rPr b="1" lang="en-US" sz="2800">
                <a:latin typeface="Garamond"/>
                <a:ea typeface="Garamond"/>
                <a:cs typeface="Garamond"/>
                <a:sym typeface="Garamond"/>
              </a:rPr>
              <a:t>Today</a:t>
            </a:r>
            <a:endParaRPr/>
          </a:p>
        </p:txBody>
      </p:sp>
      <p:sp>
        <p:nvSpPr>
          <p:cNvPr id="363" name="Google Shape;363;p20"/>
          <p:cNvSpPr txBox="1"/>
          <p:nvPr>
            <p:ph idx="2" type="body"/>
          </p:nvPr>
        </p:nvSpPr>
        <p:spPr>
          <a:xfrm>
            <a:off x="1066800" y="2484692"/>
            <a:ext cx="4754880" cy="3687508"/>
          </a:xfrm>
          <a:prstGeom prst="rect">
            <a:avLst/>
          </a:prstGeom>
          <a:noFill/>
          <a:ln>
            <a:noFill/>
          </a:ln>
        </p:spPr>
        <p:txBody>
          <a:bodyPr anchorCtr="0" anchor="t" bIns="45700" lIns="91425" spcFirstLastPara="1" rIns="91425" wrap="square" tIns="45700">
            <a:noAutofit/>
          </a:bodyPr>
          <a:lstStyle/>
          <a:p>
            <a:pPr indent="-274320" lvl="0" marL="274320" rtl="0" algn="l">
              <a:spcBef>
                <a:spcPts val="0"/>
              </a:spcBef>
              <a:spcAft>
                <a:spcPts val="0"/>
              </a:spcAft>
              <a:buSzPts val="2400"/>
              <a:buChar char="•"/>
            </a:pPr>
            <a:r>
              <a:rPr lang="en-US" sz="2400">
                <a:latin typeface="Garamond"/>
                <a:ea typeface="Garamond"/>
                <a:cs typeface="Garamond"/>
                <a:sym typeface="Garamond"/>
              </a:rPr>
              <a:t>Understand how managers seek to create value through diversification initiatives.</a:t>
            </a:r>
            <a:endParaRPr/>
          </a:p>
          <a:p>
            <a:pPr indent="-274320" lvl="0" marL="274320" rtl="0" algn="l">
              <a:spcBef>
                <a:spcPts val="0"/>
              </a:spcBef>
              <a:spcAft>
                <a:spcPts val="0"/>
              </a:spcAft>
              <a:buSzPts val="2400"/>
              <a:buChar char="•"/>
            </a:pPr>
            <a:r>
              <a:rPr lang="en-US" sz="2400">
                <a:latin typeface="Garamond"/>
                <a:ea typeface="Garamond"/>
                <a:cs typeface="Garamond"/>
                <a:sym typeface="Garamond"/>
              </a:rPr>
              <a:t>Be able to assess the potential for value creation at the corporate level within a firm.</a:t>
            </a:r>
            <a:endParaRPr/>
          </a:p>
          <a:p>
            <a:pPr indent="-274320" lvl="0" marL="274320" rtl="0" algn="l">
              <a:spcBef>
                <a:spcPts val="0"/>
              </a:spcBef>
              <a:spcAft>
                <a:spcPts val="0"/>
              </a:spcAft>
              <a:buSzPts val="2400"/>
              <a:buChar char="•"/>
            </a:pPr>
            <a:r>
              <a:rPr lang="en-US" sz="2400">
                <a:latin typeface="Garamond"/>
                <a:ea typeface="Garamond"/>
                <a:cs typeface="Garamond"/>
                <a:sym typeface="Garamond"/>
              </a:rPr>
              <a:t>Understand the alternative means of engaging in diversification (e.g., mergers and acquisitions, joint ventures/strategic alliances, and internal development).</a:t>
            </a:r>
            <a:endParaRPr/>
          </a:p>
          <a:p>
            <a:pPr indent="-147320" lvl="0" marL="274320" rtl="0" algn="l">
              <a:spcBef>
                <a:spcPts val="2000"/>
              </a:spcBef>
              <a:spcAft>
                <a:spcPts val="0"/>
              </a:spcAft>
              <a:buSzPts val="2000"/>
              <a:buNone/>
            </a:pPr>
            <a:r>
              <a:t/>
            </a:r>
            <a:endParaRPr/>
          </a:p>
        </p:txBody>
      </p:sp>
      <p:sp>
        <p:nvSpPr>
          <p:cNvPr id="364" name="Google Shape;364;p20"/>
          <p:cNvSpPr txBox="1"/>
          <p:nvPr>
            <p:ph idx="3" type="body"/>
          </p:nvPr>
        </p:nvSpPr>
        <p:spPr>
          <a:xfrm>
            <a:off x="6370320" y="1529541"/>
            <a:ext cx="4754880" cy="811583"/>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SzPts val="2800"/>
              <a:buNone/>
            </a:pPr>
            <a:r>
              <a:rPr b="1" lang="en-US" sz="2800">
                <a:latin typeface="Garamond"/>
                <a:ea typeface="Garamond"/>
                <a:cs typeface="Garamond"/>
                <a:sym typeface="Garamond"/>
              </a:rPr>
              <a:t>Next Class: See Schedule</a:t>
            </a:r>
            <a:endParaRPr/>
          </a:p>
        </p:txBody>
      </p:sp>
      <p:sp>
        <p:nvSpPr>
          <p:cNvPr id="365" name="Google Shape;365;p20"/>
          <p:cNvSpPr txBox="1"/>
          <p:nvPr>
            <p:ph idx="4" type="body"/>
          </p:nvPr>
        </p:nvSpPr>
        <p:spPr>
          <a:xfrm>
            <a:off x="6370320" y="2341124"/>
            <a:ext cx="4754880" cy="3687508"/>
          </a:xfrm>
          <a:prstGeom prst="rect">
            <a:avLst/>
          </a:prstGeom>
          <a:noFill/>
          <a:ln>
            <a:noFill/>
          </a:ln>
        </p:spPr>
        <p:txBody>
          <a:bodyPr anchorCtr="0" anchor="t" bIns="45700" lIns="91425" spcFirstLastPara="1" rIns="91425" wrap="square" tIns="45700">
            <a:noAutofit/>
          </a:bodyPr>
          <a:lstStyle/>
          <a:p>
            <a:pPr indent="-274320" lvl="0" marL="274320" rtl="0" algn="l">
              <a:spcBef>
                <a:spcPts val="0"/>
              </a:spcBef>
              <a:spcAft>
                <a:spcPts val="0"/>
              </a:spcAft>
              <a:buSzPts val="2400"/>
              <a:buChar char="•"/>
            </a:pPr>
            <a:r>
              <a:rPr lang="en-US" sz="2400">
                <a:latin typeface="Garamond"/>
                <a:ea typeface="Garamond"/>
                <a:cs typeface="Garamond"/>
                <a:sym typeface="Garamond"/>
              </a:rPr>
              <a:t>Diversification exercise</a:t>
            </a:r>
            <a:endParaRPr/>
          </a:p>
          <a:p>
            <a:pPr indent="-274320" lvl="0" marL="274320" rtl="0" algn="l">
              <a:spcBef>
                <a:spcPts val="480"/>
              </a:spcBef>
              <a:spcAft>
                <a:spcPts val="0"/>
              </a:spcAft>
              <a:buSzPts val="2400"/>
              <a:buChar char="•"/>
            </a:pPr>
            <a:r>
              <a:rPr lang="en-US" sz="2400">
                <a:latin typeface="Garamond"/>
                <a:ea typeface="Garamond"/>
                <a:cs typeface="Garamond"/>
                <a:sym typeface="Garamond"/>
              </a:rPr>
              <a:t>Read: In-class exercise materials posted to Scholar on Six Flags, Carnival Cruise Lines, and QVC (of Liberty Media). </a:t>
            </a:r>
            <a:endParaRPr/>
          </a:p>
          <a:p>
            <a:pPr indent="-274320" lvl="0" marL="274320" rtl="0" algn="l">
              <a:spcBef>
                <a:spcPts val="480"/>
              </a:spcBef>
              <a:spcAft>
                <a:spcPts val="0"/>
              </a:spcAft>
              <a:buSzPts val="2400"/>
              <a:buChar char="•"/>
            </a:pPr>
            <a:r>
              <a:rPr lang="en-US" sz="2400">
                <a:latin typeface="Garamond"/>
                <a:ea typeface="Garamond"/>
                <a:cs typeface="Garamond"/>
                <a:sym typeface="Garamond"/>
              </a:rPr>
              <a:t>Prepare a position (see handout for aspects to address) in accordance with the prep questions</a:t>
            </a:r>
            <a:endParaRPr/>
          </a:p>
          <a:p>
            <a:pPr indent="-274320" lvl="0" marL="274320" rtl="0" algn="l">
              <a:spcBef>
                <a:spcPts val="480"/>
              </a:spcBef>
              <a:spcAft>
                <a:spcPts val="0"/>
              </a:spcAft>
              <a:buSzPts val="2400"/>
              <a:buChar char="•"/>
            </a:pPr>
            <a:r>
              <a:rPr lang="en-US" sz="2400">
                <a:latin typeface="Garamond"/>
                <a:ea typeface="Garamond"/>
                <a:cs typeface="Garamond"/>
                <a:sym typeface="Garamond"/>
              </a:rPr>
              <a:t>Prepare class preparation questions</a:t>
            </a:r>
            <a:endParaRPr/>
          </a:p>
          <a:p>
            <a:pPr indent="-274320" lvl="0" marL="274320" rtl="0" algn="l">
              <a:spcBef>
                <a:spcPts val="480"/>
              </a:spcBef>
              <a:spcAft>
                <a:spcPts val="0"/>
              </a:spcAft>
              <a:buSzPts val="2400"/>
              <a:buChar char="•"/>
            </a:pPr>
            <a:r>
              <a:rPr b="1" i="1" lang="en-US" sz="2400">
                <a:solidFill>
                  <a:srgbClr val="FF0000"/>
                </a:solidFill>
                <a:latin typeface="Garamond"/>
                <a:ea typeface="Garamond"/>
                <a:cs typeface="Garamond"/>
                <a:sym typeface="Garamond"/>
              </a:rPr>
              <a:t>Post slides in advance to Canvas</a:t>
            </a:r>
            <a:endParaRPr/>
          </a:p>
          <a:p>
            <a:pPr indent="-274320" lvl="0" marL="274320" rtl="0" algn="l">
              <a:spcBef>
                <a:spcPts val="480"/>
              </a:spcBef>
              <a:spcAft>
                <a:spcPts val="0"/>
              </a:spcAft>
              <a:buSzPts val="2400"/>
              <a:buChar char="•"/>
            </a:pPr>
            <a:r>
              <a:rPr lang="en-US" sz="2400">
                <a:latin typeface="Garamond"/>
                <a:ea typeface="Garamond"/>
                <a:cs typeface="Garamond"/>
                <a:sym typeface="Garamond"/>
              </a:rPr>
              <a:t>Teams will be presenting</a:t>
            </a:r>
            <a:endParaRPr/>
          </a:p>
        </p:txBody>
      </p:sp>
      <p:sp>
        <p:nvSpPr>
          <p:cNvPr id="366" name="Google Shape;366;p20"/>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3"/>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Review: Corporate-Level Strategy</a:t>
            </a:r>
            <a:endParaRPr/>
          </a:p>
        </p:txBody>
      </p:sp>
      <p:sp>
        <p:nvSpPr>
          <p:cNvPr id="111" name="Google Shape;111;p3"/>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fontScale="92500" lnSpcReduction="20000"/>
          </a:bodyPr>
          <a:lstStyle/>
          <a:p>
            <a:pPr indent="-514350" lvl="0" marL="514350" rtl="0" algn="l">
              <a:spcBef>
                <a:spcPts val="0"/>
              </a:spcBef>
              <a:spcAft>
                <a:spcPts val="0"/>
              </a:spcAft>
              <a:buSzPct val="100000"/>
              <a:buAutoNum type="arabicPeriod"/>
            </a:pPr>
            <a:r>
              <a:rPr lang="en-US">
                <a:latin typeface="Garamond"/>
                <a:ea typeface="Garamond"/>
                <a:cs typeface="Garamond"/>
                <a:sym typeface="Garamond"/>
              </a:rPr>
              <a:t>Business Diversification (products &amp; services)</a:t>
            </a:r>
            <a:endParaRPr/>
          </a:p>
          <a:p>
            <a:pPr indent="0" lvl="1" marL="400050" rtl="0" algn="l">
              <a:spcBef>
                <a:spcPts val="1600"/>
              </a:spcBef>
              <a:spcAft>
                <a:spcPts val="0"/>
              </a:spcAft>
              <a:buSzPct val="100000"/>
              <a:buNone/>
            </a:pPr>
            <a:r>
              <a:rPr lang="en-US" sz="2200">
                <a:latin typeface="Garamond"/>
                <a:ea typeface="Garamond"/>
                <a:cs typeface="Garamond"/>
                <a:sym typeface="Garamond"/>
              </a:rPr>
              <a:t>Single</a:t>
            </a:r>
            <a:endParaRPr/>
          </a:p>
          <a:p>
            <a:pPr indent="0" lvl="1" marL="400050" rtl="0" algn="l">
              <a:spcBef>
                <a:spcPts val="1600"/>
              </a:spcBef>
              <a:spcAft>
                <a:spcPts val="0"/>
              </a:spcAft>
              <a:buSzPct val="100000"/>
              <a:buNone/>
            </a:pPr>
            <a:r>
              <a:rPr lang="en-US" sz="2200">
                <a:latin typeface="Garamond"/>
                <a:ea typeface="Garamond"/>
                <a:cs typeface="Garamond"/>
                <a:sym typeface="Garamond"/>
              </a:rPr>
              <a:t>Dominant</a:t>
            </a:r>
            <a:endParaRPr/>
          </a:p>
          <a:p>
            <a:pPr indent="0" lvl="1" marL="400050" rtl="0" algn="l">
              <a:spcBef>
                <a:spcPts val="1600"/>
              </a:spcBef>
              <a:spcAft>
                <a:spcPts val="0"/>
              </a:spcAft>
              <a:buSzPct val="100000"/>
              <a:buNone/>
            </a:pPr>
            <a:r>
              <a:rPr lang="en-US" sz="2200">
                <a:latin typeface="Garamond"/>
                <a:ea typeface="Garamond"/>
                <a:cs typeface="Garamond"/>
                <a:sym typeface="Garamond"/>
              </a:rPr>
              <a:t>Related </a:t>
            </a:r>
            <a:endParaRPr/>
          </a:p>
          <a:p>
            <a:pPr indent="0" lvl="1" marL="400050" rtl="0" algn="l">
              <a:spcBef>
                <a:spcPts val="1600"/>
              </a:spcBef>
              <a:spcAft>
                <a:spcPts val="0"/>
              </a:spcAft>
              <a:buSzPct val="100000"/>
              <a:buNone/>
            </a:pPr>
            <a:r>
              <a:rPr lang="en-US" sz="2200">
                <a:latin typeface="Garamond"/>
                <a:ea typeface="Garamond"/>
                <a:cs typeface="Garamond"/>
                <a:sym typeface="Garamond"/>
              </a:rPr>
              <a:t>Unrelated – Diversified</a:t>
            </a:r>
            <a:endParaRPr/>
          </a:p>
          <a:p>
            <a:pPr indent="0" lvl="0" marL="0" rtl="0" algn="l">
              <a:spcBef>
                <a:spcPts val="2200"/>
              </a:spcBef>
              <a:spcAft>
                <a:spcPts val="0"/>
              </a:spcAft>
              <a:buSzPct val="100000"/>
              <a:buNone/>
            </a:pPr>
            <a:r>
              <a:rPr lang="en-US">
                <a:latin typeface="Garamond"/>
                <a:ea typeface="Garamond"/>
                <a:cs typeface="Garamond"/>
                <a:sym typeface="Garamond"/>
              </a:rPr>
              <a:t>2. Vertical Integration: Backward or forward </a:t>
            </a:r>
            <a:endParaRPr/>
          </a:p>
          <a:p>
            <a:pPr indent="0" lvl="0" marL="0" rtl="0" algn="l">
              <a:spcBef>
                <a:spcPts val="2200"/>
              </a:spcBef>
              <a:spcAft>
                <a:spcPts val="0"/>
              </a:spcAft>
              <a:buSzPct val="100000"/>
              <a:buNone/>
            </a:pPr>
            <a:r>
              <a:rPr lang="en-US">
                <a:latin typeface="Garamond"/>
                <a:ea typeface="Garamond"/>
                <a:cs typeface="Garamond"/>
                <a:sym typeface="Garamond"/>
              </a:rPr>
              <a:t>     (industry value chain)</a:t>
            </a:r>
            <a:endParaRPr/>
          </a:p>
          <a:p>
            <a:pPr indent="0" lvl="0" marL="0" rtl="0" algn="l">
              <a:spcBef>
                <a:spcPts val="2200"/>
              </a:spcBef>
              <a:spcAft>
                <a:spcPts val="0"/>
              </a:spcAft>
              <a:buSzPct val="100000"/>
              <a:buNone/>
            </a:pPr>
            <a:r>
              <a:rPr lang="en-US">
                <a:latin typeface="Garamond"/>
                <a:ea typeface="Garamond"/>
                <a:cs typeface="Garamond"/>
                <a:sym typeface="Garamond"/>
              </a:rPr>
              <a:t>3. Horizontal Integration: Similar businesses</a:t>
            </a:r>
            <a:endParaRPr/>
          </a:p>
          <a:p>
            <a:pPr indent="0" lvl="0" marL="0" rtl="0" algn="l">
              <a:spcBef>
                <a:spcPts val="2200"/>
              </a:spcBef>
              <a:spcAft>
                <a:spcPts val="0"/>
              </a:spcAft>
              <a:buSzPct val="100000"/>
              <a:buNone/>
            </a:pPr>
            <a:r>
              <a:rPr lang="en-US">
                <a:latin typeface="Garamond"/>
                <a:ea typeface="Garamond"/>
                <a:cs typeface="Garamond"/>
                <a:sym typeface="Garamond"/>
              </a:rPr>
              <a:t>4. Geographic Diversification</a:t>
            </a:r>
            <a:endParaRPr/>
          </a:p>
          <a:p>
            <a:pPr indent="-109855" lvl="0" marL="274320" rtl="0" algn="l">
              <a:spcBef>
                <a:spcPts val="2200"/>
              </a:spcBef>
              <a:spcAft>
                <a:spcPts val="0"/>
              </a:spcAft>
              <a:buSzPct val="100000"/>
              <a:buNone/>
            </a:pPr>
            <a:r>
              <a:t/>
            </a:r>
            <a:endParaRPr sz="2800">
              <a:latin typeface="Times New Roman"/>
              <a:ea typeface="Times New Roman"/>
              <a:cs typeface="Times New Roman"/>
              <a:sym typeface="Times New Roman"/>
            </a:endParaRPr>
          </a:p>
          <a:p>
            <a:pPr indent="-145097" lvl="0" marL="274320" rtl="0" algn="l">
              <a:spcBef>
                <a:spcPts val="2200"/>
              </a:spcBef>
              <a:spcAft>
                <a:spcPts val="0"/>
              </a:spcAft>
              <a:buSzPct val="100000"/>
              <a:buNone/>
            </a:pPr>
            <a:r>
              <a:t/>
            </a:r>
            <a:endParaRPr/>
          </a:p>
        </p:txBody>
      </p:sp>
      <p:sp>
        <p:nvSpPr>
          <p:cNvPr id="112" name="Google Shape;112;p3"/>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4"/>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Review: Corporate-Level Tool</a:t>
            </a:r>
            <a:endParaRPr/>
          </a:p>
        </p:txBody>
      </p:sp>
      <p:sp>
        <p:nvSpPr>
          <p:cNvPr id="118" name="Google Shape;118;p4"/>
          <p:cNvSpPr/>
          <p:nvPr/>
        </p:nvSpPr>
        <p:spPr>
          <a:xfrm>
            <a:off x="9296400" y="6550223"/>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pic>
        <p:nvPicPr>
          <p:cNvPr descr="A chart with an x-axis with an arrow pointing to the right labeled &quot;relative market share&quot; and a y-axis with an arrow pointing upwards labeled &quot;market growth rate.&quot; The chart is divided into four quadrants. The first row is labeled (from left to right) &quot;question marks&quot; and &quot;stars.&quot; The second row is labeled (from left to right) &quot;dogs&quot; and &quot;cash cows.&quot; " id="119" name="Google Shape;119;p4"/>
          <p:cNvPicPr preferRelativeResize="0"/>
          <p:nvPr/>
        </p:nvPicPr>
        <p:blipFill rotWithShape="1">
          <a:blip r:embed="rId4">
            <a:alphaModFix/>
          </a:blip>
          <a:srcRect b="0" l="0" r="0" t="0"/>
          <a:stretch/>
        </p:blipFill>
        <p:spPr>
          <a:xfrm>
            <a:off x="3588160" y="1976781"/>
            <a:ext cx="5015679" cy="4881219"/>
          </a:xfrm>
          <a:prstGeom prst="rect">
            <a:avLst/>
          </a:prstGeom>
          <a:noFill/>
          <a:ln>
            <a:noFill/>
          </a:ln>
        </p:spPr>
      </p:pic>
      <p:sp>
        <p:nvSpPr>
          <p:cNvPr id="120" name="Google Shape;120;p4"/>
          <p:cNvSpPr/>
          <p:nvPr/>
        </p:nvSpPr>
        <p:spPr>
          <a:xfrm>
            <a:off x="131775" y="6454001"/>
            <a:ext cx="402771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600">
                <a:solidFill>
                  <a:srgbClr val="373D3F"/>
                </a:solidFill>
                <a:latin typeface="Lora"/>
                <a:ea typeface="Lora"/>
                <a:cs typeface="Lora"/>
                <a:sym typeface="Lora"/>
              </a:rPr>
              <a:t> Kindred Grey (2020). “The BCG Matrix.” </a:t>
            </a:r>
            <a:r>
              <a:rPr lang="en-US" sz="600" u="sng">
                <a:solidFill>
                  <a:srgbClr val="1155CC"/>
                </a:solidFill>
                <a:latin typeface="Lora"/>
                <a:ea typeface="Lora"/>
                <a:cs typeface="Lora"/>
                <a:sym typeface="Lora"/>
                <a:hlinkClick r:id="rId5">
                  <a:extLst>
                    <a:ext uri="{A12FA001-AC4F-418D-AE19-62706E023703}">
                      <ahyp:hlinkClr val="tx"/>
                    </a:ext>
                  </a:extLst>
                </a:hlinkClick>
              </a:rPr>
              <a:t>CC BY-SA 4.0</a:t>
            </a:r>
            <a:r>
              <a:rPr lang="en-US" sz="600">
                <a:solidFill>
                  <a:srgbClr val="373D3F"/>
                </a:solidFill>
                <a:latin typeface="Lora"/>
                <a:ea typeface="Lora"/>
                <a:cs typeface="Lora"/>
                <a:sym typeface="Lora"/>
              </a:rPr>
              <a:t>. Retrieved from: </a:t>
            </a:r>
            <a:r>
              <a:rPr lang="en-US" sz="600" u="sng">
                <a:solidFill>
                  <a:srgbClr val="1155CC"/>
                </a:solidFill>
                <a:latin typeface="Lora"/>
                <a:ea typeface="Lora"/>
                <a:cs typeface="Lora"/>
                <a:sym typeface="Lora"/>
                <a:hlinkClick r:id="rId6">
                  <a:extLst>
                    <a:ext uri="{A12FA001-AC4F-418D-AE19-62706E023703}">
                      <ahyp:hlinkClr val="tx"/>
                    </a:ext>
                  </a:extLst>
                </a:hlinkClick>
              </a:rPr>
              <a:t>https://commons.wikimedia.org/wiki/File:The_BCG_Matrix.png</a:t>
            </a:r>
            <a:r>
              <a:rPr lang="en-US" sz="600">
                <a:solidFill>
                  <a:srgbClr val="373D3F"/>
                </a:solidFill>
                <a:latin typeface="Lora"/>
                <a:ea typeface="Lora"/>
                <a:cs typeface="Lora"/>
                <a:sym typeface="Lora"/>
              </a:rPr>
              <a:t>.</a:t>
            </a:r>
            <a:endParaRPr sz="600">
              <a:solidFill>
                <a:schemeClr val="dk1"/>
              </a:solidFill>
              <a:latin typeface="Arial"/>
              <a:ea typeface="Arial"/>
              <a:cs typeface="Arial"/>
              <a:sym typeface="Arial"/>
            </a:endParaRPr>
          </a:p>
        </p:txBody>
      </p:sp>
      <p:sp>
        <p:nvSpPr>
          <p:cNvPr id="121" name="Google Shape;121;p4"/>
          <p:cNvSpPr txBox="1"/>
          <p:nvPr/>
        </p:nvSpPr>
        <p:spPr>
          <a:xfrm>
            <a:off x="3478878" y="1534979"/>
            <a:ext cx="6172200" cy="441802"/>
          </a:xfrm>
          <a:prstGeom prst="rect">
            <a:avLst/>
          </a:prstGeom>
          <a:solidFill>
            <a:srgbClr val="660000"/>
          </a:solidFill>
          <a:ln>
            <a:noFill/>
          </a:ln>
        </p:spPr>
        <p:txBody>
          <a:bodyPr anchorCtr="0" anchor="t" bIns="34275" lIns="68575" spcFirstLastPara="1" rIns="68575" wrap="square" tIns="34275">
            <a:normAutofit fontScale="92500" lnSpcReduction="10000"/>
          </a:bodyPr>
          <a:lstStyle/>
          <a:p>
            <a:pPr indent="0" lvl="0" marL="0" marR="0" rtl="0" algn="ctr">
              <a:spcBef>
                <a:spcPts val="0"/>
              </a:spcBef>
              <a:spcAft>
                <a:spcPts val="0"/>
              </a:spcAft>
              <a:buNone/>
            </a:pPr>
            <a:r>
              <a:rPr b="1" lang="en-US" sz="2800">
                <a:solidFill>
                  <a:schemeClr val="lt1"/>
                </a:solidFill>
                <a:latin typeface="Garamond"/>
                <a:ea typeface="Garamond"/>
                <a:cs typeface="Garamond"/>
                <a:sym typeface="Garamond"/>
              </a:rPr>
              <a:t>The BCG “Portfolio” Matrix</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5"/>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The Walt Disney Company: The Entertainment King</a:t>
            </a:r>
            <a:endParaRPr/>
          </a:p>
        </p:txBody>
      </p:sp>
      <p:sp>
        <p:nvSpPr>
          <p:cNvPr id="127" name="Google Shape;127;p5"/>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274320" lvl="0" marL="274320" rtl="0" algn="l">
              <a:spcBef>
                <a:spcPts val="0"/>
              </a:spcBef>
              <a:spcAft>
                <a:spcPts val="0"/>
              </a:spcAft>
              <a:buSzPts val="2800"/>
              <a:buNone/>
            </a:pPr>
            <a:r>
              <a:rPr b="1" lang="en-US" sz="2800">
                <a:latin typeface="Garamond"/>
                <a:ea typeface="Garamond"/>
                <a:cs typeface="Garamond"/>
                <a:sym typeface="Garamond"/>
              </a:rPr>
              <a:t>Questions</a:t>
            </a:r>
            <a:endParaRPr/>
          </a:p>
          <a:p>
            <a:pPr indent="-274320" lvl="0" marL="274320" rtl="0" algn="l">
              <a:spcBef>
                <a:spcPts val="2200"/>
              </a:spcBef>
              <a:spcAft>
                <a:spcPts val="0"/>
              </a:spcAft>
              <a:buSzPts val="2800"/>
              <a:buChar char="•"/>
            </a:pPr>
            <a:r>
              <a:rPr lang="en-US" sz="2800">
                <a:latin typeface="Garamond"/>
                <a:ea typeface="Garamond"/>
                <a:cs typeface="Garamond"/>
                <a:sym typeface="Garamond"/>
              </a:rPr>
              <a:t>What was Disney’s </a:t>
            </a:r>
            <a:r>
              <a:rPr i="1" lang="en-US" sz="2800">
                <a:latin typeface="Garamond"/>
                <a:ea typeface="Garamond"/>
                <a:cs typeface="Garamond"/>
                <a:sym typeface="Garamond"/>
              </a:rPr>
              <a:t>corporate level strategy</a:t>
            </a:r>
            <a:r>
              <a:rPr lang="en-US" sz="2800">
                <a:latin typeface="Garamond"/>
                <a:ea typeface="Garamond"/>
                <a:cs typeface="Garamond"/>
                <a:sym typeface="Garamond"/>
              </a:rPr>
              <a:t> in 1984 (be clear and concise)? How were the various business segments related at that time? Unrelated? How did Disney create corporate level synergies?</a:t>
            </a:r>
            <a:endParaRPr/>
          </a:p>
          <a:p>
            <a:pPr indent="0" lvl="0" marL="0" rtl="0" algn="l">
              <a:spcBef>
                <a:spcPts val="2200"/>
              </a:spcBef>
              <a:spcAft>
                <a:spcPts val="0"/>
              </a:spcAft>
              <a:buSzPts val="2800"/>
              <a:buNone/>
            </a:pPr>
            <a:r>
              <a:t/>
            </a:r>
            <a:endParaRPr sz="2800">
              <a:latin typeface="Garamond"/>
              <a:ea typeface="Garamond"/>
              <a:cs typeface="Garamond"/>
              <a:sym typeface="Garamond"/>
            </a:endParaRPr>
          </a:p>
          <a:p>
            <a:pPr indent="-274320" lvl="0" marL="274320" rtl="0" algn="l">
              <a:spcBef>
                <a:spcPts val="2200"/>
              </a:spcBef>
              <a:spcAft>
                <a:spcPts val="0"/>
              </a:spcAft>
              <a:buSzPts val="2800"/>
              <a:buChar char="•"/>
            </a:pPr>
            <a:r>
              <a:rPr lang="en-US" sz="2800">
                <a:latin typeface="Garamond"/>
                <a:ea typeface="Garamond"/>
                <a:cs typeface="Garamond"/>
                <a:sym typeface="Garamond"/>
              </a:rPr>
              <a:t>What is Disney’s </a:t>
            </a:r>
            <a:r>
              <a:rPr i="1" lang="en-US" sz="2800">
                <a:latin typeface="Garamond"/>
                <a:ea typeface="Garamond"/>
                <a:cs typeface="Garamond"/>
                <a:sym typeface="Garamond"/>
              </a:rPr>
              <a:t>corporate level strategy</a:t>
            </a:r>
            <a:r>
              <a:rPr lang="en-US" sz="2800">
                <a:latin typeface="Garamond"/>
                <a:ea typeface="Garamond"/>
                <a:cs typeface="Garamond"/>
                <a:sym typeface="Garamond"/>
              </a:rPr>
              <a:t> in 2000 (be clear and concise)? How are the various business segments related? Unrelated? How did Disney create corporate level value/synergies?</a:t>
            </a:r>
            <a:endParaRPr/>
          </a:p>
          <a:p>
            <a:pPr indent="0" lvl="0" marL="0" rtl="0" algn="l">
              <a:spcBef>
                <a:spcPts val="2200"/>
              </a:spcBef>
              <a:spcAft>
                <a:spcPts val="0"/>
              </a:spcAft>
              <a:buSzPts val="2800"/>
              <a:buNone/>
            </a:pPr>
            <a:r>
              <a:t/>
            </a:r>
            <a:endParaRPr sz="2800">
              <a:latin typeface="Times New Roman"/>
              <a:ea typeface="Times New Roman"/>
              <a:cs typeface="Times New Roman"/>
              <a:sym typeface="Times New Roman"/>
            </a:endParaRPr>
          </a:p>
          <a:p>
            <a:pPr indent="-134620" lvl="0" marL="274320" rtl="0" algn="l">
              <a:spcBef>
                <a:spcPts val="2200"/>
              </a:spcBef>
              <a:spcAft>
                <a:spcPts val="0"/>
              </a:spcAft>
              <a:buSzPts val="2200"/>
              <a:buNone/>
            </a:pPr>
            <a:r>
              <a:t/>
            </a:r>
            <a:endParaRPr/>
          </a:p>
        </p:txBody>
      </p:sp>
      <p:sp>
        <p:nvSpPr>
          <p:cNvPr id="128" name="Google Shape;128;p5"/>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6"/>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Times New Roman"/>
              <a:buNone/>
            </a:pPr>
            <a:r>
              <a:rPr b="1" lang="en-US" sz="4000">
                <a:latin typeface="Times New Roman"/>
                <a:ea typeface="Times New Roman"/>
                <a:cs typeface="Times New Roman"/>
                <a:sym typeface="Times New Roman"/>
              </a:rPr>
              <a:t>Why did Disney Grow from Mickey to Monday Night Football?</a:t>
            </a:r>
            <a:endParaRPr/>
          </a:p>
        </p:txBody>
      </p:sp>
      <p:sp>
        <p:nvSpPr>
          <p:cNvPr id="135" name="Google Shape;135;p6"/>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grpSp>
        <p:nvGrpSpPr>
          <p:cNvPr descr="In 1984, Disney was only known for their animated shows and movies. " id="136" name="Google Shape;136;p6"/>
          <p:cNvGrpSpPr/>
          <p:nvPr/>
        </p:nvGrpSpPr>
        <p:grpSpPr>
          <a:xfrm>
            <a:off x="2610131" y="1886340"/>
            <a:ext cx="3219175" cy="3886200"/>
            <a:chOff x="240" y="1248"/>
            <a:chExt cx="2028" cy="2448"/>
          </a:xfrm>
        </p:grpSpPr>
        <p:sp>
          <p:nvSpPr>
            <p:cNvPr id="137" name="Google Shape;137;p6"/>
            <p:cNvSpPr/>
            <p:nvPr/>
          </p:nvSpPr>
          <p:spPr>
            <a:xfrm rot="1669723">
              <a:off x="768" y="1632"/>
              <a:ext cx="1140" cy="1824"/>
            </a:xfrm>
            <a:custGeom>
              <a:rect b="b" l="l" r="r" t="t"/>
              <a:pathLst>
                <a:path extrusionOk="0" h="21600" w="21600">
                  <a:moveTo>
                    <a:pt x="21600" y="0"/>
                  </a:moveTo>
                  <a:lnTo>
                    <a:pt x="21600" y="21600"/>
                  </a:lnTo>
                  <a:lnTo>
                    <a:pt x="0" y="21600"/>
                  </a:lnTo>
                  <a:lnTo>
                    <a:pt x="0" y="0"/>
                  </a:lnTo>
                  <a:lnTo>
                    <a:pt x="21600" y="0"/>
                  </a:lnTo>
                  <a:close/>
                </a:path>
                <a:path extrusionOk="0" h="21600" w="21600">
                  <a:moveTo>
                    <a:pt x="3014" y="21600"/>
                  </a:moveTo>
                  <a:lnTo>
                    <a:pt x="3014" y="0"/>
                  </a:lnTo>
                  <a:lnTo>
                    <a:pt x="0" y="0"/>
                  </a:lnTo>
                  <a:lnTo>
                    <a:pt x="0" y="21600"/>
                  </a:lnTo>
                  <a:lnTo>
                    <a:pt x="3014" y="21600"/>
                  </a:lnTo>
                  <a:close/>
                </a:path>
                <a:path extrusionOk="0" h="21600" w="21600">
                  <a:moveTo>
                    <a:pt x="21600" y="21600"/>
                  </a:moveTo>
                  <a:lnTo>
                    <a:pt x="21600" y="0"/>
                  </a:lnTo>
                  <a:lnTo>
                    <a:pt x="18586" y="0"/>
                  </a:lnTo>
                  <a:lnTo>
                    <a:pt x="18586" y="21600"/>
                  </a:lnTo>
                  <a:lnTo>
                    <a:pt x="21600" y="21600"/>
                  </a:lnTo>
                  <a:close/>
                </a:path>
                <a:path extrusionOk="0" h="21600" w="21600">
                  <a:moveTo>
                    <a:pt x="6028" y="6574"/>
                  </a:moveTo>
                  <a:lnTo>
                    <a:pt x="15572" y="6574"/>
                  </a:lnTo>
                  <a:lnTo>
                    <a:pt x="16074" y="6574"/>
                  </a:lnTo>
                  <a:lnTo>
                    <a:pt x="16326" y="6457"/>
                  </a:lnTo>
                  <a:lnTo>
                    <a:pt x="16577" y="6339"/>
                  </a:lnTo>
                  <a:lnTo>
                    <a:pt x="16828" y="6222"/>
                  </a:lnTo>
                  <a:lnTo>
                    <a:pt x="17079" y="6222"/>
                  </a:lnTo>
                  <a:lnTo>
                    <a:pt x="17330" y="5987"/>
                  </a:lnTo>
                  <a:lnTo>
                    <a:pt x="17330" y="5870"/>
                  </a:lnTo>
                  <a:lnTo>
                    <a:pt x="17581" y="5635"/>
                  </a:lnTo>
                  <a:lnTo>
                    <a:pt x="17581" y="1526"/>
                  </a:lnTo>
                  <a:lnTo>
                    <a:pt x="17330" y="1291"/>
                  </a:lnTo>
                  <a:lnTo>
                    <a:pt x="17330" y="1174"/>
                  </a:lnTo>
                  <a:lnTo>
                    <a:pt x="17079" y="1057"/>
                  </a:lnTo>
                  <a:lnTo>
                    <a:pt x="16828" y="939"/>
                  </a:lnTo>
                  <a:lnTo>
                    <a:pt x="16577" y="822"/>
                  </a:lnTo>
                  <a:lnTo>
                    <a:pt x="16326" y="704"/>
                  </a:lnTo>
                  <a:lnTo>
                    <a:pt x="16074" y="704"/>
                  </a:lnTo>
                  <a:lnTo>
                    <a:pt x="15572" y="587"/>
                  </a:lnTo>
                  <a:lnTo>
                    <a:pt x="6028" y="587"/>
                  </a:lnTo>
                  <a:lnTo>
                    <a:pt x="5526" y="704"/>
                  </a:lnTo>
                  <a:lnTo>
                    <a:pt x="5274" y="704"/>
                  </a:lnTo>
                  <a:lnTo>
                    <a:pt x="5023" y="822"/>
                  </a:lnTo>
                  <a:lnTo>
                    <a:pt x="4772" y="939"/>
                  </a:lnTo>
                  <a:lnTo>
                    <a:pt x="4521" y="1057"/>
                  </a:lnTo>
                  <a:lnTo>
                    <a:pt x="4270" y="1174"/>
                  </a:lnTo>
                  <a:lnTo>
                    <a:pt x="4270" y="1291"/>
                  </a:lnTo>
                  <a:lnTo>
                    <a:pt x="4019" y="1526"/>
                  </a:lnTo>
                  <a:lnTo>
                    <a:pt x="4019" y="5635"/>
                  </a:lnTo>
                  <a:lnTo>
                    <a:pt x="4270" y="5870"/>
                  </a:lnTo>
                  <a:lnTo>
                    <a:pt x="4270" y="5987"/>
                  </a:lnTo>
                  <a:lnTo>
                    <a:pt x="4521" y="6222"/>
                  </a:lnTo>
                  <a:lnTo>
                    <a:pt x="4772" y="6222"/>
                  </a:lnTo>
                  <a:lnTo>
                    <a:pt x="5023" y="6339"/>
                  </a:lnTo>
                  <a:lnTo>
                    <a:pt x="5274" y="6457"/>
                  </a:lnTo>
                  <a:lnTo>
                    <a:pt x="5526" y="6574"/>
                  </a:lnTo>
                  <a:lnTo>
                    <a:pt x="6028" y="6574"/>
                  </a:lnTo>
                  <a:close/>
                </a:path>
                <a:path extrusionOk="0" h="21600" w="21600">
                  <a:moveTo>
                    <a:pt x="6028" y="13617"/>
                  </a:moveTo>
                  <a:lnTo>
                    <a:pt x="15572" y="13617"/>
                  </a:lnTo>
                  <a:lnTo>
                    <a:pt x="16074" y="13617"/>
                  </a:lnTo>
                  <a:lnTo>
                    <a:pt x="16326" y="13617"/>
                  </a:lnTo>
                  <a:lnTo>
                    <a:pt x="16577" y="13500"/>
                  </a:lnTo>
                  <a:lnTo>
                    <a:pt x="16828" y="13383"/>
                  </a:lnTo>
                  <a:lnTo>
                    <a:pt x="17079" y="13265"/>
                  </a:lnTo>
                  <a:lnTo>
                    <a:pt x="17330" y="13148"/>
                  </a:lnTo>
                  <a:lnTo>
                    <a:pt x="17330" y="12913"/>
                  </a:lnTo>
                  <a:lnTo>
                    <a:pt x="17581" y="12796"/>
                  </a:lnTo>
                  <a:lnTo>
                    <a:pt x="17581" y="8687"/>
                  </a:lnTo>
                  <a:lnTo>
                    <a:pt x="17330" y="8452"/>
                  </a:lnTo>
                  <a:lnTo>
                    <a:pt x="17330" y="8335"/>
                  </a:lnTo>
                  <a:lnTo>
                    <a:pt x="17079" y="8217"/>
                  </a:lnTo>
                  <a:lnTo>
                    <a:pt x="16828" y="7983"/>
                  </a:lnTo>
                  <a:lnTo>
                    <a:pt x="16577" y="7983"/>
                  </a:lnTo>
                  <a:lnTo>
                    <a:pt x="16326" y="7865"/>
                  </a:lnTo>
                  <a:lnTo>
                    <a:pt x="16074" y="7865"/>
                  </a:lnTo>
                  <a:lnTo>
                    <a:pt x="15572" y="7748"/>
                  </a:lnTo>
                  <a:lnTo>
                    <a:pt x="6028" y="7748"/>
                  </a:lnTo>
                  <a:lnTo>
                    <a:pt x="5526" y="7865"/>
                  </a:lnTo>
                  <a:lnTo>
                    <a:pt x="5274" y="7865"/>
                  </a:lnTo>
                  <a:lnTo>
                    <a:pt x="5023" y="7983"/>
                  </a:lnTo>
                  <a:lnTo>
                    <a:pt x="4772" y="7983"/>
                  </a:lnTo>
                  <a:lnTo>
                    <a:pt x="4521" y="8217"/>
                  </a:lnTo>
                  <a:lnTo>
                    <a:pt x="4270" y="8335"/>
                  </a:lnTo>
                  <a:lnTo>
                    <a:pt x="4270" y="8452"/>
                  </a:lnTo>
                  <a:lnTo>
                    <a:pt x="4019" y="8687"/>
                  </a:lnTo>
                  <a:lnTo>
                    <a:pt x="4019" y="12796"/>
                  </a:lnTo>
                  <a:lnTo>
                    <a:pt x="4270" y="12913"/>
                  </a:lnTo>
                  <a:lnTo>
                    <a:pt x="4270" y="13148"/>
                  </a:lnTo>
                  <a:lnTo>
                    <a:pt x="4521" y="13265"/>
                  </a:lnTo>
                  <a:lnTo>
                    <a:pt x="4772" y="13383"/>
                  </a:lnTo>
                  <a:lnTo>
                    <a:pt x="5023" y="13500"/>
                  </a:lnTo>
                  <a:lnTo>
                    <a:pt x="5274" y="13617"/>
                  </a:lnTo>
                  <a:lnTo>
                    <a:pt x="5526" y="13617"/>
                  </a:lnTo>
                  <a:lnTo>
                    <a:pt x="6028" y="13617"/>
                  </a:lnTo>
                  <a:close/>
                </a:path>
                <a:path extrusionOk="0" h="21600" w="21600">
                  <a:moveTo>
                    <a:pt x="6028" y="20778"/>
                  </a:moveTo>
                  <a:lnTo>
                    <a:pt x="15572" y="20778"/>
                  </a:lnTo>
                  <a:lnTo>
                    <a:pt x="16074" y="20778"/>
                  </a:lnTo>
                  <a:lnTo>
                    <a:pt x="16326" y="20661"/>
                  </a:lnTo>
                  <a:lnTo>
                    <a:pt x="16577" y="20661"/>
                  </a:lnTo>
                  <a:lnTo>
                    <a:pt x="16828" y="20543"/>
                  </a:lnTo>
                  <a:lnTo>
                    <a:pt x="17079" y="20426"/>
                  </a:lnTo>
                  <a:lnTo>
                    <a:pt x="17330" y="20309"/>
                  </a:lnTo>
                  <a:lnTo>
                    <a:pt x="17330" y="20074"/>
                  </a:lnTo>
                  <a:lnTo>
                    <a:pt x="17581" y="19957"/>
                  </a:lnTo>
                  <a:lnTo>
                    <a:pt x="17581" y="15730"/>
                  </a:lnTo>
                  <a:lnTo>
                    <a:pt x="17330" y="15613"/>
                  </a:lnTo>
                  <a:lnTo>
                    <a:pt x="17330" y="15378"/>
                  </a:lnTo>
                  <a:lnTo>
                    <a:pt x="17079" y="15378"/>
                  </a:lnTo>
                  <a:lnTo>
                    <a:pt x="16828" y="15143"/>
                  </a:lnTo>
                  <a:lnTo>
                    <a:pt x="16577" y="15026"/>
                  </a:lnTo>
                  <a:lnTo>
                    <a:pt x="16326" y="15026"/>
                  </a:lnTo>
                  <a:lnTo>
                    <a:pt x="16074" y="15026"/>
                  </a:lnTo>
                  <a:lnTo>
                    <a:pt x="15572" y="14909"/>
                  </a:lnTo>
                  <a:lnTo>
                    <a:pt x="6028" y="14909"/>
                  </a:lnTo>
                  <a:lnTo>
                    <a:pt x="5526" y="15026"/>
                  </a:lnTo>
                  <a:lnTo>
                    <a:pt x="5274" y="15026"/>
                  </a:lnTo>
                  <a:lnTo>
                    <a:pt x="5023" y="15026"/>
                  </a:lnTo>
                  <a:lnTo>
                    <a:pt x="4772" y="15143"/>
                  </a:lnTo>
                  <a:lnTo>
                    <a:pt x="4521" y="15378"/>
                  </a:lnTo>
                  <a:lnTo>
                    <a:pt x="4270" y="15378"/>
                  </a:lnTo>
                  <a:lnTo>
                    <a:pt x="4270" y="15613"/>
                  </a:lnTo>
                  <a:lnTo>
                    <a:pt x="4019" y="15730"/>
                  </a:lnTo>
                  <a:lnTo>
                    <a:pt x="4019" y="19957"/>
                  </a:lnTo>
                  <a:lnTo>
                    <a:pt x="4270" y="20074"/>
                  </a:lnTo>
                  <a:lnTo>
                    <a:pt x="4270" y="20309"/>
                  </a:lnTo>
                  <a:lnTo>
                    <a:pt x="4521" y="20426"/>
                  </a:lnTo>
                  <a:lnTo>
                    <a:pt x="4772" y="20543"/>
                  </a:lnTo>
                  <a:lnTo>
                    <a:pt x="5023" y="20661"/>
                  </a:lnTo>
                  <a:lnTo>
                    <a:pt x="5274" y="20661"/>
                  </a:lnTo>
                  <a:lnTo>
                    <a:pt x="5526" y="20778"/>
                  </a:lnTo>
                  <a:lnTo>
                    <a:pt x="6028" y="20778"/>
                  </a:lnTo>
                  <a:close/>
                </a:path>
                <a:path extrusionOk="0" h="21600" w="21600">
                  <a:moveTo>
                    <a:pt x="753" y="1291"/>
                  </a:moveTo>
                  <a:lnTo>
                    <a:pt x="2260" y="1291"/>
                  </a:lnTo>
                  <a:lnTo>
                    <a:pt x="2260" y="235"/>
                  </a:lnTo>
                  <a:lnTo>
                    <a:pt x="753" y="235"/>
                  </a:lnTo>
                  <a:lnTo>
                    <a:pt x="753" y="1291"/>
                  </a:lnTo>
                  <a:close/>
                </a:path>
                <a:path extrusionOk="0" h="21600" w="21600">
                  <a:moveTo>
                    <a:pt x="753" y="2700"/>
                  </a:moveTo>
                  <a:lnTo>
                    <a:pt x="2260" y="2700"/>
                  </a:lnTo>
                  <a:lnTo>
                    <a:pt x="2260" y="1643"/>
                  </a:lnTo>
                  <a:lnTo>
                    <a:pt x="753" y="1643"/>
                  </a:lnTo>
                  <a:lnTo>
                    <a:pt x="753" y="2700"/>
                  </a:lnTo>
                  <a:close/>
                </a:path>
                <a:path extrusionOk="0" h="21600" w="21600">
                  <a:moveTo>
                    <a:pt x="753" y="4109"/>
                  </a:moveTo>
                  <a:lnTo>
                    <a:pt x="2260" y="4109"/>
                  </a:lnTo>
                  <a:lnTo>
                    <a:pt x="2260" y="3052"/>
                  </a:lnTo>
                  <a:lnTo>
                    <a:pt x="753" y="3052"/>
                  </a:lnTo>
                  <a:lnTo>
                    <a:pt x="753" y="4109"/>
                  </a:lnTo>
                  <a:close/>
                </a:path>
                <a:path extrusionOk="0" h="21600" w="21600">
                  <a:moveTo>
                    <a:pt x="753" y="5517"/>
                  </a:moveTo>
                  <a:lnTo>
                    <a:pt x="2260" y="5517"/>
                  </a:lnTo>
                  <a:lnTo>
                    <a:pt x="2260" y="4461"/>
                  </a:lnTo>
                  <a:lnTo>
                    <a:pt x="753" y="4461"/>
                  </a:lnTo>
                  <a:lnTo>
                    <a:pt x="753" y="5517"/>
                  </a:lnTo>
                  <a:close/>
                </a:path>
                <a:path extrusionOk="0" h="21600" w="21600">
                  <a:moveTo>
                    <a:pt x="753" y="6926"/>
                  </a:moveTo>
                  <a:lnTo>
                    <a:pt x="2260" y="6926"/>
                  </a:lnTo>
                  <a:lnTo>
                    <a:pt x="2260" y="5870"/>
                  </a:lnTo>
                  <a:lnTo>
                    <a:pt x="753" y="5870"/>
                  </a:lnTo>
                  <a:lnTo>
                    <a:pt x="753" y="6926"/>
                  </a:lnTo>
                  <a:close/>
                </a:path>
                <a:path extrusionOk="0" h="21600" w="21600">
                  <a:moveTo>
                    <a:pt x="753" y="8335"/>
                  </a:moveTo>
                  <a:lnTo>
                    <a:pt x="2260" y="8335"/>
                  </a:lnTo>
                  <a:lnTo>
                    <a:pt x="2260" y="7278"/>
                  </a:lnTo>
                  <a:lnTo>
                    <a:pt x="753" y="7278"/>
                  </a:lnTo>
                  <a:lnTo>
                    <a:pt x="753" y="8335"/>
                  </a:lnTo>
                  <a:close/>
                </a:path>
                <a:path extrusionOk="0" h="21600" w="21600">
                  <a:moveTo>
                    <a:pt x="753" y="9743"/>
                  </a:moveTo>
                  <a:lnTo>
                    <a:pt x="2260" y="9743"/>
                  </a:lnTo>
                  <a:lnTo>
                    <a:pt x="2260" y="8687"/>
                  </a:lnTo>
                  <a:lnTo>
                    <a:pt x="753" y="8687"/>
                  </a:lnTo>
                  <a:lnTo>
                    <a:pt x="753" y="9743"/>
                  </a:lnTo>
                  <a:close/>
                </a:path>
                <a:path extrusionOk="0" h="21600" w="21600">
                  <a:moveTo>
                    <a:pt x="753" y="11152"/>
                  </a:moveTo>
                  <a:lnTo>
                    <a:pt x="2260" y="11152"/>
                  </a:lnTo>
                  <a:lnTo>
                    <a:pt x="2260" y="10096"/>
                  </a:lnTo>
                  <a:lnTo>
                    <a:pt x="753" y="10096"/>
                  </a:lnTo>
                  <a:lnTo>
                    <a:pt x="753" y="11152"/>
                  </a:lnTo>
                  <a:close/>
                </a:path>
                <a:path extrusionOk="0" h="21600" w="21600">
                  <a:moveTo>
                    <a:pt x="753" y="12561"/>
                  </a:moveTo>
                  <a:lnTo>
                    <a:pt x="2260" y="12561"/>
                  </a:lnTo>
                  <a:lnTo>
                    <a:pt x="2260" y="11504"/>
                  </a:lnTo>
                  <a:lnTo>
                    <a:pt x="753" y="11504"/>
                  </a:lnTo>
                  <a:lnTo>
                    <a:pt x="753" y="12561"/>
                  </a:lnTo>
                  <a:close/>
                </a:path>
                <a:path extrusionOk="0" h="21600" w="21600">
                  <a:moveTo>
                    <a:pt x="753" y="13970"/>
                  </a:moveTo>
                  <a:lnTo>
                    <a:pt x="2260" y="13970"/>
                  </a:lnTo>
                  <a:lnTo>
                    <a:pt x="2260" y="12913"/>
                  </a:lnTo>
                  <a:lnTo>
                    <a:pt x="753" y="12913"/>
                  </a:lnTo>
                  <a:lnTo>
                    <a:pt x="753" y="13970"/>
                  </a:lnTo>
                  <a:close/>
                </a:path>
                <a:path extrusionOk="0" h="21600" w="21600">
                  <a:moveTo>
                    <a:pt x="753" y="15378"/>
                  </a:moveTo>
                  <a:lnTo>
                    <a:pt x="2260" y="15378"/>
                  </a:lnTo>
                  <a:lnTo>
                    <a:pt x="2260" y="14322"/>
                  </a:lnTo>
                  <a:lnTo>
                    <a:pt x="753" y="14322"/>
                  </a:lnTo>
                  <a:lnTo>
                    <a:pt x="753" y="15378"/>
                  </a:lnTo>
                  <a:close/>
                </a:path>
                <a:path extrusionOk="0" h="21600" w="21600">
                  <a:moveTo>
                    <a:pt x="753" y="16787"/>
                  </a:moveTo>
                  <a:lnTo>
                    <a:pt x="2260" y="16787"/>
                  </a:lnTo>
                  <a:lnTo>
                    <a:pt x="2260" y="15730"/>
                  </a:lnTo>
                  <a:lnTo>
                    <a:pt x="753" y="15730"/>
                  </a:lnTo>
                  <a:lnTo>
                    <a:pt x="753" y="16787"/>
                  </a:lnTo>
                  <a:close/>
                </a:path>
                <a:path extrusionOk="0" h="21600" w="21600">
                  <a:moveTo>
                    <a:pt x="753" y="18196"/>
                  </a:moveTo>
                  <a:lnTo>
                    <a:pt x="2260" y="18196"/>
                  </a:lnTo>
                  <a:lnTo>
                    <a:pt x="2260" y="17139"/>
                  </a:lnTo>
                  <a:lnTo>
                    <a:pt x="753" y="17139"/>
                  </a:lnTo>
                  <a:lnTo>
                    <a:pt x="753" y="18196"/>
                  </a:lnTo>
                  <a:close/>
                </a:path>
                <a:path extrusionOk="0" h="21600" w="21600">
                  <a:moveTo>
                    <a:pt x="753" y="19604"/>
                  </a:moveTo>
                  <a:lnTo>
                    <a:pt x="2260" y="19604"/>
                  </a:lnTo>
                  <a:lnTo>
                    <a:pt x="2260" y="18548"/>
                  </a:lnTo>
                  <a:lnTo>
                    <a:pt x="753" y="18548"/>
                  </a:lnTo>
                  <a:lnTo>
                    <a:pt x="753" y="19604"/>
                  </a:lnTo>
                  <a:close/>
                </a:path>
                <a:path extrusionOk="0" h="21600" w="21600">
                  <a:moveTo>
                    <a:pt x="753" y="21013"/>
                  </a:moveTo>
                  <a:lnTo>
                    <a:pt x="2260" y="21013"/>
                  </a:lnTo>
                  <a:lnTo>
                    <a:pt x="2260" y="19957"/>
                  </a:lnTo>
                  <a:lnTo>
                    <a:pt x="753" y="19957"/>
                  </a:lnTo>
                  <a:lnTo>
                    <a:pt x="753" y="21013"/>
                  </a:lnTo>
                  <a:close/>
                </a:path>
                <a:path extrusionOk="0" h="21600" w="21600">
                  <a:moveTo>
                    <a:pt x="19340" y="1409"/>
                  </a:moveTo>
                  <a:lnTo>
                    <a:pt x="20595" y="1409"/>
                  </a:lnTo>
                  <a:lnTo>
                    <a:pt x="20595" y="352"/>
                  </a:lnTo>
                  <a:lnTo>
                    <a:pt x="19340" y="352"/>
                  </a:lnTo>
                  <a:lnTo>
                    <a:pt x="19340" y="1409"/>
                  </a:lnTo>
                  <a:close/>
                </a:path>
                <a:path extrusionOk="0" h="21600" w="21600">
                  <a:moveTo>
                    <a:pt x="19340" y="2700"/>
                  </a:moveTo>
                  <a:lnTo>
                    <a:pt x="20595" y="2700"/>
                  </a:lnTo>
                  <a:lnTo>
                    <a:pt x="20595" y="1643"/>
                  </a:lnTo>
                  <a:lnTo>
                    <a:pt x="19340" y="1643"/>
                  </a:lnTo>
                  <a:lnTo>
                    <a:pt x="19340" y="2700"/>
                  </a:lnTo>
                  <a:close/>
                </a:path>
                <a:path extrusionOk="0" h="21600" w="21600">
                  <a:moveTo>
                    <a:pt x="19340" y="4109"/>
                  </a:moveTo>
                  <a:lnTo>
                    <a:pt x="20595" y="4109"/>
                  </a:lnTo>
                  <a:lnTo>
                    <a:pt x="20595" y="3052"/>
                  </a:lnTo>
                  <a:lnTo>
                    <a:pt x="19340" y="3052"/>
                  </a:lnTo>
                  <a:lnTo>
                    <a:pt x="19340" y="4109"/>
                  </a:lnTo>
                  <a:close/>
                </a:path>
                <a:path extrusionOk="0" h="21600" w="21600">
                  <a:moveTo>
                    <a:pt x="19340" y="5517"/>
                  </a:moveTo>
                  <a:lnTo>
                    <a:pt x="20595" y="5517"/>
                  </a:lnTo>
                  <a:lnTo>
                    <a:pt x="20595" y="4461"/>
                  </a:lnTo>
                  <a:lnTo>
                    <a:pt x="19340" y="4461"/>
                  </a:lnTo>
                  <a:lnTo>
                    <a:pt x="19340" y="5517"/>
                  </a:lnTo>
                  <a:close/>
                </a:path>
                <a:path extrusionOk="0" h="21600" w="21600">
                  <a:moveTo>
                    <a:pt x="19340" y="6926"/>
                  </a:moveTo>
                  <a:lnTo>
                    <a:pt x="20595" y="6926"/>
                  </a:lnTo>
                  <a:lnTo>
                    <a:pt x="20595" y="5870"/>
                  </a:lnTo>
                  <a:lnTo>
                    <a:pt x="19340" y="5870"/>
                  </a:lnTo>
                  <a:lnTo>
                    <a:pt x="19340" y="6926"/>
                  </a:lnTo>
                  <a:close/>
                </a:path>
                <a:path extrusionOk="0" h="21600" w="21600">
                  <a:moveTo>
                    <a:pt x="19340" y="8335"/>
                  </a:moveTo>
                  <a:lnTo>
                    <a:pt x="20595" y="8335"/>
                  </a:lnTo>
                  <a:lnTo>
                    <a:pt x="20595" y="7278"/>
                  </a:lnTo>
                  <a:lnTo>
                    <a:pt x="19340" y="7278"/>
                  </a:lnTo>
                  <a:lnTo>
                    <a:pt x="19340" y="8335"/>
                  </a:lnTo>
                  <a:close/>
                </a:path>
                <a:path extrusionOk="0" h="21600" w="21600">
                  <a:moveTo>
                    <a:pt x="19340" y="9743"/>
                  </a:moveTo>
                  <a:lnTo>
                    <a:pt x="20595" y="9743"/>
                  </a:lnTo>
                  <a:lnTo>
                    <a:pt x="20595" y="8687"/>
                  </a:lnTo>
                  <a:lnTo>
                    <a:pt x="19340" y="8687"/>
                  </a:lnTo>
                  <a:lnTo>
                    <a:pt x="19340" y="9743"/>
                  </a:lnTo>
                  <a:close/>
                </a:path>
                <a:path extrusionOk="0" h="21600" w="21600">
                  <a:moveTo>
                    <a:pt x="19340" y="11152"/>
                  </a:moveTo>
                  <a:lnTo>
                    <a:pt x="20595" y="11152"/>
                  </a:lnTo>
                  <a:lnTo>
                    <a:pt x="20595" y="10096"/>
                  </a:lnTo>
                  <a:lnTo>
                    <a:pt x="19340" y="10096"/>
                  </a:lnTo>
                  <a:lnTo>
                    <a:pt x="19340" y="11152"/>
                  </a:lnTo>
                  <a:close/>
                </a:path>
                <a:path extrusionOk="0" h="21600" w="21600">
                  <a:moveTo>
                    <a:pt x="19340" y="12561"/>
                  </a:moveTo>
                  <a:lnTo>
                    <a:pt x="20595" y="12561"/>
                  </a:lnTo>
                  <a:lnTo>
                    <a:pt x="20595" y="11504"/>
                  </a:lnTo>
                  <a:lnTo>
                    <a:pt x="19340" y="11504"/>
                  </a:lnTo>
                  <a:lnTo>
                    <a:pt x="19340" y="12561"/>
                  </a:lnTo>
                  <a:close/>
                </a:path>
                <a:path extrusionOk="0" h="21600" w="21600">
                  <a:moveTo>
                    <a:pt x="19340" y="13970"/>
                  </a:moveTo>
                  <a:lnTo>
                    <a:pt x="20595" y="13970"/>
                  </a:lnTo>
                  <a:lnTo>
                    <a:pt x="20595" y="12913"/>
                  </a:lnTo>
                  <a:lnTo>
                    <a:pt x="19340" y="12913"/>
                  </a:lnTo>
                  <a:lnTo>
                    <a:pt x="19340" y="13970"/>
                  </a:lnTo>
                  <a:close/>
                </a:path>
                <a:path extrusionOk="0" h="21600" w="21600">
                  <a:moveTo>
                    <a:pt x="19340" y="15378"/>
                  </a:moveTo>
                  <a:lnTo>
                    <a:pt x="20595" y="15378"/>
                  </a:lnTo>
                  <a:lnTo>
                    <a:pt x="20595" y="14322"/>
                  </a:lnTo>
                  <a:lnTo>
                    <a:pt x="19340" y="14322"/>
                  </a:lnTo>
                  <a:lnTo>
                    <a:pt x="19340" y="15378"/>
                  </a:lnTo>
                  <a:close/>
                </a:path>
                <a:path extrusionOk="0" h="21600" w="21600">
                  <a:moveTo>
                    <a:pt x="19340" y="16787"/>
                  </a:moveTo>
                  <a:lnTo>
                    <a:pt x="20595" y="16787"/>
                  </a:lnTo>
                  <a:lnTo>
                    <a:pt x="20595" y="15730"/>
                  </a:lnTo>
                  <a:lnTo>
                    <a:pt x="19340" y="15730"/>
                  </a:lnTo>
                  <a:lnTo>
                    <a:pt x="19340" y="16787"/>
                  </a:lnTo>
                  <a:close/>
                </a:path>
                <a:path extrusionOk="0" h="21600" w="21600">
                  <a:moveTo>
                    <a:pt x="19340" y="18196"/>
                  </a:moveTo>
                  <a:lnTo>
                    <a:pt x="20595" y="18196"/>
                  </a:lnTo>
                  <a:lnTo>
                    <a:pt x="20595" y="17139"/>
                  </a:lnTo>
                  <a:lnTo>
                    <a:pt x="19340" y="17139"/>
                  </a:lnTo>
                  <a:lnTo>
                    <a:pt x="19340" y="18196"/>
                  </a:lnTo>
                  <a:close/>
                </a:path>
                <a:path extrusionOk="0" h="21600" w="21600">
                  <a:moveTo>
                    <a:pt x="19340" y="19604"/>
                  </a:moveTo>
                  <a:lnTo>
                    <a:pt x="20595" y="19604"/>
                  </a:lnTo>
                  <a:lnTo>
                    <a:pt x="20595" y="18548"/>
                  </a:lnTo>
                  <a:lnTo>
                    <a:pt x="19340" y="18548"/>
                  </a:lnTo>
                  <a:lnTo>
                    <a:pt x="19340" y="19604"/>
                  </a:lnTo>
                  <a:close/>
                </a:path>
                <a:path extrusionOk="0" h="21600" w="21600">
                  <a:moveTo>
                    <a:pt x="19340" y="21013"/>
                  </a:moveTo>
                  <a:lnTo>
                    <a:pt x="20595" y="21013"/>
                  </a:lnTo>
                  <a:lnTo>
                    <a:pt x="20595" y="19957"/>
                  </a:lnTo>
                  <a:lnTo>
                    <a:pt x="19340" y="19957"/>
                  </a:lnTo>
                  <a:lnTo>
                    <a:pt x="19340" y="21013"/>
                  </a:lnTo>
                  <a:close/>
                </a:path>
              </a:pathLst>
            </a:custGeom>
            <a:solidFill>
              <a:schemeClr val="lt1"/>
            </a:solidFill>
            <a:ln cap="flat" cmpd="sng" w="9525">
              <a:solidFill>
                <a:srgbClr val="00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pic>
          <p:nvPicPr>
            <p:cNvPr descr="Zoom" id="138" name="Google Shape;138;p6"/>
            <p:cNvPicPr preferRelativeResize="0"/>
            <p:nvPr/>
          </p:nvPicPr>
          <p:blipFill rotWithShape="1">
            <a:blip r:embed="rId4">
              <a:alphaModFix/>
            </a:blip>
            <a:srcRect b="0" l="14059" r="14039" t="0"/>
            <a:stretch/>
          </p:blipFill>
          <p:spPr>
            <a:xfrm>
              <a:off x="816" y="2400"/>
              <a:ext cx="932" cy="1296"/>
            </a:xfrm>
            <a:prstGeom prst="rect">
              <a:avLst/>
            </a:prstGeom>
            <a:noFill/>
            <a:ln>
              <a:noFill/>
            </a:ln>
          </p:spPr>
        </p:pic>
        <p:pic>
          <p:nvPicPr>
            <p:cNvPr descr="MCj03076440000[1]" id="139" name="Google Shape;139;p6"/>
            <p:cNvPicPr preferRelativeResize="0"/>
            <p:nvPr/>
          </p:nvPicPr>
          <p:blipFill rotWithShape="1">
            <a:blip r:embed="rId5">
              <a:alphaModFix/>
            </a:blip>
            <a:srcRect b="0" l="0" r="0" t="0"/>
            <a:stretch/>
          </p:blipFill>
          <p:spPr>
            <a:xfrm>
              <a:off x="240" y="1248"/>
              <a:ext cx="1155" cy="868"/>
            </a:xfrm>
            <a:prstGeom prst="rect">
              <a:avLst/>
            </a:prstGeom>
            <a:noFill/>
            <a:ln>
              <a:noFill/>
            </a:ln>
          </p:spPr>
        </p:pic>
      </p:grpSp>
      <p:pic>
        <p:nvPicPr>
          <p:cNvPr descr="MCj03303840000[1]" id="140" name="Google Shape;140;p6"/>
          <p:cNvPicPr preferRelativeResize="0"/>
          <p:nvPr/>
        </p:nvPicPr>
        <p:blipFill rotWithShape="1">
          <a:blip r:embed="rId6">
            <a:alphaModFix/>
          </a:blip>
          <a:srcRect b="0" l="0" r="0" t="0"/>
          <a:stretch/>
        </p:blipFill>
        <p:spPr>
          <a:xfrm rot="2213044">
            <a:off x="4626638" y="4725437"/>
            <a:ext cx="1146175" cy="1201738"/>
          </a:xfrm>
          <a:prstGeom prst="rect">
            <a:avLst/>
          </a:prstGeom>
          <a:noFill/>
          <a:ln>
            <a:noFill/>
          </a:ln>
        </p:spPr>
      </p:pic>
      <p:sp>
        <p:nvSpPr>
          <p:cNvPr id="141" name="Google Shape;141;p6"/>
          <p:cNvSpPr txBox="1"/>
          <p:nvPr/>
        </p:nvSpPr>
        <p:spPr>
          <a:xfrm>
            <a:off x="2914931" y="6305940"/>
            <a:ext cx="2438400" cy="400110"/>
          </a:xfrm>
          <a:prstGeom prst="rect">
            <a:avLst/>
          </a:prstGeom>
          <a:solidFill>
            <a:srgbClr val="670000"/>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chemeClr val="lt1"/>
                </a:solidFill>
                <a:latin typeface="Garamond"/>
                <a:ea typeface="Garamond"/>
                <a:cs typeface="Garamond"/>
                <a:sym typeface="Garamond"/>
              </a:rPr>
              <a:t>1984: $1.5 billion</a:t>
            </a:r>
            <a:endParaRPr/>
          </a:p>
        </p:txBody>
      </p:sp>
      <p:pic>
        <p:nvPicPr>
          <p:cNvPr descr="Mickey in Steamboat Willie." id="142" name="Google Shape;142;p6">
            <a:hlinkClick r:id="rId7"/>
          </p:cNvPr>
          <p:cNvPicPr preferRelativeResize="0"/>
          <p:nvPr/>
        </p:nvPicPr>
        <p:blipFill rotWithShape="1">
          <a:blip r:embed="rId8">
            <a:alphaModFix/>
          </a:blip>
          <a:srcRect b="14443" l="18889" r="23334" t="14444"/>
          <a:stretch/>
        </p:blipFill>
        <p:spPr>
          <a:xfrm rot="1652672">
            <a:off x="4210331" y="2695965"/>
            <a:ext cx="1143000" cy="790575"/>
          </a:xfrm>
          <a:prstGeom prst="rect">
            <a:avLst/>
          </a:prstGeom>
          <a:noFill/>
          <a:ln>
            <a:noFill/>
          </a:ln>
        </p:spPr>
      </p:pic>
      <p:grpSp>
        <p:nvGrpSpPr>
          <p:cNvPr descr="By 2005, the Walt Disney Company had expanded into owning ABC, The History Channel, ESPN, Soapnet, BVG games, Touchstone Pictures, Radio Disney, Disney Parks, and Disney Cruise Line. " id="143" name="Google Shape;143;p6"/>
          <p:cNvGrpSpPr/>
          <p:nvPr/>
        </p:nvGrpSpPr>
        <p:grpSpPr>
          <a:xfrm>
            <a:off x="6388802" y="1579726"/>
            <a:ext cx="3205162" cy="4572000"/>
            <a:chOff x="3312" y="1104"/>
            <a:chExt cx="2120" cy="3024"/>
          </a:xfrm>
        </p:grpSpPr>
        <p:pic>
          <p:nvPicPr>
            <p:cNvPr id="144" name="Google Shape;144;p6"/>
            <p:cNvPicPr preferRelativeResize="0"/>
            <p:nvPr/>
          </p:nvPicPr>
          <p:blipFill rotWithShape="1">
            <a:blip r:embed="rId9">
              <a:alphaModFix/>
            </a:blip>
            <a:srcRect b="19999" l="25999" r="25999" t="39999"/>
            <a:stretch/>
          </p:blipFill>
          <p:spPr>
            <a:xfrm>
              <a:off x="4800" y="1104"/>
              <a:ext cx="624" cy="520"/>
            </a:xfrm>
            <a:prstGeom prst="rect">
              <a:avLst/>
            </a:prstGeom>
            <a:noFill/>
            <a:ln>
              <a:noFill/>
            </a:ln>
          </p:spPr>
        </p:pic>
        <p:pic>
          <p:nvPicPr>
            <p:cNvPr descr="espn_logo" id="145" name="Google Shape;145;p6"/>
            <p:cNvPicPr preferRelativeResize="0"/>
            <p:nvPr/>
          </p:nvPicPr>
          <p:blipFill rotWithShape="1">
            <a:blip r:embed="rId10">
              <a:alphaModFix/>
            </a:blip>
            <a:srcRect b="0" l="0" r="0" t="0"/>
            <a:stretch/>
          </p:blipFill>
          <p:spPr>
            <a:xfrm>
              <a:off x="3312" y="2448"/>
              <a:ext cx="912" cy="313"/>
            </a:xfrm>
            <a:prstGeom prst="rect">
              <a:avLst/>
            </a:prstGeom>
            <a:noFill/>
            <a:ln>
              <a:noFill/>
            </a:ln>
          </p:spPr>
        </p:pic>
        <p:pic>
          <p:nvPicPr>
            <p:cNvPr descr="The Walt Disney Company" id="146" name="Google Shape;146;p6"/>
            <p:cNvPicPr preferRelativeResize="0"/>
            <p:nvPr/>
          </p:nvPicPr>
          <p:blipFill rotWithShape="1">
            <a:blip r:embed="rId11">
              <a:alphaModFix/>
            </a:blip>
            <a:srcRect b="0" l="0" r="0" t="0"/>
            <a:stretch/>
          </p:blipFill>
          <p:spPr>
            <a:xfrm>
              <a:off x="3312" y="1104"/>
              <a:ext cx="1320" cy="600"/>
            </a:xfrm>
            <a:prstGeom prst="rect">
              <a:avLst/>
            </a:prstGeom>
            <a:noFill/>
            <a:ln>
              <a:noFill/>
            </a:ln>
          </p:spPr>
        </p:pic>
        <p:pic>
          <p:nvPicPr>
            <p:cNvPr descr="logo_abc" id="147" name="Google Shape;147;p6"/>
            <p:cNvPicPr preferRelativeResize="0"/>
            <p:nvPr/>
          </p:nvPicPr>
          <p:blipFill rotWithShape="1">
            <a:blip r:embed="rId12">
              <a:alphaModFix/>
            </a:blip>
            <a:srcRect b="1755" l="0" r="25101" t="0"/>
            <a:stretch/>
          </p:blipFill>
          <p:spPr>
            <a:xfrm>
              <a:off x="4704" y="1728"/>
              <a:ext cx="728" cy="336"/>
            </a:xfrm>
            <a:prstGeom prst="rect">
              <a:avLst/>
            </a:prstGeom>
            <a:noFill/>
            <a:ln>
              <a:noFill/>
            </a:ln>
          </p:spPr>
        </p:pic>
        <p:pic>
          <p:nvPicPr>
            <p:cNvPr descr="DCLBanner" id="148" name="Google Shape;148;p6">
              <a:hlinkClick r:id="rId13"/>
            </p:cNvPr>
            <p:cNvPicPr preferRelativeResize="0"/>
            <p:nvPr/>
          </p:nvPicPr>
          <p:blipFill rotWithShape="1">
            <a:blip r:embed="rId14">
              <a:alphaModFix/>
            </a:blip>
            <a:srcRect b="0" l="71974" r="0" t="0"/>
            <a:stretch/>
          </p:blipFill>
          <p:spPr>
            <a:xfrm>
              <a:off x="4608" y="2160"/>
              <a:ext cx="820" cy="298"/>
            </a:xfrm>
            <a:prstGeom prst="rect">
              <a:avLst/>
            </a:prstGeom>
            <a:noFill/>
            <a:ln>
              <a:noFill/>
            </a:ln>
          </p:spPr>
        </p:pic>
        <p:pic>
          <p:nvPicPr>
            <p:cNvPr descr="logo_HC" id="149" name="Google Shape;149;p6">
              <a:hlinkClick r:id="rId15"/>
            </p:cNvPr>
            <p:cNvPicPr preferRelativeResize="0"/>
            <p:nvPr/>
          </p:nvPicPr>
          <p:blipFill rotWithShape="1">
            <a:blip r:embed="rId16">
              <a:alphaModFix/>
            </a:blip>
            <a:srcRect b="0" l="0" r="0" t="0"/>
            <a:stretch/>
          </p:blipFill>
          <p:spPr>
            <a:xfrm>
              <a:off x="4468" y="2592"/>
              <a:ext cx="960" cy="450"/>
            </a:xfrm>
            <a:prstGeom prst="rect">
              <a:avLst/>
            </a:prstGeom>
            <a:noFill/>
            <a:ln>
              <a:noFill/>
            </a:ln>
          </p:spPr>
        </p:pic>
        <p:pic>
          <p:nvPicPr>
            <p:cNvPr descr="SOAPnet - The New Way to Watch Soaps" id="150" name="Google Shape;150;p6">
              <a:hlinkClick r:id="rId17"/>
            </p:cNvPr>
            <p:cNvPicPr preferRelativeResize="0"/>
            <p:nvPr/>
          </p:nvPicPr>
          <p:blipFill rotWithShape="1">
            <a:blip r:embed="rId18">
              <a:alphaModFix/>
            </a:blip>
            <a:srcRect b="-11053" l="0" r="9524" t="0"/>
            <a:stretch/>
          </p:blipFill>
          <p:spPr>
            <a:xfrm>
              <a:off x="3312" y="2928"/>
              <a:ext cx="912" cy="432"/>
            </a:xfrm>
            <a:prstGeom prst="rect">
              <a:avLst/>
            </a:prstGeom>
            <a:noFill/>
            <a:ln>
              <a:noFill/>
            </a:ln>
          </p:spPr>
        </p:pic>
        <p:pic>
          <p:nvPicPr>
            <p:cNvPr descr="Disney Parks -- Where Dreams Come True " id="151" name="Google Shape;151;p6">
              <a:hlinkClick r:id="rId19"/>
            </p:cNvPr>
            <p:cNvPicPr preferRelativeResize="0"/>
            <p:nvPr/>
          </p:nvPicPr>
          <p:blipFill rotWithShape="1">
            <a:blip r:embed="rId20">
              <a:alphaModFix/>
            </a:blip>
            <a:srcRect b="0" l="0" r="0" t="0"/>
            <a:stretch/>
          </p:blipFill>
          <p:spPr>
            <a:xfrm>
              <a:off x="4372" y="3120"/>
              <a:ext cx="1056" cy="480"/>
            </a:xfrm>
            <a:prstGeom prst="rect">
              <a:avLst/>
            </a:prstGeom>
            <a:noFill/>
            <a:ln>
              <a:noFill/>
            </a:ln>
          </p:spPr>
        </p:pic>
        <p:pic>
          <p:nvPicPr>
            <p:cNvPr descr="thew-728x90-0416" id="152" name="Google Shape;152;p6">
              <a:hlinkClick r:id="rId21"/>
            </p:cNvPr>
            <p:cNvPicPr preferRelativeResize="0"/>
            <p:nvPr/>
          </p:nvPicPr>
          <p:blipFill rotWithShape="1">
            <a:blip r:embed="rId22">
              <a:alphaModFix/>
            </a:blip>
            <a:srcRect b="0" l="0" r="82417" t="0"/>
            <a:stretch/>
          </p:blipFill>
          <p:spPr>
            <a:xfrm>
              <a:off x="3312" y="3588"/>
              <a:ext cx="768" cy="540"/>
            </a:xfrm>
            <a:prstGeom prst="rect">
              <a:avLst/>
            </a:prstGeom>
            <a:noFill/>
            <a:ln>
              <a:noFill/>
            </a:ln>
          </p:spPr>
        </p:pic>
        <p:pic>
          <p:nvPicPr>
            <p:cNvPr descr="Touchstone Pictures And Buena Vista Entertainment -- Tell Us What You Think! -- 0% Survey Completed" id="153" name="Google Shape;153;p6"/>
            <p:cNvPicPr preferRelativeResize="0"/>
            <p:nvPr/>
          </p:nvPicPr>
          <p:blipFill rotWithShape="1">
            <a:blip r:embed="rId23">
              <a:alphaModFix/>
            </a:blip>
            <a:srcRect b="0" l="0" r="75455" t="16197"/>
            <a:stretch/>
          </p:blipFill>
          <p:spPr>
            <a:xfrm>
              <a:off x="4224" y="3684"/>
              <a:ext cx="720" cy="396"/>
            </a:xfrm>
            <a:prstGeom prst="rect">
              <a:avLst/>
            </a:prstGeom>
            <a:noFill/>
            <a:ln>
              <a:noFill/>
            </a:ln>
          </p:spPr>
        </p:pic>
        <p:pic>
          <p:nvPicPr>
            <p:cNvPr descr="Buena Vista Interactive Logo" id="154" name="Google Shape;154;p6"/>
            <p:cNvPicPr preferRelativeResize="0"/>
            <p:nvPr/>
          </p:nvPicPr>
          <p:blipFill rotWithShape="1">
            <a:blip r:embed="rId24">
              <a:alphaModFix/>
            </a:blip>
            <a:srcRect b="0" l="22255" r="26877" t="10655"/>
            <a:stretch/>
          </p:blipFill>
          <p:spPr>
            <a:xfrm>
              <a:off x="5040" y="3648"/>
              <a:ext cx="388" cy="480"/>
            </a:xfrm>
            <a:prstGeom prst="rect">
              <a:avLst/>
            </a:prstGeom>
            <a:noFill/>
            <a:ln>
              <a:noFill/>
            </a:ln>
          </p:spPr>
        </p:pic>
      </p:grpSp>
      <p:pic>
        <p:nvPicPr>
          <p:cNvPr descr="mondaynight_countdown" id="155" name="Google Shape;155;p6"/>
          <p:cNvPicPr preferRelativeResize="0"/>
          <p:nvPr/>
        </p:nvPicPr>
        <p:blipFill rotWithShape="1">
          <a:blip r:embed="rId25">
            <a:alphaModFix/>
          </a:blip>
          <a:srcRect b="24999" l="0" r="0" t="29167"/>
          <a:stretch/>
        </p:blipFill>
        <p:spPr>
          <a:xfrm>
            <a:off x="6241164" y="2570326"/>
            <a:ext cx="1905000" cy="873125"/>
          </a:xfrm>
          <a:prstGeom prst="rect">
            <a:avLst/>
          </a:prstGeom>
          <a:noFill/>
          <a:ln>
            <a:noFill/>
          </a:ln>
        </p:spPr>
      </p:pic>
      <p:sp>
        <p:nvSpPr>
          <p:cNvPr id="156" name="Google Shape;156;p6"/>
          <p:cNvSpPr txBox="1"/>
          <p:nvPr/>
        </p:nvSpPr>
        <p:spPr>
          <a:xfrm>
            <a:off x="6772183" y="6308476"/>
            <a:ext cx="2438400" cy="400110"/>
          </a:xfrm>
          <a:prstGeom prst="rect">
            <a:avLst/>
          </a:prstGeom>
          <a:solidFill>
            <a:srgbClr val="670000"/>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chemeClr val="lt1"/>
                </a:solidFill>
                <a:latin typeface="Arial"/>
                <a:ea typeface="Arial"/>
                <a:cs typeface="Arial"/>
                <a:sym typeface="Arial"/>
              </a:rPr>
              <a:t>2005: $30 billion</a:t>
            </a:r>
            <a:endParaRPr/>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0"/>
                                        </p:tgtEl>
                                        <p:attrNameLst>
                                          <p:attrName>style.visibility</p:attrName>
                                        </p:attrNameLst>
                                      </p:cBhvr>
                                      <p:to>
                                        <p:strVal val="visible"/>
                                      </p:to>
                                    </p:set>
                                  </p:childTnLst>
                                </p:cTn>
                              </p:par>
                            </p:childTnLst>
                          </p:cTn>
                        </p:par>
                        <p:par>
                          <p:cTn fill="hold">
                            <p:stCondLst>
                              <p:cond delay="1"/>
                            </p:stCondLst>
                            <p:childTnLst>
                              <p:par>
                                <p:cTn fill="hold" nodeType="afterEffect" presetClass="exit" presetID="10" presetSubtype="0">
                                  <p:stCondLst>
                                    <p:cond delay="1000"/>
                                  </p:stCondLst>
                                  <p:childTnLst>
                                    <p:animEffect filter="fade" transition="out">
                                      <p:cBhvr>
                                        <p:cTn dur="1000"/>
                                        <p:tgtEl>
                                          <p:spTgt spid="140"/>
                                        </p:tgtEl>
                                      </p:cBhvr>
                                    </p:animEffect>
                                    <p:set>
                                      <p:cBhvr>
                                        <p:cTn dur="1" fill="hold">
                                          <p:stCondLst>
                                            <p:cond delay="1000"/>
                                          </p:stCondLst>
                                        </p:cTn>
                                        <p:tgtEl>
                                          <p:spTgt spid="140"/>
                                        </p:tgtEl>
                                        <p:attrNameLst>
                                          <p:attrName>style.visibility</p:attrName>
                                        </p:attrNameLst>
                                      </p:cBhvr>
                                      <p:to>
                                        <p:strVal val="hidden"/>
                                      </p:to>
                                    </p:set>
                                  </p:childTnLst>
                                </p:cTn>
                              </p:par>
                            </p:childTnLst>
                          </p:cTn>
                        </p:par>
                        <p:par>
                          <p:cTn fill="hold">
                            <p:stCondLst>
                              <p:cond delay="1001"/>
                            </p:stCondLst>
                            <p:childTnLst>
                              <p:par>
                                <p:cTn fill="hold" nodeType="afterEffect" presetClass="entr" presetID="1" presetSubtype="0">
                                  <p:stCondLst>
                                    <p:cond delay="0"/>
                                  </p:stCondLst>
                                  <p:childTnLst>
                                    <p:set>
                                      <p:cBhvr>
                                        <p:cTn dur="1" fill="hold">
                                          <p:stCondLst>
                                            <p:cond delay="0"/>
                                          </p:stCondLst>
                                        </p:cTn>
                                        <p:tgtEl>
                                          <p:spTgt spid="141"/>
                                        </p:tgtEl>
                                        <p:attrNameLst>
                                          <p:attrName>style.visibility</p:attrName>
                                        </p:attrNameLst>
                                      </p:cBhvr>
                                      <p:to>
                                        <p:strVal val="visible"/>
                                      </p:to>
                                    </p:set>
                                  </p:childTnLst>
                                </p:cTn>
                              </p:par>
                              <p:par>
                                <p:cTn fill="hold" nodeType="withEffect" presetClass="entr" presetID="2" presetSubtype="8">
                                  <p:stCondLst>
                                    <p:cond delay="0"/>
                                  </p:stCondLst>
                                  <p:childTnLst>
                                    <p:set>
                                      <p:cBhvr>
                                        <p:cTn dur="1" fill="hold">
                                          <p:stCondLst>
                                            <p:cond delay="0"/>
                                          </p:stCondLst>
                                        </p:cTn>
                                        <p:tgtEl>
                                          <p:spTgt spid="155"/>
                                        </p:tgtEl>
                                        <p:attrNameLst>
                                          <p:attrName>style.visibility</p:attrName>
                                        </p:attrNameLst>
                                      </p:cBhvr>
                                      <p:to>
                                        <p:strVal val="visible"/>
                                      </p:to>
                                    </p:set>
                                    <p:anim calcmode="lin" valueType="num">
                                      <p:cBhvr additive="base">
                                        <p:cTn dur="2000"/>
                                        <p:tgtEl>
                                          <p:spTgt spid="155"/>
                                        </p:tgtEl>
                                        <p:attrNameLst>
                                          <p:attrName>ppt_x</p:attrName>
                                        </p:attrNameLst>
                                      </p:cBhvr>
                                      <p:tavLst>
                                        <p:tav fmla="" tm="0">
                                          <p:val>
                                            <p:strVal val="#ppt_x-1"/>
                                          </p:val>
                                        </p:tav>
                                        <p:tav fmla="" tm="100000">
                                          <p:val>
                                            <p:strVal val="#ppt_x"/>
                                          </p:val>
                                        </p:tav>
                                      </p:tavLst>
                                    </p:anim>
                                  </p:childTnLst>
                                </p:cTn>
                              </p:par>
                            </p:childTnLst>
                          </p:cTn>
                        </p:par>
                        <p:par>
                          <p:cTn fill="hold">
                            <p:stCondLst>
                              <p:cond delay="3001"/>
                            </p:stCondLst>
                            <p:childTnLst>
                              <p:par>
                                <p:cTn fill="hold" nodeType="afterEffect" presetClass="entr" presetID="10" presetSubtype="0">
                                  <p:stCondLst>
                                    <p:cond delay="0"/>
                                  </p:stCondLst>
                                  <p:childTnLst>
                                    <p:set>
                                      <p:cBhvr>
                                        <p:cTn dur="1" fill="hold">
                                          <p:stCondLst>
                                            <p:cond delay="0"/>
                                          </p:stCondLst>
                                        </p:cTn>
                                        <p:tgtEl>
                                          <p:spTgt spid="143"/>
                                        </p:tgtEl>
                                        <p:attrNameLst>
                                          <p:attrName>style.visibility</p:attrName>
                                        </p:attrNameLst>
                                      </p:cBhvr>
                                      <p:to>
                                        <p:strVal val="visible"/>
                                      </p:to>
                                    </p:set>
                                    <p:animEffect filter="fade" transition="in">
                                      <p:cBhvr>
                                        <p:cTn dur="2000"/>
                                        <p:tgtEl>
                                          <p:spTgt spid="143"/>
                                        </p:tgtEl>
                                      </p:cBhvr>
                                    </p:animEffect>
                                  </p:childTnLst>
                                </p:cTn>
                              </p:par>
                              <p:par>
                                <p:cTn fill="hold" nodeType="withEffect" presetClass="entr" presetID="1" presetSubtype="0">
                                  <p:stCondLst>
                                    <p:cond delay="0"/>
                                  </p:stCondLst>
                                  <p:childTnLst>
                                    <p:set>
                                      <p:cBhvr>
                                        <p:cTn dur="1" fill="hold">
                                          <p:stCondLst>
                                            <p:cond delay="0"/>
                                          </p:stCondLst>
                                        </p:cTn>
                                        <p:tgtEl>
                                          <p:spTgt spid="15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7"/>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It Wasn’t all Honky Dory!</a:t>
            </a:r>
            <a:endParaRPr/>
          </a:p>
        </p:txBody>
      </p:sp>
      <p:sp>
        <p:nvSpPr>
          <p:cNvPr id="162" name="Google Shape;162;p7"/>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pic>
        <p:nvPicPr>
          <p:cNvPr descr="In 2002, Disney produced a movie called &quot;Treasure Planet.&quot; The movie had impressive visuals and was the first movie to combine 2D and 3D animation. However, it was not well received by the audience. When adjusted for inflation, there was an $83,833,389 loss. The actual net loss was $70,421,885. The total cost of the movie was $180,000,000, and the worldwide theater gross was $109,578,115." id="163" name="Google Shape;163;p7"/>
          <p:cNvPicPr preferRelativeResize="0"/>
          <p:nvPr/>
        </p:nvPicPr>
        <p:blipFill rotWithShape="1">
          <a:blip r:embed="rId4">
            <a:alphaModFix/>
          </a:blip>
          <a:srcRect b="33377" l="24583" r="25080" t="25450"/>
          <a:stretch/>
        </p:blipFill>
        <p:spPr>
          <a:xfrm>
            <a:off x="1569357" y="1783739"/>
            <a:ext cx="9053286" cy="4165332"/>
          </a:xfrm>
          <a:prstGeom prst="rect">
            <a:avLst/>
          </a:prstGeom>
          <a:noFill/>
          <a:ln>
            <a:noFill/>
          </a:ln>
        </p:spPr>
      </p:pic>
      <p:pic>
        <p:nvPicPr>
          <p:cNvPr id="164" name="Google Shape;164;p7"/>
          <p:cNvPicPr preferRelativeResize="0"/>
          <p:nvPr/>
        </p:nvPicPr>
        <p:blipFill rotWithShape="1">
          <a:blip r:embed="rId5">
            <a:alphaModFix/>
          </a:blip>
          <a:srcRect b="84321" l="21355" r="64616" t="12099"/>
          <a:stretch/>
        </p:blipFill>
        <p:spPr>
          <a:xfrm>
            <a:off x="0" y="6508530"/>
            <a:ext cx="2565400" cy="368300"/>
          </a:xfrm>
          <a:prstGeom prst="rect">
            <a:avLst/>
          </a:prstGeom>
          <a:noFill/>
          <a:ln>
            <a:noFill/>
          </a:ln>
        </p:spPr>
      </p:pic>
      <p:sp>
        <p:nvSpPr>
          <p:cNvPr id="165" name="Google Shape;165;p7"/>
          <p:cNvSpPr/>
          <p:nvPr/>
        </p:nvSpPr>
        <p:spPr>
          <a:xfrm>
            <a:off x="5079078" y="6042392"/>
            <a:ext cx="4572000" cy="81560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rgbClr val="000000"/>
                </a:solidFill>
                <a:latin typeface="Arial"/>
                <a:ea typeface="Arial"/>
                <a:cs typeface="Arial"/>
                <a:sym typeface="Arial"/>
              </a:rPr>
              <a:t> © Walt Disney Pictures. Fair Use</a:t>
            </a:r>
            <a:r>
              <a:rPr lang="en-US" sz="1100">
                <a:solidFill>
                  <a:srgbClr val="000000"/>
                </a:solidFill>
                <a:latin typeface="Arial"/>
                <a:ea typeface="Arial"/>
                <a:cs typeface="Arial"/>
                <a:sym typeface="Arial"/>
              </a:rPr>
              <a:t>.</a:t>
            </a:r>
            <a:endParaRPr sz="1800">
              <a:solidFill>
                <a:schemeClr val="dk1"/>
              </a:solidFill>
              <a:latin typeface="Arial"/>
              <a:ea typeface="Arial"/>
              <a:cs typeface="Arial"/>
              <a:sym typeface="Arial"/>
            </a:endParaRPr>
          </a:p>
          <a:p>
            <a:pPr indent="0" lvl="0" marL="0" marR="0" rtl="0" algn="l">
              <a:spcBef>
                <a:spcPts val="0"/>
              </a:spcBef>
              <a:spcAft>
                <a:spcPts val="0"/>
              </a:spcAft>
              <a:buNone/>
            </a:pPr>
            <a:br>
              <a:rPr lang="en-US" sz="1800">
                <a:solidFill>
                  <a:schemeClr val="dk1"/>
                </a:solidFill>
                <a:latin typeface="Arial"/>
                <a:ea typeface="Arial"/>
                <a:cs typeface="Arial"/>
                <a:sym typeface="Arial"/>
              </a:rPr>
            </a:br>
            <a:endParaRPr sz="18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8"/>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It Wasn’t all Honky Dory! (Cont.)</a:t>
            </a:r>
            <a:endParaRPr/>
          </a:p>
        </p:txBody>
      </p:sp>
      <p:sp>
        <p:nvSpPr>
          <p:cNvPr id="171" name="Google Shape;171;p8"/>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pic>
        <p:nvPicPr>
          <p:cNvPr id="172" name="Google Shape;172;p8"/>
          <p:cNvPicPr preferRelativeResize="0"/>
          <p:nvPr/>
        </p:nvPicPr>
        <p:blipFill rotWithShape="1">
          <a:blip r:embed="rId4">
            <a:alphaModFix/>
          </a:blip>
          <a:srcRect b="84321" l="21355" r="64616" t="12099"/>
          <a:stretch/>
        </p:blipFill>
        <p:spPr>
          <a:xfrm>
            <a:off x="0" y="6508530"/>
            <a:ext cx="2565400" cy="368300"/>
          </a:xfrm>
          <a:prstGeom prst="rect">
            <a:avLst/>
          </a:prstGeom>
          <a:noFill/>
          <a:ln>
            <a:noFill/>
          </a:ln>
        </p:spPr>
      </p:pic>
      <p:sp>
        <p:nvSpPr>
          <p:cNvPr id="173" name="Google Shape;173;p8"/>
          <p:cNvSpPr/>
          <p:nvPr/>
        </p:nvSpPr>
        <p:spPr>
          <a:xfrm>
            <a:off x="5079078" y="6042392"/>
            <a:ext cx="4572000" cy="81560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rgbClr val="000000"/>
                </a:solidFill>
                <a:latin typeface="Arial"/>
                <a:ea typeface="Arial"/>
                <a:cs typeface="Arial"/>
                <a:sym typeface="Arial"/>
              </a:rPr>
              <a:t> © Walt Disney Pictures. Fair Use</a:t>
            </a:r>
            <a:r>
              <a:rPr lang="en-US" sz="1100">
                <a:solidFill>
                  <a:srgbClr val="000000"/>
                </a:solidFill>
                <a:latin typeface="Arial"/>
                <a:ea typeface="Arial"/>
                <a:cs typeface="Arial"/>
                <a:sym typeface="Arial"/>
              </a:rPr>
              <a:t>.</a:t>
            </a:r>
            <a:endParaRPr sz="1800">
              <a:solidFill>
                <a:schemeClr val="dk1"/>
              </a:solidFill>
              <a:latin typeface="Arial"/>
              <a:ea typeface="Arial"/>
              <a:cs typeface="Arial"/>
              <a:sym typeface="Arial"/>
            </a:endParaRPr>
          </a:p>
          <a:p>
            <a:pPr indent="0" lvl="0" marL="0" marR="0" rtl="0" algn="l">
              <a:spcBef>
                <a:spcPts val="0"/>
              </a:spcBef>
              <a:spcAft>
                <a:spcPts val="0"/>
              </a:spcAft>
              <a:buNone/>
            </a:pPr>
            <a:br>
              <a:rPr lang="en-US" sz="1800">
                <a:solidFill>
                  <a:schemeClr val="dk1"/>
                </a:solidFill>
                <a:latin typeface="Arial"/>
                <a:ea typeface="Arial"/>
                <a:cs typeface="Arial"/>
                <a:sym typeface="Arial"/>
              </a:rPr>
            </a:br>
            <a:endParaRPr sz="1800">
              <a:solidFill>
                <a:schemeClr val="dk1"/>
              </a:solidFill>
              <a:latin typeface="Arial"/>
              <a:ea typeface="Arial"/>
              <a:cs typeface="Arial"/>
              <a:sym typeface="Arial"/>
            </a:endParaRPr>
          </a:p>
        </p:txBody>
      </p:sp>
      <p:pic>
        <p:nvPicPr>
          <p:cNvPr descr="In 2012, Walt Disney Pictures produced a 3D movie &quot;John Carter.&quot; &quot;John Carter&quot; did $184 million at the global box office. Disney released a statement saying that they expected a $200 million operating loss on the movie. &quot;John Carter&quot; cost $250 million to make and was supposed to be the first part of a trilogy." id="174" name="Google Shape;174;p8"/>
          <p:cNvPicPr preferRelativeResize="0"/>
          <p:nvPr/>
        </p:nvPicPr>
        <p:blipFill rotWithShape="1">
          <a:blip r:embed="rId4">
            <a:alphaModFix/>
          </a:blip>
          <a:srcRect b="31851" l="24479" r="25208" t="24815"/>
          <a:stretch/>
        </p:blipFill>
        <p:spPr>
          <a:xfrm>
            <a:off x="1600200" y="1688315"/>
            <a:ext cx="8991600" cy="4356179"/>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grpSp>
        <p:nvGrpSpPr>
          <p:cNvPr descr="The letters &quot;A,&quot; &quot;B,&quot; and &quot;C&quot; are listed but not connected." id="180" name="Google Shape;180;p9"/>
          <p:cNvGrpSpPr/>
          <p:nvPr/>
        </p:nvGrpSpPr>
        <p:grpSpPr>
          <a:xfrm>
            <a:off x="2262358" y="5239416"/>
            <a:ext cx="8222113" cy="1037665"/>
            <a:chOff x="738358" y="5089790"/>
            <a:chExt cx="8222113" cy="1037665"/>
          </a:xfrm>
        </p:grpSpPr>
        <p:sp>
          <p:nvSpPr>
            <p:cNvPr id="181" name="Google Shape;181;p9"/>
            <p:cNvSpPr/>
            <p:nvPr/>
          </p:nvSpPr>
          <p:spPr>
            <a:xfrm>
              <a:off x="738358" y="5699133"/>
              <a:ext cx="2601226" cy="428322"/>
            </a:xfrm>
            <a:prstGeom prst="rect">
              <a:avLst/>
            </a:prstGeom>
            <a:noFill/>
            <a:ln>
              <a:noFill/>
            </a:ln>
          </p:spPr>
          <p:txBody>
            <a:bodyPr anchorCtr="0" anchor="t" bIns="44450" lIns="90475" spcFirstLastPara="1" rIns="90475" wrap="square" tIns="44450">
              <a:spAutoFit/>
            </a:bodyPr>
            <a:lstStyle/>
            <a:p>
              <a:pPr indent="0" lvl="0" marL="0" marR="0" rtl="0" algn="l">
                <a:spcBef>
                  <a:spcPts val="0"/>
                </a:spcBef>
                <a:spcAft>
                  <a:spcPts val="0"/>
                </a:spcAft>
                <a:buNone/>
              </a:pPr>
              <a:r>
                <a:rPr b="1" i="1" lang="en-US" sz="2200">
                  <a:solidFill>
                    <a:schemeClr val="dk1"/>
                  </a:solidFill>
                  <a:latin typeface="Garamond"/>
                  <a:ea typeface="Garamond"/>
                  <a:cs typeface="Garamond"/>
                  <a:sym typeface="Garamond"/>
                </a:rPr>
                <a:t>Unrelated-Diversified</a:t>
              </a:r>
              <a:endParaRPr/>
            </a:p>
          </p:txBody>
        </p:sp>
        <p:sp>
          <p:nvSpPr>
            <p:cNvPr id="182" name="Google Shape;182;p9"/>
            <p:cNvSpPr/>
            <p:nvPr/>
          </p:nvSpPr>
          <p:spPr>
            <a:xfrm>
              <a:off x="3633957" y="5751778"/>
              <a:ext cx="4633913" cy="369460"/>
            </a:xfrm>
            <a:prstGeom prst="rect">
              <a:avLst/>
            </a:prstGeom>
            <a:noFill/>
            <a:ln>
              <a:noFill/>
            </a:ln>
          </p:spPr>
          <p:txBody>
            <a:bodyPr anchorCtr="0" anchor="t" bIns="44450" lIns="90475" spcFirstLastPara="1" rIns="90475" wrap="square" tIns="44450">
              <a:spAutoFit/>
            </a:bodyPr>
            <a:lstStyle/>
            <a:p>
              <a:pPr indent="0" lvl="0" marL="0" marR="0" rtl="0" algn="l">
                <a:lnSpc>
                  <a:spcPct val="90000"/>
                </a:lnSpc>
                <a:spcBef>
                  <a:spcPts val="0"/>
                </a:spcBef>
                <a:spcAft>
                  <a:spcPts val="0"/>
                </a:spcAft>
                <a:buNone/>
              </a:pPr>
              <a:r>
                <a:rPr lang="en-US" sz="2000">
                  <a:solidFill>
                    <a:schemeClr val="dk1"/>
                  </a:solidFill>
                  <a:latin typeface="Garamond"/>
                  <a:ea typeface="Garamond"/>
                  <a:cs typeface="Garamond"/>
                  <a:sym typeface="Garamond"/>
                </a:rPr>
                <a:t>Business units not closely related </a:t>
              </a:r>
              <a:endParaRPr/>
            </a:p>
          </p:txBody>
        </p:sp>
        <p:grpSp>
          <p:nvGrpSpPr>
            <p:cNvPr id="183" name="Google Shape;183;p9"/>
            <p:cNvGrpSpPr/>
            <p:nvPr/>
          </p:nvGrpSpPr>
          <p:grpSpPr>
            <a:xfrm>
              <a:off x="7969871" y="5089790"/>
              <a:ext cx="990600" cy="914400"/>
              <a:chOff x="4491" y="3375"/>
              <a:chExt cx="624" cy="576"/>
            </a:xfrm>
          </p:grpSpPr>
          <p:sp>
            <p:nvSpPr>
              <p:cNvPr id="184" name="Google Shape;184;p9"/>
              <p:cNvSpPr/>
              <p:nvPr/>
            </p:nvSpPr>
            <p:spPr>
              <a:xfrm>
                <a:off x="4683" y="3375"/>
                <a:ext cx="240" cy="240"/>
              </a:xfrm>
              <a:prstGeom prst="ellipse">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Arial"/>
                    <a:ea typeface="Arial"/>
                    <a:cs typeface="Arial"/>
                    <a:sym typeface="Arial"/>
                  </a:rPr>
                  <a:t>A</a:t>
                </a:r>
                <a:endParaRPr/>
              </a:p>
            </p:txBody>
          </p:sp>
          <p:sp>
            <p:nvSpPr>
              <p:cNvPr id="185" name="Google Shape;185;p9"/>
              <p:cNvSpPr/>
              <p:nvPr/>
            </p:nvSpPr>
            <p:spPr>
              <a:xfrm>
                <a:off x="4491" y="3711"/>
                <a:ext cx="240" cy="240"/>
              </a:xfrm>
              <a:prstGeom prst="ellipse">
                <a:avLst/>
              </a:prstGeom>
              <a:solidFill>
                <a:srgbClr val="FF66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Arial"/>
                    <a:ea typeface="Arial"/>
                    <a:cs typeface="Arial"/>
                    <a:sym typeface="Arial"/>
                  </a:rPr>
                  <a:t>B</a:t>
                </a:r>
                <a:endParaRPr/>
              </a:p>
            </p:txBody>
          </p:sp>
          <p:sp>
            <p:nvSpPr>
              <p:cNvPr id="186" name="Google Shape;186;p9"/>
              <p:cNvSpPr/>
              <p:nvPr/>
            </p:nvSpPr>
            <p:spPr>
              <a:xfrm>
                <a:off x="4875" y="3711"/>
                <a:ext cx="240" cy="240"/>
              </a:xfrm>
              <a:prstGeom prst="ellipse">
                <a:avLst/>
              </a:prstGeom>
              <a:solidFill>
                <a:srgbClr val="66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Arial"/>
                    <a:ea typeface="Arial"/>
                    <a:cs typeface="Arial"/>
                    <a:sym typeface="Arial"/>
                  </a:rPr>
                  <a:t>C</a:t>
                </a:r>
                <a:endParaRPr/>
              </a:p>
            </p:txBody>
          </p:sp>
        </p:grpSp>
      </p:grpSp>
      <p:sp>
        <p:nvSpPr>
          <p:cNvPr id="187" name="Google Shape;187;p9"/>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Times New Roman"/>
              <a:buNone/>
            </a:pPr>
            <a:r>
              <a:rPr b="1" lang="en-US" sz="4000">
                <a:latin typeface="Times New Roman"/>
                <a:ea typeface="Times New Roman"/>
                <a:cs typeface="Times New Roman"/>
                <a:sym typeface="Times New Roman"/>
              </a:rPr>
              <a:t>Levels &amp; Types of Diversification Using Revenues</a:t>
            </a:r>
            <a:endParaRPr/>
          </a:p>
        </p:txBody>
      </p:sp>
      <p:sp>
        <p:nvSpPr>
          <p:cNvPr id="188" name="Google Shape;188;p9"/>
          <p:cNvSpPr/>
          <p:nvPr/>
        </p:nvSpPr>
        <p:spPr>
          <a:xfrm>
            <a:off x="2186158" y="1363580"/>
            <a:ext cx="6076950" cy="515938"/>
          </a:xfrm>
          <a:prstGeom prst="rect">
            <a:avLst/>
          </a:prstGeom>
          <a:noFill/>
          <a:ln>
            <a:noFill/>
          </a:ln>
        </p:spPr>
        <p:txBody>
          <a:bodyPr anchorCtr="0" anchor="t" bIns="44450" lIns="90475" spcFirstLastPara="1" rIns="90475" wrap="square" tIns="44450">
            <a:spAutoFit/>
          </a:bodyPr>
          <a:lstStyle/>
          <a:p>
            <a:pPr indent="0" lvl="0" marL="0" marR="0" rtl="0" algn="l">
              <a:spcBef>
                <a:spcPts val="0"/>
              </a:spcBef>
              <a:spcAft>
                <a:spcPts val="0"/>
              </a:spcAft>
              <a:buNone/>
            </a:pPr>
            <a:r>
              <a:rPr b="1" lang="en-US" sz="2800">
                <a:solidFill>
                  <a:srgbClr val="C00000"/>
                </a:solidFill>
                <a:latin typeface="Garamond"/>
                <a:ea typeface="Garamond"/>
                <a:cs typeface="Garamond"/>
                <a:sym typeface="Garamond"/>
              </a:rPr>
              <a:t>Low Levels of Diversification</a:t>
            </a:r>
            <a:endParaRPr/>
          </a:p>
        </p:txBody>
      </p:sp>
      <p:grpSp>
        <p:nvGrpSpPr>
          <p:cNvPr id="189" name="Google Shape;189;p9"/>
          <p:cNvGrpSpPr/>
          <p:nvPr/>
        </p:nvGrpSpPr>
        <p:grpSpPr>
          <a:xfrm>
            <a:off x="2262358" y="1876344"/>
            <a:ext cx="7922198" cy="646459"/>
            <a:chOff x="738358" y="1726717"/>
            <a:chExt cx="7922198" cy="646459"/>
          </a:xfrm>
        </p:grpSpPr>
        <p:sp>
          <p:nvSpPr>
            <p:cNvPr id="190" name="Google Shape;190;p9"/>
            <p:cNvSpPr/>
            <p:nvPr/>
          </p:nvSpPr>
          <p:spPr>
            <a:xfrm>
              <a:off x="738358" y="1747354"/>
              <a:ext cx="1856535" cy="428322"/>
            </a:xfrm>
            <a:prstGeom prst="rect">
              <a:avLst/>
            </a:prstGeom>
            <a:noFill/>
            <a:ln>
              <a:noFill/>
            </a:ln>
          </p:spPr>
          <p:txBody>
            <a:bodyPr anchorCtr="0" anchor="t" bIns="44450" lIns="90475" spcFirstLastPara="1" rIns="90475" wrap="square" tIns="44450">
              <a:spAutoFit/>
            </a:bodyPr>
            <a:lstStyle/>
            <a:p>
              <a:pPr indent="0" lvl="0" marL="0" marR="0" rtl="0" algn="l">
                <a:spcBef>
                  <a:spcPts val="0"/>
                </a:spcBef>
                <a:spcAft>
                  <a:spcPts val="0"/>
                </a:spcAft>
                <a:buNone/>
              </a:pPr>
              <a:r>
                <a:rPr b="1" i="1" lang="en-US" sz="2200">
                  <a:solidFill>
                    <a:schemeClr val="dk1"/>
                  </a:solidFill>
                  <a:latin typeface="Garamond"/>
                  <a:ea typeface="Garamond"/>
                  <a:cs typeface="Garamond"/>
                  <a:sym typeface="Garamond"/>
                </a:rPr>
                <a:t>Single business</a:t>
              </a:r>
              <a:endParaRPr/>
            </a:p>
          </p:txBody>
        </p:sp>
        <p:sp>
          <p:nvSpPr>
            <p:cNvPr id="191" name="Google Shape;191;p9"/>
            <p:cNvSpPr/>
            <p:nvPr/>
          </p:nvSpPr>
          <p:spPr>
            <a:xfrm>
              <a:off x="3633958" y="1726717"/>
              <a:ext cx="4191000" cy="646459"/>
            </a:xfrm>
            <a:prstGeom prst="rect">
              <a:avLst/>
            </a:prstGeom>
            <a:noFill/>
            <a:ln>
              <a:noFill/>
            </a:ln>
          </p:spPr>
          <p:txBody>
            <a:bodyPr anchorCtr="0" anchor="t" bIns="44450" lIns="90475" spcFirstLastPara="1" rIns="90475" wrap="square" tIns="44450">
              <a:spAutoFit/>
            </a:bodyPr>
            <a:lstStyle/>
            <a:p>
              <a:pPr indent="0" lvl="0" marL="0" marR="0" rtl="0" algn="l">
                <a:lnSpc>
                  <a:spcPct val="90000"/>
                </a:lnSpc>
                <a:spcBef>
                  <a:spcPts val="0"/>
                </a:spcBef>
                <a:spcAft>
                  <a:spcPts val="0"/>
                </a:spcAft>
                <a:buNone/>
              </a:pPr>
              <a:r>
                <a:rPr lang="en-US" sz="2000">
                  <a:solidFill>
                    <a:schemeClr val="dk1"/>
                  </a:solidFill>
                  <a:latin typeface="Garamond"/>
                  <a:ea typeface="Garamond"/>
                  <a:cs typeface="Garamond"/>
                  <a:sym typeface="Garamond"/>
                </a:rPr>
                <a:t>&gt; 95% of revenues from a single business unit</a:t>
              </a:r>
              <a:endParaRPr/>
            </a:p>
          </p:txBody>
        </p:sp>
        <p:sp>
          <p:nvSpPr>
            <p:cNvPr descr="A single &quot;A&quot;" id="192" name="Google Shape;192;p9"/>
            <p:cNvSpPr/>
            <p:nvPr/>
          </p:nvSpPr>
          <p:spPr>
            <a:xfrm>
              <a:off x="8279556" y="1731588"/>
              <a:ext cx="381000" cy="381000"/>
            </a:xfrm>
            <a:prstGeom prst="ellipse">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Arial"/>
                  <a:ea typeface="Arial"/>
                  <a:cs typeface="Arial"/>
                  <a:sym typeface="Arial"/>
                </a:rPr>
                <a:t>A</a:t>
              </a:r>
              <a:endParaRPr/>
            </a:p>
          </p:txBody>
        </p:sp>
      </p:grpSp>
      <p:grpSp>
        <p:nvGrpSpPr>
          <p:cNvPr descr="The letter &quot;A&quot; connected to the letter &quot;B&quot; by a line." id="193" name="Google Shape;193;p9"/>
          <p:cNvGrpSpPr/>
          <p:nvPr/>
        </p:nvGrpSpPr>
        <p:grpSpPr>
          <a:xfrm>
            <a:off x="2262358" y="2552618"/>
            <a:ext cx="7916924" cy="838200"/>
            <a:chOff x="738358" y="2402992"/>
            <a:chExt cx="7916924" cy="838200"/>
          </a:xfrm>
        </p:grpSpPr>
        <p:sp>
          <p:nvSpPr>
            <p:cNvPr id="194" name="Google Shape;194;p9"/>
            <p:cNvSpPr/>
            <p:nvPr/>
          </p:nvSpPr>
          <p:spPr>
            <a:xfrm>
              <a:off x="738358" y="2433154"/>
              <a:ext cx="2330767" cy="428322"/>
            </a:xfrm>
            <a:prstGeom prst="rect">
              <a:avLst/>
            </a:prstGeom>
            <a:noFill/>
            <a:ln>
              <a:noFill/>
            </a:ln>
          </p:spPr>
          <p:txBody>
            <a:bodyPr anchorCtr="0" anchor="t" bIns="44450" lIns="90475" spcFirstLastPara="1" rIns="90475" wrap="square" tIns="44450">
              <a:spAutoFit/>
            </a:bodyPr>
            <a:lstStyle/>
            <a:p>
              <a:pPr indent="0" lvl="0" marL="0" marR="0" rtl="0" algn="l">
                <a:spcBef>
                  <a:spcPts val="0"/>
                </a:spcBef>
                <a:spcAft>
                  <a:spcPts val="0"/>
                </a:spcAft>
                <a:buNone/>
              </a:pPr>
              <a:r>
                <a:rPr b="1" i="1" lang="en-US" sz="2200">
                  <a:solidFill>
                    <a:schemeClr val="dk1"/>
                  </a:solidFill>
                  <a:latin typeface="Garamond"/>
                  <a:ea typeface="Garamond"/>
                  <a:cs typeface="Garamond"/>
                  <a:sym typeface="Garamond"/>
                </a:rPr>
                <a:t>Dominant business</a:t>
              </a:r>
              <a:endParaRPr/>
            </a:p>
          </p:txBody>
        </p:sp>
        <p:sp>
          <p:nvSpPr>
            <p:cNvPr id="195" name="Google Shape;195;p9"/>
            <p:cNvSpPr/>
            <p:nvPr/>
          </p:nvSpPr>
          <p:spPr>
            <a:xfrm>
              <a:off x="3633957" y="2479192"/>
              <a:ext cx="4043849" cy="643766"/>
            </a:xfrm>
            <a:prstGeom prst="rect">
              <a:avLst/>
            </a:prstGeom>
            <a:noFill/>
            <a:ln>
              <a:noFill/>
            </a:ln>
          </p:spPr>
          <p:txBody>
            <a:bodyPr anchorCtr="0" anchor="t" bIns="44450" lIns="90475" spcFirstLastPara="1" rIns="90475" wrap="square" tIns="44450">
              <a:spAutoFit/>
            </a:bodyPr>
            <a:lstStyle/>
            <a:p>
              <a:pPr indent="0" lvl="0" marL="0" marR="0" rtl="0" algn="l">
                <a:lnSpc>
                  <a:spcPct val="90000"/>
                </a:lnSpc>
                <a:spcBef>
                  <a:spcPts val="0"/>
                </a:spcBef>
                <a:spcAft>
                  <a:spcPts val="0"/>
                </a:spcAft>
                <a:buNone/>
              </a:pPr>
              <a:r>
                <a:rPr lang="en-US" sz="2000">
                  <a:solidFill>
                    <a:schemeClr val="dk1"/>
                  </a:solidFill>
                  <a:latin typeface="Garamond"/>
                  <a:ea typeface="Garamond"/>
                  <a:cs typeface="Garamond"/>
                  <a:sym typeface="Garamond"/>
                </a:rPr>
                <a:t>Between 70% and 95% of rev. from a single business unit</a:t>
              </a:r>
              <a:endParaRPr/>
            </a:p>
          </p:txBody>
        </p:sp>
        <p:grpSp>
          <p:nvGrpSpPr>
            <p:cNvPr id="196" name="Google Shape;196;p9"/>
            <p:cNvGrpSpPr/>
            <p:nvPr/>
          </p:nvGrpSpPr>
          <p:grpSpPr>
            <a:xfrm>
              <a:off x="7969482" y="2402992"/>
              <a:ext cx="685800" cy="838200"/>
              <a:chOff x="4752" y="1325"/>
              <a:chExt cx="432" cy="528"/>
            </a:xfrm>
          </p:grpSpPr>
          <p:cxnSp>
            <p:nvCxnSpPr>
              <p:cNvPr id="197" name="Google Shape;197;p9"/>
              <p:cNvCxnSpPr/>
              <p:nvPr/>
            </p:nvCxnSpPr>
            <p:spPr>
              <a:xfrm flipH="1">
                <a:off x="4848" y="1517"/>
                <a:ext cx="192" cy="192"/>
              </a:xfrm>
              <a:prstGeom prst="straightConnector1">
                <a:avLst/>
              </a:prstGeom>
              <a:noFill/>
              <a:ln cap="flat" cmpd="sng" w="38100">
                <a:solidFill>
                  <a:schemeClr val="dk1"/>
                </a:solidFill>
                <a:prstDash val="solid"/>
                <a:round/>
                <a:headEnd len="med" w="med" type="none"/>
                <a:tailEnd len="med" w="med" type="none"/>
              </a:ln>
            </p:spPr>
          </p:cxnSp>
          <p:sp>
            <p:nvSpPr>
              <p:cNvPr id="198" name="Google Shape;198;p9"/>
              <p:cNvSpPr/>
              <p:nvPr/>
            </p:nvSpPr>
            <p:spPr>
              <a:xfrm>
                <a:off x="4752" y="1613"/>
                <a:ext cx="240" cy="240"/>
              </a:xfrm>
              <a:prstGeom prst="ellipse">
                <a:avLst/>
              </a:prstGeom>
              <a:solidFill>
                <a:srgbClr val="FF66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Arial"/>
                    <a:ea typeface="Arial"/>
                    <a:cs typeface="Arial"/>
                    <a:sym typeface="Arial"/>
                  </a:rPr>
                  <a:t>B</a:t>
                </a:r>
                <a:endParaRPr/>
              </a:p>
            </p:txBody>
          </p:sp>
          <p:sp>
            <p:nvSpPr>
              <p:cNvPr id="199" name="Google Shape;199;p9"/>
              <p:cNvSpPr/>
              <p:nvPr/>
            </p:nvSpPr>
            <p:spPr>
              <a:xfrm>
                <a:off x="4944" y="1325"/>
                <a:ext cx="240" cy="240"/>
              </a:xfrm>
              <a:prstGeom prst="ellipse">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Arial"/>
                    <a:ea typeface="Arial"/>
                    <a:cs typeface="Arial"/>
                    <a:sym typeface="Arial"/>
                  </a:rPr>
                  <a:t>A</a:t>
                </a:r>
                <a:endParaRPr/>
              </a:p>
            </p:txBody>
          </p:sp>
        </p:grpSp>
      </p:grpSp>
      <p:sp>
        <p:nvSpPr>
          <p:cNvPr id="200" name="Google Shape;200;p9"/>
          <p:cNvSpPr/>
          <p:nvPr/>
        </p:nvSpPr>
        <p:spPr>
          <a:xfrm>
            <a:off x="2065569" y="3450318"/>
            <a:ext cx="8343900" cy="515937"/>
          </a:xfrm>
          <a:prstGeom prst="rect">
            <a:avLst/>
          </a:prstGeom>
          <a:noFill/>
          <a:ln>
            <a:noFill/>
          </a:ln>
        </p:spPr>
        <p:txBody>
          <a:bodyPr anchorCtr="0" anchor="t" bIns="44450" lIns="90475" spcFirstLastPara="1" rIns="90475" wrap="square" tIns="44450">
            <a:spAutoFit/>
          </a:bodyPr>
          <a:lstStyle/>
          <a:p>
            <a:pPr indent="0" lvl="0" marL="0" marR="0" rtl="0" algn="l">
              <a:spcBef>
                <a:spcPts val="0"/>
              </a:spcBef>
              <a:spcAft>
                <a:spcPts val="0"/>
              </a:spcAft>
              <a:buNone/>
            </a:pPr>
            <a:r>
              <a:rPr b="1" lang="en-US" sz="2800">
                <a:solidFill>
                  <a:schemeClr val="accent1"/>
                </a:solidFill>
                <a:latin typeface="Garamond"/>
                <a:ea typeface="Garamond"/>
                <a:cs typeface="Garamond"/>
                <a:sym typeface="Garamond"/>
              </a:rPr>
              <a:t>Moderate to High Levels of Diversification</a:t>
            </a:r>
            <a:endParaRPr/>
          </a:p>
        </p:txBody>
      </p:sp>
      <p:grpSp>
        <p:nvGrpSpPr>
          <p:cNvPr descr="The letter &quot;A&quot; is connected by lines to the letter &quot;B&quot; on the left and the letter &quot;C&quot; on the right. The letters &quot;B&quot; and &quot;C&quot; are connected by lines." id="201" name="Google Shape;201;p9"/>
          <p:cNvGrpSpPr/>
          <p:nvPr/>
        </p:nvGrpSpPr>
        <p:grpSpPr>
          <a:xfrm>
            <a:off x="1919264" y="3643388"/>
            <a:ext cx="8583200" cy="1035837"/>
            <a:chOff x="395264" y="3493761"/>
            <a:chExt cx="8583200" cy="1035837"/>
          </a:xfrm>
        </p:grpSpPr>
        <p:sp>
          <p:nvSpPr>
            <p:cNvPr id="202" name="Google Shape;202;p9"/>
            <p:cNvSpPr/>
            <p:nvPr/>
          </p:nvSpPr>
          <p:spPr>
            <a:xfrm>
              <a:off x="3633957" y="3885832"/>
              <a:ext cx="4327633" cy="643766"/>
            </a:xfrm>
            <a:prstGeom prst="rect">
              <a:avLst/>
            </a:prstGeom>
            <a:noFill/>
            <a:ln>
              <a:noFill/>
            </a:ln>
          </p:spPr>
          <p:txBody>
            <a:bodyPr anchorCtr="0" anchor="t" bIns="44450" lIns="90475" spcFirstLastPara="1" rIns="90475" wrap="square" tIns="44450">
              <a:spAutoFit/>
            </a:bodyPr>
            <a:lstStyle/>
            <a:p>
              <a:pPr indent="0" lvl="0" marL="0" marR="0" rtl="0" algn="l">
                <a:lnSpc>
                  <a:spcPct val="90000"/>
                </a:lnSpc>
                <a:spcBef>
                  <a:spcPts val="0"/>
                </a:spcBef>
                <a:spcAft>
                  <a:spcPts val="0"/>
                </a:spcAft>
                <a:buNone/>
              </a:pPr>
              <a:r>
                <a:rPr lang="en-US" sz="2000">
                  <a:solidFill>
                    <a:schemeClr val="dk1"/>
                  </a:solidFill>
                  <a:latin typeface="Garamond"/>
                  <a:ea typeface="Garamond"/>
                  <a:cs typeface="Garamond"/>
                  <a:sym typeface="Garamond"/>
                </a:rPr>
                <a:t>&lt; 70% of revenues from dominant business</a:t>
              </a:r>
              <a:endParaRPr/>
            </a:p>
          </p:txBody>
        </p:sp>
        <p:sp>
          <p:nvSpPr>
            <p:cNvPr id="203" name="Google Shape;203;p9"/>
            <p:cNvSpPr/>
            <p:nvPr/>
          </p:nvSpPr>
          <p:spPr>
            <a:xfrm>
              <a:off x="395264" y="3856032"/>
              <a:ext cx="2770055" cy="428322"/>
            </a:xfrm>
            <a:prstGeom prst="rect">
              <a:avLst/>
            </a:prstGeom>
            <a:noFill/>
            <a:ln>
              <a:noFill/>
            </a:ln>
          </p:spPr>
          <p:txBody>
            <a:bodyPr anchorCtr="0" anchor="t" bIns="44450" lIns="90475" spcFirstLastPara="1" rIns="90475" wrap="square" tIns="44450">
              <a:spAutoFit/>
            </a:bodyPr>
            <a:lstStyle/>
            <a:p>
              <a:pPr indent="0" lvl="0" marL="0" marR="0" rtl="0" algn="l">
                <a:spcBef>
                  <a:spcPts val="0"/>
                </a:spcBef>
                <a:spcAft>
                  <a:spcPts val="0"/>
                </a:spcAft>
                <a:buNone/>
              </a:pPr>
              <a:r>
                <a:rPr b="1" i="1" lang="en-US" sz="2200">
                  <a:solidFill>
                    <a:schemeClr val="dk1"/>
                  </a:solidFill>
                  <a:latin typeface="Garamond"/>
                  <a:ea typeface="Garamond"/>
                  <a:cs typeface="Garamond"/>
                  <a:sym typeface="Garamond"/>
                </a:rPr>
                <a:t>Related Diversification</a:t>
              </a:r>
              <a:endParaRPr/>
            </a:p>
          </p:txBody>
        </p:sp>
        <p:grpSp>
          <p:nvGrpSpPr>
            <p:cNvPr id="204" name="Google Shape;204;p9"/>
            <p:cNvGrpSpPr/>
            <p:nvPr/>
          </p:nvGrpSpPr>
          <p:grpSpPr>
            <a:xfrm>
              <a:off x="7987864" y="3493761"/>
              <a:ext cx="990600" cy="960058"/>
              <a:chOff x="4992" y="2171"/>
              <a:chExt cx="624" cy="605"/>
            </a:xfrm>
          </p:grpSpPr>
          <p:cxnSp>
            <p:nvCxnSpPr>
              <p:cNvPr id="205" name="Google Shape;205;p9"/>
              <p:cNvCxnSpPr/>
              <p:nvPr/>
            </p:nvCxnSpPr>
            <p:spPr>
              <a:xfrm flipH="1" rot="2674536">
                <a:off x="5184" y="2544"/>
                <a:ext cx="192" cy="192"/>
              </a:xfrm>
              <a:prstGeom prst="straightConnector1">
                <a:avLst/>
              </a:prstGeom>
              <a:noFill/>
              <a:ln cap="flat" cmpd="sng" w="38100">
                <a:solidFill>
                  <a:schemeClr val="dk1"/>
                </a:solidFill>
                <a:prstDash val="solid"/>
                <a:round/>
                <a:headEnd len="med" w="med" type="none"/>
                <a:tailEnd len="med" w="med" type="none"/>
              </a:ln>
            </p:spPr>
          </p:cxnSp>
          <p:cxnSp>
            <p:nvCxnSpPr>
              <p:cNvPr id="206" name="Google Shape;206;p9"/>
              <p:cNvCxnSpPr/>
              <p:nvPr/>
            </p:nvCxnSpPr>
            <p:spPr>
              <a:xfrm>
                <a:off x="5280" y="2363"/>
                <a:ext cx="192" cy="192"/>
              </a:xfrm>
              <a:prstGeom prst="straightConnector1">
                <a:avLst/>
              </a:prstGeom>
              <a:noFill/>
              <a:ln cap="flat" cmpd="sng" w="38100">
                <a:solidFill>
                  <a:schemeClr val="dk1"/>
                </a:solidFill>
                <a:prstDash val="solid"/>
                <a:round/>
                <a:headEnd len="med" w="med" type="none"/>
                <a:tailEnd len="med" w="med" type="none"/>
              </a:ln>
            </p:spPr>
          </p:cxnSp>
          <p:cxnSp>
            <p:nvCxnSpPr>
              <p:cNvPr id="207" name="Google Shape;207;p9"/>
              <p:cNvCxnSpPr/>
              <p:nvPr/>
            </p:nvCxnSpPr>
            <p:spPr>
              <a:xfrm flipH="1">
                <a:off x="5088" y="2363"/>
                <a:ext cx="192" cy="192"/>
              </a:xfrm>
              <a:prstGeom prst="straightConnector1">
                <a:avLst/>
              </a:prstGeom>
              <a:noFill/>
              <a:ln cap="flat" cmpd="sng" w="38100">
                <a:solidFill>
                  <a:schemeClr val="dk1"/>
                </a:solidFill>
                <a:prstDash val="solid"/>
                <a:round/>
                <a:headEnd len="med" w="med" type="none"/>
                <a:tailEnd len="med" w="med" type="none"/>
              </a:ln>
            </p:spPr>
          </p:cxnSp>
          <p:sp>
            <p:nvSpPr>
              <p:cNvPr id="208" name="Google Shape;208;p9"/>
              <p:cNvSpPr/>
              <p:nvPr/>
            </p:nvSpPr>
            <p:spPr>
              <a:xfrm>
                <a:off x="5184" y="2171"/>
                <a:ext cx="240" cy="240"/>
              </a:xfrm>
              <a:prstGeom prst="ellipse">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Arial"/>
                    <a:ea typeface="Arial"/>
                    <a:cs typeface="Arial"/>
                    <a:sym typeface="Arial"/>
                  </a:rPr>
                  <a:t>A</a:t>
                </a:r>
                <a:endParaRPr/>
              </a:p>
            </p:txBody>
          </p:sp>
          <p:sp>
            <p:nvSpPr>
              <p:cNvPr id="209" name="Google Shape;209;p9"/>
              <p:cNvSpPr/>
              <p:nvPr/>
            </p:nvSpPr>
            <p:spPr>
              <a:xfrm>
                <a:off x="4992" y="2507"/>
                <a:ext cx="240" cy="240"/>
              </a:xfrm>
              <a:prstGeom prst="ellipse">
                <a:avLst/>
              </a:prstGeom>
              <a:solidFill>
                <a:srgbClr val="FF66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Arial"/>
                    <a:ea typeface="Arial"/>
                    <a:cs typeface="Arial"/>
                    <a:sym typeface="Arial"/>
                  </a:rPr>
                  <a:t>B</a:t>
                </a:r>
                <a:endParaRPr/>
              </a:p>
            </p:txBody>
          </p:sp>
          <p:sp>
            <p:nvSpPr>
              <p:cNvPr id="210" name="Google Shape;210;p9"/>
              <p:cNvSpPr/>
              <p:nvPr/>
            </p:nvSpPr>
            <p:spPr>
              <a:xfrm>
                <a:off x="5376" y="2507"/>
                <a:ext cx="240" cy="240"/>
              </a:xfrm>
              <a:prstGeom prst="ellipse">
                <a:avLst/>
              </a:prstGeom>
              <a:solidFill>
                <a:srgbClr val="66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Arial"/>
                    <a:ea typeface="Arial"/>
                    <a:cs typeface="Arial"/>
                    <a:sym typeface="Arial"/>
                  </a:rPr>
                  <a:t>C</a:t>
                </a:r>
                <a:endParaRPr/>
              </a:p>
            </p:txBody>
          </p:sp>
        </p:grpSp>
      </p:grpSp>
      <p:sp>
        <p:nvSpPr>
          <p:cNvPr id="211" name="Google Shape;211;p9"/>
          <p:cNvSpPr/>
          <p:nvPr/>
        </p:nvSpPr>
        <p:spPr>
          <a:xfrm>
            <a:off x="2136230" y="5067336"/>
            <a:ext cx="6019800" cy="515937"/>
          </a:xfrm>
          <a:prstGeom prst="rect">
            <a:avLst/>
          </a:prstGeom>
          <a:noFill/>
          <a:ln>
            <a:noFill/>
          </a:ln>
        </p:spPr>
        <p:txBody>
          <a:bodyPr anchorCtr="0" anchor="t" bIns="44450" lIns="90475" spcFirstLastPara="1" rIns="90475" wrap="square" tIns="44450">
            <a:spAutoFit/>
          </a:bodyPr>
          <a:lstStyle/>
          <a:p>
            <a:pPr indent="0" lvl="0" marL="0" marR="0" rtl="0" algn="l">
              <a:spcBef>
                <a:spcPts val="0"/>
              </a:spcBef>
              <a:spcAft>
                <a:spcPts val="0"/>
              </a:spcAft>
              <a:buNone/>
            </a:pPr>
            <a:r>
              <a:rPr b="1" lang="en-US" sz="2800">
                <a:solidFill>
                  <a:schemeClr val="accent1"/>
                </a:solidFill>
                <a:latin typeface="Garamond"/>
                <a:ea typeface="Garamond"/>
                <a:cs typeface="Garamond"/>
                <a:sym typeface="Garamond"/>
              </a:rPr>
              <a:t>Very High Levels of Diversification</a:t>
            </a:r>
            <a:endParaRPr/>
          </a:p>
        </p:txBody>
      </p:sp>
      <p:sp>
        <p:nvSpPr>
          <p:cNvPr id="212" name="Google Shape;212;p9"/>
          <p:cNvSpPr/>
          <p:nvPr/>
        </p:nvSpPr>
        <p:spPr>
          <a:xfrm>
            <a:off x="2065569" y="6542567"/>
            <a:ext cx="8192529"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660000"/>
                </a:solidFill>
                <a:latin typeface="Garamond"/>
                <a:ea typeface="Garamond"/>
                <a:cs typeface="Garamond"/>
                <a:sym typeface="Garamond"/>
              </a:rPr>
              <a:t>Adapted from R. P. Rumelt, 1974, </a:t>
            </a:r>
            <a:r>
              <a:rPr i="1" lang="en-US" sz="1200">
                <a:solidFill>
                  <a:srgbClr val="660000"/>
                </a:solidFill>
                <a:latin typeface="Garamond"/>
                <a:ea typeface="Garamond"/>
                <a:cs typeface="Garamond"/>
                <a:sym typeface="Garamond"/>
              </a:rPr>
              <a:t>Strategy, Structure and Economic Performance, </a:t>
            </a:r>
            <a:r>
              <a:rPr lang="en-US" sz="1200">
                <a:solidFill>
                  <a:srgbClr val="660000"/>
                </a:solidFill>
                <a:latin typeface="Garamond"/>
                <a:ea typeface="Garamond"/>
                <a:cs typeface="Garamond"/>
                <a:sym typeface="Garamond"/>
              </a:rPr>
              <a:t>Boston: Harvard Business School.</a:t>
            </a:r>
            <a:endParaRPr/>
          </a:p>
        </p:txBody>
      </p:sp>
      <p:grpSp>
        <p:nvGrpSpPr>
          <p:cNvPr id="213" name="Google Shape;213;p9"/>
          <p:cNvGrpSpPr/>
          <p:nvPr/>
        </p:nvGrpSpPr>
        <p:grpSpPr>
          <a:xfrm>
            <a:off x="1460937" y="2365089"/>
            <a:ext cx="707886" cy="4019134"/>
            <a:chOff x="-63064" y="2215462"/>
            <a:chExt cx="707886" cy="4019134"/>
          </a:xfrm>
        </p:grpSpPr>
        <p:sp>
          <p:nvSpPr>
            <p:cNvPr id="214" name="Google Shape;214;p9"/>
            <p:cNvSpPr txBox="1"/>
            <p:nvPr/>
          </p:nvSpPr>
          <p:spPr>
            <a:xfrm rot="-5400000">
              <a:off x="-871171" y="3023569"/>
              <a:ext cx="2324100" cy="70788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2000">
                  <a:solidFill>
                    <a:srgbClr val="660000"/>
                  </a:solidFill>
                  <a:latin typeface="Garamond"/>
                  <a:ea typeface="Garamond"/>
                  <a:cs typeface="Garamond"/>
                  <a:sym typeface="Garamond"/>
                </a:rPr>
                <a:t>Related Diversification</a:t>
              </a:r>
              <a:endParaRPr/>
            </a:p>
          </p:txBody>
        </p:sp>
        <p:sp>
          <p:nvSpPr>
            <p:cNvPr id="215" name="Google Shape;215;p9"/>
            <p:cNvSpPr txBox="1"/>
            <p:nvPr/>
          </p:nvSpPr>
          <p:spPr>
            <a:xfrm rot="-5400000">
              <a:off x="-871171" y="4718603"/>
              <a:ext cx="2324100"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rgbClr val="660000"/>
                  </a:solidFill>
                  <a:latin typeface="Garamond"/>
                  <a:ea typeface="Garamond"/>
                  <a:cs typeface="Garamond"/>
                  <a:sym typeface="Garamond"/>
                </a:rPr>
                <a:t>Unrelated Diversification</a:t>
              </a:r>
              <a:endParaRPr/>
            </a:p>
          </p:txBody>
        </p:sp>
      </p:grpSp>
      <p:sp>
        <p:nvSpPr>
          <p:cNvPr id="216" name="Google Shape;216;p9"/>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8"/>
                                        </p:tgtEl>
                                        <p:attrNameLst>
                                          <p:attrName>style.visibility</p:attrName>
                                        </p:attrNameLst>
                                      </p:cBhvr>
                                      <p:to>
                                        <p:strVal val="visible"/>
                                      </p:to>
                                    </p:set>
                                    <p:animEffect filter="fade" transition="in">
                                      <p:cBhvr>
                                        <p:cTn dur="500"/>
                                        <p:tgtEl>
                                          <p:spTgt spid="1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
                                        </p:tgtEl>
                                        <p:attrNameLst>
                                          <p:attrName>style.visibility</p:attrName>
                                        </p:attrNameLst>
                                      </p:cBhvr>
                                      <p:to>
                                        <p:strVal val="visible"/>
                                      </p:to>
                                    </p:set>
                                    <p:animEffect filter="fade" transition="in">
                                      <p:cBhvr>
                                        <p:cTn dur="500"/>
                                        <p:tgtEl>
                                          <p:spTgt spid="1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
                                        </p:tgtEl>
                                        <p:attrNameLst>
                                          <p:attrName>style.visibility</p:attrName>
                                        </p:attrNameLst>
                                      </p:cBhvr>
                                      <p:to>
                                        <p:strVal val="visible"/>
                                      </p:to>
                                    </p:set>
                                    <p:animEffect filter="fade" transition="in">
                                      <p:cBhvr>
                                        <p:cTn dur="500"/>
                                        <p:tgtEl>
                                          <p:spTgt spid="1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0"/>
                                        </p:tgtEl>
                                        <p:attrNameLst>
                                          <p:attrName>style.visibility</p:attrName>
                                        </p:attrNameLst>
                                      </p:cBhvr>
                                      <p:to>
                                        <p:strVal val="visible"/>
                                      </p:to>
                                    </p:set>
                                    <p:animEffect filter="fade" transition="in">
                                      <p:cBhvr>
                                        <p:cTn dur="500"/>
                                        <p:tgtEl>
                                          <p:spTgt spid="2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
                                        </p:tgtEl>
                                        <p:attrNameLst>
                                          <p:attrName>style.visibility</p:attrName>
                                        </p:attrNameLst>
                                      </p:cBhvr>
                                      <p:to>
                                        <p:strVal val="visible"/>
                                      </p:to>
                                    </p:set>
                                    <p:animEffect filter="fade" transition="in">
                                      <p:cBhvr>
                                        <p:cTn dur="500"/>
                                        <p:tgtEl>
                                          <p:spTgt spid="2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
                                        </p:tgtEl>
                                        <p:attrNameLst>
                                          <p:attrName>style.visibility</p:attrName>
                                        </p:attrNameLst>
                                      </p:cBhvr>
                                      <p:to>
                                        <p:strVal val="visible"/>
                                      </p:to>
                                    </p:set>
                                    <p:animEffect filter="fade" transition="in">
                                      <p:cBhvr>
                                        <p:cTn dur="500"/>
                                        <p:tgtEl>
                                          <p:spTgt spid="2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
                                        </p:tgtEl>
                                        <p:attrNameLst>
                                          <p:attrName>style.visibility</p:attrName>
                                        </p:attrNameLst>
                                      </p:cBhvr>
                                      <p:to>
                                        <p:strVal val="visible"/>
                                      </p:to>
                                    </p:set>
                                    <p:animEffect filter="fade" transition="in">
                                      <p:cBhvr>
                                        <p:cTn dur="500"/>
                                        <p:tgtEl>
                                          <p:spTgt spid="18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
                                        </p:tgtEl>
                                        <p:attrNameLst>
                                          <p:attrName>style.visibility</p:attrName>
                                        </p:attrNameLst>
                                      </p:cBhvr>
                                      <p:to>
                                        <p:strVal val="visible"/>
                                      </p:to>
                                    </p:set>
                                    <p:animEffect filter="fade" transition="in">
                                      <p:cBhvr>
                                        <p:cTn dur="500"/>
                                        <p:tgtEl>
                                          <p:spTgt spid="21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AcademicScience">
      <a:dk1>
        <a:srgbClr val="000000"/>
      </a:dk1>
      <a:lt1>
        <a:srgbClr val="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cience Project 16x9">
  <a:themeElements>
    <a:clrScheme name="Custom 1">
      <a:dk1>
        <a:srgbClr val="000000"/>
      </a:dk1>
      <a:lt1>
        <a:srgbClr val="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2021-04-09T14:25:01Z</dcterms:created>
  <dc:creator>Call, Kylie</dc:creator>
</cp:coreProperties>
</file>