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13"/>
  </p:normalViewPr>
  <p:slideViewPr>
    <p:cSldViewPr snapToGrid="0">
      <p:cViewPr varScale="1">
        <p:scale>
          <a:sx n="159" d="100"/>
          <a:sy n="159" d="100"/>
        </p:scale>
        <p:origin x="2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47264200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Hi We are Identifying Drug Related Events from Social Media team My name is </a:t>
            </a:r>
          </a:p>
        </p:txBody>
      </p:sp>
    </p:spTree>
    <p:extLst>
      <p:ext uri="{BB962C8B-B14F-4D97-AF65-F5344CB8AC3E}">
        <p14:creationId xmlns:p14="http://schemas.microsoft.com/office/powerpoint/2010/main" val="152150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51271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9894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4" name="Shape 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
              <a:t>I will introduce the processing steps for our innovative information system. First we got crawled social network review data that are used to treat diabetes from our client. We labeled each data to start, and then we generated side effect dictionary to recognize side effect entities. After that we create pie chart and confusion matrix to see visualized result </a:t>
            </a:r>
          </a:p>
        </p:txBody>
      </p:sp>
    </p:spTree>
    <p:extLst>
      <p:ext uri="{BB962C8B-B14F-4D97-AF65-F5344CB8AC3E}">
        <p14:creationId xmlns:p14="http://schemas.microsoft.com/office/powerpoint/2010/main" val="1695896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0" name="Shape 7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457200" lvl="0" indent="-304800" rtl="0">
              <a:lnSpc>
                <a:spcPct val="115000"/>
              </a:lnSpc>
              <a:spcBef>
                <a:spcPts val="0"/>
              </a:spcBef>
              <a:buClr>
                <a:schemeClr val="accent3"/>
              </a:buClr>
              <a:buSzPct val="100000"/>
              <a:buFont typeface="Proxima Nova"/>
            </a:pPr>
            <a:r>
              <a:rPr lang="en" sz="1200"/>
              <a:t>Table on the right shows sequence of words from reviews retrieved using crawler</a:t>
            </a:r>
          </a:p>
        </p:txBody>
      </p:sp>
    </p:spTree>
    <p:extLst>
      <p:ext uri="{BB962C8B-B14F-4D97-AF65-F5344CB8AC3E}">
        <p14:creationId xmlns:p14="http://schemas.microsoft.com/office/powerpoint/2010/main" val="1536151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400"/>
              <a:t>This labeling process is very important since as you can see from table on the left, word blood and sugar is labeled medical term instead of others since they are in sequence and blood sugar relates to medical term for this problem specific dictionary for diabetic drug reviews. Also from tables on the right words barely, feel, my, toes are labeled side effect entity due to the mention of swelling in the same review.</a:t>
            </a:r>
          </a:p>
        </p:txBody>
      </p:sp>
    </p:spTree>
    <p:extLst>
      <p:ext uri="{BB962C8B-B14F-4D97-AF65-F5344CB8AC3E}">
        <p14:creationId xmlns:p14="http://schemas.microsoft.com/office/powerpoint/2010/main" val="1046175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sz="1400"/>
              <a:t>And this pie chart shows the number of entities after labeling process. There are a total of 2242 unique side effect entities and 412 unique drug entities. This problem specific dictionary was used to create smokelist which woojin is going to talk about next.</a:t>
            </a:r>
          </a:p>
        </p:txBody>
      </p:sp>
    </p:spTree>
    <p:extLst>
      <p:ext uri="{BB962C8B-B14F-4D97-AF65-F5344CB8AC3E}">
        <p14:creationId xmlns:p14="http://schemas.microsoft.com/office/powerpoint/2010/main" val="1623565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From the manually labeled list of words, we created a side effect dictionary. The first step was to create a smoke list that contains prevalence scores of each word. The scores indicate how much likely each word is associated with side effect.</a:t>
            </a:r>
          </a:p>
        </p:txBody>
      </p:sp>
    </p:spTree>
    <p:extLst>
      <p:ext uri="{BB962C8B-B14F-4D97-AF65-F5344CB8AC3E}">
        <p14:creationId xmlns:p14="http://schemas.microsoft.com/office/powerpoint/2010/main" val="1332122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Out of the side effect entities, we filtered out some neutral words like ‘my’.</a:t>
            </a:r>
          </a:p>
        </p:txBody>
      </p:sp>
    </p:spTree>
    <p:extLst>
      <p:ext uri="{BB962C8B-B14F-4D97-AF65-F5344CB8AC3E}">
        <p14:creationId xmlns:p14="http://schemas.microsoft.com/office/powerpoint/2010/main" val="1471081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The resulting dictionary contains total 2076 unique words.</a:t>
            </a:r>
          </a:p>
        </p:txBody>
      </p:sp>
    </p:spTree>
    <p:extLst>
      <p:ext uri="{BB962C8B-B14F-4D97-AF65-F5344CB8AC3E}">
        <p14:creationId xmlns:p14="http://schemas.microsoft.com/office/powerpoint/2010/main" val="484332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r>
              <a:rPr lang="en"/>
              <a:t>Using the dictionary, we created this pie chart that shows the top 20 symptoms of the drugs that treat diabetes</a:t>
            </a:r>
          </a:p>
        </p:txBody>
      </p:sp>
    </p:spTree>
    <p:extLst>
      <p:ext uri="{BB962C8B-B14F-4D97-AF65-F5344CB8AC3E}">
        <p14:creationId xmlns:p14="http://schemas.microsoft.com/office/powerpoint/2010/main" val="1212498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cxnSp>
        <p:nvCxnSpPr>
          <p:cNvPr id="10" name="Shape 10"/>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11" name="Shape 11"/>
          <p:cNvSpPr txBox="1">
            <a:spLocks noGrp="1"/>
          </p:cNvSpPr>
          <p:nvPr>
            <p:ph type="ctrTitle"/>
          </p:nvPr>
        </p:nvSpPr>
        <p:spPr>
          <a:xfrm>
            <a:off x="510450" y="1257300"/>
            <a:ext cx="8123100" cy="1588500"/>
          </a:xfrm>
          <a:prstGeom prst="rect">
            <a:avLst/>
          </a:prstGeom>
        </p:spPr>
        <p:txBody>
          <a:bodyPr lIns="91425" tIns="91425" rIns="91425" bIns="91425" anchor="b" anchorCtr="0"/>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a:endParaRPr/>
          </a:p>
        </p:txBody>
      </p:sp>
      <p:sp>
        <p:nvSpPr>
          <p:cNvPr id="12" name="Shape 12"/>
          <p:cNvSpPr txBox="1">
            <a:spLocks noGrp="1"/>
          </p:cNvSpPr>
          <p:nvPr>
            <p:ph type="subTitle" idx="1"/>
          </p:nvPr>
        </p:nvSpPr>
        <p:spPr>
          <a:xfrm>
            <a:off x="510450" y="3182312"/>
            <a:ext cx="8123100" cy="630000"/>
          </a:xfrm>
          <a:prstGeom prst="rect">
            <a:avLst/>
          </a:prstGeom>
        </p:spPr>
        <p:txBody>
          <a:bodyPr lIns="91425" tIns="91425" rIns="91425" bIns="91425" anchor="t" anchorCtr="0"/>
          <a:lstStyle>
            <a:lvl1pPr lvl="0">
              <a:lnSpc>
                <a:spcPct val="100000"/>
              </a:lnSpc>
              <a:spcBef>
                <a:spcPts val="0"/>
              </a:spcBef>
              <a:spcAft>
                <a:spcPts val="0"/>
              </a:spcAft>
              <a:buClr>
                <a:schemeClr val="lt1"/>
              </a:buClr>
              <a:buSzPct val="100000"/>
              <a:buNone/>
              <a:defRPr sz="2400">
                <a:solidFill>
                  <a:schemeClr val="lt1"/>
                </a:solidFill>
              </a:defRPr>
            </a:lvl1pPr>
            <a:lvl2pPr lvl="1">
              <a:lnSpc>
                <a:spcPct val="100000"/>
              </a:lnSpc>
              <a:spcBef>
                <a:spcPts val="0"/>
              </a:spcBef>
              <a:spcAft>
                <a:spcPts val="0"/>
              </a:spcAft>
              <a:buClr>
                <a:schemeClr val="lt1"/>
              </a:buClr>
              <a:buSzPct val="100000"/>
              <a:buNone/>
              <a:defRPr sz="2400">
                <a:solidFill>
                  <a:schemeClr val="lt1"/>
                </a:solidFill>
              </a:defRPr>
            </a:lvl2pPr>
            <a:lvl3pPr lvl="2">
              <a:lnSpc>
                <a:spcPct val="100000"/>
              </a:lnSpc>
              <a:spcBef>
                <a:spcPts val="0"/>
              </a:spcBef>
              <a:spcAft>
                <a:spcPts val="0"/>
              </a:spcAft>
              <a:buClr>
                <a:schemeClr val="lt1"/>
              </a:buClr>
              <a:buSzPct val="100000"/>
              <a:buNone/>
              <a:defRPr sz="2400">
                <a:solidFill>
                  <a:schemeClr val="lt1"/>
                </a:solidFill>
              </a:defRPr>
            </a:lvl3pPr>
            <a:lvl4pPr lvl="3">
              <a:lnSpc>
                <a:spcPct val="100000"/>
              </a:lnSpc>
              <a:spcBef>
                <a:spcPts val="0"/>
              </a:spcBef>
              <a:spcAft>
                <a:spcPts val="0"/>
              </a:spcAft>
              <a:buClr>
                <a:schemeClr val="lt1"/>
              </a:buClr>
              <a:buSzPct val="100000"/>
              <a:buNone/>
              <a:defRPr sz="2400">
                <a:solidFill>
                  <a:schemeClr val="lt1"/>
                </a:solidFill>
              </a:defRPr>
            </a:lvl4pPr>
            <a:lvl5pPr lvl="4">
              <a:lnSpc>
                <a:spcPct val="100000"/>
              </a:lnSpc>
              <a:spcBef>
                <a:spcPts val="0"/>
              </a:spcBef>
              <a:spcAft>
                <a:spcPts val="0"/>
              </a:spcAft>
              <a:buClr>
                <a:schemeClr val="lt1"/>
              </a:buClr>
              <a:buSzPct val="100000"/>
              <a:buNone/>
              <a:defRPr sz="2400">
                <a:solidFill>
                  <a:schemeClr val="lt1"/>
                </a:solidFill>
              </a:defRPr>
            </a:lvl5pPr>
            <a:lvl6pPr lvl="5">
              <a:lnSpc>
                <a:spcPct val="100000"/>
              </a:lnSpc>
              <a:spcBef>
                <a:spcPts val="0"/>
              </a:spcBef>
              <a:spcAft>
                <a:spcPts val="0"/>
              </a:spcAft>
              <a:buClr>
                <a:schemeClr val="lt1"/>
              </a:buClr>
              <a:buSzPct val="100000"/>
              <a:buNone/>
              <a:defRPr sz="2400">
                <a:solidFill>
                  <a:schemeClr val="lt1"/>
                </a:solidFill>
              </a:defRPr>
            </a:lvl6pPr>
            <a:lvl7pPr lvl="6">
              <a:lnSpc>
                <a:spcPct val="100000"/>
              </a:lnSpc>
              <a:spcBef>
                <a:spcPts val="0"/>
              </a:spcBef>
              <a:spcAft>
                <a:spcPts val="0"/>
              </a:spcAft>
              <a:buClr>
                <a:schemeClr val="lt1"/>
              </a:buClr>
              <a:buSzPct val="100000"/>
              <a:buNone/>
              <a:defRPr sz="2400">
                <a:solidFill>
                  <a:schemeClr val="lt1"/>
                </a:solidFill>
              </a:defRPr>
            </a:lvl7pPr>
            <a:lvl8pPr lvl="7">
              <a:lnSpc>
                <a:spcPct val="100000"/>
              </a:lnSpc>
              <a:spcBef>
                <a:spcPts val="0"/>
              </a:spcBef>
              <a:spcAft>
                <a:spcPts val="0"/>
              </a:spcAft>
              <a:buClr>
                <a:schemeClr val="lt1"/>
              </a:buClr>
              <a:buSzPct val="100000"/>
              <a:buNone/>
              <a:defRPr sz="2400">
                <a:solidFill>
                  <a:schemeClr val="lt1"/>
                </a:solidFill>
              </a:defRPr>
            </a:lvl8pPr>
            <a:lvl9pPr lvl="8">
              <a:lnSpc>
                <a:spcPct val="100000"/>
              </a:lnSpc>
              <a:spcBef>
                <a:spcPts val="0"/>
              </a:spcBef>
              <a:spcAft>
                <a:spcPts val="0"/>
              </a:spcAft>
              <a:buClr>
                <a:schemeClr val="lt1"/>
              </a:buClr>
              <a:buSzPct val="100000"/>
              <a:buNone/>
              <a:defRPr sz="2400">
                <a:solidFill>
                  <a:schemeClr val="lt1"/>
                </a:solidFill>
              </a:defRPr>
            </a:lvl9pPr>
          </a:lstStyle>
          <a:p>
            <a:endParaRPr/>
          </a:p>
        </p:txBody>
      </p:sp>
      <p:sp>
        <p:nvSpPr>
          <p:cNvPr id="13" name="Shape 1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0" name="Shape 50"/>
          <p:cNvSpPr txBox="1">
            <a:spLocks noGrp="1"/>
          </p:cNvSpPr>
          <p:nvPr>
            <p:ph type="title"/>
          </p:nvPr>
        </p:nvSpPr>
        <p:spPr>
          <a:xfrm>
            <a:off x="311700" y="991475"/>
            <a:ext cx="8520600" cy="1917900"/>
          </a:xfrm>
          <a:prstGeom prst="rect">
            <a:avLst/>
          </a:prstGeom>
        </p:spPr>
        <p:txBody>
          <a:bodyPr lIns="91425" tIns="91425" rIns="91425" bIns="91425" anchor="ctr"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071300"/>
            <a:ext cx="8520600" cy="901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4"/>
        <p:cNvGrpSpPr/>
        <p:nvPr/>
      </p:nvGrpSpPr>
      <p:grpSpPr>
        <a:xfrm>
          <a:off x="0" y="0"/>
          <a:ext cx="0" cy="0"/>
          <a:chOff x="0" y="0"/>
          <a:chExt cx="0" cy="0"/>
        </a:xfrm>
      </p:grpSpPr>
      <p:cxnSp>
        <p:nvCxnSpPr>
          <p:cNvPr id="15" name="Shape 15"/>
          <p:cNvCxnSpPr/>
          <p:nvPr/>
        </p:nvCxnSpPr>
        <p:spPr>
          <a:xfrm>
            <a:off x="0" y="2998150"/>
            <a:ext cx="9144000" cy="0"/>
          </a:xfrm>
          <a:prstGeom prst="straightConnector1">
            <a:avLst/>
          </a:prstGeom>
          <a:noFill/>
          <a:ln w="19050" cap="flat" cmpd="sng">
            <a:solidFill>
              <a:schemeClr val="lt2"/>
            </a:solidFill>
            <a:prstDash val="solid"/>
            <a:round/>
            <a:headEnd type="none" w="med" len="med"/>
            <a:tailEnd type="none" w="med" len="med"/>
          </a:ln>
        </p:spPr>
      </p:cxnSp>
      <p:sp>
        <p:nvSpPr>
          <p:cNvPr id="16" name="Shape 16"/>
          <p:cNvSpPr txBox="1">
            <a:spLocks noGrp="1"/>
          </p:cNvSpPr>
          <p:nvPr>
            <p:ph type="title"/>
          </p:nvPr>
        </p:nvSpPr>
        <p:spPr>
          <a:xfrm>
            <a:off x="510450" y="2057400"/>
            <a:ext cx="8123100" cy="778800"/>
          </a:xfrm>
          <a:prstGeom prst="rect">
            <a:avLst/>
          </a:prstGeom>
        </p:spPr>
        <p:txBody>
          <a:bodyPr lIns="91425" tIns="91425" rIns="91425" bIns="91425" anchor="b" anchorCtr="0"/>
          <a:lstStyle>
            <a:lvl1pPr lvl="0">
              <a:spcBef>
                <a:spcPts val="0"/>
              </a:spcBef>
              <a:buClr>
                <a:schemeClr val="lt1"/>
              </a:buClr>
              <a:buSzPct val="100000"/>
              <a:defRPr sz="3600">
                <a:solidFill>
                  <a:schemeClr val="lt1"/>
                </a:solidFill>
              </a:defRPr>
            </a:lvl1pPr>
            <a:lvl2pPr lvl="1">
              <a:spcBef>
                <a:spcPts val="0"/>
              </a:spcBef>
              <a:buClr>
                <a:schemeClr val="lt1"/>
              </a:buClr>
              <a:buSzPct val="100000"/>
              <a:defRPr sz="3600">
                <a:solidFill>
                  <a:schemeClr val="lt1"/>
                </a:solidFill>
              </a:defRPr>
            </a:lvl2pPr>
            <a:lvl3pPr lvl="2">
              <a:spcBef>
                <a:spcPts val="0"/>
              </a:spcBef>
              <a:buClr>
                <a:schemeClr val="lt1"/>
              </a:buClr>
              <a:buSzPct val="100000"/>
              <a:defRPr sz="3600">
                <a:solidFill>
                  <a:schemeClr val="lt1"/>
                </a:solidFill>
              </a:defRPr>
            </a:lvl3pPr>
            <a:lvl4pPr lvl="3">
              <a:spcBef>
                <a:spcPts val="0"/>
              </a:spcBef>
              <a:buClr>
                <a:schemeClr val="lt1"/>
              </a:buClr>
              <a:buSzPct val="100000"/>
              <a:defRPr sz="3600">
                <a:solidFill>
                  <a:schemeClr val="lt1"/>
                </a:solidFill>
              </a:defRPr>
            </a:lvl4pPr>
            <a:lvl5pPr lvl="4">
              <a:spcBef>
                <a:spcPts val="0"/>
              </a:spcBef>
              <a:buClr>
                <a:schemeClr val="lt1"/>
              </a:buClr>
              <a:buSzPct val="100000"/>
              <a:defRPr sz="3600">
                <a:solidFill>
                  <a:schemeClr val="lt1"/>
                </a:solidFill>
              </a:defRPr>
            </a:lvl5pPr>
            <a:lvl6pPr lvl="5">
              <a:spcBef>
                <a:spcPts val="0"/>
              </a:spcBef>
              <a:buClr>
                <a:schemeClr val="lt1"/>
              </a:buClr>
              <a:buSzPct val="100000"/>
              <a:defRPr sz="3600">
                <a:solidFill>
                  <a:schemeClr val="lt1"/>
                </a:solidFill>
              </a:defRPr>
            </a:lvl6pPr>
            <a:lvl7pPr lvl="6">
              <a:spcBef>
                <a:spcPts val="0"/>
              </a:spcBef>
              <a:buClr>
                <a:schemeClr val="lt1"/>
              </a:buClr>
              <a:buSzPct val="100000"/>
              <a:defRPr sz="3600">
                <a:solidFill>
                  <a:schemeClr val="lt1"/>
                </a:solidFill>
              </a:defRPr>
            </a:lvl7pPr>
            <a:lvl8pPr lvl="7">
              <a:spcBef>
                <a:spcPts val="0"/>
              </a:spcBef>
              <a:buClr>
                <a:schemeClr val="lt1"/>
              </a:buClr>
              <a:buSzPct val="100000"/>
              <a:defRPr sz="3600">
                <a:solidFill>
                  <a:schemeClr val="lt1"/>
                </a:solidFill>
              </a:defRPr>
            </a:lvl8pPr>
            <a:lvl9pPr lvl="8">
              <a:spcBef>
                <a:spcPts val="0"/>
              </a:spcBef>
              <a:buClr>
                <a:schemeClr val="lt1"/>
              </a:buClr>
              <a:buSzPct val="100000"/>
              <a:defRPr sz="3600">
                <a:solidFill>
                  <a:schemeClr val="lt1"/>
                </a:solidFill>
              </a:defRPr>
            </a:lvl9pPr>
          </a:lstStyle>
          <a:p>
            <a:endParaRPr/>
          </a:p>
        </p:txBody>
      </p:sp>
      <p:sp>
        <p:nvSpPr>
          <p:cNvPr id="17" name="Shape 1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19" name="Shape 19"/>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0" name="Shape 20"/>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1" name="Shape 21"/>
          <p:cNvSpPr txBox="1">
            <a:spLocks noGrp="1"/>
          </p:cNvSpPr>
          <p:nvPr>
            <p:ph type="body" idx="1"/>
          </p:nvPr>
        </p:nvSpPr>
        <p:spPr>
          <a:xfrm>
            <a:off x="311700" y="1152475"/>
            <a:ext cx="8520600" cy="34164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5" name="Shape 25"/>
          <p:cNvSpPr txBox="1">
            <a:spLocks noGrp="1"/>
          </p:cNvSpPr>
          <p:nvPr>
            <p:ph type="body" idx="1"/>
          </p:nvPr>
        </p:nvSpPr>
        <p:spPr>
          <a:xfrm>
            <a:off x="3117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6" name="Shape 26"/>
          <p:cNvSpPr txBox="1">
            <a:spLocks noGrp="1"/>
          </p:cNvSpPr>
          <p:nvPr>
            <p:ph type="body" idx="2"/>
          </p:nvPr>
        </p:nvSpPr>
        <p:spPr>
          <a:xfrm>
            <a:off x="4832400" y="1152475"/>
            <a:ext cx="3999900" cy="34164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445025"/>
            <a:ext cx="8520600" cy="5727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3" name="Shape 33"/>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4" name="Shape 3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90250" y="526350"/>
            <a:ext cx="5797500"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7" name="Shape 3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8"/>
        <p:cNvGrpSpPr/>
        <p:nvPr/>
      </p:nvGrpSpPr>
      <p:grpSpPr>
        <a:xfrm>
          <a:off x="0" y="0"/>
          <a:ext cx="0" cy="0"/>
          <a:chOff x="0" y="0"/>
          <a:chExt cx="0" cy="0"/>
        </a:xfrm>
      </p:grpSpPr>
      <p:sp>
        <p:nvSpPr>
          <p:cNvPr id="39" name="Shape 39"/>
          <p:cNvSpPr/>
          <p:nvPr/>
        </p:nvSpPr>
        <p:spPr>
          <a:xfrm>
            <a:off x="4572000" y="7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0" name="Shape 40"/>
          <p:cNvCxnSpPr/>
          <p:nvPr/>
        </p:nvCxnSpPr>
        <p:spPr>
          <a:xfrm>
            <a:off x="5029675" y="4495500"/>
            <a:ext cx="468300" cy="0"/>
          </a:xfrm>
          <a:prstGeom prst="straightConnector1">
            <a:avLst/>
          </a:prstGeom>
          <a:noFill/>
          <a:ln w="19050" cap="flat" cmpd="sng">
            <a:solidFill>
              <a:schemeClr val="lt2"/>
            </a:solidFill>
            <a:prstDash val="solid"/>
            <a:round/>
            <a:headEnd type="none" w="med" len="med"/>
            <a:tailEnd type="none" w="med" len="med"/>
          </a:ln>
        </p:spPr>
      </p:cxnSp>
      <p:sp>
        <p:nvSpPr>
          <p:cNvPr id="41" name="Shape 41"/>
          <p:cNvSpPr txBox="1">
            <a:spLocks noGrp="1"/>
          </p:cNvSpPr>
          <p:nvPr>
            <p:ph type="title"/>
          </p:nvPr>
        </p:nvSpPr>
        <p:spPr>
          <a:xfrm>
            <a:off x="265500" y="1205825"/>
            <a:ext cx="4045200" cy="15096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42" name="Shape 42"/>
          <p:cNvSpPr txBox="1">
            <a:spLocks noGrp="1"/>
          </p:cNvSpPr>
          <p:nvPr>
            <p:ph type="subTitle" idx="1"/>
          </p:nvPr>
        </p:nvSpPr>
        <p:spPr>
          <a:xfrm>
            <a:off x="265500" y="2769000"/>
            <a:ext cx="4045200"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3" name="Shape 43"/>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4" name="Shape 4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5"/>
        <p:cNvGrpSpPr/>
        <p:nvPr/>
      </p:nvGrpSpPr>
      <p:grpSpPr>
        <a:xfrm>
          <a:off x="0" y="0"/>
          <a:ext cx="0" cy="0"/>
          <a:chOff x="0" y="0"/>
          <a:chExt cx="0" cy="0"/>
        </a:xfrm>
      </p:grpSpPr>
      <p:sp>
        <p:nvSpPr>
          <p:cNvPr id="46" name="Shape 46"/>
          <p:cNvSpPr txBox="1">
            <a:spLocks noGrp="1"/>
          </p:cNvSpPr>
          <p:nvPr>
            <p:ph type="body" idx="1"/>
          </p:nvPr>
        </p:nvSpPr>
        <p:spPr>
          <a:xfrm>
            <a:off x="311700" y="4236825"/>
            <a:ext cx="5998800" cy="598800"/>
          </a:xfrm>
          <a:prstGeom prst="rect">
            <a:avLst/>
          </a:prstGeom>
        </p:spPr>
        <p:txBody>
          <a:bodyPr lIns="91425" tIns="91425" rIns="91425" bIns="91425" anchor="ctr" anchorCtr="0"/>
          <a:lstStyle>
            <a:lvl1pPr lvl="0">
              <a:lnSpc>
                <a:spcPct val="100000"/>
              </a:lnSpc>
              <a:spcBef>
                <a:spcPts val="0"/>
              </a:spcBef>
              <a:spcAft>
                <a:spcPts val="0"/>
              </a:spcAft>
              <a:buSzPct val="100000"/>
              <a:buNone/>
              <a:defRPr sz="2100"/>
            </a:lvl1pPr>
          </a:lstStyle>
          <a:p>
            <a:endParaRPr/>
          </a:p>
        </p:txBody>
      </p:sp>
      <p:sp>
        <p:nvSpPr>
          <p:cNvPr id="47" name="Shape 47"/>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lIns="91425" tIns="91425" rIns="91425" bIns="91425" anchor="t" anchorCtr="0"/>
          <a:lstStyle>
            <a:lvl1pPr lvl="0">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1pPr>
            <a:lvl2pPr lvl="1">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2pPr>
            <a:lvl3pPr lvl="2">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3pPr>
            <a:lvl4pPr lvl="3">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4pPr>
            <a:lvl5pPr lvl="4">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5pPr>
            <a:lvl6pPr lvl="5">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6pPr>
            <a:lvl7pPr lvl="6">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7pPr>
            <a:lvl8pPr lvl="7">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8pPr>
            <a:lvl9pPr lvl="8">
              <a:spcBef>
                <a:spcPts val="0"/>
              </a:spcBef>
              <a:buClr>
                <a:schemeClr val="dk1"/>
              </a:buClr>
              <a:buSzPct val="1000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accent3"/>
              </a:buClr>
              <a:buSzPct val="100000"/>
              <a:buFont typeface="Proxima Nova"/>
              <a:defRPr sz="1800">
                <a:solidFill>
                  <a:schemeClr val="accent3"/>
                </a:solidFill>
                <a:latin typeface="Proxima Nova"/>
                <a:ea typeface="Proxima Nova"/>
                <a:cs typeface="Proxima Nova"/>
                <a:sym typeface="Proxima Nova"/>
              </a:defRPr>
            </a:lvl1pPr>
            <a:lvl2pPr lvl="1">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2pPr>
            <a:lvl3pPr lvl="2">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3pPr>
            <a:lvl4pPr lvl="3">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4pPr>
            <a:lvl5pPr lvl="4">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5pPr>
            <a:lvl6pPr lvl="5">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6pPr>
            <a:lvl7pPr lvl="6">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7pPr>
            <a:lvl8pPr lvl="7">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8pPr>
            <a:lvl9pPr lvl="8">
              <a:lnSpc>
                <a:spcPct val="115000"/>
              </a:lnSpc>
              <a:spcBef>
                <a:spcPts val="0"/>
              </a:spcBef>
              <a:spcAft>
                <a:spcPts val="1600"/>
              </a:spcAft>
              <a:buClr>
                <a:schemeClr val="accent3"/>
              </a:buClr>
              <a:buFont typeface="Proxima Nova"/>
              <a:defRPr>
                <a:solidFill>
                  <a:schemeClr val="accent3"/>
                </a:solidFill>
                <a:latin typeface="Proxima Nova"/>
                <a:ea typeface="Proxima Nova"/>
                <a:cs typeface="Proxima Nova"/>
                <a:sym typeface="Proxima Nova"/>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Proxima Nova"/>
                <a:ea typeface="Proxima Nova"/>
                <a:cs typeface="Proxima Nova"/>
                <a:sym typeface="Proxima Nova"/>
              </a:rPr>
              <a:t>‹#›</a:t>
            </a:fld>
            <a:endParaRPr lang="en" sz="1000">
              <a:solidFill>
                <a:schemeClr val="dk1"/>
              </a:solidFill>
              <a:latin typeface="Proxima Nova"/>
              <a:ea typeface="Proxima Nova"/>
              <a:cs typeface="Proxima Nova"/>
              <a:sym typeface="Proxima Nov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QYgBhBQtGsQ" TargetMode="External"/><Relationship Id="rId4" Type="http://schemas.openxmlformats.org/officeDocument/2006/relationships/image" Target="../media/image11.jpg"/><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510450" y="1257300"/>
            <a:ext cx="8123100" cy="1588500"/>
          </a:xfrm>
          <a:prstGeom prst="rect">
            <a:avLst/>
          </a:prstGeom>
        </p:spPr>
        <p:txBody>
          <a:bodyPr lIns="91425" tIns="91425" rIns="91425" bIns="91425" anchor="b" anchorCtr="0">
            <a:noAutofit/>
          </a:bodyPr>
          <a:lstStyle/>
          <a:p>
            <a:pPr lvl="0" rtl="0">
              <a:spcBef>
                <a:spcPts val="1200"/>
              </a:spcBef>
              <a:spcAft>
                <a:spcPts val="300"/>
              </a:spcAft>
              <a:buNone/>
            </a:pPr>
            <a:r>
              <a:rPr lang="en" sz="3600" b="1">
                <a:solidFill>
                  <a:srgbClr val="FFFFFF"/>
                </a:solidFill>
                <a:latin typeface="Arial"/>
                <a:ea typeface="Arial"/>
                <a:cs typeface="Arial"/>
                <a:sym typeface="Arial"/>
              </a:rPr>
              <a:t>Identifying Drug Related Events from Social Media</a:t>
            </a:r>
          </a:p>
        </p:txBody>
      </p:sp>
      <p:sp>
        <p:nvSpPr>
          <p:cNvPr id="60" name="Shape 60"/>
          <p:cNvSpPr txBox="1">
            <a:spLocks noGrp="1"/>
          </p:cNvSpPr>
          <p:nvPr>
            <p:ph type="subTitle" idx="1"/>
          </p:nvPr>
        </p:nvSpPr>
        <p:spPr>
          <a:xfrm>
            <a:off x="579525" y="3174874"/>
            <a:ext cx="2962200" cy="1503000"/>
          </a:xfrm>
          <a:prstGeom prst="rect">
            <a:avLst/>
          </a:prstGeom>
        </p:spPr>
        <p:txBody>
          <a:bodyPr lIns="91425" tIns="91425" rIns="91425" bIns="91425" anchor="t" anchorCtr="0">
            <a:noAutofit/>
          </a:bodyPr>
          <a:lstStyle/>
          <a:p>
            <a:pPr lvl="0">
              <a:spcBef>
                <a:spcPts val="0"/>
              </a:spcBef>
              <a:buNone/>
            </a:pPr>
            <a:r>
              <a:rPr lang="en" sz="1800">
                <a:latin typeface="Arial"/>
                <a:ea typeface="Arial"/>
                <a:cs typeface="Arial"/>
                <a:sym typeface="Arial"/>
              </a:rPr>
              <a:t>Jeongho Noh </a:t>
            </a:r>
          </a:p>
          <a:p>
            <a:pPr lvl="0">
              <a:spcBef>
                <a:spcPts val="0"/>
              </a:spcBef>
              <a:buNone/>
            </a:pPr>
            <a:r>
              <a:rPr lang="en" sz="1800">
                <a:latin typeface="Arial"/>
                <a:ea typeface="Arial"/>
                <a:cs typeface="Arial"/>
                <a:sym typeface="Arial"/>
              </a:rPr>
              <a:t>Jisu You</a:t>
            </a:r>
          </a:p>
          <a:p>
            <a:pPr lvl="0">
              <a:spcBef>
                <a:spcPts val="0"/>
              </a:spcBef>
              <a:buNone/>
            </a:pPr>
            <a:r>
              <a:rPr lang="en" sz="1800">
                <a:latin typeface="Arial"/>
                <a:ea typeface="Arial"/>
                <a:cs typeface="Arial"/>
                <a:sym typeface="Arial"/>
              </a:rPr>
              <a:t>Yoonju Lee</a:t>
            </a:r>
          </a:p>
          <a:p>
            <a:pPr lvl="0">
              <a:spcBef>
                <a:spcPts val="0"/>
              </a:spcBef>
              <a:buNone/>
            </a:pPr>
            <a:r>
              <a:rPr lang="en" sz="1800">
                <a:latin typeface="Arial"/>
                <a:ea typeface="Arial"/>
                <a:cs typeface="Arial"/>
                <a:sym typeface="Arial"/>
              </a:rPr>
              <a:t>Woo Jin Kye</a:t>
            </a:r>
          </a:p>
          <a:p>
            <a:pPr lvl="0">
              <a:spcBef>
                <a:spcPts val="0"/>
              </a:spcBef>
              <a:buNone/>
            </a:pPr>
            <a:r>
              <a:rPr lang="en" sz="1800">
                <a:latin typeface="Arial"/>
                <a:ea typeface="Arial"/>
                <a:cs typeface="Arial"/>
                <a:sym typeface="Arial"/>
              </a:rPr>
              <a:t>Sungho Kim</a:t>
            </a:r>
          </a:p>
        </p:txBody>
      </p:sp>
      <p:sp>
        <p:nvSpPr>
          <p:cNvPr id="61" name="Shape 61"/>
          <p:cNvSpPr txBox="1"/>
          <p:nvPr/>
        </p:nvSpPr>
        <p:spPr>
          <a:xfrm>
            <a:off x="3905025" y="3174875"/>
            <a:ext cx="4883100" cy="1876200"/>
          </a:xfrm>
          <a:prstGeom prst="rect">
            <a:avLst/>
          </a:prstGeom>
          <a:noFill/>
          <a:ln>
            <a:noFill/>
          </a:ln>
        </p:spPr>
        <p:txBody>
          <a:bodyPr lIns="91425" tIns="91425" rIns="91425" bIns="91425" anchor="t" anchorCtr="0">
            <a:noAutofit/>
          </a:bodyPr>
          <a:lstStyle/>
          <a:p>
            <a:pPr lvl="0" rtl="0">
              <a:spcBef>
                <a:spcPts val="0"/>
              </a:spcBef>
              <a:buNone/>
            </a:pPr>
            <a:r>
              <a:rPr lang="en" b="1">
                <a:solidFill>
                  <a:srgbClr val="FFFFFF"/>
                </a:solidFill>
              </a:rPr>
              <a:t>CS4624 Multimedia, Hypertext, and Information Access</a:t>
            </a:r>
          </a:p>
          <a:p>
            <a:pPr lvl="0" rtl="0">
              <a:spcBef>
                <a:spcPts val="0"/>
              </a:spcBef>
              <a:buNone/>
            </a:pPr>
            <a:endParaRPr b="1">
              <a:solidFill>
                <a:srgbClr val="FFFFFF"/>
              </a:solidFill>
            </a:endParaRPr>
          </a:p>
          <a:p>
            <a:pPr lvl="0" rtl="0">
              <a:spcBef>
                <a:spcPts val="0"/>
              </a:spcBef>
              <a:buNone/>
            </a:pPr>
            <a:r>
              <a:rPr lang="en" b="1">
                <a:solidFill>
                  <a:srgbClr val="FFFFFF"/>
                </a:solidFill>
              </a:rPr>
              <a:t>Professor: Edward A. Fox</a:t>
            </a:r>
          </a:p>
          <a:p>
            <a:pPr lvl="0" rtl="0">
              <a:spcBef>
                <a:spcPts val="0"/>
              </a:spcBef>
              <a:buNone/>
            </a:pPr>
            <a:r>
              <a:rPr lang="en" b="1">
                <a:solidFill>
                  <a:srgbClr val="FFFFFF"/>
                </a:solidFill>
              </a:rPr>
              <a:t>Client: </a:t>
            </a:r>
            <a:r>
              <a:rPr lang="en" b="1">
                <a:solidFill>
                  <a:schemeClr val="lt1"/>
                </a:solidFill>
              </a:rPr>
              <a:t>Weiguo Fan, </a:t>
            </a:r>
            <a:r>
              <a:rPr lang="en" b="1">
                <a:solidFill>
                  <a:srgbClr val="FFFFFF"/>
                </a:solidFill>
              </a:rPr>
              <a:t>Long Xia</a:t>
            </a:r>
          </a:p>
          <a:p>
            <a:pPr lvl="0" rtl="0">
              <a:spcBef>
                <a:spcPts val="0"/>
              </a:spcBef>
              <a:buNone/>
            </a:pPr>
            <a:endParaRPr b="1">
              <a:solidFill>
                <a:srgbClr val="FFFFFF"/>
              </a:solidFill>
            </a:endParaRPr>
          </a:p>
          <a:p>
            <a:pPr lvl="0" rtl="0">
              <a:spcBef>
                <a:spcPts val="0"/>
              </a:spcBef>
              <a:buNone/>
            </a:pPr>
            <a:r>
              <a:rPr lang="en" b="1">
                <a:solidFill>
                  <a:srgbClr val="FFFFFF"/>
                </a:solidFill>
              </a:rPr>
              <a:t>May 2, 2017</a:t>
            </a:r>
          </a:p>
          <a:p>
            <a:pPr lvl="0" rtl="0">
              <a:spcBef>
                <a:spcPts val="0"/>
              </a:spcBef>
              <a:buNone/>
            </a:pPr>
            <a:endParaRPr b="1">
              <a:solidFill>
                <a:srgbClr val="FFFFFF"/>
              </a:solidFill>
            </a:endParaRPr>
          </a:p>
          <a:p>
            <a:pPr lvl="0" rtl="0">
              <a:spcBef>
                <a:spcPts val="0"/>
              </a:spcBef>
              <a:buNone/>
            </a:pPr>
            <a:r>
              <a:rPr lang="en" b="1">
                <a:solidFill>
                  <a:srgbClr val="FFFFFF"/>
                </a:solidFill>
              </a:rPr>
              <a:t>Virginia Tech, Blacksburg, VA 24061</a:t>
            </a:r>
          </a:p>
          <a:p>
            <a:pPr lvl="0">
              <a:spcBef>
                <a:spcPts val="0"/>
              </a:spcBef>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Arial"/>
                <a:ea typeface="Arial"/>
                <a:cs typeface="Arial"/>
                <a:sym typeface="Arial"/>
              </a:rPr>
              <a:t>4. Validation</a:t>
            </a:r>
          </a:p>
        </p:txBody>
      </p:sp>
      <p:sp>
        <p:nvSpPr>
          <p:cNvPr id="122" name="Shape 122"/>
          <p:cNvSpPr txBox="1">
            <a:spLocks noGrp="1"/>
          </p:cNvSpPr>
          <p:nvPr>
            <p:ph type="body" idx="1"/>
          </p:nvPr>
        </p:nvSpPr>
        <p:spPr>
          <a:xfrm>
            <a:off x="311700" y="1298825"/>
            <a:ext cx="8520600" cy="1710900"/>
          </a:xfrm>
          <a:prstGeom prst="rect">
            <a:avLst/>
          </a:prstGeom>
        </p:spPr>
        <p:txBody>
          <a:bodyPr lIns="91425" tIns="91425" rIns="91425" bIns="91425" anchor="t" anchorCtr="0">
            <a:noAutofit/>
          </a:bodyPr>
          <a:lstStyle/>
          <a:p>
            <a:pPr marL="514350" lvl="0" indent="-285750" rtl="0">
              <a:spcBef>
                <a:spcPts val="0"/>
              </a:spcBef>
              <a:spcAft>
                <a:spcPts val="0"/>
              </a:spcAft>
              <a:buFont typeface="Arial" panose="020B0604020202020204" pitchFamily="34" charset="0"/>
              <a:buChar char="•"/>
            </a:pPr>
            <a:r>
              <a:rPr lang="en" dirty="0">
                <a:solidFill>
                  <a:schemeClr val="tx1"/>
                </a:solidFill>
                <a:latin typeface="Arial"/>
                <a:ea typeface="Arial"/>
                <a:cs typeface="Arial"/>
                <a:sym typeface="Arial"/>
              </a:rPr>
              <a:t>Confusion Matrix</a:t>
            </a:r>
          </a:p>
          <a:p>
            <a:pPr marL="971550" marR="0" lvl="1" indent="-285750" algn="l" rtl="0">
              <a:lnSpc>
                <a:spcPct val="115000"/>
              </a:lnSpc>
              <a:spcBef>
                <a:spcPts val="0"/>
              </a:spcBef>
              <a:spcAft>
                <a:spcPts val="0"/>
              </a:spcAft>
              <a:buFont typeface="Arial" panose="020B0604020202020204" pitchFamily="34" charset="0"/>
              <a:buChar char="•"/>
            </a:pPr>
            <a:r>
              <a:rPr lang="en" sz="1400" dirty="0">
                <a:solidFill>
                  <a:schemeClr val="tx1"/>
                </a:solidFill>
                <a:latin typeface="Arial"/>
                <a:ea typeface="Arial"/>
                <a:cs typeface="Arial"/>
                <a:sym typeface="Arial"/>
              </a:rPr>
              <a:t>summary of the result.</a:t>
            </a:r>
          </a:p>
          <a:p>
            <a:pPr marL="514350" marR="0" lvl="0" indent="-285750" algn="l" rtl="0">
              <a:lnSpc>
                <a:spcPct val="115000"/>
              </a:lnSpc>
              <a:spcBef>
                <a:spcPts val="0"/>
              </a:spcBef>
              <a:spcAft>
                <a:spcPts val="0"/>
              </a:spcAft>
              <a:buFont typeface="Arial" panose="020B0604020202020204" pitchFamily="34" charset="0"/>
              <a:buChar char="•"/>
            </a:pPr>
            <a:r>
              <a:rPr lang="en" dirty="0">
                <a:solidFill>
                  <a:schemeClr val="tx1"/>
                </a:solidFill>
                <a:latin typeface="Arial"/>
                <a:ea typeface="Arial"/>
                <a:cs typeface="Arial"/>
                <a:sym typeface="Arial"/>
              </a:rPr>
              <a:t>Select two hundred reviews from the list of 5585 reviews labeled by PamTAT</a:t>
            </a:r>
          </a:p>
          <a:p>
            <a:pPr marL="971550" marR="0" lvl="1" indent="-285750" algn="l" rtl="0">
              <a:lnSpc>
                <a:spcPct val="115000"/>
              </a:lnSpc>
              <a:spcBef>
                <a:spcPts val="0"/>
              </a:spcBef>
              <a:spcAft>
                <a:spcPts val="0"/>
              </a:spcAft>
              <a:buFont typeface="Arial" panose="020B0604020202020204" pitchFamily="34" charset="0"/>
              <a:buChar char="•"/>
            </a:pPr>
            <a:r>
              <a:rPr lang="en" dirty="0">
                <a:solidFill>
                  <a:schemeClr val="tx1"/>
                </a:solidFill>
                <a:latin typeface="Arial"/>
                <a:ea typeface="Arial"/>
                <a:cs typeface="Arial"/>
                <a:sym typeface="Arial"/>
              </a:rPr>
              <a:t>100 from the top and 100 from the bottom of the list.</a:t>
            </a:r>
          </a:p>
          <a:p>
            <a:pPr marL="514350" marR="0" lvl="0" indent="-285750" algn="l" rtl="0">
              <a:lnSpc>
                <a:spcPct val="115000"/>
              </a:lnSpc>
              <a:spcBef>
                <a:spcPts val="0"/>
              </a:spcBef>
              <a:spcAft>
                <a:spcPts val="0"/>
              </a:spcAft>
              <a:buFont typeface="Arial" panose="020B0604020202020204" pitchFamily="34" charset="0"/>
              <a:buChar char="•"/>
            </a:pPr>
            <a:r>
              <a:rPr lang="en" dirty="0">
                <a:solidFill>
                  <a:schemeClr val="tx1"/>
                </a:solidFill>
                <a:latin typeface="Arial"/>
                <a:ea typeface="Arial"/>
                <a:cs typeface="Arial"/>
                <a:sym typeface="Arial"/>
              </a:rPr>
              <a:t>Hypothesis: All the reviews from the top of the list will contain a mention of side effects, and the reviews from the bottom of the list will not.</a:t>
            </a:r>
          </a:p>
        </p:txBody>
      </p:sp>
      <p:pic>
        <p:nvPicPr>
          <p:cNvPr id="123" name="Shape 123"/>
          <p:cNvPicPr preferRelativeResize="0"/>
          <p:nvPr/>
        </p:nvPicPr>
        <p:blipFill>
          <a:blip r:embed="rId3">
            <a:alphaModFix/>
          </a:blip>
          <a:stretch>
            <a:fillRect/>
          </a:stretch>
        </p:blipFill>
        <p:spPr>
          <a:xfrm>
            <a:off x="2064000" y="3130499"/>
            <a:ext cx="5016002" cy="14889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a:spcBef>
                <a:spcPts val="0"/>
              </a:spcBef>
              <a:buNone/>
            </a:pPr>
            <a:r>
              <a:rPr lang="en">
                <a:latin typeface="Arial"/>
                <a:ea typeface="Arial"/>
                <a:cs typeface="Arial"/>
                <a:sym typeface="Arial"/>
              </a:rPr>
              <a:t>Demo</a:t>
            </a:r>
          </a:p>
        </p:txBody>
      </p:sp>
      <p:sp>
        <p:nvSpPr>
          <p:cNvPr id="129" name="Shape 129"/>
          <p:cNvSpPr txBox="1">
            <a:spLocks noGrp="1"/>
          </p:cNvSpPr>
          <p:nvPr>
            <p:ph type="body" idx="1"/>
          </p:nvPr>
        </p:nvSpPr>
        <p:spPr>
          <a:xfrm>
            <a:off x="311700" y="955825"/>
            <a:ext cx="8520600" cy="3416400"/>
          </a:xfrm>
          <a:prstGeom prst="rect">
            <a:avLst/>
          </a:prstGeom>
        </p:spPr>
        <p:txBody>
          <a:bodyPr lIns="91425" tIns="91425" rIns="91425" bIns="91425" anchor="t" anchorCtr="0">
            <a:noAutofit/>
          </a:bodyPr>
          <a:lstStyle/>
          <a:p>
            <a:pPr lvl="0">
              <a:spcBef>
                <a:spcPts val="0"/>
              </a:spcBef>
              <a:buNone/>
            </a:pPr>
            <a:r>
              <a:rPr lang="en">
                <a:latin typeface="Arial"/>
                <a:ea typeface="Arial"/>
                <a:cs typeface="Arial"/>
                <a:sym typeface="Arial"/>
              </a:rPr>
              <a:t>https://www.youtube.com/watch?v=QYgBhBQtGsQ</a:t>
            </a:r>
          </a:p>
        </p:txBody>
      </p:sp>
      <p:sp>
        <p:nvSpPr>
          <p:cNvPr id="130" name="Shape 130" descr="This video is about My Movie 11" title="My Movie 11">
            <a:hlinkClick r:id="rId3"/>
          </p:cNvPr>
          <p:cNvSpPr/>
          <p:nvPr/>
        </p:nvSpPr>
        <p:spPr>
          <a:xfrm>
            <a:off x="932075" y="1351774"/>
            <a:ext cx="7279850" cy="3315774"/>
          </a:xfrm>
          <a:prstGeom prst="rect">
            <a:avLst/>
          </a:prstGeom>
          <a:blipFill>
            <a:blip r:embed="rId4">
              <a:alphaModFix/>
            </a:blip>
            <a:stretch>
              <a:fillRect/>
            </a:stretch>
          </a:blipFill>
          <a:ln>
            <a:noFill/>
          </a:ln>
        </p:spPr>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spcAft>
                <a:spcPts val="600"/>
              </a:spcAft>
              <a:buNone/>
            </a:pPr>
            <a:r>
              <a:rPr lang="en">
                <a:solidFill>
                  <a:srgbClr val="000000"/>
                </a:solidFill>
                <a:latin typeface="Arial"/>
                <a:ea typeface="Arial"/>
                <a:cs typeface="Arial"/>
                <a:sym typeface="Arial"/>
              </a:rPr>
              <a:t>Innovative information system and processing steps</a:t>
            </a:r>
          </a:p>
        </p:txBody>
      </p:sp>
      <p:sp>
        <p:nvSpPr>
          <p:cNvPr id="67" name="Shape 67"/>
          <p:cNvSpPr txBox="1">
            <a:spLocks noGrp="1"/>
          </p:cNvSpPr>
          <p:nvPr>
            <p:ph type="body" idx="1"/>
          </p:nvPr>
        </p:nvSpPr>
        <p:spPr>
          <a:xfrm>
            <a:off x="311700" y="1270500"/>
            <a:ext cx="8520600" cy="3298500"/>
          </a:xfrm>
          <a:prstGeom prst="rect">
            <a:avLst/>
          </a:prstGeom>
        </p:spPr>
        <p:txBody>
          <a:bodyPr lIns="91425" tIns="91425" rIns="91425" bIns="91425" anchor="t" anchorCtr="0">
            <a:noAutofit/>
          </a:bodyPr>
          <a:lstStyle/>
          <a:p>
            <a:pPr lvl="0" rtl="0">
              <a:lnSpc>
                <a:spcPct val="150000"/>
              </a:lnSpc>
              <a:spcBef>
                <a:spcPts val="0"/>
              </a:spcBef>
              <a:spcAft>
                <a:spcPts val="600"/>
              </a:spcAft>
              <a:buNone/>
            </a:pPr>
            <a:r>
              <a:rPr lang="en">
                <a:solidFill>
                  <a:srgbClr val="000000"/>
                </a:solidFill>
                <a:latin typeface="Arial"/>
                <a:ea typeface="Arial"/>
                <a:cs typeface="Arial"/>
                <a:sym typeface="Arial"/>
              </a:rPr>
              <a:t>(Crawl social network reviews on drugs that are used to treat diabetes - by client)</a:t>
            </a:r>
          </a:p>
          <a:p>
            <a:pPr marL="457200" lvl="0" indent="-228600" rtl="0">
              <a:lnSpc>
                <a:spcPct val="150000"/>
              </a:lnSpc>
              <a:spcBef>
                <a:spcPts val="0"/>
              </a:spcBef>
              <a:spcAft>
                <a:spcPts val="600"/>
              </a:spcAft>
              <a:buClr>
                <a:srgbClr val="000000"/>
              </a:buClr>
              <a:buFont typeface="Arial"/>
              <a:buAutoNum type="arabicPeriod"/>
            </a:pPr>
            <a:r>
              <a:rPr lang="en">
                <a:solidFill>
                  <a:srgbClr val="000000"/>
                </a:solidFill>
                <a:latin typeface="Arial"/>
                <a:ea typeface="Arial"/>
                <a:cs typeface="Arial"/>
                <a:sym typeface="Arial"/>
              </a:rPr>
              <a:t>Label the crawled data manually </a:t>
            </a:r>
          </a:p>
          <a:p>
            <a:pPr marL="457200" lvl="0" indent="-228600" rtl="0">
              <a:lnSpc>
                <a:spcPct val="150000"/>
              </a:lnSpc>
              <a:spcBef>
                <a:spcPts val="0"/>
              </a:spcBef>
              <a:spcAft>
                <a:spcPts val="600"/>
              </a:spcAft>
              <a:buClr>
                <a:srgbClr val="000000"/>
              </a:buClr>
              <a:buFont typeface="Arial"/>
              <a:buAutoNum type="arabicPeriod"/>
            </a:pPr>
            <a:r>
              <a:rPr lang="en">
                <a:solidFill>
                  <a:srgbClr val="000000"/>
                </a:solidFill>
                <a:latin typeface="Arial"/>
                <a:ea typeface="Arial"/>
                <a:cs typeface="Arial"/>
                <a:sym typeface="Arial"/>
              </a:rPr>
              <a:t>Generate side effect dictionary to recognize side effect entities.</a:t>
            </a:r>
          </a:p>
          <a:p>
            <a:pPr marL="457200" lvl="0" indent="-228600" rtl="0">
              <a:lnSpc>
                <a:spcPct val="150000"/>
              </a:lnSpc>
              <a:spcBef>
                <a:spcPts val="0"/>
              </a:spcBef>
              <a:spcAft>
                <a:spcPts val="600"/>
              </a:spcAft>
              <a:buClr>
                <a:srgbClr val="000000"/>
              </a:buClr>
              <a:buFont typeface="Arial"/>
              <a:buAutoNum type="arabicPeriod"/>
            </a:pPr>
            <a:r>
              <a:rPr lang="en">
                <a:solidFill>
                  <a:srgbClr val="000000"/>
                </a:solidFill>
                <a:latin typeface="Arial"/>
                <a:ea typeface="Arial"/>
                <a:cs typeface="Arial"/>
                <a:sym typeface="Arial"/>
              </a:rPr>
              <a:t>Visualize the resulting information for doctors and patients</a:t>
            </a:r>
          </a:p>
          <a:p>
            <a:pPr marL="457200" lvl="0" indent="-228600" rtl="0">
              <a:lnSpc>
                <a:spcPct val="150000"/>
              </a:lnSpc>
              <a:spcBef>
                <a:spcPts val="0"/>
              </a:spcBef>
              <a:spcAft>
                <a:spcPts val="600"/>
              </a:spcAft>
              <a:buClr>
                <a:srgbClr val="000000"/>
              </a:buClr>
              <a:buFont typeface="Arial"/>
              <a:buAutoNum type="arabicPeriod"/>
            </a:pPr>
            <a:r>
              <a:rPr lang="en">
                <a:solidFill>
                  <a:srgbClr val="000000"/>
                </a:solidFill>
                <a:latin typeface="Arial"/>
                <a:ea typeface="Arial"/>
                <a:cs typeface="Arial"/>
                <a:sym typeface="Arial"/>
              </a:rPr>
              <a:t>Create confusion matrix to see result</a:t>
            </a:r>
          </a:p>
          <a:p>
            <a:pPr lvl="0" rtl="0">
              <a:lnSpc>
                <a:spcPct val="150000"/>
              </a:lnSpc>
              <a:spcBef>
                <a:spcPts val="0"/>
              </a:spcBef>
              <a:spcAft>
                <a:spcPts val="600"/>
              </a:spcAft>
              <a:buNone/>
            </a:pPr>
            <a:endParaRPr sz="1400">
              <a:solidFill>
                <a:srgbClr val="000000"/>
              </a:solidFill>
              <a:latin typeface="Arial"/>
              <a:ea typeface="Arial"/>
              <a:cs typeface="Arial"/>
              <a:sym typeface="Arial"/>
            </a:endParaRPr>
          </a:p>
          <a:p>
            <a:pPr lvl="0" rtl="0">
              <a:lnSpc>
                <a:spcPct val="150000"/>
              </a:lnSpc>
              <a:spcBef>
                <a:spcPts val="0"/>
              </a:spcBef>
              <a:spcAft>
                <a:spcPts val="600"/>
              </a:spcAft>
              <a:buNone/>
            </a:pPr>
            <a:endParaRPr sz="1400">
              <a:solidFill>
                <a:srgbClr val="000000"/>
              </a:solidFill>
              <a:latin typeface="Arial"/>
              <a:ea typeface="Arial"/>
              <a:cs typeface="Arial"/>
              <a:sym typeface="Arial"/>
            </a:endParaRPr>
          </a:p>
          <a:p>
            <a:pPr lvl="0" rtl="0">
              <a:lnSpc>
                <a:spcPct val="100000"/>
              </a:lnSpc>
              <a:spcBef>
                <a:spcPts val="0"/>
              </a:spcBef>
              <a:spcAft>
                <a:spcPts val="600"/>
              </a:spcAft>
              <a:buNone/>
            </a:pPr>
            <a:endParaRPr sz="1400">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marL="457200" lvl="0" indent="-228600" rtl="0">
              <a:spcBef>
                <a:spcPts val="0"/>
              </a:spcBef>
              <a:buFont typeface="Arial"/>
              <a:buAutoNum type="arabicPeriod"/>
            </a:pPr>
            <a:r>
              <a:rPr lang="en">
                <a:latin typeface="Arial"/>
                <a:ea typeface="Arial"/>
                <a:cs typeface="Arial"/>
                <a:sym typeface="Arial"/>
              </a:rPr>
              <a:t>Data Labeling</a:t>
            </a:r>
          </a:p>
        </p:txBody>
      </p:sp>
      <p:sp>
        <p:nvSpPr>
          <p:cNvPr id="73" name="Shape 73"/>
          <p:cNvSpPr txBox="1">
            <a:spLocks noGrp="1"/>
          </p:cNvSpPr>
          <p:nvPr>
            <p:ph type="body" idx="1"/>
          </p:nvPr>
        </p:nvSpPr>
        <p:spPr>
          <a:xfrm>
            <a:off x="311700" y="1145650"/>
            <a:ext cx="6420000" cy="3416400"/>
          </a:xfrm>
          <a:prstGeom prst="rect">
            <a:avLst/>
          </a:prstGeom>
        </p:spPr>
        <p:txBody>
          <a:bodyPr lIns="91425" tIns="91425" rIns="91425" bIns="91425" anchor="t" anchorCtr="0">
            <a:noAutofit/>
          </a:bodyPr>
          <a:lstStyle/>
          <a:p>
            <a:pPr marL="514350" lvl="0" indent="-285750" rtl="0">
              <a:lnSpc>
                <a:spcPct val="115000"/>
              </a:lnSpc>
              <a:spcBef>
                <a:spcPts val="0"/>
              </a:spcBef>
              <a:spcAft>
                <a:spcPts val="0"/>
              </a:spcAft>
              <a:buClr>
                <a:srgbClr val="000000"/>
              </a:buClr>
              <a:buFont typeface="Arial" panose="020B0604020202020204" pitchFamily="34" charset="0"/>
              <a:buChar char="•"/>
            </a:pPr>
            <a:r>
              <a:rPr lang="en" dirty="0">
                <a:solidFill>
                  <a:srgbClr val="000000"/>
                </a:solidFill>
                <a:latin typeface="Arial"/>
                <a:ea typeface="Arial"/>
                <a:cs typeface="Arial"/>
                <a:sym typeface="Arial"/>
              </a:rPr>
              <a:t>Manual labeling is necessary to build a problem specific dictionary. </a:t>
            </a:r>
          </a:p>
          <a:p>
            <a:pPr marL="514350" lvl="0" indent="-285750" rtl="0">
              <a:lnSpc>
                <a:spcPct val="115000"/>
              </a:lnSpc>
              <a:spcBef>
                <a:spcPts val="0"/>
              </a:spcBef>
              <a:spcAft>
                <a:spcPts val="0"/>
              </a:spcAft>
              <a:buClr>
                <a:srgbClr val="000000"/>
              </a:buClr>
              <a:buFont typeface="Arial" panose="020B0604020202020204" pitchFamily="34" charset="0"/>
              <a:buChar char="•"/>
            </a:pPr>
            <a:r>
              <a:rPr lang="en" dirty="0">
                <a:solidFill>
                  <a:srgbClr val="000000"/>
                </a:solidFill>
                <a:latin typeface="Arial"/>
                <a:ea typeface="Arial"/>
                <a:cs typeface="Arial"/>
                <a:sym typeface="Arial"/>
              </a:rPr>
              <a:t>Labeled about 235,000 words for named entity recognition.</a:t>
            </a:r>
          </a:p>
          <a:p>
            <a:pPr lvl="0" rtl="0">
              <a:lnSpc>
                <a:spcPct val="115000"/>
              </a:lnSpc>
              <a:spcBef>
                <a:spcPts val="0"/>
              </a:spcBef>
              <a:spcAft>
                <a:spcPts val="0"/>
              </a:spcAft>
              <a:buNone/>
            </a:pPr>
            <a:endParaRPr sz="1200" dirty="0">
              <a:solidFill>
                <a:srgbClr val="000000"/>
              </a:solidFill>
              <a:latin typeface="Arial"/>
              <a:ea typeface="Arial"/>
              <a:cs typeface="Arial"/>
              <a:sym typeface="Arial"/>
            </a:endParaRPr>
          </a:p>
          <a:p>
            <a:pPr lvl="0" rtl="0">
              <a:lnSpc>
                <a:spcPct val="115000"/>
              </a:lnSpc>
              <a:spcBef>
                <a:spcPts val="0"/>
              </a:spcBef>
              <a:spcAft>
                <a:spcPts val="0"/>
              </a:spcAft>
              <a:buNone/>
            </a:pPr>
            <a:endParaRPr sz="1200" dirty="0">
              <a:solidFill>
                <a:srgbClr val="000000"/>
              </a:solidFill>
              <a:latin typeface="Arial"/>
              <a:ea typeface="Arial"/>
              <a:cs typeface="Arial"/>
              <a:sym typeface="Arial"/>
            </a:endParaRPr>
          </a:p>
        </p:txBody>
      </p:sp>
      <p:pic>
        <p:nvPicPr>
          <p:cNvPr id="74" name="Shape 74"/>
          <p:cNvPicPr preferRelativeResize="0"/>
          <p:nvPr/>
        </p:nvPicPr>
        <p:blipFill>
          <a:blip r:embed="rId3">
            <a:alphaModFix/>
          </a:blip>
          <a:stretch>
            <a:fillRect/>
          </a:stretch>
        </p:blipFill>
        <p:spPr>
          <a:xfrm>
            <a:off x="7008112" y="966775"/>
            <a:ext cx="942975" cy="3209925"/>
          </a:xfrm>
          <a:prstGeom prst="rect">
            <a:avLst/>
          </a:prstGeom>
          <a:noFill/>
          <a:ln>
            <a:noFill/>
          </a:ln>
        </p:spPr>
      </p:pic>
      <p:pic>
        <p:nvPicPr>
          <p:cNvPr id="75" name="Shape 75"/>
          <p:cNvPicPr preferRelativeResize="0"/>
          <p:nvPr/>
        </p:nvPicPr>
        <p:blipFill>
          <a:blip r:embed="rId4">
            <a:alphaModFix/>
          </a:blip>
          <a:stretch>
            <a:fillRect/>
          </a:stretch>
        </p:blipFill>
        <p:spPr>
          <a:xfrm>
            <a:off x="7003350" y="566725"/>
            <a:ext cx="952500" cy="4010025"/>
          </a:xfrm>
          <a:prstGeom prst="rect">
            <a:avLst/>
          </a:prstGeom>
          <a:noFill/>
          <a:ln>
            <a:noFill/>
          </a:ln>
        </p:spPr>
      </p:pic>
      <p:pic>
        <p:nvPicPr>
          <p:cNvPr id="76" name="Shape 76"/>
          <p:cNvPicPr preferRelativeResize="0"/>
          <p:nvPr/>
        </p:nvPicPr>
        <p:blipFill>
          <a:blip r:embed="rId3">
            <a:alphaModFix/>
          </a:blip>
          <a:stretch>
            <a:fillRect/>
          </a:stretch>
        </p:blipFill>
        <p:spPr>
          <a:xfrm>
            <a:off x="7955837" y="566712"/>
            <a:ext cx="942975" cy="32099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marL="457200" lvl="0" indent="-228600" rtl="0">
              <a:spcBef>
                <a:spcPts val="0"/>
              </a:spcBef>
              <a:buFont typeface="Arial"/>
              <a:buAutoNum type="arabicPeriod"/>
            </a:pPr>
            <a:r>
              <a:rPr lang="en">
                <a:latin typeface="Arial"/>
                <a:ea typeface="Arial"/>
                <a:cs typeface="Arial"/>
                <a:sym typeface="Arial"/>
              </a:rPr>
              <a:t>Data Labeling - Named Entity Recognition</a:t>
            </a:r>
          </a:p>
        </p:txBody>
      </p:sp>
      <p:sp>
        <p:nvSpPr>
          <p:cNvPr id="82" name="Shape 82"/>
          <p:cNvSpPr txBox="1">
            <a:spLocks noGrp="1"/>
          </p:cNvSpPr>
          <p:nvPr>
            <p:ph type="body" idx="1"/>
          </p:nvPr>
        </p:nvSpPr>
        <p:spPr>
          <a:xfrm>
            <a:off x="245500" y="1145625"/>
            <a:ext cx="5450100" cy="3416400"/>
          </a:xfrm>
          <a:prstGeom prst="rect">
            <a:avLst/>
          </a:prstGeom>
        </p:spPr>
        <p:txBody>
          <a:bodyPr lIns="91425" tIns="91425" rIns="91425" bIns="91425" anchor="t" anchorCtr="0">
            <a:noAutofit/>
          </a:bodyPr>
          <a:lstStyle/>
          <a:p>
            <a:pPr marL="514350" lvl="0" indent="-285750" rtl="0">
              <a:lnSpc>
                <a:spcPct val="115000"/>
              </a:lnSpc>
              <a:spcBef>
                <a:spcPts val="0"/>
              </a:spcBef>
              <a:spcAft>
                <a:spcPts val="0"/>
              </a:spcAft>
              <a:buClr>
                <a:srgbClr val="000000"/>
              </a:buClr>
              <a:buFont typeface="Arial" panose="020B0604020202020204" pitchFamily="34" charset="0"/>
              <a:buChar char="•"/>
            </a:pPr>
            <a:r>
              <a:rPr lang="en" dirty="0">
                <a:solidFill>
                  <a:srgbClr val="000000"/>
                </a:solidFill>
                <a:latin typeface="Arial"/>
                <a:ea typeface="Arial"/>
                <a:cs typeface="Arial"/>
                <a:sym typeface="Arial"/>
              </a:rPr>
              <a:t>Four different labels for different entities:</a:t>
            </a:r>
          </a:p>
          <a:p>
            <a:pPr marL="914400" lvl="1" indent="-342900" rtl="0">
              <a:lnSpc>
                <a:spcPct val="115000"/>
              </a:lnSpc>
              <a:spcBef>
                <a:spcPts val="0"/>
              </a:spcBef>
              <a:spcAft>
                <a:spcPts val="0"/>
              </a:spcAft>
              <a:buClr>
                <a:srgbClr val="783F04"/>
              </a:buClr>
              <a:buSzPct val="100000"/>
              <a:buFont typeface="Arial" panose="020B0604020202020204" pitchFamily="34" charset="0"/>
              <a:buChar char="•"/>
            </a:pPr>
            <a:r>
              <a:rPr lang="en" sz="1800" dirty="0">
                <a:solidFill>
                  <a:srgbClr val="783F04"/>
                </a:solidFill>
                <a:latin typeface="Arial"/>
                <a:ea typeface="Arial"/>
                <a:cs typeface="Arial"/>
                <a:sym typeface="Arial"/>
              </a:rPr>
              <a:t>D – drug entity</a:t>
            </a:r>
          </a:p>
          <a:p>
            <a:pPr marL="914400" lvl="1" indent="-342900" rtl="0">
              <a:lnSpc>
                <a:spcPct val="115000"/>
              </a:lnSpc>
              <a:spcBef>
                <a:spcPts val="0"/>
              </a:spcBef>
              <a:spcAft>
                <a:spcPts val="0"/>
              </a:spcAft>
              <a:buClr>
                <a:srgbClr val="FF0000"/>
              </a:buClr>
              <a:buSzPct val="100000"/>
              <a:buFont typeface="Arial" panose="020B0604020202020204" pitchFamily="34" charset="0"/>
              <a:buChar char="•"/>
            </a:pPr>
            <a:r>
              <a:rPr lang="en" sz="1800" dirty="0">
                <a:solidFill>
                  <a:srgbClr val="FF0000"/>
                </a:solidFill>
                <a:latin typeface="Arial"/>
                <a:ea typeface="Arial"/>
                <a:cs typeface="Arial"/>
                <a:sym typeface="Arial"/>
              </a:rPr>
              <a:t>S – side effect entity</a:t>
            </a:r>
          </a:p>
          <a:p>
            <a:pPr marL="914400" lvl="1" indent="-342900" rtl="0">
              <a:lnSpc>
                <a:spcPct val="115000"/>
              </a:lnSpc>
              <a:spcBef>
                <a:spcPts val="0"/>
              </a:spcBef>
              <a:spcAft>
                <a:spcPts val="0"/>
              </a:spcAft>
              <a:buClr>
                <a:srgbClr val="93C47D"/>
              </a:buClr>
              <a:buSzPct val="100000"/>
              <a:buFont typeface="Arial" panose="020B0604020202020204" pitchFamily="34" charset="0"/>
              <a:buChar char="•"/>
            </a:pPr>
            <a:r>
              <a:rPr lang="en" sz="1800" dirty="0">
                <a:solidFill>
                  <a:srgbClr val="93C47D"/>
                </a:solidFill>
                <a:latin typeface="Arial"/>
                <a:ea typeface="Arial"/>
                <a:cs typeface="Arial"/>
                <a:sym typeface="Arial"/>
              </a:rPr>
              <a:t>M – miscellaneous medical terms that are not a drug entity or a side effect entity</a:t>
            </a:r>
          </a:p>
          <a:p>
            <a:pPr marL="914400" lvl="1" indent="-342900" rtl="0">
              <a:lnSpc>
                <a:spcPct val="115000"/>
              </a:lnSpc>
              <a:spcBef>
                <a:spcPts val="0"/>
              </a:spcBef>
              <a:spcAft>
                <a:spcPts val="0"/>
              </a:spcAft>
              <a:buClr>
                <a:srgbClr val="000000"/>
              </a:buClr>
              <a:buSzPct val="100000"/>
              <a:buFont typeface="Arial" panose="020B0604020202020204" pitchFamily="34" charset="0"/>
              <a:buChar char="•"/>
            </a:pPr>
            <a:r>
              <a:rPr lang="en" sz="1800" dirty="0">
                <a:solidFill>
                  <a:srgbClr val="000000"/>
                </a:solidFill>
                <a:latin typeface="Arial"/>
                <a:ea typeface="Arial"/>
                <a:cs typeface="Arial"/>
                <a:sym typeface="Arial"/>
              </a:rPr>
              <a:t>O – others</a:t>
            </a:r>
          </a:p>
          <a:p>
            <a:pPr lvl="0" rtl="0">
              <a:lnSpc>
                <a:spcPct val="115000"/>
              </a:lnSpc>
              <a:spcBef>
                <a:spcPts val="0"/>
              </a:spcBef>
              <a:spcAft>
                <a:spcPts val="0"/>
              </a:spcAft>
              <a:buNone/>
            </a:pPr>
            <a:endParaRPr sz="1200" dirty="0">
              <a:solidFill>
                <a:srgbClr val="000000"/>
              </a:solidFill>
            </a:endParaRPr>
          </a:p>
          <a:p>
            <a:pPr lvl="0" rtl="0">
              <a:lnSpc>
                <a:spcPct val="115000"/>
              </a:lnSpc>
              <a:spcBef>
                <a:spcPts val="0"/>
              </a:spcBef>
              <a:spcAft>
                <a:spcPts val="0"/>
              </a:spcAft>
              <a:buNone/>
            </a:pPr>
            <a:endParaRPr sz="1200" dirty="0">
              <a:solidFill>
                <a:srgbClr val="000000"/>
              </a:solidFill>
              <a:latin typeface="Arial"/>
              <a:ea typeface="Arial"/>
              <a:cs typeface="Arial"/>
              <a:sym typeface="Arial"/>
            </a:endParaRPr>
          </a:p>
          <a:p>
            <a:pPr lvl="0" rtl="0">
              <a:lnSpc>
                <a:spcPct val="115000"/>
              </a:lnSpc>
              <a:spcBef>
                <a:spcPts val="0"/>
              </a:spcBef>
              <a:spcAft>
                <a:spcPts val="0"/>
              </a:spcAft>
              <a:buNone/>
            </a:pPr>
            <a:r>
              <a:rPr lang="en" sz="1200" dirty="0">
                <a:solidFill>
                  <a:srgbClr val="000000"/>
                </a:solidFill>
                <a:latin typeface="Arial"/>
                <a:ea typeface="Arial"/>
                <a:cs typeface="Arial"/>
                <a:sym typeface="Arial"/>
              </a:rPr>
              <a:t> </a:t>
            </a:r>
          </a:p>
        </p:txBody>
      </p:sp>
      <p:pic>
        <p:nvPicPr>
          <p:cNvPr id="83" name="Shape 83"/>
          <p:cNvPicPr preferRelativeResize="0"/>
          <p:nvPr/>
        </p:nvPicPr>
        <p:blipFill>
          <a:blip r:embed="rId3">
            <a:alphaModFix/>
          </a:blip>
          <a:stretch>
            <a:fillRect/>
          </a:stretch>
        </p:blipFill>
        <p:spPr>
          <a:xfrm>
            <a:off x="7216762" y="1014937"/>
            <a:ext cx="1457325" cy="3209925"/>
          </a:xfrm>
          <a:prstGeom prst="rect">
            <a:avLst/>
          </a:prstGeom>
          <a:noFill/>
          <a:ln>
            <a:noFill/>
          </a:ln>
        </p:spPr>
      </p:pic>
      <p:pic>
        <p:nvPicPr>
          <p:cNvPr id="84" name="Shape 84"/>
          <p:cNvPicPr preferRelativeResize="0"/>
          <p:nvPr/>
        </p:nvPicPr>
        <p:blipFill>
          <a:blip r:embed="rId4">
            <a:alphaModFix/>
          </a:blip>
          <a:stretch>
            <a:fillRect/>
          </a:stretch>
        </p:blipFill>
        <p:spPr>
          <a:xfrm>
            <a:off x="5759450" y="1014937"/>
            <a:ext cx="1457325" cy="4010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pic>
        <p:nvPicPr>
          <p:cNvPr id="89" name="Shape 89" descr="chart.png"/>
          <p:cNvPicPr preferRelativeResize="0"/>
          <p:nvPr/>
        </p:nvPicPr>
        <p:blipFill>
          <a:blip r:embed="rId3">
            <a:alphaModFix/>
          </a:blip>
          <a:stretch>
            <a:fillRect/>
          </a:stretch>
        </p:blipFill>
        <p:spPr>
          <a:xfrm>
            <a:off x="47825" y="996825"/>
            <a:ext cx="6096375" cy="4064250"/>
          </a:xfrm>
          <a:prstGeom prst="rect">
            <a:avLst/>
          </a:prstGeom>
          <a:noFill/>
          <a:ln>
            <a:noFill/>
          </a:ln>
        </p:spPr>
      </p:pic>
      <p:sp>
        <p:nvSpPr>
          <p:cNvPr id="90" name="Shape 90"/>
          <p:cNvSpPr txBox="1">
            <a:spLocks noGrp="1"/>
          </p:cNvSpPr>
          <p:nvPr>
            <p:ph type="body" idx="1"/>
          </p:nvPr>
        </p:nvSpPr>
        <p:spPr>
          <a:xfrm>
            <a:off x="5722275" y="1064425"/>
            <a:ext cx="3300600" cy="1904100"/>
          </a:xfrm>
          <a:prstGeom prst="rect">
            <a:avLst/>
          </a:prstGeom>
        </p:spPr>
        <p:txBody>
          <a:bodyPr lIns="91425" tIns="91425" rIns="91425" bIns="91425" anchor="t" anchorCtr="0">
            <a:noAutofit/>
          </a:bodyPr>
          <a:lstStyle/>
          <a:p>
            <a:pPr marL="514350" lvl="0" indent="-285750" rtl="0">
              <a:lnSpc>
                <a:spcPct val="115000"/>
              </a:lnSpc>
              <a:spcBef>
                <a:spcPts val="0"/>
              </a:spcBef>
              <a:spcAft>
                <a:spcPts val="0"/>
              </a:spcAft>
              <a:buClr>
                <a:srgbClr val="000000"/>
              </a:buClr>
              <a:buFont typeface="Arial" panose="020B0604020202020204" pitchFamily="34" charset="0"/>
              <a:buChar char="•"/>
            </a:pPr>
            <a:r>
              <a:rPr lang="en" dirty="0">
                <a:solidFill>
                  <a:srgbClr val="000000"/>
                </a:solidFill>
                <a:latin typeface="Arial"/>
                <a:ea typeface="Arial"/>
                <a:cs typeface="Arial"/>
                <a:sym typeface="Arial"/>
              </a:rPr>
              <a:t>There are a total of 2242 unique side effect entities and 412 unique drug entities out of 228881 named entities. </a:t>
            </a:r>
          </a:p>
        </p:txBody>
      </p:sp>
      <p:sp>
        <p:nvSpPr>
          <p:cNvPr id="91" name="Shape 91"/>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marL="457200" lvl="0" indent="-228600" rtl="0">
              <a:spcBef>
                <a:spcPts val="0"/>
              </a:spcBef>
              <a:buFont typeface="Arial"/>
              <a:buAutoNum type="arabicPeriod"/>
            </a:pPr>
            <a:r>
              <a:rPr lang="en">
                <a:latin typeface="Arial"/>
                <a:ea typeface="Arial"/>
                <a:cs typeface="Arial"/>
                <a:sym typeface="Arial"/>
              </a:rPr>
              <a:t>Data Labeling - Named Entity Recognition Cont.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a:latin typeface="Arial"/>
                <a:ea typeface="Arial"/>
                <a:cs typeface="Arial"/>
                <a:sym typeface="Arial"/>
              </a:rPr>
              <a:t>2. Generating Side Effect Dictionary - Smoke List</a:t>
            </a:r>
          </a:p>
        </p:txBody>
      </p:sp>
      <p:pic>
        <p:nvPicPr>
          <p:cNvPr id="97" name="Shape 97"/>
          <p:cNvPicPr preferRelativeResize="0"/>
          <p:nvPr/>
        </p:nvPicPr>
        <p:blipFill>
          <a:blip r:embed="rId3">
            <a:alphaModFix/>
          </a:blip>
          <a:stretch>
            <a:fillRect/>
          </a:stretch>
        </p:blipFill>
        <p:spPr>
          <a:xfrm>
            <a:off x="1318275" y="1017725"/>
            <a:ext cx="6507456" cy="38209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a:latin typeface="Arial"/>
                <a:ea typeface="Arial"/>
                <a:cs typeface="Arial"/>
                <a:sym typeface="Arial"/>
              </a:rPr>
              <a:t>2. Generating Side Effect Dictionary - Filtering</a:t>
            </a:r>
          </a:p>
        </p:txBody>
      </p:sp>
      <p:pic>
        <p:nvPicPr>
          <p:cNvPr id="103" name="Shape 103"/>
          <p:cNvPicPr preferRelativeResize="0"/>
          <p:nvPr/>
        </p:nvPicPr>
        <p:blipFill>
          <a:blip r:embed="rId3">
            <a:alphaModFix/>
          </a:blip>
          <a:stretch>
            <a:fillRect/>
          </a:stretch>
        </p:blipFill>
        <p:spPr>
          <a:xfrm>
            <a:off x="152400" y="1017725"/>
            <a:ext cx="8839199" cy="372502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a:latin typeface="Arial"/>
                <a:ea typeface="Arial"/>
                <a:cs typeface="Arial"/>
                <a:sym typeface="Arial"/>
              </a:rPr>
              <a:t>2. Generating Side Effect Dictionary - Result</a:t>
            </a:r>
          </a:p>
        </p:txBody>
      </p:sp>
      <p:pic>
        <p:nvPicPr>
          <p:cNvPr id="109" name="Shape 109"/>
          <p:cNvPicPr preferRelativeResize="0"/>
          <p:nvPr/>
        </p:nvPicPr>
        <p:blipFill>
          <a:blip r:embed="rId3">
            <a:alphaModFix/>
          </a:blip>
          <a:stretch>
            <a:fillRect/>
          </a:stretch>
        </p:blipFill>
        <p:spPr>
          <a:xfrm>
            <a:off x="1579700" y="1148600"/>
            <a:ext cx="5984600" cy="37640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445025"/>
            <a:ext cx="8520600" cy="572700"/>
          </a:xfrm>
          <a:prstGeom prst="rect">
            <a:avLst/>
          </a:prstGeom>
        </p:spPr>
        <p:txBody>
          <a:bodyPr lIns="91425" tIns="91425" rIns="91425" bIns="91425" anchor="t" anchorCtr="0">
            <a:noAutofit/>
          </a:bodyPr>
          <a:lstStyle/>
          <a:p>
            <a:pPr lvl="0" rtl="0">
              <a:spcBef>
                <a:spcPts val="0"/>
              </a:spcBef>
              <a:buNone/>
            </a:pPr>
            <a:r>
              <a:rPr lang="en">
                <a:latin typeface="Arial"/>
                <a:ea typeface="Arial"/>
                <a:cs typeface="Arial"/>
                <a:sym typeface="Arial"/>
              </a:rPr>
              <a:t>3. Visualization</a:t>
            </a:r>
          </a:p>
        </p:txBody>
      </p:sp>
      <p:pic>
        <p:nvPicPr>
          <p:cNvPr id="115" name="Shape 115"/>
          <p:cNvPicPr preferRelativeResize="0"/>
          <p:nvPr/>
        </p:nvPicPr>
        <p:blipFill>
          <a:blip r:embed="rId3">
            <a:alphaModFix/>
          </a:blip>
          <a:stretch>
            <a:fillRect/>
          </a:stretch>
        </p:blipFill>
        <p:spPr>
          <a:xfrm>
            <a:off x="1631175" y="1017725"/>
            <a:ext cx="5881640" cy="3973375"/>
          </a:xfrm>
          <a:prstGeom prst="rect">
            <a:avLst/>
          </a:prstGeom>
          <a:noFill/>
          <a:ln>
            <a:noFill/>
          </a:ln>
        </p:spPr>
      </p:pic>
      <p:sp>
        <p:nvSpPr>
          <p:cNvPr id="116" name="Shape 116"/>
          <p:cNvSpPr txBox="1"/>
          <p:nvPr/>
        </p:nvSpPr>
        <p:spPr>
          <a:xfrm>
            <a:off x="6762200" y="1074075"/>
            <a:ext cx="2276700" cy="310200"/>
          </a:xfrm>
          <a:prstGeom prst="rect">
            <a:avLst/>
          </a:prstGeom>
          <a:noFill/>
          <a:ln>
            <a:noFill/>
          </a:ln>
        </p:spPr>
        <p:txBody>
          <a:bodyPr lIns="91425" tIns="91425" rIns="91425" bIns="91425" anchor="t" anchorCtr="0">
            <a:noAutofit/>
          </a:bodyPr>
          <a:lstStyle/>
          <a:p>
            <a:pPr lvl="0">
              <a:spcBef>
                <a:spcPts val="0"/>
              </a:spcBef>
              <a:buNone/>
            </a:pPr>
            <a:r>
              <a:rPr lang="en"/>
              <a:t>*values are in percentage</a:t>
            </a:r>
          </a:p>
          <a:p>
            <a:pPr lvl="0">
              <a:spcBef>
                <a:spcPts val="0"/>
              </a:spcBef>
              <a:buNone/>
            </a:pPr>
            <a:endParaRPr/>
          </a:p>
        </p:txBody>
      </p: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609</Words>
  <Application>Microsoft Macintosh PowerPoint</Application>
  <PresentationFormat>On-screen Show (16:9)</PresentationFormat>
  <Paragraphs>57</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Proxima Nova</vt:lpstr>
      <vt:lpstr>spearmint</vt:lpstr>
      <vt:lpstr>Identifying Drug Related Events from Social Media</vt:lpstr>
      <vt:lpstr>Innovative information system and processing steps</vt:lpstr>
      <vt:lpstr>Data Labeling</vt:lpstr>
      <vt:lpstr>Data Labeling - Named Entity Recognition</vt:lpstr>
      <vt:lpstr>Data Labeling - Named Entity Recognition Cont.</vt:lpstr>
      <vt:lpstr>2. Generating Side Effect Dictionary - Smoke List</vt:lpstr>
      <vt:lpstr>2. Generating Side Effect Dictionary - Filtering</vt:lpstr>
      <vt:lpstr>2. Generating Side Effect Dictionary - Result</vt:lpstr>
      <vt:lpstr>3. Visualization</vt:lpstr>
      <vt:lpstr>4. Validation</vt:lpstr>
      <vt:lpstr>Demo</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Drug Related Events from Social Media</dc:title>
  <cp:lastModifiedBy>Microsoft Office User</cp:lastModifiedBy>
  <cp:revision>1</cp:revision>
  <dcterms:modified xsi:type="dcterms:W3CDTF">2017-05-12T19:17:55Z</dcterms:modified>
</cp:coreProperties>
</file>