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The </a:t>
            </a:r>
            <a:r>
              <a:rPr b="1" lang="en"/>
              <a:t>goals</a:t>
            </a:r>
            <a:r>
              <a:rPr lang="en"/>
              <a:t> of this project were to create </a:t>
            </a:r>
            <a:r>
              <a:rPr b="1" lang="en"/>
              <a:t>promotional material</a:t>
            </a:r>
            <a:r>
              <a:rPr lang="en"/>
              <a:t> for client aimed at </a:t>
            </a:r>
            <a:r>
              <a:rPr b="1" lang="en"/>
              <a:t>two audiences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The </a:t>
            </a:r>
            <a:r>
              <a:rPr b="1" lang="en"/>
              <a:t>first</a:t>
            </a:r>
            <a:r>
              <a:rPr lang="en"/>
              <a:t> audience is </a:t>
            </a:r>
            <a:r>
              <a:rPr b="1" lang="en"/>
              <a:t>sponsors</a:t>
            </a:r>
            <a:r>
              <a:rPr lang="en"/>
              <a:t> of </a:t>
            </a:r>
            <a:r>
              <a:rPr b="1" lang="en"/>
              <a:t>future events</a:t>
            </a:r>
            <a:r>
              <a:rPr lang="en"/>
              <a:t>. 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VeSPA </a:t>
            </a:r>
            <a:r>
              <a:rPr b="1" lang="en"/>
              <a:t>contacts companies</a:t>
            </a:r>
            <a:r>
              <a:rPr lang="en"/>
              <a:t> that may be interested in sponsoring a tournament that they put on in order to </a:t>
            </a:r>
            <a:r>
              <a:rPr b="1" lang="en"/>
              <a:t>provide larger prizes</a:t>
            </a:r>
            <a:r>
              <a:rPr lang="en"/>
              <a:t> and more resources to those participating in the event.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The </a:t>
            </a:r>
            <a:r>
              <a:rPr b="1" lang="en"/>
              <a:t>second</a:t>
            </a:r>
            <a:r>
              <a:rPr lang="en"/>
              <a:t> is the </a:t>
            </a:r>
            <a:r>
              <a:rPr b="1" lang="en"/>
              <a:t>gamers</a:t>
            </a:r>
            <a:r>
              <a:rPr lang="en"/>
              <a:t>.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The goal there is to create material that will </a:t>
            </a:r>
            <a:r>
              <a:rPr b="1" lang="en"/>
              <a:t>excite the gamers</a:t>
            </a:r>
            <a:r>
              <a:rPr lang="en"/>
              <a:t> into </a:t>
            </a:r>
            <a:r>
              <a:rPr b="1" lang="en"/>
              <a:t>participating in future events</a:t>
            </a:r>
            <a:r>
              <a:rPr lang="en"/>
              <a:t>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Luckily our event took place right at the </a:t>
            </a:r>
            <a:r>
              <a:rPr b="1" lang="en"/>
              <a:t>beginning of the semester.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This allowed us to obtain the </a:t>
            </a:r>
            <a:r>
              <a:rPr b="1" lang="en"/>
              <a:t>footage early</a:t>
            </a:r>
            <a:r>
              <a:rPr lang="en"/>
              <a:t> and spend more time compiling and on editing.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There were some </a:t>
            </a:r>
            <a:r>
              <a:rPr b="1" lang="en"/>
              <a:t>drawbacks</a:t>
            </a:r>
            <a:r>
              <a:rPr lang="en"/>
              <a:t> however, in that we hadn't had some of the lessons on </a:t>
            </a:r>
            <a:r>
              <a:rPr b="1" lang="en"/>
              <a:t>filming and lighting.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We used </a:t>
            </a:r>
            <a:r>
              <a:rPr b="1" lang="en"/>
              <a:t>two cameras from innovation space </a:t>
            </a:r>
            <a:r>
              <a:rPr lang="en"/>
              <a:t>and tried to get footage of before during and after the event of participants playing and of the audience reacting.</a:t>
            </a:r>
          </a:p>
          <a:p>
            <a:r>
              <a:t/>
            </a:r>
          </a:p>
          <a:p>
            <a:pPr rtl="0" lvl="0">
              <a:buNone/>
            </a:pPr>
            <a:r>
              <a:rPr b="1" lang="en"/>
              <a:t>Lighting</a:t>
            </a:r>
            <a:r>
              <a:rPr lang="en"/>
              <a:t> was an issues especially in the </a:t>
            </a:r>
            <a:r>
              <a:rPr b="1" lang="en"/>
              <a:t>auditorium</a:t>
            </a:r>
            <a:r>
              <a:rPr lang="en"/>
              <a:t> since it wasn't under our control. It was so dark that nearly all the footage taken of the audience was useless.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The event was also </a:t>
            </a:r>
            <a:r>
              <a:rPr b="1" lang="en"/>
              <a:t>spread out</a:t>
            </a:r>
            <a:r>
              <a:rPr lang="en"/>
              <a:t> from the </a:t>
            </a:r>
            <a:r>
              <a:rPr b="1" lang="en"/>
              <a:t>Graduate Life Center Auditorium </a:t>
            </a:r>
            <a:r>
              <a:rPr lang="en"/>
              <a:t>to various classrooms all the way to </a:t>
            </a:r>
            <a:r>
              <a:rPr b="1" lang="en"/>
              <a:t>Torg</a:t>
            </a:r>
            <a:r>
              <a:rPr lang="en"/>
              <a:t>. This made shooting footage of the entire event challenging.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The cameras recorded in a </a:t>
            </a:r>
            <a:r>
              <a:rPr b="1" lang="en"/>
              <a:t>proprietary HD file format</a:t>
            </a:r>
            <a:r>
              <a:rPr lang="en"/>
              <a:t> created by Sony and Panasonic called </a:t>
            </a:r>
            <a:r>
              <a:rPr b="1" lang="en"/>
              <a:t>MTS</a:t>
            </a:r>
            <a:r>
              <a:rPr lang="en"/>
              <a:t>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The footage from game streams was in the </a:t>
            </a:r>
            <a:r>
              <a:rPr b="1" lang="en"/>
              <a:t>Flash fla</a:t>
            </a:r>
            <a:r>
              <a:rPr lang="en"/>
              <a:t> format.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For our video editing software we used, iMovie, needed .</a:t>
            </a:r>
            <a:r>
              <a:rPr b="1" lang="en"/>
              <a:t>mov</a:t>
            </a:r>
            <a:r>
              <a:rPr lang="en"/>
              <a:t> files, so we used a program called </a:t>
            </a:r>
            <a:r>
              <a:rPr b="1" lang="en"/>
              <a:t>Toast</a:t>
            </a:r>
            <a:r>
              <a:rPr lang="en"/>
              <a:t> to handle the conversion.</a:t>
            </a:r>
          </a:p>
          <a:p>
            <a:r>
              <a:t/>
            </a:r>
          </a:p>
          <a:p>
            <a:pPr>
              <a:buNone/>
            </a:pPr>
            <a:r>
              <a:rPr b="1" lang="en"/>
              <a:t>Took many hours to converts.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We ran into several </a:t>
            </a:r>
            <a:r>
              <a:rPr b="1" lang="en"/>
              <a:t>issues</a:t>
            </a:r>
            <a:r>
              <a:rPr lang="en"/>
              <a:t> when publishing the videos.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The videos themselves were only </a:t>
            </a:r>
            <a:r>
              <a:rPr b="1" lang="en"/>
              <a:t>500 - 700 MB</a:t>
            </a:r>
            <a:r>
              <a:rPr lang="en"/>
              <a:t>, so uploading them to </a:t>
            </a:r>
            <a:r>
              <a:rPr b="1" lang="en"/>
              <a:t>YouTube</a:t>
            </a:r>
            <a:r>
              <a:rPr lang="en"/>
              <a:t> was fine.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We chose music from </a:t>
            </a:r>
            <a:r>
              <a:rPr b="1" lang="en"/>
              <a:t>copyright holders</a:t>
            </a:r>
            <a:r>
              <a:rPr lang="en"/>
              <a:t> who were </a:t>
            </a:r>
            <a:r>
              <a:rPr b="1" lang="en"/>
              <a:t>YouTube Content Partners</a:t>
            </a:r>
            <a:r>
              <a:rPr lang="en"/>
              <a:t>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This means we're allowed to </a:t>
            </a:r>
            <a:r>
              <a:rPr b="1" lang="en"/>
              <a:t>play the videos</a:t>
            </a:r>
            <a:r>
              <a:rPr lang="en"/>
              <a:t> on YouTube, but we </a:t>
            </a:r>
            <a:r>
              <a:rPr b="1" lang="en"/>
              <a:t>can't collect advertising revenue</a:t>
            </a:r>
            <a:r>
              <a:rPr lang="en"/>
              <a:t> from them - which our client is okay with.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For </a:t>
            </a:r>
            <a:r>
              <a:rPr b="1" lang="en"/>
              <a:t>VTechWorks</a:t>
            </a:r>
            <a:r>
              <a:rPr lang="en"/>
              <a:t> we created </a:t>
            </a:r>
            <a:r>
              <a:rPr b="1" lang="en"/>
              <a:t>separate versions</a:t>
            </a:r>
            <a:r>
              <a:rPr lang="en"/>
              <a:t> of the videos that used music that was liscensed under the </a:t>
            </a:r>
            <a:r>
              <a:rPr b="1" lang="en"/>
              <a:t>Creative Commons liscense</a:t>
            </a:r>
            <a:r>
              <a:rPr lang="en"/>
              <a:t>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On </a:t>
            </a:r>
            <a:r>
              <a:rPr b="1" lang="en"/>
              <a:t>VTechWorks</a:t>
            </a:r>
            <a:r>
              <a:rPr lang="en"/>
              <a:t> we are also hosting the </a:t>
            </a:r>
            <a:r>
              <a:rPr b="1" lang="en"/>
              <a:t>iMovie projects</a:t>
            </a:r>
            <a:r>
              <a:rPr lang="en"/>
              <a:t> used to create the all four videos.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This will allows the client to use the </a:t>
            </a:r>
            <a:r>
              <a:rPr b="1" lang="en"/>
              <a:t>current videos as a template</a:t>
            </a:r>
            <a:r>
              <a:rPr lang="en"/>
              <a:t> for future top 10 or promotional videos.</a:t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4124512" x="0"/>
            <a:ext cy="9497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734342" x="685800"/>
            <a:ext cy="22454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4124476" x="685800"/>
            <a:ext cy="9497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947332" x="457200"/>
            <a:ext cy="4620299" cx="4030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949211" x="4656667"/>
            <a:ext cy="4620299" cx="4030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5875078" x="0"/>
            <a:ext cy="6927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b="1" sz="2400" i="0">
                <a:solidFill>
                  <a:schemeClr val="lt1"/>
                </a:solidFill>
              </a:defRPr>
            </a:lvl1pPr>
            <a:lvl2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b="1" sz="2400" i="0">
                <a:solidFill>
                  <a:schemeClr val="lt1"/>
                </a:solidFill>
              </a:defRPr>
            </a:lvl2pPr>
            <a:lvl3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b="1" sz="2400" i="0">
                <a:solidFill>
                  <a:schemeClr val="lt1"/>
                </a:solidFill>
              </a:defRPr>
            </a:lvl3pPr>
            <a:lvl4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b="1" sz="2400" i="0">
                <a:solidFill>
                  <a:schemeClr val="lt1"/>
                </a:solidFill>
              </a:defRPr>
            </a:lvl4pPr>
            <a:lvl5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b="1" sz="2400" i="0">
                <a:solidFill>
                  <a:schemeClr val="lt1"/>
                </a:solidFill>
              </a:defRPr>
            </a:lvl5pPr>
            <a:lvl6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b="1" sz="2400" i="0">
                <a:solidFill>
                  <a:schemeClr val="lt1"/>
                </a:solidFill>
              </a:defRPr>
            </a:lvl6pPr>
            <a:lvl7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b="1" sz="2400" i="0">
                <a:solidFill>
                  <a:schemeClr val="lt1"/>
                </a:solidFill>
              </a:defRPr>
            </a:lvl7pPr>
            <a:lvl8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b="1" sz="2400" i="0">
                <a:solidFill>
                  <a:schemeClr val="lt1"/>
                </a:solidFill>
              </a:defRPr>
            </a:lvl8pPr>
            <a:lvl9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b="1" sz="2400" i="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youtube.com/v/Sj4ZZIUGtRA" Type="http://schemas.openxmlformats.org/officeDocument/2006/relationships/hyperlink" TargetMode="External" Id="rId4"/><Relationship Target="../media/image06.jpg" Type="http://schemas.openxmlformats.org/officeDocument/2006/relationships/image" Id="rId5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youtube.com/v/B87flxaBcN0" Type="http://schemas.openxmlformats.org/officeDocument/2006/relationships/hyperlink" TargetMode="External" Id="rId4"/><Relationship Target="../media/image05.jpg" Type="http://schemas.openxmlformats.org/officeDocument/2006/relationships/image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0.png" Type="http://schemas.openxmlformats.org/officeDocument/2006/relationships/image" Id="rId4"/><Relationship Target="../media/image04.png" Type="http://schemas.openxmlformats.org/officeDocument/2006/relationships/image" Id="rId3"/><Relationship Target="../media/image03.png" Type="http://schemas.openxmlformats.org/officeDocument/2006/relationships/image" Id="rId6"/><Relationship Target="../media/image10.png" Type="http://schemas.openxmlformats.org/officeDocument/2006/relationships/image" Id="rId5"/><Relationship Target="../media/image01.png" Type="http://schemas.openxmlformats.org/officeDocument/2006/relationships/image" Id="rId8"/><Relationship Target="../media/image02.png" Type="http://schemas.openxmlformats.org/officeDocument/2006/relationships/image" Id="rId7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png" Type="http://schemas.openxmlformats.org/officeDocument/2006/relationships/image" Id="rId4"/><Relationship Target="../media/image14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1734342" x="685800"/>
            <a:ext cy="22454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VeSPA Video</a:t>
            </a:r>
          </a:p>
          <a:p>
            <a:pPr rtl="0" lvl="0">
              <a:buNone/>
            </a:pPr>
            <a:r>
              <a:rPr sz="2400" lang="en"/>
              <a:t>Client : VeSPA &amp; Thomas Schlegel</a:t>
            </a:r>
          </a:p>
          <a:p>
            <a:pPr rtl="0" lvl="0">
              <a:buNone/>
            </a:pPr>
            <a:r>
              <a:rPr sz="2400" lang="en"/>
              <a:t>Virginia Tech University</a:t>
            </a:r>
          </a:p>
          <a:p>
            <a:pPr rtl="0" lvl="0">
              <a:buNone/>
            </a:pPr>
            <a:r>
              <a:rPr sz="2400" lang="en"/>
              <a:t>CS 4624 Multimedia/Hypertext</a:t>
            </a:r>
          </a:p>
          <a:p>
            <a:pPr>
              <a:buNone/>
            </a:pPr>
            <a:r>
              <a:rPr sz="2400" lang="en"/>
              <a:t>May 8, 2013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4124476" x="685800"/>
            <a:ext cy="949799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Siggi Simonarson &amp; Sean Case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Updated Timeline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rgbClr val="6AA84F"/>
                </a:solidFill>
              </a:rPr>
              <a:t>✔  </a:t>
            </a:r>
            <a:r>
              <a:rPr b="1" sz="2200" lang="en">
                <a:solidFill>
                  <a:srgbClr val="000000"/>
                </a:solidFill>
              </a:rPr>
              <a:t>Jan 27 - Feb 2:</a:t>
            </a:r>
            <a:r>
              <a:rPr sz="2200" lang="en">
                <a:solidFill>
                  <a:srgbClr val="000000"/>
                </a:solidFill>
              </a:rPr>
              <a:t> Collection of in game footage</a:t>
            </a:r>
          </a:p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rgbClr val="6AA84F"/>
                </a:solidFill>
              </a:rPr>
              <a:t>✔  </a:t>
            </a:r>
            <a:r>
              <a:rPr b="1" sz="2200" lang="en">
                <a:solidFill>
                  <a:srgbClr val="000000"/>
                </a:solidFill>
              </a:rPr>
              <a:t>February 1 &amp; 2: </a:t>
            </a:r>
            <a:r>
              <a:rPr sz="2200" lang="en">
                <a:solidFill>
                  <a:srgbClr val="000000"/>
                </a:solidFill>
              </a:rPr>
              <a:t>Filming of live event</a:t>
            </a:r>
          </a:p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rgbClr val="6AA84F"/>
                </a:solidFill>
              </a:rPr>
              <a:t>✔  </a:t>
            </a:r>
            <a:r>
              <a:rPr b="1" sz="2200" lang="en">
                <a:solidFill>
                  <a:srgbClr val="000000"/>
                </a:solidFill>
              </a:rPr>
              <a:t>February 12:</a:t>
            </a:r>
            <a:r>
              <a:rPr sz="2200" lang="en">
                <a:solidFill>
                  <a:srgbClr val="000000"/>
                </a:solidFill>
              </a:rPr>
              <a:t> Meet with client to nail down specifics &amp; collect necessary files</a:t>
            </a:r>
          </a:p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rgbClr val="6AA84F"/>
                </a:solidFill>
              </a:rPr>
              <a:t>✔  </a:t>
            </a:r>
            <a:r>
              <a:rPr b="1" sz="2200" lang="en">
                <a:solidFill>
                  <a:srgbClr val="000000"/>
                </a:solidFill>
              </a:rPr>
              <a:t>March 26:</a:t>
            </a:r>
            <a:r>
              <a:rPr sz="2200" lang="en">
                <a:solidFill>
                  <a:srgbClr val="000000"/>
                </a:solidFill>
              </a:rPr>
              <a:t> Promotional video draft done</a:t>
            </a:r>
          </a:p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rgbClr val="6AA84F"/>
                </a:solidFill>
              </a:rPr>
              <a:t>✔  </a:t>
            </a:r>
            <a:r>
              <a:rPr b="1" sz="2200" lang="en">
                <a:solidFill>
                  <a:srgbClr val="000000"/>
                </a:solidFill>
              </a:rPr>
              <a:t>March 27:</a:t>
            </a:r>
            <a:r>
              <a:rPr sz="2200" lang="en">
                <a:solidFill>
                  <a:srgbClr val="000000"/>
                </a:solidFill>
              </a:rPr>
              <a:t> Midterm presentation</a:t>
            </a:r>
          </a:p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rgbClr val="6AA84F"/>
                </a:solidFill>
              </a:rPr>
              <a:t>✔  </a:t>
            </a:r>
            <a:r>
              <a:rPr b="1" sz="2200" lang="en">
                <a:solidFill>
                  <a:srgbClr val="000000"/>
                </a:solidFill>
              </a:rPr>
              <a:t>March 27 - April 3:</a:t>
            </a:r>
            <a:r>
              <a:rPr sz="2200" lang="en">
                <a:solidFill>
                  <a:srgbClr val="000000"/>
                </a:solidFill>
              </a:rPr>
              <a:t> Work with client for promotional video edits</a:t>
            </a:r>
          </a:p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rgbClr val="6AA84F"/>
                </a:solidFill>
              </a:rPr>
              <a:t>✔  </a:t>
            </a:r>
            <a:r>
              <a:rPr b="1" sz="2200" lang="en">
                <a:solidFill>
                  <a:srgbClr val="000000"/>
                </a:solidFill>
              </a:rPr>
              <a:t>April 7: </a:t>
            </a:r>
            <a:r>
              <a:rPr sz="2200" lang="en">
                <a:solidFill>
                  <a:srgbClr val="000000"/>
                </a:solidFill>
              </a:rPr>
              <a:t>Promotional video final edit</a:t>
            </a:r>
          </a:p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rgbClr val="6AA84F"/>
                </a:solidFill>
              </a:rPr>
              <a:t>✔  </a:t>
            </a:r>
            <a:r>
              <a:rPr b="1" sz="2200" lang="en">
                <a:solidFill>
                  <a:srgbClr val="000000"/>
                </a:solidFill>
              </a:rPr>
              <a:t>May 1: </a:t>
            </a:r>
            <a:r>
              <a:rPr sz="2200" lang="en">
                <a:solidFill>
                  <a:srgbClr val="000000"/>
                </a:solidFill>
              </a:rPr>
              <a:t>Highlight reel video draft</a:t>
            </a:r>
          </a:p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rgbClr val="6AA84F"/>
                </a:solidFill>
              </a:rPr>
              <a:t>✔</a:t>
            </a:r>
            <a:r>
              <a:rPr b="1" sz="2200" lang="en">
                <a:solidFill>
                  <a:srgbClr val="000000"/>
                </a:solidFill>
              </a:rPr>
              <a:t>  May 1 - 8: </a:t>
            </a:r>
            <a:r>
              <a:rPr sz="2200" lang="en">
                <a:solidFill>
                  <a:srgbClr val="000000"/>
                </a:solidFill>
              </a:rPr>
              <a:t>Work with client for highlight reel video edits</a:t>
            </a:r>
          </a:p>
          <a:p>
            <a:pPr rtl="0" lvl="0" indent="-3683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b="1" sz="2200" lang="en">
                <a:solidFill>
                  <a:srgbClr val="FFD966"/>
                </a:solidFill>
              </a:rPr>
              <a:t>IP</a:t>
            </a:r>
            <a:r>
              <a:rPr b="1" sz="2200" lang="en">
                <a:solidFill>
                  <a:srgbClr val="000000"/>
                </a:solidFill>
              </a:rPr>
              <a:t> May 8: </a:t>
            </a:r>
            <a:r>
              <a:rPr sz="2200" lang="en">
                <a:solidFill>
                  <a:srgbClr val="000000"/>
                </a:solidFill>
              </a:rPr>
              <a:t>Final presentation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Promotional Video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
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03" name="Shape 103">
            <a:hlinkClick r:id="rId4"/>
          </p:cNvPr>
          <p:cNvSpPr/>
          <p:nvPr/>
        </p:nvSpPr>
        <p:spPr>
          <a:xfrm>
            <a:off y="1930628" x="1469420"/>
            <a:ext cy="4653706" cx="620515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Highlight Reel Video</a:t>
            </a:r>
          </a:p>
        </p:txBody>
      </p:sp>
      <p:sp>
        <p:nvSpPr>
          <p:cNvPr id="109" name="Shape 109">
            <a:hlinkClick r:id="rId4"/>
          </p:cNvPr>
          <p:cNvSpPr/>
          <p:nvPr/>
        </p:nvSpPr>
        <p:spPr>
          <a:xfrm>
            <a:off y="1945610" x="1489504"/>
            <a:ext cy="4623742" cx="616499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The Hokie Grail</a:t>
            </a:r>
          </a:p>
        </p:txBody>
      </p:sp>
      <p:sp>
        <p:nvSpPr>
          <p:cNvPr id="35" name="Shape 35"/>
          <p:cNvSpPr/>
          <p:nvPr/>
        </p:nvSpPr>
        <p:spPr>
          <a:xfrm>
            <a:off y="1924132" x="213514"/>
            <a:ext cy="4865531" cx="46352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6" name="Shape 36"/>
          <p:cNvSpPr txBox="1"/>
          <p:nvPr/>
        </p:nvSpPr>
        <p:spPr>
          <a:xfrm>
            <a:off y="1972700" x="4867140"/>
            <a:ext cy="4722900" cx="39452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15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sz="3000" lang="en"/>
              <a:t>League of Legends tournament</a:t>
            </a:r>
          </a:p>
          <a:p>
            <a:pPr rtl="0" lvl="0" indent="-419100" marL="457200">
              <a:lnSpc>
                <a:spcPct val="115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sz="3000" lang="en"/>
              <a:t>24 Teams</a:t>
            </a:r>
          </a:p>
          <a:p>
            <a:pPr rtl="0" lvl="0" indent="-419100" marL="457200">
              <a:lnSpc>
                <a:spcPct val="115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sz="3000" lang="en"/>
              <a:t>Over 75 games</a:t>
            </a:r>
          </a:p>
          <a:p>
            <a:pPr rtl="0" lvl="0" indent="-419100" marL="457200">
              <a:lnSpc>
                <a:spcPct val="115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sz="3000" lang="en"/>
              <a:t>$1000 cash prize + raffles &amp; other prizes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Goals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947332" x="457200"/>
            <a:ext cy="4620299" cx="8220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Create promotional material for Virginia eSports Association to:</a:t>
            </a:r>
          </a:p>
          <a:p>
            <a:pPr rtl="0" lvl="1" indent="-419100" marL="914400"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3000" lang="en"/>
              <a:t>Obtain sponsors for future events</a:t>
            </a:r>
          </a:p>
          <a:p>
            <a:pPr rtl="0" lvl="1" indent="-419100" marL="914400"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3000" lang="en"/>
              <a:t>Excite players to compete in future events</a:t>
            </a:r>
          </a:p>
        </p:txBody>
      </p:sp>
      <p:sp>
        <p:nvSpPr>
          <p:cNvPr id="43" name="Shape 43"/>
          <p:cNvSpPr/>
          <p:nvPr/>
        </p:nvSpPr>
        <p:spPr>
          <a:xfrm>
            <a:off y="4183421" x="536625"/>
            <a:ext cy="1550510" cx="206865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4" name="Shape 44"/>
          <p:cNvSpPr/>
          <p:nvPr/>
        </p:nvSpPr>
        <p:spPr>
          <a:xfrm>
            <a:off y="4391281" x="2669724"/>
            <a:ext cy="952500" cx="1905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45" name="Shape 45"/>
          <p:cNvSpPr/>
          <p:nvPr/>
        </p:nvSpPr>
        <p:spPr>
          <a:xfrm>
            <a:off y="5565538" x="2605282"/>
            <a:ext cy="1015463" cx="364122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46" name="Shape 46"/>
          <p:cNvSpPr/>
          <p:nvPr/>
        </p:nvSpPr>
        <p:spPr>
          <a:xfrm>
            <a:off y="4041186" x="4866657"/>
            <a:ext cy="1524351" cx="1939517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47" name="Shape 47"/>
          <p:cNvSpPr/>
          <p:nvPr/>
        </p:nvSpPr>
        <p:spPr>
          <a:xfrm>
            <a:off y="5486062" x="6379425"/>
            <a:ext cy="1174414" cx="2108231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  <p:sp>
        <p:nvSpPr>
          <p:cNvPr id="48" name="Shape 48"/>
          <p:cNvSpPr/>
          <p:nvPr/>
        </p:nvSpPr>
        <p:spPr>
          <a:xfrm>
            <a:off y="4102458" x="7007742"/>
            <a:ext cy="1401806" cx="1401806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Deliverables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947332" x="457200"/>
            <a:ext cy="4620299" cx="4656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Promotional Video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Footage taken at event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~ 4 minutes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Used by VeSPA to get sponsors</a:t>
            </a:r>
          </a:p>
          <a:p>
            <a:r>
              <a:t/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Highlight Reel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In game footage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~ 5 minutes</a:t>
            </a:r>
          </a:p>
          <a:p>
            <a:pPr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Entertainment for League of Legends Players</a:t>
            </a:r>
          </a:p>
        </p:txBody>
      </p:sp>
      <p:sp>
        <p:nvSpPr>
          <p:cNvPr id="55" name="Shape 55"/>
          <p:cNvSpPr/>
          <p:nvPr/>
        </p:nvSpPr>
        <p:spPr>
          <a:xfrm>
            <a:off y="1947332" x="5462523"/>
            <a:ext cy="2012642" cx="322427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6" name="Shape 56"/>
          <p:cNvSpPr/>
          <p:nvPr/>
        </p:nvSpPr>
        <p:spPr>
          <a:xfrm>
            <a:off y="4430579" x="5455618"/>
            <a:ext cy="2024696" cx="323808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Filming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947332" x="457200"/>
            <a:ext cy="4620299" cx="4577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Event took place in the beginning of the semester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Shot the live event with two cameras from Innovation Space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Lighting &amp; spread out nature of event were issues</a:t>
            </a:r>
          </a:p>
        </p:txBody>
      </p:sp>
      <p:sp>
        <p:nvSpPr>
          <p:cNvPr id="63" name="Shape 63"/>
          <p:cNvSpPr/>
          <p:nvPr/>
        </p:nvSpPr>
        <p:spPr>
          <a:xfrm>
            <a:off y="2144982" x="5027652"/>
            <a:ext cy="2568035" cx="365914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In Game Footage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1947332" x="457200"/>
            <a:ext cy="4620299" cx="468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Some of the teams submitted LoL Replay files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Issues arose with compatibility between patches </a:t>
            </a:r>
          </a:p>
          <a:p>
            <a:pPr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Ended up using footage from the stream</a:t>
            </a:r>
          </a:p>
        </p:txBody>
      </p:sp>
      <p:sp>
        <p:nvSpPr>
          <p:cNvPr id="70" name="Shape 70"/>
          <p:cNvSpPr/>
          <p:nvPr/>
        </p:nvSpPr>
        <p:spPr>
          <a:xfrm>
            <a:off y="1947332" x="5170662"/>
            <a:ext cy="2352083" cx="351613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Conversion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1947332" x="457200"/>
            <a:ext cy="4620299" cx="4532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Cameras recorded in .mts format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Streamed games were in .fla format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Needed them in .mov format for editing software</a:t>
            </a:r>
          </a:p>
          <a:p>
            <a:pPr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Used software called Toast</a:t>
            </a:r>
          </a:p>
        </p:txBody>
      </p:sp>
      <p:sp>
        <p:nvSpPr>
          <p:cNvPr id="77" name="Shape 77"/>
          <p:cNvSpPr/>
          <p:nvPr/>
        </p:nvSpPr>
        <p:spPr>
          <a:xfrm>
            <a:off y="2566536" x="5306855"/>
            <a:ext cy="3381891" cx="337994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Editing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1947332" x="457200"/>
            <a:ext cy="4620299" cx="8229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Tried out a lot of different editing software at Innovation Space</a:t>
            </a:r>
          </a:p>
          <a:p>
            <a:pPr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Decided to work with iMovie for ease and ability to work on our personal computers</a:t>
            </a:r>
          </a:p>
        </p:txBody>
      </p:sp>
      <p:sp>
        <p:nvSpPr>
          <p:cNvPr id="84" name="Shape 84"/>
          <p:cNvSpPr/>
          <p:nvPr/>
        </p:nvSpPr>
        <p:spPr>
          <a:xfrm>
            <a:off y="3899985" x="2320027"/>
            <a:ext cy="2813264" cx="450424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Publishing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Videos themselves only 500 - 700 MB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Published to YouTube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Music usable on YouTube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Copyright holders are YouTube Content Partners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Can't collect ad revenue from video - not an issue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VTechWorks versions of videos </a:t>
            </a:r>
          </a:p>
          <a:p>
            <a:pPr rtl="0" lvl="1" indent="-381000" marL="91440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2400" lang="en"/>
              <a:t>Creative Commons Licensed Music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VTechWorks hosting for:</a:t>
            </a:r>
          </a:p>
          <a:p>
            <a:pPr rtl="0" lvl="1" indent="-381000" marL="91440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2400" lang="en"/>
              <a:t>CC licensed videos</a:t>
            </a:r>
          </a:p>
          <a:p>
            <a:pPr rtl="0" lvl="1" indent="-381000" marL="914400">
              <a:spcBef>
                <a:spcPts val="480"/>
              </a:spcBef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iMovie Project files for future videos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Raw video totals 120 GB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