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32918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33FF"/>
    <a:srgbClr val="E5120D"/>
    <a:srgbClr val="5A5A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CC2C22-9C53-4C39-B09B-21A707636739}" v="1" dt="2024-05-29T19:07:23.7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49" autoAdjust="0"/>
    <p:restoredTop sz="95226" autoAdjust="0"/>
  </p:normalViewPr>
  <p:slideViewPr>
    <p:cSldViewPr snapToGrid="0">
      <p:cViewPr varScale="1">
        <p:scale>
          <a:sx n="28" d="100"/>
          <a:sy n="28" d="100"/>
        </p:scale>
        <p:origin x="284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imbush.4\Documents\Internship%20Research\Internship%20Graph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 </a:t>
            </a:r>
            <a:r>
              <a:rPr lang="en-US" sz="2800" b="1" dirty="0"/>
              <a:t>Average</a:t>
            </a:r>
            <a:r>
              <a:rPr lang="en-US" sz="2800" b="1" baseline="0" dirty="0"/>
              <a:t> Miles from Home Address to Internship Site by Major</a:t>
            </a:r>
            <a:endParaRPr lang="en-US" sz="2800" b="1" dirty="0"/>
          </a:p>
        </c:rich>
      </c:tx>
      <c:layout>
        <c:manualLayout>
          <c:xMode val="edge"/>
          <c:yMode val="edge"/>
          <c:x val="0.27281158912881176"/>
          <c:y val="2.7650423690777546E-3"/>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895141457900086"/>
          <c:y val="0.14675693097969514"/>
          <c:w val="0.84955137088082266"/>
          <c:h val="0.55465404729645706"/>
        </c:manualLayout>
      </c:layout>
      <c:barChart>
        <c:barDir val="col"/>
        <c:grouping val="clustered"/>
        <c:varyColors val="1"/>
        <c:ser>
          <c:idx val="0"/>
          <c:order val="0"/>
          <c:tx>
            <c:strRef>
              <c:f>Sheet1!$B$1</c:f>
              <c:strCache>
                <c:ptCount val="1"/>
                <c:pt idx="0">
                  <c:v>Average Miles</c:v>
                </c:pt>
              </c:strCache>
            </c:strRef>
          </c:tx>
          <c:spPr>
            <a:noFill/>
            <a:ln>
              <a:solidFill>
                <a:sysClr val="windowText" lastClr="000000"/>
              </a:solidFill>
            </a:ln>
          </c:spPr>
          <c:invertIfNegative val="0"/>
          <c:dPt>
            <c:idx val="0"/>
            <c:invertIfNegative val="0"/>
            <c:bubble3D val="0"/>
            <c:spPr>
              <a:noFill/>
              <a:ln>
                <a:solidFill>
                  <a:sysClr val="windowText" lastClr="000000"/>
                </a:solidFill>
              </a:ln>
              <a:effectLst/>
            </c:spPr>
            <c:extLst>
              <c:ext xmlns:c16="http://schemas.microsoft.com/office/drawing/2014/chart" uri="{C3380CC4-5D6E-409C-BE32-E72D297353CC}">
                <c16:uniqueId val="{00000001-E41D-499E-B5CC-54D3E53778A6}"/>
              </c:ext>
            </c:extLst>
          </c:dPt>
          <c:dPt>
            <c:idx val="1"/>
            <c:invertIfNegative val="0"/>
            <c:bubble3D val="0"/>
            <c:spPr>
              <a:solidFill>
                <a:schemeClr val="tx1"/>
              </a:solidFill>
              <a:ln>
                <a:solidFill>
                  <a:sysClr val="windowText" lastClr="000000"/>
                </a:solidFill>
              </a:ln>
              <a:effectLst/>
            </c:spPr>
            <c:extLst>
              <c:ext xmlns:c16="http://schemas.microsoft.com/office/drawing/2014/chart" uri="{C3380CC4-5D6E-409C-BE32-E72D297353CC}">
                <c16:uniqueId val="{00000003-E41D-499E-B5CC-54D3E53778A6}"/>
              </c:ext>
            </c:extLst>
          </c:dPt>
          <c:dPt>
            <c:idx val="2"/>
            <c:invertIfNegative val="0"/>
            <c:bubble3D val="0"/>
            <c:spPr>
              <a:solidFill>
                <a:srgbClr val="C00000"/>
              </a:solidFill>
              <a:ln>
                <a:solidFill>
                  <a:sysClr val="windowText" lastClr="000000"/>
                </a:solidFill>
              </a:ln>
              <a:effectLst/>
            </c:spPr>
            <c:extLst>
              <c:ext xmlns:c16="http://schemas.microsoft.com/office/drawing/2014/chart" uri="{C3380CC4-5D6E-409C-BE32-E72D297353CC}">
                <c16:uniqueId val="{00000005-E41D-499E-B5CC-54D3E53778A6}"/>
              </c:ext>
            </c:extLst>
          </c:dPt>
          <c:dPt>
            <c:idx val="3"/>
            <c:invertIfNegative val="0"/>
            <c:bubble3D val="0"/>
            <c:spPr>
              <a:solidFill>
                <a:srgbClr val="0000FF"/>
              </a:solidFill>
              <a:ln>
                <a:solidFill>
                  <a:sysClr val="windowText" lastClr="000000"/>
                </a:solidFill>
              </a:ln>
              <a:effectLst/>
            </c:spPr>
            <c:extLst>
              <c:ext xmlns:c16="http://schemas.microsoft.com/office/drawing/2014/chart" uri="{C3380CC4-5D6E-409C-BE32-E72D297353CC}">
                <c16:uniqueId val="{00000007-E41D-499E-B5CC-54D3E53778A6}"/>
              </c:ext>
            </c:extLst>
          </c:dPt>
          <c:dPt>
            <c:idx val="4"/>
            <c:invertIfNegative val="0"/>
            <c:bubble3D val="0"/>
            <c:spPr>
              <a:solidFill>
                <a:schemeClr val="tx1"/>
              </a:solidFill>
              <a:ln>
                <a:solidFill>
                  <a:sysClr val="windowText" lastClr="000000"/>
                </a:solidFill>
              </a:ln>
              <a:effectLst/>
            </c:spPr>
            <c:extLst>
              <c:ext xmlns:c16="http://schemas.microsoft.com/office/drawing/2014/chart" uri="{C3380CC4-5D6E-409C-BE32-E72D297353CC}">
                <c16:uniqueId val="{00000009-E41D-499E-B5CC-54D3E53778A6}"/>
              </c:ext>
            </c:extLst>
          </c:dPt>
          <c:dPt>
            <c:idx val="5"/>
            <c:invertIfNegative val="0"/>
            <c:bubble3D val="0"/>
            <c:spPr>
              <a:solidFill>
                <a:srgbClr val="C00000"/>
              </a:solidFill>
              <a:ln>
                <a:solidFill>
                  <a:sysClr val="windowText" lastClr="000000"/>
                </a:solidFill>
              </a:ln>
              <a:effectLst/>
            </c:spPr>
            <c:extLst>
              <c:ext xmlns:c16="http://schemas.microsoft.com/office/drawing/2014/chart" uri="{C3380CC4-5D6E-409C-BE32-E72D297353CC}">
                <c16:uniqueId val="{0000000B-E41D-499E-B5CC-54D3E53778A6}"/>
              </c:ext>
            </c:extLst>
          </c:dPt>
          <c:dPt>
            <c:idx val="6"/>
            <c:invertIfNegative val="0"/>
            <c:bubble3D val="0"/>
            <c:spPr>
              <a:solidFill>
                <a:srgbClr val="0000FF"/>
              </a:solidFill>
              <a:ln>
                <a:solidFill>
                  <a:sysClr val="windowText" lastClr="000000"/>
                </a:solidFill>
              </a:ln>
              <a:effectLst/>
            </c:spPr>
            <c:extLst>
              <c:ext xmlns:c16="http://schemas.microsoft.com/office/drawing/2014/chart" uri="{C3380CC4-5D6E-409C-BE32-E72D297353CC}">
                <c16:uniqueId val="{0000000D-E41D-499E-B5CC-54D3E53778A6}"/>
              </c:ext>
            </c:extLst>
          </c:dPt>
          <c:dPt>
            <c:idx val="7"/>
            <c:invertIfNegative val="0"/>
            <c:bubble3D val="0"/>
            <c:spPr>
              <a:solidFill>
                <a:schemeClr val="tx1"/>
              </a:solidFill>
              <a:ln>
                <a:solidFill>
                  <a:sysClr val="windowText" lastClr="000000"/>
                </a:solidFill>
              </a:ln>
              <a:effectLst/>
            </c:spPr>
            <c:extLst>
              <c:ext xmlns:c16="http://schemas.microsoft.com/office/drawing/2014/chart" uri="{C3380CC4-5D6E-409C-BE32-E72D297353CC}">
                <c16:uniqueId val="{0000000F-E41D-499E-B5CC-54D3E53778A6}"/>
              </c:ext>
            </c:extLst>
          </c:dPt>
          <c:dPt>
            <c:idx val="8"/>
            <c:invertIfNegative val="0"/>
            <c:bubble3D val="0"/>
            <c:spPr>
              <a:solidFill>
                <a:srgbClr val="C00000"/>
              </a:solidFill>
              <a:ln>
                <a:solidFill>
                  <a:sysClr val="windowText" lastClr="000000"/>
                </a:solidFill>
              </a:ln>
              <a:effectLst/>
            </c:spPr>
            <c:extLst>
              <c:ext xmlns:c16="http://schemas.microsoft.com/office/drawing/2014/chart" uri="{C3380CC4-5D6E-409C-BE32-E72D297353CC}">
                <c16:uniqueId val="{00000011-E41D-499E-B5CC-54D3E53778A6}"/>
              </c:ext>
            </c:extLst>
          </c:dPt>
          <c:dPt>
            <c:idx val="9"/>
            <c:invertIfNegative val="0"/>
            <c:bubble3D val="0"/>
            <c:spPr>
              <a:solidFill>
                <a:srgbClr val="0000FF"/>
              </a:solidFill>
              <a:ln>
                <a:solidFill>
                  <a:sysClr val="windowText" lastClr="000000"/>
                </a:solidFill>
              </a:ln>
              <a:effectLst/>
            </c:spPr>
            <c:extLst>
              <c:ext xmlns:c16="http://schemas.microsoft.com/office/drawing/2014/chart" uri="{C3380CC4-5D6E-409C-BE32-E72D297353CC}">
                <c16:uniqueId val="{00000013-E41D-499E-B5CC-54D3E53778A6}"/>
              </c:ext>
            </c:extLst>
          </c:dPt>
          <c:dPt>
            <c:idx val="10"/>
            <c:invertIfNegative val="0"/>
            <c:bubble3D val="0"/>
            <c:spPr>
              <a:solidFill>
                <a:schemeClr val="tx1"/>
              </a:solidFill>
              <a:ln>
                <a:solidFill>
                  <a:sysClr val="windowText" lastClr="000000"/>
                </a:solidFill>
              </a:ln>
              <a:effectLst/>
            </c:spPr>
            <c:extLst>
              <c:ext xmlns:c16="http://schemas.microsoft.com/office/drawing/2014/chart" uri="{C3380CC4-5D6E-409C-BE32-E72D297353CC}">
                <c16:uniqueId val="{00000015-E41D-499E-B5CC-54D3E53778A6}"/>
              </c:ext>
            </c:extLst>
          </c:dPt>
          <c:dPt>
            <c:idx val="11"/>
            <c:invertIfNegative val="0"/>
            <c:bubble3D val="0"/>
            <c:spPr>
              <a:solidFill>
                <a:srgbClr val="C00000"/>
              </a:solidFill>
              <a:ln>
                <a:solidFill>
                  <a:sysClr val="windowText" lastClr="000000"/>
                </a:solidFill>
              </a:ln>
              <a:effectLst/>
            </c:spPr>
            <c:extLst>
              <c:ext xmlns:c16="http://schemas.microsoft.com/office/drawing/2014/chart" uri="{C3380CC4-5D6E-409C-BE32-E72D297353CC}">
                <c16:uniqueId val="{00000017-E41D-499E-B5CC-54D3E53778A6}"/>
              </c:ext>
            </c:extLst>
          </c:dPt>
          <c:dPt>
            <c:idx val="12"/>
            <c:invertIfNegative val="0"/>
            <c:bubble3D val="0"/>
            <c:spPr>
              <a:solidFill>
                <a:srgbClr val="0000FF"/>
              </a:solidFill>
              <a:ln>
                <a:solidFill>
                  <a:sysClr val="windowText" lastClr="000000"/>
                </a:solidFill>
              </a:ln>
              <a:effectLst/>
            </c:spPr>
            <c:extLst>
              <c:ext xmlns:c16="http://schemas.microsoft.com/office/drawing/2014/chart" uri="{C3380CC4-5D6E-409C-BE32-E72D297353CC}">
                <c16:uniqueId val="{00000019-E41D-499E-B5CC-54D3E53778A6}"/>
              </c:ext>
            </c:extLst>
          </c:dPt>
          <c:dPt>
            <c:idx val="13"/>
            <c:invertIfNegative val="0"/>
            <c:bubble3D val="0"/>
            <c:spPr>
              <a:solidFill>
                <a:schemeClr val="tx1"/>
              </a:solidFill>
              <a:ln>
                <a:solidFill>
                  <a:sysClr val="windowText" lastClr="000000"/>
                </a:solidFill>
              </a:ln>
              <a:effectLst/>
            </c:spPr>
            <c:extLst>
              <c:ext xmlns:c16="http://schemas.microsoft.com/office/drawing/2014/chart" uri="{C3380CC4-5D6E-409C-BE32-E72D297353CC}">
                <c16:uniqueId val="{0000001B-E41D-499E-B5CC-54D3E53778A6}"/>
              </c:ext>
            </c:extLst>
          </c:dPt>
          <c:dPt>
            <c:idx val="14"/>
            <c:invertIfNegative val="0"/>
            <c:bubble3D val="0"/>
            <c:spPr>
              <a:solidFill>
                <a:srgbClr val="C00000"/>
              </a:solidFill>
              <a:ln>
                <a:solidFill>
                  <a:sysClr val="windowText" lastClr="000000"/>
                </a:solidFill>
              </a:ln>
              <a:effectLst/>
            </c:spPr>
            <c:extLst>
              <c:ext xmlns:c16="http://schemas.microsoft.com/office/drawing/2014/chart" uri="{C3380CC4-5D6E-409C-BE32-E72D297353CC}">
                <c16:uniqueId val="{0000001D-E41D-499E-B5CC-54D3E53778A6}"/>
              </c:ext>
            </c:extLst>
          </c:dPt>
          <c:dPt>
            <c:idx val="15"/>
            <c:invertIfNegative val="0"/>
            <c:bubble3D val="0"/>
            <c:spPr>
              <a:solidFill>
                <a:srgbClr val="0000FF"/>
              </a:solidFill>
              <a:ln>
                <a:solidFill>
                  <a:sysClr val="windowText" lastClr="000000"/>
                </a:solidFill>
              </a:ln>
              <a:effectLst/>
            </c:spPr>
            <c:extLst>
              <c:ext xmlns:c16="http://schemas.microsoft.com/office/drawing/2014/chart" uri="{C3380CC4-5D6E-409C-BE32-E72D297353CC}">
                <c16:uniqueId val="{0000001F-E41D-499E-B5CC-54D3E53778A6}"/>
              </c:ext>
            </c:extLst>
          </c:dPt>
          <c:dPt>
            <c:idx val="16"/>
            <c:invertIfNegative val="0"/>
            <c:bubble3D val="0"/>
            <c:spPr>
              <a:solidFill>
                <a:schemeClr val="tx1"/>
              </a:solidFill>
              <a:ln>
                <a:solidFill>
                  <a:sysClr val="windowText" lastClr="000000"/>
                </a:solidFill>
              </a:ln>
              <a:effectLst/>
            </c:spPr>
            <c:extLst>
              <c:ext xmlns:c16="http://schemas.microsoft.com/office/drawing/2014/chart" uri="{C3380CC4-5D6E-409C-BE32-E72D297353CC}">
                <c16:uniqueId val="{00000021-C9ED-4BBD-BC67-DDA8101C712E}"/>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Sheet1!$A$2:$A$18</c:f>
              <c:strCache>
                <c:ptCount val="17"/>
                <c:pt idx="1">
                  <c:v>Sustainable Ag</c:v>
                </c:pt>
                <c:pt idx="2">
                  <c:v>Turfgrass</c:v>
                </c:pt>
                <c:pt idx="3">
                  <c:v>Horse</c:v>
                </c:pt>
                <c:pt idx="4">
                  <c:v>Small Ruminant</c:v>
                </c:pt>
                <c:pt idx="5">
                  <c:v>Beef </c:v>
                </c:pt>
                <c:pt idx="6">
                  <c:v>Animal Health</c:v>
                </c:pt>
                <c:pt idx="7">
                  <c:v>Construction</c:v>
                </c:pt>
                <c:pt idx="8">
                  <c:v>Hydraulic/Power</c:v>
                </c:pt>
                <c:pt idx="9">
                  <c:v>Swine</c:v>
                </c:pt>
                <c:pt idx="10">
                  <c:v>Agronomy</c:v>
                </c:pt>
                <c:pt idx="11">
                  <c:v>Ag Sytems Mngt</c:v>
                </c:pt>
                <c:pt idx="12">
                  <c:v>Business</c:v>
                </c:pt>
                <c:pt idx="13">
                  <c:v>Crop</c:v>
                </c:pt>
                <c:pt idx="14">
                  <c:v>Power Equip</c:v>
                </c:pt>
                <c:pt idx="15">
                  <c:v>Floral </c:v>
                </c:pt>
                <c:pt idx="16">
                  <c:v>Landscape</c:v>
                </c:pt>
              </c:strCache>
            </c:strRef>
          </c:cat>
          <c:val>
            <c:numRef>
              <c:f>Sheet1!$B$2:$B$18</c:f>
              <c:numCache>
                <c:formatCode>General</c:formatCode>
                <c:ptCount val="17"/>
                <c:pt idx="1">
                  <c:v>95</c:v>
                </c:pt>
                <c:pt idx="2">
                  <c:v>80.8</c:v>
                </c:pt>
                <c:pt idx="3">
                  <c:v>79.3</c:v>
                </c:pt>
                <c:pt idx="4">
                  <c:v>70.8</c:v>
                </c:pt>
                <c:pt idx="5">
                  <c:v>45.5</c:v>
                </c:pt>
                <c:pt idx="6">
                  <c:v>40.5</c:v>
                </c:pt>
                <c:pt idx="7">
                  <c:v>32</c:v>
                </c:pt>
                <c:pt idx="8">
                  <c:v>32.4</c:v>
                </c:pt>
                <c:pt idx="9">
                  <c:v>31.8</c:v>
                </c:pt>
                <c:pt idx="10">
                  <c:v>26</c:v>
                </c:pt>
                <c:pt idx="11">
                  <c:v>20.5</c:v>
                </c:pt>
                <c:pt idx="12">
                  <c:v>19.7</c:v>
                </c:pt>
                <c:pt idx="13">
                  <c:v>18</c:v>
                </c:pt>
                <c:pt idx="14">
                  <c:v>11.5</c:v>
                </c:pt>
                <c:pt idx="15">
                  <c:v>14.5</c:v>
                </c:pt>
                <c:pt idx="16">
                  <c:v>9.9</c:v>
                </c:pt>
              </c:numCache>
            </c:numRef>
          </c:val>
          <c:extLst>
            <c:ext xmlns:c16="http://schemas.microsoft.com/office/drawing/2014/chart" uri="{C3380CC4-5D6E-409C-BE32-E72D297353CC}">
              <c16:uniqueId val="{00000020-E41D-499E-B5CC-54D3E53778A6}"/>
            </c:ext>
          </c:extLst>
        </c:ser>
        <c:dLbls>
          <c:showLegendKey val="0"/>
          <c:showVal val="0"/>
          <c:showCatName val="0"/>
          <c:showSerName val="0"/>
          <c:showPercent val="0"/>
          <c:showBubbleSize val="0"/>
        </c:dLbls>
        <c:gapWidth val="219"/>
        <c:overlap val="-27"/>
        <c:axId val="594956336"/>
        <c:axId val="510039599"/>
      </c:barChart>
      <c:catAx>
        <c:axId val="59495633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2800" b="1" dirty="0"/>
                  <a:t>Academic Major</a:t>
                </a:r>
              </a:p>
            </c:rich>
          </c:tx>
          <c:layout>
            <c:manualLayout>
              <c:xMode val="edge"/>
              <c:yMode val="edge"/>
              <c:x val="0.45302224687535592"/>
              <c:y val="0.9101731510655106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10039599"/>
        <c:crosses val="autoZero"/>
        <c:auto val="1"/>
        <c:lblAlgn val="ctr"/>
        <c:lblOffset val="100"/>
        <c:noMultiLvlLbl val="0"/>
      </c:catAx>
      <c:valAx>
        <c:axId val="51003959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br>
                  <a:rPr lang="en-US" sz="2000" dirty="0"/>
                </a:br>
                <a:r>
                  <a:rPr lang="en-US" sz="2000" dirty="0"/>
                  <a:t>Driving</a:t>
                </a:r>
                <a:r>
                  <a:rPr lang="en-US" sz="2000" baseline="0" dirty="0"/>
                  <a:t> Distance in Miles</a:t>
                </a:r>
                <a:r>
                  <a:rPr lang="en-US" sz="2000" dirty="0"/>
                  <a:t> </a:t>
                </a:r>
              </a:p>
            </c:rich>
          </c:tx>
          <c:layout>
            <c:manualLayout>
              <c:xMode val="edge"/>
              <c:yMode val="edge"/>
              <c:x val="3.9527913580923918E-2"/>
              <c:y val="0.26314327839715623"/>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949563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png"/></Relationships>
</file>

<file path=ppt/drawings/drawing1.xml><?xml version="1.0" encoding="utf-8"?>
<c:userShapes xmlns:c="http://schemas.openxmlformats.org/drawingml/2006/chart">
  <cdr:relSizeAnchor xmlns:cdr="http://schemas.openxmlformats.org/drawingml/2006/chartDrawing">
    <cdr:from>
      <cdr:x>0.24774</cdr:x>
      <cdr:y>0.17374</cdr:y>
    </cdr:from>
    <cdr:to>
      <cdr:x>0.26515</cdr:x>
      <cdr:y>0.21478</cdr:y>
    </cdr:to>
    <cdr:sp macro="" textlink="">
      <cdr:nvSpPr>
        <cdr:cNvPr id="2" name="TextBox 1">
          <a:extLst xmlns:a="http://schemas.openxmlformats.org/drawingml/2006/main">
            <a:ext uri="{FF2B5EF4-FFF2-40B4-BE49-F238E27FC236}">
              <a16:creationId xmlns:a16="http://schemas.microsoft.com/office/drawing/2014/main" id="{72827F6B-9691-03DC-1AB9-81B0E666F0D6}"/>
            </a:ext>
          </a:extLst>
        </cdr:cNvPr>
        <cdr:cNvSpPr txBox="1"/>
      </cdr:nvSpPr>
      <cdr:spPr>
        <a:xfrm xmlns:a="http://schemas.openxmlformats.org/drawingml/2006/main">
          <a:off x="4228583" y="1238693"/>
          <a:ext cx="297169" cy="29260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a:t>a</a:t>
          </a:r>
        </a:p>
      </cdr:txBody>
    </cdr:sp>
  </cdr:relSizeAnchor>
  <cdr:relSizeAnchor xmlns:cdr="http://schemas.openxmlformats.org/drawingml/2006/chartDrawing">
    <cdr:from>
      <cdr:x>0.2918</cdr:x>
      <cdr:y>0.1868</cdr:y>
    </cdr:from>
    <cdr:to>
      <cdr:x>0.30921</cdr:x>
      <cdr:y>0.22784</cdr:y>
    </cdr:to>
    <cdr:sp macro="" textlink="">
      <cdr:nvSpPr>
        <cdr:cNvPr id="3" name="TextBox 1">
          <a:extLst xmlns:a="http://schemas.openxmlformats.org/drawingml/2006/main">
            <a:ext uri="{FF2B5EF4-FFF2-40B4-BE49-F238E27FC236}">
              <a16:creationId xmlns:a16="http://schemas.microsoft.com/office/drawing/2014/main" id="{CFBF88AC-485F-D1B0-FF34-A53F4D996E46}"/>
            </a:ext>
          </a:extLst>
        </cdr:cNvPr>
        <cdr:cNvSpPr txBox="1"/>
      </cdr:nvSpPr>
      <cdr:spPr>
        <a:xfrm xmlns:a="http://schemas.openxmlformats.org/drawingml/2006/main">
          <a:off x="4980664" y="1331809"/>
          <a:ext cx="297168" cy="29260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t>a</a:t>
          </a:r>
        </a:p>
      </cdr:txBody>
    </cdr:sp>
  </cdr:relSizeAnchor>
  <cdr:relSizeAnchor xmlns:cdr="http://schemas.openxmlformats.org/drawingml/2006/chartDrawing">
    <cdr:from>
      <cdr:x>0.19738</cdr:x>
      <cdr:y>0.10234</cdr:y>
    </cdr:from>
    <cdr:to>
      <cdr:x>0.21479</cdr:x>
      <cdr:y>0.14338</cdr:y>
    </cdr:to>
    <cdr:sp macro="" textlink="">
      <cdr:nvSpPr>
        <cdr:cNvPr id="4" name="TextBox 1">
          <a:extLst xmlns:a="http://schemas.openxmlformats.org/drawingml/2006/main">
            <a:ext uri="{FF2B5EF4-FFF2-40B4-BE49-F238E27FC236}">
              <a16:creationId xmlns:a16="http://schemas.microsoft.com/office/drawing/2014/main" id="{CFBF88AC-485F-D1B0-FF34-A53F4D996E46}"/>
            </a:ext>
          </a:extLst>
        </cdr:cNvPr>
        <cdr:cNvSpPr txBox="1"/>
      </cdr:nvSpPr>
      <cdr:spPr>
        <a:xfrm xmlns:a="http://schemas.openxmlformats.org/drawingml/2006/main">
          <a:off x="3369027" y="729650"/>
          <a:ext cx="297168" cy="29260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t>a</a:t>
          </a:r>
        </a:p>
      </cdr:txBody>
    </cdr:sp>
  </cdr:relSizeAnchor>
  <cdr:relSizeAnchor xmlns:cdr="http://schemas.openxmlformats.org/drawingml/2006/chartDrawing">
    <cdr:from>
      <cdr:x>0.34507</cdr:x>
      <cdr:y>0.23064</cdr:y>
    </cdr:from>
    <cdr:to>
      <cdr:x>0.3674</cdr:x>
      <cdr:y>0.27638</cdr:y>
    </cdr:to>
    <cdr:sp macro="" textlink="">
      <cdr:nvSpPr>
        <cdr:cNvPr id="5" name="TextBox 4">
          <a:extLst xmlns:a="http://schemas.openxmlformats.org/drawingml/2006/main">
            <a:ext uri="{FF2B5EF4-FFF2-40B4-BE49-F238E27FC236}">
              <a16:creationId xmlns:a16="http://schemas.microsoft.com/office/drawing/2014/main" id="{BE8257AB-466B-36D9-2B4C-6E0BF9B6CF57}"/>
            </a:ext>
          </a:extLst>
        </cdr:cNvPr>
        <cdr:cNvSpPr txBox="1"/>
      </cdr:nvSpPr>
      <cdr:spPr>
        <a:xfrm xmlns:a="http://schemas.openxmlformats.org/drawingml/2006/main">
          <a:off x="5890000" y="1644366"/>
          <a:ext cx="381147" cy="32613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ab</a:t>
          </a:r>
        </a:p>
      </cdr:txBody>
    </cdr:sp>
  </cdr:relSizeAnchor>
  <cdr:relSizeAnchor xmlns:cdr="http://schemas.openxmlformats.org/drawingml/2006/chartDrawing">
    <cdr:from>
      <cdr:x>0.39567</cdr:x>
      <cdr:y>0.3721</cdr:y>
    </cdr:from>
    <cdr:to>
      <cdr:x>0.418</cdr:x>
      <cdr:y>0.41809</cdr:y>
    </cdr:to>
    <cdr:sp macro="" textlink="">
      <cdr:nvSpPr>
        <cdr:cNvPr id="7" name="TextBox 1">
          <a:extLst xmlns:a="http://schemas.openxmlformats.org/drawingml/2006/main">
            <a:ext uri="{FF2B5EF4-FFF2-40B4-BE49-F238E27FC236}">
              <a16:creationId xmlns:a16="http://schemas.microsoft.com/office/drawing/2014/main" id="{43855B9A-1055-00DA-9B51-54D04B2E0A3A}"/>
            </a:ext>
          </a:extLst>
        </cdr:cNvPr>
        <cdr:cNvSpPr txBox="1"/>
      </cdr:nvSpPr>
      <cdr:spPr>
        <a:xfrm xmlns:a="http://schemas.openxmlformats.org/drawingml/2006/main">
          <a:off x="6753599" y="2652964"/>
          <a:ext cx="381147" cy="32789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ab</a:t>
          </a:r>
        </a:p>
      </cdr:txBody>
    </cdr:sp>
  </cdr:relSizeAnchor>
  <cdr:relSizeAnchor xmlns:cdr="http://schemas.openxmlformats.org/drawingml/2006/chartDrawing">
    <cdr:from>
      <cdr:x>0.44159</cdr:x>
      <cdr:y>0.39509</cdr:y>
    </cdr:from>
    <cdr:to>
      <cdr:x>0.46392</cdr:x>
      <cdr:y>0.44108</cdr:y>
    </cdr:to>
    <cdr:sp macro="" textlink="">
      <cdr:nvSpPr>
        <cdr:cNvPr id="8" name="TextBox 1">
          <a:extLst xmlns:a="http://schemas.openxmlformats.org/drawingml/2006/main">
            <a:ext uri="{FF2B5EF4-FFF2-40B4-BE49-F238E27FC236}">
              <a16:creationId xmlns:a16="http://schemas.microsoft.com/office/drawing/2014/main" id="{43855B9A-1055-00DA-9B51-54D04B2E0A3A}"/>
            </a:ext>
          </a:extLst>
        </cdr:cNvPr>
        <cdr:cNvSpPr txBox="1"/>
      </cdr:nvSpPr>
      <cdr:spPr>
        <a:xfrm xmlns:a="http://schemas.openxmlformats.org/drawingml/2006/main">
          <a:off x="7537371" y="2816912"/>
          <a:ext cx="381147" cy="32789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ab</a:t>
          </a:r>
        </a:p>
      </cdr:txBody>
    </cdr:sp>
  </cdr:relSizeAnchor>
  <cdr:relSizeAnchor xmlns:cdr="http://schemas.openxmlformats.org/drawingml/2006/chartDrawing">
    <cdr:from>
      <cdr:x>0.49338</cdr:x>
      <cdr:y>0.44969</cdr:y>
    </cdr:from>
    <cdr:to>
      <cdr:x>0.51571</cdr:x>
      <cdr:y>0.49568</cdr:y>
    </cdr:to>
    <cdr:sp macro="" textlink="">
      <cdr:nvSpPr>
        <cdr:cNvPr id="9" name="TextBox 1">
          <a:extLst xmlns:a="http://schemas.openxmlformats.org/drawingml/2006/main">
            <a:ext uri="{FF2B5EF4-FFF2-40B4-BE49-F238E27FC236}">
              <a16:creationId xmlns:a16="http://schemas.microsoft.com/office/drawing/2014/main" id="{43855B9A-1055-00DA-9B51-54D04B2E0A3A}"/>
            </a:ext>
          </a:extLst>
        </cdr:cNvPr>
        <cdr:cNvSpPr txBox="1"/>
      </cdr:nvSpPr>
      <cdr:spPr>
        <a:xfrm xmlns:a="http://schemas.openxmlformats.org/drawingml/2006/main">
          <a:off x="8421388" y="3206180"/>
          <a:ext cx="381147" cy="32789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ab</a:t>
          </a:r>
        </a:p>
      </cdr:txBody>
    </cdr:sp>
  </cdr:relSizeAnchor>
  <cdr:relSizeAnchor xmlns:cdr="http://schemas.openxmlformats.org/drawingml/2006/chartDrawing">
    <cdr:from>
      <cdr:x>0.54788</cdr:x>
      <cdr:y>0.44735</cdr:y>
    </cdr:from>
    <cdr:to>
      <cdr:x>0.57941</cdr:x>
      <cdr:y>0.49803</cdr:y>
    </cdr:to>
    <cdr:sp macro="" textlink="">
      <cdr:nvSpPr>
        <cdr:cNvPr id="10" name="TextBox 1">
          <a:extLst xmlns:a="http://schemas.openxmlformats.org/drawingml/2006/main">
            <a:ext uri="{FF2B5EF4-FFF2-40B4-BE49-F238E27FC236}">
              <a16:creationId xmlns:a16="http://schemas.microsoft.com/office/drawing/2014/main" id="{43855B9A-1055-00DA-9B51-54D04B2E0A3A}"/>
            </a:ext>
          </a:extLst>
        </cdr:cNvPr>
        <cdr:cNvSpPr txBox="1"/>
      </cdr:nvSpPr>
      <cdr:spPr>
        <a:xfrm xmlns:a="http://schemas.openxmlformats.org/drawingml/2006/main">
          <a:off x="9351657" y="3189461"/>
          <a:ext cx="538200" cy="3613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ab</a:t>
          </a:r>
        </a:p>
      </cdr:txBody>
    </cdr:sp>
  </cdr:relSizeAnchor>
  <cdr:relSizeAnchor xmlns:cdr="http://schemas.openxmlformats.org/drawingml/2006/chartDrawing">
    <cdr:from>
      <cdr:x>0.5955</cdr:x>
      <cdr:y>0.44969</cdr:y>
    </cdr:from>
    <cdr:to>
      <cdr:x>0.61783</cdr:x>
      <cdr:y>0.49568</cdr:y>
    </cdr:to>
    <cdr:sp macro="" textlink="">
      <cdr:nvSpPr>
        <cdr:cNvPr id="11" name="TextBox 1">
          <a:extLst xmlns:a="http://schemas.openxmlformats.org/drawingml/2006/main">
            <a:ext uri="{FF2B5EF4-FFF2-40B4-BE49-F238E27FC236}">
              <a16:creationId xmlns:a16="http://schemas.microsoft.com/office/drawing/2014/main" id="{43855B9A-1055-00DA-9B51-54D04B2E0A3A}"/>
            </a:ext>
          </a:extLst>
        </cdr:cNvPr>
        <cdr:cNvSpPr txBox="1"/>
      </cdr:nvSpPr>
      <cdr:spPr>
        <a:xfrm xmlns:a="http://schemas.openxmlformats.org/drawingml/2006/main">
          <a:off x="10164457" y="3206180"/>
          <a:ext cx="381147" cy="32789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ab</a:t>
          </a:r>
        </a:p>
      </cdr:txBody>
    </cdr:sp>
  </cdr:relSizeAnchor>
  <cdr:relSizeAnchor xmlns:cdr="http://schemas.openxmlformats.org/drawingml/2006/chartDrawing">
    <cdr:from>
      <cdr:x>0.6435</cdr:x>
      <cdr:y>0.48402</cdr:y>
    </cdr:from>
    <cdr:to>
      <cdr:x>0.66583</cdr:x>
      <cdr:y>0.53001</cdr:y>
    </cdr:to>
    <cdr:sp macro="" textlink="">
      <cdr:nvSpPr>
        <cdr:cNvPr id="12" name="TextBox 1">
          <a:extLst xmlns:a="http://schemas.openxmlformats.org/drawingml/2006/main">
            <a:ext uri="{FF2B5EF4-FFF2-40B4-BE49-F238E27FC236}">
              <a16:creationId xmlns:a16="http://schemas.microsoft.com/office/drawing/2014/main" id="{43855B9A-1055-00DA-9B51-54D04B2E0A3A}"/>
            </a:ext>
          </a:extLst>
        </cdr:cNvPr>
        <cdr:cNvSpPr txBox="1"/>
      </cdr:nvSpPr>
      <cdr:spPr>
        <a:xfrm xmlns:a="http://schemas.openxmlformats.org/drawingml/2006/main">
          <a:off x="10983747" y="3450923"/>
          <a:ext cx="381147" cy="32789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ab</a:t>
          </a:r>
        </a:p>
      </cdr:txBody>
    </cdr:sp>
  </cdr:relSizeAnchor>
  <cdr:relSizeAnchor xmlns:cdr="http://schemas.openxmlformats.org/drawingml/2006/chartDrawing">
    <cdr:from>
      <cdr:x>0.69329</cdr:x>
      <cdr:y>0.50733</cdr:y>
    </cdr:from>
    <cdr:to>
      <cdr:x>0.71562</cdr:x>
      <cdr:y>0.55332</cdr:y>
    </cdr:to>
    <cdr:sp macro="" textlink="">
      <cdr:nvSpPr>
        <cdr:cNvPr id="13" name="TextBox 1">
          <a:extLst xmlns:a="http://schemas.openxmlformats.org/drawingml/2006/main">
            <a:ext uri="{FF2B5EF4-FFF2-40B4-BE49-F238E27FC236}">
              <a16:creationId xmlns:a16="http://schemas.microsoft.com/office/drawing/2014/main" id="{43855B9A-1055-00DA-9B51-54D04B2E0A3A}"/>
            </a:ext>
          </a:extLst>
        </cdr:cNvPr>
        <cdr:cNvSpPr txBox="1"/>
      </cdr:nvSpPr>
      <cdr:spPr>
        <a:xfrm xmlns:a="http://schemas.openxmlformats.org/drawingml/2006/main">
          <a:off x="11833599" y="3617152"/>
          <a:ext cx="381147" cy="32789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ab</a:t>
          </a:r>
        </a:p>
      </cdr:txBody>
    </cdr:sp>
  </cdr:relSizeAnchor>
  <cdr:relSizeAnchor xmlns:cdr="http://schemas.openxmlformats.org/drawingml/2006/chartDrawing">
    <cdr:from>
      <cdr:x>0.74628</cdr:x>
      <cdr:y>0.51516</cdr:y>
    </cdr:from>
    <cdr:to>
      <cdr:x>0.76244</cdr:x>
      <cdr:y>0.54549</cdr:y>
    </cdr:to>
    <cdr:sp macro="" textlink="">
      <cdr:nvSpPr>
        <cdr:cNvPr id="14" name="TextBox 13">
          <a:extLst xmlns:a="http://schemas.openxmlformats.org/drawingml/2006/main">
            <a:ext uri="{FF2B5EF4-FFF2-40B4-BE49-F238E27FC236}">
              <a16:creationId xmlns:a16="http://schemas.microsoft.com/office/drawing/2014/main" id="{A306D2C0-03D7-F18A-0DEC-E9110D18F6A6}"/>
            </a:ext>
          </a:extLst>
        </cdr:cNvPr>
        <cdr:cNvSpPr txBox="1"/>
      </cdr:nvSpPr>
      <cdr:spPr>
        <a:xfrm xmlns:a="http://schemas.openxmlformats.org/drawingml/2006/main">
          <a:off x="12738187" y="3672982"/>
          <a:ext cx="275771" cy="2162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a:t>b</a:t>
          </a:r>
        </a:p>
      </cdr:txBody>
    </cdr:sp>
  </cdr:relSizeAnchor>
  <cdr:relSizeAnchor xmlns:cdr="http://schemas.openxmlformats.org/drawingml/2006/chartDrawing">
    <cdr:from>
      <cdr:x>0.79167</cdr:x>
      <cdr:y>0.53033</cdr:y>
    </cdr:from>
    <cdr:to>
      <cdr:x>0.80988</cdr:x>
      <cdr:y>0.58334</cdr:y>
    </cdr:to>
    <cdr:pic>
      <cdr:nvPicPr>
        <cdr:cNvPr id="17" name="chart">
          <a:extLst xmlns:a="http://schemas.openxmlformats.org/drawingml/2006/main">
            <a:ext uri="{FF2B5EF4-FFF2-40B4-BE49-F238E27FC236}">
              <a16:creationId xmlns:a16="http://schemas.microsoft.com/office/drawing/2014/main" id="{2CCD6237-BEB7-90DD-309C-1044C60CAEEA}"/>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3512800" y="3781100"/>
          <a:ext cx="310923" cy="377985"/>
        </a:xfrm>
        <a:prstGeom xmlns:a="http://schemas.openxmlformats.org/drawingml/2006/main" prst="rect">
          <a:avLst/>
        </a:prstGeom>
      </cdr:spPr>
    </cdr:pic>
  </cdr:relSizeAnchor>
  <cdr:relSizeAnchor xmlns:cdr="http://schemas.openxmlformats.org/drawingml/2006/chartDrawing">
    <cdr:from>
      <cdr:x>0.84269</cdr:x>
      <cdr:y>0.56678</cdr:y>
    </cdr:from>
    <cdr:to>
      <cdr:x>0.8609</cdr:x>
      <cdr:y>0.6198</cdr:y>
    </cdr:to>
    <cdr:pic>
      <cdr:nvPicPr>
        <cdr:cNvPr id="18" name="chart">
          <a:extLst xmlns:a="http://schemas.openxmlformats.org/drawingml/2006/main">
            <a:ext uri="{FF2B5EF4-FFF2-40B4-BE49-F238E27FC236}">
              <a16:creationId xmlns:a16="http://schemas.microsoft.com/office/drawing/2014/main" id="{76F97DE5-BDFB-465A-1E9D-49EEDE471093}"/>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4383657" y="4041009"/>
          <a:ext cx="310923" cy="377985"/>
        </a:xfrm>
        <a:prstGeom xmlns:a="http://schemas.openxmlformats.org/drawingml/2006/main" prst="rect">
          <a:avLst/>
        </a:prstGeom>
      </cdr:spPr>
    </cdr:pic>
  </cdr:relSizeAnchor>
  <cdr:relSizeAnchor xmlns:cdr="http://schemas.openxmlformats.org/drawingml/2006/chartDrawing">
    <cdr:from>
      <cdr:x>0.89201</cdr:x>
      <cdr:y>0.54322</cdr:y>
    </cdr:from>
    <cdr:to>
      <cdr:x>0.91022</cdr:x>
      <cdr:y>0.59624</cdr:y>
    </cdr:to>
    <cdr:pic>
      <cdr:nvPicPr>
        <cdr:cNvPr id="19" name="chart">
          <a:extLst xmlns:a="http://schemas.openxmlformats.org/drawingml/2006/main">
            <a:ext uri="{FF2B5EF4-FFF2-40B4-BE49-F238E27FC236}">
              <a16:creationId xmlns:a16="http://schemas.microsoft.com/office/drawing/2014/main" id="{0FA54DAA-714F-555C-B930-19CDE1BE51CA}"/>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5225485" y="3873029"/>
          <a:ext cx="310923" cy="377985"/>
        </a:xfrm>
        <a:prstGeom xmlns:a="http://schemas.openxmlformats.org/drawingml/2006/main" prst="rect">
          <a:avLst/>
        </a:prstGeom>
      </cdr:spPr>
    </cdr:pic>
  </cdr:relSizeAnchor>
  <cdr:relSizeAnchor xmlns:cdr="http://schemas.openxmlformats.org/drawingml/2006/chartDrawing">
    <cdr:from>
      <cdr:x>0.94303</cdr:x>
      <cdr:y>0.56973</cdr:y>
    </cdr:from>
    <cdr:to>
      <cdr:x>0.96124</cdr:x>
      <cdr:y>0.62275</cdr:y>
    </cdr:to>
    <cdr:pic>
      <cdr:nvPicPr>
        <cdr:cNvPr id="20" name="chart">
          <a:extLst xmlns:a="http://schemas.openxmlformats.org/drawingml/2006/main">
            <a:ext uri="{FF2B5EF4-FFF2-40B4-BE49-F238E27FC236}">
              <a16:creationId xmlns:a16="http://schemas.microsoft.com/office/drawing/2014/main" id="{02C169A6-3228-BC80-60E6-52DE5878DC9C}"/>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6096342" y="4062021"/>
          <a:ext cx="310923" cy="377985"/>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CFDB90-9AEB-4EC2-8C16-F803A3635A1F}" type="datetimeFigureOut">
              <a:rPr lang="en-US" smtClean="0"/>
              <a:t>6/3/2024</a:t>
            </a:fld>
            <a:endParaRPr lang="en-US"/>
          </a:p>
        </p:txBody>
      </p:sp>
      <p:sp>
        <p:nvSpPr>
          <p:cNvPr id="4" name="Slide Image Placeholder 3"/>
          <p:cNvSpPr>
            <a:spLocks noGrp="1" noRot="1" noChangeAspect="1"/>
          </p:cNvSpPr>
          <p:nvPr>
            <p:ph type="sldImg" idx="2"/>
          </p:nvPr>
        </p:nvSpPr>
        <p:spPr>
          <a:xfrm>
            <a:off x="2106613" y="1143000"/>
            <a:ext cx="2644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6D77B0-3883-4F1F-8828-DA9354869B23}" type="slidenum">
              <a:rPr lang="en-US" smtClean="0"/>
              <a:t>‹#›</a:t>
            </a:fld>
            <a:endParaRPr lang="en-US"/>
          </a:p>
        </p:txBody>
      </p:sp>
    </p:spTree>
    <p:extLst>
      <p:ext uri="{BB962C8B-B14F-4D97-AF65-F5344CB8AC3E}">
        <p14:creationId xmlns:p14="http://schemas.microsoft.com/office/powerpoint/2010/main" val="2437525754"/>
      </p:ext>
    </p:extLst>
  </p:cSld>
  <p:clrMap bg1="lt1" tx1="dk1" bg2="lt2" tx2="dk2" accent1="accent1" accent2="accent2" accent3="accent3" accent4="accent4" accent5="accent5" accent6="accent6" hlink="hlink" folHlink="folHlink"/>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6D77B0-3883-4F1F-8828-DA9354869B23}" type="slidenum">
              <a:rPr lang="en-US" smtClean="0"/>
              <a:t>1</a:t>
            </a:fld>
            <a:endParaRPr lang="en-US"/>
          </a:p>
        </p:txBody>
      </p:sp>
    </p:spTree>
    <p:extLst>
      <p:ext uri="{BB962C8B-B14F-4D97-AF65-F5344CB8AC3E}">
        <p14:creationId xmlns:p14="http://schemas.microsoft.com/office/powerpoint/2010/main" val="278722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285233"/>
            <a:ext cx="27980640" cy="1337056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0171413"/>
            <a:ext cx="24688800" cy="927226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B74A94-0FC8-4DAA-9549-8837D586BC98}"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2538346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B74A94-0FC8-4DAA-9549-8837D586BC98}"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1160215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044700"/>
            <a:ext cx="7098030"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044700"/>
            <a:ext cx="20882610"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B74A94-0FC8-4DAA-9549-8837D586BC98}"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3711597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B74A94-0FC8-4DAA-9549-8837D586BC98}"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1872758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9574541"/>
            <a:ext cx="28392120" cy="1597532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5701001"/>
            <a:ext cx="28392120" cy="840104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B74A94-0FC8-4DAA-9549-8837D586BC98}" type="datetimeFigureOut">
              <a:rPr lang="en-US" smtClean="0"/>
              <a:t>6/3/2024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2823921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0223500"/>
            <a:ext cx="139903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0223500"/>
            <a:ext cx="139903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B74A94-0FC8-4DAA-9549-8837D586BC98}" type="datetimeFigureOut">
              <a:rPr lang="en-US" smtClean="0"/>
              <a:t>6/3/2024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1981215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044708"/>
            <a:ext cx="283921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9414513"/>
            <a:ext cx="13926024" cy="461390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4028420"/>
            <a:ext cx="1392602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9414513"/>
            <a:ext cx="13994608" cy="461390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4028420"/>
            <a:ext cx="13994608"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B74A94-0FC8-4DAA-9549-8837D586BC98}" type="datetimeFigureOut">
              <a:rPr lang="en-US" smtClean="0"/>
              <a:t>6/3/2024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671778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B74A94-0FC8-4DAA-9549-8837D586BC98}" type="datetimeFigureOut">
              <a:rPr lang="en-US" smtClean="0"/>
              <a:t>6/3/2024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3309953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B74A94-0FC8-4DAA-9549-8837D586BC98}" type="datetimeFigureOut">
              <a:rPr lang="en-US" smtClean="0"/>
              <a:t>6/3/2024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2310963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560320"/>
            <a:ext cx="10617041" cy="896112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5529588"/>
            <a:ext cx="16664940" cy="272923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1521440"/>
            <a:ext cx="10617041" cy="2134489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3EB74A94-0FC8-4DAA-9549-8837D586BC98}" type="datetimeFigureOut">
              <a:rPr lang="en-US" smtClean="0"/>
              <a:t>6/3/2024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70443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560320"/>
            <a:ext cx="10617041" cy="896112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5529588"/>
            <a:ext cx="16664940" cy="272923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1521440"/>
            <a:ext cx="10617041" cy="2134489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3EB74A94-0FC8-4DAA-9549-8837D586BC98}" type="datetimeFigureOut">
              <a:rPr lang="en-US" smtClean="0"/>
              <a:t>6/3/2024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C8722-0179-452A-A248-C2112178861E}" type="slidenum">
              <a:rPr lang="en-US" smtClean="0"/>
              <a:t>‹#›</a:t>
            </a:fld>
            <a:endParaRPr lang="en-US"/>
          </a:p>
        </p:txBody>
      </p:sp>
    </p:spTree>
    <p:extLst>
      <p:ext uri="{BB962C8B-B14F-4D97-AF65-F5344CB8AC3E}">
        <p14:creationId xmlns:p14="http://schemas.microsoft.com/office/powerpoint/2010/main" val="3307735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044708"/>
            <a:ext cx="283921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0223500"/>
            <a:ext cx="283921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35595568"/>
            <a:ext cx="7406640" cy="2044700"/>
          </a:xfrm>
          <a:prstGeom prst="rect">
            <a:avLst/>
          </a:prstGeom>
        </p:spPr>
        <p:txBody>
          <a:bodyPr vert="horz" lIns="91440" tIns="45720" rIns="91440" bIns="45720" rtlCol="0" anchor="ctr"/>
          <a:lstStyle>
            <a:lvl1pPr algn="l">
              <a:defRPr sz="4320">
                <a:solidFill>
                  <a:schemeClr val="tx1">
                    <a:tint val="75000"/>
                  </a:schemeClr>
                </a:solidFill>
              </a:defRPr>
            </a:lvl1pPr>
          </a:lstStyle>
          <a:p>
            <a:fld id="{3EB74A94-0FC8-4DAA-9549-8837D586BC98}" type="datetimeFigureOut">
              <a:rPr lang="en-US" smtClean="0"/>
              <a:t>6/3/2024</a:t>
            </a:fld>
            <a:endParaRPr lang="en-US"/>
          </a:p>
        </p:txBody>
      </p:sp>
      <p:sp>
        <p:nvSpPr>
          <p:cNvPr id="5" name="Footer Placeholder 4"/>
          <p:cNvSpPr>
            <a:spLocks noGrp="1"/>
          </p:cNvSpPr>
          <p:nvPr>
            <p:ph type="ftr" sz="quarter" idx="3"/>
          </p:nvPr>
        </p:nvSpPr>
        <p:spPr>
          <a:xfrm>
            <a:off x="10904220" y="35595568"/>
            <a:ext cx="11109960" cy="20447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35595568"/>
            <a:ext cx="7406640" cy="2044700"/>
          </a:xfrm>
          <a:prstGeom prst="rect">
            <a:avLst/>
          </a:prstGeom>
        </p:spPr>
        <p:txBody>
          <a:bodyPr vert="horz" lIns="91440" tIns="45720" rIns="91440" bIns="45720" rtlCol="0" anchor="ctr"/>
          <a:lstStyle>
            <a:lvl1pPr algn="r">
              <a:defRPr sz="4320">
                <a:solidFill>
                  <a:schemeClr val="tx1">
                    <a:tint val="75000"/>
                  </a:schemeClr>
                </a:solidFill>
              </a:defRPr>
            </a:lvl1pPr>
          </a:lstStyle>
          <a:p>
            <a:fld id="{C09C8722-0179-452A-A248-C2112178861E}" type="slidenum">
              <a:rPr lang="en-US" smtClean="0"/>
              <a:t>‹#›</a:t>
            </a:fld>
            <a:endParaRPr lang="en-US"/>
          </a:p>
        </p:txBody>
      </p:sp>
    </p:spTree>
    <p:extLst>
      <p:ext uri="{BB962C8B-B14F-4D97-AF65-F5344CB8AC3E}">
        <p14:creationId xmlns:p14="http://schemas.microsoft.com/office/powerpoint/2010/main" val="14968416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B6FCA-ED20-72B7-C545-73213A78C545}"/>
              </a:ext>
            </a:extLst>
          </p:cNvPr>
          <p:cNvSpPr>
            <a:spLocks noGrp="1"/>
          </p:cNvSpPr>
          <p:nvPr>
            <p:ph type="ctrTitle"/>
          </p:nvPr>
        </p:nvSpPr>
        <p:spPr>
          <a:xfrm>
            <a:off x="3784067" y="572131"/>
            <a:ext cx="26125662" cy="3700015"/>
          </a:xfrm>
        </p:spPr>
        <p:txBody>
          <a:bodyPr>
            <a:normAutofit/>
          </a:bodyPr>
          <a:lstStyle/>
          <a:p>
            <a:r>
              <a:rPr lang="en-US" sz="8800" b="1" kern="100" dirty="0">
                <a:latin typeface="Calibri" panose="020F0502020204030204" pitchFamily="34" charset="0"/>
                <a:ea typeface="Calibri" panose="020F0502020204030204" pitchFamily="34" charset="0"/>
                <a:cs typeface="Calibri" panose="020F0502020204030204" pitchFamily="34" charset="0"/>
              </a:rPr>
              <a:t>Influence of Pandemic and Academic Major on Undergraduate Agricultural Internship Selection</a:t>
            </a:r>
            <a:endParaRPr lang="en-US" sz="8800" b="1" dirty="0"/>
          </a:p>
        </p:txBody>
      </p:sp>
      <p:sp>
        <p:nvSpPr>
          <p:cNvPr id="3" name="Subtitle 2">
            <a:extLst>
              <a:ext uri="{FF2B5EF4-FFF2-40B4-BE49-F238E27FC236}">
                <a16:creationId xmlns:a16="http://schemas.microsoft.com/office/drawing/2014/main" id="{ADA8B791-D31C-3561-4806-C74770D54899}"/>
              </a:ext>
            </a:extLst>
          </p:cNvPr>
          <p:cNvSpPr>
            <a:spLocks noGrp="1"/>
          </p:cNvSpPr>
          <p:nvPr>
            <p:ph type="subTitle" idx="1"/>
          </p:nvPr>
        </p:nvSpPr>
        <p:spPr>
          <a:xfrm>
            <a:off x="4907593" y="4112655"/>
            <a:ext cx="21602700" cy="1538034"/>
          </a:xfrm>
        </p:spPr>
        <p:txBody>
          <a:bodyPr>
            <a:normAutofit/>
          </a:bodyPr>
          <a:lstStyle/>
          <a:p>
            <a:pPr>
              <a:lnSpc>
                <a:spcPct val="100000"/>
              </a:lnSpc>
              <a:spcBef>
                <a:spcPts val="600"/>
              </a:spcBef>
            </a:pPr>
            <a:r>
              <a:rPr lang="en-US" sz="3360" i="1" dirty="0"/>
              <a:t>K. Bennett-Wimbush</a:t>
            </a:r>
            <a:r>
              <a:rPr lang="en-US" sz="3360" i="1" baseline="30000" dirty="0"/>
              <a:t>1</a:t>
            </a:r>
            <a:r>
              <a:rPr lang="en-US" sz="3360" i="1" dirty="0"/>
              <a:t>, M. Amstutz</a:t>
            </a:r>
            <a:r>
              <a:rPr lang="en-US" sz="3360" i="1" baseline="30000" dirty="0"/>
              <a:t>1</a:t>
            </a:r>
            <a:r>
              <a:rPr lang="en-US" sz="3360" i="1" dirty="0"/>
              <a:t>, J. Suagee-Bedore</a:t>
            </a:r>
            <a:r>
              <a:rPr lang="en-US" sz="3360" i="1" baseline="30000" dirty="0"/>
              <a:t>2</a:t>
            </a:r>
          </a:p>
          <a:p>
            <a:pPr>
              <a:lnSpc>
                <a:spcPct val="100000"/>
              </a:lnSpc>
              <a:spcBef>
                <a:spcPts val="600"/>
              </a:spcBef>
            </a:pPr>
            <a:r>
              <a:rPr lang="en-US" sz="3360" i="1" kern="100" baseline="30000" dirty="0">
                <a:latin typeface="Calibri" panose="020F0502020204030204" pitchFamily="34" charset="0"/>
                <a:ea typeface="Calibri" panose="020F0502020204030204" pitchFamily="34" charset="0"/>
                <a:cs typeface="Times New Roman" panose="02020603050405020304" pitchFamily="18" charset="0"/>
              </a:rPr>
              <a:t>1</a:t>
            </a:r>
            <a:r>
              <a:rPr lang="en-US" sz="3360" i="1" kern="100" dirty="0">
                <a:latin typeface="Calibri" panose="020F0502020204030204" pitchFamily="34" charset="0"/>
                <a:ea typeface="Calibri" panose="020F0502020204030204" pitchFamily="34" charset="0"/>
                <a:cs typeface="Times New Roman" panose="02020603050405020304" pitchFamily="18" charset="0"/>
              </a:rPr>
              <a:t> Ohio State University, Wooster, OH  </a:t>
            </a:r>
            <a:r>
              <a:rPr lang="en-US" sz="3360" i="1" kern="100" baseline="30000" dirty="0">
                <a:latin typeface="Calibri" panose="020F0502020204030204" pitchFamily="34" charset="0"/>
                <a:ea typeface="Calibri" panose="020F0502020204030204" pitchFamily="34" charset="0"/>
                <a:cs typeface="Times New Roman" panose="02020603050405020304" pitchFamily="18" charset="0"/>
              </a:rPr>
              <a:t>2</a:t>
            </a:r>
            <a:r>
              <a:rPr lang="en-US" sz="3360" i="1" kern="100" dirty="0">
                <a:latin typeface="Calibri" panose="020F0502020204030204" pitchFamily="34" charset="0"/>
                <a:ea typeface="Calibri" panose="020F0502020204030204" pitchFamily="34" charset="0"/>
                <a:cs typeface="Times New Roman" panose="02020603050405020304" pitchFamily="18" charset="0"/>
              </a:rPr>
              <a:t> Virginia Polytechnical Institute, Blacksburg, VA</a:t>
            </a:r>
            <a:endParaRPr lang="en-US" sz="3360" i="1" dirty="0"/>
          </a:p>
        </p:txBody>
      </p:sp>
      <p:sp>
        <p:nvSpPr>
          <p:cNvPr id="4" name="Content Placeholder 92">
            <a:extLst>
              <a:ext uri="{FF2B5EF4-FFF2-40B4-BE49-F238E27FC236}">
                <a16:creationId xmlns:a16="http://schemas.microsoft.com/office/drawing/2014/main" id="{86D80D44-6412-31C2-1662-DAD6FDAFAA6F}"/>
              </a:ext>
            </a:extLst>
          </p:cNvPr>
          <p:cNvSpPr txBox="1">
            <a:spLocks/>
          </p:cNvSpPr>
          <p:nvPr/>
        </p:nvSpPr>
        <p:spPr>
          <a:xfrm>
            <a:off x="1232907" y="5782566"/>
            <a:ext cx="7100021" cy="450056"/>
          </a:xfrm>
          <a:prstGeom prst="rect">
            <a:avLst/>
          </a:prstGeom>
        </p:spPr>
        <p:txBody>
          <a:bodyPr vert="horz" lIns="96012" tIns="48006" rIns="96012" bIns="48006" rtlCol="0" anchor="ctr">
            <a:noAutofit/>
          </a:bodyPr>
          <a:lstStyle>
            <a:defPPr>
              <a:defRPr lang="en-US"/>
            </a:defPPr>
            <a:lvl1pPr marL="0" algn="l" defTabSz="457200" rtl="0" eaLnBrk="1" latinLnBrk="0" hangingPunct="1">
              <a:defRPr sz="36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4000" b="1" dirty="0">
                <a:solidFill>
                  <a:srgbClr val="C00000"/>
                </a:solidFill>
              </a:rPr>
              <a:t>Introduction and Objectives</a:t>
            </a:r>
          </a:p>
        </p:txBody>
      </p:sp>
      <p:sp>
        <p:nvSpPr>
          <p:cNvPr id="5" name="TextBox 4">
            <a:extLst>
              <a:ext uri="{FF2B5EF4-FFF2-40B4-BE49-F238E27FC236}">
                <a16:creationId xmlns:a16="http://schemas.microsoft.com/office/drawing/2014/main" id="{D39D4106-06D2-C39F-71FD-612409D96F72}"/>
              </a:ext>
            </a:extLst>
          </p:cNvPr>
          <p:cNvSpPr txBox="1"/>
          <p:nvPr/>
        </p:nvSpPr>
        <p:spPr>
          <a:xfrm>
            <a:off x="1232906" y="6187047"/>
            <a:ext cx="14258317" cy="4631011"/>
          </a:xfrm>
          <a:prstGeom prst="rect">
            <a:avLst/>
          </a:prstGeom>
          <a:noFill/>
        </p:spPr>
        <p:txBody>
          <a:bodyPr wrap="square" rtlCol="0">
            <a:spAutoFit/>
          </a:bodyPr>
          <a:lstStyle/>
          <a:p>
            <a:pPr>
              <a:lnSpc>
                <a:spcPct val="107000"/>
              </a:lnSpc>
              <a:spcAft>
                <a:spcPts val="525"/>
              </a:spcAft>
            </a:pPr>
            <a:r>
              <a:rPr lang="en-US" sz="2100" kern="100" dirty="0">
                <a:ea typeface="Calibri" panose="020F0502020204030204" pitchFamily="34" charset="0"/>
                <a:cs typeface="Times New Roman" panose="02020603050405020304" pitchFamily="18" charset="0"/>
              </a:rPr>
              <a:t> </a:t>
            </a:r>
          </a:p>
          <a:p>
            <a:pPr algn="just">
              <a:lnSpc>
                <a:spcPct val="107000"/>
              </a:lnSpc>
              <a:spcAft>
                <a:spcPts val="525"/>
              </a:spcAft>
            </a:pPr>
            <a:r>
              <a:rPr lang="en-US" sz="2100" kern="100" dirty="0">
                <a:ea typeface="Calibri" panose="020F0502020204030204" pitchFamily="34" charset="0"/>
                <a:cs typeface="Times New Roman" panose="02020603050405020304" pitchFamily="18" charset="0"/>
              </a:rPr>
              <a:t> </a:t>
            </a:r>
            <a:r>
              <a:rPr lang="en-US" sz="2800" kern="100" dirty="0">
                <a:ea typeface="Calibri" panose="020F0502020204030204" pitchFamily="34" charset="0"/>
                <a:cs typeface="Times New Roman" panose="02020603050405020304" pitchFamily="18" charset="0"/>
              </a:rPr>
              <a:t>Internships provide valuable learning and career opportunities to undergraduate students. Selection of an industry internship is influenced by many factors including compensation, perceived value, external hiring opportunities, and location. Individual students may weight each factor differently, particularly regarding location! Internship hiring is a two-way street. Many businesses begin their internship and summer hiring early in the year and may prefer to hire employees from college programs from which they are familiar, and those early applicants. Our objectives were to evaluate the influence academic major, internship location (travel distance from home address to internship site) and COVID-19 pandemic had on internship selection by undergraduate agriculture students enrolled in Associate of Science degree program. </a:t>
            </a:r>
          </a:p>
        </p:txBody>
      </p:sp>
      <p:sp>
        <p:nvSpPr>
          <p:cNvPr id="6" name="TextBox 5">
            <a:extLst>
              <a:ext uri="{FF2B5EF4-FFF2-40B4-BE49-F238E27FC236}">
                <a16:creationId xmlns:a16="http://schemas.microsoft.com/office/drawing/2014/main" id="{8DE92100-4D78-C851-B87C-F7F84D9A11E5}"/>
              </a:ext>
            </a:extLst>
          </p:cNvPr>
          <p:cNvSpPr txBox="1"/>
          <p:nvPr/>
        </p:nvSpPr>
        <p:spPr>
          <a:xfrm>
            <a:off x="1192699" y="11530665"/>
            <a:ext cx="6732664" cy="707886"/>
          </a:xfrm>
          <a:prstGeom prst="rect">
            <a:avLst/>
          </a:prstGeom>
          <a:noFill/>
        </p:spPr>
        <p:txBody>
          <a:bodyPr wrap="square" rtlCol="0">
            <a:spAutoFit/>
          </a:bodyPr>
          <a:lstStyle/>
          <a:p>
            <a:r>
              <a:rPr lang="en-US" sz="4000" b="1" dirty="0">
                <a:solidFill>
                  <a:srgbClr val="C00000"/>
                </a:solidFill>
              </a:rPr>
              <a:t>Materials and Methods</a:t>
            </a:r>
          </a:p>
        </p:txBody>
      </p:sp>
      <p:sp>
        <p:nvSpPr>
          <p:cNvPr id="7" name="TextBox 6">
            <a:extLst>
              <a:ext uri="{FF2B5EF4-FFF2-40B4-BE49-F238E27FC236}">
                <a16:creationId xmlns:a16="http://schemas.microsoft.com/office/drawing/2014/main" id="{FD4595B0-23CF-DA60-2866-3A38F0895120}"/>
              </a:ext>
            </a:extLst>
          </p:cNvPr>
          <p:cNvSpPr txBox="1"/>
          <p:nvPr/>
        </p:nvSpPr>
        <p:spPr>
          <a:xfrm>
            <a:off x="16247821" y="5650689"/>
            <a:ext cx="6720840" cy="707886"/>
          </a:xfrm>
          <a:prstGeom prst="rect">
            <a:avLst/>
          </a:prstGeom>
          <a:noFill/>
        </p:spPr>
        <p:txBody>
          <a:bodyPr wrap="square" rtlCol="0">
            <a:spAutoFit/>
          </a:bodyPr>
          <a:lstStyle/>
          <a:p>
            <a:r>
              <a:rPr lang="en-US" sz="4000" b="1" dirty="0">
                <a:solidFill>
                  <a:srgbClr val="C00000"/>
                </a:solidFill>
              </a:rPr>
              <a:t>Results</a:t>
            </a:r>
          </a:p>
        </p:txBody>
      </p:sp>
      <p:sp>
        <p:nvSpPr>
          <p:cNvPr id="8" name="TextBox 7">
            <a:extLst>
              <a:ext uri="{FF2B5EF4-FFF2-40B4-BE49-F238E27FC236}">
                <a16:creationId xmlns:a16="http://schemas.microsoft.com/office/drawing/2014/main" id="{900C7E48-3FAA-C9C2-7FCC-5C0CA8AF1DBB}"/>
              </a:ext>
            </a:extLst>
          </p:cNvPr>
          <p:cNvSpPr txBox="1"/>
          <p:nvPr/>
        </p:nvSpPr>
        <p:spPr>
          <a:xfrm>
            <a:off x="1379045" y="12573981"/>
            <a:ext cx="13459911" cy="8603253"/>
          </a:xfrm>
          <a:prstGeom prst="rect">
            <a:avLst/>
          </a:prstGeom>
          <a:noFill/>
        </p:spPr>
        <p:txBody>
          <a:bodyPr wrap="square" rtlCol="0">
            <a:spAutoFit/>
          </a:bodyPr>
          <a:lstStyle/>
          <a:p>
            <a:pPr marL="300038" indent="-300038" algn="just">
              <a:buFont typeface="Wingdings" panose="05000000000000000000" pitchFamily="2" charset="2"/>
              <a:buChar char="§"/>
            </a:pPr>
            <a:r>
              <a:rPr lang="en-US" sz="2800" dirty="0"/>
              <a:t>Internship agreement forms (n = 400) from 2016 through 2023 were used to create an Excel spreadsheet that included: year, semester, type of degree (Associate of Applied Science vs. Associate of Science), academic major, home address, internship address internship state (in-state vs. out-of-state/ OSI), and type of internship (Business, Production, Husbandry, Recreation, Gold etc.).</a:t>
            </a:r>
          </a:p>
          <a:p>
            <a:pPr marL="300038" indent="-300038" algn="just">
              <a:buFont typeface="Wingdings" panose="05000000000000000000" pitchFamily="2" charset="2"/>
              <a:buChar char="§"/>
            </a:pPr>
            <a:r>
              <a:rPr lang="en-US" sz="2800" dirty="0"/>
              <a:t>Year of internship was categorized as: Pre-pandemic (2016-2019), Pandemic (2020-2021), and Post-pandemic (2022-2023). </a:t>
            </a:r>
          </a:p>
          <a:p>
            <a:pPr marL="300038" indent="-300038" algn="just">
              <a:buFont typeface="Wingdings" panose="05000000000000000000" pitchFamily="2" charset="2"/>
              <a:buChar char="§"/>
            </a:pPr>
            <a:r>
              <a:rPr lang="en-US" sz="2800" dirty="0"/>
              <a:t>The internship requirement for degree completion was waived by the university during the pandemic and an alternate course was allowed, but students were allowed to enroll in, and complete internships. </a:t>
            </a:r>
          </a:p>
          <a:p>
            <a:pPr marL="300038" indent="-300038" algn="just">
              <a:buFont typeface="Wingdings" panose="05000000000000000000" pitchFamily="2" charset="2"/>
              <a:buChar char="§"/>
            </a:pPr>
            <a:r>
              <a:rPr lang="en-US" sz="2800" dirty="0"/>
              <a:t>Addresses were generalized and recorded as ‘home town’ and ‘town of internship location’, rather than using the exact address in order to keep data unidentifiable. </a:t>
            </a:r>
          </a:p>
          <a:p>
            <a:pPr marL="300038" indent="-300038" algn="just">
              <a:buFont typeface="Wingdings" panose="05000000000000000000" pitchFamily="2" charset="2"/>
              <a:buChar char="§"/>
            </a:pPr>
            <a:r>
              <a:rPr lang="en-US" sz="2800" dirty="0"/>
              <a:t>Google maps was used to calculate both the driving distance in miles (DIST) and minutes, and the shortest route was used in the spreadsheet.</a:t>
            </a:r>
          </a:p>
          <a:p>
            <a:pPr marL="300038" indent="-300038" algn="just">
              <a:buFont typeface="Wingdings" panose="05000000000000000000" pitchFamily="2" charset="2"/>
              <a:buChar char="§"/>
            </a:pPr>
            <a:r>
              <a:rPr lang="en-US" sz="2800" dirty="0"/>
              <a:t>Internships located in the home town were assigned a distance of 5 miles unless it was a large city (ex. Cleveland, Columbus) in which a distance of 10 miles was assigned. </a:t>
            </a:r>
          </a:p>
          <a:p>
            <a:pPr marL="300038" indent="-300038" algn="just">
              <a:buFont typeface="Wingdings" panose="05000000000000000000" pitchFamily="2" charset="2"/>
              <a:buChar char="§"/>
            </a:pPr>
            <a:r>
              <a:rPr lang="en-US" sz="2800" kern="100" dirty="0">
                <a:ea typeface="Calibri" panose="020F0502020204030204" pitchFamily="34" charset="0"/>
                <a:cs typeface="Times New Roman" panose="02020603050405020304" pitchFamily="18" charset="0"/>
              </a:rPr>
              <a:t>Differences in DIST between main effects (major, period) and interactions were evaluated with Tukey-Kramer test (ANOVA, SAS). Differences in frequency of out-of-state (OSI) comparing </a:t>
            </a:r>
            <a:r>
              <a:rPr lang="en-US" sz="2800" kern="100" dirty="0" err="1">
                <a:ea typeface="Calibri" panose="020F0502020204030204" pitchFamily="34" charset="0"/>
                <a:cs typeface="Times New Roman" panose="02020603050405020304" pitchFamily="18" charset="0"/>
              </a:rPr>
              <a:t>PreP</a:t>
            </a:r>
            <a:r>
              <a:rPr lang="en-US" sz="2800" kern="100" dirty="0">
                <a:ea typeface="Calibri" panose="020F0502020204030204" pitchFamily="34" charset="0"/>
                <a:cs typeface="Times New Roman" panose="02020603050405020304" pitchFamily="18" charset="0"/>
              </a:rPr>
              <a:t> vs. </a:t>
            </a:r>
            <a:r>
              <a:rPr lang="en-US" sz="2800" kern="100" dirty="0" err="1">
                <a:ea typeface="Calibri" panose="020F0502020204030204" pitchFamily="34" charset="0"/>
                <a:cs typeface="Times New Roman" panose="02020603050405020304" pitchFamily="18" charset="0"/>
              </a:rPr>
              <a:t>PostP</a:t>
            </a:r>
            <a:r>
              <a:rPr lang="en-US" sz="2800" kern="100" dirty="0">
                <a:ea typeface="Calibri" panose="020F0502020204030204" pitchFamily="34" charset="0"/>
                <a:cs typeface="Times New Roman" panose="02020603050405020304" pitchFamily="18" charset="0"/>
              </a:rPr>
              <a:t> was evaluated by generalized linear model (</a:t>
            </a:r>
            <a:r>
              <a:rPr lang="en-US" sz="2800" kern="100" dirty="0" err="1">
                <a:ea typeface="Calibri" panose="020F0502020204030204" pitchFamily="34" charset="0"/>
                <a:cs typeface="Times New Roman" panose="02020603050405020304" pitchFamily="18" charset="0"/>
              </a:rPr>
              <a:t>GenMod</a:t>
            </a:r>
            <a:r>
              <a:rPr lang="en-US" sz="2800" kern="100" dirty="0">
                <a:ea typeface="Calibri" panose="020F0502020204030204" pitchFamily="34" charset="0"/>
                <a:cs typeface="Times New Roman" panose="02020603050405020304" pitchFamily="18" charset="0"/>
              </a:rPr>
              <a:t>).</a:t>
            </a:r>
            <a:endParaRPr lang="en-US" sz="2800" dirty="0"/>
          </a:p>
          <a:p>
            <a:pPr marL="300038" indent="-300038">
              <a:buFont typeface="Wingdings" panose="05000000000000000000" pitchFamily="2" charset="2"/>
              <a:buChar char="§"/>
            </a:pPr>
            <a:endParaRPr lang="en-US" sz="2106" dirty="0"/>
          </a:p>
        </p:txBody>
      </p:sp>
      <p:sp>
        <p:nvSpPr>
          <p:cNvPr id="10" name="TextBox 9">
            <a:extLst>
              <a:ext uri="{FF2B5EF4-FFF2-40B4-BE49-F238E27FC236}">
                <a16:creationId xmlns:a16="http://schemas.microsoft.com/office/drawing/2014/main" id="{53459468-6D39-8E60-0479-CF9B90B09D9F}"/>
              </a:ext>
            </a:extLst>
          </p:cNvPr>
          <p:cNvSpPr txBox="1"/>
          <p:nvPr/>
        </p:nvSpPr>
        <p:spPr>
          <a:xfrm>
            <a:off x="15829933" y="6399150"/>
            <a:ext cx="15623119" cy="6555641"/>
          </a:xfrm>
          <a:prstGeom prst="rect">
            <a:avLst/>
          </a:prstGeom>
          <a:noFill/>
        </p:spPr>
        <p:txBody>
          <a:bodyPr wrap="square" rtlCol="0">
            <a:spAutoFit/>
          </a:bodyPr>
          <a:lstStyle/>
          <a:p>
            <a:pPr marL="360045" indent="-360045" algn="just">
              <a:buFont typeface="Arial" panose="020B0604020202020204" pitchFamily="34" charset="0"/>
              <a:buChar char="•"/>
            </a:pPr>
            <a:r>
              <a:rPr lang="en-US" sz="2800" dirty="0"/>
              <a:t>Average (LS means) distance from students’ home to their internship site was not different before (34.1 miles), during (39.4 miles), or after (34.5 miles) the COVID-19 pandemic.</a:t>
            </a:r>
          </a:p>
          <a:p>
            <a:pPr marL="360045" indent="-360045" algn="just">
              <a:buFont typeface="Arial" panose="020B0604020202020204" pitchFamily="34" charset="0"/>
              <a:buChar char="•"/>
            </a:pPr>
            <a:r>
              <a:rPr lang="en-US" sz="2800" dirty="0"/>
              <a:t>There was no differences in DIST based on degree type (Associate of Applied Science vs. Associate of Science).</a:t>
            </a:r>
          </a:p>
          <a:p>
            <a:pPr marL="360045" indent="-360045" algn="just">
              <a:buFont typeface="Arial" panose="020B0604020202020204" pitchFamily="34" charset="0"/>
              <a:buChar char="•"/>
            </a:pPr>
            <a:r>
              <a:rPr lang="en-US" sz="2800" dirty="0"/>
              <a:t>Academic major had a significant effect (P &lt; 0.001) on DIST  and frequency (all = 17.25%) of out-of-state internships (P &lt; 0.001). Figure 1</a:t>
            </a:r>
          </a:p>
          <a:p>
            <a:pPr marL="840105" lvl="1" indent="-360045" algn="just">
              <a:buFont typeface="Arial" panose="020B0604020202020204" pitchFamily="34" charset="0"/>
              <a:buChar char="•"/>
            </a:pPr>
            <a:r>
              <a:rPr lang="en-US" sz="2800" dirty="0"/>
              <a:t>Students majoring in Horse Management and Turfgrass Management completed internships further from home (P &lt; 0.01) compared to Business Management, Crop Management, Landscape Design, and Power Equipment. </a:t>
            </a:r>
          </a:p>
          <a:p>
            <a:pPr marL="840105" lvl="1" indent="-360045" algn="just">
              <a:buFont typeface="Arial" panose="020B0604020202020204" pitchFamily="34" charset="0"/>
              <a:buChar char="•"/>
            </a:pPr>
            <a:r>
              <a:rPr lang="en-US" sz="2800" dirty="0"/>
              <a:t>Frequency of OSI for all years ranged from 7.5% to 34.1% for Business majors compared to Horse majors respectively with significant differences (P &lt; 0.001) between Horse majors compared to both Business and Greenhouse majors. </a:t>
            </a:r>
          </a:p>
          <a:p>
            <a:pPr marL="840105" lvl="1" indent="-360045" algn="just">
              <a:buFont typeface="Arial" panose="020B0604020202020204" pitchFamily="34" charset="0"/>
              <a:buChar char="•"/>
            </a:pPr>
            <a:r>
              <a:rPr lang="en-US" sz="2800" dirty="0"/>
              <a:t>Figure 2 illustrates the frequency and locations of OSI for all majors from 2016-2023.</a:t>
            </a:r>
          </a:p>
          <a:p>
            <a:pPr marL="840105" lvl="1" indent="-360045" algn="just">
              <a:buFont typeface="Arial" panose="020B0604020202020204" pitchFamily="34" charset="0"/>
              <a:buChar char="•"/>
            </a:pPr>
            <a:r>
              <a:rPr lang="en-US" sz="2800" dirty="0"/>
              <a:t>Beef majors completed more OSI post pandemic compared to pre-pandemic (P &lt; 0.01). </a:t>
            </a:r>
          </a:p>
          <a:p>
            <a:pPr marL="360045" indent="-360045" algn="just">
              <a:buFont typeface="Arial" panose="020B0604020202020204" pitchFamily="34" charset="0"/>
              <a:buChar char="•"/>
            </a:pPr>
            <a:r>
              <a:rPr lang="en-US" sz="2800" dirty="0"/>
              <a:t>Frequency of type of internship based on the variety of majors is in table 1.</a:t>
            </a:r>
          </a:p>
        </p:txBody>
      </p:sp>
      <p:graphicFrame>
        <p:nvGraphicFramePr>
          <p:cNvPr id="14" name="Table 13">
            <a:extLst>
              <a:ext uri="{FF2B5EF4-FFF2-40B4-BE49-F238E27FC236}">
                <a16:creationId xmlns:a16="http://schemas.microsoft.com/office/drawing/2014/main" id="{80B560A5-7F9E-06E1-B1F3-514A309AB160}"/>
              </a:ext>
            </a:extLst>
          </p:cNvPr>
          <p:cNvGraphicFramePr>
            <a:graphicFrameLocks noGrp="1"/>
          </p:cNvGraphicFramePr>
          <p:nvPr>
            <p:extLst>
              <p:ext uri="{D42A27DB-BD31-4B8C-83A1-F6EECF244321}">
                <p14:modId xmlns:p14="http://schemas.microsoft.com/office/powerpoint/2010/main" val="3604150566"/>
              </p:ext>
            </p:extLst>
          </p:nvPr>
        </p:nvGraphicFramePr>
        <p:xfrm>
          <a:off x="15950352" y="24225124"/>
          <a:ext cx="15580253" cy="9669683"/>
        </p:xfrm>
        <a:graphic>
          <a:graphicData uri="http://schemas.openxmlformats.org/drawingml/2006/table">
            <a:tbl>
              <a:tblPr firstRow="1" bandRow="1">
                <a:tableStyleId>{5C22544A-7EE6-4342-B048-85BDC9FD1C3A}</a:tableStyleId>
              </a:tblPr>
              <a:tblGrid>
                <a:gridCol w="3132093">
                  <a:extLst>
                    <a:ext uri="{9D8B030D-6E8A-4147-A177-3AD203B41FA5}">
                      <a16:colId xmlns:a16="http://schemas.microsoft.com/office/drawing/2014/main" val="2576543526"/>
                    </a:ext>
                  </a:extLst>
                </a:gridCol>
                <a:gridCol w="3826126">
                  <a:extLst>
                    <a:ext uri="{9D8B030D-6E8A-4147-A177-3AD203B41FA5}">
                      <a16:colId xmlns:a16="http://schemas.microsoft.com/office/drawing/2014/main" val="2229195693"/>
                    </a:ext>
                  </a:extLst>
                </a:gridCol>
                <a:gridCol w="4700667">
                  <a:extLst>
                    <a:ext uri="{9D8B030D-6E8A-4147-A177-3AD203B41FA5}">
                      <a16:colId xmlns:a16="http://schemas.microsoft.com/office/drawing/2014/main" val="1667621560"/>
                    </a:ext>
                  </a:extLst>
                </a:gridCol>
                <a:gridCol w="3921367">
                  <a:extLst>
                    <a:ext uri="{9D8B030D-6E8A-4147-A177-3AD203B41FA5}">
                      <a16:colId xmlns:a16="http://schemas.microsoft.com/office/drawing/2014/main" val="1815563045"/>
                    </a:ext>
                  </a:extLst>
                </a:gridCol>
              </a:tblGrid>
              <a:tr h="1161785">
                <a:tc>
                  <a:txBody>
                    <a:bodyPr/>
                    <a:lstStyle/>
                    <a:p>
                      <a:pPr algn="ctr"/>
                      <a:r>
                        <a:rPr lang="en-US" sz="2800" dirty="0"/>
                        <a:t>Major</a:t>
                      </a:r>
                    </a:p>
                  </a:txBody>
                  <a:tcPr marL="96012" marR="96012" marT="48006" marB="48006">
                    <a:solidFill>
                      <a:schemeClr val="tx1"/>
                    </a:solidFill>
                  </a:tcPr>
                </a:tc>
                <a:tc>
                  <a:txBody>
                    <a:bodyPr/>
                    <a:lstStyle/>
                    <a:p>
                      <a:pPr algn="ctr"/>
                      <a:r>
                        <a:rPr lang="en-US" sz="2800" dirty="0"/>
                        <a:t>Most prevalent type of internship and % within major</a:t>
                      </a:r>
                    </a:p>
                  </a:txBody>
                  <a:tcPr marL="96012" marR="96012" marT="48006" marB="48006">
                    <a:solidFill>
                      <a:schemeClr val="tx1"/>
                    </a:solidFill>
                  </a:tcPr>
                </a:tc>
                <a:tc>
                  <a:txBody>
                    <a:bodyPr/>
                    <a:lstStyle/>
                    <a:p>
                      <a:pPr algn="ctr"/>
                      <a:r>
                        <a:rPr lang="en-US" sz="2800" dirty="0"/>
                        <a:t>2</a:t>
                      </a:r>
                      <a:r>
                        <a:rPr lang="en-US" sz="2800" baseline="30000" dirty="0"/>
                        <a:t>nd</a:t>
                      </a:r>
                      <a:r>
                        <a:rPr lang="en-US" sz="2800" dirty="0"/>
                        <a:t> most prevalent type of internship and % of total within major</a:t>
                      </a:r>
                    </a:p>
                  </a:txBody>
                  <a:tcPr marL="96012" marR="96012" marT="48006" marB="48006">
                    <a:solidFill>
                      <a:schemeClr val="tx1"/>
                    </a:solidFill>
                  </a:tcPr>
                </a:tc>
                <a:tc>
                  <a:txBody>
                    <a:bodyPr/>
                    <a:lstStyle/>
                    <a:p>
                      <a:pPr algn="ctr"/>
                      <a:r>
                        <a:rPr lang="en-US" sz="2800" dirty="0"/>
                        <a:t>3</a:t>
                      </a:r>
                      <a:r>
                        <a:rPr lang="en-US" sz="2800" baseline="30000" dirty="0"/>
                        <a:t>rd</a:t>
                      </a:r>
                      <a:r>
                        <a:rPr lang="en-US" sz="2800" dirty="0"/>
                        <a:t> most prevalent type of internship and % within major</a:t>
                      </a:r>
                    </a:p>
                  </a:txBody>
                  <a:tcPr marL="96012" marR="96012" marT="48006" marB="48006">
                    <a:solidFill>
                      <a:schemeClr val="tx1"/>
                    </a:solidFill>
                  </a:tcPr>
                </a:tc>
                <a:extLst>
                  <a:ext uri="{0D108BD9-81ED-4DB2-BD59-A6C34878D82A}">
                    <a16:rowId xmlns:a16="http://schemas.microsoft.com/office/drawing/2014/main" val="963788074"/>
                  </a:ext>
                </a:extLst>
              </a:tr>
              <a:tr h="698615">
                <a:tc>
                  <a:txBody>
                    <a:bodyPr/>
                    <a:lstStyle/>
                    <a:p>
                      <a:r>
                        <a:rPr lang="en-US" sz="2400" b="1" dirty="0"/>
                        <a:t>Horse Management</a:t>
                      </a:r>
                    </a:p>
                  </a:txBody>
                  <a:tcPr marL="96012" marR="96012" marT="48006" marB="48006">
                    <a:solidFill>
                      <a:schemeClr val="bg1">
                        <a:lumMod val="75000"/>
                      </a:schemeClr>
                    </a:solidFill>
                  </a:tcPr>
                </a:tc>
                <a:tc>
                  <a:txBody>
                    <a:bodyPr/>
                    <a:lstStyle/>
                    <a:p>
                      <a:pPr algn="ctr"/>
                      <a:r>
                        <a:rPr lang="en-US" sz="2400" b="1" dirty="0"/>
                        <a:t>Husbandry </a:t>
                      </a:r>
                    </a:p>
                    <a:p>
                      <a:pPr algn="ctr"/>
                      <a:r>
                        <a:rPr lang="en-US" sz="2400" b="1" dirty="0">
                          <a:solidFill>
                            <a:srgbClr val="C00000"/>
                          </a:solidFill>
                        </a:rPr>
                        <a:t>42.6%</a:t>
                      </a:r>
                    </a:p>
                  </a:txBody>
                  <a:tcPr marL="96012" marR="96012" marT="48006" marB="48006">
                    <a:solidFill>
                      <a:schemeClr val="bg1">
                        <a:lumMod val="75000"/>
                      </a:schemeClr>
                    </a:solidFill>
                  </a:tcPr>
                </a:tc>
                <a:tc>
                  <a:txBody>
                    <a:bodyPr/>
                    <a:lstStyle/>
                    <a:p>
                      <a:pPr algn="ctr"/>
                      <a:r>
                        <a:rPr lang="en-US" sz="2400" b="1" dirty="0"/>
                        <a:t>Recreation </a:t>
                      </a:r>
                    </a:p>
                    <a:p>
                      <a:pPr algn="ctr"/>
                      <a:r>
                        <a:rPr lang="en-US" sz="2400" b="1" dirty="0">
                          <a:solidFill>
                            <a:srgbClr val="C00000"/>
                          </a:solidFill>
                        </a:rPr>
                        <a:t>34.5%</a:t>
                      </a:r>
                    </a:p>
                  </a:txBody>
                  <a:tcPr marL="96012" marR="96012" marT="48006" marB="48006">
                    <a:solidFill>
                      <a:schemeClr val="bg1">
                        <a:lumMod val="75000"/>
                      </a:schemeClr>
                    </a:solidFill>
                  </a:tcPr>
                </a:tc>
                <a:tc>
                  <a:txBody>
                    <a:bodyPr/>
                    <a:lstStyle/>
                    <a:p>
                      <a:pPr algn="ctr"/>
                      <a:r>
                        <a:rPr lang="en-US" sz="2400" b="1" dirty="0"/>
                        <a:t>Training </a:t>
                      </a:r>
                    </a:p>
                    <a:p>
                      <a:pPr algn="ctr"/>
                      <a:r>
                        <a:rPr lang="en-US" sz="2400" b="1" dirty="0">
                          <a:solidFill>
                            <a:srgbClr val="C00000"/>
                          </a:solidFill>
                        </a:rPr>
                        <a:t>14.5%</a:t>
                      </a:r>
                    </a:p>
                  </a:txBody>
                  <a:tcPr marL="96012" marR="96012" marT="48006" marB="48006">
                    <a:solidFill>
                      <a:schemeClr val="bg1">
                        <a:lumMod val="75000"/>
                      </a:schemeClr>
                    </a:solidFill>
                  </a:tcPr>
                </a:tc>
                <a:extLst>
                  <a:ext uri="{0D108BD9-81ED-4DB2-BD59-A6C34878D82A}">
                    <a16:rowId xmlns:a16="http://schemas.microsoft.com/office/drawing/2014/main" val="1269645035"/>
                  </a:ext>
                </a:extLst>
              </a:tr>
              <a:tr h="698615">
                <a:tc>
                  <a:txBody>
                    <a:bodyPr/>
                    <a:lstStyle/>
                    <a:p>
                      <a:r>
                        <a:rPr lang="en-US" sz="2400" b="1" dirty="0"/>
                        <a:t>Animal Science</a:t>
                      </a:r>
                    </a:p>
                    <a:p>
                      <a:r>
                        <a:rPr lang="en-US" sz="2400" b="1" dirty="0"/>
                        <a:t>(all specializations)</a:t>
                      </a:r>
                    </a:p>
                  </a:txBody>
                  <a:tcPr marL="96012" marR="96012" marT="48006" marB="48006">
                    <a:solidFill>
                      <a:schemeClr val="bg1">
                        <a:lumMod val="85000"/>
                      </a:schemeClr>
                    </a:solidFill>
                  </a:tcPr>
                </a:tc>
                <a:tc>
                  <a:txBody>
                    <a:bodyPr/>
                    <a:lstStyle/>
                    <a:p>
                      <a:pPr algn="ctr"/>
                      <a:r>
                        <a:rPr lang="en-US" sz="2400" b="1" dirty="0"/>
                        <a:t>Husbandry </a:t>
                      </a:r>
                    </a:p>
                    <a:p>
                      <a:pPr algn="ctr"/>
                      <a:r>
                        <a:rPr lang="en-US" sz="2400" b="1" dirty="0">
                          <a:solidFill>
                            <a:srgbClr val="C00000"/>
                          </a:solidFill>
                        </a:rPr>
                        <a:t>50%</a:t>
                      </a:r>
                    </a:p>
                  </a:txBody>
                  <a:tcPr marL="96012" marR="96012" marT="48006" marB="48006">
                    <a:solidFill>
                      <a:schemeClr val="bg1">
                        <a:lumMod val="85000"/>
                      </a:schemeClr>
                    </a:solidFill>
                  </a:tcPr>
                </a:tc>
                <a:tc>
                  <a:txBody>
                    <a:bodyPr/>
                    <a:lstStyle/>
                    <a:p>
                      <a:pPr algn="ctr"/>
                      <a:r>
                        <a:rPr lang="en-US" sz="2400" b="1" dirty="0"/>
                        <a:t>Other</a:t>
                      </a:r>
                    </a:p>
                    <a:p>
                      <a:pPr algn="ctr"/>
                      <a:r>
                        <a:rPr lang="en-US" sz="2400" b="1" dirty="0"/>
                        <a:t> </a:t>
                      </a:r>
                      <a:r>
                        <a:rPr lang="en-US" sz="2400" b="1" dirty="0">
                          <a:solidFill>
                            <a:srgbClr val="C00000"/>
                          </a:solidFill>
                        </a:rPr>
                        <a:t>20%</a:t>
                      </a:r>
                    </a:p>
                  </a:txBody>
                  <a:tcPr marL="96012" marR="96012" marT="48006" marB="48006">
                    <a:solidFill>
                      <a:schemeClr val="bg1">
                        <a:lumMod val="85000"/>
                      </a:schemeClr>
                    </a:solidFill>
                  </a:tcPr>
                </a:tc>
                <a:tc>
                  <a:txBody>
                    <a:bodyPr/>
                    <a:lstStyle/>
                    <a:p>
                      <a:pPr algn="ctr"/>
                      <a:r>
                        <a:rPr lang="en-US" sz="2400" b="1" dirty="0"/>
                        <a:t>Health</a:t>
                      </a:r>
                    </a:p>
                    <a:p>
                      <a:pPr algn="ctr"/>
                      <a:r>
                        <a:rPr lang="en-US" sz="2400" b="1" dirty="0">
                          <a:solidFill>
                            <a:srgbClr val="C00000"/>
                          </a:solidFill>
                        </a:rPr>
                        <a:t> 17.5%</a:t>
                      </a:r>
                    </a:p>
                  </a:txBody>
                  <a:tcPr marL="96012" marR="96012" marT="48006" marB="48006">
                    <a:solidFill>
                      <a:schemeClr val="bg1">
                        <a:lumMod val="85000"/>
                      </a:schemeClr>
                    </a:solidFill>
                  </a:tcPr>
                </a:tc>
                <a:extLst>
                  <a:ext uri="{0D108BD9-81ED-4DB2-BD59-A6C34878D82A}">
                    <a16:rowId xmlns:a16="http://schemas.microsoft.com/office/drawing/2014/main" val="3530484718"/>
                  </a:ext>
                </a:extLst>
              </a:tr>
              <a:tr h="698615">
                <a:tc>
                  <a:txBody>
                    <a:bodyPr/>
                    <a:lstStyle/>
                    <a:p>
                      <a:r>
                        <a:rPr lang="en-US" sz="2400" b="1" dirty="0"/>
                        <a:t>Turfgrass Management</a:t>
                      </a:r>
                    </a:p>
                  </a:txBody>
                  <a:tcPr marL="96012" marR="96012" marT="48006" marB="48006">
                    <a:solidFill>
                      <a:schemeClr val="bg1">
                        <a:lumMod val="75000"/>
                      </a:schemeClr>
                    </a:solidFill>
                  </a:tcPr>
                </a:tc>
                <a:tc>
                  <a:txBody>
                    <a:bodyPr/>
                    <a:lstStyle/>
                    <a:p>
                      <a:pPr algn="ctr"/>
                      <a:r>
                        <a:rPr lang="en-US" sz="2400" b="1" dirty="0"/>
                        <a:t>Golf related</a:t>
                      </a:r>
                    </a:p>
                    <a:p>
                      <a:pPr algn="ctr"/>
                      <a:r>
                        <a:rPr lang="en-US" sz="2400" b="1" dirty="0"/>
                        <a:t> </a:t>
                      </a:r>
                      <a:r>
                        <a:rPr lang="en-US" sz="2400" b="1" dirty="0">
                          <a:solidFill>
                            <a:srgbClr val="C00000"/>
                          </a:solidFill>
                        </a:rPr>
                        <a:t>85%</a:t>
                      </a:r>
                    </a:p>
                  </a:txBody>
                  <a:tcPr marL="96012" marR="96012" marT="48006" marB="48006">
                    <a:solidFill>
                      <a:schemeClr val="bg1">
                        <a:lumMod val="75000"/>
                      </a:schemeClr>
                    </a:solidFill>
                  </a:tcPr>
                </a:tc>
                <a:tc>
                  <a:txBody>
                    <a:bodyPr/>
                    <a:lstStyle/>
                    <a:p>
                      <a:pPr algn="ctr"/>
                      <a:r>
                        <a:rPr lang="en-US" sz="2400" b="1" dirty="0"/>
                        <a:t>Sport turf</a:t>
                      </a:r>
                    </a:p>
                    <a:p>
                      <a:pPr algn="ctr"/>
                      <a:r>
                        <a:rPr lang="en-US" sz="2400" b="1" dirty="0">
                          <a:solidFill>
                            <a:srgbClr val="C00000"/>
                          </a:solidFill>
                        </a:rPr>
                        <a:t>10%</a:t>
                      </a:r>
                    </a:p>
                  </a:txBody>
                  <a:tcPr marL="96012" marR="96012" marT="48006" marB="48006">
                    <a:solidFill>
                      <a:schemeClr val="bg1">
                        <a:lumMod val="75000"/>
                      </a:schemeClr>
                    </a:solidFill>
                  </a:tcPr>
                </a:tc>
                <a:tc>
                  <a:txBody>
                    <a:bodyPr/>
                    <a:lstStyle/>
                    <a:p>
                      <a:pPr algn="ctr"/>
                      <a:r>
                        <a:rPr lang="en-US" sz="2400" b="1" dirty="0"/>
                        <a:t>Installation</a:t>
                      </a:r>
                    </a:p>
                    <a:p>
                      <a:pPr algn="ctr"/>
                      <a:r>
                        <a:rPr lang="en-US" sz="2400" b="1" dirty="0">
                          <a:solidFill>
                            <a:srgbClr val="C00000"/>
                          </a:solidFill>
                        </a:rPr>
                        <a:t>5.4%</a:t>
                      </a:r>
                    </a:p>
                  </a:txBody>
                  <a:tcPr marL="96012" marR="96012" marT="48006" marB="48006">
                    <a:solidFill>
                      <a:schemeClr val="bg1">
                        <a:lumMod val="75000"/>
                      </a:schemeClr>
                    </a:solidFill>
                  </a:tcPr>
                </a:tc>
                <a:extLst>
                  <a:ext uri="{0D108BD9-81ED-4DB2-BD59-A6C34878D82A}">
                    <a16:rowId xmlns:a16="http://schemas.microsoft.com/office/drawing/2014/main" val="2418971793"/>
                  </a:ext>
                </a:extLst>
              </a:tr>
              <a:tr h="698615">
                <a:tc>
                  <a:txBody>
                    <a:bodyPr/>
                    <a:lstStyle/>
                    <a:p>
                      <a:r>
                        <a:rPr lang="en-US" sz="2400" b="1" dirty="0"/>
                        <a:t>Business Management</a:t>
                      </a:r>
                    </a:p>
                  </a:txBody>
                  <a:tcPr marL="96012" marR="96012" marT="48006" marB="48006">
                    <a:solidFill>
                      <a:schemeClr val="bg1">
                        <a:lumMod val="85000"/>
                      </a:schemeClr>
                    </a:solidFill>
                  </a:tcPr>
                </a:tc>
                <a:tc>
                  <a:txBody>
                    <a:bodyPr/>
                    <a:lstStyle/>
                    <a:p>
                      <a:pPr algn="ctr"/>
                      <a:r>
                        <a:rPr lang="en-US" sz="2400" b="1" dirty="0"/>
                        <a:t>Office</a:t>
                      </a:r>
                    </a:p>
                    <a:p>
                      <a:pPr algn="ctr"/>
                      <a:r>
                        <a:rPr lang="en-US" sz="2400" b="1" dirty="0">
                          <a:solidFill>
                            <a:srgbClr val="C00000"/>
                          </a:solidFill>
                        </a:rPr>
                        <a:t>30.8%</a:t>
                      </a:r>
                    </a:p>
                  </a:txBody>
                  <a:tcPr marL="96012" marR="96012" marT="48006" marB="48006">
                    <a:solidFill>
                      <a:schemeClr val="bg1">
                        <a:lumMod val="85000"/>
                      </a:schemeClr>
                    </a:solidFill>
                  </a:tcPr>
                </a:tc>
                <a:tc>
                  <a:txBody>
                    <a:bodyPr/>
                    <a:lstStyle/>
                    <a:p>
                      <a:pPr algn="ctr"/>
                      <a:r>
                        <a:rPr lang="en-US" sz="2400" b="1" dirty="0"/>
                        <a:t>Agriculture related</a:t>
                      </a:r>
                    </a:p>
                    <a:p>
                      <a:pPr algn="ctr"/>
                      <a:r>
                        <a:rPr lang="en-US" sz="2400" b="1" dirty="0">
                          <a:solidFill>
                            <a:srgbClr val="C00000"/>
                          </a:solidFill>
                        </a:rPr>
                        <a:t>30.8%</a:t>
                      </a:r>
                    </a:p>
                  </a:txBody>
                  <a:tcPr marL="96012" marR="96012" marT="48006" marB="48006">
                    <a:solidFill>
                      <a:schemeClr val="bg1">
                        <a:lumMod val="85000"/>
                      </a:schemeClr>
                    </a:solidFill>
                  </a:tcPr>
                </a:tc>
                <a:tc>
                  <a:txBody>
                    <a:bodyPr/>
                    <a:lstStyle/>
                    <a:p>
                      <a:pPr algn="ctr"/>
                      <a:r>
                        <a:rPr lang="en-US" sz="2400" b="1" dirty="0"/>
                        <a:t>Sales</a:t>
                      </a:r>
                    </a:p>
                    <a:p>
                      <a:pPr algn="ctr"/>
                      <a:r>
                        <a:rPr lang="en-US" sz="2400" b="1" dirty="0">
                          <a:solidFill>
                            <a:srgbClr val="C00000"/>
                          </a:solidFill>
                        </a:rPr>
                        <a:t>28.2%</a:t>
                      </a:r>
                    </a:p>
                  </a:txBody>
                  <a:tcPr marL="96012" marR="96012" marT="48006" marB="48006">
                    <a:solidFill>
                      <a:schemeClr val="bg1">
                        <a:lumMod val="85000"/>
                      </a:schemeClr>
                    </a:solidFill>
                  </a:tcPr>
                </a:tc>
                <a:extLst>
                  <a:ext uri="{0D108BD9-81ED-4DB2-BD59-A6C34878D82A}">
                    <a16:rowId xmlns:a16="http://schemas.microsoft.com/office/drawing/2014/main" val="2428325172"/>
                  </a:ext>
                </a:extLst>
              </a:tr>
              <a:tr h="698615">
                <a:tc>
                  <a:txBody>
                    <a:bodyPr/>
                    <a:lstStyle/>
                    <a:p>
                      <a:r>
                        <a:rPr lang="en-US" sz="2400" b="1" dirty="0"/>
                        <a:t>Crop Management</a:t>
                      </a:r>
                    </a:p>
                  </a:txBody>
                  <a:tcPr marL="96012" marR="96012" marT="48006" marB="48006">
                    <a:solidFill>
                      <a:schemeClr val="bg1">
                        <a:lumMod val="75000"/>
                      </a:schemeClr>
                    </a:solidFill>
                  </a:tcPr>
                </a:tc>
                <a:tc>
                  <a:txBody>
                    <a:bodyPr/>
                    <a:lstStyle/>
                    <a:p>
                      <a:pPr algn="ctr"/>
                      <a:r>
                        <a:rPr lang="en-US" sz="2400" b="1" dirty="0"/>
                        <a:t>Production</a:t>
                      </a:r>
                    </a:p>
                    <a:p>
                      <a:pPr algn="ctr"/>
                      <a:r>
                        <a:rPr lang="en-US" sz="2400" b="1" dirty="0">
                          <a:solidFill>
                            <a:srgbClr val="C00000"/>
                          </a:solidFill>
                        </a:rPr>
                        <a:t>43.8%</a:t>
                      </a:r>
                    </a:p>
                  </a:txBody>
                  <a:tcPr marL="96012" marR="96012" marT="48006" marB="48006">
                    <a:solidFill>
                      <a:schemeClr val="bg1">
                        <a:lumMod val="75000"/>
                      </a:schemeClr>
                    </a:solidFill>
                  </a:tcPr>
                </a:tc>
                <a:tc>
                  <a:txBody>
                    <a:bodyPr/>
                    <a:lstStyle/>
                    <a:p>
                      <a:pPr algn="ctr"/>
                      <a:r>
                        <a:rPr lang="en-US" sz="2400" b="1" dirty="0"/>
                        <a:t>Service</a:t>
                      </a:r>
                    </a:p>
                    <a:p>
                      <a:pPr algn="ctr"/>
                      <a:r>
                        <a:rPr lang="en-US" sz="2400" b="1" dirty="0">
                          <a:solidFill>
                            <a:srgbClr val="C00000"/>
                          </a:solidFill>
                        </a:rPr>
                        <a:t>31.3%</a:t>
                      </a:r>
                    </a:p>
                  </a:txBody>
                  <a:tcPr marL="96012" marR="96012" marT="48006" marB="48006">
                    <a:solidFill>
                      <a:schemeClr val="bg1">
                        <a:lumMod val="75000"/>
                      </a:schemeClr>
                    </a:solidFill>
                  </a:tcPr>
                </a:tc>
                <a:tc>
                  <a:txBody>
                    <a:bodyPr/>
                    <a:lstStyle/>
                    <a:p>
                      <a:pPr algn="ctr"/>
                      <a:r>
                        <a:rPr lang="en-US" sz="2400" b="1" dirty="0"/>
                        <a:t>Sales</a:t>
                      </a:r>
                    </a:p>
                    <a:p>
                      <a:pPr algn="ctr"/>
                      <a:r>
                        <a:rPr lang="en-US" sz="2400" b="1" dirty="0">
                          <a:solidFill>
                            <a:srgbClr val="C00000"/>
                          </a:solidFill>
                        </a:rPr>
                        <a:t>18..8%</a:t>
                      </a:r>
                    </a:p>
                  </a:txBody>
                  <a:tcPr marL="96012" marR="96012" marT="48006" marB="48006">
                    <a:solidFill>
                      <a:schemeClr val="bg1">
                        <a:lumMod val="75000"/>
                      </a:schemeClr>
                    </a:solidFill>
                  </a:tcPr>
                </a:tc>
                <a:extLst>
                  <a:ext uri="{0D108BD9-81ED-4DB2-BD59-A6C34878D82A}">
                    <a16:rowId xmlns:a16="http://schemas.microsoft.com/office/drawing/2014/main" val="1563730194"/>
                  </a:ext>
                </a:extLst>
              </a:tr>
              <a:tr h="698615">
                <a:tc>
                  <a:txBody>
                    <a:bodyPr/>
                    <a:lstStyle/>
                    <a:p>
                      <a:r>
                        <a:rPr lang="en-US" sz="2400" b="1" dirty="0"/>
                        <a:t>Agronomy</a:t>
                      </a:r>
                    </a:p>
                  </a:txBody>
                  <a:tcPr marL="96012" marR="96012" marT="48006" marB="48006">
                    <a:solidFill>
                      <a:schemeClr val="bg1">
                        <a:lumMod val="85000"/>
                      </a:schemeClr>
                    </a:solidFill>
                  </a:tcPr>
                </a:tc>
                <a:tc>
                  <a:txBody>
                    <a:bodyPr/>
                    <a:lstStyle/>
                    <a:p>
                      <a:pPr algn="ctr"/>
                      <a:r>
                        <a:rPr lang="en-US" sz="2400" b="1" dirty="0"/>
                        <a:t>Production</a:t>
                      </a:r>
                    </a:p>
                    <a:p>
                      <a:pPr algn="ctr"/>
                      <a:r>
                        <a:rPr lang="en-US" sz="2400" b="1" dirty="0">
                          <a:solidFill>
                            <a:srgbClr val="C00000"/>
                          </a:solidFill>
                        </a:rPr>
                        <a:t>41.7%</a:t>
                      </a:r>
                    </a:p>
                  </a:txBody>
                  <a:tcPr marL="96012" marR="96012" marT="48006" marB="48006">
                    <a:solidFill>
                      <a:schemeClr val="bg1">
                        <a:lumMod val="85000"/>
                      </a:schemeClr>
                    </a:solidFill>
                  </a:tcPr>
                </a:tc>
                <a:tc>
                  <a:txBody>
                    <a:bodyPr/>
                    <a:lstStyle/>
                    <a:p>
                      <a:pPr algn="ctr"/>
                      <a:r>
                        <a:rPr lang="en-US" sz="2400" b="1" dirty="0"/>
                        <a:t>Service</a:t>
                      </a:r>
                    </a:p>
                    <a:p>
                      <a:pPr algn="ctr"/>
                      <a:r>
                        <a:rPr lang="en-US" sz="2400" b="1" dirty="0">
                          <a:solidFill>
                            <a:srgbClr val="C00000"/>
                          </a:solidFill>
                        </a:rPr>
                        <a:t>33.3%</a:t>
                      </a:r>
                    </a:p>
                  </a:txBody>
                  <a:tcPr marL="96012" marR="96012" marT="48006" marB="48006">
                    <a:solidFill>
                      <a:schemeClr val="bg1">
                        <a:lumMod val="85000"/>
                      </a:schemeClr>
                    </a:solidFill>
                  </a:tcPr>
                </a:tc>
                <a:tc>
                  <a:txBody>
                    <a:bodyPr/>
                    <a:lstStyle/>
                    <a:p>
                      <a:pPr algn="ctr"/>
                      <a:r>
                        <a:rPr lang="en-US" sz="2400" b="1" dirty="0"/>
                        <a:t>Sales</a:t>
                      </a:r>
                    </a:p>
                    <a:p>
                      <a:pPr algn="ctr"/>
                      <a:r>
                        <a:rPr lang="en-US" sz="2400" b="1" dirty="0">
                          <a:solidFill>
                            <a:srgbClr val="C00000"/>
                          </a:solidFill>
                        </a:rPr>
                        <a:t>18.8%</a:t>
                      </a:r>
                    </a:p>
                  </a:txBody>
                  <a:tcPr marL="96012" marR="96012" marT="48006" marB="48006">
                    <a:solidFill>
                      <a:schemeClr val="bg1">
                        <a:lumMod val="85000"/>
                      </a:schemeClr>
                    </a:solidFill>
                  </a:tcPr>
                </a:tc>
                <a:extLst>
                  <a:ext uri="{0D108BD9-81ED-4DB2-BD59-A6C34878D82A}">
                    <a16:rowId xmlns:a16="http://schemas.microsoft.com/office/drawing/2014/main" val="1273667101"/>
                  </a:ext>
                </a:extLst>
              </a:tr>
              <a:tr h="698615">
                <a:tc>
                  <a:txBody>
                    <a:bodyPr/>
                    <a:lstStyle/>
                    <a:p>
                      <a:r>
                        <a:rPr lang="en-US" sz="2400" b="1" dirty="0"/>
                        <a:t>Construction Management</a:t>
                      </a:r>
                    </a:p>
                  </a:txBody>
                  <a:tcPr marL="96012" marR="96012" marT="48006" marB="48006">
                    <a:solidFill>
                      <a:schemeClr val="bg1">
                        <a:lumMod val="75000"/>
                      </a:schemeClr>
                    </a:solidFill>
                  </a:tcPr>
                </a:tc>
                <a:tc>
                  <a:txBody>
                    <a:bodyPr/>
                    <a:lstStyle/>
                    <a:p>
                      <a:pPr algn="ctr"/>
                      <a:r>
                        <a:rPr lang="en-US" sz="2400" b="1" dirty="0"/>
                        <a:t>Management</a:t>
                      </a:r>
                    </a:p>
                    <a:p>
                      <a:pPr algn="ctr"/>
                      <a:r>
                        <a:rPr lang="en-US" sz="2400" b="1" dirty="0">
                          <a:solidFill>
                            <a:srgbClr val="C00000"/>
                          </a:solidFill>
                        </a:rPr>
                        <a:t>72.7%</a:t>
                      </a:r>
                    </a:p>
                  </a:txBody>
                  <a:tcPr marL="96012" marR="96012" marT="48006" marB="48006">
                    <a:solidFill>
                      <a:schemeClr val="bg1">
                        <a:lumMod val="75000"/>
                      </a:schemeClr>
                    </a:solidFill>
                  </a:tcPr>
                </a:tc>
                <a:tc>
                  <a:txBody>
                    <a:bodyPr/>
                    <a:lstStyle/>
                    <a:p>
                      <a:pPr algn="ctr"/>
                      <a:r>
                        <a:rPr lang="en-US" sz="2400" b="1" dirty="0"/>
                        <a:t>Production</a:t>
                      </a:r>
                    </a:p>
                    <a:p>
                      <a:pPr algn="ctr"/>
                      <a:r>
                        <a:rPr lang="en-US" sz="2400" b="1" dirty="0">
                          <a:solidFill>
                            <a:srgbClr val="C00000"/>
                          </a:solidFill>
                        </a:rPr>
                        <a:t>27.3%</a:t>
                      </a:r>
                    </a:p>
                  </a:txBody>
                  <a:tcPr marL="96012" marR="96012" marT="48006" marB="48006">
                    <a:solidFill>
                      <a:schemeClr val="bg1">
                        <a:lumMod val="75000"/>
                      </a:schemeClr>
                    </a:solidFill>
                  </a:tcPr>
                </a:tc>
                <a:tc>
                  <a:txBody>
                    <a:bodyPr/>
                    <a:lstStyle/>
                    <a:p>
                      <a:pPr algn="ctr"/>
                      <a:r>
                        <a:rPr lang="en-US" sz="2400" b="1" dirty="0"/>
                        <a:t>Service</a:t>
                      </a:r>
                    </a:p>
                    <a:p>
                      <a:pPr algn="ctr"/>
                      <a:r>
                        <a:rPr lang="en-US" sz="2400" b="1" dirty="0">
                          <a:solidFill>
                            <a:srgbClr val="C00000"/>
                          </a:solidFill>
                        </a:rPr>
                        <a:t>1%</a:t>
                      </a:r>
                    </a:p>
                  </a:txBody>
                  <a:tcPr marL="96012" marR="96012" marT="48006" marB="48006">
                    <a:solidFill>
                      <a:schemeClr val="bg1">
                        <a:lumMod val="75000"/>
                      </a:schemeClr>
                    </a:solidFill>
                  </a:tcPr>
                </a:tc>
                <a:extLst>
                  <a:ext uri="{0D108BD9-81ED-4DB2-BD59-A6C34878D82A}">
                    <a16:rowId xmlns:a16="http://schemas.microsoft.com/office/drawing/2014/main" val="167854103"/>
                  </a:ext>
                </a:extLst>
              </a:tr>
              <a:tr h="698615">
                <a:tc>
                  <a:txBody>
                    <a:bodyPr/>
                    <a:lstStyle/>
                    <a:p>
                      <a:pPr marL="0" marR="0" lvl="0" indent="0" algn="l" defTabSz="2743200" rtl="0" eaLnBrk="1" fontAlgn="auto" latinLnBrk="0" hangingPunct="1">
                        <a:lnSpc>
                          <a:spcPct val="100000"/>
                        </a:lnSpc>
                        <a:spcBef>
                          <a:spcPts val="0"/>
                        </a:spcBef>
                        <a:spcAft>
                          <a:spcPts val="0"/>
                        </a:spcAft>
                        <a:buClrTx/>
                        <a:buSzTx/>
                        <a:buFontTx/>
                        <a:buNone/>
                        <a:tabLst/>
                        <a:defRPr/>
                      </a:pPr>
                      <a:r>
                        <a:rPr lang="en-US" sz="2400" b="1" dirty="0"/>
                        <a:t>Dairy Management</a:t>
                      </a:r>
                    </a:p>
                  </a:txBody>
                  <a:tcPr marL="96012" marR="96012" marT="48006" marB="48006">
                    <a:solidFill>
                      <a:schemeClr val="bg1">
                        <a:lumMod val="85000"/>
                      </a:schemeClr>
                    </a:solidFill>
                  </a:tcPr>
                </a:tc>
                <a:tc>
                  <a:txBody>
                    <a:bodyPr/>
                    <a:lstStyle/>
                    <a:p>
                      <a:pPr algn="ctr"/>
                      <a:r>
                        <a:rPr lang="en-US" sz="2400" b="1" dirty="0"/>
                        <a:t>Husbandry</a:t>
                      </a:r>
                    </a:p>
                    <a:p>
                      <a:pPr algn="ctr"/>
                      <a:r>
                        <a:rPr lang="en-US" sz="2400" b="1" dirty="0">
                          <a:solidFill>
                            <a:srgbClr val="C00000"/>
                          </a:solidFill>
                        </a:rPr>
                        <a:t>92.3%</a:t>
                      </a:r>
                    </a:p>
                  </a:txBody>
                  <a:tcPr marL="96012" marR="96012" marT="48006" marB="48006">
                    <a:solidFill>
                      <a:schemeClr val="bg1">
                        <a:lumMod val="85000"/>
                      </a:schemeClr>
                    </a:solidFill>
                  </a:tcPr>
                </a:tc>
                <a:tc>
                  <a:txBody>
                    <a:bodyPr/>
                    <a:lstStyle/>
                    <a:p>
                      <a:pPr algn="ctr"/>
                      <a:r>
                        <a:rPr lang="en-US" sz="2400" b="1" dirty="0"/>
                        <a:t>Business</a:t>
                      </a:r>
                    </a:p>
                    <a:p>
                      <a:pPr algn="ctr"/>
                      <a:r>
                        <a:rPr lang="en-US" sz="2400" b="1" dirty="0">
                          <a:solidFill>
                            <a:srgbClr val="C00000"/>
                          </a:solidFill>
                        </a:rPr>
                        <a:t>7.7%</a:t>
                      </a:r>
                    </a:p>
                  </a:txBody>
                  <a:tcPr marL="96012" marR="96012" marT="48006" marB="48006">
                    <a:solidFill>
                      <a:schemeClr val="bg1">
                        <a:lumMod val="85000"/>
                      </a:schemeClr>
                    </a:solidFill>
                  </a:tcPr>
                </a:tc>
                <a:tc>
                  <a:txBody>
                    <a:bodyPr/>
                    <a:lstStyle/>
                    <a:p>
                      <a:pPr algn="ctr"/>
                      <a:endParaRPr lang="en-US" sz="2400" b="1" dirty="0"/>
                    </a:p>
                  </a:txBody>
                  <a:tcPr marL="96012" marR="96012" marT="48006" marB="48006">
                    <a:solidFill>
                      <a:schemeClr val="bg1">
                        <a:lumMod val="50000"/>
                      </a:schemeClr>
                    </a:solidFill>
                  </a:tcPr>
                </a:tc>
                <a:extLst>
                  <a:ext uri="{0D108BD9-81ED-4DB2-BD59-A6C34878D82A}">
                    <a16:rowId xmlns:a16="http://schemas.microsoft.com/office/drawing/2014/main" val="2289855549"/>
                  </a:ext>
                </a:extLst>
              </a:tr>
              <a:tr h="845723">
                <a:tc>
                  <a:txBody>
                    <a:bodyPr/>
                    <a:lstStyle/>
                    <a:p>
                      <a:r>
                        <a:rPr lang="en-US" sz="2400" b="1" dirty="0"/>
                        <a:t>Greenhouse Management</a:t>
                      </a:r>
                    </a:p>
                  </a:txBody>
                  <a:tcPr marL="96012" marR="96012" marT="48006" marB="48006">
                    <a:solidFill>
                      <a:schemeClr val="bg1">
                        <a:lumMod val="75000"/>
                      </a:schemeClr>
                    </a:solidFill>
                  </a:tcPr>
                </a:tc>
                <a:tc>
                  <a:txBody>
                    <a:bodyPr/>
                    <a:lstStyle/>
                    <a:p>
                      <a:pPr algn="ctr"/>
                      <a:r>
                        <a:rPr lang="en-US" sz="2400" b="1" dirty="0"/>
                        <a:t>Production</a:t>
                      </a:r>
                    </a:p>
                    <a:p>
                      <a:pPr algn="ctr"/>
                      <a:r>
                        <a:rPr lang="en-US" sz="2400" b="1" dirty="0">
                          <a:solidFill>
                            <a:srgbClr val="C00000"/>
                          </a:solidFill>
                        </a:rPr>
                        <a:t>94.7%</a:t>
                      </a:r>
                    </a:p>
                  </a:txBody>
                  <a:tcPr marL="96012" marR="96012" marT="48006" marB="48006">
                    <a:solidFill>
                      <a:schemeClr val="bg1">
                        <a:lumMod val="75000"/>
                      </a:schemeClr>
                    </a:solidFill>
                  </a:tcPr>
                </a:tc>
                <a:tc>
                  <a:txBody>
                    <a:bodyPr/>
                    <a:lstStyle/>
                    <a:p>
                      <a:pPr algn="ctr"/>
                      <a:r>
                        <a:rPr lang="en-US" sz="2400" b="1" dirty="0"/>
                        <a:t>Management</a:t>
                      </a:r>
                    </a:p>
                    <a:p>
                      <a:pPr algn="ctr"/>
                      <a:r>
                        <a:rPr lang="en-US" sz="2400" b="1" dirty="0">
                          <a:solidFill>
                            <a:srgbClr val="C00000"/>
                          </a:solidFill>
                        </a:rPr>
                        <a:t>5.3%</a:t>
                      </a:r>
                    </a:p>
                  </a:txBody>
                  <a:tcPr marL="96012" marR="96012" marT="48006" marB="48006">
                    <a:solidFill>
                      <a:schemeClr val="bg1">
                        <a:lumMod val="75000"/>
                      </a:schemeClr>
                    </a:solidFill>
                  </a:tcPr>
                </a:tc>
                <a:tc>
                  <a:txBody>
                    <a:bodyPr/>
                    <a:lstStyle/>
                    <a:p>
                      <a:pPr algn="ctr"/>
                      <a:endParaRPr lang="en-US" sz="2400" b="1" dirty="0"/>
                    </a:p>
                  </a:txBody>
                  <a:tcPr marL="96012" marR="96012" marT="48006" marB="48006">
                    <a:solidFill>
                      <a:schemeClr val="bg1">
                        <a:lumMod val="50000"/>
                      </a:schemeClr>
                    </a:solidFill>
                  </a:tcPr>
                </a:tc>
                <a:extLst>
                  <a:ext uri="{0D108BD9-81ED-4DB2-BD59-A6C34878D82A}">
                    <a16:rowId xmlns:a16="http://schemas.microsoft.com/office/drawing/2014/main" val="2757094793"/>
                  </a:ext>
                </a:extLst>
              </a:tr>
              <a:tr h="698615">
                <a:tc>
                  <a:txBody>
                    <a:bodyPr/>
                    <a:lstStyle/>
                    <a:p>
                      <a:r>
                        <a:rPr lang="en-US" sz="2400" b="1" dirty="0"/>
                        <a:t>Power Equipment</a:t>
                      </a:r>
                    </a:p>
                  </a:txBody>
                  <a:tcPr marL="96012" marR="96012" marT="48006" marB="48006">
                    <a:solidFill>
                      <a:schemeClr val="bg1">
                        <a:lumMod val="85000"/>
                      </a:schemeClr>
                    </a:solidFill>
                  </a:tcPr>
                </a:tc>
                <a:tc>
                  <a:txBody>
                    <a:bodyPr/>
                    <a:lstStyle/>
                    <a:p>
                      <a:pPr algn="ctr"/>
                      <a:r>
                        <a:rPr lang="en-US" sz="2400" b="1" dirty="0"/>
                        <a:t>Service/ Technician</a:t>
                      </a:r>
                    </a:p>
                    <a:p>
                      <a:pPr algn="ctr"/>
                      <a:r>
                        <a:rPr lang="en-US" sz="2400" b="1" dirty="0">
                          <a:solidFill>
                            <a:srgbClr val="C00000"/>
                          </a:solidFill>
                        </a:rPr>
                        <a:t>100%</a:t>
                      </a:r>
                    </a:p>
                  </a:txBody>
                  <a:tcPr marL="96012" marR="96012" marT="48006" marB="48006">
                    <a:solidFill>
                      <a:schemeClr val="bg1">
                        <a:lumMod val="85000"/>
                      </a:schemeClr>
                    </a:solidFill>
                  </a:tcPr>
                </a:tc>
                <a:tc>
                  <a:txBody>
                    <a:bodyPr/>
                    <a:lstStyle/>
                    <a:p>
                      <a:pPr algn="ctr"/>
                      <a:endParaRPr lang="en-US" sz="2400" b="1" dirty="0"/>
                    </a:p>
                  </a:txBody>
                  <a:tcPr marL="96012" marR="96012" marT="48006" marB="48006">
                    <a:solidFill>
                      <a:schemeClr val="bg1">
                        <a:lumMod val="50000"/>
                      </a:schemeClr>
                    </a:solidFill>
                  </a:tcPr>
                </a:tc>
                <a:tc>
                  <a:txBody>
                    <a:bodyPr/>
                    <a:lstStyle/>
                    <a:p>
                      <a:pPr algn="ctr"/>
                      <a:endParaRPr lang="en-US" sz="2400" b="1" dirty="0"/>
                    </a:p>
                  </a:txBody>
                  <a:tcPr marL="96012" marR="96012" marT="48006" marB="48006">
                    <a:solidFill>
                      <a:schemeClr val="bg1">
                        <a:lumMod val="50000"/>
                      </a:schemeClr>
                    </a:solidFill>
                  </a:tcPr>
                </a:tc>
                <a:extLst>
                  <a:ext uri="{0D108BD9-81ED-4DB2-BD59-A6C34878D82A}">
                    <a16:rowId xmlns:a16="http://schemas.microsoft.com/office/drawing/2014/main" val="1064928469"/>
                  </a:ext>
                </a:extLst>
              </a:tr>
            </a:tbl>
          </a:graphicData>
        </a:graphic>
      </p:graphicFrame>
      <p:sp>
        <p:nvSpPr>
          <p:cNvPr id="16" name="TextBox 15">
            <a:extLst>
              <a:ext uri="{FF2B5EF4-FFF2-40B4-BE49-F238E27FC236}">
                <a16:creationId xmlns:a16="http://schemas.microsoft.com/office/drawing/2014/main" id="{0BAE13D3-FA52-B79C-9518-A70BED4BBFB6}"/>
              </a:ext>
            </a:extLst>
          </p:cNvPr>
          <p:cNvSpPr txBox="1"/>
          <p:nvPr/>
        </p:nvSpPr>
        <p:spPr>
          <a:xfrm>
            <a:off x="15851365" y="21760789"/>
            <a:ext cx="15580253" cy="2018566"/>
          </a:xfrm>
          <a:prstGeom prst="rect">
            <a:avLst/>
          </a:prstGeom>
          <a:noFill/>
        </p:spPr>
        <p:txBody>
          <a:bodyPr wrap="square" rtlCol="0">
            <a:spAutoFit/>
          </a:bodyPr>
          <a:lstStyle/>
          <a:p>
            <a:pPr>
              <a:lnSpc>
                <a:spcPct val="107000"/>
              </a:lnSpc>
              <a:spcAft>
                <a:spcPts val="840"/>
              </a:spcAft>
            </a:pPr>
            <a:r>
              <a:rPr lang="en-US" sz="2800" b="1" kern="100" dirty="0">
                <a:latin typeface="Calibri" panose="020F0502020204030204" pitchFamily="34" charset="0"/>
                <a:ea typeface="Calibri" panose="020F0502020204030204" pitchFamily="34" charset="0"/>
                <a:cs typeface="Times New Roman" panose="02020603050405020304" pitchFamily="18" charset="0"/>
              </a:rPr>
              <a:t>Table 2</a:t>
            </a:r>
          </a:p>
          <a:p>
            <a:pPr>
              <a:lnSpc>
                <a:spcPct val="107000"/>
              </a:lnSpc>
              <a:spcAft>
                <a:spcPts val="840"/>
              </a:spcAft>
            </a:pPr>
            <a:r>
              <a:rPr lang="en-US" sz="2800" kern="100" dirty="0">
                <a:latin typeface="Calibri" panose="020F0502020204030204" pitchFamily="34" charset="0"/>
                <a:ea typeface="Calibri" panose="020F0502020204030204" pitchFamily="34" charset="0"/>
                <a:cs typeface="Times New Roman" panose="02020603050405020304" pitchFamily="18" charset="0"/>
              </a:rPr>
              <a:t>Frequency (%) of type of internship by major. Note: not all majors are included due to limited data in some majors. Type varied by specific major and was based on the job description and responsibilities listed on the internship agreement. </a:t>
            </a:r>
          </a:p>
        </p:txBody>
      </p:sp>
      <p:sp>
        <p:nvSpPr>
          <p:cNvPr id="18" name="TextBox 17">
            <a:extLst>
              <a:ext uri="{FF2B5EF4-FFF2-40B4-BE49-F238E27FC236}">
                <a16:creationId xmlns:a16="http://schemas.microsoft.com/office/drawing/2014/main" id="{04296804-EE4D-BEAB-DB93-8AA8DC9959FF}"/>
              </a:ext>
            </a:extLst>
          </p:cNvPr>
          <p:cNvSpPr txBox="1"/>
          <p:nvPr/>
        </p:nvSpPr>
        <p:spPr>
          <a:xfrm>
            <a:off x="15164536" y="34331260"/>
            <a:ext cx="16474463" cy="2154436"/>
          </a:xfrm>
          <a:prstGeom prst="rect">
            <a:avLst/>
          </a:prstGeom>
          <a:noFill/>
        </p:spPr>
        <p:txBody>
          <a:bodyPr wrap="square">
            <a:spAutoFit/>
          </a:bodyPr>
          <a:lstStyle/>
          <a:p>
            <a:pPr>
              <a:spcAft>
                <a:spcPts val="1200"/>
              </a:spcAft>
            </a:pPr>
            <a:r>
              <a:rPr lang="en-US" sz="4000" b="1" dirty="0">
                <a:solidFill>
                  <a:srgbClr val="C00000"/>
                </a:solidFill>
              </a:rPr>
              <a:t>Summary</a:t>
            </a:r>
            <a:endParaRPr lang="en-US" sz="4000" b="1" dirty="0">
              <a:solidFill>
                <a:srgbClr val="C00000"/>
              </a:solidFill>
              <a:latin typeface="Times New Roman" panose="02020603050405020304" pitchFamily="18" charset="0"/>
            </a:endParaRPr>
          </a:p>
          <a:p>
            <a:pPr algn="just"/>
            <a:r>
              <a:rPr lang="en-US" sz="2800" dirty="0"/>
              <a:t>The COVID-19 pandemic had no effect on the distance undergraduate students traveled to internships, however, academic major significantly influenced both the distance and frequency of out- of-state internships. Internship availability in some industries can be geographically dependent which may influence students’ site selection.</a:t>
            </a:r>
          </a:p>
        </p:txBody>
      </p:sp>
      <p:sp>
        <p:nvSpPr>
          <p:cNvPr id="9" name="Rectangle 8">
            <a:extLst>
              <a:ext uri="{FF2B5EF4-FFF2-40B4-BE49-F238E27FC236}">
                <a16:creationId xmlns:a16="http://schemas.microsoft.com/office/drawing/2014/main" id="{B93BF400-DB47-C841-D563-BE0F92012765}"/>
              </a:ext>
            </a:extLst>
          </p:cNvPr>
          <p:cNvSpPr/>
          <p:nvPr/>
        </p:nvSpPr>
        <p:spPr>
          <a:xfrm>
            <a:off x="381000" y="342900"/>
            <a:ext cx="32156400" cy="37699950"/>
          </a:xfrm>
          <a:prstGeom prst="rect">
            <a:avLst/>
          </a:prstGeom>
          <a:noFill/>
          <a:ln w="762000">
            <a:solidFill>
              <a:srgbClr val="5A5A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106"/>
          </a:p>
        </p:txBody>
      </p:sp>
      <p:sp>
        <p:nvSpPr>
          <p:cNvPr id="12" name="Rectangle 11">
            <a:extLst>
              <a:ext uri="{FF2B5EF4-FFF2-40B4-BE49-F238E27FC236}">
                <a16:creationId xmlns:a16="http://schemas.microsoft.com/office/drawing/2014/main" id="{AC733E35-100A-B39D-239C-49865FA90801}"/>
              </a:ext>
            </a:extLst>
          </p:cNvPr>
          <p:cNvSpPr/>
          <p:nvPr/>
        </p:nvSpPr>
        <p:spPr>
          <a:xfrm>
            <a:off x="800099" y="781050"/>
            <a:ext cx="31308675" cy="36842700"/>
          </a:xfrm>
          <a:prstGeom prst="rect">
            <a:avLst/>
          </a:prstGeom>
          <a:noFill/>
          <a:ln w="127000">
            <a:solidFill>
              <a:srgbClr val="E5120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106"/>
          </a:p>
        </p:txBody>
      </p:sp>
      <p:sp>
        <p:nvSpPr>
          <p:cNvPr id="19" name="TextBox 18">
            <a:extLst>
              <a:ext uri="{FF2B5EF4-FFF2-40B4-BE49-F238E27FC236}">
                <a16:creationId xmlns:a16="http://schemas.microsoft.com/office/drawing/2014/main" id="{475F19BB-B281-4D95-507A-5A420633A38D}"/>
              </a:ext>
            </a:extLst>
          </p:cNvPr>
          <p:cNvSpPr txBox="1"/>
          <p:nvPr/>
        </p:nvSpPr>
        <p:spPr>
          <a:xfrm>
            <a:off x="1960084" y="21823188"/>
            <a:ext cx="12547705" cy="954107"/>
          </a:xfrm>
          <a:prstGeom prst="rect">
            <a:avLst/>
          </a:prstGeom>
          <a:noFill/>
        </p:spPr>
        <p:txBody>
          <a:bodyPr wrap="square" rtlCol="0">
            <a:spAutoFit/>
          </a:bodyPr>
          <a:lstStyle/>
          <a:p>
            <a:r>
              <a:rPr lang="en-US" sz="2800" b="1" dirty="0"/>
              <a:t>Figure 2</a:t>
            </a:r>
          </a:p>
          <a:p>
            <a:r>
              <a:rPr lang="en-US" sz="2800" dirty="0"/>
              <a:t>Locations of OSI completed by all majors from 2016-2023. </a:t>
            </a:r>
          </a:p>
        </p:txBody>
      </p:sp>
      <p:graphicFrame>
        <p:nvGraphicFramePr>
          <p:cNvPr id="20" name="Chart 19">
            <a:extLst>
              <a:ext uri="{FF2B5EF4-FFF2-40B4-BE49-F238E27FC236}">
                <a16:creationId xmlns:a16="http://schemas.microsoft.com/office/drawing/2014/main" id="{7889871D-0534-F0AA-9BC4-2367313AA27A}"/>
              </a:ext>
            </a:extLst>
          </p:cNvPr>
          <p:cNvGraphicFramePr>
            <a:graphicFrameLocks/>
          </p:cNvGraphicFramePr>
          <p:nvPr>
            <p:extLst>
              <p:ext uri="{D42A27DB-BD31-4B8C-83A1-F6EECF244321}">
                <p14:modId xmlns:p14="http://schemas.microsoft.com/office/powerpoint/2010/main" val="782273088"/>
              </p:ext>
            </p:extLst>
          </p:nvPr>
        </p:nvGraphicFramePr>
        <p:xfrm>
          <a:off x="14867356" y="14504507"/>
          <a:ext cx="17068824" cy="7129728"/>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a:extLst>
              <a:ext uri="{FF2B5EF4-FFF2-40B4-BE49-F238E27FC236}">
                <a16:creationId xmlns:a16="http://schemas.microsoft.com/office/drawing/2014/main" id="{06A7440A-B227-55A5-D6B7-54337B0C69F2}"/>
              </a:ext>
            </a:extLst>
          </p:cNvPr>
          <p:cNvSpPr txBox="1"/>
          <p:nvPr/>
        </p:nvSpPr>
        <p:spPr>
          <a:xfrm>
            <a:off x="15829931" y="13214163"/>
            <a:ext cx="16106249" cy="1384995"/>
          </a:xfrm>
          <a:prstGeom prst="rect">
            <a:avLst/>
          </a:prstGeom>
          <a:noFill/>
        </p:spPr>
        <p:txBody>
          <a:bodyPr wrap="square" rtlCol="0">
            <a:spAutoFit/>
          </a:bodyPr>
          <a:lstStyle/>
          <a:p>
            <a:r>
              <a:rPr lang="en-US" sz="2800" b="1" dirty="0"/>
              <a:t>Figure 1</a:t>
            </a:r>
          </a:p>
          <a:p>
            <a:r>
              <a:rPr lang="en-US" sz="2800" dirty="0"/>
              <a:t>Average miles between interns’ home address and internship address by major. Differences are indicated by different subscripts. </a:t>
            </a:r>
          </a:p>
        </p:txBody>
      </p:sp>
      <p:pic>
        <p:nvPicPr>
          <p:cNvPr id="1026" name="Picture 1" descr="A close-up of a sign&#10;&#10;Description automatically generated">
            <a:extLst>
              <a:ext uri="{FF2B5EF4-FFF2-40B4-BE49-F238E27FC236}">
                <a16:creationId xmlns:a16="http://schemas.microsoft.com/office/drawing/2014/main" id="{5D804E3D-B0D5-33E0-B2FC-DBEC9853DE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2008" y="34184302"/>
            <a:ext cx="11733139" cy="2105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map of the united states with images of people and animals&#10;&#10;Description automatically generated">
            <a:extLst>
              <a:ext uri="{FF2B5EF4-FFF2-40B4-BE49-F238E27FC236}">
                <a16:creationId xmlns:a16="http://schemas.microsoft.com/office/drawing/2014/main" id="{7944B0A1-66BE-1078-757D-2C6E53DF83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2008" y="23423248"/>
            <a:ext cx="12815880" cy="8603253"/>
          </a:xfrm>
          <a:prstGeom prst="rect">
            <a:avLst/>
          </a:prstGeom>
        </p:spPr>
      </p:pic>
    </p:spTree>
    <p:extLst>
      <p:ext uri="{BB962C8B-B14F-4D97-AF65-F5344CB8AC3E}">
        <p14:creationId xmlns:p14="http://schemas.microsoft.com/office/powerpoint/2010/main" val="15481886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766</TotalTime>
  <Words>949</Words>
  <Application>Microsoft Office PowerPoint</Application>
  <PresentationFormat>Custom</PresentationFormat>
  <Paragraphs>114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Wingdings</vt:lpstr>
      <vt:lpstr>Office Theme</vt:lpstr>
      <vt:lpstr>Influence of Pandemic and Academic Major on Undergraduate Agricultural Internship Selection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Influence of Pandemic and Academic Major on Undergraduate Agricultural Internship Selection</dc:title>
  <dc:creator>Wimbush, Karen</dc:creator>
  <cp:lastModifiedBy>Bedore, Jessica</cp:lastModifiedBy>
  <cp:revision>16</cp:revision>
  <dcterms:created xsi:type="dcterms:W3CDTF">2024-05-20T20:09:13Z</dcterms:created>
  <dcterms:modified xsi:type="dcterms:W3CDTF">2024-06-03T19:10:31Z</dcterms:modified>
</cp:coreProperties>
</file>