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-16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4242191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highlight>
                <a:srgbClr val="000000"/>
              </a:highlight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Shape 2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Shape 2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0480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ct val="100000"/>
              <a:buFont typeface="Arial"/>
            </a:pPr>
            <a:r>
              <a:rPr lang="en" sz="1200"/>
              <a:t>Co-Authorship</a:t>
            </a:r>
          </a:p>
          <a:p>
            <a:pPr marL="457200" lvl="0" indent="-30480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ct val="100000"/>
              <a:buFont typeface="Arial"/>
            </a:pPr>
            <a:r>
              <a:rPr lang="en" sz="1200"/>
              <a:t>Project Plan </a:t>
            </a:r>
          </a:p>
          <a:p>
            <a:pPr marL="457200" lvl="0" indent="-30480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ct val="100000"/>
              <a:buFont typeface="Arial"/>
            </a:pPr>
            <a:r>
              <a:rPr lang="en" sz="1200"/>
              <a:t>Key Components</a:t>
            </a:r>
          </a:p>
          <a:p>
            <a:pPr marL="914400" lvl="1" indent="-30480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ct val="100000"/>
              <a:buFont typeface="Arial"/>
            </a:pPr>
            <a:r>
              <a:rPr lang="en" sz="1200"/>
              <a:t>Purpose / Research Question</a:t>
            </a:r>
          </a:p>
          <a:p>
            <a:pPr marL="914400" lvl="1" indent="-30480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ct val="100000"/>
              <a:buFont typeface="Arial"/>
            </a:pPr>
            <a:r>
              <a:rPr lang="en" sz="1200"/>
              <a:t>Context</a:t>
            </a:r>
          </a:p>
          <a:p>
            <a:pPr marL="914400" lvl="1" indent="-30480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ct val="100000"/>
              <a:buFont typeface="Arial"/>
            </a:pPr>
            <a:r>
              <a:rPr lang="en" sz="1200"/>
              <a:t>Approach / Methodology</a:t>
            </a:r>
          </a:p>
          <a:p>
            <a:pPr marL="1371600" lvl="2" indent="-30480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ct val="100000"/>
              <a:buFont typeface="Arial"/>
            </a:pPr>
            <a:r>
              <a:rPr lang="en" sz="1200"/>
              <a:t>Source identification &amp; Selection </a:t>
            </a:r>
          </a:p>
          <a:p>
            <a:pPr marL="1371600" lvl="2" indent="-30480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ct val="100000"/>
              <a:buFont typeface="Arial"/>
            </a:pPr>
            <a:r>
              <a:rPr lang="en" sz="1200"/>
              <a:t>Synthesis methods</a:t>
            </a:r>
          </a:p>
          <a:p>
            <a:pPr marL="914400" lvl="1" indent="-30480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ct val="100000"/>
              <a:buFont typeface="Arial"/>
            </a:pPr>
            <a:r>
              <a:rPr lang="en" sz="1200"/>
              <a:t>Results / Synthesis</a:t>
            </a:r>
          </a:p>
          <a:p>
            <a:pPr marL="1371600" lvl="2" indent="-30480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ct val="100000"/>
              <a:buFont typeface="Arial"/>
            </a:pPr>
            <a:r>
              <a:rPr lang="en" sz="1200"/>
              <a:t>Qualitative / Quantitative</a:t>
            </a:r>
          </a:p>
          <a:p>
            <a:pPr marL="1371600" lvl="2" indent="-30480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ct val="100000"/>
              <a:buFont typeface="Arial"/>
            </a:pPr>
            <a:r>
              <a:rPr lang="en" sz="1200"/>
              <a:t>Important categories for your purpose</a:t>
            </a:r>
          </a:p>
          <a:p>
            <a:pPr marL="914400" lvl="1" indent="-30480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ct val="100000"/>
              <a:buFont typeface="Arial"/>
            </a:pPr>
            <a:r>
              <a:rPr lang="en" sz="1200"/>
              <a:t>Implications</a:t>
            </a:r>
          </a:p>
          <a:p>
            <a:pPr marL="914400" lvl="1" indent="-3048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ct val="100000"/>
              <a:buFont typeface="Arial"/>
            </a:pPr>
            <a:r>
              <a:rPr lang="en" sz="1200"/>
              <a:t>Next Stpes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Brian - Best Practice / Case Study type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7007735" y="4235850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Shape 11"/>
          <p:cNvCxnSpPr/>
          <p:nvPr/>
        </p:nvCxnSpPr>
        <p:spPr>
          <a:xfrm>
            <a:off x="1575034" y="421100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2" name="Shape 12"/>
          <p:cNvGrpSpPr/>
          <p:nvPr/>
        </p:nvGrpSpPr>
        <p:grpSpPr>
          <a:xfrm>
            <a:off x="1004144" y="1362666"/>
            <a:ext cx="7136667" cy="203194"/>
            <a:chOff x="1346428" y="1011300"/>
            <a:chExt cx="6452100" cy="152400"/>
          </a:xfrm>
        </p:grpSpPr>
        <p:cxnSp>
          <p:nvCxnSpPr>
            <p:cNvPr id="13" name="Shape 13"/>
            <p:cNvCxnSpPr/>
            <p:nvPr/>
          </p:nvCxnSpPr>
          <p:spPr>
            <a:xfrm rot="10800000">
              <a:off x="1346428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 rot="10800000">
              <a:off x="1346428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5" name="Shape 15"/>
          <p:cNvGrpSpPr/>
          <p:nvPr/>
        </p:nvGrpSpPr>
        <p:grpSpPr>
          <a:xfrm>
            <a:off x="1004151" y="5292001"/>
            <a:ext cx="7136667" cy="203194"/>
            <a:chOff x="1346435" y="3969087"/>
            <a:chExt cx="6452100" cy="152400"/>
          </a:xfrm>
        </p:grpSpPr>
        <p:cxnSp>
          <p:nvCxnSpPr>
            <p:cNvPr id="16" name="Shape 16"/>
            <p:cNvCxnSpPr/>
            <p:nvPr/>
          </p:nvCxnSpPr>
          <p:spPr>
            <a:xfrm>
              <a:off x="1346435" y="4121487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>
              <a:off x="1346435" y="3969087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1004150" y="2335685"/>
            <a:ext cx="7136700" cy="1363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2137225" y="3800052"/>
            <a:ext cx="4870500" cy="105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-75" y="6727600"/>
            <a:ext cx="9144000" cy="130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311700" y="1739800"/>
            <a:ext cx="8520600" cy="2051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311700" y="3994200"/>
            <a:ext cx="8520600" cy="1428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-50" y="3429200"/>
            <a:ext cx="9144000" cy="3428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311700" y="1086400"/>
            <a:ext cx="8571300" cy="1256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bg>
      <p:bgPr>
        <a:solidFill>
          <a:srgbClr val="CCCCCC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-75" y="6727600"/>
            <a:ext cx="9144000" cy="130500"/>
          </a:xfrm>
          <a:prstGeom prst="rect">
            <a:avLst/>
          </a:prstGeom>
          <a:solidFill>
            <a:srgbClr val="85200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943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311700" y="1688433"/>
            <a:ext cx="8520600" cy="4403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943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311700" y="1688233"/>
            <a:ext cx="3999900" cy="4403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2"/>
          </p:nvPr>
        </p:nvSpPr>
        <p:spPr>
          <a:xfrm>
            <a:off x="4832400" y="1688233"/>
            <a:ext cx="3999900" cy="4403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943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6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90250" y="701800"/>
            <a:ext cx="5613600" cy="54543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7" name="Shape 47"/>
          <p:cNvCxnSpPr/>
          <p:nvPr/>
        </p:nvCxnSpPr>
        <p:spPr>
          <a:xfrm>
            <a:off x="5029675" y="59940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265500" y="1386233"/>
            <a:ext cx="4045200" cy="2234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ubTitle" idx="1"/>
          </p:nvPr>
        </p:nvSpPr>
        <p:spPr>
          <a:xfrm>
            <a:off x="265500" y="3635833"/>
            <a:ext cx="4045200" cy="1646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311700" y="5640966"/>
            <a:ext cx="5998800" cy="7983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94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688433"/>
            <a:ext cx="8520600" cy="4403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lang="en"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hyperlink" Target="http://tinyurl.com/WritingAcademy-VLA-2016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ejournals.lib.vt.edu/valib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s://creativecommons.org/licenses/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Shape 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0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Shape 67"/>
          <p:cNvSpPr txBox="1">
            <a:spLocks noGrp="1"/>
          </p:cNvSpPr>
          <p:nvPr>
            <p:ph type="ctrTitle"/>
          </p:nvPr>
        </p:nvSpPr>
        <p:spPr>
          <a:xfrm>
            <a:off x="2680050" y="1267525"/>
            <a:ext cx="3783900" cy="1072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200">
                <a:solidFill>
                  <a:srgbClr val="FFFFFF"/>
                </a:solidFill>
              </a:rPr>
              <a:t>VLA </a:t>
            </a:r>
          </a:p>
          <a:p>
            <a:pPr lvl="0">
              <a:spcBef>
                <a:spcPts val="0"/>
              </a:spcBef>
              <a:buNone/>
            </a:pPr>
            <a:r>
              <a:rPr lang="en" sz="3200">
                <a:solidFill>
                  <a:srgbClr val="FFFFFF"/>
                </a:solidFill>
              </a:rPr>
              <a:t>Writing Academy</a:t>
            </a:r>
          </a:p>
        </p:txBody>
      </p:sp>
      <p:sp>
        <p:nvSpPr>
          <p:cNvPr id="68" name="Shape 68"/>
          <p:cNvSpPr txBox="1"/>
          <p:nvPr/>
        </p:nvSpPr>
        <p:spPr>
          <a:xfrm>
            <a:off x="1981200" y="4838700"/>
            <a:ext cx="5181600" cy="781200"/>
          </a:xfrm>
          <a:prstGeom prst="rect">
            <a:avLst/>
          </a:prstGeom>
          <a:solidFill>
            <a:srgbClr val="E6B8AF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2800" b="1"/>
              <a:t>Resources Folder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sz="1800" b="1" u="sng">
                <a:solidFill>
                  <a:schemeClr val="dk2"/>
                </a:solidFill>
                <a:hlinkClick r:id="rId4"/>
              </a:rPr>
              <a:t>http://tinyurl.com/WritingAcademy-VLA-2016</a:t>
            </a:r>
            <a:r>
              <a:rPr lang="en" sz="1800" b="1"/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311700" y="301741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Planning a *Book Review*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559727" y="1172250"/>
            <a:ext cx="7811898" cy="507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Project Plan </a:t>
            </a:r>
          </a:p>
          <a:p>
            <a:pPr marL="457200" lvl="0" indent="-381000" rtl="0"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Key Components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Clr>
                <a:schemeClr val="dk2"/>
              </a:buClr>
              <a:buSzPct val="100000"/>
              <a:buFont typeface="Open Sans"/>
            </a:pPr>
            <a:r>
              <a:rPr lang="en" sz="2400" b="1" dirty="0"/>
              <a:t>Decide what you want to review 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Research potential publications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Query publication 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Clr>
                <a:schemeClr val="dk2"/>
              </a:buClr>
              <a:buSzPct val="100000"/>
              <a:buFont typeface="Open Sans"/>
            </a:pPr>
            <a:r>
              <a:rPr lang="en" sz="2400" b="1" dirty="0"/>
              <a:t>Read the writer guidelines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Study the publication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Write a draft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Revise 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Submit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311700" y="139445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dirty="0">
                <a:solidFill>
                  <a:srgbClr val="000000"/>
                </a:solidFill>
              </a:rPr>
              <a:t>Writing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311700" y="890706"/>
            <a:ext cx="8457450" cy="5457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Clr>
                <a:schemeClr val="dk2"/>
              </a:buClr>
              <a:buSzPct val="100000"/>
              <a:buFont typeface="Open Sans"/>
            </a:pPr>
            <a:r>
              <a:rPr lang="en" sz="2400" b="1" dirty="0"/>
              <a:t>Abstract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Journal guidelines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Include for all abstracts: Major points, clear conclusion, author-supplied keywords</a:t>
            </a:r>
          </a:p>
          <a:p>
            <a:pPr marL="914400" lvl="1" indent="-381000" rtl="0"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Research Studies: Write a Structured abstract </a:t>
            </a: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Outline and Research</a:t>
            </a: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Draft</a:t>
            </a: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Final Version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Find a colleague to provide feedback! → Revise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Check Formatting, Style, &amp; Submission requirements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Figures / Images / Supplementary files / Appendices → these can be helpful for readers!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311700" y="301741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Resources for Writing an Academic Journal Article</a:t>
            </a:r>
          </a:p>
        </p:txBody>
      </p:sp>
      <p:sp>
        <p:nvSpPr>
          <p:cNvPr id="140" name="Shape 140"/>
          <p:cNvSpPr/>
          <p:nvPr/>
        </p:nvSpPr>
        <p:spPr>
          <a:xfrm>
            <a:off x="664650" y="1335300"/>
            <a:ext cx="7814700" cy="41874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/>
              <a:t>Each Group:</a:t>
            </a:r>
          </a:p>
          <a:p>
            <a:pPr lvl="0" algn="ctr" rtl="0">
              <a:spcBef>
                <a:spcPts val="0"/>
              </a:spcBef>
              <a:buNone/>
            </a:pPr>
            <a:endParaRPr sz="1200"/>
          </a:p>
          <a:p>
            <a:pPr lvl="0" algn="ctr" rtl="0">
              <a:spcBef>
                <a:spcPts val="0"/>
              </a:spcBef>
              <a:buNone/>
            </a:pPr>
            <a:r>
              <a:rPr lang="en" sz="3000"/>
              <a:t>Read the article provided &amp; Discuss:</a:t>
            </a:r>
          </a:p>
          <a:p>
            <a:pPr lvl="0" algn="ctr" rtl="0">
              <a:spcBef>
                <a:spcPts val="0"/>
              </a:spcBef>
              <a:buNone/>
            </a:pPr>
            <a:endParaRPr sz="3000"/>
          </a:p>
          <a:p>
            <a:pPr marL="457200" lvl="0" indent="-419100" rtl="0">
              <a:spcBef>
                <a:spcPts val="0"/>
              </a:spcBef>
              <a:buSzPct val="100000"/>
              <a:buChar char="●"/>
            </a:pPr>
            <a:r>
              <a:rPr lang="en" sz="3000"/>
              <a:t>What are key points?</a:t>
            </a:r>
          </a:p>
          <a:p>
            <a:pPr marL="457200" lvl="0" indent="-419100" rtl="0">
              <a:spcBef>
                <a:spcPts val="0"/>
              </a:spcBef>
              <a:buSzPct val="100000"/>
              <a:buChar char="●"/>
            </a:pPr>
            <a:r>
              <a:rPr lang="en" sz="3000"/>
              <a:t>What recommendations would you add?</a:t>
            </a:r>
          </a:p>
          <a:p>
            <a:pPr marL="457200" lvl="0" indent="-419100">
              <a:spcBef>
                <a:spcPts val="0"/>
              </a:spcBef>
              <a:buSzPct val="100000"/>
              <a:buChar char="●"/>
            </a:pPr>
            <a:r>
              <a:rPr lang="en" sz="3000"/>
              <a:t>What questions do you have?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94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Choosing a Topic</a:t>
            </a:r>
          </a:p>
        </p:txBody>
      </p:sp>
      <p:pic>
        <p:nvPicPr>
          <p:cNvPr id="146" name="Shape 146" descr="idea light bulb enlightenment ..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53548" y="1406851"/>
            <a:ext cx="4880874" cy="4880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311700" y="301741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Journal Guidelines</a:t>
            </a:r>
          </a:p>
        </p:txBody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311700" y="1183878"/>
            <a:ext cx="8059925" cy="507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</a:pPr>
            <a:r>
              <a:rPr lang="en" sz="2400" b="1" dirty="0"/>
              <a:t>Consider your publication choice carefully</a:t>
            </a: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400" b="1" dirty="0"/>
              <a:t>About</a:t>
            </a: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400" b="1" dirty="0"/>
              <a:t>Aims / Scope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400" b="1" dirty="0"/>
              <a:t>Target area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400" b="1" dirty="0"/>
              <a:t>Target Audience</a:t>
            </a: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400" b="1" dirty="0"/>
              <a:t>Author Instructions / Guidelines</a:t>
            </a: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400" b="1" dirty="0"/>
              <a:t>Access / Copyright / </a:t>
            </a:r>
            <a:r>
              <a:rPr lang="en" sz="2400" b="1" dirty="0" smtClean="0"/>
              <a:t>Licensing</a:t>
            </a:r>
            <a:endParaRPr lang="en-US" sz="2400" b="1" dirty="0" smtClean="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endParaRPr sz="1100" b="1" dirty="0"/>
          </a:p>
          <a:p>
            <a:pPr marR="0" lvl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b="1" dirty="0"/>
              <a:t>Let’s take a look at Virginia Libraries journal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311700" y="606541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 b="1">
                <a:solidFill>
                  <a:srgbClr val="000000"/>
                </a:solidFill>
              </a:rPr>
              <a:t>V</a:t>
            </a:r>
            <a:r>
              <a:rPr lang="en">
                <a:solidFill>
                  <a:srgbClr val="000000"/>
                </a:solidFill>
              </a:rPr>
              <a:t>irginia Libraries Journal</a:t>
            </a:r>
            <a:r>
              <a:rPr lang="en" sz="3600" b="1">
                <a:solidFill>
                  <a:srgbClr val="000000"/>
                </a:solidFill>
              </a:rPr>
              <a:t> Focus/Scope</a:t>
            </a:r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921425" y="1553250"/>
            <a:ext cx="7450200" cy="4512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2400" b="1"/>
          </a:p>
          <a:p>
            <a:pPr lvl="0">
              <a:spcBef>
                <a:spcPts val="0"/>
              </a:spcBef>
              <a:buNone/>
            </a:pPr>
            <a:r>
              <a:rPr lang="en" sz="2400" b="1">
                <a:solidFill>
                  <a:srgbClr val="000000"/>
                </a:solidFill>
              </a:rPr>
              <a:t>Peer reviewed open access publication by VLA</a:t>
            </a:r>
          </a:p>
          <a:p>
            <a:pPr lvl="0">
              <a:spcBef>
                <a:spcPts val="0"/>
              </a:spcBef>
              <a:buNone/>
            </a:pPr>
            <a:endParaRPr sz="2400" b="1">
              <a:solidFill>
                <a:srgbClr val="000000"/>
              </a:solidFill>
            </a:endParaRPr>
          </a:p>
          <a:p>
            <a:pPr lvl="0" algn="ctr">
              <a:spcBef>
                <a:spcPts val="0"/>
              </a:spcBef>
              <a:buNone/>
            </a:pPr>
            <a:r>
              <a:rPr lang="en" sz="2400" b="1" u="sng">
                <a:solidFill>
                  <a:srgbClr val="000000"/>
                </a:solidFill>
                <a:hlinkClick r:id="rId3"/>
              </a:rPr>
              <a:t>https://ejournals.lib.vt.edu/valib</a:t>
            </a:r>
            <a:r>
              <a:rPr lang="en" sz="2400" b="1">
                <a:solidFill>
                  <a:srgbClr val="000000"/>
                </a:solidFill>
              </a:rPr>
              <a:t> </a:t>
            </a:r>
          </a:p>
          <a:p>
            <a:pPr lvl="0">
              <a:spcBef>
                <a:spcPts val="0"/>
              </a:spcBef>
              <a:buNone/>
            </a:pPr>
            <a:endParaRPr sz="2400" b="1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94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Types of Articles</a:t>
            </a:r>
          </a:p>
        </p:txBody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311700" y="1688433"/>
            <a:ext cx="8520600" cy="44037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2743200" lvl="0" indent="-3810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Research Articles</a:t>
            </a:r>
          </a:p>
          <a:p>
            <a:pPr marL="2743200" lvl="0" indent="-3810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Best Practices</a:t>
            </a:r>
          </a:p>
          <a:p>
            <a:pPr marL="2743200" lvl="0" indent="-3810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Case Studies</a:t>
            </a:r>
          </a:p>
          <a:p>
            <a:pPr marL="2743200" lvl="0" indent="-3810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Essays/Commentary</a:t>
            </a:r>
          </a:p>
          <a:p>
            <a:pPr marL="2743200" lvl="0" indent="-3810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Themed Columns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94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Research Articles</a:t>
            </a:r>
          </a:p>
        </p:txBody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311700" y="1688433"/>
            <a:ext cx="8520600" cy="4403700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000000"/>
              </a:solidFill>
              <a:highlight>
                <a:srgbClr val="F5F5EB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  <a:highlight>
                  <a:srgbClr val="CCCCCC"/>
                </a:highlight>
              </a:rPr>
              <a:t>Reports on in-depth original scholarly research and analysis or research studies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000000"/>
              </a:solidFill>
              <a:highlight>
                <a:srgbClr val="CCCCCC"/>
              </a:highlight>
            </a:endParaRP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  <a:highlight>
                  <a:srgbClr val="CCCCCC"/>
                </a:highlight>
              </a:rPr>
              <a:t>Examples include theoretical approaches to topics or issues or describe an issue in-depth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000000"/>
              </a:solidFill>
              <a:highlight>
                <a:srgbClr val="CCCCCC"/>
              </a:highlight>
            </a:endParaRPr>
          </a:p>
          <a:p>
            <a:pPr marL="457200" lvl="0" indent="-38100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  <a:highlight>
                  <a:srgbClr val="CCCCCC"/>
                </a:highlight>
              </a:rPr>
              <a:t>Submissions 4,500-7,000 words</a:t>
            </a:r>
          </a:p>
          <a:p>
            <a:pPr marL="457200" lvl="0" indent="-38100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  <a:highlight>
                  <a:srgbClr val="CCCCCC"/>
                </a:highlight>
              </a:rPr>
              <a:t>All types of libraries</a:t>
            </a:r>
          </a:p>
          <a:p>
            <a:pPr lvl="0">
              <a:spcBef>
                <a:spcPts val="0"/>
              </a:spcBef>
              <a:buNone/>
            </a:pPr>
            <a:endParaRPr sz="3000">
              <a:solidFill>
                <a:srgbClr val="000000"/>
              </a:solidFill>
              <a:highlight>
                <a:srgbClr val="F5F5EB"/>
              </a:highlight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0"/>
              </a:spcBef>
              <a:buNone/>
            </a:pPr>
            <a:endParaRPr sz="3000">
              <a:solidFill>
                <a:srgbClr val="000000"/>
              </a:solidFill>
              <a:highlight>
                <a:srgbClr val="F5F5EB"/>
              </a:highlight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0"/>
              </a:spcBef>
              <a:buNone/>
            </a:pPr>
            <a:endParaRPr sz="2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94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Best Practices Articles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311700" y="1688433"/>
            <a:ext cx="8520600" cy="4403700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Should include solutions to issues that are affecting libraries today </a:t>
            </a:r>
            <a:br>
              <a:rPr lang="en" sz="2400">
                <a:solidFill>
                  <a:srgbClr val="000000"/>
                </a:solidFill>
              </a:rPr>
            </a:br>
            <a:endParaRPr lang="en" sz="2400">
              <a:solidFill>
                <a:srgbClr val="000000"/>
              </a:solidFill>
            </a:endParaRPr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Examples:  Moving to a one-desk reference/circulation service, and creating a digital archive</a:t>
            </a:r>
            <a:br>
              <a:rPr lang="en" sz="2400">
                <a:solidFill>
                  <a:srgbClr val="000000"/>
                </a:solidFill>
              </a:rPr>
            </a:br>
            <a:r>
              <a:rPr lang="en" sz="2400">
                <a:solidFill>
                  <a:srgbClr val="000000"/>
                </a:solidFill>
              </a:rPr>
              <a:t>                                                                                                           </a:t>
            </a:r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Submissions 4,500-7,000 words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943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Case Studies</a:t>
            </a:r>
          </a:p>
        </p:txBody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311700" y="1368974"/>
            <a:ext cx="8520600" cy="472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 dirty="0">
                <a:solidFill>
                  <a:srgbClr val="000000"/>
                </a:solidFill>
              </a:rPr>
              <a:t>More detail than Best Practice Articles</a:t>
            </a: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 dirty="0">
                <a:solidFill>
                  <a:srgbClr val="000000"/>
                </a:solidFill>
              </a:rPr>
              <a:t>Includes a description of the issue through fictional scenario or example from the field</a:t>
            </a:r>
            <a:br>
              <a:rPr lang="en" sz="2400" dirty="0">
                <a:solidFill>
                  <a:srgbClr val="000000"/>
                </a:solidFill>
              </a:rPr>
            </a:br>
            <a:endParaRPr lang="en" sz="2400" dirty="0">
              <a:solidFill>
                <a:srgbClr val="000000"/>
              </a:solidFill>
            </a:endParaRP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 dirty="0">
                <a:solidFill>
                  <a:srgbClr val="000000"/>
                </a:solidFill>
              </a:rPr>
              <a:t>Includes references to current trends, theories and  published </a:t>
            </a:r>
            <a:r>
              <a:rPr lang="en" sz="2400" dirty="0" smtClean="0">
                <a:solidFill>
                  <a:srgbClr val="000000"/>
                </a:solidFill>
              </a:rPr>
              <a:t>works</a:t>
            </a:r>
            <a:endParaRPr lang="en" sz="2400" dirty="0">
              <a:solidFill>
                <a:srgbClr val="000000"/>
              </a:solidFill>
            </a:endParaRPr>
          </a:p>
          <a:p>
            <a:pPr marL="457200" lvl="0" indent="-3810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 dirty="0">
                <a:solidFill>
                  <a:srgbClr val="000000"/>
                </a:solidFill>
              </a:rPr>
              <a:t>May raise more questions than it answers</a:t>
            </a:r>
          </a:p>
          <a:p>
            <a:pPr marL="457200" lvl="0" indent="-3810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 dirty="0">
                <a:solidFill>
                  <a:srgbClr val="000000"/>
                </a:solidFill>
              </a:rPr>
              <a:t>Submissions of 2,000-5,000 words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311700" y="454141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Your Facilitators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892950" y="1562725"/>
            <a:ext cx="7450200" cy="4512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2400" b="1"/>
          </a:p>
          <a:p>
            <a:pPr lvl="0" algn="l" rtl="0">
              <a:spcBef>
                <a:spcPts val="0"/>
              </a:spcBef>
              <a:buNone/>
            </a:pPr>
            <a:endParaRPr sz="2400" b="1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2400" b="1"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1045350" y="1715125"/>
            <a:ext cx="7450200" cy="4512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2400" b="1"/>
          </a:p>
          <a:p>
            <a:pPr lvl="0" algn="l" rtl="0">
              <a:spcBef>
                <a:spcPts val="0"/>
              </a:spcBef>
              <a:buNone/>
            </a:pPr>
            <a:endParaRPr sz="2400" b="1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2400" b="1"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1197750" y="1867525"/>
            <a:ext cx="7450200" cy="4512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2400" b="1"/>
          </a:p>
          <a:p>
            <a:pPr lvl="0" algn="l" rtl="0">
              <a:spcBef>
                <a:spcPts val="0"/>
              </a:spcBef>
              <a:buNone/>
            </a:pPr>
            <a:endParaRPr sz="2400" b="1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2400" b="1"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279750" y="1457725"/>
            <a:ext cx="8520600" cy="507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2400" b="1"/>
          </a:p>
          <a:p>
            <a:pPr lvl="0" algn="l" rtl="0">
              <a:spcBef>
                <a:spcPts val="0"/>
              </a:spcBef>
              <a:buNone/>
            </a:pPr>
            <a:endParaRPr sz="2400" b="1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2400" b="1"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357750" y="1434025"/>
            <a:ext cx="8520600" cy="507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000" b="1"/>
              <a:t>Virginia Pannabecker</a:t>
            </a:r>
            <a:r>
              <a:rPr lang="en" sz="2000"/>
              <a:t>, Health Sciences Research Support Coordinator, Virginia Tech University Libraries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 b="1"/>
              <a:t>Brian Burns</a:t>
            </a:r>
            <a:r>
              <a:rPr lang="en" sz="2000"/>
              <a:t>, Interim Media &amp; Access Services Librarian, Hampden-Sydney College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 b="1"/>
              <a:t>Susan LaParo</a:t>
            </a:r>
            <a:r>
              <a:rPr lang="en" sz="2000"/>
              <a:t>, Head of Youth Services, York County Public Library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 b="1"/>
              <a:t>Robin Sofge</a:t>
            </a:r>
            <a:r>
              <a:rPr lang="en" sz="2000"/>
              <a:t>, Youth Services Manager, Duncan Branch Library</a:t>
            </a:r>
          </a:p>
          <a:p>
            <a:pPr lvl="0" rtl="0">
              <a:spcBef>
                <a:spcPts val="0"/>
              </a:spcBef>
              <a:buNone/>
            </a:pPr>
            <a:endParaRPr sz="1000" u="sng"/>
          </a:p>
          <a:p>
            <a:pPr lvl="0" rtl="0">
              <a:spcBef>
                <a:spcPts val="0"/>
              </a:spcBef>
              <a:buNone/>
            </a:pPr>
            <a:r>
              <a:rPr lang="en" sz="2000" u="sng"/>
              <a:t>Additional Virginia Libraries Editorial Board members</a:t>
            </a:r>
            <a:r>
              <a:rPr lang="en" sz="2000"/>
              <a:t>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 b="1"/>
              <a:t>Renee DiPilato</a:t>
            </a:r>
            <a:r>
              <a:rPr lang="en" sz="2000"/>
              <a:t>, Deputy Director, Alexandria Library; Renee contributed to planning this preconference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 b="1"/>
              <a:t>Luke Vilelle</a:t>
            </a:r>
            <a:r>
              <a:rPr lang="en" sz="2000"/>
              <a:t>, University Librarian, Hollins University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94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Essays/Commentary</a:t>
            </a:r>
          </a:p>
        </p:txBody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311700" y="1447949"/>
            <a:ext cx="8520600" cy="4762500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 dirty="0">
                <a:solidFill>
                  <a:srgbClr val="000000"/>
                </a:solidFill>
              </a:rPr>
              <a:t>More  subjectivity and expression of a position on a topic or issue of interest to libraries or library </a:t>
            </a:r>
            <a:r>
              <a:rPr lang="en" sz="2400" dirty="0" smtClean="0">
                <a:solidFill>
                  <a:srgbClr val="000000"/>
                </a:solidFill>
              </a:rPr>
              <a:t>employees</a:t>
            </a:r>
            <a:endParaRPr lang="en" sz="2400" dirty="0">
              <a:solidFill>
                <a:srgbClr val="000000"/>
              </a:solidFill>
            </a:endParaRPr>
          </a:p>
          <a:p>
            <a:pPr marL="457200" lvl="0" indent="-3810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 dirty="0">
                <a:solidFill>
                  <a:srgbClr val="000000"/>
                </a:solidFill>
              </a:rPr>
              <a:t>References, data and illustrations encouraged</a:t>
            </a: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 dirty="0">
                <a:solidFill>
                  <a:srgbClr val="000000"/>
                </a:solidFill>
              </a:rPr>
              <a:t>Submissions may be lengthy (3,000-5,000 words), or somewhat brief (under 2,000 words)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94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Themed Columns</a:t>
            </a:r>
          </a:p>
        </p:txBody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311700" y="1434774"/>
            <a:ext cx="8520600" cy="46572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Synthesize brief reports on a topic from libraries across the state </a:t>
            </a:r>
            <a:br>
              <a:rPr lang="en" sz="2400">
                <a:solidFill>
                  <a:srgbClr val="000000"/>
                </a:solidFill>
              </a:rPr>
            </a:br>
            <a:r>
              <a:rPr lang="en" sz="2400">
                <a:solidFill>
                  <a:srgbClr val="000000"/>
                </a:solidFill>
              </a:rPr>
              <a:t>                                                                                                          </a:t>
            </a: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For detailed information on this submission type for the current year, please contact the Virginia Libraries Editorial Board: </a:t>
            </a:r>
            <a:r>
              <a:rPr lang="en" sz="2400">
                <a:solidFill>
                  <a:srgbClr val="0D4166"/>
                </a:solidFill>
              </a:rPr>
              <a:t>virginialibrariesjournal@googlegroups.com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94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Style</a:t>
            </a:r>
          </a:p>
        </p:txBody>
      </p:sp>
      <p:sp>
        <p:nvSpPr>
          <p:cNvPr id="200" name="Shape 200"/>
          <p:cNvSpPr txBox="1"/>
          <p:nvPr/>
        </p:nvSpPr>
        <p:spPr>
          <a:xfrm>
            <a:off x="842450" y="1316325"/>
            <a:ext cx="7344900" cy="4712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1100"/>
              </a:spcBef>
              <a:spcAft>
                <a:spcPts val="1100"/>
              </a:spcAft>
              <a:buNone/>
            </a:pPr>
            <a:r>
              <a:rPr lang="en" sz="2400">
                <a:latin typeface="Open Sans"/>
                <a:ea typeface="Open Sans"/>
                <a:cs typeface="Open Sans"/>
                <a:sym typeface="Open Sans"/>
              </a:rPr>
              <a:t>Chicago Manual of Style - Notes; and Webster's Third New International Dictionary, Unabridged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000">
              <a:latin typeface="Open Sans"/>
              <a:ea typeface="Open Sans"/>
              <a:cs typeface="Open Sans"/>
              <a:sym typeface="Open Sans"/>
            </a:endParaRP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94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Editorial Guidelines</a:t>
            </a:r>
          </a:p>
        </p:txBody>
      </p:sp>
      <p:sp>
        <p:nvSpPr>
          <p:cNvPr id="206" name="Shape 206"/>
          <p:cNvSpPr txBox="1"/>
          <p:nvPr/>
        </p:nvSpPr>
        <p:spPr>
          <a:xfrm>
            <a:off x="684475" y="1487425"/>
            <a:ext cx="7937400" cy="465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2400">
                <a:latin typeface="Open Sans"/>
                <a:ea typeface="Open Sans"/>
                <a:cs typeface="Open Sans"/>
                <a:sym typeface="Open Sans"/>
              </a:rPr>
              <a:t>Peer review types articles sent to two reviewers for blind review</a:t>
            </a:r>
          </a:p>
          <a:p>
            <a:pPr lvl="0">
              <a:spcBef>
                <a:spcPts val="0"/>
              </a:spcBef>
              <a:buNone/>
            </a:pPr>
            <a:endParaRPr sz="240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8100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2400">
                <a:latin typeface="Open Sans"/>
                <a:ea typeface="Open Sans"/>
                <a:cs typeface="Open Sans"/>
                <a:sym typeface="Open Sans"/>
              </a:rPr>
              <a:t>Articles submitted as one of the non-peer review article types will be reviewed by the Virginia Libraries Editorial Board </a:t>
            </a:r>
          </a:p>
          <a:p>
            <a:pPr lvl="0">
              <a:spcBef>
                <a:spcPts val="0"/>
              </a:spcBef>
              <a:buNone/>
            </a:pPr>
            <a:endParaRPr sz="240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81000">
              <a:spcBef>
                <a:spcPts val="0"/>
              </a:spcBef>
              <a:buSzPct val="100000"/>
              <a:buFont typeface="Open Sans"/>
              <a:buChar char="●"/>
            </a:pPr>
            <a:r>
              <a:rPr lang="en" sz="2400">
                <a:latin typeface="Open Sans"/>
                <a:ea typeface="Open Sans"/>
                <a:cs typeface="Open Sans"/>
                <a:sym typeface="Open Sans"/>
              </a:rPr>
              <a:t>Authors of peer review and non-peer review will be notified within 6 weeks of a decision to: accept and publish as submitted (with possible editing for style or clarity), or not accepted with possible recommendations for revisions to re-submit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94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Open Access</a:t>
            </a:r>
          </a:p>
          <a:p>
            <a:pPr lvl="0" algn="l" rtl="0">
              <a:spcBef>
                <a:spcPts val="0"/>
              </a:spcBef>
              <a:buNone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212" name="Shape 212"/>
          <p:cNvSpPr txBox="1"/>
          <p:nvPr/>
        </p:nvSpPr>
        <p:spPr>
          <a:xfrm>
            <a:off x="684475" y="1487425"/>
            <a:ext cx="7937400" cy="465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00000"/>
              </a:lnSpc>
              <a:spcBef>
                <a:spcPts val="300"/>
              </a:spcBef>
              <a:spcAft>
                <a:spcPts val="800"/>
              </a:spcAft>
              <a:buSzPct val="100000"/>
              <a:buFont typeface="Open Sans"/>
              <a:buChar char="●"/>
            </a:pPr>
            <a:r>
              <a:rPr lang="en" sz="2400">
                <a:latin typeface="Open Sans"/>
                <a:ea typeface="Open Sans"/>
                <a:cs typeface="Open Sans"/>
                <a:sym typeface="Open Sans"/>
              </a:rPr>
              <a:t>The journal does </a:t>
            </a:r>
            <a:r>
              <a:rPr lang="en" sz="2400" b="1">
                <a:latin typeface="Open Sans"/>
                <a:ea typeface="Open Sans"/>
                <a:cs typeface="Open Sans"/>
                <a:sym typeface="Open Sans"/>
              </a:rPr>
              <a:t>not</a:t>
            </a:r>
            <a:r>
              <a:rPr lang="en" sz="2400">
                <a:latin typeface="Open Sans"/>
                <a:ea typeface="Open Sans"/>
                <a:cs typeface="Open Sans"/>
                <a:sym typeface="Open Sans"/>
              </a:rPr>
              <a:t> require authors to pay article processing charges</a:t>
            </a:r>
            <a:br>
              <a:rPr lang="en" sz="2400">
                <a:latin typeface="Open Sans"/>
                <a:ea typeface="Open Sans"/>
                <a:cs typeface="Open Sans"/>
                <a:sym typeface="Open Sans"/>
              </a:rPr>
            </a:br>
            <a:endParaRPr lang="en" sz="240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81000" rtl="0">
              <a:lnSpc>
                <a:spcPct val="200000"/>
              </a:lnSpc>
              <a:spcBef>
                <a:spcPts val="300"/>
              </a:spcBef>
              <a:spcAft>
                <a:spcPts val="800"/>
              </a:spcAft>
              <a:buSzPct val="100000"/>
              <a:buFont typeface="Open Sans"/>
              <a:buChar char="●"/>
            </a:pPr>
            <a:r>
              <a:rPr lang="en" sz="2400">
                <a:latin typeface="Open Sans"/>
                <a:ea typeface="Open Sans"/>
                <a:cs typeface="Open Sans"/>
                <a:sym typeface="Open Sans"/>
              </a:rPr>
              <a:t>The journal does </a:t>
            </a:r>
            <a:r>
              <a:rPr lang="en" sz="2400" b="1">
                <a:latin typeface="Open Sans"/>
                <a:ea typeface="Open Sans"/>
                <a:cs typeface="Open Sans"/>
                <a:sym typeface="Open Sans"/>
              </a:rPr>
              <a:t>not</a:t>
            </a:r>
            <a:r>
              <a:rPr lang="en" sz="2400">
                <a:latin typeface="Open Sans"/>
                <a:ea typeface="Open Sans"/>
                <a:cs typeface="Open Sans"/>
                <a:sym typeface="Open Sans"/>
              </a:rPr>
              <a:t> charge readers for access</a:t>
            </a:r>
          </a:p>
          <a:p>
            <a:pPr lvl="0" rtl="0">
              <a:spcBef>
                <a:spcPts val="0"/>
              </a:spcBef>
              <a:buNone/>
            </a:pPr>
            <a:endParaRPr sz="24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>
            <a:spLocks noGrp="1"/>
          </p:cNvSpPr>
          <p:nvPr>
            <p:ph type="title"/>
          </p:nvPr>
        </p:nvSpPr>
        <p:spPr>
          <a:xfrm>
            <a:off x="311700" y="421174"/>
            <a:ext cx="8520600" cy="94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dirty="0">
                <a:solidFill>
                  <a:srgbClr val="000000"/>
                </a:solidFill>
              </a:rPr>
              <a:t>Author Rights / Open Licensing</a:t>
            </a:r>
          </a:p>
          <a:p>
            <a:pPr lvl="0" algn="l" rtl="0">
              <a:spcBef>
                <a:spcPts val="0"/>
              </a:spcBef>
              <a:buNone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218" name="Shape 218"/>
          <p:cNvSpPr txBox="1"/>
          <p:nvPr/>
        </p:nvSpPr>
        <p:spPr>
          <a:xfrm>
            <a:off x="178350" y="1190816"/>
            <a:ext cx="8787300" cy="498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200000"/>
              </a:lnSpc>
              <a:spcBef>
                <a:spcPts val="300"/>
              </a:spcBef>
              <a:spcAft>
                <a:spcPts val="800"/>
              </a:spcAft>
              <a:buSzPct val="100000"/>
              <a:buFont typeface="Open Sans"/>
              <a:buChar char="●"/>
            </a:pPr>
            <a:r>
              <a:rPr lang="en" sz="2400">
                <a:latin typeface="Open Sans"/>
                <a:ea typeface="Open Sans"/>
                <a:cs typeface="Open Sans"/>
                <a:sym typeface="Open Sans"/>
              </a:rPr>
              <a:t>Creative Commons Licenses: </a:t>
            </a:r>
            <a:r>
              <a:rPr lang="en" sz="2400" u="sng"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https://creativecommons.org/licenses/</a:t>
            </a:r>
            <a:r>
              <a:rPr lang="en" sz="2400">
                <a:latin typeface="Open Sans"/>
                <a:ea typeface="Open Sans"/>
                <a:cs typeface="Open Sans"/>
                <a:sym typeface="Open Sans"/>
              </a:rPr>
              <a:t> </a:t>
            </a:r>
          </a:p>
          <a:p>
            <a:pPr marL="914400" lvl="1" indent="-381000" rtl="0">
              <a:lnSpc>
                <a:spcPct val="100000"/>
              </a:lnSpc>
              <a:spcBef>
                <a:spcPts val="300"/>
              </a:spcBef>
              <a:spcAft>
                <a:spcPts val="800"/>
              </a:spcAft>
              <a:buSzPct val="100000"/>
              <a:buFont typeface="Open Sans"/>
              <a:buChar char="○"/>
            </a:pPr>
            <a:r>
              <a:rPr lang="en" sz="2400">
                <a:latin typeface="Open Sans"/>
                <a:ea typeface="Open Sans"/>
                <a:cs typeface="Open Sans"/>
                <a:sym typeface="Open Sans"/>
              </a:rPr>
              <a:t>CC BY - Attribution</a:t>
            </a:r>
          </a:p>
          <a:p>
            <a:pPr marL="914400" lvl="1" indent="-381000" rtl="0">
              <a:lnSpc>
                <a:spcPct val="100000"/>
              </a:lnSpc>
              <a:spcBef>
                <a:spcPts val="300"/>
              </a:spcBef>
              <a:spcAft>
                <a:spcPts val="800"/>
              </a:spcAft>
              <a:buSzPct val="100000"/>
              <a:buFont typeface="Open Sans"/>
              <a:buChar char="○"/>
            </a:pPr>
            <a:r>
              <a:rPr lang="en" sz="2400">
                <a:latin typeface="Open Sans"/>
                <a:ea typeface="Open Sans"/>
                <a:cs typeface="Open Sans"/>
                <a:sym typeface="Open Sans"/>
              </a:rPr>
              <a:t>CC BY SA - Attribution-ShareAlike</a:t>
            </a:r>
          </a:p>
          <a:p>
            <a:pPr marL="914400" lvl="1" indent="-381000" rtl="0">
              <a:lnSpc>
                <a:spcPct val="100000"/>
              </a:lnSpc>
              <a:spcBef>
                <a:spcPts val="300"/>
              </a:spcBef>
              <a:spcAft>
                <a:spcPts val="800"/>
              </a:spcAft>
              <a:buSzPct val="100000"/>
              <a:buFont typeface="Open Sans"/>
              <a:buChar char="○"/>
            </a:pPr>
            <a:r>
              <a:rPr lang="en" sz="2400">
                <a:latin typeface="Open Sans"/>
                <a:ea typeface="Open Sans"/>
                <a:cs typeface="Open Sans"/>
                <a:sym typeface="Open Sans"/>
              </a:rPr>
              <a:t>CC BY-ND - Attribution-NoDerivs</a:t>
            </a:r>
          </a:p>
          <a:p>
            <a:pPr marL="914400" lvl="1" indent="-381000" rtl="0">
              <a:lnSpc>
                <a:spcPct val="100000"/>
              </a:lnSpc>
              <a:spcBef>
                <a:spcPts val="300"/>
              </a:spcBef>
              <a:spcAft>
                <a:spcPts val="800"/>
              </a:spcAft>
              <a:buSzPct val="100000"/>
              <a:buFont typeface="Open Sans"/>
              <a:buChar char="○"/>
            </a:pPr>
            <a:r>
              <a:rPr lang="en" sz="2400">
                <a:latin typeface="Open Sans"/>
                <a:ea typeface="Open Sans"/>
                <a:cs typeface="Open Sans"/>
                <a:sym typeface="Open Sans"/>
              </a:rPr>
              <a:t>CC BY-NC - Attribution NonCommercial</a:t>
            </a:r>
          </a:p>
          <a:p>
            <a:pPr marL="914400" lvl="1" indent="-381000" rtl="0">
              <a:lnSpc>
                <a:spcPct val="100000"/>
              </a:lnSpc>
              <a:spcBef>
                <a:spcPts val="300"/>
              </a:spcBef>
              <a:spcAft>
                <a:spcPts val="800"/>
              </a:spcAft>
              <a:buSzPct val="100000"/>
              <a:buFont typeface="Open Sans"/>
              <a:buChar char="○"/>
            </a:pPr>
            <a:r>
              <a:rPr lang="en" sz="2400">
                <a:latin typeface="Open Sans"/>
                <a:ea typeface="Open Sans"/>
                <a:cs typeface="Open Sans"/>
                <a:sym typeface="Open Sans"/>
              </a:rPr>
              <a:t>CC BY-NC-SA - Attribution-NonCommercial-ShareAlike</a:t>
            </a:r>
          </a:p>
          <a:p>
            <a:pPr marL="914400" lvl="1" indent="-381000" rtl="0">
              <a:lnSpc>
                <a:spcPct val="100000"/>
              </a:lnSpc>
              <a:spcBef>
                <a:spcPts val="300"/>
              </a:spcBef>
              <a:spcAft>
                <a:spcPts val="800"/>
              </a:spcAft>
              <a:buSzPct val="100000"/>
              <a:buFont typeface="Open Sans"/>
              <a:buChar char="○"/>
            </a:pPr>
            <a:r>
              <a:rPr lang="en" sz="2400">
                <a:latin typeface="Open Sans"/>
                <a:ea typeface="Open Sans"/>
                <a:cs typeface="Open Sans"/>
                <a:sym typeface="Open Sans"/>
              </a:rPr>
              <a:t>CC BY-NC-ND - Attribution-NonCommercial-NoDerivs</a:t>
            </a:r>
          </a:p>
          <a:p>
            <a:pPr marL="457200" lvl="0" indent="0" rtl="0">
              <a:lnSpc>
                <a:spcPct val="100000"/>
              </a:lnSpc>
              <a:spcBef>
                <a:spcPts val="300"/>
              </a:spcBef>
              <a:spcAft>
                <a:spcPts val="800"/>
              </a:spcAft>
              <a:buNone/>
            </a:pPr>
            <a:endParaRPr sz="80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0" rtl="0">
              <a:lnSpc>
                <a:spcPct val="100000"/>
              </a:lnSpc>
              <a:spcBef>
                <a:spcPts val="300"/>
              </a:spcBef>
              <a:spcAft>
                <a:spcPts val="800"/>
              </a:spcAft>
              <a:buNone/>
            </a:pPr>
            <a:r>
              <a:rPr lang="en" sz="2400">
                <a:latin typeface="Open Sans"/>
                <a:ea typeface="Open Sans"/>
                <a:cs typeface="Open Sans"/>
                <a:sym typeface="Open Sans"/>
              </a:rPr>
              <a:t>CC0 - Public Domain mark - waive *all* rights</a:t>
            </a:r>
          </a:p>
          <a:p>
            <a:pPr lvl="0" rtl="0">
              <a:spcBef>
                <a:spcPts val="0"/>
              </a:spcBef>
              <a:buNone/>
            </a:pPr>
            <a:endParaRPr sz="24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/>
          <p:nvPr/>
        </p:nvSpPr>
        <p:spPr>
          <a:xfrm>
            <a:off x="664650" y="906150"/>
            <a:ext cx="7814700" cy="5045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/>
              <a:t>Each Group: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3000"/>
              <a:t>Investigate a journal</a:t>
            </a:r>
          </a:p>
          <a:p>
            <a:pPr lvl="0" algn="ctr" rtl="0">
              <a:spcBef>
                <a:spcPts val="0"/>
              </a:spcBef>
              <a:buNone/>
            </a:pPr>
            <a:endParaRPr sz="1800"/>
          </a:p>
          <a:p>
            <a:pPr marL="457200" lvl="0" indent="-381000" rtl="0">
              <a:spcBef>
                <a:spcPts val="0"/>
              </a:spcBef>
              <a:buSzPct val="100000"/>
              <a:buChar char="●"/>
            </a:pPr>
            <a:r>
              <a:rPr lang="en" sz="2400"/>
              <a:t>Scope / ‘Aims and Purpose’</a:t>
            </a:r>
          </a:p>
          <a:p>
            <a:pPr marL="457200" lvl="0" indent="-381000" rtl="0">
              <a:spcBef>
                <a:spcPts val="0"/>
              </a:spcBef>
              <a:buSzPct val="100000"/>
              <a:buChar char="●"/>
            </a:pPr>
            <a:r>
              <a:rPr lang="en" sz="2400"/>
              <a:t>Article or Content Sections</a:t>
            </a:r>
          </a:p>
          <a:p>
            <a:pPr marL="457200" lvl="0" indent="-381000" rtl="0">
              <a:spcBef>
                <a:spcPts val="0"/>
              </a:spcBef>
              <a:buSzPct val="100000"/>
              <a:buChar char="●"/>
            </a:pPr>
            <a:r>
              <a:rPr lang="en" sz="2400"/>
              <a:t>Author Instructions or Guidelines </a:t>
            </a:r>
          </a:p>
          <a:p>
            <a:pPr marL="914400" lvl="1" indent="-381000" rtl="0">
              <a:spcBef>
                <a:spcPts val="0"/>
              </a:spcBef>
              <a:buSzPct val="100000"/>
              <a:buChar char="○"/>
            </a:pPr>
            <a:r>
              <a:rPr lang="en" sz="2400"/>
              <a:t>Submission requirements</a:t>
            </a:r>
          </a:p>
          <a:p>
            <a:pPr marL="914400" lvl="1" indent="-381000" rtl="0">
              <a:spcBef>
                <a:spcPts val="0"/>
              </a:spcBef>
              <a:buSzPct val="100000"/>
              <a:buChar char="○"/>
            </a:pPr>
            <a:r>
              <a:rPr lang="en" sz="2400"/>
              <a:t>Content Section requirements</a:t>
            </a:r>
          </a:p>
          <a:p>
            <a:pPr marL="914400" lvl="1" indent="-381000" rtl="0">
              <a:spcBef>
                <a:spcPts val="0"/>
              </a:spcBef>
              <a:buSzPct val="100000"/>
              <a:buChar char="○"/>
            </a:pPr>
            <a:r>
              <a:rPr lang="en" sz="2400"/>
              <a:t>Author Rights / Copyright / Licensing policies</a:t>
            </a:r>
          </a:p>
          <a:p>
            <a:pPr marL="457200" lvl="0" indent="-381000" rtl="0">
              <a:spcBef>
                <a:spcPts val="0"/>
              </a:spcBef>
              <a:buSzPct val="100000"/>
              <a:buChar char="●"/>
            </a:pPr>
            <a:r>
              <a:rPr lang="en" sz="2400"/>
              <a:t>What questions do you have?</a:t>
            </a:r>
          </a:p>
          <a:p>
            <a:pPr marL="457200" lvl="0" indent="-381000" rtl="0">
              <a:spcBef>
                <a:spcPts val="0"/>
              </a:spcBef>
              <a:buSzPct val="100000"/>
              <a:buChar char="●"/>
            </a:pPr>
            <a:r>
              <a:rPr lang="en" sz="2400"/>
              <a:t>How long would it take you to prepare a submission?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94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Your Writing Project Plan</a:t>
            </a:r>
          </a:p>
        </p:txBody>
      </p:sp>
      <p:pic>
        <p:nvPicPr>
          <p:cNvPr id="229" name="Shape 2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0" y="1712325"/>
            <a:ext cx="6096000" cy="4057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94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Identifying a Topic</a:t>
            </a:r>
          </a:p>
        </p:txBody>
      </p:sp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417800" y="1324650"/>
            <a:ext cx="8374800" cy="507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64646"/>
              </a:buClr>
            </a:pPr>
            <a:r>
              <a:rPr lang="en">
                <a:solidFill>
                  <a:srgbClr val="464646"/>
                </a:solidFill>
              </a:rPr>
              <a:t>Note:</a:t>
            </a:r>
          </a:p>
          <a:p>
            <a:pPr marL="914400" lvl="1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64646"/>
              </a:buClr>
              <a:buSzPct val="100000"/>
            </a:pPr>
            <a:r>
              <a:rPr lang="en" sz="1800">
                <a:solidFill>
                  <a:srgbClr val="464646"/>
                </a:solidFill>
              </a:rPr>
              <a:t>Topics of interest</a:t>
            </a:r>
          </a:p>
          <a:p>
            <a:pPr marL="914400" lvl="1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64646"/>
              </a:buClr>
              <a:buSzPct val="100000"/>
            </a:pPr>
            <a:r>
              <a:rPr lang="en" sz="1800">
                <a:solidFill>
                  <a:srgbClr val="464646"/>
                </a:solidFill>
              </a:rPr>
              <a:t>Projects or initiatives you're working on </a:t>
            </a:r>
          </a:p>
          <a:p>
            <a:pPr marL="914400" lvl="1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64646"/>
              </a:buClr>
              <a:buSzPct val="100000"/>
            </a:pPr>
            <a:r>
              <a:rPr lang="en" sz="1800">
                <a:solidFill>
                  <a:srgbClr val="464646"/>
                </a:solidFill>
              </a:rPr>
              <a:t>Browse current articles in journals / magazines of interest → What is your take on the topic?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64646"/>
              </a:solidFill>
            </a:endParaRP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64646"/>
              </a:buClr>
            </a:pPr>
            <a:r>
              <a:rPr lang="en">
                <a:solidFill>
                  <a:srgbClr val="464646"/>
                </a:solidFill>
              </a:rPr>
              <a:t>Consider writing with one or more co-authors - if the topic you want to write about is a team effort; writing with a co-author can help motivate both of you to plan and see the project through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64646"/>
              </a:solidFill>
            </a:endParaRP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64646"/>
              </a:buClr>
            </a:pPr>
            <a:r>
              <a:rPr lang="en">
                <a:solidFill>
                  <a:srgbClr val="464646"/>
                </a:solidFill>
              </a:rPr>
              <a:t>Investigate journals / publications you’re considering as a venue - do their content types or guidelines give you any ideas?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" b="1"/>
              <a:t>Write a paragraph or two summarizing:</a:t>
            </a:r>
          </a:p>
          <a:p>
            <a:pPr marL="914400" lvl="1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800" b="1"/>
              <a:t>Topic / Project </a:t>
            </a:r>
          </a:p>
          <a:p>
            <a:pPr marL="914400" lvl="1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800" b="1"/>
              <a:t>Major points you plan to address or discuss</a:t>
            </a:r>
          </a:p>
          <a:p>
            <a:pPr marL="914400" lvl="1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800" b="1"/>
              <a:t>What you already know</a:t>
            </a:r>
          </a:p>
          <a:p>
            <a:pPr marL="914400" lvl="1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800" b="1"/>
              <a:t>What you want to research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title"/>
          </p:nvPr>
        </p:nvSpPr>
        <p:spPr>
          <a:xfrm>
            <a:off x="311700" y="593372"/>
            <a:ext cx="8520600" cy="661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Developing an idea</a:t>
            </a:r>
          </a:p>
        </p:txBody>
      </p:sp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417800" y="1172250"/>
            <a:ext cx="8374800" cy="507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2400" b="1" dirty="0"/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 b="1" dirty="0"/>
              <a:t>Start with your topic ideas</a:t>
            </a:r>
          </a:p>
          <a:p>
            <a:pPr lvl="0" rtl="0">
              <a:spcBef>
                <a:spcPts val="0"/>
              </a:spcBef>
              <a:buNone/>
            </a:pPr>
            <a:endParaRPr sz="2000" b="1" dirty="0"/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 b="1" dirty="0"/>
              <a:t>Consider 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" sz="2400" b="1" dirty="0"/>
              <a:t>Your project goals: why are you writing?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" sz="2400" b="1" dirty="0"/>
              <a:t>Project types: what kind of writing is this? (research article, practice article, other)</a:t>
            </a:r>
          </a:p>
          <a:p>
            <a:pPr lvl="0" rtl="0">
              <a:spcBef>
                <a:spcPts val="0"/>
              </a:spcBef>
              <a:buNone/>
            </a:pPr>
            <a:endParaRPr sz="2000" b="1" dirty="0"/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 b="1" dirty="0"/>
              <a:t>Investigate the market and related publications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311700" y="606541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Introductions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892950" y="1562725"/>
            <a:ext cx="7450200" cy="4512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2400" b="1"/>
          </a:p>
          <a:p>
            <a:pPr lvl="0" algn="l" rtl="0">
              <a:spcBef>
                <a:spcPts val="0"/>
              </a:spcBef>
              <a:buNone/>
            </a:pPr>
            <a:endParaRPr sz="2400" b="1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2400" b="1"/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1045350" y="1715125"/>
            <a:ext cx="7450200" cy="4512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2400" b="1"/>
          </a:p>
          <a:p>
            <a:pPr lvl="0" algn="l" rtl="0">
              <a:spcBef>
                <a:spcPts val="0"/>
              </a:spcBef>
              <a:buNone/>
            </a:pPr>
            <a:endParaRPr sz="2400" b="1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2400" b="1"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846900" y="1920150"/>
            <a:ext cx="7450200" cy="301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191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3000" b="1"/>
              <a:t>Your name</a:t>
            </a:r>
          </a:p>
          <a:p>
            <a:pPr marL="457200" marR="0" lvl="0" indent="-4191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3000" b="1"/>
              <a:t>Institution / Organization</a:t>
            </a:r>
          </a:p>
          <a:p>
            <a:pPr marL="457200" marR="0" lvl="0" indent="-4191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3000" b="1"/>
              <a:t>Experience with Writing</a:t>
            </a:r>
          </a:p>
          <a:p>
            <a:pPr marL="457200" marR="0" lvl="0" indent="-4191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3000" b="1"/>
              <a:t>Current Writing Interests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94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Expanding from an Outline</a:t>
            </a:r>
          </a:p>
        </p:txBody>
      </p:sp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xfrm>
            <a:off x="653975" y="1414025"/>
            <a:ext cx="8138700" cy="483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Depending on the article type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" sz="2400"/>
              <a:t>Develop a hook with the opening paragraph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" sz="2400"/>
              <a:t>Read through to ensure major subsections are covered</a:t>
            </a:r>
          </a:p>
          <a:p>
            <a:pPr lvl="0" rtl="0">
              <a:spcBef>
                <a:spcPts val="0"/>
              </a:spcBef>
              <a:buNone/>
            </a:pPr>
            <a:endParaRPr sz="1000"/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What are your main points</a:t>
            </a:r>
          </a:p>
          <a:p>
            <a:pPr lvl="0" rtl="0">
              <a:spcBef>
                <a:spcPts val="0"/>
              </a:spcBef>
              <a:buNone/>
            </a:pPr>
            <a:endParaRPr sz="1000"/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Depending on the article type, what are your sources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94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Revising a Draft</a:t>
            </a:r>
          </a:p>
        </p:txBody>
      </p:sp>
      <p:pic>
        <p:nvPicPr>
          <p:cNvPr id="253" name="Shape 253" descr="... rewriting, removing | by ..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8175" y="1502400"/>
            <a:ext cx="5137600" cy="385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>
            <a:spLocks noGrp="1"/>
          </p:cNvSpPr>
          <p:nvPr>
            <p:ph type="title"/>
          </p:nvPr>
        </p:nvSpPr>
        <p:spPr>
          <a:xfrm>
            <a:off x="311700" y="301741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Feedback Exchange - Note for Your Partner:</a:t>
            </a:r>
          </a:p>
        </p:txBody>
      </p:sp>
      <p:sp>
        <p:nvSpPr>
          <p:cNvPr id="259" name="Shape 259"/>
          <p:cNvSpPr/>
          <p:nvPr/>
        </p:nvSpPr>
        <p:spPr>
          <a:xfrm>
            <a:off x="664650" y="1335300"/>
            <a:ext cx="7814700" cy="41874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lvl="0" indent="-419100" rtl="0">
              <a:lnSpc>
                <a:spcPct val="115000"/>
              </a:lnSpc>
              <a:spcBef>
                <a:spcPts val="0"/>
              </a:spcBef>
              <a:buSzPct val="100000"/>
              <a:buChar char="●"/>
            </a:pPr>
            <a:r>
              <a:rPr lang="en" sz="3000"/>
              <a:t>General comments</a:t>
            </a:r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buSzPct val="100000"/>
              <a:buChar char="●"/>
            </a:pPr>
            <a:r>
              <a:rPr lang="en" sz="3000"/>
              <a:t>What you find most interesting</a:t>
            </a:r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buSzPct val="100000"/>
              <a:buChar char="●"/>
            </a:pPr>
            <a:r>
              <a:rPr lang="en" sz="3000"/>
              <a:t>One question</a:t>
            </a:r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buSzPct val="100000"/>
              <a:buChar char="●"/>
            </a:pPr>
            <a:r>
              <a:rPr lang="en" sz="3000"/>
              <a:t>One recommendation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/>
          <p:nvPr/>
        </p:nvSpPr>
        <p:spPr>
          <a:xfrm>
            <a:off x="664650" y="1335300"/>
            <a:ext cx="7814700" cy="41874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3600"/>
              <a:t>What are next steps for 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3600"/>
              <a:t>your writing project?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/>
          <p:nvPr/>
        </p:nvSpPr>
        <p:spPr>
          <a:xfrm>
            <a:off x="664650" y="1335300"/>
            <a:ext cx="7814700" cy="41874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3600"/>
              <a:t>Questions? 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endParaRPr sz="3600"/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3000"/>
              <a:t>(Interest in an online writing group?)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/>
          <p:nvPr/>
        </p:nvSpPr>
        <p:spPr>
          <a:xfrm>
            <a:off x="664650" y="1335300"/>
            <a:ext cx="7814700" cy="41874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3600"/>
              <a:t>Please complete our short evaluation.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endParaRPr sz="3600"/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3600"/>
              <a:t>Thank you!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311700" y="149341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Session Plan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311700" y="1065250"/>
            <a:ext cx="8520600" cy="507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76200"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</a:pPr>
            <a:r>
              <a:rPr lang="en" sz="2400" b="1" dirty="0"/>
              <a:t>Planning a Writing </a:t>
            </a:r>
            <a:r>
              <a:rPr lang="en" sz="2400" b="1" dirty="0" smtClean="0"/>
              <a:t>Project</a:t>
            </a:r>
          </a:p>
          <a:p>
            <a:pPr marL="533400" marR="0" lvl="1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000" dirty="0" smtClean="0"/>
              <a:t>Activity - Resources for Writing an Academic Journal Article</a:t>
            </a:r>
          </a:p>
          <a:p>
            <a:pPr marL="76200"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400" b="1" dirty="0" smtClean="0"/>
              <a:t>Choosing </a:t>
            </a:r>
            <a:r>
              <a:rPr lang="en" sz="2400" b="1" dirty="0"/>
              <a:t>a Publication Venue</a:t>
            </a:r>
          </a:p>
          <a:p>
            <a:pPr marL="533400"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000" i="1" dirty="0"/>
              <a:t>Virginia Libraries</a:t>
            </a:r>
            <a:r>
              <a:rPr lang="en" sz="2000" dirty="0"/>
              <a:t> journal</a:t>
            </a:r>
          </a:p>
          <a:p>
            <a:pPr marL="533400"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000" dirty="0"/>
              <a:t>Activity - Reviewing journal scope, content types, and guidelines</a:t>
            </a:r>
          </a:p>
          <a:p>
            <a:pPr marL="76200"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400" b="1" dirty="0"/>
              <a:t>Your Writing Project</a:t>
            </a:r>
          </a:p>
          <a:p>
            <a:pPr marL="533400"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000" dirty="0"/>
              <a:t>Working time</a:t>
            </a:r>
          </a:p>
          <a:p>
            <a:pPr marL="533400"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000" dirty="0"/>
              <a:t>Feedback</a:t>
            </a:r>
          </a:p>
          <a:p>
            <a:pPr marL="76200"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400" b="1" dirty="0"/>
              <a:t>Wrap Up &amp; Questions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311700" y="151073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dirty="0">
                <a:solidFill>
                  <a:srgbClr val="000000"/>
                </a:solidFill>
              </a:rPr>
              <a:t>Planning a Writing Project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311700" y="914573"/>
            <a:ext cx="8059925" cy="533217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Topic ideas</a:t>
            </a:r>
          </a:p>
          <a:p>
            <a:pPr marL="457200" lvl="0" indent="-381000" rtl="0"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Type of writing project</a:t>
            </a:r>
          </a:p>
          <a:p>
            <a:pPr marL="914400" lvl="1" indent="-381000" rtl="0"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000" b="1" dirty="0"/>
              <a:t>Preparation needed, research protocol?</a:t>
            </a:r>
          </a:p>
          <a:p>
            <a:pPr marL="457200" lvl="0" indent="-381000" rtl="0"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Co-Authors</a:t>
            </a:r>
          </a:p>
          <a:p>
            <a:pPr marL="457200" lvl="0" indent="-381000" rtl="0"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Publication venues</a:t>
            </a:r>
          </a:p>
          <a:p>
            <a:pPr marL="914400" lvl="1" indent="-381000" rtl="0"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000" b="1" dirty="0"/>
              <a:t>Who is your target audience?</a:t>
            </a:r>
          </a:p>
          <a:p>
            <a:pPr marL="914400" lvl="1" indent="-381000" rtl="0"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000" b="1" dirty="0"/>
              <a:t>What else is important?</a:t>
            </a:r>
          </a:p>
          <a:p>
            <a:pPr marL="914400" lvl="1" indent="-381000" rtl="0"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000" b="1" dirty="0"/>
              <a:t>Access / Copyright / Licensing </a:t>
            </a:r>
          </a:p>
          <a:p>
            <a:pPr marL="457200" lvl="0" indent="-381000" rtl="0"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Target publication guidelines</a:t>
            </a:r>
          </a:p>
          <a:p>
            <a:pPr marL="457200" lvl="0" indent="-381000" rtl="0"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Previous publications</a:t>
            </a:r>
          </a:p>
          <a:p>
            <a:pPr marL="914400" lvl="1" indent="-381000" rtl="0"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Examples</a:t>
            </a:r>
          </a:p>
          <a:p>
            <a:pPr marL="914400" lvl="1" indent="-381000" rtl="0"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References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311700" y="182493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dirty="0">
                <a:solidFill>
                  <a:srgbClr val="000000"/>
                </a:solidFill>
              </a:rPr>
              <a:t>Planning a *Literature Review*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150696" y="989041"/>
            <a:ext cx="8227854" cy="449750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 b="1" dirty="0"/>
              <a:t>Co-Authorship</a:t>
            </a: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</a:pPr>
            <a:r>
              <a:rPr lang="en" sz="2400" b="1" dirty="0"/>
              <a:t>Project Plan </a:t>
            </a: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400" b="1" dirty="0"/>
              <a:t>Key Components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400" b="1" dirty="0"/>
              <a:t>Purpose / Research Question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400" b="1" dirty="0"/>
              <a:t>Context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400" b="1" dirty="0"/>
              <a:t>Approach / Methodology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400" b="1" dirty="0"/>
              <a:t>Results / Synthesis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400" b="1" dirty="0"/>
              <a:t>Implications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400" b="1" dirty="0"/>
              <a:t>Next Stpes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311700" y="225541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Planning a *Research* Article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311700" y="923858"/>
            <a:ext cx="8520600" cy="507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Clr>
                <a:schemeClr val="dk2"/>
              </a:buClr>
              <a:buSzPct val="100000"/>
              <a:buFont typeface="Open Sans"/>
            </a:pPr>
            <a:r>
              <a:rPr lang="en" sz="2400" b="1" dirty="0"/>
              <a:t>Co-Authorship</a:t>
            </a: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Study Design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IRB or other protocol for human subjects</a:t>
            </a: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Project (and data management) Plan</a:t>
            </a: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Key components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Introduction / Background (literature and context)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Participants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Methodology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Discussion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Limitations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Further Research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Conclusion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311700" y="301741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Planning a *Practice* Article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311700" y="1172250"/>
            <a:ext cx="8299483" cy="507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Co-Authorship</a:t>
            </a: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Clr>
                <a:schemeClr val="dk2"/>
              </a:buClr>
              <a:buSzPct val="100000"/>
              <a:buFont typeface="Open Sans"/>
            </a:pPr>
            <a:r>
              <a:rPr lang="en" sz="2400" b="1" dirty="0"/>
              <a:t>Project Plan </a:t>
            </a: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Key Components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Background / Context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Planning notes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Implementation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Assessment Results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Lessons Learned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Next Steps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Implications for Practice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311700" y="301741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Planning a *Feature* or *Column* Article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311700" y="1172250"/>
            <a:ext cx="8059925" cy="507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Co-Authorship</a:t>
            </a:r>
          </a:p>
          <a:p>
            <a:pPr marL="457200" lvl="0" indent="-381000" rtl="0"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Project Plan </a:t>
            </a:r>
          </a:p>
          <a:p>
            <a:pPr marL="457200" lvl="0" indent="-381000" rtl="0"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Key Components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A unique / stand-out topic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Identify connections between the topic and libraries / information broadly and in Virginia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Define subsections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Consider highlighting key players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Include tips and details of note</a:t>
            </a: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400"/>
              </a:spcAft>
              <a:buSzPct val="100000"/>
            </a:pPr>
            <a:r>
              <a:rPr lang="en" sz="2400" b="1" dirty="0"/>
              <a:t>Point to resources, or contacts for those who would like to know more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1146</Words>
  <Application>Microsoft Macintosh PowerPoint</Application>
  <PresentationFormat>On-screen Show (4:3)</PresentationFormat>
  <Paragraphs>263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PT Sans Narrow</vt:lpstr>
      <vt:lpstr>Open Sans</vt:lpstr>
      <vt:lpstr>tropic</vt:lpstr>
      <vt:lpstr>VLA  Writing Academy</vt:lpstr>
      <vt:lpstr>Your Facilitators</vt:lpstr>
      <vt:lpstr>Introductions</vt:lpstr>
      <vt:lpstr>Session Plan</vt:lpstr>
      <vt:lpstr>Planning a Writing Project</vt:lpstr>
      <vt:lpstr>Planning a *Literature Review*</vt:lpstr>
      <vt:lpstr>Planning a *Research* Article</vt:lpstr>
      <vt:lpstr>Planning a *Practice* Article</vt:lpstr>
      <vt:lpstr>Planning a *Feature* or *Column* Article</vt:lpstr>
      <vt:lpstr>Planning a *Book Review*</vt:lpstr>
      <vt:lpstr>Writing</vt:lpstr>
      <vt:lpstr>Resources for Writing an Academic Journal Article</vt:lpstr>
      <vt:lpstr>Choosing a Topic</vt:lpstr>
      <vt:lpstr>Journal Guidelines</vt:lpstr>
      <vt:lpstr>Virginia Libraries Journal Focus/Scope</vt:lpstr>
      <vt:lpstr>Types of Articles</vt:lpstr>
      <vt:lpstr>Research Articles</vt:lpstr>
      <vt:lpstr>Best Practices Articles</vt:lpstr>
      <vt:lpstr>Case Studies</vt:lpstr>
      <vt:lpstr>Essays/Commentary</vt:lpstr>
      <vt:lpstr>Themed Columns</vt:lpstr>
      <vt:lpstr>Style</vt:lpstr>
      <vt:lpstr>Editorial Guidelines</vt:lpstr>
      <vt:lpstr>Open Access </vt:lpstr>
      <vt:lpstr>Author Rights / Open Licensing </vt:lpstr>
      <vt:lpstr>PowerPoint Presentation</vt:lpstr>
      <vt:lpstr>Your Writing Project Plan</vt:lpstr>
      <vt:lpstr>Identifying a Topic</vt:lpstr>
      <vt:lpstr>Developing an idea</vt:lpstr>
      <vt:lpstr>Expanding from an Outline</vt:lpstr>
      <vt:lpstr>Revising a Draft</vt:lpstr>
      <vt:lpstr>Feedback Exchange - Note for Your Partner: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VLA  Writing Academy</dc:title>
  <cp:lastModifiedBy>Virginia Pannabecker</cp:lastModifiedBy>
  <cp:revision>1</cp:revision>
  <dcterms:modified xsi:type="dcterms:W3CDTF">2016-11-16T01:48:50Z</dcterms:modified>
</cp:coreProperties>
</file>