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21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70" r:id="rId5"/>
    <p:sldMasterId id="2147483671" r:id="rId6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8"/>
    <p:sldId id="267" r:id="rId19"/>
    <p:sldId id="268" r:id="rId20"/>
    <p:sldId id="269" r:id="rId21"/>
    <p:sldId id="270" r:id="rId22"/>
    <p:sldId id="271" r:id="rId23"/>
    <p:sldId id="272" r:id="rId24"/>
  </p:sldIdLst>
  <p:sldSz cy="5143500" cx="9144000"/>
  <p:notesSz cx="6858000" cy="9144000"/>
  <p:embeddedFontLst>
    <p:embeddedFont>
      <p:font typeface="Average"/>
      <p:regular r:id="rId25"/>
    </p:embeddedFont>
    <p:embeddedFont>
      <p:font typeface="Oswald"/>
      <p:regular r:id="rId26"/>
      <p:bold r:id="rId27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88833556-A3C6-403B-8181-E91B16822F8B}">
  <a:tblStyle styleId="{88833556-A3C6-403B-8181-E91B16822F8B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3.xml"/><Relationship Id="rId22" Type="http://schemas.openxmlformats.org/officeDocument/2006/relationships/slide" Target="slides/slide15.xml"/><Relationship Id="rId21" Type="http://schemas.openxmlformats.org/officeDocument/2006/relationships/slide" Target="slides/slide14.xml"/><Relationship Id="rId24" Type="http://schemas.openxmlformats.org/officeDocument/2006/relationships/slide" Target="slides/slide17.xml"/><Relationship Id="rId23" Type="http://schemas.openxmlformats.org/officeDocument/2006/relationships/slide" Target="slides/slide16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2.xml"/><Relationship Id="rId26" Type="http://schemas.openxmlformats.org/officeDocument/2006/relationships/font" Target="fonts/Oswald-regular.fntdata"/><Relationship Id="rId25" Type="http://schemas.openxmlformats.org/officeDocument/2006/relationships/font" Target="fonts/Average-regular.fntdata"/><Relationship Id="rId27" Type="http://schemas.openxmlformats.org/officeDocument/2006/relationships/font" Target="fonts/Oswald-bold.fntdata"/><Relationship Id="rId5" Type="http://schemas.openxmlformats.org/officeDocument/2006/relationships/slideMaster" Target="slideMasters/slideMaster1.xml"/><Relationship Id="rId6" Type="http://schemas.openxmlformats.org/officeDocument/2006/relationships/slideMaster" Target="slideMasters/slideMaster2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11" Type="http://schemas.openxmlformats.org/officeDocument/2006/relationships/slide" Target="slides/slide4.xml"/><Relationship Id="rId10" Type="http://schemas.openxmlformats.org/officeDocument/2006/relationships/slide" Target="slides/slide3.xml"/><Relationship Id="rId13" Type="http://schemas.openxmlformats.org/officeDocument/2006/relationships/slide" Target="slides/slide6.xml"/><Relationship Id="rId12" Type="http://schemas.openxmlformats.org/officeDocument/2006/relationships/slide" Target="slides/slide5.xml"/><Relationship Id="rId15" Type="http://schemas.openxmlformats.org/officeDocument/2006/relationships/slide" Target="slides/slide8.xml"/><Relationship Id="rId14" Type="http://schemas.openxmlformats.org/officeDocument/2006/relationships/slide" Target="slides/slide7.xml"/><Relationship Id="rId17" Type="http://schemas.openxmlformats.org/officeDocument/2006/relationships/slide" Target="slides/slide10.xml"/><Relationship Id="rId16" Type="http://schemas.openxmlformats.org/officeDocument/2006/relationships/slide" Target="slides/slide9.xml"/><Relationship Id="rId19" Type="http://schemas.openxmlformats.org/officeDocument/2006/relationships/slide" Target="slides/slide12.xml"/><Relationship Id="rId18" Type="http://schemas.openxmlformats.org/officeDocument/2006/relationships/slide" Target="slides/slide11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g21c7b33ddc3_3_50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2" name="Google Shape;102;g21c7b33ddc3_3_5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Jack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Training data assumed to be correct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Only use validated images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Take sharkpulse, training, and </a:t>
            </a:r>
            <a:r>
              <a:rPr lang="en"/>
              <a:t>validated to get all images necessary for training.</a:t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3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g22d2e7c8f93_3_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5" name="Google Shape;175;g22d2e7c8f93_3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Charan</a:t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2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g22d2e7c8f93_3_1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4" name="Google Shape;184;g22d2e7c8f93_3_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chemeClr val="dk1"/>
                </a:solidFill>
              </a:rPr>
              <a:t>Charan</a:t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g23e3c3dd625_1_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3" name="Google Shape;193;g23e3c3dd625_1_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chemeClr val="dk1"/>
                </a:solidFill>
              </a:rPr>
              <a:t>Charan</a:t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8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Google Shape;199;g22d2e7c8f93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0" name="Google Shape;200;g22d2e7c8f93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chemeClr val="dk1"/>
                </a:solidFill>
              </a:rPr>
              <a:t>Charan</a:t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5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Google Shape;206;g22d2e7c8f93_1_1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7" name="Google Shape;207;g22d2e7c8f93_1_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Google Shape;212;g22d2e7c8f93_1_2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3" name="Google Shape;213;g22d2e7c8f93_1_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8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Google Shape;219;g21c7b33ddc3_3_10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0" name="Google Shape;220;g21c7b33ddc3_3_10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9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Google Shape;230;g21c7b33ddc3_3_11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1" name="Google Shape;231;g21c7b33ddc3_3_1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g21c7b33ddc3_3_5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9" name="Google Shape;109;g21c7b33ddc3_3_5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Jack</a:t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g21c7b33ddc3_3_6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5" name="Google Shape;115;g21c7b33ddc3_3_6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Jack</a:t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g21c7b33ddc3_3_6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2" name="Google Shape;122;g21c7b33ddc3_3_6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chemeClr val="dk1"/>
                </a:solidFill>
              </a:rPr>
              <a:t>Nicholas</a:t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8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g22d2e7c8f93_1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0" name="Google Shape;130;g22d2e7c8f93_1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chemeClr val="dk1"/>
                </a:solidFill>
              </a:rPr>
              <a:t>Jack</a:t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g21c7b33ddc3_1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0" name="Google Shape;140;g21c7b33ddc3_1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chemeClr val="dk1"/>
                </a:solidFill>
              </a:rPr>
              <a:t>Nicholas</a:t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g21c7b33ddc3_3_8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3" name="Google Shape;153;g21c7b33ddc3_3_8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Alfred</a:t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8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g21c694d3c7f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0" name="Google Shape;160;g21c694d3c7f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chemeClr val="dk1"/>
                </a:solidFill>
              </a:rPr>
              <a:t>Alfred</a:t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5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g21c7b33ddc3_1_1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7" name="Google Shape;167;g21c7b33ddc3_1_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chemeClr val="dk1"/>
                </a:solidFill>
              </a:rPr>
              <a:t>Charan</a:t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rtl="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5" name="Google Shape;55;p14"/>
          <p:cNvGrpSpPr/>
          <p:nvPr/>
        </p:nvGrpSpPr>
        <p:grpSpPr>
          <a:xfrm>
            <a:off x="4350279" y="2855377"/>
            <a:ext cx="443589" cy="105632"/>
            <a:chOff x="4137525" y="2915950"/>
            <a:chExt cx="869100" cy="207000"/>
          </a:xfrm>
        </p:grpSpPr>
        <p:sp>
          <p:nvSpPr>
            <p:cNvPr id="56" name="Google Shape;56;p14"/>
            <p:cNvSpPr/>
            <p:nvPr/>
          </p:nvSpPr>
          <p:spPr>
            <a:xfrm>
              <a:off x="4468575" y="2915950"/>
              <a:ext cx="207000" cy="2070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7" name="Google Shape;57;p14"/>
            <p:cNvSpPr/>
            <p:nvPr/>
          </p:nvSpPr>
          <p:spPr>
            <a:xfrm>
              <a:off x="4799625" y="2915950"/>
              <a:ext cx="207000" cy="2070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8" name="Google Shape;58;p14"/>
            <p:cNvSpPr/>
            <p:nvPr/>
          </p:nvSpPr>
          <p:spPr>
            <a:xfrm>
              <a:off x="4137525" y="2915950"/>
              <a:ext cx="207000" cy="2070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59" name="Google Shape;59;p14"/>
          <p:cNvSpPr txBox="1"/>
          <p:nvPr>
            <p:ph type="ctrTitle"/>
          </p:nvPr>
        </p:nvSpPr>
        <p:spPr>
          <a:xfrm>
            <a:off x="671258" y="990800"/>
            <a:ext cx="7801500" cy="1730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60" name="Google Shape;60;p14"/>
          <p:cNvSpPr txBox="1"/>
          <p:nvPr>
            <p:ph idx="1" type="subTitle"/>
          </p:nvPr>
        </p:nvSpPr>
        <p:spPr>
          <a:xfrm>
            <a:off x="671250" y="3174876"/>
            <a:ext cx="78015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61" name="Google Shape;61;p14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5"/>
          <p:cNvSpPr txBox="1"/>
          <p:nvPr>
            <p:ph type="title"/>
          </p:nvPr>
        </p:nvSpPr>
        <p:spPr>
          <a:xfrm>
            <a:off x="671250" y="2141250"/>
            <a:ext cx="7852200" cy="861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64" name="Google Shape;64;p15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67" name="Google Shape;67;p16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68" name="Google Shape;68;p16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1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71" name="Google Shape;71;p17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72" name="Google Shape;72;p17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73" name="Google Shape;73;p17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76" name="Google Shape;76;p18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9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79" name="Google Shape;79;p19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80" name="Google Shape;80;p19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bg>
      <p:bgPr>
        <a:solidFill>
          <a:schemeClr val="lt2"/>
        </a:solidFill>
      </p:bgPr>
    </p:bg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20"/>
          <p:cNvSpPr txBox="1"/>
          <p:nvPr>
            <p:ph type="title"/>
          </p:nvPr>
        </p:nvSpPr>
        <p:spPr>
          <a:xfrm>
            <a:off x="490250" y="526350"/>
            <a:ext cx="62271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83" name="Google Shape;83;p20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>
                <a:solidFill>
                  <a:schemeClr val="lt1"/>
                </a:solidFill>
              </a:defRPr>
            </a:lvl1pPr>
            <a:lvl2pPr lvl="1" rtl="0">
              <a:buNone/>
              <a:defRPr>
                <a:solidFill>
                  <a:schemeClr val="lt1"/>
                </a:solidFill>
              </a:defRPr>
            </a:lvl2pPr>
            <a:lvl3pPr lvl="2" rtl="0">
              <a:buNone/>
              <a:defRPr>
                <a:solidFill>
                  <a:schemeClr val="lt1"/>
                </a:solidFill>
              </a:defRPr>
            </a:lvl3pPr>
            <a:lvl4pPr lvl="3" rtl="0">
              <a:buNone/>
              <a:defRPr>
                <a:solidFill>
                  <a:schemeClr val="lt1"/>
                </a:solidFill>
              </a:defRPr>
            </a:lvl4pPr>
            <a:lvl5pPr lvl="4" rtl="0">
              <a:buNone/>
              <a:defRPr>
                <a:solidFill>
                  <a:schemeClr val="lt1"/>
                </a:solidFill>
              </a:defRPr>
            </a:lvl5pPr>
            <a:lvl6pPr lvl="5" rtl="0">
              <a:buNone/>
              <a:defRPr>
                <a:solidFill>
                  <a:schemeClr val="lt1"/>
                </a:solidFill>
              </a:defRPr>
            </a:lvl6pPr>
            <a:lvl7pPr lvl="6" rtl="0">
              <a:buNone/>
              <a:defRPr>
                <a:solidFill>
                  <a:schemeClr val="lt1"/>
                </a:solidFill>
              </a:defRPr>
            </a:lvl7pPr>
            <a:lvl8pPr lvl="7" rtl="0">
              <a:buNone/>
              <a:defRPr>
                <a:solidFill>
                  <a:schemeClr val="lt1"/>
                </a:solidFill>
              </a:defRPr>
            </a:lvl8pPr>
            <a:lvl9pPr lvl="8" rtl="0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21"/>
          <p:cNvSpPr/>
          <p:nvPr/>
        </p:nvSpPr>
        <p:spPr>
          <a:xfrm>
            <a:off x="4572000" y="0"/>
            <a:ext cx="45720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86" name="Google Shape;86;p21"/>
          <p:cNvCxnSpPr/>
          <p:nvPr/>
        </p:nvCxnSpPr>
        <p:spPr>
          <a:xfrm>
            <a:off x="5029675" y="4495500"/>
            <a:ext cx="4683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87" name="Google Shape;87;p21"/>
          <p:cNvSpPr txBox="1"/>
          <p:nvPr>
            <p:ph type="title"/>
          </p:nvPr>
        </p:nvSpPr>
        <p:spPr>
          <a:xfrm>
            <a:off x="265500" y="1081400"/>
            <a:ext cx="4045200" cy="1710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88" name="Google Shape;88;p21"/>
          <p:cNvSpPr txBox="1"/>
          <p:nvPr>
            <p:ph idx="1" type="subTitle"/>
          </p:nvPr>
        </p:nvSpPr>
        <p:spPr>
          <a:xfrm>
            <a:off x="265500" y="2845201"/>
            <a:ext cx="4045200" cy="1345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89" name="Google Shape;89;p21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indent="-317500" lvl="1" marL="9144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90" name="Google Shape;90;p21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>
                <a:solidFill>
                  <a:schemeClr val="lt1"/>
                </a:solidFill>
              </a:defRPr>
            </a:lvl1pPr>
            <a:lvl2pPr lvl="1" rtl="0">
              <a:buNone/>
              <a:defRPr>
                <a:solidFill>
                  <a:schemeClr val="lt1"/>
                </a:solidFill>
              </a:defRPr>
            </a:lvl2pPr>
            <a:lvl3pPr lvl="2" rtl="0">
              <a:buNone/>
              <a:defRPr>
                <a:solidFill>
                  <a:schemeClr val="lt1"/>
                </a:solidFill>
              </a:defRPr>
            </a:lvl3pPr>
            <a:lvl4pPr lvl="3" rtl="0">
              <a:buNone/>
              <a:defRPr>
                <a:solidFill>
                  <a:schemeClr val="lt1"/>
                </a:solidFill>
              </a:defRPr>
            </a:lvl4pPr>
            <a:lvl5pPr lvl="4" rtl="0">
              <a:buNone/>
              <a:defRPr>
                <a:solidFill>
                  <a:schemeClr val="lt1"/>
                </a:solidFill>
              </a:defRPr>
            </a:lvl5pPr>
            <a:lvl6pPr lvl="5" rtl="0">
              <a:buNone/>
              <a:defRPr>
                <a:solidFill>
                  <a:schemeClr val="lt1"/>
                </a:solidFill>
              </a:defRPr>
            </a:lvl6pPr>
            <a:lvl7pPr lvl="6" rtl="0">
              <a:buNone/>
              <a:defRPr>
                <a:solidFill>
                  <a:schemeClr val="lt1"/>
                </a:solidFill>
              </a:defRPr>
            </a:lvl7pPr>
            <a:lvl8pPr lvl="7" rtl="0">
              <a:buNone/>
              <a:defRPr>
                <a:solidFill>
                  <a:schemeClr val="lt1"/>
                </a:solidFill>
              </a:defRPr>
            </a:lvl8pPr>
            <a:lvl9pPr lvl="8" rtl="0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22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Oswald"/>
              <a:buNone/>
              <a:defRPr sz="21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1pPr>
          </a:lstStyle>
          <a:p/>
        </p:txBody>
      </p:sp>
      <p:sp>
        <p:nvSpPr>
          <p:cNvPr id="93" name="Google Shape;93;p22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23"/>
          <p:cNvSpPr txBox="1"/>
          <p:nvPr>
            <p:ph hasCustomPrompt="1" type="title"/>
          </p:nvPr>
        </p:nvSpPr>
        <p:spPr>
          <a:xfrm>
            <a:off x="311700" y="1255275"/>
            <a:ext cx="8520600" cy="1890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96" name="Google Shape;96;p23"/>
          <p:cNvSpPr txBox="1"/>
          <p:nvPr>
            <p:ph idx="1" type="body"/>
          </p:nvPr>
        </p:nvSpPr>
        <p:spPr>
          <a:xfrm>
            <a:off x="311700" y="32284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rtl="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97" name="Google Shape;97;p23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24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 algn="r">
              <a:buNone/>
              <a:defRPr sz="1000">
                <a:solidFill>
                  <a:schemeClr val="dk2"/>
                </a:solidFill>
              </a:defRPr>
            </a:lvl1pPr>
            <a:lvl2pPr lvl="1" rtl="0" algn="r">
              <a:buNone/>
              <a:defRPr sz="1000">
                <a:solidFill>
                  <a:schemeClr val="dk2"/>
                </a:solidFill>
              </a:defRPr>
            </a:lvl2pPr>
            <a:lvl3pPr lvl="2" rtl="0" algn="r">
              <a:buNone/>
              <a:defRPr sz="1000">
                <a:solidFill>
                  <a:schemeClr val="dk2"/>
                </a:solidFill>
              </a:defRPr>
            </a:lvl3pPr>
            <a:lvl4pPr lvl="3" rtl="0" algn="r">
              <a:buNone/>
              <a:defRPr sz="1000">
                <a:solidFill>
                  <a:schemeClr val="dk2"/>
                </a:solidFill>
              </a:defRPr>
            </a:lvl4pPr>
            <a:lvl5pPr lvl="4" rtl="0" algn="r">
              <a:buNone/>
              <a:defRPr sz="1000">
                <a:solidFill>
                  <a:schemeClr val="dk2"/>
                </a:solidFill>
              </a:defRPr>
            </a:lvl5pPr>
            <a:lvl6pPr lvl="5" rtl="0" algn="r">
              <a:buNone/>
              <a:defRPr sz="1000">
                <a:solidFill>
                  <a:schemeClr val="dk2"/>
                </a:solidFill>
              </a:defRPr>
            </a:lvl6pPr>
            <a:lvl7pPr lvl="6" rtl="0" algn="r">
              <a:buNone/>
              <a:defRPr sz="1000">
                <a:solidFill>
                  <a:schemeClr val="dk2"/>
                </a:solidFill>
              </a:defRPr>
            </a:lvl7pPr>
            <a:lvl8pPr lvl="7" rtl="0" algn="r">
              <a:buNone/>
              <a:defRPr sz="1000">
                <a:solidFill>
                  <a:schemeClr val="dk2"/>
                </a:solidFill>
              </a:defRPr>
            </a:lvl8pPr>
            <a:lvl9pPr lvl="8" rtl="0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late">
    <p:bg>
      <p:bgPr>
        <a:solidFill>
          <a:schemeClr val="lt1"/>
        </a:solidFill>
      </p:bgPr>
    </p:bg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9pPr>
          </a:lstStyle>
          <a:p/>
        </p:txBody>
      </p:sp>
      <p:sp>
        <p:nvSpPr>
          <p:cNvPr id="52" name="Google Shape;52;p13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Average"/>
              <a:buChar char="●"/>
              <a:defRPr sz="18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1pPr>
            <a:lvl2pPr indent="-317500" lvl="1" marL="9144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Average"/>
              <a:buChar char="○"/>
              <a:defRPr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2pPr>
            <a:lvl3pPr indent="-317500" lvl="2" marL="13716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Average"/>
              <a:buChar char="■"/>
              <a:defRPr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3pPr>
            <a:lvl4pPr indent="-317500" lvl="3" marL="18288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Average"/>
              <a:buChar char="●"/>
              <a:defRPr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4pPr>
            <a:lvl5pPr indent="-317500" lvl="4" marL="22860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Average"/>
              <a:buChar char="○"/>
              <a:defRPr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5pPr>
            <a:lvl6pPr indent="-317500" lvl="5" marL="2743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Average"/>
              <a:buChar char="■"/>
              <a:defRPr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6pPr>
            <a:lvl7pPr indent="-317500" lvl="6" marL="32004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Average"/>
              <a:buChar char="●"/>
              <a:defRPr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7pPr>
            <a:lvl8pPr indent="-317500" lvl="7" marL="36576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Average"/>
              <a:buChar char="○"/>
              <a:defRPr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8pPr>
            <a:lvl9pPr indent="-317500" lvl="8" marL="41148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Average"/>
              <a:buChar char="■"/>
              <a:defRPr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9pPr>
          </a:lstStyle>
          <a:p/>
        </p:txBody>
      </p:sp>
      <p:sp>
        <p:nvSpPr>
          <p:cNvPr id="53" name="Google Shape;53;p13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 algn="r">
              <a:buNone/>
              <a:defRPr sz="10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1pPr>
            <a:lvl2pPr lvl="1" rtl="0" algn="r">
              <a:buNone/>
              <a:defRPr sz="10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2pPr>
            <a:lvl3pPr lvl="2" rtl="0" algn="r">
              <a:buNone/>
              <a:defRPr sz="10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3pPr>
            <a:lvl4pPr lvl="3" rtl="0" algn="r">
              <a:buNone/>
              <a:defRPr sz="10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4pPr>
            <a:lvl5pPr lvl="4" rtl="0" algn="r">
              <a:buNone/>
              <a:defRPr sz="10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5pPr>
            <a:lvl6pPr lvl="5" rtl="0" algn="r">
              <a:buNone/>
              <a:defRPr sz="10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6pPr>
            <a:lvl7pPr lvl="6" rtl="0" algn="r">
              <a:buNone/>
              <a:defRPr sz="10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7pPr>
            <a:lvl8pPr lvl="7" rtl="0" algn="r">
              <a:buNone/>
              <a:defRPr sz="10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8pPr>
            <a:lvl9pPr lvl="8" rtl="0" algn="r">
              <a:buNone/>
              <a:defRPr sz="10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5.png"/><Relationship Id="rId4" Type="http://schemas.openxmlformats.org/officeDocument/2006/relationships/image" Target="../media/image6.png"/><Relationship Id="rId5" Type="http://schemas.openxmlformats.org/officeDocument/2006/relationships/image" Target="../media/image19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2.png"/><Relationship Id="rId4" Type="http://schemas.openxmlformats.org/officeDocument/2006/relationships/image" Target="../media/image13.png"/><Relationship Id="rId5" Type="http://schemas.openxmlformats.org/officeDocument/2006/relationships/image" Target="../media/image16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5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11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7.png"/><Relationship Id="rId4" Type="http://schemas.openxmlformats.org/officeDocument/2006/relationships/image" Target="../media/image20.png"/><Relationship Id="rId5" Type="http://schemas.openxmlformats.org/officeDocument/2006/relationships/image" Target="../media/image21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17.xml"/><Relationship Id="rId3" Type="http://schemas.openxmlformats.org/officeDocument/2006/relationships/hyperlink" Target="http://sp2.cs.vt.edu/" TargetMode="External"/><Relationship Id="rId4" Type="http://schemas.openxmlformats.org/officeDocument/2006/relationships/hyperlink" Target="https://www.analyticsvidhya.com/blog/2021/03/an-image-is-worth-16x16-words-transformers-for-image-recognition-at-scale-vision-transformers/" TargetMode="Externa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4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22.png"/><Relationship Id="rId4" Type="http://schemas.openxmlformats.org/officeDocument/2006/relationships/image" Target="../media/image18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4.png"/><Relationship Id="rId4" Type="http://schemas.openxmlformats.org/officeDocument/2006/relationships/image" Target="../media/image2.png"/><Relationship Id="rId5" Type="http://schemas.openxmlformats.org/officeDocument/2006/relationships/image" Target="../media/image1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0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3.png"/><Relationship Id="rId4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25"/>
          <p:cNvSpPr txBox="1"/>
          <p:nvPr>
            <p:ph type="ctrTitle"/>
          </p:nvPr>
        </p:nvSpPr>
        <p:spPr>
          <a:xfrm>
            <a:off x="671258" y="990800"/>
            <a:ext cx="7801500" cy="1730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Shark Detection Classification</a:t>
            </a:r>
            <a:endParaRPr/>
          </a:p>
        </p:txBody>
      </p:sp>
      <p:sp>
        <p:nvSpPr>
          <p:cNvPr id="105" name="Google Shape;105;p25"/>
          <p:cNvSpPr txBox="1"/>
          <p:nvPr>
            <p:ph idx="1" type="subTitle"/>
          </p:nvPr>
        </p:nvSpPr>
        <p:spPr>
          <a:xfrm>
            <a:off x="510450" y="3182325"/>
            <a:ext cx="4492200" cy="1655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lnSpcReduction="1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CS 4624: </a:t>
            </a:r>
            <a:r>
              <a:rPr lang="en"/>
              <a:t>Multimedia, Hypertext and Information Access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3 May 2023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Dr. Edward Fox, Virginia Tech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Blacksburg, VA. 24061</a:t>
            </a:r>
            <a:endParaRPr/>
          </a:p>
        </p:txBody>
      </p:sp>
      <p:sp>
        <p:nvSpPr>
          <p:cNvPr id="106" name="Google Shape;106;p25"/>
          <p:cNvSpPr txBox="1"/>
          <p:nvPr>
            <p:ph idx="1" type="subTitle"/>
          </p:nvPr>
        </p:nvSpPr>
        <p:spPr>
          <a:xfrm>
            <a:off x="4367575" y="3182325"/>
            <a:ext cx="4492200" cy="1655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Jack Golden</a:t>
            </a:r>
            <a:endParaRPr/>
          </a:p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Alfred Premkumar</a:t>
            </a:r>
            <a:endParaRPr/>
          </a:p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Nicholas Cho</a:t>
            </a:r>
            <a:endParaRPr/>
          </a:p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Charan Srinivasan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6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p3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Testing and Results: Machine Learning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8" name="Google Shape;178;p3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rPr lang="en"/>
              <a:t>Overall Shark Identification Accuracy: </a:t>
            </a:r>
            <a:r>
              <a:rPr b="1" lang="en"/>
              <a:t>96%</a:t>
            </a:r>
            <a:endParaRPr b="1"/>
          </a:p>
        </p:txBody>
      </p:sp>
      <p:pic>
        <p:nvPicPr>
          <p:cNvPr id="179" name="Google Shape;179;p3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002575" y="1668400"/>
            <a:ext cx="3108374" cy="3113814"/>
          </a:xfrm>
          <a:prstGeom prst="rect">
            <a:avLst/>
          </a:prstGeom>
          <a:noFill/>
          <a:ln>
            <a:noFill/>
          </a:ln>
        </p:spPr>
      </p:pic>
      <p:pic>
        <p:nvPicPr>
          <p:cNvPr id="180" name="Google Shape;180;p3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808008" y="207525"/>
            <a:ext cx="3108366" cy="23312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81" name="Google Shape;181;p34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808000" y="2617150"/>
            <a:ext cx="3108374" cy="23312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5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p3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Testing and Results: Machine Learning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7" name="Google Shape;187;p35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rPr lang="en"/>
              <a:t>Overall Shark Genus Classification Accuracy: </a:t>
            </a:r>
            <a:r>
              <a:rPr b="1" lang="en"/>
              <a:t>72%</a:t>
            </a:r>
            <a:endParaRPr b="1"/>
          </a:p>
        </p:txBody>
      </p:sp>
      <p:pic>
        <p:nvPicPr>
          <p:cNvPr id="188" name="Google Shape;188;p3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38050" y="1621150"/>
            <a:ext cx="3183374" cy="3183374"/>
          </a:xfrm>
          <a:prstGeom prst="rect">
            <a:avLst/>
          </a:prstGeom>
          <a:noFill/>
          <a:ln>
            <a:noFill/>
          </a:ln>
        </p:spPr>
      </p:pic>
      <p:pic>
        <p:nvPicPr>
          <p:cNvPr id="189" name="Google Shape;189;p3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474800" y="118075"/>
            <a:ext cx="3028925" cy="2271694"/>
          </a:xfrm>
          <a:prstGeom prst="rect">
            <a:avLst/>
          </a:prstGeom>
          <a:noFill/>
          <a:ln>
            <a:noFill/>
          </a:ln>
        </p:spPr>
      </p:pic>
      <p:pic>
        <p:nvPicPr>
          <p:cNvPr id="190" name="Google Shape;190;p35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474800" y="2532825"/>
            <a:ext cx="3028925" cy="2271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4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p3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Testing and Results: Machine Learning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6" name="Google Shape;196;p36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Average</a:t>
            </a:r>
            <a:r>
              <a:rPr lang="en"/>
              <a:t> Shark Genus-specific Species Classification Accuracy: </a:t>
            </a:r>
            <a:r>
              <a:rPr b="1" lang="en"/>
              <a:t>74%</a:t>
            </a:r>
            <a:endParaRPr b="1"/>
          </a:p>
          <a:p>
            <a:pPr indent="-342900" lvl="0" marL="457200" rtl="0" algn="l">
              <a:spcBef>
                <a:spcPts val="120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27 Genera able to be classified 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(Up from 26)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51 Species able to be classified 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(Up from 48)</a:t>
            </a:r>
            <a:endParaRPr/>
          </a:p>
        </p:txBody>
      </p:sp>
      <p:pic>
        <p:nvPicPr>
          <p:cNvPr id="197" name="Google Shape;197;p3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008250" y="1617850"/>
            <a:ext cx="4824051" cy="32536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Google Shape;202;p3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Testing and Results: Machine Learning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aphicFrame>
        <p:nvGraphicFramePr>
          <p:cNvPr id="203" name="Google Shape;203;p37"/>
          <p:cNvGraphicFramePr/>
          <p:nvPr/>
        </p:nvGraphicFramePr>
        <p:xfrm>
          <a:off x="2159000" y="105715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{88833556-A3C6-403B-8181-E91B16822F8B}</a:tableStyleId>
              </a:tblPr>
              <a:tblGrid>
                <a:gridCol w="2413000"/>
                <a:gridCol w="2413000"/>
              </a:tblGrid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Model</a:t>
                      </a:r>
                      <a:endParaRPr/>
                    </a:p>
                  </a:txBody>
                  <a:tcPr marT="91425" marB="91425" marR="91425" marL="91425">
                    <a:solidFill>
                      <a:schemeClr val="dk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Testing Accuracy</a:t>
                      </a:r>
                      <a:endParaRPr/>
                    </a:p>
                  </a:txBody>
                  <a:tcPr marT="91425" marB="91425" marR="91425" marL="91425">
                    <a:solidFill>
                      <a:schemeClr val="dk1"/>
                    </a:solidFill>
                  </a:tcPr>
                </a:tc>
              </a:tr>
              <a:tr h="100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Old Shark Identifier</a:t>
                      </a:r>
                      <a:endParaRPr/>
                    </a:p>
                  </a:txBody>
                  <a:tcPr marT="91425" marB="91425" marR="91425" marL="91425">
                    <a:solidFill>
                      <a:schemeClr val="dk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90%</a:t>
                      </a:r>
                      <a:endParaRPr/>
                    </a:p>
                  </a:txBody>
                  <a:tcPr marT="91425" marB="91425" marR="91425" marL="91425">
                    <a:solidFill>
                      <a:schemeClr val="dk1"/>
                    </a:solidFill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highlight>
                            <a:srgbClr val="FFFF00"/>
                          </a:highlight>
                        </a:rPr>
                        <a:t>New Shark Identifier</a:t>
                      </a:r>
                      <a:endParaRPr>
                        <a:highlight>
                          <a:srgbClr val="FFFF00"/>
                        </a:highlight>
                      </a:endParaRPr>
                    </a:p>
                  </a:txBody>
                  <a:tcPr marT="91425" marB="91425" marR="91425" marL="91425">
                    <a:solidFill>
                      <a:schemeClr val="dk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highlight>
                            <a:srgbClr val="FFFF00"/>
                          </a:highlight>
                        </a:rPr>
                        <a:t>96%</a:t>
                      </a:r>
                      <a:endParaRPr>
                        <a:highlight>
                          <a:srgbClr val="FFFF00"/>
                        </a:highlight>
                      </a:endParaRPr>
                    </a:p>
                  </a:txBody>
                  <a:tcPr marT="91425" marB="91425" marR="91425" marL="91425">
                    <a:solidFill>
                      <a:schemeClr val="dk1"/>
                    </a:solidFill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Old </a:t>
                      </a:r>
                      <a:r>
                        <a:rPr lang="en"/>
                        <a:t>Shark Genus Classification*</a:t>
                      </a:r>
                      <a:endParaRPr/>
                    </a:p>
                  </a:txBody>
                  <a:tcPr marT="91425" marB="91425" marR="91425" marL="91425">
                    <a:solidFill>
                      <a:schemeClr val="dk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70%</a:t>
                      </a:r>
                      <a:endParaRPr/>
                    </a:p>
                  </a:txBody>
                  <a:tcPr marT="91425" marB="91425" marR="91425" marL="91425">
                    <a:solidFill>
                      <a:schemeClr val="dk1"/>
                    </a:solidFill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highlight>
                            <a:srgbClr val="FFFF00"/>
                          </a:highlight>
                        </a:rPr>
                        <a:t>New </a:t>
                      </a:r>
                      <a:r>
                        <a:rPr lang="en">
                          <a:highlight>
                            <a:srgbClr val="FFFF00"/>
                          </a:highlight>
                        </a:rPr>
                        <a:t>Shark Genus Classification</a:t>
                      </a:r>
                      <a:endParaRPr>
                        <a:highlight>
                          <a:srgbClr val="FFFF00"/>
                        </a:highlight>
                      </a:endParaRPr>
                    </a:p>
                  </a:txBody>
                  <a:tcPr marT="91425" marB="91425" marR="91425" marL="91425">
                    <a:solidFill>
                      <a:schemeClr val="dk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highlight>
                            <a:srgbClr val="FFFF00"/>
                          </a:highlight>
                        </a:rPr>
                        <a:t>72%</a:t>
                      </a:r>
                      <a:endParaRPr>
                        <a:highlight>
                          <a:srgbClr val="FFFF00"/>
                        </a:highlight>
                      </a:endParaRPr>
                    </a:p>
                  </a:txBody>
                  <a:tcPr marT="91425" marB="91425" marR="91425" marL="91425">
                    <a:solidFill>
                      <a:schemeClr val="dk1"/>
                    </a:solidFill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Old </a:t>
                      </a:r>
                      <a:r>
                        <a:rPr lang="en"/>
                        <a:t>Shark Species Classification*</a:t>
                      </a:r>
                      <a:endParaRPr/>
                    </a:p>
                  </a:txBody>
                  <a:tcPr marT="91425" marB="91425" marR="91425" marL="91425">
                    <a:solidFill>
                      <a:schemeClr val="dk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70%</a:t>
                      </a:r>
                      <a:endParaRPr/>
                    </a:p>
                  </a:txBody>
                  <a:tcPr marT="91425" marB="91425" marR="91425" marL="91425">
                    <a:solidFill>
                      <a:schemeClr val="dk1"/>
                    </a:solidFill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highlight>
                            <a:srgbClr val="FFFF00"/>
                          </a:highlight>
                        </a:rPr>
                        <a:t>New </a:t>
                      </a:r>
                      <a:r>
                        <a:rPr lang="en">
                          <a:highlight>
                            <a:srgbClr val="FFFF00"/>
                          </a:highlight>
                        </a:rPr>
                        <a:t>Shark Species Classification (average)</a:t>
                      </a:r>
                      <a:endParaRPr>
                        <a:highlight>
                          <a:srgbClr val="FFFF00"/>
                        </a:highlight>
                      </a:endParaRPr>
                    </a:p>
                  </a:txBody>
                  <a:tcPr marT="91425" marB="91425" marR="91425" marL="91425">
                    <a:solidFill>
                      <a:schemeClr val="dk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highlight>
                            <a:srgbClr val="FFFF00"/>
                          </a:highlight>
                        </a:rPr>
                        <a:t>74%</a:t>
                      </a:r>
                      <a:endParaRPr>
                        <a:highlight>
                          <a:srgbClr val="FFFF00"/>
                        </a:highlight>
                      </a:endParaRPr>
                    </a:p>
                  </a:txBody>
                  <a:tcPr marT="91425" marB="91425" marR="91425" marL="91425">
                    <a:solidFill>
                      <a:schemeClr val="dk1"/>
                    </a:solidFill>
                  </a:tcPr>
                </a:tc>
              </a:tr>
            </a:tbl>
          </a:graphicData>
        </a:graphic>
      </p:graphicFrame>
      <p:sp>
        <p:nvSpPr>
          <p:cNvPr id="204" name="Google Shape;204;p37"/>
          <p:cNvSpPr txBox="1"/>
          <p:nvPr>
            <p:ph idx="1" type="body"/>
          </p:nvPr>
        </p:nvSpPr>
        <p:spPr>
          <a:xfrm>
            <a:off x="24725" y="4636275"/>
            <a:ext cx="2487600" cy="830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SzPts val="688"/>
              <a:buNone/>
            </a:pPr>
            <a:r>
              <a:rPr lang="en" sz="825"/>
              <a:t>*The o</a:t>
            </a:r>
            <a:r>
              <a:rPr lang="en" sz="825"/>
              <a:t>ld genus and species classifiers were used in tandem, and should not be directly compared to.</a:t>
            </a:r>
            <a:endParaRPr sz="825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8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Google Shape;209;p3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Challenges / Lessons Learned</a:t>
            </a:r>
            <a:endParaRPr/>
          </a:p>
        </p:txBody>
      </p:sp>
      <p:sp>
        <p:nvSpPr>
          <p:cNvPr id="210" name="Google Shape;210;p38"/>
          <p:cNvSpPr txBox="1"/>
          <p:nvPr>
            <p:ph idx="1" type="body"/>
          </p:nvPr>
        </p:nvSpPr>
        <p:spPr>
          <a:xfrm>
            <a:off x="311700" y="1152475"/>
            <a:ext cx="8520600" cy="253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Training sometimes crashed due to server capacity. Resolved by tuning hyperparameters as well as monitoring the training while it is happening.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Difficulty navigating PSQL database + confusion over the flow of data. Resolved by asking clarifying </a:t>
            </a:r>
            <a:r>
              <a:rPr lang="en"/>
              <a:t>questions</a:t>
            </a:r>
            <a:r>
              <a:rPr lang="en"/>
              <a:t> to Jenrette / Ferretti.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Weekly meetings and frequent communication with our client was key to the success of our team. </a:t>
            </a:r>
            <a:endParaRPr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4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Google Shape;215;p3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Future Work</a:t>
            </a:r>
            <a:endParaRPr/>
          </a:p>
        </p:txBody>
      </p:sp>
      <p:sp>
        <p:nvSpPr>
          <p:cNvPr id="216" name="Google Shape;216;p39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Techniques to fetch a larger volume of shark data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Further hyperparameter tuning for model training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Decreasing training time for each model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Moving models into a production environment</a:t>
            </a:r>
            <a:endParaRPr/>
          </a:p>
        </p:txBody>
      </p:sp>
      <p:pic>
        <p:nvPicPr>
          <p:cNvPr id="217" name="Google Shape;217;p3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628900" y="3057863"/>
            <a:ext cx="3886200" cy="11715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Google Shape;222;p40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Acknowledgements</a:t>
            </a:r>
            <a:endParaRPr/>
          </a:p>
        </p:txBody>
      </p:sp>
      <p:pic>
        <p:nvPicPr>
          <p:cNvPr id="223" name="Google Shape;223;p4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53564" y="1848639"/>
            <a:ext cx="2159375" cy="21593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24" name="Google Shape;224;p4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184875" y="1848622"/>
            <a:ext cx="2159375" cy="2159400"/>
          </a:xfrm>
          <a:prstGeom prst="rect">
            <a:avLst/>
          </a:prstGeom>
          <a:noFill/>
          <a:ln>
            <a:noFill/>
          </a:ln>
        </p:spPr>
      </p:pic>
      <p:sp>
        <p:nvSpPr>
          <p:cNvPr id="225" name="Google Shape;225;p40"/>
          <p:cNvSpPr txBox="1"/>
          <p:nvPr>
            <p:ph idx="1" type="body"/>
          </p:nvPr>
        </p:nvSpPr>
        <p:spPr>
          <a:xfrm>
            <a:off x="452325" y="4002125"/>
            <a:ext cx="2159400" cy="493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1200"/>
              </a:spcAft>
              <a:buNone/>
            </a:pPr>
            <a:r>
              <a:rPr lang="en"/>
              <a:t>Francesco Ferretti</a:t>
            </a:r>
            <a:endParaRPr/>
          </a:p>
        </p:txBody>
      </p:sp>
      <p:sp>
        <p:nvSpPr>
          <p:cNvPr id="226" name="Google Shape;226;p40"/>
          <p:cNvSpPr txBox="1"/>
          <p:nvPr>
            <p:ph idx="1" type="body"/>
          </p:nvPr>
        </p:nvSpPr>
        <p:spPr>
          <a:xfrm>
            <a:off x="6184875" y="4002125"/>
            <a:ext cx="2159400" cy="493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1200"/>
              </a:spcAft>
              <a:buNone/>
            </a:pPr>
            <a:r>
              <a:rPr lang="en"/>
              <a:t>Edward Fox</a:t>
            </a:r>
            <a:endParaRPr/>
          </a:p>
        </p:txBody>
      </p:sp>
      <p:sp>
        <p:nvSpPr>
          <p:cNvPr id="227" name="Google Shape;227;p40"/>
          <p:cNvSpPr txBox="1"/>
          <p:nvPr/>
        </p:nvSpPr>
        <p:spPr>
          <a:xfrm>
            <a:off x="3561457" y="3818825"/>
            <a:ext cx="1673700" cy="677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" sz="18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rPr>
              <a:t>Jeremy Jenrette</a:t>
            </a:r>
            <a:endParaRPr sz="1800">
              <a:latin typeface="Average"/>
              <a:ea typeface="Average"/>
              <a:cs typeface="Average"/>
              <a:sym typeface="Average"/>
            </a:endParaRPr>
          </a:p>
        </p:txBody>
      </p:sp>
      <p:pic>
        <p:nvPicPr>
          <p:cNvPr id="228" name="Google Shape;228;p40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273788" y="1809363"/>
            <a:ext cx="2249020" cy="21986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2" name="Shape 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Google Shape;233;p4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References</a:t>
            </a:r>
            <a:endParaRPr/>
          </a:p>
        </p:txBody>
      </p:sp>
      <p:sp>
        <p:nvSpPr>
          <p:cNvPr id="234" name="Google Shape;234;p4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u="sng">
                <a:solidFill>
                  <a:schemeClr val="hlink"/>
                </a:solidFill>
                <a:hlinkClick r:id="rId3"/>
              </a:rPr>
              <a:t>http://sp2.cs.vt.edu/</a:t>
            </a:r>
            <a:r>
              <a:rPr lang="en"/>
              <a:t> (sharkpulse website)</a:t>
            </a:r>
            <a:endParaRPr sz="1200"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200"/>
              <a:t>J. Jenrette, Z. Y.-C. Liu, P. Chimote, T. Hastie, E. Fox, F. Ferretti,</a:t>
            </a:r>
            <a:r>
              <a:rPr i="1" lang="en" sz="1200"/>
              <a:t> Shark detection and classification with machine learning</a:t>
            </a:r>
            <a:r>
              <a:rPr lang="en" sz="1200"/>
              <a:t>,</a:t>
            </a:r>
            <a:endParaRPr sz="1200"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200"/>
              <a:t>Ecological Informatics, Volume 69, 2022, 101673, ISSN 1574-9541,</a:t>
            </a:r>
            <a:endParaRPr sz="1200"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200" u="sng">
                <a:solidFill>
                  <a:schemeClr val="hlink"/>
                </a:solidFill>
                <a:hlinkClick r:id="rId4"/>
              </a:rPr>
              <a:t>https://www.analyticsvidhya.com/blog/2021/03/an-image-is-worth-16x16-words-transformers-for-image-recognition-at-scale-vision-transformers/</a:t>
            </a:r>
            <a:r>
              <a:rPr lang="en" sz="1200"/>
              <a:t> </a:t>
            </a:r>
            <a:endParaRPr sz="1200"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1200"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 sz="120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2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Outline</a:t>
            </a:r>
            <a:endParaRPr/>
          </a:p>
        </p:txBody>
      </p:sp>
      <p:sp>
        <p:nvSpPr>
          <p:cNvPr id="112" name="Google Shape;112;p26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Roles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Problem &amp; Objectives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Design and Implementation: Database</a:t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Design and Implementation: Machine Learning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Testing and Results: Database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Testing and Results: Machine Learning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Challenges / Lessons Learned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Future Work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Acknowledgements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References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2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Roles</a:t>
            </a:r>
            <a:endParaRPr/>
          </a:p>
        </p:txBody>
      </p:sp>
      <p:sp>
        <p:nvSpPr>
          <p:cNvPr id="118" name="Google Shape;118;p27"/>
          <p:cNvSpPr txBox="1"/>
          <p:nvPr>
            <p:ph idx="1" type="body"/>
          </p:nvPr>
        </p:nvSpPr>
        <p:spPr>
          <a:xfrm>
            <a:off x="311700" y="773850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222222"/>
              </a:solidFill>
              <a:highlight>
                <a:srgbClr val="FFFFFF"/>
              </a:highlight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Database Team</a:t>
            </a:r>
            <a:endParaRPr/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en" sz="1800"/>
              <a:t>Jack Golden, Nicholas Cho</a:t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Machine Learning Team</a:t>
            </a:r>
            <a:endParaRPr/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en" sz="1800"/>
              <a:t>Alfred Premkumar, </a:t>
            </a:r>
            <a:r>
              <a:rPr lang="en" sz="1800"/>
              <a:t>Charan Srinivasan</a:t>
            </a:r>
            <a:endParaRPr sz="1800"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119" name="Google Shape;119;p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845925" y="3057525"/>
            <a:ext cx="2943923" cy="16386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2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Problem and Objectives</a:t>
            </a:r>
            <a:endParaRPr/>
          </a:p>
        </p:txBody>
      </p:sp>
      <p:sp>
        <p:nvSpPr>
          <p:cNvPr id="125" name="Google Shape;125;p28"/>
          <p:cNvSpPr txBox="1"/>
          <p:nvPr>
            <p:ph idx="1" type="body"/>
          </p:nvPr>
        </p:nvSpPr>
        <p:spPr>
          <a:xfrm>
            <a:off x="153825" y="1088800"/>
            <a:ext cx="6970800" cy="2362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Client: Dr. Francesco Ferretti </a:t>
            </a:r>
            <a:endParaRPr/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en" sz="1800"/>
              <a:t>SharkPulse: Uses computer vision and machine learning to locate and classify shark species from visual media.</a:t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Objectives:</a:t>
            </a:r>
            <a:endParaRPr/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en" sz="1800"/>
              <a:t>Database Objective</a:t>
            </a:r>
            <a:endParaRPr sz="1800"/>
          </a:p>
          <a:p>
            <a:pPr indent="-342900" lvl="2" marL="1371600" rtl="0" algn="l">
              <a:spcBef>
                <a:spcPts val="0"/>
              </a:spcBef>
              <a:spcAft>
                <a:spcPts val="0"/>
              </a:spcAft>
              <a:buSzPts val="1800"/>
              <a:buChar char="■"/>
            </a:pPr>
            <a:r>
              <a:rPr lang="en" sz="1800"/>
              <a:t>Merge collection databases and create pipeline to training data table (PSQL)</a:t>
            </a:r>
            <a:endParaRPr sz="1800"/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en" sz="1800"/>
              <a:t>Model Objective</a:t>
            </a:r>
            <a:endParaRPr sz="1800"/>
          </a:p>
          <a:p>
            <a:pPr indent="-342900" lvl="2" marL="1371600" rtl="0" algn="l">
              <a:spcBef>
                <a:spcPts val="0"/>
              </a:spcBef>
              <a:spcAft>
                <a:spcPts val="0"/>
              </a:spcAft>
              <a:buSzPts val="1800"/>
              <a:buChar char="■"/>
            </a:pPr>
            <a:r>
              <a:rPr lang="en" sz="1800"/>
              <a:t>Increase overall classification accuracy by 5-10%. </a:t>
            </a:r>
            <a:endParaRPr sz="1800"/>
          </a:p>
          <a:p>
            <a:pPr indent="-342900" lvl="2" marL="1371600" rtl="0" algn="l">
              <a:spcBef>
                <a:spcPts val="0"/>
              </a:spcBef>
              <a:spcAft>
                <a:spcPts val="0"/>
              </a:spcAft>
              <a:buSzPts val="1800"/>
              <a:buChar char="■"/>
            </a:pPr>
            <a:r>
              <a:rPr lang="en" sz="1800"/>
              <a:t>Increase number of species identified (currently 47)</a:t>
            </a:r>
            <a:endParaRPr sz="1800"/>
          </a:p>
        </p:txBody>
      </p:sp>
      <p:pic>
        <p:nvPicPr>
          <p:cNvPr id="126" name="Google Shape;126;p2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464153" y="688825"/>
            <a:ext cx="1254997" cy="16201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27" name="Google Shape;127;p2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707475" y="2778900"/>
            <a:ext cx="2293526" cy="11842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2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Design and Implementation: Database</a:t>
            </a:r>
            <a:endParaRPr/>
          </a:p>
        </p:txBody>
      </p:sp>
      <p:sp>
        <p:nvSpPr>
          <p:cNvPr id="133" name="Google Shape;133;p29"/>
          <p:cNvSpPr txBox="1"/>
          <p:nvPr>
            <p:ph idx="1" type="body"/>
          </p:nvPr>
        </p:nvSpPr>
        <p:spPr>
          <a:xfrm>
            <a:off x="311700" y="1102400"/>
            <a:ext cx="8252700" cy="2510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Data team merged new validation monitor images into existing training data table.</a:t>
            </a:r>
            <a:endParaRPr/>
          </a:p>
          <a:p>
            <a:pPr indent="-342900" lvl="0" marL="457200" rtl="0" algn="l">
              <a:spcBef>
                <a:spcPts val="120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Previous Training Table: 66794 images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New Training Table: 73119 images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/>
              <a:t>Table automatically updates when web scrapers add new entries.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134" name="Google Shape;134;p2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84200" y="3014225"/>
            <a:ext cx="4810350" cy="15545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5" name="Google Shape;135;p2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836375" y="2621513"/>
            <a:ext cx="1995924" cy="1995924"/>
          </a:xfrm>
          <a:prstGeom prst="rect">
            <a:avLst/>
          </a:prstGeom>
          <a:noFill/>
          <a:ln>
            <a:noFill/>
          </a:ln>
        </p:spPr>
      </p:pic>
      <p:sp>
        <p:nvSpPr>
          <p:cNvPr id="136" name="Google Shape;136;p29"/>
          <p:cNvSpPr txBox="1"/>
          <p:nvPr/>
        </p:nvSpPr>
        <p:spPr>
          <a:xfrm>
            <a:off x="6799784" y="4568775"/>
            <a:ext cx="20691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rPr>
              <a:t>SharkPulse Database</a:t>
            </a:r>
            <a:endParaRPr>
              <a:solidFill>
                <a:schemeClr val="accent3"/>
              </a:solidFill>
              <a:latin typeface="Average"/>
              <a:ea typeface="Average"/>
              <a:cs typeface="Average"/>
              <a:sym typeface="Average"/>
            </a:endParaRPr>
          </a:p>
        </p:txBody>
      </p:sp>
      <p:sp>
        <p:nvSpPr>
          <p:cNvPr id="137" name="Google Shape;137;p29"/>
          <p:cNvSpPr txBox="1"/>
          <p:nvPr/>
        </p:nvSpPr>
        <p:spPr>
          <a:xfrm>
            <a:off x="5025525" y="3242375"/>
            <a:ext cx="2069100" cy="754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" sz="37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rPr>
              <a:t>⊂</a:t>
            </a:r>
            <a:endParaRPr sz="3700">
              <a:solidFill>
                <a:schemeClr val="accent3"/>
              </a:solidFill>
              <a:latin typeface="Average"/>
              <a:ea typeface="Average"/>
              <a:cs typeface="Average"/>
              <a:sym typeface="Average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p30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Design and Implementation: Database</a:t>
            </a:r>
            <a:endParaRPr/>
          </a:p>
        </p:txBody>
      </p:sp>
      <p:sp>
        <p:nvSpPr>
          <p:cNvPr id="143" name="Google Shape;143;p30"/>
          <p:cNvSpPr txBox="1"/>
          <p:nvPr>
            <p:ph idx="1" type="body"/>
          </p:nvPr>
        </p:nvSpPr>
        <p:spPr>
          <a:xfrm>
            <a:off x="240150" y="989100"/>
            <a:ext cx="7823100" cy="162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Collected and merged </a:t>
            </a:r>
            <a:r>
              <a:rPr lang="en" u="sng"/>
              <a:t>6484</a:t>
            </a:r>
            <a:r>
              <a:rPr b="1" lang="en"/>
              <a:t> </a:t>
            </a:r>
            <a:r>
              <a:rPr lang="en"/>
              <a:t>unique records into our training table.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sp>
        <p:nvSpPr>
          <p:cNvPr id="144" name="Google Shape;144;p30"/>
          <p:cNvSpPr txBox="1"/>
          <p:nvPr/>
        </p:nvSpPr>
        <p:spPr>
          <a:xfrm>
            <a:off x="808500" y="1402000"/>
            <a:ext cx="49542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Average"/>
              <a:ea typeface="Average"/>
              <a:cs typeface="Average"/>
              <a:sym typeface="Average"/>
            </a:endParaRPr>
          </a:p>
        </p:txBody>
      </p:sp>
      <p:sp>
        <p:nvSpPr>
          <p:cNvPr id="145" name="Google Shape;145;p30"/>
          <p:cNvSpPr txBox="1"/>
          <p:nvPr>
            <p:ph idx="1" type="body"/>
          </p:nvPr>
        </p:nvSpPr>
        <p:spPr>
          <a:xfrm>
            <a:off x="1422600" y="4600300"/>
            <a:ext cx="2483700" cy="400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/>
              <a:t>PSQL query: Table Creation</a:t>
            </a:r>
            <a:endParaRPr sz="1400"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sp>
        <p:nvSpPr>
          <p:cNvPr id="146" name="Google Shape;146;p30"/>
          <p:cNvSpPr txBox="1"/>
          <p:nvPr>
            <p:ph idx="1" type="body"/>
          </p:nvPr>
        </p:nvSpPr>
        <p:spPr>
          <a:xfrm>
            <a:off x="5042101" y="1402000"/>
            <a:ext cx="3118800" cy="400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/>
              <a:t>PSQL query: Updating genus attributes</a:t>
            </a:r>
            <a:endParaRPr sz="1400"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147" name="Google Shape;147;p3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07712" y="1475150"/>
            <a:ext cx="3713475" cy="31251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8" name="Google Shape;148;p3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844425" y="1924050"/>
            <a:ext cx="3514138" cy="6886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9" name="Google Shape;149;p30"/>
          <p:cNvPicPr preferRelativeResize="0"/>
          <p:nvPr/>
        </p:nvPicPr>
        <p:blipFill rotWithShape="1">
          <a:blip r:embed="rId5">
            <a:alphaModFix/>
          </a:blip>
          <a:srcRect b="0" l="0" r="49494" t="43467"/>
          <a:stretch/>
        </p:blipFill>
        <p:spPr>
          <a:xfrm>
            <a:off x="4847022" y="2976700"/>
            <a:ext cx="3438754" cy="1623600"/>
          </a:xfrm>
          <a:prstGeom prst="rect">
            <a:avLst/>
          </a:prstGeom>
          <a:noFill/>
          <a:ln>
            <a:noFill/>
          </a:ln>
        </p:spPr>
      </p:pic>
      <p:sp>
        <p:nvSpPr>
          <p:cNvPr id="150" name="Google Shape;150;p30"/>
          <p:cNvSpPr/>
          <p:nvPr/>
        </p:nvSpPr>
        <p:spPr>
          <a:xfrm rot="-292112">
            <a:off x="5386450" y="4086591"/>
            <a:ext cx="816546" cy="343535"/>
          </a:xfrm>
          <a:prstGeom prst="lef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p3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Design and Implementation: Machine Learning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6" name="Google Shape;156;p31"/>
          <p:cNvSpPr txBox="1"/>
          <p:nvPr>
            <p:ph idx="1" type="body"/>
          </p:nvPr>
        </p:nvSpPr>
        <p:spPr>
          <a:xfrm>
            <a:off x="311700" y="1152475"/>
            <a:ext cx="4470300" cy="3763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"/>
              <a:t>Layered Model:</a:t>
            </a:r>
            <a:endParaRPr/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" sz="1800"/>
              <a:t>Detection: Locate Shark</a:t>
            </a:r>
            <a:endParaRPr sz="1800"/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" sz="1800"/>
              <a:t>Classification: Shark or Not?</a:t>
            </a:r>
            <a:endParaRPr sz="1800"/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" sz="1800"/>
              <a:t>Classification: Shark genus?</a:t>
            </a:r>
            <a:endParaRPr sz="1800"/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" sz="1800"/>
              <a:t>Classification: Shark species?</a:t>
            </a:r>
            <a:br>
              <a:rPr lang="en"/>
            </a:b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"/>
              <a:t>Goal: Update the classification models to Vision Transformer Models.</a:t>
            </a:r>
            <a:endParaRPr/>
          </a:p>
        </p:txBody>
      </p:sp>
      <p:pic>
        <p:nvPicPr>
          <p:cNvPr id="157" name="Google Shape;157;p3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678450" y="1176137"/>
            <a:ext cx="4153850" cy="27912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p32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Design </a:t>
            </a:r>
            <a:r>
              <a:rPr lang="en"/>
              <a:t>and Implementation</a:t>
            </a:r>
            <a:r>
              <a:rPr lang="en"/>
              <a:t>: Machine Learning</a:t>
            </a:r>
            <a:endParaRPr/>
          </a:p>
        </p:txBody>
      </p:sp>
      <p:sp>
        <p:nvSpPr>
          <p:cNvPr id="163" name="Google Shape;163;p32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Tools: Keras, Tensorflow, VIT-Keras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3 training files: train_SI_vit.py, train_gen_vit.py, train_spec_vit.py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Data threshold:</a:t>
            </a:r>
            <a:endParaRPr/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en" sz="1800"/>
              <a:t>900 images for genus, 400 for species, otherwise gets put into “other”</a:t>
            </a:r>
            <a:endParaRPr sz="1800"/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en" sz="1800"/>
              <a:t>80/20 Training/Testing Split, of the training: 80/20 Training/Validation Split</a:t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Data breakdown: </a:t>
            </a:r>
            <a:endParaRPr/>
          </a:p>
          <a:p>
            <a:pPr indent="0" lvl="0" marL="45720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graphicFrame>
        <p:nvGraphicFramePr>
          <p:cNvPr id="164" name="Google Shape;164;p32"/>
          <p:cNvGraphicFramePr/>
          <p:nvPr/>
        </p:nvGraphicFramePr>
        <p:xfrm>
          <a:off x="2134525" y="323625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{88833556-A3C6-403B-8181-E91B16822F8B}</a:tableStyleId>
              </a:tblPr>
              <a:tblGrid>
                <a:gridCol w="2413000"/>
                <a:gridCol w="2413000"/>
              </a:tblGrid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Model</a:t>
                      </a:r>
                      <a:endParaRPr/>
                    </a:p>
                  </a:txBody>
                  <a:tcPr marT="91425" marB="91425" marR="91425" marL="91425">
                    <a:solidFill>
                      <a:schemeClr val="dk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Training Data (images)</a:t>
                      </a:r>
                      <a:endParaRPr/>
                    </a:p>
                  </a:txBody>
                  <a:tcPr marT="91425" marB="91425" marR="91425" marL="91425">
                    <a:solidFill>
                      <a:schemeClr val="dk1"/>
                    </a:solidFill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Shark Identifier</a:t>
                      </a:r>
                      <a:endParaRPr/>
                    </a:p>
                  </a:txBody>
                  <a:tcPr marT="91425" marB="91425" marR="91425" marL="91425">
                    <a:solidFill>
                      <a:schemeClr val="dk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117060</a:t>
                      </a:r>
                      <a:endParaRPr/>
                    </a:p>
                  </a:txBody>
                  <a:tcPr marT="91425" marB="91425" marR="91425" marL="91425">
                    <a:solidFill>
                      <a:schemeClr val="dk1"/>
                    </a:solidFill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Genus Classifier</a:t>
                      </a:r>
                      <a:endParaRPr/>
                    </a:p>
                  </a:txBody>
                  <a:tcPr marT="91425" marB="91425" marR="91425" marL="91425">
                    <a:solidFill>
                      <a:schemeClr val="dk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41724</a:t>
                      </a:r>
                      <a:endParaRPr/>
                    </a:p>
                  </a:txBody>
                  <a:tcPr marT="91425" marB="91425" marR="91425" marL="91425">
                    <a:solidFill>
                      <a:schemeClr val="dk1"/>
                    </a:solidFill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Species Classifiers</a:t>
                      </a:r>
                      <a:endParaRPr/>
                    </a:p>
                  </a:txBody>
                  <a:tcPr marT="91425" marB="91425" marR="91425" marL="91425">
                    <a:solidFill>
                      <a:schemeClr val="dk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 32109</a:t>
                      </a:r>
                      <a:endParaRPr/>
                    </a:p>
                  </a:txBody>
                  <a:tcPr marT="91425" marB="91425" marR="91425" marL="91425">
                    <a:solidFill>
                      <a:schemeClr val="dk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8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p33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Testing and Results: Machine Learning</a:t>
            </a:r>
            <a:endParaRPr/>
          </a:p>
        </p:txBody>
      </p:sp>
      <p:sp>
        <p:nvSpPr>
          <p:cNvPr id="170" name="Google Shape;170;p33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"/>
              <a:t>Data is split 80/20 for training data and testing data.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"/>
              <a:t>During training, cross validation is performed at each epoch with a 80/20 split of  training data</a:t>
            </a:r>
            <a:endParaRPr/>
          </a:p>
          <a:p>
            <a:pPr indent="0" lvl="0" marL="45720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42900" lvl="0" marL="457200" rtl="0" algn="l">
              <a:spcBef>
                <a:spcPts val="1200"/>
              </a:spcBef>
              <a:spcAft>
                <a:spcPts val="0"/>
              </a:spcAft>
              <a:buSzPts val="1800"/>
              <a:buChar char="-"/>
            </a:pPr>
            <a:r>
              <a:rPr lang="en"/>
              <a:t>After the model is formed, it is used to predict labels from the testing data, which are then compared to the actual labels</a:t>
            </a:r>
            <a:endParaRPr/>
          </a:p>
        </p:txBody>
      </p:sp>
      <p:pic>
        <p:nvPicPr>
          <p:cNvPr id="171" name="Google Shape;171;p3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2243700"/>
            <a:ext cx="9144002" cy="328039"/>
          </a:xfrm>
          <a:prstGeom prst="rect">
            <a:avLst/>
          </a:prstGeom>
          <a:noFill/>
          <a:ln>
            <a:noFill/>
          </a:ln>
        </p:spPr>
      </p:pic>
      <p:pic>
        <p:nvPicPr>
          <p:cNvPr id="172" name="Google Shape;172;p3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811325" y="3453370"/>
            <a:ext cx="5160251" cy="14276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late">
  <a:themeElements>
    <a:clrScheme name="Slate">
      <a:dk1>
        <a:srgbClr val="FFFFFF"/>
      </a:dk1>
      <a:lt1>
        <a:srgbClr val="37474F"/>
      </a:lt1>
      <a:dk2>
        <a:srgbClr val="9E9E9E"/>
      </a:dk2>
      <a:lt2>
        <a:srgbClr val="E0E0E0"/>
      </a:lt2>
      <a:accent1>
        <a:srgbClr val="616161"/>
      </a:accent1>
      <a:accent2>
        <a:srgbClr val="78909C"/>
      </a:accent2>
      <a:accent3>
        <a:srgbClr val="CACACA"/>
      </a:accent3>
      <a:accent4>
        <a:srgbClr val="64FFDA"/>
      </a:accent4>
      <a:accent5>
        <a:srgbClr val="FFD966"/>
      </a:accent5>
      <a:accent6>
        <a:srgbClr val="F5F5F5"/>
      </a:accent6>
      <a:hlink>
        <a:srgbClr val="FFD966"/>
      </a:hlink>
      <a:folHlink>
        <a:srgbClr val="FFD966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