
<file path=[Content_Types].xml><?xml version="1.0" encoding="utf-8"?>
<Types xmlns="http://schemas.openxmlformats.org/package/2006/content-types">
  <Default Extension="fntdata" ContentType="application/x-fontdata"/>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5143500" type="screen16x9"/>
  <p:notesSz cx="6858000" cy="9144000"/>
  <p:embeddedFontLst>
    <p:embeddedFont>
      <p:font typeface="Calibri" panose="020F0502020204030204" pitchFamily="34" charset="0"/>
      <p:regular r:id="rId33"/>
      <p:bold r:id="rId34"/>
      <p:italic r:id="rId35"/>
      <p:boldItalic r:id="rId36"/>
    </p:embeddedFont>
    <p:embeddedFont>
      <p:font typeface="Lato" panose="020B0604020202020204" charset="0"/>
      <p:regular r:id="rId37"/>
      <p:bold r:id="rId38"/>
      <p:italic r:id="rId39"/>
      <p:boldItalic r:id="rId40"/>
    </p:embeddedFont>
    <p:embeddedFont>
      <p:font typeface="Nunito" panose="020B0604020202020204" charset="0"/>
      <p:regular r:id="rId41"/>
      <p:bold r:id="rId42"/>
      <p:italic r:id="rId43"/>
      <p:boldItalic r:id="rId4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9" d="100"/>
          <a:sy n="79" d="100"/>
        </p:scale>
        <p:origin x="108" y="114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image.shutterstock.com/image-vector/no-stop-report-document-icon-260nw-1394299211.jpg" TargetMode="External"/><Relationship Id="rId2" Type="http://schemas.openxmlformats.org/officeDocument/2006/relationships/slide" Target="../slides/slide23.xml"/><Relationship Id="rId1" Type="http://schemas.openxmlformats.org/officeDocument/2006/relationships/notesMaster" Target="../notesMasters/notesMaster1.xml"/><Relationship Id="rId6" Type="http://schemas.openxmlformats.org/officeDocument/2006/relationships/hyperlink" Target="https://www.shareicon.net/data/512x512/2015/10/27/662681_magnifying-glass_512x512.png" TargetMode="External"/><Relationship Id="rId5" Type="http://schemas.openxmlformats.org/officeDocument/2006/relationships/hyperlink" Target="https://www.pngitem.com/pimgs/m/76-764671_software-tools-icon-png-transparent-png.png" TargetMode="External"/><Relationship Id="rId4" Type="http://schemas.openxmlformats.org/officeDocument/2006/relationships/hyperlink" Target="https://www.skytap.com/wp-content/uploads/2017/09/webinar-icon-drk-gry.png" TargetMode="Externa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cdn4.iconfinder.com/data/icons/social-media-icons-the-circle-set/48/twitter_circle-512.png"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pngitem.com/pimgs/m/73-739528_transparent-asking-question-clipart-asking-questions-icon-hd.png" TargetMode="External"/><Relationship Id="rId2" Type="http://schemas.openxmlformats.org/officeDocument/2006/relationships/slide" Target="../slides/slide25.xml"/><Relationship Id="rId1" Type="http://schemas.openxmlformats.org/officeDocument/2006/relationships/notesMaster" Target="../notesMasters/notesMaster1.xml"/><Relationship Id="rId5" Type="http://schemas.openxmlformats.org/officeDocument/2006/relationships/hyperlink" Target="https://image.flaticon.com/icons/svg/35/35920.svg" TargetMode="External"/><Relationship Id="rId4" Type="http://schemas.openxmlformats.org/officeDocument/2006/relationships/hyperlink" Target="https://img.icons8.com/ios/500/communication.png" TargetMode="Externa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peeceeprashant.weebly.com/" TargetMode="External"/><Relationship Id="rId2" Type="http://schemas.openxmlformats.org/officeDocument/2006/relationships/slide" Target="../slides/slide28.xml"/><Relationship Id="rId1" Type="http://schemas.openxmlformats.org/officeDocument/2006/relationships/notesMaster" Target="../notesMasters/notesMaster1.xml"/><Relationship Id="rId4" Type="http://schemas.openxmlformats.org/officeDocument/2006/relationships/hyperlink" Target="http://fox.cs.vt.edu/photos/Fox2002OctLowRes.jpg" TargetMode="Externa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d2908q01vomqb2.cloudfront.net/77de68daecd823babbb58edb1c8e14d7106e83bb/2019/01/10/Neptune-Metaphactory-1.png"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google.com/url?sa=i&amp;url=https%3A%2F%2Fwww.visualpharm.com%2Ffree-icons%2Fin%2520progress-595b40b75ba036ed117d84b0&amp;psig=AOvVaw12e0spB2xJXv_XMlnmyse0&amp;ust=1585832434042000&amp;source=images&amp;cd=vfe&amp;ved=0CAIQjRxqFwoTCPimyKqkx-gCFQAAAAAdAAAAABAD"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cdn3.vectorstock.com/i/1000x1000/09/82/check-icon-vector-10850982.jpg"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52e8c41d8b_0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52e8c41d8b_0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Hi My name is Emma, and I’m joined by Kyle, and today we will be giving our final presentation for our capstone project, Knowledge Graph 4 Researchers. Thank you all for joining us and let’s get started.</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52e8c41d8b_0_158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52e8c41d8b_0_15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second csv we built was the edges.csv file. The edges of our knowledge graph represent the algorithms connecting datasets. Each edge in the graph will have a taskID, name, inputID and outputID for the nodes, functions and libraries, whether the task is manual, command line parameters, report information, and domain collection information, representing the datasets that this algorithm was tested on in the CS5604 reports. There were a total of 89 edges in this csv file.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52e8c41d8b_0_16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52e8c41d8b_0_16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After we built our initial nodes.csv and edges.csv files, we found a lot of single paths. After reviewing the ontology with our client, we fixed and edited the workflows to be more comprehensive, removing any duplicate nodes and adding preprocessing algorithms for consistency. Shown here is the path metrics for our graphs. There were a total of 35 paths in our graph, most of which had lengths between 3 and 5.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52e8c41d8b_0_119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7" name="Google Shape;257;g52e8c41d8b_0_11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 our last presentation, we had decided to try to use The GRANDstack for our application. With Neo4j already established as the graph database, we were hoping to be able to build and configure these other three tools as a relatively new stack, with React used as the front end and GraphQL used for the query language.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52e8c41d8b_0_13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52e8c41d8b_0_13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However, the new implemention method we ended up going with is a graph database called grakn.ai, which has its own database, query language, and an interface and the next few slides we’ll talk about the reason for the late adjustment.</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7fed62e7ae_0_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7fed62e7ae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After modeling our graph, we ran into a bit of a logical problem. Our graph is made of a combination of workflows, and sometimes those workflows share datasets and algorithms. The question becomes, how do we tell the difference between needing two different inputs to generate an output, for instance having to train a model via several steps and having to prepare a dataset, then putting those things together, versus having two different ways of reaching that output, for instance, two different softwares that can help you visualize data.</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7fed62e7ae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7fed62e7ae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 solution our client recommended was the hypergaph. Hypergrpahs are made up of hyperedges, and essentially these hyperedges can connect any number of nodes, in either direction. This would allow us to use hyperedges to represent the AND condition, and regular one to one edges for the OR condition.</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7fed62e7ae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7fed62e7ae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To build our hypergraph, our client recommended Grakn. They design their software to be catered to knowledge graphs. It is a Very flexible that is open source, allows hyper relationships, or edges, and comes with it’s own query language. Now this shift over to a new technology happened within the last week or so, so we didn’t have a whole lot of time to get comfortable with the tool, but to the right you can see part of the schema we came up with. It’s very similar to object oriented class structures, you have your entities as your nodes and relations as your edges. Additionally you can have inheritance between types, and pass down attributes.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7fed62e7ae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7fed62e7ae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To get the data into the graph, we decided the easiest way would be to use the clients available to us. We used both the java and python clients to write data migration scripts that would take our csv data and put it into the database. This proved more challenging that prior tools, and Grakn’s overall lack of documentation was frustrating.</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7fed62e7ae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 name="Google Shape;307;g7fed62e7ae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One way a user can interact with the data is via the console. By typing in a graql statement, that can retrieve information about data in the graph, from relationships to entities to derived rules. Rules in grakn are sort of like attributes and relations that only get applied when a query is made that asks for them. For instance, in our schema we have a rule that determines whether two nodes fall within the same workflow, or if a node is a leaf node.</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52e8c41d8b_0_160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 name="Google Shape;314;g52e8c41d8b_0_16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second way a user can interact with the data is via Grakn’s data visualizer called Workbase. The user can enter the same graql queries in the top bar, and see the connections within the knowledge graph. Here is a screenshot of one of our workflows. It shows the files and whether they are inputs or outputs along the edge. This easy to configure UI is very easy to use, and with the right commands, a subject matter expert can gather insights and develop workflows to follow.</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52e8c41d8b_0_2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52e8c41d8b_0_2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Here’s an outline for our presentation: we’ll be spending some time to review the deliverables and the cover what we’ve accomplished this semester. We’ll also discuss testing/evaluation, lessons learned, future areas of work, and then finish with acknowledgements and references.</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52e8c41d8b_0_75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52e8c41d8b_0_7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52e8c41d8b_0_16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5" name="Google Shape;325;g52e8c41d8b_0_16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have yet to conduct any testing or evaluation. The first test will be conducted by our client, as he tries to recreate what we’ve done based on our schema and developer’s manual. The next test we need to conduct will be with a subject matter expert. We will want to see whether they find it intuitive to query for a workflow if given a dictionary of commands and their results.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52e8c41d8b_0_7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52e8c41d8b_0_7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Now we’ll quickly review some lessons we learned during this project</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g52e8c41d8b_0_16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7" name="Google Shape;337;g52e8c41d8b_0_16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0"/>
              </a:spcBef>
              <a:spcAft>
                <a:spcPts val="0"/>
              </a:spcAft>
              <a:buNone/>
            </a:pPr>
            <a:r>
              <a:rPr lang="en" u="sng">
                <a:solidFill>
                  <a:schemeClr val="accent5"/>
                </a:solidFill>
                <a:hlinkClick r:id="rId3"/>
              </a:rPr>
              <a:t>https://image.shutterstock.com/image-vector/no-stop-report-document-icon-260nw-1394299211.jpg</a:t>
            </a:r>
            <a:r>
              <a:rPr lang="en"/>
              <a:t> </a:t>
            </a:r>
            <a:endParaRPr/>
          </a:p>
          <a:p>
            <a:pPr marL="0" lvl="0" indent="0" algn="l" rtl="0">
              <a:spcBef>
                <a:spcPts val="0"/>
              </a:spcBef>
              <a:spcAft>
                <a:spcPts val="0"/>
              </a:spcAft>
              <a:buNone/>
            </a:pPr>
            <a:r>
              <a:rPr lang="en" u="sng">
                <a:solidFill>
                  <a:schemeClr val="hlink"/>
                </a:solidFill>
                <a:hlinkClick r:id="rId4"/>
              </a:rPr>
              <a:t>https://www.skytap.com/wp-content/uploads/2017/09/webinar-icon-drk-gry.png</a:t>
            </a:r>
            <a:r>
              <a:rPr lang="en"/>
              <a:t> </a:t>
            </a:r>
            <a:endParaRPr/>
          </a:p>
          <a:p>
            <a:pPr marL="0" lvl="0" indent="0" algn="l" rtl="0">
              <a:spcBef>
                <a:spcPts val="0"/>
              </a:spcBef>
              <a:spcAft>
                <a:spcPts val="0"/>
              </a:spcAft>
              <a:buNone/>
            </a:pPr>
            <a:r>
              <a:rPr lang="en" u="sng">
                <a:solidFill>
                  <a:schemeClr val="hlink"/>
                </a:solidFill>
                <a:hlinkClick r:id="rId5"/>
              </a:rPr>
              <a:t>https://www.pngitem.com/pimgs/m/76-764671_software-tools-icon-png-transparent-png.png</a:t>
            </a:r>
            <a:r>
              <a:rPr lang="en"/>
              <a:t> </a:t>
            </a:r>
            <a:endParaRPr/>
          </a:p>
          <a:p>
            <a:pPr marL="0" lvl="0" indent="0" algn="l" rtl="0">
              <a:spcBef>
                <a:spcPts val="0"/>
              </a:spcBef>
              <a:spcAft>
                <a:spcPts val="0"/>
              </a:spcAft>
              <a:buNone/>
            </a:pPr>
            <a:r>
              <a:rPr lang="en" u="sng">
                <a:solidFill>
                  <a:schemeClr val="accent5"/>
                </a:solidFill>
                <a:hlinkClick r:id="rId6"/>
              </a:rPr>
              <a:t>https://www.shareicon.net/data/512x512/2015/10/27/662681_magnifying-glass_512x512.png</a:t>
            </a:r>
            <a:r>
              <a:rPr lang="en"/>
              <a:t> </a:t>
            </a:r>
            <a:endParaRPr/>
          </a:p>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g52e8c41d8b_0_164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7" name="Google Shape;347;g52e8c41d8b_0_16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u="sng">
                <a:solidFill>
                  <a:schemeClr val="hlink"/>
                </a:solidFill>
                <a:hlinkClick r:id="rId3"/>
              </a:rPr>
              <a:t>https://cdn4.iconfinder.com/data/icons/social-media-icons-the-circle-set/48/twitter_circle-512.png</a:t>
            </a:r>
            <a:endParaRPr/>
          </a:p>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g52e8c41d8b_0_16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7" name="Google Shape;357;g52e8c41d8b_0_16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u="sng">
                <a:solidFill>
                  <a:schemeClr val="hlink"/>
                </a:solidFill>
                <a:hlinkClick r:id="rId3"/>
              </a:rPr>
              <a:t>https://www.pngitem.com/pimgs/m/73-739528_transparent-asking-question-clipart-asking-questions-icon-hd.png</a:t>
            </a:r>
            <a:r>
              <a:rPr lang="en"/>
              <a:t> </a:t>
            </a:r>
            <a:endParaRPr/>
          </a:p>
          <a:p>
            <a:pPr marL="0" lvl="0" indent="0" algn="l" rtl="0">
              <a:spcBef>
                <a:spcPts val="0"/>
              </a:spcBef>
              <a:spcAft>
                <a:spcPts val="0"/>
              </a:spcAft>
              <a:buNone/>
            </a:pPr>
            <a:r>
              <a:rPr lang="en" u="sng">
                <a:solidFill>
                  <a:schemeClr val="hlink"/>
                </a:solidFill>
                <a:hlinkClick r:id="rId4"/>
              </a:rPr>
              <a:t>https://img.icons8.com/ios/500/communication.png</a:t>
            </a:r>
            <a:r>
              <a:rPr lang="en"/>
              <a:t> </a:t>
            </a:r>
            <a:endParaRPr/>
          </a:p>
          <a:p>
            <a:pPr marL="0" lvl="0" indent="0" algn="l" rtl="0">
              <a:spcBef>
                <a:spcPts val="0"/>
              </a:spcBef>
              <a:spcAft>
                <a:spcPts val="0"/>
              </a:spcAft>
              <a:buNone/>
            </a:pPr>
            <a:r>
              <a:rPr lang="en" u="sng">
                <a:solidFill>
                  <a:schemeClr val="hlink"/>
                </a:solidFill>
                <a:hlinkClick r:id="rId5"/>
              </a:rPr>
              <a:t>https://image.flaticon.com/icons/svg/35/35920.svg</a:t>
            </a:r>
            <a:r>
              <a:rPr lang="en"/>
              <a:t>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g52e8c41d8b_0_7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7" name="Google Shape;367;g52e8c41d8b_0_7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g52e8c41d8b_0_16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2" name="Google Shape;372;g52e8c41d8b_0_16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There is certainly a lot of work left on the table to fully realize a knowledge graph for researchers. First, the rest of the data needs to be imported into the graph using the migration scripts. We need to fully flesh out the schema we created so that users will be able to get an accurate workflow from just one query. Ultimately, we’d like to see less reliance on Grakn’s front end, and instead have a customized javascript front end somewhere, since grakn has a node.js client, but that goal is very far in the future. And depending on the resources that would eventually get devoted to this project, it would be great to have an automated parser that could generate workflows, since parsing through reports manually was such a time consuming process..</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g52e8c41d8b_0_3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9" name="Google Shape;379;g52e8c41d8b_0_3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We would like to acknowledge our client Prashant.</a:t>
            </a:r>
            <a:endParaRPr dirty="0"/>
          </a:p>
          <a:p>
            <a:pPr marL="0" lvl="0" indent="0" algn="l" rtl="0">
              <a:spcBef>
                <a:spcPts val="0"/>
              </a:spcBef>
              <a:spcAft>
                <a:spcPts val="0"/>
              </a:spcAft>
              <a:buNone/>
            </a:pPr>
            <a:r>
              <a:rPr lang="en" dirty="0"/>
              <a:t>Our work will help him for his proof of concept for his PhD. He has been very helpful throughout the process and we thank him for that.</a:t>
            </a:r>
          </a:p>
          <a:p>
            <a:pPr marL="0" lvl="0" indent="0" algn="l" rtl="0">
              <a:spcBef>
                <a:spcPts val="0"/>
              </a:spcBef>
              <a:spcAft>
                <a:spcPts val="0"/>
              </a:spcAft>
              <a:buNone/>
            </a:pPr>
            <a:endParaRPr lang="en" dirty="0"/>
          </a:p>
          <a:p>
            <a:pPr marL="0" lvl="0" indent="0" algn="l" rtl="0">
              <a:spcBef>
                <a:spcPts val="0"/>
              </a:spcBef>
              <a:spcAft>
                <a:spcPts val="0"/>
              </a:spcAft>
              <a:buNone/>
            </a:pPr>
            <a:r>
              <a:rPr lang="en-US" dirty="0"/>
              <a:t>https://www.nsf.gov/awardsearch/images/common/head.gif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We would also like to acknowledge Dr. Fox, for all of his help throughout the project.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Image URLs:</a:t>
            </a:r>
            <a:endParaRPr dirty="0"/>
          </a:p>
          <a:p>
            <a:pPr marL="0" lvl="0" indent="0" algn="l" rtl="0">
              <a:spcBef>
                <a:spcPts val="0"/>
              </a:spcBef>
              <a:spcAft>
                <a:spcPts val="0"/>
              </a:spcAft>
              <a:buNone/>
            </a:pPr>
            <a:r>
              <a:rPr lang="en" u="sng" dirty="0">
                <a:solidFill>
                  <a:schemeClr val="hlink"/>
                </a:solidFill>
                <a:hlinkClick r:id="rId3"/>
              </a:rPr>
              <a:t>http://peeceeprashant.weebly.com/</a:t>
            </a:r>
            <a:br>
              <a:rPr lang="en" dirty="0"/>
            </a:br>
            <a:r>
              <a:rPr lang="en" u="sng" dirty="0">
                <a:solidFill>
                  <a:schemeClr val="hlink"/>
                </a:solidFill>
                <a:hlinkClick r:id="rId4"/>
              </a:rPr>
              <a:t>http://fox.cs.vt.edu/photos/Fox2002OctLowRes.jpg</a:t>
            </a:r>
            <a:r>
              <a:rPr lang="en" dirty="0"/>
              <a:t> </a:t>
            </a:r>
            <a:endParaRP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52e8c41d8b_0_6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7" name="Google Shape;387;g52e8c41d8b_0_6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These are our references for the content we’ve covered during this presentation.</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52e8c41d8b_0_74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52e8c41d8b_0_7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First, we’ll review the deliverables for our capstone project.</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g52e8c41d8b_0_49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3" name="Google Shape;393;g52e8c41d8b_0_4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And now we have some time left for questions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52e8c41d8b_0_76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52e8c41d8b_0_7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is a brief overview of our project this semester. We, the project team, read through a series of project reports to extract dataset-algorithm-dataset tuples and build an ontology. This ontology was stored in a database to model a knowledge graph, which subject matter experts in non-CS fields can query to generate workflow diagrams.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52e8c41d8b_0_10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52e8c41d8b_0_10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As far the specific project deliverables, our team was tasked with building an ontology for Twitter-based project algorithms and datasets that a subject matter expert might want to find or query. Our team would then build a knowledge graph based on the created ontology, and a corresponding set of APIs for triggering network algorithms given the queried information.</a:t>
            </a:r>
            <a:endParaRPr/>
          </a:p>
          <a:p>
            <a:pPr marL="0" lvl="0" indent="0" algn="l" rtl="0">
              <a:spcBef>
                <a:spcPts val="0"/>
              </a:spcBef>
              <a:spcAft>
                <a:spcPts val="0"/>
              </a:spcAft>
              <a:buNone/>
            </a:pPr>
            <a:r>
              <a:rPr lang="en" u="sng">
                <a:solidFill>
                  <a:schemeClr val="accent5"/>
                </a:solidFill>
                <a:hlinkClick r:id="rId3"/>
              </a:rPr>
              <a:t>https://d2908q01vomqb2.cloudfront.net/77de68daecd823babbb58edb1c8e14d7106e83bb/2019/01/10/Neptune-Metaphactory-1.png</a:t>
            </a:r>
            <a:r>
              <a:rPr lang="en"/>
              <a:t> </a:t>
            </a:r>
            <a:endParaRPr/>
          </a:p>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52e8c41d8b_0_74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52e8c41d8b_0_7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Now we’ll move into our accomplishments on the project.</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52e8c41d8b_0_169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52e8c41d8b_0_16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first conducted a literature review, reading reports from the CS5604 Information Retrieval courses in 2016 and 2017 to extract information related to Twitter data and algorithms.</a:t>
            </a:r>
            <a:endParaRPr/>
          </a:p>
          <a:p>
            <a:pPr marL="0" lvl="0" indent="0" algn="l" rtl="0">
              <a:spcBef>
                <a:spcPts val="0"/>
              </a:spcBef>
              <a:spcAft>
                <a:spcPts val="0"/>
              </a:spcAft>
              <a:buNone/>
            </a:pPr>
            <a:endParaRPr/>
          </a:p>
          <a:p>
            <a:pPr marL="0" lvl="0" indent="0" algn="l" rtl="0">
              <a:spcBef>
                <a:spcPts val="0"/>
              </a:spcBef>
              <a:spcAft>
                <a:spcPts val="0"/>
              </a:spcAft>
              <a:buNone/>
            </a:pPr>
            <a:r>
              <a:rPr lang="en"/>
              <a:t>Image URLs:</a:t>
            </a:r>
            <a:endParaRPr/>
          </a:p>
          <a:p>
            <a:pPr marL="0" lvl="0" indent="0" algn="l" rtl="0">
              <a:spcBef>
                <a:spcPts val="0"/>
              </a:spcBef>
              <a:spcAft>
                <a:spcPts val="0"/>
              </a:spcAft>
              <a:buNone/>
            </a:pPr>
            <a:r>
              <a:rPr lang="en" u="sng">
                <a:solidFill>
                  <a:schemeClr val="hlink"/>
                </a:solidFill>
                <a:hlinkClick r:id="rId3"/>
              </a:rPr>
              <a:t>https://www.google.com/url?sa=i&amp;url=https%3A%2F%2Fwww.visualpharm.com%2Ffree-icons%2Fin%2520progress-595b40b75ba036ed117d84b0&amp;psig=AOvVaw12e0spB2xJXv_XMlnmyse0&amp;ust=1585832434042000&amp;source=images&amp;cd=vfe&amp;ved=0CAIQjRxqFwoTCPimyKqkx-gCFQAAAAAdAAAAABAD</a:t>
            </a:r>
            <a:r>
              <a:rPr lang="en"/>
              <a:t> </a:t>
            </a:r>
            <a:endParaRPr/>
          </a:p>
          <a:p>
            <a:pPr marL="0" lvl="0" indent="0" algn="l" rtl="0">
              <a:spcBef>
                <a:spcPts val="0"/>
              </a:spcBef>
              <a:spcAft>
                <a:spcPts val="0"/>
              </a:spcAft>
              <a:buNone/>
            </a:pPr>
            <a:r>
              <a:rPr lang="en" u="sng">
                <a:solidFill>
                  <a:schemeClr val="hlink"/>
                </a:solidFill>
                <a:hlinkClick r:id="rId4"/>
              </a:rPr>
              <a:t>https://cdn3.vectorstock.com/i/1000x1000/09/82/check-icon-vector-10850982.jpg</a:t>
            </a:r>
            <a:r>
              <a:rPr lang="en"/>
              <a:t>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52e8c41d8b_0_14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52e8c41d8b_0_14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then constructed our raw ontology, which contained a set of dataset-algorithm-dataset tuples. Here is a snapshot of the first few rows of unedited information. We assigned a unique Task Identifier for each Task Name. Each task had a corresponding input file, output file, dependent task ID, relevant functions and libraries (like Python, Pig Scripts, etc), whether the task required manual input, command line parameters, and the information about the project report. We manually built this ontology in Google Sheets to support our collaborative efforts.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52e8c41d8b_0_158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52e8c41d8b_0_15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Graph databases require their data to be in a specific format, so we converted our raw ontology in Google Sheets to two csv files. The first is a file with the node information, some of which is shown here. For our project, the nodes in the knowledge graph will be the datasets. Each node has an associated fileID and name. There were a total of 91 nodes in our spreadsheet.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6"/>
        </a:solidFill>
        <a:effectLst/>
      </p:bgPr>
    </p:bg>
    <p:spTree>
      <p:nvGrpSpPr>
        <p:cNvPr id="1" name="Shape 9"/>
        <p:cNvGrpSpPr/>
        <p:nvPr/>
      </p:nvGrpSpPr>
      <p:grpSpPr>
        <a:xfrm>
          <a:off x="0" y="0"/>
          <a:ext cx="0" cy="0"/>
          <a:chOff x="0" y="0"/>
          <a:chExt cx="0" cy="0"/>
        </a:xfrm>
      </p:grpSpPr>
      <p:sp>
        <p:nvSpPr>
          <p:cNvPr id="10" name="Google Shape;10;p2"/>
          <p:cNvSpPr/>
          <p:nvPr/>
        </p:nvSpPr>
        <p:spPr>
          <a:xfrm>
            <a:off x="31" y="2824500"/>
            <a:ext cx="7370400" cy="23190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flipH="1">
            <a:off x="3582600" y="1550700"/>
            <a:ext cx="5561400" cy="35928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10800000">
            <a:off x="5058905" y="0"/>
            <a:ext cx="4085100" cy="20526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20327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 name="Google Shape;14;p2"/>
          <p:cNvGrpSpPr/>
          <p:nvPr/>
        </p:nvGrpSpPr>
        <p:grpSpPr>
          <a:xfrm>
            <a:off x="255200" y="592"/>
            <a:ext cx="2250363" cy="1044300"/>
            <a:chOff x="255200" y="592"/>
            <a:chExt cx="2250363" cy="1044300"/>
          </a:xfrm>
        </p:grpSpPr>
        <p:sp>
          <p:nvSpPr>
            <p:cNvPr id="15" name="Google Shape;15;p2"/>
            <p:cNvSpPr/>
            <p:nvPr/>
          </p:nvSpPr>
          <p:spPr>
            <a:xfrm>
              <a:off x="764063"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509632"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55200"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 name="Google Shape;18;p2"/>
          <p:cNvGrpSpPr/>
          <p:nvPr/>
        </p:nvGrpSpPr>
        <p:grpSpPr>
          <a:xfrm>
            <a:off x="905395" y="592"/>
            <a:ext cx="2250363" cy="1044300"/>
            <a:chOff x="905395" y="592"/>
            <a:chExt cx="2250363" cy="1044300"/>
          </a:xfrm>
        </p:grpSpPr>
        <p:sp>
          <p:nvSpPr>
            <p:cNvPr id="19" name="Google Shape;19;p2"/>
            <p:cNvSpPr/>
            <p:nvPr/>
          </p:nvSpPr>
          <p:spPr>
            <a:xfrm>
              <a:off x="1414258"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1159826"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905395"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 name="Google Shape;22;p2"/>
          <p:cNvGrpSpPr/>
          <p:nvPr/>
        </p:nvGrpSpPr>
        <p:grpSpPr>
          <a:xfrm>
            <a:off x="7057468" y="5088"/>
            <a:ext cx="1851282" cy="752108"/>
            <a:chOff x="6917201" y="0"/>
            <a:chExt cx="2227777" cy="863400"/>
          </a:xfrm>
        </p:grpSpPr>
        <p:sp>
          <p:nvSpPr>
            <p:cNvPr id="23" name="Google Shape;23;p2"/>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 name="Google Shape;26;p2"/>
          <p:cNvGrpSpPr/>
          <p:nvPr/>
        </p:nvGrpSpPr>
        <p:grpSpPr>
          <a:xfrm>
            <a:off x="6553032" y="4217852"/>
            <a:ext cx="2389068" cy="925737"/>
            <a:chOff x="6917201" y="0"/>
            <a:chExt cx="2227777" cy="863400"/>
          </a:xfrm>
        </p:grpSpPr>
        <p:sp>
          <p:nvSpPr>
            <p:cNvPr id="27" name="Google Shape;27;p2"/>
            <p:cNvSpPr/>
            <p:nvPr/>
          </p:nvSpPr>
          <p:spPr>
            <a:xfrm>
              <a:off x="7641677"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7279439"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6917201"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30;p2"/>
          <p:cNvGrpSpPr/>
          <p:nvPr/>
        </p:nvGrpSpPr>
        <p:grpSpPr>
          <a:xfrm>
            <a:off x="199149" y="4055652"/>
            <a:ext cx="2795414" cy="1083308"/>
            <a:chOff x="6917201" y="0"/>
            <a:chExt cx="2227777" cy="863400"/>
          </a:xfrm>
        </p:grpSpPr>
        <p:sp>
          <p:nvSpPr>
            <p:cNvPr id="31" name="Google Shape;31;p2"/>
            <p:cNvSpPr/>
            <p:nvPr/>
          </p:nvSpPr>
          <p:spPr>
            <a:xfrm>
              <a:off x="7641677"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7279439"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6917201"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 name="Google Shape;34;p2"/>
          <p:cNvSpPr txBox="1">
            <a:spLocks noGrp="1"/>
          </p:cNvSpPr>
          <p:nvPr>
            <p:ph type="ctrTitle"/>
          </p:nvPr>
        </p:nvSpPr>
        <p:spPr>
          <a:xfrm>
            <a:off x="1858703" y="1822833"/>
            <a:ext cx="5361300" cy="1448100"/>
          </a:xfrm>
          <a:prstGeom prst="rect">
            <a:avLst/>
          </a:prstGeom>
        </p:spPr>
        <p:txBody>
          <a:bodyPr spcFirstLastPara="1" wrap="square" lIns="91425" tIns="91425" rIns="91425" bIns="91425" anchor="ctr" anchorCtr="0">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35" name="Google Shape;35;p2"/>
          <p:cNvSpPr txBox="1">
            <a:spLocks noGrp="1"/>
          </p:cNvSpPr>
          <p:nvPr>
            <p:ph type="subTitle" idx="1"/>
          </p:nvPr>
        </p:nvSpPr>
        <p:spPr>
          <a:xfrm>
            <a:off x="1858700" y="3413158"/>
            <a:ext cx="5361300" cy="52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36" name="Google Shape;36;p2"/>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3"/>
        </a:solidFill>
        <a:effectLst/>
      </p:bgPr>
    </p:bg>
    <p:spTree>
      <p:nvGrpSpPr>
        <p:cNvPr id="1" name="Shape 109"/>
        <p:cNvGrpSpPr/>
        <p:nvPr/>
      </p:nvGrpSpPr>
      <p:grpSpPr>
        <a:xfrm>
          <a:off x="0" y="0"/>
          <a:ext cx="0" cy="0"/>
          <a:chOff x="0" y="0"/>
          <a:chExt cx="0" cy="0"/>
        </a:xfrm>
      </p:grpSpPr>
      <p:sp>
        <p:nvSpPr>
          <p:cNvPr id="110" name="Google Shape;110;p11"/>
          <p:cNvSpPr/>
          <p:nvPr/>
        </p:nvSpPr>
        <p:spPr>
          <a:xfrm flipH="1">
            <a:off x="5569200" y="2834075"/>
            <a:ext cx="3574800" cy="23094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1" name="Google Shape;111;p11"/>
          <p:cNvGrpSpPr/>
          <p:nvPr/>
        </p:nvGrpSpPr>
        <p:grpSpPr>
          <a:xfrm>
            <a:off x="5959222" y="4119576"/>
            <a:ext cx="2520952" cy="1024165"/>
            <a:chOff x="6917201" y="0"/>
            <a:chExt cx="2227777" cy="863400"/>
          </a:xfrm>
        </p:grpSpPr>
        <p:sp>
          <p:nvSpPr>
            <p:cNvPr id="112" name="Google Shape;112;p11"/>
            <p:cNvSpPr/>
            <p:nvPr/>
          </p:nvSpPr>
          <p:spPr>
            <a:xfrm>
              <a:off x="7641677"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1"/>
            <p:cNvSpPr/>
            <p:nvPr/>
          </p:nvSpPr>
          <p:spPr>
            <a:xfrm>
              <a:off x="7279439"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1"/>
            <p:cNvSpPr/>
            <p:nvPr/>
          </p:nvSpPr>
          <p:spPr>
            <a:xfrm>
              <a:off x="6917201"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 name="Google Shape;115;p11"/>
          <p:cNvGrpSpPr/>
          <p:nvPr/>
        </p:nvGrpSpPr>
        <p:grpSpPr>
          <a:xfrm>
            <a:off x="199149" y="2"/>
            <a:ext cx="2795414" cy="1083308"/>
            <a:chOff x="6917201" y="0"/>
            <a:chExt cx="2227777" cy="863400"/>
          </a:xfrm>
        </p:grpSpPr>
        <p:sp>
          <p:nvSpPr>
            <p:cNvPr id="116" name="Google Shape;116;p11"/>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1"/>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1"/>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 name="Google Shape;119;p11"/>
          <p:cNvSpPr txBox="1">
            <a:spLocks noGrp="1"/>
          </p:cNvSpPr>
          <p:nvPr>
            <p:ph type="title" hasCustomPrompt="1"/>
          </p:nvPr>
        </p:nvSpPr>
        <p:spPr>
          <a:xfrm>
            <a:off x="1385850" y="1383850"/>
            <a:ext cx="6372300" cy="13797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Google Shape;120;p11"/>
          <p:cNvSpPr txBox="1">
            <a:spLocks noGrp="1"/>
          </p:cNvSpPr>
          <p:nvPr>
            <p:ph type="body" idx="1"/>
          </p:nvPr>
        </p:nvSpPr>
        <p:spPr>
          <a:xfrm>
            <a:off x="1385850" y="2863850"/>
            <a:ext cx="6372300" cy="641100"/>
          </a:xfrm>
          <a:prstGeom prst="rect">
            <a:avLst/>
          </a:prstGeom>
        </p:spPr>
        <p:txBody>
          <a:bodyPr spcFirstLastPara="1" wrap="square" lIns="91425" tIns="91425" rIns="91425" bIns="91425" anchor="t" anchorCtr="0">
            <a:noAutofit/>
          </a:bodyPr>
          <a:lstStyle>
            <a:lvl1pPr marL="457200" lvl="0" indent="-311150" algn="ctr">
              <a:spcBef>
                <a:spcPts val="0"/>
              </a:spcBef>
              <a:spcAft>
                <a:spcPts val="0"/>
              </a:spcAft>
              <a:buSzPts val="1300"/>
              <a:buChar char="●"/>
              <a:defRPr/>
            </a:lvl1pPr>
            <a:lvl2pPr marL="914400" lvl="1" indent="-298450" algn="ctr">
              <a:spcBef>
                <a:spcPts val="1600"/>
              </a:spcBef>
              <a:spcAft>
                <a:spcPts val="0"/>
              </a:spcAft>
              <a:buSzPts val="1100"/>
              <a:buChar char="○"/>
              <a:defRPr/>
            </a:lvl2pPr>
            <a:lvl3pPr marL="1371600" lvl="2" indent="-298450" algn="ctr">
              <a:spcBef>
                <a:spcPts val="1600"/>
              </a:spcBef>
              <a:spcAft>
                <a:spcPts val="0"/>
              </a:spcAft>
              <a:buSzPts val="1100"/>
              <a:buChar char="■"/>
              <a:defRPr/>
            </a:lvl3pPr>
            <a:lvl4pPr marL="1828800" lvl="3" indent="-298450" algn="ctr">
              <a:spcBef>
                <a:spcPts val="1600"/>
              </a:spcBef>
              <a:spcAft>
                <a:spcPts val="0"/>
              </a:spcAft>
              <a:buSzPts val="1100"/>
              <a:buChar char="●"/>
              <a:defRPr/>
            </a:lvl4pPr>
            <a:lvl5pPr marL="2286000" lvl="4" indent="-298450" algn="ctr">
              <a:spcBef>
                <a:spcPts val="1600"/>
              </a:spcBef>
              <a:spcAft>
                <a:spcPts val="0"/>
              </a:spcAft>
              <a:buSzPts val="1100"/>
              <a:buChar char="○"/>
              <a:defRPr/>
            </a:lvl5pPr>
            <a:lvl6pPr marL="2743200" lvl="5" indent="-298450" algn="ctr">
              <a:spcBef>
                <a:spcPts val="1600"/>
              </a:spcBef>
              <a:spcAft>
                <a:spcPts val="0"/>
              </a:spcAft>
              <a:buSzPts val="1100"/>
              <a:buChar char="■"/>
              <a:defRPr/>
            </a:lvl6pPr>
            <a:lvl7pPr marL="3200400" lvl="6" indent="-298450" algn="ctr">
              <a:spcBef>
                <a:spcPts val="1600"/>
              </a:spcBef>
              <a:spcAft>
                <a:spcPts val="0"/>
              </a:spcAft>
              <a:buSzPts val="1100"/>
              <a:buChar char="●"/>
              <a:defRPr/>
            </a:lvl7pPr>
            <a:lvl8pPr marL="3657600" lvl="7" indent="-298450" algn="ctr">
              <a:spcBef>
                <a:spcPts val="1600"/>
              </a:spcBef>
              <a:spcAft>
                <a:spcPts val="0"/>
              </a:spcAft>
              <a:buSzPts val="1100"/>
              <a:buChar char="○"/>
              <a:defRPr/>
            </a:lvl8pPr>
            <a:lvl9pPr marL="4114800" lvl="8" indent="-298450" algn="ctr">
              <a:spcBef>
                <a:spcPts val="1600"/>
              </a:spcBef>
              <a:spcAft>
                <a:spcPts val="1600"/>
              </a:spcAft>
              <a:buSzPts val="1100"/>
              <a:buChar char="■"/>
              <a:defRPr/>
            </a:lvl9pPr>
          </a:lstStyle>
          <a:p>
            <a:endParaRPr/>
          </a:p>
        </p:txBody>
      </p:sp>
      <p:sp>
        <p:nvSpPr>
          <p:cNvPr id="121" name="Google Shape;121;p11"/>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2"/>
        <p:cNvGrpSpPr/>
        <p:nvPr/>
      </p:nvGrpSpPr>
      <p:grpSpPr>
        <a:xfrm>
          <a:off x="0" y="0"/>
          <a:ext cx="0" cy="0"/>
          <a:chOff x="0" y="0"/>
          <a:chExt cx="0" cy="0"/>
        </a:xfrm>
      </p:grpSpPr>
      <p:sp>
        <p:nvSpPr>
          <p:cNvPr id="123" name="Google Shape;123;p12"/>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3"/>
        </a:solidFill>
        <a:effectLst/>
      </p:bgPr>
    </p:bg>
    <p:spTree>
      <p:nvGrpSpPr>
        <p:cNvPr id="1" name="Shape 37"/>
        <p:cNvGrpSpPr/>
        <p:nvPr/>
      </p:nvGrpSpPr>
      <p:grpSpPr>
        <a:xfrm>
          <a:off x="0" y="0"/>
          <a:ext cx="0" cy="0"/>
          <a:chOff x="0" y="0"/>
          <a:chExt cx="0" cy="0"/>
        </a:xfrm>
      </p:grpSpPr>
      <p:sp>
        <p:nvSpPr>
          <p:cNvPr id="38" name="Google Shape;38;p3"/>
          <p:cNvSpPr/>
          <p:nvPr/>
        </p:nvSpPr>
        <p:spPr>
          <a:xfrm flipH="1">
            <a:off x="4757100" y="2309400"/>
            <a:ext cx="4386900" cy="28341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 name="Google Shape;39;p3"/>
          <p:cNvGrpSpPr/>
          <p:nvPr/>
        </p:nvGrpSpPr>
        <p:grpSpPr>
          <a:xfrm>
            <a:off x="5594191" y="3961115"/>
            <a:ext cx="2910145" cy="1182340"/>
            <a:chOff x="6917201" y="0"/>
            <a:chExt cx="2227777" cy="863400"/>
          </a:xfrm>
        </p:grpSpPr>
        <p:sp>
          <p:nvSpPr>
            <p:cNvPr id="40" name="Google Shape;40;p3"/>
            <p:cNvSpPr/>
            <p:nvPr/>
          </p:nvSpPr>
          <p:spPr>
            <a:xfrm>
              <a:off x="7641677"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3"/>
            <p:cNvSpPr/>
            <p:nvPr/>
          </p:nvSpPr>
          <p:spPr>
            <a:xfrm>
              <a:off x="7279439"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a:off x="6917201"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 name="Google Shape;43;p3"/>
          <p:cNvGrpSpPr/>
          <p:nvPr/>
        </p:nvGrpSpPr>
        <p:grpSpPr>
          <a:xfrm>
            <a:off x="199149" y="2"/>
            <a:ext cx="2795414" cy="1083308"/>
            <a:chOff x="6917201" y="0"/>
            <a:chExt cx="2227777" cy="863400"/>
          </a:xfrm>
        </p:grpSpPr>
        <p:sp>
          <p:nvSpPr>
            <p:cNvPr id="44" name="Google Shape;44;p3"/>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 name="Google Shape;47;p3"/>
          <p:cNvSpPr txBox="1">
            <a:spLocks noGrp="1"/>
          </p:cNvSpPr>
          <p:nvPr>
            <p:ph type="title"/>
          </p:nvPr>
        </p:nvSpPr>
        <p:spPr>
          <a:xfrm>
            <a:off x="1888684" y="1746100"/>
            <a:ext cx="5377500" cy="16461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a:endParaRPr/>
          </a:p>
        </p:txBody>
      </p:sp>
      <p:sp>
        <p:nvSpPr>
          <p:cNvPr id="48" name="Google Shape;48;p3"/>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dk2"/>
        </a:solidFill>
        <a:effectLst/>
      </p:bgPr>
    </p:bg>
    <p:spTree>
      <p:nvGrpSpPr>
        <p:cNvPr id="1" name="Shape 49"/>
        <p:cNvGrpSpPr/>
        <p:nvPr/>
      </p:nvGrpSpPr>
      <p:grpSpPr>
        <a:xfrm>
          <a:off x="0" y="0"/>
          <a:ext cx="0" cy="0"/>
          <a:chOff x="0" y="0"/>
          <a:chExt cx="0" cy="0"/>
        </a:xfrm>
      </p:grpSpPr>
      <p:sp>
        <p:nvSpPr>
          <p:cNvPr id="50" name="Google Shape;50;p4"/>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4"/>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4"/>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4"/>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54" name="Google Shape;54;p4"/>
          <p:cNvSpPr txBox="1">
            <a:spLocks noGrp="1"/>
          </p:cNvSpPr>
          <p:nvPr>
            <p:ph type="body" idx="1"/>
          </p:nvPr>
        </p:nvSpPr>
        <p:spPr>
          <a:xfrm>
            <a:off x="819150" y="1990725"/>
            <a:ext cx="7505700" cy="24480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55" name="Google Shape;55;p4"/>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solidFill>
          <a:schemeClr val="dk2"/>
        </a:solidFill>
        <a:effectLst/>
      </p:bgPr>
    </p:bg>
    <p:spTree>
      <p:nvGrpSpPr>
        <p:cNvPr id="1" name="Shape 56"/>
        <p:cNvGrpSpPr/>
        <p:nvPr/>
      </p:nvGrpSpPr>
      <p:grpSpPr>
        <a:xfrm>
          <a:off x="0" y="0"/>
          <a:ext cx="0" cy="0"/>
          <a:chOff x="0" y="0"/>
          <a:chExt cx="0" cy="0"/>
        </a:xfrm>
      </p:grpSpPr>
      <p:sp>
        <p:nvSpPr>
          <p:cNvPr id="57" name="Google Shape;57;p5"/>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5"/>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5"/>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5"/>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61" name="Google Shape;61;p5"/>
          <p:cNvSpPr txBox="1">
            <a:spLocks noGrp="1"/>
          </p:cNvSpPr>
          <p:nvPr>
            <p:ph type="body" idx="1"/>
          </p:nvPr>
        </p:nvSpPr>
        <p:spPr>
          <a:xfrm>
            <a:off x="819150" y="1990725"/>
            <a:ext cx="3686100" cy="24480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62" name="Google Shape;62;p5"/>
          <p:cNvSpPr txBox="1">
            <a:spLocks noGrp="1"/>
          </p:cNvSpPr>
          <p:nvPr>
            <p:ph type="body" idx="2"/>
          </p:nvPr>
        </p:nvSpPr>
        <p:spPr>
          <a:xfrm>
            <a:off x="4638675" y="1990725"/>
            <a:ext cx="3686100" cy="24480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63" name="Google Shape;63;p5"/>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dk2"/>
        </a:solidFill>
        <a:effectLst/>
      </p:bgPr>
    </p:bg>
    <p:spTree>
      <p:nvGrpSpPr>
        <p:cNvPr id="1" name="Shape 64"/>
        <p:cNvGrpSpPr/>
        <p:nvPr/>
      </p:nvGrpSpPr>
      <p:grpSpPr>
        <a:xfrm>
          <a:off x="0" y="0"/>
          <a:ext cx="0" cy="0"/>
          <a:chOff x="0" y="0"/>
          <a:chExt cx="0" cy="0"/>
        </a:xfrm>
      </p:grpSpPr>
      <p:sp>
        <p:nvSpPr>
          <p:cNvPr id="65" name="Google Shape;65;p6"/>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6"/>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6"/>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6"/>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69" name="Google Shape;69;p6"/>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solidFill>
          <a:schemeClr val="accent3"/>
        </a:solidFill>
        <a:effectLst/>
      </p:bgPr>
    </p:bg>
    <p:spTree>
      <p:nvGrpSpPr>
        <p:cNvPr id="1" name="Shape 70"/>
        <p:cNvGrpSpPr/>
        <p:nvPr/>
      </p:nvGrpSpPr>
      <p:grpSpPr>
        <a:xfrm>
          <a:off x="0" y="0"/>
          <a:ext cx="0" cy="0"/>
          <a:chOff x="0" y="0"/>
          <a:chExt cx="0" cy="0"/>
        </a:xfrm>
      </p:grpSpPr>
      <p:sp>
        <p:nvSpPr>
          <p:cNvPr id="71" name="Google Shape;71;p7"/>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7"/>
          <p:cNvSpPr/>
          <p:nvPr/>
        </p:nvSpPr>
        <p:spPr>
          <a:xfrm>
            <a:off x="31" y="2824500"/>
            <a:ext cx="7370400" cy="23190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7"/>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7"/>
          <p:cNvSpPr txBox="1">
            <a:spLocks noGrp="1"/>
          </p:cNvSpPr>
          <p:nvPr>
            <p:ph type="title"/>
          </p:nvPr>
        </p:nvSpPr>
        <p:spPr>
          <a:xfrm>
            <a:off x="819150" y="845600"/>
            <a:ext cx="3709200" cy="13830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75" name="Google Shape;75;p7"/>
          <p:cNvSpPr txBox="1">
            <a:spLocks noGrp="1"/>
          </p:cNvSpPr>
          <p:nvPr>
            <p:ph type="body" idx="1"/>
          </p:nvPr>
        </p:nvSpPr>
        <p:spPr>
          <a:xfrm>
            <a:off x="830700" y="2319050"/>
            <a:ext cx="3709200" cy="21198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76" name="Google Shape;76;p7"/>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1"/>
        </a:solidFill>
        <a:effectLst/>
      </p:bgPr>
    </p:bg>
    <p:spTree>
      <p:nvGrpSpPr>
        <p:cNvPr id="1" name="Shape 77"/>
        <p:cNvGrpSpPr/>
        <p:nvPr/>
      </p:nvGrpSpPr>
      <p:grpSpPr>
        <a:xfrm>
          <a:off x="0" y="0"/>
          <a:ext cx="0" cy="0"/>
          <a:chOff x="0" y="0"/>
          <a:chExt cx="0" cy="0"/>
        </a:xfrm>
      </p:grpSpPr>
      <p:sp>
        <p:nvSpPr>
          <p:cNvPr id="78" name="Google Shape;78;p8"/>
          <p:cNvSpPr/>
          <p:nvPr/>
        </p:nvSpPr>
        <p:spPr>
          <a:xfrm>
            <a:off x="0" y="2823144"/>
            <a:ext cx="7369200" cy="23169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8"/>
          <p:cNvSpPr/>
          <p:nvPr/>
        </p:nvSpPr>
        <p:spPr>
          <a:xfrm flipH="1">
            <a:off x="3583210" y="1554113"/>
            <a:ext cx="5560500" cy="35895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 name="Google Shape;80;p8"/>
          <p:cNvGrpSpPr/>
          <p:nvPr/>
        </p:nvGrpSpPr>
        <p:grpSpPr>
          <a:xfrm>
            <a:off x="255991" y="-118"/>
            <a:ext cx="2251347" cy="1043408"/>
            <a:chOff x="3961956" y="4383950"/>
            <a:chExt cx="1160548" cy="548700"/>
          </a:xfrm>
        </p:grpSpPr>
        <p:sp>
          <p:nvSpPr>
            <p:cNvPr id="81" name="Google Shape;81;p8"/>
            <p:cNvSpPr/>
            <p:nvPr/>
          </p:nvSpPr>
          <p:spPr>
            <a:xfrm>
              <a:off x="4224904"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8"/>
            <p:cNvSpPr/>
            <p:nvPr/>
          </p:nvSpPr>
          <p:spPr>
            <a:xfrm>
              <a:off x="4093430"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8"/>
            <p:cNvSpPr/>
            <p:nvPr/>
          </p:nvSpPr>
          <p:spPr>
            <a:xfrm>
              <a:off x="3961956"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 name="Google Shape;84;p8"/>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 name="Google Shape;85;p8"/>
          <p:cNvGrpSpPr/>
          <p:nvPr/>
        </p:nvGrpSpPr>
        <p:grpSpPr>
          <a:xfrm>
            <a:off x="34934" y="4522125"/>
            <a:ext cx="1593306" cy="617072"/>
            <a:chOff x="6917201" y="0"/>
            <a:chExt cx="2227777" cy="863400"/>
          </a:xfrm>
        </p:grpSpPr>
        <p:sp>
          <p:nvSpPr>
            <p:cNvPr id="86" name="Google Shape;86;p8"/>
            <p:cNvSpPr/>
            <p:nvPr/>
          </p:nvSpPr>
          <p:spPr>
            <a:xfrm>
              <a:off x="7641677"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8"/>
            <p:cNvSpPr/>
            <p:nvPr/>
          </p:nvSpPr>
          <p:spPr>
            <a:xfrm>
              <a:off x="7279439"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8"/>
            <p:cNvSpPr/>
            <p:nvPr/>
          </p:nvSpPr>
          <p:spPr>
            <a:xfrm>
              <a:off x="6917201"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 name="Google Shape;89;p8"/>
          <p:cNvGrpSpPr/>
          <p:nvPr/>
        </p:nvGrpSpPr>
        <p:grpSpPr>
          <a:xfrm>
            <a:off x="5886353" y="1243"/>
            <a:ext cx="3257455" cy="1261514"/>
            <a:chOff x="6917201" y="0"/>
            <a:chExt cx="2227777" cy="863400"/>
          </a:xfrm>
        </p:grpSpPr>
        <p:sp>
          <p:nvSpPr>
            <p:cNvPr id="90" name="Google Shape;90;p8"/>
            <p:cNvSpPr/>
            <p:nvPr/>
          </p:nvSpPr>
          <p:spPr>
            <a:xfrm>
              <a:off x="7641677"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8"/>
            <p:cNvSpPr/>
            <p:nvPr/>
          </p:nvSpPr>
          <p:spPr>
            <a:xfrm>
              <a:off x="7279439"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8"/>
            <p:cNvSpPr/>
            <p:nvPr/>
          </p:nvSpPr>
          <p:spPr>
            <a:xfrm>
              <a:off x="6917201"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Google Shape;93;p8"/>
          <p:cNvSpPr txBox="1">
            <a:spLocks noGrp="1"/>
          </p:cNvSpPr>
          <p:nvPr>
            <p:ph type="title"/>
          </p:nvPr>
        </p:nvSpPr>
        <p:spPr>
          <a:xfrm>
            <a:off x="1393929" y="1301146"/>
            <a:ext cx="6366900" cy="2539200"/>
          </a:xfrm>
          <a:prstGeom prst="rect">
            <a:avLst/>
          </a:prstGeom>
        </p:spPr>
        <p:txBody>
          <a:bodyPr spcFirstLastPara="1" wrap="square" lIns="91425" tIns="91425" rIns="91425" bIns="91425" anchor="ctr" anchorCtr="0">
            <a:noAutofit/>
          </a:bodyPr>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a:endParaRPr/>
          </a:p>
        </p:txBody>
      </p:sp>
      <p:sp>
        <p:nvSpPr>
          <p:cNvPr id="94" name="Google Shape;94;p8"/>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dk2"/>
        </a:solidFill>
        <a:effectLst/>
      </p:bgPr>
    </p:bg>
    <p:spTree>
      <p:nvGrpSpPr>
        <p:cNvPr id="1" name="Shape 95"/>
        <p:cNvGrpSpPr/>
        <p:nvPr/>
      </p:nvGrpSpPr>
      <p:grpSpPr>
        <a:xfrm>
          <a:off x="0" y="0"/>
          <a:ext cx="0" cy="0"/>
          <a:chOff x="0" y="0"/>
          <a:chExt cx="0" cy="0"/>
        </a:xfrm>
      </p:grpSpPr>
      <p:sp>
        <p:nvSpPr>
          <p:cNvPr id="96" name="Google Shape;96;p9"/>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9"/>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9"/>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9"/>
          <p:cNvSpPr txBox="1">
            <a:spLocks noGrp="1"/>
          </p:cNvSpPr>
          <p:nvPr>
            <p:ph type="title"/>
          </p:nvPr>
        </p:nvSpPr>
        <p:spPr>
          <a:xfrm>
            <a:off x="819150" y="845600"/>
            <a:ext cx="6424200" cy="7050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100" name="Google Shape;100;p9"/>
          <p:cNvSpPr txBox="1">
            <a:spLocks noGrp="1"/>
          </p:cNvSpPr>
          <p:nvPr>
            <p:ph type="subTitle" idx="1"/>
          </p:nvPr>
        </p:nvSpPr>
        <p:spPr>
          <a:xfrm>
            <a:off x="819150" y="1550700"/>
            <a:ext cx="5859900" cy="393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01" name="Google Shape;101;p9"/>
          <p:cNvSpPr txBox="1">
            <a:spLocks noGrp="1"/>
          </p:cNvSpPr>
          <p:nvPr>
            <p:ph type="body" idx="2"/>
          </p:nvPr>
        </p:nvSpPr>
        <p:spPr>
          <a:xfrm>
            <a:off x="819150" y="2467050"/>
            <a:ext cx="5859900" cy="20955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102" name="Google Shape;102;p9"/>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accent1"/>
        </a:solidFill>
        <a:effectLst/>
      </p:bgPr>
    </p:bg>
    <p:spTree>
      <p:nvGrpSpPr>
        <p:cNvPr id="1" name="Shape 103"/>
        <p:cNvGrpSpPr/>
        <p:nvPr/>
      </p:nvGrpSpPr>
      <p:grpSpPr>
        <a:xfrm>
          <a:off x="0" y="0"/>
          <a:ext cx="0" cy="0"/>
          <a:chOff x="0" y="0"/>
          <a:chExt cx="0" cy="0"/>
        </a:xfrm>
      </p:grpSpPr>
      <p:sp>
        <p:nvSpPr>
          <p:cNvPr id="104" name="Google Shape;104;p10"/>
          <p:cNvSpPr/>
          <p:nvPr/>
        </p:nvSpPr>
        <p:spPr>
          <a:xfrm>
            <a:off x="31" y="2824500"/>
            <a:ext cx="7370400" cy="23190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0"/>
          <p:cNvSpPr/>
          <p:nvPr/>
        </p:nvSpPr>
        <p:spPr>
          <a:xfrm flipH="1">
            <a:off x="3582600" y="1550700"/>
            <a:ext cx="5561400" cy="35928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0"/>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0"/>
          <p:cNvSpPr txBox="1">
            <a:spLocks noGrp="1"/>
          </p:cNvSpPr>
          <p:nvPr>
            <p:ph type="body" idx="1"/>
          </p:nvPr>
        </p:nvSpPr>
        <p:spPr>
          <a:xfrm>
            <a:off x="328025" y="4163500"/>
            <a:ext cx="7415100" cy="605100"/>
          </a:xfrm>
          <a:prstGeom prst="rect">
            <a:avLst/>
          </a:prstGeom>
        </p:spPr>
        <p:txBody>
          <a:bodyPr spcFirstLastPara="1" wrap="square" lIns="91425" tIns="91425" rIns="91425" bIns="91425" anchor="b" anchorCtr="0">
            <a:noAutofit/>
          </a:bodyPr>
          <a:lstStyle>
            <a:lvl1pPr marL="457200" lvl="0" indent="-228600">
              <a:lnSpc>
                <a:spcPct val="100000"/>
              </a:lnSpc>
              <a:spcBef>
                <a:spcPts val="0"/>
              </a:spcBef>
              <a:spcAft>
                <a:spcPts val="0"/>
              </a:spcAft>
              <a:buSzPts val="1300"/>
              <a:buNone/>
              <a:defRPr/>
            </a:lvl1pPr>
          </a:lstStyle>
          <a:p>
            <a:endParaRPr/>
          </a:p>
        </p:txBody>
      </p:sp>
      <p:sp>
        <p:nvSpPr>
          <p:cNvPr id="108" name="Google Shape;108;p10"/>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hift">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a:endParaRPr/>
          </a:p>
        </p:txBody>
      </p:sp>
      <p:sp>
        <p:nvSpPr>
          <p:cNvPr id="7" name="Google Shape;7;p1"/>
          <p:cNvSpPr txBox="1">
            <a:spLocks noGrp="1"/>
          </p:cNvSpPr>
          <p:nvPr>
            <p:ph type="body" idx="1"/>
          </p:nvPr>
        </p:nvSpPr>
        <p:spPr>
          <a:xfrm>
            <a:off x="311700" y="1152475"/>
            <a:ext cx="8520600" cy="3391200"/>
          </a:xfrm>
          <a:prstGeom prst="rect">
            <a:avLst/>
          </a:prstGeom>
          <a:noFill/>
          <a:ln>
            <a:noFill/>
          </a:ln>
        </p:spPr>
        <p:txBody>
          <a:bodyPr spcFirstLastPara="1" wrap="square" lIns="91425" tIns="91425" rIns="91425" bIns="91425" anchor="t" anchorCtr="0">
            <a:noAutofit/>
          </a:bodyPr>
          <a:lstStyle>
            <a:lvl1pPr marL="457200" lvl="0" indent="-31115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marL="914400" lvl="1" indent="-29845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marL="1371600" lvl="2" indent="-29845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marL="1828800" lvl="3" indent="-29845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marL="2286000" lvl="4" indent="-29845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marL="2743200" lvl="5" indent="-29845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marL="3200400" lvl="6" indent="-29845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marL="3657600" lvl="7" indent="-29845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marL="4114800" lvl="8" indent="-298450">
              <a:lnSpc>
                <a:spcPct val="115000"/>
              </a:lnSpc>
              <a:spcBef>
                <a:spcPts val="1600"/>
              </a:spcBef>
              <a:spcAft>
                <a:spcPts val="1600"/>
              </a:spcAft>
              <a:buClr>
                <a:schemeClr val="dk2"/>
              </a:buClr>
              <a:buSzPts val="1100"/>
              <a:buFont typeface="Calibri"/>
              <a:buChar char="■"/>
              <a:defRPr sz="1100">
                <a:solidFill>
                  <a:schemeClr val="dk2"/>
                </a:solidFill>
                <a:latin typeface="Calibri"/>
                <a:ea typeface="Calibri"/>
                <a:cs typeface="Calibri"/>
                <a:sym typeface="Calibri"/>
              </a:defRPr>
            </a:lvl9pPr>
          </a:lstStyle>
          <a:p>
            <a:endParaRPr/>
          </a:p>
        </p:txBody>
      </p:sp>
      <p:sp>
        <p:nvSpPr>
          <p:cNvPr id="8" name="Google Shape;8;p1"/>
          <p:cNvSpPr txBox="1">
            <a:spLocks noGrp="1"/>
          </p:cNvSpPr>
          <p:nvPr>
            <p:ph type="sldNum" idx="12"/>
          </p:nvPr>
        </p:nvSpPr>
        <p:spPr>
          <a:xfrm>
            <a:off x="8390734" y="4543668"/>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12.png"/><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image" Target="../media/image34.gif"/><Relationship Id="rId4" Type="http://schemas.openxmlformats.org/officeDocument/2006/relationships/image" Target="../media/image33.png"/></Relationships>
</file>

<file path=ppt/slides/_rels/slide29.xml.rels><?xml version="1.0" encoding="UTF-8" standalone="yes"?>
<Relationships xmlns="http://schemas.openxmlformats.org/package/2006/relationships"><Relationship Id="rId3" Type="http://schemas.openxmlformats.org/officeDocument/2006/relationships/hyperlink" Target="https://www.stockwerk.co.at/event/grakn-ai-textmined-knowledge-graphs/"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hyperlink" Target="https://grakn.ai/" TargetMode="External"/><Relationship Id="rId5" Type="http://schemas.openxmlformats.org/officeDocument/2006/relationships/hyperlink" Target="https://www.sciencedirect.com/science/article/pii/0166218X9390045P" TargetMode="External"/><Relationship Id="rId4" Type="http://schemas.openxmlformats.org/officeDocument/2006/relationships/hyperlink" Target="https://dev.grakn.ai/docs/schema/overview"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13"/>
          <p:cNvSpPr txBox="1">
            <a:spLocks noGrp="1"/>
          </p:cNvSpPr>
          <p:nvPr>
            <p:ph type="ctrTitle"/>
          </p:nvPr>
        </p:nvSpPr>
        <p:spPr>
          <a:xfrm>
            <a:off x="244925" y="1316500"/>
            <a:ext cx="8695200" cy="2740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000" dirty="0"/>
              <a:t>Knowledge Graph For Researchers</a:t>
            </a:r>
            <a:endParaRPr sz="4000" dirty="0"/>
          </a:p>
          <a:p>
            <a:pPr marL="0" lvl="0" indent="0" algn="l" rtl="0">
              <a:spcBef>
                <a:spcPts val="0"/>
              </a:spcBef>
              <a:spcAft>
                <a:spcPts val="0"/>
              </a:spcAft>
              <a:buNone/>
            </a:pPr>
            <a:r>
              <a:rPr lang="en" sz="2000" dirty="0"/>
              <a:t>Kyle Vincent and Emma Meno</a:t>
            </a:r>
            <a:endParaRPr sz="2000" dirty="0"/>
          </a:p>
          <a:p>
            <a:pPr marL="0" lvl="0" indent="0" algn="l" rtl="0">
              <a:spcBef>
                <a:spcPts val="0"/>
              </a:spcBef>
              <a:spcAft>
                <a:spcPts val="0"/>
              </a:spcAft>
              <a:buNone/>
            </a:pPr>
            <a:r>
              <a:rPr lang="en" sz="2000" dirty="0"/>
              <a:t>CS 4624: Multimedia, Hypertext, and Information Access</a:t>
            </a:r>
            <a:endParaRPr sz="2000" dirty="0"/>
          </a:p>
          <a:p>
            <a:pPr marL="0" lvl="0" indent="0" algn="l" rtl="0">
              <a:spcBef>
                <a:spcPts val="0"/>
              </a:spcBef>
              <a:spcAft>
                <a:spcPts val="0"/>
              </a:spcAft>
              <a:buNone/>
            </a:pPr>
            <a:r>
              <a:rPr lang="en" sz="2000" dirty="0"/>
              <a:t>Dr. Edward Fox</a:t>
            </a:r>
            <a:endParaRPr sz="2000" dirty="0"/>
          </a:p>
          <a:p>
            <a:pPr marL="0" lvl="0" indent="0" algn="l" rtl="0">
              <a:spcBef>
                <a:spcPts val="0"/>
              </a:spcBef>
              <a:spcAft>
                <a:spcPts val="0"/>
              </a:spcAft>
              <a:buNone/>
            </a:pPr>
            <a:r>
              <a:rPr lang="en" sz="2000" dirty="0"/>
              <a:t>Virginia Tech, Blacksburg, VA 24061</a:t>
            </a:r>
            <a:endParaRPr sz="2000" dirty="0"/>
          </a:p>
          <a:p>
            <a:pPr marL="0" lvl="0" indent="0" algn="l" rtl="0">
              <a:spcBef>
                <a:spcPts val="0"/>
              </a:spcBef>
              <a:spcAft>
                <a:spcPts val="0"/>
              </a:spcAft>
              <a:buNone/>
            </a:pPr>
            <a:r>
              <a:rPr lang="en-US" sz="2000" dirty="0"/>
              <a:t>May 6</a:t>
            </a:r>
            <a:r>
              <a:rPr lang="en" sz="2000" dirty="0"/>
              <a:t>, 2020</a:t>
            </a:r>
            <a:endParaRPr sz="2000" dirty="0"/>
          </a:p>
          <a:p>
            <a:pPr marL="0" lvl="0" indent="0" algn="ctr" rtl="0">
              <a:spcBef>
                <a:spcPts val="0"/>
              </a:spcBef>
              <a:spcAft>
                <a:spcPts val="0"/>
              </a:spcAft>
              <a:buNone/>
            </a:pPr>
            <a:endParaRPr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22"/>
          <p:cNvSpPr txBox="1">
            <a:spLocks noGrp="1"/>
          </p:cNvSpPr>
          <p:nvPr>
            <p:ph type="title"/>
          </p:nvPr>
        </p:nvSpPr>
        <p:spPr>
          <a:xfrm>
            <a:off x="397600" y="633575"/>
            <a:ext cx="79404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Edges.csv</a:t>
            </a:r>
            <a:endParaRPr/>
          </a:p>
        </p:txBody>
      </p:sp>
      <p:pic>
        <p:nvPicPr>
          <p:cNvPr id="241" name="Google Shape;241;p22"/>
          <p:cNvPicPr preferRelativeResize="0"/>
          <p:nvPr/>
        </p:nvPicPr>
        <p:blipFill rotWithShape="1">
          <a:blip r:embed="rId3">
            <a:alphaModFix/>
          </a:blip>
          <a:srcRect b="26248"/>
          <a:stretch/>
        </p:blipFill>
        <p:spPr>
          <a:xfrm>
            <a:off x="229713" y="1457725"/>
            <a:ext cx="8684577" cy="2427650"/>
          </a:xfrm>
          <a:prstGeom prst="rect">
            <a:avLst/>
          </a:prstGeom>
          <a:noFill/>
          <a:ln>
            <a:noFill/>
          </a:ln>
        </p:spPr>
      </p:pic>
      <p:sp>
        <p:nvSpPr>
          <p:cNvPr id="242" name="Google Shape;242;p22"/>
          <p:cNvSpPr/>
          <p:nvPr/>
        </p:nvSpPr>
        <p:spPr>
          <a:xfrm>
            <a:off x="1725077" y="3959375"/>
            <a:ext cx="2188200" cy="762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2"/>
          <p:cNvSpPr/>
          <p:nvPr/>
        </p:nvSpPr>
        <p:spPr>
          <a:xfrm>
            <a:off x="5230701" y="3959375"/>
            <a:ext cx="2188200" cy="762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44" name="Google Shape;244;p22"/>
          <p:cNvCxnSpPr>
            <a:stCxn id="242" idx="3"/>
            <a:endCxn id="243" idx="1"/>
          </p:cNvCxnSpPr>
          <p:nvPr/>
        </p:nvCxnSpPr>
        <p:spPr>
          <a:xfrm>
            <a:off x="3913277" y="4340525"/>
            <a:ext cx="1317300" cy="0"/>
          </a:xfrm>
          <a:prstGeom prst="straightConnector1">
            <a:avLst/>
          </a:prstGeom>
          <a:noFill/>
          <a:ln w="9525" cap="flat" cmpd="sng">
            <a:solidFill>
              <a:schemeClr val="dk2"/>
            </a:solidFill>
            <a:prstDash val="solid"/>
            <a:round/>
            <a:headEnd type="none" w="med" len="med"/>
            <a:tailEnd type="triangle" w="med" len="med"/>
          </a:ln>
        </p:spPr>
      </p:cxnSp>
      <p:sp>
        <p:nvSpPr>
          <p:cNvPr id="245" name="Google Shape;245;p22"/>
          <p:cNvSpPr txBox="1"/>
          <p:nvPr/>
        </p:nvSpPr>
        <p:spPr>
          <a:xfrm>
            <a:off x="1791675" y="3959375"/>
            <a:ext cx="2188200" cy="762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Calibri"/>
                <a:ea typeface="Calibri"/>
                <a:cs typeface="Calibri"/>
                <a:sym typeface="Calibri"/>
              </a:rPr>
              <a:t>Dataset</a:t>
            </a:r>
            <a:endParaRPr sz="2000">
              <a:latin typeface="Calibri"/>
              <a:ea typeface="Calibri"/>
              <a:cs typeface="Calibri"/>
              <a:sym typeface="Calibri"/>
            </a:endParaRPr>
          </a:p>
        </p:txBody>
      </p:sp>
      <p:sp>
        <p:nvSpPr>
          <p:cNvPr id="246" name="Google Shape;246;p22"/>
          <p:cNvSpPr txBox="1"/>
          <p:nvPr/>
        </p:nvSpPr>
        <p:spPr>
          <a:xfrm>
            <a:off x="5230700" y="3959375"/>
            <a:ext cx="2188200" cy="762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Calibri"/>
                <a:ea typeface="Calibri"/>
                <a:cs typeface="Calibri"/>
                <a:sym typeface="Calibri"/>
              </a:rPr>
              <a:t>Dataset</a:t>
            </a:r>
            <a:endParaRPr sz="2000">
              <a:latin typeface="Calibri"/>
              <a:ea typeface="Calibri"/>
              <a:cs typeface="Calibri"/>
              <a:sym typeface="Calibri"/>
            </a:endParaRPr>
          </a:p>
        </p:txBody>
      </p:sp>
      <p:sp>
        <p:nvSpPr>
          <p:cNvPr id="247" name="Google Shape;247;p22"/>
          <p:cNvSpPr txBox="1"/>
          <p:nvPr/>
        </p:nvSpPr>
        <p:spPr>
          <a:xfrm>
            <a:off x="3962238" y="4297784"/>
            <a:ext cx="1219500" cy="457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Calibri"/>
                <a:ea typeface="Calibri"/>
                <a:cs typeface="Calibri"/>
                <a:sym typeface="Calibri"/>
              </a:rPr>
              <a:t>Algo</a:t>
            </a:r>
            <a:endParaRPr sz="2000">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23"/>
          <p:cNvSpPr txBox="1">
            <a:spLocks noGrp="1"/>
          </p:cNvSpPr>
          <p:nvPr>
            <p:ph type="title"/>
          </p:nvPr>
        </p:nvSpPr>
        <p:spPr>
          <a:xfrm>
            <a:off x="397600" y="633575"/>
            <a:ext cx="79404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Path Metrics</a:t>
            </a:r>
            <a:endParaRPr/>
          </a:p>
        </p:txBody>
      </p:sp>
      <p:pic>
        <p:nvPicPr>
          <p:cNvPr id="253" name="Google Shape;253;p23"/>
          <p:cNvPicPr preferRelativeResize="0"/>
          <p:nvPr/>
        </p:nvPicPr>
        <p:blipFill>
          <a:blip r:embed="rId3">
            <a:alphaModFix/>
          </a:blip>
          <a:stretch>
            <a:fillRect/>
          </a:stretch>
        </p:blipFill>
        <p:spPr>
          <a:xfrm>
            <a:off x="3134150" y="1337113"/>
            <a:ext cx="5740038" cy="3250525"/>
          </a:xfrm>
          <a:prstGeom prst="rect">
            <a:avLst/>
          </a:prstGeom>
          <a:noFill/>
          <a:ln>
            <a:noFill/>
          </a:ln>
        </p:spPr>
      </p:pic>
      <p:pic>
        <p:nvPicPr>
          <p:cNvPr id="254" name="Google Shape;254;p23"/>
          <p:cNvPicPr preferRelativeResize="0"/>
          <p:nvPr/>
        </p:nvPicPr>
        <p:blipFill>
          <a:blip r:embed="rId4">
            <a:alphaModFix/>
          </a:blip>
          <a:stretch>
            <a:fillRect/>
          </a:stretch>
        </p:blipFill>
        <p:spPr>
          <a:xfrm>
            <a:off x="397595" y="1462650"/>
            <a:ext cx="2497481" cy="29994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24"/>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Interim Project Toolkit - The GRANDstack</a:t>
            </a:r>
            <a:endParaRPr/>
          </a:p>
        </p:txBody>
      </p:sp>
      <p:pic>
        <p:nvPicPr>
          <p:cNvPr id="260" name="Google Shape;260;p24"/>
          <p:cNvPicPr preferRelativeResize="0"/>
          <p:nvPr/>
        </p:nvPicPr>
        <p:blipFill>
          <a:blip r:embed="rId3">
            <a:alphaModFix/>
          </a:blip>
          <a:stretch>
            <a:fillRect/>
          </a:stretch>
        </p:blipFill>
        <p:spPr>
          <a:xfrm>
            <a:off x="471475" y="1800200"/>
            <a:ext cx="8201025" cy="22002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25"/>
          <p:cNvSpPr txBox="1">
            <a:spLocks noGrp="1"/>
          </p:cNvSpPr>
          <p:nvPr>
            <p:ph type="title"/>
          </p:nvPr>
        </p:nvSpPr>
        <p:spPr>
          <a:xfrm>
            <a:off x="490325" y="845600"/>
            <a:ext cx="86535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Implemented Project Toolkit - Grakn</a:t>
            </a:r>
            <a:endParaRPr/>
          </a:p>
        </p:txBody>
      </p:sp>
      <p:pic>
        <p:nvPicPr>
          <p:cNvPr id="266" name="Google Shape;266;p25"/>
          <p:cNvPicPr preferRelativeResize="0"/>
          <p:nvPr/>
        </p:nvPicPr>
        <p:blipFill>
          <a:blip r:embed="rId3">
            <a:alphaModFix/>
          </a:blip>
          <a:stretch>
            <a:fillRect/>
          </a:stretch>
        </p:blipFill>
        <p:spPr>
          <a:xfrm>
            <a:off x="5148050" y="1550500"/>
            <a:ext cx="2835950" cy="1560975"/>
          </a:xfrm>
          <a:prstGeom prst="rect">
            <a:avLst/>
          </a:prstGeom>
          <a:noFill/>
          <a:ln>
            <a:noFill/>
          </a:ln>
        </p:spPr>
      </p:pic>
      <p:pic>
        <p:nvPicPr>
          <p:cNvPr id="267" name="Google Shape;267;p25"/>
          <p:cNvPicPr preferRelativeResize="0"/>
          <p:nvPr/>
        </p:nvPicPr>
        <p:blipFill>
          <a:blip r:embed="rId4">
            <a:alphaModFix/>
          </a:blip>
          <a:stretch>
            <a:fillRect/>
          </a:stretch>
        </p:blipFill>
        <p:spPr>
          <a:xfrm>
            <a:off x="4207550" y="3171100"/>
            <a:ext cx="4716940" cy="1740475"/>
          </a:xfrm>
          <a:prstGeom prst="rect">
            <a:avLst/>
          </a:prstGeom>
          <a:noFill/>
          <a:ln>
            <a:noFill/>
          </a:ln>
        </p:spPr>
      </p:pic>
      <p:sp>
        <p:nvSpPr>
          <p:cNvPr id="268" name="Google Shape;268;p25"/>
          <p:cNvSpPr txBox="1">
            <a:spLocks noGrp="1"/>
          </p:cNvSpPr>
          <p:nvPr>
            <p:ph type="body" idx="1"/>
          </p:nvPr>
        </p:nvSpPr>
        <p:spPr>
          <a:xfrm>
            <a:off x="622850" y="1549075"/>
            <a:ext cx="3584700" cy="30135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 sz="2000"/>
              <a:t>Database storage/interface</a:t>
            </a:r>
            <a:endParaRPr sz="2000"/>
          </a:p>
          <a:p>
            <a:pPr marL="457200" lvl="0" indent="-355600" algn="l" rtl="0">
              <a:spcBef>
                <a:spcPts val="0"/>
              </a:spcBef>
              <a:spcAft>
                <a:spcPts val="0"/>
              </a:spcAft>
              <a:buSzPts val="2000"/>
              <a:buChar char="●"/>
            </a:pPr>
            <a:r>
              <a:rPr lang="en" sz="2000"/>
              <a:t>Graql queries for reads, writes, &amp; analysis </a:t>
            </a:r>
            <a:endParaRPr sz="2000"/>
          </a:p>
          <a:p>
            <a:pPr marL="457200" lvl="0" indent="-355600" algn="l" rtl="0">
              <a:spcBef>
                <a:spcPts val="0"/>
              </a:spcBef>
              <a:spcAft>
                <a:spcPts val="0"/>
              </a:spcAft>
              <a:buSzPts val="2000"/>
              <a:buChar char="●"/>
            </a:pPr>
            <a:r>
              <a:rPr lang="en" sz="2000"/>
              <a:t>Three Client APIs:</a:t>
            </a:r>
            <a:endParaRPr sz="2000"/>
          </a:p>
          <a:p>
            <a:pPr marL="914400" lvl="1" indent="-330200" algn="l" rtl="0">
              <a:spcBef>
                <a:spcPts val="0"/>
              </a:spcBef>
              <a:spcAft>
                <a:spcPts val="0"/>
              </a:spcAft>
              <a:buSzPts val="1600"/>
              <a:buChar char="○"/>
            </a:pPr>
            <a:r>
              <a:rPr lang="en" sz="1600"/>
              <a:t>Node.js</a:t>
            </a:r>
            <a:endParaRPr sz="1600"/>
          </a:p>
          <a:p>
            <a:pPr marL="914400" lvl="1" indent="-330200" algn="l" rtl="0">
              <a:spcBef>
                <a:spcPts val="0"/>
              </a:spcBef>
              <a:spcAft>
                <a:spcPts val="0"/>
              </a:spcAft>
              <a:buSzPts val="1600"/>
              <a:buChar char="○"/>
            </a:pPr>
            <a:r>
              <a:rPr lang="en" sz="1600"/>
              <a:t>Python</a:t>
            </a:r>
            <a:endParaRPr sz="1600"/>
          </a:p>
          <a:p>
            <a:pPr marL="914400" lvl="1" indent="-330200" algn="l" rtl="0">
              <a:spcBef>
                <a:spcPts val="0"/>
              </a:spcBef>
              <a:spcAft>
                <a:spcPts val="0"/>
              </a:spcAft>
              <a:buSzPts val="1600"/>
              <a:buChar char="○"/>
            </a:pPr>
            <a:r>
              <a:rPr lang="en" sz="1600"/>
              <a:t>Java</a:t>
            </a:r>
            <a:endParaRPr sz="1600"/>
          </a:p>
          <a:p>
            <a:pPr marL="457200" lvl="0" indent="0" algn="l" rtl="0">
              <a:spcBef>
                <a:spcPts val="1600"/>
              </a:spcBef>
              <a:spcAft>
                <a:spcPts val="1600"/>
              </a:spcAft>
              <a:buNone/>
            </a:pPr>
            <a:endParaRPr sz="20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26"/>
          <p:cNvSpPr txBox="1">
            <a:spLocks noGrp="1"/>
          </p:cNvSpPr>
          <p:nvPr>
            <p:ph type="title"/>
          </p:nvPr>
        </p:nvSpPr>
        <p:spPr>
          <a:xfrm>
            <a:off x="819150" y="538100"/>
            <a:ext cx="75057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And/Or Problem</a:t>
            </a:r>
            <a:endParaRPr/>
          </a:p>
        </p:txBody>
      </p:sp>
      <p:sp>
        <p:nvSpPr>
          <p:cNvPr id="274" name="Google Shape;274;p26"/>
          <p:cNvSpPr/>
          <p:nvPr/>
        </p:nvSpPr>
        <p:spPr>
          <a:xfrm>
            <a:off x="7298177" y="1147225"/>
            <a:ext cx="1026600" cy="9984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75" name="Google Shape;275;p26"/>
          <p:cNvCxnSpPr>
            <a:stCxn id="276" idx="4"/>
            <a:endCxn id="277" idx="1"/>
          </p:cNvCxnSpPr>
          <p:nvPr/>
        </p:nvCxnSpPr>
        <p:spPr>
          <a:xfrm>
            <a:off x="6234827" y="2145625"/>
            <a:ext cx="356700" cy="1068600"/>
          </a:xfrm>
          <a:prstGeom prst="straightConnector1">
            <a:avLst/>
          </a:prstGeom>
          <a:noFill/>
          <a:ln w="9525" cap="flat" cmpd="sng">
            <a:solidFill>
              <a:schemeClr val="dk2"/>
            </a:solidFill>
            <a:prstDash val="solid"/>
            <a:round/>
            <a:headEnd type="none" w="med" len="med"/>
            <a:tailEnd type="triangle" w="med" len="med"/>
          </a:ln>
        </p:spPr>
      </p:cxnSp>
      <p:sp>
        <p:nvSpPr>
          <p:cNvPr id="277" name="Google Shape;277;p26"/>
          <p:cNvSpPr/>
          <p:nvPr/>
        </p:nvSpPr>
        <p:spPr>
          <a:xfrm>
            <a:off x="6441075" y="3068050"/>
            <a:ext cx="1026600" cy="998400"/>
          </a:xfrm>
          <a:prstGeom prst="ellipse">
            <a:avLst/>
          </a:prstGeom>
          <a:solidFill>
            <a:srgbClr val="FF99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78" name="Google Shape;278;p26"/>
          <p:cNvCxnSpPr>
            <a:stCxn id="274" idx="4"/>
            <a:endCxn id="277" idx="7"/>
          </p:cNvCxnSpPr>
          <p:nvPr/>
        </p:nvCxnSpPr>
        <p:spPr>
          <a:xfrm flipH="1">
            <a:off x="7317377" y="2145625"/>
            <a:ext cx="494100" cy="1068600"/>
          </a:xfrm>
          <a:prstGeom prst="straightConnector1">
            <a:avLst/>
          </a:prstGeom>
          <a:noFill/>
          <a:ln w="9525" cap="flat" cmpd="sng">
            <a:solidFill>
              <a:schemeClr val="dk2"/>
            </a:solidFill>
            <a:prstDash val="solid"/>
            <a:round/>
            <a:headEnd type="none" w="med" len="med"/>
            <a:tailEnd type="triangle" w="med" len="med"/>
          </a:ln>
        </p:spPr>
      </p:cxnSp>
      <p:sp>
        <p:nvSpPr>
          <p:cNvPr id="279" name="Google Shape;279;p26"/>
          <p:cNvSpPr txBox="1"/>
          <p:nvPr/>
        </p:nvSpPr>
        <p:spPr>
          <a:xfrm>
            <a:off x="503175" y="1438750"/>
            <a:ext cx="4668300" cy="2627700"/>
          </a:xfrm>
          <a:prstGeom prst="rect">
            <a:avLst/>
          </a:prstGeom>
          <a:noFill/>
          <a:ln>
            <a:noFill/>
          </a:ln>
        </p:spPr>
        <p:txBody>
          <a:bodyPr spcFirstLastPara="1" wrap="square" lIns="91425" tIns="91425" rIns="91425" bIns="91425" anchor="t" anchorCtr="0">
            <a:noAutofit/>
          </a:bodyPr>
          <a:lstStyle/>
          <a:p>
            <a:pPr marL="457200" lvl="0" indent="-355600" algn="l" rtl="0">
              <a:spcBef>
                <a:spcPts val="0"/>
              </a:spcBef>
              <a:spcAft>
                <a:spcPts val="0"/>
              </a:spcAft>
              <a:buSzPts val="2000"/>
              <a:buFont typeface="Calibri"/>
              <a:buChar char="●"/>
            </a:pPr>
            <a:r>
              <a:rPr lang="en" sz="2000">
                <a:latin typeface="Calibri"/>
                <a:ea typeface="Calibri"/>
                <a:cs typeface="Calibri"/>
                <a:sym typeface="Calibri"/>
              </a:rPr>
              <a:t>With traditional node-edge-node relationships, we weren’t  sure how to differentiate between two scenarios present in our data:</a:t>
            </a:r>
            <a:endParaRPr sz="2000">
              <a:latin typeface="Calibri"/>
              <a:ea typeface="Calibri"/>
              <a:cs typeface="Calibri"/>
              <a:sym typeface="Calibri"/>
            </a:endParaRPr>
          </a:p>
          <a:p>
            <a:pPr marL="914400" lvl="1" indent="-355600" algn="l" rtl="0">
              <a:spcBef>
                <a:spcPts val="0"/>
              </a:spcBef>
              <a:spcAft>
                <a:spcPts val="0"/>
              </a:spcAft>
              <a:buSzPts val="2000"/>
              <a:buFont typeface="Calibri"/>
              <a:buChar char="○"/>
            </a:pPr>
            <a:r>
              <a:rPr lang="en" sz="2000">
                <a:latin typeface="Calibri"/>
                <a:ea typeface="Calibri"/>
                <a:cs typeface="Calibri"/>
                <a:sym typeface="Calibri"/>
              </a:rPr>
              <a:t>A certain output requires Input 1 AND Input 2 to be produced</a:t>
            </a:r>
            <a:endParaRPr sz="2000">
              <a:latin typeface="Calibri"/>
              <a:ea typeface="Calibri"/>
              <a:cs typeface="Calibri"/>
              <a:sym typeface="Calibri"/>
            </a:endParaRPr>
          </a:p>
          <a:p>
            <a:pPr marL="914400" lvl="1" indent="-355600" algn="l" rtl="0">
              <a:spcBef>
                <a:spcPts val="0"/>
              </a:spcBef>
              <a:spcAft>
                <a:spcPts val="0"/>
              </a:spcAft>
              <a:buSzPts val="2000"/>
              <a:buFont typeface="Calibri"/>
              <a:buChar char="○"/>
            </a:pPr>
            <a:r>
              <a:rPr lang="en" sz="2000">
                <a:latin typeface="Calibri"/>
                <a:ea typeface="Calibri"/>
                <a:cs typeface="Calibri"/>
                <a:sym typeface="Calibri"/>
              </a:rPr>
              <a:t>You can use either Input 1 OR Input</a:t>
            </a:r>
            <a:endParaRPr sz="2000">
              <a:latin typeface="Calibri"/>
              <a:ea typeface="Calibri"/>
              <a:cs typeface="Calibri"/>
              <a:sym typeface="Calibri"/>
            </a:endParaRPr>
          </a:p>
          <a:p>
            <a:pPr marL="457200" lvl="0" indent="-355600" algn="l" rtl="0">
              <a:spcBef>
                <a:spcPts val="0"/>
              </a:spcBef>
              <a:spcAft>
                <a:spcPts val="0"/>
              </a:spcAft>
              <a:buSzPts val="2000"/>
              <a:buFont typeface="Calibri"/>
              <a:buChar char="●"/>
            </a:pPr>
            <a:r>
              <a:rPr lang="en" sz="2000">
                <a:latin typeface="Calibri"/>
                <a:ea typeface="Calibri"/>
                <a:cs typeface="Calibri"/>
                <a:sym typeface="Calibri"/>
              </a:rPr>
              <a:t>This means the difference between returning 2 paths and 1 path</a:t>
            </a:r>
            <a:endParaRPr sz="2000">
              <a:latin typeface="Calibri"/>
              <a:ea typeface="Calibri"/>
              <a:cs typeface="Calibri"/>
              <a:sym typeface="Calibri"/>
            </a:endParaRPr>
          </a:p>
        </p:txBody>
      </p:sp>
      <p:sp>
        <p:nvSpPr>
          <p:cNvPr id="280" name="Google Shape;280;p26"/>
          <p:cNvSpPr txBox="1"/>
          <p:nvPr/>
        </p:nvSpPr>
        <p:spPr>
          <a:xfrm>
            <a:off x="7298175" y="1265275"/>
            <a:ext cx="1098600" cy="762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Calibri"/>
                <a:ea typeface="Calibri"/>
                <a:cs typeface="Calibri"/>
                <a:sym typeface="Calibri"/>
              </a:rPr>
              <a:t>Input</a:t>
            </a:r>
            <a:endParaRPr sz="2000">
              <a:latin typeface="Calibri"/>
              <a:ea typeface="Calibri"/>
              <a:cs typeface="Calibri"/>
              <a:sym typeface="Calibri"/>
            </a:endParaRPr>
          </a:p>
        </p:txBody>
      </p:sp>
      <p:sp>
        <p:nvSpPr>
          <p:cNvPr id="276" name="Google Shape;276;p26"/>
          <p:cNvSpPr/>
          <p:nvPr/>
        </p:nvSpPr>
        <p:spPr>
          <a:xfrm>
            <a:off x="5721527" y="1147225"/>
            <a:ext cx="1026600" cy="9984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6"/>
          <p:cNvSpPr txBox="1"/>
          <p:nvPr/>
        </p:nvSpPr>
        <p:spPr>
          <a:xfrm>
            <a:off x="5685525" y="1265275"/>
            <a:ext cx="1098600" cy="762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Calibri"/>
                <a:ea typeface="Calibri"/>
                <a:cs typeface="Calibri"/>
                <a:sym typeface="Calibri"/>
              </a:rPr>
              <a:t>Input</a:t>
            </a:r>
            <a:endParaRPr sz="2000">
              <a:latin typeface="Calibri"/>
              <a:ea typeface="Calibri"/>
              <a:cs typeface="Calibri"/>
              <a:sym typeface="Calibri"/>
            </a:endParaRPr>
          </a:p>
        </p:txBody>
      </p:sp>
      <p:sp>
        <p:nvSpPr>
          <p:cNvPr id="282" name="Google Shape;282;p26"/>
          <p:cNvSpPr txBox="1"/>
          <p:nvPr/>
        </p:nvSpPr>
        <p:spPr>
          <a:xfrm>
            <a:off x="6405075" y="3186100"/>
            <a:ext cx="1098600" cy="762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Calibri"/>
                <a:ea typeface="Calibri"/>
                <a:cs typeface="Calibri"/>
                <a:sym typeface="Calibri"/>
              </a:rPr>
              <a:t>Output</a:t>
            </a:r>
            <a:endParaRPr sz="2000">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27"/>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Solution: The Hypergraph</a:t>
            </a:r>
            <a:endParaRPr/>
          </a:p>
        </p:txBody>
      </p:sp>
      <p:sp>
        <p:nvSpPr>
          <p:cNvPr id="288" name="Google Shape;288;p27"/>
          <p:cNvSpPr txBox="1">
            <a:spLocks noGrp="1"/>
          </p:cNvSpPr>
          <p:nvPr>
            <p:ph type="body" idx="1"/>
          </p:nvPr>
        </p:nvSpPr>
        <p:spPr>
          <a:xfrm>
            <a:off x="819150" y="1627325"/>
            <a:ext cx="7505700" cy="24480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 sz="2000"/>
              <a:t>Recommended by our Client</a:t>
            </a:r>
            <a:endParaRPr sz="2000"/>
          </a:p>
          <a:p>
            <a:pPr marL="457200" lvl="0" indent="-355600" algn="l" rtl="0">
              <a:spcBef>
                <a:spcPts val="0"/>
              </a:spcBef>
              <a:spcAft>
                <a:spcPts val="0"/>
              </a:spcAft>
              <a:buSzPts val="2000"/>
              <a:buChar char="●"/>
            </a:pPr>
            <a:r>
              <a:rPr lang="en" sz="2000"/>
              <a:t>A hyperedge can connect any number of entities</a:t>
            </a:r>
            <a:endParaRPr sz="2000"/>
          </a:p>
          <a:p>
            <a:pPr marL="457200" lvl="0" indent="-355600" algn="l" rtl="0">
              <a:spcBef>
                <a:spcPts val="0"/>
              </a:spcBef>
              <a:spcAft>
                <a:spcPts val="0"/>
              </a:spcAft>
              <a:buSzPts val="2000"/>
              <a:buChar char="●"/>
            </a:pPr>
            <a:r>
              <a:rPr lang="en" sz="2000"/>
              <a:t>Now we can distinguish between hyperedges and normal edges</a:t>
            </a:r>
            <a:endParaRPr sz="2000"/>
          </a:p>
        </p:txBody>
      </p:sp>
      <p:pic>
        <p:nvPicPr>
          <p:cNvPr id="289" name="Google Shape;289;p27"/>
          <p:cNvPicPr preferRelativeResize="0"/>
          <p:nvPr/>
        </p:nvPicPr>
        <p:blipFill rotWithShape="1">
          <a:blip r:embed="rId3">
            <a:alphaModFix/>
          </a:blip>
          <a:srcRect l="10241" t="60627" r="56859" b="21967"/>
          <a:stretch/>
        </p:blipFill>
        <p:spPr>
          <a:xfrm>
            <a:off x="3732200" y="3178750"/>
            <a:ext cx="5048397" cy="1418776"/>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28"/>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Grakn Database Schema</a:t>
            </a:r>
            <a:endParaRPr/>
          </a:p>
        </p:txBody>
      </p:sp>
      <p:sp>
        <p:nvSpPr>
          <p:cNvPr id="295" name="Google Shape;295;p28"/>
          <p:cNvSpPr txBox="1">
            <a:spLocks noGrp="1"/>
          </p:cNvSpPr>
          <p:nvPr>
            <p:ph type="body" idx="1"/>
          </p:nvPr>
        </p:nvSpPr>
        <p:spPr>
          <a:xfrm>
            <a:off x="819150" y="1585400"/>
            <a:ext cx="7505700" cy="24480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 sz="2000"/>
              <a:t>Our client recommended a tool called Grakn.  </a:t>
            </a:r>
            <a:endParaRPr sz="2000"/>
          </a:p>
          <a:p>
            <a:pPr marL="914400" lvl="1" indent="-355600" algn="l" rtl="0">
              <a:spcBef>
                <a:spcPts val="0"/>
              </a:spcBef>
              <a:spcAft>
                <a:spcPts val="0"/>
              </a:spcAft>
              <a:buSzPts val="2000"/>
              <a:buChar char="○"/>
            </a:pPr>
            <a:r>
              <a:rPr lang="en" sz="2000"/>
              <a:t>Designed for Knowledge Graphs specifically</a:t>
            </a:r>
            <a:endParaRPr sz="2000"/>
          </a:p>
          <a:p>
            <a:pPr marL="914400" lvl="1" indent="-355600" algn="l" rtl="0">
              <a:spcBef>
                <a:spcPts val="0"/>
              </a:spcBef>
              <a:spcAft>
                <a:spcPts val="0"/>
              </a:spcAft>
              <a:buSzPts val="2000"/>
              <a:buChar char="○"/>
            </a:pPr>
            <a:r>
              <a:rPr lang="en" sz="2000"/>
              <a:t>Open Source</a:t>
            </a:r>
            <a:endParaRPr sz="2000"/>
          </a:p>
          <a:p>
            <a:pPr marL="914400" lvl="1" indent="-355600" algn="l" rtl="0">
              <a:spcBef>
                <a:spcPts val="0"/>
              </a:spcBef>
              <a:spcAft>
                <a:spcPts val="0"/>
              </a:spcAft>
              <a:buSzPts val="2000"/>
              <a:buChar char="○"/>
            </a:pPr>
            <a:r>
              <a:rPr lang="en" sz="2000"/>
              <a:t>Allows Hyper-Relationships</a:t>
            </a:r>
            <a:endParaRPr sz="2000"/>
          </a:p>
          <a:p>
            <a:pPr marL="457200" lvl="0" indent="-355600" algn="l" rtl="0">
              <a:spcBef>
                <a:spcPts val="0"/>
              </a:spcBef>
              <a:spcAft>
                <a:spcPts val="0"/>
              </a:spcAft>
              <a:buSzPts val="2000"/>
              <a:buChar char="●"/>
            </a:pPr>
            <a:r>
              <a:rPr lang="en" sz="2000"/>
              <a:t>Sample of our  Schema: </a:t>
            </a:r>
            <a:endParaRPr sz="2000"/>
          </a:p>
        </p:txBody>
      </p:sp>
      <p:pic>
        <p:nvPicPr>
          <p:cNvPr id="296" name="Google Shape;296;p28"/>
          <p:cNvPicPr preferRelativeResize="0"/>
          <p:nvPr/>
        </p:nvPicPr>
        <p:blipFill>
          <a:blip r:embed="rId3">
            <a:alphaModFix/>
          </a:blip>
          <a:stretch>
            <a:fillRect/>
          </a:stretch>
        </p:blipFill>
        <p:spPr>
          <a:xfrm>
            <a:off x="6541900" y="831675"/>
            <a:ext cx="2112875" cy="39554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29"/>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Migration Scripts</a:t>
            </a:r>
            <a:endParaRPr/>
          </a:p>
        </p:txBody>
      </p:sp>
      <p:sp>
        <p:nvSpPr>
          <p:cNvPr id="302" name="Google Shape;302;p29"/>
          <p:cNvSpPr txBox="1">
            <a:spLocks noGrp="1"/>
          </p:cNvSpPr>
          <p:nvPr>
            <p:ph type="body" idx="1"/>
          </p:nvPr>
        </p:nvSpPr>
        <p:spPr>
          <a:xfrm>
            <a:off x="749275" y="1599375"/>
            <a:ext cx="6714300" cy="2448000"/>
          </a:xfrm>
          <a:prstGeom prst="rect">
            <a:avLst/>
          </a:prstGeom>
        </p:spPr>
        <p:txBody>
          <a:bodyPr spcFirstLastPara="1" wrap="square" lIns="91425" tIns="91425" rIns="91425" bIns="91425" anchor="t" anchorCtr="0">
            <a:noAutofit/>
          </a:bodyPr>
          <a:lstStyle/>
          <a:p>
            <a:pPr marL="457200" lvl="0" indent="-330200" algn="l" rtl="0">
              <a:spcBef>
                <a:spcPts val="0"/>
              </a:spcBef>
              <a:spcAft>
                <a:spcPts val="0"/>
              </a:spcAft>
              <a:buSzPts val="1600"/>
              <a:buChar char="●"/>
            </a:pPr>
            <a:r>
              <a:rPr lang="en" sz="1600"/>
              <a:t>With schema established, starting migrating the data</a:t>
            </a:r>
            <a:endParaRPr sz="1600"/>
          </a:p>
          <a:p>
            <a:pPr marL="457200" lvl="0" indent="-330200" algn="l" rtl="0">
              <a:spcBef>
                <a:spcPts val="0"/>
              </a:spcBef>
              <a:spcAft>
                <a:spcPts val="0"/>
              </a:spcAft>
              <a:buSzPts val="1600"/>
              <a:buChar char="●"/>
            </a:pPr>
            <a:r>
              <a:rPr lang="en" sz="1600"/>
              <a:t>Grakn has three clients:</a:t>
            </a:r>
            <a:endParaRPr sz="1600"/>
          </a:p>
          <a:p>
            <a:pPr marL="914400" lvl="1" indent="-330200" algn="l" rtl="0">
              <a:spcBef>
                <a:spcPts val="0"/>
              </a:spcBef>
              <a:spcAft>
                <a:spcPts val="0"/>
              </a:spcAft>
              <a:buSzPts val="1600"/>
              <a:buChar char="○"/>
            </a:pPr>
            <a:r>
              <a:rPr lang="en" sz="1600"/>
              <a:t>Python</a:t>
            </a:r>
            <a:endParaRPr sz="1600"/>
          </a:p>
          <a:p>
            <a:pPr marL="914400" lvl="1" indent="-330200" algn="l" rtl="0">
              <a:spcBef>
                <a:spcPts val="0"/>
              </a:spcBef>
              <a:spcAft>
                <a:spcPts val="0"/>
              </a:spcAft>
              <a:buSzPts val="1600"/>
              <a:buChar char="○"/>
            </a:pPr>
            <a:r>
              <a:rPr lang="en" sz="1600"/>
              <a:t>Java</a:t>
            </a:r>
            <a:endParaRPr sz="1600"/>
          </a:p>
          <a:p>
            <a:pPr marL="914400" lvl="1" indent="-330200" algn="l" rtl="0">
              <a:spcBef>
                <a:spcPts val="0"/>
              </a:spcBef>
              <a:spcAft>
                <a:spcPts val="0"/>
              </a:spcAft>
              <a:buSzPts val="1600"/>
              <a:buChar char="○"/>
            </a:pPr>
            <a:r>
              <a:rPr lang="en" sz="1600"/>
              <a:t>Node.js</a:t>
            </a:r>
            <a:endParaRPr sz="1600"/>
          </a:p>
          <a:p>
            <a:pPr marL="457200" lvl="0" indent="-330200" algn="l" rtl="0">
              <a:spcBef>
                <a:spcPts val="0"/>
              </a:spcBef>
              <a:spcAft>
                <a:spcPts val="0"/>
              </a:spcAft>
              <a:buSzPts val="1600"/>
              <a:buChar char="●"/>
            </a:pPr>
            <a:r>
              <a:rPr lang="en" sz="1600"/>
              <a:t> Wrote data migration scripts that could use these clients and  migrate from  CSV →  Grakn DB</a:t>
            </a:r>
            <a:endParaRPr sz="1600"/>
          </a:p>
          <a:p>
            <a:pPr marL="457200" lvl="0" indent="-355600" algn="l" rtl="0">
              <a:spcBef>
                <a:spcPts val="0"/>
              </a:spcBef>
              <a:spcAft>
                <a:spcPts val="0"/>
              </a:spcAft>
              <a:buSzPts val="2000"/>
              <a:buChar char="●"/>
            </a:pPr>
            <a:r>
              <a:rPr lang="en" sz="1600"/>
              <a:t>This proved way more challenging than it had been with Neo4</a:t>
            </a:r>
            <a:r>
              <a:rPr lang="en" sz="2000"/>
              <a:t>j</a:t>
            </a:r>
            <a:endParaRPr sz="2000"/>
          </a:p>
        </p:txBody>
      </p:sp>
      <p:pic>
        <p:nvPicPr>
          <p:cNvPr id="303" name="Google Shape;303;p29"/>
          <p:cNvPicPr preferRelativeResize="0"/>
          <p:nvPr/>
        </p:nvPicPr>
        <p:blipFill>
          <a:blip r:embed="rId3">
            <a:alphaModFix/>
          </a:blip>
          <a:stretch>
            <a:fillRect/>
          </a:stretch>
        </p:blipFill>
        <p:spPr>
          <a:xfrm>
            <a:off x="6321925" y="370375"/>
            <a:ext cx="1429824" cy="1429824"/>
          </a:xfrm>
          <a:prstGeom prst="rect">
            <a:avLst/>
          </a:prstGeom>
          <a:noFill/>
          <a:ln>
            <a:noFill/>
          </a:ln>
        </p:spPr>
      </p:pic>
      <p:pic>
        <p:nvPicPr>
          <p:cNvPr id="304" name="Google Shape;304;p29"/>
          <p:cNvPicPr preferRelativeResize="0"/>
          <p:nvPr/>
        </p:nvPicPr>
        <p:blipFill>
          <a:blip r:embed="rId4">
            <a:alphaModFix/>
          </a:blip>
          <a:stretch>
            <a:fillRect/>
          </a:stretch>
        </p:blipFill>
        <p:spPr>
          <a:xfrm>
            <a:off x="7751751" y="1676887"/>
            <a:ext cx="1253574" cy="2292974"/>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30"/>
          <p:cNvSpPr txBox="1">
            <a:spLocks noGrp="1"/>
          </p:cNvSpPr>
          <p:nvPr>
            <p:ph type="title"/>
          </p:nvPr>
        </p:nvSpPr>
        <p:spPr>
          <a:xfrm>
            <a:off x="819150" y="314475"/>
            <a:ext cx="75057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Possible User Interface: Console</a:t>
            </a:r>
            <a:endParaRPr/>
          </a:p>
        </p:txBody>
      </p:sp>
      <p:sp>
        <p:nvSpPr>
          <p:cNvPr id="310" name="Google Shape;310;p30"/>
          <p:cNvSpPr txBox="1">
            <a:spLocks noGrp="1"/>
          </p:cNvSpPr>
          <p:nvPr>
            <p:ph type="body" idx="1"/>
          </p:nvPr>
        </p:nvSpPr>
        <p:spPr>
          <a:xfrm>
            <a:off x="819150" y="728950"/>
            <a:ext cx="7505700" cy="24480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sz="1800" dirty="0"/>
              <a:t>Grakn Console, </a:t>
            </a:r>
            <a:r>
              <a:rPr lang="en-US" sz="1800" dirty="0"/>
              <a:t>included in software download, uses the </a:t>
            </a:r>
            <a:r>
              <a:rPr lang="en-US" sz="1800" dirty="0" err="1"/>
              <a:t>Graql</a:t>
            </a:r>
            <a:r>
              <a:rPr lang="en-US" sz="1800" dirty="0"/>
              <a:t> language</a:t>
            </a:r>
            <a:endParaRPr sz="1800" dirty="0"/>
          </a:p>
        </p:txBody>
      </p:sp>
      <p:pic>
        <p:nvPicPr>
          <p:cNvPr id="311" name="Google Shape;311;p30"/>
          <p:cNvPicPr preferRelativeResize="0"/>
          <p:nvPr/>
        </p:nvPicPr>
        <p:blipFill rotWithShape="1">
          <a:blip r:embed="rId3">
            <a:alphaModFix/>
          </a:blip>
          <a:srcRect t="3146" r="1408" b="1628"/>
          <a:stretch/>
        </p:blipFill>
        <p:spPr>
          <a:xfrm>
            <a:off x="1262230" y="1122830"/>
            <a:ext cx="6619539" cy="3778482"/>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31"/>
          <p:cNvSpPr txBox="1">
            <a:spLocks noGrp="1"/>
          </p:cNvSpPr>
          <p:nvPr>
            <p:ph type="title"/>
          </p:nvPr>
        </p:nvSpPr>
        <p:spPr>
          <a:xfrm>
            <a:off x="2127000" y="284900"/>
            <a:ext cx="48900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Grakn Workbase UI</a:t>
            </a:r>
            <a:endParaRPr/>
          </a:p>
        </p:txBody>
      </p:sp>
      <p:pic>
        <p:nvPicPr>
          <p:cNvPr id="317" name="Google Shape;317;p31"/>
          <p:cNvPicPr preferRelativeResize="0"/>
          <p:nvPr/>
        </p:nvPicPr>
        <p:blipFill rotWithShape="1">
          <a:blip r:embed="rId3">
            <a:alphaModFix/>
          </a:blip>
          <a:srcRect t="-7160" b="7159"/>
          <a:stretch/>
        </p:blipFill>
        <p:spPr>
          <a:xfrm>
            <a:off x="634225" y="622637"/>
            <a:ext cx="7707851" cy="442932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14"/>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OUTLINE</a:t>
            </a:r>
            <a:endParaRPr/>
          </a:p>
        </p:txBody>
      </p:sp>
      <p:sp>
        <p:nvSpPr>
          <p:cNvPr id="134" name="Google Shape;134;p14"/>
          <p:cNvSpPr txBox="1">
            <a:spLocks noGrp="1"/>
          </p:cNvSpPr>
          <p:nvPr>
            <p:ph type="body" idx="1"/>
          </p:nvPr>
        </p:nvSpPr>
        <p:spPr>
          <a:xfrm>
            <a:off x="819150" y="1475050"/>
            <a:ext cx="6353100" cy="24480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 sz="2000"/>
              <a:t>Project Deliverables</a:t>
            </a:r>
            <a:endParaRPr sz="2000"/>
          </a:p>
          <a:p>
            <a:pPr marL="457200" lvl="0" indent="-355600" algn="l" rtl="0">
              <a:spcBef>
                <a:spcPts val="0"/>
              </a:spcBef>
              <a:spcAft>
                <a:spcPts val="0"/>
              </a:spcAft>
              <a:buSzPts val="2000"/>
              <a:buChar char="●"/>
            </a:pPr>
            <a:r>
              <a:rPr lang="en" sz="2000"/>
              <a:t>Accomplishments</a:t>
            </a:r>
            <a:endParaRPr sz="2000"/>
          </a:p>
          <a:p>
            <a:pPr marL="457200" lvl="0" indent="-355600" algn="l" rtl="0">
              <a:spcBef>
                <a:spcPts val="0"/>
              </a:spcBef>
              <a:spcAft>
                <a:spcPts val="0"/>
              </a:spcAft>
              <a:buSzPts val="2000"/>
              <a:buChar char="●"/>
            </a:pPr>
            <a:r>
              <a:rPr lang="en" sz="2000"/>
              <a:t>Testing and Evaluation</a:t>
            </a:r>
            <a:endParaRPr sz="2000"/>
          </a:p>
          <a:p>
            <a:pPr marL="457200" lvl="0" indent="-355600" algn="l" rtl="0">
              <a:spcBef>
                <a:spcPts val="0"/>
              </a:spcBef>
              <a:spcAft>
                <a:spcPts val="0"/>
              </a:spcAft>
              <a:buSzPts val="2000"/>
              <a:buChar char="●"/>
            </a:pPr>
            <a:r>
              <a:rPr lang="en" sz="2000"/>
              <a:t>Lessons Learned</a:t>
            </a:r>
            <a:endParaRPr sz="2000"/>
          </a:p>
          <a:p>
            <a:pPr marL="457200" lvl="0" indent="-355600" algn="l" rtl="0">
              <a:spcBef>
                <a:spcPts val="0"/>
              </a:spcBef>
              <a:spcAft>
                <a:spcPts val="0"/>
              </a:spcAft>
              <a:buSzPts val="2000"/>
              <a:buChar char="●"/>
            </a:pPr>
            <a:r>
              <a:rPr lang="en" sz="2000"/>
              <a:t>Future Work</a:t>
            </a:r>
            <a:endParaRPr sz="2000"/>
          </a:p>
          <a:p>
            <a:pPr marL="457200" lvl="0" indent="-355600" algn="l" rtl="0">
              <a:spcBef>
                <a:spcPts val="0"/>
              </a:spcBef>
              <a:spcAft>
                <a:spcPts val="0"/>
              </a:spcAft>
              <a:buSzPts val="2000"/>
              <a:buChar char="●"/>
            </a:pPr>
            <a:r>
              <a:rPr lang="en" sz="2000"/>
              <a:t>Acknowledgements</a:t>
            </a:r>
            <a:endParaRPr sz="2000"/>
          </a:p>
          <a:p>
            <a:pPr marL="457200" lvl="0" indent="-355600" algn="l" rtl="0">
              <a:spcBef>
                <a:spcPts val="0"/>
              </a:spcBef>
              <a:spcAft>
                <a:spcPts val="0"/>
              </a:spcAft>
              <a:buSzPts val="2000"/>
              <a:buChar char="●"/>
            </a:pPr>
            <a:r>
              <a:rPr lang="en" sz="2000"/>
              <a:t>References</a:t>
            </a:r>
            <a:endParaRPr sz="2000"/>
          </a:p>
          <a:p>
            <a:pPr marL="0" lvl="0" indent="0" algn="l" rtl="0">
              <a:spcBef>
                <a:spcPts val="1600"/>
              </a:spcBef>
              <a:spcAft>
                <a:spcPts val="1600"/>
              </a:spcAft>
              <a:buNone/>
            </a:pPr>
            <a:endParaRPr sz="2000"/>
          </a:p>
        </p:txBody>
      </p:sp>
      <p:sp>
        <p:nvSpPr>
          <p:cNvPr id="135" name="Google Shape;135;p14"/>
          <p:cNvSpPr txBox="1"/>
          <p:nvPr/>
        </p:nvSpPr>
        <p:spPr>
          <a:xfrm>
            <a:off x="7172250" y="1475050"/>
            <a:ext cx="629700" cy="29475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2000">
                <a:solidFill>
                  <a:schemeClr val="dk2"/>
                </a:solidFill>
                <a:latin typeface="Calibri"/>
                <a:ea typeface="Calibri"/>
                <a:cs typeface="Calibri"/>
                <a:sym typeface="Calibri"/>
              </a:rPr>
              <a:t>[3]</a:t>
            </a:r>
            <a:endParaRPr sz="2000">
              <a:solidFill>
                <a:schemeClr val="dk2"/>
              </a:solidFill>
              <a:latin typeface="Calibri"/>
              <a:ea typeface="Calibri"/>
              <a:cs typeface="Calibri"/>
              <a:sym typeface="Calibri"/>
            </a:endParaRPr>
          </a:p>
          <a:p>
            <a:pPr marL="0" lvl="0" indent="0" algn="l" rtl="0">
              <a:lnSpc>
                <a:spcPct val="115000"/>
              </a:lnSpc>
              <a:spcBef>
                <a:spcPts val="0"/>
              </a:spcBef>
              <a:spcAft>
                <a:spcPts val="0"/>
              </a:spcAft>
              <a:buNone/>
            </a:pPr>
            <a:r>
              <a:rPr lang="en" sz="2000">
                <a:solidFill>
                  <a:schemeClr val="dk2"/>
                </a:solidFill>
                <a:latin typeface="Calibri"/>
                <a:ea typeface="Calibri"/>
                <a:cs typeface="Calibri"/>
                <a:sym typeface="Calibri"/>
              </a:rPr>
              <a:t>[5]</a:t>
            </a:r>
            <a:endParaRPr sz="2000">
              <a:solidFill>
                <a:schemeClr val="dk2"/>
              </a:solidFill>
              <a:latin typeface="Calibri"/>
              <a:ea typeface="Calibri"/>
              <a:cs typeface="Calibri"/>
              <a:sym typeface="Calibri"/>
            </a:endParaRPr>
          </a:p>
          <a:p>
            <a:pPr marL="0" lvl="0" indent="0" algn="l" rtl="0">
              <a:lnSpc>
                <a:spcPct val="115000"/>
              </a:lnSpc>
              <a:spcBef>
                <a:spcPts val="0"/>
              </a:spcBef>
              <a:spcAft>
                <a:spcPts val="0"/>
              </a:spcAft>
              <a:buNone/>
            </a:pPr>
            <a:r>
              <a:rPr lang="en" sz="2000">
                <a:solidFill>
                  <a:schemeClr val="dk2"/>
                </a:solidFill>
                <a:latin typeface="Calibri"/>
                <a:ea typeface="Calibri"/>
                <a:cs typeface="Calibri"/>
                <a:sym typeface="Calibri"/>
              </a:rPr>
              <a:t>[20]</a:t>
            </a:r>
            <a:endParaRPr sz="2000">
              <a:solidFill>
                <a:schemeClr val="dk2"/>
              </a:solidFill>
              <a:latin typeface="Calibri"/>
              <a:ea typeface="Calibri"/>
              <a:cs typeface="Calibri"/>
              <a:sym typeface="Calibri"/>
            </a:endParaRPr>
          </a:p>
          <a:p>
            <a:pPr marL="0" lvl="0" indent="0" algn="l" rtl="0">
              <a:lnSpc>
                <a:spcPct val="115000"/>
              </a:lnSpc>
              <a:spcBef>
                <a:spcPts val="0"/>
              </a:spcBef>
              <a:spcAft>
                <a:spcPts val="0"/>
              </a:spcAft>
              <a:buNone/>
            </a:pPr>
            <a:r>
              <a:rPr lang="en" sz="2000">
                <a:solidFill>
                  <a:schemeClr val="dk2"/>
                </a:solidFill>
                <a:latin typeface="Calibri"/>
                <a:ea typeface="Calibri"/>
                <a:cs typeface="Calibri"/>
                <a:sym typeface="Calibri"/>
              </a:rPr>
              <a:t>[22]</a:t>
            </a:r>
            <a:endParaRPr sz="2000">
              <a:solidFill>
                <a:schemeClr val="dk2"/>
              </a:solidFill>
              <a:latin typeface="Calibri"/>
              <a:ea typeface="Calibri"/>
              <a:cs typeface="Calibri"/>
              <a:sym typeface="Calibri"/>
            </a:endParaRPr>
          </a:p>
          <a:p>
            <a:pPr marL="0" lvl="0" indent="0" algn="l" rtl="0">
              <a:lnSpc>
                <a:spcPct val="115000"/>
              </a:lnSpc>
              <a:spcBef>
                <a:spcPts val="0"/>
              </a:spcBef>
              <a:spcAft>
                <a:spcPts val="0"/>
              </a:spcAft>
              <a:buNone/>
            </a:pPr>
            <a:r>
              <a:rPr lang="en" sz="2000">
                <a:solidFill>
                  <a:schemeClr val="dk2"/>
                </a:solidFill>
                <a:latin typeface="Calibri"/>
                <a:ea typeface="Calibri"/>
                <a:cs typeface="Calibri"/>
                <a:sym typeface="Calibri"/>
              </a:rPr>
              <a:t>[26]</a:t>
            </a:r>
            <a:endParaRPr sz="2000">
              <a:solidFill>
                <a:schemeClr val="dk2"/>
              </a:solidFill>
              <a:latin typeface="Calibri"/>
              <a:ea typeface="Calibri"/>
              <a:cs typeface="Calibri"/>
              <a:sym typeface="Calibri"/>
            </a:endParaRPr>
          </a:p>
          <a:p>
            <a:pPr marL="0" lvl="0" indent="0" algn="l" rtl="0">
              <a:lnSpc>
                <a:spcPct val="115000"/>
              </a:lnSpc>
              <a:spcBef>
                <a:spcPts val="0"/>
              </a:spcBef>
              <a:spcAft>
                <a:spcPts val="0"/>
              </a:spcAft>
              <a:buNone/>
            </a:pPr>
            <a:r>
              <a:rPr lang="en" sz="2000">
                <a:solidFill>
                  <a:schemeClr val="dk2"/>
                </a:solidFill>
                <a:latin typeface="Calibri"/>
                <a:ea typeface="Calibri"/>
                <a:cs typeface="Calibri"/>
                <a:sym typeface="Calibri"/>
              </a:rPr>
              <a:t>[28]</a:t>
            </a:r>
            <a:endParaRPr sz="2000">
              <a:solidFill>
                <a:schemeClr val="dk2"/>
              </a:solidFill>
              <a:latin typeface="Calibri"/>
              <a:ea typeface="Calibri"/>
              <a:cs typeface="Calibri"/>
              <a:sym typeface="Calibri"/>
            </a:endParaRPr>
          </a:p>
          <a:p>
            <a:pPr marL="0" lvl="0" indent="0" algn="l" rtl="0">
              <a:lnSpc>
                <a:spcPct val="115000"/>
              </a:lnSpc>
              <a:spcBef>
                <a:spcPts val="0"/>
              </a:spcBef>
              <a:spcAft>
                <a:spcPts val="0"/>
              </a:spcAft>
              <a:buNone/>
            </a:pPr>
            <a:r>
              <a:rPr lang="en" sz="2000">
                <a:solidFill>
                  <a:schemeClr val="dk2"/>
                </a:solidFill>
                <a:latin typeface="Calibri"/>
                <a:ea typeface="Calibri"/>
                <a:cs typeface="Calibri"/>
                <a:sym typeface="Calibri"/>
              </a:rPr>
              <a:t>[29]</a:t>
            </a:r>
            <a:endParaRPr sz="2000">
              <a:solidFill>
                <a:schemeClr val="dk2"/>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2"/>
          <p:cNvSpPr txBox="1">
            <a:spLocks noGrp="1"/>
          </p:cNvSpPr>
          <p:nvPr>
            <p:ph type="title"/>
          </p:nvPr>
        </p:nvSpPr>
        <p:spPr>
          <a:xfrm>
            <a:off x="0" y="1748700"/>
            <a:ext cx="9144000" cy="1646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b="1"/>
              <a:t>Testing and Evaluation</a:t>
            </a:r>
            <a:endParaRPr sz="4800" b="1"/>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33"/>
          <p:cNvSpPr txBox="1">
            <a:spLocks noGrp="1"/>
          </p:cNvSpPr>
          <p:nvPr>
            <p:ph type="title"/>
          </p:nvPr>
        </p:nvSpPr>
        <p:spPr>
          <a:xfrm>
            <a:off x="617500" y="536500"/>
            <a:ext cx="48900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Testing and Evaluation</a:t>
            </a:r>
            <a:endParaRPr/>
          </a:p>
        </p:txBody>
      </p:sp>
      <p:sp>
        <p:nvSpPr>
          <p:cNvPr id="328" name="Google Shape;328;p33"/>
          <p:cNvSpPr txBox="1"/>
          <p:nvPr/>
        </p:nvSpPr>
        <p:spPr>
          <a:xfrm>
            <a:off x="726800" y="1382850"/>
            <a:ext cx="5423100" cy="25299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SzPts val="1800"/>
              <a:buFont typeface="Calibri"/>
              <a:buChar char="●"/>
            </a:pPr>
            <a:r>
              <a:rPr lang="en" sz="1800">
                <a:latin typeface="Calibri"/>
                <a:ea typeface="Calibri"/>
                <a:cs typeface="Calibri"/>
                <a:sym typeface="Calibri"/>
              </a:rPr>
              <a:t>First test to be conducted by client shortly after project submission</a:t>
            </a:r>
            <a:endParaRPr sz="1800">
              <a:latin typeface="Calibri"/>
              <a:ea typeface="Calibri"/>
              <a:cs typeface="Calibri"/>
              <a:sym typeface="Calibri"/>
            </a:endParaRPr>
          </a:p>
          <a:p>
            <a:pPr marL="457200" lvl="0" indent="0" algn="l" rtl="0">
              <a:spcBef>
                <a:spcPts val="0"/>
              </a:spcBef>
              <a:spcAft>
                <a:spcPts val="0"/>
              </a:spcAft>
              <a:buNone/>
            </a:pPr>
            <a:endParaRPr sz="1800">
              <a:latin typeface="Calibri"/>
              <a:ea typeface="Calibri"/>
              <a:cs typeface="Calibri"/>
              <a:sym typeface="Calibri"/>
            </a:endParaRPr>
          </a:p>
          <a:p>
            <a:pPr marL="457200" lvl="0" indent="-342900" algn="l" rtl="0">
              <a:spcBef>
                <a:spcPts val="0"/>
              </a:spcBef>
              <a:spcAft>
                <a:spcPts val="0"/>
              </a:spcAft>
              <a:buSzPts val="1800"/>
              <a:buFont typeface="Calibri"/>
              <a:buChar char="●"/>
            </a:pPr>
            <a:r>
              <a:rPr lang="en" sz="1800">
                <a:latin typeface="Calibri"/>
                <a:ea typeface="Calibri"/>
                <a:cs typeface="Calibri"/>
                <a:sym typeface="Calibri"/>
              </a:rPr>
              <a:t>Next test will be to have a subject matter expert use both the console and the Workbase UI</a:t>
            </a:r>
            <a:endParaRPr sz="1800">
              <a:latin typeface="Calibri"/>
              <a:ea typeface="Calibri"/>
              <a:cs typeface="Calibri"/>
              <a:sym typeface="Calibri"/>
            </a:endParaRPr>
          </a:p>
        </p:txBody>
      </p:sp>
      <p:pic>
        <p:nvPicPr>
          <p:cNvPr id="329" name="Google Shape;329;p33"/>
          <p:cNvPicPr preferRelativeResize="0"/>
          <p:nvPr/>
        </p:nvPicPr>
        <p:blipFill>
          <a:blip r:embed="rId3">
            <a:alphaModFix/>
          </a:blip>
          <a:stretch>
            <a:fillRect/>
          </a:stretch>
        </p:blipFill>
        <p:spPr>
          <a:xfrm>
            <a:off x="6401475" y="2012675"/>
            <a:ext cx="2296600" cy="22966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34"/>
          <p:cNvSpPr txBox="1">
            <a:spLocks noGrp="1"/>
          </p:cNvSpPr>
          <p:nvPr>
            <p:ph type="title"/>
          </p:nvPr>
        </p:nvSpPr>
        <p:spPr>
          <a:xfrm>
            <a:off x="0" y="1748700"/>
            <a:ext cx="9144000" cy="1646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b="1"/>
              <a:t>Lessons Learned</a:t>
            </a:r>
            <a:endParaRPr sz="4800" b="1"/>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Google Shape;339;p35"/>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Challenges Faced</a:t>
            </a:r>
            <a:endParaRPr/>
          </a:p>
        </p:txBody>
      </p:sp>
      <p:sp>
        <p:nvSpPr>
          <p:cNvPr id="340" name="Google Shape;340;p35"/>
          <p:cNvSpPr txBox="1">
            <a:spLocks noGrp="1"/>
          </p:cNvSpPr>
          <p:nvPr>
            <p:ph type="body" idx="1"/>
          </p:nvPr>
        </p:nvSpPr>
        <p:spPr>
          <a:xfrm>
            <a:off x="622850" y="1549075"/>
            <a:ext cx="4160400" cy="30135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 sz="2000"/>
              <a:t>Waiting on network science data</a:t>
            </a:r>
            <a:endParaRPr sz="2000"/>
          </a:p>
          <a:p>
            <a:pPr marL="457200" lvl="0" indent="-355600" algn="l" rtl="0">
              <a:spcBef>
                <a:spcPts val="0"/>
              </a:spcBef>
              <a:spcAft>
                <a:spcPts val="0"/>
              </a:spcAft>
              <a:buSzPts val="2000"/>
              <a:buChar char="●"/>
            </a:pPr>
            <a:r>
              <a:rPr lang="en" sz="2000"/>
              <a:t>Gathering sufficient material from project reports</a:t>
            </a:r>
            <a:endParaRPr sz="2000"/>
          </a:p>
          <a:p>
            <a:pPr marL="457200" lvl="0" indent="-355600" algn="l" rtl="0">
              <a:spcBef>
                <a:spcPts val="0"/>
              </a:spcBef>
              <a:spcAft>
                <a:spcPts val="0"/>
              </a:spcAft>
              <a:buSzPts val="2000"/>
              <a:buChar char="●"/>
            </a:pPr>
            <a:r>
              <a:rPr lang="en" sz="2000"/>
              <a:t>Selecting an appropriate project toolkit </a:t>
            </a:r>
            <a:endParaRPr sz="2000"/>
          </a:p>
          <a:p>
            <a:pPr marL="457200" lvl="0" indent="-355600" algn="l" rtl="0">
              <a:spcBef>
                <a:spcPts val="0"/>
              </a:spcBef>
              <a:spcAft>
                <a:spcPts val="0"/>
              </a:spcAft>
              <a:buSzPts val="2000"/>
              <a:buChar char="●"/>
            </a:pPr>
            <a:r>
              <a:rPr lang="en" sz="2000"/>
              <a:t>Transition to virtual learning</a:t>
            </a:r>
            <a:endParaRPr sz="2000"/>
          </a:p>
        </p:txBody>
      </p:sp>
      <p:pic>
        <p:nvPicPr>
          <p:cNvPr id="341" name="Google Shape;341;p35"/>
          <p:cNvPicPr preferRelativeResize="0"/>
          <p:nvPr/>
        </p:nvPicPr>
        <p:blipFill rotWithShape="1">
          <a:blip r:embed="rId3">
            <a:alphaModFix/>
          </a:blip>
          <a:srcRect l="15706" t="8371" r="16853" b="13460"/>
          <a:stretch/>
        </p:blipFill>
        <p:spPr>
          <a:xfrm>
            <a:off x="5321000" y="713075"/>
            <a:ext cx="1490600" cy="1506975"/>
          </a:xfrm>
          <a:prstGeom prst="rect">
            <a:avLst/>
          </a:prstGeom>
          <a:noFill/>
          <a:ln>
            <a:noFill/>
          </a:ln>
        </p:spPr>
      </p:pic>
      <p:pic>
        <p:nvPicPr>
          <p:cNvPr id="342" name="Google Shape;342;p35"/>
          <p:cNvPicPr preferRelativeResize="0"/>
          <p:nvPr/>
        </p:nvPicPr>
        <p:blipFill>
          <a:blip r:embed="rId4">
            <a:alphaModFix/>
          </a:blip>
          <a:stretch>
            <a:fillRect/>
          </a:stretch>
        </p:blipFill>
        <p:spPr>
          <a:xfrm>
            <a:off x="6917600" y="1800200"/>
            <a:ext cx="1205975" cy="1205949"/>
          </a:xfrm>
          <a:prstGeom prst="rect">
            <a:avLst/>
          </a:prstGeom>
          <a:noFill/>
          <a:ln>
            <a:noFill/>
          </a:ln>
        </p:spPr>
      </p:pic>
      <p:pic>
        <p:nvPicPr>
          <p:cNvPr id="343" name="Google Shape;343;p35"/>
          <p:cNvPicPr preferRelativeResize="0"/>
          <p:nvPr/>
        </p:nvPicPr>
        <p:blipFill>
          <a:blip r:embed="rId5">
            <a:alphaModFix/>
          </a:blip>
          <a:stretch>
            <a:fillRect/>
          </a:stretch>
        </p:blipFill>
        <p:spPr>
          <a:xfrm>
            <a:off x="6538850" y="3374600"/>
            <a:ext cx="1963466" cy="1506976"/>
          </a:xfrm>
          <a:prstGeom prst="rect">
            <a:avLst/>
          </a:prstGeom>
          <a:noFill/>
          <a:ln>
            <a:noFill/>
          </a:ln>
        </p:spPr>
      </p:pic>
      <p:pic>
        <p:nvPicPr>
          <p:cNvPr id="344" name="Google Shape;344;p35"/>
          <p:cNvPicPr preferRelativeResize="0"/>
          <p:nvPr/>
        </p:nvPicPr>
        <p:blipFill>
          <a:blip r:embed="rId6">
            <a:alphaModFix/>
          </a:blip>
          <a:stretch>
            <a:fillRect/>
          </a:stretch>
        </p:blipFill>
        <p:spPr>
          <a:xfrm>
            <a:off x="5321000" y="2446600"/>
            <a:ext cx="1490599" cy="1218457"/>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36"/>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Solutions</a:t>
            </a:r>
            <a:endParaRPr/>
          </a:p>
        </p:txBody>
      </p:sp>
      <p:sp>
        <p:nvSpPr>
          <p:cNvPr id="350" name="Google Shape;350;p36"/>
          <p:cNvSpPr txBox="1">
            <a:spLocks noGrp="1"/>
          </p:cNvSpPr>
          <p:nvPr>
            <p:ph type="body" idx="1"/>
          </p:nvPr>
        </p:nvSpPr>
        <p:spPr>
          <a:xfrm>
            <a:off x="622850" y="1549075"/>
            <a:ext cx="4254000" cy="30135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 sz="2000"/>
              <a:t>Focus on different data → Twitter</a:t>
            </a:r>
            <a:endParaRPr sz="2000"/>
          </a:p>
          <a:p>
            <a:pPr marL="457200" lvl="0" indent="-355600" algn="l" rtl="0">
              <a:spcBef>
                <a:spcPts val="0"/>
              </a:spcBef>
              <a:spcAft>
                <a:spcPts val="0"/>
              </a:spcAft>
              <a:buSzPts val="2000"/>
              <a:buChar char="●"/>
            </a:pPr>
            <a:r>
              <a:rPr lang="en" sz="2000"/>
              <a:t>Including reports from multiple years → 2016 &amp; 2017</a:t>
            </a:r>
            <a:endParaRPr sz="2000"/>
          </a:p>
          <a:p>
            <a:pPr marL="457200" lvl="0" indent="-355600" algn="l" rtl="0">
              <a:spcBef>
                <a:spcPts val="0"/>
              </a:spcBef>
              <a:spcAft>
                <a:spcPts val="0"/>
              </a:spcAft>
              <a:buSzPts val="2000"/>
              <a:buChar char="●"/>
            </a:pPr>
            <a:r>
              <a:rPr lang="en" sz="2000"/>
              <a:t>Shift to Grakn</a:t>
            </a:r>
            <a:endParaRPr sz="2000"/>
          </a:p>
          <a:p>
            <a:pPr marL="457200" lvl="0" indent="-355600" algn="l" rtl="0">
              <a:spcBef>
                <a:spcPts val="0"/>
              </a:spcBef>
              <a:spcAft>
                <a:spcPts val="0"/>
              </a:spcAft>
              <a:buSzPts val="2000"/>
              <a:buChar char="●"/>
            </a:pPr>
            <a:r>
              <a:rPr lang="en" sz="2000"/>
              <a:t>Use of Zoom and other online platforms</a:t>
            </a:r>
            <a:endParaRPr sz="2000"/>
          </a:p>
        </p:txBody>
      </p:sp>
      <p:pic>
        <p:nvPicPr>
          <p:cNvPr id="351" name="Google Shape;351;p36"/>
          <p:cNvPicPr preferRelativeResize="0"/>
          <p:nvPr/>
        </p:nvPicPr>
        <p:blipFill>
          <a:blip r:embed="rId3">
            <a:alphaModFix/>
          </a:blip>
          <a:stretch>
            <a:fillRect/>
          </a:stretch>
        </p:blipFill>
        <p:spPr>
          <a:xfrm>
            <a:off x="4572000" y="477025"/>
            <a:ext cx="1072050" cy="1072050"/>
          </a:xfrm>
          <a:prstGeom prst="rect">
            <a:avLst/>
          </a:prstGeom>
          <a:noFill/>
          <a:ln>
            <a:noFill/>
          </a:ln>
        </p:spPr>
      </p:pic>
      <p:pic>
        <p:nvPicPr>
          <p:cNvPr id="352" name="Google Shape;352;p36"/>
          <p:cNvPicPr preferRelativeResize="0"/>
          <p:nvPr/>
        </p:nvPicPr>
        <p:blipFill>
          <a:blip r:embed="rId4">
            <a:alphaModFix/>
          </a:blip>
          <a:stretch>
            <a:fillRect/>
          </a:stretch>
        </p:blipFill>
        <p:spPr>
          <a:xfrm>
            <a:off x="5282422" y="1769584"/>
            <a:ext cx="3208876" cy="725025"/>
          </a:xfrm>
          <a:prstGeom prst="rect">
            <a:avLst/>
          </a:prstGeom>
          <a:noFill/>
          <a:ln>
            <a:noFill/>
          </a:ln>
        </p:spPr>
      </p:pic>
      <p:pic>
        <p:nvPicPr>
          <p:cNvPr id="353" name="Google Shape;353;p36"/>
          <p:cNvPicPr preferRelativeResize="0"/>
          <p:nvPr/>
        </p:nvPicPr>
        <p:blipFill rotWithShape="1">
          <a:blip r:embed="rId5">
            <a:alphaModFix/>
          </a:blip>
          <a:srcRect t="25527" b="26934"/>
          <a:stretch/>
        </p:blipFill>
        <p:spPr>
          <a:xfrm>
            <a:off x="5953375" y="2760475"/>
            <a:ext cx="2770915" cy="725025"/>
          </a:xfrm>
          <a:prstGeom prst="rect">
            <a:avLst/>
          </a:prstGeom>
          <a:noFill/>
          <a:ln>
            <a:noFill/>
          </a:ln>
        </p:spPr>
      </p:pic>
      <p:pic>
        <p:nvPicPr>
          <p:cNvPr id="354" name="Google Shape;354;p36"/>
          <p:cNvPicPr preferRelativeResize="0"/>
          <p:nvPr/>
        </p:nvPicPr>
        <p:blipFill>
          <a:blip r:embed="rId6">
            <a:alphaModFix/>
          </a:blip>
          <a:stretch>
            <a:fillRect/>
          </a:stretch>
        </p:blipFill>
        <p:spPr>
          <a:xfrm>
            <a:off x="7559525" y="3551575"/>
            <a:ext cx="1164774" cy="1164774"/>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p37"/>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Overall Lessons</a:t>
            </a:r>
            <a:endParaRPr/>
          </a:p>
        </p:txBody>
      </p:sp>
      <p:sp>
        <p:nvSpPr>
          <p:cNvPr id="360" name="Google Shape;360;p37"/>
          <p:cNvSpPr txBox="1">
            <a:spLocks noGrp="1"/>
          </p:cNvSpPr>
          <p:nvPr>
            <p:ph type="body" idx="1"/>
          </p:nvPr>
        </p:nvSpPr>
        <p:spPr>
          <a:xfrm>
            <a:off x="622850" y="1549075"/>
            <a:ext cx="4254000" cy="30135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 sz="2000"/>
              <a:t>Asking more questions earlier in the design process</a:t>
            </a:r>
            <a:endParaRPr sz="2000"/>
          </a:p>
          <a:p>
            <a:pPr marL="457200" lvl="0" indent="-355600" algn="l" rtl="0">
              <a:spcBef>
                <a:spcPts val="0"/>
              </a:spcBef>
              <a:spcAft>
                <a:spcPts val="0"/>
              </a:spcAft>
              <a:buSzPts val="2000"/>
              <a:buChar char="●"/>
            </a:pPr>
            <a:r>
              <a:rPr lang="en" sz="2000"/>
              <a:t>Communicating with the professor, client, and team</a:t>
            </a:r>
            <a:endParaRPr sz="2000"/>
          </a:p>
          <a:p>
            <a:pPr marL="457200" lvl="0" indent="-355600" algn="l" rtl="0">
              <a:spcBef>
                <a:spcPts val="0"/>
              </a:spcBef>
              <a:spcAft>
                <a:spcPts val="0"/>
              </a:spcAft>
              <a:buSzPts val="2000"/>
              <a:buChar char="●"/>
            </a:pPr>
            <a:r>
              <a:rPr lang="en" sz="2000"/>
              <a:t>Documentation and project tools</a:t>
            </a:r>
            <a:endParaRPr sz="2000"/>
          </a:p>
        </p:txBody>
      </p:sp>
      <p:sp>
        <p:nvSpPr>
          <p:cNvPr id="361" name="Google Shape;361;p37"/>
          <p:cNvSpPr txBox="1"/>
          <p:nvPr/>
        </p:nvSpPr>
        <p:spPr>
          <a:xfrm>
            <a:off x="4783150" y="1293450"/>
            <a:ext cx="4082700" cy="301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i="1">
              <a:highlight>
                <a:srgbClr val="FFFF00"/>
              </a:highlight>
              <a:latin typeface="Calibri"/>
              <a:ea typeface="Calibri"/>
              <a:cs typeface="Calibri"/>
              <a:sym typeface="Calibri"/>
            </a:endParaRPr>
          </a:p>
        </p:txBody>
      </p:sp>
      <p:pic>
        <p:nvPicPr>
          <p:cNvPr id="362" name="Google Shape;362;p37"/>
          <p:cNvPicPr preferRelativeResize="0"/>
          <p:nvPr/>
        </p:nvPicPr>
        <p:blipFill>
          <a:blip r:embed="rId3">
            <a:alphaModFix/>
          </a:blip>
          <a:stretch>
            <a:fillRect/>
          </a:stretch>
        </p:blipFill>
        <p:spPr>
          <a:xfrm>
            <a:off x="5087275" y="823575"/>
            <a:ext cx="1883351" cy="1476025"/>
          </a:xfrm>
          <a:prstGeom prst="rect">
            <a:avLst/>
          </a:prstGeom>
          <a:noFill/>
          <a:ln>
            <a:noFill/>
          </a:ln>
        </p:spPr>
      </p:pic>
      <p:pic>
        <p:nvPicPr>
          <p:cNvPr id="363" name="Google Shape;363;p37"/>
          <p:cNvPicPr preferRelativeResize="0"/>
          <p:nvPr/>
        </p:nvPicPr>
        <p:blipFill>
          <a:blip r:embed="rId4">
            <a:alphaModFix/>
          </a:blip>
          <a:stretch>
            <a:fillRect/>
          </a:stretch>
        </p:blipFill>
        <p:spPr>
          <a:xfrm>
            <a:off x="6970625" y="2061050"/>
            <a:ext cx="1592750" cy="1592750"/>
          </a:xfrm>
          <a:prstGeom prst="rect">
            <a:avLst/>
          </a:prstGeom>
          <a:noFill/>
          <a:ln>
            <a:noFill/>
          </a:ln>
        </p:spPr>
      </p:pic>
      <p:pic>
        <p:nvPicPr>
          <p:cNvPr id="364" name="Google Shape;364;p37"/>
          <p:cNvPicPr preferRelativeResize="0"/>
          <p:nvPr/>
        </p:nvPicPr>
        <p:blipFill>
          <a:blip r:embed="rId5">
            <a:alphaModFix/>
          </a:blip>
          <a:stretch>
            <a:fillRect/>
          </a:stretch>
        </p:blipFill>
        <p:spPr>
          <a:xfrm>
            <a:off x="5161346" y="3062071"/>
            <a:ext cx="1735200" cy="17352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38"/>
          <p:cNvSpPr txBox="1">
            <a:spLocks noGrp="1"/>
          </p:cNvSpPr>
          <p:nvPr>
            <p:ph type="title"/>
          </p:nvPr>
        </p:nvSpPr>
        <p:spPr>
          <a:xfrm>
            <a:off x="0" y="1748700"/>
            <a:ext cx="9144000" cy="1646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b="1"/>
              <a:t>Future Work</a:t>
            </a:r>
            <a:endParaRPr sz="4800" b="1"/>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39"/>
          <p:cNvSpPr txBox="1">
            <a:spLocks noGrp="1"/>
          </p:cNvSpPr>
          <p:nvPr>
            <p:ph type="title"/>
          </p:nvPr>
        </p:nvSpPr>
        <p:spPr>
          <a:xfrm>
            <a:off x="819150" y="335450"/>
            <a:ext cx="7505700" cy="954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Future Work</a:t>
            </a:r>
            <a:endParaRPr/>
          </a:p>
        </p:txBody>
      </p:sp>
      <p:sp>
        <p:nvSpPr>
          <p:cNvPr id="375" name="Google Shape;375;p39"/>
          <p:cNvSpPr txBox="1"/>
          <p:nvPr/>
        </p:nvSpPr>
        <p:spPr>
          <a:xfrm>
            <a:off x="503175" y="1508625"/>
            <a:ext cx="6862500" cy="27396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SzPts val="1800"/>
              <a:buFont typeface="Calibri"/>
              <a:buChar char="●"/>
            </a:pPr>
            <a:r>
              <a:rPr lang="en" sz="1800">
                <a:latin typeface="Calibri"/>
                <a:ea typeface="Calibri"/>
                <a:cs typeface="Calibri"/>
                <a:sym typeface="Calibri"/>
              </a:rPr>
              <a:t>Upload the rest of the data to the graph</a:t>
            </a:r>
            <a:endParaRPr sz="1800">
              <a:latin typeface="Calibri"/>
              <a:ea typeface="Calibri"/>
              <a:cs typeface="Calibri"/>
              <a:sym typeface="Calibri"/>
            </a:endParaRPr>
          </a:p>
          <a:p>
            <a:pPr marL="0" lvl="0" indent="0" algn="l" rtl="0">
              <a:spcBef>
                <a:spcPts val="0"/>
              </a:spcBef>
              <a:spcAft>
                <a:spcPts val="0"/>
              </a:spcAft>
              <a:buNone/>
            </a:pPr>
            <a:endParaRPr sz="1800">
              <a:latin typeface="Calibri"/>
              <a:ea typeface="Calibri"/>
              <a:cs typeface="Calibri"/>
              <a:sym typeface="Calibri"/>
            </a:endParaRPr>
          </a:p>
          <a:p>
            <a:pPr marL="457200" lvl="0" indent="-342900" algn="l" rtl="0">
              <a:spcBef>
                <a:spcPts val="0"/>
              </a:spcBef>
              <a:spcAft>
                <a:spcPts val="0"/>
              </a:spcAft>
              <a:buSzPts val="1800"/>
              <a:buFont typeface="Calibri"/>
              <a:buChar char="●"/>
            </a:pPr>
            <a:r>
              <a:rPr lang="en" sz="1800">
                <a:latin typeface="Calibri"/>
                <a:ea typeface="Calibri"/>
                <a:cs typeface="Calibri"/>
                <a:sym typeface="Calibri"/>
              </a:rPr>
              <a:t>Build upon schema to aid better path queries</a:t>
            </a:r>
            <a:endParaRPr sz="1800">
              <a:latin typeface="Calibri"/>
              <a:ea typeface="Calibri"/>
              <a:cs typeface="Calibri"/>
              <a:sym typeface="Calibri"/>
            </a:endParaRPr>
          </a:p>
          <a:p>
            <a:pPr marL="0" lvl="0" indent="0" algn="l" rtl="0">
              <a:spcBef>
                <a:spcPts val="0"/>
              </a:spcBef>
              <a:spcAft>
                <a:spcPts val="0"/>
              </a:spcAft>
              <a:buNone/>
            </a:pPr>
            <a:endParaRPr sz="1800">
              <a:latin typeface="Calibri"/>
              <a:ea typeface="Calibri"/>
              <a:cs typeface="Calibri"/>
              <a:sym typeface="Calibri"/>
            </a:endParaRPr>
          </a:p>
          <a:p>
            <a:pPr marL="457200" lvl="0" indent="-342900" algn="l" rtl="0">
              <a:spcBef>
                <a:spcPts val="0"/>
              </a:spcBef>
              <a:spcAft>
                <a:spcPts val="0"/>
              </a:spcAft>
              <a:buSzPts val="1800"/>
              <a:buFont typeface="Calibri"/>
              <a:buChar char="●"/>
            </a:pPr>
            <a:r>
              <a:rPr lang="en" sz="1800">
                <a:latin typeface="Calibri"/>
                <a:ea typeface="Calibri"/>
                <a:cs typeface="Calibri"/>
                <a:sym typeface="Calibri"/>
              </a:rPr>
              <a:t>Use Node.js Cient to establish a website as front end</a:t>
            </a:r>
            <a:endParaRPr sz="1800">
              <a:latin typeface="Calibri"/>
              <a:ea typeface="Calibri"/>
              <a:cs typeface="Calibri"/>
              <a:sym typeface="Calibri"/>
            </a:endParaRPr>
          </a:p>
          <a:p>
            <a:pPr marL="0" lvl="0" indent="0" algn="l" rtl="0">
              <a:spcBef>
                <a:spcPts val="0"/>
              </a:spcBef>
              <a:spcAft>
                <a:spcPts val="0"/>
              </a:spcAft>
              <a:buNone/>
            </a:pPr>
            <a:endParaRPr sz="1800">
              <a:latin typeface="Calibri"/>
              <a:ea typeface="Calibri"/>
              <a:cs typeface="Calibri"/>
              <a:sym typeface="Calibri"/>
            </a:endParaRPr>
          </a:p>
          <a:p>
            <a:pPr marL="457200" lvl="0" indent="-342900" algn="l" rtl="0">
              <a:spcBef>
                <a:spcPts val="0"/>
              </a:spcBef>
              <a:spcAft>
                <a:spcPts val="0"/>
              </a:spcAft>
              <a:buSzPts val="1800"/>
              <a:buFont typeface="Calibri"/>
              <a:buChar char="●"/>
            </a:pPr>
            <a:r>
              <a:rPr lang="en" sz="1800">
                <a:latin typeface="Calibri"/>
                <a:ea typeface="Calibri"/>
                <a:cs typeface="Calibri"/>
                <a:sym typeface="Calibri"/>
              </a:rPr>
              <a:t>Automate process of parsing through reports</a:t>
            </a:r>
            <a:endParaRPr sz="1800">
              <a:latin typeface="Calibri"/>
              <a:ea typeface="Calibri"/>
              <a:cs typeface="Calibri"/>
              <a:sym typeface="Calibri"/>
            </a:endParaRPr>
          </a:p>
        </p:txBody>
      </p:sp>
      <p:pic>
        <p:nvPicPr>
          <p:cNvPr id="376" name="Google Shape;376;p39"/>
          <p:cNvPicPr preferRelativeResize="0"/>
          <p:nvPr/>
        </p:nvPicPr>
        <p:blipFill>
          <a:blip r:embed="rId3">
            <a:alphaModFix/>
          </a:blip>
          <a:stretch>
            <a:fillRect/>
          </a:stretch>
        </p:blipFill>
        <p:spPr>
          <a:xfrm>
            <a:off x="5682375" y="2571750"/>
            <a:ext cx="3025225" cy="302522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1" name="Google Shape;381;p40"/>
          <p:cNvSpPr txBox="1">
            <a:spLocks noGrp="1"/>
          </p:cNvSpPr>
          <p:nvPr>
            <p:ph type="title"/>
          </p:nvPr>
        </p:nvSpPr>
        <p:spPr>
          <a:xfrm>
            <a:off x="819150" y="297875"/>
            <a:ext cx="7505700" cy="954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Acknowledgements</a:t>
            </a:r>
            <a:endParaRPr/>
          </a:p>
        </p:txBody>
      </p:sp>
      <p:sp>
        <p:nvSpPr>
          <p:cNvPr id="382" name="Google Shape;382;p40"/>
          <p:cNvSpPr txBox="1">
            <a:spLocks noGrp="1"/>
          </p:cNvSpPr>
          <p:nvPr>
            <p:ph type="body" idx="1"/>
          </p:nvPr>
        </p:nvSpPr>
        <p:spPr>
          <a:xfrm>
            <a:off x="508549" y="1106171"/>
            <a:ext cx="5368326" cy="35205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2400" b="1" i="1" dirty="0"/>
              <a:t>Client</a:t>
            </a:r>
            <a:r>
              <a:rPr lang="en" sz="2400" dirty="0"/>
              <a:t>: Prashant Chandrasekar</a:t>
            </a:r>
            <a:endParaRPr sz="2400" dirty="0"/>
          </a:p>
          <a:p>
            <a:pPr marL="457200" lvl="0" indent="-342900" algn="l" rtl="0">
              <a:lnSpc>
                <a:spcPct val="100000"/>
              </a:lnSpc>
              <a:spcBef>
                <a:spcPts val="0"/>
              </a:spcBef>
              <a:spcAft>
                <a:spcPts val="0"/>
              </a:spcAft>
              <a:buSzPts val="1800"/>
              <a:buChar char="●"/>
            </a:pPr>
            <a:r>
              <a:rPr lang="en" sz="1800" dirty="0"/>
              <a:t>Fifth-year PhD student with Dr. Fox </a:t>
            </a:r>
            <a:endParaRPr lang="en-US" sz="1800" dirty="0"/>
          </a:p>
          <a:p>
            <a:pPr marL="0" lvl="0" indent="0" algn="l" rtl="0">
              <a:lnSpc>
                <a:spcPct val="100000"/>
              </a:lnSpc>
              <a:spcBef>
                <a:spcPts val="1600"/>
              </a:spcBef>
              <a:spcAft>
                <a:spcPts val="0"/>
              </a:spcAft>
              <a:buNone/>
            </a:pPr>
            <a:r>
              <a:rPr lang="en-US" sz="2400" b="1" i="1" dirty="0"/>
              <a:t>Professor: </a:t>
            </a:r>
            <a:r>
              <a:rPr lang="en-US" sz="2400" dirty="0"/>
              <a:t>Dr. Edward Fox</a:t>
            </a:r>
            <a:endParaRPr lang="en-US" sz="1800" dirty="0"/>
          </a:p>
          <a:p>
            <a:pPr marL="457200" lvl="0" indent="-342900" algn="l" rtl="0">
              <a:lnSpc>
                <a:spcPct val="100000"/>
              </a:lnSpc>
              <a:spcBef>
                <a:spcPts val="0"/>
              </a:spcBef>
              <a:spcAft>
                <a:spcPts val="0"/>
              </a:spcAft>
              <a:buSzPts val="1800"/>
              <a:buChar char="●"/>
            </a:pPr>
            <a:r>
              <a:rPr lang="en" sz="1800" dirty="0"/>
              <a:t>Director of Digital Library Research Laboratory</a:t>
            </a:r>
          </a:p>
          <a:p>
            <a:pPr marL="0" lvl="0" indent="0">
              <a:lnSpc>
                <a:spcPct val="100000"/>
              </a:lnSpc>
              <a:spcBef>
                <a:spcPts val="1600"/>
              </a:spcBef>
              <a:buNone/>
            </a:pPr>
            <a:r>
              <a:rPr lang="en-US" sz="2400" b="1" i="1" dirty="0"/>
              <a:t>Grants: </a:t>
            </a:r>
            <a:r>
              <a:rPr lang="en-US" sz="2400" dirty="0"/>
              <a:t>National Science Foundation</a:t>
            </a:r>
            <a:endParaRPr lang="en-US" sz="1800" dirty="0"/>
          </a:p>
          <a:p>
            <a:pPr lvl="0" indent="-342900">
              <a:lnSpc>
                <a:spcPct val="100000"/>
              </a:lnSpc>
              <a:buSzPts val="1800"/>
            </a:pPr>
            <a:r>
              <a:rPr lang="en-US" sz="1800" i="1" dirty="0"/>
              <a:t>NSF CMMI-1638207</a:t>
            </a:r>
            <a:r>
              <a:rPr lang="en-US" sz="1800" dirty="0"/>
              <a:t>, CRISP Type 2/Collaborative Research: Coordinated Behaviorally-Aware Recovery for Transportation and Power Disruptions (CBAR-t pd)</a:t>
            </a:r>
          </a:p>
          <a:p>
            <a:pPr lvl="0" indent="-342900">
              <a:lnSpc>
                <a:spcPct val="100000"/>
              </a:lnSpc>
              <a:buSzPts val="1800"/>
            </a:pPr>
            <a:r>
              <a:rPr lang="en-US" sz="1800" i="1" dirty="0"/>
              <a:t>NSF IIS-1619028</a:t>
            </a:r>
            <a:r>
              <a:rPr lang="en-US" sz="1800" dirty="0"/>
              <a:t>: Global Event and Trend Archive Research (GETAR)</a:t>
            </a:r>
            <a:endParaRPr sz="1800" dirty="0"/>
          </a:p>
          <a:p>
            <a:pPr marL="0" lvl="0" indent="0" algn="l" rtl="0">
              <a:spcBef>
                <a:spcPts val="0"/>
              </a:spcBef>
              <a:spcAft>
                <a:spcPts val="1600"/>
              </a:spcAft>
              <a:buNone/>
            </a:pPr>
            <a:endParaRPr sz="2400" dirty="0"/>
          </a:p>
        </p:txBody>
      </p:sp>
      <p:pic>
        <p:nvPicPr>
          <p:cNvPr id="383" name="Google Shape;383;p40"/>
          <p:cNvPicPr preferRelativeResize="0"/>
          <p:nvPr/>
        </p:nvPicPr>
        <p:blipFill>
          <a:blip r:embed="rId3">
            <a:alphaModFix/>
          </a:blip>
          <a:stretch>
            <a:fillRect/>
          </a:stretch>
        </p:blipFill>
        <p:spPr>
          <a:xfrm>
            <a:off x="6437239" y="857218"/>
            <a:ext cx="1327247" cy="1335800"/>
          </a:xfrm>
          <a:prstGeom prst="rect">
            <a:avLst/>
          </a:prstGeom>
          <a:noFill/>
          <a:ln>
            <a:noFill/>
          </a:ln>
        </p:spPr>
      </p:pic>
      <p:pic>
        <p:nvPicPr>
          <p:cNvPr id="384" name="Google Shape;384;p40"/>
          <p:cNvPicPr preferRelativeResize="0"/>
          <p:nvPr/>
        </p:nvPicPr>
        <p:blipFill>
          <a:blip r:embed="rId4">
            <a:alphaModFix/>
          </a:blip>
          <a:stretch>
            <a:fillRect/>
          </a:stretch>
        </p:blipFill>
        <p:spPr>
          <a:xfrm>
            <a:off x="6291294" y="2259239"/>
            <a:ext cx="1619136" cy="1214364"/>
          </a:xfrm>
          <a:prstGeom prst="rect">
            <a:avLst/>
          </a:prstGeom>
          <a:noFill/>
          <a:ln>
            <a:noFill/>
          </a:ln>
        </p:spPr>
      </p:pic>
      <p:pic>
        <p:nvPicPr>
          <p:cNvPr id="1026" name="Picture 2" descr="National Science Foundation">
            <a:extLst>
              <a:ext uri="{FF2B5EF4-FFF2-40B4-BE49-F238E27FC236}">
                <a16:creationId xmlns:a16="http://schemas.microsoft.com/office/drawing/2014/main" id="{09DB650F-81C5-48DF-BC67-D268202BF8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79761" y="3685425"/>
            <a:ext cx="3642202" cy="70380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41"/>
          <p:cNvSpPr txBox="1">
            <a:spLocks noGrp="1"/>
          </p:cNvSpPr>
          <p:nvPr>
            <p:ph type="title"/>
          </p:nvPr>
        </p:nvSpPr>
        <p:spPr>
          <a:xfrm>
            <a:off x="819150" y="527125"/>
            <a:ext cx="75057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References</a:t>
            </a:r>
            <a:endParaRPr/>
          </a:p>
        </p:txBody>
      </p:sp>
      <p:sp>
        <p:nvSpPr>
          <p:cNvPr id="390" name="Google Shape;390;p41"/>
          <p:cNvSpPr txBox="1">
            <a:spLocks noGrp="1"/>
          </p:cNvSpPr>
          <p:nvPr>
            <p:ph type="body" idx="1"/>
          </p:nvPr>
        </p:nvSpPr>
        <p:spPr>
          <a:xfrm>
            <a:off x="819150" y="1176925"/>
            <a:ext cx="7505700" cy="36783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600">
                <a:solidFill>
                  <a:srgbClr val="000000"/>
                </a:solidFill>
              </a:rPr>
              <a:t>”Grakn.AI – Text Mined Knowledge Graphs”, </a:t>
            </a:r>
            <a:r>
              <a:rPr lang="en" sz="1600" u="sng">
                <a:solidFill>
                  <a:schemeClr val="hlink"/>
                </a:solidFill>
                <a:hlinkClick r:id="rId3"/>
              </a:rPr>
              <a:t>https://www.stockwerk.co.at/event/grakn-ai-textmined-knowledge-graphs/</a:t>
            </a:r>
            <a:endParaRPr sz="1600">
              <a:solidFill>
                <a:srgbClr val="000000"/>
              </a:solidFill>
            </a:endParaRPr>
          </a:p>
          <a:p>
            <a:pPr marL="0" lvl="0" indent="0" algn="l" rtl="0">
              <a:lnSpc>
                <a:spcPct val="100000"/>
              </a:lnSpc>
              <a:spcBef>
                <a:spcPts val="0"/>
              </a:spcBef>
              <a:spcAft>
                <a:spcPts val="0"/>
              </a:spcAft>
              <a:buNone/>
            </a:pPr>
            <a:endParaRPr sz="1600">
              <a:solidFill>
                <a:srgbClr val="000000"/>
              </a:solidFill>
            </a:endParaRPr>
          </a:p>
          <a:p>
            <a:pPr marL="0" lvl="0" indent="0" algn="l" rtl="0">
              <a:lnSpc>
                <a:spcPct val="100000"/>
              </a:lnSpc>
              <a:spcBef>
                <a:spcPts val="0"/>
              </a:spcBef>
              <a:spcAft>
                <a:spcPts val="0"/>
              </a:spcAft>
              <a:buNone/>
            </a:pPr>
            <a:r>
              <a:rPr lang="en" sz="1600">
                <a:solidFill>
                  <a:srgbClr val="000000"/>
                </a:solidFill>
              </a:rPr>
              <a:t>”Grakn Schema Overview”, </a:t>
            </a:r>
            <a:r>
              <a:rPr lang="en" sz="1600" u="sng">
                <a:solidFill>
                  <a:schemeClr val="hlink"/>
                </a:solidFill>
                <a:hlinkClick r:id="rId4"/>
              </a:rPr>
              <a:t>https://dev.grakn.ai/docs/schema/overview</a:t>
            </a:r>
            <a:endParaRPr sz="1600">
              <a:solidFill>
                <a:srgbClr val="000000"/>
              </a:solidFill>
            </a:endParaRPr>
          </a:p>
          <a:p>
            <a:pPr marL="0" lvl="0" indent="0" algn="l" rtl="0">
              <a:lnSpc>
                <a:spcPct val="100000"/>
              </a:lnSpc>
              <a:spcBef>
                <a:spcPts val="0"/>
              </a:spcBef>
              <a:spcAft>
                <a:spcPts val="0"/>
              </a:spcAft>
              <a:buNone/>
            </a:pPr>
            <a:endParaRPr sz="1600" i="1">
              <a:solidFill>
                <a:srgbClr val="000000"/>
              </a:solidFill>
            </a:endParaRPr>
          </a:p>
          <a:p>
            <a:pPr marL="0" lvl="0" indent="0" algn="l" rtl="0">
              <a:lnSpc>
                <a:spcPct val="100000"/>
              </a:lnSpc>
              <a:spcBef>
                <a:spcPts val="0"/>
              </a:spcBef>
              <a:spcAft>
                <a:spcPts val="0"/>
              </a:spcAft>
              <a:buNone/>
            </a:pPr>
            <a:r>
              <a:rPr lang="en" sz="1600">
                <a:solidFill>
                  <a:srgbClr val="000000"/>
                </a:solidFill>
              </a:rPr>
              <a:t>Directed Hypergraph and Applications: </a:t>
            </a:r>
            <a:r>
              <a:rPr lang="en" sz="1600" u="sng">
                <a:solidFill>
                  <a:schemeClr val="hlink"/>
                </a:solidFill>
                <a:hlinkClick r:id="rId5"/>
              </a:rPr>
              <a:t>https://www.sciencedirect.com/science/article/pii/0166218X9390045P</a:t>
            </a:r>
            <a:endParaRPr sz="1600">
              <a:solidFill>
                <a:srgbClr val="000000"/>
              </a:solidFill>
            </a:endParaRPr>
          </a:p>
          <a:p>
            <a:pPr marL="0" lvl="0" indent="0" algn="l" rtl="0">
              <a:lnSpc>
                <a:spcPct val="100000"/>
              </a:lnSpc>
              <a:spcBef>
                <a:spcPts val="0"/>
              </a:spcBef>
              <a:spcAft>
                <a:spcPts val="0"/>
              </a:spcAft>
              <a:buNone/>
            </a:pPr>
            <a:endParaRPr sz="1600">
              <a:solidFill>
                <a:srgbClr val="000000"/>
              </a:solidFill>
            </a:endParaRPr>
          </a:p>
          <a:p>
            <a:pPr marL="0" lvl="0" indent="0" algn="l" rtl="0">
              <a:lnSpc>
                <a:spcPct val="100000"/>
              </a:lnSpc>
              <a:spcBef>
                <a:spcPts val="0"/>
              </a:spcBef>
              <a:spcAft>
                <a:spcPts val="0"/>
              </a:spcAft>
              <a:buNone/>
            </a:pPr>
            <a:r>
              <a:rPr lang="en" sz="1600">
                <a:solidFill>
                  <a:srgbClr val="000000"/>
                </a:solidFill>
              </a:rPr>
              <a:t>Grakn Documentation: </a:t>
            </a:r>
            <a:r>
              <a:rPr lang="en" sz="1600" u="sng">
                <a:solidFill>
                  <a:schemeClr val="hlink"/>
                </a:solidFill>
                <a:hlinkClick r:id="rId6"/>
              </a:rPr>
              <a:t>https://grakn.ai/</a:t>
            </a:r>
            <a:endParaRPr sz="1600">
              <a:solidFill>
                <a:srgbClr val="000000"/>
              </a:solidFill>
            </a:endParaRPr>
          </a:p>
          <a:p>
            <a:pPr marL="0" lvl="0" indent="457200" algn="l" rtl="0">
              <a:lnSpc>
                <a:spcPct val="100000"/>
              </a:lnSpc>
              <a:spcBef>
                <a:spcPts val="0"/>
              </a:spcBef>
              <a:spcAft>
                <a:spcPts val="0"/>
              </a:spcAft>
              <a:buNone/>
            </a:pPr>
            <a:endParaRPr sz="1400">
              <a:solidFill>
                <a:srgbClr val="000000"/>
              </a:solidFill>
            </a:endParaRPr>
          </a:p>
          <a:p>
            <a:pPr marL="0" lvl="0" indent="457200" algn="l" rtl="0">
              <a:lnSpc>
                <a:spcPct val="100000"/>
              </a:lnSpc>
              <a:spcBef>
                <a:spcPts val="0"/>
              </a:spcBef>
              <a:spcAft>
                <a:spcPts val="0"/>
              </a:spcAft>
              <a:buNone/>
            </a:pPr>
            <a:endParaRPr sz="1400">
              <a:solidFill>
                <a:srgbClr val="000000"/>
              </a:solidFill>
            </a:endParaRPr>
          </a:p>
          <a:p>
            <a:pPr marL="0" lvl="0" indent="0" algn="l" rtl="0">
              <a:lnSpc>
                <a:spcPct val="100000"/>
              </a:lnSpc>
              <a:spcBef>
                <a:spcPts val="0"/>
              </a:spcBef>
              <a:spcAft>
                <a:spcPts val="0"/>
              </a:spcAft>
              <a:buNone/>
            </a:pPr>
            <a:endParaRPr sz="900">
              <a:solidFill>
                <a:srgbClr val="0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5"/>
          <p:cNvSpPr txBox="1">
            <a:spLocks noGrp="1"/>
          </p:cNvSpPr>
          <p:nvPr>
            <p:ph type="title"/>
          </p:nvPr>
        </p:nvSpPr>
        <p:spPr>
          <a:xfrm>
            <a:off x="1888684" y="1746100"/>
            <a:ext cx="5377500" cy="1646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b="1"/>
              <a:t>Deliverables</a:t>
            </a:r>
            <a:endParaRPr sz="4800" b="1"/>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42"/>
          <p:cNvSpPr txBox="1">
            <a:spLocks noGrp="1"/>
          </p:cNvSpPr>
          <p:nvPr>
            <p:ph type="title"/>
          </p:nvPr>
        </p:nvSpPr>
        <p:spPr>
          <a:xfrm>
            <a:off x="1888684" y="1746100"/>
            <a:ext cx="5377500" cy="1646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b="1"/>
              <a:t>Questions?</a:t>
            </a:r>
            <a:endParaRPr sz="4800" b="1"/>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16"/>
          <p:cNvSpPr/>
          <p:nvPr/>
        </p:nvSpPr>
        <p:spPr>
          <a:xfrm>
            <a:off x="6271875" y="913675"/>
            <a:ext cx="335400" cy="1383600"/>
          </a:xfrm>
          <a:prstGeom prst="leftBrace">
            <a:avLst>
              <a:gd name="adj1" fmla="val 50000"/>
              <a:gd name="adj2" fmla="val 50000"/>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46" name="Google Shape;146;p16"/>
          <p:cNvPicPr preferRelativeResize="0"/>
          <p:nvPr/>
        </p:nvPicPr>
        <p:blipFill>
          <a:blip r:embed="rId3">
            <a:alphaModFix/>
          </a:blip>
          <a:stretch>
            <a:fillRect/>
          </a:stretch>
        </p:blipFill>
        <p:spPr>
          <a:xfrm>
            <a:off x="551500" y="936450"/>
            <a:ext cx="1846949" cy="1467325"/>
          </a:xfrm>
          <a:prstGeom prst="rect">
            <a:avLst/>
          </a:prstGeom>
          <a:noFill/>
          <a:ln>
            <a:noFill/>
          </a:ln>
        </p:spPr>
      </p:pic>
      <p:sp>
        <p:nvSpPr>
          <p:cNvPr id="147" name="Google Shape;147;p16"/>
          <p:cNvSpPr/>
          <p:nvPr/>
        </p:nvSpPr>
        <p:spPr>
          <a:xfrm>
            <a:off x="2609700" y="1418750"/>
            <a:ext cx="515100" cy="3735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6"/>
          <p:cNvSpPr/>
          <p:nvPr/>
        </p:nvSpPr>
        <p:spPr>
          <a:xfrm>
            <a:off x="5164975" y="1418725"/>
            <a:ext cx="701700" cy="3735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49" name="Google Shape;149;p16"/>
          <p:cNvPicPr preferRelativeResize="0"/>
          <p:nvPr/>
        </p:nvPicPr>
        <p:blipFill>
          <a:blip r:embed="rId4">
            <a:alphaModFix/>
          </a:blip>
          <a:stretch>
            <a:fillRect/>
          </a:stretch>
        </p:blipFill>
        <p:spPr>
          <a:xfrm>
            <a:off x="3399658" y="840840"/>
            <a:ext cx="1490473" cy="1529300"/>
          </a:xfrm>
          <a:prstGeom prst="rect">
            <a:avLst/>
          </a:prstGeom>
          <a:noFill/>
          <a:ln>
            <a:noFill/>
          </a:ln>
        </p:spPr>
      </p:pic>
      <p:sp>
        <p:nvSpPr>
          <p:cNvPr id="150" name="Google Shape;150;p16"/>
          <p:cNvSpPr/>
          <p:nvPr/>
        </p:nvSpPr>
        <p:spPr>
          <a:xfrm rot="10800000">
            <a:off x="7874025" y="913663"/>
            <a:ext cx="335400" cy="1383600"/>
          </a:xfrm>
          <a:prstGeom prst="leftBrace">
            <a:avLst>
              <a:gd name="adj1" fmla="val 50000"/>
              <a:gd name="adj2" fmla="val 50000"/>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6"/>
          <p:cNvSpPr/>
          <p:nvPr/>
        </p:nvSpPr>
        <p:spPr>
          <a:xfrm>
            <a:off x="207350" y="2921675"/>
            <a:ext cx="324000" cy="1948500"/>
          </a:xfrm>
          <a:prstGeom prst="leftBrace">
            <a:avLst>
              <a:gd name="adj1" fmla="val 50000"/>
              <a:gd name="adj2" fmla="val 52421"/>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52" name="Google Shape;152;p16"/>
          <p:cNvCxnSpPr/>
          <p:nvPr/>
        </p:nvCxnSpPr>
        <p:spPr>
          <a:xfrm>
            <a:off x="531350" y="2915838"/>
            <a:ext cx="2999100" cy="0"/>
          </a:xfrm>
          <a:prstGeom prst="straightConnector1">
            <a:avLst/>
          </a:prstGeom>
          <a:noFill/>
          <a:ln w="9525" cap="flat" cmpd="sng">
            <a:solidFill>
              <a:schemeClr val="dk2"/>
            </a:solidFill>
            <a:prstDash val="solid"/>
            <a:round/>
            <a:headEnd type="none" w="med" len="med"/>
            <a:tailEnd type="none" w="med" len="med"/>
          </a:ln>
        </p:spPr>
      </p:cxnSp>
      <p:cxnSp>
        <p:nvCxnSpPr>
          <p:cNvPr id="153" name="Google Shape;153;p16"/>
          <p:cNvCxnSpPr>
            <a:stCxn id="154" idx="3"/>
          </p:cNvCxnSpPr>
          <p:nvPr/>
        </p:nvCxnSpPr>
        <p:spPr>
          <a:xfrm>
            <a:off x="5585112" y="2931901"/>
            <a:ext cx="2835300" cy="21000"/>
          </a:xfrm>
          <a:prstGeom prst="straightConnector1">
            <a:avLst/>
          </a:prstGeom>
          <a:noFill/>
          <a:ln w="9525" cap="flat" cmpd="sng">
            <a:solidFill>
              <a:schemeClr val="dk2"/>
            </a:solidFill>
            <a:prstDash val="solid"/>
            <a:round/>
            <a:headEnd type="none" w="med" len="med"/>
            <a:tailEnd type="none" w="med" len="med"/>
          </a:ln>
        </p:spPr>
      </p:cxnSp>
      <p:cxnSp>
        <p:nvCxnSpPr>
          <p:cNvPr id="155" name="Google Shape;155;p16"/>
          <p:cNvCxnSpPr/>
          <p:nvPr/>
        </p:nvCxnSpPr>
        <p:spPr>
          <a:xfrm rot="10800000">
            <a:off x="1084678" y="3683307"/>
            <a:ext cx="228300" cy="237600"/>
          </a:xfrm>
          <a:prstGeom prst="straightConnector1">
            <a:avLst/>
          </a:prstGeom>
          <a:noFill/>
          <a:ln w="9525" cap="flat" cmpd="sng">
            <a:solidFill>
              <a:schemeClr val="dk2"/>
            </a:solidFill>
            <a:prstDash val="solid"/>
            <a:round/>
            <a:headEnd type="none" w="med" len="med"/>
            <a:tailEnd type="triangle" w="med" len="med"/>
          </a:ln>
        </p:spPr>
      </p:cxnSp>
      <p:sp>
        <p:nvSpPr>
          <p:cNvPr id="156" name="Google Shape;156;p16"/>
          <p:cNvSpPr/>
          <p:nvPr/>
        </p:nvSpPr>
        <p:spPr>
          <a:xfrm rot="9368179">
            <a:off x="5642307" y="2307925"/>
            <a:ext cx="777137" cy="546521"/>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6"/>
          <p:cNvSpPr/>
          <p:nvPr/>
        </p:nvSpPr>
        <p:spPr>
          <a:xfrm rot="9636365">
            <a:off x="2420114" y="3086223"/>
            <a:ext cx="1054325" cy="368998"/>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58" name="Google Shape;158;p16"/>
          <p:cNvCxnSpPr/>
          <p:nvPr/>
        </p:nvCxnSpPr>
        <p:spPr>
          <a:xfrm>
            <a:off x="1569926" y="4229592"/>
            <a:ext cx="247200" cy="365400"/>
          </a:xfrm>
          <a:prstGeom prst="straightConnector1">
            <a:avLst/>
          </a:prstGeom>
          <a:noFill/>
          <a:ln w="9525" cap="flat" cmpd="sng">
            <a:solidFill>
              <a:schemeClr val="dk2"/>
            </a:solidFill>
            <a:prstDash val="solid"/>
            <a:round/>
            <a:headEnd type="none" w="med" len="med"/>
            <a:tailEnd type="triangle" w="med" len="med"/>
          </a:ln>
        </p:spPr>
      </p:cxnSp>
      <p:sp>
        <p:nvSpPr>
          <p:cNvPr id="159" name="Google Shape;159;p16"/>
          <p:cNvSpPr/>
          <p:nvPr/>
        </p:nvSpPr>
        <p:spPr>
          <a:xfrm>
            <a:off x="6766641" y="939058"/>
            <a:ext cx="324000" cy="308700"/>
          </a:xfrm>
          <a:prstGeom prst="ellipse">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6"/>
          <p:cNvSpPr/>
          <p:nvPr/>
        </p:nvSpPr>
        <p:spPr>
          <a:xfrm>
            <a:off x="6650828" y="1843972"/>
            <a:ext cx="324000" cy="3087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6"/>
          <p:cNvSpPr/>
          <p:nvPr/>
        </p:nvSpPr>
        <p:spPr>
          <a:xfrm>
            <a:off x="7012474" y="1314388"/>
            <a:ext cx="324000" cy="3087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62" name="Google Shape;162;p16"/>
          <p:cNvCxnSpPr>
            <a:stCxn id="161" idx="4"/>
            <a:endCxn id="160" idx="7"/>
          </p:cNvCxnSpPr>
          <p:nvPr/>
        </p:nvCxnSpPr>
        <p:spPr>
          <a:xfrm flipH="1">
            <a:off x="6927274" y="1623088"/>
            <a:ext cx="247200" cy="266100"/>
          </a:xfrm>
          <a:prstGeom prst="straightConnector1">
            <a:avLst/>
          </a:prstGeom>
          <a:noFill/>
          <a:ln w="9525" cap="flat" cmpd="sng">
            <a:solidFill>
              <a:schemeClr val="dk2"/>
            </a:solidFill>
            <a:prstDash val="solid"/>
            <a:round/>
            <a:headEnd type="none" w="med" len="med"/>
            <a:tailEnd type="triangle" w="med" len="med"/>
          </a:ln>
        </p:spPr>
      </p:cxnSp>
      <p:sp>
        <p:nvSpPr>
          <p:cNvPr id="163" name="Google Shape;163;p16"/>
          <p:cNvSpPr/>
          <p:nvPr/>
        </p:nvSpPr>
        <p:spPr>
          <a:xfrm>
            <a:off x="1312966" y="3920895"/>
            <a:ext cx="324000" cy="308700"/>
          </a:xfrm>
          <a:prstGeom prst="ellipse">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64" name="Google Shape;164;p16"/>
          <p:cNvCxnSpPr/>
          <p:nvPr/>
        </p:nvCxnSpPr>
        <p:spPr>
          <a:xfrm flipH="1">
            <a:off x="1231903" y="4229607"/>
            <a:ext cx="108000" cy="211500"/>
          </a:xfrm>
          <a:prstGeom prst="straightConnector1">
            <a:avLst/>
          </a:prstGeom>
          <a:noFill/>
          <a:ln w="9525" cap="flat" cmpd="sng">
            <a:solidFill>
              <a:schemeClr val="dk2"/>
            </a:solidFill>
            <a:prstDash val="solid"/>
            <a:round/>
            <a:headEnd type="none" w="med" len="med"/>
            <a:tailEnd type="triangle" w="med" len="med"/>
          </a:ln>
        </p:spPr>
      </p:cxnSp>
      <p:cxnSp>
        <p:nvCxnSpPr>
          <p:cNvPr id="165" name="Google Shape;165;p16"/>
          <p:cNvCxnSpPr/>
          <p:nvPr/>
        </p:nvCxnSpPr>
        <p:spPr>
          <a:xfrm rot="10800000" flipH="1">
            <a:off x="1532803" y="3693807"/>
            <a:ext cx="236400" cy="216600"/>
          </a:xfrm>
          <a:prstGeom prst="straightConnector1">
            <a:avLst/>
          </a:prstGeom>
          <a:noFill/>
          <a:ln w="9525" cap="flat" cmpd="sng">
            <a:solidFill>
              <a:schemeClr val="dk2"/>
            </a:solidFill>
            <a:prstDash val="solid"/>
            <a:round/>
            <a:headEnd type="none" w="med" len="med"/>
            <a:tailEnd type="triangle" w="med" len="med"/>
          </a:ln>
        </p:spPr>
      </p:cxnSp>
      <p:sp>
        <p:nvSpPr>
          <p:cNvPr id="166" name="Google Shape;166;p16"/>
          <p:cNvSpPr/>
          <p:nvPr/>
        </p:nvSpPr>
        <p:spPr>
          <a:xfrm>
            <a:off x="1036816" y="4441095"/>
            <a:ext cx="324000" cy="3087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6"/>
          <p:cNvSpPr/>
          <p:nvPr/>
        </p:nvSpPr>
        <p:spPr>
          <a:xfrm>
            <a:off x="1636966" y="4544895"/>
            <a:ext cx="324000" cy="3087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6"/>
          <p:cNvSpPr/>
          <p:nvPr/>
        </p:nvSpPr>
        <p:spPr>
          <a:xfrm>
            <a:off x="1769191" y="3516770"/>
            <a:ext cx="324000" cy="3087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6"/>
          <p:cNvSpPr/>
          <p:nvPr/>
        </p:nvSpPr>
        <p:spPr>
          <a:xfrm>
            <a:off x="907891" y="3381733"/>
            <a:ext cx="324000" cy="3087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6"/>
          <p:cNvSpPr txBox="1"/>
          <p:nvPr/>
        </p:nvSpPr>
        <p:spPr>
          <a:xfrm>
            <a:off x="3372875" y="3381538"/>
            <a:ext cx="2370300" cy="373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800">
                <a:latin typeface="Lato"/>
                <a:ea typeface="Lato"/>
                <a:cs typeface="Lato"/>
                <a:sym typeface="Lato"/>
              </a:rPr>
              <a:t>QUERY SERVICE</a:t>
            </a:r>
            <a:endParaRPr sz="1800">
              <a:latin typeface="Lato"/>
              <a:ea typeface="Lato"/>
              <a:cs typeface="Lato"/>
              <a:sym typeface="Lato"/>
            </a:endParaRPr>
          </a:p>
        </p:txBody>
      </p:sp>
      <p:sp>
        <p:nvSpPr>
          <p:cNvPr id="171" name="Google Shape;171;p16"/>
          <p:cNvSpPr/>
          <p:nvPr/>
        </p:nvSpPr>
        <p:spPr>
          <a:xfrm>
            <a:off x="5678575" y="3888488"/>
            <a:ext cx="451500" cy="3735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6"/>
          <p:cNvSpPr txBox="1"/>
          <p:nvPr/>
        </p:nvSpPr>
        <p:spPr>
          <a:xfrm>
            <a:off x="3689075" y="3888525"/>
            <a:ext cx="2054100" cy="37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i="1">
                <a:latin typeface="Lato"/>
                <a:ea typeface="Lato"/>
                <a:cs typeface="Lato"/>
                <a:sym typeface="Lato"/>
              </a:rPr>
              <a:t>(Input Data Set, Output Data Set)</a:t>
            </a:r>
            <a:endParaRPr sz="1800" i="1">
              <a:latin typeface="Lato"/>
              <a:ea typeface="Lato"/>
              <a:cs typeface="Lato"/>
              <a:sym typeface="Lato"/>
            </a:endParaRPr>
          </a:p>
        </p:txBody>
      </p:sp>
      <p:sp>
        <p:nvSpPr>
          <p:cNvPr id="173" name="Google Shape;173;p16"/>
          <p:cNvSpPr/>
          <p:nvPr/>
        </p:nvSpPr>
        <p:spPr>
          <a:xfrm>
            <a:off x="7443241" y="1046745"/>
            <a:ext cx="324000" cy="308700"/>
          </a:xfrm>
          <a:prstGeom prst="ellipse">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74" name="Google Shape;174;p16"/>
          <p:cNvCxnSpPr>
            <a:stCxn id="173" idx="2"/>
            <a:endCxn id="159" idx="6"/>
          </p:cNvCxnSpPr>
          <p:nvPr/>
        </p:nvCxnSpPr>
        <p:spPr>
          <a:xfrm rot="10800000">
            <a:off x="7090741" y="1093395"/>
            <a:ext cx="352500" cy="107700"/>
          </a:xfrm>
          <a:prstGeom prst="straightConnector1">
            <a:avLst/>
          </a:prstGeom>
          <a:noFill/>
          <a:ln w="9525" cap="flat" cmpd="sng">
            <a:solidFill>
              <a:schemeClr val="dk2"/>
            </a:solidFill>
            <a:prstDash val="solid"/>
            <a:round/>
            <a:headEnd type="none" w="med" len="med"/>
            <a:tailEnd type="triangle" w="med" len="med"/>
          </a:ln>
        </p:spPr>
      </p:cxnSp>
      <p:sp>
        <p:nvSpPr>
          <p:cNvPr id="175" name="Google Shape;175;p16"/>
          <p:cNvSpPr/>
          <p:nvPr/>
        </p:nvSpPr>
        <p:spPr>
          <a:xfrm>
            <a:off x="7879716" y="4286295"/>
            <a:ext cx="324000" cy="308700"/>
          </a:xfrm>
          <a:prstGeom prst="ellipse">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6"/>
          <p:cNvSpPr/>
          <p:nvPr/>
        </p:nvSpPr>
        <p:spPr>
          <a:xfrm rot="-4968944">
            <a:off x="7159857" y="3789166"/>
            <a:ext cx="323842" cy="308735"/>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6"/>
          <p:cNvSpPr/>
          <p:nvPr/>
        </p:nvSpPr>
        <p:spPr>
          <a:xfrm rot="-4968944">
            <a:off x="6679834" y="3363931"/>
            <a:ext cx="323842" cy="308735"/>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78" name="Google Shape;178;p16"/>
          <p:cNvCxnSpPr>
            <a:stCxn id="177" idx="4"/>
            <a:endCxn id="176" idx="7"/>
          </p:cNvCxnSpPr>
          <p:nvPr/>
        </p:nvCxnSpPr>
        <p:spPr>
          <a:xfrm>
            <a:off x="6994905" y="3537648"/>
            <a:ext cx="232800" cy="278700"/>
          </a:xfrm>
          <a:prstGeom prst="straightConnector1">
            <a:avLst/>
          </a:prstGeom>
          <a:noFill/>
          <a:ln w="9525" cap="flat" cmpd="sng">
            <a:solidFill>
              <a:schemeClr val="dk2"/>
            </a:solidFill>
            <a:prstDash val="solid"/>
            <a:round/>
            <a:headEnd type="none" w="med" len="med"/>
            <a:tailEnd type="triangle" w="med" len="med"/>
          </a:ln>
        </p:spPr>
      </p:cxnSp>
      <p:cxnSp>
        <p:nvCxnSpPr>
          <p:cNvPr id="179" name="Google Shape;179;p16"/>
          <p:cNvCxnSpPr>
            <a:stCxn id="176" idx="3"/>
            <a:endCxn id="175" idx="1"/>
          </p:cNvCxnSpPr>
          <p:nvPr/>
        </p:nvCxnSpPr>
        <p:spPr>
          <a:xfrm>
            <a:off x="7415753" y="4070813"/>
            <a:ext cx="511500" cy="260700"/>
          </a:xfrm>
          <a:prstGeom prst="straightConnector1">
            <a:avLst/>
          </a:prstGeom>
          <a:noFill/>
          <a:ln w="9525" cap="flat" cmpd="sng">
            <a:solidFill>
              <a:schemeClr val="dk2"/>
            </a:solidFill>
            <a:prstDash val="solid"/>
            <a:round/>
            <a:headEnd type="none" w="med" len="med"/>
            <a:tailEnd type="triangle" w="med" len="med"/>
          </a:ln>
        </p:spPr>
      </p:cxnSp>
      <p:sp>
        <p:nvSpPr>
          <p:cNvPr id="180" name="Google Shape;180;p16"/>
          <p:cNvSpPr txBox="1"/>
          <p:nvPr/>
        </p:nvSpPr>
        <p:spPr>
          <a:xfrm>
            <a:off x="3050050" y="325413"/>
            <a:ext cx="2370300" cy="373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800">
                <a:latin typeface="Lato"/>
                <a:ea typeface="Lato"/>
                <a:cs typeface="Lato"/>
                <a:sym typeface="Lato"/>
              </a:rPr>
              <a:t>Project Reports</a:t>
            </a:r>
            <a:endParaRPr sz="1800">
              <a:latin typeface="Lato"/>
              <a:ea typeface="Lato"/>
              <a:cs typeface="Lato"/>
              <a:sym typeface="Lato"/>
            </a:endParaRPr>
          </a:p>
        </p:txBody>
      </p:sp>
      <p:sp>
        <p:nvSpPr>
          <p:cNvPr id="181" name="Google Shape;181;p16"/>
          <p:cNvSpPr txBox="1"/>
          <p:nvPr/>
        </p:nvSpPr>
        <p:spPr>
          <a:xfrm>
            <a:off x="6081850" y="2958838"/>
            <a:ext cx="2370300" cy="373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800">
                <a:latin typeface="Lato"/>
                <a:ea typeface="Lato"/>
                <a:cs typeface="Lato"/>
                <a:sym typeface="Lato"/>
              </a:rPr>
              <a:t>Workflow Diagram</a:t>
            </a:r>
            <a:endParaRPr sz="1800">
              <a:latin typeface="Lato"/>
              <a:ea typeface="Lato"/>
              <a:cs typeface="Lato"/>
              <a:sym typeface="Lato"/>
            </a:endParaRPr>
          </a:p>
        </p:txBody>
      </p:sp>
      <p:sp>
        <p:nvSpPr>
          <p:cNvPr id="182" name="Google Shape;182;p16"/>
          <p:cNvSpPr txBox="1"/>
          <p:nvPr/>
        </p:nvSpPr>
        <p:spPr>
          <a:xfrm>
            <a:off x="5860775" y="255400"/>
            <a:ext cx="2627400" cy="373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800">
                <a:latin typeface="Lato"/>
                <a:ea typeface="Lato"/>
                <a:cs typeface="Lato"/>
                <a:sym typeface="Lato"/>
              </a:rPr>
              <a:t>Dataset - Algo - Dataset Tuples</a:t>
            </a:r>
            <a:endParaRPr sz="1800">
              <a:latin typeface="Lato"/>
              <a:ea typeface="Lato"/>
              <a:cs typeface="Lato"/>
              <a:sym typeface="Lato"/>
            </a:endParaRPr>
          </a:p>
        </p:txBody>
      </p:sp>
      <p:sp>
        <p:nvSpPr>
          <p:cNvPr id="183" name="Google Shape;183;p16"/>
          <p:cNvSpPr txBox="1"/>
          <p:nvPr/>
        </p:nvSpPr>
        <p:spPr>
          <a:xfrm>
            <a:off x="239325" y="467338"/>
            <a:ext cx="2370300" cy="373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800">
                <a:latin typeface="Lato"/>
                <a:ea typeface="Lato"/>
                <a:cs typeface="Lato"/>
                <a:sym typeface="Lato"/>
              </a:rPr>
              <a:t>Project Team</a:t>
            </a:r>
            <a:endParaRPr sz="1800">
              <a:latin typeface="Lato"/>
              <a:ea typeface="Lato"/>
              <a:cs typeface="Lato"/>
              <a:sym typeface="Lato"/>
            </a:endParaRPr>
          </a:p>
        </p:txBody>
      </p:sp>
      <p:sp>
        <p:nvSpPr>
          <p:cNvPr id="184" name="Google Shape;184;p16"/>
          <p:cNvSpPr txBox="1"/>
          <p:nvPr/>
        </p:nvSpPr>
        <p:spPr>
          <a:xfrm>
            <a:off x="1636975" y="1093400"/>
            <a:ext cx="2370300" cy="373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latin typeface="Lato"/>
                <a:ea typeface="Lato"/>
                <a:cs typeface="Lato"/>
                <a:sym typeface="Lato"/>
              </a:rPr>
              <a:t>Reads</a:t>
            </a:r>
            <a:endParaRPr sz="1200">
              <a:latin typeface="Lato"/>
              <a:ea typeface="Lato"/>
              <a:cs typeface="Lato"/>
              <a:sym typeface="Lato"/>
            </a:endParaRPr>
          </a:p>
        </p:txBody>
      </p:sp>
      <p:sp>
        <p:nvSpPr>
          <p:cNvPr id="185" name="Google Shape;185;p16"/>
          <p:cNvSpPr txBox="1"/>
          <p:nvPr/>
        </p:nvSpPr>
        <p:spPr>
          <a:xfrm>
            <a:off x="239325" y="2962038"/>
            <a:ext cx="2370300" cy="373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800">
                <a:latin typeface="Lato"/>
                <a:ea typeface="Lato"/>
                <a:cs typeface="Lato"/>
                <a:sym typeface="Lato"/>
              </a:rPr>
              <a:t>Knowledge Graph</a:t>
            </a:r>
            <a:endParaRPr sz="1800">
              <a:latin typeface="Lato"/>
              <a:ea typeface="Lato"/>
              <a:cs typeface="Lato"/>
              <a:sym typeface="Lato"/>
            </a:endParaRPr>
          </a:p>
        </p:txBody>
      </p:sp>
      <p:sp>
        <p:nvSpPr>
          <p:cNvPr id="186" name="Google Shape;186;p16"/>
          <p:cNvSpPr txBox="1"/>
          <p:nvPr/>
        </p:nvSpPr>
        <p:spPr>
          <a:xfrm>
            <a:off x="4324713" y="1084700"/>
            <a:ext cx="2370300" cy="373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latin typeface="Lato"/>
                <a:ea typeface="Lato"/>
                <a:cs typeface="Lato"/>
                <a:sym typeface="Lato"/>
              </a:rPr>
              <a:t>To Generate</a:t>
            </a:r>
            <a:endParaRPr sz="1200">
              <a:latin typeface="Lato"/>
              <a:ea typeface="Lato"/>
              <a:cs typeface="Lato"/>
              <a:sym typeface="Lato"/>
            </a:endParaRPr>
          </a:p>
        </p:txBody>
      </p:sp>
      <p:sp>
        <p:nvSpPr>
          <p:cNvPr id="187" name="Google Shape;187;p16"/>
          <p:cNvSpPr txBox="1"/>
          <p:nvPr/>
        </p:nvSpPr>
        <p:spPr>
          <a:xfrm rot="-1024084">
            <a:off x="1866304" y="3367134"/>
            <a:ext cx="2370296" cy="373416"/>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latin typeface="Lato"/>
                <a:ea typeface="Lato"/>
                <a:cs typeface="Lato"/>
                <a:sym typeface="Lato"/>
              </a:rPr>
              <a:t>And Make Up</a:t>
            </a:r>
            <a:endParaRPr sz="1200">
              <a:latin typeface="Lato"/>
              <a:ea typeface="Lato"/>
              <a:cs typeface="Lato"/>
              <a:sym typeface="Lato"/>
            </a:endParaRPr>
          </a:p>
        </p:txBody>
      </p:sp>
      <p:sp>
        <p:nvSpPr>
          <p:cNvPr id="188" name="Google Shape;188;p16"/>
          <p:cNvSpPr txBox="1"/>
          <p:nvPr/>
        </p:nvSpPr>
        <p:spPr>
          <a:xfrm rot="-1353008">
            <a:off x="5144605" y="2591134"/>
            <a:ext cx="2370325" cy="37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Lato"/>
                <a:ea typeface="Lato"/>
                <a:cs typeface="Lato"/>
                <a:sym typeface="Lato"/>
              </a:rPr>
              <a:t>		Stored In</a:t>
            </a:r>
            <a:endParaRPr sz="1200">
              <a:latin typeface="Lato"/>
              <a:ea typeface="Lato"/>
              <a:cs typeface="Lato"/>
              <a:sym typeface="Lato"/>
            </a:endParaRPr>
          </a:p>
        </p:txBody>
      </p:sp>
      <p:sp>
        <p:nvSpPr>
          <p:cNvPr id="189" name="Google Shape;189;p16"/>
          <p:cNvSpPr txBox="1"/>
          <p:nvPr/>
        </p:nvSpPr>
        <p:spPr>
          <a:xfrm rot="-870">
            <a:off x="1866304" y="4661292"/>
            <a:ext cx="2370300" cy="373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latin typeface="Lato"/>
                <a:ea typeface="Lato"/>
                <a:cs typeface="Lato"/>
                <a:sym typeface="Lato"/>
              </a:rPr>
              <a:t>Subject Matter Experts</a:t>
            </a:r>
            <a:endParaRPr sz="1200">
              <a:latin typeface="Lato"/>
              <a:ea typeface="Lato"/>
              <a:cs typeface="Lato"/>
              <a:sym typeface="Lato"/>
            </a:endParaRPr>
          </a:p>
        </p:txBody>
      </p:sp>
      <p:pic>
        <p:nvPicPr>
          <p:cNvPr id="190" name="Google Shape;190;p16"/>
          <p:cNvPicPr preferRelativeResize="0"/>
          <p:nvPr/>
        </p:nvPicPr>
        <p:blipFill>
          <a:blip r:embed="rId3">
            <a:alphaModFix/>
          </a:blip>
          <a:stretch>
            <a:fillRect/>
          </a:stretch>
        </p:blipFill>
        <p:spPr>
          <a:xfrm>
            <a:off x="2596422" y="4133571"/>
            <a:ext cx="701701" cy="557479"/>
          </a:xfrm>
          <a:prstGeom prst="rect">
            <a:avLst/>
          </a:prstGeom>
          <a:noFill/>
          <a:ln>
            <a:noFill/>
          </a:ln>
        </p:spPr>
      </p:pic>
      <p:sp>
        <p:nvSpPr>
          <p:cNvPr id="191" name="Google Shape;191;p16"/>
          <p:cNvSpPr/>
          <p:nvPr/>
        </p:nvSpPr>
        <p:spPr>
          <a:xfrm rot="-1072862">
            <a:off x="3283542" y="4030739"/>
            <a:ext cx="451405" cy="278356"/>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6"/>
          <p:cNvSpPr/>
          <p:nvPr/>
        </p:nvSpPr>
        <p:spPr>
          <a:xfrm rot="-9688847">
            <a:off x="2080514" y="4145162"/>
            <a:ext cx="451479" cy="260698"/>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6"/>
          <p:cNvSpPr txBox="1"/>
          <p:nvPr/>
        </p:nvSpPr>
        <p:spPr>
          <a:xfrm>
            <a:off x="5025538" y="4183700"/>
            <a:ext cx="2370300" cy="373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latin typeface="Lato"/>
                <a:ea typeface="Lato"/>
                <a:cs typeface="Lato"/>
                <a:sym typeface="Lato"/>
              </a:rPr>
              <a:t>To Return</a:t>
            </a:r>
            <a:endParaRPr sz="1200">
              <a:latin typeface="Lato"/>
              <a:ea typeface="Lato"/>
              <a:cs typeface="Lato"/>
              <a:sym typeface="Lato"/>
            </a:endParaRPr>
          </a:p>
        </p:txBody>
      </p:sp>
      <p:sp>
        <p:nvSpPr>
          <p:cNvPr id="194" name="Google Shape;194;p16"/>
          <p:cNvSpPr/>
          <p:nvPr/>
        </p:nvSpPr>
        <p:spPr>
          <a:xfrm flipH="1">
            <a:off x="8420400" y="2954975"/>
            <a:ext cx="352500" cy="1881900"/>
          </a:xfrm>
          <a:prstGeom prst="leftBrace">
            <a:avLst>
              <a:gd name="adj1" fmla="val 50000"/>
              <a:gd name="adj2" fmla="val 52421"/>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16"/>
          <p:cNvSpPr txBox="1"/>
          <p:nvPr/>
        </p:nvSpPr>
        <p:spPr>
          <a:xfrm>
            <a:off x="3766800" y="2597144"/>
            <a:ext cx="1781700" cy="55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Calibri"/>
                <a:ea typeface="Calibri"/>
                <a:cs typeface="Calibri"/>
                <a:sym typeface="Calibri"/>
              </a:rPr>
              <a:t>DATABASE</a:t>
            </a:r>
            <a:endParaRPr sz="2800">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17"/>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Project Deliverables</a:t>
            </a:r>
            <a:endParaRPr/>
          </a:p>
        </p:txBody>
      </p:sp>
      <p:sp>
        <p:nvSpPr>
          <p:cNvPr id="201" name="Google Shape;201;p17"/>
          <p:cNvSpPr txBox="1">
            <a:spLocks noGrp="1"/>
          </p:cNvSpPr>
          <p:nvPr>
            <p:ph type="body" idx="1"/>
          </p:nvPr>
        </p:nvSpPr>
        <p:spPr>
          <a:xfrm>
            <a:off x="622850" y="1549075"/>
            <a:ext cx="3949200" cy="30135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 sz="2000"/>
              <a:t>Build ontology for Twitter-based project info an SME might want to query, answer or calculate</a:t>
            </a:r>
            <a:endParaRPr sz="2000"/>
          </a:p>
          <a:p>
            <a:pPr marL="457200" lvl="0" indent="-355600" algn="l" rtl="0">
              <a:spcBef>
                <a:spcPts val="0"/>
              </a:spcBef>
              <a:spcAft>
                <a:spcPts val="0"/>
              </a:spcAft>
              <a:buSzPts val="2000"/>
              <a:buChar char="●"/>
            </a:pPr>
            <a:r>
              <a:rPr lang="en" sz="2000"/>
              <a:t>Build knowledge graph based on created ontology</a:t>
            </a:r>
            <a:endParaRPr sz="2000"/>
          </a:p>
          <a:p>
            <a:pPr marL="457200" lvl="0" indent="-355600" algn="l" rtl="0">
              <a:spcBef>
                <a:spcPts val="0"/>
              </a:spcBef>
              <a:spcAft>
                <a:spcPts val="0"/>
              </a:spcAft>
              <a:buSzPts val="2000"/>
              <a:buChar char="●"/>
            </a:pPr>
            <a:r>
              <a:rPr lang="en" sz="2000"/>
              <a:t>Build set of APIs to trigger set of network algorithms based on info queried to graph</a:t>
            </a:r>
            <a:endParaRPr sz="2000"/>
          </a:p>
        </p:txBody>
      </p:sp>
      <p:sp>
        <p:nvSpPr>
          <p:cNvPr id="202" name="Google Shape;202;p17"/>
          <p:cNvSpPr txBox="1"/>
          <p:nvPr/>
        </p:nvSpPr>
        <p:spPr>
          <a:xfrm>
            <a:off x="4783150" y="1293450"/>
            <a:ext cx="4082700" cy="301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i="1">
              <a:highlight>
                <a:srgbClr val="FFFF00"/>
              </a:highlight>
              <a:latin typeface="Calibri"/>
              <a:ea typeface="Calibri"/>
              <a:cs typeface="Calibri"/>
              <a:sym typeface="Calibri"/>
            </a:endParaRPr>
          </a:p>
        </p:txBody>
      </p:sp>
      <p:pic>
        <p:nvPicPr>
          <p:cNvPr id="203" name="Google Shape;203;p17"/>
          <p:cNvPicPr preferRelativeResize="0"/>
          <p:nvPr/>
        </p:nvPicPr>
        <p:blipFill>
          <a:blip r:embed="rId3">
            <a:alphaModFix/>
          </a:blip>
          <a:stretch>
            <a:fillRect/>
          </a:stretch>
        </p:blipFill>
        <p:spPr>
          <a:xfrm>
            <a:off x="4710420" y="1549075"/>
            <a:ext cx="4083355" cy="24480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18"/>
          <p:cNvSpPr txBox="1">
            <a:spLocks noGrp="1"/>
          </p:cNvSpPr>
          <p:nvPr>
            <p:ph type="title"/>
          </p:nvPr>
        </p:nvSpPr>
        <p:spPr>
          <a:xfrm>
            <a:off x="1888684" y="1746100"/>
            <a:ext cx="5377500" cy="1646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b="1"/>
              <a:t>Accomplishments</a:t>
            </a:r>
            <a:endParaRPr sz="4800" b="1"/>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19"/>
          <p:cNvSpPr txBox="1">
            <a:spLocks noGrp="1"/>
          </p:cNvSpPr>
          <p:nvPr>
            <p:ph type="title"/>
          </p:nvPr>
        </p:nvSpPr>
        <p:spPr>
          <a:xfrm>
            <a:off x="580450" y="629850"/>
            <a:ext cx="75057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Literature Review: Twitter Data Source</a:t>
            </a:r>
            <a:endParaRPr/>
          </a:p>
        </p:txBody>
      </p:sp>
      <p:pic>
        <p:nvPicPr>
          <p:cNvPr id="214" name="Google Shape;214;p19"/>
          <p:cNvPicPr preferRelativeResize="0"/>
          <p:nvPr/>
        </p:nvPicPr>
        <p:blipFill>
          <a:blip r:embed="rId3">
            <a:alphaModFix/>
          </a:blip>
          <a:stretch>
            <a:fillRect/>
          </a:stretch>
        </p:blipFill>
        <p:spPr>
          <a:xfrm>
            <a:off x="3005424" y="1335650"/>
            <a:ext cx="5797276" cy="3281350"/>
          </a:xfrm>
          <a:prstGeom prst="rect">
            <a:avLst/>
          </a:prstGeom>
          <a:noFill/>
          <a:ln>
            <a:noFill/>
          </a:ln>
        </p:spPr>
      </p:pic>
      <p:sp>
        <p:nvSpPr>
          <p:cNvPr id="215" name="Google Shape;215;p19"/>
          <p:cNvSpPr txBox="1"/>
          <p:nvPr/>
        </p:nvSpPr>
        <p:spPr>
          <a:xfrm>
            <a:off x="506250" y="1707375"/>
            <a:ext cx="2338800" cy="3281400"/>
          </a:xfrm>
          <a:prstGeom prst="rect">
            <a:avLst/>
          </a:prstGeom>
          <a:noFill/>
          <a:ln>
            <a:noFill/>
          </a:ln>
        </p:spPr>
        <p:txBody>
          <a:bodyPr spcFirstLastPara="1" wrap="square" lIns="91425" tIns="91425" rIns="91425" bIns="91425" anchor="ctr" anchorCtr="0">
            <a:noAutofit/>
          </a:bodyPr>
          <a:lstStyle/>
          <a:p>
            <a:pPr marL="457200" lvl="0" indent="-419100" algn="l" rtl="0">
              <a:spcBef>
                <a:spcPts val="0"/>
              </a:spcBef>
              <a:spcAft>
                <a:spcPts val="0"/>
              </a:spcAft>
              <a:buSzPts val="3000"/>
              <a:buFont typeface="Calibri"/>
              <a:buChar char="●"/>
            </a:pPr>
            <a:r>
              <a:rPr lang="en" sz="3000">
                <a:latin typeface="Calibri"/>
                <a:ea typeface="Calibri"/>
                <a:cs typeface="Calibri"/>
                <a:sym typeface="Calibri"/>
              </a:rPr>
              <a:t>2016</a:t>
            </a:r>
            <a:endParaRPr sz="3000">
              <a:latin typeface="Calibri"/>
              <a:ea typeface="Calibri"/>
              <a:cs typeface="Calibri"/>
              <a:sym typeface="Calibri"/>
            </a:endParaRPr>
          </a:p>
          <a:p>
            <a:pPr marL="457200" lvl="0" indent="0" algn="l" rtl="0">
              <a:spcBef>
                <a:spcPts val="0"/>
              </a:spcBef>
              <a:spcAft>
                <a:spcPts val="0"/>
              </a:spcAft>
              <a:buNone/>
            </a:pPr>
            <a:endParaRPr sz="2000">
              <a:latin typeface="Calibri"/>
              <a:ea typeface="Calibri"/>
              <a:cs typeface="Calibri"/>
              <a:sym typeface="Calibri"/>
            </a:endParaRPr>
          </a:p>
          <a:p>
            <a:pPr marL="457200" lvl="0" indent="-419100" algn="l" rtl="0">
              <a:spcBef>
                <a:spcPts val="0"/>
              </a:spcBef>
              <a:spcAft>
                <a:spcPts val="0"/>
              </a:spcAft>
              <a:buSzPts val="3000"/>
              <a:buFont typeface="Calibri"/>
              <a:buChar char="●"/>
            </a:pPr>
            <a:r>
              <a:rPr lang="en" sz="3000">
                <a:latin typeface="Calibri"/>
                <a:ea typeface="Calibri"/>
                <a:cs typeface="Calibri"/>
                <a:sym typeface="Calibri"/>
              </a:rPr>
              <a:t>2017</a:t>
            </a:r>
            <a:endParaRPr sz="3000">
              <a:latin typeface="Calibri"/>
              <a:ea typeface="Calibri"/>
              <a:cs typeface="Calibri"/>
              <a:sym typeface="Calibri"/>
            </a:endParaRPr>
          </a:p>
          <a:p>
            <a:pPr marL="457200" lvl="0" indent="0" algn="l" rtl="0">
              <a:spcBef>
                <a:spcPts val="0"/>
              </a:spcBef>
              <a:spcAft>
                <a:spcPts val="0"/>
              </a:spcAft>
              <a:buNone/>
            </a:pPr>
            <a:endParaRPr sz="2000">
              <a:latin typeface="Calibri"/>
              <a:ea typeface="Calibri"/>
              <a:cs typeface="Calibri"/>
              <a:sym typeface="Calibri"/>
            </a:endParaRPr>
          </a:p>
          <a:p>
            <a:pPr marL="457200" lvl="0" indent="0" algn="l" rtl="0">
              <a:spcBef>
                <a:spcPts val="0"/>
              </a:spcBef>
              <a:spcAft>
                <a:spcPts val="0"/>
              </a:spcAft>
              <a:buNone/>
            </a:pPr>
            <a:endParaRPr sz="3000">
              <a:latin typeface="Calibri"/>
              <a:ea typeface="Calibri"/>
              <a:cs typeface="Calibri"/>
              <a:sym typeface="Calibri"/>
            </a:endParaRPr>
          </a:p>
        </p:txBody>
      </p:sp>
      <p:pic>
        <p:nvPicPr>
          <p:cNvPr id="216" name="Google Shape;216;p19"/>
          <p:cNvPicPr preferRelativeResize="0"/>
          <p:nvPr/>
        </p:nvPicPr>
        <p:blipFill rotWithShape="1">
          <a:blip r:embed="rId4">
            <a:alphaModFix/>
          </a:blip>
          <a:srcRect b="8892"/>
          <a:stretch/>
        </p:blipFill>
        <p:spPr>
          <a:xfrm>
            <a:off x="1994625" y="2264475"/>
            <a:ext cx="704250" cy="692947"/>
          </a:xfrm>
          <a:prstGeom prst="rect">
            <a:avLst/>
          </a:prstGeom>
          <a:noFill/>
          <a:ln>
            <a:noFill/>
          </a:ln>
        </p:spPr>
      </p:pic>
      <p:pic>
        <p:nvPicPr>
          <p:cNvPr id="217" name="Google Shape;217;p19"/>
          <p:cNvPicPr preferRelativeResize="0"/>
          <p:nvPr/>
        </p:nvPicPr>
        <p:blipFill rotWithShape="1">
          <a:blip r:embed="rId4">
            <a:alphaModFix/>
          </a:blip>
          <a:srcRect b="8892"/>
          <a:stretch/>
        </p:blipFill>
        <p:spPr>
          <a:xfrm>
            <a:off x="1994625" y="3018788"/>
            <a:ext cx="704250" cy="69294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pic>
        <p:nvPicPr>
          <p:cNvPr id="222" name="Google Shape;222;p20"/>
          <p:cNvPicPr preferRelativeResize="0"/>
          <p:nvPr/>
        </p:nvPicPr>
        <p:blipFill>
          <a:blip r:embed="rId3">
            <a:alphaModFix/>
          </a:blip>
          <a:stretch>
            <a:fillRect/>
          </a:stretch>
        </p:blipFill>
        <p:spPr>
          <a:xfrm>
            <a:off x="229713" y="1457725"/>
            <a:ext cx="8684576" cy="3122800"/>
          </a:xfrm>
          <a:prstGeom prst="rect">
            <a:avLst/>
          </a:prstGeom>
          <a:noFill/>
          <a:ln>
            <a:noFill/>
          </a:ln>
        </p:spPr>
      </p:pic>
      <p:sp>
        <p:nvSpPr>
          <p:cNvPr id="223" name="Google Shape;223;p20"/>
          <p:cNvSpPr txBox="1">
            <a:spLocks noGrp="1"/>
          </p:cNvSpPr>
          <p:nvPr>
            <p:ph type="title"/>
          </p:nvPr>
        </p:nvSpPr>
        <p:spPr>
          <a:xfrm>
            <a:off x="397600" y="633575"/>
            <a:ext cx="79404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Built Ontology</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21"/>
          <p:cNvSpPr txBox="1">
            <a:spLocks noGrp="1"/>
          </p:cNvSpPr>
          <p:nvPr>
            <p:ph type="title"/>
          </p:nvPr>
        </p:nvSpPr>
        <p:spPr>
          <a:xfrm>
            <a:off x="397600" y="633575"/>
            <a:ext cx="79404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Nodes.csv</a:t>
            </a:r>
            <a:endParaRPr/>
          </a:p>
        </p:txBody>
      </p:sp>
      <p:pic>
        <p:nvPicPr>
          <p:cNvPr id="229" name="Google Shape;229;p21"/>
          <p:cNvPicPr preferRelativeResize="0"/>
          <p:nvPr/>
        </p:nvPicPr>
        <p:blipFill>
          <a:blip r:embed="rId3">
            <a:alphaModFix/>
          </a:blip>
          <a:stretch>
            <a:fillRect/>
          </a:stretch>
        </p:blipFill>
        <p:spPr>
          <a:xfrm>
            <a:off x="347650" y="1462075"/>
            <a:ext cx="8448675" cy="2219325"/>
          </a:xfrm>
          <a:prstGeom prst="rect">
            <a:avLst/>
          </a:prstGeom>
          <a:noFill/>
          <a:ln>
            <a:noFill/>
          </a:ln>
        </p:spPr>
      </p:pic>
      <p:sp>
        <p:nvSpPr>
          <p:cNvPr id="230" name="Google Shape;230;p21"/>
          <p:cNvSpPr/>
          <p:nvPr/>
        </p:nvSpPr>
        <p:spPr>
          <a:xfrm>
            <a:off x="1725077" y="3959375"/>
            <a:ext cx="2188200" cy="762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1"/>
          <p:cNvSpPr/>
          <p:nvPr/>
        </p:nvSpPr>
        <p:spPr>
          <a:xfrm>
            <a:off x="5230701" y="3959375"/>
            <a:ext cx="2188200" cy="762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32" name="Google Shape;232;p21"/>
          <p:cNvCxnSpPr>
            <a:stCxn id="230" idx="3"/>
            <a:endCxn id="231" idx="1"/>
          </p:cNvCxnSpPr>
          <p:nvPr/>
        </p:nvCxnSpPr>
        <p:spPr>
          <a:xfrm>
            <a:off x="3913277" y="4340525"/>
            <a:ext cx="1317300" cy="0"/>
          </a:xfrm>
          <a:prstGeom prst="straightConnector1">
            <a:avLst/>
          </a:prstGeom>
          <a:noFill/>
          <a:ln w="9525" cap="flat" cmpd="sng">
            <a:solidFill>
              <a:schemeClr val="dk2"/>
            </a:solidFill>
            <a:prstDash val="solid"/>
            <a:round/>
            <a:headEnd type="none" w="med" len="med"/>
            <a:tailEnd type="triangle" w="med" len="med"/>
          </a:ln>
        </p:spPr>
      </p:cxnSp>
      <p:sp>
        <p:nvSpPr>
          <p:cNvPr id="233" name="Google Shape;233;p21"/>
          <p:cNvSpPr txBox="1"/>
          <p:nvPr/>
        </p:nvSpPr>
        <p:spPr>
          <a:xfrm>
            <a:off x="1791675" y="3959375"/>
            <a:ext cx="2188200" cy="762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Calibri"/>
                <a:ea typeface="Calibri"/>
                <a:cs typeface="Calibri"/>
                <a:sym typeface="Calibri"/>
              </a:rPr>
              <a:t>Dataset</a:t>
            </a:r>
            <a:endParaRPr sz="2000">
              <a:latin typeface="Calibri"/>
              <a:ea typeface="Calibri"/>
              <a:cs typeface="Calibri"/>
              <a:sym typeface="Calibri"/>
            </a:endParaRPr>
          </a:p>
        </p:txBody>
      </p:sp>
      <p:sp>
        <p:nvSpPr>
          <p:cNvPr id="234" name="Google Shape;234;p21"/>
          <p:cNvSpPr txBox="1"/>
          <p:nvPr/>
        </p:nvSpPr>
        <p:spPr>
          <a:xfrm>
            <a:off x="5230700" y="3959375"/>
            <a:ext cx="2188200" cy="762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Calibri"/>
                <a:ea typeface="Calibri"/>
                <a:cs typeface="Calibri"/>
                <a:sym typeface="Calibri"/>
              </a:rPr>
              <a:t>Dataset</a:t>
            </a:r>
            <a:endParaRPr sz="2000">
              <a:latin typeface="Calibri"/>
              <a:ea typeface="Calibri"/>
              <a:cs typeface="Calibri"/>
              <a:sym typeface="Calibri"/>
            </a:endParaRPr>
          </a:p>
        </p:txBody>
      </p:sp>
      <p:sp>
        <p:nvSpPr>
          <p:cNvPr id="235" name="Google Shape;235;p21"/>
          <p:cNvSpPr txBox="1"/>
          <p:nvPr/>
        </p:nvSpPr>
        <p:spPr>
          <a:xfrm>
            <a:off x="3962238" y="4297784"/>
            <a:ext cx="1219500" cy="457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Calibri"/>
                <a:ea typeface="Calibri"/>
                <a:cs typeface="Calibri"/>
                <a:sym typeface="Calibri"/>
              </a:rPr>
              <a:t>Algo</a:t>
            </a:r>
            <a:endParaRPr sz="2000">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2507</Words>
  <Application>Microsoft Office PowerPoint</Application>
  <PresentationFormat>On-screen Show (16:9)</PresentationFormat>
  <Paragraphs>186</Paragraphs>
  <Slides>30</Slides>
  <Notes>30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Calibri</vt:lpstr>
      <vt:lpstr>Lato</vt:lpstr>
      <vt:lpstr>Nunito</vt:lpstr>
      <vt:lpstr>Arial</vt:lpstr>
      <vt:lpstr>Shift</vt:lpstr>
      <vt:lpstr>Knowledge Graph For Researchers Kyle Vincent and Emma Meno CS 4624: Multimedia, Hypertext, and Information Access Dr. Edward Fox Virginia Tech, Blacksburg, VA 24061 May 6, 2020 </vt:lpstr>
      <vt:lpstr>OUTLINE</vt:lpstr>
      <vt:lpstr>Deliverables</vt:lpstr>
      <vt:lpstr>PowerPoint Presentation</vt:lpstr>
      <vt:lpstr>Project Deliverables</vt:lpstr>
      <vt:lpstr>Accomplishments</vt:lpstr>
      <vt:lpstr>Literature Review: Twitter Data Source</vt:lpstr>
      <vt:lpstr>Built Ontology</vt:lpstr>
      <vt:lpstr>Nodes.csv</vt:lpstr>
      <vt:lpstr>Edges.csv</vt:lpstr>
      <vt:lpstr>Path Metrics</vt:lpstr>
      <vt:lpstr>Interim Project Toolkit - The GRANDstack</vt:lpstr>
      <vt:lpstr>Implemented Project Toolkit - Grakn</vt:lpstr>
      <vt:lpstr>The And/Or Problem</vt:lpstr>
      <vt:lpstr>Solution: The Hypergraph</vt:lpstr>
      <vt:lpstr>Grakn Database Schema</vt:lpstr>
      <vt:lpstr>Migration Scripts</vt:lpstr>
      <vt:lpstr>Possible User Interface: Console</vt:lpstr>
      <vt:lpstr>Grakn Workbase UI</vt:lpstr>
      <vt:lpstr>Testing and Evaluation</vt:lpstr>
      <vt:lpstr>Testing and Evaluation</vt:lpstr>
      <vt:lpstr>Lessons Learned</vt:lpstr>
      <vt:lpstr>Challenges Faced</vt:lpstr>
      <vt:lpstr>Solutions</vt:lpstr>
      <vt:lpstr>Overall Lessons</vt:lpstr>
      <vt:lpstr>Future Work</vt:lpstr>
      <vt:lpstr>Future Work</vt:lpstr>
      <vt:lpstr>Acknowledgements</vt:lpstr>
      <vt:lpstr>References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Knowledge Graph For Researchers Kyle Vincent and Emma Meno CS 4624: Multimedia, Hypertext, and Information Access Dr. Edward Fox Virginia Tech, Blacksburg, VA 24061 May 6, 2020 </dc:title>
  <cp:lastModifiedBy>emcollege314@gmail.com</cp:lastModifiedBy>
  <cp:revision>4</cp:revision>
  <dcterms:modified xsi:type="dcterms:W3CDTF">2020-05-05T13:21:12Z</dcterms:modified>
</cp:coreProperties>
</file>