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Nunito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Nunito-bold.fntdata"/><Relationship Id="rId21" Type="http://schemas.openxmlformats.org/officeDocument/2006/relationships/font" Target="fonts/Nunito-regular.fntdata"/><Relationship Id="rId24" Type="http://schemas.openxmlformats.org/officeDocument/2006/relationships/font" Target="fonts/Nunito-boldItalic.fntdata"/><Relationship Id="rId23" Type="http://schemas.openxmlformats.org/officeDocument/2006/relationships/font" Target="fonts/Nuni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73abd0a0be_0_4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73abd0a0be_0_4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Michael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73abd0a0be_0_4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73abd0a0be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73abd0a0be_0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73abd0a0be_0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73abd0a0be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73abd0a0be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76f0de1ec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76f0de1e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73c58c6e7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73c58c6e7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83fd174f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83fd174f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3abd0a0be_0_3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3abd0a0be_0_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3abd0a0be_0_4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73abd0a0be_0_4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83f7433db1_3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83f7433db1_3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73abd0a0be_0_4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73abd0a0be_0_4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didn’t completely parse the promed data, more work needs to be done on NLP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83f7433db1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83f7433db1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83e44d24e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83e44d24e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Michael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73abd0a0be_0_4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73abd0a0be_0_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13.png"/><Relationship Id="rId5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0" y="1822825"/>
            <a:ext cx="5361300" cy="83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Cholera Database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674650" y="2843200"/>
            <a:ext cx="7891200" cy="15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Michael Roberto, Andrés García Solares, Gabby Alcantara, Hemakshi Sharma, Emily Croxall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 Multimedia, Hypertext, &amp; Information Access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Fox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Blacksburg, VA 24061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 May 2020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09" name="Google Shape;209;p22"/>
          <p:cNvSpPr txBox="1"/>
          <p:nvPr>
            <p:ph idx="1" type="body"/>
          </p:nvPr>
        </p:nvSpPr>
        <p:spPr>
          <a:xfrm>
            <a:off x="819150" y="180020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Natural Language Processing </a:t>
            </a:r>
            <a:endParaRPr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</a:t>
            </a:r>
            <a:r>
              <a:rPr lang="en" sz="1600"/>
              <a:t>arsing ambiguity</a:t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Incremental development</a:t>
            </a:r>
            <a:endParaRPr sz="18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Intermediate steps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Better planning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Communication over </a:t>
            </a:r>
            <a:r>
              <a:rPr lang="en" sz="1600"/>
              <a:t>time zones</a:t>
            </a:r>
            <a:endParaRPr sz="1600"/>
          </a:p>
        </p:txBody>
      </p:sp>
      <p:pic>
        <p:nvPicPr>
          <p:cNvPr id="210" name="Google Shape;21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2712" y="1800200"/>
            <a:ext cx="2911877" cy="112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2"/>
          <p:cNvPicPr preferRelativeResize="0"/>
          <p:nvPr/>
        </p:nvPicPr>
        <p:blipFill rotWithShape="1">
          <a:blip r:embed="rId4">
            <a:alphaModFix/>
          </a:blip>
          <a:srcRect b="37143" l="22565" r="22887" t="35741"/>
          <a:stretch/>
        </p:blipFill>
        <p:spPr>
          <a:xfrm>
            <a:off x="5472700" y="3353113"/>
            <a:ext cx="2911900" cy="108561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3"/>
          <p:cNvSpPr txBox="1"/>
          <p:nvPr>
            <p:ph type="title"/>
          </p:nvPr>
        </p:nvSpPr>
        <p:spPr>
          <a:xfrm>
            <a:off x="819150" y="845600"/>
            <a:ext cx="7505700" cy="72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Ideas for the Future</a:t>
            </a:r>
            <a:endParaRPr/>
          </a:p>
        </p:txBody>
      </p:sp>
      <p:sp>
        <p:nvSpPr>
          <p:cNvPr id="217" name="Google Shape;217;p23"/>
          <p:cNvSpPr txBox="1"/>
          <p:nvPr>
            <p:ph idx="1" type="body"/>
          </p:nvPr>
        </p:nvSpPr>
        <p:spPr>
          <a:xfrm>
            <a:off x="819150" y="1571000"/>
            <a:ext cx="7505700" cy="28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Gather data from HealthMap.org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Develop better methods for extracting ProMED data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Analysis for our client</a:t>
            </a:r>
            <a:endParaRPr sz="1800"/>
          </a:p>
        </p:txBody>
      </p:sp>
      <p:pic>
        <p:nvPicPr>
          <p:cNvPr id="218" name="Google Shape;21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9500" y="2914500"/>
            <a:ext cx="1513950" cy="151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0600" y="3016949"/>
            <a:ext cx="3661701" cy="1309075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3"/>
          <p:cNvSpPr txBox="1"/>
          <p:nvPr/>
        </p:nvSpPr>
        <p:spPr>
          <a:xfrm>
            <a:off x="1570775" y="4326025"/>
            <a:ext cx="12216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Healthmap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4"/>
          <p:cNvSpPr txBox="1"/>
          <p:nvPr>
            <p:ph type="title"/>
          </p:nvPr>
        </p:nvSpPr>
        <p:spPr>
          <a:xfrm>
            <a:off x="819150" y="845600"/>
            <a:ext cx="7505700" cy="78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226" name="Google Shape;226;p24"/>
          <p:cNvSpPr txBox="1"/>
          <p:nvPr>
            <p:ph idx="1" type="body"/>
          </p:nvPr>
        </p:nvSpPr>
        <p:spPr>
          <a:xfrm>
            <a:off x="819150" y="1632500"/>
            <a:ext cx="7505700" cy="280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WHO data collected, sent to CSV,  and data visualization maps created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ProMED data collected, cleaned up, sent to CSV, and visualized with bar graphs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All data is downloadable from our website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Detailed document of process created so project is replicable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Unable to completely extract data from ProMED; some manual analysis required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Improvements in our NLP to do this</a:t>
            </a:r>
            <a:endParaRPr sz="1500"/>
          </a:p>
        </p:txBody>
      </p:sp>
      <p:pic>
        <p:nvPicPr>
          <p:cNvPr id="227" name="Google Shape;22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44" y="3696450"/>
            <a:ext cx="1066950" cy="112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8950" y="3910025"/>
            <a:ext cx="2374950" cy="693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6750" y="3814202"/>
            <a:ext cx="2944116" cy="88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35" name="Google Shape;235;p25"/>
          <p:cNvSpPr txBox="1"/>
          <p:nvPr>
            <p:ph idx="1" type="body"/>
          </p:nvPr>
        </p:nvSpPr>
        <p:spPr>
          <a:xfrm>
            <a:off x="819150" y="180020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Dr. Luis Escobar</a:t>
            </a:r>
            <a:endParaRPr sz="18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Department of Fish and Wildlife Conservation, Virginia Tech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Laboratory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Analyze temporal, spatial, climactic pulses of cholera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Studies potential effects of climate change on water-borne disease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Dr. Edward Fox</a:t>
            </a:r>
            <a:endParaRPr sz="18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Our instructor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36" name="Google Shape;236;p25"/>
          <p:cNvPicPr preferRelativeResize="0"/>
          <p:nvPr/>
        </p:nvPicPr>
        <p:blipFill rotWithShape="1">
          <a:blip r:embed="rId3">
            <a:alphaModFix/>
          </a:blip>
          <a:srcRect b="25710" l="0" r="0" t="4290"/>
          <a:stretch/>
        </p:blipFill>
        <p:spPr>
          <a:xfrm>
            <a:off x="7011425" y="1051325"/>
            <a:ext cx="1313425" cy="1381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42" name="Google Shape;242;p2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[1] </a:t>
            </a:r>
            <a:r>
              <a:rPr i="1"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ProMED International Society for Infectious Disease</a:t>
            </a: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2020. Available: promedmail.org 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 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[2] </a:t>
            </a:r>
            <a:r>
              <a:rPr i="1"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World Health Organization</a:t>
            </a: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2020. Available: who.int 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7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671075"/>
            <a:ext cx="75057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340375"/>
            <a:ext cx="7505700" cy="291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Background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Deliverables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Timeline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Accomplishments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Workflow Diagrams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Testing &amp; Assessment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Lessons Learned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Ideas for the Future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Summary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Acknowledgements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72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608525"/>
            <a:ext cx="7505700" cy="283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Build a data</a:t>
            </a:r>
            <a:r>
              <a:rPr lang="en" sz="1800"/>
              <a:t>base to track Cholera outbreaks worldwide over the last 10 years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Usage of the database to analyze the data to identify trends and correlations in order to help predict when a cholera outbreak may occur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To be used in future analysis by client</a:t>
            </a:r>
            <a:endParaRPr sz="18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2" name="Google Shape;14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3535" y="3406625"/>
            <a:ext cx="2376931" cy="118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/>
          <p:nvPr>
            <p:ph type="title"/>
          </p:nvPr>
        </p:nvSpPr>
        <p:spPr>
          <a:xfrm>
            <a:off x="819150" y="583575"/>
            <a:ext cx="7505700" cy="6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148" name="Google Shape;148;p16"/>
          <p:cNvSpPr txBox="1"/>
          <p:nvPr>
            <p:ph idx="1" type="body"/>
          </p:nvPr>
        </p:nvSpPr>
        <p:spPr>
          <a:xfrm>
            <a:off x="819150" y="1243575"/>
            <a:ext cx="4941600" cy="170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Database of Cholera cases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Data includes number of cases, location, and dates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Data is organized by location or year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Website to access data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Ability to download data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Pipeline of process to make project replicable</a:t>
            </a:r>
            <a:endParaRPr sz="1400"/>
          </a:p>
        </p:txBody>
      </p:sp>
      <p:pic>
        <p:nvPicPr>
          <p:cNvPr id="149" name="Google Shape;14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4225" y="1350325"/>
            <a:ext cx="2827850" cy="122142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</p:pic>
      <p:pic>
        <p:nvPicPr>
          <p:cNvPr id="150" name="Google Shape;15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5450" y="2945775"/>
            <a:ext cx="6933100" cy="1924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title"/>
          </p:nvPr>
        </p:nvSpPr>
        <p:spPr>
          <a:xfrm>
            <a:off x="553225" y="4047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56" name="Google Shape;156;p17"/>
          <p:cNvSpPr txBox="1"/>
          <p:nvPr/>
        </p:nvSpPr>
        <p:spPr>
          <a:xfrm>
            <a:off x="993700" y="1108025"/>
            <a:ext cx="7683600" cy="36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6985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1/28: Finalize project proposal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6985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222222"/>
              </a:buClr>
              <a:buSzPts val="1200"/>
              <a:buFont typeface="Lato"/>
              <a:buChar char="●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2/12: Data collection from one repository fully functional and a list of repositories to use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6985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3/5: Prototype website with data from one online repository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6985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4/1: Data collection from at least one more repository fully functional 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6985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4/14: Data collection from all repositories completed, website is being built and refined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6985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4/23</a:t>
            </a:r>
            <a:r>
              <a:rPr b="1"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:</a:t>
            </a: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 Final project presentation -- work completed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6985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4/30: User views finalized, data is downloadable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6985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5/5: Reports and all other deliverables completed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6985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Clr>
                <a:srgbClr val="222222"/>
              </a:buClr>
              <a:buSzPts val="1400"/>
              <a:buFont typeface="Lato"/>
              <a:buChar char="●"/>
            </a:pPr>
            <a:r>
              <a:rPr lang="en">
                <a:solidFill>
                  <a:srgbClr val="222222"/>
                </a:solidFill>
                <a:latin typeface="Lato"/>
                <a:ea typeface="Lato"/>
                <a:cs typeface="Lato"/>
                <a:sym typeface="Lato"/>
              </a:rPr>
              <a:t>5/6: Project due</a:t>
            </a:r>
            <a:endParaRPr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7" name="Google Shape;157;p17"/>
          <p:cNvPicPr preferRelativeResize="0"/>
          <p:nvPr/>
        </p:nvPicPr>
        <p:blipFill rotWithShape="1">
          <a:blip r:embed="rId3">
            <a:alphaModFix/>
          </a:blip>
          <a:srcRect b="42605" l="0" r="0" t="39746"/>
          <a:stretch/>
        </p:blipFill>
        <p:spPr>
          <a:xfrm rot="5400000">
            <a:off x="-816351" y="2619751"/>
            <a:ext cx="3746324" cy="75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8"/>
          <p:cNvSpPr txBox="1"/>
          <p:nvPr>
            <p:ph type="title"/>
          </p:nvPr>
        </p:nvSpPr>
        <p:spPr>
          <a:xfrm>
            <a:off x="819150" y="845600"/>
            <a:ext cx="7505700" cy="6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Accomplishments</a:t>
            </a:r>
            <a:endParaRPr/>
          </a:p>
        </p:txBody>
      </p:sp>
      <p:sp>
        <p:nvSpPr>
          <p:cNvPr id="163" name="Google Shape;163;p18"/>
          <p:cNvSpPr txBox="1"/>
          <p:nvPr>
            <p:ph idx="1" type="body"/>
          </p:nvPr>
        </p:nvSpPr>
        <p:spPr>
          <a:xfrm>
            <a:off x="706800" y="1589800"/>
            <a:ext cx="4764000" cy="284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Database as CSV files per year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All data from WHO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Modified data from ProMED</a:t>
            </a:r>
            <a:endParaRPr sz="14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Website is live and active for 1 year</a:t>
            </a:r>
            <a:endParaRPr sz="16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Maps from WHO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Graphs from ProMED </a:t>
            </a:r>
            <a:endParaRPr sz="14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Final report has user guide and developer guide for future users 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164" name="Google Shape;16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9725" y="610575"/>
            <a:ext cx="2582650" cy="151556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</p:pic>
      <p:pic>
        <p:nvPicPr>
          <p:cNvPr id="165" name="Google Shape;16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49725" y="2707875"/>
            <a:ext cx="2675126" cy="14937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</a:t>
            </a:r>
            <a:r>
              <a:rPr lang="en"/>
              <a:t> - Workflow Diagram</a:t>
            </a:r>
            <a:endParaRPr/>
          </a:p>
        </p:txBody>
      </p:sp>
      <p:sp>
        <p:nvSpPr>
          <p:cNvPr id="171" name="Google Shape;171;p19"/>
          <p:cNvSpPr/>
          <p:nvPr/>
        </p:nvSpPr>
        <p:spPr>
          <a:xfrm>
            <a:off x="2386450" y="2505921"/>
            <a:ext cx="992100" cy="3912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9"/>
          <p:cNvSpPr txBox="1"/>
          <p:nvPr/>
        </p:nvSpPr>
        <p:spPr>
          <a:xfrm>
            <a:off x="2386450" y="2498963"/>
            <a:ext cx="9921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who.py</a:t>
            </a:r>
            <a:endParaRPr sz="1200"/>
          </a:p>
        </p:txBody>
      </p:sp>
      <p:cxnSp>
        <p:nvCxnSpPr>
          <p:cNvPr id="173" name="Google Shape;173;p19"/>
          <p:cNvCxnSpPr>
            <a:endCxn id="172" idx="1"/>
          </p:cNvCxnSpPr>
          <p:nvPr/>
        </p:nvCxnSpPr>
        <p:spPr>
          <a:xfrm>
            <a:off x="1727050" y="2701463"/>
            <a:ext cx="6594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4" name="Google Shape;174;p19"/>
          <p:cNvSpPr txBox="1"/>
          <p:nvPr/>
        </p:nvSpPr>
        <p:spPr>
          <a:xfrm>
            <a:off x="819150" y="2426651"/>
            <a:ext cx="11310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user arguments</a:t>
            </a:r>
            <a:endParaRPr sz="1000"/>
          </a:p>
        </p:txBody>
      </p:sp>
      <p:pic>
        <p:nvPicPr>
          <p:cNvPr id="175" name="Google Shape;17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2442" y="3519273"/>
            <a:ext cx="260585" cy="30229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9"/>
          <p:cNvSpPr txBox="1"/>
          <p:nvPr/>
        </p:nvSpPr>
        <p:spPr>
          <a:xfrm>
            <a:off x="1930135" y="3472795"/>
            <a:ext cx="14832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/resources/</a:t>
            </a:r>
            <a:r>
              <a:rPr i="1" lang="en" sz="1000"/>
              <a:t>*</a:t>
            </a:r>
            <a:r>
              <a:rPr lang="en" sz="1000"/>
              <a:t>.cvs</a:t>
            </a:r>
            <a:endParaRPr sz="1000"/>
          </a:p>
        </p:txBody>
      </p:sp>
      <p:pic>
        <p:nvPicPr>
          <p:cNvPr id="177" name="Google Shape;17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6923" y="3519273"/>
            <a:ext cx="260585" cy="3022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8" name="Google Shape;178;p19"/>
          <p:cNvCxnSpPr>
            <a:endCxn id="172" idx="2"/>
          </p:cNvCxnSpPr>
          <p:nvPr/>
        </p:nvCxnSpPr>
        <p:spPr>
          <a:xfrm flipH="1" rot="10800000">
            <a:off x="2257600" y="2903963"/>
            <a:ext cx="624900" cy="638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9" name="Google Shape;179;p19"/>
          <p:cNvCxnSpPr>
            <a:stCxn id="172" idx="3"/>
          </p:cNvCxnSpPr>
          <p:nvPr/>
        </p:nvCxnSpPr>
        <p:spPr>
          <a:xfrm>
            <a:off x="3378550" y="2701463"/>
            <a:ext cx="674400" cy="778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0" name="Google Shape;180;p19"/>
          <p:cNvSpPr txBox="1"/>
          <p:nvPr/>
        </p:nvSpPr>
        <p:spPr>
          <a:xfrm>
            <a:off x="3963027" y="3467924"/>
            <a:ext cx="14832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/out/*.cvs</a:t>
            </a:r>
            <a:endParaRPr sz="1000"/>
          </a:p>
        </p:txBody>
      </p:sp>
      <p:sp>
        <p:nvSpPr>
          <p:cNvPr id="181" name="Google Shape;181;p19"/>
          <p:cNvSpPr/>
          <p:nvPr/>
        </p:nvSpPr>
        <p:spPr>
          <a:xfrm>
            <a:off x="4424920" y="2505921"/>
            <a:ext cx="1423500" cy="3912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9"/>
          <p:cNvSpPr txBox="1"/>
          <p:nvPr/>
        </p:nvSpPr>
        <p:spPr>
          <a:xfrm>
            <a:off x="4424920" y="2498963"/>
            <a:ext cx="14235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make_map.py</a:t>
            </a:r>
            <a:endParaRPr sz="1200"/>
          </a:p>
        </p:txBody>
      </p:sp>
      <p:pic>
        <p:nvPicPr>
          <p:cNvPr id="183" name="Google Shape;18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9242" y="3519273"/>
            <a:ext cx="260585" cy="3022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4" name="Google Shape;184;p19"/>
          <p:cNvCxnSpPr>
            <a:endCxn id="182" idx="2"/>
          </p:cNvCxnSpPr>
          <p:nvPr/>
        </p:nvCxnSpPr>
        <p:spPr>
          <a:xfrm flipH="1" rot="10800000">
            <a:off x="4470370" y="2903963"/>
            <a:ext cx="666300" cy="5805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5" name="Google Shape;185;p19"/>
          <p:cNvCxnSpPr>
            <a:stCxn id="182" idx="3"/>
          </p:cNvCxnSpPr>
          <p:nvPr/>
        </p:nvCxnSpPr>
        <p:spPr>
          <a:xfrm>
            <a:off x="5848420" y="2701463"/>
            <a:ext cx="540600" cy="7638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6" name="Google Shape;186;p19"/>
          <p:cNvSpPr txBox="1"/>
          <p:nvPr/>
        </p:nvSpPr>
        <p:spPr>
          <a:xfrm>
            <a:off x="5999827" y="3467924"/>
            <a:ext cx="1483200" cy="4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/images/*.png</a:t>
            </a:r>
            <a:endParaRPr sz="1000"/>
          </a:p>
        </p:txBody>
      </p:sp>
      <p:sp>
        <p:nvSpPr>
          <p:cNvPr id="187" name="Google Shape;187;p19"/>
          <p:cNvSpPr txBox="1"/>
          <p:nvPr/>
        </p:nvSpPr>
        <p:spPr>
          <a:xfrm>
            <a:off x="3562051" y="1800200"/>
            <a:ext cx="1423500" cy="2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/who/</a:t>
            </a:r>
            <a:endParaRPr b="1"/>
          </a:p>
        </p:txBody>
      </p:sp>
      <p:sp>
        <p:nvSpPr>
          <p:cNvPr id="188" name="Google Shape;188;p19"/>
          <p:cNvSpPr/>
          <p:nvPr/>
        </p:nvSpPr>
        <p:spPr>
          <a:xfrm>
            <a:off x="868761" y="2221516"/>
            <a:ext cx="6427500" cy="17643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ProMED - Workflow Diagram</a:t>
            </a:r>
            <a:endParaRPr/>
          </a:p>
        </p:txBody>
      </p:sp>
      <p:pic>
        <p:nvPicPr>
          <p:cNvPr id="194" name="Google Shape;19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725" y="1764600"/>
            <a:ext cx="8404549" cy="256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1"/>
          <p:cNvSpPr txBox="1"/>
          <p:nvPr>
            <p:ph type="title"/>
          </p:nvPr>
        </p:nvSpPr>
        <p:spPr>
          <a:xfrm>
            <a:off x="619550" y="7959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and Assessment</a:t>
            </a:r>
            <a:endParaRPr/>
          </a:p>
        </p:txBody>
      </p:sp>
      <p:sp>
        <p:nvSpPr>
          <p:cNvPr id="200" name="Google Shape;200;p21"/>
          <p:cNvSpPr txBox="1"/>
          <p:nvPr>
            <p:ph idx="1" type="body"/>
          </p:nvPr>
        </p:nvSpPr>
        <p:spPr>
          <a:xfrm>
            <a:off x="541625" y="1583575"/>
            <a:ext cx="4323600" cy="28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Static data allowed for us to test our code directly on all data collected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Usability testing with test subject</a:t>
            </a:r>
            <a:endParaRPr sz="1600"/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Lato"/>
              <a:buAutoNum type="arabicPeriod"/>
            </a:pPr>
            <a:r>
              <a:rPr lang="en" sz="1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Locate the map for WHO data of cases in 2014 per country </a:t>
            </a:r>
            <a:endParaRPr sz="1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Lato"/>
              <a:buAutoNum type="arabicPeriod"/>
            </a:pPr>
            <a:r>
              <a:rPr lang="en" sz="1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Download the fatality rate per country WHO data for 2011</a:t>
            </a:r>
            <a:endParaRPr sz="1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Lato"/>
              <a:buAutoNum type="arabicPeriod"/>
            </a:pPr>
            <a:r>
              <a:rPr lang="en" sz="1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Download the monthly graph for Kuwait from the ProMed data</a:t>
            </a:r>
            <a:endParaRPr sz="12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Lato"/>
              <a:buAutoNum type="arabicPeriod"/>
            </a:pPr>
            <a:r>
              <a:rPr lang="en" sz="12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Locate the team members’ contact information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Approval from client on website formatting</a:t>
            </a:r>
            <a:endParaRPr sz="1600"/>
          </a:p>
        </p:txBody>
      </p:sp>
      <p:pic>
        <p:nvPicPr>
          <p:cNvPr id="201" name="Google Shape;20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7475" y="904625"/>
            <a:ext cx="3178825" cy="15446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2" name="Google Shape;20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5400" y="2204350"/>
            <a:ext cx="2516500" cy="122465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3" name="Google Shape;20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9458" y="3175025"/>
            <a:ext cx="2520268" cy="122465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