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5143500" type="screen16x9"/>
  <p:notesSz cx="6858000" cy="9144000"/>
  <p:embeddedFontLst>
    <p:embeddedFont>
      <p:font typeface="Average" panose="020B0604020202020204" charset="0"/>
      <p:regular r:id="rId20"/>
    </p:embeddedFont>
    <p:embeddedFont>
      <p:font typeface="Oswald" panose="00000500000000000000" pitchFamily="2" charset="0"/>
      <p:regular r:id="rId21"/>
      <p:bold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6" roundtripDataSignature="AMtx7mgzNVyWsCfaK6sCStRBQTYMJcyB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800" y="5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customschemas.google.com/relationships/presentationmetadata" Target="metadata"/><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 name="Google Shape;57;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1" name="Google Shape;131;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7" name="Google Shape;137;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4" name="Google Shape;144;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1" name="Google Shape;151;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8" name="Google Shape;158;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4" name="Google Shape;164;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The text box above the slide is for accessibility purposes. If you edit this PPT, please leave it there. It doesn’t show up in preview mode.</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1" name="Google Shape;171;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 name="Google Shape;6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 name="Google Shape;7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1" name="Google Shape;91;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9" name="Google Shape;9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en"/>
              <a:t>The idea of how sustainability fits into sustainable property management</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5" name="Google Shape;10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Certifications that try and embody sustainable property management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8" name="Google Shape;118;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grpSp>
        <p:nvGrpSpPr>
          <p:cNvPr id="10" name="Google Shape;10;p19"/>
          <p:cNvGrpSpPr/>
          <p:nvPr/>
        </p:nvGrpSpPr>
        <p:grpSpPr>
          <a:xfrm>
            <a:off x="4350279" y="2855377"/>
            <a:ext cx="443589" cy="105632"/>
            <a:chOff x="4137525" y="2915950"/>
            <a:chExt cx="869100" cy="207000"/>
          </a:xfrm>
        </p:grpSpPr>
        <p:sp>
          <p:nvSpPr>
            <p:cNvPr id="11" name="Google Shape;11;p19"/>
            <p:cNvSpPr/>
            <p:nvPr/>
          </p:nvSpPr>
          <p:spPr>
            <a:xfrm>
              <a:off x="446857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19"/>
            <p:cNvSpPr/>
            <p:nvPr/>
          </p:nvSpPr>
          <p:spPr>
            <a:xfrm>
              <a:off x="47996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13;p19"/>
            <p:cNvSpPr/>
            <p:nvPr/>
          </p:nvSpPr>
          <p:spPr>
            <a:xfrm>
              <a:off x="41375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4" name="Google Shape;14;p19"/>
          <p:cNvSpPr txBox="1">
            <a:spLocks noGrp="1"/>
          </p:cNvSpPr>
          <p:nvPr>
            <p:ph type="ctrTitle"/>
          </p:nvPr>
        </p:nvSpPr>
        <p:spPr>
          <a:xfrm>
            <a:off x="671258" y="990800"/>
            <a:ext cx="7801500" cy="17301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15" name="Google Shape;15;p19"/>
          <p:cNvSpPr txBox="1">
            <a:spLocks noGrp="1"/>
          </p:cNvSpPr>
          <p:nvPr>
            <p:ph type="subTitle" idx="1"/>
          </p:nvPr>
        </p:nvSpPr>
        <p:spPr>
          <a:xfrm>
            <a:off x="671250" y="3174876"/>
            <a:ext cx="78015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6" name="Google Shape;16;p19"/>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9"/>
        <p:cNvGrpSpPr/>
        <p:nvPr/>
      </p:nvGrpSpPr>
      <p:grpSpPr>
        <a:xfrm>
          <a:off x="0" y="0"/>
          <a:ext cx="0" cy="0"/>
          <a:chOff x="0" y="0"/>
          <a:chExt cx="0" cy="0"/>
        </a:xfrm>
      </p:grpSpPr>
      <p:sp>
        <p:nvSpPr>
          <p:cNvPr id="50" name="Google Shape;50;p28"/>
          <p:cNvSpPr txBox="1">
            <a:spLocks noGrp="1"/>
          </p:cNvSpPr>
          <p:nvPr>
            <p:ph type="title" hasCustomPrompt="1"/>
          </p:nvPr>
        </p:nvSpPr>
        <p:spPr>
          <a:xfrm>
            <a:off x="311700" y="1255275"/>
            <a:ext cx="8520600" cy="1890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1" name="Google Shape;51;p28"/>
          <p:cNvSpPr txBox="1">
            <a:spLocks noGrp="1"/>
          </p:cNvSpPr>
          <p:nvPr>
            <p:ph type="body" idx="1"/>
          </p:nvPr>
        </p:nvSpPr>
        <p:spPr>
          <a:xfrm>
            <a:off x="311700" y="32284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52" name="Google Shape;52;p28"/>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29"/>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2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19" name="Google Shape;19;p2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0" name="Google Shape;20;p20"/>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1"/>
        <p:cNvGrpSpPr/>
        <p:nvPr/>
      </p:nvGrpSpPr>
      <p:grpSpPr>
        <a:xfrm>
          <a:off x="0" y="0"/>
          <a:ext cx="0" cy="0"/>
          <a:chOff x="0" y="0"/>
          <a:chExt cx="0" cy="0"/>
        </a:xfrm>
      </p:grpSpPr>
      <p:sp>
        <p:nvSpPr>
          <p:cNvPr id="22" name="Google Shape;22;p21"/>
          <p:cNvSpPr/>
          <p:nvPr/>
        </p:nvSpPr>
        <p:spPr>
          <a:xfrm>
            <a:off x="457200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23" name="Google Shape;23;p21"/>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24" name="Google Shape;24;p21"/>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25" name="Google Shape;25;p21"/>
          <p:cNvSpPr txBox="1">
            <a:spLocks noGrp="1"/>
          </p:cNvSpPr>
          <p:nvPr>
            <p:ph type="subTitle" idx="1"/>
          </p:nvPr>
        </p:nvSpPr>
        <p:spPr>
          <a:xfrm>
            <a:off x="265500" y="28452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a:endParaRPr/>
          </a:p>
        </p:txBody>
      </p:sp>
      <p:sp>
        <p:nvSpPr>
          <p:cNvPr id="26" name="Google Shape;26;p21"/>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0"/>
              </a:spcBef>
              <a:spcAft>
                <a:spcPts val="0"/>
              </a:spcAft>
              <a:buClr>
                <a:schemeClr val="lt1"/>
              </a:buClr>
              <a:buSzPts val="1400"/>
              <a:buChar char="○"/>
              <a:defRPr>
                <a:solidFill>
                  <a:schemeClr val="lt1"/>
                </a:solidFill>
              </a:defRPr>
            </a:lvl2pPr>
            <a:lvl3pPr marL="1371600" lvl="2" indent="-317500" algn="l">
              <a:lnSpc>
                <a:spcPct val="115000"/>
              </a:lnSpc>
              <a:spcBef>
                <a:spcPts val="0"/>
              </a:spcBef>
              <a:spcAft>
                <a:spcPts val="0"/>
              </a:spcAft>
              <a:buClr>
                <a:schemeClr val="lt1"/>
              </a:buClr>
              <a:buSzPts val="1400"/>
              <a:buChar char="■"/>
              <a:defRPr>
                <a:solidFill>
                  <a:schemeClr val="lt1"/>
                </a:solidFill>
              </a:defRPr>
            </a:lvl3pPr>
            <a:lvl4pPr marL="1828800" lvl="3" indent="-317500" algn="l">
              <a:lnSpc>
                <a:spcPct val="115000"/>
              </a:lnSpc>
              <a:spcBef>
                <a:spcPts val="0"/>
              </a:spcBef>
              <a:spcAft>
                <a:spcPts val="0"/>
              </a:spcAft>
              <a:buClr>
                <a:schemeClr val="lt1"/>
              </a:buClr>
              <a:buSzPts val="1400"/>
              <a:buChar char="●"/>
              <a:defRPr>
                <a:solidFill>
                  <a:schemeClr val="lt1"/>
                </a:solidFill>
              </a:defRPr>
            </a:lvl4pPr>
            <a:lvl5pPr marL="2286000" lvl="4" indent="-317500" algn="l">
              <a:lnSpc>
                <a:spcPct val="115000"/>
              </a:lnSpc>
              <a:spcBef>
                <a:spcPts val="0"/>
              </a:spcBef>
              <a:spcAft>
                <a:spcPts val="0"/>
              </a:spcAft>
              <a:buClr>
                <a:schemeClr val="lt1"/>
              </a:buClr>
              <a:buSzPts val="1400"/>
              <a:buChar char="○"/>
              <a:defRPr>
                <a:solidFill>
                  <a:schemeClr val="lt1"/>
                </a:solidFill>
              </a:defRPr>
            </a:lvl5pPr>
            <a:lvl6pPr marL="2743200" lvl="5" indent="-317500" algn="l">
              <a:lnSpc>
                <a:spcPct val="115000"/>
              </a:lnSpc>
              <a:spcBef>
                <a:spcPts val="0"/>
              </a:spcBef>
              <a:spcAft>
                <a:spcPts val="0"/>
              </a:spcAft>
              <a:buClr>
                <a:schemeClr val="lt1"/>
              </a:buClr>
              <a:buSzPts val="1400"/>
              <a:buChar char="■"/>
              <a:defRPr>
                <a:solidFill>
                  <a:schemeClr val="lt1"/>
                </a:solidFill>
              </a:defRPr>
            </a:lvl6pPr>
            <a:lvl7pPr marL="3200400" lvl="6" indent="-317500" algn="l">
              <a:lnSpc>
                <a:spcPct val="115000"/>
              </a:lnSpc>
              <a:spcBef>
                <a:spcPts val="0"/>
              </a:spcBef>
              <a:spcAft>
                <a:spcPts val="0"/>
              </a:spcAft>
              <a:buClr>
                <a:schemeClr val="lt1"/>
              </a:buClr>
              <a:buSzPts val="1400"/>
              <a:buChar char="●"/>
              <a:defRPr>
                <a:solidFill>
                  <a:schemeClr val="lt1"/>
                </a:solidFill>
              </a:defRPr>
            </a:lvl7pPr>
            <a:lvl8pPr marL="3657600" lvl="7" indent="-317500" algn="l">
              <a:lnSpc>
                <a:spcPct val="115000"/>
              </a:lnSpc>
              <a:spcBef>
                <a:spcPts val="0"/>
              </a:spcBef>
              <a:spcAft>
                <a:spcPts val="0"/>
              </a:spcAft>
              <a:buClr>
                <a:schemeClr val="lt1"/>
              </a:buClr>
              <a:buSzPts val="1400"/>
              <a:buChar char="○"/>
              <a:defRPr>
                <a:solidFill>
                  <a:schemeClr val="lt1"/>
                </a:solidFill>
              </a:defRPr>
            </a:lvl8pPr>
            <a:lvl9pPr marL="4114800" lvl="8" indent="-317500" algn="l">
              <a:lnSpc>
                <a:spcPct val="115000"/>
              </a:lnSpc>
              <a:spcBef>
                <a:spcPts val="0"/>
              </a:spcBef>
              <a:spcAft>
                <a:spcPts val="0"/>
              </a:spcAft>
              <a:buClr>
                <a:schemeClr val="lt1"/>
              </a:buClr>
              <a:buSzPts val="1400"/>
              <a:buChar char="■"/>
              <a:defRPr>
                <a:solidFill>
                  <a:schemeClr val="lt1"/>
                </a:solidFill>
              </a:defRPr>
            </a:lvl9pPr>
          </a:lstStyle>
          <a:p>
            <a:endParaRPr/>
          </a:p>
        </p:txBody>
      </p:sp>
      <p:sp>
        <p:nvSpPr>
          <p:cNvPr id="27" name="Google Shape;27;p21"/>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28"/>
        <p:cNvGrpSpPr/>
        <p:nvPr/>
      </p:nvGrpSpPr>
      <p:grpSpPr>
        <a:xfrm>
          <a:off x="0" y="0"/>
          <a:ext cx="0" cy="0"/>
          <a:chOff x="0" y="0"/>
          <a:chExt cx="0" cy="0"/>
        </a:xfrm>
      </p:grpSpPr>
      <p:sp>
        <p:nvSpPr>
          <p:cNvPr id="29" name="Google Shape;29;p22"/>
          <p:cNvSpPr txBox="1">
            <a:spLocks noGrp="1"/>
          </p:cNvSpPr>
          <p:nvPr>
            <p:ph type="title"/>
          </p:nvPr>
        </p:nvSpPr>
        <p:spPr>
          <a:xfrm>
            <a:off x="490250" y="526350"/>
            <a:ext cx="62271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Clr>
                <a:schemeClr val="lt1"/>
              </a:buClr>
              <a:buSzPts val="4800"/>
              <a:buNone/>
              <a:defRPr sz="4800">
                <a:solidFill>
                  <a:schemeClr val="lt1"/>
                </a:solidFill>
              </a:defRPr>
            </a:lvl1pPr>
            <a:lvl2pPr lvl="1" algn="l">
              <a:lnSpc>
                <a:spcPct val="100000"/>
              </a:lnSpc>
              <a:spcBef>
                <a:spcPts val="0"/>
              </a:spcBef>
              <a:spcAft>
                <a:spcPts val="0"/>
              </a:spcAft>
              <a:buClr>
                <a:schemeClr val="lt1"/>
              </a:buClr>
              <a:buSzPts val="4800"/>
              <a:buNone/>
              <a:defRPr sz="4800">
                <a:solidFill>
                  <a:schemeClr val="lt1"/>
                </a:solidFill>
              </a:defRPr>
            </a:lvl2pPr>
            <a:lvl3pPr lvl="2" algn="l">
              <a:lnSpc>
                <a:spcPct val="100000"/>
              </a:lnSpc>
              <a:spcBef>
                <a:spcPts val="0"/>
              </a:spcBef>
              <a:spcAft>
                <a:spcPts val="0"/>
              </a:spcAft>
              <a:buClr>
                <a:schemeClr val="lt1"/>
              </a:buClr>
              <a:buSzPts val="4800"/>
              <a:buNone/>
              <a:defRPr sz="4800">
                <a:solidFill>
                  <a:schemeClr val="lt1"/>
                </a:solidFill>
              </a:defRPr>
            </a:lvl3pPr>
            <a:lvl4pPr lvl="3" algn="l">
              <a:lnSpc>
                <a:spcPct val="100000"/>
              </a:lnSpc>
              <a:spcBef>
                <a:spcPts val="0"/>
              </a:spcBef>
              <a:spcAft>
                <a:spcPts val="0"/>
              </a:spcAft>
              <a:buClr>
                <a:schemeClr val="lt1"/>
              </a:buClr>
              <a:buSzPts val="4800"/>
              <a:buNone/>
              <a:defRPr sz="4800">
                <a:solidFill>
                  <a:schemeClr val="lt1"/>
                </a:solidFill>
              </a:defRPr>
            </a:lvl4pPr>
            <a:lvl5pPr lvl="4" algn="l">
              <a:lnSpc>
                <a:spcPct val="100000"/>
              </a:lnSpc>
              <a:spcBef>
                <a:spcPts val="0"/>
              </a:spcBef>
              <a:spcAft>
                <a:spcPts val="0"/>
              </a:spcAft>
              <a:buClr>
                <a:schemeClr val="lt1"/>
              </a:buClr>
              <a:buSzPts val="4800"/>
              <a:buNone/>
              <a:defRPr sz="4800">
                <a:solidFill>
                  <a:schemeClr val="lt1"/>
                </a:solidFill>
              </a:defRPr>
            </a:lvl5pPr>
            <a:lvl6pPr lvl="5" algn="l">
              <a:lnSpc>
                <a:spcPct val="100000"/>
              </a:lnSpc>
              <a:spcBef>
                <a:spcPts val="0"/>
              </a:spcBef>
              <a:spcAft>
                <a:spcPts val="0"/>
              </a:spcAft>
              <a:buClr>
                <a:schemeClr val="lt1"/>
              </a:buClr>
              <a:buSzPts val="4800"/>
              <a:buNone/>
              <a:defRPr sz="4800">
                <a:solidFill>
                  <a:schemeClr val="lt1"/>
                </a:solidFill>
              </a:defRPr>
            </a:lvl6pPr>
            <a:lvl7pPr lvl="6" algn="l">
              <a:lnSpc>
                <a:spcPct val="100000"/>
              </a:lnSpc>
              <a:spcBef>
                <a:spcPts val="0"/>
              </a:spcBef>
              <a:spcAft>
                <a:spcPts val="0"/>
              </a:spcAft>
              <a:buClr>
                <a:schemeClr val="lt1"/>
              </a:buClr>
              <a:buSzPts val="4800"/>
              <a:buNone/>
              <a:defRPr sz="4800">
                <a:solidFill>
                  <a:schemeClr val="lt1"/>
                </a:solidFill>
              </a:defRPr>
            </a:lvl7pPr>
            <a:lvl8pPr lvl="7" algn="l">
              <a:lnSpc>
                <a:spcPct val="100000"/>
              </a:lnSpc>
              <a:spcBef>
                <a:spcPts val="0"/>
              </a:spcBef>
              <a:spcAft>
                <a:spcPts val="0"/>
              </a:spcAft>
              <a:buClr>
                <a:schemeClr val="lt1"/>
              </a:buClr>
              <a:buSzPts val="4800"/>
              <a:buNone/>
              <a:defRPr sz="4800">
                <a:solidFill>
                  <a:schemeClr val="lt1"/>
                </a:solidFill>
              </a:defRPr>
            </a:lvl8pPr>
            <a:lvl9pPr lvl="8" algn="l">
              <a:lnSpc>
                <a:spcPct val="100000"/>
              </a:lnSpc>
              <a:spcBef>
                <a:spcPts val="0"/>
              </a:spcBef>
              <a:spcAft>
                <a:spcPts val="0"/>
              </a:spcAft>
              <a:buClr>
                <a:schemeClr val="lt1"/>
              </a:buClr>
              <a:buSzPts val="4800"/>
              <a:buNone/>
              <a:defRPr sz="4800">
                <a:solidFill>
                  <a:schemeClr val="lt1"/>
                </a:solidFill>
              </a:defRPr>
            </a:lvl9pPr>
          </a:lstStyle>
          <a:p>
            <a:endParaRPr/>
          </a:p>
        </p:txBody>
      </p:sp>
      <p:sp>
        <p:nvSpPr>
          <p:cNvPr id="30" name="Google Shape;30;p22"/>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1"/>
        <p:cNvGrpSpPr/>
        <p:nvPr/>
      </p:nvGrpSpPr>
      <p:grpSpPr>
        <a:xfrm>
          <a:off x="0" y="0"/>
          <a:ext cx="0" cy="0"/>
          <a:chOff x="0" y="0"/>
          <a:chExt cx="0" cy="0"/>
        </a:xfrm>
      </p:grpSpPr>
      <p:sp>
        <p:nvSpPr>
          <p:cNvPr id="32" name="Google Shape;32;p2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3" name="Google Shape;33;p23"/>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4" name="Google Shape;34;p23"/>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5" name="Google Shape;35;p23"/>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6"/>
        <p:cNvGrpSpPr/>
        <p:nvPr/>
      </p:nvGrpSpPr>
      <p:grpSpPr>
        <a:xfrm>
          <a:off x="0" y="0"/>
          <a:ext cx="0" cy="0"/>
          <a:chOff x="0" y="0"/>
          <a:chExt cx="0" cy="0"/>
        </a:xfrm>
      </p:grpSpPr>
      <p:sp>
        <p:nvSpPr>
          <p:cNvPr id="37" name="Google Shape;37;p24"/>
          <p:cNvSpPr txBox="1">
            <a:spLocks noGrp="1"/>
          </p:cNvSpPr>
          <p:nvPr>
            <p:ph type="title"/>
          </p:nvPr>
        </p:nvSpPr>
        <p:spPr>
          <a:xfrm>
            <a:off x="671250" y="2141250"/>
            <a:ext cx="7852200" cy="8610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38" name="Google Shape;38;p24"/>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9"/>
        <p:cNvGrpSpPr/>
        <p:nvPr/>
      </p:nvGrpSpPr>
      <p:grpSpPr>
        <a:xfrm>
          <a:off x="0" y="0"/>
          <a:ext cx="0" cy="0"/>
          <a:chOff x="0" y="0"/>
          <a:chExt cx="0" cy="0"/>
        </a:xfrm>
      </p:grpSpPr>
      <p:sp>
        <p:nvSpPr>
          <p:cNvPr id="40" name="Google Shape;40;p2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41" name="Google Shape;41;p25"/>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2"/>
        <p:cNvGrpSpPr/>
        <p:nvPr/>
      </p:nvGrpSpPr>
      <p:grpSpPr>
        <a:xfrm>
          <a:off x="0" y="0"/>
          <a:ext cx="0" cy="0"/>
          <a:chOff x="0" y="0"/>
          <a:chExt cx="0" cy="0"/>
        </a:xfrm>
      </p:grpSpPr>
      <p:sp>
        <p:nvSpPr>
          <p:cNvPr id="43" name="Google Shape;43;p26"/>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4" name="Google Shape;44;p26"/>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5" name="Google Shape;45;p26"/>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6"/>
        <p:cNvGrpSpPr/>
        <p:nvPr/>
      </p:nvGrpSpPr>
      <p:grpSpPr>
        <a:xfrm>
          <a:off x="0" y="0"/>
          <a:ext cx="0" cy="0"/>
          <a:chOff x="0" y="0"/>
          <a:chExt cx="0" cy="0"/>
        </a:xfrm>
      </p:grpSpPr>
      <p:sp>
        <p:nvSpPr>
          <p:cNvPr id="47" name="Google Shape;47;p27"/>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a:endParaRPr/>
          </a:p>
        </p:txBody>
      </p:sp>
      <p:sp>
        <p:nvSpPr>
          <p:cNvPr id="48" name="Google Shape;48;p27"/>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late">
    <p:bg>
      <p:bgPr>
        <a:solidFill>
          <a:schemeClr val="lt1"/>
        </a:solidFill>
        <a:effectLst/>
      </p:bgPr>
    </p:bg>
    <p:spTree>
      <p:nvGrpSpPr>
        <p:cNvPr id="1" name="Shape 5"/>
        <p:cNvGrpSpPr/>
        <p:nvPr/>
      </p:nvGrpSpPr>
      <p:grpSpPr>
        <a:xfrm>
          <a:off x="0" y="0"/>
          <a:ext cx="0" cy="0"/>
          <a:chOff x="0" y="0"/>
          <a:chExt cx="0" cy="0"/>
        </a:xfrm>
      </p:grpSpPr>
      <p:sp>
        <p:nvSpPr>
          <p:cNvPr id="6" name="Google Shape;6;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1pPr>
            <a:lvl2pPr marR="0" lvl="1"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2pPr>
            <a:lvl3pPr marR="0" lvl="2"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3pPr>
            <a:lvl4pPr marR="0" lvl="3"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4pPr>
            <a:lvl5pPr marR="0" lvl="4"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5pPr>
            <a:lvl6pPr marR="0" lvl="5"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6pPr>
            <a:lvl7pPr marR="0" lvl="6"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7pPr>
            <a:lvl8pPr marR="0" lvl="7"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8pPr>
            <a:lvl9pPr marR="0" lvl="8"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9pPr>
          </a:lstStyle>
          <a:p>
            <a:endParaRPr/>
          </a:p>
        </p:txBody>
      </p:sp>
      <p:sp>
        <p:nvSpPr>
          <p:cNvPr id="7" name="Google Shape;7;p1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accent3"/>
              </a:buClr>
              <a:buSzPts val="1800"/>
              <a:buFont typeface="Average"/>
              <a:buChar char="●"/>
              <a:defRPr sz="1800" b="0" i="0" u="none" strike="noStrike" cap="none">
                <a:solidFill>
                  <a:schemeClr val="accent3"/>
                </a:solidFill>
                <a:latin typeface="Average"/>
                <a:ea typeface="Average"/>
                <a:cs typeface="Average"/>
                <a:sym typeface="Average"/>
              </a:defRPr>
            </a:lvl1pPr>
            <a:lvl2pPr marL="914400" marR="0" lvl="1"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2pPr>
            <a:lvl3pPr marL="1371600" marR="0" lvl="2"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3pPr>
            <a:lvl4pPr marL="1828800" marR="0" lvl="3"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4pPr>
            <a:lvl5pPr marL="2286000" marR="0" lvl="4"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5pPr>
            <a:lvl6pPr marL="2743200" marR="0" lvl="5"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6pPr>
            <a:lvl7pPr marL="3200400" marR="0" lvl="6"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7pPr>
            <a:lvl8pPr marL="3657600" marR="0" lvl="7"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8pPr>
            <a:lvl9pPr marL="4114800" marR="0" lvl="8"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9pPr>
          </a:lstStyle>
          <a:p>
            <a:endParaRPr/>
          </a:p>
        </p:txBody>
      </p:sp>
      <p:sp>
        <p:nvSpPr>
          <p:cNvPr id="8" name="Google Shape;8;p18"/>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
          <p:cNvSpPr txBox="1">
            <a:spLocks noGrp="1"/>
          </p:cNvSpPr>
          <p:nvPr>
            <p:ph type="ctrTitle"/>
          </p:nvPr>
        </p:nvSpPr>
        <p:spPr>
          <a:xfrm>
            <a:off x="671258" y="990800"/>
            <a:ext cx="7801500" cy="17301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800"/>
              <a:buNone/>
            </a:pPr>
            <a:r>
              <a:rPr lang="en"/>
              <a:t>Chapter 1</a:t>
            </a:r>
            <a:endParaRPr/>
          </a:p>
        </p:txBody>
      </p:sp>
      <p:sp>
        <p:nvSpPr>
          <p:cNvPr id="60" name="Google Shape;60;p1"/>
          <p:cNvSpPr txBox="1">
            <a:spLocks noGrp="1"/>
          </p:cNvSpPr>
          <p:nvPr>
            <p:ph type="subTitle" idx="1"/>
          </p:nvPr>
        </p:nvSpPr>
        <p:spPr>
          <a:xfrm>
            <a:off x="671250" y="3174876"/>
            <a:ext cx="7801500" cy="792600"/>
          </a:xfrm>
          <a:prstGeom prst="rect">
            <a:avLst/>
          </a:prstGeom>
          <a:noFill/>
          <a:ln>
            <a:noFill/>
          </a:ln>
        </p:spPr>
        <p:txBody>
          <a:bodyPr spcFirstLastPara="1" wrap="square" lIns="91425" tIns="91425" rIns="91425" bIns="91425" anchor="t" anchorCtr="0">
            <a:normAutofit fontScale="62500" lnSpcReduction="20000"/>
          </a:bodyPr>
          <a:lstStyle/>
          <a:p>
            <a:pPr marL="0" lvl="0" indent="0" algn="ctr" rtl="0">
              <a:lnSpc>
                <a:spcPct val="100000"/>
              </a:lnSpc>
              <a:spcBef>
                <a:spcPts val="0"/>
              </a:spcBef>
              <a:spcAft>
                <a:spcPts val="0"/>
              </a:spcAft>
              <a:buClr>
                <a:srgbClr val="000000"/>
              </a:buClr>
              <a:buSzPct val="100000"/>
              <a:buFont typeface="Arial"/>
              <a:buNone/>
            </a:pPr>
            <a:r>
              <a:rPr lang="en" sz="4800">
                <a:solidFill>
                  <a:schemeClr val="dk1"/>
                </a:solidFill>
                <a:latin typeface="Oswald"/>
                <a:ea typeface="Oswald"/>
                <a:cs typeface="Oswald"/>
                <a:sym typeface="Oswald"/>
              </a:rPr>
              <a:t>Introduction to Sustainable Property Management</a:t>
            </a:r>
            <a:endParaRPr>
              <a:solidFill>
                <a:schemeClr val="dk1"/>
              </a:solidFill>
            </a:endParaRPr>
          </a:p>
        </p:txBody>
      </p:sp>
      <p:pic>
        <p:nvPicPr>
          <p:cNvPr id="61" name="Google Shape;61;p1" descr="CC BY NC SA logo"/>
          <p:cNvPicPr preferRelativeResize="0"/>
          <p:nvPr/>
        </p:nvPicPr>
        <p:blipFill rotWithShape="1">
          <a:blip r:embed="rId3">
            <a:alphaModFix/>
          </a:blip>
          <a:srcRect/>
          <a:stretch/>
        </p:blipFill>
        <p:spPr>
          <a:xfrm>
            <a:off x="97703" y="4845179"/>
            <a:ext cx="617225" cy="212171"/>
          </a:xfrm>
          <a:prstGeom prst="rect">
            <a:avLst/>
          </a:prstGeom>
          <a:noFill/>
          <a:ln>
            <a:noFill/>
          </a:ln>
        </p:spPr>
      </p:pic>
      <p:sp>
        <p:nvSpPr>
          <p:cNvPr id="62" name="Google Shape;62;p1" descr="Unless otherwise noted, this slide deck is (c) Virginia Polytechnic Institute and State University. It is released under a  Creative Commons Attribution NonCommercial ShareAlike 3.0 license (CC BY NC-SA 3.0)    &#10;"/>
          <p:cNvSpPr/>
          <p:nvPr/>
        </p:nvSpPr>
        <p:spPr>
          <a:xfrm>
            <a:off x="671250" y="4782008"/>
            <a:ext cx="4350201"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dk1"/>
                </a:solidFill>
                <a:latin typeface="Oswald"/>
                <a:ea typeface="Oswald"/>
                <a:cs typeface="Oswald"/>
                <a:sym typeface="Oswald"/>
              </a:rPr>
              <a:t>Unless otherwise noted, this slide deck is (c) </a:t>
            </a:r>
            <a:r>
              <a:rPr lang="en" sz="800">
                <a:solidFill>
                  <a:schemeClr val="dk1"/>
                </a:solidFill>
                <a:latin typeface="Oswald"/>
                <a:ea typeface="Oswald"/>
                <a:cs typeface="Oswald"/>
                <a:sym typeface="Oswald"/>
              </a:rPr>
              <a:t>Erin A. Hopkins.</a:t>
            </a:r>
            <a:endParaRPr/>
          </a:p>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dk1"/>
                </a:solidFill>
                <a:latin typeface="Oswald"/>
                <a:ea typeface="Oswald"/>
                <a:cs typeface="Oswald"/>
                <a:sym typeface="Oswald"/>
              </a:rPr>
              <a:t>It is released under a  Creative Commons Attribution NonCommercial ShareAlike 3.0 license (CC BY NC-SA 3.0).  </a:t>
            </a:r>
            <a:endParaRPr sz="1400" b="0" i="0" u="none" strike="noStrike" cap="none">
              <a:solidFill>
                <a:schemeClr val="dk1"/>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10"/>
          <p:cNvSpPr txBox="1">
            <a:spLocks noGrp="1"/>
          </p:cNvSpPr>
          <p:nvPr>
            <p:ph type="title"/>
          </p:nvPr>
        </p:nvSpPr>
        <p:spPr>
          <a:xfrm>
            <a:off x="490250" y="526350"/>
            <a:ext cx="6227100" cy="40908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4800"/>
              <a:buNone/>
            </a:pPr>
            <a:r>
              <a:rPr lang="en"/>
              <a:t>Continued: Why Sustainable Property Management Matters</a:t>
            </a:r>
            <a:endParaRPr/>
          </a:p>
        </p:txBody>
      </p:sp>
      <p:pic>
        <p:nvPicPr>
          <p:cNvPr id="127" name="Google Shape;127;p10" descr="2 pie charts. Left: Energy. 8% Non-residential buildings, 22% residential buildings, 5% buildings construction industry, 28% transport, 5% other, 32% other industry. Right: Emissions. 8% Non-residential buildings (indirect), 3% Non-residential buildings (direct), 11% residential buildings (indirect), 6% residential buildings (direct), 10% buildings construction industry, 23% transport, 7% other, 32% other industry."/>
          <p:cNvPicPr preferRelativeResize="0"/>
          <p:nvPr/>
        </p:nvPicPr>
        <p:blipFill rotWithShape="1">
          <a:blip r:embed="rId3">
            <a:alphaModFix/>
          </a:blip>
          <a:srcRect/>
          <a:stretch/>
        </p:blipFill>
        <p:spPr>
          <a:xfrm>
            <a:off x="490250" y="493310"/>
            <a:ext cx="8244201" cy="4161740"/>
          </a:xfrm>
          <a:prstGeom prst="rect">
            <a:avLst/>
          </a:prstGeom>
          <a:noFill/>
          <a:ln>
            <a:noFill/>
          </a:ln>
        </p:spPr>
      </p:pic>
      <p:sp>
        <p:nvSpPr>
          <p:cNvPr id="128" name="Google Shape;128;p10" descr="Unless otherwise noted, this slide deck is (c) Virginia Polytechnic Institute and State University. It is released under a  Creative Commons Attribution NonCommercial ShareAlike 3.0 license (CC BY NC-SA 3.0)    &#10;"/>
          <p:cNvSpPr/>
          <p:nvPr/>
        </p:nvSpPr>
        <p:spPr>
          <a:xfrm>
            <a:off x="409568" y="4712743"/>
            <a:ext cx="5641609"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36474F"/>
                </a:solidFill>
                <a:latin typeface="Oswald"/>
                <a:ea typeface="Oswald"/>
                <a:cs typeface="Oswald"/>
                <a:sym typeface="Oswald"/>
              </a:rPr>
              <a:t>Figure 1.3: Global share of buildings and construction final energy and emissions (2019). Kindred Grey. 2023. CC BY 4.0. Data from United Nations Environment Programme 2020 Report (https://globalabc.org/resources/publications/2020-global-status-report-buildings-and-construction).</a:t>
            </a:r>
            <a:endParaRPr sz="800" b="0" i="0" u="none" strike="noStrike" cap="none">
              <a:solidFill>
                <a:srgbClr val="36474F"/>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11"/>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a:t>1.4 Evolution of Sustainable Property Management</a:t>
            </a:r>
            <a:endParaRPr/>
          </a:p>
        </p:txBody>
      </p:sp>
      <p:sp>
        <p:nvSpPr>
          <p:cNvPr id="134" name="Google Shape;134;p11"/>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
              <a:t>1987, the Report of the World Commission on Environment and Development: Our Common Future (also known as the Brundtland Report) was published by the United Nations and contained a call to action for sustainable development in the built environment. </a:t>
            </a:r>
            <a:endParaRPr/>
          </a:p>
          <a:p>
            <a:pPr marL="0" lvl="0" indent="0" algn="l" rtl="0">
              <a:lnSpc>
                <a:spcPct val="115000"/>
              </a:lnSpc>
              <a:spcBef>
                <a:spcPts val="1200"/>
              </a:spcBef>
              <a:spcAft>
                <a:spcPts val="1200"/>
              </a:spcAft>
              <a:buSzPts val="1800"/>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1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Introduction of Green Building Certifications for Existing Buildings</a:t>
            </a:r>
            <a:endParaRPr/>
          </a:p>
          <a:p>
            <a:pPr marL="0" lvl="0" indent="0" algn="l" rtl="0">
              <a:lnSpc>
                <a:spcPct val="100000"/>
              </a:lnSpc>
              <a:spcBef>
                <a:spcPts val="0"/>
              </a:spcBef>
              <a:spcAft>
                <a:spcPts val="0"/>
              </a:spcAft>
              <a:buSzPct val="111111"/>
              <a:buNone/>
            </a:pPr>
            <a:endParaRPr/>
          </a:p>
        </p:txBody>
      </p:sp>
      <p:sp>
        <p:nvSpPr>
          <p:cNvPr id="140" name="Google Shape;140;p12"/>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0"/>
              </a:spcAft>
              <a:buSzPts val="440"/>
              <a:buNone/>
            </a:pPr>
            <a:r>
              <a:rPr lang="en" sz="1300" b="1">
                <a:solidFill>
                  <a:schemeClr val="dk1"/>
                </a:solidFill>
              </a:rPr>
              <a:t>Year	Label				Country</a:t>
            </a:r>
            <a:endParaRPr sz="1300" b="1">
              <a:solidFill>
                <a:schemeClr val="dk1"/>
              </a:solidFill>
            </a:endParaRPr>
          </a:p>
          <a:p>
            <a:pPr marL="0" lvl="0" indent="0" algn="l" rtl="0">
              <a:lnSpc>
                <a:spcPct val="95000"/>
              </a:lnSpc>
              <a:spcBef>
                <a:spcPts val="1200"/>
              </a:spcBef>
              <a:spcAft>
                <a:spcPts val="0"/>
              </a:spcAft>
              <a:buSzPts val="440"/>
              <a:buNone/>
            </a:pPr>
            <a:r>
              <a:rPr lang="en" sz="1300">
                <a:solidFill>
                  <a:schemeClr val="dk1"/>
                </a:solidFill>
              </a:rPr>
              <a:t>1990	BREEAM			United Kingdom</a:t>
            </a:r>
            <a:endParaRPr sz="1300">
              <a:solidFill>
                <a:schemeClr val="dk1"/>
              </a:solidFill>
            </a:endParaRPr>
          </a:p>
          <a:p>
            <a:pPr marL="0" lvl="0" indent="0" algn="l" rtl="0">
              <a:lnSpc>
                <a:spcPct val="95000"/>
              </a:lnSpc>
              <a:spcBef>
                <a:spcPts val="1200"/>
              </a:spcBef>
              <a:spcAft>
                <a:spcPts val="0"/>
              </a:spcAft>
              <a:buSzPts val="440"/>
              <a:buNone/>
            </a:pPr>
            <a:r>
              <a:rPr lang="en" sz="1300">
                <a:solidFill>
                  <a:schemeClr val="dk1"/>
                </a:solidFill>
              </a:rPr>
              <a:t>1993	Energy Star for Buildings	United States</a:t>
            </a:r>
            <a:endParaRPr sz="1300">
              <a:solidFill>
                <a:schemeClr val="dk1"/>
              </a:solidFill>
            </a:endParaRPr>
          </a:p>
          <a:p>
            <a:pPr marL="0" lvl="0" indent="0" algn="l" rtl="0">
              <a:lnSpc>
                <a:spcPct val="95000"/>
              </a:lnSpc>
              <a:spcBef>
                <a:spcPts val="1200"/>
              </a:spcBef>
              <a:spcAft>
                <a:spcPts val="0"/>
              </a:spcAft>
              <a:buSzPts val="440"/>
              <a:buNone/>
            </a:pPr>
            <a:r>
              <a:rPr lang="en" sz="1300">
                <a:solidFill>
                  <a:schemeClr val="dk1"/>
                </a:solidFill>
              </a:rPr>
              <a:t>1995	Energy Star for Homes	United States</a:t>
            </a:r>
            <a:endParaRPr sz="1300">
              <a:solidFill>
                <a:schemeClr val="dk1"/>
              </a:solidFill>
            </a:endParaRPr>
          </a:p>
          <a:p>
            <a:pPr marL="0" lvl="0" indent="0" algn="l" rtl="0">
              <a:lnSpc>
                <a:spcPct val="95000"/>
              </a:lnSpc>
              <a:spcBef>
                <a:spcPts val="1200"/>
              </a:spcBef>
              <a:spcAft>
                <a:spcPts val="0"/>
              </a:spcAft>
              <a:buSzPts val="440"/>
              <a:buNone/>
            </a:pPr>
            <a:r>
              <a:rPr lang="en" sz="1300">
                <a:solidFill>
                  <a:schemeClr val="dk1"/>
                </a:solidFill>
              </a:rPr>
              <a:t>1998	LEED				United States</a:t>
            </a:r>
            <a:endParaRPr sz="1300">
              <a:solidFill>
                <a:schemeClr val="dk1"/>
              </a:solidFill>
            </a:endParaRPr>
          </a:p>
          <a:p>
            <a:pPr marL="0" lvl="0" indent="0" algn="l" rtl="0">
              <a:lnSpc>
                <a:spcPct val="95000"/>
              </a:lnSpc>
              <a:spcBef>
                <a:spcPts val="1200"/>
              </a:spcBef>
              <a:spcAft>
                <a:spcPts val="0"/>
              </a:spcAft>
              <a:buSzPts val="440"/>
              <a:buNone/>
            </a:pPr>
            <a:r>
              <a:rPr lang="en" sz="1300">
                <a:solidFill>
                  <a:schemeClr val="dk1"/>
                </a:solidFill>
              </a:rPr>
              <a:t>2001	CASBEE			Japan</a:t>
            </a:r>
            <a:endParaRPr sz="1300">
              <a:solidFill>
                <a:schemeClr val="dk1"/>
              </a:solidFill>
            </a:endParaRPr>
          </a:p>
          <a:p>
            <a:pPr marL="0" lvl="0" indent="0" algn="l" rtl="0">
              <a:lnSpc>
                <a:spcPct val="95000"/>
              </a:lnSpc>
              <a:spcBef>
                <a:spcPts val="1200"/>
              </a:spcBef>
              <a:spcAft>
                <a:spcPts val="0"/>
              </a:spcAft>
              <a:buSzPts val="440"/>
              <a:buNone/>
            </a:pPr>
            <a:r>
              <a:rPr lang="en" sz="1300">
                <a:solidFill>
                  <a:schemeClr val="dk1"/>
                </a:solidFill>
              </a:rPr>
              <a:t>2003	Green Star			Australia</a:t>
            </a:r>
            <a:endParaRPr sz="1300">
              <a:solidFill>
                <a:schemeClr val="dk1"/>
              </a:solidFill>
            </a:endParaRPr>
          </a:p>
          <a:p>
            <a:pPr marL="0" lvl="0" indent="0" algn="l" rtl="0">
              <a:lnSpc>
                <a:spcPct val="95000"/>
              </a:lnSpc>
              <a:spcBef>
                <a:spcPts val="1200"/>
              </a:spcBef>
              <a:spcAft>
                <a:spcPts val="1200"/>
              </a:spcAft>
              <a:buSzPts val="440"/>
              <a:buNone/>
            </a:pPr>
            <a:endParaRPr sz="1300"/>
          </a:p>
        </p:txBody>
      </p:sp>
      <p:sp>
        <p:nvSpPr>
          <p:cNvPr id="141" name="Google Shape;141;p12"/>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fontScale="92500" lnSpcReduction="20000"/>
          </a:bodyPr>
          <a:lstStyle/>
          <a:p>
            <a:pPr marL="0" lvl="0" indent="0" algn="l" rtl="0">
              <a:lnSpc>
                <a:spcPct val="95000"/>
              </a:lnSpc>
              <a:spcBef>
                <a:spcPts val="0"/>
              </a:spcBef>
              <a:spcAft>
                <a:spcPts val="0"/>
              </a:spcAft>
              <a:buSzPct val="116424"/>
              <a:buNone/>
            </a:pPr>
            <a:r>
              <a:rPr lang="en" sz="1300" b="1">
                <a:solidFill>
                  <a:schemeClr val="dk1"/>
                </a:solidFill>
              </a:rPr>
              <a:t>Year	Label				Country</a:t>
            </a:r>
            <a:endParaRPr sz="1300" b="1">
              <a:solidFill>
                <a:schemeClr val="dk1"/>
              </a:solidFill>
            </a:endParaRPr>
          </a:p>
          <a:p>
            <a:pPr marL="0" lvl="0" indent="0" algn="l" rtl="0">
              <a:lnSpc>
                <a:spcPct val="95000"/>
              </a:lnSpc>
              <a:spcBef>
                <a:spcPts val="1200"/>
              </a:spcBef>
              <a:spcAft>
                <a:spcPts val="0"/>
              </a:spcAft>
              <a:buSzPct val="116424"/>
              <a:buNone/>
            </a:pPr>
            <a:r>
              <a:rPr lang="en" sz="1300">
                <a:solidFill>
                  <a:schemeClr val="dk1"/>
                </a:solidFill>
              </a:rPr>
              <a:t>2005	LEED for Existing </a:t>
            </a:r>
            <a:endParaRPr sz="1300">
              <a:solidFill>
                <a:schemeClr val="dk1"/>
              </a:solidFill>
            </a:endParaRPr>
          </a:p>
          <a:p>
            <a:pPr marL="0" lvl="0" indent="457200" algn="l" rtl="0">
              <a:lnSpc>
                <a:spcPct val="95000"/>
              </a:lnSpc>
              <a:spcBef>
                <a:spcPts val="1200"/>
              </a:spcBef>
              <a:spcAft>
                <a:spcPts val="0"/>
              </a:spcAft>
              <a:buClr>
                <a:srgbClr val="000000"/>
              </a:buClr>
              <a:buSzPct val="36590"/>
              <a:buFont typeface="Arial"/>
              <a:buNone/>
            </a:pPr>
            <a:r>
              <a:rPr lang="en" sz="1300">
                <a:solidFill>
                  <a:schemeClr val="dk1"/>
                </a:solidFill>
              </a:rPr>
              <a:t>Buildings			United States</a:t>
            </a:r>
            <a:endParaRPr sz="1300">
              <a:solidFill>
                <a:schemeClr val="dk1"/>
              </a:solidFill>
            </a:endParaRPr>
          </a:p>
          <a:p>
            <a:pPr marL="0" lvl="0" indent="0" algn="l" rtl="0">
              <a:lnSpc>
                <a:spcPct val="95000"/>
              </a:lnSpc>
              <a:spcBef>
                <a:spcPts val="1200"/>
              </a:spcBef>
              <a:spcAft>
                <a:spcPts val="0"/>
              </a:spcAft>
              <a:buClr>
                <a:srgbClr val="000000"/>
              </a:buClr>
              <a:buSzPct val="36590"/>
              <a:buFont typeface="Arial"/>
              <a:buNone/>
            </a:pPr>
            <a:r>
              <a:rPr lang="en" sz="1300">
                <a:solidFill>
                  <a:schemeClr val="dk1"/>
                </a:solidFill>
              </a:rPr>
              <a:t>2009	BREEAM In-Use		United Kingdom</a:t>
            </a:r>
            <a:endParaRPr sz="1300">
              <a:solidFill>
                <a:schemeClr val="dk1"/>
              </a:solidFill>
            </a:endParaRPr>
          </a:p>
          <a:p>
            <a:pPr marL="0" lvl="0" indent="0" algn="l" rtl="0">
              <a:lnSpc>
                <a:spcPct val="95000"/>
              </a:lnSpc>
              <a:spcBef>
                <a:spcPts val="1200"/>
              </a:spcBef>
              <a:spcAft>
                <a:spcPts val="0"/>
              </a:spcAft>
              <a:buClr>
                <a:srgbClr val="000000"/>
              </a:buClr>
              <a:buSzPct val="36590"/>
              <a:buFont typeface="Arial"/>
              <a:buNone/>
            </a:pPr>
            <a:r>
              <a:rPr lang="en" sz="1300">
                <a:solidFill>
                  <a:schemeClr val="dk1"/>
                </a:solidFill>
              </a:rPr>
              <a:t>2009	DGNB System		Germany</a:t>
            </a:r>
            <a:endParaRPr sz="1300">
              <a:solidFill>
                <a:schemeClr val="dk1"/>
              </a:solidFill>
            </a:endParaRPr>
          </a:p>
          <a:p>
            <a:pPr marL="0" lvl="0" indent="0" algn="l" rtl="0">
              <a:lnSpc>
                <a:spcPct val="95000"/>
              </a:lnSpc>
              <a:spcBef>
                <a:spcPts val="1200"/>
              </a:spcBef>
              <a:spcAft>
                <a:spcPts val="0"/>
              </a:spcAft>
              <a:buClr>
                <a:srgbClr val="000000"/>
              </a:buClr>
              <a:buSzPct val="36590"/>
              <a:buFont typeface="Arial"/>
              <a:buNone/>
            </a:pPr>
            <a:r>
              <a:rPr lang="en" sz="1300">
                <a:solidFill>
                  <a:schemeClr val="dk1"/>
                </a:solidFill>
              </a:rPr>
              <a:t>2009	BOMA 360			United States</a:t>
            </a:r>
            <a:endParaRPr sz="1300">
              <a:solidFill>
                <a:schemeClr val="dk1"/>
              </a:solidFill>
            </a:endParaRPr>
          </a:p>
          <a:p>
            <a:pPr marL="0" lvl="0" indent="0" algn="l" rtl="0">
              <a:lnSpc>
                <a:spcPct val="95000"/>
              </a:lnSpc>
              <a:spcBef>
                <a:spcPts val="1200"/>
              </a:spcBef>
              <a:spcAft>
                <a:spcPts val="0"/>
              </a:spcAft>
              <a:buClr>
                <a:srgbClr val="000000"/>
              </a:buClr>
              <a:buSzPct val="36590"/>
              <a:buFont typeface="Arial"/>
              <a:buNone/>
            </a:pPr>
            <a:r>
              <a:rPr lang="en" sz="1300">
                <a:solidFill>
                  <a:schemeClr val="dk1"/>
                </a:solidFill>
              </a:rPr>
              <a:t>2013	Green Star-Performance	Australia</a:t>
            </a:r>
            <a:endParaRPr sz="1300">
              <a:solidFill>
                <a:schemeClr val="dk1"/>
              </a:solidFill>
            </a:endParaRPr>
          </a:p>
          <a:p>
            <a:pPr marL="0" lvl="0" indent="0" algn="l" rtl="0">
              <a:lnSpc>
                <a:spcPct val="95000"/>
              </a:lnSpc>
              <a:spcBef>
                <a:spcPts val="1200"/>
              </a:spcBef>
              <a:spcAft>
                <a:spcPts val="1200"/>
              </a:spcAft>
              <a:buClr>
                <a:srgbClr val="000000"/>
              </a:buClr>
              <a:buSzPct val="36590"/>
              <a:buFont typeface="Arial"/>
              <a:buNone/>
            </a:pPr>
            <a:r>
              <a:rPr lang="en" sz="1300">
                <a:solidFill>
                  <a:schemeClr val="dk1"/>
                </a:solidFill>
              </a:rPr>
              <a:t>2015	IREM CSP			United States</a:t>
            </a:r>
            <a:endParaRPr sz="1300">
              <a:solidFill>
                <a:schemeClr val="dk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ESG Reporting</a:t>
            </a:r>
            <a:endParaRPr/>
          </a:p>
        </p:txBody>
      </p:sp>
      <p:sp>
        <p:nvSpPr>
          <p:cNvPr id="147" name="Google Shape;147;p13"/>
          <p:cNvSpPr txBox="1">
            <a:spLocks noGrp="1"/>
          </p:cNvSpPr>
          <p:nvPr>
            <p:ph type="body" idx="1"/>
          </p:nvPr>
        </p:nvSpPr>
        <p:spPr>
          <a:xfrm>
            <a:off x="362125" y="1152475"/>
            <a:ext cx="39999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400"/>
              <a:buNone/>
            </a:pPr>
            <a:r>
              <a:rPr lang="en">
                <a:solidFill>
                  <a:schemeClr val="dk1"/>
                </a:solidFill>
              </a:rPr>
              <a:t>●</a:t>
            </a:r>
            <a:r>
              <a:rPr lang="en" sz="1900">
                <a:solidFill>
                  <a:schemeClr val="dk1"/>
                </a:solidFill>
              </a:rPr>
              <a:t>“E” = Environmental</a:t>
            </a:r>
            <a:endParaRPr sz="1900">
              <a:solidFill>
                <a:schemeClr val="dk1"/>
              </a:solidFill>
            </a:endParaRPr>
          </a:p>
          <a:p>
            <a:pPr marL="0" lvl="0" indent="0" algn="l" rtl="0">
              <a:lnSpc>
                <a:spcPct val="115000"/>
              </a:lnSpc>
              <a:spcBef>
                <a:spcPts val="0"/>
              </a:spcBef>
              <a:spcAft>
                <a:spcPts val="0"/>
              </a:spcAft>
              <a:buSzPts val="1400"/>
              <a:buNone/>
            </a:pPr>
            <a:r>
              <a:rPr lang="en">
                <a:solidFill>
                  <a:schemeClr val="dk1"/>
                </a:solidFill>
              </a:rPr>
              <a:t>●</a:t>
            </a:r>
            <a:r>
              <a:rPr lang="en" sz="1900">
                <a:solidFill>
                  <a:schemeClr val="dk1"/>
                </a:solidFill>
              </a:rPr>
              <a:t>“S” = Social</a:t>
            </a:r>
            <a:endParaRPr sz="1900">
              <a:solidFill>
                <a:schemeClr val="dk1"/>
              </a:solidFill>
            </a:endParaRPr>
          </a:p>
          <a:p>
            <a:pPr marL="0" lvl="0" indent="0" algn="l" rtl="0">
              <a:lnSpc>
                <a:spcPct val="115000"/>
              </a:lnSpc>
              <a:spcBef>
                <a:spcPts val="0"/>
              </a:spcBef>
              <a:spcAft>
                <a:spcPts val="0"/>
              </a:spcAft>
              <a:buSzPts val="1400"/>
              <a:buNone/>
            </a:pPr>
            <a:r>
              <a:rPr lang="en">
                <a:solidFill>
                  <a:schemeClr val="dk1"/>
                </a:solidFill>
              </a:rPr>
              <a:t>●</a:t>
            </a:r>
            <a:r>
              <a:rPr lang="en" sz="1900">
                <a:solidFill>
                  <a:schemeClr val="dk1"/>
                </a:solidFill>
              </a:rPr>
              <a:t>“G” = Governance</a:t>
            </a:r>
            <a:endParaRPr sz="1900">
              <a:solidFill>
                <a:schemeClr val="dk1"/>
              </a:solidFill>
            </a:endParaRPr>
          </a:p>
          <a:p>
            <a:pPr marL="0" lvl="0" indent="0" algn="l" rtl="0">
              <a:lnSpc>
                <a:spcPct val="115000"/>
              </a:lnSpc>
              <a:spcBef>
                <a:spcPts val="0"/>
              </a:spcBef>
              <a:spcAft>
                <a:spcPts val="1200"/>
              </a:spcAft>
              <a:buSzPts val="1400"/>
              <a:buNone/>
            </a:pPr>
            <a:endParaRPr/>
          </a:p>
        </p:txBody>
      </p:sp>
      <p:sp>
        <p:nvSpPr>
          <p:cNvPr id="148" name="Google Shape;148;p13"/>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400"/>
              <a:buNone/>
            </a:pPr>
            <a:r>
              <a:rPr lang="en">
                <a:solidFill>
                  <a:schemeClr val="dk1"/>
                </a:solidFill>
              </a:rPr>
              <a:t>●</a:t>
            </a:r>
            <a:r>
              <a:rPr lang="en" sz="1700">
                <a:solidFill>
                  <a:schemeClr val="dk1"/>
                </a:solidFill>
              </a:rPr>
              <a:t>Global Real Estate Sustainability Benchmark (GRESB) assessment framework</a:t>
            </a:r>
            <a:endParaRPr sz="1700">
              <a:solidFill>
                <a:schemeClr val="dk1"/>
              </a:solidFill>
            </a:endParaRPr>
          </a:p>
          <a:p>
            <a:pPr marL="0" lvl="0" indent="0" algn="l" rtl="0">
              <a:lnSpc>
                <a:spcPct val="115000"/>
              </a:lnSpc>
              <a:spcBef>
                <a:spcPts val="0"/>
              </a:spcBef>
              <a:spcAft>
                <a:spcPts val="0"/>
              </a:spcAft>
              <a:buSzPts val="1400"/>
              <a:buNone/>
            </a:pPr>
            <a:r>
              <a:rPr lang="en" sz="1200">
                <a:solidFill>
                  <a:schemeClr val="dk1"/>
                </a:solidFill>
              </a:rPr>
              <a:t>○</a:t>
            </a:r>
            <a:r>
              <a:rPr lang="en">
                <a:solidFill>
                  <a:schemeClr val="dk1"/>
                </a:solidFill>
              </a:rPr>
              <a:t>Founded in 2009</a:t>
            </a:r>
            <a:endParaRPr>
              <a:solidFill>
                <a:schemeClr val="dk1"/>
              </a:solidFill>
            </a:endParaRPr>
          </a:p>
          <a:p>
            <a:pPr marL="0" lvl="0" indent="0" algn="l" rtl="0">
              <a:lnSpc>
                <a:spcPct val="115000"/>
              </a:lnSpc>
              <a:spcBef>
                <a:spcPts val="0"/>
              </a:spcBef>
              <a:spcAft>
                <a:spcPts val="0"/>
              </a:spcAft>
              <a:buSzPts val="1400"/>
              <a:buNone/>
            </a:pPr>
            <a:r>
              <a:rPr lang="en" sz="1200">
                <a:solidFill>
                  <a:schemeClr val="dk1"/>
                </a:solidFill>
              </a:rPr>
              <a:t>○</a:t>
            </a:r>
            <a:r>
              <a:rPr lang="en">
                <a:solidFill>
                  <a:schemeClr val="dk1"/>
                </a:solidFill>
              </a:rPr>
              <a:t>Used as an ESG benchmark for real estate assets</a:t>
            </a:r>
            <a:endParaRPr>
              <a:solidFill>
                <a:schemeClr val="dk1"/>
              </a:solidFill>
            </a:endParaRPr>
          </a:p>
          <a:p>
            <a:pPr marL="0" lvl="0" indent="0" algn="l" rtl="0">
              <a:lnSpc>
                <a:spcPct val="115000"/>
              </a:lnSpc>
              <a:spcBef>
                <a:spcPts val="0"/>
              </a:spcBef>
              <a:spcAft>
                <a:spcPts val="0"/>
              </a:spcAft>
              <a:buSzPts val="1400"/>
              <a:buNone/>
            </a:pPr>
            <a:r>
              <a:rPr lang="en" sz="1200">
                <a:solidFill>
                  <a:schemeClr val="dk1"/>
                </a:solidFill>
              </a:rPr>
              <a:t>○</a:t>
            </a:r>
            <a:r>
              <a:rPr lang="en">
                <a:solidFill>
                  <a:schemeClr val="dk1"/>
                </a:solidFill>
              </a:rPr>
              <a:t>As of 2021, 117,000 real estate assets across 1,520 property companies, REITs, funds, and developers participated in the GRESB Real Estate Assessment, representing $5.7 trillion of assets under management (“The GRESB)</a:t>
            </a:r>
            <a:endParaRPr>
              <a:solidFill>
                <a:schemeClr val="dk1"/>
              </a:solidFill>
            </a:endParaRPr>
          </a:p>
          <a:p>
            <a:pPr marL="0" lvl="0" indent="0" algn="l" rtl="0">
              <a:lnSpc>
                <a:spcPct val="115000"/>
              </a:lnSpc>
              <a:spcBef>
                <a:spcPts val="0"/>
              </a:spcBef>
              <a:spcAft>
                <a:spcPts val="1200"/>
              </a:spcAft>
              <a:buSzPts val="1400"/>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1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Introduction of ESG Reporting</a:t>
            </a:r>
            <a:endParaRPr/>
          </a:p>
        </p:txBody>
      </p:sp>
      <p:sp>
        <p:nvSpPr>
          <p:cNvPr id="154" name="Google Shape;154;p14"/>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0"/>
              </a:spcAft>
              <a:buSzPts val="440"/>
              <a:buNone/>
            </a:pPr>
            <a:r>
              <a:rPr lang="en" sz="1300" b="1">
                <a:solidFill>
                  <a:schemeClr val="dk1"/>
                </a:solidFill>
              </a:rPr>
              <a:t>Year	Label				Country</a:t>
            </a:r>
            <a:endParaRPr sz="1300" b="1">
              <a:solidFill>
                <a:schemeClr val="dk1"/>
              </a:solidFill>
            </a:endParaRPr>
          </a:p>
          <a:p>
            <a:pPr marL="0" lvl="0" indent="0" algn="l" rtl="0">
              <a:lnSpc>
                <a:spcPct val="95000"/>
              </a:lnSpc>
              <a:spcBef>
                <a:spcPts val="1200"/>
              </a:spcBef>
              <a:spcAft>
                <a:spcPts val="0"/>
              </a:spcAft>
              <a:buSzPts val="440"/>
              <a:buNone/>
            </a:pPr>
            <a:r>
              <a:rPr lang="en" sz="1300">
                <a:solidFill>
                  <a:schemeClr val="dk1"/>
                </a:solidFill>
              </a:rPr>
              <a:t>1990	BREEAM			United Kingdom</a:t>
            </a:r>
            <a:endParaRPr sz="1300">
              <a:solidFill>
                <a:schemeClr val="dk1"/>
              </a:solidFill>
            </a:endParaRPr>
          </a:p>
          <a:p>
            <a:pPr marL="0" lvl="0" indent="0" algn="l" rtl="0">
              <a:lnSpc>
                <a:spcPct val="95000"/>
              </a:lnSpc>
              <a:spcBef>
                <a:spcPts val="1200"/>
              </a:spcBef>
              <a:spcAft>
                <a:spcPts val="0"/>
              </a:spcAft>
              <a:buSzPts val="440"/>
              <a:buNone/>
            </a:pPr>
            <a:r>
              <a:rPr lang="en" sz="1300">
                <a:solidFill>
                  <a:schemeClr val="dk1"/>
                </a:solidFill>
              </a:rPr>
              <a:t>1993	Energy Star for Buildings	United States</a:t>
            </a:r>
            <a:endParaRPr sz="1300">
              <a:solidFill>
                <a:schemeClr val="dk1"/>
              </a:solidFill>
            </a:endParaRPr>
          </a:p>
          <a:p>
            <a:pPr marL="0" lvl="0" indent="0" algn="l" rtl="0">
              <a:lnSpc>
                <a:spcPct val="95000"/>
              </a:lnSpc>
              <a:spcBef>
                <a:spcPts val="1200"/>
              </a:spcBef>
              <a:spcAft>
                <a:spcPts val="0"/>
              </a:spcAft>
              <a:buSzPts val="440"/>
              <a:buNone/>
            </a:pPr>
            <a:r>
              <a:rPr lang="en" sz="1300">
                <a:solidFill>
                  <a:schemeClr val="dk1"/>
                </a:solidFill>
              </a:rPr>
              <a:t>1995	Energy Star for Homes	United States</a:t>
            </a:r>
            <a:endParaRPr sz="1300">
              <a:solidFill>
                <a:schemeClr val="dk1"/>
              </a:solidFill>
            </a:endParaRPr>
          </a:p>
          <a:p>
            <a:pPr marL="0" lvl="0" indent="0" algn="l" rtl="0">
              <a:lnSpc>
                <a:spcPct val="95000"/>
              </a:lnSpc>
              <a:spcBef>
                <a:spcPts val="1200"/>
              </a:spcBef>
              <a:spcAft>
                <a:spcPts val="0"/>
              </a:spcAft>
              <a:buSzPts val="440"/>
              <a:buNone/>
            </a:pPr>
            <a:r>
              <a:rPr lang="en" sz="1300">
                <a:solidFill>
                  <a:schemeClr val="dk1"/>
                </a:solidFill>
              </a:rPr>
              <a:t>1998	LEED				United States</a:t>
            </a:r>
            <a:endParaRPr sz="1300">
              <a:solidFill>
                <a:schemeClr val="dk1"/>
              </a:solidFill>
            </a:endParaRPr>
          </a:p>
          <a:p>
            <a:pPr marL="0" lvl="0" indent="0" algn="l" rtl="0">
              <a:lnSpc>
                <a:spcPct val="95000"/>
              </a:lnSpc>
              <a:spcBef>
                <a:spcPts val="1200"/>
              </a:spcBef>
              <a:spcAft>
                <a:spcPts val="0"/>
              </a:spcAft>
              <a:buSzPts val="440"/>
              <a:buNone/>
            </a:pPr>
            <a:r>
              <a:rPr lang="en" sz="1300">
                <a:solidFill>
                  <a:schemeClr val="dk1"/>
                </a:solidFill>
              </a:rPr>
              <a:t>2001	CASBEE			Japan</a:t>
            </a:r>
            <a:endParaRPr sz="1300">
              <a:solidFill>
                <a:schemeClr val="dk1"/>
              </a:solidFill>
            </a:endParaRPr>
          </a:p>
          <a:p>
            <a:pPr marL="0" lvl="0" indent="0" algn="l" rtl="0">
              <a:lnSpc>
                <a:spcPct val="95000"/>
              </a:lnSpc>
              <a:spcBef>
                <a:spcPts val="1200"/>
              </a:spcBef>
              <a:spcAft>
                <a:spcPts val="0"/>
              </a:spcAft>
              <a:buSzPts val="440"/>
              <a:buNone/>
            </a:pPr>
            <a:r>
              <a:rPr lang="en" sz="1300">
                <a:solidFill>
                  <a:schemeClr val="dk1"/>
                </a:solidFill>
              </a:rPr>
              <a:t>2003	Green Star			Australia</a:t>
            </a:r>
            <a:endParaRPr sz="1300">
              <a:solidFill>
                <a:schemeClr val="dk1"/>
              </a:solidFill>
            </a:endParaRPr>
          </a:p>
          <a:p>
            <a:pPr marL="0" lvl="0" indent="0" algn="l" rtl="0">
              <a:lnSpc>
                <a:spcPct val="95000"/>
              </a:lnSpc>
              <a:spcBef>
                <a:spcPts val="1200"/>
              </a:spcBef>
              <a:spcAft>
                <a:spcPts val="1200"/>
              </a:spcAft>
              <a:buSzPts val="440"/>
              <a:buNone/>
            </a:pPr>
            <a:endParaRPr sz="1300"/>
          </a:p>
        </p:txBody>
      </p:sp>
      <p:sp>
        <p:nvSpPr>
          <p:cNvPr id="155" name="Google Shape;155;p14"/>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fontScale="92500" lnSpcReduction="20000"/>
          </a:bodyPr>
          <a:lstStyle/>
          <a:p>
            <a:pPr marL="0" lvl="0" indent="0" algn="l" rtl="0">
              <a:lnSpc>
                <a:spcPct val="95000"/>
              </a:lnSpc>
              <a:spcBef>
                <a:spcPts val="0"/>
              </a:spcBef>
              <a:spcAft>
                <a:spcPts val="0"/>
              </a:spcAft>
              <a:buSzPct val="116424"/>
              <a:buNone/>
            </a:pPr>
            <a:r>
              <a:rPr lang="en" sz="1300" b="1">
                <a:solidFill>
                  <a:schemeClr val="dk1"/>
                </a:solidFill>
              </a:rPr>
              <a:t>Year	Label				Country</a:t>
            </a:r>
            <a:endParaRPr sz="1300" b="1">
              <a:solidFill>
                <a:schemeClr val="dk1"/>
              </a:solidFill>
            </a:endParaRPr>
          </a:p>
          <a:p>
            <a:pPr marL="0" lvl="0" indent="0" algn="l" rtl="0">
              <a:lnSpc>
                <a:spcPct val="95000"/>
              </a:lnSpc>
              <a:spcBef>
                <a:spcPts val="1200"/>
              </a:spcBef>
              <a:spcAft>
                <a:spcPts val="0"/>
              </a:spcAft>
              <a:buSzPct val="116424"/>
              <a:buNone/>
            </a:pPr>
            <a:r>
              <a:rPr lang="en" sz="1300">
                <a:solidFill>
                  <a:schemeClr val="dk1"/>
                </a:solidFill>
              </a:rPr>
              <a:t>2005	LEED for Existing </a:t>
            </a:r>
            <a:endParaRPr sz="1300">
              <a:solidFill>
                <a:schemeClr val="dk1"/>
              </a:solidFill>
            </a:endParaRPr>
          </a:p>
          <a:p>
            <a:pPr marL="0" lvl="0" indent="457200" algn="l" rtl="0">
              <a:lnSpc>
                <a:spcPct val="95000"/>
              </a:lnSpc>
              <a:spcBef>
                <a:spcPts val="1200"/>
              </a:spcBef>
              <a:spcAft>
                <a:spcPts val="0"/>
              </a:spcAft>
              <a:buClr>
                <a:srgbClr val="000000"/>
              </a:buClr>
              <a:buSzPct val="36590"/>
              <a:buFont typeface="Arial"/>
              <a:buNone/>
            </a:pPr>
            <a:r>
              <a:rPr lang="en" sz="1300">
                <a:solidFill>
                  <a:schemeClr val="dk1"/>
                </a:solidFill>
              </a:rPr>
              <a:t>Buildings			United States</a:t>
            </a:r>
            <a:endParaRPr sz="1300">
              <a:solidFill>
                <a:schemeClr val="dk1"/>
              </a:solidFill>
            </a:endParaRPr>
          </a:p>
          <a:p>
            <a:pPr marL="0" lvl="0" indent="0" algn="l" rtl="0">
              <a:lnSpc>
                <a:spcPct val="95000"/>
              </a:lnSpc>
              <a:spcBef>
                <a:spcPts val="1200"/>
              </a:spcBef>
              <a:spcAft>
                <a:spcPts val="0"/>
              </a:spcAft>
              <a:buClr>
                <a:srgbClr val="000000"/>
              </a:buClr>
              <a:buSzPct val="36590"/>
              <a:buFont typeface="Arial"/>
              <a:buNone/>
            </a:pPr>
            <a:r>
              <a:rPr lang="en" sz="1300">
                <a:solidFill>
                  <a:schemeClr val="dk1"/>
                </a:solidFill>
              </a:rPr>
              <a:t>2009	BREEAM In-Use		United Kingdom</a:t>
            </a:r>
            <a:endParaRPr sz="1300">
              <a:solidFill>
                <a:schemeClr val="dk1"/>
              </a:solidFill>
            </a:endParaRPr>
          </a:p>
          <a:p>
            <a:pPr marL="0" lvl="0" indent="0" algn="l" rtl="0">
              <a:lnSpc>
                <a:spcPct val="95000"/>
              </a:lnSpc>
              <a:spcBef>
                <a:spcPts val="1200"/>
              </a:spcBef>
              <a:spcAft>
                <a:spcPts val="0"/>
              </a:spcAft>
              <a:buClr>
                <a:srgbClr val="000000"/>
              </a:buClr>
              <a:buSzPct val="36590"/>
              <a:buFont typeface="Arial"/>
              <a:buNone/>
            </a:pPr>
            <a:r>
              <a:rPr lang="en" sz="1300">
                <a:solidFill>
                  <a:schemeClr val="dk1"/>
                </a:solidFill>
              </a:rPr>
              <a:t>2009	DGNB System		Germany</a:t>
            </a:r>
            <a:endParaRPr sz="1300">
              <a:solidFill>
                <a:schemeClr val="dk1"/>
              </a:solidFill>
            </a:endParaRPr>
          </a:p>
          <a:p>
            <a:pPr marL="0" lvl="0" indent="0" algn="l" rtl="0">
              <a:lnSpc>
                <a:spcPct val="95000"/>
              </a:lnSpc>
              <a:spcBef>
                <a:spcPts val="1200"/>
              </a:spcBef>
              <a:spcAft>
                <a:spcPts val="0"/>
              </a:spcAft>
              <a:buClr>
                <a:srgbClr val="000000"/>
              </a:buClr>
              <a:buSzPct val="36590"/>
              <a:buFont typeface="Arial"/>
              <a:buNone/>
            </a:pPr>
            <a:r>
              <a:rPr lang="en" sz="1300">
                <a:solidFill>
                  <a:schemeClr val="dk1"/>
                </a:solidFill>
              </a:rPr>
              <a:t>2009	BOMA 360			United States</a:t>
            </a:r>
            <a:endParaRPr sz="1300">
              <a:solidFill>
                <a:schemeClr val="dk1"/>
              </a:solidFill>
            </a:endParaRPr>
          </a:p>
          <a:p>
            <a:pPr marL="0" lvl="0" indent="0" algn="l" rtl="0">
              <a:lnSpc>
                <a:spcPct val="95000"/>
              </a:lnSpc>
              <a:spcBef>
                <a:spcPts val="1200"/>
              </a:spcBef>
              <a:spcAft>
                <a:spcPts val="0"/>
              </a:spcAft>
              <a:buClr>
                <a:srgbClr val="000000"/>
              </a:buClr>
              <a:buSzPct val="36590"/>
              <a:buFont typeface="Arial"/>
              <a:buNone/>
            </a:pPr>
            <a:r>
              <a:rPr lang="en" sz="1300">
                <a:solidFill>
                  <a:schemeClr val="dk1"/>
                </a:solidFill>
              </a:rPr>
              <a:t>2013	Green Star-Performance	Australia</a:t>
            </a:r>
            <a:endParaRPr sz="1300">
              <a:solidFill>
                <a:schemeClr val="dk1"/>
              </a:solidFill>
            </a:endParaRPr>
          </a:p>
          <a:p>
            <a:pPr marL="0" lvl="0" indent="0" algn="l" rtl="0">
              <a:lnSpc>
                <a:spcPct val="95000"/>
              </a:lnSpc>
              <a:spcBef>
                <a:spcPts val="1200"/>
              </a:spcBef>
              <a:spcAft>
                <a:spcPts val="1200"/>
              </a:spcAft>
              <a:buClr>
                <a:srgbClr val="000000"/>
              </a:buClr>
              <a:buSzPct val="36590"/>
              <a:buFont typeface="Arial"/>
              <a:buNone/>
            </a:pPr>
            <a:r>
              <a:rPr lang="en" sz="1300">
                <a:solidFill>
                  <a:schemeClr val="dk1"/>
                </a:solidFill>
              </a:rPr>
              <a:t>2015	IREM CSP			United States</a:t>
            </a:r>
            <a:endParaRPr sz="1300">
              <a:solidFill>
                <a:schemeClr val="dk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15"/>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a:t>1.5 Barriers to Sustainable Property Management</a:t>
            </a:r>
            <a:endParaRPr/>
          </a:p>
        </p:txBody>
      </p:sp>
      <p:sp>
        <p:nvSpPr>
          <p:cNvPr id="161" name="Google Shape;161;p15"/>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1200"/>
              </a:spcAft>
              <a:buSzPts val="1800"/>
              <a:buNone/>
            </a:pPr>
            <a:r>
              <a:rPr lang="en"/>
              <a:t>The real estate industry has certainly made significant progress in adopting sustainable practices, but a number of barriers still stand in the way of further progress.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16"/>
          <p:cNvSpPr txBox="1">
            <a:spLocks noGrp="1"/>
          </p:cNvSpPr>
          <p:nvPr>
            <p:ph type="title"/>
          </p:nvPr>
        </p:nvSpPr>
        <p:spPr>
          <a:xfrm>
            <a:off x="422873" y="-686433"/>
            <a:ext cx="6266685" cy="782686"/>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Clr>
                <a:schemeClr val="lt1"/>
              </a:buClr>
              <a:buSzPts val="4800"/>
              <a:buNone/>
            </a:pPr>
            <a:r>
              <a:rPr lang="en" sz="1400"/>
              <a:t>Continued: Barriers to Sustainable Property Management</a:t>
            </a:r>
            <a:endParaRPr/>
          </a:p>
        </p:txBody>
      </p:sp>
      <p:pic>
        <p:nvPicPr>
          <p:cNvPr id="167" name="Google Shape;167;p16" descr="Barriers: Disbelievers, reliance on hyper consumption, skepticism of consumer demand, greenwashing, lack of availability of data, upfront cost, split incentive, expense and difficulty of green building certifications, lack of capital, lack of knowledge and awareness, lease structure, uncertainty/lack of training/competing priorities for on-site staff, information asymmetry."/>
          <p:cNvPicPr preferRelativeResize="0"/>
          <p:nvPr/>
        </p:nvPicPr>
        <p:blipFill rotWithShape="1">
          <a:blip r:embed="rId3">
            <a:alphaModFix/>
          </a:blip>
          <a:srcRect/>
          <a:stretch/>
        </p:blipFill>
        <p:spPr>
          <a:xfrm>
            <a:off x="1654300" y="324650"/>
            <a:ext cx="5835400" cy="4595025"/>
          </a:xfrm>
          <a:prstGeom prst="rect">
            <a:avLst/>
          </a:prstGeom>
          <a:noFill/>
          <a:ln>
            <a:noFill/>
          </a:ln>
        </p:spPr>
      </p:pic>
      <p:sp>
        <p:nvSpPr>
          <p:cNvPr id="168" name="Google Shape;168;p16" descr="Unless otherwise noted, this slide deck is (c) Virginia Polytechnic Institute and State University. It is released under a  Creative Commons Attribution NonCommercial ShareAlike 3.0 license (CC BY NC-SA 3.0)    &#10;"/>
          <p:cNvSpPr/>
          <p:nvPr/>
        </p:nvSpPr>
        <p:spPr>
          <a:xfrm>
            <a:off x="5625043" y="4581161"/>
            <a:ext cx="1864657"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36474F"/>
                </a:solidFill>
                <a:latin typeface="Oswald"/>
                <a:ea typeface="Oswald"/>
                <a:cs typeface="Oswald"/>
                <a:sym typeface="Oswald"/>
              </a:rPr>
              <a:t>Figure 1.7: Sustainable property management barriers. Kindred Grey. 2023. CC BY 4.0. </a:t>
            </a:r>
            <a:endParaRPr sz="800" b="0" i="0" u="none" strike="noStrike" cap="none">
              <a:solidFill>
                <a:srgbClr val="36474F"/>
              </a:solidFill>
              <a:latin typeface="Oswald"/>
              <a:ea typeface="Oswald"/>
              <a:cs typeface="Oswald"/>
              <a:sym typeface="Oswa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17"/>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1.6 Conclusion</a:t>
            </a:r>
            <a:endParaRPr/>
          </a:p>
        </p:txBody>
      </p:sp>
      <p:sp>
        <p:nvSpPr>
          <p:cNvPr id="174" name="Google Shape;174;p17"/>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457200" lvl="0" indent="-342900" algn="l" rtl="0">
              <a:lnSpc>
                <a:spcPct val="115000"/>
              </a:lnSpc>
              <a:spcBef>
                <a:spcPts val="0"/>
              </a:spcBef>
              <a:spcAft>
                <a:spcPts val="0"/>
              </a:spcAft>
              <a:buSzPts val="1800"/>
              <a:buChar char="❖"/>
            </a:pPr>
            <a:r>
              <a:rPr lang="en"/>
              <a:t>Becoming more commonplace</a:t>
            </a:r>
            <a:endParaRPr/>
          </a:p>
          <a:p>
            <a:pPr marL="457200" lvl="0" indent="-342900" algn="l" rtl="0">
              <a:lnSpc>
                <a:spcPct val="115000"/>
              </a:lnSpc>
              <a:spcBef>
                <a:spcPts val="0"/>
              </a:spcBef>
              <a:spcAft>
                <a:spcPts val="0"/>
              </a:spcAft>
              <a:buSzPts val="1800"/>
              <a:buChar char="❖"/>
            </a:pPr>
            <a:r>
              <a:rPr lang="en"/>
              <a:t>Can positively impact all three spheres of sustainability</a:t>
            </a:r>
            <a:endParaRPr/>
          </a:p>
          <a:p>
            <a:pPr marL="457200" lvl="0" indent="-342900" algn="l" rtl="0">
              <a:lnSpc>
                <a:spcPct val="115000"/>
              </a:lnSpc>
              <a:spcBef>
                <a:spcPts val="0"/>
              </a:spcBef>
              <a:spcAft>
                <a:spcPts val="0"/>
              </a:spcAft>
              <a:buSzPts val="1800"/>
              <a:buChar char="❖"/>
            </a:pPr>
            <a:r>
              <a:rPr lang="en"/>
              <a:t>A human science as well as a building science because humans create and manage buildings, not the building itself</a:t>
            </a:r>
            <a:endParaRPr/>
          </a:p>
          <a:p>
            <a:pPr marL="457200" lvl="0" indent="-342900" algn="l" rtl="0">
              <a:lnSpc>
                <a:spcPct val="115000"/>
              </a:lnSpc>
              <a:spcBef>
                <a:spcPts val="0"/>
              </a:spcBef>
              <a:spcAft>
                <a:spcPts val="0"/>
              </a:spcAft>
              <a:buSzPts val="1800"/>
              <a:buChar char="❖"/>
            </a:pPr>
            <a:r>
              <a:rPr lang="en"/>
              <a:t>Barriers must be addressed</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Chapter Sections</a:t>
            </a:r>
            <a:endParaRPr/>
          </a:p>
        </p:txBody>
      </p:sp>
      <p:sp>
        <p:nvSpPr>
          <p:cNvPr id="68" name="Google Shape;68;p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a:solidFill>
                  <a:schemeClr val="dk1"/>
                </a:solidFill>
              </a:rPr>
              <a:t>1.1 Introduction</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1.2 What is Sustainable Property Management?</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1.3 Why Sustainable Property Management Matters</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1.4 Evolution of Sustainable Property Management</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1.5 Barriers to Sustainable Property Management</a:t>
            </a:r>
            <a:endParaRPr>
              <a:solidFill>
                <a:schemeClr val="dk1"/>
              </a:solidFill>
            </a:endParaRPr>
          </a:p>
          <a:p>
            <a:pPr marL="0" lvl="0" indent="0" algn="l" rtl="0">
              <a:lnSpc>
                <a:spcPct val="115000"/>
              </a:lnSpc>
              <a:spcBef>
                <a:spcPts val="1200"/>
              </a:spcBef>
              <a:spcAft>
                <a:spcPts val="1200"/>
              </a:spcAft>
              <a:buSzPts val="1800"/>
              <a:buNone/>
            </a:pPr>
            <a:r>
              <a:rPr lang="en">
                <a:solidFill>
                  <a:schemeClr val="dk1"/>
                </a:solidFill>
              </a:rPr>
              <a:t>1.6 Conclusion</a:t>
            </a:r>
            <a:endParaRPr>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Learning Objectives</a:t>
            </a:r>
            <a:endParaRPr/>
          </a:p>
        </p:txBody>
      </p:sp>
      <p:sp>
        <p:nvSpPr>
          <p:cNvPr id="74" name="Google Shape;74;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a:solidFill>
                  <a:schemeClr val="dk1"/>
                </a:solidFill>
              </a:rPr>
              <a:t>Explain the building lifecycle</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Define sustainable property management</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Identify the three spheres of sustainability</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Understand the role of real estate in sustainability</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Explain why sustainable property management matters</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Identify what's driving sustainable property management</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Describe the main barriers of sustainable property management</a:t>
            </a:r>
            <a:endParaRPr>
              <a:solidFill>
                <a:schemeClr val="dk1"/>
              </a:solidFill>
            </a:endParaRPr>
          </a:p>
          <a:p>
            <a:pPr marL="0" lvl="0" indent="0" algn="l" rtl="0">
              <a:lnSpc>
                <a:spcPct val="115000"/>
              </a:lnSpc>
              <a:spcBef>
                <a:spcPts val="1200"/>
              </a:spcBef>
              <a:spcAft>
                <a:spcPts val="1200"/>
              </a:spcAft>
              <a:buSzPts val="1800"/>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4"/>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1.1	Introduction</a:t>
            </a:r>
            <a:endParaRPr/>
          </a:p>
        </p:txBody>
      </p:sp>
      <p:sp>
        <p:nvSpPr>
          <p:cNvPr id="80" name="Google Shape;80;p4"/>
          <p:cNvSpPr txBox="1">
            <a:spLocks noGrp="1"/>
          </p:cNvSpPr>
          <p:nvPr>
            <p:ph type="subTitle" idx="1"/>
          </p:nvPr>
        </p:nvSpPr>
        <p:spPr>
          <a:xfrm>
            <a:off x="265500" y="2845201"/>
            <a:ext cx="4045200" cy="13455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a:t>Green Building Initiatives &amp; The Building Lifecycle</a:t>
            </a:r>
            <a:endParaRPr/>
          </a:p>
        </p:txBody>
      </p:sp>
      <p:pic>
        <p:nvPicPr>
          <p:cNvPr id="81" name="Google Shape;81;p4" descr="Clockwise starting at top: Idea conception, planning, construction, operations &amp; maintenance, renovation or demolition. Circle repeats."/>
          <p:cNvPicPr preferRelativeResize="0"/>
          <p:nvPr/>
        </p:nvPicPr>
        <p:blipFill rotWithShape="1">
          <a:blip r:embed="rId3">
            <a:alphaModFix/>
          </a:blip>
          <a:srcRect/>
          <a:stretch/>
        </p:blipFill>
        <p:spPr>
          <a:xfrm>
            <a:off x="4844450" y="1142700"/>
            <a:ext cx="3609975" cy="3048000"/>
          </a:xfrm>
          <a:prstGeom prst="rect">
            <a:avLst/>
          </a:prstGeom>
          <a:noFill/>
          <a:ln>
            <a:noFill/>
          </a:ln>
        </p:spPr>
      </p:pic>
      <p:sp>
        <p:nvSpPr>
          <p:cNvPr id="82" name="Google Shape;82;p4" descr="Unless otherwise noted, this slide deck is (c) Virginia Polytechnic Institute and State University. It is released under a  Creative Commons Attribution NonCommercial ShareAlike 3.0 license (CC BY NC-SA 3.0)    &#10;"/>
          <p:cNvSpPr/>
          <p:nvPr/>
        </p:nvSpPr>
        <p:spPr>
          <a:xfrm>
            <a:off x="4572000" y="4928097"/>
            <a:ext cx="2506609" cy="21540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36474F"/>
                </a:solidFill>
                <a:latin typeface="Oswald"/>
                <a:ea typeface="Oswald"/>
                <a:cs typeface="Oswald"/>
                <a:sym typeface="Oswald"/>
              </a:rPr>
              <a:t>Figure 1.1: Building lifecycle. Kindred Grey. 2023. CC BY 4.0. </a:t>
            </a:r>
            <a:endParaRPr sz="800" b="0" i="0" u="none" strike="noStrike" cap="none">
              <a:solidFill>
                <a:srgbClr val="36474F"/>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5"/>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a:t>1.2  What is Sustainable Property Management?</a:t>
            </a:r>
            <a:endParaRPr/>
          </a:p>
        </p:txBody>
      </p:sp>
      <p:sp>
        <p:nvSpPr>
          <p:cNvPr id="88" name="Google Shape;88;p5"/>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457200" lvl="0" indent="-342900" algn="l" rtl="0">
              <a:lnSpc>
                <a:spcPct val="115000"/>
              </a:lnSpc>
              <a:spcBef>
                <a:spcPts val="0"/>
              </a:spcBef>
              <a:spcAft>
                <a:spcPts val="0"/>
              </a:spcAft>
              <a:buSzPts val="1800"/>
              <a:buAutoNum type="arabicPeriod"/>
            </a:pPr>
            <a:r>
              <a:rPr lang="en"/>
              <a:t>Sustainability</a:t>
            </a:r>
            <a:endParaRPr/>
          </a:p>
          <a:p>
            <a:pPr marL="457200" lvl="0" indent="-342900" algn="l" rtl="0">
              <a:lnSpc>
                <a:spcPct val="115000"/>
              </a:lnSpc>
              <a:spcBef>
                <a:spcPts val="0"/>
              </a:spcBef>
              <a:spcAft>
                <a:spcPts val="0"/>
              </a:spcAft>
              <a:buSzPts val="1800"/>
              <a:buAutoNum type="arabicPeriod"/>
            </a:pPr>
            <a:r>
              <a:rPr lang="en"/>
              <a:t>Sustainable Property Management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6"/>
          <p:cNvSpPr txBox="1">
            <a:spLocks noGrp="1"/>
          </p:cNvSpPr>
          <p:nvPr>
            <p:ph type="title"/>
          </p:nvPr>
        </p:nvSpPr>
        <p:spPr>
          <a:xfrm>
            <a:off x="327450" y="526350"/>
            <a:ext cx="6227100" cy="40908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4800"/>
              <a:buNone/>
            </a:pPr>
            <a:r>
              <a:rPr lang="en"/>
              <a:t>Sustainability</a:t>
            </a:r>
            <a:endParaRPr/>
          </a:p>
        </p:txBody>
      </p:sp>
      <p:sp>
        <p:nvSpPr>
          <p:cNvPr id="94" name="Google Shape;94;p6"/>
          <p:cNvSpPr txBox="1">
            <a:spLocks noGrp="1"/>
          </p:cNvSpPr>
          <p:nvPr>
            <p:ph type="subTitle" idx="4294967295"/>
          </p:nvPr>
        </p:nvSpPr>
        <p:spPr>
          <a:xfrm>
            <a:off x="561525" y="2837801"/>
            <a:ext cx="4045200" cy="1345500"/>
          </a:xfrm>
          <a:prstGeom prst="rect">
            <a:avLst/>
          </a:prstGeom>
          <a:noFill/>
          <a:ln>
            <a:noFill/>
          </a:ln>
        </p:spPr>
        <p:txBody>
          <a:bodyPr spcFirstLastPara="1" wrap="square" lIns="91425" tIns="91425" rIns="91425" bIns="91425" anchor="t" anchorCtr="0">
            <a:normAutofit/>
          </a:bodyPr>
          <a:lstStyle/>
          <a:p>
            <a:pPr marL="0" marR="0" lvl="0" indent="0" algn="l" rtl="0">
              <a:lnSpc>
                <a:spcPct val="115000"/>
              </a:lnSpc>
              <a:spcBef>
                <a:spcPts val="0"/>
              </a:spcBef>
              <a:spcAft>
                <a:spcPts val="1200"/>
              </a:spcAft>
              <a:buClr>
                <a:schemeClr val="accent3"/>
              </a:buClr>
              <a:buSzPts val="1800"/>
              <a:buFont typeface="Average"/>
              <a:buNone/>
            </a:pPr>
            <a:r>
              <a:rPr lang="en" sz="1800" b="0" i="0" u="none" strike="noStrike" cap="none">
                <a:solidFill>
                  <a:schemeClr val="lt1"/>
                </a:solidFill>
                <a:latin typeface="Average"/>
                <a:ea typeface="Average"/>
                <a:cs typeface="Average"/>
                <a:sym typeface="Average"/>
              </a:rPr>
              <a:t>Three Spheres</a:t>
            </a:r>
            <a:endParaRPr sz="1800" b="0" i="0" u="none" strike="noStrike" cap="none">
              <a:solidFill>
                <a:schemeClr val="lt1"/>
              </a:solidFill>
              <a:latin typeface="Average"/>
              <a:ea typeface="Average"/>
              <a:cs typeface="Average"/>
              <a:sym typeface="Average"/>
            </a:endParaRPr>
          </a:p>
        </p:txBody>
      </p:sp>
      <p:pic>
        <p:nvPicPr>
          <p:cNvPr id="95" name="Google Shape;95;p6" descr="3 overlapping circles (Venn Diagram). Circle 1: Environmental - natural resource use, environmental management, pollution prevention, air/water/land waste. Circle 2: Economic - profit/cost/savings, economic growth, research and development. Circle 3: Social - standard of living, education, community, equal opportunity. Circle 1&amp;2 overlap: Environmental-Economic - energy efficiency, subsidies/incentives for use of natural resources. Circle 2&amp;3 overlap: Economic-Social - business ethics, fair trade, worker's rights. Circle 3&amp;1 overlap: Social-Environmental - environmental justice, natural resources stewardship, locally &amp; globally. All 3 circles overlap: Sustainability."/>
          <p:cNvPicPr preferRelativeResize="0"/>
          <p:nvPr/>
        </p:nvPicPr>
        <p:blipFill rotWithShape="1">
          <a:blip r:embed="rId3">
            <a:alphaModFix/>
          </a:blip>
          <a:srcRect/>
          <a:stretch/>
        </p:blipFill>
        <p:spPr>
          <a:xfrm>
            <a:off x="4406450" y="733425"/>
            <a:ext cx="4152900" cy="3676650"/>
          </a:xfrm>
          <a:prstGeom prst="rect">
            <a:avLst/>
          </a:prstGeom>
          <a:noFill/>
          <a:ln>
            <a:noFill/>
          </a:ln>
        </p:spPr>
      </p:pic>
      <p:sp>
        <p:nvSpPr>
          <p:cNvPr id="96" name="Google Shape;96;p6" descr="Unless otherwise noted, this slide deck is (c) Virginia Polytechnic Institute and State University. It is released under a  Creative Commons Attribution NonCommercial ShareAlike 3.0 license (CC BY NC-SA 3.0)    &#10;"/>
          <p:cNvSpPr/>
          <p:nvPr/>
        </p:nvSpPr>
        <p:spPr>
          <a:xfrm>
            <a:off x="4052047" y="4830949"/>
            <a:ext cx="5091953" cy="21540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36474F"/>
                </a:solidFill>
                <a:latin typeface="Oswald"/>
                <a:ea typeface="Oswald"/>
                <a:cs typeface="Oswald"/>
                <a:sym typeface="Oswald"/>
              </a:rPr>
              <a:t>Figure 1.2: The three spheres of sustainability. Kindred Grey. 2023. Adapted under fair use from DOI:10.4018/jcrmm.2013010101.</a:t>
            </a:r>
            <a:endParaRPr sz="800" b="0" i="0" u="none" strike="noStrike" cap="none">
              <a:solidFill>
                <a:srgbClr val="36474F"/>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Sustainable Property Management  </a:t>
            </a:r>
            <a:endParaRPr/>
          </a:p>
        </p:txBody>
      </p:sp>
      <p:sp>
        <p:nvSpPr>
          <p:cNvPr id="102" name="Google Shape;102;p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800"/>
              <a:buNone/>
            </a:pPr>
            <a:r>
              <a:rPr lang="en"/>
              <a:t>Implementing green building initiatives during the operations and maintenance phase of the building lifecycle, taking into account their environmental, social, and economic impacts with the goal of reconciling these three spheres in such a way that a balance is achieved between economic development and protection of environmental and social resources.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A selection of global green real estate management accreditations and certifications</a:t>
            </a:r>
            <a:endParaRPr/>
          </a:p>
        </p:txBody>
      </p:sp>
      <p:pic>
        <p:nvPicPr>
          <p:cNvPr id="108" name="Google Shape;108;p8" descr="LEED AP, O+M Logo"/>
          <p:cNvPicPr preferRelativeResize="0"/>
          <p:nvPr/>
        </p:nvPicPr>
        <p:blipFill rotWithShape="1">
          <a:blip r:embed="rId3">
            <a:alphaModFix/>
          </a:blip>
          <a:srcRect/>
          <a:stretch/>
        </p:blipFill>
        <p:spPr>
          <a:xfrm>
            <a:off x="581650" y="2262875"/>
            <a:ext cx="863150" cy="941618"/>
          </a:xfrm>
          <a:prstGeom prst="rect">
            <a:avLst/>
          </a:prstGeom>
          <a:noFill/>
          <a:ln>
            <a:noFill/>
          </a:ln>
        </p:spPr>
      </p:pic>
      <p:pic>
        <p:nvPicPr>
          <p:cNvPr id="109" name="Google Shape;109;p8" descr="LEED Green Associate Logo"/>
          <p:cNvPicPr preferRelativeResize="0"/>
          <p:nvPr/>
        </p:nvPicPr>
        <p:blipFill rotWithShape="1">
          <a:blip r:embed="rId4">
            <a:alphaModFix/>
          </a:blip>
          <a:srcRect/>
          <a:stretch/>
        </p:blipFill>
        <p:spPr>
          <a:xfrm>
            <a:off x="2668213" y="2334238"/>
            <a:ext cx="940775" cy="1008925"/>
          </a:xfrm>
          <a:prstGeom prst="rect">
            <a:avLst/>
          </a:prstGeom>
          <a:noFill/>
          <a:ln>
            <a:noFill/>
          </a:ln>
        </p:spPr>
      </p:pic>
      <p:pic>
        <p:nvPicPr>
          <p:cNvPr id="110" name="Google Shape;110;p8" descr="U.S. Green Building Council Logo"/>
          <p:cNvPicPr preferRelativeResize="0"/>
          <p:nvPr/>
        </p:nvPicPr>
        <p:blipFill rotWithShape="1">
          <a:blip r:embed="rId5">
            <a:alphaModFix/>
          </a:blip>
          <a:srcRect/>
          <a:stretch/>
        </p:blipFill>
        <p:spPr>
          <a:xfrm>
            <a:off x="5303850" y="1471100"/>
            <a:ext cx="863150" cy="863150"/>
          </a:xfrm>
          <a:prstGeom prst="rect">
            <a:avLst/>
          </a:prstGeom>
          <a:noFill/>
          <a:ln>
            <a:noFill/>
          </a:ln>
        </p:spPr>
      </p:pic>
      <p:pic>
        <p:nvPicPr>
          <p:cNvPr id="111" name="Google Shape;111;p8" descr="IREM, Certified sustainable property logo"/>
          <p:cNvPicPr preferRelativeResize="0"/>
          <p:nvPr/>
        </p:nvPicPr>
        <p:blipFill rotWithShape="1">
          <a:blip r:embed="rId6">
            <a:alphaModFix/>
          </a:blip>
          <a:srcRect/>
          <a:stretch/>
        </p:blipFill>
        <p:spPr>
          <a:xfrm>
            <a:off x="5473525" y="2736850"/>
            <a:ext cx="1672750" cy="467650"/>
          </a:xfrm>
          <a:prstGeom prst="rect">
            <a:avLst/>
          </a:prstGeom>
          <a:noFill/>
          <a:ln>
            <a:noFill/>
          </a:ln>
        </p:spPr>
      </p:pic>
      <p:pic>
        <p:nvPicPr>
          <p:cNvPr id="112" name="Google Shape;112;p8" descr="Energy Star Logo"/>
          <p:cNvPicPr preferRelativeResize="0"/>
          <p:nvPr/>
        </p:nvPicPr>
        <p:blipFill rotWithShape="1">
          <a:blip r:embed="rId7">
            <a:alphaModFix/>
          </a:blip>
          <a:srcRect/>
          <a:stretch/>
        </p:blipFill>
        <p:spPr>
          <a:xfrm>
            <a:off x="7185825" y="1968300"/>
            <a:ext cx="704850" cy="723900"/>
          </a:xfrm>
          <a:prstGeom prst="rect">
            <a:avLst/>
          </a:prstGeom>
          <a:noFill/>
          <a:ln>
            <a:noFill/>
          </a:ln>
        </p:spPr>
      </p:pic>
      <p:pic>
        <p:nvPicPr>
          <p:cNvPr id="113" name="Google Shape;113;p8" descr="Parksmart logo"/>
          <p:cNvPicPr preferRelativeResize="0"/>
          <p:nvPr/>
        </p:nvPicPr>
        <p:blipFill rotWithShape="1">
          <a:blip r:embed="rId8">
            <a:alphaModFix/>
          </a:blip>
          <a:srcRect/>
          <a:stretch/>
        </p:blipFill>
        <p:spPr>
          <a:xfrm>
            <a:off x="6611725" y="3729600"/>
            <a:ext cx="995007" cy="467650"/>
          </a:xfrm>
          <a:prstGeom prst="rect">
            <a:avLst/>
          </a:prstGeom>
          <a:noFill/>
          <a:ln>
            <a:noFill/>
          </a:ln>
        </p:spPr>
      </p:pic>
      <p:pic>
        <p:nvPicPr>
          <p:cNvPr id="114" name="Google Shape;114;p8" descr="BREEAM logo"/>
          <p:cNvPicPr preferRelativeResize="0"/>
          <p:nvPr/>
        </p:nvPicPr>
        <p:blipFill rotWithShape="1">
          <a:blip r:embed="rId9">
            <a:alphaModFix/>
          </a:blip>
          <a:srcRect/>
          <a:stretch/>
        </p:blipFill>
        <p:spPr>
          <a:xfrm>
            <a:off x="5014931" y="3418750"/>
            <a:ext cx="1084092" cy="467650"/>
          </a:xfrm>
          <a:prstGeom prst="rect">
            <a:avLst/>
          </a:prstGeom>
          <a:noFill/>
          <a:ln>
            <a:noFill/>
          </a:ln>
        </p:spPr>
      </p:pic>
      <p:pic>
        <p:nvPicPr>
          <p:cNvPr id="115" name="Google Shape;115;p8" descr="Greenstar performance logo"/>
          <p:cNvPicPr preferRelativeResize="0"/>
          <p:nvPr/>
        </p:nvPicPr>
        <p:blipFill rotWithShape="1">
          <a:blip r:embed="rId10">
            <a:alphaModFix/>
          </a:blip>
          <a:srcRect/>
          <a:stretch/>
        </p:blipFill>
        <p:spPr>
          <a:xfrm>
            <a:off x="7545725" y="3337725"/>
            <a:ext cx="1143100" cy="3508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9"/>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a:t>1.3 Why Sustainable Property Management Matters</a:t>
            </a:r>
            <a:endParaRPr/>
          </a:p>
        </p:txBody>
      </p:sp>
      <p:sp>
        <p:nvSpPr>
          <p:cNvPr id="121" name="Google Shape;121;p9"/>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1200"/>
              </a:spcAft>
              <a:buSzPts val="1800"/>
              <a:buNone/>
            </a:pPr>
            <a:r>
              <a:rPr lang="en"/>
              <a:t>building operation activities contribute to greenhouse gas emissions (GHGs)</a:t>
            </a:r>
            <a:endParaRPr/>
          </a:p>
        </p:txBody>
      </p:sp>
    </p:spTree>
  </p:cSld>
  <p:clrMapOvr>
    <a:masterClrMapping/>
  </p:clrMapOvr>
</p:sld>
</file>

<file path=ppt/theme/theme1.xml><?xml version="1.0" encoding="utf-8"?>
<a:theme xmlns:a="http://schemas.openxmlformats.org/drawingml/2006/main"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842</Words>
  <Application>Microsoft Office PowerPoint</Application>
  <PresentationFormat>On-screen Show (16:9)</PresentationFormat>
  <Paragraphs>89</Paragraphs>
  <Slides>17</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Oswald</vt:lpstr>
      <vt:lpstr>Average</vt:lpstr>
      <vt:lpstr>Arial</vt:lpstr>
      <vt:lpstr>Slate</vt:lpstr>
      <vt:lpstr>Chapter 1</vt:lpstr>
      <vt:lpstr>Chapter Sections</vt:lpstr>
      <vt:lpstr>Learning Objectives</vt:lpstr>
      <vt:lpstr>1.1 Introduction</vt:lpstr>
      <vt:lpstr>1.2  What is Sustainable Property Management?</vt:lpstr>
      <vt:lpstr>Sustainability</vt:lpstr>
      <vt:lpstr>Sustainable Property Management  </vt:lpstr>
      <vt:lpstr>A selection of global green real estate management accreditations and certifications</vt:lpstr>
      <vt:lpstr>1.3 Why Sustainable Property Management Matters</vt:lpstr>
      <vt:lpstr>Continued: Why Sustainable Property Management Matters</vt:lpstr>
      <vt:lpstr>1.4 Evolution of Sustainable Property Management</vt:lpstr>
      <vt:lpstr>Introduction of Green Building Certifications for Existing Buildings </vt:lpstr>
      <vt:lpstr>ESG Reporting</vt:lpstr>
      <vt:lpstr>Introduction of ESG Reporting</vt:lpstr>
      <vt:lpstr>1.5 Barriers to Sustainable Property Management</vt:lpstr>
      <vt:lpstr>Continued: Barriers to Sustainable Property Management</vt:lpstr>
      <vt:lpstr>1.6 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creator>Blicher, Heather</dc:creator>
  <cp:lastModifiedBy>Blicher, Heather</cp:lastModifiedBy>
  <cp:revision>1</cp:revision>
  <dcterms:modified xsi:type="dcterms:W3CDTF">2023-02-07T19:51:39Z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0x010100757247D945323644826C4D37DE3BF39F</vt:lpwstr>
  </property>
</Properties>
</file>