
<file path=[Content_Types].xml><?xml version="1.0" encoding="utf-8"?>
<Types xmlns="http://schemas.openxmlformats.org/package/2006/content-types">
  <Default Extension="fntdata" ContentType="application/x-fontdata"/>
  <Default Extension="m4a" ContentType="audio/mp4"/>
  <Default Extension="mov" ContentType="video/quicktime"/>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2"/>
  </p:notesMasterIdLst>
  <p:sldIdLst>
    <p:sldId id="256" r:id="rId2"/>
    <p:sldId id="257" r:id="rId3"/>
    <p:sldId id="258" r:id="rId4"/>
    <p:sldId id="259" r:id="rId5"/>
    <p:sldId id="262" r:id="rId6"/>
    <p:sldId id="263" r:id="rId7"/>
    <p:sldId id="264" r:id="rId8"/>
    <p:sldId id="265" r:id="rId9"/>
    <p:sldId id="266" r:id="rId10"/>
    <p:sldId id="267" r:id="rId11"/>
  </p:sldIdLst>
  <p:sldSz cx="9144000" cy="5143500" type="screen16x9"/>
  <p:notesSz cx="6858000" cy="9144000"/>
  <p:embeddedFontLst>
    <p:embeddedFont>
      <p:font typeface="Merriweather" pitchFamily="2" charset="77"/>
      <p:regular r:id="rId13"/>
      <p:bold r:id="rId14"/>
      <p:italic r:id="rId15"/>
      <p:boldItalic r:id="rId16"/>
    </p:embeddedFont>
    <p:embeddedFont>
      <p:font typeface="Roboto" panose="02000000000000000000" pitchFamily="2" charset="0"/>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71440"/>
  </p:normalViewPr>
  <p:slideViewPr>
    <p:cSldViewPr snapToGrid="0">
      <p:cViewPr varScale="1">
        <p:scale>
          <a:sx n="100" d="100"/>
          <a:sy n="100" d="100"/>
        </p:scale>
        <p:origin x="1960" y="16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Hello my name is Robert Benish, and I am part of the CS5934 Capstone Team 1 which includes myself, Christian, Grayson, Hannah, and Jessica. For our project, Boeing has tasked us to create a solution in the everchanging field of Learning Management Systems. They are very interested in using the Open edX platform which is an open source free to use learning management system that is very customizable. Boeing has tasked us with creating features to make the platform stand out. We were able to accomplish this by adding features that are not present on other learning management systems that allow for Open edX to be a better platform than Canvas as well as making the transfer from other learning management systems to Open edX easier.</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216a0430a99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216a0430a99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Here is a brief outline of what the presentation will be on. I will start with an overview of the work that we accomplished then move on to the 2 main features that we implemented into Open edX which I will go further in depth on later in the presentation. Finally, I will show an actual demo of the product and how it can be used.</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216a0430a99_0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216a0430a99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lvl="0" indent="0" algn="l" rtl="0">
              <a:spcBef>
                <a:spcPts val="0"/>
              </a:spcBef>
              <a:spcAft>
                <a:spcPts val="0"/>
              </a:spcAft>
              <a:buSzPts val="1100"/>
              <a:buNone/>
            </a:pPr>
            <a:r>
              <a:rPr lang="en-US" dirty="0"/>
              <a:t>For the work that we were able to accomplish on this product we were able host the Open edX platform locally and on the cloud as well as integrating 2 main features into the edX platform. In the first feature we were able to create a course converter that will allow the import and translation of an exported canvas course file and upload it to Open edX editable studio view. The second feature is a data visualization application that will be show live data from student participating in the courses hosted on Open edX.</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2179454c812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2179454c812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For hosting throughout the development process, we mainly used the cloud hosting as we were all able to access class information. We were able to use Virginia Tech’s cloud account to host the course which allowed us to interact with the course without running on our machines every time we wanted to access the course. The cloud deployment was a Kubernetes deployment created for Open edX. Tutor was used as it is a docker based Open edX distribution that allowed us to deploy the platform.</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2179454c812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2179454c812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000" dirty="0">
                <a:solidFill>
                  <a:srgbClr val="202124"/>
                </a:solidFill>
                <a:highlight>
                  <a:srgbClr val="FFFFFF"/>
                </a:highlight>
              </a:rPr>
              <a:t>The first main feature that we implemented was the course converter. With this an instructor can convert exported Canvas files into Open edX from the studio view. The file format of the exported canvas course is .</a:t>
            </a:r>
            <a:r>
              <a:rPr lang="en-US" sz="1000" dirty="0" err="1">
                <a:solidFill>
                  <a:srgbClr val="202124"/>
                </a:solidFill>
                <a:highlight>
                  <a:srgbClr val="FFFFFF"/>
                </a:highlight>
              </a:rPr>
              <a:t>imscc</a:t>
            </a:r>
            <a:r>
              <a:rPr lang="en-US" sz="1000" dirty="0">
                <a:solidFill>
                  <a:srgbClr val="202124"/>
                </a:solidFill>
                <a:highlight>
                  <a:srgbClr val="FFFFFF"/>
                </a:highlight>
              </a:rPr>
              <a:t> which is the same as other LMS platforms such as Blackboard and D2L. We were mainly focused on Canvas but this could work for others with this file type. The feature will import a </a:t>
            </a:r>
            <a:r>
              <a:rPr lang="en-US" sz="1000" dirty="0" err="1">
                <a:solidFill>
                  <a:srgbClr val="202124"/>
                </a:solidFill>
                <a:highlight>
                  <a:srgbClr val="FFFFFF"/>
                </a:highlight>
              </a:rPr>
              <a:t>tar.gz</a:t>
            </a:r>
            <a:r>
              <a:rPr lang="en-US" sz="1000" dirty="0">
                <a:solidFill>
                  <a:srgbClr val="202124"/>
                </a:solidFill>
                <a:highlight>
                  <a:srgbClr val="FFFFFF"/>
                </a:highlight>
              </a:rPr>
              <a:t> file that is translated and structured to match the format that Open edX is looking for and  will automatically fill in the content for the instructor in the studio view.</a:t>
            </a:r>
            <a:endParaRPr sz="1000" dirty="0">
              <a:solidFill>
                <a:srgbClr val="202124"/>
              </a:solidFill>
              <a:highlight>
                <a:srgbClr val="FFFFFF"/>
              </a:highligh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2179454c812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2179454c812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One of the most challenging parts of the converter was working on the mapping of content from Canvas to Open edX as the files are in very different formats. The main difference is that Canvas courses revolve around modules where the assignment and assessments behave similarly. On the other hand, Open edX has more of a tree-like structure where there are units and subunits to hold this information.</a:t>
            </a:r>
            <a:endParaRPr sz="1200" dirty="0">
              <a:solidFill>
                <a:srgbClr val="404040"/>
              </a:solidFill>
              <a:highlight>
                <a:srgbClr val="FCFCFC"/>
              </a:highlight>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2179454c812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2179454c812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lvl="0" indent="0" algn="l" rtl="0">
              <a:spcBef>
                <a:spcPts val="0"/>
              </a:spcBef>
              <a:spcAft>
                <a:spcPts val="0"/>
              </a:spcAft>
              <a:buSzPts val="1100"/>
              <a:buNone/>
            </a:pPr>
            <a:r>
              <a:rPr lang="en-US" dirty="0">
                <a:solidFill>
                  <a:schemeClr val="dk1"/>
                </a:solidFill>
              </a:rPr>
              <a:t>Here you can see the integration of a button that was not originally present on the tools tab inside of the Open edX studio view that will directly take the user to the import page where they can drop the canvas .</a:t>
            </a:r>
            <a:r>
              <a:rPr lang="en-US" dirty="0" err="1">
                <a:solidFill>
                  <a:schemeClr val="dk1"/>
                </a:solidFill>
              </a:rPr>
              <a:t>imscc</a:t>
            </a:r>
            <a:r>
              <a:rPr lang="en-US" dirty="0">
                <a:solidFill>
                  <a:schemeClr val="dk1"/>
                </a:solidFill>
              </a:rPr>
              <a:t> file for conversion and upload.</a:t>
            </a:r>
            <a:endParaRPr dirty="0">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216a0430a99_0_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216a0430a99_0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second feature that we were able to integrate is a data visualization application that can be accessed from the home page of the open </a:t>
            </a:r>
            <a:r>
              <a:rPr lang="en-US" dirty="0" err="1"/>
              <a:t>edx</a:t>
            </a:r>
            <a:r>
              <a:rPr lang="en-US" dirty="0"/>
              <a:t> studio. This is mainly geared towards instructors as they will be the ones keeping up with the students in their courses. The data that is viewable from the different pages is live data that is directly tracked from our cloud hosted course to show the possibility of live data visuals from student interactions. We have implemented several data graphics that track the geographical location from logins, session time associated with the students logged in time, Score and duration of quizzes and assessments, and graph of the dates and time of submissions. Each of these graphs have been created for each individual quiz and assignment so the scope of the visual is restricted to that assignment. For the quizzes and assessments grade are also presented as well as a mapping using the grade on the assignment that will represent if they are struggling, failing or performing good on the assignment to help show the instructor if there are issues from certain students based on other factors such as time spent on quizzes. All these metrics will help the instructor have a better idea of the performance of the student so they can effectively teach.</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20a3403848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20a3403848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sp>
        <p:nvSpPr>
          <p:cNvPr id="10" name="Google Shape;10;p2"/>
          <p:cNvSpPr/>
          <p:nvPr/>
        </p:nvSpPr>
        <p:spPr>
          <a:xfrm>
            <a:off x="-125" y="0"/>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lt1"/>
          </a:solidFill>
          <a:ln>
            <a:noFill/>
          </a:ln>
        </p:spPr>
      </p:sp>
      <p:sp>
        <p:nvSpPr>
          <p:cNvPr id="11" name="Google Shape;11;p2"/>
          <p:cNvSpPr txBox="1">
            <a:spLocks noGrp="1"/>
          </p:cNvSpPr>
          <p:nvPr>
            <p:ph type="ctrTitle"/>
          </p:nvPr>
        </p:nvSpPr>
        <p:spPr>
          <a:xfrm>
            <a:off x="311700" y="539725"/>
            <a:ext cx="8520600" cy="12825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12" name="Google Shape;12;p2"/>
          <p:cNvSpPr txBox="1">
            <a:spLocks noGrp="1"/>
          </p:cNvSpPr>
          <p:nvPr>
            <p:ph type="subTitle" idx="1"/>
          </p:nvPr>
        </p:nvSpPr>
        <p:spPr>
          <a:xfrm>
            <a:off x="311700" y="1878560"/>
            <a:ext cx="4242600" cy="7383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2"/>
              </a:buClr>
              <a:buSzPts val="1600"/>
              <a:buNone/>
              <a:defRPr sz="1600">
                <a:solidFill>
                  <a:schemeClr val="lt2"/>
                </a:solidFill>
              </a:defRPr>
            </a:lvl1pPr>
            <a:lvl2pPr lvl="1">
              <a:lnSpc>
                <a:spcPct val="100000"/>
              </a:lnSpc>
              <a:spcBef>
                <a:spcPts val="0"/>
              </a:spcBef>
              <a:spcAft>
                <a:spcPts val="0"/>
              </a:spcAft>
              <a:buClr>
                <a:schemeClr val="lt2"/>
              </a:buClr>
              <a:buSzPts val="1600"/>
              <a:buNone/>
              <a:defRPr sz="1600">
                <a:solidFill>
                  <a:schemeClr val="lt2"/>
                </a:solidFill>
              </a:defRPr>
            </a:lvl2pPr>
            <a:lvl3pPr lvl="2">
              <a:lnSpc>
                <a:spcPct val="100000"/>
              </a:lnSpc>
              <a:spcBef>
                <a:spcPts val="0"/>
              </a:spcBef>
              <a:spcAft>
                <a:spcPts val="0"/>
              </a:spcAft>
              <a:buClr>
                <a:schemeClr val="lt2"/>
              </a:buClr>
              <a:buSzPts val="1600"/>
              <a:buNone/>
              <a:defRPr sz="1600">
                <a:solidFill>
                  <a:schemeClr val="lt2"/>
                </a:solidFill>
              </a:defRPr>
            </a:lvl3pPr>
            <a:lvl4pPr lvl="3">
              <a:lnSpc>
                <a:spcPct val="100000"/>
              </a:lnSpc>
              <a:spcBef>
                <a:spcPts val="0"/>
              </a:spcBef>
              <a:spcAft>
                <a:spcPts val="0"/>
              </a:spcAft>
              <a:buClr>
                <a:schemeClr val="lt2"/>
              </a:buClr>
              <a:buSzPts val="1600"/>
              <a:buNone/>
              <a:defRPr sz="1600">
                <a:solidFill>
                  <a:schemeClr val="lt2"/>
                </a:solidFill>
              </a:defRPr>
            </a:lvl4pPr>
            <a:lvl5pPr lvl="4">
              <a:lnSpc>
                <a:spcPct val="100000"/>
              </a:lnSpc>
              <a:spcBef>
                <a:spcPts val="0"/>
              </a:spcBef>
              <a:spcAft>
                <a:spcPts val="0"/>
              </a:spcAft>
              <a:buClr>
                <a:schemeClr val="lt2"/>
              </a:buClr>
              <a:buSzPts val="1600"/>
              <a:buNone/>
              <a:defRPr sz="1600">
                <a:solidFill>
                  <a:schemeClr val="lt2"/>
                </a:solidFill>
              </a:defRPr>
            </a:lvl5pPr>
            <a:lvl6pPr lvl="5">
              <a:lnSpc>
                <a:spcPct val="100000"/>
              </a:lnSpc>
              <a:spcBef>
                <a:spcPts val="0"/>
              </a:spcBef>
              <a:spcAft>
                <a:spcPts val="0"/>
              </a:spcAft>
              <a:buClr>
                <a:schemeClr val="lt2"/>
              </a:buClr>
              <a:buSzPts val="1600"/>
              <a:buNone/>
              <a:defRPr sz="1600">
                <a:solidFill>
                  <a:schemeClr val="lt2"/>
                </a:solidFill>
              </a:defRPr>
            </a:lvl6pPr>
            <a:lvl7pPr lvl="6">
              <a:lnSpc>
                <a:spcPct val="100000"/>
              </a:lnSpc>
              <a:spcBef>
                <a:spcPts val="0"/>
              </a:spcBef>
              <a:spcAft>
                <a:spcPts val="0"/>
              </a:spcAft>
              <a:buClr>
                <a:schemeClr val="lt2"/>
              </a:buClr>
              <a:buSzPts val="1600"/>
              <a:buNone/>
              <a:defRPr sz="1600">
                <a:solidFill>
                  <a:schemeClr val="lt2"/>
                </a:solidFill>
              </a:defRPr>
            </a:lvl7pPr>
            <a:lvl8pPr lvl="7">
              <a:lnSpc>
                <a:spcPct val="100000"/>
              </a:lnSpc>
              <a:spcBef>
                <a:spcPts val="0"/>
              </a:spcBef>
              <a:spcAft>
                <a:spcPts val="0"/>
              </a:spcAft>
              <a:buClr>
                <a:schemeClr val="lt2"/>
              </a:buClr>
              <a:buSzPts val="1600"/>
              <a:buNone/>
              <a:defRPr sz="1600">
                <a:solidFill>
                  <a:schemeClr val="lt2"/>
                </a:solidFill>
              </a:defRPr>
            </a:lvl8pPr>
            <a:lvl9pPr lvl="8">
              <a:lnSpc>
                <a:spcPct val="100000"/>
              </a:lnSpc>
              <a:spcBef>
                <a:spcPts val="0"/>
              </a:spcBef>
              <a:spcAft>
                <a:spcPts val="0"/>
              </a:spcAft>
              <a:buClr>
                <a:schemeClr val="lt2"/>
              </a:buClr>
              <a:buSzPts val="1600"/>
              <a:buNone/>
              <a:defRPr sz="1600">
                <a:solidFill>
                  <a:schemeClr val="lt2"/>
                </a:solidFill>
              </a:defRPr>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54"/>
        <p:cNvGrpSpPr/>
        <p:nvPr/>
      </p:nvGrpSpPr>
      <p:grpSpPr>
        <a:xfrm>
          <a:off x="0" y="0"/>
          <a:ext cx="0" cy="0"/>
          <a:chOff x="0" y="0"/>
          <a:chExt cx="0" cy="0"/>
        </a:xfrm>
      </p:grpSpPr>
      <p:sp>
        <p:nvSpPr>
          <p:cNvPr id="55" name="Google Shape;55;p11"/>
          <p:cNvSpPr txBox="1">
            <a:spLocks noGrp="1"/>
          </p:cNvSpPr>
          <p:nvPr>
            <p:ph type="title" hasCustomPrompt="1"/>
          </p:nvPr>
        </p:nvSpPr>
        <p:spPr>
          <a:xfrm>
            <a:off x="311750" y="831175"/>
            <a:ext cx="5334900" cy="12447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10000"/>
              <a:buNone/>
              <a:defRPr sz="10000">
                <a:solidFill>
                  <a:schemeClr val="lt1"/>
                </a:solidFill>
              </a:defRPr>
            </a:lvl1pPr>
            <a:lvl2pPr lvl="1">
              <a:spcBef>
                <a:spcPts val="0"/>
              </a:spcBef>
              <a:spcAft>
                <a:spcPts val="0"/>
              </a:spcAft>
              <a:buClr>
                <a:schemeClr val="lt1"/>
              </a:buClr>
              <a:buSzPts val="10000"/>
              <a:buNone/>
              <a:defRPr sz="10000">
                <a:solidFill>
                  <a:schemeClr val="lt1"/>
                </a:solidFill>
              </a:defRPr>
            </a:lvl2pPr>
            <a:lvl3pPr lvl="2">
              <a:spcBef>
                <a:spcPts val="0"/>
              </a:spcBef>
              <a:spcAft>
                <a:spcPts val="0"/>
              </a:spcAft>
              <a:buClr>
                <a:schemeClr val="lt1"/>
              </a:buClr>
              <a:buSzPts val="10000"/>
              <a:buNone/>
              <a:defRPr sz="10000">
                <a:solidFill>
                  <a:schemeClr val="lt1"/>
                </a:solidFill>
              </a:defRPr>
            </a:lvl3pPr>
            <a:lvl4pPr lvl="3">
              <a:spcBef>
                <a:spcPts val="0"/>
              </a:spcBef>
              <a:spcAft>
                <a:spcPts val="0"/>
              </a:spcAft>
              <a:buClr>
                <a:schemeClr val="lt1"/>
              </a:buClr>
              <a:buSzPts val="10000"/>
              <a:buNone/>
              <a:defRPr sz="10000">
                <a:solidFill>
                  <a:schemeClr val="lt1"/>
                </a:solidFill>
              </a:defRPr>
            </a:lvl4pPr>
            <a:lvl5pPr lvl="4">
              <a:spcBef>
                <a:spcPts val="0"/>
              </a:spcBef>
              <a:spcAft>
                <a:spcPts val="0"/>
              </a:spcAft>
              <a:buClr>
                <a:schemeClr val="lt1"/>
              </a:buClr>
              <a:buSzPts val="10000"/>
              <a:buNone/>
              <a:defRPr sz="10000">
                <a:solidFill>
                  <a:schemeClr val="lt1"/>
                </a:solidFill>
              </a:defRPr>
            </a:lvl5pPr>
            <a:lvl6pPr lvl="5">
              <a:spcBef>
                <a:spcPts val="0"/>
              </a:spcBef>
              <a:spcAft>
                <a:spcPts val="0"/>
              </a:spcAft>
              <a:buClr>
                <a:schemeClr val="lt1"/>
              </a:buClr>
              <a:buSzPts val="10000"/>
              <a:buNone/>
              <a:defRPr sz="10000">
                <a:solidFill>
                  <a:schemeClr val="lt1"/>
                </a:solidFill>
              </a:defRPr>
            </a:lvl6pPr>
            <a:lvl7pPr lvl="6">
              <a:spcBef>
                <a:spcPts val="0"/>
              </a:spcBef>
              <a:spcAft>
                <a:spcPts val="0"/>
              </a:spcAft>
              <a:buClr>
                <a:schemeClr val="lt1"/>
              </a:buClr>
              <a:buSzPts val="10000"/>
              <a:buNone/>
              <a:defRPr sz="10000">
                <a:solidFill>
                  <a:schemeClr val="lt1"/>
                </a:solidFill>
              </a:defRPr>
            </a:lvl7pPr>
            <a:lvl8pPr lvl="7">
              <a:spcBef>
                <a:spcPts val="0"/>
              </a:spcBef>
              <a:spcAft>
                <a:spcPts val="0"/>
              </a:spcAft>
              <a:buClr>
                <a:schemeClr val="lt1"/>
              </a:buClr>
              <a:buSzPts val="10000"/>
              <a:buNone/>
              <a:defRPr sz="10000">
                <a:solidFill>
                  <a:schemeClr val="lt1"/>
                </a:solidFill>
              </a:defRPr>
            </a:lvl8pPr>
            <a:lvl9pPr lvl="8">
              <a:spcBef>
                <a:spcPts val="0"/>
              </a:spcBef>
              <a:spcAft>
                <a:spcPts val="0"/>
              </a:spcAft>
              <a:buClr>
                <a:schemeClr val="lt1"/>
              </a:buClr>
              <a:buSzPts val="10000"/>
              <a:buNone/>
              <a:defRPr sz="10000">
                <a:solidFill>
                  <a:schemeClr val="lt1"/>
                </a:solidFill>
              </a:defRPr>
            </a:lvl9pPr>
          </a:lstStyle>
          <a:p>
            <a:r>
              <a:t>xx%</a:t>
            </a:r>
          </a:p>
        </p:txBody>
      </p:sp>
      <p:sp>
        <p:nvSpPr>
          <p:cNvPr id="56" name="Google Shape;56;p11"/>
          <p:cNvSpPr txBox="1">
            <a:spLocks noGrp="1"/>
          </p:cNvSpPr>
          <p:nvPr>
            <p:ph type="body" idx="1"/>
          </p:nvPr>
        </p:nvSpPr>
        <p:spPr>
          <a:xfrm>
            <a:off x="311700" y="2121425"/>
            <a:ext cx="5334900" cy="9426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0"/>
              </a:spcBef>
              <a:spcAft>
                <a:spcPts val="0"/>
              </a:spcAft>
              <a:buClr>
                <a:schemeClr val="accent2"/>
              </a:buClr>
              <a:buSzPts val="1100"/>
              <a:buChar char="○"/>
              <a:defRPr>
                <a:solidFill>
                  <a:schemeClr val="accent2"/>
                </a:solidFill>
              </a:defRPr>
            </a:lvl2pPr>
            <a:lvl3pPr marL="1371600" lvl="2" indent="-298450">
              <a:spcBef>
                <a:spcPts val="0"/>
              </a:spcBef>
              <a:spcAft>
                <a:spcPts val="0"/>
              </a:spcAft>
              <a:buClr>
                <a:schemeClr val="accent2"/>
              </a:buClr>
              <a:buSzPts val="1100"/>
              <a:buChar char="■"/>
              <a:defRPr>
                <a:solidFill>
                  <a:schemeClr val="accent2"/>
                </a:solidFill>
              </a:defRPr>
            </a:lvl3pPr>
            <a:lvl4pPr marL="1828800" lvl="3" indent="-298450">
              <a:spcBef>
                <a:spcPts val="0"/>
              </a:spcBef>
              <a:spcAft>
                <a:spcPts val="0"/>
              </a:spcAft>
              <a:buClr>
                <a:schemeClr val="accent2"/>
              </a:buClr>
              <a:buSzPts val="1100"/>
              <a:buChar char="●"/>
              <a:defRPr>
                <a:solidFill>
                  <a:schemeClr val="accent2"/>
                </a:solidFill>
              </a:defRPr>
            </a:lvl4pPr>
            <a:lvl5pPr marL="2286000" lvl="4" indent="-298450">
              <a:spcBef>
                <a:spcPts val="0"/>
              </a:spcBef>
              <a:spcAft>
                <a:spcPts val="0"/>
              </a:spcAft>
              <a:buClr>
                <a:schemeClr val="accent2"/>
              </a:buClr>
              <a:buSzPts val="1100"/>
              <a:buChar char="○"/>
              <a:defRPr>
                <a:solidFill>
                  <a:schemeClr val="accent2"/>
                </a:solidFill>
              </a:defRPr>
            </a:lvl5pPr>
            <a:lvl6pPr marL="2743200" lvl="5" indent="-298450">
              <a:spcBef>
                <a:spcPts val="0"/>
              </a:spcBef>
              <a:spcAft>
                <a:spcPts val="0"/>
              </a:spcAft>
              <a:buClr>
                <a:schemeClr val="accent2"/>
              </a:buClr>
              <a:buSzPts val="1100"/>
              <a:buChar char="■"/>
              <a:defRPr>
                <a:solidFill>
                  <a:schemeClr val="accent2"/>
                </a:solidFill>
              </a:defRPr>
            </a:lvl6pPr>
            <a:lvl7pPr marL="3200400" lvl="6" indent="-298450">
              <a:spcBef>
                <a:spcPts val="0"/>
              </a:spcBef>
              <a:spcAft>
                <a:spcPts val="0"/>
              </a:spcAft>
              <a:buClr>
                <a:schemeClr val="accent2"/>
              </a:buClr>
              <a:buSzPts val="1100"/>
              <a:buChar char="●"/>
              <a:defRPr>
                <a:solidFill>
                  <a:schemeClr val="accent2"/>
                </a:solidFill>
              </a:defRPr>
            </a:lvl7pPr>
            <a:lvl8pPr marL="3657600" lvl="7" indent="-298450">
              <a:spcBef>
                <a:spcPts val="0"/>
              </a:spcBef>
              <a:spcAft>
                <a:spcPts val="0"/>
              </a:spcAft>
              <a:buClr>
                <a:schemeClr val="accent2"/>
              </a:buClr>
              <a:buSzPts val="1100"/>
              <a:buChar char="○"/>
              <a:defRPr>
                <a:solidFill>
                  <a:schemeClr val="accent2"/>
                </a:solidFill>
              </a:defRPr>
            </a:lvl8pPr>
            <a:lvl9pPr marL="4114800" lvl="8" indent="-298450">
              <a:spcBef>
                <a:spcPts val="0"/>
              </a:spcBef>
              <a:spcAft>
                <a:spcPts val="0"/>
              </a:spcAft>
              <a:buClr>
                <a:schemeClr val="accent2"/>
              </a:buClr>
              <a:buSzPts val="1100"/>
              <a:buChar char="■"/>
              <a:defRPr>
                <a:solidFill>
                  <a:schemeClr val="accent2"/>
                </a:solidFill>
              </a:defRPr>
            </a:lvl9pPr>
          </a:lstStyle>
          <a:p>
            <a:endParaRPr/>
          </a:p>
        </p:txBody>
      </p:sp>
      <p:sp>
        <p:nvSpPr>
          <p:cNvPr id="57" name="Google Shape;5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8"/>
        <p:cNvGrpSpPr/>
        <p:nvPr/>
      </p:nvGrpSpPr>
      <p:grpSpPr>
        <a:xfrm>
          <a:off x="0" y="0"/>
          <a:ext cx="0" cy="0"/>
          <a:chOff x="0" y="0"/>
          <a:chExt cx="0" cy="0"/>
        </a:xfrm>
      </p:grpSpPr>
      <p:sp>
        <p:nvSpPr>
          <p:cNvPr id="59" name="Google Shape;5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3"/>
        </a:solidFill>
        <a:effectLst/>
      </p:bgPr>
    </p:bg>
    <p:spTree>
      <p:nvGrpSpPr>
        <p:cNvPr id="1" name="Shape 14"/>
        <p:cNvGrpSpPr/>
        <p:nvPr/>
      </p:nvGrpSpPr>
      <p:grpSpPr>
        <a:xfrm>
          <a:off x="0" y="0"/>
          <a:ext cx="0" cy="0"/>
          <a:chOff x="0" y="0"/>
          <a:chExt cx="0" cy="0"/>
        </a:xfrm>
      </p:grpSpPr>
      <p:sp>
        <p:nvSpPr>
          <p:cNvPr id="15" name="Google Shape;15;p3"/>
          <p:cNvSpPr/>
          <p:nvPr/>
        </p:nvSpPr>
        <p:spPr>
          <a:xfrm>
            <a:off x="0" y="48099"/>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lt1"/>
          </a:solidFill>
          <a:ln>
            <a:noFill/>
          </a:ln>
        </p:spPr>
      </p:sp>
      <p:sp>
        <p:nvSpPr>
          <p:cNvPr id="16" name="Google Shape;16;p3"/>
          <p:cNvSpPr/>
          <p:nvPr/>
        </p:nvSpPr>
        <p:spPr>
          <a:xfrm>
            <a:off x="0" y="0"/>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accent3"/>
          </a:solidFill>
          <a:ln>
            <a:noFill/>
          </a:ln>
        </p:spPr>
      </p:sp>
      <p:sp>
        <p:nvSpPr>
          <p:cNvPr id="17" name="Google Shape;17;p3"/>
          <p:cNvSpPr txBox="1">
            <a:spLocks noGrp="1"/>
          </p:cNvSpPr>
          <p:nvPr>
            <p:ph type="title"/>
          </p:nvPr>
        </p:nvSpPr>
        <p:spPr>
          <a:xfrm>
            <a:off x="311700" y="539725"/>
            <a:ext cx="8520600" cy="12825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18" name="Google Shape;18;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4"/>
          <p:cNvSpPr/>
          <p:nvPr/>
        </p:nvSpPr>
        <p:spPr>
          <a:xfrm>
            <a:off x="0" y="0"/>
            <a:ext cx="4314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p:nvPr/>
        </p:nvSpPr>
        <p:spPr>
          <a:xfrm>
            <a:off x="0" y="44125"/>
            <a:ext cx="4313625" cy="4399375"/>
          </a:xfrm>
          <a:custGeom>
            <a:avLst/>
            <a:gdLst/>
            <a:ahLst/>
            <a:cxnLst/>
            <a:rect l="l" t="t" r="r" b="b"/>
            <a:pathLst>
              <a:path w="172545" h="175975" extrusionOk="0">
                <a:moveTo>
                  <a:pt x="0" y="157"/>
                </a:moveTo>
                <a:lnTo>
                  <a:pt x="172419" y="0"/>
                </a:lnTo>
                <a:lnTo>
                  <a:pt x="172545" y="126541"/>
                </a:lnTo>
                <a:lnTo>
                  <a:pt x="0" y="175975"/>
                </a:lnTo>
                <a:close/>
              </a:path>
            </a:pathLst>
          </a:custGeom>
          <a:solidFill>
            <a:schemeClr val="accent2"/>
          </a:solidFill>
          <a:ln>
            <a:noFill/>
          </a:ln>
        </p:spPr>
      </p:sp>
      <p:sp>
        <p:nvSpPr>
          <p:cNvPr id="22" name="Google Shape;22;p4"/>
          <p:cNvSpPr/>
          <p:nvPr/>
        </p:nvSpPr>
        <p:spPr>
          <a:xfrm>
            <a:off x="-125" y="0"/>
            <a:ext cx="4316900" cy="4395600"/>
          </a:xfrm>
          <a:custGeom>
            <a:avLst/>
            <a:gdLst/>
            <a:ahLst/>
            <a:cxnLst/>
            <a:rect l="l" t="t" r="r" b="b"/>
            <a:pathLst>
              <a:path w="172676" h="175824" extrusionOk="0">
                <a:moveTo>
                  <a:pt x="0" y="6"/>
                </a:moveTo>
                <a:lnTo>
                  <a:pt x="172676" y="0"/>
                </a:lnTo>
                <a:lnTo>
                  <a:pt x="172562" y="126442"/>
                </a:lnTo>
                <a:lnTo>
                  <a:pt x="0" y="175824"/>
                </a:lnTo>
                <a:close/>
              </a:path>
            </a:pathLst>
          </a:custGeom>
          <a:solidFill>
            <a:schemeClr val="dk1"/>
          </a:solidFill>
          <a:ln>
            <a:noFill/>
          </a:ln>
        </p:spPr>
      </p:sp>
      <p:sp>
        <p:nvSpPr>
          <p:cNvPr id="23" name="Google Shape;23;p4"/>
          <p:cNvSpPr txBox="1">
            <a:spLocks noGrp="1"/>
          </p:cNvSpPr>
          <p:nvPr>
            <p:ph type="title"/>
          </p:nvPr>
        </p:nvSpPr>
        <p:spPr>
          <a:xfrm>
            <a:off x="311725" y="500925"/>
            <a:ext cx="3706500" cy="25089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24" name="Google Shape;24;p4"/>
          <p:cNvSpPr txBox="1">
            <a:spLocks noGrp="1"/>
          </p:cNvSpPr>
          <p:nvPr>
            <p:ph type="body" idx="1"/>
          </p:nvPr>
        </p:nvSpPr>
        <p:spPr>
          <a:xfrm>
            <a:off x="4644675" y="500925"/>
            <a:ext cx="4166400" cy="40986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25" name="Google Shape;25;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5"/>
          <p:cNvSpPr/>
          <p:nvPr/>
        </p:nvSpPr>
        <p:spPr>
          <a:xfrm>
            <a:off x="0" y="0"/>
            <a:ext cx="9144000" cy="127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5"/>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29" name="Google Shape;29;p5"/>
          <p:cNvSpPr txBox="1">
            <a:spLocks noGrp="1"/>
          </p:cNvSpPr>
          <p:nvPr>
            <p:ph type="body" idx="1"/>
          </p:nvPr>
        </p:nvSpPr>
        <p:spPr>
          <a:xfrm>
            <a:off x="311700" y="1505700"/>
            <a:ext cx="3999900" cy="30762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30" name="Google Shape;30;p5"/>
          <p:cNvSpPr txBox="1">
            <a:spLocks noGrp="1"/>
          </p:cNvSpPr>
          <p:nvPr>
            <p:ph type="body" idx="2"/>
          </p:nvPr>
        </p:nvSpPr>
        <p:spPr>
          <a:xfrm>
            <a:off x="4832400" y="1505700"/>
            <a:ext cx="3999900" cy="30762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31" name="Google Shape;31;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2"/>
        <p:cNvGrpSpPr/>
        <p:nvPr/>
      </p:nvGrpSpPr>
      <p:grpSpPr>
        <a:xfrm>
          <a:off x="0" y="0"/>
          <a:ext cx="0" cy="0"/>
          <a:chOff x="0" y="0"/>
          <a:chExt cx="0" cy="0"/>
        </a:xfrm>
      </p:grpSpPr>
      <p:sp>
        <p:nvSpPr>
          <p:cNvPr id="33" name="Google Shape;33;p6"/>
          <p:cNvSpPr/>
          <p:nvPr/>
        </p:nvSpPr>
        <p:spPr>
          <a:xfrm>
            <a:off x="0" y="0"/>
            <a:ext cx="9144000" cy="127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6"/>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35" name="Google Shape;35;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6"/>
        <p:cNvGrpSpPr/>
        <p:nvPr/>
      </p:nvGrpSpPr>
      <p:grpSpPr>
        <a:xfrm>
          <a:off x="0" y="0"/>
          <a:ext cx="0" cy="0"/>
          <a:chOff x="0" y="0"/>
          <a:chExt cx="0" cy="0"/>
        </a:xfrm>
      </p:grpSpPr>
      <p:sp>
        <p:nvSpPr>
          <p:cNvPr id="37" name="Google Shape;37;p7"/>
          <p:cNvSpPr/>
          <p:nvPr/>
        </p:nvSpPr>
        <p:spPr>
          <a:xfrm>
            <a:off x="0" y="0"/>
            <a:ext cx="37644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7"/>
          <p:cNvSpPr txBox="1">
            <a:spLocks noGrp="1"/>
          </p:cNvSpPr>
          <p:nvPr>
            <p:ph type="title"/>
          </p:nvPr>
        </p:nvSpPr>
        <p:spPr>
          <a:xfrm>
            <a:off x="311725" y="500925"/>
            <a:ext cx="3127500" cy="18291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39" name="Google Shape;39;p7"/>
          <p:cNvSpPr txBox="1">
            <a:spLocks noGrp="1"/>
          </p:cNvSpPr>
          <p:nvPr>
            <p:ph type="body" idx="1"/>
          </p:nvPr>
        </p:nvSpPr>
        <p:spPr>
          <a:xfrm>
            <a:off x="311700" y="2390650"/>
            <a:ext cx="3127500" cy="22980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0"/>
              </a:spcBef>
              <a:spcAft>
                <a:spcPts val="0"/>
              </a:spcAft>
              <a:buClr>
                <a:schemeClr val="accent2"/>
              </a:buClr>
              <a:buSzPts val="1100"/>
              <a:buChar char="○"/>
              <a:defRPr>
                <a:solidFill>
                  <a:schemeClr val="accent2"/>
                </a:solidFill>
              </a:defRPr>
            </a:lvl2pPr>
            <a:lvl3pPr marL="1371600" lvl="2" indent="-298450">
              <a:spcBef>
                <a:spcPts val="0"/>
              </a:spcBef>
              <a:spcAft>
                <a:spcPts val="0"/>
              </a:spcAft>
              <a:buClr>
                <a:schemeClr val="accent2"/>
              </a:buClr>
              <a:buSzPts val="1100"/>
              <a:buChar char="■"/>
              <a:defRPr>
                <a:solidFill>
                  <a:schemeClr val="accent2"/>
                </a:solidFill>
              </a:defRPr>
            </a:lvl3pPr>
            <a:lvl4pPr marL="1828800" lvl="3" indent="-298450">
              <a:spcBef>
                <a:spcPts val="0"/>
              </a:spcBef>
              <a:spcAft>
                <a:spcPts val="0"/>
              </a:spcAft>
              <a:buClr>
                <a:schemeClr val="accent2"/>
              </a:buClr>
              <a:buSzPts val="1100"/>
              <a:buChar char="●"/>
              <a:defRPr>
                <a:solidFill>
                  <a:schemeClr val="accent2"/>
                </a:solidFill>
              </a:defRPr>
            </a:lvl4pPr>
            <a:lvl5pPr marL="2286000" lvl="4" indent="-298450">
              <a:spcBef>
                <a:spcPts val="0"/>
              </a:spcBef>
              <a:spcAft>
                <a:spcPts val="0"/>
              </a:spcAft>
              <a:buClr>
                <a:schemeClr val="accent2"/>
              </a:buClr>
              <a:buSzPts val="1100"/>
              <a:buChar char="○"/>
              <a:defRPr>
                <a:solidFill>
                  <a:schemeClr val="accent2"/>
                </a:solidFill>
              </a:defRPr>
            </a:lvl5pPr>
            <a:lvl6pPr marL="2743200" lvl="5" indent="-298450">
              <a:spcBef>
                <a:spcPts val="0"/>
              </a:spcBef>
              <a:spcAft>
                <a:spcPts val="0"/>
              </a:spcAft>
              <a:buClr>
                <a:schemeClr val="accent2"/>
              </a:buClr>
              <a:buSzPts val="1100"/>
              <a:buChar char="■"/>
              <a:defRPr>
                <a:solidFill>
                  <a:schemeClr val="accent2"/>
                </a:solidFill>
              </a:defRPr>
            </a:lvl6pPr>
            <a:lvl7pPr marL="3200400" lvl="6" indent="-298450">
              <a:spcBef>
                <a:spcPts val="0"/>
              </a:spcBef>
              <a:spcAft>
                <a:spcPts val="0"/>
              </a:spcAft>
              <a:buClr>
                <a:schemeClr val="accent2"/>
              </a:buClr>
              <a:buSzPts val="1100"/>
              <a:buChar char="●"/>
              <a:defRPr>
                <a:solidFill>
                  <a:schemeClr val="accent2"/>
                </a:solidFill>
              </a:defRPr>
            </a:lvl7pPr>
            <a:lvl8pPr marL="3657600" lvl="7" indent="-298450">
              <a:spcBef>
                <a:spcPts val="0"/>
              </a:spcBef>
              <a:spcAft>
                <a:spcPts val="0"/>
              </a:spcAft>
              <a:buClr>
                <a:schemeClr val="accent2"/>
              </a:buClr>
              <a:buSzPts val="1100"/>
              <a:buChar char="○"/>
              <a:defRPr>
                <a:solidFill>
                  <a:schemeClr val="accent2"/>
                </a:solidFill>
              </a:defRPr>
            </a:lvl8pPr>
            <a:lvl9pPr marL="4114800" lvl="8" indent="-298450">
              <a:spcBef>
                <a:spcPts val="0"/>
              </a:spcBef>
              <a:spcAft>
                <a:spcPts val="0"/>
              </a:spcAft>
              <a:buClr>
                <a:schemeClr val="accent2"/>
              </a:buClr>
              <a:buSzPts val="1100"/>
              <a:buChar char="■"/>
              <a:defRPr>
                <a:solidFill>
                  <a:schemeClr val="accent2"/>
                </a:solidFill>
              </a:defRPr>
            </a:lvl9pPr>
          </a:lstStyle>
          <a:p>
            <a:endParaRPr/>
          </a:p>
        </p:txBody>
      </p:sp>
      <p:sp>
        <p:nvSpPr>
          <p:cNvPr id="40" name="Google Shape;40;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41"/>
        <p:cNvGrpSpPr/>
        <p:nvPr/>
      </p:nvGrpSpPr>
      <p:grpSpPr>
        <a:xfrm>
          <a:off x="0" y="0"/>
          <a:ext cx="0" cy="0"/>
          <a:chOff x="0" y="0"/>
          <a:chExt cx="0" cy="0"/>
        </a:xfrm>
      </p:grpSpPr>
      <p:sp>
        <p:nvSpPr>
          <p:cNvPr id="42" name="Google Shape;42;p8"/>
          <p:cNvSpPr txBox="1">
            <a:spLocks noGrp="1"/>
          </p:cNvSpPr>
          <p:nvPr>
            <p:ph type="title"/>
          </p:nvPr>
        </p:nvSpPr>
        <p:spPr>
          <a:xfrm>
            <a:off x="311675" y="798600"/>
            <a:ext cx="6247800" cy="3546300"/>
          </a:xfrm>
          <a:prstGeom prst="rect">
            <a:avLst/>
          </a:prstGeom>
        </p:spPr>
        <p:txBody>
          <a:bodyPr spcFirstLastPara="1" wrap="square" lIns="91425" tIns="91425" rIns="91425" bIns="91425" anchor="ctr" anchorCtr="0">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43" name="Google Shape;43;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4"/>
        <p:cNvGrpSpPr/>
        <p:nvPr/>
      </p:nvGrpSpPr>
      <p:grpSpPr>
        <a:xfrm>
          <a:off x="0" y="0"/>
          <a:ext cx="0" cy="0"/>
          <a:chOff x="0" y="0"/>
          <a:chExt cx="0" cy="0"/>
        </a:xfrm>
      </p:grpSpPr>
      <p:sp>
        <p:nvSpPr>
          <p:cNvPr id="45" name="Google Shape;45;p9"/>
          <p:cNvSpPr/>
          <p:nvPr/>
        </p:nvSpPr>
        <p:spPr>
          <a:xfrm>
            <a:off x="0" y="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9"/>
          <p:cNvSpPr txBox="1">
            <a:spLocks noGrp="1"/>
          </p:cNvSpPr>
          <p:nvPr>
            <p:ph type="title"/>
          </p:nvPr>
        </p:nvSpPr>
        <p:spPr>
          <a:xfrm>
            <a:off x="311300" y="500925"/>
            <a:ext cx="3704400" cy="20496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47" name="Google Shape;47;p9"/>
          <p:cNvSpPr txBox="1">
            <a:spLocks noGrp="1"/>
          </p:cNvSpPr>
          <p:nvPr>
            <p:ph type="subTitle" idx="1"/>
          </p:nvPr>
        </p:nvSpPr>
        <p:spPr>
          <a:xfrm>
            <a:off x="304800" y="2626725"/>
            <a:ext cx="3704400" cy="9267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accent2"/>
              </a:buClr>
              <a:buSzPts val="1600"/>
              <a:buNone/>
              <a:defRPr sz="1600">
                <a:solidFill>
                  <a:schemeClr val="accent2"/>
                </a:solidFill>
              </a:defRPr>
            </a:lvl1pPr>
            <a:lvl2pPr lvl="1">
              <a:lnSpc>
                <a:spcPct val="100000"/>
              </a:lnSpc>
              <a:spcBef>
                <a:spcPts val="0"/>
              </a:spcBef>
              <a:spcAft>
                <a:spcPts val="0"/>
              </a:spcAft>
              <a:buClr>
                <a:schemeClr val="accent2"/>
              </a:buClr>
              <a:buSzPts val="1600"/>
              <a:buNone/>
              <a:defRPr sz="1600">
                <a:solidFill>
                  <a:schemeClr val="accent2"/>
                </a:solidFill>
              </a:defRPr>
            </a:lvl2pPr>
            <a:lvl3pPr lvl="2">
              <a:lnSpc>
                <a:spcPct val="100000"/>
              </a:lnSpc>
              <a:spcBef>
                <a:spcPts val="0"/>
              </a:spcBef>
              <a:spcAft>
                <a:spcPts val="0"/>
              </a:spcAft>
              <a:buClr>
                <a:schemeClr val="accent2"/>
              </a:buClr>
              <a:buSzPts val="1600"/>
              <a:buNone/>
              <a:defRPr sz="1600">
                <a:solidFill>
                  <a:schemeClr val="accent2"/>
                </a:solidFill>
              </a:defRPr>
            </a:lvl3pPr>
            <a:lvl4pPr lvl="3">
              <a:lnSpc>
                <a:spcPct val="100000"/>
              </a:lnSpc>
              <a:spcBef>
                <a:spcPts val="0"/>
              </a:spcBef>
              <a:spcAft>
                <a:spcPts val="0"/>
              </a:spcAft>
              <a:buClr>
                <a:schemeClr val="accent2"/>
              </a:buClr>
              <a:buSzPts val="1600"/>
              <a:buNone/>
              <a:defRPr sz="1600">
                <a:solidFill>
                  <a:schemeClr val="accent2"/>
                </a:solidFill>
              </a:defRPr>
            </a:lvl4pPr>
            <a:lvl5pPr lvl="4">
              <a:lnSpc>
                <a:spcPct val="100000"/>
              </a:lnSpc>
              <a:spcBef>
                <a:spcPts val="0"/>
              </a:spcBef>
              <a:spcAft>
                <a:spcPts val="0"/>
              </a:spcAft>
              <a:buClr>
                <a:schemeClr val="accent2"/>
              </a:buClr>
              <a:buSzPts val="1600"/>
              <a:buNone/>
              <a:defRPr sz="1600">
                <a:solidFill>
                  <a:schemeClr val="accent2"/>
                </a:solidFill>
              </a:defRPr>
            </a:lvl5pPr>
            <a:lvl6pPr lvl="5">
              <a:lnSpc>
                <a:spcPct val="100000"/>
              </a:lnSpc>
              <a:spcBef>
                <a:spcPts val="0"/>
              </a:spcBef>
              <a:spcAft>
                <a:spcPts val="0"/>
              </a:spcAft>
              <a:buClr>
                <a:schemeClr val="accent2"/>
              </a:buClr>
              <a:buSzPts val="1600"/>
              <a:buNone/>
              <a:defRPr sz="1600">
                <a:solidFill>
                  <a:schemeClr val="accent2"/>
                </a:solidFill>
              </a:defRPr>
            </a:lvl6pPr>
            <a:lvl7pPr lvl="6">
              <a:lnSpc>
                <a:spcPct val="100000"/>
              </a:lnSpc>
              <a:spcBef>
                <a:spcPts val="0"/>
              </a:spcBef>
              <a:spcAft>
                <a:spcPts val="0"/>
              </a:spcAft>
              <a:buClr>
                <a:schemeClr val="accent2"/>
              </a:buClr>
              <a:buSzPts val="1600"/>
              <a:buNone/>
              <a:defRPr sz="1600">
                <a:solidFill>
                  <a:schemeClr val="accent2"/>
                </a:solidFill>
              </a:defRPr>
            </a:lvl7pPr>
            <a:lvl8pPr lvl="7">
              <a:lnSpc>
                <a:spcPct val="100000"/>
              </a:lnSpc>
              <a:spcBef>
                <a:spcPts val="0"/>
              </a:spcBef>
              <a:spcAft>
                <a:spcPts val="0"/>
              </a:spcAft>
              <a:buClr>
                <a:schemeClr val="accent2"/>
              </a:buClr>
              <a:buSzPts val="1600"/>
              <a:buNone/>
              <a:defRPr sz="1600">
                <a:solidFill>
                  <a:schemeClr val="accent2"/>
                </a:solidFill>
              </a:defRPr>
            </a:lvl8pPr>
            <a:lvl9pPr lvl="8">
              <a:lnSpc>
                <a:spcPct val="100000"/>
              </a:lnSpc>
              <a:spcBef>
                <a:spcPts val="0"/>
              </a:spcBef>
              <a:spcAft>
                <a:spcPts val="0"/>
              </a:spcAft>
              <a:buClr>
                <a:schemeClr val="accent2"/>
              </a:buClr>
              <a:buSzPts val="1600"/>
              <a:buNone/>
              <a:defRPr sz="1600">
                <a:solidFill>
                  <a:schemeClr val="accent2"/>
                </a:solidFill>
              </a:defRPr>
            </a:lvl9pPr>
          </a:lstStyle>
          <a:p>
            <a:endParaRPr/>
          </a:p>
        </p:txBody>
      </p:sp>
      <p:sp>
        <p:nvSpPr>
          <p:cNvPr id="48" name="Google Shape;48;p9"/>
          <p:cNvSpPr txBox="1">
            <a:spLocks noGrp="1"/>
          </p:cNvSpPr>
          <p:nvPr>
            <p:ph type="body" idx="2"/>
          </p:nvPr>
        </p:nvSpPr>
        <p:spPr>
          <a:xfrm>
            <a:off x="4879025" y="500925"/>
            <a:ext cx="3954000" cy="41115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49" name="Google Shape;49;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0"/>
        <p:cNvGrpSpPr/>
        <p:nvPr/>
      </p:nvGrpSpPr>
      <p:grpSpPr>
        <a:xfrm>
          <a:off x="0" y="0"/>
          <a:ext cx="0" cy="0"/>
          <a:chOff x="0" y="0"/>
          <a:chExt cx="0" cy="0"/>
        </a:xfrm>
      </p:grpSpPr>
      <p:sp>
        <p:nvSpPr>
          <p:cNvPr id="51" name="Google Shape;51;p10"/>
          <p:cNvSpPr/>
          <p:nvPr/>
        </p:nvSpPr>
        <p:spPr>
          <a:xfrm>
            <a:off x="0" y="4369000"/>
            <a:ext cx="9144000" cy="774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10"/>
          <p:cNvSpPr txBox="1">
            <a:spLocks noGrp="1"/>
          </p:cNvSpPr>
          <p:nvPr>
            <p:ph type="body" idx="1"/>
          </p:nvPr>
        </p:nvSpPr>
        <p:spPr>
          <a:xfrm>
            <a:off x="311700" y="4521400"/>
            <a:ext cx="7979400" cy="4605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a:endParaRPr/>
          </a:p>
        </p:txBody>
      </p:sp>
      <p:sp>
        <p:nvSpPr>
          <p:cNvPr id="53" name="Google Shape;5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aradigm">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1115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marL="914400" lvl="1"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marL="1371600" lvl="2"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marL="1828800" lvl="3"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marL="2286000" lvl="4"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marL="2743200" lvl="5"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marL="3200400" lvl="6"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marL="3657600" lvl="7"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marL="4114800" lvl="8"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Roboto"/>
                <a:ea typeface="Roboto"/>
                <a:cs typeface="Roboto"/>
                <a:sym typeface="Roboto"/>
              </a:defRPr>
            </a:lvl1pPr>
            <a:lvl2pPr lvl="1" algn="r">
              <a:buNone/>
              <a:defRPr sz="1000">
                <a:solidFill>
                  <a:schemeClr val="dk2"/>
                </a:solidFill>
                <a:latin typeface="Roboto"/>
                <a:ea typeface="Roboto"/>
                <a:cs typeface="Roboto"/>
                <a:sym typeface="Roboto"/>
              </a:defRPr>
            </a:lvl2pPr>
            <a:lvl3pPr lvl="2" algn="r">
              <a:buNone/>
              <a:defRPr sz="1000">
                <a:solidFill>
                  <a:schemeClr val="dk2"/>
                </a:solidFill>
                <a:latin typeface="Roboto"/>
                <a:ea typeface="Roboto"/>
                <a:cs typeface="Roboto"/>
                <a:sym typeface="Roboto"/>
              </a:defRPr>
            </a:lvl3pPr>
            <a:lvl4pPr lvl="3" algn="r">
              <a:buNone/>
              <a:defRPr sz="1000">
                <a:solidFill>
                  <a:schemeClr val="dk2"/>
                </a:solidFill>
                <a:latin typeface="Roboto"/>
                <a:ea typeface="Roboto"/>
                <a:cs typeface="Roboto"/>
                <a:sym typeface="Roboto"/>
              </a:defRPr>
            </a:lvl4pPr>
            <a:lvl5pPr lvl="4" algn="r">
              <a:buNone/>
              <a:defRPr sz="1000">
                <a:solidFill>
                  <a:schemeClr val="dk2"/>
                </a:solidFill>
                <a:latin typeface="Roboto"/>
                <a:ea typeface="Roboto"/>
                <a:cs typeface="Roboto"/>
                <a:sym typeface="Roboto"/>
              </a:defRPr>
            </a:lvl5pPr>
            <a:lvl6pPr lvl="5" algn="r">
              <a:buNone/>
              <a:defRPr sz="1000">
                <a:solidFill>
                  <a:schemeClr val="dk2"/>
                </a:solidFill>
                <a:latin typeface="Roboto"/>
                <a:ea typeface="Roboto"/>
                <a:cs typeface="Roboto"/>
                <a:sym typeface="Roboto"/>
              </a:defRPr>
            </a:lvl6pPr>
            <a:lvl7pPr lvl="6" algn="r">
              <a:buNone/>
              <a:defRPr sz="1000">
                <a:solidFill>
                  <a:schemeClr val="dk2"/>
                </a:solidFill>
                <a:latin typeface="Roboto"/>
                <a:ea typeface="Roboto"/>
                <a:cs typeface="Roboto"/>
                <a:sym typeface="Roboto"/>
              </a:defRPr>
            </a:lvl7pPr>
            <a:lvl8pPr lvl="7" algn="r">
              <a:buNone/>
              <a:defRPr sz="1000">
                <a:solidFill>
                  <a:schemeClr val="dk2"/>
                </a:solidFill>
                <a:latin typeface="Roboto"/>
                <a:ea typeface="Roboto"/>
                <a:cs typeface="Roboto"/>
                <a:sym typeface="Roboto"/>
              </a:defRPr>
            </a:lvl8pPr>
            <a:lvl9pPr lvl="8" algn="r">
              <a:buNone/>
              <a:defRPr sz="1000">
                <a:solidFill>
                  <a:schemeClr val="dk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3.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microsoft.com/office/2007/relationships/media" Target="../media/media12.m4a"/><Relationship Id="rId7" Type="http://schemas.openxmlformats.org/officeDocument/2006/relationships/image" Target="../media/image3.png"/><Relationship Id="rId2" Type="http://schemas.openxmlformats.org/officeDocument/2006/relationships/video" Target="../media/media11.mov"/><Relationship Id="rId1" Type="http://schemas.microsoft.com/office/2007/relationships/media" Target="../media/media11.mov"/><Relationship Id="rId6" Type="http://schemas.openxmlformats.org/officeDocument/2006/relationships/image" Target="../media/image16.png"/><Relationship Id="rId5" Type="http://schemas.openxmlformats.org/officeDocument/2006/relationships/slideLayout" Target="../slideLayouts/slideLayout9.xml"/><Relationship Id="rId4" Type="http://schemas.openxmlformats.org/officeDocument/2006/relationships/audio" Target="../media/media12.m4a"/></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3.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3.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4.xml"/><Relationship Id="rId7" Type="http://schemas.openxmlformats.org/officeDocument/2006/relationships/image" Target="../media/image8.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3.pn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3.png"/><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microsoft.com/office/2007/relationships/media" Target="../media/media10.m4a"/><Relationship Id="rId7" Type="http://schemas.openxmlformats.org/officeDocument/2006/relationships/image" Target="../media/image15.png"/><Relationship Id="rId2" Type="http://schemas.openxmlformats.org/officeDocument/2006/relationships/video" Target="../media/media9.mp4"/><Relationship Id="rId1" Type="http://schemas.microsoft.com/office/2007/relationships/media" Target="../media/media9.mp4"/><Relationship Id="rId6" Type="http://schemas.openxmlformats.org/officeDocument/2006/relationships/notesSlide" Target="../notesSlides/notesSlide9.xml"/><Relationship Id="rId5" Type="http://schemas.openxmlformats.org/officeDocument/2006/relationships/slideLayout" Target="../slideLayouts/slideLayout9.xml"/><Relationship Id="rId4" Type="http://schemas.openxmlformats.org/officeDocument/2006/relationships/audio" Target="../media/media10.m4a"/></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3"/>
          <p:cNvSpPr txBox="1">
            <a:spLocks noGrp="1"/>
          </p:cNvSpPr>
          <p:nvPr>
            <p:ph type="ctrTitle"/>
          </p:nvPr>
        </p:nvSpPr>
        <p:spPr>
          <a:xfrm>
            <a:off x="97375" y="904763"/>
            <a:ext cx="5923800" cy="1358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Open edX Course Converter and Data Visualization</a:t>
            </a:r>
            <a:endParaRPr/>
          </a:p>
        </p:txBody>
      </p:sp>
      <p:sp>
        <p:nvSpPr>
          <p:cNvPr id="65" name="Google Shape;65;p13"/>
          <p:cNvSpPr txBox="1">
            <a:spLocks noGrp="1"/>
          </p:cNvSpPr>
          <p:nvPr>
            <p:ph type="subTitle" idx="1"/>
          </p:nvPr>
        </p:nvSpPr>
        <p:spPr>
          <a:xfrm>
            <a:off x="3565250" y="3722925"/>
            <a:ext cx="5249700" cy="738300"/>
          </a:xfrm>
          <a:prstGeom prst="rect">
            <a:avLst/>
          </a:prstGeom>
          <a:solidFill>
            <a:schemeClr val="lt1"/>
          </a:solidFill>
        </p:spPr>
        <p:txBody>
          <a:bodyPr spcFirstLastPara="1" wrap="square" lIns="91425" tIns="91425" rIns="91425" bIns="91425" anchor="t" anchorCtr="0">
            <a:normAutofit lnSpcReduction="10000"/>
          </a:bodyPr>
          <a:lstStyle/>
          <a:p>
            <a:pPr marL="0" lvl="0" indent="0" algn="ctr" rtl="0">
              <a:spcBef>
                <a:spcPts val="0"/>
              </a:spcBef>
              <a:spcAft>
                <a:spcPts val="0"/>
              </a:spcAft>
              <a:buNone/>
            </a:pPr>
            <a:r>
              <a:rPr lang="en"/>
              <a:t>Capstone Team 1</a:t>
            </a:r>
            <a:endParaRPr/>
          </a:p>
          <a:p>
            <a:pPr marL="0" lvl="0" indent="0" algn="ctr" rtl="0">
              <a:spcBef>
                <a:spcPts val="0"/>
              </a:spcBef>
              <a:spcAft>
                <a:spcPts val="0"/>
              </a:spcAft>
              <a:buNone/>
            </a:pPr>
            <a:r>
              <a:rPr lang="en" sz="1200">
                <a:solidFill>
                  <a:srgbClr val="000000"/>
                </a:solidFill>
              </a:rPr>
              <a:t>Christian Ross, Grayson Childs, (Hannah) Yi-Han Chen, (Jessica) Hsin-Yu Chien, Robert Benish</a:t>
            </a:r>
            <a:endParaRPr sz="1700"/>
          </a:p>
        </p:txBody>
      </p:sp>
      <p:pic>
        <p:nvPicPr>
          <p:cNvPr id="66" name="Google Shape;66;p13"/>
          <p:cNvPicPr preferRelativeResize="0"/>
          <p:nvPr/>
        </p:nvPicPr>
        <p:blipFill>
          <a:blip r:embed="rId5">
            <a:alphaModFix/>
          </a:blip>
          <a:stretch>
            <a:fillRect/>
          </a:stretch>
        </p:blipFill>
        <p:spPr>
          <a:xfrm>
            <a:off x="6072198" y="904775"/>
            <a:ext cx="2909049" cy="550075"/>
          </a:xfrm>
          <a:prstGeom prst="rect">
            <a:avLst/>
          </a:prstGeom>
          <a:noFill/>
          <a:ln>
            <a:noFill/>
          </a:ln>
        </p:spPr>
      </p:pic>
      <p:pic>
        <p:nvPicPr>
          <p:cNvPr id="67" name="Google Shape;67;p13"/>
          <p:cNvPicPr preferRelativeResize="0"/>
          <p:nvPr/>
        </p:nvPicPr>
        <p:blipFill>
          <a:blip r:embed="rId6">
            <a:alphaModFix/>
          </a:blip>
          <a:stretch>
            <a:fillRect/>
          </a:stretch>
        </p:blipFill>
        <p:spPr>
          <a:xfrm>
            <a:off x="6735550" y="-12"/>
            <a:ext cx="2038574" cy="1358724"/>
          </a:xfrm>
          <a:prstGeom prst="rect">
            <a:avLst/>
          </a:prstGeom>
          <a:noFill/>
          <a:ln>
            <a:noFill/>
          </a:ln>
        </p:spPr>
      </p:pic>
      <p:pic>
        <p:nvPicPr>
          <p:cNvPr id="4" name="Audio 3">
            <a:hlinkClick r:id="" action="ppaction://media"/>
            <a:extLst>
              <a:ext uri="{FF2B5EF4-FFF2-40B4-BE49-F238E27FC236}">
                <a16:creationId xmlns:a16="http://schemas.microsoft.com/office/drawing/2014/main" id="{38B5E57A-4EF6-9843-0A29-90A9A9647234}"/>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178800" y="4178300"/>
            <a:ext cx="812800" cy="812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51114"/>
    </mc:Choice>
    <mc:Fallback xmlns="">
      <p:transition spd="slow" advTm="511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1"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14DC2B4-FE99-AE12-7D08-C4FDCD3C807B}"/>
              </a:ext>
            </a:extLst>
          </p:cNvPr>
          <p:cNvSpPr>
            <a:spLocks noGrp="1"/>
          </p:cNvSpPr>
          <p:nvPr>
            <p:ph type="body" idx="1"/>
          </p:nvPr>
        </p:nvSpPr>
        <p:spPr/>
        <p:txBody>
          <a:bodyPr/>
          <a:lstStyle/>
          <a:p>
            <a:r>
              <a:rPr lang="en-US" dirty="0"/>
              <a:t>Product Demonstration continued</a:t>
            </a:r>
          </a:p>
        </p:txBody>
      </p:sp>
      <p:pic>
        <p:nvPicPr>
          <p:cNvPr id="3" name="Screen Recording 2023-05-08 at 8.59.30 PM">
            <a:hlinkClick r:id="" action="ppaction://media"/>
            <a:extLst>
              <a:ext uri="{FF2B5EF4-FFF2-40B4-BE49-F238E27FC236}">
                <a16:creationId xmlns:a16="http://schemas.microsoft.com/office/drawing/2014/main" id="{11EC14ED-7FD8-7F70-3E75-E83900E0A1D2}"/>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1046899" y="161600"/>
            <a:ext cx="7050201" cy="3965738"/>
          </a:xfrm>
          <a:prstGeom prst="rect">
            <a:avLst/>
          </a:prstGeom>
        </p:spPr>
      </p:pic>
      <p:pic>
        <p:nvPicPr>
          <p:cNvPr id="8" name="Audio 7">
            <a:hlinkClick r:id="" action="ppaction://media"/>
            <a:extLst>
              <a:ext uri="{FF2B5EF4-FFF2-40B4-BE49-F238E27FC236}">
                <a16:creationId xmlns:a16="http://schemas.microsoft.com/office/drawing/2014/main" id="{155DD35A-9797-FB47-3669-A573DA192BFB}"/>
              </a:ext>
            </a:extLst>
          </p:cNvPr>
          <p:cNvPicPr>
            <a:picLocks noChangeAspect="1"/>
          </p:cNvPicPr>
          <p:nvPr>
            <a:audioFile r:link="rId4"/>
            <p:extLst>
              <p:ext uri="{DAA4B4D4-6D71-4841-9C94-3DE7FCFB9230}">
                <p14:media xmlns:p14="http://schemas.microsoft.com/office/powerpoint/2010/main" r:embed="rId3"/>
              </p:ext>
            </p:extLst>
          </p:nvPr>
        </p:nvPicPr>
        <p:blipFill>
          <a:blip r:embed="rId7"/>
          <a:stretch>
            <a:fillRect/>
          </a:stretch>
        </p:blipFill>
        <p:spPr>
          <a:xfrm>
            <a:off x="8178800" y="4178300"/>
            <a:ext cx="812800" cy="812800"/>
          </a:xfrm>
          <a:prstGeom prst="rect">
            <a:avLst/>
          </a:prstGeom>
        </p:spPr>
      </p:pic>
    </p:spTree>
    <p:extLst>
      <p:ext uri="{BB962C8B-B14F-4D97-AF65-F5344CB8AC3E}">
        <p14:creationId xmlns:p14="http://schemas.microsoft.com/office/powerpoint/2010/main" val="1742202601"/>
      </p:ext>
    </p:extLst>
  </p:cSld>
  <p:clrMapOvr>
    <a:masterClrMapping/>
  </p:clrMapOvr>
  <mc:AlternateContent xmlns:mc="http://schemas.openxmlformats.org/markup-compatibility/2006" xmlns:p14="http://schemas.microsoft.com/office/powerpoint/2010/main">
    <mc:Choice Requires="p14">
      <p:transition spd="slow" p14:dur="2000" advTm="85216"/>
    </mc:Choice>
    <mc:Fallback xmlns="">
      <p:transition spd="slow" advTm="852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7498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fill="hold" display="0">
                  <p:stCondLst>
                    <p:cond delay="indefinite"/>
                  </p:stCondLst>
                </p:cTn>
                <p:tgtEl>
                  <p:spTgt spid="3"/>
                </p:tgtEl>
              </p:cMediaNode>
            </p:video>
            <p:seq concurrent="1" nextAc="seek">
              <p:cTn id="11" restart="whenNotActive" fill="hold" evtFilter="cancelBubble" nodeType="interactiveSeq">
                <p:stCondLst>
                  <p:cond evt="onClick" delay="0">
                    <p:tgtEl>
                      <p:spTgt spid="3"/>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3"/>
                                        </p:tgtEl>
                                      </p:cBhvr>
                                    </p:cmd>
                                  </p:childTnLst>
                                </p:cTn>
                              </p:par>
                            </p:childTnLst>
                          </p:cTn>
                        </p:par>
                      </p:childTnLst>
                    </p:cTn>
                  </p:par>
                </p:childTnLst>
              </p:cTn>
              <p:nextCondLst>
                <p:cond evt="onClick" delay="0">
                  <p:tgtEl>
                    <p:spTgt spid="3"/>
                  </p:tgtEl>
                </p:cond>
              </p:nextCondLst>
            </p:seq>
            <p:audio isNarration="1">
              <p:cMediaNode vol="80000" showWhenStopped="0">
                <p:cTn id="16" fill="hold" display="0">
                  <p:stCondLst>
                    <p:cond delay="indefinite"/>
                  </p:stCondLst>
                  <p:endCondLst>
                    <p:cond evt="onStopAudio" delay="0">
                      <p:tgtEl>
                        <p:sldTgt/>
                      </p:tgtEl>
                    </p:cond>
                  </p:endCondLst>
                </p:cTn>
                <p:tgtEl>
                  <p:spTgt spid="8"/>
                </p:tgtEl>
              </p:cMediaNode>
            </p:audio>
          </p:childTnLst>
        </p:cTn>
      </p:par>
    </p:tnLst>
  </p:timing>
  <p:extLst>
    <p:ext uri="{E180D4A7-C9FB-4DFB-919C-405C955672EB}">
      <p14:showEvtLst xmlns:p14="http://schemas.microsoft.com/office/powerpoint/2010/main">
        <p14:playEvt time="9" objId="3"/>
        <p14:pauseEvt time="32311" objId="3"/>
        <p14:seekEvt time="32311" objId="3" seek="34432"/>
        <p14:seekEvt time="32312" objId="3" seek="34432"/>
        <p14:resumeEvt time="32379" objId="3"/>
        <p14:pauseEvt time="40076" objId="3"/>
        <p14:seekEvt time="40077" objId="3" seek="44000"/>
        <p14:seekEvt time="40077" objId="3" seek="44000"/>
        <p14:resumeEvt time="40120" objId="3"/>
        <p14:pauseEvt time="41543" objId="3"/>
        <p14:seekEvt time="41543" objId="3" seek="46281"/>
        <p14:seekEvt time="41543" objId="3" seek="46281"/>
        <p14:resumeEvt time="41592" objId="3"/>
        <p14:pauseEvt time="46308" objId="3"/>
        <p14:resumeEvt time="53201" objId="3"/>
        <p14:pauseEvt time="59011" objId="3"/>
        <p14:seekEvt time="59011" objId="3" seek="60688"/>
        <p14:seekEvt time="59011" objId="3" seek="60688"/>
        <p14:resumeEvt time="59066" objId="3"/>
        <p14:pauseEvt time="59890" objId="3"/>
        <p14:seekEvt time="59890" objId="3" seek="62690"/>
        <p14:seekEvt time="59891" objId="3" seek="62690"/>
        <p14:resumeEvt time="59949" objId="3"/>
        <p14:pauseEvt time="60857" objId="3"/>
        <p14:seekEvt time="60857" objId="3" seek="65138"/>
        <p14:seekEvt time="60857" objId="3" seek="65138"/>
        <p14:resumeEvt time="60916" objId="3"/>
        <p14:pauseEvt time="61574" objId="3"/>
        <p14:seekEvt time="61574" objId="3" seek="66806"/>
        <p14:seekEvt time="61574" objId="3" seek="66806"/>
        <p14:resumeEvt time="61659" objId="3"/>
        <p14:pauseEvt time="64697" objId="3"/>
        <p14:stopEvt time="85178" objId="3"/>
      </p14:showEvt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4"/>
          <p:cNvSpPr txBox="1">
            <a:spLocks noGrp="1"/>
          </p:cNvSpPr>
          <p:nvPr>
            <p:ph type="title"/>
          </p:nvPr>
        </p:nvSpPr>
        <p:spPr>
          <a:xfrm>
            <a:off x="311725" y="500925"/>
            <a:ext cx="3706500" cy="250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Outline</a:t>
            </a:r>
            <a:endParaRPr/>
          </a:p>
        </p:txBody>
      </p:sp>
      <p:sp>
        <p:nvSpPr>
          <p:cNvPr id="73" name="Google Shape;73;p14"/>
          <p:cNvSpPr txBox="1">
            <a:spLocks noGrp="1"/>
          </p:cNvSpPr>
          <p:nvPr>
            <p:ph type="body" idx="1"/>
          </p:nvPr>
        </p:nvSpPr>
        <p:spPr>
          <a:xfrm>
            <a:off x="4644675" y="500925"/>
            <a:ext cx="4166400" cy="4098600"/>
          </a:xfrm>
          <a:prstGeom prst="rect">
            <a:avLst/>
          </a:prstGeom>
        </p:spPr>
        <p:txBody>
          <a:bodyPr spcFirstLastPara="1" wrap="square" lIns="91425" tIns="91425" rIns="91425" bIns="91425" anchor="t" anchorCtr="0">
            <a:normAutofit/>
          </a:bodyPr>
          <a:lstStyle/>
          <a:p>
            <a:pPr marL="457200" lvl="0" indent="-355600" algn="l" rtl="0">
              <a:spcBef>
                <a:spcPts val="0"/>
              </a:spcBef>
              <a:spcAft>
                <a:spcPts val="0"/>
              </a:spcAft>
              <a:buSzPts val="2000"/>
              <a:buChar char="●"/>
            </a:pPr>
            <a:r>
              <a:rPr lang="en" sz="2000"/>
              <a:t>Work accomplished</a:t>
            </a:r>
            <a:endParaRPr sz="2000"/>
          </a:p>
          <a:p>
            <a:pPr marL="457200" lvl="0" indent="-355600" algn="l" rtl="0">
              <a:spcBef>
                <a:spcPts val="0"/>
              </a:spcBef>
              <a:spcAft>
                <a:spcPts val="0"/>
              </a:spcAft>
              <a:buSzPts val="2000"/>
              <a:buChar char="●"/>
            </a:pPr>
            <a:r>
              <a:rPr lang="en" sz="2000"/>
              <a:t>Feature 1 (Canvas Course Converter)</a:t>
            </a:r>
            <a:endParaRPr sz="2000"/>
          </a:p>
          <a:p>
            <a:pPr marL="457200" lvl="0" indent="-355600" algn="l" rtl="0">
              <a:spcBef>
                <a:spcPts val="0"/>
              </a:spcBef>
              <a:spcAft>
                <a:spcPts val="0"/>
              </a:spcAft>
              <a:buSzPts val="2000"/>
              <a:buChar char="●"/>
            </a:pPr>
            <a:r>
              <a:rPr lang="en" sz="2000"/>
              <a:t>Feature 2 (Data Visualization Web Page)</a:t>
            </a:r>
            <a:endParaRPr sz="2000"/>
          </a:p>
          <a:p>
            <a:pPr marL="457200" lvl="0" indent="-355600" algn="l" rtl="0">
              <a:spcBef>
                <a:spcPts val="0"/>
              </a:spcBef>
              <a:spcAft>
                <a:spcPts val="0"/>
              </a:spcAft>
              <a:buSzPts val="2000"/>
              <a:buChar char="●"/>
            </a:pPr>
            <a:r>
              <a:rPr lang="en" sz="2000"/>
              <a:t>Demo of Product</a:t>
            </a:r>
            <a:endParaRPr sz="2000"/>
          </a:p>
        </p:txBody>
      </p:sp>
      <p:pic>
        <p:nvPicPr>
          <p:cNvPr id="2" name="Audio 1">
            <a:hlinkClick r:id="" action="ppaction://media"/>
            <a:extLst>
              <a:ext uri="{FF2B5EF4-FFF2-40B4-BE49-F238E27FC236}">
                <a16:creationId xmlns:a16="http://schemas.microsoft.com/office/drawing/2014/main" id="{14BFA0E9-0B24-F8CC-4EC4-08BE3696326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78800" y="4178300"/>
            <a:ext cx="812800" cy="812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2432"/>
    </mc:Choice>
    <mc:Fallback xmlns="">
      <p:transition spd="slow" advTm="224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5"/>
          <p:cNvSpPr txBox="1">
            <a:spLocks noGrp="1"/>
          </p:cNvSpPr>
          <p:nvPr>
            <p:ph type="title"/>
          </p:nvPr>
        </p:nvSpPr>
        <p:spPr>
          <a:xfrm>
            <a:off x="311700" y="539725"/>
            <a:ext cx="8520600" cy="1282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Work Accomplished</a:t>
            </a:r>
            <a:endParaRPr/>
          </a:p>
        </p:txBody>
      </p:sp>
      <p:sp>
        <p:nvSpPr>
          <p:cNvPr id="79" name="Google Shape;79;p15"/>
          <p:cNvSpPr txBox="1">
            <a:spLocks noGrp="1"/>
          </p:cNvSpPr>
          <p:nvPr>
            <p:ph type="body" idx="4294967295"/>
          </p:nvPr>
        </p:nvSpPr>
        <p:spPr>
          <a:xfrm>
            <a:off x="311700" y="1579150"/>
            <a:ext cx="4166400" cy="3258300"/>
          </a:xfrm>
          <a:prstGeom prst="rect">
            <a:avLst/>
          </a:prstGeom>
        </p:spPr>
        <p:txBody>
          <a:bodyPr spcFirstLastPara="1" wrap="square" lIns="91425" tIns="91425" rIns="91425" bIns="91425" anchor="t" anchorCtr="0">
            <a:normAutofit/>
          </a:bodyPr>
          <a:lstStyle/>
          <a:p>
            <a:pPr marL="457200" lvl="0" indent="-355600" algn="l" rtl="0">
              <a:spcBef>
                <a:spcPts val="0"/>
              </a:spcBef>
              <a:spcAft>
                <a:spcPts val="0"/>
              </a:spcAft>
              <a:buClr>
                <a:schemeClr val="dk1"/>
              </a:buClr>
              <a:buSzPts val="2000"/>
              <a:buChar char="●"/>
            </a:pPr>
            <a:r>
              <a:rPr lang="en" sz="2000">
                <a:solidFill>
                  <a:schemeClr val="dk1"/>
                </a:solidFill>
              </a:rPr>
              <a:t>Hosting: local &amp; cloud</a:t>
            </a:r>
            <a:endParaRPr sz="2000">
              <a:solidFill>
                <a:schemeClr val="dk1"/>
              </a:solidFill>
            </a:endParaRPr>
          </a:p>
          <a:p>
            <a:pPr marL="457200" lvl="0" indent="-355600" algn="l" rtl="0">
              <a:spcBef>
                <a:spcPts val="0"/>
              </a:spcBef>
              <a:spcAft>
                <a:spcPts val="0"/>
              </a:spcAft>
              <a:buClr>
                <a:schemeClr val="dk1"/>
              </a:buClr>
              <a:buSzPts val="2000"/>
              <a:buChar char="●"/>
            </a:pPr>
            <a:r>
              <a:rPr lang="en" sz="2000">
                <a:solidFill>
                  <a:schemeClr val="dk1"/>
                </a:solidFill>
              </a:rPr>
              <a:t>Course Converter</a:t>
            </a:r>
            <a:endParaRPr sz="2000">
              <a:solidFill>
                <a:schemeClr val="dk1"/>
              </a:solidFill>
            </a:endParaRPr>
          </a:p>
          <a:p>
            <a:pPr marL="457200" lvl="0" indent="-355600" algn="l" rtl="0">
              <a:spcBef>
                <a:spcPts val="0"/>
              </a:spcBef>
              <a:spcAft>
                <a:spcPts val="0"/>
              </a:spcAft>
              <a:buClr>
                <a:schemeClr val="dk1"/>
              </a:buClr>
              <a:buSzPts val="2000"/>
              <a:buChar char="●"/>
            </a:pPr>
            <a:r>
              <a:rPr lang="en" sz="2000">
                <a:solidFill>
                  <a:schemeClr val="dk1"/>
                </a:solidFill>
              </a:rPr>
              <a:t>Data Visualization application</a:t>
            </a:r>
            <a:endParaRPr sz="2000">
              <a:solidFill>
                <a:schemeClr val="dk1"/>
              </a:solidFill>
            </a:endParaRPr>
          </a:p>
          <a:p>
            <a:pPr marL="457200" lvl="0" indent="-355600" algn="l" rtl="0">
              <a:spcBef>
                <a:spcPts val="0"/>
              </a:spcBef>
              <a:spcAft>
                <a:spcPts val="0"/>
              </a:spcAft>
              <a:buClr>
                <a:schemeClr val="dk1"/>
              </a:buClr>
              <a:buSzPts val="2000"/>
              <a:buChar char="●"/>
            </a:pPr>
            <a:r>
              <a:rPr lang="en" sz="2000">
                <a:solidFill>
                  <a:schemeClr val="dk1"/>
                </a:solidFill>
              </a:rPr>
              <a:t>Converter and application integration</a:t>
            </a:r>
            <a:endParaRPr sz="2000">
              <a:solidFill>
                <a:schemeClr val="dk1"/>
              </a:solidFill>
            </a:endParaRPr>
          </a:p>
          <a:p>
            <a:pPr marL="914400" lvl="0" indent="0" algn="l" rtl="0">
              <a:spcBef>
                <a:spcPts val="1200"/>
              </a:spcBef>
              <a:spcAft>
                <a:spcPts val="1200"/>
              </a:spcAft>
              <a:buNone/>
            </a:pPr>
            <a:endParaRPr sz="2000">
              <a:solidFill>
                <a:schemeClr val="dk1"/>
              </a:solidFill>
            </a:endParaRPr>
          </a:p>
        </p:txBody>
      </p:sp>
      <p:pic>
        <p:nvPicPr>
          <p:cNvPr id="2" name="Audio 1">
            <a:hlinkClick r:id="" action="ppaction://media"/>
            <a:extLst>
              <a:ext uri="{FF2B5EF4-FFF2-40B4-BE49-F238E27FC236}">
                <a16:creationId xmlns:a16="http://schemas.microsoft.com/office/drawing/2014/main" id="{BB9BB975-286B-0AF4-7E4E-38BF22D112D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78800" y="4178300"/>
            <a:ext cx="812800" cy="812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6118"/>
    </mc:Choice>
    <mc:Fallback xmlns="">
      <p:transition spd="slow" advTm="361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6"/>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Hosting: Local &amp; Cloud</a:t>
            </a:r>
            <a:endParaRPr/>
          </a:p>
        </p:txBody>
      </p:sp>
      <p:sp>
        <p:nvSpPr>
          <p:cNvPr id="85" name="Google Shape;85;p16"/>
          <p:cNvSpPr txBox="1">
            <a:spLocks noGrp="1"/>
          </p:cNvSpPr>
          <p:nvPr>
            <p:ph type="body" idx="1"/>
          </p:nvPr>
        </p:nvSpPr>
        <p:spPr>
          <a:xfrm>
            <a:off x="311700" y="1505700"/>
            <a:ext cx="8520600" cy="3076200"/>
          </a:xfrm>
          <a:prstGeom prst="rect">
            <a:avLst/>
          </a:prstGeom>
        </p:spPr>
        <p:txBody>
          <a:bodyPr spcFirstLastPara="1" wrap="square" lIns="91425" tIns="91425" rIns="91425" bIns="91425" anchor="t" anchorCtr="0">
            <a:normAutofit fontScale="92500" lnSpcReduction="20000"/>
          </a:bodyPr>
          <a:lstStyle/>
          <a:p>
            <a:pPr marL="457200" lvl="0" indent="-355600" algn="l" rtl="0">
              <a:spcBef>
                <a:spcPts val="0"/>
              </a:spcBef>
              <a:spcAft>
                <a:spcPts val="0"/>
              </a:spcAft>
              <a:buSzPts val="2000"/>
              <a:buChar char="●"/>
            </a:pPr>
            <a:r>
              <a:rPr lang="en" sz="2000" dirty="0"/>
              <a:t>Tutor</a:t>
            </a:r>
            <a:endParaRPr sz="2000" dirty="0"/>
          </a:p>
          <a:p>
            <a:pPr marL="457200" lvl="0" indent="-355600" algn="l" rtl="0">
              <a:spcBef>
                <a:spcPts val="0"/>
              </a:spcBef>
              <a:spcAft>
                <a:spcPts val="0"/>
              </a:spcAft>
              <a:buSzPts val="2000"/>
              <a:buChar char="●"/>
            </a:pPr>
            <a:r>
              <a:rPr lang="en" sz="2000" dirty="0"/>
              <a:t>Hosting on local machine</a:t>
            </a:r>
            <a:endParaRPr sz="2000" dirty="0"/>
          </a:p>
          <a:p>
            <a:pPr marL="914400" lvl="1" indent="-355600" algn="l" rtl="0">
              <a:spcBef>
                <a:spcPts val="0"/>
              </a:spcBef>
              <a:spcAft>
                <a:spcPts val="0"/>
              </a:spcAft>
              <a:buSzPts val="2000"/>
              <a:buChar char="○"/>
            </a:pPr>
            <a:r>
              <a:rPr lang="en" sz="2000" dirty="0"/>
              <a:t>OSX</a:t>
            </a:r>
            <a:endParaRPr sz="2000" dirty="0"/>
          </a:p>
          <a:p>
            <a:pPr marL="1371600" lvl="2" indent="-355600" algn="l" rtl="0">
              <a:spcBef>
                <a:spcPts val="0"/>
              </a:spcBef>
              <a:spcAft>
                <a:spcPts val="0"/>
              </a:spcAft>
              <a:buSzPts val="2000"/>
              <a:buChar char="■"/>
            </a:pPr>
            <a:r>
              <a:rPr lang="en" sz="2000" dirty="0" err="1"/>
              <a:t>mariaDB</a:t>
            </a:r>
            <a:r>
              <a:rPr lang="en" sz="2000" dirty="0"/>
              <a:t> instead of </a:t>
            </a:r>
            <a:r>
              <a:rPr lang="en" sz="2000" dirty="0" err="1"/>
              <a:t>mySQL</a:t>
            </a:r>
            <a:endParaRPr sz="2000" dirty="0"/>
          </a:p>
          <a:p>
            <a:pPr marL="914400" lvl="1" indent="-355600" algn="l" rtl="0">
              <a:spcBef>
                <a:spcPts val="0"/>
              </a:spcBef>
              <a:spcAft>
                <a:spcPts val="0"/>
              </a:spcAft>
              <a:buSzPts val="2000"/>
              <a:buChar char="○"/>
            </a:pPr>
            <a:r>
              <a:rPr lang="en" sz="2000" dirty="0"/>
              <a:t>Windows</a:t>
            </a:r>
            <a:endParaRPr sz="2000" dirty="0"/>
          </a:p>
          <a:p>
            <a:pPr marL="457200" lvl="0" indent="-355600" algn="l" rtl="0">
              <a:spcBef>
                <a:spcPts val="0"/>
              </a:spcBef>
              <a:spcAft>
                <a:spcPts val="0"/>
              </a:spcAft>
              <a:buSzPts val="2000"/>
              <a:buChar char="●"/>
            </a:pPr>
            <a:r>
              <a:rPr lang="en" sz="2000" dirty="0"/>
              <a:t>Hosting on cloud</a:t>
            </a:r>
            <a:endParaRPr sz="1000" dirty="0"/>
          </a:p>
          <a:p>
            <a:pPr marL="914400" lvl="1" indent="-355600" algn="l" rtl="0">
              <a:spcBef>
                <a:spcPts val="0"/>
              </a:spcBef>
              <a:spcAft>
                <a:spcPts val="0"/>
              </a:spcAft>
              <a:buSzPts val="2000"/>
              <a:buChar char="○"/>
            </a:pPr>
            <a:r>
              <a:rPr lang="en-US" sz="2000" dirty="0"/>
              <a:t>Kubernetes deployment created for Open edX</a:t>
            </a:r>
          </a:p>
          <a:p>
            <a:pPr marL="914400" lvl="1" indent="-355600" algn="l" rtl="0">
              <a:spcBef>
                <a:spcPts val="0"/>
              </a:spcBef>
              <a:spcAft>
                <a:spcPts val="0"/>
              </a:spcAft>
              <a:buSzPts val="2000"/>
              <a:buChar char="○"/>
            </a:pPr>
            <a:r>
              <a:rPr lang="en-US" sz="2000" dirty="0"/>
              <a:t>Utilizes </a:t>
            </a:r>
            <a:r>
              <a:rPr lang="en-US" sz="2000" dirty="0" err="1"/>
              <a:t>cloud.cs.vt.edu</a:t>
            </a:r>
            <a:r>
              <a:rPr lang="en-US" sz="2000" dirty="0"/>
              <a:t> for hosting</a:t>
            </a:r>
          </a:p>
          <a:p>
            <a:pPr lvl="2" indent="-355600">
              <a:buSzPts val="2000"/>
              <a:buChar char="○"/>
            </a:pPr>
            <a:r>
              <a:rPr lang="en-US" sz="2000" dirty="0"/>
              <a:t>AMD64 architecture</a:t>
            </a:r>
          </a:p>
          <a:p>
            <a:pPr lvl="2" indent="-355600">
              <a:buSzPts val="2000"/>
              <a:buChar char="○"/>
            </a:pPr>
            <a:r>
              <a:rPr lang="en-US" sz="2000" dirty="0"/>
              <a:t>Linux OS</a:t>
            </a:r>
          </a:p>
          <a:p>
            <a:pPr marL="914400" lvl="1" indent="-355600" algn="l" rtl="0">
              <a:spcBef>
                <a:spcPts val="0"/>
              </a:spcBef>
              <a:spcAft>
                <a:spcPts val="0"/>
              </a:spcAft>
              <a:buSzPts val="2000"/>
              <a:buChar char="○"/>
            </a:pPr>
            <a:endParaRPr sz="2000" dirty="0"/>
          </a:p>
        </p:txBody>
      </p:sp>
      <p:pic>
        <p:nvPicPr>
          <p:cNvPr id="2" name="Google Shape;94;p17">
            <a:extLst>
              <a:ext uri="{FF2B5EF4-FFF2-40B4-BE49-F238E27FC236}">
                <a16:creationId xmlns:a16="http://schemas.microsoft.com/office/drawing/2014/main" id="{C82A5473-9712-D6CB-23B5-7571099356C4}"/>
              </a:ext>
            </a:extLst>
          </p:cNvPr>
          <p:cNvPicPr preferRelativeResize="0"/>
          <p:nvPr/>
        </p:nvPicPr>
        <p:blipFill>
          <a:blip r:embed="rId5">
            <a:alphaModFix/>
          </a:blip>
          <a:stretch>
            <a:fillRect/>
          </a:stretch>
        </p:blipFill>
        <p:spPr>
          <a:xfrm>
            <a:off x="5727692" y="2228712"/>
            <a:ext cx="2533615" cy="686075"/>
          </a:xfrm>
          <a:prstGeom prst="rect">
            <a:avLst/>
          </a:prstGeom>
          <a:noFill/>
          <a:ln>
            <a:noFill/>
          </a:ln>
        </p:spPr>
      </p:pic>
      <p:pic>
        <p:nvPicPr>
          <p:cNvPr id="3" name="Google Shape;102;p18">
            <a:extLst>
              <a:ext uri="{FF2B5EF4-FFF2-40B4-BE49-F238E27FC236}">
                <a16:creationId xmlns:a16="http://schemas.microsoft.com/office/drawing/2014/main" id="{6B50AFC7-7F04-387E-90AE-ED4527FDAC37}"/>
              </a:ext>
            </a:extLst>
          </p:cNvPr>
          <p:cNvPicPr preferRelativeResize="0"/>
          <p:nvPr/>
        </p:nvPicPr>
        <p:blipFill rotWithShape="1">
          <a:blip r:embed="rId6">
            <a:alphaModFix/>
          </a:blip>
          <a:srcRect r="24681"/>
          <a:stretch/>
        </p:blipFill>
        <p:spPr>
          <a:xfrm>
            <a:off x="5149782" y="3643163"/>
            <a:ext cx="3924325" cy="1319812"/>
          </a:xfrm>
          <a:prstGeom prst="rect">
            <a:avLst/>
          </a:prstGeom>
          <a:noFill/>
          <a:ln>
            <a:noFill/>
          </a:ln>
        </p:spPr>
      </p:pic>
      <p:pic>
        <p:nvPicPr>
          <p:cNvPr id="4" name="Audio 3">
            <a:hlinkClick r:id="" action="ppaction://media"/>
            <a:extLst>
              <a:ext uri="{FF2B5EF4-FFF2-40B4-BE49-F238E27FC236}">
                <a16:creationId xmlns:a16="http://schemas.microsoft.com/office/drawing/2014/main" id="{0AC011F7-D314-EFE7-19FC-AEBB2C28756B}"/>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178800" y="4178300"/>
            <a:ext cx="812800" cy="8128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28077"/>
    </mc:Choice>
    <mc:Fallback>
      <p:transition spd="slow" advTm="280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9"/>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Course Converter</a:t>
            </a:r>
            <a:endParaRPr/>
          </a:p>
        </p:txBody>
      </p:sp>
      <p:sp>
        <p:nvSpPr>
          <p:cNvPr id="108" name="Google Shape;108;p19"/>
          <p:cNvSpPr txBox="1">
            <a:spLocks noGrp="1"/>
          </p:cNvSpPr>
          <p:nvPr>
            <p:ph type="body" idx="1"/>
          </p:nvPr>
        </p:nvSpPr>
        <p:spPr>
          <a:xfrm>
            <a:off x="311700" y="1505700"/>
            <a:ext cx="4203000" cy="3524700"/>
          </a:xfrm>
          <a:prstGeom prst="rect">
            <a:avLst/>
          </a:prstGeom>
        </p:spPr>
        <p:txBody>
          <a:bodyPr spcFirstLastPara="1" wrap="square" lIns="91425" tIns="91425" rIns="91425" bIns="91425" anchor="t" anchorCtr="0">
            <a:normAutofit/>
          </a:bodyPr>
          <a:lstStyle/>
          <a:p>
            <a:pPr marL="457200" lvl="0" indent="-311150" algn="l" rtl="0">
              <a:spcBef>
                <a:spcPts val="0"/>
              </a:spcBef>
              <a:spcAft>
                <a:spcPts val="0"/>
              </a:spcAft>
              <a:buSzPts val="1300"/>
              <a:buChar char="●"/>
            </a:pPr>
            <a:r>
              <a:rPr lang="en" sz="1400"/>
              <a:t>Converts exported Canvas files into Open edX import files</a:t>
            </a:r>
            <a:endParaRPr sz="1400"/>
          </a:p>
          <a:p>
            <a:pPr marL="457200" lvl="0" indent="-317500" algn="l" rtl="0">
              <a:spcBef>
                <a:spcPts val="0"/>
              </a:spcBef>
              <a:spcAft>
                <a:spcPts val="0"/>
              </a:spcAft>
              <a:buSzPts val="1400"/>
              <a:buChar char="●"/>
            </a:pPr>
            <a:r>
              <a:rPr lang="en" sz="1400"/>
              <a:t>Canvas course export file is .imscc, which is shared among other popular online educational platforms (Blackboard, Hoodle, D2L, etc..)</a:t>
            </a:r>
            <a:endParaRPr sz="1400"/>
          </a:p>
          <a:p>
            <a:pPr marL="457200" lvl="0" indent="-317500" algn="l" rtl="0">
              <a:spcBef>
                <a:spcPts val="0"/>
              </a:spcBef>
              <a:spcAft>
                <a:spcPts val="0"/>
              </a:spcAft>
              <a:buSzPts val="1400"/>
              <a:buChar char="●"/>
            </a:pPr>
            <a:r>
              <a:rPr lang="en" sz="1400"/>
              <a:t>Open edX imports a .tar.gz file and is structured differently </a:t>
            </a:r>
            <a:endParaRPr sz="1400"/>
          </a:p>
          <a:p>
            <a:pPr marL="0" lvl="0" indent="0" algn="l" rtl="0">
              <a:spcBef>
                <a:spcPts val="1200"/>
              </a:spcBef>
              <a:spcAft>
                <a:spcPts val="1200"/>
              </a:spcAft>
              <a:buNone/>
            </a:pPr>
            <a:endParaRPr/>
          </a:p>
        </p:txBody>
      </p:sp>
      <p:pic>
        <p:nvPicPr>
          <p:cNvPr id="109" name="Google Shape;109;p19"/>
          <p:cNvPicPr preferRelativeResize="0"/>
          <p:nvPr/>
        </p:nvPicPr>
        <p:blipFill>
          <a:blip r:embed="rId5">
            <a:alphaModFix/>
          </a:blip>
          <a:stretch>
            <a:fillRect/>
          </a:stretch>
        </p:blipFill>
        <p:spPr>
          <a:xfrm>
            <a:off x="4855925" y="1361855"/>
            <a:ext cx="2306349" cy="1294626"/>
          </a:xfrm>
          <a:prstGeom prst="rect">
            <a:avLst/>
          </a:prstGeom>
          <a:noFill/>
          <a:ln>
            <a:noFill/>
          </a:ln>
        </p:spPr>
      </p:pic>
      <p:pic>
        <p:nvPicPr>
          <p:cNvPr id="110" name="Google Shape;110;p19"/>
          <p:cNvPicPr preferRelativeResize="0"/>
          <p:nvPr/>
        </p:nvPicPr>
        <p:blipFill>
          <a:blip r:embed="rId6">
            <a:alphaModFix/>
          </a:blip>
          <a:stretch>
            <a:fillRect/>
          </a:stretch>
        </p:blipFill>
        <p:spPr>
          <a:xfrm>
            <a:off x="6555450" y="1448450"/>
            <a:ext cx="2436931" cy="1294625"/>
          </a:xfrm>
          <a:prstGeom prst="rect">
            <a:avLst/>
          </a:prstGeom>
          <a:noFill/>
          <a:ln>
            <a:noFill/>
          </a:ln>
        </p:spPr>
      </p:pic>
      <p:sp>
        <p:nvSpPr>
          <p:cNvPr id="111" name="Google Shape;111;p19"/>
          <p:cNvSpPr/>
          <p:nvPr/>
        </p:nvSpPr>
        <p:spPr>
          <a:xfrm>
            <a:off x="6627200" y="2751000"/>
            <a:ext cx="615900" cy="1034100"/>
          </a:xfrm>
          <a:prstGeom prst="downArrow">
            <a:avLst>
              <a:gd name="adj1" fmla="val 50000"/>
              <a:gd name="adj2" fmla="val 5000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2" name="Google Shape;112;p19"/>
          <p:cNvPicPr preferRelativeResize="0"/>
          <p:nvPr/>
        </p:nvPicPr>
        <p:blipFill>
          <a:blip r:embed="rId7">
            <a:alphaModFix/>
          </a:blip>
          <a:stretch>
            <a:fillRect/>
          </a:stretch>
        </p:blipFill>
        <p:spPr>
          <a:xfrm>
            <a:off x="5618150" y="3879625"/>
            <a:ext cx="2634000" cy="1053600"/>
          </a:xfrm>
          <a:prstGeom prst="rect">
            <a:avLst/>
          </a:prstGeom>
          <a:noFill/>
          <a:ln>
            <a:noFill/>
          </a:ln>
        </p:spPr>
      </p:pic>
      <p:pic>
        <p:nvPicPr>
          <p:cNvPr id="3" name="Audio 2">
            <a:hlinkClick r:id="" action="ppaction://media"/>
            <a:extLst>
              <a:ext uri="{FF2B5EF4-FFF2-40B4-BE49-F238E27FC236}">
                <a16:creationId xmlns:a16="http://schemas.microsoft.com/office/drawing/2014/main" id="{7FF3BA38-3046-021F-00A3-2C03BBC1AC23}"/>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8178800" y="4178300"/>
            <a:ext cx="812800" cy="8128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5030"/>
    </mc:Choice>
    <mc:Fallback>
      <p:transition spd="slow" advTm="350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0"/>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Converter Mapping</a:t>
            </a:r>
            <a:endParaRPr/>
          </a:p>
        </p:txBody>
      </p:sp>
      <p:sp>
        <p:nvSpPr>
          <p:cNvPr id="118" name="Google Shape;118;p20"/>
          <p:cNvSpPr txBox="1">
            <a:spLocks noGrp="1"/>
          </p:cNvSpPr>
          <p:nvPr>
            <p:ph type="body" idx="1"/>
          </p:nvPr>
        </p:nvSpPr>
        <p:spPr>
          <a:xfrm>
            <a:off x="311700" y="1505700"/>
            <a:ext cx="4808100" cy="3076200"/>
          </a:xfrm>
          <a:prstGeom prst="rect">
            <a:avLst/>
          </a:prstGeom>
        </p:spPr>
        <p:txBody>
          <a:bodyPr spcFirstLastPara="1" wrap="square" lIns="91425" tIns="91425" rIns="91425" bIns="91425" anchor="t" anchorCtr="0">
            <a:normAutofit/>
          </a:bodyPr>
          <a:lstStyle/>
          <a:p>
            <a:pPr marL="457200" lvl="0" indent="-317500" algn="l" rtl="0">
              <a:spcBef>
                <a:spcPts val="0"/>
              </a:spcBef>
              <a:spcAft>
                <a:spcPts val="0"/>
              </a:spcAft>
              <a:buSzPts val="1400"/>
              <a:buChar char="●"/>
            </a:pPr>
            <a:r>
              <a:rPr lang="en" sz="1400"/>
              <a:t>Mapping the content and structure of Canvas to Open edX was the biggest challenge of the converter</a:t>
            </a:r>
            <a:endParaRPr sz="1400"/>
          </a:p>
          <a:p>
            <a:pPr marL="457200" lvl="0" indent="-317500" algn="l" rtl="0">
              <a:spcBef>
                <a:spcPts val="0"/>
              </a:spcBef>
              <a:spcAft>
                <a:spcPts val="0"/>
              </a:spcAft>
              <a:buSzPts val="1400"/>
              <a:buChar char="●"/>
            </a:pPr>
            <a:r>
              <a:rPr lang="en" sz="1400"/>
              <a:t>Canvas relies on Modules where assignments and assessments have similar behavior</a:t>
            </a:r>
            <a:endParaRPr sz="1400"/>
          </a:p>
          <a:p>
            <a:pPr marL="457200" lvl="0" indent="-317500" algn="l" rtl="0">
              <a:spcBef>
                <a:spcPts val="0"/>
              </a:spcBef>
              <a:spcAft>
                <a:spcPts val="0"/>
              </a:spcAft>
              <a:buSzPts val="1400"/>
              <a:buChar char="●"/>
            </a:pPr>
            <a:r>
              <a:rPr lang="en" sz="1400"/>
              <a:t>Open edX has a tree-like structure with units and subunits</a:t>
            </a:r>
            <a:endParaRPr sz="1400"/>
          </a:p>
          <a:p>
            <a:pPr marL="0" lvl="0" indent="0" algn="l" rtl="0">
              <a:spcBef>
                <a:spcPts val="1200"/>
              </a:spcBef>
              <a:spcAft>
                <a:spcPts val="0"/>
              </a:spcAft>
              <a:buNone/>
            </a:pPr>
            <a:endParaRPr/>
          </a:p>
          <a:p>
            <a:pPr marL="0" lvl="0" indent="0" algn="l" rtl="0">
              <a:spcBef>
                <a:spcPts val="1200"/>
              </a:spcBef>
              <a:spcAft>
                <a:spcPts val="1200"/>
              </a:spcAft>
              <a:buNone/>
            </a:pPr>
            <a:endParaRPr/>
          </a:p>
        </p:txBody>
      </p:sp>
      <p:pic>
        <p:nvPicPr>
          <p:cNvPr id="119" name="Google Shape;119;p20"/>
          <p:cNvPicPr preferRelativeResize="0"/>
          <p:nvPr/>
        </p:nvPicPr>
        <p:blipFill>
          <a:blip r:embed="rId5">
            <a:alphaModFix/>
          </a:blip>
          <a:stretch>
            <a:fillRect/>
          </a:stretch>
        </p:blipFill>
        <p:spPr>
          <a:xfrm>
            <a:off x="5235800" y="1673045"/>
            <a:ext cx="3596526" cy="2741518"/>
          </a:xfrm>
          <a:prstGeom prst="rect">
            <a:avLst/>
          </a:prstGeom>
          <a:noFill/>
          <a:ln>
            <a:noFill/>
          </a:ln>
        </p:spPr>
      </p:pic>
      <p:pic>
        <p:nvPicPr>
          <p:cNvPr id="120" name="Google Shape;120;p20"/>
          <p:cNvPicPr preferRelativeResize="0"/>
          <p:nvPr/>
        </p:nvPicPr>
        <p:blipFill>
          <a:blip r:embed="rId6">
            <a:alphaModFix/>
          </a:blip>
          <a:stretch>
            <a:fillRect/>
          </a:stretch>
        </p:blipFill>
        <p:spPr>
          <a:xfrm>
            <a:off x="1784525" y="2902500"/>
            <a:ext cx="2951851" cy="2166400"/>
          </a:xfrm>
          <a:prstGeom prst="rect">
            <a:avLst/>
          </a:prstGeom>
          <a:noFill/>
          <a:ln>
            <a:noFill/>
          </a:ln>
        </p:spPr>
      </p:pic>
      <p:pic>
        <p:nvPicPr>
          <p:cNvPr id="4" name="Audio 3">
            <a:hlinkClick r:id="" action="ppaction://media"/>
            <a:extLst>
              <a:ext uri="{FF2B5EF4-FFF2-40B4-BE49-F238E27FC236}">
                <a16:creationId xmlns:a16="http://schemas.microsoft.com/office/drawing/2014/main" id="{94B1E885-0B1A-914D-9156-9678624027F0}"/>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178800" y="4178300"/>
            <a:ext cx="812800" cy="812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7680"/>
    </mc:Choice>
    <mc:Fallback xmlns="">
      <p:transition spd="slow" advTm="276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1"/>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Importer integration</a:t>
            </a:r>
            <a:endParaRPr/>
          </a:p>
        </p:txBody>
      </p:sp>
      <p:sp>
        <p:nvSpPr>
          <p:cNvPr id="126" name="Google Shape;126;p21"/>
          <p:cNvSpPr txBox="1">
            <a:spLocks noGrp="1"/>
          </p:cNvSpPr>
          <p:nvPr>
            <p:ph type="body" idx="1"/>
          </p:nvPr>
        </p:nvSpPr>
        <p:spPr>
          <a:xfrm>
            <a:off x="311700" y="1505700"/>
            <a:ext cx="4612800" cy="9471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800" b="1"/>
              <a:t>Integrated importer in Open edX studio to allow ease of access for instructors </a:t>
            </a:r>
            <a:endParaRPr sz="1800"/>
          </a:p>
          <a:p>
            <a:pPr marL="0" lvl="0" indent="0" algn="l" rtl="0">
              <a:spcBef>
                <a:spcPts val="1200"/>
              </a:spcBef>
              <a:spcAft>
                <a:spcPts val="0"/>
              </a:spcAft>
              <a:buNone/>
            </a:pPr>
            <a:endParaRPr sz="1800"/>
          </a:p>
          <a:p>
            <a:pPr marL="0" lvl="0" indent="0" algn="l" rtl="0">
              <a:spcBef>
                <a:spcPts val="1200"/>
              </a:spcBef>
              <a:spcAft>
                <a:spcPts val="1200"/>
              </a:spcAft>
              <a:buNone/>
            </a:pPr>
            <a:endParaRPr sz="1800"/>
          </a:p>
        </p:txBody>
      </p:sp>
      <p:pic>
        <p:nvPicPr>
          <p:cNvPr id="127" name="Google Shape;127;p21"/>
          <p:cNvPicPr preferRelativeResize="0"/>
          <p:nvPr/>
        </p:nvPicPr>
        <p:blipFill>
          <a:blip r:embed="rId5">
            <a:alphaModFix/>
          </a:blip>
          <a:stretch>
            <a:fillRect/>
          </a:stretch>
        </p:blipFill>
        <p:spPr>
          <a:xfrm>
            <a:off x="206825" y="2571744"/>
            <a:ext cx="4421627" cy="2361949"/>
          </a:xfrm>
          <a:prstGeom prst="rect">
            <a:avLst/>
          </a:prstGeom>
          <a:noFill/>
          <a:ln>
            <a:noFill/>
          </a:ln>
        </p:spPr>
      </p:pic>
      <p:pic>
        <p:nvPicPr>
          <p:cNvPr id="128" name="Google Shape;128;p21"/>
          <p:cNvPicPr preferRelativeResize="0"/>
          <p:nvPr/>
        </p:nvPicPr>
        <p:blipFill>
          <a:blip r:embed="rId6">
            <a:alphaModFix/>
          </a:blip>
          <a:stretch>
            <a:fillRect/>
          </a:stretch>
        </p:blipFill>
        <p:spPr>
          <a:xfrm>
            <a:off x="4873725" y="1567400"/>
            <a:ext cx="3848648" cy="2121651"/>
          </a:xfrm>
          <a:prstGeom prst="rect">
            <a:avLst/>
          </a:prstGeom>
          <a:noFill/>
          <a:ln>
            <a:noFill/>
          </a:ln>
        </p:spPr>
      </p:pic>
      <p:pic>
        <p:nvPicPr>
          <p:cNvPr id="2" name="Audio 1">
            <a:hlinkClick r:id="" action="ppaction://media"/>
            <a:extLst>
              <a:ext uri="{FF2B5EF4-FFF2-40B4-BE49-F238E27FC236}">
                <a16:creationId xmlns:a16="http://schemas.microsoft.com/office/drawing/2014/main" id="{8CC10B8C-B7E0-50BD-9708-21DA346E53F5}"/>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178800" y="4178300"/>
            <a:ext cx="812800" cy="812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1920"/>
    </mc:Choice>
    <mc:Fallback xmlns="">
      <p:transition spd="slow" advTm="219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2"/>
          <p:cNvSpPr txBox="1">
            <a:spLocks noGrp="1"/>
          </p:cNvSpPr>
          <p:nvPr>
            <p:ph type="title"/>
          </p:nvPr>
        </p:nvSpPr>
        <p:spPr>
          <a:xfrm>
            <a:off x="311700" y="539725"/>
            <a:ext cx="8520600" cy="674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Data Visualization Application</a:t>
            </a:r>
            <a:endParaRPr/>
          </a:p>
        </p:txBody>
      </p:sp>
      <p:sp>
        <p:nvSpPr>
          <p:cNvPr id="134" name="Google Shape;134;p22"/>
          <p:cNvSpPr txBox="1"/>
          <p:nvPr/>
        </p:nvSpPr>
        <p:spPr>
          <a:xfrm>
            <a:off x="0" y="1130750"/>
            <a:ext cx="4693500" cy="19086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SzPts val="1400"/>
              <a:buFont typeface="Roboto"/>
              <a:buChar char="-"/>
            </a:pPr>
            <a:r>
              <a:rPr lang="en">
                <a:latin typeface="Roboto"/>
                <a:ea typeface="Roboto"/>
                <a:cs typeface="Roboto"/>
                <a:sym typeface="Roboto"/>
              </a:rPr>
              <a:t>Created a Data visualization application that can show the following graphs:</a:t>
            </a:r>
            <a:endParaRPr>
              <a:latin typeface="Roboto"/>
              <a:ea typeface="Roboto"/>
              <a:cs typeface="Roboto"/>
              <a:sym typeface="Roboto"/>
            </a:endParaRPr>
          </a:p>
          <a:p>
            <a:pPr marL="914400" lvl="1" indent="-317500" algn="l" rtl="0">
              <a:spcBef>
                <a:spcPts val="0"/>
              </a:spcBef>
              <a:spcAft>
                <a:spcPts val="0"/>
              </a:spcAft>
              <a:buSzPts val="1400"/>
              <a:buFont typeface="Roboto"/>
              <a:buChar char="-"/>
            </a:pPr>
            <a:r>
              <a:rPr lang="en">
                <a:latin typeface="Roboto"/>
                <a:ea typeface="Roboto"/>
                <a:cs typeface="Roboto"/>
                <a:sym typeface="Roboto"/>
              </a:rPr>
              <a:t>Geographical information of logins</a:t>
            </a:r>
            <a:endParaRPr>
              <a:latin typeface="Roboto"/>
              <a:ea typeface="Roboto"/>
              <a:cs typeface="Roboto"/>
              <a:sym typeface="Roboto"/>
            </a:endParaRPr>
          </a:p>
          <a:p>
            <a:pPr marL="914400" lvl="1" indent="-317500" algn="l" rtl="0">
              <a:spcBef>
                <a:spcPts val="0"/>
              </a:spcBef>
              <a:spcAft>
                <a:spcPts val="0"/>
              </a:spcAft>
              <a:buSzPts val="1400"/>
              <a:buFont typeface="Roboto"/>
              <a:buChar char="-"/>
            </a:pPr>
            <a:r>
              <a:rPr lang="en">
                <a:latin typeface="Roboto"/>
                <a:ea typeface="Roboto"/>
                <a:cs typeface="Roboto"/>
                <a:sym typeface="Roboto"/>
              </a:rPr>
              <a:t>Session time of each student for each student</a:t>
            </a:r>
            <a:endParaRPr>
              <a:latin typeface="Roboto"/>
              <a:ea typeface="Roboto"/>
              <a:cs typeface="Roboto"/>
              <a:sym typeface="Roboto"/>
            </a:endParaRPr>
          </a:p>
          <a:p>
            <a:pPr marL="914400" lvl="1" indent="-317500" algn="l" rtl="0">
              <a:spcBef>
                <a:spcPts val="0"/>
              </a:spcBef>
              <a:spcAft>
                <a:spcPts val="0"/>
              </a:spcAft>
              <a:buSzPts val="1400"/>
              <a:buFont typeface="Roboto"/>
              <a:buChar char="-"/>
            </a:pPr>
            <a:r>
              <a:rPr lang="en">
                <a:latin typeface="Roboto"/>
                <a:ea typeface="Roboto"/>
                <a:cs typeface="Roboto"/>
                <a:sym typeface="Roboto"/>
              </a:rPr>
              <a:t>Scores/Duration for each quiz/assessment</a:t>
            </a:r>
            <a:endParaRPr>
              <a:latin typeface="Roboto"/>
              <a:ea typeface="Roboto"/>
              <a:cs typeface="Roboto"/>
              <a:sym typeface="Roboto"/>
            </a:endParaRPr>
          </a:p>
          <a:p>
            <a:pPr marL="914400" lvl="1" indent="-317500" algn="l" rtl="0">
              <a:spcBef>
                <a:spcPts val="0"/>
              </a:spcBef>
              <a:spcAft>
                <a:spcPts val="0"/>
              </a:spcAft>
              <a:buSzPts val="1400"/>
              <a:buFont typeface="Roboto"/>
              <a:buChar char="-"/>
            </a:pPr>
            <a:r>
              <a:rPr lang="en">
                <a:latin typeface="Roboto"/>
                <a:ea typeface="Roboto"/>
                <a:cs typeface="Roboto"/>
                <a:sym typeface="Roboto"/>
              </a:rPr>
              <a:t>Submission date for assignments</a:t>
            </a:r>
            <a:endParaRPr>
              <a:latin typeface="Roboto"/>
              <a:ea typeface="Roboto"/>
              <a:cs typeface="Roboto"/>
              <a:sym typeface="Roboto"/>
            </a:endParaRPr>
          </a:p>
          <a:p>
            <a:pPr marL="457200" lvl="0" indent="-317500" algn="l" rtl="0">
              <a:spcBef>
                <a:spcPts val="0"/>
              </a:spcBef>
              <a:spcAft>
                <a:spcPts val="0"/>
              </a:spcAft>
              <a:buSzPts val="1400"/>
              <a:buFont typeface="Roboto"/>
              <a:buChar char="-"/>
            </a:pPr>
            <a:r>
              <a:rPr lang="en">
                <a:latin typeface="Roboto"/>
                <a:ea typeface="Roboto"/>
                <a:cs typeface="Roboto"/>
                <a:sym typeface="Roboto"/>
              </a:rPr>
              <a:t>Integrated button in Open edX for easy access</a:t>
            </a:r>
            <a:endParaRPr>
              <a:latin typeface="Roboto"/>
              <a:ea typeface="Roboto"/>
              <a:cs typeface="Roboto"/>
              <a:sym typeface="Roboto"/>
            </a:endParaRPr>
          </a:p>
        </p:txBody>
      </p:sp>
      <p:pic>
        <p:nvPicPr>
          <p:cNvPr id="135" name="Google Shape;135;p22"/>
          <p:cNvPicPr preferRelativeResize="0"/>
          <p:nvPr/>
        </p:nvPicPr>
        <p:blipFill>
          <a:blip r:embed="rId5">
            <a:alphaModFix/>
          </a:blip>
          <a:stretch>
            <a:fillRect/>
          </a:stretch>
        </p:blipFill>
        <p:spPr>
          <a:xfrm>
            <a:off x="4693500" y="1699525"/>
            <a:ext cx="4145700" cy="2238840"/>
          </a:xfrm>
          <a:prstGeom prst="rect">
            <a:avLst/>
          </a:prstGeom>
          <a:noFill/>
          <a:ln>
            <a:noFill/>
          </a:ln>
        </p:spPr>
      </p:pic>
      <p:pic>
        <p:nvPicPr>
          <p:cNvPr id="3" name="Picture 2" descr="A screenshot of a graph&#10;&#10;Description automatically generated with medium confidence">
            <a:extLst>
              <a:ext uri="{FF2B5EF4-FFF2-40B4-BE49-F238E27FC236}">
                <a16:creationId xmlns:a16="http://schemas.microsoft.com/office/drawing/2014/main" id="{2AEC1746-B445-3041-4056-748E0EA52C7E}"/>
              </a:ext>
            </a:extLst>
          </p:cNvPr>
          <p:cNvPicPr>
            <a:picLocks noChangeAspect="1"/>
          </p:cNvPicPr>
          <p:nvPr/>
        </p:nvPicPr>
        <p:blipFill>
          <a:blip r:embed="rId6"/>
          <a:stretch>
            <a:fillRect/>
          </a:stretch>
        </p:blipFill>
        <p:spPr>
          <a:xfrm>
            <a:off x="426300" y="3039350"/>
            <a:ext cx="3840900" cy="1984733"/>
          </a:xfrm>
          <a:prstGeom prst="rect">
            <a:avLst/>
          </a:prstGeom>
        </p:spPr>
      </p:pic>
      <p:pic>
        <p:nvPicPr>
          <p:cNvPr id="4" name="Audio 3">
            <a:hlinkClick r:id="" action="ppaction://media"/>
            <a:extLst>
              <a:ext uri="{FF2B5EF4-FFF2-40B4-BE49-F238E27FC236}">
                <a16:creationId xmlns:a16="http://schemas.microsoft.com/office/drawing/2014/main" id="{8E739B8E-8B79-2552-F9DB-A40CDAEAD966}"/>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178800" y="4178300"/>
            <a:ext cx="812800" cy="812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87530"/>
    </mc:Choice>
    <mc:Fallback xmlns="">
      <p:transition spd="slow" advTm="875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3"/>
          <p:cNvSpPr txBox="1">
            <a:spLocks noGrp="1"/>
          </p:cNvSpPr>
          <p:nvPr>
            <p:ph type="body" idx="1"/>
          </p:nvPr>
        </p:nvSpPr>
        <p:spPr>
          <a:xfrm>
            <a:off x="311700" y="4521400"/>
            <a:ext cx="7979400" cy="4605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t>Product Demonstration</a:t>
            </a:r>
            <a:endParaRPr/>
          </a:p>
        </p:txBody>
      </p:sp>
      <p:pic>
        <p:nvPicPr>
          <p:cNvPr id="2" name="Demo video.mp4">
            <a:hlinkClick r:id="" action="ppaction://media"/>
            <a:extLst>
              <a:ext uri="{FF2B5EF4-FFF2-40B4-BE49-F238E27FC236}">
                <a16:creationId xmlns:a16="http://schemas.microsoft.com/office/drawing/2014/main" id="{1F2C584F-840E-A89E-D340-4799897CD0A4}"/>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810491" y="48478"/>
            <a:ext cx="7480609" cy="4207842"/>
          </a:xfrm>
          <a:prstGeom prst="rect">
            <a:avLst/>
          </a:prstGeom>
        </p:spPr>
      </p:pic>
      <p:pic>
        <p:nvPicPr>
          <p:cNvPr id="8" name="Audio 7">
            <a:hlinkClick r:id="" action="ppaction://media"/>
            <a:extLst>
              <a:ext uri="{FF2B5EF4-FFF2-40B4-BE49-F238E27FC236}">
                <a16:creationId xmlns:a16="http://schemas.microsoft.com/office/drawing/2014/main" id="{F3D6AD14-BDD7-8C5F-E2FA-6A944B9FA558}"/>
              </a:ext>
            </a:extLst>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8178800" y="4178300"/>
            <a:ext cx="812800" cy="812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182208"/>
    </mc:Choice>
    <mc:Fallback xmlns="">
      <p:transition spd="slow" advTm="1822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20433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fill="hold" display="0">
                  <p:stCondLst>
                    <p:cond delay="indefinite"/>
                  </p:stCondLst>
                </p:cTn>
                <p:tgtEl>
                  <p:spTgt spid="2"/>
                </p:tgtEl>
              </p:cMediaNode>
            </p:video>
            <p:seq concurrent="1" nextAc="seek">
              <p:cTn id="11" restart="whenNotActive" fill="hold" evtFilter="cancelBubble" nodeType="interactiveSeq">
                <p:stCondLst>
                  <p:cond evt="onClick" delay="0">
                    <p:tgtEl>
                      <p:spTgt spid="2"/>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2"/>
                                        </p:tgtEl>
                                      </p:cBhvr>
                                    </p:cmd>
                                  </p:childTnLst>
                                </p:cTn>
                              </p:par>
                            </p:childTnLst>
                          </p:cTn>
                        </p:par>
                      </p:childTnLst>
                    </p:cTn>
                  </p:par>
                </p:childTnLst>
              </p:cTn>
              <p:nextCondLst>
                <p:cond evt="onClick" delay="0">
                  <p:tgtEl>
                    <p:spTgt spid="2"/>
                  </p:tgtEl>
                </p:cond>
              </p:nextCondLst>
            </p:seq>
            <p:audio isNarration="1">
              <p:cMediaNode vol="80000" showWhenStopped="0">
                <p:cTn id="16" fill="hold" display="0">
                  <p:stCondLst>
                    <p:cond delay="indefinite"/>
                  </p:stCondLst>
                  <p:endCondLst>
                    <p:cond evt="onStopAudio" delay="0">
                      <p:tgtEl>
                        <p:sldTgt/>
                      </p:tgtEl>
                    </p:cond>
                  </p:endCondLst>
                </p:cTn>
                <p:tgtEl>
                  <p:spTgt spid="8"/>
                </p:tgtEl>
              </p:cMediaNode>
            </p:audio>
          </p:childTnLst>
        </p:cTn>
      </p:par>
    </p:tnLst>
  </p:timing>
  <p:extLst>
    <p:ext uri="{E180D4A7-C9FB-4DFB-919C-405C955672EB}">
      <p14:showEvtLst xmlns:p14="http://schemas.microsoft.com/office/powerpoint/2010/main">
        <p14:playEvt time="7" objId="2"/>
        <p14:pauseEvt time="22157" objId="2"/>
        <p14:seekEvt time="22191" objId="2" seek="30857"/>
        <p14:seekEvt time="22192" objId="2" seek="30857"/>
        <p14:resumeEvt time="22224" objId="2"/>
        <p14:pauseEvt time="26648" objId="2"/>
        <p14:seekEvt time="26682" objId="2" seek="39673"/>
        <p14:seekEvt time="26682" objId="2" seek="39673"/>
        <p14:resumeEvt time="26683" objId="2"/>
        <p14:pauseEvt time="60580" objId="2"/>
        <p14:seekEvt time="60612" objId="2" seek="130821"/>
        <p14:seekEvt time="60613" objId="2" seek="130821"/>
        <p14:resumeEvt time="60634" objId="2"/>
        <p14:pauseEvt time="123355" objId="2"/>
        <p14:seekEvt time="124786" objId="2" seek="191398"/>
        <p14:seekEvt time="124786" objId="2" seek="191398"/>
        <p14:seekEvt time="125535" objId="2" seek="192535"/>
        <p14:seekEvt time="125535" objId="2" seek="192535"/>
        <p14:resumeEvt time="138644" objId="2"/>
        <p14:pauseEvt time="149123" objId="2"/>
        <p14:resumeEvt time="176978" objId="2"/>
        <p14:stopEvt time="178501" objId="2"/>
      </p14:showEvtLst>
    </p:ext>
  </p:extLst>
</p:sld>
</file>

<file path=ppt/theme/theme1.xml><?xml version="1.0" encoding="utf-8"?>
<a:theme xmlns:a="http://schemas.openxmlformats.org/drawingml/2006/main"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263</TotalTime>
  <Words>1118</Words>
  <Application>Microsoft Macintosh PowerPoint</Application>
  <PresentationFormat>On-screen Show (16:9)</PresentationFormat>
  <Paragraphs>51</Paragraphs>
  <Slides>10</Slides>
  <Notes>9</Notes>
  <HiddenSlides>0</HiddenSlides>
  <MMClips>12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Merriweather</vt:lpstr>
      <vt:lpstr>Roboto</vt:lpstr>
      <vt:lpstr>Arial</vt:lpstr>
      <vt:lpstr>Paradigm</vt:lpstr>
      <vt:lpstr>Open edX Course Converter and Data Visualization</vt:lpstr>
      <vt:lpstr>Outline</vt:lpstr>
      <vt:lpstr>Work Accomplished</vt:lpstr>
      <vt:lpstr>Hosting: Local &amp; Cloud</vt:lpstr>
      <vt:lpstr>Course Converter</vt:lpstr>
      <vt:lpstr>Converter Mapping</vt:lpstr>
      <vt:lpstr>Importer integration</vt:lpstr>
      <vt:lpstr>Data Visualization Application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edX Course Converter and Data Visualization</dc:title>
  <cp:lastModifiedBy>Benish, Robert</cp:lastModifiedBy>
  <cp:revision>10</cp:revision>
  <dcterms:modified xsi:type="dcterms:W3CDTF">2023-05-09T01:22:02Z</dcterms:modified>
</cp:coreProperties>
</file>