
<file path=[Content_Types].xml><?xml version="1.0" encoding="utf-8"?>
<Types xmlns="http://schemas.openxmlformats.org/package/2006/content-types">
  <Override PartName="/ppt/slides/slide14.xml" ContentType="application/vnd.openxmlformats-officedocument.presentationml.slide+xml"/>
  <Override PartName="/ppt/slideMasters/slideMaster2.xml" ContentType="application/vnd.openxmlformats-officedocument.presentationml.slideMaster+xml"/>
  <Override PartName="/ppt/notesSlides/notesSlide16.xml" ContentType="application/vnd.openxmlformats-officedocument.presentationml.notesSlide+xml"/>
  <Default Extension="xlsx" ContentType="application/vnd.openxmlformats-officedocument.spreadsheetml.sheet"/>
  <Default Extension="xml" ContentType="application/xml"/>
  <Override PartName="/ppt/tableStyles.xml" ContentType="application/vnd.openxmlformats-officedocument.presentationml.tableStyles+xml"/>
  <Override PartName="/ppt/notesSlides/notesSlide1.xml" ContentType="application/vnd.openxmlformats-officedocument.presentationml.notesSlide+xml"/>
  <Override PartName="/ppt/slideLayouts/slideLayout16.xml" ContentType="application/vnd.openxmlformats-officedocument.presentationml.slideLayout+xml"/>
  <Override PartName="/ppt/slides/slide21.xml" ContentType="application/vnd.openxmlformats-officedocument.presentationml.slide+xml"/>
  <Override PartName="/ppt/slideLayouts/slideLayout25.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handoutMasters/handoutMaster1.xml" ContentType="application/vnd.openxmlformats-officedocument.presentationml.handoutMaster+xml"/>
  <Override PartName="/ppt/slideLayouts/slideLayout15.xml" ContentType="application/vnd.openxmlformats-officedocument.presentationml.slideLayout+xml"/>
  <Override PartName="/ppt/charts/chart4.xml" ContentType="application/vnd.openxmlformats-officedocument.drawingml.chart+xml"/>
  <Override PartName="/ppt/slides/slide20.xml" ContentType="application/vnd.openxmlformats-officedocument.presentationml.slide+xml"/>
  <Override PartName="/ppt/slideLayouts/slideLayout24.xml" ContentType="application/vnd.openxmlformats-officedocument.presentationml.slideLayout+xml"/>
  <Override PartName="/ppt/slides/slide4.xml" ContentType="application/vnd.openxmlformats-officedocument.presentationml.sl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Layouts/slideLayout14.xml" ContentType="application/vnd.openxmlformats-officedocument.presentationml.slideLayout+xml"/>
  <Override PartName="/ppt/charts/chart3.xml" ContentType="application/vnd.openxmlformats-officedocument.drawingml.chart+xml"/>
  <Override PartName="/ppt/slideLayouts/slideLayout23.xml" ContentType="application/vnd.openxmlformats-officedocument.presentationml.slideLayout+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drawings/drawing4.xml" ContentType="application/vnd.openxmlformats-officedocument.drawingml.chartshapes+xml"/>
  <Override PartName="/ppt/notesSlides/notesSlide13.xml" ContentType="application/vnd.openxmlformats-officedocument.presentationml.notesSlide+xml"/>
  <Override PartName="/ppt/notesSlides/notesSlide5.xml" ContentType="application/vnd.openxmlformats-officedocument.presentationml.notesSlide+xml"/>
  <Override PartName="/ppt/theme/theme4.xml" ContentType="application/vnd.openxmlformats-officedocument.theme+xml"/>
  <Override PartName="/ppt/slideLayouts/slideLayout13.xml" ContentType="application/vnd.openxmlformats-officedocument.presentationml.slideLayout+xml"/>
  <Override PartName="/ppt/charts/chart2.xml" ContentType="application/vnd.openxmlformats-officedocument.drawingml.chart+xml"/>
  <Override PartName="/ppt/slides/slide9.xml" ContentType="application/vnd.openxmlformats-officedocument.presentationml.slide+xml"/>
  <Override PartName="/ppt/slideLayouts/slideLayout9.xml" ContentType="application/vnd.openxmlformats-officedocument.presentationml.slideLayout+xml"/>
  <Override PartName="/ppt/slideLayouts/slideLayout22.xml" ContentType="application/vnd.openxmlformats-officedocument.presentationml.slideLayout+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slides/slide10.xml" ContentType="application/vnd.openxmlformats-officedocument.presentationml.slide+xml"/>
  <Override PartName="/ppt/drawings/drawing3.xml" ContentType="application/vnd.openxmlformats-officedocument.drawingml.chartshapes+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4.xml" ContentType="application/vnd.openxmlformats-officedocument.presentationml.notesSlide+xml"/>
  <Override PartName="/ppt/slideLayouts/slideLayout19.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charts/chart1.xml" ContentType="application/vnd.openxmlformats-officedocument.drawingml.chart+xml"/>
  <Override PartName="/ppt/notesSlides/notesSlide10.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Layouts/slideLayout21.xml" ContentType="application/vnd.openxmlformats-officedocument.presentationml.slideLayout+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drawings/drawing2.xml" ContentType="application/vnd.openxmlformats-officedocument.drawingml.chartshapes+xml"/>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xml" ContentType="application/vnd.openxmlformats-officedocument.presentationml.notesSlide+xml"/>
  <Override PartName="/ppt/slideLayouts/slideLayout18.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27.xml" ContentType="application/vnd.openxmlformats-officedocument.presentationml.slideLayout+xml"/>
  <Override PartName="/ppt/slides/slide7.xml" ContentType="application/vnd.openxmlformats-officedocument.presentationml.slide+xml"/>
  <Override PartName="/ppt/slideLayouts/slideLayout7.xml" ContentType="application/vnd.openxmlformats-officedocument.presentationml.slideLayout+xml"/>
  <Override PartName="/ppt/slideLayouts/slideLayout20.xml" ContentType="application/vnd.openxmlformats-officedocument.presentationml.slideLayout+xml"/>
  <Override PartName="/ppt/notesMasters/notesMaster1.xml" ContentType="application/vnd.openxmlformats-officedocument.presentationml.notesMaster+xml"/>
  <Override PartName="/ppt/slides/slide15.xml" ContentType="application/vnd.openxmlformats-officedocument.presentationml.slide+xml"/>
  <Default Extension="tiff" ContentType="image/tiff"/>
  <Override PartName="/ppt/notesSlides/notesSlide17.xml" ContentType="application/vnd.openxmlformats-officedocument.presentationml.notesSlide+xml"/>
  <Override PartName="/ppt/drawings/drawing1.xml" ContentType="application/vnd.openxmlformats-officedocument.drawingml.chartshapes+xml"/>
  <Default Extension="wdp" ContentType="image/vnd.ms-photo"/>
  <Override PartName="/ppt/notesSlides/notesSlide2.xml" ContentType="application/vnd.openxmlformats-officedocument.presentationml.notesSlide+xml"/>
  <Override PartName="/ppt/slideLayouts/slideLayout17.xml" ContentType="application/vnd.openxmlformats-officedocument.presentationml.slideLayout+xml"/>
  <Override PartName="/ppt/theme/theme1.xml" ContentType="application/vnd.openxmlformats-officedocument.theme+xml"/>
  <Override PartName="/ppt/slideLayouts/slideLayout10.xml" ContentType="application/vnd.openxmlformats-officedocument.presentationml.slideLayout+xml"/>
  <Override PartName="/ppt/presentation.xml" ContentType="application/vnd.openxmlformats-officedocument.presentationml.presentation.main+xml"/>
  <Override PartName="/ppt/slideLayouts/slideLayout26.xml" ContentType="application/vnd.openxmlformats-officedocument.presentationml.slideLayout+xml"/>
  <Override PartName="/ppt/slides/slide6.xml" ContentType="application/vnd.openxmlformats-officedocument.presentationml.slide+xml"/>
  <Default Extension="bin" ContentType="application/vnd.openxmlformats-officedocument.presentationml.printerSettings"/>
  <Override PartName="/ppt/slideLayouts/slideLayout6.xml" ContentType="application/vnd.openxmlformats-officedocument.presentationml.slideLayout+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 r:id="rId2"/>
  </p:sldMasterIdLst>
  <p:notesMasterIdLst>
    <p:notesMasterId r:id="rId24"/>
  </p:notesMasterIdLst>
  <p:handoutMasterIdLst>
    <p:handoutMasterId r:id="rId25"/>
  </p:handoutMasterIdLst>
  <p:sldIdLst>
    <p:sldId id="359" r:id="rId3"/>
    <p:sldId id="380" r:id="rId4"/>
    <p:sldId id="399" r:id="rId5"/>
    <p:sldId id="385" r:id="rId6"/>
    <p:sldId id="386" r:id="rId7"/>
    <p:sldId id="388" r:id="rId8"/>
    <p:sldId id="401" r:id="rId9"/>
    <p:sldId id="389" r:id="rId10"/>
    <p:sldId id="400" r:id="rId11"/>
    <p:sldId id="396" r:id="rId12"/>
    <p:sldId id="368" r:id="rId13"/>
    <p:sldId id="372" r:id="rId14"/>
    <p:sldId id="375" r:id="rId15"/>
    <p:sldId id="393" r:id="rId16"/>
    <p:sldId id="397" r:id="rId17"/>
    <p:sldId id="391" r:id="rId18"/>
    <p:sldId id="394" r:id="rId19"/>
    <p:sldId id="398" r:id="rId20"/>
    <p:sldId id="395" r:id="rId21"/>
    <p:sldId id="381" r:id="rId22"/>
    <p:sldId id="387" r:id="rId23"/>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8"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8"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8"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8"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8" charset="-128"/>
        <a:cs typeface="+mn-cs"/>
      </a:defRPr>
    </a:lvl5pPr>
    <a:lvl6pPr marL="2286000" algn="l" defTabSz="914400" rtl="0" eaLnBrk="1" latinLnBrk="0" hangingPunct="1">
      <a:defRPr kern="1200">
        <a:solidFill>
          <a:schemeClr val="tx1"/>
        </a:solidFill>
        <a:latin typeface="Arial" charset="0"/>
        <a:ea typeface="ＭＳ Ｐゴシック" pitchFamily="-108" charset="-128"/>
        <a:cs typeface="+mn-cs"/>
      </a:defRPr>
    </a:lvl6pPr>
    <a:lvl7pPr marL="2743200" algn="l" defTabSz="914400" rtl="0" eaLnBrk="1" latinLnBrk="0" hangingPunct="1">
      <a:defRPr kern="1200">
        <a:solidFill>
          <a:schemeClr val="tx1"/>
        </a:solidFill>
        <a:latin typeface="Arial" charset="0"/>
        <a:ea typeface="ＭＳ Ｐゴシック" pitchFamily="-108" charset="-128"/>
        <a:cs typeface="+mn-cs"/>
      </a:defRPr>
    </a:lvl7pPr>
    <a:lvl8pPr marL="3200400" algn="l" defTabSz="914400" rtl="0" eaLnBrk="1" latinLnBrk="0" hangingPunct="1">
      <a:defRPr kern="1200">
        <a:solidFill>
          <a:schemeClr val="tx1"/>
        </a:solidFill>
        <a:latin typeface="Arial" charset="0"/>
        <a:ea typeface="ＭＳ Ｐゴシック" pitchFamily="-108" charset="-128"/>
        <a:cs typeface="+mn-cs"/>
      </a:defRPr>
    </a:lvl8pPr>
    <a:lvl9pPr marL="3657600" algn="l" defTabSz="914400" rtl="0" eaLnBrk="1" latinLnBrk="0" hangingPunct="1">
      <a:defRPr kern="1200">
        <a:solidFill>
          <a:schemeClr val="tx1"/>
        </a:solidFill>
        <a:latin typeface="Arial" charset="0"/>
        <a:ea typeface="ＭＳ Ｐゴシック" pitchFamily="-108" charset="-128"/>
        <a:cs typeface="+mn-cs"/>
      </a:defRPr>
    </a:lvl9pPr>
  </p:defaultTextStyle>
  <p:extLst>
    <p:ext uri="{EFAFB233-063F-42B5-8137-9DF3F51BA10A}">
      <p15:sldGuideLst xmlns:p15="http://schemas.microsoft.com/office/powerpoint/2012/main" xmlns="" xmlns:p="http://schemas.openxmlformats.org/presentationml/2006/main" xmlns:r="http://schemas.openxmlformats.org/officeDocument/2006/relationships" xmlns:a="http://schemas.openxmlformats.org/drawingml/2006/main">
        <p15:guide id="1" orient="horz" pos="2160">
          <p15:clr>
            <a:srgbClr val="A4A3A4"/>
          </p15:clr>
        </p15:guide>
        <p15:guide id="2" pos="2880">
          <p15:clr>
            <a:srgbClr val="A4A3A4"/>
          </p15:clr>
        </p15:guide>
      </p15:sldGuideLst>
    </p:ext>
    <p:ext uri="{2D200454-40CA-4A62-9FC3-DE9A4176ACB9}">
      <p15:notesGuideLst xmlns:p15="http://schemas.microsoft.com/office/powerpoint/2012/main" xmlns="" xmlns:p="http://schemas.openxmlformats.org/presentationml/2006/main" xmlns:r="http://schemas.openxmlformats.org/officeDocument/2006/relationships" xmlns:a="http://schemas.openxmlformats.org/drawingml/2006/main"/>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p14="http://schemas.microsoft.com/office/powerpoint/2010/main" xmlns:p="http://schemas.openxmlformats.org/presentationml/2006/main" xmlns:r="http://schemas.openxmlformats.org/officeDocument/2006/relationships" xmlns:a="http://schemas.openxmlformats.org/drawingml/2006/main" xmlns="">
          <a:srgbClr val="FF0000"/>
        </p14:laserClr>
      </p:ext>
      <p:ext uri="{2FDB2607-1784-4EEB-B798-7EB5836EED8A}">
        <p14:showMediaCtrls xmlns:p14="http://schemas.microsoft.com/office/powerpoint/2010/main" xmlns:p="http://schemas.openxmlformats.org/presentationml/2006/main" xmlns:r="http://schemas.openxmlformats.org/officeDocument/2006/relationships" xmlns:a="http://schemas.openxmlformats.org/drawingml/2006/main" xmlns="" val="1"/>
      </p:ext>
    </p:extLst>
  </p:showPr>
  <p:clrMru>
    <a:srgbClr val="F8F8F8"/>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 uri="{FD5EFAAD-0ECE-453E-9831-46B23BE46B34}">
      <p15:chartTrackingRefBased xmlns:p15="http://schemas.microsoft.com/office/powerpoint/2012/main" xmlns="" xmlns:p="http://schemas.openxmlformats.org/presentationml/2006/main" xmlns:r="http://schemas.openxmlformats.org/officeDocument/2006/relationships" xmlns:a="http://schemas.openxmlformats.org/drawingml/2006/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494" autoAdjust="0"/>
    <p:restoredTop sz="85594" autoAdjust="0"/>
  </p:normalViewPr>
  <p:slideViewPr>
    <p:cSldViewPr snapToGrid="0">
      <p:cViewPr varScale="1">
        <p:scale>
          <a:sx n="80" d="100"/>
          <a:sy n="80" d="100"/>
        </p:scale>
        <p:origin x="-1456" y="-104"/>
      </p:cViewPr>
      <p:guideLst>
        <p:guide orient="horz" pos="2160"/>
        <p:guide pos="2880"/>
      </p:guideLst>
    </p:cSldViewPr>
  </p:slideViewPr>
  <p:notesTextViewPr>
    <p:cViewPr>
      <p:scale>
        <a:sx n="100" d="100"/>
        <a:sy n="100" d="100"/>
      </p:scale>
      <p:origin x="0" y="0"/>
    </p:cViewPr>
  </p:notesTextViewPr>
  <p:notesViewPr>
    <p:cSldViewPr snapToGrid="0">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 Id="rId2"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 Id="rId2"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Sheet3.xlsx"/><Relationship Id="rId2"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Sheet4.xlsx"/><Relationship Id="rId2" Type="http://schemas.openxmlformats.org/officeDocument/2006/relationships/chartUserShapes" Target="../drawings/drawing4.xml"/></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pieChart>
        <c:varyColors val="1"/>
        <c:ser>
          <c:idx val="0"/>
          <c:order val="0"/>
          <c:tx>
            <c:strRef>
              <c:f>Sheet1!$B$1</c:f>
              <c:strCache>
                <c:ptCount val="1"/>
                <c:pt idx="0">
                  <c:v>Column1</c:v>
                </c:pt>
              </c:strCache>
            </c:strRef>
          </c:tx>
          <c:spPr>
            <a:ln w="25400">
              <a:solidFill>
                <a:schemeClr val="tx1"/>
              </a:solidFill>
            </a:ln>
          </c:spPr>
          <c:dPt>
            <c:idx val="0"/>
            <c:spPr>
              <a:gradFill flip="none" rotWithShape="1">
                <a:gsLst>
                  <a:gs pos="56000">
                    <a:schemeClr val="accent3">
                      <a:lumMod val="100000"/>
                    </a:schemeClr>
                  </a:gs>
                  <a:gs pos="100000">
                    <a:srgbClr val="F58126"/>
                  </a:gs>
                  <a:gs pos="100000">
                    <a:schemeClr val="accent6"/>
                  </a:gs>
                </a:gsLst>
                <a:lin ang="10800000" scaled="0"/>
                <a:tileRect/>
              </a:gradFill>
              <a:ln w="25400">
                <a:solidFill>
                  <a:schemeClr val="tx1"/>
                </a:solidFill>
              </a:ln>
            </c:spPr>
          </c:dPt>
          <c:dPt>
            <c:idx val="1"/>
            <c:spPr>
              <a:solidFill>
                <a:schemeClr val="accent3"/>
              </a:solidFill>
              <a:ln w="25400">
                <a:solidFill>
                  <a:schemeClr val="tx1"/>
                </a:solidFill>
              </a:ln>
            </c:spPr>
          </c:dPt>
          <c:dPt>
            <c:idx val="2"/>
            <c:spPr>
              <a:solidFill>
                <a:schemeClr val="accent2"/>
              </a:solidFill>
              <a:ln w="25400">
                <a:solidFill>
                  <a:schemeClr val="tx1"/>
                </a:solidFill>
              </a:ln>
            </c:spPr>
          </c:dPt>
          <c:dPt>
            <c:idx val="3"/>
            <c:spPr>
              <a:solidFill>
                <a:schemeClr val="accent2"/>
              </a:solidFill>
              <a:ln w="25400">
                <a:solidFill>
                  <a:schemeClr val="tx1"/>
                </a:solidFill>
              </a:ln>
            </c:spPr>
          </c:dPt>
          <c:dPt>
            <c:idx val="4"/>
            <c:spPr>
              <a:solidFill>
                <a:schemeClr val="accent2"/>
              </a:solidFill>
              <a:ln w="25400">
                <a:solidFill>
                  <a:schemeClr val="tx1"/>
                </a:solidFill>
              </a:ln>
            </c:spPr>
          </c:dPt>
          <c:dPt>
            <c:idx val="5"/>
            <c:spPr>
              <a:solidFill>
                <a:schemeClr val="accent2"/>
              </a:solidFill>
              <a:ln w="25400">
                <a:solidFill>
                  <a:schemeClr val="tx1"/>
                </a:solidFill>
              </a:ln>
            </c:spPr>
          </c:dPt>
          <c:dPt>
            <c:idx val="6"/>
            <c:spPr>
              <a:solidFill>
                <a:schemeClr val="accent2"/>
              </a:solidFill>
              <a:ln w="25400">
                <a:solidFill>
                  <a:schemeClr val="tx1"/>
                </a:solidFill>
              </a:ln>
            </c:spPr>
          </c:dPt>
          <c:dPt>
            <c:idx val="8"/>
            <c:spPr>
              <a:solidFill>
                <a:schemeClr val="accent1"/>
              </a:solidFill>
              <a:ln w="25400">
                <a:solidFill>
                  <a:schemeClr val="tx1"/>
                </a:solidFill>
              </a:ln>
            </c:spPr>
          </c:dPt>
          <c:dPt>
            <c:idx val="9"/>
            <c:spPr>
              <a:solidFill>
                <a:schemeClr val="accent1"/>
              </a:solidFill>
              <a:ln w="25400">
                <a:solidFill>
                  <a:schemeClr val="tx1"/>
                </a:solidFill>
              </a:ln>
            </c:spPr>
          </c:dPt>
          <c:dPt>
            <c:idx val="10"/>
            <c:spPr>
              <a:solidFill>
                <a:schemeClr val="accent1"/>
              </a:solidFill>
              <a:ln w="25400">
                <a:solidFill>
                  <a:schemeClr val="tx1"/>
                </a:solidFill>
              </a:ln>
            </c:spPr>
          </c:dPt>
          <c:dPt>
            <c:idx val="11"/>
            <c:spPr>
              <a:solidFill>
                <a:schemeClr val="accent1"/>
              </a:solidFill>
              <a:ln w="25400">
                <a:solidFill>
                  <a:schemeClr val="tx1"/>
                </a:solidFill>
              </a:ln>
            </c:spPr>
          </c:dPt>
          <c:dPt>
            <c:idx val="12"/>
            <c:spPr>
              <a:solidFill>
                <a:schemeClr val="accent6"/>
              </a:solidFill>
              <a:ln w="25400">
                <a:solidFill>
                  <a:schemeClr val="tx1"/>
                </a:solidFill>
              </a:ln>
            </c:spPr>
          </c:dPt>
          <c:dPt>
            <c:idx val="13"/>
            <c:spPr>
              <a:solidFill>
                <a:schemeClr val="accent6"/>
              </a:solidFill>
              <a:ln w="25400">
                <a:solidFill>
                  <a:schemeClr val="tx1"/>
                </a:solidFill>
              </a:ln>
            </c:spPr>
          </c:dPt>
          <c:dPt>
            <c:idx val="14"/>
            <c:spPr>
              <a:solidFill>
                <a:schemeClr val="accent6"/>
              </a:solidFill>
              <a:ln w="25400">
                <a:solidFill>
                  <a:schemeClr val="tx1"/>
                </a:solidFill>
              </a:ln>
            </c:spPr>
          </c:dPt>
          <c:dLbls>
            <c:delete val="1"/>
          </c:dLbls>
          <c:cat>
            <c:strRef>
              <c:f>Sheet1!$A$2:$A$16</c:f>
              <c:strCache>
                <c:ptCount val="15"/>
                <c:pt idx="0">
                  <c:v>WFIP 2</c:v>
                </c:pt>
                <c:pt idx="1">
                  <c:v>WFIP 1</c:v>
                </c:pt>
                <c:pt idx="2">
                  <c:v>XPIA</c:v>
                </c:pt>
                <c:pt idx="3">
                  <c:v>Lidars, radar, sodar tests</c:v>
                </c:pt>
                <c:pt idx="4">
                  <c:v>RFORE</c:v>
                </c:pt>
                <c:pt idx="5">
                  <c:v>Floating Lidars</c:v>
                </c:pt>
                <c:pt idx="6">
                  <c:v>WPR</c:v>
                </c:pt>
                <c:pt idx="7">
                  <c:v>Hurricanes</c:v>
                </c:pt>
                <c:pt idx="8">
                  <c:v>Standards Development</c:v>
                </c:pt>
                <c:pt idx="9">
                  <c:v>IEA Task on Forecasting</c:v>
                </c:pt>
                <c:pt idx="10">
                  <c:v>DAP</c:v>
                </c:pt>
                <c:pt idx="11">
                  <c:v>Met-Ocean Model Coupling</c:v>
                </c:pt>
                <c:pt idx="12">
                  <c:v>UQ</c:v>
                </c:pt>
                <c:pt idx="13">
                  <c:v>Meso-Micro Turbulence</c:v>
                </c:pt>
                <c:pt idx="14">
                  <c:v>IBM</c:v>
                </c:pt>
              </c:strCache>
            </c:strRef>
          </c:cat>
          <c:val>
            <c:numRef>
              <c:f>Sheet1!$B$2:$B$16</c:f>
              <c:numCache>
                <c:formatCode>General</c:formatCode>
                <c:ptCount val="15"/>
                <c:pt idx="0">
                  <c:v>4.0</c:v>
                </c:pt>
                <c:pt idx="1">
                  <c:v>2.0</c:v>
                </c:pt>
                <c:pt idx="2">
                  <c:v>1.0</c:v>
                </c:pt>
                <c:pt idx="3">
                  <c:v>1.0</c:v>
                </c:pt>
                <c:pt idx="4">
                  <c:v>1.0</c:v>
                </c:pt>
                <c:pt idx="5">
                  <c:v>1.0</c:v>
                </c:pt>
                <c:pt idx="6">
                  <c:v>1.0</c:v>
                </c:pt>
                <c:pt idx="7">
                  <c:v>1.0</c:v>
                </c:pt>
                <c:pt idx="8">
                  <c:v>2.0</c:v>
                </c:pt>
                <c:pt idx="9">
                  <c:v>2.0</c:v>
                </c:pt>
                <c:pt idx="10">
                  <c:v>2.0</c:v>
                </c:pt>
                <c:pt idx="11">
                  <c:v>2.0</c:v>
                </c:pt>
                <c:pt idx="12">
                  <c:v>2.0</c:v>
                </c:pt>
                <c:pt idx="13">
                  <c:v>2.0</c:v>
                </c:pt>
                <c:pt idx="14">
                  <c:v>2.0</c:v>
                </c:pt>
              </c:numCache>
            </c:numRef>
          </c:val>
        </c:ser>
        <c:dLbls>
          <c:showVal val="1"/>
        </c:dLbls>
        <c:firstSliceAng val="0"/>
      </c:pieChart>
    </c:plotArea>
    <c:plotVisOnly val="1"/>
    <c:dispBlanksAs val="zero"/>
  </c:chart>
  <c:txPr>
    <a:bodyPr/>
    <a:lstStyle/>
    <a:p>
      <a:pPr>
        <a:defRPr sz="1800"/>
      </a:pPr>
      <a:endParaRPr lang="en-US"/>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pieChart>
        <c:varyColors val="1"/>
        <c:ser>
          <c:idx val="0"/>
          <c:order val="0"/>
          <c:tx>
            <c:strRef>
              <c:f>Sheet1!$B$1</c:f>
              <c:strCache>
                <c:ptCount val="1"/>
                <c:pt idx="0">
                  <c:v>Column1</c:v>
                </c:pt>
              </c:strCache>
            </c:strRef>
          </c:tx>
          <c:spPr>
            <a:ln w="25400">
              <a:solidFill>
                <a:schemeClr val="tx1"/>
              </a:solidFill>
            </a:ln>
          </c:spPr>
          <c:dPt>
            <c:idx val="0"/>
            <c:spPr>
              <a:gradFill flip="none" rotWithShape="1">
                <a:gsLst>
                  <a:gs pos="56000">
                    <a:schemeClr val="accent3">
                      <a:lumMod val="100000"/>
                    </a:schemeClr>
                  </a:gs>
                  <a:gs pos="100000">
                    <a:srgbClr val="F58126"/>
                  </a:gs>
                  <a:gs pos="100000">
                    <a:schemeClr val="accent6"/>
                  </a:gs>
                </a:gsLst>
                <a:lin ang="10800000" scaled="0"/>
                <a:tileRect/>
              </a:gradFill>
              <a:ln w="25400">
                <a:solidFill>
                  <a:schemeClr val="tx1"/>
                </a:solidFill>
              </a:ln>
            </c:spPr>
          </c:dPt>
          <c:dPt>
            <c:idx val="1"/>
            <c:spPr>
              <a:solidFill>
                <a:schemeClr val="accent3"/>
              </a:solidFill>
              <a:ln w="25400">
                <a:solidFill>
                  <a:schemeClr val="tx1"/>
                </a:solidFill>
              </a:ln>
            </c:spPr>
          </c:dPt>
          <c:dPt>
            <c:idx val="2"/>
            <c:spPr>
              <a:solidFill>
                <a:schemeClr val="accent2"/>
              </a:solidFill>
              <a:ln w="25400">
                <a:solidFill>
                  <a:schemeClr val="tx1"/>
                </a:solidFill>
              </a:ln>
            </c:spPr>
          </c:dPt>
          <c:dPt>
            <c:idx val="3"/>
            <c:spPr>
              <a:solidFill>
                <a:schemeClr val="accent2"/>
              </a:solidFill>
              <a:ln w="25400">
                <a:solidFill>
                  <a:schemeClr val="tx1"/>
                </a:solidFill>
              </a:ln>
            </c:spPr>
          </c:dPt>
          <c:dPt>
            <c:idx val="4"/>
            <c:spPr>
              <a:solidFill>
                <a:schemeClr val="accent2"/>
              </a:solidFill>
              <a:ln w="25400">
                <a:solidFill>
                  <a:schemeClr val="tx1"/>
                </a:solidFill>
              </a:ln>
            </c:spPr>
          </c:dPt>
          <c:dPt>
            <c:idx val="5"/>
            <c:spPr>
              <a:solidFill>
                <a:schemeClr val="accent2"/>
              </a:solidFill>
              <a:ln w="25400">
                <a:solidFill>
                  <a:schemeClr val="tx1"/>
                </a:solidFill>
              </a:ln>
            </c:spPr>
          </c:dPt>
          <c:dPt>
            <c:idx val="6"/>
            <c:spPr>
              <a:solidFill>
                <a:schemeClr val="accent2"/>
              </a:solidFill>
              <a:ln w="25400">
                <a:solidFill>
                  <a:schemeClr val="tx1"/>
                </a:solidFill>
              </a:ln>
            </c:spPr>
          </c:dPt>
          <c:dPt>
            <c:idx val="8"/>
            <c:spPr>
              <a:solidFill>
                <a:schemeClr val="accent1"/>
              </a:solidFill>
              <a:ln w="25400">
                <a:solidFill>
                  <a:schemeClr val="tx1"/>
                </a:solidFill>
              </a:ln>
            </c:spPr>
          </c:dPt>
          <c:dPt>
            <c:idx val="9"/>
            <c:spPr>
              <a:solidFill>
                <a:schemeClr val="accent1"/>
              </a:solidFill>
              <a:ln w="25400">
                <a:solidFill>
                  <a:schemeClr val="tx1"/>
                </a:solidFill>
              </a:ln>
            </c:spPr>
          </c:dPt>
          <c:dPt>
            <c:idx val="10"/>
            <c:spPr>
              <a:solidFill>
                <a:schemeClr val="accent1"/>
              </a:solidFill>
              <a:ln w="25400">
                <a:solidFill>
                  <a:schemeClr val="tx1"/>
                </a:solidFill>
              </a:ln>
            </c:spPr>
          </c:dPt>
          <c:dPt>
            <c:idx val="11"/>
            <c:spPr>
              <a:solidFill>
                <a:schemeClr val="accent1"/>
              </a:solidFill>
              <a:ln w="25400">
                <a:solidFill>
                  <a:schemeClr val="tx1"/>
                </a:solidFill>
              </a:ln>
            </c:spPr>
          </c:dPt>
          <c:dPt>
            <c:idx val="12"/>
            <c:spPr>
              <a:solidFill>
                <a:schemeClr val="accent6"/>
              </a:solidFill>
              <a:ln w="25400">
                <a:solidFill>
                  <a:schemeClr val="tx1"/>
                </a:solidFill>
              </a:ln>
            </c:spPr>
          </c:dPt>
          <c:dPt>
            <c:idx val="13"/>
            <c:spPr>
              <a:solidFill>
                <a:schemeClr val="accent6"/>
              </a:solidFill>
              <a:ln w="25400">
                <a:solidFill>
                  <a:schemeClr val="tx1"/>
                </a:solidFill>
              </a:ln>
            </c:spPr>
          </c:dPt>
          <c:dPt>
            <c:idx val="14"/>
            <c:spPr>
              <a:solidFill>
                <a:schemeClr val="accent6"/>
              </a:solidFill>
              <a:ln w="25400">
                <a:solidFill>
                  <a:schemeClr val="tx1"/>
                </a:solidFill>
              </a:ln>
            </c:spPr>
          </c:dPt>
          <c:dLbls>
            <c:delete val="1"/>
          </c:dLbls>
          <c:cat>
            <c:strRef>
              <c:f>Sheet1!$A$2:$A$16</c:f>
              <c:strCache>
                <c:ptCount val="15"/>
                <c:pt idx="0">
                  <c:v>WFIP 2</c:v>
                </c:pt>
                <c:pt idx="1">
                  <c:v>WFIP 1</c:v>
                </c:pt>
                <c:pt idx="2">
                  <c:v>XPIA</c:v>
                </c:pt>
                <c:pt idx="3">
                  <c:v>Lidars, radar, sodar tests</c:v>
                </c:pt>
                <c:pt idx="4">
                  <c:v>RFORE</c:v>
                </c:pt>
                <c:pt idx="5">
                  <c:v>Floating Lidars</c:v>
                </c:pt>
                <c:pt idx="6">
                  <c:v>WPR</c:v>
                </c:pt>
                <c:pt idx="7">
                  <c:v>Hurricanes</c:v>
                </c:pt>
                <c:pt idx="8">
                  <c:v>Standards Development</c:v>
                </c:pt>
                <c:pt idx="9">
                  <c:v>IEA Task on Forecasting</c:v>
                </c:pt>
                <c:pt idx="10">
                  <c:v>DAP</c:v>
                </c:pt>
                <c:pt idx="11">
                  <c:v>Met-Ocean Model Coupling</c:v>
                </c:pt>
                <c:pt idx="12">
                  <c:v>UQ</c:v>
                </c:pt>
                <c:pt idx="13">
                  <c:v>Meso-Micro Turbulence</c:v>
                </c:pt>
                <c:pt idx="14">
                  <c:v>IBM</c:v>
                </c:pt>
              </c:strCache>
            </c:strRef>
          </c:cat>
          <c:val>
            <c:numRef>
              <c:f>Sheet1!$B$2:$B$16</c:f>
              <c:numCache>
                <c:formatCode>General</c:formatCode>
                <c:ptCount val="15"/>
                <c:pt idx="0">
                  <c:v>4.0</c:v>
                </c:pt>
                <c:pt idx="1">
                  <c:v>2.0</c:v>
                </c:pt>
                <c:pt idx="2">
                  <c:v>1.0</c:v>
                </c:pt>
                <c:pt idx="3">
                  <c:v>1.0</c:v>
                </c:pt>
                <c:pt idx="4">
                  <c:v>1.0</c:v>
                </c:pt>
                <c:pt idx="5">
                  <c:v>1.0</c:v>
                </c:pt>
                <c:pt idx="6">
                  <c:v>1.0</c:v>
                </c:pt>
                <c:pt idx="7">
                  <c:v>1.0</c:v>
                </c:pt>
                <c:pt idx="8">
                  <c:v>2.0</c:v>
                </c:pt>
                <c:pt idx="9">
                  <c:v>2.0</c:v>
                </c:pt>
                <c:pt idx="10">
                  <c:v>2.0</c:v>
                </c:pt>
                <c:pt idx="11">
                  <c:v>2.0</c:v>
                </c:pt>
                <c:pt idx="12">
                  <c:v>2.0</c:v>
                </c:pt>
                <c:pt idx="13">
                  <c:v>2.0</c:v>
                </c:pt>
                <c:pt idx="14">
                  <c:v>2.0</c:v>
                </c:pt>
              </c:numCache>
            </c:numRef>
          </c:val>
        </c:ser>
        <c:dLbls>
          <c:showVal val="1"/>
        </c:dLbls>
        <c:firstSliceAng val="0"/>
      </c:pieChart>
    </c:plotArea>
    <c:plotVisOnly val="1"/>
    <c:dispBlanksAs val="zero"/>
  </c:chart>
  <c:txPr>
    <a:bodyPr/>
    <a:lstStyle/>
    <a:p>
      <a:pPr>
        <a:defRPr sz="1800"/>
      </a:pPr>
      <a:endParaRPr lang="en-US"/>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pieChart>
        <c:varyColors val="1"/>
        <c:ser>
          <c:idx val="0"/>
          <c:order val="0"/>
          <c:tx>
            <c:strRef>
              <c:f>Sheet1!$B$1</c:f>
              <c:strCache>
                <c:ptCount val="1"/>
                <c:pt idx="0">
                  <c:v>Column1</c:v>
                </c:pt>
              </c:strCache>
            </c:strRef>
          </c:tx>
          <c:spPr>
            <a:ln w="25400">
              <a:solidFill>
                <a:schemeClr val="tx1"/>
              </a:solidFill>
            </a:ln>
          </c:spPr>
          <c:dPt>
            <c:idx val="0"/>
            <c:spPr>
              <a:gradFill flip="none" rotWithShape="1">
                <a:gsLst>
                  <a:gs pos="56000">
                    <a:schemeClr val="accent3">
                      <a:lumMod val="100000"/>
                    </a:schemeClr>
                  </a:gs>
                  <a:gs pos="100000">
                    <a:srgbClr val="F58126"/>
                  </a:gs>
                  <a:gs pos="100000">
                    <a:schemeClr val="accent6"/>
                  </a:gs>
                </a:gsLst>
                <a:lin ang="10800000" scaled="0"/>
                <a:tileRect/>
              </a:gradFill>
              <a:ln w="25400">
                <a:solidFill>
                  <a:schemeClr val="tx1"/>
                </a:solidFill>
              </a:ln>
            </c:spPr>
          </c:dPt>
          <c:dPt>
            <c:idx val="1"/>
            <c:spPr>
              <a:solidFill>
                <a:schemeClr val="accent3"/>
              </a:solidFill>
              <a:ln w="25400">
                <a:solidFill>
                  <a:schemeClr val="tx1"/>
                </a:solidFill>
              </a:ln>
            </c:spPr>
          </c:dPt>
          <c:dPt>
            <c:idx val="2"/>
            <c:spPr>
              <a:solidFill>
                <a:schemeClr val="accent2"/>
              </a:solidFill>
              <a:ln w="25400">
                <a:solidFill>
                  <a:schemeClr val="tx1"/>
                </a:solidFill>
              </a:ln>
            </c:spPr>
          </c:dPt>
          <c:dPt>
            <c:idx val="3"/>
            <c:spPr>
              <a:solidFill>
                <a:schemeClr val="accent2"/>
              </a:solidFill>
              <a:ln w="25400">
                <a:solidFill>
                  <a:schemeClr val="tx1"/>
                </a:solidFill>
              </a:ln>
            </c:spPr>
          </c:dPt>
          <c:dPt>
            <c:idx val="4"/>
            <c:spPr>
              <a:solidFill>
                <a:schemeClr val="accent2"/>
              </a:solidFill>
              <a:ln w="25400">
                <a:solidFill>
                  <a:schemeClr val="tx1"/>
                </a:solidFill>
              </a:ln>
            </c:spPr>
          </c:dPt>
          <c:dPt>
            <c:idx val="5"/>
            <c:spPr>
              <a:solidFill>
                <a:schemeClr val="accent2"/>
              </a:solidFill>
              <a:ln w="25400">
                <a:solidFill>
                  <a:schemeClr val="tx1"/>
                </a:solidFill>
              </a:ln>
            </c:spPr>
          </c:dPt>
          <c:dPt>
            <c:idx val="6"/>
            <c:spPr>
              <a:solidFill>
                <a:schemeClr val="accent2"/>
              </a:solidFill>
              <a:ln w="25400">
                <a:solidFill>
                  <a:schemeClr val="tx1"/>
                </a:solidFill>
              </a:ln>
            </c:spPr>
          </c:dPt>
          <c:dPt>
            <c:idx val="8"/>
            <c:spPr>
              <a:solidFill>
                <a:schemeClr val="accent1"/>
              </a:solidFill>
              <a:ln w="25400">
                <a:solidFill>
                  <a:schemeClr val="tx1"/>
                </a:solidFill>
              </a:ln>
            </c:spPr>
          </c:dPt>
          <c:dPt>
            <c:idx val="9"/>
            <c:spPr>
              <a:solidFill>
                <a:schemeClr val="accent1"/>
              </a:solidFill>
              <a:ln w="25400">
                <a:solidFill>
                  <a:schemeClr val="tx1"/>
                </a:solidFill>
              </a:ln>
            </c:spPr>
          </c:dPt>
          <c:dPt>
            <c:idx val="10"/>
            <c:spPr>
              <a:solidFill>
                <a:schemeClr val="accent1"/>
              </a:solidFill>
              <a:ln w="25400">
                <a:solidFill>
                  <a:schemeClr val="tx1"/>
                </a:solidFill>
              </a:ln>
            </c:spPr>
          </c:dPt>
          <c:dPt>
            <c:idx val="11"/>
            <c:spPr>
              <a:solidFill>
                <a:schemeClr val="accent1"/>
              </a:solidFill>
              <a:ln w="25400">
                <a:solidFill>
                  <a:schemeClr val="tx1"/>
                </a:solidFill>
              </a:ln>
            </c:spPr>
          </c:dPt>
          <c:dPt>
            <c:idx val="12"/>
            <c:spPr>
              <a:solidFill>
                <a:schemeClr val="accent6"/>
              </a:solidFill>
              <a:ln w="25400">
                <a:solidFill>
                  <a:schemeClr val="tx1"/>
                </a:solidFill>
              </a:ln>
            </c:spPr>
          </c:dPt>
          <c:dPt>
            <c:idx val="13"/>
            <c:spPr>
              <a:solidFill>
                <a:schemeClr val="accent6"/>
              </a:solidFill>
              <a:ln w="25400">
                <a:solidFill>
                  <a:schemeClr val="tx1"/>
                </a:solidFill>
              </a:ln>
            </c:spPr>
          </c:dPt>
          <c:dPt>
            <c:idx val="14"/>
            <c:spPr>
              <a:solidFill>
                <a:schemeClr val="accent6"/>
              </a:solidFill>
              <a:ln w="25400">
                <a:solidFill>
                  <a:schemeClr val="tx1"/>
                </a:solidFill>
              </a:ln>
            </c:spPr>
          </c:dPt>
          <c:dLbls>
            <c:delete val="1"/>
          </c:dLbls>
          <c:cat>
            <c:strRef>
              <c:f>Sheet1!$A$2:$A$16</c:f>
              <c:strCache>
                <c:ptCount val="15"/>
                <c:pt idx="0">
                  <c:v>WFIP 2</c:v>
                </c:pt>
                <c:pt idx="1">
                  <c:v>WFIP 1</c:v>
                </c:pt>
                <c:pt idx="2">
                  <c:v>XPIA</c:v>
                </c:pt>
                <c:pt idx="3">
                  <c:v>Lidars, radar, sodar tests</c:v>
                </c:pt>
                <c:pt idx="4">
                  <c:v>RFORE</c:v>
                </c:pt>
                <c:pt idx="5">
                  <c:v>Floating Lidars</c:v>
                </c:pt>
                <c:pt idx="6">
                  <c:v>WPR</c:v>
                </c:pt>
                <c:pt idx="7">
                  <c:v>Hurricanes</c:v>
                </c:pt>
                <c:pt idx="8">
                  <c:v>Standards Development</c:v>
                </c:pt>
                <c:pt idx="9">
                  <c:v>IEA Task on Forecasting</c:v>
                </c:pt>
                <c:pt idx="10">
                  <c:v>DAP</c:v>
                </c:pt>
                <c:pt idx="11">
                  <c:v>Met-Ocean Model Coupling</c:v>
                </c:pt>
                <c:pt idx="12">
                  <c:v>UQ</c:v>
                </c:pt>
                <c:pt idx="13">
                  <c:v>Meso-Micro Turbulence</c:v>
                </c:pt>
                <c:pt idx="14">
                  <c:v>IBM</c:v>
                </c:pt>
              </c:strCache>
            </c:strRef>
          </c:cat>
          <c:val>
            <c:numRef>
              <c:f>Sheet1!$B$2:$B$16</c:f>
              <c:numCache>
                <c:formatCode>General</c:formatCode>
                <c:ptCount val="15"/>
                <c:pt idx="0">
                  <c:v>4.0</c:v>
                </c:pt>
                <c:pt idx="1">
                  <c:v>2.0</c:v>
                </c:pt>
                <c:pt idx="2">
                  <c:v>1.0</c:v>
                </c:pt>
                <c:pt idx="3">
                  <c:v>1.0</c:v>
                </c:pt>
                <c:pt idx="4">
                  <c:v>1.0</c:v>
                </c:pt>
                <c:pt idx="5">
                  <c:v>1.0</c:v>
                </c:pt>
                <c:pt idx="6">
                  <c:v>1.0</c:v>
                </c:pt>
                <c:pt idx="7">
                  <c:v>1.0</c:v>
                </c:pt>
                <c:pt idx="8">
                  <c:v>2.0</c:v>
                </c:pt>
                <c:pt idx="9">
                  <c:v>2.0</c:v>
                </c:pt>
                <c:pt idx="10">
                  <c:v>2.0</c:v>
                </c:pt>
                <c:pt idx="11">
                  <c:v>2.0</c:v>
                </c:pt>
                <c:pt idx="12">
                  <c:v>2.0</c:v>
                </c:pt>
                <c:pt idx="13">
                  <c:v>2.0</c:v>
                </c:pt>
                <c:pt idx="14">
                  <c:v>2.0</c:v>
                </c:pt>
              </c:numCache>
            </c:numRef>
          </c:val>
        </c:ser>
        <c:dLbls>
          <c:showVal val="1"/>
        </c:dLbls>
        <c:firstSliceAng val="0"/>
      </c:pieChart>
    </c:plotArea>
    <c:plotVisOnly val="1"/>
    <c:dispBlanksAs val="zero"/>
  </c:chart>
  <c:txPr>
    <a:bodyPr/>
    <a:lstStyle/>
    <a:p>
      <a:pPr>
        <a:defRPr sz="1800"/>
      </a:pPr>
      <a:endParaRPr lang="en-US"/>
    </a:p>
  </c:txPr>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pieChart>
        <c:varyColors val="1"/>
        <c:ser>
          <c:idx val="0"/>
          <c:order val="0"/>
          <c:tx>
            <c:strRef>
              <c:f>Sheet1!$B$1</c:f>
              <c:strCache>
                <c:ptCount val="1"/>
                <c:pt idx="0">
                  <c:v>Column1</c:v>
                </c:pt>
              </c:strCache>
            </c:strRef>
          </c:tx>
          <c:spPr>
            <a:ln w="25400">
              <a:solidFill>
                <a:schemeClr val="tx1"/>
              </a:solidFill>
            </a:ln>
          </c:spPr>
          <c:dPt>
            <c:idx val="0"/>
            <c:spPr>
              <a:gradFill flip="none" rotWithShape="1">
                <a:gsLst>
                  <a:gs pos="56000">
                    <a:schemeClr val="accent3">
                      <a:lumMod val="100000"/>
                    </a:schemeClr>
                  </a:gs>
                  <a:gs pos="100000">
                    <a:srgbClr val="F58126"/>
                  </a:gs>
                  <a:gs pos="100000">
                    <a:schemeClr val="accent6"/>
                  </a:gs>
                </a:gsLst>
                <a:lin ang="10800000" scaled="0"/>
                <a:tileRect/>
              </a:gradFill>
              <a:ln w="25400">
                <a:solidFill>
                  <a:schemeClr val="tx1"/>
                </a:solidFill>
              </a:ln>
            </c:spPr>
          </c:dPt>
          <c:dPt>
            <c:idx val="1"/>
            <c:spPr>
              <a:solidFill>
                <a:schemeClr val="accent3"/>
              </a:solidFill>
              <a:ln w="25400">
                <a:solidFill>
                  <a:schemeClr val="tx1"/>
                </a:solidFill>
              </a:ln>
            </c:spPr>
          </c:dPt>
          <c:dPt>
            <c:idx val="2"/>
            <c:spPr>
              <a:solidFill>
                <a:schemeClr val="accent2"/>
              </a:solidFill>
              <a:ln w="25400">
                <a:solidFill>
                  <a:schemeClr val="tx1"/>
                </a:solidFill>
              </a:ln>
            </c:spPr>
          </c:dPt>
          <c:dPt>
            <c:idx val="3"/>
            <c:spPr>
              <a:solidFill>
                <a:schemeClr val="accent2"/>
              </a:solidFill>
              <a:ln w="25400">
                <a:solidFill>
                  <a:schemeClr val="tx1"/>
                </a:solidFill>
              </a:ln>
            </c:spPr>
          </c:dPt>
          <c:dPt>
            <c:idx val="4"/>
            <c:spPr>
              <a:solidFill>
                <a:schemeClr val="accent2"/>
              </a:solidFill>
              <a:ln w="25400">
                <a:solidFill>
                  <a:schemeClr val="tx1"/>
                </a:solidFill>
              </a:ln>
            </c:spPr>
          </c:dPt>
          <c:dPt>
            <c:idx val="5"/>
            <c:spPr>
              <a:solidFill>
                <a:schemeClr val="accent2"/>
              </a:solidFill>
              <a:ln w="25400">
                <a:solidFill>
                  <a:schemeClr val="tx1"/>
                </a:solidFill>
              </a:ln>
            </c:spPr>
          </c:dPt>
          <c:dPt>
            <c:idx val="6"/>
            <c:spPr>
              <a:solidFill>
                <a:schemeClr val="accent2"/>
              </a:solidFill>
              <a:ln w="25400">
                <a:solidFill>
                  <a:schemeClr val="tx1"/>
                </a:solidFill>
              </a:ln>
            </c:spPr>
          </c:dPt>
          <c:dPt>
            <c:idx val="8"/>
            <c:spPr>
              <a:solidFill>
                <a:schemeClr val="accent1"/>
              </a:solidFill>
              <a:ln w="25400">
                <a:solidFill>
                  <a:schemeClr val="tx1"/>
                </a:solidFill>
              </a:ln>
            </c:spPr>
          </c:dPt>
          <c:dPt>
            <c:idx val="9"/>
            <c:spPr>
              <a:solidFill>
                <a:schemeClr val="accent1"/>
              </a:solidFill>
              <a:ln w="25400">
                <a:solidFill>
                  <a:schemeClr val="tx1"/>
                </a:solidFill>
              </a:ln>
            </c:spPr>
          </c:dPt>
          <c:dPt>
            <c:idx val="10"/>
            <c:spPr>
              <a:solidFill>
                <a:schemeClr val="accent1"/>
              </a:solidFill>
              <a:ln w="25400">
                <a:solidFill>
                  <a:schemeClr val="tx1"/>
                </a:solidFill>
              </a:ln>
            </c:spPr>
          </c:dPt>
          <c:dPt>
            <c:idx val="11"/>
            <c:spPr>
              <a:solidFill>
                <a:schemeClr val="accent1"/>
              </a:solidFill>
              <a:ln w="25400">
                <a:solidFill>
                  <a:schemeClr val="tx1"/>
                </a:solidFill>
              </a:ln>
            </c:spPr>
          </c:dPt>
          <c:dPt>
            <c:idx val="12"/>
            <c:spPr>
              <a:solidFill>
                <a:schemeClr val="accent6"/>
              </a:solidFill>
              <a:ln w="25400">
                <a:solidFill>
                  <a:schemeClr val="tx1"/>
                </a:solidFill>
              </a:ln>
            </c:spPr>
          </c:dPt>
          <c:dPt>
            <c:idx val="13"/>
            <c:spPr>
              <a:solidFill>
                <a:schemeClr val="accent6"/>
              </a:solidFill>
              <a:ln w="25400">
                <a:solidFill>
                  <a:schemeClr val="tx1"/>
                </a:solidFill>
              </a:ln>
            </c:spPr>
          </c:dPt>
          <c:dPt>
            <c:idx val="14"/>
            <c:spPr>
              <a:solidFill>
                <a:schemeClr val="accent6"/>
              </a:solidFill>
              <a:ln w="25400">
                <a:solidFill>
                  <a:schemeClr val="tx1"/>
                </a:solidFill>
              </a:ln>
            </c:spPr>
          </c:dPt>
          <c:dLbls>
            <c:delete val="1"/>
          </c:dLbls>
          <c:cat>
            <c:strRef>
              <c:f>Sheet1!$A$2:$A$16</c:f>
              <c:strCache>
                <c:ptCount val="15"/>
                <c:pt idx="0">
                  <c:v>WFIP 2</c:v>
                </c:pt>
                <c:pt idx="1">
                  <c:v>WFIP 1</c:v>
                </c:pt>
                <c:pt idx="2">
                  <c:v>XPIA</c:v>
                </c:pt>
                <c:pt idx="3">
                  <c:v>Lidars, radar, sodar tests</c:v>
                </c:pt>
                <c:pt idx="4">
                  <c:v>RFORE</c:v>
                </c:pt>
                <c:pt idx="5">
                  <c:v>Floating Lidars</c:v>
                </c:pt>
                <c:pt idx="6">
                  <c:v>WPR</c:v>
                </c:pt>
                <c:pt idx="7">
                  <c:v>Hurricanes</c:v>
                </c:pt>
                <c:pt idx="8">
                  <c:v>Standards Development</c:v>
                </c:pt>
                <c:pt idx="9">
                  <c:v>IEA Task on Forecasting</c:v>
                </c:pt>
                <c:pt idx="10">
                  <c:v>DAP</c:v>
                </c:pt>
                <c:pt idx="11">
                  <c:v>Met-Ocean Model Coupling</c:v>
                </c:pt>
                <c:pt idx="12">
                  <c:v>UQ</c:v>
                </c:pt>
                <c:pt idx="13">
                  <c:v>Meso-Micro Turbulence</c:v>
                </c:pt>
                <c:pt idx="14">
                  <c:v>IBM</c:v>
                </c:pt>
              </c:strCache>
            </c:strRef>
          </c:cat>
          <c:val>
            <c:numRef>
              <c:f>Sheet1!$B$2:$B$16</c:f>
              <c:numCache>
                <c:formatCode>General</c:formatCode>
                <c:ptCount val="15"/>
                <c:pt idx="0">
                  <c:v>4.0</c:v>
                </c:pt>
                <c:pt idx="1">
                  <c:v>2.0</c:v>
                </c:pt>
                <c:pt idx="2">
                  <c:v>1.0</c:v>
                </c:pt>
                <c:pt idx="3">
                  <c:v>1.0</c:v>
                </c:pt>
                <c:pt idx="4">
                  <c:v>1.0</c:v>
                </c:pt>
                <c:pt idx="5">
                  <c:v>1.0</c:v>
                </c:pt>
                <c:pt idx="6">
                  <c:v>1.0</c:v>
                </c:pt>
                <c:pt idx="7">
                  <c:v>1.0</c:v>
                </c:pt>
                <c:pt idx="8">
                  <c:v>2.0</c:v>
                </c:pt>
                <c:pt idx="9">
                  <c:v>2.0</c:v>
                </c:pt>
                <c:pt idx="10">
                  <c:v>2.0</c:v>
                </c:pt>
                <c:pt idx="11">
                  <c:v>2.0</c:v>
                </c:pt>
                <c:pt idx="12">
                  <c:v>2.0</c:v>
                </c:pt>
                <c:pt idx="13">
                  <c:v>2.0</c:v>
                </c:pt>
                <c:pt idx="14">
                  <c:v>2.0</c:v>
                </c:pt>
              </c:numCache>
            </c:numRef>
          </c:val>
        </c:ser>
        <c:dLbls>
          <c:showVal val="1"/>
        </c:dLbls>
        <c:firstSliceAng val="0"/>
      </c:pieChart>
    </c:plotArea>
    <c:plotVisOnly val="1"/>
    <c:dispBlanksAs val="zero"/>
  </c:chart>
  <c:txPr>
    <a:bodyPr/>
    <a:lstStyle/>
    <a:p>
      <a:pPr>
        <a:defRPr sz="1800"/>
      </a:pPr>
      <a:endParaRPr lang="en-US"/>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0.6601</cdr:x>
      <cdr:y>0.46314</cdr:y>
    </cdr:from>
    <cdr:to>
      <cdr:x>0.76478</cdr:x>
      <cdr:y>0.52314</cdr:y>
    </cdr:to>
    <cdr:sp macro="" textlink="">
      <cdr:nvSpPr>
        <cdr:cNvPr id="7" name="TextBox 6"/>
        <cdr:cNvSpPr txBox="1"/>
      </cdr:nvSpPr>
      <cdr:spPr>
        <a:xfrm xmlns:a="http://schemas.openxmlformats.org/drawingml/2006/main" rot="21418760">
          <a:off x="5837872" y="2558808"/>
          <a:ext cx="925830" cy="331470"/>
        </a:xfrm>
        <a:prstGeom xmlns:a="http://schemas.openxmlformats.org/drawingml/2006/main" prst="rect">
          <a:avLst/>
        </a:prstGeom>
      </cdr:spPr>
      <cdr:txBody>
        <a:bodyPr xmlns:a="http://schemas.openxmlformats.org/drawingml/2006/main" vertOverflow="clip" vert="horz" wrap="square" lIns="91440" tIns="45720" rIns="91440" bIns="45720" rtlCol="0">
          <a:normAutofit fontScale="85000" lnSpcReduction="10000"/>
        </a:bodyPr>
        <a:lstStyle xmlns:a="http://schemas.openxmlformats.org/drawingml/2006/main"/>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dirty="0" smtClean="0">
              <a:solidFill>
                <a:schemeClr val="tx1">
                  <a:lumMod val="50000"/>
                </a:schemeClr>
              </a:solidFill>
              <a:latin typeface="Arial Narrow"/>
              <a:cs typeface="Arial Narrow"/>
            </a:rPr>
            <a:t>XPIA</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0.5715</cdr:x>
      <cdr:y>0.15581</cdr:y>
    </cdr:from>
    <cdr:to>
      <cdr:x>0.60898</cdr:x>
      <cdr:y>0.32338</cdr:y>
    </cdr:to>
    <cdr:sp macro="" textlink="">
      <cdr:nvSpPr>
        <cdr:cNvPr id="8" name="TextBox 1"/>
        <cdr:cNvSpPr txBox="1"/>
      </cdr:nvSpPr>
      <cdr:spPr>
        <a:xfrm xmlns:a="http://schemas.openxmlformats.org/drawingml/2006/main" rot="18212154">
          <a:off x="4757102" y="1157998"/>
          <a:ext cx="925830"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WFIP 2</a:t>
          </a:r>
        </a:p>
      </cdr:txBody>
    </cdr:sp>
  </cdr:relSizeAnchor>
  <cdr:relSizeAnchor xmlns:cdr="http://schemas.openxmlformats.org/drawingml/2006/chartDrawing">
    <cdr:from>
      <cdr:x>0.61673</cdr:x>
      <cdr:y>0.36269</cdr:y>
    </cdr:from>
    <cdr:to>
      <cdr:x>0.72141</cdr:x>
      <cdr:y>0.42268</cdr:y>
    </cdr:to>
    <cdr:sp macro="" textlink="">
      <cdr:nvSpPr>
        <cdr:cNvPr id="10" name="TextBox 1"/>
        <cdr:cNvSpPr txBox="1"/>
      </cdr:nvSpPr>
      <cdr:spPr>
        <a:xfrm xmlns:a="http://schemas.openxmlformats.org/drawingml/2006/main" rot="19744757">
          <a:off x="5454332" y="2003818"/>
          <a:ext cx="925830"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WFIP 1</a:t>
          </a:r>
        </a:p>
      </cdr:txBody>
    </cdr:sp>
  </cdr:relSizeAnchor>
  <cdr:relSizeAnchor xmlns:cdr="http://schemas.openxmlformats.org/drawingml/2006/chartDrawing">
    <cdr:from>
      <cdr:x>0.65679</cdr:x>
      <cdr:y>0.55509</cdr:y>
    </cdr:from>
    <cdr:to>
      <cdr:x>0.76148</cdr:x>
      <cdr:y>0.61509</cdr:y>
    </cdr:to>
    <cdr:sp macro="" textlink="">
      <cdr:nvSpPr>
        <cdr:cNvPr id="11" name="TextBox 1"/>
        <cdr:cNvSpPr txBox="1"/>
      </cdr:nvSpPr>
      <cdr:spPr>
        <a:xfrm xmlns:a="http://schemas.openxmlformats.org/drawingml/2006/main" rot="1023893">
          <a:off x="5808662" y="3066809"/>
          <a:ext cx="925830"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dirty="0" smtClean="0">
              <a:solidFill>
                <a:schemeClr val="tx1">
                  <a:lumMod val="50000"/>
                </a:schemeClr>
              </a:solidFill>
              <a:latin typeface="Arial Narrow"/>
              <a:cs typeface="Arial Narrow"/>
            </a:rPr>
            <a:t>Testing</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0.63927</cdr:x>
      <cdr:y>0.62221</cdr:y>
    </cdr:from>
    <cdr:to>
      <cdr:x>0.74396</cdr:x>
      <cdr:y>0.68221</cdr:y>
    </cdr:to>
    <cdr:sp macro="" textlink="">
      <cdr:nvSpPr>
        <cdr:cNvPr id="12" name="TextBox 1"/>
        <cdr:cNvSpPr txBox="1"/>
      </cdr:nvSpPr>
      <cdr:spPr>
        <a:xfrm xmlns:a="http://schemas.openxmlformats.org/drawingml/2006/main" rot="1760432">
          <a:off x="5653722" y="3437649"/>
          <a:ext cx="925830"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noProof="0" dirty="0" smtClean="0">
              <a:solidFill>
                <a:schemeClr val="tx1">
                  <a:lumMod val="50000"/>
                </a:schemeClr>
              </a:solidFill>
              <a:latin typeface="Arial Narrow"/>
              <a:cs typeface="Arial Narrow"/>
            </a:rPr>
            <a:t>RFORE</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0.56321</cdr:x>
      <cdr:y>0.68831</cdr:y>
    </cdr:from>
    <cdr:to>
      <cdr:x>0.75938</cdr:x>
      <cdr:y>0.74831</cdr:y>
    </cdr:to>
    <cdr:sp macro="" textlink="">
      <cdr:nvSpPr>
        <cdr:cNvPr id="13" name="TextBox 1"/>
        <cdr:cNvSpPr txBox="1"/>
      </cdr:nvSpPr>
      <cdr:spPr>
        <a:xfrm xmlns:a="http://schemas.openxmlformats.org/drawingml/2006/main" rot="2325120">
          <a:off x="4980974" y="3802854"/>
          <a:ext cx="1734922"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noProof="0" dirty="0" smtClean="0">
              <a:solidFill>
                <a:schemeClr val="tx1">
                  <a:lumMod val="50000"/>
                </a:schemeClr>
              </a:solidFill>
              <a:latin typeface="Arial Narrow"/>
              <a:cs typeface="Arial Narrow"/>
            </a:rPr>
            <a:t>Floating Lidars</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0.61788</cdr:x>
      <cdr:y>0.73071</cdr:y>
    </cdr:from>
    <cdr:to>
      <cdr:x>0.65536</cdr:x>
      <cdr:y>0.89828</cdr:y>
    </cdr:to>
    <cdr:sp macro="" textlink="">
      <cdr:nvSpPr>
        <cdr:cNvPr id="14" name="TextBox 1"/>
        <cdr:cNvSpPr txBox="1"/>
      </cdr:nvSpPr>
      <cdr:spPr>
        <a:xfrm xmlns:a="http://schemas.openxmlformats.org/drawingml/2006/main" rot="3149566">
          <a:off x="5167312" y="4334269"/>
          <a:ext cx="925830"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WPRs</a:t>
          </a:r>
        </a:p>
      </cdr:txBody>
    </cdr:sp>
  </cdr:relSizeAnchor>
  <cdr:relSizeAnchor xmlns:cdr="http://schemas.openxmlformats.org/drawingml/2006/chartDrawing">
    <cdr:from>
      <cdr:x>0.56593</cdr:x>
      <cdr:y>0.71462</cdr:y>
    </cdr:from>
    <cdr:to>
      <cdr:x>0.60341</cdr:x>
      <cdr:y>0.97034</cdr:y>
    </cdr:to>
    <cdr:sp macro="" textlink="">
      <cdr:nvSpPr>
        <cdr:cNvPr id="15" name="TextBox 1"/>
        <cdr:cNvSpPr txBox="1"/>
      </cdr:nvSpPr>
      <cdr:spPr>
        <a:xfrm xmlns:a="http://schemas.openxmlformats.org/drawingml/2006/main" rot="4037005">
          <a:off x="4464381" y="4488888"/>
          <a:ext cx="1412826"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Hurricanes</a:t>
          </a:r>
        </a:p>
      </cdr:txBody>
    </cdr:sp>
  </cdr:relSizeAnchor>
  <cdr:relSizeAnchor xmlns:cdr="http://schemas.openxmlformats.org/drawingml/2006/chartDrawing">
    <cdr:from>
      <cdr:x>0.49899</cdr:x>
      <cdr:y>0.69619</cdr:y>
    </cdr:from>
    <cdr:to>
      <cdr:x>0.53647</cdr:x>
      <cdr:y>0.99322</cdr:y>
    </cdr:to>
    <cdr:sp macro="" textlink="">
      <cdr:nvSpPr>
        <cdr:cNvPr id="16" name="TextBox 1"/>
        <cdr:cNvSpPr txBox="1"/>
      </cdr:nvSpPr>
      <cdr:spPr>
        <a:xfrm xmlns:a="http://schemas.openxmlformats.org/drawingml/2006/main" rot="5223782">
          <a:off x="3758278" y="4501163"/>
          <a:ext cx="1641037"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Standards Development</a:t>
          </a:r>
        </a:p>
      </cdr:txBody>
    </cdr:sp>
  </cdr:relSizeAnchor>
  <cdr:relSizeAnchor xmlns:cdr="http://schemas.openxmlformats.org/drawingml/2006/chartDrawing">
    <cdr:from>
      <cdr:x>0.37937</cdr:x>
      <cdr:y>0.60781</cdr:y>
    </cdr:from>
    <cdr:to>
      <cdr:x>0.41685</cdr:x>
      <cdr:y>0.90483</cdr:y>
    </cdr:to>
    <cdr:sp macro="" textlink="">
      <cdr:nvSpPr>
        <cdr:cNvPr id="17" name="TextBox 1"/>
        <cdr:cNvSpPr txBox="1"/>
      </cdr:nvSpPr>
      <cdr:spPr>
        <a:xfrm xmlns:a="http://schemas.openxmlformats.org/drawingml/2006/main" rot="17764884">
          <a:off x="2700368" y="4012860"/>
          <a:ext cx="1641037"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dirty="0" smtClean="0">
              <a:solidFill>
                <a:schemeClr val="tx1">
                  <a:lumMod val="50000"/>
                </a:schemeClr>
              </a:solidFill>
              <a:latin typeface="Arial Narrow"/>
              <a:cs typeface="Arial Narrow"/>
            </a:rPr>
            <a:t>IEA Task on Forecasting</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0.24387</cdr:x>
      <cdr:y>0.61553</cdr:y>
    </cdr:from>
    <cdr:to>
      <cdr:x>0.42943</cdr:x>
      <cdr:y>0.67552</cdr:y>
    </cdr:to>
    <cdr:sp macro="" textlink="">
      <cdr:nvSpPr>
        <cdr:cNvPr id="18" name="TextBox 1"/>
        <cdr:cNvSpPr txBox="1"/>
      </cdr:nvSpPr>
      <cdr:spPr>
        <a:xfrm xmlns:a="http://schemas.openxmlformats.org/drawingml/2006/main" rot="19584184">
          <a:off x="2156808" y="3400718"/>
          <a:ext cx="1641037"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Data Archive Portal</a:t>
          </a:r>
        </a:p>
      </cdr:txBody>
    </cdr:sp>
  </cdr:relSizeAnchor>
  <cdr:relSizeAnchor xmlns:cdr="http://schemas.openxmlformats.org/drawingml/2006/chartDrawing">
    <cdr:from>
      <cdr:x>0.20955</cdr:x>
      <cdr:y>0.46542</cdr:y>
    </cdr:from>
    <cdr:to>
      <cdr:x>0.41842</cdr:x>
      <cdr:y>0.52542</cdr:y>
    </cdr:to>
    <cdr:sp macro="" textlink="">
      <cdr:nvSpPr>
        <cdr:cNvPr id="19" name="TextBox 1"/>
        <cdr:cNvSpPr txBox="1"/>
      </cdr:nvSpPr>
      <cdr:spPr>
        <a:xfrm xmlns:a="http://schemas.openxmlformats.org/drawingml/2006/main" rot="21277049">
          <a:off x="1853278" y="2571409"/>
          <a:ext cx="1847184"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dirty="0" smtClean="0">
              <a:solidFill>
                <a:schemeClr val="tx1">
                  <a:lumMod val="50000"/>
                </a:schemeClr>
              </a:solidFill>
              <a:latin typeface="Arial Narrow"/>
              <a:cs typeface="Arial Narrow"/>
            </a:rPr>
            <a:t>Uncertainty Quantification</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0.22936</cdr:x>
      <cdr:y>0.33291</cdr:y>
    </cdr:from>
    <cdr:to>
      <cdr:x>0.43424</cdr:x>
      <cdr:y>0.3929</cdr:y>
    </cdr:to>
    <cdr:sp macro="" textlink="">
      <cdr:nvSpPr>
        <cdr:cNvPr id="20" name="TextBox 1"/>
        <cdr:cNvSpPr txBox="1"/>
      </cdr:nvSpPr>
      <cdr:spPr>
        <a:xfrm xmlns:a="http://schemas.openxmlformats.org/drawingml/2006/main" rot="955603">
          <a:off x="2028486" y="1839273"/>
          <a:ext cx="1811922"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dirty="0" smtClean="0">
              <a:solidFill>
                <a:schemeClr val="tx1">
                  <a:lumMod val="50000"/>
                </a:schemeClr>
              </a:solidFill>
              <a:latin typeface="Arial Narrow"/>
              <a:cs typeface="Arial Narrow"/>
            </a:rPr>
            <a:t>Met-Ocean Model Coupling</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0.37798</cdr:x>
      <cdr:y>0.08498</cdr:y>
    </cdr:from>
    <cdr:to>
      <cdr:x>0.41546</cdr:x>
      <cdr:y>0.44706</cdr:y>
    </cdr:to>
    <cdr:sp macro="" textlink="">
      <cdr:nvSpPr>
        <cdr:cNvPr id="21" name="TextBox 1"/>
        <cdr:cNvSpPr txBox="1"/>
      </cdr:nvSpPr>
      <cdr:spPr>
        <a:xfrm xmlns:a="http://schemas.openxmlformats.org/drawingml/2006/main" rot="3339601">
          <a:off x="2508328" y="1304005"/>
          <a:ext cx="2000483"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err="1" smtClean="0">
              <a:ln>
                <a:noFill/>
              </a:ln>
              <a:solidFill>
                <a:schemeClr val="tx1">
                  <a:lumMod val="50000"/>
                </a:schemeClr>
              </a:solidFill>
              <a:effectLst/>
              <a:uLnTx/>
              <a:uFillTx/>
              <a:latin typeface="Arial Narrow"/>
              <a:ea typeface="+mn-ea"/>
              <a:cs typeface="Arial Narrow"/>
            </a:rPr>
            <a:t>Meso</a:t>
          </a: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-Micro</a:t>
          </a:r>
          <a:r>
            <a:rPr kumimoji="0" lang="en-US" sz="2323" b="1" i="0" u="none" strike="noStrike" kern="1200" cap="none" spc="0" normalizeH="0" noProof="0" dirty="0" smtClean="0">
              <a:ln>
                <a:noFill/>
              </a:ln>
              <a:solidFill>
                <a:schemeClr val="tx1">
                  <a:lumMod val="50000"/>
                </a:schemeClr>
              </a:solidFill>
              <a:effectLst/>
              <a:uLnTx/>
              <a:uFillTx/>
              <a:latin typeface="Arial Narrow"/>
              <a:ea typeface="+mn-ea"/>
              <a:cs typeface="Arial Narrow"/>
            </a:rPr>
            <a:t> Turbulence</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0.45998</cdr:x>
      <cdr:y>0.0197</cdr:y>
    </cdr:from>
    <cdr:to>
      <cdr:x>0.49746</cdr:x>
      <cdr:y>0.38178</cdr:y>
    </cdr:to>
    <cdr:sp macro="" textlink="">
      <cdr:nvSpPr>
        <cdr:cNvPr id="22" name="TextBox 1"/>
        <cdr:cNvSpPr txBox="1"/>
      </cdr:nvSpPr>
      <cdr:spPr>
        <a:xfrm xmlns:a="http://schemas.openxmlformats.org/drawingml/2006/main" rot="4426468">
          <a:off x="3233497" y="943325"/>
          <a:ext cx="2000483"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Immersed Boundary Method</a:t>
          </a:r>
        </a:p>
      </cdr:txBody>
    </cdr:sp>
  </cdr:relSizeAnchor>
</c:userShapes>
</file>

<file path=ppt/drawings/drawing2.xml><?xml version="1.0" encoding="utf-8"?>
<c:userShapes xmlns:c="http://schemas.openxmlformats.org/drawingml/2006/chart">
  <cdr:relSizeAnchor xmlns:cdr="http://schemas.openxmlformats.org/drawingml/2006/chartDrawing">
    <cdr:from>
      <cdr:x>0.6601</cdr:x>
      <cdr:y>0.46314</cdr:y>
    </cdr:from>
    <cdr:to>
      <cdr:x>0.76478</cdr:x>
      <cdr:y>0.52314</cdr:y>
    </cdr:to>
    <cdr:sp macro="" textlink="">
      <cdr:nvSpPr>
        <cdr:cNvPr id="7" name="TextBox 6"/>
        <cdr:cNvSpPr txBox="1"/>
      </cdr:nvSpPr>
      <cdr:spPr>
        <a:xfrm xmlns:a="http://schemas.openxmlformats.org/drawingml/2006/main" rot="21418760">
          <a:off x="5837872" y="2558808"/>
          <a:ext cx="925830" cy="331470"/>
        </a:xfrm>
        <a:prstGeom xmlns:a="http://schemas.openxmlformats.org/drawingml/2006/main" prst="rect">
          <a:avLst/>
        </a:prstGeom>
      </cdr:spPr>
      <cdr:txBody>
        <a:bodyPr xmlns:a="http://schemas.openxmlformats.org/drawingml/2006/main" vertOverflow="clip" vert="horz" wrap="square" lIns="91440" tIns="45720" rIns="91440" bIns="45720" rtlCol="0">
          <a:normAutofit fontScale="85000" lnSpcReduction="10000"/>
        </a:bodyPr>
        <a:lstStyle xmlns:a="http://schemas.openxmlformats.org/drawingml/2006/main"/>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dirty="0" smtClean="0">
              <a:solidFill>
                <a:schemeClr val="tx1">
                  <a:lumMod val="50000"/>
                </a:schemeClr>
              </a:solidFill>
              <a:latin typeface="Arial Narrow"/>
              <a:cs typeface="Arial Narrow"/>
            </a:rPr>
            <a:t>XPIA</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0.5715</cdr:x>
      <cdr:y>0.15581</cdr:y>
    </cdr:from>
    <cdr:to>
      <cdr:x>0.60898</cdr:x>
      <cdr:y>0.32338</cdr:y>
    </cdr:to>
    <cdr:sp macro="" textlink="">
      <cdr:nvSpPr>
        <cdr:cNvPr id="8" name="TextBox 1"/>
        <cdr:cNvSpPr txBox="1"/>
      </cdr:nvSpPr>
      <cdr:spPr>
        <a:xfrm xmlns:a="http://schemas.openxmlformats.org/drawingml/2006/main" rot="18212154">
          <a:off x="4757102" y="1157998"/>
          <a:ext cx="925830"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WFIP 2</a:t>
          </a:r>
        </a:p>
      </cdr:txBody>
    </cdr:sp>
  </cdr:relSizeAnchor>
  <cdr:relSizeAnchor xmlns:cdr="http://schemas.openxmlformats.org/drawingml/2006/chartDrawing">
    <cdr:from>
      <cdr:x>0.61673</cdr:x>
      <cdr:y>0.36269</cdr:y>
    </cdr:from>
    <cdr:to>
      <cdr:x>0.72141</cdr:x>
      <cdr:y>0.42268</cdr:y>
    </cdr:to>
    <cdr:sp macro="" textlink="">
      <cdr:nvSpPr>
        <cdr:cNvPr id="10" name="TextBox 1"/>
        <cdr:cNvSpPr txBox="1"/>
      </cdr:nvSpPr>
      <cdr:spPr>
        <a:xfrm xmlns:a="http://schemas.openxmlformats.org/drawingml/2006/main" rot="19744757">
          <a:off x="5454332" y="2003818"/>
          <a:ext cx="925830"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WFIP 1</a:t>
          </a:r>
        </a:p>
      </cdr:txBody>
    </cdr:sp>
  </cdr:relSizeAnchor>
  <cdr:relSizeAnchor xmlns:cdr="http://schemas.openxmlformats.org/drawingml/2006/chartDrawing">
    <cdr:from>
      <cdr:x>0.65679</cdr:x>
      <cdr:y>0.55509</cdr:y>
    </cdr:from>
    <cdr:to>
      <cdr:x>0.76148</cdr:x>
      <cdr:y>0.61509</cdr:y>
    </cdr:to>
    <cdr:sp macro="" textlink="">
      <cdr:nvSpPr>
        <cdr:cNvPr id="11" name="TextBox 1"/>
        <cdr:cNvSpPr txBox="1"/>
      </cdr:nvSpPr>
      <cdr:spPr>
        <a:xfrm xmlns:a="http://schemas.openxmlformats.org/drawingml/2006/main" rot="1023893">
          <a:off x="5808662" y="3066809"/>
          <a:ext cx="925830"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dirty="0" smtClean="0">
              <a:solidFill>
                <a:schemeClr val="tx1">
                  <a:lumMod val="50000"/>
                </a:schemeClr>
              </a:solidFill>
              <a:latin typeface="Arial Narrow"/>
              <a:cs typeface="Arial Narrow"/>
            </a:rPr>
            <a:t>Testing</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0.63927</cdr:x>
      <cdr:y>0.62221</cdr:y>
    </cdr:from>
    <cdr:to>
      <cdr:x>0.74396</cdr:x>
      <cdr:y>0.68221</cdr:y>
    </cdr:to>
    <cdr:sp macro="" textlink="">
      <cdr:nvSpPr>
        <cdr:cNvPr id="12" name="TextBox 1"/>
        <cdr:cNvSpPr txBox="1"/>
      </cdr:nvSpPr>
      <cdr:spPr>
        <a:xfrm xmlns:a="http://schemas.openxmlformats.org/drawingml/2006/main" rot="1760432">
          <a:off x="5653722" y="3437649"/>
          <a:ext cx="925830"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noProof="0" dirty="0" smtClean="0">
              <a:solidFill>
                <a:schemeClr val="tx1">
                  <a:lumMod val="50000"/>
                </a:schemeClr>
              </a:solidFill>
              <a:latin typeface="Arial Narrow"/>
              <a:cs typeface="Arial Narrow"/>
            </a:rPr>
            <a:t>RFORE</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0.56321</cdr:x>
      <cdr:y>0.68831</cdr:y>
    </cdr:from>
    <cdr:to>
      <cdr:x>0.75938</cdr:x>
      <cdr:y>0.74831</cdr:y>
    </cdr:to>
    <cdr:sp macro="" textlink="">
      <cdr:nvSpPr>
        <cdr:cNvPr id="13" name="TextBox 1"/>
        <cdr:cNvSpPr txBox="1"/>
      </cdr:nvSpPr>
      <cdr:spPr>
        <a:xfrm xmlns:a="http://schemas.openxmlformats.org/drawingml/2006/main" rot="2325120">
          <a:off x="4980974" y="3802854"/>
          <a:ext cx="1734922"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noProof="0" dirty="0" smtClean="0">
              <a:solidFill>
                <a:schemeClr val="tx1">
                  <a:lumMod val="50000"/>
                </a:schemeClr>
              </a:solidFill>
              <a:latin typeface="Arial Narrow"/>
              <a:cs typeface="Arial Narrow"/>
            </a:rPr>
            <a:t>Floating Lidars</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0.61788</cdr:x>
      <cdr:y>0.73071</cdr:y>
    </cdr:from>
    <cdr:to>
      <cdr:x>0.65536</cdr:x>
      <cdr:y>0.89828</cdr:y>
    </cdr:to>
    <cdr:sp macro="" textlink="">
      <cdr:nvSpPr>
        <cdr:cNvPr id="14" name="TextBox 1"/>
        <cdr:cNvSpPr txBox="1"/>
      </cdr:nvSpPr>
      <cdr:spPr>
        <a:xfrm xmlns:a="http://schemas.openxmlformats.org/drawingml/2006/main" rot="3149566">
          <a:off x="5167312" y="4334269"/>
          <a:ext cx="925830"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WPRs</a:t>
          </a:r>
        </a:p>
      </cdr:txBody>
    </cdr:sp>
  </cdr:relSizeAnchor>
  <cdr:relSizeAnchor xmlns:cdr="http://schemas.openxmlformats.org/drawingml/2006/chartDrawing">
    <cdr:from>
      <cdr:x>0.56593</cdr:x>
      <cdr:y>0.71462</cdr:y>
    </cdr:from>
    <cdr:to>
      <cdr:x>0.60341</cdr:x>
      <cdr:y>0.97034</cdr:y>
    </cdr:to>
    <cdr:sp macro="" textlink="">
      <cdr:nvSpPr>
        <cdr:cNvPr id="15" name="TextBox 1"/>
        <cdr:cNvSpPr txBox="1"/>
      </cdr:nvSpPr>
      <cdr:spPr>
        <a:xfrm xmlns:a="http://schemas.openxmlformats.org/drawingml/2006/main" rot="4037005">
          <a:off x="4464381" y="4488888"/>
          <a:ext cx="1412826"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Hurricanes</a:t>
          </a:r>
        </a:p>
      </cdr:txBody>
    </cdr:sp>
  </cdr:relSizeAnchor>
  <cdr:relSizeAnchor xmlns:cdr="http://schemas.openxmlformats.org/drawingml/2006/chartDrawing">
    <cdr:from>
      <cdr:x>0.49899</cdr:x>
      <cdr:y>0.69619</cdr:y>
    </cdr:from>
    <cdr:to>
      <cdr:x>0.53647</cdr:x>
      <cdr:y>0.99322</cdr:y>
    </cdr:to>
    <cdr:sp macro="" textlink="">
      <cdr:nvSpPr>
        <cdr:cNvPr id="16" name="TextBox 1"/>
        <cdr:cNvSpPr txBox="1"/>
      </cdr:nvSpPr>
      <cdr:spPr>
        <a:xfrm xmlns:a="http://schemas.openxmlformats.org/drawingml/2006/main" rot="5223782">
          <a:off x="3758278" y="4501163"/>
          <a:ext cx="1641037"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Standards Development</a:t>
          </a:r>
        </a:p>
      </cdr:txBody>
    </cdr:sp>
  </cdr:relSizeAnchor>
  <cdr:relSizeAnchor xmlns:cdr="http://schemas.openxmlformats.org/drawingml/2006/chartDrawing">
    <cdr:from>
      <cdr:x>0.37937</cdr:x>
      <cdr:y>0.60781</cdr:y>
    </cdr:from>
    <cdr:to>
      <cdr:x>0.41685</cdr:x>
      <cdr:y>0.90483</cdr:y>
    </cdr:to>
    <cdr:sp macro="" textlink="">
      <cdr:nvSpPr>
        <cdr:cNvPr id="17" name="TextBox 1"/>
        <cdr:cNvSpPr txBox="1"/>
      </cdr:nvSpPr>
      <cdr:spPr>
        <a:xfrm xmlns:a="http://schemas.openxmlformats.org/drawingml/2006/main" rot="17764884">
          <a:off x="2700368" y="4012860"/>
          <a:ext cx="1641037"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dirty="0" smtClean="0">
              <a:solidFill>
                <a:schemeClr val="tx1">
                  <a:lumMod val="50000"/>
                </a:schemeClr>
              </a:solidFill>
              <a:latin typeface="Arial Narrow"/>
              <a:cs typeface="Arial Narrow"/>
            </a:rPr>
            <a:t>IEA Task on Forecasting</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0.24387</cdr:x>
      <cdr:y>0.61553</cdr:y>
    </cdr:from>
    <cdr:to>
      <cdr:x>0.42943</cdr:x>
      <cdr:y>0.67552</cdr:y>
    </cdr:to>
    <cdr:sp macro="" textlink="">
      <cdr:nvSpPr>
        <cdr:cNvPr id="18" name="TextBox 1"/>
        <cdr:cNvSpPr txBox="1"/>
      </cdr:nvSpPr>
      <cdr:spPr>
        <a:xfrm xmlns:a="http://schemas.openxmlformats.org/drawingml/2006/main" rot="19584184">
          <a:off x="2156808" y="3400718"/>
          <a:ext cx="1641037"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Data Archive Portal</a:t>
          </a:r>
        </a:p>
      </cdr:txBody>
    </cdr:sp>
  </cdr:relSizeAnchor>
  <cdr:relSizeAnchor xmlns:cdr="http://schemas.openxmlformats.org/drawingml/2006/chartDrawing">
    <cdr:from>
      <cdr:x>0.20955</cdr:x>
      <cdr:y>0.46542</cdr:y>
    </cdr:from>
    <cdr:to>
      <cdr:x>0.41842</cdr:x>
      <cdr:y>0.52542</cdr:y>
    </cdr:to>
    <cdr:sp macro="" textlink="">
      <cdr:nvSpPr>
        <cdr:cNvPr id="19" name="TextBox 1"/>
        <cdr:cNvSpPr txBox="1"/>
      </cdr:nvSpPr>
      <cdr:spPr>
        <a:xfrm xmlns:a="http://schemas.openxmlformats.org/drawingml/2006/main" rot="21277049">
          <a:off x="1853278" y="2571409"/>
          <a:ext cx="1847184"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dirty="0" smtClean="0">
              <a:solidFill>
                <a:schemeClr val="tx1">
                  <a:lumMod val="50000"/>
                </a:schemeClr>
              </a:solidFill>
              <a:latin typeface="Arial Narrow"/>
              <a:cs typeface="Arial Narrow"/>
            </a:rPr>
            <a:t>Uncertainty Quantification</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0.22936</cdr:x>
      <cdr:y>0.33291</cdr:y>
    </cdr:from>
    <cdr:to>
      <cdr:x>0.43424</cdr:x>
      <cdr:y>0.3929</cdr:y>
    </cdr:to>
    <cdr:sp macro="" textlink="">
      <cdr:nvSpPr>
        <cdr:cNvPr id="20" name="TextBox 1"/>
        <cdr:cNvSpPr txBox="1"/>
      </cdr:nvSpPr>
      <cdr:spPr>
        <a:xfrm xmlns:a="http://schemas.openxmlformats.org/drawingml/2006/main" rot="955603">
          <a:off x="2028486" y="1839273"/>
          <a:ext cx="1811922"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dirty="0" smtClean="0">
              <a:solidFill>
                <a:schemeClr val="tx1">
                  <a:lumMod val="50000"/>
                </a:schemeClr>
              </a:solidFill>
              <a:latin typeface="Arial Narrow"/>
              <a:cs typeface="Arial Narrow"/>
            </a:rPr>
            <a:t>Met-Ocean Model Coupling</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0.37798</cdr:x>
      <cdr:y>0.08498</cdr:y>
    </cdr:from>
    <cdr:to>
      <cdr:x>0.41546</cdr:x>
      <cdr:y>0.44706</cdr:y>
    </cdr:to>
    <cdr:sp macro="" textlink="">
      <cdr:nvSpPr>
        <cdr:cNvPr id="21" name="TextBox 1"/>
        <cdr:cNvSpPr txBox="1"/>
      </cdr:nvSpPr>
      <cdr:spPr>
        <a:xfrm xmlns:a="http://schemas.openxmlformats.org/drawingml/2006/main" rot="3339601">
          <a:off x="2508328" y="1304005"/>
          <a:ext cx="2000483"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err="1" smtClean="0">
              <a:ln>
                <a:noFill/>
              </a:ln>
              <a:solidFill>
                <a:schemeClr val="tx1">
                  <a:lumMod val="50000"/>
                </a:schemeClr>
              </a:solidFill>
              <a:effectLst/>
              <a:uLnTx/>
              <a:uFillTx/>
              <a:latin typeface="Arial Narrow"/>
              <a:ea typeface="+mn-ea"/>
              <a:cs typeface="Arial Narrow"/>
            </a:rPr>
            <a:t>Meso</a:t>
          </a: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-Micro</a:t>
          </a:r>
          <a:r>
            <a:rPr kumimoji="0" lang="en-US" sz="2323" b="1" i="0" u="none" strike="noStrike" kern="1200" cap="none" spc="0" normalizeH="0" noProof="0" dirty="0" smtClean="0">
              <a:ln>
                <a:noFill/>
              </a:ln>
              <a:solidFill>
                <a:schemeClr val="tx1">
                  <a:lumMod val="50000"/>
                </a:schemeClr>
              </a:solidFill>
              <a:effectLst/>
              <a:uLnTx/>
              <a:uFillTx/>
              <a:latin typeface="Arial Narrow"/>
              <a:ea typeface="+mn-ea"/>
              <a:cs typeface="Arial Narrow"/>
            </a:rPr>
            <a:t> Turbulence</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0.45998</cdr:x>
      <cdr:y>0.0197</cdr:y>
    </cdr:from>
    <cdr:to>
      <cdr:x>0.49746</cdr:x>
      <cdr:y>0.38178</cdr:y>
    </cdr:to>
    <cdr:sp macro="" textlink="">
      <cdr:nvSpPr>
        <cdr:cNvPr id="22" name="TextBox 1"/>
        <cdr:cNvSpPr txBox="1"/>
      </cdr:nvSpPr>
      <cdr:spPr>
        <a:xfrm xmlns:a="http://schemas.openxmlformats.org/drawingml/2006/main" rot="4426468">
          <a:off x="3233497" y="943325"/>
          <a:ext cx="2000483"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Immersed Boundary Method</a:t>
          </a:r>
        </a:p>
      </cdr:txBody>
    </cdr:sp>
  </cdr:relSizeAnchor>
</c:userShapes>
</file>

<file path=ppt/drawings/drawing3.xml><?xml version="1.0" encoding="utf-8"?>
<c:userShapes xmlns:c="http://schemas.openxmlformats.org/drawingml/2006/chart">
  <cdr:relSizeAnchor xmlns:cdr="http://schemas.openxmlformats.org/drawingml/2006/chartDrawing">
    <cdr:from>
      <cdr:x>0.6601</cdr:x>
      <cdr:y>0.46314</cdr:y>
    </cdr:from>
    <cdr:to>
      <cdr:x>0.76478</cdr:x>
      <cdr:y>0.52314</cdr:y>
    </cdr:to>
    <cdr:sp macro="" textlink="">
      <cdr:nvSpPr>
        <cdr:cNvPr id="7" name="TextBox 6"/>
        <cdr:cNvSpPr txBox="1"/>
      </cdr:nvSpPr>
      <cdr:spPr>
        <a:xfrm xmlns:a="http://schemas.openxmlformats.org/drawingml/2006/main" rot="21418760">
          <a:off x="5837872" y="2558808"/>
          <a:ext cx="925830" cy="331470"/>
        </a:xfrm>
        <a:prstGeom xmlns:a="http://schemas.openxmlformats.org/drawingml/2006/main" prst="rect">
          <a:avLst/>
        </a:prstGeom>
      </cdr:spPr>
      <cdr:txBody>
        <a:bodyPr xmlns:a="http://schemas.openxmlformats.org/drawingml/2006/main" vertOverflow="clip" vert="horz" wrap="square" lIns="91440" tIns="45720" rIns="91440" bIns="45720" rtlCol="0">
          <a:normAutofit fontScale="85000" lnSpcReduction="10000"/>
        </a:bodyPr>
        <a:lstStyle xmlns:a="http://schemas.openxmlformats.org/drawingml/2006/main"/>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dirty="0" smtClean="0">
              <a:solidFill>
                <a:schemeClr val="tx1">
                  <a:lumMod val="50000"/>
                </a:schemeClr>
              </a:solidFill>
              <a:latin typeface="Arial Narrow"/>
              <a:cs typeface="Arial Narrow"/>
            </a:rPr>
            <a:t>XPIA</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0.5715</cdr:x>
      <cdr:y>0.15581</cdr:y>
    </cdr:from>
    <cdr:to>
      <cdr:x>0.60898</cdr:x>
      <cdr:y>0.32338</cdr:y>
    </cdr:to>
    <cdr:sp macro="" textlink="">
      <cdr:nvSpPr>
        <cdr:cNvPr id="8" name="TextBox 1"/>
        <cdr:cNvSpPr txBox="1"/>
      </cdr:nvSpPr>
      <cdr:spPr>
        <a:xfrm xmlns:a="http://schemas.openxmlformats.org/drawingml/2006/main" rot="18212154">
          <a:off x="4757102" y="1157998"/>
          <a:ext cx="925830"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WFIP 2</a:t>
          </a:r>
        </a:p>
      </cdr:txBody>
    </cdr:sp>
  </cdr:relSizeAnchor>
  <cdr:relSizeAnchor xmlns:cdr="http://schemas.openxmlformats.org/drawingml/2006/chartDrawing">
    <cdr:from>
      <cdr:x>0.61673</cdr:x>
      <cdr:y>0.36269</cdr:y>
    </cdr:from>
    <cdr:to>
      <cdr:x>0.72141</cdr:x>
      <cdr:y>0.42268</cdr:y>
    </cdr:to>
    <cdr:sp macro="" textlink="">
      <cdr:nvSpPr>
        <cdr:cNvPr id="10" name="TextBox 1"/>
        <cdr:cNvSpPr txBox="1"/>
      </cdr:nvSpPr>
      <cdr:spPr>
        <a:xfrm xmlns:a="http://schemas.openxmlformats.org/drawingml/2006/main" rot="19744757">
          <a:off x="5454332" y="2003818"/>
          <a:ext cx="925830"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WFIP 1</a:t>
          </a:r>
        </a:p>
      </cdr:txBody>
    </cdr:sp>
  </cdr:relSizeAnchor>
  <cdr:relSizeAnchor xmlns:cdr="http://schemas.openxmlformats.org/drawingml/2006/chartDrawing">
    <cdr:from>
      <cdr:x>0.65679</cdr:x>
      <cdr:y>0.55509</cdr:y>
    </cdr:from>
    <cdr:to>
      <cdr:x>0.76148</cdr:x>
      <cdr:y>0.61509</cdr:y>
    </cdr:to>
    <cdr:sp macro="" textlink="">
      <cdr:nvSpPr>
        <cdr:cNvPr id="11" name="TextBox 1"/>
        <cdr:cNvSpPr txBox="1"/>
      </cdr:nvSpPr>
      <cdr:spPr>
        <a:xfrm xmlns:a="http://schemas.openxmlformats.org/drawingml/2006/main" rot="1023893">
          <a:off x="5808662" y="3066809"/>
          <a:ext cx="925830"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dirty="0" smtClean="0">
              <a:solidFill>
                <a:schemeClr val="tx1">
                  <a:lumMod val="50000"/>
                </a:schemeClr>
              </a:solidFill>
              <a:latin typeface="Arial Narrow"/>
              <a:cs typeface="Arial Narrow"/>
            </a:rPr>
            <a:t>Testing</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0.63927</cdr:x>
      <cdr:y>0.62221</cdr:y>
    </cdr:from>
    <cdr:to>
      <cdr:x>0.74396</cdr:x>
      <cdr:y>0.68221</cdr:y>
    </cdr:to>
    <cdr:sp macro="" textlink="">
      <cdr:nvSpPr>
        <cdr:cNvPr id="12" name="TextBox 1"/>
        <cdr:cNvSpPr txBox="1"/>
      </cdr:nvSpPr>
      <cdr:spPr>
        <a:xfrm xmlns:a="http://schemas.openxmlformats.org/drawingml/2006/main" rot="1760432">
          <a:off x="5653722" y="3437649"/>
          <a:ext cx="925830"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noProof="0" dirty="0" smtClean="0">
              <a:solidFill>
                <a:schemeClr val="tx1">
                  <a:lumMod val="50000"/>
                </a:schemeClr>
              </a:solidFill>
              <a:latin typeface="Arial Narrow"/>
              <a:cs typeface="Arial Narrow"/>
            </a:rPr>
            <a:t>RFORE</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0.56321</cdr:x>
      <cdr:y>0.68831</cdr:y>
    </cdr:from>
    <cdr:to>
      <cdr:x>0.75938</cdr:x>
      <cdr:y>0.74831</cdr:y>
    </cdr:to>
    <cdr:sp macro="" textlink="">
      <cdr:nvSpPr>
        <cdr:cNvPr id="13" name="TextBox 1"/>
        <cdr:cNvSpPr txBox="1"/>
      </cdr:nvSpPr>
      <cdr:spPr>
        <a:xfrm xmlns:a="http://schemas.openxmlformats.org/drawingml/2006/main" rot="2325120">
          <a:off x="4980974" y="3802854"/>
          <a:ext cx="1734922"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noProof="0" dirty="0" smtClean="0">
              <a:solidFill>
                <a:schemeClr val="tx1">
                  <a:lumMod val="50000"/>
                </a:schemeClr>
              </a:solidFill>
              <a:latin typeface="Arial Narrow"/>
              <a:cs typeface="Arial Narrow"/>
            </a:rPr>
            <a:t>Floating Lidars</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0.61788</cdr:x>
      <cdr:y>0.73071</cdr:y>
    </cdr:from>
    <cdr:to>
      <cdr:x>0.65536</cdr:x>
      <cdr:y>0.89828</cdr:y>
    </cdr:to>
    <cdr:sp macro="" textlink="">
      <cdr:nvSpPr>
        <cdr:cNvPr id="14" name="TextBox 1"/>
        <cdr:cNvSpPr txBox="1"/>
      </cdr:nvSpPr>
      <cdr:spPr>
        <a:xfrm xmlns:a="http://schemas.openxmlformats.org/drawingml/2006/main" rot="3149566">
          <a:off x="5167312" y="4334269"/>
          <a:ext cx="925830"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WPRs</a:t>
          </a:r>
        </a:p>
      </cdr:txBody>
    </cdr:sp>
  </cdr:relSizeAnchor>
  <cdr:relSizeAnchor xmlns:cdr="http://schemas.openxmlformats.org/drawingml/2006/chartDrawing">
    <cdr:from>
      <cdr:x>0.56593</cdr:x>
      <cdr:y>0.71462</cdr:y>
    </cdr:from>
    <cdr:to>
      <cdr:x>0.60341</cdr:x>
      <cdr:y>0.97034</cdr:y>
    </cdr:to>
    <cdr:sp macro="" textlink="">
      <cdr:nvSpPr>
        <cdr:cNvPr id="15" name="TextBox 1"/>
        <cdr:cNvSpPr txBox="1"/>
      </cdr:nvSpPr>
      <cdr:spPr>
        <a:xfrm xmlns:a="http://schemas.openxmlformats.org/drawingml/2006/main" rot="4037005">
          <a:off x="4464381" y="4488888"/>
          <a:ext cx="1412826"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Hurricanes</a:t>
          </a:r>
        </a:p>
      </cdr:txBody>
    </cdr:sp>
  </cdr:relSizeAnchor>
  <cdr:relSizeAnchor xmlns:cdr="http://schemas.openxmlformats.org/drawingml/2006/chartDrawing">
    <cdr:from>
      <cdr:x>0.49899</cdr:x>
      <cdr:y>0.69619</cdr:y>
    </cdr:from>
    <cdr:to>
      <cdr:x>0.53647</cdr:x>
      <cdr:y>0.99322</cdr:y>
    </cdr:to>
    <cdr:sp macro="" textlink="">
      <cdr:nvSpPr>
        <cdr:cNvPr id="16" name="TextBox 1"/>
        <cdr:cNvSpPr txBox="1"/>
      </cdr:nvSpPr>
      <cdr:spPr>
        <a:xfrm xmlns:a="http://schemas.openxmlformats.org/drawingml/2006/main" rot="5223782">
          <a:off x="3758278" y="4501163"/>
          <a:ext cx="1641037"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Standards Development</a:t>
          </a:r>
        </a:p>
      </cdr:txBody>
    </cdr:sp>
  </cdr:relSizeAnchor>
  <cdr:relSizeAnchor xmlns:cdr="http://schemas.openxmlformats.org/drawingml/2006/chartDrawing">
    <cdr:from>
      <cdr:x>0.37937</cdr:x>
      <cdr:y>0.60781</cdr:y>
    </cdr:from>
    <cdr:to>
      <cdr:x>0.41685</cdr:x>
      <cdr:y>0.90483</cdr:y>
    </cdr:to>
    <cdr:sp macro="" textlink="">
      <cdr:nvSpPr>
        <cdr:cNvPr id="17" name="TextBox 1"/>
        <cdr:cNvSpPr txBox="1"/>
      </cdr:nvSpPr>
      <cdr:spPr>
        <a:xfrm xmlns:a="http://schemas.openxmlformats.org/drawingml/2006/main" rot="17764884">
          <a:off x="2700368" y="4012860"/>
          <a:ext cx="1641037"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dirty="0" smtClean="0">
              <a:solidFill>
                <a:schemeClr val="tx1">
                  <a:lumMod val="50000"/>
                </a:schemeClr>
              </a:solidFill>
              <a:latin typeface="Arial Narrow"/>
              <a:cs typeface="Arial Narrow"/>
            </a:rPr>
            <a:t>IEA Task on Forecasting</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0.24387</cdr:x>
      <cdr:y>0.61553</cdr:y>
    </cdr:from>
    <cdr:to>
      <cdr:x>0.42943</cdr:x>
      <cdr:y>0.67552</cdr:y>
    </cdr:to>
    <cdr:sp macro="" textlink="">
      <cdr:nvSpPr>
        <cdr:cNvPr id="18" name="TextBox 1"/>
        <cdr:cNvSpPr txBox="1"/>
      </cdr:nvSpPr>
      <cdr:spPr>
        <a:xfrm xmlns:a="http://schemas.openxmlformats.org/drawingml/2006/main" rot="19584184">
          <a:off x="2156808" y="3400718"/>
          <a:ext cx="1641037"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Data Archive Portal</a:t>
          </a:r>
        </a:p>
      </cdr:txBody>
    </cdr:sp>
  </cdr:relSizeAnchor>
  <cdr:relSizeAnchor xmlns:cdr="http://schemas.openxmlformats.org/drawingml/2006/chartDrawing">
    <cdr:from>
      <cdr:x>0.20955</cdr:x>
      <cdr:y>0.46542</cdr:y>
    </cdr:from>
    <cdr:to>
      <cdr:x>0.41842</cdr:x>
      <cdr:y>0.52542</cdr:y>
    </cdr:to>
    <cdr:sp macro="" textlink="">
      <cdr:nvSpPr>
        <cdr:cNvPr id="19" name="TextBox 1"/>
        <cdr:cNvSpPr txBox="1"/>
      </cdr:nvSpPr>
      <cdr:spPr>
        <a:xfrm xmlns:a="http://schemas.openxmlformats.org/drawingml/2006/main" rot="21277049">
          <a:off x="1853278" y="2571409"/>
          <a:ext cx="1847184"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dirty="0" smtClean="0">
              <a:solidFill>
                <a:schemeClr val="tx1">
                  <a:lumMod val="50000"/>
                </a:schemeClr>
              </a:solidFill>
              <a:latin typeface="Arial Narrow"/>
              <a:cs typeface="Arial Narrow"/>
            </a:rPr>
            <a:t>Uncertainty Quantification</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0.22936</cdr:x>
      <cdr:y>0.33291</cdr:y>
    </cdr:from>
    <cdr:to>
      <cdr:x>0.43424</cdr:x>
      <cdr:y>0.3929</cdr:y>
    </cdr:to>
    <cdr:sp macro="" textlink="">
      <cdr:nvSpPr>
        <cdr:cNvPr id="20" name="TextBox 1"/>
        <cdr:cNvSpPr txBox="1"/>
      </cdr:nvSpPr>
      <cdr:spPr>
        <a:xfrm xmlns:a="http://schemas.openxmlformats.org/drawingml/2006/main" rot="955603">
          <a:off x="2028486" y="1839273"/>
          <a:ext cx="1811922"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dirty="0" smtClean="0">
              <a:solidFill>
                <a:schemeClr val="tx1">
                  <a:lumMod val="50000"/>
                </a:schemeClr>
              </a:solidFill>
              <a:latin typeface="Arial Narrow"/>
              <a:cs typeface="Arial Narrow"/>
            </a:rPr>
            <a:t>Met-Ocean Model Coupling</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0.37798</cdr:x>
      <cdr:y>0.08498</cdr:y>
    </cdr:from>
    <cdr:to>
      <cdr:x>0.41546</cdr:x>
      <cdr:y>0.44706</cdr:y>
    </cdr:to>
    <cdr:sp macro="" textlink="">
      <cdr:nvSpPr>
        <cdr:cNvPr id="21" name="TextBox 1"/>
        <cdr:cNvSpPr txBox="1"/>
      </cdr:nvSpPr>
      <cdr:spPr>
        <a:xfrm xmlns:a="http://schemas.openxmlformats.org/drawingml/2006/main" rot="3339601">
          <a:off x="2508328" y="1304005"/>
          <a:ext cx="2000483"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err="1" smtClean="0">
              <a:ln>
                <a:noFill/>
              </a:ln>
              <a:solidFill>
                <a:schemeClr val="tx1">
                  <a:lumMod val="50000"/>
                </a:schemeClr>
              </a:solidFill>
              <a:effectLst/>
              <a:uLnTx/>
              <a:uFillTx/>
              <a:latin typeface="Arial Narrow"/>
              <a:ea typeface="+mn-ea"/>
              <a:cs typeface="Arial Narrow"/>
            </a:rPr>
            <a:t>Meso</a:t>
          </a: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-Micro</a:t>
          </a:r>
          <a:r>
            <a:rPr kumimoji="0" lang="en-US" sz="2323" b="1" i="0" u="none" strike="noStrike" kern="1200" cap="none" spc="0" normalizeH="0" noProof="0" dirty="0" smtClean="0">
              <a:ln>
                <a:noFill/>
              </a:ln>
              <a:solidFill>
                <a:schemeClr val="tx1">
                  <a:lumMod val="50000"/>
                </a:schemeClr>
              </a:solidFill>
              <a:effectLst/>
              <a:uLnTx/>
              <a:uFillTx/>
              <a:latin typeface="Arial Narrow"/>
              <a:ea typeface="+mn-ea"/>
              <a:cs typeface="Arial Narrow"/>
            </a:rPr>
            <a:t> Turbulence</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0.45998</cdr:x>
      <cdr:y>0.0197</cdr:y>
    </cdr:from>
    <cdr:to>
      <cdr:x>0.49746</cdr:x>
      <cdr:y>0.38178</cdr:y>
    </cdr:to>
    <cdr:sp macro="" textlink="">
      <cdr:nvSpPr>
        <cdr:cNvPr id="22" name="TextBox 1"/>
        <cdr:cNvSpPr txBox="1"/>
      </cdr:nvSpPr>
      <cdr:spPr>
        <a:xfrm xmlns:a="http://schemas.openxmlformats.org/drawingml/2006/main" rot="4426468">
          <a:off x="3233497" y="943325"/>
          <a:ext cx="2000483"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Immersed Boundary Method</a:t>
          </a:r>
        </a:p>
      </cdr:txBody>
    </cdr:sp>
  </cdr:relSizeAnchor>
</c:userShapes>
</file>

<file path=ppt/drawings/drawing4.xml><?xml version="1.0" encoding="utf-8"?>
<c:userShapes xmlns:c="http://schemas.openxmlformats.org/drawingml/2006/chart">
  <cdr:relSizeAnchor xmlns:cdr="http://schemas.openxmlformats.org/drawingml/2006/chartDrawing">
    <cdr:from>
      <cdr:x>0.6601</cdr:x>
      <cdr:y>0.46314</cdr:y>
    </cdr:from>
    <cdr:to>
      <cdr:x>0.76478</cdr:x>
      <cdr:y>0.52314</cdr:y>
    </cdr:to>
    <cdr:sp macro="" textlink="">
      <cdr:nvSpPr>
        <cdr:cNvPr id="7" name="TextBox 6"/>
        <cdr:cNvSpPr txBox="1"/>
      </cdr:nvSpPr>
      <cdr:spPr>
        <a:xfrm xmlns:a="http://schemas.openxmlformats.org/drawingml/2006/main" rot="21418760">
          <a:off x="5837872" y="2558808"/>
          <a:ext cx="925830" cy="331470"/>
        </a:xfrm>
        <a:prstGeom xmlns:a="http://schemas.openxmlformats.org/drawingml/2006/main" prst="rect">
          <a:avLst/>
        </a:prstGeom>
      </cdr:spPr>
      <cdr:txBody>
        <a:bodyPr xmlns:a="http://schemas.openxmlformats.org/drawingml/2006/main" vertOverflow="clip" vert="horz" wrap="square" lIns="91440" tIns="45720" rIns="91440" bIns="45720" rtlCol="0">
          <a:normAutofit fontScale="85000" lnSpcReduction="10000"/>
        </a:bodyPr>
        <a:lstStyle xmlns:a="http://schemas.openxmlformats.org/drawingml/2006/main"/>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dirty="0" smtClean="0">
              <a:solidFill>
                <a:schemeClr val="tx1">
                  <a:lumMod val="50000"/>
                </a:schemeClr>
              </a:solidFill>
              <a:latin typeface="Arial Narrow"/>
              <a:cs typeface="Arial Narrow"/>
            </a:rPr>
            <a:t>XPIA</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0.5715</cdr:x>
      <cdr:y>0.15581</cdr:y>
    </cdr:from>
    <cdr:to>
      <cdr:x>0.60898</cdr:x>
      <cdr:y>0.32338</cdr:y>
    </cdr:to>
    <cdr:sp macro="" textlink="">
      <cdr:nvSpPr>
        <cdr:cNvPr id="8" name="TextBox 1"/>
        <cdr:cNvSpPr txBox="1"/>
      </cdr:nvSpPr>
      <cdr:spPr>
        <a:xfrm xmlns:a="http://schemas.openxmlformats.org/drawingml/2006/main" rot="18212154">
          <a:off x="4757102" y="1157998"/>
          <a:ext cx="925830"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WFIP 2</a:t>
          </a:r>
        </a:p>
      </cdr:txBody>
    </cdr:sp>
  </cdr:relSizeAnchor>
  <cdr:relSizeAnchor xmlns:cdr="http://schemas.openxmlformats.org/drawingml/2006/chartDrawing">
    <cdr:from>
      <cdr:x>0.61673</cdr:x>
      <cdr:y>0.36269</cdr:y>
    </cdr:from>
    <cdr:to>
      <cdr:x>0.72141</cdr:x>
      <cdr:y>0.42268</cdr:y>
    </cdr:to>
    <cdr:sp macro="" textlink="">
      <cdr:nvSpPr>
        <cdr:cNvPr id="10" name="TextBox 1"/>
        <cdr:cNvSpPr txBox="1"/>
      </cdr:nvSpPr>
      <cdr:spPr>
        <a:xfrm xmlns:a="http://schemas.openxmlformats.org/drawingml/2006/main" rot="19744757">
          <a:off x="5454332" y="2003818"/>
          <a:ext cx="925830"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WFIP 1</a:t>
          </a:r>
        </a:p>
      </cdr:txBody>
    </cdr:sp>
  </cdr:relSizeAnchor>
  <cdr:relSizeAnchor xmlns:cdr="http://schemas.openxmlformats.org/drawingml/2006/chartDrawing">
    <cdr:from>
      <cdr:x>0.65679</cdr:x>
      <cdr:y>0.55509</cdr:y>
    </cdr:from>
    <cdr:to>
      <cdr:x>0.76148</cdr:x>
      <cdr:y>0.61509</cdr:y>
    </cdr:to>
    <cdr:sp macro="" textlink="">
      <cdr:nvSpPr>
        <cdr:cNvPr id="11" name="TextBox 1"/>
        <cdr:cNvSpPr txBox="1"/>
      </cdr:nvSpPr>
      <cdr:spPr>
        <a:xfrm xmlns:a="http://schemas.openxmlformats.org/drawingml/2006/main" rot="1023893">
          <a:off x="5808662" y="3066809"/>
          <a:ext cx="925830"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dirty="0" smtClean="0">
              <a:solidFill>
                <a:schemeClr val="tx1">
                  <a:lumMod val="50000"/>
                </a:schemeClr>
              </a:solidFill>
              <a:latin typeface="Arial Narrow"/>
              <a:cs typeface="Arial Narrow"/>
            </a:rPr>
            <a:t>Testing</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0.63927</cdr:x>
      <cdr:y>0.62221</cdr:y>
    </cdr:from>
    <cdr:to>
      <cdr:x>0.74396</cdr:x>
      <cdr:y>0.68221</cdr:y>
    </cdr:to>
    <cdr:sp macro="" textlink="">
      <cdr:nvSpPr>
        <cdr:cNvPr id="12" name="TextBox 1"/>
        <cdr:cNvSpPr txBox="1"/>
      </cdr:nvSpPr>
      <cdr:spPr>
        <a:xfrm xmlns:a="http://schemas.openxmlformats.org/drawingml/2006/main" rot="1760432">
          <a:off x="5653722" y="3437649"/>
          <a:ext cx="925830"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noProof="0" dirty="0" smtClean="0">
              <a:solidFill>
                <a:schemeClr val="tx1">
                  <a:lumMod val="50000"/>
                </a:schemeClr>
              </a:solidFill>
              <a:latin typeface="Arial Narrow"/>
              <a:cs typeface="Arial Narrow"/>
            </a:rPr>
            <a:t>RFORE</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0.56321</cdr:x>
      <cdr:y>0.68831</cdr:y>
    </cdr:from>
    <cdr:to>
      <cdr:x>0.75938</cdr:x>
      <cdr:y>0.74831</cdr:y>
    </cdr:to>
    <cdr:sp macro="" textlink="">
      <cdr:nvSpPr>
        <cdr:cNvPr id="13" name="TextBox 1"/>
        <cdr:cNvSpPr txBox="1"/>
      </cdr:nvSpPr>
      <cdr:spPr>
        <a:xfrm xmlns:a="http://schemas.openxmlformats.org/drawingml/2006/main" rot="2325120">
          <a:off x="4980974" y="3802854"/>
          <a:ext cx="1734922"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noProof="0" dirty="0" smtClean="0">
              <a:solidFill>
                <a:schemeClr val="tx1">
                  <a:lumMod val="50000"/>
                </a:schemeClr>
              </a:solidFill>
              <a:latin typeface="Arial Narrow"/>
              <a:cs typeface="Arial Narrow"/>
            </a:rPr>
            <a:t>Floating Lidars</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0.61788</cdr:x>
      <cdr:y>0.73071</cdr:y>
    </cdr:from>
    <cdr:to>
      <cdr:x>0.65536</cdr:x>
      <cdr:y>0.89828</cdr:y>
    </cdr:to>
    <cdr:sp macro="" textlink="">
      <cdr:nvSpPr>
        <cdr:cNvPr id="14" name="TextBox 1"/>
        <cdr:cNvSpPr txBox="1"/>
      </cdr:nvSpPr>
      <cdr:spPr>
        <a:xfrm xmlns:a="http://schemas.openxmlformats.org/drawingml/2006/main" rot="3149566">
          <a:off x="5167312" y="4334269"/>
          <a:ext cx="925830"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WPRs</a:t>
          </a:r>
        </a:p>
      </cdr:txBody>
    </cdr:sp>
  </cdr:relSizeAnchor>
  <cdr:relSizeAnchor xmlns:cdr="http://schemas.openxmlformats.org/drawingml/2006/chartDrawing">
    <cdr:from>
      <cdr:x>0.56593</cdr:x>
      <cdr:y>0.71462</cdr:y>
    </cdr:from>
    <cdr:to>
      <cdr:x>0.60341</cdr:x>
      <cdr:y>0.97034</cdr:y>
    </cdr:to>
    <cdr:sp macro="" textlink="">
      <cdr:nvSpPr>
        <cdr:cNvPr id="15" name="TextBox 1"/>
        <cdr:cNvSpPr txBox="1"/>
      </cdr:nvSpPr>
      <cdr:spPr>
        <a:xfrm xmlns:a="http://schemas.openxmlformats.org/drawingml/2006/main" rot="4037005">
          <a:off x="4464381" y="4488888"/>
          <a:ext cx="1412826"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Hurricanes</a:t>
          </a:r>
        </a:p>
      </cdr:txBody>
    </cdr:sp>
  </cdr:relSizeAnchor>
  <cdr:relSizeAnchor xmlns:cdr="http://schemas.openxmlformats.org/drawingml/2006/chartDrawing">
    <cdr:from>
      <cdr:x>0.49899</cdr:x>
      <cdr:y>0.69619</cdr:y>
    </cdr:from>
    <cdr:to>
      <cdr:x>0.53647</cdr:x>
      <cdr:y>0.99322</cdr:y>
    </cdr:to>
    <cdr:sp macro="" textlink="">
      <cdr:nvSpPr>
        <cdr:cNvPr id="16" name="TextBox 1"/>
        <cdr:cNvSpPr txBox="1"/>
      </cdr:nvSpPr>
      <cdr:spPr>
        <a:xfrm xmlns:a="http://schemas.openxmlformats.org/drawingml/2006/main" rot="5223782">
          <a:off x="3758278" y="4501163"/>
          <a:ext cx="1641037"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Standards Development</a:t>
          </a:r>
        </a:p>
      </cdr:txBody>
    </cdr:sp>
  </cdr:relSizeAnchor>
  <cdr:relSizeAnchor xmlns:cdr="http://schemas.openxmlformats.org/drawingml/2006/chartDrawing">
    <cdr:from>
      <cdr:x>0.37937</cdr:x>
      <cdr:y>0.60781</cdr:y>
    </cdr:from>
    <cdr:to>
      <cdr:x>0.41685</cdr:x>
      <cdr:y>0.90483</cdr:y>
    </cdr:to>
    <cdr:sp macro="" textlink="">
      <cdr:nvSpPr>
        <cdr:cNvPr id="17" name="TextBox 1"/>
        <cdr:cNvSpPr txBox="1"/>
      </cdr:nvSpPr>
      <cdr:spPr>
        <a:xfrm xmlns:a="http://schemas.openxmlformats.org/drawingml/2006/main" rot="17764884">
          <a:off x="2700368" y="4012860"/>
          <a:ext cx="1641037"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dirty="0" smtClean="0">
              <a:solidFill>
                <a:schemeClr val="tx1">
                  <a:lumMod val="50000"/>
                </a:schemeClr>
              </a:solidFill>
              <a:latin typeface="Arial Narrow"/>
              <a:cs typeface="Arial Narrow"/>
            </a:rPr>
            <a:t>IEA Task on Forecasting</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0.24387</cdr:x>
      <cdr:y>0.61553</cdr:y>
    </cdr:from>
    <cdr:to>
      <cdr:x>0.42943</cdr:x>
      <cdr:y>0.67552</cdr:y>
    </cdr:to>
    <cdr:sp macro="" textlink="">
      <cdr:nvSpPr>
        <cdr:cNvPr id="18" name="TextBox 1"/>
        <cdr:cNvSpPr txBox="1"/>
      </cdr:nvSpPr>
      <cdr:spPr>
        <a:xfrm xmlns:a="http://schemas.openxmlformats.org/drawingml/2006/main" rot="19584184">
          <a:off x="2156808" y="3400718"/>
          <a:ext cx="1641037"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Data Archive Portal</a:t>
          </a:r>
        </a:p>
      </cdr:txBody>
    </cdr:sp>
  </cdr:relSizeAnchor>
  <cdr:relSizeAnchor xmlns:cdr="http://schemas.openxmlformats.org/drawingml/2006/chartDrawing">
    <cdr:from>
      <cdr:x>0.20955</cdr:x>
      <cdr:y>0.46542</cdr:y>
    </cdr:from>
    <cdr:to>
      <cdr:x>0.41842</cdr:x>
      <cdr:y>0.52542</cdr:y>
    </cdr:to>
    <cdr:sp macro="" textlink="">
      <cdr:nvSpPr>
        <cdr:cNvPr id="19" name="TextBox 1"/>
        <cdr:cNvSpPr txBox="1"/>
      </cdr:nvSpPr>
      <cdr:spPr>
        <a:xfrm xmlns:a="http://schemas.openxmlformats.org/drawingml/2006/main" rot="21277049">
          <a:off x="1853278" y="2571409"/>
          <a:ext cx="1847184"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dirty="0" smtClean="0">
              <a:solidFill>
                <a:schemeClr val="tx1">
                  <a:lumMod val="50000"/>
                </a:schemeClr>
              </a:solidFill>
              <a:latin typeface="Arial Narrow"/>
              <a:cs typeface="Arial Narrow"/>
            </a:rPr>
            <a:t>Uncertainty Quantification</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0.22936</cdr:x>
      <cdr:y>0.33291</cdr:y>
    </cdr:from>
    <cdr:to>
      <cdr:x>0.43424</cdr:x>
      <cdr:y>0.3929</cdr:y>
    </cdr:to>
    <cdr:sp macro="" textlink="">
      <cdr:nvSpPr>
        <cdr:cNvPr id="20" name="TextBox 1"/>
        <cdr:cNvSpPr txBox="1"/>
      </cdr:nvSpPr>
      <cdr:spPr>
        <a:xfrm xmlns:a="http://schemas.openxmlformats.org/drawingml/2006/main" rot="955603">
          <a:off x="2028486" y="1839273"/>
          <a:ext cx="1811922"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lang="en-US" sz="2323" b="1" kern="1200" dirty="0" smtClean="0">
              <a:solidFill>
                <a:schemeClr val="tx1">
                  <a:lumMod val="50000"/>
                </a:schemeClr>
              </a:solidFill>
              <a:latin typeface="Arial Narrow"/>
              <a:cs typeface="Arial Narrow"/>
            </a:rPr>
            <a:t>Met-Ocean Model Coupling</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0.37798</cdr:x>
      <cdr:y>0.08498</cdr:y>
    </cdr:from>
    <cdr:to>
      <cdr:x>0.41546</cdr:x>
      <cdr:y>0.44706</cdr:y>
    </cdr:to>
    <cdr:sp macro="" textlink="">
      <cdr:nvSpPr>
        <cdr:cNvPr id="21" name="TextBox 1"/>
        <cdr:cNvSpPr txBox="1"/>
      </cdr:nvSpPr>
      <cdr:spPr>
        <a:xfrm xmlns:a="http://schemas.openxmlformats.org/drawingml/2006/main" rot="3339601">
          <a:off x="2508328" y="1304005"/>
          <a:ext cx="2000483"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err="1" smtClean="0">
              <a:ln>
                <a:noFill/>
              </a:ln>
              <a:solidFill>
                <a:schemeClr val="tx1">
                  <a:lumMod val="50000"/>
                </a:schemeClr>
              </a:solidFill>
              <a:effectLst/>
              <a:uLnTx/>
              <a:uFillTx/>
              <a:latin typeface="Arial Narrow"/>
              <a:ea typeface="+mn-ea"/>
              <a:cs typeface="Arial Narrow"/>
            </a:rPr>
            <a:t>Meso</a:t>
          </a: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-Micro</a:t>
          </a:r>
          <a:r>
            <a:rPr kumimoji="0" lang="en-US" sz="2323" b="1" i="0" u="none" strike="noStrike" kern="1200" cap="none" spc="0" normalizeH="0" noProof="0" dirty="0" smtClean="0">
              <a:ln>
                <a:noFill/>
              </a:ln>
              <a:solidFill>
                <a:schemeClr val="tx1">
                  <a:lumMod val="50000"/>
                </a:schemeClr>
              </a:solidFill>
              <a:effectLst/>
              <a:uLnTx/>
              <a:uFillTx/>
              <a:latin typeface="Arial Narrow"/>
              <a:ea typeface="+mn-ea"/>
              <a:cs typeface="Arial Narrow"/>
            </a:rPr>
            <a:t> Turbulence</a:t>
          </a:r>
          <a:endPar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endParaRPr>
        </a:p>
      </cdr:txBody>
    </cdr:sp>
  </cdr:relSizeAnchor>
  <cdr:relSizeAnchor xmlns:cdr="http://schemas.openxmlformats.org/drawingml/2006/chartDrawing">
    <cdr:from>
      <cdr:x>0.45998</cdr:x>
      <cdr:y>0.0197</cdr:y>
    </cdr:from>
    <cdr:to>
      <cdr:x>0.49746</cdr:x>
      <cdr:y>0.38178</cdr:y>
    </cdr:to>
    <cdr:sp macro="" textlink="">
      <cdr:nvSpPr>
        <cdr:cNvPr id="22" name="TextBox 1"/>
        <cdr:cNvSpPr txBox="1"/>
      </cdr:nvSpPr>
      <cdr:spPr>
        <a:xfrm xmlns:a="http://schemas.openxmlformats.org/drawingml/2006/main" rot="4426468">
          <a:off x="3233497" y="943325"/>
          <a:ext cx="2000483" cy="331470"/>
        </a:xfrm>
        <a:prstGeom xmlns:a="http://schemas.openxmlformats.org/drawingml/2006/main" prst="rect">
          <a:avLst/>
        </a:prstGeom>
      </cdr:spPr>
      <cdr:txBody>
        <a:bodyPr xmlns:a="http://schemas.openxmlformats.org/drawingml/2006/main" vert="horz" wrap="square" lIns="91440" tIns="45720" rIns="91440" bIns="45720" rtlCol="0">
          <a:normAutofit fontScale="85000" lnSpcReduction="10000"/>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tx1">
                  <a:lumMod val="50000"/>
                </a:schemeClr>
              </a:solidFill>
              <a:effectLst/>
              <a:uLnTx/>
              <a:uFillTx/>
              <a:latin typeface="Arial Narrow"/>
              <a:ea typeface="+mn-ea"/>
              <a:cs typeface="Arial Narrow"/>
            </a:rPr>
            <a:t>Immersed Boundary Method</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8884" cy="466391"/>
          </a:xfrm>
          <a:prstGeom prst="rect">
            <a:avLst/>
          </a:prstGeom>
        </p:spPr>
        <p:txBody>
          <a:bodyPr vert="horz" wrap="square" lIns="92696" tIns="46349" rIns="92696" bIns="46349" numCol="1" anchor="t" anchorCtr="0" compatLnSpc="1">
            <a:prstTxWarp prst="textNoShape">
              <a:avLst/>
            </a:prstTxWarp>
          </a:bodyPr>
          <a:lstStyle>
            <a:lvl1pPr>
              <a:defRPr sz="1200">
                <a:latin typeface="Calibri"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969954" y="1"/>
            <a:ext cx="3038884" cy="466391"/>
          </a:xfrm>
          <a:prstGeom prst="rect">
            <a:avLst/>
          </a:prstGeom>
        </p:spPr>
        <p:txBody>
          <a:bodyPr vert="horz" wrap="square" lIns="92696" tIns="46349" rIns="92696" bIns="46349" numCol="1" anchor="t" anchorCtr="0" compatLnSpc="1">
            <a:prstTxWarp prst="textNoShape">
              <a:avLst/>
            </a:prstTxWarp>
          </a:bodyPr>
          <a:lstStyle>
            <a:lvl1pPr algn="r">
              <a:defRPr sz="1200">
                <a:latin typeface="Calibri" pitchFamily="-106" charset="0"/>
                <a:ea typeface="ＭＳ Ｐゴシック" pitchFamily="-106" charset="-128"/>
              </a:defRPr>
            </a:lvl1pPr>
          </a:lstStyle>
          <a:p>
            <a:pPr>
              <a:defRPr/>
            </a:pPr>
            <a:fld id="{2385B720-53AD-4178-9FA2-8ADB51A3DFF7}" type="datetime1">
              <a:rPr lang="en-US"/>
              <a:pPr>
                <a:defRPr/>
              </a:pPr>
              <a:t>6/10/15</a:t>
            </a:fld>
            <a:endParaRPr lang="en-US"/>
          </a:p>
        </p:txBody>
      </p:sp>
      <p:sp>
        <p:nvSpPr>
          <p:cNvPr id="4" name="Footer Placeholder 3"/>
          <p:cNvSpPr>
            <a:spLocks noGrp="1"/>
          </p:cNvSpPr>
          <p:nvPr>
            <p:ph type="ftr" sz="quarter" idx="2"/>
          </p:nvPr>
        </p:nvSpPr>
        <p:spPr>
          <a:xfrm>
            <a:off x="1" y="8828440"/>
            <a:ext cx="3038884" cy="466391"/>
          </a:xfrm>
          <a:prstGeom prst="rect">
            <a:avLst/>
          </a:prstGeom>
        </p:spPr>
        <p:txBody>
          <a:bodyPr vert="horz" wrap="square" lIns="92696" tIns="46349" rIns="92696" bIns="46349" numCol="1" anchor="b" anchorCtr="0" compatLnSpc="1">
            <a:prstTxWarp prst="textNoShape">
              <a:avLst/>
            </a:prstTxWarp>
          </a:bodyPr>
          <a:lstStyle>
            <a:lvl1pPr>
              <a:defRPr sz="1200">
                <a:latin typeface="Calibri"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969954" y="8828440"/>
            <a:ext cx="3038884" cy="466391"/>
          </a:xfrm>
          <a:prstGeom prst="rect">
            <a:avLst/>
          </a:prstGeom>
        </p:spPr>
        <p:txBody>
          <a:bodyPr vert="horz" wrap="square" lIns="92696" tIns="46349" rIns="92696" bIns="46349" numCol="1" anchor="b" anchorCtr="0" compatLnSpc="1">
            <a:prstTxWarp prst="textNoShape">
              <a:avLst/>
            </a:prstTxWarp>
          </a:bodyPr>
          <a:lstStyle>
            <a:lvl1pPr algn="r">
              <a:defRPr sz="1200">
                <a:latin typeface="Calibri" pitchFamily="-106" charset="0"/>
                <a:ea typeface="ＭＳ Ｐゴシック" pitchFamily="-106" charset="-128"/>
              </a:defRPr>
            </a:lvl1pPr>
          </a:lstStyle>
          <a:p>
            <a:pPr>
              <a:defRPr/>
            </a:pPr>
            <a:fld id="{3D842AFB-B646-49AE-BABE-61BF7E756E2A}" type="slidenum">
              <a:rPr lang="en-US"/>
              <a:pPr>
                <a:defRPr/>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705100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8884" cy="466391"/>
          </a:xfrm>
          <a:prstGeom prst="rect">
            <a:avLst/>
          </a:prstGeom>
        </p:spPr>
        <p:txBody>
          <a:bodyPr vert="horz" wrap="square" lIns="92696" tIns="46349" rIns="92696" bIns="46349" numCol="1" anchor="t" anchorCtr="0" compatLnSpc="1">
            <a:prstTxWarp prst="textNoShape">
              <a:avLst/>
            </a:prstTxWarp>
          </a:bodyPr>
          <a:lstStyle>
            <a:lvl1pPr>
              <a:defRPr sz="1200">
                <a:latin typeface="Calibri"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969954" y="1"/>
            <a:ext cx="3038884" cy="466391"/>
          </a:xfrm>
          <a:prstGeom prst="rect">
            <a:avLst/>
          </a:prstGeom>
        </p:spPr>
        <p:txBody>
          <a:bodyPr vert="horz" wrap="square" lIns="92696" tIns="46349" rIns="92696" bIns="46349" numCol="1" anchor="t" anchorCtr="0" compatLnSpc="1">
            <a:prstTxWarp prst="textNoShape">
              <a:avLst/>
            </a:prstTxWarp>
          </a:bodyPr>
          <a:lstStyle>
            <a:lvl1pPr algn="r">
              <a:defRPr sz="1200">
                <a:latin typeface="Calibri" pitchFamily="-106" charset="0"/>
                <a:ea typeface="ＭＳ Ｐゴシック" pitchFamily="-106" charset="-128"/>
              </a:defRPr>
            </a:lvl1pPr>
          </a:lstStyle>
          <a:p>
            <a:pPr>
              <a:defRPr/>
            </a:pPr>
            <a:fld id="{E415C3AF-7F7E-41ED-BDB4-2879882C0CC4}" type="datetime1">
              <a:rPr lang="en-US"/>
              <a:pPr>
                <a:defRPr/>
              </a:pPr>
              <a:t>6/10/15</a:t>
            </a:fld>
            <a:endParaRPr lang="en-US"/>
          </a:p>
        </p:txBody>
      </p:sp>
      <p:sp>
        <p:nvSpPr>
          <p:cNvPr id="4" name="Slide Image Placeholder 3"/>
          <p:cNvSpPr>
            <a:spLocks noGrp="1" noRot="1" noChangeAspect="1"/>
          </p:cNvSpPr>
          <p:nvPr>
            <p:ph type="sldImg" idx="2"/>
          </p:nvPr>
        </p:nvSpPr>
        <p:spPr>
          <a:xfrm>
            <a:off x="1182688" y="696913"/>
            <a:ext cx="4645025" cy="3484562"/>
          </a:xfrm>
          <a:prstGeom prst="rect">
            <a:avLst/>
          </a:prstGeom>
          <a:noFill/>
          <a:ln w="12700">
            <a:solidFill>
              <a:prstClr val="black"/>
            </a:solidFill>
          </a:ln>
        </p:spPr>
        <p:txBody>
          <a:bodyPr vert="horz" wrap="square" lIns="92696" tIns="46349" rIns="92696" bIns="4634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701040" y="4415791"/>
            <a:ext cx="5608320" cy="4183380"/>
          </a:xfrm>
          <a:prstGeom prst="rect">
            <a:avLst/>
          </a:prstGeom>
        </p:spPr>
        <p:txBody>
          <a:bodyPr vert="horz" wrap="square" lIns="92696" tIns="46349" rIns="92696" bIns="46349"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8828440"/>
            <a:ext cx="3038884" cy="466391"/>
          </a:xfrm>
          <a:prstGeom prst="rect">
            <a:avLst/>
          </a:prstGeom>
        </p:spPr>
        <p:txBody>
          <a:bodyPr vert="horz" wrap="square" lIns="92696" tIns="46349" rIns="92696" bIns="46349" numCol="1" anchor="b" anchorCtr="0" compatLnSpc="1">
            <a:prstTxWarp prst="textNoShape">
              <a:avLst/>
            </a:prstTxWarp>
          </a:bodyPr>
          <a:lstStyle>
            <a:lvl1pPr>
              <a:defRPr sz="1200">
                <a:latin typeface="Calibri"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969954" y="8828440"/>
            <a:ext cx="3038884" cy="466391"/>
          </a:xfrm>
          <a:prstGeom prst="rect">
            <a:avLst/>
          </a:prstGeom>
        </p:spPr>
        <p:txBody>
          <a:bodyPr vert="horz" wrap="square" lIns="92696" tIns="46349" rIns="92696" bIns="46349" numCol="1" anchor="b" anchorCtr="0" compatLnSpc="1">
            <a:prstTxWarp prst="textNoShape">
              <a:avLst/>
            </a:prstTxWarp>
          </a:bodyPr>
          <a:lstStyle>
            <a:lvl1pPr algn="r">
              <a:defRPr sz="1200">
                <a:latin typeface="Calibri" pitchFamily="-106" charset="0"/>
                <a:ea typeface="ＭＳ Ｐゴシック" pitchFamily="-106" charset="-128"/>
              </a:defRPr>
            </a:lvl1pPr>
          </a:lstStyle>
          <a:p>
            <a:pPr>
              <a:defRPr/>
            </a:pPr>
            <a:fld id="{201681F9-7DA1-4644-BB77-604AC8532CCD}" type="slidenum">
              <a:rPr lang="en-US"/>
              <a:pPr>
                <a:defRPr/>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40021950"/>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 Id="rId3" Type="http://schemas.openxmlformats.org/officeDocument/2006/relationships/hyperlink" Target="http://ruc.noaa.gov/hrrr/"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ＭＳ Ｐゴシック" pitchFamily="-106" charset="-128"/>
                <a:cs typeface="ＭＳ Ｐゴシック" pitchFamily="-106" charset="-128"/>
              </a:rPr>
              <a:t>Headline/Name:</a:t>
            </a:r>
          </a:p>
          <a:p>
            <a:r>
              <a:rPr lang="en-US" sz="1200" b="0" i="0" kern="1200" dirty="0" smtClean="0">
                <a:solidFill>
                  <a:schemeClr val="tx1"/>
                </a:solidFill>
                <a:effectLst/>
                <a:latin typeface="+mn-lt"/>
                <a:ea typeface="ＭＳ Ｐゴシック" pitchFamily="-106" charset="-128"/>
                <a:cs typeface="ＭＳ Ｐゴシック" pitchFamily="-106" charset="-128"/>
              </a:rPr>
              <a:t>Rows of wind turbines along the tops of ridgelines</a:t>
            </a:r>
          </a:p>
          <a:p>
            <a:endParaRPr lang="en-US" sz="1200" b="0" i="0" kern="1200" dirty="0" smtClean="0">
              <a:solidFill>
                <a:schemeClr val="tx1"/>
              </a:solidFill>
              <a:effectLst/>
              <a:latin typeface="+mn-lt"/>
              <a:ea typeface="ＭＳ Ｐゴシック" pitchFamily="-106" charset="-128"/>
              <a:cs typeface="ＭＳ Ｐゴシック" pitchFamily="-106" charset="-128"/>
            </a:endParaRPr>
          </a:p>
          <a:p>
            <a:r>
              <a:rPr lang="en-US" sz="1200" b="0" i="0" kern="1200" dirty="0" smtClean="0">
                <a:solidFill>
                  <a:schemeClr val="tx1"/>
                </a:solidFill>
                <a:effectLst/>
                <a:latin typeface="+mn-lt"/>
                <a:ea typeface="ＭＳ Ｐゴシック" pitchFamily="-106" charset="-128"/>
                <a:cs typeface="ＭＳ Ｐゴシック" pitchFamily="-106" charset="-128"/>
              </a:rPr>
              <a:t>Caption/Description:</a:t>
            </a:r>
          </a:p>
          <a:p>
            <a:r>
              <a:rPr lang="en-US" sz="1200" b="0" i="0" kern="1200" dirty="0" smtClean="0">
                <a:solidFill>
                  <a:schemeClr val="tx1"/>
                </a:solidFill>
                <a:effectLst/>
                <a:latin typeface="+mn-lt"/>
                <a:ea typeface="ＭＳ Ｐゴシック" pitchFamily="-106" charset="-128"/>
                <a:cs typeface="ＭＳ Ｐゴシック" pitchFamily="-106" charset="-128"/>
              </a:rPr>
              <a:t>The 300-MW Stateline Wind Energy Center located on </a:t>
            </a:r>
            <a:r>
              <a:rPr lang="en-US" sz="1200" b="0" i="0" kern="1200" dirty="0" err="1" smtClean="0">
                <a:solidFill>
                  <a:schemeClr val="tx1"/>
                </a:solidFill>
                <a:effectLst/>
                <a:latin typeface="+mn-lt"/>
                <a:ea typeface="ＭＳ Ｐゴシック" pitchFamily="-106" charset="-128"/>
                <a:cs typeface="ＭＳ Ｐゴシック" pitchFamily="-106" charset="-128"/>
              </a:rPr>
              <a:t>VanSycle</a:t>
            </a:r>
            <a:r>
              <a:rPr lang="en-US" sz="1200" b="0" i="0" kern="1200" dirty="0" smtClean="0">
                <a:solidFill>
                  <a:schemeClr val="tx1"/>
                </a:solidFill>
                <a:effectLst/>
                <a:latin typeface="+mn-lt"/>
                <a:ea typeface="ＭＳ Ｐゴシック" pitchFamily="-106" charset="-128"/>
                <a:cs typeface="ＭＳ Ｐゴシック" pitchFamily="-106" charset="-128"/>
              </a:rPr>
              <a:t> Ridge between the states of Washington and Oregon</a:t>
            </a:r>
          </a:p>
          <a:p>
            <a:endParaRPr lang="en-US" sz="1200" b="0" i="0" kern="1200" dirty="0" smtClean="0">
              <a:solidFill>
                <a:schemeClr val="tx1"/>
              </a:solidFill>
              <a:effectLst/>
              <a:latin typeface="+mn-lt"/>
              <a:ea typeface="ＭＳ Ｐゴシック" pitchFamily="-106" charset="-128"/>
              <a:cs typeface="ＭＳ Ｐゴシック" pitchFamily="-106" charset="-128"/>
            </a:endParaRPr>
          </a:p>
          <a:p>
            <a:r>
              <a:rPr lang="en-US" sz="1200" b="0" i="0" kern="1200" dirty="0" smtClean="0">
                <a:solidFill>
                  <a:schemeClr val="tx1"/>
                </a:solidFill>
                <a:effectLst/>
                <a:latin typeface="+mn-lt"/>
                <a:ea typeface="ＭＳ Ｐゴシック" pitchFamily="-106" charset="-128"/>
                <a:cs typeface="ＭＳ Ｐゴシック" pitchFamily="-106" charset="-128"/>
              </a:rPr>
              <a:t>Photographer:</a:t>
            </a:r>
          </a:p>
          <a:p>
            <a:r>
              <a:rPr lang="en-US" sz="1200" b="0" i="0" kern="1200" dirty="0" smtClean="0">
                <a:solidFill>
                  <a:schemeClr val="tx1"/>
                </a:solidFill>
                <a:effectLst/>
                <a:latin typeface="+mn-lt"/>
                <a:ea typeface="ＭＳ Ｐゴシック" pitchFamily="-106" charset="-128"/>
                <a:cs typeface="ＭＳ Ｐゴシック" pitchFamily="-106" charset="-128"/>
              </a:rPr>
              <a:t>Pacific Northwest National Lab</a:t>
            </a:r>
          </a:p>
          <a:p>
            <a:endParaRPr lang="en-US" dirty="0"/>
          </a:p>
        </p:txBody>
      </p:sp>
      <p:sp>
        <p:nvSpPr>
          <p:cNvPr id="4" name="Slide Number Placeholder 3"/>
          <p:cNvSpPr>
            <a:spLocks noGrp="1"/>
          </p:cNvSpPr>
          <p:nvPr>
            <p:ph type="sldNum" sz="quarter" idx="10"/>
          </p:nvPr>
        </p:nvSpPr>
        <p:spPr/>
        <p:txBody>
          <a:bodyPr/>
          <a:lstStyle/>
          <a:p>
            <a:fld id="{A4DEA15F-6F47-4915-9BC7-7B9479A8A41F}"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94697374"/>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All of these fall within the A2e</a:t>
            </a:r>
            <a:r>
              <a:rPr lang="en-US" baseline="0" dirty="0" smtClean="0"/>
              <a:t> Initiative.</a:t>
            </a:r>
          </a:p>
          <a:p>
            <a:r>
              <a:rPr lang="en-US" baseline="0" dirty="0" smtClean="0"/>
              <a:t>WFIP 1 – more observational impacts to the models in the short term 0-15 hours. </a:t>
            </a:r>
          </a:p>
          <a:p>
            <a:r>
              <a:rPr lang="en-US" baseline="0" dirty="0" smtClean="0"/>
              <a:t>XPIA – remote sensor testing mainly </a:t>
            </a:r>
            <a:r>
              <a:rPr lang="en-US" baseline="0" dirty="0" err="1" smtClean="0"/>
              <a:t>lidars</a:t>
            </a:r>
            <a:r>
              <a:rPr lang="en-US" baseline="0" dirty="0" smtClean="0"/>
              <a:t>, but radars too </a:t>
            </a:r>
          </a:p>
          <a:p>
            <a:r>
              <a:rPr lang="en-US" baseline="0" dirty="0" smtClean="0"/>
              <a:t>Testing – Validate and verify so as not to TUNE a model for a specific area of the country but to resolve it for the nation – make it transferrable </a:t>
            </a:r>
          </a:p>
          <a:p>
            <a:r>
              <a:rPr lang="en-US" baseline="0" dirty="0" smtClean="0"/>
              <a:t>RFORE – offshore reference facility – can be used for resource assessment, wind climatology, verify models, validate observational instruments and methods.  </a:t>
            </a:r>
          </a:p>
          <a:p>
            <a:r>
              <a:rPr lang="en-US" baseline="0" dirty="0" smtClean="0"/>
              <a:t>Floating </a:t>
            </a:r>
            <a:r>
              <a:rPr lang="en-US" baseline="0" dirty="0" err="1" smtClean="0"/>
              <a:t>Lidars</a:t>
            </a:r>
            <a:r>
              <a:rPr lang="en-US" baseline="0" dirty="0" smtClean="0"/>
              <a:t> – 2 will move around after about a one year deployment to different sites – likely to be involved with WFIP 2 </a:t>
            </a:r>
          </a:p>
          <a:p>
            <a:r>
              <a:rPr lang="en-US" baseline="0" dirty="0" smtClean="0"/>
              <a:t>Wind Profiling Radars – 3 in WA / OR to match the 4 in State of California and 1 in </a:t>
            </a:r>
            <a:r>
              <a:rPr lang="en-US" baseline="0" dirty="0" err="1" smtClean="0"/>
              <a:t>Vancover</a:t>
            </a:r>
            <a:r>
              <a:rPr lang="en-US" baseline="0" dirty="0" smtClean="0"/>
              <a:t> from Olympics </a:t>
            </a:r>
          </a:p>
          <a:p>
            <a:r>
              <a:rPr lang="en-US" baseline="0" dirty="0" smtClean="0"/>
              <a:t>Hurricanes – to eliminate risk and develop standards for structures.  Work with the Hurricane Hunters – my old job </a:t>
            </a:r>
          </a:p>
          <a:p>
            <a:r>
              <a:rPr lang="en-US" baseline="0" dirty="0" smtClean="0"/>
              <a:t>Standards Development – to ensure quality of the observations</a:t>
            </a:r>
          </a:p>
          <a:p>
            <a:r>
              <a:rPr lang="en-US" baseline="0" dirty="0" smtClean="0"/>
              <a:t>IEA Task – 1. Physics 2. Uncertainty Quantification 3 . Forecast confidence </a:t>
            </a:r>
          </a:p>
          <a:p>
            <a:r>
              <a:rPr lang="en-US" baseline="0" dirty="0" smtClean="0"/>
              <a:t>Data Archive and Portal – place to store data and utilize for further research today and in the future and not have to repay for observational information</a:t>
            </a:r>
          </a:p>
          <a:p>
            <a:r>
              <a:rPr lang="en-US" baseline="0" dirty="0" smtClean="0"/>
              <a:t>UQ – get more from the forecast itself </a:t>
            </a:r>
          </a:p>
          <a:p>
            <a:r>
              <a:rPr lang="en-US" baseline="0" dirty="0" smtClean="0"/>
              <a:t>Met-Ocean Coupling – for offshore --  how do waves change the wind through the swept area and how to waves do to the structure from crashing or extreme storms </a:t>
            </a:r>
          </a:p>
          <a:p>
            <a:r>
              <a:rPr lang="en-US" baseline="0" dirty="0" err="1" smtClean="0"/>
              <a:t>Meso</a:t>
            </a:r>
            <a:r>
              <a:rPr lang="en-US" baseline="0" dirty="0" smtClean="0"/>
              <a:t>-Micro Coupling – resolving the scaling issues</a:t>
            </a:r>
          </a:p>
          <a:p>
            <a:r>
              <a:rPr lang="en-US" baseline="0" dirty="0" smtClean="0"/>
              <a:t>IBM – complex terrain on scales that are </a:t>
            </a:r>
            <a:r>
              <a:rPr lang="en-US" baseline="0" dirty="0" err="1" smtClean="0"/>
              <a:t>relavent</a:t>
            </a:r>
            <a:r>
              <a:rPr lang="en-US" baseline="0" dirty="0" smtClean="0"/>
              <a:t> to the forecasting </a:t>
            </a:r>
          </a:p>
          <a:p>
            <a:r>
              <a:rPr lang="en-US" baseline="0" dirty="0" smtClean="0"/>
              <a:t>WFIP 2 – physics and combine a lot of these items.</a:t>
            </a:r>
          </a:p>
          <a:p>
            <a:endParaRPr lang="en-US" baseline="0" dirty="0" smtClean="0"/>
          </a:p>
          <a:p>
            <a:endParaRPr lang="en-US" baseline="0" dirty="0" smtClean="0"/>
          </a:p>
          <a:p>
            <a:r>
              <a:rPr lang="en-US" baseline="0" dirty="0" smtClean="0"/>
              <a:t>  </a:t>
            </a:r>
          </a:p>
          <a:p>
            <a:endParaRPr lang="en-US" dirty="0"/>
          </a:p>
        </p:txBody>
      </p:sp>
      <p:sp>
        <p:nvSpPr>
          <p:cNvPr id="4" name="Slide Number Placeholder 3"/>
          <p:cNvSpPr>
            <a:spLocks noGrp="1"/>
          </p:cNvSpPr>
          <p:nvPr>
            <p:ph type="sldNum" sz="quarter" idx="10"/>
          </p:nvPr>
        </p:nvSpPr>
        <p:spPr/>
        <p:txBody>
          <a:bodyPr/>
          <a:lstStyle/>
          <a:p>
            <a:pPr>
              <a:defRPr/>
            </a:pPr>
            <a:fld id="{201681F9-7DA1-4644-BB77-604AC8532CCD}" type="slidenum">
              <a:rPr lang="en-US" smtClean="0"/>
              <a:pPr>
                <a:defRPr/>
              </a:pPr>
              <a:t>11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53738033"/>
      </p:ext>
    </p:extLst>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of our ways to learn but not the only way.  (say at the end of the slide.)</a:t>
            </a:r>
            <a:endParaRPr lang="en-US" dirty="0"/>
          </a:p>
        </p:txBody>
      </p:sp>
      <p:sp>
        <p:nvSpPr>
          <p:cNvPr id="4" name="Slide Number Placeholder 3"/>
          <p:cNvSpPr>
            <a:spLocks noGrp="1"/>
          </p:cNvSpPr>
          <p:nvPr>
            <p:ph type="sldNum" sz="quarter" idx="10"/>
          </p:nvPr>
        </p:nvSpPr>
        <p:spPr/>
        <p:txBody>
          <a:bodyPr/>
          <a:lstStyle/>
          <a:p>
            <a:pPr>
              <a:defRPr/>
            </a:pPr>
            <a:fld id="{201681F9-7DA1-4644-BB77-604AC8532CCD}" type="slidenum">
              <a:rPr lang="en-US" smtClean="0"/>
              <a:pPr>
                <a:defRPr/>
              </a:pPr>
              <a:t>12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55567425"/>
      </p:ext>
    </p:extLst>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ＭＳ Ｐゴシック" pitchFamily="-106" charset="-128"/>
                <a:cs typeface="ＭＳ Ｐゴシック" pitchFamily="-106" charset="-128"/>
              </a:rPr>
              <a:t>The core elements of WFIP included: (Source: http://www.esrl.noaa.gov/psd/psd3/wfip/)</a:t>
            </a:r>
          </a:p>
          <a:p>
            <a:r>
              <a:rPr lang="en-US" sz="1200" b="0" i="0" kern="1200" dirty="0" smtClean="0">
                <a:solidFill>
                  <a:schemeClr val="tx1"/>
                </a:solidFill>
                <a:effectLst/>
                <a:latin typeface="+mn-lt"/>
                <a:ea typeface="ＭＳ Ｐゴシック" pitchFamily="-106" charset="-128"/>
                <a:cs typeface="ＭＳ Ｐゴシック" pitchFamily="-106" charset="-128"/>
              </a:rPr>
              <a:t>- Deployment of a regional network of upper-air remote sensing observing systems</a:t>
            </a:r>
          </a:p>
          <a:p>
            <a:r>
              <a:rPr lang="en-US" sz="1200" b="0" i="0" kern="1200" dirty="0" smtClean="0">
                <a:solidFill>
                  <a:schemeClr val="tx1"/>
                </a:solidFill>
                <a:effectLst/>
                <a:latin typeface="+mn-lt"/>
                <a:ea typeface="ＭＳ Ｐゴシック" pitchFamily="-106" charset="-128"/>
                <a:cs typeface="ＭＳ Ｐゴシック" pitchFamily="-106" charset="-128"/>
              </a:rPr>
              <a:t>- Developing the capability to obtain and transfer to NOAA in real-time industry-provided meteorological observations from networks of tall towers and turbine nacelle anemometers</a:t>
            </a:r>
          </a:p>
          <a:p>
            <a:r>
              <a:rPr lang="en-US" sz="1200" b="0" i="0" kern="1200" dirty="0" smtClean="0">
                <a:solidFill>
                  <a:schemeClr val="tx1"/>
                </a:solidFill>
                <a:effectLst/>
                <a:latin typeface="+mn-lt"/>
                <a:ea typeface="ＭＳ Ｐゴシック" pitchFamily="-106" charset="-128"/>
                <a:cs typeface="ＭＳ Ｐゴシック" pitchFamily="-106" charset="-128"/>
              </a:rPr>
              <a:t>- Assimilation of the remote sensing, tall tower, and nacelle data sets into NOAA's developmental, rapid-update </a:t>
            </a:r>
            <a:r>
              <a:rPr lang="en-US" sz="1200" b="0" i="0" u="sng" kern="1200" dirty="0" smtClean="0">
                <a:solidFill>
                  <a:schemeClr val="tx1"/>
                </a:solidFill>
                <a:effectLst/>
                <a:latin typeface="+mn-lt"/>
                <a:ea typeface="ＭＳ Ｐゴシック" pitchFamily="-106" charset="-128"/>
                <a:cs typeface="ＭＳ Ｐゴシック" pitchFamily="-106" charset="-128"/>
                <a:hlinkClick r:id="rId3"/>
              </a:rPr>
              <a:t>High Resolution Rapid Refresh (HRRR)</a:t>
            </a:r>
            <a:r>
              <a:rPr lang="en-US" sz="1200" b="0" i="0" kern="1200" dirty="0" smtClean="0">
                <a:solidFill>
                  <a:schemeClr val="tx1"/>
                </a:solidFill>
                <a:effectLst/>
                <a:latin typeface="+mn-lt"/>
                <a:ea typeface="ＭＳ Ｐゴシック" pitchFamily="-106" charset="-128"/>
                <a:cs typeface="ＭＳ Ｐゴシック" pitchFamily="-106" charset="-128"/>
              </a:rPr>
              <a:t> numerical weather prediction model</a:t>
            </a:r>
          </a:p>
          <a:p>
            <a:r>
              <a:rPr lang="en-US" sz="1200" b="0" i="0" kern="1200" dirty="0" smtClean="0">
                <a:solidFill>
                  <a:schemeClr val="tx1"/>
                </a:solidFill>
                <a:effectLst/>
                <a:latin typeface="+mn-lt"/>
                <a:ea typeface="ＭＳ Ｐゴシック" pitchFamily="-106" charset="-128"/>
                <a:cs typeface="ＭＳ Ｐゴシック" pitchFamily="-106" charset="-128"/>
              </a:rPr>
              <a:t>- Dissemination of the HRRR model output to the wind energy industry, including WFIP private sector partners</a:t>
            </a:r>
          </a:p>
          <a:p>
            <a:r>
              <a:rPr lang="en-US" sz="1200" b="0" i="0" kern="1200" dirty="0" smtClean="0">
                <a:solidFill>
                  <a:schemeClr val="tx1"/>
                </a:solidFill>
                <a:effectLst/>
                <a:latin typeface="+mn-lt"/>
                <a:ea typeface="ＭＳ Ｐゴシック" pitchFamily="-106" charset="-128"/>
                <a:cs typeface="ＭＳ Ｐゴシック" pitchFamily="-106" charset="-128"/>
              </a:rPr>
              <a:t>- Forecasting wind power production (by DOE and private sector partners) based on HRRR output</a:t>
            </a:r>
          </a:p>
          <a:p>
            <a:pPr marL="171450" indent="-171450">
              <a:buFontTx/>
              <a:buChar char="-"/>
            </a:pPr>
            <a:r>
              <a:rPr lang="en-US" sz="1200" b="0" i="0" kern="1200" dirty="0" smtClean="0">
                <a:solidFill>
                  <a:schemeClr val="tx1"/>
                </a:solidFill>
                <a:effectLst/>
                <a:latin typeface="+mn-lt"/>
                <a:ea typeface="ＭＳ Ｐゴシック" pitchFamily="-106" charset="-128"/>
                <a:cs typeface="ＭＳ Ｐゴシック" pitchFamily="-106" charset="-128"/>
              </a:rPr>
              <a:t>Evaluation of the economic benefit of the HRRR model, with and without assimilation of the new observations</a:t>
            </a:r>
          </a:p>
          <a:p>
            <a:endParaRPr lang="en-US" dirty="0"/>
          </a:p>
        </p:txBody>
      </p:sp>
      <p:sp>
        <p:nvSpPr>
          <p:cNvPr id="4" name="Slide Number Placeholder 3"/>
          <p:cNvSpPr>
            <a:spLocks noGrp="1"/>
          </p:cNvSpPr>
          <p:nvPr>
            <p:ph type="sldNum" sz="quarter" idx="10"/>
          </p:nvPr>
        </p:nvSpPr>
        <p:spPr/>
        <p:txBody>
          <a:bodyPr/>
          <a:lstStyle/>
          <a:p>
            <a:pPr>
              <a:defRPr/>
            </a:pPr>
            <a:fld id="{201681F9-7DA1-4644-BB77-604AC8532CCD}" type="slidenum">
              <a:rPr lang="en-US" smtClean="0"/>
              <a:pPr>
                <a:defRPr/>
              </a:pPr>
              <a:t>14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41592780"/>
      </p:ext>
    </p:extLst>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All of these fall within the A2e</a:t>
            </a:r>
            <a:r>
              <a:rPr lang="en-US" baseline="0" dirty="0" smtClean="0"/>
              <a:t> Initiative.</a:t>
            </a:r>
          </a:p>
          <a:p>
            <a:r>
              <a:rPr lang="en-US" baseline="0" dirty="0" smtClean="0"/>
              <a:t>WFIP 1 – more observational impacts to the models in the short term 0-15 hours. </a:t>
            </a:r>
          </a:p>
          <a:p>
            <a:r>
              <a:rPr lang="en-US" baseline="0" dirty="0" smtClean="0"/>
              <a:t>XPIA – remote sensor testing mainly </a:t>
            </a:r>
            <a:r>
              <a:rPr lang="en-US" baseline="0" dirty="0" err="1" smtClean="0"/>
              <a:t>lidars</a:t>
            </a:r>
            <a:r>
              <a:rPr lang="en-US" baseline="0" dirty="0" smtClean="0"/>
              <a:t>, but radars too </a:t>
            </a:r>
          </a:p>
          <a:p>
            <a:r>
              <a:rPr lang="en-US" baseline="0" dirty="0" smtClean="0"/>
              <a:t>Testing – Validate and verify so as not to TUNE a model for a specific area of the country but to resolve it for the nation – make it transferrable </a:t>
            </a:r>
          </a:p>
          <a:p>
            <a:r>
              <a:rPr lang="en-US" baseline="0" dirty="0" smtClean="0"/>
              <a:t>RFORE – offshore reference facility – can be used for resource assessment, wind climatology, verify models, validate observational instruments and methods.  </a:t>
            </a:r>
          </a:p>
          <a:p>
            <a:r>
              <a:rPr lang="en-US" baseline="0" dirty="0" smtClean="0"/>
              <a:t>Floating </a:t>
            </a:r>
            <a:r>
              <a:rPr lang="en-US" baseline="0" dirty="0" err="1" smtClean="0"/>
              <a:t>Lidars</a:t>
            </a:r>
            <a:r>
              <a:rPr lang="en-US" baseline="0" dirty="0" smtClean="0"/>
              <a:t> – 2 will move around after about a one year deployment to different sites – likely to be involved with WFIP 2 </a:t>
            </a:r>
          </a:p>
          <a:p>
            <a:r>
              <a:rPr lang="en-US" baseline="0" dirty="0" smtClean="0"/>
              <a:t>Wind Profiling Radars – 3 in WA / OR to match the 4 in State of California and 1 in </a:t>
            </a:r>
            <a:r>
              <a:rPr lang="en-US" baseline="0" dirty="0" err="1" smtClean="0"/>
              <a:t>Vancover</a:t>
            </a:r>
            <a:r>
              <a:rPr lang="en-US" baseline="0" dirty="0" smtClean="0"/>
              <a:t> from Olympics </a:t>
            </a:r>
          </a:p>
          <a:p>
            <a:r>
              <a:rPr lang="en-US" baseline="0" dirty="0" smtClean="0"/>
              <a:t>Hurricanes – to eliminate risk and develop standards for structures.  Work with the Hurricane Hunters – my old job </a:t>
            </a:r>
          </a:p>
          <a:p>
            <a:r>
              <a:rPr lang="en-US" baseline="0" dirty="0" smtClean="0"/>
              <a:t>Standards Development – to ensure quality of the observations</a:t>
            </a:r>
          </a:p>
          <a:p>
            <a:r>
              <a:rPr lang="en-US" baseline="0" dirty="0" smtClean="0"/>
              <a:t>IEA Task – 1. Physics 2. Uncertainty Quantification 3 . Forecast confidence </a:t>
            </a:r>
          </a:p>
          <a:p>
            <a:r>
              <a:rPr lang="en-US" baseline="0" dirty="0" smtClean="0"/>
              <a:t>Data Archive and Portal – place to store data and utilize for further research today and in the future and not have to repay for observational information</a:t>
            </a:r>
          </a:p>
          <a:p>
            <a:r>
              <a:rPr lang="en-US" baseline="0" dirty="0" smtClean="0"/>
              <a:t>UQ – get more from the forecast itself </a:t>
            </a:r>
          </a:p>
          <a:p>
            <a:r>
              <a:rPr lang="en-US" baseline="0" dirty="0" smtClean="0"/>
              <a:t>Met-Ocean Coupling – for offshore --  how do waves change the wind through the swept area and how to waves do to the structure from crashing or extreme storms </a:t>
            </a:r>
          </a:p>
          <a:p>
            <a:r>
              <a:rPr lang="en-US" baseline="0" dirty="0" err="1" smtClean="0"/>
              <a:t>Meso</a:t>
            </a:r>
            <a:r>
              <a:rPr lang="en-US" baseline="0" dirty="0" smtClean="0"/>
              <a:t>-Micro Coupling – resolving the scaling issues</a:t>
            </a:r>
          </a:p>
          <a:p>
            <a:r>
              <a:rPr lang="en-US" baseline="0" dirty="0" smtClean="0"/>
              <a:t>IBM – complex terrain on scales that are </a:t>
            </a:r>
            <a:r>
              <a:rPr lang="en-US" baseline="0" dirty="0" err="1" smtClean="0"/>
              <a:t>relavent</a:t>
            </a:r>
            <a:r>
              <a:rPr lang="en-US" baseline="0" dirty="0" smtClean="0"/>
              <a:t> to the forecasting </a:t>
            </a:r>
          </a:p>
          <a:p>
            <a:r>
              <a:rPr lang="en-US" baseline="0" dirty="0" smtClean="0"/>
              <a:t>WFIP 2 – physics and combine a lot of these items.</a:t>
            </a:r>
          </a:p>
          <a:p>
            <a:endParaRPr lang="en-US" baseline="0" dirty="0" smtClean="0"/>
          </a:p>
          <a:p>
            <a:endParaRPr lang="en-US" baseline="0" dirty="0" smtClean="0"/>
          </a:p>
          <a:p>
            <a:r>
              <a:rPr lang="en-US" baseline="0" dirty="0" smtClean="0"/>
              <a:t>  </a:t>
            </a:r>
          </a:p>
          <a:p>
            <a:endParaRPr lang="en-US" dirty="0"/>
          </a:p>
        </p:txBody>
      </p:sp>
      <p:sp>
        <p:nvSpPr>
          <p:cNvPr id="4" name="Slide Number Placeholder 3"/>
          <p:cNvSpPr>
            <a:spLocks noGrp="1"/>
          </p:cNvSpPr>
          <p:nvPr>
            <p:ph type="sldNum" sz="quarter" idx="10"/>
          </p:nvPr>
        </p:nvSpPr>
        <p:spPr/>
        <p:txBody>
          <a:bodyPr/>
          <a:lstStyle/>
          <a:p>
            <a:pPr>
              <a:defRPr/>
            </a:pPr>
            <a:fld id="{201681F9-7DA1-4644-BB77-604AC8532CCD}" type="slidenum">
              <a:rPr lang="en-US" smtClean="0"/>
              <a:pPr>
                <a:defRPr/>
              </a:pPr>
              <a:t>15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53738033"/>
      </p:ext>
    </p:extLst>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the models to fill the gaps in observational</a:t>
            </a:r>
            <a:r>
              <a:rPr lang="en-US" baseline="0" dirty="0" smtClean="0"/>
              <a:t> analysis. </a:t>
            </a:r>
            <a:endParaRPr lang="en-US" dirty="0"/>
          </a:p>
        </p:txBody>
      </p:sp>
      <p:sp>
        <p:nvSpPr>
          <p:cNvPr id="4" name="Slide Number Placeholder 3"/>
          <p:cNvSpPr>
            <a:spLocks noGrp="1"/>
          </p:cNvSpPr>
          <p:nvPr>
            <p:ph type="sldNum" sz="quarter" idx="10"/>
          </p:nvPr>
        </p:nvSpPr>
        <p:spPr/>
        <p:txBody>
          <a:bodyPr/>
          <a:lstStyle/>
          <a:p>
            <a:pPr>
              <a:defRPr/>
            </a:pPr>
            <a:fld id="{201681F9-7DA1-4644-BB77-604AC8532CCD}" type="slidenum">
              <a:rPr lang="en-US" smtClean="0"/>
              <a:pPr>
                <a:defRPr/>
              </a:pPr>
              <a:t>16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77593423"/>
      </p:ext>
    </p:extLst>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 XPIA – remote sensor testing mainly lidars, but radars too </a:t>
            </a:r>
          </a:p>
          <a:p>
            <a:r>
              <a:rPr lang="en-US" baseline="0" dirty="0" smtClean="0"/>
              <a:t>- Testing – Validate and verify so as not to TUNE a model for a specific area of the country but to resolve it for the nation – make it transferrable </a:t>
            </a:r>
          </a:p>
          <a:p>
            <a:r>
              <a:rPr lang="en-US" baseline="0" dirty="0" smtClean="0"/>
              <a:t>- RFORE – offshore reference facility – can be used for resource assessment, wind climatology, verify models, validate observational instruments and methods.  </a:t>
            </a:r>
          </a:p>
          <a:p>
            <a:r>
              <a:rPr lang="en-US" baseline="0" dirty="0" smtClean="0"/>
              <a:t>- Floating Lidars – 2 will move around after about a one year deployment to different sites – likely to be involved with WFIP 2 </a:t>
            </a:r>
          </a:p>
          <a:p>
            <a:r>
              <a:rPr lang="en-US" baseline="0" dirty="0" smtClean="0"/>
              <a:t>- Wind Profiling Radars – 3 in WA / OR to match the 4 in State of California and 1 in </a:t>
            </a:r>
            <a:r>
              <a:rPr lang="en-US" baseline="0" dirty="0" err="1" smtClean="0"/>
              <a:t>Vancover</a:t>
            </a:r>
            <a:r>
              <a:rPr lang="en-US" baseline="0" dirty="0" smtClean="0"/>
              <a:t> from Olympics </a:t>
            </a:r>
          </a:p>
          <a:p>
            <a:r>
              <a:rPr lang="en-US" baseline="0" dirty="0" smtClean="0"/>
              <a:t>- Hurricanes – to eliminate risk and develop standards for structures.  Work with the Hurricane Hunters – my old job </a:t>
            </a:r>
          </a:p>
          <a:p>
            <a:endParaRPr lang="en-US" dirty="0"/>
          </a:p>
        </p:txBody>
      </p:sp>
      <p:sp>
        <p:nvSpPr>
          <p:cNvPr id="4" name="Slide Number Placeholder 3"/>
          <p:cNvSpPr>
            <a:spLocks noGrp="1"/>
          </p:cNvSpPr>
          <p:nvPr>
            <p:ph type="sldNum" sz="quarter" idx="10"/>
          </p:nvPr>
        </p:nvSpPr>
        <p:spPr/>
        <p:txBody>
          <a:bodyPr/>
          <a:lstStyle/>
          <a:p>
            <a:pPr>
              <a:defRPr/>
            </a:pPr>
            <a:fld id="{201681F9-7DA1-4644-BB77-604AC8532CCD}" type="slidenum">
              <a:rPr lang="en-US" smtClean="0"/>
              <a:pPr>
                <a:defRPr/>
              </a:pPr>
              <a:t>17</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41592780"/>
      </p:ext>
    </p:extLst>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All of these fall within the A2e</a:t>
            </a:r>
            <a:r>
              <a:rPr lang="en-US" baseline="0" dirty="0" smtClean="0"/>
              <a:t> Initiative.</a:t>
            </a:r>
          </a:p>
          <a:p>
            <a:r>
              <a:rPr lang="en-US" baseline="0" dirty="0" smtClean="0"/>
              <a:t>WFIP 1 – more observational impacts to the models in the short term 0-15 hours. </a:t>
            </a:r>
          </a:p>
          <a:p>
            <a:r>
              <a:rPr lang="en-US" baseline="0" dirty="0" smtClean="0"/>
              <a:t>XPIA – remote sensor testing mainly </a:t>
            </a:r>
            <a:r>
              <a:rPr lang="en-US" baseline="0" dirty="0" err="1" smtClean="0"/>
              <a:t>lidars</a:t>
            </a:r>
            <a:r>
              <a:rPr lang="en-US" baseline="0" dirty="0" smtClean="0"/>
              <a:t>, but radars too </a:t>
            </a:r>
          </a:p>
          <a:p>
            <a:r>
              <a:rPr lang="en-US" baseline="0" dirty="0" smtClean="0"/>
              <a:t>Testing – Validate and verify so as not to TUNE a model for a specific area of the country but to resolve it for the nation – make it transferrable </a:t>
            </a:r>
          </a:p>
          <a:p>
            <a:r>
              <a:rPr lang="en-US" baseline="0" dirty="0" smtClean="0"/>
              <a:t>RFORE – offshore reference facility – can be used for resource assessment, wind climatology, verify models, validate observational instruments and methods.  </a:t>
            </a:r>
          </a:p>
          <a:p>
            <a:r>
              <a:rPr lang="en-US" baseline="0" dirty="0" smtClean="0"/>
              <a:t>Floating </a:t>
            </a:r>
            <a:r>
              <a:rPr lang="en-US" baseline="0" dirty="0" err="1" smtClean="0"/>
              <a:t>Lidars</a:t>
            </a:r>
            <a:r>
              <a:rPr lang="en-US" baseline="0" dirty="0" smtClean="0"/>
              <a:t> – 2 will move around after about a one year deployment to different sites – likely to be involved with WFIP 2 </a:t>
            </a:r>
          </a:p>
          <a:p>
            <a:r>
              <a:rPr lang="en-US" baseline="0" dirty="0" smtClean="0"/>
              <a:t>Wind Profiling Radars – 3 in WA / OR to match the 4 in State of California and 1 in </a:t>
            </a:r>
            <a:r>
              <a:rPr lang="en-US" baseline="0" dirty="0" err="1" smtClean="0"/>
              <a:t>Vancover</a:t>
            </a:r>
            <a:r>
              <a:rPr lang="en-US" baseline="0" dirty="0" smtClean="0"/>
              <a:t> from Olympics </a:t>
            </a:r>
          </a:p>
          <a:p>
            <a:r>
              <a:rPr lang="en-US" baseline="0" dirty="0" smtClean="0"/>
              <a:t>Hurricanes – to eliminate risk and develop standards for structures.  Work with the Hurricane Hunters – my old job </a:t>
            </a:r>
          </a:p>
          <a:p>
            <a:r>
              <a:rPr lang="en-US" baseline="0" dirty="0" smtClean="0"/>
              <a:t>Standards Development – to ensure quality of the observations</a:t>
            </a:r>
          </a:p>
          <a:p>
            <a:r>
              <a:rPr lang="en-US" baseline="0" dirty="0" smtClean="0"/>
              <a:t>IEA Task – 1. Physics 2. Uncertainty Quantification 3 . Forecast confidence </a:t>
            </a:r>
          </a:p>
          <a:p>
            <a:r>
              <a:rPr lang="en-US" baseline="0" dirty="0" smtClean="0"/>
              <a:t>Data Archive and Portal – place to store data and utilize for further research today and in the future and not have to repay for observational information</a:t>
            </a:r>
          </a:p>
          <a:p>
            <a:r>
              <a:rPr lang="en-US" baseline="0" dirty="0" smtClean="0"/>
              <a:t>UQ – get more from the forecast itself </a:t>
            </a:r>
          </a:p>
          <a:p>
            <a:r>
              <a:rPr lang="en-US" baseline="0" dirty="0" smtClean="0"/>
              <a:t>Met-Ocean Coupling – for offshore --  how do waves change the wind through the swept area and how to waves do to the structure from crashing or extreme storms </a:t>
            </a:r>
          </a:p>
          <a:p>
            <a:r>
              <a:rPr lang="en-US" baseline="0" dirty="0" err="1" smtClean="0"/>
              <a:t>Meso</a:t>
            </a:r>
            <a:r>
              <a:rPr lang="en-US" baseline="0" dirty="0" smtClean="0"/>
              <a:t>-Micro Coupling – resolving the scaling issues</a:t>
            </a:r>
          </a:p>
          <a:p>
            <a:r>
              <a:rPr lang="en-US" baseline="0" dirty="0" smtClean="0"/>
              <a:t>IBM – complex terrain on scales that are </a:t>
            </a:r>
            <a:r>
              <a:rPr lang="en-US" baseline="0" dirty="0" err="1" smtClean="0"/>
              <a:t>relavent</a:t>
            </a:r>
            <a:r>
              <a:rPr lang="en-US" baseline="0" dirty="0" smtClean="0"/>
              <a:t> to the forecasting </a:t>
            </a:r>
          </a:p>
          <a:p>
            <a:r>
              <a:rPr lang="en-US" baseline="0" dirty="0" smtClean="0"/>
              <a:t>WFIP 2 – physics and combine a lot of these items.</a:t>
            </a:r>
          </a:p>
          <a:p>
            <a:endParaRPr lang="en-US" baseline="0" dirty="0" smtClean="0"/>
          </a:p>
          <a:p>
            <a:endParaRPr lang="en-US" baseline="0" dirty="0" smtClean="0"/>
          </a:p>
          <a:p>
            <a:r>
              <a:rPr lang="en-US" baseline="0" dirty="0" smtClean="0"/>
              <a:t>  </a:t>
            </a:r>
          </a:p>
          <a:p>
            <a:endParaRPr lang="en-US" dirty="0"/>
          </a:p>
        </p:txBody>
      </p:sp>
      <p:sp>
        <p:nvSpPr>
          <p:cNvPr id="4" name="Slide Number Placeholder 3"/>
          <p:cNvSpPr>
            <a:spLocks noGrp="1"/>
          </p:cNvSpPr>
          <p:nvPr>
            <p:ph type="sldNum" sz="quarter" idx="10"/>
          </p:nvPr>
        </p:nvSpPr>
        <p:spPr/>
        <p:txBody>
          <a:bodyPr/>
          <a:lstStyle/>
          <a:p>
            <a:pPr>
              <a:defRPr/>
            </a:pPr>
            <a:fld id="{201681F9-7DA1-4644-BB77-604AC8532CCD}" type="slidenum">
              <a:rPr lang="en-US" smtClean="0"/>
              <a:pPr>
                <a:defRPr/>
              </a:pPr>
              <a:t>18</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53738033"/>
      </p:ext>
    </p:extLst>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Standards Development – to ensure quality of the observations</a:t>
            </a:r>
          </a:p>
          <a:p>
            <a:r>
              <a:rPr lang="en-US" baseline="0" dirty="0" smtClean="0"/>
              <a:t>IEA Task – 1. Physics 2. Uncertainty Quantification 3 . Forecast confidence </a:t>
            </a:r>
          </a:p>
          <a:p>
            <a:r>
              <a:rPr lang="en-US" baseline="0" dirty="0" smtClean="0"/>
              <a:t>Data Archive and Portal – place to store data and utilize for further research today and in the future and not have to repay for observational information</a:t>
            </a:r>
          </a:p>
          <a:p>
            <a:r>
              <a:rPr lang="en-US" baseline="0" dirty="0" smtClean="0"/>
              <a:t>UQ – get more from the forecast itself </a:t>
            </a:r>
          </a:p>
          <a:p>
            <a:endParaRPr lang="en-US" dirty="0"/>
          </a:p>
        </p:txBody>
      </p:sp>
      <p:sp>
        <p:nvSpPr>
          <p:cNvPr id="4" name="Slide Number Placeholder 3"/>
          <p:cNvSpPr>
            <a:spLocks noGrp="1"/>
          </p:cNvSpPr>
          <p:nvPr>
            <p:ph type="sldNum" sz="quarter" idx="10"/>
          </p:nvPr>
        </p:nvSpPr>
        <p:spPr/>
        <p:txBody>
          <a:bodyPr/>
          <a:lstStyle/>
          <a:p>
            <a:pPr>
              <a:defRPr/>
            </a:pPr>
            <a:fld id="{201681F9-7DA1-4644-BB77-604AC8532CCD}" type="slidenum">
              <a:rPr lang="en-US" smtClean="0"/>
              <a:pPr>
                <a:defRPr/>
              </a:pPr>
              <a:t>19</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41592780"/>
      </p:ext>
    </p:extLst>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ea typeface="ＭＳ Ｐゴシック" pitchFamily="-108" charset="-128"/>
                <a:cs typeface="ＭＳ Ｐゴシック" pitchFamily="-108" charset="-128"/>
              </a:rPr>
              <a:t>Courtesy</a:t>
            </a:r>
            <a:r>
              <a:rPr lang="en-US" baseline="0" dirty="0" smtClean="0">
                <a:ea typeface="ＭＳ Ｐゴシック" pitchFamily="-108" charset="-128"/>
                <a:cs typeface="ＭＳ Ｐゴシック" pitchFamily="-108" charset="-128"/>
              </a:rPr>
              <a:t> of: </a:t>
            </a:r>
            <a:r>
              <a:rPr lang="en-US" sz="1200" b="1" dirty="0" smtClean="0"/>
              <a:t>Jeff </a:t>
            </a:r>
            <a:r>
              <a:rPr lang="en-US" sz="1200" b="1" dirty="0" err="1" smtClean="0"/>
              <a:t>Mirocha</a:t>
            </a:r>
            <a:r>
              <a:rPr lang="en-US" sz="1200" b="1" baseline="0" dirty="0" smtClean="0"/>
              <a:t> </a:t>
            </a:r>
            <a:r>
              <a:rPr lang="en-US" sz="1200" b="0" baseline="0" dirty="0" smtClean="0"/>
              <a:t>(presented at A2e External Merit Review on March 31, 2015)</a:t>
            </a:r>
            <a:endParaRPr lang="en-US" dirty="0" smtClean="0">
              <a:ea typeface="ＭＳ Ｐゴシック" pitchFamily="-108" charset="-128"/>
              <a:cs typeface="ＭＳ Ｐゴシック" pitchFamily="-108" charset="-128"/>
            </a:endParaRPr>
          </a:p>
          <a:p>
            <a:endParaRPr lang="en-US" dirty="0" smtClean="0">
              <a:ea typeface="ＭＳ Ｐゴシック" pitchFamily="-108" charset="-128"/>
              <a:cs typeface="ＭＳ Ｐゴシック" pitchFamily="-108" charset="-128"/>
            </a:endParaRPr>
          </a:p>
          <a:p>
            <a:r>
              <a:rPr lang="en-US" dirty="0" smtClean="0">
                <a:ea typeface="ＭＳ Ｐゴシック" pitchFamily="-108" charset="-128"/>
                <a:cs typeface="ＭＳ Ｐゴシック" pitchFamily="-108" charset="-128"/>
              </a:rPr>
              <a:t>The </a:t>
            </a:r>
            <a:r>
              <a:rPr lang="en-US" dirty="0">
                <a:ea typeface="ＭＳ Ｐゴシック" pitchFamily="-108" charset="-128"/>
                <a:cs typeface="ＭＳ Ｐゴシック" pitchFamily="-108" charset="-128"/>
              </a:rPr>
              <a:t>issue is that both our theoretical and computational frameworks have evolved to consider mesoscale and microscale turbulence separately. Scales of motion between the mesoscale and the microscale have been come to be known as either the terra incognita, following a seminal paper by </a:t>
            </a:r>
            <a:r>
              <a:rPr lang="en-US" dirty="0" err="1">
                <a:ea typeface="ＭＳ Ｐゴシック" pitchFamily="-108" charset="-128"/>
                <a:cs typeface="ＭＳ Ｐゴシック" pitchFamily="-108" charset="-128"/>
              </a:rPr>
              <a:t>Wyngaard</a:t>
            </a:r>
            <a:r>
              <a:rPr lang="en-US" dirty="0">
                <a:ea typeface="ＭＳ Ｐゴシック" pitchFamily="-108" charset="-128"/>
                <a:cs typeface="ＭＳ Ｐゴシック" pitchFamily="-108" charset="-128"/>
              </a:rPr>
              <a:t> from Penn State back in 2004, from which this image was obtained, or the “gray zone”, as others refer to it. Why would </a:t>
            </a:r>
            <a:r>
              <a:rPr lang="en-US" dirty="0" err="1">
                <a:ea typeface="ＭＳ Ｐゴシック" pitchFamily="-108" charset="-128"/>
                <a:cs typeface="ＭＳ Ｐゴシック" pitchFamily="-108" charset="-128"/>
              </a:rPr>
              <a:t>Wyngaard</a:t>
            </a:r>
            <a:r>
              <a:rPr lang="en-US" dirty="0">
                <a:ea typeface="ＭＳ Ｐゴシック" pitchFamily="-108" charset="-128"/>
                <a:cs typeface="ＭＳ Ｐゴシック" pitchFamily="-108" charset="-128"/>
              </a:rPr>
              <a:t> call this the terra incognita? </a:t>
            </a:r>
          </a:p>
          <a:p>
            <a:r>
              <a:rPr lang="en-US" dirty="0">
                <a:ea typeface="ＭＳ Ｐゴシック" pitchFamily="-108" charset="-128"/>
                <a:cs typeface="ＭＳ Ｐゴシック" pitchFamily="-108" charset="-128"/>
              </a:rPr>
              <a:t> </a:t>
            </a:r>
          </a:p>
          <a:p>
            <a:r>
              <a:rPr lang="en-US" dirty="0">
                <a:ea typeface="ＭＳ Ｐゴシック" pitchFamily="-108" charset="-128"/>
                <a:cs typeface="ＭＳ Ｐゴシック" pitchFamily="-108" charset="-128"/>
              </a:rPr>
              <a:t>Shown here is a spectrum of </a:t>
            </a:r>
            <a:r>
              <a:rPr lang="en-US" dirty="0" err="1">
                <a:ea typeface="ＭＳ Ｐゴシック" pitchFamily="-108" charset="-128"/>
                <a:cs typeface="ＭＳ Ｐゴシック" pitchFamily="-108" charset="-128"/>
              </a:rPr>
              <a:t>microcale</a:t>
            </a:r>
            <a:r>
              <a:rPr lang="en-US" dirty="0">
                <a:ea typeface="ＭＳ Ｐゴシック" pitchFamily="-108" charset="-128"/>
                <a:cs typeface="ＭＳ Ｐゴシック" pitchFamily="-108" charset="-128"/>
              </a:rPr>
              <a:t> turbulent motions, characterized by a peak, at l, the integral scale of three-dimensional, or microscale atmospheric turbulence. The other two dotted lines show the filter-scales of our contemporary simulation framework, those lines that separate the flow field into components that are resolved, and those which are </a:t>
            </a:r>
            <a:r>
              <a:rPr lang="en-US" dirty="0" err="1">
                <a:ea typeface="ＭＳ Ｐゴシック" pitchFamily="-108" charset="-128"/>
                <a:cs typeface="ＭＳ Ｐゴシック" pitchFamily="-108" charset="-128"/>
              </a:rPr>
              <a:t>subgrid</a:t>
            </a:r>
            <a:r>
              <a:rPr lang="en-US" dirty="0">
                <a:ea typeface="ＭＳ Ｐゴシック" pitchFamily="-108" charset="-128"/>
                <a:cs typeface="ＭＳ Ｐゴシック" pitchFamily="-108" charset="-128"/>
              </a:rPr>
              <a:t>, for which the effects of unresolved scales on the resolved-scale features, must be parameterized. </a:t>
            </a:r>
          </a:p>
          <a:p>
            <a:r>
              <a:rPr lang="en-US" dirty="0">
                <a:ea typeface="ＭＳ Ｐゴシック" pitchFamily="-108" charset="-128"/>
                <a:cs typeface="ＭＳ Ｐゴシック" pitchFamily="-108" charset="-128"/>
              </a:rPr>
              <a:t> </a:t>
            </a:r>
          </a:p>
          <a:p>
            <a:r>
              <a:rPr lang="en-US" dirty="0">
                <a:ea typeface="ＭＳ Ｐゴシック" pitchFamily="-108" charset="-128"/>
                <a:cs typeface="ＭＳ Ｐゴシック" pitchFamily="-108" charset="-128"/>
              </a:rPr>
              <a:t>On the right shows the filter-scale for LES, for which the spectral peak is resolved, and the </a:t>
            </a:r>
            <a:r>
              <a:rPr lang="en-US" dirty="0" err="1">
                <a:ea typeface="ＭＳ Ｐゴシック" pitchFamily="-108" charset="-128"/>
                <a:cs typeface="ＭＳ Ｐゴシック" pitchFamily="-108" charset="-128"/>
              </a:rPr>
              <a:t>subgrid</a:t>
            </a:r>
            <a:r>
              <a:rPr lang="en-US" dirty="0">
                <a:ea typeface="ＭＳ Ｐゴシック" pitchFamily="-108" charset="-128"/>
                <a:cs typeface="ＭＳ Ｐゴシック" pitchFamily="-108" charset="-128"/>
              </a:rPr>
              <a:t> model represents the effects of motions at </a:t>
            </a:r>
            <a:r>
              <a:rPr lang="en-US" dirty="0" err="1">
                <a:ea typeface="ＭＳ Ｐゴシック" pitchFamily="-108" charset="-128"/>
                <a:cs typeface="ＭＳ Ｐゴシック" pitchFamily="-108" charset="-128"/>
              </a:rPr>
              <a:t>intertial</a:t>
            </a:r>
            <a:r>
              <a:rPr lang="en-US" dirty="0">
                <a:ea typeface="ＭＳ Ｐゴシック" pitchFamily="-108" charset="-128"/>
                <a:cs typeface="ＭＳ Ｐゴシック" pitchFamily="-108" charset="-128"/>
              </a:rPr>
              <a:t> </a:t>
            </a:r>
            <a:r>
              <a:rPr lang="en-US" dirty="0" err="1">
                <a:ea typeface="ＭＳ Ｐゴシック" pitchFamily="-108" charset="-128"/>
                <a:cs typeface="ＭＳ Ｐゴシック" pitchFamily="-108" charset="-128"/>
              </a:rPr>
              <a:t>subrange</a:t>
            </a:r>
            <a:r>
              <a:rPr lang="en-US" dirty="0">
                <a:ea typeface="ＭＳ Ｐゴシック" pitchFamily="-108" charset="-128"/>
                <a:cs typeface="ＭＳ Ｐゴシック" pitchFamily="-108" charset="-128"/>
              </a:rPr>
              <a:t> and dissipation scales. Les can explicitly resolve relevant turbulence structures in atmospheric applications, and also are of course very popular in engineering applications.  </a:t>
            </a:r>
          </a:p>
          <a:p>
            <a:r>
              <a:rPr lang="en-US" dirty="0">
                <a:ea typeface="ＭＳ Ｐゴシック" pitchFamily="-108" charset="-128"/>
                <a:cs typeface="ＭＳ Ｐゴシック" pitchFamily="-108" charset="-128"/>
              </a:rPr>
              <a:t> </a:t>
            </a:r>
          </a:p>
          <a:p>
            <a:r>
              <a:rPr lang="en-US" dirty="0">
                <a:ea typeface="ＭＳ Ｐゴシック" pitchFamily="-108" charset="-128"/>
                <a:cs typeface="ＭＳ Ｐゴシック" pitchFamily="-108" charset="-128"/>
              </a:rPr>
              <a:t>The line on the left shows a representative </a:t>
            </a:r>
            <a:r>
              <a:rPr lang="en-US" dirty="0" err="1">
                <a:ea typeface="ＭＳ Ｐゴシック" pitchFamily="-108" charset="-128"/>
                <a:cs typeface="ＭＳ Ｐゴシック" pitchFamily="-108" charset="-128"/>
              </a:rPr>
              <a:t>mesoscale</a:t>
            </a:r>
            <a:r>
              <a:rPr lang="en-US" dirty="0">
                <a:ea typeface="ＭＳ Ｐゴシック" pitchFamily="-108" charset="-128"/>
                <a:cs typeface="ＭＳ Ｐゴシック" pitchFamily="-108" charset="-128"/>
              </a:rPr>
              <a:t> filter scale. As mesoscale models are essentially high-resolution versions of numerical weather prediction models, the assumption of mesoscale models is that the grid spacing is so coarse that none of the microscale turbulence spectrum, shown here, is resolved. Since none of those motions are resolved, a so-called planetary boundary layer scheme is tasked with representing the effects of the entire spectrum of microscale motions on the resolved scale weather features. What do we use for scales between? We don’t currently have anything. Hence the nomenclature. </a:t>
            </a:r>
          </a:p>
          <a:p>
            <a:r>
              <a:rPr lang="en-US" dirty="0">
                <a:ea typeface="ＭＳ Ｐゴシック" pitchFamily="-108" charset="-128"/>
                <a:cs typeface="ＭＳ Ｐゴシック" pitchFamily="-108" charset="-128"/>
              </a:rPr>
              <a:t> </a:t>
            </a:r>
          </a:p>
          <a:p>
            <a:r>
              <a:rPr lang="en-US" dirty="0">
                <a:ea typeface="ＭＳ Ｐゴシック" pitchFamily="-108" charset="-128"/>
                <a:cs typeface="ＭＳ Ｐゴシック" pitchFamily="-108" charset="-128"/>
              </a:rPr>
              <a:t>Why is this called the terra incognita? We have </a:t>
            </a:r>
            <a:r>
              <a:rPr lang="en-US" dirty="0" err="1">
                <a:ea typeface="ＭＳ Ｐゴシック" pitchFamily="-108" charset="-128"/>
                <a:cs typeface="ＭＳ Ｐゴシック" pitchFamily="-108" charset="-128"/>
              </a:rPr>
              <a:t>subgrid</a:t>
            </a:r>
            <a:r>
              <a:rPr lang="en-US" dirty="0">
                <a:ea typeface="ＭＳ Ｐゴシック" pitchFamily="-108" charset="-128"/>
                <a:cs typeface="ＭＳ Ｐゴシック" pitchFamily="-108" charset="-128"/>
              </a:rPr>
              <a:t> models that are appropriate for both the LES and the </a:t>
            </a:r>
            <a:r>
              <a:rPr lang="en-US" dirty="0" err="1">
                <a:ea typeface="ＭＳ Ｐゴシック" pitchFamily="-108" charset="-128"/>
                <a:cs typeface="ＭＳ Ｐゴシック" pitchFamily="-108" charset="-128"/>
              </a:rPr>
              <a:t>mesoscale</a:t>
            </a:r>
            <a:r>
              <a:rPr lang="en-US" dirty="0">
                <a:ea typeface="ＭＳ Ｐゴシック" pitchFamily="-108" charset="-128"/>
                <a:cs typeface="ＭＳ Ｐゴシック" pitchFamily="-108" charset="-128"/>
              </a:rPr>
              <a:t> limits, i.e. where the peak of turbulence is resolved, or when none of the turbulence is resolved. However, we have neither a firm theoretical issue or computational basis for modeling the effects of the </a:t>
            </a:r>
            <a:r>
              <a:rPr lang="en-US" dirty="0" err="1">
                <a:ea typeface="ＭＳ Ｐゴシック" pitchFamily="-108" charset="-128"/>
                <a:cs typeface="ＭＳ Ｐゴシック" pitchFamily="-108" charset="-128"/>
              </a:rPr>
              <a:t>subgrid</a:t>
            </a:r>
            <a:r>
              <a:rPr lang="en-US" dirty="0">
                <a:ea typeface="ＭＳ Ｐゴシック" pitchFamily="-108" charset="-128"/>
                <a:cs typeface="ＭＳ Ｐゴシック" pitchFamily="-108" charset="-128"/>
              </a:rPr>
              <a:t> or </a:t>
            </a:r>
            <a:r>
              <a:rPr lang="en-US" dirty="0" err="1">
                <a:ea typeface="ＭＳ Ｐゴシック" pitchFamily="-108" charset="-128"/>
                <a:cs typeface="ＭＳ Ｐゴシック" pitchFamily="-108" charset="-128"/>
              </a:rPr>
              <a:t>subfilter</a:t>
            </a:r>
            <a:r>
              <a:rPr lang="en-US" dirty="0">
                <a:ea typeface="ＭＳ Ｐゴシック" pitchFamily="-108" charset="-128"/>
                <a:cs typeface="ＭＳ Ｐゴシック" pitchFamily="-108" charset="-128"/>
              </a:rPr>
              <a:t> motion field on resolved scales when the filter scale between these limits. We cannot use LES, since we aren’t resolving the spectral peak. Yet, our basis for using PBL schemes in mesoscale models, that none of the microscale motions re resolved, is also not appropriate.</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A1563FC-82AB-D046-9156-A73D670BA998}" type="slidenum">
              <a:rPr lang="en-US" smtClean="0"/>
              <a:pPr/>
              <a:t>21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14960691"/>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Figure taken from NOAA’s WFIP</a:t>
            </a:r>
            <a:r>
              <a:rPr lang="en-US" baseline="0" dirty="0" smtClean="0"/>
              <a:t> final report: </a:t>
            </a:r>
          </a:p>
          <a:p>
            <a:r>
              <a:rPr lang="en-US" sz="1200" b="0" i="1" u="none" strike="noStrike" kern="1200" baseline="0" dirty="0" smtClean="0">
                <a:solidFill>
                  <a:schemeClr val="tx1"/>
                </a:solidFill>
                <a:latin typeface="+mn-lt"/>
                <a:ea typeface="ＭＳ Ｐゴシック" pitchFamily="-106" charset="-128"/>
                <a:cs typeface="ＭＳ Ｐゴシック" pitchFamily="-106" charset="-128"/>
              </a:rPr>
              <a:t>Figure 6.18. MAE percent improvement for the vector wind, for the NSA (orange curve) and SSA (green curve) for all 56 DD episode days. </a:t>
            </a:r>
          </a:p>
          <a:p>
            <a:endParaRPr lang="en-US" sz="1200" b="0" i="1" u="none" strike="noStrike" kern="1200" baseline="0" dirty="0" smtClean="0">
              <a:solidFill>
                <a:schemeClr val="tx1"/>
              </a:solidFill>
              <a:latin typeface="+mn-lt"/>
              <a:ea typeface="ＭＳ Ｐゴシック" pitchFamily="-106"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1) </a:t>
            </a:r>
            <a:r>
              <a:rPr lang="en-US" baseline="0" dirty="0" err="1" smtClean="0"/>
              <a:t>Barthelmie</a:t>
            </a:r>
            <a:r>
              <a:rPr lang="en-US" baseline="0" dirty="0" smtClean="0"/>
              <a:t>, R.J.; Murray, F.; Pryor, S.C., 2008. “The economic benefit of short-term forecasting for wind energy in the UK electricity market,” Energy Policy, Elsevier, vol. 36(5), pages 1687-1696, May. </a:t>
            </a:r>
          </a:p>
          <a:p>
            <a:endParaRPr lang="en-US" sz="1200" b="0" i="1" u="none" strike="noStrike" kern="1200" baseline="0" dirty="0" smtClean="0">
              <a:solidFill>
                <a:schemeClr val="tx1"/>
              </a:solidFill>
              <a:latin typeface="+mn-lt"/>
              <a:ea typeface="ＭＳ Ｐゴシック" pitchFamily="-106" charset="-128"/>
            </a:endParaRPr>
          </a:p>
          <a:p>
            <a:endParaRPr lang="en-US" dirty="0"/>
          </a:p>
        </p:txBody>
      </p:sp>
      <p:sp>
        <p:nvSpPr>
          <p:cNvPr id="4" name="Slide Number Placeholder 3"/>
          <p:cNvSpPr>
            <a:spLocks noGrp="1"/>
          </p:cNvSpPr>
          <p:nvPr>
            <p:ph type="sldNum" sz="quarter" idx="10"/>
          </p:nvPr>
        </p:nvSpPr>
        <p:spPr/>
        <p:txBody>
          <a:bodyPr/>
          <a:lstStyle/>
          <a:p>
            <a:pPr>
              <a:defRPr/>
            </a:pPr>
            <a:fld id="{201681F9-7DA1-4644-BB77-604AC8532CCD}" type="slidenum">
              <a:rPr lang="en-US" smtClean="0"/>
              <a:pPr>
                <a:defRPr/>
              </a:pPr>
              <a:t>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94984789"/>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NREL</a:t>
            </a:r>
            <a:r>
              <a:rPr lang="en-US" baseline="0" dirty="0" smtClean="0"/>
              <a:t> study does not take into account a lot of the items and nothing for reliability, safety, weather work windows etc.</a:t>
            </a:r>
          </a:p>
          <a:p>
            <a:endParaRPr lang="en-US" baseline="0" dirty="0" smtClean="0"/>
          </a:p>
          <a:p>
            <a:r>
              <a:rPr lang="en-US" sz="1200" b="0" i="0" u="none" strike="noStrike" kern="1200" baseline="0" dirty="0" smtClean="0">
                <a:solidFill>
                  <a:schemeClr val="tx1"/>
                </a:solidFill>
                <a:latin typeface="+mn-lt"/>
                <a:ea typeface="ＭＳ Ｐゴシック" pitchFamily="-106" charset="-128"/>
                <a:cs typeface="ＭＳ Ｐゴシック" pitchFamily="-106" charset="-128"/>
              </a:rPr>
              <a:t>1) </a:t>
            </a:r>
            <a:r>
              <a:rPr lang="en-US" sz="1200" b="0" i="1" u="none" strike="noStrike" kern="1200" baseline="0" dirty="0" smtClean="0">
                <a:solidFill>
                  <a:schemeClr val="tx1"/>
                </a:solidFill>
                <a:latin typeface="+mn-lt"/>
                <a:ea typeface="ＭＳ Ｐゴシック" pitchFamily="-106" charset="-128"/>
                <a:cs typeface="ＭＳ Ｐゴシック" pitchFamily="-106" charset="-128"/>
              </a:rPr>
              <a:t>Wind Vision: A New Era for Wind Power in the United States. </a:t>
            </a:r>
            <a:r>
              <a:rPr lang="en-US" sz="1200" b="0" i="0" u="none" strike="noStrike" kern="1200" baseline="0" dirty="0" smtClean="0">
                <a:solidFill>
                  <a:schemeClr val="tx1"/>
                </a:solidFill>
                <a:latin typeface="+mn-lt"/>
                <a:ea typeface="ＭＳ Ｐゴシック" pitchFamily="-106" charset="-128"/>
                <a:cs typeface="ＭＳ Ｐゴシック" pitchFamily="-106" charset="-128"/>
              </a:rPr>
              <a:t>Washington, DC: U.S. Department of Energy, 2015.</a:t>
            </a:r>
          </a:p>
          <a:p>
            <a:r>
              <a:rPr lang="en-US" sz="1200" b="0" i="0" u="none" strike="noStrike" kern="1200" baseline="0" dirty="0" smtClean="0">
                <a:solidFill>
                  <a:schemeClr val="tx1"/>
                </a:solidFill>
                <a:latin typeface="+mn-lt"/>
                <a:ea typeface="ＭＳ Ｐゴシック" pitchFamily="-106" charset="-128"/>
                <a:cs typeface="ＭＳ Ｐゴシック" pitchFamily="-106" charset="-128"/>
              </a:rPr>
              <a:t>2) </a:t>
            </a:r>
            <a:r>
              <a:rPr lang="en-US" sz="1200" b="0" i="1" u="none" strike="noStrike" kern="1200" baseline="0" dirty="0" smtClean="0">
                <a:solidFill>
                  <a:schemeClr val="tx1"/>
                </a:solidFill>
                <a:latin typeface="+mn-lt"/>
                <a:ea typeface="ＭＳ Ｐゴシック" pitchFamily="-106" charset="-128"/>
                <a:cs typeface="ＭＳ Ｐゴシック" pitchFamily="-106" charset="-128"/>
              </a:rPr>
              <a:t>20% Wind Energy by 2030: Increasing Wind Energy’s Contribution to U.S. Electricity Supply</a:t>
            </a:r>
            <a:r>
              <a:rPr lang="en-US" sz="1200" b="0" i="0" u="none" strike="noStrike" kern="1200" baseline="0" dirty="0" smtClean="0">
                <a:solidFill>
                  <a:schemeClr val="tx1"/>
                </a:solidFill>
                <a:latin typeface="+mn-lt"/>
                <a:ea typeface="ＭＳ Ｐゴシック" pitchFamily="-106" charset="-128"/>
                <a:cs typeface="ＭＳ Ｐゴシック" pitchFamily="-106" charset="-128"/>
              </a:rPr>
              <a:t>. Washington, DC: U.S. Department of Energy, 2008. </a:t>
            </a:r>
            <a:endParaRPr lang="en-US" baseline="0" dirty="0" smtClean="0"/>
          </a:p>
          <a:p>
            <a:r>
              <a:rPr lang="en-US" baseline="0" dirty="0" smtClean="0"/>
              <a:t>3) </a:t>
            </a:r>
            <a:r>
              <a:rPr lang="en-US" dirty="0" smtClean="0"/>
              <a:t>Lew, D.; Milligan, M.; Jordan, G.; </a:t>
            </a:r>
            <a:r>
              <a:rPr lang="en-US" dirty="0" err="1" smtClean="0"/>
              <a:t>Piwko</a:t>
            </a:r>
            <a:r>
              <a:rPr lang="en-US" dirty="0" smtClean="0"/>
              <a:t>, R.,</a:t>
            </a:r>
            <a:r>
              <a:rPr lang="en-US" baseline="0" dirty="0" smtClean="0"/>
              <a:t> </a:t>
            </a:r>
            <a:r>
              <a:rPr lang="en-US" dirty="0" smtClean="0"/>
              <a:t>2011. “Value of Wind Power Forecasting,” 13 pp.; NREL Report No. CP-5500- 50814.</a:t>
            </a:r>
            <a:r>
              <a:rPr lang="en-US" baseline="0" dirty="0" smtClean="0"/>
              <a:t> </a:t>
            </a:r>
          </a:p>
          <a:p>
            <a:r>
              <a:rPr lang="en-US" baseline="0" dirty="0" smtClean="0"/>
              <a:t>4) </a:t>
            </a:r>
            <a:r>
              <a:rPr lang="en-US" baseline="0" dirty="0" err="1" smtClean="0"/>
              <a:t>Barthelmie</a:t>
            </a:r>
            <a:r>
              <a:rPr lang="en-US" baseline="0" dirty="0" smtClean="0"/>
              <a:t>, R.J.; Murray, F.; Pryor, S.C., 2008. “The economic benefit of short-term forecasting for wind energy in the UK electricity market,” Energy Policy, Elsevier, vol. 36(5), pages 1687-1696, May.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201681F9-7DA1-4644-BB77-604AC8532CCD}" type="slidenum">
              <a:rPr lang="en-US" smtClean="0"/>
              <a:pPr>
                <a:defRPr/>
              </a:pPr>
              <a:t>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94984789"/>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thing</a:t>
            </a:r>
            <a:r>
              <a:rPr lang="en-US" baseline="0" dirty="0" smtClean="0"/>
              <a:t> to do to scope the industry needs to ask the industry – then ask again – work on strategy and then check with them to verify the strategy is on track.  </a:t>
            </a:r>
          </a:p>
          <a:p>
            <a:r>
              <a:rPr lang="en-US" baseline="0" dirty="0" smtClean="0"/>
              <a:t>Complex Flow Workshop, lab summit, Industry Day and more UVIG meetings too. </a:t>
            </a:r>
          </a:p>
          <a:p>
            <a:r>
              <a:rPr lang="en-US" baseline="0" dirty="0" smtClean="0"/>
              <a:t>#5 are observations at 10 m </a:t>
            </a:r>
            <a:r>
              <a:rPr lang="en-US" baseline="0" dirty="0" err="1" smtClean="0"/>
              <a:t>relavent</a:t>
            </a:r>
            <a:r>
              <a:rPr lang="en-US" baseline="0" dirty="0" smtClean="0"/>
              <a:t> for wind turbines or in a city airport match the wind farm at the top of the hill </a:t>
            </a:r>
          </a:p>
          <a:p>
            <a:r>
              <a:rPr lang="en-US" baseline="0" dirty="0" smtClean="0"/>
              <a:t>#6 Needed for </a:t>
            </a:r>
            <a:r>
              <a:rPr lang="en-US" baseline="0" dirty="0" err="1" smtClean="0"/>
              <a:t>lidars</a:t>
            </a:r>
            <a:r>
              <a:rPr lang="en-US" baseline="0" dirty="0" smtClean="0"/>
              <a:t>, radars, </a:t>
            </a:r>
            <a:r>
              <a:rPr lang="en-US" baseline="0" dirty="0" err="1" smtClean="0"/>
              <a:t>sodars</a:t>
            </a:r>
            <a:r>
              <a:rPr lang="en-US" baseline="0" dirty="0" smtClean="0"/>
              <a:t> – remote sensing devices </a:t>
            </a:r>
          </a:p>
          <a:p>
            <a:r>
              <a:rPr lang="en-US" baseline="0" dirty="0" smtClean="0"/>
              <a:t>#7 Important for small scale and regional scale boundaries and a big player in WFIP 1 </a:t>
            </a:r>
          </a:p>
          <a:p>
            <a:r>
              <a:rPr lang="en-US" baseline="0" dirty="0" smtClean="0"/>
              <a:t>#8 Aids in instability and thus turbulence </a:t>
            </a:r>
          </a:p>
          <a:p>
            <a:r>
              <a:rPr lang="en-US" baseline="0" dirty="0" smtClean="0"/>
              <a:t> </a:t>
            </a:r>
            <a:endParaRPr lang="en-US" dirty="0"/>
          </a:p>
        </p:txBody>
      </p:sp>
      <p:sp>
        <p:nvSpPr>
          <p:cNvPr id="4" name="Slide Number Placeholder 3"/>
          <p:cNvSpPr>
            <a:spLocks noGrp="1"/>
          </p:cNvSpPr>
          <p:nvPr>
            <p:ph type="sldNum" sz="quarter" idx="10"/>
          </p:nvPr>
        </p:nvSpPr>
        <p:spPr/>
        <p:txBody>
          <a:bodyPr/>
          <a:lstStyle/>
          <a:p>
            <a:pPr>
              <a:defRPr/>
            </a:pPr>
            <a:fld id="{201681F9-7DA1-4644-BB77-604AC8532CCD}" type="slidenum">
              <a:rPr lang="en-US" smtClean="0"/>
              <a:pPr>
                <a:defRPr/>
              </a:pPr>
              <a:t>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77866599"/>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Economic</a:t>
            </a:r>
            <a:r>
              <a:rPr lang="en-US" baseline="0" dirty="0" smtClean="0"/>
              <a:t> value in WFIP 1 was very complex – caused the DOE to rethink how to properly do this – brought in industry and private companies and labs to work on what is the best way to move forward.  Reliability, weather work windows, crew safety especially offshore arena, moving equipment, assessment, siting, plant layout --- also depends on the ISO mix of energy sources so as not to do this for one region – want to come up with what it means for the nation.   </a:t>
            </a:r>
          </a:p>
          <a:p>
            <a:endParaRPr lang="en-US" baseline="0" dirty="0" smtClean="0"/>
          </a:p>
          <a:p>
            <a:r>
              <a:rPr lang="en-US" baseline="0" dirty="0" smtClean="0"/>
              <a:t>Standards work changes the industry and can utilize this to aid with the quality of the observations. </a:t>
            </a:r>
            <a:endParaRPr lang="en-US" dirty="0"/>
          </a:p>
        </p:txBody>
      </p:sp>
      <p:sp>
        <p:nvSpPr>
          <p:cNvPr id="4" name="Slide Number Placeholder 3"/>
          <p:cNvSpPr>
            <a:spLocks noGrp="1"/>
          </p:cNvSpPr>
          <p:nvPr>
            <p:ph type="sldNum" sz="quarter" idx="10"/>
          </p:nvPr>
        </p:nvSpPr>
        <p:spPr/>
        <p:txBody>
          <a:bodyPr/>
          <a:lstStyle/>
          <a:p>
            <a:pPr>
              <a:defRPr/>
            </a:pPr>
            <a:fld id="{201681F9-7DA1-4644-BB77-604AC8532CCD}" type="slidenum">
              <a:rPr lang="en-US" smtClean="0"/>
              <a:pPr>
                <a:defRPr/>
              </a:pPr>
              <a:t>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16819433"/>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how do we</a:t>
            </a:r>
            <a:r>
              <a:rPr lang="en-US" baseline="0" dirty="0" smtClean="0"/>
              <a:t> address this at </a:t>
            </a:r>
            <a:r>
              <a:rPr lang="en-US" baseline="0" dirty="0" err="1" smtClean="0"/>
              <a:t>Pentration</a:t>
            </a:r>
            <a:r>
              <a:rPr lang="en-US" baseline="0" dirty="0" smtClean="0"/>
              <a:t> levels of up to 20 percent to get to that level?</a:t>
            </a:r>
          </a:p>
          <a:p>
            <a:r>
              <a:rPr lang="en-US" baseline="0" dirty="0" smtClean="0"/>
              <a:t>Why are this items an issue for wind farm forecasting and not weather forecasting ????  NEXT SLIDE </a:t>
            </a:r>
            <a:endParaRPr lang="en-US" dirty="0"/>
          </a:p>
        </p:txBody>
      </p:sp>
      <p:sp>
        <p:nvSpPr>
          <p:cNvPr id="4" name="Slide Number Placeholder 3"/>
          <p:cNvSpPr>
            <a:spLocks noGrp="1"/>
          </p:cNvSpPr>
          <p:nvPr>
            <p:ph type="sldNum" sz="quarter" idx="10"/>
          </p:nvPr>
        </p:nvSpPr>
        <p:spPr/>
        <p:txBody>
          <a:bodyPr/>
          <a:lstStyle/>
          <a:p>
            <a:pPr>
              <a:defRPr/>
            </a:pPr>
            <a:fld id="{201681F9-7DA1-4644-BB77-604AC8532CCD}" type="slidenum">
              <a:rPr lang="en-US" smtClean="0"/>
              <a:pPr>
                <a:defRPr/>
              </a:pPr>
              <a:t>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6887795"/>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Scales</a:t>
            </a:r>
            <a:r>
              <a:rPr lang="en-US" baseline="0" dirty="0" smtClean="0"/>
              <a:t> are very important as we learned from the past slide.  </a:t>
            </a:r>
          </a:p>
          <a:p>
            <a:r>
              <a:rPr lang="en-US" baseline="0" dirty="0" smtClean="0"/>
              <a:t>The differences show up more in complex terrain</a:t>
            </a:r>
          </a:p>
          <a:p>
            <a:r>
              <a:rPr lang="en-US" baseline="0" dirty="0" smtClean="0"/>
              <a:t>Changes in the horizontal matter – heat, moisture, momentum fluxes and pressure – to understand the physics and properly model them for forecasting and assessment.   </a:t>
            </a:r>
          </a:p>
          <a:p>
            <a:pPr fontAlgn="auto">
              <a:spcBef>
                <a:spcPct val="20000"/>
              </a:spcBef>
              <a:spcAft>
                <a:spcPts val="0"/>
              </a:spcAft>
            </a:pPr>
            <a:endParaRPr lang="en-US" sz="1200" smtClean="0">
              <a:cs typeface="Arial Narrow"/>
            </a:endParaRPr>
          </a:p>
          <a:p>
            <a:pPr fontAlgn="auto">
              <a:spcBef>
                <a:spcPct val="20000"/>
              </a:spcBef>
              <a:spcAft>
                <a:spcPts val="0"/>
              </a:spcAft>
            </a:pPr>
            <a:r>
              <a:rPr lang="en-US" sz="1200" smtClean="0">
                <a:cs typeface="Arial Narrow"/>
              </a:rPr>
              <a:t>Top </a:t>
            </a:r>
            <a:r>
              <a:rPr lang="en-US" sz="1200" dirty="0" smtClean="0">
                <a:cs typeface="Arial Narrow"/>
              </a:rPr>
              <a:t>Left: Surface analysis at 06 UTC on 2/9/15</a:t>
            </a:r>
          </a:p>
          <a:p>
            <a:pPr fontAlgn="auto">
              <a:spcBef>
                <a:spcPct val="20000"/>
              </a:spcBef>
              <a:spcAft>
                <a:spcPts val="0"/>
              </a:spcAft>
            </a:pPr>
            <a:r>
              <a:rPr lang="en-US" sz="900" dirty="0" smtClean="0">
                <a:cs typeface="Arial Narrow"/>
              </a:rPr>
              <a:t>Source: National Weather Service </a:t>
            </a:r>
          </a:p>
          <a:p>
            <a:pPr fontAlgn="auto">
              <a:spcBef>
                <a:spcPct val="20000"/>
              </a:spcBef>
              <a:spcAft>
                <a:spcPts val="0"/>
              </a:spcAft>
            </a:pPr>
            <a:r>
              <a:rPr lang="en-US" sz="1200" dirty="0" smtClean="0">
                <a:cs typeface="Arial Narrow"/>
              </a:rPr>
              <a:t>Top Right: WFIP 2 model domains</a:t>
            </a:r>
          </a:p>
          <a:p>
            <a:pPr fontAlgn="auto">
              <a:spcBef>
                <a:spcPct val="20000"/>
              </a:spcBef>
              <a:spcAft>
                <a:spcPts val="0"/>
              </a:spcAft>
            </a:pPr>
            <a:r>
              <a:rPr lang="en-US" sz="900" dirty="0" smtClean="0">
                <a:cs typeface="Arial Narrow"/>
              </a:rPr>
              <a:t>Source: NOAA</a:t>
            </a:r>
            <a:endParaRPr lang="en-US" sz="1200" kern="1200" dirty="0" smtClean="0">
              <a:solidFill>
                <a:schemeClr val="tx1"/>
              </a:solidFill>
              <a:latin typeface="+mn-lt"/>
              <a:ea typeface="ＭＳ Ｐゴシック" pitchFamily="-106" charset="-128"/>
              <a:cs typeface="Arial Narrow"/>
            </a:endParaRPr>
          </a:p>
          <a:p>
            <a:pPr fontAlgn="auto">
              <a:spcBef>
                <a:spcPct val="20000"/>
              </a:spcBef>
              <a:spcAft>
                <a:spcPts val="0"/>
              </a:spcAft>
            </a:pPr>
            <a:r>
              <a:rPr lang="en-US" sz="1200" kern="1200" dirty="0" smtClean="0">
                <a:solidFill>
                  <a:schemeClr val="tx1"/>
                </a:solidFill>
                <a:latin typeface="+mn-lt"/>
                <a:ea typeface="ＭＳ Ｐゴシック" pitchFamily="-106" charset="-128"/>
                <a:cs typeface="Arial Narrow"/>
              </a:rPr>
              <a:t>Bottom Right: </a:t>
            </a:r>
            <a:r>
              <a:rPr lang="en-US" sz="1200" dirty="0" smtClean="0">
                <a:cs typeface="Arial Narrow"/>
              </a:rPr>
              <a:t>Wind turbine locations (red circles)</a:t>
            </a:r>
          </a:p>
          <a:p>
            <a:pPr fontAlgn="auto">
              <a:spcBef>
                <a:spcPct val="20000"/>
              </a:spcBef>
              <a:spcAft>
                <a:spcPts val="0"/>
              </a:spcAft>
            </a:pPr>
            <a:r>
              <a:rPr lang="en-US" sz="1200" kern="1200" dirty="0" smtClean="0">
                <a:solidFill>
                  <a:schemeClr val="tx1"/>
                </a:solidFill>
                <a:latin typeface="+mn-lt"/>
                <a:ea typeface="ＭＳ Ｐゴシック" pitchFamily="-106" charset="-128"/>
                <a:cs typeface="Arial Narrow"/>
              </a:rPr>
              <a:t>in the WFIP 2 field study area </a:t>
            </a:r>
          </a:p>
          <a:p>
            <a:pPr fontAlgn="auto">
              <a:spcBef>
                <a:spcPct val="20000"/>
              </a:spcBef>
              <a:spcAft>
                <a:spcPts val="0"/>
              </a:spcAft>
            </a:pPr>
            <a:r>
              <a:rPr kumimoji="0" lang="en-US" sz="900" i="0" u="none" strike="noStrike" kern="1200" cap="none" spc="0" normalizeH="0" baseline="0" noProof="0" dirty="0" smtClean="0">
                <a:ln>
                  <a:noFill/>
                </a:ln>
                <a:solidFill>
                  <a:schemeClr val="tx1"/>
                </a:solidFill>
                <a:effectLst/>
                <a:uLnTx/>
                <a:uFillTx/>
                <a:latin typeface="+mn-lt"/>
                <a:ea typeface="ＭＳ Ｐゴシック" pitchFamily="-106" charset="-128"/>
                <a:cs typeface="Arial Narrow"/>
              </a:rPr>
              <a:t>Source:</a:t>
            </a:r>
            <a:r>
              <a:rPr lang="en-US" sz="900" kern="1200" dirty="0" smtClean="0">
                <a:solidFill>
                  <a:schemeClr val="tx1"/>
                </a:solidFill>
                <a:latin typeface="+mn-lt"/>
                <a:ea typeface="ＭＳ Ｐゴシック" pitchFamily="-106" charset="-128"/>
                <a:cs typeface="Arial Narrow"/>
              </a:rPr>
              <a:t> Vaisala </a:t>
            </a:r>
          </a:p>
          <a:p>
            <a:endParaRPr lang="en-US" dirty="0"/>
          </a:p>
        </p:txBody>
      </p:sp>
      <p:sp>
        <p:nvSpPr>
          <p:cNvPr id="4" name="Slide Number Placeholder 3"/>
          <p:cNvSpPr>
            <a:spLocks noGrp="1"/>
          </p:cNvSpPr>
          <p:nvPr>
            <p:ph type="sldNum" sz="quarter" idx="10"/>
          </p:nvPr>
        </p:nvSpPr>
        <p:spPr/>
        <p:txBody>
          <a:bodyPr/>
          <a:lstStyle/>
          <a:p>
            <a:pPr>
              <a:defRPr/>
            </a:pPr>
            <a:fld id="{201681F9-7DA1-4644-BB77-604AC8532CCD}" type="slidenum">
              <a:rPr lang="en-US" smtClean="0"/>
              <a:pPr>
                <a:defRPr/>
              </a:pPr>
              <a:t>8</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78272417"/>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All of these fall within the A2e</a:t>
            </a:r>
            <a:r>
              <a:rPr lang="en-US" baseline="0" dirty="0" smtClean="0"/>
              <a:t> Initiative.</a:t>
            </a:r>
          </a:p>
          <a:p>
            <a:r>
              <a:rPr lang="en-US" baseline="0" dirty="0" smtClean="0"/>
              <a:t>WFIP 1 – more observational impacts to the models in the short term 0-15 hours. </a:t>
            </a:r>
          </a:p>
          <a:p>
            <a:r>
              <a:rPr lang="en-US" baseline="0" dirty="0" smtClean="0"/>
              <a:t>XPIA – remote sensor testing mainly </a:t>
            </a:r>
            <a:r>
              <a:rPr lang="en-US" baseline="0" dirty="0" err="1" smtClean="0"/>
              <a:t>lidars</a:t>
            </a:r>
            <a:r>
              <a:rPr lang="en-US" baseline="0" dirty="0" smtClean="0"/>
              <a:t>, but radars too </a:t>
            </a:r>
          </a:p>
          <a:p>
            <a:r>
              <a:rPr lang="en-US" baseline="0" dirty="0" smtClean="0"/>
              <a:t>Testing – Validate and verify so as not to TUNE a model for a specific area of the country but to resolve it for the nation – make it transferrable </a:t>
            </a:r>
          </a:p>
          <a:p>
            <a:r>
              <a:rPr lang="en-US" baseline="0" dirty="0" smtClean="0"/>
              <a:t>RFORE – offshore reference facility – can be used for resource assessment, wind climatology, verify models, validate observational instruments and methods.  </a:t>
            </a:r>
          </a:p>
          <a:p>
            <a:r>
              <a:rPr lang="en-US" baseline="0" dirty="0" smtClean="0"/>
              <a:t>Floating </a:t>
            </a:r>
            <a:r>
              <a:rPr lang="en-US" baseline="0" dirty="0" err="1" smtClean="0"/>
              <a:t>Lidars</a:t>
            </a:r>
            <a:r>
              <a:rPr lang="en-US" baseline="0" dirty="0" smtClean="0"/>
              <a:t> – 2 will move around after about a one year deployment to different sites – likely to be involved with WFIP 2 </a:t>
            </a:r>
          </a:p>
          <a:p>
            <a:r>
              <a:rPr lang="en-US" baseline="0" dirty="0" smtClean="0"/>
              <a:t>Wind Profiling Radars – 3 in WA / OR to match the 4 in State of California and 1 in </a:t>
            </a:r>
            <a:r>
              <a:rPr lang="en-US" baseline="0" dirty="0" err="1" smtClean="0"/>
              <a:t>Vancover</a:t>
            </a:r>
            <a:r>
              <a:rPr lang="en-US" baseline="0" dirty="0" smtClean="0"/>
              <a:t> from Olympics </a:t>
            </a:r>
          </a:p>
          <a:p>
            <a:r>
              <a:rPr lang="en-US" baseline="0" dirty="0" smtClean="0"/>
              <a:t>Hurricanes – to eliminate risk and develop standards for structures.  Work with the Hurricane Hunters – my old job </a:t>
            </a:r>
          </a:p>
          <a:p>
            <a:r>
              <a:rPr lang="en-US" baseline="0" dirty="0" smtClean="0"/>
              <a:t>Standards Development – to ensure quality of the observations</a:t>
            </a:r>
          </a:p>
          <a:p>
            <a:r>
              <a:rPr lang="en-US" baseline="0" dirty="0" smtClean="0"/>
              <a:t>IEA Task – 1. Physics 2. Uncertainty Quantification 3 . Forecast confidence </a:t>
            </a:r>
          </a:p>
          <a:p>
            <a:r>
              <a:rPr lang="en-US" baseline="0" dirty="0" smtClean="0"/>
              <a:t>Data Archive and Portal – place to store data and utilize for further research today and in the future and not have to repay for observational information</a:t>
            </a:r>
          </a:p>
          <a:p>
            <a:r>
              <a:rPr lang="en-US" baseline="0" dirty="0" smtClean="0"/>
              <a:t>UQ – get more from the forecast itself </a:t>
            </a:r>
          </a:p>
          <a:p>
            <a:r>
              <a:rPr lang="en-US" baseline="0" dirty="0" smtClean="0"/>
              <a:t>Met-Ocean Coupling – for offshore --  how do waves change the wind through the swept area and how to waves do to the structure from crashing or extreme storms </a:t>
            </a:r>
          </a:p>
          <a:p>
            <a:r>
              <a:rPr lang="en-US" baseline="0" dirty="0" err="1" smtClean="0"/>
              <a:t>Meso</a:t>
            </a:r>
            <a:r>
              <a:rPr lang="en-US" baseline="0" dirty="0" smtClean="0"/>
              <a:t>-Micro Coupling – resolving the scaling issues</a:t>
            </a:r>
          </a:p>
          <a:p>
            <a:r>
              <a:rPr lang="en-US" baseline="0" dirty="0" smtClean="0"/>
              <a:t>IBM – complex terrain on scales that are </a:t>
            </a:r>
            <a:r>
              <a:rPr lang="en-US" baseline="0" dirty="0" err="1" smtClean="0"/>
              <a:t>relavent</a:t>
            </a:r>
            <a:r>
              <a:rPr lang="en-US" baseline="0" dirty="0" smtClean="0"/>
              <a:t> to the forecasting </a:t>
            </a:r>
          </a:p>
          <a:p>
            <a:r>
              <a:rPr lang="en-US" baseline="0" dirty="0" smtClean="0"/>
              <a:t>WFIP 2 – physics and combine a lot of these items.</a:t>
            </a:r>
          </a:p>
          <a:p>
            <a:endParaRPr lang="en-US" baseline="0" dirty="0" smtClean="0"/>
          </a:p>
          <a:p>
            <a:endParaRPr lang="en-US" baseline="0" dirty="0" smtClean="0"/>
          </a:p>
          <a:p>
            <a:r>
              <a:rPr lang="en-US" baseline="0" dirty="0" smtClean="0"/>
              <a:t>  </a:t>
            </a:r>
          </a:p>
          <a:p>
            <a:endParaRPr lang="en-US" dirty="0"/>
          </a:p>
        </p:txBody>
      </p:sp>
      <p:sp>
        <p:nvSpPr>
          <p:cNvPr id="4" name="Slide Number Placeholder 3"/>
          <p:cNvSpPr>
            <a:spLocks noGrp="1"/>
          </p:cNvSpPr>
          <p:nvPr>
            <p:ph type="sldNum" sz="quarter" idx="10"/>
          </p:nvPr>
        </p:nvSpPr>
        <p:spPr/>
        <p:txBody>
          <a:bodyPr/>
          <a:lstStyle/>
          <a:p>
            <a:pPr>
              <a:defRPr/>
            </a:pPr>
            <a:fld id="{201681F9-7DA1-4644-BB77-604AC8532CCD}" type="slidenum">
              <a:rPr lang="en-US" smtClean="0"/>
              <a:pPr>
                <a:defRPr/>
              </a:pPr>
              <a:t>9</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53738033"/>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Met-Ocean Coupling – for offshore --  how do waves change the wind through the swept area and how to waves do to the structure from crashing or extreme storms </a:t>
            </a:r>
          </a:p>
          <a:p>
            <a:r>
              <a:rPr lang="en-US" baseline="0" dirty="0" err="1" smtClean="0"/>
              <a:t>Meso</a:t>
            </a:r>
            <a:r>
              <a:rPr lang="en-US" baseline="0" dirty="0" smtClean="0"/>
              <a:t>-Micro Coupling – resolving the scaling issues</a:t>
            </a:r>
          </a:p>
          <a:p>
            <a:r>
              <a:rPr lang="en-US" baseline="0" dirty="0" smtClean="0"/>
              <a:t>IBM – complex terrain on scales that are </a:t>
            </a:r>
            <a:r>
              <a:rPr lang="en-US" baseline="0" dirty="0" err="1" smtClean="0"/>
              <a:t>relavent</a:t>
            </a:r>
            <a:r>
              <a:rPr lang="en-US" baseline="0" dirty="0" smtClean="0"/>
              <a:t> to the forecasting </a:t>
            </a:r>
          </a:p>
          <a:p>
            <a:r>
              <a:rPr lang="en-US" baseline="0" dirty="0" smtClean="0"/>
              <a:t>WFIP 2 – physics and combine a lot of these items.</a:t>
            </a:r>
          </a:p>
          <a:p>
            <a:endParaRPr lang="en-US" dirty="0"/>
          </a:p>
        </p:txBody>
      </p:sp>
      <p:sp>
        <p:nvSpPr>
          <p:cNvPr id="4" name="Slide Number Placeholder 3"/>
          <p:cNvSpPr>
            <a:spLocks noGrp="1"/>
          </p:cNvSpPr>
          <p:nvPr>
            <p:ph type="sldNum" sz="quarter" idx="10"/>
          </p:nvPr>
        </p:nvSpPr>
        <p:spPr/>
        <p:txBody>
          <a:bodyPr/>
          <a:lstStyle/>
          <a:p>
            <a:pPr>
              <a:defRPr/>
            </a:pPr>
            <a:fld id="{201681F9-7DA1-4644-BB77-604AC8532CCD}" type="slidenum">
              <a:rPr lang="en-US" smtClean="0"/>
              <a:pPr>
                <a:defRPr/>
              </a:pPr>
              <a:t>10</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41592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eg"/><Relationship Id="rId3"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Title Slide">
    <p:spTree>
      <p:nvGrpSpPr>
        <p:cNvPr id="1" name=""/>
        <p:cNvGrpSpPr/>
        <p:nvPr/>
      </p:nvGrpSpPr>
      <p:grpSpPr>
        <a:xfrm>
          <a:off x="0" y="0"/>
          <a:ext cx="0" cy="0"/>
          <a:chOff x="0" y="0"/>
          <a:chExt cx="0" cy="0"/>
        </a:xfrm>
      </p:grpSpPr>
      <p:sp>
        <p:nvSpPr>
          <p:cNvPr id="7" name="Rectangle 6"/>
          <p:cNvSpPr/>
          <p:nvPr/>
        </p:nvSpPr>
        <p:spPr>
          <a:xfrm>
            <a:off x="0" y="0"/>
            <a:ext cx="9144000" cy="9271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sp>
        <p:nvSpPr>
          <p:cNvPr id="8" name="Rectangle 7"/>
          <p:cNvSpPr/>
          <p:nvPr/>
        </p:nvSpPr>
        <p:spPr>
          <a:xfrm>
            <a:off x="0" y="6610350"/>
            <a:ext cx="9144000" cy="2476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sp>
        <p:nvSpPr>
          <p:cNvPr id="9" name="Text Placeholder 9"/>
          <p:cNvSpPr txBox="1">
            <a:spLocks/>
          </p:cNvSpPr>
          <p:nvPr/>
        </p:nvSpPr>
        <p:spPr bwMode="auto">
          <a:xfrm>
            <a:off x="130175" y="6616700"/>
            <a:ext cx="7286625" cy="2413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Font typeface="Arial" charset="0"/>
              <a:buNone/>
              <a:defRPr/>
            </a:pPr>
            <a:fld id="{2A6F4E4D-252B-46CD-8D5D-D9ED17762B1F}" type="slidenum">
              <a:rPr lang="en-US" sz="1000" smtClean="0">
                <a:solidFill>
                  <a:schemeClr val="bg1"/>
                </a:solidFill>
                <a:cs typeface="Arial" charset="0"/>
              </a:rPr>
              <a:pPr eaLnBrk="1" hangingPunct="1">
                <a:lnSpc>
                  <a:spcPct val="90000"/>
                </a:lnSpc>
                <a:spcBef>
                  <a:spcPct val="20000"/>
                </a:spcBef>
                <a:buFont typeface="Arial" charset="0"/>
                <a:buNone/>
                <a:defRPr/>
              </a:pPr>
              <a:t>‹#›</a:t>
            </a:fld>
            <a:r>
              <a:rPr lang="en-US" sz="1000" smtClean="0">
                <a:solidFill>
                  <a:schemeClr val="bg1"/>
                </a:solidFill>
                <a:cs typeface="Arial" charset="0"/>
              </a:rPr>
              <a:t> | Program Name or Ancillary Text</a:t>
            </a:r>
          </a:p>
        </p:txBody>
      </p:sp>
      <p:grpSp>
        <p:nvGrpSpPr>
          <p:cNvPr id="10" name="Group 20"/>
          <p:cNvGrpSpPr>
            <a:grpSpLocks/>
          </p:cNvGrpSpPr>
          <p:nvPr/>
        </p:nvGrpSpPr>
        <p:grpSpPr bwMode="auto">
          <a:xfrm flipH="1" flipV="1">
            <a:off x="0" y="920750"/>
            <a:ext cx="9144000" cy="55563"/>
            <a:chOff x="0" y="832104"/>
            <a:chExt cx="9144000" cy="54864"/>
          </a:xfrm>
        </p:grpSpPr>
        <p:sp>
          <p:nvSpPr>
            <p:cNvPr id="11" name="Rectangle 10"/>
            <p:cNvSpPr/>
            <p:nvPr/>
          </p:nvSpPr>
          <p:spPr>
            <a:xfrm>
              <a:off x="4572000" y="832104"/>
              <a:ext cx="4572000" cy="548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sp>
          <p:nvSpPr>
            <p:cNvPr id="12" name="Rectangle 11"/>
            <p:cNvSpPr/>
            <p:nvPr/>
          </p:nvSpPr>
          <p:spPr>
            <a:xfrm>
              <a:off x="3309937" y="832104"/>
              <a:ext cx="1262063" cy="548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sp>
          <p:nvSpPr>
            <p:cNvPr id="13" name="Rectangle 12"/>
            <p:cNvSpPr/>
            <p:nvPr/>
          </p:nvSpPr>
          <p:spPr>
            <a:xfrm>
              <a:off x="0" y="832104"/>
              <a:ext cx="3309937" cy="5486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grpSp>
      <p:sp>
        <p:nvSpPr>
          <p:cNvPr id="14" name="Text Placeholder 9"/>
          <p:cNvSpPr txBox="1">
            <a:spLocks/>
          </p:cNvSpPr>
          <p:nvPr/>
        </p:nvSpPr>
        <p:spPr bwMode="auto">
          <a:xfrm>
            <a:off x="5476875" y="6616700"/>
            <a:ext cx="3667125" cy="2413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algn="r" eaLnBrk="1" hangingPunct="1">
              <a:lnSpc>
                <a:spcPct val="90000"/>
              </a:lnSpc>
              <a:spcBef>
                <a:spcPct val="20000"/>
              </a:spcBef>
              <a:buFont typeface="Arial" charset="0"/>
              <a:buNone/>
              <a:defRPr/>
            </a:pPr>
            <a:r>
              <a:rPr lang="en-US" sz="1000" smtClean="0">
                <a:solidFill>
                  <a:schemeClr val="bg1"/>
                </a:solidFill>
                <a:cs typeface="Arial" charset="0"/>
              </a:rPr>
              <a:t>eere.energy.gov</a:t>
            </a:r>
          </a:p>
        </p:txBody>
      </p:sp>
      <p:pic>
        <p:nvPicPr>
          <p:cNvPr id="15" name="Picture 18" descr="doe_logo_ppt.png"/>
          <p:cNvPicPr>
            <a:picLocks noChangeAspect="1"/>
          </p:cNvPicPr>
          <p:nvPr/>
        </p:nvPicPr>
        <p:blipFill>
          <a:blip r:embed="rId2"/>
          <a:srcRect/>
          <a:stretch>
            <a:fillRect/>
          </a:stretch>
        </p:blipFill>
        <p:spPr bwMode="auto">
          <a:xfrm>
            <a:off x="6121400" y="276225"/>
            <a:ext cx="2743200" cy="412750"/>
          </a:xfrm>
          <a:prstGeom prst="rect">
            <a:avLst/>
          </a:prstGeom>
          <a:noFill/>
          <a:ln w="9525">
            <a:noFill/>
            <a:miter lim="800000"/>
            <a:headEnd/>
            <a:tailEnd/>
          </a:ln>
        </p:spPr>
      </p:pic>
      <p:sp>
        <p:nvSpPr>
          <p:cNvPr id="16" name="Rectangle 15"/>
          <p:cNvSpPr/>
          <p:nvPr/>
        </p:nvSpPr>
        <p:spPr>
          <a:xfrm>
            <a:off x="0" y="0"/>
            <a:ext cx="9144000" cy="9271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sp>
        <p:nvSpPr>
          <p:cNvPr id="17" name="Rectangle 16"/>
          <p:cNvSpPr/>
          <p:nvPr/>
        </p:nvSpPr>
        <p:spPr>
          <a:xfrm>
            <a:off x="0" y="6456363"/>
            <a:ext cx="9144000" cy="40163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sp>
        <p:nvSpPr>
          <p:cNvPr id="20" name="Rectangle 19"/>
          <p:cNvSpPr/>
          <p:nvPr/>
        </p:nvSpPr>
        <p:spPr>
          <a:xfrm flipH="1">
            <a:off x="0" y="5092700"/>
            <a:ext cx="4572000" cy="136366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sp>
        <p:nvSpPr>
          <p:cNvPr id="21" name="Rectangle 20"/>
          <p:cNvSpPr/>
          <p:nvPr/>
        </p:nvSpPr>
        <p:spPr>
          <a:xfrm flipH="1">
            <a:off x="4572000" y="5092700"/>
            <a:ext cx="1262063" cy="136366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sp>
        <p:nvSpPr>
          <p:cNvPr id="22" name="Rectangle 21"/>
          <p:cNvSpPr/>
          <p:nvPr/>
        </p:nvSpPr>
        <p:spPr>
          <a:xfrm flipH="1">
            <a:off x="5834063" y="5092700"/>
            <a:ext cx="3309937" cy="13636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grpSp>
        <p:nvGrpSpPr>
          <p:cNvPr id="23" name="Group 21"/>
          <p:cNvGrpSpPr>
            <a:grpSpLocks/>
          </p:cNvGrpSpPr>
          <p:nvPr/>
        </p:nvGrpSpPr>
        <p:grpSpPr bwMode="auto">
          <a:xfrm flipH="1" flipV="1">
            <a:off x="0" y="920750"/>
            <a:ext cx="9144000" cy="55563"/>
            <a:chOff x="0" y="832104"/>
            <a:chExt cx="9144000" cy="54864"/>
          </a:xfrm>
        </p:grpSpPr>
        <p:sp>
          <p:nvSpPr>
            <p:cNvPr id="25" name="Rectangle 24"/>
            <p:cNvSpPr/>
            <p:nvPr/>
          </p:nvSpPr>
          <p:spPr>
            <a:xfrm>
              <a:off x="4572000" y="832104"/>
              <a:ext cx="4572000" cy="548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sp>
          <p:nvSpPr>
            <p:cNvPr id="26" name="Rectangle 25"/>
            <p:cNvSpPr/>
            <p:nvPr/>
          </p:nvSpPr>
          <p:spPr>
            <a:xfrm>
              <a:off x="3309937" y="832104"/>
              <a:ext cx="1262063" cy="548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sp>
          <p:nvSpPr>
            <p:cNvPr id="27" name="Rectangle 26"/>
            <p:cNvSpPr/>
            <p:nvPr/>
          </p:nvSpPr>
          <p:spPr>
            <a:xfrm>
              <a:off x="0" y="832104"/>
              <a:ext cx="3309937" cy="5486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grpSp>
      <p:pic>
        <p:nvPicPr>
          <p:cNvPr id="28" name="Picture 32" descr="doe_logo_ppt.png"/>
          <p:cNvPicPr>
            <a:picLocks noChangeAspect="1"/>
          </p:cNvPicPr>
          <p:nvPr/>
        </p:nvPicPr>
        <p:blipFill>
          <a:blip r:embed="rId2"/>
          <a:srcRect/>
          <a:stretch>
            <a:fillRect/>
          </a:stretch>
        </p:blipFill>
        <p:spPr bwMode="auto">
          <a:xfrm>
            <a:off x="6121400" y="276225"/>
            <a:ext cx="2743200" cy="412750"/>
          </a:xfrm>
          <a:prstGeom prst="rect">
            <a:avLst/>
          </a:prstGeom>
          <a:noFill/>
          <a:ln w="9525">
            <a:noFill/>
            <a:miter lim="800000"/>
            <a:headEnd/>
            <a:tailEnd/>
          </a:ln>
        </p:spPr>
      </p:pic>
      <p:sp>
        <p:nvSpPr>
          <p:cNvPr id="2" name="Title 1"/>
          <p:cNvSpPr>
            <a:spLocks noGrp="1"/>
          </p:cNvSpPr>
          <p:nvPr>
            <p:ph type="ctrTitle"/>
          </p:nvPr>
        </p:nvSpPr>
        <p:spPr>
          <a:xfrm>
            <a:off x="202680" y="147797"/>
            <a:ext cx="5626620" cy="603505"/>
          </a:xfrm>
          <a:prstGeom prst="rect">
            <a:avLst/>
          </a:prstGeom>
        </p:spPr>
        <p:txBody>
          <a:bodyPr lIns="0" rIns="0">
            <a:normAutofit/>
          </a:bodyPr>
          <a:lstStyle>
            <a:lvl1pPr algn="l">
              <a:defRPr sz="1600">
                <a:solidFill>
                  <a:srgbClr val="FFFFFF"/>
                </a:solidFill>
                <a:latin typeface="Arial Narrow"/>
                <a:cs typeface="Arial Narrow"/>
              </a:defRPr>
            </a:lvl1pPr>
          </a:lstStyle>
          <a:p>
            <a:r>
              <a:rPr lang="en-US" smtClean="0"/>
              <a:t>Click to edit Master title style</a:t>
            </a:r>
            <a:endParaRPr lang="en-US" dirty="0"/>
          </a:p>
        </p:txBody>
      </p:sp>
      <p:sp>
        <p:nvSpPr>
          <p:cNvPr id="3" name="Subtitle 2"/>
          <p:cNvSpPr>
            <a:spLocks noGrp="1"/>
          </p:cNvSpPr>
          <p:nvPr>
            <p:ph type="subTitle" idx="1"/>
          </p:nvPr>
        </p:nvSpPr>
        <p:spPr>
          <a:xfrm>
            <a:off x="163046" y="5253120"/>
            <a:ext cx="4382300" cy="1175040"/>
          </a:xfrm>
          <a:prstGeom prst="rect">
            <a:avLst/>
          </a:prstGeom>
        </p:spPr>
        <p:txBody>
          <a:bodyPr>
            <a:normAutofit/>
          </a:bodyPr>
          <a:lstStyle>
            <a:lvl1pPr marL="0" indent="0" algn="l">
              <a:buNone/>
              <a:defRPr sz="2400" b="1" i="0">
                <a:solidFill>
                  <a:srgbClr val="FFFFFF"/>
                </a:solidFill>
                <a:latin typeface="Arial Narrow"/>
                <a:cs typeface="Arial Narrow"/>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8" name="Text Placeholder 17"/>
          <p:cNvSpPr>
            <a:spLocks noGrp="1"/>
          </p:cNvSpPr>
          <p:nvPr>
            <p:ph type="body" sz="quarter" idx="10"/>
          </p:nvPr>
        </p:nvSpPr>
        <p:spPr>
          <a:xfrm>
            <a:off x="6054500" y="5206075"/>
            <a:ext cx="3082300" cy="331125"/>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Tx/>
              <a:buNone/>
              <a:tabLst/>
              <a:defRPr kumimoji="0" lang="en-US" sz="1600" b="1" i="0" u="none" strike="noStrike" kern="1200" cap="none" spc="0" normalizeH="0" baseline="0" noProof="0">
                <a:ln>
                  <a:noFill/>
                </a:ln>
                <a:solidFill>
                  <a:schemeClr val="bg1"/>
                </a:solidFill>
                <a:effectLst/>
                <a:uLnTx/>
                <a:uFillTx/>
              </a:defRPr>
            </a:lvl1pPr>
          </a:lstStyle>
          <a:p>
            <a:pPr lvl="0"/>
            <a:r>
              <a:rPr lang="en-US" noProof="0" smtClean="0"/>
              <a:t>Click to edit Master text styles</a:t>
            </a:r>
          </a:p>
        </p:txBody>
      </p:sp>
      <p:sp>
        <p:nvSpPr>
          <p:cNvPr id="24" name="Text Placeholder 22"/>
          <p:cNvSpPr>
            <a:spLocks noGrp="1"/>
          </p:cNvSpPr>
          <p:nvPr>
            <p:ph type="body" sz="quarter" idx="12"/>
          </p:nvPr>
        </p:nvSpPr>
        <p:spPr>
          <a:xfrm>
            <a:off x="6054450" y="5543500"/>
            <a:ext cx="3089550" cy="7349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Tx/>
              <a:buNone/>
              <a:tabLst/>
              <a:defRPr kumimoji="0" lang="en-US" sz="1200" b="0" i="0" u="none" strike="noStrike" kern="1200" cap="none" spc="0" normalizeH="0" baseline="0" noProof="0">
                <a:ln>
                  <a:noFill/>
                </a:ln>
                <a:solidFill>
                  <a:schemeClr val="bg1"/>
                </a:solidFill>
                <a:effectLst/>
                <a:uLnTx/>
                <a:uFillTx/>
                <a:latin typeface="Arial Narrow"/>
                <a:cs typeface="Arial Narrow"/>
              </a:defRPr>
            </a:lvl1pPr>
          </a:lstStyle>
          <a:p>
            <a:pPr lvl="0"/>
            <a:r>
              <a:rPr lang="en-US" noProof="0" smtClean="0"/>
              <a:t>Click to edit Master text styles</a:t>
            </a:r>
          </a:p>
        </p:txBody>
      </p:sp>
      <p:sp>
        <p:nvSpPr>
          <p:cNvPr id="19" name="Text Placeholder 18"/>
          <p:cNvSpPr>
            <a:spLocks noGrp="1"/>
          </p:cNvSpPr>
          <p:nvPr>
            <p:ph type="body" sz="quarter" idx="13"/>
          </p:nvPr>
        </p:nvSpPr>
        <p:spPr>
          <a:xfrm>
            <a:off x="168100" y="5672913"/>
            <a:ext cx="1390650" cy="288687"/>
          </a:xfrm>
        </p:spPr>
        <p:txBody>
          <a:bodyPr>
            <a:normAutofit/>
          </a:bodyPr>
          <a:lstStyle>
            <a:lvl1pPr>
              <a:buNone/>
              <a:defRPr sz="1200">
                <a:solidFill>
                  <a:schemeClr val="bg1"/>
                </a:solidFill>
                <a:latin typeface="Arial Narrow" pitchFamily="34" charset="0"/>
              </a:defRPr>
            </a:lvl1pPr>
            <a:lvl5pPr>
              <a:defRPr/>
            </a:lvl5pPr>
          </a:lstStyle>
          <a:p>
            <a:pPr lvl="0"/>
            <a:r>
              <a:rPr lang="en-US" smtClean="0"/>
              <a:t>Click to edit Master text styles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490727"/>
            <a:ext cx="9144000" cy="6026067"/>
          </a:xfrm>
          <a:prstGeom prst="rect">
            <a:avLst/>
          </a:prstGeom>
          <a:noFill/>
          <a:ln w="9525">
            <a:noFill/>
            <a:miter lim="800000"/>
            <a:headEnd/>
            <a:tailEnd/>
          </a:ln>
          <a:effectLst/>
        </p:spPr>
      </p:pic>
      <p:sp>
        <p:nvSpPr>
          <p:cNvPr id="8" name="Rectangle 7"/>
          <p:cNvSpPr/>
          <p:nvPr/>
        </p:nvSpPr>
        <p:spPr>
          <a:xfrm>
            <a:off x="0" y="0"/>
            <a:ext cx="9144000" cy="9271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sp>
        <p:nvSpPr>
          <p:cNvPr id="9" name="Rectangle 8"/>
          <p:cNvSpPr/>
          <p:nvPr/>
        </p:nvSpPr>
        <p:spPr>
          <a:xfrm>
            <a:off x="0" y="6610350"/>
            <a:ext cx="9144000" cy="2476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sp>
        <p:nvSpPr>
          <p:cNvPr id="10" name="Text Placeholder 9"/>
          <p:cNvSpPr txBox="1">
            <a:spLocks/>
          </p:cNvSpPr>
          <p:nvPr/>
        </p:nvSpPr>
        <p:spPr>
          <a:xfrm>
            <a:off x="130175" y="6616700"/>
            <a:ext cx="7286625" cy="241300"/>
          </a:xfrm>
          <a:prstGeom prst="rect">
            <a:avLst/>
          </a:prstGeom>
        </p:spPr>
        <p:txBody>
          <a:bodyPr>
            <a:normAutofit/>
          </a:bodyPr>
          <a:lstStyle/>
          <a:p>
            <a:pPr marL="342900" indent="-342900" fontAlgn="auto">
              <a:lnSpc>
                <a:spcPct val="90000"/>
              </a:lnSpc>
              <a:spcBef>
                <a:spcPct val="20000"/>
              </a:spcBef>
              <a:spcAft>
                <a:spcPts val="0"/>
              </a:spcAft>
              <a:buFont typeface="Arial" charset="0"/>
              <a:buNone/>
              <a:defRPr/>
            </a:pPr>
            <a:fld id="{FCC5072C-9066-4764-9D0F-41875B6785D6}" type="slidenum">
              <a:rPr lang="en-US" sz="1000">
                <a:solidFill>
                  <a:prstClr val="white"/>
                </a:solidFill>
                <a:latin typeface="Arial"/>
                <a:ea typeface="ＭＳ Ｐゴシック" pitchFamily="-106" charset="-128"/>
                <a:cs typeface="Arial" charset="0"/>
              </a:rPr>
              <a:pPr marL="342900" indent="-342900" fontAlgn="auto">
                <a:lnSpc>
                  <a:spcPct val="90000"/>
                </a:lnSpc>
                <a:spcBef>
                  <a:spcPct val="20000"/>
                </a:spcBef>
                <a:spcAft>
                  <a:spcPts val="0"/>
                </a:spcAft>
                <a:buFont typeface="Arial" charset="0"/>
                <a:buNone/>
                <a:defRPr/>
              </a:pPr>
              <a:t>‹#›</a:t>
            </a:fld>
            <a:r>
              <a:rPr lang="en-US" sz="1000">
                <a:solidFill>
                  <a:prstClr val="white"/>
                </a:solidFill>
                <a:latin typeface="Arial"/>
                <a:ea typeface="ＭＳ Ｐゴシック" pitchFamily="-106" charset="-128"/>
                <a:cs typeface="Arial" charset="0"/>
              </a:rPr>
              <a:t> | Program Name or Ancillary Text</a:t>
            </a:r>
          </a:p>
        </p:txBody>
      </p:sp>
      <p:grpSp>
        <p:nvGrpSpPr>
          <p:cNvPr id="11" name="Group 20"/>
          <p:cNvGrpSpPr>
            <a:grpSpLocks/>
          </p:cNvGrpSpPr>
          <p:nvPr/>
        </p:nvGrpSpPr>
        <p:grpSpPr bwMode="auto">
          <a:xfrm flipH="1" flipV="1">
            <a:off x="0" y="920750"/>
            <a:ext cx="9144000" cy="55563"/>
            <a:chOff x="0" y="832104"/>
            <a:chExt cx="9144000" cy="54864"/>
          </a:xfrm>
        </p:grpSpPr>
        <p:sp>
          <p:nvSpPr>
            <p:cNvPr id="12" name="Rectangle 11"/>
            <p:cNvSpPr/>
            <p:nvPr/>
          </p:nvSpPr>
          <p:spPr>
            <a:xfrm>
              <a:off x="4572000" y="832104"/>
              <a:ext cx="4572000" cy="548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sp>
          <p:nvSpPr>
            <p:cNvPr id="13" name="Rectangle 12"/>
            <p:cNvSpPr/>
            <p:nvPr/>
          </p:nvSpPr>
          <p:spPr>
            <a:xfrm>
              <a:off x="3309937" y="832104"/>
              <a:ext cx="1262063" cy="548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sp>
          <p:nvSpPr>
            <p:cNvPr id="14" name="Rectangle 13"/>
            <p:cNvSpPr/>
            <p:nvPr/>
          </p:nvSpPr>
          <p:spPr>
            <a:xfrm>
              <a:off x="0" y="832104"/>
              <a:ext cx="3309937" cy="5486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grpSp>
      <p:sp>
        <p:nvSpPr>
          <p:cNvPr id="15" name="Text Placeholder 9"/>
          <p:cNvSpPr txBox="1">
            <a:spLocks/>
          </p:cNvSpPr>
          <p:nvPr/>
        </p:nvSpPr>
        <p:spPr>
          <a:xfrm>
            <a:off x="5476875" y="6616700"/>
            <a:ext cx="3667125" cy="241300"/>
          </a:xfrm>
          <a:prstGeom prst="rect">
            <a:avLst/>
          </a:prstGeom>
        </p:spPr>
        <p:txBody>
          <a:bodyPr>
            <a:normAutofit/>
          </a:bodyPr>
          <a:lstStyle/>
          <a:p>
            <a:pPr marL="342900" indent="-342900" algn="r" fontAlgn="auto">
              <a:lnSpc>
                <a:spcPct val="90000"/>
              </a:lnSpc>
              <a:spcBef>
                <a:spcPct val="20000"/>
              </a:spcBef>
              <a:spcAft>
                <a:spcPts val="0"/>
              </a:spcAft>
              <a:buFont typeface="Arial" pitchFamily="-106" charset="0"/>
              <a:buNone/>
              <a:defRPr/>
            </a:pPr>
            <a:r>
              <a:rPr lang="en-US" sz="1000">
                <a:solidFill>
                  <a:prstClr val="white"/>
                </a:solidFill>
                <a:latin typeface="Arial" pitchFamily="-106" charset="0"/>
                <a:ea typeface="Arial" pitchFamily="-106" charset="0"/>
                <a:cs typeface="Arial" pitchFamily="-106" charset="0"/>
              </a:rPr>
              <a:t>eere.energy.gov</a:t>
            </a:r>
          </a:p>
        </p:txBody>
      </p:sp>
      <p:pic>
        <p:nvPicPr>
          <p:cNvPr id="16" name="Picture 18" descr="doe_logo_ppt.png"/>
          <p:cNvPicPr>
            <a:picLocks noChangeAspect="1"/>
          </p:cNvPicPr>
          <p:nvPr/>
        </p:nvPicPr>
        <p:blipFill>
          <a:blip r:embed="rId3"/>
          <a:srcRect/>
          <a:stretch>
            <a:fillRect/>
          </a:stretch>
        </p:blipFill>
        <p:spPr bwMode="auto">
          <a:xfrm>
            <a:off x="6121400" y="276225"/>
            <a:ext cx="2743200" cy="412750"/>
          </a:xfrm>
          <a:prstGeom prst="rect">
            <a:avLst/>
          </a:prstGeom>
          <a:noFill/>
          <a:ln w="9525">
            <a:noFill/>
            <a:miter lim="800000"/>
            <a:headEnd/>
            <a:tailEnd/>
          </a:ln>
        </p:spPr>
      </p:pic>
      <p:sp>
        <p:nvSpPr>
          <p:cNvPr id="17" name="Rectangle 16"/>
          <p:cNvSpPr/>
          <p:nvPr/>
        </p:nvSpPr>
        <p:spPr>
          <a:xfrm>
            <a:off x="0" y="0"/>
            <a:ext cx="9144000" cy="9271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sp>
        <p:nvSpPr>
          <p:cNvPr id="20" name="Rectangle 19"/>
          <p:cNvSpPr/>
          <p:nvPr/>
        </p:nvSpPr>
        <p:spPr>
          <a:xfrm>
            <a:off x="0" y="6456363"/>
            <a:ext cx="9144000" cy="40163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sp>
        <p:nvSpPr>
          <p:cNvPr id="21" name="Rectangle 20"/>
          <p:cNvSpPr/>
          <p:nvPr/>
        </p:nvSpPr>
        <p:spPr>
          <a:xfrm flipH="1">
            <a:off x="0" y="5092700"/>
            <a:ext cx="4572000" cy="136366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sp>
        <p:nvSpPr>
          <p:cNvPr id="22" name="Rectangle 21"/>
          <p:cNvSpPr/>
          <p:nvPr/>
        </p:nvSpPr>
        <p:spPr>
          <a:xfrm flipH="1">
            <a:off x="4572000" y="5092700"/>
            <a:ext cx="1262063" cy="136366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sp>
        <p:nvSpPr>
          <p:cNvPr id="23" name="Rectangle 22"/>
          <p:cNvSpPr/>
          <p:nvPr/>
        </p:nvSpPr>
        <p:spPr>
          <a:xfrm flipH="1">
            <a:off x="5834063" y="5092700"/>
            <a:ext cx="3309937" cy="13636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grpSp>
        <p:nvGrpSpPr>
          <p:cNvPr id="25" name="Group 21"/>
          <p:cNvGrpSpPr>
            <a:grpSpLocks/>
          </p:cNvGrpSpPr>
          <p:nvPr/>
        </p:nvGrpSpPr>
        <p:grpSpPr bwMode="auto">
          <a:xfrm flipH="1" flipV="1">
            <a:off x="0" y="920750"/>
            <a:ext cx="9144000" cy="55563"/>
            <a:chOff x="0" y="832104"/>
            <a:chExt cx="9144000" cy="54864"/>
          </a:xfrm>
        </p:grpSpPr>
        <p:sp>
          <p:nvSpPr>
            <p:cNvPr id="26" name="Rectangle 25"/>
            <p:cNvSpPr/>
            <p:nvPr/>
          </p:nvSpPr>
          <p:spPr>
            <a:xfrm>
              <a:off x="4572000" y="832104"/>
              <a:ext cx="4572000" cy="548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sp>
          <p:nvSpPr>
            <p:cNvPr id="27" name="Rectangle 26"/>
            <p:cNvSpPr/>
            <p:nvPr/>
          </p:nvSpPr>
          <p:spPr>
            <a:xfrm>
              <a:off x="3309937" y="832104"/>
              <a:ext cx="1262063" cy="548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sp>
          <p:nvSpPr>
            <p:cNvPr id="28" name="Rectangle 27"/>
            <p:cNvSpPr/>
            <p:nvPr/>
          </p:nvSpPr>
          <p:spPr>
            <a:xfrm>
              <a:off x="0" y="832104"/>
              <a:ext cx="3309937" cy="5486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grpSp>
      <p:pic>
        <p:nvPicPr>
          <p:cNvPr id="29" name="Picture 32" descr="doe_logo_ppt.png"/>
          <p:cNvPicPr>
            <a:picLocks noChangeAspect="1"/>
          </p:cNvPicPr>
          <p:nvPr/>
        </p:nvPicPr>
        <p:blipFill>
          <a:blip r:embed="rId3"/>
          <a:srcRect/>
          <a:stretch>
            <a:fillRect/>
          </a:stretch>
        </p:blipFill>
        <p:spPr bwMode="auto">
          <a:xfrm>
            <a:off x="6121400" y="276225"/>
            <a:ext cx="2743200" cy="412750"/>
          </a:xfrm>
          <a:prstGeom prst="rect">
            <a:avLst/>
          </a:prstGeom>
          <a:noFill/>
          <a:ln w="9525">
            <a:noFill/>
            <a:miter lim="800000"/>
            <a:headEnd/>
            <a:tailEnd/>
          </a:ln>
        </p:spPr>
      </p:pic>
      <p:sp>
        <p:nvSpPr>
          <p:cNvPr id="2" name="Title 1"/>
          <p:cNvSpPr>
            <a:spLocks noGrp="1"/>
          </p:cNvSpPr>
          <p:nvPr>
            <p:ph type="ctrTitle"/>
          </p:nvPr>
        </p:nvSpPr>
        <p:spPr>
          <a:xfrm>
            <a:off x="202680" y="147797"/>
            <a:ext cx="5626620" cy="603505"/>
          </a:xfrm>
          <a:prstGeom prst="rect">
            <a:avLst/>
          </a:prstGeom>
        </p:spPr>
        <p:txBody>
          <a:bodyPr lIns="0" rIns="0">
            <a:normAutofit/>
          </a:bodyPr>
          <a:lstStyle>
            <a:lvl1pPr algn="l">
              <a:defRPr sz="1600">
                <a:solidFill>
                  <a:srgbClr val="FFFFFF"/>
                </a:solidFill>
                <a:latin typeface="Arial Narrow"/>
                <a:cs typeface="Arial Narrow"/>
              </a:defRPr>
            </a:lvl1pPr>
          </a:lstStyle>
          <a:p>
            <a:r>
              <a:rPr lang="en-US" smtClean="0"/>
              <a:t>Click to edit Master title style</a:t>
            </a:r>
            <a:endParaRPr lang="en-US" dirty="0"/>
          </a:p>
        </p:txBody>
      </p:sp>
      <p:sp>
        <p:nvSpPr>
          <p:cNvPr id="3" name="Subtitle 2"/>
          <p:cNvSpPr>
            <a:spLocks noGrp="1"/>
          </p:cNvSpPr>
          <p:nvPr>
            <p:ph type="subTitle" idx="1"/>
          </p:nvPr>
        </p:nvSpPr>
        <p:spPr>
          <a:xfrm>
            <a:off x="163046" y="5253120"/>
            <a:ext cx="4382300" cy="1175040"/>
          </a:xfrm>
          <a:prstGeom prst="rect">
            <a:avLst/>
          </a:prstGeom>
        </p:spPr>
        <p:txBody>
          <a:bodyPr>
            <a:normAutofit/>
          </a:bodyPr>
          <a:lstStyle>
            <a:lvl1pPr marL="0" indent="0" algn="l">
              <a:buNone/>
              <a:defRPr sz="2400" b="1" i="0">
                <a:solidFill>
                  <a:srgbClr val="FFFFFF"/>
                </a:solidFill>
                <a:latin typeface="Arial Narrow"/>
                <a:cs typeface="Arial Narrow"/>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8" name="Text Placeholder 17"/>
          <p:cNvSpPr>
            <a:spLocks noGrp="1"/>
          </p:cNvSpPr>
          <p:nvPr>
            <p:ph type="body" sz="quarter" idx="10"/>
          </p:nvPr>
        </p:nvSpPr>
        <p:spPr>
          <a:xfrm>
            <a:off x="6054500" y="5206075"/>
            <a:ext cx="3082300" cy="331125"/>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Tx/>
              <a:buNone/>
              <a:tabLst/>
              <a:defRPr kumimoji="0" lang="en-US" sz="1600" b="1" i="0" u="none" strike="noStrike" kern="1200" cap="none" spc="0" normalizeH="0" baseline="0" noProof="0">
                <a:ln>
                  <a:noFill/>
                </a:ln>
                <a:solidFill>
                  <a:schemeClr val="bg1"/>
                </a:solidFill>
                <a:effectLst/>
                <a:uLnTx/>
                <a:uFillTx/>
              </a:defRPr>
            </a:lvl1pPr>
          </a:lstStyle>
          <a:p>
            <a:pPr lvl="0"/>
            <a:r>
              <a:rPr lang="en-US" noProof="0" smtClean="0"/>
              <a:t>Click to edit Master text styles</a:t>
            </a:r>
          </a:p>
        </p:txBody>
      </p:sp>
      <p:sp>
        <p:nvSpPr>
          <p:cNvPr id="24" name="Text Placeholder 22"/>
          <p:cNvSpPr>
            <a:spLocks noGrp="1"/>
          </p:cNvSpPr>
          <p:nvPr>
            <p:ph type="body" sz="quarter" idx="12"/>
          </p:nvPr>
        </p:nvSpPr>
        <p:spPr>
          <a:xfrm>
            <a:off x="6054450" y="5543500"/>
            <a:ext cx="3089550" cy="7349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Tx/>
              <a:buNone/>
              <a:tabLst/>
              <a:defRPr kumimoji="0" lang="en-US" sz="1200" b="0" i="0" u="none" strike="noStrike" kern="1200" cap="none" spc="0" normalizeH="0" baseline="0" noProof="0">
                <a:ln>
                  <a:noFill/>
                </a:ln>
                <a:solidFill>
                  <a:schemeClr val="bg1"/>
                </a:solidFill>
                <a:effectLst/>
                <a:uLnTx/>
                <a:uFillTx/>
                <a:latin typeface="Arial Narrow"/>
                <a:cs typeface="Arial Narrow"/>
              </a:defRPr>
            </a:lvl1pPr>
          </a:lstStyle>
          <a:p>
            <a:pPr lvl="0"/>
            <a:r>
              <a:rPr lang="en-US" noProof="0" smtClean="0"/>
              <a:t>Click to edit Master text styles</a:t>
            </a:r>
          </a:p>
        </p:txBody>
      </p:sp>
      <p:sp>
        <p:nvSpPr>
          <p:cNvPr id="19" name="Text Placeholder 18"/>
          <p:cNvSpPr>
            <a:spLocks noGrp="1"/>
          </p:cNvSpPr>
          <p:nvPr>
            <p:ph type="body" sz="quarter" idx="13"/>
          </p:nvPr>
        </p:nvSpPr>
        <p:spPr>
          <a:xfrm>
            <a:off x="168100" y="5672913"/>
            <a:ext cx="1390650" cy="288687"/>
          </a:xfrm>
        </p:spPr>
        <p:txBody>
          <a:bodyPr>
            <a:normAutofit/>
          </a:bodyPr>
          <a:lstStyle>
            <a:lvl1pPr>
              <a:buNone/>
              <a:defRPr sz="1200">
                <a:solidFill>
                  <a:schemeClr val="bg1"/>
                </a:solidFill>
                <a:latin typeface="Arial Narrow" pitchFamily="34" charset="0"/>
              </a:defRPr>
            </a:lvl1pPr>
            <a:lvl5pPr>
              <a:defRPr/>
            </a:lvl5pPr>
          </a:lstStyle>
          <a:p>
            <a:pPr lvl="0"/>
            <a:r>
              <a:rPr lang="en-US" smtClean="0"/>
              <a:t>Click to edit Master text styles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1673582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90675"/>
            <a:ext cx="8229600" cy="4876800"/>
          </a:xfrm>
          <a:prstGeom prst="rect">
            <a:avLst/>
          </a:prstGeom>
        </p:spPr>
        <p:txBody>
          <a:bodyPr/>
          <a:lstStyle>
            <a:lvl1pPr>
              <a:defRPr sz="2400"/>
            </a:lvl1pPr>
            <a:lvl2pPr>
              <a:defRPr sz="20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9117914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590675"/>
            <a:ext cx="4038600" cy="4876800"/>
          </a:xfrm>
          <a:prstGeom prst="rect">
            <a:avLst/>
          </a:prstGeo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590675"/>
            <a:ext cx="4038600" cy="4876800"/>
          </a:xfrm>
          <a:prstGeom prst="rect">
            <a:avLst/>
          </a:prstGeo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2765311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317097"/>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85975"/>
            <a:ext cx="4040188" cy="43815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317097"/>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085975"/>
            <a:ext cx="4041775" cy="43815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7176502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238250"/>
            <a:ext cx="5111750" cy="5286375"/>
          </a:xfrm>
          <a:prstGeom prst="rect">
            <a:avLst/>
          </a:prstGeom>
        </p:spPr>
        <p:txBody>
          <a:bodyPr/>
          <a:lstStyle>
            <a:lvl1pPr>
              <a:defRPr sz="24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908000"/>
            <a:ext cx="3008313" cy="456202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Title 6"/>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7007224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ustom Layou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lvl1pPr>
              <a:defRPr>
                <a:solidFill>
                  <a:schemeClr val="bg1"/>
                </a:solidFill>
              </a:defRPr>
            </a:lvl1pPr>
          </a:lstStyle>
          <a:p>
            <a:r>
              <a:rPr lang="en-US" smtClean="0"/>
              <a:t>Click to edit Master title style</a:t>
            </a: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6360846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1_Custom Layout">
    <p:spTree>
      <p:nvGrpSpPr>
        <p:cNvPr id="1" name=""/>
        <p:cNvGrpSpPr/>
        <p:nvPr/>
      </p:nvGrpSpPr>
      <p:grpSpPr>
        <a:xfrm>
          <a:off x="0" y="0"/>
          <a:ext cx="0" cy="0"/>
          <a:chOff x="0" y="0"/>
          <a:chExt cx="0" cy="0"/>
        </a:xfrm>
      </p:grpSpPr>
      <p:sp>
        <p:nvSpPr>
          <p:cNvPr id="4" name="Rectangle 3"/>
          <p:cNvSpPr/>
          <p:nvPr/>
        </p:nvSpPr>
        <p:spPr>
          <a:xfrm>
            <a:off x="0" y="0"/>
            <a:ext cx="9144000" cy="9271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sp>
        <p:nvSpPr>
          <p:cNvPr id="5" name="Rectangle 4"/>
          <p:cNvSpPr/>
          <p:nvPr/>
        </p:nvSpPr>
        <p:spPr>
          <a:xfrm>
            <a:off x="0" y="6610350"/>
            <a:ext cx="9144000" cy="2476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sp>
        <p:nvSpPr>
          <p:cNvPr id="6" name="Text Placeholder 9"/>
          <p:cNvSpPr txBox="1">
            <a:spLocks/>
          </p:cNvSpPr>
          <p:nvPr/>
        </p:nvSpPr>
        <p:spPr>
          <a:xfrm>
            <a:off x="130175" y="6616700"/>
            <a:ext cx="7286625" cy="241300"/>
          </a:xfrm>
          <a:prstGeom prst="rect">
            <a:avLst/>
          </a:prstGeom>
        </p:spPr>
        <p:txBody>
          <a:bodyPr>
            <a:normAutofit/>
          </a:bodyPr>
          <a:lstStyle/>
          <a:p>
            <a:pPr marL="342900" indent="-342900" fontAlgn="auto">
              <a:lnSpc>
                <a:spcPct val="90000"/>
              </a:lnSpc>
              <a:spcBef>
                <a:spcPct val="20000"/>
              </a:spcBef>
              <a:spcAft>
                <a:spcPts val="0"/>
              </a:spcAft>
              <a:buFont typeface="Arial" charset="0"/>
              <a:buNone/>
              <a:defRPr/>
            </a:pPr>
            <a:fld id="{2C61890E-24B3-4875-ABB3-0B297B16461B}" type="slidenum">
              <a:rPr lang="en-US" sz="1000">
                <a:solidFill>
                  <a:prstClr val="white"/>
                </a:solidFill>
                <a:latin typeface="Arial"/>
                <a:ea typeface="ＭＳ Ｐゴシック" pitchFamily="-106" charset="-128"/>
                <a:cs typeface="Arial" charset="0"/>
              </a:rPr>
              <a:pPr marL="342900" indent="-342900" fontAlgn="auto">
                <a:lnSpc>
                  <a:spcPct val="90000"/>
                </a:lnSpc>
                <a:spcBef>
                  <a:spcPct val="20000"/>
                </a:spcBef>
                <a:spcAft>
                  <a:spcPts val="0"/>
                </a:spcAft>
                <a:buFont typeface="Arial" charset="0"/>
                <a:buNone/>
                <a:defRPr/>
              </a:pPr>
              <a:t>‹#›</a:t>
            </a:fld>
            <a:r>
              <a:rPr lang="en-US" sz="1000">
                <a:solidFill>
                  <a:prstClr val="white"/>
                </a:solidFill>
                <a:latin typeface="Arial"/>
                <a:ea typeface="ＭＳ Ｐゴシック" pitchFamily="-106" charset="-128"/>
                <a:cs typeface="Arial" charset="0"/>
              </a:rPr>
              <a:t> | Program Name or Ancillary Text</a:t>
            </a:r>
          </a:p>
        </p:txBody>
      </p:sp>
      <p:grpSp>
        <p:nvGrpSpPr>
          <p:cNvPr id="9" name="Group 20"/>
          <p:cNvGrpSpPr>
            <a:grpSpLocks/>
          </p:cNvGrpSpPr>
          <p:nvPr/>
        </p:nvGrpSpPr>
        <p:grpSpPr bwMode="auto">
          <a:xfrm flipH="1" flipV="1">
            <a:off x="0" y="920750"/>
            <a:ext cx="9144000" cy="55563"/>
            <a:chOff x="0" y="832104"/>
            <a:chExt cx="9144000" cy="54864"/>
          </a:xfrm>
        </p:grpSpPr>
        <p:sp>
          <p:nvSpPr>
            <p:cNvPr id="10" name="Rectangle 9"/>
            <p:cNvSpPr/>
            <p:nvPr/>
          </p:nvSpPr>
          <p:spPr>
            <a:xfrm>
              <a:off x="4572000" y="832104"/>
              <a:ext cx="4572000" cy="548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sp>
          <p:nvSpPr>
            <p:cNvPr id="11" name="Rectangle 10"/>
            <p:cNvSpPr/>
            <p:nvPr/>
          </p:nvSpPr>
          <p:spPr>
            <a:xfrm>
              <a:off x="3309937" y="832104"/>
              <a:ext cx="1262063" cy="548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sp>
          <p:nvSpPr>
            <p:cNvPr id="12" name="Rectangle 11"/>
            <p:cNvSpPr/>
            <p:nvPr/>
          </p:nvSpPr>
          <p:spPr>
            <a:xfrm>
              <a:off x="0" y="832104"/>
              <a:ext cx="3309937" cy="5486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grpSp>
      <p:sp>
        <p:nvSpPr>
          <p:cNvPr id="13" name="Text Placeholder 9"/>
          <p:cNvSpPr txBox="1">
            <a:spLocks/>
          </p:cNvSpPr>
          <p:nvPr/>
        </p:nvSpPr>
        <p:spPr>
          <a:xfrm>
            <a:off x="5476875" y="6616700"/>
            <a:ext cx="3667125" cy="241300"/>
          </a:xfrm>
          <a:prstGeom prst="rect">
            <a:avLst/>
          </a:prstGeom>
        </p:spPr>
        <p:txBody>
          <a:bodyPr>
            <a:normAutofit/>
          </a:bodyPr>
          <a:lstStyle/>
          <a:p>
            <a:pPr marL="342900" indent="-342900" algn="r" fontAlgn="auto">
              <a:lnSpc>
                <a:spcPct val="90000"/>
              </a:lnSpc>
              <a:spcBef>
                <a:spcPct val="20000"/>
              </a:spcBef>
              <a:spcAft>
                <a:spcPts val="0"/>
              </a:spcAft>
              <a:buFont typeface="Arial" pitchFamily="-106" charset="0"/>
              <a:buNone/>
              <a:defRPr/>
            </a:pPr>
            <a:r>
              <a:rPr lang="en-US" sz="1000">
                <a:solidFill>
                  <a:prstClr val="white"/>
                </a:solidFill>
                <a:latin typeface="Arial" pitchFamily="-106" charset="0"/>
                <a:ea typeface="Arial" pitchFamily="-106" charset="0"/>
                <a:cs typeface="Arial" pitchFamily="-106" charset="0"/>
              </a:rPr>
              <a:t>eere.energy.gov</a:t>
            </a:r>
          </a:p>
        </p:txBody>
      </p:sp>
      <p:pic>
        <p:nvPicPr>
          <p:cNvPr id="14" name="Picture 18" descr="doe_logo_ppt.png"/>
          <p:cNvPicPr>
            <a:picLocks noChangeAspect="1"/>
          </p:cNvPicPr>
          <p:nvPr/>
        </p:nvPicPr>
        <p:blipFill>
          <a:blip r:embed="rId2"/>
          <a:srcRect/>
          <a:stretch>
            <a:fillRect/>
          </a:stretch>
        </p:blipFill>
        <p:spPr bwMode="auto">
          <a:xfrm>
            <a:off x="6121400" y="276225"/>
            <a:ext cx="2743200" cy="412750"/>
          </a:xfrm>
          <a:prstGeom prst="rect">
            <a:avLst/>
          </a:prstGeom>
          <a:noFill/>
          <a:ln w="9525">
            <a:noFill/>
            <a:miter lim="800000"/>
            <a:headEnd/>
            <a:tailEnd/>
          </a:ln>
        </p:spPr>
      </p:pic>
      <p:sp>
        <p:nvSpPr>
          <p:cNvPr id="15" name="Rectangle 14"/>
          <p:cNvSpPr/>
          <p:nvPr/>
        </p:nvSpPr>
        <p:spPr>
          <a:xfrm>
            <a:off x="0" y="6456363"/>
            <a:ext cx="9144000" cy="40163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sp>
        <p:nvSpPr>
          <p:cNvPr id="16" name="Rectangle 15"/>
          <p:cNvSpPr/>
          <p:nvPr/>
        </p:nvSpPr>
        <p:spPr>
          <a:xfrm flipH="1">
            <a:off x="0" y="5092700"/>
            <a:ext cx="4572000" cy="136366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sp>
        <p:nvSpPr>
          <p:cNvPr id="17" name="Rectangle 16"/>
          <p:cNvSpPr/>
          <p:nvPr/>
        </p:nvSpPr>
        <p:spPr>
          <a:xfrm flipH="1">
            <a:off x="4572000" y="5092700"/>
            <a:ext cx="1262063" cy="136366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sp>
        <p:nvSpPr>
          <p:cNvPr id="18" name="Rectangle 17"/>
          <p:cNvSpPr/>
          <p:nvPr/>
        </p:nvSpPr>
        <p:spPr>
          <a:xfrm flipH="1">
            <a:off x="5834063" y="5092700"/>
            <a:ext cx="3309937" cy="13636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sp>
        <p:nvSpPr>
          <p:cNvPr id="7" name="Title 1"/>
          <p:cNvSpPr>
            <a:spLocks noGrp="1"/>
          </p:cNvSpPr>
          <p:nvPr>
            <p:ph type="ctrTitle"/>
          </p:nvPr>
        </p:nvSpPr>
        <p:spPr>
          <a:xfrm>
            <a:off x="685800" y="3081845"/>
            <a:ext cx="7772400" cy="1020763"/>
          </a:xfrm>
        </p:spPr>
        <p:txBody>
          <a:bodyPr/>
          <a:lstStyle>
            <a:lvl1pPr>
              <a:defRPr>
                <a:solidFill>
                  <a:schemeClr val="tx1"/>
                </a:solidFill>
              </a:defRPr>
            </a:lvl1pPr>
          </a:lstStyle>
          <a:p>
            <a:r>
              <a:rPr lang="en-US" smtClean="0"/>
              <a:t>Click to edit Master title style</a:t>
            </a:r>
            <a:endParaRPr lang="en-US"/>
          </a:p>
        </p:txBody>
      </p:sp>
      <p:sp>
        <p:nvSpPr>
          <p:cNvPr id="8" name="Subtitle 2"/>
          <p:cNvSpPr>
            <a:spLocks noGrp="1"/>
          </p:cNvSpPr>
          <p:nvPr>
            <p:ph type="subTitle" idx="1"/>
          </p:nvPr>
        </p:nvSpPr>
        <p:spPr>
          <a:xfrm>
            <a:off x="685800" y="4102608"/>
            <a:ext cx="6400800" cy="990600"/>
          </a:xfrm>
        </p:spPr>
        <p:txBody>
          <a:bodyPr>
            <a:normAutofit/>
          </a:bodyPr>
          <a:lstStyle>
            <a:lvl1pPr marL="0" indent="0" algn="l">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4354658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7800" y="0"/>
            <a:ext cx="5664200" cy="901700"/>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590675"/>
            <a:ext cx="8229600" cy="48021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4211705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62748441"/>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name="Title &amp; Content - B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2"/>
          <p:cNvSpPr>
            <a:spLocks noGrp="1"/>
          </p:cNvSpPr>
          <p:nvPr>
            <p:ph idx="1"/>
          </p:nvPr>
        </p:nvSpPr>
        <p:spPr>
          <a:xfrm>
            <a:off x="457200" y="1524000"/>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06821924"/>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90675"/>
            <a:ext cx="8229600" cy="4876800"/>
          </a:xfrm>
          <a:prstGeom prst="rect">
            <a:avLst/>
          </a:prstGeom>
        </p:spPr>
        <p:txBody>
          <a:bodyPr/>
          <a:lstStyle>
            <a:lvl1pPr>
              <a:defRPr sz="2400"/>
            </a:lvl1pPr>
            <a:lvl2pPr>
              <a:defRPr sz="20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cSld name="2 column - B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24000"/>
            <a:ext cx="4040188" cy="639762"/>
          </a:xfrm>
        </p:spPr>
        <p:txBody>
          <a:bodyPr anchor="t" anchorCtr="0">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63762"/>
            <a:ext cx="4040188"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24000"/>
            <a:ext cx="4041775" cy="639762"/>
          </a:xfrm>
        </p:spPr>
        <p:txBody>
          <a:bodyPr anchor="t" anchorCtr="0">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63762"/>
            <a:ext cx="4041775"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35316896"/>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name="Title, text, object - B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4" name="Content Placeholder 3"/>
          <p:cNvSpPr>
            <a:spLocks noGrp="1"/>
          </p:cNvSpPr>
          <p:nvPr>
            <p:ph sz="half" idx="2"/>
          </p:nvPr>
        </p:nvSpPr>
        <p:spPr>
          <a:xfrm>
            <a:off x="457200" y="1524000"/>
            <a:ext cx="4040188"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hasCustomPrompt="1"/>
          </p:nvPr>
        </p:nvSpPr>
        <p:spPr>
          <a:xfrm>
            <a:off x="4645025" y="1524000"/>
            <a:ext cx="4041775"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smtClean="0"/>
              <a:t>Click to add object</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24743084"/>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90675"/>
            <a:ext cx="8229600" cy="4876800"/>
          </a:xfrm>
          <a:prstGeom prst="rect">
            <a:avLst/>
          </a:prstGeom>
        </p:spPr>
        <p:txBody>
          <a:bodyPr/>
          <a:lstStyle>
            <a:lvl1pPr>
              <a:defRPr sz="2400"/>
            </a:lvl1pPr>
            <a:lvl2pPr>
              <a:defRPr sz="20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a:xfrm>
            <a:off x="177800" y="0"/>
            <a:ext cx="5664200" cy="901700"/>
          </a:xfrm>
          <a:prstGeom prst="rect">
            <a:avLst/>
          </a:prstGeom>
        </p:spPr>
        <p:txBody>
          <a:bodyPr/>
          <a:lstStyle/>
          <a:p>
            <a:r>
              <a:rPr lang="en-US" smtClean="0"/>
              <a:t>Click to edit Master title style</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93534866"/>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590675"/>
            <a:ext cx="4038600" cy="4876800"/>
          </a:xfrm>
          <a:prstGeom prst="rect">
            <a:avLst/>
          </a:prstGeo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590675"/>
            <a:ext cx="4038600" cy="4876800"/>
          </a:xfrm>
          <a:prstGeom prst="rect">
            <a:avLst/>
          </a:prstGeo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a:xfrm>
            <a:off x="177800" y="0"/>
            <a:ext cx="5664200" cy="901700"/>
          </a:xfrm>
          <a:prstGeom prst="rect">
            <a:avLst/>
          </a:prstGeom>
        </p:spPr>
        <p:txBody>
          <a:bodyPr/>
          <a:lstStyle/>
          <a:p>
            <a:r>
              <a:rPr lang="en-US" smtClean="0"/>
              <a:t>Click to edit Master title style</a:t>
            </a:r>
            <a:endParaRPr lang="en-US" dirty="0"/>
          </a:p>
        </p:txBody>
      </p:sp>
      <p:sp>
        <p:nvSpPr>
          <p:cNvPr id="8" name="Slide Number Placeholder 9"/>
          <p:cNvSpPr>
            <a:spLocks noGrp="1"/>
          </p:cNvSpPr>
          <p:nvPr>
            <p:ph type="sldNum" sz="quarter" idx="4"/>
          </p:nvPr>
        </p:nvSpPr>
        <p:spPr>
          <a:xfrm>
            <a:off x="76200" y="6569075"/>
            <a:ext cx="2743200" cy="212725"/>
          </a:xfrm>
          <a:prstGeom prst="rect">
            <a:avLst/>
          </a:prstGeom>
        </p:spPr>
        <p:txBody>
          <a:bodyPr vert="horz" lIns="91440" tIns="45720" rIns="91440" bIns="45720" rtlCol="0" anchor="ctr"/>
          <a:lstStyle>
            <a:lvl1pPr algn="l">
              <a:defRPr sz="900" b="1">
                <a:solidFill>
                  <a:srgbClr val="000000"/>
                </a:solidFill>
              </a:defRPr>
            </a:lvl1pPr>
          </a:lstStyle>
          <a:p>
            <a:pPr fontAlgn="auto">
              <a:spcBef>
                <a:spcPts val="0"/>
              </a:spcBef>
              <a:spcAft>
                <a:spcPts val="0"/>
              </a:spcAft>
            </a:pPr>
            <a:fld id="{ED572576-1AA6-4E61-B587-5539BC72E39B}" type="slidenum">
              <a:rPr lang="en-US" smtClean="0">
                <a:latin typeface="Arial"/>
              </a:rPr>
              <a:pPr fontAlgn="auto">
                <a:spcBef>
                  <a:spcPts val="0"/>
                </a:spcBef>
                <a:spcAft>
                  <a:spcPts val="0"/>
                </a:spcAft>
              </a:pPr>
              <a:t>‹#›</a:t>
            </a:fld>
            <a:r>
              <a:rPr lang="en-US" dirty="0" smtClean="0">
                <a:latin typeface="Arial"/>
              </a:rPr>
              <a:t> Wind Power Program</a:t>
            </a:r>
            <a:endParaRPr lang="en-US" dirty="0">
              <a:latin typeface="Aria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8975551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317097"/>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85975"/>
            <a:ext cx="4040188" cy="43815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317097"/>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085975"/>
            <a:ext cx="4041775" cy="43815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a:xfrm>
            <a:off x="177800" y="0"/>
            <a:ext cx="5664200" cy="901700"/>
          </a:xfrm>
          <a:prstGeom prst="rect">
            <a:avLst/>
          </a:prstGeom>
        </p:spPr>
        <p:txBody>
          <a:bodyPr/>
          <a:lstStyle/>
          <a:p>
            <a:r>
              <a:rPr lang="en-US" smtClean="0"/>
              <a:t>Click to edit Master title style</a:t>
            </a:r>
            <a:endParaRPr lang="en-US"/>
          </a:p>
        </p:txBody>
      </p:sp>
      <p:sp>
        <p:nvSpPr>
          <p:cNvPr id="10" name="Slide Number Placeholder 9"/>
          <p:cNvSpPr>
            <a:spLocks noGrp="1"/>
          </p:cNvSpPr>
          <p:nvPr>
            <p:ph type="sldNum" sz="quarter" idx="10"/>
          </p:nvPr>
        </p:nvSpPr>
        <p:spPr>
          <a:xfrm>
            <a:off x="76200" y="6569075"/>
            <a:ext cx="2743200" cy="212725"/>
          </a:xfrm>
          <a:prstGeom prst="rect">
            <a:avLst/>
          </a:prstGeom>
        </p:spPr>
        <p:txBody>
          <a:bodyPr vert="horz" lIns="91440" tIns="45720" rIns="91440" bIns="45720" rtlCol="0" anchor="ctr"/>
          <a:lstStyle>
            <a:lvl1pPr algn="l">
              <a:defRPr sz="900" b="1">
                <a:solidFill>
                  <a:srgbClr val="000000"/>
                </a:solidFill>
              </a:defRPr>
            </a:lvl1pPr>
          </a:lstStyle>
          <a:p>
            <a:pPr fontAlgn="auto">
              <a:spcBef>
                <a:spcPts val="0"/>
              </a:spcBef>
              <a:spcAft>
                <a:spcPts val="0"/>
              </a:spcAft>
            </a:pPr>
            <a:fld id="{ED572576-1AA6-4E61-B587-5539BC72E39B}" type="slidenum">
              <a:rPr lang="en-US" smtClean="0">
                <a:latin typeface="Arial"/>
              </a:rPr>
              <a:pPr fontAlgn="auto">
                <a:spcBef>
                  <a:spcPts val="0"/>
                </a:spcBef>
                <a:spcAft>
                  <a:spcPts val="0"/>
                </a:spcAft>
              </a:pPr>
              <a:t>‹#›</a:t>
            </a:fld>
            <a:r>
              <a:rPr lang="en-US" dirty="0" smtClean="0">
                <a:latin typeface="Arial"/>
              </a:rPr>
              <a:t> Wind Power Program</a:t>
            </a:r>
            <a:endParaRPr lang="en-US" dirty="0">
              <a:latin typeface="Aria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43853595"/>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1_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238250"/>
            <a:ext cx="5111750" cy="5286375"/>
          </a:xfrm>
          <a:prstGeom prst="rect">
            <a:avLst/>
          </a:prstGeom>
        </p:spPr>
        <p:txBody>
          <a:bodyPr/>
          <a:lstStyle>
            <a:lvl1pPr>
              <a:defRPr sz="24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908000"/>
            <a:ext cx="3008313" cy="456202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Title 6"/>
          <p:cNvSpPr>
            <a:spLocks noGrp="1"/>
          </p:cNvSpPr>
          <p:nvPr>
            <p:ph type="title"/>
          </p:nvPr>
        </p:nvSpPr>
        <p:spPr>
          <a:xfrm>
            <a:off x="177800" y="0"/>
            <a:ext cx="5664200" cy="901700"/>
          </a:xfrm>
          <a:prstGeom prst="rect">
            <a:avLst/>
          </a:prstGeom>
        </p:spPr>
        <p:txBody>
          <a:bodyPr/>
          <a:lstStyle/>
          <a:p>
            <a:r>
              <a:rPr lang="en-US" smtClean="0"/>
              <a:t>Click to edit Master title style</a:t>
            </a:r>
            <a:endParaRPr lang="en-US"/>
          </a:p>
        </p:txBody>
      </p:sp>
      <p:sp>
        <p:nvSpPr>
          <p:cNvPr id="8" name="Slide Number Placeholder 9"/>
          <p:cNvSpPr>
            <a:spLocks noGrp="1"/>
          </p:cNvSpPr>
          <p:nvPr>
            <p:ph type="sldNum" sz="quarter" idx="4"/>
          </p:nvPr>
        </p:nvSpPr>
        <p:spPr>
          <a:xfrm>
            <a:off x="76200" y="6569075"/>
            <a:ext cx="2743200" cy="212725"/>
          </a:xfrm>
          <a:prstGeom prst="rect">
            <a:avLst/>
          </a:prstGeom>
        </p:spPr>
        <p:txBody>
          <a:bodyPr vert="horz" lIns="91440" tIns="45720" rIns="91440" bIns="45720" rtlCol="0" anchor="ctr"/>
          <a:lstStyle>
            <a:lvl1pPr algn="l">
              <a:defRPr sz="900" b="1">
                <a:solidFill>
                  <a:srgbClr val="000000"/>
                </a:solidFill>
              </a:defRPr>
            </a:lvl1pPr>
          </a:lstStyle>
          <a:p>
            <a:pPr fontAlgn="auto">
              <a:spcBef>
                <a:spcPts val="0"/>
              </a:spcBef>
              <a:spcAft>
                <a:spcPts val="0"/>
              </a:spcAft>
            </a:pPr>
            <a:fld id="{ED572576-1AA6-4E61-B587-5539BC72E39B}" type="slidenum">
              <a:rPr lang="en-US" smtClean="0">
                <a:latin typeface="Arial"/>
              </a:rPr>
              <a:pPr fontAlgn="auto">
                <a:spcBef>
                  <a:spcPts val="0"/>
                </a:spcBef>
                <a:spcAft>
                  <a:spcPts val="0"/>
                </a:spcAft>
              </a:pPr>
              <a:t>‹#›</a:t>
            </a:fld>
            <a:r>
              <a:rPr lang="en-US" dirty="0" smtClean="0">
                <a:latin typeface="Arial"/>
              </a:rPr>
              <a:t> Wind Power Program</a:t>
            </a:r>
            <a:endParaRPr lang="en-US" dirty="0">
              <a:latin typeface="Aria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05544020"/>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7800" y="0"/>
            <a:ext cx="5664200" cy="901700"/>
          </a:xfrm>
          <a:prstGeom prst="rect">
            <a:avLst/>
          </a:prstGeom>
        </p:spPr>
        <p:txBody>
          <a:bodyPr/>
          <a:lstStyle/>
          <a:p>
            <a:r>
              <a:rPr lang="en-US" smtClean="0"/>
              <a:t>Click to edit Master title style</a:t>
            </a:r>
            <a:endParaRPr lang="en-US"/>
          </a:p>
        </p:txBody>
      </p:sp>
      <p:sp>
        <p:nvSpPr>
          <p:cNvPr id="5" name="Slide Number Placeholder 9"/>
          <p:cNvSpPr>
            <a:spLocks noGrp="1"/>
          </p:cNvSpPr>
          <p:nvPr>
            <p:ph type="sldNum" sz="quarter" idx="4"/>
          </p:nvPr>
        </p:nvSpPr>
        <p:spPr>
          <a:xfrm>
            <a:off x="76200" y="6569075"/>
            <a:ext cx="2743200" cy="212725"/>
          </a:xfrm>
          <a:prstGeom prst="rect">
            <a:avLst/>
          </a:prstGeom>
        </p:spPr>
        <p:txBody>
          <a:bodyPr vert="horz" lIns="91440" tIns="45720" rIns="91440" bIns="45720" rtlCol="0" anchor="ctr"/>
          <a:lstStyle>
            <a:lvl1pPr algn="l">
              <a:defRPr sz="900" b="1">
                <a:solidFill>
                  <a:srgbClr val="000000"/>
                </a:solidFill>
              </a:defRPr>
            </a:lvl1pPr>
          </a:lstStyle>
          <a:p>
            <a:pPr fontAlgn="auto">
              <a:spcBef>
                <a:spcPts val="0"/>
              </a:spcBef>
              <a:spcAft>
                <a:spcPts val="0"/>
              </a:spcAft>
            </a:pPr>
            <a:fld id="{ED572576-1AA6-4E61-B587-5539BC72E39B}" type="slidenum">
              <a:rPr lang="en-US" smtClean="0">
                <a:latin typeface="Arial"/>
              </a:rPr>
              <a:pPr fontAlgn="auto">
                <a:spcBef>
                  <a:spcPts val="0"/>
                </a:spcBef>
                <a:spcAft>
                  <a:spcPts val="0"/>
                </a:spcAft>
              </a:pPr>
              <a:t>‹#›</a:t>
            </a:fld>
            <a:r>
              <a:rPr lang="en-US" dirty="0" smtClean="0">
                <a:latin typeface="Arial"/>
              </a:rPr>
              <a:t> Wind Power Program</a:t>
            </a:r>
            <a:endParaRPr lang="en-US" dirty="0">
              <a:latin typeface="Aria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71668123"/>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Divider Slide">
    <p:spTree>
      <p:nvGrpSpPr>
        <p:cNvPr id="1" name=""/>
        <p:cNvGrpSpPr/>
        <p:nvPr/>
      </p:nvGrpSpPr>
      <p:grpSpPr>
        <a:xfrm>
          <a:off x="0" y="0"/>
          <a:ext cx="0" cy="0"/>
          <a:chOff x="0" y="0"/>
          <a:chExt cx="0" cy="0"/>
        </a:xfrm>
      </p:grpSpPr>
      <p:sp>
        <p:nvSpPr>
          <p:cNvPr id="4" name="Title 1"/>
          <p:cNvSpPr>
            <a:spLocks noGrp="1"/>
          </p:cNvSpPr>
          <p:nvPr>
            <p:ph type="ctrTitle"/>
          </p:nvPr>
        </p:nvSpPr>
        <p:spPr>
          <a:xfrm>
            <a:off x="685800" y="3081845"/>
            <a:ext cx="7772400" cy="1020763"/>
          </a:xfrm>
          <a:prstGeom prst="rect">
            <a:avLst/>
          </a:prstGeom>
        </p:spPr>
        <p:txBody>
          <a:bodyPr/>
          <a:lstStyle>
            <a:lvl1pPr>
              <a:defRPr>
                <a:solidFill>
                  <a:schemeClr val="tx1"/>
                </a:solidFill>
              </a:defRPr>
            </a:lvl1pPr>
          </a:lstStyle>
          <a:p>
            <a:r>
              <a:rPr lang="en-US" smtClean="0"/>
              <a:t>Click to edit Master title style</a:t>
            </a:r>
            <a:endParaRPr lang="en-US"/>
          </a:p>
        </p:txBody>
      </p:sp>
      <p:sp>
        <p:nvSpPr>
          <p:cNvPr id="5" name="Subtitle 2"/>
          <p:cNvSpPr>
            <a:spLocks noGrp="1"/>
          </p:cNvSpPr>
          <p:nvPr>
            <p:ph type="subTitle" idx="1"/>
          </p:nvPr>
        </p:nvSpPr>
        <p:spPr>
          <a:xfrm>
            <a:off x="685800" y="4102608"/>
            <a:ext cx="6400800" cy="990600"/>
          </a:xfrm>
          <a:prstGeom prst="rect">
            <a:avLst/>
          </a:prstGeom>
        </p:spPr>
        <p:txBody>
          <a:bodyPr>
            <a:normAutofit/>
          </a:bodyPr>
          <a:lstStyle>
            <a:lvl1pPr marL="0" indent="0" algn="l">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Rectangle 5"/>
          <p:cNvSpPr/>
          <p:nvPr userDrawn="1"/>
        </p:nvSpPr>
        <p:spPr>
          <a:xfrm>
            <a:off x="0" y="6455664"/>
            <a:ext cx="9144000" cy="402336"/>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sp>
        <p:nvSpPr>
          <p:cNvPr id="7" name="Rectangle 6"/>
          <p:cNvSpPr/>
          <p:nvPr userDrawn="1"/>
        </p:nvSpPr>
        <p:spPr>
          <a:xfrm flipH="1">
            <a:off x="0" y="5093208"/>
            <a:ext cx="4572000" cy="1362456"/>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sp>
        <p:nvSpPr>
          <p:cNvPr id="8" name="Rectangle 7"/>
          <p:cNvSpPr/>
          <p:nvPr userDrawn="1"/>
        </p:nvSpPr>
        <p:spPr>
          <a:xfrm flipH="1">
            <a:off x="4572000" y="5093208"/>
            <a:ext cx="1261872" cy="1362456"/>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sp>
        <p:nvSpPr>
          <p:cNvPr id="9" name="Rectangle 8"/>
          <p:cNvSpPr/>
          <p:nvPr userDrawn="1"/>
        </p:nvSpPr>
        <p:spPr>
          <a:xfrm flipH="1">
            <a:off x="5833872" y="5093208"/>
            <a:ext cx="3310128" cy="136245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sp>
        <p:nvSpPr>
          <p:cNvPr id="11" name="Slide Number Placeholder 9"/>
          <p:cNvSpPr>
            <a:spLocks noGrp="1"/>
          </p:cNvSpPr>
          <p:nvPr>
            <p:ph type="sldNum" sz="quarter" idx="4"/>
          </p:nvPr>
        </p:nvSpPr>
        <p:spPr>
          <a:xfrm>
            <a:off x="76200" y="6569075"/>
            <a:ext cx="2743200" cy="212725"/>
          </a:xfrm>
          <a:prstGeom prst="rect">
            <a:avLst/>
          </a:prstGeom>
        </p:spPr>
        <p:txBody>
          <a:bodyPr vert="horz" lIns="91440" tIns="45720" rIns="91440" bIns="45720" rtlCol="0" anchor="ctr"/>
          <a:lstStyle>
            <a:lvl1pPr algn="l">
              <a:defRPr sz="900" b="1">
                <a:solidFill>
                  <a:schemeClr val="bg1"/>
                </a:solidFill>
              </a:defRPr>
            </a:lvl1pPr>
          </a:lstStyle>
          <a:p>
            <a:pPr fontAlgn="auto">
              <a:spcBef>
                <a:spcPts val="0"/>
              </a:spcBef>
              <a:spcAft>
                <a:spcPts val="0"/>
              </a:spcAft>
            </a:pPr>
            <a:fld id="{ED572576-1AA6-4E61-B587-5539BC72E39B}" type="slidenum">
              <a:rPr lang="en-US" smtClean="0">
                <a:solidFill>
                  <a:prstClr val="white"/>
                </a:solidFill>
                <a:latin typeface="Arial"/>
              </a:rPr>
              <a:pPr fontAlgn="auto">
                <a:spcBef>
                  <a:spcPts val="0"/>
                </a:spcBef>
                <a:spcAft>
                  <a:spcPts val="0"/>
                </a:spcAft>
              </a:pPr>
              <a:t>‹#›</a:t>
            </a:fld>
            <a:r>
              <a:rPr lang="en-US" smtClean="0">
                <a:solidFill>
                  <a:prstClr val="white"/>
                </a:solidFill>
                <a:latin typeface="Arial"/>
              </a:rPr>
              <a:t> Wind Power Program</a:t>
            </a:r>
            <a:endParaRPr lang="en-US" dirty="0">
              <a:solidFill>
                <a:prstClr val="white"/>
              </a:solidFill>
              <a:latin typeface="Aria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7159801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590675"/>
            <a:ext cx="4038600" cy="4876800"/>
          </a:xfrm>
          <a:prstGeom prst="rect">
            <a:avLst/>
          </a:prstGeo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90675"/>
            <a:ext cx="4038600" cy="4876800"/>
          </a:xfrm>
          <a:prstGeom prst="rect">
            <a:avLst/>
          </a:prstGeo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317097"/>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085975"/>
            <a:ext cx="4040188" cy="43815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317097"/>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085975"/>
            <a:ext cx="4041775" cy="43815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238250"/>
            <a:ext cx="5111750" cy="5286375"/>
          </a:xfrm>
          <a:prstGeom prst="rect">
            <a:avLst/>
          </a:prstGeom>
        </p:spPr>
        <p:txBody>
          <a:bodyPr/>
          <a:lstStyle>
            <a:lvl1pPr>
              <a:defRPr sz="24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908000"/>
            <a:ext cx="3008313" cy="456202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1_Custom Layout">
    <p:spTree>
      <p:nvGrpSpPr>
        <p:cNvPr id="1" name=""/>
        <p:cNvGrpSpPr/>
        <p:nvPr/>
      </p:nvGrpSpPr>
      <p:grpSpPr>
        <a:xfrm>
          <a:off x="0" y="0"/>
          <a:ext cx="0" cy="0"/>
          <a:chOff x="0" y="0"/>
          <a:chExt cx="0" cy="0"/>
        </a:xfrm>
      </p:grpSpPr>
      <p:sp>
        <p:nvSpPr>
          <p:cNvPr id="4" name="Rectangle 3"/>
          <p:cNvSpPr/>
          <p:nvPr/>
        </p:nvSpPr>
        <p:spPr>
          <a:xfrm>
            <a:off x="0" y="0"/>
            <a:ext cx="9144000" cy="9271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sp>
        <p:nvSpPr>
          <p:cNvPr id="5" name="Rectangle 4"/>
          <p:cNvSpPr/>
          <p:nvPr/>
        </p:nvSpPr>
        <p:spPr>
          <a:xfrm>
            <a:off x="0" y="6610350"/>
            <a:ext cx="9144000" cy="2476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sp>
        <p:nvSpPr>
          <p:cNvPr id="6" name="Text Placeholder 9"/>
          <p:cNvSpPr txBox="1">
            <a:spLocks/>
          </p:cNvSpPr>
          <p:nvPr/>
        </p:nvSpPr>
        <p:spPr bwMode="auto">
          <a:xfrm>
            <a:off x="130175" y="6616700"/>
            <a:ext cx="7286625" cy="2413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Font typeface="Arial" charset="0"/>
              <a:buNone/>
              <a:defRPr/>
            </a:pPr>
            <a:fld id="{A1547A23-DFC2-45AD-8D9E-E1CDB6FC8285}" type="slidenum">
              <a:rPr lang="en-US" sz="1000" smtClean="0">
                <a:solidFill>
                  <a:schemeClr val="bg1"/>
                </a:solidFill>
                <a:cs typeface="Arial" charset="0"/>
              </a:rPr>
              <a:pPr eaLnBrk="1" hangingPunct="1">
                <a:lnSpc>
                  <a:spcPct val="90000"/>
                </a:lnSpc>
                <a:spcBef>
                  <a:spcPct val="20000"/>
                </a:spcBef>
                <a:buFont typeface="Arial" charset="0"/>
                <a:buNone/>
                <a:defRPr/>
              </a:pPr>
              <a:t>‹#›</a:t>
            </a:fld>
            <a:r>
              <a:rPr lang="en-US" sz="1000" smtClean="0">
                <a:solidFill>
                  <a:schemeClr val="bg1"/>
                </a:solidFill>
                <a:cs typeface="Arial" charset="0"/>
              </a:rPr>
              <a:t> | Program Name or Ancillary Text</a:t>
            </a:r>
          </a:p>
        </p:txBody>
      </p:sp>
      <p:grpSp>
        <p:nvGrpSpPr>
          <p:cNvPr id="9" name="Group 20"/>
          <p:cNvGrpSpPr>
            <a:grpSpLocks/>
          </p:cNvGrpSpPr>
          <p:nvPr/>
        </p:nvGrpSpPr>
        <p:grpSpPr bwMode="auto">
          <a:xfrm flipH="1" flipV="1">
            <a:off x="0" y="920750"/>
            <a:ext cx="9144000" cy="55563"/>
            <a:chOff x="0" y="832104"/>
            <a:chExt cx="9144000" cy="54864"/>
          </a:xfrm>
        </p:grpSpPr>
        <p:sp>
          <p:nvSpPr>
            <p:cNvPr id="10" name="Rectangle 9"/>
            <p:cNvSpPr/>
            <p:nvPr/>
          </p:nvSpPr>
          <p:spPr>
            <a:xfrm>
              <a:off x="4572000" y="832104"/>
              <a:ext cx="4572000" cy="548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sp>
          <p:nvSpPr>
            <p:cNvPr id="11" name="Rectangle 10"/>
            <p:cNvSpPr/>
            <p:nvPr/>
          </p:nvSpPr>
          <p:spPr>
            <a:xfrm>
              <a:off x="3309937" y="832104"/>
              <a:ext cx="1262063" cy="548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sp>
          <p:nvSpPr>
            <p:cNvPr id="12" name="Rectangle 11"/>
            <p:cNvSpPr/>
            <p:nvPr/>
          </p:nvSpPr>
          <p:spPr>
            <a:xfrm>
              <a:off x="0" y="832104"/>
              <a:ext cx="3309937" cy="5486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grpSp>
      <p:sp>
        <p:nvSpPr>
          <p:cNvPr id="13" name="Text Placeholder 9"/>
          <p:cNvSpPr txBox="1">
            <a:spLocks/>
          </p:cNvSpPr>
          <p:nvPr/>
        </p:nvSpPr>
        <p:spPr bwMode="auto">
          <a:xfrm>
            <a:off x="5476875" y="6616700"/>
            <a:ext cx="3667125" cy="2413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algn="r" eaLnBrk="1" hangingPunct="1">
              <a:lnSpc>
                <a:spcPct val="90000"/>
              </a:lnSpc>
              <a:spcBef>
                <a:spcPct val="20000"/>
              </a:spcBef>
              <a:buFont typeface="Arial" charset="0"/>
              <a:buNone/>
              <a:defRPr/>
            </a:pPr>
            <a:r>
              <a:rPr lang="en-US" sz="1000" smtClean="0">
                <a:solidFill>
                  <a:schemeClr val="bg1"/>
                </a:solidFill>
                <a:cs typeface="Arial" charset="0"/>
              </a:rPr>
              <a:t>eere.energy.gov</a:t>
            </a:r>
          </a:p>
        </p:txBody>
      </p:sp>
      <p:pic>
        <p:nvPicPr>
          <p:cNvPr id="14" name="Picture 18" descr="doe_logo_ppt.png"/>
          <p:cNvPicPr>
            <a:picLocks noChangeAspect="1"/>
          </p:cNvPicPr>
          <p:nvPr/>
        </p:nvPicPr>
        <p:blipFill>
          <a:blip r:embed="rId2"/>
          <a:srcRect/>
          <a:stretch>
            <a:fillRect/>
          </a:stretch>
        </p:blipFill>
        <p:spPr bwMode="auto">
          <a:xfrm>
            <a:off x="6121400" y="276225"/>
            <a:ext cx="2743200" cy="412750"/>
          </a:xfrm>
          <a:prstGeom prst="rect">
            <a:avLst/>
          </a:prstGeom>
          <a:noFill/>
          <a:ln w="9525">
            <a:noFill/>
            <a:miter lim="800000"/>
            <a:headEnd/>
            <a:tailEnd/>
          </a:ln>
        </p:spPr>
      </p:pic>
      <p:sp>
        <p:nvSpPr>
          <p:cNvPr id="15" name="Rectangle 14"/>
          <p:cNvSpPr/>
          <p:nvPr/>
        </p:nvSpPr>
        <p:spPr>
          <a:xfrm>
            <a:off x="0" y="6456363"/>
            <a:ext cx="9144000" cy="40163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sp>
        <p:nvSpPr>
          <p:cNvPr id="16" name="Rectangle 15"/>
          <p:cNvSpPr/>
          <p:nvPr/>
        </p:nvSpPr>
        <p:spPr>
          <a:xfrm flipH="1">
            <a:off x="0" y="5092700"/>
            <a:ext cx="4572000" cy="136366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sp>
        <p:nvSpPr>
          <p:cNvPr id="17" name="Rectangle 16"/>
          <p:cNvSpPr/>
          <p:nvPr/>
        </p:nvSpPr>
        <p:spPr>
          <a:xfrm flipH="1">
            <a:off x="4572000" y="5092700"/>
            <a:ext cx="1262063" cy="136366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sp>
        <p:nvSpPr>
          <p:cNvPr id="18" name="Rectangle 17"/>
          <p:cNvSpPr/>
          <p:nvPr/>
        </p:nvSpPr>
        <p:spPr>
          <a:xfrm flipH="1">
            <a:off x="5834063" y="5092700"/>
            <a:ext cx="3309937" cy="13636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sp>
        <p:nvSpPr>
          <p:cNvPr id="7" name="Title 1"/>
          <p:cNvSpPr>
            <a:spLocks noGrp="1"/>
          </p:cNvSpPr>
          <p:nvPr>
            <p:ph type="ctrTitle"/>
          </p:nvPr>
        </p:nvSpPr>
        <p:spPr>
          <a:xfrm>
            <a:off x="685800" y="3081845"/>
            <a:ext cx="7772400" cy="1020763"/>
          </a:xfrm>
        </p:spPr>
        <p:txBody>
          <a:bodyPr/>
          <a:lstStyle>
            <a:lvl1pPr>
              <a:defRPr>
                <a:solidFill>
                  <a:schemeClr val="tx1"/>
                </a:solidFill>
              </a:defRPr>
            </a:lvl1pPr>
          </a:lstStyle>
          <a:p>
            <a:r>
              <a:rPr lang="en-US" smtClean="0"/>
              <a:t>Click to edit Master title style</a:t>
            </a:r>
            <a:endParaRPr lang="en-US"/>
          </a:p>
        </p:txBody>
      </p:sp>
      <p:sp>
        <p:nvSpPr>
          <p:cNvPr id="8" name="Subtitle 2"/>
          <p:cNvSpPr>
            <a:spLocks noGrp="1"/>
          </p:cNvSpPr>
          <p:nvPr>
            <p:ph type="subTitle" idx="1"/>
          </p:nvPr>
        </p:nvSpPr>
        <p:spPr>
          <a:xfrm>
            <a:off x="685800" y="4102608"/>
            <a:ext cx="6400800" cy="990600"/>
          </a:xfrm>
        </p:spPr>
        <p:txBody>
          <a:bodyPr>
            <a:normAutofit/>
          </a:bodyPr>
          <a:lstStyle>
            <a:lvl1pPr marL="0" indent="0" algn="l">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7800" y="0"/>
            <a:ext cx="5664200" cy="901700"/>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590675"/>
            <a:ext cx="8229600" cy="48021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Text Placeholder 3"/>
          <p:cNvSpPr>
            <a:spLocks noGrp="1"/>
          </p:cNvSpPr>
          <p:nvPr>
            <p:ph type="body" sz="quarter" idx="10"/>
          </p:nvPr>
        </p:nvSpPr>
        <p:spPr>
          <a:xfrm>
            <a:off x="192088" y="812800"/>
            <a:ext cx="8731250" cy="55308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59686505"/>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8.xml"/><Relationship Id="rId20" Type="http://schemas.openxmlformats.org/officeDocument/2006/relationships/image" Target="../media/image1.png"/><Relationship Id="rId10" Type="http://schemas.openxmlformats.org/officeDocument/2006/relationships/slideLayout" Target="../slideLayouts/slideLayout19.xml"/><Relationship Id="rId11" Type="http://schemas.openxmlformats.org/officeDocument/2006/relationships/slideLayout" Target="../slideLayouts/slideLayout20.xml"/><Relationship Id="rId12" Type="http://schemas.openxmlformats.org/officeDocument/2006/relationships/slideLayout" Target="../slideLayouts/slideLayout21.xml"/><Relationship Id="rId13" Type="http://schemas.openxmlformats.org/officeDocument/2006/relationships/slideLayout" Target="../slideLayouts/slideLayout22.xml"/><Relationship Id="rId14" Type="http://schemas.openxmlformats.org/officeDocument/2006/relationships/slideLayout" Target="../slideLayouts/slideLayout23.xml"/><Relationship Id="rId15" Type="http://schemas.openxmlformats.org/officeDocument/2006/relationships/slideLayout" Target="../slideLayouts/slideLayout24.xml"/><Relationship Id="rId16" Type="http://schemas.openxmlformats.org/officeDocument/2006/relationships/slideLayout" Target="../slideLayouts/slideLayout25.xml"/><Relationship Id="rId17" Type="http://schemas.openxmlformats.org/officeDocument/2006/relationships/slideLayout" Target="../slideLayouts/slideLayout26.xml"/><Relationship Id="rId18" Type="http://schemas.openxmlformats.org/officeDocument/2006/relationships/slideLayout" Target="../slideLayouts/slideLayout27.xml"/><Relationship Id="rId19" Type="http://schemas.openxmlformats.org/officeDocument/2006/relationships/theme" Target="../theme/theme2.xml"/><Relationship Id="rId1" Type="http://schemas.openxmlformats.org/officeDocument/2006/relationships/slideLayout" Target="../slideLayouts/slideLayout10.xml"/><Relationship Id="rId2" Type="http://schemas.openxmlformats.org/officeDocument/2006/relationships/slideLayout" Target="../slideLayouts/slideLayout11.xm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0" name="Rectangle 19"/>
          <p:cNvSpPr/>
          <p:nvPr/>
        </p:nvSpPr>
        <p:spPr>
          <a:xfrm>
            <a:off x="0" y="0"/>
            <a:ext cx="9144000" cy="9271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sp>
        <p:nvSpPr>
          <p:cNvPr id="16" name="Rectangle 15"/>
          <p:cNvSpPr/>
          <p:nvPr/>
        </p:nvSpPr>
        <p:spPr>
          <a:xfrm>
            <a:off x="0" y="6610350"/>
            <a:ext cx="9144000" cy="2476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sp>
        <p:nvSpPr>
          <p:cNvPr id="1028" name="Title Placeholder 13"/>
          <p:cNvSpPr>
            <a:spLocks noGrp="1"/>
          </p:cNvSpPr>
          <p:nvPr>
            <p:ph type="title"/>
          </p:nvPr>
        </p:nvSpPr>
        <p:spPr bwMode="auto">
          <a:xfrm>
            <a:off x="177800" y="0"/>
            <a:ext cx="5664200" cy="901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9" name="Text Placeholder 14"/>
          <p:cNvSpPr>
            <a:spLocks noGrp="1"/>
          </p:cNvSpPr>
          <p:nvPr>
            <p:ph type="body" idx="1"/>
          </p:nvPr>
        </p:nvSpPr>
        <p:spPr bwMode="auto">
          <a:xfrm>
            <a:off x="457200" y="1590675"/>
            <a:ext cx="8229600" cy="48021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Text Placeholder 9"/>
          <p:cNvSpPr txBox="1">
            <a:spLocks/>
          </p:cNvSpPr>
          <p:nvPr/>
        </p:nvSpPr>
        <p:spPr bwMode="auto">
          <a:xfrm>
            <a:off x="130175" y="6616700"/>
            <a:ext cx="7286625" cy="2413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Font typeface="Arial" charset="0"/>
              <a:buNone/>
              <a:defRPr/>
            </a:pPr>
            <a:fld id="{697AE1BC-9708-4674-8604-7DC8B489B06D}" type="slidenum">
              <a:rPr lang="en-US" sz="1000" smtClean="0">
                <a:solidFill>
                  <a:schemeClr val="bg1"/>
                </a:solidFill>
                <a:cs typeface="Arial" charset="0"/>
              </a:rPr>
              <a:pPr eaLnBrk="1" hangingPunct="1">
                <a:lnSpc>
                  <a:spcPct val="90000"/>
                </a:lnSpc>
                <a:spcBef>
                  <a:spcPct val="20000"/>
                </a:spcBef>
                <a:buFont typeface="Arial" charset="0"/>
                <a:buNone/>
                <a:defRPr/>
              </a:pPr>
              <a:t>‹#›</a:t>
            </a:fld>
            <a:r>
              <a:rPr lang="en-US" sz="1000" smtClean="0">
                <a:solidFill>
                  <a:schemeClr val="bg1"/>
                </a:solidFill>
                <a:cs typeface="Arial" charset="0"/>
              </a:rPr>
              <a:t> | Wind and Water Power Program</a:t>
            </a:r>
          </a:p>
        </p:txBody>
      </p:sp>
      <p:grpSp>
        <p:nvGrpSpPr>
          <p:cNvPr id="1031" name="Group 20"/>
          <p:cNvGrpSpPr>
            <a:grpSpLocks/>
          </p:cNvGrpSpPr>
          <p:nvPr/>
        </p:nvGrpSpPr>
        <p:grpSpPr bwMode="auto">
          <a:xfrm flipH="1" flipV="1">
            <a:off x="0" y="920750"/>
            <a:ext cx="9144000" cy="55563"/>
            <a:chOff x="0" y="832104"/>
            <a:chExt cx="9144000" cy="54864"/>
          </a:xfrm>
        </p:grpSpPr>
        <p:sp>
          <p:nvSpPr>
            <p:cNvPr id="23" name="Rectangle 22"/>
            <p:cNvSpPr/>
            <p:nvPr/>
          </p:nvSpPr>
          <p:spPr>
            <a:xfrm>
              <a:off x="4572000" y="832104"/>
              <a:ext cx="4572000" cy="548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sp>
          <p:nvSpPr>
            <p:cNvPr id="24" name="Rectangle 23"/>
            <p:cNvSpPr/>
            <p:nvPr/>
          </p:nvSpPr>
          <p:spPr>
            <a:xfrm>
              <a:off x="3309937" y="832104"/>
              <a:ext cx="1262063" cy="548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sp>
          <p:nvSpPr>
            <p:cNvPr id="25" name="Rectangle 24"/>
            <p:cNvSpPr/>
            <p:nvPr/>
          </p:nvSpPr>
          <p:spPr>
            <a:xfrm>
              <a:off x="0" y="832104"/>
              <a:ext cx="3309937" cy="5486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6" charset="-128"/>
                <a:cs typeface="ＭＳ Ｐゴシック" pitchFamily="-106" charset="-128"/>
              </a:endParaRPr>
            </a:p>
          </p:txBody>
        </p:sp>
      </p:grpSp>
      <p:sp>
        <p:nvSpPr>
          <p:cNvPr id="1032" name="Text Placeholder 9"/>
          <p:cNvSpPr txBox="1">
            <a:spLocks/>
          </p:cNvSpPr>
          <p:nvPr/>
        </p:nvSpPr>
        <p:spPr bwMode="auto">
          <a:xfrm>
            <a:off x="5476875" y="6616700"/>
            <a:ext cx="3667125" cy="2413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algn="r" eaLnBrk="1" hangingPunct="1">
              <a:lnSpc>
                <a:spcPct val="90000"/>
              </a:lnSpc>
              <a:spcBef>
                <a:spcPct val="20000"/>
              </a:spcBef>
              <a:buFont typeface="Arial" charset="0"/>
              <a:buNone/>
              <a:defRPr/>
            </a:pPr>
            <a:r>
              <a:rPr lang="en-US" sz="1000" smtClean="0">
                <a:solidFill>
                  <a:schemeClr val="bg1"/>
                </a:solidFill>
                <a:cs typeface="Arial" charset="0"/>
              </a:rPr>
              <a:t>eere.energy.gov</a:t>
            </a:r>
          </a:p>
        </p:txBody>
      </p:sp>
      <p:pic>
        <p:nvPicPr>
          <p:cNvPr id="1033" name="Picture 18" descr="doe_logo_ppt.png"/>
          <p:cNvPicPr>
            <a:picLocks noChangeAspect="1"/>
          </p:cNvPicPr>
          <p:nvPr/>
        </p:nvPicPr>
        <p:blipFill>
          <a:blip r:embed="rId11"/>
          <a:srcRect/>
          <a:stretch>
            <a:fillRect/>
          </a:stretch>
        </p:blipFill>
        <p:spPr bwMode="auto">
          <a:xfrm>
            <a:off x="6121400" y="276225"/>
            <a:ext cx="2743200" cy="4127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Lst>
  <p:txStyles>
    <p:titleStyle>
      <a:lvl1pPr algn="l" defTabSz="457200" rtl="0" eaLnBrk="0" fontAlgn="base" hangingPunct="0">
        <a:lnSpc>
          <a:spcPts val="2800"/>
        </a:lnSpc>
        <a:spcBef>
          <a:spcPct val="0"/>
        </a:spcBef>
        <a:spcAft>
          <a:spcPct val="0"/>
        </a:spcAft>
        <a:defRPr sz="2600" kern="1200">
          <a:solidFill>
            <a:srgbClr val="FFFFFF"/>
          </a:solidFill>
          <a:latin typeface="+mj-lt"/>
          <a:ea typeface="ＭＳ Ｐゴシック" pitchFamily="-106" charset="-128"/>
          <a:cs typeface="ＭＳ Ｐゴシック" pitchFamily="-106" charset="-128"/>
        </a:defRPr>
      </a:lvl1pPr>
      <a:lvl2pPr algn="l" defTabSz="457200" rtl="0" eaLnBrk="0" fontAlgn="base" hangingPunct="0">
        <a:lnSpc>
          <a:spcPts val="2800"/>
        </a:lnSpc>
        <a:spcBef>
          <a:spcPct val="0"/>
        </a:spcBef>
        <a:spcAft>
          <a:spcPct val="0"/>
        </a:spcAft>
        <a:defRPr sz="2600">
          <a:solidFill>
            <a:srgbClr val="FFFFFF"/>
          </a:solidFill>
          <a:latin typeface="Arial" pitchFamily="-106" charset="0"/>
          <a:ea typeface="ＭＳ Ｐゴシック" pitchFamily="-106" charset="-128"/>
          <a:cs typeface="ＭＳ Ｐゴシック" pitchFamily="-106" charset="-128"/>
        </a:defRPr>
      </a:lvl2pPr>
      <a:lvl3pPr algn="l" defTabSz="457200" rtl="0" eaLnBrk="0" fontAlgn="base" hangingPunct="0">
        <a:lnSpc>
          <a:spcPts val="2800"/>
        </a:lnSpc>
        <a:spcBef>
          <a:spcPct val="0"/>
        </a:spcBef>
        <a:spcAft>
          <a:spcPct val="0"/>
        </a:spcAft>
        <a:defRPr sz="2600">
          <a:solidFill>
            <a:srgbClr val="FFFFFF"/>
          </a:solidFill>
          <a:latin typeface="Arial" pitchFamily="-106" charset="0"/>
          <a:ea typeface="ＭＳ Ｐゴシック" pitchFamily="-106" charset="-128"/>
          <a:cs typeface="ＭＳ Ｐゴシック" pitchFamily="-106" charset="-128"/>
        </a:defRPr>
      </a:lvl3pPr>
      <a:lvl4pPr algn="l" defTabSz="457200" rtl="0" eaLnBrk="0" fontAlgn="base" hangingPunct="0">
        <a:lnSpc>
          <a:spcPts val="2800"/>
        </a:lnSpc>
        <a:spcBef>
          <a:spcPct val="0"/>
        </a:spcBef>
        <a:spcAft>
          <a:spcPct val="0"/>
        </a:spcAft>
        <a:defRPr sz="2600">
          <a:solidFill>
            <a:srgbClr val="FFFFFF"/>
          </a:solidFill>
          <a:latin typeface="Arial" pitchFamily="-106" charset="0"/>
          <a:ea typeface="ＭＳ Ｐゴシック" pitchFamily="-106" charset="-128"/>
          <a:cs typeface="ＭＳ Ｐゴシック" pitchFamily="-106" charset="-128"/>
        </a:defRPr>
      </a:lvl4pPr>
      <a:lvl5pPr algn="l" defTabSz="457200" rtl="0" eaLnBrk="0" fontAlgn="base" hangingPunct="0">
        <a:lnSpc>
          <a:spcPts val="2800"/>
        </a:lnSpc>
        <a:spcBef>
          <a:spcPct val="0"/>
        </a:spcBef>
        <a:spcAft>
          <a:spcPct val="0"/>
        </a:spcAft>
        <a:defRPr sz="2600">
          <a:solidFill>
            <a:srgbClr val="FFFFFF"/>
          </a:solidFill>
          <a:latin typeface="Arial" pitchFamily="-106" charset="0"/>
          <a:ea typeface="ＭＳ Ｐゴシック" pitchFamily="-106" charset="-128"/>
          <a:cs typeface="ＭＳ Ｐゴシック" pitchFamily="-106" charset="-128"/>
        </a:defRPr>
      </a:lvl5pPr>
      <a:lvl6pPr marL="457200" algn="l" defTabSz="457200" rtl="0" fontAlgn="base">
        <a:lnSpc>
          <a:spcPts val="2800"/>
        </a:lnSpc>
        <a:spcBef>
          <a:spcPct val="0"/>
        </a:spcBef>
        <a:spcAft>
          <a:spcPct val="0"/>
        </a:spcAft>
        <a:defRPr sz="2600">
          <a:solidFill>
            <a:srgbClr val="FFFFFF"/>
          </a:solidFill>
          <a:latin typeface="Arial" pitchFamily="-106" charset="0"/>
          <a:ea typeface="ＭＳ Ｐゴシック" pitchFamily="-106" charset="-128"/>
          <a:cs typeface="ＭＳ Ｐゴシック" pitchFamily="-106" charset="-128"/>
        </a:defRPr>
      </a:lvl6pPr>
      <a:lvl7pPr marL="914400" algn="l" defTabSz="457200" rtl="0" fontAlgn="base">
        <a:lnSpc>
          <a:spcPts val="2800"/>
        </a:lnSpc>
        <a:spcBef>
          <a:spcPct val="0"/>
        </a:spcBef>
        <a:spcAft>
          <a:spcPct val="0"/>
        </a:spcAft>
        <a:defRPr sz="2600">
          <a:solidFill>
            <a:srgbClr val="FFFFFF"/>
          </a:solidFill>
          <a:latin typeface="Arial" pitchFamily="-106" charset="0"/>
          <a:ea typeface="ＭＳ Ｐゴシック" pitchFamily="-106" charset="-128"/>
          <a:cs typeface="ＭＳ Ｐゴシック" pitchFamily="-106" charset="-128"/>
        </a:defRPr>
      </a:lvl7pPr>
      <a:lvl8pPr marL="1371600" algn="l" defTabSz="457200" rtl="0" fontAlgn="base">
        <a:lnSpc>
          <a:spcPts val="2800"/>
        </a:lnSpc>
        <a:spcBef>
          <a:spcPct val="0"/>
        </a:spcBef>
        <a:spcAft>
          <a:spcPct val="0"/>
        </a:spcAft>
        <a:defRPr sz="2600">
          <a:solidFill>
            <a:srgbClr val="FFFFFF"/>
          </a:solidFill>
          <a:latin typeface="Arial" pitchFamily="-106" charset="0"/>
          <a:ea typeface="ＭＳ Ｐゴシック" pitchFamily="-106" charset="-128"/>
          <a:cs typeface="ＭＳ Ｐゴシック" pitchFamily="-106" charset="-128"/>
        </a:defRPr>
      </a:lvl8pPr>
      <a:lvl9pPr marL="1828800" algn="l" defTabSz="457200" rtl="0" fontAlgn="base">
        <a:lnSpc>
          <a:spcPts val="2800"/>
        </a:lnSpc>
        <a:spcBef>
          <a:spcPct val="0"/>
        </a:spcBef>
        <a:spcAft>
          <a:spcPct val="0"/>
        </a:spcAft>
        <a:defRPr sz="2600">
          <a:solidFill>
            <a:srgbClr val="FFFFFF"/>
          </a:solidFill>
          <a:latin typeface="Arial" pitchFamily="-106" charset="0"/>
          <a:ea typeface="ＭＳ Ｐゴシック" pitchFamily="-106" charset="-128"/>
          <a:cs typeface="ＭＳ Ｐゴシック" pitchFamily="-106" charset="-128"/>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06" charset="-128"/>
          <a:cs typeface="ＭＳ Ｐゴシック" pitchFamily="-106" charset="-128"/>
        </a:defRPr>
      </a:lvl1pPr>
      <a:lvl2pPr marL="742950" indent="-28575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2pPr>
      <a:lvl3pPr marL="11430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3pPr>
      <a:lvl4pPr marL="16002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4pPr>
      <a:lvl5pPr marL="20574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0" name="Rectangle 19"/>
          <p:cNvSpPr/>
          <p:nvPr/>
        </p:nvSpPr>
        <p:spPr>
          <a:xfrm>
            <a:off x="0" y="0"/>
            <a:ext cx="9144000" cy="9271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sp>
        <p:nvSpPr>
          <p:cNvPr id="16" name="Rectangle 15"/>
          <p:cNvSpPr/>
          <p:nvPr/>
        </p:nvSpPr>
        <p:spPr>
          <a:xfrm>
            <a:off x="0" y="6610350"/>
            <a:ext cx="9144000" cy="2476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sp>
        <p:nvSpPr>
          <p:cNvPr id="1028" name="Title Placeholder 13"/>
          <p:cNvSpPr>
            <a:spLocks noGrp="1"/>
          </p:cNvSpPr>
          <p:nvPr>
            <p:ph type="title"/>
          </p:nvPr>
        </p:nvSpPr>
        <p:spPr bwMode="auto">
          <a:xfrm>
            <a:off x="177800" y="0"/>
            <a:ext cx="5664200" cy="901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9" name="Text Placeholder 14"/>
          <p:cNvSpPr>
            <a:spLocks noGrp="1"/>
          </p:cNvSpPr>
          <p:nvPr>
            <p:ph type="body" idx="1"/>
          </p:nvPr>
        </p:nvSpPr>
        <p:spPr bwMode="auto">
          <a:xfrm>
            <a:off x="457200" y="1590675"/>
            <a:ext cx="8229600" cy="48021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 name="Text Placeholder 9"/>
          <p:cNvSpPr txBox="1">
            <a:spLocks/>
          </p:cNvSpPr>
          <p:nvPr/>
        </p:nvSpPr>
        <p:spPr>
          <a:xfrm>
            <a:off x="130175" y="6616700"/>
            <a:ext cx="7286625" cy="241300"/>
          </a:xfrm>
          <a:prstGeom prst="rect">
            <a:avLst/>
          </a:prstGeom>
        </p:spPr>
        <p:txBody>
          <a:bodyPr>
            <a:normAutofit/>
          </a:bodyPr>
          <a:lstStyle/>
          <a:p>
            <a:pPr marL="342900" indent="-342900" fontAlgn="auto">
              <a:lnSpc>
                <a:spcPct val="90000"/>
              </a:lnSpc>
              <a:spcBef>
                <a:spcPct val="20000"/>
              </a:spcBef>
              <a:spcAft>
                <a:spcPts val="0"/>
              </a:spcAft>
              <a:buFont typeface="Arial" charset="0"/>
              <a:buNone/>
              <a:defRPr/>
            </a:pPr>
            <a:fld id="{C2A33291-75D1-4FF4-B460-2557534E6892}" type="slidenum">
              <a:rPr lang="en-US" sz="1000">
                <a:solidFill>
                  <a:prstClr val="white"/>
                </a:solidFill>
                <a:latin typeface="Arial"/>
                <a:cs typeface="Arial" charset="0"/>
              </a:rPr>
              <a:pPr marL="342900" indent="-342900" fontAlgn="auto">
                <a:lnSpc>
                  <a:spcPct val="90000"/>
                </a:lnSpc>
                <a:spcBef>
                  <a:spcPct val="20000"/>
                </a:spcBef>
                <a:spcAft>
                  <a:spcPts val="0"/>
                </a:spcAft>
                <a:buFont typeface="Arial" charset="0"/>
                <a:buNone/>
                <a:defRPr/>
              </a:pPr>
              <a:t>‹#›</a:t>
            </a:fld>
            <a:r>
              <a:rPr lang="en-US" sz="1000" dirty="0">
                <a:solidFill>
                  <a:prstClr val="white"/>
                </a:solidFill>
                <a:latin typeface="Arial"/>
                <a:cs typeface="Arial" charset="0"/>
              </a:rPr>
              <a:t> | Energy Efficiency &amp; Renewable Energy</a:t>
            </a:r>
          </a:p>
        </p:txBody>
      </p:sp>
      <p:grpSp>
        <p:nvGrpSpPr>
          <p:cNvPr id="1031" name="Group 20"/>
          <p:cNvGrpSpPr>
            <a:grpSpLocks/>
          </p:cNvGrpSpPr>
          <p:nvPr/>
        </p:nvGrpSpPr>
        <p:grpSpPr bwMode="auto">
          <a:xfrm flipH="1" flipV="1">
            <a:off x="0" y="920750"/>
            <a:ext cx="9144000" cy="55563"/>
            <a:chOff x="0" y="832104"/>
            <a:chExt cx="9144000" cy="54864"/>
          </a:xfrm>
        </p:grpSpPr>
        <p:sp>
          <p:nvSpPr>
            <p:cNvPr id="23" name="Rectangle 22"/>
            <p:cNvSpPr/>
            <p:nvPr/>
          </p:nvSpPr>
          <p:spPr>
            <a:xfrm>
              <a:off x="4572000" y="832104"/>
              <a:ext cx="4572000" cy="548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sp>
          <p:nvSpPr>
            <p:cNvPr id="24" name="Rectangle 23"/>
            <p:cNvSpPr/>
            <p:nvPr/>
          </p:nvSpPr>
          <p:spPr>
            <a:xfrm>
              <a:off x="3309937" y="832104"/>
              <a:ext cx="1262063" cy="548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sp>
          <p:nvSpPr>
            <p:cNvPr id="25" name="Rectangle 24"/>
            <p:cNvSpPr/>
            <p:nvPr/>
          </p:nvSpPr>
          <p:spPr>
            <a:xfrm>
              <a:off x="0" y="832104"/>
              <a:ext cx="3309937" cy="5486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ＭＳ Ｐゴシック" pitchFamily="-106" charset="-128"/>
                <a:cs typeface="ＭＳ Ｐゴシック" pitchFamily="-106" charset="-128"/>
              </a:endParaRPr>
            </a:p>
          </p:txBody>
        </p:sp>
      </p:grpSp>
      <p:sp>
        <p:nvSpPr>
          <p:cNvPr id="13" name="Text Placeholder 9"/>
          <p:cNvSpPr txBox="1">
            <a:spLocks/>
          </p:cNvSpPr>
          <p:nvPr/>
        </p:nvSpPr>
        <p:spPr>
          <a:xfrm>
            <a:off x="5476875" y="6616700"/>
            <a:ext cx="3667125" cy="241300"/>
          </a:xfrm>
          <a:prstGeom prst="rect">
            <a:avLst/>
          </a:prstGeom>
        </p:spPr>
        <p:txBody>
          <a:bodyPr>
            <a:normAutofit/>
          </a:bodyPr>
          <a:lstStyle/>
          <a:p>
            <a:pPr marL="342900" indent="-342900" algn="r" fontAlgn="auto">
              <a:lnSpc>
                <a:spcPct val="90000"/>
              </a:lnSpc>
              <a:spcBef>
                <a:spcPct val="20000"/>
              </a:spcBef>
              <a:spcAft>
                <a:spcPts val="0"/>
              </a:spcAft>
              <a:buFont typeface="Arial" pitchFamily="-106" charset="0"/>
              <a:buNone/>
              <a:defRPr/>
            </a:pPr>
            <a:r>
              <a:rPr lang="en-US" sz="1000">
                <a:solidFill>
                  <a:prstClr val="white"/>
                </a:solidFill>
                <a:latin typeface="Arial" pitchFamily="-106" charset="0"/>
                <a:ea typeface="Arial" pitchFamily="-106" charset="0"/>
                <a:cs typeface="Arial" pitchFamily="-106" charset="0"/>
              </a:rPr>
              <a:t>eere.energy.gov</a:t>
            </a:r>
          </a:p>
        </p:txBody>
      </p:sp>
      <p:pic>
        <p:nvPicPr>
          <p:cNvPr id="1033" name="Picture 18" descr="doe_logo_ppt.png"/>
          <p:cNvPicPr>
            <a:picLocks noChangeAspect="1"/>
          </p:cNvPicPr>
          <p:nvPr/>
        </p:nvPicPr>
        <p:blipFill>
          <a:blip r:embed="rId20"/>
          <a:srcRect/>
          <a:stretch>
            <a:fillRect/>
          </a:stretch>
        </p:blipFill>
        <p:spPr bwMode="auto">
          <a:xfrm>
            <a:off x="6121400" y="276225"/>
            <a:ext cx="2743200" cy="412750"/>
          </a:xfrm>
          <a:prstGeom prst="rect">
            <a:avLst/>
          </a:prstGeom>
          <a:noFill/>
          <a:ln w="9525">
            <a:noFill/>
            <a:miter lim="800000"/>
            <a:headEnd/>
            <a:tailEnd/>
          </a:ln>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53568574"/>
      </p:ext>
    </p:extLst>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 r:id="rId14"/>
    <p:sldLayoutId r:id="rId15"/>
    <p:sldLayoutId r:id="rId16"/>
    <p:sldLayoutId r:id="rId17"/>
    <p:sldLayoutId r:id="rId18"/>
  </p:sldLayoutIdLst>
  <p:timing>
    <p:tnLst>
      <p:par>
        <p:cTn id="1" dur="indefinite" restart="never" nodeType="tmRoot"/>
      </p:par>
    </p:tnLst>
  </p:timing>
  <p:hf sldNum="0" hdr="0" ftr="0"/>
  <p:txStyles>
    <p:titleStyle>
      <a:lvl1pPr algn="l" defTabSz="457200" rtl="0" eaLnBrk="1" fontAlgn="base" hangingPunct="1">
        <a:lnSpc>
          <a:spcPts val="2800"/>
        </a:lnSpc>
        <a:spcBef>
          <a:spcPct val="0"/>
        </a:spcBef>
        <a:spcAft>
          <a:spcPct val="0"/>
        </a:spcAft>
        <a:defRPr sz="2600" kern="1200">
          <a:solidFill>
            <a:srgbClr val="FFFFFF"/>
          </a:solidFill>
          <a:latin typeface="Calibri" pitchFamily="34" charset="0"/>
          <a:ea typeface="Calibri" pitchFamily="34" charset="0"/>
          <a:cs typeface="Calibri" pitchFamily="34" charset="0"/>
        </a:defRPr>
      </a:lvl1pPr>
      <a:lvl2pPr algn="l" defTabSz="457200" rtl="0" eaLnBrk="1" fontAlgn="base" hangingPunct="1">
        <a:lnSpc>
          <a:spcPts val="2800"/>
        </a:lnSpc>
        <a:spcBef>
          <a:spcPct val="0"/>
        </a:spcBef>
        <a:spcAft>
          <a:spcPct val="0"/>
        </a:spcAft>
        <a:defRPr sz="2600">
          <a:solidFill>
            <a:srgbClr val="FFFFFF"/>
          </a:solidFill>
          <a:latin typeface="Arial" pitchFamily="-106" charset="0"/>
          <a:ea typeface="ＭＳ Ｐゴシック" pitchFamily="-106" charset="-128"/>
          <a:cs typeface="ＭＳ Ｐゴシック" pitchFamily="-106" charset="-128"/>
        </a:defRPr>
      </a:lvl2pPr>
      <a:lvl3pPr algn="l" defTabSz="457200" rtl="0" eaLnBrk="1" fontAlgn="base" hangingPunct="1">
        <a:lnSpc>
          <a:spcPts val="2800"/>
        </a:lnSpc>
        <a:spcBef>
          <a:spcPct val="0"/>
        </a:spcBef>
        <a:spcAft>
          <a:spcPct val="0"/>
        </a:spcAft>
        <a:defRPr sz="2600">
          <a:solidFill>
            <a:srgbClr val="FFFFFF"/>
          </a:solidFill>
          <a:latin typeface="Arial" pitchFamily="-106" charset="0"/>
          <a:ea typeface="ＭＳ Ｐゴシック" pitchFamily="-106" charset="-128"/>
          <a:cs typeface="ＭＳ Ｐゴシック" pitchFamily="-106" charset="-128"/>
        </a:defRPr>
      </a:lvl3pPr>
      <a:lvl4pPr algn="l" defTabSz="457200" rtl="0" eaLnBrk="1" fontAlgn="base" hangingPunct="1">
        <a:lnSpc>
          <a:spcPts val="2800"/>
        </a:lnSpc>
        <a:spcBef>
          <a:spcPct val="0"/>
        </a:spcBef>
        <a:spcAft>
          <a:spcPct val="0"/>
        </a:spcAft>
        <a:defRPr sz="2600">
          <a:solidFill>
            <a:srgbClr val="FFFFFF"/>
          </a:solidFill>
          <a:latin typeface="Arial" pitchFamily="-106" charset="0"/>
          <a:ea typeface="ＭＳ Ｐゴシック" pitchFamily="-106" charset="-128"/>
          <a:cs typeface="ＭＳ Ｐゴシック" pitchFamily="-106" charset="-128"/>
        </a:defRPr>
      </a:lvl4pPr>
      <a:lvl5pPr algn="l" defTabSz="457200" rtl="0" eaLnBrk="1" fontAlgn="base" hangingPunct="1">
        <a:lnSpc>
          <a:spcPts val="2800"/>
        </a:lnSpc>
        <a:spcBef>
          <a:spcPct val="0"/>
        </a:spcBef>
        <a:spcAft>
          <a:spcPct val="0"/>
        </a:spcAft>
        <a:defRPr sz="2600">
          <a:solidFill>
            <a:srgbClr val="FFFFFF"/>
          </a:solidFill>
          <a:latin typeface="Arial" pitchFamily="-106" charset="0"/>
          <a:ea typeface="ＭＳ Ｐゴシック" pitchFamily="-106" charset="-128"/>
          <a:cs typeface="ＭＳ Ｐゴシック" pitchFamily="-106" charset="-128"/>
        </a:defRPr>
      </a:lvl5pPr>
      <a:lvl6pPr marL="457200" algn="l" defTabSz="457200" rtl="0" eaLnBrk="1" fontAlgn="base" hangingPunct="1">
        <a:lnSpc>
          <a:spcPts val="2800"/>
        </a:lnSpc>
        <a:spcBef>
          <a:spcPct val="0"/>
        </a:spcBef>
        <a:spcAft>
          <a:spcPct val="0"/>
        </a:spcAft>
        <a:defRPr sz="2600">
          <a:solidFill>
            <a:srgbClr val="FFFFFF"/>
          </a:solidFill>
          <a:latin typeface="Arial" pitchFamily="-106" charset="0"/>
          <a:ea typeface="ＭＳ Ｐゴシック" pitchFamily="-106" charset="-128"/>
          <a:cs typeface="ＭＳ Ｐゴシック" pitchFamily="-106" charset="-128"/>
        </a:defRPr>
      </a:lvl6pPr>
      <a:lvl7pPr marL="914400" algn="l" defTabSz="457200" rtl="0" eaLnBrk="1" fontAlgn="base" hangingPunct="1">
        <a:lnSpc>
          <a:spcPts val="2800"/>
        </a:lnSpc>
        <a:spcBef>
          <a:spcPct val="0"/>
        </a:spcBef>
        <a:spcAft>
          <a:spcPct val="0"/>
        </a:spcAft>
        <a:defRPr sz="2600">
          <a:solidFill>
            <a:srgbClr val="FFFFFF"/>
          </a:solidFill>
          <a:latin typeface="Arial" pitchFamily="-106" charset="0"/>
          <a:ea typeface="ＭＳ Ｐゴシック" pitchFamily="-106" charset="-128"/>
          <a:cs typeface="ＭＳ Ｐゴシック" pitchFamily="-106" charset="-128"/>
        </a:defRPr>
      </a:lvl7pPr>
      <a:lvl8pPr marL="1371600" algn="l" defTabSz="457200" rtl="0" eaLnBrk="1" fontAlgn="base" hangingPunct="1">
        <a:lnSpc>
          <a:spcPts val="2800"/>
        </a:lnSpc>
        <a:spcBef>
          <a:spcPct val="0"/>
        </a:spcBef>
        <a:spcAft>
          <a:spcPct val="0"/>
        </a:spcAft>
        <a:defRPr sz="2600">
          <a:solidFill>
            <a:srgbClr val="FFFFFF"/>
          </a:solidFill>
          <a:latin typeface="Arial" pitchFamily="-106" charset="0"/>
          <a:ea typeface="ＭＳ Ｐゴシック" pitchFamily="-106" charset="-128"/>
          <a:cs typeface="ＭＳ Ｐゴシック" pitchFamily="-106" charset="-128"/>
        </a:defRPr>
      </a:lvl8pPr>
      <a:lvl9pPr marL="1828800" algn="l" defTabSz="457200" rtl="0" eaLnBrk="1" fontAlgn="base" hangingPunct="1">
        <a:lnSpc>
          <a:spcPts val="2800"/>
        </a:lnSpc>
        <a:spcBef>
          <a:spcPct val="0"/>
        </a:spcBef>
        <a:spcAft>
          <a:spcPct val="0"/>
        </a:spcAft>
        <a:defRPr sz="2600">
          <a:solidFill>
            <a:srgbClr val="FFFFFF"/>
          </a:solidFill>
          <a:latin typeface="Arial" pitchFamily="-106" charset="0"/>
          <a:ea typeface="ＭＳ Ｐゴシック" pitchFamily="-106" charset="-128"/>
          <a:cs typeface="ＭＳ Ｐゴシック" pitchFamily="-106" charset="-128"/>
        </a:defRPr>
      </a:lvl9pPr>
    </p:titleStyle>
    <p:bodyStyle>
      <a:lvl1pPr marL="342900" indent="-342900" algn="l" defTabSz="457200" rtl="0" eaLnBrk="1" fontAlgn="base" hangingPunct="1">
        <a:spcBef>
          <a:spcPct val="20000"/>
        </a:spcBef>
        <a:spcAft>
          <a:spcPct val="0"/>
        </a:spcAft>
        <a:buFont typeface="Arial" charset="0"/>
        <a:buChar char="•"/>
        <a:defRPr sz="2400" kern="1200">
          <a:solidFill>
            <a:schemeClr val="tx1"/>
          </a:solidFill>
          <a:latin typeface="Calibri" pitchFamily="34" charset="0"/>
          <a:ea typeface="Calibri" pitchFamily="34" charset="0"/>
          <a:cs typeface="Calibri" pitchFamily="34" charset="0"/>
        </a:defRPr>
      </a:lvl1pPr>
      <a:lvl2pPr marL="742950" indent="-285750" algn="l" defTabSz="457200" rtl="0" eaLnBrk="1" fontAlgn="base" hangingPunct="1">
        <a:spcBef>
          <a:spcPct val="20000"/>
        </a:spcBef>
        <a:spcAft>
          <a:spcPct val="0"/>
        </a:spcAft>
        <a:buFont typeface="Arial" charset="0"/>
        <a:buChar char="–"/>
        <a:defRPr sz="2000" kern="1200">
          <a:solidFill>
            <a:schemeClr val="tx1"/>
          </a:solidFill>
          <a:latin typeface="Calibri" pitchFamily="34" charset="0"/>
          <a:ea typeface="Calibri" pitchFamily="34" charset="0"/>
          <a:cs typeface="+mn-cs"/>
        </a:defRPr>
      </a:lvl2pPr>
      <a:lvl3pPr marL="1143000" indent="-228600" algn="l" defTabSz="457200" rtl="0" eaLnBrk="1" fontAlgn="base" hangingPunct="1">
        <a:spcBef>
          <a:spcPct val="20000"/>
        </a:spcBef>
        <a:spcAft>
          <a:spcPct val="0"/>
        </a:spcAft>
        <a:buFont typeface="Arial" charset="0"/>
        <a:buChar char="•"/>
        <a:defRPr kern="1200">
          <a:solidFill>
            <a:schemeClr val="tx1"/>
          </a:solidFill>
          <a:latin typeface="Calibri" pitchFamily="34" charset="0"/>
          <a:ea typeface="Calibri" pitchFamily="34" charset="0"/>
          <a:cs typeface="+mn-cs"/>
        </a:defRPr>
      </a:lvl3pPr>
      <a:lvl4pPr marL="1600200" indent="-228600" algn="l" defTabSz="457200" rtl="0" eaLnBrk="1" fontAlgn="base" hangingPunct="1">
        <a:spcBef>
          <a:spcPct val="20000"/>
        </a:spcBef>
        <a:spcAft>
          <a:spcPct val="0"/>
        </a:spcAft>
        <a:buFont typeface="Arial" charset="0"/>
        <a:buChar char="–"/>
        <a:defRPr kern="1200">
          <a:solidFill>
            <a:schemeClr val="tx1"/>
          </a:solidFill>
          <a:latin typeface="Calibri" pitchFamily="34" charset="0"/>
          <a:ea typeface="Calibri" pitchFamily="34" charset="0"/>
          <a:cs typeface="+mn-cs"/>
        </a:defRPr>
      </a:lvl4pPr>
      <a:lvl5pPr marL="2057400" indent="-228600" algn="l" defTabSz="457200" rtl="0" eaLnBrk="1" fontAlgn="base" hangingPunct="1">
        <a:spcBef>
          <a:spcPct val="20000"/>
        </a:spcBef>
        <a:spcAft>
          <a:spcPct val="0"/>
        </a:spcAft>
        <a:buFont typeface="Arial" charset="0"/>
        <a:buChar char="»"/>
        <a:defRPr kern="1200">
          <a:solidFill>
            <a:schemeClr val="tx1"/>
          </a:solidFill>
          <a:latin typeface="Calibri" pitchFamily="34" charset="0"/>
          <a:ea typeface="Calibri" pitchFamily="34"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xml"/><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chart" Target="../charts/char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chart" Target="../charts/chart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4" Type="http://schemas.microsoft.com/office/2007/relationships/hdphoto" Target="../media/hdphoto1.wdp"/><Relationship Id="rId5" Type="http://schemas.openxmlformats.org/officeDocument/2006/relationships/image" Target="../media/image14.png"/><Relationship Id="rId6" Type="http://schemas.openxmlformats.org/officeDocument/2006/relationships/image" Target="../media/image15.png"/><Relationship Id="rId7" Type="http://schemas.openxmlformats.org/officeDocument/2006/relationships/image" Target="../media/image16.png"/><Relationship Id="rId8" Type="http://schemas.openxmlformats.org/officeDocument/2006/relationships/image" Target="../media/image17.png"/><Relationship Id="rId9" Type="http://schemas.openxmlformats.org/officeDocument/2006/relationships/image" Target="../media/image18.png"/><Relationship Id="rId10" Type="http://schemas.openxmlformats.org/officeDocument/2006/relationships/image" Target="../media/image19.png"/><Relationship Id="rId11" Type="http://schemas.microsoft.com/office/2007/relationships/hdphoto" Target="../media/hdphoto2.wdp"/><Relationship Id="rId1" Type="http://schemas.openxmlformats.org/officeDocument/2006/relationships/slideLayout" Target="../slideLayouts/slideLayout11.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chart" Target="../charts/char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21.xml.rels><?xml version="1.0" encoding="UTF-8" standalone="yes"?>
<Relationships xmlns="http://schemas.openxmlformats.org/package/2006/relationships"><Relationship Id="rId3" Type="http://schemas.openxmlformats.org/officeDocument/2006/relationships/image" Target="../media/image22.tiff"/><Relationship Id="rId4" Type="http://schemas.openxmlformats.org/officeDocument/2006/relationships/image" Target="../media/image23.png"/><Relationship Id="rId5" Type="http://schemas.openxmlformats.org/officeDocument/2006/relationships/image" Target="../media/image24.png"/><Relationship Id="rId6" Type="http://schemas.openxmlformats.org/officeDocument/2006/relationships/image" Target="../media/image25.jpeg"/><Relationship Id="rId7" Type="http://schemas.openxmlformats.org/officeDocument/2006/relationships/image" Target="../media/image26.jpeg"/><Relationship Id="rId8" Type="http://schemas.openxmlformats.org/officeDocument/2006/relationships/image" Target="../media/image27.png"/><Relationship Id="rId1" Type="http://schemas.openxmlformats.org/officeDocument/2006/relationships/slideLayout" Target="../slideLayouts/slideLayout9.xml"/><Relationship Id="rId2" Type="http://schemas.openxmlformats.org/officeDocument/2006/relationships/notesSlide" Target="../notesSlides/notesSlide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image" Target="../media/image9.jpeg"/><Relationship Id="rId1" Type="http://schemas.openxmlformats.org/officeDocument/2006/relationships/slideLayout" Target="../slideLayouts/slideLayout11.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10"/>
          <p:cNvSpPr>
            <a:spLocks noGrp="1"/>
          </p:cNvSpPr>
          <p:nvPr>
            <p:ph type="ctrTitle"/>
          </p:nvPr>
        </p:nvSpPr>
        <p:spPr>
          <a:xfrm>
            <a:off x="155575" y="147638"/>
            <a:ext cx="5445126" cy="603250"/>
          </a:xfrm>
        </p:spPr>
        <p:txBody>
          <a:bodyPr>
            <a:normAutofit fontScale="90000"/>
          </a:bodyPr>
          <a:lstStyle/>
          <a:p>
            <a:r>
              <a:rPr lang="en-US" sz="2600" b="1" dirty="0" smtClean="0">
                <a:solidFill>
                  <a:schemeClr val="bg1"/>
                </a:solidFill>
                <a:latin typeface="Arial" pitchFamily="34" charset="0"/>
                <a:ea typeface="ＭＳ Ｐゴシック"/>
                <a:cs typeface="ＭＳ Ｐゴシック"/>
              </a:rPr>
              <a:t>Current Status of DOE Wind Resource Characterization Efforts</a:t>
            </a:r>
          </a:p>
        </p:txBody>
      </p:sp>
      <p:sp>
        <p:nvSpPr>
          <p:cNvPr id="8" name="Text Placeholder 12"/>
          <p:cNvSpPr>
            <a:spLocks noGrp="1"/>
          </p:cNvSpPr>
          <p:nvPr>
            <p:ph type="body" sz="quarter" idx="10"/>
          </p:nvPr>
        </p:nvSpPr>
        <p:spPr>
          <a:xfrm>
            <a:off x="6007100" y="5253038"/>
            <a:ext cx="3081338" cy="376237"/>
          </a:xfrm>
        </p:spPr>
        <p:txBody>
          <a:bodyPr/>
          <a:lstStyle/>
          <a:p>
            <a:pPr fontAlgn="base">
              <a:lnSpc>
                <a:spcPct val="90000"/>
              </a:lnSpc>
              <a:spcAft>
                <a:spcPct val="0"/>
              </a:spcAft>
            </a:pPr>
            <a:r>
              <a:rPr sz="1800" dirty="0" smtClean="0">
                <a:ea typeface="ＭＳ Ｐゴシック"/>
                <a:cs typeface="ＭＳ Ｐゴシック"/>
              </a:rPr>
              <a:t>Joel Cline</a:t>
            </a:r>
          </a:p>
        </p:txBody>
      </p:sp>
      <p:sp>
        <p:nvSpPr>
          <p:cNvPr id="9" name="Text Placeholder 13"/>
          <p:cNvSpPr>
            <a:spLocks noGrp="1"/>
          </p:cNvSpPr>
          <p:nvPr>
            <p:ph type="body" sz="quarter" idx="12"/>
          </p:nvPr>
        </p:nvSpPr>
        <p:spPr>
          <a:xfrm>
            <a:off x="6007101" y="5610225"/>
            <a:ext cx="3136900" cy="647700"/>
          </a:xfrm>
        </p:spPr>
        <p:txBody>
          <a:bodyPr/>
          <a:lstStyle/>
          <a:p>
            <a:pPr eaLnBrk="0" fontAlgn="base" hangingPunct="0">
              <a:lnSpc>
                <a:spcPct val="80000"/>
              </a:lnSpc>
              <a:spcAft>
                <a:spcPct val="0"/>
              </a:spcAft>
            </a:pPr>
            <a:r>
              <a:rPr lang="en-US" dirty="0">
                <a:latin typeface="Arial" pitchFamily="34" charset="0"/>
                <a:ea typeface="ＭＳ Ｐゴシック"/>
                <a:cs typeface="ＭＳ Ｐゴシック"/>
              </a:rPr>
              <a:t>Team Lead </a:t>
            </a:r>
          </a:p>
          <a:p>
            <a:pPr eaLnBrk="0" fontAlgn="base" hangingPunct="0">
              <a:lnSpc>
                <a:spcPct val="80000"/>
              </a:lnSpc>
              <a:spcAft>
                <a:spcPct val="0"/>
              </a:spcAft>
            </a:pPr>
            <a:r>
              <a:rPr lang="en-US" dirty="0">
                <a:latin typeface="Arial" pitchFamily="34" charset="0"/>
                <a:ea typeface="ＭＳ Ｐゴシック"/>
                <a:cs typeface="ＭＳ Ｐゴシック"/>
              </a:rPr>
              <a:t>Resource </a:t>
            </a:r>
            <a:r>
              <a:rPr lang="en-US" dirty="0" smtClean="0">
                <a:latin typeface="Arial" pitchFamily="34" charset="0"/>
                <a:ea typeface="ＭＳ Ｐゴシック"/>
                <a:cs typeface="ＭＳ Ｐゴシック"/>
              </a:rPr>
              <a:t>Characterization</a:t>
            </a:r>
            <a:endParaRPr lang="en-US" dirty="0">
              <a:latin typeface="Arial" pitchFamily="34" charset="0"/>
              <a:ea typeface="ＭＳ Ｐゴシック"/>
              <a:cs typeface="ＭＳ Ｐゴシック"/>
            </a:endParaRPr>
          </a:p>
          <a:p>
            <a:pPr eaLnBrk="0" fontAlgn="base" hangingPunct="0">
              <a:lnSpc>
                <a:spcPct val="80000"/>
              </a:lnSpc>
              <a:spcAft>
                <a:spcPct val="0"/>
              </a:spcAft>
            </a:pPr>
            <a:r>
              <a:rPr lang="en-US" dirty="0">
                <a:latin typeface="Arial" pitchFamily="34" charset="0"/>
                <a:ea typeface="ＭＳ Ｐゴシック"/>
                <a:cs typeface="ＭＳ Ｐゴシック"/>
              </a:rPr>
              <a:t>Wind and </a:t>
            </a:r>
            <a:r>
              <a:rPr lang="en-US" dirty="0" smtClean="0">
                <a:latin typeface="Arial" pitchFamily="34" charset="0"/>
                <a:ea typeface="ＭＳ Ｐゴシック"/>
                <a:cs typeface="ＭＳ Ｐゴシック"/>
              </a:rPr>
              <a:t>Water </a:t>
            </a:r>
            <a:r>
              <a:rPr lang="en-US" dirty="0">
                <a:latin typeface="Arial" pitchFamily="34" charset="0"/>
                <a:ea typeface="ＭＳ Ｐゴシック"/>
                <a:cs typeface="ＭＳ Ｐゴシック"/>
              </a:rPr>
              <a:t>Power Technologies Office</a:t>
            </a:r>
          </a:p>
          <a:p>
            <a:pPr fontAlgn="base">
              <a:lnSpc>
                <a:spcPct val="80000"/>
              </a:lnSpc>
              <a:spcAft>
                <a:spcPct val="0"/>
              </a:spcAft>
            </a:pPr>
            <a:endParaRPr sz="1000" dirty="0" smtClean="0">
              <a:solidFill>
                <a:srgbClr val="000000"/>
              </a:solidFill>
              <a:latin typeface="Arial Narrow" pitchFamily="34" charset="0"/>
              <a:ea typeface="ＭＳ Ｐゴシック"/>
              <a:cs typeface="ＭＳ Ｐゴシック"/>
            </a:endParaRPr>
          </a:p>
        </p:txBody>
      </p:sp>
      <p:sp>
        <p:nvSpPr>
          <p:cNvPr id="11" name="Subtitle 10"/>
          <p:cNvSpPr>
            <a:spLocks noGrp="1"/>
          </p:cNvSpPr>
          <p:nvPr>
            <p:ph type="subTitle" idx="1"/>
          </p:nvPr>
        </p:nvSpPr>
        <p:spPr>
          <a:xfrm>
            <a:off x="163046" y="5224545"/>
            <a:ext cx="4382300" cy="1157205"/>
          </a:xfrm>
        </p:spPr>
        <p:txBody>
          <a:bodyPr>
            <a:normAutofit/>
          </a:bodyPr>
          <a:lstStyle/>
          <a:p>
            <a:pPr>
              <a:spcBef>
                <a:spcPct val="0"/>
              </a:spcBef>
            </a:pPr>
            <a:r>
              <a:rPr lang="en-US" sz="1700" dirty="0" smtClean="0">
                <a:solidFill>
                  <a:schemeClr val="bg1"/>
                </a:solidFill>
                <a:latin typeface="Arial" pitchFamily="34" charset="0"/>
                <a:ea typeface="ＭＳ Ｐゴシック"/>
                <a:cs typeface="ＭＳ Ｐゴシック"/>
              </a:rPr>
              <a:t>NAWEA 2015 Symposium</a:t>
            </a:r>
            <a:endParaRPr lang="en-US" sz="900" dirty="0" smtClean="0">
              <a:solidFill>
                <a:schemeClr val="bg1"/>
              </a:solidFill>
              <a:latin typeface="Arial" pitchFamily="34" charset="0"/>
              <a:ea typeface="ＭＳ Ｐゴシック"/>
              <a:cs typeface="ＭＳ Ｐゴシック"/>
            </a:endParaRPr>
          </a:p>
          <a:p>
            <a:pPr>
              <a:spcBef>
                <a:spcPct val="0"/>
              </a:spcBef>
            </a:pPr>
            <a:endParaRPr lang="en-US" sz="900" b="0" dirty="0" smtClean="0">
              <a:solidFill>
                <a:schemeClr val="bg1"/>
              </a:solidFill>
              <a:latin typeface="Arial" pitchFamily="34" charset="0"/>
              <a:ea typeface="ＭＳ Ｐゴシック"/>
              <a:cs typeface="ＭＳ Ｐゴシック"/>
            </a:endParaRPr>
          </a:p>
          <a:p>
            <a:pPr>
              <a:spcBef>
                <a:spcPct val="0"/>
              </a:spcBef>
            </a:pPr>
            <a:r>
              <a:rPr lang="en-US" sz="1600" b="0" dirty="0" smtClean="0">
                <a:solidFill>
                  <a:schemeClr val="bg1"/>
                </a:solidFill>
                <a:latin typeface="Arial" pitchFamily="34" charset="0"/>
                <a:ea typeface="ＭＳ Ｐゴシック"/>
                <a:cs typeface="ＭＳ Ｐゴシック"/>
              </a:rPr>
              <a:t>Blacksburg, Virginia</a:t>
            </a:r>
          </a:p>
          <a:p>
            <a:pPr>
              <a:spcBef>
                <a:spcPct val="0"/>
              </a:spcBef>
            </a:pPr>
            <a:endParaRPr lang="en-US" sz="900" b="0" dirty="0" smtClean="0">
              <a:solidFill>
                <a:schemeClr val="bg1"/>
              </a:solidFill>
              <a:latin typeface="Arial" pitchFamily="34" charset="0"/>
              <a:ea typeface="ＭＳ Ｐゴシック"/>
              <a:cs typeface="ＭＳ Ｐゴシック"/>
            </a:endParaRPr>
          </a:p>
          <a:p>
            <a:pPr>
              <a:spcBef>
                <a:spcPct val="0"/>
              </a:spcBef>
            </a:pPr>
            <a:r>
              <a:rPr lang="en-US" sz="1600" b="0" dirty="0" smtClean="0">
                <a:solidFill>
                  <a:schemeClr val="bg1"/>
                </a:solidFill>
                <a:latin typeface="Arial" pitchFamily="34" charset="0"/>
                <a:ea typeface="ＭＳ Ｐゴシック"/>
                <a:cs typeface="ＭＳ Ｐゴシック"/>
              </a:rPr>
              <a:t>June 11, 2015</a:t>
            </a:r>
            <a:endParaRPr lang="en-US" sz="1600" b="0" dirty="0">
              <a:solidFill>
                <a:schemeClr val="bg1"/>
              </a:solidFill>
              <a:latin typeface="Arial" pitchFamily="34" charset="0"/>
              <a:ea typeface="ＭＳ Ｐゴシック"/>
              <a:cs typeface="ＭＳ Ｐゴシック"/>
            </a:endParaRPr>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976942"/>
            <a:ext cx="9144000" cy="412931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023337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Title 10"/>
          <p:cNvSpPr>
            <a:spLocks noGrp="1"/>
          </p:cNvSpPr>
          <p:nvPr>
            <p:ph type="title"/>
          </p:nvPr>
        </p:nvSpPr>
        <p:spPr>
          <a:xfrm>
            <a:off x="162232" y="0"/>
            <a:ext cx="5933768" cy="901700"/>
          </a:xfrm>
        </p:spPr>
        <p:txBody>
          <a:bodyPr/>
          <a:lstStyle/>
          <a:p>
            <a:r>
              <a:rPr lang="en-US" sz="2400" dirty="0" smtClean="0"/>
              <a:t>Modeling Projects / Increasing Confidence</a:t>
            </a:r>
            <a:endParaRPr lang="en-US" sz="2400" dirty="0"/>
          </a:p>
        </p:txBody>
      </p:sp>
      <p:sp>
        <p:nvSpPr>
          <p:cNvPr id="6" name="Content Placeholder 1"/>
          <p:cNvSpPr txBox="1">
            <a:spLocks/>
          </p:cNvSpPr>
          <p:nvPr/>
        </p:nvSpPr>
        <p:spPr bwMode="auto">
          <a:xfrm>
            <a:off x="235975" y="1067956"/>
            <a:ext cx="5544192" cy="404105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06" charset="-128"/>
                <a:cs typeface="ＭＳ Ｐゴシック" pitchFamily="-106" charset="-128"/>
              </a:defRPr>
            </a:lvl1pPr>
            <a:lvl2pPr marL="742950" indent="-28575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2pPr>
            <a:lvl3pPr marL="11430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3pPr>
            <a:lvl4pPr marL="16002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4pPr>
            <a:lvl5pPr marL="20574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smtClean="0"/>
              <a:t>Field Experiments need to address the Physics: </a:t>
            </a:r>
          </a:p>
          <a:p>
            <a:pPr lvl="1"/>
            <a:r>
              <a:rPr lang="en-US" sz="1400" dirty="0" smtClean="0">
                <a:solidFill>
                  <a:schemeClr val="tx1">
                    <a:lumMod val="75000"/>
                  </a:schemeClr>
                </a:solidFill>
              </a:rPr>
              <a:t>Develop </a:t>
            </a:r>
            <a:r>
              <a:rPr lang="en-US" sz="1400" dirty="0">
                <a:solidFill>
                  <a:schemeClr val="tx1">
                    <a:lumMod val="75000"/>
                  </a:schemeClr>
                </a:solidFill>
              </a:rPr>
              <a:t>new or improved WRF model schemes or atmospheric modeling </a:t>
            </a:r>
            <a:r>
              <a:rPr lang="en-US" sz="1400" dirty="0" smtClean="0">
                <a:solidFill>
                  <a:schemeClr val="tx1">
                    <a:lumMod val="75000"/>
                  </a:schemeClr>
                </a:solidFill>
              </a:rPr>
              <a:t>theories </a:t>
            </a:r>
          </a:p>
          <a:p>
            <a:pPr lvl="1"/>
            <a:r>
              <a:rPr lang="en-US" sz="1400" dirty="0" smtClean="0">
                <a:solidFill>
                  <a:schemeClr val="tx1">
                    <a:lumMod val="75000"/>
                  </a:schemeClr>
                </a:solidFill>
              </a:rPr>
              <a:t>Not just incremental improvements in parameterizations but actual understanding the physics driving wind </a:t>
            </a:r>
          </a:p>
          <a:p>
            <a:pPr lvl="1"/>
            <a:r>
              <a:rPr lang="en-US" sz="1400" dirty="0" smtClean="0">
                <a:solidFill>
                  <a:schemeClr val="tx1">
                    <a:lumMod val="75000"/>
                  </a:schemeClr>
                </a:solidFill>
              </a:rPr>
              <a:t>Tackling the physics drives greater accuracy and confidence – not incremental but fundamental changes across scales </a:t>
            </a:r>
            <a:endParaRPr lang="en-US" sz="1400" dirty="0" smtClean="0"/>
          </a:p>
          <a:p>
            <a:r>
              <a:rPr lang="en-US" sz="1800" dirty="0" smtClean="0"/>
              <a:t>Met-Ocean Model Coupling:</a:t>
            </a:r>
          </a:p>
          <a:p>
            <a:pPr lvl="1"/>
            <a:r>
              <a:rPr lang="en-US" sz="1400" dirty="0" smtClean="0"/>
              <a:t>How do waves change the wind through the swept area?</a:t>
            </a:r>
          </a:p>
          <a:p>
            <a:pPr lvl="1"/>
            <a:r>
              <a:rPr lang="en-US" sz="1400" dirty="0" smtClean="0"/>
              <a:t>What do crashing waves do to the structure during extreme storms?</a:t>
            </a:r>
          </a:p>
          <a:p>
            <a:r>
              <a:rPr lang="en-US" sz="1800" dirty="0"/>
              <a:t>Mesoscale-Microscale Coupling:</a:t>
            </a:r>
          </a:p>
          <a:p>
            <a:pPr lvl="1"/>
            <a:r>
              <a:rPr lang="en-US" sz="1400" dirty="0"/>
              <a:t>Address known deficiencies common to industry research and design tools by assessing and validating mesoscale-microscale coupling (MMC) strategies</a:t>
            </a:r>
          </a:p>
          <a:p>
            <a:r>
              <a:rPr lang="en-US" sz="1800" dirty="0"/>
              <a:t>Immersed Boundary Method (IBM):</a:t>
            </a:r>
          </a:p>
          <a:p>
            <a:pPr lvl="1"/>
            <a:r>
              <a:rPr lang="en-US" sz="1400" dirty="0"/>
              <a:t>Developing a method to resolve complex terrain on scales that are </a:t>
            </a:r>
            <a:r>
              <a:rPr lang="en-US" sz="1400" dirty="0" err="1"/>
              <a:t>relevent</a:t>
            </a:r>
            <a:r>
              <a:rPr lang="en-US" sz="1400" dirty="0"/>
              <a:t> to </a:t>
            </a:r>
            <a:r>
              <a:rPr lang="en-US" sz="1400" dirty="0" smtClean="0"/>
              <a:t>forecasting</a:t>
            </a:r>
          </a:p>
          <a:p>
            <a:pPr lvl="1"/>
            <a:r>
              <a:rPr lang="en-US" sz="1400" dirty="0" smtClean="0"/>
              <a:t>Not yet performed for mesoscale models </a:t>
            </a:r>
            <a:endParaRPr lang="en-US" sz="1400" dirty="0"/>
          </a:p>
          <a:p>
            <a:endParaRPr lang="en-US" sz="1800" dirty="0" smtClean="0"/>
          </a:p>
        </p:txBody>
      </p:sp>
      <p:sp>
        <p:nvSpPr>
          <p:cNvPr id="298" name="TextBox 297"/>
          <p:cNvSpPr txBox="1"/>
          <p:nvPr/>
        </p:nvSpPr>
        <p:spPr>
          <a:xfrm>
            <a:off x="5979521" y="4153433"/>
            <a:ext cx="2780359" cy="1375687"/>
          </a:xfrm>
          <a:prstGeom prst="rect">
            <a:avLst/>
          </a:prstGeom>
        </p:spPr>
        <p:txBody>
          <a:bodyPr vert="horz" wrap="none" lIns="91440" tIns="45720" rIns="91440" bIns="45720" rtlCol="0">
            <a:normAutofit/>
          </a:bodyPr>
          <a:lstStyle/>
          <a:p>
            <a:pPr fontAlgn="auto">
              <a:spcBef>
                <a:spcPct val="20000"/>
              </a:spcBef>
              <a:spcAft>
                <a:spcPts val="0"/>
              </a:spcAft>
            </a:pPr>
            <a:r>
              <a:rPr lang="en-US" sz="1200" dirty="0" smtClean="0">
                <a:latin typeface="+mn-lt"/>
                <a:ea typeface="+mn-ea"/>
                <a:cs typeface="Arial Narrow"/>
              </a:rPr>
              <a:t>Internal Mesoscale-Microscale Coupling </a:t>
            </a:r>
          </a:p>
          <a:p>
            <a:pPr fontAlgn="auto">
              <a:spcBef>
                <a:spcPct val="20000"/>
              </a:spcBef>
              <a:spcAft>
                <a:spcPts val="0"/>
              </a:spcAft>
            </a:pPr>
            <a:r>
              <a:rPr lang="en-US" sz="1200" dirty="0" smtClean="0">
                <a:latin typeface="+mn-lt"/>
                <a:ea typeface="+mn-ea"/>
                <a:cs typeface="Arial Narrow"/>
              </a:rPr>
              <a:t>for which both mesoscale and microscale </a:t>
            </a:r>
          </a:p>
          <a:p>
            <a:pPr fontAlgn="auto">
              <a:spcBef>
                <a:spcPct val="20000"/>
              </a:spcBef>
              <a:spcAft>
                <a:spcPts val="0"/>
              </a:spcAft>
            </a:pPr>
            <a:r>
              <a:rPr lang="en-US" sz="1200" dirty="0" smtClean="0">
                <a:latin typeface="+mn-lt"/>
                <a:ea typeface="+mn-ea"/>
                <a:cs typeface="Arial Narrow"/>
              </a:rPr>
              <a:t>simulations are performed within the same </a:t>
            </a:r>
          </a:p>
          <a:p>
            <a:pPr fontAlgn="auto">
              <a:spcBef>
                <a:spcPct val="20000"/>
              </a:spcBef>
              <a:spcAft>
                <a:spcPts val="0"/>
              </a:spcAft>
            </a:pPr>
            <a:r>
              <a:rPr lang="en-US" sz="1200" dirty="0">
                <a:latin typeface="+mn-lt"/>
                <a:ea typeface="+mn-ea"/>
                <a:cs typeface="Arial Narrow"/>
              </a:rPr>
              <a:t>s</a:t>
            </a:r>
            <a:r>
              <a:rPr lang="en-US" sz="1200" dirty="0" smtClean="0">
                <a:latin typeface="+mn-lt"/>
                <a:ea typeface="+mn-ea"/>
                <a:cs typeface="Arial Narrow"/>
              </a:rPr>
              <a:t>olver. </a:t>
            </a:r>
            <a:r>
              <a:rPr kumimoji="0" lang="en-US" sz="1200" i="0" u="none" strike="noStrike" kern="1200" cap="none" spc="0" normalizeH="0" baseline="0" noProof="0" dirty="0" smtClean="0">
                <a:ln>
                  <a:noFill/>
                </a:ln>
                <a:effectLst/>
                <a:uLnTx/>
                <a:uFillTx/>
                <a:latin typeface="+mn-lt"/>
                <a:ea typeface="+mn-ea"/>
                <a:cs typeface="Arial Narrow"/>
              </a:rPr>
              <a:t>Source:</a:t>
            </a:r>
            <a:r>
              <a:rPr lang="en-US" sz="1200" dirty="0" smtClean="0">
                <a:latin typeface="+mn-lt"/>
                <a:ea typeface="+mn-ea"/>
                <a:cs typeface="Arial Narrow"/>
              </a:rPr>
              <a:t> LLNL </a:t>
            </a:r>
          </a:p>
        </p:txBody>
      </p:sp>
      <p:grpSp>
        <p:nvGrpSpPr>
          <p:cNvPr id="299" name="Group 298"/>
          <p:cNvGrpSpPr/>
          <p:nvPr/>
        </p:nvGrpSpPr>
        <p:grpSpPr>
          <a:xfrm>
            <a:off x="6038513" y="1630140"/>
            <a:ext cx="2497361" cy="2496307"/>
            <a:chOff x="0" y="0"/>
            <a:chExt cx="1504542" cy="1503885"/>
          </a:xfrm>
        </p:grpSpPr>
        <p:grpSp>
          <p:nvGrpSpPr>
            <p:cNvPr id="300" name="Group 299"/>
            <p:cNvGrpSpPr>
              <a:grpSpLocks noChangeAspect="1"/>
            </p:cNvGrpSpPr>
            <p:nvPr/>
          </p:nvGrpSpPr>
          <p:grpSpPr>
            <a:xfrm>
              <a:off x="41503" y="40845"/>
              <a:ext cx="1463039" cy="1463040"/>
              <a:chOff x="41503" y="40845"/>
              <a:chExt cx="1645920" cy="1645921"/>
            </a:xfrm>
            <a:noFill/>
          </p:grpSpPr>
          <p:grpSp>
            <p:nvGrpSpPr>
              <p:cNvPr id="473" name="Group 472"/>
              <p:cNvGrpSpPr/>
              <p:nvPr/>
            </p:nvGrpSpPr>
            <p:grpSpPr>
              <a:xfrm>
                <a:off x="41503" y="40845"/>
                <a:ext cx="1645920" cy="1645920"/>
                <a:chOff x="41503" y="40845"/>
                <a:chExt cx="1645920" cy="1645920"/>
              </a:xfrm>
              <a:grpFill/>
            </p:grpSpPr>
            <p:sp>
              <p:nvSpPr>
                <p:cNvPr id="515" name="Rectangle 514"/>
                <p:cNvSpPr/>
                <p:nvPr/>
              </p:nvSpPr>
              <p:spPr>
                <a:xfrm>
                  <a:off x="41503" y="40845"/>
                  <a:ext cx="1645920" cy="1645920"/>
                </a:xfrm>
                <a:prstGeom prst="rect">
                  <a:avLst/>
                </a:prstGeom>
                <a:grp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spcBef>
                      <a:spcPts val="0"/>
                    </a:spcBef>
                    <a:spcAft>
                      <a:spcPts val="0"/>
                    </a:spcAft>
                  </a:pPr>
                  <a:r>
                    <a:rPr lang="en-US" sz="1100">
                      <a:effectLst/>
                      <a:ea typeface="Times New Roman"/>
                      <a:cs typeface="Times New Roman"/>
                    </a:rPr>
                    <a:t> </a:t>
                  </a:r>
                  <a:endParaRPr lang="en-US" sz="1100">
                    <a:effectLst/>
                    <a:ea typeface="Calibri"/>
                    <a:cs typeface="Times New Roman"/>
                  </a:endParaRPr>
                </a:p>
              </p:txBody>
            </p:sp>
            <p:cxnSp>
              <p:nvCxnSpPr>
                <p:cNvPr id="516" name="Straight Connector 515"/>
                <p:cNvCxnSpPr/>
                <p:nvPr/>
              </p:nvCxnSpPr>
              <p:spPr>
                <a:xfrm>
                  <a:off x="41503" y="22372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7" name="Straight Connector 516"/>
                <p:cNvCxnSpPr/>
                <p:nvPr/>
              </p:nvCxnSpPr>
              <p:spPr>
                <a:xfrm>
                  <a:off x="41503" y="31516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8" name="Straight Connector 517"/>
                <p:cNvCxnSpPr/>
                <p:nvPr/>
              </p:nvCxnSpPr>
              <p:spPr>
                <a:xfrm>
                  <a:off x="41503" y="36088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9" name="Straight Connector 518"/>
                <p:cNvCxnSpPr/>
                <p:nvPr/>
              </p:nvCxnSpPr>
              <p:spPr>
                <a:xfrm>
                  <a:off x="41503" y="26944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0" name="Straight Connector 519"/>
                <p:cNvCxnSpPr/>
                <p:nvPr/>
              </p:nvCxnSpPr>
              <p:spPr>
                <a:xfrm>
                  <a:off x="41503" y="17800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1" name="Straight Connector 520"/>
                <p:cNvCxnSpPr/>
                <p:nvPr/>
              </p:nvCxnSpPr>
              <p:spPr>
                <a:xfrm>
                  <a:off x="41503" y="13228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2" name="Straight Connector 521"/>
                <p:cNvCxnSpPr/>
                <p:nvPr/>
              </p:nvCxnSpPr>
              <p:spPr>
                <a:xfrm>
                  <a:off x="41503" y="8656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3" name="Straight Connector 522"/>
                <p:cNvCxnSpPr/>
                <p:nvPr/>
              </p:nvCxnSpPr>
              <p:spPr>
                <a:xfrm>
                  <a:off x="41503" y="4084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4" name="Straight Connector 523"/>
                <p:cNvCxnSpPr/>
                <p:nvPr/>
              </p:nvCxnSpPr>
              <p:spPr>
                <a:xfrm>
                  <a:off x="41503" y="40660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5" name="Straight Connector 524"/>
                <p:cNvCxnSpPr/>
                <p:nvPr/>
              </p:nvCxnSpPr>
              <p:spPr>
                <a:xfrm>
                  <a:off x="41503" y="45232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6" name="Straight Connector 525"/>
                <p:cNvCxnSpPr/>
                <p:nvPr/>
              </p:nvCxnSpPr>
              <p:spPr>
                <a:xfrm>
                  <a:off x="41503" y="49804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7" name="Straight Connector 526"/>
                <p:cNvCxnSpPr/>
                <p:nvPr/>
              </p:nvCxnSpPr>
              <p:spPr>
                <a:xfrm>
                  <a:off x="41503" y="68092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8" name="Straight Connector 527"/>
                <p:cNvCxnSpPr/>
                <p:nvPr/>
              </p:nvCxnSpPr>
              <p:spPr>
                <a:xfrm>
                  <a:off x="41503" y="77236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9" name="Straight Connector 528"/>
                <p:cNvCxnSpPr/>
                <p:nvPr/>
              </p:nvCxnSpPr>
              <p:spPr>
                <a:xfrm>
                  <a:off x="41503" y="81808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0" name="Straight Connector 529"/>
                <p:cNvCxnSpPr/>
                <p:nvPr/>
              </p:nvCxnSpPr>
              <p:spPr>
                <a:xfrm>
                  <a:off x="41503" y="72664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1" name="Straight Connector 530"/>
                <p:cNvCxnSpPr/>
                <p:nvPr/>
              </p:nvCxnSpPr>
              <p:spPr>
                <a:xfrm>
                  <a:off x="41503" y="63520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2" name="Straight Connector 531"/>
                <p:cNvCxnSpPr/>
                <p:nvPr/>
              </p:nvCxnSpPr>
              <p:spPr>
                <a:xfrm>
                  <a:off x="41503" y="58948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3" name="Straight Connector 532"/>
                <p:cNvCxnSpPr/>
                <p:nvPr/>
              </p:nvCxnSpPr>
              <p:spPr>
                <a:xfrm>
                  <a:off x="41503" y="54376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4" name="Straight Connector 533"/>
                <p:cNvCxnSpPr/>
                <p:nvPr/>
              </p:nvCxnSpPr>
              <p:spPr>
                <a:xfrm>
                  <a:off x="41503" y="86380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5" name="Straight Connector 534"/>
                <p:cNvCxnSpPr/>
                <p:nvPr/>
              </p:nvCxnSpPr>
              <p:spPr>
                <a:xfrm>
                  <a:off x="41503" y="90952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6" name="Straight Connector 535"/>
                <p:cNvCxnSpPr/>
                <p:nvPr/>
              </p:nvCxnSpPr>
              <p:spPr>
                <a:xfrm>
                  <a:off x="41503" y="90952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7" name="Straight Connector 536"/>
                <p:cNvCxnSpPr/>
                <p:nvPr/>
              </p:nvCxnSpPr>
              <p:spPr>
                <a:xfrm>
                  <a:off x="41503" y="100096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8" name="Straight Connector 537"/>
                <p:cNvCxnSpPr/>
                <p:nvPr/>
              </p:nvCxnSpPr>
              <p:spPr>
                <a:xfrm>
                  <a:off x="41503" y="113812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9" name="Straight Connector 538"/>
                <p:cNvCxnSpPr/>
                <p:nvPr/>
              </p:nvCxnSpPr>
              <p:spPr>
                <a:xfrm>
                  <a:off x="41503" y="122956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0" name="Straight Connector 539"/>
                <p:cNvCxnSpPr/>
                <p:nvPr/>
              </p:nvCxnSpPr>
              <p:spPr>
                <a:xfrm>
                  <a:off x="41503" y="122956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1" name="Straight Connector 540"/>
                <p:cNvCxnSpPr/>
                <p:nvPr/>
              </p:nvCxnSpPr>
              <p:spPr>
                <a:xfrm>
                  <a:off x="41503" y="118384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2" name="Straight Connector 541"/>
                <p:cNvCxnSpPr/>
                <p:nvPr/>
              </p:nvCxnSpPr>
              <p:spPr>
                <a:xfrm>
                  <a:off x="41503" y="109240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3" name="Straight Connector 542"/>
                <p:cNvCxnSpPr/>
                <p:nvPr/>
              </p:nvCxnSpPr>
              <p:spPr>
                <a:xfrm>
                  <a:off x="41503" y="104668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4" name="Straight Connector 543"/>
                <p:cNvCxnSpPr/>
                <p:nvPr/>
              </p:nvCxnSpPr>
              <p:spPr>
                <a:xfrm>
                  <a:off x="41503" y="95524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5" name="Straight Connector 544"/>
                <p:cNvCxnSpPr/>
                <p:nvPr/>
              </p:nvCxnSpPr>
              <p:spPr>
                <a:xfrm>
                  <a:off x="41503" y="127528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6" name="Straight Connector 545"/>
                <p:cNvCxnSpPr/>
                <p:nvPr/>
              </p:nvCxnSpPr>
              <p:spPr>
                <a:xfrm>
                  <a:off x="41503" y="132100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7" name="Straight Connector 546"/>
                <p:cNvCxnSpPr/>
                <p:nvPr/>
              </p:nvCxnSpPr>
              <p:spPr>
                <a:xfrm>
                  <a:off x="41503" y="132100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8" name="Straight Connector 547"/>
                <p:cNvCxnSpPr/>
                <p:nvPr/>
              </p:nvCxnSpPr>
              <p:spPr>
                <a:xfrm>
                  <a:off x="41503" y="141244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9" name="Straight Connector 548"/>
                <p:cNvCxnSpPr/>
                <p:nvPr/>
              </p:nvCxnSpPr>
              <p:spPr>
                <a:xfrm>
                  <a:off x="41503" y="154960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0" name="Straight Connector 549"/>
                <p:cNvCxnSpPr/>
                <p:nvPr/>
              </p:nvCxnSpPr>
              <p:spPr>
                <a:xfrm>
                  <a:off x="41503" y="164104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1" name="Straight Connector 550"/>
                <p:cNvCxnSpPr/>
                <p:nvPr/>
              </p:nvCxnSpPr>
              <p:spPr>
                <a:xfrm>
                  <a:off x="41503" y="164104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2" name="Straight Connector 551"/>
                <p:cNvCxnSpPr/>
                <p:nvPr/>
              </p:nvCxnSpPr>
              <p:spPr>
                <a:xfrm>
                  <a:off x="41503" y="159532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3" name="Straight Connector 552"/>
                <p:cNvCxnSpPr/>
                <p:nvPr/>
              </p:nvCxnSpPr>
              <p:spPr>
                <a:xfrm>
                  <a:off x="41503" y="150388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4" name="Straight Connector 553"/>
                <p:cNvCxnSpPr/>
                <p:nvPr/>
              </p:nvCxnSpPr>
              <p:spPr>
                <a:xfrm>
                  <a:off x="41503" y="145816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5" name="Straight Connector 554"/>
                <p:cNvCxnSpPr/>
                <p:nvPr/>
              </p:nvCxnSpPr>
              <p:spPr>
                <a:xfrm>
                  <a:off x="41503" y="1366725"/>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74" name="Group 473"/>
              <p:cNvGrpSpPr/>
              <p:nvPr/>
            </p:nvGrpSpPr>
            <p:grpSpPr>
              <a:xfrm rot="16200000">
                <a:off x="18643" y="63706"/>
                <a:ext cx="1645920" cy="1600200"/>
                <a:chOff x="18643" y="63706"/>
                <a:chExt cx="1645920" cy="1600200"/>
              </a:xfrm>
              <a:grpFill/>
            </p:grpSpPr>
            <p:cxnSp>
              <p:nvCxnSpPr>
                <p:cNvPr id="475" name="Straight Connector 474"/>
                <p:cNvCxnSpPr/>
                <p:nvPr/>
              </p:nvCxnSpPr>
              <p:spPr>
                <a:xfrm>
                  <a:off x="18643" y="24658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6" name="Straight Connector 475"/>
                <p:cNvCxnSpPr/>
                <p:nvPr/>
              </p:nvCxnSpPr>
              <p:spPr>
                <a:xfrm>
                  <a:off x="18643" y="33802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7" name="Straight Connector 476"/>
                <p:cNvCxnSpPr/>
                <p:nvPr/>
              </p:nvCxnSpPr>
              <p:spPr>
                <a:xfrm>
                  <a:off x="18643" y="38374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8" name="Straight Connector 477"/>
                <p:cNvCxnSpPr/>
                <p:nvPr/>
              </p:nvCxnSpPr>
              <p:spPr>
                <a:xfrm>
                  <a:off x="18643" y="29230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9" name="Straight Connector 478"/>
                <p:cNvCxnSpPr/>
                <p:nvPr/>
              </p:nvCxnSpPr>
              <p:spPr>
                <a:xfrm>
                  <a:off x="18643" y="20086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0" name="Straight Connector 479"/>
                <p:cNvCxnSpPr/>
                <p:nvPr/>
              </p:nvCxnSpPr>
              <p:spPr>
                <a:xfrm>
                  <a:off x="18643" y="15514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1" name="Straight Connector 480"/>
                <p:cNvCxnSpPr/>
                <p:nvPr/>
              </p:nvCxnSpPr>
              <p:spPr>
                <a:xfrm>
                  <a:off x="18643" y="10942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2" name="Straight Connector 481"/>
                <p:cNvCxnSpPr/>
                <p:nvPr/>
              </p:nvCxnSpPr>
              <p:spPr>
                <a:xfrm>
                  <a:off x="18643" y="6370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3" name="Straight Connector 482"/>
                <p:cNvCxnSpPr/>
                <p:nvPr/>
              </p:nvCxnSpPr>
              <p:spPr>
                <a:xfrm>
                  <a:off x="18643" y="42946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4" name="Straight Connector 483"/>
                <p:cNvCxnSpPr/>
                <p:nvPr/>
              </p:nvCxnSpPr>
              <p:spPr>
                <a:xfrm>
                  <a:off x="18643" y="47518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5" name="Straight Connector 484"/>
                <p:cNvCxnSpPr/>
                <p:nvPr/>
              </p:nvCxnSpPr>
              <p:spPr>
                <a:xfrm>
                  <a:off x="18643" y="52090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6" name="Straight Connector 485"/>
                <p:cNvCxnSpPr/>
                <p:nvPr/>
              </p:nvCxnSpPr>
              <p:spPr>
                <a:xfrm>
                  <a:off x="18643" y="70378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7" name="Straight Connector 486"/>
                <p:cNvCxnSpPr/>
                <p:nvPr/>
              </p:nvCxnSpPr>
              <p:spPr>
                <a:xfrm>
                  <a:off x="18643" y="79522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8" name="Straight Connector 487"/>
                <p:cNvCxnSpPr/>
                <p:nvPr/>
              </p:nvCxnSpPr>
              <p:spPr>
                <a:xfrm>
                  <a:off x="18643" y="84094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9" name="Straight Connector 488"/>
                <p:cNvCxnSpPr/>
                <p:nvPr/>
              </p:nvCxnSpPr>
              <p:spPr>
                <a:xfrm>
                  <a:off x="18643" y="74950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0" name="Straight Connector 489"/>
                <p:cNvCxnSpPr/>
                <p:nvPr/>
              </p:nvCxnSpPr>
              <p:spPr>
                <a:xfrm>
                  <a:off x="18643" y="65806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1" name="Straight Connector 490"/>
                <p:cNvCxnSpPr/>
                <p:nvPr/>
              </p:nvCxnSpPr>
              <p:spPr>
                <a:xfrm>
                  <a:off x="18643" y="61234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2" name="Straight Connector 491"/>
                <p:cNvCxnSpPr/>
                <p:nvPr/>
              </p:nvCxnSpPr>
              <p:spPr>
                <a:xfrm>
                  <a:off x="18643" y="56662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3" name="Straight Connector 492"/>
                <p:cNvCxnSpPr/>
                <p:nvPr/>
              </p:nvCxnSpPr>
              <p:spPr>
                <a:xfrm>
                  <a:off x="18643" y="88666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4" name="Straight Connector 493"/>
                <p:cNvCxnSpPr/>
                <p:nvPr/>
              </p:nvCxnSpPr>
              <p:spPr>
                <a:xfrm>
                  <a:off x="18643" y="93238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5" name="Straight Connector 494"/>
                <p:cNvCxnSpPr/>
                <p:nvPr/>
              </p:nvCxnSpPr>
              <p:spPr>
                <a:xfrm>
                  <a:off x="18643" y="93238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6" name="Straight Connector 495"/>
                <p:cNvCxnSpPr/>
                <p:nvPr/>
              </p:nvCxnSpPr>
              <p:spPr>
                <a:xfrm>
                  <a:off x="18643" y="102382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7" name="Straight Connector 496"/>
                <p:cNvCxnSpPr/>
                <p:nvPr/>
              </p:nvCxnSpPr>
              <p:spPr>
                <a:xfrm>
                  <a:off x="18643" y="116098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8" name="Straight Connector 497"/>
                <p:cNvCxnSpPr/>
                <p:nvPr/>
              </p:nvCxnSpPr>
              <p:spPr>
                <a:xfrm>
                  <a:off x="18643" y="125242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9" name="Straight Connector 498"/>
                <p:cNvCxnSpPr/>
                <p:nvPr/>
              </p:nvCxnSpPr>
              <p:spPr>
                <a:xfrm>
                  <a:off x="18643" y="125242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0" name="Straight Connector 499"/>
                <p:cNvCxnSpPr/>
                <p:nvPr/>
              </p:nvCxnSpPr>
              <p:spPr>
                <a:xfrm>
                  <a:off x="18643" y="120670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1" name="Straight Connector 500"/>
                <p:cNvCxnSpPr/>
                <p:nvPr/>
              </p:nvCxnSpPr>
              <p:spPr>
                <a:xfrm>
                  <a:off x="18643" y="111526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2" name="Straight Connector 501"/>
                <p:cNvCxnSpPr/>
                <p:nvPr/>
              </p:nvCxnSpPr>
              <p:spPr>
                <a:xfrm>
                  <a:off x="18643" y="106954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3" name="Straight Connector 502"/>
                <p:cNvCxnSpPr/>
                <p:nvPr/>
              </p:nvCxnSpPr>
              <p:spPr>
                <a:xfrm>
                  <a:off x="18643" y="97810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4" name="Straight Connector 503"/>
                <p:cNvCxnSpPr/>
                <p:nvPr/>
              </p:nvCxnSpPr>
              <p:spPr>
                <a:xfrm>
                  <a:off x="18643" y="129814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5" name="Straight Connector 504"/>
                <p:cNvCxnSpPr/>
                <p:nvPr/>
              </p:nvCxnSpPr>
              <p:spPr>
                <a:xfrm>
                  <a:off x="18643" y="134386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6" name="Straight Connector 505"/>
                <p:cNvCxnSpPr/>
                <p:nvPr/>
              </p:nvCxnSpPr>
              <p:spPr>
                <a:xfrm>
                  <a:off x="18643" y="134386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7" name="Straight Connector 506"/>
                <p:cNvCxnSpPr/>
                <p:nvPr/>
              </p:nvCxnSpPr>
              <p:spPr>
                <a:xfrm>
                  <a:off x="18643" y="143530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8" name="Straight Connector 507"/>
                <p:cNvCxnSpPr/>
                <p:nvPr/>
              </p:nvCxnSpPr>
              <p:spPr>
                <a:xfrm>
                  <a:off x="18643" y="157246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9" name="Straight Connector 508"/>
                <p:cNvCxnSpPr/>
                <p:nvPr/>
              </p:nvCxnSpPr>
              <p:spPr>
                <a:xfrm>
                  <a:off x="18643" y="166390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0" name="Straight Connector 509"/>
                <p:cNvCxnSpPr/>
                <p:nvPr/>
              </p:nvCxnSpPr>
              <p:spPr>
                <a:xfrm>
                  <a:off x="18643" y="166390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1" name="Straight Connector 510"/>
                <p:cNvCxnSpPr/>
                <p:nvPr/>
              </p:nvCxnSpPr>
              <p:spPr>
                <a:xfrm>
                  <a:off x="18643" y="161818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2" name="Straight Connector 511"/>
                <p:cNvCxnSpPr/>
                <p:nvPr/>
              </p:nvCxnSpPr>
              <p:spPr>
                <a:xfrm>
                  <a:off x="18643" y="152674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3" name="Straight Connector 512"/>
                <p:cNvCxnSpPr/>
                <p:nvPr/>
              </p:nvCxnSpPr>
              <p:spPr>
                <a:xfrm>
                  <a:off x="18643" y="148102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4" name="Straight Connector 513"/>
                <p:cNvCxnSpPr/>
                <p:nvPr/>
              </p:nvCxnSpPr>
              <p:spPr>
                <a:xfrm>
                  <a:off x="18643" y="1389586"/>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301" name="Rectangle 300"/>
            <p:cNvSpPr/>
            <p:nvPr/>
          </p:nvSpPr>
          <p:spPr bwMode="auto">
            <a:xfrm>
              <a:off x="61785" y="63019"/>
              <a:ext cx="749807" cy="160652"/>
            </a:xfrm>
            <a:prstGeom prst="rect">
              <a:avLst/>
            </a:prstGeom>
            <a:solidFill>
              <a:srgbClr val="FFFFFF">
                <a:alpha val="85000"/>
              </a:srgbClr>
            </a:solidFill>
            <a:ln w="9525">
              <a:noFill/>
              <a:miter lim="800000"/>
              <a:headEnd/>
              <a:tailEnd/>
            </a:ln>
          </p:spPr>
          <p:txBody>
            <a:bodyPr rtlCol="0" anchor="b">
              <a:prstTxWarp prst="textNoShape">
                <a:avLst/>
              </a:prstTxWarp>
            </a:bodyPr>
            <a:lstStyle/>
            <a:p>
              <a:pPr marL="0" marR="0">
                <a:spcBef>
                  <a:spcPts val="0"/>
                </a:spcBef>
                <a:spcAft>
                  <a:spcPts val="0"/>
                </a:spcAft>
              </a:pPr>
              <a:r>
                <a:rPr lang="en-US" sz="1100">
                  <a:effectLst/>
                  <a:latin typeface="Calibri"/>
                  <a:ea typeface="Times New Roman"/>
                  <a:cs typeface="Times New Roman"/>
                </a:rPr>
                <a:t> </a:t>
              </a:r>
              <a:endParaRPr lang="en-US" sz="1100">
                <a:effectLst/>
                <a:latin typeface="Calibri"/>
                <a:ea typeface="Calibri"/>
                <a:cs typeface="Times New Roman"/>
              </a:endParaRPr>
            </a:p>
          </p:txBody>
        </p:sp>
        <p:sp>
          <p:nvSpPr>
            <p:cNvPr id="302" name="Text Box 1190"/>
            <p:cNvSpPr txBox="1"/>
            <p:nvPr/>
          </p:nvSpPr>
          <p:spPr>
            <a:xfrm>
              <a:off x="0" y="0"/>
              <a:ext cx="1039868" cy="222502"/>
            </a:xfrm>
            <a:prstGeom prst="rect">
              <a:avLst/>
            </a:prstGeom>
            <a:noFill/>
          </p:spPr>
          <p:txBody>
            <a:bodyPr wrap="square" rtlCol="0">
              <a:spAutoFit/>
            </a:bodyPr>
            <a:lstStyle/>
            <a:p>
              <a:pPr marL="0" marR="0">
                <a:spcBef>
                  <a:spcPts val="0"/>
                </a:spcBef>
                <a:spcAft>
                  <a:spcPts val="0"/>
                </a:spcAft>
              </a:pPr>
              <a:r>
                <a:rPr lang="en-US" b="1" kern="1200" dirty="0">
                  <a:solidFill>
                    <a:srgbClr val="000000"/>
                  </a:solidFill>
                  <a:effectLst/>
                  <a:latin typeface="Calibri"/>
                  <a:ea typeface="MS Mincho"/>
                  <a:cs typeface="Times New Roman"/>
                </a:rPr>
                <a:t>Mesoscale</a:t>
              </a:r>
              <a:endParaRPr lang="en-US" sz="1400" dirty="0">
                <a:effectLst/>
                <a:latin typeface="Times"/>
                <a:ea typeface="MS Mincho"/>
                <a:cs typeface="Times New Roman"/>
              </a:endParaRPr>
            </a:p>
          </p:txBody>
        </p:sp>
        <p:grpSp>
          <p:nvGrpSpPr>
            <p:cNvPr id="303" name="Group 302"/>
            <p:cNvGrpSpPr>
              <a:grpSpLocks noChangeAspect="1"/>
            </p:cNvGrpSpPr>
            <p:nvPr/>
          </p:nvGrpSpPr>
          <p:grpSpPr>
            <a:xfrm>
              <a:off x="249906" y="287771"/>
              <a:ext cx="1005839" cy="1005840"/>
              <a:chOff x="249906" y="287771"/>
              <a:chExt cx="1645920" cy="1645921"/>
            </a:xfrm>
            <a:solidFill>
              <a:srgbClr val="FF6600"/>
            </a:solidFill>
          </p:grpSpPr>
          <p:grpSp>
            <p:nvGrpSpPr>
              <p:cNvPr id="390" name="Group 389"/>
              <p:cNvGrpSpPr/>
              <p:nvPr/>
            </p:nvGrpSpPr>
            <p:grpSpPr>
              <a:xfrm>
                <a:off x="249906" y="287771"/>
                <a:ext cx="1645920" cy="1645920"/>
                <a:chOff x="249906" y="287771"/>
                <a:chExt cx="1645920" cy="1645920"/>
              </a:xfrm>
              <a:grpFill/>
            </p:grpSpPr>
            <p:sp>
              <p:nvSpPr>
                <p:cNvPr id="432" name="Rectangle 431"/>
                <p:cNvSpPr/>
                <p:nvPr/>
              </p:nvSpPr>
              <p:spPr>
                <a:xfrm>
                  <a:off x="249906" y="287771"/>
                  <a:ext cx="1645920" cy="1645920"/>
                </a:xfrm>
                <a:prstGeom prst="rect">
                  <a:avLst/>
                </a:prstGeom>
                <a:grp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spcBef>
                      <a:spcPts val="0"/>
                    </a:spcBef>
                    <a:spcAft>
                      <a:spcPts val="0"/>
                    </a:spcAft>
                  </a:pPr>
                  <a:r>
                    <a:rPr lang="en-US" sz="1100">
                      <a:effectLst/>
                      <a:ea typeface="Times New Roman"/>
                      <a:cs typeface="Times New Roman"/>
                    </a:rPr>
                    <a:t> </a:t>
                  </a:r>
                  <a:endParaRPr lang="en-US" sz="1100">
                    <a:effectLst/>
                    <a:ea typeface="Calibri"/>
                    <a:cs typeface="Times New Roman"/>
                  </a:endParaRPr>
                </a:p>
              </p:txBody>
            </p:sp>
            <p:cxnSp>
              <p:nvCxnSpPr>
                <p:cNvPr id="433" name="Straight Connector 432"/>
                <p:cNvCxnSpPr/>
                <p:nvPr/>
              </p:nvCxnSpPr>
              <p:spPr>
                <a:xfrm>
                  <a:off x="249906" y="47065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4" name="Straight Connector 433"/>
                <p:cNvCxnSpPr/>
                <p:nvPr/>
              </p:nvCxnSpPr>
              <p:spPr>
                <a:xfrm>
                  <a:off x="249906" y="56209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5" name="Straight Connector 434"/>
                <p:cNvCxnSpPr/>
                <p:nvPr/>
              </p:nvCxnSpPr>
              <p:spPr>
                <a:xfrm>
                  <a:off x="249906" y="60781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6" name="Straight Connector 435"/>
                <p:cNvCxnSpPr/>
                <p:nvPr/>
              </p:nvCxnSpPr>
              <p:spPr>
                <a:xfrm>
                  <a:off x="249906" y="51637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7" name="Straight Connector 436"/>
                <p:cNvCxnSpPr/>
                <p:nvPr/>
              </p:nvCxnSpPr>
              <p:spPr>
                <a:xfrm>
                  <a:off x="249906" y="42493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8" name="Straight Connector 437"/>
                <p:cNvCxnSpPr/>
                <p:nvPr/>
              </p:nvCxnSpPr>
              <p:spPr>
                <a:xfrm>
                  <a:off x="249906" y="37921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9" name="Straight Connector 438"/>
                <p:cNvCxnSpPr/>
                <p:nvPr/>
              </p:nvCxnSpPr>
              <p:spPr>
                <a:xfrm>
                  <a:off x="249906" y="33349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0" name="Straight Connector 439"/>
                <p:cNvCxnSpPr/>
                <p:nvPr/>
              </p:nvCxnSpPr>
              <p:spPr>
                <a:xfrm>
                  <a:off x="249906" y="28777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1" name="Straight Connector 440"/>
                <p:cNvCxnSpPr/>
                <p:nvPr/>
              </p:nvCxnSpPr>
              <p:spPr>
                <a:xfrm>
                  <a:off x="249906" y="65353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2" name="Straight Connector 441"/>
                <p:cNvCxnSpPr/>
                <p:nvPr/>
              </p:nvCxnSpPr>
              <p:spPr>
                <a:xfrm>
                  <a:off x="249906" y="69925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3" name="Straight Connector 442"/>
                <p:cNvCxnSpPr/>
                <p:nvPr/>
              </p:nvCxnSpPr>
              <p:spPr>
                <a:xfrm>
                  <a:off x="249906" y="74497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4" name="Straight Connector 443"/>
                <p:cNvCxnSpPr/>
                <p:nvPr/>
              </p:nvCxnSpPr>
              <p:spPr>
                <a:xfrm>
                  <a:off x="249906" y="92785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5" name="Straight Connector 444"/>
                <p:cNvCxnSpPr/>
                <p:nvPr/>
              </p:nvCxnSpPr>
              <p:spPr>
                <a:xfrm>
                  <a:off x="249906" y="101929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6" name="Straight Connector 445"/>
                <p:cNvCxnSpPr/>
                <p:nvPr/>
              </p:nvCxnSpPr>
              <p:spPr>
                <a:xfrm>
                  <a:off x="249906" y="106501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7" name="Straight Connector 446"/>
                <p:cNvCxnSpPr/>
                <p:nvPr/>
              </p:nvCxnSpPr>
              <p:spPr>
                <a:xfrm>
                  <a:off x="249906" y="97357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8" name="Straight Connector 447"/>
                <p:cNvCxnSpPr/>
                <p:nvPr/>
              </p:nvCxnSpPr>
              <p:spPr>
                <a:xfrm>
                  <a:off x="249906" y="88213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9" name="Straight Connector 448"/>
                <p:cNvCxnSpPr/>
                <p:nvPr/>
              </p:nvCxnSpPr>
              <p:spPr>
                <a:xfrm>
                  <a:off x="249906" y="83641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0" name="Straight Connector 449"/>
                <p:cNvCxnSpPr/>
                <p:nvPr/>
              </p:nvCxnSpPr>
              <p:spPr>
                <a:xfrm>
                  <a:off x="249906" y="79069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1" name="Straight Connector 450"/>
                <p:cNvCxnSpPr/>
                <p:nvPr/>
              </p:nvCxnSpPr>
              <p:spPr>
                <a:xfrm>
                  <a:off x="249906" y="111073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2" name="Straight Connector 451"/>
                <p:cNvCxnSpPr/>
                <p:nvPr/>
              </p:nvCxnSpPr>
              <p:spPr>
                <a:xfrm>
                  <a:off x="249906" y="115645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3" name="Straight Connector 452"/>
                <p:cNvCxnSpPr/>
                <p:nvPr/>
              </p:nvCxnSpPr>
              <p:spPr>
                <a:xfrm>
                  <a:off x="249906" y="115645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4" name="Straight Connector 453"/>
                <p:cNvCxnSpPr/>
                <p:nvPr/>
              </p:nvCxnSpPr>
              <p:spPr>
                <a:xfrm>
                  <a:off x="249906" y="124789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5" name="Straight Connector 454"/>
                <p:cNvCxnSpPr/>
                <p:nvPr/>
              </p:nvCxnSpPr>
              <p:spPr>
                <a:xfrm>
                  <a:off x="249906" y="138505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6" name="Straight Connector 455"/>
                <p:cNvCxnSpPr/>
                <p:nvPr/>
              </p:nvCxnSpPr>
              <p:spPr>
                <a:xfrm>
                  <a:off x="249906" y="147649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7" name="Straight Connector 456"/>
                <p:cNvCxnSpPr/>
                <p:nvPr/>
              </p:nvCxnSpPr>
              <p:spPr>
                <a:xfrm>
                  <a:off x="249906" y="147649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8" name="Straight Connector 457"/>
                <p:cNvCxnSpPr/>
                <p:nvPr/>
              </p:nvCxnSpPr>
              <p:spPr>
                <a:xfrm>
                  <a:off x="249906" y="143077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9" name="Straight Connector 458"/>
                <p:cNvCxnSpPr/>
                <p:nvPr/>
              </p:nvCxnSpPr>
              <p:spPr>
                <a:xfrm>
                  <a:off x="249906" y="133933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0" name="Straight Connector 459"/>
                <p:cNvCxnSpPr/>
                <p:nvPr/>
              </p:nvCxnSpPr>
              <p:spPr>
                <a:xfrm>
                  <a:off x="249906" y="129361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1" name="Straight Connector 460"/>
                <p:cNvCxnSpPr/>
                <p:nvPr/>
              </p:nvCxnSpPr>
              <p:spPr>
                <a:xfrm>
                  <a:off x="249906" y="120217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2" name="Straight Connector 461"/>
                <p:cNvCxnSpPr/>
                <p:nvPr/>
              </p:nvCxnSpPr>
              <p:spPr>
                <a:xfrm>
                  <a:off x="249906" y="152221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3" name="Straight Connector 462"/>
                <p:cNvCxnSpPr/>
                <p:nvPr/>
              </p:nvCxnSpPr>
              <p:spPr>
                <a:xfrm>
                  <a:off x="249906" y="156793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4" name="Straight Connector 463"/>
                <p:cNvCxnSpPr/>
                <p:nvPr/>
              </p:nvCxnSpPr>
              <p:spPr>
                <a:xfrm>
                  <a:off x="249906" y="156793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5" name="Straight Connector 464"/>
                <p:cNvCxnSpPr/>
                <p:nvPr/>
              </p:nvCxnSpPr>
              <p:spPr>
                <a:xfrm>
                  <a:off x="249906" y="165937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6" name="Straight Connector 465"/>
                <p:cNvCxnSpPr/>
                <p:nvPr/>
              </p:nvCxnSpPr>
              <p:spPr>
                <a:xfrm>
                  <a:off x="249906" y="179653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7" name="Straight Connector 466"/>
                <p:cNvCxnSpPr/>
                <p:nvPr/>
              </p:nvCxnSpPr>
              <p:spPr>
                <a:xfrm>
                  <a:off x="249906" y="188797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8" name="Straight Connector 467"/>
                <p:cNvCxnSpPr/>
                <p:nvPr/>
              </p:nvCxnSpPr>
              <p:spPr>
                <a:xfrm>
                  <a:off x="249906" y="188797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9" name="Straight Connector 468"/>
                <p:cNvCxnSpPr/>
                <p:nvPr/>
              </p:nvCxnSpPr>
              <p:spPr>
                <a:xfrm>
                  <a:off x="249906" y="184225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0" name="Straight Connector 469"/>
                <p:cNvCxnSpPr/>
                <p:nvPr/>
              </p:nvCxnSpPr>
              <p:spPr>
                <a:xfrm>
                  <a:off x="249906" y="175081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1" name="Straight Connector 470"/>
                <p:cNvCxnSpPr/>
                <p:nvPr/>
              </p:nvCxnSpPr>
              <p:spPr>
                <a:xfrm>
                  <a:off x="249906" y="170509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2" name="Straight Connector 471"/>
                <p:cNvCxnSpPr/>
                <p:nvPr/>
              </p:nvCxnSpPr>
              <p:spPr>
                <a:xfrm>
                  <a:off x="249906" y="161365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91" name="Group 390"/>
              <p:cNvGrpSpPr/>
              <p:nvPr/>
            </p:nvGrpSpPr>
            <p:grpSpPr>
              <a:xfrm rot="16200000">
                <a:off x="227046" y="310632"/>
                <a:ext cx="1645920" cy="1600200"/>
                <a:chOff x="227046" y="310632"/>
                <a:chExt cx="1645920" cy="1600200"/>
              </a:xfrm>
              <a:grpFill/>
            </p:grpSpPr>
            <p:cxnSp>
              <p:nvCxnSpPr>
                <p:cNvPr id="392" name="Straight Connector 391"/>
                <p:cNvCxnSpPr/>
                <p:nvPr/>
              </p:nvCxnSpPr>
              <p:spPr>
                <a:xfrm>
                  <a:off x="227046" y="49351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3" name="Straight Connector 392"/>
                <p:cNvCxnSpPr/>
                <p:nvPr/>
              </p:nvCxnSpPr>
              <p:spPr>
                <a:xfrm>
                  <a:off x="227046" y="58495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4" name="Straight Connector 393"/>
                <p:cNvCxnSpPr/>
                <p:nvPr/>
              </p:nvCxnSpPr>
              <p:spPr>
                <a:xfrm>
                  <a:off x="227046" y="63067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5" name="Straight Connector 394"/>
                <p:cNvCxnSpPr/>
                <p:nvPr/>
              </p:nvCxnSpPr>
              <p:spPr>
                <a:xfrm>
                  <a:off x="227046" y="53923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6" name="Straight Connector 395"/>
                <p:cNvCxnSpPr/>
                <p:nvPr/>
              </p:nvCxnSpPr>
              <p:spPr>
                <a:xfrm>
                  <a:off x="227046" y="44779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7" name="Straight Connector 396"/>
                <p:cNvCxnSpPr/>
                <p:nvPr/>
              </p:nvCxnSpPr>
              <p:spPr>
                <a:xfrm>
                  <a:off x="227046" y="40207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8" name="Straight Connector 397"/>
                <p:cNvCxnSpPr/>
                <p:nvPr/>
              </p:nvCxnSpPr>
              <p:spPr>
                <a:xfrm>
                  <a:off x="227046" y="35635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9" name="Straight Connector 398"/>
                <p:cNvCxnSpPr/>
                <p:nvPr/>
              </p:nvCxnSpPr>
              <p:spPr>
                <a:xfrm>
                  <a:off x="227046" y="31063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0" name="Straight Connector 399"/>
                <p:cNvCxnSpPr/>
                <p:nvPr/>
              </p:nvCxnSpPr>
              <p:spPr>
                <a:xfrm>
                  <a:off x="227046" y="67639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1" name="Straight Connector 400"/>
                <p:cNvCxnSpPr/>
                <p:nvPr/>
              </p:nvCxnSpPr>
              <p:spPr>
                <a:xfrm>
                  <a:off x="227046" y="72211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2" name="Straight Connector 401"/>
                <p:cNvCxnSpPr/>
                <p:nvPr/>
              </p:nvCxnSpPr>
              <p:spPr>
                <a:xfrm>
                  <a:off x="227046" y="76783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3" name="Straight Connector 402"/>
                <p:cNvCxnSpPr/>
                <p:nvPr/>
              </p:nvCxnSpPr>
              <p:spPr>
                <a:xfrm>
                  <a:off x="227046" y="95071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4" name="Straight Connector 403"/>
                <p:cNvCxnSpPr/>
                <p:nvPr/>
              </p:nvCxnSpPr>
              <p:spPr>
                <a:xfrm>
                  <a:off x="227046" y="104215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5" name="Straight Connector 404"/>
                <p:cNvCxnSpPr/>
                <p:nvPr/>
              </p:nvCxnSpPr>
              <p:spPr>
                <a:xfrm>
                  <a:off x="227046" y="108787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6" name="Straight Connector 405"/>
                <p:cNvCxnSpPr/>
                <p:nvPr/>
              </p:nvCxnSpPr>
              <p:spPr>
                <a:xfrm>
                  <a:off x="227046" y="99643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7" name="Straight Connector 406"/>
                <p:cNvCxnSpPr/>
                <p:nvPr/>
              </p:nvCxnSpPr>
              <p:spPr>
                <a:xfrm>
                  <a:off x="227046" y="90499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8" name="Straight Connector 407"/>
                <p:cNvCxnSpPr/>
                <p:nvPr/>
              </p:nvCxnSpPr>
              <p:spPr>
                <a:xfrm>
                  <a:off x="227046" y="85927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9" name="Straight Connector 408"/>
                <p:cNvCxnSpPr/>
                <p:nvPr/>
              </p:nvCxnSpPr>
              <p:spPr>
                <a:xfrm>
                  <a:off x="227046" y="81355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0" name="Straight Connector 409"/>
                <p:cNvCxnSpPr/>
                <p:nvPr/>
              </p:nvCxnSpPr>
              <p:spPr>
                <a:xfrm>
                  <a:off x="227046" y="113359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1" name="Straight Connector 410"/>
                <p:cNvCxnSpPr/>
                <p:nvPr/>
              </p:nvCxnSpPr>
              <p:spPr>
                <a:xfrm>
                  <a:off x="227046" y="117931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2" name="Straight Connector 411"/>
                <p:cNvCxnSpPr/>
                <p:nvPr/>
              </p:nvCxnSpPr>
              <p:spPr>
                <a:xfrm>
                  <a:off x="227046" y="117931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3" name="Straight Connector 412"/>
                <p:cNvCxnSpPr/>
                <p:nvPr/>
              </p:nvCxnSpPr>
              <p:spPr>
                <a:xfrm>
                  <a:off x="227046" y="127075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4" name="Straight Connector 413"/>
                <p:cNvCxnSpPr/>
                <p:nvPr/>
              </p:nvCxnSpPr>
              <p:spPr>
                <a:xfrm>
                  <a:off x="227046" y="140791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5" name="Straight Connector 414"/>
                <p:cNvCxnSpPr/>
                <p:nvPr/>
              </p:nvCxnSpPr>
              <p:spPr>
                <a:xfrm>
                  <a:off x="227046" y="149935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6" name="Straight Connector 415"/>
                <p:cNvCxnSpPr/>
                <p:nvPr/>
              </p:nvCxnSpPr>
              <p:spPr>
                <a:xfrm>
                  <a:off x="227046" y="149935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7" name="Straight Connector 416"/>
                <p:cNvCxnSpPr/>
                <p:nvPr/>
              </p:nvCxnSpPr>
              <p:spPr>
                <a:xfrm>
                  <a:off x="227046" y="145363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8" name="Straight Connector 417"/>
                <p:cNvCxnSpPr/>
                <p:nvPr/>
              </p:nvCxnSpPr>
              <p:spPr>
                <a:xfrm>
                  <a:off x="227046" y="136219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9" name="Straight Connector 418"/>
                <p:cNvCxnSpPr/>
                <p:nvPr/>
              </p:nvCxnSpPr>
              <p:spPr>
                <a:xfrm>
                  <a:off x="227046" y="131647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0" name="Straight Connector 419"/>
                <p:cNvCxnSpPr/>
                <p:nvPr/>
              </p:nvCxnSpPr>
              <p:spPr>
                <a:xfrm>
                  <a:off x="227046" y="122503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1" name="Straight Connector 420"/>
                <p:cNvCxnSpPr/>
                <p:nvPr/>
              </p:nvCxnSpPr>
              <p:spPr>
                <a:xfrm>
                  <a:off x="227046" y="154507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2" name="Straight Connector 421"/>
                <p:cNvCxnSpPr/>
                <p:nvPr/>
              </p:nvCxnSpPr>
              <p:spPr>
                <a:xfrm>
                  <a:off x="227046" y="159079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3" name="Straight Connector 422"/>
                <p:cNvCxnSpPr/>
                <p:nvPr/>
              </p:nvCxnSpPr>
              <p:spPr>
                <a:xfrm>
                  <a:off x="227046" y="159079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4" name="Straight Connector 423"/>
                <p:cNvCxnSpPr/>
                <p:nvPr/>
              </p:nvCxnSpPr>
              <p:spPr>
                <a:xfrm>
                  <a:off x="227046" y="168223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5" name="Straight Connector 424"/>
                <p:cNvCxnSpPr/>
                <p:nvPr/>
              </p:nvCxnSpPr>
              <p:spPr>
                <a:xfrm>
                  <a:off x="227046" y="181939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6" name="Straight Connector 425"/>
                <p:cNvCxnSpPr/>
                <p:nvPr/>
              </p:nvCxnSpPr>
              <p:spPr>
                <a:xfrm>
                  <a:off x="227046" y="191083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7" name="Straight Connector 426"/>
                <p:cNvCxnSpPr/>
                <p:nvPr/>
              </p:nvCxnSpPr>
              <p:spPr>
                <a:xfrm>
                  <a:off x="227046" y="191083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8" name="Straight Connector 427"/>
                <p:cNvCxnSpPr/>
                <p:nvPr/>
              </p:nvCxnSpPr>
              <p:spPr>
                <a:xfrm>
                  <a:off x="227046" y="186511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9" name="Straight Connector 428"/>
                <p:cNvCxnSpPr/>
                <p:nvPr/>
              </p:nvCxnSpPr>
              <p:spPr>
                <a:xfrm>
                  <a:off x="227046" y="177367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0" name="Straight Connector 429"/>
                <p:cNvCxnSpPr/>
                <p:nvPr/>
              </p:nvCxnSpPr>
              <p:spPr>
                <a:xfrm>
                  <a:off x="227046" y="172795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1" name="Straight Connector 430"/>
                <p:cNvCxnSpPr/>
                <p:nvPr/>
              </p:nvCxnSpPr>
              <p:spPr>
                <a:xfrm>
                  <a:off x="227046" y="163651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304" name="Rectangle 303"/>
            <p:cNvSpPr/>
            <p:nvPr/>
          </p:nvSpPr>
          <p:spPr bwMode="auto">
            <a:xfrm>
              <a:off x="271139" y="307579"/>
              <a:ext cx="821533" cy="162784"/>
            </a:xfrm>
            <a:prstGeom prst="rect">
              <a:avLst/>
            </a:prstGeom>
            <a:solidFill>
              <a:srgbClr val="FFFFFF">
                <a:alpha val="85000"/>
              </a:srgbClr>
            </a:solidFill>
            <a:ln w="9525">
              <a:noFill/>
              <a:miter lim="800000"/>
              <a:headEnd/>
              <a:tailEnd/>
            </a:ln>
          </p:spPr>
          <p:txBody>
            <a:bodyPr rtlCol="0" anchor="b">
              <a:prstTxWarp prst="textNoShape">
                <a:avLst/>
              </a:prstTxWarp>
            </a:bodyPr>
            <a:lstStyle/>
            <a:p>
              <a:pPr marL="0" marR="0">
                <a:spcBef>
                  <a:spcPts val="0"/>
                </a:spcBef>
                <a:spcAft>
                  <a:spcPts val="0"/>
                </a:spcAft>
              </a:pPr>
              <a:r>
                <a:rPr lang="en-US" sz="1100">
                  <a:effectLst/>
                  <a:latin typeface="Calibri"/>
                  <a:ea typeface="Times New Roman"/>
                  <a:cs typeface="Times New Roman"/>
                </a:rPr>
                <a:t> </a:t>
              </a:r>
              <a:endParaRPr lang="en-US" sz="1100">
                <a:effectLst/>
                <a:latin typeface="Calibri"/>
                <a:ea typeface="Calibri"/>
                <a:cs typeface="Times New Roman"/>
              </a:endParaRPr>
            </a:p>
          </p:txBody>
        </p:sp>
        <p:sp>
          <p:nvSpPr>
            <p:cNvPr id="305" name="Text Box 2758"/>
            <p:cNvSpPr txBox="1"/>
            <p:nvPr/>
          </p:nvSpPr>
          <p:spPr>
            <a:xfrm>
              <a:off x="204773" y="247738"/>
              <a:ext cx="1059774" cy="222502"/>
            </a:xfrm>
            <a:prstGeom prst="rect">
              <a:avLst/>
            </a:prstGeom>
            <a:noFill/>
          </p:spPr>
          <p:txBody>
            <a:bodyPr wrap="square" rtlCol="0">
              <a:spAutoFit/>
            </a:bodyPr>
            <a:lstStyle/>
            <a:p>
              <a:pPr marL="0" marR="0">
                <a:spcBef>
                  <a:spcPts val="0"/>
                </a:spcBef>
                <a:spcAft>
                  <a:spcPts val="0"/>
                </a:spcAft>
              </a:pPr>
              <a:r>
                <a:rPr lang="en-US" b="1" kern="1200" dirty="0">
                  <a:solidFill>
                    <a:srgbClr val="000000"/>
                  </a:solidFill>
                  <a:effectLst/>
                  <a:latin typeface="Calibri"/>
                  <a:ea typeface="MS Mincho"/>
                  <a:cs typeface="Times New Roman"/>
                </a:rPr>
                <a:t>Nested LES</a:t>
              </a:r>
              <a:endParaRPr lang="en-US" sz="1400" dirty="0">
                <a:effectLst/>
                <a:latin typeface="Times"/>
                <a:ea typeface="MS Mincho"/>
                <a:cs typeface="Times New Roman"/>
              </a:endParaRPr>
            </a:p>
          </p:txBody>
        </p:sp>
        <p:grpSp>
          <p:nvGrpSpPr>
            <p:cNvPr id="306" name="Group 305"/>
            <p:cNvGrpSpPr>
              <a:grpSpLocks noChangeAspect="1"/>
            </p:cNvGrpSpPr>
            <p:nvPr/>
          </p:nvGrpSpPr>
          <p:grpSpPr>
            <a:xfrm>
              <a:off x="489186" y="512811"/>
              <a:ext cx="548639" cy="548640"/>
              <a:chOff x="489186" y="512811"/>
              <a:chExt cx="1645920" cy="1645921"/>
            </a:xfrm>
            <a:solidFill>
              <a:srgbClr val="FF0000"/>
            </a:solidFill>
          </p:grpSpPr>
          <p:grpSp>
            <p:nvGrpSpPr>
              <p:cNvPr id="307" name="Group 306"/>
              <p:cNvGrpSpPr/>
              <p:nvPr/>
            </p:nvGrpSpPr>
            <p:grpSpPr>
              <a:xfrm>
                <a:off x="489186" y="512811"/>
                <a:ext cx="1645920" cy="1645920"/>
                <a:chOff x="489186" y="512811"/>
                <a:chExt cx="1645920" cy="1645920"/>
              </a:xfrm>
              <a:grpFill/>
            </p:grpSpPr>
            <p:sp>
              <p:nvSpPr>
                <p:cNvPr id="349" name="Rectangle 348"/>
                <p:cNvSpPr/>
                <p:nvPr/>
              </p:nvSpPr>
              <p:spPr>
                <a:xfrm>
                  <a:off x="489186" y="512811"/>
                  <a:ext cx="1645920" cy="1645920"/>
                </a:xfrm>
                <a:prstGeom prst="rect">
                  <a:avLst/>
                </a:prstGeom>
                <a:grp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spcBef>
                      <a:spcPts val="0"/>
                    </a:spcBef>
                    <a:spcAft>
                      <a:spcPts val="0"/>
                    </a:spcAft>
                  </a:pPr>
                  <a:r>
                    <a:rPr lang="en-US" sz="1100">
                      <a:effectLst/>
                      <a:ea typeface="Times New Roman"/>
                      <a:cs typeface="Times New Roman"/>
                    </a:rPr>
                    <a:t> </a:t>
                  </a:r>
                  <a:endParaRPr lang="en-US" sz="1100">
                    <a:effectLst/>
                    <a:ea typeface="Calibri"/>
                    <a:cs typeface="Times New Roman"/>
                  </a:endParaRPr>
                </a:p>
              </p:txBody>
            </p:sp>
            <p:cxnSp>
              <p:nvCxnSpPr>
                <p:cNvPr id="350" name="Straight Connector 349"/>
                <p:cNvCxnSpPr/>
                <p:nvPr/>
              </p:nvCxnSpPr>
              <p:spPr>
                <a:xfrm>
                  <a:off x="489186" y="69569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1" name="Straight Connector 350"/>
                <p:cNvCxnSpPr/>
                <p:nvPr/>
              </p:nvCxnSpPr>
              <p:spPr>
                <a:xfrm>
                  <a:off x="489186" y="78713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2" name="Straight Connector 351"/>
                <p:cNvCxnSpPr/>
                <p:nvPr/>
              </p:nvCxnSpPr>
              <p:spPr>
                <a:xfrm>
                  <a:off x="489186" y="83285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3" name="Straight Connector 352"/>
                <p:cNvCxnSpPr/>
                <p:nvPr/>
              </p:nvCxnSpPr>
              <p:spPr>
                <a:xfrm>
                  <a:off x="489186" y="74141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4" name="Straight Connector 353"/>
                <p:cNvCxnSpPr/>
                <p:nvPr/>
              </p:nvCxnSpPr>
              <p:spPr>
                <a:xfrm>
                  <a:off x="489186" y="64997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5" name="Straight Connector 354"/>
                <p:cNvCxnSpPr/>
                <p:nvPr/>
              </p:nvCxnSpPr>
              <p:spPr>
                <a:xfrm>
                  <a:off x="489186" y="60425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6" name="Straight Connector 355"/>
                <p:cNvCxnSpPr/>
                <p:nvPr/>
              </p:nvCxnSpPr>
              <p:spPr>
                <a:xfrm>
                  <a:off x="489186" y="55853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7" name="Straight Connector 356"/>
                <p:cNvCxnSpPr/>
                <p:nvPr/>
              </p:nvCxnSpPr>
              <p:spPr>
                <a:xfrm>
                  <a:off x="489186" y="51281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8" name="Straight Connector 357"/>
                <p:cNvCxnSpPr/>
                <p:nvPr/>
              </p:nvCxnSpPr>
              <p:spPr>
                <a:xfrm>
                  <a:off x="489186" y="87857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9" name="Straight Connector 358"/>
                <p:cNvCxnSpPr/>
                <p:nvPr/>
              </p:nvCxnSpPr>
              <p:spPr>
                <a:xfrm>
                  <a:off x="489186" y="92429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0" name="Straight Connector 359"/>
                <p:cNvCxnSpPr/>
                <p:nvPr/>
              </p:nvCxnSpPr>
              <p:spPr>
                <a:xfrm>
                  <a:off x="489186" y="97001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1" name="Straight Connector 360"/>
                <p:cNvCxnSpPr/>
                <p:nvPr/>
              </p:nvCxnSpPr>
              <p:spPr>
                <a:xfrm>
                  <a:off x="489186" y="115289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2" name="Straight Connector 361"/>
                <p:cNvCxnSpPr/>
                <p:nvPr/>
              </p:nvCxnSpPr>
              <p:spPr>
                <a:xfrm>
                  <a:off x="489186" y="124433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3" name="Straight Connector 362"/>
                <p:cNvCxnSpPr/>
                <p:nvPr/>
              </p:nvCxnSpPr>
              <p:spPr>
                <a:xfrm>
                  <a:off x="489186" y="129005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4" name="Straight Connector 363"/>
                <p:cNvCxnSpPr/>
                <p:nvPr/>
              </p:nvCxnSpPr>
              <p:spPr>
                <a:xfrm>
                  <a:off x="489186" y="119861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5" name="Straight Connector 364"/>
                <p:cNvCxnSpPr/>
                <p:nvPr/>
              </p:nvCxnSpPr>
              <p:spPr>
                <a:xfrm>
                  <a:off x="489186" y="110717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6" name="Straight Connector 365"/>
                <p:cNvCxnSpPr/>
                <p:nvPr/>
              </p:nvCxnSpPr>
              <p:spPr>
                <a:xfrm>
                  <a:off x="489186" y="106145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7" name="Straight Connector 366"/>
                <p:cNvCxnSpPr/>
                <p:nvPr/>
              </p:nvCxnSpPr>
              <p:spPr>
                <a:xfrm>
                  <a:off x="489186" y="101573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8" name="Straight Connector 367"/>
                <p:cNvCxnSpPr/>
                <p:nvPr/>
              </p:nvCxnSpPr>
              <p:spPr>
                <a:xfrm>
                  <a:off x="489186" y="133577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9" name="Straight Connector 368"/>
                <p:cNvCxnSpPr/>
                <p:nvPr/>
              </p:nvCxnSpPr>
              <p:spPr>
                <a:xfrm>
                  <a:off x="489186" y="138149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0" name="Straight Connector 369"/>
                <p:cNvCxnSpPr/>
                <p:nvPr/>
              </p:nvCxnSpPr>
              <p:spPr>
                <a:xfrm>
                  <a:off x="489186" y="138149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1" name="Straight Connector 370"/>
                <p:cNvCxnSpPr/>
                <p:nvPr/>
              </p:nvCxnSpPr>
              <p:spPr>
                <a:xfrm>
                  <a:off x="489186" y="147293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2" name="Straight Connector 371"/>
                <p:cNvCxnSpPr/>
                <p:nvPr/>
              </p:nvCxnSpPr>
              <p:spPr>
                <a:xfrm>
                  <a:off x="489186" y="161009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3" name="Straight Connector 372"/>
                <p:cNvCxnSpPr/>
                <p:nvPr/>
              </p:nvCxnSpPr>
              <p:spPr>
                <a:xfrm>
                  <a:off x="489186" y="170153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4" name="Straight Connector 373"/>
                <p:cNvCxnSpPr/>
                <p:nvPr/>
              </p:nvCxnSpPr>
              <p:spPr>
                <a:xfrm>
                  <a:off x="489186" y="170153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5" name="Straight Connector 374"/>
                <p:cNvCxnSpPr/>
                <p:nvPr/>
              </p:nvCxnSpPr>
              <p:spPr>
                <a:xfrm>
                  <a:off x="489186" y="165581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6" name="Straight Connector 375"/>
                <p:cNvCxnSpPr/>
                <p:nvPr/>
              </p:nvCxnSpPr>
              <p:spPr>
                <a:xfrm>
                  <a:off x="489186" y="156437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7" name="Straight Connector 376"/>
                <p:cNvCxnSpPr/>
                <p:nvPr/>
              </p:nvCxnSpPr>
              <p:spPr>
                <a:xfrm>
                  <a:off x="489186" y="151865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8" name="Straight Connector 377"/>
                <p:cNvCxnSpPr/>
                <p:nvPr/>
              </p:nvCxnSpPr>
              <p:spPr>
                <a:xfrm>
                  <a:off x="489186" y="142721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9" name="Straight Connector 378"/>
                <p:cNvCxnSpPr/>
                <p:nvPr/>
              </p:nvCxnSpPr>
              <p:spPr>
                <a:xfrm>
                  <a:off x="489186" y="174725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0" name="Straight Connector 379"/>
                <p:cNvCxnSpPr/>
                <p:nvPr/>
              </p:nvCxnSpPr>
              <p:spPr>
                <a:xfrm>
                  <a:off x="489186" y="179297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1" name="Straight Connector 380"/>
                <p:cNvCxnSpPr/>
                <p:nvPr/>
              </p:nvCxnSpPr>
              <p:spPr>
                <a:xfrm>
                  <a:off x="489186" y="179297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2" name="Straight Connector 381"/>
                <p:cNvCxnSpPr/>
                <p:nvPr/>
              </p:nvCxnSpPr>
              <p:spPr>
                <a:xfrm>
                  <a:off x="489186" y="188441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3" name="Straight Connector 382"/>
                <p:cNvCxnSpPr/>
                <p:nvPr/>
              </p:nvCxnSpPr>
              <p:spPr>
                <a:xfrm>
                  <a:off x="489186" y="202157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4" name="Straight Connector 383"/>
                <p:cNvCxnSpPr/>
                <p:nvPr/>
              </p:nvCxnSpPr>
              <p:spPr>
                <a:xfrm>
                  <a:off x="489186" y="211301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5" name="Straight Connector 384"/>
                <p:cNvCxnSpPr/>
                <p:nvPr/>
              </p:nvCxnSpPr>
              <p:spPr>
                <a:xfrm>
                  <a:off x="489186" y="211301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6" name="Straight Connector 385"/>
                <p:cNvCxnSpPr/>
                <p:nvPr/>
              </p:nvCxnSpPr>
              <p:spPr>
                <a:xfrm>
                  <a:off x="489186" y="206729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7" name="Straight Connector 386"/>
                <p:cNvCxnSpPr/>
                <p:nvPr/>
              </p:nvCxnSpPr>
              <p:spPr>
                <a:xfrm>
                  <a:off x="489186" y="197585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8" name="Straight Connector 387"/>
                <p:cNvCxnSpPr/>
                <p:nvPr/>
              </p:nvCxnSpPr>
              <p:spPr>
                <a:xfrm>
                  <a:off x="489186" y="193013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9" name="Straight Connector 388"/>
                <p:cNvCxnSpPr/>
                <p:nvPr/>
              </p:nvCxnSpPr>
              <p:spPr>
                <a:xfrm>
                  <a:off x="489186" y="1838691"/>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08" name="Group 307"/>
              <p:cNvGrpSpPr/>
              <p:nvPr/>
            </p:nvGrpSpPr>
            <p:grpSpPr>
              <a:xfrm rot="16200000">
                <a:off x="466326" y="535672"/>
                <a:ext cx="1645920" cy="1600200"/>
                <a:chOff x="466326" y="535672"/>
                <a:chExt cx="1645920" cy="1600200"/>
              </a:xfrm>
              <a:grpFill/>
            </p:grpSpPr>
            <p:cxnSp>
              <p:nvCxnSpPr>
                <p:cNvPr id="309" name="Straight Connector 308"/>
                <p:cNvCxnSpPr/>
                <p:nvPr/>
              </p:nvCxnSpPr>
              <p:spPr>
                <a:xfrm>
                  <a:off x="466326" y="71855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p:nvCxnSpPr>
              <p:spPr>
                <a:xfrm>
                  <a:off x="466326" y="80999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1" name="Straight Connector 310"/>
                <p:cNvCxnSpPr/>
                <p:nvPr/>
              </p:nvCxnSpPr>
              <p:spPr>
                <a:xfrm>
                  <a:off x="466326" y="85571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2" name="Straight Connector 311"/>
                <p:cNvCxnSpPr/>
                <p:nvPr/>
              </p:nvCxnSpPr>
              <p:spPr>
                <a:xfrm>
                  <a:off x="466326" y="76427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3" name="Straight Connector 312"/>
                <p:cNvCxnSpPr/>
                <p:nvPr/>
              </p:nvCxnSpPr>
              <p:spPr>
                <a:xfrm>
                  <a:off x="466326" y="67283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4" name="Straight Connector 313"/>
                <p:cNvCxnSpPr/>
                <p:nvPr/>
              </p:nvCxnSpPr>
              <p:spPr>
                <a:xfrm>
                  <a:off x="466326" y="62711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5" name="Straight Connector 314"/>
                <p:cNvCxnSpPr/>
                <p:nvPr/>
              </p:nvCxnSpPr>
              <p:spPr>
                <a:xfrm>
                  <a:off x="466326" y="58139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6" name="Straight Connector 315"/>
                <p:cNvCxnSpPr/>
                <p:nvPr/>
              </p:nvCxnSpPr>
              <p:spPr>
                <a:xfrm>
                  <a:off x="466326" y="53567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7" name="Straight Connector 316"/>
                <p:cNvCxnSpPr/>
                <p:nvPr/>
              </p:nvCxnSpPr>
              <p:spPr>
                <a:xfrm>
                  <a:off x="466326" y="90143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8" name="Straight Connector 317"/>
                <p:cNvCxnSpPr/>
                <p:nvPr/>
              </p:nvCxnSpPr>
              <p:spPr>
                <a:xfrm>
                  <a:off x="466326" y="94715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9" name="Straight Connector 318"/>
                <p:cNvCxnSpPr/>
                <p:nvPr/>
              </p:nvCxnSpPr>
              <p:spPr>
                <a:xfrm>
                  <a:off x="466326" y="99287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0" name="Straight Connector 319"/>
                <p:cNvCxnSpPr/>
                <p:nvPr/>
              </p:nvCxnSpPr>
              <p:spPr>
                <a:xfrm>
                  <a:off x="466326" y="117575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1" name="Straight Connector 320"/>
                <p:cNvCxnSpPr/>
                <p:nvPr/>
              </p:nvCxnSpPr>
              <p:spPr>
                <a:xfrm>
                  <a:off x="466326" y="126719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2" name="Straight Connector 321"/>
                <p:cNvCxnSpPr/>
                <p:nvPr/>
              </p:nvCxnSpPr>
              <p:spPr>
                <a:xfrm>
                  <a:off x="466326" y="131291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3" name="Straight Connector 322"/>
                <p:cNvCxnSpPr/>
                <p:nvPr/>
              </p:nvCxnSpPr>
              <p:spPr>
                <a:xfrm>
                  <a:off x="466326" y="122147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4" name="Straight Connector 323"/>
                <p:cNvCxnSpPr/>
                <p:nvPr/>
              </p:nvCxnSpPr>
              <p:spPr>
                <a:xfrm>
                  <a:off x="466326" y="113003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Straight Connector 324"/>
                <p:cNvCxnSpPr/>
                <p:nvPr/>
              </p:nvCxnSpPr>
              <p:spPr>
                <a:xfrm>
                  <a:off x="466326" y="108431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6" name="Straight Connector 325"/>
                <p:cNvCxnSpPr/>
                <p:nvPr/>
              </p:nvCxnSpPr>
              <p:spPr>
                <a:xfrm>
                  <a:off x="466326" y="103859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7" name="Straight Connector 326"/>
                <p:cNvCxnSpPr/>
                <p:nvPr/>
              </p:nvCxnSpPr>
              <p:spPr>
                <a:xfrm>
                  <a:off x="466326" y="135863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8" name="Straight Connector 327"/>
                <p:cNvCxnSpPr/>
                <p:nvPr/>
              </p:nvCxnSpPr>
              <p:spPr>
                <a:xfrm>
                  <a:off x="466326" y="140435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9" name="Straight Connector 328"/>
                <p:cNvCxnSpPr/>
                <p:nvPr/>
              </p:nvCxnSpPr>
              <p:spPr>
                <a:xfrm>
                  <a:off x="466326" y="140435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0" name="Straight Connector 329"/>
                <p:cNvCxnSpPr/>
                <p:nvPr/>
              </p:nvCxnSpPr>
              <p:spPr>
                <a:xfrm>
                  <a:off x="466326" y="149579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p:cNvCxnSpPr/>
                <p:nvPr/>
              </p:nvCxnSpPr>
              <p:spPr>
                <a:xfrm>
                  <a:off x="466326" y="163295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2" name="Straight Connector 331"/>
                <p:cNvCxnSpPr/>
                <p:nvPr/>
              </p:nvCxnSpPr>
              <p:spPr>
                <a:xfrm>
                  <a:off x="466326" y="172439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3" name="Straight Connector 332"/>
                <p:cNvCxnSpPr/>
                <p:nvPr/>
              </p:nvCxnSpPr>
              <p:spPr>
                <a:xfrm>
                  <a:off x="466326" y="172439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4" name="Straight Connector 333"/>
                <p:cNvCxnSpPr/>
                <p:nvPr/>
              </p:nvCxnSpPr>
              <p:spPr>
                <a:xfrm>
                  <a:off x="466326" y="167867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5" name="Straight Connector 334"/>
                <p:cNvCxnSpPr/>
                <p:nvPr/>
              </p:nvCxnSpPr>
              <p:spPr>
                <a:xfrm>
                  <a:off x="466326" y="158723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6" name="Straight Connector 335"/>
                <p:cNvCxnSpPr/>
                <p:nvPr/>
              </p:nvCxnSpPr>
              <p:spPr>
                <a:xfrm>
                  <a:off x="466326" y="154151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7" name="Straight Connector 336"/>
                <p:cNvCxnSpPr/>
                <p:nvPr/>
              </p:nvCxnSpPr>
              <p:spPr>
                <a:xfrm>
                  <a:off x="466326" y="145007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8" name="Straight Connector 337"/>
                <p:cNvCxnSpPr/>
                <p:nvPr/>
              </p:nvCxnSpPr>
              <p:spPr>
                <a:xfrm>
                  <a:off x="466326" y="177011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9" name="Straight Connector 338"/>
                <p:cNvCxnSpPr/>
                <p:nvPr/>
              </p:nvCxnSpPr>
              <p:spPr>
                <a:xfrm>
                  <a:off x="466326" y="181583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0" name="Straight Connector 339"/>
                <p:cNvCxnSpPr/>
                <p:nvPr/>
              </p:nvCxnSpPr>
              <p:spPr>
                <a:xfrm>
                  <a:off x="466326" y="181583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1" name="Straight Connector 340"/>
                <p:cNvCxnSpPr/>
                <p:nvPr/>
              </p:nvCxnSpPr>
              <p:spPr>
                <a:xfrm>
                  <a:off x="466326" y="190727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2" name="Straight Connector 341"/>
                <p:cNvCxnSpPr/>
                <p:nvPr/>
              </p:nvCxnSpPr>
              <p:spPr>
                <a:xfrm>
                  <a:off x="466326" y="204443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3" name="Straight Connector 342"/>
                <p:cNvCxnSpPr/>
                <p:nvPr/>
              </p:nvCxnSpPr>
              <p:spPr>
                <a:xfrm>
                  <a:off x="466326" y="213587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4" name="Straight Connector 343"/>
                <p:cNvCxnSpPr/>
                <p:nvPr/>
              </p:nvCxnSpPr>
              <p:spPr>
                <a:xfrm>
                  <a:off x="466326" y="213587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5" name="Straight Connector 344"/>
                <p:cNvCxnSpPr/>
                <p:nvPr/>
              </p:nvCxnSpPr>
              <p:spPr>
                <a:xfrm>
                  <a:off x="466326" y="209015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6" name="Straight Connector 345"/>
                <p:cNvCxnSpPr/>
                <p:nvPr/>
              </p:nvCxnSpPr>
              <p:spPr>
                <a:xfrm>
                  <a:off x="466326" y="199871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7" name="Straight Connector 346"/>
                <p:cNvCxnSpPr/>
                <p:nvPr/>
              </p:nvCxnSpPr>
              <p:spPr>
                <a:xfrm>
                  <a:off x="466326" y="195299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8" name="Straight Connector 347"/>
                <p:cNvCxnSpPr/>
                <p:nvPr/>
              </p:nvCxnSpPr>
              <p:spPr>
                <a:xfrm>
                  <a:off x="466326" y="1861552"/>
                  <a:ext cx="1645920"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353881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DOE Wind Resource Characterization Portfolio</a:t>
            </a:r>
            <a:endParaRPr lang="en-US" dirty="0"/>
          </a:p>
        </p:txBody>
      </p:sp>
      <p:graphicFrame>
        <p:nvGraphicFramePr>
          <p:cNvPr id="4" name="Chart 3"/>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426751511"/>
              </p:ext>
            </p:extLst>
          </p:nvPr>
        </p:nvGraphicFramePr>
        <p:xfrm>
          <a:off x="-986896" y="1030070"/>
          <a:ext cx="8843962" cy="5524893"/>
        </p:xfrm>
        <a:graphic>
          <a:graphicData uri="http://schemas.openxmlformats.org/drawingml/2006/chart">
            <c:chart xmlns:c="http://schemas.openxmlformats.org/drawingml/2006/chart" xmlns:r="http://schemas.openxmlformats.org/officeDocument/2006/relationships" r:id="rId3"/>
          </a:graphicData>
        </a:graphic>
      </p:graphicFrame>
      <p:sp>
        <p:nvSpPr>
          <p:cNvPr id="13" name="Rectangle 12"/>
          <p:cNvSpPr/>
          <p:nvPr/>
        </p:nvSpPr>
        <p:spPr>
          <a:xfrm>
            <a:off x="6778980" y="2506133"/>
            <a:ext cx="282222" cy="259644"/>
          </a:xfrm>
          <a:prstGeom prst="rect">
            <a:avLst/>
          </a:prstGeom>
          <a:solidFill>
            <a:schemeClr val="accent3"/>
          </a:solid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7117646" y="2415822"/>
            <a:ext cx="1783644" cy="440266"/>
          </a:xfrm>
          <a:prstGeom prst="rect">
            <a:avLst/>
          </a:prstGeom>
        </p:spPr>
        <p:txBody>
          <a:bodyPr vert="horz" wrap="squar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000" b="1" i="0" u="none" strike="noStrike" kern="1200" cap="none" spc="0" normalizeH="0" baseline="0" noProof="0" dirty="0" smtClean="0">
                <a:ln>
                  <a:noFill/>
                </a:ln>
                <a:effectLst/>
                <a:uLnTx/>
                <a:uFillTx/>
                <a:latin typeface="Arial Narrow"/>
                <a:ea typeface="+mn-ea"/>
                <a:cs typeface="Arial Narrow"/>
              </a:rPr>
              <a:t>Field Testing</a:t>
            </a:r>
          </a:p>
        </p:txBody>
      </p:sp>
      <p:sp>
        <p:nvSpPr>
          <p:cNvPr id="15" name="Rectangle 14"/>
          <p:cNvSpPr/>
          <p:nvPr/>
        </p:nvSpPr>
        <p:spPr>
          <a:xfrm>
            <a:off x="6778980" y="3172177"/>
            <a:ext cx="282222" cy="259644"/>
          </a:xfrm>
          <a:prstGeom prst="rect">
            <a:avLst/>
          </a:prstGeom>
          <a:solidFill>
            <a:schemeClr val="accent2"/>
          </a:solid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7117646" y="3081866"/>
            <a:ext cx="1783644" cy="440266"/>
          </a:xfrm>
          <a:prstGeom prst="rect">
            <a:avLst/>
          </a:prstGeom>
        </p:spPr>
        <p:txBody>
          <a:bodyPr vert="horz" wrap="squar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lang="en-US" sz="2000" b="1" dirty="0" smtClean="0">
                <a:latin typeface="Arial Narrow"/>
                <a:ea typeface="+mn-ea"/>
                <a:cs typeface="Arial Narrow"/>
              </a:rPr>
              <a:t>Observations</a:t>
            </a:r>
            <a:endParaRPr kumimoji="0" lang="en-US" sz="2000" b="1" i="0" u="none" strike="noStrike" kern="1200" cap="none" spc="0" normalizeH="0" baseline="0" noProof="0" dirty="0" smtClean="0">
              <a:ln>
                <a:noFill/>
              </a:ln>
              <a:effectLst/>
              <a:uLnTx/>
              <a:uFillTx/>
              <a:latin typeface="Arial Narrow"/>
              <a:ea typeface="+mn-ea"/>
              <a:cs typeface="Arial Narrow"/>
            </a:endParaRPr>
          </a:p>
        </p:txBody>
      </p:sp>
      <p:sp>
        <p:nvSpPr>
          <p:cNvPr id="17" name="Rectangle 16"/>
          <p:cNvSpPr/>
          <p:nvPr/>
        </p:nvSpPr>
        <p:spPr>
          <a:xfrm>
            <a:off x="6778980" y="3781776"/>
            <a:ext cx="282222" cy="259644"/>
          </a:xfrm>
          <a:prstGeom prst="rect">
            <a:avLst/>
          </a:prstGeom>
          <a:solidFill>
            <a:schemeClr val="accent1"/>
          </a:solid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7117646" y="3691465"/>
            <a:ext cx="1783644" cy="440266"/>
          </a:xfrm>
          <a:prstGeom prst="rect">
            <a:avLst/>
          </a:prstGeom>
        </p:spPr>
        <p:txBody>
          <a:bodyPr vert="horz" wrap="squar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000" b="1" i="0" u="none" strike="noStrike" kern="1200" cap="none" spc="0" normalizeH="0" baseline="0" noProof="0" dirty="0" smtClean="0">
                <a:ln>
                  <a:noFill/>
                </a:ln>
                <a:effectLst/>
                <a:uLnTx/>
                <a:uFillTx/>
                <a:latin typeface="Arial Narrow"/>
                <a:ea typeface="+mn-ea"/>
                <a:cs typeface="Arial Narrow"/>
              </a:rPr>
              <a:t>Analysis</a:t>
            </a:r>
          </a:p>
        </p:txBody>
      </p:sp>
      <p:sp>
        <p:nvSpPr>
          <p:cNvPr id="19" name="Rectangle 18"/>
          <p:cNvSpPr/>
          <p:nvPr/>
        </p:nvSpPr>
        <p:spPr>
          <a:xfrm>
            <a:off x="6778980" y="4397021"/>
            <a:ext cx="282222" cy="259644"/>
          </a:xfrm>
          <a:prstGeom prst="rect">
            <a:avLst/>
          </a:prstGeom>
          <a:solidFill>
            <a:schemeClr val="accent6"/>
          </a:solid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7117646" y="4306710"/>
            <a:ext cx="1783644" cy="440266"/>
          </a:xfrm>
          <a:prstGeom prst="rect">
            <a:avLst/>
          </a:prstGeom>
        </p:spPr>
        <p:txBody>
          <a:bodyPr vert="horz" wrap="squar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000" b="1" i="0" u="none" strike="noStrike" kern="1200" cap="none" spc="0" normalizeH="0" baseline="0" noProof="0" dirty="0" smtClean="0">
                <a:ln>
                  <a:noFill/>
                </a:ln>
                <a:effectLst/>
                <a:uLnTx/>
                <a:uFillTx/>
                <a:latin typeface="Arial Narrow"/>
                <a:ea typeface="+mn-ea"/>
                <a:cs typeface="Arial Narrow"/>
              </a:rPr>
              <a:t>Modeling</a:t>
            </a:r>
          </a:p>
        </p:txBody>
      </p:sp>
      <p:sp>
        <p:nvSpPr>
          <p:cNvPr id="12" name="Rectangle 11"/>
          <p:cNvSpPr/>
          <p:nvPr/>
        </p:nvSpPr>
        <p:spPr>
          <a:xfrm>
            <a:off x="6533535" y="2311864"/>
            <a:ext cx="2133387" cy="648182"/>
          </a:xfrm>
          <a:prstGeom prst="rect">
            <a:avLst/>
          </a:prstGeom>
          <a:noFill/>
          <a:ln w="25400">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31090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Field Testing Projects – WFIP 2</a:t>
            </a:r>
            <a:endParaRPr lang="en-US" dirty="0"/>
          </a:p>
        </p:txBody>
      </p:sp>
      <p:sp>
        <p:nvSpPr>
          <p:cNvPr id="13" name="Content Placeholder 4"/>
          <p:cNvSpPr txBox="1">
            <a:spLocks/>
          </p:cNvSpPr>
          <p:nvPr/>
        </p:nvSpPr>
        <p:spPr>
          <a:xfrm>
            <a:off x="303087" y="1576225"/>
            <a:ext cx="8458201" cy="4572000"/>
          </a:xfrm>
          <a:prstGeom prst="rect">
            <a:avLst/>
          </a:prstGeom>
        </p:spPr>
        <p:txBody>
          <a:bodyPr/>
          <a:lstStyle/>
          <a:p>
            <a:pPr>
              <a:spcAft>
                <a:spcPts val="1000"/>
              </a:spcAft>
            </a:pPr>
            <a:r>
              <a:rPr lang="en-US" b="1" dirty="0" smtClean="0">
                <a:solidFill>
                  <a:srgbClr val="000000"/>
                </a:solidFill>
                <a:latin typeface="+mn-lt"/>
                <a:cs typeface="Arial Narrow"/>
              </a:rPr>
              <a:t>Objectives: </a:t>
            </a:r>
          </a:p>
          <a:p>
            <a:pPr marL="457200" indent="-182880">
              <a:spcAft>
                <a:spcPts val="1000"/>
              </a:spcAft>
              <a:buFont typeface="Arial" panose="020B0604020202020204" pitchFamily="34" charset="0"/>
              <a:buChar char="•"/>
            </a:pPr>
            <a:r>
              <a:rPr lang="en-US" sz="1400" b="1" dirty="0" smtClean="0">
                <a:solidFill>
                  <a:schemeClr val="tx1">
                    <a:lumMod val="75000"/>
                  </a:schemeClr>
                </a:solidFill>
              </a:rPr>
              <a:t>Improve the physical understanding of atmospheric processes</a:t>
            </a:r>
            <a:r>
              <a:rPr lang="en-US" sz="1400" dirty="0" smtClean="0">
                <a:solidFill>
                  <a:schemeClr val="tx1">
                    <a:lumMod val="75000"/>
                  </a:schemeClr>
                </a:solidFill>
              </a:rPr>
              <a:t> which directly impact wind industry forecasts</a:t>
            </a:r>
          </a:p>
          <a:p>
            <a:pPr marL="457200" indent="-182880">
              <a:spcAft>
                <a:spcPts val="1000"/>
              </a:spcAft>
              <a:buFont typeface="Arial" panose="020B0604020202020204" pitchFamily="34" charset="0"/>
              <a:buChar char="•"/>
            </a:pPr>
            <a:r>
              <a:rPr lang="en-US" sz="1400" b="1" dirty="0" smtClean="0">
                <a:solidFill>
                  <a:schemeClr val="tx1">
                    <a:lumMod val="75000"/>
                  </a:schemeClr>
                </a:solidFill>
              </a:rPr>
              <a:t>Incorporate the new understanding</a:t>
            </a:r>
            <a:r>
              <a:rPr lang="en-US" sz="1400" dirty="0" smtClean="0">
                <a:solidFill>
                  <a:schemeClr val="tx1">
                    <a:lumMod val="75000"/>
                  </a:schemeClr>
                </a:solidFill>
              </a:rPr>
              <a:t> into the foundational weather forecasting models</a:t>
            </a:r>
            <a:endParaRPr lang="en-US" sz="1400" dirty="0">
              <a:solidFill>
                <a:schemeClr val="tx1">
                  <a:lumMod val="75000"/>
                </a:schemeClr>
              </a:solidFill>
            </a:endParaRPr>
          </a:p>
          <a:p>
            <a:pPr>
              <a:spcBef>
                <a:spcPct val="20000"/>
              </a:spcBef>
              <a:spcAft>
                <a:spcPts val="1000"/>
              </a:spcAft>
            </a:pPr>
            <a:r>
              <a:rPr lang="en-US" b="1" dirty="0" smtClean="0">
                <a:solidFill>
                  <a:srgbClr val="000000"/>
                </a:solidFill>
                <a:cs typeface="Arial Narrow"/>
              </a:rPr>
              <a:t>Budget Periods:</a:t>
            </a:r>
          </a:p>
          <a:p>
            <a:pPr marL="457200" indent="-182880">
              <a:spcAft>
                <a:spcPts val="1000"/>
              </a:spcAft>
              <a:buFont typeface="Arial" panose="020B0604020202020204" pitchFamily="34" charset="0"/>
              <a:buChar char="•"/>
            </a:pPr>
            <a:r>
              <a:rPr lang="en-US" sz="1400" b="1" dirty="0" smtClean="0">
                <a:solidFill>
                  <a:schemeClr val="tx1">
                    <a:lumMod val="75000"/>
                  </a:schemeClr>
                </a:solidFill>
              </a:rPr>
              <a:t>Budget Period 1: </a:t>
            </a:r>
            <a:r>
              <a:rPr lang="en-US" sz="1400" dirty="0" smtClean="0">
                <a:solidFill>
                  <a:schemeClr val="tx1">
                    <a:lumMod val="75000"/>
                  </a:schemeClr>
                </a:solidFill>
              </a:rPr>
              <a:t>Planning integration and acquiring land easements (up to 9 months) </a:t>
            </a:r>
            <a:endParaRPr lang="en-US" sz="1400" dirty="0">
              <a:solidFill>
                <a:schemeClr val="tx1">
                  <a:lumMod val="75000"/>
                </a:schemeClr>
              </a:solidFill>
            </a:endParaRPr>
          </a:p>
          <a:p>
            <a:pPr marL="457200" indent="-182880">
              <a:spcAft>
                <a:spcPts val="1000"/>
              </a:spcAft>
              <a:buFont typeface="Arial" panose="020B0604020202020204" pitchFamily="34" charset="0"/>
              <a:buChar char="•"/>
            </a:pPr>
            <a:r>
              <a:rPr lang="en-US" sz="1400" b="1" dirty="0">
                <a:solidFill>
                  <a:schemeClr val="tx1">
                    <a:lumMod val="75000"/>
                  </a:schemeClr>
                </a:solidFill>
              </a:rPr>
              <a:t>Budget Period </a:t>
            </a:r>
            <a:r>
              <a:rPr lang="en-US" sz="1400" b="1" dirty="0" smtClean="0">
                <a:solidFill>
                  <a:schemeClr val="tx1">
                    <a:lumMod val="75000"/>
                  </a:schemeClr>
                </a:solidFill>
              </a:rPr>
              <a:t>2: </a:t>
            </a:r>
            <a:r>
              <a:rPr lang="en-US" sz="1400" dirty="0" smtClean="0">
                <a:solidFill>
                  <a:schemeClr val="tx1">
                    <a:lumMod val="75000"/>
                  </a:schemeClr>
                </a:solidFill>
              </a:rPr>
              <a:t>Field campaign (up to 18 months) </a:t>
            </a:r>
          </a:p>
          <a:p>
            <a:pPr marL="457200" indent="-182880">
              <a:spcAft>
                <a:spcPts val="1000"/>
              </a:spcAft>
              <a:buFont typeface="Arial" panose="020B0604020202020204" pitchFamily="34" charset="0"/>
              <a:buChar char="•"/>
            </a:pPr>
            <a:r>
              <a:rPr lang="en-US" sz="1400" b="1" dirty="0">
                <a:solidFill>
                  <a:schemeClr val="tx1">
                    <a:lumMod val="75000"/>
                  </a:schemeClr>
                </a:solidFill>
              </a:rPr>
              <a:t>Budget Period </a:t>
            </a:r>
            <a:r>
              <a:rPr lang="en-US" sz="1400" b="1" dirty="0" smtClean="0">
                <a:solidFill>
                  <a:schemeClr val="tx1">
                    <a:lumMod val="75000"/>
                  </a:schemeClr>
                </a:solidFill>
              </a:rPr>
              <a:t>3: </a:t>
            </a:r>
            <a:r>
              <a:rPr lang="en-US" sz="1400" dirty="0" smtClean="0">
                <a:solidFill>
                  <a:schemeClr val="tx1">
                    <a:lumMod val="75000"/>
                  </a:schemeClr>
                </a:solidFill>
              </a:rPr>
              <a:t>Data analysis and model improvement (up </a:t>
            </a:r>
            <a:r>
              <a:rPr lang="en-US" sz="1400" dirty="0">
                <a:solidFill>
                  <a:schemeClr val="tx1">
                    <a:lumMod val="75000"/>
                  </a:schemeClr>
                </a:solidFill>
              </a:rPr>
              <a:t>to </a:t>
            </a:r>
            <a:r>
              <a:rPr lang="en-US" sz="1400" dirty="0" smtClean="0">
                <a:solidFill>
                  <a:schemeClr val="tx1">
                    <a:lumMod val="75000"/>
                  </a:schemeClr>
                </a:solidFill>
              </a:rPr>
              <a:t>12 </a:t>
            </a:r>
            <a:r>
              <a:rPr lang="en-US" sz="1400" dirty="0">
                <a:solidFill>
                  <a:schemeClr val="tx1">
                    <a:lumMod val="75000"/>
                  </a:schemeClr>
                </a:solidFill>
              </a:rPr>
              <a:t>months) </a:t>
            </a:r>
          </a:p>
          <a:p>
            <a:pPr>
              <a:spcAft>
                <a:spcPts val="1000"/>
              </a:spcAft>
            </a:pPr>
            <a:r>
              <a:rPr lang="en-US" b="1" dirty="0" smtClean="0">
                <a:solidFill>
                  <a:srgbClr val="000000"/>
                </a:solidFill>
                <a:cs typeface="Arial Narrow"/>
              </a:rPr>
              <a:t>Desired Outcomes:</a:t>
            </a:r>
            <a:endParaRPr lang="en-US" b="1" dirty="0">
              <a:solidFill>
                <a:srgbClr val="000000"/>
              </a:solidFill>
              <a:cs typeface="Arial Narrow"/>
            </a:endParaRPr>
          </a:p>
          <a:p>
            <a:pPr marL="457200" indent="-182880">
              <a:spcAft>
                <a:spcPts val="1000"/>
              </a:spcAft>
              <a:buFont typeface="Arial" panose="020B0604020202020204" pitchFamily="34" charset="0"/>
              <a:buChar char="•"/>
            </a:pPr>
            <a:r>
              <a:rPr lang="en-US" sz="1400" b="1" dirty="0" smtClean="0">
                <a:solidFill>
                  <a:schemeClr val="tx1">
                    <a:lumMod val="75000"/>
                  </a:schemeClr>
                </a:solidFill>
              </a:rPr>
              <a:t>Develop new or improved WRF model schemes or atmospheric modeling theories </a:t>
            </a:r>
            <a:r>
              <a:rPr lang="en-US" sz="1400" dirty="0">
                <a:solidFill>
                  <a:schemeClr val="tx1">
                    <a:lumMod val="75000"/>
                  </a:schemeClr>
                </a:solidFill>
              </a:rPr>
              <a:t>that </a:t>
            </a:r>
            <a:r>
              <a:rPr lang="en-US" sz="1400" dirty="0" smtClean="0">
                <a:solidFill>
                  <a:schemeClr val="tx1">
                    <a:lumMod val="75000"/>
                  </a:schemeClr>
                </a:solidFill>
              </a:rPr>
              <a:t>better represent physical processes and increase accuracy of predicted wind changes in the 0 to 15 hour forecasts, with positive implication for day-ahead forecasts, in foundational weather models</a:t>
            </a:r>
            <a:endParaRPr lang="en-US" sz="1400" dirty="0">
              <a:solidFill>
                <a:schemeClr val="tx1">
                  <a:lumMod val="75000"/>
                </a:schemeClr>
              </a:solidFill>
            </a:endParaRPr>
          </a:p>
          <a:p>
            <a:pPr marL="457200" indent="-182880">
              <a:spcAft>
                <a:spcPts val="1000"/>
              </a:spcAft>
              <a:buFont typeface="Arial" panose="020B0604020202020204" pitchFamily="34" charset="0"/>
              <a:buChar char="•"/>
            </a:pPr>
            <a:r>
              <a:rPr lang="en-US" sz="1400" b="1" dirty="0" smtClean="0">
                <a:solidFill>
                  <a:schemeClr val="tx1">
                    <a:lumMod val="75000"/>
                  </a:schemeClr>
                </a:solidFill>
              </a:rPr>
              <a:t>Develop decision support tools </a:t>
            </a:r>
            <a:r>
              <a:rPr lang="en-US" sz="1400" dirty="0" smtClean="0">
                <a:solidFill>
                  <a:schemeClr val="tx1">
                    <a:lumMod val="75000"/>
                  </a:schemeClr>
                </a:solidFill>
              </a:rPr>
              <a:t>which could include probabilistic forecast information, uncertainty quantification and forecast reliability for system operations</a:t>
            </a:r>
            <a:endParaRPr lang="en-US" sz="1600" dirty="0" smtClean="0">
              <a:solidFill>
                <a:schemeClr val="tx1">
                  <a:lumMod val="75000"/>
                </a:schemeClr>
              </a:solidFill>
              <a:latin typeface="+mn-lt"/>
            </a:endParaRPr>
          </a:p>
          <a:p>
            <a:pPr>
              <a:spcBef>
                <a:spcPct val="20000"/>
              </a:spcBef>
              <a:spcAft>
                <a:spcPts val="1000"/>
              </a:spcAft>
            </a:pPr>
            <a:endParaRPr lang="en-US" sz="1600" b="1" dirty="0">
              <a:solidFill>
                <a:schemeClr val="tx1">
                  <a:lumMod val="75000"/>
                </a:schemeClr>
              </a:solidFill>
            </a:endParaRPr>
          </a:p>
        </p:txBody>
      </p:sp>
      <p:sp>
        <p:nvSpPr>
          <p:cNvPr id="4" name="TextBox 3"/>
          <p:cNvSpPr txBox="1"/>
          <p:nvPr/>
        </p:nvSpPr>
        <p:spPr>
          <a:xfrm>
            <a:off x="303086" y="1168718"/>
            <a:ext cx="8458201" cy="586409"/>
          </a:xfrm>
          <a:prstGeom prst="rect">
            <a:avLst/>
          </a:prstGeom>
        </p:spPr>
        <p:txBody>
          <a:bodyPr vert="horz" wrap="square" lIns="91440" tIns="45720" rIns="91440" bIns="45720" rtlCol="0">
            <a:normAutofit fontScale="85000" lnSpcReduction="10000"/>
          </a:bodyPr>
          <a:lstStyle/>
          <a:p>
            <a:pPr fontAlgn="auto">
              <a:spcBef>
                <a:spcPct val="20000"/>
              </a:spcBef>
              <a:spcAft>
                <a:spcPts val="0"/>
              </a:spcAft>
            </a:pPr>
            <a:r>
              <a:rPr lang="en-US" sz="2400" b="1" u="sng" dirty="0" smtClean="0">
                <a:solidFill>
                  <a:srgbClr val="000000"/>
                </a:solidFill>
                <a:cs typeface="Arial Narrow"/>
              </a:rPr>
              <a:t>Wind Forecasting Improvement Project in Complex Terrain (WFIP 2):</a:t>
            </a:r>
            <a:endParaRPr kumimoji="0" lang="en-US" sz="2800" b="1" i="0" u="sng" strike="noStrike" kern="1200" cap="none" spc="0" normalizeH="0" baseline="0" noProof="0" dirty="0" smtClean="0">
              <a:ln>
                <a:noFill/>
              </a:ln>
              <a:solidFill>
                <a:srgbClr val="FFFFFF"/>
              </a:solidFill>
              <a:effectLst/>
              <a:uLnTx/>
              <a:uFillTx/>
              <a:latin typeface="Arial Narrow"/>
              <a:ea typeface="+mn-ea"/>
              <a:cs typeface="Arial Narrow"/>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108835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563529" y="1260779"/>
            <a:ext cx="5300154" cy="3540337"/>
          </a:xfrm>
          <a:prstGeom prst="rect">
            <a:avLst/>
          </a:prstGeom>
        </p:spPr>
      </p:pic>
      <p:sp>
        <p:nvSpPr>
          <p:cNvPr id="5" name="Content Placeholder 4"/>
          <p:cNvSpPr>
            <a:spLocks noGrp="1"/>
          </p:cNvSpPr>
          <p:nvPr>
            <p:ph idx="1"/>
          </p:nvPr>
        </p:nvSpPr>
        <p:spPr>
          <a:xfrm>
            <a:off x="190500" y="1596925"/>
            <a:ext cx="2880691" cy="4569192"/>
          </a:xfrm>
        </p:spPr>
        <p:txBody>
          <a:bodyPr/>
          <a:lstStyle/>
          <a:p>
            <a:pPr marL="137160" indent="-137160"/>
            <a:r>
              <a:rPr lang="en-US" sz="1800" b="1" dirty="0" smtClean="0">
                <a:solidFill>
                  <a:srgbClr val="50565C"/>
                </a:solidFill>
                <a:cs typeface="Arial" pitchFamily="34" charset="0"/>
              </a:rPr>
              <a:t>Vaisala, Inc.</a:t>
            </a:r>
            <a:r>
              <a:rPr lang="en-US" sz="1800" dirty="0" smtClean="0">
                <a:solidFill>
                  <a:srgbClr val="50565C"/>
                </a:solidFill>
                <a:cs typeface="Arial" pitchFamily="34" charset="0"/>
              </a:rPr>
              <a:t> selected as awardee</a:t>
            </a:r>
          </a:p>
          <a:p>
            <a:pPr marL="137160" indent="-137160"/>
            <a:r>
              <a:rPr lang="en-US" sz="1800" dirty="0" smtClean="0">
                <a:solidFill>
                  <a:srgbClr val="50565C"/>
                </a:solidFill>
                <a:cs typeface="Arial" pitchFamily="34" charset="0"/>
              </a:rPr>
              <a:t>Awardee will work with larger, integrated WFIP 2 team:</a:t>
            </a:r>
          </a:p>
          <a:p>
            <a:pPr marL="537210" lvl="1" indent="-137160"/>
            <a:r>
              <a:rPr lang="en-US" sz="1600" dirty="0" smtClean="0">
                <a:solidFill>
                  <a:srgbClr val="50565C"/>
                </a:solidFill>
                <a:cs typeface="Arial" pitchFamily="34" charset="0"/>
              </a:rPr>
              <a:t>National Atmospheric and Oceanic Administration (NOAA)</a:t>
            </a:r>
          </a:p>
          <a:p>
            <a:pPr marL="537210" lvl="1" indent="-137160"/>
            <a:r>
              <a:rPr lang="en-US" sz="1600" dirty="0" smtClean="0">
                <a:solidFill>
                  <a:srgbClr val="50565C"/>
                </a:solidFill>
                <a:cs typeface="Arial" pitchFamily="34" charset="0"/>
              </a:rPr>
              <a:t>4 DOE Laboratories:</a:t>
            </a:r>
          </a:p>
          <a:p>
            <a:pPr marL="937260" lvl="2" indent="-137160"/>
            <a:r>
              <a:rPr lang="en-US" sz="1400" dirty="0" smtClean="0">
                <a:solidFill>
                  <a:srgbClr val="50565C"/>
                </a:solidFill>
                <a:cs typeface="Arial" pitchFamily="34" charset="0"/>
              </a:rPr>
              <a:t>Argonne National Laboratory</a:t>
            </a:r>
          </a:p>
          <a:p>
            <a:pPr marL="937260" lvl="2" indent="-137160"/>
            <a:r>
              <a:rPr lang="en-US" sz="1400" dirty="0" smtClean="0">
                <a:solidFill>
                  <a:srgbClr val="50565C"/>
                </a:solidFill>
                <a:cs typeface="Arial" pitchFamily="34" charset="0"/>
              </a:rPr>
              <a:t>Lawrence Livermore National Laboratory</a:t>
            </a:r>
          </a:p>
          <a:p>
            <a:pPr marL="937260" lvl="2" indent="-137160"/>
            <a:r>
              <a:rPr lang="en-US" sz="1400" dirty="0" smtClean="0">
                <a:solidFill>
                  <a:srgbClr val="50565C"/>
                </a:solidFill>
                <a:cs typeface="Arial" pitchFamily="34" charset="0"/>
              </a:rPr>
              <a:t>National Renewable Energy Laboratory</a:t>
            </a:r>
          </a:p>
          <a:p>
            <a:pPr marL="937260" lvl="2" indent="-137160"/>
            <a:r>
              <a:rPr lang="en-US" sz="1400" dirty="0" smtClean="0">
                <a:solidFill>
                  <a:srgbClr val="50565C"/>
                </a:solidFill>
                <a:cs typeface="Arial" pitchFamily="34" charset="0"/>
              </a:rPr>
              <a:t>Pacific Northwest National Laboratory</a:t>
            </a:r>
          </a:p>
          <a:p>
            <a:pPr marL="537210" lvl="1" indent="-137160"/>
            <a:endParaRPr lang="en-US" sz="800" dirty="0"/>
          </a:p>
        </p:txBody>
      </p:sp>
      <p:sp>
        <p:nvSpPr>
          <p:cNvPr id="3" name="Title 2"/>
          <p:cNvSpPr>
            <a:spLocks noGrp="1"/>
          </p:cNvSpPr>
          <p:nvPr>
            <p:ph type="title"/>
          </p:nvPr>
        </p:nvSpPr>
        <p:spPr>
          <a:xfrm>
            <a:off x="177800" y="0"/>
            <a:ext cx="5664200" cy="901700"/>
          </a:xfrm>
        </p:spPr>
        <p:txBody>
          <a:bodyPr/>
          <a:lstStyle/>
          <a:p>
            <a:r>
              <a:rPr lang="en-US" dirty="0" smtClean="0"/>
              <a:t>Field Testing Projects – WFIP 2</a:t>
            </a:r>
            <a:endParaRPr lang="en-US" dirty="0"/>
          </a:p>
        </p:txBody>
      </p:sp>
      <p:sp>
        <p:nvSpPr>
          <p:cNvPr id="8" name="TextBox 7"/>
          <p:cNvSpPr txBox="1"/>
          <p:nvPr/>
        </p:nvSpPr>
        <p:spPr>
          <a:xfrm>
            <a:off x="3489789" y="4817806"/>
            <a:ext cx="5451881" cy="609600"/>
          </a:xfrm>
          <a:prstGeom prst="rect">
            <a:avLst/>
          </a:prstGeom>
        </p:spPr>
        <p:txBody>
          <a:bodyPr vert="horz" wrap="none" lIns="91440" tIns="45720" rIns="91440" bIns="45720" rtlCol="0">
            <a:normAutofit/>
          </a:bodyPr>
          <a:lstStyle/>
          <a:p>
            <a:pPr fontAlgn="auto">
              <a:spcBef>
                <a:spcPct val="20000"/>
              </a:spcBef>
              <a:spcAft>
                <a:spcPts val="0"/>
              </a:spcAft>
            </a:pPr>
            <a:r>
              <a:rPr lang="en-US" sz="1200" dirty="0" smtClean="0">
                <a:latin typeface="+mn-lt"/>
                <a:ea typeface="+mn-ea"/>
                <a:cs typeface="Arial Narrow"/>
              </a:rPr>
              <a:t>Field study area (red box) with instrument locations (yellow pins)</a:t>
            </a:r>
            <a:endParaRPr kumimoji="0" lang="en-US" sz="1200" i="0" u="none" strike="noStrike" kern="1200" cap="none" spc="0" normalizeH="0" baseline="0" noProof="0" dirty="0" smtClean="0">
              <a:ln>
                <a:noFill/>
              </a:ln>
              <a:effectLst/>
              <a:uLnTx/>
              <a:uFillTx/>
              <a:latin typeface="+mn-lt"/>
              <a:ea typeface="+mn-ea"/>
              <a:cs typeface="Arial Narrow"/>
            </a:endParaRPr>
          </a:p>
          <a:p>
            <a:pPr fontAlgn="auto">
              <a:spcBef>
                <a:spcPct val="20000"/>
              </a:spcBef>
              <a:spcAft>
                <a:spcPts val="0"/>
              </a:spcAft>
            </a:pPr>
            <a:r>
              <a:rPr kumimoji="0" lang="en-US" sz="900" i="0" u="none" strike="noStrike" kern="1200" cap="none" spc="0" normalizeH="0" baseline="0" noProof="0" dirty="0" smtClean="0">
                <a:ln>
                  <a:noFill/>
                </a:ln>
                <a:effectLst/>
                <a:uLnTx/>
                <a:uFillTx/>
                <a:latin typeface="+mn-lt"/>
                <a:ea typeface="+mn-ea"/>
                <a:cs typeface="Arial Narrow"/>
              </a:rPr>
              <a:t>Source:</a:t>
            </a:r>
            <a:r>
              <a:rPr lang="en-US" sz="900" dirty="0" smtClean="0">
                <a:latin typeface="+mn-lt"/>
                <a:ea typeface="+mn-ea"/>
                <a:cs typeface="Arial Narrow"/>
              </a:rPr>
              <a:t> Vaisala </a:t>
            </a:r>
          </a:p>
        </p:txBody>
      </p:sp>
      <p:sp>
        <p:nvSpPr>
          <p:cNvPr id="10" name="TextBox 9"/>
          <p:cNvSpPr txBox="1"/>
          <p:nvPr/>
        </p:nvSpPr>
        <p:spPr>
          <a:xfrm>
            <a:off x="6165852" y="1709125"/>
            <a:ext cx="1391478" cy="407504"/>
          </a:xfrm>
          <a:prstGeom prst="rect">
            <a:avLst/>
          </a:prstGeom>
        </p:spPr>
        <p:txBody>
          <a:bodyPr vert="horz" wrap="square" lIns="91440" tIns="45720" rIns="91440" bIns="45720" rtlCol="0">
            <a:normAutofit fontScale="85000" lnSpcReduction="10000"/>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bg1"/>
                </a:solidFill>
                <a:effectLst/>
                <a:uLnTx/>
                <a:uFillTx/>
                <a:latin typeface="Arial Narrow"/>
                <a:ea typeface="+mn-ea"/>
                <a:cs typeface="Arial Narrow"/>
              </a:rPr>
              <a:t>Washington</a:t>
            </a:r>
          </a:p>
        </p:txBody>
      </p:sp>
      <p:sp>
        <p:nvSpPr>
          <p:cNvPr id="11" name="TextBox 10"/>
          <p:cNvSpPr txBox="1"/>
          <p:nvPr/>
        </p:nvSpPr>
        <p:spPr>
          <a:xfrm>
            <a:off x="6369253" y="3808431"/>
            <a:ext cx="1391478" cy="407504"/>
          </a:xfrm>
          <a:prstGeom prst="rect">
            <a:avLst/>
          </a:prstGeom>
        </p:spPr>
        <p:txBody>
          <a:bodyPr vert="horz" wrap="square" lIns="91440" tIns="45720" rIns="91440" bIns="45720" rtlCol="0">
            <a:normAutofit fontScale="92500" lnSpcReduction="10000"/>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bg1"/>
                </a:solidFill>
                <a:effectLst/>
                <a:uLnTx/>
                <a:uFillTx/>
                <a:latin typeface="Arial Narrow"/>
                <a:ea typeface="+mn-ea"/>
                <a:cs typeface="Arial Narrow"/>
              </a:rPr>
              <a:t>Oregon</a:t>
            </a:r>
          </a:p>
        </p:txBody>
      </p:sp>
      <p:sp>
        <p:nvSpPr>
          <p:cNvPr id="19" name="Content Placeholder 1"/>
          <p:cNvSpPr txBox="1">
            <a:spLocks/>
          </p:cNvSpPr>
          <p:nvPr/>
        </p:nvSpPr>
        <p:spPr bwMode="auto">
          <a:xfrm>
            <a:off x="265467" y="1126445"/>
            <a:ext cx="4011562" cy="4100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06" charset="-128"/>
                <a:cs typeface="ＭＳ Ｐゴシック" pitchFamily="-106" charset="-128"/>
              </a:defRPr>
            </a:lvl1pPr>
            <a:lvl2pPr marL="742950" indent="-28575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2pPr>
            <a:lvl3pPr marL="11430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3pPr>
            <a:lvl4pPr marL="16002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4pPr>
            <a:lvl5pPr marL="20574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charset="0"/>
              <a:buNone/>
            </a:pPr>
            <a:r>
              <a:rPr lang="en-US" sz="2000" b="1" u="sng" dirty="0" smtClean="0"/>
              <a:t>WFIP 2 Field Study Plan</a:t>
            </a:r>
          </a:p>
        </p:txBody>
      </p:sp>
      <p:sp>
        <p:nvSpPr>
          <p:cNvPr id="20" name="Content Placeholder 1"/>
          <p:cNvSpPr txBox="1">
            <a:spLocks/>
          </p:cNvSpPr>
          <p:nvPr/>
        </p:nvSpPr>
        <p:spPr bwMode="auto">
          <a:xfrm>
            <a:off x="3227698" y="5260258"/>
            <a:ext cx="5916301" cy="121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06" charset="-128"/>
                <a:cs typeface="ＭＳ Ｐゴシック" pitchFamily="-106" charset="-128"/>
              </a:defRPr>
            </a:lvl1pPr>
            <a:lvl2pPr marL="742950" indent="-28575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2pPr>
            <a:lvl3pPr marL="11430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3pPr>
            <a:lvl4pPr marL="16002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4pPr>
            <a:lvl5pPr marL="20574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smtClean="0"/>
              <a:t>Field study will occur in the Columbia River Gorge region of Washington and Oregon:</a:t>
            </a:r>
          </a:p>
          <a:p>
            <a:pPr lvl="1"/>
            <a:r>
              <a:rPr lang="en-US" sz="1400" dirty="0" smtClean="0"/>
              <a:t>Instrumentation will be provided by DOE, NOAA, and Vaisala</a:t>
            </a:r>
          </a:p>
          <a:p>
            <a:pPr lvl="1"/>
            <a:r>
              <a:rPr lang="en-US" sz="1400" dirty="0" smtClean="0"/>
              <a:t>Measurements will be collected during all four seasons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39679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Title 10"/>
          <p:cNvSpPr>
            <a:spLocks noGrp="1"/>
          </p:cNvSpPr>
          <p:nvPr>
            <p:ph type="title"/>
          </p:nvPr>
        </p:nvSpPr>
        <p:spPr>
          <a:xfrm>
            <a:off x="162232" y="0"/>
            <a:ext cx="5933768" cy="901700"/>
          </a:xfrm>
        </p:spPr>
        <p:txBody>
          <a:bodyPr/>
          <a:lstStyle/>
          <a:p>
            <a:r>
              <a:rPr lang="en-US" sz="2400" dirty="0" smtClean="0"/>
              <a:t>Field Testing Projects – WFIP 1</a:t>
            </a:r>
            <a:endParaRPr lang="en-US" sz="2400" dirty="0"/>
          </a:p>
        </p:txBody>
      </p:sp>
      <p:sp>
        <p:nvSpPr>
          <p:cNvPr id="2" name="Content Placeholder 1"/>
          <p:cNvSpPr>
            <a:spLocks noGrp="1"/>
          </p:cNvSpPr>
          <p:nvPr>
            <p:ph idx="1"/>
          </p:nvPr>
        </p:nvSpPr>
        <p:spPr>
          <a:xfrm>
            <a:off x="323851" y="1023209"/>
            <a:ext cx="5062065" cy="410098"/>
          </a:xfrm>
        </p:spPr>
        <p:txBody>
          <a:bodyPr/>
          <a:lstStyle/>
          <a:p>
            <a:pPr marL="0" indent="0">
              <a:buNone/>
            </a:pPr>
            <a:r>
              <a:rPr lang="en-US" dirty="0" smtClean="0"/>
              <a:t>Wind Forecasting Improvement Project (WFIP 1)</a:t>
            </a:r>
          </a:p>
        </p:txBody>
      </p:sp>
      <p:pic>
        <p:nvPicPr>
          <p:cNvPr id="3" name="Picture 2"/>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718912" y="991291"/>
            <a:ext cx="3143733" cy="2847179"/>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757705" y="3757284"/>
            <a:ext cx="3104940" cy="2713150"/>
          </a:xfrm>
          <a:prstGeom prst="rect">
            <a:avLst/>
          </a:prstGeom>
        </p:spPr>
      </p:pic>
      <p:sp>
        <p:nvSpPr>
          <p:cNvPr id="6" name="Content Placeholder 1"/>
          <p:cNvSpPr txBox="1">
            <a:spLocks/>
          </p:cNvSpPr>
          <p:nvPr/>
        </p:nvSpPr>
        <p:spPr bwMode="auto">
          <a:xfrm>
            <a:off x="323851" y="1921392"/>
            <a:ext cx="5433854" cy="44900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06" charset="-128"/>
                <a:cs typeface="ＭＳ Ｐゴシック" pitchFamily="-106" charset="-128"/>
              </a:defRPr>
            </a:lvl1pPr>
            <a:lvl2pPr marL="742950" indent="-28575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2pPr>
            <a:lvl3pPr marL="11430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3pPr>
            <a:lvl4pPr marL="16002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4pPr>
            <a:lvl5pPr marL="20574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Two private sector groups were selected by DOE to partner with </a:t>
            </a:r>
            <a:r>
              <a:rPr lang="en-US" sz="1800" dirty="0" smtClean="0"/>
              <a:t>NOAA:</a:t>
            </a:r>
          </a:p>
          <a:p>
            <a:pPr lvl="1"/>
            <a:r>
              <a:rPr lang="en-US" sz="1400" dirty="0" err="1" smtClean="0"/>
              <a:t>Windlogics</a:t>
            </a:r>
            <a:r>
              <a:rPr lang="en-US" sz="1400" dirty="0" smtClean="0"/>
              <a:t>: Northern Study Domain</a:t>
            </a:r>
          </a:p>
          <a:p>
            <a:pPr lvl="1"/>
            <a:r>
              <a:rPr lang="en-US" sz="1400" dirty="0" smtClean="0"/>
              <a:t>AWS Truepower: Southern Study Domain</a:t>
            </a:r>
          </a:p>
          <a:p>
            <a:pPr lvl="1"/>
            <a:endParaRPr lang="en-US" sz="800" dirty="0" smtClean="0"/>
          </a:p>
          <a:p>
            <a:r>
              <a:rPr lang="en-US" sz="1800" dirty="0" smtClean="0"/>
              <a:t>Observations collected from the surface to slightly above the swept area</a:t>
            </a:r>
          </a:p>
          <a:p>
            <a:endParaRPr lang="en-US" sz="800" dirty="0" smtClean="0"/>
          </a:p>
          <a:p>
            <a:r>
              <a:rPr lang="en-US" sz="1800" dirty="0"/>
              <a:t>Examined impact of improved initial </a:t>
            </a:r>
            <a:r>
              <a:rPr lang="en-US" sz="1800" dirty="0" smtClean="0"/>
              <a:t>conditions in rapidly refreshed models with high resolution</a:t>
            </a:r>
          </a:p>
          <a:p>
            <a:endParaRPr lang="en-US" sz="800" dirty="0" smtClean="0"/>
          </a:p>
          <a:p>
            <a:r>
              <a:rPr lang="en-US" sz="1800" dirty="0" smtClean="0"/>
              <a:t>Focused on 0 to 6 </a:t>
            </a:r>
            <a:r>
              <a:rPr lang="en-US" sz="1800" dirty="0" err="1" smtClean="0"/>
              <a:t>hr</a:t>
            </a:r>
            <a:r>
              <a:rPr lang="en-US" sz="1800" dirty="0" smtClean="0"/>
              <a:t> forecasts – examined ramp forecasts</a:t>
            </a:r>
          </a:p>
          <a:p>
            <a:pPr lvl="1"/>
            <a:r>
              <a:rPr lang="en-US" sz="1400" dirty="0" smtClean="0"/>
              <a:t>Results showed MAE power forecast skill improvements up to 8%</a:t>
            </a:r>
          </a:p>
          <a:p>
            <a:pPr lvl="1"/>
            <a:r>
              <a:rPr lang="en-US" sz="1400" dirty="0" smtClean="0"/>
              <a:t>Power forecast skill improvement remained until the last forecast hour (up to 15) in both domains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744671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DOE Wind Resource Characterization Portfolio</a:t>
            </a:r>
            <a:endParaRPr lang="en-US" dirty="0"/>
          </a:p>
        </p:txBody>
      </p:sp>
      <p:graphicFrame>
        <p:nvGraphicFramePr>
          <p:cNvPr id="4" name="Chart 3"/>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847232163"/>
              </p:ext>
            </p:extLst>
          </p:nvPr>
        </p:nvGraphicFramePr>
        <p:xfrm>
          <a:off x="-986896" y="1030070"/>
          <a:ext cx="8843962" cy="5524893"/>
        </p:xfrm>
        <a:graphic>
          <a:graphicData uri="http://schemas.openxmlformats.org/drawingml/2006/chart">
            <c:chart xmlns:c="http://schemas.openxmlformats.org/drawingml/2006/chart" xmlns:r="http://schemas.openxmlformats.org/officeDocument/2006/relationships" r:id="rId3"/>
          </a:graphicData>
        </a:graphic>
      </p:graphicFrame>
      <p:sp>
        <p:nvSpPr>
          <p:cNvPr id="13" name="Rectangle 12"/>
          <p:cNvSpPr/>
          <p:nvPr/>
        </p:nvSpPr>
        <p:spPr>
          <a:xfrm>
            <a:off x="6778980" y="2506133"/>
            <a:ext cx="282222" cy="259644"/>
          </a:xfrm>
          <a:prstGeom prst="rect">
            <a:avLst/>
          </a:prstGeom>
          <a:solidFill>
            <a:schemeClr val="accent3"/>
          </a:solid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7117646" y="2415822"/>
            <a:ext cx="1783644" cy="440266"/>
          </a:xfrm>
          <a:prstGeom prst="rect">
            <a:avLst/>
          </a:prstGeom>
        </p:spPr>
        <p:txBody>
          <a:bodyPr vert="horz" wrap="squar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000" b="1" i="0" u="none" strike="noStrike" kern="1200" cap="none" spc="0" normalizeH="0" baseline="0" noProof="0" dirty="0" smtClean="0">
                <a:ln>
                  <a:noFill/>
                </a:ln>
                <a:effectLst/>
                <a:uLnTx/>
                <a:uFillTx/>
                <a:latin typeface="Arial Narrow"/>
                <a:ea typeface="+mn-ea"/>
                <a:cs typeface="Arial Narrow"/>
              </a:rPr>
              <a:t>Field Testing</a:t>
            </a:r>
          </a:p>
        </p:txBody>
      </p:sp>
      <p:sp>
        <p:nvSpPr>
          <p:cNvPr id="15" name="Rectangle 14"/>
          <p:cNvSpPr/>
          <p:nvPr/>
        </p:nvSpPr>
        <p:spPr>
          <a:xfrm>
            <a:off x="6778980" y="3172177"/>
            <a:ext cx="282222" cy="259644"/>
          </a:xfrm>
          <a:prstGeom prst="rect">
            <a:avLst/>
          </a:prstGeom>
          <a:solidFill>
            <a:schemeClr val="accent2"/>
          </a:solid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7117646" y="3081866"/>
            <a:ext cx="1783644" cy="440266"/>
          </a:xfrm>
          <a:prstGeom prst="rect">
            <a:avLst/>
          </a:prstGeom>
        </p:spPr>
        <p:txBody>
          <a:bodyPr vert="horz" wrap="squar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lang="en-US" sz="2000" b="1" dirty="0" smtClean="0">
                <a:latin typeface="Arial Narrow"/>
                <a:ea typeface="+mn-ea"/>
                <a:cs typeface="Arial Narrow"/>
              </a:rPr>
              <a:t>Observations</a:t>
            </a:r>
            <a:endParaRPr kumimoji="0" lang="en-US" sz="2000" b="1" i="0" u="none" strike="noStrike" kern="1200" cap="none" spc="0" normalizeH="0" baseline="0" noProof="0" dirty="0" smtClean="0">
              <a:ln>
                <a:noFill/>
              </a:ln>
              <a:effectLst/>
              <a:uLnTx/>
              <a:uFillTx/>
              <a:latin typeface="Arial Narrow"/>
              <a:ea typeface="+mn-ea"/>
              <a:cs typeface="Arial Narrow"/>
            </a:endParaRPr>
          </a:p>
        </p:txBody>
      </p:sp>
      <p:sp>
        <p:nvSpPr>
          <p:cNvPr id="17" name="Rectangle 16"/>
          <p:cNvSpPr/>
          <p:nvPr/>
        </p:nvSpPr>
        <p:spPr>
          <a:xfrm>
            <a:off x="6778980" y="3781776"/>
            <a:ext cx="282222" cy="259644"/>
          </a:xfrm>
          <a:prstGeom prst="rect">
            <a:avLst/>
          </a:prstGeom>
          <a:solidFill>
            <a:schemeClr val="accent1"/>
          </a:solid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7117646" y="3691465"/>
            <a:ext cx="1783644" cy="440266"/>
          </a:xfrm>
          <a:prstGeom prst="rect">
            <a:avLst/>
          </a:prstGeom>
        </p:spPr>
        <p:txBody>
          <a:bodyPr vert="horz" wrap="squar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000" b="1" i="0" u="none" strike="noStrike" kern="1200" cap="none" spc="0" normalizeH="0" baseline="0" noProof="0" dirty="0" smtClean="0">
                <a:ln>
                  <a:noFill/>
                </a:ln>
                <a:effectLst/>
                <a:uLnTx/>
                <a:uFillTx/>
                <a:latin typeface="Arial Narrow"/>
                <a:ea typeface="+mn-ea"/>
                <a:cs typeface="Arial Narrow"/>
              </a:rPr>
              <a:t>Analysis</a:t>
            </a:r>
          </a:p>
        </p:txBody>
      </p:sp>
      <p:sp>
        <p:nvSpPr>
          <p:cNvPr id="19" name="Rectangle 18"/>
          <p:cNvSpPr/>
          <p:nvPr/>
        </p:nvSpPr>
        <p:spPr>
          <a:xfrm>
            <a:off x="6778980" y="4397021"/>
            <a:ext cx="282222" cy="259644"/>
          </a:xfrm>
          <a:prstGeom prst="rect">
            <a:avLst/>
          </a:prstGeom>
          <a:solidFill>
            <a:schemeClr val="accent6"/>
          </a:solid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7117646" y="4306710"/>
            <a:ext cx="1783644" cy="440266"/>
          </a:xfrm>
          <a:prstGeom prst="rect">
            <a:avLst/>
          </a:prstGeom>
        </p:spPr>
        <p:txBody>
          <a:bodyPr vert="horz" wrap="squar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000" b="1" i="0" u="none" strike="noStrike" kern="1200" cap="none" spc="0" normalizeH="0" baseline="0" noProof="0" dirty="0" smtClean="0">
                <a:ln>
                  <a:noFill/>
                </a:ln>
                <a:effectLst/>
                <a:uLnTx/>
                <a:uFillTx/>
                <a:latin typeface="Arial Narrow"/>
                <a:ea typeface="+mn-ea"/>
                <a:cs typeface="Arial Narrow"/>
              </a:rPr>
              <a:t>Modeling</a:t>
            </a:r>
          </a:p>
        </p:txBody>
      </p:sp>
      <p:sp>
        <p:nvSpPr>
          <p:cNvPr id="12" name="Rectangle 11"/>
          <p:cNvSpPr/>
          <p:nvPr/>
        </p:nvSpPr>
        <p:spPr>
          <a:xfrm>
            <a:off x="6533535" y="2977777"/>
            <a:ext cx="2262595" cy="648182"/>
          </a:xfrm>
          <a:prstGeom prst="rect">
            <a:avLst/>
          </a:prstGeom>
          <a:noFill/>
          <a:ln w="25400">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51003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Observational Issues</a:t>
            </a:r>
            <a:endParaRPr lang="en-US" dirty="0"/>
          </a:p>
        </p:txBody>
      </p:sp>
      <p:sp>
        <p:nvSpPr>
          <p:cNvPr id="7" name="Right Bracket 6"/>
          <p:cNvSpPr/>
          <p:nvPr/>
        </p:nvSpPr>
        <p:spPr>
          <a:xfrm>
            <a:off x="8386483" y="4916761"/>
            <a:ext cx="152400" cy="1526979"/>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8" name="Picture 3"/>
          <p:cNvPicPr>
            <a:picLocks noChangeAspect="1" noChangeArrowheads="1"/>
          </p:cNvPicPr>
          <p:nvPr/>
        </p:nvPicPr>
        <p:blipFill rotWithShape="1">
          <a:blip r:embed="rId3">
            <a:duotone>
              <a:schemeClr val="accent1">
                <a:shade val="45000"/>
                <a:satMod val="135000"/>
              </a:schemeClr>
              <a:prstClr val="white"/>
            </a:duotone>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4">
                    <a14:imgEffect>
                      <a14:backgroundRemoval t="0" b="62889" l="0" r="90000"/>
                    </a14:imgEffect>
                  </a14:imgLayer>
                </a14:imgProps>
              </a:ex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r="11662" b="36909"/>
          <a:stretch/>
        </p:blipFill>
        <p:spPr bwMode="auto">
          <a:xfrm rot="21112644" flipV="1">
            <a:off x="1617332" y="6073703"/>
            <a:ext cx="6222557" cy="586681"/>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9" name="Bent Arrow 8"/>
          <p:cNvSpPr/>
          <p:nvPr/>
        </p:nvSpPr>
        <p:spPr>
          <a:xfrm rot="10800000">
            <a:off x="3378197" y="3878438"/>
            <a:ext cx="831347" cy="2303972"/>
          </a:xfrm>
          <a:prstGeom prst="bentArrow">
            <a:avLst>
              <a:gd name="adj1" fmla="val 13540"/>
              <a:gd name="adj2" fmla="val 25000"/>
              <a:gd name="adj3" fmla="val 25000"/>
              <a:gd name="adj4" fmla="val 82575"/>
            </a:avLst>
          </a:prstGeom>
          <a:gradFill>
            <a:gsLst>
              <a:gs pos="0">
                <a:schemeClr val="tx2">
                  <a:lumMod val="60000"/>
                  <a:lumOff val="40000"/>
                  <a:alpha val="50000"/>
                </a:schemeClr>
              </a:gs>
              <a:gs pos="56000">
                <a:schemeClr val="accent1">
                  <a:lumMod val="60000"/>
                  <a:lumOff val="40000"/>
                  <a:alpha val="50000"/>
                </a:schemeClr>
              </a:gs>
              <a:gs pos="100000">
                <a:schemeClr val="accent2">
                  <a:lumMod val="20000"/>
                  <a:lumOff val="80000"/>
                </a:schemeClr>
              </a:gs>
            </a:gsLst>
            <a:lin ang="15000000" scaled="0"/>
          </a:gradFill>
          <a:ln>
            <a:solidFill>
              <a:schemeClr val="accent5">
                <a:shade val="95000"/>
                <a:satMod val="105000"/>
                <a:alpha val="10000"/>
              </a:schemeClr>
            </a:solidFill>
          </a:ln>
          <a:effectLst>
            <a:outerShdw blurRad="50800" dist="12700" dir="2700000" algn="tl" rotWithShape="0">
              <a:prstClr val="black">
                <a:alpha val="21000"/>
              </a:prstClr>
            </a:outerShdw>
          </a:effectLst>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0" name="Bent Arrow 9"/>
          <p:cNvSpPr/>
          <p:nvPr/>
        </p:nvSpPr>
        <p:spPr>
          <a:xfrm rot="10800000" flipH="1">
            <a:off x="5744683" y="3878437"/>
            <a:ext cx="896622" cy="2358871"/>
          </a:xfrm>
          <a:prstGeom prst="bentArrow">
            <a:avLst>
              <a:gd name="adj1" fmla="val 11850"/>
              <a:gd name="adj2" fmla="val 25000"/>
              <a:gd name="adj3" fmla="val 25000"/>
              <a:gd name="adj4" fmla="val 87500"/>
            </a:avLst>
          </a:prstGeom>
          <a:gradFill>
            <a:gsLst>
              <a:gs pos="0">
                <a:schemeClr val="tx2">
                  <a:lumMod val="60000"/>
                  <a:lumOff val="40000"/>
                  <a:alpha val="50000"/>
                </a:schemeClr>
              </a:gs>
              <a:gs pos="56000">
                <a:schemeClr val="accent1">
                  <a:lumMod val="60000"/>
                  <a:lumOff val="40000"/>
                  <a:alpha val="50000"/>
                </a:schemeClr>
              </a:gs>
              <a:gs pos="100000">
                <a:schemeClr val="accent2">
                  <a:lumMod val="20000"/>
                  <a:lumOff val="80000"/>
                </a:schemeClr>
              </a:gs>
            </a:gsLst>
            <a:lin ang="15000000" scaled="0"/>
          </a:gradFill>
          <a:ln>
            <a:solidFill>
              <a:schemeClr val="accent5">
                <a:shade val="95000"/>
                <a:satMod val="105000"/>
                <a:alpha val="10000"/>
              </a:schemeClr>
            </a:solidFill>
          </a:ln>
          <a:effectLst>
            <a:outerShdw blurRad="50800" dist="12700" dir="2700000" algn="tl" rotWithShape="0">
              <a:prstClr val="black">
                <a:alpha val="21000"/>
              </a:prstClr>
            </a:outerShdw>
          </a:effectLst>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1" name="Right Bracket 10"/>
          <p:cNvSpPr/>
          <p:nvPr/>
        </p:nvSpPr>
        <p:spPr>
          <a:xfrm>
            <a:off x="7608064" y="5376804"/>
            <a:ext cx="187935" cy="1027682"/>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2" name="Picture 3"/>
          <p:cNvPicPr>
            <a:picLocks noChangeAspect="1" noChangeArrowheads="1"/>
          </p:cNvPicPr>
          <p:nvPr/>
        </p:nvPicPr>
        <p:blipFill rotWithShape="1">
          <a:blip r:embed="rId3">
            <a:duotone>
              <a:schemeClr val="accent1">
                <a:shade val="45000"/>
                <a:satMod val="135000"/>
              </a:schemeClr>
              <a:prstClr val="white"/>
            </a:duotone>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4">
                    <a14:imgEffect>
                      <a14:backgroundRemoval t="0" b="62889" l="0" r="90000"/>
                    </a14:imgEffect>
                  </a14:imgLayer>
                </a14:imgProps>
              </a:ex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r="11662" b="36909"/>
          <a:stretch/>
        </p:blipFill>
        <p:spPr bwMode="auto">
          <a:xfrm rot="156528">
            <a:off x="928541" y="4317298"/>
            <a:ext cx="7148915" cy="840722"/>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grpSp>
        <p:nvGrpSpPr>
          <p:cNvPr id="14" name="Group 13"/>
          <p:cNvGrpSpPr/>
          <p:nvPr/>
        </p:nvGrpSpPr>
        <p:grpSpPr>
          <a:xfrm>
            <a:off x="6304981" y="5302545"/>
            <a:ext cx="1307126" cy="1065715"/>
            <a:chOff x="1817225" y="198597"/>
            <a:chExt cx="7326775" cy="5973603"/>
          </a:xfrm>
        </p:grpSpPr>
        <p:cxnSp>
          <p:nvCxnSpPr>
            <p:cNvPr id="15" name="Straight Connector 14"/>
            <p:cNvCxnSpPr/>
            <p:nvPr/>
          </p:nvCxnSpPr>
          <p:spPr>
            <a:xfrm flipH="1">
              <a:off x="1817225" y="1020501"/>
              <a:ext cx="3440575" cy="5137231"/>
            </a:xfrm>
            <a:prstGeom prst="line">
              <a:avLst/>
            </a:prstGeom>
            <a:ln w="0">
              <a:solidFill>
                <a:schemeClr val="bg1">
                  <a:lumMod val="75000"/>
                  <a:alpha val="56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1817225" y="2269602"/>
              <a:ext cx="3440576" cy="3888130"/>
            </a:xfrm>
            <a:prstGeom prst="line">
              <a:avLst/>
            </a:prstGeom>
            <a:ln w="0">
              <a:solidFill>
                <a:schemeClr val="bg1">
                  <a:lumMod val="75000"/>
                  <a:alpha val="56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40" idx="2"/>
            </p:cNvCxnSpPr>
            <p:nvPr/>
          </p:nvCxnSpPr>
          <p:spPr>
            <a:xfrm flipH="1">
              <a:off x="1817225" y="4038600"/>
              <a:ext cx="3478675" cy="2119132"/>
            </a:xfrm>
            <a:prstGeom prst="line">
              <a:avLst/>
            </a:prstGeom>
            <a:ln w="0">
              <a:solidFill>
                <a:schemeClr val="bg1">
                  <a:lumMod val="75000"/>
                  <a:alpha val="56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42" idx="0"/>
            </p:cNvCxnSpPr>
            <p:nvPr/>
          </p:nvCxnSpPr>
          <p:spPr>
            <a:xfrm flipH="1">
              <a:off x="1817225" y="5105400"/>
              <a:ext cx="3478675" cy="1052332"/>
            </a:xfrm>
            <a:prstGeom prst="line">
              <a:avLst/>
            </a:prstGeom>
            <a:ln w="0">
              <a:solidFill>
                <a:schemeClr val="bg1">
                  <a:lumMod val="75000"/>
                  <a:alpha val="56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38763" y="1023938"/>
              <a:ext cx="3805237" cy="5072062"/>
            </a:xfrm>
            <a:prstGeom prst="line">
              <a:avLst/>
            </a:prstGeom>
            <a:ln w="0">
              <a:solidFill>
                <a:schemeClr val="bg1">
                  <a:lumMod val="75000"/>
                  <a:alpha val="56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324475" y="2276475"/>
              <a:ext cx="3819525" cy="3819525"/>
            </a:xfrm>
            <a:prstGeom prst="line">
              <a:avLst/>
            </a:prstGeom>
            <a:ln w="0">
              <a:solidFill>
                <a:schemeClr val="bg1">
                  <a:lumMod val="75000"/>
                  <a:alpha val="56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41" idx="0"/>
            </p:cNvCxnSpPr>
            <p:nvPr/>
          </p:nvCxnSpPr>
          <p:spPr>
            <a:xfrm>
              <a:off x="5295900" y="4038600"/>
              <a:ext cx="3848100" cy="2057400"/>
            </a:xfrm>
            <a:prstGeom prst="line">
              <a:avLst/>
            </a:prstGeom>
            <a:ln w="0">
              <a:solidFill>
                <a:schemeClr val="bg1">
                  <a:lumMod val="75000"/>
                  <a:alpha val="56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42" idx="0"/>
            </p:cNvCxnSpPr>
            <p:nvPr/>
          </p:nvCxnSpPr>
          <p:spPr>
            <a:xfrm>
              <a:off x="5295900" y="5105400"/>
              <a:ext cx="3848100" cy="990600"/>
            </a:xfrm>
            <a:prstGeom prst="line">
              <a:avLst/>
            </a:prstGeom>
            <a:ln w="0">
              <a:solidFill>
                <a:schemeClr val="bg1">
                  <a:lumMod val="75000"/>
                  <a:alpha val="56000"/>
                </a:schemeClr>
              </a:solidFill>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5257800" y="838200"/>
              <a:ext cx="76200" cy="5334000"/>
              <a:chOff x="5257800" y="838200"/>
              <a:chExt cx="76200" cy="5334000"/>
            </a:xfrm>
          </p:grpSpPr>
          <p:sp>
            <p:nvSpPr>
              <p:cNvPr id="39" name="Rectangle 38"/>
              <p:cNvSpPr/>
              <p:nvPr/>
            </p:nvSpPr>
            <p:spPr>
              <a:xfrm>
                <a:off x="5257800" y="1905000"/>
                <a:ext cx="76200" cy="1066800"/>
              </a:xfrm>
              <a:prstGeom prst="rect">
                <a:avLst/>
              </a:prstGeom>
              <a:gradFill>
                <a:gsLst>
                  <a:gs pos="77000">
                    <a:schemeClr val="tx1">
                      <a:lumMod val="65000"/>
                      <a:lumOff val="35000"/>
                    </a:schemeClr>
                  </a:gs>
                  <a:gs pos="32000">
                    <a:schemeClr val="bg1">
                      <a:lumMod val="75000"/>
                    </a:schemeClr>
                  </a:gs>
                </a:gsLst>
                <a:lin ang="10800000" scaled="0"/>
              </a:gra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5257800" y="2971800"/>
                <a:ext cx="76200" cy="1066800"/>
              </a:xfrm>
              <a:prstGeom prst="rect">
                <a:avLst/>
              </a:prstGeom>
              <a:gradFill>
                <a:gsLst>
                  <a:gs pos="77000">
                    <a:schemeClr val="tx1">
                      <a:lumMod val="65000"/>
                      <a:lumOff val="35000"/>
                    </a:schemeClr>
                  </a:gs>
                  <a:gs pos="32000">
                    <a:schemeClr val="bg1">
                      <a:lumMod val="75000"/>
                    </a:schemeClr>
                  </a:gs>
                </a:gsLst>
                <a:lin ang="10800000" scaled="0"/>
              </a:gra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5257800" y="4038600"/>
                <a:ext cx="76200" cy="1066800"/>
              </a:xfrm>
              <a:prstGeom prst="rect">
                <a:avLst/>
              </a:prstGeom>
              <a:gradFill>
                <a:gsLst>
                  <a:gs pos="77000">
                    <a:schemeClr val="tx1">
                      <a:lumMod val="65000"/>
                      <a:lumOff val="35000"/>
                    </a:schemeClr>
                  </a:gs>
                  <a:gs pos="32000">
                    <a:schemeClr val="bg1">
                      <a:lumMod val="75000"/>
                    </a:schemeClr>
                  </a:gs>
                </a:gsLst>
                <a:lin ang="10800000" scaled="0"/>
              </a:gra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5257800" y="5105400"/>
                <a:ext cx="76200" cy="1066800"/>
              </a:xfrm>
              <a:prstGeom prst="rect">
                <a:avLst/>
              </a:prstGeom>
              <a:gradFill>
                <a:gsLst>
                  <a:gs pos="77000">
                    <a:schemeClr val="tx1">
                      <a:lumMod val="65000"/>
                      <a:lumOff val="35000"/>
                    </a:schemeClr>
                  </a:gs>
                  <a:gs pos="32000">
                    <a:schemeClr val="bg1">
                      <a:lumMod val="75000"/>
                    </a:schemeClr>
                  </a:gs>
                </a:gsLst>
                <a:lin ang="10800000" scaled="0"/>
              </a:gra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5257800" y="838200"/>
                <a:ext cx="76200" cy="1066800"/>
              </a:xfrm>
              <a:prstGeom prst="rect">
                <a:avLst/>
              </a:prstGeom>
              <a:gradFill>
                <a:gsLst>
                  <a:gs pos="77000">
                    <a:schemeClr val="tx1">
                      <a:lumMod val="65000"/>
                      <a:lumOff val="35000"/>
                    </a:schemeClr>
                  </a:gs>
                  <a:gs pos="32000">
                    <a:schemeClr val="bg1">
                      <a:lumMod val="75000"/>
                    </a:schemeClr>
                  </a:gs>
                </a:gsLst>
                <a:lin ang="10800000" scaled="0"/>
              </a:gra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Rounded Rectangle 23"/>
            <p:cNvSpPr/>
            <p:nvPr/>
          </p:nvSpPr>
          <p:spPr>
            <a:xfrm>
              <a:off x="5221147" y="5638800"/>
              <a:ext cx="149506" cy="304800"/>
            </a:xfrm>
            <a:prstGeom prst="roundRect">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0" scaled="1"/>
              <a:tileRect/>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hord 24"/>
            <p:cNvSpPr/>
            <p:nvPr/>
          </p:nvSpPr>
          <p:spPr>
            <a:xfrm rot="16200000">
              <a:off x="5113599" y="495297"/>
              <a:ext cx="364602" cy="685806"/>
            </a:xfrm>
            <a:prstGeom prst="chord">
              <a:avLst>
                <a:gd name="adj1" fmla="val 5431243"/>
                <a:gd name="adj2" fmla="val 16200000"/>
              </a:avLst>
            </a:prstGeom>
            <a:noFill/>
            <a:ln w="6350">
              <a:gradFill>
                <a:gsLst>
                  <a:gs pos="5000">
                    <a:schemeClr val="bg1">
                      <a:lumMod val="50000"/>
                    </a:schemeClr>
                  </a:gs>
                  <a:gs pos="100000">
                    <a:schemeClr val="bg1">
                      <a:lumMod val="6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hord 25"/>
            <p:cNvSpPr/>
            <p:nvPr/>
          </p:nvSpPr>
          <p:spPr>
            <a:xfrm rot="16200000">
              <a:off x="5113599" y="1744398"/>
              <a:ext cx="364602" cy="685806"/>
            </a:xfrm>
            <a:prstGeom prst="chord">
              <a:avLst>
                <a:gd name="adj1" fmla="val 5431243"/>
                <a:gd name="adj2" fmla="val 16200000"/>
              </a:avLst>
            </a:prstGeom>
            <a:noFill/>
            <a:ln w="6350">
              <a:gradFill>
                <a:gsLst>
                  <a:gs pos="5000">
                    <a:schemeClr val="bg1">
                      <a:lumMod val="50000"/>
                    </a:schemeClr>
                  </a:gs>
                  <a:gs pos="100000">
                    <a:schemeClr val="bg1">
                      <a:lumMod val="6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Elbow Connector 26"/>
            <p:cNvCxnSpPr>
              <a:stCxn id="43" idx="0"/>
            </p:cNvCxnSpPr>
            <p:nvPr/>
          </p:nvCxnSpPr>
          <p:spPr>
            <a:xfrm rot="16200000" flipV="1">
              <a:off x="4933950" y="476250"/>
              <a:ext cx="533400" cy="190500"/>
            </a:xfrm>
            <a:prstGeom prst="bentConnector3">
              <a:avLst>
                <a:gd name="adj1" fmla="val 11905"/>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5590197" y="1981200"/>
              <a:ext cx="97211" cy="92374"/>
              <a:chOff x="1479086" y="1595439"/>
              <a:chExt cx="1506439" cy="1376361"/>
            </a:xfrm>
            <a:solidFill>
              <a:schemeClr val="bg1">
                <a:lumMod val="65000"/>
              </a:schemeClr>
            </a:solidFill>
          </p:grpSpPr>
          <p:sp>
            <p:nvSpPr>
              <p:cNvPr id="36" name="Trapezoid 35"/>
              <p:cNvSpPr/>
              <p:nvPr/>
            </p:nvSpPr>
            <p:spPr>
              <a:xfrm rot="5400000">
                <a:off x="1474324" y="1600201"/>
                <a:ext cx="685800" cy="676275"/>
              </a:xfrm>
              <a:prstGeom prst="trapezoid">
                <a:avLst/>
              </a:prstGeom>
              <a:grp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2155362" y="1752600"/>
                <a:ext cx="130638" cy="1219200"/>
              </a:xfrm>
              <a:prstGeom prst="rect">
                <a:avLst/>
              </a:prstGeom>
              <a:grp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rapezoid 37"/>
              <p:cNvSpPr/>
              <p:nvPr/>
            </p:nvSpPr>
            <p:spPr>
              <a:xfrm rot="5400000" flipV="1">
                <a:off x="2292863" y="1588577"/>
                <a:ext cx="685800" cy="699525"/>
              </a:xfrm>
              <a:prstGeom prst="trapezoid">
                <a:avLst/>
              </a:prstGeom>
              <a:grp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9" name="Group 28"/>
            <p:cNvGrpSpPr/>
            <p:nvPr/>
          </p:nvGrpSpPr>
          <p:grpSpPr>
            <a:xfrm>
              <a:off x="5563411" y="745826"/>
              <a:ext cx="97211" cy="92374"/>
              <a:chOff x="1479086" y="1595439"/>
              <a:chExt cx="1506439" cy="1376361"/>
            </a:xfrm>
            <a:solidFill>
              <a:schemeClr val="bg1">
                <a:lumMod val="65000"/>
              </a:schemeClr>
            </a:solidFill>
          </p:grpSpPr>
          <p:sp>
            <p:nvSpPr>
              <p:cNvPr id="33" name="Trapezoid 32"/>
              <p:cNvSpPr/>
              <p:nvPr/>
            </p:nvSpPr>
            <p:spPr>
              <a:xfrm rot="5400000">
                <a:off x="1474324" y="1600201"/>
                <a:ext cx="685800" cy="676275"/>
              </a:xfrm>
              <a:prstGeom prst="trapezoid">
                <a:avLst/>
              </a:prstGeom>
              <a:grp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2155362" y="1752600"/>
                <a:ext cx="130638" cy="1219200"/>
              </a:xfrm>
              <a:prstGeom prst="rect">
                <a:avLst/>
              </a:prstGeom>
              <a:grp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rapezoid 34"/>
              <p:cNvSpPr/>
              <p:nvPr/>
            </p:nvSpPr>
            <p:spPr>
              <a:xfrm rot="5400000" flipV="1">
                <a:off x="2292863" y="1588577"/>
                <a:ext cx="685800" cy="699525"/>
              </a:xfrm>
              <a:prstGeom prst="trapezoid">
                <a:avLst/>
              </a:prstGeom>
              <a:grp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p:cNvGrpSpPr/>
            <p:nvPr/>
          </p:nvGrpSpPr>
          <p:grpSpPr>
            <a:xfrm>
              <a:off x="4857750" y="198597"/>
              <a:ext cx="495300" cy="190500"/>
              <a:chOff x="4876801" y="116681"/>
              <a:chExt cx="495300" cy="190500"/>
            </a:xfrm>
            <a:scene3d>
              <a:camera prst="orthographicFront">
                <a:rot lat="0" lon="2400000" rev="0"/>
              </a:camera>
              <a:lightRig rig="threePt" dir="t"/>
            </a:scene3d>
          </p:grpSpPr>
          <p:sp>
            <p:nvSpPr>
              <p:cNvPr id="31" name="Snip Same Side Corner Rectangle 30"/>
              <p:cNvSpPr/>
              <p:nvPr/>
            </p:nvSpPr>
            <p:spPr>
              <a:xfrm rot="16200000">
                <a:off x="5219701" y="154781"/>
                <a:ext cx="190500" cy="114300"/>
              </a:xfrm>
              <a:prstGeom prst="snip2SameRect">
                <a:avLst>
                  <a:gd name="adj1" fmla="val 31250"/>
                  <a:gd name="adj2" fmla="val 0"/>
                </a:avLst>
              </a:prstGeom>
              <a:gradFill flip="none" rotWithShape="1">
                <a:gsLst>
                  <a:gs pos="5000">
                    <a:schemeClr val="bg1">
                      <a:lumMod val="50000"/>
                    </a:schemeClr>
                  </a:gs>
                  <a:gs pos="100000">
                    <a:schemeClr val="bg1">
                      <a:lumMod val="6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4876801" y="182881"/>
                <a:ext cx="381000" cy="45720"/>
              </a:xfrm>
              <a:prstGeom prst="rect">
                <a:avLst/>
              </a:prstGeom>
              <a:gradFill>
                <a:gsLst>
                  <a:gs pos="5000">
                    <a:schemeClr val="bg1">
                      <a:lumMod val="50000"/>
                    </a:schemeClr>
                  </a:gs>
                  <a:gs pos="100000">
                    <a:schemeClr val="bg1">
                      <a:lumMod val="6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44" name="Picture 60" descr="C:\Documents and Settings\Raphael.Tisch\Local Settings\Temporary Internet Files\Content.IE5\U6W6LIGW\MC900432541[1].png"/>
          <p:cNvPicPr>
            <a:picLocks noChangeAspect="1" noChangeArrowheads="1"/>
          </p:cNvPicPr>
          <p:nvPr/>
        </p:nvPicPr>
        <p:blipFill>
          <a:blip r:embed="rId5">
            <a:duotone>
              <a:schemeClr val="accent1">
                <a:shade val="45000"/>
                <a:satMod val="135000"/>
              </a:schemeClr>
              <a:prstClr val="white"/>
            </a:duoton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rot="2169049">
            <a:off x="2481546" y="4718092"/>
            <a:ext cx="674404" cy="598344"/>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45" name="Picture 60" descr="C:\Documents and Settings\Raphael.Tisch\Local Settings\Temporary Internet Files\Content.IE5\U6W6LIGW\MC900432541[1].png"/>
          <p:cNvPicPr>
            <a:picLocks noChangeAspect="1" noChangeArrowheads="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rot="3564374">
            <a:off x="3023178" y="5201983"/>
            <a:ext cx="366655" cy="325303"/>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46" name="Picture 61" descr="C:\Documents and Settings\Raphael.Tisch\Local Settings\Temporary Internet Files\Content.IE5\379V8FV3\MC900432540[1].png"/>
          <p:cNvPicPr>
            <a:picLocks noChangeAspect="1" noChangeArrowheads="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176994" y="4362381"/>
            <a:ext cx="400155" cy="35502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47" name="Picture 61" descr="C:\Documents and Settings\Raphael.Tisch\Local Settings\Temporary Internet Files\Content.IE5\379V8FV3\MC900432540[1].png"/>
          <p:cNvPicPr>
            <a:picLocks noChangeAspect="1" noChangeArrowheads="1"/>
          </p:cNvPicPr>
          <p:nvPr/>
        </p:nvPicPr>
        <p:blipFill>
          <a:blip r:embed="rId8">
            <a:duotone>
              <a:schemeClr val="accent1">
                <a:shade val="45000"/>
                <a:satMod val="135000"/>
              </a:schemeClr>
              <a:prstClr val="white"/>
            </a:duoton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rot="16780876">
            <a:off x="4370593" y="3883399"/>
            <a:ext cx="586590" cy="53925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48" name="Picture 60" descr="C:\Documents and Settings\Raphael.Tisch\Local Settings\Temporary Internet Files\Content.IE5\U6W6LIGW\MC900432541[1].png"/>
          <p:cNvPicPr>
            <a:picLocks noChangeAspect="1" noChangeArrowheads="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rot="6380403">
            <a:off x="2789863" y="4204084"/>
            <a:ext cx="366655" cy="325303"/>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49" name="Picture 60" descr="C:\Documents and Settings\Raphael.Tisch\Local Settings\Temporary Internet Files\Content.IE5\U6W6LIGW\MC900432541[1].png"/>
          <p:cNvPicPr>
            <a:picLocks noChangeAspect="1" noChangeArrowheads="1"/>
          </p:cNvPicPr>
          <p:nvPr/>
        </p:nvPicPr>
        <p:blipFill>
          <a:blip r:embed="rId5">
            <a:duotone>
              <a:schemeClr val="accent1">
                <a:shade val="45000"/>
                <a:satMod val="135000"/>
              </a:schemeClr>
              <a:prstClr val="white"/>
            </a:duoton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rot="2781729">
            <a:off x="3626381" y="3967694"/>
            <a:ext cx="440222" cy="390573"/>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50" name="Picture 61" descr="C:\Documents and Settings\Raphael.Tisch\Local Settings\Temporary Internet Files\Content.IE5\379V8FV3\MC900432540[1].png"/>
          <p:cNvPicPr>
            <a:picLocks noChangeAspect="1" noChangeArrowheads="1"/>
          </p:cNvPicPr>
          <p:nvPr/>
        </p:nvPicPr>
        <p:blipFill>
          <a:blip r:embed="rId8">
            <a:duotone>
              <a:schemeClr val="accent1">
                <a:shade val="45000"/>
                <a:satMod val="135000"/>
              </a:schemeClr>
              <a:prstClr val="white"/>
            </a:duoton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910608" y="4007224"/>
            <a:ext cx="827862" cy="73449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51" name="Picture 60" descr="C:\Documents and Settings\Raphael.Tisch\Local Settings\Temporary Internet Files\Content.IE5\U6W6LIGW\MC900432541[1].png"/>
          <p:cNvPicPr>
            <a:picLocks noChangeAspect="1" noChangeArrowheads="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378027" y="4457046"/>
            <a:ext cx="366655" cy="325303"/>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52" name="Picture 60" descr="C:\Documents and Settings\Raphael.Tisch\Local Settings\Temporary Internet Files\Content.IE5\U6W6LIGW\MC900432541[1].png"/>
          <p:cNvPicPr>
            <a:picLocks noChangeAspect="1" noChangeArrowheads="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rot="3359937">
            <a:off x="6789988" y="4311815"/>
            <a:ext cx="366655" cy="325303"/>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53" name="Picture 60" descr="C:\Documents and Settings\Raphael.Tisch\Local Settings\Temporary Internet Files\Content.IE5\U6W6LIGW\MC900432541[1].png"/>
          <p:cNvPicPr>
            <a:picLocks noChangeAspect="1" noChangeArrowheads="1"/>
          </p:cNvPicPr>
          <p:nvPr/>
        </p:nvPicPr>
        <p:blipFill>
          <a:blip r:embed="rId5">
            <a:duotone>
              <a:schemeClr val="accent1">
                <a:shade val="45000"/>
                <a:satMod val="135000"/>
              </a:schemeClr>
              <a:prstClr val="white"/>
            </a:duoton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rot="4128393">
            <a:off x="4995861" y="5133880"/>
            <a:ext cx="637434" cy="565543"/>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54" name="Picture 61" descr="C:\Documents and Settings\Raphael.Tisch\Local Settings\Temporary Internet Files\Content.IE5\379V8FV3\MC900432540[1].png"/>
          <p:cNvPicPr>
            <a:picLocks noChangeAspect="1" noChangeArrowheads="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rot="16200000">
            <a:off x="5916550" y="5247084"/>
            <a:ext cx="400155" cy="35502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55" name="Picture 4"/>
          <p:cNvPicPr>
            <a:picLocks noChangeAspect="1" noChangeArrowheads="1"/>
          </p:cNvPicPr>
          <p:nvPr/>
        </p:nvPicPr>
        <p:blipFill rotWithShape="1">
          <a:blip r:embed="rId9"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39225" t="-10966" r="-4805" b="-10063"/>
          <a:stretch/>
        </p:blipFill>
        <p:spPr bwMode="auto">
          <a:xfrm rot="19045288">
            <a:off x="7182166" y="3952407"/>
            <a:ext cx="1887687" cy="1879491"/>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56" name="Picture 60" descr="C:\Documents and Settings\Raphael.Tisch\Local Settings\Temporary Internet Files\Content.IE5\U6W6LIGW\MC900432541[1].png"/>
          <p:cNvPicPr>
            <a:picLocks noChangeAspect="1" noChangeArrowheads="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rot="16815249">
            <a:off x="3692845" y="4701262"/>
            <a:ext cx="366655" cy="325303"/>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grpSp>
        <p:nvGrpSpPr>
          <p:cNvPr id="57" name="Group 56"/>
          <p:cNvGrpSpPr/>
          <p:nvPr/>
        </p:nvGrpSpPr>
        <p:grpSpPr>
          <a:xfrm>
            <a:off x="282435" y="4123794"/>
            <a:ext cx="2543025" cy="2349961"/>
            <a:chOff x="-2291254" y="3337597"/>
            <a:chExt cx="4441812" cy="3598006"/>
          </a:xfrm>
        </p:grpSpPr>
        <p:grpSp>
          <p:nvGrpSpPr>
            <p:cNvPr id="58" name="Group 57"/>
            <p:cNvGrpSpPr/>
            <p:nvPr/>
          </p:nvGrpSpPr>
          <p:grpSpPr>
            <a:xfrm>
              <a:off x="-2291254" y="3352800"/>
              <a:ext cx="4441812" cy="3582803"/>
              <a:chOff x="263505" y="1935460"/>
              <a:chExt cx="3119969" cy="4832797"/>
            </a:xfrm>
          </p:grpSpPr>
          <p:sp>
            <p:nvSpPr>
              <p:cNvPr id="63" name="Isosceles Triangle 62"/>
              <p:cNvSpPr/>
              <p:nvPr/>
            </p:nvSpPr>
            <p:spPr>
              <a:xfrm>
                <a:off x="1088468" y="1935460"/>
                <a:ext cx="2295006" cy="3691742"/>
              </a:xfrm>
              <a:prstGeom prst="triangle">
                <a:avLst/>
              </a:prstGeom>
              <a:gradFill>
                <a:gsLst>
                  <a:gs pos="0">
                    <a:schemeClr val="bg2">
                      <a:lumMod val="25000"/>
                    </a:schemeClr>
                  </a:gs>
                  <a:gs pos="100000">
                    <a:schemeClr val="bg2">
                      <a:lumMod val="50000"/>
                    </a:schemeClr>
                  </a:gs>
                  <a:gs pos="100000">
                    <a:schemeClr val="accent1">
                      <a:tint val="23500"/>
                      <a:satMod val="160000"/>
                    </a:schemeClr>
                  </a:gs>
                </a:gsLst>
                <a:lin ang="10800000" scaled="0"/>
              </a:gra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Isosceles Triangle 63"/>
              <p:cNvSpPr/>
              <p:nvPr/>
            </p:nvSpPr>
            <p:spPr>
              <a:xfrm>
                <a:off x="756928" y="3168882"/>
                <a:ext cx="2491838" cy="2935208"/>
              </a:xfrm>
              <a:prstGeom prst="triangle">
                <a:avLst/>
              </a:prstGeom>
              <a:gradFill>
                <a:gsLst>
                  <a:gs pos="0">
                    <a:schemeClr val="bg2">
                      <a:lumMod val="50000"/>
                    </a:schemeClr>
                  </a:gs>
                  <a:gs pos="100000">
                    <a:schemeClr val="bg2">
                      <a:lumMod val="75000"/>
                    </a:schemeClr>
                  </a:gs>
                  <a:gs pos="100000">
                    <a:schemeClr val="accent1">
                      <a:tint val="23500"/>
                      <a:satMod val="160000"/>
                    </a:schemeClr>
                  </a:gs>
                </a:gsLst>
                <a:lin ang="10800000" scaled="0"/>
              </a:gra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Isosceles Triangle 64"/>
              <p:cNvSpPr/>
              <p:nvPr/>
            </p:nvSpPr>
            <p:spPr>
              <a:xfrm>
                <a:off x="1063209" y="3897959"/>
                <a:ext cx="1669721" cy="2628827"/>
              </a:xfrm>
              <a:prstGeom prst="triangle">
                <a:avLst/>
              </a:prstGeom>
              <a:gradFill>
                <a:gsLst>
                  <a:gs pos="0">
                    <a:schemeClr val="bg2">
                      <a:lumMod val="50000"/>
                    </a:schemeClr>
                  </a:gs>
                  <a:gs pos="100000">
                    <a:schemeClr val="bg2">
                      <a:lumMod val="75000"/>
                    </a:schemeClr>
                  </a:gs>
                  <a:gs pos="100000">
                    <a:schemeClr val="accent1">
                      <a:tint val="23500"/>
                      <a:satMod val="160000"/>
                    </a:schemeClr>
                  </a:gs>
                </a:gsLst>
                <a:lin ang="10800000" scaled="0"/>
              </a:gra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Isosceles Triangle 65"/>
              <p:cNvSpPr/>
              <p:nvPr/>
            </p:nvSpPr>
            <p:spPr>
              <a:xfrm>
                <a:off x="263505" y="3337079"/>
                <a:ext cx="2133600" cy="3431178"/>
              </a:xfrm>
              <a:prstGeom prst="triangle">
                <a:avLst/>
              </a:prstGeom>
              <a:gradFill>
                <a:gsLst>
                  <a:gs pos="0">
                    <a:schemeClr val="bg2">
                      <a:lumMod val="75000"/>
                    </a:schemeClr>
                  </a:gs>
                  <a:gs pos="100000">
                    <a:schemeClr val="bg2">
                      <a:lumMod val="90000"/>
                    </a:schemeClr>
                  </a:gs>
                  <a:gs pos="100000">
                    <a:schemeClr val="accent1">
                      <a:tint val="23500"/>
                      <a:satMod val="160000"/>
                    </a:schemeClr>
                  </a:gs>
                </a:gsLst>
                <a:lin ang="10800000" scaled="0"/>
              </a:gra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9" name="Group 58"/>
            <p:cNvGrpSpPr/>
            <p:nvPr/>
          </p:nvGrpSpPr>
          <p:grpSpPr>
            <a:xfrm>
              <a:off x="152400" y="3337597"/>
              <a:ext cx="731520" cy="744491"/>
              <a:chOff x="152400" y="3337597"/>
              <a:chExt cx="731520" cy="744491"/>
            </a:xfrm>
          </p:grpSpPr>
          <p:sp>
            <p:nvSpPr>
              <p:cNvPr id="60" name="Isosceles Triangle 59"/>
              <p:cNvSpPr/>
              <p:nvPr/>
            </p:nvSpPr>
            <p:spPr>
              <a:xfrm>
                <a:off x="152400" y="3337597"/>
                <a:ext cx="731520" cy="60194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Isosceles Triangle 60"/>
              <p:cNvSpPr/>
              <p:nvPr/>
            </p:nvSpPr>
            <p:spPr>
              <a:xfrm flipV="1">
                <a:off x="159614" y="3939540"/>
                <a:ext cx="213360" cy="14254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Isosceles Triangle 61"/>
              <p:cNvSpPr/>
              <p:nvPr/>
            </p:nvSpPr>
            <p:spPr>
              <a:xfrm flipV="1">
                <a:off x="365760" y="3926246"/>
                <a:ext cx="213360" cy="6663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67" name="Group 66"/>
          <p:cNvGrpSpPr/>
          <p:nvPr/>
        </p:nvGrpSpPr>
        <p:grpSpPr>
          <a:xfrm>
            <a:off x="2765531" y="2356685"/>
            <a:ext cx="4776207" cy="2385034"/>
            <a:chOff x="3865826" y="-2210223"/>
            <a:chExt cx="4655234" cy="4430876"/>
          </a:xfrm>
        </p:grpSpPr>
        <p:pic>
          <p:nvPicPr>
            <p:cNvPr id="68" name="Picture 132" descr="C:\Documents and Settings\Raphael.Tisch\Local Settings\Temporary Internet Files\Content.IE5\379V8FV3\MC900441809[1].png"/>
            <p:cNvPicPr>
              <a:picLocks noChangeAspect="1" noChangeArrowheads="1"/>
            </p:cNvPicPr>
            <p:nvPr/>
          </p:nvPicPr>
          <p:blipFill>
            <a:blip r:embed="rId10">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11">
                      <a14:imgEffect>
                        <a14:artisticBlur radius="18"/>
                      </a14:imgEffect>
                      <a14:imgEffect>
                        <a14:saturation sat="0"/>
                      </a14:imgEffect>
                    </a14:imgLayer>
                  </a14:imgProps>
                </a:ex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699039" y="-2210223"/>
              <a:ext cx="2880791" cy="4430876"/>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grpSp>
          <p:nvGrpSpPr>
            <p:cNvPr id="69" name="Group 68"/>
            <p:cNvGrpSpPr/>
            <p:nvPr/>
          </p:nvGrpSpPr>
          <p:grpSpPr>
            <a:xfrm>
              <a:off x="3865826" y="-1117514"/>
              <a:ext cx="4655234" cy="2803569"/>
              <a:chOff x="2211070" y="-119207"/>
              <a:chExt cx="4655234" cy="2803569"/>
            </a:xfrm>
          </p:grpSpPr>
          <p:pic>
            <p:nvPicPr>
              <p:cNvPr id="70" name="Picture 132" descr="C:\Documents and Settings\Raphael.Tisch\Local Settings\Temporary Internet Files\Content.IE5\379V8FV3\MC900441809[1].png"/>
              <p:cNvPicPr>
                <a:picLocks noChangeAspect="1" noChangeArrowheads="1"/>
              </p:cNvPicPr>
              <p:nvPr/>
            </p:nvPicPr>
            <p:blipFill>
              <a:blip r:embed="rId10">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11">
                        <a14:imgEffect>
                          <a14:artisticBlur radius="18"/>
                        </a14:imgEffect>
                        <a14:imgEffect>
                          <a14:saturation sat="0"/>
                        </a14:imgEffect>
                      </a14:imgLayer>
                    </a14:imgProps>
                  </a:ex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flipH="1">
                <a:off x="4378492" y="-58838"/>
                <a:ext cx="2487812" cy="27432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71" name="Picture 132" descr="C:\Documents and Settings\Raphael.Tisch\Local Settings\Temporary Internet Files\Content.IE5\379V8FV3\MC900441809[1].png"/>
              <p:cNvPicPr>
                <a:picLocks noChangeAspect="1" noChangeArrowheads="1"/>
              </p:cNvPicPr>
              <p:nvPr/>
            </p:nvPicPr>
            <p:blipFill>
              <a:blip r:embed="rId10">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11">
                        <a14:imgEffect>
                          <a14:artisticBlur radius="18"/>
                        </a14:imgEffect>
                        <a14:imgEffect>
                          <a14:saturation sat="0"/>
                        </a14:imgEffect>
                      </a14:imgLayer>
                    </a14:imgProps>
                  </a:ex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211070" y="-119207"/>
                <a:ext cx="2743200" cy="27432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grpSp>
      </p:grpSp>
      <p:sp>
        <p:nvSpPr>
          <p:cNvPr id="73" name="TextBox 72"/>
          <p:cNvSpPr txBox="1"/>
          <p:nvPr/>
        </p:nvSpPr>
        <p:spPr>
          <a:xfrm>
            <a:off x="8462683" y="4829300"/>
            <a:ext cx="681317" cy="307777"/>
          </a:xfrm>
          <a:prstGeom prst="rect">
            <a:avLst/>
          </a:prstGeom>
          <a:noFill/>
        </p:spPr>
        <p:txBody>
          <a:bodyPr wrap="square" rtlCol="0">
            <a:spAutoFit/>
          </a:bodyPr>
          <a:lstStyle/>
          <a:p>
            <a:r>
              <a:rPr lang="en-US" sz="1400" dirty="0" smtClean="0"/>
              <a:t>120m</a:t>
            </a:r>
            <a:endParaRPr lang="en-US" sz="4000" dirty="0"/>
          </a:p>
        </p:txBody>
      </p:sp>
      <p:sp>
        <p:nvSpPr>
          <p:cNvPr id="75" name="TextBox 74"/>
          <p:cNvSpPr txBox="1"/>
          <p:nvPr/>
        </p:nvSpPr>
        <p:spPr>
          <a:xfrm>
            <a:off x="7162950" y="5257800"/>
            <a:ext cx="609450" cy="307777"/>
          </a:xfrm>
          <a:prstGeom prst="rect">
            <a:avLst/>
          </a:prstGeom>
          <a:noFill/>
        </p:spPr>
        <p:txBody>
          <a:bodyPr wrap="square" rtlCol="0">
            <a:spAutoFit/>
          </a:bodyPr>
          <a:lstStyle/>
          <a:p>
            <a:r>
              <a:rPr lang="en-US" sz="1400" dirty="0" smtClean="0"/>
              <a:t>50m</a:t>
            </a:r>
            <a:endParaRPr lang="en-US" sz="1400" dirty="0"/>
          </a:p>
        </p:txBody>
      </p:sp>
      <p:sp>
        <p:nvSpPr>
          <p:cNvPr id="76" name="Trapezoid 75"/>
          <p:cNvSpPr/>
          <p:nvPr/>
        </p:nvSpPr>
        <p:spPr>
          <a:xfrm>
            <a:off x="8073004" y="4916761"/>
            <a:ext cx="106010" cy="1556994"/>
          </a:xfrm>
          <a:prstGeom prst="trapezoid">
            <a:avLst>
              <a:gd name="adj" fmla="val 33985"/>
            </a:avLst>
          </a:prstGeom>
          <a:gradFill>
            <a:gsLst>
              <a:gs pos="81000">
                <a:schemeClr val="bg1">
                  <a:lumMod val="85000"/>
                </a:schemeClr>
              </a:gs>
              <a:gs pos="0">
                <a:schemeClr val="tx1">
                  <a:lumMod val="65000"/>
                  <a:lumOff val="35000"/>
                </a:schemeClr>
              </a:gs>
              <a:gs pos="35000">
                <a:schemeClr val="bg1">
                  <a:lumMod val="75000"/>
                </a:schemeClr>
              </a:gs>
              <a:gs pos="100000">
                <a:schemeClr val="bg1">
                  <a:lumMod val="75000"/>
                </a:schemeClr>
              </a:gs>
            </a:gsLst>
            <a:lin ang="10800000" scaled="0"/>
          </a:gra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3" name="Content Placeholder 4"/>
          <p:cNvSpPr txBox="1">
            <a:spLocks/>
          </p:cNvSpPr>
          <p:nvPr/>
        </p:nvSpPr>
        <p:spPr>
          <a:xfrm>
            <a:off x="144548" y="976660"/>
            <a:ext cx="8880182" cy="2572542"/>
          </a:xfrm>
          <a:prstGeom prst="rect">
            <a:avLst/>
          </a:prstGeom>
        </p:spPr>
        <p:txBody>
          <a:bodyPr/>
          <a:lstStyle/>
          <a:p>
            <a:pPr marL="285750" lvl="0" indent="-285750">
              <a:buFont typeface="Arial" panose="020B0604020202020204" pitchFamily="34" charset="0"/>
              <a:buChar char="•"/>
            </a:pPr>
            <a:r>
              <a:rPr lang="en-US" dirty="0" smtClean="0">
                <a:solidFill>
                  <a:schemeClr val="tx1">
                    <a:lumMod val="50000"/>
                  </a:schemeClr>
                </a:solidFill>
              </a:rPr>
              <a:t>Observations in and near wind farms currently target </a:t>
            </a:r>
            <a:r>
              <a:rPr lang="en-US" dirty="0" err="1" smtClean="0">
                <a:solidFill>
                  <a:schemeClr val="tx1">
                    <a:lumMod val="50000"/>
                  </a:schemeClr>
                </a:solidFill>
              </a:rPr>
              <a:t>nowcast</a:t>
            </a:r>
            <a:r>
              <a:rPr lang="en-US" dirty="0" smtClean="0">
                <a:solidFill>
                  <a:schemeClr val="tx1">
                    <a:lumMod val="50000"/>
                  </a:schemeClr>
                </a:solidFill>
              </a:rPr>
              <a:t> and forecast verification.  Even forward facing </a:t>
            </a:r>
            <a:r>
              <a:rPr lang="en-US" dirty="0" err="1" smtClean="0">
                <a:solidFill>
                  <a:schemeClr val="tx1">
                    <a:lumMod val="50000"/>
                  </a:schemeClr>
                </a:solidFill>
              </a:rPr>
              <a:t>lidars</a:t>
            </a:r>
            <a:r>
              <a:rPr lang="en-US" dirty="0" smtClean="0">
                <a:solidFill>
                  <a:schemeClr val="tx1">
                    <a:lumMod val="50000"/>
                  </a:schemeClr>
                </a:solidFill>
              </a:rPr>
              <a:t> see out about 3 km. Will not aid in the forecast of ramps, day ahead or anything more than reaction to immediate impact.</a:t>
            </a:r>
          </a:p>
          <a:p>
            <a:pPr marL="285750" lvl="0" indent="-285750">
              <a:buFont typeface="Arial" panose="020B0604020202020204" pitchFamily="34" charset="0"/>
              <a:buChar char="•"/>
            </a:pPr>
            <a:endParaRPr lang="en-US" sz="800" dirty="0" smtClean="0">
              <a:solidFill>
                <a:schemeClr val="tx1">
                  <a:lumMod val="50000"/>
                </a:schemeClr>
              </a:solidFill>
            </a:endParaRPr>
          </a:p>
          <a:p>
            <a:pPr marL="285750" lvl="0" indent="-285750">
              <a:buFont typeface="Arial" panose="020B0604020202020204" pitchFamily="34" charset="0"/>
              <a:buChar char="•"/>
            </a:pPr>
            <a:r>
              <a:rPr lang="en-US" dirty="0" smtClean="0">
                <a:solidFill>
                  <a:schemeClr val="tx1">
                    <a:lumMod val="50000"/>
                  </a:schemeClr>
                </a:solidFill>
              </a:rPr>
              <a:t>Need more observations for heat, moisture, and momentum fluxes to better represent stability and turbulence. Therefore addressing the TOP 10 list.</a:t>
            </a:r>
            <a:endParaRPr lang="en-US" dirty="0">
              <a:solidFill>
                <a:schemeClr val="tx1">
                  <a:lumMod val="50000"/>
                </a:schemeClr>
              </a:solidFill>
            </a:endParaRPr>
          </a:p>
          <a:p>
            <a:pPr marL="285750" lvl="0" indent="-285750">
              <a:buFont typeface="Arial" panose="020B0604020202020204" pitchFamily="34" charset="0"/>
              <a:buChar char="•"/>
            </a:pPr>
            <a:endParaRPr lang="en-US" sz="800" dirty="0">
              <a:solidFill>
                <a:schemeClr val="tx1">
                  <a:lumMod val="50000"/>
                </a:schemeClr>
              </a:solidFill>
            </a:endParaRPr>
          </a:p>
          <a:p>
            <a:pPr marL="285750" lvl="0" indent="-285750">
              <a:buFont typeface="Arial" panose="020B0604020202020204" pitchFamily="34" charset="0"/>
              <a:buChar char="•"/>
            </a:pPr>
            <a:r>
              <a:rPr lang="en-US" dirty="0" smtClean="0">
                <a:solidFill>
                  <a:schemeClr val="tx1">
                    <a:lumMod val="50000"/>
                  </a:schemeClr>
                </a:solidFill>
              </a:rPr>
              <a:t>Downscaling model resolution in half (6km to 3km) requires four times as many observations</a:t>
            </a:r>
          </a:p>
          <a:p>
            <a:pPr marL="742950" lvl="1" indent="-285750">
              <a:buFont typeface="Arial" panose="020B0604020202020204" pitchFamily="34" charset="0"/>
              <a:buChar char="•"/>
            </a:pPr>
            <a:r>
              <a:rPr lang="en-US" sz="1600" dirty="0" smtClean="0">
                <a:solidFill>
                  <a:schemeClr val="tx1">
                    <a:lumMod val="50000"/>
                  </a:schemeClr>
                </a:solidFill>
              </a:rPr>
              <a:t>Due to high cost for an adequate observation network, need to use models</a:t>
            </a:r>
          </a:p>
        </p:txBody>
      </p:sp>
      <p:sp>
        <p:nvSpPr>
          <p:cNvPr id="72" name="TextBox 71"/>
          <p:cNvSpPr txBox="1"/>
          <p:nvPr/>
        </p:nvSpPr>
        <p:spPr>
          <a:xfrm>
            <a:off x="6401823" y="6327477"/>
            <a:ext cx="1047536" cy="449089"/>
          </a:xfrm>
          <a:prstGeom prst="rect">
            <a:avLst/>
          </a:prstGeom>
        </p:spPr>
        <p:txBody>
          <a:bodyPr vert="horz" wrap="none" lIns="91440" tIns="45720" rIns="91440" bIns="45720" rtlCol="0">
            <a:normAutofit/>
          </a:bodyPr>
          <a:lstStyle/>
          <a:p>
            <a:pPr fontAlgn="auto">
              <a:spcBef>
                <a:spcPct val="20000"/>
              </a:spcBef>
              <a:spcAft>
                <a:spcPts val="0"/>
              </a:spcAft>
            </a:pPr>
            <a:r>
              <a:rPr lang="en-US" sz="1400" dirty="0" smtClean="0">
                <a:latin typeface="+mn-lt"/>
                <a:ea typeface="+mn-ea"/>
                <a:cs typeface="Arial Narrow"/>
              </a:rPr>
              <a:t>Met Tower</a:t>
            </a:r>
          </a:p>
        </p:txBody>
      </p:sp>
      <p:sp>
        <p:nvSpPr>
          <p:cNvPr id="74" name="Rectangle 73"/>
          <p:cNvSpPr/>
          <p:nvPr/>
        </p:nvSpPr>
        <p:spPr>
          <a:xfrm>
            <a:off x="5971753" y="6217431"/>
            <a:ext cx="146520" cy="152400"/>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p:cNvSpPr txBox="1"/>
          <p:nvPr/>
        </p:nvSpPr>
        <p:spPr>
          <a:xfrm>
            <a:off x="5744682" y="6350728"/>
            <a:ext cx="800291" cy="318241"/>
          </a:xfrm>
          <a:prstGeom prst="rect">
            <a:avLst/>
          </a:prstGeom>
        </p:spPr>
        <p:txBody>
          <a:bodyPr vert="horz" wrap="none" lIns="91440" tIns="45720" rIns="91440" bIns="45720" rtlCol="0">
            <a:normAutofit/>
          </a:bodyPr>
          <a:lstStyle/>
          <a:p>
            <a:pPr fontAlgn="auto">
              <a:spcBef>
                <a:spcPct val="20000"/>
              </a:spcBef>
              <a:spcAft>
                <a:spcPts val="0"/>
              </a:spcAft>
            </a:pPr>
            <a:r>
              <a:rPr lang="en-US" sz="1400" dirty="0" smtClean="0">
                <a:latin typeface="+mn-lt"/>
                <a:ea typeface="+mn-ea"/>
                <a:cs typeface="Arial Narrow"/>
              </a:rPr>
              <a:t>Lidar</a:t>
            </a:r>
          </a:p>
        </p:txBody>
      </p:sp>
      <p:sp>
        <p:nvSpPr>
          <p:cNvPr id="5" name="Right Triangle 4"/>
          <p:cNvSpPr/>
          <p:nvPr/>
        </p:nvSpPr>
        <p:spPr>
          <a:xfrm rot="16200000">
            <a:off x="6416440" y="4087075"/>
            <a:ext cx="1935509" cy="2486122"/>
          </a:xfrm>
          <a:prstGeom prst="rtTriangle">
            <a:avLst/>
          </a:prstGeom>
          <a:solidFill>
            <a:srgbClr val="FFFF00">
              <a:alpha val="18000"/>
            </a:srgbClr>
          </a:solidFill>
          <a:ln>
            <a:solidFill>
              <a:srgbClr val="FFFF00">
                <a:alpha val="18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49139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childTnLst>
                                    <p:animRot by="21600000">
                                      <p:cBhvr>
                                        <p:cTn id="6" dur="5000" fill="hold"/>
                                        <p:tgtEl>
                                          <p:spTgt spid="55"/>
                                        </p:tgtEl>
                                        <p:attrNameLst>
                                          <p:attrName>r</p:attrName>
                                        </p:attrNameLst>
                                      </p:cBhvr>
                                    </p:animRot>
                                  </p:childTnLst>
                                </p:cTn>
                              </p:par>
                              <p:par>
                                <p:cTn id="7" presetID="22" presetClass="entr" presetSubtype="8" fill="hold" nodeType="withEffect">
                                  <p:stCondLst>
                                    <p:cond delay="0"/>
                                  </p:stCondLst>
                                  <p:childTnLst>
                                    <p:set>
                                      <p:cBhvr>
                                        <p:cTn id="8" dur="1" fill="hold">
                                          <p:stCondLst>
                                            <p:cond delay="0"/>
                                          </p:stCondLst>
                                        </p:cTn>
                                        <p:tgtEl>
                                          <p:spTgt spid="12"/>
                                        </p:tgtEl>
                                        <p:attrNameLst>
                                          <p:attrName>style.visibility</p:attrName>
                                        </p:attrNameLst>
                                      </p:cBhvr>
                                      <p:to>
                                        <p:strVal val="visible"/>
                                      </p:to>
                                    </p:set>
                                    <p:animEffect transition="in" filter="wipe(left)">
                                      <p:cBhvr>
                                        <p:cTn id="9" dur="4500"/>
                                        <p:tgtEl>
                                          <p:spTgt spid="12"/>
                                        </p:tgtEl>
                                      </p:cBhvr>
                                    </p:animEffect>
                                  </p:childTnLst>
                                </p:cTn>
                              </p:par>
                              <p:par>
                                <p:cTn id="10" presetID="22" presetClass="entr" presetSubtype="8"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4500"/>
                                        <p:tgtEl>
                                          <p:spTgt spid="8"/>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4500"/>
                                        <p:tgtEl>
                                          <p:spTgt spid="10"/>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up)">
                                      <p:cBhvr>
                                        <p:cTn id="18" dur="4500"/>
                                        <p:tgtEl>
                                          <p:spTgt spid="9"/>
                                        </p:tgtEl>
                                      </p:cBhvr>
                                    </p:animEffect>
                                  </p:childTnLst>
                                </p:cTn>
                              </p:par>
                            </p:childTnLst>
                          </p:cTn>
                        </p:par>
                        <p:par>
                          <p:cTn id="19" fill="hold">
                            <p:stCondLst>
                              <p:cond delay="5000"/>
                            </p:stCondLst>
                            <p:childTnLst>
                              <p:par>
                                <p:cTn id="20" presetID="10" presetClass="entr" presetSubtype="0" fill="hold" nodeType="after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3000"/>
                                        <p:tgtEl>
                                          <p:spTgt spid="44"/>
                                        </p:tgtEl>
                                      </p:cBhvr>
                                    </p:animEffect>
                                  </p:childTnLst>
                                </p:cTn>
                              </p:par>
                              <p:par>
                                <p:cTn id="23" presetID="10" presetClass="entr" presetSubtype="0"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fade">
                                      <p:cBhvr>
                                        <p:cTn id="25" dur="3000"/>
                                        <p:tgtEl>
                                          <p:spTgt spid="45"/>
                                        </p:tgtEl>
                                      </p:cBhvr>
                                    </p:animEffect>
                                  </p:childTnLst>
                                </p:cTn>
                              </p:par>
                              <p:par>
                                <p:cTn id="26" presetID="10" presetClass="entr" presetSubtype="0" fill="hold" nodeType="with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3000"/>
                                        <p:tgtEl>
                                          <p:spTgt spid="48"/>
                                        </p:tgtEl>
                                      </p:cBhvr>
                                    </p:animEffect>
                                  </p:childTnLst>
                                </p:cTn>
                              </p:par>
                              <p:par>
                                <p:cTn id="29" presetID="10" presetClass="entr" presetSubtype="0" fill="hold" nodeType="with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3000"/>
                                        <p:tgtEl>
                                          <p:spTgt spid="49"/>
                                        </p:tgtEl>
                                      </p:cBhvr>
                                    </p:animEffect>
                                  </p:childTnLst>
                                </p:cTn>
                              </p:par>
                              <p:par>
                                <p:cTn id="32" presetID="10" presetClass="entr" presetSubtype="0" fill="hold" nodeType="with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3000"/>
                                        <p:tgtEl>
                                          <p:spTgt spid="47"/>
                                        </p:tgtEl>
                                      </p:cBhvr>
                                    </p:animEffect>
                                  </p:childTnLst>
                                </p:cTn>
                              </p:par>
                              <p:par>
                                <p:cTn id="35" presetID="10" presetClass="entr" presetSubtype="0" fill="hold"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3000"/>
                                        <p:tgtEl>
                                          <p:spTgt spid="46"/>
                                        </p:tgtEl>
                                      </p:cBhvr>
                                    </p:animEffect>
                                  </p:childTnLst>
                                </p:cTn>
                              </p:par>
                              <p:par>
                                <p:cTn id="38" presetID="10" presetClass="entr" presetSubtype="0" fill="hold" nodeType="with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fade">
                                      <p:cBhvr>
                                        <p:cTn id="40" dur="3000"/>
                                        <p:tgtEl>
                                          <p:spTgt spid="50"/>
                                        </p:tgtEl>
                                      </p:cBhvr>
                                    </p:animEffect>
                                  </p:childTnLst>
                                </p:cTn>
                              </p:par>
                              <p:par>
                                <p:cTn id="41" presetID="10" presetClass="entr" presetSubtype="0" fill="hold"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3000"/>
                                        <p:tgtEl>
                                          <p:spTgt spid="51"/>
                                        </p:tgtEl>
                                      </p:cBhvr>
                                    </p:animEffect>
                                  </p:childTnLst>
                                </p:cTn>
                              </p:par>
                              <p:par>
                                <p:cTn id="44" presetID="10" presetClass="entr" presetSubtype="0" fill="hold" nodeType="with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fade">
                                      <p:cBhvr>
                                        <p:cTn id="46" dur="3000"/>
                                        <p:tgtEl>
                                          <p:spTgt spid="52"/>
                                        </p:tgtEl>
                                      </p:cBhvr>
                                    </p:animEffect>
                                  </p:childTnLst>
                                </p:cTn>
                              </p:par>
                              <p:par>
                                <p:cTn id="47" presetID="10" presetClass="entr" presetSubtype="0" fill="hold"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fade">
                                      <p:cBhvr>
                                        <p:cTn id="49" dur="3000"/>
                                        <p:tgtEl>
                                          <p:spTgt spid="53"/>
                                        </p:tgtEl>
                                      </p:cBhvr>
                                    </p:animEffect>
                                  </p:childTnLst>
                                </p:cTn>
                              </p:par>
                              <p:par>
                                <p:cTn id="50" presetID="10" presetClass="entr" presetSubtype="0" fill="hold"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3000"/>
                                        <p:tgtEl>
                                          <p:spTgt spid="54"/>
                                        </p:tgtEl>
                                      </p:cBhvr>
                                    </p:animEffect>
                                  </p:childTnLst>
                                </p:cTn>
                              </p:par>
                              <p:par>
                                <p:cTn id="53" presetID="10" presetClass="entr" presetSubtype="0" fill="hold" nodeType="with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3000"/>
                                        <p:tgtEl>
                                          <p:spTgt spid="56"/>
                                        </p:tgtEl>
                                      </p:cBhvr>
                                    </p:animEffect>
                                  </p:childTnLst>
                                </p:cTn>
                              </p:par>
                              <p:par>
                                <p:cTn id="56" presetID="8" presetClass="emph" presetSubtype="0" repeatCount="indefinite" fill="hold" nodeType="withEffect">
                                  <p:stCondLst>
                                    <p:cond delay="0"/>
                                  </p:stCondLst>
                                  <p:childTnLst>
                                    <p:animRot by="21600000">
                                      <p:cBhvr>
                                        <p:cTn id="57" dur="7000" fill="hold"/>
                                        <p:tgtEl>
                                          <p:spTgt spid="44"/>
                                        </p:tgtEl>
                                        <p:attrNameLst>
                                          <p:attrName>r</p:attrName>
                                        </p:attrNameLst>
                                      </p:cBhvr>
                                    </p:animRot>
                                  </p:childTnLst>
                                </p:cTn>
                              </p:par>
                              <p:par>
                                <p:cTn id="58" presetID="8" presetClass="emph" presetSubtype="0" repeatCount="indefinite" fill="hold" nodeType="withEffect">
                                  <p:stCondLst>
                                    <p:cond delay="0"/>
                                  </p:stCondLst>
                                  <p:childTnLst>
                                    <p:animRot by="21600000">
                                      <p:cBhvr>
                                        <p:cTn id="59" dur="1250" fill="hold"/>
                                        <p:tgtEl>
                                          <p:spTgt spid="45"/>
                                        </p:tgtEl>
                                        <p:attrNameLst>
                                          <p:attrName>r</p:attrName>
                                        </p:attrNameLst>
                                      </p:cBhvr>
                                    </p:animRot>
                                  </p:childTnLst>
                                </p:cTn>
                              </p:par>
                              <p:par>
                                <p:cTn id="60" presetID="8" presetClass="emph" presetSubtype="0" repeatCount="indefinite" fill="hold" nodeType="withEffect">
                                  <p:stCondLst>
                                    <p:cond delay="0"/>
                                  </p:stCondLst>
                                  <p:childTnLst>
                                    <p:animRot by="21600000">
                                      <p:cBhvr>
                                        <p:cTn id="61" dur="1250" fill="hold"/>
                                        <p:tgtEl>
                                          <p:spTgt spid="48"/>
                                        </p:tgtEl>
                                        <p:attrNameLst>
                                          <p:attrName>r</p:attrName>
                                        </p:attrNameLst>
                                      </p:cBhvr>
                                    </p:animRot>
                                  </p:childTnLst>
                                </p:cTn>
                              </p:par>
                              <p:par>
                                <p:cTn id="62" presetID="8" presetClass="emph" presetSubtype="0" repeatCount="indefinite" fill="hold" nodeType="withEffect">
                                  <p:stCondLst>
                                    <p:cond delay="0"/>
                                  </p:stCondLst>
                                  <p:childTnLst>
                                    <p:animRot by="21600000">
                                      <p:cBhvr>
                                        <p:cTn id="63" dur="2500" fill="hold"/>
                                        <p:tgtEl>
                                          <p:spTgt spid="49"/>
                                        </p:tgtEl>
                                        <p:attrNameLst>
                                          <p:attrName>r</p:attrName>
                                        </p:attrNameLst>
                                      </p:cBhvr>
                                    </p:animRot>
                                  </p:childTnLst>
                                </p:cTn>
                              </p:par>
                              <p:par>
                                <p:cTn id="64" presetID="8" presetClass="emph" presetSubtype="0" repeatCount="indefinite" fill="hold" nodeType="withEffect">
                                  <p:stCondLst>
                                    <p:cond delay="0"/>
                                  </p:stCondLst>
                                  <p:childTnLst>
                                    <p:animRot by="-21600000">
                                      <p:cBhvr>
                                        <p:cTn id="65" dur="7000" fill="hold"/>
                                        <p:tgtEl>
                                          <p:spTgt spid="47"/>
                                        </p:tgtEl>
                                        <p:attrNameLst>
                                          <p:attrName>r</p:attrName>
                                        </p:attrNameLst>
                                      </p:cBhvr>
                                    </p:animRot>
                                  </p:childTnLst>
                                </p:cTn>
                              </p:par>
                              <p:par>
                                <p:cTn id="66" presetID="8" presetClass="emph" presetSubtype="0" repeatCount="indefinite" fill="hold" nodeType="withEffect">
                                  <p:stCondLst>
                                    <p:cond delay="0"/>
                                  </p:stCondLst>
                                  <p:childTnLst>
                                    <p:animRot by="-21600000">
                                      <p:cBhvr>
                                        <p:cTn id="67" dur="1250" fill="hold"/>
                                        <p:tgtEl>
                                          <p:spTgt spid="46"/>
                                        </p:tgtEl>
                                        <p:attrNameLst>
                                          <p:attrName>r</p:attrName>
                                        </p:attrNameLst>
                                      </p:cBhvr>
                                    </p:animRot>
                                  </p:childTnLst>
                                </p:cTn>
                              </p:par>
                              <p:par>
                                <p:cTn id="68" presetID="8" presetClass="emph" presetSubtype="0" repeatCount="indefinite" fill="hold" nodeType="withEffect">
                                  <p:stCondLst>
                                    <p:cond delay="0"/>
                                  </p:stCondLst>
                                  <p:childTnLst>
                                    <p:animRot by="-21600000">
                                      <p:cBhvr>
                                        <p:cTn id="69" dur="7000" fill="hold"/>
                                        <p:tgtEl>
                                          <p:spTgt spid="50"/>
                                        </p:tgtEl>
                                        <p:attrNameLst>
                                          <p:attrName>r</p:attrName>
                                        </p:attrNameLst>
                                      </p:cBhvr>
                                    </p:animRot>
                                  </p:childTnLst>
                                </p:cTn>
                              </p:par>
                              <p:par>
                                <p:cTn id="70" presetID="8" presetClass="emph" presetSubtype="0" repeatCount="indefinite" fill="hold" nodeType="withEffect">
                                  <p:stCondLst>
                                    <p:cond delay="0"/>
                                  </p:stCondLst>
                                  <p:childTnLst>
                                    <p:animRot by="21600000">
                                      <p:cBhvr>
                                        <p:cTn id="71" dur="1250" fill="hold"/>
                                        <p:tgtEl>
                                          <p:spTgt spid="51"/>
                                        </p:tgtEl>
                                        <p:attrNameLst>
                                          <p:attrName>r</p:attrName>
                                        </p:attrNameLst>
                                      </p:cBhvr>
                                    </p:animRot>
                                  </p:childTnLst>
                                </p:cTn>
                              </p:par>
                              <p:par>
                                <p:cTn id="72" presetID="8" presetClass="emph" presetSubtype="0" repeatCount="indefinite" fill="hold" nodeType="withEffect">
                                  <p:stCondLst>
                                    <p:cond delay="0"/>
                                  </p:stCondLst>
                                  <p:childTnLst>
                                    <p:animRot by="21600000">
                                      <p:cBhvr>
                                        <p:cTn id="73" dur="1250" fill="hold"/>
                                        <p:tgtEl>
                                          <p:spTgt spid="52"/>
                                        </p:tgtEl>
                                        <p:attrNameLst>
                                          <p:attrName>r</p:attrName>
                                        </p:attrNameLst>
                                      </p:cBhvr>
                                    </p:animRot>
                                  </p:childTnLst>
                                </p:cTn>
                              </p:par>
                              <p:par>
                                <p:cTn id="74" presetID="8" presetClass="emph" presetSubtype="0" repeatCount="indefinite" fill="hold" nodeType="withEffect">
                                  <p:stCondLst>
                                    <p:cond delay="0"/>
                                  </p:stCondLst>
                                  <p:childTnLst>
                                    <p:animRot by="21600000">
                                      <p:cBhvr>
                                        <p:cTn id="75" dur="3000" fill="hold"/>
                                        <p:tgtEl>
                                          <p:spTgt spid="53"/>
                                        </p:tgtEl>
                                        <p:attrNameLst>
                                          <p:attrName>r</p:attrName>
                                        </p:attrNameLst>
                                      </p:cBhvr>
                                    </p:animRot>
                                  </p:childTnLst>
                                </p:cTn>
                              </p:par>
                              <p:par>
                                <p:cTn id="76" presetID="8" presetClass="emph" presetSubtype="0" repeatCount="indefinite" fill="hold" nodeType="withEffect">
                                  <p:stCondLst>
                                    <p:cond delay="0"/>
                                  </p:stCondLst>
                                  <p:childTnLst>
                                    <p:animRot by="-21600000">
                                      <p:cBhvr>
                                        <p:cTn id="77" dur="1250" fill="hold"/>
                                        <p:tgtEl>
                                          <p:spTgt spid="54"/>
                                        </p:tgtEl>
                                        <p:attrNameLst>
                                          <p:attrName>r</p:attrName>
                                        </p:attrNameLst>
                                      </p:cBhvr>
                                    </p:animRot>
                                  </p:childTnLst>
                                </p:cTn>
                              </p:par>
                              <p:par>
                                <p:cTn id="78" presetID="8" presetClass="emph" presetSubtype="0" repeatCount="indefinite" fill="hold" nodeType="withEffect">
                                  <p:stCondLst>
                                    <p:cond delay="0"/>
                                  </p:stCondLst>
                                  <p:childTnLst>
                                    <p:animRot by="21600000">
                                      <p:cBhvr>
                                        <p:cTn id="79" dur="1250" fill="hold"/>
                                        <p:tgtEl>
                                          <p:spTgt spid="56"/>
                                        </p:tgtEl>
                                        <p:attrNameLst>
                                          <p:attrName>r</p:attrName>
                                        </p:attrNameLst>
                                      </p:cBhvr>
                                    </p:animRot>
                                  </p:childTnLst>
                                </p:cTn>
                              </p:par>
                            </p:childTnLst>
                          </p:cTn>
                        </p:par>
                      </p:childTnLst>
                    </p:cTn>
                  </p:par>
                  <p:par>
                    <p:cTn id="80" fill="hold">
                      <p:stCondLst>
                        <p:cond delay="indefinite"/>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5" grpId="0" animBg="1"/>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Title 10"/>
          <p:cNvSpPr>
            <a:spLocks noGrp="1"/>
          </p:cNvSpPr>
          <p:nvPr>
            <p:ph type="title"/>
          </p:nvPr>
        </p:nvSpPr>
        <p:spPr>
          <a:xfrm>
            <a:off x="162232" y="0"/>
            <a:ext cx="5933768" cy="901700"/>
          </a:xfrm>
        </p:spPr>
        <p:txBody>
          <a:bodyPr/>
          <a:lstStyle/>
          <a:p>
            <a:r>
              <a:rPr lang="en-US" sz="2400" dirty="0" smtClean="0"/>
              <a:t>Observations Projects</a:t>
            </a:r>
            <a:endParaRPr lang="en-US" sz="2400" dirty="0"/>
          </a:p>
        </p:txBody>
      </p:sp>
      <p:sp>
        <p:nvSpPr>
          <p:cNvPr id="6" name="Content Placeholder 1"/>
          <p:cNvSpPr txBox="1">
            <a:spLocks/>
          </p:cNvSpPr>
          <p:nvPr/>
        </p:nvSpPr>
        <p:spPr bwMode="auto">
          <a:xfrm>
            <a:off x="58996" y="1047138"/>
            <a:ext cx="9085004" cy="25219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06" charset="-128"/>
                <a:cs typeface="ＭＳ Ｐゴシック" pitchFamily="-106" charset="-128"/>
              </a:defRPr>
            </a:lvl1pPr>
            <a:lvl2pPr marL="742950" indent="-28575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2pPr>
            <a:lvl3pPr marL="11430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3pPr>
            <a:lvl4pPr marL="16002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4pPr>
            <a:lvl5pPr marL="20574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The Experimental Measurement Campaign (XMC) for Planetary Boundary Layer (PBL) Instrument Assessment (</a:t>
            </a:r>
            <a:r>
              <a:rPr lang="en-US" sz="1800" b="1" dirty="0"/>
              <a:t>XPIA</a:t>
            </a:r>
            <a:r>
              <a:rPr lang="en-US" sz="1800" dirty="0" smtClean="0"/>
              <a:t>): </a:t>
            </a:r>
          </a:p>
          <a:p>
            <a:pPr lvl="1"/>
            <a:r>
              <a:rPr lang="en-US" sz="1400" dirty="0" smtClean="0"/>
              <a:t>DOE </a:t>
            </a:r>
            <a:r>
              <a:rPr lang="en-US" sz="1400" dirty="0"/>
              <a:t>funded study to validate methods to make high fidelity measurements of </a:t>
            </a:r>
            <a:r>
              <a:rPr lang="en-US" sz="1400" dirty="0" smtClean="0"/>
              <a:t>3D </a:t>
            </a:r>
            <a:r>
              <a:rPr lang="en-US" sz="1400" dirty="0"/>
              <a:t>wind fields of wind farm inflows and wake flows using remote sensing instrumentation</a:t>
            </a:r>
            <a:endParaRPr lang="en-US" sz="400" dirty="0" smtClean="0"/>
          </a:p>
          <a:p>
            <a:r>
              <a:rPr lang="en-US" sz="1800" dirty="0" smtClean="0"/>
              <a:t>Testing:</a:t>
            </a:r>
          </a:p>
          <a:p>
            <a:pPr lvl="1"/>
            <a:r>
              <a:rPr lang="en-US" sz="1400" dirty="0"/>
              <a:t>Validation and Verification (</a:t>
            </a:r>
            <a:r>
              <a:rPr lang="en-US" sz="1400" dirty="0" smtClean="0"/>
              <a:t>V&amp;V): Ensure model results are not tuned for one specific area but transferrable for the nation as a whole</a:t>
            </a:r>
          </a:p>
          <a:p>
            <a:r>
              <a:rPr lang="en-US" sz="1800" dirty="0" smtClean="0"/>
              <a:t>Reference Facility for Offshore Renewable Energy (</a:t>
            </a:r>
            <a:r>
              <a:rPr lang="en-US" sz="1800" b="1" dirty="0" smtClean="0"/>
              <a:t>RFORE</a:t>
            </a:r>
            <a:r>
              <a:rPr lang="en-US" sz="1800" dirty="0" smtClean="0"/>
              <a:t>):</a:t>
            </a:r>
          </a:p>
          <a:p>
            <a:pPr lvl="1"/>
            <a:r>
              <a:rPr lang="en-US" sz="1400" dirty="0" smtClean="0"/>
              <a:t>Can be used for resource assessment, wind climatology, model verification, observational instruments and methods validation</a:t>
            </a:r>
          </a:p>
        </p:txBody>
      </p:sp>
      <p:sp>
        <p:nvSpPr>
          <p:cNvPr id="8" name="Content Placeholder 1"/>
          <p:cNvSpPr txBox="1">
            <a:spLocks/>
          </p:cNvSpPr>
          <p:nvPr/>
        </p:nvSpPr>
        <p:spPr bwMode="auto">
          <a:xfrm>
            <a:off x="73740" y="3451125"/>
            <a:ext cx="5501149" cy="30824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06" charset="-128"/>
                <a:cs typeface="ＭＳ Ｐゴシック" pitchFamily="-106" charset="-128"/>
              </a:defRPr>
            </a:lvl1pPr>
            <a:lvl2pPr marL="742950" indent="-28575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2pPr>
            <a:lvl3pPr marL="11430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3pPr>
            <a:lvl4pPr marL="16002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4pPr>
            <a:lvl5pPr marL="20574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400" dirty="0" smtClean="0"/>
          </a:p>
          <a:p>
            <a:r>
              <a:rPr lang="en-US" sz="1800" dirty="0" smtClean="0"/>
              <a:t>Floating Lidars: </a:t>
            </a:r>
          </a:p>
          <a:p>
            <a:pPr lvl="1"/>
            <a:r>
              <a:rPr lang="en-US" sz="1400" dirty="0" smtClean="0"/>
              <a:t>Located at 2 sites with ability to move to different sites after one year deployment</a:t>
            </a:r>
          </a:p>
          <a:p>
            <a:r>
              <a:rPr lang="en-US" sz="1800" dirty="0" smtClean="0"/>
              <a:t>Wind Profiling Radars (WPRs):</a:t>
            </a:r>
          </a:p>
          <a:p>
            <a:pPr lvl="1"/>
            <a:r>
              <a:rPr lang="en-US" sz="1400" dirty="0" smtClean="0"/>
              <a:t>3 WPRs deployed in Washington and Oregon to complement 4 existing WPR sites in California and 1 near Vancouver, Canada</a:t>
            </a:r>
          </a:p>
          <a:p>
            <a:r>
              <a:rPr lang="en-US" sz="1800" dirty="0"/>
              <a:t>Hurricane Risk to </a:t>
            </a:r>
            <a:r>
              <a:rPr lang="en-US" sz="1800" dirty="0" smtClean="0"/>
              <a:t>U.S. Offshore </a:t>
            </a:r>
            <a:r>
              <a:rPr lang="en-US" sz="1800" dirty="0"/>
              <a:t>Renewable Energy </a:t>
            </a:r>
            <a:r>
              <a:rPr lang="en-US" sz="1800" dirty="0" smtClean="0"/>
              <a:t>Facilities: NOAA/AOML</a:t>
            </a:r>
          </a:p>
          <a:p>
            <a:pPr lvl="1"/>
            <a:r>
              <a:rPr lang="en-US" sz="1400" dirty="0" smtClean="0"/>
              <a:t>Examine the wind profiles collected during hurricanes in the vicinity of identified or planned offshore wind farms</a:t>
            </a:r>
          </a:p>
        </p:txBody>
      </p:sp>
      <p:sp>
        <p:nvSpPr>
          <p:cNvPr id="10" name="TextBox 9"/>
          <p:cNvSpPr txBox="1"/>
          <p:nvPr/>
        </p:nvSpPr>
        <p:spPr>
          <a:xfrm>
            <a:off x="5574889" y="5973097"/>
            <a:ext cx="3294492" cy="498598"/>
          </a:xfrm>
          <a:prstGeom prst="rect">
            <a:avLst/>
          </a:prstGeom>
        </p:spPr>
        <p:txBody>
          <a:bodyPr vert="horz" wrap="none" lIns="91440" tIns="45720" rIns="91440" bIns="45720" rtlCol="0">
            <a:spAutoFit/>
          </a:bodyPr>
          <a:lstStyle/>
          <a:p>
            <a:pPr fontAlgn="auto">
              <a:spcBef>
                <a:spcPct val="20000"/>
              </a:spcBef>
              <a:spcAft>
                <a:spcPts val="0"/>
              </a:spcAft>
            </a:pPr>
            <a:r>
              <a:rPr lang="en-US" sz="1200" dirty="0" smtClean="0">
                <a:latin typeface="+mn-lt"/>
                <a:ea typeface="+mn-ea"/>
                <a:cs typeface="Arial Narrow"/>
              </a:rPr>
              <a:t>Floating lidar deployed in waters near Sequim</a:t>
            </a:r>
          </a:p>
          <a:p>
            <a:pPr fontAlgn="auto">
              <a:spcBef>
                <a:spcPct val="20000"/>
              </a:spcBef>
              <a:spcAft>
                <a:spcPts val="0"/>
              </a:spcAft>
            </a:pPr>
            <a:r>
              <a:rPr lang="en-US" sz="1200" dirty="0" smtClean="0">
                <a:latin typeface="+mn-lt"/>
                <a:ea typeface="+mn-ea"/>
                <a:cs typeface="Arial Narrow"/>
              </a:rPr>
              <a:t>Washington. Source: PNNL</a:t>
            </a:r>
            <a:endParaRPr lang="en-US" sz="900" dirty="0" smtClean="0">
              <a:latin typeface="+mn-lt"/>
              <a:ea typeface="+mn-ea"/>
              <a:cs typeface="Arial Narrow"/>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699022" y="3642852"/>
            <a:ext cx="3050457" cy="2287843"/>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870070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DOE Wind Resource Characterization Portfolio</a:t>
            </a:r>
            <a:endParaRPr lang="en-US" dirty="0"/>
          </a:p>
        </p:txBody>
      </p:sp>
      <p:graphicFrame>
        <p:nvGraphicFramePr>
          <p:cNvPr id="4" name="Chart 3"/>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847232163"/>
              </p:ext>
            </p:extLst>
          </p:nvPr>
        </p:nvGraphicFramePr>
        <p:xfrm>
          <a:off x="-986896" y="1030070"/>
          <a:ext cx="8843962" cy="5524893"/>
        </p:xfrm>
        <a:graphic>
          <a:graphicData uri="http://schemas.openxmlformats.org/drawingml/2006/chart">
            <c:chart xmlns:c="http://schemas.openxmlformats.org/drawingml/2006/chart" xmlns:r="http://schemas.openxmlformats.org/officeDocument/2006/relationships" r:id="rId3"/>
          </a:graphicData>
        </a:graphic>
      </p:graphicFrame>
      <p:sp>
        <p:nvSpPr>
          <p:cNvPr id="13" name="Rectangle 12"/>
          <p:cNvSpPr/>
          <p:nvPr/>
        </p:nvSpPr>
        <p:spPr>
          <a:xfrm>
            <a:off x="6778980" y="2506133"/>
            <a:ext cx="282222" cy="259644"/>
          </a:xfrm>
          <a:prstGeom prst="rect">
            <a:avLst/>
          </a:prstGeom>
          <a:solidFill>
            <a:schemeClr val="accent3"/>
          </a:solid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7117646" y="2415822"/>
            <a:ext cx="1783644" cy="440266"/>
          </a:xfrm>
          <a:prstGeom prst="rect">
            <a:avLst/>
          </a:prstGeom>
        </p:spPr>
        <p:txBody>
          <a:bodyPr vert="horz" wrap="squar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000" b="1" i="0" u="none" strike="noStrike" kern="1200" cap="none" spc="0" normalizeH="0" baseline="0" noProof="0" dirty="0" smtClean="0">
                <a:ln>
                  <a:noFill/>
                </a:ln>
                <a:effectLst/>
                <a:uLnTx/>
                <a:uFillTx/>
                <a:latin typeface="Arial Narrow"/>
                <a:ea typeface="+mn-ea"/>
                <a:cs typeface="Arial Narrow"/>
              </a:rPr>
              <a:t>Field Testing</a:t>
            </a:r>
          </a:p>
        </p:txBody>
      </p:sp>
      <p:sp>
        <p:nvSpPr>
          <p:cNvPr id="15" name="Rectangle 14"/>
          <p:cNvSpPr/>
          <p:nvPr/>
        </p:nvSpPr>
        <p:spPr>
          <a:xfrm>
            <a:off x="6778980" y="3172177"/>
            <a:ext cx="282222" cy="259644"/>
          </a:xfrm>
          <a:prstGeom prst="rect">
            <a:avLst/>
          </a:prstGeom>
          <a:solidFill>
            <a:schemeClr val="accent2"/>
          </a:solid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7117646" y="3081866"/>
            <a:ext cx="1783644" cy="440266"/>
          </a:xfrm>
          <a:prstGeom prst="rect">
            <a:avLst/>
          </a:prstGeom>
        </p:spPr>
        <p:txBody>
          <a:bodyPr vert="horz" wrap="squar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lang="en-US" sz="2000" b="1" dirty="0" smtClean="0">
                <a:latin typeface="Arial Narrow"/>
                <a:ea typeface="+mn-ea"/>
                <a:cs typeface="Arial Narrow"/>
              </a:rPr>
              <a:t>Observations</a:t>
            </a:r>
            <a:endParaRPr kumimoji="0" lang="en-US" sz="2000" b="1" i="0" u="none" strike="noStrike" kern="1200" cap="none" spc="0" normalizeH="0" baseline="0" noProof="0" dirty="0" smtClean="0">
              <a:ln>
                <a:noFill/>
              </a:ln>
              <a:effectLst/>
              <a:uLnTx/>
              <a:uFillTx/>
              <a:latin typeface="Arial Narrow"/>
              <a:ea typeface="+mn-ea"/>
              <a:cs typeface="Arial Narrow"/>
            </a:endParaRPr>
          </a:p>
        </p:txBody>
      </p:sp>
      <p:sp>
        <p:nvSpPr>
          <p:cNvPr id="17" name="Rectangle 16"/>
          <p:cNvSpPr/>
          <p:nvPr/>
        </p:nvSpPr>
        <p:spPr>
          <a:xfrm>
            <a:off x="6778980" y="3781776"/>
            <a:ext cx="282222" cy="259644"/>
          </a:xfrm>
          <a:prstGeom prst="rect">
            <a:avLst/>
          </a:prstGeom>
          <a:solidFill>
            <a:schemeClr val="accent1"/>
          </a:solid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7117646" y="3691465"/>
            <a:ext cx="1783644" cy="440266"/>
          </a:xfrm>
          <a:prstGeom prst="rect">
            <a:avLst/>
          </a:prstGeom>
        </p:spPr>
        <p:txBody>
          <a:bodyPr vert="horz" wrap="squar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000" b="1" i="0" u="none" strike="noStrike" kern="1200" cap="none" spc="0" normalizeH="0" baseline="0" noProof="0" dirty="0" smtClean="0">
                <a:ln>
                  <a:noFill/>
                </a:ln>
                <a:effectLst/>
                <a:uLnTx/>
                <a:uFillTx/>
                <a:latin typeface="Arial Narrow"/>
                <a:ea typeface="+mn-ea"/>
                <a:cs typeface="Arial Narrow"/>
              </a:rPr>
              <a:t>Analysis</a:t>
            </a:r>
          </a:p>
        </p:txBody>
      </p:sp>
      <p:sp>
        <p:nvSpPr>
          <p:cNvPr id="19" name="Rectangle 18"/>
          <p:cNvSpPr/>
          <p:nvPr/>
        </p:nvSpPr>
        <p:spPr>
          <a:xfrm>
            <a:off x="6778980" y="4397021"/>
            <a:ext cx="282222" cy="259644"/>
          </a:xfrm>
          <a:prstGeom prst="rect">
            <a:avLst/>
          </a:prstGeom>
          <a:solidFill>
            <a:schemeClr val="accent6"/>
          </a:solid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7117646" y="4306710"/>
            <a:ext cx="1783644" cy="440266"/>
          </a:xfrm>
          <a:prstGeom prst="rect">
            <a:avLst/>
          </a:prstGeom>
        </p:spPr>
        <p:txBody>
          <a:bodyPr vert="horz" wrap="squar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000" b="1" i="0" u="none" strike="noStrike" kern="1200" cap="none" spc="0" normalizeH="0" baseline="0" noProof="0" dirty="0" smtClean="0">
                <a:ln>
                  <a:noFill/>
                </a:ln>
                <a:effectLst/>
                <a:uLnTx/>
                <a:uFillTx/>
                <a:latin typeface="Arial Narrow"/>
                <a:ea typeface="+mn-ea"/>
                <a:cs typeface="Arial Narrow"/>
              </a:rPr>
              <a:t>Modeling</a:t>
            </a:r>
          </a:p>
        </p:txBody>
      </p:sp>
      <p:sp>
        <p:nvSpPr>
          <p:cNvPr id="12" name="Rectangle 11"/>
          <p:cNvSpPr/>
          <p:nvPr/>
        </p:nvSpPr>
        <p:spPr>
          <a:xfrm>
            <a:off x="6533536" y="3574117"/>
            <a:ext cx="1696064" cy="648182"/>
          </a:xfrm>
          <a:prstGeom prst="rect">
            <a:avLst/>
          </a:prstGeom>
          <a:noFill/>
          <a:ln w="2540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51003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Title 10"/>
          <p:cNvSpPr>
            <a:spLocks noGrp="1"/>
          </p:cNvSpPr>
          <p:nvPr>
            <p:ph type="title"/>
          </p:nvPr>
        </p:nvSpPr>
        <p:spPr>
          <a:xfrm>
            <a:off x="162232" y="0"/>
            <a:ext cx="5933768" cy="901700"/>
          </a:xfrm>
        </p:spPr>
        <p:txBody>
          <a:bodyPr/>
          <a:lstStyle/>
          <a:p>
            <a:r>
              <a:rPr lang="en-US" sz="2400" dirty="0" smtClean="0"/>
              <a:t>Analysis Projects</a:t>
            </a:r>
            <a:endParaRPr lang="en-US" sz="2400" dirty="0"/>
          </a:p>
        </p:txBody>
      </p:sp>
      <p:sp>
        <p:nvSpPr>
          <p:cNvPr id="6" name="Content Placeholder 1"/>
          <p:cNvSpPr txBox="1">
            <a:spLocks/>
          </p:cNvSpPr>
          <p:nvPr/>
        </p:nvSpPr>
        <p:spPr bwMode="auto">
          <a:xfrm>
            <a:off x="235974" y="1224116"/>
            <a:ext cx="8627807" cy="404105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06" charset="-128"/>
                <a:cs typeface="ＭＳ Ｐゴシック" pitchFamily="-106" charset="-128"/>
              </a:defRPr>
            </a:lvl1pPr>
            <a:lvl2pPr marL="742950" indent="-28575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2pPr>
            <a:lvl3pPr marL="11430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3pPr>
            <a:lvl4pPr marL="16002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4pPr>
            <a:lvl5pPr marL="20574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smtClean="0"/>
              <a:t>Standards Development: </a:t>
            </a:r>
          </a:p>
          <a:p>
            <a:pPr lvl="1"/>
            <a:r>
              <a:rPr lang="en-US" sz="1400" dirty="0" smtClean="0"/>
              <a:t>To ensure quality of observations</a:t>
            </a:r>
          </a:p>
          <a:p>
            <a:pPr lvl="1"/>
            <a:r>
              <a:rPr lang="en-US" sz="1400" dirty="0"/>
              <a:t>Offshore wind energy standards and guidelines </a:t>
            </a:r>
            <a:r>
              <a:rPr lang="en-US" sz="1400" dirty="0" smtClean="0"/>
              <a:t>to </a:t>
            </a:r>
            <a:r>
              <a:rPr lang="en-US" sz="1400" dirty="0"/>
              <a:t>address extreme storms </a:t>
            </a:r>
            <a:endParaRPr lang="en-US" sz="1000" dirty="0" smtClean="0"/>
          </a:p>
          <a:p>
            <a:r>
              <a:rPr lang="en-US" sz="1800" dirty="0" smtClean="0"/>
              <a:t>International Energy Agency (IEA) Task on Forecasting:</a:t>
            </a:r>
          </a:p>
          <a:p>
            <a:pPr lvl="1"/>
            <a:r>
              <a:rPr lang="en-US" sz="1400" dirty="0" smtClean="0"/>
              <a:t>Global issue for wind industry – cuts across policy and tax credits – accuracy and confidence in the forecast </a:t>
            </a:r>
          </a:p>
          <a:p>
            <a:pPr lvl="1"/>
            <a:r>
              <a:rPr lang="en-US" sz="1400" dirty="0" smtClean="0"/>
              <a:t>Will examine physics, uncertainty quantification, and forecast confidence</a:t>
            </a:r>
          </a:p>
          <a:p>
            <a:pPr lvl="1"/>
            <a:r>
              <a:rPr lang="en-US" sz="1400" dirty="0" smtClean="0"/>
              <a:t>Co-led with </a:t>
            </a:r>
            <a:r>
              <a:rPr lang="en-US" sz="1400" dirty="0" err="1" smtClean="0"/>
              <a:t>Gregor</a:t>
            </a:r>
            <a:r>
              <a:rPr lang="en-US" sz="1400" dirty="0" smtClean="0"/>
              <a:t> </a:t>
            </a:r>
            <a:r>
              <a:rPr lang="en-US" sz="1400" dirty="0" err="1" smtClean="0"/>
              <a:t>Giebel</a:t>
            </a:r>
            <a:r>
              <a:rPr lang="en-US" sz="1400" dirty="0" smtClean="0"/>
              <a:t> from Danish Technical University (DTU)</a:t>
            </a:r>
          </a:p>
          <a:p>
            <a:r>
              <a:rPr lang="en-US" sz="1800" dirty="0" smtClean="0"/>
              <a:t>Data Archive and Portal:</a:t>
            </a:r>
          </a:p>
          <a:p>
            <a:pPr lvl="1"/>
            <a:r>
              <a:rPr lang="en-US" sz="1400" dirty="0" smtClean="0"/>
              <a:t>Sharing of data</a:t>
            </a:r>
          </a:p>
          <a:p>
            <a:pPr lvl="1"/>
            <a:r>
              <a:rPr lang="en-US" sz="1400" dirty="0" smtClean="0"/>
              <a:t>Can utilize prior data for today’s research and save money</a:t>
            </a:r>
          </a:p>
          <a:p>
            <a:pPr lvl="1"/>
            <a:r>
              <a:rPr lang="en-US" sz="1400" dirty="0" smtClean="0"/>
              <a:t>Will collect, store, catalog, process, preserve, and disseminate all significant DOE A2e data with state-of-the-art technology while conforming to or helping define industry data standards</a:t>
            </a:r>
          </a:p>
          <a:p>
            <a:pPr lvl="1"/>
            <a:r>
              <a:rPr lang="en-US" sz="1400" dirty="0" smtClean="0"/>
              <a:t>Provide easy access to all field and validation data for analysis and avoid duplication</a:t>
            </a:r>
          </a:p>
          <a:p>
            <a:r>
              <a:rPr lang="en-US" sz="1800" dirty="0" smtClean="0"/>
              <a:t>Uncertainty Quantification (UQ):</a:t>
            </a:r>
          </a:p>
          <a:p>
            <a:pPr lvl="1"/>
            <a:r>
              <a:rPr lang="en-US" sz="1400" dirty="0" smtClean="0"/>
              <a:t>Making forecasts more meaningful to the end user</a:t>
            </a:r>
          </a:p>
          <a:p>
            <a:pPr lvl="1"/>
            <a:r>
              <a:rPr lang="en-US" sz="1400" dirty="0" smtClean="0"/>
              <a:t>Developing confidence bounds for decision support tools</a:t>
            </a:r>
          </a:p>
          <a:p>
            <a:pPr lvl="1"/>
            <a:endParaRPr lang="en-US" sz="1400" dirty="0" smtClean="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59275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Box 7"/>
          <p:cNvSpPr txBox="1"/>
          <p:nvPr/>
        </p:nvSpPr>
        <p:spPr>
          <a:xfrm>
            <a:off x="635501" y="6054779"/>
            <a:ext cx="7823227" cy="598665"/>
          </a:xfrm>
          <a:prstGeom prst="rect">
            <a:avLst/>
          </a:prstGeom>
        </p:spPr>
        <p:txBody>
          <a:bodyPr vert="horz" wrap="none" lIns="91440" tIns="45720" rIns="91440" bIns="45720" rtlCol="0">
            <a:normAutofit/>
          </a:bodyPr>
          <a:lstStyle/>
          <a:p>
            <a:pPr algn="ctr" fontAlgn="auto">
              <a:spcBef>
                <a:spcPct val="20000"/>
              </a:spcBef>
              <a:spcAft>
                <a:spcPts val="0"/>
              </a:spcAft>
            </a:pPr>
            <a:r>
              <a:rPr lang="en-US" sz="1200" dirty="0" smtClean="0">
                <a:latin typeface="+mn-lt"/>
                <a:ea typeface="+mn-ea"/>
                <a:cs typeface="Arial Narrow"/>
              </a:rPr>
              <a:t>Mean Absolute Error (MAE) </a:t>
            </a:r>
            <a:r>
              <a:rPr lang="en-US" sz="1200" dirty="0">
                <a:latin typeface="+mn-lt"/>
                <a:ea typeface="+mn-ea"/>
                <a:cs typeface="Arial Narrow"/>
              </a:rPr>
              <a:t>percent improvement for the vector wind, for the </a:t>
            </a:r>
            <a:r>
              <a:rPr lang="en-US" sz="1200" dirty="0" smtClean="0">
                <a:latin typeface="+mn-lt"/>
                <a:ea typeface="+mn-ea"/>
                <a:cs typeface="Arial Narrow"/>
              </a:rPr>
              <a:t>Northern Study Area (NSA - orange </a:t>
            </a:r>
            <a:r>
              <a:rPr lang="en-US" sz="1200" dirty="0">
                <a:latin typeface="+mn-lt"/>
                <a:ea typeface="+mn-ea"/>
                <a:cs typeface="Arial Narrow"/>
              </a:rPr>
              <a:t>curve) </a:t>
            </a:r>
            <a:endParaRPr lang="en-US" sz="1200" dirty="0" smtClean="0">
              <a:latin typeface="+mn-lt"/>
              <a:ea typeface="+mn-ea"/>
              <a:cs typeface="Arial Narrow"/>
            </a:endParaRPr>
          </a:p>
          <a:p>
            <a:pPr algn="ctr" fontAlgn="auto">
              <a:spcBef>
                <a:spcPct val="20000"/>
              </a:spcBef>
              <a:spcAft>
                <a:spcPts val="0"/>
              </a:spcAft>
            </a:pPr>
            <a:r>
              <a:rPr lang="en-US" sz="1200" dirty="0" smtClean="0">
                <a:latin typeface="+mn-lt"/>
                <a:ea typeface="+mn-ea"/>
                <a:cs typeface="Arial Narrow"/>
              </a:rPr>
              <a:t>and Southern Study Area (SSA - green </a:t>
            </a:r>
            <a:r>
              <a:rPr lang="en-US" sz="1200" dirty="0">
                <a:latin typeface="+mn-lt"/>
                <a:ea typeface="+mn-ea"/>
                <a:cs typeface="Arial Narrow"/>
              </a:rPr>
              <a:t>curve) </a:t>
            </a:r>
            <a:r>
              <a:rPr lang="en-US" sz="1200" dirty="0" smtClean="0">
                <a:latin typeface="+mn-lt"/>
                <a:ea typeface="+mn-ea"/>
                <a:cs typeface="Arial Narrow"/>
              </a:rPr>
              <a:t>during the Wind Forecasting Improvement Project (NOAA, 2014)</a:t>
            </a:r>
            <a:endParaRPr lang="en-US" sz="900" dirty="0" smtClean="0">
              <a:latin typeface="+mn-lt"/>
              <a:ea typeface="+mn-ea"/>
              <a:cs typeface="Arial Narrow"/>
            </a:endParaRPr>
          </a:p>
        </p:txBody>
      </p:sp>
      <p:pic>
        <p:nvPicPr>
          <p:cNvPr id="4" name="Picture 3"/>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014877" y="3581347"/>
            <a:ext cx="7064477" cy="2502928"/>
          </a:xfrm>
          <a:prstGeom prst="rect">
            <a:avLst/>
          </a:prstGeom>
        </p:spPr>
      </p:pic>
      <p:sp>
        <p:nvSpPr>
          <p:cNvPr id="5" name="Content Placeholder 4"/>
          <p:cNvSpPr>
            <a:spLocks noGrp="1"/>
          </p:cNvSpPr>
          <p:nvPr>
            <p:ph idx="1"/>
          </p:nvPr>
        </p:nvSpPr>
        <p:spPr>
          <a:xfrm>
            <a:off x="0" y="1069267"/>
            <a:ext cx="9040761" cy="3672326"/>
          </a:xfrm>
        </p:spPr>
        <p:txBody>
          <a:bodyPr/>
          <a:lstStyle/>
          <a:p>
            <a:pPr marL="137160" indent="-137160"/>
            <a:r>
              <a:rPr lang="en-US" sz="1800" dirty="0" smtClean="0"/>
              <a:t>If wind forecasts are improving incrementally over time – </a:t>
            </a:r>
            <a:r>
              <a:rPr lang="en-US" sz="1800" b="1" dirty="0" smtClean="0"/>
              <a:t>why should we still invest?</a:t>
            </a:r>
            <a:endParaRPr lang="en-US" sz="800" b="1" baseline="30000" dirty="0"/>
          </a:p>
          <a:p>
            <a:pPr marL="537210" lvl="1" indent="-137160"/>
            <a:r>
              <a:rPr lang="en-US" sz="1400" dirty="0" smtClean="0"/>
              <a:t>Incremental </a:t>
            </a:r>
            <a:r>
              <a:rPr lang="en-US" sz="1400" dirty="0"/>
              <a:t>improvements not providing accurate enough forecasts today </a:t>
            </a:r>
            <a:endParaRPr lang="en-US" sz="1400" dirty="0" smtClean="0"/>
          </a:p>
          <a:p>
            <a:pPr marL="537210" lvl="1" indent="-137160"/>
            <a:r>
              <a:rPr lang="en-US" sz="1400" dirty="0"/>
              <a:t>I</a:t>
            </a:r>
            <a:r>
              <a:rPr lang="en-US" sz="1400" dirty="0" smtClean="0"/>
              <a:t>mprovements </a:t>
            </a:r>
            <a:r>
              <a:rPr lang="en-US" sz="1400" dirty="0"/>
              <a:t>in forecasts matter because it can allow wind energy to be sold more effectively and managed more </a:t>
            </a:r>
            <a:r>
              <a:rPr lang="en-US" sz="1400" dirty="0" smtClean="0"/>
              <a:t>efficiently</a:t>
            </a:r>
          </a:p>
          <a:p>
            <a:pPr marL="137160" indent="-137160"/>
            <a:r>
              <a:rPr lang="en-US" sz="1800" dirty="0" smtClean="0"/>
              <a:t>What is still missing? </a:t>
            </a:r>
          </a:p>
          <a:p>
            <a:pPr marL="0" indent="0">
              <a:spcBef>
                <a:spcPts val="0"/>
              </a:spcBef>
              <a:buNone/>
            </a:pPr>
            <a:r>
              <a:rPr lang="en-US" sz="1800" b="1" dirty="0"/>
              <a:t> </a:t>
            </a:r>
            <a:r>
              <a:rPr lang="en-US" sz="1800" b="1" dirty="0" smtClean="0"/>
              <a:t>      Confidence utility has in the accuracy of forecasts to integrate into the market</a:t>
            </a:r>
          </a:p>
          <a:p>
            <a:pPr marL="537210" lvl="1" indent="-137160"/>
            <a:r>
              <a:rPr lang="en-US" sz="1400" dirty="0" smtClean="0"/>
              <a:t>Short-term forecasts have improved </a:t>
            </a:r>
            <a:r>
              <a:rPr lang="en-US" sz="1400" baseline="30000" dirty="0" smtClean="0"/>
              <a:t>1</a:t>
            </a:r>
            <a:r>
              <a:rPr lang="en-US" sz="600" baseline="30000" dirty="0" smtClean="0"/>
              <a:t> </a:t>
            </a:r>
            <a:r>
              <a:rPr lang="en-US" sz="1400" dirty="0" smtClean="0"/>
              <a:t> while improvements in long-term forecasts have lagged</a:t>
            </a:r>
          </a:p>
          <a:p>
            <a:pPr marL="537210" lvl="1" indent="-137160"/>
            <a:r>
              <a:rPr lang="en-US" sz="1400" dirty="0" smtClean="0"/>
              <a:t>Long-Term, high fidelity data variations over the lifetime of a wind plant still unknown</a:t>
            </a:r>
          </a:p>
          <a:p>
            <a:pPr marL="537210" lvl="1" indent="-137160"/>
            <a:r>
              <a:rPr lang="en-US" sz="1400" dirty="0" smtClean="0"/>
              <a:t>Will extreme storms happen more frequently? More intensity? </a:t>
            </a:r>
          </a:p>
          <a:p>
            <a:pPr marL="537210" lvl="1" indent="-137160"/>
            <a:r>
              <a:rPr lang="en-US" sz="1400" dirty="0" smtClean="0"/>
              <a:t>Wind forecasts at mesoscale need to be downscaled and coupled with </a:t>
            </a:r>
            <a:r>
              <a:rPr lang="en-US" sz="1400" dirty="0" err="1" smtClean="0"/>
              <a:t>microscale</a:t>
            </a:r>
            <a:r>
              <a:rPr lang="en-US" sz="1400" dirty="0" smtClean="0"/>
              <a:t> /</a:t>
            </a:r>
            <a:r>
              <a:rPr lang="en-US" sz="1400" dirty="0"/>
              <a:t> </a:t>
            </a:r>
            <a:r>
              <a:rPr lang="en-US" sz="1400" dirty="0" smtClean="0"/>
              <a:t>wind plant scale</a:t>
            </a:r>
          </a:p>
          <a:p>
            <a:pPr marL="137160" indent="-137160"/>
            <a:endParaRPr lang="en-US" sz="1800" dirty="0" smtClean="0"/>
          </a:p>
          <a:p>
            <a:pPr marL="537210" lvl="1" indent="-137160"/>
            <a:endParaRPr lang="en-US" sz="1400" dirty="0" smtClean="0"/>
          </a:p>
        </p:txBody>
      </p:sp>
      <p:sp>
        <p:nvSpPr>
          <p:cNvPr id="3" name="Title 2"/>
          <p:cNvSpPr>
            <a:spLocks noGrp="1"/>
          </p:cNvSpPr>
          <p:nvPr>
            <p:ph type="title"/>
          </p:nvPr>
        </p:nvSpPr>
        <p:spPr/>
        <p:txBody>
          <a:bodyPr/>
          <a:lstStyle/>
          <a:p>
            <a:r>
              <a:rPr lang="en-US" dirty="0" smtClean="0"/>
              <a:t>Why Should DOE Invest in Wind Forecasting?</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87581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Industry Needs for the Future</a:t>
            </a:r>
            <a:endParaRPr lang="en-US" dirty="0"/>
          </a:p>
        </p:txBody>
      </p:sp>
      <p:sp>
        <p:nvSpPr>
          <p:cNvPr id="6" name="TextBox 5"/>
          <p:cNvSpPr txBox="1"/>
          <p:nvPr/>
        </p:nvSpPr>
        <p:spPr>
          <a:xfrm>
            <a:off x="7727542" y="2913517"/>
            <a:ext cx="1416458" cy="950571"/>
          </a:xfrm>
          <a:prstGeom prst="rect">
            <a:avLst/>
          </a:prstGeom>
        </p:spPr>
        <p:txBody>
          <a:bodyPr vert="horz" wrap="none" lIns="91440" tIns="45720" rIns="91440" bIns="45720" rtlCol="0">
            <a:normAutofit/>
          </a:bodyPr>
          <a:lstStyle/>
          <a:p>
            <a:pPr fontAlgn="auto">
              <a:spcBef>
                <a:spcPct val="20000"/>
              </a:spcBef>
              <a:spcAft>
                <a:spcPts val="0"/>
              </a:spcAft>
            </a:pPr>
            <a:r>
              <a:rPr lang="en-US" sz="1200" noProof="0" dirty="0" smtClean="0">
                <a:latin typeface="+mn-lt"/>
                <a:ea typeface="+mn-ea"/>
                <a:cs typeface="Arial Narrow"/>
              </a:rPr>
              <a:t>Coupling from </a:t>
            </a:r>
          </a:p>
          <a:p>
            <a:pPr fontAlgn="auto">
              <a:spcBef>
                <a:spcPct val="20000"/>
              </a:spcBef>
              <a:spcAft>
                <a:spcPts val="0"/>
              </a:spcAft>
            </a:pPr>
            <a:r>
              <a:rPr lang="en-US" sz="1200" noProof="0" dirty="0" smtClean="0">
                <a:latin typeface="+mn-lt"/>
                <a:ea typeface="+mn-ea"/>
                <a:cs typeface="Arial Narrow"/>
              </a:rPr>
              <a:t>mesoscale to </a:t>
            </a:r>
          </a:p>
          <a:p>
            <a:pPr fontAlgn="auto">
              <a:spcBef>
                <a:spcPct val="20000"/>
              </a:spcBef>
              <a:spcAft>
                <a:spcPts val="0"/>
              </a:spcAft>
            </a:pPr>
            <a:r>
              <a:rPr lang="en-US" sz="1200" noProof="0" dirty="0" smtClean="0">
                <a:latin typeface="+mn-lt"/>
                <a:ea typeface="+mn-ea"/>
                <a:cs typeface="Arial Narrow"/>
              </a:rPr>
              <a:t>microscale</a:t>
            </a:r>
            <a:endParaRPr kumimoji="0" lang="en-US" sz="1200" i="0" u="none" strike="noStrike" kern="1200" cap="none" spc="0" normalizeH="0" baseline="0" noProof="0" dirty="0" smtClean="0">
              <a:ln>
                <a:noFill/>
              </a:ln>
              <a:effectLst/>
              <a:uLnTx/>
              <a:uFillTx/>
              <a:latin typeface="+mn-lt"/>
              <a:ea typeface="+mn-ea"/>
              <a:cs typeface="Arial Narrow"/>
            </a:endParaRPr>
          </a:p>
          <a:p>
            <a:pPr fontAlgn="auto">
              <a:spcBef>
                <a:spcPct val="20000"/>
              </a:spcBef>
              <a:spcAft>
                <a:spcPts val="0"/>
              </a:spcAft>
            </a:pPr>
            <a:r>
              <a:rPr kumimoji="0" lang="en-US" sz="900" i="0" u="none" strike="noStrike" kern="1200" cap="none" spc="0" normalizeH="0" baseline="0" noProof="0" dirty="0" smtClean="0">
                <a:ln>
                  <a:noFill/>
                </a:ln>
                <a:effectLst/>
                <a:uLnTx/>
                <a:uFillTx/>
                <a:latin typeface="+mn-lt"/>
                <a:ea typeface="+mn-ea"/>
                <a:cs typeface="Arial Narrow"/>
              </a:rPr>
              <a:t>Source: LLNL</a:t>
            </a:r>
            <a:endParaRPr lang="en-US" sz="900" dirty="0" smtClean="0">
              <a:latin typeface="+mn-lt"/>
              <a:ea typeface="+mn-ea"/>
              <a:cs typeface="Arial Narrow"/>
            </a:endParaRPr>
          </a:p>
        </p:txBody>
      </p:sp>
      <p:sp>
        <p:nvSpPr>
          <p:cNvPr id="7" name="Content Placeholder 4"/>
          <p:cNvSpPr txBox="1">
            <a:spLocks/>
          </p:cNvSpPr>
          <p:nvPr/>
        </p:nvSpPr>
        <p:spPr bwMode="auto">
          <a:xfrm>
            <a:off x="193395" y="1083795"/>
            <a:ext cx="8668719" cy="541939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06" charset="-128"/>
                <a:cs typeface="ＭＳ Ｐゴシック" pitchFamily="-106" charset="-128"/>
              </a:defRPr>
            </a:lvl1pPr>
            <a:lvl2pPr marL="742950" indent="-28575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2pPr>
            <a:lvl3pPr marL="11430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3pPr>
            <a:lvl4pPr marL="16002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4pPr>
            <a:lvl5pPr marL="20574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37160" indent="-137160"/>
            <a:r>
              <a:rPr lang="en-US" sz="1800" dirty="0" smtClean="0">
                <a:solidFill>
                  <a:srgbClr val="50565C"/>
                </a:solidFill>
                <a:cs typeface="Arial" pitchFamily="34" charset="0"/>
              </a:rPr>
              <a:t>Improved </a:t>
            </a:r>
            <a:r>
              <a:rPr lang="en-US" sz="1800" dirty="0">
                <a:solidFill>
                  <a:srgbClr val="50565C"/>
                </a:solidFill>
                <a:cs typeface="Arial" pitchFamily="34" charset="0"/>
              </a:rPr>
              <a:t>coupling from </a:t>
            </a:r>
            <a:r>
              <a:rPr lang="en-US" sz="1800" dirty="0" smtClean="0">
                <a:solidFill>
                  <a:srgbClr val="50565C"/>
                </a:solidFill>
                <a:cs typeface="Arial" pitchFamily="34" charset="0"/>
              </a:rPr>
              <a:t>mesoscale </a:t>
            </a:r>
            <a:r>
              <a:rPr lang="en-US" sz="1800" dirty="0">
                <a:solidFill>
                  <a:srgbClr val="50565C"/>
                </a:solidFill>
                <a:cs typeface="Arial" pitchFamily="34" charset="0"/>
              </a:rPr>
              <a:t>to </a:t>
            </a:r>
            <a:r>
              <a:rPr lang="en-US" sz="1800" dirty="0" smtClean="0">
                <a:solidFill>
                  <a:srgbClr val="50565C"/>
                </a:solidFill>
                <a:cs typeface="Arial" pitchFamily="34" charset="0"/>
              </a:rPr>
              <a:t>microscale</a:t>
            </a:r>
            <a:endParaRPr lang="en-US" sz="1800" dirty="0">
              <a:solidFill>
                <a:srgbClr val="50565C"/>
              </a:solidFill>
              <a:cs typeface="Arial" pitchFamily="34" charset="0"/>
            </a:endParaRPr>
          </a:p>
          <a:p>
            <a:pPr marL="537210" lvl="1" indent="-137160"/>
            <a:r>
              <a:rPr lang="en-US" sz="1600" dirty="0">
                <a:solidFill>
                  <a:srgbClr val="50565C"/>
                </a:solidFill>
                <a:cs typeface="Arial" pitchFamily="34" charset="0"/>
              </a:rPr>
              <a:t>Bridge the gap between Numerical Weather </a:t>
            </a:r>
            <a:r>
              <a:rPr lang="en-US" sz="1600" dirty="0" smtClean="0">
                <a:solidFill>
                  <a:srgbClr val="50565C"/>
                </a:solidFill>
                <a:cs typeface="Arial" pitchFamily="34" charset="0"/>
              </a:rPr>
              <a:t>Prediction (NWP</a:t>
            </a:r>
            <a:r>
              <a:rPr lang="en-US" sz="1600" dirty="0">
                <a:solidFill>
                  <a:srgbClr val="50565C"/>
                </a:solidFill>
                <a:cs typeface="Arial" pitchFamily="34" charset="0"/>
              </a:rPr>
              <a:t>) models at the mesoscale to Large </a:t>
            </a:r>
            <a:r>
              <a:rPr lang="en-US" sz="1600" dirty="0" smtClean="0">
                <a:solidFill>
                  <a:srgbClr val="50565C"/>
                </a:solidFill>
                <a:cs typeface="Arial" pitchFamily="34" charset="0"/>
              </a:rPr>
              <a:t>Eddy Simulations </a:t>
            </a:r>
            <a:r>
              <a:rPr lang="en-US" sz="1600" dirty="0">
                <a:solidFill>
                  <a:srgbClr val="50565C"/>
                </a:solidFill>
                <a:cs typeface="Arial" pitchFamily="34" charset="0"/>
              </a:rPr>
              <a:t>(LES) at the </a:t>
            </a:r>
            <a:r>
              <a:rPr lang="en-US" sz="1600" dirty="0" smtClean="0">
                <a:solidFill>
                  <a:srgbClr val="50565C"/>
                </a:solidFill>
                <a:cs typeface="Arial" pitchFamily="34" charset="0"/>
              </a:rPr>
              <a:t>microscale</a:t>
            </a:r>
          </a:p>
          <a:p>
            <a:pPr marL="537210" lvl="1" indent="-137160"/>
            <a:r>
              <a:rPr lang="en-US" sz="1600" dirty="0" smtClean="0">
                <a:solidFill>
                  <a:srgbClr val="50565C"/>
                </a:solidFill>
                <a:cs typeface="Arial" pitchFamily="34" charset="0"/>
              </a:rPr>
              <a:t>Improve wind forecasts at the wind plant scale</a:t>
            </a:r>
          </a:p>
          <a:p>
            <a:pPr marL="537210" lvl="1" indent="-137160"/>
            <a:endParaRPr lang="en-US" sz="1600" dirty="0" smtClean="0">
              <a:solidFill>
                <a:srgbClr val="50565C"/>
              </a:solidFill>
              <a:cs typeface="Arial" pitchFamily="34" charset="0"/>
            </a:endParaRPr>
          </a:p>
          <a:p>
            <a:pPr marL="537210" lvl="1" indent="-137160"/>
            <a:endParaRPr lang="en-US" sz="1600" dirty="0">
              <a:solidFill>
                <a:srgbClr val="50565C"/>
              </a:solidFill>
              <a:cs typeface="Arial" pitchFamily="34" charset="0"/>
            </a:endParaRPr>
          </a:p>
          <a:p>
            <a:pPr marL="537210" lvl="1" indent="-137160"/>
            <a:endParaRPr lang="en-US" sz="1600" dirty="0" smtClean="0">
              <a:solidFill>
                <a:srgbClr val="50565C"/>
              </a:solidFill>
              <a:cs typeface="Arial" pitchFamily="34" charset="0"/>
            </a:endParaRPr>
          </a:p>
          <a:p>
            <a:pPr marL="537210" lvl="1" indent="-137160"/>
            <a:endParaRPr lang="en-US" sz="1600" dirty="0">
              <a:solidFill>
                <a:srgbClr val="50565C"/>
              </a:solidFill>
              <a:cs typeface="Arial" pitchFamily="34" charset="0"/>
            </a:endParaRPr>
          </a:p>
          <a:p>
            <a:pPr marL="537210" lvl="1" indent="-137160"/>
            <a:endParaRPr lang="en-US" sz="1600" dirty="0" smtClean="0">
              <a:solidFill>
                <a:srgbClr val="50565C"/>
              </a:solidFill>
              <a:cs typeface="Arial" pitchFamily="34" charset="0"/>
            </a:endParaRPr>
          </a:p>
          <a:p>
            <a:pPr marL="537210" lvl="1" indent="-137160"/>
            <a:endParaRPr lang="en-US" sz="1600" dirty="0">
              <a:solidFill>
                <a:srgbClr val="50565C"/>
              </a:solidFill>
              <a:cs typeface="Arial" pitchFamily="34" charset="0"/>
            </a:endParaRPr>
          </a:p>
          <a:p>
            <a:pPr marL="537210" lvl="1" indent="-137160"/>
            <a:endParaRPr lang="en-US" sz="1600" dirty="0" smtClean="0">
              <a:solidFill>
                <a:srgbClr val="50565C"/>
              </a:solidFill>
              <a:cs typeface="Arial" pitchFamily="34" charset="0"/>
            </a:endParaRPr>
          </a:p>
          <a:p>
            <a:pPr marL="537210" lvl="1" indent="-137160"/>
            <a:endParaRPr lang="en-US" sz="1600" dirty="0">
              <a:solidFill>
                <a:srgbClr val="50565C"/>
              </a:solidFill>
              <a:cs typeface="Arial" pitchFamily="34" charset="0"/>
            </a:endParaRPr>
          </a:p>
          <a:p>
            <a:pPr marL="400050" lvl="1" indent="0">
              <a:buNone/>
            </a:pPr>
            <a:endParaRPr lang="en-US" sz="1600" dirty="0" smtClean="0">
              <a:solidFill>
                <a:srgbClr val="50565C"/>
              </a:solidFill>
              <a:cs typeface="Arial" pitchFamily="34" charset="0"/>
            </a:endParaRPr>
          </a:p>
          <a:p>
            <a:pPr marL="137160" indent="-137160"/>
            <a:r>
              <a:rPr lang="en-US" sz="1800" dirty="0" smtClean="0">
                <a:solidFill>
                  <a:srgbClr val="50565C"/>
                </a:solidFill>
                <a:cs typeface="Arial" pitchFamily="34" charset="0"/>
              </a:rPr>
              <a:t>Emerging </a:t>
            </a:r>
            <a:r>
              <a:rPr lang="en-US" sz="1800" dirty="0">
                <a:solidFill>
                  <a:srgbClr val="50565C"/>
                </a:solidFill>
                <a:cs typeface="Arial" pitchFamily="34" charset="0"/>
              </a:rPr>
              <a:t>offshore market and new technologies driving push for higher turbine hub heights</a:t>
            </a:r>
          </a:p>
          <a:p>
            <a:pPr marL="537210" lvl="1" indent="-137160"/>
            <a:r>
              <a:rPr lang="en-US" sz="1600" dirty="0">
                <a:solidFill>
                  <a:srgbClr val="50565C"/>
                </a:solidFill>
                <a:cs typeface="Arial" pitchFamily="34" charset="0"/>
              </a:rPr>
              <a:t>Will require wind resource assessments at new </a:t>
            </a:r>
            <a:r>
              <a:rPr lang="en-US" sz="1600" dirty="0" smtClean="0">
                <a:solidFill>
                  <a:srgbClr val="50565C"/>
                </a:solidFill>
                <a:cs typeface="Arial" pitchFamily="34" charset="0"/>
              </a:rPr>
              <a:t>heights and offshore</a:t>
            </a:r>
          </a:p>
          <a:p>
            <a:pPr marL="537210" lvl="1" indent="-137160"/>
            <a:endParaRPr lang="en-US" sz="800" dirty="0" smtClean="0">
              <a:solidFill>
                <a:srgbClr val="50565C"/>
              </a:solidFill>
              <a:cs typeface="Arial" pitchFamily="34" charset="0"/>
            </a:endParaRPr>
          </a:p>
          <a:p>
            <a:pPr marL="137160" indent="-137160"/>
            <a:r>
              <a:rPr lang="en-US" sz="1800" dirty="0">
                <a:cs typeface="Arial" pitchFamily="34" charset="0"/>
              </a:rPr>
              <a:t>Better understanding of climate drivers and their effects on the wind resource can enhance wind plant power production/profitability</a:t>
            </a:r>
          </a:p>
          <a:p>
            <a:pPr marL="137160" indent="-137160"/>
            <a:endParaRPr lang="en-US" sz="1800" dirty="0" smtClean="0">
              <a:solidFill>
                <a:srgbClr val="50565C"/>
              </a:solidFill>
              <a:cs typeface="Arial"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49546" y="2404538"/>
            <a:ext cx="7048500" cy="2276475"/>
          </a:xfrm>
          <a:prstGeom prst="rect">
            <a:avLst/>
          </a:prstGeom>
          <a:ln>
            <a:solidFill>
              <a:schemeClr val="tx1">
                <a:lumMod val="50000"/>
              </a:schemeClr>
            </a:solidFill>
          </a:ln>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879150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 name="Title 3"/>
          <p:cNvSpPr txBox="1">
            <a:spLocks/>
          </p:cNvSpPr>
          <p:nvPr/>
        </p:nvSpPr>
        <p:spPr>
          <a:xfrm>
            <a:off x="1424030" y="1218630"/>
            <a:ext cx="6309355" cy="3694373"/>
          </a:xfrm>
          <a:prstGeom prst="rect">
            <a:avLst/>
          </a:prstGeom>
          <a:solidFill>
            <a:schemeClr val="accent2">
              <a:lumMod val="40000"/>
              <a:lumOff val="60000"/>
            </a:schemeClr>
          </a:solidFill>
          <a:ln>
            <a:solidFill>
              <a:srgbClr val="FF8000"/>
            </a:solidFill>
          </a:ln>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1600" dirty="0" smtClean="0">
              <a:solidFill>
                <a:srgbClr val="262626"/>
              </a:solidFill>
            </a:endParaRPr>
          </a:p>
        </p:txBody>
      </p:sp>
      <p:pic>
        <p:nvPicPr>
          <p:cNvPr id="5" name="Picture 4" descr="WyngaardTerraIncognita.tiff"/>
          <p:cNvPicPr>
            <a:picLocks noChangeAspect="1"/>
          </p:cNvPicPr>
          <p:nvPr/>
        </p:nvPicPr>
        <p:blipFill rotWithShape="1">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t="2000" b="21998"/>
          <a:stretch/>
        </p:blipFill>
        <p:spPr>
          <a:xfrm>
            <a:off x="1558040" y="1324652"/>
            <a:ext cx="6025785" cy="3474720"/>
          </a:xfrm>
          <a:prstGeom prst="rect">
            <a:avLst/>
          </a:prstGeom>
        </p:spPr>
      </p:pic>
      <p:sp>
        <p:nvSpPr>
          <p:cNvPr id="2" name="Rectangle 1"/>
          <p:cNvSpPr/>
          <p:nvPr/>
        </p:nvSpPr>
        <p:spPr>
          <a:xfrm>
            <a:off x="5875374" y="1478676"/>
            <a:ext cx="1112593" cy="2966593"/>
          </a:xfrm>
          <a:prstGeom prst="rect">
            <a:avLst/>
          </a:prstGeom>
          <a:solidFill>
            <a:srgbClr val="FF0000">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1552172" y="1474337"/>
            <a:ext cx="1608403" cy="2966593"/>
          </a:xfrm>
          <a:prstGeom prst="rect">
            <a:avLst/>
          </a:prstGeom>
          <a:solidFill>
            <a:schemeClr val="accent4">
              <a:lumMod val="60000"/>
              <a:lumOff val="40000"/>
              <a:alpha val="34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descr="C:\Project - CEC Renewable Forecasting\Images\All_Domains_FINAL.png"/>
          <p:cNvPicPr>
            <a:picLocks noChangeAspect="1"/>
          </p:cNvPicPr>
          <p:nvPr/>
        </p:nvPicPr>
        <p:blipFill>
          <a:blip r:embed="rId4"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69342" y="2379918"/>
            <a:ext cx="2038499" cy="1828798"/>
          </a:xfrm>
          <a:prstGeom prst="rect">
            <a:avLst/>
          </a:prstGeom>
          <a:noFill/>
          <a:ln w="9525">
            <a:noFill/>
            <a:miter lim="800000"/>
            <a:headEnd/>
            <a:tailEnd/>
          </a:ln>
        </p:spPr>
      </p:pic>
      <p:pic>
        <p:nvPicPr>
          <p:cNvPr id="20" name="Picture 3" descr="C:\Users\miller99\AppData\Local\Microsoft\Windows\Temporary Internet Files\Content.Outlook\MB30Y9EZ\farm (2).png"/>
          <p:cNvPicPr>
            <a:picLocks noChangeAspect="1" noChangeArrowheads="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243921" y="4953583"/>
            <a:ext cx="2658903" cy="13716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22" name="Picture 21" descr="wy_80m.jpg"/>
          <p:cNvPicPr>
            <a:picLocks noChangeAspect="1"/>
          </p:cNvPicPr>
          <p:nvPr/>
        </p:nvPicPr>
        <p:blipFill rotWithShape="1">
          <a:blip r:embed="rId6"/>
          <a:srcRect l="8444" t="12175" r="25599" b="19563"/>
          <a:stretch/>
        </p:blipFill>
        <p:spPr>
          <a:xfrm>
            <a:off x="1919954" y="4740802"/>
            <a:ext cx="2286000" cy="1828800"/>
          </a:xfrm>
          <a:prstGeom prst="rect">
            <a:avLst/>
          </a:prstGeom>
        </p:spPr>
      </p:pic>
      <p:pic>
        <p:nvPicPr>
          <p:cNvPr id="24" name="Picture 23" descr="climate-model.jpg"/>
          <p:cNvPicPr>
            <a:picLocks noChangeAspect="1"/>
          </p:cNvPicPr>
          <p:nvPr/>
        </p:nvPicPr>
        <p:blipFill rotWithShape="1">
          <a:blip r:embed="rId7">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3332" t="4998" r="20000" b="20001"/>
          <a:stretch/>
        </p:blipFill>
        <p:spPr>
          <a:xfrm>
            <a:off x="241449" y="4745560"/>
            <a:ext cx="1869440" cy="1828800"/>
          </a:xfrm>
          <a:prstGeom prst="rect">
            <a:avLst/>
          </a:prstGeom>
        </p:spPr>
      </p:pic>
      <p:cxnSp>
        <p:nvCxnSpPr>
          <p:cNvPr id="26" name="Straight Arrow Connector 25"/>
          <p:cNvCxnSpPr/>
          <p:nvPr/>
        </p:nvCxnSpPr>
        <p:spPr bwMode="auto">
          <a:xfrm>
            <a:off x="547584" y="2449642"/>
            <a:ext cx="809647" cy="1079416"/>
          </a:xfrm>
          <a:prstGeom prst="straightConnector1">
            <a:avLst/>
          </a:prstGeom>
          <a:solidFill>
            <a:schemeClr val="accent1"/>
          </a:solidFill>
          <a:ln w="38100" cap="flat" cmpd="sng" algn="ctr">
            <a:solidFill>
              <a:srgbClr val="FF0000"/>
            </a:solidFill>
            <a:prstDash val="solid"/>
            <a:round/>
            <a:headEnd type="none"/>
            <a:tailEnd type="arrow"/>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cxnSp>
      <p:sp>
        <p:nvSpPr>
          <p:cNvPr id="37" name="Rectangle 36"/>
          <p:cNvSpPr/>
          <p:nvPr/>
        </p:nvSpPr>
        <p:spPr>
          <a:xfrm>
            <a:off x="3155975" y="1475854"/>
            <a:ext cx="2721174" cy="2958842"/>
          </a:xfrm>
          <a:prstGeom prst="rect">
            <a:avLst/>
          </a:prstGeom>
          <a:solidFill>
            <a:srgbClr val="FF8000">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600" b="1" dirty="0" smtClean="0">
                <a:solidFill>
                  <a:srgbClr val="FF8000"/>
                </a:solidFill>
              </a:rPr>
              <a:t>?</a:t>
            </a:r>
            <a:endParaRPr lang="en-US" sz="9600" b="1" dirty="0">
              <a:solidFill>
                <a:srgbClr val="FF8000"/>
              </a:solidFill>
            </a:endParaRPr>
          </a:p>
        </p:txBody>
      </p:sp>
      <p:sp>
        <p:nvSpPr>
          <p:cNvPr id="23" name="TextBox 22"/>
          <p:cNvSpPr txBox="1"/>
          <p:nvPr/>
        </p:nvSpPr>
        <p:spPr>
          <a:xfrm>
            <a:off x="1834573" y="1390419"/>
            <a:ext cx="5372220" cy="307777"/>
          </a:xfrm>
          <a:prstGeom prst="rect">
            <a:avLst/>
          </a:prstGeom>
          <a:noFill/>
        </p:spPr>
        <p:txBody>
          <a:bodyPr wrap="square" rtlCol="0">
            <a:spAutoFit/>
          </a:bodyPr>
          <a:lstStyle/>
          <a:p>
            <a:pPr algn="ctr"/>
            <a:r>
              <a:rPr lang="en-US" sz="1400" dirty="0" err="1" smtClean="0">
                <a:latin typeface="+mn-lt"/>
              </a:rPr>
              <a:t>Wyngaard</a:t>
            </a:r>
            <a:r>
              <a:rPr lang="en-US" sz="1400" dirty="0" smtClean="0">
                <a:latin typeface="+mn-lt"/>
              </a:rPr>
              <a:t>, J. </a:t>
            </a:r>
            <a:r>
              <a:rPr lang="en-US" sz="1400" i="1" dirty="0" smtClean="0">
                <a:latin typeface="+mn-lt"/>
              </a:rPr>
              <a:t>J. Atmospheric Sciences</a:t>
            </a:r>
            <a:r>
              <a:rPr lang="en-US" sz="1400" dirty="0" smtClean="0">
                <a:latin typeface="+mn-lt"/>
              </a:rPr>
              <a:t>, 2004</a:t>
            </a:r>
            <a:endParaRPr lang="en-US" sz="1400" dirty="0">
              <a:latin typeface="+mn-lt"/>
            </a:endParaRPr>
          </a:p>
        </p:txBody>
      </p:sp>
      <p:sp>
        <p:nvSpPr>
          <p:cNvPr id="16" name="Rectangle 15"/>
          <p:cNvSpPr/>
          <p:nvPr/>
        </p:nvSpPr>
        <p:spPr>
          <a:xfrm>
            <a:off x="5375428" y="1477144"/>
            <a:ext cx="71487" cy="2966593"/>
          </a:xfrm>
          <a:prstGeom prst="rect">
            <a:avLst/>
          </a:prstGeom>
          <a:solidFill>
            <a:srgbClr val="660066">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8" name="Picture 7" descr="high_res_graph"/>
          <p:cNvPicPr>
            <a:picLocks noChangeAspect="1" noChangeArrowheads="1"/>
          </p:cNvPicPr>
          <p:nvPr/>
        </p:nvPicPr>
        <p:blipFill rotWithShape="1">
          <a:blip r:embed="rId8" cstate="print"/>
          <a:srcRect l="13086" r="5347"/>
          <a:stretch/>
        </p:blipFill>
        <p:spPr bwMode="auto">
          <a:xfrm>
            <a:off x="5323248" y="4744414"/>
            <a:ext cx="1554480" cy="1828798"/>
          </a:xfrm>
          <a:prstGeom prst="rect">
            <a:avLst/>
          </a:prstGeom>
          <a:noFill/>
          <a:effectLst/>
        </p:spPr>
      </p:pic>
      <p:sp>
        <p:nvSpPr>
          <p:cNvPr id="19" name="Title 2"/>
          <p:cNvSpPr>
            <a:spLocks noGrp="1"/>
          </p:cNvSpPr>
          <p:nvPr>
            <p:ph type="title"/>
          </p:nvPr>
        </p:nvSpPr>
        <p:spPr>
          <a:xfrm>
            <a:off x="177800" y="0"/>
            <a:ext cx="5664200" cy="901700"/>
          </a:xfrm>
        </p:spPr>
        <p:txBody>
          <a:bodyPr/>
          <a:lstStyle/>
          <a:p>
            <a:r>
              <a:rPr lang="en-US" sz="2800" dirty="0"/>
              <a:t>Challenges at the Mesoscale- Microscale Interface</a:t>
            </a:r>
          </a:p>
        </p:txBody>
      </p:sp>
      <p:sp>
        <p:nvSpPr>
          <p:cNvPr id="25" name="Right Arrow 24"/>
          <p:cNvSpPr/>
          <p:nvPr/>
        </p:nvSpPr>
        <p:spPr>
          <a:xfrm>
            <a:off x="4246460" y="5333732"/>
            <a:ext cx="1048546" cy="678478"/>
          </a:xfrm>
          <a:prstGeom prst="rightArrow">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982807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37" grpId="0" animBg="1"/>
      <p:bldP spid="16" grpId="0" animBg="1"/>
      <p:bldP spid="25" grpId="0" animBg="1"/>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06476" y="1039771"/>
            <a:ext cx="4291783" cy="3672326"/>
          </a:xfrm>
        </p:spPr>
        <p:txBody>
          <a:bodyPr/>
          <a:lstStyle/>
          <a:p>
            <a:pPr marL="137160" indent="-137160">
              <a:spcBef>
                <a:spcPts val="0"/>
              </a:spcBef>
            </a:pPr>
            <a:r>
              <a:rPr lang="en-US" sz="1800" dirty="0"/>
              <a:t>Wind forecasts are </a:t>
            </a:r>
            <a:r>
              <a:rPr lang="en-US" sz="1800" dirty="0" smtClean="0"/>
              <a:t>important </a:t>
            </a:r>
            <a:r>
              <a:rPr lang="en-US" sz="1800" dirty="0"/>
              <a:t>for:</a:t>
            </a:r>
          </a:p>
          <a:p>
            <a:pPr marL="537210" lvl="1" indent="-137160">
              <a:spcBef>
                <a:spcPts val="0"/>
              </a:spcBef>
            </a:pPr>
            <a:r>
              <a:rPr lang="en-US" sz="1400" dirty="0"/>
              <a:t>Hours-ahead (0-15 </a:t>
            </a:r>
            <a:r>
              <a:rPr lang="en-US" sz="1400" dirty="0" err="1"/>
              <a:t>hr</a:t>
            </a:r>
            <a:r>
              <a:rPr lang="en-US" sz="1400" dirty="0"/>
              <a:t>) forecasts for ramp events</a:t>
            </a:r>
          </a:p>
          <a:p>
            <a:pPr marL="537210" lvl="1" indent="-137160">
              <a:spcBef>
                <a:spcPts val="0"/>
              </a:spcBef>
            </a:pPr>
            <a:r>
              <a:rPr lang="en-US" sz="1400" dirty="0"/>
              <a:t>Day-ahead (up to 45 </a:t>
            </a:r>
            <a:r>
              <a:rPr lang="en-US" sz="1400" dirty="0" err="1"/>
              <a:t>hr</a:t>
            </a:r>
            <a:r>
              <a:rPr lang="en-US" sz="1400" dirty="0"/>
              <a:t>) forecasts for markets</a:t>
            </a:r>
          </a:p>
          <a:p>
            <a:pPr marL="537210" lvl="1" indent="-137160">
              <a:spcBef>
                <a:spcPts val="0"/>
              </a:spcBef>
            </a:pPr>
            <a:r>
              <a:rPr lang="en-US" sz="1400" dirty="0" smtClean="0"/>
              <a:t>Lifetime of plant (20-25 </a:t>
            </a:r>
            <a:r>
              <a:rPr lang="en-US" sz="1400" dirty="0" err="1" smtClean="0"/>
              <a:t>yr</a:t>
            </a:r>
            <a:r>
              <a:rPr lang="en-US" sz="1400" dirty="0" smtClean="0"/>
              <a:t>) for resource </a:t>
            </a:r>
            <a:r>
              <a:rPr lang="en-US" sz="1400" dirty="0"/>
              <a:t>assessments </a:t>
            </a:r>
            <a:r>
              <a:rPr lang="en-US" sz="1400" dirty="0" smtClean="0"/>
              <a:t>and financing </a:t>
            </a:r>
            <a:r>
              <a:rPr lang="en-US" sz="1400" dirty="0"/>
              <a:t>costs</a:t>
            </a:r>
          </a:p>
          <a:p>
            <a:pPr marL="537210" lvl="1" indent="-137160">
              <a:spcBef>
                <a:spcPts val="0"/>
              </a:spcBef>
            </a:pPr>
            <a:r>
              <a:rPr lang="en-US" sz="1400" dirty="0"/>
              <a:t>Extreme weather events for mitigating potential </a:t>
            </a:r>
            <a:r>
              <a:rPr lang="en-US" sz="1400" dirty="0" smtClean="0"/>
              <a:t>losses</a:t>
            </a:r>
          </a:p>
          <a:p>
            <a:pPr marL="537210" lvl="1" indent="-137160">
              <a:spcBef>
                <a:spcPts val="0"/>
              </a:spcBef>
            </a:pPr>
            <a:endParaRPr lang="en-US" sz="800" dirty="0" smtClean="0"/>
          </a:p>
          <a:p>
            <a:pPr marL="137160" indent="-137160">
              <a:spcBef>
                <a:spcPts val="0"/>
              </a:spcBef>
            </a:pPr>
            <a:r>
              <a:rPr lang="en-US" sz="1800" dirty="0" smtClean="0"/>
              <a:t>In </a:t>
            </a:r>
            <a:r>
              <a:rPr lang="en-US" sz="1800" dirty="0"/>
              <a:t>the United States, new investments in wind plants averaged $13 billion/year between 2008 and </a:t>
            </a:r>
            <a:r>
              <a:rPr lang="en-US" sz="1800" dirty="0" smtClean="0"/>
              <a:t>2013</a:t>
            </a:r>
            <a:r>
              <a:rPr lang="en-US" sz="1800" baseline="30000" dirty="0" smtClean="0"/>
              <a:t>1</a:t>
            </a:r>
            <a:endParaRPr lang="en-US" sz="800" baseline="30000" dirty="0" smtClean="0"/>
          </a:p>
          <a:p>
            <a:pPr marL="537210" lvl="1" indent="-137160">
              <a:spcBef>
                <a:spcPts val="0"/>
              </a:spcBef>
            </a:pPr>
            <a:r>
              <a:rPr lang="en-US" sz="1400" dirty="0" smtClean="0"/>
              <a:t>Expected to increase as wind energy increases from 4.5% of overall energy portfolio in 2013 to 20% by 2030</a:t>
            </a:r>
            <a:r>
              <a:rPr lang="en-US" sz="1400" baseline="30000" dirty="0" smtClean="0"/>
              <a:t>1,2</a:t>
            </a:r>
          </a:p>
          <a:p>
            <a:pPr marL="537210" lvl="1" indent="-137160">
              <a:spcBef>
                <a:spcPts val="0"/>
              </a:spcBef>
            </a:pPr>
            <a:endParaRPr lang="en-US" sz="1400" baseline="30000" dirty="0" smtClean="0"/>
          </a:p>
          <a:p>
            <a:pPr marL="137160" indent="-137160"/>
            <a:endParaRPr lang="en-US" sz="800" dirty="0" smtClean="0">
              <a:cs typeface="Calibri" panose="020F0502020204030204" pitchFamily="34" charset="0"/>
            </a:endParaRPr>
          </a:p>
          <a:p>
            <a:pPr marL="137160" indent="-137160"/>
            <a:endParaRPr lang="en-US" sz="1800" baseline="30000" dirty="0">
              <a:solidFill>
                <a:srgbClr val="FF0000"/>
              </a:solidFill>
              <a:cs typeface="Calibri" panose="020F0502020204030204" pitchFamily="34" charset="0"/>
            </a:endParaRPr>
          </a:p>
          <a:p>
            <a:pPr marL="537210" lvl="1" indent="-137160"/>
            <a:endParaRPr lang="en-US" sz="1400" baseline="30000" dirty="0" smtClean="0"/>
          </a:p>
        </p:txBody>
      </p:sp>
      <p:sp>
        <p:nvSpPr>
          <p:cNvPr id="3" name="Title 2"/>
          <p:cNvSpPr>
            <a:spLocks noGrp="1"/>
          </p:cNvSpPr>
          <p:nvPr>
            <p:ph type="title"/>
          </p:nvPr>
        </p:nvSpPr>
        <p:spPr/>
        <p:txBody>
          <a:bodyPr/>
          <a:lstStyle/>
          <a:p>
            <a:r>
              <a:rPr lang="en-US" dirty="0" smtClean="0"/>
              <a:t>Why Should DOE Invest in Wind Forecasting?</a:t>
            </a:r>
            <a:endParaRPr lang="en-US" dirty="0"/>
          </a:p>
        </p:txBody>
      </p:sp>
      <p:sp>
        <p:nvSpPr>
          <p:cNvPr id="8" name="TextBox 7"/>
          <p:cNvSpPr txBox="1"/>
          <p:nvPr/>
        </p:nvSpPr>
        <p:spPr>
          <a:xfrm>
            <a:off x="4498260" y="4246932"/>
            <a:ext cx="4248150" cy="304800"/>
          </a:xfrm>
          <a:prstGeom prst="rect">
            <a:avLst/>
          </a:prstGeom>
        </p:spPr>
        <p:txBody>
          <a:bodyPr vert="horz" wrap="none" lIns="91440" tIns="45720" rIns="91440" bIns="45720" rtlCol="0">
            <a:normAutofit/>
          </a:bodyPr>
          <a:lstStyle/>
          <a:p>
            <a:pPr fontAlgn="auto">
              <a:spcBef>
                <a:spcPct val="20000"/>
              </a:spcBef>
              <a:spcAft>
                <a:spcPts val="0"/>
              </a:spcAft>
            </a:pPr>
            <a:r>
              <a:rPr lang="en-US" sz="1200" dirty="0" smtClean="0">
                <a:latin typeface="+mn-lt"/>
                <a:ea typeface="+mn-ea"/>
                <a:cs typeface="Arial Narrow"/>
              </a:rPr>
              <a:t>Wind Vision Study Scenario </a:t>
            </a:r>
            <a:r>
              <a:rPr kumimoji="0" lang="en-US" sz="1000" i="0" u="none" strike="noStrike" kern="1200" cap="none" spc="0" normalizeH="0" baseline="0" noProof="0" dirty="0" smtClean="0">
                <a:ln>
                  <a:noFill/>
                </a:ln>
                <a:effectLst/>
                <a:uLnTx/>
                <a:uFillTx/>
                <a:latin typeface="+mn-lt"/>
                <a:ea typeface="+mn-ea"/>
                <a:cs typeface="Arial Narrow"/>
              </a:rPr>
              <a:t>(DOE, 2015)</a:t>
            </a:r>
            <a:endParaRPr lang="en-US" sz="900" dirty="0" smtClean="0">
              <a:latin typeface="+mn-lt"/>
              <a:ea typeface="+mn-ea"/>
              <a:cs typeface="Arial Narrow"/>
            </a:endParaRPr>
          </a:p>
        </p:txBody>
      </p:sp>
      <p:sp>
        <p:nvSpPr>
          <p:cNvPr id="7" name="Content Placeholder 4"/>
          <p:cNvSpPr txBox="1">
            <a:spLocks/>
          </p:cNvSpPr>
          <p:nvPr/>
        </p:nvSpPr>
        <p:spPr bwMode="auto">
          <a:xfrm>
            <a:off x="191728" y="4392696"/>
            <a:ext cx="8952271" cy="232042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06" charset="-128"/>
                <a:cs typeface="ＭＳ Ｐゴシック" pitchFamily="-106" charset="-128"/>
              </a:defRPr>
            </a:lvl1pPr>
            <a:lvl2pPr marL="742950" indent="-28575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2pPr>
            <a:lvl3pPr marL="11430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3pPr>
            <a:lvl4pPr marL="16002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4pPr>
            <a:lvl5pPr marL="2057400" indent="-228600" algn="l" defTabSz="457200" rtl="0" eaLnBrk="0" fontAlgn="base" hangingPunct="0">
              <a:spcBef>
                <a:spcPct val="20000"/>
              </a:spcBef>
              <a:spcAft>
                <a:spcPct val="0"/>
              </a:spcAft>
              <a:buFont typeface="Arial" charset="0"/>
              <a:buChar char="»"/>
              <a:defRPr kern="1200">
                <a:solidFill>
                  <a:schemeClr val="tx1"/>
                </a:solidFill>
                <a:latin typeface="+mn-lt"/>
                <a:ea typeface="ＭＳ Ｐゴシック" pitchFamily="-106"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37160" indent="-137160">
              <a:spcBef>
                <a:spcPts val="0"/>
              </a:spcBef>
            </a:pPr>
            <a:endParaRPr lang="en-US" sz="700" dirty="0" smtClean="0">
              <a:latin typeface="Calibri" panose="020F0502020204030204" pitchFamily="34" charset="0"/>
              <a:cs typeface="Calibri" panose="020F0502020204030204" pitchFamily="34" charset="0"/>
            </a:endParaRPr>
          </a:p>
          <a:p>
            <a:pPr marL="137160" indent="-137160">
              <a:spcBef>
                <a:spcPts val="0"/>
              </a:spcBef>
            </a:pPr>
            <a:endParaRPr lang="en-US" sz="800" dirty="0" smtClean="0">
              <a:latin typeface="Calibri" panose="020F0502020204030204" pitchFamily="34" charset="0"/>
              <a:cs typeface="Calibri" panose="020F0502020204030204" pitchFamily="34" charset="0"/>
            </a:endParaRPr>
          </a:p>
          <a:p>
            <a:pPr marL="137160" indent="-137160">
              <a:spcBef>
                <a:spcPts val="0"/>
              </a:spcBef>
            </a:pPr>
            <a:r>
              <a:rPr lang="en-US" sz="1600" dirty="0" smtClean="0">
                <a:latin typeface="Calibri" panose="020F0502020204030204" pitchFamily="34" charset="0"/>
                <a:cs typeface="Calibri" panose="020F0502020204030204" pitchFamily="34" charset="0"/>
              </a:rPr>
              <a:t>In </a:t>
            </a:r>
            <a:r>
              <a:rPr lang="en-US" sz="1600" dirty="0">
                <a:latin typeface="Calibri" panose="020F0502020204030204" pitchFamily="34" charset="0"/>
                <a:cs typeface="Calibri" panose="020F0502020204030204" pitchFamily="34" charset="0"/>
              </a:rPr>
              <a:t>the scenario of 14% wind energy penetration in the U.S., a </a:t>
            </a:r>
            <a:r>
              <a:rPr lang="en-US" sz="1600" b="1" dirty="0">
                <a:latin typeface="Calibri" panose="020F0502020204030204" pitchFamily="34" charset="0"/>
                <a:cs typeface="Calibri" panose="020F0502020204030204" pitchFamily="34" charset="0"/>
              </a:rPr>
              <a:t>10% improvement</a:t>
            </a:r>
            <a:r>
              <a:rPr lang="en-US" sz="1600" dirty="0">
                <a:latin typeface="Calibri" panose="020F0502020204030204" pitchFamily="34" charset="0"/>
                <a:cs typeface="Calibri" panose="020F0502020204030204" pitchFamily="34" charset="0"/>
              </a:rPr>
              <a:t> in day-ahead wind generation forecasts yields an average of </a:t>
            </a:r>
            <a:r>
              <a:rPr lang="en-US" sz="1600" b="1" dirty="0">
                <a:latin typeface="Calibri" panose="020F0502020204030204" pitchFamily="34" charset="0"/>
                <a:cs typeface="Calibri" panose="020F0502020204030204" pitchFamily="34" charset="0"/>
              </a:rPr>
              <a:t>$140M savings</a:t>
            </a:r>
            <a:r>
              <a:rPr lang="en-US" sz="1600" dirty="0">
                <a:latin typeface="Calibri" panose="020F0502020204030204" pitchFamily="34" charset="0"/>
                <a:cs typeface="Calibri" panose="020F0502020204030204" pitchFamily="34" charset="0"/>
              </a:rPr>
              <a:t> in annual operating </a:t>
            </a:r>
            <a:r>
              <a:rPr lang="en-US" sz="1600" dirty="0" smtClean="0">
                <a:latin typeface="Calibri" panose="020F0502020204030204" pitchFamily="34" charset="0"/>
                <a:cs typeface="Calibri" panose="020F0502020204030204" pitchFamily="34" charset="0"/>
              </a:rPr>
              <a:t>costs</a:t>
            </a:r>
            <a:r>
              <a:rPr lang="en-US" sz="1600" baseline="30000" dirty="0" smtClean="0">
                <a:latin typeface="Calibri" panose="020F0502020204030204" pitchFamily="34" charset="0"/>
                <a:cs typeface="Calibri" panose="020F0502020204030204" pitchFamily="34" charset="0"/>
              </a:rPr>
              <a:t>3</a:t>
            </a:r>
          </a:p>
          <a:p>
            <a:pPr marL="137160" indent="-137160">
              <a:spcBef>
                <a:spcPts val="0"/>
              </a:spcBef>
            </a:pPr>
            <a:endParaRPr lang="en-US" sz="700" dirty="0" smtClean="0">
              <a:latin typeface="Calibri" panose="020F0502020204030204" pitchFamily="34" charset="0"/>
              <a:cs typeface="Calibri" panose="020F0502020204030204" pitchFamily="34" charset="0"/>
            </a:endParaRPr>
          </a:p>
          <a:p>
            <a:pPr marL="137160" indent="-137160">
              <a:spcBef>
                <a:spcPts val="0"/>
              </a:spcBef>
            </a:pPr>
            <a:r>
              <a:rPr lang="en-US" sz="1600" dirty="0" smtClean="0">
                <a:latin typeface="Calibri" panose="020F0502020204030204" pitchFamily="34" charset="0"/>
                <a:cs typeface="Calibri" panose="020F0502020204030204" pitchFamily="34" charset="0"/>
              </a:rPr>
              <a:t>As wind power capacity installed on a power system increases, so does the value of accurate short-term forecasts of its output</a:t>
            </a:r>
            <a:r>
              <a:rPr lang="en-US" sz="1600" baseline="30000" dirty="0" smtClean="0">
                <a:latin typeface="Calibri" panose="020F0502020204030204" pitchFamily="34" charset="0"/>
                <a:cs typeface="Calibri" panose="020F0502020204030204" pitchFamily="34" charset="0"/>
              </a:rPr>
              <a:t>4</a:t>
            </a:r>
          </a:p>
        </p:txBody>
      </p:sp>
      <p:pic>
        <p:nvPicPr>
          <p:cNvPr id="2" name="Picture 1"/>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572000" y="1085852"/>
            <a:ext cx="4446636" cy="3190576"/>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799710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Wind Industry Needs in 2012 to Increase Confidence in Wind Forecast Accuracy</a:t>
            </a:r>
            <a:endParaRPr lang="en-US" dirty="0"/>
          </a:p>
        </p:txBody>
      </p:sp>
      <p:sp>
        <p:nvSpPr>
          <p:cNvPr id="6" name="Content Placeholder 4"/>
          <p:cNvSpPr txBox="1">
            <a:spLocks/>
          </p:cNvSpPr>
          <p:nvPr/>
        </p:nvSpPr>
        <p:spPr>
          <a:xfrm>
            <a:off x="303086" y="1338266"/>
            <a:ext cx="4179461" cy="4918706"/>
          </a:xfrm>
          <a:prstGeom prst="rect">
            <a:avLst/>
          </a:prstGeom>
        </p:spPr>
        <p:txBody>
          <a:bodyPr/>
          <a:lstStyle/>
          <a:p>
            <a:r>
              <a:rPr lang="en-US" b="1" dirty="0" smtClean="0"/>
              <a:t>What Does the Wind Industry Need? </a:t>
            </a:r>
          </a:p>
          <a:p>
            <a:endParaRPr lang="en-US" sz="800" dirty="0" smtClean="0"/>
          </a:p>
          <a:p>
            <a:endParaRPr lang="en-US" sz="800" dirty="0"/>
          </a:p>
          <a:p>
            <a:pPr marL="285750" indent="-285750">
              <a:buFont typeface="Arial" panose="020B0604020202020204" pitchFamily="34" charset="0"/>
              <a:buChar char="•"/>
            </a:pPr>
            <a:r>
              <a:rPr lang="en-US" dirty="0" smtClean="0"/>
              <a:t>During a UVIG Workshop in 2012, industry participants identified a need to examine physical phenomena</a:t>
            </a:r>
          </a:p>
          <a:p>
            <a:pPr marL="285750" indent="-285750">
              <a:buFont typeface="Arial" panose="020B0604020202020204" pitchFamily="34" charset="0"/>
              <a:buChar char="•"/>
            </a:pPr>
            <a:endParaRPr lang="en-US" sz="800" dirty="0" smtClean="0"/>
          </a:p>
          <a:p>
            <a:pPr marL="285750" indent="-285750">
              <a:buFont typeface="Arial" panose="020B0604020202020204" pitchFamily="34" charset="0"/>
              <a:buChar char="•"/>
            </a:pPr>
            <a:r>
              <a:rPr lang="en-US" dirty="0" smtClean="0"/>
              <a:t>A Top 10 List of key phenomena impacting the Renewable Energy (RE) industry was developed</a:t>
            </a:r>
          </a:p>
          <a:p>
            <a:pPr marL="285750" indent="-285750">
              <a:buFont typeface="Arial" panose="020B0604020202020204" pitchFamily="34" charset="0"/>
              <a:buChar char="•"/>
            </a:pPr>
            <a:endParaRPr lang="en-US" sz="800" dirty="0" smtClean="0"/>
          </a:p>
          <a:p>
            <a:pPr marL="285750" indent="-285750">
              <a:buFont typeface="Arial" panose="020B0604020202020204" pitchFamily="34" charset="0"/>
              <a:buChar char="•"/>
            </a:pPr>
            <a:r>
              <a:rPr lang="en-US" dirty="0" smtClean="0"/>
              <a:t>The list helped guide DOE to fund meteorological research targeting phenomena that are relevant to the wind industry</a:t>
            </a:r>
          </a:p>
          <a:p>
            <a:pPr marL="285750" indent="-285750">
              <a:buFont typeface="Arial" panose="020B0604020202020204" pitchFamily="34" charset="0"/>
              <a:buChar char="•"/>
            </a:pPr>
            <a:endParaRPr lang="en-US" dirty="0"/>
          </a:p>
          <a:p>
            <a:pPr>
              <a:spcBef>
                <a:spcPct val="20000"/>
              </a:spcBef>
              <a:spcAft>
                <a:spcPts val="1000"/>
              </a:spcAft>
            </a:pPr>
            <a:endParaRPr lang="en-US" sz="1600" b="1" dirty="0">
              <a:solidFill>
                <a:schemeClr val="tx1">
                  <a:lumMod val="75000"/>
                </a:schemeClr>
              </a:solidFill>
            </a:endParaRPr>
          </a:p>
        </p:txBody>
      </p:sp>
      <p:sp>
        <p:nvSpPr>
          <p:cNvPr id="8" name="Content Placeholder 2"/>
          <p:cNvSpPr>
            <a:spLocks noGrp="1"/>
          </p:cNvSpPr>
          <p:nvPr>
            <p:ph idx="1"/>
          </p:nvPr>
        </p:nvSpPr>
        <p:spPr>
          <a:xfrm>
            <a:off x="4641573" y="1341784"/>
            <a:ext cx="4055165" cy="4900136"/>
          </a:xfrm>
          <a:ln w="19050">
            <a:solidFill>
              <a:srgbClr val="002060"/>
            </a:solidFill>
          </a:ln>
        </p:spPr>
        <p:txBody>
          <a:bodyPr>
            <a:normAutofit/>
          </a:bodyPr>
          <a:lstStyle/>
          <a:p>
            <a:pPr marL="0" indent="0" algn="ctr">
              <a:buNone/>
            </a:pPr>
            <a:r>
              <a:rPr lang="en-US" sz="1800" b="1" dirty="0">
                <a:latin typeface="+mj-lt"/>
              </a:rPr>
              <a:t>Top 10 List of what impacts RE</a:t>
            </a:r>
            <a:br>
              <a:rPr lang="en-US" sz="1800" b="1" dirty="0">
                <a:latin typeface="+mj-lt"/>
              </a:rPr>
            </a:br>
            <a:r>
              <a:rPr lang="en-US" sz="1800" b="1" u="sng" dirty="0">
                <a:latin typeface="+mj-lt"/>
              </a:rPr>
              <a:t>the most in the </a:t>
            </a:r>
            <a:r>
              <a:rPr lang="en-US" sz="1800" b="1" u="sng" dirty="0" smtClean="0">
                <a:latin typeface="+mj-lt"/>
              </a:rPr>
              <a:t>atmosphere</a:t>
            </a:r>
            <a:r>
              <a:rPr lang="en-US" sz="1800" b="1" dirty="0" smtClean="0">
                <a:latin typeface="+mj-lt"/>
              </a:rPr>
              <a:t>:</a:t>
            </a:r>
            <a:endParaRPr lang="en-US" sz="1800" dirty="0">
              <a:latin typeface="Arial" panose="020B0604020202020204" pitchFamily="34" charset="0"/>
              <a:cs typeface="Arial" panose="020B0604020202020204" pitchFamily="34" charset="0"/>
            </a:endParaRPr>
          </a:p>
          <a:p>
            <a:pPr marL="514350" indent="-514350">
              <a:buFont typeface="+mj-lt"/>
              <a:buAutoNum type="arabicPeriod"/>
            </a:pPr>
            <a:r>
              <a:rPr lang="en-US" sz="1800" dirty="0" smtClean="0">
                <a:latin typeface="Arial" panose="020B0604020202020204" pitchFamily="34" charset="0"/>
                <a:cs typeface="Arial" panose="020B0604020202020204" pitchFamily="34" charset="0"/>
              </a:rPr>
              <a:t>Low Level Jet</a:t>
            </a:r>
          </a:p>
          <a:p>
            <a:pPr marL="514350" indent="-514350">
              <a:buFont typeface="+mj-lt"/>
              <a:buAutoNum type="arabicPeriod"/>
            </a:pPr>
            <a:r>
              <a:rPr lang="en-US" sz="1800" dirty="0" smtClean="0">
                <a:latin typeface="Arial" panose="020B0604020202020204" pitchFamily="34" charset="0"/>
                <a:cs typeface="Arial" panose="020B0604020202020204" pitchFamily="34" charset="0"/>
              </a:rPr>
              <a:t>Stability</a:t>
            </a:r>
          </a:p>
          <a:p>
            <a:pPr marL="514350" indent="-514350">
              <a:buFont typeface="+mj-lt"/>
              <a:buAutoNum type="arabicPeriod"/>
            </a:pPr>
            <a:r>
              <a:rPr lang="en-US" sz="1800" dirty="0" smtClean="0">
                <a:latin typeface="Arial" panose="020B0604020202020204" pitchFamily="34" charset="0"/>
                <a:cs typeface="Arial" panose="020B0604020202020204" pitchFamily="34" charset="0"/>
              </a:rPr>
              <a:t>Boundaries (e.g., fronts, outflow, wakes)</a:t>
            </a:r>
          </a:p>
          <a:p>
            <a:pPr marL="514350" indent="-514350">
              <a:buFont typeface="+mj-lt"/>
              <a:buAutoNum type="arabicPeriod"/>
            </a:pPr>
            <a:r>
              <a:rPr lang="en-US" sz="1800" dirty="0" smtClean="0">
                <a:latin typeface="Arial" panose="020B0604020202020204" pitchFamily="34" charset="0"/>
                <a:cs typeface="Arial" panose="020B0604020202020204" pitchFamily="34" charset="0"/>
              </a:rPr>
              <a:t>Clouds</a:t>
            </a:r>
          </a:p>
          <a:p>
            <a:pPr marL="514350" indent="-514350">
              <a:buFont typeface="+mj-lt"/>
              <a:buAutoNum type="arabicPeriod"/>
            </a:pPr>
            <a:r>
              <a:rPr lang="en-US" sz="1800" dirty="0" smtClean="0">
                <a:latin typeface="Arial" panose="020B0604020202020204" pitchFamily="34" charset="0"/>
                <a:cs typeface="Arial" panose="020B0604020202020204" pitchFamily="34" charset="0"/>
              </a:rPr>
              <a:t>Representativeness of observations</a:t>
            </a:r>
          </a:p>
          <a:p>
            <a:pPr marL="514350" indent="-514350">
              <a:buFont typeface="+mj-lt"/>
              <a:buAutoNum type="arabicPeriod"/>
            </a:pPr>
            <a:r>
              <a:rPr lang="en-US" sz="1800" dirty="0" smtClean="0">
                <a:latin typeface="Arial" panose="020B0604020202020204" pitchFamily="34" charset="0"/>
                <a:cs typeface="Arial" panose="020B0604020202020204" pitchFamily="34" charset="0"/>
              </a:rPr>
              <a:t>Aerosols</a:t>
            </a:r>
          </a:p>
          <a:p>
            <a:pPr marL="514350" indent="-514350">
              <a:buFont typeface="+mj-lt"/>
              <a:buAutoNum type="arabicPeriod"/>
            </a:pPr>
            <a:r>
              <a:rPr lang="en-US" sz="1800" dirty="0" smtClean="0">
                <a:latin typeface="Arial" panose="020B0604020202020204" pitchFamily="34" charset="0"/>
                <a:cs typeface="Arial" panose="020B0604020202020204" pitchFamily="34" charset="0"/>
              </a:rPr>
              <a:t>Pressure gradients</a:t>
            </a:r>
          </a:p>
          <a:p>
            <a:pPr marL="514350" indent="-514350">
              <a:buFont typeface="+mj-lt"/>
              <a:buAutoNum type="arabicPeriod"/>
            </a:pPr>
            <a:r>
              <a:rPr lang="en-US" sz="1800" dirty="0" smtClean="0">
                <a:latin typeface="Arial" panose="020B0604020202020204" pitchFamily="34" charset="0"/>
                <a:cs typeface="Arial" panose="020B0604020202020204" pitchFamily="34" charset="0"/>
              </a:rPr>
              <a:t>Near surface moisture</a:t>
            </a:r>
          </a:p>
          <a:p>
            <a:pPr marL="514350" indent="-514350">
              <a:buFont typeface="+mj-lt"/>
              <a:buAutoNum type="arabicPeriod"/>
            </a:pPr>
            <a:r>
              <a:rPr lang="en-US" sz="1800" dirty="0" smtClean="0">
                <a:latin typeface="Arial" panose="020B0604020202020204" pitchFamily="34" charset="0"/>
                <a:cs typeface="Arial" panose="020B0604020202020204" pitchFamily="34" charset="0"/>
              </a:rPr>
              <a:t>Snow and soil</a:t>
            </a:r>
          </a:p>
          <a:p>
            <a:pPr marL="514350" indent="-514350">
              <a:buFont typeface="+mj-lt"/>
              <a:buAutoNum type="arabicPeriod"/>
            </a:pPr>
            <a:r>
              <a:rPr lang="en-US" sz="1800" dirty="0" smtClean="0">
                <a:latin typeface="Arial" panose="020B0604020202020204" pitchFamily="34" charset="0"/>
                <a:cs typeface="Arial" panose="020B0604020202020204" pitchFamily="34" charset="0"/>
              </a:rPr>
              <a:t>Downscaling of microscale features from mesoscale</a:t>
            </a:r>
            <a:endParaRPr lang="en-US"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132889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Wind Industry Needs in </a:t>
            </a:r>
            <a:r>
              <a:rPr lang="en-US" dirty="0" smtClean="0"/>
              <a:t>2015 </a:t>
            </a:r>
            <a:r>
              <a:rPr lang="en-US" dirty="0"/>
              <a:t>to Increase Confidence in Wind Forecast Accuracy</a:t>
            </a:r>
          </a:p>
        </p:txBody>
      </p:sp>
      <p:sp>
        <p:nvSpPr>
          <p:cNvPr id="6" name="Content Placeholder 4"/>
          <p:cNvSpPr txBox="1">
            <a:spLocks/>
          </p:cNvSpPr>
          <p:nvPr/>
        </p:nvSpPr>
        <p:spPr>
          <a:xfrm>
            <a:off x="303087" y="1490870"/>
            <a:ext cx="8423470" cy="4323520"/>
          </a:xfrm>
          <a:prstGeom prst="rect">
            <a:avLst/>
          </a:prstGeom>
        </p:spPr>
        <p:txBody>
          <a:bodyPr/>
          <a:lstStyle/>
          <a:p>
            <a:pPr marL="285750" indent="-285750">
              <a:buFont typeface="Arial" panose="020B0604020202020204" pitchFamily="34" charset="0"/>
              <a:buChar char="•"/>
            </a:pPr>
            <a:r>
              <a:rPr lang="en-US" dirty="0" smtClean="0"/>
              <a:t>During a subsequent UVIG Workshop in 2015, additional needs were identified by industry participants:</a:t>
            </a:r>
          </a:p>
          <a:p>
            <a:pPr marL="285750" indent="-285750">
              <a:buFont typeface="Arial" panose="020B0604020202020204" pitchFamily="34" charset="0"/>
              <a:buChar char="•"/>
            </a:pPr>
            <a:endParaRPr lang="en-US" dirty="0" smtClean="0"/>
          </a:p>
          <a:p>
            <a:pPr marL="742950" lvl="1" indent="-285750">
              <a:buFont typeface="Wingdings" panose="05000000000000000000" pitchFamily="2" charset="2"/>
              <a:buChar char="Ø"/>
            </a:pPr>
            <a:r>
              <a:rPr lang="en-US" dirty="0" smtClean="0"/>
              <a:t>Improved short-term (0-15 hour) forecasts - important for reliability &amp; operations</a:t>
            </a:r>
          </a:p>
          <a:p>
            <a:pPr marL="742950" lvl="1" indent="-285750">
              <a:buFont typeface="Wingdings" panose="05000000000000000000" pitchFamily="2" charset="2"/>
              <a:buChar char="Ø"/>
            </a:pPr>
            <a:endParaRPr lang="en-US" dirty="0" smtClean="0"/>
          </a:p>
          <a:p>
            <a:pPr marL="742950" lvl="1" indent="-285750">
              <a:buFont typeface="Wingdings" panose="05000000000000000000" pitchFamily="2" charset="2"/>
              <a:buChar char="Ø"/>
            </a:pPr>
            <a:r>
              <a:rPr lang="en-US" dirty="0" smtClean="0"/>
              <a:t>Improved day-ahead (45 hour) forecasts - important for markets</a:t>
            </a:r>
          </a:p>
          <a:p>
            <a:pPr marL="742950" lvl="1" indent="-285750">
              <a:buFont typeface="Wingdings" panose="05000000000000000000" pitchFamily="2" charset="2"/>
              <a:buChar char="Ø"/>
            </a:pPr>
            <a:endParaRPr lang="en-US" dirty="0" smtClean="0"/>
          </a:p>
          <a:p>
            <a:pPr marL="742950" lvl="1" indent="-285750">
              <a:buFont typeface="Wingdings" panose="05000000000000000000" pitchFamily="2" charset="2"/>
              <a:buChar char="Ø"/>
            </a:pPr>
            <a:r>
              <a:rPr lang="en-US" dirty="0" smtClean="0"/>
              <a:t>Need better data management – includes archival and access to data</a:t>
            </a:r>
          </a:p>
          <a:p>
            <a:pPr marL="742950" lvl="1" indent="-285750">
              <a:buFont typeface="Wingdings" panose="05000000000000000000" pitchFamily="2" charset="2"/>
              <a:buChar char="Ø"/>
            </a:pPr>
            <a:endParaRPr lang="en-US" dirty="0" smtClean="0"/>
          </a:p>
          <a:p>
            <a:pPr marL="742950" lvl="1" indent="-285750">
              <a:buFont typeface="Wingdings" panose="05000000000000000000" pitchFamily="2" charset="2"/>
              <a:buChar char="Ø"/>
            </a:pPr>
            <a:r>
              <a:rPr lang="en-US" dirty="0" smtClean="0"/>
              <a:t>Need tools for uncertainty quantification of wind forecasts</a:t>
            </a:r>
          </a:p>
          <a:p>
            <a:pPr marL="742950" lvl="1" indent="-285750">
              <a:buFont typeface="Wingdings" panose="05000000000000000000" pitchFamily="2" charset="2"/>
              <a:buChar char="Ø"/>
            </a:pPr>
            <a:endParaRPr lang="en-US" dirty="0" smtClean="0"/>
          </a:p>
          <a:p>
            <a:pPr marL="742950" lvl="1" indent="-285750">
              <a:buFont typeface="Wingdings" panose="05000000000000000000" pitchFamily="2" charset="2"/>
              <a:buChar char="Ø"/>
            </a:pPr>
            <a:r>
              <a:rPr lang="en-US" dirty="0" smtClean="0"/>
              <a:t>The economic value of wind forecasts needs to be determined</a:t>
            </a:r>
          </a:p>
          <a:p>
            <a:pPr marL="742950" lvl="1" indent="-285750">
              <a:buFont typeface="Wingdings" panose="05000000000000000000" pitchFamily="2" charset="2"/>
              <a:buChar char="Ø"/>
            </a:pPr>
            <a:endParaRPr lang="en-US" dirty="0" smtClean="0"/>
          </a:p>
          <a:p>
            <a:pPr marL="742950" lvl="1" indent="-285750">
              <a:buFont typeface="Wingdings" panose="05000000000000000000" pitchFamily="2" charset="2"/>
              <a:buChar char="Ø"/>
            </a:pPr>
            <a:r>
              <a:rPr lang="en-US" dirty="0" smtClean="0"/>
              <a:t>The quality of existing observation networks needs to be improved</a:t>
            </a:r>
            <a:endParaRPr lang="en-US" dirty="0"/>
          </a:p>
          <a:p>
            <a:pPr>
              <a:spcBef>
                <a:spcPct val="20000"/>
              </a:spcBef>
              <a:spcAft>
                <a:spcPts val="1000"/>
              </a:spcAft>
            </a:pPr>
            <a:endParaRPr lang="en-US" b="1" dirty="0">
              <a:solidFill>
                <a:schemeClr val="tx1">
                  <a:lumMod val="75000"/>
                </a:scheme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947329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How Can We Meet Industry Needs Meteorologically Today?</a:t>
            </a:r>
            <a:endParaRPr lang="en-US" dirty="0"/>
          </a:p>
        </p:txBody>
      </p:sp>
      <p:sp>
        <p:nvSpPr>
          <p:cNvPr id="6" name="Content Placeholder 4"/>
          <p:cNvSpPr txBox="1">
            <a:spLocks/>
          </p:cNvSpPr>
          <p:nvPr/>
        </p:nvSpPr>
        <p:spPr>
          <a:xfrm>
            <a:off x="199851" y="1159361"/>
            <a:ext cx="5198060" cy="5344678"/>
          </a:xfrm>
          <a:prstGeom prst="rect">
            <a:avLst/>
          </a:prstGeom>
        </p:spPr>
        <p:txBody>
          <a:bodyPr/>
          <a:lstStyle/>
          <a:p>
            <a:pPr marL="285750" lvl="0" indent="-285750">
              <a:buFont typeface="Arial" panose="020B0604020202020204" pitchFamily="34" charset="0"/>
              <a:buChar char="•"/>
            </a:pPr>
            <a:r>
              <a:rPr lang="en-US" dirty="0" smtClean="0">
                <a:solidFill>
                  <a:schemeClr val="tx1">
                    <a:lumMod val="50000"/>
                  </a:schemeClr>
                </a:solidFill>
              </a:rPr>
              <a:t>Focus </a:t>
            </a:r>
            <a:r>
              <a:rPr lang="en-US" dirty="0">
                <a:solidFill>
                  <a:schemeClr val="tx1">
                    <a:lumMod val="50000"/>
                  </a:schemeClr>
                </a:solidFill>
              </a:rPr>
              <a:t>on </a:t>
            </a:r>
            <a:r>
              <a:rPr lang="en-US" b="1" dirty="0">
                <a:solidFill>
                  <a:schemeClr val="tx1">
                    <a:lumMod val="50000"/>
                  </a:schemeClr>
                </a:solidFill>
              </a:rPr>
              <a:t>improving underlying theory for </a:t>
            </a:r>
            <a:r>
              <a:rPr lang="en-US" b="1" dirty="0" smtClean="0">
                <a:solidFill>
                  <a:schemeClr val="tx1">
                    <a:lumMod val="50000"/>
                  </a:schemeClr>
                </a:solidFill>
              </a:rPr>
              <a:t>models:</a:t>
            </a:r>
          </a:p>
          <a:p>
            <a:pPr marL="285750" lvl="0" indent="-285750">
              <a:buFont typeface="Arial" panose="020B0604020202020204" pitchFamily="34" charset="0"/>
              <a:buChar char="•"/>
            </a:pPr>
            <a:endParaRPr lang="en-US" sz="800" dirty="0">
              <a:solidFill>
                <a:schemeClr val="tx1">
                  <a:lumMod val="50000"/>
                </a:schemeClr>
              </a:solidFill>
            </a:endParaRPr>
          </a:p>
          <a:p>
            <a:pPr marL="742950" lvl="1" indent="-285750">
              <a:buFont typeface="Wingdings" panose="05000000000000000000" pitchFamily="2" charset="2"/>
              <a:buChar char="Ø"/>
            </a:pPr>
            <a:r>
              <a:rPr lang="en-US" sz="1600" dirty="0">
                <a:solidFill>
                  <a:schemeClr val="tx1">
                    <a:lumMod val="50000"/>
                  </a:schemeClr>
                </a:solidFill>
              </a:rPr>
              <a:t>Current theory (Monin-Obukhov Similarity Theory) based on clear day in flat terrain (e.g. Kansas in the 1950s)</a:t>
            </a:r>
          </a:p>
          <a:p>
            <a:pPr marL="742950" lvl="1" indent="-285750">
              <a:buFont typeface="Arial" panose="020B0604020202020204" pitchFamily="34" charset="0"/>
              <a:buChar char="•"/>
            </a:pPr>
            <a:endParaRPr lang="en-US" sz="800" dirty="0">
              <a:solidFill>
                <a:schemeClr val="tx1">
                  <a:lumMod val="50000"/>
                </a:schemeClr>
              </a:solidFill>
            </a:endParaRPr>
          </a:p>
          <a:p>
            <a:pPr marL="742950" lvl="1" indent="-285750">
              <a:buFont typeface="Wingdings" panose="05000000000000000000" pitchFamily="2" charset="2"/>
              <a:buChar char="Ø"/>
            </a:pPr>
            <a:r>
              <a:rPr lang="en-US" sz="1600" dirty="0">
                <a:solidFill>
                  <a:schemeClr val="tx1">
                    <a:lumMod val="50000"/>
                  </a:schemeClr>
                </a:solidFill>
              </a:rPr>
              <a:t>Two ways to improve underlying model theory:</a:t>
            </a:r>
          </a:p>
          <a:p>
            <a:pPr lvl="2"/>
            <a:endParaRPr lang="en-US" sz="800" dirty="0">
              <a:solidFill>
                <a:schemeClr val="tx1">
                  <a:lumMod val="50000"/>
                </a:schemeClr>
              </a:solidFill>
            </a:endParaRPr>
          </a:p>
          <a:p>
            <a:pPr marL="1257300" lvl="2" indent="-342900">
              <a:buFont typeface="+mj-lt"/>
              <a:buAutoNum type="arabicParenR"/>
            </a:pPr>
            <a:r>
              <a:rPr lang="en-US" sz="1600" dirty="0" smtClean="0">
                <a:solidFill>
                  <a:schemeClr val="tx1">
                    <a:lumMod val="50000"/>
                  </a:schemeClr>
                </a:solidFill>
              </a:rPr>
              <a:t>Horizontal homogeneity:  Surface </a:t>
            </a:r>
            <a:r>
              <a:rPr lang="en-US" sz="1600" dirty="0">
                <a:solidFill>
                  <a:schemeClr val="tx1">
                    <a:lumMod val="50000"/>
                  </a:schemeClr>
                </a:solidFill>
              </a:rPr>
              <a:t>layer scheme needed as alternative to M-O similarity theory for regions of complex </a:t>
            </a:r>
            <a:r>
              <a:rPr lang="en-US" sz="1600" dirty="0" smtClean="0">
                <a:solidFill>
                  <a:schemeClr val="tx1">
                    <a:lumMod val="50000"/>
                  </a:schemeClr>
                </a:solidFill>
              </a:rPr>
              <a:t>terrain</a:t>
            </a:r>
          </a:p>
          <a:p>
            <a:pPr marL="1257300" lvl="2" indent="-342900">
              <a:buFont typeface="+mj-lt"/>
              <a:buAutoNum type="arabicParenR"/>
            </a:pPr>
            <a:r>
              <a:rPr lang="en-US" sz="1600" dirty="0" smtClean="0">
                <a:solidFill>
                  <a:schemeClr val="tx1">
                    <a:lumMod val="50000"/>
                  </a:schemeClr>
                </a:solidFill>
              </a:rPr>
              <a:t>Improve topography in the models: Implement </a:t>
            </a:r>
            <a:r>
              <a:rPr lang="en-US" sz="1600" dirty="0">
                <a:solidFill>
                  <a:schemeClr val="tx1">
                    <a:lumMod val="50000"/>
                  </a:schemeClr>
                </a:solidFill>
              </a:rPr>
              <a:t>Immersed Boundary Method (IBM</a:t>
            </a:r>
            <a:r>
              <a:rPr lang="en-US" sz="1600" dirty="0" smtClean="0">
                <a:solidFill>
                  <a:schemeClr val="tx1">
                    <a:lumMod val="50000"/>
                  </a:schemeClr>
                </a:solidFill>
              </a:rPr>
              <a:t>)</a:t>
            </a:r>
          </a:p>
          <a:p>
            <a:pPr marL="1257300" lvl="2" indent="-342900">
              <a:buFont typeface="+mj-lt"/>
              <a:buAutoNum type="arabicParenR"/>
            </a:pPr>
            <a:endParaRPr lang="en-US" sz="800" dirty="0">
              <a:solidFill>
                <a:schemeClr val="tx1">
                  <a:lumMod val="50000"/>
                </a:schemeClr>
              </a:solidFill>
            </a:endParaRPr>
          </a:p>
          <a:p>
            <a:pPr marL="285750" lvl="0" indent="-285750">
              <a:buFont typeface="Arial" panose="020B0604020202020204" pitchFamily="34" charset="0"/>
              <a:buChar char="•"/>
            </a:pPr>
            <a:r>
              <a:rPr lang="en-US" dirty="0" smtClean="0">
                <a:solidFill>
                  <a:srgbClr val="50565C">
                    <a:lumMod val="50000"/>
                  </a:srgbClr>
                </a:solidFill>
              </a:rPr>
              <a:t>Improve understanding of heat, moisture, and momentum fluxes which drive stability and turbulence</a:t>
            </a:r>
          </a:p>
          <a:p>
            <a:pPr marL="285750" lvl="0" indent="-285750">
              <a:buFont typeface="Arial" panose="020B0604020202020204" pitchFamily="34" charset="0"/>
              <a:buChar char="•"/>
            </a:pPr>
            <a:endParaRPr lang="en-US" sz="800" dirty="0" smtClean="0">
              <a:solidFill>
                <a:srgbClr val="50565C">
                  <a:lumMod val="50000"/>
                </a:srgbClr>
              </a:solidFill>
            </a:endParaRPr>
          </a:p>
          <a:p>
            <a:pPr marL="742950" lvl="1" indent="-285750">
              <a:buFont typeface="Wingdings" panose="05000000000000000000" pitchFamily="2" charset="2"/>
              <a:buChar char="Ø"/>
            </a:pPr>
            <a:r>
              <a:rPr lang="en-US" sz="1600" dirty="0" smtClean="0">
                <a:solidFill>
                  <a:srgbClr val="50565C">
                    <a:lumMod val="50000"/>
                  </a:srgbClr>
                </a:solidFill>
              </a:rPr>
              <a:t>Stability and turbulence impact many physical phenomena</a:t>
            </a:r>
            <a:endParaRPr lang="en-US" sz="1600" dirty="0">
              <a:solidFill>
                <a:srgbClr val="50565C">
                  <a:lumMod val="50000"/>
                </a:srgbClr>
              </a:solidFill>
            </a:endParaRPr>
          </a:p>
          <a:p>
            <a:pPr>
              <a:spcBef>
                <a:spcPct val="20000"/>
              </a:spcBef>
              <a:spcAft>
                <a:spcPts val="1000"/>
              </a:spcAft>
            </a:pPr>
            <a:endParaRPr lang="en-US" sz="1600" b="1" dirty="0">
              <a:solidFill>
                <a:schemeClr val="tx1">
                  <a:lumMod val="75000"/>
                </a:schemeClr>
              </a:solidFill>
            </a:endParaRPr>
          </a:p>
        </p:txBody>
      </p:sp>
      <p:sp>
        <p:nvSpPr>
          <p:cNvPr id="4" name="Content Placeholder 2"/>
          <p:cNvSpPr>
            <a:spLocks noGrp="1"/>
          </p:cNvSpPr>
          <p:nvPr>
            <p:ph idx="1"/>
          </p:nvPr>
        </p:nvSpPr>
        <p:spPr>
          <a:xfrm>
            <a:off x="5506281" y="1523430"/>
            <a:ext cx="3508512" cy="4239578"/>
          </a:xfrm>
          <a:ln w="19050">
            <a:solidFill>
              <a:srgbClr val="002060"/>
            </a:solidFill>
          </a:ln>
        </p:spPr>
        <p:txBody>
          <a:bodyPr>
            <a:normAutofit fontScale="92500" lnSpcReduction="10000"/>
          </a:bodyPr>
          <a:lstStyle/>
          <a:p>
            <a:pPr marL="0" indent="0" algn="ctr">
              <a:buNone/>
            </a:pPr>
            <a:r>
              <a:rPr lang="en-US" sz="1800" b="1" dirty="0">
                <a:latin typeface="+mj-lt"/>
              </a:rPr>
              <a:t>Top 10 List of what impacts RE</a:t>
            </a:r>
            <a:br>
              <a:rPr lang="en-US" sz="1800" b="1" dirty="0">
                <a:latin typeface="+mj-lt"/>
              </a:rPr>
            </a:br>
            <a:r>
              <a:rPr lang="en-US" sz="1800" b="1" u="sng" dirty="0">
                <a:latin typeface="+mj-lt"/>
              </a:rPr>
              <a:t>the most in the </a:t>
            </a:r>
            <a:r>
              <a:rPr lang="en-US" sz="1800" b="1" u="sng" dirty="0" smtClean="0">
                <a:latin typeface="+mj-lt"/>
              </a:rPr>
              <a:t>atmosphere</a:t>
            </a:r>
            <a:r>
              <a:rPr lang="en-US" sz="1800" b="1" dirty="0" smtClean="0">
                <a:latin typeface="+mj-lt"/>
              </a:rPr>
              <a:t>:</a:t>
            </a:r>
            <a:endParaRPr lang="en-US" sz="1800" dirty="0">
              <a:latin typeface="Arial" panose="020B0604020202020204" pitchFamily="34" charset="0"/>
              <a:cs typeface="Arial" panose="020B0604020202020204" pitchFamily="34" charset="0"/>
            </a:endParaRPr>
          </a:p>
          <a:p>
            <a:pPr marL="514350" indent="-514350">
              <a:buFont typeface="+mj-lt"/>
              <a:buAutoNum type="arabicPeriod"/>
            </a:pPr>
            <a:r>
              <a:rPr lang="en-US" sz="1800" dirty="0" smtClean="0">
                <a:latin typeface="Arial" panose="020B0604020202020204" pitchFamily="34" charset="0"/>
                <a:cs typeface="Arial" panose="020B0604020202020204" pitchFamily="34" charset="0"/>
              </a:rPr>
              <a:t>Low Level Jet</a:t>
            </a:r>
          </a:p>
          <a:p>
            <a:pPr marL="514350" indent="-514350">
              <a:buFont typeface="+mj-lt"/>
              <a:buAutoNum type="arabicPeriod"/>
            </a:pPr>
            <a:r>
              <a:rPr lang="en-US" sz="1800" dirty="0" smtClean="0">
                <a:latin typeface="Arial" panose="020B0604020202020204" pitchFamily="34" charset="0"/>
                <a:cs typeface="Arial" panose="020B0604020202020204" pitchFamily="34" charset="0"/>
              </a:rPr>
              <a:t>Stability</a:t>
            </a:r>
          </a:p>
          <a:p>
            <a:pPr marL="514350" indent="-514350">
              <a:buFont typeface="+mj-lt"/>
              <a:buAutoNum type="arabicPeriod"/>
            </a:pPr>
            <a:r>
              <a:rPr lang="en-US" sz="1800" dirty="0" smtClean="0">
                <a:latin typeface="Arial" panose="020B0604020202020204" pitchFamily="34" charset="0"/>
                <a:cs typeface="Arial" panose="020B0604020202020204" pitchFamily="34" charset="0"/>
              </a:rPr>
              <a:t>Boundaries (e.g., fronts, outflow, wakes)</a:t>
            </a:r>
          </a:p>
          <a:p>
            <a:pPr marL="514350" indent="-514350">
              <a:buFont typeface="+mj-lt"/>
              <a:buAutoNum type="arabicPeriod"/>
            </a:pPr>
            <a:r>
              <a:rPr lang="en-US" sz="1800" dirty="0" smtClean="0">
                <a:latin typeface="Arial" panose="020B0604020202020204" pitchFamily="34" charset="0"/>
                <a:cs typeface="Arial" panose="020B0604020202020204" pitchFamily="34" charset="0"/>
              </a:rPr>
              <a:t>Clouds</a:t>
            </a:r>
          </a:p>
          <a:p>
            <a:pPr marL="514350" indent="-514350">
              <a:buFont typeface="+mj-lt"/>
              <a:buAutoNum type="arabicPeriod"/>
            </a:pPr>
            <a:r>
              <a:rPr lang="en-US" sz="1800" dirty="0" smtClean="0">
                <a:latin typeface="Arial" panose="020B0604020202020204" pitchFamily="34" charset="0"/>
                <a:cs typeface="Arial" panose="020B0604020202020204" pitchFamily="34" charset="0"/>
              </a:rPr>
              <a:t>Representativeness of observations</a:t>
            </a:r>
          </a:p>
          <a:p>
            <a:pPr marL="514350" indent="-514350">
              <a:buFont typeface="+mj-lt"/>
              <a:buAutoNum type="arabicPeriod"/>
            </a:pPr>
            <a:r>
              <a:rPr lang="en-US" sz="1800" dirty="0" smtClean="0">
                <a:latin typeface="Arial" panose="020B0604020202020204" pitchFamily="34" charset="0"/>
                <a:cs typeface="Arial" panose="020B0604020202020204" pitchFamily="34" charset="0"/>
              </a:rPr>
              <a:t>Aerosols</a:t>
            </a:r>
          </a:p>
          <a:p>
            <a:pPr marL="514350" indent="-514350">
              <a:buFont typeface="+mj-lt"/>
              <a:buAutoNum type="arabicPeriod"/>
            </a:pPr>
            <a:r>
              <a:rPr lang="en-US" sz="1800" dirty="0" smtClean="0">
                <a:latin typeface="Arial" panose="020B0604020202020204" pitchFamily="34" charset="0"/>
                <a:cs typeface="Arial" panose="020B0604020202020204" pitchFamily="34" charset="0"/>
              </a:rPr>
              <a:t>Pressure gradients</a:t>
            </a:r>
          </a:p>
          <a:p>
            <a:pPr marL="514350" indent="-514350">
              <a:buFont typeface="+mj-lt"/>
              <a:buAutoNum type="arabicPeriod"/>
            </a:pPr>
            <a:r>
              <a:rPr lang="en-US" sz="1800" dirty="0" smtClean="0">
                <a:latin typeface="Arial" panose="020B0604020202020204" pitchFamily="34" charset="0"/>
                <a:cs typeface="Arial" panose="020B0604020202020204" pitchFamily="34" charset="0"/>
              </a:rPr>
              <a:t>Near surface moisture</a:t>
            </a:r>
          </a:p>
          <a:p>
            <a:pPr marL="514350" indent="-514350">
              <a:buFont typeface="+mj-lt"/>
              <a:buAutoNum type="arabicPeriod"/>
            </a:pPr>
            <a:r>
              <a:rPr lang="en-US" sz="1800" dirty="0" smtClean="0">
                <a:latin typeface="Arial" panose="020B0604020202020204" pitchFamily="34" charset="0"/>
                <a:cs typeface="Arial" panose="020B0604020202020204" pitchFamily="34" charset="0"/>
              </a:rPr>
              <a:t>Snow and soil</a:t>
            </a:r>
          </a:p>
          <a:p>
            <a:pPr marL="514350" indent="-514350">
              <a:buFont typeface="+mj-lt"/>
              <a:buAutoNum type="arabicPeriod"/>
            </a:pPr>
            <a:r>
              <a:rPr lang="en-US" sz="1800" dirty="0" smtClean="0">
                <a:latin typeface="Arial" panose="020B0604020202020204" pitchFamily="34" charset="0"/>
                <a:cs typeface="Arial" panose="020B0604020202020204" pitchFamily="34" charset="0"/>
              </a:rPr>
              <a:t>Downscaling of microscale features from mesoscale</a:t>
            </a:r>
            <a:endParaRPr lang="en-US"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823758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400" dirty="0"/>
              <a:t>Challenges at the Mesoscale- </a:t>
            </a:r>
            <a:r>
              <a:rPr lang="en-US" sz="2400" dirty="0" err="1"/>
              <a:t>Microscale</a:t>
            </a:r>
            <a:r>
              <a:rPr lang="en-US" sz="2400" dirty="0"/>
              <a:t> Interface</a:t>
            </a:r>
            <a:endParaRPr lang="en-US" dirty="0"/>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219199" y="989336"/>
            <a:ext cx="6538913" cy="5749601"/>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65889502"/>
      </p:ext>
    </p:extLst>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Challenges of Downscaling Forecasts to the Wind Plant Scale</a:t>
            </a:r>
            <a:endParaRPr lang="en-US" dirty="0"/>
          </a:p>
        </p:txBody>
      </p:sp>
      <p:sp>
        <p:nvSpPr>
          <p:cNvPr id="6" name="Content Placeholder 4"/>
          <p:cNvSpPr txBox="1">
            <a:spLocks/>
          </p:cNvSpPr>
          <p:nvPr/>
        </p:nvSpPr>
        <p:spPr>
          <a:xfrm>
            <a:off x="86678" y="3851815"/>
            <a:ext cx="4002349" cy="1564650"/>
          </a:xfrm>
          <a:prstGeom prst="rect">
            <a:avLst/>
          </a:prstGeom>
        </p:spPr>
        <p:txBody>
          <a:bodyPr/>
          <a:lstStyle/>
          <a:p>
            <a:pPr lvl="0"/>
            <a:r>
              <a:rPr lang="en-US" dirty="0" smtClean="0">
                <a:solidFill>
                  <a:schemeClr val="tx1">
                    <a:lumMod val="50000"/>
                  </a:schemeClr>
                </a:solidFill>
              </a:rPr>
              <a:t>Representing </a:t>
            </a:r>
            <a:r>
              <a:rPr lang="en-US" dirty="0">
                <a:solidFill>
                  <a:schemeClr val="tx1">
                    <a:lumMod val="50000"/>
                  </a:schemeClr>
                </a:solidFill>
              </a:rPr>
              <a:t>mesoscale (~</a:t>
            </a:r>
            <a:r>
              <a:rPr lang="en-US" dirty="0" smtClean="0">
                <a:solidFill>
                  <a:schemeClr val="tx1">
                    <a:lumMod val="50000"/>
                  </a:schemeClr>
                </a:solidFill>
              </a:rPr>
              <a:t>10 km</a:t>
            </a:r>
            <a:r>
              <a:rPr lang="en-US" dirty="0">
                <a:solidFill>
                  <a:schemeClr val="tx1">
                    <a:lumMod val="50000"/>
                  </a:schemeClr>
                </a:solidFill>
              </a:rPr>
              <a:t>) </a:t>
            </a:r>
            <a:r>
              <a:rPr lang="en-US" dirty="0" smtClean="0">
                <a:solidFill>
                  <a:schemeClr val="tx1">
                    <a:lumMod val="50000"/>
                  </a:schemeClr>
                </a:solidFill>
              </a:rPr>
              <a:t>forecasts down to the wind plant scale (less than 750 m)</a:t>
            </a:r>
            <a:endParaRPr lang="en-US" sz="1600" dirty="0">
              <a:solidFill>
                <a:srgbClr val="50565C">
                  <a:lumMod val="50000"/>
                </a:srgbClr>
              </a:solidFill>
            </a:endParaRPr>
          </a:p>
          <a:p>
            <a:pPr>
              <a:spcBef>
                <a:spcPct val="20000"/>
              </a:spcBef>
              <a:spcAft>
                <a:spcPts val="1000"/>
              </a:spcAft>
            </a:pPr>
            <a:r>
              <a:rPr lang="en-US" sz="1600" b="1" dirty="0" smtClean="0">
                <a:solidFill>
                  <a:schemeClr val="tx1">
                    <a:lumMod val="75000"/>
                  </a:schemeClr>
                </a:solidFill>
              </a:rPr>
              <a:t>Changes in the horizontal matter – heat, moisture, momentum fluxes and pressure  - along with topography</a:t>
            </a:r>
          </a:p>
          <a:p>
            <a:pPr>
              <a:spcBef>
                <a:spcPct val="20000"/>
              </a:spcBef>
              <a:spcAft>
                <a:spcPts val="1000"/>
              </a:spcAft>
            </a:pPr>
            <a:r>
              <a:rPr lang="en-US" sz="1600" b="1" dirty="0" smtClean="0">
                <a:solidFill>
                  <a:schemeClr val="tx1">
                    <a:lumMod val="75000"/>
                  </a:schemeClr>
                </a:solidFill>
              </a:rPr>
              <a:t>Today’s mesoscale models based on M-O similarity theory – changes in horizontal are similar and parameterized</a:t>
            </a:r>
            <a:endParaRPr lang="en-US" sz="1600" b="1" dirty="0">
              <a:solidFill>
                <a:schemeClr val="tx1">
                  <a:lumMod val="75000"/>
                </a:schemeClr>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691861" y="1023422"/>
            <a:ext cx="5279335" cy="3120624"/>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81383" y="1296280"/>
            <a:ext cx="2518271" cy="2598216"/>
          </a:xfrm>
          <a:prstGeom prst="rect">
            <a:avLst/>
          </a:prstGeom>
          <a:ln w="19050">
            <a:solidFill>
              <a:schemeClr val="tx1"/>
            </a:solidFill>
          </a:ln>
        </p:spPr>
      </p:pic>
      <p:sp>
        <p:nvSpPr>
          <p:cNvPr id="10" name="TextBox 9"/>
          <p:cNvSpPr txBox="1"/>
          <p:nvPr/>
        </p:nvSpPr>
        <p:spPr>
          <a:xfrm>
            <a:off x="151924" y="4877861"/>
            <a:ext cx="3820235" cy="1259566"/>
          </a:xfrm>
          <a:prstGeom prst="rect">
            <a:avLst/>
          </a:prstGeom>
        </p:spPr>
        <p:txBody>
          <a:bodyPr vert="horz" wrap="none" lIns="91440" tIns="45720" rIns="91440" bIns="45720" rtlCol="0">
            <a:normAutofit/>
          </a:bodyPr>
          <a:lstStyle/>
          <a:p>
            <a:pPr fontAlgn="auto">
              <a:spcBef>
                <a:spcPct val="20000"/>
              </a:spcBef>
              <a:spcAft>
                <a:spcPts val="0"/>
              </a:spcAft>
            </a:pPr>
            <a:endParaRPr lang="en-US" sz="900" dirty="0" smtClean="0">
              <a:latin typeface="+mn-lt"/>
              <a:ea typeface="+mn-ea"/>
              <a:cs typeface="Arial Narrow"/>
            </a:endParaRPr>
          </a:p>
        </p:txBody>
      </p:sp>
      <p:pic>
        <p:nvPicPr>
          <p:cNvPr id="11" name="Picture 10"/>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216625" y="4187911"/>
            <a:ext cx="4564590" cy="2385926"/>
          </a:xfrm>
          <a:prstGeom prst="rect">
            <a:avLst/>
          </a:prstGeom>
        </p:spPr>
      </p:pic>
      <p:sp>
        <p:nvSpPr>
          <p:cNvPr id="13" name="TextBox 12"/>
          <p:cNvSpPr txBox="1"/>
          <p:nvPr/>
        </p:nvSpPr>
        <p:spPr>
          <a:xfrm>
            <a:off x="6498920" y="6137427"/>
            <a:ext cx="1391478" cy="407504"/>
          </a:xfrm>
          <a:prstGeom prst="rect">
            <a:avLst/>
          </a:prstGeom>
        </p:spPr>
        <p:txBody>
          <a:bodyPr vert="horz" wrap="square" lIns="91440" tIns="45720" rIns="91440" bIns="45720" rtlCol="0">
            <a:normAutofit fontScale="92500" lnSpcReduction="10000"/>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bg1"/>
                </a:solidFill>
                <a:effectLst/>
                <a:uLnTx/>
                <a:uFillTx/>
                <a:latin typeface="Arial Narrow"/>
                <a:ea typeface="+mn-ea"/>
                <a:cs typeface="Arial Narrow"/>
              </a:rPr>
              <a:t>Oregon</a:t>
            </a:r>
          </a:p>
        </p:txBody>
      </p:sp>
      <p:sp>
        <p:nvSpPr>
          <p:cNvPr id="14" name="TextBox 13"/>
          <p:cNvSpPr txBox="1"/>
          <p:nvPr/>
        </p:nvSpPr>
        <p:spPr>
          <a:xfrm>
            <a:off x="4123322" y="5080265"/>
            <a:ext cx="1391478" cy="274983"/>
          </a:xfrm>
          <a:prstGeom prst="rect">
            <a:avLst/>
          </a:prstGeom>
        </p:spPr>
        <p:txBody>
          <a:bodyPr vert="horz" wrap="square" lIns="91440" tIns="45720" rIns="91440" bIns="45720" rtlCol="0">
            <a:normAutofit fontScale="62500" lnSpcReduction="20000"/>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bg1"/>
                </a:solidFill>
                <a:effectLst/>
                <a:uLnTx/>
                <a:uFillTx/>
                <a:latin typeface="Arial Narrow"/>
                <a:ea typeface="+mn-ea"/>
                <a:cs typeface="Arial Narrow"/>
              </a:rPr>
              <a:t>Columbia River</a:t>
            </a:r>
          </a:p>
        </p:txBody>
      </p:sp>
      <p:sp>
        <p:nvSpPr>
          <p:cNvPr id="15" name="TextBox 14"/>
          <p:cNvSpPr txBox="1"/>
          <p:nvPr/>
        </p:nvSpPr>
        <p:spPr>
          <a:xfrm>
            <a:off x="3896784" y="5484006"/>
            <a:ext cx="1127317" cy="274983"/>
          </a:xfrm>
          <a:prstGeom prst="rect">
            <a:avLst/>
          </a:prstGeom>
        </p:spPr>
        <p:txBody>
          <a:bodyPr vert="horz" wrap="square" lIns="91440" tIns="45720" rIns="91440" bIns="45720" rtlCol="0">
            <a:normAutofit fontScale="62500" lnSpcReduction="20000"/>
          </a:bodyPr>
          <a:lstStyle/>
          <a:p>
            <a:pPr marL="0" marR="0" indent="0" algn="ctr"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bg1"/>
                </a:solidFill>
                <a:effectLst/>
                <a:uLnTx/>
                <a:uFillTx/>
                <a:latin typeface="Arial Narrow"/>
                <a:ea typeface="+mn-ea"/>
                <a:cs typeface="Arial Narrow"/>
              </a:rPr>
              <a:t>Gorge</a:t>
            </a:r>
          </a:p>
        </p:txBody>
      </p:sp>
      <p:sp>
        <p:nvSpPr>
          <p:cNvPr id="16" name="Oval 15"/>
          <p:cNvSpPr/>
          <p:nvPr/>
        </p:nvSpPr>
        <p:spPr>
          <a:xfrm rot="295777">
            <a:off x="4245829" y="5328599"/>
            <a:ext cx="1013792" cy="175733"/>
          </a:xfrm>
          <a:prstGeom prst="ellipse">
            <a:avLst/>
          </a:prstGeom>
          <a:no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7768479" y="4210990"/>
            <a:ext cx="721740" cy="274983"/>
          </a:xfrm>
          <a:prstGeom prst="rect">
            <a:avLst/>
          </a:prstGeom>
        </p:spPr>
        <p:txBody>
          <a:bodyPr vert="horz" wrap="square" lIns="91440" tIns="45720" rIns="91440" bIns="45720" rtlCol="0">
            <a:normAutofit fontScale="62500" lnSpcReduction="20000"/>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bg1"/>
                </a:solidFill>
                <a:effectLst/>
                <a:uLnTx/>
                <a:uFillTx/>
                <a:latin typeface="Arial Narrow"/>
                <a:ea typeface="+mn-ea"/>
                <a:cs typeface="Arial Narrow"/>
              </a:rPr>
              <a:t>PNNL</a:t>
            </a:r>
          </a:p>
        </p:txBody>
      </p:sp>
      <p:sp>
        <p:nvSpPr>
          <p:cNvPr id="18" name="Oval 17"/>
          <p:cNvSpPr/>
          <p:nvPr/>
        </p:nvSpPr>
        <p:spPr>
          <a:xfrm>
            <a:off x="7738662" y="4388238"/>
            <a:ext cx="113146" cy="140805"/>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3523632" y="3757005"/>
            <a:ext cx="897055" cy="274983"/>
          </a:xfrm>
          <a:prstGeom prst="rect">
            <a:avLst/>
          </a:prstGeom>
        </p:spPr>
        <p:txBody>
          <a:bodyPr vert="horz" wrap="square" lIns="91440" tIns="45720" rIns="91440" bIns="45720" rtlCol="0">
            <a:no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lang="en-US" sz="1200" b="1" dirty="0" smtClean="0">
                <a:solidFill>
                  <a:schemeClr val="bg1"/>
                </a:solidFill>
                <a:latin typeface="Arial Narrow"/>
                <a:ea typeface="+mn-ea"/>
                <a:cs typeface="Arial Narrow"/>
              </a:rPr>
              <a:t>Mt. Adams</a:t>
            </a:r>
            <a:endParaRPr kumimoji="0" lang="en-US" sz="1200" b="1" i="0" u="none" strike="noStrike" kern="1200" cap="none" spc="0" normalizeH="0" baseline="0" noProof="0" dirty="0" smtClean="0">
              <a:ln>
                <a:noFill/>
              </a:ln>
              <a:solidFill>
                <a:schemeClr val="bg1"/>
              </a:solidFill>
              <a:effectLst/>
              <a:uLnTx/>
              <a:uFillTx/>
              <a:latin typeface="Arial Narrow"/>
              <a:ea typeface="+mn-ea"/>
              <a:cs typeface="Arial Narrow"/>
            </a:endParaRPr>
          </a:p>
        </p:txBody>
      </p:sp>
      <p:sp>
        <p:nvSpPr>
          <p:cNvPr id="21" name="TextBox 20"/>
          <p:cNvSpPr txBox="1"/>
          <p:nvPr/>
        </p:nvSpPr>
        <p:spPr>
          <a:xfrm>
            <a:off x="4460136" y="4208728"/>
            <a:ext cx="897055" cy="274983"/>
          </a:xfrm>
          <a:prstGeom prst="rect">
            <a:avLst/>
          </a:prstGeom>
        </p:spPr>
        <p:txBody>
          <a:bodyPr vert="horz" wrap="square" lIns="91440" tIns="45720" rIns="91440" bIns="45720" rtlCol="0">
            <a:no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lang="en-US" sz="1200" b="1" dirty="0" smtClean="0">
                <a:solidFill>
                  <a:schemeClr val="bg1"/>
                </a:solidFill>
                <a:latin typeface="Arial Narrow"/>
                <a:ea typeface="+mn-ea"/>
                <a:cs typeface="Arial Narrow"/>
              </a:rPr>
              <a:t>Mt. Adams</a:t>
            </a:r>
            <a:endParaRPr kumimoji="0" lang="en-US" sz="1200" b="1" i="0" u="none" strike="noStrike" kern="1200" cap="none" spc="0" normalizeH="0" baseline="0" noProof="0" dirty="0" smtClean="0">
              <a:ln>
                <a:noFill/>
              </a:ln>
              <a:solidFill>
                <a:schemeClr val="bg1"/>
              </a:solidFill>
              <a:effectLst/>
              <a:uLnTx/>
              <a:uFillTx/>
              <a:latin typeface="Arial Narrow"/>
              <a:ea typeface="+mn-ea"/>
              <a:cs typeface="Arial Narrow"/>
            </a:endParaRPr>
          </a:p>
        </p:txBody>
      </p:sp>
      <p:sp>
        <p:nvSpPr>
          <p:cNvPr id="22" name="TextBox 21"/>
          <p:cNvSpPr txBox="1"/>
          <p:nvPr/>
        </p:nvSpPr>
        <p:spPr>
          <a:xfrm>
            <a:off x="4213542" y="6046303"/>
            <a:ext cx="1217639" cy="274983"/>
          </a:xfrm>
          <a:prstGeom prst="rect">
            <a:avLst/>
          </a:prstGeom>
        </p:spPr>
        <p:txBody>
          <a:bodyPr vert="horz" wrap="square" lIns="91440" tIns="45720" rIns="91440" bIns="45720" rtlCol="0">
            <a:no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lang="en-US" sz="1200" b="1" dirty="0" smtClean="0">
                <a:solidFill>
                  <a:schemeClr val="bg1"/>
                </a:solidFill>
                <a:latin typeface="Arial Narrow"/>
                <a:ea typeface="+mn-ea"/>
                <a:cs typeface="Arial Narrow"/>
              </a:rPr>
              <a:t>Mt. Hood</a:t>
            </a:r>
            <a:endParaRPr kumimoji="0" lang="en-US" sz="1200" b="1" i="0" u="none" strike="noStrike" kern="1200" cap="none" spc="0" normalizeH="0" baseline="0" noProof="0" dirty="0" smtClean="0">
              <a:ln>
                <a:noFill/>
              </a:ln>
              <a:solidFill>
                <a:schemeClr val="bg1"/>
              </a:solidFill>
              <a:effectLst/>
              <a:uLnTx/>
              <a:uFillTx/>
              <a:latin typeface="Arial Narrow"/>
              <a:ea typeface="+mn-ea"/>
              <a:cs typeface="Arial Narrow"/>
            </a:endParaRPr>
          </a:p>
        </p:txBody>
      </p:sp>
      <p:sp>
        <p:nvSpPr>
          <p:cNvPr id="23" name="TextBox 22"/>
          <p:cNvSpPr txBox="1"/>
          <p:nvPr/>
        </p:nvSpPr>
        <p:spPr>
          <a:xfrm>
            <a:off x="5641934" y="4363502"/>
            <a:ext cx="1391478" cy="407504"/>
          </a:xfrm>
          <a:prstGeom prst="rect">
            <a:avLst/>
          </a:prstGeom>
        </p:spPr>
        <p:txBody>
          <a:bodyPr vert="horz" wrap="square" lIns="91440" tIns="45720" rIns="91440" bIns="45720" rtlCol="0">
            <a:normAutofit fontScale="85000" lnSpcReduction="10000"/>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chemeClr val="bg1"/>
                </a:solidFill>
                <a:effectLst/>
                <a:uLnTx/>
                <a:uFillTx/>
                <a:latin typeface="Arial Narrow"/>
                <a:ea typeface="+mn-ea"/>
                <a:cs typeface="Arial Narrow"/>
              </a:rPr>
              <a:t>Washington</a:t>
            </a:r>
          </a:p>
        </p:txBody>
      </p:sp>
      <p:sp>
        <p:nvSpPr>
          <p:cNvPr id="24" name="TextBox 23"/>
          <p:cNvSpPr txBox="1"/>
          <p:nvPr/>
        </p:nvSpPr>
        <p:spPr>
          <a:xfrm>
            <a:off x="303086" y="3868207"/>
            <a:ext cx="3820235" cy="654950"/>
          </a:xfrm>
          <a:prstGeom prst="rect">
            <a:avLst/>
          </a:prstGeom>
        </p:spPr>
        <p:txBody>
          <a:bodyPr vert="horz" wrap="none" lIns="91440" tIns="45720" rIns="91440" bIns="45720" rtlCol="0">
            <a:normAutofit/>
          </a:bodyPr>
          <a:lstStyle/>
          <a:p>
            <a:pPr fontAlgn="auto">
              <a:spcBef>
                <a:spcPct val="20000"/>
              </a:spcBef>
              <a:spcAft>
                <a:spcPts val="0"/>
              </a:spcAft>
            </a:pPr>
            <a:endParaRPr lang="en-US" sz="900" dirty="0" smtClean="0">
              <a:latin typeface="+mn-lt"/>
              <a:ea typeface="+mn-ea"/>
              <a:cs typeface="Arial Narrow"/>
            </a:endParaRPr>
          </a:p>
        </p:txBody>
      </p:sp>
      <p:sp>
        <p:nvSpPr>
          <p:cNvPr id="25" name="TextBox 24"/>
          <p:cNvSpPr txBox="1"/>
          <p:nvPr/>
        </p:nvSpPr>
        <p:spPr>
          <a:xfrm>
            <a:off x="303087" y="4414156"/>
            <a:ext cx="3820235" cy="654950"/>
          </a:xfrm>
          <a:prstGeom prst="rect">
            <a:avLst/>
          </a:prstGeom>
        </p:spPr>
        <p:txBody>
          <a:bodyPr vert="horz" wrap="none" lIns="91440" tIns="45720" rIns="91440" bIns="45720" rtlCol="0">
            <a:normAutofit/>
          </a:bodyPr>
          <a:lstStyle/>
          <a:p>
            <a:pPr fontAlgn="auto">
              <a:spcBef>
                <a:spcPct val="20000"/>
              </a:spcBef>
              <a:spcAft>
                <a:spcPts val="0"/>
              </a:spcAft>
            </a:pPr>
            <a:endParaRPr lang="en-US" sz="900" dirty="0" smtClean="0">
              <a:latin typeface="+mn-lt"/>
              <a:ea typeface="+mn-ea"/>
              <a:cs typeface="Arial Narrow"/>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171777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DOE Wind Resource Characterization Portfolio</a:t>
            </a:r>
            <a:endParaRPr lang="en-US" dirty="0"/>
          </a:p>
        </p:txBody>
      </p:sp>
      <p:graphicFrame>
        <p:nvGraphicFramePr>
          <p:cNvPr id="4" name="Chart 3"/>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459500409"/>
              </p:ext>
            </p:extLst>
          </p:nvPr>
        </p:nvGraphicFramePr>
        <p:xfrm>
          <a:off x="-986896" y="1030070"/>
          <a:ext cx="8843962" cy="5524893"/>
        </p:xfrm>
        <a:graphic>
          <a:graphicData uri="http://schemas.openxmlformats.org/drawingml/2006/chart">
            <c:chart xmlns:c="http://schemas.openxmlformats.org/drawingml/2006/chart" xmlns:r="http://schemas.openxmlformats.org/officeDocument/2006/relationships" r:id="rId3"/>
          </a:graphicData>
        </a:graphic>
      </p:graphicFrame>
      <p:sp>
        <p:nvSpPr>
          <p:cNvPr id="13" name="Rectangle 12"/>
          <p:cNvSpPr/>
          <p:nvPr/>
        </p:nvSpPr>
        <p:spPr>
          <a:xfrm>
            <a:off x="6778980" y="2506133"/>
            <a:ext cx="282222" cy="259644"/>
          </a:xfrm>
          <a:prstGeom prst="rect">
            <a:avLst/>
          </a:prstGeom>
          <a:solidFill>
            <a:schemeClr val="accent3"/>
          </a:solid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7117646" y="2415822"/>
            <a:ext cx="1783644" cy="440266"/>
          </a:xfrm>
          <a:prstGeom prst="rect">
            <a:avLst/>
          </a:prstGeom>
        </p:spPr>
        <p:txBody>
          <a:bodyPr vert="horz" wrap="squar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000" b="1" i="0" u="none" strike="noStrike" kern="1200" cap="none" spc="0" normalizeH="0" baseline="0" noProof="0" dirty="0" smtClean="0">
                <a:ln>
                  <a:noFill/>
                </a:ln>
                <a:effectLst/>
                <a:uLnTx/>
                <a:uFillTx/>
                <a:latin typeface="Arial Narrow"/>
                <a:ea typeface="+mn-ea"/>
                <a:cs typeface="Arial Narrow"/>
              </a:rPr>
              <a:t>Field Testing</a:t>
            </a:r>
          </a:p>
        </p:txBody>
      </p:sp>
      <p:sp>
        <p:nvSpPr>
          <p:cNvPr id="15" name="Rectangle 14"/>
          <p:cNvSpPr/>
          <p:nvPr/>
        </p:nvSpPr>
        <p:spPr>
          <a:xfrm>
            <a:off x="6778980" y="3172177"/>
            <a:ext cx="282222" cy="259644"/>
          </a:xfrm>
          <a:prstGeom prst="rect">
            <a:avLst/>
          </a:prstGeom>
          <a:solidFill>
            <a:schemeClr val="accent2"/>
          </a:solid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7117646" y="3081866"/>
            <a:ext cx="1783644" cy="440266"/>
          </a:xfrm>
          <a:prstGeom prst="rect">
            <a:avLst/>
          </a:prstGeom>
        </p:spPr>
        <p:txBody>
          <a:bodyPr vert="horz" wrap="squar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lang="en-US" sz="2000" b="1" dirty="0" smtClean="0">
                <a:latin typeface="Arial Narrow"/>
                <a:ea typeface="+mn-ea"/>
                <a:cs typeface="Arial Narrow"/>
              </a:rPr>
              <a:t>Observations</a:t>
            </a:r>
            <a:endParaRPr kumimoji="0" lang="en-US" sz="2000" b="1" i="0" u="none" strike="noStrike" kern="1200" cap="none" spc="0" normalizeH="0" baseline="0" noProof="0" dirty="0" smtClean="0">
              <a:ln>
                <a:noFill/>
              </a:ln>
              <a:effectLst/>
              <a:uLnTx/>
              <a:uFillTx/>
              <a:latin typeface="Arial Narrow"/>
              <a:ea typeface="+mn-ea"/>
              <a:cs typeface="Arial Narrow"/>
            </a:endParaRPr>
          </a:p>
        </p:txBody>
      </p:sp>
      <p:sp>
        <p:nvSpPr>
          <p:cNvPr id="17" name="Rectangle 16"/>
          <p:cNvSpPr/>
          <p:nvPr/>
        </p:nvSpPr>
        <p:spPr>
          <a:xfrm>
            <a:off x="6778980" y="3781776"/>
            <a:ext cx="282222" cy="259644"/>
          </a:xfrm>
          <a:prstGeom prst="rect">
            <a:avLst/>
          </a:prstGeom>
          <a:solidFill>
            <a:schemeClr val="accent1"/>
          </a:solid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7117646" y="3691465"/>
            <a:ext cx="1783644" cy="440266"/>
          </a:xfrm>
          <a:prstGeom prst="rect">
            <a:avLst/>
          </a:prstGeom>
        </p:spPr>
        <p:txBody>
          <a:bodyPr vert="horz" wrap="squar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000" b="1" i="0" u="none" strike="noStrike" kern="1200" cap="none" spc="0" normalizeH="0" baseline="0" noProof="0" dirty="0" smtClean="0">
                <a:ln>
                  <a:noFill/>
                </a:ln>
                <a:effectLst/>
                <a:uLnTx/>
                <a:uFillTx/>
                <a:latin typeface="Arial Narrow"/>
                <a:ea typeface="+mn-ea"/>
                <a:cs typeface="Arial Narrow"/>
              </a:rPr>
              <a:t>Analysis</a:t>
            </a:r>
          </a:p>
        </p:txBody>
      </p:sp>
      <p:sp>
        <p:nvSpPr>
          <p:cNvPr id="19" name="Rectangle 18"/>
          <p:cNvSpPr/>
          <p:nvPr/>
        </p:nvSpPr>
        <p:spPr>
          <a:xfrm>
            <a:off x="6778980" y="4397021"/>
            <a:ext cx="282222" cy="259644"/>
          </a:xfrm>
          <a:prstGeom prst="rect">
            <a:avLst/>
          </a:prstGeom>
          <a:solidFill>
            <a:schemeClr val="accent6"/>
          </a:solid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7117646" y="4306710"/>
            <a:ext cx="1783644" cy="440266"/>
          </a:xfrm>
          <a:prstGeom prst="rect">
            <a:avLst/>
          </a:prstGeom>
        </p:spPr>
        <p:txBody>
          <a:bodyPr vert="horz" wrap="squar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000" b="1" i="0" u="none" strike="noStrike" kern="1200" cap="none" spc="0" normalizeH="0" baseline="0" noProof="0" dirty="0" smtClean="0">
                <a:ln>
                  <a:noFill/>
                </a:ln>
                <a:effectLst/>
                <a:uLnTx/>
                <a:uFillTx/>
                <a:latin typeface="Arial Narrow"/>
                <a:ea typeface="+mn-ea"/>
                <a:cs typeface="Arial Narrow"/>
              </a:rPr>
              <a:t>Modeling</a:t>
            </a:r>
          </a:p>
        </p:txBody>
      </p:sp>
      <p:sp>
        <p:nvSpPr>
          <p:cNvPr id="2" name="Rectangle 1"/>
          <p:cNvSpPr/>
          <p:nvPr/>
        </p:nvSpPr>
        <p:spPr>
          <a:xfrm>
            <a:off x="6533535" y="4213185"/>
            <a:ext cx="2050026" cy="648182"/>
          </a:xfrm>
          <a:prstGeom prst="rect">
            <a:avLst/>
          </a:prstGeom>
          <a:noFill/>
          <a:ln w="254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46244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eere_template_blue">
  <a:themeElements>
    <a:clrScheme name="~~~ EERE Colors ~~~">
      <a:dk1>
        <a:srgbClr val="50565C"/>
      </a:dk1>
      <a:lt1>
        <a:sysClr val="window" lastClr="FFFFFF"/>
      </a:lt1>
      <a:dk2>
        <a:srgbClr val="6A737B"/>
      </a:dk2>
      <a:lt2>
        <a:srgbClr val="EEECE1"/>
      </a:lt2>
      <a:accent1>
        <a:srgbClr val="7AC143"/>
      </a:accent1>
      <a:accent2>
        <a:srgbClr val="FFD200"/>
      </a:accent2>
      <a:accent3>
        <a:srgbClr val="00A4E4"/>
      </a:accent3>
      <a:accent4>
        <a:srgbClr val="006892"/>
      </a:accent4>
      <a:accent5>
        <a:srgbClr val="00853F"/>
      </a:accent5>
      <a:accent6>
        <a:srgbClr val="F58025"/>
      </a:accent6>
      <a:hlink>
        <a:srgbClr val="006892"/>
      </a:hlink>
      <a:folHlink>
        <a:srgbClr val="6A737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ormAutofit fontScale="85000" lnSpcReduction="10000"/>
      </a:bodyPr>
      <a:lstStyle>
        <a:defPPr marL="0" marR="0" indent="0" algn="l" defTabSz="457200" rtl="0" eaLnBrk="1" fontAlgn="auto" latinLnBrk="0" hangingPunct="1">
          <a:lnSpc>
            <a:spcPct val="100000"/>
          </a:lnSpc>
          <a:spcBef>
            <a:spcPct val="20000"/>
          </a:spcBef>
          <a:spcAft>
            <a:spcPts val="0"/>
          </a:spcAft>
          <a:buClrTx/>
          <a:buSzTx/>
          <a:buFont typeface="Arial"/>
          <a:buNone/>
          <a:tabLst/>
          <a:defRPr kumimoji="0" sz="2323" b="1" i="0" u="none" strike="noStrike" kern="1200" cap="none" spc="0" normalizeH="0" baseline="0" noProof="0" dirty="0" smtClean="0">
            <a:ln>
              <a:noFill/>
            </a:ln>
            <a:solidFill>
              <a:srgbClr val="FFFFFF"/>
            </a:solidFill>
            <a:effectLst/>
            <a:uLnTx/>
            <a:uFillTx/>
            <a:latin typeface="Arial Narrow"/>
            <a:ea typeface="+mn-ea"/>
            <a:cs typeface="Arial Narrow"/>
          </a:defRPr>
        </a:defPPr>
      </a:lstStyle>
    </a:txDef>
  </a:objectDefaults>
  <a:extraClrSchemeLst/>
</a:theme>
</file>

<file path=ppt/theme/theme2.xml><?xml version="1.0" encoding="utf-8"?>
<a:theme xmlns:a="http://schemas.openxmlformats.org/drawingml/2006/main" name="1_eere_template_blue">
  <a:themeElements>
    <a:clrScheme name="~~~ EERE Colors ~~~">
      <a:dk1>
        <a:srgbClr val="50565C"/>
      </a:dk1>
      <a:lt1>
        <a:sysClr val="window" lastClr="FFFFFF"/>
      </a:lt1>
      <a:dk2>
        <a:srgbClr val="6A737B"/>
      </a:dk2>
      <a:lt2>
        <a:srgbClr val="EEECE1"/>
      </a:lt2>
      <a:accent1>
        <a:srgbClr val="7AC143"/>
      </a:accent1>
      <a:accent2>
        <a:srgbClr val="FFD200"/>
      </a:accent2>
      <a:accent3>
        <a:srgbClr val="00A4E4"/>
      </a:accent3>
      <a:accent4>
        <a:srgbClr val="006892"/>
      </a:accent4>
      <a:accent5>
        <a:srgbClr val="00853F"/>
      </a:accent5>
      <a:accent6>
        <a:srgbClr val="F58025"/>
      </a:accent6>
      <a:hlink>
        <a:srgbClr val="006892"/>
      </a:hlink>
      <a:folHlink>
        <a:srgbClr val="6A737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9525">
          <a:solidFill>
            <a:srgbClr val="000000"/>
          </a:solidFill>
        </a:ln>
        <a:effectLst/>
      </a:spPr>
      <a:bodyPr/>
      <a:lstStyle/>
      <a:style>
        <a:lnRef idx="2">
          <a:schemeClr val="accent1"/>
        </a:lnRef>
        <a:fillRef idx="0">
          <a:schemeClr val="accent1"/>
        </a:fillRef>
        <a:effectRef idx="1">
          <a:schemeClr val="accent1"/>
        </a:effectRef>
        <a:fontRef idx="minor">
          <a:schemeClr val="tx1"/>
        </a:fontRef>
      </a:style>
    </a:lnDef>
    <a:txDef>
      <a:spPr/>
      <a:bodyPr vert="horz" wrap="none" lIns="91440" tIns="45720" rIns="91440" bIns="45720" rtlCol="0">
        <a:normAutofit/>
      </a:bodyPr>
      <a:lstStyle>
        <a:defPPr marL="0" marR="0" indent="0" algn="l" defTabSz="457200" rtl="0" eaLnBrk="1" fontAlgn="auto" latinLnBrk="0" hangingPunct="1">
          <a:lnSpc>
            <a:spcPct val="100000"/>
          </a:lnSpc>
          <a:spcBef>
            <a:spcPct val="20000"/>
          </a:spcBef>
          <a:spcAft>
            <a:spcPts val="0"/>
          </a:spcAft>
          <a:buClrTx/>
          <a:buSzTx/>
          <a:buFont typeface="Arial"/>
          <a:buNone/>
          <a:tabLst/>
          <a:defRPr kumimoji="0" sz="1400" b="1" i="0" u="none" strike="noStrike" kern="1200" cap="none" spc="0" normalizeH="0" baseline="0" noProof="0" dirty="0" smtClean="0">
            <a:ln>
              <a:noFill/>
            </a:ln>
            <a:solidFill>
              <a:srgbClr val="000000"/>
            </a:solidFill>
            <a:effectLst/>
            <a:uLnTx/>
            <a:uFillTx/>
            <a:latin typeface="Arial" pitchFamily="34" charset="0"/>
            <a:cs typeface="Arial"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eere_template_blue</Template>
  <TotalTime>8660</TotalTime>
  <Words>4866</Words>
  <Application>Microsoft Office PowerPoint</Application>
  <PresentationFormat>On-screen Show (4:3)</PresentationFormat>
  <Paragraphs>492</Paragraphs>
  <Slides>21</Slides>
  <Notes>18</Notes>
  <HiddenSlides>0</HiddenSlides>
  <MMClips>0</MMClips>
  <ScaleCrop>false</ScaleCrop>
  <HeadingPairs>
    <vt:vector size="4" baseType="variant">
      <vt:variant>
        <vt:lpstr>Design Template</vt:lpstr>
      </vt:variant>
      <vt:variant>
        <vt:i4>2</vt:i4>
      </vt:variant>
      <vt:variant>
        <vt:lpstr>Slide Titles</vt:lpstr>
      </vt:variant>
      <vt:variant>
        <vt:i4>21</vt:i4>
      </vt:variant>
    </vt:vector>
  </HeadingPairs>
  <TitlesOfParts>
    <vt:vector size="23" baseType="lpstr">
      <vt:lpstr>eere_template_blue</vt:lpstr>
      <vt:lpstr>1_eere_template_blue</vt:lpstr>
      <vt:lpstr>Current Status of DOE Wind Resource Characterization Efforts</vt:lpstr>
      <vt:lpstr>Why Should DOE Invest in Wind Forecasting?</vt:lpstr>
      <vt:lpstr>Why Should DOE Invest in Wind Forecasting?</vt:lpstr>
      <vt:lpstr>Wind Industry Needs in 2012 to Increase Confidence in Wind Forecast Accuracy</vt:lpstr>
      <vt:lpstr>Wind Industry Needs in 2015 to Increase Confidence in Wind Forecast Accuracy</vt:lpstr>
      <vt:lpstr>How Can We Meet Industry Needs Meteorologically Today?</vt:lpstr>
      <vt:lpstr>Challenges at the Mesoscale- Microscale Interface</vt:lpstr>
      <vt:lpstr>Challenges of Downscaling Forecasts to the Wind Plant Scale</vt:lpstr>
      <vt:lpstr>DOE Wind Resource Characterization Portfolio</vt:lpstr>
      <vt:lpstr>Modeling Projects / Increasing Confidence</vt:lpstr>
      <vt:lpstr>DOE Wind Resource Characterization Portfolio</vt:lpstr>
      <vt:lpstr>Field Testing Projects – WFIP 2</vt:lpstr>
      <vt:lpstr>Field Testing Projects – WFIP 2</vt:lpstr>
      <vt:lpstr>Field Testing Projects – WFIP 1</vt:lpstr>
      <vt:lpstr>DOE Wind Resource Characterization Portfolio</vt:lpstr>
      <vt:lpstr>Observational Issues</vt:lpstr>
      <vt:lpstr>Observations Projects</vt:lpstr>
      <vt:lpstr>DOE Wind Resource Characterization Portfolio</vt:lpstr>
      <vt:lpstr>Analysis Projects</vt:lpstr>
      <vt:lpstr>Industry Needs for the Future</vt:lpstr>
      <vt:lpstr>Challenges at the Mesoscale- Microscale Interface</vt:lpstr>
    </vt:vector>
  </TitlesOfParts>
  <Company>EERE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Blue version of the EERE PowerPoint template, for use with PowerPoint 97 through 2004.</dc:subject>
  <dc:creator>Jesse Johnson</dc:creator>
  <cp:lastModifiedBy>Joel Cline</cp:lastModifiedBy>
  <cp:revision>543</cp:revision>
  <cp:lastPrinted>2014-03-12T14:52:21Z</cp:lastPrinted>
  <dcterms:created xsi:type="dcterms:W3CDTF">2015-06-11T02:18:31Z</dcterms:created>
  <dcterms:modified xsi:type="dcterms:W3CDTF">2015-06-11T03:11:00Z</dcterms:modified>
</cp:coreProperties>
</file>