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57" d="100"/>
          <a:sy n="57" d="100"/>
        </p:scale>
        <p:origin x="-189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a:endParaRPr/>
          </a:p>
        </p:txBody>
      </p:sp>
    </p:spTree>
    <p:extLst>
      <p:ext uri="{BB962C8B-B14F-4D97-AF65-F5344CB8AC3E}">
        <p14:creationId xmlns:p14="http://schemas.microsoft.com/office/powerpoint/2010/main" val="3799108889"/>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r>
              <a:rPr lang="en" sz="1400" b="1"/>
              <a:t>Inga</a:t>
            </a:r>
          </a:p>
          <a:p>
            <a:pPr lvl="0">
              <a:spcBef>
                <a:spcPts val="0"/>
              </a:spcBef>
              <a:buNone/>
            </a:pPr>
            <a:endParaRPr/>
          </a:p>
          <a:p>
            <a:pPr lvl="0">
              <a:spcBef>
                <a:spcPts val="0"/>
              </a:spcBef>
              <a:buNone/>
            </a:pPr>
            <a:r>
              <a:rPr lang="en"/>
              <a:t>We are focusing on research at the college and university level.</a:t>
            </a:r>
          </a:p>
          <a:p>
            <a:pPr lvl="0">
              <a:spcBef>
                <a:spcPts val="0"/>
              </a:spcBef>
              <a:buNone/>
            </a:pPr>
            <a:endParaRPr/>
          </a:p>
          <a:p>
            <a:pPr lvl="0">
              <a:spcBef>
                <a:spcPts val="0"/>
              </a:spcBef>
              <a:buNone/>
            </a:pPr>
            <a:r>
              <a:rPr lang="en"/>
              <a:t>https://secure.hosting.vt.edu/www.downloads.branding.unirel.vt.edu/</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1" name="Shape 121"/>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r>
              <a:rPr lang="en" sz="1400" b="1"/>
              <a:t>Ed</a:t>
            </a:r>
          </a:p>
          <a:p>
            <a:pPr lvl="0">
              <a:spcBef>
                <a:spcPts val="0"/>
              </a:spcBef>
              <a:buNone/>
            </a:pPr>
            <a:r>
              <a:rPr lang="en"/>
              <a:t>~3-4 min</a:t>
            </a:r>
          </a:p>
          <a:p>
            <a:pPr lvl="0" rtl="0">
              <a:spcBef>
                <a:spcPts val="0"/>
              </a:spcBef>
              <a:buNone/>
            </a:pPr>
            <a:r>
              <a:rPr lang="en"/>
              <a:t>ARL issue brief cites 8 court cases and analyzes the 4 fair use factors from a TDM perspective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8" name="Shape 128"/>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r>
              <a:rPr lang="en" sz="1400" b="1"/>
              <a:t>Ed</a:t>
            </a:r>
          </a:p>
          <a:p>
            <a:pPr lvl="0">
              <a:spcBef>
                <a:spcPts val="0"/>
              </a:spcBef>
              <a:buNone/>
            </a:pPr>
            <a:r>
              <a:rPr lang="en">
                <a:solidFill>
                  <a:srgbClr val="222222"/>
                </a:solidFill>
                <a:highlight>
                  <a:srgbClr val="FFFFFF"/>
                </a:highlight>
              </a:rPr>
              <a:t>1-2 min </a:t>
            </a:r>
          </a:p>
          <a:p>
            <a:pPr lv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Shape 133"/>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4" name="Shape 134"/>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rtl="0">
              <a:spcBef>
                <a:spcPts val="0"/>
              </a:spcBef>
              <a:buNone/>
            </a:pPr>
            <a:r>
              <a:rPr lang="en"/>
              <a:t>Emphasize that JISC is a UK non-profit and that therefore conversation on this list is often within the realm of UK copyright / IP, which includes a specific exemption for Text and Data Mining for research and educational purposes.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2" name="Shape 142"/>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rtl="0">
              <a:spcBef>
                <a:spcPts val="0"/>
              </a:spcBef>
              <a:buNone/>
            </a:pPr>
            <a:r>
              <a:rPr lang="en"/>
              <a:t>Ginny</a:t>
            </a:r>
          </a:p>
          <a:p>
            <a:pPr lvl="0" rtl="0">
              <a:spcBef>
                <a:spcPts val="0"/>
              </a:spcBef>
              <a:buNone/>
            </a:pPr>
            <a:r>
              <a:rPr lang="en"/>
              <a:t>2-3 min</a:t>
            </a:r>
          </a:p>
          <a:p>
            <a:pPr lvl="0">
              <a:spcBef>
                <a:spcPts val="0"/>
              </a:spcBef>
              <a:buNone/>
            </a:pPr>
            <a:endParaRPr/>
          </a:p>
          <a:p>
            <a:pPr lvl="0" rtl="0">
              <a:spcBef>
                <a:spcPts val="0"/>
              </a:spcBef>
              <a:buNone/>
            </a:pPr>
            <a:r>
              <a:rPr lang="en"/>
              <a:t>Invite a Code for America chapter or other local / institutional group to co-host with you and help plan the event / provide a workshop, training, or facilitate a hack-a-thon</a:t>
            </a:r>
          </a:p>
          <a:p>
            <a:pPr marL="0" lvl="0" indent="0" rtl="0">
              <a:spcBef>
                <a:spcPts val="0"/>
              </a:spcBef>
              <a:buNone/>
            </a:pPr>
            <a:r>
              <a:rPr lang="en"/>
              <a:t>- Code for NRV - PDF scraping, using APIs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9" name="Shape 149"/>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r>
              <a:rPr lang="en"/>
              <a:t>Ginny</a:t>
            </a:r>
          </a:p>
          <a:p>
            <a:pPr lvl="0">
              <a:spcBef>
                <a:spcPts val="0"/>
              </a:spcBef>
              <a:buNone/>
            </a:pPr>
            <a:r>
              <a:rPr lang="en"/>
              <a:t>1-2</a:t>
            </a:r>
          </a:p>
          <a:p>
            <a:pPr lvl="0">
              <a:spcBef>
                <a:spcPts val="0"/>
              </a:spcBef>
              <a:buNone/>
            </a:pPr>
            <a:endParaRPr/>
          </a:p>
          <a:p>
            <a:pPr lvl="0" rt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6" name="Shape 156"/>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r>
              <a:rPr lang="en" sz="1200"/>
              <a:t>Ginny</a:t>
            </a:r>
          </a:p>
          <a:p>
            <a:pPr lvl="0">
              <a:spcBef>
                <a:spcPts val="0"/>
              </a:spcBef>
              <a:buNone/>
            </a:pPr>
            <a:r>
              <a:rPr lang="en" sz="1200"/>
              <a:t>3 minutes to set up</a:t>
            </a:r>
          </a:p>
          <a:p>
            <a:pPr lvl="0" rtl="0">
              <a:lnSpc>
                <a:spcPct val="115000"/>
              </a:lnSpc>
              <a:spcBef>
                <a:spcPts val="0"/>
              </a:spcBef>
              <a:spcAft>
                <a:spcPts val="1600"/>
              </a:spcAft>
              <a:buClr>
                <a:schemeClr val="dk1"/>
              </a:buClr>
              <a:buSzPct val="91666"/>
              <a:buFont typeface="Arial"/>
              <a:buNone/>
            </a:pPr>
            <a:r>
              <a:rPr lang="en" sz="1200">
                <a:solidFill>
                  <a:schemeClr val="dk2"/>
                </a:solidFill>
                <a:latin typeface="Droid Sans"/>
                <a:ea typeface="Droid Sans"/>
                <a:cs typeface="Droid Sans"/>
                <a:sym typeface="Droid Sans"/>
              </a:rPr>
              <a:t>How many of you are familiar with a reference interview process? (Asking questions of someone needing a consultation on a topic to elicit information about what they need in order to better advise them.)</a:t>
            </a:r>
          </a:p>
          <a:p>
            <a:pPr lvl="0" rtl="0">
              <a:spcBef>
                <a:spcPts val="0"/>
              </a:spcBef>
              <a:buNone/>
            </a:pPr>
            <a:r>
              <a:rPr lang="en" sz="1200"/>
              <a:t>3-5 min to talk to neighbor</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3" name="Shape 163"/>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r>
              <a:rPr lang="en"/>
              <a:t>Ginny</a:t>
            </a:r>
          </a:p>
          <a:p>
            <a:pPr lvl="0">
              <a:spcBef>
                <a:spcPts val="0"/>
              </a:spcBef>
              <a:buNone/>
            </a:pPr>
            <a:r>
              <a:rPr lang="en"/>
              <a:t>2-3 min</a:t>
            </a:r>
          </a:p>
          <a:p>
            <a:pPr lvl="0">
              <a:spcBef>
                <a:spcPts val="0"/>
              </a:spcBef>
              <a:buNone/>
            </a:pPr>
            <a:endParaRPr/>
          </a:p>
          <a:p>
            <a:pPr lvl="0">
              <a:spcBef>
                <a:spcPts val="0"/>
              </a:spcBef>
              <a:buNone/>
            </a:pPr>
            <a:r>
              <a:rPr lang="en"/>
              <a:t>Differences from a traditional reference interview</a:t>
            </a:r>
          </a:p>
          <a:p>
            <a:pPr lvl="0">
              <a:spcBef>
                <a:spcPts val="0"/>
              </a:spcBef>
              <a:buNone/>
            </a:pPr>
            <a:r>
              <a:rPr lang="en"/>
              <a:t>	This is new, but it isn’t new. Someone will ask you how to get access to content “How do I get to X”</a:t>
            </a:r>
          </a:p>
          <a:p>
            <a:pPr lvl="0">
              <a:spcBef>
                <a:spcPts val="0"/>
              </a:spcBef>
              <a:buNone/>
            </a:pPr>
            <a:endParaRPr/>
          </a:p>
          <a:p>
            <a:pPr lvl="0" rtl="0">
              <a:spcBef>
                <a:spcPts val="0"/>
              </a:spcBef>
              <a:spcAft>
                <a:spcPts val="1600"/>
              </a:spcAft>
              <a:buNone/>
            </a:pPr>
            <a:r>
              <a:rPr lang="en" sz="1800">
                <a:solidFill>
                  <a:schemeClr val="dk2"/>
                </a:solidFill>
                <a:latin typeface="Roboto"/>
                <a:ea typeface="Roboto"/>
                <a:cs typeface="Roboto"/>
                <a:sym typeface="Roboto"/>
              </a:rPr>
              <a:t>Ask the audience what they would add</a:t>
            </a:r>
          </a:p>
          <a:p>
            <a:pPr lvl="0">
              <a:spcBef>
                <a:spcPts val="0"/>
              </a:spcBef>
              <a:buNone/>
            </a:pPr>
            <a:endParaRPr/>
          </a:p>
          <a:p>
            <a:pPr lv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Shape 170"/>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r>
              <a:rPr lang="en"/>
              <a:t>Ginny</a:t>
            </a:r>
          </a:p>
          <a:p>
            <a:pPr lvl="0" rtl="0">
              <a:spcBef>
                <a:spcPts val="0"/>
              </a:spcBef>
              <a:buNone/>
            </a:pPr>
            <a:r>
              <a:rPr lang="en"/>
              <a:t>15 sec</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Shape 175"/>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6" name="Shape 176"/>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rtl="0">
              <a:spcBef>
                <a:spcPts val="0"/>
              </a:spcBef>
              <a:buNone/>
            </a:pPr>
            <a:r>
              <a:rPr lang="en"/>
              <a:t>Ginny</a:t>
            </a:r>
          </a:p>
          <a:p>
            <a:pPr lvl="0" rtl="0">
              <a:spcBef>
                <a:spcPts val="0"/>
              </a:spcBef>
              <a:buNone/>
            </a:pPr>
            <a:r>
              <a:rPr lang="en"/>
              <a:t>15 sec</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2" name="Shape 182"/>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rtl="0">
              <a:spcBef>
                <a:spcPts val="0"/>
              </a:spcBef>
              <a:buNone/>
            </a:pPr>
            <a:r>
              <a:rPr lang="en"/>
              <a:t>ALL</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Shape 61"/>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2" name="Shape 62"/>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r>
              <a:rPr lang="en" sz="1200" b="1"/>
              <a:t>Inga</a:t>
            </a:r>
          </a:p>
          <a:p>
            <a:pPr lvl="0" rtl="0">
              <a:lnSpc>
                <a:spcPct val="115000"/>
              </a:lnSpc>
              <a:spcBef>
                <a:spcPts val="0"/>
              </a:spcBef>
              <a:buNone/>
            </a:pPr>
            <a:r>
              <a:rPr lang="en" sz="1200"/>
              <a:t>Text and Data Mining approaches are increasingly used for research in a variety of disciplines to create, explore, and analyze large datasets. This presentation explores opportunities for library support for TDM, including expanding licensing permissions, clarifying legal aspects, identifying TDM sources and tools, developing expertise, and outreach.</a:t>
            </a:r>
          </a:p>
          <a:p>
            <a:pPr lvl="0" rtl="0">
              <a:lnSpc>
                <a:spcPct val="115000"/>
              </a:lnSpc>
              <a:spcBef>
                <a:spcPts val="0"/>
              </a:spcBef>
              <a:buNone/>
            </a:pPr>
            <a:endParaRPr sz="1200"/>
          </a:p>
          <a:p>
            <a:pPr lvl="0" rtl="0">
              <a:lnSpc>
                <a:spcPct val="115000"/>
              </a:lnSpc>
              <a:spcBef>
                <a:spcPts val="0"/>
              </a:spcBef>
              <a:buNone/>
            </a:pPr>
            <a:r>
              <a:rPr lang="en" sz="1200"/>
              <a:t>This is not comprehensive- just the start of a conversation.</a:t>
            </a:r>
          </a:p>
          <a:p>
            <a:pPr lvl="0" rtl="0">
              <a:spcBef>
                <a:spcPts val="0"/>
              </a:spcBef>
              <a:buNone/>
            </a:pPr>
            <a:endParaRPr sz="1200" b="1"/>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Shape 188"/>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9" name="Shape 189"/>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Shape 195"/>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6" name="Shape 196"/>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rtl="0">
              <a:spcBef>
                <a:spcPts val="0"/>
              </a:spcBef>
              <a:buNone/>
            </a:pPr>
            <a:r>
              <a:rPr lang="en"/>
              <a:t>ALL</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9" name="Shape 69"/>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rtl="0">
              <a:spcBef>
                <a:spcPts val="0"/>
              </a:spcBef>
              <a:buNone/>
            </a:pPr>
            <a:r>
              <a:rPr lang="en" sz="1400" b="1"/>
              <a:t>Inga</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6" name="Shape 76"/>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rtl="0">
              <a:spcBef>
                <a:spcPts val="0"/>
              </a:spcBef>
              <a:buNone/>
            </a:pPr>
            <a:r>
              <a:rPr lang="en" sz="1400" b="1"/>
              <a:t>Inga</a:t>
            </a:r>
          </a:p>
          <a:p>
            <a:pPr lvl="0" rtl="0">
              <a:lnSpc>
                <a:spcPct val="115000"/>
              </a:lnSpc>
              <a:spcBef>
                <a:spcPts val="0"/>
              </a:spcBef>
              <a:spcAft>
                <a:spcPts val="1600"/>
              </a:spcAft>
              <a:buNone/>
            </a:pPr>
            <a:r>
              <a:rPr lang="en"/>
              <a:t>2-5 min tops</a:t>
            </a:r>
          </a:p>
          <a:p>
            <a:pPr lvl="0" rtl="0">
              <a:lnSpc>
                <a:spcPct val="115000"/>
              </a:lnSpc>
              <a:spcBef>
                <a:spcPts val="0"/>
              </a:spcBef>
              <a:spcAft>
                <a:spcPts val="1600"/>
              </a:spcAft>
              <a:buNone/>
            </a:pPr>
            <a:r>
              <a:rPr lang="en"/>
              <a:t>Anticipating there not being a massive (more than 10-20 people) audience, might as well get to know people interested in this that we might connect with. *If there are more than 10 or so, then we could do this as a  couple poll everywhere questions for some categories → type of library; familiarity/exp w/ or </a:t>
            </a:r>
            <a:r>
              <a:rPr lang="en" b="1"/>
              <a:t>w/ 2-3 quick examples of supporting TDM</a:t>
            </a:r>
            <a:r>
              <a:rPr lang="en"/>
              <a:t>, ….other?</a:t>
            </a:r>
          </a:p>
          <a:p>
            <a:pPr lvl="0" rt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1" name="Shape 81"/>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r>
              <a:rPr lang="en" sz="1400" b="1"/>
              <a:t>Inga</a:t>
            </a:r>
          </a:p>
          <a:p>
            <a:pPr lvl="0">
              <a:spcBef>
                <a:spcPts val="0"/>
              </a:spcBef>
              <a:buNone/>
            </a:pPr>
            <a:r>
              <a:rPr lang="en"/>
              <a:t> [2-4 min]</a:t>
            </a:r>
          </a:p>
          <a:p>
            <a:pPr lvl="0">
              <a:spcBef>
                <a:spcPts val="0"/>
              </a:spcBef>
              <a:buNone/>
            </a:pPr>
            <a:endParaRPr/>
          </a:p>
          <a:p>
            <a:pPr lvl="0" rtl="0">
              <a:spcBef>
                <a:spcPts val="0"/>
              </a:spcBef>
              <a:buNone/>
            </a:pPr>
            <a:r>
              <a:rPr lang="en"/>
              <a:t>Start by asking audience for their definitions, then follow up (new slide / animation) with one or more definitions we like.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r>
              <a:rPr lang="en" sz="1400" b="1"/>
              <a:t>Inga</a:t>
            </a:r>
          </a:p>
          <a:p>
            <a:pPr lvl="0">
              <a:spcBef>
                <a:spcPts val="0"/>
              </a:spcBef>
              <a:buNone/>
            </a:pPr>
            <a:r>
              <a:rPr lang="en"/>
              <a:t>[2-3 minutes]</a:t>
            </a:r>
          </a:p>
          <a:p>
            <a:pPr lvl="0">
              <a:spcBef>
                <a:spcPts val="0"/>
              </a:spcBef>
              <a:buNone/>
            </a:pPr>
            <a:r>
              <a:rPr lang="en"/>
              <a:t>-Consider TDM on current newspapers and news (Twitter, social media, news)</a:t>
            </a:r>
          </a:p>
          <a:p>
            <a:pPr lvl="0">
              <a:spcBef>
                <a:spcPts val="0"/>
              </a:spcBef>
              <a:buNone/>
            </a:pPr>
            <a:r>
              <a:rPr lang="en"/>
              <a:t>-Point out multi-disciplinary applications</a:t>
            </a:r>
          </a:p>
          <a:p>
            <a:pPr lvl="0">
              <a:spcBef>
                <a:spcPts val="0"/>
              </a:spcBef>
              <a:buNone/>
            </a:pPr>
            <a:endParaRPr/>
          </a:p>
          <a:p>
            <a:pPr lvl="0">
              <a:spcBef>
                <a:spcPts val="0"/>
              </a:spcBef>
              <a:buNone/>
            </a:pPr>
            <a:r>
              <a:rPr lang="en">
                <a:solidFill>
                  <a:srgbClr val="333333"/>
                </a:solidFill>
                <a:highlight>
                  <a:srgbClr val="FFFFFF"/>
                </a:highlight>
              </a:rPr>
              <a:t>Example: Patient data, such as electronic health records or adverse event reporting systems, constitute an essential resource for studying Adverse Drug Events (ADEs)</a:t>
            </a:r>
          </a:p>
          <a:p>
            <a:pPr lvl="0">
              <a:spcBef>
                <a:spcPts val="0"/>
              </a:spcBef>
              <a:buNone/>
            </a:pPr>
            <a:endParaRPr>
              <a:solidFill>
                <a:srgbClr val="333333"/>
              </a:solidFill>
              <a:highlight>
                <a:srgbClr val="FFFFFF"/>
              </a:highlight>
            </a:endParaRPr>
          </a:p>
          <a:p>
            <a:pPr lvl="0">
              <a:spcBef>
                <a:spcPts val="0"/>
              </a:spcBef>
              <a:buClr>
                <a:schemeClr val="dk1"/>
              </a:buClr>
              <a:buSzPct val="100000"/>
              <a:buFont typeface="Arial"/>
              <a:buNone/>
            </a:pPr>
            <a:r>
              <a:rPr lang="en">
                <a:solidFill>
                  <a:srgbClr val="333333"/>
                </a:solidFill>
                <a:highlight>
                  <a:srgbClr val="FFFFFF"/>
                </a:highlight>
              </a:rPr>
              <a:t>Can social media postings by consumers be a source of useful information about vehicle safety and performance defects for automobile manufacturers?</a:t>
            </a:r>
          </a:p>
          <a:p>
            <a:pPr lvl="0">
              <a:spcBef>
                <a:spcPts val="0"/>
              </a:spcBef>
              <a:buClr>
                <a:schemeClr val="dk1"/>
              </a:buClr>
              <a:buSzPct val="100000"/>
              <a:buFont typeface="Arial"/>
              <a:buNone/>
            </a:pPr>
            <a:endParaRPr>
              <a:solidFill>
                <a:srgbClr val="333333"/>
              </a:solidFill>
              <a:highlight>
                <a:srgbClr val="FFFFFF"/>
              </a:highlight>
            </a:endParaRPr>
          </a:p>
          <a:p>
            <a:pPr lvl="0">
              <a:spcBef>
                <a:spcPts val="0"/>
              </a:spcBef>
              <a:buClr>
                <a:schemeClr val="dk1"/>
              </a:buClr>
              <a:buSzPct val="100000"/>
              <a:buFont typeface="Arial"/>
              <a:buNone/>
            </a:pPr>
            <a:r>
              <a:rPr lang="en">
                <a:solidFill>
                  <a:srgbClr val="333333"/>
                </a:solidFill>
                <a:highlight>
                  <a:srgbClr val="FFFFFF"/>
                </a:highlight>
              </a:rPr>
              <a:t>Yes, say Pamplin College of Business researchers who conducted what is believed to be the first large-scale case study confirming the value of social media for vehicle quality management.</a:t>
            </a:r>
          </a:p>
          <a:p>
            <a:pPr lvl="0" rtl="0">
              <a:spcBef>
                <a:spcPts val="0"/>
              </a:spcBef>
              <a:buNone/>
            </a:pPr>
            <a:endParaRPr>
              <a:solidFill>
                <a:srgbClr val="333333"/>
              </a:solidFill>
              <a:highlight>
                <a:srgbClr val="FFFFFF"/>
              </a:highlight>
            </a:endParaRPr>
          </a:p>
          <a:p>
            <a:pPr lvl="0" rt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3" name="Shape 93"/>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rtl="0">
              <a:spcBef>
                <a:spcPts val="0"/>
              </a:spcBef>
              <a:buNone/>
            </a:pPr>
            <a:r>
              <a:rPr lang="en"/>
              <a:t>Ed-Outline slide: What we will cover next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0" name="Shape 100"/>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r>
              <a:rPr lang="en"/>
              <a:t>~2-3 min</a:t>
            </a:r>
          </a:p>
          <a:p>
            <a:pPr lvl="0">
              <a:spcBef>
                <a:spcPts val="0"/>
              </a:spcBef>
              <a:buNone/>
            </a:pPr>
            <a:endParaRPr/>
          </a:p>
          <a:p>
            <a:pPr lvl="0">
              <a:spcBef>
                <a:spcPts val="0"/>
              </a:spcBef>
              <a:buNone/>
            </a:pPr>
            <a:r>
              <a:rPr lang="en"/>
              <a:t>Ed-</a:t>
            </a:r>
          </a:p>
          <a:p>
            <a:pPr lvl="0">
              <a:spcBef>
                <a:spcPts val="0"/>
              </a:spcBef>
              <a:buNone/>
            </a:pPr>
            <a:r>
              <a:rPr lang="en"/>
              <a:t>-Point 1 - text and data mining methods reference a variety of processes related to getting, using, analyzing, and outputing results from data, including: identifying sources; acquiring data; software, code, or other tools for analysis of text, images, or other formats; tools for creating visualizations from data, and more.</a:t>
            </a:r>
          </a:p>
          <a:p>
            <a:pPr lvl="0">
              <a:spcBef>
                <a:spcPts val="0"/>
              </a:spcBef>
              <a:buNone/>
            </a:pPr>
            <a:endParaRPr/>
          </a:p>
          <a:p>
            <a:pPr lvl="0">
              <a:spcBef>
                <a:spcPts val="0"/>
              </a:spcBef>
              <a:buNone/>
            </a:pPr>
            <a:r>
              <a:rPr lang="en"/>
              <a:t>-Point 2 - options for identifying tools include: library guides, Talking with researchers at your institution - computer science, social sciences, statistics </a:t>
            </a:r>
          </a:p>
          <a:p>
            <a:pPr lvl="0" rtl="0">
              <a:spcBef>
                <a:spcPts val="0"/>
              </a:spcBef>
              <a:buNone/>
            </a:pPr>
            <a:r>
              <a:rPr lang="en"/>
              <a:t>(data science); seeking out resources from open educational options (Coursera data science courses), professional association resources, etc.; web searches, lit reviews,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3" name="Shape 113"/>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r>
              <a:rPr lang="en"/>
              <a:t>Ed-</a:t>
            </a:r>
          </a:p>
          <a:p>
            <a:pPr lvl="0">
              <a:spcBef>
                <a:spcPts val="0"/>
              </a:spcBef>
              <a:buNone/>
            </a:pPr>
            <a:r>
              <a:rPr lang="en"/>
              <a:t>~2-3 min</a:t>
            </a:r>
          </a:p>
          <a:p>
            <a:pPr lvl="0" rt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992767"/>
            <a:ext cx="8520600" cy="2736900"/>
          </a:xfrm>
          <a:prstGeom prst="rect">
            <a:avLst/>
          </a:prstGeom>
        </p:spPr>
        <p:txBody>
          <a:bodyPr wrap="square" lIns="91425" tIns="91425" rIns="91425" bIns="91425" anchor="b" anchorCtr="0"/>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3778833"/>
            <a:ext cx="8520600" cy="1056900"/>
          </a:xfrm>
          <a:prstGeom prst="rect">
            <a:avLst/>
          </a:prstGeom>
        </p:spPr>
        <p:txBody>
          <a:bodyPr wrap="square" lIns="91425" tIns="91425" rIns="91425" bIns="91425" anchor="t" anchorCtr="0"/>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12" name="Shape 12"/>
          <p:cNvSpPr txBox="1">
            <a:spLocks noGrp="1"/>
          </p:cNvSpPr>
          <p:nvPr>
            <p:ph type="sldNum" idx="12"/>
          </p:nvPr>
        </p:nvSpPr>
        <p:spPr>
          <a:xfrm>
            <a:off x="8472458" y="6217622"/>
            <a:ext cx="548700" cy="5247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474833"/>
            <a:ext cx="8520600" cy="2618100"/>
          </a:xfrm>
          <a:prstGeom prst="rect">
            <a:avLst/>
          </a:prstGeom>
        </p:spPr>
        <p:txBody>
          <a:bodyPr wrap="square"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46" name="Shape 46"/>
          <p:cNvSpPr txBox="1">
            <a:spLocks noGrp="1"/>
          </p:cNvSpPr>
          <p:nvPr>
            <p:ph type="body" idx="1"/>
          </p:nvPr>
        </p:nvSpPr>
        <p:spPr>
          <a:xfrm>
            <a:off x="311700" y="4202967"/>
            <a:ext cx="8520600" cy="1734300"/>
          </a:xfrm>
          <a:prstGeom prst="rect">
            <a:avLst/>
          </a:prstGeom>
        </p:spPr>
        <p:txBody>
          <a:bodyPr wrap="square"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8472458" y="6217622"/>
            <a:ext cx="548700" cy="5247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8" y="6217622"/>
            <a:ext cx="548700" cy="5247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867800"/>
            <a:ext cx="8520600" cy="1122300"/>
          </a:xfrm>
          <a:prstGeom prst="rect">
            <a:avLst/>
          </a:prstGeom>
        </p:spPr>
        <p:txBody>
          <a:bodyPr wrap="square"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5" name="Shape 15"/>
          <p:cNvSpPr txBox="1">
            <a:spLocks noGrp="1"/>
          </p:cNvSpPr>
          <p:nvPr>
            <p:ph type="sldNum" idx="12"/>
          </p:nvPr>
        </p:nvSpPr>
        <p:spPr>
          <a:xfrm>
            <a:off x="8472458" y="6217622"/>
            <a:ext cx="548700" cy="5247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5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536633"/>
            <a:ext cx="8520600" cy="45552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8" y="6217622"/>
            <a:ext cx="548700" cy="5247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593367"/>
            <a:ext cx="8520600" cy="7635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536633"/>
            <a:ext cx="3999900" cy="4555200"/>
          </a:xfrm>
          <a:prstGeom prst="rect">
            <a:avLst/>
          </a:prstGeom>
        </p:spPr>
        <p:txBody>
          <a:bodyPr wrap="square"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3" name="Shape 23"/>
          <p:cNvSpPr txBox="1">
            <a:spLocks noGrp="1"/>
          </p:cNvSpPr>
          <p:nvPr>
            <p:ph type="body" idx="2"/>
          </p:nvPr>
        </p:nvSpPr>
        <p:spPr>
          <a:xfrm>
            <a:off x="4832400" y="1536633"/>
            <a:ext cx="3999900" cy="4555200"/>
          </a:xfrm>
          <a:prstGeom prst="rect">
            <a:avLst/>
          </a:prstGeom>
        </p:spPr>
        <p:txBody>
          <a:bodyPr wrap="square"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4" name="Shape 24"/>
          <p:cNvSpPr txBox="1">
            <a:spLocks noGrp="1"/>
          </p:cNvSpPr>
          <p:nvPr>
            <p:ph type="sldNum" idx="12"/>
          </p:nvPr>
        </p:nvSpPr>
        <p:spPr>
          <a:xfrm>
            <a:off x="8472458" y="6217622"/>
            <a:ext cx="548700" cy="5247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593367"/>
            <a:ext cx="8520600" cy="7635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8472458" y="6217622"/>
            <a:ext cx="548700" cy="5247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740800"/>
            <a:ext cx="2808000" cy="1007700"/>
          </a:xfrm>
          <a:prstGeom prst="rect">
            <a:avLst/>
          </a:prstGeom>
        </p:spPr>
        <p:txBody>
          <a:bodyPr wrap="square"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0" name="Shape 30"/>
          <p:cNvSpPr txBox="1">
            <a:spLocks noGrp="1"/>
          </p:cNvSpPr>
          <p:nvPr>
            <p:ph type="body" idx="1"/>
          </p:nvPr>
        </p:nvSpPr>
        <p:spPr>
          <a:xfrm>
            <a:off x="311700" y="1852800"/>
            <a:ext cx="2808000" cy="4239300"/>
          </a:xfrm>
          <a:prstGeom prst="rect">
            <a:avLst/>
          </a:prstGeom>
        </p:spPr>
        <p:txBody>
          <a:bodyPr wrap="square"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1" name="Shape 31"/>
          <p:cNvSpPr txBox="1">
            <a:spLocks noGrp="1"/>
          </p:cNvSpPr>
          <p:nvPr>
            <p:ph type="sldNum" idx="12"/>
          </p:nvPr>
        </p:nvSpPr>
        <p:spPr>
          <a:xfrm>
            <a:off x="8472458" y="6217622"/>
            <a:ext cx="548700" cy="5247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600200"/>
            <a:ext cx="6367800" cy="5454300"/>
          </a:xfrm>
          <a:prstGeom prst="rect">
            <a:avLst/>
          </a:prstGeom>
        </p:spPr>
        <p:txBody>
          <a:bodyPr wrap="square"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4" name="Shape 34"/>
          <p:cNvSpPr txBox="1">
            <a:spLocks noGrp="1"/>
          </p:cNvSpPr>
          <p:nvPr>
            <p:ph type="sldNum" idx="12"/>
          </p:nvPr>
        </p:nvSpPr>
        <p:spPr>
          <a:xfrm>
            <a:off x="8472458" y="6217622"/>
            <a:ext cx="548700" cy="5247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4572000" y="-167"/>
            <a:ext cx="4572000" cy="6858000"/>
          </a:xfrm>
          <a:prstGeom prst="rect">
            <a:avLst/>
          </a:prstGeom>
          <a:solidFill>
            <a:schemeClr val="lt2"/>
          </a:solidFill>
          <a:ln>
            <a:noFill/>
          </a:ln>
        </p:spPr>
        <p:txBody>
          <a:bodyPr wrap="square" lIns="91425" tIns="91425" rIns="91425" bIns="91425" anchor="ctr" anchorCtr="0">
            <a:noAutofit/>
          </a:bodyPr>
          <a:lstStyle/>
          <a:p>
            <a:pPr lvl="0">
              <a:spcBef>
                <a:spcPts val="0"/>
              </a:spcBef>
              <a:buNone/>
            </a:pPr>
            <a:endParaRPr/>
          </a:p>
        </p:txBody>
      </p:sp>
      <p:sp>
        <p:nvSpPr>
          <p:cNvPr id="37" name="Shape 37"/>
          <p:cNvSpPr txBox="1">
            <a:spLocks noGrp="1"/>
          </p:cNvSpPr>
          <p:nvPr>
            <p:ph type="title"/>
          </p:nvPr>
        </p:nvSpPr>
        <p:spPr>
          <a:xfrm>
            <a:off x="265500" y="1644233"/>
            <a:ext cx="4045200" cy="1976400"/>
          </a:xfrm>
          <a:prstGeom prst="rect">
            <a:avLst/>
          </a:prstGeom>
        </p:spPr>
        <p:txBody>
          <a:bodyPr wrap="square"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38" name="Shape 38"/>
          <p:cNvSpPr txBox="1">
            <a:spLocks noGrp="1"/>
          </p:cNvSpPr>
          <p:nvPr>
            <p:ph type="subTitle" idx="1"/>
          </p:nvPr>
        </p:nvSpPr>
        <p:spPr>
          <a:xfrm>
            <a:off x="265500" y="3737433"/>
            <a:ext cx="4045200" cy="1646700"/>
          </a:xfrm>
          <a:prstGeom prst="rect">
            <a:avLst/>
          </a:prstGeom>
        </p:spPr>
        <p:txBody>
          <a:bodyPr wrap="square"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39" name="Shape 39"/>
          <p:cNvSpPr txBox="1">
            <a:spLocks noGrp="1"/>
          </p:cNvSpPr>
          <p:nvPr>
            <p:ph type="body" idx="2"/>
          </p:nvPr>
        </p:nvSpPr>
        <p:spPr>
          <a:xfrm>
            <a:off x="4939500" y="965433"/>
            <a:ext cx="3837000" cy="4926900"/>
          </a:xfrm>
          <a:prstGeom prst="rect">
            <a:avLst/>
          </a:prstGeom>
        </p:spPr>
        <p:txBody>
          <a:bodyPr wrap="square"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sldNum" idx="12"/>
          </p:nvPr>
        </p:nvSpPr>
        <p:spPr>
          <a:xfrm>
            <a:off x="8472458" y="6217622"/>
            <a:ext cx="548700" cy="5247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5640767"/>
            <a:ext cx="5998800" cy="806700"/>
          </a:xfrm>
          <a:prstGeom prst="rect">
            <a:avLst/>
          </a:prstGeom>
        </p:spPr>
        <p:txBody>
          <a:bodyPr wrap="square" lIns="91425" tIns="91425" rIns="91425" bIns="91425"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8472458" y="6217622"/>
            <a:ext cx="548700" cy="5247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593367"/>
            <a:ext cx="8520600" cy="763500"/>
          </a:xfrm>
          <a:prstGeom prst="rect">
            <a:avLst/>
          </a:prstGeom>
          <a:noFill/>
          <a:ln>
            <a:noFill/>
          </a:ln>
        </p:spPr>
        <p:txBody>
          <a:bodyPr wrap="square" lIns="91425" tIns="91425" rIns="91425" bIns="91425" anchor="t" anchorCtr="0"/>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endParaRPr/>
          </a:p>
        </p:txBody>
      </p:sp>
      <p:sp>
        <p:nvSpPr>
          <p:cNvPr id="7" name="Shape 7"/>
          <p:cNvSpPr txBox="1">
            <a:spLocks noGrp="1"/>
          </p:cNvSpPr>
          <p:nvPr>
            <p:ph type="body" idx="1"/>
          </p:nvPr>
        </p:nvSpPr>
        <p:spPr>
          <a:xfrm>
            <a:off x="311700" y="1536633"/>
            <a:ext cx="8520600" cy="4555200"/>
          </a:xfrm>
          <a:prstGeom prst="rect">
            <a:avLst/>
          </a:prstGeom>
          <a:noFill/>
          <a:ln>
            <a:noFill/>
          </a:ln>
        </p:spPr>
        <p:txBody>
          <a:bodyPr wrap="square" lIns="91425" tIns="91425" rIns="91425" bIns="91425" anchor="t" anchorCtr="0"/>
          <a:lstStyle>
            <a:lvl1pPr lvl="0">
              <a:lnSpc>
                <a:spcPct val="115000"/>
              </a:lnSpc>
              <a:spcBef>
                <a:spcPts val="0"/>
              </a:spcBef>
              <a:spcAft>
                <a:spcPts val="1600"/>
              </a:spcAft>
              <a:buClr>
                <a:schemeClr val="dk2"/>
              </a:buClr>
              <a:buSzPct val="100000"/>
              <a:buChar char="●"/>
              <a:defRPr sz="1800">
                <a:solidFill>
                  <a:schemeClr val="dk2"/>
                </a:solidFill>
              </a:defRPr>
            </a:lvl1pPr>
            <a:lvl2pPr lvl="1">
              <a:lnSpc>
                <a:spcPct val="115000"/>
              </a:lnSpc>
              <a:spcBef>
                <a:spcPts val="0"/>
              </a:spcBef>
              <a:spcAft>
                <a:spcPts val="1600"/>
              </a:spcAft>
              <a:buClr>
                <a:schemeClr val="dk2"/>
              </a:buClr>
              <a:buChar char="○"/>
              <a:defRPr>
                <a:solidFill>
                  <a:schemeClr val="dk2"/>
                </a:solidFill>
              </a:defRPr>
            </a:lvl2pPr>
            <a:lvl3pPr lvl="2">
              <a:lnSpc>
                <a:spcPct val="115000"/>
              </a:lnSpc>
              <a:spcBef>
                <a:spcPts val="0"/>
              </a:spcBef>
              <a:spcAft>
                <a:spcPts val="1600"/>
              </a:spcAft>
              <a:buClr>
                <a:schemeClr val="dk2"/>
              </a:buClr>
              <a:buChar char="■"/>
              <a:defRPr>
                <a:solidFill>
                  <a:schemeClr val="dk2"/>
                </a:solidFill>
              </a:defRPr>
            </a:lvl3pPr>
            <a:lvl4pPr lvl="3">
              <a:lnSpc>
                <a:spcPct val="115000"/>
              </a:lnSpc>
              <a:spcBef>
                <a:spcPts val="0"/>
              </a:spcBef>
              <a:spcAft>
                <a:spcPts val="1600"/>
              </a:spcAft>
              <a:buClr>
                <a:schemeClr val="dk2"/>
              </a:buClr>
              <a:buChar char="●"/>
              <a:defRPr>
                <a:solidFill>
                  <a:schemeClr val="dk2"/>
                </a:solidFill>
              </a:defRPr>
            </a:lvl4pPr>
            <a:lvl5pPr lvl="4">
              <a:lnSpc>
                <a:spcPct val="115000"/>
              </a:lnSpc>
              <a:spcBef>
                <a:spcPts val="0"/>
              </a:spcBef>
              <a:spcAft>
                <a:spcPts val="1600"/>
              </a:spcAft>
              <a:buClr>
                <a:schemeClr val="dk2"/>
              </a:buClr>
              <a:buChar char="○"/>
              <a:defRPr>
                <a:solidFill>
                  <a:schemeClr val="dk2"/>
                </a:solidFill>
              </a:defRPr>
            </a:lvl5pPr>
            <a:lvl6pPr lvl="5">
              <a:lnSpc>
                <a:spcPct val="115000"/>
              </a:lnSpc>
              <a:spcBef>
                <a:spcPts val="0"/>
              </a:spcBef>
              <a:spcAft>
                <a:spcPts val="1600"/>
              </a:spcAft>
              <a:buClr>
                <a:schemeClr val="dk2"/>
              </a:buClr>
              <a:buChar char="■"/>
              <a:defRPr>
                <a:solidFill>
                  <a:schemeClr val="dk2"/>
                </a:solidFill>
              </a:defRPr>
            </a:lvl6pPr>
            <a:lvl7pPr lvl="6">
              <a:lnSpc>
                <a:spcPct val="115000"/>
              </a:lnSpc>
              <a:spcBef>
                <a:spcPts val="0"/>
              </a:spcBef>
              <a:spcAft>
                <a:spcPts val="1600"/>
              </a:spcAft>
              <a:buClr>
                <a:schemeClr val="dk2"/>
              </a:buClr>
              <a:buChar char="●"/>
              <a:defRPr>
                <a:solidFill>
                  <a:schemeClr val="dk2"/>
                </a:solidFill>
              </a:defRPr>
            </a:lvl7pPr>
            <a:lvl8pPr lvl="7">
              <a:lnSpc>
                <a:spcPct val="115000"/>
              </a:lnSpc>
              <a:spcBef>
                <a:spcPts val="0"/>
              </a:spcBef>
              <a:spcAft>
                <a:spcPts val="1600"/>
              </a:spcAft>
              <a:buClr>
                <a:schemeClr val="dk2"/>
              </a:buClr>
              <a:buChar char="○"/>
              <a:defRPr>
                <a:solidFill>
                  <a:schemeClr val="dk2"/>
                </a:solidFill>
              </a:defRPr>
            </a:lvl8pPr>
            <a:lvl9pPr lvl="8">
              <a:lnSpc>
                <a:spcPct val="115000"/>
              </a:lnSpc>
              <a:spcBef>
                <a:spcPts val="0"/>
              </a:spcBef>
              <a:spcAft>
                <a:spcPts val="1600"/>
              </a:spcAft>
              <a:buClr>
                <a:schemeClr val="dk2"/>
              </a:buClr>
              <a:buChar char="■"/>
              <a:defRPr>
                <a:solidFill>
                  <a:schemeClr val="dk2"/>
                </a:solidFill>
              </a:defRPr>
            </a:lvl9pPr>
          </a:lstStyle>
          <a:p>
            <a:endParaRPr/>
          </a:p>
        </p:txBody>
      </p:sp>
      <p:sp>
        <p:nvSpPr>
          <p:cNvPr id="8" name="Shape 8"/>
          <p:cNvSpPr txBox="1">
            <a:spLocks noGrp="1"/>
          </p:cNvSpPr>
          <p:nvPr>
            <p:ph type="sldNum" idx="12"/>
          </p:nvPr>
        </p:nvSpPr>
        <p:spPr>
          <a:xfrm>
            <a:off x="8472458" y="6217622"/>
            <a:ext cx="548700" cy="524700"/>
          </a:xfrm>
          <a:prstGeom prst="rect">
            <a:avLst/>
          </a:prstGeom>
          <a:noFill/>
          <a:ln>
            <a:noFill/>
          </a:ln>
        </p:spPr>
        <p:txBody>
          <a:bodyPr wrap="square" lIns="91425" tIns="91425" rIns="91425" bIns="91425" anchor="ctr" anchorCtr="0">
            <a:noAutofit/>
          </a:bodyPr>
          <a:lstStyle/>
          <a:p>
            <a:pPr lvl="0" algn="r">
              <a:spcBef>
                <a:spcPts val="0"/>
              </a:spcBef>
              <a:buNone/>
            </a:pPr>
            <a:fld id="{00000000-1234-1234-1234-123412341234}" type="slidenum">
              <a:rPr lang="en" sz="1000">
                <a:solidFill>
                  <a:schemeClr val="dk2"/>
                </a:solidFill>
              </a:rPr>
              <a:t>‹#›</a:t>
            </a:fld>
            <a:endParaRPr lang="en"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hyperlink" Target="http://hdl.handle.net/10919/79483" TargetMode="External"/><Relationship Id="rId5" Type="http://schemas.openxmlformats.org/officeDocument/2006/relationships/image" Target="../media/image2.png"/><Relationship Id="rId6" Type="http://schemas.openxmlformats.org/officeDocument/2006/relationships/hyperlink" Target="https://creativecommons.org/licenses/by/4.0/" TargetMode="External"/><Relationship Id="rId7"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hyperlink" Target="http://www.arl.org/storage/documents/TDM-5JUNE2015.pdf" TargetMode="External"/><Relationship Id="rId4" Type="http://schemas.openxmlformats.org/officeDocument/2006/relationships/hyperlink" Target="https://www.jisc.ac.uk/guides/text-and-data-mining-copyright-exception" TargetMode="External"/><Relationship Id="rId5" Type="http://schemas.openxmlformats.org/officeDocument/2006/relationships/image" Target="../media/image9.png"/><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1" Type="http://schemas.openxmlformats.org/officeDocument/2006/relationships/hyperlink" Target="https://software-carpentry.org/" TargetMode="External"/><Relationship Id="rId12" Type="http://schemas.openxmlformats.org/officeDocument/2006/relationships/hyperlink" Target="http://www.datacarpentry.org/" TargetMode="External"/><Relationship Id="rId13" Type="http://schemas.openxmlformats.org/officeDocument/2006/relationships/hyperlink" Target="https://librarycarpentry.github.io/" TargetMode="External"/><Relationship Id="rId14" Type="http://schemas.openxmlformats.org/officeDocument/2006/relationships/image" Target="../media/image10.jpg"/><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www.jiscmail.ac.uk/TDM-RS" TargetMode="External"/><Relationship Id="rId4" Type="http://schemas.openxmlformats.org/officeDocument/2006/relationships/hyperlink" Target="https://www.jisc.ac.uk/about" TargetMode="External"/><Relationship Id="rId5" Type="http://schemas.openxmlformats.org/officeDocument/2006/relationships/hyperlink" Target="http://walshbr.com/textanalysiscoursebook/" TargetMode="External"/><Relationship Id="rId6" Type="http://schemas.openxmlformats.org/officeDocument/2006/relationships/hyperlink" Target="https://www.coursera.org/specializations/jhu-data-science" TargetMode="External"/><Relationship Id="rId7" Type="http://schemas.openxmlformats.org/officeDocument/2006/relationships/hyperlink" Target="https://analytics.hathitrust.org/" TargetMode="External"/><Relationship Id="rId8" Type="http://schemas.openxmlformats.org/officeDocument/2006/relationships/hyperlink" Target="http://teach.htrc.illinois.edu/" TargetMode="External"/><Relationship Id="rId9" Type="http://schemas.openxmlformats.org/officeDocument/2006/relationships/hyperlink" Target="https://programminghistorian.org/" TargetMode="External"/><Relationship Id="rId10" Type="http://schemas.openxmlformats.org/officeDocument/2006/relationships/hyperlink" Target="http://www.rdatamining.com/resources/courses"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www.codeforamerica.org/join-us/volunteer-with-us/list-of-all-brigades" TargetMode="External"/><Relationship Id="rId4" Type="http://schemas.openxmlformats.org/officeDocument/2006/relationships/hyperlink" Target="http://guides.lib.vt.edu/OpenDataWeek/ContentMinePrograms" TargetMode="External"/><Relationship Id="rId5" Type="http://schemas.openxmlformats.org/officeDocument/2006/relationships/hyperlink" Target="https://vtechworks.lib.vt.edu/handle/10919/77526" TargetMode="External"/><Relationship Id="rId6" Type="http://schemas.openxmlformats.org/officeDocument/2006/relationships/image" Target="../media/image11.jpg"/><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hyperlink" Target="https://en.wikipedia.org/wiki/Bibliomining" TargetMode="External"/><Relationship Id="rId4" Type="http://schemas.openxmlformats.org/officeDocument/2006/relationships/hyperlink" Target="http://arizona.openrepository.com/arizona/handle/10150/106383" TargetMode="External"/><Relationship Id="rId5" Type="http://schemas.openxmlformats.org/officeDocument/2006/relationships/hyperlink" Target="http://www.emeraldinsight.com/doi/full/10.1108/07378831211213201" TargetMode="External"/><Relationship Id="rId6" Type="http://schemas.openxmlformats.org/officeDocument/2006/relationships/hyperlink" Target="http://journals.sagepub.com/doi/10.1177/0165551513514932" TargetMode="External"/><Relationship Id="rId7" Type="http://schemas.openxmlformats.org/officeDocument/2006/relationships/hyperlink" Target="https://scholarlykitchen.sspnet.org/2012/07/24/data-mining-the-library/" TargetMode="External"/><Relationship Id="rId8" Type="http://schemas.openxmlformats.org/officeDocument/2006/relationships/image" Target="../media/image12.jpg"/><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hyperlink" Target="http://hdl.handle.net/10919/78466" TargetMode="External"/><Relationship Id="rId4" Type="http://schemas.openxmlformats.org/officeDocument/2006/relationships/hyperlink" Target="http://hdl.handle.net/10919/79483" TargetMode="External"/><Relationship Id="rId5" Type="http://schemas.openxmlformats.org/officeDocument/2006/relationships/hyperlink" Target="https://perma.cc/9HNM-BH2V" TargetMode="External"/><Relationship Id="rId6" Type="http://schemas.openxmlformats.org/officeDocument/2006/relationships/hyperlink" Target="http://www.futuretdm.eu/" TargetMode="External"/><Relationship Id="rId7" Type="http://schemas.openxmlformats.org/officeDocument/2006/relationships/hyperlink" Target="http://www.biorxiv.org/content/early/2017/07/11/162099" TargetMode="External"/><Relationship Id="rId8" Type="http://schemas.openxmlformats.org/officeDocument/2006/relationships/hyperlink" Target="http://www.jstor.org/analyze/" TargetMode="External"/><Relationship Id="rId9" Type="http://schemas.openxmlformats.org/officeDocument/2006/relationships/hyperlink" Target="http://news.gsu.edu/2017/10/03/legal-analytics-lab/" TargetMode="External"/><Relationship Id="rId10" Type="http://schemas.openxmlformats.org/officeDocument/2006/relationships/hyperlink" Target="http://commoncrawl.org/" TargetMode="External"/><Relationship Id="rId11" Type="http://schemas.openxmlformats.org/officeDocument/2006/relationships/hyperlink" Target="https://www.forbes.com/sites/kalevleetaru/2017/09/28/common-crawl-and-unlocking-web-archives-for-research/%232e9434e93b83" TargetMode="External"/><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1" Type="http://schemas.openxmlformats.org/officeDocument/2006/relationships/hyperlink" Target="https://pixabay.com/en/home-office-workstation-office-336377/" TargetMode="External"/><Relationship Id="rId12" Type="http://schemas.openxmlformats.org/officeDocument/2006/relationships/hyperlink" Target="https://pixabay.com/en/people-girls-women-students-2557396/" TargetMode="External"/><Relationship Id="rId13" Type="http://schemas.openxmlformats.org/officeDocument/2006/relationships/hyperlink" Target="https://pixabay.com/en/silhouette-head-bookshelf-know-1632912/" TargetMode="External"/><Relationship Id="rId14" Type="http://schemas.openxmlformats.org/officeDocument/2006/relationships/hyperlink" Target="https://pixabay.com/en/banner-header-question-mark-1090830/" TargetMode="External"/><Relationship Id="rId15" Type="http://schemas.openxmlformats.org/officeDocument/2006/relationships/hyperlink" Target="https://pixabay.com/en/icon-feedback-message-cloud-data-1968237/" TargetMode="External"/><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hyperlink" Target="https://pixabay.com/" TargetMode="External"/><Relationship Id="rId4" Type="http://schemas.openxmlformats.org/officeDocument/2006/relationships/hyperlink" Target="https://pixabay.com/en/binary-binary-system-data-dataset-2728121/" TargetMode="External"/><Relationship Id="rId5" Type="http://schemas.openxmlformats.org/officeDocument/2006/relationships/hyperlink" Target="https://pixabay.com/en/road-asphalt-space-sky-clouds-220058/" TargetMode="External"/><Relationship Id="rId6" Type="http://schemas.openxmlformats.org/officeDocument/2006/relationships/hyperlink" Target="https://pixabay.com/en/balloon-discussion-comment-2223048/" TargetMode="External"/><Relationship Id="rId7" Type="http://schemas.openxmlformats.org/officeDocument/2006/relationships/hyperlink" Target="https://pixabay.com/en/hello-bonjour-hi-greeting-foreign-1502369/" TargetMode="External"/><Relationship Id="rId8" Type="http://schemas.openxmlformats.org/officeDocument/2006/relationships/hyperlink" Target="https://pixabay.com/en/chat-multiple-icon-symbol-message-2389223/" TargetMode="External"/><Relationship Id="rId9" Type="http://schemas.openxmlformats.org/officeDocument/2006/relationships/hyperlink" Target="https://pixabay.com/en/contract-consultation-pen-signature-1332817/" TargetMode="External"/><Relationship Id="rId10" Type="http://schemas.openxmlformats.org/officeDocument/2006/relationships/hyperlink" Target="https://pixabay.com/en/weight-scale-equal-arm-balance-scale-2402966/"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3.jpg"/><Relationship Id="rId4" Type="http://schemas.openxmlformats.org/officeDocument/2006/relationships/image" Target="../media/image14.jpg"/><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4.jpg"/></Relationships>
</file>

<file path=ppt/slides/_rels/slide20.xml.rels><?xml version="1.0" encoding="UTF-8" standalone="yes"?>
<Relationships xmlns="http://schemas.openxmlformats.org/package/2006/relationships"><Relationship Id="rId3" Type="http://schemas.openxmlformats.org/officeDocument/2006/relationships/hyperlink" Target="http://tinyurl.com/th2017vla" TargetMode="External"/><Relationship Id="rId4" Type="http://schemas.openxmlformats.org/officeDocument/2006/relationships/image" Target="../media/image15.png"/><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hyperlink" Target="https://commons.wikimedia.org/wiki/File:Thank-you-word-cloud.jpg" TargetMode="External"/><Relationship Id="rId4" Type="http://schemas.openxmlformats.org/officeDocument/2006/relationships/image" Target="../media/image16.jpg"/><Relationship Id="rId5" Type="http://schemas.openxmlformats.org/officeDocument/2006/relationships/image" Target="../media/image3.png"/><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hyperlink" Target="https://vtechworks.lib.vt.edu/handle/10919/77526" TargetMode="External"/><Relationship Id="rId4" Type="http://schemas.openxmlformats.org/officeDocument/2006/relationships/hyperlink" Target="https://www.nytimes.com/2015/03/29/opinion/sunday/can-data-stop-car-wrecks.html" TargetMode="External"/><Relationship Id="rId5" Type="http://schemas.openxmlformats.org/officeDocument/2006/relationships/hyperlink" Target="http://wvtf.org/post/detecting-cyber-bullying-can-it-be-stopped%23stream/0" TargetMode="External"/><Relationship Id="rId6" Type="http://schemas.openxmlformats.org/officeDocument/2006/relationships/hyperlink" Target="http://dac.cs.vt.edu/person/leanna-l-house/" TargetMode="External"/><Relationship Id="rId7" Type="http://schemas.openxmlformats.org/officeDocument/2006/relationships/hyperlink" Target="https://vtechworks.lib.vt.edu/handle/10919/19271" TargetMode="External"/><Relationship Id="rId8" Type="http://schemas.openxmlformats.org/officeDocument/2006/relationships/hyperlink" Target="https://jbiomedsem.biomedcentral.com/articles/10.1186/s13326-017-0137-x" TargetMode="External"/><Relationship Id="rId9" Type="http://schemas.openxmlformats.org/officeDocument/2006/relationships/hyperlink" Target="http://www.journals.uchicago.edu/doi/full/10.1086/675332" TargetMode="External"/><Relationship Id="rId10" Type="http://schemas.openxmlformats.org/officeDocument/2006/relationships/hyperlink" Target="http://www.tandfonline.com/doi/abs/10.1080/08897077.2017.1356795" TargetMode="External"/><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3" Type="http://schemas.openxmlformats.org/officeDocument/2006/relationships/hyperlink" Target="http://guides.lib.berkeley.edu/text-mining" TargetMode="External"/><Relationship Id="rId4" Type="http://schemas.openxmlformats.org/officeDocument/2006/relationships/hyperlink" Target="https://libraries.mit.edu/scholarly/publishing/apis-for-scholarly-resources/" TargetMode="External"/><Relationship Id="rId5" Type="http://schemas.openxmlformats.org/officeDocument/2006/relationships/hyperlink" Target="http://blogs.unimelb.edu.au/23researchthings/2014/08/04/thing-18-text-mining-tools/" TargetMode="External"/><Relationship Id="rId6" Type="http://schemas.openxmlformats.org/officeDocument/2006/relationships/hyperlink" Target="http://www.library.cmu.edu/research/tdm/overview" TargetMode="External"/><Relationship Id="rId7" Type="http://schemas.openxmlformats.org/officeDocument/2006/relationships/hyperlink" Target="https://guides.lib.vt.edu/tdm/Home" TargetMode="External"/><Relationship Id="rId8" Type="http://schemas.openxmlformats.org/officeDocument/2006/relationships/image" Target="../media/image7.png"/><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hyperlink" Target="http://liblicense.crl.edu/licensing-information/model-license/" TargetMode="External"/><Relationship Id="rId4" Type="http://schemas.openxmlformats.org/officeDocument/2006/relationships/image" Target="../media/image8.png"/><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Shape 54"/>
          <p:cNvPicPr preferRelativeResize="0"/>
          <p:nvPr/>
        </p:nvPicPr>
        <p:blipFill>
          <a:blip r:embed="rId3">
            <a:alphaModFix/>
          </a:blip>
          <a:stretch>
            <a:fillRect/>
          </a:stretch>
        </p:blipFill>
        <p:spPr>
          <a:xfrm>
            <a:off x="0" y="-6"/>
            <a:ext cx="9144000" cy="5033963"/>
          </a:xfrm>
          <a:prstGeom prst="rect">
            <a:avLst/>
          </a:prstGeom>
          <a:noFill/>
          <a:ln>
            <a:noFill/>
          </a:ln>
        </p:spPr>
      </p:pic>
      <p:sp>
        <p:nvSpPr>
          <p:cNvPr id="55" name="Shape 55"/>
          <p:cNvSpPr txBox="1">
            <a:spLocks noGrp="1"/>
          </p:cNvSpPr>
          <p:nvPr>
            <p:ph type="ctrTitle"/>
          </p:nvPr>
        </p:nvSpPr>
        <p:spPr>
          <a:xfrm>
            <a:off x="195450" y="579500"/>
            <a:ext cx="8753100" cy="1118400"/>
          </a:xfrm>
          <a:prstGeom prst="rect">
            <a:avLst/>
          </a:prstGeom>
          <a:solidFill>
            <a:schemeClr val="lt1"/>
          </a:solidFill>
          <a:ln w="28575" cap="flat" cmpd="sng">
            <a:solidFill>
              <a:srgbClr val="C9DAF8"/>
            </a:solidFill>
            <a:prstDash val="solid"/>
            <a:round/>
            <a:headEnd type="none" w="med" len="med"/>
            <a:tailEnd type="none" w="med" len="med"/>
          </a:ln>
        </p:spPr>
        <p:txBody>
          <a:bodyPr wrap="square" lIns="91425" tIns="91425" rIns="91425" bIns="91425" anchor="ctr" anchorCtr="0">
            <a:noAutofit/>
          </a:bodyPr>
          <a:lstStyle/>
          <a:p>
            <a:pPr lvl="0" algn="l">
              <a:spcBef>
                <a:spcPts val="0"/>
              </a:spcBef>
              <a:buNone/>
            </a:pPr>
            <a:r>
              <a:rPr lang="en" sz="3600"/>
              <a:t>Digging Deeper into Text and Data Mining</a:t>
            </a:r>
          </a:p>
        </p:txBody>
      </p:sp>
      <p:sp>
        <p:nvSpPr>
          <p:cNvPr id="56" name="Shape 56"/>
          <p:cNvSpPr txBox="1">
            <a:spLocks noGrp="1"/>
          </p:cNvSpPr>
          <p:nvPr>
            <p:ph type="subTitle" idx="1"/>
          </p:nvPr>
        </p:nvSpPr>
        <p:spPr>
          <a:xfrm>
            <a:off x="-150" y="1882725"/>
            <a:ext cx="9144000" cy="2022900"/>
          </a:xfrm>
          <a:prstGeom prst="rect">
            <a:avLst/>
          </a:prstGeom>
          <a:solidFill>
            <a:schemeClr val="lt1"/>
          </a:solidFill>
          <a:ln w="28575" cap="flat" cmpd="sng">
            <a:solidFill>
              <a:srgbClr val="C9DAF8"/>
            </a:solidFill>
            <a:prstDash val="solid"/>
            <a:round/>
            <a:headEnd type="none" w="med" len="med"/>
            <a:tailEnd type="none" w="med" len="med"/>
          </a:ln>
        </p:spPr>
        <p:txBody>
          <a:bodyPr wrap="square" lIns="91425" tIns="91425" rIns="91425" bIns="91425" anchor="ctr" anchorCtr="0">
            <a:noAutofit/>
          </a:bodyPr>
          <a:lstStyle/>
          <a:p>
            <a:pPr lvl="0">
              <a:spcBef>
                <a:spcPts val="0"/>
              </a:spcBef>
              <a:buNone/>
            </a:pPr>
            <a:r>
              <a:rPr lang="en" sz="2200">
                <a:solidFill>
                  <a:schemeClr val="accent5"/>
                </a:solidFill>
                <a:latin typeface="Droid Sans"/>
                <a:ea typeface="Droid Sans"/>
                <a:cs typeface="Droid Sans"/>
                <a:sym typeface="Droid Sans"/>
              </a:rPr>
              <a:t>By Inga Haugen, Edward F. Lener, Virginia Pannabecker, &amp; Philip Young</a:t>
            </a:r>
          </a:p>
          <a:p>
            <a:pPr lvl="0">
              <a:spcBef>
                <a:spcPts val="0"/>
              </a:spcBef>
              <a:buNone/>
            </a:pPr>
            <a:endParaRPr sz="800">
              <a:solidFill>
                <a:schemeClr val="accent5"/>
              </a:solidFill>
              <a:latin typeface="Droid Sans"/>
              <a:ea typeface="Droid Sans"/>
              <a:cs typeface="Droid Sans"/>
              <a:sym typeface="Droid Sans"/>
            </a:endParaRPr>
          </a:p>
          <a:p>
            <a:pPr lvl="0">
              <a:spcBef>
                <a:spcPts val="0"/>
              </a:spcBef>
              <a:buNone/>
            </a:pPr>
            <a:r>
              <a:rPr lang="en" sz="2200">
                <a:solidFill>
                  <a:schemeClr val="accent5"/>
                </a:solidFill>
                <a:latin typeface="Droid Sans"/>
                <a:ea typeface="Droid Sans"/>
                <a:cs typeface="Droid Sans"/>
                <a:sym typeface="Droid Sans"/>
              </a:rPr>
              <a:t>Virginia Tech, University Libraries</a:t>
            </a:r>
          </a:p>
          <a:p>
            <a:pPr lvl="0">
              <a:spcBef>
                <a:spcPts val="0"/>
              </a:spcBef>
              <a:buNone/>
            </a:pPr>
            <a:endParaRPr sz="1400">
              <a:solidFill>
                <a:schemeClr val="accent5"/>
              </a:solidFill>
              <a:latin typeface="Droid Sans"/>
              <a:ea typeface="Droid Sans"/>
              <a:cs typeface="Droid Sans"/>
              <a:sym typeface="Droid Sans"/>
            </a:endParaRPr>
          </a:p>
          <a:p>
            <a:pPr lvl="0">
              <a:spcBef>
                <a:spcPts val="0"/>
              </a:spcBef>
              <a:buNone/>
            </a:pPr>
            <a:r>
              <a:rPr lang="en" sz="1900" i="1">
                <a:solidFill>
                  <a:schemeClr val="accent5"/>
                </a:solidFill>
                <a:latin typeface="Droid Sans"/>
                <a:ea typeface="Droid Sans"/>
                <a:cs typeface="Droid Sans"/>
                <a:sym typeface="Droid Sans"/>
              </a:rPr>
              <a:t>Presentation available in VTechWorks institutional repository</a:t>
            </a:r>
          </a:p>
          <a:p>
            <a:pPr lvl="0">
              <a:spcBef>
                <a:spcPts val="0"/>
              </a:spcBef>
              <a:buNone/>
            </a:pPr>
            <a:r>
              <a:rPr lang="en" sz="1900" u="sng">
                <a:solidFill>
                  <a:schemeClr val="hlink"/>
                </a:solidFill>
                <a:latin typeface="Droid Sans"/>
                <a:ea typeface="Droid Sans"/>
                <a:cs typeface="Droid Sans"/>
                <a:sym typeface="Droid Sans"/>
                <a:hlinkClick r:id="rId4"/>
              </a:rPr>
              <a:t>http://hdl.handle.net/10919/79483</a:t>
            </a:r>
            <a:r>
              <a:rPr lang="en" sz="2200">
                <a:solidFill>
                  <a:schemeClr val="accent5"/>
                </a:solidFill>
                <a:latin typeface="Droid Sans"/>
                <a:ea typeface="Droid Sans"/>
                <a:cs typeface="Droid Sans"/>
                <a:sym typeface="Droid Sans"/>
              </a:rPr>
              <a:t> </a:t>
            </a:r>
          </a:p>
        </p:txBody>
      </p:sp>
      <p:pic>
        <p:nvPicPr>
          <p:cNvPr id="57" name="Shape 57"/>
          <p:cNvPicPr preferRelativeResize="0"/>
          <p:nvPr/>
        </p:nvPicPr>
        <p:blipFill>
          <a:blip r:embed="rId5">
            <a:alphaModFix/>
          </a:blip>
          <a:stretch>
            <a:fillRect/>
          </a:stretch>
        </p:blipFill>
        <p:spPr>
          <a:xfrm>
            <a:off x="7899350" y="5966025"/>
            <a:ext cx="838200" cy="295275"/>
          </a:xfrm>
          <a:prstGeom prst="rect">
            <a:avLst/>
          </a:prstGeom>
          <a:noFill/>
          <a:ln>
            <a:noFill/>
          </a:ln>
        </p:spPr>
      </p:pic>
      <p:sp>
        <p:nvSpPr>
          <p:cNvPr id="58" name="Shape 58"/>
          <p:cNvSpPr txBox="1"/>
          <p:nvPr/>
        </p:nvSpPr>
        <p:spPr>
          <a:xfrm>
            <a:off x="3404475" y="5763875"/>
            <a:ext cx="4179900" cy="547200"/>
          </a:xfrm>
          <a:prstGeom prst="rect">
            <a:avLst/>
          </a:prstGeom>
          <a:noFill/>
          <a:ln>
            <a:noFill/>
          </a:ln>
        </p:spPr>
        <p:txBody>
          <a:bodyPr wrap="square" lIns="91425" tIns="91425" rIns="91425" bIns="91425" anchor="t" anchorCtr="0">
            <a:noAutofit/>
          </a:bodyPr>
          <a:lstStyle/>
          <a:p>
            <a:pPr lvl="0">
              <a:spcBef>
                <a:spcPts val="0"/>
              </a:spcBef>
              <a:buNone/>
            </a:pPr>
            <a:r>
              <a:rPr lang="en"/>
              <a:t>This presentation is licensed CC BY 4.0 for reuse:</a:t>
            </a:r>
          </a:p>
          <a:p>
            <a:pPr lvl="0">
              <a:spcBef>
                <a:spcPts val="0"/>
              </a:spcBef>
              <a:buNone/>
            </a:pPr>
            <a:r>
              <a:rPr lang="en" u="sng">
                <a:hlinkClick r:id="rId6"/>
              </a:rPr>
              <a:t>https://creativecommons.org/licenses/by/4.0/</a:t>
            </a:r>
            <a:r>
              <a:rPr lang="en"/>
              <a:t> </a:t>
            </a:r>
          </a:p>
        </p:txBody>
      </p:sp>
      <p:pic>
        <p:nvPicPr>
          <p:cNvPr id="59" name="Shape 59"/>
          <p:cNvPicPr preferRelativeResize="0"/>
          <p:nvPr/>
        </p:nvPicPr>
        <p:blipFill>
          <a:blip r:embed="rId7">
            <a:alphaModFix/>
          </a:blip>
          <a:stretch>
            <a:fillRect/>
          </a:stretch>
        </p:blipFill>
        <p:spPr>
          <a:xfrm>
            <a:off x="195500" y="5840062"/>
            <a:ext cx="2894009" cy="5472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Shape 123"/>
          <p:cNvSpPr txBox="1">
            <a:spLocks noGrp="1"/>
          </p:cNvSpPr>
          <p:nvPr>
            <p:ph type="title"/>
          </p:nvPr>
        </p:nvSpPr>
        <p:spPr>
          <a:xfrm>
            <a:off x="311700" y="394267"/>
            <a:ext cx="8520600" cy="810300"/>
          </a:xfrm>
          <a:prstGeom prst="rect">
            <a:avLst/>
          </a:prstGeom>
        </p:spPr>
        <p:txBody>
          <a:bodyPr wrap="square" lIns="91425" tIns="91425" rIns="91425" bIns="91425" anchor="t" anchorCtr="0">
            <a:noAutofit/>
          </a:bodyPr>
          <a:lstStyle/>
          <a:p>
            <a:pPr lvl="0" rtl="0">
              <a:spcBef>
                <a:spcPts val="0"/>
              </a:spcBef>
              <a:buNone/>
            </a:pPr>
            <a:r>
              <a:rPr lang="en" b="1"/>
              <a:t>Examples of academic library support for TDM</a:t>
            </a:r>
          </a:p>
        </p:txBody>
      </p:sp>
      <p:sp>
        <p:nvSpPr>
          <p:cNvPr id="124" name="Shape 124"/>
          <p:cNvSpPr txBox="1">
            <a:spLocks noGrp="1"/>
          </p:cNvSpPr>
          <p:nvPr>
            <p:ph type="body" idx="1"/>
          </p:nvPr>
        </p:nvSpPr>
        <p:spPr>
          <a:xfrm>
            <a:off x="311700" y="1147071"/>
            <a:ext cx="8632850" cy="4720200"/>
          </a:xfrm>
          <a:prstGeom prst="rect">
            <a:avLst/>
          </a:prstGeom>
        </p:spPr>
        <p:txBody>
          <a:bodyPr wrap="square" lIns="91425" tIns="91425" rIns="91425" bIns="91425" anchor="t" anchorCtr="0">
            <a:noAutofit/>
          </a:bodyPr>
          <a:lstStyle/>
          <a:p>
            <a:pPr lvl="0" rtl="0">
              <a:spcBef>
                <a:spcPts val="0"/>
              </a:spcBef>
              <a:spcAft>
                <a:spcPts val="0"/>
              </a:spcAft>
              <a:buNone/>
            </a:pPr>
            <a:r>
              <a:rPr lang="en" sz="2400" b="1" dirty="0">
                <a:solidFill>
                  <a:srgbClr val="000000"/>
                </a:solidFill>
                <a:latin typeface="Droid Sans"/>
                <a:ea typeface="Droid Sans"/>
                <a:cs typeface="Droid Sans"/>
                <a:sym typeface="Droid Sans"/>
              </a:rPr>
              <a:t>Clarifying legal aspects</a:t>
            </a:r>
            <a:r>
              <a:rPr lang="en" sz="2400" dirty="0">
                <a:solidFill>
                  <a:srgbClr val="000000"/>
                </a:solidFill>
                <a:latin typeface="Droid Sans"/>
                <a:ea typeface="Droid Sans"/>
                <a:cs typeface="Droid Sans"/>
                <a:sym typeface="Droid Sans"/>
              </a:rPr>
              <a:t>*</a:t>
            </a:r>
          </a:p>
          <a:p>
            <a:pPr lvl="0" rtl="0">
              <a:spcBef>
                <a:spcPts val="0"/>
              </a:spcBef>
              <a:spcAft>
                <a:spcPts val="0"/>
              </a:spcAft>
              <a:buNone/>
            </a:pPr>
            <a:endParaRPr dirty="0">
              <a:solidFill>
                <a:srgbClr val="000000"/>
              </a:solidFill>
              <a:latin typeface="Droid Sans"/>
              <a:ea typeface="Droid Sans"/>
              <a:cs typeface="Droid Sans"/>
              <a:sym typeface="Droid Sans"/>
            </a:endParaRPr>
          </a:p>
          <a:p>
            <a:pPr marL="457200" lvl="0" indent="-381000" rtl="0">
              <a:spcBef>
                <a:spcPts val="0"/>
              </a:spcBef>
              <a:spcAft>
                <a:spcPts val="0"/>
              </a:spcAft>
              <a:buClr>
                <a:srgbClr val="000000"/>
              </a:buClr>
              <a:buSzPct val="100000"/>
              <a:buFont typeface="Droid Sans"/>
              <a:buChar char="●"/>
            </a:pPr>
            <a:r>
              <a:rPr lang="en" sz="2400" dirty="0">
                <a:solidFill>
                  <a:srgbClr val="000000"/>
                </a:solidFill>
                <a:latin typeface="Droid Sans"/>
                <a:ea typeface="Droid Sans"/>
                <a:cs typeface="Droid Sans"/>
                <a:sym typeface="Droid Sans"/>
              </a:rPr>
              <a:t>Subject to U.S. law</a:t>
            </a:r>
          </a:p>
          <a:p>
            <a:pPr marL="457200" lvl="0" indent="-381000" rtl="0">
              <a:spcBef>
                <a:spcPts val="0"/>
              </a:spcBef>
              <a:spcAft>
                <a:spcPts val="0"/>
              </a:spcAft>
              <a:buClr>
                <a:srgbClr val="000000"/>
              </a:buClr>
              <a:buSzPct val="100000"/>
              <a:buFont typeface="Droid Sans"/>
              <a:buChar char="●"/>
            </a:pPr>
            <a:r>
              <a:rPr lang="en" sz="2400" dirty="0">
                <a:solidFill>
                  <a:srgbClr val="000000"/>
                </a:solidFill>
                <a:latin typeface="Droid Sans"/>
                <a:ea typeface="Droid Sans"/>
                <a:cs typeface="Droid Sans"/>
                <a:sym typeface="Droid Sans"/>
              </a:rPr>
              <a:t>No specific exemption for TDM in U.S. copyright law**</a:t>
            </a:r>
          </a:p>
          <a:p>
            <a:pPr marL="457200" lvl="0" indent="-381000" rtl="0">
              <a:spcBef>
                <a:spcPts val="0"/>
              </a:spcBef>
              <a:spcAft>
                <a:spcPts val="0"/>
              </a:spcAft>
              <a:buClr>
                <a:srgbClr val="000000"/>
              </a:buClr>
              <a:buSzPct val="100000"/>
              <a:buFont typeface="Droid Sans"/>
              <a:buChar char="●"/>
            </a:pPr>
            <a:r>
              <a:rPr lang="en" sz="2400" dirty="0">
                <a:solidFill>
                  <a:srgbClr val="000000"/>
                </a:solidFill>
                <a:latin typeface="Droid Sans"/>
                <a:ea typeface="Droid Sans"/>
                <a:cs typeface="Droid Sans"/>
                <a:sym typeface="Droid Sans"/>
              </a:rPr>
              <a:t>License agreement overrides Fair Use provisions of copyright law</a:t>
            </a:r>
          </a:p>
          <a:p>
            <a:pPr marL="457200" lvl="0" indent="-381000" rtl="0">
              <a:spcBef>
                <a:spcPts val="0"/>
              </a:spcBef>
              <a:spcAft>
                <a:spcPts val="0"/>
              </a:spcAft>
              <a:buClr>
                <a:srgbClr val="000000"/>
              </a:buClr>
              <a:buSzPct val="100000"/>
              <a:buFont typeface="Droid Sans"/>
              <a:buChar char="●"/>
            </a:pPr>
            <a:r>
              <a:rPr lang="en" sz="2400" dirty="0">
                <a:solidFill>
                  <a:srgbClr val="000000"/>
                </a:solidFill>
                <a:latin typeface="Droid Sans"/>
                <a:ea typeface="Droid Sans"/>
                <a:cs typeface="Droid Sans"/>
                <a:sym typeface="Droid Sans"/>
              </a:rPr>
              <a:t>Researchers may need data from multiple sources with varying rights</a:t>
            </a:r>
          </a:p>
          <a:p>
            <a:pPr lvl="0" rtl="0">
              <a:spcBef>
                <a:spcPts val="0"/>
              </a:spcBef>
              <a:spcAft>
                <a:spcPts val="0"/>
              </a:spcAft>
              <a:buNone/>
            </a:pPr>
            <a:endParaRPr sz="1100" dirty="0">
              <a:solidFill>
                <a:srgbClr val="000000"/>
              </a:solidFill>
              <a:latin typeface="Droid Sans"/>
              <a:ea typeface="Droid Sans"/>
              <a:cs typeface="Droid Sans"/>
              <a:sym typeface="Droid Sans"/>
            </a:endParaRPr>
          </a:p>
          <a:p>
            <a:pPr lvl="0" rtl="0">
              <a:spcBef>
                <a:spcPts val="0"/>
              </a:spcBef>
              <a:spcAft>
                <a:spcPts val="0"/>
              </a:spcAft>
              <a:buNone/>
            </a:pPr>
            <a:r>
              <a:rPr lang="en" sz="2400" dirty="0">
                <a:solidFill>
                  <a:srgbClr val="000000"/>
                </a:solidFill>
                <a:latin typeface="Droid Sans"/>
                <a:ea typeface="Droid Sans"/>
                <a:cs typeface="Droid Sans"/>
                <a:sym typeface="Droid Sans"/>
              </a:rPr>
              <a:t>ARL Issue Brief</a:t>
            </a:r>
            <a:r>
              <a:rPr lang="en" sz="2400" dirty="0">
                <a:latin typeface="Droid Sans"/>
                <a:ea typeface="Droid Sans"/>
                <a:cs typeface="Droid Sans"/>
                <a:sym typeface="Droid Sans"/>
              </a:rPr>
              <a:t> </a:t>
            </a:r>
          </a:p>
          <a:p>
            <a:pPr lvl="0" rtl="0">
              <a:spcBef>
                <a:spcPts val="0"/>
              </a:spcBef>
              <a:spcAft>
                <a:spcPts val="0"/>
              </a:spcAft>
              <a:buNone/>
            </a:pPr>
            <a:r>
              <a:rPr lang="en" sz="2400" u="sng" dirty="0">
                <a:solidFill>
                  <a:schemeClr val="hlink"/>
                </a:solidFill>
                <a:latin typeface="Droid Sans"/>
                <a:ea typeface="Droid Sans"/>
                <a:cs typeface="Droid Sans"/>
                <a:sym typeface="Droid Sans"/>
                <a:hlinkClick r:id="rId3"/>
              </a:rPr>
              <a:t>Text and Data Mining and Fair Use in the United States</a:t>
            </a:r>
          </a:p>
          <a:p>
            <a:pPr lvl="0" rtl="0">
              <a:lnSpc>
                <a:spcPct val="100000"/>
              </a:lnSpc>
              <a:spcBef>
                <a:spcPts val="0"/>
              </a:spcBef>
              <a:spcAft>
                <a:spcPts val="0"/>
              </a:spcAft>
              <a:buNone/>
            </a:pPr>
            <a:endParaRPr sz="1200" dirty="0">
              <a:solidFill>
                <a:srgbClr val="000000"/>
              </a:solidFill>
              <a:latin typeface="Droid Sans"/>
              <a:ea typeface="Droid Sans"/>
              <a:cs typeface="Droid Sans"/>
              <a:sym typeface="Droid Sans"/>
            </a:endParaRPr>
          </a:p>
          <a:p>
            <a:pPr lvl="0" rtl="0">
              <a:lnSpc>
                <a:spcPct val="100000"/>
              </a:lnSpc>
              <a:spcBef>
                <a:spcPts val="0"/>
              </a:spcBef>
              <a:spcAft>
                <a:spcPts val="0"/>
              </a:spcAft>
              <a:buNone/>
            </a:pPr>
            <a:r>
              <a:rPr lang="en" sz="2400" dirty="0">
                <a:solidFill>
                  <a:srgbClr val="000000"/>
                </a:solidFill>
                <a:latin typeface="Droid Sans"/>
                <a:ea typeface="Droid Sans"/>
                <a:cs typeface="Droid Sans"/>
                <a:sym typeface="Droid Sans"/>
              </a:rPr>
              <a:t>     </a:t>
            </a:r>
            <a:r>
              <a:rPr lang="en" sz="2400" dirty="0" smtClean="0">
                <a:solidFill>
                  <a:srgbClr val="000000"/>
                </a:solidFill>
                <a:latin typeface="Droid Sans"/>
                <a:ea typeface="Droid Sans"/>
                <a:cs typeface="Droid Sans"/>
                <a:sym typeface="Droid Sans"/>
              </a:rPr>
              <a:t>* </a:t>
            </a:r>
            <a:r>
              <a:rPr lang="en" sz="2400" dirty="0">
                <a:solidFill>
                  <a:srgbClr val="000000"/>
                </a:solidFill>
                <a:latin typeface="Droid Sans"/>
                <a:ea typeface="Droid Sans"/>
                <a:cs typeface="Droid Sans"/>
                <a:sym typeface="Droid Sans"/>
              </a:rPr>
              <a:t>Note - We are not attorneys!</a:t>
            </a:r>
          </a:p>
          <a:p>
            <a:pPr lvl="0" rtl="0">
              <a:lnSpc>
                <a:spcPct val="100000"/>
              </a:lnSpc>
              <a:spcBef>
                <a:spcPts val="0"/>
              </a:spcBef>
              <a:spcAft>
                <a:spcPts val="0"/>
              </a:spcAft>
              <a:buNone/>
            </a:pPr>
            <a:r>
              <a:rPr lang="en-US" sz="2400" dirty="0">
                <a:solidFill>
                  <a:srgbClr val="000000"/>
                </a:solidFill>
                <a:latin typeface="Droid Sans"/>
                <a:ea typeface="Droid Sans"/>
                <a:cs typeface="Droid Sans"/>
                <a:sym typeface="Droid Sans"/>
              </a:rPr>
              <a:t> </a:t>
            </a:r>
            <a:r>
              <a:rPr lang="en-US" sz="2400" dirty="0" smtClean="0">
                <a:solidFill>
                  <a:srgbClr val="000000"/>
                </a:solidFill>
                <a:latin typeface="Droid Sans"/>
                <a:ea typeface="Droid Sans"/>
                <a:cs typeface="Droid Sans"/>
                <a:sym typeface="Droid Sans"/>
              </a:rPr>
              <a:t>    </a:t>
            </a:r>
            <a:r>
              <a:rPr lang="en" dirty="0" smtClean="0">
                <a:solidFill>
                  <a:srgbClr val="000000"/>
                </a:solidFill>
                <a:latin typeface="Droid Sans"/>
                <a:ea typeface="Droid Sans"/>
                <a:cs typeface="Droid Sans"/>
                <a:sym typeface="Droid Sans"/>
              </a:rPr>
              <a:t>**</a:t>
            </a:r>
            <a:r>
              <a:rPr lang="en" dirty="0">
                <a:solidFill>
                  <a:srgbClr val="000000"/>
                </a:solidFill>
                <a:latin typeface="Droid Sans"/>
                <a:ea typeface="Droid Sans"/>
                <a:cs typeface="Droid Sans"/>
                <a:sym typeface="Droid Sans"/>
              </a:rPr>
              <a:t>You may hear about a specific tdm exemption in the UK - </a:t>
            </a:r>
            <a:r>
              <a:rPr lang="en" u="sng" dirty="0">
                <a:solidFill>
                  <a:schemeClr val="hlink"/>
                </a:solidFill>
                <a:latin typeface="Droid Sans"/>
                <a:ea typeface="Droid Sans"/>
                <a:cs typeface="Droid Sans"/>
                <a:sym typeface="Droid Sans"/>
                <a:hlinkClick r:id="rId4"/>
              </a:rPr>
              <a:t>more info here</a:t>
            </a:r>
            <a:r>
              <a:rPr lang="en" dirty="0">
                <a:solidFill>
                  <a:srgbClr val="000000"/>
                </a:solidFill>
                <a:latin typeface="Droid Sans"/>
                <a:ea typeface="Droid Sans"/>
                <a:cs typeface="Droid Sans"/>
                <a:sym typeface="Droid Sans"/>
              </a:rPr>
              <a:t>.</a:t>
            </a:r>
          </a:p>
        </p:txBody>
      </p:sp>
      <p:pic>
        <p:nvPicPr>
          <p:cNvPr id="125" name="Shape 125"/>
          <p:cNvPicPr preferRelativeResize="0"/>
          <p:nvPr/>
        </p:nvPicPr>
        <p:blipFill>
          <a:blip r:embed="rId5">
            <a:alphaModFix/>
          </a:blip>
          <a:stretch>
            <a:fillRect/>
          </a:stretch>
        </p:blipFill>
        <p:spPr>
          <a:xfrm>
            <a:off x="6934825" y="947375"/>
            <a:ext cx="1371125" cy="13711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Shape 130"/>
          <p:cNvSpPr txBox="1">
            <a:spLocks noGrp="1"/>
          </p:cNvSpPr>
          <p:nvPr>
            <p:ph type="title"/>
          </p:nvPr>
        </p:nvSpPr>
        <p:spPr>
          <a:xfrm>
            <a:off x="311700" y="593367"/>
            <a:ext cx="8520600" cy="763500"/>
          </a:xfrm>
          <a:prstGeom prst="rect">
            <a:avLst/>
          </a:prstGeom>
        </p:spPr>
        <p:txBody>
          <a:bodyPr wrap="square" lIns="91425" tIns="91425" rIns="91425" bIns="91425" anchor="t" anchorCtr="0">
            <a:noAutofit/>
          </a:bodyPr>
          <a:lstStyle/>
          <a:p>
            <a:pPr lvl="0">
              <a:spcBef>
                <a:spcPts val="0"/>
              </a:spcBef>
              <a:buNone/>
            </a:pPr>
            <a:r>
              <a:rPr lang="en" b="1"/>
              <a:t>Examples of academic library support for TDM</a:t>
            </a:r>
          </a:p>
        </p:txBody>
      </p:sp>
      <p:sp>
        <p:nvSpPr>
          <p:cNvPr id="131" name="Shape 131"/>
          <p:cNvSpPr txBox="1">
            <a:spLocks noGrp="1"/>
          </p:cNvSpPr>
          <p:nvPr>
            <p:ph type="body" idx="1"/>
          </p:nvPr>
        </p:nvSpPr>
        <p:spPr>
          <a:xfrm>
            <a:off x="311700" y="1536633"/>
            <a:ext cx="8520600" cy="4555200"/>
          </a:xfrm>
          <a:prstGeom prst="rect">
            <a:avLst/>
          </a:prstGeom>
        </p:spPr>
        <p:txBody>
          <a:bodyPr wrap="square" lIns="91425" tIns="91425" rIns="91425" bIns="91425" anchor="t" anchorCtr="0">
            <a:noAutofit/>
          </a:bodyPr>
          <a:lstStyle/>
          <a:p>
            <a:pPr lvl="0" rtl="0">
              <a:lnSpc>
                <a:spcPct val="100000"/>
              </a:lnSpc>
              <a:spcBef>
                <a:spcPts val="0"/>
              </a:spcBef>
              <a:spcAft>
                <a:spcPts val="0"/>
              </a:spcAft>
              <a:buNone/>
            </a:pPr>
            <a:r>
              <a:rPr lang="en" sz="2400">
                <a:solidFill>
                  <a:srgbClr val="000000"/>
                </a:solidFill>
                <a:latin typeface="Droid Sans"/>
                <a:ea typeface="Droid Sans"/>
                <a:cs typeface="Droid Sans"/>
                <a:sym typeface="Droid Sans"/>
              </a:rPr>
              <a:t>Sample license language from one major library vendor</a:t>
            </a:r>
          </a:p>
          <a:p>
            <a:pPr lvl="0" rtl="0">
              <a:lnSpc>
                <a:spcPct val="100000"/>
              </a:lnSpc>
              <a:spcBef>
                <a:spcPts val="0"/>
              </a:spcBef>
              <a:spcAft>
                <a:spcPts val="0"/>
              </a:spcAft>
              <a:buNone/>
            </a:pPr>
            <a:endParaRPr sz="2400">
              <a:solidFill>
                <a:srgbClr val="000000"/>
              </a:solidFill>
              <a:latin typeface="Droid Sans"/>
              <a:ea typeface="Droid Sans"/>
              <a:cs typeface="Droid Sans"/>
              <a:sym typeface="Droid Sans"/>
            </a:endParaRPr>
          </a:p>
          <a:p>
            <a:pPr marL="457200" lvl="0" indent="0" rtl="0">
              <a:lnSpc>
                <a:spcPct val="100000"/>
              </a:lnSpc>
              <a:spcBef>
                <a:spcPts val="0"/>
              </a:spcBef>
              <a:spcAft>
                <a:spcPts val="0"/>
              </a:spcAft>
              <a:buNone/>
            </a:pPr>
            <a:r>
              <a:rPr lang="en" sz="2400" i="1">
                <a:solidFill>
                  <a:srgbClr val="000000"/>
                </a:solidFill>
                <a:latin typeface="Droid Sans"/>
                <a:ea typeface="Droid Sans"/>
                <a:cs typeface="Droid Sans"/>
                <a:sym typeface="Droid Sans"/>
              </a:rPr>
              <a:t>“TDM Output” means the result of any TDM activity by Researcher, such as the creation of an index, abstract, relative or absolute description or representation of the Content; any algorithm, metrics, method, standard or taxonomy describing or based on the Content, … whether in a the form of a direct extraction or a representation in any form which is based on any portion of the Content. Any quotes from the Content shall be limited to fifty (50) words or less.</a:t>
            </a:r>
          </a:p>
          <a:p>
            <a:pPr lvl="0" rtl="0">
              <a:lnSpc>
                <a:spcPct val="100000"/>
              </a:lnSpc>
              <a:spcBef>
                <a:spcPts val="0"/>
              </a:spcBef>
              <a:spcAft>
                <a:spcPts val="0"/>
              </a:spcAft>
              <a:buNone/>
            </a:pPr>
            <a:endParaRPr sz="2400">
              <a:solidFill>
                <a:srgbClr val="000000"/>
              </a:solidFill>
              <a:latin typeface="Droid Sans"/>
              <a:ea typeface="Droid Sans"/>
              <a:cs typeface="Droid Sans"/>
              <a:sym typeface="Droid Sans"/>
            </a:endParaRPr>
          </a:p>
          <a:p>
            <a:pPr lvl="0" rtl="0">
              <a:lnSpc>
                <a:spcPct val="100000"/>
              </a:lnSpc>
              <a:spcBef>
                <a:spcPts val="0"/>
              </a:spcBef>
              <a:spcAft>
                <a:spcPts val="0"/>
              </a:spcAft>
              <a:buNone/>
            </a:pPr>
            <a:endParaRPr sz="2400">
              <a:solidFill>
                <a:srgbClr val="000000"/>
              </a:solidFill>
              <a:latin typeface="Droid Sans"/>
              <a:ea typeface="Droid Sans"/>
              <a:cs typeface="Droid Sans"/>
              <a:sym typeface="Droid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Shape 136"/>
          <p:cNvSpPr txBox="1">
            <a:spLocks noGrp="1"/>
          </p:cNvSpPr>
          <p:nvPr>
            <p:ph type="title"/>
          </p:nvPr>
        </p:nvSpPr>
        <p:spPr>
          <a:xfrm>
            <a:off x="311700" y="212367"/>
            <a:ext cx="8520600" cy="763500"/>
          </a:xfrm>
          <a:prstGeom prst="rect">
            <a:avLst/>
          </a:prstGeom>
        </p:spPr>
        <p:txBody>
          <a:bodyPr wrap="square" lIns="91425" tIns="91425" rIns="91425" bIns="91425" anchor="t" anchorCtr="0">
            <a:noAutofit/>
          </a:bodyPr>
          <a:lstStyle/>
          <a:p>
            <a:pPr lvl="0" rtl="0">
              <a:spcBef>
                <a:spcPts val="0"/>
              </a:spcBef>
              <a:buNone/>
            </a:pPr>
            <a:r>
              <a:rPr lang="en" b="1"/>
              <a:t>Examples of academic library support for TDM</a:t>
            </a:r>
          </a:p>
        </p:txBody>
      </p:sp>
      <p:sp>
        <p:nvSpPr>
          <p:cNvPr id="137" name="Shape 137"/>
          <p:cNvSpPr txBox="1">
            <a:spLocks noGrp="1"/>
          </p:cNvSpPr>
          <p:nvPr>
            <p:ph type="body" idx="1"/>
          </p:nvPr>
        </p:nvSpPr>
        <p:spPr>
          <a:xfrm>
            <a:off x="163850" y="1128375"/>
            <a:ext cx="8821800" cy="5133000"/>
          </a:xfrm>
          <a:prstGeom prst="rect">
            <a:avLst/>
          </a:prstGeom>
        </p:spPr>
        <p:txBody>
          <a:bodyPr wrap="square" lIns="91425" tIns="91425" rIns="91425" bIns="91425" anchor="t" anchorCtr="0">
            <a:noAutofit/>
          </a:bodyPr>
          <a:lstStyle/>
          <a:p>
            <a:pPr lvl="0" rtl="0">
              <a:spcBef>
                <a:spcPts val="0"/>
              </a:spcBef>
              <a:spcAft>
                <a:spcPts val="0"/>
              </a:spcAft>
              <a:buNone/>
            </a:pPr>
            <a:r>
              <a:rPr lang="en" sz="2400" b="1">
                <a:solidFill>
                  <a:srgbClr val="000000"/>
                </a:solidFill>
                <a:latin typeface="Droid Sans"/>
                <a:ea typeface="Droid Sans"/>
                <a:cs typeface="Droid Sans"/>
                <a:sym typeface="Droid Sans"/>
              </a:rPr>
              <a:t>Developing expertise </a:t>
            </a:r>
          </a:p>
          <a:p>
            <a:pPr marL="457200" lvl="0" indent="-381000" rtl="0">
              <a:spcBef>
                <a:spcPts val="0"/>
              </a:spcBef>
              <a:spcAft>
                <a:spcPts val="0"/>
              </a:spcAft>
              <a:buClr>
                <a:srgbClr val="000000"/>
              </a:buClr>
              <a:buSzPct val="100000"/>
              <a:buFont typeface="Droid Sans"/>
            </a:pPr>
            <a:r>
              <a:rPr lang="en" sz="2400">
                <a:solidFill>
                  <a:srgbClr val="000000"/>
                </a:solidFill>
                <a:latin typeface="Droid Sans"/>
                <a:ea typeface="Droid Sans"/>
                <a:cs typeface="Droid Sans"/>
                <a:sym typeface="Droid Sans"/>
              </a:rPr>
              <a:t>Join Communities </a:t>
            </a:r>
          </a:p>
          <a:p>
            <a:pPr marL="914400" lvl="1" indent="-381000" rtl="0">
              <a:spcBef>
                <a:spcPts val="0"/>
              </a:spcBef>
              <a:spcAft>
                <a:spcPts val="0"/>
              </a:spcAft>
              <a:buSzPct val="100000"/>
              <a:buFont typeface="Droid Sans"/>
            </a:pPr>
            <a:r>
              <a:rPr lang="en" sz="2400" u="sng">
                <a:solidFill>
                  <a:schemeClr val="hlink"/>
                </a:solidFill>
                <a:latin typeface="Droid Sans"/>
                <a:ea typeface="Droid Sans"/>
                <a:cs typeface="Droid Sans"/>
                <a:sym typeface="Droid Sans"/>
                <a:hlinkClick r:id="rId3"/>
              </a:rPr>
              <a:t>Text and Data Mining Research Support List</a:t>
            </a:r>
            <a:r>
              <a:rPr lang="en" sz="2400">
                <a:solidFill>
                  <a:srgbClr val="000000"/>
                </a:solidFill>
                <a:latin typeface="Droid Sans"/>
                <a:ea typeface="Droid Sans"/>
                <a:cs typeface="Droid Sans"/>
                <a:sym typeface="Droid Sans"/>
              </a:rPr>
              <a:t> (</a:t>
            </a:r>
            <a:r>
              <a:rPr lang="en" sz="2400" u="sng">
                <a:solidFill>
                  <a:schemeClr val="hlink"/>
                </a:solidFill>
                <a:latin typeface="Droid Sans"/>
                <a:ea typeface="Droid Sans"/>
                <a:cs typeface="Droid Sans"/>
                <a:sym typeface="Droid Sans"/>
                <a:hlinkClick r:id="rId4"/>
              </a:rPr>
              <a:t>JISC</a:t>
            </a:r>
            <a:r>
              <a:rPr lang="en" sz="2400">
                <a:solidFill>
                  <a:srgbClr val="000000"/>
                </a:solidFill>
                <a:latin typeface="Droid Sans"/>
                <a:ea typeface="Droid Sans"/>
                <a:cs typeface="Droid Sans"/>
                <a:sym typeface="Droid Sans"/>
              </a:rPr>
              <a:t>)*</a:t>
            </a:r>
          </a:p>
          <a:p>
            <a:pPr marL="457200" lvl="0" indent="-381000" rtl="0">
              <a:spcBef>
                <a:spcPts val="0"/>
              </a:spcBef>
              <a:spcAft>
                <a:spcPts val="0"/>
              </a:spcAft>
              <a:buClr>
                <a:srgbClr val="000000"/>
              </a:buClr>
              <a:buSzPct val="100000"/>
              <a:buFont typeface="Droid Sans"/>
            </a:pPr>
            <a:r>
              <a:rPr lang="en" sz="2400">
                <a:solidFill>
                  <a:srgbClr val="000000"/>
                </a:solidFill>
                <a:latin typeface="Droid Sans"/>
                <a:ea typeface="Droid Sans"/>
                <a:cs typeface="Droid Sans"/>
                <a:sym typeface="Droid Sans"/>
              </a:rPr>
              <a:t>Read / Start a Journal Club - How-To Texts, Research studies that used text and data mining methods</a:t>
            </a:r>
          </a:p>
          <a:p>
            <a:pPr marL="914400" lvl="1" indent="-381000" rtl="0">
              <a:spcBef>
                <a:spcPts val="0"/>
              </a:spcBef>
              <a:spcAft>
                <a:spcPts val="0"/>
              </a:spcAft>
              <a:buSzPct val="100000"/>
              <a:buFont typeface="Droid Sans"/>
            </a:pPr>
            <a:r>
              <a:rPr lang="en" sz="2400" u="sng">
                <a:solidFill>
                  <a:schemeClr val="hlink"/>
                </a:solidFill>
                <a:latin typeface="Droid Sans"/>
                <a:ea typeface="Droid Sans"/>
                <a:cs typeface="Droid Sans"/>
                <a:sym typeface="Droid Sans"/>
                <a:hlinkClick r:id="rId5"/>
              </a:rPr>
              <a:t>Introduction to Text Analysis</a:t>
            </a:r>
          </a:p>
          <a:p>
            <a:pPr marL="457200" lvl="0" indent="-381000" rtl="0">
              <a:spcBef>
                <a:spcPts val="0"/>
              </a:spcBef>
              <a:spcAft>
                <a:spcPts val="0"/>
              </a:spcAft>
              <a:buClr>
                <a:srgbClr val="000000"/>
              </a:buClr>
              <a:buSzPct val="100000"/>
              <a:buFont typeface="Droid Sans"/>
            </a:pPr>
            <a:r>
              <a:rPr lang="en" sz="2400">
                <a:solidFill>
                  <a:srgbClr val="000000"/>
                </a:solidFill>
                <a:latin typeface="Droid Sans"/>
                <a:ea typeface="Droid Sans"/>
                <a:cs typeface="Droid Sans"/>
                <a:sym typeface="Droid Sans"/>
              </a:rPr>
              <a:t>Tutorials / Training / Webinars</a:t>
            </a:r>
          </a:p>
          <a:p>
            <a:pPr marL="914400" lvl="1" indent="-381000" rtl="0">
              <a:spcBef>
                <a:spcPts val="0"/>
              </a:spcBef>
              <a:spcAft>
                <a:spcPts val="0"/>
              </a:spcAft>
              <a:buSzPct val="100000"/>
              <a:buFont typeface="Droid Sans"/>
            </a:pPr>
            <a:r>
              <a:rPr lang="en" sz="2400" u="sng">
                <a:solidFill>
                  <a:schemeClr val="hlink"/>
                </a:solidFill>
                <a:latin typeface="Droid Sans"/>
                <a:ea typeface="Droid Sans"/>
                <a:cs typeface="Droid Sans"/>
                <a:sym typeface="Droid Sans"/>
                <a:hlinkClick r:id="rId6"/>
              </a:rPr>
              <a:t>Coursera Data Science course</a:t>
            </a:r>
            <a:r>
              <a:rPr lang="en" sz="2400">
                <a:solidFill>
                  <a:srgbClr val="000000"/>
                </a:solidFill>
                <a:latin typeface="Droid Sans"/>
                <a:ea typeface="Droid Sans"/>
                <a:cs typeface="Droid Sans"/>
                <a:sym typeface="Droid Sans"/>
              </a:rPr>
              <a:t> via Johns Hopkins</a:t>
            </a:r>
          </a:p>
          <a:p>
            <a:pPr marL="914400" lvl="1" indent="-381000" rtl="0">
              <a:spcBef>
                <a:spcPts val="0"/>
              </a:spcBef>
              <a:spcAft>
                <a:spcPts val="0"/>
              </a:spcAft>
              <a:buSzPct val="100000"/>
              <a:buFont typeface="Droid Sans"/>
            </a:pPr>
            <a:r>
              <a:rPr lang="en" sz="2400" u="sng">
                <a:solidFill>
                  <a:schemeClr val="hlink"/>
                </a:solidFill>
                <a:latin typeface="Droid Sans"/>
                <a:ea typeface="Droid Sans"/>
                <a:cs typeface="Droid Sans"/>
                <a:sym typeface="Droid Sans"/>
                <a:hlinkClick r:id="rId7"/>
              </a:rPr>
              <a:t>Hathi Trust Research Center</a:t>
            </a:r>
            <a:r>
              <a:rPr lang="en" sz="2400">
                <a:solidFill>
                  <a:srgbClr val="000000"/>
                </a:solidFill>
                <a:latin typeface="Droid Sans"/>
                <a:ea typeface="Droid Sans"/>
                <a:cs typeface="Droid Sans"/>
                <a:sym typeface="Droid Sans"/>
              </a:rPr>
              <a:t> | </a:t>
            </a:r>
            <a:r>
              <a:rPr lang="en" sz="2400" u="sng">
                <a:solidFill>
                  <a:schemeClr val="hlink"/>
                </a:solidFill>
                <a:latin typeface="Droid Sans"/>
                <a:ea typeface="Droid Sans"/>
                <a:cs typeface="Droid Sans"/>
                <a:sym typeface="Droid Sans"/>
                <a:hlinkClick r:id="rId8"/>
              </a:rPr>
              <a:t>Training</a:t>
            </a:r>
          </a:p>
          <a:p>
            <a:pPr marL="914400" lvl="1" indent="-381000" rtl="0">
              <a:spcBef>
                <a:spcPts val="0"/>
              </a:spcBef>
              <a:spcAft>
                <a:spcPts val="0"/>
              </a:spcAft>
              <a:buSzPct val="100000"/>
              <a:buFont typeface="Droid Sans"/>
            </a:pPr>
            <a:r>
              <a:rPr lang="en" sz="2400" u="sng">
                <a:solidFill>
                  <a:schemeClr val="hlink"/>
                </a:solidFill>
                <a:latin typeface="Droid Sans"/>
                <a:ea typeface="Droid Sans"/>
                <a:cs typeface="Droid Sans"/>
                <a:sym typeface="Droid Sans"/>
                <a:hlinkClick r:id="rId9"/>
              </a:rPr>
              <a:t>Programming Historian</a:t>
            </a:r>
          </a:p>
          <a:p>
            <a:pPr marL="914400" lvl="1" indent="-381000" rtl="0">
              <a:spcBef>
                <a:spcPts val="0"/>
              </a:spcBef>
              <a:spcAft>
                <a:spcPts val="0"/>
              </a:spcAft>
              <a:buClr>
                <a:srgbClr val="000000"/>
              </a:buClr>
              <a:buSzPct val="100000"/>
              <a:buFont typeface="Droid Sans"/>
            </a:pPr>
            <a:r>
              <a:rPr lang="en" sz="2400" u="sng">
                <a:solidFill>
                  <a:schemeClr val="hlink"/>
                </a:solidFill>
                <a:latin typeface="Droid Sans"/>
                <a:ea typeface="Droid Sans"/>
                <a:cs typeface="Droid Sans"/>
                <a:sym typeface="Droid Sans"/>
                <a:hlinkClick r:id="rId10"/>
              </a:rPr>
              <a:t>R and Data Mining Courses</a:t>
            </a:r>
            <a:r>
              <a:rPr lang="en" sz="2400">
                <a:solidFill>
                  <a:srgbClr val="000000"/>
                </a:solidFill>
                <a:latin typeface="Droid Sans"/>
                <a:ea typeface="Droid Sans"/>
                <a:cs typeface="Droid Sans"/>
                <a:sym typeface="Droid Sans"/>
              </a:rPr>
              <a:t> - Directory of free options</a:t>
            </a:r>
          </a:p>
          <a:p>
            <a:pPr marL="914400" lvl="1" indent="-381000" rtl="0">
              <a:spcBef>
                <a:spcPts val="0"/>
              </a:spcBef>
              <a:spcAft>
                <a:spcPts val="0"/>
              </a:spcAft>
              <a:buClr>
                <a:srgbClr val="000000"/>
              </a:buClr>
              <a:buSzPct val="100000"/>
              <a:buFont typeface="Droid Sans"/>
            </a:pPr>
            <a:r>
              <a:rPr lang="en" sz="2400" u="sng">
                <a:solidFill>
                  <a:schemeClr val="hlink"/>
                </a:solidFill>
                <a:latin typeface="Droid Sans"/>
                <a:ea typeface="Droid Sans"/>
                <a:cs typeface="Droid Sans"/>
                <a:sym typeface="Droid Sans"/>
                <a:hlinkClick r:id="rId11"/>
              </a:rPr>
              <a:t>Software Carpentry</a:t>
            </a:r>
            <a:r>
              <a:rPr lang="en" sz="2400">
                <a:solidFill>
                  <a:schemeClr val="dk1"/>
                </a:solidFill>
                <a:latin typeface="Droid Sans"/>
                <a:ea typeface="Droid Sans"/>
                <a:cs typeface="Droid Sans"/>
                <a:sym typeface="Droid Sans"/>
              </a:rPr>
              <a:t> / </a:t>
            </a:r>
            <a:r>
              <a:rPr lang="en" sz="2400" u="sng">
                <a:solidFill>
                  <a:schemeClr val="hlink"/>
                </a:solidFill>
                <a:latin typeface="Droid Sans"/>
                <a:ea typeface="Droid Sans"/>
                <a:cs typeface="Droid Sans"/>
                <a:sym typeface="Droid Sans"/>
                <a:hlinkClick r:id="rId12"/>
              </a:rPr>
              <a:t>Data Carpentry</a:t>
            </a:r>
            <a:r>
              <a:rPr lang="en" sz="2400">
                <a:solidFill>
                  <a:schemeClr val="dk1"/>
                </a:solidFill>
                <a:latin typeface="Droid Sans"/>
                <a:ea typeface="Droid Sans"/>
                <a:cs typeface="Droid Sans"/>
                <a:sym typeface="Droid Sans"/>
              </a:rPr>
              <a:t> / </a:t>
            </a:r>
            <a:r>
              <a:rPr lang="en" sz="2400" u="sng">
                <a:solidFill>
                  <a:schemeClr val="hlink"/>
                </a:solidFill>
                <a:latin typeface="Droid Sans"/>
                <a:ea typeface="Droid Sans"/>
                <a:cs typeface="Droid Sans"/>
                <a:sym typeface="Droid Sans"/>
                <a:hlinkClick r:id="rId13"/>
              </a:rPr>
              <a:t>Library Carpentry</a:t>
            </a:r>
          </a:p>
        </p:txBody>
      </p:sp>
      <p:pic>
        <p:nvPicPr>
          <p:cNvPr id="138" name="Shape 138"/>
          <p:cNvPicPr preferRelativeResize="0"/>
          <p:nvPr/>
        </p:nvPicPr>
        <p:blipFill>
          <a:blip r:embed="rId14">
            <a:alphaModFix/>
          </a:blip>
          <a:stretch>
            <a:fillRect/>
          </a:stretch>
        </p:blipFill>
        <p:spPr>
          <a:xfrm>
            <a:off x="6939075" y="869650"/>
            <a:ext cx="1632899" cy="1086875"/>
          </a:xfrm>
          <a:prstGeom prst="rect">
            <a:avLst/>
          </a:prstGeom>
          <a:noFill/>
          <a:ln>
            <a:noFill/>
          </a:ln>
        </p:spPr>
      </p:pic>
      <p:sp>
        <p:nvSpPr>
          <p:cNvPr id="139" name="Shape 139"/>
          <p:cNvSpPr txBox="1"/>
          <p:nvPr/>
        </p:nvSpPr>
        <p:spPr>
          <a:xfrm>
            <a:off x="408500" y="6261375"/>
            <a:ext cx="8332500" cy="405300"/>
          </a:xfrm>
          <a:prstGeom prst="rect">
            <a:avLst/>
          </a:prstGeom>
          <a:noFill/>
          <a:ln>
            <a:noFill/>
          </a:ln>
        </p:spPr>
        <p:txBody>
          <a:bodyPr wrap="square" lIns="91425" tIns="91425" rIns="91425" bIns="91425" anchor="t" anchorCtr="0">
            <a:noAutofit/>
          </a:bodyPr>
          <a:lstStyle/>
          <a:p>
            <a:pPr lvl="0">
              <a:spcBef>
                <a:spcPts val="0"/>
              </a:spcBef>
              <a:buNone/>
            </a:pPr>
            <a:r>
              <a:rPr lang="en"/>
              <a:t>*JISC (formerly Joint Information Systems Committee) is a UK non-profit supporting higher education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Shape 144"/>
          <p:cNvSpPr txBox="1">
            <a:spLocks noGrp="1"/>
          </p:cNvSpPr>
          <p:nvPr>
            <p:ph type="title"/>
          </p:nvPr>
        </p:nvSpPr>
        <p:spPr>
          <a:xfrm>
            <a:off x="311700" y="364767"/>
            <a:ext cx="8520600" cy="763500"/>
          </a:xfrm>
          <a:prstGeom prst="rect">
            <a:avLst/>
          </a:prstGeom>
        </p:spPr>
        <p:txBody>
          <a:bodyPr wrap="square" lIns="91425" tIns="91425" rIns="91425" bIns="91425" anchor="t" anchorCtr="0">
            <a:noAutofit/>
          </a:bodyPr>
          <a:lstStyle/>
          <a:p>
            <a:pPr lvl="0" rtl="0">
              <a:spcBef>
                <a:spcPts val="0"/>
              </a:spcBef>
              <a:buNone/>
            </a:pPr>
            <a:r>
              <a:rPr lang="en" b="1"/>
              <a:t>Examples of academic library support for TDM</a:t>
            </a:r>
          </a:p>
        </p:txBody>
      </p:sp>
      <p:sp>
        <p:nvSpPr>
          <p:cNvPr id="145" name="Shape 145"/>
          <p:cNvSpPr txBox="1">
            <a:spLocks noGrp="1"/>
          </p:cNvSpPr>
          <p:nvPr>
            <p:ph type="body" idx="1"/>
          </p:nvPr>
        </p:nvSpPr>
        <p:spPr>
          <a:xfrm>
            <a:off x="311700" y="1231825"/>
            <a:ext cx="8520600" cy="5423400"/>
          </a:xfrm>
          <a:prstGeom prst="rect">
            <a:avLst/>
          </a:prstGeom>
        </p:spPr>
        <p:txBody>
          <a:bodyPr wrap="square" lIns="91425" tIns="91425" rIns="91425" bIns="91425" anchor="t" anchorCtr="0">
            <a:noAutofit/>
          </a:bodyPr>
          <a:lstStyle/>
          <a:p>
            <a:pPr lvl="0" rtl="0">
              <a:spcBef>
                <a:spcPts val="0"/>
              </a:spcBef>
              <a:spcAft>
                <a:spcPts val="0"/>
              </a:spcAft>
              <a:buNone/>
            </a:pPr>
            <a:r>
              <a:rPr lang="en" sz="2400" b="1">
                <a:solidFill>
                  <a:srgbClr val="000000"/>
                </a:solidFill>
                <a:latin typeface="Droid Sans"/>
                <a:ea typeface="Droid Sans"/>
                <a:cs typeface="Droid Sans"/>
                <a:sym typeface="Droid Sans"/>
              </a:rPr>
              <a:t>Outreach and Training</a:t>
            </a:r>
          </a:p>
          <a:p>
            <a:pPr lvl="0" rtl="0">
              <a:spcBef>
                <a:spcPts val="0"/>
              </a:spcBef>
              <a:spcAft>
                <a:spcPts val="0"/>
              </a:spcAft>
              <a:buNone/>
            </a:pPr>
            <a:endParaRPr sz="1400">
              <a:solidFill>
                <a:srgbClr val="000000"/>
              </a:solidFill>
              <a:latin typeface="Droid Sans"/>
              <a:ea typeface="Droid Sans"/>
              <a:cs typeface="Droid Sans"/>
              <a:sym typeface="Droid Sans"/>
            </a:endParaRPr>
          </a:p>
          <a:p>
            <a:pPr lvl="0" rtl="0">
              <a:spcBef>
                <a:spcPts val="0"/>
              </a:spcBef>
              <a:spcAft>
                <a:spcPts val="0"/>
              </a:spcAft>
              <a:buNone/>
            </a:pPr>
            <a:r>
              <a:rPr lang="en" sz="2400">
                <a:solidFill>
                  <a:srgbClr val="000000"/>
                </a:solidFill>
                <a:latin typeface="Droid Sans"/>
                <a:ea typeface="Droid Sans"/>
                <a:cs typeface="Droid Sans"/>
                <a:sym typeface="Droid Sans"/>
              </a:rPr>
              <a:t>Host events / Workshops / Discussions</a:t>
            </a:r>
          </a:p>
          <a:p>
            <a:pPr marL="457200" lvl="0" indent="-381000" rtl="0">
              <a:spcBef>
                <a:spcPts val="0"/>
              </a:spcBef>
              <a:spcAft>
                <a:spcPts val="0"/>
              </a:spcAft>
              <a:buClr>
                <a:srgbClr val="000000"/>
              </a:buClr>
              <a:buSzPct val="100000"/>
              <a:buFont typeface="Droid Sans"/>
            </a:pPr>
            <a:r>
              <a:rPr lang="en" sz="2400">
                <a:solidFill>
                  <a:srgbClr val="000000"/>
                </a:solidFill>
                <a:latin typeface="Droid Sans"/>
                <a:ea typeface="Droid Sans"/>
                <a:cs typeface="Droid Sans"/>
                <a:sym typeface="Droid Sans"/>
              </a:rPr>
              <a:t>Open Data Day</a:t>
            </a:r>
          </a:p>
          <a:p>
            <a:pPr marL="914400" lvl="1" indent="-381000" rtl="0">
              <a:spcBef>
                <a:spcPts val="0"/>
              </a:spcBef>
              <a:spcAft>
                <a:spcPts val="0"/>
              </a:spcAft>
              <a:buClr>
                <a:srgbClr val="000000"/>
              </a:buClr>
              <a:buSzPct val="100000"/>
              <a:buFont typeface="Droid Sans"/>
            </a:pPr>
            <a:r>
              <a:rPr lang="en" sz="2400">
                <a:solidFill>
                  <a:srgbClr val="000000"/>
                </a:solidFill>
                <a:latin typeface="Droid Sans"/>
                <a:ea typeface="Droid Sans"/>
                <a:cs typeface="Droid Sans"/>
                <a:sym typeface="Droid Sans"/>
              </a:rPr>
              <a:t>Invite </a:t>
            </a:r>
            <a:r>
              <a:rPr lang="en" sz="2400" u="sng">
                <a:solidFill>
                  <a:schemeClr val="hlink"/>
                </a:solidFill>
                <a:latin typeface="Droid Sans"/>
                <a:ea typeface="Droid Sans"/>
                <a:cs typeface="Droid Sans"/>
                <a:sym typeface="Droid Sans"/>
                <a:hlinkClick r:id="rId3"/>
              </a:rPr>
              <a:t>a local Code for America brigade</a:t>
            </a:r>
            <a:r>
              <a:rPr lang="en" sz="2400">
                <a:solidFill>
                  <a:srgbClr val="000000"/>
                </a:solidFill>
                <a:latin typeface="Droid Sans"/>
                <a:ea typeface="Droid Sans"/>
                <a:cs typeface="Droid Sans"/>
                <a:sym typeface="Droid Sans"/>
              </a:rPr>
              <a:t> to co-host or facilitate a hack-a-thon or workshop</a:t>
            </a:r>
          </a:p>
          <a:p>
            <a:pPr marL="457200" lvl="0" indent="-381000" rtl="0">
              <a:spcBef>
                <a:spcPts val="0"/>
              </a:spcBef>
              <a:spcAft>
                <a:spcPts val="0"/>
              </a:spcAft>
              <a:buClr>
                <a:srgbClr val="000000"/>
              </a:buClr>
              <a:buSzPct val="100000"/>
              <a:buFont typeface="Droid Sans"/>
            </a:pPr>
            <a:r>
              <a:rPr lang="en" sz="2400" u="sng">
                <a:solidFill>
                  <a:schemeClr val="hlink"/>
                </a:solidFill>
                <a:latin typeface="Droid Sans"/>
                <a:ea typeface="Droid Sans"/>
                <a:cs typeface="Droid Sans"/>
                <a:sym typeface="Droid Sans"/>
                <a:hlinkClick r:id="rId4"/>
              </a:rPr>
              <a:t>ContentMine</a:t>
            </a:r>
          </a:p>
          <a:p>
            <a:pPr marL="914400" lvl="1" indent="-381000" rtl="0">
              <a:spcBef>
                <a:spcPts val="0"/>
              </a:spcBef>
              <a:spcAft>
                <a:spcPts val="0"/>
              </a:spcAft>
              <a:buClr>
                <a:srgbClr val="000000"/>
              </a:buClr>
              <a:buSzPct val="100000"/>
              <a:buFont typeface="Droid Sans"/>
            </a:pPr>
            <a:r>
              <a:rPr lang="en" sz="2400">
                <a:solidFill>
                  <a:srgbClr val="000000"/>
                </a:solidFill>
                <a:latin typeface="Droid Sans"/>
                <a:ea typeface="Droid Sans"/>
                <a:cs typeface="Droid Sans"/>
                <a:sym typeface="Droid Sans"/>
              </a:rPr>
              <a:t>Identify researchers or applications producers you’d like to work with and work with them to provide an event.</a:t>
            </a:r>
          </a:p>
          <a:p>
            <a:pPr marL="457200" lvl="0" indent="-381000" rtl="0">
              <a:spcBef>
                <a:spcPts val="0"/>
              </a:spcBef>
              <a:spcAft>
                <a:spcPts val="0"/>
              </a:spcAft>
              <a:buClr>
                <a:srgbClr val="000000"/>
              </a:buClr>
              <a:buSzPct val="100000"/>
              <a:buFont typeface="Droid Sans"/>
            </a:pPr>
            <a:r>
              <a:rPr lang="en" sz="2400" u="sng">
                <a:solidFill>
                  <a:schemeClr val="hlink"/>
                </a:solidFill>
                <a:latin typeface="Droid Sans"/>
                <a:ea typeface="Droid Sans"/>
                <a:cs typeface="Droid Sans"/>
                <a:sym typeface="Droid Sans"/>
                <a:hlinkClick r:id="rId5"/>
              </a:rPr>
              <a:t>TDM Forum</a:t>
            </a:r>
          </a:p>
          <a:p>
            <a:pPr marL="914400" lvl="1" indent="-381000" rtl="0">
              <a:spcBef>
                <a:spcPts val="0"/>
              </a:spcBef>
              <a:spcAft>
                <a:spcPts val="0"/>
              </a:spcAft>
              <a:buClr>
                <a:srgbClr val="000000"/>
              </a:buClr>
              <a:buSzPct val="100000"/>
              <a:buFont typeface="Droid Sans"/>
            </a:pPr>
            <a:r>
              <a:rPr lang="en" sz="2400">
                <a:solidFill>
                  <a:srgbClr val="000000"/>
                </a:solidFill>
                <a:latin typeface="Droid Sans"/>
                <a:ea typeface="Droid Sans"/>
                <a:cs typeface="Droid Sans"/>
                <a:sym typeface="Droid Sans"/>
              </a:rPr>
              <a:t>Invite researchers in your community/institution to share their experiences and expertise</a:t>
            </a:r>
          </a:p>
        </p:txBody>
      </p:sp>
      <p:pic>
        <p:nvPicPr>
          <p:cNvPr id="146" name="Shape 146"/>
          <p:cNvPicPr preferRelativeResize="0"/>
          <p:nvPr/>
        </p:nvPicPr>
        <p:blipFill>
          <a:blip r:embed="rId6">
            <a:alphaModFix/>
          </a:blip>
          <a:stretch>
            <a:fillRect/>
          </a:stretch>
        </p:blipFill>
        <p:spPr>
          <a:xfrm>
            <a:off x="6125225" y="1043150"/>
            <a:ext cx="2574101" cy="1713375"/>
          </a:xfrm>
          <a:prstGeom prst="rect">
            <a:avLst/>
          </a:prstGeom>
          <a:noFill/>
          <a:ln w="28575" cap="flat" cmpd="sng">
            <a:solidFill>
              <a:srgbClr val="666666"/>
            </a:solidFill>
            <a:prstDash val="solid"/>
            <a:round/>
            <a:headEnd type="none" w="med" len="med"/>
            <a:tailEnd type="none" w="med" len="me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Shape 151"/>
          <p:cNvSpPr txBox="1">
            <a:spLocks noGrp="1"/>
          </p:cNvSpPr>
          <p:nvPr>
            <p:ph type="title"/>
          </p:nvPr>
        </p:nvSpPr>
        <p:spPr>
          <a:xfrm>
            <a:off x="311700" y="288567"/>
            <a:ext cx="8520600" cy="763500"/>
          </a:xfrm>
          <a:prstGeom prst="rect">
            <a:avLst/>
          </a:prstGeom>
        </p:spPr>
        <p:txBody>
          <a:bodyPr wrap="square" lIns="91425" tIns="91425" rIns="91425" bIns="91425" anchor="t" anchorCtr="0">
            <a:noAutofit/>
          </a:bodyPr>
          <a:lstStyle/>
          <a:p>
            <a:pPr lvl="0">
              <a:spcBef>
                <a:spcPts val="0"/>
              </a:spcBef>
              <a:buNone/>
            </a:pPr>
            <a:r>
              <a:rPr lang="en" b="1"/>
              <a:t>Employ TDM to </a:t>
            </a:r>
          </a:p>
          <a:p>
            <a:pPr lvl="0" rtl="0">
              <a:spcBef>
                <a:spcPts val="0"/>
              </a:spcBef>
              <a:buNone/>
            </a:pPr>
            <a:r>
              <a:rPr lang="en" b="1"/>
              <a:t>improve library services</a:t>
            </a:r>
          </a:p>
        </p:txBody>
      </p:sp>
      <p:sp>
        <p:nvSpPr>
          <p:cNvPr id="152" name="Shape 152"/>
          <p:cNvSpPr txBox="1">
            <a:spLocks noGrp="1"/>
          </p:cNvSpPr>
          <p:nvPr>
            <p:ph type="body" idx="1"/>
          </p:nvPr>
        </p:nvSpPr>
        <p:spPr>
          <a:xfrm>
            <a:off x="311700" y="1395375"/>
            <a:ext cx="8520600" cy="4696500"/>
          </a:xfrm>
          <a:prstGeom prst="rect">
            <a:avLst/>
          </a:prstGeom>
        </p:spPr>
        <p:txBody>
          <a:bodyPr wrap="square" lIns="91425" tIns="91425" rIns="91425" bIns="91425" anchor="t" anchorCtr="0">
            <a:noAutofit/>
          </a:bodyPr>
          <a:lstStyle/>
          <a:p>
            <a:pPr lvl="0" rtl="0">
              <a:lnSpc>
                <a:spcPct val="100000"/>
              </a:lnSpc>
              <a:spcBef>
                <a:spcPts val="0"/>
              </a:spcBef>
              <a:spcAft>
                <a:spcPts val="1000"/>
              </a:spcAft>
              <a:buNone/>
            </a:pPr>
            <a:r>
              <a:rPr lang="en" sz="2400" dirty="0">
                <a:solidFill>
                  <a:schemeClr val="dk1"/>
                </a:solidFill>
                <a:latin typeface="Droid Sans"/>
                <a:ea typeface="Droid Sans"/>
                <a:cs typeface="Droid Sans"/>
                <a:sym typeface="Droid Sans"/>
              </a:rPr>
              <a:t>‘</a:t>
            </a:r>
            <a:r>
              <a:rPr lang="en" sz="2400" u="sng" dirty="0">
                <a:solidFill>
                  <a:schemeClr val="hlink"/>
                </a:solidFill>
                <a:latin typeface="Droid Sans"/>
                <a:ea typeface="Droid Sans"/>
                <a:cs typeface="Droid Sans"/>
                <a:sym typeface="Droid Sans"/>
                <a:hlinkClick r:id="rId3"/>
              </a:rPr>
              <a:t>Bibliomining</a:t>
            </a:r>
            <a:r>
              <a:rPr lang="en" sz="2400" dirty="0">
                <a:solidFill>
                  <a:schemeClr val="dk1"/>
                </a:solidFill>
                <a:latin typeface="Droid Sans"/>
                <a:ea typeface="Droid Sans"/>
                <a:cs typeface="Droid Sans"/>
                <a:sym typeface="Droid Sans"/>
              </a:rPr>
              <a:t>’</a:t>
            </a:r>
          </a:p>
          <a:p>
            <a:pPr lvl="0" rtl="0">
              <a:lnSpc>
                <a:spcPct val="100000"/>
              </a:lnSpc>
              <a:spcBef>
                <a:spcPts val="0"/>
              </a:spcBef>
              <a:spcAft>
                <a:spcPts val="1000"/>
              </a:spcAft>
              <a:buNone/>
            </a:pPr>
            <a:endParaRPr sz="800" b="1" dirty="0">
              <a:solidFill>
                <a:schemeClr val="dk1"/>
              </a:solidFill>
              <a:latin typeface="Droid Sans"/>
              <a:ea typeface="Droid Sans"/>
              <a:cs typeface="Droid Sans"/>
              <a:sym typeface="Droid Sans"/>
            </a:endParaRPr>
          </a:p>
          <a:p>
            <a:pPr lvl="0" rtl="0">
              <a:lnSpc>
                <a:spcPct val="100000"/>
              </a:lnSpc>
              <a:spcBef>
                <a:spcPts val="0"/>
              </a:spcBef>
              <a:spcAft>
                <a:spcPts val="1000"/>
              </a:spcAft>
              <a:buNone/>
            </a:pPr>
            <a:r>
              <a:rPr lang="en" sz="2400" b="1" dirty="0">
                <a:solidFill>
                  <a:schemeClr val="dk1"/>
                </a:solidFill>
                <a:latin typeface="Droid Sans"/>
                <a:ea typeface="Droid Sans"/>
                <a:cs typeface="Droid Sans"/>
                <a:sym typeface="Droid Sans"/>
              </a:rPr>
              <a:t>Examples</a:t>
            </a:r>
          </a:p>
          <a:p>
            <a:pPr lvl="0" rtl="0">
              <a:lnSpc>
                <a:spcPct val="100000"/>
              </a:lnSpc>
              <a:spcBef>
                <a:spcPts val="0"/>
              </a:spcBef>
              <a:spcAft>
                <a:spcPts val="1000"/>
              </a:spcAft>
              <a:buNone/>
            </a:pPr>
            <a:r>
              <a:rPr lang="en" sz="2400" u="sng" dirty="0" smtClean="0">
                <a:solidFill>
                  <a:schemeClr val="hlink"/>
                </a:solidFill>
                <a:latin typeface="Droid Sans"/>
                <a:ea typeface="Droid Sans"/>
                <a:cs typeface="Droid Sans"/>
                <a:sym typeface="Droid Sans"/>
                <a:hlinkClick r:id="rId4"/>
              </a:rPr>
              <a:t>Gaining </a:t>
            </a:r>
            <a:r>
              <a:rPr lang="en" sz="2400" u="sng" dirty="0">
                <a:solidFill>
                  <a:schemeClr val="hlink"/>
                </a:solidFill>
                <a:latin typeface="Droid Sans"/>
                <a:ea typeface="Droid Sans"/>
                <a:cs typeface="Droid Sans"/>
                <a:sym typeface="Droid Sans"/>
                <a:hlinkClick r:id="rId4"/>
              </a:rPr>
              <a:t>strategic advantage through bibliomining: Data mining for management decisions in corporate, special, digital, and traditional </a:t>
            </a:r>
            <a:r>
              <a:rPr lang="en" sz="2400" u="sng" dirty="0" smtClean="0">
                <a:solidFill>
                  <a:schemeClr val="hlink"/>
                </a:solidFill>
                <a:latin typeface="Droid Sans"/>
                <a:ea typeface="Droid Sans"/>
                <a:cs typeface="Droid Sans"/>
                <a:sym typeface="Droid Sans"/>
                <a:hlinkClick r:id="rId4"/>
              </a:rPr>
              <a:t>libraries</a:t>
            </a:r>
            <a:r>
              <a:rPr lang="en" sz="2400" dirty="0" smtClean="0">
                <a:solidFill>
                  <a:schemeClr val="dk1"/>
                </a:solidFill>
                <a:latin typeface="Droid Sans"/>
                <a:ea typeface="Droid Sans"/>
                <a:cs typeface="Droid Sans"/>
                <a:sym typeface="Droid Sans"/>
              </a:rPr>
              <a:t>.</a:t>
            </a:r>
            <a:r>
              <a:rPr lang="en-US" sz="2400" dirty="0">
                <a:solidFill>
                  <a:srgbClr val="000000"/>
                </a:solidFill>
                <a:latin typeface="Droid Sans"/>
                <a:ea typeface="Droid Sans"/>
                <a:cs typeface="Droid Sans"/>
                <a:sym typeface="Droid Sans"/>
              </a:rPr>
              <a:t> </a:t>
            </a:r>
            <a:endParaRPr lang="en-US" sz="2400" dirty="0" smtClean="0">
              <a:solidFill>
                <a:srgbClr val="000000"/>
              </a:solidFill>
              <a:latin typeface="Droid Sans"/>
              <a:ea typeface="Droid Sans"/>
              <a:cs typeface="Droid Sans"/>
              <a:sym typeface="Droid Sans"/>
            </a:endParaRPr>
          </a:p>
          <a:p>
            <a:pPr lvl="0" rtl="0">
              <a:lnSpc>
                <a:spcPct val="100000"/>
              </a:lnSpc>
              <a:spcBef>
                <a:spcPts val="0"/>
              </a:spcBef>
              <a:spcAft>
                <a:spcPts val="1000"/>
              </a:spcAft>
              <a:buNone/>
            </a:pPr>
            <a:r>
              <a:rPr lang="en" sz="2400" u="sng" dirty="0" smtClean="0">
                <a:solidFill>
                  <a:schemeClr val="hlink"/>
                </a:solidFill>
                <a:highlight>
                  <a:srgbClr val="FFFFFF"/>
                </a:highlight>
                <a:latin typeface="Droid Sans"/>
                <a:ea typeface="Droid Sans"/>
                <a:cs typeface="Droid Sans"/>
                <a:sym typeface="Droid Sans"/>
                <a:hlinkClick r:id="rId5"/>
              </a:rPr>
              <a:t>Use </a:t>
            </a:r>
            <a:r>
              <a:rPr lang="en" sz="2400" u="sng" dirty="0">
                <a:solidFill>
                  <a:schemeClr val="hlink"/>
                </a:solidFill>
                <a:highlight>
                  <a:srgbClr val="FFFFFF"/>
                </a:highlight>
                <a:latin typeface="Droid Sans"/>
                <a:ea typeface="Droid Sans"/>
                <a:cs typeface="Droid Sans"/>
                <a:sym typeface="Droid Sans"/>
                <a:hlinkClick r:id="rId5"/>
              </a:rPr>
              <a:t>and understand: the inclusion of services against texts in library catalogs and “discovery </a:t>
            </a:r>
            <a:r>
              <a:rPr lang="en" sz="2400" u="sng" dirty="0" smtClean="0">
                <a:solidFill>
                  <a:schemeClr val="hlink"/>
                </a:solidFill>
                <a:highlight>
                  <a:srgbClr val="FFFFFF"/>
                </a:highlight>
                <a:latin typeface="Droid Sans"/>
                <a:ea typeface="Droid Sans"/>
                <a:cs typeface="Droid Sans"/>
                <a:sym typeface="Droid Sans"/>
                <a:hlinkClick r:id="rId5"/>
              </a:rPr>
              <a:t>systems</a:t>
            </a:r>
            <a:endParaRPr lang="en-US" sz="2400" dirty="0">
              <a:solidFill>
                <a:srgbClr val="000000"/>
              </a:solidFill>
              <a:highlight>
                <a:srgbClr val="FFFFFF"/>
              </a:highlight>
              <a:latin typeface="Droid Sans"/>
              <a:ea typeface="Droid Sans"/>
              <a:cs typeface="Droid Sans"/>
              <a:sym typeface="Droid Sans"/>
            </a:endParaRPr>
          </a:p>
          <a:p>
            <a:pPr lvl="0" rtl="0">
              <a:lnSpc>
                <a:spcPct val="100000"/>
              </a:lnSpc>
              <a:spcBef>
                <a:spcPts val="0"/>
              </a:spcBef>
              <a:spcAft>
                <a:spcPts val="1000"/>
              </a:spcAft>
              <a:buNone/>
            </a:pPr>
            <a:r>
              <a:rPr lang="en" sz="2400" u="sng" dirty="0" smtClean="0">
                <a:solidFill>
                  <a:schemeClr val="hlink"/>
                </a:solidFill>
                <a:latin typeface="Droid Sans"/>
                <a:ea typeface="Droid Sans"/>
                <a:cs typeface="Droid Sans"/>
                <a:sym typeface="Droid Sans"/>
                <a:hlinkClick r:id="rId6"/>
              </a:rPr>
              <a:t>Towards </a:t>
            </a:r>
            <a:r>
              <a:rPr lang="en" sz="2400" u="sng" dirty="0">
                <a:solidFill>
                  <a:schemeClr val="hlink"/>
                </a:solidFill>
                <a:latin typeface="Droid Sans"/>
                <a:ea typeface="Droid Sans"/>
                <a:cs typeface="Droid Sans"/>
                <a:sym typeface="Droid Sans"/>
                <a:hlinkClick r:id="rId6"/>
              </a:rPr>
              <a:t>linking libraries and Wikipedia: automatic subject indexing of library records with Wikipedia </a:t>
            </a:r>
            <a:r>
              <a:rPr lang="en" sz="2400" u="sng" dirty="0" smtClean="0">
                <a:solidFill>
                  <a:schemeClr val="hlink"/>
                </a:solidFill>
                <a:latin typeface="Droid Sans"/>
                <a:ea typeface="Droid Sans"/>
                <a:cs typeface="Droid Sans"/>
                <a:sym typeface="Droid Sans"/>
                <a:hlinkClick r:id="rId6"/>
              </a:rPr>
              <a:t>concepts</a:t>
            </a:r>
            <a:endParaRPr lang="en-US" sz="2400" dirty="0">
              <a:solidFill>
                <a:srgbClr val="000000"/>
              </a:solidFill>
              <a:latin typeface="Droid Sans"/>
              <a:ea typeface="Droid Sans"/>
              <a:cs typeface="Droid Sans"/>
              <a:sym typeface="Droid Sans"/>
            </a:endParaRPr>
          </a:p>
          <a:p>
            <a:pPr lvl="0" rtl="0">
              <a:lnSpc>
                <a:spcPct val="100000"/>
              </a:lnSpc>
              <a:spcBef>
                <a:spcPts val="0"/>
              </a:spcBef>
              <a:spcAft>
                <a:spcPts val="1000"/>
              </a:spcAft>
              <a:buNone/>
            </a:pPr>
            <a:r>
              <a:rPr lang="en" sz="2400" u="sng" dirty="0" smtClean="0">
                <a:solidFill>
                  <a:schemeClr val="hlink"/>
                </a:solidFill>
                <a:latin typeface="Droid Sans"/>
                <a:ea typeface="Droid Sans"/>
                <a:cs typeface="Droid Sans"/>
                <a:sym typeface="Droid Sans"/>
                <a:hlinkClick r:id="rId7"/>
              </a:rPr>
              <a:t>Data-mining </a:t>
            </a:r>
            <a:r>
              <a:rPr lang="en" sz="2400" u="sng" dirty="0">
                <a:solidFill>
                  <a:schemeClr val="hlink"/>
                </a:solidFill>
                <a:latin typeface="Droid Sans"/>
                <a:ea typeface="Droid Sans"/>
                <a:cs typeface="Droid Sans"/>
                <a:sym typeface="Droid Sans"/>
                <a:hlinkClick r:id="rId7"/>
              </a:rPr>
              <a:t>the </a:t>
            </a:r>
            <a:r>
              <a:rPr lang="en" sz="2400" u="sng" dirty="0" smtClean="0">
                <a:solidFill>
                  <a:schemeClr val="hlink"/>
                </a:solidFill>
                <a:latin typeface="Droid Sans"/>
                <a:ea typeface="Droid Sans"/>
                <a:cs typeface="Droid Sans"/>
                <a:sym typeface="Droid Sans"/>
                <a:hlinkClick r:id="rId7"/>
              </a:rPr>
              <a:t>Library</a:t>
            </a:r>
            <a:endParaRPr lang="en" sz="2400" dirty="0">
              <a:solidFill>
                <a:srgbClr val="000000"/>
              </a:solidFill>
              <a:latin typeface="Droid Sans"/>
              <a:ea typeface="Droid Sans"/>
              <a:cs typeface="Droid Sans"/>
              <a:sym typeface="Droid Sans"/>
            </a:endParaRPr>
          </a:p>
          <a:p>
            <a:pPr lvl="0" rtl="0">
              <a:spcBef>
                <a:spcPts val="0"/>
              </a:spcBef>
              <a:spcAft>
                <a:spcPts val="1000"/>
              </a:spcAft>
              <a:buNone/>
            </a:pPr>
            <a:endParaRPr sz="2400" dirty="0">
              <a:solidFill>
                <a:srgbClr val="000000"/>
              </a:solidFill>
              <a:latin typeface="Droid Sans"/>
              <a:ea typeface="Droid Sans"/>
              <a:cs typeface="Droid Sans"/>
              <a:sym typeface="Droid Sans"/>
            </a:endParaRPr>
          </a:p>
        </p:txBody>
      </p:sp>
      <p:pic>
        <p:nvPicPr>
          <p:cNvPr id="153" name="Shape 153"/>
          <p:cNvPicPr preferRelativeResize="0"/>
          <p:nvPr/>
        </p:nvPicPr>
        <p:blipFill>
          <a:blip r:embed="rId8">
            <a:alphaModFix/>
          </a:blip>
          <a:stretch>
            <a:fillRect/>
          </a:stretch>
        </p:blipFill>
        <p:spPr>
          <a:xfrm>
            <a:off x="5552000" y="381225"/>
            <a:ext cx="3132699" cy="20852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Shape 158"/>
          <p:cNvSpPr txBox="1">
            <a:spLocks noGrp="1"/>
          </p:cNvSpPr>
          <p:nvPr>
            <p:ph type="title"/>
          </p:nvPr>
        </p:nvSpPr>
        <p:spPr>
          <a:xfrm>
            <a:off x="311700" y="318083"/>
            <a:ext cx="8520600" cy="1560300"/>
          </a:xfrm>
          <a:prstGeom prst="rect">
            <a:avLst/>
          </a:prstGeom>
        </p:spPr>
        <p:txBody>
          <a:bodyPr wrap="square" lIns="91425" tIns="91425" rIns="91425" bIns="91425" anchor="t" anchorCtr="0">
            <a:noAutofit/>
          </a:bodyPr>
          <a:lstStyle/>
          <a:p>
            <a:pPr lvl="0">
              <a:spcBef>
                <a:spcPts val="0"/>
              </a:spcBef>
              <a:buNone/>
            </a:pPr>
            <a:r>
              <a:rPr lang="en" b="1"/>
              <a:t>Activity</a:t>
            </a:r>
          </a:p>
          <a:p>
            <a:pPr lvl="0">
              <a:spcBef>
                <a:spcPts val="0"/>
              </a:spcBef>
              <a:buNone/>
            </a:pPr>
            <a:r>
              <a:rPr lang="en" b="1"/>
              <a:t>Consulting on a TDM Project:</a:t>
            </a:r>
          </a:p>
          <a:p>
            <a:pPr lvl="0" rtl="0">
              <a:spcBef>
                <a:spcPts val="0"/>
              </a:spcBef>
              <a:buNone/>
            </a:pPr>
            <a:r>
              <a:rPr lang="en" b="1"/>
              <a:t>Questions to Ask</a:t>
            </a:r>
          </a:p>
        </p:txBody>
      </p:sp>
      <p:sp>
        <p:nvSpPr>
          <p:cNvPr id="159" name="Shape 159"/>
          <p:cNvSpPr txBox="1">
            <a:spLocks noGrp="1"/>
          </p:cNvSpPr>
          <p:nvPr>
            <p:ph type="body" idx="1"/>
          </p:nvPr>
        </p:nvSpPr>
        <p:spPr>
          <a:xfrm>
            <a:off x="253350" y="2548350"/>
            <a:ext cx="8637300" cy="3687000"/>
          </a:xfrm>
          <a:prstGeom prst="rect">
            <a:avLst/>
          </a:prstGeom>
        </p:spPr>
        <p:txBody>
          <a:bodyPr wrap="square" lIns="91425" tIns="91425" rIns="91425" bIns="91425" anchor="t" anchorCtr="0">
            <a:noAutofit/>
          </a:bodyPr>
          <a:lstStyle/>
          <a:p>
            <a:pPr lvl="0">
              <a:lnSpc>
                <a:spcPct val="100000"/>
              </a:lnSpc>
              <a:spcBef>
                <a:spcPts val="0"/>
              </a:spcBef>
              <a:buNone/>
            </a:pPr>
            <a:r>
              <a:rPr lang="en" sz="2600">
                <a:solidFill>
                  <a:srgbClr val="000000"/>
                </a:solidFill>
                <a:latin typeface="Droid Sans"/>
                <a:ea typeface="Droid Sans"/>
                <a:cs typeface="Droid Sans"/>
                <a:sym typeface="Droid Sans"/>
              </a:rPr>
              <a:t>If you knew someone were coming to you for a 'TDM Consultation,' </a:t>
            </a:r>
            <a:r>
              <a:rPr lang="en" sz="2600" b="1">
                <a:solidFill>
                  <a:srgbClr val="000000"/>
                </a:solidFill>
                <a:latin typeface="Droid Sans"/>
                <a:ea typeface="Droid Sans"/>
                <a:cs typeface="Droid Sans"/>
                <a:sym typeface="Droid Sans"/>
              </a:rPr>
              <a:t>what questions might you ask?</a:t>
            </a:r>
            <a:r>
              <a:rPr lang="en" sz="2600">
                <a:solidFill>
                  <a:srgbClr val="000000"/>
                </a:solidFill>
                <a:latin typeface="Droid Sans"/>
                <a:ea typeface="Droid Sans"/>
                <a:cs typeface="Droid Sans"/>
                <a:sym typeface="Droid Sans"/>
              </a:rPr>
              <a:t>:</a:t>
            </a:r>
          </a:p>
          <a:p>
            <a:pPr marL="457200" lvl="0" indent="-393700">
              <a:lnSpc>
                <a:spcPct val="100000"/>
              </a:lnSpc>
              <a:spcBef>
                <a:spcPts val="0"/>
              </a:spcBef>
              <a:buClr>
                <a:srgbClr val="000000"/>
              </a:buClr>
              <a:buSzPct val="100000"/>
              <a:buFont typeface="Droid Sans"/>
            </a:pPr>
            <a:r>
              <a:rPr lang="en" sz="2600">
                <a:solidFill>
                  <a:srgbClr val="000000"/>
                </a:solidFill>
                <a:latin typeface="Droid Sans"/>
                <a:ea typeface="Droid Sans"/>
                <a:cs typeface="Droid Sans"/>
                <a:sym typeface="Droid Sans"/>
              </a:rPr>
              <a:t>Ahead of time (if you have the opportunity)</a:t>
            </a:r>
          </a:p>
          <a:p>
            <a:pPr marL="457200" lvl="0" indent="-393700">
              <a:lnSpc>
                <a:spcPct val="100000"/>
              </a:lnSpc>
              <a:spcBef>
                <a:spcPts val="0"/>
              </a:spcBef>
              <a:buClr>
                <a:srgbClr val="000000"/>
              </a:buClr>
              <a:buSzPct val="100000"/>
              <a:buFont typeface="Droid Sans"/>
            </a:pPr>
            <a:r>
              <a:rPr lang="en" sz="2600">
                <a:solidFill>
                  <a:srgbClr val="000000"/>
                </a:solidFill>
                <a:latin typeface="Droid Sans"/>
                <a:ea typeface="Droid Sans"/>
                <a:cs typeface="Droid Sans"/>
                <a:sym typeface="Droid Sans"/>
              </a:rPr>
              <a:t>At the start of the consultation</a:t>
            </a:r>
          </a:p>
          <a:p>
            <a:pPr marL="457200" lvl="0" indent="-393700">
              <a:lnSpc>
                <a:spcPct val="100000"/>
              </a:lnSpc>
              <a:spcBef>
                <a:spcPts val="0"/>
              </a:spcBef>
              <a:buClr>
                <a:srgbClr val="000000"/>
              </a:buClr>
              <a:buSzPct val="100000"/>
              <a:buFont typeface="Droid Sans"/>
            </a:pPr>
            <a:r>
              <a:rPr lang="en" sz="2600">
                <a:solidFill>
                  <a:srgbClr val="000000"/>
                </a:solidFill>
                <a:latin typeface="Droid Sans"/>
                <a:ea typeface="Droid Sans"/>
                <a:cs typeface="Droid Sans"/>
                <a:sym typeface="Droid Sans"/>
              </a:rPr>
              <a:t>During the consultation (what are key info points you'd want to be sure to touch on during the conversation)</a:t>
            </a:r>
          </a:p>
          <a:p>
            <a:pPr lvl="0" rtl="0">
              <a:lnSpc>
                <a:spcPct val="100000"/>
              </a:lnSpc>
              <a:spcBef>
                <a:spcPts val="0"/>
              </a:spcBef>
              <a:buNone/>
            </a:pPr>
            <a:endParaRPr sz="2600">
              <a:solidFill>
                <a:srgbClr val="000000"/>
              </a:solidFill>
              <a:latin typeface="Droid Sans"/>
              <a:ea typeface="Droid Sans"/>
              <a:cs typeface="Droid Sans"/>
              <a:sym typeface="Droid Sans"/>
            </a:endParaRPr>
          </a:p>
        </p:txBody>
      </p:sp>
      <p:pic>
        <p:nvPicPr>
          <p:cNvPr id="160" name="Shape 160"/>
          <p:cNvPicPr preferRelativeResize="0"/>
          <p:nvPr/>
        </p:nvPicPr>
        <p:blipFill>
          <a:blip r:embed="rId3">
            <a:alphaModFix/>
          </a:blip>
          <a:stretch>
            <a:fillRect/>
          </a:stretch>
        </p:blipFill>
        <p:spPr>
          <a:xfrm>
            <a:off x="7007100" y="241875"/>
            <a:ext cx="1828626" cy="1828626"/>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body" idx="1"/>
          </p:nvPr>
        </p:nvSpPr>
        <p:spPr>
          <a:xfrm>
            <a:off x="311700" y="2008934"/>
            <a:ext cx="8520600" cy="3933300"/>
          </a:xfrm>
          <a:prstGeom prst="rect">
            <a:avLst/>
          </a:prstGeom>
        </p:spPr>
        <p:txBody>
          <a:bodyPr wrap="square" lIns="91425" tIns="91425" rIns="91425" bIns="91425" anchor="t" anchorCtr="0">
            <a:noAutofit/>
          </a:bodyPr>
          <a:lstStyle/>
          <a:p>
            <a:pPr marL="457200" lvl="0" indent="-381000" rtl="0">
              <a:lnSpc>
                <a:spcPct val="100000"/>
              </a:lnSpc>
              <a:spcBef>
                <a:spcPts val="0"/>
              </a:spcBef>
              <a:buClr>
                <a:srgbClr val="000000"/>
              </a:buClr>
              <a:buSzPct val="100000"/>
              <a:buFont typeface="Droid Sans"/>
            </a:pPr>
            <a:r>
              <a:rPr lang="en" sz="2400" dirty="0">
                <a:solidFill>
                  <a:srgbClr val="000000"/>
                </a:solidFill>
                <a:latin typeface="Droid Sans"/>
                <a:ea typeface="Droid Sans"/>
                <a:cs typeface="Droid Sans"/>
                <a:sym typeface="Droid Sans"/>
              </a:rPr>
              <a:t>Does the content source provider support TDM projects, provide policies, or offer contacts for requests? </a:t>
            </a:r>
          </a:p>
          <a:p>
            <a:pPr marL="457200" lvl="0" indent="-381000" rtl="0">
              <a:lnSpc>
                <a:spcPct val="100000"/>
              </a:lnSpc>
              <a:spcBef>
                <a:spcPts val="0"/>
              </a:spcBef>
              <a:buClr>
                <a:srgbClr val="000000"/>
              </a:buClr>
              <a:buSzPct val="100000"/>
              <a:buFont typeface="Droid Sans"/>
            </a:pPr>
            <a:r>
              <a:rPr lang="en" sz="2400" dirty="0">
                <a:solidFill>
                  <a:srgbClr val="000000"/>
                </a:solidFill>
                <a:latin typeface="Droid Sans"/>
                <a:ea typeface="Droid Sans"/>
                <a:cs typeface="Droid Sans"/>
                <a:sym typeface="Droid Sans"/>
              </a:rPr>
              <a:t>How will the file type or extraction method affect the TDM project goals? </a:t>
            </a:r>
          </a:p>
          <a:p>
            <a:pPr marL="457200" lvl="0" indent="-381000" rtl="0">
              <a:lnSpc>
                <a:spcPct val="100000"/>
              </a:lnSpc>
              <a:spcBef>
                <a:spcPts val="0"/>
              </a:spcBef>
              <a:buClr>
                <a:srgbClr val="000000"/>
              </a:buClr>
              <a:buSzPct val="100000"/>
              <a:buFont typeface="Droid Sans"/>
            </a:pPr>
            <a:r>
              <a:rPr lang="en" sz="2400" dirty="0">
                <a:solidFill>
                  <a:srgbClr val="000000"/>
                </a:solidFill>
                <a:latin typeface="Droid Sans"/>
                <a:ea typeface="Droid Sans"/>
                <a:cs typeface="Droid Sans"/>
                <a:sym typeface="Droid Sans"/>
              </a:rPr>
              <a:t>How large is the expected data? How will it be transferred? Where will it be stored?</a:t>
            </a:r>
          </a:p>
          <a:p>
            <a:pPr marL="457200" lvl="0" indent="-381000" rtl="0">
              <a:lnSpc>
                <a:spcPct val="100000"/>
              </a:lnSpc>
              <a:spcBef>
                <a:spcPts val="0"/>
              </a:spcBef>
              <a:buClr>
                <a:srgbClr val="000000"/>
              </a:buClr>
              <a:buSzPct val="100000"/>
              <a:buFont typeface="Droid Sans"/>
            </a:pPr>
            <a:r>
              <a:rPr lang="en" sz="2400" dirty="0">
                <a:solidFill>
                  <a:srgbClr val="000000"/>
                </a:solidFill>
                <a:latin typeface="Droid Sans"/>
                <a:ea typeface="Droid Sans"/>
                <a:cs typeface="Droid Sans"/>
                <a:sym typeface="Droid Sans"/>
              </a:rPr>
              <a:t>If the data is digitized text, what is the quality of the Optical Character Recognition (OCR)? Is it possible to get a sample of the OCR to check for quality?</a:t>
            </a:r>
          </a:p>
          <a:p>
            <a:pPr lvl="0" rtl="0">
              <a:lnSpc>
                <a:spcPct val="100000"/>
              </a:lnSpc>
              <a:spcBef>
                <a:spcPts val="0"/>
              </a:spcBef>
              <a:buNone/>
            </a:pPr>
            <a:r>
              <a:rPr lang="en" sz="2600" b="1" dirty="0">
                <a:solidFill>
                  <a:srgbClr val="000000"/>
                </a:solidFill>
                <a:latin typeface="Droid Sans"/>
                <a:ea typeface="Droid Sans"/>
                <a:cs typeface="Droid Sans"/>
                <a:sym typeface="Droid Sans"/>
              </a:rPr>
              <a:t>→ What would you add?</a:t>
            </a:r>
          </a:p>
        </p:txBody>
      </p:sp>
      <p:sp>
        <p:nvSpPr>
          <p:cNvPr id="166" name="Shape 166"/>
          <p:cNvSpPr txBox="1">
            <a:spLocks noGrp="1"/>
          </p:cNvSpPr>
          <p:nvPr>
            <p:ph type="title"/>
          </p:nvPr>
        </p:nvSpPr>
        <p:spPr>
          <a:xfrm>
            <a:off x="311700" y="318083"/>
            <a:ext cx="8520600" cy="1560300"/>
          </a:xfrm>
          <a:prstGeom prst="rect">
            <a:avLst/>
          </a:prstGeom>
        </p:spPr>
        <p:txBody>
          <a:bodyPr wrap="square" lIns="91425" tIns="91425" rIns="91425" bIns="91425" anchor="t" anchorCtr="0">
            <a:noAutofit/>
          </a:bodyPr>
          <a:lstStyle/>
          <a:p>
            <a:pPr lvl="0" rtl="0">
              <a:spcBef>
                <a:spcPts val="0"/>
              </a:spcBef>
              <a:buNone/>
            </a:pPr>
            <a:r>
              <a:rPr lang="en" b="1"/>
              <a:t>Activity</a:t>
            </a:r>
          </a:p>
          <a:p>
            <a:pPr lvl="0" rtl="0">
              <a:spcBef>
                <a:spcPts val="0"/>
              </a:spcBef>
              <a:buNone/>
            </a:pPr>
            <a:r>
              <a:rPr lang="en" b="1"/>
              <a:t>Consulting on a TDM Project:</a:t>
            </a:r>
          </a:p>
          <a:p>
            <a:pPr lvl="0" rtl="0">
              <a:spcBef>
                <a:spcPts val="0"/>
              </a:spcBef>
              <a:buNone/>
            </a:pPr>
            <a:r>
              <a:rPr lang="en" b="1"/>
              <a:t>Questions to Ask - Examples</a:t>
            </a:r>
          </a:p>
        </p:txBody>
      </p:sp>
      <p:pic>
        <p:nvPicPr>
          <p:cNvPr id="167" name="Shape 167"/>
          <p:cNvPicPr preferRelativeResize="0"/>
          <p:nvPr/>
        </p:nvPicPr>
        <p:blipFill>
          <a:blip r:embed="rId3">
            <a:alphaModFix/>
          </a:blip>
          <a:stretch>
            <a:fillRect/>
          </a:stretch>
        </p:blipFill>
        <p:spPr>
          <a:xfrm>
            <a:off x="7007100" y="241875"/>
            <a:ext cx="1828626" cy="1828626"/>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Shape 172"/>
          <p:cNvSpPr txBox="1">
            <a:spLocks noGrp="1"/>
          </p:cNvSpPr>
          <p:nvPr>
            <p:ph type="title"/>
          </p:nvPr>
        </p:nvSpPr>
        <p:spPr>
          <a:xfrm>
            <a:off x="311700" y="212367"/>
            <a:ext cx="8520600" cy="763500"/>
          </a:xfrm>
          <a:prstGeom prst="rect">
            <a:avLst/>
          </a:prstGeom>
        </p:spPr>
        <p:txBody>
          <a:bodyPr wrap="square" lIns="91425" tIns="91425" rIns="91425" bIns="91425" anchor="t" anchorCtr="0">
            <a:noAutofit/>
          </a:bodyPr>
          <a:lstStyle/>
          <a:p>
            <a:pPr lvl="0" rtl="0">
              <a:spcBef>
                <a:spcPts val="0"/>
              </a:spcBef>
              <a:buNone/>
            </a:pPr>
            <a:r>
              <a:rPr lang="en" b="1"/>
              <a:t>Additional References</a:t>
            </a:r>
          </a:p>
        </p:txBody>
      </p:sp>
      <p:sp>
        <p:nvSpPr>
          <p:cNvPr id="173" name="Shape 173"/>
          <p:cNvSpPr txBox="1">
            <a:spLocks noGrp="1"/>
          </p:cNvSpPr>
          <p:nvPr>
            <p:ph type="body" idx="1"/>
          </p:nvPr>
        </p:nvSpPr>
        <p:spPr>
          <a:xfrm>
            <a:off x="311700" y="898200"/>
            <a:ext cx="8520600" cy="5739300"/>
          </a:xfrm>
          <a:prstGeom prst="rect">
            <a:avLst/>
          </a:prstGeom>
        </p:spPr>
        <p:txBody>
          <a:bodyPr wrap="square" lIns="91425" tIns="91425" rIns="91425" bIns="91425" anchor="t" anchorCtr="0">
            <a:noAutofit/>
          </a:bodyPr>
          <a:lstStyle/>
          <a:p>
            <a:pPr lvl="0">
              <a:spcBef>
                <a:spcPts val="0"/>
              </a:spcBef>
              <a:buNone/>
            </a:pPr>
            <a:r>
              <a:rPr lang="en" sz="2000" b="1" dirty="0">
                <a:solidFill>
                  <a:srgbClr val="000000"/>
                </a:solidFill>
                <a:highlight>
                  <a:srgbClr val="FFFFFF"/>
                </a:highlight>
                <a:latin typeface="Droid Sans"/>
                <a:ea typeface="Droid Sans"/>
                <a:cs typeface="Droid Sans"/>
                <a:sym typeface="Droid Sans"/>
              </a:rPr>
              <a:t>Report: </a:t>
            </a:r>
            <a:r>
              <a:rPr lang="en" dirty="0">
                <a:solidFill>
                  <a:srgbClr val="000000"/>
                </a:solidFill>
                <a:highlight>
                  <a:srgbClr val="FFFFFF"/>
                </a:highlight>
                <a:latin typeface="Droid Sans"/>
                <a:ea typeface="Droid Sans"/>
                <a:cs typeface="Droid Sans"/>
                <a:sym typeface="Droid Sans"/>
              </a:rPr>
              <a:t>Young, P., Brittle, C., Haugen, I., Lener, E., Pannabecker, V. (2017). </a:t>
            </a:r>
            <a:r>
              <a:rPr lang="en" b="1" dirty="0">
                <a:solidFill>
                  <a:srgbClr val="000000"/>
                </a:solidFill>
                <a:highlight>
                  <a:srgbClr val="FFFFFF"/>
                </a:highlight>
                <a:latin typeface="Droid Sans"/>
                <a:ea typeface="Droid Sans"/>
                <a:cs typeface="Droid Sans"/>
                <a:sym typeface="Droid Sans"/>
              </a:rPr>
              <a:t>Library support for text and data mining: A report for the University Libraries at Virginia Tech</a:t>
            </a:r>
            <a:r>
              <a:rPr lang="en" dirty="0">
                <a:solidFill>
                  <a:srgbClr val="000000"/>
                </a:solidFill>
                <a:highlight>
                  <a:srgbClr val="FFFFFF"/>
                </a:highlight>
                <a:latin typeface="Droid Sans"/>
                <a:ea typeface="Droid Sans"/>
                <a:cs typeface="Droid Sans"/>
                <a:sym typeface="Droid Sans"/>
              </a:rPr>
              <a:t>. Retrieved from</a:t>
            </a:r>
            <a:r>
              <a:rPr lang="en" dirty="0">
                <a:solidFill>
                  <a:srgbClr val="000000"/>
                </a:solidFill>
                <a:highlight>
                  <a:srgbClr val="FFFFFF"/>
                </a:highlight>
                <a:latin typeface="Droid Sans"/>
                <a:ea typeface="Droid Sans"/>
                <a:cs typeface="Droid Sans"/>
                <a:sym typeface="Droid Sans"/>
                <a:hlinkClick r:id="rId3"/>
              </a:rPr>
              <a:t> </a:t>
            </a:r>
            <a:r>
              <a:rPr lang="en" u="sng" dirty="0">
                <a:solidFill>
                  <a:srgbClr val="1155CC"/>
                </a:solidFill>
                <a:highlight>
                  <a:srgbClr val="FFFFFF"/>
                </a:highlight>
                <a:latin typeface="Droid Sans"/>
                <a:ea typeface="Droid Sans"/>
                <a:cs typeface="Droid Sans"/>
                <a:sym typeface="Droid Sans"/>
                <a:hlinkClick r:id="rId3"/>
              </a:rPr>
              <a:t>http://hdl.handle.net/10919/78466</a:t>
            </a:r>
          </a:p>
          <a:p>
            <a:pPr lvl="0" rtl="0">
              <a:spcBef>
                <a:spcPts val="0"/>
              </a:spcBef>
              <a:buNone/>
            </a:pPr>
            <a:r>
              <a:rPr lang="en" b="1" dirty="0">
                <a:solidFill>
                  <a:srgbClr val="000000"/>
                </a:solidFill>
                <a:latin typeface="Droid Sans"/>
                <a:ea typeface="Droid Sans"/>
                <a:cs typeface="Droid Sans"/>
                <a:sym typeface="Droid Sans"/>
              </a:rPr>
              <a:t>This Presentation</a:t>
            </a:r>
            <a:r>
              <a:rPr lang="en" dirty="0">
                <a:solidFill>
                  <a:srgbClr val="000000"/>
                </a:solidFill>
                <a:latin typeface="Droid Sans"/>
                <a:ea typeface="Droid Sans"/>
                <a:cs typeface="Droid Sans"/>
                <a:sym typeface="Droid Sans"/>
              </a:rPr>
              <a:t>: </a:t>
            </a:r>
            <a:r>
              <a:rPr lang="en" u="sng" dirty="0">
                <a:solidFill>
                  <a:schemeClr val="hlink"/>
                </a:solidFill>
                <a:latin typeface="Droid Sans"/>
                <a:ea typeface="Droid Sans"/>
                <a:cs typeface="Droid Sans"/>
                <a:sym typeface="Droid Sans"/>
                <a:hlinkClick r:id="rId4"/>
              </a:rPr>
              <a:t>http://hdl.handle.net/10919/79483</a:t>
            </a:r>
            <a:r>
              <a:rPr lang="en" dirty="0">
                <a:solidFill>
                  <a:srgbClr val="000000"/>
                </a:solidFill>
                <a:latin typeface="Droid Sans"/>
                <a:ea typeface="Droid Sans"/>
                <a:cs typeface="Droid Sans"/>
                <a:sym typeface="Droid Sans"/>
              </a:rPr>
              <a:t> </a:t>
            </a:r>
          </a:p>
          <a:p>
            <a:pPr lvl="0">
              <a:spcBef>
                <a:spcPts val="0"/>
              </a:spcBef>
              <a:spcAft>
                <a:spcPts val="400"/>
              </a:spcAft>
              <a:buNone/>
            </a:pPr>
            <a:r>
              <a:rPr lang="en" sz="2000" b="1" dirty="0">
                <a:solidFill>
                  <a:srgbClr val="000000"/>
                </a:solidFill>
                <a:latin typeface="Droid Sans"/>
                <a:ea typeface="Droid Sans"/>
                <a:cs typeface="Droid Sans"/>
                <a:sym typeface="Droid Sans"/>
              </a:rPr>
              <a:t>Libraries, licensing, and TDM</a:t>
            </a:r>
          </a:p>
          <a:p>
            <a:pPr lvl="0">
              <a:spcBef>
                <a:spcPts val="0"/>
              </a:spcBef>
              <a:buNone/>
            </a:pPr>
            <a:r>
              <a:rPr lang="en" sz="2000" u="sng" dirty="0">
                <a:solidFill>
                  <a:schemeClr val="hlink"/>
                </a:solidFill>
                <a:latin typeface="Droid Sans"/>
                <a:ea typeface="Droid Sans"/>
                <a:cs typeface="Droid Sans"/>
                <a:sym typeface="Droid Sans"/>
                <a:hlinkClick r:id="rId5"/>
              </a:rPr>
              <a:t>Text &amp; Data Mining Clauses in Academic Library Licenses: A Case Study</a:t>
            </a:r>
          </a:p>
          <a:p>
            <a:pPr lvl="0" rtl="0">
              <a:spcBef>
                <a:spcPts val="0"/>
              </a:spcBef>
              <a:spcAft>
                <a:spcPts val="400"/>
              </a:spcAft>
              <a:buNone/>
            </a:pPr>
            <a:r>
              <a:rPr lang="en" sz="2000" b="1" dirty="0">
                <a:solidFill>
                  <a:srgbClr val="000000"/>
                </a:solidFill>
                <a:latin typeface="Droid Sans"/>
                <a:ea typeface="Droid Sans"/>
                <a:cs typeface="Droid Sans"/>
                <a:sym typeface="Droid Sans"/>
              </a:rPr>
              <a:t>Organization to Follow</a:t>
            </a:r>
          </a:p>
          <a:p>
            <a:pPr marL="457200" lvl="0" indent="-228600" rtl="0">
              <a:spcBef>
                <a:spcPts val="0"/>
              </a:spcBef>
              <a:buClr>
                <a:srgbClr val="000000"/>
              </a:buClr>
              <a:buFont typeface="Droid Sans"/>
            </a:pPr>
            <a:r>
              <a:rPr lang="en" u="sng" dirty="0">
                <a:solidFill>
                  <a:schemeClr val="hlink"/>
                </a:solidFill>
                <a:latin typeface="Droid Sans"/>
                <a:ea typeface="Droid Sans"/>
                <a:cs typeface="Droid Sans"/>
                <a:sym typeface="Droid Sans"/>
                <a:hlinkClick r:id="rId6"/>
              </a:rPr>
              <a:t>Future TDM</a:t>
            </a:r>
          </a:p>
          <a:p>
            <a:pPr lvl="0" rtl="0">
              <a:lnSpc>
                <a:spcPct val="115000"/>
              </a:lnSpc>
              <a:spcBef>
                <a:spcPts val="0"/>
              </a:spcBef>
              <a:spcAft>
                <a:spcPts val="1000"/>
              </a:spcAft>
              <a:buNone/>
            </a:pPr>
            <a:r>
              <a:rPr lang="en" sz="2000" b="1" dirty="0">
                <a:solidFill>
                  <a:srgbClr val="000000"/>
                </a:solidFill>
                <a:latin typeface="Droid Sans"/>
                <a:ea typeface="Droid Sans"/>
                <a:cs typeface="Droid Sans"/>
                <a:sym typeface="Droid Sans"/>
              </a:rPr>
              <a:t>Selected recent items of interest since our report was shared</a:t>
            </a:r>
          </a:p>
          <a:p>
            <a:pPr marL="457200" lvl="0" indent="-228600">
              <a:spcBef>
                <a:spcPts val="0"/>
              </a:spcBef>
              <a:spcAft>
                <a:spcPts val="400"/>
              </a:spcAft>
              <a:buClr>
                <a:srgbClr val="000000"/>
              </a:buClr>
              <a:buFont typeface="Droid Sans"/>
            </a:pPr>
            <a:r>
              <a:rPr lang="en" u="sng" dirty="0">
                <a:solidFill>
                  <a:schemeClr val="accent5"/>
                </a:solidFill>
                <a:latin typeface="Droid Sans"/>
                <a:ea typeface="Droid Sans"/>
                <a:cs typeface="Droid Sans"/>
                <a:sym typeface="Droid Sans"/>
                <a:hlinkClick r:id="rId7"/>
              </a:rPr>
              <a:t>Text mining of 15 million full-text scientific articles</a:t>
            </a:r>
          </a:p>
          <a:p>
            <a:pPr marL="457200" lvl="0" indent="-228600" rtl="0">
              <a:spcBef>
                <a:spcPts val="0"/>
              </a:spcBef>
              <a:spcAft>
                <a:spcPts val="400"/>
              </a:spcAft>
              <a:buClr>
                <a:srgbClr val="000000"/>
              </a:buClr>
              <a:buFont typeface="Droid Sans"/>
            </a:pPr>
            <a:r>
              <a:rPr lang="en" u="sng" dirty="0">
                <a:solidFill>
                  <a:schemeClr val="hlink"/>
                </a:solidFill>
                <a:latin typeface="Droid Sans"/>
                <a:ea typeface="Droid Sans"/>
                <a:cs typeface="Droid Sans"/>
                <a:sym typeface="Droid Sans"/>
                <a:hlinkClick r:id="rId8"/>
              </a:rPr>
              <a:t>JSTOR Labs - Text Analyzer</a:t>
            </a:r>
            <a:r>
              <a:rPr lang="en" dirty="0">
                <a:solidFill>
                  <a:srgbClr val="000000"/>
                </a:solidFill>
                <a:latin typeface="Droid Sans"/>
                <a:ea typeface="Droid Sans"/>
                <a:cs typeface="Droid Sans"/>
                <a:sym typeface="Droid Sans"/>
              </a:rPr>
              <a:t> for Topics and Recommended Readings</a:t>
            </a:r>
          </a:p>
          <a:p>
            <a:pPr marL="457200" lvl="0" indent="-228600" rtl="0">
              <a:spcBef>
                <a:spcPts val="0"/>
              </a:spcBef>
              <a:spcAft>
                <a:spcPts val="400"/>
              </a:spcAft>
              <a:buClr>
                <a:srgbClr val="000000"/>
              </a:buClr>
              <a:buFont typeface="Droid Sans"/>
            </a:pPr>
            <a:r>
              <a:rPr lang="en" u="sng" dirty="0">
                <a:solidFill>
                  <a:schemeClr val="hlink"/>
                </a:solidFill>
                <a:latin typeface="Droid Sans"/>
                <a:ea typeface="Droid Sans"/>
                <a:cs typeface="Droid Sans"/>
                <a:sym typeface="Droid Sans"/>
                <a:hlinkClick r:id="rId9"/>
              </a:rPr>
              <a:t>Legal Analytics Lab</a:t>
            </a:r>
            <a:r>
              <a:rPr lang="en" dirty="0">
                <a:solidFill>
                  <a:srgbClr val="000000"/>
                </a:solidFill>
                <a:latin typeface="Droid Sans"/>
                <a:ea typeface="Droid Sans"/>
                <a:cs typeface="Droid Sans"/>
                <a:sym typeface="Droid Sans"/>
              </a:rPr>
              <a:t> at Georgia State University</a:t>
            </a:r>
          </a:p>
          <a:p>
            <a:pPr marL="457200" lvl="0" indent="-228600" rtl="0">
              <a:spcBef>
                <a:spcPts val="0"/>
              </a:spcBef>
              <a:spcAft>
                <a:spcPts val="400"/>
              </a:spcAft>
              <a:buClr>
                <a:srgbClr val="000000"/>
              </a:buClr>
              <a:buFont typeface="Droid Sans"/>
            </a:pPr>
            <a:r>
              <a:rPr lang="en" u="sng" dirty="0">
                <a:solidFill>
                  <a:schemeClr val="hlink"/>
                </a:solidFill>
                <a:latin typeface="Droid Sans"/>
                <a:ea typeface="Droid Sans"/>
                <a:cs typeface="Droid Sans"/>
                <a:sym typeface="Droid Sans"/>
                <a:hlinkClick r:id="rId10"/>
              </a:rPr>
              <a:t>Common Crawl </a:t>
            </a:r>
            <a:r>
              <a:rPr lang="en" dirty="0">
                <a:solidFill>
                  <a:srgbClr val="000000"/>
                </a:solidFill>
                <a:latin typeface="Droid Sans"/>
                <a:ea typeface="Droid Sans"/>
                <a:cs typeface="Droid Sans"/>
                <a:sym typeface="Droid Sans"/>
              </a:rPr>
              <a:t>web archiving organization | </a:t>
            </a:r>
            <a:r>
              <a:rPr lang="en" u="sng" dirty="0">
                <a:solidFill>
                  <a:schemeClr val="hlink"/>
                </a:solidFill>
                <a:latin typeface="Droid Sans"/>
                <a:ea typeface="Droid Sans"/>
                <a:cs typeface="Droid Sans"/>
                <a:sym typeface="Droid Sans"/>
                <a:hlinkClick r:id="rId11"/>
              </a:rPr>
              <a:t>Related article</a:t>
            </a:r>
          </a:p>
          <a:p>
            <a:pPr lvl="0">
              <a:spcBef>
                <a:spcPts val="0"/>
              </a:spcBef>
              <a:spcAft>
                <a:spcPts val="400"/>
              </a:spcAft>
              <a:buNone/>
            </a:pPr>
            <a:endParaRPr dirty="0">
              <a:solidFill>
                <a:srgbClr val="000000"/>
              </a:solidFill>
              <a:latin typeface="Droid Sans"/>
              <a:ea typeface="Droid Sans"/>
              <a:cs typeface="Droid Sans"/>
              <a:sym typeface="Droid Sans"/>
            </a:endParaRPr>
          </a:p>
          <a:p>
            <a:pPr lvl="0" rtl="0">
              <a:spcBef>
                <a:spcPts val="0"/>
              </a:spcBef>
              <a:spcAft>
                <a:spcPts val="400"/>
              </a:spcAft>
              <a:buNone/>
            </a:pPr>
            <a:endParaRPr dirty="0">
              <a:solidFill>
                <a:srgbClr val="000000"/>
              </a:solidFill>
              <a:latin typeface="Droid Sans"/>
              <a:ea typeface="Droid Sans"/>
              <a:cs typeface="Droid Sans"/>
              <a:sym typeface="Droid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Shape 178"/>
          <p:cNvSpPr txBox="1">
            <a:spLocks noGrp="1"/>
          </p:cNvSpPr>
          <p:nvPr>
            <p:ph type="title"/>
          </p:nvPr>
        </p:nvSpPr>
        <p:spPr>
          <a:xfrm>
            <a:off x="311700" y="212367"/>
            <a:ext cx="8520600" cy="763500"/>
          </a:xfrm>
          <a:prstGeom prst="rect">
            <a:avLst/>
          </a:prstGeom>
        </p:spPr>
        <p:txBody>
          <a:bodyPr wrap="square" lIns="91425" tIns="91425" rIns="91425" bIns="91425" anchor="t" anchorCtr="0">
            <a:noAutofit/>
          </a:bodyPr>
          <a:lstStyle/>
          <a:p>
            <a:pPr lvl="0" rtl="0">
              <a:spcBef>
                <a:spcPts val="0"/>
              </a:spcBef>
              <a:buNone/>
            </a:pPr>
            <a:r>
              <a:rPr lang="en" b="1"/>
              <a:t>Images</a:t>
            </a:r>
          </a:p>
        </p:txBody>
      </p:sp>
      <p:sp>
        <p:nvSpPr>
          <p:cNvPr id="179" name="Shape 179"/>
          <p:cNvSpPr txBox="1">
            <a:spLocks noGrp="1"/>
          </p:cNvSpPr>
          <p:nvPr>
            <p:ph type="body" idx="1"/>
          </p:nvPr>
        </p:nvSpPr>
        <p:spPr>
          <a:xfrm>
            <a:off x="311700" y="898200"/>
            <a:ext cx="8520600" cy="5739300"/>
          </a:xfrm>
          <a:prstGeom prst="rect">
            <a:avLst/>
          </a:prstGeom>
        </p:spPr>
        <p:txBody>
          <a:bodyPr wrap="square" lIns="91425" tIns="91425" rIns="91425" bIns="91425" anchor="t" anchorCtr="0">
            <a:noAutofit/>
          </a:bodyPr>
          <a:lstStyle/>
          <a:p>
            <a:pPr lvl="0" rtl="0">
              <a:spcBef>
                <a:spcPts val="0"/>
              </a:spcBef>
              <a:buNone/>
            </a:pPr>
            <a:r>
              <a:rPr lang="en" sz="2000" b="1">
                <a:solidFill>
                  <a:srgbClr val="000000"/>
                </a:solidFill>
                <a:highlight>
                  <a:srgbClr val="FFFFFF"/>
                </a:highlight>
                <a:latin typeface="Droid Sans"/>
                <a:ea typeface="Droid Sans"/>
                <a:cs typeface="Droid Sans"/>
                <a:sym typeface="Droid Sans"/>
              </a:rPr>
              <a:t>Sourced from </a:t>
            </a:r>
            <a:r>
              <a:rPr lang="en" sz="2000" b="1" u="sng">
                <a:solidFill>
                  <a:schemeClr val="hlink"/>
                </a:solidFill>
                <a:highlight>
                  <a:srgbClr val="FFFFFF"/>
                </a:highlight>
                <a:latin typeface="Droid Sans"/>
                <a:ea typeface="Droid Sans"/>
                <a:cs typeface="Droid Sans"/>
                <a:sym typeface="Droid Sans"/>
                <a:hlinkClick r:id="rId3"/>
              </a:rPr>
              <a:t>Pixabay</a:t>
            </a:r>
            <a:r>
              <a:rPr lang="en" sz="2000" b="1">
                <a:solidFill>
                  <a:srgbClr val="000000"/>
                </a:solidFill>
                <a:highlight>
                  <a:srgbClr val="FFFFFF"/>
                </a:highlight>
                <a:latin typeface="Droid Sans"/>
                <a:ea typeface="Droid Sans"/>
                <a:cs typeface="Droid Sans"/>
                <a:sym typeface="Droid Sans"/>
              </a:rPr>
              <a:t> - CC0 - public domain license</a:t>
            </a:r>
          </a:p>
          <a:p>
            <a:pPr lvl="0" rtl="0">
              <a:spcBef>
                <a:spcPts val="0"/>
              </a:spcBef>
              <a:spcAft>
                <a:spcPts val="400"/>
              </a:spcAft>
              <a:buNone/>
            </a:pPr>
            <a:r>
              <a:rPr lang="en" sz="2000" u="sng">
                <a:solidFill>
                  <a:schemeClr val="hlink"/>
                </a:solidFill>
                <a:highlight>
                  <a:srgbClr val="FFFFFF"/>
                </a:highlight>
                <a:latin typeface="Droid Sans"/>
                <a:ea typeface="Droid Sans"/>
                <a:cs typeface="Droid Sans"/>
                <a:sym typeface="Droid Sans"/>
                <a:hlinkClick r:id="rId4"/>
              </a:rPr>
              <a:t>https://pixabay.com/en/binary-binary-system-data-dataset-2728121/</a:t>
            </a:r>
            <a:r>
              <a:rPr lang="en" sz="2000">
                <a:solidFill>
                  <a:srgbClr val="000000"/>
                </a:solidFill>
                <a:highlight>
                  <a:srgbClr val="FFFFFF"/>
                </a:highlight>
                <a:latin typeface="Droid Sans"/>
                <a:ea typeface="Droid Sans"/>
                <a:cs typeface="Droid Sans"/>
                <a:sym typeface="Droid Sans"/>
              </a:rPr>
              <a:t> </a:t>
            </a:r>
          </a:p>
          <a:p>
            <a:pPr lvl="0" rtl="0">
              <a:spcBef>
                <a:spcPts val="0"/>
              </a:spcBef>
              <a:spcAft>
                <a:spcPts val="400"/>
              </a:spcAft>
              <a:buNone/>
            </a:pPr>
            <a:r>
              <a:rPr lang="en" sz="2000" u="sng">
                <a:solidFill>
                  <a:schemeClr val="accent5"/>
                </a:solidFill>
                <a:latin typeface="Droid Sans"/>
                <a:ea typeface="Droid Sans"/>
                <a:cs typeface="Droid Sans"/>
                <a:sym typeface="Droid Sans"/>
                <a:hlinkClick r:id="rId5"/>
              </a:rPr>
              <a:t>https://pixabay.com/en/road-asphalt-space-sky-clouds-220058/</a:t>
            </a:r>
            <a:r>
              <a:rPr lang="en" sz="2000">
                <a:solidFill>
                  <a:schemeClr val="dk1"/>
                </a:solidFill>
                <a:latin typeface="Droid Sans"/>
                <a:ea typeface="Droid Sans"/>
                <a:cs typeface="Droid Sans"/>
                <a:sym typeface="Droid Sans"/>
              </a:rPr>
              <a:t> </a:t>
            </a:r>
          </a:p>
          <a:p>
            <a:pPr lvl="0" rtl="0">
              <a:spcBef>
                <a:spcPts val="0"/>
              </a:spcBef>
              <a:spcAft>
                <a:spcPts val="400"/>
              </a:spcAft>
              <a:buClr>
                <a:schemeClr val="dk1"/>
              </a:buClr>
              <a:buSzPct val="55000"/>
              <a:buFont typeface="Arial"/>
              <a:buNone/>
            </a:pPr>
            <a:r>
              <a:rPr lang="en" sz="2000" u="sng">
                <a:solidFill>
                  <a:schemeClr val="accent5"/>
                </a:solidFill>
                <a:latin typeface="Droid Sans"/>
                <a:ea typeface="Droid Sans"/>
                <a:cs typeface="Droid Sans"/>
                <a:sym typeface="Droid Sans"/>
                <a:hlinkClick r:id="rId6"/>
              </a:rPr>
              <a:t>https://pixabay.com/en/balloon-discussion-comment-2223048/</a:t>
            </a:r>
            <a:r>
              <a:rPr lang="en" sz="2000">
                <a:solidFill>
                  <a:schemeClr val="dk1"/>
                </a:solidFill>
                <a:latin typeface="Droid Sans"/>
                <a:ea typeface="Droid Sans"/>
                <a:cs typeface="Droid Sans"/>
                <a:sym typeface="Droid Sans"/>
              </a:rPr>
              <a:t> </a:t>
            </a:r>
          </a:p>
          <a:p>
            <a:pPr lvl="0" rtl="0">
              <a:spcBef>
                <a:spcPts val="0"/>
              </a:spcBef>
              <a:spcAft>
                <a:spcPts val="400"/>
              </a:spcAft>
              <a:buNone/>
            </a:pPr>
            <a:r>
              <a:rPr lang="en" sz="2000" u="sng">
                <a:solidFill>
                  <a:schemeClr val="hlink"/>
                </a:solidFill>
                <a:highlight>
                  <a:srgbClr val="FFFFFF"/>
                </a:highlight>
                <a:latin typeface="Droid Sans"/>
                <a:ea typeface="Droid Sans"/>
                <a:cs typeface="Droid Sans"/>
                <a:sym typeface="Droid Sans"/>
                <a:hlinkClick r:id="rId7"/>
              </a:rPr>
              <a:t>https://pixabay.com/en/hello-bonjour-hi-greeting-foreign-1502369/</a:t>
            </a:r>
            <a:r>
              <a:rPr lang="en" sz="2000">
                <a:solidFill>
                  <a:srgbClr val="000000"/>
                </a:solidFill>
                <a:highlight>
                  <a:srgbClr val="FFFFFF"/>
                </a:highlight>
                <a:latin typeface="Droid Sans"/>
                <a:ea typeface="Droid Sans"/>
                <a:cs typeface="Droid Sans"/>
                <a:sym typeface="Droid Sans"/>
              </a:rPr>
              <a:t> </a:t>
            </a:r>
          </a:p>
          <a:p>
            <a:pPr lvl="0" rtl="0">
              <a:spcBef>
                <a:spcPts val="0"/>
              </a:spcBef>
              <a:spcAft>
                <a:spcPts val="400"/>
              </a:spcAft>
              <a:buNone/>
            </a:pPr>
            <a:r>
              <a:rPr lang="en" sz="2000" u="sng">
                <a:solidFill>
                  <a:schemeClr val="hlink"/>
                </a:solidFill>
                <a:highlight>
                  <a:srgbClr val="FFFFFF"/>
                </a:highlight>
                <a:latin typeface="Droid Sans"/>
                <a:ea typeface="Droid Sans"/>
                <a:cs typeface="Droid Sans"/>
                <a:sym typeface="Droid Sans"/>
                <a:hlinkClick r:id="rId8"/>
              </a:rPr>
              <a:t>https://pixabay.com/en/chat-multiple-icon-symbol-message-2389223/</a:t>
            </a:r>
            <a:r>
              <a:rPr lang="en" sz="2000">
                <a:solidFill>
                  <a:srgbClr val="000000"/>
                </a:solidFill>
                <a:highlight>
                  <a:srgbClr val="FFFFFF"/>
                </a:highlight>
                <a:latin typeface="Droid Sans"/>
                <a:ea typeface="Droid Sans"/>
                <a:cs typeface="Droid Sans"/>
                <a:sym typeface="Droid Sans"/>
              </a:rPr>
              <a:t> </a:t>
            </a:r>
          </a:p>
          <a:p>
            <a:pPr lvl="0" rtl="0">
              <a:spcBef>
                <a:spcPts val="0"/>
              </a:spcBef>
              <a:spcAft>
                <a:spcPts val="400"/>
              </a:spcAft>
              <a:buNone/>
            </a:pPr>
            <a:r>
              <a:rPr lang="en" sz="2000" u="sng">
                <a:solidFill>
                  <a:schemeClr val="hlink"/>
                </a:solidFill>
                <a:highlight>
                  <a:srgbClr val="FFFFFF"/>
                </a:highlight>
                <a:latin typeface="Droid Sans"/>
                <a:ea typeface="Droid Sans"/>
                <a:cs typeface="Droid Sans"/>
                <a:sym typeface="Droid Sans"/>
                <a:hlinkClick r:id="rId9"/>
              </a:rPr>
              <a:t>https://pixabay.com/en/contract-consultation-pen-signature-1332817/</a:t>
            </a:r>
            <a:r>
              <a:rPr lang="en" sz="2000">
                <a:solidFill>
                  <a:srgbClr val="000000"/>
                </a:solidFill>
                <a:highlight>
                  <a:srgbClr val="FFFFFF"/>
                </a:highlight>
                <a:latin typeface="Droid Sans"/>
                <a:ea typeface="Droid Sans"/>
                <a:cs typeface="Droid Sans"/>
                <a:sym typeface="Droid Sans"/>
              </a:rPr>
              <a:t> </a:t>
            </a:r>
          </a:p>
          <a:p>
            <a:pPr lvl="0" rtl="0">
              <a:spcBef>
                <a:spcPts val="0"/>
              </a:spcBef>
              <a:spcAft>
                <a:spcPts val="400"/>
              </a:spcAft>
              <a:buNone/>
            </a:pPr>
            <a:r>
              <a:rPr lang="en" sz="2000" u="sng">
                <a:solidFill>
                  <a:schemeClr val="hlink"/>
                </a:solidFill>
                <a:highlight>
                  <a:srgbClr val="FFFFFF"/>
                </a:highlight>
                <a:latin typeface="Droid Sans"/>
                <a:ea typeface="Droid Sans"/>
                <a:cs typeface="Droid Sans"/>
                <a:sym typeface="Droid Sans"/>
                <a:hlinkClick r:id="rId10"/>
              </a:rPr>
              <a:t>https://pixabay.com/en/weight-scale-equal-arm-balance-scale-2402966/</a:t>
            </a:r>
            <a:r>
              <a:rPr lang="en" sz="2000">
                <a:solidFill>
                  <a:srgbClr val="000000"/>
                </a:solidFill>
                <a:highlight>
                  <a:srgbClr val="FFFFFF"/>
                </a:highlight>
                <a:latin typeface="Droid Sans"/>
                <a:ea typeface="Droid Sans"/>
                <a:cs typeface="Droid Sans"/>
                <a:sym typeface="Droid Sans"/>
              </a:rPr>
              <a:t> </a:t>
            </a:r>
          </a:p>
          <a:p>
            <a:pPr lvl="0" rtl="0">
              <a:spcBef>
                <a:spcPts val="0"/>
              </a:spcBef>
              <a:spcAft>
                <a:spcPts val="400"/>
              </a:spcAft>
              <a:buNone/>
            </a:pPr>
            <a:r>
              <a:rPr lang="en" sz="2000" u="sng">
                <a:solidFill>
                  <a:schemeClr val="hlink"/>
                </a:solidFill>
                <a:highlight>
                  <a:srgbClr val="FFFFFF"/>
                </a:highlight>
                <a:latin typeface="Droid Sans"/>
                <a:ea typeface="Droid Sans"/>
                <a:cs typeface="Droid Sans"/>
                <a:sym typeface="Droid Sans"/>
                <a:hlinkClick r:id="rId11"/>
              </a:rPr>
              <a:t>https://pixabay.com/en/home-office-workstation-office-336377/</a:t>
            </a:r>
            <a:r>
              <a:rPr lang="en" sz="2000">
                <a:solidFill>
                  <a:srgbClr val="000000"/>
                </a:solidFill>
                <a:highlight>
                  <a:srgbClr val="FFFFFF"/>
                </a:highlight>
                <a:latin typeface="Droid Sans"/>
                <a:ea typeface="Droid Sans"/>
                <a:cs typeface="Droid Sans"/>
                <a:sym typeface="Droid Sans"/>
              </a:rPr>
              <a:t> </a:t>
            </a:r>
          </a:p>
          <a:p>
            <a:pPr lvl="0" rtl="0">
              <a:spcBef>
                <a:spcPts val="0"/>
              </a:spcBef>
              <a:spcAft>
                <a:spcPts val="400"/>
              </a:spcAft>
              <a:buNone/>
            </a:pPr>
            <a:r>
              <a:rPr lang="en" sz="2000" u="sng">
                <a:solidFill>
                  <a:schemeClr val="hlink"/>
                </a:solidFill>
                <a:highlight>
                  <a:srgbClr val="FFFFFF"/>
                </a:highlight>
                <a:latin typeface="Droid Sans"/>
                <a:ea typeface="Droid Sans"/>
                <a:cs typeface="Droid Sans"/>
                <a:sym typeface="Droid Sans"/>
                <a:hlinkClick r:id="rId12"/>
              </a:rPr>
              <a:t>https://pixabay.com/en/people-girls-women-students-2557396/</a:t>
            </a:r>
            <a:r>
              <a:rPr lang="en" sz="2000">
                <a:solidFill>
                  <a:srgbClr val="000000"/>
                </a:solidFill>
                <a:highlight>
                  <a:srgbClr val="FFFFFF"/>
                </a:highlight>
                <a:latin typeface="Droid Sans"/>
                <a:ea typeface="Droid Sans"/>
                <a:cs typeface="Droid Sans"/>
                <a:sym typeface="Droid Sans"/>
              </a:rPr>
              <a:t> </a:t>
            </a:r>
          </a:p>
          <a:p>
            <a:pPr lvl="0" rtl="0">
              <a:spcBef>
                <a:spcPts val="0"/>
              </a:spcBef>
              <a:spcAft>
                <a:spcPts val="400"/>
              </a:spcAft>
              <a:buNone/>
            </a:pPr>
            <a:r>
              <a:rPr lang="en" sz="2000" u="sng">
                <a:solidFill>
                  <a:schemeClr val="hlink"/>
                </a:solidFill>
                <a:highlight>
                  <a:srgbClr val="FFFFFF"/>
                </a:highlight>
                <a:latin typeface="Droid Sans"/>
                <a:ea typeface="Droid Sans"/>
                <a:cs typeface="Droid Sans"/>
                <a:sym typeface="Droid Sans"/>
                <a:hlinkClick r:id="rId13"/>
              </a:rPr>
              <a:t>https://pixabay.com/en/silhouette-head-bookshelf-know-1632912/</a:t>
            </a:r>
            <a:r>
              <a:rPr lang="en" sz="2000">
                <a:solidFill>
                  <a:srgbClr val="000000"/>
                </a:solidFill>
                <a:highlight>
                  <a:srgbClr val="FFFFFF"/>
                </a:highlight>
                <a:latin typeface="Droid Sans"/>
                <a:ea typeface="Droid Sans"/>
                <a:cs typeface="Droid Sans"/>
                <a:sym typeface="Droid Sans"/>
              </a:rPr>
              <a:t> </a:t>
            </a:r>
          </a:p>
          <a:p>
            <a:pPr lvl="0" rtl="0">
              <a:spcBef>
                <a:spcPts val="0"/>
              </a:spcBef>
              <a:spcAft>
                <a:spcPts val="400"/>
              </a:spcAft>
              <a:buNone/>
            </a:pPr>
            <a:r>
              <a:rPr lang="en" sz="2000" u="sng">
                <a:solidFill>
                  <a:schemeClr val="hlink"/>
                </a:solidFill>
                <a:highlight>
                  <a:srgbClr val="FFFFFF"/>
                </a:highlight>
                <a:latin typeface="Droid Sans"/>
                <a:ea typeface="Droid Sans"/>
                <a:cs typeface="Droid Sans"/>
                <a:sym typeface="Droid Sans"/>
                <a:hlinkClick r:id="rId14"/>
              </a:rPr>
              <a:t>https://pixabay.com/en/banner-header-question-mark-1090830/</a:t>
            </a:r>
            <a:r>
              <a:rPr lang="en" sz="2000">
                <a:solidFill>
                  <a:srgbClr val="000000"/>
                </a:solidFill>
                <a:highlight>
                  <a:srgbClr val="FFFFFF"/>
                </a:highlight>
                <a:latin typeface="Droid Sans"/>
                <a:ea typeface="Droid Sans"/>
                <a:cs typeface="Droid Sans"/>
                <a:sym typeface="Droid Sans"/>
              </a:rPr>
              <a:t> </a:t>
            </a:r>
          </a:p>
          <a:p>
            <a:pPr lvl="0" rtl="0">
              <a:spcBef>
                <a:spcPts val="0"/>
              </a:spcBef>
              <a:spcAft>
                <a:spcPts val="400"/>
              </a:spcAft>
              <a:buNone/>
            </a:pPr>
            <a:r>
              <a:rPr lang="en" sz="2000" u="sng">
                <a:solidFill>
                  <a:schemeClr val="hlink"/>
                </a:solidFill>
                <a:highlight>
                  <a:srgbClr val="FFFFFF"/>
                </a:highlight>
                <a:latin typeface="Droid Sans"/>
                <a:ea typeface="Droid Sans"/>
                <a:cs typeface="Droid Sans"/>
                <a:sym typeface="Droid Sans"/>
                <a:hlinkClick r:id="rId15"/>
              </a:rPr>
              <a:t>https://pixabay.com/en/icon-feedback-message-cloud-data-1968237/</a:t>
            </a:r>
            <a:r>
              <a:rPr lang="en" sz="2000">
                <a:solidFill>
                  <a:srgbClr val="000000"/>
                </a:solidFill>
                <a:highlight>
                  <a:srgbClr val="FFFFFF"/>
                </a:highlight>
                <a:latin typeface="Droid Sans"/>
                <a:ea typeface="Droid Sans"/>
                <a:cs typeface="Droid Sans"/>
                <a:sym typeface="Droid Sans"/>
              </a:rPr>
              <a: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Shape 184"/>
          <p:cNvSpPr txBox="1">
            <a:spLocks noGrp="1"/>
          </p:cNvSpPr>
          <p:nvPr>
            <p:ph type="title"/>
          </p:nvPr>
        </p:nvSpPr>
        <p:spPr>
          <a:xfrm>
            <a:off x="311700" y="593367"/>
            <a:ext cx="8520600" cy="763500"/>
          </a:xfrm>
          <a:prstGeom prst="rect">
            <a:avLst/>
          </a:prstGeom>
        </p:spPr>
        <p:txBody>
          <a:bodyPr wrap="square" lIns="91425" tIns="91425" rIns="91425" bIns="91425" anchor="t" anchorCtr="0">
            <a:noAutofit/>
          </a:bodyPr>
          <a:lstStyle/>
          <a:p>
            <a:pPr lvl="0" rtl="0">
              <a:spcBef>
                <a:spcPts val="0"/>
              </a:spcBef>
              <a:buNone/>
            </a:pPr>
            <a:r>
              <a:rPr lang="en" b="1"/>
              <a:t>Questions?</a:t>
            </a:r>
          </a:p>
        </p:txBody>
      </p:sp>
      <p:pic>
        <p:nvPicPr>
          <p:cNvPr id="185" name="Shape 185" descr="HorizontalStacked_CMYK_maroon.jpg"/>
          <p:cNvPicPr preferRelativeResize="0"/>
          <p:nvPr/>
        </p:nvPicPr>
        <p:blipFill>
          <a:blip r:embed="rId3">
            <a:alphaModFix/>
          </a:blip>
          <a:stretch>
            <a:fillRect/>
          </a:stretch>
        </p:blipFill>
        <p:spPr>
          <a:xfrm>
            <a:off x="4876300" y="5984497"/>
            <a:ext cx="4153899" cy="785400"/>
          </a:xfrm>
          <a:prstGeom prst="rect">
            <a:avLst/>
          </a:prstGeom>
          <a:noFill/>
          <a:ln>
            <a:noFill/>
          </a:ln>
        </p:spPr>
      </p:pic>
      <p:pic>
        <p:nvPicPr>
          <p:cNvPr id="186" name="Shape 186"/>
          <p:cNvPicPr preferRelativeResize="0"/>
          <p:nvPr/>
        </p:nvPicPr>
        <p:blipFill>
          <a:blip r:embed="rId4">
            <a:alphaModFix/>
          </a:blip>
          <a:stretch>
            <a:fillRect/>
          </a:stretch>
        </p:blipFill>
        <p:spPr>
          <a:xfrm>
            <a:off x="-37550" y="1981312"/>
            <a:ext cx="9219101" cy="289536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pic>
        <p:nvPicPr>
          <p:cNvPr id="64" name="Shape 64"/>
          <p:cNvPicPr preferRelativeResize="0"/>
          <p:nvPr/>
        </p:nvPicPr>
        <p:blipFill rotWithShape="1">
          <a:blip r:embed="rId3">
            <a:alphaModFix/>
          </a:blip>
          <a:srcRect t="10658"/>
          <a:stretch/>
        </p:blipFill>
        <p:spPr>
          <a:xfrm>
            <a:off x="0" y="1254401"/>
            <a:ext cx="9144000" cy="5603600"/>
          </a:xfrm>
          <a:prstGeom prst="rect">
            <a:avLst/>
          </a:prstGeom>
          <a:noFill/>
          <a:ln>
            <a:noFill/>
          </a:ln>
        </p:spPr>
      </p:pic>
      <p:sp>
        <p:nvSpPr>
          <p:cNvPr id="65" name="Shape 65"/>
          <p:cNvSpPr txBox="1">
            <a:spLocks noGrp="1"/>
          </p:cNvSpPr>
          <p:nvPr>
            <p:ph type="title"/>
          </p:nvPr>
        </p:nvSpPr>
        <p:spPr>
          <a:xfrm>
            <a:off x="311700" y="165667"/>
            <a:ext cx="8520600" cy="810300"/>
          </a:xfrm>
          <a:prstGeom prst="rect">
            <a:avLst/>
          </a:prstGeom>
        </p:spPr>
        <p:txBody>
          <a:bodyPr wrap="square" lIns="91425" tIns="91425" rIns="91425" bIns="91425" anchor="t" anchorCtr="0">
            <a:noAutofit/>
          </a:bodyPr>
          <a:lstStyle/>
          <a:p>
            <a:pPr lvl="0" rtl="0">
              <a:spcBef>
                <a:spcPts val="0"/>
              </a:spcBef>
              <a:buNone/>
            </a:pPr>
            <a:r>
              <a:rPr lang="en" b="1"/>
              <a:t>Roadmap / Outline </a:t>
            </a:r>
          </a:p>
        </p:txBody>
      </p:sp>
      <p:sp>
        <p:nvSpPr>
          <p:cNvPr id="66" name="Shape 66"/>
          <p:cNvSpPr txBox="1">
            <a:spLocks noGrp="1"/>
          </p:cNvSpPr>
          <p:nvPr>
            <p:ph type="body" idx="1"/>
          </p:nvPr>
        </p:nvSpPr>
        <p:spPr>
          <a:xfrm>
            <a:off x="1071150" y="2188550"/>
            <a:ext cx="7001700" cy="3873000"/>
          </a:xfrm>
          <a:prstGeom prst="rect">
            <a:avLst/>
          </a:prstGeom>
          <a:solidFill>
            <a:srgbClr val="FFFFFF"/>
          </a:solidFill>
        </p:spPr>
        <p:txBody>
          <a:bodyPr wrap="square" lIns="91425" tIns="91425" rIns="91425" bIns="91425" anchor="t" anchorCtr="0">
            <a:noAutofit/>
          </a:bodyPr>
          <a:lstStyle/>
          <a:p>
            <a:pPr marL="457200" lvl="0" indent="-381000" rtl="0">
              <a:spcBef>
                <a:spcPts val="0"/>
              </a:spcBef>
              <a:spcAft>
                <a:spcPts val="0"/>
              </a:spcAft>
              <a:buClr>
                <a:srgbClr val="000000"/>
              </a:buClr>
              <a:buSzPct val="100000"/>
              <a:buFont typeface="Droid Sans"/>
            </a:pPr>
            <a:r>
              <a:rPr lang="en" sz="2400">
                <a:solidFill>
                  <a:srgbClr val="000000"/>
                </a:solidFill>
                <a:latin typeface="Droid Sans"/>
                <a:ea typeface="Droid Sans"/>
                <a:cs typeface="Droid Sans"/>
                <a:sym typeface="Droid Sans"/>
              </a:rPr>
              <a:t>This presentation’s approach and perspective</a:t>
            </a:r>
          </a:p>
          <a:p>
            <a:pPr marL="457200" lvl="0" indent="-381000" rtl="0">
              <a:spcBef>
                <a:spcPts val="0"/>
              </a:spcBef>
              <a:spcAft>
                <a:spcPts val="0"/>
              </a:spcAft>
              <a:buClr>
                <a:srgbClr val="000000"/>
              </a:buClr>
              <a:buSzPct val="100000"/>
              <a:buFont typeface="Droid Sans"/>
            </a:pPr>
            <a:r>
              <a:rPr lang="en" sz="2400">
                <a:solidFill>
                  <a:srgbClr val="000000"/>
                </a:solidFill>
                <a:latin typeface="Droid Sans"/>
                <a:ea typeface="Droid Sans"/>
                <a:cs typeface="Droid Sans"/>
                <a:sym typeface="Droid Sans"/>
              </a:rPr>
              <a:t>Text and Data Mining definition</a:t>
            </a:r>
          </a:p>
          <a:p>
            <a:pPr marL="457200" lvl="0" indent="-381000" rtl="0">
              <a:spcBef>
                <a:spcPts val="0"/>
              </a:spcBef>
              <a:spcAft>
                <a:spcPts val="0"/>
              </a:spcAft>
              <a:buClr>
                <a:srgbClr val="000000"/>
              </a:buClr>
              <a:buSzPct val="100000"/>
              <a:buFont typeface="Droid Sans"/>
            </a:pPr>
            <a:r>
              <a:rPr lang="en" sz="2400">
                <a:solidFill>
                  <a:srgbClr val="000000"/>
                </a:solidFill>
                <a:latin typeface="Droid Sans"/>
                <a:ea typeface="Droid Sans"/>
                <a:cs typeface="Droid Sans"/>
                <a:sym typeface="Droid Sans"/>
              </a:rPr>
              <a:t>Examples of TDM in Research</a:t>
            </a:r>
          </a:p>
          <a:p>
            <a:pPr marL="457200" lvl="0" indent="-381000" rtl="0">
              <a:spcBef>
                <a:spcPts val="0"/>
              </a:spcBef>
              <a:spcAft>
                <a:spcPts val="0"/>
              </a:spcAft>
              <a:buClr>
                <a:srgbClr val="000000"/>
              </a:buClr>
              <a:buSzPct val="100000"/>
              <a:buFont typeface="Droid Sans"/>
            </a:pPr>
            <a:r>
              <a:rPr lang="en" sz="2400">
                <a:solidFill>
                  <a:srgbClr val="000000"/>
                </a:solidFill>
                <a:latin typeface="Droid Sans"/>
                <a:ea typeface="Droid Sans"/>
                <a:cs typeface="Droid Sans"/>
                <a:sym typeface="Droid Sans"/>
              </a:rPr>
              <a:t>Opportunities for Library Support for TDM</a:t>
            </a:r>
          </a:p>
          <a:p>
            <a:pPr marL="914400" lvl="1" indent="-355600" rtl="0">
              <a:spcBef>
                <a:spcPts val="0"/>
              </a:spcBef>
              <a:spcAft>
                <a:spcPts val="0"/>
              </a:spcAft>
              <a:buClr>
                <a:srgbClr val="000000"/>
              </a:buClr>
              <a:buSzPct val="100000"/>
              <a:buFont typeface="Droid Sans"/>
            </a:pPr>
            <a:r>
              <a:rPr lang="en" sz="2000">
                <a:solidFill>
                  <a:srgbClr val="000000"/>
                </a:solidFill>
                <a:latin typeface="Droid Sans"/>
                <a:ea typeface="Droid Sans"/>
                <a:cs typeface="Droid Sans"/>
                <a:sym typeface="Droid Sans"/>
              </a:rPr>
              <a:t>Identifying TDM Sources and Tools</a:t>
            </a:r>
          </a:p>
          <a:p>
            <a:pPr marL="914400" lvl="1" indent="-355600" rtl="0">
              <a:spcBef>
                <a:spcPts val="0"/>
              </a:spcBef>
              <a:spcAft>
                <a:spcPts val="0"/>
              </a:spcAft>
              <a:buClr>
                <a:srgbClr val="000000"/>
              </a:buClr>
              <a:buSzPct val="100000"/>
              <a:buFont typeface="Droid Sans"/>
            </a:pPr>
            <a:r>
              <a:rPr lang="en" sz="2000">
                <a:solidFill>
                  <a:srgbClr val="000000"/>
                </a:solidFill>
                <a:latin typeface="Droid Sans"/>
                <a:ea typeface="Droid Sans"/>
                <a:cs typeface="Droid Sans"/>
                <a:sym typeface="Droid Sans"/>
              </a:rPr>
              <a:t>Expanding library licensing permissions</a:t>
            </a:r>
          </a:p>
          <a:p>
            <a:pPr marL="914400" lvl="1" indent="-355600" rtl="0">
              <a:spcBef>
                <a:spcPts val="0"/>
              </a:spcBef>
              <a:spcAft>
                <a:spcPts val="0"/>
              </a:spcAft>
              <a:buClr>
                <a:srgbClr val="000000"/>
              </a:buClr>
              <a:buSzPct val="100000"/>
              <a:buFont typeface="Droid Sans"/>
            </a:pPr>
            <a:r>
              <a:rPr lang="en" sz="2000">
                <a:solidFill>
                  <a:srgbClr val="000000"/>
                </a:solidFill>
                <a:latin typeface="Droid Sans"/>
                <a:ea typeface="Droid Sans"/>
                <a:cs typeface="Droid Sans"/>
                <a:sym typeface="Droid Sans"/>
              </a:rPr>
              <a:t>Clarifying legal aspects</a:t>
            </a:r>
          </a:p>
          <a:p>
            <a:pPr marL="914400" lvl="1" indent="-355600" rtl="0">
              <a:spcBef>
                <a:spcPts val="0"/>
              </a:spcBef>
              <a:spcAft>
                <a:spcPts val="0"/>
              </a:spcAft>
              <a:buClr>
                <a:srgbClr val="000000"/>
              </a:buClr>
              <a:buSzPct val="100000"/>
              <a:buFont typeface="Droid Sans"/>
            </a:pPr>
            <a:r>
              <a:rPr lang="en" sz="2000">
                <a:solidFill>
                  <a:srgbClr val="000000"/>
                </a:solidFill>
                <a:latin typeface="Droid Sans"/>
                <a:ea typeface="Droid Sans"/>
                <a:cs typeface="Droid Sans"/>
                <a:sym typeface="Droid Sans"/>
              </a:rPr>
              <a:t>Developing expertise </a:t>
            </a:r>
          </a:p>
          <a:p>
            <a:pPr marL="914400" lvl="1" indent="-355600" rtl="0">
              <a:spcBef>
                <a:spcPts val="0"/>
              </a:spcBef>
              <a:spcAft>
                <a:spcPts val="0"/>
              </a:spcAft>
              <a:buClr>
                <a:srgbClr val="000000"/>
              </a:buClr>
              <a:buSzPct val="100000"/>
              <a:buFont typeface="Droid Sans"/>
            </a:pPr>
            <a:r>
              <a:rPr lang="en" sz="2000">
                <a:solidFill>
                  <a:srgbClr val="000000"/>
                </a:solidFill>
                <a:latin typeface="Droid Sans"/>
                <a:ea typeface="Droid Sans"/>
                <a:cs typeface="Droid Sans"/>
                <a:sym typeface="Droid Sans"/>
              </a:rPr>
              <a:t>Outreach and Training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Shape 191"/>
          <p:cNvSpPr txBox="1">
            <a:spLocks noGrp="1"/>
          </p:cNvSpPr>
          <p:nvPr>
            <p:ph type="title"/>
          </p:nvPr>
        </p:nvSpPr>
        <p:spPr>
          <a:xfrm>
            <a:off x="311700" y="593367"/>
            <a:ext cx="8520600" cy="763500"/>
          </a:xfrm>
          <a:prstGeom prst="rect">
            <a:avLst/>
          </a:prstGeom>
        </p:spPr>
        <p:txBody>
          <a:bodyPr wrap="square" lIns="91425" tIns="91425" rIns="91425" bIns="91425" anchor="t" anchorCtr="0">
            <a:noAutofit/>
          </a:bodyPr>
          <a:lstStyle/>
          <a:p>
            <a:pPr lvl="0">
              <a:spcBef>
                <a:spcPts val="0"/>
              </a:spcBef>
              <a:buNone/>
            </a:pPr>
            <a:r>
              <a:rPr lang="en" b="1"/>
              <a:t>Evaluation Link</a:t>
            </a:r>
          </a:p>
        </p:txBody>
      </p:sp>
      <p:sp>
        <p:nvSpPr>
          <p:cNvPr id="192" name="Shape 192"/>
          <p:cNvSpPr txBox="1">
            <a:spLocks noGrp="1"/>
          </p:cNvSpPr>
          <p:nvPr>
            <p:ph type="body" idx="1"/>
          </p:nvPr>
        </p:nvSpPr>
        <p:spPr>
          <a:xfrm>
            <a:off x="311700" y="1841433"/>
            <a:ext cx="8520600" cy="4555200"/>
          </a:xfrm>
          <a:prstGeom prst="rect">
            <a:avLst/>
          </a:prstGeom>
        </p:spPr>
        <p:txBody>
          <a:bodyPr wrap="square" lIns="91425" tIns="91425" rIns="91425" bIns="91425" anchor="ctr" anchorCtr="0">
            <a:noAutofit/>
          </a:bodyPr>
          <a:lstStyle/>
          <a:p>
            <a:pPr lvl="0" algn="ctr" rtl="0">
              <a:spcBef>
                <a:spcPts val="0"/>
              </a:spcBef>
              <a:buNone/>
            </a:pPr>
            <a:r>
              <a:rPr lang="en" sz="3000">
                <a:solidFill>
                  <a:srgbClr val="000000"/>
                </a:solidFill>
                <a:latin typeface="Droid Sans"/>
                <a:ea typeface="Droid Sans"/>
                <a:cs typeface="Droid Sans"/>
                <a:sym typeface="Droid Sans"/>
              </a:rPr>
              <a:t>Please let us (and VLA) know your thoughts on </a:t>
            </a:r>
          </a:p>
          <a:p>
            <a:pPr lvl="0" algn="ctr">
              <a:spcBef>
                <a:spcPts val="0"/>
              </a:spcBef>
              <a:buNone/>
            </a:pPr>
            <a:r>
              <a:rPr lang="en" sz="3000">
                <a:solidFill>
                  <a:srgbClr val="000000"/>
                </a:solidFill>
                <a:latin typeface="Droid Sans"/>
                <a:ea typeface="Droid Sans"/>
                <a:cs typeface="Droid Sans"/>
                <a:sym typeface="Droid Sans"/>
              </a:rPr>
              <a:t>this presentation!</a:t>
            </a:r>
          </a:p>
          <a:p>
            <a:pPr lvl="0" algn="ctr">
              <a:spcBef>
                <a:spcPts val="0"/>
              </a:spcBef>
              <a:buNone/>
            </a:pPr>
            <a:r>
              <a:rPr lang="en" sz="3000" u="sng">
                <a:solidFill>
                  <a:schemeClr val="hlink"/>
                </a:solidFill>
                <a:latin typeface="Droid Sans"/>
                <a:ea typeface="Droid Sans"/>
                <a:cs typeface="Droid Sans"/>
                <a:sym typeface="Droid Sans"/>
                <a:hlinkClick r:id="rId3"/>
              </a:rPr>
              <a:t>tinyurl.com/th2017vla</a:t>
            </a:r>
            <a:r>
              <a:rPr lang="en" sz="3000">
                <a:solidFill>
                  <a:srgbClr val="000000"/>
                </a:solidFill>
                <a:latin typeface="Droid Sans"/>
                <a:ea typeface="Droid Sans"/>
                <a:cs typeface="Droid Sans"/>
                <a:sym typeface="Droid Sans"/>
              </a:rPr>
              <a:t> </a:t>
            </a:r>
          </a:p>
        </p:txBody>
      </p:sp>
      <p:pic>
        <p:nvPicPr>
          <p:cNvPr id="193" name="Shape 193"/>
          <p:cNvPicPr preferRelativeResize="0"/>
          <p:nvPr/>
        </p:nvPicPr>
        <p:blipFill>
          <a:blip r:embed="rId4">
            <a:alphaModFix/>
          </a:blip>
          <a:stretch>
            <a:fillRect/>
          </a:stretch>
        </p:blipFill>
        <p:spPr>
          <a:xfrm>
            <a:off x="6395900" y="228600"/>
            <a:ext cx="2443301" cy="2443301"/>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Shape 198"/>
          <p:cNvSpPr txBox="1"/>
          <p:nvPr/>
        </p:nvSpPr>
        <p:spPr>
          <a:xfrm>
            <a:off x="0" y="5279725"/>
            <a:ext cx="4810500" cy="319800"/>
          </a:xfrm>
          <a:prstGeom prst="rect">
            <a:avLst/>
          </a:prstGeom>
          <a:noFill/>
          <a:ln>
            <a:noFill/>
          </a:ln>
        </p:spPr>
        <p:txBody>
          <a:bodyPr wrap="square" lIns="91425" tIns="91425" rIns="91425" bIns="91425" anchor="t" anchorCtr="0">
            <a:noAutofit/>
          </a:bodyPr>
          <a:lstStyle/>
          <a:p>
            <a:pPr lvl="0">
              <a:spcBef>
                <a:spcPts val="0"/>
              </a:spcBef>
              <a:buNone/>
            </a:pPr>
            <a:r>
              <a:rPr lang="en" sz="1000" u="sng">
                <a:solidFill>
                  <a:schemeClr val="hlink"/>
                </a:solidFill>
                <a:hlinkClick r:id="rId3"/>
              </a:rPr>
              <a:t>Thank You word cloud</a:t>
            </a:r>
            <a:r>
              <a:rPr lang="en" sz="1000"/>
              <a:t> by Ashashyou [CC BY-SA 4.0], via Wikimedia Commons</a:t>
            </a:r>
          </a:p>
        </p:txBody>
      </p:sp>
      <p:pic>
        <p:nvPicPr>
          <p:cNvPr id="199" name="Shape 199"/>
          <p:cNvPicPr preferRelativeResize="0"/>
          <p:nvPr/>
        </p:nvPicPr>
        <p:blipFill>
          <a:blip r:embed="rId4">
            <a:alphaModFix/>
          </a:blip>
          <a:stretch>
            <a:fillRect/>
          </a:stretch>
        </p:blipFill>
        <p:spPr>
          <a:xfrm>
            <a:off x="48588" y="395150"/>
            <a:ext cx="9046824" cy="4883588"/>
          </a:xfrm>
          <a:prstGeom prst="rect">
            <a:avLst/>
          </a:prstGeom>
          <a:noFill/>
          <a:ln>
            <a:noFill/>
          </a:ln>
        </p:spPr>
      </p:pic>
      <p:pic>
        <p:nvPicPr>
          <p:cNvPr id="200" name="Shape 200"/>
          <p:cNvPicPr preferRelativeResize="0"/>
          <p:nvPr/>
        </p:nvPicPr>
        <p:blipFill>
          <a:blip r:embed="rId5">
            <a:alphaModFix/>
          </a:blip>
          <a:stretch>
            <a:fillRect/>
          </a:stretch>
        </p:blipFill>
        <p:spPr>
          <a:xfrm>
            <a:off x="5132624" y="5938425"/>
            <a:ext cx="3787000" cy="7160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Shape 71"/>
          <p:cNvSpPr txBox="1">
            <a:spLocks noGrp="1"/>
          </p:cNvSpPr>
          <p:nvPr>
            <p:ph type="title"/>
          </p:nvPr>
        </p:nvSpPr>
        <p:spPr>
          <a:xfrm>
            <a:off x="311700" y="593367"/>
            <a:ext cx="8520600" cy="763500"/>
          </a:xfrm>
          <a:prstGeom prst="rect">
            <a:avLst/>
          </a:prstGeom>
        </p:spPr>
        <p:txBody>
          <a:bodyPr wrap="square" lIns="91425" tIns="91425" rIns="91425" bIns="91425" anchor="t" anchorCtr="0">
            <a:noAutofit/>
          </a:bodyPr>
          <a:lstStyle/>
          <a:p>
            <a:pPr lvl="0" rtl="0">
              <a:spcBef>
                <a:spcPts val="0"/>
              </a:spcBef>
              <a:buNone/>
            </a:pPr>
            <a:r>
              <a:rPr lang="en" b="1"/>
              <a:t>Introductions - Presenters</a:t>
            </a:r>
          </a:p>
        </p:txBody>
      </p:sp>
      <p:sp>
        <p:nvSpPr>
          <p:cNvPr id="72" name="Shape 72"/>
          <p:cNvSpPr txBox="1">
            <a:spLocks noGrp="1"/>
          </p:cNvSpPr>
          <p:nvPr>
            <p:ph type="body" idx="1"/>
          </p:nvPr>
        </p:nvSpPr>
        <p:spPr>
          <a:xfrm>
            <a:off x="311700" y="1536633"/>
            <a:ext cx="8520600" cy="4555200"/>
          </a:xfrm>
          <a:prstGeom prst="rect">
            <a:avLst/>
          </a:prstGeom>
        </p:spPr>
        <p:txBody>
          <a:bodyPr wrap="square" lIns="91425" tIns="91425" rIns="91425" bIns="91425" anchor="t" anchorCtr="0">
            <a:noAutofit/>
          </a:bodyPr>
          <a:lstStyle/>
          <a:p>
            <a:pPr lvl="0">
              <a:spcBef>
                <a:spcPts val="0"/>
              </a:spcBef>
              <a:buNone/>
            </a:pPr>
            <a:r>
              <a:rPr lang="en" sz="2400" b="1">
                <a:solidFill>
                  <a:srgbClr val="000000"/>
                </a:solidFill>
                <a:latin typeface="Droid Sans"/>
                <a:ea typeface="Droid Sans"/>
                <a:cs typeface="Droid Sans"/>
                <a:sym typeface="Droid Sans"/>
              </a:rPr>
              <a:t>Inga Haugen</a:t>
            </a:r>
            <a:r>
              <a:rPr lang="en" sz="2400">
                <a:solidFill>
                  <a:srgbClr val="000000"/>
                </a:solidFill>
                <a:latin typeface="Droid Sans"/>
                <a:ea typeface="Droid Sans"/>
                <a:cs typeface="Droid Sans"/>
                <a:sym typeface="Droid Sans"/>
              </a:rPr>
              <a:t> Agriculture, Life Sciences, and Scholarly Communication Librarian; Interim liaison to the College of Natural Resources and the Environment (CNRE)</a:t>
            </a:r>
          </a:p>
          <a:p>
            <a:pPr lvl="0">
              <a:spcBef>
                <a:spcPts val="0"/>
              </a:spcBef>
              <a:buNone/>
            </a:pPr>
            <a:r>
              <a:rPr lang="en" sz="2400" b="1">
                <a:solidFill>
                  <a:srgbClr val="000000"/>
                </a:solidFill>
                <a:latin typeface="Droid Sans"/>
                <a:ea typeface="Droid Sans"/>
                <a:cs typeface="Droid Sans"/>
                <a:sym typeface="Droid Sans"/>
              </a:rPr>
              <a:t>Edward Lener </a:t>
            </a:r>
            <a:r>
              <a:rPr lang="en" sz="2400">
                <a:solidFill>
                  <a:srgbClr val="000000"/>
                </a:solidFill>
                <a:latin typeface="Droid Sans"/>
                <a:ea typeface="Droid Sans"/>
                <a:cs typeface="Droid Sans"/>
                <a:sym typeface="Droid Sans"/>
              </a:rPr>
              <a:t>Associate Director for Collection Management and College Librarian for the Sciences</a:t>
            </a:r>
          </a:p>
          <a:p>
            <a:pPr lvl="0">
              <a:spcBef>
                <a:spcPts val="0"/>
              </a:spcBef>
              <a:buNone/>
            </a:pPr>
            <a:r>
              <a:rPr lang="en" sz="2400" b="1">
                <a:solidFill>
                  <a:srgbClr val="000000"/>
                </a:solidFill>
                <a:latin typeface="Droid Sans"/>
                <a:ea typeface="Droid Sans"/>
                <a:cs typeface="Droid Sans"/>
                <a:sym typeface="Droid Sans"/>
              </a:rPr>
              <a:t>Ginny Pannabecker</a:t>
            </a:r>
            <a:r>
              <a:rPr lang="en" sz="2400">
                <a:solidFill>
                  <a:srgbClr val="000000"/>
                </a:solidFill>
                <a:latin typeface="Droid Sans"/>
                <a:ea typeface="Droid Sans"/>
                <a:cs typeface="Droid Sans"/>
                <a:sym typeface="Droid Sans"/>
              </a:rPr>
              <a:t> Associate Director for Research Collaboration and Engagement; Liaison Librarian for life sciences and biomedical programs</a:t>
            </a:r>
          </a:p>
          <a:p>
            <a:pPr lvl="0" rtl="0">
              <a:spcBef>
                <a:spcPts val="0"/>
              </a:spcBef>
              <a:buNone/>
            </a:pPr>
            <a:r>
              <a:rPr lang="en" sz="2400" b="1">
                <a:solidFill>
                  <a:srgbClr val="000000"/>
                </a:solidFill>
                <a:latin typeface="Droid Sans"/>
                <a:ea typeface="Droid Sans"/>
                <a:cs typeface="Droid Sans"/>
                <a:sym typeface="Droid Sans"/>
              </a:rPr>
              <a:t>Philip Young</a:t>
            </a:r>
            <a:r>
              <a:rPr lang="en" sz="2400">
                <a:solidFill>
                  <a:srgbClr val="000000"/>
                </a:solidFill>
                <a:latin typeface="Droid Sans"/>
                <a:ea typeface="Droid Sans"/>
                <a:cs typeface="Droid Sans"/>
                <a:sym typeface="Droid Sans"/>
              </a:rPr>
              <a:t> Institutional Repository Manager</a:t>
            </a:r>
          </a:p>
        </p:txBody>
      </p:sp>
      <p:pic>
        <p:nvPicPr>
          <p:cNvPr id="73" name="Shape 73"/>
          <p:cNvPicPr preferRelativeResize="0"/>
          <p:nvPr/>
        </p:nvPicPr>
        <p:blipFill>
          <a:blip r:embed="rId3">
            <a:alphaModFix/>
          </a:blip>
          <a:stretch>
            <a:fillRect/>
          </a:stretch>
        </p:blipFill>
        <p:spPr>
          <a:xfrm>
            <a:off x="7652925" y="216925"/>
            <a:ext cx="1319701" cy="131969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pic>
        <p:nvPicPr>
          <p:cNvPr id="78" name="Shape 78" descr="hello-1502369_1280.png"/>
          <p:cNvPicPr preferRelativeResize="0"/>
          <p:nvPr/>
        </p:nvPicPr>
        <p:blipFill>
          <a:blip r:embed="rId3">
            <a:alphaModFix/>
          </a:blip>
          <a:stretch>
            <a:fillRect/>
          </a:stretch>
        </p:blipFill>
        <p:spPr>
          <a:xfrm>
            <a:off x="472386" y="540703"/>
            <a:ext cx="8199226" cy="562418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311700" y="593367"/>
            <a:ext cx="8520600" cy="763500"/>
          </a:xfrm>
          <a:prstGeom prst="rect">
            <a:avLst/>
          </a:prstGeom>
        </p:spPr>
        <p:txBody>
          <a:bodyPr wrap="square" lIns="91425" tIns="91425" rIns="91425" bIns="91425" anchor="t" anchorCtr="0">
            <a:noAutofit/>
          </a:bodyPr>
          <a:lstStyle/>
          <a:p>
            <a:pPr lvl="0" rtl="0">
              <a:spcBef>
                <a:spcPts val="0"/>
              </a:spcBef>
              <a:buNone/>
            </a:pPr>
            <a:r>
              <a:rPr lang="en" b="1"/>
              <a:t>What is Text and Data Mining (TDM)?</a:t>
            </a:r>
          </a:p>
        </p:txBody>
      </p:sp>
      <p:sp>
        <p:nvSpPr>
          <p:cNvPr id="84" name="Shape 84"/>
          <p:cNvSpPr txBox="1">
            <a:spLocks noGrp="1"/>
          </p:cNvSpPr>
          <p:nvPr>
            <p:ph type="body" idx="1"/>
          </p:nvPr>
        </p:nvSpPr>
        <p:spPr>
          <a:xfrm>
            <a:off x="311700" y="1639828"/>
            <a:ext cx="8520600" cy="2821800"/>
          </a:xfrm>
          <a:prstGeom prst="rect">
            <a:avLst/>
          </a:prstGeom>
        </p:spPr>
        <p:txBody>
          <a:bodyPr wrap="square" lIns="91425" tIns="91425" rIns="91425" bIns="91425" anchor="t" anchorCtr="0">
            <a:noAutofit/>
          </a:bodyPr>
          <a:lstStyle/>
          <a:p>
            <a:pPr lvl="0" rtl="0">
              <a:spcBef>
                <a:spcPts val="0"/>
              </a:spcBef>
              <a:buNone/>
            </a:pPr>
            <a:r>
              <a:rPr lang="en" sz="2400">
                <a:solidFill>
                  <a:srgbClr val="000000"/>
                </a:solidFill>
                <a:latin typeface="Droid Sans"/>
                <a:ea typeface="Droid Sans"/>
                <a:cs typeface="Droid Sans"/>
                <a:sym typeface="Droid Sans"/>
              </a:rPr>
              <a:t>Text and data mining (TDM) uses methods of automated extraction, combination, and analysis of data to create new information by revealing trends, patterns, and relationships. The mining of text and of data usually require different considerations. Text mining, sometimes called text analytics, can be viewed as a subset of data mining. </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10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title"/>
          </p:nvPr>
        </p:nvSpPr>
        <p:spPr>
          <a:xfrm>
            <a:off x="311700" y="212367"/>
            <a:ext cx="8520600" cy="763500"/>
          </a:xfrm>
          <a:prstGeom prst="rect">
            <a:avLst/>
          </a:prstGeom>
        </p:spPr>
        <p:txBody>
          <a:bodyPr wrap="square" lIns="91425" tIns="91425" rIns="91425" bIns="91425" anchor="t" anchorCtr="0">
            <a:noAutofit/>
          </a:bodyPr>
          <a:lstStyle/>
          <a:p>
            <a:pPr lvl="0" rtl="0">
              <a:spcBef>
                <a:spcPts val="0"/>
              </a:spcBef>
              <a:buNone/>
            </a:pPr>
            <a:r>
              <a:rPr lang="en" b="1"/>
              <a:t>Examples of TDM in research / scholarship</a:t>
            </a:r>
          </a:p>
        </p:txBody>
      </p:sp>
      <p:sp>
        <p:nvSpPr>
          <p:cNvPr id="90" name="Shape 90"/>
          <p:cNvSpPr txBox="1">
            <a:spLocks noGrp="1"/>
          </p:cNvSpPr>
          <p:nvPr>
            <p:ph type="body" idx="1"/>
          </p:nvPr>
        </p:nvSpPr>
        <p:spPr>
          <a:xfrm>
            <a:off x="464100" y="1052075"/>
            <a:ext cx="8520600" cy="5463900"/>
          </a:xfrm>
          <a:prstGeom prst="rect">
            <a:avLst/>
          </a:prstGeom>
        </p:spPr>
        <p:txBody>
          <a:bodyPr wrap="square" lIns="91425" tIns="91425" rIns="91425" bIns="91425" anchor="t" anchorCtr="0">
            <a:noAutofit/>
          </a:bodyPr>
          <a:lstStyle/>
          <a:p>
            <a:pPr lvl="0">
              <a:spcBef>
                <a:spcPts val="0"/>
              </a:spcBef>
              <a:buNone/>
            </a:pPr>
            <a:r>
              <a:rPr lang="en" b="1">
                <a:solidFill>
                  <a:srgbClr val="000000"/>
                </a:solidFill>
                <a:latin typeface="Droid Sans"/>
                <a:ea typeface="Droid Sans"/>
                <a:cs typeface="Droid Sans"/>
                <a:sym typeface="Droid Sans"/>
              </a:rPr>
              <a:t>From VT</a:t>
            </a:r>
          </a:p>
          <a:p>
            <a:pPr lvl="0">
              <a:spcBef>
                <a:spcPts val="0"/>
              </a:spcBef>
              <a:buNone/>
            </a:pPr>
            <a:r>
              <a:rPr lang="en" u="sng">
                <a:solidFill>
                  <a:schemeClr val="accent5"/>
                </a:solidFill>
                <a:latin typeface="Droid Sans"/>
                <a:ea typeface="Droid Sans"/>
                <a:cs typeface="Droid Sans"/>
                <a:sym typeface="Droid Sans"/>
                <a:hlinkClick r:id="rId3"/>
              </a:rPr>
              <a:t>TDM Forum</a:t>
            </a:r>
            <a:r>
              <a:rPr lang="en">
                <a:latin typeface="Droid Sans"/>
                <a:ea typeface="Droid Sans"/>
                <a:cs typeface="Droid Sans"/>
                <a:sym typeface="Droid Sans"/>
              </a:rPr>
              <a:t> </a:t>
            </a:r>
            <a:r>
              <a:rPr lang="en">
                <a:solidFill>
                  <a:srgbClr val="000000"/>
                </a:solidFill>
                <a:latin typeface="Droid Sans"/>
                <a:ea typeface="Droid Sans"/>
                <a:cs typeface="Droid Sans"/>
                <a:sym typeface="Droid Sans"/>
              </a:rPr>
              <a:t>- variety of topics and examples  - </a:t>
            </a:r>
            <a:r>
              <a:rPr lang="en" u="sng">
                <a:solidFill>
                  <a:schemeClr val="hlink"/>
                </a:solidFill>
                <a:latin typeface="Droid Sans"/>
                <a:ea typeface="Droid Sans"/>
                <a:cs typeface="Droid Sans"/>
                <a:sym typeface="Droid Sans"/>
                <a:hlinkClick r:id="rId4"/>
              </a:rPr>
              <a:t>business</a:t>
            </a:r>
            <a:r>
              <a:rPr lang="en">
                <a:latin typeface="Droid Sans"/>
                <a:ea typeface="Droid Sans"/>
                <a:cs typeface="Droid Sans"/>
                <a:sym typeface="Droid Sans"/>
              </a:rPr>
              <a:t>, </a:t>
            </a:r>
            <a:r>
              <a:rPr lang="en" u="sng">
                <a:solidFill>
                  <a:schemeClr val="hlink"/>
                </a:solidFill>
                <a:latin typeface="Droid Sans"/>
                <a:ea typeface="Droid Sans"/>
                <a:cs typeface="Droid Sans"/>
                <a:sym typeface="Droid Sans"/>
                <a:hlinkClick r:id="rId5"/>
              </a:rPr>
              <a:t>cyber bullying</a:t>
            </a:r>
            <a:r>
              <a:rPr lang="en">
                <a:latin typeface="Droid Sans"/>
                <a:ea typeface="Droid Sans"/>
                <a:cs typeface="Droid Sans"/>
                <a:sym typeface="Droid Sans"/>
              </a:rPr>
              <a:t>, </a:t>
            </a:r>
            <a:r>
              <a:rPr lang="en" u="sng">
                <a:solidFill>
                  <a:schemeClr val="hlink"/>
                </a:solidFill>
                <a:latin typeface="Droid Sans"/>
                <a:ea typeface="Droid Sans"/>
                <a:cs typeface="Droid Sans"/>
                <a:sym typeface="Droid Sans"/>
                <a:hlinkClick r:id="rId6"/>
              </a:rPr>
              <a:t>statistics</a:t>
            </a:r>
          </a:p>
          <a:p>
            <a:pPr lvl="0">
              <a:spcBef>
                <a:spcPts val="0"/>
              </a:spcBef>
              <a:buNone/>
            </a:pPr>
            <a:r>
              <a:rPr lang="en" u="sng">
                <a:solidFill>
                  <a:schemeClr val="hlink"/>
                </a:solidFill>
                <a:latin typeface="Droid Sans"/>
                <a:ea typeface="Droid Sans"/>
                <a:cs typeface="Droid Sans"/>
                <a:sym typeface="Droid Sans"/>
                <a:hlinkClick r:id="rId7"/>
              </a:rPr>
              <a:t>History - 1918 influenza pandemic project</a:t>
            </a:r>
          </a:p>
          <a:p>
            <a:pPr lvl="0">
              <a:spcBef>
                <a:spcPts val="0"/>
              </a:spcBef>
              <a:buNone/>
            </a:pPr>
            <a:r>
              <a:rPr lang="en" b="1">
                <a:solidFill>
                  <a:srgbClr val="000000"/>
                </a:solidFill>
                <a:latin typeface="Droid Sans"/>
                <a:ea typeface="Droid Sans"/>
                <a:cs typeface="Droid Sans"/>
                <a:sym typeface="Droid Sans"/>
              </a:rPr>
              <a:t>Other examples </a:t>
            </a:r>
          </a:p>
          <a:p>
            <a:pPr lvl="0">
              <a:spcBef>
                <a:spcPts val="0"/>
              </a:spcBef>
              <a:buNone/>
            </a:pPr>
            <a:r>
              <a:rPr lang="en">
                <a:solidFill>
                  <a:srgbClr val="000000"/>
                </a:solidFill>
                <a:latin typeface="Droid Sans"/>
                <a:ea typeface="Droid Sans"/>
                <a:cs typeface="Droid Sans"/>
                <a:sym typeface="Droid Sans"/>
              </a:rPr>
              <a:t>Health</a:t>
            </a:r>
          </a:p>
          <a:p>
            <a:pPr lvl="0">
              <a:spcBef>
                <a:spcPts val="0"/>
              </a:spcBef>
              <a:buNone/>
            </a:pPr>
            <a:r>
              <a:rPr lang="en" u="sng">
                <a:solidFill>
                  <a:schemeClr val="hlink"/>
                </a:solidFill>
                <a:latin typeface="Droid Sans"/>
                <a:ea typeface="Droid Sans"/>
                <a:cs typeface="Droid Sans"/>
                <a:sym typeface="Droid Sans"/>
                <a:hlinkClick r:id="rId8"/>
              </a:rPr>
              <a:t>Discovering associations between adverse events from electronic health record data</a:t>
            </a:r>
          </a:p>
          <a:p>
            <a:pPr lvl="0">
              <a:spcBef>
                <a:spcPts val="0"/>
              </a:spcBef>
              <a:buNone/>
            </a:pPr>
            <a:r>
              <a:rPr lang="en">
                <a:solidFill>
                  <a:srgbClr val="000000"/>
                </a:solidFill>
                <a:latin typeface="Droid Sans"/>
                <a:ea typeface="Droid Sans"/>
                <a:cs typeface="Droid Sans"/>
                <a:sym typeface="Droid Sans"/>
              </a:rPr>
              <a:t>Digital Humanities </a:t>
            </a:r>
          </a:p>
          <a:p>
            <a:pPr lvl="0">
              <a:spcBef>
                <a:spcPts val="0"/>
              </a:spcBef>
              <a:buNone/>
            </a:pPr>
            <a:r>
              <a:rPr lang="en" u="sng">
                <a:solidFill>
                  <a:schemeClr val="hlink"/>
                </a:solidFill>
                <a:latin typeface="Droid Sans"/>
                <a:ea typeface="Droid Sans"/>
                <a:cs typeface="Droid Sans"/>
                <a:sym typeface="Droid Sans"/>
                <a:hlinkClick r:id="rId9"/>
              </a:rPr>
              <a:t>Librarian collaborations for research and training in text encoding</a:t>
            </a:r>
          </a:p>
          <a:p>
            <a:pPr lvl="0">
              <a:spcBef>
                <a:spcPts val="0"/>
              </a:spcBef>
              <a:buNone/>
            </a:pPr>
            <a:r>
              <a:rPr lang="en">
                <a:solidFill>
                  <a:srgbClr val="000000"/>
                </a:solidFill>
                <a:latin typeface="Droid Sans"/>
                <a:ea typeface="Droid Sans"/>
                <a:cs typeface="Droid Sans"/>
                <a:sym typeface="Droid Sans"/>
              </a:rPr>
              <a:t>Opioid Crisis</a:t>
            </a:r>
          </a:p>
          <a:p>
            <a:pPr lvl="0" rtl="0">
              <a:spcBef>
                <a:spcPts val="0"/>
              </a:spcBef>
              <a:buNone/>
            </a:pPr>
            <a:r>
              <a:rPr lang="en" u="sng">
                <a:solidFill>
                  <a:schemeClr val="hlink"/>
                </a:solidFill>
                <a:latin typeface="Droid Sans"/>
                <a:ea typeface="Droid Sans"/>
                <a:cs typeface="Droid Sans"/>
                <a:sym typeface="Droid Sans"/>
                <a:hlinkClick r:id="rId10"/>
              </a:rPr>
              <a:t>A Text Mining Analysis of Public Reactions to Opioid Crisis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pic>
        <p:nvPicPr>
          <p:cNvPr id="95" name="Shape 95"/>
          <p:cNvPicPr preferRelativeResize="0"/>
          <p:nvPr/>
        </p:nvPicPr>
        <p:blipFill rotWithShape="1">
          <a:blip r:embed="rId3">
            <a:alphaModFix/>
          </a:blip>
          <a:srcRect t="10658"/>
          <a:stretch/>
        </p:blipFill>
        <p:spPr>
          <a:xfrm>
            <a:off x="0" y="1254401"/>
            <a:ext cx="9144000" cy="5603600"/>
          </a:xfrm>
          <a:prstGeom prst="rect">
            <a:avLst/>
          </a:prstGeom>
          <a:noFill/>
          <a:ln>
            <a:noFill/>
          </a:ln>
        </p:spPr>
      </p:pic>
      <p:sp>
        <p:nvSpPr>
          <p:cNvPr id="96" name="Shape 96"/>
          <p:cNvSpPr txBox="1">
            <a:spLocks noGrp="1"/>
          </p:cNvSpPr>
          <p:nvPr>
            <p:ph type="title"/>
          </p:nvPr>
        </p:nvSpPr>
        <p:spPr>
          <a:xfrm>
            <a:off x="311700" y="440967"/>
            <a:ext cx="8520600" cy="763500"/>
          </a:xfrm>
          <a:prstGeom prst="rect">
            <a:avLst/>
          </a:prstGeom>
        </p:spPr>
        <p:txBody>
          <a:bodyPr wrap="square" lIns="91425" tIns="91425" rIns="91425" bIns="91425" anchor="t" anchorCtr="0">
            <a:noAutofit/>
          </a:bodyPr>
          <a:lstStyle/>
          <a:p>
            <a:pPr lvl="0" rtl="0">
              <a:spcBef>
                <a:spcPts val="0"/>
              </a:spcBef>
              <a:buNone/>
            </a:pPr>
            <a:r>
              <a:rPr lang="en" b="1"/>
              <a:t>TDM: Academic library support opportunities </a:t>
            </a:r>
          </a:p>
        </p:txBody>
      </p:sp>
      <p:sp>
        <p:nvSpPr>
          <p:cNvPr id="97" name="Shape 97"/>
          <p:cNvSpPr txBox="1">
            <a:spLocks noGrp="1"/>
          </p:cNvSpPr>
          <p:nvPr>
            <p:ph type="body" idx="1"/>
          </p:nvPr>
        </p:nvSpPr>
        <p:spPr>
          <a:xfrm>
            <a:off x="1388400" y="2846000"/>
            <a:ext cx="6367200" cy="2420400"/>
          </a:xfrm>
          <a:prstGeom prst="rect">
            <a:avLst/>
          </a:prstGeom>
          <a:solidFill>
            <a:schemeClr val="lt1"/>
          </a:solidFill>
        </p:spPr>
        <p:txBody>
          <a:bodyPr wrap="square" lIns="91425" tIns="91425" rIns="91425" bIns="91425" anchor="ctr" anchorCtr="0">
            <a:noAutofit/>
          </a:bodyPr>
          <a:lstStyle/>
          <a:p>
            <a:pPr marL="457200" lvl="0" indent="-381000" rtl="0">
              <a:spcBef>
                <a:spcPts val="0"/>
              </a:spcBef>
              <a:spcAft>
                <a:spcPts val="0"/>
              </a:spcAft>
              <a:buClr>
                <a:srgbClr val="000000"/>
              </a:buClr>
              <a:buSzPct val="100000"/>
              <a:buFont typeface="Droid Sans"/>
            </a:pPr>
            <a:r>
              <a:rPr lang="en" sz="2400">
                <a:solidFill>
                  <a:srgbClr val="000000"/>
                </a:solidFill>
                <a:latin typeface="Droid Sans"/>
                <a:ea typeface="Droid Sans"/>
                <a:cs typeface="Droid Sans"/>
                <a:sym typeface="Droid Sans"/>
              </a:rPr>
              <a:t>Identifying TDM Sources and Tools</a:t>
            </a:r>
          </a:p>
          <a:p>
            <a:pPr marL="457200" lvl="0" indent="-381000" rtl="0">
              <a:spcBef>
                <a:spcPts val="0"/>
              </a:spcBef>
              <a:spcAft>
                <a:spcPts val="0"/>
              </a:spcAft>
              <a:buClr>
                <a:srgbClr val="000000"/>
              </a:buClr>
              <a:buSzPct val="100000"/>
              <a:buFont typeface="Droid Sans"/>
            </a:pPr>
            <a:r>
              <a:rPr lang="en" sz="2400">
                <a:solidFill>
                  <a:srgbClr val="000000"/>
                </a:solidFill>
                <a:latin typeface="Droid Sans"/>
                <a:ea typeface="Droid Sans"/>
                <a:cs typeface="Droid Sans"/>
                <a:sym typeface="Droid Sans"/>
              </a:rPr>
              <a:t>Expanding library licensing permissions</a:t>
            </a:r>
          </a:p>
          <a:p>
            <a:pPr marL="457200" lvl="0" indent="-381000" rtl="0">
              <a:spcBef>
                <a:spcPts val="0"/>
              </a:spcBef>
              <a:spcAft>
                <a:spcPts val="0"/>
              </a:spcAft>
              <a:buClr>
                <a:srgbClr val="000000"/>
              </a:buClr>
              <a:buSzPct val="100000"/>
              <a:buFont typeface="Droid Sans"/>
            </a:pPr>
            <a:r>
              <a:rPr lang="en" sz="2400">
                <a:solidFill>
                  <a:srgbClr val="000000"/>
                </a:solidFill>
                <a:latin typeface="Droid Sans"/>
                <a:ea typeface="Droid Sans"/>
                <a:cs typeface="Droid Sans"/>
                <a:sym typeface="Droid Sans"/>
              </a:rPr>
              <a:t>Clarifying legal aspects</a:t>
            </a:r>
          </a:p>
          <a:p>
            <a:pPr marL="457200" lvl="0" indent="-381000" rtl="0">
              <a:spcBef>
                <a:spcPts val="0"/>
              </a:spcBef>
              <a:spcAft>
                <a:spcPts val="0"/>
              </a:spcAft>
              <a:buClr>
                <a:srgbClr val="000000"/>
              </a:buClr>
              <a:buSzPct val="100000"/>
              <a:buFont typeface="Droid Sans"/>
            </a:pPr>
            <a:r>
              <a:rPr lang="en" sz="2400">
                <a:solidFill>
                  <a:srgbClr val="000000"/>
                </a:solidFill>
                <a:latin typeface="Droid Sans"/>
                <a:ea typeface="Droid Sans"/>
                <a:cs typeface="Droid Sans"/>
                <a:sym typeface="Droid Sans"/>
              </a:rPr>
              <a:t>Developing expertise </a:t>
            </a:r>
          </a:p>
          <a:p>
            <a:pPr marL="457200" lvl="0" indent="-381000" rtl="0">
              <a:spcBef>
                <a:spcPts val="0"/>
              </a:spcBef>
              <a:spcAft>
                <a:spcPts val="0"/>
              </a:spcAft>
              <a:buClr>
                <a:srgbClr val="000000"/>
              </a:buClr>
              <a:buSzPct val="100000"/>
              <a:buFont typeface="Droid Sans"/>
            </a:pPr>
            <a:r>
              <a:rPr lang="en" sz="2400">
                <a:solidFill>
                  <a:srgbClr val="000000"/>
                </a:solidFill>
                <a:latin typeface="Droid Sans"/>
                <a:ea typeface="Droid Sans"/>
                <a:cs typeface="Droid Sans"/>
                <a:sym typeface="Droid Sans"/>
              </a:rPr>
              <a:t>Outreach and Training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body" idx="1"/>
          </p:nvPr>
        </p:nvSpPr>
        <p:spPr>
          <a:xfrm>
            <a:off x="311700" y="1209000"/>
            <a:ext cx="8734200" cy="5243400"/>
          </a:xfrm>
          <a:prstGeom prst="rect">
            <a:avLst/>
          </a:prstGeom>
        </p:spPr>
        <p:txBody>
          <a:bodyPr wrap="square" lIns="91425" tIns="91425" rIns="91425" bIns="91425" anchor="t" anchorCtr="0">
            <a:noAutofit/>
          </a:bodyPr>
          <a:lstStyle/>
          <a:p>
            <a:pPr lvl="0" rtl="0">
              <a:spcBef>
                <a:spcPts val="0"/>
              </a:spcBef>
              <a:spcAft>
                <a:spcPts val="0"/>
              </a:spcAft>
              <a:buNone/>
            </a:pPr>
            <a:r>
              <a:rPr lang="en" sz="2400" b="1">
                <a:solidFill>
                  <a:srgbClr val="000000"/>
                </a:solidFill>
                <a:latin typeface="Droid Sans"/>
                <a:ea typeface="Droid Sans"/>
                <a:cs typeface="Droid Sans"/>
                <a:sym typeface="Droid Sans"/>
              </a:rPr>
              <a:t>Identifying &amp; Sharing </a:t>
            </a:r>
          </a:p>
          <a:p>
            <a:pPr lvl="0" rtl="0">
              <a:spcBef>
                <a:spcPts val="0"/>
              </a:spcBef>
              <a:spcAft>
                <a:spcPts val="0"/>
              </a:spcAft>
              <a:buNone/>
            </a:pPr>
            <a:r>
              <a:rPr lang="en" sz="2400" b="1">
                <a:solidFill>
                  <a:srgbClr val="000000"/>
                </a:solidFill>
                <a:latin typeface="Droid Sans"/>
                <a:ea typeface="Droid Sans"/>
                <a:cs typeface="Droid Sans"/>
                <a:sym typeface="Droid Sans"/>
              </a:rPr>
              <a:t>TDM Sources and Tools</a:t>
            </a:r>
          </a:p>
          <a:p>
            <a:pPr lvl="0" rtl="0">
              <a:spcBef>
                <a:spcPts val="0"/>
              </a:spcBef>
              <a:spcAft>
                <a:spcPts val="0"/>
              </a:spcAft>
              <a:buNone/>
            </a:pPr>
            <a:endParaRPr sz="1400">
              <a:solidFill>
                <a:srgbClr val="000000"/>
              </a:solidFill>
              <a:latin typeface="Droid Sans"/>
              <a:ea typeface="Droid Sans"/>
              <a:cs typeface="Droid Sans"/>
              <a:sym typeface="Droid Sans"/>
            </a:endParaRPr>
          </a:p>
          <a:p>
            <a:pPr marL="457200" lvl="0" indent="-381000" rtl="0">
              <a:spcBef>
                <a:spcPts val="0"/>
              </a:spcBef>
              <a:spcAft>
                <a:spcPts val="0"/>
              </a:spcAft>
              <a:buClr>
                <a:srgbClr val="000000"/>
              </a:buClr>
              <a:buSzPct val="100000"/>
              <a:buFont typeface="Droid Sans"/>
            </a:pPr>
            <a:r>
              <a:rPr lang="en" sz="2400">
                <a:solidFill>
                  <a:srgbClr val="000000"/>
                </a:solidFill>
                <a:latin typeface="Droid Sans"/>
                <a:ea typeface="Droid Sans"/>
                <a:cs typeface="Droid Sans"/>
                <a:sym typeface="Droid Sans"/>
              </a:rPr>
              <a:t>Tool and Methods Guides</a:t>
            </a:r>
          </a:p>
          <a:p>
            <a:pPr marL="914400" lvl="1" indent="-381000" rtl="0">
              <a:spcBef>
                <a:spcPts val="0"/>
              </a:spcBef>
              <a:spcAft>
                <a:spcPts val="0"/>
              </a:spcAft>
              <a:buSzPct val="100000"/>
              <a:buFont typeface="Droid Sans"/>
            </a:pPr>
            <a:r>
              <a:rPr lang="en" sz="2400" u="sng">
                <a:solidFill>
                  <a:schemeClr val="hlink"/>
                </a:solidFill>
                <a:latin typeface="Droid Sans"/>
                <a:ea typeface="Droid Sans"/>
                <a:cs typeface="Droid Sans"/>
                <a:sym typeface="Droid Sans"/>
                <a:hlinkClick r:id="rId3"/>
              </a:rPr>
              <a:t>UC Berkeley Library guide</a:t>
            </a:r>
          </a:p>
          <a:p>
            <a:pPr marL="914400" lvl="1" indent="-381000" rtl="0">
              <a:spcBef>
                <a:spcPts val="0"/>
              </a:spcBef>
              <a:spcAft>
                <a:spcPts val="0"/>
              </a:spcAft>
              <a:buSzPct val="100000"/>
              <a:buFont typeface="Droid Sans"/>
            </a:pPr>
            <a:r>
              <a:rPr lang="en" sz="2400" u="sng">
                <a:solidFill>
                  <a:schemeClr val="hlink"/>
                </a:solidFill>
                <a:latin typeface="Droid Sans"/>
                <a:ea typeface="Droid Sans"/>
                <a:cs typeface="Droid Sans"/>
                <a:sym typeface="Droid Sans"/>
                <a:hlinkClick r:id="rId4"/>
              </a:rPr>
              <a:t>MIT Libraries - APIs guide</a:t>
            </a:r>
          </a:p>
          <a:p>
            <a:pPr marL="914400" lvl="1" indent="-381000" rtl="0">
              <a:spcBef>
                <a:spcPts val="0"/>
              </a:spcBef>
              <a:spcAft>
                <a:spcPts val="0"/>
              </a:spcAft>
              <a:buSzPct val="100000"/>
              <a:buFont typeface="Droid Sans"/>
            </a:pPr>
            <a:r>
              <a:rPr lang="en" sz="2400" u="sng">
                <a:solidFill>
                  <a:schemeClr val="hlink"/>
                </a:solidFill>
                <a:latin typeface="Droid Sans"/>
                <a:ea typeface="Droid Sans"/>
                <a:cs typeface="Droid Sans"/>
                <a:sym typeface="Droid Sans"/>
                <a:hlinkClick r:id="rId5"/>
              </a:rPr>
              <a:t>University of Melbourne - Text Mining Tools list</a:t>
            </a:r>
          </a:p>
          <a:p>
            <a:pPr marL="914400" lvl="1" indent="-381000" rtl="0">
              <a:spcBef>
                <a:spcPts val="0"/>
              </a:spcBef>
              <a:spcAft>
                <a:spcPts val="0"/>
              </a:spcAft>
              <a:buSzPct val="100000"/>
              <a:buFont typeface="Droid Sans"/>
            </a:pPr>
            <a:r>
              <a:rPr lang="en" sz="2400" u="sng">
                <a:solidFill>
                  <a:schemeClr val="hlink"/>
                </a:solidFill>
                <a:latin typeface="Droid Sans"/>
                <a:ea typeface="Droid Sans"/>
                <a:cs typeface="Droid Sans"/>
                <a:sym typeface="Droid Sans"/>
                <a:hlinkClick r:id="rId6"/>
              </a:rPr>
              <a:t>Carnegie Mellon University Libraries guide</a:t>
            </a:r>
          </a:p>
          <a:p>
            <a:pPr marL="914400" lvl="1" indent="-381000" rtl="0">
              <a:spcBef>
                <a:spcPts val="0"/>
              </a:spcBef>
              <a:spcAft>
                <a:spcPts val="0"/>
              </a:spcAft>
              <a:buClr>
                <a:srgbClr val="000000"/>
              </a:buClr>
              <a:buSzPct val="100000"/>
              <a:buFont typeface="Droid Sans"/>
            </a:pPr>
            <a:r>
              <a:rPr lang="en" sz="2400" u="sng">
                <a:solidFill>
                  <a:schemeClr val="hlink"/>
                </a:solidFill>
                <a:latin typeface="Droid Sans"/>
                <a:ea typeface="Droid Sans"/>
                <a:cs typeface="Droid Sans"/>
                <a:sym typeface="Droid Sans"/>
                <a:hlinkClick r:id="rId7"/>
              </a:rPr>
              <a:t>VT Libraries</a:t>
            </a:r>
          </a:p>
          <a:p>
            <a:pPr marL="457200" lvl="0" indent="-381000" rtl="0">
              <a:spcBef>
                <a:spcPts val="0"/>
              </a:spcBef>
              <a:spcAft>
                <a:spcPts val="0"/>
              </a:spcAft>
              <a:buClr>
                <a:srgbClr val="000000"/>
              </a:buClr>
              <a:buSzPct val="100000"/>
              <a:buFont typeface="Droid Sans"/>
            </a:pPr>
            <a:r>
              <a:rPr lang="en" sz="2400">
                <a:solidFill>
                  <a:srgbClr val="000000"/>
                </a:solidFill>
                <a:latin typeface="Droid Sans"/>
                <a:ea typeface="Droid Sans"/>
                <a:cs typeface="Droid Sans"/>
                <a:sym typeface="Droid Sans"/>
              </a:rPr>
              <a:t>Conversations with researchers / Community of practice</a:t>
            </a:r>
          </a:p>
          <a:p>
            <a:pPr marL="457200" lvl="0" indent="-381000" rtl="0">
              <a:spcBef>
                <a:spcPts val="0"/>
              </a:spcBef>
              <a:spcAft>
                <a:spcPts val="0"/>
              </a:spcAft>
              <a:buClr>
                <a:srgbClr val="000000"/>
              </a:buClr>
              <a:buSzPct val="100000"/>
              <a:buFont typeface="Droid Sans"/>
            </a:pPr>
            <a:r>
              <a:rPr lang="en" sz="2400">
                <a:solidFill>
                  <a:srgbClr val="000000"/>
                </a:solidFill>
                <a:latin typeface="Droid Sans"/>
                <a:ea typeface="Droid Sans"/>
                <a:cs typeface="Droid Sans"/>
                <a:sym typeface="Droid Sans"/>
              </a:rPr>
              <a:t>Open educational training options </a:t>
            </a:r>
          </a:p>
          <a:p>
            <a:pPr marL="457200" lvl="0" indent="-381000" rtl="0">
              <a:spcBef>
                <a:spcPts val="0"/>
              </a:spcBef>
              <a:spcAft>
                <a:spcPts val="0"/>
              </a:spcAft>
              <a:buClr>
                <a:srgbClr val="000000"/>
              </a:buClr>
              <a:buSzPct val="100000"/>
              <a:buFont typeface="Droid Sans"/>
            </a:pPr>
            <a:r>
              <a:rPr lang="en" sz="2400">
                <a:solidFill>
                  <a:srgbClr val="000000"/>
                </a:solidFill>
                <a:latin typeface="Droid Sans"/>
                <a:ea typeface="Droid Sans"/>
                <a:cs typeface="Droid Sans"/>
                <a:sym typeface="Droid Sans"/>
              </a:rPr>
              <a:t>Conducting literature reviews for updates to to stay current in best practices and tools</a:t>
            </a:r>
          </a:p>
          <a:p>
            <a:pPr lvl="0" rtl="0">
              <a:spcBef>
                <a:spcPts val="0"/>
              </a:spcBef>
              <a:spcAft>
                <a:spcPts val="0"/>
              </a:spcAft>
              <a:buNone/>
            </a:pPr>
            <a:endParaRPr sz="2400">
              <a:solidFill>
                <a:srgbClr val="000000"/>
              </a:solidFill>
              <a:latin typeface="Droid Sans"/>
              <a:ea typeface="Droid Sans"/>
              <a:cs typeface="Droid Sans"/>
              <a:sym typeface="Droid Sans"/>
            </a:endParaRPr>
          </a:p>
        </p:txBody>
      </p:sp>
      <p:pic>
        <p:nvPicPr>
          <p:cNvPr id="103" name="Shape 103"/>
          <p:cNvPicPr preferRelativeResize="0"/>
          <p:nvPr/>
        </p:nvPicPr>
        <p:blipFill>
          <a:blip r:embed="rId8">
            <a:alphaModFix/>
          </a:blip>
          <a:stretch>
            <a:fillRect/>
          </a:stretch>
        </p:blipFill>
        <p:spPr>
          <a:xfrm>
            <a:off x="6592650" y="1128375"/>
            <a:ext cx="1327350" cy="1327350"/>
          </a:xfrm>
          <a:prstGeom prst="rect">
            <a:avLst/>
          </a:prstGeom>
          <a:noFill/>
          <a:ln>
            <a:noFill/>
          </a:ln>
        </p:spPr>
      </p:pic>
      <p:sp>
        <p:nvSpPr>
          <p:cNvPr id="104" name="Shape 104"/>
          <p:cNvSpPr txBox="1">
            <a:spLocks noGrp="1"/>
          </p:cNvSpPr>
          <p:nvPr>
            <p:ph type="title"/>
          </p:nvPr>
        </p:nvSpPr>
        <p:spPr>
          <a:xfrm>
            <a:off x="311700" y="318067"/>
            <a:ext cx="8520600" cy="810300"/>
          </a:xfrm>
          <a:prstGeom prst="rect">
            <a:avLst/>
          </a:prstGeom>
        </p:spPr>
        <p:txBody>
          <a:bodyPr wrap="square" lIns="91425" tIns="91425" rIns="91425" bIns="91425" anchor="t" anchorCtr="0">
            <a:noAutofit/>
          </a:bodyPr>
          <a:lstStyle/>
          <a:p>
            <a:pPr lvl="0">
              <a:spcBef>
                <a:spcPts val="0"/>
              </a:spcBef>
              <a:buNone/>
            </a:pPr>
            <a:r>
              <a:rPr lang="en" b="1"/>
              <a:t>Examples of academic library support for TDM</a:t>
            </a:r>
          </a:p>
        </p:txBody>
      </p:sp>
      <p:sp>
        <p:nvSpPr>
          <p:cNvPr id="105" name="Shape 105"/>
          <p:cNvSpPr/>
          <p:nvPr/>
        </p:nvSpPr>
        <p:spPr>
          <a:xfrm rot="-1452366">
            <a:off x="5958491" y="1886615"/>
            <a:ext cx="651919" cy="332601"/>
          </a:xfrm>
          <a:prstGeom prst="leftArrow">
            <a:avLst>
              <a:gd name="adj1" fmla="val 50000"/>
              <a:gd name="adj2" fmla="val 50000"/>
            </a:avLst>
          </a:prstGeom>
          <a:solidFill>
            <a:srgbClr val="38761D"/>
          </a:solidFill>
          <a:ln w="9525" cap="flat" cmpd="sng">
            <a:solidFill>
              <a:srgbClr val="38761D"/>
            </a:solidFill>
            <a:prstDash val="solid"/>
            <a:round/>
            <a:headEnd type="none" w="med" len="med"/>
            <a:tailEnd type="none" w="med" len="med"/>
          </a:ln>
        </p:spPr>
        <p:txBody>
          <a:bodyPr wrap="square" lIns="91425" tIns="91425" rIns="91425" bIns="91425" anchor="ctr" anchorCtr="0">
            <a:noAutofit/>
          </a:bodyPr>
          <a:lstStyle/>
          <a:p>
            <a:pPr lvl="0">
              <a:spcBef>
                <a:spcPts val="0"/>
              </a:spcBef>
              <a:buNone/>
            </a:pPr>
            <a:endParaRPr/>
          </a:p>
        </p:txBody>
      </p:sp>
      <p:sp>
        <p:nvSpPr>
          <p:cNvPr id="106" name="Shape 106"/>
          <p:cNvSpPr/>
          <p:nvPr/>
        </p:nvSpPr>
        <p:spPr>
          <a:xfrm rot="1405251">
            <a:off x="5999964" y="1148621"/>
            <a:ext cx="670219" cy="332706"/>
          </a:xfrm>
          <a:prstGeom prst="leftArrow">
            <a:avLst>
              <a:gd name="adj1" fmla="val 50000"/>
              <a:gd name="adj2" fmla="val 50000"/>
            </a:avLst>
          </a:prstGeom>
          <a:solidFill>
            <a:srgbClr val="1155CC"/>
          </a:solidFill>
          <a:ln>
            <a:noFill/>
          </a:ln>
        </p:spPr>
        <p:txBody>
          <a:bodyPr wrap="square" lIns="91425" tIns="91425" rIns="91425" bIns="91425" anchor="ctr" anchorCtr="0">
            <a:noAutofit/>
          </a:bodyPr>
          <a:lstStyle/>
          <a:p>
            <a:pPr lvl="0">
              <a:spcBef>
                <a:spcPts val="0"/>
              </a:spcBef>
              <a:buNone/>
            </a:pPr>
            <a:endParaRPr/>
          </a:p>
        </p:txBody>
      </p:sp>
      <p:sp>
        <p:nvSpPr>
          <p:cNvPr id="107" name="Shape 107"/>
          <p:cNvSpPr/>
          <p:nvPr/>
        </p:nvSpPr>
        <p:spPr>
          <a:xfrm rot="7912868">
            <a:off x="7739774" y="1016006"/>
            <a:ext cx="541952" cy="301258"/>
          </a:xfrm>
          <a:prstGeom prst="leftArrow">
            <a:avLst>
              <a:gd name="adj1" fmla="val 50000"/>
              <a:gd name="adj2" fmla="val 50000"/>
            </a:avLst>
          </a:prstGeom>
          <a:solidFill>
            <a:srgbClr val="674EA7"/>
          </a:solidFill>
          <a:ln w="9525" cap="flat" cmpd="sng">
            <a:solidFill>
              <a:schemeClr val="dk2"/>
            </a:solidFill>
            <a:prstDash val="solid"/>
            <a:round/>
            <a:headEnd type="none" w="med" len="med"/>
            <a:tailEnd type="none" w="med" len="med"/>
          </a:ln>
        </p:spPr>
        <p:txBody>
          <a:bodyPr wrap="square" lIns="91425" tIns="91425" rIns="91425" bIns="91425" anchor="ctr" anchorCtr="0">
            <a:noAutofit/>
          </a:bodyPr>
          <a:lstStyle/>
          <a:p>
            <a:pPr lvl="0">
              <a:spcBef>
                <a:spcPts val="0"/>
              </a:spcBef>
              <a:buNone/>
            </a:pPr>
            <a:endParaRPr/>
          </a:p>
        </p:txBody>
      </p:sp>
      <p:sp>
        <p:nvSpPr>
          <p:cNvPr id="108" name="Shape 108"/>
          <p:cNvSpPr/>
          <p:nvPr/>
        </p:nvSpPr>
        <p:spPr>
          <a:xfrm rot="-8098767">
            <a:off x="7638141" y="2348113"/>
            <a:ext cx="591212" cy="332623"/>
          </a:xfrm>
          <a:prstGeom prst="leftArrow">
            <a:avLst>
              <a:gd name="adj1" fmla="val 50000"/>
              <a:gd name="adj2" fmla="val 50000"/>
            </a:avLst>
          </a:prstGeom>
          <a:solidFill>
            <a:srgbClr val="FF9900"/>
          </a:solidFill>
          <a:ln w="9525" cap="flat" cmpd="sng">
            <a:solidFill>
              <a:srgbClr val="FF9900"/>
            </a:solidFill>
            <a:prstDash val="solid"/>
            <a:round/>
            <a:headEnd type="none" w="med" len="med"/>
            <a:tailEnd type="none" w="med" len="med"/>
          </a:ln>
        </p:spPr>
        <p:txBody>
          <a:bodyPr wrap="square" lIns="91425" tIns="91425" rIns="91425" bIns="91425" anchor="ctr" anchorCtr="0">
            <a:noAutofit/>
          </a:bodyPr>
          <a:lstStyle/>
          <a:p>
            <a:pPr lvl="0">
              <a:spcBef>
                <a:spcPts val="0"/>
              </a:spcBef>
              <a:buNone/>
            </a:pPr>
            <a:endParaRPr/>
          </a:p>
        </p:txBody>
      </p:sp>
      <p:sp>
        <p:nvSpPr>
          <p:cNvPr id="109" name="Shape 109"/>
          <p:cNvSpPr/>
          <p:nvPr/>
        </p:nvSpPr>
        <p:spPr>
          <a:xfrm rot="-10112344">
            <a:off x="7946642" y="1704295"/>
            <a:ext cx="625064" cy="332712"/>
          </a:xfrm>
          <a:prstGeom prst="leftArrow">
            <a:avLst>
              <a:gd name="adj1" fmla="val 50000"/>
              <a:gd name="adj2" fmla="val 50000"/>
            </a:avLst>
          </a:prstGeom>
          <a:solidFill>
            <a:srgbClr val="FF0000"/>
          </a:solidFill>
          <a:ln w="9525" cap="flat" cmpd="sng">
            <a:solidFill>
              <a:srgbClr val="FF0000"/>
            </a:solidFill>
            <a:prstDash val="solid"/>
            <a:round/>
            <a:headEnd type="none" w="med" len="med"/>
            <a:tailEnd type="none" w="med" len="med"/>
          </a:ln>
        </p:spPr>
        <p:txBody>
          <a:bodyPr wrap="square" lIns="91425" tIns="91425" rIns="91425" bIns="91425" anchor="ctr" anchorCtr="0">
            <a:noAutofit/>
          </a:bodyPr>
          <a:lstStyle/>
          <a:p>
            <a:pPr lvl="0">
              <a:spcBef>
                <a:spcPts val="0"/>
              </a:spcBef>
              <a:buNone/>
            </a:pPr>
            <a:endParaRPr/>
          </a:p>
        </p:txBody>
      </p:sp>
      <p:sp>
        <p:nvSpPr>
          <p:cNvPr id="110" name="Shape 110"/>
          <p:cNvSpPr/>
          <p:nvPr/>
        </p:nvSpPr>
        <p:spPr>
          <a:xfrm rot="-4506547">
            <a:off x="6723901" y="2579829"/>
            <a:ext cx="546348" cy="284092"/>
          </a:xfrm>
          <a:prstGeom prst="leftArrow">
            <a:avLst>
              <a:gd name="adj1" fmla="val 50000"/>
              <a:gd name="adj2" fmla="val 50000"/>
            </a:avLst>
          </a:prstGeom>
          <a:solidFill>
            <a:schemeClr val="accent6"/>
          </a:solidFill>
          <a:ln w="9525" cap="flat" cmpd="sng">
            <a:solidFill>
              <a:schemeClr val="accent6"/>
            </a:solidFill>
            <a:prstDash val="solid"/>
            <a:round/>
            <a:headEnd type="none" w="med" len="med"/>
            <a:tailEnd type="none" w="med" len="med"/>
          </a:ln>
        </p:spPr>
        <p:txBody>
          <a:bodyPr wrap="square" lIns="91425" tIns="91425" rIns="91425" bIns="91425" anchor="ctr" anchorCtr="0">
            <a:noAutofit/>
          </a:bodyPr>
          <a:lstStyle/>
          <a:p>
            <a:pPr lvl="0">
              <a:spcBef>
                <a:spcPts val="0"/>
              </a:spcBef>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Shape 115"/>
          <p:cNvSpPr/>
          <p:nvPr/>
        </p:nvSpPr>
        <p:spPr>
          <a:xfrm>
            <a:off x="6869150" y="1488150"/>
            <a:ext cx="1740000" cy="1995900"/>
          </a:xfrm>
          <a:prstGeom prst="roundRect">
            <a:avLst>
              <a:gd name="adj" fmla="val 16667"/>
            </a:avLst>
          </a:prstGeom>
          <a:solidFill>
            <a:srgbClr val="3D85C6"/>
          </a:solidFill>
          <a:ln>
            <a:noFill/>
          </a:ln>
        </p:spPr>
        <p:txBody>
          <a:bodyPr wrap="square" lIns="91425" tIns="91425" rIns="91425" bIns="91425" anchor="ctr" anchorCtr="0">
            <a:noAutofit/>
          </a:bodyPr>
          <a:lstStyle/>
          <a:p>
            <a:pPr lvl="0">
              <a:spcBef>
                <a:spcPts val="0"/>
              </a:spcBef>
              <a:buNone/>
            </a:pPr>
            <a:endParaRPr/>
          </a:p>
        </p:txBody>
      </p:sp>
      <p:sp>
        <p:nvSpPr>
          <p:cNvPr id="116" name="Shape 116"/>
          <p:cNvSpPr txBox="1">
            <a:spLocks noGrp="1"/>
          </p:cNvSpPr>
          <p:nvPr>
            <p:ph type="title"/>
          </p:nvPr>
        </p:nvSpPr>
        <p:spPr>
          <a:xfrm>
            <a:off x="311700" y="593367"/>
            <a:ext cx="8520600" cy="763500"/>
          </a:xfrm>
          <a:prstGeom prst="rect">
            <a:avLst/>
          </a:prstGeom>
        </p:spPr>
        <p:txBody>
          <a:bodyPr wrap="square" lIns="91425" tIns="91425" rIns="91425" bIns="91425" anchor="t" anchorCtr="0">
            <a:noAutofit/>
          </a:bodyPr>
          <a:lstStyle/>
          <a:p>
            <a:pPr lvl="0" rtl="0">
              <a:spcBef>
                <a:spcPts val="0"/>
              </a:spcBef>
              <a:buNone/>
            </a:pPr>
            <a:r>
              <a:rPr lang="en" b="1"/>
              <a:t>Examples of academic library support for TDM</a:t>
            </a:r>
          </a:p>
        </p:txBody>
      </p:sp>
      <p:sp>
        <p:nvSpPr>
          <p:cNvPr id="117" name="Shape 117"/>
          <p:cNvSpPr txBox="1">
            <a:spLocks noGrp="1"/>
          </p:cNvSpPr>
          <p:nvPr>
            <p:ph type="body" idx="1"/>
          </p:nvPr>
        </p:nvSpPr>
        <p:spPr>
          <a:xfrm>
            <a:off x="311700" y="1612825"/>
            <a:ext cx="6669600" cy="3998700"/>
          </a:xfrm>
          <a:prstGeom prst="rect">
            <a:avLst/>
          </a:prstGeom>
        </p:spPr>
        <p:txBody>
          <a:bodyPr wrap="square" lIns="91425" tIns="91425" rIns="91425" bIns="91425" anchor="t" anchorCtr="0">
            <a:noAutofit/>
          </a:bodyPr>
          <a:lstStyle/>
          <a:p>
            <a:pPr lvl="0" rtl="0">
              <a:spcBef>
                <a:spcPts val="0"/>
              </a:spcBef>
              <a:spcAft>
                <a:spcPts val="0"/>
              </a:spcAft>
              <a:buNone/>
            </a:pPr>
            <a:r>
              <a:rPr lang="en" sz="2400" b="1">
                <a:solidFill>
                  <a:srgbClr val="000000"/>
                </a:solidFill>
                <a:latin typeface="Droid Sans"/>
                <a:ea typeface="Droid Sans"/>
                <a:cs typeface="Droid Sans"/>
                <a:sym typeface="Droid Sans"/>
              </a:rPr>
              <a:t>Expanding library licensing permissions</a:t>
            </a:r>
          </a:p>
          <a:p>
            <a:pPr lvl="0" rtl="0">
              <a:spcBef>
                <a:spcPts val="0"/>
              </a:spcBef>
              <a:spcAft>
                <a:spcPts val="0"/>
              </a:spcAft>
              <a:buNone/>
            </a:pPr>
            <a:endParaRPr sz="2400">
              <a:solidFill>
                <a:srgbClr val="000000"/>
              </a:solidFill>
              <a:latin typeface="Droid Sans"/>
              <a:ea typeface="Droid Sans"/>
              <a:cs typeface="Droid Sans"/>
              <a:sym typeface="Droid Sans"/>
            </a:endParaRPr>
          </a:p>
          <a:p>
            <a:pPr marL="457200" lvl="0" indent="-381000" rtl="0">
              <a:spcBef>
                <a:spcPts val="0"/>
              </a:spcBef>
              <a:spcAft>
                <a:spcPts val="0"/>
              </a:spcAft>
              <a:buClr>
                <a:srgbClr val="000000"/>
              </a:buClr>
              <a:buSzPct val="100000"/>
              <a:buFont typeface="Droid Sans"/>
            </a:pPr>
            <a:r>
              <a:rPr lang="en" sz="2400">
                <a:solidFill>
                  <a:srgbClr val="000000"/>
                </a:solidFill>
                <a:latin typeface="Droid Sans"/>
                <a:ea typeface="Droid Sans"/>
                <a:cs typeface="Droid Sans"/>
                <a:sym typeface="Droid Sans"/>
              </a:rPr>
              <a:t>Each license represents an opportunity</a:t>
            </a:r>
          </a:p>
          <a:p>
            <a:pPr marL="457200" lvl="0" indent="-381000" rtl="0">
              <a:spcBef>
                <a:spcPts val="0"/>
              </a:spcBef>
              <a:spcAft>
                <a:spcPts val="0"/>
              </a:spcAft>
              <a:buClr>
                <a:srgbClr val="000000"/>
              </a:buClr>
              <a:buSzPct val="100000"/>
              <a:buFont typeface="Droid Sans"/>
            </a:pPr>
            <a:r>
              <a:rPr lang="en" sz="2400">
                <a:solidFill>
                  <a:srgbClr val="000000"/>
                </a:solidFill>
                <a:latin typeface="Droid Sans"/>
                <a:ea typeface="Droid Sans"/>
                <a:cs typeface="Droid Sans"/>
                <a:sym typeface="Droid Sans"/>
              </a:rPr>
              <a:t>Vendors are at widely different places on this issue</a:t>
            </a:r>
          </a:p>
          <a:p>
            <a:pPr marL="457200" lvl="0" indent="-381000" rtl="0">
              <a:spcBef>
                <a:spcPts val="0"/>
              </a:spcBef>
              <a:spcAft>
                <a:spcPts val="0"/>
              </a:spcAft>
              <a:buClr>
                <a:srgbClr val="000000"/>
              </a:buClr>
              <a:buSzPct val="100000"/>
              <a:buFont typeface="Droid Sans"/>
            </a:pPr>
            <a:r>
              <a:rPr lang="en" sz="2400" u="sng">
                <a:solidFill>
                  <a:schemeClr val="hlink"/>
                </a:solidFill>
                <a:latin typeface="Droid Sans"/>
                <a:ea typeface="Droid Sans"/>
                <a:cs typeface="Droid Sans"/>
                <a:sym typeface="Droid Sans"/>
                <a:hlinkClick r:id="rId3"/>
              </a:rPr>
              <a:t>Liblicense model agreement</a:t>
            </a:r>
            <a:r>
              <a:rPr lang="en" sz="2400">
                <a:solidFill>
                  <a:srgbClr val="000000"/>
                </a:solidFill>
                <a:latin typeface="Droid Sans"/>
                <a:ea typeface="Droid Sans"/>
                <a:cs typeface="Droid Sans"/>
                <a:sym typeface="Droid Sans"/>
              </a:rPr>
              <a:t> and others like it can be a very helpful starting point</a:t>
            </a:r>
          </a:p>
          <a:p>
            <a:pPr marL="457200" lvl="0" indent="-381000" rtl="0">
              <a:spcBef>
                <a:spcPts val="0"/>
              </a:spcBef>
              <a:spcAft>
                <a:spcPts val="0"/>
              </a:spcAft>
              <a:buClr>
                <a:srgbClr val="000000"/>
              </a:buClr>
              <a:buSzPct val="100000"/>
              <a:buFont typeface="Droid Sans"/>
            </a:pPr>
            <a:r>
              <a:rPr lang="en" sz="2400">
                <a:solidFill>
                  <a:srgbClr val="000000"/>
                </a:solidFill>
                <a:latin typeface="Droid Sans"/>
                <a:ea typeface="Droid Sans"/>
                <a:cs typeface="Droid Sans"/>
                <a:sym typeface="Droid Sans"/>
              </a:rPr>
              <a:t>Need to decide how important this issue is to you and what you are prepared to accept</a:t>
            </a:r>
          </a:p>
          <a:p>
            <a:pPr lvl="0" rtl="0">
              <a:spcBef>
                <a:spcPts val="0"/>
              </a:spcBef>
              <a:spcAft>
                <a:spcPts val="0"/>
              </a:spcAft>
              <a:buNone/>
            </a:pPr>
            <a:endParaRPr sz="2400"/>
          </a:p>
          <a:p>
            <a:pPr lvl="0" rtl="0">
              <a:spcBef>
                <a:spcPts val="0"/>
              </a:spcBef>
              <a:spcAft>
                <a:spcPts val="0"/>
              </a:spcAft>
              <a:buNone/>
            </a:pPr>
            <a:endParaRPr sz="2400"/>
          </a:p>
          <a:p>
            <a:pPr lvl="0" rtl="0">
              <a:spcBef>
                <a:spcPts val="0"/>
              </a:spcBef>
              <a:spcAft>
                <a:spcPts val="0"/>
              </a:spcAft>
              <a:buNone/>
            </a:pPr>
            <a:endParaRPr sz="2400"/>
          </a:p>
          <a:p>
            <a:pPr lvl="0" rtl="0">
              <a:spcBef>
                <a:spcPts val="0"/>
              </a:spcBef>
              <a:spcAft>
                <a:spcPts val="0"/>
              </a:spcAft>
              <a:buNone/>
            </a:pPr>
            <a:endParaRPr sz="2400"/>
          </a:p>
        </p:txBody>
      </p:sp>
      <p:pic>
        <p:nvPicPr>
          <p:cNvPr id="118" name="Shape 118"/>
          <p:cNvPicPr preferRelativeResize="0"/>
          <p:nvPr/>
        </p:nvPicPr>
        <p:blipFill>
          <a:blip r:embed="rId4">
            <a:alphaModFix/>
          </a:blip>
          <a:stretch>
            <a:fillRect/>
          </a:stretch>
        </p:blipFill>
        <p:spPr>
          <a:xfrm>
            <a:off x="7052988" y="1656311"/>
            <a:ext cx="1524725" cy="1659574"/>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1868</Words>
  <Application>Microsoft Macintosh PowerPoint</Application>
  <PresentationFormat>On-screen Show (4:3)</PresentationFormat>
  <Paragraphs>228</Paragraphs>
  <Slides>21</Slides>
  <Notes>21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21</vt:i4>
      </vt:variant>
    </vt:vector>
  </HeadingPairs>
  <TitlesOfParts>
    <vt:vector size="24" baseType="lpstr">
      <vt:lpstr>Roboto</vt:lpstr>
      <vt:lpstr>Droid Sans</vt:lpstr>
      <vt:lpstr>Simple Light</vt:lpstr>
      <vt:lpstr>Digging Deeper into Text and Data Mining</vt:lpstr>
      <vt:lpstr>Roadmap / Outline </vt:lpstr>
      <vt:lpstr>Introductions - Presenters</vt:lpstr>
      <vt:lpstr>PowerPoint Presentation</vt:lpstr>
      <vt:lpstr>What is Text and Data Mining (TDM)?</vt:lpstr>
      <vt:lpstr>Examples of TDM in research / scholarship</vt:lpstr>
      <vt:lpstr>TDM: Academic library support opportunities </vt:lpstr>
      <vt:lpstr>Examples of academic library support for TDM</vt:lpstr>
      <vt:lpstr>Examples of academic library support for TDM</vt:lpstr>
      <vt:lpstr>Examples of academic library support for TDM</vt:lpstr>
      <vt:lpstr>Examples of academic library support for TDM</vt:lpstr>
      <vt:lpstr>Examples of academic library support for TDM</vt:lpstr>
      <vt:lpstr>Examples of academic library support for TDM</vt:lpstr>
      <vt:lpstr>Employ TDM to  improve library services</vt:lpstr>
      <vt:lpstr>Activity Consulting on a TDM Project: Questions to Ask</vt:lpstr>
      <vt:lpstr>Activity Consulting on a TDM Project: Questions to Ask - Examples</vt:lpstr>
      <vt:lpstr>Additional References</vt:lpstr>
      <vt:lpstr>Images</vt:lpstr>
      <vt:lpstr>Questions?</vt:lpstr>
      <vt:lpstr>Evaluation Link</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Digging Deeper into Text and Data Mining</dc:title>
  <cp:lastModifiedBy>Virginia Pannabecker</cp:lastModifiedBy>
  <cp:revision>1</cp:revision>
  <dcterms:modified xsi:type="dcterms:W3CDTF">2017-10-12T10:24:39Z</dcterms:modified>
</cp:coreProperties>
</file>