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Raleway"/>
      <p:regular r:id="rId17"/>
      <p:bold r:id="rId18"/>
      <p:italic r:id="rId19"/>
      <p:boldItalic r:id="rId20"/>
    </p:embeddedFont>
    <p:embeddedFont>
      <p:font typeface="Montserrat"/>
      <p:regular r:id="rId21"/>
      <p:bold r:id="rId22"/>
      <p:italic r:id="rId23"/>
      <p:boldItalic r:id="rId24"/>
    </p:embeddedFont>
    <p:embeddedFont>
      <p:font typeface="Lato"/>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Raleway-boldItalic.fntdata"/><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bold.fntdata"/><Relationship Id="rId25" Type="http://schemas.openxmlformats.org/officeDocument/2006/relationships/font" Target="fonts/Lato-regular.fntdata"/><Relationship Id="rId28" Type="http://schemas.openxmlformats.org/officeDocument/2006/relationships/font" Target="fonts/Lato-boldItalic.fntdata"/><Relationship Id="rId27" Type="http://schemas.openxmlformats.org/officeDocument/2006/relationships/font" Target="fonts/Lato-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7.xml"/><Relationship Id="rId10" Type="http://schemas.openxmlformats.org/officeDocument/2006/relationships/slide" Target="slides/slide6.xml"/><Relationship Id="rId32" Type="http://schemas.openxmlformats.org/officeDocument/2006/relationships/font" Target="fonts/OpenSans-bold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Raleway-regular.fntdata"/><Relationship Id="rId16" Type="http://schemas.openxmlformats.org/officeDocument/2006/relationships/slide" Target="slides/slide12.xml"/><Relationship Id="rId19" Type="http://schemas.openxmlformats.org/officeDocument/2006/relationships/font" Target="fonts/Raleway-italic.fntdata"/><Relationship Id="rId1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32" name="Shape 1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Sunny</a:t>
            </a:r>
            <a:endParaRPr/>
          </a:p>
          <a:p>
            <a:pPr indent="0" lvl="0" marL="0">
              <a:spcBef>
                <a:spcPts val="0"/>
              </a:spcBef>
              <a:spcAft>
                <a:spcPts val="0"/>
              </a:spcAft>
              <a:buNone/>
            </a:pPr>
            <a:r>
              <a:t/>
            </a:r>
            <a:endParaRPr/>
          </a:p>
          <a:p>
            <a:pPr indent="-381000" lvl="0" marL="457200" rtl="0">
              <a:spcBef>
                <a:spcPts val="0"/>
              </a:spcBef>
              <a:spcAft>
                <a:spcPts val="0"/>
              </a:spcAft>
              <a:buClr>
                <a:srgbClr val="9900FF"/>
              </a:buClr>
              <a:buSzPts val="2400"/>
              <a:buChar char="-"/>
            </a:pPr>
            <a:r>
              <a:rPr lang="en" sz="2400">
                <a:solidFill>
                  <a:srgbClr val="9900FF"/>
                </a:solidFill>
              </a:rPr>
              <a:t>Hey everyone, I’m Sunny …harsh   caroline   xavier</a:t>
            </a:r>
            <a:endParaRPr sz="2400">
              <a:solidFill>
                <a:srgbClr val="9900FF"/>
              </a:solidFill>
            </a:endParaRPr>
          </a:p>
          <a:p>
            <a:pPr indent="-381000" lvl="0" marL="457200" rtl="0">
              <a:spcBef>
                <a:spcPts val="0"/>
              </a:spcBef>
              <a:spcAft>
                <a:spcPts val="0"/>
              </a:spcAft>
              <a:buSzPts val="2400"/>
              <a:buChar char="-"/>
            </a:pPr>
            <a:r>
              <a:rPr lang="en" sz="2400"/>
              <a:t>And we’re the </a:t>
            </a:r>
            <a:r>
              <a:rPr b="1" lang="en" sz="2400"/>
              <a:t>sustainability values diagnostic</a:t>
            </a:r>
            <a:r>
              <a:rPr lang="en" sz="2400"/>
              <a:t> group</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5" name="Shape 2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6" name="Shape 2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Sunny</a:t>
            </a:r>
            <a:endParaRPr/>
          </a:p>
          <a:p>
            <a:pPr indent="0" lvl="0" marL="0">
              <a:spcBef>
                <a:spcPts val="0"/>
              </a:spcBef>
              <a:spcAft>
                <a:spcPts val="0"/>
              </a:spcAft>
              <a:buNone/>
            </a:pPr>
            <a:r>
              <a:t/>
            </a:r>
            <a:endParaRPr/>
          </a:p>
          <a:p>
            <a:pPr indent="0" lvl="0" marL="0" rtl="0">
              <a:lnSpc>
                <a:spcPct val="115000"/>
              </a:lnSpc>
              <a:spcBef>
                <a:spcPts val="0"/>
              </a:spcBef>
              <a:spcAft>
                <a:spcPts val="0"/>
              </a:spcAft>
              <a:buNone/>
            </a:pPr>
            <a:r>
              <a:rPr lang="en" sz="3000"/>
              <a:t>Here’s a quick outline of what we’re gonna be talking about today</a:t>
            </a:r>
            <a:endParaRPr sz="3000"/>
          </a:p>
          <a:p>
            <a:pPr indent="0" lvl="0" marL="0" rtl="0">
              <a:lnSpc>
                <a:spcPct val="115000"/>
              </a:lnSpc>
              <a:spcBef>
                <a:spcPts val="1600"/>
              </a:spcBef>
              <a:spcAft>
                <a:spcPts val="0"/>
              </a:spcAft>
              <a:buNone/>
            </a:pPr>
            <a:r>
              <a:rPr lang="en" sz="3000"/>
              <a:t>…..</a:t>
            </a:r>
            <a:endParaRPr sz="3000"/>
          </a:p>
          <a:p>
            <a:pPr indent="0" lvl="0" marL="0">
              <a:spcBef>
                <a:spcPts val="16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Sunny</a:t>
            </a:r>
            <a:endParaRPr/>
          </a:p>
          <a:p>
            <a:pPr indent="-342900" lvl="0" marL="457200" rtl="0">
              <a:spcBef>
                <a:spcPts val="0"/>
              </a:spcBef>
              <a:spcAft>
                <a:spcPts val="0"/>
              </a:spcAft>
              <a:buSzPts val="1800"/>
              <a:buChar char="-"/>
            </a:pPr>
            <a:r>
              <a:rPr lang="en" sz="1800"/>
              <a:t>Here’s a quick recap of what our project is about:</a:t>
            </a:r>
            <a:endParaRPr sz="1800"/>
          </a:p>
          <a:p>
            <a:pPr indent="-342900" lvl="0" marL="457200" rtl="0">
              <a:spcBef>
                <a:spcPts val="0"/>
              </a:spcBef>
              <a:spcAft>
                <a:spcPts val="0"/>
              </a:spcAft>
              <a:buClr>
                <a:srgbClr val="9900FF"/>
              </a:buClr>
              <a:buSzPts val="1800"/>
              <a:buChar char="-"/>
            </a:pPr>
            <a:r>
              <a:rPr lang="en" sz="1800">
                <a:solidFill>
                  <a:srgbClr val="9900FF"/>
                </a:solidFill>
              </a:rPr>
              <a:t>Our group is developing a website to streamline a survey for Dr. Hull, who uses it for his classes and workshops </a:t>
            </a:r>
            <a:endParaRPr sz="1800">
              <a:solidFill>
                <a:srgbClr val="9900FF"/>
              </a:solidFill>
            </a:endParaRPr>
          </a:p>
          <a:p>
            <a:pPr indent="-342900" lvl="0" marL="457200" rtl="0">
              <a:spcBef>
                <a:spcPts val="0"/>
              </a:spcBef>
              <a:spcAft>
                <a:spcPts val="0"/>
              </a:spcAft>
              <a:buSzPts val="1800"/>
              <a:buChar char="-"/>
            </a:pPr>
            <a:r>
              <a:rPr lang="en" sz="1800"/>
              <a:t>Currently</a:t>
            </a:r>
            <a:endParaRPr sz="1800"/>
          </a:p>
          <a:p>
            <a:pPr indent="-342900" lvl="1" marL="914400" rtl="0">
              <a:spcBef>
                <a:spcPts val="0"/>
              </a:spcBef>
              <a:spcAft>
                <a:spcPts val="0"/>
              </a:spcAft>
              <a:buClr>
                <a:srgbClr val="9900FF"/>
              </a:buClr>
              <a:buSzPts val="1800"/>
              <a:buChar char="-"/>
            </a:pPr>
            <a:r>
              <a:rPr lang="en" sz="1800">
                <a:solidFill>
                  <a:srgbClr val="9900FF"/>
                </a:solidFill>
              </a:rPr>
              <a:t>Students take the survey</a:t>
            </a:r>
            <a:endParaRPr sz="1800">
              <a:solidFill>
                <a:srgbClr val="9900FF"/>
              </a:solidFill>
            </a:endParaRPr>
          </a:p>
          <a:p>
            <a:pPr indent="-342900" lvl="1" marL="914400" rtl="0">
              <a:spcBef>
                <a:spcPts val="0"/>
              </a:spcBef>
              <a:spcAft>
                <a:spcPts val="0"/>
              </a:spcAft>
              <a:buSzPts val="1800"/>
              <a:buChar char="-"/>
            </a:pPr>
            <a:r>
              <a:rPr lang="en" sz="1800"/>
              <a:t>Dr. hull manually downloads the responses and sends the CSV files to his wife</a:t>
            </a:r>
            <a:endParaRPr sz="1800"/>
          </a:p>
          <a:p>
            <a:pPr indent="-342900" lvl="1" marL="914400" rtl="0">
              <a:spcBef>
                <a:spcPts val="0"/>
              </a:spcBef>
              <a:spcAft>
                <a:spcPts val="0"/>
              </a:spcAft>
              <a:buClr>
                <a:srgbClr val="9900FF"/>
              </a:buClr>
              <a:buSzPts val="1800"/>
              <a:buChar char="-"/>
            </a:pPr>
            <a:r>
              <a:rPr lang="en" sz="1800">
                <a:solidFill>
                  <a:srgbClr val="9900FF"/>
                </a:solidFill>
              </a:rPr>
              <a:t>His wife uses Excel and calculates survey data and sends the results back to Dr. Hull</a:t>
            </a:r>
            <a:endParaRPr sz="1800">
              <a:solidFill>
                <a:srgbClr val="9900FF"/>
              </a:solidFill>
            </a:endParaRPr>
          </a:p>
          <a:p>
            <a:pPr indent="-342900" lvl="1" marL="914400" rtl="0">
              <a:spcBef>
                <a:spcPts val="0"/>
              </a:spcBef>
              <a:spcAft>
                <a:spcPts val="0"/>
              </a:spcAft>
              <a:buSzPts val="1800"/>
              <a:buChar char="-"/>
            </a:pPr>
            <a:r>
              <a:rPr lang="en" sz="1800"/>
              <a:t>The whole process takes 2-3 weeks for students to get their results</a:t>
            </a:r>
            <a:endParaRPr sz="1800"/>
          </a:p>
          <a:p>
            <a:pPr indent="-342900" lvl="0" marL="457200" rtl="0">
              <a:spcBef>
                <a:spcPts val="0"/>
              </a:spcBef>
              <a:spcAft>
                <a:spcPts val="0"/>
              </a:spcAft>
              <a:buClr>
                <a:srgbClr val="9900FF"/>
              </a:buClr>
              <a:buSzPts val="1800"/>
              <a:buChar char="-"/>
            </a:pPr>
            <a:r>
              <a:rPr lang="en" sz="1800">
                <a:solidFill>
                  <a:srgbClr val="9900FF"/>
                </a:solidFill>
              </a:rPr>
              <a:t>We are trying to streamline that process so students get their results instantly</a:t>
            </a:r>
            <a:endParaRPr sz="1800">
              <a:solidFill>
                <a:srgbClr val="9900FF"/>
              </a:solidFill>
            </a:endParaRPr>
          </a:p>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600"/>
              <a:t>Harsh</a:t>
            </a:r>
            <a:endParaRPr sz="1600"/>
          </a:p>
          <a:p>
            <a:pPr indent="0" lvl="0" marL="0">
              <a:spcBef>
                <a:spcPts val="0"/>
              </a:spcBef>
              <a:spcAft>
                <a:spcPts val="0"/>
              </a:spcAft>
              <a:buNone/>
            </a:pPr>
            <a:r>
              <a:t/>
            </a:r>
            <a:endParaRPr sz="1600"/>
          </a:p>
          <a:p>
            <a:pPr indent="0" lvl="0" marL="0">
              <a:spcBef>
                <a:spcPts val="0"/>
              </a:spcBef>
              <a:spcAft>
                <a:spcPts val="0"/>
              </a:spcAft>
              <a:buNone/>
            </a:pPr>
            <a:r>
              <a:rPr lang="en" sz="1600"/>
              <a:t>-During the last presentation, we showed you a simple script that parsed the CSV for a </a:t>
            </a:r>
            <a:r>
              <a:rPr lang="en" sz="1600"/>
              <a:t>specific</a:t>
            </a:r>
            <a:r>
              <a:rPr lang="en" sz="1600"/>
              <a:t> </a:t>
            </a:r>
            <a:r>
              <a:rPr lang="en" sz="1600">
                <a:solidFill>
                  <a:srgbClr val="9900FF"/>
                </a:solidFill>
              </a:rPr>
              <a:t>survey taker when we hard coded in a user. This required someone to go into the local directory</a:t>
            </a:r>
            <a:r>
              <a:rPr lang="en" sz="1600"/>
              <a:t> and manually open the pdf to view it.</a:t>
            </a:r>
            <a:endParaRPr sz="1600"/>
          </a:p>
          <a:p>
            <a:pPr indent="0" lvl="0" marL="0">
              <a:spcBef>
                <a:spcPts val="0"/>
              </a:spcBef>
              <a:spcAft>
                <a:spcPts val="0"/>
              </a:spcAft>
              <a:buNone/>
            </a:pPr>
            <a:r>
              <a:t/>
            </a:r>
            <a:endParaRPr sz="1600"/>
          </a:p>
          <a:p>
            <a:pPr indent="0" lvl="0" marL="0">
              <a:spcBef>
                <a:spcPts val="0"/>
              </a:spcBef>
              <a:spcAft>
                <a:spcPts val="0"/>
              </a:spcAft>
              <a:buNone/>
            </a:pPr>
            <a:r>
              <a:rPr lang="en" sz="1600">
                <a:solidFill>
                  <a:srgbClr val="9900FF"/>
                </a:solidFill>
              </a:rPr>
              <a:t>-Now when we run the script, it can tell who has taken the survey since the script was last run and</a:t>
            </a:r>
            <a:r>
              <a:rPr lang="en" sz="1600"/>
              <a:t> it will parse the data for those users and send them an email with a PDF of their results</a:t>
            </a:r>
            <a:endParaRPr sz="1600"/>
          </a:p>
          <a:p>
            <a:pPr indent="0" lvl="0" marL="0">
              <a:spcBef>
                <a:spcPts val="0"/>
              </a:spcBef>
              <a:spcAft>
                <a:spcPts val="0"/>
              </a:spcAft>
              <a:buNone/>
            </a:pPr>
            <a:r>
              <a:t/>
            </a:r>
            <a:endParaRPr sz="1600"/>
          </a:p>
          <a:p>
            <a:pPr indent="0" lvl="0" marL="0">
              <a:spcBef>
                <a:spcPts val="0"/>
              </a:spcBef>
              <a:spcAft>
                <a:spcPts val="0"/>
              </a:spcAft>
              <a:buNone/>
            </a:pPr>
            <a:r>
              <a:rPr lang="en" sz="1600">
                <a:solidFill>
                  <a:srgbClr val="9900FF"/>
                </a:solidFill>
              </a:rPr>
              <a:t>-This is just an example email from running the script after taking the survey</a:t>
            </a:r>
            <a:endParaRPr sz="1600">
              <a:solidFill>
                <a:srgbClr val="9900FF"/>
              </a:solidFill>
            </a:endParaRPr>
          </a:p>
          <a:p>
            <a:pPr indent="0" lvl="0" marL="0">
              <a:spcBef>
                <a:spcPts val="0"/>
              </a:spcBef>
              <a:spcAft>
                <a:spcPts val="0"/>
              </a:spcAft>
              <a:buNone/>
            </a:pPr>
            <a:r>
              <a:t/>
            </a:r>
            <a:endParaRPr sz="1600"/>
          </a:p>
          <a:p>
            <a:pPr indent="0" lvl="0" marL="0">
              <a:spcBef>
                <a:spcPts val="0"/>
              </a:spcBef>
              <a:spcAft>
                <a:spcPts val="0"/>
              </a:spcAft>
              <a:buNone/>
            </a:pPr>
            <a:r>
              <a:t/>
            </a:r>
            <a:endParaRPr sz="1600"/>
          </a:p>
          <a:p>
            <a:pPr indent="0" lvl="0" marL="0">
              <a:spcBef>
                <a:spcPts val="0"/>
              </a:spcBef>
              <a:spcAft>
                <a:spcPts val="0"/>
              </a:spcAft>
              <a:buNone/>
            </a:pPr>
            <a:r>
              <a:t/>
            </a:r>
            <a:endParaRPr sz="16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700"/>
              <a:t>Harsh </a:t>
            </a:r>
            <a:endParaRPr sz="1700"/>
          </a:p>
          <a:p>
            <a:pPr indent="0" lvl="0" marL="0">
              <a:spcBef>
                <a:spcPts val="0"/>
              </a:spcBef>
              <a:spcAft>
                <a:spcPts val="0"/>
              </a:spcAft>
              <a:buNone/>
            </a:pPr>
            <a:r>
              <a:t/>
            </a:r>
            <a:endParaRPr sz="1700"/>
          </a:p>
          <a:p>
            <a:pPr indent="0" lvl="0" marL="0">
              <a:spcBef>
                <a:spcPts val="0"/>
              </a:spcBef>
              <a:spcAft>
                <a:spcPts val="0"/>
              </a:spcAft>
              <a:buNone/>
            </a:pPr>
            <a:r>
              <a:rPr lang="en" sz="1700"/>
              <a:t>-Also, the numbers in the last demo were hard-coded in based off of previous results that our client sent us.</a:t>
            </a:r>
            <a:endParaRPr sz="1700"/>
          </a:p>
          <a:p>
            <a:pPr indent="0" lvl="0" marL="0">
              <a:spcBef>
                <a:spcPts val="0"/>
              </a:spcBef>
              <a:spcAft>
                <a:spcPts val="0"/>
              </a:spcAft>
              <a:buNone/>
            </a:pPr>
            <a:r>
              <a:t/>
            </a:r>
            <a:endParaRPr sz="1700"/>
          </a:p>
          <a:p>
            <a:pPr indent="0" lvl="0" marL="0">
              <a:spcBef>
                <a:spcPts val="0"/>
              </a:spcBef>
              <a:spcAft>
                <a:spcPts val="0"/>
              </a:spcAft>
              <a:buNone/>
            </a:pPr>
            <a:r>
              <a:rPr lang="en" sz="1700">
                <a:solidFill>
                  <a:srgbClr val="9900FF"/>
                </a:solidFill>
              </a:rPr>
              <a:t>-</a:t>
            </a:r>
            <a:r>
              <a:rPr lang="en" sz="1700">
                <a:solidFill>
                  <a:srgbClr val="9900FF"/>
                </a:solidFill>
              </a:rPr>
              <a:t>These numbers now update as more people take the survey, so if someone falls under</a:t>
            </a:r>
            <a:r>
              <a:rPr lang="en" sz="1700"/>
              <a:t> “strong tendency towards people today benefiting” then only that number updates in the </a:t>
            </a:r>
            <a:r>
              <a:rPr lang="en" sz="1700">
                <a:solidFill>
                  <a:srgbClr val="9900FF"/>
                </a:solidFill>
              </a:rPr>
              <a:t>numerator. </a:t>
            </a:r>
            <a:endParaRPr sz="1700">
              <a:solidFill>
                <a:srgbClr val="9900FF"/>
              </a:solidFill>
            </a:endParaRPr>
          </a:p>
          <a:p>
            <a:pPr indent="0" lvl="0" marL="0">
              <a:spcBef>
                <a:spcPts val="0"/>
              </a:spcBef>
              <a:spcAft>
                <a:spcPts val="0"/>
              </a:spcAft>
              <a:buNone/>
            </a:pPr>
            <a:r>
              <a:t/>
            </a:r>
            <a:endParaRPr sz="1700">
              <a:solidFill>
                <a:srgbClr val="9900FF"/>
              </a:solidFill>
            </a:endParaRPr>
          </a:p>
          <a:p>
            <a:pPr indent="0" lvl="0" marL="0">
              <a:spcBef>
                <a:spcPts val="0"/>
              </a:spcBef>
              <a:spcAft>
                <a:spcPts val="0"/>
              </a:spcAft>
              <a:buNone/>
            </a:pPr>
            <a:r>
              <a:rPr lang="en" sz="1700">
                <a:solidFill>
                  <a:srgbClr val="9900FF"/>
                </a:solidFill>
              </a:rPr>
              <a:t>-All of these numbers have a denominator, so this number will update for the</a:t>
            </a:r>
            <a:r>
              <a:rPr lang="en" sz="1700"/>
              <a:t> entire table.</a:t>
            </a:r>
            <a:endParaRPr sz="17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400"/>
              <a:t>-the smaller details are taken care of, but we’ve run into issues with linking it all together. </a:t>
            </a:r>
            <a:endParaRPr sz="1400"/>
          </a:p>
          <a:p>
            <a:pPr indent="0" lvl="0" marL="0">
              <a:spcBef>
                <a:spcPts val="0"/>
              </a:spcBef>
              <a:spcAft>
                <a:spcPts val="0"/>
              </a:spcAft>
              <a:buNone/>
            </a:pPr>
            <a:r>
              <a:rPr lang="en" sz="1400"/>
              <a:t>	-</a:t>
            </a:r>
            <a:r>
              <a:rPr lang="en" sz="1400">
                <a:solidFill>
                  <a:srgbClr val="FF0000"/>
                </a:solidFill>
              </a:rPr>
              <a:t>we will get into more details on the next slide</a:t>
            </a:r>
            <a:endParaRPr sz="1400">
              <a:solidFill>
                <a:srgbClr val="FF0000"/>
              </a:solidFill>
            </a:endParaRPr>
          </a:p>
          <a:p>
            <a:pPr indent="0" lvl="0" marL="0">
              <a:spcBef>
                <a:spcPts val="0"/>
              </a:spcBef>
              <a:spcAft>
                <a:spcPts val="0"/>
              </a:spcAft>
              <a:buNone/>
            </a:pPr>
            <a:r>
              <a:rPr lang="en" sz="1400">
                <a:solidFill>
                  <a:srgbClr val="FF0000"/>
                </a:solidFill>
              </a:rPr>
              <a:t>	-BUT</a:t>
            </a:r>
            <a:endParaRPr sz="1400">
              <a:solidFill>
                <a:srgbClr val="FF0000"/>
              </a:solidFill>
            </a:endParaRPr>
          </a:p>
          <a:p>
            <a:pPr indent="0" lvl="0" marL="0">
              <a:spcBef>
                <a:spcPts val="0"/>
              </a:spcBef>
              <a:spcAft>
                <a:spcPts val="0"/>
              </a:spcAft>
              <a:buNone/>
            </a:pPr>
            <a:r>
              <a:rPr lang="en" sz="1400"/>
              <a:t>	-currently, we have the wordpress site up. We have a backup site that’s HTML. (found that WP has a lot of limitations)</a:t>
            </a:r>
            <a:endParaRPr sz="1400"/>
          </a:p>
          <a:p>
            <a:pPr indent="0" lvl="0" marL="0">
              <a:spcBef>
                <a:spcPts val="0"/>
              </a:spcBef>
              <a:spcAft>
                <a:spcPts val="0"/>
              </a:spcAft>
              <a:buNone/>
            </a:pPr>
            <a:r>
              <a:rPr lang="en" sz="1400">
                <a:solidFill>
                  <a:srgbClr val="FF0000"/>
                </a:solidFill>
              </a:rPr>
              <a:t>	-The survey works and gives us the adequate data.</a:t>
            </a:r>
            <a:endParaRPr sz="1400">
              <a:solidFill>
                <a:srgbClr val="FF0000"/>
              </a:solidFill>
            </a:endParaRPr>
          </a:p>
          <a:p>
            <a:pPr indent="0" lvl="0" marL="0">
              <a:spcBef>
                <a:spcPts val="0"/>
              </a:spcBef>
              <a:spcAft>
                <a:spcPts val="0"/>
              </a:spcAft>
              <a:buNone/>
            </a:pPr>
            <a:r>
              <a:rPr lang="en" sz="1400"/>
              <a:t>	-this survey data is pulled from a script that calls the Qualtrics API - so we know this works</a:t>
            </a:r>
            <a:endParaRPr sz="1400"/>
          </a:p>
          <a:p>
            <a:pPr indent="0" lvl="0" marL="0">
              <a:spcBef>
                <a:spcPts val="0"/>
              </a:spcBef>
              <a:spcAft>
                <a:spcPts val="0"/>
              </a:spcAft>
              <a:buNone/>
            </a:pPr>
            <a:r>
              <a:rPr lang="en" sz="1400"/>
              <a:t>	-</a:t>
            </a:r>
            <a:r>
              <a:rPr lang="en" sz="1400">
                <a:solidFill>
                  <a:srgbClr val="FF0000"/>
                </a:solidFill>
              </a:rPr>
              <a:t>Python script works -</a:t>
            </a:r>
            <a:endParaRPr sz="1400">
              <a:solidFill>
                <a:srgbClr val="FF0000"/>
              </a:solidFill>
            </a:endParaRPr>
          </a:p>
          <a:p>
            <a:pPr indent="457200" lvl="0" marL="457200" rtl="0">
              <a:spcBef>
                <a:spcPts val="0"/>
              </a:spcBef>
              <a:spcAft>
                <a:spcPts val="0"/>
              </a:spcAft>
              <a:buNone/>
            </a:pPr>
            <a:r>
              <a:rPr lang="en" sz="1400">
                <a:solidFill>
                  <a:srgbClr val="FF0000"/>
                </a:solidFill>
              </a:rPr>
              <a:t> have tested it extensively (if you filled out our survey, sorry if you’ve received an email)</a:t>
            </a:r>
            <a:endParaRPr sz="1400">
              <a:solidFill>
                <a:srgbClr val="FF0000"/>
              </a:solidFill>
            </a:endParaRPr>
          </a:p>
          <a:p>
            <a:pPr indent="457200" lvl="0" marL="457200" rtl="0">
              <a:spcBef>
                <a:spcPts val="0"/>
              </a:spcBef>
              <a:spcAft>
                <a:spcPts val="0"/>
              </a:spcAft>
              <a:buNone/>
            </a:pPr>
            <a:r>
              <a:rPr lang="en" sz="1400"/>
              <a:t>	ALSO, there was a troll who put in professor Balci’s email so you definitely spammed him thanks</a:t>
            </a:r>
            <a:endParaRPr sz="1400"/>
          </a:p>
          <a:p>
            <a:pPr indent="0" lvl="0" marL="457200" rtl="0">
              <a:spcBef>
                <a:spcPts val="0"/>
              </a:spcBef>
              <a:spcAft>
                <a:spcPts val="0"/>
              </a:spcAft>
              <a:buNone/>
            </a:pPr>
            <a:r>
              <a:rPr lang="en" sz="1400"/>
              <a:t>-We have everything up on Bluehost, our server, and it runs perfectly when we use ssh, </a:t>
            </a:r>
            <a:endParaRPr sz="1400"/>
          </a:p>
          <a:p>
            <a:pPr indent="0" lvl="0" marL="457200" rtl="0">
              <a:spcBef>
                <a:spcPts val="0"/>
              </a:spcBef>
              <a:spcAft>
                <a:spcPts val="0"/>
              </a:spcAft>
              <a:buNone/>
            </a:pPr>
            <a:r>
              <a:rPr lang="en" sz="1400">
                <a:solidFill>
                  <a:srgbClr val="FF0000"/>
                </a:solidFill>
              </a:rPr>
              <a:t>	But there were a few setbacks</a:t>
            </a:r>
            <a:endParaRPr sz="1400">
              <a:solidFill>
                <a:srgbClr val="FF0000"/>
              </a:solidFill>
            </a:endParaRPr>
          </a:p>
          <a:p>
            <a:pPr indent="0" lvl="0" marL="0">
              <a:spcBef>
                <a:spcPts val="0"/>
              </a:spcBef>
              <a:spcAft>
                <a:spcPts val="0"/>
              </a:spcAft>
              <a:buNone/>
            </a:pPr>
            <a:r>
              <a:t/>
            </a:r>
            <a:endParaRPr sz="1400"/>
          </a:p>
          <a:p>
            <a:pPr indent="0" lvl="0" marL="0">
              <a:spcBef>
                <a:spcPts val="0"/>
              </a:spcBef>
              <a:spcAft>
                <a:spcPts val="0"/>
              </a:spcAft>
              <a:buNone/>
            </a:pPr>
            <a:r>
              <a:t/>
            </a:r>
            <a:endParaRPr sz="1400"/>
          </a:p>
          <a:p>
            <a:pPr indent="0" lvl="0" marL="0">
              <a:spcBef>
                <a:spcPts val="0"/>
              </a:spcBef>
              <a:spcAft>
                <a:spcPts val="0"/>
              </a:spcAft>
              <a:buNone/>
            </a:pPr>
            <a:r>
              <a:t/>
            </a: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0" name="Shape 1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300"/>
              <a:t>Caroline</a:t>
            </a:r>
            <a:endParaRPr sz="1300"/>
          </a:p>
          <a:p>
            <a:pPr indent="0" lvl="0" marL="0">
              <a:spcBef>
                <a:spcPts val="0"/>
              </a:spcBef>
              <a:spcAft>
                <a:spcPts val="0"/>
              </a:spcAft>
              <a:buNone/>
            </a:pPr>
            <a:r>
              <a:t/>
            </a:r>
            <a:endParaRPr sz="1300"/>
          </a:p>
          <a:p>
            <a:pPr indent="0" lvl="0" marL="0" rtl="0">
              <a:spcBef>
                <a:spcPts val="0"/>
              </a:spcBef>
              <a:spcAft>
                <a:spcPts val="0"/>
              </a:spcAft>
              <a:buNone/>
            </a:pPr>
            <a:r>
              <a:rPr lang="en" sz="1300"/>
              <a:t>-The Script we made used a lot of imports like for parsing, making PDF’s, and sending emails, so downloading these onto the sever required root access, so this took </a:t>
            </a:r>
            <a:r>
              <a:rPr lang="en" sz="1300"/>
              <a:t>awhile</a:t>
            </a:r>
            <a:r>
              <a:rPr lang="en" sz="1300"/>
              <a:t> to get around. </a:t>
            </a:r>
            <a:endParaRPr sz="1300"/>
          </a:p>
          <a:p>
            <a:pPr indent="0" lvl="0" marL="0" rtl="0">
              <a:spcBef>
                <a:spcPts val="0"/>
              </a:spcBef>
              <a:spcAft>
                <a:spcPts val="0"/>
              </a:spcAft>
              <a:buNone/>
            </a:pPr>
            <a:r>
              <a:t/>
            </a:r>
            <a:endParaRPr sz="1300"/>
          </a:p>
          <a:p>
            <a:pPr indent="0" lvl="0" marL="0" rtl="0">
              <a:spcBef>
                <a:spcPts val="0"/>
              </a:spcBef>
              <a:spcAft>
                <a:spcPts val="0"/>
              </a:spcAft>
              <a:buNone/>
            </a:pPr>
            <a:r>
              <a:rPr lang="en" sz="1300"/>
              <a:t>	-the root access also was a problem when we wanted to create a cron job that would run the script every minute and see if anyone has taken the survey so it could send them an email of their PDF. </a:t>
            </a:r>
            <a:endParaRPr sz="1300"/>
          </a:p>
          <a:p>
            <a:pPr indent="0" lvl="0" marL="0">
              <a:spcBef>
                <a:spcPts val="0"/>
              </a:spcBef>
              <a:spcAft>
                <a:spcPts val="0"/>
              </a:spcAft>
              <a:buNone/>
            </a:pPr>
            <a:r>
              <a:rPr lang="en" sz="1300"/>
              <a:t>	-the packages we had installed for our own use couldn’t be reached by the cron deamon, and we couldn’t change the path or import these packages for the job because the daemon was running on root. </a:t>
            </a:r>
            <a:endParaRPr sz="1300"/>
          </a:p>
          <a:p>
            <a:pPr indent="0" lvl="0" marL="0">
              <a:spcBef>
                <a:spcPts val="0"/>
              </a:spcBef>
              <a:spcAft>
                <a:spcPts val="0"/>
              </a:spcAft>
              <a:buNone/>
            </a:pPr>
            <a:r>
              <a:t/>
            </a:r>
            <a:endParaRPr sz="1300"/>
          </a:p>
          <a:p>
            <a:pPr indent="0" lvl="0" marL="0" rtl="0">
              <a:spcBef>
                <a:spcPts val="0"/>
              </a:spcBef>
              <a:spcAft>
                <a:spcPts val="0"/>
              </a:spcAft>
              <a:buNone/>
            </a:pPr>
            <a:r>
              <a:rPr lang="en" sz="1300"/>
              <a:t>		Tried a lot of things to get the job running, from changing paths to even creating a virtual environment and it all came down to the cron job not being able to find executables from imports that it needed</a:t>
            </a:r>
            <a:endParaRPr sz="1300"/>
          </a:p>
          <a:p>
            <a:pPr indent="0" lvl="0" marL="0" rtl="0">
              <a:spcBef>
                <a:spcPts val="0"/>
              </a:spcBef>
              <a:spcAft>
                <a:spcPts val="0"/>
              </a:spcAft>
              <a:buNone/>
            </a:pPr>
            <a:r>
              <a:t/>
            </a:r>
            <a:endParaRPr sz="1300"/>
          </a:p>
          <a:p>
            <a:pPr indent="0" lvl="0" marL="0" rtl="0">
              <a:spcBef>
                <a:spcPts val="0"/>
              </a:spcBef>
              <a:spcAft>
                <a:spcPts val="0"/>
              </a:spcAft>
              <a:buNone/>
            </a:pPr>
            <a:r>
              <a:rPr lang="en" sz="1300"/>
              <a:t>-We then tried to put the parser in an infinite loop and run this in a screen, but this also required root access. </a:t>
            </a:r>
            <a:endParaRPr sz="1300"/>
          </a:p>
          <a:p>
            <a:pPr indent="0" lvl="0" marL="0" rtl="0">
              <a:spcBef>
                <a:spcPts val="0"/>
              </a:spcBef>
              <a:spcAft>
                <a:spcPts val="0"/>
              </a:spcAft>
              <a:buNone/>
            </a:pPr>
            <a:r>
              <a:t/>
            </a:r>
            <a:endParaRPr sz="1300"/>
          </a:p>
          <a:p>
            <a:pPr indent="0" lvl="0" marL="0" rtl="0">
              <a:spcBef>
                <a:spcPts val="0"/>
              </a:spcBef>
              <a:spcAft>
                <a:spcPts val="0"/>
              </a:spcAft>
              <a:buNone/>
            </a:pPr>
            <a:r>
              <a:rPr lang="en" sz="1300"/>
              <a:t>-A lot of the WP plugins didn’t have the functionalities we were looking for (secure login, auth), and those that did cost money, so we ended up changing our idea so that when someone takes the survey, the script will email them their results. (safer than the plugins options)</a:t>
            </a:r>
            <a:endParaRPr sz="1300"/>
          </a:p>
          <a:p>
            <a:pPr indent="0" lvl="0" marL="0" rtl="0">
              <a:spcBef>
                <a:spcPts val="0"/>
              </a:spcBef>
              <a:spcAft>
                <a:spcPts val="0"/>
              </a:spcAft>
              <a:buNone/>
            </a:pPr>
            <a:r>
              <a:t/>
            </a:r>
            <a:endParaRPr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7" name="Shape 1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23850" lvl="0" marL="457200" rtl="0">
              <a:lnSpc>
                <a:spcPct val="120000"/>
              </a:lnSpc>
              <a:spcBef>
                <a:spcPts val="0"/>
              </a:spcBef>
              <a:spcAft>
                <a:spcPts val="0"/>
              </a:spcAft>
              <a:buSzPts val="1500"/>
              <a:buChar char="-"/>
            </a:pPr>
            <a:r>
              <a:rPr lang="en" sz="1500"/>
              <a:t>Like Caroline mentioned before, WordPress presented a lot of problems. </a:t>
            </a:r>
            <a:endParaRPr sz="1500"/>
          </a:p>
          <a:p>
            <a:pPr indent="-323850" lvl="0" marL="457200" rtl="0">
              <a:lnSpc>
                <a:spcPct val="120000"/>
              </a:lnSpc>
              <a:spcBef>
                <a:spcPts val="0"/>
              </a:spcBef>
              <a:spcAft>
                <a:spcPts val="0"/>
              </a:spcAft>
              <a:buClr>
                <a:srgbClr val="0000FF"/>
              </a:buClr>
              <a:buSzPts val="1500"/>
              <a:buChar char="-"/>
            </a:pPr>
            <a:r>
              <a:rPr lang="en" sz="1500">
                <a:solidFill>
                  <a:srgbClr val="0000FF"/>
                </a:solidFill>
              </a:rPr>
              <a:t>There are a lot of great plugins for what we wanted to accomplish, but many required costly add-ons for simple things such as secure login features and profiles. </a:t>
            </a:r>
            <a:endParaRPr sz="1500">
              <a:solidFill>
                <a:srgbClr val="0000FF"/>
              </a:solidFill>
            </a:endParaRPr>
          </a:p>
          <a:p>
            <a:pPr indent="-323850" lvl="0" marL="457200" rtl="0">
              <a:lnSpc>
                <a:spcPct val="120000"/>
              </a:lnSpc>
              <a:spcBef>
                <a:spcPts val="0"/>
              </a:spcBef>
              <a:spcAft>
                <a:spcPts val="0"/>
              </a:spcAft>
              <a:buSzPts val="1500"/>
              <a:buChar char="-"/>
            </a:pPr>
            <a:r>
              <a:rPr lang="en" sz="1500"/>
              <a:t>We utilized a database plugin used for polls and volunteer organizations. It is meant as a way to receive information, but does not handle any way to output data.</a:t>
            </a:r>
            <a:endParaRPr sz="1500"/>
          </a:p>
          <a:p>
            <a:pPr indent="0" lvl="0" marL="0" rtl="0">
              <a:lnSpc>
                <a:spcPct val="115000"/>
              </a:lnSpc>
              <a:spcBef>
                <a:spcPts val="0"/>
              </a:spcBef>
              <a:spcAft>
                <a:spcPts val="0"/>
              </a:spcAft>
              <a:buNone/>
            </a:pPr>
            <a:r>
              <a:t/>
            </a:r>
            <a:endParaRPr sz="1500"/>
          </a:p>
          <a:p>
            <a:pPr indent="0" lvl="0" marL="0" rtl="0">
              <a:lnSpc>
                <a:spcPct val="120000"/>
              </a:lnSpc>
              <a:spcBef>
                <a:spcPts val="0"/>
              </a:spcBef>
              <a:spcAft>
                <a:spcPts val="0"/>
              </a:spcAft>
              <a:buNone/>
            </a:pPr>
            <a:r>
              <a:rPr lang="en" sz="1500"/>
              <a:t>Since email turned out to be much more secure than any basic login plugin, we found a solution in which a user will receive their results through an email but will still interact with the website</a:t>
            </a:r>
            <a:endParaRPr sz="1500"/>
          </a:p>
          <a:p>
            <a:pPr indent="0" lvl="0" marL="0">
              <a:spcBef>
                <a:spcPts val="0"/>
              </a:spcBef>
              <a:spcAft>
                <a:spcPts val="0"/>
              </a:spcAft>
              <a:buNone/>
            </a:pPr>
            <a:r>
              <a:t/>
            </a:r>
            <a:endParaRPr sz="15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3" name="Shape 2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20000"/>
              </a:lnSpc>
              <a:spcBef>
                <a:spcPts val="0"/>
              </a:spcBef>
              <a:spcAft>
                <a:spcPts val="0"/>
              </a:spcAft>
              <a:buNone/>
            </a:pPr>
            <a:r>
              <a:rPr lang="en" sz="1400"/>
              <a:t>Process:</a:t>
            </a:r>
            <a:endParaRPr sz="1400"/>
          </a:p>
          <a:p>
            <a:pPr indent="-317500" lvl="0" marL="457200" rtl="0">
              <a:lnSpc>
                <a:spcPct val="120000"/>
              </a:lnSpc>
              <a:spcBef>
                <a:spcPts val="0"/>
              </a:spcBef>
              <a:spcAft>
                <a:spcPts val="0"/>
              </a:spcAft>
              <a:buSzPts val="1400"/>
              <a:buChar char="-"/>
            </a:pPr>
            <a:r>
              <a:rPr lang="en" sz="1400"/>
              <a:t>When a user signs up, a record with a unique ID is created in the database. They will then receive a confirmation email with an encoded URL. </a:t>
            </a:r>
            <a:endParaRPr sz="1400"/>
          </a:p>
          <a:p>
            <a:pPr indent="-317500" lvl="0" marL="457200" rtl="0">
              <a:lnSpc>
                <a:spcPct val="120000"/>
              </a:lnSpc>
              <a:spcBef>
                <a:spcPts val="0"/>
              </a:spcBef>
              <a:spcAft>
                <a:spcPts val="0"/>
              </a:spcAft>
              <a:buClr>
                <a:srgbClr val="0000FF"/>
              </a:buClr>
              <a:buSzPts val="1400"/>
              <a:buChar char="-"/>
            </a:pPr>
            <a:r>
              <a:rPr lang="en" sz="1400">
                <a:solidFill>
                  <a:srgbClr val="0000FF"/>
                </a:solidFill>
              </a:rPr>
              <a:t>After completing the survey they are able to upload their results by navigating to that URL. (Mention slide)</a:t>
            </a:r>
            <a:endParaRPr sz="1400">
              <a:solidFill>
                <a:srgbClr val="0000FF"/>
              </a:solidFill>
            </a:endParaRPr>
          </a:p>
          <a:p>
            <a:pPr indent="-317500" lvl="0" marL="457200" rtl="0">
              <a:lnSpc>
                <a:spcPct val="120000"/>
              </a:lnSpc>
              <a:spcBef>
                <a:spcPts val="0"/>
              </a:spcBef>
              <a:spcAft>
                <a:spcPts val="0"/>
              </a:spcAft>
              <a:buSzPts val="1400"/>
              <a:buChar char="-"/>
            </a:pPr>
            <a:r>
              <a:rPr lang="en" sz="1400"/>
              <a:t>The administrator’s is very similar to this one with the exception of a few fields regarding the database.</a:t>
            </a:r>
            <a:endParaRPr sz="1400"/>
          </a:p>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 name="Shape 13"/>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 name="Shape 14"/>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 name="Shape 15"/>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6" name="Shape 16"/>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Shape 17"/>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 name="Shape 1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 name="Shape 112"/>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 name="Shape 11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5" name="Shape 115"/>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0" name="Shape 120"/>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25" name="Shape 125"/>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Shape 126"/>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Shape 1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Shape 1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 name="Shape 22"/>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 name="Shape 2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 name="Shape 24"/>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 name="Shape 25"/>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 name="Shape 26"/>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 name="Shape 27"/>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 name="Shape 28"/>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 name="Shape 29"/>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 name="Shape 30"/>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 name="Shape 3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 name="Shape 32"/>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Shape 3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Shape 34"/>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 name="Shape 35"/>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 name="Shape 36"/>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 name="Shape 38"/>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39" name="Shape 39"/>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 name="Shape 4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45" name="Shape 4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Shape 46"/>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 name="Shape 51"/>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52" name="Shape 52"/>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Shape 53"/>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Shape 54"/>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0" name="Shape 60"/>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Shape 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 name="Shape 6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6" name="Shape 66"/>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Shape 6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Shape 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Shape 73"/>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 name="Shape 75"/>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 name="Shape 76"/>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 name="Shape 77"/>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8" name="Shape 7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 name="Shape 79"/>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0" name="Shape 80"/>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1" name="Shape 81"/>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3" name="Shape 83"/>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 name="Shape 84"/>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5" name="Shape 85"/>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Shape 87"/>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8" name="Shape 8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89" name="Shape 89"/>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Shape 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95" name="Shape 95"/>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Shape 96"/>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Shape 97"/>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Shape 9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2" name="Shape 102"/>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03" name="Shape 103"/>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Shape 10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qualtrics.com/" TargetMode="External"/><Relationship Id="rId4" Type="http://schemas.openxmlformats.org/officeDocument/2006/relationships/hyperlink" Target="https://my.bluehost.com" TargetMode="External"/><Relationship Id="rId5" Type="http://schemas.openxmlformats.org/officeDocument/2006/relationships/image" Target="../media/image13.png"/><Relationship Id="rId6"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 Id="rId6" Type="http://schemas.openxmlformats.org/officeDocument/2006/relationships/image" Target="../media/image3.png"/><Relationship Id="rId7" Type="http://schemas.openxmlformats.org/officeDocument/2006/relationships/image" Target="../media/image6.png"/><Relationship Id="rId8"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type="ctrTitle"/>
          </p:nvPr>
        </p:nvSpPr>
        <p:spPr>
          <a:xfrm>
            <a:off x="3555675" y="1106100"/>
            <a:ext cx="5266800" cy="1425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Lato"/>
                <a:ea typeface="Lato"/>
                <a:cs typeface="Lato"/>
                <a:sym typeface="Lato"/>
              </a:rPr>
              <a:t>Interactive Website for Values Diagnostic Reporting and Analysis (Sustainability Values Diagnostic)</a:t>
            </a:r>
            <a:endParaRPr sz="2400"/>
          </a:p>
          <a:p>
            <a:pPr indent="0" lvl="0" marL="0">
              <a:spcBef>
                <a:spcPts val="0"/>
              </a:spcBef>
              <a:spcAft>
                <a:spcPts val="0"/>
              </a:spcAft>
              <a:buNone/>
            </a:pPr>
            <a:r>
              <a:t/>
            </a:r>
            <a:endParaRPr sz="2400"/>
          </a:p>
        </p:txBody>
      </p:sp>
      <p:sp>
        <p:nvSpPr>
          <p:cNvPr id="135" name="Shape 135"/>
          <p:cNvSpPr txBox="1"/>
          <p:nvPr>
            <p:ph idx="1" type="subTitle"/>
          </p:nvPr>
        </p:nvSpPr>
        <p:spPr>
          <a:xfrm>
            <a:off x="3763125" y="2687475"/>
            <a:ext cx="4851900" cy="1893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en" sz="1400">
                <a:solidFill>
                  <a:srgbClr val="F3F3F3"/>
                </a:solidFill>
              </a:rPr>
              <a:t>Xavier Brizuela, Sunny Eltepu, Caroline Stewart, Harsh Mistry</a:t>
            </a:r>
            <a:endParaRPr i="1" sz="1400">
              <a:solidFill>
                <a:srgbClr val="F3F3F3"/>
              </a:solidFill>
            </a:endParaRPr>
          </a:p>
          <a:p>
            <a:pPr indent="0" lvl="0" marL="0" rtl="0" algn="ctr">
              <a:spcBef>
                <a:spcPts val="0"/>
              </a:spcBef>
              <a:spcAft>
                <a:spcPts val="0"/>
              </a:spcAft>
              <a:buClr>
                <a:schemeClr val="dk1"/>
              </a:buClr>
              <a:buSzPts val="1100"/>
              <a:buFont typeface="Arial"/>
              <a:buNone/>
            </a:pPr>
            <a:r>
              <a:t/>
            </a:r>
            <a:endParaRPr i="1" sz="1400">
              <a:solidFill>
                <a:srgbClr val="F3F3F3"/>
              </a:solidFill>
            </a:endParaRPr>
          </a:p>
          <a:p>
            <a:pPr indent="0" lvl="0" marL="0" rtl="0" algn="ctr">
              <a:spcBef>
                <a:spcPts val="0"/>
              </a:spcBef>
              <a:spcAft>
                <a:spcPts val="0"/>
              </a:spcAft>
              <a:buClr>
                <a:schemeClr val="dk1"/>
              </a:buClr>
              <a:buSzPts val="1100"/>
              <a:buFont typeface="Arial"/>
              <a:buNone/>
            </a:pPr>
            <a:r>
              <a:rPr i="1" lang="en" sz="1400">
                <a:solidFill>
                  <a:srgbClr val="F3F3F3"/>
                </a:solidFill>
              </a:rPr>
              <a:t>CS 4624: Multimedia, Hypertext, and Information Access - Edward A. Fox</a:t>
            </a:r>
            <a:endParaRPr i="1" sz="1400">
              <a:solidFill>
                <a:srgbClr val="F3F3F3"/>
              </a:solidFill>
            </a:endParaRPr>
          </a:p>
          <a:p>
            <a:pPr indent="0" lvl="0" marL="0" rtl="0" algn="ctr">
              <a:spcBef>
                <a:spcPts val="0"/>
              </a:spcBef>
              <a:spcAft>
                <a:spcPts val="0"/>
              </a:spcAft>
              <a:buClr>
                <a:schemeClr val="dk1"/>
              </a:buClr>
              <a:buSzPts val="1100"/>
              <a:buFont typeface="Arial"/>
              <a:buNone/>
            </a:pPr>
            <a:r>
              <a:t/>
            </a:r>
            <a:endParaRPr i="1" sz="1400">
              <a:solidFill>
                <a:srgbClr val="F3F3F3"/>
              </a:solidFill>
            </a:endParaRPr>
          </a:p>
          <a:p>
            <a:pPr indent="0" lvl="0" marL="0" rtl="0" algn="ctr">
              <a:spcBef>
                <a:spcPts val="0"/>
              </a:spcBef>
              <a:spcAft>
                <a:spcPts val="0"/>
              </a:spcAft>
              <a:buClr>
                <a:schemeClr val="dk1"/>
              </a:buClr>
              <a:buSzPts val="1100"/>
              <a:buFont typeface="Arial"/>
              <a:buNone/>
            </a:pPr>
            <a:r>
              <a:rPr i="1" lang="en" sz="1400">
                <a:solidFill>
                  <a:srgbClr val="F3F3F3"/>
                </a:solidFill>
              </a:rPr>
              <a:t>Virginia Tech, Blacksburg VA 24061</a:t>
            </a:r>
            <a:endParaRPr i="1" sz="1400">
              <a:solidFill>
                <a:srgbClr val="F3F3F3"/>
              </a:solidFill>
            </a:endParaRPr>
          </a:p>
          <a:p>
            <a:pPr indent="0" lvl="0" marL="0" rtl="0" algn="ctr">
              <a:spcBef>
                <a:spcPts val="0"/>
              </a:spcBef>
              <a:spcAft>
                <a:spcPts val="0"/>
              </a:spcAft>
              <a:buClr>
                <a:schemeClr val="dk1"/>
              </a:buClr>
              <a:buSzPts val="1100"/>
              <a:buFont typeface="Arial"/>
              <a:buNone/>
            </a:pPr>
            <a:r>
              <a:t/>
            </a:r>
            <a:endParaRPr i="1" sz="1400">
              <a:solidFill>
                <a:srgbClr val="F3F3F3"/>
              </a:solidFill>
            </a:endParaRPr>
          </a:p>
          <a:p>
            <a:pPr indent="0" lvl="0" marL="0" rtl="0" algn="ctr">
              <a:spcBef>
                <a:spcPts val="0"/>
              </a:spcBef>
              <a:spcAft>
                <a:spcPts val="0"/>
              </a:spcAft>
              <a:buClr>
                <a:schemeClr val="dk1"/>
              </a:buClr>
              <a:buSzPts val="1100"/>
              <a:buFont typeface="Arial"/>
              <a:buNone/>
            </a:pPr>
            <a:r>
              <a:rPr i="1" lang="en" sz="1400">
                <a:solidFill>
                  <a:srgbClr val="F3F3F3"/>
                </a:solidFill>
              </a:rPr>
              <a:t>April 26, 2018</a:t>
            </a:r>
            <a:endParaRPr sz="1400">
              <a:solidFill>
                <a:srgbClr val="F3F3F3"/>
              </a:solidFill>
            </a:endParaRPr>
          </a:p>
          <a:p>
            <a:pPr indent="0" lvl="0" marL="0">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Shape 211"/>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Milestones &amp; Final Touches</a:t>
            </a:r>
            <a:endParaRPr sz="3000"/>
          </a:p>
        </p:txBody>
      </p:sp>
      <p:sp>
        <p:nvSpPr>
          <p:cNvPr id="212" name="Shape 212"/>
          <p:cNvSpPr txBox="1"/>
          <p:nvPr>
            <p:ph idx="1" type="body"/>
          </p:nvPr>
        </p:nvSpPr>
        <p:spPr>
          <a:xfrm>
            <a:off x="1297500" y="983400"/>
            <a:ext cx="7038900" cy="3732000"/>
          </a:xfrm>
          <a:prstGeom prst="rect">
            <a:avLst/>
          </a:prstGeom>
        </p:spPr>
        <p:txBody>
          <a:bodyPr anchorCtr="0" anchor="t" bIns="91425" lIns="91425" spcFirstLastPara="1" rIns="91425" wrap="square" tIns="91425">
            <a:noAutofit/>
          </a:bodyPr>
          <a:lstStyle/>
          <a:p>
            <a:pPr indent="0" lvl="0" marL="0" rtl="0">
              <a:spcBef>
                <a:spcPts val="900"/>
              </a:spcBef>
              <a:spcAft>
                <a:spcPts val="0"/>
              </a:spcAft>
              <a:buNone/>
            </a:pPr>
            <a:r>
              <a:rPr lang="en" sz="1200">
                <a:latin typeface="Open Sans"/>
                <a:ea typeface="Open Sans"/>
                <a:cs typeface="Open Sans"/>
                <a:sym typeface="Open Sans"/>
              </a:rPr>
              <a:t>February 1 - Requirements due</a:t>
            </a:r>
            <a:endParaRPr sz="1200">
              <a:latin typeface="Open Sans"/>
              <a:ea typeface="Open Sans"/>
              <a:cs typeface="Open Sans"/>
              <a:sym typeface="Open Sans"/>
            </a:endParaRPr>
          </a:p>
          <a:p>
            <a:pPr indent="0" lvl="0" marL="0" rtl="0">
              <a:spcBef>
                <a:spcPts val="900"/>
              </a:spcBef>
              <a:spcAft>
                <a:spcPts val="0"/>
              </a:spcAft>
              <a:buNone/>
            </a:pPr>
            <a:r>
              <a:rPr lang="en" sz="1200">
                <a:latin typeface="Open Sans"/>
                <a:ea typeface="Open Sans"/>
                <a:cs typeface="Open Sans"/>
                <a:sym typeface="Open Sans"/>
              </a:rPr>
              <a:t>February 13 - PRESENTATION on requirements</a:t>
            </a:r>
            <a:endParaRPr sz="1200">
              <a:latin typeface="Open Sans"/>
              <a:ea typeface="Open Sans"/>
              <a:cs typeface="Open Sans"/>
              <a:sym typeface="Open Sans"/>
            </a:endParaRPr>
          </a:p>
          <a:p>
            <a:pPr indent="0" lvl="0" marL="0" rtl="0">
              <a:spcBef>
                <a:spcPts val="900"/>
              </a:spcBef>
              <a:spcAft>
                <a:spcPts val="0"/>
              </a:spcAft>
              <a:buNone/>
            </a:pPr>
            <a:r>
              <a:rPr lang="en" sz="1200">
                <a:latin typeface="Open Sans"/>
                <a:ea typeface="Open Sans"/>
                <a:cs typeface="Open Sans"/>
                <a:sym typeface="Open Sans"/>
              </a:rPr>
              <a:t>March 12 - Design due</a:t>
            </a:r>
            <a:endParaRPr sz="1200">
              <a:latin typeface="Open Sans"/>
              <a:ea typeface="Open Sans"/>
              <a:cs typeface="Open Sans"/>
              <a:sym typeface="Open Sans"/>
            </a:endParaRPr>
          </a:p>
          <a:p>
            <a:pPr indent="0" lvl="0" marL="0" rtl="0">
              <a:spcBef>
                <a:spcPts val="900"/>
              </a:spcBef>
              <a:spcAft>
                <a:spcPts val="0"/>
              </a:spcAft>
              <a:buNone/>
            </a:pPr>
            <a:r>
              <a:rPr lang="en" sz="1200">
                <a:latin typeface="Open Sans"/>
                <a:ea typeface="Open Sans"/>
                <a:cs typeface="Open Sans"/>
                <a:sym typeface="Open Sans"/>
              </a:rPr>
              <a:t>March 15 - PRESENTATION on design</a:t>
            </a:r>
            <a:endParaRPr sz="1200">
              <a:latin typeface="Open Sans"/>
              <a:ea typeface="Open Sans"/>
              <a:cs typeface="Open Sans"/>
              <a:sym typeface="Open Sans"/>
            </a:endParaRPr>
          </a:p>
          <a:p>
            <a:pPr indent="0" lvl="0" marL="0" rtl="0">
              <a:spcBef>
                <a:spcPts val="900"/>
              </a:spcBef>
              <a:spcAft>
                <a:spcPts val="0"/>
              </a:spcAft>
              <a:buNone/>
            </a:pPr>
            <a:r>
              <a:rPr lang="en" sz="1200">
                <a:latin typeface="Open Sans"/>
                <a:ea typeface="Open Sans"/>
                <a:cs typeface="Open Sans"/>
                <a:sym typeface="Open Sans"/>
              </a:rPr>
              <a:t>April 3 - Prototyping due</a:t>
            </a:r>
            <a:endParaRPr sz="1200">
              <a:latin typeface="Open Sans"/>
              <a:ea typeface="Open Sans"/>
              <a:cs typeface="Open Sans"/>
              <a:sym typeface="Open Sans"/>
            </a:endParaRPr>
          </a:p>
          <a:p>
            <a:pPr indent="0" lvl="0" marL="0" rtl="0">
              <a:spcBef>
                <a:spcPts val="900"/>
              </a:spcBef>
              <a:spcAft>
                <a:spcPts val="0"/>
              </a:spcAft>
              <a:buNone/>
            </a:pPr>
            <a:r>
              <a:rPr lang="en" sz="1200">
                <a:solidFill>
                  <a:srgbClr val="F3F3F3"/>
                </a:solidFill>
                <a:latin typeface="Open Sans"/>
                <a:ea typeface="Open Sans"/>
                <a:cs typeface="Open Sans"/>
                <a:sym typeface="Open Sans"/>
              </a:rPr>
              <a:t>April 5 - PRESENTATION on prototyping</a:t>
            </a:r>
            <a:endParaRPr sz="1200">
              <a:solidFill>
                <a:srgbClr val="F3F3F3"/>
              </a:solidFill>
              <a:latin typeface="Open Sans"/>
              <a:ea typeface="Open Sans"/>
              <a:cs typeface="Open Sans"/>
              <a:sym typeface="Open Sans"/>
            </a:endParaRPr>
          </a:p>
          <a:p>
            <a:pPr indent="0" lvl="0" marL="0" rtl="0">
              <a:spcBef>
                <a:spcPts val="900"/>
              </a:spcBef>
              <a:spcAft>
                <a:spcPts val="0"/>
              </a:spcAft>
              <a:buNone/>
            </a:pPr>
            <a:r>
              <a:rPr lang="en" sz="1200">
                <a:solidFill>
                  <a:srgbClr val="FFFFFF"/>
                </a:solidFill>
                <a:latin typeface="Open Sans"/>
                <a:ea typeface="Open Sans"/>
                <a:cs typeface="Open Sans"/>
                <a:sym typeface="Open Sans"/>
              </a:rPr>
              <a:t>April 23 - Implementation and Testing </a:t>
            </a:r>
            <a:endParaRPr sz="1200">
              <a:solidFill>
                <a:srgbClr val="FFFFFF"/>
              </a:solidFill>
              <a:latin typeface="Open Sans"/>
              <a:ea typeface="Open Sans"/>
              <a:cs typeface="Open Sans"/>
              <a:sym typeface="Open Sans"/>
            </a:endParaRPr>
          </a:p>
          <a:p>
            <a:pPr indent="0" lvl="0" marL="0" rtl="0">
              <a:spcBef>
                <a:spcPts val="900"/>
              </a:spcBef>
              <a:spcAft>
                <a:spcPts val="0"/>
              </a:spcAft>
              <a:buNone/>
            </a:pPr>
            <a:r>
              <a:rPr lang="en" sz="1200">
                <a:solidFill>
                  <a:srgbClr val="FFFFFF"/>
                </a:solidFill>
                <a:latin typeface="Open Sans"/>
                <a:ea typeface="Open Sans"/>
                <a:cs typeface="Open Sans"/>
                <a:sym typeface="Open Sans"/>
              </a:rPr>
              <a:t>April 26 - FINAL PRESENTATION</a:t>
            </a:r>
            <a:endParaRPr sz="1200">
              <a:solidFill>
                <a:srgbClr val="FFFFFF"/>
              </a:solidFill>
              <a:latin typeface="Open Sans"/>
              <a:ea typeface="Open Sans"/>
              <a:cs typeface="Open Sans"/>
              <a:sym typeface="Open Sans"/>
            </a:endParaRPr>
          </a:p>
          <a:p>
            <a:pPr indent="0" lvl="0" marL="0" rtl="0">
              <a:spcBef>
                <a:spcPts val="900"/>
              </a:spcBef>
              <a:spcAft>
                <a:spcPts val="0"/>
              </a:spcAft>
              <a:buNone/>
            </a:pPr>
            <a:r>
              <a:rPr lang="en" sz="1400">
                <a:solidFill>
                  <a:srgbClr val="FF0000"/>
                </a:solidFill>
                <a:latin typeface="Open Sans"/>
                <a:ea typeface="Open Sans"/>
                <a:cs typeface="Open Sans"/>
                <a:sym typeface="Open Sans"/>
              </a:rPr>
              <a:t>Before final submission:</a:t>
            </a:r>
            <a:endParaRPr sz="1400">
              <a:solidFill>
                <a:srgbClr val="FF0000"/>
              </a:solidFill>
              <a:latin typeface="Open Sans"/>
              <a:ea typeface="Open Sans"/>
              <a:cs typeface="Open Sans"/>
              <a:sym typeface="Open Sans"/>
            </a:endParaRPr>
          </a:p>
          <a:p>
            <a:pPr indent="-317500" lvl="0" marL="457200" rtl="0">
              <a:spcBef>
                <a:spcPts val="900"/>
              </a:spcBef>
              <a:spcAft>
                <a:spcPts val="0"/>
              </a:spcAft>
              <a:buClr>
                <a:srgbClr val="FF0000"/>
              </a:buClr>
              <a:buSzPts val="1400"/>
              <a:buFont typeface="Open Sans"/>
              <a:buChar char="-"/>
            </a:pPr>
            <a:r>
              <a:rPr lang="en" sz="1400">
                <a:solidFill>
                  <a:srgbClr val="FF0000"/>
                </a:solidFill>
                <a:latin typeface="Open Sans"/>
                <a:ea typeface="Open Sans"/>
                <a:cs typeface="Open Sans"/>
                <a:sym typeface="Open Sans"/>
              </a:rPr>
              <a:t>Meet with Dr. Hull and discuss best solution</a:t>
            </a:r>
            <a:endParaRPr sz="1400">
              <a:solidFill>
                <a:srgbClr val="FF0000"/>
              </a:solidFill>
              <a:latin typeface="Open Sans"/>
              <a:ea typeface="Open Sans"/>
              <a:cs typeface="Open Sans"/>
              <a:sym typeface="Open Sans"/>
            </a:endParaRPr>
          </a:p>
          <a:p>
            <a:pPr indent="-317500" lvl="0" marL="457200" rtl="0">
              <a:spcBef>
                <a:spcPts val="0"/>
              </a:spcBef>
              <a:spcAft>
                <a:spcPts val="0"/>
              </a:spcAft>
              <a:buClr>
                <a:srgbClr val="FF0000"/>
              </a:buClr>
              <a:buSzPts val="1400"/>
              <a:buFont typeface="Open Sans"/>
              <a:buChar char="-"/>
            </a:pPr>
            <a:r>
              <a:rPr lang="en" sz="1400">
                <a:solidFill>
                  <a:srgbClr val="FF0000"/>
                </a:solidFill>
                <a:latin typeface="Open Sans"/>
                <a:ea typeface="Open Sans"/>
                <a:cs typeface="Open Sans"/>
                <a:sym typeface="Open Sans"/>
              </a:rPr>
              <a:t>Clean up test survey results</a:t>
            </a:r>
            <a:endParaRPr sz="1400">
              <a:solidFill>
                <a:srgbClr val="FF0000"/>
              </a:solidFill>
              <a:latin typeface="Open Sans"/>
              <a:ea typeface="Open Sans"/>
              <a:cs typeface="Open Sans"/>
              <a:sym typeface="Open Sans"/>
            </a:endParaRPr>
          </a:p>
          <a:p>
            <a:pPr indent="-317500" lvl="0" marL="457200" rtl="0">
              <a:spcBef>
                <a:spcPts val="0"/>
              </a:spcBef>
              <a:spcAft>
                <a:spcPts val="0"/>
              </a:spcAft>
              <a:buClr>
                <a:srgbClr val="FF0000"/>
              </a:buClr>
              <a:buSzPts val="1400"/>
              <a:buFont typeface="Open Sans"/>
              <a:buChar char="-"/>
            </a:pPr>
            <a:r>
              <a:rPr lang="en" sz="1400">
                <a:solidFill>
                  <a:srgbClr val="FF0000"/>
                </a:solidFill>
                <a:latin typeface="Open Sans"/>
                <a:ea typeface="Open Sans"/>
                <a:cs typeface="Open Sans"/>
                <a:sym typeface="Open Sans"/>
              </a:rPr>
              <a:t>Run tests for bugs</a:t>
            </a:r>
            <a:endParaRPr sz="1400">
              <a:solidFill>
                <a:srgbClr val="FF0000"/>
              </a:solidFill>
              <a:latin typeface="Open Sans"/>
              <a:ea typeface="Open Sans"/>
              <a:cs typeface="Open Sans"/>
              <a:sym typeface="Open Sans"/>
            </a:endParaRPr>
          </a:p>
          <a:p>
            <a:pPr indent="-317500" lvl="0" marL="457200" rtl="0">
              <a:spcBef>
                <a:spcPts val="0"/>
              </a:spcBef>
              <a:spcAft>
                <a:spcPts val="0"/>
              </a:spcAft>
              <a:buClr>
                <a:srgbClr val="FF0000"/>
              </a:buClr>
              <a:buSzPts val="1400"/>
              <a:buFont typeface="Open Sans"/>
              <a:buChar char="-"/>
            </a:pPr>
            <a:r>
              <a:rPr lang="en" sz="1400">
                <a:solidFill>
                  <a:srgbClr val="FF0000"/>
                </a:solidFill>
                <a:latin typeface="Open Sans"/>
                <a:ea typeface="Open Sans"/>
                <a:cs typeface="Open Sans"/>
                <a:sym typeface="Open Sans"/>
              </a:rPr>
              <a:t>Final Report</a:t>
            </a:r>
            <a:endParaRPr sz="1400">
              <a:solidFill>
                <a:srgbClr val="FF0000"/>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Shape 21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Resources &amp; Acknowledgments</a:t>
            </a:r>
            <a:endParaRPr sz="3000"/>
          </a:p>
        </p:txBody>
      </p:sp>
      <p:sp>
        <p:nvSpPr>
          <p:cNvPr id="218" name="Shape 218"/>
          <p:cNvSpPr txBox="1"/>
          <p:nvPr/>
        </p:nvSpPr>
        <p:spPr>
          <a:xfrm>
            <a:off x="4165500" y="1225225"/>
            <a:ext cx="4774200" cy="3786600"/>
          </a:xfrm>
          <a:prstGeom prst="rect">
            <a:avLst/>
          </a:prstGeom>
          <a:noFill/>
          <a:ln>
            <a:noFill/>
          </a:ln>
        </p:spPr>
        <p:txBody>
          <a:bodyPr anchorCtr="0" anchor="t" bIns="91425" lIns="91425" spcFirstLastPara="1" rIns="91425" wrap="square" tIns="91425">
            <a:noAutofit/>
          </a:bodyPr>
          <a:lstStyle/>
          <a:p>
            <a:pPr indent="-311150" lvl="0" marL="457200" rtl="0">
              <a:lnSpc>
                <a:spcPct val="115000"/>
              </a:lnSpc>
              <a:spcBef>
                <a:spcPts val="0"/>
              </a:spcBef>
              <a:spcAft>
                <a:spcPts val="0"/>
              </a:spcAft>
              <a:buClr>
                <a:srgbClr val="FFFFFF"/>
              </a:buClr>
              <a:buSzPts val="1300"/>
              <a:buFont typeface="Lato"/>
              <a:buChar char="●"/>
            </a:pPr>
            <a:r>
              <a:rPr lang="en" sz="1300">
                <a:solidFill>
                  <a:srgbClr val="FFFFFF"/>
                </a:solidFill>
                <a:latin typeface="Lato"/>
                <a:ea typeface="Lato"/>
                <a:cs typeface="Lato"/>
                <a:sym typeface="Lato"/>
              </a:rPr>
              <a:t>Qualtrics logo</a:t>
            </a:r>
            <a:br>
              <a:rPr lang="en" sz="1300">
                <a:solidFill>
                  <a:srgbClr val="FFFFFF"/>
                </a:solidFill>
                <a:latin typeface="Lato"/>
                <a:ea typeface="Lato"/>
                <a:cs typeface="Lato"/>
                <a:sym typeface="Lato"/>
              </a:rPr>
            </a:br>
            <a:r>
              <a:rPr lang="en" sz="1300" u="sng">
                <a:solidFill>
                  <a:srgbClr val="7890CD"/>
                </a:solidFill>
                <a:latin typeface="Lato"/>
                <a:ea typeface="Lato"/>
                <a:cs typeface="Lato"/>
                <a:sym typeface="Lato"/>
                <a:hlinkClick r:id="rId3"/>
              </a:rPr>
              <a:t>http://www.qualtrics.com/</a:t>
            </a:r>
            <a:endParaRPr sz="1300">
              <a:solidFill>
                <a:srgbClr val="FFFFFF"/>
              </a:solidFill>
              <a:latin typeface="Lato"/>
              <a:ea typeface="Lato"/>
              <a:cs typeface="Lato"/>
              <a:sym typeface="Lato"/>
            </a:endParaRPr>
          </a:p>
          <a:p>
            <a:pPr indent="-311150" lvl="0" marL="457200" rtl="0">
              <a:lnSpc>
                <a:spcPct val="115000"/>
              </a:lnSpc>
              <a:spcBef>
                <a:spcPts val="0"/>
              </a:spcBef>
              <a:spcAft>
                <a:spcPts val="0"/>
              </a:spcAft>
              <a:buClr>
                <a:srgbClr val="FFFFFF"/>
              </a:buClr>
              <a:buSzPts val="1300"/>
              <a:buFont typeface="Lato"/>
              <a:buChar char="●"/>
            </a:pPr>
            <a:r>
              <a:rPr lang="en" sz="1300">
                <a:solidFill>
                  <a:srgbClr val="FFFFFF"/>
                </a:solidFill>
                <a:latin typeface="Lato"/>
                <a:ea typeface="Lato"/>
                <a:cs typeface="Lato"/>
                <a:sym typeface="Lato"/>
              </a:rPr>
              <a:t>Cron Job Screenshot </a:t>
            </a:r>
            <a:r>
              <a:rPr lang="en" sz="1300" u="sng">
                <a:solidFill>
                  <a:schemeClr val="hlink"/>
                </a:solidFill>
                <a:latin typeface="Lato"/>
                <a:ea typeface="Lato"/>
                <a:cs typeface="Lato"/>
                <a:sym typeface="Lato"/>
                <a:hlinkClick r:id="rId4"/>
              </a:rPr>
              <a:t>https://my.bluehost.com</a:t>
            </a:r>
            <a:r>
              <a:rPr lang="en" sz="1300">
                <a:solidFill>
                  <a:srgbClr val="FFFFFF"/>
                </a:solidFill>
                <a:latin typeface="Lato"/>
                <a:ea typeface="Lato"/>
                <a:cs typeface="Lato"/>
                <a:sym typeface="Lato"/>
              </a:rPr>
              <a:t> </a:t>
            </a:r>
            <a:endParaRPr sz="1300">
              <a:solidFill>
                <a:srgbClr val="FFFFFF"/>
              </a:solidFill>
              <a:latin typeface="Lato"/>
              <a:ea typeface="Lato"/>
              <a:cs typeface="Lato"/>
              <a:sym typeface="Lato"/>
            </a:endParaRPr>
          </a:p>
          <a:p>
            <a:pPr indent="0" lvl="0" marL="0" rtl="0">
              <a:lnSpc>
                <a:spcPct val="115000"/>
              </a:lnSpc>
              <a:spcBef>
                <a:spcPts val="1600"/>
              </a:spcBef>
              <a:spcAft>
                <a:spcPts val="0"/>
              </a:spcAft>
              <a:buNone/>
            </a:pPr>
            <a:r>
              <a:t/>
            </a:r>
            <a:endParaRPr sz="1300">
              <a:solidFill>
                <a:srgbClr val="FFFFFF"/>
              </a:solidFill>
              <a:latin typeface="Lato"/>
              <a:ea typeface="Lato"/>
              <a:cs typeface="Lato"/>
              <a:sym typeface="Lato"/>
            </a:endParaRPr>
          </a:p>
          <a:p>
            <a:pPr indent="0" lvl="0" marL="0" rtl="0">
              <a:lnSpc>
                <a:spcPct val="115000"/>
              </a:lnSpc>
              <a:spcBef>
                <a:spcPts val="1600"/>
              </a:spcBef>
              <a:spcAft>
                <a:spcPts val="1600"/>
              </a:spcAft>
              <a:buNone/>
            </a:pPr>
            <a:r>
              <a:t/>
            </a:r>
            <a:endParaRPr>
              <a:solidFill>
                <a:srgbClr val="FFFFFF"/>
              </a:solidFill>
              <a:latin typeface="Lato"/>
              <a:ea typeface="Lato"/>
              <a:cs typeface="Lato"/>
              <a:sym typeface="Lato"/>
            </a:endParaRPr>
          </a:p>
        </p:txBody>
      </p:sp>
      <p:sp>
        <p:nvSpPr>
          <p:cNvPr id="219" name="Shape 219"/>
          <p:cNvSpPr txBox="1"/>
          <p:nvPr/>
        </p:nvSpPr>
        <p:spPr>
          <a:xfrm>
            <a:off x="1297500" y="393750"/>
            <a:ext cx="7038900" cy="914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sz="2400">
              <a:solidFill>
                <a:srgbClr val="F3F3F3"/>
              </a:solidFill>
              <a:latin typeface="Montserrat"/>
              <a:ea typeface="Montserrat"/>
              <a:cs typeface="Montserrat"/>
              <a:sym typeface="Montserrat"/>
            </a:endParaRPr>
          </a:p>
        </p:txBody>
      </p:sp>
      <p:pic>
        <p:nvPicPr>
          <p:cNvPr id="220" name="Shape 220"/>
          <p:cNvPicPr preferRelativeResize="0"/>
          <p:nvPr/>
        </p:nvPicPr>
        <p:blipFill>
          <a:blip r:embed="rId5">
            <a:alphaModFix/>
          </a:blip>
          <a:stretch>
            <a:fillRect/>
          </a:stretch>
        </p:blipFill>
        <p:spPr>
          <a:xfrm>
            <a:off x="230425" y="1103896"/>
            <a:ext cx="1862851" cy="2793404"/>
          </a:xfrm>
          <a:prstGeom prst="rect">
            <a:avLst/>
          </a:prstGeom>
          <a:noFill/>
          <a:ln>
            <a:noFill/>
          </a:ln>
        </p:spPr>
      </p:pic>
      <p:sp>
        <p:nvSpPr>
          <p:cNvPr id="221" name="Shape 221"/>
          <p:cNvSpPr txBox="1"/>
          <p:nvPr/>
        </p:nvSpPr>
        <p:spPr>
          <a:xfrm>
            <a:off x="311700" y="3897300"/>
            <a:ext cx="1782000" cy="5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EFEFEF"/>
                </a:solidFill>
                <a:latin typeface="Raleway"/>
                <a:ea typeface="Raleway"/>
                <a:cs typeface="Raleway"/>
                <a:sym typeface="Raleway"/>
              </a:rPr>
              <a:t>Dr. Bruce Hull</a:t>
            </a:r>
            <a:endParaRPr sz="1800">
              <a:solidFill>
                <a:srgbClr val="EFEFEF"/>
              </a:solidFill>
              <a:latin typeface="Raleway"/>
              <a:ea typeface="Raleway"/>
              <a:cs typeface="Raleway"/>
              <a:sym typeface="Raleway"/>
            </a:endParaRPr>
          </a:p>
        </p:txBody>
      </p:sp>
      <p:sp>
        <p:nvSpPr>
          <p:cNvPr id="222" name="Shape 222"/>
          <p:cNvSpPr txBox="1"/>
          <p:nvPr/>
        </p:nvSpPr>
        <p:spPr>
          <a:xfrm>
            <a:off x="2093700" y="3897300"/>
            <a:ext cx="1943700" cy="5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EFEFEF"/>
                </a:solidFill>
                <a:latin typeface="Raleway"/>
                <a:ea typeface="Raleway"/>
                <a:cs typeface="Raleway"/>
                <a:sym typeface="Raleway"/>
              </a:rPr>
              <a:t>Mrs. Elizabeth Allen</a:t>
            </a:r>
            <a:endParaRPr sz="1800">
              <a:solidFill>
                <a:srgbClr val="EFEFEF"/>
              </a:solidFill>
              <a:latin typeface="Raleway"/>
              <a:ea typeface="Raleway"/>
              <a:cs typeface="Raleway"/>
              <a:sym typeface="Raleway"/>
            </a:endParaRPr>
          </a:p>
        </p:txBody>
      </p:sp>
      <p:pic>
        <p:nvPicPr>
          <p:cNvPr id="223" name="Shape 223"/>
          <p:cNvPicPr preferRelativeResize="0"/>
          <p:nvPr/>
        </p:nvPicPr>
        <p:blipFill>
          <a:blip r:embed="rId6">
            <a:alphaModFix/>
          </a:blip>
          <a:stretch>
            <a:fillRect/>
          </a:stretch>
        </p:blipFill>
        <p:spPr>
          <a:xfrm>
            <a:off x="2295575" y="1103900"/>
            <a:ext cx="1667175" cy="2793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Shape 228"/>
          <p:cNvSpPr txBox="1"/>
          <p:nvPr/>
        </p:nvSpPr>
        <p:spPr>
          <a:xfrm>
            <a:off x="311700" y="1612575"/>
            <a:ext cx="8520600" cy="209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600">
                <a:solidFill>
                  <a:srgbClr val="F3F3F3"/>
                </a:solidFill>
                <a:latin typeface="Montserrat"/>
                <a:ea typeface="Montserrat"/>
                <a:cs typeface="Montserrat"/>
                <a:sym typeface="Montserrat"/>
              </a:rPr>
              <a:t>Questions?</a:t>
            </a:r>
            <a:endParaRPr sz="4800">
              <a:solidFill>
                <a:srgbClr val="F3F3F3"/>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Outline</a:t>
            </a:r>
            <a:endParaRPr sz="3000"/>
          </a:p>
        </p:txBody>
      </p:sp>
      <p:sp>
        <p:nvSpPr>
          <p:cNvPr id="141" name="Shape 141"/>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Recap</a:t>
            </a:r>
            <a:endParaRPr sz="2400"/>
          </a:p>
          <a:p>
            <a:pPr indent="-381000" lvl="0" marL="457200" rtl="0">
              <a:spcBef>
                <a:spcPts val="0"/>
              </a:spcBef>
              <a:spcAft>
                <a:spcPts val="0"/>
              </a:spcAft>
              <a:buSzPts val="2400"/>
              <a:buChar char="●"/>
            </a:pPr>
            <a:r>
              <a:rPr lang="en" sz="2400"/>
              <a:t>Current Status</a:t>
            </a:r>
            <a:endParaRPr sz="2400"/>
          </a:p>
          <a:p>
            <a:pPr indent="-381000" lvl="0" marL="457200" rtl="0">
              <a:spcBef>
                <a:spcPts val="0"/>
              </a:spcBef>
              <a:spcAft>
                <a:spcPts val="0"/>
              </a:spcAft>
              <a:buSzPts val="2400"/>
              <a:buChar char="●"/>
            </a:pPr>
            <a:r>
              <a:rPr lang="en" sz="2400"/>
              <a:t>Setbacks</a:t>
            </a:r>
            <a:endParaRPr sz="2400"/>
          </a:p>
          <a:p>
            <a:pPr indent="-381000" lvl="0" marL="457200" rtl="0">
              <a:spcBef>
                <a:spcPts val="0"/>
              </a:spcBef>
              <a:spcAft>
                <a:spcPts val="0"/>
              </a:spcAft>
              <a:buSzPts val="2400"/>
              <a:buChar char="●"/>
            </a:pPr>
            <a:r>
              <a:rPr lang="en" sz="2400"/>
              <a:t>Milestones/final touches</a:t>
            </a:r>
            <a:endParaRPr sz="2400"/>
          </a:p>
          <a:p>
            <a:pPr indent="-381000" lvl="0" marL="457200" rtl="0">
              <a:spcBef>
                <a:spcPts val="0"/>
              </a:spcBef>
              <a:spcAft>
                <a:spcPts val="0"/>
              </a:spcAft>
              <a:buSzPts val="2400"/>
              <a:buChar char="●"/>
            </a:pPr>
            <a:r>
              <a:rPr lang="en" sz="2400"/>
              <a:t>Resources &amp; acknowledgements </a:t>
            </a:r>
            <a:endParaRPr sz="2400"/>
          </a:p>
          <a:p>
            <a:pPr indent="-381000" lvl="0" marL="457200" rtl="0">
              <a:spcBef>
                <a:spcPts val="0"/>
              </a:spcBef>
              <a:spcAft>
                <a:spcPts val="0"/>
              </a:spcAft>
              <a:buSzPts val="2400"/>
              <a:buChar char="●"/>
            </a:pPr>
            <a:r>
              <a:rPr lang="en" sz="2400"/>
              <a:t>Questions</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nvSpPr>
        <p:spPr>
          <a:xfrm>
            <a:off x="451975" y="0"/>
            <a:ext cx="7038900" cy="914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2400">
                <a:solidFill>
                  <a:srgbClr val="FFFFFF"/>
                </a:solidFill>
                <a:latin typeface="Montserrat"/>
                <a:ea typeface="Montserrat"/>
                <a:cs typeface="Montserrat"/>
                <a:sym typeface="Montserrat"/>
              </a:rPr>
              <a:t>Recap</a:t>
            </a:r>
            <a:endParaRPr sz="2400">
              <a:solidFill>
                <a:srgbClr val="FFFFFF"/>
              </a:solidFill>
              <a:latin typeface="Montserrat"/>
              <a:ea typeface="Montserrat"/>
              <a:cs typeface="Montserrat"/>
              <a:sym typeface="Montserrat"/>
            </a:endParaRPr>
          </a:p>
        </p:txBody>
      </p:sp>
      <p:grpSp>
        <p:nvGrpSpPr>
          <p:cNvPr id="147" name="Shape 147"/>
          <p:cNvGrpSpPr/>
          <p:nvPr/>
        </p:nvGrpSpPr>
        <p:grpSpPr>
          <a:xfrm>
            <a:off x="790438" y="487863"/>
            <a:ext cx="7563113" cy="4655631"/>
            <a:chOff x="619213" y="292650"/>
            <a:chExt cx="7563113" cy="4655631"/>
          </a:xfrm>
        </p:grpSpPr>
        <p:pic>
          <p:nvPicPr>
            <p:cNvPr id="148" name="Shape 148"/>
            <p:cNvPicPr preferRelativeResize="0"/>
            <p:nvPr/>
          </p:nvPicPr>
          <p:blipFill>
            <a:blip r:embed="rId3">
              <a:alphaModFix/>
            </a:blip>
            <a:stretch>
              <a:fillRect/>
            </a:stretch>
          </p:blipFill>
          <p:spPr>
            <a:xfrm>
              <a:off x="1189371" y="1519446"/>
              <a:ext cx="1187375" cy="1867700"/>
            </a:xfrm>
            <a:prstGeom prst="rect">
              <a:avLst/>
            </a:prstGeom>
            <a:noFill/>
            <a:ln>
              <a:noFill/>
            </a:ln>
          </p:spPr>
        </p:pic>
        <p:sp>
          <p:nvSpPr>
            <p:cNvPr id="149" name="Shape 149"/>
            <p:cNvSpPr txBox="1"/>
            <p:nvPr/>
          </p:nvSpPr>
          <p:spPr>
            <a:xfrm>
              <a:off x="619213" y="3387150"/>
              <a:ext cx="2327700" cy="8643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b="1" lang="en" sz="1300">
                  <a:solidFill>
                    <a:srgbClr val="EFEFEF"/>
                  </a:solidFill>
                  <a:latin typeface="Raleway"/>
                  <a:ea typeface="Raleway"/>
                  <a:cs typeface="Raleway"/>
                  <a:sym typeface="Raleway"/>
                </a:rPr>
                <a:t>Sustainability Professional or Student in Blacksburg or NOVA Area</a:t>
              </a:r>
              <a:endParaRPr b="1" sz="1300">
                <a:solidFill>
                  <a:srgbClr val="EFEFEF"/>
                </a:solidFill>
                <a:latin typeface="Raleway"/>
                <a:ea typeface="Raleway"/>
                <a:cs typeface="Raleway"/>
                <a:sym typeface="Raleway"/>
              </a:endParaRPr>
            </a:p>
          </p:txBody>
        </p:sp>
        <p:pic>
          <p:nvPicPr>
            <p:cNvPr id="150" name="Shape 150"/>
            <p:cNvPicPr preferRelativeResize="0"/>
            <p:nvPr/>
          </p:nvPicPr>
          <p:blipFill>
            <a:blip r:embed="rId4">
              <a:alphaModFix/>
            </a:blip>
            <a:stretch>
              <a:fillRect/>
            </a:stretch>
          </p:blipFill>
          <p:spPr>
            <a:xfrm>
              <a:off x="3397188" y="1059488"/>
              <a:ext cx="1116174" cy="1116174"/>
            </a:xfrm>
            <a:prstGeom prst="rect">
              <a:avLst/>
            </a:prstGeom>
            <a:noFill/>
            <a:ln>
              <a:noFill/>
            </a:ln>
          </p:spPr>
        </p:pic>
        <p:cxnSp>
          <p:nvCxnSpPr>
            <p:cNvPr id="151" name="Shape 151"/>
            <p:cNvCxnSpPr/>
            <p:nvPr/>
          </p:nvCxnSpPr>
          <p:spPr>
            <a:xfrm>
              <a:off x="2341271" y="1895221"/>
              <a:ext cx="1020300" cy="0"/>
            </a:xfrm>
            <a:prstGeom prst="straightConnector1">
              <a:avLst/>
            </a:prstGeom>
            <a:noFill/>
            <a:ln cap="flat" cmpd="sng" w="9525">
              <a:solidFill>
                <a:srgbClr val="F3F3F3"/>
              </a:solidFill>
              <a:prstDash val="solid"/>
              <a:round/>
              <a:headEnd len="med" w="med" type="none"/>
              <a:tailEnd len="med" w="med" type="triangle"/>
            </a:ln>
          </p:spPr>
        </p:cxnSp>
        <p:sp>
          <p:nvSpPr>
            <p:cNvPr id="152" name="Shape 152"/>
            <p:cNvSpPr txBox="1"/>
            <p:nvPr/>
          </p:nvSpPr>
          <p:spPr>
            <a:xfrm>
              <a:off x="3361563" y="696200"/>
              <a:ext cx="1187400" cy="3633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b="1" lang="en" sz="1300">
                  <a:solidFill>
                    <a:srgbClr val="F3F3F3"/>
                  </a:solidFill>
                  <a:latin typeface="Raleway"/>
                  <a:ea typeface="Raleway"/>
                  <a:cs typeface="Raleway"/>
                  <a:sym typeface="Raleway"/>
                </a:rPr>
                <a:t>~10 minutes</a:t>
              </a:r>
              <a:endParaRPr b="1" sz="1300">
                <a:solidFill>
                  <a:srgbClr val="F3F3F3"/>
                </a:solidFill>
                <a:latin typeface="Raleway"/>
                <a:ea typeface="Raleway"/>
                <a:cs typeface="Raleway"/>
                <a:sym typeface="Raleway"/>
              </a:endParaRPr>
            </a:p>
          </p:txBody>
        </p:sp>
        <p:pic>
          <p:nvPicPr>
            <p:cNvPr id="153" name="Shape 153"/>
            <p:cNvPicPr preferRelativeResize="0"/>
            <p:nvPr/>
          </p:nvPicPr>
          <p:blipFill>
            <a:blip r:embed="rId5">
              <a:alphaModFix/>
            </a:blip>
            <a:stretch>
              <a:fillRect/>
            </a:stretch>
          </p:blipFill>
          <p:spPr>
            <a:xfrm>
              <a:off x="3361574" y="3167725"/>
              <a:ext cx="1187400" cy="1780552"/>
            </a:xfrm>
            <a:prstGeom prst="rect">
              <a:avLst/>
            </a:prstGeom>
            <a:noFill/>
            <a:ln>
              <a:noFill/>
            </a:ln>
          </p:spPr>
        </p:pic>
        <p:cxnSp>
          <p:nvCxnSpPr>
            <p:cNvPr id="154" name="Shape 154"/>
            <p:cNvCxnSpPr>
              <a:stCxn id="150" idx="2"/>
              <a:endCxn id="155" idx="0"/>
            </p:cNvCxnSpPr>
            <p:nvPr/>
          </p:nvCxnSpPr>
          <p:spPr>
            <a:xfrm flipH="1">
              <a:off x="3949875" y="2175662"/>
              <a:ext cx="5400" cy="597900"/>
            </a:xfrm>
            <a:prstGeom prst="straightConnector1">
              <a:avLst/>
            </a:prstGeom>
            <a:noFill/>
            <a:ln cap="flat" cmpd="sng" w="9525">
              <a:solidFill>
                <a:srgbClr val="F3F3F3"/>
              </a:solidFill>
              <a:prstDash val="solid"/>
              <a:round/>
              <a:headEnd len="med" w="med" type="none"/>
              <a:tailEnd len="med" w="med" type="triangle"/>
            </a:ln>
          </p:spPr>
        </p:cxnSp>
        <p:sp>
          <p:nvSpPr>
            <p:cNvPr id="155" name="Shape 155"/>
            <p:cNvSpPr txBox="1"/>
            <p:nvPr/>
          </p:nvSpPr>
          <p:spPr>
            <a:xfrm>
              <a:off x="3537371" y="2773450"/>
              <a:ext cx="825300" cy="3633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b="1" lang="en" sz="1300">
                  <a:solidFill>
                    <a:srgbClr val="EFEFEF"/>
                  </a:solidFill>
                  <a:latin typeface="Raleway"/>
                  <a:ea typeface="Raleway"/>
                  <a:cs typeface="Raleway"/>
                  <a:sym typeface="Raleway"/>
                </a:rPr>
                <a:t>Dr. Hull</a:t>
              </a:r>
              <a:endParaRPr b="1" sz="1300">
                <a:solidFill>
                  <a:srgbClr val="EFEFEF"/>
                </a:solidFill>
                <a:latin typeface="Raleway"/>
                <a:ea typeface="Raleway"/>
                <a:cs typeface="Raleway"/>
                <a:sym typeface="Raleway"/>
              </a:endParaRPr>
            </a:p>
          </p:txBody>
        </p:sp>
        <p:pic>
          <p:nvPicPr>
            <p:cNvPr id="156" name="Shape 156"/>
            <p:cNvPicPr preferRelativeResize="0"/>
            <p:nvPr/>
          </p:nvPicPr>
          <p:blipFill>
            <a:blip r:embed="rId6">
              <a:alphaModFix/>
            </a:blip>
            <a:stretch>
              <a:fillRect/>
            </a:stretch>
          </p:blipFill>
          <p:spPr>
            <a:xfrm>
              <a:off x="5481874" y="3498388"/>
              <a:ext cx="1020300" cy="1449893"/>
            </a:xfrm>
            <a:prstGeom prst="rect">
              <a:avLst/>
            </a:prstGeom>
            <a:noFill/>
            <a:ln>
              <a:noFill/>
            </a:ln>
          </p:spPr>
        </p:pic>
        <p:sp>
          <p:nvSpPr>
            <p:cNvPr id="157" name="Shape 157"/>
            <p:cNvSpPr txBox="1"/>
            <p:nvPr/>
          </p:nvSpPr>
          <p:spPr>
            <a:xfrm>
              <a:off x="4847825" y="3138500"/>
              <a:ext cx="2288400" cy="3633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b="1" lang="en" sz="1300">
                  <a:solidFill>
                    <a:srgbClr val="EFEFEF"/>
                  </a:solidFill>
                  <a:latin typeface="Raleway"/>
                  <a:ea typeface="Raleway"/>
                  <a:cs typeface="Raleway"/>
                  <a:sym typeface="Raleway"/>
                </a:rPr>
                <a:t>Dr. Hull’s Wife, Mrs. Allen</a:t>
              </a:r>
              <a:endParaRPr b="1" sz="1300">
                <a:solidFill>
                  <a:srgbClr val="EFEFEF"/>
                </a:solidFill>
                <a:latin typeface="Raleway"/>
                <a:ea typeface="Raleway"/>
                <a:cs typeface="Raleway"/>
                <a:sym typeface="Raleway"/>
              </a:endParaRPr>
            </a:p>
          </p:txBody>
        </p:sp>
        <p:cxnSp>
          <p:nvCxnSpPr>
            <p:cNvPr id="158" name="Shape 158"/>
            <p:cNvCxnSpPr/>
            <p:nvPr/>
          </p:nvCxnSpPr>
          <p:spPr>
            <a:xfrm flipH="1" rot="10800000">
              <a:off x="4618674" y="4054764"/>
              <a:ext cx="849300" cy="2100"/>
            </a:xfrm>
            <a:prstGeom prst="straightConnector1">
              <a:avLst/>
            </a:prstGeom>
            <a:noFill/>
            <a:ln cap="flat" cmpd="sng" w="9525">
              <a:solidFill>
                <a:srgbClr val="EFEFEF"/>
              </a:solidFill>
              <a:prstDash val="solid"/>
              <a:round/>
              <a:headEnd len="med" w="med" type="none"/>
              <a:tailEnd len="med" w="med" type="triangle"/>
            </a:ln>
          </p:spPr>
        </p:cxnSp>
        <p:pic>
          <p:nvPicPr>
            <p:cNvPr id="159" name="Shape 159"/>
            <p:cNvPicPr preferRelativeResize="0"/>
            <p:nvPr/>
          </p:nvPicPr>
          <p:blipFill>
            <a:blip r:embed="rId7">
              <a:alphaModFix/>
            </a:blip>
            <a:stretch>
              <a:fillRect/>
            </a:stretch>
          </p:blipFill>
          <p:spPr>
            <a:xfrm>
              <a:off x="5398324" y="892225"/>
              <a:ext cx="1187400" cy="1654190"/>
            </a:xfrm>
            <a:prstGeom prst="rect">
              <a:avLst/>
            </a:prstGeom>
            <a:noFill/>
            <a:ln>
              <a:noFill/>
            </a:ln>
          </p:spPr>
        </p:pic>
        <p:cxnSp>
          <p:nvCxnSpPr>
            <p:cNvPr id="160" name="Shape 160"/>
            <p:cNvCxnSpPr>
              <a:stCxn id="157" idx="0"/>
              <a:endCxn id="159" idx="2"/>
            </p:cNvCxnSpPr>
            <p:nvPr/>
          </p:nvCxnSpPr>
          <p:spPr>
            <a:xfrm rot="10800000">
              <a:off x="5992025" y="2546300"/>
              <a:ext cx="0" cy="592200"/>
            </a:xfrm>
            <a:prstGeom prst="straightConnector1">
              <a:avLst/>
            </a:prstGeom>
            <a:noFill/>
            <a:ln cap="flat" cmpd="sng" w="9525">
              <a:solidFill>
                <a:srgbClr val="F3F3F3"/>
              </a:solidFill>
              <a:prstDash val="solid"/>
              <a:round/>
              <a:headEnd len="med" w="med" type="none"/>
              <a:tailEnd len="med" w="med" type="triangle"/>
            </a:ln>
          </p:spPr>
        </p:cxnSp>
        <p:sp>
          <p:nvSpPr>
            <p:cNvPr id="161" name="Shape 161"/>
            <p:cNvSpPr txBox="1"/>
            <p:nvPr/>
          </p:nvSpPr>
          <p:spPr>
            <a:xfrm>
              <a:off x="6585725" y="1226750"/>
              <a:ext cx="1596600" cy="9489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300">
                  <a:solidFill>
                    <a:srgbClr val="F3F3F3"/>
                  </a:solidFill>
                  <a:latin typeface="Raleway"/>
                  <a:ea typeface="Raleway"/>
                  <a:cs typeface="Raleway"/>
                  <a:sym typeface="Raleway"/>
                </a:rPr>
                <a:t>Results </a:t>
              </a:r>
              <a:endParaRPr b="1" sz="1300">
                <a:solidFill>
                  <a:srgbClr val="F3F3F3"/>
                </a:solidFill>
                <a:latin typeface="Raleway"/>
                <a:ea typeface="Raleway"/>
                <a:cs typeface="Raleway"/>
                <a:sym typeface="Raleway"/>
              </a:endParaRPr>
            </a:p>
            <a:p>
              <a:pPr indent="0" lvl="0" marL="0" rtl="0">
                <a:lnSpc>
                  <a:spcPct val="115000"/>
                </a:lnSpc>
                <a:spcBef>
                  <a:spcPts val="1600"/>
                </a:spcBef>
                <a:spcAft>
                  <a:spcPts val="1600"/>
                </a:spcAft>
                <a:buNone/>
              </a:pPr>
              <a:r>
                <a:rPr b="1" lang="en" sz="1300">
                  <a:solidFill>
                    <a:srgbClr val="F3F3F3"/>
                  </a:solidFill>
                  <a:latin typeface="Raleway"/>
                  <a:ea typeface="Raleway"/>
                  <a:cs typeface="Raleway"/>
                  <a:sym typeface="Raleway"/>
                </a:rPr>
                <a:t>(~2-3 weeks)</a:t>
              </a:r>
              <a:endParaRPr b="1" sz="1300">
                <a:solidFill>
                  <a:srgbClr val="F3F3F3"/>
                </a:solidFill>
                <a:latin typeface="Raleway"/>
                <a:ea typeface="Raleway"/>
                <a:cs typeface="Raleway"/>
                <a:sym typeface="Raleway"/>
              </a:endParaRPr>
            </a:p>
          </p:txBody>
        </p:sp>
        <p:cxnSp>
          <p:nvCxnSpPr>
            <p:cNvPr id="162" name="Shape 162"/>
            <p:cNvCxnSpPr/>
            <p:nvPr/>
          </p:nvCxnSpPr>
          <p:spPr>
            <a:xfrm flipH="1" rot="10800000">
              <a:off x="5991124" y="300150"/>
              <a:ext cx="1800" cy="557700"/>
            </a:xfrm>
            <a:prstGeom prst="straightConnector1">
              <a:avLst/>
            </a:prstGeom>
            <a:noFill/>
            <a:ln cap="flat" cmpd="sng" w="9525">
              <a:solidFill>
                <a:srgbClr val="EFEFEF"/>
              </a:solidFill>
              <a:prstDash val="solid"/>
              <a:round/>
              <a:headEnd len="med" w="med" type="none"/>
              <a:tailEnd len="med" w="med" type="none"/>
            </a:ln>
          </p:spPr>
        </p:cxnSp>
        <p:cxnSp>
          <p:nvCxnSpPr>
            <p:cNvPr id="163" name="Shape 163"/>
            <p:cNvCxnSpPr/>
            <p:nvPr/>
          </p:nvCxnSpPr>
          <p:spPr>
            <a:xfrm rot="10800000">
              <a:off x="1784175" y="292650"/>
              <a:ext cx="4209600" cy="7500"/>
            </a:xfrm>
            <a:prstGeom prst="straightConnector1">
              <a:avLst/>
            </a:prstGeom>
            <a:noFill/>
            <a:ln cap="flat" cmpd="sng" w="9525">
              <a:solidFill>
                <a:srgbClr val="F3F3F3"/>
              </a:solidFill>
              <a:prstDash val="solid"/>
              <a:round/>
              <a:headEnd len="med" w="med" type="none"/>
              <a:tailEnd len="med" w="med" type="none"/>
            </a:ln>
          </p:spPr>
        </p:cxnSp>
        <p:cxnSp>
          <p:nvCxnSpPr>
            <p:cNvPr id="164" name="Shape 164"/>
            <p:cNvCxnSpPr>
              <a:endCxn id="148" idx="0"/>
            </p:cNvCxnSpPr>
            <p:nvPr/>
          </p:nvCxnSpPr>
          <p:spPr>
            <a:xfrm>
              <a:off x="1770158" y="292746"/>
              <a:ext cx="12900" cy="1226700"/>
            </a:xfrm>
            <a:prstGeom prst="straightConnector1">
              <a:avLst/>
            </a:prstGeom>
            <a:noFill/>
            <a:ln cap="flat" cmpd="sng" w="9525">
              <a:solidFill>
                <a:srgbClr val="F3F3F3"/>
              </a:solidFill>
              <a:prstDash val="solid"/>
              <a:round/>
              <a:headEnd len="med" w="med" type="none"/>
              <a:tailEnd len="med" w="med" type="triangle"/>
            </a:ln>
          </p:spPr>
        </p:cxnSp>
        <p:pic>
          <p:nvPicPr>
            <p:cNvPr id="165" name="Shape 165"/>
            <p:cNvPicPr preferRelativeResize="0"/>
            <p:nvPr/>
          </p:nvPicPr>
          <p:blipFill>
            <a:blip r:embed="rId8">
              <a:alphaModFix/>
            </a:blip>
            <a:stretch>
              <a:fillRect/>
            </a:stretch>
          </p:blipFill>
          <p:spPr>
            <a:xfrm>
              <a:off x="5537675" y="3543137"/>
              <a:ext cx="825300" cy="1360392"/>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Current Status</a:t>
            </a:r>
            <a:endParaRPr sz="3000"/>
          </a:p>
        </p:txBody>
      </p:sp>
      <p:sp>
        <p:nvSpPr>
          <p:cNvPr id="171" name="Shape 171"/>
          <p:cNvSpPr txBox="1"/>
          <p:nvPr>
            <p:ph idx="1" type="body"/>
          </p:nvPr>
        </p:nvSpPr>
        <p:spPr>
          <a:xfrm>
            <a:off x="629800" y="1199200"/>
            <a:ext cx="7038900" cy="37341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Creating a script that emails survey takers</a:t>
            </a:r>
            <a:endParaRPr sz="2400"/>
          </a:p>
          <a:p>
            <a:pPr indent="0" lvl="0" marL="0" marR="0" rtl="0" algn="l">
              <a:lnSpc>
                <a:spcPct val="115000"/>
              </a:lnSpc>
              <a:spcBef>
                <a:spcPts val="1600"/>
              </a:spcBef>
              <a:spcAft>
                <a:spcPts val="1600"/>
              </a:spcAft>
              <a:buNone/>
            </a:pPr>
            <a:r>
              <a:t/>
            </a:r>
            <a:endParaRPr sz="2400"/>
          </a:p>
        </p:txBody>
      </p:sp>
      <p:pic>
        <p:nvPicPr>
          <p:cNvPr id="172" name="Shape 172"/>
          <p:cNvPicPr preferRelativeResize="0"/>
          <p:nvPr/>
        </p:nvPicPr>
        <p:blipFill rotWithShape="1">
          <a:blip r:embed="rId3">
            <a:alphaModFix/>
          </a:blip>
          <a:srcRect b="0" l="-13280" r="13279" t="0"/>
          <a:stretch/>
        </p:blipFill>
        <p:spPr>
          <a:xfrm>
            <a:off x="766325" y="1831675"/>
            <a:ext cx="6269701" cy="32464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Current Status continued</a:t>
            </a:r>
            <a:endParaRPr/>
          </a:p>
        </p:txBody>
      </p:sp>
      <p:sp>
        <p:nvSpPr>
          <p:cNvPr id="178" name="Shape 178"/>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79" name="Shape 179"/>
          <p:cNvPicPr preferRelativeResize="0"/>
          <p:nvPr/>
        </p:nvPicPr>
        <p:blipFill>
          <a:blip r:embed="rId3">
            <a:alphaModFix/>
          </a:blip>
          <a:stretch>
            <a:fillRect/>
          </a:stretch>
        </p:blipFill>
        <p:spPr>
          <a:xfrm>
            <a:off x="268800" y="1315713"/>
            <a:ext cx="8606401" cy="2512075"/>
          </a:xfrm>
          <a:prstGeom prst="rect">
            <a:avLst/>
          </a:prstGeom>
          <a:noFill/>
          <a:ln>
            <a:noFill/>
          </a:ln>
        </p:spPr>
      </p:pic>
      <p:sp>
        <p:nvSpPr>
          <p:cNvPr id="180" name="Shape 180"/>
          <p:cNvSpPr/>
          <p:nvPr/>
        </p:nvSpPr>
        <p:spPr>
          <a:xfrm>
            <a:off x="2024575" y="2298150"/>
            <a:ext cx="902700" cy="7386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1" name="Shape 181"/>
          <p:cNvSpPr/>
          <p:nvPr/>
        </p:nvSpPr>
        <p:spPr>
          <a:xfrm>
            <a:off x="5596850" y="2915650"/>
            <a:ext cx="902700" cy="7386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Current Status continued</a:t>
            </a:r>
            <a:endParaRPr/>
          </a:p>
        </p:txBody>
      </p:sp>
      <p:sp>
        <p:nvSpPr>
          <p:cNvPr id="187" name="Shape 187"/>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Using</a:t>
            </a:r>
            <a:endParaRPr sz="2400"/>
          </a:p>
          <a:p>
            <a:pPr indent="-381000" lvl="1" marL="914400" rtl="0">
              <a:spcBef>
                <a:spcPts val="0"/>
              </a:spcBef>
              <a:spcAft>
                <a:spcPts val="0"/>
              </a:spcAft>
              <a:buSzPts val="2400"/>
              <a:buChar char="-"/>
            </a:pPr>
            <a:r>
              <a:rPr lang="en" sz="2400"/>
              <a:t>WordPress or HTML</a:t>
            </a:r>
            <a:endParaRPr sz="2400"/>
          </a:p>
          <a:p>
            <a:pPr indent="-381000" lvl="1" marL="914400" rtl="0">
              <a:spcBef>
                <a:spcPts val="0"/>
              </a:spcBef>
              <a:spcAft>
                <a:spcPts val="0"/>
              </a:spcAft>
              <a:buSzPts val="2400"/>
              <a:buChar char="-"/>
            </a:pPr>
            <a:r>
              <a:rPr lang="en" sz="2400"/>
              <a:t>Qualtrics</a:t>
            </a:r>
            <a:endParaRPr sz="2400"/>
          </a:p>
          <a:p>
            <a:pPr indent="-381000" lvl="1" marL="914400" rtl="0">
              <a:spcBef>
                <a:spcPts val="0"/>
              </a:spcBef>
              <a:spcAft>
                <a:spcPts val="0"/>
              </a:spcAft>
              <a:buSzPts val="2400"/>
              <a:buChar char="-"/>
            </a:pPr>
            <a:r>
              <a:rPr lang="en" sz="2400"/>
              <a:t>Python</a:t>
            </a:r>
            <a:endParaRPr sz="2400"/>
          </a:p>
          <a:p>
            <a:pPr indent="-381000" lvl="1" marL="914400" rtl="0">
              <a:spcBef>
                <a:spcPts val="0"/>
              </a:spcBef>
              <a:spcAft>
                <a:spcPts val="0"/>
              </a:spcAft>
              <a:buSzPts val="2400"/>
              <a:buChar char="-"/>
            </a:pPr>
            <a:r>
              <a:rPr lang="en" sz="2400"/>
              <a:t>BlueHost Hosting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Shape 19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Setbacks</a:t>
            </a:r>
            <a:endParaRPr sz="3000"/>
          </a:p>
        </p:txBody>
      </p:sp>
      <p:sp>
        <p:nvSpPr>
          <p:cNvPr id="193" name="Shape 193"/>
          <p:cNvSpPr txBox="1"/>
          <p:nvPr>
            <p:ph idx="1" type="body"/>
          </p:nvPr>
        </p:nvSpPr>
        <p:spPr>
          <a:xfrm>
            <a:off x="1297500" y="1307850"/>
            <a:ext cx="7038900" cy="29112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Server Access</a:t>
            </a:r>
            <a:endParaRPr sz="2400"/>
          </a:p>
          <a:p>
            <a:pPr indent="-381000" lvl="0" marL="457200" rtl="0">
              <a:spcBef>
                <a:spcPts val="0"/>
              </a:spcBef>
              <a:spcAft>
                <a:spcPts val="0"/>
              </a:spcAft>
              <a:buSzPts val="2400"/>
              <a:buChar char="-"/>
            </a:pPr>
            <a:r>
              <a:rPr lang="en" sz="2400"/>
              <a:t>Running Python script </a:t>
            </a:r>
            <a:endParaRPr sz="2400"/>
          </a:p>
          <a:p>
            <a:pPr indent="-381000" lvl="1" marL="914400" rtl="0">
              <a:spcBef>
                <a:spcPts val="0"/>
              </a:spcBef>
              <a:spcAft>
                <a:spcPts val="0"/>
              </a:spcAft>
              <a:buSzPts val="2400"/>
              <a:buChar char="-"/>
            </a:pPr>
            <a:r>
              <a:rPr lang="en" sz="2400"/>
              <a:t>Cron job </a:t>
            </a:r>
            <a:endParaRPr sz="2400"/>
          </a:p>
          <a:p>
            <a:pPr indent="-381000" lvl="0" marL="457200" rtl="0">
              <a:spcBef>
                <a:spcPts val="0"/>
              </a:spcBef>
              <a:spcAft>
                <a:spcPts val="0"/>
              </a:spcAft>
              <a:buSzPts val="2400"/>
              <a:buChar char="-"/>
            </a:pPr>
            <a:r>
              <a:rPr lang="en" sz="2400"/>
              <a:t>WordPress Plugins </a:t>
            </a:r>
            <a:endParaRPr sz="2400"/>
          </a:p>
          <a:p>
            <a:pPr indent="-381000" lvl="1" marL="914400" rtl="0">
              <a:spcBef>
                <a:spcPts val="0"/>
              </a:spcBef>
              <a:spcAft>
                <a:spcPts val="0"/>
              </a:spcAft>
              <a:buSzPts val="2400"/>
              <a:buChar char="-"/>
            </a:pPr>
            <a:r>
              <a:rPr lang="en" sz="2400"/>
              <a:t>Security issues</a:t>
            </a:r>
            <a:endParaRPr sz="2400"/>
          </a:p>
          <a:p>
            <a:pPr indent="0" lvl="0" marL="0" rtl="0">
              <a:spcBef>
                <a:spcPts val="1600"/>
              </a:spcBef>
              <a:spcAft>
                <a:spcPts val="1600"/>
              </a:spcAft>
              <a:buNone/>
            </a:pPr>
            <a:r>
              <a:t/>
            </a:r>
            <a:endParaRPr sz="2400"/>
          </a:p>
        </p:txBody>
      </p:sp>
      <p:pic>
        <p:nvPicPr>
          <p:cNvPr id="194" name="Shape 194"/>
          <p:cNvPicPr preferRelativeResize="0"/>
          <p:nvPr/>
        </p:nvPicPr>
        <p:blipFill>
          <a:blip r:embed="rId3">
            <a:alphaModFix/>
          </a:blip>
          <a:stretch>
            <a:fillRect/>
          </a:stretch>
        </p:blipFill>
        <p:spPr>
          <a:xfrm>
            <a:off x="416375" y="3635774"/>
            <a:ext cx="8311252" cy="1254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Shape 199"/>
          <p:cNvSpPr txBox="1"/>
          <p:nvPr>
            <p:ph type="title"/>
          </p:nvPr>
        </p:nvSpPr>
        <p:spPr>
          <a:xfrm>
            <a:off x="1297500" y="178225"/>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Website </a:t>
            </a:r>
            <a:endParaRPr/>
          </a:p>
        </p:txBody>
      </p:sp>
      <p:pic>
        <p:nvPicPr>
          <p:cNvPr id="200" name="Shape 200"/>
          <p:cNvPicPr preferRelativeResize="0"/>
          <p:nvPr/>
        </p:nvPicPr>
        <p:blipFill>
          <a:blip r:embed="rId3">
            <a:alphaModFix/>
          </a:blip>
          <a:stretch>
            <a:fillRect/>
          </a:stretch>
        </p:blipFill>
        <p:spPr>
          <a:xfrm>
            <a:off x="1297500" y="677575"/>
            <a:ext cx="7530351" cy="4339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pic>
        <p:nvPicPr>
          <p:cNvPr id="205" name="Shape 205"/>
          <p:cNvPicPr preferRelativeResize="0"/>
          <p:nvPr/>
        </p:nvPicPr>
        <p:blipFill>
          <a:blip r:embed="rId3">
            <a:alphaModFix/>
          </a:blip>
          <a:stretch>
            <a:fillRect/>
          </a:stretch>
        </p:blipFill>
        <p:spPr>
          <a:xfrm>
            <a:off x="1242250" y="705025"/>
            <a:ext cx="6873574" cy="4360850"/>
          </a:xfrm>
          <a:prstGeom prst="rect">
            <a:avLst/>
          </a:prstGeom>
          <a:noFill/>
          <a:ln>
            <a:noFill/>
          </a:ln>
        </p:spPr>
      </p:pic>
      <p:sp>
        <p:nvSpPr>
          <p:cNvPr id="206" name="Shape 206"/>
          <p:cNvSpPr txBox="1"/>
          <p:nvPr>
            <p:ph type="title"/>
          </p:nvPr>
        </p:nvSpPr>
        <p:spPr>
          <a:xfrm>
            <a:off x="1287650" y="85825"/>
            <a:ext cx="44925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Survey Taker’s View</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