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y="5143500" cx="9144000"/>
  <p:notesSz cx="6858000" cy="9144000"/>
  <p:embeddedFontLst>
    <p:embeddedFont>
      <p:font typeface="Titillium Web"/>
      <p:regular r:id="rId33"/>
      <p:bold r:id="rId34"/>
      <p:italic r:id="rId35"/>
      <p:boldItalic r:id="rId36"/>
    </p:embeddedFont>
    <p:embeddedFont>
      <p:font typeface="Lora"/>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41" roundtripDataSignature="AMtx7mh9vmBNps9BN6PJ+Qn5Lsir21iLD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3427993-2818-441E-A3C0-139707D2D993}">
  <a:tblStyle styleId="{33427993-2818-441E-A3C0-139707D2D993}"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ora-boldItalic.fntdata"/><Relationship Id="rId20" Type="http://schemas.openxmlformats.org/officeDocument/2006/relationships/slide" Target="slides/slide14.xml"/><Relationship Id="rId41" Type="http://customschemas.google.com/relationships/presentationmetadata" Target="meta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TitilliumWeb-regular.fntdata"/><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TitilliumWeb-italic.fntdata"/><Relationship Id="rId12" Type="http://schemas.openxmlformats.org/officeDocument/2006/relationships/slide" Target="slides/slide6.xml"/><Relationship Id="rId34" Type="http://schemas.openxmlformats.org/officeDocument/2006/relationships/font" Target="fonts/TitilliumWeb-bold.fntdata"/><Relationship Id="rId15" Type="http://schemas.openxmlformats.org/officeDocument/2006/relationships/slide" Target="slides/slide9.xml"/><Relationship Id="rId37" Type="http://schemas.openxmlformats.org/officeDocument/2006/relationships/font" Target="fonts/Lora-regular.fntdata"/><Relationship Id="rId14" Type="http://schemas.openxmlformats.org/officeDocument/2006/relationships/slide" Target="slides/slide8.xml"/><Relationship Id="rId36" Type="http://schemas.openxmlformats.org/officeDocument/2006/relationships/font" Target="fonts/TitilliumWeb-boldItalic.fntdata"/><Relationship Id="rId17" Type="http://schemas.openxmlformats.org/officeDocument/2006/relationships/slide" Target="slides/slide11.xml"/><Relationship Id="rId39" Type="http://schemas.openxmlformats.org/officeDocument/2006/relationships/font" Target="fonts/Lora-italic.fntdata"/><Relationship Id="rId16" Type="http://schemas.openxmlformats.org/officeDocument/2006/relationships/slide" Target="slides/slide10.xml"/><Relationship Id="rId38" Type="http://schemas.openxmlformats.org/officeDocument/2006/relationships/font" Target="fonts/Lora-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6" name="Google Shape;186;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5" name="Google Shape;195;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4" name="Google Shape;20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4" name="Google Shape;214;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 name="Google Shape;6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3" name="Google Shape;223;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2" name="Google Shape;232;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Google Shape;268;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8" name="Google Shape;278;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 name="Google Shape;6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Discuss and Engage various companies, brands and/or organizations that have grown over the past several years through globalization. Use a whiteboard to capture the feedback. Why did they become global?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7" name="Google Shape;7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3" name="Google Shape;11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2" name="Google Shape;122;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8"/>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28"/>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37"/>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37"/>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3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3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2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29"/>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6" name="Google Shape;16;p2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0"/>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3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3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31"/>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31"/>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3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3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3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33"/>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33"/>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3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34"/>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35"/>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35"/>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35"/>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35"/>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3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36"/>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3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2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 Id="rId4" Type="http://schemas.openxmlformats.org/officeDocument/2006/relationships/hyperlink" Target="https://creativecommons.org/licenses/by-nc-sa/4.0/" TargetMode="External"/><Relationship Id="rId5" Type="http://schemas.openxmlformats.org/officeDocument/2006/relationships/hyperlink" Target="http://hdl.handle.net/10919/105157"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3.jpg"/><Relationship Id="rId4" Type="http://schemas.openxmlformats.org/officeDocument/2006/relationships/hyperlink" Target="https://creativecommons.org/licenses/by-nc-sa/4.0/" TargetMode="External"/><Relationship Id="rId5" Type="http://schemas.openxmlformats.org/officeDocument/2006/relationships/hyperlink" Target="http://hdl.handle.net/10919/105157"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
          <p:cNvPicPr preferRelativeResize="0"/>
          <p:nvPr/>
        </p:nvPicPr>
        <p:blipFill rotWithShape="1">
          <a:blip r:embed="rId3">
            <a:alphaModFix/>
          </a:blip>
          <a:srcRect b="6085" l="0" r="0" t="9496"/>
          <a:stretch/>
        </p:blipFill>
        <p:spPr>
          <a:xfrm>
            <a:off x="0" y="0"/>
            <a:ext cx="9144000" cy="5143499"/>
          </a:xfrm>
          <a:prstGeom prst="rect">
            <a:avLst/>
          </a:prstGeom>
          <a:noFill/>
          <a:ln>
            <a:noFill/>
          </a:ln>
        </p:spPr>
      </p:pic>
      <p:sp>
        <p:nvSpPr>
          <p:cNvPr id="55" name="Google Shape;55;p1"/>
          <p:cNvSpPr/>
          <p:nvPr/>
        </p:nvSpPr>
        <p:spPr>
          <a:xfrm>
            <a:off x="0" y="3345150"/>
            <a:ext cx="9144000" cy="1795800"/>
          </a:xfrm>
          <a:prstGeom prst="rect">
            <a:avLst/>
          </a:prstGeom>
          <a:solidFill>
            <a:srgbClr val="FFFFFF">
              <a:alpha val="5450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1"/>
          <p:cNvSpPr txBox="1"/>
          <p:nvPr/>
        </p:nvSpPr>
        <p:spPr>
          <a:xfrm>
            <a:off x="-140675" y="2478150"/>
            <a:ext cx="9144000" cy="2662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500"/>
              <a:buFont typeface="Arial"/>
              <a:buNone/>
            </a:pPr>
            <a:r>
              <a:rPr b="1" lang="en" sz="3500">
                <a:solidFill>
                  <a:schemeClr val="dk1"/>
                </a:solidFill>
                <a:latin typeface="Titillium Web"/>
                <a:ea typeface="Titillium Web"/>
                <a:cs typeface="Titillium Web"/>
                <a:sym typeface="Titillium Web"/>
              </a:rPr>
              <a:t> </a:t>
            </a:r>
            <a:r>
              <a:rPr b="1" i="0" lang="en" sz="3500" u="none" cap="none" strike="noStrike">
                <a:solidFill>
                  <a:schemeClr val="dk1"/>
                </a:solidFill>
                <a:latin typeface="Titillium Web"/>
                <a:ea typeface="Titillium Web"/>
                <a:cs typeface="Titillium Web"/>
                <a:sym typeface="Titillium Web"/>
              </a:rPr>
              <a:t>Chapter 5</a:t>
            </a:r>
            <a:endParaRPr b="1" i="0" sz="3500" u="none" cap="none" strike="noStrike">
              <a:solidFill>
                <a:schemeClr val="dk1"/>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chemeClr val="dk1"/>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5600"/>
              <a:buFont typeface="Arial"/>
              <a:buNone/>
            </a:pPr>
            <a:r>
              <a:rPr b="1" i="0" lang="en" sz="5600" u="none" cap="none" strike="noStrike">
                <a:solidFill>
                  <a:schemeClr val="dk1"/>
                </a:solidFill>
                <a:latin typeface="Titillium Web"/>
                <a:ea typeface="Titillium Web"/>
                <a:cs typeface="Titillium Web"/>
                <a:sym typeface="Titillium Web"/>
              </a:rPr>
              <a:t>Business in a Global Environment</a:t>
            </a:r>
            <a:endParaRPr b="1" i="0" sz="5600" u="none" cap="none" strike="noStrike">
              <a:solidFill>
                <a:schemeClr val="dk1"/>
              </a:solidFill>
              <a:latin typeface="Titillium Web"/>
              <a:ea typeface="Titillium Web"/>
              <a:cs typeface="Titillium Web"/>
              <a:sym typeface="Titillium Web"/>
            </a:endParaRPr>
          </a:p>
        </p:txBody>
      </p:sp>
      <p:sp>
        <p:nvSpPr>
          <p:cNvPr id="57" name="Google Shape;57;p1"/>
          <p:cNvSpPr txBox="1"/>
          <p:nvPr/>
        </p:nvSpPr>
        <p:spPr>
          <a:xfrm>
            <a:off x="5224950" y="4870000"/>
            <a:ext cx="3258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600"/>
              <a:buFont typeface="Arial"/>
              <a:buNone/>
            </a:pPr>
            <a:r>
              <a:rPr b="0" i="0" lang="en" sz="600" u="none" cap="none" strike="noStrike">
                <a:solidFill>
                  <a:srgbClr val="222222"/>
                </a:solidFill>
                <a:latin typeface="Titillium Web"/>
                <a:ea typeface="Titillium Web"/>
                <a:cs typeface="Titillium Web"/>
                <a:sym typeface="Titillium Web"/>
              </a:rPr>
              <a:t> (c) Virginia Tech, Department of Management, Pamplin College of Business.</a:t>
            </a:r>
            <a:r>
              <a:rPr b="0" i="0" lang="en" sz="600" u="none" cap="none" strike="noStrike">
                <a:solidFill>
                  <a:srgbClr val="EEEEEE"/>
                </a:solidFill>
                <a:latin typeface="Titillium Web"/>
                <a:ea typeface="Titillium Web"/>
                <a:cs typeface="Titillium Web"/>
                <a:sym typeface="Titillium Web"/>
              </a:rPr>
              <a:t>  </a:t>
            </a:r>
            <a:r>
              <a:rPr b="0" i="0" lang="en" sz="600" u="sng" cap="none" strike="noStrike">
                <a:solidFill>
                  <a:srgbClr val="EEEEEE"/>
                </a:solidFill>
                <a:latin typeface="Titillium Web"/>
                <a:ea typeface="Titillium Web"/>
                <a:cs typeface="Titillium Web"/>
                <a:sym typeface="Titillium Web"/>
                <a:hlinkClick r:id="rId4">
                  <a:extLst>
                    <a:ext uri="{A12FA001-AC4F-418D-AE19-62706E023703}">
                      <ahyp:hlinkClr val="tx"/>
                    </a:ext>
                  </a:extLst>
                </a:hlinkClick>
              </a:rPr>
              <a:t>CC BY NC SA 4.0</a:t>
            </a:r>
            <a:r>
              <a:rPr b="0" i="0" lang="en" sz="600" u="none" cap="none" strike="noStrike">
                <a:solidFill>
                  <a:srgbClr val="EEEEEE"/>
                </a:solidFill>
                <a:latin typeface="Titillium Web"/>
                <a:ea typeface="Titillium Web"/>
                <a:cs typeface="Titillium Web"/>
                <a:sym typeface="Titillium Web"/>
              </a:rPr>
              <a:t>.</a:t>
            </a:r>
            <a:endParaRPr b="0" i="0" sz="600" u="none" cap="none" strike="noStrike">
              <a:solidFill>
                <a:srgbClr val="EEEEEE"/>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600"/>
              <a:buFont typeface="Arial"/>
              <a:buNone/>
            </a:pPr>
            <a:r>
              <a:rPr b="0" i="0" lang="en" sz="600" u="none" cap="none" strike="noStrike">
                <a:solidFill>
                  <a:srgbClr val="222222"/>
                </a:solidFill>
                <a:latin typeface="Titillium Web"/>
                <a:ea typeface="Titillium Web"/>
                <a:cs typeface="Titillium Web"/>
                <a:sym typeface="Titillium Web"/>
              </a:rPr>
              <a:t>Available from: </a:t>
            </a:r>
            <a:r>
              <a:rPr b="0" i="0" lang="en" sz="600" u="sng" cap="none" strike="noStrike">
                <a:solidFill>
                  <a:srgbClr val="0097A7"/>
                </a:solidFill>
                <a:latin typeface="Titillium Web"/>
                <a:ea typeface="Titillium Web"/>
                <a:cs typeface="Titillium Web"/>
                <a:sym typeface="Titillium Web"/>
                <a:hlinkClick r:id="rId5">
                  <a:extLst>
                    <a:ext uri="{A12FA001-AC4F-418D-AE19-62706E023703}">
                      <ahyp:hlinkClr val="tx"/>
                    </a:ext>
                  </a:extLst>
                </a:hlinkClick>
              </a:rPr>
              <a:t>http://hdl.handle.net/10919/105157</a:t>
            </a:r>
            <a:r>
              <a:rPr b="0" i="0" lang="en" sz="600" u="none" cap="none" strike="noStrike">
                <a:solidFill>
                  <a:srgbClr val="222222"/>
                </a:solidFill>
                <a:highlight>
                  <a:srgbClr val="FFFFFF"/>
                </a:highlight>
                <a:latin typeface="Titillium Web"/>
                <a:ea typeface="Titillium Web"/>
                <a:cs typeface="Titillium Web"/>
                <a:sym typeface="Titillium Web"/>
              </a:rPr>
              <a:t>   </a:t>
            </a:r>
            <a:endParaRPr b="0" i="0" sz="9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pSp>
        <p:nvGrpSpPr>
          <p:cNvPr id="134" name="Google Shape;134;p10"/>
          <p:cNvGrpSpPr/>
          <p:nvPr/>
        </p:nvGrpSpPr>
        <p:grpSpPr>
          <a:xfrm rot="5400000">
            <a:off x="-153203" y="271919"/>
            <a:ext cx="1225349" cy="918932"/>
            <a:chOff x="3341100" y="508125"/>
            <a:chExt cx="2691300" cy="2063625"/>
          </a:xfrm>
        </p:grpSpPr>
        <p:sp>
          <p:nvSpPr>
            <p:cNvPr id="135" name="Google Shape;135;p10"/>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6" name="Google Shape;136;p10"/>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7" name="Google Shape;137;p10"/>
          <p:cNvSpPr txBox="1"/>
          <p:nvPr>
            <p:ph type="title"/>
          </p:nvPr>
        </p:nvSpPr>
        <p:spPr>
          <a:xfrm>
            <a:off x="1230600" y="118700"/>
            <a:ext cx="79134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Opportunities in International Business </a:t>
            </a:r>
            <a:endParaRPr b="1" sz="4000">
              <a:latin typeface="Titillium Web"/>
              <a:ea typeface="Titillium Web"/>
              <a:cs typeface="Titillium Web"/>
              <a:sym typeface="Titillium Web"/>
            </a:endParaRPr>
          </a:p>
        </p:txBody>
      </p:sp>
      <p:sp>
        <p:nvSpPr>
          <p:cNvPr id="138" name="Google Shape;138;p10"/>
          <p:cNvSpPr txBox="1"/>
          <p:nvPr/>
        </p:nvSpPr>
        <p:spPr>
          <a:xfrm>
            <a:off x="339291" y="1453675"/>
            <a:ext cx="8499984"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Licensing Agreements. </a:t>
            </a:r>
            <a:r>
              <a:rPr b="0" i="0" lang="en" sz="1600" u="none" cap="none" strike="noStrike">
                <a:solidFill>
                  <a:srgbClr val="1E1919"/>
                </a:solidFill>
                <a:latin typeface="Titillium Web"/>
                <a:ea typeface="Titillium Web"/>
                <a:cs typeface="Titillium Web"/>
                <a:sym typeface="Titillium Web"/>
              </a:rPr>
              <a:t>An international licensing agreement allows a foreign company (the licensee)to sell the products of a </a:t>
            </a:r>
            <a:r>
              <a:rPr b="1" i="0" lang="en" sz="1600" u="none" cap="none" strike="noStrike">
                <a:solidFill>
                  <a:srgbClr val="1E1919"/>
                </a:solidFill>
                <a:latin typeface="Titillium Web"/>
                <a:ea typeface="Titillium Web"/>
                <a:cs typeface="Titillium Web"/>
                <a:sym typeface="Titillium Web"/>
              </a:rPr>
              <a:t>producer (the licensor) </a:t>
            </a:r>
            <a:r>
              <a:rPr b="0" i="0" lang="en" sz="1600" u="none" cap="none" strike="noStrike">
                <a:solidFill>
                  <a:srgbClr val="1E1919"/>
                </a:solidFill>
                <a:latin typeface="Titillium Web"/>
                <a:ea typeface="Titillium Web"/>
                <a:cs typeface="Titillium Web"/>
                <a:sym typeface="Titillium Web"/>
              </a:rPr>
              <a:t>or to use its intellectual property (such as patents, trademarks, copyrights) in exchange for what is known as </a:t>
            </a:r>
            <a:r>
              <a:rPr b="1" i="0" lang="en" sz="1600" u="none" cap="none" strike="noStrike">
                <a:solidFill>
                  <a:srgbClr val="1E1919"/>
                </a:solidFill>
                <a:latin typeface="Titillium Web"/>
                <a:ea typeface="Titillium Web"/>
                <a:cs typeface="Titillium Web"/>
                <a:sym typeface="Titillium Web"/>
              </a:rPr>
              <a:t>royalty fees. </a:t>
            </a:r>
            <a:endParaRPr b="1"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Franchises. </a:t>
            </a:r>
            <a:r>
              <a:rPr b="0" i="0" lang="en" sz="1600" u="none" cap="none" strike="noStrike">
                <a:solidFill>
                  <a:srgbClr val="1E1919"/>
                </a:solidFill>
                <a:latin typeface="Titillium Web"/>
                <a:ea typeface="Titillium Web"/>
                <a:cs typeface="Titillium Web"/>
                <a:sym typeface="Titillium Web"/>
              </a:rPr>
              <a:t>Under an international franchise agreement, </a:t>
            </a:r>
            <a:r>
              <a:rPr b="1" i="0" lang="en" sz="1600" u="none" cap="none" strike="noStrike">
                <a:solidFill>
                  <a:srgbClr val="1E1919"/>
                </a:solidFill>
                <a:latin typeface="Titillium Web"/>
                <a:ea typeface="Titillium Web"/>
                <a:cs typeface="Titillium Web"/>
                <a:sym typeface="Titillium Web"/>
              </a:rPr>
              <a:t>a company (the franchiser) </a:t>
            </a:r>
            <a:r>
              <a:rPr b="0" i="0" lang="en" sz="1600" u="none" cap="none" strike="noStrike">
                <a:solidFill>
                  <a:srgbClr val="1E1919"/>
                </a:solidFill>
                <a:latin typeface="Titillium Web"/>
                <a:ea typeface="Titillium Web"/>
                <a:cs typeface="Titillium Web"/>
                <a:sym typeface="Titillium Web"/>
              </a:rPr>
              <a:t>grants a f</a:t>
            </a:r>
            <a:r>
              <a:rPr b="1" i="0" lang="en" sz="1600" u="none" cap="none" strike="noStrike">
                <a:solidFill>
                  <a:srgbClr val="1E1919"/>
                </a:solidFill>
                <a:latin typeface="Titillium Web"/>
                <a:ea typeface="Titillium Web"/>
                <a:cs typeface="Titillium Web"/>
                <a:sym typeface="Titillium Web"/>
              </a:rPr>
              <a:t>oreign company (the franchisee</a:t>
            </a:r>
            <a:r>
              <a:rPr b="0" i="0" lang="en" sz="1600" u="none" cap="none" strike="noStrike">
                <a:solidFill>
                  <a:srgbClr val="1E1919"/>
                </a:solidFill>
                <a:latin typeface="Titillium Web"/>
                <a:ea typeface="Titillium Web"/>
                <a:cs typeface="Titillium Web"/>
                <a:sym typeface="Titillium Web"/>
              </a:rPr>
              <a:t>) the right to use its brand name and to sell its products or services. The franchisee is responsible for all operations but agrees to operate according to a business model established by the franchiser. In turn, the franchiser usually provides advertising, training, and new-product</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pSp>
        <p:nvGrpSpPr>
          <p:cNvPr id="143" name="Google Shape;143;p11"/>
          <p:cNvGrpSpPr/>
          <p:nvPr/>
        </p:nvGrpSpPr>
        <p:grpSpPr>
          <a:xfrm rot="5400000">
            <a:off x="-153203" y="271919"/>
            <a:ext cx="1225349" cy="918932"/>
            <a:chOff x="3341100" y="508125"/>
            <a:chExt cx="2691300" cy="2063625"/>
          </a:xfrm>
        </p:grpSpPr>
        <p:sp>
          <p:nvSpPr>
            <p:cNvPr id="144" name="Google Shape;144;p11"/>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11"/>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6" name="Google Shape;146;p11"/>
          <p:cNvSpPr txBox="1"/>
          <p:nvPr>
            <p:ph type="title"/>
          </p:nvPr>
        </p:nvSpPr>
        <p:spPr>
          <a:xfrm>
            <a:off x="918925" y="118700"/>
            <a:ext cx="82251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Opportunities in International Business</a:t>
            </a:r>
            <a:endParaRPr b="1" sz="4000">
              <a:latin typeface="Titillium Web"/>
              <a:ea typeface="Titillium Web"/>
              <a:cs typeface="Titillium Web"/>
              <a:sym typeface="Titillium Web"/>
            </a:endParaRPr>
          </a:p>
        </p:txBody>
      </p:sp>
      <p:sp>
        <p:nvSpPr>
          <p:cNvPr id="147" name="Google Shape;147;p11"/>
          <p:cNvSpPr txBox="1"/>
          <p:nvPr/>
        </p:nvSpPr>
        <p:spPr>
          <a:xfrm>
            <a:off x="399569" y="1477100"/>
            <a:ext cx="8513909" cy="3586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900"/>
              <a:buFont typeface="Arial"/>
              <a:buNone/>
            </a:pPr>
            <a:r>
              <a:rPr b="1" i="0" lang="en" sz="2900" u="none" cap="none" strike="noStrike">
                <a:solidFill>
                  <a:srgbClr val="1E1919"/>
                </a:solidFill>
                <a:latin typeface="Titillium Web"/>
                <a:ea typeface="Titillium Web"/>
                <a:cs typeface="Titillium Web"/>
                <a:sym typeface="Titillium Web"/>
              </a:rPr>
              <a:t>Licensing</a:t>
            </a:r>
            <a:endParaRPr b="1" i="0" sz="29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Sign a contract with a company in another country to give them the right to manufacture your product</a:t>
            </a:r>
            <a:endParaRPr b="0" i="0" sz="1600" u="none" cap="none" strike="noStrike">
              <a:solidFill>
                <a:srgbClr val="1E1919"/>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Typically does not permit use of the brand</a:t>
            </a:r>
            <a:endParaRPr b="0" i="0" sz="1600" u="none" cap="none" strike="noStrike">
              <a:solidFill>
                <a:srgbClr val="1E1919"/>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Limits sale to a particular geographic region</a:t>
            </a:r>
            <a:endParaRPr b="0" i="0" sz="1600" u="none" cap="none" strike="noStrike">
              <a:solidFill>
                <a:srgbClr val="1E1919"/>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Licensee pays a royalty to the licensor typically based on a percentage of the revenue earned</a:t>
            </a:r>
            <a:endParaRPr b="0" i="0" sz="1600" u="none" cap="none" strike="noStrike">
              <a:solidFill>
                <a:srgbClr val="1E1919"/>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Seen as relatively low risk because the licensor’s brand name is not involved</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grpSp>
        <p:nvGrpSpPr>
          <p:cNvPr id="152" name="Google Shape;152;p12"/>
          <p:cNvGrpSpPr/>
          <p:nvPr/>
        </p:nvGrpSpPr>
        <p:grpSpPr>
          <a:xfrm rot="5400000">
            <a:off x="-153203" y="271919"/>
            <a:ext cx="1225349" cy="918932"/>
            <a:chOff x="3341100" y="508125"/>
            <a:chExt cx="2691300" cy="2063625"/>
          </a:xfrm>
        </p:grpSpPr>
        <p:sp>
          <p:nvSpPr>
            <p:cNvPr id="153" name="Google Shape;153;p12"/>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4" name="Google Shape;154;p12"/>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5" name="Google Shape;155;p12"/>
          <p:cNvSpPr txBox="1"/>
          <p:nvPr>
            <p:ph type="title"/>
          </p:nvPr>
        </p:nvSpPr>
        <p:spPr>
          <a:xfrm>
            <a:off x="918925" y="118700"/>
            <a:ext cx="82251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Opportunities in International Business </a:t>
            </a:r>
            <a:endParaRPr b="1" sz="4000">
              <a:latin typeface="Titillium Web"/>
              <a:ea typeface="Titillium Web"/>
              <a:cs typeface="Titillium Web"/>
              <a:sym typeface="Titillium Web"/>
            </a:endParaRPr>
          </a:p>
        </p:txBody>
      </p:sp>
      <p:sp>
        <p:nvSpPr>
          <p:cNvPr id="156" name="Google Shape;156;p12"/>
          <p:cNvSpPr txBox="1"/>
          <p:nvPr/>
        </p:nvSpPr>
        <p:spPr>
          <a:xfrm>
            <a:off x="339291" y="1344060"/>
            <a:ext cx="8612608" cy="3493234"/>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300"/>
              <a:buFont typeface="Arial"/>
              <a:buNone/>
            </a:pPr>
            <a:r>
              <a:rPr b="1" i="0" lang="en" sz="2300" u="none" cap="none" strike="noStrike">
                <a:solidFill>
                  <a:srgbClr val="1E1919"/>
                </a:solidFill>
                <a:latin typeface="Titillium Web"/>
                <a:ea typeface="Titillium Web"/>
                <a:cs typeface="Titillium Web"/>
                <a:sym typeface="Titillium Web"/>
              </a:rPr>
              <a:t>FRANCHISING</a:t>
            </a:r>
            <a:endParaRPr b="1" i="0" sz="23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Most often used in restaurants and hotels</a:t>
            </a:r>
            <a:endParaRPr b="0" i="0" sz="1600" u="none" cap="none" strike="noStrike">
              <a:solidFill>
                <a:srgbClr val="1E1919"/>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Permits the franchisee to use brand name and other aspects of the business model</a:t>
            </a:r>
            <a:endParaRPr b="0" i="0" sz="1600" u="none" cap="none" strike="noStrike">
              <a:solidFill>
                <a:srgbClr val="1E1919"/>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Allows the franchisor to grow using the franchisee’s capital</a:t>
            </a:r>
            <a:endParaRPr b="0" i="0" sz="1600" u="none" cap="none" strike="noStrike">
              <a:solidFill>
                <a:srgbClr val="1E1919"/>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Royalties are paid on an ongoing basis</a:t>
            </a:r>
            <a:endParaRPr b="0" i="0" sz="1600" u="none" cap="none" strike="noStrike">
              <a:solidFill>
                <a:srgbClr val="1E1919"/>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Since the brand name is involved, franchising is a higher risk strategy</a:t>
            </a:r>
            <a:endParaRPr b="0" i="0" sz="1600" u="none" cap="none" strike="noStrike">
              <a:solidFill>
                <a:srgbClr val="1E1919"/>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Not all franchising is done in a global setting</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grpSp>
        <p:nvGrpSpPr>
          <p:cNvPr id="161" name="Google Shape;161;p13"/>
          <p:cNvGrpSpPr/>
          <p:nvPr/>
        </p:nvGrpSpPr>
        <p:grpSpPr>
          <a:xfrm rot="5400000">
            <a:off x="-153203" y="271919"/>
            <a:ext cx="1225349" cy="918932"/>
            <a:chOff x="3341100" y="508125"/>
            <a:chExt cx="2691300" cy="2063625"/>
          </a:xfrm>
        </p:grpSpPr>
        <p:sp>
          <p:nvSpPr>
            <p:cNvPr id="162" name="Google Shape;162;p13"/>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13"/>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64" name="Google Shape;164;p13"/>
          <p:cNvSpPr txBox="1"/>
          <p:nvPr>
            <p:ph type="title"/>
          </p:nvPr>
        </p:nvSpPr>
        <p:spPr>
          <a:xfrm>
            <a:off x="918925" y="118700"/>
            <a:ext cx="80844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Opportunities in International Business </a:t>
            </a:r>
            <a:endParaRPr b="1" sz="4000">
              <a:latin typeface="Titillium Web"/>
              <a:ea typeface="Titillium Web"/>
              <a:cs typeface="Titillium Web"/>
              <a:sym typeface="Titillium Web"/>
            </a:endParaRPr>
          </a:p>
        </p:txBody>
      </p:sp>
      <p:sp>
        <p:nvSpPr>
          <p:cNvPr id="165" name="Google Shape;165;p13"/>
          <p:cNvSpPr txBox="1"/>
          <p:nvPr/>
        </p:nvSpPr>
        <p:spPr>
          <a:xfrm>
            <a:off x="339291" y="1508632"/>
            <a:ext cx="8558820" cy="3140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PROS AND CONS OF FRANCHISING</a:t>
            </a:r>
            <a:endParaRPr b="1"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Advantages</a:t>
            </a:r>
            <a:endParaRPr b="1"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Expertise, Marketing, and sometimes financial help from the parent</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Nationally known name, but you own the outlet and therefore the profits</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Franchisor grows using other people’s money</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Disadvantages</a:t>
            </a:r>
            <a:endParaRPr b="1"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Big upfront investment in time and money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Share profit through royalties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Mistakes of others may impact whole chain</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Selling restrictions (territories), company regulations </a:t>
            </a:r>
            <a:endParaRPr b="0" i="0" sz="1600" u="none" cap="none" strike="noStrike">
              <a:solidFill>
                <a:srgbClr val="1E1919"/>
              </a:solidFill>
              <a:latin typeface="Titillium Web"/>
              <a:ea typeface="Titillium Web"/>
              <a:cs typeface="Titillium Web"/>
              <a:sym typeface="Titillium Web"/>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grpSp>
        <p:nvGrpSpPr>
          <p:cNvPr id="170" name="Google Shape;170;p14"/>
          <p:cNvGrpSpPr/>
          <p:nvPr/>
        </p:nvGrpSpPr>
        <p:grpSpPr>
          <a:xfrm rot="5400000">
            <a:off x="-153203" y="271919"/>
            <a:ext cx="1225349" cy="918932"/>
            <a:chOff x="3341100" y="508125"/>
            <a:chExt cx="2691300" cy="2063625"/>
          </a:xfrm>
        </p:grpSpPr>
        <p:sp>
          <p:nvSpPr>
            <p:cNvPr id="171" name="Google Shape;171;p14"/>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14"/>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73" name="Google Shape;173;p14"/>
          <p:cNvSpPr txBox="1"/>
          <p:nvPr>
            <p:ph type="title"/>
          </p:nvPr>
        </p:nvSpPr>
        <p:spPr>
          <a:xfrm>
            <a:off x="918925" y="118700"/>
            <a:ext cx="78006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Opportunities in International Business </a:t>
            </a:r>
            <a:endParaRPr b="1" sz="4000">
              <a:latin typeface="Titillium Web"/>
              <a:ea typeface="Titillium Web"/>
              <a:cs typeface="Titillium Web"/>
              <a:sym typeface="Titillium Web"/>
            </a:endParaRPr>
          </a:p>
        </p:txBody>
      </p:sp>
      <p:sp>
        <p:nvSpPr>
          <p:cNvPr id="174" name="Google Shape;174;p14"/>
          <p:cNvSpPr txBox="1"/>
          <p:nvPr/>
        </p:nvSpPr>
        <p:spPr>
          <a:xfrm>
            <a:off x="339291" y="1617450"/>
            <a:ext cx="8489664" cy="1908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Contract Manufacturing -a form of Outsourcing</a:t>
            </a:r>
            <a:endParaRPr b="1"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Because of high domestic labor costs, many U.S. companies manufacture their products in countries where labor costs are lower.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A U.S. company might contract with a local company in a foreign country to manufacture one of its products. It will, however, retain control of product design and development and put its own label on the finished product</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grpSp>
        <p:nvGrpSpPr>
          <p:cNvPr id="179" name="Google Shape;179;p15"/>
          <p:cNvGrpSpPr/>
          <p:nvPr/>
        </p:nvGrpSpPr>
        <p:grpSpPr>
          <a:xfrm rot="5400000">
            <a:off x="-153203" y="271919"/>
            <a:ext cx="1225349" cy="918932"/>
            <a:chOff x="3341100" y="508125"/>
            <a:chExt cx="2691300" cy="2063625"/>
          </a:xfrm>
        </p:grpSpPr>
        <p:sp>
          <p:nvSpPr>
            <p:cNvPr id="180" name="Google Shape;180;p15"/>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1" name="Google Shape;181;p15"/>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82" name="Google Shape;182;p15"/>
          <p:cNvSpPr txBox="1"/>
          <p:nvPr>
            <p:ph type="title"/>
          </p:nvPr>
        </p:nvSpPr>
        <p:spPr>
          <a:xfrm>
            <a:off x="918925" y="118700"/>
            <a:ext cx="79134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Opportunities in International Business </a:t>
            </a:r>
            <a:endParaRPr b="1" sz="4000">
              <a:latin typeface="Titillium Web"/>
              <a:ea typeface="Titillium Web"/>
              <a:cs typeface="Titillium Web"/>
              <a:sym typeface="Titillium Web"/>
            </a:endParaRPr>
          </a:p>
        </p:txBody>
      </p:sp>
      <p:sp>
        <p:nvSpPr>
          <p:cNvPr id="183" name="Google Shape;183;p15"/>
          <p:cNvSpPr txBox="1"/>
          <p:nvPr/>
        </p:nvSpPr>
        <p:spPr>
          <a:xfrm>
            <a:off x="339291" y="1527134"/>
            <a:ext cx="8276400"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Joint Venture and Strategic Alliance</a:t>
            </a:r>
            <a:endParaRPr b="1"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Strategic Alliance involves two companies pooling limited resources to work on a given opportunity</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Joint Venture goes further, typically resulting in the formation of a new company jointly owned by the companies involved</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Risk is higher due to cultural differences and major investments of funds</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Return potential comes from realizing synergies –i.e., benefits that occur only by working together </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grpSp>
        <p:nvGrpSpPr>
          <p:cNvPr id="188" name="Google Shape;188;p16"/>
          <p:cNvGrpSpPr/>
          <p:nvPr/>
        </p:nvGrpSpPr>
        <p:grpSpPr>
          <a:xfrm rot="5400000">
            <a:off x="-153203" y="271919"/>
            <a:ext cx="1225349" cy="918932"/>
            <a:chOff x="3341100" y="508125"/>
            <a:chExt cx="2691300" cy="2063625"/>
          </a:xfrm>
        </p:grpSpPr>
        <p:sp>
          <p:nvSpPr>
            <p:cNvPr id="189" name="Google Shape;189;p16"/>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16"/>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91" name="Google Shape;191;p16"/>
          <p:cNvSpPr txBox="1"/>
          <p:nvPr>
            <p:ph type="title"/>
          </p:nvPr>
        </p:nvSpPr>
        <p:spPr>
          <a:xfrm>
            <a:off x="918925" y="118700"/>
            <a:ext cx="79134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Opportunities in International Business </a:t>
            </a:r>
            <a:endParaRPr b="1" sz="4000">
              <a:latin typeface="Titillium Web"/>
              <a:ea typeface="Titillium Web"/>
              <a:cs typeface="Titillium Web"/>
              <a:sym typeface="Titillium Web"/>
            </a:endParaRPr>
          </a:p>
        </p:txBody>
      </p:sp>
      <p:sp>
        <p:nvSpPr>
          <p:cNvPr id="192" name="Google Shape;192;p16"/>
          <p:cNvSpPr txBox="1"/>
          <p:nvPr/>
        </p:nvSpPr>
        <p:spPr>
          <a:xfrm>
            <a:off x="339291" y="1547450"/>
            <a:ext cx="8493034" cy="2401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Foreign direct investment (FDI)</a:t>
            </a:r>
            <a:endParaRPr b="1"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The formal establishment of business operations on foreign soil—the building of factories, sales offices, and distribution networks to serve local markets in a nation other than the company’s home country.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On the other hand, offshoring occurs when the facilities set up in the foreign country replace U.S. manufacturing facilities and are used to produce goods that will be sent back to the United States for sale. </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grpSp>
        <p:nvGrpSpPr>
          <p:cNvPr id="197" name="Google Shape;197;p17"/>
          <p:cNvGrpSpPr/>
          <p:nvPr/>
        </p:nvGrpSpPr>
        <p:grpSpPr>
          <a:xfrm rot="5400000">
            <a:off x="-23853" y="271919"/>
            <a:ext cx="1225349" cy="918932"/>
            <a:chOff x="3341100" y="508125"/>
            <a:chExt cx="2691300" cy="2063625"/>
          </a:xfrm>
        </p:grpSpPr>
        <p:sp>
          <p:nvSpPr>
            <p:cNvPr id="198" name="Google Shape;198;p17"/>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7"/>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00" name="Google Shape;200;p17"/>
          <p:cNvSpPr txBox="1"/>
          <p:nvPr>
            <p:ph type="title"/>
          </p:nvPr>
        </p:nvSpPr>
        <p:spPr>
          <a:xfrm>
            <a:off x="1183275" y="118700"/>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Where does FDI Go?</a:t>
            </a:r>
            <a:endParaRPr b="1" sz="4000">
              <a:latin typeface="Titillium Web"/>
              <a:ea typeface="Titillium Web"/>
              <a:cs typeface="Titillium Web"/>
              <a:sym typeface="Titillium Web"/>
            </a:endParaRPr>
          </a:p>
        </p:txBody>
      </p:sp>
      <p:pic>
        <p:nvPicPr>
          <p:cNvPr id="201" name="Google Shape;201;p17"/>
          <p:cNvPicPr preferRelativeResize="0"/>
          <p:nvPr/>
        </p:nvPicPr>
        <p:blipFill rotWithShape="1">
          <a:blip r:embed="rId3">
            <a:alphaModFix/>
          </a:blip>
          <a:srcRect b="0" l="0" r="0" t="0"/>
          <a:stretch/>
        </p:blipFill>
        <p:spPr>
          <a:xfrm>
            <a:off x="1559150" y="1247050"/>
            <a:ext cx="5920174" cy="349602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grpSp>
        <p:nvGrpSpPr>
          <p:cNvPr id="206" name="Google Shape;206;p18"/>
          <p:cNvGrpSpPr/>
          <p:nvPr/>
        </p:nvGrpSpPr>
        <p:grpSpPr>
          <a:xfrm rot="5400000">
            <a:off x="-2928" y="271919"/>
            <a:ext cx="1225349" cy="918932"/>
            <a:chOff x="3341100" y="508125"/>
            <a:chExt cx="2691300" cy="2063625"/>
          </a:xfrm>
        </p:grpSpPr>
        <p:sp>
          <p:nvSpPr>
            <p:cNvPr id="207" name="Google Shape;207;p18"/>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18"/>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09" name="Google Shape;209;p18"/>
          <p:cNvSpPr txBox="1"/>
          <p:nvPr>
            <p:ph type="title"/>
          </p:nvPr>
        </p:nvSpPr>
        <p:spPr>
          <a:xfrm>
            <a:off x="12168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Global Laws and Ethics </a:t>
            </a:r>
            <a:endParaRPr b="1" sz="4000">
              <a:latin typeface="Titillium Web"/>
              <a:ea typeface="Titillium Web"/>
              <a:cs typeface="Titillium Web"/>
              <a:sym typeface="Titillium Web"/>
            </a:endParaRPr>
          </a:p>
        </p:txBody>
      </p:sp>
      <p:sp>
        <p:nvSpPr>
          <p:cNvPr id="210" name="Google Shape;210;p18"/>
          <p:cNvSpPr txBox="1"/>
          <p:nvPr/>
        </p:nvSpPr>
        <p:spPr>
          <a:xfrm>
            <a:off x="3724550" y="1508100"/>
            <a:ext cx="5172600" cy="31401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Companies doing international business often face many inconsistent laws and regulations. </a:t>
            </a:r>
            <a:endParaRPr b="0" i="0" sz="1600" u="none" cap="none" strike="noStrike">
              <a:solidFill>
                <a:srgbClr val="1E1919"/>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American businesspeople must know and follow both U.S. laws and regulations and those of nations in which they operate. </a:t>
            </a:r>
            <a:endParaRPr b="0" i="0" sz="1600" u="none" cap="none" strike="noStrike">
              <a:solidFill>
                <a:srgbClr val="1E1919"/>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Roboto"/>
              <a:buChar char="●"/>
            </a:pPr>
            <a:r>
              <a:rPr b="0" i="0" lang="en" sz="1600" u="none" cap="none" strike="noStrike">
                <a:solidFill>
                  <a:srgbClr val="1E1919"/>
                </a:solidFill>
                <a:latin typeface="Titillium Web"/>
                <a:ea typeface="Titillium Web"/>
                <a:cs typeface="Titillium Web"/>
                <a:sym typeface="Titillium Web"/>
              </a:rPr>
              <a:t>Figure 5.8: Corruption perceptions around the world (2019). </a:t>
            </a:r>
            <a:r>
              <a:rPr b="1" i="0" lang="en" sz="1600" u="none" cap="none" strike="noStrike">
                <a:solidFill>
                  <a:srgbClr val="1E1919"/>
                </a:solidFill>
                <a:latin typeface="Titillium Web"/>
                <a:ea typeface="Titillium Web"/>
                <a:cs typeface="Titillium Web"/>
                <a:sym typeface="Titillium Web"/>
              </a:rPr>
              <a:t>A score of 100 is perfect, and anything below 30 means that corruption is considered rampant. </a:t>
            </a:r>
            <a:r>
              <a:rPr b="0" i="0" lang="en" sz="1600" u="none" cap="none" strike="noStrike">
                <a:solidFill>
                  <a:srgbClr val="1E1919"/>
                </a:solidFill>
                <a:latin typeface="Titillium Web"/>
                <a:ea typeface="Titillium Web"/>
                <a:cs typeface="Titillium Web"/>
                <a:sym typeface="Titillium Web"/>
              </a:rPr>
              <a:t>Note that since 2015, the United States has dropped 7 points on the CPI scale </a:t>
            </a:r>
            <a:endParaRPr b="0" i="0" sz="1600" u="none" cap="none" strike="noStrike">
              <a:solidFill>
                <a:srgbClr val="000000"/>
              </a:solidFill>
              <a:latin typeface="Titillium Web"/>
              <a:ea typeface="Titillium Web"/>
              <a:cs typeface="Titillium Web"/>
              <a:sym typeface="Titillium Web"/>
            </a:endParaRPr>
          </a:p>
        </p:txBody>
      </p:sp>
      <p:graphicFrame>
        <p:nvGraphicFramePr>
          <p:cNvPr id="211" name="Google Shape;211;p18"/>
          <p:cNvGraphicFramePr/>
          <p:nvPr/>
        </p:nvGraphicFramePr>
        <p:xfrm>
          <a:off x="150275" y="1637438"/>
          <a:ext cx="3000000" cy="3000000"/>
        </p:xfrm>
        <a:graphic>
          <a:graphicData uri="http://schemas.openxmlformats.org/drawingml/2006/table">
            <a:tbl>
              <a:tblPr>
                <a:noFill/>
                <a:tableStyleId>{33427993-2818-441E-A3C0-139707D2D993}</a:tableStyleId>
              </a:tblPr>
              <a:tblGrid>
                <a:gridCol w="885825"/>
                <a:gridCol w="1419225"/>
                <a:gridCol w="942975"/>
              </a:tblGrid>
              <a:tr h="301075">
                <a:tc>
                  <a:txBody>
                    <a:bodyPr/>
                    <a:lstStyle/>
                    <a:p>
                      <a:pPr indent="0" lvl="0" marL="0" marR="0" rtl="0" algn="ctr">
                        <a:lnSpc>
                          <a:spcPct val="110000"/>
                        </a:lnSpc>
                        <a:spcBef>
                          <a:spcPts val="0"/>
                        </a:spcBef>
                        <a:spcAft>
                          <a:spcPts val="0"/>
                        </a:spcAft>
                        <a:buClr>
                          <a:srgbClr val="000000"/>
                        </a:buClr>
                        <a:buSzPts val="1000"/>
                        <a:buFont typeface="Arial"/>
                        <a:buNone/>
                      </a:pPr>
                      <a:r>
                        <a:rPr b="1" lang="en" sz="1000" u="none" cap="none" strike="noStrike">
                          <a:solidFill>
                            <a:srgbClr val="373D3F"/>
                          </a:solidFill>
                          <a:latin typeface="Lora"/>
                          <a:ea typeface="Lora"/>
                          <a:cs typeface="Lora"/>
                          <a:sym typeface="Lora"/>
                        </a:rPr>
                        <a:t>Rank</a:t>
                      </a:r>
                      <a:endParaRPr b="1"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0000"/>
                        </a:lnSpc>
                        <a:spcBef>
                          <a:spcPts val="0"/>
                        </a:spcBef>
                        <a:spcAft>
                          <a:spcPts val="0"/>
                        </a:spcAft>
                        <a:buClr>
                          <a:srgbClr val="000000"/>
                        </a:buClr>
                        <a:buSzPts val="1000"/>
                        <a:buFont typeface="Arial"/>
                        <a:buNone/>
                      </a:pPr>
                      <a:r>
                        <a:rPr b="1" lang="en" sz="1000" u="none" cap="none" strike="noStrike">
                          <a:solidFill>
                            <a:srgbClr val="373D3F"/>
                          </a:solidFill>
                          <a:latin typeface="Lora"/>
                          <a:ea typeface="Lora"/>
                          <a:cs typeface="Lora"/>
                          <a:sym typeface="Lora"/>
                        </a:rPr>
                        <a:t>Country</a:t>
                      </a:r>
                      <a:endParaRPr b="1"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lnSpc>
                          <a:spcPct val="110000"/>
                        </a:lnSpc>
                        <a:spcBef>
                          <a:spcPts val="0"/>
                        </a:spcBef>
                        <a:spcAft>
                          <a:spcPts val="0"/>
                        </a:spcAft>
                        <a:buClr>
                          <a:srgbClr val="000000"/>
                        </a:buClr>
                        <a:buSzPts val="1000"/>
                        <a:buFont typeface="Arial"/>
                        <a:buNone/>
                      </a:pPr>
                      <a:r>
                        <a:rPr b="1" lang="en" sz="1000" u="none" cap="none" strike="noStrike">
                          <a:solidFill>
                            <a:srgbClr val="373D3F"/>
                          </a:solidFill>
                          <a:latin typeface="Lora"/>
                          <a:ea typeface="Lora"/>
                          <a:cs typeface="Lora"/>
                          <a:sym typeface="Lora"/>
                        </a:rPr>
                        <a:t>CPI Score</a:t>
                      </a:r>
                      <a:endParaRPr b="1"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1075">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1</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New Zealand</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87</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1075">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1</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Denmark</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87</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1075">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3</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Finland</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86</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1075">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4</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Switzerland</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85</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1075">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12</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United Kingdom</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77</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1075">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23</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United States</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69</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1075">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130</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Mexico</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29</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1075">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172</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North Korea</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17</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1075">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173</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Sudan</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16</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301075">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180</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Somalia</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0000"/>
                        </a:lnSpc>
                        <a:spcBef>
                          <a:spcPts val="0"/>
                        </a:spcBef>
                        <a:spcAft>
                          <a:spcPts val="0"/>
                        </a:spcAft>
                        <a:buClr>
                          <a:srgbClr val="000000"/>
                        </a:buClr>
                        <a:buSzPts val="1000"/>
                        <a:buFont typeface="Arial"/>
                        <a:buNone/>
                      </a:pPr>
                      <a:r>
                        <a:rPr lang="en" sz="1000" u="none" cap="none" strike="noStrike">
                          <a:solidFill>
                            <a:srgbClr val="373D3F"/>
                          </a:solidFill>
                          <a:latin typeface="Lora"/>
                          <a:ea typeface="Lora"/>
                          <a:cs typeface="Lora"/>
                          <a:sym typeface="Lora"/>
                        </a:rPr>
                        <a:t>9</a:t>
                      </a:r>
                      <a:endParaRPr sz="1000" u="none" cap="none" strike="noStrike">
                        <a:solidFill>
                          <a:srgbClr val="373D3F"/>
                        </a:solidFill>
                        <a:latin typeface="Lora"/>
                        <a:ea typeface="Lora"/>
                        <a:cs typeface="Lora"/>
                        <a:sym typeface="Lora"/>
                      </a:endParaRPr>
                    </a:p>
                  </a:txBody>
                  <a:tcPr marT="57150" marB="57150" marR="57150" marL="57150" anchor="ctr">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grpSp>
        <p:nvGrpSpPr>
          <p:cNvPr id="216" name="Google Shape;216;p19"/>
          <p:cNvGrpSpPr/>
          <p:nvPr/>
        </p:nvGrpSpPr>
        <p:grpSpPr>
          <a:xfrm rot="5400000">
            <a:off x="-23853" y="271919"/>
            <a:ext cx="1225349" cy="918932"/>
            <a:chOff x="3341100" y="508125"/>
            <a:chExt cx="2691300" cy="2063625"/>
          </a:xfrm>
        </p:grpSpPr>
        <p:sp>
          <p:nvSpPr>
            <p:cNvPr id="217" name="Google Shape;217;p19"/>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19"/>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19" name="Google Shape;219;p19"/>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Outsourcing </a:t>
            </a:r>
            <a:endParaRPr b="1" sz="4000">
              <a:latin typeface="Titillium Web"/>
              <a:ea typeface="Titillium Web"/>
              <a:cs typeface="Titillium Web"/>
              <a:sym typeface="Titillium Web"/>
            </a:endParaRPr>
          </a:p>
        </p:txBody>
      </p:sp>
      <p:sp>
        <p:nvSpPr>
          <p:cNvPr id="220" name="Google Shape;220;p19"/>
          <p:cNvSpPr txBox="1"/>
          <p:nvPr/>
        </p:nvSpPr>
        <p:spPr>
          <a:xfrm>
            <a:off x="468641" y="1398814"/>
            <a:ext cx="8460206" cy="2400627"/>
          </a:xfrm>
          <a:prstGeom prst="rect">
            <a:avLst/>
          </a:prstGeom>
          <a:noFill/>
          <a:ln>
            <a:noFill/>
          </a:ln>
        </p:spPr>
        <p:txBody>
          <a:bodyPr anchorCtr="0" anchor="t" bIns="91425" lIns="91425" spcFirstLastPara="1" rIns="91425" wrap="square" tIns="91425">
            <a:spAutoFit/>
          </a:bodyPr>
          <a:lstStyle/>
          <a:p>
            <a:pPr indent="-317500" lvl="0" marL="457200" marR="0" rtl="0" algn="l">
              <a:lnSpc>
                <a:spcPct val="100000"/>
              </a:lnSpc>
              <a:spcBef>
                <a:spcPts val="0"/>
              </a:spcBef>
              <a:spcAft>
                <a:spcPts val="0"/>
              </a:spcAft>
              <a:buClr>
                <a:srgbClr val="1E1919"/>
              </a:buClr>
              <a:buSzPts val="1400"/>
              <a:buFont typeface="Roboto"/>
              <a:buChar char="●"/>
            </a:pPr>
            <a:r>
              <a:rPr b="0" i="0" lang="en" sz="1600" u="none" cap="none" strike="noStrike">
                <a:solidFill>
                  <a:srgbClr val="1E1919"/>
                </a:solidFill>
                <a:latin typeface="Titillium Web"/>
                <a:ea typeface="Titillium Web"/>
                <a:cs typeface="Titillium Web"/>
                <a:sym typeface="Titillium Web"/>
              </a:rPr>
              <a:t>Defined: Obtaining any product or service from an outside party rather than making the product or performing the service internally.</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17500" lvl="0" marL="457200" marR="0" rtl="0" algn="l">
              <a:lnSpc>
                <a:spcPct val="100000"/>
              </a:lnSpc>
              <a:spcBef>
                <a:spcPts val="0"/>
              </a:spcBef>
              <a:spcAft>
                <a:spcPts val="0"/>
              </a:spcAft>
              <a:buClr>
                <a:srgbClr val="1E1919"/>
              </a:buClr>
              <a:buSzPts val="1400"/>
              <a:buFont typeface="Roboto"/>
              <a:buChar char="●"/>
            </a:pPr>
            <a:r>
              <a:rPr b="0" i="0" lang="en" sz="1600" u="none" cap="none" strike="noStrike">
                <a:solidFill>
                  <a:srgbClr val="1E1919"/>
                </a:solidFill>
                <a:latin typeface="Titillium Web"/>
                <a:ea typeface="Titillium Web"/>
                <a:cs typeface="Titillium Web"/>
                <a:sym typeface="Titillium Web"/>
              </a:rPr>
              <a:t>Note: Not all outsourcing involves foreign companies</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317500" lvl="0" marL="457200" marR="0" rtl="0" algn="l">
              <a:lnSpc>
                <a:spcPct val="100000"/>
              </a:lnSpc>
              <a:spcBef>
                <a:spcPts val="0"/>
              </a:spcBef>
              <a:spcAft>
                <a:spcPts val="0"/>
              </a:spcAft>
              <a:buClr>
                <a:srgbClr val="1E1919"/>
              </a:buClr>
              <a:buSzPts val="1400"/>
              <a:buFont typeface="Roboto"/>
              <a:buChar char="●"/>
            </a:pPr>
            <a:r>
              <a:rPr b="0" i="0" lang="en" sz="1600" u="none" cap="none" strike="noStrike">
                <a:solidFill>
                  <a:srgbClr val="1E1919"/>
                </a:solidFill>
                <a:latin typeface="Titillium Web"/>
                <a:ea typeface="Titillium Web"/>
                <a:cs typeface="Titillium Web"/>
                <a:sym typeface="Titillium Web"/>
              </a:rPr>
              <a:t>All Contract Manufacturing is outsourcing, but not all outsourcing is related to manufacturing</a:t>
            </a:r>
            <a:endParaRPr b="0" i="0" sz="1600" u="none" cap="none" strike="noStrike">
              <a:solidFill>
                <a:srgbClr val="1E1919"/>
              </a:solidFill>
              <a:latin typeface="Titillium Web"/>
              <a:ea typeface="Titillium Web"/>
              <a:cs typeface="Titillium Web"/>
              <a:sym typeface="Titillium Web"/>
            </a:endParaRPr>
          </a:p>
          <a:p>
            <a:pPr indent="-317500" lvl="1" marL="914400" marR="0" rtl="0" algn="l">
              <a:lnSpc>
                <a:spcPct val="100000"/>
              </a:lnSpc>
              <a:spcBef>
                <a:spcPts val="0"/>
              </a:spcBef>
              <a:spcAft>
                <a:spcPts val="0"/>
              </a:spcAft>
              <a:buClr>
                <a:srgbClr val="1E1919"/>
              </a:buClr>
              <a:buSzPts val="1400"/>
              <a:buFont typeface="Roboto"/>
              <a:buChar char="○"/>
            </a:pPr>
            <a:r>
              <a:rPr b="0" i="0" lang="en" sz="1600" u="none" cap="none" strike="noStrike">
                <a:solidFill>
                  <a:srgbClr val="1E1919"/>
                </a:solidFill>
                <a:latin typeface="Titillium Web"/>
                <a:ea typeface="Titillium Web"/>
                <a:cs typeface="Titillium Web"/>
                <a:sym typeface="Titillium Web"/>
              </a:rPr>
              <a:t>Technical support (Dell)</a:t>
            </a:r>
            <a:endParaRPr b="0" i="0" sz="1600" u="none" cap="none" strike="noStrike">
              <a:solidFill>
                <a:srgbClr val="1E1919"/>
              </a:solidFill>
              <a:latin typeface="Titillium Web"/>
              <a:ea typeface="Titillium Web"/>
              <a:cs typeface="Titillium Web"/>
              <a:sym typeface="Titillium Web"/>
            </a:endParaRPr>
          </a:p>
          <a:p>
            <a:pPr indent="-317500" lvl="1" marL="914400" marR="0" rtl="0" algn="l">
              <a:lnSpc>
                <a:spcPct val="100000"/>
              </a:lnSpc>
              <a:spcBef>
                <a:spcPts val="0"/>
              </a:spcBef>
              <a:spcAft>
                <a:spcPts val="0"/>
              </a:spcAft>
              <a:buClr>
                <a:srgbClr val="1E1919"/>
              </a:buClr>
              <a:buSzPts val="1400"/>
              <a:buFont typeface="Roboto"/>
              <a:buChar char="○"/>
            </a:pPr>
            <a:r>
              <a:rPr b="0" i="0" lang="en" sz="1600" u="none" cap="none" strike="noStrike">
                <a:solidFill>
                  <a:srgbClr val="1E1919"/>
                </a:solidFill>
                <a:latin typeface="Titillium Web"/>
                <a:ea typeface="Titillium Web"/>
                <a:cs typeface="Titillium Web"/>
                <a:sym typeface="Titillium Web"/>
              </a:rPr>
              <a:t>Credit card service (Capital One)</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65C17"/>
        </a:solidFill>
      </p:bgPr>
    </p:bg>
    <p:spTree>
      <p:nvGrpSpPr>
        <p:cNvPr id="61" name="Shape 61"/>
        <p:cNvGrpSpPr/>
        <p:nvPr/>
      </p:nvGrpSpPr>
      <p:grpSpPr>
        <a:xfrm>
          <a:off x="0" y="0"/>
          <a:ext cx="0" cy="0"/>
          <a:chOff x="0" y="0"/>
          <a:chExt cx="0" cy="0"/>
        </a:xfrm>
      </p:grpSpPr>
      <p:sp>
        <p:nvSpPr>
          <p:cNvPr id="62" name="Google Shape;62;p2"/>
          <p:cNvSpPr txBox="1"/>
          <p:nvPr>
            <p:ph type="title"/>
          </p:nvPr>
        </p:nvSpPr>
        <p:spPr>
          <a:xfrm>
            <a:off x="1300500" y="173025"/>
            <a:ext cx="7531800" cy="879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solidFill>
                  <a:schemeClr val="lt1"/>
                </a:solidFill>
                <a:latin typeface="Titillium Web"/>
                <a:ea typeface="Titillium Web"/>
                <a:cs typeface="Titillium Web"/>
                <a:sym typeface="Titillium Web"/>
              </a:rPr>
              <a:t>Objectives</a:t>
            </a:r>
            <a:endParaRPr b="1" sz="4000">
              <a:solidFill>
                <a:schemeClr val="lt1"/>
              </a:solidFill>
              <a:latin typeface="Titillium Web"/>
              <a:ea typeface="Titillium Web"/>
              <a:cs typeface="Titillium Web"/>
              <a:sym typeface="Titillium Web"/>
            </a:endParaRPr>
          </a:p>
        </p:txBody>
      </p:sp>
      <p:sp>
        <p:nvSpPr>
          <p:cNvPr id="63" name="Google Shape;63;p2"/>
          <p:cNvSpPr txBox="1"/>
          <p:nvPr>
            <p:ph idx="1" type="body"/>
          </p:nvPr>
        </p:nvSpPr>
        <p:spPr>
          <a:xfrm>
            <a:off x="311700" y="999600"/>
            <a:ext cx="8520600" cy="3144300"/>
          </a:xfrm>
          <a:prstGeom prst="rect">
            <a:avLst/>
          </a:prstGeom>
          <a:noFill/>
          <a:ln>
            <a:noFill/>
          </a:ln>
        </p:spPr>
        <p:txBody>
          <a:bodyPr anchorCtr="0" anchor="t" bIns="91425" lIns="91425" spcFirstLastPara="1" rIns="91425" wrap="square" tIns="91425">
            <a:noAutofit/>
          </a:bodyPr>
          <a:lstStyle/>
          <a:p>
            <a:pPr indent="-330200" lvl="0" marL="457200" rtl="0" algn="l">
              <a:lnSpc>
                <a:spcPct val="100000"/>
              </a:lnSpc>
              <a:spcBef>
                <a:spcPts val="120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Explain why nations and companies participate in international trade.</a:t>
            </a:r>
            <a:endParaRPr sz="1600">
              <a:solidFill>
                <a:schemeClr val="lt1"/>
              </a:solidFill>
              <a:latin typeface="Titillium Web"/>
              <a:ea typeface="Titillium Web"/>
              <a:cs typeface="Titillium Web"/>
              <a:sym typeface="Titillium Web"/>
            </a:endParaRPr>
          </a:p>
          <a:p>
            <a:pPr indent="-330200" lvl="0" marL="457200" rtl="0" algn="l">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Describe the concepts of absolute and comparative advantage.</a:t>
            </a:r>
            <a:endParaRPr sz="1600">
              <a:solidFill>
                <a:schemeClr val="lt1"/>
              </a:solidFill>
              <a:latin typeface="Titillium Web"/>
              <a:ea typeface="Titillium Web"/>
              <a:cs typeface="Titillium Web"/>
              <a:sym typeface="Titillium Web"/>
            </a:endParaRPr>
          </a:p>
          <a:p>
            <a:pPr indent="-330200" lvl="0" marL="457200" rtl="0" algn="l">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Explain how trade between nations is measured.</a:t>
            </a:r>
            <a:endParaRPr sz="1600">
              <a:solidFill>
                <a:schemeClr val="lt1"/>
              </a:solidFill>
              <a:latin typeface="Titillium Web"/>
              <a:ea typeface="Titillium Web"/>
              <a:cs typeface="Titillium Web"/>
              <a:sym typeface="Titillium Web"/>
            </a:endParaRPr>
          </a:p>
          <a:p>
            <a:pPr indent="-330200" lvl="0" marL="457200" rtl="0" algn="l">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Define importing and exporting.</a:t>
            </a:r>
            <a:endParaRPr sz="1600">
              <a:solidFill>
                <a:schemeClr val="lt1"/>
              </a:solidFill>
              <a:latin typeface="Titillium Web"/>
              <a:ea typeface="Titillium Web"/>
              <a:cs typeface="Titillium Web"/>
              <a:sym typeface="Titillium Web"/>
            </a:endParaRPr>
          </a:p>
          <a:p>
            <a:pPr indent="-330200" lvl="0" marL="457200" rtl="0" algn="l">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Explain how companies enter the international market through licensing agreements or franchises.</a:t>
            </a:r>
            <a:endParaRPr sz="1600">
              <a:solidFill>
                <a:schemeClr val="lt1"/>
              </a:solidFill>
              <a:latin typeface="Titillium Web"/>
              <a:ea typeface="Titillium Web"/>
              <a:cs typeface="Titillium Web"/>
              <a:sym typeface="Titillium Web"/>
            </a:endParaRPr>
          </a:p>
          <a:p>
            <a:pPr indent="-330200" lvl="0" marL="457200" rtl="0" algn="l">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Describe how companies reduce costs through contract manufacturing and outsourcing.</a:t>
            </a:r>
            <a:endParaRPr sz="1600">
              <a:solidFill>
                <a:schemeClr val="lt1"/>
              </a:solidFill>
              <a:latin typeface="Titillium Web"/>
              <a:ea typeface="Titillium Web"/>
              <a:cs typeface="Titillium Web"/>
              <a:sym typeface="Titillium Web"/>
            </a:endParaRPr>
          </a:p>
          <a:p>
            <a:pPr indent="-330200" lvl="0" marL="457200" rtl="0" algn="l">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Explain the purpose of international strategic alliances and joint ventures.</a:t>
            </a:r>
            <a:endParaRPr sz="1600">
              <a:solidFill>
                <a:schemeClr val="lt1"/>
              </a:solidFill>
              <a:latin typeface="Titillium Web"/>
              <a:ea typeface="Titillium Web"/>
              <a:cs typeface="Titillium Web"/>
              <a:sym typeface="Titillium Web"/>
            </a:endParaRPr>
          </a:p>
          <a:p>
            <a:pPr indent="-330200" lvl="0" marL="457200" rtl="0" algn="l">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Understand how U.S. companies expand their businesses through foreign direct investments and international subsidiaries.</a:t>
            </a:r>
            <a:endParaRPr sz="1600">
              <a:solidFill>
                <a:schemeClr val="lt1"/>
              </a:solidFill>
              <a:latin typeface="Titillium Web"/>
              <a:ea typeface="Titillium Web"/>
              <a:cs typeface="Titillium Web"/>
              <a:sym typeface="Titillium Web"/>
            </a:endParaRPr>
          </a:p>
          <a:p>
            <a:pPr indent="-330200" lvl="0" marL="457200" rtl="0" algn="l">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Appreciate how cultural, economic, legal, and political differences between countries create challenges to successful business dealings.</a:t>
            </a:r>
            <a:endParaRPr sz="1600">
              <a:solidFill>
                <a:schemeClr val="lt1"/>
              </a:solidFill>
              <a:latin typeface="Titillium Web"/>
              <a:ea typeface="Titillium Web"/>
              <a:cs typeface="Titillium Web"/>
              <a:sym typeface="Titillium Web"/>
            </a:endParaRPr>
          </a:p>
          <a:p>
            <a:pPr indent="-330200" lvl="0" marL="457200" rtl="0" algn="l">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Describe the ways in which governments and international bodies promote and regulate global trade.</a:t>
            </a:r>
            <a:endParaRPr sz="1600">
              <a:solidFill>
                <a:schemeClr val="lt1"/>
              </a:solidFill>
              <a:latin typeface="Titillium Web"/>
              <a:ea typeface="Titillium Web"/>
              <a:cs typeface="Titillium Web"/>
              <a:sym typeface="Titillium Web"/>
            </a:endParaRPr>
          </a:p>
          <a:p>
            <a:pPr indent="-330200" lvl="0" marL="457200" rtl="0" algn="l">
              <a:lnSpc>
                <a:spcPct val="10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Discuss the various initiatives designed to reduce international trade barriers and promote free trade</a:t>
            </a:r>
            <a:endParaRPr sz="1600">
              <a:solidFill>
                <a:schemeClr val="lt1"/>
              </a:solidFill>
              <a:latin typeface="Titillium Web"/>
              <a:ea typeface="Titillium Web"/>
              <a:cs typeface="Titillium Web"/>
              <a:sym typeface="Titillium Web"/>
            </a:endParaRPr>
          </a:p>
        </p:txBody>
      </p:sp>
      <p:grpSp>
        <p:nvGrpSpPr>
          <p:cNvPr id="64" name="Google Shape;64;p2"/>
          <p:cNvGrpSpPr/>
          <p:nvPr/>
        </p:nvGrpSpPr>
        <p:grpSpPr>
          <a:xfrm rot="5400000">
            <a:off x="34792" y="153206"/>
            <a:ext cx="1061180" cy="918932"/>
            <a:chOff x="3341100" y="508125"/>
            <a:chExt cx="2691300" cy="2063625"/>
          </a:xfrm>
        </p:grpSpPr>
        <p:sp>
          <p:nvSpPr>
            <p:cNvPr id="65" name="Google Shape;65;p2"/>
            <p:cNvSpPr/>
            <p:nvPr/>
          </p:nvSpPr>
          <p:spPr>
            <a:xfrm rot="-5400000">
              <a:off x="4035900" y="-186675"/>
              <a:ext cx="1301700" cy="2691300"/>
            </a:xfrm>
            <a:prstGeom prst="chevron">
              <a:avLst>
                <a:gd fmla="val 50000"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2"/>
            <p:cNvSpPr/>
            <p:nvPr/>
          </p:nvSpPr>
          <p:spPr>
            <a:xfrm rot="-5400000">
              <a:off x="4035900" y="575250"/>
              <a:ext cx="1301700" cy="2691300"/>
            </a:xfrm>
            <a:prstGeom prst="chevron">
              <a:avLst>
                <a:gd fmla="val 50000"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grpSp>
        <p:nvGrpSpPr>
          <p:cNvPr id="225" name="Google Shape;225;p20"/>
          <p:cNvGrpSpPr/>
          <p:nvPr/>
        </p:nvGrpSpPr>
        <p:grpSpPr>
          <a:xfrm rot="5400000">
            <a:off x="-23853" y="271919"/>
            <a:ext cx="1225349" cy="918932"/>
            <a:chOff x="3341100" y="508125"/>
            <a:chExt cx="2691300" cy="2063625"/>
          </a:xfrm>
        </p:grpSpPr>
        <p:sp>
          <p:nvSpPr>
            <p:cNvPr id="226" name="Google Shape;226;p20"/>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7" name="Google Shape;227;p20"/>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8" name="Google Shape;228;p20"/>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Trade Controls </a:t>
            </a:r>
            <a:endParaRPr b="1" sz="4000">
              <a:latin typeface="Titillium Web"/>
              <a:ea typeface="Titillium Web"/>
              <a:cs typeface="Titillium Web"/>
              <a:sym typeface="Titillium Web"/>
            </a:endParaRPr>
          </a:p>
        </p:txBody>
      </p:sp>
      <p:sp>
        <p:nvSpPr>
          <p:cNvPr id="229" name="Google Shape;229;p20"/>
          <p:cNvSpPr txBox="1"/>
          <p:nvPr/>
        </p:nvSpPr>
        <p:spPr>
          <a:xfrm>
            <a:off x="468641" y="1546273"/>
            <a:ext cx="5307433" cy="24012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00000"/>
              </a:lnSpc>
              <a:spcBef>
                <a:spcPts val="0"/>
              </a:spcBef>
              <a:spcAft>
                <a:spcPts val="0"/>
              </a:spcAft>
              <a:buClr>
                <a:srgbClr val="000000"/>
              </a:buClr>
              <a:buSzPts val="1600"/>
              <a:buFont typeface="Titillium Web"/>
              <a:buChar char="●"/>
            </a:pPr>
            <a:r>
              <a:rPr b="0" i="0" lang="en" sz="1600" u="none" cap="none" strike="noStrike">
                <a:solidFill>
                  <a:srgbClr val="000000"/>
                </a:solidFill>
                <a:latin typeface="Titillium Web"/>
                <a:ea typeface="Titillium Web"/>
                <a:cs typeface="Titillium Web"/>
                <a:sym typeface="Titillium Web"/>
              </a:rPr>
              <a:t>Subsidies </a:t>
            </a:r>
            <a:endParaRPr b="0" i="0" sz="1600" u="none" cap="none" strike="noStrike">
              <a:solidFill>
                <a:srgbClr val="000000"/>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000000"/>
              </a:buClr>
              <a:buSzPts val="1600"/>
              <a:buFont typeface="Titillium Web"/>
              <a:buChar char="●"/>
            </a:pPr>
            <a:r>
              <a:rPr b="0" i="0" lang="en" sz="1600" u="none" cap="none" strike="noStrike">
                <a:solidFill>
                  <a:srgbClr val="000000"/>
                </a:solidFill>
                <a:latin typeface="Titillium Web"/>
                <a:ea typeface="Titillium Web"/>
                <a:cs typeface="Titillium Web"/>
                <a:sym typeface="Titillium Web"/>
              </a:rPr>
              <a:t>Tariffs</a:t>
            </a:r>
            <a:endParaRPr b="0" i="0" sz="1600" u="none" cap="none" strike="noStrike">
              <a:solidFill>
                <a:srgbClr val="000000"/>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000000"/>
              </a:buClr>
              <a:buSzPts val="1600"/>
              <a:buFont typeface="Titillium Web"/>
              <a:buChar char="●"/>
            </a:pPr>
            <a:r>
              <a:rPr b="0" i="0" lang="en" sz="1600" u="none" cap="none" strike="noStrike">
                <a:solidFill>
                  <a:srgbClr val="000000"/>
                </a:solidFill>
                <a:latin typeface="Titillium Web"/>
                <a:ea typeface="Titillium Web"/>
                <a:cs typeface="Titillium Web"/>
                <a:sym typeface="Titillium Web"/>
              </a:rPr>
              <a:t>Quotas</a:t>
            </a:r>
            <a:endParaRPr b="0" i="0" sz="1600" u="none" cap="none" strike="noStrike">
              <a:solidFill>
                <a:srgbClr val="000000"/>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000000"/>
              </a:buClr>
              <a:buSzPts val="1600"/>
              <a:buFont typeface="Titillium Web"/>
              <a:buChar char="●"/>
            </a:pPr>
            <a:r>
              <a:rPr b="0" i="0" lang="en" sz="1600" u="none" cap="none" strike="noStrike">
                <a:solidFill>
                  <a:srgbClr val="000000"/>
                </a:solidFill>
                <a:latin typeface="Titillium Web"/>
                <a:ea typeface="Titillium Web"/>
                <a:cs typeface="Titillium Web"/>
                <a:sym typeface="Titillium Web"/>
              </a:rPr>
              <a:t>Embargo</a:t>
            </a:r>
            <a:endParaRPr b="0" i="0" sz="1600" u="none" cap="none" strike="noStrike">
              <a:solidFill>
                <a:srgbClr val="000000"/>
              </a:solidFill>
              <a:latin typeface="Titillium Web"/>
              <a:ea typeface="Titillium Web"/>
              <a:cs typeface="Titillium Web"/>
              <a:sym typeface="Titillium Web"/>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000000"/>
              </a:buClr>
              <a:buSzPts val="1600"/>
              <a:buFont typeface="Titillium Web"/>
              <a:buChar char="●"/>
            </a:pPr>
            <a:r>
              <a:rPr b="0" i="0" lang="en" sz="1600" u="none" cap="none" strike="noStrike">
                <a:solidFill>
                  <a:srgbClr val="000000"/>
                </a:solidFill>
                <a:latin typeface="Titillium Web"/>
                <a:ea typeface="Titillium Web"/>
                <a:cs typeface="Titillium Web"/>
                <a:sym typeface="Titillium Web"/>
              </a:rPr>
              <a:t>Dumping</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grpSp>
        <p:nvGrpSpPr>
          <p:cNvPr id="234" name="Google Shape;234;p21"/>
          <p:cNvGrpSpPr/>
          <p:nvPr/>
        </p:nvGrpSpPr>
        <p:grpSpPr>
          <a:xfrm rot="5400000">
            <a:off x="-23853" y="271919"/>
            <a:ext cx="1225349" cy="918932"/>
            <a:chOff x="3341100" y="508125"/>
            <a:chExt cx="2691300" cy="2063625"/>
          </a:xfrm>
        </p:grpSpPr>
        <p:sp>
          <p:nvSpPr>
            <p:cNvPr id="235" name="Google Shape;235;p21"/>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21"/>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37" name="Google Shape;237;p21"/>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Trade Controls </a:t>
            </a:r>
            <a:endParaRPr b="1" sz="4000">
              <a:latin typeface="Titillium Web"/>
              <a:ea typeface="Titillium Web"/>
              <a:cs typeface="Titillium Web"/>
              <a:sym typeface="Titillium Web"/>
            </a:endParaRPr>
          </a:p>
        </p:txBody>
      </p:sp>
      <p:sp>
        <p:nvSpPr>
          <p:cNvPr id="238" name="Google Shape;238;p21"/>
          <p:cNvSpPr txBox="1"/>
          <p:nvPr/>
        </p:nvSpPr>
        <p:spPr>
          <a:xfrm>
            <a:off x="468641" y="1478419"/>
            <a:ext cx="8429470" cy="2893069"/>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Subsidies</a:t>
            </a:r>
            <a:endParaRPr b="1"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Government support that helps a certain group or product more cheaply by </a:t>
            </a:r>
            <a:r>
              <a:rPr b="1" i="0" lang="en" sz="1600" u="sng" cap="none" strike="noStrike">
                <a:solidFill>
                  <a:srgbClr val="1E1919"/>
                </a:solidFill>
                <a:latin typeface="Titillium Web"/>
                <a:ea typeface="Titillium Web"/>
                <a:cs typeface="Titillium Web"/>
                <a:sym typeface="Titillium Web"/>
              </a:rPr>
              <a:t>giving them financial help to defray their costs. </a:t>
            </a:r>
            <a:endParaRPr b="1" i="0" sz="1600" u="sng"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1" i="0" sz="1600" u="sng"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Subsidies will allow producers to lower the price of their goods to a point below that of imported competitors’ goods. What’s even better is that the </a:t>
            </a:r>
            <a:r>
              <a:rPr b="1" i="0" lang="en" sz="1600" u="sng" cap="none" strike="noStrike">
                <a:solidFill>
                  <a:srgbClr val="1E1919"/>
                </a:solidFill>
                <a:latin typeface="Titillium Web"/>
                <a:ea typeface="Titillium Web"/>
                <a:cs typeface="Titillium Web"/>
                <a:sym typeface="Titillium Web"/>
              </a:rPr>
              <a:t>lower costs may allow the producers to export their own goods at attractive</a:t>
            </a:r>
            <a:r>
              <a:rPr b="0" i="0" lang="en" sz="1600" u="none" cap="none" strike="noStrike">
                <a:solidFill>
                  <a:srgbClr val="1E1919"/>
                </a:solidFill>
                <a:latin typeface="Titillium Web"/>
                <a:ea typeface="Titillium Web"/>
                <a:cs typeface="Titillium Web"/>
                <a:sym typeface="Titillium Web"/>
              </a:rPr>
              <a:t>, competitive prices.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The United States has a long history of subsidizing farmers. Subsidy programs guarantee farmers (including large corporate farms) a certain price for their crops, regardless of the market price</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grpSp>
        <p:nvGrpSpPr>
          <p:cNvPr id="243" name="Google Shape;243;p22"/>
          <p:cNvGrpSpPr/>
          <p:nvPr/>
        </p:nvGrpSpPr>
        <p:grpSpPr>
          <a:xfrm rot="5400000">
            <a:off x="-23853" y="271919"/>
            <a:ext cx="1225349" cy="918932"/>
            <a:chOff x="3341100" y="508125"/>
            <a:chExt cx="2691300" cy="2063625"/>
          </a:xfrm>
        </p:grpSpPr>
        <p:sp>
          <p:nvSpPr>
            <p:cNvPr id="244" name="Google Shape;244;p22"/>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5" name="Google Shape;245;p22"/>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46" name="Google Shape;246;p22"/>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Trade Controls </a:t>
            </a:r>
            <a:endParaRPr b="1" sz="4000">
              <a:latin typeface="Titillium Web"/>
              <a:ea typeface="Titillium Web"/>
              <a:cs typeface="Titillium Web"/>
              <a:sym typeface="Titillium Web"/>
            </a:endParaRPr>
          </a:p>
        </p:txBody>
      </p:sp>
      <p:sp>
        <p:nvSpPr>
          <p:cNvPr id="247" name="Google Shape;247;p22"/>
          <p:cNvSpPr txBox="1"/>
          <p:nvPr/>
        </p:nvSpPr>
        <p:spPr>
          <a:xfrm>
            <a:off x="468641" y="1602269"/>
            <a:ext cx="8494954" cy="1938962"/>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1E1919"/>
                </a:solidFill>
                <a:latin typeface="Titillium Web"/>
                <a:ea typeface="Titillium Web"/>
                <a:cs typeface="Titillium Web"/>
                <a:sym typeface="Titillium Web"/>
              </a:rPr>
              <a:t>Quotas</a:t>
            </a:r>
            <a:endParaRPr b="1" i="0" sz="18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A </a:t>
            </a:r>
            <a:r>
              <a:rPr b="1" i="0" lang="en" sz="1600" u="none" cap="none" strike="noStrike">
                <a:solidFill>
                  <a:srgbClr val="1E1919"/>
                </a:solidFill>
                <a:latin typeface="Titillium Web"/>
                <a:ea typeface="Titillium Web"/>
                <a:cs typeface="Titillium Web"/>
                <a:sym typeface="Titillium Web"/>
              </a:rPr>
              <a:t>quota</a:t>
            </a:r>
            <a:r>
              <a:rPr b="0" i="0" lang="en" sz="1600" u="none" cap="none" strike="noStrike">
                <a:solidFill>
                  <a:srgbClr val="1E1919"/>
                </a:solidFill>
                <a:latin typeface="Titillium Web"/>
                <a:ea typeface="Titillium Web"/>
                <a:cs typeface="Titillium Web"/>
                <a:sym typeface="Titillium Web"/>
              </a:rPr>
              <a:t> imposes limits on the quantity of a good that can be imported over a period of time. Quotas are used to protect specific industries, usually new industries or those facing strong competitive pressure from foreign firms. U.S. import quotas take two forms.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An </a:t>
            </a:r>
            <a:r>
              <a:rPr b="1" i="0" lang="en" sz="1600" u="sng" cap="none" strike="noStrike">
                <a:solidFill>
                  <a:srgbClr val="1E1919"/>
                </a:solidFill>
                <a:latin typeface="Titillium Web"/>
                <a:ea typeface="Titillium Web"/>
                <a:cs typeface="Titillium Web"/>
                <a:sym typeface="Titillium Web"/>
              </a:rPr>
              <a:t>extreme form of quota is the embargo</a:t>
            </a:r>
            <a:r>
              <a:rPr b="0" i="0" lang="en" sz="1600" u="none" cap="none" strike="noStrike">
                <a:solidFill>
                  <a:srgbClr val="1E1919"/>
                </a:solidFill>
                <a:latin typeface="Titillium Web"/>
                <a:ea typeface="Titillium Web"/>
                <a:cs typeface="Titillium Web"/>
                <a:sym typeface="Titillium Web"/>
              </a:rPr>
              <a:t>, which, for economic or political reasons, </a:t>
            </a:r>
            <a:r>
              <a:rPr b="0" i="0" lang="en" sz="1600" u="sng" cap="none" strike="noStrike">
                <a:solidFill>
                  <a:srgbClr val="1E1919"/>
                </a:solidFill>
                <a:latin typeface="Titillium Web"/>
                <a:ea typeface="Titillium Web"/>
                <a:cs typeface="Titillium Web"/>
                <a:sym typeface="Titillium Web"/>
              </a:rPr>
              <a:t>bans the import or export of certain goods to or from a specific country.</a:t>
            </a:r>
            <a:endParaRPr b="0" i="0" sz="1600" u="sng"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grpSp>
        <p:nvGrpSpPr>
          <p:cNvPr id="252" name="Google Shape;252;p23"/>
          <p:cNvGrpSpPr/>
          <p:nvPr/>
        </p:nvGrpSpPr>
        <p:grpSpPr>
          <a:xfrm rot="5400000">
            <a:off x="-23853" y="271919"/>
            <a:ext cx="1225349" cy="918932"/>
            <a:chOff x="3341100" y="508125"/>
            <a:chExt cx="2691300" cy="2063625"/>
          </a:xfrm>
        </p:grpSpPr>
        <p:sp>
          <p:nvSpPr>
            <p:cNvPr id="253" name="Google Shape;253;p23"/>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4" name="Google Shape;254;p23"/>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55" name="Google Shape;255;p23"/>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Reducing Trade Barriers </a:t>
            </a:r>
            <a:endParaRPr b="1" sz="4000">
              <a:latin typeface="Titillium Web"/>
              <a:ea typeface="Titillium Web"/>
              <a:cs typeface="Titillium Web"/>
              <a:sym typeface="Titillium Web"/>
            </a:endParaRPr>
          </a:p>
        </p:txBody>
      </p:sp>
      <p:sp>
        <p:nvSpPr>
          <p:cNvPr id="256" name="Google Shape;256;p23"/>
          <p:cNvSpPr txBox="1"/>
          <p:nvPr/>
        </p:nvSpPr>
        <p:spPr>
          <a:xfrm>
            <a:off x="468641" y="1485650"/>
            <a:ext cx="7767300" cy="2893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Trade Agreements and Organizations</a:t>
            </a:r>
            <a:endParaRPr b="1"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General Agreement on Tariffs and Trade (GATT) </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World Trade Organization (WTO)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Financial Support for Emerging Economies </a:t>
            </a:r>
            <a:endParaRPr b="1"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The International Monetary Fund (IMF)</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The World Bank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Trading Blocs </a:t>
            </a:r>
            <a:endParaRPr b="1"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North American Free Trade Association (NAFTA)</a:t>
            </a:r>
            <a:endParaRPr b="0" i="0" sz="1600" u="none" cap="none" strike="noStrike">
              <a:solidFill>
                <a:srgbClr val="1E1919"/>
              </a:solidFill>
              <a:latin typeface="Titillium Web"/>
              <a:ea typeface="Titillium Web"/>
              <a:cs typeface="Titillium Web"/>
              <a:sym typeface="Titillium Web"/>
            </a:endParaRPr>
          </a:p>
          <a:p>
            <a:pPr indent="-330200" lvl="0" marL="457200" marR="0" rtl="0" algn="l">
              <a:lnSpc>
                <a:spcPct val="100000"/>
              </a:lnSpc>
              <a:spcBef>
                <a:spcPts val="0"/>
              </a:spcBef>
              <a:spcAft>
                <a:spcPts val="0"/>
              </a:spcAft>
              <a:buClr>
                <a:srgbClr val="1E1919"/>
              </a:buClr>
              <a:buSzPts val="1600"/>
              <a:buFont typeface="Titillium Web"/>
              <a:buChar char="●"/>
            </a:pPr>
            <a:r>
              <a:rPr b="0" i="0" lang="en" sz="1600" u="none" cap="none" strike="noStrike">
                <a:solidFill>
                  <a:srgbClr val="1E1919"/>
                </a:solidFill>
                <a:latin typeface="Titillium Web"/>
                <a:ea typeface="Titillium Web"/>
                <a:cs typeface="Titillium Web"/>
                <a:sym typeface="Titillium Web"/>
              </a:rPr>
              <a:t>The European Union (EU)</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grpSp>
        <p:nvGrpSpPr>
          <p:cNvPr id="261" name="Google Shape;261;p24"/>
          <p:cNvGrpSpPr/>
          <p:nvPr/>
        </p:nvGrpSpPr>
        <p:grpSpPr>
          <a:xfrm rot="5400000">
            <a:off x="-23853" y="271919"/>
            <a:ext cx="1225349" cy="918932"/>
            <a:chOff x="3341100" y="508125"/>
            <a:chExt cx="2691300" cy="2063625"/>
          </a:xfrm>
        </p:grpSpPr>
        <p:sp>
          <p:nvSpPr>
            <p:cNvPr id="262" name="Google Shape;262;p24"/>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3" name="Google Shape;263;p24"/>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64" name="Google Shape;264;p24"/>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Members of the European Union</a:t>
            </a:r>
            <a:endParaRPr b="1" sz="4000">
              <a:latin typeface="Titillium Web"/>
              <a:ea typeface="Titillium Web"/>
              <a:cs typeface="Titillium Web"/>
              <a:sym typeface="Titillium Web"/>
            </a:endParaRPr>
          </a:p>
        </p:txBody>
      </p:sp>
      <p:pic>
        <p:nvPicPr>
          <p:cNvPr id="265" name="Google Shape;265;p24"/>
          <p:cNvPicPr preferRelativeResize="0"/>
          <p:nvPr/>
        </p:nvPicPr>
        <p:blipFill rotWithShape="1">
          <a:blip r:embed="rId3">
            <a:alphaModFix/>
          </a:blip>
          <a:srcRect b="0" l="0" r="0" t="0"/>
          <a:stretch/>
        </p:blipFill>
        <p:spPr>
          <a:xfrm>
            <a:off x="2182100" y="1039622"/>
            <a:ext cx="3972389" cy="4020176"/>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65C17"/>
        </a:solidFill>
      </p:bgPr>
    </p:bg>
    <p:spTree>
      <p:nvGrpSpPr>
        <p:cNvPr id="269" name="Shape 269"/>
        <p:cNvGrpSpPr/>
        <p:nvPr/>
      </p:nvGrpSpPr>
      <p:grpSpPr>
        <a:xfrm>
          <a:off x="0" y="0"/>
          <a:ext cx="0" cy="0"/>
          <a:chOff x="0" y="0"/>
          <a:chExt cx="0" cy="0"/>
        </a:xfrm>
      </p:grpSpPr>
      <p:sp>
        <p:nvSpPr>
          <p:cNvPr id="270" name="Google Shape;270;p25"/>
          <p:cNvSpPr txBox="1"/>
          <p:nvPr>
            <p:ph type="title"/>
          </p:nvPr>
        </p:nvSpPr>
        <p:spPr>
          <a:xfrm>
            <a:off x="1209000" y="118700"/>
            <a:ext cx="7531800" cy="879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solidFill>
                  <a:schemeClr val="lt1"/>
                </a:solidFill>
                <a:latin typeface="Titillium Web"/>
                <a:ea typeface="Titillium Web"/>
                <a:cs typeface="Titillium Web"/>
                <a:sym typeface="Titillium Web"/>
              </a:rPr>
              <a:t>Takeaways</a:t>
            </a:r>
            <a:endParaRPr b="1" sz="4000">
              <a:solidFill>
                <a:schemeClr val="lt1"/>
              </a:solidFill>
              <a:latin typeface="Titillium Web"/>
              <a:ea typeface="Titillium Web"/>
              <a:cs typeface="Titillium Web"/>
              <a:sym typeface="Titillium Web"/>
            </a:endParaRPr>
          </a:p>
        </p:txBody>
      </p:sp>
      <p:sp>
        <p:nvSpPr>
          <p:cNvPr id="271" name="Google Shape;271;p25"/>
          <p:cNvSpPr txBox="1"/>
          <p:nvPr>
            <p:ph idx="1" type="body"/>
          </p:nvPr>
        </p:nvSpPr>
        <p:spPr>
          <a:xfrm>
            <a:off x="753275" y="998000"/>
            <a:ext cx="8217600" cy="3746100"/>
          </a:xfrm>
          <a:prstGeom prst="rect">
            <a:avLst/>
          </a:prstGeom>
          <a:noFill/>
          <a:ln>
            <a:noFill/>
          </a:ln>
        </p:spPr>
        <p:txBody>
          <a:bodyPr anchorCtr="0" anchor="t" bIns="91425" lIns="91425" spcFirstLastPara="1" rIns="91425" wrap="square" tIns="91425">
            <a:noAutofit/>
          </a:bodyPr>
          <a:lstStyle/>
          <a:p>
            <a:pPr indent="-330200" lvl="0" marL="457200" rtl="0" algn="l">
              <a:lnSpc>
                <a:spcPct val="150000"/>
              </a:lnSpc>
              <a:spcBef>
                <a:spcPts val="140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Nations trade because they don’t produce all the products that their inhabitants need.</a:t>
            </a:r>
            <a:endParaRPr sz="1600">
              <a:solidFill>
                <a:schemeClr val="lt1"/>
              </a:solidFill>
              <a:latin typeface="Titillium Web"/>
              <a:ea typeface="Titillium Web"/>
              <a:cs typeface="Titillium Web"/>
              <a:sym typeface="Titillium Web"/>
            </a:endParaRPr>
          </a:p>
          <a:p>
            <a:pPr indent="-330200" lvl="0" marL="457200" rtl="0" algn="l">
              <a:lnSpc>
                <a:spcPct val="15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To explain how countries decide what products to import and export, economists use the concepts of absolute and comparative advantage</a:t>
            </a:r>
            <a:endParaRPr sz="1600">
              <a:solidFill>
                <a:schemeClr val="lt1"/>
              </a:solidFill>
              <a:latin typeface="Titillium Web"/>
              <a:ea typeface="Titillium Web"/>
              <a:cs typeface="Titillium Web"/>
              <a:sym typeface="Titillium Web"/>
            </a:endParaRPr>
          </a:p>
          <a:p>
            <a:pPr indent="-330200" lvl="0" marL="457200" rtl="0" algn="l">
              <a:lnSpc>
                <a:spcPct val="15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We determine a country’s balance of trade by subtracting the value of its imports from the value of its exports.</a:t>
            </a:r>
            <a:endParaRPr sz="1600">
              <a:solidFill>
                <a:schemeClr val="lt1"/>
              </a:solidFill>
              <a:latin typeface="Titillium Web"/>
              <a:ea typeface="Titillium Web"/>
              <a:cs typeface="Titillium Web"/>
              <a:sym typeface="Titillium Web"/>
            </a:endParaRPr>
          </a:p>
          <a:p>
            <a:pPr indent="-330200" lvl="0" marL="457200" rtl="0" algn="l">
              <a:lnSpc>
                <a:spcPct val="15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The balance of payments is the difference, over a period of time, between the total flow coming into a country and the total flow going out</a:t>
            </a:r>
            <a:endParaRPr sz="1600">
              <a:solidFill>
                <a:schemeClr val="lt1"/>
              </a:solidFill>
              <a:latin typeface="Titillium Web"/>
              <a:ea typeface="Titillium Web"/>
              <a:cs typeface="Titillium Web"/>
              <a:sym typeface="Titillium Web"/>
            </a:endParaRPr>
          </a:p>
          <a:p>
            <a:pPr indent="-330200" lvl="0" marL="457200" rtl="0" algn="l">
              <a:lnSpc>
                <a:spcPct val="15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A company that operates in many countries is called a multinational corporation (MNC).</a:t>
            </a:r>
            <a:endParaRPr sz="1600">
              <a:solidFill>
                <a:schemeClr val="lt1"/>
              </a:solidFill>
              <a:latin typeface="Titillium Web"/>
              <a:ea typeface="Titillium Web"/>
              <a:cs typeface="Titillium Web"/>
              <a:sym typeface="Titillium Web"/>
            </a:endParaRPr>
          </a:p>
          <a:p>
            <a:pPr indent="-330200" lvl="0" marL="457200" rtl="0" algn="l">
              <a:lnSpc>
                <a:spcPct val="150000"/>
              </a:lnSpc>
              <a:spcBef>
                <a:spcPts val="0"/>
              </a:spcBef>
              <a:spcAft>
                <a:spcPts val="0"/>
              </a:spcAft>
              <a:buClr>
                <a:schemeClr val="lt1"/>
              </a:buClr>
              <a:buSzPts val="1600"/>
              <a:buFont typeface="Titillium Web"/>
              <a:buChar char="●"/>
            </a:pPr>
            <a:r>
              <a:rPr lang="en" sz="1600">
                <a:solidFill>
                  <a:schemeClr val="lt1"/>
                </a:solidFill>
                <a:latin typeface="Titillium Web"/>
                <a:ea typeface="Titillium Web"/>
                <a:cs typeface="Titillium Web"/>
                <a:sym typeface="Titillium Web"/>
              </a:rPr>
              <a:t>Free trade is encouraged by a number of agreements and organizations set up to monitor trade policies.</a:t>
            </a:r>
            <a:endParaRPr sz="1600">
              <a:solidFill>
                <a:schemeClr val="lt1"/>
              </a:solidFill>
              <a:latin typeface="Titillium Web"/>
              <a:ea typeface="Titillium Web"/>
              <a:cs typeface="Titillium Web"/>
              <a:sym typeface="Titillium Web"/>
            </a:endParaRPr>
          </a:p>
        </p:txBody>
      </p:sp>
      <p:grpSp>
        <p:nvGrpSpPr>
          <p:cNvPr id="272" name="Google Shape;272;p25"/>
          <p:cNvGrpSpPr/>
          <p:nvPr/>
        </p:nvGrpSpPr>
        <p:grpSpPr>
          <a:xfrm rot="5400000">
            <a:off x="-23853" y="271919"/>
            <a:ext cx="1225349" cy="918932"/>
            <a:chOff x="3341100" y="508125"/>
            <a:chExt cx="2691300" cy="2063625"/>
          </a:xfrm>
        </p:grpSpPr>
        <p:sp>
          <p:nvSpPr>
            <p:cNvPr id="273" name="Google Shape;273;p25"/>
            <p:cNvSpPr/>
            <p:nvPr/>
          </p:nvSpPr>
          <p:spPr>
            <a:xfrm rot="-5400000">
              <a:off x="4035900" y="-186675"/>
              <a:ext cx="1301700" cy="2691300"/>
            </a:xfrm>
            <a:prstGeom prst="chevron">
              <a:avLst>
                <a:gd fmla="val 50000"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4" name="Google Shape;274;p25"/>
            <p:cNvSpPr/>
            <p:nvPr/>
          </p:nvSpPr>
          <p:spPr>
            <a:xfrm rot="-5400000">
              <a:off x="4035900" y="575250"/>
              <a:ext cx="1301700" cy="2691300"/>
            </a:xfrm>
            <a:prstGeom prst="chevron">
              <a:avLst>
                <a:gd fmla="val 50000"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75" name="Google Shape;275;p25"/>
          <p:cNvSpPr txBox="1"/>
          <p:nvPr/>
        </p:nvSpPr>
        <p:spPr>
          <a:xfrm>
            <a:off x="376650" y="1632100"/>
            <a:ext cx="73488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pic>
        <p:nvPicPr>
          <p:cNvPr id="280" name="Google Shape;280;p26"/>
          <p:cNvPicPr preferRelativeResize="0"/>
          <p:nvPr/>
        </p:nvPicPr>
        <p:blipFill rotWithShape="1">
          <a:blip r:embed="rId3">
            <a:alphaModFix/>
          </a:blip>
          <a:srcRect b="6085" l="0" r="0" t="9496"/>
          <a:stretch/>
        </p:blipFill>
        <p:spPr>
          <a:xfrm>
            <a:off x="0" y="0"/>
            <a:ext cx="9144000" cy="5143499"/>
          </a:xfrm>
          <a:prstGeom prst="rect">
            <a:avLst/>
          </a:prstGeom>
          <a:noFill/>
          <a:ln>
            <a:noFill/>
          </a:ln>
        </p:spPr>
      </p:pic>
      <p:sp>
        <p:nvSpPr>
          <p:cNvPr id="281" name="Google Shape;281;p26"/>
          <p:cNvSpPr/>
          <p:nvPr/>
        </p:nvSpPr>
        <p:spPr>
          <a:xfrm>
            <a:off x="0" y="1263376"/>
            <a:ext cx="9144000" cy="1795800"/>
          </a:xfrm>
          <a:prstGeom prst="rect">
            <a:avLst/>
          </a:prstGeom>
          <a:solidFill>
            <a:srgbClr val="FFFFFF">
              <a:alpha val="54509"/>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2" name="Google Shape;282;p26"/>
          <p:cNvSpPr txBox="1"/>
          <p:nvPr/>
        </p:nvSpPr>
        <p:spPr>
          <a:xfrm>
            <a:off x="0" y="1246375"/>
            <a:ext cx="9144000" cy="1800463"/>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500"/>
              <a:buFont typeface="Arial"/>
              <a:buNone/>
            </a:pPr>
            <a:r>
              <a:rPr b="1" i="0" lang="en" sz="3500" u="none" cap="none" strike="noStrike">
                <a:solidFill>
                  <a:schemeClr val="dk1"/>
                </a:solidFill>
                <a:latin typeface="Titillium Web"/>
                <a:ea typeface="Titillium Web"/>
                <a:cs typeface="Titillium Web"/>
                <a:sym typeface="Titillium Web"/>
              </a:rPr>
              <a:t>Chapter 5</a:t>
            </a:r>
            <a:endParaRPr b="1" i="0" sz="3500" u="none" cap="none" strike="noStrike">
              <a:solidFill>
                <a:schemeClr val="dk1"/>
              </a:solidFill>
              <a:latin typeface="Titillium Web"/>
              <a:ea typeface="Titillium Web"/>
              <a:cs typeface="Titillium Web"/>
              <a:sym typeface="Titillium Web"/>
            </a:endParaRPr>
          </a:p>
          <a:p>
            <a:pPr indent="0" lvl="0" marL="0" marR="0" rtl="0" algn="ctr">
              <a:lnSpc>
                <a:spcPct val="100000"/>
              </a:lnSpc>
              <a:spcBef>
                <a:spcPts val="0"/>
              </a:spcBef>
              <a:spcAft>
                <a:spcPts val="0"/>
              </a:spcAft>
              <a:buClr>
                <a:srgbClr val="000000"/>
              </a:buClr>
              <a:buSzPts val="1400"/>
              <a:buFont typeface="Arial"/>
              <a:buNone/>
            </a:pPr>
            <a:r>
              <a:t/>
            </a:r>
            <a:endParaRPr b="1" i="0" sz="1400" u="none" cap="none" strike="noStrike">
              <a:solidFill>
                <a:schemeClr val="dk1"/>
              </a:solidFill>
              <a:latin typeface="Titillium Web"/>
              <a:ea typeface="Titillium Web"/>
              <a:cs typeface="Titillium Web"/>
              <a:sym typeface="Titillium Web"/>
            </a:endParaRPr>
          </a:p>
          <a:p>
            <a:pPr indent="0" lvl="0" marL="0" marR="0" rtl="0" algn="ctr">
              <a:lnSpc>
                <a:spcPct val="100000"/>
              </a:lnSpc>
              <a:spcBef>
                <a:spcPts val="0"/>
              </a:spcBef>
              <a:spcAft>
                <a:spcPts val="0"/>
              </a:spcAft>
              <a:buClr>
                <a:srgbClr val="000000"/>
              </a:buClr>
              <a:buSzPts val="5600"/>
              <a:buFont typeface="Arial"/>
              <a:buNone/>
            </a:pPr>
            <a:r>
              <a:rPr b="1" i="0" lang="en" sz="5600" u="none" cap="none" strike="noStrike">
                <a:solidFill>
                  <a:schemeClr val="dk1"/>
                </a:solidFill>
                <a:latin typeface="Titillium Web"/>
                <a:ea typeface="Titillium Web"/>
                <a:cs typeface="Titillium Web"/>
                <a:sym typeface="Titillium Web"/>
              </a:rPr>
              <a:t>Q&amp;A</a:t>
            </a:r>
            <a:endParaRPr b="1" i="0" sz="5600" u="none" cap="none" strike="noStrike">
              <a:solidFill>
                <a:schemeClr val="dk1"/>
              </a:solidFill>
              <a:latin typeface="Titillium Web"/>
              <a:ea typeface="Titillium Web"/>
              <a:cs typeface="Titillium Web"/>
              <a:sym typeface="Titillium Web"/>
            </a:endParaRPr>
          </a:p>
        </p:txBody>
      </p:sp>
      <p:sp>
        <p:nvSpPr>
          <p:cNvPr id="283" name="Google Shape;283;p26"/>
          <p:cNvSpPr txBox="1"/>
          <p:nvPr/>
        </p:nvSpPr>
        <p:spPr>
          <a:xfrm>
            <a:off x="5224950" y="4870000"/>
            <a:ext cx="3258900" cy="369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600"/>
              <a:buFont typeface="Arial"/>
              <a:buNone/>
            </a:pPr>
            <a:r>
              <a:rPr b="0" i="0" lang="en" sz="600" u="none" cap="none" strike="noStrike">
                <a:solidFill>
                  <a:srgbClr val="222222"/>
                </a:solidFill>
                <a:latin typeface="Titillium Web"/>
                <a:ea typeface="Titillium Web"/>
                <a:cs typeface="Titillium Web"/>
                <a:sym typeface="Titillium Web"/>
              </a:rPr>
              <a:t> (c) Virginia Tech, Department of Management, Pamplin College of Business.</a:t>
            </a:r>
            <a:r>
              <a:rPr b="0" i="0" lang="en" sz="600" u="none" cap="none" strike="noStrike">
                <a:solidFill>
                  <a:srgbClr val="EEEEEE"/>
                </a:solidFill>
                <a:latin typeface="Titillium Web"/>
                <a:ea typeface="Titillium Web"/>
                <a:cs typeface="Titillium Web"/>
                <a:sym typeface="Titillium Web"/>
              </a:rPr>
              <a:t>  </a:t>
            </a:r>
            <a:r>
              <a:rPr b="0" i="0" lang="en" sz="600" u="sng" cap="none" strike="noStrike">
                <a:solidFill>
                  <a:srgbClr val="EEEEEE"/>
                </a:solidFill>
                <a:latin typeface="Titillium Web"/>
                <a:ea typeface="Titillium Web"/>
                <a:cs typeface="Titillium Web"/>
                <a:sym typeface="Titillium Web"/>
                <a:hlinkClick r:id="rId4">
                  <a:extLst>
                    <a:ext uri="{A12FA001-AC4F-418D-AE19-62706E023703}">
                      <ahyp:hlinkClr val="tx"/>
                    </a:ext>
                  </a:extLst>
                </a:hlinkClick>
              </a:rPr>
              <a:t>CC BY NC SA 4.0</a:t>
            </a:r>
            <a:r>
              <a:rPr b="0" i="0" lang="en" sz="600" u="none" cap="none" strike="noStrike">
                <a:solidFill>
                  <a:srgbClr val="EEEEEE"/>
                </a:solidFill>
                <a:latin typeface="Titillium Web"/>
                <a:ea typeface="Titillium Web"/>
                <a:cs typeface="Titillium Web"/>
                <a:sym typeface="Titillium Web"/>
              </a:rPr>
              <a:t>.</a:t>
            </a:r>
            <a:endParaRPr b="0" i="0" sz="600" u="none" cap="none" strike="noStrike">
              <a:solidFill>
                <a:srgbClr val="EEEEEE"/>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600"/>
              <a:buFont typeface="Arial"/>
              <a:buNone/>
            </a:pPr>
            <a:r>
              <a:rPr b="0" i="0" lang="en" sz="600" u="none" cap="none" strike="noStrike">
                <a:solidFill>
                  <a:srgbClr val="222222"/>
                </a:solidFill>
                <a:latin typeface="Titillium Web"/>
                <a:ea typeface="Titillium Web"/>
                <a:cs typeface="Titillium Web"/>
                <a:sym typeface="Titillium Web"/>
              </a:rPr>
              <a:t>Available from: </a:t>
            </a:r>
            <a:r>
              <a:rPr b="0" i="0" lang="en" sz="600" u="sng" cap="none" strike="noStrike">
                <a:solidFill>
                  <a:srgbClr val="0097A7"/>
                </a:solidFill>
                <a:latin typeface="Titillium Web"/>
                <a:ea typeface="Titillium Web"/>
                <a:cs typeface="Titillium Web"/>
                <a:sym typeface="Titillium Web"/>
                <a:hlinkClick r:id="rId5">
                  <a:extLst>
                    <a:ext uri="{A12FA001-AC4F-418D-AE19-62706E023703}">
                      <ahyp:hlinkClr val="tx"/>
                    </a:ext>
                  </a:extLst>
                </a:hlinkClick>
              </a:rPr>
              <a:t>http://hdl.handle.net/10919/105157</a:t>
            </a:r>
            <a:r>
              <a:rPr b="0" i="0" lang="en" sz="600" u="none" cap="none" strike="noStrike">
                <a:solidFill>
                  <a:srgbClr val="222222"/>
                </a:solidFill>
                <a:highlight>
                  <a:srgbClr val="FFFFFF"/>
                </a:highlight>
                <a:latin typeface="Titillium Web"/>
                <a:ea typeface="Titillium Web"/>
                <a:cs typeface="Titillium Web"/>
                <a:sym typeface="Titillium Web"/>
              </a:rPr>
              <a:t>   </a:t>
            </a:r>
            <a:endParaRPr b="0" i="0" sz="9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grpSp>
        <p:nvGrpSpPr>
          <p:cNvPr id="71" name="Google Shape;71;p3"/>
          <p:cNvGrpSpPr/>
          <p:nvPr/>
        </p:nvGrpSpPr>
        <p:grpSpPr>
          <a:xfrm rot="5400000">
            <a:off x="-23853" y="271919"/>
            <a:ext cx="1225349" cy="918932"/>
            <a:chOff x="3341100" y="508125"/>
            <a:chExt cx="2691300" cy="2063625"/>
          </a:xfrm>
        </p:grpSpPr>
        <p:sp>
          <p:nvSpPr>
            <p:cNvPr id="72" name="Google Shape;72;p3"/>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3"/>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4" name="Google Shape;74;p3"/>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Globalization of Business </a:t>
            </a:r>
            <a:endParaRPr b="1" sz="4000">
              <a:latin typeface="Titillium Web"/>
              <a:ea typeface="Titillium Web"/>
              <a:cs typeface="Titillium Web"/>
              <a:sym typeface="Titillium Web"/>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grpSp>
        <p:nvGrpSpPr>
          <p:cNvPr id="79" name="Google Shape;79;p4"/>
          <p:cNvGrpSpPr/>
          <p:nvPr/>
        </p:nvGrpSpPr>
        <p:grpSpPr>
          <a:xfrm rot="5400000">
            <a:off x="-23853" y="271919"/>
            <a:ext cx="1225349" cy="918932"/>
            <a:chOff x="3341100" y="508125"/>
            <a:chExt cx="2691300" cy="2063625"/>
          </a:xfrm>
        </p:grpSpPr>
        <p:sp>
          <p:nvSpPr>
            <p:cNvPr id="80" name="Google Shape;80;p4"/>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4"/>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2" name="Google Shape;82;p4"/>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Globalization- Defined </a:t>
            </a:r>
            <a:endParaRPr b="1" sz="4000">
              <a:latin typeface="Titillium Web"/>
              <a:ea typeface="Titillium Web"/>
              <a:cs typeface="Titillium Web"/>
              <a:sym typeface="Titillium Web"/>
            </a:endParaRPr>
          </a:p>
        </p:txBody>
      </p:sp>
      <p:sp>
        <p:nvSpPr>
          <p:cNvPr id="83" name="Google Shape;83;p4"/>
          <p:cNvSpPr txBox="1"/>
          <p:nvPr/>
        </p:nvSpPr>
        <p:spPr>
          <a:xfrm>
            <a:off x="468641" y="1686606"/>
            <a:ext cx="7956904" cy="1292631"/>
          </a:xfrm>
          <a:prstGeom prst="rect">
            <a:avLst/>
          </a:prstGeom>
          <a:noFill/>
          <a:ln>
            <a:noFill/>
          </a:ln>
        </p:spPr>
        <p:txBody>
          <a:bodyPr anchorCtr="0" anchor="t" bIns="91425" lIns="91425" spcFirstLastPara="1" rIns="91425" wrap="square" tIns="91425">
            <a:spAutoFit/>
          </a:bodyPr>
          <a:lstStyle/>
          <a:p>
            <a:pPr indent="0" lvl="0" marL="0" marR="0" rtl="0" algn="l">
              <a:lnSpc>
                <a:spcPct val="150000"/>
              </a:lnSpc>
              <a:spcBef>
                <a:spcPts val="0"/>
              </a:spcBef>
              <a:spcAft>
                <a:spcPts val="0"/>
              </a:spcAft>
              <a:buClr>
                <a:srgbClr val="000000"/>
              </a:buClr>
              <a:buSzPts val="1600"/>
              <a:buFont typeface="Arial"/>
              <a:buNone/>
            </a:pPr>
            <a:r>
              <a:rPr b="1" i="0" lang="en" sz="1600" u="none" cap="none" strike="noStrike">
                <a:solidFill>
                  <a:srgbClr val="1E1919"/>
                </a:solidFill>
                <a:latin typeface="Titillium Web"/>
                <a:ea typeface="Titillium Web"/>
                <a:cs typeface="Titillium Web"/>
                <a:sym typeface="Titillium Web"/>
              </a:rPr>
              <a:t>Globalization</a:t>
            </a:r>
            <a:r>
              <a:rPr b="0" i="0" lang="en" sz="1600" u="none" cap="none" strike="noStrike">
                <a:solidFill>
                  <a:srgbClr val="1E1919"/>
                </a:solidFill>
                <a:latin typeface="Titillium Web"/>
                <a:ea typeface="Titillium Web"/>
                <a:cs typeface="Titillium Web"/>
                <a:sym typeface="Titillium Web"/>
              </a:rPr>
              <a:t> Is the spread of products, technology, information, and jobs across national borders and cultures. In economic terms, it describes an interdependence of nations around the globe fostered through free trade</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pSp>
        <p:nvGrpSpPr>
          <p:cNvPr id="88" name="Google Shape;88;p5"/>
          <p:cNvGrpSpPr/>
          <p:nvPr/>
        </p:nvGrpSpPr>
        <p:grpSpPr>
          <a:xfrm rot="5400000">
            <a:off x="-23853" y="271919"/>
            <a:ext cx="1225349" cy="918932"/>
            <a:chOff x="3341100" y="508125"/>
            <a:chExt cx="2691300" cy="2063625"/>
          </a:xfrm>
        </p:grpSpPr>
        <p:sp>
          <p:nvSpPr>
            <p:cNvPr id="89" name="Google Shape;89;p5"/>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5"/>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1" name="Google Shape;91;p5"/>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Why Import and Export?</a:t>
            </a:r>
            <a:endParaRPr b="1" sz="4000">
              <a:latin typeface="Titillium Web"/>
              <a:ea typeface="Titillium Web"/>
              <a:cs typeface="Titillium Web"/>
              <a:sym typeface="Titillium Web"/>
            </a:endParaRPr>
          </a:p>
        </p:txBody>
      </p:sp>
      <p:sp>
        <p:nvSpPr>
          <p:cNvPr id="92" name="Google Shape;92;p5"/>
          <p:cNvSpPr txBox="1"/>
          <p:nvPr/>
        </p:nvSpPr>
        <p:spPr>
          <a:xfrm>
            <a:off x="419179" y="1616009"/>
            <a:ext cx="7831200" cy="27279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The Globalization of Business -</a:t>
            </a:r>
            <a:r>
              <a:rPr b="0" i="0" lang="en" sz="1600" u="none" cap="none" strike="noStrike">
                <a:solidFill>
                  <a:srgbClr val="FF0000"/>
                </a:solidFill>
                <a:latin typeface="Titillium Web"/>
                <a:ea typeface="Titillium Web"/>
                <a:cs typeface="Titillium Web"/>
                <a:sym typeface="Titillium Web"/>
              </a:rPr>
              <a:t>Why do countries trade?</a:t>
            </a:r>
            <a:endParaRPr b="0" i="0" sz="1600" u="none" cap="none" strike="noStrike">
              <a:solidFill>
                <a:srgbClr val="FF0000"/>
              </a:solidFill>
              <a:latin typeface="Titillium Web"/>
              <a:ea typeface="Titillium Web"/>
              <a:cs typeface="Titillium Web"/>
              <a:sym typeface="Titillium Web"/>
            </a:endParaRPr>
          </a:p>
          <a:p>
            <a:pPr indent="0" lvl="0" marL="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285750" lvl="0" marL="285750" marR="0" rtl="0" algn="l">
              <a:lnSpc>
                <a:spcPct val="115000"/>
              </a:lnSpc>
              <a:spcBef>
                <a:spcPts val="0"/>
              </a:spcBef>
              <a:spcAft>
                <a:spcPts val="0"/>
              </a:spcAft>
              <a:buClr>
                <a:srgbClr val="000000"/>
              </a:buClr>
              <a:buSzPts val="1600"/>
              <a:buFont typeface="Arial"/>
              <a:buChar char="•"/>
            </a:pPr>
            <a:r>
              <a:rPr b="0" i="0" lang="en" sz="1600" u="none" cap="none" strike="noStrike">
                <a:solidFill>
                  <a:srgbClr val="1E1919"/>
                </a:solidFill>
                <a:latin typeface="Titillium Web"/>
                <a:ea typeface="Titillium Web"/>
                <a:cs typeface="Titillium Web"/>
                <a:sym typeface="Titillium Web"/>
              </a:rPr>
              <a:t>No nation produces all the products &amp; services their citizens want to buy</a:t>
            </a:r>
            <a:endParaRPr b="0" i="0" sz="1600" u="none" cap="none" strike="noStrike">
              <a:solidFill>
                <a:srgbClr val="1E1919"/>
              </a:solidFill>
              <a:latin typeface="Titillium Web"/>
              <a:ea typeface="Titillium Web"/>
              <a:cs typeface="Titillium Web"/>
              <a:sym typeface="Titillium Web"/>
            </a:endParaRPr>
          </a:p>
          <a:p>
            <a:pPr indent="-184150" lvl="0" marL="28575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285750" lvl="0" marL="285750" marR="0" rtl="0" algn="l">
              <a:lnSpc>
                <a:spcPct val="115000"/>
              </a:lnSpc>
              <a:spcBef>
                <a:spcPts val="0"/>
              </a:spcBef>
              <a:spcAft>
                <a:spcPts val="0"/>
              </a:spcAft>
              <a:buClr>
                <a:srgbClr val="000000"/>
              </a:buClr>
              <a:buSzPts val="1600"/>
              <a:buFont typeface="Arial"/>
              <a:buChar char="•"/>
            </a:pPr>
            <a:r>
              <a:rPr b="0" i="0" lang="en" sz="1600" u="none" cap="none" strike="noStrike">
                <a:solidFill>
                  <a:srgbClr val="1E1919"/>
                </a:solidFill>
                <a:latin typeface="Titillium Web"/>
                <a:ea typeface="Titillium Web"/>
                <a:cs typeface="Titillium Web"/>
                <a:sym typeface="Titillium Web"/>
              </a:rPr>
              <a:t>Exporters –Sell goods &amp; services to other nations.</a:t>
            </a:r>
            <a:endParaRPr b="0" i="0" sz="1600" u="none" cap="none" strike="noStrike">
              <a:solidFill>
                <a:srgbClr val="1E1919"/>
              </a:solidFill>
              <a:latin typeface="Titillium Web"/>
              <a:ea typeface="Titillium Web"/>
              <a:cs typeface="Titillium Web"/>
              <a:sym typeface="Titillium Web"/>
            </a:endParaRPr>
          </a:p>
          <a:p>
            <a:pPr indent="-184150" lvl="0" marL="285750" marR="0" rtl="0" algn="l">
              <a:lnSpc>
                <a:spcPct val="115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285750" lvl="0" marL="285750" marR="0" rtl="0" algn="l">
              <a:lnSpc>
                <a:spcPct val="115000"/>
              </a:lnSpc>
              <a:spcBef>
                <a:spcPts val="0"/>
              </a:spcBef>
              <a:spcAft>
                <a:spcPts val="0"/>
              </a:spcAft>
              <a:buClr>
                <a:srgbClr val="000000"/>
              </a:buClr>
              <a:buSzPts val="1600"/>
              <a:buFont typeface="Arial"/>
              <a:buChar char="•"/>
            </a:pPr>
            <a:r>
              <a:rPr b="0" i="0" lang="en" sz="1600" u="none" cap="none" strike="noStrike">
                <a:solidFill>
                  <a:srgbClr val="1E1919"/>
                </a:solidFill>
                <a:latin typeface="Titillium Web"/>
                <a:ea typeface="Titillium Web"/>
                <a:cs typeface="Titillium Web"/>
                <a:sym typeface="Titillium Web"/>
              </a:rPr>
              <a:t>Importers –Buy goods &amp; services from others.</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15000"/>
              </a:lnSpc>
              <a:spcBef>
                <a:spcPts val="0"/>
              </a:spcBef>
              <a:spcAft>
                <a:spcPts val="0"/>
              </a:spcAft>
              <a:buClr>
                <a:schemeClr val="dk1"/>
              </a:buClr>
              <a:buSzPts val="1100"/>
              <a:buFont typeface="Arial"/>
              <a:buNone/>
            </a:pPr>
            <a:r>
              <a:t/>
            </a:r>
            <a:endParaRPr b="0" i="0" sz="1950" u="none" cap="none" strike="noStrike">
              <a:solidFill>
                <a:srgbClr val="1E1919"/>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400"/>
              <a:buFont typeface="Arial"/>
              <a:buNone/>
            </a:pPr>
            <a:r>
              <a:t/>
            </a:r>
            <a:endParaRPr b="1"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grpSp>
        <p:nvGrpSpPr>
          <p:cNvPr id="97" name="Google Shape;97;p6"/>
          <p:cNvGrpSpPr/>
          <p:nvPr/>
        </p:nvGrpSpPr>
        <p:grpSpPr>
          <a:xfrm rot="5400000">
            <a:off x="-23853" y="271919"/>
            <a:ext cx="1225349" cy="918932"/>
            <a:chOff x="3341100" y="508125"/>
            <a:chExt cx="2691300" cy="2063625"/>
          </a:xfrm>
        </p:grpSpPr>
        <p:sp>
          <p:nvSpPr>
            <p:cNvPr id="98" name="Google Shape;98;p6"/>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6"/>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0" name="Google Shape;100;p6"/>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4000">
                <a:latin typeface="Titillium Web"/>
                <a:ea typeface="Titillium Web"/>
                <a:cs typeface="Titillium Web"/>
                <a:sym typeface="Titillium Web"/>
              </a:rPr>
              <a:t>Why Import and Export?</a:t>
            </a:r>
            <a:endParaRPr b="1" sz="4000">
              <a:latin typeface="Titillium Web"/>
              <a:ea typeface="Titillium Web"/>
              <a:cs typeface="Titillium Web"/>
              <a:sym typeface="Titillium Web"/>
            </a:endParaRPr>
          </a:p>
        </p:txBody>
      </p:sp>
      <p:sp>
        <p:nvSpPr>
          <p:cNvPr id="101" name="Google Shape;101;p6"/>
          <p:cNvSpPr txBox="1"/>
          <p:nvPr/>
        </p:nvSpPr>
        <p:spPr>
          <a:xfrm>
            <a:off x="468641" y="1344060"/>
            <a:ext cx="8229600" cy="338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en" sz="1600" u="sng" cap="none" strike="noStrike">
                <a:solidFill>
                  <a:srgbClr val="1E1919"/>
                </a:solidFill>
                <a:latin typeface="Titillium Web"/>
                <a:ea typeface="Titillium Web"/>
                <a:cs typeface="Titillium Web"/>
                <a:sym typeface="Titillium Web"/>
              </a:rPr>
              <a:t>Absolute Advantage </a:t>
            </a:r>
            <a:endParaRPr b="1" i="0" sz="1600" u="sng"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A nation has an absolute advantage if (1) it’s the only source of a particular product or (2) it can make more of a product using fewer resources than other countries.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1" i="0" lang="en" sz="1600" u="sng" cap="none" strike="noStrike">
                <a:solidFill>
                  <a:srgbClr val="1E1919"/>
                </a:solidFill>
                <a:latin typeface="Titillium Web"/>
                <a:ea typeface="Titillium Web"/>
                <a:cs typeface="Titillium Web"/>
                <a:sym typeface="Titillium Web"/>
              </a:rPr>
              <a:t>Comparative Advantage </a:t>
            </a:r>
            <a:endParaRPr b="1" i="0" sz="1600" u="sng"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Exists when a country can produce a product at a lower opportunity cost compared to another nation.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1" i="0" lang="en" sz="1600" u="sng" cap="none" strike="noStrike">
                <a:solidFill>
                  <a:srgbClr val="1E1919"/>
                </a:solidFill>
                <a:latin typeface="Titillium Web"/>
                <a:ea typeface="Titillium Web"/>
                <a:cs typeface="Titillium Web"/>
                <a:sym typeface="Titillium Web"/>
              </a:rPr>
              <a:t>Opportunity Cost</a:t>
            </a:r>
            <a:endParaRPr b="1" i="0" sz="1600" u="sng" cap="none" strike="noStrike">
              <a:solidFill>
                <a:srgbClr val="1E1919"/>
              </a:solidFill>
              <a:latin typeface="Titillium Web"/>
              <a:ea typeface="Titillium Web"/>
              <a:cs typeface="Titillium Web"/>
              <a:sym typeface="Titillium Web"/>
            </a:endParaRPr>
          </a:p>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The products that a country must forego making in order to produce something else. When a country decides to specialize in a particular product, it must sacrifice the production of another product. </a:t>
            </a:r>
            <a:endParaRPr b="0" i="0" sz="1600" u="none" cap="none" strike="noStrike">
              <a:solidFill>
                <a:srgbClr val="1E1919"/>
              </a:solidFill>
              <a:latin typeface="Titillium Web"/>
              <a:ea typeface="Titillium Web"/>
              <a:cs typeface="Titillium Web"/>
              <a:sym typeface="Titillium Web"/>
            </a:endParaRPr>
          </a:p>
          <a:p>
            <a:pPr indent="457200" lvl="0" marL="0" marR="0" rtl="0" algn="l">
              <a:lnSpc>
                <a:spcPct val="100000"/>
              </a:lnSpc>
              <a:spcBef>
                <a:spcPts val="0"/>
              </a:spcBef>
              <a:spcAft>
                <a:spcPts val="0"/>
              </a:spcAft>
              <a:buClr>
                <a:srgbClr val="000000"/>
              </a:buClr>
              <a:buSzPts val="1600"/>
              <a:buFont typeface="Arial"/>
              <a:buNone/>
            </a:pPr>
            <a:r>
              <a:rPr b="0" i="0" lang="en" sz="1600" u="none" cap="none" strike="noStrike">
                <a:solidFill>
                  <a:srgbClr val="1E1919"/>
                </a:solidFill>
                <a:latin typeface="Titillium Web"/>
                <a:ea typeface="Titillium Web"/>
                <a:cs typeface="Titillium Web"/>
                <a:sym typeface="Titillium Web"/>
              </a:rPr>
              <a:t>Example: Farmer who plants corn vs. wheat</a:t>
            </a:r>
            <a:endParaRPr b="0" i="0" sz="16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grpSp>
        <p:nvGrpSpPr>
          <p:cNvPr id="106" name="Google Shape;106;p7"/>
          <p:cNvGrpSpPr/>
          <p:nvPr/>
        </p:nvGrpSpPr>
        <p:grpSpPr>
          <a:xfrm rot="5400000">
            <a:off x="-23853" y="271919"/>
            <a:ext cx="1225349" cy="918932"/>
            <a:chOff x="3341100" y="508125"/>
            <a:chExt cx="2691300" cy="2063625"/>
          </a:xfrm>
        </p:grpSpPr>
        <p:sp>
          <p:nvSpPr>
            <p:cNvPr id="107" name="Google Shape;107;p7"/>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7"/>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9" name="Google Shape;109;p7"/>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Trade is Critical to Economies </a:t>
            </a:r>
            <a:endParaRPr b="1" sz="4000">
              <a:latin typeface="Titillium Web"/>
              <a:ea typeface="Titillium Web"/>
              <a:cs typeface="Titillium Web"/>
              <a:sym typeface="Titillium Web"/>
            </a:endParaRPr>
          </a:p>
        </p:txBody>
      </p:sp>
      <p:sp>
        <p:nvSpPr>
          <p:cNvPr id="110" name="Google Shape;110;p7"/>
          <p:cNvSpPr txBox="1"/>
          <p:nvPr/>
        </p:nvSpPr>
        <p:spPr>
          <a:xfrm>
            <a:off x="493590" y="1594748"/>
            <a:ext cx="7182759" cy="2400627"/>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0" i="0" lang="en" sz="1600" u="none" cap="none" strike="noStrike">
                <a:solidFill>
                  <a:schemeClr val="dk1"/>
                </a:solidFill>
                <a:latin typeface="Titillium Web"/>
                <a:ea typeface="Titillium Web"/>
                <a:cs typeface="Titillium Web"/>
                <a:sym typeface="Titillium Web"/>
              </a:rPr>
              <a:t>Impact you as a: </a:t>
            </a:r>
            <a:endParaRPr b="0" i="0" sz="1600" u="none" cap="none" strike="noStrike">
              <a:solidFill>
                <a:schemeClr val="dk1"/>
              </a:solidFill>
              <a:latin typeface="Titillium Web"/>
              <a:ea typeface="Titillium Web"/>
              <a:cs typeface="Titillium Web"/>
              <a:sym typeface="Titillium Web"/>
            </a:endParaRPr>
          </a:p>
          <a:p>
            <a:pPr indent="-330200" lvl="0" marL="457200" marR="0" rtl="0" algn="l">
              <a:lnSpc>
                <a:spcPct val="200000"/>
              </a:lnSpc>
              <a:spcBef>
                <a:spcPts val="0"/>
              </a:spcBef>
              <a:spcAft>
                <a:spcPts val="0"/>
              </a:spcAft>
              <a:buClr>
                <a:schemeClr val="dk1"/>
              </a:buClr>
              <a:buSzPts val="1600"/>
              <a:buFont typeface="Titillium Web"/>
              <a:buChar char="●"/>
            </a:pPr>
            <a:r>
              <a:rPr b="0" i="0" lang="en" sz="1600" u="none" cap="none" strike="noStrike">
                <a:solidFill>
                  <a:schemeClr val="dk1"/>
                </a:solidFill>
                <a:latin typeface="Titillium Web"/>
                <a:ea typeface="Titillium Web"/>
                <a:cs typeface="Titillium Web"/>
                <a:sym typeface="Titillium Web"/>
              </a:rPr>
              <a:t>Consumer </a:t>
            </a:r>
            <a:endParaRPr b="0" i="0" sz="1600" u="none" cap="none" strike="noStrike">
              <a:solidFill>
                <a:schemeClr val="dk1"/>
              </a:solidFill>
              <a:latin typeface="Titillium Web"/>
              <a:ea typeface="Titillium Web"/>
              <a:cs typeface="Titillium Web"/>
              <a:sym typeface="Titillium Web"/>
            </a:endParaRPr>
          </a:p>
          <a:p>
            <a:pPr indent="-330200" lvl="0" marL="457200" marR="0" rtl="0" algn="l">
              <a:lnSpc>
                <a:spcPct val="200000"/>
              </a:lnSpc>
              <a:spcBef>
                <a:spcPts val="0"/>
              </a:spcBef>
              <a:spcAft>
                <a:spcPts val="0"/>
              </a:spcAft>
              <a:buClr>
                <a:schemeClr val="dk1"/>
              </a:buClr>
              <a:buSzPts val="1600"/>
              <a:buFont typeface="Titillium Web"/>
              <a:buChar char="●"/>
            </a:pPr>
            <a:r>
              <a:rPr b="0" i="0" lang="en" sz="1600" u="none" cap="none" strike="noStrike">
                <a:solidFill>
                  <a:schemeClr val="dk1"/>
                </a:solidFill>
                <a:latin typeface="Titillium Web"/>
                <a:ea typeface="Titillium Web"/>
                <a:cs typeface="Titillium Web"/>
                <a:sym typeface="Titillium Web"/>
              </a:rPr>
              <a:t>International student </a:t>
            </a:r>
            <a:endParaRPr b="0" i="0" sz="1600" u="none" cap="none" strike="noStrike">
              <a:solidFill>
                <a:schemeClr val="dk1"/>
              </a:solidFill>
              <a:latin typeface="Titillium Web"/>
              <a:ea typeface="Titillium Web"/>
              <a:cs typeface="Titillium Web"/>
              <a:sym typeface="Titillium Web"/>
            </a:endParaRPr>
          </a:p>
          <a:p>
            <a:pPr indent="-330200" lvl="0" marL="457200" marR="0" rtl="0" algn="l">
              <a:lnSpc>
                <a:spcPct val="200000"/>
              </a:lnSpc>
              <a:spcBef>
                <a:spcPts val="0"/>
              </a:spcBef>
              <a:spcAft>
                <a:spcPts val="0"/>
              </a:spcAft>
              <a:buClr>
                <a:schemeClr val="dk1"/>
              </a:buClr>
              <a:buSzPts val="1600"/>
              <a:buFont typeface="Titillium Web"/>
              <a:buChar char="●"/>
            </a:pPr>
            <a:r>
              <a:rPr b="0" i="0" lang="en" sz="1600" u="none" cap="none" strike="noStrike">
                <a:solidFill>
                  <a:schemeClr val="dk1"/>
                </a:solidFill>
                <a:latin typeface="Titillium Web"/>
                <a:ea typeface="Titillium Web"/>
                <a:cs typeface="Titillium Web"/>
                <a:sym typeface="Titillium Web"/>
              </a:rPr>
              <a:t>Future manager dealing with colleagues, suppliers, and customers from abroad </a:t>
            </a:r>
            <a:endParaRPr b="0" i="0" sz="1600" u="none" cap="none" strike="noStrike">
              <a:solidFill>
                <a:schemeClr val="dk1"/>
              </a:solidFill>
              <a:latin typeface="Titillium Web"/>
              <a:ea typeface="Titillium Web"/>
              <a:cs typeface="Titillium Web"/>
              <a:sym typeface="Titillium Web"/>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grpSp>
        <p:nvGrpSpPr>
          <p:cNvPr id="115" name="Google Shape;115;p8"/>
          <p:cNvGrpSpPr/>
          <p:nvPr/>
        </p:nvGrpSpPr>
        <p:grpSpPr>
          <a:xfrm rot="5400000">
            <a:off x="-23853" y="271919"/>
            <a:ext cx="1225349" cy="918932"/>
            <a:chOff x="3341100" y="508125"/>
            <a:chExt cx="2691300" cy="2063625"/>
          </a:xfrm>
        </p:grpSpPr>
        <p:sp>
          <p:nvSpPr>
            <p:cNvPr id="116" name="Google Shape;116;p8"/>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7" name="Google Shape;117;p8"/>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8" name="Google Shape;118;p8"/>
          <p:cNvSpPr txBox="1"/>
          <p:nvPr>
            <p:ph type="title"/>
          </p:nvPr>
        </p:nvSpPr>
        <p:spPr>
          <a:xfrm>
            <a:off x="1300500" y="339425"/>
            <a:ext cx="75318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Balance Payments </a:t>
            </a:r>
            <a:endParaRPr b="1" sz="4000">
              <a:latin typeface="Titillium Web"/>
              <a:ea typeface="Titillium Web"/>
              <a:cs typeface="Titillium Web"/>
              <a:sym typeface="Titillium Web"/>
            </a:endParaRPr>
          </a:p>
        </p:txBody>
      </p:sp>
      <p:pic>
        <p:nvPicPr>
          <p:cNvPr id="119" name="Google Shape;119;p8"/>
          <p:cNvPicPr preferRelativeResize="0"/>
          <p:nvPr/>
        </p:nvPicPr>
        <p:blipFill rotWithShape="1">
          <a:blip r:embed="rId3">
            <a:alphaModFix/>
          </a:blip>
          <a:srcRect b="0" l="0" r="0" t="0"/>
          <a:stretch/>
        </p:blipFill>
        <p:spPr>
          <a:xfrm>
            <a:off x="1300500" y="1123325"/>
            <a:ext cx="5381650" cy="37917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grpSp>
        <p:nvGrpSpPr>
          <p:cNvPr id="124" name="Google Shape;124;p9"/>
          <p:cNvGrpSpPr/>
          <p:nvPr/>
        </p:nvGrpSpPr>
        <p:grpSpPr>
          <a:xfrm rot="5400000">
            <a:off x="-153203" y="271919"/>
            <a:ext cx="1225349" cy="918932"/>
            <a:chOff x="3341100" y="508125"/>
            <a:chExt cx="2691300" cy="2063625"/>
          </a:xfrm>
        </p:grpSpPr>
        <p:sp>
          <p:nvSpPr>
            <p:cNvPr id="125" name="Google Shape;125;p9"/>
            <p:cNvSpPr/>
            <p:nvPr/>
          </p:nvSpPr>
          <p:spPr>
            <a:xfrm rot="-5400000">
              <a:off x="4035900" y="-186675"/>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9"/>
            <p:cNvSpPr/>
            <p:nvPr/>
          </p:nvSpPr>
          <p:spPr>
            <a:xfrm rot="-5400000">
              <a:off x="4035900" y="575250"/>
              <a:ext cx="1301700" cy="2691300"/>
            </a:xfrm>
            <a:prstGeom prst="chevron">
              <a:avLst>
                <a:gd fmla="val 50000" name="adj"/>
              </a:avLst>
            </a:prstGeom>
            <a:solidFill>
              <a:srgbClr val="C65C17"/>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7" name="Google Shape;127;p9"/>
          <p:cNvSpPr txBox="1"/>
          <p:nvPr>
            <p:ph type="title"/>
          </p:nvPr>
        </p:nvSpPr>
        <p:spPr>
          <a:xfrm>
            <a:off x="918925" y="118700"/>
            <a:ext cx="7995000" cy="783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b="1" lang="en" sz="4000">
                <a:latin typeface="Titillium Web"/>
                <a:ea typeface="Titillium Web"/>
                <a:cs typeface="Titillium Web"/>
                <a:sym typeface="Titillium Web"/>
              </a:rPr>
              <a:t>Market Growth- Revenue Expansion</a:t>
            </a:r>
            <a:endParaRPr b="1" sz="4000">
              <a:latin typeface="Titillium Web"/>
              <a:ea typeface="Titillium Web"/>
              <a:cs typeface="Titillium Web"/>
              <a:sym typeface="Titillium Web"/>
            </a:endParaRPr>
          </a:p>
        </p:txBody>
      </p:sp>
      <p:pic>
        <p:nvPicPr>
          <p:cNvPr id="128" name="Google Shape;128;p9"/>
          <p:cNvPicPr preferRelativeResize="0"/>
          <p:nvPr/>
        </p:nvPicPr>
        <p:blipFill rotWithShape="1">
          <a:blip r:embed="rId3">
            <a:alphaModFix/>
          </a:blip>
          <a:srcRect b="0" l="0" r="0" t="0"/>
          <a:stretch/>
        </p:blipFill>
        <p:spPr>
          <a:xfrm>
            <a:off x="439613" y="2448806"/>
            <a:ext cx="8264774" cy="2266950"/>
          </a:xfrm>
          <a:prstGeom prst="rect">
            <a:avLst/>
          </a:prstGeom>
          <a:noFill/>
          <a:ln>
            <a:noFill/>
          </a:ln>
        </p:spPr>
      </p:pic>
      <p:sp>
        <p:nvSpPr>
          <p:cNvPr id="129" name="Google Shape;129;p9"/>
          <p:cNvSpPr txBox="1"/>
          <p:nvPr/>
        </p:nvSpPr>
        <p:spPr>
          <a:xfrm>
            <a:off x="1081072" y="1776496"/>
            <a:ext cx="65181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Titillium Web"/>
                <a:ea typeface="Titillium Web"/>
                <a:cs typeface="Titillium Web"/>
                <a:sym typeface="Titillium Web"/>
              </a:rPr>
              <a:t>Key strategies for reaching global markets </a:t>
            </a:r>
            <a:endParaRPr b="1" i="0" sz="1800" u="none" cap="none" strike="noStrike">
              <a:solidFill>
                <a:srgbClr val="000000"/>
              </a:solidFill>
              <a:latin typeface="Titillium Web"/>
              <a:ea typeface="Titillium Web"/>
              <a:cs typeface="Titillium Web"/>
              <a:sym typeface="Titillium Web"/>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ronpoff</dc:creator>
</cp:coreProperties>
</file>