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6"/>
  </p:notesMasterIdLst>
  <p:sldIdLst>
    <p:sldId id="256" r:id="rId5"/>
  </p:sldIdLst>
  <p:sldSz cx="36576000" cy="36576000"/>
  <p:notesSz cx="6858000" cy="9144000"/>
  <p:embeddedFontLst>
    <p:embeddedFont>
      <p:font typeface="Arial Black" panose="020B0604020202020204" pitchFamily="34" charset="0"/>
      <p:regular r:id="rId7"/>
      <p:bold r:id="rId8"/>
    </p:embeddedFont>
    <p:embeddedFont>
      <p:font typeface="Arial Narrow" panose="020B060402020202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520" userDrawn="1">
          <p15:clr>
            <a:srgbClr val="A4A3A4"/>
          </p15:clr>
        </p15:guide>
        <p15:guide id="2" pos="11520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22464" userDrawn="1">
          <p15:clr>
            <a:srgbClr val="A4A3A4"/>
          </p15:clr>
        </p15:guide>
        <p15:guide id="5" orient="horz" pos="720" userDrawn="1">
          <p15:clr>
            <a:srgbClr val="A4A3A4"/>
          </p15:clr>
        </p15:guide>
        <p15:guide id="6" orient="horz" pos="22290" userDrawn="1">
          <p15:clr>
            <a:srgbClr val="A4A3A4"/>
          </p15:clr>
        </p15:guide>
        <p15:guide id="7" pos="7488" userDrawn="1">
          <p15:clr>
            <a:srgbClr val="A4A3A4"/>
          </p15:clr>
        </p15:guide>
        <p15:guide id="8" pos="7992" userDrawn="1">
          <p15:clr>
            <a:srgbClr val="A4A3A4"/>
          </p15:clr>
        </p15:guide>
        <p15:guide id="9" pos="14952" userDrawn="1">
          <p15:clr>
            <a:srgbClr val="A4A3A4"/>
          </p15:clr>
        </p15:guide>
        <p15:guide id="10" pos="15528" userDrawn="1">
          <p15:clr>
            <a:srgbClr val="A4A3A4"/>
          </p15:clr>
        </p15:guide>
        <p15:guide id="11" orient="horz" pos="2880" userDrawn="1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7" roundtripDataSignature="AMtx7miDXill8jaou+4ejMMKWcE3Mvd88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E07EBD-A8C4-EA35-993C-5993748E6368}" name="Guest User" initials="GU" userId="S::urn:spo:anon#c1193b2d79b2111aaabff0c77207910d6a8b5ad1d414dae651ecb102a21aa9b7::" providerId="AD"/>
  <p188:author id="{CE1ED2C7-901E-0109-9D9C-E5B68051836C}" name="O'Donnell, Abby" initials="OA" userId="S::abby23@vt.edu::62f1580d-83ea-4c12-ad2b-16c3c18322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1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>
        <p:scale>
          <a:sx n="40" d="100"/>
          <a:sy n="40" d="100"/>
        </p:scale>
        <p:origin x="904" y="-3632"/>
      </p:cViewPr>
      <p:guideLst>
        <p:guide orient="horz" pos="11520"/>
        <p:guide pos="11520"/>
        <p:guide pos="576"/>
        <p:guide pos="22464"/>
        <p:guide orient="horz" pos="720"/>
        <p:guide orient="horz" pos="22290"/>
        <p:guide pos="7488"/>
        <p:guide pos="7992"/>
        <p:guide pos="14952"/>
        <p:guide pos="15528"/>
        <p:guide orient="horz"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22" Type="http://schemas.microsoft.com/office/2018/10/relationships/authors" Target="author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4-08T17:09:50.20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27058 6875 16383 0 0,'-2'0'0'0'0,"-8"0"0"0"0,-11-4 0 0 0,-13-6 0 0 0,-9-7 0 0 0,-7-7 0 0 0,0-5 0 0 0,4 0 0 0 0,4 2 0 0 0,5 0 0 0 0,1 2 0 0 0,1 3 0 0 0,0 0 0 0 0,2 1 0 0 0,3 2 0 0 0,4 2 0 0 0,8 1 0 0 0,7 2 0 0 0,8 4 0 0 0,10 3 0 0 0,10 5 0 0 0,8 4 0 0 0,6 3 0 0 0,4 4 0 0 0,3 3 0 0 0,3 4 0 0 0,7 2 0 0 0,9 3 0 0 0,8 5 0 0 0,6 5 0 0 0,1 1 0 0 0,-2 0 0 0 0,-9-3 0 0 0,-11-4 0 0 0,-12-4 0 0 0,-13-5 0 0 0,-10-2 0 0 0,-8-4 0 0 0,-6-2 0 0 0,-6-3 0 0 0,-5-3 0 0 0,-7-1 0 0 0,-9 0 0 0 0,-8-2 0 0 0,-5 1 0 0 0,-5-2 0 0 0,-3-4 0 0 0,0-5 0 0 0,1-7 0 0 0,-2-5 0 0 0,-2-1 0 0 0,4 5 0 0 0,6 4 0 0 0,11 7 0 0 0,16 6 0 0 0,15 6 0 0 0,13 3 0 0 0,8 5 0 0 0,7 1 0 0 0,5 2 0 0 0,2 2 0 0 0,1 2 0 0 0,0 2 0 0 0,-3-1 0 0 0,-2-2 0 0 0,-3-5 0 0 0,-5-2 0 0 0,-4-3 0 0 0,-4-2 0 0 0,-2-2 0 0 0,-3-1 0 0 0,-1-3 0 0 0,-4 0 0 0 0,-8-3 0 0 0,-12-9 0 0 0,-16-8 0 0 0,-13-7 0 0 0,-7-4 0 0 0,-2-2 0 0 0,-2-3 0 0 0,-3-5 0 0 0,2-6 0 0 0,3-1 0 0 0,4 0 0 0 0,7 5 0 0 0,7 3 0 0 0,6 2 0 0 0,6 2 0 0 0,4 0 0 0 0,0 1 0 0 0,1 0 0 0 0,1 2 0 0 0,0 1 0 0 0,1 1 0 0 0,0 0 0 0 0,-1 2 0 0 0,1 3 0 0 0,0 2 0 0 0,1 2 0 0 0,-1 3 0 0 0,-1 2 0 0 0,0 3 0 0 0,0 2 0 0 0,2 1 0 0 0,-1 1 0 0 0,1 0 0 0 0,-1 0 0 0 0,-1-1 0 0 0,-2 0 0 0 0,-1 0 0 0 0,0-1 0 0 0,-1-1 0 0 0,1-4 0 0 0,-1-3 0 0 0,1-3 0 0 0,0-4 0 0 0,0-2 0 0 0,0-2 0 0 0,0 0 0 0 0,1-1 0 0 0,-1 1 0 0 0,1 2 0 0 0,0 2 0 0 0,2 2 0 0 0,1 3 0 0 0,0 2 0 0 0,-1 1 0 0 0,0 2 0 0 0,0 1 0 0 0,0 1 0 0 0,2 2 0 0 0,2 2 0 0 0,1 1 0 0 0,1 0 0 0 0,0 0 0 0 0,-1 1 0 0 0,1 1 0 0 0,-1 1 0 0 0,1 0 0 0 0,-1-1 0 0 0,0 0 0 0 0,0 1 0 0 0,0 0 0 0 0,1 0 0 0 0,1 1 0 0 0,0-1 0 0 0,1 0 0 0 0,-1 0 0 0 0,0 0 0 0 0,2-1 0 0 0,-1-1 0 0 0,1-1 0 0 0,-1 3 0 0 0,0 0 0 0 0,1-1 0 0 0,0-1 0 0 0,-1-1 0 0 0,0 1 0 0 0,0 0 0 0 0,-1 0 0 0 0,-1 2 0 0 0,-3 2 0 0 0,0 1 0 0 0,-1 3 0 0 0,1 0 0 0 0,-1 1 0 0 0,0 0 0 0 0,-1 0 0 0 0,0 1 0 0 0,1-1 0 0 0,0 0 0 0 0,1 0 0 0 0,-1 0 0 0 0,-1 1 0 0 0,-1-1 0 0 0,0 0 0 0 0,0 0 0 0 0,0-1 0 0 0,0 1 0 0 0,-1 0 0 0 0,-1 0 0 0 0,1 2 0 0 0,-1 1 0 0 0,0 1 0 0 0,0 1 0 0 0,2 1 0 0 0,1 0 0 0 0,2-1 0 0 0,1 1 0 0 0,0-1 0 0 0,3 0 0 0 0,7-2 0 0 0,11-1 0 0 0,9-1 0 0 0,8-3 0 0 0,4-1 0 0 0,0-3 0 0 0,3-1 0 0 0,-1-1 0 0 0,-1-3 0 0 0,-1-1 0 0 0,-2-1 0 0 0,-1 0 0 0 0,-2 0 0 0 0,-2 0 0 0 0,-3 3 0 0 0,-2 1 0 0 0,-4 0 0 0 0,-1 0 0 0 0,-1 1 0 0 0,-2 2 0 0 0,-1 1 0 0 0,-3-1 0 0 0,-5 2 0 0 0,-12 0 0 0 0,-14 5 0 0 0,-12 5 0 0 0,-9 4 0 0 0,-4 2 0 0 0,-2 2 0 0 0,1 2 0 0 0,4 1 0 0 0,1 0 0 0 0,1-4 0 0 0,1-4 0 0 0,2-3 0 0 0,1-3 0 0 0,3-2 0 0 0,0 0 0 0 0,5-2 0 0 0,5 0 0 0 0,6 1 0 0 0,7-1 0 0 0,9 1 0 0 0,8-1 0 0 0,8 1 0 0 0,6 0 0 0 0,3 0 0 0 0,0 0 0 0 0,2 0 0 0 0,2 0 0 0 0,1 0 0 0 0,0 0 0 0 0,3 0 0 0 0,1 0 0 0 0,0 0 0 0 0,2 0 0 0 0,0-1 0 0 0,-1-4 0 0 0,1-3 0 0 0,-1 1 0 0 0,-2-1 0 0 0,-4 0 0 0 0,-2 1 0 0 0,-3 2 0 0 0,-1 2 0 0 0,-3 0 0 0 0,-2 0 0 0 0,-2-2 0 0 0,-4-1 0 0 0,-4 0 0 0 0,-5 1 0 0 0,-6 1 0 0 0,-11 2 0 0 0,-10 1 0 0 0,-8 1 0 0 0,-6 3 0 0 0,-2 6 0 0 0,1 4 0 0 0,2 2 0 0 0,2-1 0 0 0,1-1 0 0 0,3-2 0 0 0,6-4 0 0 0,3-2 0 0 0,4-3 0 0 0,2-1 0 0 0,6-2 0 0 0,5-3 0 0 0,9-2 0 0 0,8-2 0 0 0,9-4 0 0 0,5-2 0 0 0,3 0 0 0 0,2 0 0 0 0,2 0 0 0 0,2 1 0 0 0,2 1 0 0 0,2 1 0 0 0,1 2 0 0 0,3 1 0 0 0,4 1 0 0 0,5 2 0 0 0,7 0 0 0 0,6 3 0 0 0,6 0 0 0 0,-1 1 0 0 0,-4 1 0 0 0,-7 0 0 0 0,-8 1 0 0 0,-9 2 0 0 0,-9 2 0 0 0,-9 3 0 0 0,-9 2 0 0 0,-4 1 0 0 0,-5 1 0 0 0,-2 2 0 0 0,-1 1 0 0 0,1 0 0 0 0,-1 0 0 0 0,0-1 0 0 0,-1 0 0 0 0,-4 1 0 0 0,-3 3 0 0 0,-4 1 0 0 0,-3 1 0 0 0,-2 1 0 0 0,-4 1 0 0 0,0-1 0 0 0,-1-1 0 0 0,1 0 0 0 0,2-2 0 0 0,4-2 0 0 0,3-3 0 0 0,7-3 0 0 0,6-3 0 0 0,9-3 0 0 0,8-2 0 0 0,9-2 0 0 0,6 4 0 0 0,6 7 0 0 0,6 7 0 0 0,4 8 0 0 0,-2 5 0 0 0,-6 0 0 0 0,-8-7 0 0 0,-10-11 0 0 0,-11-9 0 0 0,-10-10 0 0 0,-8-7 0 0 0,-3-4 0 0 0,-2-3 0 0 0,-1-3 0 0 0,-1-2 0 0 0,0-2 0 0 0,1 1 0 0 0,0 1 0 0 0,-1 1 0 0 0,-2 1 0 0 0,-2 2 0 0 0,-3 1 0 0 0,0 2 0 0 0,-1 3 0 0 0,-1 3 0 0 0,-2 1 0 0 0,-2 0 0 0 0,-4 0 0 0 0,1 0 0 0 0,1 1 0 0 0,4 2 0 0 0,5 1 0 0 0,4 0 0 0 0,3-1 0 0 0,3 0 0 0 0,1 0 0 0 0,3-2 0 0 0,3 1 0 0 0,3 1 0 0 0,5 2 0 0 0,4 5 0 0 0,2 7 0 0 0,3 6 0 0 0,1 4 0 0 0,1 3 0 0 0,1 2 0 0 0,0 0 0 0 0,3 2 0 0 0,0 2 0 0 0,1 2 0 0 0,0 1 0 0 0,1 2 0 0 0,2 1 0 0 0,0 2 0 0 0,1 2 0 0 0,0 0 0 0 0,1 1 0 0 0,-1 0 0 0 0,1-3 0 0 0,-1 0 0 0 0,0-1 0 0 0,1 0 0 0 0,-2-1 0 0 0,-1 0 0 0 0,-2 0 0 0 0,-3-1 0 0 0,-2-4 0 0 0,-3-3 0 0 0,-1-2 0 0 0,-1-3 0 0 0,-2-1 0 0 0,-1-1 0 0 0,0 0 0 0 0,1 0 0 0 0,1 0 0 0 0,1 1 0 0 0,0 0 0 0 0,0 0 0 0 0,1-1 0 0 0,-1-1 0 0 0,1-1 0 0 0,0-2 0 0 0,0 1 0 0 0,-1-1 0 0 0,0-1 0 0 0,0 2 0 0 0,-1-1 0 0 0,1 1 0 0 0,1 0 0 0 0,0 0 0 0 0,1 1 0 0 0,0 1 0 0 0,-1 1 0 0 0,1 0 0 0 0,0 1 0 0 0,-1 1 0 0 0,1-2 0 0 0,1 0 0 0 0,-1-3 0 0 0,-1-1 0 0 0,-2-2 0 0 0,-1 0 0 0 0,-1-4 0 0 0,-3-8 0 0 0,-1-11 0 0 0,-4-11 0 0 0,-2-8 0 0 0,-4-2 0 0 0,-3-1 0 0 0,-4 1 0 0 0,0 4 0 0 0,-2 2 0 0 0,1 3 0 0 0,0 3 0 0 0,-1 1 0 0 0,0 2 0 0 0,-1-1 0 0 0,-2 2 0 0 0,-2 1 0 0 0,0 5 0 0 0,0 4 0 0 0,1 3 0 0 0,3 3 0 0 0,3 2 0 0 0,5 5 0 0 0,3 5 0 0 0,5 7 0 0 0,5 4 0 0 0,5 4 0 0 0,7 2 0 0 0,4 1 0 0 0,3 0 0 0 0,2-1 0 0 0,0 1 0 0 0,0-2 0 0 0,3 2 0 0 0,2 1 0 0 0,2 2 0 0 0,2 2 0 0 0,2 1 0 0 0,0 0 0 0 0,1-1 0 0 0,-1-2 0 0 0,1-2 0 0 0,-3-2 0 0 0,-5-2 0 0 0,-3-3 0 0 0,-5-4 0 0 0,-3-1 0 0 0,-2-2 0 0 0,-1-3 0 0 0,0 1 0 0 0,1 0 0 0 0,2 0 0 0 0,5-1 0 0 0,2 1 0 0 0,1 1 0 0 0,2 1 0 0 0,0 2 0 0 0,-3 0 0 0 0,-1 0 0 0 0,0 0 0 0 0,-1-2 0 0 0,-2-1 0 0 0,-1-1 0 0 0,-2-3 0 0 0,-1-1 0 0 0,-2-2 0 0 0,-1 0 0 0 0,0-1 0 0 0,-1 2 0 0 0,1 0 0 0 0,-1 0 0 0 0,0 1 0 0 0,0-1 0 0 0,0 0 0 0 0,-1-1 0 0 0,-1 1 0 0 0,0 1 0 0 0,-1 0 0 0 0,2 0 0 0 0,1-1 0 0 0,0 1 0 0 0,-1 0 0 0 0,1-1 0 0 0,0-1 0 0 0,1 2 0 0 0,0 0 0 0 0,-1-1 0 0 0,-1 0 0 0 0,1 0 0 0 0,-1 0 0 0 0,1 0 0 0 0,0 0 0 0 0,1 1 0 0 0,0-1 0 0 0,-2-1 0 0 0,-1 1 0 0 0,0-1 0 0 0,0 0 0 0 0,-1 0 0 0 0,0-1 0 0 0,-1 1 0 0 0,-1 0 0 0 0,0 0 0 0 0,1-1 0 0 0,1-1 0 0 0,0 1 0 0 0,1-1 0 0 0,0 2 0 0 0,-1-1 0 0 0,1-1 0 0 0,0-1 0 0 0,-1-2 0 0 0,0 0 0 0 0,-2 1 0 0 0,-2 1 0 0 0,0-1 0 0 0,0 1 0 0 0,-2 1 0 0 0,0 0 0 0 0,1-2 0 0 0,0 0 0 0 0,2-1 0 0 0,-2 1 0 0 0,1 1 0 0 0,2-1 0 0 0,1 0 0 0 0,-2 1 0 0 0,1 0 0 0 0,-1 0 0 0 0,0 0 0 0 0,2-2 0 0 0,1 0 0 0 0,-3-3 0 0 0,-6-2 0 0 0,-5 0 0 0 0,-5-1 0 0 0,-5 0 0 0 0,-2-1 0 0 0,-1-2 0 0 0,-3 0 0 0 0,1-1 0 0 0,1 0 0 0 0,3-1 0 0 0,2 0 0 0 0,1 0 0 0 0,1-1 0 0 0,2-1 0 0 0,2 0 0 0 0,2 0 0 0 0,2-2 0 0 0,2 1 0 0 0,1 1 0 0 0,-1 1 0 0 0,-4 1 0 0 0,-4 2-16383 0 0,-2 1 16383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4-08T17:09:50.21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25351 5653 16383 0 0,'0'3'0'0'0,"0"8"0"0"0,0 16 0 0 0,0 24 0 0 0,0 24 0 0 0,0 16 0 0 0,0 10 0 0 0,0-3 0 0 0,0-10 0 0 0,0-17 0 0 0,0-15 0 0 0,0-19 0 0 0,0-16 0 0 0,0-19 0 0 0,0-17 0 0 0,0-16 0 0 0,0-15 0 0 0,1-12 0 0 0,3-10 0 0 0,-1-10 0 0 0,0-10 0 0 0,0-8 0 0 0,-2-6 0 0 0,0 0 0 0 0,-2 5 0 0 0,-6 8 0 0 0,-5 14 0 0 0,-3 13 0 0 0,-3 14 0 0 0,-2 14 0 0 0,-5 11 0 0 0,-4 11 0 0 0,-2 6 0 0 0,-1 8 0 0 0,3 12 0 0 0,3 19 0 0 0,6 25 0 0 0,4 30 0 0 0,5 28 0 0 0,4 25 0 0 0,4 21 0 0 0,2 15 0 0 0,1 7 0 0 0,1-1 0 0 0,0-12 0 0 0,0-18 0 0 0,0-23 0 0 0,-1-24 0 0 0,0-24 0 0 0,0-21 0 0 0,1-22 0 0 0,-1-23 0 0 0,-1-24 0 0 0,3-22 0 0 0,3-19 0 0 0,5-14 0 0 0,4-14 0 0 0,3-13 0 0 0,1-10 0 0 0,1-4 0 0 0,0 1 0 0 0,2 4 0 0 0,-1 8 0 0 0,-1 5 0 0 0,-1 4 0 0 0,1 3 0 0 0,0 1 0 0 0,0 1 0 0 0,-2 0 0 0 0,-4 6 0 0 0,-5 9 0 0 0,-3 11 0 0 0,-2 8 0 0 0,-2 6 0 0 0,-2 2 0 0 0,-2 1 0 0 0,-2 4 0 0 0,-4 6 0 0 0,-3 7 0 0 0,-1 6 0 0 0,-4 8 0 0 0,-2 10 0 0 0,-1 18 0 0 0,-1 14 0 0 0,1 13 0 0 0,3 8 0 0 0,3 5 0 0 0,2 5 0 0 0,3 4 0 0 0,3 0 0 0 0,3-1 0 0 0,2-1 0 0 0,1 1 0 0 0,0 4 0 0 0,1 2 0 0 0,-1 2 0 0 0,1 3 0 0 0,-1-1 0 0 0,1-5 0 0 0,-1-7 0 0 0,0-9 0 0 0,0-10 0 0 0,0-10 0 0 0,0-8 0 0 0,-3-5 0 0 0,-4-5 0 0 0,-4-4 0 0 0,-7-3 0 0 0,-6-3 0 0 0,-6-4 0 0 0,-4-3 0 0 0,-5-3 0 0 0,-3-2 0 0 0,-3-2 0 0 0,-2 0 0 0 0,0-1 0 0 0,2 1 0 0 0,0-1 0 0 0,1-1 0 0 0,0-5 0 0 0,2-5 0 0 0,1-3 0 0 0,3-1 0 0 0,3 2 0 0 0,3 4 0 0 0,3 4 0 0 0,3 2 0 0 0,-2 2 0 0 0,0-1 0 0 0,-2 0 0 0 0,-1 1 0 0 0,2 1 0 0 0,4 0 0 0 0,8 1 0 0 0,10-1 0 0 0,13 1 0 0 0,14 0 0 0 0,13 1 0 0 0,10-1 0 0 0,7 0 0 0 0,10 0 0 0 0,8 0 0 0 0,3 4 0 0 0,-1 4 0 0 0,-7 3 0 0 0,-9 1 0 0 0,-9-1 0 0 0,-8-1 0 0 0,-6-1 0 0 0,-3-1 0 0 0,-3-2 0 0 0,-3 0 0 0 0,-4 0 0 0 0,-5 2 0 0 0,-4 2 0 0 0,-5 0 0 0 0,-2 1 0 0 0,-1 0 0 0 0,-3-3 0 0 0,-2-1 0 0 0,-4-1 0 0 0,-5-1 0 0 0,-5-2 0 0 0,-4-1 0 0 0,-3 0 0 0 0,0-2 0 0 0,0 0 0 0 0,0 0 0 0 0,0 0 0 0 0,-1-1 0 0 0,0 1 0 0 0,-1 0 0 0 0,1 0 0 0 0,3-1 0 0 0,4-3 0 0 0,6-1 0 0 0,6-1 0 0 0,6 0 0 0 0,9-1 0 0 0,9-1 0 0 0,11 0 0 0 0,7-2 0 0 0,7-3 0 0 0,8-1 0 0 0,12-2 0 0 0,17-4 0 0 0,22-2 0 0 0,17-1 0 0 0,8 4 0 0 0,-1 5 0 0 0,-9 4 0 0 0,-10 5 0 0 0,-9 2 0 0 0,-9 3 0 0 0,-6 0 0 0 0,-9 1 0 0 0,-8 0 0 0 0,-8 1 0 0 0,-7 2 0 0 0,-5 4 0 0 0,-3 1 0 0 0,1 3 0 0 0,2 2 0 0 0,4 0 0 0 0,6 2 0 0 0,4 3 0 0 0,2 1 0 0 0,-1 3 0 0 0,-3 0 0 0 0,-4 0 0 0 0,-8-3 0 0 0,-6-3 0 0 0,-7-3 0 0 0,-8-3 0 0 0,-6-1 0 0 0,-6-2 0 0 0,-5 0 0 0 0,-4-1 0 0 0,-1 1 0 0 0,-3 0 0 0 0,0 0 0 0 0,0 1 0 0 0,-1-2 0 0 0,-3-1 0 0 0,-4-3 0 0 0,-3-1 0 0 0,-5-1 0 0 0,-4-2 0 0 0,-3-7 0 0 0,-1-5 0 0 0,1-6 0 0 0,0-3 0 0 0,3-5 0 0 0,3-3 0 0 0,3-3 0 0 0,2-1 0 0 0,1 4 0 0 0,2 3 0 0 0,0 3 0 0 0,1 3 0 0 0,0 2 0 0 0,1 1 0 0 0,-1 3 0 0 0,1 3 0 0 0,1 4 0 0 0,0 5 0 0 0,0 7 0 0 0,0 8 0 0 0,-1 8 0 0 0,1 6 0 0 0,1 2 0 0 0,2 2 0 0 0,2 1 0 0 0,1-2 0 0 0,0-1 0 0 0,1-2 0 0 0,1-3 0 0 0,-1-3 0 0 0,0-3 0 0 0,0-3 0 0 0,1-3 0 0 0,0-5 0 0 0,2-5 0 0 0,1-7 0 0 0,3-6 0 0 0,2-2 0 0 0,1-3 0 0 0,2-3 0 0 0,1-7 0 0 0,3-3 0 0 0,1-3 0 0 0,-1 2 0 0 0,0 2 0 0 0,1 1 0 0 0,-1 1 0 0 0,3 3 0 0 0,0 4 0 0 0,1 5 0 0 0,-2 5 0 0 0,-4 6 0 0 0,-4 6 0 0 0,-3 8 0 0 0,-4 9 0 0 0,-2 6 0 0 0,-1 5 0 0 0,0 4 0 0 0,-2 1 0 0 0,-1 0 0 0 0,-1-2 0 0 0,-3-3 0 0 0,-1-4 0 0 0,0-4 0 0 0,0-2 0 0 0,1-4 0 0 0,1-4 0 0 0,1-3 0 0 0,1-5 0 0 0,0-7 0 0 0,2-11 0 0 0,1-9 0 0 0,0-5 0 0 0,1-1 0 0 0,0 2 0 0 0,1 3 0 0 0,-1 2 0 0 0,0 1 0 0 0,0 1 0 0 0,0 1 0 0 0,0 0 0 0 0,0 3 0 0 0,0 2 0 0 0,-3 3 0 0 0,-2 3 0 0 0,-4 4 0 0 0,-5 1 0 0 0,-8 2 0 0 0,-8 1 0 0 0,-7 1 0 0 0,-7 0 0 0 0,-8-3 0 0 0,-9-7 0 0 0,-14-17 0 0 0,-12-19 0 0 0,-11-18 0 0 0,-2-12 0 0 0,7-2 0 0 0,11 6 0 0 0,14 9 0 0 0,14 10 0 0 0,14 6 0 0 0,11 7 0 0 0,10 7 0 0 0,9 11 0 0 0,9 11 0 0 0,8 12 0 0 0,7 13 0 0 0,5 9 0 0 0,3 5 0 0 0,3 3 0 0 0,2 0 0 0 0,2-1 0 0 0,3 0 0 0 0,4-1 0 0 0,7-1 0 0 0,5 0 0 0 0,4 1 0 0 0,1-1 0 0 0,-2 0 0 0 0,-6-3 0 0 0,-7-5 0 0 0,-8-7 0 0 0,-10-7 0 0 0,-7-13 0 0 0,-7-21 0 0 0,-4-28 0 0 0,-6-33 0 0 0,-8-35 0 0 0,-9-31 0 0 0,-8-22 0 0 0,-2-10 0 0 0,1 9 0 0 0,5 20 0 0 0,6 27 0 0 0,4 27 0 0 0,4 25 0 0 0,4 22 0 0 0,1 15 0 0 0,-1 13 0 0 0,-2 8 0 0 0,-6 6 0 0 0,-5 5 0 0 0,-8 0 0 0 0,-6-2 0 0 0,-3-1 0 0 0,-1 0 0 0 0,2 1 0 0 0,5 4 0 0 0,6 2 0 0 0,7 3 0 0 0,7 5 0 0 0,5 6 0 0 0,3 7 0 0 0,3 4 0 0 0,1 4 0 0 0,0 1 0 0 0,1-1 0 0 0,4-1 0 0 0,3-2 0 0 0,5-1 0 0 0,4-2 0 0 0,3 2 0 0 0,3 1 0 0 0,2 2 0 0 0,3 2 0 0 0,3 3 0 0 0,3 2 0 0 0,-1 1 0 0 0,-1-1 0 0 0,0 0 0 0 0,0 1 0 0 0,0 1 0 0 0,-1-1 0 0 0,2 1 0 0 0,-2 2 0 0 0,0 0 0 0 0,1 1 0 0 0,0-1 0 0 0,-2-1 0 0 0,-1 0 0 0 0,-1 1 0 0 0,0 1 0 0 0,2 3 0 0 0,0-1 0 0 0,1 2 0 0 0,1-1 0 0 0,0-2 0 0 0,-2-3 0 0 0,-3-3 0 0 0,-3-4 0 0 0,-3-5 0 0 0,-3-3 0 0 0,-3-3 0 0 0,0-2 0 0 0,-2-1 0 0 0,0-2 0 0 0,-1 0 0 0 0,0 0 0 0 0,2 1 0 0 0,1 1 0 0 0,1 0 0 0 0,1 2 0 0 0,1 1 0 0 0,0 0 0 0 0,0 1 0 0 0,0 0 0 0 0,1-1 0 0 0,0-1 0 0 0,-1-1 0 0 0,-3-1 0 0 0,0 0 0 0 0,-3-2 0 0 0,-2 0 0 0 0,-2-1 0 0 0,-1-1 0 0 0,-1 0 0 0 0,-2-1 0 0 0,-1 0 0 0 0,1-1 0 0 0,1-1 0 0 0,0 0 0 0 0,-1-1 0 0 0,0-1 0 0 0,-4-5 0 0 0,-5-5 0 0 0,-8-9 0 0 0,-5-5 0 0 0,-4-2 0 0 0,-2 1 0 0 0,-1 0 0 0 0,-1 2 0 0 0,-3-1 0 0 0,-2 0 0 0 0,-3 0 0 0 0,0-2 0 0 0,0 0 0 0 0,1 1 0 0 0,3 3 0 0 0,4 3 0 0 0,6 2 0 0 0,8 4 0 0 0,9 5 0 0 0,9 7 0 0 0,6 5 0 0 0,6 5 0 0 0,4 2 0 0 0,0 1 0 0 0,0 1 0 0 0,-2-2 0 0 0,-1-1 0 0 0,-2-1 0 0 0,-1-2 0 0 0,0-2 0 0 0,-2 1 0 0 0,1-1 0 0 0,0 2 0 0 0,1 0 0 0 0,3 2 0 0 0,2 0 0 0 0,2 1 0 0 0,2 1 0 0 0,0-1 0 0 0,-2 1 0 0 0,0-1 0 0 0,-1-1 0 0 0,-2-3 0 0 0,-3-2 0 0 0,-1-1 0 0 0,-2-1 0 0 0,-2-1 0 0 0,-1 1 0 0 0,-1 0 0 0 0,0 0 0 0 0,1 0 0 0 0,-1 1 0 0 0,1 0 0 0 0,1-1 0 0 0,0 0 0 0 0,0 1 0 0 0,0 1 0 0 0,0 0 0 0 0,0 0 0 0 0,0 0 0 0 0,-2 0 0 0 0,-1-2 0 0 0,-1-1 0 0 0,-1 1 0 0 0,-1-2 0 0 0,0-1 0 0 0,-2-1 0 0 0,1 0 0 0 0,1 0 0 0 0,-2 3 0 0 0,-1 1 0 0 0,0 0 0 0 0,0 0 0 0 0,0 0 0 0 0,-2 0 0 0 0,-1 2 0 0 0,0 2 0 0 0,-1 0 0 0 0,0 0 0 0 0,0 0 0 0 0,0 0 0 0 0,0 0 0 0 0,-1 0 0 0 0,-2-1 0 0 0,-2-1 0 0 0,-1 0 0 0 0,0-1 0 0 0,-2 1 0 0 0,-1-1 0 0 0,-1-2 0 0 0,0-1 0 0 0,-1-1 0 0 0,1 2 0 0 0,0-1 0 0 0,1-1 0 0 0,1 0 0 0 0,0-1 0 0 0,3 0 0 0 0,1 3 0 0 0,1 1 0 0 0,2 2 0 0 0,1 0 0 0 0,-2 1 0 0 0,-4 0 0 0 0,0-1 0 0 0,0 0 0 0 0,2 0 0 0 0,1-1 0 0 0,-1 0 0 0 0,0 0 0 0 0,1 1 0 0 0,-2-2 0 0 0,1 1 0 0 0,-1-1 0 0 0,0 0 0 0 0,1 0 0 0 0,0 0 0 0 0,0 1 0 0 0,0 1 0 0 0,2 0 0 0 0,0 0 0 0 0,1 1 0 0 0,-1-1 0 0 0,-1 2 0 0 0,-1-1 0 0 0,-1 2 0 0 0,0 0 0 0 0,0 1 0 0 0,0-1 0 0 0,0-1 0 0 0,0 1 0 0 0,0 2 0 0 0,1 0 0 0 0,1 2 0 0 0,0-1 0 0 0,-1 1 0 0 0,-2 0 0 0 0,0 0 0 0 0,0 0 0 0 0,-1-1 0 0 0,0 0 0 0 0,1-1 0 0 0,1 0 0 0 0,2-1 0 0 0,-1-1 0 0 0,0 0 0 0 0,1 0 0 0 0,1-1 0 0 0,1 0 0 0 0,0 0 0 0 0,1-1 0 0 0,0-1 0 0 0,0 0 0 0 0,0-1 0 0 0,-2-1 0 0 0,-3-2 0 0 0,-4 0 0 0 0,0-2 0 0 0,-2 0 0 0 0,0-1 0 0 0,-1 0 0 0 0,-3-1 0 0 0,-2 1 0 0 0,-1 0 0 0 0,-3 0 0 0 0,0 0 0 0 0,0 0 0 0 0,0 0 0 0 0,3 0 0 0 0,1 0 0 0 0,3 0 0 0 0,2-1 0 0 0,1-3 0 0 0,4-1 0 0 0,3 0 0 0 0,5-2 0 0 0,6 1 0 0 0,6 2 0 0 0,6 1 0 0 0,2 0 0 0 0,2 0 0 0 0,0-2 0 0 0,0-1 0 0 0,-3-1 0 0 0,-3 0 0 0 0,-4 0 0 0 0,-3-2 0 0 0,-1 0 0 0 0,-3-2 0 0 0,-1 0 0 0 0,1-5 0 0 0,-1-6 0 0 0,1-5 0 0 0,0-3 0 0 0,0-2 0 0 0,1 3 0 0 0,-1 1 0 0 0,2 1 0 0 0,0-2 0 0 0,1 1 0 0 0,1 1 0 0 0,0 1 0 0 0,1 2 0 0 0,1 3 0 0 0,-1 2 0 0 0,0 1 0 0 0,-1 1 0 0 0,0 1 0 0 0,0 2 0 0 0,-1 0 0 0 0,2 1 0 0 0,2 0 0 0 0,0 1 0 0 0,1 1 0 0 0,1 1 0 0 0,0 1 0 0 0,1 2 0 0 0,0 3 0 0 0,0 1 0 0 0,0 2 0 0 0,1 0 0 0 0,0 1 0 0 0,0 1 0 0 0,-2-1 0 0 0,-1 1 0 0 0,-2-1 0 0 0,-1 0 0 0 0,-5 0 0 0 0,-3 1 0 0 0,-3 3 0 0 0,-6 3 0 0 0,-5 1 0 0 0,-3 1 0 0 0,-1 0 0 0 0,0-1 0 0 0,0-1 0 0 0,1 1 0 0 0,1-1 0 0 0,2 2 0 0 0,1 1 0 0 0,0-1 0 0 0,1 0 0 0 0,0 1 0 0 0,0-1 0 0 0,0 0 0 0 0,1 0 0 0 0,-1 0 0 0 0,1-2 0 0 0,1-1 0 0 0,-1-1 0 0 0,0-1 0 0 0,0 0 0 0 0,1 0 0 0 0,0 0 0 0 0,1 0 0 0 0,1-1 0 0 0,0 1 0 0 0,2 1 0 0 0,1 0 0 0 0,0 0 0 0 0,-1-1 0 0 0,0-3 0 0 0,1-5-16383 0 0,1-3 16383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4-08T17:09:50.21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24857 4728 16383 0 0,'1'0'0'0'0,"8"0"0"0"0,21 0 0 0 0,29 0 0 0 0,31 0 0 0 0,24 0 0 0 0,14 0 0 0 0,0 1 0 0 0,-10 4 0 0 0,-10 6 0 0 0,-9 3 0 0 0,-10 4 0 0 0,-11 2 0 0 0,-11-1 0 0 0,-12-4 0 0 0,-8-4 0 0 0,-7-5 0 0 0,-6-2 0 0 0,-3-2 0 0 0,-5-2 0 0 0,-5-1 0 0 0,-11 0 0 0 0,-11 0 0 0 0,-16 1 0 0 0,-14-1 0 0 0,-11 1 0 0 0,-10 2 0 0 0,-9 3 0 0 0,-8 1 0 0 0,-4 0 0 0 0,-5-1 0 0 0,-4-1 0 0 0,-6-2 0 0 0,-1-1 0 0 0,4-1 0 0 0,6-2 0 0 0,10-2 0 0 0,9-2 0 0 0,13 1 0 0 0,10 0 0 0 0,7 2 0 0 0,7-1 0 0 0,1 1 0 0 0,2-1 0 0 0,1 2 0 0 0,0 0 0 0 0,2 0 0 0 0,0 2 0 0 0,-1 0 0 0 0,0-1 0 0 0,0 2 0 0 0,-1-1 0 0 0,1 0 0 0 0,1 0 0 0 0,2 0 0 0 0,2-2 0 0 0,3-1 0 0 0,8-2 0 0 0,11-2 0 0 0,11-4 0 0 0,12-5 0 0 0,9-4 0 0 0,6-1 0 0 0,3 1 0 0 0,4 4 0 0 0,7 5 0 0 0,6 4 0 0 0,6 3 0 0 0,6 3 0 0 0,5 1 0 0 0,4 0 0 0 0,5 1 0 0 0,0 0 0 0 0,-1 0 0 0 0,-5 0 0 0 0,-7 5 0 0 0,-8 5 0 0 0,-9 2 0 0 0,-10 1 0 0 0,-9 0 0 0 0,-9-2 0 0 0,-11-4 0 0 0,-15-3 0 0 0,-15-3 0 0 0,-16-1 0 0 0,-16-1 0 0 0,-17 0 0 0 0,-18-1 0 0 0,-16 1 0 0 0,-8-1 0 0 0,-4 1 0 0 0,1 0 0 0 0,4-1 0 0 0,1 3 0 0 0,1 0 0 0 0,-1 2 0 0 0,2-1 0 0 0,7 0 0 0 0,10-2 0 0 0,15 0 0 0 0,16-5 0 0 0,16-3 0 0 0,13-4 0 0 0,9-2 0 0 0,8 2 0 0 0,9 2 0 0 0,13 3 0 0 0,12 3 0 0 0,6 1 0 0 0,5 2 0 0 0,2 2 0 0 0,-1 3 0 0 0,2 3 0 0 0,1 3 0 0 0,4 2 0 0 0,1 3 0 0 0,3 4 0 0 0,1 4 0 0 0,1 1 0 0 0,0 1 0 0 0,-1-1 0 0 0,-5-2 0 0 0,-5-4 0 0 0,-9-4 0 0 0,-11-5 0 0 0,-10-6 0 0 0,-9-6 0 0 0,-10-3 0 0 0,-12-4 0 0 0,-13-6 0 0 0,-13-6 0 0 0,-10-3 0 0 0,-6-3 0 0 0,-1-2 0 0 0,0-1 0 0 0,0-2 0 0 0,-2-3 0 0 0,-1-3 0 0 0,-2-2 0 0 0,-1-2 0 0 0,5 4 0 0 0,9 5 0 0 0,14 8 0 0 0,14 9 0 0 0,15 6 0 0 0,13 7 0 0 0,13 6 0 0 0,13 6 0 0 0,11 5 0 0 0,10 6 0 0 0,12 4 0 0 0,15 5 0 0 0,19 3 0 0 0,19 4 0 0 0,15 6 0 0 0,4 4 0 0 0,-9 1 0 0 0,-17-4 0 0 0,-23-3 0 0 0,-22-5 0 0 0,-21-3 0 0 0,-20-2 0 0 0,-14-4 0 0 0,-9-4 0 0 0,-8-6 0 0 0,-9-6 0 0 0,-11-4 0 0 0,-11-4 0 0 0,-13-2 0 0 0,-11 0 0 0 0,-13-3 0 0 0,-13-8 0 0 0,-11-14 0 0 0,-7-13 0 0 0,-1-10 0 0 0,7-4 0 0 0,11-3 0 0 0,12 0 0 0 0,12 2 0 0 0,12 4 0 0 0,13 7 0 0 0,12 5 0 0 0,10 8 0 0 0,9 6 0 0 0,6 8 0 0 0,11 6 0 0 0,13 4 0 0 0,14 4 0 0 0,11 1 0 0 0,10 1 0 0 0,7 3 0 0 0,6 4 0 0 0,3 5 0 0 0,2 5 0 0 0,-2 4 0 0 0,-6 4 0 0 0,-10 1 0 0 0,-8-1 0 0 0,-9 0 0 0 0,-7 0 0 0 0,-8 2 0 0 0,-8 1 0 0 0,-7 2 0 0 0,-5-1 0 0 0,-6 0 0 0 0,-8 2 0 0 0,-12 0 0 0 0,-14 0 0 0 0,-16-4 0 0 0,-12-5 0 0 0,-10-10 0 0 0,-4-12 0 0 0,-1-15 0 0 0,3-16 0 0 0,6-13 0 0 0,7-9 0 0 0,10-5 0 0 0,12-2 0 0 0,11 0 0 0 0,10 3 0 0 0,8 2 0 0 0,6 3 0 0 0,4 5 0 0 0,8 8 0 0 0,11 10 0 0 0,9 9 0 0 0,7 8 0 0 0,5 6 0 0 0,3 5 0 0 0,0 8 0 0 0,-3 12 0 0 0,-3 14 0 0 0,-4 16 0 0 0,-6 11 0 0 0,-8 10 0 0 0,-8 4 0 0 0,-6-2 0 0 0,-4-7 0 0 0,-5-10 0 0 0,-7-11 0 0 0,-6-8 0 0 0,-6-10 0 0 0,-3-7 0 0 0,-2-8 0 0 0,-3-5 0 0 0,-2-5 0 0 0,-1-10 0 0 0,3-15 0 0 0,6-17 0 0 0,7-11 0 0 0,7-8 0 0 0,4-4 0 0 0,7-1 0 0 0,8 3 0 0 0,7 5 0 0 0,4 9 0 0 0,3 11 0 0 0,-2 10 0 0 0,-4 9 0 0 0,-4 7 0 0 0,-5 7 0 0 0,-5 10 0 0 0,-7 14 0 0 0,-9 14 0 0 0,-9 16 0 0 0,-8 10 0 0 0,-5 5 0 0 0,-2 0 0 0 0,-4-5 0 0 0,0-9 0 0 0,1-11 0 0 0,0-11 0 0 0,4-11 0 0 0,7-10 0 0 0,8-8 0 0 0,8-12 0 0 0,5-12 0 0 0,5-11 0 0 0,2-8 0 0 0,1-3 0 0 0,0 2 0 0 0,1 2 0 0 0,-1 3-16383 0 0,0 7 16383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4-09T17:42:37.74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5902 12981 16383 0 0,'-1'0'0'0'0,"-3"0"0"0"0,-2 0 0 0 0,-4 0 0 0 0,-2 0 0 0 0,2 1 0 0 0,2 3 0 0 0,4 2 0 0 0,6 2 0 0 0,6 3 0 0 0,4 0 0 0 0,2-1 0 0 0,3 0 0 0 0,-1-1 0 0 0,-1-1 0 0 0,0 0 0 0 0,-2-2 0 0 0,-1-2 0 0 0,-1-1 0 0 0,-1-1 0 0 0,-1-2 0 0 0,0 0 0 0 0,0 0 0 0 0,-1 0 0 0 0,0-1 0 0 0,1 1 0 0 0,-3 0 0 0 0,-4 0 0 0 0,-2 0 0 0 0,-2 0 0 0 0,-2 0 0 0 0,-1 0 0 0 0,-1 0 0 0 0,-1 0 0 0 0,0 0 0 0 0,0 0 0 0 0,0 0 0 0 0,-1 0 0 0 0,2 0 0 0 0,-1 0 0 0 0,0 0 0 0 0,1 0 0 0 0,1 0 0 0 0,0 0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2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endParaRPr dirty="0"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2743200" y="5985936"/>
            <a:ext cx="31089545" cy="12733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600"/>
              <a:buFont typeface="Calibri"/>
              <a:buNone/>
              <a:defRPr sz="2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4572000" y="19210869"/>
            <a:ext cx="27432000" cy="8830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0364"/>
            </a:lvl1pPr>
            <a:lvl2pPr lvl="1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None/>
              <a:defRPr sz="8636"/>
            </a:lvl2pPr>
            <a:lvl3pPr lvl="2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8600"/>
              <a:buNone/>
              <a:defRPr sz="7818"/>
            </a:lvl3pPr>
            <a:lvl4pPr lvl="3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4pPr>
            <a:lvl5pPr lvl="4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5pPr>
            <a:lvl6pPr lvl="5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6pPr>
            <a:lvl7pPr lvl="6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7pPr>
            <a:lvl8pPr lvl="7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8pPr>
            <a:lvl9pPr lvl="8" algn="ctr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14619767" y="13502244"/>
            <a:ext cx="30996545" cy="788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-1382180" y="5844196"/>
            <a:ext cx="30996545" cy="23202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329049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831281" lvl="1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2pPr>
            <a:lvl3pPr marL="1246922" lvl="2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3pPr>
            <a:lvl4pPr marL="1662562" lvl="3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4pPr>
            <a:lvl5pPr marL="2078203" lvl="4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5pPr>
            <a:lvl6pPr marL="2493843" lvl="5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6pPr>
            <a:lvl7pPr marL="2909484" lvl="6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7pPr>
            <a:lvl8pPr marL="3325124" lvl="7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8pPr>
            <a:lvl9pPr marL="3740765" lvl="8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2495552" y="9118610"/>
            <a:ext cx="31546909" cy="1521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600"/>
              <a:buFont typeface="Calibri"/>
              <a:buNone/>
              <a:defRPr sz="2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2495552" y="24477145"/>
            <a:ext cx="31546909" cy="8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207820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0364">
                <a:solidFill>
                  <a:schemeClr val="dk1"/>
                </a:solidFill>
              </a:defRPr>
            </a:lvl1pPr>
            <a:lvl2pPr marL="831281" lvl="1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9500"/>
              <a:buNone/>
              <a:defRPr sz="8636">
                <a:solidFill>
                  <a:srgbClr val="888888"/>
                </a:solidFill>
              </a:defRPr>
            </a:lvl2pPr>
            <a:lvl3pPr marL="1246922" lvl="2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8600"/>
              <a:buNone/>
              <a:defRPr sz="7818">
                <a:solidFill>
                  <a:srgbClr val="888888"/>
                </a:solidFill>
              </a:defRPr>
            </a:lvl3pPr>
            <a:lvl4pPr marL="1662562" lvl="3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7600"/>
              <a:buNone/>
              <a:defRPr sz="6909">
                <a:solidFill>
                  <a:srgbClr val="888888"/>
                </a:solidFill>
              </a:defRPr>
            </a:lvl4pPr>
            <a:lvl5pPr marL="2078203" lvl="4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7600"/>
              <a:buNone/>
              <a:defRPr sz="6909">
                <a:solidFill>
                  <a:srgbClr val="888888"/>
                </a:solidFill>
              </a:defRPr>
            </a:lvl5pPr>
            <a:lvl6pPr marL="2493843" lvl="5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7600"/>
              <a:buNone/>
              <a:defRPr sz="6909">
                <a:solidFill>
                  <a:srgbClr val="888888"/>
                </a:solidFill>
              </a:defRPr>
            </a:lvl6pPr>
            <a:lvl7pPr marL="2909484" lvl="6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7600"/>
              <a:buNone/>
              <a:defRPr sz="6909">
                <a:solidFill>
                  <a:srgbClr val="888888"/>
                </a:solidFill>
              </a:defRPr>
            </a:lvl7pPr>
            <a:lvl8pPr marL="3325124" lvl="7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7600"/>
              <a:buNone/>
              <a:defRPr sz="6909">
                <a:solidFill>
                  <a:srgbClr val="888888"/>
                </a:solidFill>
              </a:defRPr>
            </a:lvl8pPr>
            <a:lvl9pPr marL="3740765" lvl="8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rgbClr val="888888"/>
              </a:buClr>
              <a:buSzPts val="7600"/>
              <a:buNone/>
              <a:defRPr sz="6909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2514600" y="1947341"/>
            <a:ext cx="31546909" cy="706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2514600" y="9736666"/>
            <a:ext cx="15544909" cy="23207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329049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831281" lvl="1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2pPr>
            <a:lvl3pPr marL="1246922" lvl="2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3pPr>
            <a:lvl4pPr marL="1662562" lvl="3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4pPr>
            <a:lvl5pPr marL="2078203" lvl="4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5pPr>
            <a:lvl6pPr marL="2493843" lvl="5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6pPr>
            <a:lvl7pPr marL="2909484" lvl="6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7pPr>
            <a:lvl8pPr marL="3325124" lvl="7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8pPr>
            <a:lvl9pPr marL="3740765" lvl="8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18516600" y="9736666"/>
            <a:ext cx="15544909" cy="23207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329049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831281" lvl="1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2pPr>
            <a:lvl3pPr marL="1246922" lvl="2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3pPr>
            <a:lvl4pPr marL="1662562" lvl="3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4pPr>
            <a:lvl5pPr marL="2078203" lvl="4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5pPr>
            <a:lvl6pPr marL="2493843" lvl="5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6pPr>
            <a:lvl7pPr marL="2909484" lvl="6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7pPr>
            <a:lvl8pPr marL="3325124" lvl="7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8pPr>
            <a:lvl9pPr marL="3740765" lvl="8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2519364" y="1947341"/>
            <a:ext cx="31546909" cy="706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2519368" y="8966203"/>
            <a:ext cx="15473455" cy="4394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b" anchorCtr="0">
            <a:normAutofit/>
          </a:bodyPr>
          <a:lstStyle>
            <a:lvl1pPr marL="415641" lvl="0" indent="-207820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0364" b="1"/>
            </a:lvl1pPr>
            <a:lvl2pPr marL="831281" lvl="1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None/>
              <a:defRPr sz="8636" b="1"/>
            </a:lvl2pPr>
            <a:lvl3pPr marL="1246922" lvl="2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8600"/>
              <a:buNone/>
              <a:defRPr sz="7818" b="1"/>
            </a:lvl3pPr>
            <a:lvl4pPr marL="1662562" lvl="3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4pPr>
            <a:lvl5pPr marL="2078203" lvl="4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5pPr>
            <a:lvl6pPr marL="2493843" lvl="5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6pPr>
            <a:lvl7pPr marL="2909484" lvl="6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7pPr>
            <a:lvl8pPr marL="3325124" lvl="7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8pPr>
            <a:lvl9pPr marL="3740765" lvl="8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2519368" y="13360400"/>
            <a:ext cx="15473455" cy="19651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329049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831281" lvl="1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2pPr>
            <a:lvl3pPr marL="1246922" lvl="2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3pPr>
            <a:lvl4pPr marL="1662562" lvl="3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4pPr>
            <a:lvl5pPr marL="2078203" lvl="4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5pPr>
            <a:lvl6pPr marL="2493843" lvl="5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6pPr>
            <a:lvl7pPr marL="2909484" lvl="6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7pPr>
            <a:lvl8pPr marL="3325124" lvl="7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8pPr>
            <a:lvl9pPr marL="3740765" lvl="8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18516602" y="8966203"/>
            <a:ext cx="15549545" cy="4394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b" anchorCtr="0">
            <a:normAutofit/>
          </a:bodyPr>
          <a:lstStyle>
            <a:lvl1pPr marL="415641" lvl="0" indent="-207820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0364" b="1"/>
            </a:lvl1pPr>
            <a:lvl2pPr marL="831281" lvl="1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None/>
              <a:defRPr sz="8636" b="1"/>
            </a:lvl2pPr>
            <a:lvl3pPr marL="1246922" lvl="2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8600"/>
              <a:buNone/>
              <a:defRPr sz="7818" b="1"/>
            </a:lvl3pPr>
            <a:lvl4pPr marL="1662562" lvl="3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4pPr>
            <a:lvl5pPr marL="2078203" lvl="4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5pPr>
            <a:lvl6pPr marL="2493843" lvl="5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6pPr>
            <a:lvl7pPr marL="2909484" lvl="6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7pPr>
            <a:lvl8pPr marL="3325124" lvl="7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8pPr>
            <a:lvl9pPr marL="3740765" lvl="8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18516602" y="13360400"/>
            <a:ext cx="15549545" cy="19651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329049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831281" lvl="1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2pPr>
            <a:lvl3pPr marL="1246922" lvl="2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3pPr>
            <a:lvl4pPr marL="1662562" lvl="3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4pPr>
            <a:lvl5pPr marL="2078203" lvl="4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5pPr>
            <a:lvl6pPr marL="2493843" lvl="5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6pPr>
            <a:lvl7pPr marL="2909484" lvl="6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7pPr>
            <a:lvl8pPr marL="3325124" lvl="7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8pPr>
            <a:lvl9pPr marL="3740765" lvl="8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2514600" y="1947341"/>
            <a:ext cx="31546909" cy="706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2519364" y="2438400"/>
            <a:ext cx="11796818" cy="8534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300"/>
              <a:buFont typeface="Calibri"/>
              <a:buNone/>
              <a:defRPr sz="13909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15549564" y="5266275"/>
            <a:ext cx="18516545" cy="25992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1091056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15300"/>
              <a:buChar char="•"/>
              <a:defRPr sz="13909"/>
            </a:lvl1pPr>
            <a:lvl2pPr marL="831281" lvl="1" indent="-975601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13300"/>
              <a:buChar char="•"/>
              <a:defRPr sz="12091"/>
            </a:lvl2pPr>
            <a:lvl3pPr marL="1246922" lvl="2" indent="-865918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11400"/>
              <a:buChar char="•"/>
              <a:defRPr sz="10364"/>
            </a:lvl3pPr>
            <a:lvl4pPr marL="1662562" lvl="3" indent="-756235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Char char="•"/>
              <a:defRPr sz="8636"/>
            </a:lvl4pPr>
            <a:lvl5pPr marL="2078203" lvl="4" indent="-756235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Char char="•"/>
              <a:defRPr sz="8636"/>
            </a:lvl5pPr>
            <a:lvl6pPr marL="2493843" lvl="5" indent="-756235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Char char="•"/>
              <a:defRPr sz="8636"/>
            </a:lvl6pPr>
            <a:lvl7pPr marL="2909484" lvl="6" indent="-756235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Char char="•"/>
              <a:defRPr sz="8636"/>
            </a:lvl7pPr>
            <a:lvl8pPr marL="3325124" lvl="7" indent="-756235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Char char="•"/>
              <a:defRPr sz="8636"/>
            </a:lvl8pPr>
            <a:lvl9pPr marL="3740765" lvl="8" indent="-756235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9500"/>
              <a:buChar char="•"/>
              <a:defRPr sz="8636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2519364" y="10972800"/>
            <a:ext cx="11796818" cy="2032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207820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1pPr>
            <a:lvl2pPr marL="831281" lvl="1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 sz="6091"/>
            </a:lvl2pPr>
            <a:lvl3pPr marL="1246922" lvl="2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5700"/>
              <a:buNone/>
              <a:defRPr sz="5182"/>
            </a:lvl3pPr>
            <a:lvl4pPr marL="1662562" lvl="3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4pPr>
            <a:lvl5pPr marL="2078203" lvl="4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5pPr>
            <a:lvl6pPr marL="2493843" lvl="5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6pPr>
            <a:lvl7pPr marL="2909484" lvl="6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7pPr>
            <a:lvl8pPr marL="3325124" lvl="7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8pPr>
            <a:lvl9pPr marL="3740765" lvl="8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2519364" y="2438400"/>
            <a:ext cx="11796818" cy="8534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300"/>
              <a:buFont typeface="Calibri"/>
              <a:buNone/>
              <a:defRPr sz="13909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15549564" y="5266275"/>
            <a:ext cx="18516545" cy="2599254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2519364" y="10972800"/>
            <a:ext cx="11796818" cy="2032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207820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7600"/>
              <a:buNone/>
              <a:defRPr sz="6909"/>
            </a:lvl1pPr>
            <a:lvl2pPr marL="831281" lvl="1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 sz="6091"/>
            </a:lvl2pPr>
            <a:lvl3pPr marL="1246922" lvl="2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5700"/>
              <a:buNone/>
              <a:defRPr sz="5182"/>
            </a:lvl3pPr>
            <a:lvl4pPr marL="1662562" lvl="3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4pPr>
            <a:lvl5pPr marL="2078203" lvl="4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5pPr>
            <a:lvl6pPr marL="2493843" lvl="5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6pPr>
            <a:lvl7pPr marL="2909484" lvl="6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7pPr>
            <a:lvl8pPr marL="3325124" lvl="7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8pPr>
            <a:lvl9pPr marL="3740765" lvl="8" indent="-207820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364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2514600" y="1947341"/>
            <a:ext cx="31546909" cy="706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6684354" y="5566803"/>
            <a:ext cx="23207182" cy="31546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15641" lvl="0" indent="-329049" algn="l">
              <a:lnSpc>
                <a:spcPct val="90000"/>
              </a:lnSpc>
              <a:spcBef>
                <a:spcPts val="4364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831281" lvl="1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2pPr>
            <a:lvl3pPr marL="1246922" lvl="2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3pPr>
            <a:lvl4pPr marL="1662562" lvl="3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4pPr>
            <a:lvl5pPr marL="2078203" lvl="4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5pPr>
            <a:lvl6pPr marL="2493843" lvl="5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6pPr>
            <a:lvl7pPr marL="2909484" lvl="6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7pPr>
            <a:lvl8pPr marL="3325124" lvl="7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8pPr>
            <a:lvl9pPr marL="3740765" lvl="8" indent="-329049" algn="l">
              <a:lnSpc>
                <a:spcPct val="90000"/>
              </a:lnSpc>
              <a:spcBef>
                <a:spcPts val="2182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2514600" y="1947341"/>
            <a:ext cx="31546909" cy="706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0"/>
              <a:buFont typeface="Calibri"/>
              <a:buNone/>
              <a:defRPr sz="2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2514600" y="9736666"/>
            <a:ext cx="31546909" cy="23207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t" anchorCtr="0">
            <a:normAutofit/>
          </a:bodyPr>
          <a:lstStyle>
            <a:lvl1pPr marL="457200" marR="0" lvl="0" indent="-1073150" algn="l" rtl="0">
              <a:lnSpc>
                <a:spcPct val="90000"/>
              </a:lnSpc>
              <a:spcBef>
                <a:spcPts val="4800"/>
              </a:spcBef>
              <a:spcAft>
                <a:spcPts val="0"/>
              </a:spcAft>
              <a:buClr>
                <a:schemeClr val="dk1"/>
              </a:buClr>
              <a:buSzPts val="13300"/>
              <a:buFont typeface="Arial"/>
              <a:buChar char="•"/>
              <a:defRPr sz="1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9525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400"/>
              <a:buFont typeface="Arial"/>
              <a:buChar char="•"/>
              <a:defRPr sz="1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3185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•"/>
              <a:defRPr sz="9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747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Arial"/>
              <a:buChar char="•"/>
              <a:defRPr sz="8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747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Arial"/>
              <a:buChar char="•"/>
              <a:defRPr sz="8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47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Arial"/>
              <a:buChar char="•"/>
              <a:defRPr sz="8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47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Arial"/>
              <a:buChar char="•"/>
              <a:defRPr sz="8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47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Arial"/>
              <a:buChar char="•"/>
              <a:defRPr sz="8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47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Arial"/>
              <a:buChar char="•"/>
              <a:defRPr sz="8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25146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12115800" y="33900543"/>
            <a:ext cx="1234445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defRPr sz="19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25831800" y="33900543"/>
            <a:ext cx="8229545" cy="194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950" tIns="54450" rIns="108950" bIns="5445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18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27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8" Type="http://schemas.openxmlformats.org/officeDocument/2006/relationships/image" Target="../media/image10.png"/><Relationship Id="rId3" Type="http://schemas.openxmlformats.org/officeDocument/2006/relationships/image" Target="../media/image1.png"/><Relationship Id="rId21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20" Type="http://schemas.openxmlformats.org/officeDocument/2006/relationships/image" Target="../media/image11.png"/><Relationship Id="rId29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customXml" Target="../ink/ink2.xml"/><Relationship Id="rId32" Type="http://schemas.openxmlformats.org/officeDocument/2006/relationships/image" Target="../media/image15.png"/><Relationship Id="rId5" Type="http://schemas.openxmlformats.org/officeDocument/2006/relationships/image" Target="../media/image3.png"/><Relationship Id="rId28" Type="http://schemas.openxmlformats.org/officeDocument/2006/relationships/image" Target="../media/image8.png"/><Relationship Id="rId10" Type="http://schemas.openxmlformats.org/officeDocument/2006/relationships/image" Target="../media/image6.png"/><Relationship Id="rId19" Type="http://schemas.openxmlformats.org/officeDocument/2006/relationships/customXml" Target="../ink/ink3.xml"/><Relationship Id="rId31" Type="http://schemas.openxmlformats.org/officeDocument/2006/relationships/image" Target="../media/image14.png"/><Relationship Id="rId4" Type="http://schemas.openxmlformats.org/officeDocument/2006/relationships/image" Target="../media/image2.png"/><Relationship Id="rId22" Type="http://schemas.openxmlformats.org/officeDocument/2006/relationships/customXml" Target="../ink/ink4.xml"/><Relationship Id="rId27" Type="http://schemas.openxmlformats.org/officeDocument/2006/relationships/image" Target="../media/image12.png"/><Relationship Id="rId30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/>
          <p:nvPr/>
        </p:nvSpPr>
        <p:spPr>
          <a:xfrm>
            <a:off x="861030" y="6495982"/>
            <a:ext cx="11328273" cy="102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>
              <a:buSzPts val="6600"/>
            </a:pPr>
            <a:r>
              <a:rPr lang="en-US" sz="6000" b="1">
                <a:solidFill>
                  <a:srgbClr val="861F41"/>
                </a:solidFill>
                <a:latin typeface="Times New Roman"/>
                <a:ea typeface="Arial Narrow"/>
                <a:cs typeface="Arial Narrow"/>
                <a:sym typeface="Arial Narrow"/>
              </a:rPr>
              <a:t>ABSTRACT</a:t>
            </a:r>
            <a:endParaRPr sz="1545">
              <a:latin typeface="Times New Roman"/>
            </a:endParaRPr>
          </a:p>
        </p:txBody>
      </p:sp>
      <p:sp>
        <p:nvSpPr>
          <p:cNvPr id="85" name="Google Shape;85;p3"/>
          <p:cNvSpPr txBox="1"/>
          <p:nvPr/>
        </p:nvSpPr>
        <p:spPr>
          <a:xfrm>
            <a:off x="51037" y="14382914"/>
            <a:ext cx="10191862" cy="32161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>
              <a:buSzPts val="6600"/>
            </a:pPr>
            <a:r>
              <a:rPr lang="en-US" sz="6000" b="1" dirty="0">
                <a:solidFill>
                  <a:srgbClr val="861F41"/>
                </a:solidFill>
                <a:latin typeface="Times New Roman"/>
                <a:ea typeface="Arial Narrow"/>
                <a:cs typeface="Arial Narrow"/>
                <a:sym typeface="Arial Narrow"/>
              </a:rPr>
              <a:t>INTRODUCTION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r>
              <a:rPr lang="en-US" sz="3600" dirty="0">
                <a:latin typeface="Times New Roman"/>
                <a:cs typeface="Times New Roman"/>
              </a:rPr>
              <a:t>The </a:t>
            </a:r>
            <a:r>
              <a:rPr lang="en-US" sz="3600" dirty="0" err="1">
                <a:latin typeface="Times New Roman"/>
                <a:cs typeface="Times New Roman"/>
              </a:rPr>
              <a:t>Rhagium</a:t>
            </a:r>
            <a:r>
              <a:rPr lang="en-US" sz="3600" dirty="0">
                <a:latin typeface="Times New Roman"/>
                <a:cs typeface="Times New Roman"/>
              </a:rPr>
              <a:t> Inquisitor Antifreeze protein (</a:t>
            </a:r>
            <a:r>
              <a:rPr lang="en-US" sz="3600" dirty="0" err="1">
                <a:latin typeface="Times New Roman"/>
                <a:cs typeface="Times New Roman"/>
              </a:rPr>
              <a:t>RiAFP</a:t>
            </a:r>
            <a:r>
              <a:rPr lang="en-US" sz="3600" dirty="0">
                <a:latin typeface="Times New Roman"/>
                <a:cs typeface="Times New Roman"/>
              </a:rPr>
              <a:t>) is found in an artic beetle, </a:t>
            </a:r>
            <a:r>
              <a:rPr lang="en-US" sz="3600" dirty="0" err="1">
                <a:latin typeface="Times New Roman"/>
                <a:cs typeface="Times New Roman"/>
              </a:rPr>
              <a:t>Rhagium</a:t>
            </a:r>
            <a:r>
              <a:rPr lang="en-US" sz="3600" dirty="0">
                <a:latin typeface="Times New Roman"/>
                <a:cs typeface="Times New Roman"/>
              </a:rPr>
              <a:t> Inquisitor. The protein prevents the beetle's bodily fluids to bind to the surface of ice crystals and inhibits the crystals from growing.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r>
              <a:rPr lang="en-US" sz="3600" dirty="0">
                <a:latin typeface="Times New Roman"/>
                <a:cs typeface="Times New Roman"/>
              </a:rPr>
              <a:t>The structure of </a:t>
            </a:r>
            <a:r>
              <a:rPr lang="en-US" sz="3600" dirty="0" err="1">
                <a:latin typeface="Times New Roman"/>
                <a:cs typeface="Times New Roman"/>
              </a:rPr>
              <a:t>RiAFP</a:t>
            </a:r>
            <a:r>
              <a:rPr lang="en-US" sz="3600" dirty="0">
                <a:latin typeface="Times New Roman"/>
                <a:cs typeface="Times New Roman"/>
              </a:rPr>
              <a:t> can be described as multiple </a:t>
            </a:r>
            <a:r>
              <a:rPr lang="en-US" sz="3600" dirty="0">
                <a:latin typeface="Times New Roman"/>
              </a:rPr>
              <a:t>β-solenoid fold with multiple threonine hydroxyls on the flat ice-binding surface 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endParaRPr lang="en-US" sz="440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40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6000" b="1" dirty="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6000" b="1" dirty="0">
              <a:solidFill>
                <a:srgbClr val="871F41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6000" b="1" dirty="0">
                <a:solidFill>
                  <a:srgbClr val="871F41"/>
                </a:solidFill>
                <a:latin typeface="Times New Roman"/>
                <a:cs typeface="Times New Roman"/>
              </a:rPr>
              <a:t>Materials</a:t>
            </a:r>
            <a:endParaRPr lang="en-US" sz="6000" b="1" dirty="0">
              <a:latin typeface="Times New Roman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r>
              <a:rPr lang="en-US" sz="4000" dirty="0" err="1">
                <a:latin typeface="Times New Roman"/>
                <a:cs typeface="Times New Roman"/>
              </a:rPr>
              <a:t>RiAFP</a:t>
            </a:r>
            <a:r>
              <a:rPr lang="en-US" sz="4000" dirty="0">
                <a:latin typeface="Times New Roman"/>
                <a:cs typeface="Times New Roman"/>
              </a:rPr>
              <a:t>, self-designed primers, transformation vector, E. coli pTYB12 plasmid, PCR reaction mixture, NEB HiFi assembly kit, LB Agar plates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00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000">
              <a:latin typeface="Times New Roman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endParaRPr lang="en-US" sz="4000">
              <a:latin typeface="Times New Roman"/>
              <a:cs typeface="Times New Roman"/>
            </a:endParaRPr>
          </a:p>
          <a:p>
            <a:pPr>
              <a:buSzPts val="6600"/>
            </a:pPr>
            <a:endParaRPr lang="en-US" sz="4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  <a:p>
            <a:pPr>
              <a:buSzPts val="6600"/>
            </a:pPr>
            <a:endParaRPr lang="en-US" sz="6000" b="1">
              <a:solidFill>
                <a:srgbClr val="861F41"/>
              </a:solidFill>
              <a:latin typeface="Arial Narrow"/>
            </a:endParaRPr>
          </a:p>
        </p:txBody>
      </p:sp>
      <p:sp>
        <p:nvSpPr>
          <p:cNvPr id="87" name="Google Shape;87;p3"/>
          <p:cNvSpPr txBox="1"/>
          <p:nvPr/>
        </p:nvSpPr>
        <p:spPr>
          <a:xfrm>
            <a:off x="12738661" y="14003579"/>
            <a:ext cx="19472549" cy="102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>
              <a:buSzPts val="6600"/>
            </a:pPr>
            <a:r>
              <a:rPr lang="en-US" sz="6000" b="1">
                <a:solidFill>
                  <a:srgbClr val="861F41"/>
                </a:solidFill>
                <a:latin typeface="Times New Roman"/>
                <a:ea typeface="Arial Narrow"/>
                <a:cs typeface="Arial Narrow"/>
                <a:sym typeface="Arial Narrow"/>
              </a:rPr>
              <a:t>RESULTS, CONCLUSIONS, &amp; FUTURE STUDIES</a:t>
            </a:r>
            <a:endParaRPr sz="1545">
              <a:latin typeface="Times New Roman"/>
            </a:endParaRPr>
          </a:p>
        </p:txBody>
      </p:sp>
      <p:cxnSp>
        <p:nvCxnSpPr>
          <p:cNvPr id="88" name="Google Shape;88;p3"/>
          <p:cNvCxnSpPr/>
          <p:nvPr/>
        </p:nvCxnSpPr>
        <p:spPr>
          <a:xfrm>
            <a:off x="947929" y="7669380"/>
            <a:ext cx="10939364" cy="0"/>
          </a:xfrm>
          <a:prstGeom prst="straightConnector1">
            <a:avLst/>
          </a:prstGeom>
          <a:noFill/>
          <a:ln w="76200" cap="flat" cmpd="sng">
            <a:solidFill>
              <a:srgbClr val="ED8B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3"/>
          <p:cNvCxnSpPr/>
          <p:nvPr/>
        </p:nvCxnSpPr>
        <p:spPr>
          <a:xfrm rot="10800000" flipH="1">
            <a:off x="12715217" y="7746287"/>
            <a:ext cx="22716000" cy="2727"/>
          </a:xfrm>
          <a:prstGeom prst="straightConnector1">
            <a:avLst/>
          </a:prstGeom>
          <a:noFill/>
          <a:ln w="76200" cap="flat" cmpd="sng">
            <a:solidFill>
              <a:srgbClr val="ED8B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1" name="Google Shape;91;p3"/>
          <p:cNvCxnSpPr>
            <a:cxnSpLocks/>
          </p:cNvCxnSpPr>
          <p:nvPr/>
        </p:nvCxnSpPr>
        <p:spPr>
          <a:xfrm>
            <a:off x="12628694" y="15315776"/>
            <a:ext cx="22341498" cy="0"/>
          </a:xfrm>
          <a:prstGeom prst="straightConnector1">
            <a:avLst/>
          </a:prstGeom>
          <a:noFill/>
          <a:ln w="76200" cap="flat" cmpd="sng">
            <a:solidFill>
              <a:srgbClr val="ED8B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3" name="Google Shape;9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33294" y="34317173"/>
            <a:ext cx="4287866" cy="16607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oogle Shape;94;p3"/>
          <p:cNvGrpSpPr/>
          <p:nvPr/>
        </p:nvGrpSpPr>
        <p:grpSpPr>
          <a:xfrm flipH="1">
            <a:off x="1" y="34519030"/>
            <a:ext cx="31752158" cy="2072537"/>
            <a:chOff x="4893360" y="27585321"/>
            <a:chExt cx="31752158" cy="1692926"/>
          </a:xfrm>
        </p:grpSpPr>
        <p:sp>
          <p:nvSpPr>
            <p:cNvPr id="95" name="Google Shape;95;p3"/>
            <p:cNvSpPr/>
            <p:nvPr/>
          </p:nvSpPr>
          <p:spPr>
            <a:xfrm>
              <a:off x="6861843" y="27585321"/>
              <a:ext cx="29783675" cy="1692926"/>
            </a:xfrm>
            <a:prstGeom prst="rect">
              <a:avLst/>
            </a:prstGeom>
            <a:solidFill>
              <a:srgbClr val="861F41"/>
            </a:solidFill>
            <a:ln>
              <a:noFill/>
            </a:ln>
          </p:spPr>
          <p:txBody>
            <a:bodyPr spcFirstLastPara="1" wrap="square" lIns="99045" tIns="49500" rIns="99045" bIns="49500" anchor="ctr" anchorCtr="0">
              <a:noAutofit/>
            </a:bodyPr>
            <a:lstStyle/>
            <a:p>
              <a:pPr algn="ctr">
                <a:buSzPts val="2100"/>
              </a:pPr>
              <a:endParaRPr sz="1909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3"/>
            <p:cNvSpPr/>
            <p:nvPr/>
          </p:nvSpPr>
          <p:spPr>
            <a:xfrm flipH="1">
              <a:off x="4893360" y="27605569"/>
              <a:ext cx="2033913" cy="1660793"/>
            </a:xfrm>
            <a:prstGeom prst="rtTriangle">
              <a:avLst/>
            </a:prstGeom>
            <a:solidFill>
              <a:srgbClr val="861F41"/>
            </a:solidFill>
            <a:ln>
              <a:noFill/>
            </a:ln>
          </p:spPr>
          <p:txBody>
            <a:bodyPr spcFirstLastPara="1" wrap="square" lIns="99045" tIns="49500" rIns="99045" bIns="49500" anchor="ctr" anchorCtr="0">
              <a:noAutofit/>
            </a:bodyPr>
            <a:lstStyle/>
            <a:p>
              <a:pPr algn="ctr">
                <a:buSzPts val="2100"/>
              </a:pPr>
              <a:endParaRPr sz="1909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7" name="Google Shape;97;p3"/>
          <p:cNvSpPr/>
          <p:nvPr/>
        </p:nvSpPr>
        <p:spPr>
          <a:xfrm rot="10800000">
            <a:off x="-3" y="-48284"/>
            <a:ext cx="36576000" cy="551945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txBody>
          <a:bodyPr spcFirstLastPara="1" wrap="square" lIns="99045" tIns="49500" rIns="99045" bIns="49500" anchor="ctr" anchorCtr="0">
            <a:noAutofit/>
          </a:bodyPr>
          <a:lstStyle/>
          <a:p>
            <a:pPr algn="ctr">
              <a:buSzPts val="2100"/>
            </a:pPr>
            <a:endParaRPr sz="1909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"/>
          <p:cNvSpPr txBox="1"/>
          <p:nvPr/>
        </p:nvSpPr>
        <p:spPr>
          <a:xfrm>
            <a:off x="779274" y="3859693"/>
            <a:ext cx="12988682" cy="1057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noAutofit/>
          </a:bodyPr>
          <a:lstStyle/>
          <a:p>
            <a:pPr>
              <a:buSzPts val="5400"/>
            </a:pPr>
            <a:r>
              <a:rPr lang="en-US" sz="4364">
                <a:solidFill>
                  <a:schemeClr val="bg1"/>
                </a:solidFill>
              </a:rPr>
              <a:t>Virginia Polytechnic Institute and State University</a:t>
            </a:r>
            <a:r>
              <a:rPr lang="en-US" sz="4364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sz="4364">
              <a:solidFill>
                <a:schemeClr val="bg1"/>
              </a:solidFill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4695526" y="29100345"/>
            <a:ext cx="2104636" cy="631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 algn="ctr">
              <a:buSzPts val="3800"/>
            </a:pPr>
            <a:endParaRPr sz="3455">
              <a:solidFill>
                <a:schemeClr val="dk1"/>
              </a:solidFill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956113" y="7654652"/>
            <a:ext cx="10460865" cy="6893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The purpose of this project is clone and express the antifreeze protein, </a:t>
            </a:r>
            <a:r>
              <a:rPr lang="en-US" sz="3200" err="1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RiAFP</a:t>
            </a:r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, from the arctic beetle, </a:t>
            </a:r>
            <a:r>
              <a:rPr lang="en-US" sz="3200" err="1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Rhagnium</a:t>
            </a:r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 Inquisitor. It has been hypothesized that </a:t>
            </a:r>
            <a:r>
              <a:rPr lang="en-US" sz="3200" err="1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RiAFP</a:t>
            </a:r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 can be applied to human cells and have no effect on their viability after the freezing process. After designing primers, the protein was added to a vector, cloned, and purified it could be quantified. From that, it was determined that there was 263 </a:t>
            </a:r>
            <a:r>
              <a:rPr lang="en-US" sz="3200" err="1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ngμL</a:t>
            </a:r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 of the DNA available to express. The mutated vector was then transformed into E. coli NEB 10-beta and then introduced into the E. </a:t>
            </a:r>
            <a:r>
              <a:rPr lang="en-US" sz="3200" i="1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coli</a:t>
            </a:r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 pTYB12 plasmid. This allows for the </a:t>
            </a:r>
            <a:r>
              <a:rPr lang="en-US" sz="3200" err="1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RiAFP</a:t>
            </a:r>
            <a:r>
              <a:rPr lang="en-US" sz="3200">
                <a:solidFill>
                  <a:schemeClr val="tx1"/>
                </a:solidFill>
                <a:latin typeface="Times New Roman"/>
                <a:ea typeface="Arial Black"/>
                <a:cs typeface="Times New Roman"/>
                <a:sym typeface="Arial Black"/>
              </a:rPr>
              <a:t> to be overexpressed. It was then extracted and used to grow colonies of the gene, and it could then be quantified (12.9 ng/mL) and sequenced. </a:t>
            </a:r>
            <a:endParaRPr lang="en-US" sz="3200">
              <a:solidFill>
                <a:schemeClr val="tx1"/>
              </a:solidFill>
              <a:latin typeface="Times New Roman"/>
            </a:endParaRPr>
          </a:p>
          <a:p>
            <a:br>
              <a:rPr lang="en-US">
                <a:sym typeface="Arial Black"/>
              </a:rPr>
            </a:br>
            <a:endParaRPr lang="en-US"/>
          </a:p>
        </p:txBody>
      </p:sp>
      <p:sp>
        <p:nvSpPr>
          <p:cNvPr id="111" name="Google Shape;111;p3"/>
          <p:cNvSpPr txBox="1"/>
          <p:nvPr/>
        </p:nvSpPr>
        <p:spPr>
          <a:xfrm>
            <a:off x="26578007" y="22334802"/>
            <a:ext cx="9135428" cy="407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>
              <a:buSzPts val="3600"/>
            </a:pPr>
            <a:r>
              <a:rPr lang="en-US" sz="2000" b="1" dirty="0">
                <a:latin typeface="Times New Roman"/>
              </a:rPr>
              <a:t>Figure 2. pTYB12 plasmid with previously inserted gene from BCHM 4124</a:t>
            </a:r>
          </a:p>
        </p:txBody>
      </p:sp>
      <p:sp>
        <p:nvSpPr>
          <p:cNvPr id="112" name="Google Shape;112;p3"/>
          <p:cNvSpPr txBox="1"/>
          <p:nvPr/>
        </p:nvSpPr>
        <p:spPr>
          <a:xfrm>
            <a:off x="47411" y="35207224"/>
            <a:ext cx="16721566" cy="131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 marL="495935" indent="-495935">
              <a:buClr>
                <a:srgbClr val="ED8B00"/>
              </a:buClr>
              <a:buSzPts val="3000"/>
              <a:buFont typeface="Arial"/>
              <a:buChar char="■"/>
            </a:pPr>
            <a:r>
              <a:rPr lang="en-US" sz="2800" err="1">
                <a:solidFill>
                  <a:schemeClr val="bg1"/>
                </a:solidFill>
                <a:latin typeface="Times New Roman"/>
              </a:rPr>
              <a:t>Flurkey</a:t>
            </a:r>
            <a:r>
              <a:rPr lang="en-US" sz="2800">
                <a:solidFill>
                  <a:schemeClr val="bg1"/>
                </a:solidFill>
                <a:latin typeface="Times New Roman"/>
              </a:rPr>
              <a:t>, W. H., &amp; Inlow, J. K. (2017). Use of mushroom tyrosinase to introduce </a:t>
            </a:r>
            <a:r>
              <a:rPr lang="en-US" sz="2800" err="1">
                <a:solidFill>
                  <a:schemeClr val="bg1"/>
                </a:solidFill>
                <a:latin typeface="Times New Roman"/>
              </a:rPr>
              <a:t>michaelis-menten</a:t>
            </a:r>
            <a:r>
              <a:rPr lang="en-US" sz="2800">
                <a:solidFill>
                  <a:schemeClr val="bg1"/>
                </a:solidFill>
                <a:latin typeface="Times New Roman"/>
              </a:rPr>
              <a:t> enzyme kinetics to biochemistry students. </a:t>
            </a:r>
            <a:r>
              <a:rPr lang="en-US" sz="2800" i="1">
                <a:solidFill>
                  <a:schemeClr val="bg1"/>
                </a:solidFill>
                <a:latin typeface="Times New Roman"/>
              </a:rPr>
              <a:t>Biochemistry and Molecular Biology Education</a:t>
            </a:r>
            <a:r>
              <a:rPr lang="en-US" sz="2800">
                <a:solidFill>
                  <a:schemeClr val="bg1"/>
                </a:solidFill>
                <a:latin typeface="Times New Roman"/>
              </a:rPr>
              <a:t>, </a:t>
            </a:r>
            <a:r>
              <a:rPr lang="en-US" sz="2800" i="1">
                <a:solidFill>
                  <a:schemeClr val="bg1"/>
                </a:solidFill>
                <a:latin typeface="Times New Roman"/>
              </a:rPr>
              <a:t>45</a:t>
            </a:r>
            <a:r>
              <a:rPr lang="en-US" sz="2800">
                <a:solidFill>
                  <a:schemeClr val="bg1"/>
                </a:solidFill>
                <a:latin typeface="Times New Roman"/>
              </a:rPr>
              <a:t>(3), 270–276. </a:t>
            </a:r>
          </a:p>
          <a:p>
            <a:pPr marL="495935" indent="-495935">
              <a:buClr>
                <a:srgbClr val="ED8B00"/>
              </a:buClr>
              <a:buSzPts val="3000"/>
              <a:buFont typeface="Arial"/>
              <a:buChar char="■"/>
            </a:pPr>
            <a:endParaRPr lang="en-US" sz="1157">
              <a:solidFill>
                <a:schemeClr val="tx1"/>
              </a:solidFill>
            </a:endParaRPr>
          </a:p>
          <a:p>
            <a:pPr marL="495935" indent="-495935">
              <a:buClr>
                <a:srgbClr val="ED8B00"/>
              </a:buClr>
              <a:buSzPts val="3000"/>
              <a:buFont typeface="Arial"/>
              <a:buChar char="■"/>
            </a:pPr>
            <a:endParaRPr lang="en-US" sz="1157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94141F-EEB6-40BF-B52C-7FE85B47B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4485" y="2967960"/>
            <a:ext cx="15077385" cy="329267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4" name="Google Shape;100;p3">
            <a:extLst>
              <a:ext uri="{FF2B5EF4-FFF2-40B4-BE49-F238E27FC236}">
                <a16:creationId xmlns:a16="http://schemas.microsoft.com/office/drawing/2014/main" id="{4C354ED2-A2CA-4FBE-848C-C31677CFB250}"/>
              </a:ext>
            </a:extLst>
          </p:cNvPr>
          <p:cNvSpPr txBox="1"/>
          <p:nvPr/>
        </p:nvSpPr>
        <p:spPr>
          <a:xfrm>
            <a:off x="806113" y="421916"/>
            <a:ext cx="35129814" cy="3444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noAutofit/>
          </a:bodyPr>
          <a:lstStyle/>
          <a:p>
            <a:pPr algn="ctr"/>
            <a:r>
              <a:rPr lang="en-US" sz="8800" err="1">
                <a:solidFill>
                  <a:schemeClr val="bg1"/>
                </a:solidFill>
                <a:latin typeface="Times New Roman"/>
              </a:rPr>
              <a:t>Rhagium</a:t>
            </a:r>
            <a:r>
              <a:rPr lang="en-US" sz="8800">
                <a:solidFill>
                  <a:schemeClr val="bg1"/>
                </a:solidFill>
                <a:latin typeface="Times New Roman"/>
              </a:rPr>
              <a:t> Inquisitor Antifreeze Protein: Cloning and Expressing</a:t>
            </a:r>
          </a:p>
          <a:p>
            <a:endParaRPr lang="en-US" sz="4800">
              <a:solidFill>
                <a:schemeClr val="bg1"/>
              </a:solidFill>
              <a:latin typeface="Times New Roman"/>
            </a:endParaRPr>
          </a:p>
          <a:p>
            <a:r>
              <a:rPr lang="en-US" sz="4800">
                <a:solidFill>
                  <a:schemeClr val="bg1"/>
                </a:solidFill>
                <a:latin typeface="Times New Roman"/>
              </a:rPr>
              <a:t>Abby O'Donnell and Kristopher Hite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Google Shape;84;p3">
            <a:extLst>
              <a:ext uri="{FF2B5EF4-FFF2-40B4-BE49-F238E27FC236}">
                <a16:creationId xmlns:a16="http://schemas.microsoft.com/office/drawing/2014/main" id="{941DAFDD-5709-419B-8FB9-2DD0E0ED6FDF}"/>
              </a:ext>
            </a:extLst>
          </p:cNvPr>
          <p:cNvSpPr txBox="1"/>
          <p:nvPr/>
        </p:nvSpPr>
        <p:spPr>
          <a:xfrm>
            <a:off x="12623860" y="6582944"/>
            <a:ext cx="11328273" cy="1023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>
              <a:buSzPts val="6600"/>
            </a:pPr>
            <a:r>
              <a:rPr lang="en-US" sz="6000" b="1">
                <a:solidFill>
                  <a:srgbClr val="861F41"/>
                </a:solidFill>
                <a:latin typeface="Times New Roman"/>
                <a:ea typeface="Arial Narrow"/>
                <a:cs typeface="Arial Narrow"/>
                <a:sym typeface="Arial Narrow"/>
              </a:rPr>
              <a:t>METHODS</a:t>
            </a:r>
            <a:endParaRPr sz="1545">
              <a:latin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33ADE9-5339-4D3B-897E-7817FA224988}"/>
              </a:ext>
            </a:extLst>
          </p:cNvPr>
          <p:cNvSpPr txBox="1"/>
          <p:nvPr/>
        </p:nvSpPr>
        <p:spPr>
          <a:xfrm>
            <a:off x="13488070" y="15119340"/>
            <a:ext cx="6757444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57"/>
          </a:p>
        </p:txBody>
      </p:sp>
      <p:sp>
        <p:nvSpPr>
          <p:cNvPr id="92" name="Google Shape;92;p3"/>
          <p:cNvSpPr txBox="1"/>
          <p:nvPr/>
        </p:nvSpPr>
        <p:spPr>
          <a:xfrm>
            <a:off x="87442" y="34545340"/>
            <a:ext cx="11328273" cy="603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45" tIns="49500" rIns="99045" bIns="49500" anchor="t" anchorCtr="0">
            <a:spAutoFit/>
          </a:bodyPr>
          <a:lstStyle/>
          <a:p>
            <a:pPr>
              <a:buSzPts val="3600"/>
            </a:pPr>
            <a:r>
              <a:rPr lang="en-US" sz="3250" b="1">
                <a:solidFill>
                  <a:schemeClr val="bg1"/>
                </a:solidFill>
                <a:latin typeface="Times New Roman"/>
                <a:ea typeface="Arial Narrow"/>
                <a:cs typeface="Arial Narrow"/>
                <a:sym typeface="Arial Narrow"/>
              </a:rPr>
              <a:t>Citations and Acknowledgments</a:t>
            </a:r>
            <a:endParaRPr sz="325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FB11B5-D0CF-5C4F-8EBD-5995A4C4FAC5}"/>
              </a:ext>
            </a:extLst>
          </p:cNvPr>
          <p:cNvSpPr txBox="1"/>
          <p:nvPr/>
        </p:nvSpPr>
        <p:spPr>
          <a:xfrm>
            <a:off x="12676875" y="7568484"/>
            <a:ext cx="23320673" cy="87336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 u="sng"/>
          </a:p>
          <a:p>
            <a:r>
              <a:rPr lang="en-US" sz="4000" u="sng">
                <a:latin typeface="Times New Roman"/>
              </a:rPr>
              <a:t>Forward primer: 5’-gttgtacagaatatgTGCCGTGCCGTTG3’ TM is 63° </a:t>
            </a:r>
          </a:p>
          <a:p>
            <a:r>
              <a:rPr lang="en-US" sz="4000" u="sng" dirty="0">
                <a:latin typeface="Times New Roman"/>
              </a:rPr>
              <a:t>Reverse Primer: 5’ -catatgaccagctcaTTAGCTTGCCGTCAC3’ TM is 58°</a:t>
            </a:r>
            <a:endParaRPr lang="en-US" u="sng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r>
              <a:rPr lang="en-US" sz="4000" dirty="0">
                <a:latin typeface="Times New Roman"/>
                <a:cs typeface="Times New Roman"/>
              </a:rPr>
              <a:t>To design the primers, the sequence was first codon optimized for expression in </a:t>
            </a:r>
            <a:r>
              <a:rPr lang="en-US" sz="4000" i="1" dirty="0">
                <a:latin typeface="Times New Roman"/>
                <a:cs typeface="Times New Roman"/>
              </a:rPr>
              <a:t>E. coli </a:t>
            </a:r>
            <a:r>
              <a:rPr lang="en-US" sz="4000" dirty="0">
                <a:latin typeface="Times New Roman"/>
                <a:cs typeface="Times New Roman"/>
              </a:rPr>
              <a:t>using </a:t>
            </a:r>
            <a:r>
              <a:rPr lang="en-US" sz="4000" dirty="0" err="1">
                <a:latin typeface="Times New Roman"/>
                <a:cs typeface="Times New Roman"/>
              </a:rPr>
              <a:t>VectorBuilder</a:t>
            </a:r>
            <a:r>
              <a:rPr lang="en-US" sz="4000" dirty="0">
                <a:latin typeface="Times New Roman"/>
                <a:cs typeface="Times New Roman"/>
              </a:rPr>
              <a:t>. Each primer would contain around 10-15 base pairs.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Courier New"/>
              <a:buChar char="o"/>
            </a:pPr>
            <a:r>
              <a:rPr lang="en-US" sz="4000" dirty="0">
                <a:latin typeface="Times New Roman"/>
                <a:cs typeface="Times New Roman"/>
              </a:rPr>
              <a:t> Codon Optimized sequence with primers:</a:t>
            </a:r>
          </a:p>
          <a:p>
            <a:pPr marL="457200" lvl="1">
              <a:lnSpc>
                <a:spcPct val="90000"/>
              </a:lnSpc>
              <a:spcBef>
                <a:spcPts val="1000"/>
              </a:spcBef>
            </a:pPr>
            <a:r>
              <a:rPr lang="en-US" sz="3200" b="1" u="sng" dirty="0">
                <a:solidFill>
                  <a:srgbClr val="00B050"/>
                </a:solidFill>
                <a:latin typeface="Times New Roman"/>
                <a:cs typeface="Courier New"/>
              </a:rPr>
              <a:t>gttgtacagaatatg</a:t>
            </a:r>
            <a:r>
              <a:rPr lang="en-US" sz="3200" dirty="0">
                <a:solidFill>
                  <a:srgbClr val="333333"/>
                </a:solidFill>
                <a:latin typeface="Times New Roman"/>
                <a:cs typeface="Courier New"/>
              </a:rPr>
              <a:t>tgccgtgccgttggcgtagatggtcgcgcggttaccgatattcagggcacctgtcatgcgaaagccacaggcgcgggcgcgatggcaagcggtaccagcgaaccgggcagcacctcaaccgccaccgccaccggtcgtggcgcgaccgcccgtagcaccagcaccggtcgcggcaccgcgaccaccaccgcgaccggtaccgcaagcgcaacctcaaacgccattggccagggcaccgcgaccaccactgcgaccggcagcgccggcggtcgcgcaaccggtagcgccaccaccagcagttcggcgagccagccgacccagacgcagaccattaccggcccgggttttcagaccgccaaaagctttgcgcgtaacaccgcgaccaccaccgtgacggcaagctaa</a:t>
            </a:r>
            <a:r>
              <a:rPr lang="en-US" sz="3200" b="1" u="sng" dirty="0">
                <a:solidFill>
                  <a:srgbClr val="FF0000"/>
                </a:solidFill>
                <a:latin typeface="Times New Roman"/>
                <a:cs typeface="Times New Roman"/>
              </a:rPr>
              <a:t>catatgaccagctca</a:t>
            </a:r>
            <a:endParaRPr lang="en-US" sz="3200" dirty="0">
              <a:solidFill>
                <a:srgbClr val="FF0000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Wingdings,Sans-Serif"/>
              <a:buChar char="v"/>
            </a:pPr>
            <a:r>
              <a:rPr lang="en-US" sz="4000" dirty="0">
                <a:latin typeface="Times New Roman"/>
                <a:cs typeface="Times New Roman"/>
              </a:rPr>
              <a:t>For the reverse primer, the complement needs to be used so it will be in the 5'-3' direction.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000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000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4000" dirty="0">
              <a:latin typeface="Times New Roman"/>
              <a:cs typeface="Times New Roman"/>
            </a:endParaRPr>
          </a:p>
          <a:p>
            <a:pPr algn="ctr"/>
            <a:endParaRPr lang="en-US" sz="280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092399A-6385-5CE5-7E79-FEFE12290A82}"/>
              </a:ext>
            </a:extLst>
          </p:cNvPr>
          <p:cNvCxnSpPr/>
          <p:nvPr/>
        </p:nvCxnSpPr>
        <p:spPr>
          <a:xfrm>
            <a:off x="951802" y="14206936"/>
            <a:ext cx="9301859" cy="8935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51CFB91-F15D-169A-0766-778FFA259D8E}"/>
              </a:ext>
            </a:extLst>
          </p:cNvPr>
          <p:cNvCxnSpPr/>
          <p:nvPr/>
        </p:nvCxnSpPr>
        <p:spPr>
          <a:xfrm flipV="1">
            <a:off x="293803" y="29424107"/>
            <a:ext cx="6974959" cy="24208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4D8F488-DA2C-407D-821F-4E9C1AD8CD8B}"/>
              </a:ext>
            </a:extLst>
          </p:cNvPr>
          <p:cNvSpPr txBox="1"/>
          <p:nvPr/>
        </p:nvSpPr>
        <p:spPr>
          <a:xfrm>
            <a:off x="18972647" y="22758688"/>
            <a:ext cx="751039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Times New Roman"/>
              </a:rPr>
              <a:t>Figure 1. Empty pTYB12 vector</a:t>
            </a:r>
            <a:endParaRPr lang="en-US" sz="2000" dirty="0">
              <a:latin typeface="Times New Roma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884E90-287F-D308-BCC9-D092381F8841}"/>
              </a:ext>
            </a:extLst>
          </p:cNvPr>
          <p:cNvSpPr txBox="1"/>
          <p:nvPr/>
        </p:nvSpPr>
        <p:spPr>
          <a:xfrm>
            <a:off x="16628830" y="34689276"/>
            <a:ext cx="1326442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en-US" sz="2000">
                <a:solidFill>
                  <a:schemeClr val="bg1"/>
                </a:solidFill>
                <a:latin typeface="Times New Roman"/>
              </a:rPr>
              <a:t>Lai Fun Kong, Ahmad Ayad </a:t>
            </a:r>
            <a:r>
              <a:rPr lang="en-US" sz="2000" err="1">
                <a:solidFill>
                  <a:schemeClr val="bg1"/>
                </a:solidFill>
                <a:latin typeface="Times New Roman"/>
              </a:rPr>
              <a:t>Qatran</a:t>
            </a:r>
            <a:r>
              <a:rPr lang="en-US" sz="2000">
                <a:solidFill>
                  <a:schemeClr val="bg1"/>
                </a:solidFill>
                <a:latin typeface="Times New Roman"/>
              </a:rPr>
              <a:t> Al-</a:t>
            </a:r>
            <a:r>
              <a:rPr lang="en-US" sz="2000" err="1">
                <a:solidFill>
                  <a:schemeClr val="bg1"/>
                </a:solidFill>
                <a:latin typeface="Times New Roman"/>
              </a:rPr>
              <a:t>Khdhairawi</a:t>
            </a:r>
            <a:r>
              <a:rPr lang="en-US" sz="2000">
                <a:solidFill>
                  <a:schemeClr val="bg1"/>
                </a:solidFill>
                <a:latin typeface="Times New Roman"/>
              </a:rPr>
              <a:t>, </a:t>
            </a:r>
            <a:r>
              <a:rPr lang="en-US" sz="2000" err="1">
                <a:solidFill>
                  <a:schemeClr val="bg1"/>
                </a:solidFill>
                <a:latin typeface="Times New Roman"/>
              </a:rPr>
              <a:t>Bimo</a:t>
            </a:r>
            <a:r>
              <a:rPr lang="en-US" sz="2000">
                <a:solidFill>
                  <a:schemeClr val="bg1"/>
                </a:solidFill>
                <a:latin typeface="Times New Roman"/>
              </a:rPr>
              <a:t> Ario Tejo; Rational design of short antifreeze peptides derived from </a:t>
            </a:r>
            <a:r>
              <a:rPr lang="en-US" sz="2000" err="1">
                <a:solidFill>
                  <a:schemeClr val="bg1"/>
                </a:solidFill>
                <a:latin typeface="Times New Roman"/>
              </a:rPr>
              <a:t>Rhagium</a:t>
            </a:r>
            <a:r>
              <a:rPr lang="en-US" sz="2000">
                <a:solidFill>
                  <a:schemeClr val="bg1"/>
                </a:solidFill>
                <a:latin typeface="Times New Roman"/>
              </a:rPr>
              <a:t> inquisitor antifreeze protein; Biocatalysis and Agricultural Biotechnology; Volume 23; </a:t>
            </a:r>
            <a:r>
              <a:rPr lang="en-US" sz="2000" b="1">
                <a:solidFill>
                  <a:schemeClr val="bg1"/>
                </a:solidFill>
                <a:latin typeface="Times New Roman"/>
              </a:rPr>
              <a:t>2020</a:t>
            </a:r>
            <a:r>
              <a:rPr lang="en-US" sz="2000">
                <a:solidFill>
                  <a:schemeClr val="bg1"/>
                </a:solidFill>
                <a:latin typeface="Times New Roman"/>
              </a:rPr>
              <a:t>.</a:t>
            </a:r>
            <a:endParaRPr lang="en-US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§"/>
            </a:pPr>
            <a:r>
              <a:rPr lang="en-US" sz="2000">
                <a:solidFill>
                  <a:schemeClr val="bg1"/>
                </a:solidFill>
                <a:latin typeface="Times New Roman"/>
                <a:ea typeface="Roboto"/>
                <a:cs typeface="Times New Roman"/>
              </a:rPr>
              <a:t>Hakim A, Nguyen JB, Basu K, et al. Crystal structure of an insect antifreeze protein and its implications for ice binding. J Biol Chem;288(17):12295-12304; </a:t>
            </a:r>
            <a:r>
              <a:rPr lang="en-US" sz="2000" b="1">
                <a:solidFill>
                  <a:schemeClr val="bg1"/>
                </a:solidFill>
                <a:latin typeface="Times New Roman"/>
                <a:ea typeface="Roboto"/>
                <a:cs typeface="Times New Roman"/>
              </a:rPr>
              <a:t>2013</a:t>
            </a:r>
            <a:endParaRPr lang="en-US" b="1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§"/>
            </a:pPr>
            <a:r>
              <a:rPr lang="en-US" sz="2000">
                <a:solidFill>
                  <a:schemeClr val="bg1"/>
                </a:solidFill>
                <a:latin typeface="Times New Roman"/>
                <a:ea typeface="Roboto"/>
                <a:cs typeface="Times New Roman"/>
              </a:rPr>
              <a:t>Eskandari A, Leow TC, Rahman MBA, Oslan SN; Antifreeze Proteins and Their Practical Utilization in Industry, Medicine, and Agriculture; Biomolecules. 2020;10(12):1649; </a:t>
            </a:r>
            <a:r>
              <a:rPr lang="en-US" sz="2000" b="1">
                <a:solidFill>
                  <a:schemeClr val="bg1"/>
                </a:solidFill>
                <a:latin typeface="Times New Roman"/>
                <a:ea typeface="Roboto"/>
                <a:cs typeface="Times New Roman"/>
              </a:rPr>
              <a:t>2020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0041C2-E56F-304F-C514-16C26230A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441" y="19999379"/>
            <a:ext cx="8686747" cy="87631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2F2E0C-9E81-74E8-1E07-9362657C0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67951" y="15392273"/>
            <a:ext cx="7048196" cy="7009764"/>
          </a:xfrm>
          <a:prstGeom prst="rect">
            <a:avLst/>
          </a:prstGeom>
        </p:spPr>
      </p:pic>
      <p:pic>
        <p:nvPicPr>
          <p:cNvPr id="9" name="Picture 8" descr="A diagram of a dna structure&#10;&#10;AI-generated content may be incorrect.">
            <a:extLst>
              <a:ext uri="{FF2B5EF4-FFF2-40B4-BE49-F238E27FC236}">
                <a16:creationId xmlns:a16="http://schemas.microsoft.com/office/drawing/2014/main" id="{DB4F6E74-B756-B4B5-D9EE-D33AD7F53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89955" y="15235920"/>
            <a:ext cx="7853034" cy="7025740"/>
          </a:xfrm>
          <a:prstGeom prst="rect">
            <a:avLst/>
          </a:prstGeom>
        </p:spPr>
      </p:pic>
      <p:pic>
        <p:nvPicPr>
          <p:cNvPr id="10" name="Picture 9" descr="A diagram of a dna structure&#10;&#10;AI-generated content may be incorrect.">
            <a:extLst>
              <a:ext uri="{FF2B5EF4-FFF2-40B4-BE49-F238E27FC236}">
                <a16:creationId xmlns:a16="http://schemas.microsoft.com/office/drawing/2014/main" id="{64FE3C29-A978-7ABE-653E-E7F06BFF97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90496" y="22943568"/>
            <a:ext cx="7903354" cy="764815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47B4BB6-F143-98DD-E929-9F840B04A769}"/>
                  </a:ext>
                </a:extLst>
              </p14:cNvPr>
              <p14:cNvContentPartPr/>
              <p14:nvPr/>
            </p14:nvContentPartPr>
            <p14:xfrm>
              <a:off x="31149106" y="17699855"/>
              <a:ext cx="1023016" cy="802968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47B4BB6-F143-98DD-E929-9F840B04A76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131474" y="17681859"/>
                <a:ext cx="1058640" cy="8385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CD9AAF4F-4920-A70D-B15B-B95E300B4E08}"/>
                  </a:ext>
                </a:extLst>
              </p14:cNvPr>
              <p14:cNvContentPartPr/>
              <p14:nvPr/>
            </p14:nvContentPartPr>
            <p14:xfrm>
              <a:off x="31005024" y="17956057"/>
              <a:ext cx="1221997" cy="798314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CD9AAF4F-4920-A70D-B15B-B95E300B4E0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0987387" y="17938069"/>
                <a:ext cx="1257631" cy="8339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2A920F05-B8CE-C17A-0FE0-4006E03CA162}"/>
                  </a:ext>
                </a:extLst>
              </p14:cNvPr>
              <p14:cNvContentPartPr/>
              <p14:nvPr/>
            </p14:nvContentPartPr>
            <p14:xfrm>
              <a:off x="31470551" y="17540386"/>
              <a:ext cx="583405" cy="239904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2A920F05-B8CE-C17A-0FE0-4006E03CA162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1452927" y="17522762"/>
                <a:ext cx="619014" cy="275512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16AB4F62-4B6E-A2B2-29DF-8A2E0F384B2B}"/>
              </a:ext>
            </a:extLst>
          </p:cNvPr>
          <p:cNvSpPr txBox="1"/>
          <p:nvPr/>
        </p:nvSpPr>
        <p:spPr>
          <a:xfrm>
            <a:off x="27935582" y="26829068"/>
            <a:ext cx="1612148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50" dirty="0"/>
              <a:t>Future site for binding of Ice Binding protein gene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AD1398-6F5C-3E61-A4B7-BF591FBE4E80}"/>
              </a:ext>
            </a:extLst>
          </p:cNvPr>
          <p:cNvSpPr txBox="1"/>
          <p:nvPr/>
        </p:nvSpPr>
        <p:spPr>
          <a:xfrm>
            <a:off x="28755960" y="29879994"/>
            <a:ext cx="670834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Times New Roman"/>
              </a:rPr>
              <a:t>Figure 3. Goal for future research replacing the GOT2 gene with the </a:t>
            </a:r>
            <a:r>
              <a:rPr lang="en-US" sz="2000" b="1" dirty="0" err="1">
                <a:latin typeface="Times New Roman"/>
              </a:rPr>
              <a:t>RiAFP</a:t>
            </a:r>
            <a:r>
              <a:rPr lang="en-US" sz="2000" b="1" dirty="0">
                <a:latin typeface="Times New Roman"/>
              </a:rPr>
              <a:t> via HiFi Assembly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D13284-326C-8A7B-F254-4AC7298A5C46}"/>
              </a:ext>
            </a:extLst>
          </p:cNvPr>
          <p:cNvSpPr txBox="1"/>
          <p:nvPr/>
        </p:nvSpPr>
        <p:spPr>
          <a:xfrm>
            <a:off x="11501307" y="23934212"/>
            <a:ext cx="15063984" cy="69865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dirty="0">
                <a:latin typeface="Times New Roman"/>
              </a:rPr>
              <a:t>Conclusions</a:t>
            </a:r>
          </a:p>
          <a:p>
            <a:endParaRPr lang="en-US" sz="2800" dirty="0">
              <a:latin typeface="Times New Roman"/>
            </a:endParaRPr>
          </a:p>
          <a:p>
            <a:r>
              <a:rPr lang="en-US" sz="2800" u="sng" dirty="0">
                <a:latin typeface="Times New Roman"/>
              </a:rPr>
              <a:t>Gel Electrophoresis Confirmation:</a:t>
            </a:r>
            <a:r>
              <a:rPr lang="en-US" sz="2800" dirty="0">
                <a:latin typeface="Times New Roman"/>
              </a:rPr>
              <a:t> The gel I ran helped confirm the presence of the codon optimized </a:t>
            </a:r>
            <a:r>
              <a:rPr lang="en-US" sz="2800" dirty="0" err="1">
                <a:latin typeface="Times New Roman"/>
              </a:rPr>
              <a:t>RiAFP</a:t>
            </a:r>
            <a:r>
              <a:rPr lang="en-US" sz="2800" dirty="0">
                <a:latin typeface="Times New Roman"/>
              </a:rPr>
              <a:t> gene. It allowed me to make sure the primers had properly annealed to the sequence. The entire insert of the sequence with the primers is 435 base pairs long. The band is a little bit higher than the 400 b.p. mark, so confirms that PCR was successful. </a:t>
            </a:r>
          </a:p>
          <a:p>
            <a:endParaRPr lang="en-US" sz="2800" dirty="0">
              <a:latin typeface="Times New Roman"/>
            </a:endParaRPr>
          </a:p>
          <a:p>
            <a:endParaRPr lang="en-US" sz="2800" dirty="0">
              <a:latin typeface="Times New Roman"/>
            </a:endParaRPr>
          </a:p>
          <a:p>
            <a:r>
              <a:rPr lang="en-US" sz="2800" u="sng" dirty="0">
                <a:latin typeface="Times New Roman"/>
              </a:rPr>
              <a:t>What went wrong:</a:t>
            </a:r>
            <a:r>
              <a:rPr lang="en-US" sz="2800" dirty="0">
                <a:latin typeface="Times New Roman"/>
              </a:rPr>
              <a:t> The Ice binding gene did not stick to the plasmid in figure 2. It is likely because, the vector that was used already contained the Got 2 gene, and we skipped Dpn1 methylation. This step would have cleaved the Got 2 gene, and made space for the AFP to bind. It was skipped because we believed that the vector was empty.</a:t>
            </a:r>
          </a:p>
          <a:p>
            <a:endParaRPr lang="en-US" sz="2800" dirty="0">
              <a:latin typeface="Times New Roman"/>
            </a:endParaRPr>
          </a:p>
          <a:p>
            <a:endParaRPr lang="en-US" sz="2800" dirty="0">
              <a:latin typeface="Times New Roman"/>
            </a:endParaRPr>
          </a:p>
          <a:p>
            <a:endParaRPr lang="en-US" sz="2800" dirty="0">
              <a:latin typeface="Times New Roman"/>
            </a:endParaRPr>
          </a:p>
          <a:p>
            <a:endParaRPr lang="en-US" sz="2800" dirty="0">
              <a:latin typeface="Times New Roman"/>
            </a:endParaRPr>
          </a:p>
        </p:txBody>
      </p:sp>
      <p:pic>
        <p:nvPicPr>
          <p:cNvPr id="13" name="Picture 12" descr="A close-up of a microscope&#10;&#10;AI-generated content may be incorrect.">
            <a:extLst>
              <a:ext uri="{FF2B5EF4-FFF2-40B4-BE49-F238E27FC236}">
                <a16:creationId xmlns:a16="http://schemas.microsoft.com/office/drawing/2014/main" id="{209080F0-9139-4F77-B054-1747250F3D7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2724444" y="15649813"/>
            <a:ext cx="4439246" cy="66744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CCB8459-28A9-622E-8F13-22401C82762E}"/>
              </a:ext>
            </a:extLst>
          </p:cNvPr>
          <p:cNvSpPr txBox="1"/>
          <p:nvPr/>
        </p:nvSpPr>
        <p:spPr>
          <a:xfrm>
            <a:off x="15373870" y="18997209"/>
            <a:ext cx="1564038" cy="2846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50" b="1" dirty="0">
                <a:solidFill>
                  <a:srgbClr val="C00000"/>
                </a:solidFill>
              </a:rPr>
              <a:t>1500 b.p.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0D7907-DA9D-679D-A24D-B8DB236EE907}"/>
              </a:ext>
            </a:extLst>
          </p:cNvPr>
          <p:cNvSpPr txBox="1"/>
          <p:nvPr/>
        </p:nvSpPr>
        <p:spPr>
          <a:xfrm>
            <a:off x="15397772" y="21818569"/>
            <a:ext cx="1367527" cy="2846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50" b="1" dirty="0">
                <a:solidFill>
                  <a:srgbClr val="C00000"/>
                </a:solidFill>
              </a:rPr>
              <a:t>300 b.p.</a:t>
            </a:r>
            <a:endParaRPr lang="en-US" b="1" dirty="0" err="1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2BE4BD-0275-42D8-AEEA-54494A62A9D9}"/>
              </a:ext>
            </a:extLst>
          </p:cNvPr>
          <p:cNvSpPr txBox="1"/>
          <p:nvPr/>
        </p:nvSpPr>
        <p:spPr>
          <a:xfrm>
            <a:off x="15429115" y="21358211"/>
            <a:ext cx="903084" cy="2846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50" b="1" dirty="0">
                <a:solidFill>
                  <a:srgbClr val="C00000"/>
                </a:solidFill>
              </a:rPr>
              <a:t>400 b.p.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2A53C5-4D0F-79A9-A643-E7101FEE97D8}"/>
              </a:ext>
            </a:extLst>
          </p:cNvPr>
          <p:cNvSpPr txBox="1"/>
          <p:nvPr/>
        </p:nvSpPr>
        <p:spPr>
          <a:xfrm>
            <a:off x="12722410" y="16083719"/>
            <a:ext cx="100892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PCR Prod</a:t>
            </a:r>
            <a:r>
              <a:rPr lang="en-US" sz="1600" b="1">
                <a:solidFill>
                  <a:srgbClr val="C00000"/>
                </a:solidFill>
              </a:rPr>
              <a:t>uct at 62 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8FA3C2-968B-5E1A-A31E-64185DFEB12A}"/>
              </a:ext>
            </a:extLst>
          </p:cNvPr>
          <p:cNvSpPr txBox="1"/>
          <p:nvPr/>
        </p:nvSpPr>
        <p:spPr>
          <a:xfrm>
            <a:off x="13496846" y="16091446"/>
            <a:ext cx="103508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PCR Product at 64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4E404C-57E6-9EF1-B937-41660A3BA18D}"/>
              </a:ext>
            </a:extLst>
          </p:cNvPr>
          <p:cNvSpPr txBox="1"/>
          <p:nvPr/>
        </p:nvSpPr>
        <p:spPr>
          <a:xfrm>
            <a:off x="14406563" y="16102528"/>
            <a:ext cx="105943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PCR Product at 66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ABF07D2-3159-EE13-79DD-C63E0FE1954C}"/>
              </a:ext>
            </a:extLst>
          </p:cNvPr>
          <p:cNvSpPr txBox="1"/>
          <p:nvPr/>
        </p:nvSpPr>
        <p:spPr>
          <a:xfrm>
            <a:off x="15380423" y="16103981"/>
            <a:ext cx="104762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PCR Product at 68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1C6F71-68F0-B8C7-362A-FE7F592EF894}"/>
              </a:ext>
            </a:extLst>
          </p:cNvPr>
          <p:cNvSpPr txBox="1"/>
          <p:nvPr/>
        </p:nvSpPr>
        <p:spPr>
          <a:xfrm>
            <a:off x="16281323" y="16339925"/>
            <a:ext cx="86219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Ladder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7A3308A4-DD58-CF81-CAEA-37B647BAE126}"/>
                  </a:ext>
                </a:extLst>
              </p14:cNvPr>
              <p14:cNvContentPartPr/>
              <p14:nvPr/>
            </p14:nvContentPartPr>
            <p14:xfrm>
              <a:off x="30904594" y="27464454"/>
              <a:ext cx="73804" cy="36357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7A3308A4-DD58-CF81-CAEA-37B647BAE126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0886680" y="27446632"/>
                <a:ext cx="109273" cy="71645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D402910E-B6E1-D959-783F-CF931115FAA1}"/>
              </a:ext>
            </a:extLst>
          </p:cNvPr>
          <p:cNvSpPr txBox="1"/>
          <p:nvPr/>
        </p:nvSpPr>
        <p:spPr>
          <a:xfrm>
            <a:off x="10710866" y="29488473"/>
            <a:ext cx="1611510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>
                <a:latin typeface="Times New Roman"/>
              </a:rPr>
              <a:t>Future Directions </a:t>
            </a:r>
            <a:endParaRPr lang="en-US" sz="3200" dirty="0">
              <a:latin typeface="Times New Roman"/>
            </a:endParaRPr>
          </a:p>
        </p:txBody>
      </p:sp>
      <p:pic>
        <p:nvPicPr>
          <p:cNvPr id="23" name="Picture 22" descr="A diagram of a blood test&#10;&#10;AI-generated content may be incorrect.">
            <a:extLst>
              <a:ext uri="{FF2B5EF4-FFF2-40B4-BE49-F238E27FC236}">
                <a16:creationId xmlns:a16="http://schemas.microsoft.com/office/drawing/2014/main" id="{DBBDB911-0055-F9D9-20ED-0A48AC29FEF0}"/>
              </a:ext>
            </a:extLst>
          </p:cNvPr>
          <p:cNvPicPr>
            <a:picLocks noChangeAspect="1"/>
          </p:cNvPicPr>
          <p:nvPr/>
        </p:nvPicPr>
        <p:blipFill>
          <a:blip r:embed="rId28"/>
          <a:srcRect l="1637" t="2002" r="317" b="14122"/>
          <a:stretch/>
        </p:blipFill>
        <p:spPr>
          <a:xfrm>
            <a:off x="14937095" y="29780440"/>
            <a:ext cx="3837770" cy="3707691"/>
          </a:xfrm>
          <a:prstGeom prst="rect">
            <a:avLst/>
          </a:prstGeom>
        </p:spPr>
      </p:pic>
      <p:pic>
        <p:nvPicPr>
          <p:cNvPr id="26" name="Picture 25" descr="A diagram of a cell phone&#10;&#10;AI-generated content may be incorrect.">
            <a:extLst>
              <a:ext uri="{FF2B5EF4-FFF2-40B4-BE49-F238E27FC236}">
                <a16:creationId xmlns:a16="http://schemas.microsoft.com/office/drawing/2014/main" id="{DB08957C-5918-8BA5-1661-2B9813043BF1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 l="823" t="18758" r="1370" b="24882"/>
          <a:stretch/>
        </p:blipFill>
        <p:spPr>
          <a:xfrm>
            <a:off x="20601474" y="29865191"/>
            <a:ext cx="2582696" cy="290739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4E572E5-250F-EF5A-D6A1-DC6D4F283234}"/>
              </a:ext>
            </a:extLst>
          </p:cNvPr>
          <p:cNvSpPr txBox="1"/>
          <p:nvPr/>
        </p:nvSpPr>
        <p:spPr>
          <a:xfrm>
            <a:off x="10663464" y="32199172"/>
            <a:ext cx="257592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Synthesis of</a:t>
            </a:r>
            <a:r>
              <a:rPr lang="en-US" sz="2400" i="1" dirty="0"/>
              <a:t> </a:t>
            </a:r>
            <a:r>
              <a:rPr lang="en-US" sz="2400" dirty="0"/>
              <a:t>codon optimized cDNA for the </a:t>
            </a:r>
            <a:r>
              <a:rPr lang="en-US" sz="2400" err="1"/>
              <a:t>RiAFP</a:t>
            </a:r>
            <a:endParaRPr lang="en-US" sz="2400"/>
          </a:p>
          <a:p>
            <a:r>
              <a:rPr lang="en-US" sz="2400" dirty="0"/>
              <a:t>Using Twist Bioscience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E9FC5D-3C66-80A3-4FBE-2CB0E66496F0}"/>
              </a:ext>
            </a:extLst>
          </p:cNvPr>
          <p:cNvSpPr txBox="1"/>
          <p:nvPr/>
        </p:nvSpPr>
        <p:spPr>
          <a:xfrm>
            <a:off x="30793728" y="33308125"/>
            <a:ext cx="360182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Sequencing via Oxford Nanopore technology</a:t>
            </a:r>
          </a:p>
          <a:p>
            <a:r>
              <a:rPr lang="en-US" sz="2400" dirty="0"/>
              <a:t>Using </a:t>
            </a:r>
            <a:r>
              <a:rPr lang="en-US" sz="2400" dirty="0" err="1"/>
              <a:t>plasmidsaurus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8F3F476-F8AC-C63F-F74B-D7519D1EE208}"/>
              </a:ext>
            </a:extLst>
          </p:cNvPr>
          <p:cNvSpPr txBox="1"/>
          <p:nvPr/>
        </p:nvSpPr>
        <p:spPr>
          <a:xfrm>
            <a:off x="19453309" y="33184918"/>
            <a:ext cx="462727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Agarose Gel Electrophoresis is done to confirm amplification of target sequence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1363BC1-00EE-D937-7904-749E49B54C69}"/>
              </a:ext>
            </a:extLst>
          </p:cNvPr>
          <p:cNvSpPr txBox="1"/>
          <p:nvPr/>
        </p:nvSpPr>
        <p:spPr>
          <a:xfrm>
            <a:off x="15451213" y="33704421"/>
            <a:ext cx="337354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/>
              <a:t>PCR</a:t>
            </a:r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342E77E7-14AD-6979-4147-66577D7ED128}"/>
              </a:ext>
            </a:extLst>
          </p:cNvPr>
          <p:cNvSpPr/>
          <p:nvPr/>
        </p:nvSpPr>
        <p:spPr>
          <a:xfrm>
            <a:off x="14056103" y="31282249"/>
            <a:ext cx="957441" cy="924434"/>
          </a:xfrm>
          <a:prstGeom prst="righ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130915D7-FAB6-57D2-9E60-4D3DBA738B9E}"/>
              </a:ext>
            </a:extLst>
          </p:cNvPr>
          <p:cNvSpPr/>
          <p:nvPr/>
        </p:nvSpPr>
        <p:spPr>
          <a:xfrm>
            <a:off x="18986039" y="31038133"/>
            <a:ext cx="957441" cy="924434"/>
          </a:xfrm>
          <a:prstGeom prst="righ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40CDD3B1-EF43-68EF-5966-F70060E0CEA4}"/>
              </a:ext>
            </a:extLst>
          </p:cNvPr>
          <p:cNvSpPr/>
          <p:nvPr/>
        </p:nvSpPr>
        <p:spPr>
          <a:xfrm>
            <a:off x="23472971" y="31739328"/>
            <a:ext cx="957441" cy="924434"/>
          </a:xfrm>
          <a:prstGeom prst="righ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C33D77B-3D04-8496-13E8-B4224A19097C}"/>
              </a:ext>
            </a:extLst>
          </p:cNvPr>
          <p:cNvSpPr txBox="1"/>
          <p:nvPr/>
        </p:nvSpPr>
        <p:spPr>
          <a:xfrm>
            <a:off x="24792978" y="32752500"/>
            <a:ext cx="4316196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Assembly of recombinant </a:t>
            </a:r>
            <a:r>
              <a:rPr lang="en-US" sz="2400" dirty="0" err="1"/>
              <a:t>RiAFP</a:t>
            </a:r>
            <a:r>
              <a:rPr lang="en-US" sz="2400" dirty="0"/>
              <a:t> encoding insert into linearized pTYB12 plasmid via HiFi Reaction</a:t>
            </a:r>
          </a:p>
        </p:txBody>
      </p:sp>
      <p:pic>
        <p:nvPicPr>
          <p:cNvPr id="39" name="Picture 38" descr="Addgene: Molecular Biology Reference">
            <a:extLst>
              <a:ext uri="{FF2B5EF4-FFF2-40B4-BE49-F238E27FC236}">
                <a16:creationId xmlns:a16="http://schemas.microsoft.com/office/drawing/2014/main" id="{35EE0FEA-C55E-3259-232B-472EDFD6E868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4703087" y="30711060"/>
            <a:ext cx="4838697" cy="2085818"/>
          </a:xfrm>
          <a:prstGeom prst="rect">
            <a:avLst/>
          </a:prstGeom>
        </p:spPr>
      </p:pic>
      <p:sp>
        <p:nvSpPr>
          <p:cNvPr id="40" name="Arrow: Right 39">
            <a:extLst>
              <a:ext uri="{FF2B5EF4-FFF2-40B4-BE49-F238E27FC236}">
                <a16:creationId xmlns:a16="http://schemas.microsoft.com/office/drawing/2014/main" id="{4F64EE7C-308C-6199-0246-DED71ADA84FC}"/>
              </a:ext>
            </a:extLst>
          </p:cNvPr>
          <p:cNvSpPr/>
          <p:nvPr/>
        </p:nvSpPr>
        <p:spPr>
          <a:xfrm>
            <a:off x="29767407" y="31485328"/>
            <a:ext cx="957441" cy="924434"/>
          </a:xfrm>
          <a:prstGeom prst="righ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Twist Bioscience - Wikipedia">
            <a:extLst>
              <a:ext uri="{FF2B5EF4-FFF2-40B4-BE49-F238E27FC236}">
                <a16:creationId xmlns:a16="http://schemas.microsoft.com/office/drawing/2014/main" id="{01D9B7A8-BA38-BCA8-F201-9CC6C39EF933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9953150" y="30225793"/>
            <a:ext cx="4055201" cy="2066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3FD7F9-4364-A258-2ECE-ADC4DF98128D}"/>
              </a:ext>
            </a:extLst>
          </p:cNvPr>
          <p:cNvPicPr>
            <a:picLocks noChangeAspect="1"/>
          </p:cNvPicPr>
          <p:nvPr/>
        </p:nvPicPr>
        <p:blipFill>
          <a:blip r:embed="rId32"/>
          <a:srcRect l="7532" t="115" r="-51" b="605"/>
          <a:stretch/>
        </p:blipFill>
        <p:spPr>
          <a:xfrm>
            <a:off x="31064777" y="30651271"/>
            <a:ext cx="3348737" cy="262890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805931E820EE46B141EE18D299C681" ma:contentTypeVersion="18" ma:contentTypeDescription="Create a new document." ma:contentTypeScope="" ma:versionID="08bc0deb6a70384f5210bc1fca2e108f">
  <xsd:schema xmlns:xsd="http://www.w3.org/2001/XMLSchema" xmlns:xs="http://www.w3.org/2001/XMLSchema" xmlns:p="http://schemas.microsoft.com/office/2006/metadata/properties" xmlns:ns3="f2a1c41a-5991-431c-bcae-430085f956fc" xmlns:ns4="262ae3f4-01af-4070-9bb6-00f8a8677a0f" targetNamespace="http://schemas.microsoft.com/office/2006/metadata/properties" ma:root="true" ma:fieldsID="7d67a5000acefbf3da5890f9e20e2352" ns3:_="" ns4:_="">
    <xsd:import namespace="f2a1c41a-5991-431c-bcae-430085f956fc"/>
    <xsd:import namespace="262ae3f4-01af-4070-9bb6-00f8a8677a0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1c41a-5991-431c-bcae-430085f956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ae3f4-01af-4070-9bb6-00f8a8677a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2a1c41a-5991-431c-bcae-430085f956fc" xsi:nil="true"/>
  </documentManagement>
</p:properties>
</file>

<file path=customXml/itemProps1.xml><?xml version="1.0" encoding="utf-8"?>
<ds:datastoreItem xmlns:ds="http://schemas.openxmlformats.org/officeDocument/2006/customXml" ds:itemID="{812AD6F4-82CD-48CD-A3D4-6FBEA3CA6B07}">
  <ds:schemaRefs>
    <ds:schemaRef ds:uri="262ae3f4-01af-4070-9bb6-00f8a8677a0f"/>
    <ds:schemaRef ds:uri="f2a1c41a-5991-431c-bcae-430085f956f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614314E-4DEE-4500-A584-EC8FF0D79D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B54DFE-B556-42E1-AEAB-4B25BF79B7BF}">
  <ds:schemaRefs>
    <ds:schemaRef ds:uri="262ae3f4-01af-4070-9bb6-00f8a8677a0f"/>
    <ds:schemaRef ds:uri="f2a1c41a-5991-431c-bcae-430085f956f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</Words>
  <Application>Microsoft Macintosh PowerPoint</Application>
  <PresentationFormat>Custom</PresentationFormat>
  <Paragraphs>83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Wingdings</vt:lpstr>
      <vt:lpstr>Arial Black</vt:lpstr>
      <vt:lpstr>Wingdings,Sans-Serif</vt:lpstr>
      <vt:lpstr>Courier New</vt:lpstr>
      <vt:lpstr>Arial</vt:lpstr>
      <vt:lpstr>Calibri</vt:lpstr>
      <vt:lpstr>Arial Narrow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Hammer, Kelsey</dc:creator>
  <cp:lastModifiedBy>Young, Philip</cp:lastModifiedBy>
  <cp:revision>432</cp:revision>
  <dcterms:created xsi:type="dcterms:W3CDTF">2019-06-19T17:46:35Z</dcterms:created>
  <dcterms:modified xsi:type="dcterms:W3CDTF">2026-01-23T19:53:34Z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0x010100B0805931E820EE46B141EE18D299C681</vt:lpwstr>
  </property>
</Properties>
</file>