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320" r:id="rId2"/>
    <p:sldId id="303" r:id="rId3"/>
    <p:sldId id="259" r:id="rId4"/>
    <p:sldId id="317" r:id="rId5"/>
    <p:sldId id="318" r:id="rId6"/>
    <p:sldId id="260" r:id="rId7"/>
    <p:sldId id="316" r:id="rId8"/>
    <p:sldId id="268" r:id="rId9"/>
    <p:sldId id="294" r:id="rId10"/>
    <p:sldId id="263" r:id="rId11"/>
    <p:sldId id="273" r:id="rId12"/>
    <p:sldId id="264" r:id="rId13"/>
    <p:sldId id="274" r:id="rId14"/>
    <p:sldId id="280" r:id="rId15"/>
    <p:sldId id="295" r:id="rId16"/>
    <p:sldId id="297" r:id="rId17"/>
    <p:sldId id="265" r:id="rId18"/>
    <p:sldId id="319" r:id="rId19"/>
    <p:sldId id="302" r:id="rId20"/>
    <p:sldId id="306" r:id="rId21"/>
    <p:sldId id="298" r:id="rId22"/>
    <p:sldId id="313" r:id="rId23"/>
    <p:sldId id="310" r:id="rId24"/>
    <p:sldId id="311" r:id="rId25"/>
    <p:sldId id="315" r:id="rId26"/>
    <p:sldId id="256" r:id="rId2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61F41"/>
    <a:srgbClr val="0AA245"/>
    <a:srgbClr val="0078A2"/>
    <a:srgbClr val="65B904"/>
    <a:srgbClr val="A2221A"/>
    <a:srgbClr val="076F2F"/>
    <a:srgbClr val="B45615"/>
    <a:srgbClr val="29BED0"/>
    <a:srgbClr val="004A64"/>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26" autoAdjust="0"/>
    <p:restoredTop sz="77033" autoAdjust="0"/>
  </p:normalViewPr>
  <p:slideViewPr>
    <p:cSldViewPr snapToGrid="0">
      <p:cViewPr varScale="1">
        <p:scale>
          <a:sx n="56" d="100"/>
          <a:sy n="56"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37840" cy="466434"/>
          </a:xfrm>
          <a:prstGeom prst="rect">
            <a:avLst/>
          </a:prstGeom>
        </p:spPr>
        <p:txBody>
          <a:bodyPr vert="horz" lIns="93172" tIns="46586" rIns="93172" bIns="46586" rtlCol="0"/>
          <a:lstStyle>
            <a:lvl1pPr algn="l">
              <a:defRPr sz="1300"/>
            </a:lvl1pPr>
          </a:lstStyle>
          <a:p>
            <a:endParaRPr lang="en-US" dirty="0"/>
          </a:p>
        </p:txBody>
      </p:sp>
      <p:sp>
        <p:nvSpPr>
          <p:cNvPr id="3" name="Date Placeholder 2"/>
          <p:cNvSpPr>
            <a:spLocks noGrp="1"/>
          </p:cNvSpPr>
          <p:nvPr>
            <p:ph type="dt" idx="1"/>
          </p:nvPr>
        </p:nvSpPr>
        <p:spPr>
          <a:xfrm>
            <a:off x="3970938" y="2"/>
            <a:ext cx="3037840" cy="466434"/>
          </a:xfrm>
          <a:prstGeom prst="rect">
            <a:avLst/>
          </a:prstGeom>
        </p:spPr>
        <p:txBody>
          <a:bodyPr vert="horz" lIns="93172" tIns="46586" rIns="93172" bIns="46586" rtlCol="0"/>
          <a:lstStyle>
            <a:lvl1pPr algn="r">
              <a:defRPr sz="1300"/>
            </a:lvl1pPr>
          </a:lstStyle>
          <a:p>
            <a:fld id="{011A9792-402E-466B-B347-685A926CC589}" type="datetimeFigureOut">
              <a:rPr lang="en-US" smtClean="0"/>
              <a:t>3/11/2019</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2" tIns="46586" rIns="93172" bIns="46586" rtlCol="0" anchor="ctr"/>
          <a:lstStyle/>
          <a:p>
            <a:endParaRPr lang="en-US" dirty="0"/>
          </a:p>
        </p:txBody>
      </p:sp>
      <p:sp>
        <p:nvSpPr>
          <p:cNvPr id="5" name="Notes Placeholder 4"/>
          <p:cNvSpPr>
            <a:spLocks noGrp="1"/>
          </p:cNvSpPr>
          <p:nvPr>
            <p:ph type="body" sz="quarter" idx="3"/>
          </p:nvPr>
        </p:nvSpPr>
        <p:spPr>
          <a:xfrm>
            <a:off x="701040" y="4473893"/>
            <a:ext cx="5608320" cy="3660458"/>
          </a:xfrm>
          <a:prstGeom prst="rect">
            <a:avLst/>
          </a:prstGeom>
        </p:spPr>
        <p:txBody>
          <a:bodyPr vert="horz" lIns="93172" tIns="46586" rIns="93172" bIns="46586"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2" tIns="46586" rIns="93172" bIns="46586" rtlCol="0" anchor="b"/>
          <a:lstStyle>
            <a:lvl1pPr algn="l">
              <a:defRPr sz="13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2" tIns="46586" rIns="93172" bIns="46586" rtlCol="0" anchor="b"/>
          <a:lstStyle>
            <a:lvl1pPr algn="r">
              <a:defRPr sz="1300"/>
            </a:lvl1pPr>
          </a:lstStyle>
          <a:p>
            <a:fld id="{73E10BB7-EE7E-442D-8828-966B493C8A00}" type="slidenum">
              <a:rPr lang="en-US" smtClean="0"/>
              <a:t>‹#›</a:t>
            </a:fld>
            <a:endParaRPr lang="en-US" dirty="0"/>
          </a:p>
        </p:txBody>
      </p:sp>
    </p:spTree>
    <p:extLst>
      <p:ext uri="{BB962C8B-B14F-4D97-AF65-F5344CB8AC3E}">
        <p14:creationId xmlns:p14="http://schemas.microsoft.com/office/powerpoint/2010/main" val="234809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superbroccoli.info/"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E10BB7-EE7E-442D-8828-966B493C8A00}" type="slidenum">
              <a:rPr lang="en-US" smtClean="0"/>
              <a:t>2</a:t>
            </a:fld>
            <a:endParaRPr lang="en-US" dirty="0"/>
          </a:p>
        </p:txBody>
      </p:sp>
    </p:spTree>
    <p:extLst>
      <p:ext uri="{BB962C8B-B14F-4D97-AF65-F5344CB8AC3E}">
        <p14:creationId xmlns:p14="http://schemas.microsoft.com/office/powerpoint/2010/main" val="42073832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500" dirty="0"/>
              <a:t>Productivity in agriculture – which we measure as Total Factor Productivity – </a:t>
            </a:r>
          </a:p>
          <a:p>
            <a:endParaRPr lang="en-US" sz="1500" dirty="0"/>
          </a:p>
          <a:p>
            <a:r>
              <a:rPr lang="en-US" sz="1500" dirty="0"/>
              <a:t>Tracks the changes in how efficiently agricultural inputs are transformed into outputs.  So TFP increases when more crops are produced, but the amount of land, labor and fertilizer used remains constant.</a:t>
            </a:r>
          </a:p>
          <a:p>
            <a:endParaRPr lang="en-US" sz="1500" dirty="0"/>
          </a:p>
          <a:p>
            <a:r>
              <a:rPr lang="en-US" sz="1500" dirty="0"/>
              <a:t>Since TFP tracks how efficiently we are transforming inputs, like land, into outputs – it can shed light on the sustainability of our food and agriculture systems and help us track the improvements we are making.</a:t>
            </a:r>
          </a:p>
          <a:p>
            <a:endParaRPr lang="en-US" sz="1500" dirty="0"/>
          </a:p>
          <a:p>
            <a:r>
              <a:rPr lang="en-US" sz="1500" dirty="0"/>
              <a:t>This is particularly important as we work towards achieving the Sustainable Development Goals – many of which relate to agriculture.</a:t>
            </a:r>
          </a:p>
          <a:p>
            <a:endParaRPr lang="en-US" sz="1500" dirty="0"/>
          </a:p>
          <a:p>
            <a:endParaRPr lang="en-US" sz="1500" dirty="0"/>
          </a:p>
        </p:txBody>
      </p:sp>
      <p:sp>
        <p:nvSpPr>
          <p:cNvPr id="4" name="Slide Number Placeholder 3"/>
          <p:cNvSpPr>
            <a:spLocks noGrp="1"/>
          </p:cNvSpPr>
          <p:nvPr>
            <p:ph type="sldNum" sz="quarter" idx="10"/>
          </p:nvPr>
        </p:nvSpPr>
        <p:spPr/>
        <p:txBody>
          <a:bodyPr/>
          <a:lstStyle/>
          <a:p>
            <a:fld id="{73E10BB7-EE7E-442D-8828-966B493C8A00}" type="slidenum">
              <a:rPr lang="en-US" smtClean="0"/>
              <a:t>11</a:t>
            </a:fld>
            <a:endParaRPr lang="en-US" dirty="0"/>
          </a:p>
        </p:txBody>
      </p:sp>
    </p:spTree>
    <p:extLst>
      <p:ext uri="{BB962C8B-B14F-4D97-AF65-F5344CB8AC3E}">
        <p14:creationId xmlns:p14="http://schemas.microsoft.com/office/powerpoint/2010/main" val="661454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Here’s an example of how productivity increases in the pork value chain.  It begins in the genes: researchers analyze hundreds of animal traits to breed pigs that are healthier, use less feed and produce more meat.  </a:t>
            </a:r>
          </a:p>
          <a:p>
            <a:endParaRPr lang="en-US" dirty="0"/>
          </a:p>
          <a:p>
            <a:r>
              <a:rPr lang="en-US" dirty="0"/>
              <a:t>Seed technologies, good nutrient management practices and precision machinery reduce the amount of land, labor, and other inputs needed to produce crops used for feed.  </a:t>
            </a:r>
          </a:p>
          <a:p>
            <a:endParaRPr lang="en-US" dirty="0"/>
          </a:p>
          <a:p>
            <a:r>
              <a:rPr lang="en-US" dirty="0"/>
              <a:t>Nutritious feed and good animal health care practices help pigs develop properly and protect them from disease throughout the life cycle.</a:t>
            </a:r>
          </a:p>
          <a:p>
            <a:endParaRPr lang="en-US" dirty="0"/>
          </a:p>
          <a:p>
            <a:r>
              <a:rPr lang="en-US" sz="1200" b="0" i="0" kern="1200" dirty="0">
                <a:solidFill>
                  <a:schemeClr val="tx1"/>
                </a:solidFill>
                <a:effectLst/>
                <a:latin typeface="+mn-lt"/>
                <a:ea typeface="+mn-ea"/>
                <a:cs typeface="+mn-cs"/>
              </a:rPr>
              <a:t>Thanks to these innovations throughout the value chain, we can produce more meat with few pigs.  That is an increase in productivity.</a:t>
            </a:r>
            <a:endParaRPr lang="en-US" dirty="0"/>
          </a:p>
        </p:txBody>
      </p:sp>
      <p:sp>
        <p:nvSpPr>
          <p:cNvPr id="4" name="Slide Number Placeholder 3"/>
          <p:cNvSpPr>
            <a:spLocks noGrp="1"/>
          </p:cNvSpPr>
          <p:nvPr>
            <p:ph type="sldNum" sz="quarter" idx="10"/>
          </p:nvPr>
        </p:nvSpPr>
        <p:spPr/>
        <p:txBody>
          <a:bodyPr/>
          <a:lstStyle/>
          <a:p>
            <a:fld id="{73E10BB7-EE7E-442D-8828-966B493C8A00}" type="slidenum">
              <a:rPr lang="en-US" smtClean="0"/>
              <a:t>12</a:t>
            </a:fld>
            <a:endParaRPr lang="en-US" dirty="0"/>
          </a:p>
        </p:txBody>
      </p:sp>
    </p:spTree>
    <p:extLst>
      <p:ext uri="{BB962C8B-B14F-4D97-AF65-F5344CB8AC3E}">
        <p14:creationId xmlns:p14="http://schemas.microsoft.com/office/powerpoint/2010/main" val="34644032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500" dirty="0"/>
              <a:t>As demand for agriculture and food products increases around the world, farmers use a number of strategies to increase their output to meet demand.</a:t>
            </a:r>
          </a:p>
          <a:p>
            <a:endParaRPr lang="en-US" sz="1500" dirty="0"/>
          </a:p>
          <a:p>
            <a:r>
              <a:rPr lang="en-US" sz="1500" dirty="0"/>
              <a:t>They can open new lands for agricultural production, they can extend irrigation into new areas, they can increase the amount of agricultural inputs they apply on existing cultivated land.  </a:t>
            </a:r>
          </a:p>
          <a:p>
            <a:endParaRPr lang="en-US" sz="1500" dirty="0"/>
          </a:p>
          <a:p>
            <a:r>
              <a:rPr lang="en-US" sz="1500" dirty="0"/>
              <a:t>[click]</a:t>
            </a:r>
          </a:p>
          <a:p>
            <a:endParaRPr lang="en-US" sz="1500" dirty="0"/>
          </a:p>
          <a:p>
            <a:r>
              <a:rPr lang="en-US" sz="1500" dirty="0"/>
              <a:t>Or they can increase their productivity.</a:t>
            </a:r>
          </a:p>
          <a:p>
            <a:endParaRPr lang="en-US" dirty="0"/>
          </a:p>
          <a:p>
            <a:endParaRPr lang="en-US" dirty="0"/>
          </a:p>
        </p:txBody>
      </p:sp>
      <p:sp>
        <p:nvSpPr>
          <p:cNvPr id="4" name="Slide Number Placeholder 3"/>
          <p:cNvSpPr>
            <a:spLocks noGrp="1"/>
          </p:cNvSpPr>
          <p:nvPr>
            <p:ph type="sldNum" sz="quarter" idx="10"/>
          </p:nvPr>
        </p:nvSpPr>
        <p:spPr/>
        <p:txBody>
          <a:bodyPr/>
          <a:lstStyle/>
          <a:p>
            <a:fld id="{73E10BB7-EE7E-442D-8828-966B493C8A00}" type="slidenum">
              <a:rPr lang="en-US" smtClean="0"/>
              <a:t>13</a:t>
            </a:fld>
            <a:endParaRPr lang="en-US" dirty="0"/>
          </a:p>
        </p:txBody>
      </p:sp>
    </p:spTree>
    <p:extLst>
      <p:ext uri="{BB962C8B-B14F-4D97-AF65-F5344CB8AC3E}">
        <p14:creationId xmlns:p14="http://schemas.microsoft.com/office/powerpoint/2010/main" val="27651181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500" dirty="0"/>
              <a:t>Here we can see how each of these different strategies have contributed to agricultural output over time.  </a:t>
            </a:r>
          </a:p>
          <a:p>
            <a:endParaRPr lang="en-US" sz="1500" dirty="0"/>
          </a:p>
          <a:p>
            <a:r>
              <a:rPr lang="en-US" sz="1500" dirty="0"/>
              <a:t>The Green Revolution in the 1960s brought high-yielding seeds and other inputs to millions of farmers.  Indicated by the orange bar.  As farmers began using these inputs more efficiently, productivity becomes the driving force of agricultural output- as you can see with the green bar.</a:t>
            </a:r>
          </a:p>
          <a:p>
            <a:endParaRPr lang="en-US" sz="1500" dirty="0"/>
          </a:p>
          <a:p>
            <a:r>
              <a:rPr lang="en-US" sz="1500" dirty="0"/>
              <a:t>You will notice that the most recent data show productivity’s contribution to output is declining, while there has been an increase in land expansion.  </a:t>
            </a:r>
          </a:p>
          <a:p>
            <a:endParaRPr lang="en-US" sz="1500" dirty="0"/>
          </a:p>
          <a:p>
            <a:endParaRPr lang="en-US" dirty="0"/>
          </a:p>
        </p:txBody>
      </p:sp>
      <p:sp>
        <p:nvSpPr>
          <p:cNvPr id="4" name="Slide Number Placeholder 3"/>
          <p:cNvSpPr>
            <a:spLocks noGrp="1"/>
          </p:cNvSpPr>
          <p:nvPr>
            <p:ph type="sldNum" sz="quarter" idx="10"/>
          </p:nvPr>
        </p:nvSpPr>
        <p:spPr/>
        <p:txBody>
          <a:bodyPr/>
          <a:lstStyle/>
          <a:p>
            <a:fld id="{73E10BB7-EE7E-442D-8828-966B493C8A00}" type="slidenum">
              <a:rPr lang="en-US" smtClean="0"/>
              <a:t>14</a:t>
            </a:fld>
            <a:endParaRPr lang="en-US" dirty="0"/>
          </a:p>
        </p:txBody>
      </p:sp>
    </p:spTree>
    <p:extLst>
      <p:ext uri="{BB962C8B-B14F-4D97-AF65-F5344CB8AC3E}">
        <p14:creationId xmlns:p14="http://schemas.microsoft.com/office/powerpoint/2010/main" val="25009625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high-income countries, all agricultural output can be attributed to increases in productivity. </a:t>
            </a:r>
          </a:p>
          <a:p>
            <a:endParaRPr lang="en-US" dirty="0"/>
          </a:p>
          <a:p>
            <a:r>
              <a:rPr lang="en-US" dirty="0"/>
              <a:t>At the same time, land and labor have been taken out of agricultural production and put into conservation or to other productive uses.</a:t>
            </a:r>
          </a:p>
          <a:p>
            <a:endParaRPr lang="en-US" dirty="0"/>
          </a:p>
          <a:p>
            <a:endParaRPr lang="en-US" dirty="0"/>
          </a:p>
        </p:txBody>
      </p:sp>
      <p:sp>
        <p:nvSpPr>
          <p:cNvPr id="4" name="Slide Number Placeholder 3"/>
          <p:cNvSpPr>
            <a:spLocks noGrp="1"/>
          </p:cNvSpPr>
          <p:nvPr>
            <p:ph type="sldNum" sz="quarter" idx="10"/>
          </p:nvPr>
        </p:nvSpPr>
        <p:spPr/>
        <p:txBody>
          <a:bodyPr/>
          <a:lstStyle/>
          <a:p>
            <a:fld id="{73E10BB7-EE7E-442D-8828-966B493C8A00}" type="slidenum">
              <a:rPr lang="en-US" smtClean="0"/>
              <a:t>15</a:t>
            </a:fld>
            <a:endParaRPr lang="en-US" dirty="0"/>
          </a:p>
        </p:txBody>
      </p:sp>
    </p:spTree>
    <p:extLst>
      <p:ext uri="{BB962C8B-B14F-4D97-AF65-F5344CB8AC3E}">
        <p14:creationId xmlns:p14="http://schemas.microsoft.com/office/powerpoint/2010/main" val="24269568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Low income countries have seen strong growth in productivity and agricultural output.</a:t>
            </a:r>
          </a:p>
          <a:p>
            <a:endParaRPr lang="en-US" dirty="0"/>
          </a:p>
          <a:p>
            <a:r>
              <a:rPr lang="en-US" dirty="0"/>
              <a:t>Nevertheless, opening up new land for agricultural production is still the primary source of output in these countries (as you can see from the red bar.)  </a:t>
            </a:r>
          </a:p>
          <a:p>
            <a:endParaRPr lang="en-US" dirty="0"/>
          </a:p>
          <a:p>
            <a:r>
              <a:rPr lang="en-US" dirty="0"/>
              <a:t>While some land is suitable for agricultural expansion, greater productivity on existing cultivated land needs to be prioritized if we are improve agricultural sustainability.</a:t>
            </a:r>
          </a:p>
          <a:p>
            <a:endParaRPr lang="en-US" dirty="0"/>
          </a:p>
          <a:p>
            <a:r>
              <a:rPr lang="en-US" dirty="0"/>
              <a:t>You can find out more about the productivity trends in the U.S., China and sub-Saharan Africa on the GAP Report website.</a:t>
            </a:r>
          </a:p>
          <a:p>
            <a:endParaRPr lang="en-US" dirty="0"/>
          </a:p>
          <a:p>
            <a:endParaRPr lang="en-US" dirty="0"/>
          </a:p>
        </p:txBody>
      </p:sp>
      <p:sp>
        <p:nvSpPr>
          <p:cNvPr id="4" name="Slide Number Placeholder 3"/>
          <p:cNvSpPr>
            <a:spLocks noGrp="1"/>
          </p:cNvSpPr>
          <p:nvPr>
            <p:ph type="sldNum" sz="quarter" idx="10"/>
          </p:nvPr>
        </p:nvSpPr>
        <p:spPr/>
        <p:txBody>
          <a:bodyPr/>
          <a:lstStyle/>
          <a:p>
            <a:fld id="{73E10BB7-EE7E-442D-8828-966B493C8A00}" type="slidenum">
              <a:rPr lang="en-US" smtClean="0"/>
              <a:t>16</a:t>
            </a:fld>
            <a:endParaRPr lang="en-US" dirty="0"/>
          </a:p>
        </p:txBody>
      </p:sp>
    </p:spTree>
    <p:extLst>
      <p:ext uri="{BB962C8B-B14F-4D97-AF65-F5344CB8AC3E}">
        <p14:creationId xmlns:p14="http://schemas.microsoft.com/office/powerpoint/2010/main" val="6456116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sz="1500" dirty="0"/>
              <a:t>GHI has estimated that to sustainably meet the demands of 2050, agricultural productivity must grown by an average annual rate of 1.75 percent.</a:t>
            </a:r>
          </a:p>
          <a:p>
            <a:endParaRPr lang="en-US" sz="1500" dirty="0"/>
          </a:p>
          <a:p>
            <a:r>
              <a:rPr lang="en-US" sz="1500" dirty="0"/>
              <a:t>For the fifth year in a row, we have been below that target.  While the difference may seem small, that gap widens over time.  </a:t>
            </a:r>
          </a:p>
          <a:p>
            <a:endParaRPr lang="en-US" sz="1500" dirty="0"/>
          </a:p>
          <a:p>
            <a:r>
              <a:rPr lang="en-US" sz="1500" dirty="0"/>
              <a:t>We are particularly concerned about the rate of productivity growth in low income countries.  </a:t>
            </a:r>
          </a:p>
          <a:p>
            <a:endParaRPr lang="en-US" sz="1500" dirty="0"/>
          </a:p>
          <a:p>
            <a:r>
              <a:rPr lang="en-US" sz="1500" dirty="0"/>
              <a:t>Over the last four years, the rate of TFP growth in low income countries has declined and unless this trend is reversed, we will struggle to meet the Sustainable Development Goals for food security, nutrition and poverty reduction, among others.  </a:t>
            </a:r>
          </a:p>
          <a:p>
            <a:endParaRPr lang="en-US" dirty="0"/>
          </a:p>
          <a:p>
            <a:endParaRPr lang="en-US" dirty="0"/>
          </a:p>
        </p:txBody>
      </p:sp>
      <p:sp>
        <p:nvSpPr>
          <p:cNvPr id="4" name="Slide Number Placeholder 3"/>
          <p:cNvSpPr>
            <a:spLocks noGrp="1"/>
          </p:cNvSpPr>
          <p:nvPr>
            <p:ph type="sldNum" sz="quarter" idx="10"/>
          </p:nvPr>
        </p:nvSpPr>
        <p:spPr/>
        <p:txBody>
          <a:bodyPr/>
          <a:lstStyle/>
          <a:p>
            <a:fld id="{73E10BB7-EE7E-442D-8828-966B493C8A00}" type="slidenum">
              <a:rPr lang="en-US" smtClean="0"/>
              <a:t>17</a:t>
            </a:fld>
            <a:endParaRPr lang="en-US" dirty="0"/>
          </a:p>
        </p:txBody>
      </p:sp>
    </p:spTree>
    <p:extLst>
      <p:ext uri="{BB962C8B-B14F-4D97-AF65-F5344CB8AC3E}">
        <p14:creationId xmlns:p14="http://schemas.microsoft.com/office/powerpoint/2010/main" val="35734389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Why is productivity important for consumers?  One of the ways consumer benefit from productivity growth is through lower food costs. </a:t>
            </a:r>
          </a:p>
          <a:p>
            <a:endParaRPr lang="en-US" dirty="0"/>
          </a:p>
          <a:p>
            <a:r>
              <a:rPr lang="en-US" dirty="0"/>
              <a:t>This is especially important at a time when consumer demand for nutritious foods, such as fruits and vegetables, is rapidly rising. For example, since 1990, the domestic supply of fresh strawberries in the U.S. has tripled.  At the same time, the per capital consumption of strawberries has quadrupled.  This tremendous increase in consumption has kept prices high, even with the huge boost in supply.</a:t>
            </a:r>
          </a:p>
          <a:p>
            <a:endParaRPr lang="en-US" dirty="0"/>
          </a:p>
          <a:p>
            <a:r>
              <a:rPr lang="en-US" dirty="0"/>
              <a:t>Increasing the productivity of fruit and vegetable production can help bring these prices down, even as demand increases.  At the same time, developing fruit and vegetable varieties that have higher nutrient content, better taste and longer shelf will encourage healthier eating.  </a:t>
            </a:r>
          </a:p>
          <a:p>
            <a:endParaRPr lang="en-US" dirty="0"/>
          </a:p>
          <a:p>
            <a:r>
              <a:rPr lang="en-US" sz="1200" b="0" i="0" kern="1200" dirty="0">
                <a:solidFill>
                  <a:schemeClr val="tx1"/>
                </a:solidFill>
                <a:effectLst/>
                <a:latin typeface="+mn-lt"/>
                <a:ea typeface="+mn-ea"/>
                <a:cs typeface="+mn-cs"/>
              </a:rPr>
              <a:t>Today scientists are using a range of traditional and advanced breeding techniques to improve the nutrition of fruits, vegetables and other crops.  The recent commercialization of </a:t>
            </a:r>
            <a:r>
              <a:rPr lang="en-US" sz="1200" b="0" i="0" u="none" strike="noStrike" kern="1200" dirty="0">
                <a:solidFill>
                  <a:schemeClr val="tx1"/>
                </a:solidFill>
                <a:effectLst/>
                <a:latin typeface="+mn-lt"/>
                <a:ea typeface="+mn-ea"/>
                <a:cs typeface="+mn-cs"/>
                <a:hlinkClick r:id="rId3"/>
              </a:rPr>
              <a:t>broccoli with high levels of phytonutrients</a:t>
            </a:r>
            <a:r>
              <a:rPr lang="en-US" sz="1200" b="0" i="0" kern="1200" dirty="0">
                <a:solidFill>
                  <a:schemeClr val="tx1"/>
                </a:solidFill>
                <a:effectLst/>
                <a:latin typeface="+mn-lt"/>
                <a:ea typeface="+mn-ea"/>
                <a:cs typeface="+mn-cs"/>
              </a:rPr>
              <a:t> that help reduce the risk of heart disease is an example how agricultural innovation brings direct health benefits to consumers.</a:t>
            </a:r>
            <a:endParaRPr lang="en-US" dirty="0"/>
          </a:p>
        </p:txBody>
      </p:sp>
      <p:sp>
        <p:nvSpPr>
          <p:cNvPr id="4" name="Slide Number Placeholder 3"/>
          <p:cNvSpPr>
            <a:spLocks noGrp="1"/>
          </p:cNvSpPr>
          <p:nvPr>
            <p:ph type="sldNum" sz="quarter" idx="5"/>
          </p:nvPr>
        </p:nvSpPr>
        <p:spPr/>
        <p:txBody>
          <a:bodyPr/>
          <a:lstStyle/>
          <a:p>
            <a:fld id="{73E10BB7-EE7E-442D-8828-966B493C8A00}" type="slidenum">
              <a:rPr lang="en-US" smtClean="0"/>
              <a:t>18</a:t>
            </a:fld>
            <a:endParaRPr lang="en-US" dirty="0"/>
          </a:p>
        </p:txBody>
      </p:sp>
    </p:spTree>
    <p:extLst>
      <p:ext uri="{BB962C8B-B14F-4D97-AF65-F5344CB8AC3E}">
        <p14:creationId xmlns:p14="http://schemas.microsoft.com/office/powerpoint/2010/main" val="41221544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Improving the productivity and lowering the cost of nutritious foods is only part the strategy for achieving healthy sustainable food systems. </a:t>
            </a:r>
          </a:p>
          <a:p>
            <a:endParaRPr lang="en-US" dirty="0"/>
          </a:p>
          <a:p>
            <a:r>
              <a:rPr lang="en-US" dirty="0"/>
              <a:t>Nutrient dense foods are the most like to spoil quickly and end of in the trash can. Fruits and vegetables, dairy products and meat account for 70 percent of the food waste in the U.S.  That is a lot of nutrients that are never consumed and end up our landfills.</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73E10BB7-EE7E-442D-8828-966B493C8A00}" type="slidenum">
              <a:rPr lang="en-US" smtClean="0"/>
              <a:t>19</a:t>
            </a:fld>
            <a:endParaRPr lang="en-US" dirty="0"/>
          </a:p>
        </p:txBody>
      </p:sp>
    </p:spTree>
    <p:extLst>
      <p:ext uri="{BB962C8B-B14F-4D97-AF65-F5344CB8AC3E}">
        <p14:creationId xmlns:p14="http://schemas.microsoft.com/office/powerpoint/2010/main" val="35681293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food is wasted, we also waste the resources that were used to produce it.  To produce the food that is wasted in the US in one year, you would need 30 million acres of cropland (10 percent of the cropland in the U.S.) and 4.2 trillion gallons of irrigation water (most of which would be used to produce fruits and vegetables.  </a:t>
            </a:r>
          </a:p>
          <a:p>
            <a:endParaRPr lang="en-US" dirty="0"/>
          </a:p>
          <a:p>
            <a:r>
              <a:rPr lang="en-US" dirty="0"/>
              <a:t>Reducing food waste is critical to the sustainability of our food and agriculture systems, as well as to improving diets and health. </a:t>
            </a:r>
          </a:p>
        </p:txBody>
      </p:sp>
      <p:sp>
        <p:nvSpPr>
          <p:cNvPr id="4" name="Slide Number Placeholder 3"/>
          <p:cNvSpPr>
            <a:spLocks noGrp="1"/>
          </p:cNvSpPr>
          <p:nvPr>
            <p:ph type="sldNum" sz="quarter" idx="5"/>
          </p:nvPr>
        </p:nvSpPr>
        <p:spPr/>
        <p:txBody>
          <a:bodyPr/>
          <a:lstStyle/>
          <a:p>
            <a:fld id="{73E10BB7-EE7E-442D-8828-966B493C8A00}" type="slidenum">
              <a:rPr lang="en-US" smtClean="0"/>
              <a:t>20</a:t>
            </a:fld>
            <a:endParaRPr lang="en-US" dirty="0"/>
          </a:p>
        </p:txBody>
      </p:sp>
    </p:spTree>
    <p:extLst>
      <p:ext uri="{BB962C8B-B14F-4D97-AF65-F5344CB8AC3E}">
        <p14:creationId xmlns:p14="http://schemas.microsoft.com/office/powerpoint/2010/main" val="25147941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500" dirty="0"/>
          </a:p>
          <a:p>
            <a:r>
              <a:rPr lang="en-US" sz="1500" dirty="0"/>
              <a:t>The global population is evolving in ways that are driving changes and creating new challenges for our food and agriculture systems.</a:t>
            </a:r>
          </a:p>
          <a:p>
            <a:endParaRPr lang="en-US" sz="1500" dirty="0"/>
          </a:p>
          <a:p>
            <a:r>
              <a:rPr lang="en-US" sz="1500" dirty="0"/>
              <a:t>The world’s population is growing a slower rate, but we will still need to sustainably produce food and agriculture products for almost 10 billion people in 2050.</a:t>
            </a:r>
          </a:p>
          <a:p>
            <a:endParaRPr lang="en-US" sz="1500" dirty="0"/>
          </a:p>
          <a:p>
            <a:r>
              <a:rPr lang="en-US" sz="1500" dirty="0"/>
              <a:t>One in three people in the world do not get enough food or key nutrients or they are overweight or obese.  Diet related disease is responsible for 4 million deaths and $2 trillion in economic losses per year. </a:t>
            </a:r>
          </a:p>
          <a:p>
            <a:endParaRPr lang="en-US" sz="1500" dirty="0"/>
          </a:p>
          <a:p>
            <a:r>
              <a:rPr lang="en-US" sz="1500" dirty="0"/>
              <a:t>The number of hungry people in the world has risen to 821 million.  Prolonged drought and armed conflict has put 124 million people in need immediate food assistance </a:t>
            </a:r>
          </a:p>
          <a:p>
            <a:endParaRPr lang="en-US" sz="1500" dirty="0"/>
          </a:p>
          <a:p>
            <a:r>
              <a:rPr lang="en-US" sz="1500" dirty="0"/>
              <a:t>At the same time, incomes are the world are rising and consumer taste and preferences are evolving.  Women are the primary producers, purchases and preparers of food. Their concerns about the price, nutrition, safety and convenience are driving changes in the food system.  </a:t>
            </a:r>
          </a:p>
          <a:p>
            <a:endParaRPr lang="en-US" sz="1500" dirty="0"/>
          </a:p>
          <a:p>
            <a:r>
              <a:rPr lang="en-US" sz="1500" dirty="0"/>
              <a:t>Consumers are shopping for foods in new ways – online food shopping is rapidly rising in the U.S., while supermarket chains are the most rapidly growing retail sector in Africa.</a:t>
            </a:r>
          </a:p>
          <a:p>
            <a:endParaRPr lang="en-US" sz="1500" dirty="0"/>
          </a:p>
          <a:p>
            <a:r>
              <a:rPr lang="en-US" sz="1500" dirty="0"/>
              <a:t>All of these factors and more, have profound consequences for the short and long-term future of agricultural productivity and sustainability.</a:t>
            </a:r>
          </a:p>
          <a:p>
            <a:endParaRPr lang="en-US" sz="1500" dirty="0"/>
          </a:p>
          <a:p>
            <a:endParaRPr lang="en-US" sz="1700" dirty="0"/>
          </a:p>
          <a:p>
            <a:endParaRPr lang="en-US" dirty="0"/>
          </a:p>
        </p:txBody>
      </p:sp>
      <p:sp>
        <p:nvSpPr>
          <p:cNvPr id="4" name="Slide Number Placeholder 3"/>
          <p:cNvSpPr>
            <a:spLocks noGrp="1"/>
          </p:cNvSpPr>
          <p:nvPr>
            <p:ph type="sldNum" sz="quarter" idx="10"/>
          </p:nvPr>
        </p:nvSpPr>
        <p:spPr/>
        <p:txBody>
          <a:bodyPr/>
          <a:lstStyle/>
          <a:p>
            <a:fld id="{73E10BB7-EE7E-442D-8828-966B493C8A00}" type="slidenum">
              <a:rPr lang="en-US" smtClean="0"/>
              <a:t>3</a:t>
            </a:fld>
            <a:endParaRPr lang="en-US" dirty="0"/>
          </a:p>
        </p:txBody>
      </p:sp>
    </p:spTree>
    <p:extLst>
      <p:ext uri="{BB962C8B-B14F-4D97-AF65-F5344CB8AC3E}">
        <p14:creationId xmlns:p14="http://schemas.microsoft.com/office/powerpoint/2010/main" val="28971312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700" dirty="0"/>
              <a:t>The GAP Report contains some great examples of how consumers, producers, researchers, NGOs, and the public and private sectors are working together to make our food and agriculture systems healthy and sustainable.</a:t>
            </a:r>
          </a:p>
          <a:p>
            <a:endParaRPr lang="en-US" sz="1700" dirty="0"/>
          </a:p>
          <a:p>
            <a:r>
              <a:rPr lang="en-US" sz="1700" dirty="0"/>
              <a:t>To share some of these stories with you, I invite Natali Archibee of the Mosaic Company to come to the stage.</a:t>
            </a:r>
          </a:p>
          <a:p>
            <a:endParaRPr lang="en-US" sz="1700" dirty="0"/>
          </a:p>
          <a:p>
            <a:endParaRPr lang="en-US" sz="1700" dirty="0"/>
          </a:p>
          <a:p>
            <a:r>
              <a:rPr lang="en-US" sz="1700" dirty="0"/>
              <a:t>[Natali]</a:t>
            </a:r>
          </a:p>
          <a:p>
            <a:endParaRPr lang="en-US" sz="1700" dirty="0"/>
          </a:p>
          <a:p>
            <a:r>
              <a:rPr lang="en-US" sz="1700" dirty="0"/>
              <a:t>One of the strengths of the GAP Report is its use of case studies to personalize the importance of agricultural productivity and sustainability.</a:t>
            </a:r>
          </a:p>
          <a:p>
            <a:endParaRPr lang="en-US" sz="1700" dirty="0"/>
          </a:p>
          <a:p>
            <a:r>
              <a:rPr lang="en-US" sz="1700" dirty="0"/>
              <a:t>There are nearly 20 stories in the online GAP Report showcasing global efforts to make our food and agriculture systems healthier, more productive and sustainable.</a:t>
            </a:r>
          </a:p>
          <a:p>
            <a:endParaRPr lang="en-US" sz="1700" dirty="0"/>
          </a:p>
          <a:p>
            <a:r>
              <a:rPr lang="en-US" sz="1700" dirty="0"/>
              <a:t>I am pleased to be sharing a few of those stories with you today.</a:t>
            </a:r>
          </a:p>
          <a:p>
            <a:endParaRPr lang="en-US" dirty="0"/>
          </a:p>
        </p:txBody>
      </p:sp>
      <p:sp>
        <p:nvSpPr>
          <p:cNvPr id="4" name="Slide Number Placeholder 3"/>
          <p:cNvSpPr>
            <a:spLocks noGrp="1"/>
          </p:cNvSpPr>
          <p:nvPr>
            <p:ph type="sldNum" sz="quarter" idx="10"/>
          </p:nvPr>
        </p:nvSpPr>
        <p:spPr/>
        <p:txBody>
          <a:bodyPr/>
          <a:lstStyle/>
          <a:p>
            <a:fld id="{73E10BB7-EE7E-442D-8828-966B493C8A00}" type="slidenum">
              <a:rPr lang="en-US" smtClean="0"/>
              <a:t>21</a:t>
            </a:fld>
            <a:endParaRPr lang="en-US" dirty="0"/>
          </a:p>
        </p:txBody>
      </p:sp>
    </p:spTree>
    <p:extLst>
      <p:ext uri="{BB962C8B-B14F-4D97-AF65-F5344CB8AC3E}">
        <p14:creationId xmlns:p14="http://schemas.microsoft.com/office/powerpoint/2010/main" val="188964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Zinc deficiency is a devastating form of malnutrition, or hidden hunger.  Globally, half of the children under the age of 5 do not get enough zinc in their diets.  This can cause cognitive and physical underdevelopment and suppress the immune system.</a:t>
            </a:r>
          </a:p>
          <a:p>
            <a:endParaRPr lang="en-US" dirty="0"/>
          </a:p>
          <a:p>
            <a:r>
              <a:rPr lang="en-US" sz="1200" b="0" i="0" u="none" strike="noStrike" kern="1200" baseline="0" dirty="0">
                <a:solidFill>
                  <a:schemeClr val="tx1"/>
                </a:solidFill>
                <a:latin typeface="+mn-lt"/>
                <a:ea typeface="+mn-ea"/>
                <a:cs typeface="+mn-cs"/>
              </a:rPr>
              <a:t>Zinc deficiency rates are highest in rural areas of developing countries.  Here, small-scale farmers grow and consume cereal grains, such as maize, wheat or rice, that have very low levels of zinc.</a:t>
            </a:r>
          </a:p>
          <a:p>
            <a:endParaRPr lang="en-US" sz="1200" b="0" i="0" u="none" strike="noStrike" kern="1200" baseline="0" dirty="0">
              <a:solidFill>
                <a:schemeClr val="tx1"/>
              </a:solidFill>
              <a:latin typeface="+mn-lt"/>
              <a:ea typeface="+mn-ea"/>
              <a:cs typeface="+mn-cs"/>
            </a:endParaRPr>
          </a:p>
          <a:p>
            <a:r>
              <a:rPr lang="en-US" sz="1200" b="1" i="0" u="none" strike="noStrike" kern="1200" baseline="0" dirty="0">
                <a:solidFill>
                  <a:schemeClr val="tx1"/>
                </a:solidFill>
                <a:latin typeface="+mn-lt"/>
                <a:ea typeface="+mn-ea"/>
                <a:cs typeface="+mn-cs"/>
              </a:rPr>
              <a:t>The Mosaic Company </a:t>
            </a:r>
            <a:r>
              <a:rPr lang="en-US" sz="1200" b="0" i="0" u="none" strike="noStrike" kern="1200" baseline="0" dirty="0">
                <a:solidFill>
                  <a:schemeClr val="tx1"/>
                </a:solidFill>
                <a:latin typeface="+mn-lt"/>
                <a:ea typeface="+mn-ea"/>
                <a:cs typeface="+mn-cs"/>
              </a:rPr>
              <a:t>is one of the private-sector, foundation and university supporters of the </a:t>
            </a:r>
            <a:r>
              <a:rPr lang="en-US" sz="1200" b="1" i="0" u="none" strike="noStrike" kern="1200" baseline="0" dirty="0">
                <a:solidFill>
                  <a:schemeClr val="tx1"/>
                </a:solidFill>
                <a:latin typeface="+mn-lt"/>
                <a:ea typeface="+mn-ea"/>
                <a:cs typeface="+mn-cs"/>
              </a:rPr>
              <a:t>HarvestZinc</a:t>
            </a:r>
            <a:r>
              <a:rPr lang="en-US" sz="1200" b="0" i="0" u="none" strike="noStrike" kern="1200" baseline="0" dirty="0">
                <a:solidFill>
                  <a:schemeClr val="tx1"/>
                </a:solidFill>
                <a:latin typeface="+mn-lt"/>
                <a:ea typeface="+mn-ea"/>
                <a:cs typeface="+mn-cs"/>
              </a:rPr>
              <a:t>, a project by </a:t>
            </a:r>
            <a:r>
              <a:rPr lang="en-US" sz="1200" b="1" i="0" u="none" strike="noStrike" kern="1200" baseline="0" dirty="0">
                <a:solidFill>
                  <a:schemeClr val="tx1"/>
                </a:solidFill>
                <a:latin typeface="+mn-lt"/>
                <a:ea typeface="+mn-ea"/>
                <a:cs typeface="+mn-cs"/>
              </a:rPr>
              <a:t>HarvestPlus,</a:t>
            </a:r>
            <a:r>
              <a:rPr lang="en-US" sz="1200" b="0" i="0" u="none" strike="noStrike" kern="1200" baseline="0" dirty="0">
                <a:solidFill>
                  <a:schemeClr val="tx1"/>
                </a:solidFill>
                <a:latin typeface="+mn-lt"/>
                <a:ea typeface="+mn-ea"/>
                <a:cs typeface="+mn-cs"/>
              </a:rPr>
              <a:t> that has identified a method for fortifying cereal crops through zinc fertilization.</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project conducted field trials over nine years in 12 countries. They found that spraying a fertilizer containing zinc on plants toward the end of the growing processes doubled the zinc concentration in the harvested grain.  Adding a fertilizer containing zinc to the soils can improve the plant’s ability to retain zinc, as well as improve crop yields.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Zinc fertilization is a rapid, effective solution to reducing zinc deficiency, especially for small-scale farmers who grow their own food.  Combing this technique with biofortified seed technologies could amplify the benefits of both approaches.</a:t>
            </a:r>
          </a:p>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73E10BB7-EE7E-442D-8828-966B493C8A00}" type="slidenum">
              <a:rPr lang="en-US" smtClean="0"/>
              <a:t>22</a:t>
            </a:fld>
            <a:endParaRPr lang="en-US" dirty="0"/>
          </a:p>
        </p:txBody>
      </p:sp>
    </p:spTree>
    <p:extLst>
      <p:ext uri="{BB962C8B-B14F-4D97-AF65-F5344CB8AC3E}">
        <p14:creationId xmlns:p14="http://schemas.microsoft.com/office/powerpoint/2010/main" val="7100243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one billion people, sorghum and millets are culturally accepted staple foods. These crops are well-suited to the drylands of India and Africa, giving small-scale farmers three or four growing season a year.</a:t>
            </a:r>
          </a:p>
          <a:p>
            <a:endParaRPr lang="en-US" dirty="0"/>
          </a:p>
          <a:p>
            <a:r>
              <a:rPr lang="en-US" dirty="0"/>
              <a:t>While these crops are important sources of food, particularly for poor farmers, they do not provide enough micronutrients, such as iron, zinc and vitamin A.</a:t>
            </a:r>
          </a:p>
          <a:p>
            <a:endParaRPr lang="en-US" dirty="0"/>
          </a:p>
          <a:p>
            <a:r>
              <a:rPr lang="en-US" dirty="0"/>
              <a:t>A multi-year partnership between the International Crops Research Institute for the Semi-Arid Tropics, or ICRISAT, and Corteva Agriscience, the agriculture division of </a:t>
            </a:r>
            <a:r>
              <a:rPr lang="en-US" dirty="0" err="1"/>
              <a:t>DowDuport</a:t>
            </a:r>
            <a:r>
              <a:rPr lang="en-US" dirty="0"/>
              <a:t>, will invest in improving the productivity and nutritional content of these crops.</a:t>
            </a:r>
          </a:p>
          <a:p>
            <a:endParaRPr lang="en-US" dirty="0"/>
          </a:p>
          <a:p>
            <a:r>
              <a:rPr lang="en-US" dirty="0"/>
              <a:t>Corteva is providing advanced plant breeding tools like CRISPR-Cas, as well as its intellectual property and scientific infrastructure.  ICRISAT will work the national agricultural research institutions in Africa and India to identify sorghum and millet varieties that can be customized for local farmers.</a:t>
            </a:r>
          </a:p>
          <a:p>
            <a:endParaRPr lang="en-US" dirty="0"/>
          </a:p>
          <a:p>
            <a:r>
              <a:rPr lang="en-US" dirty="0"/>
              <a:t>Developing a seed production and distribution system for these new varieties will make sure these seeds get to the farmers who need them.</a:t>
            </a:r>
          </a:p>
          <a:p>
            <a:endParaRPr lang="en-US" dirty="0"/>
          </a:p>
          <a:p>
            <a:r>
              <a:rPr lang="en-US" dirty="0"/>
              <a:t>We will hear more about this partnership during our panel discussion today.</a:t>
            </a:r>
          </a:p>
        </p:txBody>
      </p:sp>
      <p:sp>
        <p:nvSpPr>
          <p:cNvPr id="4" name="Slide Number Placeholder 3"/>
          <p:cNvSpPr>
            <a:spLocks noGrp="1"/>
          </p:cNvSpPr>
          <p:nvPr>
            <p:ph type="sldNum" sz="quarter" idx="5"/>
          </p:nvPr>
        </p:nvSpPr>
        <p:spPr/>
        <p:txBody>
          <a:bodyPr/>
          <a:lstStyle/>
          <a:p>
            <a:fld id="{73E10BB7-EE7E-442D-8828-966B493C8A00}" type="slidenum">
              <a:rPr lang="en-US" smtClean="0"/>
              <a:t>23</a:t>
            </a:fld>
            <a:endParaRPr lang="en-US" dirty="0"/>
          </a:p>
        </p:txBody>
      </p:sp>
    </p:spTree>
    <p:extLst>
      <p:ext uri="{BB962C8B-B14F-4D97-AF65-F5344CB8AC3E}">
        <p14:creationId xmlns:p14="http://schemas.microsoft.com/office/powerpoint/2010/main" val="25833785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Nigeria is the largest rice producer in Africa, but the domestic demand for rice is so high, that the country must import millions of tons of rice each year.  </a:t>
            </a:r>
          </a:p>
          <a:p>
            <a:endParaRPr lang="en-US" dirty="0"/>
          </a:p>
          <a:p>
            <a:r>
              <a:rPr lang="en-US" dirty="0"/>
              <a:t>One of the reasons for this gap between domestic production and consumption is that most of Nigeria’s farmers are operating at very small scales and they don’t have access to technologies that could help them produce more on their small parcels of land, for example, mechanization.  </a:t>
            </a:r>
          </a:p>
          <a:p>
            <a:endParaRPr lang="en-US" dirty="0"/>
          </a:p>
          <a:p>
            <a:r>
              <a:rPr lang="en-US" dirty="0"/>
              <a:t>Alluvial, a Nigerian company that works with small-scale farmers, and John Deere through its distributor Tata Group, formed a partnership to lease up to 300 tractors that will be used by 100,000 small-scale farmers in the Niger Delta region.</a:t>
            </a:r>
          </a:p>
          <a:p>
            <a:endParaRPr lang="en-US" dirty="0"/>
          </a:p>
          <a:p>
            <a:r>
              <a:rPr lang="en-US" dirty="0"/>
              <a:t>Through this partnership, </a:t>
            </a:r>
            <a:r>
              <a:rPr lang="en-US" dirty="0" err="1"/>
              <a:t>Alluvial’s</a:t>
            </a:r>
            <a:r>
              <a:rPr lang="en-US" dirty="0"/>
              <a:t> farmers will be able to rent a tractor to plow, harrow and harvest their crops for about $100 for the season. </a:t>
            </a:r>
          </a:p>
          <a:p>
            <a:endParaRPr lang="en-US" dirty="0"/>
          </a:p>
          <a:p>
            <a:r>
              <a:rPr lang="en-US" dirty="0"/>
              <a:t>We will learn more about how mechanization and precision technologies are transforming agriculture in our discussion today.</a:t>
            </a:r>
          </a:p>
          <a:p>
            <a:endParaRPr lang="en-US" dirty="0"/>
          </a:p>
          <a:p>
            <a:endParaRPr lang="en-US" dirty="0"/>
          </a:p>
        </p:txBody>
      </p:sp>
      <p:sp>
        <p:nvSpPr>
          <p:cNvPr id="4" name="Slide Number Placeholder 3"/>
          <p:cNvSpPr>
            <a:spLocks noGrp="1"/>
          </p:cNvSpPr>
          <p:nvPr>
            <p:ph type="sldNum" sz="quarter" idx="5"/>
          </p:nvPr>
        </p:nvSpPr>
        <p:spPr/>
        <p:txBody>
          <a:bodyPr/>
          <a:lstStyle/>
          <a:p>
            <a:fld id="{73E10BB7-EE7E-442D-8828-966B493C8A00}" type="slidenum">
              <a:rPr lang="en-US" smtClean="0"/>
              <a:t>24</a:t>
            </a:fld>
            <a:endParaRPr lang="en-US" dirty="0"/>
          </a:p>
        </p:txBody>
      </p:sp>
    </p:spTree>
    <p:extLst>
      <p:ext uri="{BB962C8B-B14F-4D97-AF65-F5344CB8AC3E}">
        <p14:creationId xmlns:p14="http://schemas.microsoft.com/office/powerpoint/2010/main" val="34834685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online GAP Report contains great stories from many of our consultative partners.  These organizations work with farmers and consumers around the world to transform our agriculture and food systems.  I will mention a few before we turn to our panel discussion.</a:t>
            </a:r>
          </a:p>
          <a:p>
            <a:endParaRPr lang="en-US" dirty="0"/>
          </a:p>
          <a:p>
            <a:r>
              <a:rPr lang="en-US" dirty="0"/>
              <a:t>The Trinidad and Tobago Goat and Sheep Society has developed a goat-milk product value chain for small-scale farmers with technical assistance from the International Institute for Cooperation on Agriculture (IICA). </a:t>
            </a:r>
          </a:p>
          <a:p>
            <a:endParaRPr lang="en-US" dirty="0"/>
          </a:p>
          <a:p>
            <a:r>
              <a:rPr lang="en-US" dirty="0"/>
              <a:t>The Nature Conservancy and its partners are helping Latin American farmers of all scales adopt practices that repair the land and sequester carbon, while increasing their productivity and profitability.</a:t>
            </a:r>
          </a:p>
          <a:p>
            <a:endParaRPr lang="en-US" dirty="0"/>
          </a:p>
          <a:p>
            <a:r>
              <a:rPr lang="en-US" dirty="0"/>
              <a:t> </a:t>
            </a:r>
          </a:p>
        </p:txBody>
      </p:sp>
      <p:sp>
        <p:nvSpPr>
          <p:cNvPr id="4" name="Slide Number Placeholder 3"/>
          <p:cNvSpPr>
            <a:spLocks noGrp="1"/>
          </p:cNvSpPr>
          <p:nvPr>
            <p:ph type="sldNum" sz="quarter" idx="5"/>
          </p:nvPr>
        </p:nvSpPr>
        <p:spPr/>
        <p:txBody>
          <a:bodyPr/>
          <a:lstStyle/>
          <a:p>
            <a:fld id="{73E10BB7-EE7E-442D-8828-966B493C8A00}" type="slidenum">
              <a:rPr lang="en-US" smtClean="0"/>
              <a:t>25</a:t>
            </a:fld>
            <a:endParaRPr lang="en-US" dirty="0"/>
          </a:p>
        </p:txBody>
      </p:sp>
    </p:spTree>
    <p:extLst>
      <p:ext uri="{BB962C8B-B14F-4D97-AF65-F5344CB8AC3E}">
        <p14:creationId xmlns:p14="http://schemas.microsoft.com/office/powerpoint/2010/main" val="12753608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700" dirty="0"/>
          </a:p>
          <a:p>
            <a:endParaRPr lang="en-US" sz="1700" dirty="0"/>
          </a:p>
          <a:p>
            <a:r>
              <a:rPr lang="en-US" sz="1700" dirty="0"/>
              <a:t>[invite Ann to the stage]</a:t>
            </a:r>
          </a:p>
          <a:p>
            <a:endParaRPr lang="en-US" sz="1300" dirty="0"/>
          </a:p>
          <a:p>
            <a:endParaRPr lang="en-US" dirty="0"/>
          </a:p>
        </p:txBody>
      </p:sp>
      <p:sp>
        <p:nvSpPr>
          <p:cNvPr id="4" name="Slide Number Placeholder 3"/>
          <p:cNvSpPr>
            <a:spLocks noGrp="1"/>
          </p:cNvSpPr>
          <p:nvPr>
            <p:ph type="sldNum" sz="quarter" idx="10"/>
          </p:nvPr>
        </p:nvSpPr>
        <p:spPr/>
        <p:txBody>
          <a:bodyPr/>
          <a:lstStyle/>
          <a:p>
            <a:fld id="{73E10BB7-EE7E-442D-8828-966B493C8A00}" type="slidenum">
              <a:rPr lang="en-US" smtClean="0"/>
              <a:t>26</a:t>
            </a:fld>
            <a:endParaRPr lang="en-US" dirty="0"/>
          </a:p>
        </p:txBody>
      </p:sp>
    </p:spTree>
    <p:extLst>
      <p:ext uri="{BB962C8B-B14F-4D97-AF65-F5344CB8AC3E}">
        <p14:creationId xmlns:p14="http://schemas.microsoft.com/office/powerpoint/2010/main" val="506796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Narrow" panose="020B0606020202030204" pitchFamily="34" charset="0"/>
              </a:rPr>
              <a:t>With money to consumers around the world spend, consumers prioritize food diversity, nutrition and safety.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Narrow" panose="020B0606020202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Narrow" panose="020B0606020202030204" pitchFamily="34" charset="0"/>
              </a:rPr>
              <a:t>Rising global incomes enable consumer to buy more high value and imported foods.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Narrow" panose="020B0606020202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Narrow" panose="020B0606020202030204" pitchFamily="34" charset="0"/>
              </a:rPr>
              <a:t>Supermarkets are popping up in unexpected places.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Narrow" panose="020B0606020202030204" pitchFamily="34" charset="0"/>
              </a:rPr>
              <a:t>Demand for premium products – 70 percent of rice consumed in African cities is high-grade premium rice. Opportunity abounds for African farmers to meet this demand.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Narrow" panose="020B0606020202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Narrow" panose="020B0606020202030204" pitchFamily="34" charset="0"/>
              </a:rPr>
              <a:t>Chinese consumers have become focused on nutrition. 82 percent of surveyed are willing to pay more for foods they know are higher quality, more nourishing and safe.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Narrow" panose="020B0606020202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Narrow" panose="020B0606020202030204" pitchFamily="34" charset="0"/>
            </a:endParaRPr>
          </a:p>
          <a:p>
            <a:endParaRPr lang="en-US" dirty="0"/>
          </a:p>
        </p:txBody>
      </p:sp>
      <p:sp>
        <p:nvSpPr>
          <p:cNvPr id="4" name="Slide Number Placeholder 3"/>
          <p:cNvSpPr>
            <a:spLocks noGrp="1"/>
          </p:cNvSpPr>
          <p:nvPr>
            <p:ph type="sldNum" sz="quarter" idx="5"/>
          </p:nvPr>
        </p:nvSpPr>
        <p:spPr/>
        <p:txBody>
          <a:bodyPr/>
          <a:lstStyle/>
          <a:p>
            <a:fld id="{73E10BB7-EE7E-442D-8828-966B493C8A00}" type="slidenum">
              <a:rPr lang="en-US" smtClean="0"/>
              <a:t>4</a:t>
            </a:fld>
            <a:endParaRPr lang="en-US" dirty="0"/>
          </a:p>
        </p:txBody>
      </p:sp>
    </p:spTree>
    <p:extLst>
      <p:ext uri="{BB962C8B-B14F-4D97-AF65-F5344CB8AC3E}">
        <p14:creationId xmlns:p14="http://schemas.microsoft.com/office/powerpoint/2010/main" val="2732177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Driving </a:t>
            </a:r>
            <a:r>
              <a:rPr lang="en-US" dirty="0" err="1"/>
              <a:t>Millenials</a:t>
            </a:r>
            <a:r>
              <a:rPr lang="en-US" dirty="0"/>
              <a:t> and Women</a:t>
            </a:r>
          </a:p>
          <a:p>
            <a:endParaRPr lang="en-US" dirty="0"/>
          </a:p>
          <a:p>
            <a:r>
              <a:rPr lang="en-US" dirty="0"/>
              <a:t>By 2019, the millennial generations age 20-35, will surpass the baby boomers to become the largest US generational group (74 million people).</a:t>
            </a:r>
          </a:p>
          <a:p>
            <a:endParaRPr lang="en-US" dirty="0"/>
          </a:p>
          <a:p>
            <a:r>
              <a:rPr lang="en-US" dirty="0"/>
              <a:t>There numbers and purchasing preferences will fundamentally alter food production and retail in the U.S. and beyond.</a:t>
            </a:r>
          </a:p>
          <a:p>
            <a:endParaRPr lang="en-US" dirty="0"/>
          </a:p>
          <a:p>
            <a:r>
              <a:rPr lang="en-US" dirty="0"/>
              <a:t>Women are a Chief purchasing officers, responsible for 85 percent of all consumer spending in the U.S. and annual purchasing power between 7 trillion to 15 trillion. </a:t>
            </a:r>
          </a:p>
          <a:p>
            <a:endParaRPr lang="en-US" dirty="0"/>
          </a:p>
          <a:p>
            <a:r>
              <a:rPr lang="en-US" dirty="0"/>
              <a:t>Working moms prioritize health, convenience and prices in their food choices. A balancing act.</a:t>
            </a:r>
          </a:p>
          <a:p>
            <a:endParaRPr lang="en-US" dirty="0"/>
          </a:p>
          <a:p>
            <a:r>
              <a:rPr lang="en-US" dirty="0"/>
              <a:t>The need </a:t>
            </a:r>
            <a:r>
              <a:rPr lang="en-US" dirty="0" err="1"/>
              <a:t>ot</a:t>
            </a:r>
            <a:r>
              <a:rPr lang="en-US" dirty="0"/>
              <a:t> manage weight and cardiovascular health is a growing consumer concern.</a:t>
            </a:r>
          </a:p>
          <a:p>
            <a:endParaRPr lang="en-US" dirty="0"/>
          </a:p>
          <a:p>
            <a:r>
              <a:rPr lang="en-US" dirty="0"/>
              <a:t>Sales of fruits and vegetables and fresh meat are increasing.</a:t>
            </a:r>
          </a:p>
          <a:p>
            <a:endParaRPr lang="en-US" dirty="0"/>
          </a:p>
          <a:p>
            <a:r>
              <a:rPr lang="en-US" dirty="0"/>
              <a:t>Millennial consumer are helping scale up sustainability issues in the marketplace</a:t>
            </a:r>
          </a:p>
          <a:p>
            <a:r>
              <a:rPr lang="en-US" dirty="0"/>
              <a:t>When it comes to purchasing decisions, 62 percent of US millennials indicated they would pay more for food derived from environmentally responsible practices, </a:t>
            </a:r>
            <a:r>
              <a:rPr lang="en-US" dirty="0" err="1"/>
              <a:t>compaged</a:t>
            </a:r>
            <a:r>
              <a:rPr lang="en-US" dirty="0"/>
              <a:t> to 47 percent for Gen X and 30 percent of boomers.</a:t>
            </a:r>
          </a:p>
          <a:p>
            <a:endParaRPr lang="en-US" dirty="0"/>
          </a:p>
          <a:p>
            <a:r>
              <a:rPr lang="en-US" dirty="0"/>
              <a:t>Yet, an upward trend in prices for fresh fruits and vegetables could be preventing low and middle income consumers from purchasing them.</a:t>
            </a:r>
          </a:p>
          <a:p>
            <a:endParaRPr lang="en-US" dirty="0"/>
          </a:p>
        </p:txBody>
      </p:sp>
      <p:sp>
        <p:nvSpPr>
          <p:cNvPr id="4" name="Slide Number Placeholder 3"/>
          <p:cNvSpPr>
            <a:spLocks noGrp="1"/>
          </p:cNvSpPr>
          <p:nvPr>
            <p:ph type="sldNum" sz="quarter" idx="5"/>
          </p:nvPr>
        </p:nvSpPr>
        <p:spPr/>
        <p:txBody>
          <a:bodyPr/>
          <a:lstStyle/>
          <a:p>
            <a:fld id="{73E10BB7-EE7E-442D-8828-966B493C8A00}" type="slidenum">
              <a:rPr lang="en-US" smtClean="0"/>
              <a:t>5</a:t>
            </a:fld>
            <a:endParaRPr lang="en-US" dirty="0"/>
          </a:p>
        </p:txBody>
      </p:sp>
    </p:spTree>
    <p:extLst>
      <p:ext uri="{BB962C8B-B14F-4D97-AF65-F5344CB8AC3E}">
        <p14:creationId xmlns:p14="http://schemas.microsoft.com/office/powerpoint/2010/main" val="14702083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600" dirty="0"/>
          </a:p>
        </p:txBody>
      </p:sp>
      <p:sp>
        <p:nvSpPr>
          <p:cNvPr id="4" name="Slide Number Placeholder 3"/>
          <p:cNvSpPr>
            <a:spLocks noGrp="1"/>
          </p:cNvSpPr>
          <p:nvPr>
            <p:ph type="sldNum" sz="quarter" idx="10"/>
          </p:nvPr>
        </p:nvSpPr>
        <p:spPr/>
        <p:txBody>
          <a:bodyPr/>
          <a:lstStyle/>
          <a:p>
            <a:fld id="{73E10BB7-EE7E-442D-8828-966B493C8A00}" type="slidenum">
              <a:rPr lang="en-US" smtClean="0"/>
              <a:t>6</a:t>
            </a:fld>
            <a:endParaRPr lang="en-US" dirty="0"/>
          </a:p>
        </p:txBody>
      </p:sp>
    </p:spTree>
    <p:extLst>
      <p:ext uri="{BB962C8B-B14F-4D97-AF65-F5344CB8AC3E}">
        <p14:creationId xmlns:p14="http://schemas.microsoft.com/office/powerpoint/2010/main" val="16729165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500" dirty="0"/>
          </a:p>
        </p:txBody>
      </p:sp>
      <p:sp>
        <p:nvSpPr>
          <p:cNvPr id="4" name="Slide Number Placeholder 3"/>
          <p:cNvSpPr>
            <a:spLocks noGrp="1"/>
          </p:cNvSpPr>
          <p:nvPr>
            <p:ph type="sldNum" sz="quarter" idx="10"/>
          </p:nvPr>
        </p:nvSpPr>
        <p:spPr/>
        <p:txBody>
          <a:bodyPr/>
          <a:lstStyle/>
          <a:p>
            <a:fld id="{73E10BB7-EE7E-442D-8828-966B493C8A00}" type="slidenum">
              <a:rPr lang="en-US" smtClean="0"/>
              <a:t>7</a:t>
            </a:fld>
            <a:endParaRPr lang="en-US" dirty="0"/>
          </a:p>
        </p:txBody>
      </p:sp>
    </p:spTree>
    <p:extLst>
      <p:ext uri="{BB962C8B-B14F-4D97-AF65-F5344CB8AC3E}">
        <p14:creationId xmlns:p14="http://schemas.microsoft.com/office/powerpoint/2010/main" val="16439926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t>Finally, the GAP Report lays out a call to a action for effective public policies that improve agriculture.  </a:t>
            </a:r>
          </a:p>
          <a:p>
            <a:r>
              <a:rPr lang="en-US" sz="1300" dirty="0"/>
              <a:t>GHI has identified five strategic policy goals:</a:t>
            </a:r>
          </a:p>
          <a:p>
            <a:endParaRPr lang="en-US" sz="1300" dirty="0"/>
          </a:p>
          <a:p>
            <a:pPr lvl="0"/>
            <a:r>
              <a:rPr lang="en-US" sz="1300" dirty="0"/>
              <a:t>Invest in Public Agricultural Research, Development and Extension</a:t>
            </a:r>
          </a:p>
          <a:p>
            <a:pPr lvl="0"/>
            <a:endParaRPr lang="en-US" sz="1300" dirty="0"/>
          </a:p>
          <a:p>
            <a:pPr lvl="0"/>
            <a:r>
              <a:rPr lang="en-US" sz="1300" dirty="0"/>
              <a:t>Embrace Science-based and Information Technologies</a:t>
            </a:r>
          </a:p>
          <a:p>
            <a:pPr lvl="0"/>
            <a:endParaRPr lang="en-US" sz="1300" dirty="0"/>
          </a:p>
          <a:p>
            <a:pPr lvl="0"/>
            <a:r>
              <a:rPr lang="en-US" sz="1300" dirty="0"/>
              <a:t>Enhance Private Sector Involvement in Agriculture and Infrastructure Development</a:t>
            </a:r>
          </a:p>
          <a:p>
            <a:pPr lvl="0"/>
            <a:endParaRPr lang="en-US" sz="1300" dirty="0"/>
          </a:p>
          <a:p>
            <a:pPr lvl="0"/>
            <a:r>
              <a:rPr lang="en-US" sz="1300" dirty="0"/>
              <a:t>Cultivate Partnerships for Sustainable Agriculture and Improved Nutrition   and</a:t>
            </a:r>
          </a:p>
          <a:p>
            <a:pPr lvl="0"/>
            <a:endParaRPr lang="en-US" sz="1300" dirty="0"/>
          </a:p>
          <a:p>
            <a:pPr lvl="0"/>
            <a:r>
              <a:rPr lang="en-US" sz="1300" dirty="0"/>
              <a:t>Foster Capacity for Regional and Global Agricultural Trade</a:t>
            </a:r>
          </a:p>
          <a:p>
            <a:pPr lvl="0"/>
            <a:endParaRPr lang="en-US" sz="1300" dirty="0"/>
          </a:p>
          <a:p>
            <a:pPr lvl="0"/>
            <a:r>
              <a:rPr lang="en-US" sz="1300" dirty="0"/>
              <a:t>The role of science based and smart regulatory systems will be vital to ensure trust in the products that consumers need.  All food systems from farmers through the value chain must have a new focus on growing trust along side these agricultural products</a:t>
            </a:r>
          </a:p>
          <a:p>
            <a:endParaRPr lang="en-US" sz="1300" dirty="0"/>
          </a:p>
          <a:p>
            <a:r>
              <a:rPr lang="en-US" sz="1300" dirty="0"/>
              <a:t>In the online site, you will find sections describing each of these policy areas and how they contribute to a sustainable healthy world.  Our panel will also be discussing them today.</a:t>
            </a:r>
          </a:p>
          <a:p>
            <a:endParaRPr lang="en-US" sz="1300"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[I will ask Ann Steensland to return to the stage to introduce our panel…]</a:t>
            </a:r>
          </a:p>
          <a:p>
            <a:endParaRPr lang="en-US" dirty="0"/>
          </a:p>
        </p:txBody>
      </p:sp>
      <p:sp>
        <p:nvSpPr>
          <p:cNvPr id="4" name="Slide Number Placeholder 3"/>
          <p:cNvSpPr>
            <a:spLocks noGrp="1"/>
          </p:cNvSpPr>
          <p:nvPr>
            <p:ph type="sldNum" sz="quarter" idx="10"/>
          </p:nvPr>
        </p:nvSpPr>
        <p:spPr/>
        <p:txBody>
          <a:bodyPr/>
          <a:lstStyle/>
          <a:p>
            <a:fld id="{73E10BB7-EE7E-442D-8828-966B493C8A00}" type="slidenum">
              <a:rPr lang="en-US" smtClean="0"/>
              <a:t>8</a:t>
            </a:fld>
            <a:endParaRPr lang="en-US" dirty="0"/>
          </a:p>
        </p:txBody>
      </p:sp>
    </p:spTree>
    <p:extLst>
      <p:ext uri="{BB962C8B-B14F-4D97-AF65-F5344CB8AC3E}">
        <p14:creationId xmlns:p14="http://schemas.microsoft.com/office/powerpoint/2010/main" val="13290284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our food and agriculture systems evolve to respond to consumer demand, it is important that the changes we are making now are sustainable for the future.  We believe sustainable agriculture has four components. It: </a:t>
            </a:r>
          </a:p>
          <a:p>
            <a:endParaRPr lang="en-US" dirty="0"/>
          </a:p>
          <a:p>
            <a:r>
              <a:rPr lang="en-US" dirty="0"/>
              <a:t>Satisfies human needs.</a:t>
            </a:r>
          </a:p>
          <a:p>
            <a:endParaRPr lang="en-US" dirty="0"/>
          </a:p>
          <a:p>
            <a:r>
              <a:rPr lang="en-US" dirty="0"/>
              <a:t>Enhances environmental quality</a:t>
            </a:r>
          </a:p>
          <a:p>
            <a:endParaRPr lang="en-US" dirty="0"/>
          </a:p>
          <a:p>
            <a:r>
              <a:rPr lang="en-US" dirty="0"/>
              <a:t>Sustains the economic vitality of food and agriculture systems</a:t>
            </a:r>
          </a:p>
          <a:p>
            <a:endParaRPr lang="en-US" dirty="0"/>
          </a:p>
          <a:p>
            <a:r>
              <a:rPr lang="en-US" dirty="0"/>
              <a:t>And improves the lives of people in the agricultural value chain and society as a whole</a:t>
            </a:r>
          </a:p>
          <a:p>
            <a:endParaRPr lang="en-US" dirty="0"/>
          </a:p>
          <a:p>
            <a:r>
              <a:rPr lang="en-US" dirty="0"/>
              <a:t>The GAP Report describes the critical role of productivity in sustainable food and agriculture systems, and to understand how, we need to know what productivity is…[click]</a:t>
            </a:r>
          </a:p>
          <a:p>
            <a:endParaRPr lang="en-US" dirty="0"/>
          </a:p>
        </p:txBody>
      </p:sp>
      <p:sp>
        <p:nvSpPr>
          <p:cNvPr id="4" name="Slide Number Placeholder 3"/>
          <p:cNvSpPr>
            <a:spLocks noGrp="1"/>
          </p:cNvSpPr>
          <p:nvPr>
            <p:ph type="sldNum" sz="quarter" idx="5"/>
          </p:nvPr>
        </p:nvSpPr>
        <p:spPr/>
        <p:txBody>
          <a:bodyPr/>
          <a:lstStyle/>
          <a:p>
            <a:fld id="{73E10BB7-EE7E-442D-8828-966B493C8A00}" type="slidenum">
              <a:rPr lang="en-US" smtClean="0"/>
              <a:t>9</a:t>
            </a:fld>
            <a:endParaRPr lang="en-US" dirty="0"/>
          </a:p>
        </p:txBody>
      </p:sp>
    </p:spTree>
    <p:extLst>
      <p:ext uri="{BB962C8B-B14F-4D97-AF65-F5344CB8AC3E}">
        <p14:creationId xmlns:p14="http://schemas.microsoft.com/office/powerpoint/2010/main" val="20014710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500" dirty="0"/>
          </a:p>
          <a:p>
            <a:r>
              <a:rPr lang="en-US" sz="1500" dirty="0"/>
              <a:t>An just as importantly, what it is not.  </a:t>
            </a:r>
          </a:p>
          <a:p>
            <a:endParaRPr lang="en-US" sz="1500" dirty="0"/>
          </a:p>
          <a:p>
            <a:r>
              <a:rPr lang="en-US" sz="1500" dirty="0"/>
              <a:t>When we say we want to increase agricultural productivity, we are not talking about just producing more.</a:t>
            </a:r>
          </a:p>
          <a:p>
            <a:endParaRPr lang="en-US" sz="1500" dirty="0"/>
          </a:p>
          <a:p>
            <a:r>
              <a:rPr lang="en-US" sz="1500" dirty="0"/>
              <a:t>Productivity is different from output, which refers to the gross amount of crops or livestock produced.  </a:t>
            </a:r>
          </a:p>
          <a:p>
            <a:endParaRPr lang="en-US" sz="1500" dirty="0"/>
          </a:p>
          <a:p>
            <a:r>
              <a:rPr lang="en-US" sz="1500" dirty="0"/>
              <a:t>It is also different that yield, which measures the amount of output per unit of production – usually land.</a:t>
            </a:r>
          </a:p>
        </p:txBody>
      </p:sp>
      <p:sp>
        <p:nvSpPr>
          <p:cNvPr id="4" name="Slide Number Placeholder 3"/>
          <p:cNvSpPr>
            <a:spLocks noGrp="1"/>
          </p:cNvSpPr>
          <p:nvPr>
            <p:ph type="sldNum" sz="quarter" idx="10"/>
          </p:nvPr>
        </p:nvSpPr>
        <p:spPr/>
        <p:txBody>
          <a:bodyPr/>
          <a:lstStyle/>
          <a:p>
            <a:fld id="{73E10BB7-EE7E-442D-8828-966B493C8A00}" type="slidenum">
              <a:rPr lang="en-US" smtClean="0"/>
              <a:t>10</a:t>
            </a:fld>
            <a:endParaRPr lang="en-US" dirty="0"/>
          </a:p>
        </p:txBody>
      </p:sp>
    </p:spTree>
    <p:extLst>
      <p:ext uri="{BB962C8B-B14F-4D97-AF65-F5344CB8AC3E}">
        <p14:creationId xmlns:p14="http://schemas.microsoft.com/office/powerpoint/2010/main" val="16258770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211DF-9DFD-404C-AE61-8B5D40E2ABD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4D94274-3406-4B6A-AE5C-768865E53F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9FBA8B7-3912-4731-AAD4-7BBE7995ECDE}"/>
              </a:ext>
            </a:extLst>
          </p:cNvPr>
          <p:cNvSpPr>
            <a:spLocks noGrp="1"/>
          </p:cNvSpPr>
          <p:nvPr>
            <p:ph type="dt" sz="half" idx="10"/>
          </p:nvPr>
        </p:nvSpPr>
        <p:spPr/>
        <p:txBody>
          <a:bodyPr/>
          <a:lstStyle/>
          <a:p>
            <a:fld id="{93564D5E-B47B-4EBB-B2AF-484D00E51216}" type="datetimeFigureOut">
              <a:rPr lang="en-US" smtClean="0"/>
              <a:t>3/11/2019</a:t>
            </a:fld>
            <a:endParaRPr lang="en-US" dirty="0"/>
          </a:p>
        </p:txBody>
      </p:sp>
      <p:sp>
        <p:nvSpPr>
          <p:cNvPr id="5" name="Footer Placeholder 4">
            <a:extLst>
              <a:ext uri="{FF2B5EF4-FFF2-40B4-BE49-F238E27FC236}">
                <a16:creationId xmlns:a16="http://schemas.microsoft.com/office/drawing/2014/main" id="{92D4F4D8-28CF-439A-939E-93DD97CFD68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3D2AE4E-EB23-497B-9097-748ADBE5E483}"/>
              </a:ext>
            </a:extLst>
          </p:cNvPr>
          <p:cNvSpPr>
            <a:spLocks noGrp="1"/>
          </p:cNvSpPr>
          <p:nvPr>
            <p:ph type="sldNum" sz="quarter" idx="12"/>
          </p:nvPr>
        </p:nvSpPr>
        <p:spPr/>
        <p:txBody>
          <a:bodyPr/>
          <a:lstStyle/>
          <a:p>
            <a:fld id="{CB5873BE-F7C5-432A-9E41-D51B5631D376}" type="slidenum">
              <a:rPr lang="en-US" smtClean="0"/>
              <a:t>‹#›</a:t>
            </a:fld>
            <a:endParaRPr lang="en-US" dirty="0"/>
          </a:p>
        </p:txBody>
      </p:sp>
    </p:spTree>
    <p:extLst>
      <p:ext uri="{BB962C8B-B14F-4D97-AF65-F5344CB8AC3E}">
        <p14:creationId xmlns:p14="http://schemas.microsoft.com/office/powerpoint/2010/main" val="649926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290E3-2E91-432D-B3E5-6BE934A4BA6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13D19DE-AF6B-4FDA-B4AE-71941F7B58B7}"/>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9C5672-2E74-4F48-AE46-519327AF6FF3}"/>
              </a:ext>
            </a:extLst>
          </p:cNvPr>
          <p:cNvSpPr>
            <a:spLocks noGrp="1"/>
          </p:cNvSpPr>
          <p:nvPr>
            <p:ph type="dt" sz="half" idx="10"/>
          </p:nvPr>
        </p:nvSpPr>
        <p:spPr/>
        <p:txBody>
          <a:bodyPr/>
          <a:lstStyle/>
          <a:p>
            <a:fld id="{93564D5E-B47B-4EBB-B2AF-484D00E51216}" type="datetimeFigureOut">
              <a:rPr lang="en-US" smtClean="0"/>
              <a:t>3/11/2019</a:t>
            </a:fld>
            <a:endParaRPr lang="en-US" dirty="0"/>
          </a:p>
        </p:txBody>
      </p:sp>
      <p:sp>
        <p:nvSpPr>
          <p:cNvPr id="5" name="Footer Placeholder 4">
            <a:extLst>
              <a:ext uri="{FF2B5EF4-FFF2-40B4-BE49-F238E27FC236}">
                <a16:creationId xmlns:a16="http://schemas.microsoft.com/office/drawing/2014/main" id="{28DEF09D-B9FD-4C7B-A95C-5FD117AA39A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942247A-BC9F-4641-88E2-103858554F57}"/>
              </a:ext>
            </a:extLst>
          </p:cNvPr>
          <p:cNvSpPr>
            <a:spLocks noGrp="1"/>
          </p:cNvSpPr>
          <p:nvPr>
            <p:ph type="sldNum" sz="quarter" idx="12"/>
          </p:nvPr>
        </p:nvSpPr>
        <p:spPr/>
        <p:txBody>
          <a:bodyPr/>
          <a:lstStyle/>
          <a:p>
            <a:fld id="{CB5873BE-F7C5-432A-9E41-D51B5631D376}" type="slidenum">
              <a:rPr lang="en-US" smtClean="0"/>
              <a:t>‹#›</a:t>
            </a:fld>
            <a:endParaRPr lang="en-US" dirty="0"/>
          </a:p>
        </p:txBody>
      </p:sp>
    </p:spTree>
    <p:extLst>
      <p:ext uri="{BB962C8B-B14F-4D97-AF65-F5344CB8AC3E}">
        <p14:creationId xmlns:p14="http://schemas.microsoft.com/office/powerpoint/2010/main" val="319727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86D525F-AD12-405B-8445-9FBADBC7993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7D6568C-CB2A-4E2D-9BA7-89EAADC3B92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98BF36-A3F8-4FD7-97F9-6EC5FCCF56C6}"/>
              </a:ext>
            </a:extLst>
          </p:cNvPr>
          <p:cNvSpPr>
            <a:spLocks noGrp="1"/>
          </p:cNvSpPr>
          <p:nvPr>
            <p:ph type="dt" sz="half" idx="10"/>
          </p:nvPr>
        </p:nvSpPr>
        <p:spPr/>
        <p:txBody>
          <a:bodyPr/>
          <a:lstStyle/>
          <a:p>
            <a:fld id="{93564D5E-B47B-4EBB-B2AF-484D00E51216}" type="datetimeFigureOut">
              <a:rPr lang="en-US" smtClean="0"/>
              <a:t>3/11/2019</a:t>
            </a:fld>
            <a:endParaRPr lang="en-US" dirty="0"/>
          </a:p>
        </p:txBody>
      </p:sp>
      <p:sp>
        <p:nvSpPr>
          <p:cNvPr id="5" name="Footer Placeholder 4">
            <a:extLst>
              <a:ext uri="{FF2B5EF4-FFF2-40B4-BE49-F238E27FC236}">
                <a16:creationId xmlns:a16="http://schemas.microsoft.com/office/drawing/2014/main" id="{8902E3AC-150F-4731-81CA-3C4C356BE2E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A4052AF-B8B7-4531-A929-F92285EDDF88}"/>
              </a:ext>
            </a:extLst>
          </p:cNvPr>
          <p:cNvSpPr>
            <a:spLocks noGrp="1"/>
          </p:cNvSpPr>
          <p:nvPr>
            <p:ph type="sldNum" sz="quarter" idx="12"/>
          </p:nvPr>
        </p:nvSpPr>
        <p:spPr/>
        <p:txBody>
          <a:bodyPr/>
          <a:lstStyle/>
          <a:p>
            <a:fld id="{CB5873BE-F7C5-432A-9E41-D51B5631D376}" type="slidenum">
              <a:rPr lang="en-US" smtClean="0"/>
              <a:t>‹#›</a:t>
            </a:fld>
            <a:endParaRPr lang="en-US" dirty="0"/>
          </a:p>
        </p:txBody>
      </p:sp>
    </p:spTree>
    <p:extLst>
      <p:ext uri="{BB962C8B-B14F-4D97-AF65-F5344CB8AC3E}">
        <p14:creationId xmlns:p14="http://schemas.microsoft.com/office/powerpoint/2010/main" val="323607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5CFEB0-97A3-477F-93EB-F51B71BB566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EAFFE82-BDCF-4252-8026-E6689ECD2DB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A5EEB5-C99B-4F86-A7EF-7FF3AE56740F}"/>
              </a:ext>
            </a:extLst>
          </p:cNvPr>
          <p:cNvSpPr>
            <a:spLocks noGrp="1"/>
          </p:cNvSpPr>
          <p:nvPr>
            <p:ph type="dt" sz="half" idx="10"/>
          </p:nvPr>
        </p:nvSpPr>
        <p:spPr/>
        <p:txBody>
          <a:bodyPr/>
          <a:lstStyle/>
          <a:p>
            <a:fld id="{93564D5E-B47B-4EBB-B2AF-484D00E51216}" type="datetimeFigureOut">
              <a:rPr lang="en-US" smtClean="0"/>
              <a:t>3/11/2019</a:t>
            </a:fld>
            <a:endParaRPr lang="en-US" dirty="0"/>
          </a:p>
        </p:txBody>
      </p:sp>
      <p:sp>
        <p:nvSpPr>
          <p:cNvPr id="5" name="Footer Placeholder 4">
            <a:extLst>
              <a:ext uri="{FF2B5EF4-FFF2-40B4-BE49-F238E27FC236}">
                <a16:creationId xmlns:a16="http://schemas.microsoft.com/office/drawing/2014/main" id="{6C6C5974-1CCD-4B5A-AEF9-262988D6457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9A4CB2F-B29C-4880-B28C-842303F6EB97}"/>
              </a:ext>
            </a:extLst>
          </p:cNvPr>
          <p:cNvSpPr>
            <a:spLocks noGrp="1"/>
          </p:cNvSpPr>
          <p:nvPr>
            <p:ph type="sldNum" sz="quarter" idx="12"/>
          </p:nvPr>
        </p:nvSpPr>
        <p:spPr/>
        <p:txBody>
          <a:bodyPr/>
          <a:lstStyle/>
          <a:p>
            <a:fld id="{CB5873BE-F7C5-432A-9E41-D51B5631D376}" type="slidenum">
              <a:rPr lang="en-US" smtClean="0"/>
              <a:t>‹#›</a:t>
            </a:fld>
            <a:endParaRPr lang="en-US" dirty="0"/>
          </a:p>
        </p:txBody>
      </p:sp>
    </p:spTree>
    <p:extLst>
      <p:ext uri="{BB962C8B-B14F-4D97-AF65-F5344CB8AC3E}">
        <p14:creationId xmlns:p14="http://schemas.microsoft.com/office/powerpoint/2010/main" val="630135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8C97F-4578-480F-9AFE-1464D690B22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FE8AF6E-CE03-4AAA-B7BB-41300DDBB4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A9FC5FF-BE6C-4D32-A216-3FE7244E3208}"/>
              </a:ext>
            </a:extLst>
          </p:cNvPr>
          <p:cNvSpPr>
            <a:spLocks noGrp="1"/>
          </p:cNvSpPr>
          <p:nvPr>
            <p:ph type="dt" sz="half" idx="10"/>
          </p:nvPr>
        </p:nvSpPr>
        <p:spPr/>
        <p:txBody>
          <a:bodyPr/>
          <a:lstStyle/>
          <a:p>
            <a:fld id="{93564D5E-B47B-4EBB-B2AF-484D00E51216}" type="datetimeFigureOut">
              <a:rPr lang="en-US" smtClean="0"/>
              <a:t>3/11/2019</a:t>
            </a:fld>
            <a:endParaRPr lang="en-US" dirty="0"/>
          </a:p>
        </p:txBody>
      </p:sp>
      <p:sp>
        <p:nvSpPr>
          <p:cNvPr id="5" name="Footer Placeholder 4">
            <a:extLst>
              <a:ext uri="{FF2B5EF4-FFF2-40B4-BE49-F238E27FC236}">
                <a16:creationId xmlns:a16="http://schemas.microsoft.com/office/drawing/2014/main" id="{A34C2A94-2BEB-4E06-88ED-1A6208A0121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DF3159D-F341-4C86-800D-1E371CB27035}"/>
              </a:ext>
            </a:extLst>
          </p:cNvPr>
          <p:cNvSpPr>
            <a:spLocks noGrp="1"/>
          </p:cNvSpPr>
          <p:nvPr>
            <p:ph type="sldNum" sz="quarter" idx="12"/>
          </p:nvPr>
        </p:nvSpPr>
        <p:spPr/>
        <p:txBody>
          <a:bodyPr/>
          <a:lstStyle/>
          <a:p>
            <a:fld id="{CB5873BE-F7C5-432A-9E41-D51B5631D376}" type="slidenum">
              <a:rPr lang="en-US" smtClean="0"/>
              <a:t>‹#›</a:t>
            </a:fld>
            <a:endParaRPr lang="en-US" dirty="0"/>
          </a:p>
        </p:txBody>
      </p:sp>
    </p:spTree>
    <p:extLst>
      <p:ext uri="{BB962C8B-B14F-4D97-AF65-F5344CB8AC3E}">
        <p14:creationId xmlns:p14="http://schemas.microsoft.com/office/powerpoint/2010/main" val="345451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ED200-55F9-40EA-94C2-289B1762924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099F0D-6640-486D-8D62-F9CF790AAD0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600D324-183B-4D93-8647-AD7C6A1BE64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B5EDA4B-09AE-458E-A4A0-2D4F88C7D7B4}"/>
              </a:ext>
            </a:extLst>
          </p:cNvPr>
          <p:cNvSpPr>
            <a:spLocks noGrp="1"/>
          </p:cNvSpPr>
          <p:nvPr>
            <p:ph type="dt" sz="half" idx="10"/>
          </p:nvPr>
        </p:nvSpPr>
        <p:spPr/>
        <p:txBody>
          <a:bodyPr/>
          <a:lstStyle/>
          <a:p>
            <a:fld id="{93564D5E-B47B-4EBB-B2AF-484D00E51216}" type="datetimeFigureOut">
              <a:rPr lang="en-US" smtClean="0"/>
              <a:t>3/11/2019</a:t>
            </a:fld>
            <a:endParaRPr lang="en-US" dirty="0"/>
          </a:p>
        </p:txBody>
      </p:sp>
      <p:sp>
        <p:nvSpPr>
          <p:cNvPr id="6" name="Footer Placeholder 5">
            <a:extLst>
              <a:ext uri="{FF2B5EF4-FFF2-40B4-BE49-F238E27FC236}">
                <a16:creationId xmlns:a16="http://schemas.microsoft.com/office/drawing/2014/main" id="{C215699B-2683-473A-974F-61475F540351}"/>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7D0FCB1C-7DEE-4ECE-897D-FFCE0FC72F8C}"/>
              </a:ext>
            </a:extLst>
          </p:cNvPr>
          <p:cNvSpPr>
            <a:spLocks noGrp="1"/>
          </p:cNvSpPr>
          <p:nvPr>
            <p:ph type="sldNum" sz="quarter" idx="12"/>
          </p:nvPr>
        </p:nvSpPr>
        <p:spPr/>
        <p:txBody>
          <a:bodyPr/>
          <a:lstStyle/>
          <a:p>
            <a:fld id="{CB5873BE-F7C5-432A-9E41-D51B5631D376}" type="slidenum">
              <a:rPr lang="en-US" smtClean="0"/>
              <a:t>‹#›</a:t>
            </a:fld>
            <a:endParaRPr lang="en-US" dirty="0"/>
          </a:p>
        </p:txBody>
      </p:sp>
    </p:spTree>
    <p:extLst>
      <p:ext uri="{BB962C8B-B14F-4D97-AF65-F5344CB8AC3E}">
        <p14:creationId xmlns:p14="http://schemas.microsoft.com/office/powerpoint/2010/main" val="3406634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E6797-9B81-4110-A09F-4E94891E683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726D5E1-0658-45FB-AC47-813D887301F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0EBEFC1-BE60-4809-8433-B01C6A62EAE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EE39D04-F5DD-4677-834E-10A004E73B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921271A-71FD-4229-9B78-2FDC1AA4892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3393260-6F00-4EBF-95B7-3049CF14BE42}"/>
              </a:ext>
            </a:extLst>
          </p:cNvPr>
          <p:cNvSpPr>
            <a:spLocks noGrp="1"/>
          </p:cNvSpPr>
          <p:nvPr>
            <p:ph type="dt" sz="half" idx="10"/>
          </p:nvPr>
        </p:nvSpPr>
        <p:spPr/>
        <p:txBody>
          <a:bodyPr/>
          <a:lstStyle/>
          <a:p>
            <a:fld id="{93564D5E-B47B-4EBB-B2AF-484D00E51216}" type="datetimeFigureOut">
              <a:rPr lang="en-US" smtClean="0"/>
              <a:t>3/11/2019</a:t>
            </a:fld>
            <a:endParaRPr lang="en-US" dirty="0"/>
          </a:p>
        </p:txBody>
      </p:sp>
      <p:sp>
        <p:nvSpPr>
          <p:cNvPr id="8" name="Footer Placeholder 7">
            <a:extLst>
              <a:ext uri="{FF2B5EF4-FFF2-40B4-BE49-F238E27FC236}">
                <a16:creationId xmlns:a16="http://schemas.microsoft.com/office/drawing/2014/main" id="{E0AFB150-D680-44DF-A31C-606ADC9EDAB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02A951F9-035E-40B8-B81D-FB0A90AA1DA5}"/>
              </a:ext>
            </a:extLst>
          </p:cNvPr>
          <p:cNvSpPr>
            <a:spLocks noGrp="1"/>
          </p:cNvSpPr>
          <p:nvPr>
            <p:ph type="sldNum" sz="quarter" idx="12"/>
          </p:nvPr>
        </p:nvSpPr>
        <p:spPr/>
        <p:txBody>
          <a:bodyPr/>
          <a:lstStyle/>
          <a:p>
            <a:fld id="{CB5873BE-F7C5-432A-9E41-D51B5631D376}" type="slidenum">
              <a:rPr lang="en-US" smtClean="0"/>
              <a:t>‹#›</a:t>
            </a:fld>
            <a:endParaRPr lang="en-US" dirty="0"/>
          </a:p>
        </p:txBody>
      </p:sp>
    </p:spTree>
    <p:extLst>
      <p:ext uri="{BB962C8B-B14F-4D97-AF65-F5344CB8AC3E}">
        <p14:creationId xmlns:p14="http://schemas.microsoft.com/office/powerpoint/2010/main" val="33772824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81D224-3209-403B-A001-6A20EC9FDDD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30589AE-525A-456B-BD4E-C32E0BC9ACAC}"/>
              </a:ext>
            </a:extLst>
          </p:cNvPr>
          <p:cNvSpPr>
            <a:spLocks noGrp="1"/>
          </p:cNvSpPr>
          <p:nvPr>
            <p:ph type="dt" sz="half" idx="10"/>
          </p:nvPr>
        </p:nvSpPr>
        <p:spPr/>
        <p:txBody>
          <a:bodyPr/>
          <a:lstStyle/>
          <a:p>
            <a:fld id="{93564D5E-B47B-4EBB-B2AF-484D00E51216}" type="datetimeFigureOut">
              <a:rPr lang="en-US" smtClean="0"/>
              <a:t>3/11/2019</a:t>
            </a:fld>
            <a:endParaRPr lang="en-US" dirty="0"/>
          </a:p>
        </p:txBody>
      </p:sp>
      <p:sp>
        <p:nvSpPr>
          <p:cNvPr id="4" name="Footer Placeholder 3">
            <a:extLst>
              <a:ext uri="{FF2B5EF4-FFF2-40B4-BE49-F238E27FC236}">
                <a16:creationId xmlns:a16="http://schemas.microsoft.com/office/drawing/2014/main" id="{EBA9B847-2CE8-4F61-811A-9B1BCD8DA0C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1677C94-C450-4553-A086-2FEE33FE9E29}"/>
              </a:ext>
            </a:extLst>
          </p:cNvPr>
          <p:cNvSpPr>
            <a:spLocks noGrp="1"/>
          </p:cNvSpPr>
          <p:nvPr>
            <p:ph type="sldNum" sz="quarter" idx="12"/>
          </p:nvPr>
        </p:nvSpPr>
        <p:spPr/>
        <p:txBody>
          <a:bodyPr/>
          <a:lstStyle/>
          <a:p>
            <a:fld id="{CB5873BE-F7C5-432A-9E41-D51B5631D376}" type="slidenum">
              <a:rPr lang="en-US" smtClean="0"/>
              <a:t>‹#›</a:t>
            </a:fld>
            <a:endParaRPr lang="en-US" dirty="0"/>
          </a:p>
        </p:txBody>
      </p:sp>
    </p:spTree>
    <p:extLst>
      <p:ext uri="{BB962C8B-B14F-4D97-AF65-F5344CB8AC3E}">
        <p14:creationId xmlns:p14="http://schemas.microsoft.com/office/powerpoint/2010/main" val="19608980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AB643E1-4F94-4C24-8FCC-7D2481E4831E}"/>
              </a:ext>
            </a:extLst>
          </p:cNvPr>
          <p:cNvSpPr>
            <a:spLocks noGrp="1"/>
          </p:cNvSpPr>
          <p:nvPr>
            <p:ph type="dt" sz="half" idx="10"/>
          </p:nvPr>
        </p:nvSpPr>
        <p:spPr/>
        <p:txBody>
          <a:bodyPr/>
          <a:lstStyle/>
          <a:p>
            <a:fld id="{93564D5E-B47B-4EBB-B2AF-484D00E51216}" type="datetimeFigureOut">
              <a:rPr lang="en-US" smtClean="0"/>
              <a:t>3/11/2019</a:t>
            </a:fld>
            <a:endParaRPr lang="en-US" dirty="0"/>
          </a:p>
        </p:txBody>
      </p:sp>
      <p:sp>
        <p:nvSpPr>
          <p:cNvPr id="3" name="Footer Placeholder 2">
            <a:extLst>
              <a:ext uri="{FF2B5EF4-FFF2-40B4-BE49-F238E27FC236}">
                <a16:creationId xmlns:a16="http://schemas.microsoft.com/office/drawing/2014/main" id="{0C9CA5DA-466A-4369-BF20-E273BB187E30}"/>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9C951295-EF96-4649-9029-D79214789CCE}"/>
              </a:ext>
            </a:extLst>
          </p:cNvPr>
          <p:cNvSpPr>
            <a:spLocks noGrp="1"/>
          </p:cNvSpPr>
          <p:nvPr>
            <p:ph type="sldNum" sz="quarter" idx="12"/>
          </p:nvPr>
        </p:nvSpPr>
        <p:spPr/>
        <p:txBody>
          <a:bodyPr/>
          <a:lstStyle/>
          <a:p>
            <a:fld id="{CB5873BE-F7C5-432A-9E41-D51B5631D376}" type="slidenum">
              <a:rPr lang="en-US" smtClean="0"/>
              <a:t>‹#›</a:t>
            </a:fld>
            <a:endParaRPr lang="en-US" dirty="0"/>
          </a:p>
        </p:txBody>
      </p:sp>
    </p:spTree>
    <p:extLst>
      <p:ext uri="{BB962C8B-B14F-4D97-AF65-F5344CB8AC3E}">
        <p14:creationId xmlns:p14="http://schemas.microsoft.com/office/powerpoint/2010/main" val="3654933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A26B67-AB1D-4AAC-AE7E-3AC36C2596F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B224CCA-578F-49E2-A3FC-30904E4F627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E951365-CB16-4A08-8EF7-2E3162DFD5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5ECD5FF-9C46-480F-A9BD-A0F74EAC0819}"/>
              </a:ext>
            </a:extLst>
          </p:cNvPr>
          <p:cNvSpPr>
            <a:spLocks noGrp="1"/>
          </p:cNvSpPr>
          <p:nvPr>
            <p:ph type="dt" sz="half" idx="10"/>
          </p:nvPr>
        </p:nvSpPr>
        <p:spPr/>
        <p:txBody>
          <a:bodyPr/>
          <a:lstStyle/>
          <a:p>
            <a:fld id="{93564D5E-B47B-4EBB-B2AF-484D00E51216}" type="datetimeFigureOut">
              <a:rPr lang="en-US" smtClean="0"/>
              <a:t>3/11/2019</a:t>
            </a:fld>
            <a:endParaRPr lang="en-US" dirty="0"/>
          </a:p>
        </p:txBody>
      </p:sp>
      <p:sp>
        <p:nvSpPr>
          <p:cNvPr id="6" name="Footer Placeholder 5">
            <a:extLst>
              <a:ext uri="{FF2B5EF4-FFF2-40B4-BE49-F238E27FC236}">
                <a16:creationId xmlns:a16="http://schemas.microsoft.com/office/drawing/2014/main" id="{B585509A-AB8E-473E-B96C-AD58DD59209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E1000EC-E3AB-476E-A159-4B647ACF7B64}"/>
              </a:ext>
            </a:extLst>
          </p:cNvPr>
          <p:cNvSpPr>
            <a:spLocks noGrp="1"/>
          </p:cNvSpPr>
          <p:nvPr>
            <p:ph type="sldNum" sz="quarter" idx="12"/>
          </p:nvPr>
        </p:nvSpPr>
        <p:spPr/>
        <p:txBody>
          <a:bodyPr/>
          <a:lstStyle/>
          <a:p>
            <a:fld id="{CB5873BE-F7C5-432A-9E41-D51B5631D376}" type="slidenum">
              <a:rPr lang="en-US" smtClean="0"/>
              <a:t>‹#›</a:t>
            </a:fld>
            <a:endParaRPr lang="en-US" dirty="0"/>
          </a:p>
        </p:txBody>
      </p:sp>
    </p:spTree>
    <p:extLst>
      <p:ext uri="{BB962C8B-B14F-4D97-AF65-F5344CB8AC3E}">
        <p14:creationId xmlns:p14="http://schemas.microsoft.com/office/powerpoint/2010/main" val="34289135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F7BEF-54C3-4070-9319-D8C3C0A9D9B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4F2FA63-7754-4751-9920-FACBA63D15E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AD42FB53-37EA-47B4-8C06-EA6ACDD87D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0D99D17-9616-4438-B28C-37E0F4D4F32D}"/>
              </a:ext>
            </a:extLst>
          </p:cNvPr>
          <p:cNvSpPr>
            <a:spLocks noGrp="1"/>
          </p:cNvSpPr>
          <p:nvPr>
            <p:ph type="dt" sz="half" idx="10"/>
          </p:nvPr>
        </p:nvSpPr>
        <p:spPr/>
        <p:txBody>
          <a:bodyPr/>
          <a:lstStyle/>
          <a:p>
            <a:fld id="{93564D5E-B47B-4EBB-B2AF-484D00E51216}" type="datetimeFigureOut">
              <a:rPr lang="en-US" smtClean="0"/>
              <a:t>3/11/2019</a:t>
            </a:fld>
            <a:endParaRPr lang="en-US" dirty="0"/>
          </a:p>
        </p:txBody>
      </p:sp>
      <p:sp>
        <p:nvSpPr>
          <p:cNvPr id="6" name="Footer Placeholder 5">
            <a:extLst>
              <a:ext uri="{FF2B5EF4-FFF2-40B4-BE49-F238E27FC236}">
                <a16:creationId xmlns:a16="http://schemas.microsoft.com/office/drawing/2014/main" id="{206CC68D-86EA-4C47-925C-50DCCBFD11AF}"/>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301B7F0-48CC-405B-BBEF-EEEF324C7501}"/>
              </a:ext>
            </a:extLst>
          </p:cNvPr>
          <p:cNvSpPr>
            <a:spLocks noGrp="1"/>
          </p:cNvSpPr>
          <p:nvPr>
            <p:ph type="sldNum" sz="quarter" idx="12"/>
          </p:nvPr>
        </p:nvSpPr>
        <p:spPr/>
        <p:txBody>
          <a:bodyPr/>
          <a:lstStyle/>
          <a:p>
            <a:fld id="{CB5873BE-F7C5-432A-9E41-D51B5631D376}" type="slidenum">
              <a:rPr lang="en-US" smtClean="0"/>
              <a:t>‹#›</a:t>
            </a:fld>
            <a:endParaRPr lang="en-US" dirty="0"/>
          </a:p>
        </p:txBody>
      </p:sp>
    </p:spTree>
    <p:extLst>
      <p:ext uri="{BB962C8B-B14F-4D97-AF65-F5344CB8AC3E}">
        <p14:creationId xmlns:p14="http://schemas.microsoft.com/office/powerpoint/2010/main" val="2889046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B0B013-13AF-491D-A4DC-13F7BF3CB7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0699702-453B-418F-A84E-CB7623E8FC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A9D366-DBEB-4D25-9ADC-92CAE95F89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564D5E-B47B-4EBB-B2AF-484D00E51216}" type="datetimeFigureOut">
              <a:rPr lang="en-US" smtClean="0"/>
              <a:t>3/11/2019</a:t>
            </a:fld>
            <a:endParaRPr lang="en-US" dirty="0"/>
          </a:p>
        </p:txBody>
      </p:sp>
      <p:sp>
        <p:nvSpPr>
          <p:cNvPr id="5" name="Footer Placeholder 4">
            <a:extLst>
              <a:ext uri="{FF2B5EF4-FFF2-40B4-BE49-F238E27FC236}">
                <a16:creationId xmlns:a16="http://schemas.microsoft.com/office/drawing/2014/main" id="{47E75C79-95C3-46C0-B653-05E05398C84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B7C82CB-82CF-47C5-AF55-5BC4B9629ED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5873BE-F7C5-432A-9E41-D51B5631D376}" type="slidenum">
              <a:rPr lang="en-US" smtClean="0"/>
              <a:t>‹#›</a:t>
            </a:fld>
            <a:endParaRPr lang="en-US" dirty="0"/>
          </a:p>
        </p:txBody>
      </p:sp>
    </p:spTree>
    <p:extLst>
      <p:ext uri="{BB962C8B-B14F-4D97-AF65-F5344CB8AC3E}">
        <p14:creationId xmlns:p14="http://schemas.microsoft.com/office/powerpoint/2010/main" val="12277187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40.jpeg"/></Relationships>
</file>

<file path=ppt/slides/_rels/slide11.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48.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50.jpg"/></Relationships>
</file>

<file path=ppt/slides/_rels/slide1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51.jpg"/></Relationships>
</file>

<file path=ppt/slides/_rels/slide1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52.jpg"/></Relationships>
</file>

<file path=ppt/slides/_rels/slide17.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55.jpeg"/></Relationships>
</file>

<file path=ppt/slides/_rels/slide1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56.jp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57.png"/></Relationships>
</file>

<file path=ppt/slides/_rels/slide2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58.png"/></Relationships>
</file>

<file path=ppt/slides/_rels/slide2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59.png"/></Relationships>
</file>

<file path=ppt/slides/_rels/slide2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4.xml"/><Relationship Id="rId1" Type="http://schemas.openxmlformats.org/officeDocument/2006/relationships/slideLayout" Target="../slideLayouts/slideLayout7.xml"/><Relationship Id="rId5" Type="http://schemas.openxmlformats.org/officeDocument/2006/relationships/image" Target="../media/image61.png"/><Relationship Id="rId4" Type="http://schemas.openxmlformats.org/officeDocument/2006/relationships/image" Target="../media/image60.png"/></Relationships>
</file>

<file path=ppt/slides/_rels/slide2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6.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8.png"/></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7.png"/><Relationship Id="rId10" Type="http://schemas.openxmlformats.org/officeDocument/2006/relationships/image" Target="../media/image26.png"/><Relationship Id="rId4" Type="http://schemas.openxmlformats.org/officeDocument/2006/relationships/image" Target="../media/image24.png"/><Relationship Id="rId9" Type="http://schemas.openxmlformats.org/officeDocument/2006/relationships/image" Target="../media/image29.png"/></Relationships>
</file>

<file path=ppt/slides/_rels/slide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6.jpg"/><Relationship Id="rId7"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38.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0" y="-8313"/>
            <a:ext cx="9144000" cy="17041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p:cNvSpPr>
            <a:spLocks noGrp="1"/>
          </p:cNvSpPr>
          <p:nvPr>
            <p:ph type="ftr" sz="quarter" idx="11"/>
          </p:nvPr>
        </p:nvSpPr>
        <p:spPr/>
        <p:txBody>
          <a:bodyPr/>
          <a:lstStyle/>
          <a:p>
            <a:r>
              <a:rPr lang="en-US" smtClean="0"/>
              <a:t>Copyright 2017 • Virginia Tech • All Rights Reserved</a:t>
            </a:r>
            <a:endParaRPr lang="en-US" dirty="0"/>
          </a:p>
        </p:txBody>
      </p:sp>
      <p:sp>
        <p:nvSpPr>
          <p:cNvPr id="5" name="Slide Number Placeholder 4"/>
          <p:cNvSpPr>
            <a:spLocks noGrp="1"/>
          </p:cNvSpPr>
          <p:nvPr>
            <p:ph type="sldNum" sz="quarter" idx="12"/>
          </p:nvPr>
        </p:nvSpPr>
        <p:spPr/>
        <p:txBody>
          <a:bodyPr/>
          <a:lstStyle/>
          <a:p>
            <a:fld id="{F13255C3-EC6F-3E44-8738-BCB40BBB5A07}" type="slidenum">
              <a:rPr lang="en-US" smtClean="0"/>
              <a:t>1</a:t>
            </a:fld>
            <a:endParaRPr lang="en-US"/>
          </a:p>
        </p:txBody>
      </p:sp>
      <p:sp>
        <p:nvSpPr>
          <p:cNvPr id="4" name="Date Placeholder 3"/>
          <p:cNvSpPr>
            <a:spLocks noGrp="1"/>
          </p:cNvSpPr>
          <p:nvPr>
            <p:ph type="dt" sz="half" idx="4294967295"/>
          </p:nvPr>
        </p:nvSpPr>
        <p:spPr>
          <a:xfrm>
            <a:off x="1524001" y="6027739"/>
            <a:ext cx="746125" cy="365125"/>
          </a:xfrm>
        </p:spPr>
        <p:txBody>
          <a:bodyPr/>
          <a:lstStyle/>
          <a:p>
            <a:r>
              <a:rPr lang="en-US" smtClean="0"/>
              <a:t>10/17/17</a:t>
            </a:r>
            <a:endParaRPr lang="en-US"/>
          </a:p>
        </p:txBody>
      </p:sp>
      <p:pic>
        <p:nvPicPr>
          <p:cNvPr id="7" name="Picture 6"/>
          <p:cNvPicPr>
            <a:picLocks noChangeAspect="1"/>
          </p:cNvPicPr>
          <p:nvPr/>
        </p:nvPicPr>
        <p:blipFill rotWithShape="1">
          <a:blip r:embed="rId2"/>
          <a:srcRect t="14914" r="2072"/>
          <a:stretch/>
        </p:blipFill>
        <p:spPr>
          <a:xfrm>
            <a:off x="1532313" y="1695795"/>
            <a:ext cx="9135687" cy="515389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1" y="190851"/>
            <a:ext cx="4746567" cy="1423971"/>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70567" y="333156"/>
            <a:ext cx="4121664" cy="1139359"/>
          </a:xfrm>
          <a:prstGeom prst="rect">
            <a:avLst/>
          </a:prstGeom>
        </p:spPr>
      </p:pic>
    </p:spTree>
    <p:extLst>
      <p:ext uri="{BB962C8B-B14F-4D97-AF65-F5344CB8AC3E}">
        <p14:creationId xmlns:p14="http://schemas.microsoft.com/office/powerpoint/2010/main" val="41104080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A2221A"/>
        </a:solidFill>
        <a:effectLst/>
      </p:bgPr>
    </p:bg>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0B9CE906-DF08-4124-950B-F03C1B469381}"/>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0" y="888044"/>
            <a:ext cx="12192000" cy="3233140"/>
          </a:xfrm>
          <a:prstGeom prst="rect">
            <a:avLst/>
          </a:prstGeom>
        </p:spPr>
      </p:pic>
      <p:pic>
        <p:nvPicPr>
          <p:cNvPr id="15" name="Picture 14">
            <a:extLst>
              <a:ext uri="{FF2B5EF4-FFF2-40B4-BE49-F238E27FC236}">
                <a16:creationId xmlns:a16="http://schemas.microsoft.com/office/drawing/2014/main" id="{047217D5-F8F4-4327-9462-EECD18224813}"/>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0" y="4106671"/>
            <a:ext cx="12192000" cy="3324380"/>
          </a:xfrm>
          <a:prstGeom prst="rect">
            <a:avLst/>
          </a:prstGeom>
        </p:spPr>
      </p:pic>
      <p:sp>
        <p:nvSpPr>
          <p:cNvPr id="5" name="TextBox 4">
            <a:extLst>
              <a:ext uri="{FF2B5EF4-FFF2-40B4-BE49-F238E27FC236}">
                <a16:creationId xmlns:a16="http://schemas.microsoft.com/office/drawing/2014/main" id="{AEF5F555-227E-4A09-8C4F-D60C82989BB4}"/>
              </a:ext>
            </a:extLst>
          </p:cNvPr>
          <p:cNvSpPr txBox="1"/>
          <p:nvPr/>
        </p:nvSpPr>
        <p:spPr>
          <a:xfrm>
            <a:off x="7258" y="131302"/>
            <a:ext cx="12192000" cy="707886"/>
          </a:xfrm>
          <a:prstGeom prst="rect">
            <a:avLst/>
          </a:prstGeom>
          <a:noFill/>
        </p:spPr>
        <p:txBody>
          <a:bodyPr wrap="square" rtlCol="0">
            <a:spAutoFit/>
          </a:bodyPr>
          <a:lstStyle/>
          <a:p>
            <a:pPr algn="ctr"/>
            <a:r>
              <a:rPr lang="en-US" sz="4000" b="1" dirty="0">
                <a:solidFill>
                  <a:schemeClr val="bg1"/>
                </a:solidFill>
                <a:latin typeface="Arial Narrow" panose="020B0606020202030204" pitchFamily="34" charset="0"/>
              </a:rPr>
              <a:t>PRODUCTIVITY IS DIFFERENT FROM… </a:t>
            </a:r>
          </a:p>
        </p:txBody>
      </p:sp>
      <p:sp>
        <p:nvSpPr>
          <p:cNvPr id="18" name="Rectangle 17">
            <a:extLst>
              <a:ext uri="{FF2B5EF4-FFF2-40B4-BE49-F238E27FC236}">
                <a16:creationId xmlns:a16="http://schemas.microsoft.com/office/drawing/2014/main" id="{78789605-9F12-43E1-9BD7-F86A5BD259BD}"/>
              </a:ext>
            </a:extLst>
          </p:cNvPr>
          <p:cNvSpPr/>
          <p:nvPr/>
        </p:nvSpPr>
        <p:spPr>
          <a:xfrm>
            <a:off x="6872749" y="1407889"/>
            <a:ext cx="5302218" cy="1664528"/>
          </a:xfrm>
          <a:prstGeom prst="rect">
            <a:avLst/>
          </a:prstGeom>
          <a:solidFill>
            <a:srgbClr val="A2221A">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77D6DC63-A340-47C7-A035-62E8DDF50A41}"/>
              </a:ext>
            </a:extLst>
          </p:cNvPr>
          <p:cNvSpPr txBox="1"/>
          <p:nvPr/>
        </p:nvSpPr>
        <p:spPr>
          <a:xfrm>
            <a:off x="6872748" y="1374064"/>
            <a:ext cx="4680623" cy="1569660"/>
          </a:xfrm>
          <a:prstGeom prst="rect">
            <a:avLst/>
          </a:prstGeom>
          <a:noFill/>
        </p:spPr>
        <p:txBody>
          <a:bodyPr wrap="square" rtlCol="0">
            <a:spAutoFit/>
          </a:bodyPr>
          <a:lstStyle/>
          <a:p>
            <a:pPr algn="r"/>
            <a:r>
              <a:rPr lang="en-US" sz="4000" b="1" dirty="0">
                <a:solidFill>
                  <a:schemeClr val="bg1"/>
                </a:solidFill>
                <a:latin typeface="Arial Narrow" panose="020B0606020202030204" pitchFamily="34" charset="0"/>
              </a:rPr>
              <a:t>OUTPUT</a:t>
            </a:r>
            <a:r>
              <a:rPr lang="en-US" sz="2800" b="1" dirty="0">
                <a:solidFill>
                  <a:schemeClr val="bg1"/>
                </a:solidFill>
                <a:latin typeface="Arial Narrow" panose="020B0606020202030204" pitchFamily="34" charset="0"/>
              </a:rPr>
              <a:t> </a:t>
            </a:r>
          </a:p>
          <a:p>
            <a:pPr algn="r"/>
            <a:r>
              <a:rPr lang="en-US" sz="2800" b="1" dirty="0">
                <a:solidFill>
                  <a:schemeClr val="bg1"/>
                </a:solidFill>
                <a:latin typeface="Arial Narrow" panose="020B0606020202030204" pitchFamily="34" charset="0"/>
              </a:rPr>
              <a:t>GROSS AMOUNT OF CROPS </a:t>
            </a:r>
          </a:p>
          <a:p>
            <a:pPr algn="r"/>
            <a:r>
              <a:rPr lang="en-US" sz="2800" b="1" dirty="0">
                <a:solidFill>
                  <a:schemeClr val="bg1"/>
                </a:solidFill>
                <a:latin typeface="Arial Narrow" panose="020B0606020202030204" pitchFamily="34" charset="0"/>
              </a:rPr>
              <a:t>OR LIVESTOCK PRODUCED</a:t>
            </a:r>
          </a:p>
        </p:txBody>
      </p:sp>
      <p:sp>
        <p:nvSpPr>
          <p:cNvPr id="19" name="Rectangle 18">
            <a:extLst>
              <a:ext uri="{FF2B5EF4-FFF2-40B4-BE49-F238E27FC236}">
                <a16:creationId xmlns:a16="http://schemas.microsoft.com/office/drawing/2014/main" id="{07BEA998-41AC-4AE9-BD84-BDBA11D045B7}"/>
              </a:ext>
            </a:extLst>
          </p:cNvPr>
          <p:cNvSpPr/>
          <p:nvPr/>
        </p:nvSpPr>
        <p:spPr>
          <a:xfrm>
            <a:off x="6872748" y="4641029"/>
            <a:ext cx="5319251" cy="1664528"/>
          </a:xfrm>
          <a:prstGeom prst="rect">
            <a:avLst/>
          </a:prstGeom>
          <a:solidFill>
            <a:srgbClr val="A2221A">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0BA73D0A-B330-432F-910C-36DA31F8A947}"/>
              </a:ext>
            </a:extLst>
          </p:cNvPr>
          <p:cNvSpPr txBox="1"/>
          <p:nvPr/>
        </p:nvSpPr>
        <p:spPr>
          <a:xfrm>
            <a:off x="2928939" y="4641029"/>
            <a:ext cx="8624432" cy="1569660"/>
          </a:xfrm>
          <a:prstGeom prst="rect">
            <a:avLst/>
          </a:prstGeom>
          <a:noFill/>
        </p:spPr>
        <p:txBody>
          <a:bodyPr wrap="square" rtlCol="0">
            <a:spAutoFit/>
          </a:bodyPr>
          <a:lstStyle/>
          <a:p>
            <a:pPr algn="r"/>
            <a:r>
              <a:rPr lang="en-US" sz="4000" b="1" dirty="0">
                <a:solidFill>
                  <a:schemeClr val="bg1"/>
                </a:solidFill>
                <a:latin typeface="Arial Narrow" panose="020B0606020202030204" pitchFamily="34" charset="0"/>
              </a:rPr>
              <a:t>YIELD </a:t>
            </a:r>
          </a:p>
          <a:p>
            <a:pPr algn="r"/>
            <a:r>
              <a:rPr lang="en-US" sz="2800" b="1" dirty="0">
                <a:solidFill>
                  <a:schemeClr val="bg1"/>
                </a:solidFill>
                <a:latin typeface="Arial Narrow" panose="020B0606020202030204" pitchFamily="34" charset="0"/>
              </a:rPr>
              <a:t>AMOUT OF OUTPUT</a:t>
            </a:r>
          </a:p>
          <a:p>
            <a:pPr algn="r"/>
            <a:r>
              <a:rPr lang="en-US" sz="2800" b="1" dirty="0">
                <a:solidFill>
                  <a:schemeClr val="bg1"/>
                </a:solidFill>
                <a:latin typeface="Arial Narrow" panose="020B0606020202030204" pitchFamily="34" charset="0"/>
              </a:rPr>
              <a:t>PER UNIT OF PRODUCTION</a:t>
            </a:r>
          </a:p>
        </p:txBody>
      </p:sp>
      <p:cxnSp>
        <p:nvCxnSpPr>
          <p:cNvPr id="23" name="Straight Connector 22">
            <a:extLst>
              <a:ext uri="{FF2B5EF4-FFF2-40B4-BE49-F238E27FC236}">
                <a16:creationId xmlns:a16="http://schemas.microsoft.com/office/drawing/2014/main" id="{CA58ED86-1C8C-46AF-896E-318A7AE227B1}"/>
              </a:ext>
            </a:extLst>
          </p:cNvPr>
          <p:cNvCxnSpPr/>
          <p:nvPr/>
        </p:nvCxnSpPr>
        <p:spPr>
          <a:xfrm>
            <a:off x="7258" y="4121184"/>
            <a:ext cx="12184742" cy="0"/>
          </a:xfrm>
          <a:prstGeom prst="line">
            <a:avLst/>
          </a:prstGeom>
          <a:ln w="76200">
            <a:solidFill>
              <a:srgbClr val="A2221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3977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500"/>
                                        <p:tgtEl>
                                          <p:spTgt spid="5"/>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1500"/>
                                        <p:tgtEl>
                                          <p:spTgt spid="1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500"/>
                                        <p:tgtEl>
                                          <p:spTgt spid="1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500"/>
                                        <p:tgtEl>
                                          <p:spTgt spid="9"/>
                                        </p:tgtEl>
                                      </p:cBhvr>
                                    </p:animEffect>
                                  </p:childTnLst>
                                </p:cTn>
                              </p:par>
                            </p:childTnLst>
                          </p:cTn>
                        </p:par>
                        <p:par>
                          <p:cTn id="18" fill="hold">
                            <p:stCondLst>
                              <p:cond delay="3000"/>
                            </p:stCondLst>
                            <p:childTnLst>
                              <p:par>
                                <p:cTn id="19" presetID="10"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8" grpId="0" animBg="1"/>
      <p:bldP spid="9" grpId="0"/>
      <p:bldP spid="19" grpId="0" animBg="1"/>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29BED0"/>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D6D180-03AE-46CC-875E-21FB807E29EA}"/>
              </a:ext>
            </a:extLst>
          </p:cNvPr>
          <p:cNvSpPr txBox="1"/>
          <p:nvPr/>
        </p:nvSpPr>
        <p:spPr>
          <a:xfrm>
            <a:off x="0" y="247650"/>
            <a:ext cx="6705597" cy="1077218"/>
          </a:xfrm>
          <a:prstGeom prst="rect">
            <a:avLst/>
          </a:prstGeom>
          <a:noFill/>
        </p:spPr>
        <p:txBody>
          <a:bodyPr wrap="square" rtlCol="0">
            <a:spAutoFit/>
          </a:bodyPr>
          <a:lstStyle/>
          <a:p>
            <a:pPr algn="ctr"/>
            <a:r>
              <a:rPr lang="en-US" sz="3200" b="1" dirty="0">
                <a:solidFill>
                  <a:schemeClr val="bg1"/>
                </a:solidFill>
                <a:latin typeface="Arial" panose="020B0604020202020204" pitchFamily="34" charset="0"/>
                <a:cs typeface="Arial" panose="020B0604020202020204" pitchFamily="34" charset="0"/>
              </a:rPr>
              <a:t>TOTAL FACTOR PRODUCTIVITY</a:t>
            </a:r>
          </a:p>
          <a:p>
            <a:pPr algn="ctr"/>
            <a:r>
              <a:rPr lang="en-US" sz="3200" b="1" dirty="0">
                <a:solidFill>
                  <a:schemeClr val="bg1"/>
                </a:solidFill>
                <a:latin typeface="Arial" panose="020B0604020202020204" pitchFamily="34" charset="0"/>
                <a:cs typeface="Arial" panose="020B0604020202020204" pitchFamily="34" charset="0"/>
              </a:rPr>
              <a:t>(TFP)</a:t>
            </a:r>
          </a:p>
        </p:txBody>
      </p:sp>
      <p:sp>
        <p:nvSpPr>
          <p:cNvPr id="5" name="TextBox 4">
            <a:extLst>
              <a:ext uri="{FF2B5EF4-FFF2-40B4-BE49-F238E27FC236}">
                <a16:creationId xmlns:a16="http://schemas.microsoft.com/office/drawing/2014/main" id="{C21E0B38-E28A-495E-B6D4-95640321B9CC}"/>
              </a:ext>
            </a:extLst>
          </p:cNvPr>
          <p:cNvSpPr txBox="1"/>
          <p:nvPr/>
        </p:nvSpPr>
        <p:spPr>
          <a:xfrm>
            <a:off x="0" y="1410274"/>
            <a:ext cx="6705596" cy="707886"/>
          </a:xfrm>
          <a:prstGeom prst="rect">
            <a:avLst/>
          </a:prstGeom>
          <a:noFill/>
        </p:spPr>
        <p:txBody>
          <a:bodyPr wrap="square" rtlCol="0">
            <a:spAutoFit/>
          </a:bodyPr>
          <a:lstStyle/>
          <a:p>
            <a:pPr algn="ctr"/>
            <a:r>
              <a:rPr lang="en-US" sz="4000" b="1" dirty="0">
                <a:solidFill>
                  <a:srgbClr val="0078A2"/>
                </a:solidFill>
                <a:latin typeface="Arial" panose="020B0604020202020204" pitchFamily="34" charset="0"/>
                <a:cs typeface="Arial" panose="020B0604020202020204" pitchFamily="34" charset="0"/>
              </a:rPr>
              <a:t>MEASURES CHANGES </a:t>
            </a:r>
          </a:p>
        </p:txBody>
      </p:sp>
      <p:sp>
        <p:nvSpPr>
          <p:cNvPr id="7" name="TextBox 6">
            <a:extLst>
              <a:ext uri="{FF2B5EF4-FFF2-40B4-BE49-F238E27FC236}">
                <a16:creationId xmlns:a16="http://schemas.microsoft.com/office/drawing/2014/main" id="{D41CCCBF-EF10-42D7-A0ED-97B99D6A4587}"/>
              </a:ext>
            </a:extLst>
          </p:cNvPr>
          <p:cNvSpPr txBox="1"/>
          <p:nvPr/>
        </p:nvSpPr>
        <p:spPr>
          <a:xfrm>
            <a:off x="0" y="2183899"/>
            <a:ext cx="6705597" cy="1015663"/>
          </a:xfrm>
          <a:prstGeom prst="rect">
            <a:avLst/>
          </a:prstGeom>
          <a:noFill/>
        </p:spPr>
        <p:txBody>
          <a:bodyPr wrap="square" rtlCol="0">
            <a:spAutoFit/>
          </a:bodyPr>
          <a:lstStyle/>
          <a:p>
            <a:pPr algn="ctr"/>
            <a:r>
              <a:rPr lang="en-US" sz="2000" b="1" dirty="0">
                <a:solidFill>
                  <a:schemeClr val="bg1"/>
                </a:solidFill>
                <a:latin typeface="Arial" panose="020B0604020202020204" pitchFamily="34" charset="0"/>
                <a:cs typeface="Arial" panose="020B0604020202020204" pitchFamily="34" charset="0"/>
              </a:rPr>
              <a:t>IN THE </a:t>
            </a:r>
          </a:p>
          <a:p>
            <a:pPr algn="ctr"/>
            <a:r>
              <a:rPr lang="en-US" sz="4000" b="1" dirty="0">
                <a:solidFill>
                  <a:srgbClr val="0078A2"/>
                </a:solidFill>
                <a:latin typeface="Arial" panose="020B0604020202020204" pitchFamily="34" charset="0"/>
                <a:cs typeface="Arial" panose="020B0604020202020204" pitchFamily="34" charset="0"/>
              </a:rPr>
              <a:t>EFFICIENCY</a:t>
            </a:r>
          </a:p>
        </p:txBody>
      </p:sp>
      <p:sp>
        <p:nvSpPr>
          <p:cNvPr id="8" name="TextBox 7">
            <a:extLst>
              <a:ext uri="{FF2B5EF4-FFF2-40B4-BE49-F238E27FC236}">
                <a16:creationId xmlns:a16="http://schemas.microsoft.com/office/drawing/2014/main" id="{DAA4E5AA-6EC5-47F8-A7A9-B7A2B38FCC54}"/>
              </a:ext>
            </a:extLst>
          </p:cNvPr>
          <p:cNvSpPr txBox="1"/>
          <p:nvPr/>
        </p:nvSpPr>
        <p:spPr>
          <a:xfrm>
            <a:off x="0" y="5458049"/>
            <a:ext cx="6705597" cy="1015663"/>
          </a:xfrm>
          <a:prstGeom prst="rect">
            <a:avLst/>
          </a:prstGeom>
          <a:noFill/>
        </p:spPr>
        <p:txBody>
          <a:bodyPr wrap="square" rtlCol="0">
            <a:spAutoFit/>
          </a:bodyPr>
          <a:lstStyle/>
          <a:p>
            <a:pPr algn="ctr"/>
            <a:r>
              <a:rPr lang="en-US" sz="2000" b="1" dirty="0">
                <a:solidFill>
                  <a:schemeClr val="bg1"/>
                </a:solidFill>
                <a:latin typeface="Arial" panose="020B0604020202020204" pitchFamily="34" charset="0"/>
                <a:cs typeface="Arial" panose="020B0604020202020204" pitchFamily="34" charset="0"/>
              </a:rPr>
              <a:t>INTO </a:t>
            </a:r>
          </a:p>
          <a:p>
            <a:pPr algn="ctr"/>
            <a:r>
              <a:rPr lang="en-US" sz="4000" b="1" dirty="0">
                <a:solidFill>
                  <a:srgbClr val="076F2F"/>
                </a:solidFill>
                <a:latin typeface="Arial" panose="020B0604020202020204" pitchFamily="34" charset="0"/>
                <a:cs typeface="Arial" panose="020B0604020202020204" pitchFamily="34" charset="0"/>
              </a:rPr>
              <a:t>OUTPUTS</a:t>
            </a:r>
          </a:p>
        </p:txBody>
      </p:sp>
      <p:sp>
        <p:nvSpPr>
          <p:cNvPr id="9" name="TextBox 8">
            <a:extLst>
              <a:ext uri="{FF2B5EF4-FFF2-40B4-BE49-F238E27FC236}">
                <a16:creationId xmlns:a16="http://schemas.microsoft.com/office/drawing/2014/main" id="{9B0114D3-23AE-4E12-A76F-3A844AB5A6A6}"/>
              </a:ext>
            </a:extLst>
          </p:cNvPr>
          <p:cNvSpPr txBox="1"/>
          <p:nvPr/>
        </p:nvSpPr>
        <p:spPr>
          <a:xfrm>
            <a:off x="-4" y="4380866"/>
            <a:ext cx="6705597" cy="1015663"/>
          </a:xfrm>
          <a:prstGeom prst="rect">
            <a:avLst/>
          </a:prstGeom>
          <a:noFill/>
        </p:spPr>
        <p:txBody>
          <a:bodyPr wrap="square" rtlCol="0">
            <a:spAutoFit/>
          </a:bodyPr>
          <a:lstStyle/>
          <a:p>
            <a:pPr algn="ctr"/>
            <a:r>
              <a:rPr lang="en-US" sz="2000" b="1" dirty="0">
                <a:solidFill>
                  <a:schemeClr val="bg1"/>
                </a:solidFill>
                <a:latin typeface="Arial" panose="020B0604020202020204" pitchFamily="34" charset="0"/>
                <a:cs typeface="Arial" panose="020B0604020202020204" pitchFamily="34" charset="0"/>
              </a:rPr>
              <a:t>ARE</a:t>
            </a:r>
            <a:r>
              <a:rPr lang="en-US" sz="2000" dirty="0">
                <a:solidFill>
                  <a:schemeClr val="bg1"/>
                </a:solidFill>
                <a:latin typeface="Arial" panose="020B0604020202020204" pitchFamily="34" charset="0"/>
                <a:cs typeface="Arial" panose="020B0604020202020204" pitchFamily="34" charset="0"/>
              </a:rPr>
              <a:t> </a:t>
            </a:r>
          </a:p>
          <a:p>
            <a:pPr algn="ctr"/>
            <a:r>
              <a:rPr lang="en-US" sz="4000" b="1" dirty="0">
                <a:solidFill>
                  <a:srgbClr val="076F2F"/>
                </a:solidFill>
                <a:latin typeface="Arial" panose="020B0604020202020204" pitchFamily="34" charset="0"/>
                <a:cs typeface="Arial" panose="020B0604020202020204" pitchFamily="34" charset="0"/>
              </a:rPr>
              <a:t>TRANSFORMED</a:t>
            </a:r>
          </a:p>
        </p:txBody>
      </p:sp>
      <p:sp>
        <p:nvSpPr>
          <p:cNvPr id="10" name="TextBox 9">
            <a:extLst>
              <a:ext uri="{FF2B5EF4-FFF2-40B4-BE49-F238E27FC236}">
                <a16:creationId xmlns:a16="http://schemas.microsoft.com/office/drawing/2014/main" id="{553C60D3-5F66-46F4-A015-9DA585D1B133}"/>
              </a:ext>
            </a:extLst>
          </p:cNvPr>
          <p:cNvSpPr txBox="1"/>
          <p:nvPr/>
        </p:nvSpPr>
        <p:spPr>
          <a:xfrm>
            <a:off x="-2" y="3321661"/>
            <a:ext cx="6705597" cy="1015663"/>
          </a:xfrm>
          <a:prstGeom prst="rect">
            <a:avLst/>
          </a:prstGeom>
          <a:noFill/>
        </p:spPr>
        <p:txBody>
          <a:bodyPr wrap="square" rtlCol="0">
            <a:spAutoFit/>
          </a:bodyPr>
          <a:lstStyle/>
          <a:p>
            <a:pPr algn="ctr"/>
            <a:r>
              <a:rPr lang="en-US" sz="2000" b="1" dirty="0">
                <a:solidFill>
                  <a:schemeClr val="bg1"/>
                </a:solidFill>
                <a:latin typeface="Arial" panose="020B0604020202020204" pitchFamily="34" charset="0"/>
                <a:cs typeface="Arial" panose="020B0604020202020204" pitchFamily="34" charset="0"/>
              </a:rPr>
              <a:t>WITH WHICH </a:t>
            </a:r>
          </a:p>
          <a:p>
            <a:pPr algn="ctr"/>
            <a:r>
              <a:rPr lang="en-US" sz="4000" b="1" dirty="0">
                <a:solidFill>
                  <a:srgbClr val="0078A2"/>
                </a:solidFill>
                <a:latin typeface="Arial" panose="020B0604020202020204" pitchFamily="34" charset="0"/>
                <a:cs typeface="Arial" panose="020B0604020202020204" pitchFamily="34" charset="0"/>
              </a:rPr>
              <a:t>INPUTS</a:t>
            </a:r>
            <a:r>
              <a:rPr lang="en-US" sz="2000" dirty="0">
                <a:solidFill>
                  <a:srgbClr val="0078A2"/>
                </a:solidFill>
                <a:latin typeface="Arial" panose="020B0604020202020204" pitchFamily="34" charset="0"/>
                <a:cs typeface="Arial" panose="020B0604020202020204" pitchFamily="34" charset="0"/>
              </a:rPr>
              <a:t> </a:t>
            </a:r>
          </a:p>
        </p:txBody>
      </p:sp>
      <p:pic>
        <p:nvPicPr>
          <p:cNvPr id="6" name="Picture 5">
            <a:extLst>
              <a:ext uri="{FF2B5EF4-FFF2-40B4-BE49-F238E27FC236}">
                <a16:creationId xmlns:a16="http://schemas.microsoft.com/office/drawing/2014/main" id="{3D4385E9-29B3-4C19-A2E4-8461E1CE52B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51676" y="400377"/>
            <a:ext cx="5421542" cy="6057246"/>
          </a:xfrm>
          <a:prstGeom prst="rect">
            <a:avLst/>
          </a:prstGeom>
        </p:spPr>
      </p:pic>
    </p:spTree>
    <p:extLst>
      <p:ext uri="{BB962C8B-B14F-4D97-AF65-F5344CB8AC3E}">
        <p14:creationId xmlns:p14="http://schemas.microsoft.com/office/powerpoint/2010/main" val="3415233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par>
                          <p:cTn id="11" fill="hold">
                            <p:stCondLst>
                              <p:cond delay="500"/>
                            </p:stCondLst>
                            <p:childTnLst>
                              <p:par>
                                <p:cTn id="12" presetID="10" presetClass="entr" presetSubtype="0" fill="hold" grpId="0" nodeType="afterEffect">
                                  <p:stCondLst>
                                    <p:cond delay="50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par>
                          <p:cTn id="15" fill="hold">
                            <p:stCondLst>
                              <p:cond delay="1500"/>
                            </p:stCondLst>
                            <p:childTnLst>
                              <p:par>
                                <p:cTn id="16" presetID="10" presetClass="entr" presetSubtype="0" fill="hold" grpId="0" nodeType="afterEffect">
                                  <p:stCondLst>
                                    <p:cond delay="50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par>
                          <p:cTn id="19" fill="hold">
                            <p:stCondLst>
                              <p:cond delay="2500"/>
                            </p:stCondLst>
                            <p:childTnLst>
                              <p:par>
                                <p:cTn id="20" presetID="10" presetClass="entr" presetSubtype="0" fill="hold" grpId="0" nodeType="afterEffect">
                                  <p:stCondLst>
                                    <p:cond delay="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par>
                          <p:cTn id="23" fill="hold">
                            <p:stCondLst>
                              <p:cond delay="3500"/>
                            </p:stCondLst>
                            <p:childTnLst>
                              <p:par>
                                <p:cTn id="24" presetID="10" presetClass="entr" presetSubtype="0" fill="hold" grpId="0" nodeType="afterEffect">
                                  <p:stCondLst>
                                    <p:cond delay="50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childTnLst>
                          </p:cTn>
                        </p:par>
                        <p:par>
                          <p:cTn id="27" fill="hold">
                            <p:stCondLst>
                              <p:cond delay="4500"/>
                            </p:stCondLst>
                            <p:childTnLst>
                              <p:par>
                                <p:cTn id="28" presetID="10" presetClass="entr" presetSubtype="0" fill="hold" grpId="0" nodeType="afterEffect">
                                  <p:stCondLst>
                                    <p:cond delay="50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3A095339-C68D-4351-A55F-CCAFC730962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 y="-66756"/>
            <a:ext cx="12310677" cy="6924756"/>
          </a:xfrm>
          <a:prstGeom prst="rect">
            <a:avLst/>
          </a:prstGeom>
        </p:spPr>
      </p:pic>
      <p:sp>
        <p:nvSpPr>
          <p:cNvPr id="2" name="TextBox 1">
            <a:extLst>
              <a:ext uri="{FF2B5EF4-FFF2-40B4-BE49-F238E27FC236}">
                <a16:creationId xmlns:a16="http://schemas.microsoft.com/office/drawing/2014/main" id="{B1074025-2726-433B-8779-B3A0FC813E4E}"/>
              </a:ext>
            </a:extLst>
          </p:cNvPr>
          <p:cNvSpPr txBox="1"/>
          <p:nvPr/>
        </p:nvSpPr>
        <p:spPr>
          <a:xfrm>
            <a:off x="1" y="-3048"/>
            <a:ext cx="12192000" cy="1077218"/>
          </a:xfrm>
          <a:prstGeom prst="rect">
            <a:avLst/>
          </a:prstGeom>
          <a:noFill/>
          <a:ln>
            <a:noFill/>
          </a:ln>
        </p:spPr>
        <p:txBody>
          <a:bodyPr wrap="square" rtlCol="0">
            <a:spAutoFit/>
          </a:bodyPr>
          <a:lstStyle/>
          <a:p>
            <a:pPr algn="ctr"/>
            <a:endParaRPr lang="en-US" sz="1200" b="1" spc="100" dirty="0">
              <a:solidFill>
                <a:schemeClr val="bg1"/>
              </a:solidFill>
              <a:latin typeface="Univers LT Std 47 Cn Lt" panose="020B0406020202040204" pitchFamily="34" charset="0"/>
            </a:endParaRPr>
          </a:p>
          <a:p>
            <a:pPr algn="ctr"/>
            <a:r>
              <a:rPr lang="en-US" sz="4000" b="1" spc="100" dirty="0">
                <a:solidFill>
                  <a:srgbClr val="076F2F"/>
                </a:solidFill>
                <a:latin typeface="Arial Narrow" panose="020B0606020202030204" pitchFamily="34" charset="0"/>
              </a:rPr>
              <a:t>HOW DOES PRODUCTIVITY GROW?</a:t>
            </a:r>
          </a:p>
          <a:p>
            <a:pPr algn="ctr"/>
            <a:endParaRPr lang="en-US" sz="1200" b="1" spc="100" dirty="0">
              <a:solidFill>
                <a:schemeClr val="bg1"/>
              </a:solidFill>
              <a:latin typeface="Univers LT Std 47 Cn Lt" panose="020B0406020202040204" pitchFamily="34" charset="0"/>
            </a:endParaRPr>
          </a:p>
        </p:txBody>
      </p:sp>
      <p:pic>
        <p:nvPicPr>
          <p:cNvPr id="4" name="Picture 3">
            <a:extLst>
              <a:ext uri="{FF2B5EF4-FFF2-40B4-BE49-F238E27FC236}">
                <a16:creationId xmlns:a16="http://schemas.microsoft.com/office/drawing/2014/main" id="{F38F6967-C4B2-47E4-BE9F-757C20BF936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89613" y="1137878"/>
            <a:ext cx="3333314" cy="3551030"/>
          </a:xfrm>
          <a:prstGeom prst="rect">
            <a:avLst/>
          </a:prstGeom>
        </p:spPr>
      </p:pic>
      <p:pic>
        <p:nvPicPr>
          <p:cNvPr id="6" name="Picture 5">
            <a:extLst>
              <a:ext uri="{FF2B5EF4-FFF2-40B4-BE49-F238E27FC236}">
                <a16:creationId xmlns:a16="http://schemas.microsoft.com/office/drawing/2014/main" id="{8B39F444-2767-4E00-9AC4-61B9244665F6}"/>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387745" y="1137878"/>
            <a:ext cx="3333314" cy="3551030"/>
          </a:xfrm>
          <a:prstGeom prst="rect">
            <a:avLst/>
          </a:prstGeom>
        </p:spPr>
      </p:pic>
      <p:pic>
        <p:nvPicPr>
          <p:cNvPr id="9" name="Picture 8">
            <a:extLst>
              <a:ext uri="{FF2B5EF4-FFF2-40B4-BE49-F238E27FC236}">
                <a16:creationId xmlns:a16="http://schemas.microsoft.com/office/drawing/2014/main" id="{F1E91902-CC86-4F98-85E3-74EB0F1299B7}"/>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488679" y="1137878"/>
            <a:ext cx="3333314" cy="3551030"/>
          </a:xfrm>
          <a:prstGeom prst="rect">
            <a:avLst/>
          </a:prstGeom>
        </p:spPr>
      </p:pic>
      <p:sp>
        <p:nvSpPr>
          <p:cNvPr id="10" name="TextBox 9">
            <a:extLst>
              <a:ext uri="{FF2B5EF4-FFF2-40B4-BE49-F238E27FC236}">
                <a16:creationId xmlns:a16="http://schemas.microsoft.com/office/drawing/2014/main" id="{76DF2206-9C54-4221-BAC3-2BA67EBDB814}"/>
              </a:ext>
            </a:extLst>
          </p:cNvPr>
          <p:cNvSpPr txBox="1"/>
          <p:nvPr/>
        </p:nvSpPr>
        <p:spPr>
          <a:xfrm>
            <a:off x="707036" y="4752616"/>
            <a:ext cx="3098468" cy="1754326"/>
          </a:xfrm>
          <a:prstGeom prst="rect">
            <a:avLst/>
          </a:prstGeom>
          <a:noFill/>
        </p:spPr>
        <p:txBody>
          <a:bodyPr wrap="square" rtlCol="0">
            <a:spAutoFit/>
          </a:bodyPr>
          <a:lstStyle/>
          <a:p>
            <a:pPr algn="ctr"/>
            <a:r>
              <a:rPr lang="en-US" sz="3600" b="1" dirty="0">
                <a:solidFill>
                  <a:srgbClr val="076F2F"/>
                </a:solidFill>
                <a:latin typeface="Arial Narrow" panose="020B0606020202030204" pitchFamily="34" charset="0"/>
              </a:rPr>
              <a:t>PRODUCTIVITY IS IN THE GENES</a:t>
            </a:r>
          </a:p>
        </p:txBody>
      </p:sp>
      <p:sp>
        <p:nvSpPr>
          <p:cNvPr id="17" name="TextBox 16">
            <a:extLst>
              <a:ext uri="{FF2B5EF4-FFF2-40B4-BE49-F238E27FC236}">
                <a16:creationId xmlns:a16="http://schemas.microsoft.com/office/drawing/2014/main" id="{90929D74-4F3F-45F7-9C71-49861CFAF7CA}"/>
              </a:ext>
            </a:extLst>
          </p:cNvPr>
          <p:cNvSpPr txBox="1"/>
          <p:nvPr/>
        </p:nvSpPr>
        <p:spPr>
          <a:xfrm>
            <a:off x="4664814" y="4688908"/>
            <a:ext cx="3098468" cy="1754326"/>
          </a:xfrm>
          <a:prstGeom prst="rect">
            <a:avLst/>
          </a:prstGeom>
          <a:noFill/>
        </p:spPr>
        <p:txBody>
          <a:bodyPr wrap="square" rtlCol="0">
            <a:spAutoFit/>
          </a:bodyPr>
          <a:lstStyle/>
          <a:p>
            <a:pPr algn="ctr"/>
            <a:r>
              <a:rPr lang="en-US" sz="3600" b="1" dirty="0">
                <a:solidFill>
                  <a:srgbClr val="076F2F"/>
                </a:solidFill>
                <a:latin typeface="Arial Narrow" panose="020B0606020202030204" pitchFamily="34" charset="0"/>
              </a:rPr>
              <a:t>PRODUCTIVITY FROM </a:t>
            </a:r>
          </a:p>
          <a:p>
            <a:pPr algn="ctr"/>
            <a:r>
              <a:rPr lang="en-US" sz="3600" b="1" dirty="0">
                <a:solidFill>
                  <a:srgbClr val="076F2F"/>
                </a:solidFill>
                <a:latin typeface="Arial Narrow" panose="020B0606020202030204" pitchFamily="34" charset="0"/>
              </a:rPr>
              <a:t>SEED TO FEED</a:t>
            </a:r>
          </a:p>
        </p:txBody>
      </p:sp>
      <p:sp>
        <p:nvSpPr>
          <p:cNvPr id="19" name="TextBox 18">
            <a:extLst>
              <a:ext uri="{FF2B5EF4-FFF2-40B4-BE49-F238E27FC236}">
                <a16:creationId xmlns:a16="http://schemas.microsoft.com/office/drawing/2014/main" id="{F000A103-94AE-4850-AA00-D28CEB7C6999}"/>
              </a:ext>
            </a:extLst>
          </p:cNvPr>
          <p:cNvSpPr txBox="1"/>
          <p:nvPr/>
        </p:nvSpPr>
        <p:spPr>
          <a:xfrm>
            <a:off x="8505168" y="4695116"/>
            <a:ext cx="3098468" cy="1754326"/>
          </a:xfrm>
          <a:prstGeom prst="rect">
            <a:avLst/>
          </a:prstGeom>
          <a:noFill/>
        </p:spPr>
        <p:txBody>
          <a:bodyPr wrap="square" rtlCol="0">
            <a:spAutoFit/>
          </a:bodyPr>
          <a:lstStyle/>
          <a:p>
            <a:pPr algn="ctr"/>
            <a:r>
              <a:rPr lang="en-US" sz="3600" b="1" dirty="0">
                <a:solidFill>
                  <a:srgbClr val="076F2F"/>
                </a:solidFill>
                <a:latin typeface="Arial Narrow" panose="020B0606020202030204" pitchFamily="34" charset="0"/>
              </a:rPr>
              <a:t>HEALTHY PRODUCTIVE PIGS</a:t>
            </a:r>
          </a:p>
        </p:txBody>
      </p:sp>
    </p:spTree>
    <p:extLst>
      <p:ext uri="{BB962C8B-B14F-4D97-AF65-F5344CB8AC3E}">
        <p14:creationId xmlns:p14="http://schemas.microsoft.com/office/powerpoint/2010/main" val="1656341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7"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9116B75A-6DB2-4919-91AB-622B4299DAE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AF3515DF-7BA1-4647-9EF6-EF304AC8C1AB}"/>
              </a:ext>
            </a:extLst>
          </p:cNvPr>
          <p:cNvSpPr txBox="1"/>
          <p:nvPr/>
        </p:nvSpPr>
        <p:spPr>
          <a:xfrm>
            <a:off x="0" y="192505"/>
            <a:ext cx="12192000" cy="707886"/>
          </a:xfrm>
          <a:prstGeom prst="rect">
            <a:avLst/>
          </a:prstGeom>
          <a:noFill/>
        </p:spPr>
        <p:txBody>
          <a:bodyPr wrap="square" rtlCol="0">
            <a:spAutoFit/>
          </a:bodyPr>
          <a:lstStyle/>
          <a:p>
            <a:pPr algn="ctr"/>
            <a:r>
              <a:rPr lang="en-US" sz="4000" b="1" dirty="0">
                <a:solidFill>
                  <a:srgbClr val="076F2F"/>
                </a:solidFill>
                <a:latin typeface="Arial Narrow" panose="020B0606020202030204" pitchFamily="34" charset="0"/>
              </a:rPr>
              <a:t>STRATEGIES FOR MEETING GLOBAL DEMAND</a:t>
            </a:r>
          </a:p>
        </p:txBody>
      </p:sp>
      <p:sp>
        <p:nvSpPr>
          <p:cNvPr id="10" name="TextBox 9">
            <a:extLst>
              <a:ext uri="{FF2B5EF4-FFF2-40B4-BE49-F238E27FC236}">
                <a16:creationId xmlns:a16="http://schemas.microsoft.com/office/drawing/2014/main" id="{8054FDC6-1BE7-4B27-B42E-959D3374EA48}"/>
              </a:ext>
            </a:extLst>
          </p:cNvPr>
          <p:cNvSpPr txBox="1"/>
          <p:nvPr/>
        </p:nvSpPr>
        <p:spPr>
          <a:xfrm>
            <a:off x="1203087" y="2647188"/>
            <a:ext cx="2627086" cy="1077218"/>
          </a:xfrm>
          <a:prstGeom prst="rect">
            <a:avLst/>
          </a:prstGeom>
          <a:noFill/>
        </p:spPr>
        <p:txBody>
          <a:bodyPr wrap="square" rtlCol="0">
            <a:spAutoFit/>
          </a:bodyPr>
          <a:lstStyle/>
          <a:p>
            <a:pPr algn="ctr"/>
            <a:r>
              <a:rPr lang="en-US" sz="3200" dirty="0">
                <a:solidFill>
                  <a:schemeClr val="bg1"/>
                </a:solidFill>
                <a:latin typeface="Univers LT Std 55" panose="020B0603020202020204" pitchFamily="34" charset="0"/>
              </a:rPr>
              <a:t>LAND</a:t>
            </a:r>
          </a:p>
          <a:p>
            <a:pPr algn="ctr"/>
            <a:r>
              <a:rPr lang="en-US" sz="3200" dirty="0">
                <a:solidFill>
                  <a:schemeClr val="bg1"/>
                </a:solidFill>
                <a:latin typeface="Univers LT Std 55" panose="020B0603020202020204" pitchFamily="34" charset="0"/>
              </a:rPr>
              <a:t>EXPANSION</a:t>
            </a:r>
          </a:p>
        </p:txBody>
      </p:sp>
      <p:pic>
        <p:nvPicPr>
          <p:cNvPr id="24" name="Picture 23">
            <a:extLst>
              <a:ext uri="{FF2B5EF4-FFF2-40B4-BE49-F238E27FC236}">
                <a16:creationId xmlns:a16="http://schemas.microsoft.com/office/drawing/2014/main" id="{78A8A657-8CD3-4059-A5B5-11E55F64E8E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244117" y="2950231"/>
            <a:ext cx="3852610" cy="3852610"/>
          </a:xfrm>
          <a:prstGeom prst="rect">
            <a:avLst/>
          </a:prstGeom>
        </p:spPr>
      </p:pic>
      <p:pic>
        <p:nvPicPr>
          <p:cNvPr id="28" name="Picture 27">
            <a:extLst>
              <a:ext uri="{FF2B5EF4-FFF2-40B4-BE49-F238E27FC236}">
                <a16:creationId xmlns:a16="http://schemas.microsoft.com/office/drawing/2014/main" id="{FC3268FC-9618-430A-8213-09085FFD8762}"/>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86411" y="941922"/>
            <a:ext cx="4147049" cy="4147049"/>
          </a:xfrm>
          <a:prstGeom prst="rect">
            <a:avLst/>
          </a:prstGeom>
        </p:spPr>
      </p:pic>
      <p:pic>
        <p:nvPicPr>
          <p:cNvPr id="30" name="Picture 29">
            <a:extLst>
              <a:ext uri="{FF2B5EF4-FFF2-40B4-BE49-F238E27FC236}">
                <a16:creationId xmlns:a16="http://schemas.microsoft.com/office/drawing/2014/main" id="{D6E682CB-B003-4C0F-9BA7-E0280BB9217E}"/>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841771" y="1132149"/>
            <a:ext cx="2591047" cy="2591047"/>
          </a:xfrm>
          <a:prstGeom prst="rect">
            <a:avLst/>
          </a:prstGeom>
        </p:spPr>
      </p:pic>
      <p:sp>
        <p:nvSpPr>
          <p:cNvPr id="31" name="TextBox 30">
            <a:extLst>
              <a:ext uri="{FF2B5EF4-FFF2-40B4-BE49-F238E27FC236}">
                <a16:creationId xmlns:a16="http://schemas.microsoft.com/office/drawing/2014/main" id="{842F9906-E146-4CB3-93A1-705BBB57A41A}"/>
              </a:ext>
            </a:extLst>
          </p:cNvPr>
          <p:cNvSpPr txBox="1"/>
          <p:nvPr/>
        </p:nvSpPr>
        <p:spPr>
          <a:xfrm>
            <a:off x="839449" y="2223239"/>
            <a:ext cx="2743200" cy="1323439"/>
          </a:xfrm>
          <a:prstGeom prst="rect">
            <a:avLst/>
          </a:prstGeom>
          <a:noFill/>
        </p:spPr>
        <p:txBody>
          <a:bodyPr wrap="square" rtlCol="0">
            <a:spAutoFit/>
          </a:bodyPr>
          <a:lstStyle/>
          <a:p>
            <a:pPr algn="ctr"/>
            <a:r>
              <a:rPr lang="en-US" sz="4000" b="1" dirty="0">
                <a:solidFill>
                  <a:srgbClr val="A2221A"/>
                </a:solidFill>
                <a:latin typeface="Arial Narrow" panose="020B0606020202030204" pitchFamily="34" charset="0"/>
              </a:rPr>
              <a:t>LAND EXPANSION</a:t>
            </a:r>
          </a:p>
        </p:txBody>
      </p:sp>
      <p:sp>
        <p:nvSpPr>
          <p:cNvPr id="32" name="TextBox 31">
            <a:extLst>
              <a:ext uri="{FF2B5EF4-FFF2-40B4-BE49-F238E27FC236}">
                <a16:creationId xmlns:a16="http://schemas.microsoft.com/office/drawing/2014/main" id="{6CC8854E-BF6D-414F-8AE9-1FBA606D8E53}"/>
              </a:ext>
            </a:extLst>
          </p:cNvPr>
          <p:cNvSpPr txBox="1"/>
          <p:nvPr/>
        </p:nvSpPr>
        <p:spPr>
          <a:xfrm>
            <a:off x="3762878" y="1875331"/>
            <a:ext cx="2743200" cy="1077218"/>
          </a:xfrm>
          <a:prstGeom prst="rect">
            <a:avLst/>
          </a:prstGeom>
          <a:noFill/>
        </p:spPr>
        <p:txBody>
          <a:bodyPr wrap="square" rtlCol="0">
            <a:spAutoFit/>
          </a:bodyPr>
          <a:lstStyle/>
          <a:p>
            <a:pPr algn="ctr"/>
            <a:r>
              <a:rPr lang="en-US" sz="3200" b="1" dirty="0">
                <a:solidFill>
                  <a:srgbClr val="0078A2"/>
                </a:solidFill>
                <a:latin typeface="Arial Narrow" panose="020B0606020202030204" pitchFamily="34" charset="0"/>
              </a:rPr>
              <a:t>EXTEND</a:t>
            </a:r>
          </a:p>
          <a:p>
            <a:pPr algn="ctr"/>
            <a:r>
              <a:rPr lang="en-US" sz="3200" b="1" dirty="0">
                <a:solidFill>
                  <a:srgbClr val="0078A2"/>
                </a:solidFill>
                <a:latin typeface="Arial Narrow" panose="020B0606020202030204" pitchFamily="34" charset="0"/>
              </a:rPr>
              <a:t>IRRIGATION</a:t>
            </a:r>
          </a:p>
        </p:txBody>
      </p:sp>
      <p:sp>
        <p:nvSpPr>
          <p:cNvPr id="33" name="TextBox 32">
            <a:extLst>
              <a:ext uri="{FF2B5EF4-FFF2-40B4-BE49-F238E27FC236}">
                <a16:creationId xmlns:a16="http://schemas.microsoft.com/office/drawing/2014/main" id="{B1427005-7B50-4509-AA6C-D0E27C8921BB}"/>
              </a:ext>
            </a:extLst>
          </p:cNvPr>
          <p:cNvSpPr txBox="1"/>
          <p:nvPr/>
        </p:nvSpPr>
        <p:spPr>
          <a:xfrm>
            <a:off x="3391626" y="4124332"/>
            <a:ext cx="3603803" cy="1200329"/>
          </a:xfrm>
          <a:prstGeom prst="rect">
            <a:avLst/>
          </a:prstGeom>
          <a:noFill/>
        </p:spPr>
        <p:txBody>
          <a:bodyPr wrap="square" rtlCol="0">
            <a:spAutoFit/>
          </a:bodyPr>
          <a:lstStyle/>
          <a:p>
            <a:pPr algn="ctr"/>
            <a:r>
              <a:rPr lang="en-US" sz="3600" b="1" dirty="0">
                <a:solidFill>
                  <a:srgbClr val="B45615"/>
                </a:solidFill>
                <a:latin typeface="Arial Narrow" panose="020B0606020202030204" pitchFamily="34" charset="0"/>
              </a:rPr>
              <a:t>INPUT INTENSIFICATION</a:t>
            </a:r>
          </a:p>
        </p:txBody>
      </p:sp>
      <p:pic>
        <p:nvPicPr>
          <p:cNvPr id="11" name="Picture 10">
            <a:extLst>
              <a:ext uri="{FF2B5EF4-FFF2-40B4-BE49-F238E27FC236}">
                <a16:creationId xmlns:a16="http://schemas.microsoft.com/office/drawing/2014/main" id="{2447CE12-87E3-45FD-872B-ECA09EF81C6A}"/>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6812061" y="878297"/>
            <a:ext cx="5193527" cy="5193527"/>
          </a:xfrm>
          <a:prstGeom prst="rect">
            <a:avLst/>
          </a:prstGeom>
        </p:spPr>
      </p:pic>
      <p:sp>
        <p:nvSpPr>
          <p:cNvPr id="12" name="TextBox 11">
            <a:extLst>
              <a:ext uri="{FF2B5EF4-FFF2-40B4-BE49-F238E27FC236}">
                <a16:creationId xmlns:a16="http://schemas.microsoft.com/office/drawing/2014/main" id="{6790E3B5-C333-48C4-9BBF-B86E1365E6D2}"/>
              </a:ext>
            </a:extLst>
          </p:cNvPr>
          <p:cNvSpPr txBox="1"/>
          <p:nvPr/>
        </p:nvSpPr>
        <p:spPr>
          <a:xfrm>
            <a:off x="7137102" y="2031635"/>
            <a:ext cx="4649739" cy="2308324"/>
          </a:xfrm>
          <a:prstGeom prst="rect">
            <a:avLst/>
          </a:prstGeom>
          <a:noFill/>
        </p:spPr>
        <p:txBody>
          <a:bodyPr wrap="square" rtlCol="0">
            <a:spAutoFit/>
          </a:bodyPr>
          <a:lstStyle/>
          <a:p>
            <a:pPr algn="ctr"/>
            <a:r>
              <a:rPr lang="en-US" sz="4800" b="1" dirty="0">
                <a:solidFill>
                  <a:srgbClr val="0AA245"/>
                </a:solidFill>
                <a:latin typeface="Arial Narrow" panose="020B0606020202030204" pitchFamily="34" charset="0"/>
              </a:rPr>
              <a:t>TOTAL </a:t>
            </a:r>
          </a:p>
          <a:p>
            <a:pPr algn="ctr"/>
            <a:r>
              <a:rPr lang="en-US" sz="4800" b="1" dirty="0">
                <a:solidFill>
                  <a:srgbClr val="0AA245"/>
                </a:solidFill>
                <a:latin typeface="Arial Narrow" panose="020B0606020202030204" pitchFamily="34" charset="0"/>
              </a:rPr>
              <a:t>FACTOR</a:t>
            </a:r>
          </a:p>
          <a:p>
            <a:pPr algn="ctr"/>
            <a:r>
              <a:rPr lang="en-US" sz="4800" b="1" dirty="0">
                <a:solidFill>
                  <a:srgbClr val="0AA245"/>
                </a:solidFill>
                <a:latin typeface="Arial Narrow" panose="020B0606020202030204" pitchFamily="34" charset="0"/>
              </a:rPr>
              <a:t>PRODUCTIVITY</a:t>
            </a:r>
          </a:p>
        </p:txBody>
      </p:sp>
    </p:spTree>
    <p:extLst>
      <p:ext uri="{BB962C8B-B14F-4D97-AF65-F5344CB8AC3E}">
        <p14:creationId xmlns:p14="http://schemas.microsoft.com/office/powerpoint/2010/main" val="1923599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50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500"/>
                                        <p:tgtEl>
                                          <p:spTgt spid="31"/>
                                        </p:tgtEl>
                                      </p:cBhvr>
                                    </p:animEffect>
                                  </p:childTnLst>
                                </p:cTn>
                              </p:par>
                            </p:childTnLst>
                          </p:cTn>
                        </p:par>
                        <p:par>
                          <p:cTn id="15" fill="hold">
                            <p:stCondLst>
                              <p:cond delay="1500"/>
                            </p:stCondLst>
                            <p:childTnLst>
                              <p:par>
                                <p:cTn id="16" presetID="10" presetClass="entr" presetSubtype="0" fill="hold" nodeType="afterEffect">
                                  <p:stCondLst>
                                    <p:cond delay="125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125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500"/>
                                        <p:tgtEl>
                                          <p:spTgt spid="33"/>
                                        </p:tgtEl>
                                      </p:cBhvr>
                                    </p:animEffect>
                                  </p:childTnLst>
                                </p:cTn>
                              </p:par>
                            </p:childTnLst>
                          </p:cTn>
                        </p:par>
                        <p:par>
                          <p:cTn id="22" fill="hold">
                            <p:stCondLst>
                              <p:cond delay="3250"/>
                            </p:stCondLst>
                            <p:childTnLst>
                              <p:par>
                                <p:cTn id="23" presetID="10" presetClass="entr" presetSubtype="0" fill="hold" nodeType="afterEffect">
                                  <p:stCondLst>
                                    <p:cond delay="125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500"/>
                                        <p:tgtEl>
                                          <p:spTgt spid="3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1" grpId="0"/>
      <p:bldP spid="32" grpId="0"/>
      <p:bldP spid="33"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40BCA50-407B-47F6-8213-9354C5B784E8}"/>
              </a:ext>
            </a:extLst>
          </p:cNvPr>
          <p:cNvPicPr>
            <a:picLocks noChangeAspect="1"/>
          </p:cNvPicPr>
          <p:nvPr/>
        </p:nvPicPr>
        <p:blipFill rotWithShape="1">
          <a:blip r:embed="rId3">
            <a:extLst>
              <a:ext uri="{28A0092B-C50C-407E-A947-70E740481C1C}">
                <a14:useLocalDpi xmlns:a14="http://schemas.microsoft.com/office/drawing/2010/main"/>
              </a:ext>
            </a:extLst>
          </a:blip>
          <a:srcRect l="11359" t="19761"/>
          <a:stretch/>
        </p:blipFill>
        <p:spPr>
          <a:xfrm>
            <a:off x="0" y="0"/>
            <a:ext cx="2026786" cy="1834669"/>
          </a:xfrm>
          <a:prstGeom prst="rect">
            <a:avLst/>
          </a:prstGeom>
        </p:spPr>
      </p:pic>
      <p:sp>
        <p:nvSpPr>
          <p:cNvPr id="10" name="TextBox 9">
            <a:extLst>
              <a:ext uri="{FF2B5EF4-FFF2-40B4-BE49-F238E27FC236}">
                <a16:creationId xmlns:a16="http://schemas.microsoft.com/office/drawing/2014/main" id="{CCED8D09-CA4B-4F97-BA2F-BC984AA9392E}"/>
              </a:ext>
            </a:extLst>
          </p:cNvPr>
          <p:cNvSpPr txBox="1"/>
          <p:nvPr/>
        </p:nvSpPr>
        <p:spPr>
          <a:xfrm>
            <a:off x="156572" y="1884441"/>
            <a:ext cx="3860792" cy="3631763"/>
          </a:xfrm>
          <a:prstGeom prst="rect">
            <a:avLst/>
          </a:prstGeom>
          <a:noFill/>
        </p:spPr>
        <p:txBody>
          <a:bodyPr wrap="square" rtlCol="0">
            <a:spAutoFit/>
          </a:bodyPr>
          <a:lstStyle/>
          <a:p>
            <a:pPr algn="r"/>
            <a:r>
              <a:rPr lang="en-US" sz="4400" b="1" dirty="0">
                <a:solidFill>
                  <a:srgbClr val="076F2F"/>
                </a:solidFill>
                <a:latin typeface="Arial Narrow" panose="020B0606020202030204" pitchFamily="34" charset="0"/>
              </a:rPr>
              <a:t>Sources of Growth in Agricultural Output</a:t>
            </a:r>
          </a:p>
          <a:p>
            <a:pPr algn="r"/>
            <a:r>
              <a:rPr lang="en-US" sz="5400" b="1" dirty="0">
                <a:solidFill>
                  <a:srgbClr val="0078A2"/>
                </a:solidFill>
                <a:latin typeface="Arial Narrow" panose="020B0606020202030204" pitchFamily="34" charset="0"/>
              </a:rPr>
              <a:t>GLOBAL</a:t>
            </a:r>
          </a:p>
        </p:txBody>
      </p:sp>
      <p:pic>
        <p:nvPicPr>
          <p:cNvPr id="4" name="Picture 3">
            <a:extLst>
              <a:ext uri="{FF2B5EF4-FFF2-40B4-BE49-F238E27FC236}">
                <a16:creationId xmlns:a16="http://schemas.microsoft.com/office/drawing/2014/main" id="{1C4A22A5-3419-4742-9B06-3886A9DE8D89}"/>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788668" y="370082"/>
            <a:ext cx="6117836" cy="6117836"/>
          </a:xfrm>
          <a:prstGeom prst="rect">
            <a:avLst/>
          </a:prstGeom>
        </p:spPr>
      </p:pic>
    </p:spTree>
    <p:extLst>
      <p:ext uri="{BB962C8B-B14F-4D97-AF65-F5344CB8AC3E}">
        <p14:creationId xmlns:p14="http://schemas.microsoft.com/office/powerpoint/2010/main" val="3258905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40BCA50-407B-47F6-8213-9354C5B784E8}"/>
              </a:ext>
            </a:extLst>
          </p:cNvPr>
          <p:cNvPicPr>
            <a:picLocks noChangeAspect="1"/>
          </p:cNvPicPr>
          <p:nvPr/>
        </p:nvPicPr>
        <p:blipFill rotWithShape="1">
          <a:blip r:embed="rId3">
            <a:extLst>
              <a:ext uri="{28A0092B-C50C-407E-A947-70E740481C1C}">
                <a14:useLocalDpi xmlns:a14="http://schemas.microsoft.com/office/drawing/2010/main"/>
              </a:ext>
            </a:extLst>
          </a:blip>
          <a:srcRect l="11359" t="19761"/>
          <a:stretch/>
        </p:blipFill>
        <p:spPr>
          <a:xfrm>
            <a:off x="0" y="0"/>
            <a:ext cx="2026786" cy="1834669"/>
          </a:xfrm>
          <a:prstGeom prst="rect">
            <a:avLst/>
          </a:prstGeom>
        </p:spPr>
      </p:pic>
      <p:pic>
        <p:nvPicPr>
          <p:cNvPr id="3" name="Picture 2">
            <a:extLst>
              <a:ext uri="{FF2B5EF4-FFF2-40B4-BE49-F238E27FC236}">
                <a16:creationId xmlns:a16="http://schemas.microsoft.com/office/drawing/2014/main" id="{C3A302E8-8E1A-4798-8D30-D2727D6BCCC0}"/>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98882" y="252984"/>
            <a:ext cx="6352032" cy="6352032"/>
          </a:xfrm>
          <a:prstGeom prst="rect">
            <a:avLst/>
          </a:prstGeom>
        </p:spPr>
      </p:pic>
      <p:sp>
        <p:nvSpPr>
          <p:cNvPr id="7" name="TextBox 6">
            <a:extLst>
              <a:ext uri="{FF2B5EF4-FFF2-40B4-BE49-F238E27FC236}">
                <a16:creationId xmlns:a16="http://schemas.microsoft.com/office/drawing/2014/main" id="{0E90DCF9-3424-4495-B101-3247D424EB8E}"/>
              </a:ext>
            </a:extLst>
          </p:cNvPr>
          <p:cNvSpPr txBox="1"/>
          <p:nvPr/>
        </p:nvSpPr>
        <p:spPr>
          <a:xfrm>
            <a:off x="179634" y="1613118"/>
            <a:ext cx="4235546" cy="3631763"/>
          </a:xfrm>
          <a:prstGeom prst="rect">
            <a:avLst/>
          </a:prstGeom>
          <a:noFill/>
        </p:spPr>
        <p:txBody>
          <a:bodyPr wrap="square" rtlCol="0">
            <a:spAutoFit/>
          </a:bodyPr>
          <a:lstStyle/>
          <a:p>
            <a:pPr algn="r"/>
            <a:r>
              <a:rPr lang="en-US" sz="4400" b="1" dirty="0">
                <a:solidFill>
                  <a:srgbClr val="076F2F"/>
                </a:solidFill>
                <a:latin typeface="Arial Narrow" panose="020B0606020202030204" pitchFamily="34" charset="0"/>
              </a:rPr>
              <a:t>Sources of Growth in Agricultural Output</a:t>
            </a:r>
          </a:p>
          <a:p>
            <a:pPr algn="r"/>
            <a:r>
              <a:rPr lang="en-US" sz="5400" b="1" dirty="0">
                <a:solidFill>
                  <a:srgbClr val="0AA245"/>
                </a:solidFill>
                <a:latin typeface="Arial Narrow" panose="020B0606020202030204" pitchFamily="34" charset="0"/>
              </a:rPr>
              <a:t>HIGH-INCOME</a:t>
            </a:r>
          </a:p>
        </p:txBody>
      </p:sp>
    </p:spTree>
    <p:extLst>
      <p:ext uri="{BB962C8B-B14F-4D97-AF65-F5344CB8AC3E}">
        <p14:creationId xmlns:p14="http://schemas.microsoft.com/office/powerpoint/2010/main" val="908773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40BCA50-407B-47F6-8213-9354C5B784E8}"/>
              </a:ext>
            </a:extLst>
          </p:cNvPr>
          <p:cNvPicPr>
            <a:picLocks noChangeAspect="1"/>
          </p:cNvPicPr>
          <p:nvPr/>
        </p:nvPicPr>
        <p:blipFill rotWithShape="1">
          <a:blip r:embed="rId3">
            <a:extLst>
              <a:ext uri="{28A0092B-C50C-407E-A947-70E740481C1C}">
                <a14:useLocalDpi xmlns:a14="http://schemas.microsoft.com/office/drawing/2010/main"/>
              </a:ext>
            </a:extLst>
          </a:blip>
          <a:srcRect l="11359" t="19761"/>
          <a:stretch/>
        </p:blipFill>
        <p:spPr>
          <a:xfrm>
            <a:off x="0" y="0"/>
            <a:ext cx="2026786" cy="1834669"/>
          </a:xfrm>
          <a:prstGeom prst="rect">
            <a:avLst/>
          </a:prstGeom>
        </p:spPr>
      </p:pic>
      <p:pic>
        <p:nvPicPr>
          <p:cNvPr id="3" name="Picture 2">
            <a:extLst>
              <a:ext uri="{FF2B5EF4-FFF2-40B4-BE49-F238E27FC236}">
                <a16:creationId xmlns:a16="http://schemas.microsoft.com/office/drawing/2014/main" id="{4AFA2A98-553E-4413-BE39-E2A21F64DF3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843876" y="252984"/>
            <a:ext cx="6352032" cy="6352032"/>
          </a:xfrm>
          <a:prstGeom prst="rect">
            <a:avLst/>
          </a:prstGeom>
        </p:spPr>
      </p:pic>
      <p:sp>
        <p:nvSpPr>
          <p:cNvPr id="7" name="TextBox 6">
            <a:extLst>
              <a:ext uri="{FF2B5EF4-FFF2-40B4-BE49-F238E27FC236}">
                <a16:creationId xmlns:a16="http://schemas.microsoft.com/office/drawing/2014/main" id="{6D796691-AA8D-4DC6-AD0A-59E5E730C132}"/>
              </a:ext>
            </a:extLst>
          </p:cNvPr>
          <p:cNvSpPr txBox="1"/>
          <p:nvPr/>
        </p:nvSpPr>
        <p:spPr>
          <a:xfrm>
            <a:off x="142504" y="1532750"/>
            <a:ext cx="4235546" cy="3631763"/>
          </a:xfrm>
          <a:prstGeom prst="rect">
            <a:avLst/>
          </a:prstGeom>
          <a:noFill/>
        </p:spPr>
        <p:txBody>
          <a:bodyPr wrap="square" rtlCol="0">
            <a:spAutoFit/>
          </a:bodyPr>
          <a:lstStyle/>
          <a:p>
            <a:pPr algn="r"/>
            <a:r>
              <a:rPr lang="en-US" sz="4400" b="1" dirty="0">
                <a:solidFill>
                  <a:srgbClr val="076F2F"/>
                </a:solidFill>
                <a:latin typeface="Arial Narrow" panose="020B0606020202030204" pitchFamily="34" charset="0"/>
              </a:rPr>
              <a:t>Sources of Growth in Agricultural Output</a:t>
            </a:r>
          </a:p>
          <a:p>
            <a:pPr algn="r"/>
            <a:r>
              <a:rPr lang="en-US" sz="5400" b="1" dirty="0">
                <a:solidFill>
                  <a:srgbClr val="A2221A"/>
                </a:solidFill>
                <a:latin typeface="Arial Narrow" panose="020B0606020202030204" pitchFamily="34" charset="0"/>
              </a:rPr>
              <a:t>LOW-INCOME</a:t>
            </a:r>
          </a:p>
        </p:txBody>
      </p:sp>
    </p:spTree>
    <p:extLst>
      <p:ext uri="{BB962C8B-B14F-4D97-AF65-F5344CB8AC3E}">
        <p14:creationId xmlns:p14="http://schemas.microsoft.com/office/powerpoint/2010/main" val="1931527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E5E2078-53D9-4274-AFF2-673EFF44A4D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020092"/>
            <a:ext cx="12192000" cy="7310418"/>
          </a:xfrm>
          <a:prstGeom prst="rect">
            <a:avLst/>
          </a:prstGeom>
        </p:spPr>
      </p:pic>
      <p:sp>
        <p:nvSpPr>
          <p:cNvPr id="6" name="TextBox 5">
            <a:extLst>
              <a:ext uri="{FF2B5EF4-FFF2-40B4-BE49-F238E27FC236}">
                <a16:creationId xmlns:a16="http://schemas.microsoft.com/office/drawing/2014/main" id="{EF45F8D0-2BE7-4543-B1B5-72B6CF3622D0}"/>
              </a:ext>
            </a:extLst>
          </p:cNvPr>
          <p:cNvSpPr txBox="1"/>
          <p:nvPr/>
        </p:nvSpPr>
        <p:spPr>
          <a:xfrm>
            <a:off x="0" y="250651"/>
            <a:ext cx="12192000" cy="769441"/>
          </a:xfrm>
          <a:prstGeom prst="rect">
            <a:avLst/>
          </a:prstGeom>
          <a:noFill/>
        </p:spPr>
        <p:txBody>
          <a:bodyPr wrap="square" rtlCol="0">
            <a:spAutoFit/>
          </a:bodyPr>
          <a:lstStyle/>
          <a:p>
            <a:pPr algn="ctr"/>
            <a:r>
              <a:rPr lang="en-US" sz="4400" b="1" dirty="0">
                <a:solidFill>
                  <a:srgbClr val="076F2F"/>
                </a:solidFill>
                <a:latin typeface="Arial Narrow" panose="020B0606020202030204" pitchFamily="34" charset="0"/>
              </a:rPr>
              <a:t>TRACKING PRODUCTIVITY: THE GAP INDEX™</a:t>
            </a:r>
          </a:p>
        </p:txBody>
      </p:sp>
    </p:spTree>
    <p:extLst>
      <p:ext uri="{BB962C8B-B14F-4D97-AF65-F5344CB8AC3E}">
        <p14:creationId xmlns:p14="http://schemas.microsoft.com/office/powerpoint/2010/main" val="2253584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A33A135-0651-4C27-BC9B-6F0B7CD843A2}"/>
              </a:ext>
            </a:extLst>
          </p:cNvPr>
          <p:cNvSpPr txBox="1"/>
          <p:nvPr/>
        </p:nvSpPr>
        <p:spPr>
          <a:xfrm>
            <a:off x="818359" y="1581150"/>
            <a:ext cx="3524250" cy="1569660"/>
          </a:xfrm>
          <a:prstGeom prst="rect">
            <a:avLst/>
          </a:prstGeom>
          <a:noFill/>
        </p:spPr>
        <p:txBody>
          <a:bodyPr wrap="square" rtlCol="0">
            <a:spAutoFit/>
          </a:bodyPr>
          <a:lstStyle/>
          <a:p>
            <a:r>
              <a:rPr lang="en-US" sz="4800" b="1" dirty="0">
                <a:solidFill>
                  <a:srgbClr val="0AA245"/>
                </a:solidFill>
                <a:latin typeface="Arial Narrow" panose="020B0606020202030204" pitchFamily="34" charset="0"/>
              </a:rPr>
              <a:t>Productivity </a:t>
            </a:r>
          </a:p>
          <a:p>
            <a:r>
              <a:rPr lang="en-US" sz="4800" b="1" dirty="0">
                <a:solidFill>
                  <a:srgbClr val="0AA245"/>
                </a:solidFill>
                <a:latin typeface="Arial Narrow" panose="020B0606020202030204" pitchFamily="34" charset="0"/>
              </a:rPr>
              <a:t>for Nutrition</a:t>
            </a:r>
          </a:p>
        </p:txBody>
      </p:sp>
      <p:pic>
        <p:nvPicPr>
          <p:cNvPr id="4" name="Picture 3">
            <a:extLst>
              <a:ext uri="{FF2B5EF4-FFF2-40B4-BE49-F238E27FC236}">
                <a16:creationId xmlns:a16="http://schemas.microsoft.com/office/drawing/2014/main" id="{B4DCAE96-E1C1-49BD-BCE0-6A289DEBC8EB}"/>
              </a:ext>
            </a:extLst>
          </p:cNvPr>
          <p:cNvPicPr>
            <a:picLocks noChangeAspect="1"/>
          </p:cNvPicPr>
          <p:nvPr/>
        </p:nvPicPr>
        <p:blipFill rotWithShape="1">
          <a:blip r:embed="rId3">
            <a:extLst>
              <a:ext uri="{28A0092B-C50C-407E-A947-70E740481C1C}">
                <a14:useLocalDpi xmlns:a14="http://schemas.microsoft.com/office/drawing/2010/main" val="0"/>
              </a:ext>
            </a:extLst>
          </a:blip>
          <a:srcRect b="8440"/>
          <a:stretch/>
        </p:blipFill>
        <p:spPr>
          <a:xfrm>
            <a:off x="5372099" y="426596"/>
            <a:ext cx="6052151" cy="5764654"/>
          </a:xfrm>
          <a:prstGeom prst="rect">
            <a:avLst/>
          </a:prstGeom>
        </p:spPr>
      </p:pic>
      <p:pic>
        <p:nvPicPr>
          <p:cNvPr id="8" name="Picture 7">
            <a:extLst>
              <a:ext uri="{FF2B5EF4-FFF2-40B4-BE49-F238E27FC236}">
                <a16:creationId xmlns:a16="http://schemas.microsoft.com/office/drawing/2014/main" id="{B10E1ABC-8735-414A-B722-E9FC0479E1E8}"/>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169868" y="3889474"/>
            <a:ext cx="4821232" cy="1741536"/>
          </a:xfrm>
          <a:prstGeom prst="rect">
            <a:avLst/>
          </a:prstGeom>
        </p:spPr>
      </p:pic>
    </p:spTree>
    <p:extLst>
      <p:ext uri="{BB962C8B-B14F-4D97-AF65-F5344CB8AC3E}">
        <p14:creationId xmlns:p14="http://schemas.microsoft.com/office/powerpoint/2010/main" val="282307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5619152-7AA4-41AC-88B1-145022815AC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6" name="Picture 5">
            <a:extLst>
              <a:ext uri="{FF2B5EF4-FFF2-40B4-BE49-F238E27FC236}">
                <a16:creationId xmlns:a16="http://schemas.microsoft.com/office/drawing/2014/main" id="{5E475050-57E8-4122-A17D-202FCDBA8A2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572000" y="252984"/>
            <a:ext cx="6352032" cy="6352032"/>
          </a:xfrm>
          <a:prstGeom prst="rect">
            <a:avLst/>
          </a:prstGeom>
        </p:spPr>
      </p:pic>
      <p:sp>
        <p:nvSpPr>
          <p:cNvPr id="7" name="TextBox 6">
            <a:extLst>
              <a:ext uri="{FF2B5EF4-FFF2-40B4-BE49-F238E27FC236}">
                <a16:creationId xmlns:a16="http://schemas.microsoft.com/office/drawing/2014/main" id="{10F7C801-7EF5-42E3-80DE-431CFFACBDF1}"/>
              </a:ext>
            </a:extLst>
          </p:cNvPr>
          <p:cNvSpPr txBox="1"/>
          <p:nvPr/>
        </p:nvSpPr>
        <p:spPr>
          <a:xfrm>
            <a:off x="1036930" y="488251"/>
            <a:ext cx="5744817" cy="2308324"/>
          </a:xfrm>
          <a:prstGeom prst="rect">
            <a:avLst/>
          </a:prstGeom>
          <a:noFill/>
        </p:spPr>
        <p:txBody>
          <a:bodyPr wrap="square" rtlCol="0">
            <a:spAutoFit/>
          </a:bodyPr>
          <a:lstStyle/>
          <a:p>
            <a:r>
              <a:rPr lang="en-US" sz="4800" b="1" dirty="0">
                <a:solidFill>
                  <a:srgbClr val="076F2F"/>
                </a:solidFill>
                <a:latin typeface="Arial Narrow" panose="020B0606020202030204" pitchFamily="34" charset="0"/>
              </a:rPr>
              <a:t>FOOD WASTED = NUTRIENTS</a:t>
            </a:r>
          </a:p>
          <a:p>
            <a:r>
              <a:rPr lang="en-US" sz="4800" b="1" dirty="0">
                <a:solidFill>
                  <a:srgbClr val="076F2F"/>
                </a:solidFill>
                <a:latin typeface="Arial Narrow" panose="020B0606020202030204" pitchFamily="34" charset="0"/>
              </a:rPr>
              <a:t>LOST</a:t>
            </a:r>
          </a:p>
        </p:txBody>
      </p:sp>
    </p:spTree>
    <p:extLst>
      <p:ext uri="{BB962C8B-B14F-4D97-AF65-F5344CB8AC3E}">
        <p14:creationId xmlns:p14="http://schemas.microsoft.com/office/powerpoint/2010/main" val="3761705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86D465AD-64AC-4326-87AD-A5527367D75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13398" y="987123"/>
            <a:ext cx="5128864" cy="5128864"/>
          </a:xfrm>
          <a:prstGeom prst="rect">
            <a:avLst/>
          </a:prstGeom>
        </p:spPr>
      </p:pic>
      <p:pic>
        <p:nvPicPr>
          <p:cNvPr id="3" name="Picture 2">
            <a:extLst>
              <a:ext uri="{FF2B5EF4-FFF2-40B4-BE49-F238E27FC236}">
                <a16:creationId xmlns:a16="http://schemas.microsoft.com/office/drawing/2014/main" id="{DA70C5CC-099D-4E26-BF65-634ADB50B845}"/>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508006" y="1373031"/>
            <a:ext cx="4867770" cy="4742956"/>
          </a:xfrm>
          <a:prstGeom prst="rect">
            <a:avLst/>
          </a:prstGeom>
        </p:spPr>
      </p:pic>
      <p:sp>
        <p:nvSpPr>
          <p:cNvPr id="10" name="TextBox 9">
            <a:extLst>
              <a:ext uri="{FF2B5EF4-FFF2-40B4-BE49-F238E27FC236}">
                <a16:creationId xmlns:a16="http://schemas.microsoft.com/office/drawing/2014/main" id="{A806A4DD-31D1-4345-BCCD-352DB3A673E7}"/>
              </a:ext>
            </a:extLst>
          </p:cNvPr>
          <p:cNvSpPr txBox="1"/>
          <p:nvPr/>
        </p:nvSpPr>
        <p:spPr>
          <a:xfrm>
            <a:off x="912134" y="450167"/>
            <a:ext cx="5713845" cy="646331"/>
          </a:xfrm>
          <a:prstGeom prst="rect">
            <a:avLst/>
          </a:prstGeom>
          <a:noFill/>
        </p:spPr>
        <p:txBody>
          <a:bodyPr wrap="square" rtlCol="0">
            <a:spAutoFit/>
          </a:bodyPr>
          <a:lstStyle/>
          <a:p>
            <a:r>
              <a:rPr lang="en-US" sz="3600" b="1" dirty="0" smtClean="0">
                <a:solidFill>
                  <a:srgbClr val="076F2F"/>
                </a:solidFill>
                <a:latin typeface="Arial Narrow" panose="020B0606020202030204" pitchFamily="34" charset="0"/>
              </a:rPr>
              <a:t>SUPPORTING PARTNERS</a:t>
            </a:r>
            <a:endParaRPr lang="en-US" sz="3600" b="1" dirty="0">
              <a:solidFill>
                <a:srgbClr val="076F2F"/>
              </a:solidFill>
              <a:latin typeface="Arial Narrow" panose="020B0606020202030204" pitchFamily="34" charset="0"/>
            </a:endParaRPr>
          </a:p>
        </p:txBody>
      </p:sp>
      <p:sp>
        <p:nvSpPr>
          <p:cNvPr id="13" name="TextBox 12">
            <a:extLst>
              <a:ext uri="{FF2B5EF4-FFF2-40B4-BE49-F238E27FC236}">
                <a16:creationId xmlns:a16="http://schemas.microsoft.com/office/drawing/2014/main" id="{AD41B081-B56E-4556-88CE-2D6168020F54}"/>
              </a:ext>
            </a:extLst>
          </p:cNvPr>
          <p:cNvSpPr txBox="1"/>
          <p:nvPr/>
        </p:nvSpPr>
        <p:spPr>
          <a:xfrm>
            <a:off x="6422783" y="450167"/>
            <a:ext cx="5508869" cy="646331"/>
          </a:xfrm>
          <a:prstGeom prst="rect">
            <a:avLst/>
          </a:prstGeom>
          <a:noFill/>
        </p:spPr>
        <p:txBody>
          <a:bodyPr wrap="square" rtlCol="0">
            <a:spAutoFit/>
          </a:bodyPr>
          <a:lstStyle/>
          <a:p>
            <a:r>
              <a:rPr lang="en-US" sz="3600" b="1" dirty="0">
                <a:solidFill>
                  <a:srgbClr val="076F2F"/>
                </a:solidFill>
                <a:latin typeface="Arial Narrow" panose="020B0606020202030204" pitchFamily="34" charset="0"/>
              </a:rPr>
              <a:t>CONSULTATIVE PARTNERS</a:t>
            </a:r>
          </a:p>
        </p:txBody>
      </p:sp>
    </p:spTree>
    <p:extLst>
      <p:ext uri="{BB962C8B-B14F-4D97-AF65-F5344CB8AC3E}">
        <p14:creationId xmlns:p14="http://schemas.microsoft.com/office/powerpoint/2010/main" val="5134264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5619152-7AA4-41AC-88B1-145022815AC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7420B023-60DA-4FBB-8BCA-F0ED8880C3E5}"/>
              </a:ext>
            </a:extLst>
          </p:cNvPr>
          <p:cNvSpPr txBox="1"/>
          <p:nvPr/>
        </p:nvSpPr>
        <p:spPr>
          <a:xfrm>
            <a:off x="0" y="388897"/>
            <a:ext cx="12192000" cy="707886"/>
          </a:xfrm>
          <a:prstGeom prst="rect">
            <a:avLst/>
          </a:prstGeom>
          <a:noFill/>
        </p:spPr>
        <p:txBody>
          <a:bodyPr wrap="square" rtlCol="0">
            <a:spAutoFit/>
          </a:bodyPr>
          <a:lstStyle/>
          <a:p>
            <a:pPr algn="ctr"/>
            <a:r>
              <a:rPr lang="en-US" sz="4000" b="1" dirty="0">
                <a:solidFill>
                  <a:srgbClr val="076F2F"/>
                </a:solidFill>
                <a:latin typeface="Arial Narrow" panose="020B0606020202030204" pitchFamily="34" charset="0"/>
              </a:rPr>
              <a:t>FOOD WASTED = PRODUCTIVITY LOST</a:t>
            </a:r>
          </a:p>
        </p:txBody>
      </p:sp>
      <p:graphicFrame>
        <p:nvGraphicFramePr>
          <p:cNvPr id="10" name="Table 9">
            <a:extLst>
              <a:ext uri="{FF2B5EF4-FFF2-40B4-BE49-F238E27FC236}">
                <a16:creationId xmlns:a16="http://schemas.microsoft.com/office/drawing/2014/main" id="{4E0C1573-1549-48CA-A553-1EABCD890642}"/>
              </a:ext>
            </a:extLst>
          </p:cNvPr>
          <p:cNvGraphicFramePr>
            <a:graphicFrameLocks noGrp="1"/>
          </p:cNvGraphicFramePr>
          <p:nvPr>
            <p:extLst/>
          </p:nvPr>
        </p:nvGraphicFramePr>
        <p:xfrm>
          <a:off x="317553" y="1232696"/>
          <a:ext cx="11556894" cy="4392607"/>
        </p:xfrm>
        <a:graphic>
          <a:graphicData uri="http://schemas.openxmlformats.org/drawingml/2006/table">
            <a:tbl>
              <a:tblPr firstRow="1" bandRow="1">
                <a:tableStyleId>{93296810-A885-4BE3-A3E7-6D5BEEA58F35}</a:tableStyleId>
              </a:tblPr>
              <a:tblGrid>
                <a:gridCol w="5778447">
                  <a:extLst>
                    <a:ext uri="{9D8B030D-6E8A-4147-A177-3AD203B41FA5}">
                      <a16:colId xmlns:a16="http://schemas.microsoft.com/office/drawing/2014/main" val="2918598663"/>
                    </a:ext>
                  </a:extLst>
                </a:gridCol>
                <a:gridCol w="5778447">
                  <a:extLst>
                    <a:ext uri="{9D8B030D-6E8A-4147-A177-3AD203B41FA5}">
                      <a16:colId xmlns:a16="http://schemas.microsoft.com/office/drawing/2014/main" val="2005392452"/>
                    </a:ext>
                  </a:extLst>
                </a:gridCol>
              </a:tblGrid>
              <a:tr h="1167753">
                <a:tc gridSpan="2">
                  <a:txBody>
                    <a:bodyPr/>
                    <a:lstStyle/>
                    <a:p>
                      <a:pPr algn="ctr"/>
                      <a:r>
                        <a:rPr lang="en-US" sz="3300" dirty="0"/>
                        <a:t>AGRICULTURAL INPUTS AND RESOURCES USED </a:t>
                      </a:r>
                    </a:p>
                    <a:p>
                      <a:pPr algn="ctr"/>
                      <a:r>
                        <a:rPr lang="en-US" sz="3300" dirty="0"/>
                        <a:t>TO PRODUCE WASTED FOOD (U.S.)</a:t>
                      </a:r>
                    </a:p>
                  </a:txBody>
                  <a:tcPr marL="88001" marR="88001" marT="44001" marB="44001"/>
                </a:tc>
                <a:tc hMerge="1">
                  <a:txBody>
                    <a:bodyPr/>
                    <a:lstStyle/>
                    <a:p>
                      <a:endParaRPr lang="en-US" dirty="0"/>
                    </a:p>
                  </a:txBody>
                  <a:tcPr/>
                </a:tc>
                <a:extLst>
                  <a:ext uri="{0D108BD9-81ED-4DB2-BD59-A6C34878D82A}">
                    <a16:rowId xmlns:a16="http://schemas.microsoft.com/office/drawing/2014/main" val="3215591324"/>
                  </a:ext>
                </a:extLst>
              </a:tr>
              <a:tr h="683268">
                <a:tc>
                  <a:txBody>
                    <a:bodyPr/>
                    <a:lstStyle/>
                    <a:p>
                      <a:r>
                        <a:rPr lang="en-US" sz="3300" dirty="0">
                          <a:solidFill>
                            <a:srgbClr val="076F2F"/>
                          </a:solidFill>
                        </a:rPr>
                        <a:t>Cropland</a:t>
                      </a:r>
                    </a:p>
                  </a:txBody>
                  <a:tcPr marL="169211" marR="169211" marT="84605" marB="84605"/>
                </a:tc>
                <a:tc>
                  <a:txBody>
                    <a:bodyPr/>
                    <a:lstStyle/>
                    <a:p>
                      <a:r>
                        <a:rPr lang="en-US" sz="3300" dirty="0">
                          <a:solidFill>
                            <a:srgbClr val="076F2F"/>
                          </a:solidFill>
                        </a:rPr>
                        <a:t>30 million acres</a:t>
                      </a:r>
                    </a:p>
                  </a:txBody>
                  <a:tcPr marL="169211" marR="169211" marT="84605" marB="84605"/>
                </a:tc>
                <a:extLst>
                  <a:ext uri="{0D108BD9-81ED-4DB2-BD59-A6C34878D82A}">
                    <a16:rowId xmlns:a16="http://schemas.microsoft.com/office/drawing/2014/main" val="3264786066"/>
                  </a:ext>
                </a:extLst>
              </a:tr>
              <a:tr h="683268">
                <a:tc>
                  <a:txBody>
                    <a:bodyPr/>
                    <a:lstStyle/>
                    <a:p>
                      <a:r>
                        <a:rPr lang="en-US" sz="3300" dirty="0">
                          <a:solidFill>
                            <a:srgbClr val="076F2F"/>
                          </a:solidFill>
                        </a:rPr>
                        <a:t>Irrigation Water</a:t>
                      </a:r>
                    </a:p>
                  </a:txBody>
                  <a:tcPr marL="169211" marR="169211" marT="84605" marB="84605"/>
                </a:tc>
                <a:tc>
                  <a:txBody>
                    <a:bodyPr/>
                    <a:lstStyle/>
                    <a:p>
                      <a:r>
                        <a:rPr lang="en-US" sz="3300" dirty="0">
                          <a:solidFill>
                            <a:srgbClr val="076F2F"/>
                          </a:solidFill>
                        </a:rPr>
                        <a:t>4.2 trillion gallons</a:t>
                      </a:r>
                    </a:p>
                  </a:txBody>
                  <a:tcPr marL="169211" marR="169211" marT="84605" marB="84605"/>
                </a:tc>
                <a:extLst>
                  <a:ext uri="{0D108BD9-81ED-4DB2-BD59-A6C34878D82A}">
                    <a16:rowId xmlns:a16="http://schemas.microsoft.com/office/drawing/2014/main" val="1343857648"/>
                  </a:ext>
                </a:extLst>
              </a:tr>
              <a:tr h="683268">
                <a:tc>
                  <a:txBody>
                    <a:bodyPr/>
                    <a:lstStyle/>
                    <a:p>
                      <a:r>
                        <a:rPr lang="en-US" sz="3300" dirty="0">
                          <a:solidFill>
                            <a:srgbClr val="076F2F"/>
                          </a:solidFill>
                        </a:rPr>
                        <a:t>Pesticide </a:t>
                      </a:r>
                    </a:p>
                  </a:txBody>
                  <a:tcPr marL="169211" marR="169211" marT="84605" marB="84605"/>
                </a:tc>
                <a:tc>
                  <a:txBody>
                    <a:bodyPr/>
                    <a:lstStyle/>
                    <a:p>
                      <a:r>
                        <a:rPr lang="en-US" sz="3300" dirty="0">
                          <a:solidFill>
                            <a:srgbClr val="076F2F"/>
                          </a:solidFill>
                        </a:rPr>
                        <a:t>780 million pounds</a:t>
                      </a:r>
                    </a:p>
                  </a:txBody>
                  <a:tcPr marL="169211" marR="169211" marT="84605" marB="84605"/>
                </a:tc>
                <a:extLst>
                  <a:ext uri="{0D108BD9-81ED-4DB2-BD59-A6C34878D82A}">
                    <a16:rowId xmlns:a16="http://schemas.microsoft.com/office/drawing/2014/main" val="2481357532"/>
                  </a:ext>
                </a:extLst>
              </a:tr>
              <a:tr h="1167753">
                <a:tc>
                  <a:txBody>
                    <a:bodyPr/>
                    <a:lstStyle/>
                    <a:p>
                      <a:r>
                        <a:rPr lang="en-US" sz="3300" dirty="0">
                          <a:solidFill>
                            <a:srgbClr val="076F2F"/>
                          </a:solidFill>
                        </a:rPr>
                        <a:t>Fertilizer </a:t>
                      </a:r>
                    </a:p>
                    <a:p>
                      <a:r>
                        <a:rPr lang="en-US" sz="3300" dirty="0">
                          <a:solidFill>
                            <a:srgbClr val="076F2F"/>
                          </a:solidFill>
                        </a:rPr>
                        <a:t>(Nitrogen, Phosphorus, Potash)</a:t>
                      </a:r>
                    </a:p>
                  </a:txBody>
                  <a:tcPr marL="169211" marR="169211" marT="84605" marB="84605"/>
                </a:tc>
                <a:tc>
                  <a:txBody>
                    <a:bodyPr/>
                    <a:lstStyle/>
                    <a:p>
                      <a:r>
                        <a:rPr lang="en-US" sz="3300" dirty="0">
                          <a:solidFill>
                            <a:srgbClr val="076F2F"/>
                          </a:solidFill>
                        </a:rPr>
                        <a:t>5.6 billion pounds</a:t>
                      </a:r>
                    </a:p>
                  </a:txBody>
                  <a:tcPr marL="169211" marR="169211" marT="84605" marB="84605"/>
                </a:tc>
                <a:extLst>
                  <a:ext uri="{0D108BD9-81ED-4DB2-BD59-A6C34878D82A}">
                    <a16:rowId xmlns:a16="http://schemas.microsoft.com/office/drawing/2014/main" val="513370431"/>
                  </a:ext>
                </a:extLst>
              </a:tr>
            </a:tbl>
          </a:graphicData>
        </a:graphic>
      </p:graphicFrame>
    </p:spTree>
    <p:extLst>
      <p:ext uri="{BB962C8B-B14F-4D97-AF65-F5344CB8AC3E}">
        <p14:creationId xmlns:p14="http://schemas.microsoft.com/office/powerpoint/2010/main" val="2001261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5FFAE69-0043-4E64-BEE4-CBC7AFC2E16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923CD201-5815-462E-9550-0EA13D8B754D}"/>
              </a:ext>
            </a:extLst>
          </p:cNvPr>
          <p:cNvSpPr txBox="1"/>
          <p:nvPr/>
        </p:nvSpPr>
        <p:spPr>
          <a:xfrm>
            <a:off x="466668" y="391423"/>
            <a:ext cx="10943454" cy="830997"/>
          </a:xfrm>
          <a:prstGeom prst="rect">
            <a:avLst/>
          </a:prstGeom>
          <a:noFill/>
        </p:spPr>
        <p:txBody>
          <a:bodyPr wrap="square" rtlCol="0">
            <a:spAutoFit/>
          </a:bodyPr>
          <a:lstStyle/>
          <a:p>
            <a:r>
              <a:rPr lang="en-US" sz="4800" b="1" dirty="0">
                <a:solidFill>
                  <a:srgbClr val="009033"/>
                </a:solidFill>
                <a:latin typeface="Arial Narrow" panose="020B0606020202030204" pitchFamily="34" charset="0"/>
              </a:rPr>
              <a:t>TRANSFORMING FOOD AND AGRICULTURE</a:t>
            </a:r>
            <a:endParaRPr lang="en-US" sz="4800" b="1" dirty="0">
              <a:solidFill>
                <a:srgbClr val="004A64"/>
              </a:solidFill>
              <a:latin typeface="Arial Narrow" panose="020B0606020202030204" pitchFamily="34" charset="0"/>
            </a:endParaRPr>
          </a:p>
        </p:txBody>
      </p:sp>
      <p:pic>
        <p:nvPicPr>
          <p:cNvPr id="25" name="Picture 24">
            <a:extLst>
              <a:ext uri="{FF2B5EF4-FFF2-40B4-BE49-F238E27FC236}">
                <a16:creationId xmlns:a16="http://schemas.microsoft.com/office/drawing/2014/main" id="{6EBEFDC6-B78D-4F3E-B563-9A3DD9CC2F0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734489" y="1178091"/>
            <a:ext cx="2351971" cy="2351971"/>
          </a:xfrm>
          <a:prstGeom prst="rect">
            <a:avLst/>
          </a:prstGeom>
        </p:spPr>
      </p:pic>
      <p:pic>
        <p:nvPicPr>
          <p:cNvPr id="15" name="Picture 14">
            <a:extLst>
              <a:ext uri="{FF2B5EF4-FFF2-40B4-BE49-F238E27FC236}">
                <a16:creationId xmlns:a16="http://schemas.microsoft.com/office/drawing/2014/main" id="{1F98CD39-1B04-4A82-B111-7DEFAD8602CF}"/>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526963" y="4098056"/>
            <a:ext cx="2549615" cy="2351971"/>
          </a:xfrm>
          <a:prstGeom prst="rect">
            <a:avLst/>
          </a:prstGeom>
        </p:spPr>
      </p:pic>
      <p:pic>
        <p:nvPicPr>
          <p:cNvPr id="11" name="Picture 10">
            <a:extLst>
              <a:ext uri="{FF2B5EF4-FFF2-40B4-BE49-F238E27FC236}">
                <a16:creationId xmlns:a16="http://schemas.microsoft.com/office/drawing/2014/main" id="{EF5BA361-4CE6-4B45-A6A1-2CFDAF9E181B}"/>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518787" y="1690868"/>
            <a:ext cx="3231488" cy="3231488"/>
          </a:xfrm>
          <a:prstGeom prst="rect">
            <a:avLst/>
          </a:prstGeom>
        </p:spPr>
      </p:pic>
      <p:sp>
        <p:nvSpPr>
          <p:cNvPr id="35" name="TextBox 34">
            <a:extLst>
              <a:ext uri="{FF2B5EF4-FFF2-40B4-BE49-F238E27FC236}">
                <a16:creationId xmlns:a16="http://schemas.microsoft.com/office/drawing/2014/main" id="{AB4754DF-5F9B-4A33-A5F4-E51102BE553A}"/>
              </a:ext>
            </a:extLst>
          </p:cNvPr>
          <p:cNvSpPr txBox="1"/>
          <p:nvPr/>
        </p:nvSpPr>
        <p:spPr>
          <a:xfrm>
            <a:off x="3241987" y="1896227"/>
            <a:ext cx="5335816" cy="915699"/>
          </a:xfrm>
          <a:prstGeom prst="rect">
            <a:avLst/>
          </a:prstGeom>
          <a:noFill/>
        </p:spPr>
        <p:txBody>
          <a:bodyPr wrap="square" rtlCol="0">
            <a:spAutoFit/>
          </a:bodyPr>
          <a:lstStyle/>
          <a:p>
            <a:pPr algn="ctr"/>
            <a:r>
              <a:rPr lang="en-US" sz="6600" dirty="0">
                <a:solidFill>
                  <a:srgbClr val="0078A2"/>
                </a:solidFill>
                <a:latin typeface="Arial Narrow" panose="020B0606020202030204" pitchFamily="34" charset="0"/>
              </a:rPr>
              <a:t>CONSUMERS</a:t>
            </a:r>
          </a:p>
        </p:txBody>
      </p:sp>
      <p:sp>
        <p:nvSpPr>
          <p:cNvPr id="36" name="TextBox 35">
            <a:extLst>
              <a:ext uri="{FF2B5EF4-FFF2-40B4-BE49-F238E27FC236}">
                <a16:creationId xmlns:a16="http://schemas.microsoft.com/office/drawing/2014/main" id="{B1971EF9-0DAF-4625-ABFD-08C45ADC5FD0}"/>
              </a:ext>
            </a:extLst>
          </p:cNvPr>
          <p:cNvSpPr txBox="1"/>
          <p:nvPr/>
        </p:nvSpPr>
        <p:spPr>
          <a:xfrm>
            <a:off x="3235361" y="4653094"/>
            <a:ext cx="5335816" cy="915699"/>
          </a:xfrm>
          <a:prstGeom prst="rect">
            <a:avLst/>
          </a:prstGeom>
          <a:noFill/>
        </p:spPr>
        <p:txBody>
          <a:bodyPr wrap="square" rtlCol="0">
            <a:spAutoFit/>
          </a:bodyPr>
          <a:lstStyle/>
          <a:p>
            <a:pPr algn="ctr"/>
            <a:r>
              <a:rPr lang="en-US" sz="6600" dirty="0">
                <a:solidFill>
                  <a:srgbClr val="A2221A"/>
                </a:solidFill>
                <a:latin typeface="Arial Narrow" panose="020B0606020202030204" pitchFamily="34" charset="0"/>
              </a:rPr>
              <a:t>PRODUCERS</a:t>
            </a:r>
          </a:p>
        </p:txBody>
      </p:sp>
      <p:sp>
        <p:nvSpPr>
          <p:cNvPr id="37" name="TextBox 36">
            <a:extLst>
              <a:ext uri="{FF2B5EF4-FFF2-40B4-BE49-F238E27FC236}">
                <a16:creationId xmlns:a16="http://schemas.microsoft.com/office/drawing/2014/main" id="{DFEDB72C-08B8-461E-857A-DED55BAD8414}"/>
              </a:ext>
            </a:extLst>
          </p:cNvPr>
          <p:cNvSpPr txBox="1"/>
          <p:nvPr/>
        </p:nvSpPr>
        <p:spPr>
          <a:xfrm>
            <a:off x="3281075" y="3269323"/>
            <a:ext cx="5335816" cy="915699"/>
          </a:xfrm>
          <a:prstGeom prst="rect">
            <a:avLst/>
          </a:prstGeom>
          <a:noFill/>
        </p:spPr>
        <p:txBody>
          <a:bodyPr wrap="square" rtlCol="0">
            <a:spAutoFit/>
          </a:bodyPr>
          <a:lstStyle/>
          <a:p>
            <a:pPr algn="ctr"/>
            <a:r>
              <a:rPr lang="en-US" sz="6600" dirty="0">
                <a:solidFill>
                  <a:srgbClr val="076F2F"/>
                </a:solidFill>
                <a:latin typeface="Arial Narrow" panose="020B0606020202030204" pitchFamily="34" charset="0"/>
              </a:rPr>
              <a:t>ENVIRONMENT</a:t>
            </a:r>
          </a:p>
        </p:txBody>
      </p:sp>
    </p:spTree>
    <p:extLst>
      <p:ext uri="{BB962C8B-B14F-4D97-AF65-F5344CB8AC3E}">
        <p14:creationId xmlns:p14="http://schemas.microsoft.com/office/powerpoint/2010/main" val="905869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500"/>
                                        <p:tgtEl>
                                          <p:spTgt spid="35"/>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500"/>
                                        <p:tgtEl>
                                          <p:spTgt spid="37"/>
                                        </p:tgtEl>
                                      </p:cBhvr>
                                    </p:animEffect>
                                  </p:childTnLst>
                                </p:cTn>
                              </p:par>
                            </p:childTnLst>
                          </p:cTn>
                        </p:par>
                        <p:par>
                          <p:cTn id="22" fill="hold">
                            <p:stCondLst>
                              <p:cond delay="1500"/>
                            </p:stCondLst>
                            <p:childTnLst>
                              <p:par>
                                <p:cTn id="23" presetID="10" presetClass="entr" presetSubtype="0"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5" grpId="0"/>
      <p:bldP spid="36" grpId="0"/>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6485C2F-923D-4912-A403-4E9B4E9F3C5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038F8D1E-71CB-4BF5-BAA0-DAF5A1CC67CE}"/>
              </a:ext>
            </a:extLst>
          </p:cNvPr>
          <p:cNvSpPr txBox="1"/>
          <p:nvPr/>
        </p:nvSpPr>
        <p:spPr>
          <a:xfrm>
            <a:off x="-993608" y="454455"/>
            <a:ext cx="10111850" cy="1446550"/>
          </a:xfrm>
          <a:prstGeom prst="rect">
            <a:avLst/>
          </a:prstGeom>
          <a:noFill/>
        </p:spPr>
        <p:txBody>
          <a:bodyPr wrap="square" rtlCol="0">
            <a:spAutoFit/>
          </a:bodyPr>
          <a:lstStyle/>
          <a:p>
            <a:pPr algn="ctr"/>
            <a:r>
              <a:rPr lang="en-US" sz="4400" b="1" dirty="0">
                <a:solidFill>
                  <a:srgbClr val="0AA245"/>
                </a:solidFill>
                <a:latin typeface="Arial Narrow" panose="020B0606020202030204" pitchFamily="34" charset="0"/>
              </a:rPr>
              <a:t>HARVESTING ZINC FOR HEALTHY </a:t>
            </a:r>
          </a:p>
          <a:p>
            <a:pPr algn="ctr"/>
            <a:r>
              <a:rPr lang="en-US" sz="4400" b="1" dirty="0">
                <a:solidFill>
                  <a:srgbClr val="0AA245"/>
                </a:solidFill>
                <a:latin typeface="Arial Narrow" panose="020B0606020202030204" pitchFamily="34" charset="0"/>
              </a:rPr>
              <a:t>SOILS, CROPS &amp; PEOPLE</a:t>
            </a:r>
          </a:p>
        </p:txBody>
      </p:sp>
      <p:pic>
        <p:nvPicPr>
          <p:cNvPr id="3" name="Picture 2">
            <a:extLst>
              <a:ext uri="{FF2B5EF4-FFF2-40B4-BE49-F238E27FC236}">
                <a16:creationId xmlns:a16="http://schemas.microsoft.com/office/drawing/2014/main" id="{B87D9585-17D8-42C2-9A03-862E8FD5250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919245" y="1"/>
            <a:ext cx="4272754" cy="3631841"/>
          </a:xfrm>
          <a:prstGeom prst="rect">
            <a:avLst/>
          </a:prstGeom>
        </p:spPr>
      </p:pic>
      <p:sp>
        <p:nvSpPr>
          <p:cNvPr id="5" name="TextBox 4">
            <a:extLst>
              <a:ext uri="{FF2B5EF4-FFF2-40B4-BE49-F238E27FC236}">
                <a16:creationId xmlns:a16="http://schemas.microsoft.com/office/drawing/2014/main" id="{63673CEB-1847-49AD-93A8-8A822301CC2C}"/>
              </a:ext>
            </a:extLst>
          </p:cNvPr>
          <p:cNvSpPr txBox="1"/>
          <p:nvPr/>
        </p:nvSpPr>
        <p:spPr>
          <a:xfrm>
            <a:off x="7813435" y="4093271"/>
            <a:ext cx="4181341" cy="1077218"/>
          </a:xfrm>
          <a:prstGeom prst="rect">
            <a:avLst/>
          </a:prstGeom>
          <a:noFill/>
        </p:spPr>
        <p:txBody>
          <a:bodyPr wrap="square" rtlCol="0">
            <a:spAutoFit/>
          </a:bodyPr>
          <a:lstStyle/>
          <a:p>
            <a:pPr algn="r"/>
            <a:r>
              <a:rPr lang="en-US" sz="3200" dirty="0">
                <a:solidFill>
                  <a:srgbClr val="0AA245"/>
                </a:solidFill>
                <a:latin typeface="Arial Narrow" panose="020B0606020202030204" pitchFamily="34" charset="0"/>
              </a:rPr>
              <a:t>The Mosaic Company</a:t>
            </a:r>
          </a:p>
          <a:p>
            <a:pPr algn="r"/>
            <a:r>
              <a:rPr lang="en-US" sz="3200" dirty="0">
                <a:solidFill>
                  <a:srgbClr val="0AA245"/>
                </a:solidFill>
                <a:latin typeface="Arial Narrow" panose="020B0606020202030204" pitchFamily="34" charset="0"/>
              </a:rPr>
              <a:t>HarvestPlus</a:t>
            </a:r>
          </a:p>
        </p:txBody>
      </p:sp>
      <p:sp>
        <p:nvSpPr>
          <p:cNvPr id="9" name="TextBox 8">
            <a:extLst>
              <a:ext uri="{FF2B5EF4-FFF2-40B4-BE49-F238E27FC236}">
                <a16:creationId xmlns:a16="http://schemas.microsoft.com/office/drawing/2014/main" id="{C00D2778-E239-40CD-BDA2-8A71C18F0B84}"/>
              </a:ext>
            </a:extLst>
          </p:cNvPr>
          <p:cNvSpPr txBox="1"/>
          <p:nvPr/>
        </p:nvSpPr>
        <p:spPr>
          <a:xfrm>
            <a:off x="658927" y="2304371"/>
            <a:ext cx="6957283" cy="3170099"/>
          </a:xfrm>
          <a:prstGeom prst="rect">
            <a:avLst/>
          </a:prstGeom>
          <a:noFill/>
        </p:spPr>
        <p:txBody>
          <a:bodyPr wrap="square" rtlCol="0">
            <a:spAutoFit/>
          </a:bodyPr>
          <a:lstStyle/>
          <a:p>
            <a:pPr marL="285750" indent="-285750">
              <a:spcAft>
                <a:spcPts val="1200"/>
              </a:spcAft>
              <a:buClr>
                <a:srgbClr val="0AA245"/>
              </a:buClr>
              <a:buFont typeface="Wingdings" panose="05000000000000000000" pitchFamily="2" charset="2"/>
              <a:buChar char="Ø"/>
            </a:pPr>
            <a:r>
              <a:rPr lang="en-US" sz="3600" dirty="0">
                <a:solidFill>
                  <a:srgbClr val="0AA245"/>
                </a:solidFill>
                <a:latin typeface="Arial Narrow" panose="020B0606020202030204" pitchFamily="34" charset="0"/>
              </a:rPr>
              <a:t>Addressing zinc deficiency, a form of “hidden hunger”</a:t>
            </a:r>
          </a:p>
          <a:p>
            <a:pPr marL="285750" indent="-285750">
              <a:spcAft>
                <a:spcPts val="1200"/>
              </a:spcAft>
              <a:buClr>
                <a:srgbClr val="0AA245"/>
              </a:buClr>
              <a:buFont typeface="Wingdings" panose="05000000000000000000" pitchFamily="2" charset="2"/>
              <a:buChar char="Ø"/>
            </a:pPr>
            <a:r>
              <a:rPr lang="en-US" sz="3600" dirty="0">
                <a:solidFill>
                  <a:srgbClr val="0AA245"/>
                </a:solidFill>
                <a:latin typeface="Arial Narrow" panose="020B0606020202030204" pitchFamily="34" charset="0"/>
              </a:rPr>
              <a:t>Promoting agronomic biofortification &amp; soil fertilization of staple grains</a:t>
            </a:r>
          </a:p>
          <a:p>
            <a:pPr marL="285750" indent="-285750">
              <a:spcAft>
                <a:spcPts val="1200"/>
              </a:spcAft>
              <a:buClr>
                <a:srgbClr val="0AA245"/>
              </a:buClr>
              <a:buFont typeface="Wingdings" panose="05000000000000000000" pitchFamily="2" charset="2"/>
              <a:buChar char="Ø"/>
            </a:pPr>
            <a:r>
              <a:rPr lang="en-US" sz="3600" dirty="0">
                <a:solidFill>
                  <a:srgbClr val="0AA245"/>
                </a:solidFill>
                <a:latin typeface="Arial Narrow" panose="020B0606020202030204" pitchFamily="34" charset="0"/>
              </a:rPr>
              <a:t>Doubled zinc levels in harvested grain</a:t>
            </a:r>
          </a:p>
        </p:txBody>
      </p:sp>
    </p:spTree>
    <p:extLst>
      <p:ext uri="{BB962C8B-B14F-4D97-AF65-F5344CB8AC3E}">
        <p14:creationId xmlns:p14="http://schemas.microsoft.com/office/powerpoint/2010/main" val="4138231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3481B5C-B4FE-4B5E-B77A-F48A1AB9CB3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TextBox 2">
            <a:extLst>
              <a:ext uri="{FF2B5EF4-FFF2-40B4-BE49-F238E27FC236}">
                <a16:creationId xmlns:a16="http://schemas.microsoft.com/office/drawing/2014/main" id="{574AA870-993A-4A36-9DAA-22CE47C9D82E}"/>
              </a:ext>
            </a:extLst>
          </p:cNvPr>
          <p:cNvSpPr txBox="1"/>
          <p:nvPr/>
        </p:nvSpPr>
        <p:spPr>
          <a:xfrm>
            <a:off x="-2396265" y="277423"/>
            <a:ext cx="12192000" cy="1446550"/>
          </a:xfrm>
          <a:prstGeom prst="rect">
            <a:avLst/>
          </a:prstGeom>
          <a:noFill/>
        </p:spPr>
        <p:txBody>
          <a:bodyPr wrap="square" rtlCol="0">
            <a:spAutoFit/>
          </a:bodyPr>
          <a:lstStyle/>
          <a:p>
            <a:pPr algn="ctr"/>
            <a:r>
              <a:rPr lang="en-US" sz="4400" b="1" dirty="0">
                <a:solidFill>
                  <a:srgbClr val="0078A2"/>
                </a:solidFill>
                <a:latin typeface="Arial Narrow" panose="020B0606020202030204" pitchFamily="34" charset="0"/>
              </a:rPr>
              <a:t>A NEED FOR SEEDS AND </a:t>
            </a:r>
          </a:p>
          <a:p>
            <a:pPr algn="ctr"/>
            <a:r>
              <a:rPr lang="en-US" sz="4400" b="1" dirty="0">
                <a:solidFill>
                  <a:srgbClr val="0078A2"/>
                </a:solidFill>
                <a:latin typeface="Arial Narrow" panose="020B0606020202030204" pitchFamily="34" charset="0"/>
              </a:rPr>
              <a:t>SEED SYSTEMS</a:t>
            </a:r>
          </a:p>
        </p:txBody>
      </p:sp>
      <p:pic>
        <p:nvPicPr>
          <p:cNvPr id="6" name="Picture 5">
            <a:extLst>
              <a:ext uri="{FF2B5EF4-FFF2-40B4-BE49-F238E27FC236}">
                <a16:creationId xmlns:a16="http://schemas.microsoft.com/office/drawing/2014/main" id="{D3E5A115-163D-47A5-9039-57C92F1F174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399473" y="0"/>
            <a:ext cx="4792528" cy="4133794"/>
          </a:xfrm>
          <a:prstGeom prst="rect">
            <a:avLst/>
          </a:prstGeom>
        </p:spPr>
      </p:pic>
      <p:sp>
        <p:nvSpPr>
          <p:cNvPr id="7" name="TextBox 6">
            <a:extLst>
              <a:ext uri="{FF2B5EF4-FFF2-40B4-BE49-F238E27FC236}">
                <a16:creationId xmlns:a16="http://schemas.microsoft.com/office/drawing/2014/main" id="{C6D33F26-246E-48A6-8D89-2FA4E0F3E66C}"/>
              </a:ext>
            </a:extLst>
          </p:cNvPr>
          <p:cNvSpPr txBox="1"/>
          <p:nvPr/>
        </p:nvSpPr>
        <p:spPr>
          <a:xfrm>
            <a:off x="7820975" y="4418679"/>
            <a:ext cx="4181341" cy="1077218"/>
          </a:xfrm>
          <a:prstGeom prst="rect">
            <a:avLst/>
          </a:prstGeom>
          <a:noFill/>
        </p:spPr>
        <p:txBody>
          <a:bodyPr wrap="square" rtlCol="0">
            <a:spAutoFit/>
          </a:bodyPr>
          <a:lstStyle/>
          <a:p>
            <a:pPr algn="r"/>
            <a:r>
              <a:rPr lang="en-US" sz="3200" dirty="0">
                <a:solidFill>
                  <a:srgbClr val="0078A2"/>
                </a:solidFill>
                <a:latin typeface="Arial Narrow" panose="020B0606020202030204" pitchFamily="34" charset="0"/>
              </a:rPr>
              <a:t>Corteva Agriscience™</a:t>
            </a:r>
          </a:p>
          <a:p>
            <a:pPr algn="r"/>
            <a:r>
              <a:rPr lang="en-US" sz="3200" dirty="0">
                <a:solidFill>
                  <a:srgbClr val="0078A2"/>
                </a:solidFill>
                <a:latin typeface="Arial Narrow" panose="020B0606020202030204" pitchFamily="34" charset="0"/>
              </a:rPr>
              <a:t>ICRISAT</a:t>
            </a:r>
          </a:p>
        </p:txBody>
      </p:sp>
      <p:sp>
        <p:nvSpPr>
          <p:cNvPr id="8" name="TextBox 7">
            <a:extLst>
              <a:ext uri="{FF2B5EF4-FFF2-40B4-BE49-F238E27FC236}">
                <a16:creationId xmlns:a16="http://schemas.microsoft.com/office/drawing/2014/main" id="{4F3A8A5E-7C12-4F28-8531-98CDBA20AE71}"/>
              </a:ext>
            </a:extLst>
          </p:cNvPr>
          <p:cNvSpPr txBox="1"/>
          <p:nvPr/>
        </p:nvSpPr>
        <p:spPr>
          <a:xfrm>
            <a:off x="583049" y="2008858"/>
            <a:ext cx="6233375" cy="3724096"/>
          </a:xfrm>
          <a:prstGeom prst="rect">
            <a:avLst/>
          </a:prstGeom>
          <a:noFill/>
        </p:spPr>
        <p:txBody>
          <a:bodyPr wrap="square" rtlCol="0">
            <a:spAutoFit/>
          </a:bodyPr>
          <a:lstStyle/>
          <a:p>
            <a:pPr marL="285750" indent="-285750">
              <a:spcAft>
                <a:spcPts val="1200"/>
              </a:spcAft>
              <a:buClr>
                <a:srgbClr val="0078A2"/>
              </a:buClr>
              <a:buFont typeface="Wingdings" panose="05000000000000000000" pitchFamily="2" charset="2"/>
              <a:buChar char="Ø"/>
            </a:pPr>
            <a:r>
              <a:rPr lang="en-US" sz="3600" dirty="0">
                <a:solidFill>
                  <a:srgbClr val="0078A2"/>
                </a:solidFill>
                <a:latin typeface="Arial Narrow" panose="020B0606020202030204" pitchFamily="34" charset="0"/>
              </a:rPr>
              <a:t>Improving micronutrient content of sorghum and millet</a:t>
            </a:r>
          </a:p>
          <a:p>
            <a:pPr marL="285750" indent="-285750">
              <a:spcAft>
                <a:spcPts val="1200"/>
              </a:spcAft>
              <a:buClr>
                <a:srgbClr val="0078A2"/>
              </a:buClr>
              <a:buFont typeface="Wingdings" panose="05000000000000000000" pitchFamily="2" charset="2"/>
              <a:buChar char="Ø"/>
            </a:pPr>
            <a:r>
              <a:rPr lang="en-US" sz="3600" dirty="0">
                <a:solidFill>
                  <a:srgbClr val="0078A2"/>
                </a:solidFill>
                <a:latin typeface="Arial Narrow" panose="020B0606020202030204" pitchFamily="34" charset="0"/>
              </a:rPr>
              <a:t>Strengthening research capacity through partnership</a:t>
            </a:r>
          </a:p>
          <a:p>
            <a:pPr marL="285750" indent="-285750">
              <a:spcAft>
                <a:spcPts val="1200"/>
              </a:spcAft>
              <a:buClr>
                <a:srgbClr val="0078A2"/>
              </a:buClr>
              <a:buFont typeface="Wingdings" panose="05000000000000000000" pitchFamily="2" charset="2"/>
              <a:buChar char="Ø"/>
            </a:pPr>
            <a:r>
              <a:rPr lang="en-US" sz="3600" dirty="0">
                <a:solidFill>
                  <a:srgbClr val="0078A2"/>
                </a:solidFill>
                <a:latin typeface="Arial Narrow" panose="020B0606020202030204" pitchFamily="34" charset="0"/>
              </a:rPr>
              <a:t>Tailoring seed systems for small producers</a:t>
            </a:r>
          </a:p>
        </p:txBody>
      </p:sp>
    </p:spTree>
    <p:extLst>
      <p:ext uri="{BB962C8B-B14F-4D97-AF65-F5344CB8AC3E}">
        <p14:creationId xmlns:p14="http://schemas.microsoft.com/office/powerpoint/2010/main" val="3945225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7EDDC53-DA69-48A5-910E-2E5F422CF35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49226"/>
            <a:ext cx="12104485" cy="6808773"/>
          </a:xfrm>
          <a:prstGeom prst="rect">
            <a:avLst/>
          </a:prstGeom>
        </p:spPr>
      </p:pic>
      <p:sp>
        <p:nvSpPr>
          <p:cNvPr id="3" name="TextBox 2">
            <a:extLst>
              <a:ext uri="{FF2B5EF4-FFF2-40B4-BE49-F238E27FC236}">
                <a16:creationId xmlns:a16="http://schemas.microsoft.com/office/drawing/2014/main" id="{5ACF96A2-DBA2-4D91-B54B-DF1E6B122F12}"/>
              </a:ext>
            </a:extLst>
          </p:cNvPr>
          <p:cNvSpPr txBox="1"/>
          <p:nvPr/>
        </p:nvSpPr>
        <p:spPr>
          <a:xfrm>
            <a:off x="4104902" y="275485"/>
            <a:ext cx="8216720" cy="1446550"/>
          </a:xfrm>
          <a:prstGeom prst="rect">
            <a:avLst/>
          </a:prstGeom>
          <a:noFill/>
        </p:spPr>
        <p:txBody>
          <a:bodyPr wrap="square" rtlCol="0">
            <a:spAutoFit/>
          </a:bodyPr>
          <a:lstStyle/>
          <a:p>
            <a:pPr algn="ctr"/>
            <a:r>
              <a:rPr lang="en-US" sz="4400" b="1" dirty="0">
                <a:solidFill>
                  <a:srgbClr val="0AA245"/>
                </a:solidFill>
                <a:latin typeface="Arial Narrow" panose="020B0606020202030204" pitchFamily="34" charset="0"/>
              </a:rPr>
              <a:t>MECHANIZATION IS A PATH</a:t>
            </a:r>
          </a:p>
          <a:p>
            <a:pPr algn="ctr"/>
            <a:r>
              <a:rPr lang="en-US" sz="4400" b="1" dirty="0">
                <a:solidFill>
                  <a:srgbClr val="0AA245"/>
                </a:solidFill>
                <a:latin typeface="Arial Narrow" panose="020B0606020202030204" pitchFamily="34" charset="0"/>
              </a:rPr>
              <a:t>TO PRODUCTIVITY</a:t>
            </a:r>
          </a:p>
        </p:txBody>
      </p:sp>
      <p:pic>
        <p:nvPicPr>
          <p:cNvPr id="6" name="Picture 5">
            <a:extLst>
              <a:ext uri="{FF2B5EF4-FFF2-40B4-BE49-F238E27FC236}">
                <a16:creationId xmlns:a16="http://schemas.microsoft.com/office/drawing/2014/main" id="{761CB6A2-7A06-48D8-B104-6BE6943556B6}"/>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1" y="0"/>
            <a:ext cx="4777233" cy="4347732"/>
          </a:xfrm>
          <a:prstGeom prst="rect">
            <a:avLst/>
          </a:prstGeom>
        </p:spPr>
      </p:pic>
      <p:sp>
        <p:nvSpPr>
          <p:cNvPr id="7" name="TextBox 6">
            <a:extLst>
              <a:ext uri="{FF2B5EF4-FFF2-40B4-BE49-F238E27FC236}">
                <a16:creationId xmlns:a16="http://schemas.microsoft.com/office/drawing/2014/main" id="{53F9D62D-16DA-416E-B7D5-D712D5B15884}"/>
              </a:ext>
            </a:extLst>
          </p:cNvPr>
          <p:cNvSpPr txBox="1"/>
          <p:nvPr/>
        </p:nvSpPr>
        <p:spPr>
          <a:xfrm>
            <a:off x="446467" y="4573991"/>
            <a:ext cx="4181341" cy="1569660"/>
          </a:xfrm>
          <a:prstGeom prst="rect">
            <a:avLst/>
          </a:prstGeom>
          <a:noFill/>
        </p:spPr>
        <p:txBody>
          <a:bodyPr wrap="square" rtlCol="0">
            <a:spAutoFit/>
          </a:bodyPr>
          <a:lstStyle/>
          <a:p>
            <a:r>
              <a:rPr lang="en-US" sz="3200" dirty="0">
                <a:solidFill>
                  <a:srgbClr val="0AA245"/>
                </a:solidFill>
                <a:latin typeface="Arial Narrow" panose="020B0606020202030204" pitchFamily="34" charset="0"/>
              </a:rPr>
              <a:t>John Deere</a:t>
            </a:r>
          </a:p>
          <a:p>
            <a:r>
              <a:rPr lang="en-US" sz="3200" dirty="0">
                <a:solidFill>
                  <a:srgbClr val="0AA245"/>
                </a:solidFill>
                <a:latin typeface="Arial Narrow" panose="020B0606020202030204" pitchFamily="34" charset="0"/>
              </a:rPr>
              <a:t>Tata Group</a:t>
            </a:r>
          </a:p>
          <a:p>
            <a:r>
              <a:rPr lang="en-US" sz="3200" dirty="0">
                <a:solidFill>
                  <a:srgbClr val="0AA245"/>
                </a:solidFill>
                <a:latin typeface="Arial Narrow" panose="020B0606020202030204" pitchFamily="34" charset="0"/>
              </a:rPr>
              <a:t>Alluvial</a:t>
            </a:r>
          </a:p>
        </p:txBody>
      </p:sp>
      <p:sp>
        <p:nvSpPr>
          <p:cNvPr id="8" name="TextBox 7">
            <a:extLst>
              <a:ext uri="{FF2B5EF4-FFF2-40B4-BE49-F238E27FC236}">
                <a16:creationId xmlns:a16="http://schemas.microsoft.com/office/drawing/2014/main" id="{E7A01451-6F77-415F-AB77-EE7C61A26E86}"/>
              </a:ext>
            </a:extLst>
          </p:cNvPr>
          <p:cNvSpPr txBox="1"/>
          <p:nvPr/>
        </p:nvSpPr>
        <p:spPr>
          <a:xfrm>
            <a:off x="5074274" y="2069664"/>
            <a:ext cx="6838683" cy="3170099"/>
          </a:xfrm>
          <a:prstGeom prst="rect">
            <a:avLst/>
          </a:prstGeom>
          <a:noFill/>
        </p:spPr>
        <p:txBody>
          <a:bodyPr wrap="square" rtlCol="0">
            <a:spAutoFit/>
          </a:bodyPr>
          <a:lstStyle/>
          <a:p>
            <a:pPr marL="285750" indent="-285750">
              <a:spcAft>
                <a:spcPts val="1200"/>
              </a:spcAft>
              <a:buClr>
                <a:srgbClr val="0AA245"/>
              </a:buClr>
              <a:buFont typeface="Wingdings" panose="05000000000000000000" pitchFamily="2" charset="2"/>
              <a:buChar char="Ø"/>
            </a:pPr>
            <a:r>
              <a:rPr lang="en-US" sz="3600" dirty="0">
                <a:solidFill>
                  <a:srgbClr val="0AA245"/>
                </a:solidFill>
                <a:latin typeface="Arial Narrow" panose="020B0606020202030204" pitchFamily="34" charset="0"/>
              </a:rPr>
              <a:t>Expanding affordable mechanization services for small producers in Nigeria</a:t>
            </a:r>
          </a:p>
          <a:p>
            <a:pPr marL="285750" indent="-285750">
              <a:spcAft>
                <a:spcPts val="1200"/>
              </a:spcAft>
              <a:buClr>
                <a:srgbClr val="0AA245"/>
              </a:buClr>
              <a:buFont typeface="Wingdings" panose="05000000000000000000" pitchFamily="2" charset="2"/>
              <a:buChar char="Ø"/>
            </a:pPr>
            <a:r>
              <a:rPr lang="en-US" sz="3600" dirty="0">
                <a:solidFill>
                  <a:srgbClr val="0AA245"/>
                </a:solidFill>
                <a:latin typeface="Arial Narrow" panose="020B0606020202030204" pitchFamily="34" charset="0"/>
              </a:rPr>
              <a:t>Creating access to commercial markets</a:t>
            </a:r>
          </a:p>
          <a:p>
            <a:pPr marL="285750" indent="-285750">
              <a:spcAft>
                <a:spcPts val="1200"/>
              </a:spcAft>
              <a:buClr>
                <a:srgbClr val="0AA245"/>
              </a:buClr>
              <a:buFont typeface="Wingdings" panose="05000000000000000000" pitchFamily="2" charset="2"/>
              <a:buChar char="Ø"/>
            </a:pPr>
            <a:r>
              <a:rPr lang="en-US" sz="3600" dirty="0">
                <a:solidFill>
                  <a:srgbClr val="0AA245"/>
                </a:solidFill>
                <a:latin typeface="Arial Narrow" panose="020B0606020202030204" pitchFamily="34" charset="0"/>
              </a:rPr>
              <a:t>100,000 farmers will benefit</a:t>
            </a:r>
          </a:p>
        </p:txBody>
      </p:sp>
    </p:spTree>
    <p:extLst>
      <p:ext uri="{BB962C8B-B14F-4D97-AF65-F5344CB8AC3E}">
        <p14:creationId xmlns:p14="http://schemas.microsoft.com/office/powerpoint/2010/main" val="2346347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6485C2F-923D-4912-A403-4E9B4E9F3C5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038F8D1E-71CB-4BF5-BAA0-DAF5A1CC67CE}"/>
              </a:ext>
            </a:extLst>
          </p:cNvPr>
          <p:cNvSpPr txBox="1"/>
          <p:nvPr/>
        </p:nvSpPr>
        <p:spPr>
          <a:xfrm>
            <a:off x="513542" y="337631"/>
            <a:ext cx="5582456" cy="1446550"/>
          </a:xfrm>
          <a:prstGeom prst="rect">
            <a:avLst/>
          </a:prstGeom>
          <a:noFill/>
        </p:spPr>
        <p:txBody>
          <a:bodyPr wrap="square" rtlCol="0">
            <a:spAutoFit/>
          </a:bodyPr>
          <a:lstStyle/>
          <a:p>
            <a:r>
              <a:rPr lang="en-US" sz="4400" b="1" dirty="0">
                <a:solidFill>
                  <a:srgbClr val="0AA245"/>
                </a:solidFill>
                <a:latin typeface="Arial Narrow" panose="020B0606020202030204" pitchFamily="34" charset="0"/>
              </a:rPr>
              <a:t>MOOVE OVER COWS; </a:t>
            </a:r>
          </a:p>
          <a:p>
            <a:r>
              <a:rPr lang="en-US" sz="4400" b="1" dirty="0">
                <a:solidFill>
                  <a:srgbClr val="0AA245"/>
                </a:solidFill>
                <a:latin typeface="Arial Narrow" panose="020B0606020202030204" pitchFamily="34" charset="0"/>
              </a:rPr>
              <a:t>GOATS GOT MY DAIRY!</a:t>
            </a:r>
          </a:p>
        </p:txBody>
      </p:sp>
      <p:pic>
        <p:nvPicPr>
          <p:cNvPr id="5" name="Picture 4">
            <a:extLst>
              <a:ext uri="{FF2B5EF4-FFF2-40B4-BE49-F238E27FC236}">
                <a16:creationId xmlns:a16="http://schemas.microsoft.com/office/drawing/2014/main" id="{F45F4FF8-BEDE-42FF-BB1E-9BD41762EF7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95541" y="1823407"/>
            <a:ext cx="3886387" cy="3886387"/>
          </a:xfrm>
          <a:prstGeom prst="rect">
            <a:avLst/>
          </a:prstGeom>
        </p:spPr>
      </p:pic>
      <p:sp>
        <p:nvSpPr>
          <p:cNvPr id="11" name="TextBox 10">
            <a:extLst>
              <a:ext uri="{FF2B5EF4-FFF2-40B4-BE49-F238E27FC236}">
                <a16:creationId xmlns:a16="http://schemas.microsoft.com/office/drawing/2014/main" id="{828CA532-243B-425F-BC28-8117E896747C}"/>
              </a:ext>
            </a:extLst>
          </p:cNvPr>
          <p:cNvSpPr txBox="1"/>
          <p:nvPr/>
        </p:nvSpPr>
        <p:spPr>
          <a:xfrm>
            <a:off x="1095541" y="5703408"/>
            <a:ext cx="3886387" cy="830997"/>
          </a:xfrm>
          <a:prstGeom prst="rect">
            <a:avLst/>
          </a:prstGeom>
          <a:noFill/>
        </p:spPr>
        <p:txBody>
          <a:bodyPr wrap="square" rtlCol="0">
            <a:spAutoFit/>
          </a:bodyPr>
          <a:lstStyle/>
          <a:p>
            <a:pPr algn="ctr"/>
            <a:r>
              <a:rPr lang="en-US" sz="4800" b="1" dirty="0">
                <a:solidFill>
                  <a:srgbClr val="0AA245"/>
                </a:solidFill>
                <a:latin typeface="Arial Narrow" panose="020B0606020202030204" pitchFamily="34" charset="0"/>
              </a:rPr>
              <a:t>IICA</a:t>
            </a:r>
          </a:p>
        </p:txBody>
      </p:sp>
      <p:sp>
        <p:nvSpPr>
          <p:cNvPr id="13" name="TextBox 12">
            <a:extLst>
              <a:ext uri="{FF2B5EF4-FFF2-40B4-BE49-F238E27FC236}">
                <a16:creationId xmlns:a16="http://schemas.microsoft.com/office/drawing/2014/main" id="{FD9FF78F-1144-4969-8AA0-695125DBCAFB}"/>
              </a:ext>
            </a:extLst>
          </p:cNvPr>
          <p:cNvSpPr txBox="1"/>
          <p:nvPr/>
        </p:nvSpPr>
        <p:spPr>
          <a:xfrm>
            <a:off x="6096000" y="298405"/>
            <a:ext cx="5731566" cy="1446550"/>
          </a:xfrm>
          <a:prstGeom prst="rect">
            <a:avLst/>
          </a:prstGeom>
          <a:noFill/>
        </p:spPr>
        <p:txBody>
          <a:bodyPr wrap="square" rtlCol="0">
            <a:spAutoFit/>
          </a:bodyPr>
          <a:lstStyle/>
          <a:p>
            <a:pPr algn="ctr"/>
            <a:r>
              <a:rPr lang="en-US" sz="4400" b="1" dirty="0">
                <a:solidFill>
                  <a:srgbClr val="A2221A"/>
                </a:solidFill>
                <a:latin typeface="Arial Narrow" panose="020B0606020202030204" pitchFamily="34" charset="0"/>
              </a:rPr>
              <a:t>A MODEL FOR HEALTHY AG SYSTEMS</a:t>
            </a:r>
          </a:p>
        </p:txBody>
      </p:sp>
      <p:pic>
        <p:nvPicPr>
          <p:cNvPr id="14" name="Picture 13">
            <a:extLst>
              <a:ext uri="{FF2B5EF4-FFF2-40B4-BE49-F238E27FC236}">
                <a16:creationId xmlns:a16="http://schemas.microsoft.com/office/drawing/2014/main" id="{CE725D44-7EAF-492B-941D-6D9EF50EE229}"/>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7210073" y="1786810"/>
            <a:ext cx="3886387" cy="3886387"/>
          </a:xfrm>
          <a:prstGeom prst="rect">
            <a:avLst/>
          </a:prstGeom>
        </p:spPr>
      </p:pic>
      <p:sp>
        <p:nvSpPr>
          <p:cNvPr id="15" name="TextBox 14">
            <a:extLst>
              <a:ext uri="{FF2B5EF4-FFF2-40B4-BE49-F238E27FC236}">
                <a16:creationId xmlns:a16="http://schemas.microsoft.com/office/drawing/2014/main" id="{4FF411F2-A8AA-4F5E-A07B-5DA3BA73E50D}"/>
              </a:ext>
            </a:extLst>
          </p:cNvPr>
          <p:cNvSpPr txBox="1"/>
          <p:nvPr/>
        </p:nvSpPr>
        <p:spPr>
          <a:xfrm>
            <a:off x="6405772" y="5809973"/>
            <a:ext cx="5562158" cy="646331"/>
          </a:xfrm>
          <a:prstGeom prst="rect">
            <a:avLst/>
          </a:prstGeom>
          <a:noFill/>
        </p:spPr>
        <p:txBody>
          <a:bodyPr wrap="square" rtlCol="0">
            <a:spAutoFit/>
          </a:bodyPr>
          <a:lstStyle/>
          <a:p>
            <a:pPr algn="ctr"/>
            <a:r>
              <a:rPr lang="en-US" sz="3600" b="1" dirty="0">
                <a:solidFill>
                  <a:srgbClr val="A2221A"/>
                </a:solidFill>
                <a:latin typeface="Arial Narrow" panose="020B0606020202030204" pitchFamily="34" charset="0"/>
              </a:rPr>
              <a:t>THE NATURE CONSERVANCY</a:t>
            </a:r>
          </a:p>
        </p:txBody>
      </p:sp>
    </p:spTree>
    <p:extLst>
      <p:ext uri="{BB962C8B-B14F-4D97-AF65-F5344CB8AC3E}">
        <p14:creationId xmlns:p14="http://schemas.microsoft.com/office/powerpoint/2010/main" val="663584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250"/>
                                        <p:tgtEl>
                                          <p:spTgt spid="13"/>
                                        </p:tgtEl>
                                      </p:cBhvr>
                                    </p:animEffect>
                                  </p:childTnLst>
                                </p:cTn>
                              </p:par>
                            </p:childTnLst>
                          </p:cTn>
                        </p:par>
                        <p:par>
                          <p:cTn id="11" fill="hold">
                            <p:stCondLst>
                              <p:cond delay="250"/>
                            </p:stCondLst>
                            <p:childTnLst>
                              <p:par>
                                <p:cTn id="12" presetID="10"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250"/>
                                        <p:tgtEl>
                                          <p:spTgt spid="5"/>
                                        </p:tgtEl>
                                      </p:cBhvr>
                                    </p:animEffect>
                                  </p:childTnLst>
                                </p:cTn>
                              </p:par>
                              <p:par>
                                <p:cTn id="15" presetID="10"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250"/>
                                        <p:tgtEl>
                                          <p:spTgt spid="14"/>
                                        </p:tgtEl>
                                      </p:cBhvr>
                                    </p:animEffect>
                                  </p:childTnLst>
                                </p:cTn>
                              </p:par>
                            </p:childTnLst>
                          </p:cTn>
                        </p:par>
                        <p:par>
                          <p:cTn id="18" fill="hold">
                            <p:stCondLst>
                              <p:cond delay="500"/>
                            </p:stCondLst>
                            <p:childTnLst>
                              <p:par>
                                <p:cTn id="19" presetID="10"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25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2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13" grpId="0"/>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861F41"/>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E388717D-4ECA-480E-8F35-61B593038E80}"/>
              </a:ext>
            </a:extLst>
          </p:cNvPr>
          <p:cNvSpPr txBox="1"/>
          <p:nvPr/>
        </p:nvSpPr>
        <p:spPr>
          <a:xfrm>
            <a:off x="0" y="538941"/>
            <a:ext cx="12192001" cy="1015663"/>
          </a:xfrm>
          <a:prstGeom prst="rect">
            <a:avLst/>
          </a:prstGeom>
          <a:noFill/>
        </p:spPr>
        <p:txBody>
          <a:bodyPr wrap="square" rtlCol="0">
            <a:spAutoFit/>
          </a:bodyPr>
          <a:lstStyle/>
          <a:p>
            <a:pPr algn="ctr"/>
            <a:r>
              <a:rPr lang="en-US" sz="6000" spc="30" dirty="0">
                <a:solidFill>
                  <a:schemeClr val="bg1"/>
                </a:solidFill>
                <a:latin typeface="Arial Narrow" panose="020B0606020202030204" pitchFamily="34" charset="0"/>
              </a:rPr>
              <a:t>GAP REPORT</a:t>
            </a:r>
            <a:r>
              <a:rPr lang="en-US" sz="6000" spc="30" baseline="30000" dirty="0">
                <a:solidFill>
                  <a:schemeClr val="bg1"/>
                </a:solidFill>
                <a:latin typeface="Arial Narrow" panose="020B0606020202030204" pitchFamily="34" charset="0"/>
              </a:rPr>
              <a:t>®</a:t>
            </a:r>
            <a:r>
              <a:rPr lang="en-US" sz="6000" spc="30" dirty="0">
                <a:solidFill>
                  <a:schemeClr val="bg1"/>
                </a:solidFill>
                <a:latin typeface="Arial Narrow" panose="020B0606020202030204" pitchFamily="34" charset="0"/>
              </a:rPr>
              <a:t> GOES DIGITAL!</a:t>
            </a:r>
          </a:p>
        </p:txBody>
      </p:sp>
      <p:pic>
        <p:nvPicPr>
          <p:cNvPr id="3" name="Picture 2">
            <a:extLst>
              <a:ext uri="{FF2B5EF4-FFF2-40B4-BE49-F238E27FC236}">
                <a16:creationId xmlns:a16="http://schemas.microsoft.com/office/drawing/2014/main" id="{838D52DC-9963-46E8-916C-769BD8460F58}"/>
              </a:ext>
            </a:extLst>
          </p:cNvPr>
          <p:cNvPicPr>
            <a:picLocks noChangeAspect="1"/>
          </p:cNvPicPr>
          <p:nvPr/>
        </p:nvPicPr>
        <p:blipFill rotWithShape="1">
          <a:blip r:embed="rId3">
            <a:extLst>
              <a:ext uri="{28A0092B-C50C-407E-A947-70E740481C1C}">
                <a14:useLocalDpi xmlns:a14="http://schemas.microsoft.com/office/drawing/2010/main"/>
              </a:ext>
            </a:extLst>
          </a:blip>
          <a:srcRect t="14962"/>
          <a:stretch/>
        </p:blipFill>
        <p:spPr>
          <a:xfrm>
            <a:off x="2332686" y="2570267"/>
            <a:ext cx="7526628" cy="3265308"/>
          </a:xfrm>
          <a:prstGeom prst="rect">
            <a:avLst/>
          </a:prstGeom>
        </p:spPr>
      </p:pic>
      <p:sp>
        <p:nvSpPr>
          <p:cNvPr id="4" name="TextBox 3">
            <a:extLst>
              <a:ext uri="{FF2B5EF4-FFF2-40B4-BE49-F238E27FC236}">
                <a16:creationId xmlns:a16="http://schemas.microsoft.com/office/drawing/2014/main" id="{D751B3C0-1206-466C-8700-8941C174C614}"/>
              </a:ext>
            </a:extLst>
          </p:cNvPr>
          <p:cNvSpPr txBox="1"/>
          <p:nvPr/>
        </p:nvSpPr>
        <p:spPr>
          <a:xfrm>
            <a:off x="-247651" y="1554604"/>
            <a:ext cx="12192001" cy="830997"/>
          </a:xfrm>
          <a:prstGeom prst="rect">
            <a:avLst/>
          </a:prstGeom>
          <a:noFill/>
        </p:spPr>
        <p:txBody>
          <a:bodyPr wrap="square" rtlCol="0">
            <a:spAutoFit/>
          </a:bodyPr>
          <a:lstStyle/>
          <a:p>
            <a:pPr algn="ctr"/>
            <a:r>
              <a:rPr lang="en-US" sz="4800" spc="30" dirty="0">
                <a:solidFill>
                  <a:schemeClr val="bg1"/>
                </a:solidFill>
                <a:latin typeface="Arial Narrow" panose="020B0606020202030204" pitchFamily="34" charset="0"/>
              </a:rPr>
              <a:t>www.GlobalAgriculturalProductivity.org</a:t>
            </a:r>
          </a:p>
        </p:txBody>
      </p:sp>
    </p:spTree>
    <p:extLst>
      <p:ext uri="{BB962C8B-B14F-4D97-AF65-F5344CB8AC3E}">
        <p14:creationId xmlns:p14="http://schemas.microsoft.com/office/powerpoint/2010/main" val="1050754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5FFAE69-0043-4E64-BEE4-CBC7AFC2E16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923CD201-5815-462E-9550-0EA13D8B754D}"/>
              </a:ext>
            </a:extLst>
          </p:cNvPr>
          <p:cNvSpPr txBox="1"/>
          <p:nvPr/>
        </p:nvSpPr>
        <p:spPr>
          <a:xfrm>
            <a:off x="466669" y="391423"/>
            <a:ext cx="5922846" cy="2308324"/>
          </a:xfrm>
          <a:prstGeom prst="rect">
            <a:avLst/>
          </a:prstGeom>
          <a:noFill/>
        </p:spPr>
        <p:txBody>
          <a:bodyPr wrap="square" rtlCol="0">
            <a:spAutoFit/>
          </a:bodyPr>
          <a:lstStyle/>
          <a:p>
            <a:r>
              <a:rPr lang="en-US" sz="3600" b="1" dirty="0">
                <a:solidFill>
                  <a:srgbClr val="009033"/>
                </a:solidFill>
                <a:latin typeface="Arial Narrow" panose="020B0606020202030204" pitchFamily="34" charset="0"/>
              </a:rPr>
              <a:t>THE GLOBAL AGRICULTURAL</a:t>
            </a:r>
          </a:p>
          <a:p>
            <a:r>
              <a:rPr lang="en-US" sz="3600" b="1" dirty="0">
                <a:solidFill>
                  <a:srgbClr val="009033"/>
                </a:solidFill>
                <a:latin typeface="Arial Narrow" panose="020B0606020202030204" pitchFamily="34" charset="0"/>
              </a:rPr>
              <a:t>IMPERATIVE FOR A </a:t>
            </a:r>
          </a:p>
          <a:p>
            <a:r>
              <a:rPr lang="en-US" sz="3600" b="1" dirty="0">
                <a:solidFill>
                  <a:srgbClr val="009033"/>
                </a:solidFill>
                <a:latin typeface="Arial Narrow" panose="020B0606020202030204" pitchFamily="34" charset="0"/>
              </a:rPr>
              <a:t>HEALTHY SUSTAINABLE </a:t>
            </a:r>
          </a:p>
          <a:p>
            <a:r>
              <a:rPr lang="en-US" sz="3600" b="1" dirty="0">
                <a:solidFill>
                  <a:srgbClr val="009033"/>
                </a:solidFill>
                <a:latin typeface="Arial Narrow" panose="020B0606020202030204" pitchFamily="34" charset="0"/>
              </a:rPr>
              <a:t>WORLD</a:t>
            </a:r>
            <a:endParaRPr lang="en-US" sz="3600" b="1" dirty="0">
              <a:solidFill>
                <a:srgbClr val="004A64"/>
              </a:solidFill>
              <a:latin typeface="Arial Narrow" panose="020B0606020202030204" pitchFamily="34" charset="0"/>
            </a:endParaRPr>
          </a:p>
        </p:txBody>
      </p:sp>
      <p:pic>
        <p:nvPicPr>
          <p:cNvPr id="19" name="Picture 18">
            <a:extLst>
              <a:ext uri="{FF2B5EF4-FFF2-40B4-BE49-F238E27FC236}">
                <a16:creationId xmlns:a16="http://schemas.microsoft.com/office/drawing/2014/main" id="{43871283-C9FB-492E-A912-7100FC75492B}"/>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732369" y="4038469"/>
            <a:ext cx="2587167" cy="2587167"/>
          </a:xfrm>
          <a:prstGeom prst="rect">
            <a:avLst/>
          </a:prstGeom>
        </p:spPr>
      </p:pic>
      <p:pic>
        <p:nvPicPr>
          <p:cNvPr id="25" name="Picture 24">
            <a:extLst>
              <a:ext uri="{FF2B5EF4-FFF2-40B4-BE49-F238E27FC236}">
                <a16:creationId xmlns:a16="http://schemas.microsoft.com/office/drawing/2014/main" id="{6EBEFDC6-B78D-4F3E-B563-9A3DD9CC2F0D}"/>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9420304" y="841833"/>
            <a:ext cx="2587167" cy="2587167"/>
          </a:xfrm>
          <a:prstGeom prst="rect">
            <a:avLst/>
          </a:prstGeom>
        </p:spPr>
      </p:pic>
      <p:pic>
        <p:nvPicPr>
          <p:cNvPr id="15" name="Picture 14">
            <a:extLst>
              <a:ext uri="{FF2B5EF4-FFF2-40B4-BE49-F238E27FC236}">
                <a16:creationId xmlns:a16="http://schemas.microsoft.com/office/drawing/2014/main" id="{1F98CD39-1B04-4A82-B111-7DEFAD8602CF}"/>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577763" y="2861068"/>
            <a:ext cx="2804576" cy="2587167"/>
          </a:xfrm>
          <a:prstGeom prst="rect">
            <a:avLst/>
          </a:prstGeom>
        </p:spPr>
      </p:pic>
      <p:pic>
        <p:nvPicPr>
          <p:cNvPr id="28" name="Picture 27">
            <a:extLst>
              <a:ext uri="{FF2B5EF4-FFF2-40B4-BE49-F238E27FC236}">
                <a16:creationId xmlns:a16="http://schemas.microsoft.com/office/drawing/2014/main" id="{BAA7076A-88A2-4BA0-886E-AE473F57FC1F}"/>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520070" y="2275793"/>
            <a:ext cx="2587167" cy="2685001"/>
          </a:xfrm>
          <a:prstGeom prst="rect">
            <a:avLst/>
          </a:prstGeom>
        </p:spPr>
      </p:pic>
      <p:pic>
        <p:nvPicPr>
          <p:cNvPr id="30" name="Picture 29">
            <a:extLst>
              <a:ext uri="{FF2B5EF4-FFF2-40B4-BE49-F238E27FC236}">
                <a16:creationId xmlns:a16="http://schemas.microsoft.com/office/drawing/2014/main" id="{CCB2FA0A-BA64-4ABD-9116-E69D057A2428}"/>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9420304" y="4038469"/>
            <a:ext cx="2587167" cy="2587167"/>
          </a:xfrm>
          <a:prstGeom prst="rect">
            <a:avLst/>
          </a:prstGeom>
        </p:spPr>
      </p:pic>
      <p:pic>
        <p:nvPicPr>
          <p:cNvPr id="32" name="Picture 31">
            <a:extLst>
              <a:ext uri="{FF2B5EF4-FFF2-40B4-BE49-F238E27FC236}">
                <a16:creationId xmlns:a16="http://schemas.microsoft.com/office/drawing/2014/main" id="{A916FB45-4FED-4E37-B64B-651DB6443ECF}"/>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2909950" y="3975137"/>
            <a:ext cx="2587167" cy="2592602"/>
          </a:xfrm>
          <a:prstGeom prst="rect">
            <a:avLst/>
          </a:prstGeom>
        </p:spPr>
      </p:pic>
      <p:pic>
        <p:nvPicPr>
          <p:cNvPr id="34" name="Picture 33">
            <a:extLst>
              <a:ext uri="{FF2B5EF4-FFF2-40B4-BE49-F238E27FC236}">
                <a16:creationId xmlns:a16="http://schemas.microsoft.com/office/drawing/2014/main" id="{9938D97B-3E75-48E7-B7C5-A65F97275988}"/>
              </a:ext>
            </a:extLst>
          </p:cNvPr>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5732370" y="917630"/>
            <a:ext cx="2587167" cy="2587167"/>
          </a:xfrm>
          <a:prstGeom prst="rect">
            <a:avLst/>
          </a:prstGeom>
        </p:spPr>
      </p:pic>
      <p:pic>
        <p:nvPicPr>
          <p:cNvPr id="21" name="Picture 20">
            <a:extLst>
              <a:ext uri="{FF2B5EF4-FFF2-40B4-BE49-F238E27FC236}">
                <a16:creationId xmlns:a16="http://schemas.microsoft.com/office/drawing/2014/main" id="{2FCD06DD-C9B2-46A8-94E8-5AB34D138800}"/>
              </a:ext>
            </a:extLst>
          </p:cNvPr>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7686467" y="0"/>
            <a:ext cx="2587167" cy="2587167"/>
          </a:xfrm>
          <a:prstGeom prst="rect">
            <a:avLst/>
          </a:prstGeom>
        </p:spPr>
      </p:pic>
      <p:pic>
        <p:nvPicPr>
          <p:cNvPr id="11" name="Picture 10">
            <a:extLst>
              <a:ext uri="{FF2B5EF4-FFF2-40B4-BE49-F238E27FC236}">
                <a16:creationId xmlns:a16="http://schemas.microsoft.com/office/drawing/2014/main" id="{EF5BA361-4CE6-4B45-A6A1-2CFDAF9E181B}"/>
              </a:ext>
            </a:extLst>
          </p:cNvPr>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184395" y="3013102"/>
            <a:ext cx="3554637" cy="3554637"/>
          </a:xfrm>
          <a:prstGeom prst="rect">
            <a:avLst/>
          </a:prstGeom>
        </p:spPr>
      </p:pic>
      <p:sp>
        <p:nvSpPr>
          <p:cNvPr id="35" name="TextBox 34">
            <a:extLst>
              <a:ext uri="{FF2B5EF4-FFF2-40B4-BE49-F238E27FC236}">
                <a16:creationId xmlns:a16="http://schemas.microsoft.com/office/drawing/2014/main" id="{AB4754DF-5F9B-4A33-A5F4-E51102BE553A}"/>
              </a:ext>
            </a:extLst>
          </p:cNvPr>
          <p:cNvSpPr txBox="1"/>
          <p:nvPr/>
        </p:nvSpPr>
        <p:spPr>
          <a:xfrm>
            <a:off x="6319400" y="1229908"/>
            <a:ext cx="5335816" cy="1107996"/>
          </a:xfrm>
          <a:prstGeom prst="rect">
            <a:avLst/>
          </a:prstGeom>
          <a:noFill/>
        </p:spPr>
        <p:txBody>
          <a:bodyPr wrap="square" rtlCol="0">
            <a:spAutoFit/>
          </a:bodyPr>
          <a:lstStyle/>
          <a:p>
            <a:pPr algn="ctr"/>
            <a:r>
              <a:rPr lang="en-US" sz="6600" dirty="0">
                <a:solidFill>
                  <a:srgbClr val="0078A2"/>
                </a:solidFill>
                <a:latin typeface="Arial Narrow" panose="020B0606020202030204" pitchFamily="34" charset="0"/>
              </a:rPr>
              <a:t>CONSUMERS</a:t>
            </a:r>
          </a:p>
        </p:txBody>
      </p:sp>
      <p:sp>
        <p:nvSpPr>
          <p:cNvPr id="36" name="TextBox 35">
            <a:extLst>
              <a:ext uri="{FF2B5EF4-FFF2-40B4-BE49-F238E27FC236}">
                <a16:creationId xmlns:a16="http://schemas.microsoft.com/office/drawing/2014/main" id="{B1971EF9-0DAF-4625-ABFD-08C45ADC5FD0}"/>
              </a:ext>
            </a:extLst>
          </p:cNvPr>
          <p:cNvSpPr txBox="1"/>
          <p:nvPr/>
        </p:nvSpPr>
        <p:spPr>
          <a:xfrm>
            <a:off x="6347853" y="4535742"/>
            <a:ext cx="5335816" cy="1107996"/>
          </a:xfrm>
          <a:prstGeom prst="rect">
            <a:avLst/>
          </a:prstGeom>
          <a:noFill/>
        </p:spPr>
        <p:txBody>
          <a:bodyPr wrap="square" rtlCol="0">
            <a:spAutoFit/>
          </a:bodyPr>
          <a:lstStyle/>
          <a:p>
            <a:pPr algn="ctr"/>
            <a:r>
              <a:rPr lang="en-US" sz="6600" dirty="0">
                <a:solidFill>
                  <a:srgbClr val="A2221A"/>
                </a:solidFill>
                <a:latin typeface="Arial Narrow" panose="020B0606020202030204" pitchFamily="34" charset="0"/>
              </a:rPr>
              <a:t>PRODUCERS</a:t>
            </a:r>
          </a:p>
        </p:txBody>
      </p:sp>
      <p:sp>
        <p:nvSpPr>
          <p:cNvPr id="37" name="TextBox 36">
            <a:extLst>
              <a:ext uri="{FF2B5EF4-FFF2-40B4-BE49-F238E27FC236}">
                <a16:creationId xmlns:a16="http://schemas.microsoft.com/office/drawing/2014/main" id="{DFEDB72C-08B8-461E-857A-DED55BAD8414}"/>
              </a:ext>
            </a:extLst>
          </p:cNvPr>
          <p:cNvSpPr txBox="1"/>
          <p:nvPr/>
        </p:nvSpPr>
        <p:spPr>
          <a:xfrm>
            <a:off x="198277" y="3969597"/>
            <a:ext cx="5335816" cy="1107996"/>
          </a:xfrm>
          <a:prstGeom prst="rect">
            <a:avLst/>
          </a:prstGeom>
          <a:noFill/>
        </p:spPr>
        <p:txBody>
          <a:bodyPr wrap="square" rtlCol="0">
            <a:spAutoFit/>
          </a:bodyPr>
          <a:lstStyle/>
          <a:p>
            <a:pPr algn="ctr"/>
            <a:r>
              <a:rPr lang="en-US" sz="6600" dirty="0">
                <a:solidFill>
                  <a:srgbClr val="076F2F"/>
                </a:solidFill>
                <a:latin typeface="Arial Narrow" panose="020B0606020202030204" pitchFamily="34" charset="0"/>
              </a:rPr>
              <a:t>ENVIRONMENT</a:t>
            </a:r>
          </a:p>
        </p:txBody>
      </p:sp>
    </p:spTree>
    <p:extLst>
      <p:ext uri="{BB962C8B-B14F-4D97-AF65-F5344CB8AC3E}">
        <p14:creationId xmlns:p14="http://schemas.microsoft.com/office/powerpoint/2010/main" val="2948870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25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par>
                                <p:cTn id="12" presetID="10" presetClass="entr" presetSubtype="0" fill="hold" nodeType="withEffect">
                                  <p:stCondLst>
                                    <p:cond delay="25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500"/>
                                        <p:tgtEl>
                                          <p:spTgt spid="19"/>
                                        </p:tgtEl>
                                      </p:cBhvr>
                                    </p:animEffect>
                                  </p:childTnLst>
                                </p:cTn>
                              </p:par>
                              <p:par>
                                <p:cTn id="15" presetID="10" presetClass="entr" presetSubtype="0" fill="hold" nodeType="withEffect">
                                  <p:stCondLst>
                                    <p:cond delay="25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p:stCondLst>
                              <p:cond delay="1250"/>
                            </p:stCondLst>
                            <p:childTnLst>
                              <p:par>
                                <p:cTn id="19" presetID="10" presetClass="entr" presetSubtype="0" fill="hold" nodeType="afterEffect">
                                  <p:stCondLst>
                                    <p:cond delay="25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par>
                                <p:cTn id="22" presetID="10" presetClass="entr" presetSubtype="0" fill="hold" nodeType="withEffect">
                                  <p:stCondLst>
                                    <p:cond delay="25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500"/>
                                        <p:tgtEl>
                                          <p:spTgt spid="28"/>
                                        </p:tgtEl>
                                      </p:cBhvr>
                                    </p:animEffect>
                                  </p:childTnLst>
                                </p:cTn>
                              </p:par>
                              <p:par>
                                <p:cTn id="25" presetID="10" presetClass="entr" presetSubtype="0" fill="hold" nodeType="withEffect">
                                  <p:stCondLst>
                                    <p:cond delay="25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2000"/>
                            </p:stCondLst>
                            <p:childTnLst>
                              <p:par>
                                <p:cTn id="29" presetID="10" presetClass="entr" presetSubtype="0" fill="hold" nodeType="afterEffect">
                                  <p:stCondLst>
                                    <p:cond delay="25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cTn>
                              </p:par>
                              <p:par>
                                <p:cTn id="32" presetID="10" presetClass="entr" presetSubtype="0" fill="hold" nodeType="withEffect">
                                  <p:stCondLst>
                                    <p:cond delay="25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500"/>
                                        <p:tgtEl>
                                          <p:spTgt spid="30"/>
                                        </p:tgtEl>
                                      </p:cBhvr>
                                    </p:animEffect>
                                  </p:childTnLst>
                                </p:cTn>
                              </p:par>
                              <p:par>
                                <p:cTn id="35" presetID="10" presetClass="entr" presetSubtype="0" fill="hold" nodeType="withEffect">
                                  <p:stCondLst>
                                    <p:cond delay="25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500"/>
                                        <p:tgtEl>
                                          <p:spTgt spid="32"/>
                                        </p:tgtEl>
                                      </p:cBhvr>
                                    </p:animEffect>
                                  </p:childTnLst>
                                </p:cTn>
                              </p:par>
                            </p:childTnLst>
                          </p:cTn>
                        </p:par>
                        <p:par>
                          <p:cTn id="38" fill="hold">
                            <p:stCondLst>
                              <p:cond delay="2750"/>
                            </p:stCondLst>
                            <p:childTnLst>
                              <p:par>
                                <p:cTn id="39" presetID="10" presetClass="exit" presetSubtype="0" fill="hold" nodeType="afterEffect">
                                  <p:stCondLst>
                                    <p:cond delay="1000"/>
                                  </p:stCondLst>
                                  <p:childTnLst>
                                    <p:animEffect transition="out" filter="fade">
                                      <p:cBhvr>
                                        <p:cTn id="40" dur="500"/>
                                        <p:tgtEl>
                                          <p:spTgt spid="34"/>
                                        </p:tgtEl>
                                      </p:cBhvr>
                                    </p:animEffect>
                                    <p:set>
                                      <p:cBhvr>
                                        <p:cTn id="41" dur="1" fill="hold">
                                          <p:stCondLst>
                                            <p:cond delay="499"/>
                                          </p:stCondLst>
                                        </p:cTn>
                                        <p:tgtEl>
                                          <p:spTgt spid="34"/>
                                        </p:tgtEl>
                                        <p:attrNameLst>
                                          <p:attrName>style.visibility</p:attrName>
                                        </p:attrNameLst>
                                      </p:cBhvr>
                                      <p:to>
                                        <p:strVal val="hidden"/>
                                      </p:to>
                                    </p:set>
                                  </p:childTnLst>
                                </p:cTn>
                              </p:par>
                              <p:par>
                                <p:cTn id="42" presetID="10" presetClass="exit" presetSubtype="0" fill="hold" nodeType="withEffect">
                                  <p:stCondLst>
                                    <p:cond delay="1000"/>
                                  </p:stCondLst>
                                  <p:childTnLst>
                                    <p:animEffect transition="out" filter="fade">
                                      <p:cBhvr>
                                        <p:cTn id="43" dur="500"/>
                                        <p:tgtEl>
                                          <p:spTgt spid="21"/>
                                        </p:tgtEl>
                                      </p:cBhvr>
                                    </p:animEffect>
                                    <p:set>
                                      <p:cBhvr>
                                        <p:cTn id="44" dur="1" fill="hold">
                                          <p:stCondLst>
                                            <p:cond delay="499"/>
                                          </p:stCondLst>
                                        </p:cTn>
                                        <p:tgtEl>
                                          <p:spTgt spid="21"/>
                                        </p:tgtEl>
                                        <p:attrNameLst>
                                          <p:attrName>style.visibility</p:attrName>
                                        </p:attrNameLst>
                                      </p:cBhvr>
                                      <p:to>
                                        <p:strVal val="hidden"/>
                                      </p:to>
                                    </p:set>
                                  </p:childTnLst>
                                </p:cTn>
                              </p:par>
                              <p:par>
                                <p:cTn id="45" presetID="10" presetClass="exit" presetSubtype="0" fill="hold" nodeType="withEffect">
                                  <p:stCondLst>
                                    <p:cond delay="1000"/>
                                  </p:stCondLst>
                                  <p:childTnLst>
                                    <p:animEffect transition="out" filter="fade">
                                      <p:cBhvr>
                                        <p:cTn id="46" dur="500"/>
                                        <p:tgtEl>
                                          <p:spTgt spid="25"/>
                                        </p:tgtEl>
                                      </p:cBhvr>
                                    </p:animEffect>
                                    <p:set>
                                      <p:cBhvr>
                                        <p:cTn id="47" dur="1" fill="hold">
                                          <p:stCondLst>
                                            <p:cond delay="499"/>
                                          </p:stCondLst>
                                        </p:cTn>
                                        <p:tgtEl>
                                          <p:spTgt spid="25"/>
                                        </p:tgtEl>
                                        <p:attrNameLst>
                                          <p:attrName>style.visibility</p:attrName>
                                        </p:attrNameLst>
                                      </p:cBhvr>
                                      <p:to>
                                        <p:strVal val="hidden"/>
                                      </p:to>
                                    </p:set>
                                  </p:childTnLst>
                                </p:cTn>
                              </p:par>
                            </p:childTnLst>
                          </p:cTn>
                        </p:par>
                        <p:par>
                          <p:cTn id="48" fill="hold">
                            <p:stCondLst>
                              <p:cond delay="4250"/>
                            </p:stCondLst>
                            <p:childTnLst>
                              <p:par>
                                <p:cTn id="49" presetID="10" presetClass="entr" presetSubtype="0"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500"/>
                                        <p:tgtEl>
                                          <p:spTgt spid="35"/>
                                        </p:tgtEl>
                                      </p:cBhvr>
                                    </p:animEffect>
                                  </p:childTnLst>
                                </p:cTn>
                              </p:par>
                            </p:childTnLst>
                          </p:cTn>
                        </p:par>
                        <p:par>
                          <p:cTn id="52" fill="hold">
                            <p:stCondLst>
                              <p:cond delay="4750"/>
                            </p:stCondLst>
                            <p:childTnLst>
                              <p:par>
                                <p:cTn id="53" presetID="10" presetClass="exit" presetSubtype="0" fill="hold" grpId="1" nodeType="afterEffect">
                                  <p:stCondLst>
                                    <p:cond delay="1250"/>
                                  </p:stCondLst>
                                  <p:childTnLst>
                                    <p:animEffect transition="out" filter="fade">
                                      <p:cBhvr>
                                        <p:cTn id="54" dur="500"/>
                                        <p:tgtEl>
                                          <p:spTgt spid="35"/>
                                        </p:tgtEl>
                                      </p:cBhvr>
                                    </p:animEffect>
                                    <p:set>
                                      <p:cBhvr>
                                        <p:cTn id="55" dur="1" fill="hold">
                                          <p:stCondLst>
                                            <p:cond delay="499"/>
                                          </p:stCondLst>
                                        </p:cTn>
                                        <p:tgtEl>
                                          <p:spTgt spid="35"/>
                                        </p:tgtEl>
                                        <p:attrNameLst>
                                          <p:attrName>style.visibility</p:attrName>
                                        </p:attrNameLst>
                                      </p:cBhvr>
                                      <p:to>
                                        <p:strVal val="hidden"/>
                                      </p:to>
                                    </p:se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500"/>
                                        <p:tgtEl>
                                          <p:spTgt spid="34"/>
                                        </p:tgtEl>
                                      </p:cBhvr>
                                    </p:animEffect>
                                  </p:childTnLst>
                                </p:cTn>
                              </p:par>
                              <p:par>
                                <p:cTn id="60" presetID="10" presetClass="entr" presetSubtype="0"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500"/>
                                        <p:tgtEl>
                                          <p:spTgt spid="21"/>
                                        </p:tgtEl>
                                      </p:cBhvr>
                                    </p:animEffect>
                                  </p:childTnLst>
                                </p:cTn>
                              </p:par>
                              <p:par>
                                <p:cTn id="63" presetID="10" presetClass="entr" presetSubtype="0" fill="hold" nodeType="with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fade">
                                      <p:cBhvr>
                                        <p:cTn id="65" dur="500"/>
                                        <p:tgtEl>
                                          <p:spTgt spid="25"/>
                                        </p:tgtEl>
                                      </p:cBhvr>
                                    </p:animEffect>
                                  </p:childTnLst>
                                </p:cTn>
                              </p:par>
                            </p:childTnLst>
                          </p:cTn>
                        </p:par>
                        <p:par>
                          <p:cTn id="66" fill="hold">
                            <p:stCondLst>
                              <p:cond delay="7000"/>
                            </p:stCondLst>
                            <p:childTnLst>
                              <p:par>
                                <p:cTn id="67" presetID="10" presetClass="exit" presetSubtype="0" fill="hold" nodeType="afterEffect">
                                  <p:stCondLst>
                                    <p:cond delay="1000"/>
                                  </p:stCondLst>
                                  <p:childTnLst>
                                    <p:animEffect transition="out" filter="fade">
                                      <p:cBhvr>
                                        <p:cTn id="68" dur="500"/>
                                        <p:tgtEl>
                                          <p:spTgt spid="11"/>
                                        </p:tgtEl>
                                      </p:cBhvr>
                                    </p:animEffect>
                                    <p:set>
                                      <p:cBhvr>
                                        <p:cTn id="69" dur="1" fill="hold">
                                          <p:stCondLst>
                                            <p:cond delay="499"/>
                                          </p:stCondLst>
                                        </p:cTn>
                                        <p:tgtEl>
                                          <p:spTgt spid="11"/>
                                        </p:tgtEl>
                                        <p:attrNameLst>
                                          <p:attrName>style.visibility</p:attrName>
                                        </p:attrNameLst>
                                      </p:cBhvr>
                                      <p:to>
                                        <p:strVal val="hidden"/>
                                      </p:to>
                                    </p:set>
                                  </p:childTnLst>
                                </p:cTn>
                              </p:par>
                              <p:par>
                                <p:cTn id="70" presetID="10" presetClass="exit" presetSubtype="0" fill="hold" nodeType="withEffect">
                                  <p:stCondLst>
                                    <p:cond delay="1000"/>
                                  </p:stCondLst>
                                  <p:childTnLst>
                                    <p:animEffect transition="out" filter="fade">
                                      <p:cBhvr>
                                        <p:cTn id="71" dur="500"/>
                                        <p:tgtEl>
                                          <p:spTgt spid="28"/>
                                        </p:tgtEl>
                                      </p:cBhvr>
                                    </p:animEffect>
                                    <p:set>
                                      <p:cBhvr>
                                        <p:cTn id="72" dur="1" fill="hold">
                                          <p:stCondLst>
                                            <p:cond delay="499"/>
                                          </p:stCondLst>
                                        </p:cTn>
                                        <p:tgtEl>
                                          <p:spTgt spid="28"/>
                                        </p:tgtEl>
                                        <p:attrNameLst>
                                          <p:attrName>style.visibility</p:attrName>
                                        </p:attrNameLst>
                                      </p:cBhvr>
                                      <p:to>
                                        <p:strVal val="hidden"/>
                                      </p:to>
                                    </p:set>
                                  </p:childTnLst>
                                </p:cTn>
                              </p:par>
                              <p:par>
                                <p:cTn id="73" presetID="10" presetClass="exit" presetSubtype="0" fill="hold" nodeType="withEffect">
                                  <p:stCondLst>
                                    <p:cond delay="1000"/>
                                  </p:stCondLst>
                                  <p:childTnLst>
                                    <p:animEffect transition="out" filter="fade">
                                      <p:cBhvr>
                                        <p:cTn id="74" dur="500"/>
                                        <p:tgtEl>
                                          <p:spTgt spid="32"/>
                                        </p:tgtEl>
                                      </p:cBhvr>
                                    </p:animEffect>
                                    <p:set>
                                      <p:cBhvr>
                                        <p:cTn id="75" dur="1" fill="hold">
                                          <p:stCondLst>
                                            <p:cond delay="499"/>
                                          </p:stCondLst>
                                        </p:cTn>
                                        <p:tgtEl>
                                          <p:spTgt spid="32"/>
                                        </p:tgtEl>
                                        <p:attrNameLst>
                                          <p:attrName>style.visibility</p:attrName>
                                        </p:attrNameLst>
                                      </p:cBhvr>
                                      <p:to>
                                        <p:strVal val="hidden"/>
                                      </p:to>
                                    </p:set>
                                  </p:childTnLst>
                                </p:cTn>
                              </p:par>
                            </p:childTnLst>
                          </p:cTn>
                        </p:par>
                        <p:par>
                          <p:cTn id="76" fill="hold">
                            <p:stCondLst>
                              <p:cond delay="8500"/>
                            </p:stCondLst>
                            <p:childTnLst>
                              <p:par>
                                <p:cTn id="77" presetID="10" presetClass="entr" presetSubtype="0"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fade">
                                      <p:cBhvr>
                                        <p:cTn id="79" dur="500"/>
                                        <p:tgtEl>
                                          <p:spTgt spid="37"/>
                                        </p:tgtEl>
                                      </p:cBhvr>
                                    </p:animEffect>
                                  </p:childTnLst>
                                </p:cTn>
                              </p:par>
                            </p:childTnLst>
                          </p:cTn>
                        </p:par>
                        <p:par>
                          <p:cTn id="80" fill="hold">
                            <p:stCondLst>
                              <p:cond delay="9000"/>
                            </p:stCondLst>
                            <p:childTnLst>
                              <p:par>
                                <p:cTn id="81" presetID="10" presetClass="exit" presetSubtype="0" fill="hold" grpId="1" nodeType="afterEffect">
                                  <p:stCondLst>
                                    <p:cond delay="1250"/>
                                  </p:stCondLst>
                                  <p:childTnLst>
                                    <p:animEffect transition="out" filter="fade">
                                      <p:cBhvr>
                                        <p:cTn id="82" dur="500"/>
                                        <p:tgtEl>
                                          <p:spTgt spid="37"/>
                                        </p:tgtEl>
                                      </p:cBhvr>
                                    </p:animEffect>
                                    <p:set>
                                      <p:cBhvr>
                                        <p:cTn id="83" dur="1" fill="hold">
                                          <p:stCondLst>
                                            <p:cond delay="499"/>
                                          </p:stCondLst>
                                        </p:cTn>
                                        <p:tgtEl>
                                          <p:spTgt spid="37"/>
                                        </p:tgtEl>
                                        <p:attrNameLst>
                                          <p:attrName>style.visibility</p:attrName>
                                        </p:attrNameLst>
                                      </p:cBhvr>
                                      <p:to>
                                        <p:strVal val="hidden"/>
                                      </p:to>
                                    </p:set>
                                  </p:childTnLst>
                                </p:cTn>
                              </p:par>
                            </p:childTnLst>
                          </p:cTn>
                        </p:par>
                        <p:par>
                          <p:cTn id="84" fill="hold">
                            <p:stCondLst>
                              <p:cond delay="10750"/>
                            </p:stCondLst>
                            <p:childTnLst>
                              <p:par>
                                <p:cTn id="85" presetID="10" presetClass="entr" presetSubtype="0" fill="hold" nodeType="after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fade">
                                      <p:cBhvr>
                                        <p:cTn id="87" dur="500"/>
                                        <p:tgtEl>
                                          <p:spTgt spid="11"/>
                                        </p:tgtEl>
                                      </p:cBhvr>
                                    </p:animEffect>
                                  </p:childTnLst>
                                </p:cTn>
                              </p:par>
                              <p:par>
                                <p:cTn id="88" presetID="10" presetClass="entr" presetSubtype="0" fill="hold" nodeType="withEffect">
                                  <p:stCondLst>
                                    <p:cond delay="0"/>
                                  </p:stCondLst>
                                  <p:childTnLst>
                                    <p:set>
                                      <p:cBhvr>
                                        <p:cTn id="89" dur="1" fill="hold">
                                          <p:stCondLst>
                                            <p:cond delay="0"/>
                                          </p:stCondLst>
                                        </p:cTn>
                                        <p:tgtEl>
                                          <p:spTgt spid="28"/>
                                        </p:tgtEl>
                                        <p:attrNameLst>
                                          <p:attrName>style.visibility</p:attrName>
                                        </p:attrNameLst>
                                      </p:cBhvr>
                                      <p:to>
                                        <p:strVal val="visible"/>
                                      </p:to>
                                    </p:set>
                                    <p:animEffect transition="in" filter="fade">
                                      <p:cBhvr>
                                        <p:cTn id="90" dur="500"/>
                                        <p:tgtEl>
                                          <p:spTgt spid="28"/>
                                        </p:tgtEl>
                                      </p:cBhvr>
                                    </p:animEffect>
                                  </p:childTnLst>
                                </p:cTn>
                              </p:par>
                              <p:par>
                                <p:cTn id="91" presetID="10" presetClass="entr" presetSubtype="0" fill="hold" nodeType="withEffect">
                                  <p:stCondLst>
                                    <p:cond delay="0"/>
                                  </p:stCondLst>
                                  <p:childTnLst>
                                    <p:set>
                                      <p:cBhvr>
                                        <p:cTn id="92" dur="1" fill="hold">
                                          <p:stCondLst>
                                            <p:cond delay="0"/>
                                          </p:stCondLst>
                                        </p:cTn>
                                        <p:tgtEl>
                                          <p:spTgt spid="32"/>
                                        </p:tgtEl>
                                        <p:attrNameLst>
                                          <p:attrName>style.visibility</p:attrName>
                                        </p:attrNameLst>
                                      </p:cBhvr>
                                      <p:to>
                                        <p:strVal val="visible"/>
                                      </p:to>
                                    </p:set>
                                    <p:animEffect transition="in" filter="fade">
                                      <p:cBhvr>
                                        <p:cTn id="93" dur="500"/>
                                        <p:tgtEl>
                                          <p:spTgt spid="32"/>
                                        </p:tgtEl>
                                      </p:cBhvr>
                                    </p:animEffect>
                                  </p:childTnLst>
                                </p:cTn>
                              </p:par>
                            </p:childTnLst>
                          </p:cTn>
                        </p:par>
                        <p:par>
                          <p:cTn id="94" fill="hold">
                            <p:stCondLst>
                              <p:cond delay="11250"/>
                            </p:stCondLst>
                            <p:childTnLst>
                              <p:par>
                                <p:cTn id="95" presetID="10" presetClass="exit" presetSubtype="0" fill="hold" nodeType="afterEffect">
                                  <p:stCondLst>
                                    <p:cond delay="1000"/>
                                  </p:stCondLst>
                                  <p:childTnLst>
                                    <p:animEffect transition="out" filter="fade">
                                      <p:cBhvr>
                                        <p:cTn id="96" dur="500"/>
                                        <p:tgtEl>
                                          <p:spTgt spid="19"/>
                                        </p:tgtEl>
                                      </p:cBhvr>
                                    </p:animEffect>
                                    <p:set>
                                      <p:cBhvr>
                                        <p:cTn id="97" dur="1" fill="hold">
                                          <p:stCondLst>
                                            <p:cond delay="499"/>
                                          </p:stCondLst>
                                        </p:cTn>
                                        <p:tgtEl>
                                          <p:spTgt spid="19"/>
                                        </p:tgtEl>
                                        <p:attrNameLst>
                                          <p:attrName>style.visibility</p:attrName>
                                        </p:attrNameLst>
                                      </p:cBhvr>
                                      <p:to>
                                        <p:strVal val="hidden"/>
                                      </p:to>
                                    </p:set>
                                  </p:childTnLst>
                                </p:cTn>
                              </p:par>
                              <p:par>
                                <p:cTn id="98" presetID="10" presetClass="exit" presetSubtype="0" fill="hold" nodeType="withEffect">
                                  <p:stCondLst>
                                    <p:cond delay="1000"/>
                                  </p:stCondLst>
                                  <p:childTnLst>
                                    <p:animEffect transition="out" filter="fade">
                                      <p:cBhvr>
                                        <p:cTn id="99" dur="500"/>
                                        <p:tgtEl>
                                          <p:spTgt spid="15"/>
                                        </p:tgtEl>
                                      </p:cBhvr>
                                    </p:animEffect>
                                    <p:set>
                                      <p:cBhvr>
                                        <p:cTn id="100" dur="1" fill="hold">
                                          <p:stCondLst>
                                            <p:cond delay="499"/>
                                          </p:stCondLst>
                                        </p:cTn>
                                        <p:tgtEl>
                                          <p:spTgt spid="15"/>
                                        </p:tgtEl>
                                        <p:attrNameLst>
                                          <p:attrName>style.visibility</p:attrName>
                                        </p:attrNameLst>
                                      </p:cBhvr>
                                      <p:to>
                                        <p:strVal val="hidden"/>
                                      </p:to>
                                    </p:set>
                                  </p:childTnLst>
                                </p:cTn>
                              </p:par>
                              <p:par>
                                <p:cTn id="101" presetID="10" presetClass="exit" presetSubtype="0" fill="hold" nodeType="withEffect">
                                  <p:stCondLst>
                                    <p:cond delay="1000"/>
                                  </p:stCondLst>
                                  <p:childTnLst>
                                    <p:animEffect transition="out" filter="fade">
                                      <p:cBhvr>
                                        <p:cTn id="102" dur="500"/>
                                        <p:tgtEl>
                                          <p:spTgt spid="30"/>
                                        </p:tgtEl>
                                      </p:cBhvr>
                                    </p:animEffect>
                                    <p:set>
                                      <p:cBhvr>
                                        <p:cTn id="103" dur="1" fill="hold">
                                          <p:stCondLst>
                                            <p:cond delay="499"/>
                                          </p:stCondLst>
                                        </p:cTn>
                                        <p:tgtEl>
                                          <p:spTgt spid="30"/>
                                        </p:tgtEl>
                                        <p:attrNameLst>
                                          <p:attrName>style.visibility</p:attrName>
                                        </p:attrNameLst>
                                      </p:cBhvr>
                                      <p:to>
                                        <p:strVal val="hidden"/>
                                      </p:to>
                                    </p:set>
                                  </p:childTnLst>
                                </p:cTn>
                              </p:par>
                            </p:childTnLst>
                          </p:cTn>
                        </p:par>
                        <p:par>
                          <p:cTn id="104" fill="hold">
                            <p:stCondLst>
                              <p:cond delay="12750"/>
                            </p:stCondLst>
                            <p:childTnLst>
                              <p:par>
                                <p:cTn id="105" presetID="10" presetClass="entr" presetSubtype="0" fill="hold" grpId="0" nodeType="afterEffect">
                                  <p:stCondLst>
                                    <p:cond delay="0"/>
                                  </p:stCondLst>
                                  <p:childTnLst>
                                    <p:set>
                                      <p:cBhvr>
                                        <p:cTn id="106" dur="1" fill="hold">
                                          <p:stCondLst>
                                            <p:cond delay="0"/>
                                          </p:stCondLst>
                                        </p:cTn>
                                        <p:tgtEl>
                                          <p:spTgt spid="36"/>
                                        </p:tgtEl>
                                        <p:attrNameLst>
                                          <p:attrName>style.visibility</p:attrName>
                                        </p:attrNameLst>
                                      </p:cBhvr>
                                      <p:to>
                                        <p:strVal val="visible"/>
                                      </p:to>
                                    </p:set>
                                    <p:animEffect transition="in" filter="fade">
                                      <p:cBhvr>
                                        <p:cTn id="107" dur="500"/>
                                        <p:tgtEl>
                                          <p:spTgt spid="36"/>
                                        </p:tgtEl>
                                      </p:cBhvr>
                                    </p:animEffect>
                                  </p:childTnLst>
                                </p:cTn>
                              </p:par>
                            </p:childTnLst>
                          </p:cTn>
                        </p:par>
                        <p:par>
                          <p:cTn id="108" fill="hold">
                            <p:stCondLst>
                              <p:cond delay="13250"/>
                            </p:stCondLst>
                            <p:childTnLst>
                              <p:par>
                                <p:cTn id="109" presetID="10" presetClass="exit" presetSubtype="0" fill="hold" grpId="1" nodeType="afterEffect">
                                  <p:stCondLst>
                                    <p:cond delay="1250"/>
                                  </p:stCondLst>
                                  <p:childTnLst>
                                    <p:animEffect transition="out" filter="fade">
                                      <p:cBhvr>
                                        <p:cTn id="110" dur="500"/>
                                        <p:tgtEl>
                                          <p:spTgt spid="36"/>
                                        </p:tgtEl>
                                      </p:cBhvr>
                                    </p:animEffect>
                                    <p:set>
                                      <p:cBhvr>
                                        <p:cTn id="111" dur="1" fill="hold">
                                          <p:stCondLst>
                                            <p:cond delay="499"/>
                                          </p:stCondLst>
                                        </p:cTn>
                                        <p:tgtEl>
                                          <p:spTgt spid="36"/>
                                        </p:tgtEl>
                                        <p:attrNameLst>
                                          <p:attrName>style.visibility</p:attrName>
                                        </p:attrNameLst>
                                      </p:cBhvr>
                                      <p:to>
                                        <p:strVal val="hidden"/>
                                      </p:to>
                                    </p:set>
                                  </p:childTnLst>
                                </p:cTn>
                              </p:par>
                            </p:childTnLst>
                          </p:cTn>
                        </p:par>
                        <p:par>
                          <p:cTn id="112" fill="hold">
                            <p:stCondLst>
                              <p:cond delay="15000"/>
                            </p:stCondLst>
                            <p:childTnLst>
                              <p:par>
                                <p:cTn id="113" presetID="10" presetClass="entr" presetSubtype="0" fill="hold" nodeType="afterEffect">
                                  <p:stCondLst>
                                    <p:cond delay="0"/>
                                  </p:stCondLst>
                                  <p:childTnLst>
                                    <p:set>
                                      <p:cBhvr>
                                        <p:cTn id="114" dur="1" fill="hold">
                                          <p:stCondLst>
                                            <p:cond delay="0"/>
                                          </p:stCondLst>
                                        </p:cTn>
                                        <p:tgtEl>
                                          <p:spTgt spid="19"/>
                                        </p:tgtEl>
                                        <p:attrNameLst>
                                          <p:attrName>style.visibility</p:attrName>
                                        </p:attrNameLst>
                                      </p:cBhvr>
                                      <p:to>
                                        <p:strVal val="visible"/>
                                      </p:to>
                                    </p:set>
                                    <p:animEffect transition="in" filter="fade">
                                      <p:cBhvr>
                                        <p:cTn id="115" dur="500"/>
                                        <p:tgtEl>
                                          <p:spTgt spid="19"/>
                                        </p:tgtEl>
                                      </p:cBhvr>
                                    </p:animEffect>
                                  </p:childTnLst>
                                </p:cTn>
                              </p:par>
                              <p:par>
                                <p:cTn id="116" presetID="10" presetClass="entr" presetSubtype="0" fill="hold" nodeType="withEffect">
                                  <p:stCondLst>
                                    <p:cond delay="0"/>
                                  </p:stCondLst>
                                  <p:childTnLst>
                                    <p:set>
                                      <p:cBhvr>
                                        <p:cTn id="117" dur="1" fill="hold">
                                          <p:stCondLst>
                                            <p:cond delay="0"/>
                                          </p:stCondLst>
                                        </p:cTn>
                                        <p:tgtEl>
                                          <p:spTgt spid="15"/>
                                        </p:tgtEl>
                                        <p:attrNameLst>
                                          <p:attrName>style.visibility</p:attrName>
                                        </p:attrNameLst>
                                      </p:cBhvr>
                                      <p:to>
                                        <p:strVal val="visible"/>
                                      </p:to>
                                    </p:set>
                                    <p:animEffect transition="in" filter="fade">
                                      <p:cBhvr>
                                        <p:cTn id="118" dur="500"/>
                                        <p:tgtEl>
                                          <p:spTgt spid="15"/>
                                        </p:tgtEl>
                                      </p:cBhvr>
                                    </p:animEffect>
                                  </p:childTnLst>
                                </p:cTn>
                              </p:par>
                              <p:par>
                                <p:cTn id="119" presetID="10" presetClass="entr" presetSubtype="0" fill="hold" nodeType="withEffect">
                                  <p:stCondLst>
                                    <p:cond delay="0"/>
                                  </p:stCondLst>
                                  <p:childTnLst>
                                    <p:set>
                                      <p:cBhvr>
                                        <p:cTn id="120" dur="1" fill="hold">
                                          <p:stCondLst>
                                            <p:cond delay="0"/>
                                          </p:stCondLst>
                                        </p:cTn>
                                        <p:tgtEl>
                                          <p:spTgt spid="30"/>
                                        </p:tgtEl>
                                        <p:attrNameLst>
                                          <p:attrName>style.visibility</p:attrName>
                                        </p:attrNameLst>
                                      </p:cBhvr>
                                      <p:to>
                                        <p:strVal val="visible"/>
                                      </p:to>
                                    </p:set>
                                    <p:animEffect transition="in" filter="fade">
                                      <p:cBhvr>
                                        <p:cTn id="12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5" grpId="0"/>
      <p:bldP spid="35" grpId="1"/>
      <p:bldP spid="36" grpId="0"/>
      <p:bldP spid="36" grpId="1"/>
      <p:bldP spid="37" grpId="0"/>
      <p:bldP spid="37"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D56F1A5-69C2-4EC5-A5DE-E103373E152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1B86ADB2-ADC4-40B8-90FB-C906C7983AA1}"/>
              </a:ext>
            </a:extLst>
          </p:cNvPr>
          <p:cNvSpPr txBox="1"/>
          <p:nvPr/>
        </p:nvSpPr>
        <p:spPr>
          <a:xfrm>
            <a:off x="0" y="318052"/>
            <a:ext cx="12192000" cy="1323439"/>
          </a:xfrm>
          <a:prstGeom prst="rect">
            <a:avLst/>
          </a:prstGeom>
          <a:noFill/>
        </p:spPr>
        <p:txBody>
          <a:bodyPr wrap="square" rtlCol="0">
            <a:spAutoFit/>
          </a:bodyPr>
          <a:lstStyle/>
          <a:p>
            <a:pPr algn="ctr"/>
            <a:r>
              <a:rPr lang="en-US" sz="4000" b="1" dirty="0">
                <a:solidFill>
                  <a:srgbClr val="0AA245"/>
                </a:solidFill>
                <a:latin typeface="Arial Narrow" panose="020B0606020202030204" pitchFamily="34" charset="0"/>
              </a:rPr>
              <a:t>CONSUMER TRENDS AROUND THE WORLD</a:t>
            </a:r>
          </a:p>
          <a:p>
            <a:pPr algn="ctr"/>
            <a:endParaRPr lang="en-US" sz="4000" dirty="0">
              <a:latin typeface="Arial Narrow" panose="020B0606020202030204" pitchFamily="34" charset="0"/>
            </a:endParaRPr>
          </a:p>
        </p:txBody>
      </p:sp>
      <p:pic>
        <p:nvPicPr>
          <p:cNvPr id="6" name="Picture 5">
            <a:extLst>
              <a:ext uri="{FF2B5EF4-FFF2-40B4-BE49-F238E27FC236}">
                <a16:creationId xmlns:a16="http://schemas.microsoft.com/office/drawing/2014/main" id="{5E37CB24-CF41-4086-B736-1529FACA5AED}"/>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7288706" y="2630578"/>
            <a:ext cx="4490578" cy="3835306"/>
          </a:xfrm>
          <a:prstGeom prst="teardrop">
            <a:avLst/>
          </a:prstGeom>
        </p:spPr>
      </p:pic>
      <p:pic>
        <p:nvPicPr>
          <p:cNvPr id="4" name="Picture 3">
            <a:extLst>
              <a:ext uri="{FF2B5EF4-FFF2-40B4-BE49-F238E27FC236}">
                <a16:creationId xmlns:a16="http://schemas.microsoft.com/office/drawing/2014/main" id="{375A4988-5F90-4B50-B6D5-5F7D93B5C4FC}"/>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4152488" y="1171157"/>
            <a:ext cx="4439916" cy="3835306"/>
          </a:xfrm>
          <a:prstGeom prst="teardrop">
            <a:avLst/>
          </a:prstGeom>
        </p:spPr>
      </p:pic>
      <p:pic>
        <p:nvPicPr>
          <p:cNvPr id="8" name="Picture 7">
            <a:extLst>
              <a:ext uri="{FF2B5EF4-FFF2-40B4-BE49-F238E27FC236}">
                <a16:creationId xmlns:a16="http://schemas.microsoft.com/office/drawing/2014/main" id="{34916A60-8E96-4615-9EC3-A97AB127D591}"/>
              </a:ext>
            </a:extLst>
          </p:cNvPr>
          <p:cNvPicPr>
            <a:picLocks/>
          </p:cNvPicPr>
          <p:nvPr/>
        </p:nvPicPr>
        <p:blipFill>
          <a:blip r:embed="rId6">
            <a:extLst>
              <a:ext uri="{28A0092B-C50C-407E-A947-70E740481C1C}">
                <a14:useLocalDpi xmlns:a14="http://schemas.microsoft.com/office/drawing/2010/main"/>
              </a:ext>
            </a:extLst>
          </a:blip>
          <a:stretch>
            <a:fillRect/>
          </a:stretch>
        </p:blipFill>
        <p:spPr>
          <a:xfrm>
            <a:off x="412716" y="2610700"/>
            <a:ext cx="4327362" cy="3929248"/>
          </a:xfrm>
          <a:prstGeom prst="teardrop">
            <a:avLst>
              <a:gd name="adj" fmla="val 96257"/>
            </a:avLst>
          </a:prstGeom>
        </p:spPr>
      </p:pic>
    </p:spTree>
    <p:extLst>
      <p:ext uri="{BB962C8B-B14F-4D97-AF65-F5344CB8AC3E}">
        <p14:creationId xmlns:p14="http://schemas.microsoft.com/office/powerpoint/2010/main" val="2695580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CE2A6E7-9C29-4B9B-8BBB-BB6C17F70D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3" name="Picture 2">
            <a:extLst>
              <a:ext uri="{FF2B5EF4-FFF2-40B4-BE49-F238E27FC236}">
                <a16:creationId xmlns:a16="http://schemas.microsoft.com/office/drawing/2014/main" id="{1EC73A90-E1E4-4BC2-8487-4348112F02C4}"/>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389589" y="1404851"/>
            <a:ext cx="4100608" cy="2887284"/>
          </a:xfrm>
          <a:prstGeom prst="roundRect">
            <a:avLst/>
          </a:prstGeom>
        </p:spPr>
      </p:pic>
      <p:pic>
        <p:nvPicPr>
          <p:cNvPr id="5" name="Picture 4">
            <a:extLst>
              <a:ext uri="{FF2B5EF4-FFF2-40B4-BE49-F238E27FC236}">
                <a16:creationId xmlns:a16="http://schemas.microsoft.com/office/drawing/2014/main" id="{1842CABA-949D-413C-AC47-E9574217A8B1}"/>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7837792" y="3805687"/>
            <a:ext cx="4100608" cy="2733738"/>
          </a:xfrm>
          <a:prstGeom prst="roundRect">
            <a:avLst/>
          </a:prstGeom>
        </p:spPr>
      </p:pic>
      <p:pic>
        <p:nvPicPr>
          <p:cNvPr id="7" name="Picture 6">
            <a:extLst>
              <a:ext uri="{FF2B5EF4-FFF2-40B4-BE49-F238E27FC236}">
                <a16:creationId xmlns:a16="http://schemas.microsoft.com/office/drawing/2014/main" id="{AE5D53C9-5810-4039-8AF9-902366A99401}"/>
              </a:ext>
            </a:extLst>
          </p:cNvPr>
          <p:cNvPicPr>
            <a:picLocks noChangeAspect="1"/>
          </p:cNvPicPr>
          <p:nvPr/>
        </p:nvPicPr>
        <p:blipFill rotWithShape="1">
          <a:blip r:embed="rId6">
            <a:extLst>
              <a:ext uri="{28A0092B-C50C-407E-A947-70E740481C1C}">
                <a14:useLocalDpi xmlns:a14="http://schemas.microsoft.com/office/drawing/2010/main"/>
              </a:ext>
            </a:extLst>
          </a:blip>
          <a:srcRect/>
          <a:stretch/>
        </p:blipFill>
        <p:spPr>
          <a:xfrm>
            <a:off x="4045696" y="2625280"/>
            <a:ext cx="4100608" cy="2827869"/>
          </a:xfrm>
          <a:prstGeom prst="roundRect">
            <a:avLst/>
          </a:prstGeom>
        </p:spPr>
      </p:pic>
      <p:sp>
        <p:nvSpPr>
          <p:cNvPr id="9" name="TextBox 8">
            <a:extLst>
              <a:ext uri="{FF2B5EF4-FFF2-40B4-BE49-F238E27FC236}">
                <a16:creationId xmlns:a16="http://schemas.microsoft.com/office/drawing/2014/main" id="{6BEADDCC-255C-40BE-8593-B8D421A8718E}"/>
              </a:ext>
            </a:extLst>
          </p:cNvPr>
          <p:cNvSpPr txBox="1"/>
          <p:nvPr/>
        </p:nvSpPr>
        <p:spPr>
          <a:xfrm>
            <a:off x="1313411" y="349135"/>
            <a:ext cx="10489000" cy="769441"/>
          </a:xfrm>
          <a:prstGeom prst="rect">
            <a:avLst/>
          </a:prstGeom>
          <a:noFill/>
        </p:spPr>
        <p:txBody>
          <a:bodyPr wrap="square" rtlCol="0">
            <a:spAutoFit/>
          </a:bodyPr>
          <a:lstStyle/>
          <a:p>
            <a:r>
              <a:rPr lang="en-US" sz="4400" b="1" dirty="0">
                <a:solidFill>
                  <a:srgbClr val="0AA245"/>
                </a:solidFill>
                <a:latin typeface="Arial Narrow" panose="020B0606020202030204" pitchFamily="34" charset="0"/>
              </a:rPr>
              <a:t>MILLENNIALS AND WOMEN DRIVING CHANGE</a:t>
            </a:r>
          </a:p>
        </p:txBody>
      </p:sp>
    </p:spTree>
    <p:extLst>
      <p:ext uri="{BB962C8B-B14F-4D97-AF65-F5344CB8AC3E}">
        <p14:creationId xmlns:p14="http://schemas.microsoft.com/office/powerpoint/2010/main" val="4105257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a:extLst>
              <a:ext uri="{FF2B5EF4-FFF2-40B4-BE49-F238E27FC236}">
                <a16:creationId xmlns:a16="http://schemas.microsoft.com/office/drawing/2014/main" id="{BC656ADA-40C4-439E-8F0B-5FD56B746E1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455544" y="3872217"/>
            <a:ext cx="2907285" cy="2907285"/>
          </a:xfrm>
          <a:prstGeom prst="rect">
            <a:avLst/>
          </a:prstGeom>
        </p:spPr>
      </p:pic>
      <p:pic>
        <p:nvPicPr>
          <p:cNvPr id="8" name="Picture 7">
            <a:extLst>
              <a:ext uri="{FF2B5EF4-FFF2-40B4-BE49-F238E27FC236}">
                <a16:creationId xmlns:a16="http://schemas.microsoft.com/office/drawing/2014/main" id="{0DE6BE94-ECB1-4FEC-A30E-DBB8134B375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626192" y="4101281"/>
            <a:ext cx="2658357" cy="2559725"/>
          </a:xfrm>
          <a:prstGeom prst="rect">
            <a:avLst/>
          </a:prstGeom>
        </p:spPr>
      </p:pic>
      <p:pic>
        <p:nvPicPr>
          <p:cNvPr id="37" name="Picture 36">
            <a:extLst>
              <a:ext uri="{FF2B5EF4-FFF2-40B4-BE49-F238E27FC236}">
                <a16:creationId xmlns:a16="http://schemas.microsoft.com/office/drawing/2014/main" id="{5818B911-BDD5-484F-9516-A76BFC44C1AD}"/>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013025" y="1315684"/>
            <a:ext cx="2766383" cy="2766383"/>
          </a:xfrm>
          <a:prstGeom prst="rect">
            <a:avLst/>
          </a:prstGeom>
        </p:spPr>
      </p:pic>
      <p:pic>
        <p:nvPicPr>
          <p:cNvPr id="23" name="Picture 22">
            <a:extLst>
              <a:ext uri="{FF2B5EF4-FFF2-40B4-BE49-F238E27FC236}">
                <a16:creationId xmlns:a16="http://schemas.microsoft.com/office/drawing/2014/main" id="{55C5E9E4-C606-4127-AC70-F73BEB20FEEE}"/>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56628" y="1106602"/>
            <a:ext cx="3146818" cy="3146818"/>
          </a:xfrm>
          <a:prstGeom prst="rect">
            <a:avLst/>
          </a:prstGeom>
        </p:spPr>
      </p:pic>
      <p:pic>
        <p:nvPicPr>
          <p:cNvPr id="17" name="Picture 16">
            <a:extLst>
              <a:ext uri="{FF2B5EF4-FFF2-40B4-BE49-F238E27FC236}">
                <a16:creationId xmlns:a16="http://schemas.microsoft.com/office/drawing/2014/main" id="{7CFCF70C-CFBC-4E86-AEF8-4FCB7E60F8BF}"/>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8946901" y="1400148"/>
            <a:ext cx="2663054" cy="2559725"/>
          </a:xfrm>
          <a:prstGeom prst="rect">
            <a:avLst/>
          </a:prstGeom>
        </p:spPr>
      </p:pic>
      <p:pic>
        <p:nvPicPr>
          <p:cNvPr id="33" name="Picture 32">
            <a:extLst>
              <a:ext uri="{FF2B5EF4-FFF2-40B4-BE49-F238E27FC236}">
                <a16:creationId xmlns:a16="http://schemas.microsoft.com/office/drawing/2014/main" id="{924E5C09-3CE5-492E-99E4-54ABC87CC5B9}"/>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5727974" y="982214"/>
            <a:ext cx="3433321" cy="3433321"/>
          </a:xfrm>
          <a:prstGeom prst="rect">
            <a:avLst/>
          </a:prstGeom>
        </p:spPr>
      </p:pic>
      <p:pic>
        <p:nvPicPr>
          <p:cNvPr id="31" name="Picture 30">
            <a:extLst>
              <a:ext uri="{FF2B5EF4-FFF2-40B4-BE49-F238E27FC236}">
                <a16:creationId xmlns:a16="http://schemas.microsoft.com/office/drawing/2014/main" id="{93CBAB5F-21A0-4563-A5B2-CF095E07636B}"/>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7713262" y="4099757"/>
            <a:ext cx="2658357" cy="2559725"/>
          </a:xfrm>
          <a:prstGeom prst="rect">
            <a:avLst/>
          </a:prstGeom>
        </p:spPr>
      </p:pic>
      <p:sp>
        <p:nvSpPr>
          <p:cNvPr id="52" name="TextBox 51">
            <a:extLst>
              <a:ext uri="{FF2B5EF4-FFF2-40B4-BE49-F238E27FC236}">
                <a16:creationId xmlns:a16="http://schemas.microsoft.com/office/drawing/2014/main" id="{9A76668F-5FB4-453E-998A-295F0AD47847}"/>
              </a:ext>
            </a:extLst>
          </p:cNvPr>
          <p:cNvSpPr txBox="1"/>
          <p:nvPr/>
        </p:nvSpPr>
        <p:spPr>
          <a:xfrm>
            <a:off x="361100" y="2041410"/>
            <a:ext cx="3598700" cy="923330"/>
          </a:xfrm>
          <a:prstGeom prst="rect">
            <a:avLst/>
          </a:prstGeom>
          <a:noFill/>
        </p:spPr>
        <p:txBody>
          <a:bodyPr wrap="square" rtlCol="0">
            <a:spAutoFit/>
          </a:bodyPr>
          <a:lstStyle/>
          <a:p>
            <a:r>
              <a:rPr lang="en-US" sz="5400" b="1" dirty="0">
                <a:solidFill>
                  <a:srgbClr val="0AA245"/>
                </a:solidFill>
                <a:latin typeface="Arial Narrow" panose="020B0606020202030204" pitchFamily="34" charset="0"/>
              </a:rPr>
              <a:t>PEOPLE</a:t>
            </a:r>
          </a:p>
        </p:txBody>
      </p:sp>
      <p:sp>
        <p:nvSpPr>
          <p:cNvPr id="53" name="TextBox 52">
            <a:extLst>
              <a:ext uri="{FF2B5EF4-FFF2-40B4-BE49-F238E27FC236}">
                <a16:creationId xmlns:a16="http://schemas.microsoft.com/office/drawing/2014/main" id="{79F73A98-B781-4AB9-A7FE-52962DB082E4}"/>
              </a:ext>
            </a:extLst>
          </p:cNvPr>
          <p:cNvSpPr txBox="1"/>
          <p:nvPr/>
        </p:nvSpPr>
        <p:spPr>
          <a:xfrm>
            <a:off x="0" y="337161"/>
            <a:ext cx="12192000" cy="769441"/>
          </a:xfrm>
          <a:prstGeom prst="rect">
            <a:avLst/>
          </a:prstGeom>
          <a:noFill/>
        </p:spPr>
        <p:txBody>
          <a:bodyPr wrap="square" rtlCol="0">
            <a:spAutoFit/>
          </a:bodyPr>
          <a:lstStyle/>
          <a:p>
            <a:pPr algn="ctr"/>
            <a:r>
              <a:rPr lang="en-US" sz="4400" b="1" dirty="0">
                <a:solidFill>
                  <a:srgbClr val="076F2F"/>
                </a:solidFill>
                <a:latin typeface="Arial Narrow" panose="020B0606020202030204" pitchFamily="34" charset="0"/>
              </a:rPr>
              <a:t>WHAT DOES THIS MEAN FOR OUR FOOD SYSTEM?</a:t>
            </a:r>
          </a:p>
        </p:txBody>
      </p:sp>
      <p:sp>
        <p:nvSpPr>
          <p:cNvPr id="54" name="TextBox 53">
            <a:extLst>
              <a:ext uri="{FF2B5EF4-FFF2-40B4-BE49-F238E27FC236}">
                <a16:creationId xmlns:a16="http://schemas.microsoft.com/office/drawing/2014/main" id="{7D40232C-70D4-4E4D-B284-0D88EE5868CF}"/>
              </a:ext>
            </a:extLst>
          </p:cNvPr>
          <p:cNvSpPr txBox="1"/>
          <p:nvPr/>
        </p:nvSpPr>
        <p:spPr>
          <a:xfrm>
            <a:off x="2923673" y="2090907"/>
            <a:ext cx="3598700" cy="830997"/>
          </a:xfrm>
          <a:prstGeom prst="rect">
            <a:avLst/>
          </a:prstGeom>
          <a:noFill/>
        </p:spPr>
        <p:txBody>
          <a:bodyPr wrap="square" rtlCol="0">
            <a:spAutoFit/>
          </a:bodyPr>
          <a:lstStyle/>
          <a:p>
            <a:r>
              <a:rPr lang="en-US" sz="4800" b="1" dirty="0">
                <a:solidFill>
                  <a:srgbClr val="0078A2"/>
                </a:solidFill>
                <a:latin typeface="Arial Narrow" panose="020B0606020202030204" pitchFamily="34" charset="0"/>
              </a:rPr>
              <a:t>RETAILERS</a:t>
            </a:r>
          </a:p>
        </p:txBody>
      </p:sp>
      <p:sp>
        <p:nvSpPr>
          <p:cNvPr id="55" name="TextBox 54">
            <a:extLst>
              <a:ext uri="{FF2B5EF4-FFF2-40B4-BE49-F238E27FC236}">
                <a16:creationId xmlns:a16="http://schemas.microsoft.com/office/drawing/2014/main" id="{DCF54530-2798-4350-AB4B-1CA4CEDA0570}"/>
              </a:ext>
            </a:extLst>
          </p:cNvPr>
          <p:cNvSpPr txBox="1"/>
          <p:nvPr/>
        </p:nvSpPr>
        <p:spPr>
          <a:xfrm>
            <a:off x="5673916" y="1625912"/>
            <a:ext cx="3433321" cy="1754326"/>
          </a:xfrm>
          <a:prstGeom prst="rect">
            <a:avLst/>
          </a:prstGeom>
          <a:noFill/>
        </p:spPr>
        <p:txBody>
          <a:bodyPr wrap="square" rtlCol="0">
            <a:spAutoFit/>
          </a:bodyPr>
          <a:lstStyle/>
          <a:p>
            <a:pPr algn="ctr"/>
            <a:r>
              <a:rPr lang="en-US" sz="3600" b="1" dirty="0">
                <a:solidFill>
                  <a:schemeClr val="accent4">
                    <a:lumMod val="60000"/>
                    <a:lumOff val="40000"/>
                  </a:schemeClr>
                </a:solidFill>
                <a:latin typeface="Arial Narrow" panose="020B0606020202030204" pitchFamily="34" charset="0"/>
              </a:rPr>
              <a:t>FOOD </a:t>
            </a:r>
          </a:p>
          <a:p>
            <a:pPr algn="ctr"/>
            <a:r>
              <a:rPr lang="en-US" sz="3600" b="1" dirty="0">
                <a:solidFill>
                  <a:schemeClr val="accent4">
                    <a:lumMod val="60000"/>
                    <a:lumOff val="40000"/>
                  </a:schemeClr>
                </a:solidFill>
                <a:latin typeface="Arial Narrow" panose="020B0606020202030204" pitchFamily="34" charset="0"/>
              </a:rPr>
              <a:t>PROCESSORS </a:t>
            </a:r>
          </a:p>
          <a:p>
            <a:pPr algn="ctr"/>
            <a:r>
              <a:rPr lang="en-US" sz="3600" b="1" dirty="0">
                <a:solidFill>
                  <a:schemeClr val="accent4">
                    <a:lumMod val="60000"/>
                    <a:lumOff val="40000"/>
                  </a:schemeClr>
                </a:solidFill>
                <a:latin typeface="Arial Narrow" panose="020B0606020202030204" pitchFamily="34" charset="0"/>
              </a:rPr>
              <a:t>&amp; PACKAGERS</a:t>
            </a:r>
          </a:p>
        </p:txBody>
      </p:sp>
      <p:sp>
        <p:nvSpPr>
          <p:cNvPr id="56" name="TextBox 55">
            <a:extLst>
              <a:ext uri="{FF2B5EF4-FFF2-40B4-BE49-F238E27FC236}">
                <a16:creationId xmlns:a16="http://schemas.microsoft.com/office/drawing/2014/main" id="{D5AF3566-CD54-44BC-9E3D-C57EEDAF6AE7}"/>
              </a:ext>
            </a:extLst>
          </p:cNvPr>
          <p:cNvSpPr txBox="1"/>
          <p:nvPr/>
        </p:nvSpPr>
        <p:spPr>
          <a:xfrm>
            <a:off x="8561767" y="2070687"/>
            <a:ext cx="3433321" cy="1200329"/>
          </a:xfrm>
          <a:prstGeom prst="rect">
            <a:avLst/>
          </a:prstGeom>
          <a:noFill/>
        </p:spPr>
        <p:txBody>
          <a:bodyPr wrap="square" rtlCol="0">
            <a:spAutoFit/>
          </a:bodyPr>
          <a:lstStyle/>
          <a:p>
            <a:pPr algn="ctr"/>
            <a:r>
              <a:rPr lang="en-US" sz="3600" b="1" dirty="0">
                <a:solidFill>
                  <a:srgbClr val="A2221A"/>
                </a:solidFill>
                <a:latin typeface="Arial Narrow" panose="020B0606020202030204" pitchFamily="34" charset="0"/>
              </a:rPr>
              <a:t>AGGREGATORS</a:t>
            </a:r>
          </a:p>
          <a:p>
            <a:pPr algn="ctr"/>
            <a:r>
              <a:rPr lang="en-US" sz="3600" b="1" dirty="0">
                <a:solidFill>
                  <a:srgbClr val="A2221A"/>
                </a:solidFill>
                <a:latin typeface="Arial Narrow" panose="020B0606020202030204" pitchFamily="34" charset="0"/>
              </a:rPr>
              <a:t>&amp; TRADERS</a:t>
            </a:r>
          </a:p>
        </p:txBody>
      </p:sp>
      <p:sp>
        <p:nvSpPr>
          <p:cNvPr id="57" name="TextBox 56">
            <a:extLst>
              <a:ext uri="{FF2B5EF4-FFF2-40B4-BE49-F238E27FC236}">
                <a16:creationId xmlns:a16="http://schemas.microsoft.com/office/drawing/2014/main" id="{043D0FAF-20D6-4CCC-890C-1A3570F2A47E}"/>
              </a:ext>
            </a:extLst>
          </p:cNvPr>
          <p:cNvSpPr txBox="1"/>
          <p:nvPr/>
        </p:nvSpPr>
        <p:spPr>
          <a:xfrm>
            <a:off x="1182564" y="4275408"/>
            <a:ext cx="3433321" cy="2308324"/>
          </a:xfrm>
          <a:prstGeom prst="rect">
            <a:avLst/>
          </a:prstGeom>
          <a:noFill/>
        </p:spPr>
        <p:txBody>
          <a:bodyPr wrap="square" rtlCol="0">
            <a:spAutoFit/>
          </a:bodyPr>
          <a:lstStyle/>
          <a:p>
            <a:pPr algn="ctr"/>
            <a:r>
              <a:rPr lang="en-US" sz="3600" b="1" dirty="0">
                <a:solidFill>
                  <a:srgbClr val="65B904"/>
                </a:solidFill>
                <a:latin typeface="Arial Narrow" panose="020B0606020202030204" pitchFamily="34" charset="0"/>
              </a:rPr>
              <a:t>FARMERS</a:t>
            </a:r>
          </a:p>
          <a:p>
            <a:pPr algn="ctr"/>
            <a:r>
              <a:rPr lang="en-US" sz="3600" b="1" dirty="0">
                <a:solidFill>
                  <a:srgbClr val="65B904"/>
                </a:solidFill>
                <a:latin typeface="Arial Narrow" panose="020B0606020202030204" pitchFamily="34" charset="0"/>
              </a:rPr>
              <a:t>RANCHERS</a:t>
            </a:r>
          </a:p>
          <a:p>
            <a:pPr algn="ctr"/>
            <a:r>
              <a:rPr lang="en-US" sz="3600" b="1" dirty="0">
                <a:solidFill>
                  <a:srgbClr val="65B904"/>
                </a:solidFill>
                <a:latin typeface="Arial Narrow" panose="020B0606020202030204" pitchFamily="34" charset="0"/>
              </a:rPr>
              <a:t>FORESTERS</a:t>
            </a:r>
          </a:p>
          <a:p>
            <a:pPr algn="ctr"/>
            <a:r>
              <a:rPr lang="en-US" sz="3600" b="1" dirty="0">
                <a:solidFill>
                  <a:srgbClr val="65B904"/>
                </a:solidFill>
                <a:latin typeface="Arial Narrow" panose="020B0606020202030204" pitchFamily="34" charset="0"/>
              </a:rPr>
              <a:t>FISHERS</a:t>
            </a:r>
          </a:p>
        </p:txBody>
      </p:sp>
      <p:sp>
        <p:nvSpPr>
          <p:cNvPr id="58" name="TextBox 57">
            <a:extLst>
              <a:ext uri="{FF2B5EF4-FFF2-40B4-BE49-F238E27FC236}">
                <a16:creationId xmlns:a16="http://schemas.microsoft.com/office/drawing/2014/main" id="{1E5A22FF-0EC1-4D7A-A139-6E2D2033ECCE}"/>
              </a:ext>
            </a:extLst>
          </p:cNvPr>
          <p:cNvSpPr txBox="1"/>
          <p:nvPr/>
        </p:nvSpPr>
        <p:spPr>
          <a:xfrm>
            <a:off x="7325779" y="4344746"/>
            <a:ext cx="3433321" cy="2308324"/>
          </a:xfrm>
          <a:prstGeom prst="rect">
            <a:avLst/>
          </a:prstGeom>
          <a:noFill/>
        </p:spPr>
        <p:txBody>
          <a:bodyPr wrap="square" rtlCol="0">
            <a:spAutoFit/>
          </a:bodyPr>
          <a:lstStyle/>
          <a:p>
            <a:pPr algn="ctr"/>
            <a:r>
              <a:rPr lang="en-US" sz="3600" b="1" dirty="0">
                <a:solidFill>
                  <a:srgbClr val="B45615"/>
                </a:solidFill>
                <a:latin typeface="Arial Narrow" panose="020B0606020202030204" pitchFamily="34" charset="0"/>
              </a:rPr>
              <a:t>FINANCIAL</a:t>
            </a:r>
          </a:p>
          <a:p>
            <a:pPr algn="ctr"/>
            <a:r>
              <a:rPr lang="en-US" sz="3600" b="1" dirty="0">
                <a:solidFill>
                  <a:srgbClr val="B45615"/>
                </a:solidFill>
                <a:latin typeface="Arial Narrow" panose="020B0606020202030204" pitchFamily="34" charset="0"/>
              </a:rPr>
              <a:t>SERVICES &amp; </a:t>
            </a:r>
          </a:p>
          <a:p>
            <a:pPr algn="ctr"/>
            <a:r>
              <a:rPr lang="en-US" sz="3600" b="1" dirty="0">
                <a:solidFill>
                  <a:srgbClr val="B45615"/>
                </a:solidFill>
                <a:latin typeface="Arial Narrow" panose="020B0606020202030204" pitchFamily="34" charset="0"/>
              </a:rPr>
              <a:t>RISK</a:t>
            </a:r>
          </a:p>
          <a:p>
            <a:pPr algn="ctr"/>
            <a:r>
              <a:rPr lang="en-US" sz="3600" b="1" dirty="0">
                <a:solidFill>
                  <a:srgbClr val="B45615"/>
                </a:solidFill>
                <a:latin typeface="Arial Narrow" panose="020B0606020202030204" pitchFamily="34" charset="0"/>
              </a:rPr>
              <a:t>MANAGEMENT</a:t>
            </a:r>
          </a:p>
        </p:txBody>
      </p:sp>
      <p:sp>
        <p:nvSpPr>
          <p:cNvPr id="59" name="TextBox 58">
            <a:extLst>
              <a:ext uri="{FF2B5EF4-FFF2-40B4-BE49-F238E27FC236}">
                <a16:creationId xmlns:a16="http://schemas.microsoft.com/office/drawing/2014/main" id="{D83A6186-18C8-4541-8D70-34B675D11FB8}"/>
              </a:ext>
            </a:extLst>
          </p:cNvPr>
          <p:cNvSpPr txBox="1"/>
          <p:nvPr/>
        </p:nvSpPr>
        <p:spPr>
          <a:xfrm>
            <a:off x="4322346" y="4360476"/>
            <a:ext cx="3433321" cy="1754326"/>
          </a:xfrm>
          <a:prstGeom prst="rect">
            <a:avLst/>
          </a:prstGeom>
          <a:noFill/>
        </p:spPr>
        <p:txBody>
          <a:bodyPr wrap="square" rtlCol="0">
            <a:spAutoFit/>
          </a:bodyPr>
          <a:lstStyle/>
          <a:p>
            <a:pPr algn="ctr"/>
            <a:r>
              <a:rPr lang="en-US" sz="3600" b="1" dirty="0">
                <a:solidFill>
                  <a:srgbClr val="29BED0"/>
                </a:solidFill>
                <a:latin typeface="Arial Narrow" panose="020B0606020202030204" pitchFamily="34" charset="0"/>
              </a:rPr>
              <a:t>AGRICULTURAL</a:t>
            </a:r>
          </a:p>
          <a:p>
            <a:pPr algn="ctr"/>
            <a:r>
              <a:rPr lang="en-US" sz="3600" b="1" dirty="0">
                <a:solidFill>
                  <a:srgbClr val="29BED0"/>
                </a:solidFill>
                <a:latin typeface="Arial Narrow" panose="020B0606020202030204" pitchFamily="34" charset="0"/>
              </a:rPr>
              <a:t>SERVICE</a:t>
            </a:r>
          </a:p>
          <a:p>
            <a:pPr algn="ctr"/>
            <a:r>
              <a:rPr lang="en-US" sz="3600" b="1" dirty="0">
                <a:solidFill>
                  <a:srgbClr val="29BED0"/>
                </a:solidFill>
                <a:latin typeface="Arial Narrow" panose="020B0606020202030204" pitchFamily="34" charset="0"/>
              </a:rPr>
              <a:t>PROVIDERS</a:t>
            </a:r>
          </a:p>
        </p:txBody>
      </p:sp>
    </p:spTree>
    <p:extLst>
      <p:ext uri="{BB962C8B-B14F-4D97-AF65-F5344CB8AC3E}">
        <p14:creationId xmlns:p14="http://schemas.microsoft.com/office/powerpoint/2010/main" val="2627556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10"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par>
                                <p:cTn id="14" presetID="10" presetClass="entr" presetSubtype="0" fill="hold"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childTnLst>
                                </p:cTn>
                              </p:par>
                              <p:par>
                                <p:cTn id="17" presetID="10"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10"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par>
                                <p:cTn id="26" presetID="10" presetClass="entr" presetSubtype="0" fill="hold"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500"/>
                                        <p:tgtEl>
                                          <p:spTgt spid="29"/>
                                        </p:tgtEl>
                                      </p:cBhvr>
                                    </p:animEffect>
                                  </p:childTnLst>
                                </p:cTn>
                              </p:par>
                            </p:childTnLst>
                          </p:cTn>
                        </p:par>
                        <p:par>
                          <p:cTn id="29" fill="hold">
                            <p:stCondLst>
                              <p:cond delay="500"/>
                            </p:stCondLst>
                            <p:childTnLst>
                              <p:par>
                                <p:cTn id="30" presetID="10" presetClass="exit" presetSubtype="0" fill="hold" nodeType="afterEffect">
                                  <p:stCondLst>
                                    <p:cond delay="1000"/>
                                  </p:stCondLst>
                                  <p:childTnLst>
                                    <p:animEffect transition="out" filter="fade">
                                      <p:cBhvr>
                                        <p:cTn id="31" dur="250"/>
                                        <p:tgtEl>
                                          <p:spTgt spid="23"/>
                                        </p:tgtEl>
                                      </p:cBhvr>
                                    </p:animEffect>
                                    <p:set>
                                      <p:cBhvr>
                                        <p:cTn id="32" dur="1" fill="hold">
                                          <p:stCondLst>
                                            <p:cond delay="249"/>
                                          </p:stCondLst>
                                        </p:cTn>
                                        <p:tgtEl>
                                          <p:spTgt spid="23"/>
                                        </p:tgtEl>
                                        <p:attrNameLst>
                                          <p:attrName>style.visibility</p:attrName>
                                        </p:attrNameLst>
                                      </p:cBhvr>
                                      <p:to>
                                        <p:strVal val="hidden"/>
                                      </p:to>
                                    </p:set>
                                  </p:childTnLst>
                                </p:cTn>
                              </p:par>
                            </p:childTnLst>
                          </p:cTn>
                        </p:par>
                        <p:par>
                          <p:cTn id="33" fill="hold">
                            <p:stCondLst>
                              <p:cond delay="1750"/>
                            </p:stCondLst>
                            <p:childTnLst>
                              <p:par>
                                <p:cTn id="34" presetID="10" presetClass="entr" presetSubtype="0" fill="hold" grpId="0" nodeType="after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fade">
                                      <p:cBhvr>
                                        <p:cTn id="36" dur="500"/>
                                        <p:tgtEl>
                                          <p:spTgt spid="52"/>
                                        </p:tgtEl>
                                      </p:cBhvr>
                                    </p:animEffect>
                                  </p:childTnLst>
                                </p:cTn>
                              </p:par>
                            </p:childTnLst>
                          </p:cTn>
                        </p:par>
                        <p:par>
                          <p:cTn id="37" fill="hold">
                            <p:stCondLst>
                              <p:cond delay="2250"/>
                            </p:stCondLst>
                            <p:childTnLst>
                              <p:par>
                                <p:cTn id="38" presetID="10" presetClass="exit" presetSubtype="0" fill="hold" grpId="1" nodeType="afterEffect">
                                  <p:stCondLst>
                                    <p:cond delay="1250"/>
                                  </p:stCondLst>
                                  <p:childTnLst>
                                    <p:animEffect transition="out" filter="fade">
                                      <p:cBhvr>
                                        <p:cTn id="39" dur="500"/>
                                        <p:tgtEl>
                                          <p:spTgt spid="52"/>
                                        </p:tgtEl>
                                      </p:cBhvr>
                                    </p:animEffect>
                                    <p:set>
                                      <p:cBhvr>
                                        <p:cTn id="40" dur="1" fill="hold">
                                          <p:stCondLst>
                                            <p:cond delay="499"/>
                                          </p:stCondLst>
                                        </p:cTn>
                                        <p:tgtEl>
                                          <p:spTgt spid="52"/>
                                        </p:tgtEl>
                                        <p:attrNameLst>
                                          <p:attrName>style.visibility</p:attrName>
                                        </p:attrNameLst>
                                      </p:cBhvr>
                                      <p:to>
                                        <p:strVal val="hidden"/>
                                      </p:to>
                                    </p:set>
                                  </p:childTnLst>
                                </p:cTn>
                              </p:par>
                            </p:childTnLst>
                          </p:cTn>
                        </p:par>
                        <p:par>
                          <p:cTn id="41" fill="hold">
                            <p:stCondLst>
                              <p:cond delay="4000"/>
                            </p:stCondLst>
                            <p:childTnLst>
                              <p:par>
                                <p:cTn id="42" presetID="10" presetClass="entr" presetSubtype="0"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250"/>
                                        <p:tgtEl>
                                          <p:spTgt spid="23"/>
                                        </p:tgtEl>
                                      </p:cBhvr>
                                    </p:animEffect>
                                  </p:childTnLst>
                                </p:cTn>
                              </p:par>
                            </p:childTnLst>
                          </p:cTn>
                        </p:par>
                        <p:par>
                          <p:cTn id="45" fill="hold">
                            <p:stCondLst>
                              <p:cond delay="4250"/>
                            </p:stCondLst>
                            <p:childTnLst>
                              <p:par>
                                <p:cTn id="46" presetID="10" presetClass="exit" presetSubtype="0" fill="hold" nodeType="afterEffect">
                                  <p:stCondLst>
                                    <p:cond delay="1000"/>
                                  </p:stCondLst>
                                  <p:childTnLst>
                                    <p:animEffect transition="out" filter="fade">
                                      <p:cBhvr>
                                        <p:cTn id="47" dur="250"/>
                                        <p:tgtEl>
                                          <p:spTgt spid="37"/>
                                        </p:tgtEl>
                                      </p:cBhvr>
                                    </p:animEffect>
                                    <p:set>
                                      <p:cBhvr>
                                        <p:cTn id="48" dur="1" fill="hold">
                                          <p:stCondLst>
                                            <p:cond delay="249"/>
                                          </p:stCondLst>
                                        </p:cTn>
                                        <p:tgtEl>
                                          <p:spTgt spid="37"/>
                                        </p:tgtEl>
                                        <p:attrNameLst>
                                          <p:attrName>style.visibility</p:attrName>
                                        </p:attrNameLst>
                                      </p:cBhvr>
                                      <p:to>
                                        <p:strVal val="hidden"/>
                                      </p:to>
                                    </p:set>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500"/>
                                        <p:tgtEl>
                                          <p:spTgt spid="54"/>
                                        </p:tgtEl>
                                      </p:cBhvr>
                                    </p:animEffect>
                                  </p:childTnLst>
                                </p:cTn>
                              </p:par>
                            </p:childTnLst>
                          </p:cTn>
                        </p:par>
                        <p:par>
                          <p:cTn id="53" fill="hold">
                            <p:stCondLst>
                              <p:cond delay="6000"/>
                            </p:stCondLst>
                            <p:childTnLst>
                              <p:par>
                                <p:cTn id="54" presetID="10" presetClass="exit" presetSubtype="0" fill="hold" grpId="1" nodeType="afterEffect">
                                  <p:stCondLst>
                                    <p:cond delay="1250"/>
                                  </p:stCondLst>
                                  <p:childTnLst>
                                    <p:animEffect transition="out" filter="fade">
                                      <p:cBhvr>
                                        <p:cTn id="55" dur="500"/>
                                        <p:tgtEl>
                                          <p:spTgt spid="54"/>
                                        </p:tgtEl>
                                      </p:cBhvr>
                                    </p:animEffect>
                                    <p:set>
                                      <p:cBhvr>
                                        <p:cTn id="56" dur="1" fill="hold">
                                          <p:stCondLst>
                                            <p:cond delay="499"/>
                                          </p:stCondLst>
                                        </p:cTn>
                                        <p:tgtEl>
                                          <p:spTgt spid="54"/>
                                        </p:tgtEl>
                                        <p:attrNameLst>
                                          <p:attrName>style.visibility</p:attrName>
                                        </p:attrNameLst>
                                      </p:cBhvr>
                                      <p:to>
                                        <p:strVal val="hidden"/>
                                      </p:to>
                                    </p:set>
                                  </p:childTnLst>
                                </p:cTn>
                              </p:par>
                            </p:childTnLst>
                          </p:cTn>
                        </p:par>
                        <p:par>
                          <p:cTn id="57" fill="hold">
                            <p:stCondLst>
                              <p:cond delay="7750"/>
                            </p:stCondLst>
                            <p:childTnLst>
                              <p:par>
                                <p:cTn id="58" presetID="10" presetClass="entr" presetSubtype="0" fill="hold"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250"/>
                                        <p:tgtEl>
                                          <p:spTgt spid="37"/>
                                        </p:tgtEl>
                                      </p:cBhvr>
                                    </p:animEffect>
                                  </p:childTnLst>
                                </p:cTn>
                              </p:par>
                            </p:childTnLst>
                          </p:cTn>
                        </p:par>
                        <p:par>
                          <p:cTn id="61" fill="hold">
                            <p:stCondLst>
                              <p:cond delay="8000"/>
                            </p:stCondLst>
                            <p:childTnLst>
                              <p:par>
                                <p:cTn id="62" presetID="10" presetClass="exit" presetSubtype="0" fill="hold" nodeType="afterEffect">
                                  <p:stCondLst>
                                    <p:cond delay="1000"/>
                                  </p:stCondLst>
                                  <p:childTnLst>
                                    <p:animEffect transition="out" filter="fade">
                                      <p:cBhvr>
                                        <p:cTn id="63" dur="250"/>
                                        <p:tgtEl>
                                          <p:spTgt spid="33"/>
                                        </p:tgtEl>
                                      </p:cBhvr>
                                    </p:animEffect>
                                    <p:set>
                                      <p:cBhvr>
                                        <p:cTn id="64" dur="1" fill="hold">
                                          <p:stCondLst>
                                            <p:cond delay="249"/>
                                          </p:stCondLst>
                                        </p:cTn>
                                        <p:tgtEl>
                                          <p:spTgt spid="33"/>
                                        </p:tgtEl>
                                        <p:attrNameLst>
                                          <p:attrName>style.visibility</p:attrName>
                                        </p:attrNameLst>
                                      </p:cBhvr>
                                      <p:to>
                                        <p:strVal val="hidden"/>
                                      </p:to>
                                    </p:set>
                                  </p:childTnLst>
                                </p:cTn>
                              </p:par>
                            </p:childTnLst>
                          </p:cTn>
                        </p:par>
                        <p:par>
                          <p:cTn id="65" fill="hold">
                            <p:stCondLst>
                              <p:cond delay="9250"/>
                            </p:stCondLst>
                            <p:childTnLst>
                              <p:par>
                                <p:cTn id="66" presetID="10" presetClass="entr" presetSubtype="0" fill="hold" grpId="0" nodeType="afterEffect">
                                  <p:stCondLst>
                                    <p:cond delay="0"/>
                                  </p:stCondLst>
                                  <p:childTnLst>
                                    <p:set>
                                      <p:cBhvr>
                                        <p:cTn id="67" dur="1" fill="hold">
                                          <p:stCondLst>
                                            <p:cond delay="0"/>
                                          </p:stCondLst>
                                        </p:cTn>
                                        <p:tgtEl>
                                          <p:spTgt spid="55"/>
                                        </p:tgtEl>
                                        <p:attrNameLst>
                                          <p:attrName>style.visibility</p:attrName>
                                        </p:attrNameLst>
                                      </p:cBhvr>
                                      <p:to>
                                        <p:strVal val="visible"/>
                                      </p:to>
                                    </p:set>
                                    <p:animEffect transition="in" filter="fade">
                                      <p:cBhvr>
                                        <p:cTn id="68" dur="500"/>
                                        <p:tgtEl>
                                          <p:spTgt spid="55"/>
                                        </p:tgtEl>
                                      </p:cBhvr>
                                    </p:animEffect>
                                  </p:childTnLst>
                                </p:cTn>
                              </p:par>
                            </p:childTnLst>
                          </p:cTn>
                        </p:par>
                        <p:par>
                          <p:cTn id="69" fill="hold">
                            <p:stCondLst>
                              <p:cond delay="9750"/>
                            </p:stCondLst>
                            <p:childTnLst>
                              <p:par>
                                <p:cTn id="70" presetID="10" presetClass="exit" presetSubtype="0" fill="hold" grpId="1" nodeType="afterEffect">
                                  <p:stCondLst>
                                    <p:cond delay="1250"/>
                                  </p:stCondLst>
                                  <p:childTnLst>
                                    <p:animEffect transition="out" filter="fade">
                                      <p:cBhvr>
                                        <p:cTn id="71" dur="500"/>
                                        <p:tgtEl>
                                          <p:spTgt spid="55"/>
                                        </p:tgtEl>
                                      </p:cBhvr>
                                    </p:animEffect>
                                    <p:set>
                                      <p:cBhvr>
                                        <p:cTn id="72" dur="1" fill="hold">
                                          <p:stCondLst>
                                            <p:cond delay="499"/>
                                          </p:stCondLst>
                                        </p:cTn>
                                        <p:tgtEl>
                                          <p:spTgt spid="55"/>
                                        </p:tgtEl>
                                        <p:attrNameLst>
                                          <p:attrName>style.visibility</p:attrName>
                                        </p:attrNameLst>
                                      </p:cBhvr>
                                      <p:to>
                                        <p:strVal val="hidden"/>
                                      </p:to>
                                    </p:set>
                                  </p:childTnLst>
                                </p:cTn>
                              </p:par>
                            </p:childTnLst>
                          </p:cTn>
                        </p:par>
                        <p:par>
                          <p:cTn id="73" fill="hold">
                            <p:stCondLst>
                              <p:cond delay="11500"/>
                            </p:stCondLst>
                            <p:childTnLst>
                              <p:par>
                                <p:cTn id="74" presetID="10" presetClass="entr" presetSubtype="0" fill="hold" nodeType="after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250"/>
                                        <p:tgtEl>
                                          <p:spTgt spid="33"/>
                                        </p:tgtEl>
                                      </p:cBhvr>
                                    </p:animEffect>
                                  </p:childTnLst>
                                </p:cTn>
                              </p:par>
                            </p:childTnLst>
                          </p:cTn>
                        </p:par>
                        <p:par>
                          <p:cTn id="77" fill="hold">
                            <p:stCondLst>
                              <p:cond delay="11750"/>
                            </p:stCondLst>
                            <p:childTnLst>
                              <p:par>
                                <p:cTn id="78" presetID="10" presetClass="exit" presetSubtype="0" fill="hold" nodeType="afterEffect">
                                  <p:stCondLst>
                                    <p:cond delay="1000"/>
                                  </p:stCondLst>
                                  <p:childTnLst>
                                    <p:animEffect transition="out" filter="fade">
                                      <p:cBhvr>
                                        <p:cTn id="79" dur="250"/>
                                        <p:tgtEl>
                                          <p:spTgt spid="17"/>
                                        </p:tgtEl>
                                      </p:cBhvr>
                                    </p:animEffect>
                                    <p:set>
                                      <p:cBhvr>
                                        <p:cTn id="80" dur="1" fill="hold">
                                          <p:stCondLst>
                                            <p:cond delay="249"/>
                                          </p:stCondLst>
                                        </p:cTn>
                                        <p:tgtEl>
                                          <p:spTgt spid="17"/>
                                        </p:tgtEl>
                                        <p:attrNameLst>
                                          <p:attrName>style.visibility</p:attrName>
                                        </p:attrNameLst>
                                      </p:cBhvr>
                                      <p:to>
                                        <p:strVal val="hidden"/>
                                      </p:to>
                                    </p:set>
                                  </p:childTnLst>
                                </p:cTn>
                              </p:par>
                            </p:childTnLst>
                          </p:cTn>
                        </p:par>
                        <p:par>
                          <p:cTn id="81" fill="hold">
                            <p:stCondLst>
                              <p:cond delay="13000"/>
                            </p:stCondLst>
                            <p:childTnLst>
                              <p:par>
                                <p:cTn id="82" presetID="10" presetClass="entr" presetSubtype="0" fill="hold" grpId="0" nodeType="afterEffect">
                                  <p:stCondLst>
                                    <p:cond delay="0"/>
                                  </p:stCondLst>
                                  <p:childTnLst>
                                    <p:set>
                                      <p:cBhvr>
                                        <p:cTn id="83" dur="1" fill="hold">
                                          <p:stCondLst>
                                            <p:cond delay="0"/>
                                          </p:stCondLst>
                                        </p:cTn>
                                        <p:tgtEl>
                                          <p:spTgt spid="56"/>
                                        </p:tgtEl>
                                        <p:attrNameLst>
                                          <p:attrName>style.visibility</p:attrName>
                                        </p:attrNameLst>
                                      </p:cBhvr>
                                      <p:to>
                                        <p:strVal val="visible"/>
                                      </p:to>
                                    </p:set>
                                    <p:animEffect transition="in" filter="fade">
                                      <p:cBhvr>
                                        <p:cTn id="84" dur="500"/>
                                        <p:tgtEl>
                                          <p:spTgt spid="56"/>
                                        </p:tgtEl>
                                      </p:cBhvr>
                                    </p:animEffect>
                                  </p:childTnLst>
                                </p:cTn>
                              </p:par>
                            </p:childTnLst>
                          </p:cTn>
                        </p:par>
                        <p:par>
                          <p:cTn id="85" fill="hold">
                            <p:stCondLst>
                              <p:cond delay="13500"/>
                            </p:stCondLst>
                            <p:childTnLst>
                              <p:par>
                                <p:cTn id="86" presetID="10" presetClass="exit" presetSubtype="0" fill="hold" grpId="1" nodeType="afterEffect">
                                  <p:stCondLst>
                                    <p:cond delay="1250"/>
                                  </p:stCondLst>
                                  <p:childTnLst>
                                    <p:animEffect transition="out" filter="fade">
                                      <p:cBhvr>
                                        <p:cTn id="87" dur="500"/>
                                        <p:tgtEl>
                                          <p:spTgt spid="56"/>
                                        </p:tgtEl>
                                      </p:cBhvr>
                                    </p:animEffect>
                                    <p:set>
                                      <p:cBhvr>
                                        <p:cTn id="88" dur="1" fill="hold">
                                          <p:stCondLst>
                                            <p:cond delay="499"/>
                                          </p:stCondLst>
                                        </p:cTn>
                                        <p:tgtEl>
                                          <p:spTgt spid="56"/>
                                        </p:tgtEl>
                                        <p:attrNameLst>
                                          <p:attrName>style.visibility</p:attrName>
                                        </p:attrNameLst>
                                      </p:cBhvr>
                                      <p:to>
                                        <p:strVal val="hidden"/>
                                      </p:to>
                                    </p:set>
                                  </p:childTnLst>
                                </p:cTn>
                              </p:par>
                            </p:childTnLst>
                          </p:cTn>
                        </p:par>
                        <p:par>
                          <p:cTn id="89" fill="hold">
                            <p:stCondLst>
                              <p:cond delay="15250"/>
                            </p:stCondLst>
                            <p:childTnLst>
                              <p:par>
                                <p:cTn id="90" presetID="10" presetClass="entr" presetSubtype="0" fill="hold" nodeType="afterEffect">
                                  <p:stCondLst>
                                    <p:cond delay="0"/>
                                  </p:stCondLst>
                                  <p:childTnLst>
                                    <p:set>
                                      <p:cBhvr>
                                        <p:cTn id="91" dur="1" fill="hold">
                                          <p:stCondLst>
                                            <p:cond delay="0"/>
                                          </p:stCondLst>
                                        </p:cTn>
                                        <p:tgtEl>
                                          <p:spTgt spid="17"/>
                                        </p:tgtEl>
                                        <p:attrNameLst>
                                          <p:attrName>style.visibility</p:attrName>
                                        </p:attrNameLst>
                                      </p:cBhvr>
                                      <p:to>
                                        <p:strVal val="visible"/>
                                      </p:to>
                                    </p:set>
                                    <p:animEffect transition="in" filter="fade">
                                      <p:cBhvr>
                                        <p:cTn id="92" dur="250"/>
                                        <p:tgtEl>
                                          <p:spTgt spid="17"/>
                                        </p:tgtEl>
                                      </p:cBhvr>
                                    </p:animEffect>
                                  </p:childTnLst>
                                </p:cTn>
                              </p:par>
                            </p:childTnLst>
                          </p:cTn>
                        </p:par>
                        <p:par>
                          <p:cTn id="93" fill="hold">
                            <p:stCondLst>
                              <p:cond delay="15500"/>
                            </p:stCondLst>
                            <p:childTnLst>
                              <p:par>
                                <p:cTn id="94" presetID="10" presetClass="exit" presetSubtype="0" fill="hold" nodeType="afterEffect">
                                  <p:stCondLst>
                                    <p:cond delay="1000"/>
                                  </p:stCondLst>
                                  <p:childTnLst>
                                    <p:animEffect transition="out" filter="fade">
                                      <p:cBhvr>
                                        <p:cTn id="95" dur="250"/>
                                        <p:tgtEl>
                                          <p:spTgt spid="31"/>
                                        </p:tgtEl>
                                      </p:cBhvr>
                                    </p:animEffect>
                                    <p:set>
                                      <p:cBhvr>
                                        <p:cTn id="96" dur="1" fill="hold">
                                          <p:stCondLst>
                                            <p:cond delay="249"/>
                                          </p:stCondLst>
                                        </p:cTn>
                                        <p:tgtEl>
                                          <p:spTgt spid="31"/>
                                        </p:tgtEl>
                                        <p:attrNameLst>
                                          <p:attrName>style.visibility</p:attrName>
                                        </p:attrNameLst>
                                      </p:cBhvr>
                                      <p:to>
                                        <p:strVal val="hidden"/>
                                      </p:to>
                                    </p:set>
                                  </p:childTnLst>
                                </p:cTn>
                              </p:par>
                            </p:childTnLst>
                          </p:cTn>
                        </p:par>
                        <p:par>
                          <p:cTn id="97" fill="hold">
                            <p:stCondLst>
                              <p:cond delay="16750"/>
                            </p:stCondLst>
                            <p:childTnLst>
                              <p:par>
                                <p:cTn id="98" presetID="10" presetClass="entr" presetSubtype="0" fill="hold" grpId="0" nodeType="afterEffect">
                                  <p:stCondLst>
                                    <p:cond delay="0"/>
                                  </p:stCondLst>
                                  <p:childTnLst>
                                    <p:set>
                                      <p:cBhvr>
                                        <p:cTn id="99" dur="1" fill="hold">
                                          <p:stCondLst>
                                            <p:cond delay="0"/>
                                          </p:stCondLst>
                                        </p:cTn>
                                        <p:tgtEl>
                                          <p:spTgt spid="58"/>
                                        </p:tgtEl>
                                        <p:attrNameLst>
                                          <p:attrName>style.visibility</p:attrName>
                                        </p:attrNameLst>
                                      </p:cBhvr>
                                      <p:to>
                                        <p:strVal val="visible"/>
                                      </p:to>
                                    </p:set>
                                    <p:animEffect transition="in" filter="fade">
                                      <p:cBhvr>
                                        <p:cTn id="100" dur="500"/>
                                        <p:tgtEl>
                                          <p:spTgt spid="58"/>
                                        </p:tgtEl>
                                      </p:cBhvr>
                                    </p:animEffect>
                                  </p:childTnLst>
                                </p:cTn>
                              </p:par>
                            </p:childTnLst>
                          </p:cTn>
                        </p:par>
                        <p:par>
                          <p:cTn id="101" fill="hold">
                            <p:stCondLst>
                              <p:cond delay="17250"/>
                            </p:stCondLst>
                            <p:childTnLst>
                              <p:par>
                                <p:cTn id="102" presetID="10" presetClass="exit" presetSubtype="0" fill="hold" grpId="1" nodeType="afterEffect">
                                  <p:stCondLst>
                                    <p:cond delay="1250"/>
                                  </p:stCondLst>
                                  <p:childTnLst>
                                    <p:animEffect transition="out" filter="fade">
                                      <p:cBhvr>
                                        <p:cTn id="103" dur="500"/>
                                        <p:tgtEl>
                                          <p:spTgt spid="58"/>
                                        </p:tgtEl>
                                      </p:cBhvr>
                                    </p:animEffect>
                                    <p:set>
                                      <p:cBhvr>
                                        <p:cTn id="104" dur="1" fill="hold">
                                          <p:stCondLst>
                                            <p:cond delay="499"/>
                                          </p:stCondLst>
                                        </p:cTn>
                                        <p:tgtEl>
                                          <p:spTgt spid="58"/>
                                        </p:tgtEl>
                                        <p:attrNameLst>
                                          <p:attrName>style.visibility</p:attrName>
                                        </p:attrNameLst>
                                      </p:cBhvr>
                                      <p:to>
                                        <p:strVal val="hidden"/>
                                      </p:to>
                                    </p:set>
                                  </p:childTnLst>
                                </p:cTn>
                              </p:par>
                            </p:childTnLst>
                          </p:cTn>
                        </p:par>
                        <p:par>
                          <p:cTn id="105" fill="hold">
                            <p:stCondLst>
                              <p:cond delay="19000"/>
                            </p:stCondLst>
                            <p:childTnLst>
                              <p:par>
                                <p:cTn id="106" presetID="10" presetClass="entr" presetSubtype="0" fill="hold" nodeType="afterEffect">
                                  <p:stCondLst>
                                    <p:cond delay="0"/>
                                  </p:stCondLst>
                                  <p:childTnLst>
                                    <p:set>
                                      <p:cBhvr>
                                        <p:cTn id="107" dur="1" fill="hold">
                                          <p:stCondLst>
                                            <p:cond delay="0"/>
                                          </p:stCondLst>
                                        </p:cTn>
                                        <p:tgtEl>
                                          <p:spTgt spid="31"/>
                                        </p:tgtEl>
                                        <p:attrNameLst>
                                          <p:attrName>style.visibility</p:attrName>
                                        </p:attrNameLst>
                                      </p:cBhvr>
                                      <p:to>
                                        <p:strVal val="visible"/>
                                      </p:to>
                                    </p:set>
                                    <p:animEffect transition="in" filter="fade">
                                      <p:cBhvr>
                                        <p:cTn id="108" dur="250"/>
                                        <p:tgtEl>
                                          <p:spTgt spid="31"/>
                                        </p:tgtEl>
                                      </p:cBhvr>
                                    </p:animEffect>
                                  </p:childTnLst>
                                </p:cTn>
                              </p:par>
                            </p:childTnLst>
                          </p:cTn>
                        </p:par>
                        <p:par>
                          <p:cTn id="109" fill="hold">
                            <p:stCondLst>
                              <p:cond delay="19250"/>
                            </p:stCondLst>
                            <p:childTnLst>
                              <p:par>
                                <p:cTn id="110" presetID="10" presetClass="exit" presetSubtype="0" fill="hold" nodeType="afterEffect">
                                  <p:stCondLst>
                                    <p:cond delay="1000"/>
                                  </p:stCondLst>
                                  <p:childTnLst>
                                    <p:animEffect transition="out" filter="fade">
                                      <p:cBhvr>
                                        <p:cTn id="111" dur="250"/>
                                        <p:tgtEl>
                                          <p:spTgt spid="8"/>
                                        </p:tgtEl>
                                      </p:cBhvr>
                                    </p:animEffect>
                                    <p:set>
                                      <p:cBhvr>
                                        <p:cTn id="112" dur="1" fill="hold">
                                          <p:stCondLst>
                                            <p:cond delay="249"/>
                                          </p:stCondLst>
                                        </p:cTn>
                                        <p:tgtEl>
                                          <p:spTgt spid="8"/>
                                        </p:tgtEl>
                                        <p:attrNameLst>
                                          <p:attrName>style.visibility</p:attrName>
                                        </p:attrNameLst>
                                      </p:cBhvr>
                                      <p:to>
                                        <p:strVal val="hidden"/>
                                      </p:to>
                                    </p:set>
                                  </p:childTnLst>
                                </p:cTn>
                              </p:par>
                            </p:childTnLst>
                          </p:cTn>
                        </p:par>
                        <p:par>
                          <p:cTn id="113" fill="hold">
                            <p:stCondLst>
                              <p:cond delay="20500"/>
                            </p:stCondLst>
                            <p:childTnLst>
                              <p:par>
                                <p:cTn id="114" presetID="10" presetClass="entr" presetSubtype="0" fill="hold" grpId="0" nodeType="afterEffect">
                                  <p:stCondLst>
                                    <p:cond delay="0"/>
                                  </p:stCondLst>
                                  <p:childTnLst>
                                    <p:set>
                                      <p:cBhvr>
                                        <p:cTn id="115" dur="1" fill="hold">
                                          <p:stCondLst>
                                            <p:cond delay="0"/>
                                          </p:stCondLst>
                                        </p:cTn>
                                        <p:tgtEl>
                                          <p:spTgt spid="59"/>
                                        </p:tgtEl>
                                        <p:attrNameLst>
                                          <p:attrName>style.visibility</p:attrName>
                                        </p:attrNameLst>
                                      </p:cBhvr>
                                      <p:to>
                                        <p:strVal val="visible"/>
                                      </p:to>
                                    </p:set>
                                    <p:animEffect transition="in" filter="fade">
                                      <p:cBhvr>
                                        <p:cTn id="116" dur="500"/>
                                        <p:tgtEl>
                                          <p:spTgt spid="59"/>
                                        </p:tgtEl>
                                      </p:cBhvr>
                                    </p:animEffect>
                                  </p:childTnLst>
                                </p:cTn>
                              </p:par>
                            </p:childTnLst>
                          </p:cTn>
                        </p:par>
                        <p:par>
                          <p:cTn id="117" fill="hold">
                            <p:stCondLst>
                              <p:cond delay="21000"/>
                            </p:stCondLst>
                            <p:childTnLst>
                              <p:par>
                                <p:cTn id="118" presetID="10" presetClass="exit" presetSubtype="0" fill="hold" grpId="1" nodeType="afterEffect">
                                  <p:stCondLst>
                                    <p:cond delay="1250"/>
                                  </p:stCondLst>
                                  <p:childTnLst>
                                    <p:animEffect transition="out" filter="fade">
                                      <p:cBhvr>
                                        <p:cTn id="119" dur="500"/>
                                        <p:tgtEl>
                                          <p:spTgt spid="59"/>
                                        </p:tgtEl>
                                      </p:cBhvr>
                                    </p:animEffect>
                                    <p:set>
                                      <p:cBhvr>
                                        <p:cTn id="120" dur="1" fill="hold">
                                          <p:stCondLst>
                                            <p:cond delay="499"/>
                                          </p:stCondLst>
                                        </p:cTn>
                                        <p:tgtEl>
                                          <p:spTgt spid="59"/>
                                        </p:tgtEl>
                                        <p:attrNameLst>
                                          <p:attrName>style.visibility</p:attrName>
                                        </p:attrNameLst>
                                      </p:cBhvr>
                                      <p:to>
                                        <p:strVal val="hidden"/>
                                      </p:to>
                                    </p:set>
                                  </p:childTnLst>
                                </p:cTn>
                              </p:par>
                            </p:childTnLst>
                          </p:cTn>
                        </p:par>
                        <p:par>
                          <p:cTn id="121" fill="hold">
                            <p:stCondLst>
                              <p:cond delay="22750"/>
                            </p:stCondLst>
                            <p:childTnLst>
                              <p:par>
                                <p:cTn id="122" presetID="10" presetClass="entr" presetSubtype="0" fill="hold" nodeType="afterEffect">
                                  <p:stCondLst>
                                    <p:cond delay="0"/>
                                  </p:stCondLst>
                                  <p:childTnLst>
                                    <p:set>
                                      <p:cBhvr>
                                        <p:cTn id="123" dur="1" fill="hold">
                                          <p:stCondLst>
                                            <p:cond delay="0"/>
                                          </p:stCondLst>
                                        </p:cTn>
                                        <p:tgtEl>
                                          <p:spTgt spid="8"/>
                                        </p:tgtEl>
                                        <p:attrNameLst>
                                          <p:attrName>style.visibility</p:attrName>
                                        </p:attrNameLst>
                                      </p:cBhvr>
                                      <p:to>
                                        <p:strVal val="visible"/>
                                      </p:to>
                                    </p:set>
                                    <p:animEffect transition="in" filter="fade">
                                      <p:cBhvr>
                                        <p:cTn id="124" dur="250"/>
                                        <p:tgtEl>
                                          <p:spTgt spid="8"/>
                                        </p:tgtEl>
                                      </p:cBhvr>
                                    </p:animEffect>
                                  </p:childTnLst>
                                </p:cTn>
                              </p:par>
                            </p:childTnLst>
                          </p:cTn>
                        </p:par>
                        <p:par>
                          <p:cTn id="125" fill="hold">
                            <p:stCondLst>
                              <p:cond delay="23000"/>
                            </p:stCondLst>
                            <p:childTnLst>
                              <p:par>
                                <p:cTn id="126" presetID="10" presetClass="exit" presetSubtype="0" fill="hold" nodeType="afterEffect">
                                  <p:stCondLst>
                                    <p:cond delay="1000"/>
                                  </p:stCondLst>
                                  <p:childTnLst>
                                    <p:animEffect transition="out" filter="fade">
                                      <p:cBhvr>
                                        <p:cTn id="127" dur="250"/>
                                        <p:tgtEl>
                                          <p:spTgt spid="29"/>
                                        </p:tgtEl>
                                      </p:cBhvr>
                                    </p:animEffect>
                                    <p:set>
                                      <p:cBhvr>
                                        <p:cTn id="128" dur="1" fill="hold">
                                          <p:stCondLst>
                                            <p:cond delay="249"/>
                                          </p:stCondLst>
                                        </p:cTn>
                                        <p:tgtEl>
                                          <p:spTgt spid="29"/>
                                        </p:tgtEl>
                                        <p:attrNameLst>
                                          <p:attrName>style.visibility</p:attrName>
                                        </p:attrNameLst>
                                      </p:cBhvr>
                                      <p:to>
                                        <p:strVal val="hidden"/>
                                      </p:to>
                                    </p:set>
                                  </p:childTnLst>
                                </p:cTn>
                              </p:par>
                            </p:childTnLst>
                          </p:cTn>
                        </p:par>
                        <p:par>
                          <p:cTn id="129" fill="hold">
                            <p:stCondLst>
                              <p:cond delay="24250"/>
                            </p:stCondLst>
                            <p:childTnLst>
                              <p:par>
                                <p:cTn id="130" presetID="10" presetClass="entr" presetSubtype="0" fill="hold" grpId="0" nodeType="afterEffect">
                                  <p:stCondLst>
                                    <p:cond delay="0"/>
                                  </p:stCondLst>
                                  <p:childTnLst>
                                    <p:set>
                                      <p:cBhvr>
                                        <p:cTn id="131" dur="1" fill="hold">
                                          <p:stCondLst>
                                            <p:cond delay="0"/>
                                          </p:stCondLst>
                                        </p:cTn>
                                        <p:tgtEl>
                                          <p:spTgt spid="57"/>
                                        </p:tgtEl>
                                        <p:attrNameLst>
                                          <p:attrName>style.visibility</p:attrName>
                                        </p:attrNameLst>
                                      </p:cBhvr>
                                      <p:to>
                                        <p:strVal val="visible"/>
                                      </p:to>
                                    </p:set>
                                    <p:animEffect transition="in" filter="fade">
                                      <p:cBhvr>
                                        <p:cTn id="132" dur="500"/>
                                        <p:tgtEl>
                                          <p:spTgt spid="57"/>
                                        </p:tgtEl>
                                      </p:cBhvr>
                                    </p:animEffect>
                                  </p:childTnLst>
                                </p:cTn>
                              </p:par>
                            </p:childTnLst>
                          </p:cTn>
                        </p:par>
                        <p:par>
                          <p:cTn id="133" fill="hold">
                            <p:stCondLst>
                              <p:cond delay="24750"/>
                            </p:stCondLst>
                            <p:childTnLst>
                              <p:par>
                                <p:cTn id="134" presetID="10" presetClass="exit" presetSubtype="0" fill="hold" grpId="1" nodeType="afterEffect">
                                  <p:stCondLst>
                                    <p:cond delay="1250"/>
                                  </p:stCondLst>
                                  <p:childTnLst>
                                    <p:animEffect transition="out" filter="fade">
                                      <p:cBhvr>
                                        <p:cTn id="135" dur="500"/>
                                        <p:tgtEl>
                                          <p:spTgt spid="57"/>
                                        </p:tgtEl>
                                      </p:cBhvr>
                                    </p:animEffect>
                                    <p:set>
                                      <p:cBhvr>
                                        <p:cTn id="136" dur="1" fill="hold">
                                          <p:stCondLst>
                                            <p:cond delay="499"/>
                                          </p:stCondLst>
                                        </p:cTn>
                                        <p:tgtEl>
                                          <p:spTgt spid="57"/>
                                        </p:tgtEl>
                                        <p:attrNameLst>
                                          <p:attrName>style.visibility</p:attrName>
                                        </p:attrNameLst>
                                      </p:cBhvr>
                                      <p:to>
                                        <p:strVal val="hidden"/>
                                      </p:to>
                                    </p:set>
                                  </p:childTnLst>
                                </p:cTn>
                              </p:par>
                            </p:childTnLst>
                          </p:cTn>
                        </p:par>
                        <p:par>
                          <p:cTn id="137" fill="hold">
                            <p:stCondLst>
                              <p:cond delay="26500"/>
                            </p:stCondLst>
                            <p:childTnLst>
                              <p:par>
                                <p:cTn id="138" presetID="10" presetClass="entr" presetSubtype="0" fill="hold" nodeType="afterEffect">
                                  <p:stCondLst>
                                    <p:cond delay="0"/>
                                  </p:stCondLst>
                                  <p:childTnLst>
                                    <p:set>
                                      <p:cBhvr>
                                        <p:cTn id="139" dur="1" fill="hold">
                                          <p:stCondLst>
                                            <p:cond delay="0"/>
                                          </p:stCondLst>
                                        </p:cTn>
                                        <p:tgtEl>
                                          <p:spTgt spid="29"/>
                                        </p:tgtEl>
                                        <p:attrNameLst>
                                          <p:attrName>style.visibility</p:attrName>
                                        </p:attrNameLst>
                                      </p:cBhvr>
                                      <p:to>
                                        <p:strVal val="visible"/>
                                      </p:to>
                                    </p:set>
                                    <p:animEffect transition="in" filter="fade">
                                      <p:cBhvr>
                                        <p:cTn id="140" dur="2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2" grpId="1"/>
      <p:bldP spid="53" grpId="0"/>
      <p:bldP spid="54" grpId="0"/>
      <p:bldP spid="54" grpId="1"/>
      <p:bldP spid="55" grpId="0"/>
      <p:bldP spid="55" grpId="1"/>
      <p:bldP spid="56" grpId="0"/>
      <p:bldP spid="56" grpId="1"/>
      <p:bldP spid="57" grpId="0"/>
      <p:bldP spid="57" grpId="1"/>
      <p:bldP spid="58" grpId="0"/>
      <p:bldP spid="58" grpId="1"/>
      <p:bldP spid="59" grpId="0"/>
      <p:bldP spid="59"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55C5E9E4-C606-4127-AC70-F73BEB20FEE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6628" y="1106602"/>
            <a:ext cx="3146818" cy="3146818"/>
          </a:xfrm>
          <a:prstGeom prst="rect">
            <a:avLst/>
          </a:prstGeom>
        </p:spPr>
      </p:pic>
      <p:sp>
        <p:nvSpPr>
          <p:cNvPr id="53" name="TextBox 52">
            <a:extLst>
              <a:ext uri="{FF2B5EF4-FFF2-40B4-BE49-F238E27FC236}">
                <a16:creationId xmlns:a16="http://schemas.microsoft.com/office/drawing/2014/main" id="{79F73A98-B781-4AB9-A7FE-52962DB082E4}"/>
              </a:ext>
            </a:extLst>
          </p:cNvPr>
          <p:cNvSpPr txBox="1"/>
          <p:nvPr/>
        </p:nvSpPr>
        <p:spPr>
          <a:xfrm>
            <a:off x="0" y="337161"/>
            <a:ext cx="12192000" cy="769441"/>
          </a:xfrm>
          <a:prstGeom prst="rect">
            <a:avLst/>
          </a:prstGeom>
          <a:noFill/>
        </p:spPr>
        <p:txBody>
          <a:bodyPr wrap="square" rtlCol="0">
            <a:spAutoFit/>
          </a:bodyPr>
          <a:lstStyle/>
          <a:p>
            <a:pPr algn="ctr"/>
            <a:r>
              <a:rPr lang="en-US" sz="4400" b="1" dirty="0">
                <a:solidFill>
                  <a:schemeClr val="bg1">
                    <a:lumMod val="50000"/>
                  </a:schemeClr>
                </a:solidFill>
                <a:latin typeface="Arial Narrow" panose="020B0606020202030204" pitchFamily="34" charset="0"/>
              </a:rPr>
              <a:t>ENABLING POLICY ENVIRONMENT</a:t>
            </a:r>
          </a:p>
        </p:txBody>
      </p:sp>
      <p:pic>
        <p:nvPicPr>
          <p:cNvPr id="37" name="Picture 36">
            <a:extLst>
              <a:ext uri="{FF2B5EF4-FFF2-40B4-BE49-F238E27FC236}">
                <a16:creationId xmlns:a16="http://schemas.microsoft.com/office/drawing/2014/main" id="{5818B911-BDD5-484F-9516-A76BFC44C1A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013025" y="1315684"/>
            <a:ext cx="2766383" cy="2766383"/>
          </a:xfrm>
          <a:prstGeom prst="rect">
            <a:avLst/>
          </a:prstGeom>
        </p:spPr>
      </p:pic>
      <p:pic>
        <p:nvPicPr>
          <p:cNvPr id="33" name="Picture 32">
            <a:extLst>
              <a:ext uri="{FF2B5EF4-FFF2-40B4-BE49-F238E27FC236}">
                <a16:creationId xmlns:a16="http://schemas.microsoft.com/office/drawing/2014/main" id="{924E5C09-3CE5-492E-99E4-54ABC87CC5B9}"/>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727974" y="982214"/>
            <a:ext cx="3433321" cy="3433321"/>
          </a:xfrm>
          <a:prstGeom prst="rect">
            <a:avLst/>
          </a:prstGeom>
        </p:spPr>
      </p:pic>
      <p:pic>
        <p:nvPicPr>
          <p:cNvPr id="29" name="Picture 28">
            <a:extLst>
              <a:ext uri="{FF2B5EF4-FFF2-40B4-BE49-F238E27FC236}">
                <a16:creationId xmlns:a16="http://schemas.microsoft.com/office/drawing/2014/main" id="{BC656ADA-40C4-439E-8F0B-5FD56B746E1B}"/>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008043" y="4054706"/>
            <a:ext cx="2907285" cy="2907285"/>
          </a:xfrm>
          <a:prstGeom prst="rect">
            <a:avLst/>
          </a:prstGeom>
        </p:spPr>
      </p:pic>
      <p:pic>
        <p:nvPicPr>
          <p:cNvPr id="31" name="Picture 30">
            <a:extLst>
              <a:ext uri="{FF2B5EF4-FFF2-40B4-BE49-F238E27FC236}">
                <a16:creationId xmlns:a16="http://schemas.microsoft.com/office/drawing/2014/main" id="{93CBAB5F-21A0-4563-A5B2-CF095E07636B}"/>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4607374" y="4054706"/>
            <a:ext cx="2658357" cy="2559725"/>
          </a:xfrm>
          <a:prstGeom prst="rect">
            <a:avLst/>
          </a:prstGeom>
        </p:spPr>
      </p:pic>
      <p:pic>
        <p:nvPicPr>
          <p:cNvPr id="8" name="Picture 7">
            <a:extLst>
              <a:ext uri="{FF2B5EF4-FFF2-40B4-BE49-F238E27FC236}">
                <a16:creationId xmlns:a16="http://schemas.microsoft.com/office/drawing/2014/main" id="{0DE6BE94-ECB1-4FEC-A30E-DBB8134B3758}"/>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7704470" y="4111751"/>
            <a:ext cx="2658357" cy="2559725"/>
          </a:xfrm>
          <a:prstGeom prst="rect">
            <a:avLst/>
          </a:prstGeom>
        </p:spPr>
      </p:pic>
      <p:pic>
        <p:nvPicPr>
          <p:cNvPr id="35" name="Picture 34">
            <a:extLst>
              <a:ext uri="{FF2B5EF4-FFF2-40B4-BE49-F238E27FC236}">
                <a16:creationId xmlns:a16="http://schemas.microsoft.com/office/drawing/2014/main" id="{83871E13-6EA3-458A-A401-303A0D979943}"/>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4418153" y="1423188"/>
            <a:ext cx="3038411" cy="3038411"/>
          </a:xfrm>
          <a:prstGeom prst="rect">
            <a:avLst/>
          </a:prstGeom>
        </p:spPr>
      </p:pic>
      <p:pic>
        <p:nvPicPr>
          <p:cNvPr id="17" name="Picture 16">
            <a:extLst>
              <a:ext uri="{FF2B5EF4-FFF2-40B4-BE49-F238E27FC236}">
                <a16:creationId xmlns:a16="http://schemas.microsoft.com/office/drawing/2014/main" id="{7CFCF70C-CFBC-4E86-AEF8-4FCB7E60F8BF}"/>
              </a:ext>
            </a:extLst>
          </p:cNvPr>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8946901" y="1400148"/>
            <a:ext cx="2663054" cy="2559725"/>
          </a:xfrm>
          <a:prstGeom prst="rect">
            <a:avLst/>
          </a:prstGeom>
        </p:spPr>
      </p:pic>
    </p:spTree>
    <p:extLst>
      <p:ext uri="{BB962C8B-B14F-4D97-AF65-F5344CB8AC3E}">
        <p14:creationId xmlns:p14="http://schemas.microsoft.com/office/powerpoint/2010/main" val="323080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childTnLst>
                          </p:cTn>
                        </p:par>
                        <p:par>
                          <p:cTn id="21" fill="hold">
                            <p:stCondLst>
                              <p:cond delay="0"/>
                            </p:stCondLst>
                            <p:childTnLst>
                              <p:par>
                                <p:cTn id="22" presetID="6" presetClass="emph" presetSubtype="0" fill="hold" nodeType="afterEffect">
                                  <p:stCondLst>
                                    <p:cond delay="0"/>
                                  </p:stCondLst>
                                  <p:childTnLst>
                                    <p:animScale>
                                      <p:cBhvr>
                                        <p:cTn id="23" dur="2000" fill="hold"/>
                                        <p:tgtEl>
                                          <p:spTgt spid="23"/>
                                        </p:tgtEl>
                                      </p:cBhvr>
                                      <p:by x="75000" y="75000"/>
                                    </p:animScale>
                                  </p:childTnLst>
                                </p:cTn>
                              </p:par>
                              <p:par>
                                <p:cTn id="24" presetID="42" presetClass="path" presetSubtype="0" accel="50000" decel="50000" fill="hold" nodeType="withEffect">
                                  <p:stCondLst>
                                    <p:cond delay="0"/>
                                  </p:stCondLst>
                                  <p:childTnLst>
                                    <p:animMotion origin="layout" path="M 2.91667E-6 -7.40741E-7 L -0.01263 0.42384 " pathEditMode="relative" rAng="0" ptsTypes="AA">
                                      <p:cBhvr>
                                        <p:cTn id="25" dur="2000" fill="hold"/>
                                        <p:tgtEl>
                                          <p:spTgt spid="23"/>
                                        </p:tgtEl>
                                        <p:attrNameLst>
                                          <p:attrName>ppt_x</p:attrName>
                                          <p:attrName>ppt_y</p:attrName>
                                        </p:attrNameLst>
                                      </p:cBhvr>
                                      <p:rCtr x="-638" y="21181"/>
                                    </p:animMotion>
                                  </p:childTnLst>
                                </p:cTn>
                              </p:par>
                              <p:par>
                                <p:cTn id="26" presetID="6" presetClass="emph" presetSubtype="0" fill="hold" nodeType="withEffect">
                                  <p:stCondLst>
                                    <p:cond delay="0"/>
                                  </p:stCondLst>
                                  <p:childTnLst>
                                    <p:animScale>
                                      <p:cBhvr>
                                        <p:cTn id="27" dur="2000" fill="hold"/>
                                        <p:tgtEl>
                                          <p:spTgt spid="37"/>
                                        </p:tgtEl>
                                      </p:cBhvr>
                                      <p:by x="75000" y="75000"/>
                                    </p:animScale>
                                  </p:childTnLst>
                                </p:cTn>
                              </p:par>
                              <p:par>
                                <p:cTn id="28" presetID="42" presetClass="path" presetSubtype="0" accel="50000" decel="50000" fill="hold" nodeType="withEffect">
                                  <p:stCondLst>
                                    <p:cond delay="0"/>
                                  </p:stCondLst>
                                  <p:childTnLst>
                                    <p:animMotion origin="layout" path="M 0.03216 0.18379 L 0.03216 0.43379 " pathEditMode="relative" rAng="0" ptsTypes="AA">
                                      <p:cBhvr>
                                        <p:cTn id="29" dur="2000" fill="hold"/>
                                        <p:tgtEl>
                                          <p:spTgt spid="37"/>
                                        </p:tgtEl>
                                        <p:attrNameLst>
                                          <p:attrName>ppt_x</p:attrName>
                                          <p:attrName>ppt_y</p:attrName>
                                        </p:attrNameLst>
                                      </p:cBhvr>
                                      <p:rCtr x="0" y="12500"/>
                                    </p:animMotion>
                                  </p:childTnLst>
                                </p:cTn>
                              </p:par>
                              <p:par>
                                <p:cTn id="30" presetID="6" presetClass="emph" presetSubtype="0" fill="hold" nodeType="withEffect">
                                  <p:stCondLst>
                                    <p:cond delay="0"/>
                                  </p:stCondLst>
                                  <p:childTnLst>
                                    <p:animScale>
                                      <p:cBhvr>
                                        <p:cTn id="31" dur="2000" fill="hold"/>
                                        <p:tgtEl>
                                          <p:spTgt spid="33"/>
                                        </p:tgtEl>
                                      </p:cBhvr>
                                      <p:by x="75000" y="75000"/>
                                    </p:animScale>
                                  </p:childTnLst>
                                </p:cTn>
                              </p:par>
                              <p:par>
                                <p:cTn id="32" presetID="42" presetClass="path" presetSubtype="0" accel="50000" decel="50000" fill="hold" nodeType="withEffect">
                                  <p:stCondLst>
                                    <p:cond delay="0"/>
                                  </p:stCondLst>
                                  <p:childTnLst>
                                    <p:animMotion origin="layout" path="M 3.125E-6 1.48148E-6 L 0.06679 0.43264 " pathEditMode="relative" rAng="0" ptsTypes="AA">
                                      <p:cBhvr>
                                        <p:cTn id="33" dur="2000" fill="hold"/>
                                        <p:tgtEl>
                                          <p:spTgt spid="33"/>
                                        </p:tgtEl>
                                        <p:attrNameLst>
                                          <p:attrName>ppt_x</p:attrName>
                                          <p:attrName>ppt_y</p:attrName>
                                        </p:attrNameLst>
                                      </p:cBhvr>
                                      <p:rCtr x="3333" y="21620"/>
                                    </p:animMotion>
                                  </p:childTnLst>
                                </p:cTn>
                              </p:par>
                              <p:par>
                                <p:cTn id="34" presetID="6" presetClass="emph" presetSubtype="0" fill="hold" nodeType="withEffect">
                                  <p:stCondLst>
                                    <p:cond delay="0"/>
                                  </p:stCondLst>
                                  <p:childTnLst>
                                    <p:animScale>
                                      <p:cBhvr>
                                        <p:cTn id="35" dur="2000" fill="hold"/>
                                        <p:tgtEl>
                                          <p:spTgt spid="17"/>
                                        </p:tgtEl>
                                      </p:cBhvr>
                                      <p:by x="75000" y="75000"/>
                                    </p:animScale>
                                  </p:childTnLst>
                                </p:cTn>
                              </p:par>
                              <p:par>
                                <p:cTn id="36" presetID="42" presetClass="path" presetSubtype="0" accel="50000" decel="50000" fill="hold" nodeType="withEffect">
                                  <p:stCondLst>
                                    <p:cond delay="0"/>
                                  </p:stCondLst>
                                  <p:childTnLst>
                                    <p:animMotion origin="layout" path="M 0.05065 0.1625 L 0.05065 0.4125 " pathEditMode="relative" rAng="0" ptsTypes="AA">
                                      <p:cBhvr>
                                        <p:cTn id="37" dur="2000" fill="hold"/>
                                        <p:tgtEl>
                                          <p:spTgt spid="17"/>
                                        </p:tgtEl>
                                        <p:attrNameLst>
                                          <p:attrName>ppt_x</p:attrName>
                                          <p:attrName>ppt_y</p:attrName>
                                        </p:attrNameLst>
                                      </p:cBhvr>
                                      <p:rCtr x="0" y="12500"/>
                                    </p:animMotion>
                                  </p:childTnLst>
                                </p:cTn>
                              </p:par>
                              <p:par>
                                <p:cTn id="38" presetID="6" presetClass="emph" presetSubtype="0" fill="hold" nodeType="withEffect">
                                  <p:stCondLst>
                                    <p:cond delay="0"/>
                                  </p:stCondLst>
                                  <p:childTnLst>
                                    <p:animScale>
                                      <p:cBhvr>
                                        <p:cTn id="39" dur="2000" fill="hold"/>
                                        <p:tgtEl>
                                          <p:spTgt spid="8"/>
                                        </p:tgtEl>
                                      </p:cBhvr>
                                      <p:by x="75000" y="75000"/>
                                    </p:animScale>
                                  </p:childTnLst>
                                </p:cTn>
                              </p:par>
                              <p:par>
                                <p:cTn id="40" presetID="42" presetClass="path" presetSubtype="0" accel="50000" decel="50000" fill="hold" nodeType="withEffect">
                                  <p:stCondLst>
                                    <p:cond delay="0"/>
                                  </p:stCondLst>
                                  <p:childTnLst>
                                    <p:animMotion origin="layout" path="M 4.58333E-6 -1.11111E-6 L 0.04179 0.02523 " pathEditMode="relative" rAng="0" ptsTypes="AA">
                                      <p:cBhvr>
                                        <p:cTn id="41" dur="2000" fill="hold"/>
                                        <p:tgtEl>
                                          <p:spTgt spid="8"/>
                                        </p:tgtEl>
                                        <p:attrNameLst>
                                          <p:attrName>ppt_x</p:attrName>
                                          <p:attrName>ppt_y</p:attrName>
                                        </p:attrNameLst>
                                      </p:cBhvr>
                                      <p:rCtr x="2083" y="1250"/>
                                    </p:animMotion>
                                  </p:childTnLst>
                                </p:cTn>
                              </p:par>
                              <p:par>
                                <p:cTn id="42" presetID="6" presetClass="emph" presetSubtype="0" fill="hold" nodeType="withEffect">
                                  <p:stCondLst>
                                    <p:cond delay="0"/>
                                  </p:stCondLst>
                                  <p:childTnLst>
                                    <p:animScale>
                                      <p:cBhvr>
                                        <p:cTn id="43" dur="2000" fill="hold"/>
                                        <p:tgtEl>
                                          <p:spTgt spid="31"/>
                                        </p:tgtEl>
                                      </p:cBhvr>
                                      <p:by x="75000" y="75000"/>
                                    </p:animScale>
                                  </p:childTnLst>
                                </p:cTn>
                              </p:par>
                              <p:par>
                                <p:cTn id="44" presetID="42" presetClass="path" presetSubtype="0" accel="50000" decel="50000" fill="hold" nodeType="withEffect">
                                  <p:stCondLst>
                                    <p:cond delay="0"/>
                                  </p:stCondLst>
                                  <p:childTnLst>
                                    <p:animMotion origin="layout" path="M 0.02109 -0.00278 L 0.04766 0.03588 " pathEditMode="relative" rAng="0" ptsTypes="AA">
                                      <p:cBhvr>
                                        <p:cTn id="45" dur="2000" fill="hold"/>
                                        <p:tgtEl>
                                          <p:spTgt spid="31"/>
                                        </p:tgtEl>
                                        <p:attrNameLst>
                                          <p:attrName>ppt_x</p:attrName>
                                          <p:attrName>ppt_y</p:attrName>
                                        </p:attrNameLst>
                                      </p:cBhvr>
                                      <p:rCtr x="1328" y="1921"/>
                                    </p:animMotion>
                                  </p:childTnLst>
                                </p:cTn>
                              </p:par>
                              <p:par>
                                <p:cTn id="46" presetID="6" presetClass="emph" presetSubtype="0" fill="hold" nodeType="withEffect">
                                  <p:stCondLst>
                                    <p:cond delay="0"/>
                                  </p:stCondLst>
                                  <p:childTnLst>
                                    <p:animScale>
                                      <p:cBhvr>
                                        <p:cTn id="47" dur="2000" fill="hold"/>
                                        <p:tgtEl>
                                          <p:spTgt spid="29"/>
                                        </p:tgtEl>
                                      </p:cBhvr>
                                      <p:by x="75000" y="75000"/>
                                    </p:animScale>
                                  </p:childTnLst>
                                </p:cTn>
                              </p:par>
                              <p:par>
                                <p:cTn id="48" presetID="42" presetClass="path" presetSubtype="0" accel="50000" decel="50000" fill="hold" nodeType="withEffect">
                                  <p:stCondLst>
                                    <p:cond delay="0"/>
                                  </p:stCondLst>
                                  <p:childTnLst>
                                    <p:animMotion origin="layout" path="M 0.02279 0.00046 L 0.04597 0.00278 " pathEditMode="relative" rAng="0" ptsTypes="AA">
                                      <p:cBhvr>
                                        <p:cTn id="49" dur="2000" fill="hold"/>
                                        <p:tgtEl>
                                          <p:spTgt spid="29"/>
                                        </p:tgtEl>
                                        <p:attrNameLst>
                                          <p:attrName>ppt_x</p:attrName>
                                          <p:attrName>ppt_y</p:attrName>
                                        </p:attrNameLst>
                                      </p:cBhvr>
                                      <p:rCtr x="1159" y="116"/>
                                    </p:animMotion>
                                  </p:childTnLst>
                                </p:cTn>
                              </p:par>
                            </p:childTnLst>
                          </p:cTn>
                        </p:par>
                        <p:par>
                          <p:cTn id="50" fill="hold">
                            <p:stCondLst>
                              <p:cond delay="2000"/>
                            </p:stCondLst>
                            <p:childTnLst>
                              <p:par>
                                <p:cTn id="51" presetID="6" presetClass="emph" presetSubtype="0" fill="hold" nodeType="afterEffect">
                                  <p:stCondLst>
                                    <p:cond delay="0"/>
                                  </p:stCondLst>
                                  <p:childTnLst>
                                    <p:animScale>
                                      <p:cBhvr>
                                        <p:cTn id="52" dur="2000" fill="hold"/>
                                        <p:tgtEl>
                                          <p:spTgt spid="35"/>
                                        </p:tgtEl>
                                      </p:cBhvr>
                                      <p:by x="125000" y="12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467BA2D-A550-4B78-9113-A208EE32DD9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9D6DC44E-9844-4625-B179-ED7C3C2F6656}"/>
              </a:ext>
            </a:extLst>
          </p:cNvPr>
          <p:cNvSpPr txBox="1"/>
          <p:nvPr/>
        </p:nvSpPr>
        <p:spPr>
          <a:xfrm>
            <a:off x="0" y="192505"/>
            <a:ext cx="12192000" cy="646331"/>
          </a:xfrm>
          <a:prstGeom prst="rect">
            <a:avLst/>
          </a:prstGeom>
          <a:noFill/>
          <a:ln>
            <a:noFill/>
          </a:ln>
        </p:spPr>
        <p:txBody>
          <a:bodyPr wrap="square" rtlCol="0">
            <a:spAutoFit/>
          </a:bodyPr>
          <a:lstStyle/>
          <a:p>
            <a:pPr algn="ctr"/>
            <a:r>
              <a:rPr lang="en-US" sz="3600" b="1" dirty="0">
                <a:solidFill>
                  <a:srgbClr val="076F2F"/>
                </a:solidFill>
                <a:latin typeface="Arial Narrow" panose="020B0606020202030204" pitchFamily="34" charset="0"/>
              </a:rPr>
              <a:t>POLICIES FOR PRODUCTIVE SUSTAINABLE AGRICULTURE</a:t>
            </a:r>
          </a:p>
        </p:txBody>
      </p:sp>
      <p:pic>
        <p:nvPicPr>
          <p:cNvPr id="7" name="Picture 6">
            <a:extLst>
              <a:ext uri="{FF2B5EF4-FFF2-40B4-BE49-F238E27FC236}">
                <a16:creationId xmlns:a16="http://schemas.microsoft.com/office/drawing/2014/main" id="{898CFE19-16E1-4829-96FD-FDADD52778B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161526" y="3042391"/>
            <a:ext cx="2900380" cy="3391130"/>
          </a:xfrm>
          <a:prstGeom prst="rect">
            <a:avLst/>
          </a:prstGeom>
        </p:spPr>
      </p:pic>
      <p:pic>
        <p:nvPicPr>
          <p:cNvPr id="11" name="Picture 10">
            <a:extLst>
              <a:ext uri="{FF2B5EF4-FFF2-40B4-BE49-F238E27FC236}">
                <a16:creationId xmlns:a16="http://schemas.microsoft.com/office/drawing/2014/main" id="{517B02BD-BEB7-4E11-957E-D44D0FF1B089}"/>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530014" y="936781"/>
            <a:ext cx="3131971" cy="3374588"/>
          </a:xfrm>
          <a:prstGeom prst="rect">
            <a:avLst/>
          </a:prstGeom>
        </p:spPr>
      </p:pic>
      <p:pic>
        <p:nvPicPr>
          <p:cNvPr id="14" name="Picture 13">
            <a:extLst>
              <a:ext uri="{FF2B5EF4-FFF2-40B4-BE49-F238E27FC236}">
                <a16:creationId xmlns:a16="http://schemas.microsoft.com/office/drawing/2014/main" id="{25F6C55C-9396-4B81-BCC0-4534F29960E7}"/>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02912" y="959016"/>
            <a:ext cx="2900381" cy="3374588"/>
          </a:xfrm>
          <a:prstGeom prst="rect">
            <a:avLst/>
          </a:prstGeom>
        </p:spPr>
      </p:pic>
      <p:pic>
        <p:nvPicPr>
          <p:cNvPr id="16" name="Picture 15">
            <a:extLst>
              <a:ext uri="{FF2B5EF4-FFF2-40B4-BE49-F238E27FC236}">
                <a16:creationId xmlns:a16="http://schemas.microsoft.com/office/drawing/2014/main" id="{9947C0EC-8694-458C-9347-DBEB0FF05A20}"/>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2264345" y="3042391"/>
            <a:ext cx="2983091" cy="3308420"/>
          </a:xfrm>
          <a:prstGeom prst="rect">
            <a:avLst/>
          </a:prstGeom>
        </p:spPr>
      </p:pic>
      <p:pic>
        <p:nvPicPr>
          <p:cNvPr id="18" name="Picture 17">
            <a:extLst>
              <a:ext uri="{FF2B5EF4-FFF2-40B4-BE49-F238E27FC236}">
                <a16:creationId xmlns:a16="http://schemas.microsoft.com/office/drawing/2014/main" id="{3E8750E9-A11C-491E-B4B3-D42C6341AD75}"/>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9188708" y="936781"/>
            <a:ext cx="2900380" cy="3109913"/>
          </a:xfrm>
          <a:prstGeom prst="rect">
            <a:avLst/>
          </a:prstGeom>
        </p:spPr>
      </p:pic>
    </p:spTree>
    <p:extLst>
      <p:ext uri="{BB962C8B-B14F-4D97-AF65-F5344CB8AC3E}">
        <p14:creationId xmlns:p14="http://schemas.microsoft.com/office/powerpoint/2010/main" val="529126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par>
                                <p:cTn id="15" presetID="10"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C32ECE51-6DCD-4D8F-9502-FB20908E8D2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57888C22-B228-4233-BBF6-2F5CA273B562}"/>
              </a:ext>
            </a:extLst>
          </p:cNvPr>
          <p:cNvSpPr txBox="1"/>
          <p:nvPr/>
        </p:nvSpPr>
        <p:spPr>
          <a:xfrm>
            <a:off x="363080" y="1306852"/>
            <a:ext cx="4930359" cy="1569660"/>
          </a:xfrm>
          <a:prstGeom prst="rect">
            <a:avLst/>
          </a:prstGeom>
          <a:noFill/>
        </p:spPr>
        <p:txBody>
          <a:bodyPr wrap="square" rtlCol="0">
            <a:spAutoFit/>
          </a:bodyPr>
          <a:lstStyle/>
          <a:p>
            <a:r>
              <a:rPr lang="en-US" sz="4800" b="1" dirty="0">
                <a:solidFill>
                  <a:srgbClr val="076F2F"/>
                </a:solidFill>
                <a:latin typeface="Arial Narrow" panose="020B0606020202030204" pitchFamily="34" charset="0"/>
              </a:rPr>
              <a:t>SUSTAINABLE AGRICULTURE…</a:t>
            </a:r>
            <a:endParaRPr lang="en-US" sz="4800" b="1" dirty="0">
              <a:solidFill>
                <a:srgbClr val="076F2F"/>
              </a:solidFill>
            </a:endParaRPr>
          </a:p>
        </p:txBody>
      </p:sp>
      <p:pic>
        <p:nvPicPr>
          <p:cNvPr id="6" name="Picture 5">
            <a:extLst>
              <a:ext uri="{FF2B5EF4-FFF2-40B4-BE49-F238E27FC236}">
                <a16:creationId xmlns:a16="http://schemas.microsoft.com/office/drawing/2014/main" id="{BA61DBF9-4500-4A4B-B1DA-C8985616441E}"/>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242361" y="2761311"/>
            <a:ext cx="4051796" cy="3747540"/>
          </a:xfrm>
          <a:prstGeom prst="rect">
            <a:avLst/>
          </a:prstGeom>
        </p:spPr>
      </p:pic>
      <p:pic>
        <p:nvPicPr>
          <p:cNvPr id="8" name="Picture 7">
            <a:extLst>
              <a:ext uri="{FF2B5EF4-FFF2-40B4-BE49-F238E27FC236}">
                <a16:creationId xmlns:a16="http://schemas.microsoft.com/office/drawing/2014/main" id="{5C077950-3269-4031-B3ED-E6B72BF89C89}"/>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139521" y="39076"/>
            <a:ext cx="4051796" cy="3747540"/>
          </a:xfrm>
          <a:prstGeom prst="rect">
            <a:avLst/>
          </a:prstGeom>
        </p:spPr>
      </p:pic>
      <p:pic>
        <p:nvPicPr>
          <p:cNvPr id="10" name="Picture 9">
            <a:extLst>
              <a:ext uri="{FF2B5EF4-FFF2-40B4-BE49-F238E27FC236}">
                <a16:creationId xmlns:a16="http://schemas.microsoft.com/office/drawing/2014/main" id="{CEC7E1C4-7F33-4AFA-B8EC-FAC4BD0596B2}"/>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8140204" y="0"/>
            <a:ext cx="4051796" cy="3747540"/>
          </a:xfrm>
          <a:prstGeom prst="rect">
            <a:avLst/>
          </a:prstGeom>
        </p:spPr>
      </p:pic>
      <p:pic>
        <p:nvPicPr>
          <p:cNvPr id="12" name="Picture 11">
            <a:extLst>
              <a:ext uri="{FF2B5EF4-FFF2-40B4-BE49-F238E27FC236}">
                <a16:creationId xmlns:a16="http://schemas.microsoft.com/office/drawing/2014/main" id="{75DC2EE4-C6D2-4D40-9F37-22A3F159BDB5}"/>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850597" y="2915588"/>
            <a:ext cx="4051796" cy="3747540"/>
          </a:xfrm>
          <a:prstGeom prst="rect">
            <a:avLst/>
          </a:prstGeom>
        </p:spPr>
      </p:pic>
      <p:sp>
        <p:nvSpPr>
          <p:cNvPr id="15" name="TextBox 14">
            <a:extLst>
              <a:ext uri="{FF2B5EF4-FFF2-40B4-BE49-F238E27FC236}">
                <a16:creationId xmlns:a16="http://schemas.microsoft.com/office/drawing/2014/main" id="{3640730F-B22C-49A8-AE66-52E3BABDB024}"/>
              </a:ext>
            </a:extLst>
          </p:cNvPr>
          <p:cNvSpPr txBox="1"/>
          <p:nvPr/>
        </p:nvSpPr>
        <p:spPr>
          <a:xfrm>
            <a:off x="2428407" y="3825692"/>
            <a:ext cx="2893101" cy="1754326"/>
          </a:xfrm>
          <a:prstGeom prst="rect">
            <a:avLst/>
          </a:prstGeom>
          <a:noFill/>
        </p:spPr>
        <p:txBody>
          <a:bodyPr wrap="square" rtlCol="0">
            <a:spAutoFit/>
          </a:bodyPr>
          <a:lstStyle/>
          <a:p>
            <a:pPr algn="ctr"/>
            <a:r>
              <a:rPr lang="en-US" sz="3600" b="1" dirty="0">
                <a:solidFill>
                  <a:srgbClr val="076F2F"/>
                </a:solidFill>
                <a:latin typeface="Arial Narrow" panose="020B0606020202030204" pitchFamily="34" charset="0"/>
              </a:rPr>
              <a:t>SATISFIES HUMAN NEEDS</a:t>
            </a:r>
          </a:p>
        </p:txBody>
      </p:sp>
      <p:sp>
        <p:nvSpPr>
          <p:cNvPr id="16" name="TextBox 15">
            <a:extLst>
              <a:ext uri="{FF2B5EF4-FFF2-40B4-BE49-F238E27FC236}">
                <a16:creationId xmlns:a16="http://schemas.microsoft.com/office/drawing/2014/main" id="{E49225DF-EE14-4682-B964-AB6E4BF532C9}"/>
              </a:ext>
            </a:extLst>
          </p:cNvPr>
          <p:cNvSpPr txBox="1"/>
          <p:nvPr/>
        </p:nvSpPr>
        <p:spPr>
          <a:xfrm>
            <a:off x="4393131" y="987447"/>
            <a:ext cx="3798185" cy="1754326"/>
          </a:xfrm>
          <a:prstGeom prst="rect">
            <a:avLst/>
          </a:prstGeom>
          <a:noFill/>
        </p:spPr>
        <p:txBody>
          <a:bodyPr wrap="square" rtlCol="0">
            <a:spAutoFit/>
          </a:bodyPr>
          <a:lstStyle/>
          <a:p>
            <a:pPr algn="ctr"/>
            <a:r>
              <a:rPr lang="en-US" sz="3600" b="1" dirty="0">
                <a:solidFill>
                  <a:srgbClr val="076F2F"/>
                </a:solidFill>
                <a:latin typeface="Arial Narrow" panose="020B0606020202030204" pitchFamily="34" charset="0"/>
              </a:rPr>
              <a:t>ENHANCES ENVIRONMENTAL QUALITY</a:t>
            </a:r>
          </a:p>
        </p:txBody>
      </p:sp>
      <p:sp>
        <p:nvSpPr>
          <p:cNvPr id="17" name="TextBox 16">
            <a:extLst>
              <a:ext uri="{FF2B5EF4-FFF2-40B4-BE49-F238E27FC236}">
                <a16:creationId xmlns:a16="http://schemas.microsoft.com/office/drawing/2014/main" id="{1CEE599E-B78D-4C8B-BC19-23D8E5AF6CF9}"/>
              </a:ext>
            </a:extLst>
          </p:cNvPr>
          <p:cNvSpPr txBox="1"/>
          <p:nvPr/>
        </p:nvSpPr>
        <p:spPr>
          <a:xfrm>
            <a:off x="6903427" y="3524484"/>
            <a:ext cx="2893101" cy="2862322"/>
          </a:xfrm>
          <a:prstGeom prst="rect">
            <a:avLst/>
          </a:prstGeom>
          <a:noFill/>
        </p:spPr>
        <p:txBody>
          <a:bodyPr wrap="square" rtlCol="0">
            <a:spAutoFit/>
          </a:bodyPr>
          <a:lstStyle/>
          <a:p>
            <a:pPr algn="ctr"/>
            <a:r>
              <a:rPr lang="en-US" sz="3600" b="1" dirty="0">
                <a:solidFill>
                  <a:srgbClr val="076F2F"/>
                </a:solidFill>
                <a:latin typeface="Arial Narrow" panose="020B0606020202030204" pitchFamily="34" charset="0"/>
              </a:rPr>
              <a:t>SUSTAINS THE ECONOMIC VITALITY OF AGRICULTURE</a:t>
            </a:r>
          </a:p>
        </p:txBody>
      </p:sp>
      <p:sp>
        <p:nvSpPr>
          <p:cNvPr id="18" name="TextBox 17">
            <a:extLst>
              <a:ext uri="{FF2B5EF4-FFF2-40B4-BE49-F238E27FC236}">
                <a16:creationId xmlns:a16="http://schemas.microsoft.com/office/drawing/2014/main" id="{DA30BBF6-76E8-45FB-BA9F-22C5D5A7CC38}"/>
              </a:ext>
            </a:extLst>
          </p:cNvPr>
          <p:cNvSpPr txBox="1"/>
          <p:nvPr/>
        </p:nvSpPr>
        <p:spPr>
          <a:xfrm>
            <a:off x="8847606" y="442609"/>
            <a:ext cx="2893101" cy="2862322"/>
          </a:xfrm>
          <a:prstGeom prst="rect">
            <a:avLst/>
          </a:prstGeom>
          <a:noFill/>
        </p:spPr>
        <p:txBody>
          <a:bodyPr wrap="square" rtlCol="0">
            <a:spAutoFit/>
          </a:bodyPr>
          <a:lstStyle/>
          <a:p>
            <a:pPr algn="ctr"/>
            <a:r>
              <a:rPr lang="en-US" sz="3600" b="1" dirty="0">
                <a:solidFill>
                  <a:srgbClr val="076F2F"/>
                </a:solidFill>
                <a:latin typeface="Arial Narrow" panose="020B0606020202030204" pitchFamily="34" charset="0"/>
              </a:rPr>
              <a:t>IMPROVES THE LIVES OF PRODUCERS &amp; SOCIETY AS A WHOLE</a:t>
            </a:r>
          </a:p>
        </p:txBody>
      </p:sp>
    </p:spTree>
    <p:extLst>
      <p:ext uri="{BB962C8B-B14F-4D97-AF65-F5344CB8AC3E}">
        <p14:creationId xmlns:p14="http://schemas.microsoft.com/office/powerpoint/2010/main" val="3568829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500"/>
                            </p:stCondLst>
                            <p:childTnLst>
                              <p:par>
                                <p:cTn id="21" presetID="10" presetClass="exit" presetSubtype="0" fill="hold" nodeType="afterEffect">
                                  <p:stCondLst>
                                    <p:cond delay="1000"/>
                                  </p:stCondLst>
                                  <p:childTnLst>
                                    <p:animEffect transition="out" filter="fade">
                                      <p:cBhvr>
                                        <p:cTn id="22" dur="250"/>
                                        <p:tgtEl>
                                          <p:spTgt spid="12"/>
                                        </p:tgtEl>
                                      </p:cBhvr>
                                    </p:animEffect>
                                    <p:set>
                                      <p:cBhvr>
                                        <p:cTn id="23" dur="1" fill="hold">
                                          <p:stCondLst>
                                            <p:cond delay="249"/>
                                          </p:stCondLst>
                                        </p:cTn>
                                        <p:tgtEl>
                                          <p:spTgt spid="12"/>
                                        </p:tgtEl>
                                        <p:attrNameLst>
                                          <p:attrName>style.visibility</p:attrName>
                                        </p:attrNameLst>
                                      </p:cBhvr>
                                      <p:to>
                                        <p:strVal val="hidden"/>
                                      </p:to>
                                    </p:set>
                                  </p:childTnLst>
                                </p:cTn>
                              </p:par>
                            </p:childTnLst>
                          </p:cTn>
                        </p:par>
                        <p:par>
                          <p:cTn id="24" fill="hold">
                            <p:stCondLst>
                              <p:cond delay="175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2250"/>
                            </p:stCondLst>
                            <p:childTnLst>
                              <p:par>
                                <p:cTn id="29" presetID="10" presetClass="exit" presetSubtype="0" fill="hold" grpId="1" nodeType="afterEffect">
                                  <p:stCondLst>
                                    <p:cond delay="1250"/>
                                  </p:stCondLst>
                                  <p:childTnLst>
                                    <p:animEffect transition="out" filter="fade">
                                      <p:cBhvr>
                                        <p:cTn id="30" dur="500"/>
                                        <p:tgtEl>
                                          <p:spTgt spid="15"/>
                                        </p:tgtEl>
                                      </p:cBhvr>
                                    </p:animEffect>
                                    <p:set>
                                      <p:cBhvr>
                                        <p:cTn id="31" dur="1" fill="hold">
                                          <p:stCondLst>
                                            <p:cond delay="499"/>
                                          </p:stCondLst>
                                        </p:cTn>
                                        <p:tgtEl>
                                          <p:spTgt spid="15"/>
                                        </p:tgtEl>
                                        <p:attrNameLst>
                                          <p:attrName>style.visibility</p:attrName>
                                        </p:attrNameLst>
                                      </p:cBhvr>
                                      <p:to>
                                        <p:strVal val="hidden"/>
                                      </p:to>
                                    </p:set>
                                  </p:childTnLst>
                                </p:cTn>
                              </p:par>
                            </p:childTnLst>
                          </p:cTn>
                        </p:par>
                        <p:par>
                          <p:cTn id="32" fill="hold">
                            <p:stCondLst>
                              <p:cond delay="4000"/>
                            </p:stCondLst>
                            <p:childTnLst>
                              <p:par>
                                <p:cTn id="33" presetID="10" presetClass="entr" presetSubtype="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250"/>
                                        <p:tgtEl>
                                          <p:spTgt spid="12"/>
                                        </p:tgtEl>
                                      </p:cBhvr>
                                    </p:animEffect>
                                  </p:childTnLst>
                                </p:cTn>
                              </p:par>
                            </p:childTnLst>
                          </p:cTn>
                        </p:par>
                        <p:par>
                          <p:cTn id="36" fill="hold">
                            <p:stCondLst>
                              <p:cond delay="4250"/>
                            </p:stCondLst>
                            <p:childTnLst>
                              <p:par>
                                <p:cTn id="37" presetID="10" presetClass="exit" presetSubtype="0" fill="hold" nodeType="afterEffect">
                                  <p:stCondLst>
                                    <p:cond delay="1000"/>
                                  </p:stCondLst>
                                  <p:childTnLst>
                                    <p:animEffect transition="out" filter="fade">
                                      <p:cBhvr>
                                        <p:cTn id="38" dur="250"/>
                                        <p:tgtEl>
                                          <p:spTgt spid="8"/>
                                        </p:tgtEl>
                                      </p:cBhvr>
                                    </p:animEffect>
                                    <p:set>
                                      <p:cBhvr>
                                        <p:cTn id="39" dur="1" fill="hold">
                                          <p:stCondLst>
                                            <p:cond delay="249"/>
                                          </p:stCondLst>
                                        </p:cTn>
                                        <p:tgtEl>
                                          <p:spTgt spid="8"/>
                                        </p:tgtEl>
                                        <p:attrNameLst>
                                          <p:attrName>style.visibility</p:attrName>
                                        </p:attrNameLst>
                                      </p:cBhvr>
                                      <p:to>
                                        <p:strVal val="hidden"/>
                                      </p:to>
                                    </p:set>
                                  </p:childTnLst>
                                </p:cTn>
                              </p:par>
                            </p:childTnLst>
                          </p:cTn>
                        </p:par>
                        <p:par>
                          <p:cTn id="40" fill="hold">
                            <p:stCondLst>
                              <p:cond delay="5500"/>
                            </p:stCondLst>
                            <p:childTnLst>
                              <p:par>
                                <p:cTn id="41" presetID="10"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childTnLst>
                          </p:cTn>
                        </p:par>
                        <p:par>
                          <p:cTn id="44" fill="hold">
                            <p:stCondLst>
                              <p:cond delay="6000"/>
                            </p:stCondLst>
                            <p:childTnLst>
                              <p:par>
                                <p:cTn id="45" presetID="10" presetClass="exit" presetSubtype="0" fill="hold" grpId="1" nodeType="afterEffect">
                                  <p:stCondLst>
                                    <p:cond delay="1250"/>
                                  </p:stCondLst>
                                  <p:childTnLst>
                                    <p:animEffect transition="out" filter="fade">
                                      <p:cBhvr>
                                        <p:cTn id="46" dur="500"/>
                                        <p:tgtEl>
                                          <p:spTgt spid="16"/>
                                        </p:tgtEl>
                                      </p:cBhvr>
                                    </p:animEffect>
                                    <p:set>
                                      <p:cBhvr>
                                        <p:cTn id="47" dur="1" fill="hold">
                                          <p:stCondLst>
                                            <p:cond delay="499"/>
                                          </p:stCondLst>
                                        </p:cTn>
                                        <p:tgtEl>
                                          <p:spTgt spid="16"/>
                                        </p:tgtEl>
                                        <p:attrNameLst>
                                          <p:attrName>style.visibility</p:attrName>
                                        </p:attrNameLst>
                                      </p:cBhvr>
                                      <p:to>
                                        <p:strVal val="hidden"/>
                                      </p:to>
                                    </p:set>
                                  </p:childTnLst>
                                </p:cTn>
                              </p:par>
                            </p:childTnLst>
                          </p:cTn>
                        </p:par>
                        <p:par>
                          <p:cTn id="48" fill="hold">
                            <p:stCondLst>
                              <p:cond delay="7750"/>
                            </p:stCondLst>
                            <p:childTnLst>
                              <p:par>
                                <p:cTn id="49" presetID="10" presetClass="entr" presetSubtype="0"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250"/>
                                        <p:tgtEl>
                                          <p:spTgt spid="8"/>
                                        </p:tgtEl>
                                      </p:cBhvr>
                                    </p:animEffect>
                                  </p:childTnLst>
                                </p:cTn>
                              </p:par>
                            </p:childTnLst>
                          </p:cTn>
                        </p:par>
                        <p:par>
                          <p:cTn id="52" fill="hold">
                            <p:stCondLst>
                              <p:cond delay="8000"/>
                            </p:stCondLst>
                            <p:childTnLst>
                              <p:par>
                                <p:cTn id="53" presetID="10" presetClass="exit" presetSubtype="0" fill="hold" nodeType="afterEffect">
                                  <p:stCondLst>
                                    <p:cond delay="1000"/>
                                  </p:stCondLst>
                                  <p:childTnLst>
                                    <p:animEffect transition="out" filter="fade">
                                      <p:cBhvr>
                                        <p:cTn id="54" dur="250"/>
                                        <p:tgtEl>
                                          <p:spTgt spid="6"/>
                                        </p:tgtEl>
                                      </p:cBhvr>
                                    </p:animEffect>
                                    <p:set>
                                      <p:cBhvr>
                                        <p:cTn id="55" dur="1" fill="hold">
                                          <p:stCondLst>
                                            <p:cond delay="249"/>
                                          </p:stCondLst>
                                        </p:cTn>
                                        <p:tgtEl>
                                          <p:spTgt spid="6"/>
                                        </p:tgtEl>
                                        <p:attrNameLst>
                                          <p:attrName>style.visibility</p:attrName>
                                        </p:attrNameLst>
                                      </p:cBhvr>
                                      <p:to>
                                        <p:strVal val="hidden"/>
                                      </p:to>
                                    </p:set>
                                  </p:childTnLst>
                                </p:cTn>
                              </p:par>
                            </p:childTnLst>
                          </p:cTn>
                        </p:par>
                        <p:par>
                          <p:cTn id="56" fill="hold">
                            <p:stCondLst>
                              <p:cond delay="9250"/>
                            </p:stCondLst>
                            <p:childTnLst>
                              <p:par>
                                <p:cTn id="57" presetID="10"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par>
                          <p:cTn id="60" fill="hold">
                            <p:stCondLst>
                              <p:cond delay="9750"/>
                            </p:stCondLst>
                            <p:childTnLst>
                              <p:par>
                                <p:cTn id="61" presetID="10" presetClass="exit" presetSubtype="0" fill="hold" grpId="1" nodeType="afterEffect">
                                  <p:stCondLst>
                                    <p:cond delay="2000"/>
                                  </p:stCondLst>
                                  <p:childTnLst>
                                    <p:animEffect transition="out" filter="fade">
                                      <p:cBhvr>
                                        <p:cTn id="62" dur="500"/>
                                        <p:tgtEl>
                                          <p:spTgt spid="17"/>
                                        </p:tgtEl>
                                      </p:cBhvr>
                                    </p:animEffect>
                                    <p:set>
                                      <p:cBhvr>
                                        <p:cTn id="63" dur="1" fill="hold">
                                          <p:stCondLst>
                                            <p:cond delay="499"/>
                                          </p:stCondLst>
                                        </p:cTn>
                                        <p:tgtEl>
                                          <p:spTgt spid="17"/>
                                        </p:tgtEl>
                                        <p:attrNameLst>
                                          <p:attrName>style.visibility</p:attrName>
                                        </p:attrNameLst>
                                      </p:cBhvr>
                                      <p:to>
                                        <p:strVal val="hidden"/>
                                      </p:to>
                                    </p:set>
                                  </p:childTnLst>
                                </p:cTn>
                              </p:par>
                            </p:childTnLst>
                          </p:cTn>
                        </p:par>
                        <p:par>
                          <p:cTn id="64" fill="hold">
                            <p:stCondLst>
                              <p:cond delay="12250"/>
                            </p:stCondLst>
                            <p:childTnLst>
                              <p:par>
                                <p:cTn id="65" presetID="10" presetClass="entr" presetSubtype="0" fill="hold" nodeType="after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fade">
                                      <p:cBhvr>
                                        <p:cTn id="67" dur="250"/>
                                        <p:tgtEl>
                                          <p:spTgt spid="6"/>
                                        </p:tgtEl>
                                      </p:cBhvr>
                                    </p:animEffect>
                                  </p:childTnLst>
                                </p:cTn>
                              </p:par>
                            </p:childTnLst>
                          </p:cTn>
                        </p:par>
                        <p:par>
                          <p:cTn id="68" fill="hold">
                            <p:stCondLst>
                              <p:cond delay="12500"/>
                            </p:stCondLst>
                            <p:childTnLst>
                              <p:par>
                                <p:cTn id="69" presetID="10" presetClass="exit" presetSubtype="0" fill="hold" nodeType="afterEffect">
                                  <p:stCondLst>
                                    <p:cond delay="1000"/>
                                  </p:stCondLst>
                                  <p:childTnLst>
                                    <p:animEffect transition="out" filter="fade">
                                      <p:cBhvr>
                                        <p:cTn id="70" dur="250"/>
                                        <p:tgtEl>
                                          <p:spTgt spid="10"/>
                                        </p:tgtEl>
                                      </p:cBhvr>
                                    </p:animEffect>
                                    <p:set>
                                      <p:cBhvr>
                                        <p:cTn id="71" dur="1" fill="hold">
                                          <p:stCondLst>
                                            <p:cond delay="249"/>
                                          </p:stCondLst>
                                        </p:cTn>
                                        <p:tgtEl>
                                          <p:spTgt spid="10"/>
                                        </p:tgtEl>
                                        <p:attrNameLst>
                                          <p:attrName>style.visibility</p:attrName>
                                        </p:attrNameLst>
                                      </p:cBhvr>
                                      <p:to>
                                        <p:strVal val="hidden"/>
                                      </p:to>
                                    </p:set>
                                  </p:childTnLst>
                                </p:cTn>
                              </p:par>
                            </p:childTnLst>
                          </p:cTn>
                        </p:par>
                        <p:par>
                          <p:cTn id="72" fill="hold">
                            <p:stCondLst>
                              <p:cond delay="13750"/>
                            </p:stCondLst>
                            <p:childTnLst>
                              <p:par>
                                <p:cTn id="73" presetID="10" presetClass="entr" presetSubtype="0" fill="hold" grpId="0" nodeType="after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fade">
                                      <p:cBhvr>
                                        <p:cTn id="75" dur="500"/>
                                        <p:tgtEl>
                                          <p:spTgt spid="18"/>
                                        </p:tgtEl>
                                      </p:cBhvr>
                                    </p:animEffect>
                                  </p:childTnLst>
                                </p:cTn>
                              </p:par>
                            </p:childTnLst>
                          </p:cTn>
                        </p:par>
                        <p:par>
                          <p:cTn id="76" fill="hold">
                            <p:stCondLst>
                              <p:cond delay="14250"/>
                            </p:stCondLst>
                            <p:childTnLst>
                              <p:par>
                                <p:cTn id="77" presetID="10" presetClass="exit" presetSubtype="0" fill="hold" grpId="1" nodeType="afterEffect">
                                  <p:stCondLst>
                                    <p:cond delay="2000"/>
                                  </p:stCondLst>
                                  <p:childTnLst>
                                    <p:animEffect transition="out" filter="fade">
                                      <p:cBhvr>
                                        <p:cTn id="78" dur="500"/>
                                        <p:tgtEl>
                                          <p:spTgt spid="18"/>
                                        </p:tgtEl>
                                      </p:cBhvr>
                                    </p:animEffect>
                                    <p:set>
                                      <p:cBhvr>
                                        <p:cTn id="79" dur="1" fill="hold">
                                          <p:stCondLst>
                                            <p:cond delay="499"/>
                                          </p:stCondLst>
                                        </p:cTn>
                                        <p:tgtEl>
                                          <p:spTgt spid="18"/>
                                        </p:tgtEl>
                                        <p:attrNameLst>
                                          <p:attrName>style.visibility</p:attrName>
                                        </p:attrNameLst>
                                      </p:cBhvr>
                                      <p:to>
                                        <p:strVal val="hidden"/>
                                      </p:to>
                                    </p:set>
                                  </p:childTnLst>
                                </p:cTn>
                              </p:par>
                            </p:childTnLst>
                          </p:cTn>
                        </p:par>
                        <p:par>
                          <p:cTn id="80" fill="hold">
                            <p:stCondLst>
                              <p:cond delay="16750"/>
                            </p:stCondLst>
                            <p:childTnLst>
                              <p:par>
                                <p:cTn id="81" presetID="10" presetClass="entr" presetSubtype="0" fill="hold" nodeType="afterEffect">
                                  <p:stCondLst>
                                    <p:cond delay="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15" grpId="1"/>
      <p:bldP spid="16" grpId="0"/>
      <p:bldP spid="16" grpId="1"/>
      <p:bldP spid="17" grpId="0"/>
      <p:bldP spid="17" grpId="1"/>
      <p:bldP spid="18" grpId="0"/>
      <p:bldP spid="18" grpId="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4320</TotalTime>
  <Words>3044</Words>
  <Application>Microsoft Office PowerPoint</Application>
  <PresentationFormat>Widescreen</PresentationFormat>
  <Paragraphs>344</Paragraphs>
  <Slides>26</Slides>
  <Notes>25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Arial Narrow</vt:lpstr>
      <vt:lpstr>Calibri</vt:lpstr>
      <vt:lpstr>Calibri Light</vt:lpstr>
      <vt:lpstr>Univers LT Std 47 Cn Lt</vt:lpstr>
      <vt:lpstr>Univers LT Std 55</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 M Steensland</dc:creator>
  <cp:lastModifiedBy>Steensland, Ann</cp:lastModifiedBy>
  <cp:revision>324</cp:revision>
  <cp:lastPrinted>2018-10-17T03:46:41Z</cp:lastPrinted>
  <dcterms:created xsi:type="dcterms:W3CDTF">2017-10-02T19:32:11Z</dcterms:created>
  <dcterms:modified xsi:type="dcterms:W3CDTF">2019-03-11T13:38:25Z</dcterms:modified>
</cp:coreProperties>
</file>