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2ECE7EA-BC82-459E-998D-077EE60A65B9}">
  <a:tblStyle styleId="{B2ECE7EA-BC82-459E-998D-077EE60A65B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1" d="100"/>
          <a:sy n="111" d="100"/>
        </p:scale>
        <p:origin x="63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94433453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496e5eb0a2_0_1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496e5eb0a2_0_1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511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496e5eb0a2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496e5eb0a2_0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More manual than textrank. Human created form, computer filled.</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Our first attempt using only regex was inaccurate and missing important info, so decided to add more techniques.</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We used spaCy to get the ORG and MONEY (damage costs) fields</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Matplotlib’s hist func collected the range for wind speed and inches of rain</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spaCy also collected the rest.</a:t>
            </a:r>
            <a:endParaRPr/>
          </a:p>
        </p:txBody>
      </p:sp>
    </p:spTree>
    <p:extLst>
      <p:ext uri="{BB962C8B-B14F-4D97-AF65-F5344CB8AC3E}">
        <p14:creationId xmlns:p14="http://schemas.microsoft.com/office/powerpoint/2010/main" val="3229733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496e5eb0a2_0_2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496e5eb0a2_0_2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464391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496e5eb0a2_0_2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496e5eb0a2_0_2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42893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496e5eb0a2_0_2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496e5eb0a2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449411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496e5eb0a2_0_2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496e5eb0a2_0_2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351836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496e5eb0a2_0_2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496e5eb0a2_0_2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182754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496e5eb0a2_0_4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6" name="Google Shape;356;g496e5eb0a2_0_4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41772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496e5eb0a2_0_4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 name="Google Shape;363;g496e5eb0a2_0_4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759758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496e5eb0a2_0_5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9" name="Google Shape;369;g496e5eb0a2_0_5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710913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496e5eb0a2_0_5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 name="Google Shape;375;g496e5eb0a2_0_5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96969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496e5eb0a2_0_1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496e5eb0a2_0_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92761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496e5eb0a2_4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496e5eb0a2_4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97061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496e5eb0a2_4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496e5eb0a2_4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27470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496e5eb0a2_0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496e5eb0a2_0_2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69317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496e5eb0a2_1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496e5eb0a2_1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88740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496e5eb0a2_0_2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496e5eb0a2_0_2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used the Summa library which has a TextRank summarizer in it.</a:t>
            </a:r>
            <a:endParaRPr/>
          </a:p>
          <a:p>
            <a:pPr marL="0" lvl="0" indent="0" algn="l" rtl="0">
              <a:spcBef>
                <a:spcPts val="0"/>
              </a:spcBef>
              <a:spcAft>
                <a:spcPts val="0"/>
              </a:spcAft>
              <a:buNone/>
            </a:pPr>
            <a:r>
              <a:rPr lang="en"/>
              <a:t>We used the JSON library but did not use NLTK or TextBlob</a:t>
            </a:r>
            <a:endParaRPr/>
          </a:p>
          <a:p>
            <a:pPr marL="0" lvl="0" indent="0" algn="l" rtl="0">
              <a:spcBef>
                <a:spcPts val="0"/>
              </a:spcBef>
              <a:spcAft>
                <a:spcPts val="0"/>
              </a:spcAft>
              <a:buNone/>
            </a:pPr>
            <a:r>
              <a:rPr lang="en"/>
              <a:t>We tried using 500 word limit but it was jumbled</a:t>
            </a:r>
            <a:endParaRPr/>
          </a:p>
          <a:p>
            <a:pPr marL="0" lvl="0" indent="0" algn="l" rtl="0">
              <a:spcBef>
                <a:spcPts val="0"/>
              </a:spcBef>
              <a:spcAft>
                <a:spcPts val="0"/>
              </a:spcAft>
              <a:buNone/>
            </a:pPr>
            <a:r>
              <a:rPr lang="en"/>
              <a:t>We had repeating similar sentences, so we manually filtered sentences with the word “people” which gave a better result</a:t>
            </a:r>
            <a:endParaRPr/>
          </a:p>
          <a:p>
            <a:pPr marL="0" lvl="0" indent="0" algn="l" rtl="0">
              <a:spcBef>
                <a:spcPts val="0"/>
              </a:spcBef>
              <a:spcAft>
                <a:spcPts val="0"/>
              </a:spcAft>
              <a:buNone/>
            </a:pPr>
            <a:r>
              <a:rPr lang="en"/>
              <a:t>We manually removed the 2nd of 3 sentences in our generated summary for the best result. Manual edit not optimal but necessary</a:t>
            </a:r>
            <a:endParaRPr/>
          </a:p>
        </p:txBody>
      </p:sp>
    </p:spTree>
    <p:extLst>
      <p:ext uri="{BB962C8B-B14F-4D97-AF65-F5344CB8AC3E}">
        <p14:creationId xmlns:p14="http://schemas.microsoft.com/office/powerpoint/2010/main" val="3108127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496e5eb0a2_0_2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496e5eb0a2_0_2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Textrank is unsupervised, takes a long time, and has odd sentences strewn throughout results.</a:t>
            </a:r>
            <a:endParaRPr/>
          </a:p>
        </p:txBody>
      </p:sp>
    </p:spTree>
    <p:extLst>
      <p:ext uri="{BB962C8B-B14F-4D97-AF65-F5344CB8AC3E}">
        <p14:creationId xmlns:p14="http://schemas.microsoft.com/office/powerpoint/2010/main" val="35116089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496e5eb0a2_0_2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496e5eb0a2_0_2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29165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p:cSld name="TITLE_1">
    <p:spTree>
      <p:nvGrpSpPr>
        <p:cNvPr id="1" name="Shape 50"/>
        <p:cNvGrpSpPr/>
        <p:nvPr/>
      </p:nvGrpSpPr>
      <p:grpSpPr>
        <a:xfrm>
          <a:off x="0" y="0"/>
          <a:ext cx="0" cy="0"/>
          <a:chOff x="0" y="0"/>
          <a:chExt cx="0" cy="0"/>
        </a:xfrm>
      </p:grpSpPr>
      <p:sp>
        <p:nvSpPr>
          <p:cNvPr id="51" name="Google Shape;51;p13"/>
          <p:cNvSpPr txBox="1">
            <a:spLocks noGrp="1"/>
          </p:cNvSpPr>
          <p:nvPr>
            <p:ph type="ctrTitle"/>
          </p:nvPr>
        </p:nvSpPr>
        <p:spPr>
          <a:xfrm>
            <a:off x="696525" y="817291"/>
            <a:ext cx="7729200" cy="2081700"/>
          </a:xfrm>
          <a:prstGeom prst="rect">
            <a:avLst/>
          </a:prstGeom>
        </p:spPr>
        <p:txBody>
          <a:bodyPr spcFirstLastPara="1" wrap="square" lIns="91425" tIns="91425" rIns="91425" bIns="91425" anchor="t" anchorCtr="0"/>
          <a:lstStyle>
            <a:lvl1pPr lvl="0" rtl="0">
              <a:spcBef>
                <a:spcPts val="0"/>
              </a:spcBef>
              <a:spcAft>
                <a:spcPts val="0"/>
              </a:spcAft>
              <a:buClr>
                <a:schemeClr val="lt1"/>
              </a:buClr>
              <a:buSzPts val="5800"/>
              <a:buNone/>
              <a:defRPr sz="5800">
                <a:solidFill>
                  <a:schemeClr val="lt1"/>
                </a:solidFill>
              </a:defRPr>
            </a:lvl1pPr>
            <a:lvl2pPr lvl="1" rtl="0">
              <a:spcBef>
                <a:spcPts val="0"/>
              </a:spcBef>
              <a:spcAft>
                <a:spcPts val="0"/>
              </a:spcAft>
              <a:buClr>
                <a:schemeClr val="lt1"/>
              </a:buClr>
              <a:buSzPts val="5800"/>
              <a:buNone/>
              <a:defRPr sz="5800">
                <a:solidFill>
                  <a:schemeClr val="lt1"/>
                </a:solidFill>
              </a:defRPr>
            </a:lvl2pPr>
            <a:lvl3pPr lvl="2" rtl="0">
              <a:spcBef>
                <a:spcPts val="0"/>
              </a:spcBef>
              <a:spcAft>
                <a:spcPts val="0"/>
              </a:spcAft>
              <a:buClr>
                <a:schemeClr val="lt1"/>
              </a:buClr>
              <a:buSzPts val="5800"/>
              <a:buNone/>
              <a:defRPr sz="5800">
                <a:solidFill>
                  <a:schemeClr val="lt1"/>
                </a:solidFill>
              </a:defRPr>
            </a:lvl3pPr>
            <a:lvl4pPr lvl="3" rtl="0">
              <a:spcBef>
                <a:spcPts val="0"/>
              </a:spcBef>
              <a:spcAft>
                <a:spcPts val="0"/>
              </a:spcAft>
              <a:buClr>
                <a:schemeClr val="lt1"/>
              </a:buClr>
              <a:buSzPts val="5800"/>
              <a:buNone/>
              <a:defRPr sz="5800">
                <a:solidFill>
                  <a:schemeClr val="lt1"/>
                </a:solidFill>
              </a:defRPr>
            </a:lvl4pPr>
            <a:lvl5pPr lvl="4" rtl="0">
              <a:spcBef>
                <a:spcPts val="0"/>
              </a:spcBef>
              <a:spcAft>
                <a:spcPts val="0"/>
              </a:spcAft>
              <a:buClr>
                <a:schemeClr val="lt1"/>
              </a:buClr>
              <a:buSzPts val="5800"/>
              <a:buNone/>
              <a:defRPr sz="5800">
                <a:solidFill>
                  <a:schemeClr val="lt1"/>
                </a:solidFill>
              </a:defRPr>
            </a:lvl5pPr>
            <a:lvl6pPr lvl="5" rtl="0">
              <a:spcBef>
                <a:spcPts val="0"/>
              </a:spcBef>
              <a:spcAft>
                <a:spcPts val="0"/>
              </a:spcAft>
              <a:buClr>
                <a:schemeClr val="lt1"/>
              </a:buClr>
              <a:buSzPts val="5800"/>
              <a:buNone/>
              <a:defRPr sz="5800">
                <a:solidFill>
                  <a:schemeClr val="lt1"/>
                </a:solidFill>
              </a:defRPr>
            </a:lvl6pPr>
            <a:lvl7pPr lvl="6" rtl="0">
              <a:spcBef>
                <a:spcPts val="0"/>
              </a:spcBef>
              <a:spcAft>
                <a:spcPts val="0"/>
              </a:spcAft>
              <a:buClr>
                <a:schemeClr val="lt1"/>
              </a:buClr>
              <a:buSzPts val="5800"/>
              <a:buNone/>
              <a:defRPr sz="5800">
                <a:solidFill>
                  <a:schemeClr val="lt1"/>
                </a:solidFill>
              </a:defRPr>
            </a:lvl7pPr>
            <a:lvl8pPr lvl="7" rtl="0">
              <a:spcBef>
                <a:spcPts val="0"/>
              </a:spcBef>
              <a:spcAft>
                <a:spcPts val="0"/>
              </a:spcAft>
              <a:buClr>
                <a:schemeClr val="lt1"/>
              </a:buClr>
              <a:buSzPts val="5800"/>
              <a:buNone/>
              <a:defRPr sz="5800">
                <a:solidFill>
                  <a:schemeClr val="lt1"/>
                </a:solidFill>
              </a:defRPr>
            </a:lvl8pPr>
            <a:lvl9pPr lvl="8" rtl="0">
              <a:spcBef>
                <a:spcPts val="0"/>
              </a:spcBef>
              <a:spcAft>
                <a:spcPts val="0"/>
              </a:spcAft>
              <a:buClr>
                <a:schemeClr val="lt1"/>
              </a:buClr>
              <a:buSzPts val="5800"/>
              <a:buNone/>
              <a:defRPr sz="5800">
                <a:solidFill>
                  <a:schemeClr val="lt1"/>
                </a:solidFill>
              </a:defRPr>
            </a:lvl9pPr>
          </a:lstStyle>
          <a:p>
            <a:endParaRPr/>
          </a:p>
        </p:txBody>
      </p:sp>
      <p:grpSp>
        <p:nvGrpSpPr>
          <p:cNvPr id="52" name="Google Shape;52;p13"/>
          <p:cNvGrpSpPr/>
          <p:nvPr/>
        </p:nvGrpSpPr>
        <p:grpSpPr>
          <a:xfrm>
            <a:off x="28550" y="2196764"/>
            <a:ext cx="9094048" cy="2946825"/>
            <a:chOff x="28544" y="3514688"/>
            <a:chExt cx="9094048" cy="1628800"/>
          </a:xfrm>
        </p:grpSpPr>
        <p:sp>
          <p:nvSpPr>
            <p:cNvPr id="53" name="Google Shape;53;p13"/>
            <p:cNvSpPr/>
            <p:nvPr/>
          </p:nvSpPr>
          <p:spPr>
            <a:xfrm>
              <a:off x="300032" y="4491616"/>
              <a:ext cx="228608" cy="651872"/>
            </a:xfrm>
            <a:custGeom>
              <a:avLst/>
              <a:gdLst/>
              <a:ahLst/>
              <a:cxnLst/>
              <a:rect l="l" t="t" r="r" b="b"/>
              <a:pathLst>
                <a:path w="7144" h="20371" extrusionOk="0">
                  <a:moveTo>
                    <a:pt x="0" y="0"/>
                  </a:moveTo>
                  <a:lnTo>
                    <a:pt x="0" y="20371"/>
                  </a:lnTo>
                  <a:lnTo>
                    <a:pt x="7144" y="20371"/>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28544" y="4220160"/>
              <a:ext cx="228640" cy="923328"/>
            </a:xfrm>
            <a:custGeom>
              <a:avLst/>
              <a:gdLst/>
              <a:ahLst/>
              <a:cxnLst/>
              <a:rect l="l" t="t" r="r" b="b"/>
              <a:pathLst>
                <a:path w="7145" h="28854" extrusionOk="0">
                  <a:moveTo>
                    <a:pt x="1" y="0"/>
                  </a:moveTo>
                  <a:lnTo>
                    <a:pt x="1" y="28854"/>
                  </a:lnTo>
                  <a:lnTo>
                    <a:pt x="7145" y="28854"/>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576832"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853664" y="4120128"/>
              <a:ext cx="230400" cy="1023360"/>
            </a:xfrm>
            <a:custGeom>
              <a:avLst/>
              <a:gdLst/>
              <a:ahLst/>
              <a:cxnLst/>
              <a:rect l="l" t="t" r="r" b="b"/>
              <a:pathLst>
                <a:path w="7200" h="31980" extrusionOk="0">
                  <a:moveTo>
                    <a:pt x="0" y="1"/>
                  </a:moveTo>
                  <a:lnTo>
                    <a:pt x="0" y="31980"/>
                  </a:lnTo>
                  <a:lnTo>
                    <a:pt x="7200" y="3198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1130496" y="4627328"/>
              <a:ext cx="230400" cy="516160"/>
            </a:xfrm>
            <a:custGeom>
              <a:avLst/>
              <a:gdLst/>
              <a:ahLst/>
              <a:cxnLst/>
              <a:rect l="l" t="t" r="r" b="b"/>
              <a:pathLst>
                <a:path w="7200" h="16130" extrusionOk="0">
                  <a:moveTo>
                    <a:pt x="0" y="1"/>
                  </a:moveTo>
                  <a:lnTo>
                    <a:pt x="0" y="16130"/>
                  </a:lnTo>
                  <a:lnTo>
                    <a:pt x="7200" y="1613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1409088" y="3821888"/>
              <a:ext cx="228640" cy="1321600"/>
            </a:xfrm>
            <a:custGeom>
              <a:avLst/>
              <a:gdLst/>
              <a:ahLst/>
              <a:cxnLst/>
              <a:rect l="l" t="t" r="r" b="b"/>
              <a:pathLst>
                <a:path w="7145" h="41300" extrusionOk="0">
                  <a:moveTo>
                    <a:pt x="1" y="0"/>
                  </a:moveTo>
                  <a:lnTo>
                    <a:pt x="1" y="41300"/>
                  </a:lnTo>
                  <a:lnTo>
                    <a:pt x="7144" y="41300"/>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1685920" y="4175488"/>
              <a:ext cx="230400" cy="968000"/>
            </a:xfrm>
            <a:custGeom>
              <a:avLst/>
              <a:gdLst/>
              <a:ahLst/>
              <a:cxnLst/>
              <a:rect l="l" t="t" r="r" b="b"/>
              <a:pathLst>
                <a:path w="7200" h="30250" extrusionOk="0">
                  <a:moveTo>
                    <a:pt x="0" y="1"/>
                  </a:moveTo>
                  <a:lnTo>
                    <a:pt x="0" y="30250"/>
                  </a:lnTo>
                  <a:lnTo>
                    <a:pt x="7200" y="3025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1962720"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2239552" y="4355872"/>
              <a:ext cx="230400" cy="787616"/>
            </a:xfrm>
            <a:custGeom>
              <a:avLst/>
              <a:gdLst/>
              <a:ahLst/>
              <a:cxnLst/>
              <a:rect l="l" t="t" r="r" b="b"/>
              <a:pathLst>
                <a:path w="7200" h="24613" extrusionOk="0">
                  <a:moveTo>
                    <a:pt x="0" y="1"/>
                  </a:moveTo>
                  <a:lnTo>
                    <a:pt x="0" y="24613"/>
                  </a:lnTo>
                  <a:lnTo>
                    <a:pt x="7200" y="24613"/>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25163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2794976" y="4175488"/>
              <a:ext cx="228640" cy="968000"/>
            </a:xfrm>
            <a:custGeom>
              <a:avLst/>
              <a:gdLst/>
              <a:ahLst/>
              <a:cxnLst/>
              <a:rect l="l" t="t" r="r" b="b"/>
              <a:pathLst>
                <a:path w="7145" h="30250" extrusionOk="0">
                  <a:moveTo>
                    <a:pt x="1" y="1"/>
                  </a:moveTo>
                  <a:lnTo>
                    <a:pt x="1" y="30250"/>
                  </a:lnTo>
                  <a:lnTo>
                    <a:pt x="7144" y="3025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3071808" y="3659360"/>
              <a:ext cx="230400" cy="1484128"/>
            </a:xfrm>
            <a:custGeom>
              <a:avLst/>
              <a:gdLst/>
              <a:ahLst/>
              <a:cxnLst/>
              <a:rect l="l" t="t" r="r" b="b"/>
              <a:pathLst>
                <a:path w="7200" h="46379" extrusionOk="0">
                  <a:moveTo>
                    <a:pt x="0" y="1"/>
                  </a:moveTo>
                  <a:lnTo>
                    <a:pt x="0" y="46379"/>
                  </a:lnTo>
                  <a:lnTo>
                    <a:pt x="7200" y="46379"/>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348608"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3625440"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3904032" y="4491616"/>
              <a:ext cx="228640" cy="651872"/>
            </a:xfrm>
            <a:custGeom>
              <a:avLst/>
              <a:gdLst/>
              <a:ahLst/>
              <a:cxnLst/>
              <a:rect l="l" t="t" r="r" b="b"/>
              <a:pathLst>
                <a:path w="7145" h="20371" extrusionOk="0">
                  <a:moveTo>
                    <a:pt x="1" y="0"/>
                  </a:moveTo>
                  <a:lnTo>
                    <a:pt x="1" y="20371"/>
                  </a:lnTo>
                  <a:lnTo>
                    <a:pt x="7145" y="20371"/>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4180864" y="4284448"/>
              <a:ext cx="230432" cy="859040"/>
            </a:xfrm>
            <a:custGeom>
              <a:avLst/>
              <a:gdLst/>
              <a:ahLst/>
              <a:cxnLst/>
              <a:rect l="l" t="t" r="r" b="b"/>
              <a:pathLst>
                <a:path w="7201" h="26845" extrusionOk="0">
                  <a:moveTo>
                    <a:pt x="0" y="0"/>
                  </a:moveTo>
                  <a:lnTo>
                    <a:pt x="0" y="26845"/>
                  </a:lnTo>
                  <a:lnTo>
                    <a:pt x="7200" y="26845"/>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4457696" y="4004032"/>
              <a:ext cx="230400" cy="1139456"/>
            </a:xfrm>
            <a:custGeom>
              <a:avLst/>
              <a:gdLst/>
              <a:ahLst/>
              <a:cxnLst/>
              <a:rect l="l" t="t" r="r" b="b"/>
              <a:pathLst>
                <a:path w="7200" h="35608" extrusionOk="0">
                  <a:moveTo>
                    <a:pt x="0" y="1"/>
                  </a:moveTo>
                  <a:lnTo>
                    <a:pt x="0" y="35608"/>
                  </a:lnTo>
                  <a:lnTo>
                    <a:pt x="7200" y="35608"/>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4734496"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50113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5289920" y="3939744"/>
              <a:ext cx="228640" cy="1203744"/>
            </a:xfrm>
            <a:custGeom>
              <a:avLst/>
              <a:gdLst/>
              <a:ahLst/>
              <a:cxnLst/>
              <a:rect l="l" t="t" r="r" b="b"/>
              <a:pathLst>
                <a:path w="7145" h="37617" extrusionOk="0">
                  <a:moveTo>
                    <a:pt x="1" y="1"/>
                  </a:moveTo>
                  <a:lnTo>
                    <a:pt x="1" y="37617"/>
                  </a:lnTo>
                  <a:lnTo>
                    <a:pt x="7145" y="37617"/>
                  </a:lnTo>
                  <a:lnTo>
                    <a:pt x="7145"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5566752" y="3704000"/>
              <a:ext cx="230432" cy="1439488"/>
            </a:xfrm>
            <a:custGeom>
              <a:avLst/>
              <a:gdLst/>
              <a:ahLst/>
              <a:cxnLst/>
              <a:rect l="l" t="t" r="r" b="b"/>
              <a:pathLst>
                <a:path w="7201" h="44984" extrusionOk="0">
                  <a:moveTo>
                    <a:pt x="0" y="1"/>
                  </a:moveTo>
                  <a:lnTo>
                    <a:pt x="0" y="44984"/>
                  </a:lnTo>
                  <a:lnTo>
                    <a:pt x="7200" y="44984"/>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58435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6120384" y="4329088"/>
              <a:ext cx="230432" cy="814400"/>
            </a:xfrm>
            <a:custGeom>
              <a:avLst/>
              <a:gdLst/>
              <a:ahLst/>
              <a:cxnLst/>
              <a:rect l="l" t="t" r="r" b="b"/>
              <a:pathLst>
                <a:path w="7201" h="25450" extrusionOk="0">
                  <a:moveTo>
                    <a:pt x="1" y="0"/>
                  </a:moveTo>
                  <a:lnTo>
                    <a:pt x="1" y="25450"/>
                  </a:lnTo>
                  <a:lnTo>
                    <a:pt x="7200" y="2545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6399008" y="4120128"/>
              <a:ext cx="228608" cy="1023360"/>
            </a:xfrm>
            <a:custGeom>
              <a:avLst/>
              <a:gdLst/>
              <a:ahLst/>
              <a:cxnLst/>
              <a:rect l="l" t="t" r="r" b="b"/>
              <a:pathLst>
                <a:path w="7144" h="31980" extrusionOk="0">
                  <a:moveTo>
                    <a:pt x="0" y="1"/>
                  </a:moveTo>
                  <a:lnTo>
                    <a:pt x="0" y="31980"/>
                  </a:lnTo>
                  <a:lnTo>
                    <a:pt x="7144" y="3198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6675808" y="4538048"/>
              <a:ext cx="230432" cy="605440"/>
            </a:xfrm>
            <a:custGeom>
              <a:avLst/>
              <a:gdLst/>
              <a:ahLst/>
              <a:cxnLst/>
              <a:rect l="l" t="t" r="r" b="b"/>
              <a:pathLst>
                <a:path w="7201" h="18920" extrusionOk="0">
                  <a:moveTo>
                    <a:pt x="1" y="0"/>
                  </a:moveTo>
                  <a:lnTo>
                    <a:pt x="1" y="18920"/>
                  </a:lnTo>
                  <a:lnTo>
                    <a:pt x="7200" y="1892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6952640" y="3939744"/>
              <a:ext cx="230432" cy="1203744"/>
            </a:xfrm>
            <a:custGeom>
              <a:avLst/>
              <a:gdLst/>
              <a:ahLst/>
              <a:cxnLst/>
              <a:rect l="l" t="t" r="r" b="b"/>
              <a:pathLst>
                <a:path w="7201"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7229472"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7506272" y="3768288"/>
              <a:ext cx="230432" cy="1375200"/>
            </a:xfrm>
            <a:custGeom>
              <a:avLst/>
              <a:gdLst/>
              <a:ahLst/>
              <a:cxnLst/>
              <a:rect l="l" t="t" r="r" b="b"/>
              <a:pathLst>
                <a:path w="7201" h="42975" extrusionOk="0">
                  <a:moveTo>
                    <a:pt x="1" y="1"/>
                  </a:moveTo>
                  <a:lnTo>
                    <a:pt x="1" y="42975"/>
                  </a:lnTo>
                  <a:lnTo>
                    <a:pt x="7200" y="42975"/>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7784896" y="4004032"/>
              <a:ext cx="228608" cy="1139456"/>
            </a:xfrm>
            <a:custGeom>
              <a:avLst/>
              <a:gdLst/>
              <a:ahLst/>
              <a:cxnLst/>
              <a:rect l="l" t="t" r="r" b="b"/>
              <a:pathLst>
                <a:path w="7144" h="35608" extrusionOk="0">
                  <a:moveTo>
                    <a:pt x="0" y="1"/>
                  </a:moveTo>
                  <a:lnTo>
                    <a:pt x="0" y="35608"/>
                  </a:lnTo>
                  <a:lnTo>
                    <a:pt x="7144" y="35608"/>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8061696" y="3596864"/>
              <a:ext cx="230432" cy="1546624"/>
            </a:xfrm>
            <a:custGeom>
              <a:avLst/>
              <a:gdLst/>
              <a:ahLst/>
              <a:cxnLst/>
              <a:rect l="l" t="t" r="r" b="b"/>
              <a:pathLst>
                <a:path w="7201" h="48332" extrusionOk="0">
                  <a:moveTo>
                    <a:pt x="1" y="0"/>
                  </a:moveTo>
                  <a:lnTo>
                    <a:pt x="1" y="48332"/>
                  </a:lnTo>
                  <a:lnTo>
                    <a:pt x="7200" y="48332"/>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83385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8615360" y="3939744"/>
              <a:ext cx="230400" cy="1203744"/>
            </a:xfrm>
            <a:custGeom>
              <a:avLst/>
              <a:gdLst/>
              <a:ahLst/>
              <a:cxnLst/>
              <a:rect l="l" t="t" r="r" b="b"/>
              <a:pathLst>
                <a:path w="7200"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8893952" y="3596864"/>
              <a:ext cx="228640" cy="1546624"/>
            </a:xfrm>
            <a:custGeom>
              <a:avLst/>
              <a:gdLst/>
              <a:ahLst/>
              <a:cxnLst/>
              <a:rect l="l" t="t" r="r" b="b"/>
              <a:pathLst>
                <a:path w="7145" h="48332" extrusionOk="0">
                  <a:moveTo>
                    <a:pt x="1" y="0"/>
                  </a:moveTo>
                  <a:lnTo>
                    <a:pt x="1" y="48332"/>
                  </a:lnTo>
                  <a:lnTo>
                    <a:pt x="7144" y="48332"/>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6" name="Google Shape;86;p13"/>
          <p:cNvGrpSpPr/>
          <p:nvPr/>
        </p:nvGrpSpPr>
        <p:grpSpPr>
          <a:xfrm>
            <a:off x="28550" y="3359978"/>
            <a:ext cx="9094048" cy="1783611"/>
            <a:chOff x="28544" y="4157632"/>
            <a:chExt cx="9094048" cy="985856"/>
          </a:xfrm>
        </p:grpSpPr>
        <p:sp>
          <p:nvSpPr>
            <p:cNvPr id="87" name="Google Shape;87;p13"/>
            <p:cNvSpPr/>
            <p:nvPr/>
          </p:nvSpPr>
          <p:spPr>
            <a:xfrm>
              <a:off x="435744" y="4782720"/>
              <a:ext cx="92896" cy="360768"/>
            </a:xfrm>
            <a:custGeom>
              <a:avLst/>
              <a:gdLst/>
              <a:ahLst/>
              <a:cxnLst/>
              <a:rect l="l" t="t" r="r" b="b"/>
              <a:pathLst>
                <a:path w="2903" h="11274" extrusionOk="0">
                  <a:moveTo>
                    <a:pt x="1" y="0"/>
                  </a:moveTo>
                  <a:lnTo>
                    <a:pt x="1" y="11274"/>
                  </a:lnTo>
                  <a:lnTo>
                    <a:pt x="2903" y="11274"/>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300032" y="4638048"/>
              <a:ext cx="92896" cy="505440"/>
            </a:xfrm>
            <a:custGeom>
              <a:avLst/>
              <a:gdLst/>
              <a:ahLst/>
              <a:cxnLst/>
              <a:rect l="l" t="t" r="r" b="b"/>
              <a:pathLst>
                <a:path w="2903" h="15795" extrusionOk="0">
                  <a:moveTo>
                    <a:pt x="0" y="1"/>
                  </a:moveTo>
                  <a:lnTo>
                    <a:pt x="0" y="15795"/>
                  </a:lnTo>
                  <a:lnTo>
                    <a:pt x="2902" y="15795"/>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164288" y="4571968"/>
              <a:ext cx="92896" cy="571520"/>
            </a:xfrm>
            <a:custGeom>
              <a:avLst/>
              <a:gdLst/>
              <a:ahLst/>
              <a:cxnLst/>
              <a:rect l="l" t="t" r="r" b="b"/>
              <a:pathLst>
                <a:path w="2903" h="17860" extrusionOk="0">
                  <a:moveTo>
                    <a:pt x="1" y="1"/>
                  </a:moveTo>
                  <a:lnTo>
                    <a:pt x="1" y="17860"/>
                  </a:lnTo>
                  <a:lnTo>
                    <a:pt x="2903" y="17860"/>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28544" y="4739840"/>
              <a:ext cx="92928" cy="403648"/>
            </a:xfrm>
            <a:custGeom>
              <a:avLst/>
              <a:gdLst/>
              <a:ahLst/>
              <a:cxnLst/>
              <a:rect l="l" t="t" r="r" b="b"/>
              <a:pathLst>
                <a:path w="2904" h="12614" extrusionOk="0">
                  <a:moveTo>
                    <a:pt x="1" y="1"/>
                  </a:moveTo>
                  <a:lnTo>
                    <a:pt x="1" y="12614"/>
                  </a:lnTo>
                  <a:lnTo>
                    <a:pt x="2903" y="12614"/>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712576"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576832" y="4752352"/>
              <a:ext cx="94688" cy="391136"/>
            </a:xfrm>
            <a:custGeom>
              <a:avLst/>
              <a:gdLst/>
              <a:ahLst/>
              <a:cxnLst/>
              <a:rect l="l" t="t" r="r" b="b"/>
              <a:pathLst>
                <a:path w="2959" h="12223" extrusionOk="0">
                  <a:moveTo>
                    <a:pt x="1" y="1"/>
                  </a:moveTo>
                  <a:lnTo>
                    <a:pt x="1" y="12223"/>
                  </a:lnTo>
                  <a:lnTo>
                    <a:pt x="2959" y="12223"/>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989408" y="4386240"/>
              <a:ext cx="94656" cy="757248"/>
            </a:xfrm>
            <a:custGeom>
              <a:avLst/>
              <a:gdLst/>
              <a:ahLst/>
              <a:cxnLst/>
              <a:rect l="l" t="t" r="r" b="b"/>
              <a:pathLst>
                <a:path w="2958"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853664" y="4500544"/>
              <a:ext cx="94688" cy="642944"/>
            </a:xfrm>
            <a:custGeom>
              <a:avLst/>
              <a:gdLst/>
              <a:ahLst/>
              <a:cxnLst/>
              <a:rect l="l" t="t" r="r" b="b"/>
              <a:pathLst>
                <a:path w="2959" h="20092" extrusionOk="0">
                  <a:moveTo>
                    <a:pt x="0" y="0"/>
                  </a:moveTo>
                  <a:lnTo>
                    <a:pt x="0" y="20092"/>
                  </a:lnTo>
                  <a:lnTo>
                    <a:pt x="2958" y="2009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1266208"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1130496" y="4518400"/>
              <a:ext cx="94688" cy="625088"/>
            </a:xfrm>
            <a:custGeom>
              <a:avLst/>
              <a:gdLst/>
              <a:ahLst/>
              <a:cxnLst/>
              <a:rect l="l" t="t" r="r" b="b"/>
              <a:pathLst>
                <a:path w="2959" h="19534" extrusionOk="0">
                  <a:moveTo>
                    <a:pt x="0" y="0"/>
                  </a:moveTo>
                  <a:lnTo>
                    <a:pt x="0" y="19534"/>
                  </a:lnTo>
                  <a:lnTo>
                    <a:pt x="2958" y="1953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15430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1407296"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1821632" y="4457664"/>
              <a:ext cx="92896" cy="685824"/>
            </a:xfrm>
            <a:custGeom>
              <a:avLst/>
              <a:gdLst/>
              <a:ahLst/>
              <a:cxnLst/>
              <a:rect l="l" t="t" r="r" b="b"/>
              <a:pathLst>
                <a:path w="2903" h="21432" extrusionOk="0">
                  <a:moveTo>
                    <a:pt x="1" y="1"/>
                  </a:moveTo>
                  <a:lnTo>
                    <a:pt x="1" y="21432"/>
                  </a:lnTo>
                  <a:lnTo>
                    <a:pt x="2903" y="21432"/>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1685920"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2098464"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1962720"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2375296" y="4711264"/>
              <a:ext cx="94656" cy="432224"/>
            </a:xfrm>
            <a:custGeom>
              <a:avLst/>
              <a:gdLst/>
              <a:ahLst/>
              <a:cxnLst/>
              <a:rect l="l" t="t" r="r" b="b"/>
              <a:pathLst>
                <a:path w="2958" h="13507" extrusionOk="0">
                  <a:moveTo>
                    <a:pt x="0" y="1"/>
                  </a:moveTo>
                  <a:lnTo>
                    <a:pt x="0" y="13507"/>
                  </a:lnTo>
                  <a:lnTo>
                    <a:pt x="2958" y="1350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2239552" y="4536256"/>
              <a:ext cx="94688" cy="607232"/>
            </a:xfrm>
            <a:custGeom>
              <a:avLst/>
              <a:gdLst/>
              <a:ahLst/>
              <a:cxnLst/>
              <a:rect l="l" t="t" r="r" b="b"/>
              <a:pathLst>
                <a:path w="2959" h="18976" extrusionOk="0">
                  <a:moveTo>
                    <a:pt x="0" y="0"/>
                  </a:moveTo>
                  <a:lnTo>
                    <a:pt x="0" y="18976"/>
                  </a:lnTo>
                  <a:lnTo>
                    <a:pt x="2958" y="18976"/>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2652096" y="4704128"/>
              <a:ext cx="94688" cy="439360"/>
            </a:xfrm>
            <a:custGeom>
              <a:avLst/>
              <a:gdLst/>
              <a:ahLst/>
              <a:cxnLst/>
              <a:rect l="l" t="t" r="r" b="b"/>
              <a:pathLst>
                <a:path w="2959" h="13730" extrusionOk="0">
                  <a:moveTo>
                    <a:pt x="1" y="1"/>
                  </a:moveTo>
                  <a:lnTo>
                    <a:pt x="1" y="13730"/>
                  </a:lnTo>
                  <a:lnTo>
                    <a:pt x="2959" y="1373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2516384" y="4764864"/>
              <a:ext cx="94688" cy="378624"/>
            </a:xfrm>
            <a:custGeom>
              <a:avLst/>
              <a:gdLst/>
              <a:ahLst/>
              <a:cxnLst/>
              <a:rect l="l" t="t" r="r" b="b"/>
              <a:pathLst>
                <a:path w="2959" h="11832" extrusionOk="0">
                  <a:moveTo>
                    <a:pt x="0" y="0"/>
                  </a:moveTo>
                  <a:lnTo>
                    <a:pt x="0" y="11832"/>
                  </a:lnTo>
                  <a:lnTo>
                    <a:pt x="2958" y="1183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2930720" y="4421952"/>
              <a:ext cx="92896" cy="721536"/>
            </a:xfrm>
            <a:custGeom>
              <a:avLst/>
              <a:gdLst/>
              <a:ahLst/>
              <a:cxnLst/>
              <a:rect l="l" t="t" r="r" b="b"/>
              <a:pathLst>
                <a:path w="2903" h="22548" extrusionOk="0">
                  <a:moveTo>
                    <a:pt x="0" y="1"/>
                  </a:moveTo>
                  <a:lnTo>
                    <a:pt x="0" y="22548"/>
                  </a:lnTo>
                  <a:lnTo>
                    <a:pt x="2902" y="22548"/>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2794976" y="4638048"/>
              <a:ext cx="92896" cy="505440"/>
            </a:xfrm>
            <a:custGeom>
              <a:avLst/>
              <a:gdLst/>
              <a:ahLst/>
              <a:cxnLst/>
              <a:rect l="l" t="t" r="r" b="b"/>
              <a:pathLst>
                <a:path w="2903" h="15795" extrusionOk="0">
                  <a:moveTo>
                    <a:pt x="1" y="1"/>
                  </a:moveTo>
                  <a:lnTo>
                    <a:pt x="1" y="15795"/>
                  </a:lnTo>
                  <a:lnTo>
                    <a:pt x="2903" y="1579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3207520" y="4386240"/>
              <a:ext cx="94688" cy="757248"/>
            </a:xfrm>
            <a:custGeom>
              <a:avLst/>
              <a:gdLst/>
              <a:ahLst/>
              <a:cxnLst/>
              <a:rect l="l" t="t" r="r" b="b"/>
              <a:pathLst>
                <a:path w="2959" h="23664" extrusionOk="0">
                  <a:moveTo>
                    <a:pt x="1" y="0"/>
                  </a:moveTo>
                  <a:lnTo>
                    <a:pt x="1" y="23664"/>
                  </a:lnTo>
                  <a:lnTo>
                    <a:pt x="2959" y="23664"/>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3071808" y="4314784"/>
              <a:ext cx="94688" cy="828704"/>
            </a:xfrm>
            <a:custGeom>
              <a:avLst/>
              <a:gdLst/>
              <a:ahLst/>
              <a:cxnLst/>
              <a:rect l="l" t="t" r="r" b="b"/>
              <a:pathLst>
                <a:path w="2959" h="25897" extrusionOk="0">
                  <a:moveTo>
                    <a:pt x="0" y="1"/>
                  </a:moveTo>
                  <a:lnTo>
                    <a:pt x="0" y="25897"/>
                  </a:lnTo>
                  <a:lnTo>
                    <a:pt x="2958" y="2589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3484352"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3348608" y="4314784"/>
              <a:ext cx="94688" cy="828704"/>
            </a:xfrm>
            <a:custGeom>
              <a:avLst/>
              <a:gdLst/>
              <a:ahLst/>
              <a:cxnLst/>
              <a:rect l="l" t="t" r="r" b="b"/>
              <a:pathLst>
                <a:path w="2959" h="25897" extrusionOk="0">
                  <a:moveTo>
                    <a:pt x="1" y="1"/>
                  </a:moveTo>
                  <a:lnTo>
                    <a:pt x="1" y="25897"/>
                  </a:lnTo>
                  <a:lnTo>
                    <a:pt x="2959" y="25897"/>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3761184" y="4739840"/>
              <a:ext cx="94656" cy="403648"/>
            </a:xfrm>
            <a:custGeom>
              <a:avLst/>
              <a:gdLst/>
              <a:ahLst/>
              <a:cxnLst/>
              <a:rect l="l" t="t" r="r" b="b"/>
              <a:pathLst>
                <a:path w="2958"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3625440" y="4457664"/>
              <a:ext cx="94688" cy="685824"/>
            </a:xfrm>
            <a:custGeom>
              <a:avLst/>
              <a:gdLst/>
              <a:ahLst/>
              <a:cxnLst/>
              <a:rect l="l" t="t" r="r" b="b"/>
              <a:pathLst>
                <a:path w="2959" h="21432" extrusionOk="0">
                  <a:moveTo>
                    <a:pt x="0" y="1"/>
                  </a:moveTo>
                  <a:lnTo>
                    <a:pt x="0" y="21432"/>
                  </a:lnTo>
                  <a:lnTo>
                    <a:pt x="2958" y="2143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4037984" y="4638048"/>
              <a:ext cx="94688" cy="505440"/>
            </a:xfrm>
            <a:custGeom>
              <a:avLst/>
              <a:gdLst/>
              <a:ahLst/>
              <a:cxnLst/>
              <a:rect l="l" t="t" r="r" b="b"/>
              <a:pathLst>
                <a:path w="2959" h="15795" extrusionOk="0">
                  <a:moveTo>
                    <a:pt x="1" y="1"/>
                  </a:moveTo>
                  <a:lnTo>
                    <a:pt x="1" y="15795"/>
                  </a:lnTo>
                  <a:lnTo>
                    <a:pt x="2959" y="15795"/>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3902272" y="4836288"/>
              <a:ext cx="94656" cy="307200"/>
            </a:xfrm>
            <a:custGeom>
              <a:avLst/>
              <a:gdLst/>
              <a:ahLst/>
              <a:cxnLst/>
              <a:rect l="l" t="t" r="r" b="b"/>
              <a:pathLst>
                <a:path w="2958" h="9600" extrusionOk="0">
                  <a:moveTo>
                    <a:pt x="0" y="1"/>
                  </a:moveTo>
                  <a:lnTo>
                    <a:pt x="0" y="9600"/>
                  </a:lnTo>
                  <a:lnTo>
                    <a:pt x="2958" y="960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316608"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418086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4593408"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4457696"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4870240"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4734496"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5147072" y="4157632"/>
              <a:ext cx="94656" cy="985856"/>
            </a:xfrm>
            <a:custGeom>
              <a:avLst/>
              <a:gdLst/>
              <a:ahLst/>
              <a:cxnLst/>
              <a:rect l="l" t="t" r="r" b="b"/>
              <a:pathLst>
                <a:path w="2958" h="30808" extrusionOk="0">
                  <a:moveTo>
                    <a:pt x="0" y="1"/>
                  </a:moveTo>
                  <a:lnTo>
                    <a:pt x="0" y="30808"/>
                  </a:lnTo>
                  <a:lnTo>
                    <a:pt x="2958" y="30808"/>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5011328" y="4229088"/>
              <a:ext cx="94688" cy="914400"/>
            </a:xfrm>
            <a:custGeom>
              <a:avLst/>
              <a:gdLst/>
              <a:ahLst/>
              <a:cxnLst/>
              <a:rect l="l" t="t" r="r" b="b"/>
              <a:pathLst>
                <a:path w="2959" h="28575" extrusionOk="0">
                  <a:moveTo>
                    <a:pt x="0" y="0"/>
                  </a:moveTo>
                  <a:lnTo>
                    <a:pt x="0" y="28575"/>
                  </a:lnTo>
                  <a:lnTo>
                    <a:pt x="2958" y="2857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5425664"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5289920" y="4277280"/>
              <a:ext cx="94688" cy="866208"/>
            </a:xfrm>
            <a:custGeom>
              <a:avLst/>
              <a:gdLst/>
              <a:ahLst/>
              <a:cxnLst/>
              <a:rect l="l" t="t" r="r" b="b"/>
              <a:pathLst>
                <a:path w="2959" h="27069" extrusionOk="0">
                  <a:moveTo>
                    <a:pt x="1" y="1"/>
                  </a:moveTo>
                  <a:lnTo>
                    <a:pt x="1" y="27069"/>
                  </a:lnTo>
                  <a:lnTo>
                    <a:pt x="2959" y="2706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5702496" y="4721984"/>
              <a:ext cx="94688" cy="421504"/>
            </a:xfrm>
            <a:custGeom>
              <a:avLst/>
              <a:gdLst/>
              <a:ahLst/>
              <a:cxnLst/>
              <a:rect l="l" t="t" r="r" b="b"/>
              <a:pathLst>
                <a:path w="2959"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5566752" y="4416608"/>
              <a:ext cx="94688" cy="726880"/>
            </a:xfrm>
            <a:custGeom>
              <a:avLst/>
              <a:gdLst/>
              <a:ahLst/>
              <a:cxnLst/>
              <a:rect l="l" t="t" r="r" b="b"/>
              <a:pathLst>
                <a:path w="2959" h="22715" extrusionOk="0">
                  <a:moveTo>
                    <a:pt x="0" y="0"/>
                  </a:moveTo>
                  <a:lnTo>
                    <a:pt x="0" y="22715"/>
                  </a:lnTo>
                  <a:lnTo>
                    <a:pt x="2958" y="2271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5979296"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843584" y="4813088"/>
              <a:ext cx="94688" cy="330400"/>
            </a:xfrm>
            <a:custGeom>
              <a:avLst/>
              <a:gdLst/>
              <a:ahLst/>
              <a:cxnLst/>
              <a:rect l="l" t="t" r="r" b="b"/>
              <a:pathLst>
                <a:path w="2959" h="10325" extrusionOk="0">
                  <a:moveTo>
                    <a:pt x="0" y="0"/>
                  </a:moveTo>
                  <a:lnTo>
                    <a:pt x="0" y="10325"/>
                  </a:lnTo>
                  <a:lnTo>
                    <a:pt x="2958" y="1032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6256128"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1203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34720" y="4505888"/>
              <a:ext cx="92896" cy="637600"/>
            </a:xfrm>
            <a:custGeom>
              <a:avLst/>
              <a:gdLst/>
              <a:ahLst/>
              <a:cxnLst/>
              <a:rect l="l" t="t" r="r" b="b"/>
              <a:pathLst>
                <a:path w="2903" h="19925" extrusionOk="0">
                  <a:moveTo>
                    <a:pt x="1" y="1"/>
                  </a:moveTo>
                  <a:lnTo>
                    <a:pt x="1" y="19925"/>
                  </a:lnTo>
                  <a:lnTo>
                    <a:pt x="2903" y="1992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399008" y="4739840"/>
              <a:ext cx="92896" cy="403648"/>
            </a:xfrm>
            <a:custGeom>
              <a:avLst/>
              <a:gdLst/>
              <a:ahLst/>
              <a:cxnLst/>
              <a:rect l="l" t="t" r="r" b="b"/>
              <a:pathLst>
                <a:path w="2903" h="12614" extrusionOk="0">
                  <a:moveTo>
                    <a:pt x="0" y="1"/>
                  </a:moveTo>
                  <a:lnTo>
                    <a:pt x="0" y="12614"/>
                  </a:lnTo>
                  <a:lnTo>
                    <a:pt x="2902" y="12614"/>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6811552"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6675808" y="4614848"/>
              <a:ext cx="94688" cy="528640"/>
            </a:xfrm>
            <a:custGeom>
              <a:avLst/>
              <a:gdLst/>
              <a:ahLst/>
              <a:cxnLst/>
              <a:rect l="l" t="t" r="r" b="b"/>
              <a:pathLst>
                <a:path w="2959" h="16520" extrusionOk="0">
                  <a:moveTo>
                    <a:pt x="1" y="0"/>
                  </a:moveTo>
                  <a:lnTo>
                    <a:pt x="1" y="16520"/>
                  </a:lnTo>
                  <a:lnTo>
                    <a:pt x="2959" y="16520"/>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708838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6952640"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73651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7229472" y="4825568"/>
              <a:ext cx="94688" cy="317920"/>
            </a:xfrm>
            <a:custGeom>
              <a:avLst/>
              <a:gdLst/>
              <a:ahLst/>
              <a:cxnLst/>
              <a:rect l="l" t="t" r="r" b="b"/>
              <a:pathLst>
                <a:path w="2959" h="9935" extrusionOk="0">
                  <a:moveTo>
                    <a:pt x="0" y="1"/>
                  </a:moveTo>
                  <a:lnTo>
                    <a:pt x="0" y="9935"/>
                  </a:lnTo>
                  <a:lnTo>
                    <a:pt x="2958" y="993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7643808" y="4632704"/>
              <a:ext cx="92896" cy="510784"/>
            </a:xfrm>
            <a:custGeom>
              <a:avLst/>
              <a:gdLst/>
              <a:ahLst/>
              <a:cxnLst/>
              <a:rect l="l" t="t" r="r" b="b"/>
              <a:pathLst>
                <a:path w="2903" h="15962" extrusionOk="0">
                  <a:moveTo>
                    <a:pt x="0" y="0"/>
                  </a:moveTo>
                  <a:lnTo>
                    <a:pt x="0" y="15962"/>
                  </a:lnTo>
                  <a:lnTo>
                    <a:pt x="2902" y="15962"/>
                  </a:lnTo>
                  <a:lnTo>
                    <a:pt x="2902"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7506272" y="4963104"/>
              <a:ext cx="94688" cy="180384"/>
            </a:xfrm>
            <a:custGeom>
              <a:avLst/>
              <a:gdLst/>
              <a:ahLst/>
              <a:cxnLst/>
              <a:rect l="l" t="t" r="r" b="b"/>
              <a:pathLst>
                <a:path w="2959" h="5637" extrusionOk="0">
                  <a:moveTo>
                    <a:pt x="1" y="0"/>
                  </a:moveTo>
                  <a:lnTo>
                    <a:pt x="1" y="5637"/>
                  </a:lnTo>
                  <a:lnTo>
                    <a:pt x="2959" y="5637"/>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7920608" y="4909504"/>
              <a:ext cx="94688" cy="233984"/>
            </a:xfrm>
            <a:custGeom>
              <a:avLst/>
              <a:gdLst/>
              <a:ahLst/>
              <a:cxnLst/>
              <a:rect l="l" t="t" r="r" b="b"/>
              <a:pathLst>
                <a:path w="2959" h="7312" extrusionOk="0">
                  <a:moveTo>
                    <a:pt x="1" y="1"/>
                  </a:moveTo>
                  <a:lnTo>
                    <a:pt x="1" y="7312"/>
                  </a:lnTo>
                  <a:lnTo>
                    <a:pt x="2959" y="731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7784896" y="4777344"/>
              <a:ext cx="94688" cy="366144"/>
            </a:xfrm>
            <a:custGeom>
              <a:avLst/>
              <a:gdLst/>
              <a:ahLst/>
              <a:cxnLst/>
              <a:rect l="l" t="t" r="r" b="b"/>
              <a:pathLst>
                <a:path w="2959" h="11442" extrusionOk="0">
                  <a:moveTo>
                    <a:pt x="0" y="1"/>
                  </a:moveTo>
                  <a:lnTo>
                    <a:pt x="0" y="11442"/>
                  </a:lnTo>
                  <a:lnTo>
                    <a:pt x="2958" y="1144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81974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8061696" y="4777344"/>
              <a:ext cx="94688" cy="366144"/>
            </a:xfrm>
            <a:custGeom>
              <a:avLst/>
              <a:gdLst/>
              <a:ahLst/>
              <a:cxnLst/>
              <a:rect l="l" t="t" r="r" b="b"/>
              <a:pathLst>
                <a:path w="2959" h="11442" extrusionOk="0">
                  <a:moveTo>
                    <a:pt x="1" y="1"/>
                  </a:moveTo>
                  <a:lnTo>
                    <a:pt x="1" y="11442"/>
                  </a:lnTo>
                  <a:lnTo>
                    <a:pt x="2959" y="1144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8474272" y="4721984"/>
              <a:ext cx="94656" cy="421504"/>
            </a:xfrm>
            <a:custGeom>
              <a:avLst/>
              <a:gdLst/>
              <a:ahLst/>
              <a:cxnLst/>
              <a:rect l="l" t="t" r="r" b="b"/>
              <a:pathLst>
                <a:path w="2958"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8338528" y="4488032"/>
              <a:ext cx="94688" cy="655456"/>
            </a:xfrm>
            <a:custGeom>
              <a:avLst/>
              <a:gdLst/>
              <a:ahLst/>
              <a:cxnLst/>
              <a:rect l="l" t="t" r="r" b="b"/>
              <a:pathLst>
                <a:path w="2959" h="20483" extrusionOk="0">
                  <a:moveTo>
                    <a:pt x="0" y="1"/>
                  </a:moveTo>
                  <a:lnTo>
                    <a:pt x="0" y="20483"/>
                  </a:lnTo>
                  <a:lnTo>
                    <a:pt x="2958" y="2048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751072" y="4409440"/>
              <a:ext cx="94688" cy="734048"/>
            </a:xfrm>
            <a:custGeom>
              <a:avLst/>
              <a:gdLst/>
              <a:ahLst/>
              <a:cxnLst/>
              <a:rect l="l" t="t" r="r" b="b"/>
              <a:pathLst>
                <a:path w="2959" h="22939" extrusionOk="0">
                  <a:moveTo>
                    <a:pt x="1" y="1"/>
                  </a:moveTo>
                  <a:lnTo>
                    <a:pt x="1" y="22939"/>
                  </a:lnTo>
                  <a:lnTo>
                    <a:pt x="2959" y="2293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615360" y="4295168"/>
              <a:ext cx="94688" cy="848320"/>
            </a:xfrm>
            <a:custGeom>
              <a:avLst/>
              <a:gdLst/>
              <a:ahLst/>
              <a:cxnLst/>
              <a:rect l="l" t="t" r="r" b="b"/>
              <a:pathLst>
                <a:path w="2959" h="26510" extrusionOk="0">
                  <a:moveTo>
                    <a:pt x="0" y="0"/>
                  </a:moveTo>
                  <a:lnTo>
                    <a:pt x="0" y="26510"/>
                  </a:lnTo>
                  <a:lnTo>
                    <a:pt x="2958" y="26510"/>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9029696" y="4409440"/>
              <a:ext cx="92896" cy="734048"/>
            </a:xfrm>
            <a:custGeom>
              <a:avLst/>
              <a:gdLst/>
              <a:ahLst/>
              <a:cxnLst/>
              <a:rect l="l" t="t" r="r" b="b"/>
              <a:pathLst>
                <a:path w="2903" h="22939" extrusionOk="0">
                  <a:moveTo>
                    <a:pt x="0" y="1"/>
                  </a:moveTo>
                  <a:lnTo>
                    <a:pt x="0" y="22939"/>
                  </a:lnTo>
                  <a:lnTo>
                    <a:pt x="2902" y="22939"/>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8893952" y="4180864"/>
              <a:ext cx="92896" cy="962624"/>
            </a:xfrm>
            <a:custGeom>
              <a:avLst/>
              <a:gdLst/>
              <a:ahLst/>
              <a:cxnLst/>
              <a:rect l="l" t="t" r="r" b="b"/>
              <a:pathLst>
                <a:path w="2903" h="30082" extrusionOk="0">
                  <a:moveTo>
                    <a:pt x="1" y="0"/>
                  </a:moveTo>
                  <a:lnTo>
                    <a:pt x="1" y="30082"/>
                  </a:lnTo>
                  <a:lnTo>
                    <a:pt x="2903" y="30082"/>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 name="Google Shape;153;p13"/>
          <p:cNvSpPr/>
          <p:nvPr/>
        </p:nvSpPr>
        <p:spPr>
          <a:xfrm>
            <a:off x="0" y="2229988"/>
            <a:ext cx="9144000" cy="1293056"/>
          </a:xfrm>
          <a:custGeom>
            <a:avLst/>
            <a:gdLst/>
            <a:ahLst/>
            <a:cxnLst/>
            <a:rect l="l" t="t" r="r" b="b"/>
            <a:pathLst>
              <a:path w="285750" h="40408" extrusionOk="0">
                <a:moveTo>
                  <a:pt x="160288" y="224"/>
                </a:moveTo>
                <a:lnTo>
                  <a:pt x="160455" y="279"/>
                </a:lnTo>
                <a:lnTo>
                  <a:pt x="160623" y="335"/>
                </a:lnTo>
                <a:lnTo>
                  <a:pt x="160679" y="503"/>
                </a:lnTo>
                <a:lnTo>
                  <a:pt x="160734" y="670"/>
                </a:lnTo>
                <a:lnTo>
                  <a:pt x="160679" y="838"/>
                </a:lnTo>
                <a:lnTo>
                  <a:pt x="160623" y="1005"/>
                </a:lnTo>
                <a:lnTo>
                  <a:pt x="160455" y="1061"/>
                </a:lnTo>
                <a:lnTo>
                  <a:pt x="160288" y="1117"/>
                </a:lnTo>
                <a:lnTo>
                  <a:pt x="160120" y="1061"/>
                </a:lnTo>
                <a:lnTo>
                  <a:pt x="159953" y="1005"/>
                </a:lnTo>
                <a:lnTo>
                  <a:pt x="159897" y="838"/>
                </a:lnTo>
                <a:lnTo>
                  <a:pt x="159841" y="670"/>
                </a:lnTo>
                <a:lnTo>
                  <a:pt x="159897" y="503"/>
                </a:lnTo>
                <a:lnTo>
                  <a:pt x="159953" y="335"/>
                </a:lnTo>
                <a:lnTo>
                  <a:pt x="160120" y="279"/>
                </a:lnTo>
                <a:lnTo>
                  <a:pt x="160288" y="224"/>
                </a:lnTo>
                <a:close/>
                <a:moveTo>
                  <a:pt x="264319" y="670"/>
                </a:moveTo>
                <a:lnTo>
                  <a:pt x="264486" y="726"/>
                </a:lnTo>
                <a:lnTo>
                  <a:pt x="264654" y="782"/>
                </a:lnTo>
                <a:lnTo>
                  <a:pt x="264709" y="949"/>
                </a:lnTo>
                <a:lnTo>
                  <a:pt x="264765" y="1117"/>
                </a:lnTo>
                <a:lnTo>
                  <a:pt x="264709" y="1284"/>
                </a:lnTo>
                <a:lnTo>
                  <a:pt x="264654" y="1451"/>
                </a:lnTo>
                <a:lnTo>
                  <a:pt x="264486" y="1507"/>
                </a:lnTo>
                <a:lnTo>
                  <a:pt x="264319" y="1563"/>
                </a:lnTo>
                <a:lnTo>
                  <a:pt x="264151" y="1507"/>
                </a:lnTo>
                <a:lnTo>
                  <a:pt x="263984" y="1451"/>
                </a:lnTo>
                <a:lnTo>
                  <a:pt x="263928" y="1284"/>
                </a:lnTo>
                <a:lnTo>
                  <a:pt x="263872" y="1117"/>
                </a:lnTo>
                <a:lnTo>
                  <a:pt x="263928" y="949"/>
                </a:lnTo>
                <a:lnTo>
                  <a:pt x="263984" y="782"/>
                </a:lnTo>
                <a:lnTo>
                  <a:pt x="264151" y="726"/>
                </a:lnTo>
                <a:lnTo>
                  <a:pt x="264319" y="670"/>
                </a:lnTo>
                <a:close/>
                <a:moveTo>
                  <a:pt x="281508" y="2902"/>
                </a:moveTo>
                <a:lnTo>
                  <a:pt x="281676" y="2958"/>
                </a:lnTo>
                <a:lnTo>
                  <a:pt x="281843" y="3014"/>
                </a:lnTo>
                <a:lnTo>
                  <a:pt x="281899" y="3182"/>
                </a:lnTo>
                <a:lnTo>
                  <a:pt x="281955" y="3349"/>
                </a:lnTo>
                <a:lnTo>
                  <a:pt x="281899" y="3516"/>
                </a:lnTo>
                <a:lnTo>
                  <a:pt x="281843" y="3684"/>
                </a:lnTo>
                <a:lnTo>
                  <a:pt x="281676" y="3740"/>
                </a:lnTo>
                <a:lnTo>
                  <a:pt x="281508" y="3795"/>
                </a:lnTo>
                <a:lnTo>
                  <a:pt x="281341" y="3740"/>
                </a:lnTo>
                <a:lnTo>
                  <a:pt x="281174" y="3684"/>
                </a:lnTo>
                <a:lnTo>
                  <a:pt x="281118" y="3516"/>
                </a:lnTo>
                <a:lnTo>
                  <a:pt x="281062" y="3349"/>
                </a:lnTo>
                <a:lnTo>
                  <a:pt x="281118" y="3182"/>
                </a:lnTo>
                <a:lnTo>
                  <a:pt x="281174" y="3014"/>
                </a:lnTo>
                <a:lnTo>
                  <a:pt x="281341" y="2958"/>
                </a:lnTo>
                <a:lnTo>
                  <a:pt x="281508" y="2902"/>
                </a:lnTo>
                <a:close/>
                <a:moveTo>
                  <a:pt x="177701" y="6251"/>
                </a:moveTo>
                <a:lnTo>
                  <a:pt x="177868" y="6307"/>
                </a:lnTo>
                <a:lnTo>
                  <a:pt x="178036" y="6363"/>
                </a:lnTo>
                <a:lnTo>
                  <a:pt x="178091" y="6530"/>
                </a:lnTo>
                <a:lnTo>
                  <a:pt x="178147" y="6698"/>
                </a:lnTo>
                <a:lnTo>
                  <a:pt x="178091" y="6865"/>
                </a:lnTo>
                <a:lnTo>
                  <a:pt x="178036" y="7032"/>
                </a:lnTo>
                <a:lnTo>
                  <a:pt x="177868" y="7088"/>
                </a:lnTo>
                <a:lnTo>
                  <a:pt x="177701" y="7144"/>
                </a:lnTo>
                <a:lnTo>
                  <a:pt x="177533" y="7088"/>
                </a:lnTo>
                <a:lnTo>
                  <a:pt x="177366" y="7032"/>
                </a:lnTo>
                <a:lnTo>
                  <a:pt x="177310" y="6865"/>
                </a:lnTo>
                <a:lnTo>
                  <a:pt x="177254" y="6698"/>
                </a:lnTo>
                <a:lnTo>
                  <a:pt x="177310" y="6530"/>
                </a:lnTo>
                <a:lnTo>
                  <a:pt x="177366" y="6363"/>
                </a:lnTo>
                <a:lnTo>
                  <a:pt x="177533" y="6307"/>
                </a:lnTo>
                <a:lnTo>
                  <a:pt x="177701" y="6251"/>
                </a:lnTo>
                <a:close/>
                <a:moveTo>
                  <a:pt x="90860" y="12055"/>
                </a:moveTo>
                <a:lnTo>
                  <a:pt x="91027" y="12111"/>
                </a:lnTo>
                <a:lnTo>
                  <a:pt x="91194" y="12167"/>
                </a:lnTo>
                <a:lnTo>
                  <a:pt x="91250" y="12334"/>
                </a:lnTo>
                <a:lnTo>
                  <a:pt x="91306" y="12502"/>
                </a:lnTo>
                <a:lnTo>
                  <a:pt x="91250" y="12669"/>
                </a:lnTo>
                <a:lnTo>
                  <a:pt x="91194" y="12837"/>
                </a:lnTo>
                <a:lnTo>
                  <a:pt x="91027" y="12893"/>
                </a:lnTo>
                <a:lnTo>
                  <a:pt x="90860" y="12948"/>
                </a:lnTo>
                <a:lnTo>
                  <a:pt x="90692" y="12893"/>
                </a:lnTo>
                <a:lnTo>
                  <a:pt x="90525" y="12837"/>
                </a:lnTo>
                <a:lnTo>
                  <a:pt x="90469" y="12669"/>
                </a:lnTo>
                <a:lnTo>
                  <a:pt x="90413" y="12502"/>
                </a:lnTo>
                <a:lnTo>
                  <a:pt x="90469" y="12334"/>
                </a:lnTo>
                <a:lnTo>
                  <a:pt x="90525" y="12167"/>
                </a:lnTo>
                <a:lnTo>
                  <a:pt x="90692" y="12111"/>
                </a:lnTo>
                <a:lnTo>
                  <a:pt x="90860" y="12055"/>
                </a:lnTo>
                <a:close/>
                <a:moveTo>
                  <a:pt x="246683" y="15404"/>
                </a:moveTo>
                <a:lnTo>
                  <a:pt x="246850" y="15460"/>
                </a:lnTo>
                <a:lnTo>
                  <a:pt x="247017" y="15516"/>
                </a:lnTo>
                <a:lnTo>
                  <a:pt x="247073" y="15683"/>
                </a:lnTo>
                <a:lnTo>
                  <a:pt x="247129" y="15851"/>
                </a:lnTo>
                <a:lnTo>
                  <a:pt x="247073" y="16018"/>
                </a:lnTo>
                <a:lnTo>
                  <a:pt x="247017" y="16185"/>
                </a:lnTo>
                <a:lnTo>
                  <a:pt x="246850" y="16241"/>
                </a:lnTo>
                <a:lnTo>
                  <a:pt x="246683" y="16297"/>
                </a:lnTo>
                <a:lnTo>
                  <a:pt x="246515" y="16241"/>
                </a:lnTo>
                <a:lnTo>
                  <a:pt x="246348" y="16185"/>
                </a:lnTo>
                <a:lnTo>
                  <a:pt x="246292" y="16018"/>
                </a:lnTo>
                <a:lnTo>
                  <a:pt x="246236" y="15851"/>
                </a:lnTo>
                <a:lnTo>
                  <a:pt x="246292" y="15683"/>
                </a:lnTo>
                <a:lnTo>
                  <a:pt x="246348" y="15516"/>
                </a:lnTo>
                <a:lnTo>
                  <a:pt x="246515" y="15460"/>
                </a:lnTo>
                <a:lnTo>
                  <a:pt x="246683" y="15404"/>
                </a:lnTo>
                <a:close/>
                <a:moveTo>
                  <a:pt x="142875" y="15627"/>
                </a:moveTo>
                <a:lnTo>
                  <a:pt x="143042" y="15683"/>
                </a:lnTo>
                <a:lnTo>
                  <a:pt x="143210" y="15739"/>
                </a:lnTo>
                <a:lnTo>
                  <a:pt x="143266" y="15906"/>
                </a:lnTo>
                <a:lnTo>
                  <a:pt x="143321" y="16074"/>
                </a:lnTo>
                <a:lnTo>
                  <a:pt x="143266" y="16241"/>
                </a:lnTo>
                <a:lnTo>
                  <a:pt x="143210" y="16409"/>
                </a:lnTo>
                <a:lnTo>
                  <a:pt x="143042" y="16464"/>
                </a:lnTo>
                <a:lnTo>
                  <a:pt x="142875" y="16520"/>
                </a:lnTo>
                <a:lnTo>
                  <a:pt x="142708" y="16464"/>
                </a:lnTo>
                <a:lnTo>
                  <a:pt x="142540" y="16409"/>
                </a:lnTo>
                <a:lnTo>
                  <a:pt x="142484" y="16241"/>
                </a:lnTo>
                <a:lnTo>
                  <a:pt x="142429" y="16074"/>
                </a:lnTo>
                <a:lnTo>
                  <a:pt x="142484" y="15906"/>
                </a:lnTo>
                <a:lnTo>
                  <a:pt x="142540" y="15739"/>
                </a:lnTo>
                <a:lnTo>
                  <a:pt x="142708" y="15683"/>
                </a:lnTo>
                <a:lnTo>
                  <a:pt x="142875" y="15627"/>
                </a:lnTo>
                <a:close/>
                <a:moveTo>
                  <a:pt x="125685" y="17413"/>
                </a:moveTo>
                <a:lnTo>
                  <a:pt x="125853" y="17469"/>
                </a:lnTo>
                <a:lnTo>
                  <a:pt x="126020" y="17525"/>
                </a:lnTo>
                <a:lnTo>
                  <a:pt x="126076" y="17692"/>
                </a:lnTo>
                <a:lnTo>
                  <a:pt x="126132" y="17860"/>
                </a:lnTo>
                <a:lnTo>
                  <a:pt x="126076" y="18027"/>
                </a:lnTo>
                <a:lnTo>
                  <a:pt x="126020" y="18195"/>
                </a:lnTo>
                <a:lnTo>
                  <a:pt x="125853" y="18250"/>
                </a:lnTo>
                <a:lnTo>
                  <a:pt x="125685" y="18306"/>
                </a:lnTo>
                <a:lnTo>
                  <a:pt x="125518" y="18250"/>
                </a:lnTo>
                <a:lnTo>
                  <a:pt x="125350" y="18195"/>
                </a:lnTo>
                <a:lnTo>
                  <a:pt x="125295" y="18027"/>
                </a:lnTo>
                <a:lnTo>
                  <a:pt x="125239" y="17860"/>
                </a:lnTo>
                <a:lnTo>
                  <a:pt x="125295" y="17692"/>
                </a:lnTo>
                <a:lnTo>
                  <a:pt x="125350" y="17525"/>
                </a:lnTo>
                <a:lnTo>
                  <a:pt x="125518" y="17469"/>
                </a:lnTo>
                <a:lnTo>
                  <a:pt x="125685" y="17413"/>
                </a:lnTo>
                <a:close/>
                <a:moveTo>
                  <a:pt x="73670" y="17636"/>
                </a:moveTo>
                <a:lnTo>
                  <a:pt x="73837" y="17692"/>
                </a:lnTo>
                <a:lnTo>
                  <a:pt x="74005" y="17748"/>
                </a:lnTo>
                <a:lnTo>
                  <a:pt x="74061" y="17915"/>
                </a:lnTo>
                <a:lnTo>
                  <a:pt x="74116" y="18083"/>
                </a:lnTo>
                <a:lnTo>
                  <a:pt x="74061" y="18250"/>
                </a:lnTo>
                <a:lnTo>
                  <a:pt x="74005" y="18418"/>
                </a:lnTo>
                <a:lnTo>
                  <a:pt x="73837" y="18474"/>
                </a:lnTo>
                <a:lnTo>
                  <a:pt x="73670" y="18529"/>
                </a:lnTo>
                <a:lnTo>
                  <a:pt x="73502" y="18474"/>
                </a:lnTo>
                <a:lnTo>
                  <a:pt x="73335" y="18418"/>
                </a:lnTo>
                <a:lnTo>
                  <a:pt x="73279" y="18250"/>
                </a:lnTo>
                <a:lnTo>
                  <a:pt x="73223" y="18083"/>
                </a:lnTo>
                <a:lnTo>
                  <a:pt x="73279" y="17915"/>
                </a:lnTo>
                <a:lnTo>
                  <a:pt x="73335" y="17748"/>
                </a:lnTo>
                <a:lnTo>
                  <a:pt x="73502" y="17692"/>
                </a:lnTo>
                <a:lnTo>
                  <a:pt x="73670" y="17636"/>
                </a:lnTo>
                <a:close/>
                <a:moveTo>
                  <a:pt x="21543" y="17971"/>
                </a:moveTo>
                <a:lnTo>
                  <a:pt x="21710" y="18027"/>
                </a:lnTo>
                <a:lnTo>
                  <a:pt x="21878" y="18083"/>
                </a:lnTo>
                <a:lnTo>
                  <a:pt x="21934" y="18250"/>
                </a:lnTo>
                <a:lnTo>
                  <a:pt x="21989" y="18418"/>
                </a:lnTo>
                <a:lnTo>
                  <a:pt x="21934" y="18585"/>
                </a:lnTo>
                <a:lnTo>
                  <a:pt x="21878" y="18753"/>
                </a:lnTo>
                <a:lnTo>
                  <a:pt x="21710" y="18808"/>
                </a:lnTo>
                <a:lnTo>
                  <a:pt x="21543" y="18864"/>
                </a:lnTo>
                <a:lnTo>
                  <a:pt x="21375" y="18808"/>
                </a:lnTo>
                <a:lnTo>
                  <a:pt x="21208" y="18753"/>
                </a:lnTo>
                <a:lnTo>
                  <a:pt x="21152" y="18585"/>
                </a:lnTo>
                <a:lnTo>
                  <a:pt x="21096" y="18418"/>
                </a:lnTo>
                <a:lnTo>
                  <a:pt x="21152" y="18250"/>
                </a:lnTo>
                <a:lnTo>
                  <a:pt x="21208" y="18083"/>
                </a:lnTo>
                <a:lnTo>
                  <a:pt x="21375" y="18027"/>
                </a:lnTo>
                <a:lnTo>
                  <a:pt x="21543" y="17971"/>
                </a:lnTo>
                <a:close/>
                <a:moveTo>
                  <a:pt x="229716" y="22101"/>
                </a:moveTo>
                <a:lnTo>
                  <a:pt x="229884" y="22157"/>
                </a:lnTo>
                <a:lnTo>
                  <a:pt x="230051" y="22213"/>
                </a:lnTo>
                <a:lnTo>
                  <a:pt x="230107" y="22380"/>
                </a:lnTo>
                <a:lnTo>
                  <a:pt x="230163" y="22548"/>
                </a:lnTo>
                <a:lnTo>
                  <a:pt x="230107" y="22715"/>
                </a:lnTo>
                <a:lnTo>
                  <a:pt x="230051" y="22883"/>
                </a:lnTo>
                <a:lnTo>
                  <a:pt x="229884" y="22938"/>
                </a:lnTo>
                <a:lnTo>
                  <a:pt x="229716" y="22994"/>
                </a:lnTo>
                <a:lnTo>
                  <a:pt x="229549" y="22938"/>
                </a:lnTo>
                <a:lnTo>
                  <a:pt x="229381" y="22883"/>
                </a:lnTo>
                <a:lnTo>
                  <a:pt x="229326" y="22715"/>
                </a:lnTo>
                <a:lnTo>
                  <a:pt x="229270" y="22548"/>
                </a:lnTo>
                <a:lnTo>
                  <a:pt x="229326" y="22380"/>
                </a:lnTo>
                <a:lnTo>
                  <a:pt x="229381" y="22213"/>
                </a:lnTo>
                <a:lnTo>
                  <a:pt x="229549" y="22157"/>
                </a:lnTo>
                <a:lnTo>
                  <a:pt x="229716" y="22101"/>
                </a:lnTo>
                <a:close/>
                <a:moveTo>
                  <a:pt x="194890" y="25450"/>
                </a:moveTo>
                <a:lnTo>
                  <a:pt x="195058" y="25506"/>
                </a:lnTo>
                <a:lnTo>
                  <a:pt x="195225" y="25562"/>
                </a:lnTo>
                <a:lnTo>
                  <a:pt x="195281" y="25729"/>
                </a:lnTo>
                <a:lnTo>
                  <a:pt x="195337" y="25896"/>
                </a:lnTo>
                <a:lnTo>
                  <a:pt x="195281" y="26064"/>
                </a:lnTo>
                <a:lnTo>
                  <a:pt x="195225" y="26231"/>
                </a:lnTo>
                <a:lnTo>
                  <a:pt x="195058" y="26287"/>
                </a:lnTo>
                <a:lnTo>
                  <a:pt x="194890" y="26343"/>
                </a:lnTo>
                <a:lnTo>
                  <a:pt x="194723" y="26287"/>
                </a:lnTo>
                <a:lnTo>
                  <a:pt x="194556" y="26231"/>
                </a:lnTo>
                <a:lnTo>
                  <a:pt x="194500" y="26064"/>
                </a:lnTo>
                <a:lnTo>
                  <a:pt x="194444" y="25896"/>
                </a:lnTo>
                <a:lnTo>
                  <a:pt x="194500" y="25729"/>
                </a:lnTo>
                <a:lnTo>
                  <a:pt x="194556" y="25562"/>
                </a:lnTo>
                <a:lnTo>
                  <a:pt x="194723" y="25506"/>
                </a:lnTo>
                <a:lnTo>
                  <a:pt x="194890" y="25450"/>
                </a:lnTo>
                <a:close/>
                <a:moveTo>
                  <a:pt x="4465" y="26789"/>
                </a:moveTo>
                <a:lnTo>
                  <a:pt x="4632" y="26845"/>
                </a:lnTo>
                <a:lnTo>
                  <a:pt x="4800" y="26901"/>
                </a:lnTo>
                <a:lnTo>
                  <a:pt x="4856" y="27068"/>
                </a:lnTo>
                <a:lnTo>
                  <a:pt x="4911" y="27236"/>
                </a:lnTo>
                <a:lnTo>
                  <a:pt x="4856" y="27403"/>
                </a:lnTo>
                <a:lnTo>
                  <a:pt x="4800" y="27571"/>
                </a:lnTo>
                <a:lnTo>
                  <a:pt x="4632" y="27627"/>
                </a:lnTo>
                <a:lnTo>
                  <a:pt x="4465" y="27682"/>
                </a:lnTo>
                <a:lnTo>
                  <a:pt x="4297" y="27627"/>
                </a:lnTo>
                <a:lnTo>
                  <a:pt x="4130" y="27571"/>
                </a:lnTo>
                <a:lnTo>
                  <a:pt x="4074" y="27403"/>
                </a:lnTo>
                <a:lnTo>
                  <a:pt x="4018" y="27236"/>
                </a:lnTo>
                <a:lnTo>
                  <a:pt x="4074" y="27068"/>
                </a:lnTo>
                <a:lnTo>
                  <a:pt x="4130" y="26901"/>
                </a:lnTo>
                <a:lnTo>
                  <a:pt x="4297" y="26845"/>
                </a:lnTo>
                <a:lnTo>
                  <a:pt x="4465" y="26789"/>
                </a:lnTo>
                <a:close/>
                <a:moveTo>
                  <a:pt x="108272" y="29915"/>
                </a:moveTo>
                <a:lnTo>
                  <a:pt x="108440" y="29971"/>
                </a:lnTo>
                <a:lnTo>
                  <a:pt x="108607" y="30026"/>
                </a:lnTo>
                <a:lnTo>
                  <a:pt x="108663" y="30194"/>
                </a:lnTo>
                <a:lnTo>
                  <a:pt x="108719" y="30361"/>
                </a:lnTo>
                <a:lnTo>
                  <a:pt x="108663" y="30529"/>
                </a:lnTo>
                <a:lnTo>
                  <a:pt x="108607" y="30696"/>
                </a:lnTo>
                <a:lnTo>
                  <a:pt x="108440" y="30752"/>
                </a:lnTo>
                <a:lnTo>
                  <a:pt x="108272" y="30808"/>
                </a:lnTo>
                <a:lnTo>
                  <a:pt x="108105" y="30752"/>
                </a:lnTo>
                <a:lnTo>
                  <a:pt x="107938" y="30696"/>
                </a:lnTo>
                <a:lnTo>
                  <a:pt x="107882" y="30529"/>
                </a:lnTo>
                <a:lnTo>
                  <a:pt x="107826" y="30361"/>
                </a:lnTo>
                <a:lnTo>
                  <a:pt x="107882" y="30194"/>
                </a:lnTo>
                <a:lnTo>
                  <a:pt x="107938" y="30026"/>
                </a:lnTo>
                <a:lnTo>
                  <a:pt x="108105" y="29971"/>
                </a:lnTo>
                <a:lnTo>
                  <a:pt x="108272" y="29915"/>
                </a:lnTo>
                <a:close/>
                <a:moveTo>
                  <a:pt x="212080" y="32147"/>
                </a:moveTo>
                <a:lnTo>
                  <a:pt x="212248" y="32203"/>
                </a:lnTo>
                <a:lnTo>
                  <a:pt x="212415" y="32259"/>
                </a:lnTo>
                <a:lnTo>
                  <a:pt x="212471" y="32426"/>
                </a:lnTo>
                <a:lnTo>
                  <a:pt x="212527" y="32594"/>
                </a:lnTo>
                <a:lnTo>
                  <a:pt x="212471" y="32761"/>
                </a:lnTo>
                <a:lnTo>
                  <a:pt x="212415" y="32928"/>
                </a:lnTo>
                <a:lnTo>
                  <a:pt x="212248" y="32984"/>
                </a:lnTo>
                <a:lnTo>
                  <a:pt x="212080" y="33040"/>
                </a:lnTo>
                <a:lnTo>
                  <a:pt x="211913" y="32984"/>
                </a:lnTo>
                <a:lnTo>
                  <a:pt x="211745" y="32928"/>
                </a:lnTo>
                <a:lnTo>
                  <a:pt x="211689" y="32761"/>
                </a:lnTo>
                <a:lnTo>
                  <a:pt x="211634" y="32594"/>
                </a:lnTo>
                <a:lnTo>
                  <a:pt x="211689" y="32426"/>
                </a:lnTo>
                <a:lnTo>
                  <a:pt x="211745" y="32259"/>
                </a:lnTo>
                <a:lnTo>
                  <a:pt x="211913" y="32203"/>
                </a:lnTo>
                <a:lnTo>
                  <a:pt x="212080" y="32147"/>
                </a:lnTo>
                <a:close/>
                <a:moveTo>
                  <a:pt x="56257" y="36389"/>
                </a:moveTo>
                <a:lnTo>
                  <a:pt x="56424" y="36445"/>
                </a:lnTo>
                <a:lnTo>
                  <a:pt x="56592" y="36500"/>
                </a:lnTo>
                <a:lnTo>
                  <a:pt x="56648" y="36668"/>
                </a:lnTo>
                <a:lnTo>
                  <a:pt x="56704" y="36835"/>
                </a:lnTo>
                <a:lnTo>
                  <a:pt x="56648" y="37003"/>
                </a:lnTo>
                <a:lnTo>
                  <a:pt x="56592" y="37170"/>
                </a:lnTo>
                <a:lnTo>
                  <a:pt x="56424" y="37226"/>
                </a:lnTo>
                <a:lnTo>
                  <a:pt x="56257" y="37282"/>
                </a:lnTo>
                <a:lnTo>
                  <a:pt x="56090" y="37226"/>
                </a:lnTo>
                <a:lnTo>
                  <a:pt x="55922" y="37170"/>
                </a:lnTo>
                <a:lnTo>
                  <a:pt x="55866" y="37003"/>
                </a:lnTo>
                <a:lnTo>
                  <a:pt x="55811" y="36835"/>
                </a:lnTo>
                <a:lnTo>
                  <a:pt x="55866" y="36668"/>
                </a:lnTo>
                <a:lnTo>
                  <a:pt x="55922" y="36500"/>
                </a:lnTo>
                <a:lnTo>
                  <a:pt x="56090" y="36445"/>
                </a:lnTo>
                <a:lnTo>
                  <a:pt x="56257" y="36389"/>
                </a:lnTo>
                <a:close/>
                <a:moveTo>
                  <a:pt x="39067" y="39291"/>
                </a:moveTo>
                <a:lnTo>
                  <a:pt x="39235" y="39347"/>
                </a:lnTo>
                <a:lnTo>
                  <a:pt x="39402" y="39403"/>
                </a:lnTo>
                <a:lnTo>
                  <a:pt x="39458" y="39570"/>
                </a:lnTo>
                <a:lnTo>
                  <a:pt x="39514" y="39737"/>
                </a:lnTo>
                <a:lnTo>
                  <a:pt x="39458" y="39905"/>
                </a:lnTo>
                <a:lnTo>
                  <a:pt x="39402" y="40072"/>
                </a:lnTo>
                <a:lnTo>
                  <a:pt x="39235" y="40128"/>
                </a:lnTo>
                <a:lnTo>
                  <a:pt x="39067" y="40184"/>
                </a:lnTo>
                <a:lnTo>
                  <a:pt x="38900" y="40128"/>
                </a:lnTo>
                <a:lnTo>
                  <a:pt x="38733" y="40072"/>
                </a:lnTo>
                <a:lnTo>
                  <a:pt x="38677" y="39905"/>
                </a:lnTo>
                <a:lnTo>
                  <a:pt x="38621" y="39737"/>
                </a:lnTo>
                <a:lnTo>
                  <a:pt x="38677" y="39570"/>
                </a:lnTo>
                <a:lnTo>
                  <a:pt x="38733" y="39403"/>
                </a:lnTo>
                <a:lnTo>
                  <a:pt x="38900" y="39347"/>
                </a:lnTo>
                <a:lnTo>
                  <a:pt x="39067" y="39291"/>
                </a:lnTo>
                <a:close/>
                <a:moveTo>
                  <a:pt x="160288" y="0"/>
                </a:moveTo>
                <a:lnTo>
                  <a:pt x="160009" y="56"/>
                </a:lnTo>
                <a:lnTo>
                  <a:pt x="159841" y="224"/>
                </a:lnTo>
                <a:lnTo>
                  <a:pt x="159674" y="391"/>
                </a:lnTo>
                <a:lnTo>
                  <a:pt x="159618" y="670"/>
                </a:lnTo>
                <a:lnTo>
                  <a:pt x="159674" y="893"/>
                </a:lnTo>
                <a:lnTo>
                  <a:pt x="143266" y="15571"/>
                </a:lnTo>
                <a:lnTo>
                  <a:pt x="143098" y="15460"/>
                </a:lnTo>
                <a:lnTo>
                  <a:pt x="142875" y="15404"/>
                </a:lnTo>
                <a:lnTo>
                  <a:pt x="142652" y="15460"/>
                </a:lnTo>
                <a:lnTo>
                  <a:pt x="142429" y="15571"/>
                </a:lnTo>
                <a:lnTo>
                  <a:pt x="142317" y="15739"/>
                </a:lnTo>
                <a:lnTo>
                  <a:pt x="142205" y="15906"/>
                </a:lnTo>
                <a:lnTo>
                  <a:pt x="126299" y="17581"/>
                </a:lnTo>
                <a:lnTo>
                  <a:pt x="126188" y="17413"/>
                </a:lnTo>
                <a:lnTo>
                  <a:pt x="126020" y="17302"/>
                </a:lnTo>
                <a:lnTo>
                  <a:pt x="125853" y="17190"/>
                </a:lnTo>
                <a:lnTo>
                  <a:pt x="125685" y="17190"/>
                </a:lnTo>
                <a:lnTo>
                  <a:pt x="125406" y="17246"/>
                </a:lnTo>
                <a:lnTo>
                  <a:pt x="125239" y="17413"/>
                </a:lnTo>
                <a:lnTo>
                  <a:pt x="125071" y="17581"/>
                </a:lnTo>
                <a:lnTo>
                  <a:pt x="125016" y="17860"/>
                </a:lnTo>
                <a:lnTo>
                  <a:pt x="125016" y="18027"/>
                </a:lnTo>
                <a:lnTo>
                  <a:pt x="108775" y="29915"/>
                </a:lnTo>
                <a:lnTo>
                  <a:pt x="108552" y="29747"/>
                </a:lnTo>
                <a:lnTo>
                  <a:pt x="108272" y="29691"/>
                </a:lnTo>
                <a:lnTo>
                  <a:pt x="107993" y="29747"/>
                </a:lnTo>
                <a:lnTo>
                  <a:pt x="107770" y="29915"/>
                </a:lnTo>
                <a:lnTo>
                  <a:pt x="91473" y="12781"/>
                </a:lnTo>
                <a:lnTo>
                  <a:pt x="91529" y="12502"/>
                </a:lnTo>
                <a:lnTo>
                  <a:pt x="91473" y="12223"/>
                </a:lnTo>
                <a:lnTo>
                  <a:pt x="91306" y="12055"/>
                </a:lnTo>
                <a:lnTo>
                  <a:pt x="91139" y="11888"/>
                </a:lnTo>
                <a:lnTo>
                  <a:pt x="90860" y="11832"/>
                </a:lnTo>
                <a:lnTo>
                  <a:pt x="90581" y="11888"/>
                </a:lnTo>
                <a:lnTo>
                  <a:pt x="90413" y="12055"/>
                </a:lnTo>
                <a:lnTo>
                  <a:pt x="90246" y="12223"/>
                </a:lnTo>
                <a:lnTo>
                  <a:pt x="90190" y="12502"/>
                </a:lnTo>
                <a:lnTo>
                  <a:pt x="74172" y="17636"/>
                </a:lnTo>
                <a:lnTo>
                  <a:pt x="73949" y="17469"/>
                </a:lnTo>
                <a:lnTo>
                  <a:pt x="73837" y="17413"/>
                </a:lnTo>
                <a:lnTo>
                  <a:pt x="73670" y="17413"/>
                </a:lnTo>
                <a:lnTo>
                  <a:pt x="73391" y="17469"/>
                </a:lnTo>
                <a:lnTo>
                  <a:pt x="73223" y="17636"/>
                </a:lnTo>
                <a:lnTo>
                  <a:pt x="73056" y="17804"/>
                </a:lnTo>
                <a:lnTo>
                  <a:pt x="73000" y="18083"/>
                </a:lnTo>
                <a:lnTo>
                  <a:pt x="73056" y="18362"/>
                </a:lnTo>
                <a:lnTo>
                  <a:pt x="56759" y="36389"/>
                </a:lnTo>
                <a:lnTo>
                  <a:pt x="56536" y="36221"/>
                </a:lnTo>
                <a:lnTo>
                  <a:pt x="56257" y="36165"/>
                </a:lnTo>
                <a:lnTo>
                  <a:pt x="55978" y="36221"/>
                </a:lnTo>
                <a:lnTo>
                  <a:pt x="55811" y="36389"/>
                </a:lnTo>
                <a:lnTo>
                  <a:pt x="55643" y="36556"/>
                </a:lnTo>
                <a:lnTo>
                  <a:pt x="55587" y="36835"/>
                </a:lnTo>
                <a:lnTo>
                  <a:pt x="55587" y="36947"/>
                </a:lnTo>
                <a:lnTo>
                  <a:pt x="39737" y="39626"/>
                </a:lnTo>
                <a:lnTo>
                  <a:pt x="39737" y="39737"/>
                </a:lnTo>
                <a:lnTo>
                  <a:pt x="39681" y="39458"/>
                </a:lnTo>
                <a:lnTo>
                  <a:pt x="39514" y="39291"/>
                </a:lnTo>
                <a:lnTo>
                  <a:pt x="39346" y="39123"/>
                </a:lnTo>
                <a:lnTo>
                  <a:pt x="39067" y="39068"/>
                </a:lnTo>
                <a:lnTo>
                  <a:pt x="38844" y="39123"/>
                </a:lnTo>
                <a:lnTo>
                  <a:pt x="38621" y="39235"/>
                </a:lnTo>
                <a:lnTo>
                  <a:pt x="22045" y="18864"/>
                </a:lnTo>
                <a:lnTo>
                  <a:pt x="22157" y="18641"/>
                </a:lnTo>
                <a:lnTo>
                  <a:pt x="22213" y="18418"/>
                </a:lnTo>
                <a:lnTo>
                  <a:pt x="22157" y="18139"/>
                </a:lnTo>
                <a:lnTo>
                  <a:pt x="21989" y="17971"/>
                </a:lnTo>
                <a:lnTo>
                  <a:pt x="21822" y="17804"/>
                </a:lnTo>
                <a:lnTo>
                  <a:pt x="21543" y="17748"/>
                </a:lnTo>
                <a:lnTo>
                  <a:pt x="21264" y="17804"/>
                </a:lnTo>
                <a:lnTo>
                  <a:pt x="21096" y="17971"/>
                </a:lnTo>
                <a:lnTo>
                  <a:pt x="20929" y="18139"/>
                </a:lnTo>
                <a:lnTo>
                  <a:pt x="20873" y="18418"/>
                </a:lnTo>
                <a:lnTo>
                  <a:pt x="20929" y="18641"/>
                </a:lnTo>
                <a:lnTo>
                  <a:pt x="4967" y="26789"/>
                </a:lnTo>
                <a:lnTo>
                  <a:pt x="4744" y="26622"/>
                </a:lnTo>
                <a:lnTo>
                  <a:pt x="4465" y="26566"/>
                </a:lnTo>
                <a:lnTo>
                  <a:pt x="4242" y="26622"/>
                </a:lnTo>
                <a:lnTo>
                  <a:pt x="4018" y="26734"/>
                </a:lnTo>
                <a:lnTo>
                  <a:pt x="0" y="24948"/>
                </a:lnTo>
                <a:lnTo>
                  <a:pt x="0" y="25171"/>
                </a:lnTo>
                <a:lnTo>
                  <a:pt x="3851" y="26901"/>
                </a:lnTo>
                <a:lnTo>
                  <a:pt x="3795" y="27068"/>
                </a:lnTo>
                <a:lnTo>
                  <a:pt x="3795" y="27236"/>
                </a:lnTo>
                <a:lnTo>
                  <a:pt x="3851" y="27515"/>
                </a:lnTo>
                <a:lnTo>
                  <a:pt x="4018" y="27682"/>
                </a:lnTo>
                <a:lnTo>
                  <a:pt x="4186" y="27850"/>
                </a:lnTo>
                <a:lnTo>
                  <a:pt x="4465" y="27906"/>
                </a:lnTo>
                <a:lnTo>
                  <a:pt x="4744" y="27850"/>
                </a:lnTo>
                <a:lnTo>
                  <a:pt x="4911" y="27682"/>
                </a:lnTo>
                <a:lnTo>
                  <a:pt x="5079" y="27515"/>
                </a:lnTo>
                <a:lnTo>
                  <a:pt x="5135" y="27236"/>
                </a:lnTo>
                <a:lnTo>
                  <a:pt x="5079" y="27013"/>
                </a:lnTo>
                <a:lnTo>
                  <a:pt x="20985" y="18808"/>
                </a:lnTo>
                <a:lnTo>
                  <a:pt x="21096" y="18920"/>
                </a:lnTo>
                <a:lnTo>
                  <a:pt x="21264" y="19032"/>
                </a:lnTo>
                <a:lnTo>
                  <a:pt x="21375" y="19088"/>
                </a:lnTo>
                <a:lnTo>
                  <a:pt x="21710" y="19088"/>
                </a:lnTo>
                <a:lnTo>
                  <a:pt x="21878" y="18976"/>
                </a:lnTo>
                <a:lnTo>
                  <a:pt x="38453" y="39458"/>
                </a:lnTo>
                <a:lnTo>
                  <a:pt x="38398" y="39570"/>
                </a:lnTo>
                <a:lnTo>
                  <a:pt x="38398" y="39737"/>
                </a:lnTo>
                <a:lnTo>
                  <a:pt x="38453" y="40016"/>
                </a:lnTo>
                <a:lnTo>
                  <a:pt x="38621" y="40184"/>
                </a:lnTo>
                <a:lnTo>
                  <a:pt x="38788" y="40351"/>
                </a:lnTo>
                <a:lnTo>
                  <a:pt x="39067" y="40407"/>
                </a:lnTo>
                <a:lnTo>
                  <a:pt x="39291" y="40351"/>
                </a:lnTo>
                <a:lnTo>
                  <a:pt x="39514" y="40240"/>
                </a:lnTo>
                <a:lnTo>
                  <a:pt x="39625" y="40072"/>
                </a:lnTo>
                <a:lnTo>
                  <a:pt x="39737" y="39849"/>
                </a:lnTo>
                <a:lnTo>
                  <a:pt x="55699" y="37170"/>
                </a:lnTo>
                <a:lnTo>
                  <a:pt x="55811" y="37282"/>
                </a:lnTo>
                <a:lnTo>
                  <a:pt x="55922" y="37393"/>
                </a:lnTo>
                <a:lnTo>
                  <a:pt x="56090" y="37505"/>
                </a:lnTo>
                <a:lnTo>
                  <a:pt x="56257" y="37505"/>
                </a:lnTo>
                <a:lnTo>
                  <a:pt x="56536" y="37449"/>
                </a:lnTo>
                <a:lnTo>
                  <a:pt x="56704" y="37282"/>
                </a:lnTo>
                <a:lnTo>
                  <a:pt x="56871" y="37114"/>
                </a:lnTo>
                <a:lnTo>
                  <a:pt x="56927" y="36835"/>
                </a:lnTo>
                <a:lnTo>
                  <a:pt x="56871" y="36556"/>
                </a:lnTo>
                <a:lnTo>
                  <a:pt x="73168" y="18529"/>
                </a:lnTo>
                <a:lnTo>
                  <a:pt x="73391" y="18697"/>
                </a:lnTo>
                <a:lnTo>
                  <a:pt x="73670" y="18753"/>
                </a:lnTo>
                <a:lnTo>
                  <a:pt x="73949" y="18697"/>
                </a:lnTo>
                <a:lnTo>
                  <a:pt x="74116" y="18529"/>
                </a:lnTo>
                <a:lnTo>
                  <a:pt x="74284" y="18362"/>
                </a:lnTo>
                <a:lnTo>
                  <a:pt x="74340" y="18083"/>
                </a:lnTo>
                <a:lnTo>
                  <a:pt x="74284" y="17860"/>
                </a:lnTo>
                <a:lnTo>
                  <a:pt x="90246" y="12725"/>
                </a:lnTo>
                <a:lnTo>
                  <a:pt x="90357" y="12893"/>
                </a:lnTo>
                <a:lnTo>
                  <a:pt x="90469" y="13060"/>
                </a:lnTo>
                <a:lnTo>
                  <a:pt x="90636" y="13116"/>
                </a:lnTo>
                <a:lnTo>
                  <a:pt x="90860" y="13172"/>
                </a:lnTo>
                <a:lnTo>
                  <a:pt x="91139" y="13116"/>
                </a:lnTo>
                <a:lnTo>
                  <a:pt x="91362" y="12948"/>
                </a:lnTo>
                <a:lnTo>
                  <a:pt x="107659" y="30082"/>
                </a:lnTo>
                <a:lnTo>
                  <a:pt x="107603" y="30361"/>
                </a:lnTo>
                <a:lnTo>
                  <a:pt x="107659" y="30640"/>
                </a:lnTo>
                <a:lnTo>
                  <a:pt x="107826" y="30808"/>
                </a:lnTo>
                <a:lnTo>
                  <a:pt x="107993" y="30975"/>
                </a:lnTo>
                <a:lnTo>
                  <a:pt x="108272" y="31031"/>
                </a:lnTo>
                <a:lnTo>
                  <a:pt x="108552" y="30975"/>
                </a:lnTo>
                <a:lnTo>
                  <a:pt x="108719" y="30808"/>
                </a:lnTo>
                <a:lnTo>
                  <a:pt x="108886" y="30640"/>
                </a:lnTo>
                <a:lnTo>
                  <a:pt x="108942" y="30361"/>
                </a:lnTo>
                <a:lnTo>
                  <a:pt x="108886" y="30082"/>
                </a:lnTo>
                <a:lnTo>
                  <a:pt x="125127" y="18195"/>
                </a:lnTo>
                <a:lnTo>
                  <a:pt x="125239" y="18362"/>
                </a:lnTo>
                <a:lnTo>
                  <a:pt x="125350" y="18418"/>
                </a:lnTo>
                <a:lnTo>
                  <a:pt x="125518" y="18529"/>
                </a:lnTo>
                <a:lnTo>
                  <a:pt x="125685" y="18529"/>
                </a:lnTo>
                <a:lnTo>
                  <a:pt x="125964" y="18474"/>
                </a:lnTo>
                <a:lnTo>
                  <a:pt x="126132" y="18306"/>
                </a:lnTo>
                <a:lnTo>
                  <a:pt x="126299" y="18139"/>
                </a:lnTo>
                <a:lnTo>
                  <a:pt x="126355" y="17860"/>
                </a:lnTo>
                <a:lnTo>
                  <a:pt x="126355" y="17804"/>
                </a:lnTo>
                <a:lnTo>
                  <a:pt x="142205" y="16130"/>
                </a:lnTo>
                <a:lnTo>
                  <a:pt x="142261" y="16409"/>
                </a:lnTo>
                <a:lnTo>
                  <a:pt x="142429" y="16576"/>
                </a:lnTo>
                <a:lnTo>
                  <a:pt x="142652" y="16688"/>
                </a:lnTo>
                <a:lnTo>
                  <a:pt x="142875" y="16743"/>
                </a:lnTo>
                <a:lnTo>
                  <a:pt x="143154" y="16688"/>
                </a:lnTo>
                <a:lnTo>
                  <a:pt x="143321" y="16520"/>
                </a:lnTo>
                <a:lnTo>
                  <a:pt x="143489" y="16353"/>
                </a:lnTo>
                <a:lnTo>
                  <a:pt x="143545" y="16074"/>
                </a:lnTo>
                <a:lnTo>
                  <a:pt x="143489" y="15906"/>
                </a:lnTo>
                <a:lnTo>
                  <a:pt x="143433" y="15683"/>
                </a:lnTo>
                <a:lnTo>
                  <a:pt x="159786" y="1061"/>
                </a:lnTo>
                <a:lnTo>
                  <a:pt x="160009" y="1284"/>
                </a:lnTo>
                <a:lnTo>
                  <a:pt x="160120" y="1340"/>
                </a:lnTo>
                <a:lnTo>
                  <a:pt x="160288" y="1340"/>
                </a:lnTo>
                <a:lnTo>
                  <a:pt x="160511" y="1284"/>
                </a:lnTo>
                <a:lnTo>
                  <a:pt x="160679" y="1228"/>
                </a:lnTo>
                <a:lnTo>
                  <a:pt x="160790" y="1117"/>
                </a:lnTo>
                <a:lnTo>
                  <a:pt x="160902" y="949"/>
                </a:lnTo>
                <a:lnTo>
                  <a:pt x="177031" y="6530"/>
                </a:lnTo>
                <a:lnTo>
                  <a:pt x="177031" y="6698"/>
                </a:lnTo>
                <a:lnTo>
                  <a:pt x="177087" y="6977"/>
                </a:lnTo>
                <a:lnTo>
                  <a:pt x="177254" y="7144"/>
                </a:lnTo>
                <a:lnTo>
                  <a:pt x="177422" y="7312"/>
                </a:lnTo>
                <a:lnTo>
                  <a:pt x="177701" y="7367"/>
                </a:lnTo>
                <a:lnTo>
                  <a:pt x="177868" y="7367"/>
                </a:lnTo>
                <a:lnTo>
                  <a:pt x="178036" y="7256"/>
                </a:lnTo>
                <a:lnTo>
                  <a:pt x="194388" y="25450"/>
                </a:lnTo>
                <a:lnTo>
                  <a:pt x="194277" y="25673"/>
                </a:lnTo>
                <a:lnTo>
                  <a:pt x="194221" y="25896"/>
                </a:lnTo>
                <a:lnTo>
                  <a:pt x="194277" y="26175"/>
                </a:lnTo>
                <a:lnTo>
                  <a:pt x="194444" y="26343"/>
                </a:lnTo>
                <a:lnTo>
                  <a:pt x="194611" y="26510"/>
                </a:lnTo>
                <a:lnTo>
                  <a:pt x="194890" y="26566"/>
                </a:lnTo>
                <a:lnTo>
                  <a:pt x="195058" y="26566"/>
                </a:lnTo>
                <a:lnTo>
                  <a:pt x="195169" y="26510"/>
                </a:lnTo>
                <a:lnTo>
                  <a:pt x="195337" y="26399"/>
                </a:lnTo>
                <a:lnTo>
                  <a:pt x="195449" y="26287"/>
                </a:lnTo>
                <a:lnTo>
                  <a:pt x="211410" y="32538"/>
                </a:lnTo>
                <a:lnTo>
                  <a:pt x="211410" y="32594"/>
                </a:lnTo>
                <a:lnTo>
                  <a:pt x="211466" y="32873"/>
                </a:lnTo>
                <a:lnTo>
                  <a:pt x="211634" y="33040"/>
                </a:lnTo>
                <a:lnTo>
                  <a:pt x="211801" y="33208"/>
                </a:lnTo>
                <a:lnTo>
                  <a:pt x="212080" y="33263"/>
                </a:lnTo>
                <a:lnTo>
                  <a:pt x="212359" y="33208"/>
                </a:lnTo>
                <a:lnTo>
                  <a:pt x="212527" y="33040"/>
                </a:lnTo>
                <a:lnTo>
                  <a:pt x="212694" y="32873"/>
                </a:lnTo>
                <a:lnTo>
                  <a:pt x="212750" y="32594"/>
                </a:lnTo>
                <a:lnTo>
                  <a:pt x="212750" y="32538"/>
                </a:lnTo>
                <a:lnTo>
                  <a:pt x="229214" y="22994"/>
                </a:lnTo>
                <a:lnTo>
                  <a:pt x="229437" y="23162"/>
                </a:lnTo>
                <a:lnTo>
                  <a:pt x="229716" y="23217"/>
                </a:lnTo>
                <a:lnTo>
                  <a:pt x="229995" y="23162"/>
                </a:lnTo>
                <a:lnTo>
                  <a:pt x="230163" y="22994"/>
                </a:lnTo>
                <a:lnTo>
                  <a:pt x="230330" y="22827"/>
                </a:lnTo>
                <a:lnTo>
                  <a:pt x="230386" y="22548"/>
                </a:lnTo>
                <a:lnTo>
                  <a:pt x="230386" y="22492"/>
                </a:lnTo>
                <a:lnTo>
                  <a:pt x="246180" y="16297"/>
                </a:lnTo>
                <a:lnTo>
                  <a:pt x="246404" y="16464"/>
                </a:lnTo>
                <a:lnTo>
                  <a:pt x="246683" y="16520"/>
                </a:lnTo>
                <a:lnTo>
                  <a:pt x="246962" y="16464"/>
                </a:lnTo>
                <a:lnTo>
                  <a:pt x="247129" y="16297"/>
                </a:lnTo>
                <a:lnTo>
                  <a:pt x="247297" y="16130"/>
                </a:lnTo>
                <a:lnTo>
                  <a:pt x="247352" y="15851"/>
                </a:lnTo>
                <a:lnTo>
                  <a:pt x="247297" y="15683"/>
                </a:lnTo>
                <a:lnTo>
                  <a:pt x="263761" y="1507"/>
                </a:lnTo>
                <a:lnTo>
                  <a:pt x="263872" y="1619"/>
                </a:lnTo>
                <a:lnTo>
                  <a:pt x="264040" y="1730"/>
                </a:lnTo>
                <a:lnTo>
                  <a:pt x="264151" y="1786"/>
                </a:lnTo>
                <a:lnTo>
                  <a:pt x="264319" y="1786"/>
                </a:lnTo>
                <a:lnTo>
                  <a:pt x="264542" y="1730"/>
                </a:lnTo>
                <a:lnTo>
                  <a:pt x="264765" y="1619"/>
                </a:lnTo>
                <a:lnTo>
                  <a:pt x="264877" y="1451"/>
                </a:lnTo>
                <a:lnTo>
                  <a:pt x="264988" y="1228"/>
                </a:lnTo>
                <a:lnTo>
                  <a:pt x="280839" y="3237"/>
                </a:lnTo>
                <a:lnTo>
                  <a:pt x="280839" y="3349"/>
                </a:lnTo>
                <a:lnTo>
                  <a:pt x="280894" y="3628"/>
                </a:lnTo>
                <a:lnTo>
                  <a:pt x="281062" y="3795"/>
                </a:lnTo>
                <a:lnTo>
                  <a:pt x="281229" y="3963"/>
                </a:lnTo>
                <a:lnTo>
                  <a:pt x="281508" y="4019"/>
                </a:lnTo>
                <a:lnTo>
                  <a:pt x="281787" y="3963"/>
                </a:lnTo>
                <a:lnTo>
                  <a:pt x="281955" y="3795"/>
                </a:lnTo>
                <a:lnTo>
                  <a:pt x="282122" y="3628"/>
                </a:lnTo>
                <a:lnTo>
                  <a:pt x="282178" y="3349"/>
                </a:lnTo>
                <a:lnTo>
                  <a:pt x="285750" y="3349"/>
                </a:lnTo>
                <a:lnTo>
                  <a:pt x="285750" y="3126"/>
                </a:lnTo>
                <a:lnTo>
                  <a:pt x="282122" y="3126"/>
                </a:lnTo>
                <a:lnTo>
                  <a:pt x="282067" y="2958"/>
                </a:lnTo>
                <a:lnTo>
                  <a:pt x="281899" y="2791"/>
                </a:lnTo>
                <a:lnTo>
                  <a:pt x="281732" y="2735"/>
                </a:lnTo>
                <a:lnTo>
                  <a:pt x="281508" y="2679"/>
                </a:lnTo>
                <a:lnTo>
                  <a:pt x="281341" y="2679"/>
                </a:lnTo>
                <a:lnTo>
                  <a:pt x="281174" y="2791"/>
                </a:lnTo>
                <a:lnTo>
                  <a:pt x="281006" y="2902"/>
                </a:lnTo>
                <a:lnTo>
                  <a:pt x="280894" y="3014"/>
                </a:lnTo>
                <a:lnTo>
                  <a:pt x="264988" y="1005"/>
                </a:lnTo>
                <a:lnTo>
                  <a:pt x="264877" y="782"/>
                </a:lnTo>
                <a:lnTo>
                  <a:pt x="264765" y="614"/>
                </a:lnTo>
                <a:lnTo>
                  <a:pt x="264542" y="503"/>
                </a:lnTo>
                <a:lnTo>
                  <a:pt x="264319" y="447"/>
                </a:lnTo>
                <a:lnTo>
                  <a:pt x="264040" y="503"/>
                </a:lnTo>
                <a:lnTo>
                  <a:pt x="263872" y="670"/>
                </a:lnTo>
                <a:lnTo>
                  <a:pt x="263705" y="838"/>
                </a:lnTo>
                <a:lnTo>
                  <a:pt x="263649" y="1117"/>
                </a:lnTo>
                <a:lnTo>
                  <a:pt x="263705" y="1284"/>
                </a:lnTo>
                <a:lnTo>
                  <a:pt x="247241" y="15460"/>
                </a:lnTo>
                <a:lnTo>
                  <a:pt x="247129" y="15348"/>
                </a:lnTo>
                <a:lnTo>
                  <a:pt x="246962" y="15237"/>
                </a:lnTo>
                <a:lnTo>
                  <a:pt x="246850" y="15181"/>
                </a:lnTo>
                <a:lnTo>
                  <a:pt x="246683" y="15181"/>
                </a:lnTo>
                <a:lnTo>
                  <a:pt x="246404" y="15237"/>
                </a:lnTo>
                <a:lnTo>
                  <a:pt x="246236" y="15404"/>
                </a:lnTo>
                <a:lnTo>
                  <a:pt x="246069" y="15571"/>
                </a:lnTo>
                <a:lnTo>
                  <a:pt x="246013" y="15851"/>
                </a:lnTo>
                <a:lnTo>
                  <a:pt x="246069" y="16130"/>
                </a:lnTo>
                <a:lnTo>
                  <a:pt x="230330" y="22269"/>
                </a:lnTo>
                <a:lnTo>
                  <a:pt x="230219" y="22101"/>
                </a:lnTo>
                <a:lnTo>
                  <a:pt x="230051" y="21990"/>
                </a:lnTo>
                <a:lnTo>
                  <a:pt x="229884" y="21934"/>
                </a:lnTo>
                <a:lnTo>
                  <a:pt x="229716" y="21878"/>
                </a:lnTo>
                <a:lnTo>
                  <a:pt x="229437" y="21934"/>
                </a:lnTo>
                <a:lnTo>
                  <a:pt x="229270" y="22101"/>
                </a:lnTo>
                <a:lnTo>
                  <a:pt x="229102" y="22269"/>
                </a:lnTo>
                <a:lnTo>
                  <a:pt x="229046" y="22548"/>
                </a:lnTo>
                <a:lnTo>
                  <a:pt x="229102" y="22827"/>
                </a:lnTo>
                <a:lnTo>
                  <a:pt x="212694" y="32315"/>
                </a:lnTo>
                <a:lnTo>
                  <a:pt x="212582" y="32147"/>
                </a:lnTo>
                <a:lnTo>
                  <a:pt x="212415" y="32036"/>
                </a:lnTo>
                <a:lnTo>
                  <a:pt x="212248" y="31924"/>
                </a:lnTo>
                <a:lnTo>
                  <a:pt x="212080" y="31924"/>
                </a:lnTo>
                <a:lnTo>
                  <a:pt x="211913" y="31980"/>
                </a:lnTo>
                <a:lnTo>
                  <a:pt x="211745" y="32036"/>
                </a:lnTo>
                <a:lnTo>
                  <a:pt x="211578" y="32147"/>
                </a:lnTo>
                <a:lnTo>
                  <a:pt x="211466" y="32315"/>
                </a:lnTo>
                <a:lnTo>
                  <a:pt x="195504" y="26120"/>
                </a:lnTo>
                <a:lnTo>
                  <a:pt x="195560" y="25896"/>
                </a:lnTo>
                <a:lnTo>
                  <a:pt x="195504" y="25617"/>
                </a:lnTo>
                <a:lnTo>
                  <a:pt x="195337" y="25450"/>
                </a:lnTo>
                <a:lnTo>
                  <a:pt x="195169" y="25282"/>
                </a:lnTo>
                <a:lnTo>
                  <a:pt x="194890" y="25227"/>
                </a:lnTo>
                <a:lnTo>
                  <a:pt x="194723" y="25227"/>
                </a:lnTo>
                <a:lnTo>
                  <a:pt x="194556" y="25338"/>
                </a:lnTo>
                <a:lnTo>
                  <a:pt x="178203" y="7144"/>
                </a:lnTo>
                <a:lnTo>
                  <a:pt x="178315" y="6921"/>
                </a:lnTo>
                <a:lnTo>
                  <a:pt x="178371" y="6698"/>
                </a:lnTo>
                <a:lnTo>
                  <a:pt x="178315" y="6419"/>
                </a:lnTo>
                <a:lnTo>
                  <a:pt x="178147" y="6251"/>
                </a:lnTo>
                <a:lnTo>
                  <a:pt x="177980" y="6084"/>
                </a:lnTo>
                <a:lnTo>
                  <a:pt x="177701" y="6028"/>
                </a:lnTo>
                <a:lnTo>
                  <a:pt x="177533" y="6028"/>
                </a:lnTo>
                <a:lnTo>
                  <a:pt x="177366" y="6084"/>
                </a:lnTo>
                <a:lnTo>
                  <a:pt x="177254" y="6195"/>
                </a:lnTo>
                <a:lnTo>
                  <a:pt x="177143" y="6307"/>
                </a:lnTo>
                <a:lnTo>
                  <a:pt x="160958" y="726"/>
                </a:lnTo>
                <a:lnTo>
                  <a:pt x="160958" y="670"/>
                </a:lnTo>
                <a:lnTo>
                  <a:pt x="160902" y="391"/>
                </a:lnTo>
                <a:lnTo>
                  <a:pt x="160734" y="224"/>
                </a:lnTo>
                <a:lnTo>
                  <a:pt x="160567" y="56"/>
                </a:lnTo>
                <a:lnTo>
                  <a:pt x="160288" y="0"/>
                </a:lnTo>
                <a:close/>
              </a:path>
            </a:pathLst>
          </a:custGeom>
          <a:solidFill>
            <a:srgbClr val="FFFFFF">
              <a:alpha val="3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no graph">
  <p:cSld name="TITLE_ONLY_1">
    <p:spTree>
      <p:nvGrpSpPr>
        <p:cNvPr id="1" name="Shape 154"/>
        <p:cNvGrpSpPr/>
        <p:nvPr/>
      </p:nvGrpSpPr>
      <p:grpSpPr>
        <a:xfrm>
          <a:off x="0" y="0"/>
          <a:ext cx="0" cy="0"/>
          <a:chOff x="0" y="0"/>
          <a:chExt cx="0" cy="0"/>
        </a:xfrm>
      </p:grpSpPr>
      <p:sp>
        <p:nvSpPr>
          <p:cNvPr id="155" name="Google Shape;155;p14"/>
          <p:cNvSpPr/>
          <p:nvPr/>
        </p:nvSpPr>
        <p:spPr>
          <a:xfrm>
            <a:off x="-25" y="-11875"/>
            <a:ext cx="9144000" cy="823200"/>
          </a:xfrm>
          <a:prstGeom prst="rect">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4"/>
          <p:cNvSpPr txBox="1">
            <a:spLocks noGrp="1"/>
          </p:cNvSpPr>
          <p:nvPr>
            <p:ph type="title"/>
          </p:nvPr>
        </p:nvSpPr>
        <p:spPr>
          <a:xfrm>
            <a:off x="739675" y="-1"/>
            <a:ext cx="7686000" cy="7164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7" name="Google Shape;157;p14"/>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web.eecs.umich.edu/~mihalcea/papers/mihalcea.emnlp04.pdf"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https://github.com/ucfnlp/multidoc_summarization" TargetMode="External"/><Relationship Id="rId5" Type="http://schemas.openxmlformats.org/officeDocument/2006/relationships/hyperlink" Target="https://github.com/abisee/pointer-generator" TargetMode="External"/><Relationship Id="rId4" Type="http://schemas.openxmlformats.org/officeDocument/2006/relationships/hyperlink" Target="https://web.stanford.edu/~jurafsky/slp3/ed3book.pdf"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mailto:fox@vt.edu"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hyperlink" Target="http://eventsarchive.org/sites/default/files/GETARsummaryWeb.pdf" TargetMode="External"/><Relationship Id="rId5" Type="http://schemas.openxmlformats.org/officeDocument/2006/relationships/hyperlink" Target="mailto:chmille3@vt.edu" TargetMode="External"/><Relationship Id="rId4" Type="http://schemas.openxmlformats.org/officeDocument/2006/relationships/hyperlink" Target="mailto:liuqing@vt.ed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15"/>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BDTS Final Presentation</a:t>
            </a:r>
            <a:endParaRPr/>
          </a:p>
          <a:p>
            <a:pPr marL="0" lvl="0" indent="0" algn="ctr" rtl="0">
              <a:spcBef>
                <a:spcPts val="0"/>
              </a:spcBef>
              <a:spcAft>
                <a:spcPts val="0"/>
              </a:spcAft>
              <a:buNone/>
            </a:pPr>
            <a:r>
              <a:rPr lang="en" sz="3000"/>
              <a:t>Summarizing Hurricane Harvey</a:t>
            </a:r>
            <a:endParaRPr sz="3000"/>
          </a:p>
        </p:txBody>
      </p:sp>
      <p:sp>
        <p:nvSpPr>
          <p:cNvPr id="163" name="Google Shape;163;p15"/>
          <p:cNvSpPr txBox="1">
            <a:spLocks noGrp="1"/>
          </p:cNvSpPr>
          <p:nvPr>
            <p:ph type="subTitle" idx="1"/>
          </p:nvPr>
        </p:nvSpPr>
        <p:spPr>
          <a:xfrm>
            <a:off x="387900" y="2834125"/>
            <a:ext cx="8520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a:t>Team 1: Jack Geissinger, Theo Long, James Jung, Jordan Parent, Robert Rizzo</a:t>
            </a:r>
            <a:endParaRPr sz="1600" dirty="0"/>
          </a:p>
          <a:p>
            <a:pPr marL="0" lvl="0" indent="0" algn="ctr" rtl="0">
              <a:spcBef>
                <a:spcPts val="0"/>
              </a:spcBef>
              <a:spcAft>
                <a:spcPts val="0"/>
              </a:spcAft>
              <a:buNone/>
            </a:pPr>
            <a:r>
              <a:rPr lang="en" sz="1600" dirty="0"/>
              <a:t>CS 4984/5984 Fall 2018 - </a:t>
            </a:r>
            <a:r>
              <a:rPr lang="en" sz="1600" dirty="0" smtClean="0"/>
              <a:t>11/28/18</a:t>
            </a:r>
          </a:p>
          <a:p>
            <a:pPr marL="0" lvl="0" indent="0" algn="ctr" rtl="0">
              <a:spcBef>
                <a:spcPts val="0"/>
              </a:spcBef>
              <a:spcAft>
                <a:spcPts val="0"/>
              </a:spcAft>
              <a:buNone/>
            </a:pPr>
            <a:endParaRPr lang="en" sz="1600" dirty="0"/>
          </a:p>
          <a:p>
            <a:pPr marL="0" lvl="0" indent="0"/>
            <a:r>
              <a:rPr lang="en" sz="1600" dirty="0" smtClean="0"/>
              <a:t>Address: </a:t>
            </a:r>
            <a:r>
              <a:rPr lang="en-US" sz="1600" dirty="0" smtClean="0"/>
              <a:t>Virginia </a:t>
            </a:r>
            <a:r>
              <a:rPr lang="en-US" sz="1600" dirty="0"/>
              <a:t>Tech, Blacksburg, VA </a:t>
            </a:r>
            <a:r>
              <a:rPr lang="en-US" sz="1600" dirty="0" smtClean="0"/>
              <a:t>24061</a:t>
            </a:r>
          </a:p>
          <a:p>
            <a:pPr marL="0" lvl="0" indent="0"/>
            <a:r>
              <a:rPr lang="en-US" sz="1600" dirty="0" smtClean="0"/>
              <a:t>Instructor: Edward A. Fox</a:t>
            </a:r>
            <a:endParaRPr sz="1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Template Summary Evaluation</a:t>
            </a:r>
            <a:endParaRPr/>
          </a:p>
        </p:txBody>
      </p:sp>
      <p:sp>
        <p:nvSpPr>
          <p:cNvPr id="249" name="Google Shape;249;p24"/>
          <p:cNvSpPr txBox="1">
            <a:spLocks noGrp="1"/>
          </p:cNvSpPr>
          <p:nvPr>
            <p:ph type="body" idx="1"/>
          </p:nvPr>
        </p:nvSpPr>
        <p:spPr>
          <a:xfrm>
            <a:off x="230700" y="108372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Our template summary turned out well with the slot values making sense:</a:t>
            </a:r>
            <a:endParaRPr/>
          </a:p>
          <a:p>
            <a:pPr marL="0" lvl="0" indent="0" algn="l" rtl="0">
              <a:spcBef>
                <a:spcPts val="1600"/>
              </a:spcBef>
              <a:spcAft>
                <a:spcPts val="0"/>
              </a:spcAft>
              <a:buNone/>
            </a:pPr>
            <a:r>
              <a:rPr lang="en" i="1"/>
              <a:t>“</a:t>
            </a:r>
            <a:r>
              <a:rPr lang="en" i="1">
                <a:solidFill>
                  <a:srgbClr val="000000"/>
                </a:solidFill>
                <a:highlight>
                  <a:srgbClr val="00FF00"/>
                </a:highlight>
              </a:rPr>
              <a:t>Hurricane Harvey</a:t>
            </a:r>
            <a:r>
              <a:rPr lang="en" i="1">
                <a:solidFill>
                  <a:srgbClr val="000000"/>
                </a:solidFill>
              </a:rPr>
              <a:t> was a </a:t>
            </a:r>
            <a:r>
              <a:rPr lang="en" i="1">
                <a:solidFill>
                  <a:srgbClr val="000000"/>
                </a:solidFill>
                <a:highlight>
                  <a:srgbClr val="00FF00"/>
                </a:highlight>
              </a:rPr>
              <a:t>Category 4</a:t>
            </a:r>
            <a:r>
              <a:rPr lang="en" i="1">
                <a:solidFill>
                  <a:srgbClr val="000000"/>
                </a:solidFill>
              </a:rPr>
              <a:t> hurricane that made landfall in </a:t>
            </a:r>
            <a:r>
              <a:rPr lang="en" i="1">
                <a:solidFill>
                  <a:srgbClr val="000000"/>
                </a:solidFill>
                <a:highlight>
                  <a:srgbClr val="00FF00"/>
                </a:highlight>
              </a:rPr>
              <a:t>August, 2017</a:t>
            </a:r>
            <a:r>
              <a:rPr lang="en" i="1">
                <a:solidFill>
                  <a:srgbClr val="000000"/>
                </a:solidFill>
              </a:rPr>
              <a:t> in </a:t>
            </a:r>
            <a:r>
              <a:rPr lang="en" i="1">
                <a:solidFill>
                  <a:srgbClr val="000000"/>
                </a:solidFill>
                <a:highlight>
                  <a:srgbClr val="00FF00"/>
                </a:highlight>
              </a:rPr>
              <a:t>Houston</a:t>
            </a:r>
            <a:r>
              <a:rPr lang="en" i="1">
                <a:solidFill>
                  <a:srgbClr val="000000"/>
                </a:solidFill>
              </a:rPr>
              <a:t>. The hurricane traveled through the </a:t>
            </a:r>
            <a:r>
              <a:rPr lang="en" i="1">
                <a:solidFill>
                  <a:srgbClr val="000000"/>
                </a:solidFill>
                <a:highlight>
                  <a:srgbClr val="00FF00"/>
                </a:highlight>
              </a:rPr>
              <a:t>Gulf of Mexico</a:t>
            </a:r>
            <a:r>
              <a:rPr lang="en" i="1">
                <a:solidFill>
                  <a:srgbClr val="000000"/>
                </a:solidFill>
              </a:rPr>
              <a:t> with wind speeds that ranged from a low of </a:t>
            </a:r>
            <a:r>
              <a:rPr lang="en" i="1">
                <a:solidFill>
                  <a:srgbClr val="000000"/>
                </a:solidFill>
                <a:highlight>
                  <a:srgbClr val="00FFFF"/>
                </a:highlight>
              </a:rPr>
              <a:t>108 mph</a:t>
            </a:r>
            <a:r>
              <a:rPr lang="en" i="1">
                <a:solidFill>
                  <a:srgbClr val="000000"/>
                </a:solidFill>
              </a:rPr>
              <a:t> to a peak of </a:t>
            </a:r>
            <a:r>
              <a:rPr lang="en" i="1">
                <a:solidFill>
                  <a:srgbClr val="000000"/>
                </a:solidFill>
                <a:highlight>
                  <a:srgbClr val="00FFFF"/>
                </a:highlight>
              </a:rPr>
              <a:t>130 mph</a:t>
            </a:r>
            <a:r>
              <a:rPr lang="en" i="1">
                <a:solidFill>
                  <a:srgbClr val="000000"/>
                </a:solidFill>
              </a:rPr>
              <a:t>. In addition, the rainfall from </a:t>
            </a:r>
            <a:r>
              <a:rPr lang="en" i="1">
                <a:solidFill>
                  <a:srgbClr val="000000"/>
                </a:solidFill>
                <a:highlight>
                  <a:srgbClr val="00FF00"/>
                </a:highlight>
              </a:rPr>
              <a:t>Hurricane Harvey</a:t>
            </a:r>
            <a:r>
              <a:rPr lang="en" i="1">
                <a:solidFill>
                  <a:srgbClr val="000000"/>
                </a:solidFill>
              </a:rPr>
              <a:t> varied in areas, but there seemed to be around </a:t>
            </a:r>
            <a:r>
              <a:rPr lang="en" i="1">
                <a:solidFill>
                  <a:srgbClr val="000000"/>
                </a:solidFill>
                <a:highlight>
                  <a:srgbClr val="00FFFF"/>
                </a:highlight>
              </a:rPr>
              <a:t>45 inches</a:t>
            </a:r>
            <a:r>
              <a:rPr lang="en" i="1">
                <a:solidFill>
                  <a:srgbClr val="000000"/>
                </a:solidFill>
              </a:rPr>
              <a:t> to </a:t>
            </a:r>
            <a:r>
              <a:rPr lang="en" i="1">
                <a:solidFill>
                  <a:srgbClr val="000000"/>
                </a:solidFill>
                <a:highlight>
                  <a:srgbClr val="00FFFF"/>
                </a:highlight>
              </a:rPr>
              <a:t>53 inches</a:t>
            </a:r>
            <a:r>
              <a:rPr lang="en" i="1">
                <a:solidFill>
                  <a:srgbClr val="000000"/>
                </a:solidFill>
              </a:rPr>
              <a:t> in many areas. The organization </a:t>
            </a:r>
            <a:r>
              <a:rPr lang="en" i="1">
                <a:solidFill>
                  <a:srgbClr val="000000"/>
                </a:solidFill>
                <a:highlight>
                  <a:srgbClr val="00FF00"/>
                </a:highlight>
              </a:rPr>
              <a:t>FEMA</a:t>
            </a:r>
            <a:r>
              <a:rPr lang="en" i="1">
                <a:solidFill>
                  <a:srgbClr val="000000"/>
                </a:solidFill>
              </a:rPr>
              <a:t> was primarily involved with dealing with the affected area, and </a:t>
            </a:r>
            <a:r>
              <a:rPr lang="en" i="1">
                <a:solidFill>
                  <a:srgbClr val="000000"/>
                </a:solidFill>
                <a:highlight>
                  <a:srgbClr val="00FF00"/>
                </a:highlight>
              </a:rPr>
              <a:t>billions of dollars</a:t>
            </a:r>
            <a:r>
              <a:rPr lang="en" i="1">
                <a:solidFill>
                  <a:srgbClr val="000000"/>
                </a:solidFill>
              </a:rPr>
              <a:t> in damage was caused.”</a:t>
            </a:r>
            <a:endParaRPr i="1">
              <a:solidFill>
                <a:srgbClr val="000000"/>
              </a:solidFill>
            </a:endParaRPr>
          </a:p>
          <a:p>
            <a:pPr marL="0" lvl="0" indent="0" algn="l" rtl="0">
              <a:spcBef>
                <a:spcPts val="1600"/>
              </a:spcBef>
              <a:spcAft>
                <a:spcPts val="0"/>
              </a:spcAft>
              <a:buClr>
                <a:schemeClr val="dk1"/>
              </a:buClr>
              <a:buSzPts val="1100"/>
              <a:buFont typeface="Arial"/>
              <a:buNone/>
            </a:pPr>
            <a:r>
              <a:rPr lang="en"/>
              <a:t>The ROUGE-1 and ROUGE-L scores are also good for an extractive summary:</a:t>
            </a:r>
            <a:endParaRPr/>
          </a:p>
          <a:p>
            <a:pPr marL="0" lvl="0" indent="0" algn="l" rtl="0">
              <a:spcBef>
                <a:spcPts val="1600"/>
              </a:spcBef>
              <a:spcAft>
                <a:spcPts val="1600"/>
              </a:spcAft>
              <a:buNone/>
            </a:pPr>
            <a:endParaRPr/>
          </a:p>
        </p:txBody>
      </p:sp>
      <p:graphicFrame>
        <p:nvGraphicFramePr>
          <p:cNvPr id="250" name="Google Shape;250;p24"/>
          <p:cNvGraphicFramePr/>
          <p:nvPr/>
        </p:nvGraphicFramePr>
        <p:xfrm>
          <a:off x="1676400" y="4204175"/>
          <a:ext cx="3000000" cy="3000000"/>
        </p:xfrm>
        <a:graphic>
          <a:graphicData uri="http://schemas.openxmlformats.org/drawingml/2006/table">
            <a:tbl>
              <a:tblPr>
                <a:noFill/>
                <a:tableStyleId>{B2ECE7EA-BC82-459E-998D-077EE60A65B9}</a:tableStyleId>
              </a:tblPr>
              <a:tblGrid>
                <a:gridCol w="1447800"/>
                <a:gridCol w="1447800"/>
                <a:gridCol w="1447800"/>
                <a:gridCol w="1447800"/>
              </a:tblGrid>
              <a:tr h="381000">
                <a:tc>
                  <a:txBody>
                    <a:bodyPr/>
                    <a:lstStyle/>
                    <a:p>
                      <a:pPr marL="0" lvl="0" indent="0" algn="ctr" rtl="0">
                        <a:spcBef>
                          <a:spcPts val="0"/>
                        </a:spcBef>
                        <a:spcAft>
                          <a:spcPts val="0"/>
                        </a:spcAft>
                        <a:buNone/>
                      </a:pPr>
                      <a:r>
                        <a:rPr lang="en"/>
                        <a:t>ROUGE-1</a:t>
                      </a:r>
                      <a:endParaRPr/>
                    </a:p>
                  </a:txBody>
                  <a:tcPr marL="91425" marR="91425" marT="91425" marB="91425"/>
                </a:tc>
                <a:tc>
                  <a:txBody>
                    <a:bodyPr/>
                    <a:lstStyle/>
                    <a:p>
                      <a:pPr marL="0" lvl="0" indent="0" algn="ctr" rtl="0">
                        <a:spcBef>
                          <a:spcPts val="0"/>
                        </a:spcBef>
                        <a:spcAft>
                          <a:spcPts val="0"/>
                        </a:spcAft>
                        <a:buNone/>
                      </a:pPr>
                      <a:r>
                        <a:rPr lang="en"/>
                        <a:t>ROUGE-2</a:t>
                      </a:r>
                      <a:endParaRPr/>
                    </a:p>
                  </a:txBody>
                  <a:tcPr marL="91425" marR="91425" marT="91425" marB="91425"/>
                </a:tc>
                <a:tc>
                  <a:txBody>
                    <a:bodyPr/>
                    <a:lstStyle/>
                    <a:p>
                      <a:pPr marL="0" lvl="0" indent="0" algn="ctr" rtl="0">
                        <a:spcBef>
                          <a:spcPts val="0"/>
                        </a:spcBef>
                        <a:spcAft>
                          <a:spcPts val="0"/>
                        </a:spcAft>
                        <a:buNone/>
                      </a:pPr>
                      <a:r>
                        <a:rPr lang="en"/>
                        <a:t>ROUGE-L</a:t>
                      </a:r>
                      <a:endParaRPr/>
                    </a:p>
                  </a:txBody>
                  <a:tcPr marL="91425" marR="91425" marT="91425" marB="91425"/>
                </a:tc>
                <a:tc>
                  <a:txBody>
                    <a:bodyPr/>
                    <a:lstStyle/>
                    <a:p>
                      <a:pPr marL="0" lvl="0" indent="0" algn="ctr" rtl="0">
                        <a:spcBef>
                          <a:spcPts val="0"/>
                        </a:spcBef>
                        <a:spcAft>
                          <a:spcPts val="0"/>
                        </a:spcAft>
                        <a:buNone/>
                      </a:pPr>
                      <a:r>
                        <a:rPr lang="en"/>
                        <a:t>ROUGE-SU4</a:t>
                      </a:r>
                      <a:endParaRPr/>
                    </a:p>
                  </a:txBody>
                  <a:tcPr marL="91425" marR="91425" marT="91425" marB="91425"/>
                </a:tc>
              </a:tr>
              <a:tr h="381000">
                <a:tc>
                  <a:txBody>
                    <a:bodyPr/>
                    <a:lstStyle/>
                    <a:p>
                      <a:pPr marL="0" lvl="0" indent="0" algn="ctr" rtl="0">
                        <a:spcBef>
                          <a:spcPts val="0"/>
                        </a:spcBef>
                        <a:spcAft>
                          <a:spcPts val="0"/>
                        </a:spcAft>
                        <a:buNone/>
                      </a:pPr>
                      <a:r>
                        <a:rPr lang="en"/>
                        <a:t>0.2069</a:t>
                      </a:r>
                      <a:endParaRPr/>
                    </a:p>
                  </a:txBody>
                  <a:tcPr marL="91425" marR="91425" marT="91425" marB="91425"/>
                </a:tc>
                <a:tc>
                  <a:txBody>
                    <a:bodyPr/>
                    <a:lstStyle/>
                    <a:p>
                      <a:pPr marL="0" lvl="0" indent="0" algn="ctr" rtl="0">
                        <a:spcBef>
                          <a:spcPts val="0"/>
                        </a:spcBef>
                        <a:spcAft>
                          <a:spcPts val="0"/>
                        </a:spcAft>
                        <a:buNone/>
                      </a:pPr>
                      <a:r>
                        <a:rPr lang="en"/>
                        <a:t>0.07143</a:t>
                      </a:r>
                      <a:endParaRPr/>
                    </a:p>
                  </a:txBody>
                  <a:tcPr marL="91425" marR="91425" marT="91425" marB="91425"/>
                </a:tc>
                <a:tc>
                  <a:txBody>
                    <a:bodyPr/>
                    <a:lstStyle/>
                    <a:p>
                      <a:pPr marL="0" lvl="0" indent="0" algn="ctr" rtl="0">
                        <a:spcBef>
                          <a:spcPts val="0"/>
                        </a:spcBef>
                        <a:spcAft>
                          <a:spcPts val="0"/>
                        </a:spcAft>
                        <a:buNone/>
                      </a:pPr>
                      <a:r>
                        <a:rPr lang="en"/>
                        <a:t>0.2069</a:t>
                      </a:r>
                      <a:endParaRPr/>
                    </a:p>
                  </a:txBody>
                  <a:tcPr marL="91425" marR="91425" marT="91425" marB="91425"/>
                </a:tc>
                <a:tc>
                  <a:txBody>
                    <a:bodyPr/>
                    <a:lstStyle/>
                    <a:p>
                      <a:pPr marL="0" lvl="0" indent="0" algn="ctr" rtl="0">
                        <a:spcBef>
                          <a:spcPts val="0"/>
                        </a:spcBef>
                        <a:spcAft>
                          <a:spcPts val="0"/>
                        </a:spcAft>
                        <a:buNone/>
                      </a:pPr>
                      <a:r>
                        <a:rPr lang="en"/>
                        <a:t>0.05696</a:t>
                      </a:r>
                      <a:endParaRPr/>
                    </a:p>
                  </a:txBody>
                  <a:tcPr marL="91425" marR="91425" marT="91425" marB="91425"/>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Pointer-generator Network with Wikipedia Article</a:t>
            </a:r>
            <a:endParaRPr/>
          </a:p>
        </p:txBody>
      </p:sp>
      <p:sp>
        <p:nvSpPr>
          <p:cNvPr id="256" name="Google Shape;256;p25"/>
          <p:cNvSpPr txBox="1">
            <a:spLocks noGrp="1"/>
          </p:cNvSpPr>
          <p:nvPr>
            <p:ph type="body" idx="1"/>
          </p:nvPr>
        </p:nvSpPr>
        <p:spPr>
          <a:xfrm>
            <a:off x="371625" y="1109550"/>
            <a:ext cx="8520600" cy="1626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2400"/>
              <a:t>We used the pointer-generated Network to summarize the Wikipedia article of Hurricane Harvey. [3], [4]</a:t>
            </a:r>
            <a:endParaRPr sz="2400"/>
          </a:p>
        </p:txBody>
      </p:sp>
      <p:cxnSp>
        <p:nvCxnSpPr>
          <p:cNvPr id="257" name="Google Shape;257;p25"/>
          <p:cNvCxnSpPr>
            <a:stCxn id="258" idx="3"/>
            <a:endCxn id="259" idx="1"/>
          </p:cNvCxnSpPr>
          <p:nvPr/>
        </p:nvCxnSpPr>
        <p:spPr>
          <a:xfrm>
            <a:off x="2213125" y="3245725"/>
            <a:ext cx="1812300" cy="15000"/>
          </a:xfrm>
          <a:prstGeom prst="straightConnector1">
            <a:avLst/>
          </a:prstGeom>
          <a:noFill/>
          <a:ln w="9525" cap="flat" cmpd="sng">
            <a:solidFill>
              <a:schemeClr val="dk2"/>
            </a:solidFill>
            <a:prstDash val="solid"/>
            <a:round/>
            <a:headEnd type="none" w="med" len="med"/>
            <a:tailEnd type="triangle" w="med" len="med"/>
          </a:ln>
        </p:spPr>
      </p:cxnSp>
      <p:sp>
        <p:nvSpPr>
          <p:cNvPr id="260" name="Google Shape;260;p25"/>
          <p:cNvSpPr/>
          <p:nvPr/>
        </p:nvSpPr>
        <p:spPr>
          <a:xfrm>
            <a:off x="7424704" y="2704575"/>
            <a:ext cx="1168074" cy="1111968"/>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5"/>
          <p:cNvSpPr txBox="1"/>
          <p:nvPr/>
        </p:nvSpPr>
        <p:spPr>
          <a:xfrm>
            <a:off x="5697761" y="2827375"/>
            <a:ext cx="1226700" cy="83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t>Summarize</a:t>
            </a:r>
            <a:endParaRPr/>
          </a:p>
        </p:txBody>
      </p:sp>
      <p:cxnSp>
        <p:nvCxnSpPr>
          <p:cNvPr id="262" name="Google Shape;262;p25"/>
          <p:cNvCxnSpPr>
            <a:stCxn id="259" idx="3"/>
            <a:endCxn id="260" idx="1"/>
          </p:cNvCxnSpPr>
          <p:nvPr/>
        </p:nvCxnSpPr>
        <p:spPr>
          <a:xfrm>
            <a:off x="5305521" y="3260579"/>
            <a:ext cx="2119200" cy="0"/>
          </a:xfrm>
          <a:prstGeom prst="straightConnector1">
            <a:avLst/>
          </a:prstGeom>
          <a:noFill/>
          <a:ln w="9525" cap="flat" cmpd="sng">
            <a:solidFill>
              <a:schemeClr val="dk2"/>
            </a:solidFill>
            <a:prstDash val="solid"/>
            <a:round/>
            <a:headEnd type="none" w="med" len="med"/>
            <a:tailEnd type="triangle" w="med" len="med"/>
          </a:ln>
        </p:spPr>
      </p:cxnSp>
      <p:sp>
        <p:nvSpPr>
          <p:cNvPr id="258" name="Google Shape;258;p25"/>
          <p:cNvSpPr/>
          <p:nvPr/>
        </p:nvSpPr>
        <p:spPr>
          <a:xfrm>
            <a:off x="403825" y="2354725"/>
            <a:ext cx="1809300" cy="17820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5"/>
          <p:cNvSpPr txBox="1"/>
          <p:nvPr/>
        </p:nvSpPr>
        <p:spPr>
          <a:xfrm>
            <a:off x="449575" y="3034382"/>
            <a:ext cx="1717800" cy="42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t>Wikipedia article</a:t>
            </a:r>
            <a:endParaRPr/>
          </a:p>
        </p:txBody>
      </p:sp>
      <p:sp>
        <p:nvSpPr>
          <p:cNvPr id="264" name="Google Shape;264;p25"/>
          <p:cNvSpPr txBox="1"/>
          <p:nvPr/>
        </p:nvSpPr>
        <p:spPr>
          <a:xfrm>
            <a:off x="2515370" y="2827363"/>
            <a:ext cx="1072800" cy="83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t>Extract</a:t>
            </a:r>
            <a:endParaRPr/>
          </a:p>
        </p:txBody>
      </p:sp>
      <p:grpSp>
        <p:nvGrpSpPr>
          <p:cNvPr id="265" name="Google Shape;265;p25"/>
          <p:cNvGrpSpPr/>
          <p:nvPr/>
        </p:nvGrpSpPr>
        <p:grpSpPr>
          <a:xfrm>
            <a:off x="4025397" y="2617925"/>
            <a:ext cx="1280124" cy="1285308"/>
            <a:chOff x="4025397" y="2617925"/>
            <a:chExt cx="1280124" cy="1285308"/>
          </a:xfrm>
        </p:grpSpPr>
        <p:sp>
          <p:nvSpPr>
            <p:cNvPr id="259" name="Google Shape;259;p25"/>
            <p:cNvSpPr/>
            <p:nvPr/>
          </p:nvSpPr>
          <p:spPr>
            <a:xfrm>
              <a:off x="4025397" y="2617925"/>
              <a:ext cx="1280124" cy="1285308"/>
            </a:xfrm>
            <a:prstGeom prst="flowChartMulti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5"/>
            <p:cNvSpPr txBox="1"/>
            <p:nvPr/>
          </p:nvSpPr>
          <p:spPr>
            <a:xfrm>
              <a:off x="4035595" y="3066513"/>
              <a:ext cx="1072800" cy="83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t>Content</a:t>
              </a:r>
              <a:endParaRPr/>
            </a:p>
          </p:txBody>
        </p:sp>
      </p:grpSp>
      <p:sp>
        <p:nvSpPr>
          <p:cNvPr id="267" name="Google Shape;267;p25"/>
          <p:cNvSpPr txBox="1"/>
          <p:nvPr/>
        </p:nvSpPr>
        <p:spPr>
          <a:xfrm>
            <a:off x="7499733" y="2885238"/>
            <a:ext cx="1072800" cy="83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t>Single</a:t>
            </a:r>
            <a:endParaRPr/>
          </a:p>
          <a:p>
            <a:pPr marL="0" lvl="0" indent="0" algn="ctr" rtl="0">
              <a:spcBef>
                <a:spcPts val="0"/>
              </a:spcBef>
              <a:spcAft>
                <a:spcPts val="0"/>
              </a:spcAft>
              <a:buNone/>
            </a:pPr>
            <a:r>
              <a:rPr lang="en"/>
              <a:t>Summary</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Pointer-generator Network Summary Evaluation</a:t>
            </a:r>
            <a:endParaRPr/>
          </a:p>
        </p:txBody>
      </p:sp>
      <p:sp>
        <p:nvSpPr>
          <p:cNvPr id="273" name="Google Shape;273;p26"/>
          <p:cNvSpPr txBox="1">
            <a:spLocks noGrp="1"/>
          </p:cNvSpPr>
          <p:nvPr>
            <p:ph type="body" idx="1"/>
          </p:nvPr>
        </p:nvSpPr>
        <p:spPr>
          <a:xfrm>
            <a:off x="311700" y="101772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600"/>
              <a:t>Our summary of the entire Wikipedia article using the pointer-generator network is readable, but slightly incoherent:</a:t>
            </a:r>
            <a:endParaRPr sz="1600"/>
          </a:p>
          <a:p>
            <a:pPr marL="0" lvl="0" indent="0" algn="l" rtl="0">
              <a:spcBef>
                <a:spcPts val="1600"/>
              </a:spcBef>
              <a:spcAft>
                <a:spcPts val="0"/>
              </a:spcAft>
              <a:buNone/>
            </a:pPr>
            <a:r>
              <a:rPr lang="en" sz="1600" i="1">
                <a:solidFill>
                  <a:srgbClr val="000000"/>
                </a:solidFill>
              </a:rPr>
              <a:t>“</a:t>
            </a:r>
            <a:r>
              <a:rPr lang="en" sz="1600" i="1">
                <a:solidFill>
                  <a:srgbClr val="000000"/>
                </a:solidFill>
                <a:highlight>
                  <a:srgbClr val="FF9900"/>
                </a:highlight>
              </a:rPr>
              <a:t>Many areas received more than 40 inches of rain as the system slowly meandered over eastern Texas and adjacent waters.</a:t>
            </a:r>
            <a:r>
              <a:rPr lang="en" sz="1600" i="1">
                <a:solidFill>
                  <a:srgbClr val="000000"/>
                </a:solidFill>
              </a:rPr>
              <a:t> </a:t>
            </a:r>
            <a:r>
              <a:rPr lang="en" sz="1600" i="1">
                <a:solidFill>
                  <a:srgbClr val="000000"/>
                </a:solidFill>
                <a:highlight>
                  <a:srgbClr val="00FF00"/>
                </a:highlight>
              </a:rPr>
              <a:t>With peak accumulations of 60.58 in Nederland, Texas, Harvey was the wettest tropical cyclone on record, inflicting $125 billion in damage, primarily from catastrophic rainfall-triggered flooding in the Houston metropolitan area and Southeast Texas.</a:t>
            </a:r>
            <a:r>
              <a:rPr lang="en" sz="1600" i="1">
                <a:solidFill>
                  <a:srgbClr val="000000"/>
                </a:solidFill>
              </a:rPr>
              <a:t> </a:t>
            </a:r>
            <a:r>
              <a:rPr lang="en" sz="1600" i="1">
                <a:solidFill>
                  <a:srgbClr val="000000"/>
                </a:solidFill>
                <a:highlight>
                  <a:srgbClr val="00FF00"/>
                </a:highlight>
              </a:rPr>
              <a:t>It was the first major hurricane to make landfall in the United States since 2005, ending a record 12-year span in which no hurricanes made landfall at the intensity of a major hurricane throughout the country.</a:t>
            </a:r>
            <a:r>
              <a:rPr lang="en" sz="1600" i="1">
                <a:solidFill>
                  <a:srgbClr val="000000"/>
                </a:solidFill>
              </a:rPr>
              <a:t>”</a:t>
            </a:r>
            <a:endParaRPr sz="1600" i="1">
              <a:solidFill>
                <a:srgbClr val="000000"/>
              </a:solidFill>
            </a:endParaRPr>
          </a:p>
          <a:p>
            <a:pPr marL="0" lvl="0" indent="0" algn="l" rtl="0">
              <a:spcBef>
                <a:spcPts val="1600"/>
              </a:spcBef>
              <a:spcAft>
                <a:spcPts val="0"/>
              </a:spcAft>
              <a:buNone/>
            </a:pPr>
            <a:r>
              <a:rPr lang="en" sz="1600"/>
              <a:t>Also, the ROUGE scores are very low and are the same as the TextRank approach:</a:t>
            </a:r>
            <a:endParaRPr sz="1600"/>
          </a:p>
          <a:p>
            <a:pPr marL="0" lvl="0" indent="0" algn="l" rtl="0">
              <a:spcBef>
                <a:spcPts val="1600"/>
              </a:spcBef>
              <a:spcAft>
                <a:spcPts val="1600"/>
              </a:spcAft>
              <a:buNone/>
            </a:pPr>
            <a:endParaRPr sz="1600"/>
          </a:p>
        </p:txBody>
      </p:sp>
      <p:graphicFrame>
        <p:nvGraphicFramePr>
          <p:cNvPr id="274" name="Google Shape;274;p26"/>
          <p:cNvGraphicFramePr/>
          <p:nvPr/>
        </p:nvGraphicFramePr>
        <p:xfrm>
          <a:off x="1676400" y="4297950"/>
          <a:ext cx="3000000" cy="3000000"/>
        </p:xfrm>
        <a:graphic>
          <a:graphicData uri="http://schemas.openxmlformats.org/drawingml/2006/table">
            <a:tbl>
              <a:tblPr>
                <a:noFill/>
                <a:tableStyleId>{B2ECE7EA-BC82-459E-998D-077EE60A65B9}</a:tableStyleId>
              </a:tblPr>
              <a:tblGrid>
                <a:gridCol w="1447800"/>
                <a:gridCol w="1447800"/>
                <a:gridCol w="1447800"/>
                <a:gridCol w="1447800"/>
              </a:tblGrid>
              <a:tr h="381000">
                <a:tc>
                  <a:txBody>
                    <a:bodyPr/>
                    <a:lstStyle/>
                    <a:p>
                      <a:pPr marL="0" lvl="0" indent="0" algn="ctr" rtl="0">
                        <a:spcBef>
                          <a:spcPts val="0"/>
                        </a:spcBef>
                        <a:spcAft>
                          <a:spcPts val="0"/>
                        </a:spcAft>
                        <a:buNone/>
                      </a:pPr>
                      <a:r>
                        <a:rPr lang="en"/>
                        <a:t>ROUGE-1</a:t>
                      </a:r>
                      <a:endParaRPr/>
                    </a:p>
                  </a:txBody>
                  <a:tcPr marL="91425" marR="91425" marT="91425" marB="91425"/>
                </a:tc>
                <a:tc>
                  <a:txBody>
                    <a:bodyPr/>
                    <a:lstStyle/>
                    <a:p>
                      <a:pPr marL="0" lvl="0" indent="0" algn="ctr" rtl="0">
                        <a:spcBef>
                          <a:spcPts val="0"/>
                        </a:spcBef>
                        <a:spcAft>
                          <a:spcPts val="0"/>
                        </a:spcAft>
                        <a:buNone/>
                      </a:pPr>
                      <a:r>
                        <a:rPr lang="en"/>
                        <a:t>ROUGE-2</a:t>
                      </a:r>
                      <a:endParaRPr/>
                    </a:p>
                  </a:txBody>
                  <a:tcPr marL="91425" marR="91425" marT="91425" marB="91425"/>
                </a:tc>
                <a:tc>
                  <a:txBody>
                    <a:bodyPr/>
                    <a:lstStyle/>
                    <a:p>
                      <a:pPr marL="0" lvl="0" indent="0" algn="ctr" rtl="0">
                        <a:spcBef>
                          <a:spcPts val="0"/>
                        </a:spcBef>
                        <a:spcAft>
                          <a:spcPts val="0"/>
                        </a:spcAft>
                        <a:buNone/>
                      </a:pPr>
                      <a:r>
                        <a:rPr lang="en"/>
                        <a:t>ROUGE-L</a:t>
                      </a:r>
                      <a:endParaRPr/>
                    </a:p>
                  </a:txBody>
                  <a:tcPr marL="91425" marR="91425" marT="91425" marB="91425"/>
                </a:tc>
                <a:tc>
                  <a:txBody>
                    <a:bodyPr/>
                    <a:lstStyle/>
                    <a:p>
                      <a:pPr marL="0" lvl="0" indent="0" algn="ctr" rtl="0">
                        <a:spcBef>
                          <a:spcPts val="0"/>
                        </a:spcBef>
                        <a:spcAft>
                          <a:spcPts val="0"/>
                        </a:spcAft>
                        <a:buNone/>
                      </a:pPr>
                      <a:r>
                        <a:rPr lang="en"/>
                        <a:t>ROUGE-SU4</a:t>
                      </a:r>
                      <a:endParaRPr/>
                    </a:p>
                  </a:txBody>
                  <a:tcPr marL="91425" marR="91425" marT="91425" marB="91425"/>
                </a:tc>
              </a:tr>
              <a:tr h="381000">
                <a:tc>
                  <a:txBody>
                    <a:bodyPr/>
                    <a:lstStyle/>
                    <a:p>
                      <a:pPr marL="0" lvl="0" indent="0" algn="ctr" rtl="0">
                        <a:spcBef>
                          <a:spcPts val="0"/>
                        </a:spcBef>
                        <a:spcAft>
                          <a:spcPts val="0"/>
                        </a:spcAft>
                        <a:buNone/>
                      </a:pPr>
                      <a:r>
                        <a:rPr lang="en"/>
                        <a:t>0.06897</a:t>
                      </a:r>
                      <a:endParaRPr/>
                    </a:p>
                  </a:txBody>
                  <a:tcPr marL="91425" marR="91425" marT="91425" marB="91425"/>
                </a:tc>
                <a:tc>
                  <a:txBody>
                    <a:bodyPr/>
                    <a:lstStyle/>
                    <a:p>
                      <a:pPr marL="0" lvl="0" indent="0" algn="ctr" rtl="0">
                        <a:spcBef>
                          <a:spcPts val="0"/>
                        </a:spcBef>
                        <a:spcAft>
                          <a:spcPts val="0"/>
                        </a:spcAft>
                        <a:buNone/>
                      </a:pPr>
                      <a:r>
                        <a:rPr lang="en"/>
                        <a:t>0.0</a:t>
                      </a:r>
                      <a:endParaRPr/>
                    </a:p>
                  </a:txBody>
                  <a:tcPr marL="91425" marR="91425" marT="91425" marB="91425"/>
                </a:tc>
                <a:tc>
                  <a:txBody>
                    <a:bodyPr/>
                    <a:lstStyle/>
                    <a:p>
                      <a:pPr marL="0" lvl="0" indent="0" algn="ctr" rtl="0">
                        <a:spcBef>
                          <a:spcPts val="0"/>
                        </a:spcBef>
                        <a:spcAft>
                          <a:spcPts val="0"/>
                        </a:spcAft>
                        <a:buNone/>
                      </a:pPr>
                      <a:r>
                        <a:rPr lang="en"/>
                        <a:t>0.06897</a:t>
                      </a:r>
                      <a:endParaRPr/>
                    </a:p>
                  </a:txBody>
                  <a:tcPr marL="91425" marR="91425" marT="91425" marB="91425"/>
                </a:tc>
                <a:tc>
                  <a:txBody>
                    <a:bodyPr/>
                    <a:lstStyle/>
                    <a:p>
                      <a:pPr marL="0" lvl="0" indent="0" algn="ctr" rtl="0">
                        <a:spcBef>
                          <a:spcPts val="0"/>
                        </a:spcBef>
                        <a:spcAft>
                          <a:spcPts val="0"/>
                        </a:spcAft>
                        <a:buNone/>
                      </a:pPr>
                      <a:r>
                        <a:rPr lang="en"/>
                        <a:t>0.01266</a:t>
                      </a:r>
                      <a:endParaRPr/>
                    </a:p>
                  </a:txBody>
                  <a:tcPr marL="91425" marR="91425" marT="91425" marB="91425"/>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Multi-document Summarization with Small Dataset</a:t>
            </a:r>
            <a:endParaRPr/>
          </a:p>
        </p:txBody>
      </p:sp>
      <p:sp>
        <p:nvSpPr>
          <p:cNvPr id="280" name="Google Shape;280;p27"/>
          <p:cNvSpPr txBox="1">
            <a:spLocks noGrp="1"/>
          </p:cNvSpPr>
          <p:nvPr>
            <p:ph type="body" idx="1"/>
          </p:nvPr>
        </p:nvSpPr>
        <p:spPr>
          <a:xfrm>
            <a:off x="311700" y="1152475"/>
            <a:ext cx="8520600" cy="385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found a GitHub repository that takes multiple articles and summarizes them with the pointer-generator network and the MMR algorithm. [5], [6]</a:t>
            </a:r>
            <a:endParaRPr/>
          </a:p>
          <a:p>
            <a:pPr marL="457200" lvl="0" indent="0" algn="l" rtl="0">
              <a:spcBef>
                <a:spcPts val="1600"/>
              </a:spcBef>
              <a:spcAft>
                <a:spcPts val="0"/>
              </a:spcAft>
              <a:buNone/>
            </a:pPr>
            <a:endParaRPr/>
          </a:p>
          <a:p>
            <a:pPr marL="457200" lvl="0" indent="0" algn="l" rtl="0">
              <a:spcBef>
                <a:spcPts val="1600"/>
              </a:spcBef>
              <a:spcAft>
                <a:spcPts val="0"/>
              </a:spcAft>
              <a:buNone/>
            </a:pPr>
            <a:endParaRPr/>
          </a:p>
          <a:p>
            <a:pPr marL="457200" lvl="0" indent="0" algn="l" rtl="0">
              <a:spcBef>
                <a:spcPts val="1600"/>
              </a:spcBef>
              <a:spcAft>
                <a:spcPts val="0"/>
              </a:spcAft>
              <a:buNone/>
            </a:pPr>
            <a:endParaRPr/>
          </a:p>
          <a:p>
            <a:pPr marL="457200" lvl="0" indent="0" algn="l" rtl="0">
              <a:spcBef>
                <a:spcPts val="1600"/>
              </a:spcBef>
              <a:spcAft>
                <a:spcPts val="0"/>
              </a:spcAft>
              <a:buNone/>
            </a:pPr>
            <a:endParaRPr/>
          </a:p>
          <a:p>
            <a:pPr marL="0" lvl="0" indent="0" algn="l" rtl="0">
              <a:spcBef>
                <a:spcPts val="1600"/>
              </a:spcBef>
              <a:spcAft>
                <a:spcPts val="1600"/>
              </a:spcAft>
              <a:buNone/>
            </a:pPr>
            <a:r>
              <a:rPr lang="en"/>
              <a:t>This resulted in a coherent summary, but very low ROUGE scores.</a:t>
            </a:r>
            <a:endParaRPr/>
          </a:p>
        </p:txBody>
      </p:sp>
      <p:grpSp>
        <p:nvGrpSpPr>
          <p:cNvPr id="281" name="Google Shape;281;p27"/>
          <p:cNvGrpSpPr/>
          <p:nvPr/>
        </p:nvGrpSpPr>
        <p:grpSpPr>
          <a:xfrm>
            <a:off x="991109" y="2474100"/>
            <a:ext cx="1352700" cy="1273175"/>
            <a:chOff x="991109" y="2474100"/>
            <a:chExt cx="1352700" cy="1273175"/>
          </a:xfrm>
        </p:grpSpPr>
        <p:sp>
          <p:nvSpPr>
            <p:cNvPr id="282" name="Google Shape;282;p27"/>
            <p:cNvSpPr/>
            <p:nvPr/>
          </p:nvSpPr>
          <p:spPr>
            <a:xfrm>
              <a:off x="1200875" y="2474100"/>
              <a:ext cx="933174" cy="947700"/>
            </a:xfrm>
            <a:prstGeom prst="flowChartMulti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7"/>
            <p:cNvSpPr txBox="1"/>
            <p:nvPr/>
          </p:nvSpPr>
          <p:spPr>
            <a:xfrm>
              <a:off x="991109" y="3486875"/>
              <a:ext cx="1352700" cy="260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a:t>~160 useful articles in small dataset</a:t>
              </a:r>
              <a:endParaRPr sz="1000"/>
            </a:p>
          </p:txBody>
        </p:sp>
      </p:grpSp>
      <p:grpSp>
        <p:nvGrpSpPr>
          <p:cNvPr id="284" name="Google Shape;284;p27"/>
          <p:cNvGrpSpPr/>
          <p:nvPr/>
        </p:nvGrpSpPr>
        <p:grpSpPr>
          <a:xfrm>
            <a:off x="2933509" y="2474100"/>
            <a:ext cx="1352700" cy="1273175"/>
            <a:chOff x="2933509" y="2474100"/>
            <a:chExt cx="1352700" cy="1273175"/>
          </a:xfrm>
        </p:grpSpPr>
        <p:sp>
          <p:nvSpPr>
            <p:cNvPr id="285" name="Google Shape;285;p27"/>
            <p:cNvSpPr/>
            <p:nvPr/>
          </p:nvSpPr>
          <p:spPr>
            <a:xfrm>
              <a:off x="3143263" y="2474100"/>
              <a:ext cx="933174" cy="947700"/>
            </a:xfrm>
            <a:prstGeom prst="flowChartMulti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7"/>
            <p:cNvSpPr txBox="1"/>
            <p:nvPr/>
          </p:nvSpPr>
          <p:spPr>
            <a:xfrm>
              <a:off x="2933509" y="3486875"/>
              <a:ext cx="1352700" cy="260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a:t>16 summaries of useful articles</a:t>
              </a:r>
              <a:endParaRPr sz="1000"/>
            </a:p>
          </p:txBody>
        </p:sp>
      </p:grpSp>
      <p:sp>
        <p:nvSpPr>
          <p:cNvPr id="287" name="Google Shape;287;p27"/>
          <p:cNvSpPr/>
          <p:nvPr/>
        </p:nvSpPr>
        <p:spPr>
          <a:xfrm>
            <a:off x="5085638" y="2474100"/>
            <a:ext cx="933174" cy="947700"/>
          </a:xfrm>
          <a:prstGeom prst="flowChartMulti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7"/>
          <p:cNvSpPr txBox="1"/>
          <p:nvPr/>
        </p:nvSpPr>
        <p:spPr>
          <a:xfrm>
            <a:off x="4875909" y="3486875"/>
            <a:ext cx="1352700" cy="260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a:t>2 summaries of summaries</a:t>
            </a:r>
            <a:endParaRPr sz="1000"/>
          </a:p>
        </p:txBody>
      </p:sp>
      <p:sp>
        <p:nvSpPr>
          <p:cNvPr id="289" name="Google Shape;289;p27"/>
          <p:cNvSpPr/>
          <p:nvPr/>
        </p:nvSpPr>
        <p:spPr>
          <a:xfrm>
            <a:off x="7028025" y="2474100"/>
            <a:ext cx="933174" cy="947700"/>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7"/>
          <p:cNvSpPr txBox="1"/>
          <p:nvPr/>
        </p:nvSpPr>
        <p:spPr>
          <a:xfrm>
            <a:off x="6818309" y="3486875"/>
            <a:ext cx="1352700" cy="260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a:t>1 final summary</a:t>
            </a:r>
            <a:endParaRPr sz="1000"/>
          </a:p>
        </p:txBody>
      </p:sp>
      <p:cxnSp>
        <p:nvCxnSpPr>
          <p:cNvPr id="291" name="Google Shape;291;p27"/>
          <p:cNvCxnSpPr>
            <a:stCxn id="282" idx="3"/>
            <a:endCxn id="285" idx="1"/>
          </p:cNvCxnSpPr>
          <p:nvPr/>
        </p:nvCxnSpPr>
        <p:spPr>
          <a:xfrm>
            <a:off x="2134049" y="2947950"/>
            <a:ext cx="1009200" cy="0"/>
          </a:xfrm>
          <a:prstGeom prst="straightConnector1">
            <a:avLst/>
          </a:prstGeom>
          <a:noFill/>
          <a:ln w="19050" cap="flat" cmpd="sng">
            <a:solidFill>
              <a:schemeClr val="dk2"/>
            </a:solidFill>
            <a:prstDash val="solid"/>
            <a:round/>
            <a:headEnd type="none" w="med" len="med"/>
            <a:tailEnd type="triangle" w="med" len="med"/>
          </a:ln>
        </p:spPr>
      </p:cxnSp>
      <p:cxnSp>
        <p:nvCxnSpPr>
          <p:cNvPr id="292" name="Google Shape;292;p27"/>
          <p:cNvCxnSpPr>
            <a:stCxn id="285" idx="3"/>
            <a:endCxn id="287" idx="1"/>
          </p:cNvCxnSpPr>
          <p:nvPr/>
        </p:nvCxnSpPr>
        <p:spPr>
          <a:xfrm>
            <a:off x="4076437" y="2947950"/>
            <a:ext cx="1009200" cy="0"/>
          </a:xfrm>
          <a:prstGeom prst="straightConnector1">
            <a:avLst/>
          </a:prstGeom>
          <a:noFill/>
          <a:ln w="19050" cap="flat" cmpd="sng">
            <a:solidFill>
              <a:schemeClr val="dk2"/>
            </a:solidFill>
            <a:prstDash val="solid"/>
            <a:round/>
            <a:headEnd type="none" w="med" len="med"/>
            <a:tailEnd type="triangle" w="med" len="med"/>
          </a:ln>
        </p:spPr>
      </p:cxnSp>
      <p:cxnSp>
        <p:nvCxnSpPr>
          <p:cNvPr id="293" name="Google Shape;293;p27"/>
          <p:cNvCxnSpPr>
            <a:stCxn id="287" idx="3"/>
            <a:endCxn id="289" idx="1"/>
          </p:cNvCxnSpPr>
          <p:nvPr/>
        </p:nvCxnSpPr>
        <p:spPr>
          <a:xfrm>
            <a:off x="6018812" y="2947950"/>
            <a:ext cx="1009200" cy="0"/>
          </a:xfrm>
          <a:prstGeom prst="straightConnector1">
            <a:avLst/>
          </a:prstGeom>
          <a:noFill/>
          <a:ln w="19050" cap="flat" cmpd="sng">
            <a:solidFill>
              <a:schemeClr val="dk2"/>
            </a:solidFill>
            <a:prstDash val="solid"/>
            <a:round/>
            <a:headEnd type="none" w="med" len="med"/>
            <a:tailEnd type="triangle" w="med" len="med"/>
          </a:ln>
        </p:spPr>
      </p:cxnSp>
      <p:sp>
        <p:nvSpPr>
          <p:cNvPr id="294" name="Google Shape;294;p27"/>
          <p:cNvSpPr txBox="1"/>
          <p:nvPr/>
        </p:nvSpPr>
        <p:spPr>
          <a:xfrm>
            <a:off x="2172000" y="2601075"/>
            <a:ext cx="933300" cy="289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a:t>Summarization</a:t>
            </a:r>
            <a:endParaRPr sz="800"/>
          </a:p>
        </p:txBody>
      </p:sp>
      <p:sp>
        <p:nvSpPr>
          <p:cNvPr id="295" name="Google Shape;295;p27"/>
          <p:cNvSpPr txBox="1"/>
          <p:nvPr/>
        </p:nvSpPr>
        <p:spPr>
          <a:xfrm>
            <a:off x="4114375" y="2601075"/>
            <a:ext cx="933300" cy="289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a:t>Summarization</a:t>
            </a:r>
            <a:endParaRPr sz="800"/>
          </a:p>
        </p:txBody>
      </p:sp>
      <p:sp>
        <p:nvSpPr>
          <p:cNvPr id="296" name="Google Shape;296;p27"/>
          <p:cNvSpPr txBox="1"/>
          <p:nvPr/>
        </p:nvSpPr>
        <p:spPr>
          <a:xfrm>
            <a:off x="6056763" y="2601075"/>
            <a:ext cx="933300" cy="289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a:t>Summarization</a:t>
            </a:r>
            <a:endParaRPr sz="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t>Result from Multi-document Summarization of Small Dataset</a:t>
            </a:r>
            <a:endParaRPr sz="2400"/>
          </a:p>
        </p:txBody>
      </p:sp>
      <p:sp>
        <p:nvSpPr>
          <p:cNvPr id="302" name="Google Shape;302;p28"/>
          <p:cNvSpPr txBox="1">
            <a:spLocks noGrp="1"/>
          </p:cNvSpPr>
          <p:nvPr>
            <p:ph type="body" idx="1"/>
          </p:nvPr>
        </p:nvSpPr>
        <p:spPr>
          <a:xfrm>
            <a:off x="311700" y="1159700"/>
            <a:ext cx="8520600" cy="3416400"/>
          </a:xfrm>
          <a:prstGeom prst="rect">
            <a:avLst/>
          </a:prstGeom>
        </p:spPr>
        <p:txBody>
          <a:bodyPr spcFirstLastPara="1" wrap="square" lIns="91425" tIns="91425" rIns="91425" bIns="91425" anchor="t" anchorCtr="0">
            <a:noAutofit/>
          </a:bodyPr>
          <a:lstStyle/>
          <a:p>
            <a:pPr marL="0" lvl="0" indent="0" algn="just" rtl="0">
              <a:lnSpc>
                <a:spcPct val="100000"/>
              </a:lnSpc>
              <a:spcBef>
                <a:spcPts val="0"/>
              </a:spcBef>
              <a:spcAft>
                <a:spcPts val="0"/>
              </a:spcAft>
              <a:buNone/>
            </a:pPr>
            <a:r>
              <a:rPr lang="en" sz="1700"/>
              <a:t>The resulting summary is readable and coherent, which is quite incredible and unexpected:</a:t>
            </a:r>
            <a:endParaRPr sz="1700"/>
          </a:p>
          <a:p>
            <a:pPr marL="0" lvl="0" indent="0" algn="just" rtl="0">
              <a:spcBef>
                <a:spcPts val="1600"/>
              </a:spcBef>
              <a:spcAft>
                <a:spcPts val="0"/>
              </a:spcAft>
              <a:buNone/>
            </a:pPr>
            <a:r>
              <a:rPr lang="en" sz="1700" i="1">
                <a:solidFill>
                  <a:srgbClr val="000000"/>
                </a:solidFill>
              </a:rPr>
              <a:t>“</a:t>
            </a:r>
            <a:r>
              <a:rPr lang="en" sz="1700" i="1">
                <a:solidFill>
                  <a:srgbClr val="000000"/>
                </a:solidFill>
                <a:highlight>
                  <a:srgbClr val="00FF00"/>
                </a:highlight>
              </a:rPr>
              <a:t>Harvey is now the benchmark disaster of record in the United States. If past disasters are any indication, those numbers will only grow in the coming days and weeks. In fact, Harvey is likely already the worst rainstorm in U.S. history, but Harvey is in a class by itself. As a result, Harvey is the third 500-year flood to hit the houston area in the past three years, who have a federal flood policy in place.</a:t>
            </a:r>
            <a:r>
              <a:rPr lang="en" sz="1700" i="1">
                <a:solidFill>
                  <a:srgbClr val="000000"/>
                </a:solidFill>
              </a:rPr>
              <a:t> </a:t>
            </a:r>
            <a:r>
              <a:rPr lang="en" sz="1700" i="1">
                <a:solidFill>
                  <a:srgbClr val="000000"/>
                </a:solidFill>
                <a:highlight>
                  <a:srgbClr val="FF9900"/>
                </a:highlight>
              </a:rPr>
              <a:t>But a Category 4 hurricane and has lingered dropping heavy rain as a tropical storm.</a:t>
            </a:r>
            <a:r>
              <a:rPr lang="en" sz="1700" i="1">
                <a:solidFill>
                  <a:srgbClr val="000000"/>
                </a:solidFill>
              </a:rPr>
              <a:t>”</a:t>
            </a:r>
            <a:endParaRPr sz="1700" i="1">
              <a:solidFill>
                <a:srgbClr val="000000"/>
              </a:solidFill>
            </a:endParaRPr>
          </a:p>
          <a:p>
            <a:pPr marL="0" lvl="0" indent="0" algn="just" rtl="0">
              <a:spcBef>
                <a:spcPts val="1600"/>
              </a:spcBef>
              <a:spcAft>
                <a:spcPts val="0"/>
              </a:spcAft>
              <a:buNone/>
            </a:pPr>
            <a:r>
              <a:rPr lang="en" sz="1700"/>
              <a:t>But the ROUGE scores are very low:</a:t>
            </a:r>
            <a:endParaRPr sz="1700"/>
          </a:p>
          <a:p>
            <a:pPr marL="0" lvl="0" indent="0" algn="just" rtl="0">
              <a:spcBef>
                <a:spcPts val="1600"/>
              </a:spcBef>
              <a:spcAft>
                <a:spcPts val="1600"/>
              </a:spcAft>
              <a:buNone/>
            </a:pPr>
            <a:endParaRPr sz="1600"/>
          </a:p>
        </p:txBody>
      </p:sp>
      <p:graphicFrame>
        <p:nvGraphicFramePr>
          <p:cNvPr id="303" name="Google Shape;303;p28"/>
          <p:cNvGraphicFramePr/>
          <p:nvPr/>
        </p:nvGraphicFramePr>
        <p:xfrm>
          <a:off x="1642650" y="4277300"/>
          <a:ext cx="3000000" cy="3000000"/>
        </p:xfrm>
        <a:graphic>
          <a:graphicData uri="http://schemas.openxmlformats.org/drawingml/2006/table">
            <a:tbl>
              <a:tblPr>
                <a:noFill/>
                <a:tableStyleId>{B2ECE7EA-BC82-459E-998D-077EE60A65B9}</a:tableStyleId>
              </a:tblPr>
              <a:tblGrid>
                <a:gridCol w="1447800"/>
                <a:gridCol w="1447800"/>
                <a:gridCol w="1447800"/>
                <a:gridCol w="1447800"/>
              </a:tblGrid>
              <a:tr h="381000">
                <a:tc>
                  <a:txBody>
                    <a:bodyPr/>
                    <a:lstStyle/>
                    <a:p>
                      <a:pPr marL="0" lvl="0" indent="0" algn="ctr" rtl="0">
                        <a:spcBef>
                          <a:spcPts val="0"/>
                        </a:spcBef>
                        <a:spcAft>
                          <a:spcPts val="0"/>
                        </a:spcAft>
                        <a:buNone/>
                      </a:pPr>
                      <a:r>
                        <a:rPr lang="en"/>
                        <a:t>ROUGE-1</a:t>
                      </a:r>
                      <a:endParaRPr/>
                    </a:p>
                  </a:txBody>
                  <a:tcPr marL="91425" marR="91425" marT="91425" marB="91425"/>
                </a:tc>
                <a:tc>
                  <a:txBody>
                    <a:bodyPr/>
                    <a:lstStyle/>
                    <a:p>
                      <a:pPr marL="0" lvl="0" indent="0" algn="ctr" rtl="0">
                        <a:spcBef>
                          <a:spcPts val="0"/>
                        </a:spcBef>
                        <a:spcAft>
                          <a:spcPts val="0"/>
                        </a:spcAft>
                        <a:buNone/>
                      </a:pPr>
                      <a:r>
                        <a:rPr lang="en"/>
                        <a:t>ROUGE-2</a:t>
                      </a:r>
                      <a:endParaRPr/>
                    </a:p>
                  </a:txBody>
                  <a:tcPr marL="91425" marR="91425" marT="91425" marB="91425"/>
                </a:tc>
                <a:tc>
                  <a:txBody>
                    <a:bodyPr/>
                    <a:lstStyle/>
                    <a:p>
                      <a:pPr marL="0" lvl="0" indent="0" algn="ctr" rtl="0">
                        <a:spcBef>
                          <a:spcPts val="0"/>
                        </a:spcBef>
                        <a:spcAft>
                          <a:spcPts val="0"/>
                        </a:spcAft>
                        <a:buNone/>
                      </a:pPr>
                      <a:r>
                        <a:rPr lang="en"/>
                        <a:t>ROUGE-L</a:t>
                      </a:r>
                      <a:endParaRPr/>
                    </a:p>
                  </a:txBody>
                  <a:tcPr marL="91425" marR="91425" marT="91425" marB="91425"/>
                </a:tc>
                <a:tc>
                  <a:txBody>
                    <a:bodyPr/>
                    <a:lstStyle/>
                    <a:p>
                      <a:pPr marL="0" lvl="0" indent="0" algn="ctr" rtl="0">
                        <a:spcBef>
                          <a:spcPts val="0"/>
                        </a:spcBef>
                        <a:spcAft>
                          <a:spcPts val="0"/>
                        </a:spcAft>
                        <a:buNone/>
                      </a:pPr>
                      <a:r>
                        <a:rPr lang="en"/>
                        <a:t>ROUGE-SU4</a:t>
                      </a:r>
                      <a:endParaRPr/>
                    </a:p>
                  </a:txBody>
                  <a:tcPr marL="91425" marR="91425" marT="91425" marB="91425"/>
                </a:tc>
              </a:tr>
              <a:tr h="381000">
                <a:tc>
                  <a:txBody>
                    <a:bodyPr/>
                    <a:lstStyle/>
                    <a:p>
                      <a:pPr marL="0" lvl="0" indent="0" algn="ctr" rtl="0">
                        <a:spcBef>
                          <a:spcPts val="0"/>
                        </a:spcBef>
                        <a:spcAft>
                          <a:spcPts val="0"/>
                        </a:spcAft>
                        <a:buNone/>
                      </a:pPr>
                      <a:r>
                        <a:rPr lang="en"/>
                        <a:t>0.03448</a:t>
                      </a:r>
                      <a:endParaRPr/>
                    </a:p>
                  </a:txBody>
                  <a:tcPr marL="91425" marR="91425" marT="91425" marB="91425"/>
                </a:tc>
                <a:tc>
                  <a:txBody>
                    <a:bodyPr/>
                    <a:lstStyle/>
                    <a:p>
                      <a:pPr marL="0" lvl="0" indent="0" algn="ctr" rtl="0">
                        <a:spcBef>
                          <a:spcPts val="0"/>
                        </a:spcBef>
                        <a:spcAft>
                          <a:spcPts val="0"/>
                        </a:spcAft>
                        <a:buNone/>
                      </a:pPr>
                      <a:r>
                        <a:rPr lang="en"/>
                        <a:t>0.0</a:t>
                      </a:r>
                      <a:endParaRPr/>
                    </a:p>
                  </a:txBody>
                  <a:tcPr marL="91425" marR="91425" marT="91425" marB="91425"/>
                </a:tc>
                <a:tc>
                  <a:txBody>
                    <a:bodyPr/>
                    <a:lstStyle/>
                    <a:p>
                      <a:pPr marL="0" lvl="0" indent="0" algn="ctr" rtl="0">
                        <a:spcBef>
                          <a:spcPts val="0"/>
                        </a:spcBef>
                        <a:spcAft>
                          <a:spcPts val="0"/>
                        </a:spcAft>
                        <a:buNone/>
                      </a:pPr>
                      <a:r>
                        <a:rPr lang="en"/>
                        <a:t>0.03448</a:t>
                      </a:r>
                      <a:endParaRPr/>
                    </a:p>
                  </a:txBody>
                  <a:tcPr marL="91425" marR="91425" marT="91425" marB="91425"/>
                </a:tc>
                <a:tc>
                  <a:txBody>
                    <a:bodyPr/>
                    <a:lstStyle/>
                    <a:p>
                      <a:pPr marL="0" lvl="0" indent="0" algn="ctr" rtl="0">
                        <a:spcBef>
                          <a:spcPts val="0"/>
                        </a:spcBef>
                        <a:spcAft>
                          <a:spcPts val="0"/>
                        </a:spcAft>
                        <a:buNone/>
                      </a:pPr>
                      <a:r>
                        <a:rPr lang="en"/>
                        <a:t>0.00633</a:t>
                      </a:r>
                      <a:endParaRPr/>
                    </a:p>
                  </a:txBody>
                  <a:tcPr marL="91425" marR="91425" marT="91425" marB="91425"/>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t>Multi-document Summarization with Wikipedia Article</a:t>
            </a:r>
            <a:endParaRPr sz="2400"/>
          </a:p>
        </p:txBody>
      </p:sp>
      <p:sp>
        <p:nvSpPr>
          <p:cNvPr id="309" name="Google Shape;309;p2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Another approach we tried, which worked very well, was summarizing the Wikipedia article for Hurricane Harvey using the GitHub library. [5], [6]</a:t>
            </a: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
        <p:nvSpPr>
          <p:cNvPr id="310" name="Google Shape;310;p29"/>
          <p:cNvSpPr/>
          <p:nvPr/>
        </p:nvSpPr>
        <p:spPr>
          <a:xfrm>
            <a:off x="882575" y="2025575"/>
            <a:ext cx="1497600" cy="25437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9"/>
          <p:cNvSpPr txBox="1"/>
          <p:nvPr/>
        </p:nvSpPr>
        <p:spPr>
          <a:xfrm>
            <a:off x="1110550" y="4581475"/>
            <a:ext cx="1034400" cy="260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a:t>Wikipedia Article</a:t>
            </a:r>
            <a:endParaRPr sz="1000"/>
          </a:p>
        </p:txBody>
      </p:sp>
      <p:sp>
        <p:nvSpPr>
          <p:cNvPr id="312" name="Google Shape;312;p29"/>
          <p:cNvSpPr/>
          <p:nvPr/>
        </p:nvSpPr>
        <p:spPr>
          <a:xfrm>
            <a:off x="940450" y="2076200"/>
            <a:ext cx="1374600" cy="4557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9"/>
          <p:cNvSpPr/>
          <p:nvPr/>
        </p:nvSpPr>
        <p:spPr>
          <a:xfrm>
            <a:off x="944075" y="2571750"/>
            <a:ext cx="1374600" cy="4557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9"/>
          <p:cNvSpPr/>
          <p:nvPr/>
        </p:nvSpPr>
        <p:spPr>
          <a:xfrm>
            <a:off x="944075" y="3067300"/>
            <a:ext cx="1374600" cy="4557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9"/>
          <p:cNvSpPr/>
          <p:nvPr/>
        </p:nvSpPr>
        <p:spPr>
          <a:xfrm>
            <a:off x="944075" y="3562850"/>
            <a:ext cx="1374600" cy="4557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9"/>
          <p:cNvSpPr/>
          <p:nvPr/>
        </p:nvSpPr>
        <p:spPr>
          <a:xfrm>
            <a:off x="940450" y="4072163"/>
            <a:ext cx="1374600" cy="4557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9"/>
          <p:cNvSpPr/>
          <p:nvPr/>
        </p:nvSpPr>
        <p:spPr>
          <a:xfrm>
            <a:off x="3368725" y="2076200"/>
            <a:ext cx="376164" cy="455706"/>
          </a:xfrm>
          <a:prstGeom prst="flowChartMulti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9"/>
          <p:cNvSpPr/>
          <p:nvPr/>
        </p:nvSpPr>
        <p:spPr>
          <a:xfrm>
            <a:off x="3368725" y="2571750"/>
            <a:ext cx="376164" cy="455706"/>
          </a:xfrm>
          <a:prstGeom prst="flowChartMulti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9"/>
          <p:cNvSpPr/>
          <p:nvPr/>
        </p:nvSpPr>
        <p:spPr>
          <a:xfrm>
            <a:off x="3368725" y="3070750"/>
            <a:ext cx="376164" cy="455706"/>
          </a:xfrm>
          <a:prstGeom prst="flowChartMulti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9"/>
          <p:cNvSpPr/>
          <p:nvPr/>
        </p:nvSpPr>
        <p:spPr>
          <a:xfrm>
            <a:off x="3368725" y="3569738"/>
            <a:ext cx="376164" cy="455706"/>
          </a:xfrm>
          <a:prstGeom prst="flowChartMulti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9"/>
          <p:cNvSpPr/>
          <p:nvPr/>
        </p:nvSpPr>
        <p:spPr>
          <a:xfrm>
            <a:off x="3368725" y="4072175"/>
            <a:ext cx="376164" cy="455706"/>
          </a:xfrm>
          <a:prstGeom prst="flowChartMulti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22" name="Google Shape;322;p29"/>
          <p:cNvCxnSpPr>
            <a:stCxn id="312" idx="3"/>
            <a:endCxn id="317" idx="1"/>
          </p:cNvCxnSpPr>
          <p:nvPr/>
        </p:nvCxnSpPr>
        <p:spPr>
          <a:xfrm>
            <a:off x="2315050" y="2304050"/>
            <a:ext cx="1053600" cy="0"/>
          </a:xfrm>
          <a:prstGeom prst="straightConnector1">
            <a:avLst/>
          </a:prstGeom>
          <a:noFill/>
          <a:ln w="9525" cap="flat" cmpd="sng">
            <a:solidFill>
              <a:schemeClr val="dk2"/>
            </a:solidFill>
            <a:prstDash val="solid"/>
            <a:round/>
            <a:headEnd type="none" w="med" len="med"/>
            <a:tailEnd type="triangle" w="med" len="med"/>
          </a:ln>
        </p:spPr>
      </p:cxnSp>
      <p:cxnSp>
        <p:nvCxnSpPr>
          <p:cNvPr id="323" name="Google Shape;323;p29"/>
          <p:cNvCxnSpPr>
            <a:stCxn id="313" idx="3"/>
            <a:endCxn id="318" idx="1"/>
          </p:cNvCxnSpPr>
          <p:nvPr/>
        </p:nvCxnSpPr>
        <p:spPr>
          <a:xfrm>
            <a:off x="2318675" y="2799600"/>
            <a:ext cx="1050000" cy="0"/>
          </a:xfrm>
          <a:prstGeom prst="straightConnector1">
            <a:avLst/>
          </a:prstGeom>
          <a:noFill/>
          <a:ln w="9525" cap="flat" cmpd="sng">
            <a:solidFill>
              <a:schemeClr val="dk2"/>
            </a:solidFill>
            <a:prstDash val="solid"/>
            <a:round/>
            <a:headEnd type="none" w="med" len="med"/>
            <a:tailEnd type="triangle" w="med" len="med"/>
          </a:ln>
        </p:spPr>
      </p:cxnSp>
      <p:cxnSp>
        <p:nvCxnSpPr>
          <p:cNvPr id="324" name="Google Shape;324;p29"/>
          <p:cNvCxnSpPr>
            <a:stCxn id="314" idx="3"/>
            <a:endCxn id="319" idx="1"/>
          </p:cNvCxnSpPr>
          <p:nvPr/>
        </p:nvCxnSpPr>
        <p:spPr>
          <a:xfrm>
            <a:off x="2318675" y="3295150"/>
            <a:ext cx="1050000" cy="3600"/>
          </a:xfrm>
          <a:prstGeom prst="straightConnector1">
            <a:avLst/>
          </a:prstGeom>
          <a:noFill/>
          <a:ln w="9525" cap="flat" cmpd="sng">
            <a:solidFill>
              <a:schemeClr val="dk2"/>
            </a:solidFill>
            <a:prstDash val="solid"/>
            <a:round/>
            <a:headEnd type="none" w="med" len="med"/>
            <a:tailEnd type="triangle" w="med" len="med"/>
          </a:ln>
        </p:spPr>
      </p:cxnSp>
      <p:cxnSp>
        <p:nvCxnSpPr>
          <p:cNvPr id="325" name="Google Shape;325;p29"/>
          <p:cNvCxnSpPr>
            <a:stCxn id="315" idx="3"/>
            <a:endCxn id="320" idx="1"/>
          </p:cNvCxnSpPr>
          <p:nvPr/>
        </p:nvCxnSpPr>
        <p:spPr>
          <a:xfrm>
            <a:off x="2318675" y="3790700"/>
            <a:ext cx="1050000" cy="6900"/>
          </a:xfrm>
          <a:prstGeom prst="straightConnector1">
            <a:avLst/>
          </a:prstGeom>
          <a:noFill/>
          <a:ln w="9525" cap="flat" cmpd="sng">
            <a:solidFill>
              <a:schemeClr val="dk2"/>
            </a:solidFill>
            <a:prstDash val="solid"/>
            <a:round/>
            <a:headEnd type="none" w="med" len="med"/>
            <a:tailEnd type="triangle" w="med" len="med"/>
          </a:ln>
        </p:spPr>
      </p:cxnSp>
      <p:cxnSp>
        <p:nvCxnSpPr>
          <p:cNvPr id="326" name="Google Shape;326;p29"/>
          <p:cNvCxnSpPr>
            <a:stCxn id="316" idx="3"/>
            <a:endCxn id="321" idx="1"/>
          </p:cNvCxnSpPr>
          <p:nvPr/>
        </p:nvCxnSpPr>
        <p:spPr>
          <a:xfrm>
            <a:off x="2315050" y="4300013"/>
            <a:ext cx="1053600" cy="0"/>
          </a:xfrm>
          <a:prstGeom prst="straightConnector1">
            <a:avLst/>
          </a:prstGeom>
          <a:noFill/>
          <a:ln w="9525" cap="flat" cmpd="sng">
            <a:solidFill>
              <a:schemeClr val="dk2"/>
            </a:solidFill>
            <a:prstDash val="solid"/>
            <a:round/>
            <a:headEnd type="none" w="med" len="med"/>
            <a:tailEnd type="triangle" w="med" len="med"/>
          </a:ln>
        </p:spPr>
      </p:cxnSp>
      <p:sp>
        <p:nvSpPr>
          <p:cNvPr id="327" name="Google Shape;327;p29"/>
          <p:cNvSpPr txBox="1"/>
          <p:nvPr/>
        </p:nvSpPr>
        <p:spPr>
          <a:xfrm>
            <a:off x="3031808" y="4574600"/>
            <a:ext cx="1050000" cy="29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a:t>Multiple “articles” from contents</a:t>
            </a:r>
            <a:endParaRPr sz="1000"/>
          </a:p>
        </p:txBody>
      </p:sp>
      <p:sp>
        <p:nvSpPr>
          <p:cNvPr id="328" name="Google Shape;328;p29"/>
          <p:cNvSpPr/>
          <p:nvPr/>
        </p:nvSpPr>
        <p:spPr>
          <a:xfrm>
            <a:off x="5410188" y="2106925"/>
            <a:ext cx="339984" cy="394254"/>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9"/>
          <p:cNvSpPr/>
          <p:nvPr/>
        </p:nvSpPr>
        <p:spPr>
          <a:xfrm>
            <a:off x="5410188" y="2602475"/>
            <a:ext cx="339984" cy="394254"/>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9"/>
          <p:cNvSpPr/>
          <p:nvPr/>
        </p:nvSpPr>
        <p:spPr>
          <a:xfrm>
            <a:off x="5410188" y="3104912"/>
            <a:ext cx="339984" cy="394254"/>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9"/>
          <p:cNvSpPr/>
          <p:nvPr/>
        </p:nvSpPr>
        <p:spPr>
          <a:xfrm>
            <a:off x="5410188" y="3600475"/>
            <a:ext cx="339984" cy="394254"/>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9"/>
          <p:cNvSpPr/>
          <p:nvPr/>
        </p:nvSpPr>
        <p:spPr>
          <a:xfrm>
            <a:off x="5410188" y="4102900"/>
            <a:ext cx="339984" cy="394254"/>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33" name="Google Shape;333;p29"/>
          <p:cNvCxnSpPr>
            <a:stCxn id="317" idx="3"/>
            <a:endCxn id="328" idx="1"/>
          </p:cNvCxnSpPr>
          <p:nvPr/>
        </p:nvCxnSpPr>
        <p:spPr>
          <a:xfrm>
            <a:off x="3744889" y="2304053"/>
            <a:ext cx="1665300" cy="0"/>
          </a:xfrm>
          <a:prstGeom prst="straightConnector1">
            <a:avLst/>
          </a:prstGeom>
          <a:noFill/>
          <a:ln w="9525" cap="flat" cmpd="sng">
            <a:solidFill>
              <a:schemeClr val="dk2"/>
            </a:solidFill>
            <a:prstDash val="solid"/>
            <a:round/>
            <a:headEnd type="none" w="med" len="med"/>
            <a:tailEnd type="triangle" w="med" len="med"/>
          </a:ln>
        </p:spPr>
      </p:cxnSp>
      <p:cxnSp>
        <p:nvCxnSpPr>
          <p:cNvPr id="334" name="Google Shape;334;p29"/>
          <p:cNvCxnSpPr>
            <a:stCxn id="318" idx="3"/>
            <a:endCxn id="329" idx="1"/>
          </p:cNvCxnSpPr>
          <p:nvPr/>
        </p:nvCxnSpPr>
        <p:spPr>
          <a:xfrm>
            <a:off x="3744889" y="2799603"/>
            <a:ext cx="1665300" cy="0"/>
          </a:xfrm>
          <a:prstGeom prst="straightConnector1">
            <a:avLst/>
          </a:prstGeom>
          <a:noFill/>
          <a:ln w="9525" cap="flat" cmpd="sng">
            <a:solidFill>
              <a:schemeClr val="dk2"/>
            </a:solidFill>
            <a:prstDash val="solid"/>
            <a:round/>
            <a:headEnd type="none" w="med" len="med"/>
            <a:tailEnd type="triangle" w="med" len="med"/>
          </a:ln>
        </p:spPr>
      </p:cxnSp>
      <p:cxnSp>
        <p:nvCxnSpPr>
          <p:cNvPr id="335" name="Google Shape;335;p29"/>
          <p:cNvCxnSpPr>
            <a:stCxn id="319" idx="3"/>
            <a:endCxn id="330" idx="1"/>
          </p:cNvCxnSpPr>
          <p:nvPr/>
        </p:nvCxnSpPr>
        <p:spPr>
          <a:xfrm>
            <a:off x="3744889" y="3298603"/>
            <a:ext cx="1665300" cy="3300"/>
          </a:xfrm>
          <a:prstGeom prst="straightConnector1">
            <a:avLst/>
          </a:prstGeom>
          <a:noFill/>
          <a:ln w="9525" cap="flat" cmpd="sng">
            <a:solidFill>
              <a:schemeClr val="dk2"/>
            </a:solidFill>
            <a:prstDash val="solid"/>
            <a:round/>
            <a:headEnd type="none" w="med" len="med"/>
            <a:tailEnd type="triangle" w="med" len="med"/>
          </a:ln>
        </p:spPr>
      </p:cxnSp>
      <p:cxnSp>
        <p:nvCxnSpPr>
          <p:cNvPr id="336" name="Google Shape;336;p29"/>
          <p:cNvCxnSpPr>
            <a:stCxn id="320" idx="3"/>
            <a:endCxn id="331" idx="1"/>
          </p:cNvCxnSpPr>
          <p:nvPr/>
        </p:nvCxnSpPr>
        <p:spPr>
          <a:xfrm>
            <a:off x="3744889" y="3797591"/>
            <a:ext cx="1665300" cy="0"/>
          </a:xfrm>
          <a:prstGeom prst="straightConnector1">
            <a:avLst/>
          </a:prstGeom>
          <a:noFill/>
          <a:ln w="9525" cap="flat" cmpd="sng">
            <a:solidFill>
              <a:schemeClr val="dk2"/>
            </a:solidFill>
            <a:prstDash val="solid"/>
            <a:round/>
            <a:headEnd type="none" w="med" len="med"/>
            <a:tailEnd type="triangle" w="med" len="med"/>
          </a:ln>
        </p:spPr>
      </p:cxnSp>
      <p:cxnSp>
        <p:nvCxnSpPr>
          <p:cNvPr id="337" name="Google Shape;337;p29"/>
          <p:cNvCxnSpPr>
            <a:stCxn id="321" idx="3"/>
            <a:endCxn id="332" idx="1"/>
          </p:cNvCxnSpPr>
          <p:nvPr/>
        </p:nvCxnSpPr>
        <p:spPr>
          <a:xfrm>
            <a:off x="3744889" y="4300028"/>
            <a:ext cx="1665300" cy="0"/>
          </a:xfrm>
          <a:prstGeom prst="straightConnector1">
            <a:avLst/>
          </a:prstGeom>
          <a:noFill/>
          <a:ln w="9525" cap="flat" cmpd="sng">
            <a:solidFill>
              <a:schemeClr val="dk2"/>
            </a:solidFill>
            <a:prstDash val="solid"/>
            <a:round/>
            <a:headEnd type="none" w="med" len="med"/>
            <a:tailEnd type="triangle" w="med" len="med"/>
          </a:ln>
        </p:spPr>
      </p:cxnSp>
      <p:sp>
        <p:nvSpPr>
          <p:cNvPr id="338" name="Google Shape;338;p29"/>
          <p:cNvSpPr/>
          <p:nvPr/>
        </p:nvSpPr>
        <p:spPr>
          <a:xfrm>
            <a:off x="5800350" y="2191900"/>
            <a:ext cx="339900" cy="2206500"/>
          </a:xfrm>
          <a:prstGeom prst="rightBrace">
            <a:avLst>
              <a:gd name="adj1" fmla="val 8333"/>
              <a:gd name="adj2"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9"/>
          <p:cNvSpPr/>
          <p:nvPr/>
        </p:nvSpPr>
        <p:spPr>
          <a:xfrm>
            <a:off x="7305545" y="2803063"/>
            <a:ext cx="889326" cy="997974"/>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40" name="Google Shape;340;p29"/>
          <p:cNvCxnSpPr>
            <a:stCxn id="338" idx="1"/>
            <a:endCxn id="339" idx="1"/>
          </p:cNvCxnSpPr>
          <p:nvPr/>
        </p:nvCxnSpPr>
        <p:spPr>
          <a:xfrm>
            <a:off x="6140250" y="3295150"/>
            <a:ext cx="1165200" cy="6900"/>
          </a:xfrm>
          <a:prstGeom prst="straightConnector1">
            <a:avLst/>
          </a:prstGeom>
          <a:noFill/>
          <a:ln w="9525" cap="flat" cmpd="sng">
            <a:solidFill>
              <a:schemeClr val="dk2"/>
            </a:solidFill>
            <a:prstDash val="solid"/>
            <a:round/>
            <a:headEnd type="none" w="med" len="med"/>
            <a:tailEnd type="triangle" w="med" len="med"/>
          </a:ln>
        </p:spPr>
      </p:cxnSp>
      <p:sp>
        <p:nvSpPr>
          <p:cNvPr id="341" name="Google Shape;341;p29"/>
          <p:cNvSpPr txBox="1"/>
          <p:nvPr/>
        </p:nvSpPr>
        <p:spPr>
          <a:xfrm>
            <a:off x="6404600" y="3027450"/>
            <a:ext cx="636600" cy="29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t>Append</a:t>
            </a:r>
            <a:endParaRPr sz="1000"/>
          </a:p>
        </p:txBody>
      </p:sp>
      <p:sp>
        <p:nvSpPr>
          <p:cNvPr id="342" name="Google Shape;342;p29"/>
          <p:cNvSpPr txBox="1"/>
          <p:nvPr/>
        </p:nvSpPr>
        <p:spPr>
          <a:xfrm>
            <a:off x="4094850" y="2009813"/>
            <a:ext cx="889200" cy="29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a:t>Summarize</a:t>
            </a:r>
            <a:endParaRPr sz="1000"/>
          </a:p>
        </p:txBody>
      </p:sp>
      <p:sp>
        <p:nvSpPr>
          <p:cNvPr id="343" name="Google Shape;343;p29"/>
          <p:cNvSpPr txBox="1"/>
          <p:nvPr/>
        </p:nvSpPr>
        <p:spPr>
          <a:xfrm>
            <a:off x="5055183" y="4563325"/>
            <a:ext cx="1050000" cy="29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a:t>Summaries from “articles”</a:t>
            </a:r>
            <a:endParaRPr sz="1000"/>
          </a:p>
        </p:txBody>
      </p:sp>
      <p:sp>
        <p:nvSpPr>
          <p:cNvPr id="344" name="Google Shape;344;p29"/>
          <p:cNvSpPr txBox="1"/>
          <p:nvPr/>
        </p:nvSpPr>
        <p:spPr>
          <a:xfrm>
            <a:off x="7225221" y="3919975"/>
            <a:ext cx="1050000" cy="29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a:t>Final summary</a:t>
            </a:r>
            <a:endParaRPr sz="800"/>
          </a:p>
        </p:txBody>
      </p:sp>
      <p:sp>
        <p:nvSpPr>
          <p:cNvPr id="345" name="Google Shape;345;p29"/>
          <p:cNvSpPr txBox="1"/>
          <p:nvPr/>
        </p:nvSpPr>
        <p:spPr>
          <a:xfrm>
            <a:off x="1027300" y="2155700"/>
            <a:ext cx="1200900" cy="29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a:t>Meteorological History</a:t>
            </a:r>
            <a:endParaRPr sz="800"/>
          </a:p>
        </p:txBody>
      </p:sp>
      <p:sp>
        <p:nvSpPr>
          <p:cNvPr id="346" name="Google Shape;346;p29"/>
          <p:cNvSpPr txBox="1"/>
          <p:nvPr/>
        </p:nvSpPr>
        <p:spPr>
          <a:xfrm>
            <a:off x="1027300" y="2651250"/>
            <a:ext cx="1200900" cy="29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a:t>Preparations</a:t>
            </a:r>
            <a:endParaRPr sz="800"/>
          </a:p>
        </p:txBody>
      </p:sp>
      <p:sp>
        <p:nvSpPr>
          <p:cNvPr id="347" name="Google Shape;347;p29"/>
          <p:cNvSpPr txBox="1"/>
          <p:nvPr/>
        </p:nvSpPr>
        <p:spPr>
          <a:xfrm>
            <a:off x="1027300" y="3146800"/>
            <a:ext cx="1200900" cy="29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a:t>Impacts</a:t>
            </a:r>
            <a:endParaRPr sz="800"/>
          </a:p>
        </p:txBody>
      </p:sp>
      <p:sp>
        <p:nvSpPr>
          <p:cNvPr id="348" name="Google Shape;348;p29"/>
          <p:cNvSpPr txBox="1"/>
          <p:nvPr/>
        </p:nvSpPr>
        <p:spPr>
          <a:xfrm>
            <a:off x="1030925" y="3649238"/>
            <a:ext cx="1200900" cy="29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a:t>Aftermath</a:t>
            </a:r>
            <a:endParaRPr sz="800"/>
          </a:p>
        </p:txBody>
      </p:sp>
      <p:sp>
        <p:nvSpPr>
          <p:cNvPr id="349" name="Google Shape;349;p29"/>
          <p:cNvSpPr txBox="1"/>
          <p:nvPr/>
        </p:nvSpPr>
        <p:spPr>
          <a:xfrm>
            <a:off x="983950" y="4151663"/>
            <a:ext cx="1287600" cy="29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a:t>Environmental Factors</a:t>
            </a:r>
            <a:endParaRPr sz="800"/>
          </a:p>
        </p:txBody>
      </p:sp>
      <p:sp>
        <p:nvSpPr>
          <p:cNvPr id="350" name="Google Shape;350;p29"/>
          <p:cNvSpPr txBox="1"/>
          <p:nvPr/>
        </p:nvSpPr>
        <p:spPr>
          <a:xfrm>
            <a:off x="4094850" y="2510513"/>
            <a:ext cx="889200" cy="29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a:t>Summarize</a:t>
            </a:r>
            <a:endParaRPr sz="1000"/>
          </a:p>
        </p:txBody>
      </p:sp>
      <p:sp>
        <p:nvSpPr>
          <p:cNvPr id="351" name="Google Shape;351;p29"/>
          <p:cNvSpPr txBox="1"/>
          <p:nvPr/>
        </p:nvSpPr>
        <p:spPr>
          <a:xfrm>
            <a:off x="4094850" y="3011213"/>
            <a:ext cx="889200" cy="29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a:t>Summarize</a:t>
            </a:r>
            <a:endParaRPr sz="1000"/>
          </a:p>
        </p:txBody>
      </p:sp>
      <p:sp>
        <p:nvSpPr>
          <p:cNvPr id="352" name="Google Shape;352;p29"/>
          <p:cNvSpPr txBox="1"/>
          <p:nvPr/>
        </p:nvSpPr>
        <p:spPr>
          <a:xfrm>
            <a:off x="4094850" y="3511913"/>
            <a:ext cx="889200" cy="29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a:t>Summarize</a:t>
            </a:r>
            <a:endParaRPr sz="1000"/>
          </a:p>
        </p:txBody>
      </p:sp>
      <p:sp>
        <p:nvSpPr>
          <p:cNvPr id="353" name="Google Shape;353;p29"/>
          <p:cNvSpPr txBox="1"/>
          <p:nvPr/>
        </p:nvSpPr>
        <p:spPr>
          <a:xfrm>
            <a:off x="4094850" y="4012613"/>
            <a:ext cx="889200" cy="29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a:t>Summarize</a:t>
            </a:r>
            <a:endParaRPr sz="10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Result from Wikipedia Multi-document Summary</a:t>
            </a:r>
            <a:endParaRPr/>
          </a:p>
        </p:txBody>
      </p:sp>
      <p:sp>
        <p:nvSpPr>
          <p:cNvPr id="359" name="Google Shape;359;p3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summary is too long to post here, but the length is 487 words, which is a ~89% reduction from the original Wikipedia article.</a:t>
            </a:r>
            <a:endParaRPr/>
          </a:p>
          <a:p>
            <a:pPr marL="0" lvl="0" indent="0" algn="l" rtl="0">
              <a:spcBef>
                <a:spcPts val="1600"/>
              </a:spcBef>
              <a:spcAft>
                <a:spcPts val="0"/>
              </a:spcAft>
              <a:buNone/>
            </a:pPr>
            <a:r>
              <a:rPr lang="en"/>
              <a:t>In addition, the ROUGE scores look really good:</a:t>
            </a:r>
            <a:endParaRPr/>
          </a:p>
          <a:p>
            <a:pPr marL="0" lvl="0" indent="0" algn="l" rtl="0">
              <a:spcBef>
                <a:spcPts val="1600"/>
              </a:spcBef>
              <a:spcAft>
                <a:spcPts val="0"/>
              </a:spcAft>
              <a:buClr>
                <a:schemeClr val="dk1"/>
              </a:buClr>
              <a:buSzPts val="1100"/>
              <a:buFont typeface="Arial"/>
              <a:buNone/>
            </a:pPr>
            <a:endParaRPr/>
          </a:p>
          <a:p>
            <a:pPr marL="0" lvl="0" indent="0" algn="l" rtl="0">
              <a:spcBef>
                <a:spcPts val="1600"/>
              </a:spcBef>
              <a:spcAft>
                <a:spcPts val="0"/>
              </a:spcAft>
              <a:buNone/>
            </a:pPr>
            <a:endParaRPr/>
          </a:p>
          <a:p>
            <a:pPr marL="0" lvl="0" indent="0" algn="l" rtl="0">
              <a:spcBef>
                <a:spcPts val="1600"/>
              </a:spcBef>
              <a:spcAft>
                <a:spcPts val="0"/>
              </a:spcAft>
              <a:buClr>
                <a:schemeClr val="dk1"/>
              </a:buClr>
              <a:buSzPts val="1100"/>
              <a:buFont typeface="Arial"/>
              <a:buNone/>
            </a:pPr>
            <a:r>
              <a:rPr lang="en"/>
              <a:t>This is our best summary by far.</a:t>
            </a:r>
            <a:endParaRPr/>
          </a:p>
          <a:p>
            <a:pPr marL="0" lvl="0" indent="0" algn="l" rtl="0">
              <a:spcBef>
                <a:spcPts val="1600"/>
              </a:spcBef>
              <a:spcAft>
                <a:spcPts val="1600"/>
              </a:spcAft>
              <a:buNone/>
            </a:pPr>
            <a:endParaRPr/>
          </a:p>
        </p:txBody>
      </p:sp>
      <p:graphicFrame>
        <p:nvGraphicFramePr>
          <p:cNvPr id="360" name="Google Shape;360;p30"/>
          <p:cNvGraphicFramePr/>
          <p:nvPr/>
        </p:nvGraphicFramePr>
        <p:xfrm>
          <a:off x="1676400" y="2636850"/>
          <a:ext cx="3000000" cy="3000000"/>
        </p:xfrm>
        <a:graphic>
          <a:graphicData uri="http://schemas.openxmlformats.org/drawingml/2006/table">
            <a:tbl>
              <a:tblPr>
                <a:noFill/>
                <a:tableStyleId>{B2ECE7EA-BC82-459E-998D-077EE60A65B9}</a:tableStyleId>
              </a:tblPr>
              <a:tblGrid>
                <a:gridCol w="1447800"/>
                <a:gridCol w="1447800"/>
                <a:gridCol w="1447800"/>
                <a:gridCol w="1447800"/>
              </a:tblGrid>
              <a:tr h="381000">
                <a:tc>
                  <a:txBody>
                    <a:bodyPr/>
                    <a:lstStyle/>
                    <a:p>
                      <a:pPr marL="0" lvl="0" indent="0" algn="ctr" rtl="0">
                        <a:spcBef>
                          <a:spcPts val="0"/>
                        </a:spcBef>
                        <a:spcAft>
                          <a:spcPts val="0"/>
                        </a:spcAft>
                        <a:buNone/>
                      </a:pPr>
                      <a:r>
                        <a:rPr lang="en"/>
                        <a:t>ROUGE-1</a:t>
                      </a:r>
                      <a:endParaRPr/>
                    </a:p>
                  </a:txBody>
                  <a:tcPr marL="91425" marR="91425" marT="91425" marB="91425"/>
                </a:tc>
                <a:tc>
                  <a:txBody>
                    <a:bodyPr/>
                    <a:lstStyle/>
                    <a:p>
                      <a:pPr marL="0" lvl="0" indent="0" algn="ctr" rtl="0">
                        <a:spcBef>
                          <a:spcPts val="0"/>
                        </a:spcBef>
                        <a:spcAft>
                          <a:spcPts val="0"/>
                        </a:spcAft>
                        <a:buNone/>
                      </a:pPr>
                      <a:r>
                        <a:rPr lang="en"/>
                        <a:t>ROUGE-2</a:t>
                      </a:r>
                      <a:endParaRPr/>
                    </a:p>
                  </a:txBody>
                  <a:tcPr marL="91425" marR="91425" marT="91425" marB="91425"/>
                </a:tc>
                <a:tc>
                  <a:txBody>
                    <a:bodyPr/>
                    <a:lstStyle/>
                    <a:p>
                      <a:pPr marL="0" lvl="0" indent="0" algn="ctr" rtl="0">
                        <a:spcBef>
                          <a:spcPts val="0"/>
                        </a:spcBef>
                        <a:spcAft>
                          <a:spcPts val="0"/>
                        </a:spcAft>
                        <a:buNone/>
                      </a:pPr>
                      <a:r>
                        <a:rPr lang="en"/>
                        <a:t>ROUGE-L</a:t>
                      </a:r>
                      <a:endParaRPr/>
                    </a:p>
                  </a:txBody>
                  <a:tcPr marL="91425" marR="91425" marT="91425" marB="91425"/>
                </a:tc>
                <a:tc>
                  <a:txBody>
                    <a:bodyPr/>
                    <a:lstStyle/>
                    <a:p>
                      <a:pPr marL="0" lvl="0" indent="0" algn="ctr" rtl="0">
                        <a:spcBef>
                          <a:spcPts val="0"/>
                        </a:spcBef>
                        <a:spcAft>
                          <a:spcPts val="0"/>
                        </a:spcAft>
                        <a:buNone/>
                      </a:pPr>
                      <a:r>
                        <a:rPr lang="en"/>
                        <a:t>ROUGE-SU4</a:t>
                      </a:r>
                      <a:endParaRPr/>
                    </a:p>
                  </a:txBody>
                  <a:tcPr marL="91425" marR="91425" marT="91425" marB="91425"/>
                </a:tc>
              </a:tr>
              <a:tr h="381000">
                <a:tc>
                  <a:txBody>
                    <a:bodyPr/>
                    <a:lstStyle/>
                    <a:p>
                      <a:pPr marL="0" lvl="0" indent="0" algn="ctr" rtl="0">
                        <a:spcBef>
                          <a:spcPts val="0"/>
                        </a:spcBef>
                        <a:spcAft>
                          <a:spcPts val="0"/>
                        </a:spcAft>
                        <a:buNone/>
                      </a:pPr>
                      <a:r>
                        <a:rPr lang="en"/>
                        <a:t>0.51724</a:t>
                      </a:r>
                      <a:endParaRPr/>
                    </a:p>
                  </a:txBody>
                  <a:tcPr marL="91425" marR="91425" marT="91425" marB="91425"/>
                </a:tc>
                <a:tc>
                  <a:txBody>
                    <a:bodyPr/>
                    <a:lstStyle/>
                    <a:p>
                      <a:pPr marL="0" lvl="0" indent="0" algn="ctr" rtl="0">
                        <a:spcBef>
                          <a:spcPts val="0"/>
                        </a:spcBef>
                        <a:spcAft>
                          <a:spcPts val="0"/>
                        </a:spcAft>
                        <a:buNone/>
                      </a:pPr>
                      <a:r>
                        <a:rPr lang="en"/>
                        <a:t>0.21429</a:t>
                      </a:r>
                      <a:endParaRPr/>
                    </a:p>
                  </a:txBody>
                  <a:tcPr marL="91425" marR="91425" marT="91425" marB="91425"/>
                </a:tc>
                <a:tc>
                  <a:txBody>
                    <a:bodyPr/>
                    <a:lstStyle/>
                    <a:p>
                      <a:pPr marL="0" lvl="0" indent="0" algn="ctr" rtl="0">
                        <a:spcBef>
                          <a:spcPts val="0"/>
                        </a:spcBef>
                        <a:spcAft>
                          <a:spcPts val="0"/>
                        </a:spcAft>
                        <a:buNone/>
                      </a:pPr>
                      <a:r>
                        <a:rPr lang="en"/>
                        <a:t>0.34483</a:t>
                      </a:r>
                      <a:endParaRPr/>
                    </a:p>
                  </a:txBody>
                  <a:tcPr marL="91425" marR="91425" marT="91425" marB="91425"/>
                </a:tc>
                <a:tc>
                  <a:txBody>
                    <a:bodyPr/>
                    <a:lstStyle/>
                    <a:p>
                      <a:pPr marL="0" lvl="0" indent="0" algn="ctr" rtl="0">
                        <a:spcBef>
                          <a:spcPts val="0"/>
                        </a:spcBef>
                        <a:spcAft>
                          <a:spcPts val="0"/>
                        </a:spcAft>
                        <a:buNone/>
                      </a:pPr>
                      <a:r>
                        <a:rPr lang="en"/>
                        <a:t>0.24684</a:t>
                      </a:r>
                      <a:endParaRPr/>
                    </a:p>
                  </a:txBody>
                  <a:tcPr marL="91425" marR="91425" marT="91425" marB="91425"/>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Future Work and Conclusions</a:t>
            </a:r>
            <a:endParaRPr/>
          </a:p>
        </p:txBody>
      </p:sp>
      <p:sp>
        <p:nvSpPr>
          <p:cNvPr id="366" name="Google Shape;366;p3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a:t>We think an improved pipeline for dataset summarization could help with analyzing large datasets, possibly with topic analysis and other methods.</a:t>
            </a:r>
            <a:endParaRPr/>
          </a:p>
          <a:p>
            <a:pPr marL="0" lvl="0" indent="0" algn="just" rtl="0">
              <a:spcBef>
                <a:spcPts val="1600"/>
              </a:spcBef>
              <a:spcAft>
                <a:spcPts val="0"/>
              </a:spcAft>
              <a:buNone/>
            </a:pPr>
            <a:endParaRPr/>
          </a:p>
          <a:p>
            <a:pPr marL="0" lvl="0" indent="0" algn="just" rtl="0">
              <a:spcBef>
                <a:spcPts val="1600"/>
              </a:spcBef>
              <a:spcAft>
                <a:spcPts val="1600"/>
              </a:spcAft>
              <a:buNone/>
            </a:pPr>
            <a:r>
              <a:rPr lang="en"/>
              <a:t>We have shown that treating long documents as multiple documents can improve summarization accuracy compared to Gold Standards and could result in interesting research.</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References</a:t>
            </a:r>
            <a:endParaRPr/>
          </a:p>
        </p:txBody>
      </p:sp>
      <p:sp>
        <p:nvSpPr>
          <p:cNvPr id="372" name="Google Shape;372;p3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050">
                <a:highlight>
                  <a:srgbClr val="FFFFFF"/>
                </a:highlight>
              </a:rPr>
              <a:t>[1] R. Mihalcea and P. Tarau, “TextRank: Bringing Order into Texts” [Online]. Available: University of Michigan, </a:t>
            </a:r>
            <a:r>
              <a:rPr lang="en" sz="1050" u="sng">
                <a:highlight>
                  <a:srgbClr val="FFFFFF"/>
                </a:highlight>
                <a:hlinkClick r:id="rId3"/>
              </a:rPr>
              <a:t>https://web.eecs.umich.edu/~mihalcea/papers/mihalcea.emnlp04.pdf</a:t>
            </a:r>
            <a:r>
              <a:rPr lang="en" sz="1050">
                <a:highlight>
                  <a:srgbClr val="FFFFFF"/>
                </a:highlight>
              </a:rPr>
              <a:t>. [Accessed November 26, 2018].</a:t>
            </a:r>
            <a:endParaRPr sz="1050">
              <a:highlight>
                <a:srgbClr val="FFFFFF"/>
              </a:highlight>
            </a:endParaRPr>
          </a:p>
          <a:p>
            <a:pPr marL="0" lvl="0" indent="0" algn="l" rtl="0">
              <a:spcBef>
                <a:spcPts val="0"/>
              </a:spcBef>
              <a:spcAft>
                <a:spcPts val="0"/>
              </a:spcAft>
              <a:buNone/>
            </a:pPr>
            <a:endParaRPr sz="1050">
              <a:highlight>
                <a:srgbClr val="FFFFFF"/>
              </a:highlight>
            </a:endParaRPr>
          </a:p>
          <a:p>
            <a:pPr marL="0" lvl="0" indent="0" algn="l" rtl="0">
              <a:spcBef>
                <a:spcPts val="0"/>
              </a:spcBef>
              <a:spcAft>
                <a:spcPts val="0"/>
              </a:spcAft>
              <a:buNone/>
            </a:pPr>
            <a:r>
              <a:rPr lang="en" sz="1050">
                <a:highlight>
                  <a:srgbClr val="FFFFFF"/>
                </a:highlight>
              </a:rPr>
              <a:t>[2] D. Jurafsky and J. Martin, “Information Extraction,” in </a:t>
            </a:r>
            <a:r>
              <a:rPr lang="en" sz="1050" i="1">
                <a:highlight>
                  <a:srgbClr val="FFFFFF"/>
                </a:highlight>
              </a:rPr>
              <a:t>Speech and Language Processing</a:t>
            </a:r>
            <a:r>
              <a:rPr lang="en" sz="1050">
                <a:highlight>
                  <a:srgbClr val="FFFFFF"/>
                </a:highlight>
              </a:rPr>
              <a:t> [Online]. Available: Stanford, </a:t>
            </a:r>
            <a:r>
              <a:rPr lang="en" sz="1050" u="sng">
                <a:highlight>
                  <a:srgbClr val="FFFFFF"/>
                </a:highlight>
                <a:hlinkClick r:id="rId4"/>
              </a:rPr>
              <a:t>https://web.stanford.edu/~jurafsky/slp3/ed3book.pdf</a:t>
            </a:r>
            <a:r>
              <a:rPr lang="en" sz="1050">
                <a:highlight>
                  <a:srgbClr val="FFFFFF"/>
                </a:highlight>
              </a:rPr>
              <a:t>. [Accessed September 27, 2018].</a:t>
            </a:r>
            <a:endParaRPr sz="1050">
              <a:highlight>
                <a:srgbClr val="FFFFFF"/>
              </a:highlight>
            </a:endParaRPr>
          </a:p>
          <a:p>
            <a:pPr marL="0" lvl="0" indent="0" algn="l" rtl="0">
              <a:spcBef>
                <a:spcPts val="0"/>
              </a:spcBef>
              <a:spcAft>
                <a:spcPts val="0"/>
              </a:spcAft>
              <a:buClr>
                <a:schemeClr val="dk1"/>
              </a:buClr>
              <a:buSzPts val="1100"/>
              <a:buFont typeface="Arial"/>
              <a:buNone/>
            </a:pPr>
            <a:endParaRPr sz="1050">
              <a:highlight>
                <a:srgbClr val="FFFFFF"/>
              </a:highlight>
            </a:endParaRPr>
          </a:p>
          <a:p>
            <a:pPr marL="0" lvl="0" indent="0" algn="l" rtl="0">
              <a:spcBef>
                <a:spcPts val="0"/>
              </a:spcBef>
              <a:spcAft>
                <a:spcPts val="0"/>
              </a:spcAft>
              <a:buNone/>
            </a:pPr>
            <a:r>
              <a:rPr lang="en" sz="1100"/>
              <a:t>[3] A. See, “pointer-generator” [Online]. Available: GitHub, </a:t>
            </a:r>
            <a:r>
              <a:rPr lang="en" sz="1100" u="sng">
                <a:hlinkClick r:id="rId5"/>
              </a:rPr>
              <a:t>https://github.com/abisee/pointer-generator</a:t>
            </a:r>
            <a:r>
              <a:rPr lang="en" sz="1100"/>
              <a:t>. [Accessed August 30, 2018].</a:t>
            </a:r>
            <a:endParaRPr/>
          </a:p>
          <a:p>
            <a:pPr marL="0" lvl="0" indent="0" algn="l" rtl="0">
              <a:spcBef>
                <a:spcPts val="1600"/>
              </a:spcBef>
              <a:spcAft>
                <a:spcPts val="0"/>
              </a:spcAft>
              <a:buNone/>
            </a:pPr>
            <a:r>
              <a:rPr lang="en" sz="1100"/>
              <a:t>[4] A. See, P. Liu, C. Manning, ‘Get To The Point: Summarization with Pointer-Generator Networks’, in </a:t>
            </a:r>
            <a:r>
              <a:rPr lang="en" sz="1100" i="1"/>
              <a:t>Association for Computational Linguistics, </a:t>
            </a:r>
            <a:r>
              <a:rPr lang="en" sz="1100"/>
              <a:t>2017.</a:t>
            </a:r>
            <a:endParaRPr sz="1100" i="1"/>
          </a:p>
          <a:p>
            <a:pPr marL="0" lvl="0" indent="0" algn="l" rtl="0">
              <a:spcBef>
                <a:spcPts val="1600"/>
              </a:spcBef>
              <a:spcAft>
                <a:spcPts val="0"/>
              </a:spcAft>
              <a:buNone/>
            </a:pPr>
            <a:r>
              <a:rPr lang="en" sz="1100"/>
              <a:t>[5] L. Lebanoff, “multidoc_summarization” [Online]. Available: GitHub, </a:t>
            </a:r>
            <a:r>
              <a:rPr lang="en" sz="1100" u="sng">
                <a:hlinkClick r:id="rId6"/>
              </a:rPr>
              <a:t>https://github.com/ucfnlp/multidoc_summarization</a:t>
            </a:r>
            <a:r>
              <a:rPr lang="en" sz="1100"/>
              <a:t>. [Accessed November 21, 2018].</a:t>
            </a:r>
            <a:endParaRPr sz="1100"/>
          </a:p>
          <a:p>
            <a:pPr marL="0" lvl="0" indent="0" algn="l" rtl="0">
              <a:spcBef>
                <a:spcPts val="1600"/>
              </a:spcBef>
              <a:spcAft>
                <a:spcPts val="1600"/>
              </a:spcAft>
              <a:buNone/>
            </a:pPr>
            <a:r>
              <a:rPr lang="en" sz="1100"/>
              <a:t>[6] L. Lebanoff, K. Song, F. Liu, ‘Adapting the Neural Encoder-Decoder Framework from Single to Multi-Document Summarization’, in </a:t>
            </a:r>
            <a:r>
              <a:rPr lang="en" sz="1100" i="1"/>
              <a:t>Proceedings of the 2018 Conference on Empirical Methods in Natural Language Processing (EMNLP), </a:t>
            </a:r>
            <a:r>
              <a:rPr lang="en" sz="1100"/>
              <a:t>2018.</a:t>
            </a:r>
            <a:endParaRPr sz="11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Acknowledgments</a:t>
            </a:r>
            <a:endParaRPr/>
          </a:p>
        </p:txBody>
      </p:sp>
      <p:sp>
        <p:nvSpPr>
          <p:cNvPr id="378" name="Google Shape;378;p33"/>
          <p:cNvSpPr txBox="1">
            <a:spLocks noGrp="1"/>
          </p:cNvSpPr>
          <p:nvPr>
            <p:ph type="body" idx="1"/>
          </p:nvPr>
        </p:nvSpPr>
        <p:spPr>
          <a:xfrm>
            <a:off x="311700" y="1159700"/>
            <a:ext cx="8520600" cy="34164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600"/>
              <a:t>Dr. Edward A. Fox, Email: </a:t>
            </a:r>
            <a:r>
              <a:rPr lang="en" sz="1600" u="sng">
                <a:hlinkClick r:id="rId3"/>
              </a:rPr>
              <a:t>fox@vt.edu</a:t>
            </a:r>
            <a:endParaRPr sz="1600"/>
          </a:p>
          <a:p>
            <a:pPr marL="0" lvl="0" indent="0" algn="just" rtl="0">
              <a:spcBef>
                <a:spcPts val="0"/>
              </a:spcBef>
              <a:spcAft>
                <a:spcPts val="0"/>
              </a:spcAft>
              <a:buNone/>
            </a:pPr>
            <a:endParaRPr sz="1600"/>
          </a:p>
          <a:p>
            <a:pPr marL="0" lvl="0" indent="0" algn="just" rtl="0">
              <a:spcBef>
                <a:spcPts val="0"/>
              </a:spcBef>
              <a:spcAft>
                <a:spcPts val="0"/>
              </a:spcAft>
              <a:buNone/>
            </a:pPr>
            <a:r>
              <a:rPr lang="en" sz="1600"/>
              <a:t>Liuqing Li, Email: </a:t>
            </a:r>
            <a:r>
              <a:rPr lang="en" sz="1600" u="sng">
                <a:hlinkClick r:id="rId4"/>
              </a:rPr>
              <a:t>liuqing@vt.edu</a:t>
            </a:r>
            <a:r>
              <a:rPr lang="en" sz="1600"/>
              <a:t> </a:t>
            </a:r>
            <a:endParaRPr sz="1600"/>
          </a:p>
          <a:p>
            <a:pPr marL="0" lvl="0" indent="0" algn="just" rtl="0">
              <a:spcBef>
                <a:spcPts val="0"/>
              </a:spcBef>
              <a:spcAft>
                <a:spcPts val="0"/>
              </a:spcAft>
              <a:buNone/>
            </a:pPr>
            <a:endParaRPr sz="1600"/>
          </a:p>
          <a:p>
            <a:pPr marL="0" lvl="0" indent="0" algn="just" rtl="0">
              <a:spcBef>
                <a:spcPts val="0"/>
              </a:spcBef>
              <a:spcAft>
                <a:spcPts val="0"/>
              </a:spcAft>
              <a:buNone/>
            </a:pPr>
            <a:r>
              <a:rPr lang="en" sz="1600"/>
              <a:t>Chreston Miller, Email: </a:t>
            </a:r>
            <a:r>
              <a:rPr lang="en" sz="1600" u="sng">
                <a:hlinkClick r:id="rId5"/>
              </a:rPr>
              <a:t>chmille3@vt.edu</a:t>
            </a:r>
            <a:r>
              <a:rPr lang="en" sz="1600"/>
              <a:t> </a:t>
            </a:r>
            <a:endParaRPr sz="1600"/>
          </a:p>
          <a:p>
            <a:pPr marL="0" lvl="0" indent="0" algn="just" rtl="0">
              <a:spcBef>
                <a:spcPts val="0"/>
              </a:spcBef>
              <a:spcAft>
                <a:spcPts val="0"/>
              </a:spcAft>
              <a:buNone/>
            </a:pPr>
            <a:endParaRPr sz="1600"/>
          </a:p>
          <a:p>
            <a:pPr marL="0" lvl="0" indent="0" algn="just" rtl="0">
              <a:spcBef>
                <a:spcPts val="0"/>
              </a:spcBef>
              <a:spcAft>
                <a:spcPts val="0"/>
              </a:spcAft>
              <a:buNone/>
            </a:pPr>
            <a:r>
              <a:rPr lang="en" sz="1600">
                <a:uFill>
                  <a:noFill/>
                </a:uFill>
                <a:hlinkClick r:id="rId6"/>
              </a:rPr>
              <a:t>Global Event and Trend Archive Research (GETAR</a:t>
            </a:r>
            <a:r>
              <a:rPr lang="en" sz="1600"/>
              <a:t>) funded by the National Science Foundation (IIS-1619028 and 1619371)</a:t>
            </a:r>
            <a:endParaRPr sz="16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Presentation Outline</a:t>
            </a:r>
            <a:endParaRPr/>
          </a:p>
        </p:txBody>
      </p:sp>
      <p:sp>
        <p:nvSpPr>
          <p:cNvPr id="169" name="Google Shape;169;p16"/>
          <p:cNvSpPr txBox="1">
            <a:spLocks noGrp="1"/>
          </p:cNvSpPr>
          <p:nvPr>
            <p:ph type="body" idx="1"/>
          </p:nvPr>
        </p:nvSpPr>
        <p:spPr>
          <a:xfrm>
            <a:off x="32550" y="1159700"/>
            <a:ext cx="9078900" cy="3822300"/>
          </a:xfrm>
          <a:prstGeom prst="rect">
            <a:avLst/>
          </a:prstGeom>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Char char="-"/>
            </a:pPr>
            <a:r>
              <a:rPr lang="en" b="1"/>
              <a:t>Preliminaries</a:t>
            </a:r>
            <a:endParaRPr b="1"/>
          </a:p>
          <a:p>
            <a:pPr marL="914400" marR="0" lvl="1" indent="-342900" algn="l" rtl="0">
              <a:lnSpc>
                <a:spcPct val="115000"/>
              </a:lnSpc>
              <a:spcBef>
                <a:spcPts val="0"/>
              </a:spcBef>
              <a:spcAft>
                <a:spcPts val="0"/>
              </a:spcAft>
              <a:buSzPts val="1800"/>
              <a:buChar char="-"/>
            </a:pPr>
            <a:r>
              <a:rPr lang="en" sz="1800"/>
              <a:t>Data cleaning</a:t>
            </a:r>
            <a:endParaRPr sz="1800"/>
          </a:p>
          <a:p>
            <a:pPr marL="914400" marR="0" lvl="1" indent="-342900" algn="l" rtl="0">
              <a:lnSpc>
                <a:spcPct val="115000"/>
              </a:lnSpc>
              <a:spcBef>
                <a:spcPts val="0"/>
              </a:spcBef>
              <a:spcAft>
                <a:spcPts val="0"/>
              </a:spcAft>
              <a:buSzPts val="1800"/>
              <a:buChar char="-"/>
            </a:pPr>
            <a:r>
              <a:rPr lang="en" sz="1800"/>
              <a:t>Basic natural language processing</a:t>
            </a:r>
            <a:endParaRPr sz="1800"/>
          </a:p>
          <a:p>
            <a:pPr marL="457200" lvl="0" indent="-342900" algn="l" rtl="0">
              <a:lnSpc>
                <a:spcPct val="115000"/>
              </a:lnSpc>
              <a:spcBef>
                <a:spcPts val="0"/>
              </a:spcBef>
              <a:spcAft>
                <a:spcPts val="0"/>
              </a:spcAft>
              <a:buSzPts val="1800"/>
              <a:buChar char="-"/>
            </a:pPr>
            <a:r>
              <a:rPr lang="en" b="1"/>
              <a:t>Text Summarization and Evaluation</a:t>
            </a:r>
            <a:endParaRPr b="1"/>
          </a:p>
          <a:p>
            <a:pPr marL="914400" lvl="1" indent="-342900" algn="l" rtl="0">
              <a:lnSpc>
                <a:spcPct val="115000"/>
              </a:lnSpc>
              <a:spcBef>
                <a:spcPts val="0"/>
              </a:spcBef>
              <a:spcAft>
                <a:spcPts val="0"/>
              </a:spcAft>
              <a:buSzPts val="1800"/>
              <a:buChar char="-"/>
            </a:pPr>
            <a:r>
              <a:rPr lang="en" sz="1800" b="1"/>
              <a:t>Extractive Approaches</a:t>
            </a:r>
            <a:endParaRPr sz="1800" b="1"/>
          </a:p>
          <a:p>
            <a:pPr marL="1371600" lvl="2" indent="-342900" algn="l" rtl="0">
              <a:lnSpc>
                <a:spcPct val="115000"/>
              </a:lnSpc>
              <a:spcBef>
                <a:spcPts val="0"/>
              </a:spcBef>
              <a:spcAft>
                <a:spcPts val="0"/>
              </a:spcAft>
              <a:buSzPts val="1800"/>
              <a:buChar char="-"/>
            </a:pPr>
            <a:r>
              <a:rPr lang="en" sz="1800"/>
              <a:t>TextRank</a:t>
            </a:r>
            <a:endParaRPr sz="1800"/>
          </a:p>
          <a:p>
            <a:pPr marL="1371600" lvl="2" indent="-342900" algn="l" rtl="0">
              <a:lnSpc>
                <a:spcPct val="115000"/>
              </a:lnSpc>
              <a:spcBef>
                <a:spcPts val="0"/>
              </a:spcBef>
              <a:spcAft>
                <a:spcPts val="0"/>
              </a:spcAft>
              <a:buSzPts val="1800"/>
              <a:buChar char="-"/>
            </a:pPr>
            <a:r>
              <a:rPr lang="en" sz="1800"/>
              <a:t>Templating</a:t>
            </a:r>
            <a:endParaRPr sz="1800"/>
          </a:p>
          <a:p>
            <a:pPr marL="914400" lvl="1" indent="-342900" algn="l" rtl="0">
              <a:lnSpc>
                <a:spcPct val="115000"/>
              </a:lnSpc>
              <a:spcBef>
                <a:spcPts val="0"/>
              </a:spcBef>
              <a:spcAft>
                <a:spcPts val="0"/>
              </a:spcAft>
              <a:buSzPts val="1800"/>
              <a:buChar char="-"/>
            </a:pPr>
            <a:r>
              <a:rPr lang="en" sz="1800" b="1"/>
              <a:t>Abstractive Approaches</a:t>
            </a:r>
            <a:endParaRPr sz="1800" b="1"/>
          </a:p>
          <a:p>
            <a:pPr marL="1371600" lvl="2" indent="-342900" algn="l" rtl="0">
              <a:lnSpc>
                <a:spcPct val="115000"/>
              </a:lnSpc>
              <a:spcBef>
                <a:spcPts val="0"/>
              </a:spcBef>
              <a:spcAft>
                <a:spcPts val="0"/>
              </a:spcAft>
              <a:buSzPts val="1800"/>
              <a:buChar char="-"/>
            </a:pPr>
            <a:r>
              <a:rPr lang="en" sz="1800"/>
              <a:t>Pointer-generator network with Wikipedia</a:t>
            </a:r>
            <a:endParaRPr sz="1800"/>
          </a:p>
          <a:p>
            <a:pPr marL="1371600" lvl="2" indent="-342900" algn="l" rtl="0">
              <a:lnSpc>
                <a:spcPct val="115000"/>
              </a:lnSpc>
              <a:spcBef>
                <a:spcPts val="0"/>
              </a:spcBef>
              <a:spcAft>
                <a:spcPts val="0"/>
              </a:spcAft>
              <a:buSzPts val="1800"/>
              <a:buChar char="-"/>
            </a:pPr>
            <a:r>
              <a:rPr lang="en" sz="1800"/>
              <a:t>Multi-document pointer-generator networks with small dataset</a:t>
            </a:r>
            <a:endParaRPr sz="1800"/>
          </a:p>
          <a:p>
            <a:pPr marL="1371600" lvl="2" indent="-342900" algn="l" rtl="0">
              <a:lnSpc>
                <a:spcPct val="115000"/>
              </a:lnSpc>
              <a:spcBef>
                <a:spcPts val="0"/>
              </a:spcBef>
              <a:spcAft>
                <a:spcPts val="0"/>
              </a:spcAft>
              <a:buSzPts val="1800"/>
              <a:buChar char="-"/>
            </a:pPr>
            <a:r>
              <a:rPr lang="en" sz="1800"/>
              <a:t>Multi-document pointer-generator network with Wikipedia</a:t>
            </a:r>
            <a:endParaRPr sz="1800"/>
          </a:p>
          <a:p>
            <a:pPr marL="457200" lvl="0" indent="-342900" algn="l" rtl="0">
              <a:lnSpc>
                <a:spcPct val="115000"/>
              </a:lnSpc>
              <a:spcBef>
                <a:spcPts val="0"/>
              </a:spcBef>
              <a:spcAft>
                <a:spcPts val="0"/>
              </a:spcAft>
              <a:buSzPts val="1800"/>
              <a:buChar char="-"/>
            </a:pPr>
            <a:r>
              <a:rPr lang="en" b="1"/>
              <a:t>Future work</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Cleaning our data for text processing</a:t>
            </a:r>
            <a:endParaRPr/>
          </a:p>
        </p:txBody>
      </p:sp>
      <p:sp>
        <p:nvSpPr>
          <p:cNvPr id="175" name="Google Shape;175;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discarded around 30% of our initial data with jusText.</a:t>
            </a:r>
            <a:endParaRPr/>
          </a:p>
          <a:p>
            <a:pPr marL="0" lvl="0" indent="0" algn="l" rtl="0">
              <a:spcBef>
                <a:spcPts val="1600"/>
              </a:spcBef>
              <a:spcAft>
                <a:spcPts val="0"/>
              </a:spcAft>
              <a:buNone/>
            </a:pPr>
            <a:r>
              <a:rPr lang="en"/>
              <a:t>The discarded information consisted of:</a:t>
            </a:r>
            <a:endParaRPr/>
          </a:p>
          <a:p>
            <a:pPr marL="457200" lvl="0" indent="-342900" algn="l" rtl="0">
              <a:spcBef>
                <a:spcPts val="1600"/>
              </a:spcBef>
              <a:spcAft>
                <a:spcPts val="0"/>
              </a:spcAft>
              <a:buSzPts val="1800"/>
              <a:buChar char="●"/>
            </a:pPr>
            <a:r>
              <a:rPr lang="en"/>
              <a:t>HTML boilerplate content</a:t>
            </a:r>
            <a:endParaRPr/>
          </a:p>
          <a:p>
            <a:pPr marL="914400" lvl="1" indent="-317500" algn="l" rtl="0">
              <a:spcBef>
                <a:spcPts val="0"/>
              </a:spcBef>
              <a:spcAft>
                <a:spcPts val="0"/>
              </a:spcAft>
              <a:buSzPts val="1400"/>
              <a:buChar char="○"/>
            </a:pPr>
            <a:r>
              <a:rPr lang="en"/>
              <a:t>Navigation links</a:t>
            </a:r>
            <a:endParaRPr/>
          </a:p>
          <a:p>
            <a:pPr marL="914400" lvl="1" indent="-317500" algn="l" rtl="0">
              <a:spcBef>
                <a:spcPts val="0"/>
              </a:spcBef>
              <a:spcAft>
                <a:spcPts val="0"/>
              </a:spcAft>
              <a:buSzPts val="1400"/>
              <a:buChar char="○"/>
            </a:pPr>
            <a:r>
              <a:rPr lang="en"/>
              <a:t>HTML headers</a:t>
            </a:r>
            <a:endParaRPr/>
          </a:p>
          <a:p>
            <a:pPr marL="914400" lvl="1" indent="-317500" algn="l" rtl="0">
              <a:spcBef>
                <a:spcPts val="0"/>
              </a:spcBef>
              <a:spcAft>
                <a:spcPts val="0"/>
              </a:spcAft>
              <a:buSzPts val="1400"/>
              <a:buChar char="○"/>
            </a:pPr>
            <a:r>
              <a:rPr lang="en"/>
              <a:t>Ads</a:t>
            </a:r>
            <a:endParaRPr/>
          </a:p>
          <a:p>
            <a:pPr marL="457200" lvl="0" indent="-342900" algn="l" rtl="0">
              <a:spcBef>
                <a:spcPts val="0"/>
              </a:spcBef>
              <a:spcAft>
                <a:spcPts val="0"/>
              </a:spcAft>
              <a:buSzPts val="1800"/>
              <a:buChar char="●"/>
            </a:pPr>
            <a:r>
              <a:rPr lang="en"/>
              <a:t>Unresponsive pages</a:t>
            </a:r>
            <a:endParaRPr/>
          </a:p>
          <a:p>
            <a:pPr marL="457200" lvl="0" indent="-342900" algn="l" rtl="0">
              <a:spcBef>
                <a:spcPts val="0"/>
              </a:spcBef>
              <a:spcAft>
                <a:spcPts val="0"/>
              </a:spcAft>
              <a:buSzPts val="1800"/>
              <a:buChar char="●"/>
            </a:pPr>
            <a:r>
              <a:rPr lang="en"/>
              <a:t>Non-English pages</a:t>
            </a:r>
            <a:endParaRPr/>
          </a:p>
          <a:p>
            <a:pPr marL="0" lvl="0" indent="0" algn="l" rtl="0">
              <a:spcBef>
                <a:spcPts val="1600"/>
              </a:spcBef>
              <a:spcAft>
                <a:spcPts val="160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Cleaning our data for text processing</a:t>
            </a:r>
            <a:endParaRPr/>
          </a:p>
        </p:txBody>
      </p:sp>
      <p:sp>
        <p:nvSpPr>
          <p:cNvPr id="181" name="Google Shape;181;p18"/>
          <p:cNvSpPr txBox="1">
            <a:spLocks noGrp="1"/>
          </p:cNvSpPr>
          <p:nvPr>
            <p:ph type="body" idx="1"/>
          </p:nvPr>
        </p:nvSpPr>
        <p:spPr>
          <a:xfrm>
            <a:off x="311700" y="1152475"/>
            <a:ext cx="8520600" cy="3590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used a multi-threaded Python script that called on the jusText API and performed the following steps:</a:t>
            </a:r>
            <a:endParaRPr/>
          </a:p>
          <a:p>
            <a:pPr marL="914400" lvl="0" indent="-342900" algn="l" rtl="0">
              <a:spcBef>
                <a:spcPts val="1600"/>
              </a:spcBef>
              <a:spcAft>
                <a:spcPts val="0"/>
              </a:spcAft>
              <a:buSzPts val="1800"/>
              <a:buAutoNum type="arabicPeriod"/>
            </a:pPr>
            <a:r>
              <a:rPr lang="en"/>
              <a:t>Set English stopword list from NLTK package</a:t>
            </a:r>
            <a:endParaRPr/>
          </a:p>
          <a:p>
            <a:pPr marL="914400" lvl="0" indent="-342900" algn="l" rtl="0">
              <a:spcBef>
                <a:spcPts val="0"/>
              </a:spcBef>
              <a:spcAft>
                <a:spcPts val="0"/>
              </a:spcAft>
              <a:buSzPts val="1800"/>
              <a:buAutoNum type="arabicPeriod"/>
            </a:pPr>
            <a:r>
              <a:rPr lang="en"/>
              <a:t>Call a URL from warc.gz file</a:t>
            </a:r>
            <a:endParaRPr/>
          </a:p>
          <a:p>
            <a:pPr marL="914400" lvl="0" indent="-342900" algn="l" rtl="0">
              <a:spcBef>
                <a:spcPts val="0"/>
              </a:spcBef>
              <a:spcAft>
                <a:spcPts val="0"/>
              </a:spcAft>
              <a:buSzPts val="1800"/>
              <a:buAutoNum type="arabicPeriod"/>
            </a:pPr>
            <a:r>
              <a:rPr lang="en"/>
              <a:t>Discard foreign language URLs and URLs that take too long to respond</a:t>
            </a:r>
            <a:endParaRPr/>
          </a:p>
          <a:p>
            <a:pPr marL="914400" lvl="0" indent="-342900" algn="l" rtl="0">
              <a:spcBef>
                <a:spcPts val="0"/>
              </a:spcBef>
              <a:spcAft>
                <a:spcPts val="0"/>
              </a:spcAft>
              <a:buSzPts val="1800"/>
              <a:buAutoNum type="arabicPeriod"/>
            </a:pPr>
            <a:r>
              <a:rPr lang="en"/>
              <a:t>Separate headings, paragraphs, and boilerplate content</a:t>
            </a:r>
            <a:endParaRPr/>
          </a:p>
          <a:p>
            <a:pPr marL="914400" lvl="0" indent="-342900" algn="l" rtl="0">
              <a:spcBef>
                <a:spcPts val="0"/>
              </a:spcBef>
              <a:spcAft>
                <a:spcPts val="0"/>
              </a:spcAft>
              <a:buSzPts val="1800"/>
              <a:buAutoNum type="arabicPeriod"/>
            </a:pPr>
            <a:r>
              <a:rPr lang="en"/>
              <a:t>Discard boilerplate content and sentences whose stopword densities are too high</a:t>
            </a:r>
            <a:endParaRPr/>
          </a:p>
          <a:p>
            <a:pPr marL="914400" lvl="0" indent="-342900" algn="l" rtl="0">
              <a:spcBef>
                <a:spcPts val="0"/>
              </a:spcBef>
              <a:spcAft>
                <a:spcPts val="0"/>
              </a:spcAft>
              <a:buSzPts val="1800"/>
              <a:buAutoNum type="arabicPeriod"/>
            </a:pPr>
            <a:r>
              <a:rPr lang="en"/>
              <a:t>Write to output JSON in following format</a:t>
            </a:r>
            <a:endParaRPr/>
          </a:p>
          <a:p>
            <a:pPr marL="1371600" lvl="1" indent="-317500" algn="l" rtl="0">
              <a:spcBef>
                <a:spcPts val="0"/>
              </a:spcBef>
              <a:spcAft>
                <a:spcPts val="0"/>
              </a:spcAft>
              <a:buSzPts val="1400"/>
              <a:buAutoNum type="alphaLcPeriod"/>
            </a:pPr>
            <a:r>
              <a:rPr lang="en"/>
              <a:t>{“URL”: url, “Title”:title, “Sentences”:sentences}</a:t>
            </a:r>
            <a:endParaRPr/>
          </a:p>
          <a:p>
            <a:pPr marL="914400" lvl="0" indent="-342900" algn="l" rtl="0">
              <a:spcBef>
                <a:spcPts val="0"/>
              </a:spcBef>
              <a:spcAft>
                <a:spcPts val="0"/>
              </a:spcAft>
              <a:buSzPts val="1800"/>
              <a:buAutoNum type="arabicPeriod"/>
            </a:pPr>
            <a:r>
              <a:rPr lang="en"/>
              <a:t>Repeat for all URLs </a:t>
            </a:r>
            <a:endParaRPr/>
          </a:p>
          <a:p>
            <a:pPr marL="0" lvl="0" indent="0" algn="l" rtl="0">
              <a:spcBef>
                <a:spcPts val="1600"/>
              </a:spcBef>
              <a:spcAft>
                <a:spcPts val="160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Basic natural language processing</a:t>
            </a:r>
            <a:endParaRPr/>
          </a:p>
        </p:txBody>
      </p:sp>
      <p:sp>
        <p:nvSpPr>
          <p:cNvPr id="187" name="Google Shape;187;p19"/>
          <p:cNvSpPr txBox="1">
            <a:spLocks noGrp="1"/>
          </p:cNvSpPr>
          <p:nvPr>
            <p:ph type="body" idx="1"/>
          </p:nvPr>
        </p:nvSpPr>
        <p:spPr>
          <a:xfrm>
            <a:off x="311700" y="922975"/>
            <a:ext cx="8520600" cy="4092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Most frequent words</a:t>
            </a:r>
            <a:endParaRPr/>
          </a:p>
          <a:p>
            <a:pPr marL="0" lvl="0" indent="0" algn="l" rtl="0">
              <a:spcBef>
                <a:spcPts val="1600"/>
              </a:spcBef>
              <a:spcAft>
                <a:spcPts val="0"/>
              </a:spcAft>
              <a:buNone/>
            </a:pPr>
            <a:r>
              <a:rPr lang="en" sz="1600"/>
              <a:t>Tools: JSON Python Library and Natural Language Toolkit Library</a:t>
            </a:r>
            <a:endParaRPr sz="1600"/>
          </a:p>
          <a:p>
            <a:pPr marL="457200" lvl="0" indent="-330200" algn="l" rtl="0">
              <a:spcBef>
                <a:spcPts val="1600"/>
              </a:spcBef>
              <a:spcAft>
                <a:spcPts val="0"/>
              </a:spcAft>
              <a:buSzPts val="1600"/>
              <a:buChar char="●"/>
            </a:pPr>
            <a:r>
              <a:rPr lang="en" sz="1600"/>
              <a:t>Step One: Concatenate all text from every article into one string</a:t>
            </a:r>
            <a:endParaRPr sz="1600"/>
          </a:p>
          <a:p>
            <a:pPr marL="457200" lvl="0" indent="-330200" algn="l" rtl="0">
              <a:spcBef>
                <a:spcPts val="0"/>
              </a:spcBef>
              <a:spcAft>
                <a:spcPts val="0"/>
              </a:spcAft>
              <a:buSzPts val="1600"/>
              <a:buChar char="●"/>
            </a:pPr>
            <a:r>
              <a:rPr lang="en" sz="1600"/>
              <a:t>Step Two: FreqDist Class</a:t>
            </a:r>
            <a:endParaRPr sz="1600"/>
          </a:p>
          <a:p>
            <a:pPr marL="914400" lvl="1" indent="-330200" algn="l" rtl="0">
              <a:spcBef>
                <a:spcPts val="0"/>
              </a:spcBef>
              <a:spcAft>
                <a:spcPts val="0"/>
              </a:spcAft>
              <a:buSzPts val="1600"/>
              <a:buChar char="○"/>
            </a:pPr>
            <a:r>
              <a:rPr lang="en" sz="1600"/>
              <a:t>Outcome: Frequency of irrelevant stop words</a:t>
            </a:r>
            <a:endParaRPr sz="1600"/>
          </a:p>
          <a:p>
            <a:pPr marL="457200" lvl="0" indent="-330200" algn="l" rtl="0">
              <a:spcBef>
                <a:spcPts val="0"/>
              </a:spcBef>
              <a:spcAft>
                <a:spcPts val="0"/>
              </a:spcAft>
              <a:buSzPts val="1600"/>
              <a:buChar char="●"/>
            </a:pPr>
            <a:r>
              <a:rPr lang="en" sz="1600"/>
              <a:t>Step Three: NLTK Stopword corpus</a:t>
            </a:r>
            <a:endParaRPr sz="1600"/>
          </a:p>
          <a:p>
            <a:pPr marL="914400" lvl="1" indent="-330200" algn="l" rtl="0">
              <a:spcBef>
                <a:spcPts val="0"/>
              </a:spcBef>
              <a:spcAft>
                <a:spcPts val="0"/>
              </a:spcAft>
              <a:buSzPts val="1600"/>
              <a:buChar char="○"/>
            </a:pPr>
            <a:r>
              <a:rPr lang="en" sz="1600"/>
              <a:t>Outcome: Stopwords filtered out</a:t>
            </a:r>
            <a:endParaRPr sz="1600"/>
          </a:p>
          <a:p>
            <a:pPr marL="457200" lvl="0" indent="-330200" algn="l" rtl="0">
              <a:spcBef>
                <a:spcPts val="0"/>
              </a:spcBef>
              <a:spcAft>
                <a:spcPts val="0"/>
              </a:spcAft>
              <a:buSzPts val="1600"/>
              <a:buChar char="●"/>
            </a:pPr>
            <a:r>
              <a:rPr lang="en" sz="1600"/>
              <a:t>Step Four: Python translator created using maketrans function</a:t>
            </a:r>
            <a:endParaRPr sz="1600"/>
          </a:p>
          <a:p>
            <a:pPr marL="914400" lvl="1" indent="-330200" algn="l" rtl="0">
              <a:spcBef>
                <a:spcPts val="0"/>
              </a:spcBef>
              <a:spcAft>
                <a:spcPts val="0"/>
              </a:spcAft>
              <a:buSzPts val="1600"/>
              <a:buChar char="○"/>
            </a:pPr>
            <a:r>
              <a:rPr lang="en" sz="1600"/>
              <a:t>Outcome: Punctuation filtered out</a:t>
            </a:r>
            <a:endParaRPr sz="1600" b="1"/>
          </a:p>
          <a:p>
            <a:pPr marL="457200" lvl="0" indent="0" algn="l" rtl="0">
              <a:spcBef>
                <a:spcPts val="1600"/>
              </a:spcBef>
              <a:spcAft>
                <a:spcPts val="1600"/>
              </a:spcAft>
              <a:buNone/>
            </a:pPr>
            <a:endParaRPr sz="1600"/>
          </a:p>
        </p:txBody>
      </p:sp>
      <p:graphicFrame>
        <p:nvGraphicFramePr>
          <p:cNvPr id="188" name="Google Shape;188;p19"/>
          <p:cNvGraphicFramePr/>
          <p:nvPr/>
        </p:nvGraphicFramePr>
        <p:xfrm>
          <a:off x="6666750" y="1017735"/>
          <a:ext cx="3000000" cy="3000000"/>
        </p:xfrm>
        <a:graphic>
          <a:graphicData uri="http://schemas.openxmlformats.org/drawingml/2006/table">
            <a:tbl>
              <a:tblPr>
                <a:noFill/>
                <a:tableStyleId>{B2ECE7EA-BC82-459E-998D-077EE60A65B9}</a:tableStyleId>
              </a:tblPr>
              <a:tblGrid>
                <a:gridCol w="1397000"/>
                <a:gridCol w="741175"/>
              </a:tblGrid>
              <a:tr h="502100">
                <a:tc>
                  <a:txBody>
                    <a:bodyPr/>
                    <a:lstStyle/>
                    <a:p>
                      <a:pPr marL="0" lvl="0" indent="0" algn="l" rtl="0">
                        <a:spcBef>
                          <a:spcPts val="0"/>
                        </a:spcBef>
                        <a:spcAft>
                          <a:spcPts val="0"/>
                        </a:spcAft>
                        <a:buNone/>
                      </a:pPr>
                      <a:r>
                        <a:rPr lang="en" sz="1800" b="1"/>
                        <a:t>Word</a:t>
                      </a:r>
                      <a:endParaRPr sz="1800" b="1"/>
                    </a:p>
                  </a:txBody>
                  <a:tcPr marL="91425" marR="91425" marT="91425" marB="91425"/>
                </a:tc>
                <a:tc>
                  <a:txBody>
                    <a:bodyPr/>
                    <a:lstStyle/>
                    <a:p>
                      <a:pPr marL="0" lvl="0" indent="0" algn="l" rtl="0">
                        <a:spcBef>
                          <a:spcPts val="0"/>
                        </a:spcBef>
                        <a:spcAft>
                          <a:spcPts val="0"/>
                        </a:spcAft>
                        <a:buNone/>
                      </a:pPr>
                      <a:r>
                        <a:rPr lang="en" sz="1800" b="1"/>
                        <a:t>Freq</a:t>
                      </a:r>
                      <a:endParaRPr sz="1800" b="1"/>
                    </a:p>
                  </a:txBody>
                  <a:tcPr marL="91425" marR="91425" marT="91425" marB="91425"/>
                </a:tc>
              </a:tr>
              <a:tr h="475125">
                <a:tc>
                  <a:txBody>
                    <a:bodyPr/>
                    <a:lstStyle/>
                    <a:p>
                      <a:pPr marL="0" lvl="0" indent="0" algn="l" rtl="0">
                        <a:spcBef>
                          <a:spcPts val="0"/>
                        </a:spcBef>
                        <a:spcAft>
                          <a:spcPts val="0"/>
                        </a:spcAft>
                        <a:buNone/>
                      </a:pPr>
                      <a:r>
                        <a:rPr lang="en" sz="1800"/>
                        <a:t>harvey</a:t>
                      </a:r>
                      <a:endParaRPr sz="1800"/>
                    </a:p>
                  </a:txBody>
                  <a:tcPr marL="91425" marR="91425" marT="91425" marB="91425"/>
                </a:tc>
                <a:tc>
                  <a:txBody>
                    <a:bodyPr/>
                    <a:lstStyle/>
                    <a:p>
                      <a:pPr marL="0" lvl="0" indent="0" algn="l" rtl="0">
                        <a:spcBef>
                          <a:spcPts val="0"/>
                        </a:spcBef>
                        <a:spcAft>
                          <a:spcPts val="0"/>
                        </a:spcAft>
                        <a:buNone/>
                      </a:pPr>
                      <a:r>
                        <a:rPr lang="en" sz="1800"/>
                        <a:t>424</a:t>
                      </a:r>
                      <a:endParaRPr sz="1800"/>
                    </a:p>
                  </a:txBody>
                  <a:tcPr marL="91425" marR="91425" marT="91425" marB="91425"/>
                </a:tc>
              </a:tr>
              <a:tr h="475125">
                <a:tc>
                  <a:txBody>
                    <a:bodyPr/>
                    <a:lstStyle/>
                    <a:p>
                      <a:pPr marL="0" lvl="0" indent="0" algn="l" rtl="0">
                        <a:spcBef>
                          <a:spcPts val="0"/>
                        </a:spcBef>
                        <a:spcAft>
                          <a:spcPts val="0"/>
                        </a:spcAft>
                        <a:buNone/>
                      </a:pPr>
                      <a:r>
                        <a:rPr lang="en" sz="1800"/>
                        <a:t>houston</a:t>
                      </a:r>
                      <a:endParaRPr sz="1800"/>
                    </a:p>
                  </a:txBody>
                  <a:tcPr marL="91425" marR="91425" marT="91425" marB="91425"/>
                </a:tc>
                <a:tc>
                  <a:txBody>
                    <a:bodyPr/>
                    <a:lstStyle/>
                    <a:p>
                      <a:pPr marL="0" lvl="0" indent="0" algn="l" rtl="0">
                        <a:spcBef>
                          <a:spcPts val="0"/>
                        </a:spcBef>
                        <a:spcAft>
                          <a:spcPts val="0"/>
                        </a:spcAft>
                        <a:buNone/>
                      </a:pPr>
                      <a:r>
                        <a:rPr lang="en" sz="1800"/>
                        <a:t>422</a:t>
                      </a:r>
                      <a:endParaRPr sz="1800"/>
                    </a:p>
                  </a:txBody>
                  <a:tcPr marL="91425" marR="91425" marT="91425" marB="91425"/>
                </a:tc>
              </a:tr>
              <a:tr h="475125">
                <a:tc>
                  <a:txBody>
                    <a:bodyPr/>
                    <a:lstStyle/>
                    <a:p>
                      <a:pPr marL="0" lvl="0" indent="0" algn="l" rtl="0">
                        <a:spcBef>
                          <a:spcPts val="0"/>
                        </a:spcBef>
                        <a:spcAft>
                          <a:spcPts val="0"/>
                        </a:spcAft>
                        <a:buNone/>
                      </a:pPr>
                      <a:r>
                        <a:rPr lang="en" sz="1800"/>
                        <a:t>texas</a:t>
                      </a:r>
                      <a:endParaRPr sz="1800"/>
                    </a:p>
                  </a:txBody>
                  <a:tcPr marL="91425" marR="91425" marT="91425" marB="91425"/>
                </a:tc>
                <a:tc>
                  <a:txBody>
                    <a:bodyPr/>
                    <a:lstStyle/>
                    <a:p>
                      <a:pPr marL="0" lvl="0" indent="0" algn="l" rtl="0">
                        <a:spcBef>
                          <a:spcPts val="0"/>
                        </a:spcBef>
                        <a:spcAft>
                          <a:spcPts val="0"/>
                        </a:spcAft>
                        <a:buNone/>
                      </a:pPr>
                      <a:r>
                        <a:rPr lang="en" sz="1800"/>
                        <a:t>330</a:t>
                      </a:r>
                      <a:endParaRPr sz="1800"/>
                    </a:p>
                  </a:txBody>
                  <a:tcPr marL="91425" marR="91425" marT="91425" marB="91425"/>
                </a:tc>
              </a:tr>
              <a:tr h="475125">
                <a:tc>
                  <a:txBody>
                    <a:bodyPr/>
                    <a:lstStyle/>
                    <a:p>
                      <a:pPr marL="0" lvl="0" indent="0" algn="l" rtl="0">
                        <a:spcBef>
                          <a:spcPts val="0"/>
                        </a:spcBef>
                        <a:spcAft>
                          <a:spcPts val="0"/>
                        </a:spcAft>
                        <a:buNone/>
                      </a:pPr>
                      <a:r>
                        <a:rPr lang="en" sz="1800"/>
                        <a:t>hurricane</a:t>
                      </a:r>
                      <a:endParaRPr sz="1800"/>
                    </a:p>
                  </a:txBody>
                  <a:tcPr marL="91425" marR="91425" marT="91425" marB="91425"/>
                </a:tc>
                <a:tc>
                  <a:txBody>
                    <a:bodyPr/>
                    <a:lstStyle/>
                    <a:p>
                      <a:pPr marL="0" lvl="0" indent="0" algn="l" rtl="0">
                        <a:spcBef>
                          <a:spcPts val="0"/>
                        </a:spcBef>
                        <a:spcAft>
                          <a:spcPts val="0"/>
                        </a:spcAft>
                        <a:buNone/>
                      </a:pPr>
                      <a:r>
                        <a:rPr lang="en" sz="1800"/>
                        <a:t>311</a:t>
                      </a:r>
                      <a:endParaRPr sz="1800"/>
                    </a:p>
                  </a:txBody>
                  <a:tcPr marL="91425" marR="91425" marT="91425" marB="91425"/>
                </a:tc>
              </a:tr>
              <a:tr h="475125">
                <a:tc>
                  <a:txBody>
                    <a:bodyPr/>
                    <a:lstStyle/>
                    <a:p>
                      <a:pPr marL="0" lvl="0" indent="0" algn="l" rtl="0">
                        <a:spcBef>
                          <a:spcPts val="0"/>
                        </a:spcBef>
                        <a:spcAft>
                          <a:spcPts val="0"/>
                        </a:spcAft>
                        <a:buNone/>
                      </a:pPr>
                      <a:r>
                        <a:rPr lang="en" sz="1800"/>
                        <a:t>said</a:t>
                      </a:r>
                      <a:endParaRPr sz="1800"/>
                    </a:p>
                  </a:txBody>
                  <a:tcPr marL="91425" marR="91425" marT="91425" marB="91425"/>
                </a:tc>
                <a:tc>
                  <a:txBody>
                    <a:bodyPr/>
                    <a:lstStyle/>
                    <a:p>
                      <a:pPr marL="0" lvl="0" indent="0" algn="l" rtl="0">
                        <a:spcBef>
                          <a:spcPts val="0"/>
                        </a:spcBef>
                        <a:spcAft>
                          <a:spcPts val="0"/>
                        </a:spcAft>
                        <a:buNone/>
                      </a:pPr>
                      <a:r>
                        <a:rPr lang="en" sz="1800"/>
                        <a:t>214</a:t>
                      </a:r>
                      <a:endParaRPr sz="1800"/>
                    </a:p>
                  </a:txBody>
                  <a:tcPr marL="91425" marR="91425" marT="91425" marB="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0"/>
          <p:cNvSpPr txBox="1">
            <a:spLocks noGrp="1"/>
          </p:cNvSpPr>
          <p:nvPr>
            <p:ph type="title"/>
          </p:nvPr>
        </p:nvSpPr>
        <p:spPr>
          <a:xfrm>
            <a:off x="311700" y="4144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Basic natural language processing</a:t>
            </a:r>
            <a:endParaRPr/>
          </a:p>
        </p:txBody>
      </p:sp>
      <p:sp>
        <p:nvSpPr>
          <p:cNvPr id="194" name="Google Shape;194;p20"/>
          <p:cNvSpPr txBox="1">
            <a:spLocks noGrp="1"/>
          </p:cNvSpPr>
          <p:nvPr>
            <p:ph type="body" idx="1"/>
          </p:nvPr>
        </p:nvSpPr>
        <p:spPr>
          <a:xfrm>
            <a:off x="352525" y="987100"/>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Part-of-speech tagging</a:t>
            </a:r>
            <a:endParaRPr/>
          </a:p>
          <a:p>
            <a:pPr marL="0" lvl="0" indent="0" algn="l" rtl="0">
              <a:spcBef>
                <a:spcPts val="1600"/>
              </a:spcBef>
              <a:spcAft>
                <a:spcPts val="0"/>
              </a:spcAft>
              <a:buNone/>
            </a:pPr>
            <a:r>
              <a:rPr lang="en" sz="1600"/>
              <a:t>Tools: JSON Python Library, Natural Language Toolkit Library, and TextBlob</a:t>
            </a:r>
            <a:endParaRPr sz="1600"/>
          </a:p>
          <a:p>
            <a:pPr marL="457200" lvl="0" indent="-330200" algn="l" rtl="0">
              <a:spcBef>
                <a:spcPts val="1600"/>
              </a:spcBef>
              <a:spcAft>
                <a:spcPts val="0"/>
              </a:spcAft>
              <a:buSzPts val="1600"/>
              <a:buChar char="●"/>
            </a:pPr>
            <a:r>
              <a:rPr lang="en" sz="1600"/>
              <a:t>Step One: Make a TextBlob out of our sentences</a:t>
            </a:r>
            <a:endParaRPr sz="1600"/>
          </a:p>
          <a:p>
            <a:pPr marL="457200" lvl="0" indent="-330200" algn="l" rtl="0">
              <a:spcBef>
                <a:spcPts val="0"/>
              </a:spcBef>
              <a:spcAft>
                <a:spcPts val="0"/>
              </a:spcAft>
              <a:buSzPts val="1600"/>
              <a:buChar char="●"/>
            </a:pPr>
            <a:r>
              <a:rPr lang="en" sz="1600"/>
              <a:t>Step Two: Found POS tags from the TextBlob tags property</a:t>
            </a:r>
            <a:endParaRPr sz="1600"/>
          </a:p>
          <a:p>
            <a:pPr marL="914400" lvl="1" indent="-330200" algn="l" rtl="0">
              <a:spcBef>
                <a:spcPts val="0"/>
              </a:spcBef>
              <a:spcAft>
                <a:spcPts val="0"/>
              </a:spcAft>
              <a:buSzPts val="1600"/>
              <a:buChar char="○"/>
            </a:pPr>
            <a:r>
              <a:rPr lang="en" sz="1600"/>
              <a:t>Outcome: All nouns and verbs identified with correct tense and plurality</a:t>
            </a:r>
            <a:endParaRPr sz="1600"/>
          </a:p>
          <a:p>
            <a:pPr marL="457200" lvl="0" indent="0" algn="l" rtl="0">
              <a:spcBef>
                <a:spcPts val="1600"/>
              </a:spcBef>
              <a:spcAft>
                <a:spcPts val="1600"/>
              </a:spcAft>
              <a:buNone/>
            </a:pPr>
            <a:endParaRPr/>
          </a:p>
        </p:txBody>
      </p:sp>
      <p:graphicFrame>
        <p:nvGraphicFramePr>
          <p:cNvPr id="195" name="Google Shape;195;p20"/>
          <p:cNvGraphicFramePr/>
          <p:nvPr/>
        </p:nvGraphicFramePr>
        <p:xfrm>
          <a:off x="1184225" y="2926825"/>
          <a:ext cx="3000000" cy="3000000"/>
        </p:xfrm>
        <a:graphic>
          <a:graphicData uri="http://schemas.openxmlformats.org/drawingml/2006/table">
            <a:tbl>
              <a:tblPr>
                <a:noFill/>
                <a:tableStyleId>{B2ECE7EA-BC82-459E-998D-077EE60A65B9}</a:tableStyleId>
              </a:tblPr>
              <a:tblGrid>
                <a:gridCol w="1139025"/>
                <a:gridCol w="1139025"/>
              </a:tblGrid>
              <a:tr h="322250">
                <a:tc>
                  <a:txBody>
                    <a:bodyPr/>
                    <a:lstStyle/>
                    <a:p>
                      <a:pPr marL="0" lvl="0" indent="0" algn="l" rtl="0">
                        <a:spcBef>
                          <a:spcPts val="0"/>
                        </a:spcBef>
                        <a:spcAft>
                          <a:spcPts val="0"/>
                        </a:spcAft>
                        <a:buNone/>
                      </a:pPr>
                      <a:r>
                        <a:rPr lang="en" sz="1200" b="1"/>
                        <a:t>Noun</a:t>
                      </a:r>
                      <a:endParaRPr sz="1200" b="1"/>
                    </a:p>
                  </a:txBody>
                  <a:tcPr marL="91425" marR="91425" marT="91425" marB="91425"/>
                </a:tc>
                <a:tc>
                  <a:txBody>
                    <a:bodyPr/>
                    <a:lstStyle/>
                    <a:p>
                      <a:pPr marL="0" lvl="0" indent="0" algn="l" rtl="0">
                        <a:spcBef>
                          <a:spcPts val="0"/>
                        </a:spcBef>
                        <a:spcAft>
                          <a:spcPts val="0"/>
                        </a:spcAft>
                        <a:buNone/>
                      </a:pPr>
                      <a:r>
                        <a:rPr lang="en" sz="1200" b="1"/>
                        <a:t>POS Tag</a:t>
                      </a:r>
                      <a:endParaRPr sz="1200" b="1"/>
                    </a:p>
                  </a:txBody>
                  <a:tcPr marL="91425" marR="91425" marT="91425" marB="91425"/>
                </a:tc>
              </a:tr>
              <a:tr h="304925">
                <a:tc>
                  <a:txBody>
                    <a:bodyPr/>
                    <a:lstStyle/>
                    <a:p>
                      <a:pPr marL="0" lvl="0" indent="0" algn="l" rtl="0">
                        <a:spcBef>
                          <a:spcPts val="0"/>
                        </a:spcBef>
                        <a:spcAft>
                          <a:spcPts val="0"/>
                        </a:spcAft>
                        <a:buNone/>
                      </a:pPr>
                      <a:r>
                        <a:rPr lang="en" sz="1200"/>
                        <a:t>Houstonians</a:t>
                      </a:r>
                      <a:endParaRPr sz="1200"/>
                    </a:p>
                  </a:txBody>
                  <a:tcPr marL="91425" marR="91425" marT="91425" marB="91425"/>
                </a:tc>
                <a:tc>
                  <a:txBody>
                    <a:bodyPr/>
                    <a:lstStyle/>
                    <a:p>
                      <a:pPr marL="0" lvl="0" indent="0" algn="l" rtl="0">
                        <a:spcBef>
                          <a:spcPts val="0"/>
                        </a:spcBef>
                        <a:spcAft>
                          <a:spcPts val="0"/>
                        </a:spcAft>
                        <a:buNone/>
                      </a:pPr>
                      <a:r>
                        <a:rPr lang="en" sz="1200"/>
                        <a:t>NNPS</a:t>
                      </a:r>
                      <a:endParaRPr sz="1200"/>
                    </a:p>
                  </a:txBody>
                  <a:tcPr marL="91425" marR="91425" marT="91425" marB="91425"/>
                </a:tc>
              </a:tr>
              <a:tr h="304925">
                <a:tc>
                  <a:txBody>
                    <a:bodyPr/>
                    <a:lstStyle/>
                    <a:p>
                      <a:pPr marL="0" lvl="0" indent="0" algn="l" rtl="0">
                        <a:spcBef>
                          <a:spcPts val="0"/>
                        </a:spcBef>
                        <a:spcAft>
                          <a:spcPts val="0"/>
                        </a:spcAft>
                        <a:buNone/>
                      </a:pPr>
                      <a:r>
                        <a:rPr lang="en" sz="1200"/>
                        <a:t>Landsat</a:t>
                      </a:r>
                      <a:endParaRPr sz="1200"/>
                    </a:p>
                  </a:txBody>
                  <a:tcPr marL="91425" marR="91425" marT="91425" marB="91425"/>
                </a:tc>
                <a:tc>
                  <a:txBody>
                    <a:bodyPr/>
                    <a:lstStyle/>
                    <a:p>
                      <a:pPr marL="0" lvl="0" indent="0" algn="l" rtl="0">
                        <a:spcBef>
                          <a:spcPts val="0"/>
                        </a:spcBef>
                        <a:spcAft>
                          <a:spcPts val="0"/>
                        </a:spcAft>
                        <a:buNone/>
                      </a:pPr>
                      <a:r>
                        <a:rPr lang="en" sz="1200"/>
                        <a:t>NNP</a:t>
                      </a:r>
                      <a:endParaRPr sz="1200"/>
                    </a:p>
                  </a:txBody>
                  <a:tcPr marL="91425" marR="91425" marT="91425" marB="91425"/>
                </a:tc>
              </a:tr>
              <a:tr h="304925">
                <a:tc>
                  <a:txBody>
                    <a:bodyPr/>
                    <a:lstStyle/>
                    <a:p>
                      <a:pPr marL="0" lvl="0" indent="0" algn="l" rtl="0">
                        <a:spcBef>
                          <a:spcPts val="0"/>
                        </a:spcBef>
                        <a:spcAft>
                          <a:spcPts val="0"/>
                        </a:spcAft>
                        <a:buNone/>
                      </a:pPr>
                      <a:r>
                        <a:rPr lang="en" sz="1200"/>
                        <a:t>area</a:t>
                      </a:r>
                      <a:endParaRPr sz="1200"/>
                    </a:p>
                  </a:txBody>
                  <a:tcPr marL="91425" marR="91425" marT="91425" marB="91425"/>
                </a:tc>
                <a:tc>
                  <a:txBody>
                    <a:bodyPr/>
                    <a:lstStyle/>
                    <a:p>
                      <a:pPr marL="0" lvl="0" indent="0" algn="l" rtl="0">
                        <a:spcBef>
                          <a:spcPts val="0"/>
                        </a:spcBef>
                        <a:spcAft>
                          <a:spcPts val="0"/>
                        </a:spcAft>
                        <a:buNone/>
                      </a:pPr>
                      <a:r>
                        <a:rPr lang="en" sz="1200"/>
                        <a:t>NN</a:t>
                      </a:r>
                      <a:endParaRPr sz="1200"/>
                    </a:p>
                  </a:txBody>
                  <a:tcPr marL="91425" marR="91425" marT="91425" marB="91425"/>
                </a:tc>
              </a:tr>
              <a:tr h="304925">
                <a:tc>
                  <a:txBody>
                    <a:bodyPr/>
                    <a:lstStyle/>
                    <a:p>
                      <a:pPr marL="0" lvl="0" indent="0" algn="l" rtl="0">
                        <a:spcBef>
                          <a:spcPts val="0"/>
                        </a:spcBef>
                        <a:spcAft>
                          <a:spcPts val="0"/>
                        </a:spcAft>
                        <a:buNone/>
                      </a:pPr>
                      <a:r>
                        <a:rPr lang="en" sz="1200"/>
                        <a:t>storm</a:t>
                      </a:r>
                      <a:endParaRPr sz="1200"/>
                    </a:p>
                  </a:txBody>
                  <a:tcPr marL="91425" marR="91425" marT="91425" marB="91425"/>
                </a:tc>
                <a:tc>
                  <a:txBody>
                    <a:bodyPr/>
                    <a:lstStyle/>
                    <a:p>
                      <a:pPr marL="0" lvl="0" indent="0" algn="l" rtl="0">
                        <a:spcBef>
                          <a:spcPts val="0"/>
                        </a:spcBef>
                        <a:spcAft>
                          <a:spcPts val="0"/>
                        </a:spcAft>
                        <a:buNone/>
                      </a:pPr>
                      <a:r>
                        <a:rPr lang="en" sz="1200"/>
                        <a:t>NN</a:t>
                      </a:r>
                      <a:endParaRPr sz="1200"/>
                    </a:p>
                  </a:txBody>
                  <a:tcPr marL="91425" marR="91425" marT="91425" marB="91425"/>
                </a:tc>
              </a:tr>
              <a:tr h="304925">
                <a:tc>
                  <a:txBody>
                    <a:bodyPr/>
                    <a:lstStyle/>
                    <a:p>
                      <a:pPr marL="0" lvl="0" indent="0" algn="l" rtl="0">
                        <a:spcBef>
                          <a:spcPts val="0"/>
                        </a:spcBef>
                        <a:spcAft>
                          <a:spcPts val="0"/>
                        </a:spcAft>
                        <a:buNone/>
                      </a:pPr>
                      <a:r>
                        <a:rPr lang="en" sz="1200"/>
                        <a:t>Brazos</a:t>
                      </a:r>
                      <a:endParaRPr sz="1200"/>
                    </a:p>
                  </a:txBody>
                  <a:tcPr marL="91425" marR="91425" marT="91425" marB="91425"/>
                </a:tc>
                <a:tc>
                  <a:txBody>
                    <a:bodyPr/>
                    <a:lstStyle/>
                    <a:p>
                      <a:pPr marL="0" lvl="0" indent="0" algn="l" rtl="0">
                        <a:spcBef>
                          <a:spcPts val="0"/>
                        </a:spcBef>
                        <a:spcAft>
                          <a:spcPts val="0"/>
                        </a:spcAft>
                        <a:buNone/>
                      </a:pPr>
                      <a:r>
                        <a:rPr lang="en" sz="1200"/>
                        <a:t>NNP</a:t>
                      </a:r>
                      <a:endParaRPr sz="1200"/>
                    </a:p>
                  </a:txBody>
                  <a:tcPr marL="91425" marR="91425" marT="91425" marB="91425"/>
                </a:tc>
              </a:tr>
            </a:tbl>
          </a:graphicData>
        </a:graphic>
      </p:graphicFrame>
      <p:graphicFrame>
        <p:nvGraphicFramePr>
          <p:cNvPr id="196" name="Google Shape;196;p20"/>
          <p:cNvGraphicFramePr/>
          <p:nvPr/>
        </p:nvGraphicFramePr>
        <p:xfrm>
          <a:off x="5133600" y="2926825"/>
          <a:ext cx="3000000" cy="3000000"/>
        </p:xfrm>
        <a:graphic>
          <a:graphicData uri="http://schemas.openxmlformats.org/drawingml/2006/table">
            <a:tbl>
              <a:tblPr>
                <a:noFill/>
                <a:tableStyleId>{B2ECE7EA-BC82-459E-998D-077EE60A65B9}</a:tableStyleId>
              </a:tblPr>
              <a:tblGrid>
                <a:gridCol w="1098050"/>
                <a:gridCol w="1086375"/>
              </a:tblGrid>
              <a:tr h="343350">
                <a:tc>
                  <a:txBody>
                    <a:bodyPr/>
                    <a:lstStyle/>
                    <a:p>
                      <a:pPr marL="0" lvl="0" indent="0" algn="l" rtl="0">
                        <a:spcBef>
                          <a:spcPts val="0"/>
                        </a:spcBef>
                        <a:spcAft>
                          <a:spcPts val="0"/>
                        </a:spcAft>
                        <a:buNone/>
                      </a:pPr>
                      <a:r>
                        <a:rPr lang="en" sz="1200" b="1"/>
                        <a:t>Verb</a:t>
                      </a:r>
                      <a:endParaRPr sz="1200" b="1"/>
                    </a:p>
                  </a:txBody>
                  <a:tcPr marL="91425" marR="91425" marT="91425" marB="91425"/>
                </a:tc>
                <a:tc>
                  <a:txBody>
                    <a:bodyPr/>
                    <a:lstStyle/>
                    <a:p>
                      <a:pPr marL="0" lvl="0" indent="0" algn="l" rtl="0">
                        <a:spcBef>
                          <a:spcPts val="0"/>
                        </a:spcBef>
                        <a:spcAft>
                          <a:spcPts val="0"/>
                        </a:spcAft>
                        <a:buNone/>
                      </a:pPr>
                      <a:r>
                        <a:rPr lang="en" sz="1200" b="1"/>
                        <a:t>Tag</a:t>
                      </a:r>
                      <a:endParaRPr sz="1200" b="1"/>
                    </a:p>
                  </a:txBody>
                  <a:tcPr marL="91425" marR="91425" marT="91425" marB="91425"/>
                </a:tc>
              </a:tr>
              <a:tr h="337450">
                <a:tc>
                  <a:txBody>
                    <a:bodyPr/>
                    <a:lstStyle/>
                    <a:p>
                      <a:pPr marL="0" lvl="0" indent="0" algn="l" rtl="0">
                        <a:spcBef>
                          <a:spcPts val="0"/>
                        </a:spcBef>
                        <a:spcAft>
                          <a:spcPts val="0"/>
                        </a:spcAft>
                        <a:buNone/>
                      </a:pPr>
                      <a:r>
                        <a:rPr lang="en" sz="1200"/>
                        <a:t>are</a:t>
                      </a:r>
                      <a:endParaRPr sz="1200"/>
                    </a:p>
                  </a:txBody>
                  <a:tcPr marL="91425" marR="91425" marT="91425" marB="91425"/>
                </a:tc>
                <a:tc>
                  <a:txBody>
                    <a:bodyPr/>
                    <a:lstStyle/>
                    <a:p>
                      <a:pPr marL="0" lvl="0" indent="0" algn="l" rtl="0">
                        <a:spcBef>
                          <a:spcPts val="0"/>
                        </a:spcBef>
                        <a:spcAft>
                          <a:spcPts val="0"/>
                        </a:spcAft>
                        <a:buNone/>
                      </a:pPr>
                      <a:r>
                        <a:rPr lang="en" sz="1200"/>
                        <a:t>VBP</a:t>
                      </a:r>
                      <a:endParaRPr sz="1200"/>
                    </a:p>
                  </a:txBody>
                  <a:tcPr marL="91425" marR="91425" marT="91425" marB="91425"/>
                </a:tc>
              </a:tr>
              <a:tr h="337450">
                <a:tc>
                  <a:txBody>
                    <a:bodyPr/>
                    <a:lstStyle/>
                    <a:p>
                      <a:pPr marL="0" lvl="0" indent="0" algn="l" rtl="0">
                        <a:spcBef>
                          <a:spcPts val="0"/>
                        </a:spcBef>
                        <a:spcAft>
                          <a:spcPts val="0"/>
                        </a:spcAft>
                        <a:buNone/>
                      </a:pPr>
                      <a:r>
                        <a:rPr lang="en" sz="1200"/>
                        <a:t>having</a:t>
                      </a:r>
                      <a:endParaRPr sz="1200"/>
                    </a:p>
                  </a:txBody>
                  <a:tcPr marL="91425" marR="91425" marT="91425" marB="91425"/>
                </a:tc>
                <a:tc>
                  <a:txBody>
                    <a:bodyPr/>
                    <a:lstStyle/>
                    <a:p>
                      <a:pPr marL="0" lvl="0" indent="0" algn="l" rtl="0">
                        <a:spcBef>
                          <a:spcPts val="0"/>
                        </a:spcBef>
                        <a:spcAft>
                          <a:spcPts val="0"/>
                        </a:spcAft>
                        <a:buNone/>
                      </a:pPr>
                      <a:r>
                        <a:rPr lang="en" sz="1200"/>
                        <a:t>VBG</a:t>
                      </a:r>
                      <a:endParaRPr sz="1200"/>
                    </a:p>
                  </a:txBody>
                  <a:tcPr marL="91425" marR="91425" marT="91425" marB="91425"/>
                </a:tc>
              </a:tr>
              <a:tr h="337450">
                <a:tc>
                  <a:txBody>
                    <a:bodyPr/>
                    <a:lstStyle/>
                    <a:p>
                      <a:pPr marL="0" lvl="0" indent="0" algn="l" rtl="0">
                        <a:spcBef>
                          <a:spcPts val="0"/>
                        </a:spcBef>
                        <a:spcAft>
                          <a:spcPts val="0"/>
                        </a:spcAft>
                        <a:buNone/>
                      </a:pPr>
                      <a:r>
                        <a:rPr lang="en" sz="1200"/>
                        <a:t>decide</a:t>
                      </a:r>
                      <a:endParaRPr sz="1200"/>
                    </a:p>
                  </a:txBody>
                  <a:tcPr marL="91425" marR="91425" marT="91425" marB="91425"/>
                </a:tc>
                <a:tc>
                  <a:txBody>
                    <a:bodyPr/>
                    <a:lstStyle/>
                    <a:p>
                      <a:pPr marL="0" lvl="0" indent="0" algn="l" rtl="0">
                        <a:spcBef>
                          <a:spcPts val="0"/>
                        </a:spcBef>
                        <a:spcAft>
                          <a:spcPts val="0"/>
                        </a:spcAft>
                        <a:buNone/>
                      </a:pPr>
                      <a:r>
                        <a:rPr lang="en" sz="1200"/>
                        <a:t>VB</a:t>
                      </a:r>
                      <a:endParaRPr sz="1200"/>
                    </a:p>
                  </a:txBody>
                  <a:tcPr marL="91425" marR="91425" marT="91425" marB="91425"/>
                </a:tc>
              </a:tr>
              <a:tr h="337450">
                <a:tc>
                  <a:txBody>
                    <a:bodyPr/>
                    <a:lstStyle/>
                    <a:p>
                      <a:pPr marL="0" lvl="0" indent="0" algn="l" rtl="0">
                        <a:spcBef>
                          <a:spcPts val="0"/>
                        </a:spcBef>
                        <a:spcAft>
                          <a:spcPts val="0"/>
                        </a:spcAft>
                        <a:buNone/>
                      </a:pPr>
                      <a:r>
                        <a:rPr lang="en" sz="1200"/>
                        <a:t>stays</a:t>
                      </a:r>
                      <a:endParaRPr sz="1200"/>
                    </a:p>
                  </a:txBody>
                  <a:tcPr marL="91425" marR="91425" marT="91425" marB="91425"/>
                </a:tc>
                <a:tc>
                  <a:txBody>
                    <a:bodyPr/>
                    <a:lstStyle/>
                    <a:p>
                      <a:pPr marL="0" lvl="0" indent="0" algn="l" rtl="0">
                        <a:spcBef>
                          <a:spcPts val="0"/>
                        </a:spcBef>
                        <a:spcAft>
                          <a:spcPts val="0"/>
                        </a:spcAft>
                        <a:buNone/>
                      </a:pPr>
                      <a:r>
                        <a:rPr lang="en" sz="1200"/>
                        <a:t>VBZ</a:t>
                      </a:r>
                      <a:endParaRPr sz="1200"/>
                    </a:p>
                  </a:txBody>
                  <a:tcPr marL="91425" marR="91425" marT="91425" marB="91425"/>
                </a:tc>
              </a:tr>
              <a:tr h="337450">
                <a:tc>
                  <a:txBody>
                    <a:bodyPr/>
                    <a:lstStyle/>
                    <a:p>
                      <a:pPr marL="0" lvl="0" indent="0" algn="l" rtl="0">
                        <a:spcBef>
                          <a:spcPts val="0"/>
                        </a:spcBef>
                        <a:spcAft>
                          <a:spcPts val="0"/>
                        </a:spcAft>
                        <a:buNone/>
                      </a:pPr>
                      <a:r>
                        <a:rPr lang="en" sz="1200"/>
                        <a:t>goes</a:t>
                      </a:r>
                      <a:endParaRPr sz="1200"/>
                    </a:p>
                  </a:txBody>
                  <a:tcPr marL="91425" marR="91425" marT="91425" marB="91425"/>
                </a:tc>
                <a:tc>
                  <a:txBody>
                    <a:bodyPr/>
                    <a:lstStyle/>
                    <a:p>
                      <a:pPr marL="0" lvl="0" indent="0" algn="l" rtl="0">
                        <a:spcBef>
                          <a:spcPts val="0"/>
                        </a:spcBef>
                        <a:spcAft>
                          <a:spcPts val="0"/>
                        </a:spcAft>
                        <a:buNone/>
                      </a:pPr>
                      <a:r>
                        <a:rPr lang="en" sz="1200"/>
                        <a:t>VBZ</a:t>
                      </a:r>
                      <a:endParaRPr sz="1200"/>
                    </a:p>
                  </a:txBody>
                  <a:tcPr marL="91425" marR="91425" marT="91425" marB="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TextRank Summarization</a:t>
            </a:r>
            <a:endParaRPr/>
          </a:p>
        </p:txBody>
      </p:sp>
      <p:sp>
        <p:nvSpPr>
          <p:cNvPr id="202" name="Google Shape;202;p21"/>
          <p:cNvSpPr txBox="1">
            <a:spLocks noGrp="1"/>
          </p:cNvSpPr>
          <p:nvPr>
            <p:ph type="body" idx="1"/>
          </p:nvPr>
        </p:nvSpPr>
        <p:spPr>
          <a:xfrm>
            <a:off x="381050" y="1147550"/>
            <a:ext cx="8520600" cy="38070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000"/>
              <a:t>We used the Summa library to generate a TextRank summary of our Hurricane Harvey data. [1]</a:t>
            </a:r>
            <a:endParaRPr sz="2000"/>
          </a:p>
          <a:p>
            <a:pPr marL="0" lvl="0" indent="0" algn="l" rtl="0">
              <a:lnSpc>
                <a:spcPct val="115000"/>
              </a:lnSpc>
              <a:spcBef>
                <a:spcPts val="0"/>
              </a:spcBef>
              <a:spcAft>
                <a:spcPts val="0"/>
              </a:spcAft>
              <a:buNone/>
            </a:pPr>
            <a:endParaRPr sz="2000"/>
          </a:p>
          <a:p>
            <a:pPr marL="0" lvl="0" indent="0" algn="l" rtl="0">
              <a:lnSpc>
                <a:spcPct val="115000"/>
              </a:lnSpc>
              <a:spcBef>
                <a:spcPts val="0"/>
              </a:spcBef>
              <a:spcAft>
                <a:spcPts val="0"/>
              </a:spcAft>
              <a:buNone/>
            </a:pPr>
            <a:r>
              <a:rPr lang="en" sz="2000"/>
              <a:t>We found that manual filtering and a limit of 100 words gives us the best result.</a:t>
            </a:r>
            <a:endParaRPr sz="2000"/>
          </a:p>
        </p:txBody>
      </p:sp>
      <p:sp>
        <p:nvSpPr>
          <p:cNvPr id="203" name="Google Shape;203;p21"/>
          <p:cNvSpPr/>
          <p:nvPr/>
        </p:nvSpPr>
        <p:spPr>
          <a:xfrm>
            <a:off x="455987" y="3308400"/>
            <a:ext cx="933174" cy="947700"/>
          </a:xfrm>
          <a:prstGeom prst="flowChartMulti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4" name="Google Shape;204;p21"/>
          <p:cNvCxnSpPr/>
          <p:nvPr/>
        </p:nvCxnSpPr>
        <p:spPr>
          <a:xfrm>
            <a:off x="1389153" y="3709713"/>
            <a:ext cx="1506900" cy="0"/>
          </a:xfrm>
          <a:prstGeom prst="straightConnector1">
            <a:avLst/>
          </a:prstGeom>
          <a:noFill/>
          <a:ln w="9525" cap="flat" cmpd="sng">
            <a:solidFill>
              <a:schemeClr val="dk2"/>
            </a:solidFill>
            <a:prstDash val="solid"/>
            <a:round/>
            <a:headEnd type="none" w="med" len="med"/>
            <a:tailEnd type="triangle" w="med" len="med"/>
          </a:ln>
        </p:spPr>
      </p:cxnSp>
      <p:sp>
        <p:nvSpPr>
          <p:cNvPr id="205" name="Google Shape;205;p21"/>
          <p:cNvSpPr/>
          <p:nvPr/>
        </p:nvSpPr>
        <p:spPr>
          <a:xfrm>
            <a:off x="2896063" y="3308400"/>
            <a:ext cx="933174" cy="947700"/>
          </a:xfrm>
          <a:prstGeom prst="flowChartMulti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6" name="Google Shape;206;p21"/>
          <p:cNvCxnSpPr/>
          <p:nvPr/>
        </p:nvCxnSpPr>
        <p:spPr>
          <a:xfrm>
            <a:off x="3829228" y="3709713"/>
            <a:ext cx="1506900" cy="0"/>
          </a:xfrm>
          <a:prstGeom prst="straightConnector1">
            <a:avLst/>
          </a:prstGeom>
          <a:noFill/>
          <a:ln w="9525" cap="flat" cmpd="sng">
            <a:solidFill>
              <a:schemeClr val="dk2"/>
            </a:solidFill>
            <a:prstDash val="solid"/>
            <a:round/>
            <a:headEnd type="none" w="med" len="med"/>
            <a:tailEnd type="triangle" w="med" len="med"/>
          </a:ln>
        </p:spPr>
      </p:cxnSp>
      <p:cxnSp>
        <p:nvCxnSpPr>
          <p:cNvPr id="207" name="Google Shape;207;p21"/>
          <p:cNvCxnSpPr/>
          <p:nvPr/>
        </p:nvCxnSpPr>
        <p:spPr>
          <a:xfrm>
            <a:off x="6269303" y="3709713"/>
            <a:ext cx="1506900" cy="0"/>
          </a:xfrm>
          <a:prstGeom prst="straightConnector1">
            <a:avLst/>
          </a:prstGeom>
          <a:noFill/>
          <a:ln w="9525" cap="flat" cmpd="sng">
            <a:solidFill>
              <a:schemeClr val="dk2"/>
            </a:solidFill>
            <a:prstDash val="solid"/>
            <a:round/>
            <a:headEnd type="none" w="med" len="med"/>
            <a:tailEnd type="triangle" w="med" len="med"/>
          </a:ln>
        </p:spPr>
      </p:cxnSp>
      <p:sp>
        <p:nvSpPr>
          <p:cNvPr id="208" name="Google Shape;208;p21"/>
          <p:cNvSpPr/>
          <p:nvPr/>
        </p:nvSpPr>
        <p:spPr>
          <a:xfrm>
            <a:off x="7776213" y="3344663"/>
            <a:ext cx="933174" cy="875178"/>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1"/>
          <p:cNvSpPr txBox="1"/>
          <p:nvPr/>
        </p:nvSpPr>
        <p:spPr>
          <a:xfrm>
            <a:off x="407088" y="4219850"/>
            <a:ext cx="12966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Articles in dataset</a:t>
            </a:r>
            <a:endParaRPr/>
          </a:p>
        </p:txBody>
      </p:sp>
      <p:sp>
        <p:nvSpPr>
          <p:cNvPr id="210" name="Google Shape;210;p21"/>
          <p:cNvSpPr txBox="1"/>
          <p:nvPr/>
        </p:nvSpPr>
        <p:spPr>
          <a:xfrm>
            <a:off x="1469513" y="3308400"/>
            <a:ext cx="1506900" cy="17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Reduce Noise</a:t>
            </a:r>
            <a:endParaRPr/>
          </a:p>
        </p:txBody>
      </p:sp>
      <p:sp>
        <p:nvSpPr>
          <p:cNvPr id="211" name="Google Shape;211;p21"/>
          <p:cNvSpPr txBox="1"/>
          <p:nvPr/>
        </p:nvSpPr>
        <p:spPr>
          <a:xfrm>
            <a:off x="2896000" y="4219850"/>
            <a:ext cx="933300" cy="304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Filtered articles</a:t>
            </a:r>
            <a:endParaRPr/>
          </a:p>
        </p:txBody>
      </p:sp>
      <p:sp>
        <p:nvSpPr>
          <p:cNvPr id="212" name="Google Shape;212;p21"/>
          <p:cNvSpPr/>
          <p:nvPr/>
        </p:nvSpPr>
        <p:spPr>
          <a:xfrm>
            <a:off x="5336138" y="3344663"/>
            <a:ext cx="933174" cy="875178"/>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1"/>
          <p:cNvSpPr txBox="1"/>
          <p:nvPr/>
        </p:nvSpPr>
        <p:spPr>
          <a:xfrm>
            <a:off x="3887888" y="3308400"/>
            <a:ext cx="1506900" cy="17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Summarization</a:t>
            </a:r>
            <a:endParaRPr/>
          </a:p>
        </p:txBody>
      </p:sp>
      <p:sp>
        <p:nvSpPr>
          <p:cNvPr id="214" name="Google Shape;214;p21"/>
          <p:cNvSpPr txBox="1"/>
          <p:nvPr/>
        </p:nvSpPr>
        <p:spPr>
          <a:xfrm>
            <a:off x="5336163" y="4219850"/>
            <a:ext cx="984300" cy="38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Summary of articles</a:t>
            </a:r>
            <a:endParaRPr/>
          </a:p>
        </p:txBody>
      </p:sp>
      <p:sp>
        <p:nvSpPr>
          <p:cNvPr id="215" name="Google Shape;215;p21"/>
          <p:cNvSpPr txBox="1"/>
          <p:nvPr/>
        </p:nvSpPr>
        <p:spPr>
          <a:xfrm>
            <a:off x="6401913" y="3308400"/>
            <a:ext cx="1241700" cy="17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Manual Edits</a:t>
            </a:r>
            <a:endParaRPr/>
          </a:p>
        </p:txBody>
      </p:sp>
      <p:sp>
        <p:nvSpPr>
          <p:cNvPr id="216" name="Google Shape;216;p21"/>
          <p:cNvSpPr txBox="1"/>
          <p:nvPr/>
        </p:nvSpPr>
        <p:spPr>
          <a:xfrm>
            <a:off x="7537800" y="4312850"/>
            <a:ext cx="1410000" cy="38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Final Summary</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TextRank Summary Evaluation</a:t>
            </a:r>
            <a:endParaRPr/>
          </a:p>
        </p:txBody>
      </p:sp>
      <p:sp>
        <p:nvSpPr>
          <p:cNvPr id="222" name="Google Shape;222;p22"/>
          <p:cNvSpPr txBox="1">
            <a:spLocks noGrp="1"/>
          </p:cNvSpPr>
          <p:nvPr>
            <p:ph type="body" idx="1"/>
          </p:nvPr>
        </p:nvSpPr>
        <p:spPr>
          <a:xfrm>
            <a:off x="311700" y="1140200"/>
            <a:ext cx="8520600" cy="34164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a:solidFill>
                  <a:schemeClr val="dk1"/>
                </a:solidFill>
              </a:rPr>
              <a:t>Our TextRank summary is human readable but lacks concrete figures and required manual editing.</a:t>
            </a:r>
            <a:endParaRPr>
              <a:solidFill>
                <a:schemeClr val="dk1"/>
              </a:solidFill>
            </a:endParaRPr>
          </a:p>
          <a:p>
            <a:pPr marL="0" lvl="0" indent="457200" algn="just" rtl="0">
              <a:spcBef>
                <a:spcPts val="1600"/>
              </a:spcBef>
              <a:spcAft>
                <a:spcPts val="1600"/>
              </a:spcAft>
              <a:buClr>
                <a:schemeClr val="dk1"/>
              </a:buClr>
              <a:buSzPts val="1100"/>
              <a:buFont typeface="Arial"/>
              <a:buNone/>
            </a:pPr>
            <a:r>
              <a:rPr lang="en" sz="1400" i="1">
                <a:solidFill>
                  <a:schemeClr val="dk1"/>
                </a:solidFill>
              </a:rPr>
              <a:t>“</a:t>
            </a:r>
            <a:r>
              <a:rPr lang="en" sz="1400" i="1">
                <a:solidFill>
                  <a:schemeClr val="dk1"/>
                </a:solidFill>
                <a:highlight>
                  <a:srgbClr val="00FF00"/>
                </a:highlight>
              </a:rPr>
              <a:t>Houston has flooded each of the last three years, and while Harvey caused unprecedented damage in many neighborhoods, storms in 2015 and 2016 also displaced people and destroyed hundreds of homes.</a:t>
            </a:r>
            <a:r>
              <a:rPr lang="en" sz="1400" i="1">
                <a:solidFill>
                  <a:schemeClr val="dk1"/>
                </a:solidFill>
              </a:rPr>
              <a:t> </a:t>
            </a:r>
            <a:r>
              <a:rPr lang="en" sz="1400" i="1">
                <a:solidFill>
                  <a:schemeClr val="dk1"/>
                </a:solidFill>
                <a:highlight>
                  <a:srgbClr val="FF0000"/>
                </a:highlight>
              </a:rPr>
              <a:t>Teachers Volunteering in Shelters is a newly formed group of Houston-area teachers who are organizing to help children in the flood-ravaged areas of Southeast Texas brought on by Hurricane Harvey.</a:t>
            </a:r>
            <a:r>
              <a:rPr lang="en" sz="1400" i="1">
                <a:solidFill>
                  <a:schemeClr val="dk1"/>
                </a:solidFill>
              </a:rPr>
              <a:t> </a:t>
            </a:r>
            <a:r>
              <a:rPr lang="en" sz="1400" i="1">
                <a:solidFill>
                  <a:schemeClr val="dk1"/>
                </a:solidFill>
                <a:highlight>
                  <a:srgbClr val="00FF00"/>
                </a:highlight>
              </a:rPr>
              <a:t>Flooding unleashed by monster storm Harvey left Houston, the fourth-largest city in the United States, increasingly isolated as its airports and highways shut down and residents fled homes waist-deep in water.</a:t>
            </a:r>
            <a:r>
              <a:rPr lang="en" sz="1400" i="1">
                <a:solidFill>
                  <a:schemeClr val="dk1"/>
                </a:solidFill>
              </a:rPr>
              <a:t>”</a:t>
            </a:r>
            <a:endParaRPr sz="1400">
              <a:solidFill>
                <a:schemeClr val="dk1"/>
              </a:solidFill>
            </a:endParaRPr>
          </a:p>
        </p:txBody>
      </p:sp>
      <p:graphicFrame>
        <p:nvGraphicFramePr>
          <p:cNvPr id="223" name="Google Shape;223;p22"/>
          <p:cNvGraphicFramePr/>
          <p:nvPr/>
        </p:nvGraphicFramePr>
        <p:xfrm>
          <a:off x="923250" y="4102475"/>
          <a:ext cx="3000000" cy="3000000"/>
        </p:xfrm>
        <a:graphic>
          <a:graphicData uri="http://schemas.openxmlformats.org/drawingml/2006/table">
            <a:tbl>
              <a:tblPr>
                <a:noFill/>
                <a:tableStyleId>{B2ECE7EA-BC82-459E-998D-077EE60A65B9}</a:tableStyleId>
              </a:tblPr>
              <a:tblGrid>
                <a:gridCol w="1824375"/>
                <a:gridCol w="1824375"/>
                <a:gridCol w="1824375"/>
                <a:gridCol w="1824375"/>
              </a:tblGrid>
              <a:tr h="431200">
                <a:tc>
                  <a:txBody>
                    <a:bodyPr/>
                    <a:lstStyle/>
                    <a:p>
                      <a:pPr marL="0" lvl="0" indent="0" algn="ctr" rtl="0">
                        <a:spcBef>
                          <a:spcPts val="0"/>
                        </a:spcBef>
                        <a:spcAft>
                          <a:spcPts val="0"/>
                        </a:spcAft>
                        <a:buNone/>
                      </a:pPr>
                      <a:r>
                        <a:rPr lang="en" sz="1800"/>
                        <a:t>ROUGE-1</a:t>
                      </a:r>
                      <a:endParaRPr sz="1800"/>
                    </a:p>
                  </a:txBody>
                  <a:tcPr marL="91425" marR="91425" marT="91425" marB="91425"/>
                </a:tc>
                <a:tc>
                  <a:txBody>
                    <a:bodyPr/>
                    <a:lstStyle/>
                    <a:p>
                      <a:pPr marL="0" lvl="0" indent="0" algn="ctr" rtl="0">
                        <a:spcBef>
                          <a:spcPts val="0"/>
                        </a:spcBef>
                        <a:spcAft>
                          <a:spcPts val="0"/>
                        </a:spcAft>
                        <a:buNone/>
                      </a:pPr>
                      <a:r>
                        <a:rPr lang="en" sz="1800"/>
                        <a:t>ROUGE-2</a:t>
                      </a:r>
                      <a:endParaRPr sz="1800"/>
                    </a:p>
                  </a:txBody>
                  <a:tcPr marL="91425" marR="91425" marT="91425" marB="91425"/>
                </a:tc>
                <a:tc>
                  <a:txBody>
                    <a:bodyPr/>
                    <a:lstStyle/>
                    <a:p>
                      <a:pPr marL="0" lvl="0" indent="0" algn="ctr" rtl="0">
                        <a:spcBef>
                          <a:spcPts val="0"/>
                        </a:spcBef>
                        <a:spcAft>
                          <a:spcPts val="0"/>
                        </a:spcAft>
                        <a:buNone/>
                      </a:pPr>
                      <a:r>
                        <a:rPr lang="en" sz="1800"/>
                        <a:t>ROUGE-L</a:t>
                      </a:r>
                      <a:endParaRPr sz="1800"/>
                    </a:p>
                  </a:txBody>
                  <a:tcPr marL="91425" marR="91425" marT="91425" marB="91425"/>
                </a:tc>
                <a:tc>
                  <a:txBody>
                    <a:bodyPr/>
                    <a:lstStyle/>
                    <a:p>
                      <a:pPr marL="0" lvl="0" indent="0" algn="ctr" rtl="0">
                        <a:spcBef>
                          <a:spcPts val="0"/>
                        </a:spcBef>
                        <a:spcAft>
                          <a:spcPts val="0"/>
                        </a:spcAft>
                        <a:buNone/>
                      </a:pPr>
                      <a:r>
                        <a:rPr lang="en" sz="1800"/>
                        <a:t>ROUGE-SU4</a:t>
                      </a:r>
                      <a:endParaRPr sz="1800"/>
                    </a:p>
                  </a:txBody>
                  <a:tcPr marL="91425" marR="91425" marT="91425" marB="91425"/>
                </a:tc>
              </a:tr>
              <a:tr h="431200">
                <a:tc>
                  <a:txBody>
                    <a:bodyPr/>
                    <a:lstStyle/>
                    <a:p>
                      <a:pPr marL="0" lvl="0" indent="0" algn="ctr" rtl="0">
                        <a:spcBef>
                          <a:spcPts val="0"/>
                        </a:spcBef>
                        <a:spcAft>
                          <a:spcPts val="0"/>
                        </a:spcAft>
                        <a:buNone/>
                      </a:pPr>
                      <a:r>
                        <a:rPr lang="en" sz="1800"/>
                        <a:t>0.06897</a:t>
                      </a:r>
                      <a:endParaRPr sz="1800"/>
                    </a:p>
                  </a:txBody>
                  <a:tcPr marL="91425" marR="91425" marT="91425" marB="91425"/>
                </a:tc>
                <a:tc>
                  <a:txBody>
                    <a:bodyPr/>
                    <a:lstStyle/>
                    <a:p>
                      <a:pPr marL="0" lvl="0" indent="0" algn="ctr" rtl="0">
                        <a:spcBef>
                          <a:spcPts val="0"/>
                        </a:spcBef>
                        <a:spcAft>
                          <a:spcPts val="0"/>
                        </a:spcAft>
                        <a:buNone/>
                      </a:pPr>
                      <a:r>
                        <a:rPr lang="en" sz="1800"/>
                        <a:t>0.0</a:t>
                      </a:r>
                      <a:endParaRPr sz="1800"/>
                    </a:p>
                  </a:txBody>
                  <a:tcPr marL="91425" marR="91425" marT="91425" marB="91425"/>
                </a:tc>
                <a:tc>
                  <a:txBody>
                    <a:bodyPr/>
                    <a:lstStyle/>
                    <a:p>
                      <a:pPr marL="0" lvl="0" indent="0" algn="ctr" rtl="0">
                        <a:spcBef>
                          <a:spcPts val="0"/>
                        </a:spcBef>
                        <a:spcAft>
                          <a:spcPts val="0"/>
                        </a:spcAft>
                        <a:buNone/>
                      </a:pPr>
                      <a:r>
                        <a:rPr lang="en" sz="1800"/>
                        <a:t>0.06897</a:t>
                      </a:r>
                      <a:endParaRPr sz="1800"/>
                    </a:p>
                  </a:txBody>
                  <a:tcPr marL="91425" marR="91425" marT="91425" marB="91425"/>
                </a:tc>
                <a:tc>
                  <a:txBody>
                    <a:bodyPr/>
                    <a:lstStyle/>
                    <a:p>
                      <a:pPr marL="0" lvl="0" indent="0" algn="ctr" rtl="0">
                        <a:spcBef>
                          <a:spcPts val="0"/>
                        </a:spcBef>
                        <a:spcAft>
                          <a:spcPts val="0"/>
                        </a:spcAft>
                        <a:buNone/>
                      </a:pPr>
                      <a:r>
                        <a:rPr lang="en" sz="1800"/>
                        <a:t>0.01266</a:t>
                      </a:r>
                      <a:endParaRPr sz="1800"/>
                    </a:p>
                  </a:txBody>
                  <a:tcPr marL="91425" marR="91425" marT="91425" marB="91425"/>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Template Summarization</a:t>
            </a:r>
            <a:endParaRPr/>
          </a:p>
        </p:txBody>
      </p:sp>
      <p:sp>
        <p:nvSpPr>
          <p:cNvPr id="229" name="Google Shape;229;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t>We used the spaCy library, and matplotlib library’s hist function to generate a template summarization. [2]</a:t>
            </a:r>
            <a:endParaRPr sz="2400"/>
          </a:p>
          <a:p>
            <a:pPr marL="0" lvl="0" indent="0" algn="l" rtl="0">
              <a:spcBef>
                <a:spcPts val="1600"/>
              </a:spcBef>
              <a:spcAft>
                <a:spcPts val="1600"/>
              </a:spcAft>
              <a:buNone/>
            </a:pPr>
            <a:endParaRPr/>
          </a:p>
        </p:txBody>
      </p:sp>
      <p:sp>
        <p:nvSpPr>
          <p:cNvPr id="230" name="Google Shape;230;p23"/>
          <p:cNvSpPr/>
          <p:nvPr/>
        </p:nvSpPr>
        <p:spPr>
          <a:xfrm>
            <a:off x="455987" y="3308400"/>
            <a:ext cx="933174" cy="947700"/>
          </a:xfrm>
          <a:prstGeom prst="flowChartMulti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31" name="Google Shape;231;p23"/>
          <p:cNvCxnSpPr/>
          <p:nvPr/>
        </p:nvCxnSpPr>
        <p:spPr>
          <a:xfrm>
            <a:off x="1389153" y="3709713"/>
            <a:ext cx="1506900" cy="0"/>
          </a:xfrm>
          <a:prstGeom prst="straightConnector1">
            <a:avLst/>
          </a:prstGeom>
          <a:noFill/>
          <a:ln w="9525" cap="flat" cmpd="sng">
            <a:solidFill>
              <a:schemeClr val="dk2"/>
            </a:solidFill>
            <a:prstDash val="solid"/>
            <a:round/>
            <a:headEnd type="none" w="med" len="med"/>
            <a:tailEnd type="triangle" w="med" len="med"/>
          </a:ln>
        </p:spPr>
      </p:cxnSp>
      <p:sp>
        <p:nvSpPr>
          <p:cNvPr id="232" name="Google Shape;232;p23"/>
          <p:cNvSpPr/>
          <p:nvPr/>
        </p:nvSpPr>
        <p:spPr>
          <a:xfrm>
            <a:off x="2896063" y="3308400"/>
            <a:ext cx="933174" cy="947700"/>
          </a:xfrm>
          <a:prstGeom prst="flowChartMulti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33" name="Google Shape;233;p23"/>
          <p:cNvCxnSpPr/>
          <p:nvPr/>
        </p:nvCxnSpPr>
        <p:spPr>
          <a:xfrm>
            <a:off x="3829228" y="3709713"/>
            <a:ext cx="1506900" cy="0"/>
          </a:xfrm>
          <a:prstGeom prst="straightConnector1">
            <a:avLst/>
          </a:prstGeom>
          <a:noFill/>
          <a:ln w="9525" cap="flat" cmpd="sng">
            <a:solidFill>
              <a:schemeClr val="dk2"/>
            </a:solidFill>
            <a:prstDash val="solid"/>
            <a:round/>
            <a:headEnd type="none" w="med" len="med"/>
            <a:tailEnd type="triangle" w="med" len="med"/>
          </a:ln>
        </p:spPr>
      </p:cxnSp>
      <p:cxnSp>
        <p:nvCxnSpPr>
          <p:cNvPr id="234" name="Google Shape;234;p23"/>
          <p:cNvCxnSpPr/>
          <p:nvPr/>
        </p:nvCxnSpPr>
        <p:spPr>
          <a:xfrm>
            <a:off x="6269303" y="3709713"/>
            <a:ext cx="1506900" cy="0"/>
          </a:xfrm>
          <a:prstGeom prst="straightConnector1">
            <a:avLst/>
          </a:prstGeom>
          <a:noFill/>
          <a:ln w="9525" cap="flat" cmpd="sng">
            <a:solidFill>
              <a:schemeClr val="dk2"/>
            </a:solidFill>
            <a:prstDash val="solid"/>
            <a:round/>
            <a:headEnd type="none" w="med" len="med"/>
            <a:tailEnd type="triangle" w="med" len="med"/>
          </a:ln>
        </p:spPr>
      </p:cxnSp>
      <p:sp>
        <p:nvSpPr>
          <p:cNvPr id="235" name="Google Shape;235;p23"/>
          <p:cNvSpPr/>
          <p:nvPr/>
        </p:nvSpPr>
        <p:spPr>
          <a:xfrm>
            <a:off x="7776213" y="3344663"/>
            <a:ext cx="933174" cy="875178"/>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3"/>
          <p:cNvSpPr txBox="1"/>
          <p:nvPr/>
        </p:nvSpPr>
        <p:spPr>
          <a:xfrm>
            <a:off x="407088" y="4219850"/>
            <a:ext cx="12966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Articles in dataset</a:t>
            </a:r>
            <a:endParaRPr/>
          </a:p>
        </p:txBody>
      </p:sp>
      <p:sp>
        <p:nvSpPr>
          <p:cNvPr id="237" name="Google Shape;237;p23"/>
          <p:cNvSpPr txBox="1"/>
          <p:nvPr/>
        </p:nvSpPr>
        <p:spPr>
          <a:xfrm>
            <a:off x="1469513" y="3308400"/>
            <a:ext cx="1506900" cy="17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Reduce Noise</a:t>
            </a:r>
            <a:endParaRPr/>
          </a:p>
        </p:txBody>
      </p:sp>
      <p:sp>
        <p:nvSpPr>
          <p:cNvPr id="238" name="Google Shape;238;p23"/>
          <p:cNvSpPr txBox="1"/>
          <p:nvPr/>
        </p:nvSpPr>
        <p:spPr>
          <a:xfrm>
            <a:off x="2896000" y="4219850"/>
            <a:ext cx="933300" cy="304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Filtered articles</a:t>
            </a:r>
            <a:endParaRPr/>
          </a:p>
        </p:txBody>
      </p:sp>
      <p:sp>
        <p:nvSpPr>
          <p:cNvPr id="239" name="Google Shape;239;p23"/>
          <p:cNvSpPr/>
          <p:nvPr/>
        </p:nvSpPr>
        <p:spPr>
          <a:xfrm>
            <a:off x="5336138" y="3344663"/>
            <a:ext cx="933174" cy="875178"/>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3"/>
          <p:cNvSpPr txBox="1"/>
          <p:nvPr/>
        </p:nvSpPr>
        <p:spPr>
          <a:xfrm>
            <a:off x="3829213" y="3132600"/>
            <a:ext cx="1506900" cy="175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t>Collect Named Entities</a:t>
            </a:r>
            <a:endParaRPr/>
          </a:p>
        </p:txBody>
      </p:sp>
      <p:sp>
        <p:nvSpPr>
          <p:cNvPr id="241" name="Google Shape;241;p23"/>
          <p:cNvSpPr txBox="1"/>
          <p:nvPr/>
        </p:nvSpPr>
        <p:spPr>
          <a:xfrm>
            <a:off x="5219374" y="4178750"/>
            <a:ext cx="1506900" cy="38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All possible Form candidates</a:t>
            </a:r>
            <a:endParaRPr/>
          </a:p>
        </p:txBody>
      </p:sp>
      <p:sp>
        <p:nvSpPr>
          <p:cNvPr id="242" name="Google Shape;242;p23"/>
          <p:cNvSpPr txBox="1"/>
          <p:nvPr/>
        </p:nvSpPr>
        <p:spPr>
          <a:xfrm>
            <a:off x="6401913" y="3308400"/>
            <a:ext cx="1241700" cy="17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Fill Out Form</a:t>
            </a:r>
            <a:endParaRPr/>
          </a:p>
        </p:txBody>
      </p:sp>
      <p:sp>
        <p:nvSpPr>
          <p:cNvPr id="243" name="Google Shape;243;p23"/>
          <p:cNvSpPr txBox="1"/>
          <p:nvPr/>
        </p:nvSpPr>
        <p:spPr>
          <a:xfrm>
            <a:off x="7537800" y="4312850"/>
            <a:ext cx="1410000" cy="38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Final Summary</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1698</Words>
  <Application>Microsoft Office PowerPoint</Application>
  <PresentationFormat>On-screen Show (16:9)</PresentationFormat>
  <Paragraphs>243</Paragraphs>
  <Slides>19</Slides>
  <Notes>19</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19</vt:i4>
      </vt:variant>
    </vt:vector>
  </HeadingPairs>
  <TitlesOfParts>
    <vt:vector size="21" baseType="lpstr">
      <vt:lpstr>Arial</vt:lpstr>
      <vt:lpstr>Simple Light</vt:lpstr>
      <vt:lpstr>BDTS Final Presentation Summarizing Hurricane Harvey</vt:lpstr>
      <vt:lpstr>Presentation Outline</vt:lpstr>
      <vt:lpstr>Cleaning our data for text processing</vt:lpstr>
      <vt:lpstr>Cleaning our data for text processing</vt:lpstr>
      <vt:lpstr>Basic natural language processing</vt:lpstr>
      <vt:lpstr>Basic natural language processing</vt:lpstr>
      <vt:lpstr>TextRank Summarization</vt:lpstr>
      <vt:lpstr>TextRank Summary Evaluation</vt:lpstr>
      <vt:lpstr>Template Summarization</vt:lpstr>
      <vt:lpstr>Template Summary Evaluation</vt:lpstr>
      <vt:lpstr>Pointer-generator Network with Wikipedia Article</vt:lpstr>
      <vt:lpstr>Pointer-generator Network Summary Evaluation</vt:lpstr>
      <vt:lpstr>Multi-document Summarization with Small Dataset</vt:lpstr>
      <vt:lpstr>Result from Multi-document Summarization of Small Dataset</vt:lpstr>
      <vt:lpstr>Multi-document Summarization with Wikipedia Article</vt:lpstr>
      <vt:lpstr>Result from Wikipedia Multi-document Summary</vt:lpstr>
      <vt:lpstr>Future Work and Conclusions</vt:lpstr>
      <vt:lpstr>References</vt:lpstr>
      <vt:lpstr>Acknowledgments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BDTS Final Presentation Summarizing Hurricane Harvey</dc:title>
  <cp:lastModifiedBy>jack.geissinger7@gmail.com</cp:lastModifiedBy>
  <cp:revision>1</cp:revision>
  <dcterms:modified xsi:type="dcterms:W3CDTF">2018-12-12T21:09:57Z</dcterms:modified>
</cp:coreProperties>
</file>