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6" r:id="rId1"/>
    <p:sldMasterId id="2147483667" r:id="rId2"/>
    <p:sldMasterId id="2147483668" r:id="rId3"/>
  </p:sldMasterIdLst>
  <p:notesMasterIdLst>
    <p:notesMasterId r:id="rId18"/>
  </p:notesMasterIdLst>
  <p:sldIdLst>
    <p:sldId id="256" r:id="rId4"/>
    <p:sldId id="257" r:id="rId5"/>
    <p:sldId id="258" r:id="rId6"/>
    <p:sldId id="259" r:id="rId7"/>
    <p:sldId id="260" r:id="rId8"/>
    <p:sldId id="261" r:id="rId9"/>
    <p:sldId id="263" r:id="rId10"/>
    <p:sldId id="262" r:id="rId11"/>
    <p:sldId id="264" r:id="rId12"/>
    <p:sldId id="265" r:id="rId13"/>
    <p:sldId id="266" r:id="rId14"/>
    <p:sldId id="267" r:id="rId15"/>
    <p:sldId id="268" r:id="rId16"/>
    <p:sldId id="269" r:id="rId17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792" autoAdjust="0"/>
  </p:normalViewPr>
  <p:slideViewPr>
    <p:cSldViewPr snapToGrid="0" showGuides="1">
      <p:cViewPr varScale="1">
        <p:scale>
          <a:sx n="62" d="100"/>
          <a:sy n="62" d="100"/>
        </p:scale>
        <p:origin x="154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7437054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952697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Shape 32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Shape 3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376009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Shape 33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34" name="Shape 3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389284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Shape 34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1" name="Shape 3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335764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Shape 34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7" name="Shape 34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930334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Shape 35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3" name="Shape 3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871345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173814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206351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011058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04" name="Shape 2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448725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Shape 2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50000"/>
              </a:lnSpc>
              <a:spcBef>
                <a:spcPts val="60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[ Automatic Text Extraction ]</a:t>
            </a:r>
          </a:p>
          <a:p>
            <a:pPr lvl="0" rtl="0">
              <a:lnSpc>
                <a:spcPct val="150000"/>
              </a:lnSpc>
              <a:spcBef>
                <a:spcPts val="600"/>
              </a:spcBef>
              <a:buNone/>
            </a:pPr>
            <a:r>
              <a:rPr lang="en" sz="1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Fast  - Linear time complexity</a:t>
            </a:r>
          </a:p>
          <a:p>
            <a:pPr lvl="0" rtl="0">
              <a:lnSpc>
                <a:spcPct val="150000"/>
              </a:lnSpc>
              <a:spcBef>
                <a:spcPts val="600"/>
              </a:spcBef>
              <a:buNone/>
            </a:pPr>
            <a:r>
              <a:rPr lang="en" sz="1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General - No customized rules</a:t>
            </a:r>
          </a:p>
          <a:p>
            <a:pPr lvl="0" rtl="0">
              <a:lnSpc>
                <a:spcPct val="150000"/>
              </a:lnSpc>
              <a:spcBef>
                <a:spcPts val="60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Effective - Over 90%  accuracy rate</a:t>
            </a:r>
          </a:p>
          <a:p>
            <a:pPr lvl="0" rtl="0">
              <a:lnSpc>
                <a:spcPct val="150000"/>
              </a:lnSpc>
              <a:spcBef>
                <a:spcPts val="600"/>
              </a:spcBef>
              <a:buNone/>
            </a:pPr>
            <a:r>
              <a:rPr lang="en" sz="1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Simple and Intuitive !</a:t>
            </a:r>
          </a:p>
          <a:p>
            <a:endParaRPr lang="en" sz="10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lvl="0" rtl="0">
              <a:lnSpc>
                <a:spcPct val="150000"/>
              </a:lnSpc>
              <a:spcBef>
                <a:spcPts val="60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[ Premise behind the Algorithm ]</a:t>
            </a:r>
          </a:p>
          <a:p>
            <a:pPr lvl="0" rtl="0">
              <a:lnSpc>
                <a:spcPct val="150000"/>
              </a:lnSpc>
              <a:spcBef>
                <a:spcPts val="60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Webpage's body is text-dominated that contains relatively fewer tags</a:t>
            </a:r>
          </a:p>
          <a:p>
            <a:pPr lvl="0" rtl="0">
              <a:lnSpc>
                <a:spcPct val="150000"/>
              </a:lnSpc>
              <a:spcBef>
                <a:spcPts val="600"/>
              </a:spcBef>
              <a:buNone/>
            </a:pPr>
            <a:r>
              <a:rPr lang="en" sz="1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The body-related source codes are physical neighboring</a:t>
            </a:r>
          </a:p>
        </p:txBody>
      </p:sp>
    </p:spTree>
    <p:extLst>
      <p:ext uri="{BB962C8B-B14F-4D97-AF65-F5344CB8AC3E}">
        <p14:creationId xmlns:p14="http://schemas.microsoft.com/office/powerpoint/2010/main" val="26551828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64" name="Shape 2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876110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54" name="Shape 2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938429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Shape 32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23" name="Shape 3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050450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/>
        </p:nvSpPr>
        <p:spPr>
          <a:xfrm rot="10800000" flipH="1">
            <a:off x="0" y="3979800"/>
            <a:ext cx="9144000" cy="28781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9" name="Shape 9"/>
          <p:cNvSpPr/>
          <p:nvPr/>
        </p:nvSpPr>
        <p:spPr>
          <a:xfrm>
            <a:off x="0" y="3190900"/>
            <a:ext cx="4617372" cy="790108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0" name="Shape 10"/>
          <p:cNvSpPr/>
          <p:nvPr/>
        </p:nvSpPr>
        <p:spPr>
          <a:xfrm rot="10800000" flipH="1">
            <a:off x="0" y="3980458"/>
            <a:ext cx="4617372" cy="75961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ctrTitle"/>
          </p:nvPr>
        </p:nvSpPr>
        <p:spPr>
          <a:xfrm>
            <a:off x="685800" y="2329190"/>
            <a:ext cx="7772400" cy="16505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  <a:lvl6pPr algn="ctr">
              <a:defRPr/>
            </a:lvl6pPr>
            <a:lvl7pPr algn="ctr">
              <a:defRPr/>
            </a:lvl7pPr>
            <a:lvl8pPr algn="ctr">
              <a:defRPr/>
            </a:lvl8pPr>
            <a:lvl9pPr algn="ctr"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ubTitle" idx="1"/>
          </p:nvPr>
        </p:nvSpPr>
        <p:spPr>
          <a:xfrm>
            <a:off x="685800" y="4124476"/>
            <a:ext cx="7772400" cy="8888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0" indent="1524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1pPr>
            <a:lvl2pPr marL="0" indent="152400"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2pPr>
            <a:lvl3pPr marL="0" indent="152400"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3pPr>
            <a:lvl4pPr marL="0" indent="1524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4pPr>
            <a:lvl5pPr marL="0" indent="1524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5pPr>
            <a:lvl6pPr marL="0" indent="1524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6pPr>
            <a:lvl7pPr marL="0" indent="1524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7pPr>
            <a:lvl8pPr marL="0" indent="1524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8pPr>
            <a:lvl9pPr marL="0" indent="1524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/>
        </p:nvSpPr>
        <p:spPr>
          <a:xfrm rot="10800000" flipH="1">
            <a:off x="0" y="1550999"/>
            <a:ext cx="9144000" cy="5307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62" name="Shape 62"/>
          <p:cNvSpPr/>
          <p:nvPr/>
        </p:nvSpPr>
        <p:spPr>
          <a:xfrm flipH="1">
            <a:off x="4526627" y="761799"/>
            <a:ext cx="4617372" cy="790107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274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64" name="Shape 64"/>
          <p:cNvSpPr/>
          <p:nvPr/>
        </p:nvSpPr>
        <p:spPr>
          <a:xfrm rot="10800000">
            <a:off x="4526627" y="1551357"/>
            <a:ext cx="4617372" cy="75961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45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/>
          <p:nvPr/>
        </p:nvSpPr>
        <p:spPr>
          <a:xfrm rot="10800000" flipH="1">
            <a:off x="0" y="5883599"/>
            <a:ext cx="9144000" cy="974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67" name="Shape 67"/>
          <p:cNvSpPr/>
          <p:nvPr/>
        </p:nvSpPr>
        <p:spPr>
          <a:xfrm flipH="1">
            <a:off x="4526627" y="5094446"/>
            <a:ext cx="4617372" cy="790107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274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68" name="Shape 68"/>
          <p:cNvSpPr/>
          <p:nvPr/>
        </p:nvSpPr>
        <p:spPr>
          <a:xfrm rot="10800000">
            <a:off x="4526627" y="5884005"/>
            <a:ext cx="4617372" cy="75961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45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457200" y="5895635"/>
            <a:ext cx="8229600" cy="673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indent="152400" rtl="0">
              <a:spcBef>
                <a:spcPts val="0"/>
              </a:spcBef>
              <a:buClr>
                <a:schemeClr val="dk2"/>
              </a:buClr>
              <a:buFont typeface="Georgia"/>
              <a:buNone/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/>
          <p:nvPr/>
        </p:nvSpPr>
        <p:spPr>
          <a:xfrm>
            <a:off x="6676" y="101675"/>
            <a:ext cx="9134129" cy="6739722"/>
          </a:xfrm>
          <a:custGeom>
            <a:avLst/>
            <a:gdLst/>
            <a:ahLst/>
            <a:cxnLst/>
            <a:rect l="0" t="0" r="0" b="0"/>
            <a:pathLst>
              <a:path w="9157023" h="6739723" extrusionOk="0">
                <a:moveTo>
                  <a:pt x="1629" y="0"/>
                </a:moveTo>
                <a:lnTo>
                  <a:pt x="9157023" y="4340980"/>
                </a:lnTo>
                <a:lnTo>
                  <a:pt x="1593" y="6739723"/>
                </a:lnTo>
                <a:cubicBezTo>
                  <a:pt x="-3941" y="5123960"/>
                  <a:pt x="7163" y="1615763"/>
                  <a:pt x="1629" y="0"/>
                </a:cubicBezTo>
                <a:close/>
              </a:path>
            </a:pathLst>
          </a:custGeom>
          <a:solidFill>
            <a:srgbClr val="FFFFFF">
              <a:alpha val="6274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/>
          <p:nvPr/>
        </p:nvSpPr>
        <p:spPr>
          <a:xfrm rot="10800000" flipH="1">
            <a:off x="0" y="3979799"/>
            <a:ext cx="9144000" cy="287819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77" name="Shape 77"/>
          <p:cNvSpPr/>
          <p:nvPr/>
        </p:nvSpPr>
        <p:spPr>
          <a:xfrm>
            <a:off x="0" y="3190900"/>
            <a:ext cx="4617372" cy="790107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5882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78" name="Shape 78"/>
          <p:cNvSpPr/>
          <p:nvPr/>
        </p:nvSpPr>
        <p:spPr>
          <a:xfrm rot="10800000" flipH="1">
            <a:off x="0" y="3980457"/>
            <a:ext cx="4617372" cy="75961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058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ctrTitle"/>
          </p:nvPr>
        </p:nvSpPr>
        <p:spPr>
          <a:xfrm>
            <a:off x="685800" y="2329190"/>
            <a:ext cx="7772400" cy="165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1pPr>
            <a:lvl2pPr marL="0" marR="0" indent="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2pPr>
            <a:lvl3pPr marL="0" marR="0" indent="304800" algn="ctr" rtl="0">
              <a:buClr>
                <a:schemeClr val="lt1"/>
              </a:buClr>
              <a:buFont typeface="Arial"/>
              <a:buNone/>
              <a:defRPr/>
            </a:lvl3pPr>
            <a:lvl4pPr marL="0" marR="0" indent="304800" algn="ctr" rtl="0">
              <a:buClr>
                <a:schemeClr val="lt1"/>
              </a:buClr>
              <a:buFont typeface="Arial"/>
              <a:buNone/>
              <a:defRPr/>
            </a:lvl4pPr>
            <a:lvl5pPr marL="0" marR="0" indent="304800" algn="ctr" rtl="0">
              <a:buClr>
                <a:schemeClr val="lt1"/>
              </a:buClr>
              <a:buFont typeface="Arial"/>
              <a:buNone/>
              <a:defRPr/>
            </a:lvl5pPr>
            <a:lvl6pPr marL="0" marR="0" indent="304800" algn="ctr" rtl="0">
              <a:buClr>
                <a:schemeClr val="lt1"/>
              </a:buClr>
              <a:buFont typeface="Arial"/>
              <a:buNone/>
              <a:defRPr/>
            </a:lvl6pPr>
            <a:lvl7pPr marL="0" marR="0" indent="304800" algn="ctr" rtl="0">
              <a:buClr>
                <a:schemeClr val="lt1"/>
              </a:buClr>
              <a:buFont typeface="Arial"/>
              <a:buNone/>
              <a:defRPr/>
            </a:lvl7pPr>
            <a:lvl8pPr marL="0" marR="0" indent="304800" algn="ctr" rtl="0">
              <a:buClr>
                <a:schemeClr val="lt1"/>
              </a:buClr>
              <a:buFont typeface="Arial"/>
              <a:buNone/>
              <a:defRPr/>
            </a:lvl8pPr>
            <a:lvl9pPr marL="0" marR="0" indent="304800" algn="ctr" rtl="0">
              <a:buClr>
                <a:schemeClr val="lt1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subTitle" idx="1"/>
          </p:nvPr>
        </p:nvSpPr>
        <p:spPr>
          <a:xfrm>
            <a:off x="685800" y="4124476"/>
            <a:ext cx="7772400" cy="8888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1524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1pPr>
            <a:lvl2pPr marL="0" marR="0" indent="1524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2pPr>
            <a:lvl3pPr marL="0" marR="0" indent="1524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3pPr>
            <a:lvl4pPr marL="0" marR="0" indent="1524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4pPr>
            <a:lvl5pPr marL="0" marR="0" indent="1524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5pPr>
            <a:lvl6pPr marL="0" marR="0" indent="1524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6pPr>
            <a:lvl7pPr marL="0" marR="0" indent="1524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7pPr>
            <a:lvl8pPr marL="0" marR="0" indent="1524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8pPr>
            <a:lvl9pPr marL="0" marR="0" indent="1524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/>
        </p:nvSpPr>
        <p:spPr>
          <a:xfrm rot="10800000" flipH="1">
            <a:off x="0" y="1550999"/>
            <a:ext cx="9144000" cy="5307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83" name="Shape 83"/>
          <p:cNvSpPr/>
          <p:nvPr/>
        </p:nvSpPr>
        <p:spPr>
          <a:xfrm flipH="1">
            <a:off x="4526627" y="761799"/>
            <a:ext cx="4617372" cy="790107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5882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84" name="Shape 84"/>
          <p:cNvSpPr/>
          <p:nvPr/>
        </p:nvSpPr>
        <p:spPr>
          <a:xfrm rot="10800000">
            <a:off x="4526627" y="1551356"/>
            <a:ext cx="4617372" cy="75961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058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/>
        </p:nvSpPr>
        <p:spPr>
          <a:xfrm rot="10800000" flipH="1">
            <a:off x="0" y="1550999"/>
            <a:ext cx="9144000" cy="5307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89" name="Shape 89"/>
          <p:cNvSpPr/>
          <p:nvPr/>
        </p:nvSpPr>
        <p:spPr>
          <a:xfrm rot="10800000">
            <a:off x="4526627" y="1551356"/>
            <a:ext cx="4617372" cy="75961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058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92" name="Shape 92"/>
          <p:cNvSpPr/>
          <p:nvPr/>
        </p:nvSpPr>
        <p:spPr>
          <a:xfrm flipH="1">
            <a:off x="4526627" y="761799"/>
            <a:ext cx="4617372" cy="790107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5882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93" name="Shape 93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/>
          <p:nvPr/>
        </p:nvSpPr>
        <p:spPr>
          <a:xfrm rot="10800000" flipH="1">
            <a:off x="0" y="1550999"/>
            <a:ext cx="9144000" cy="5307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96" name="Shape 96"/>
          <p:cNvSpPr/>
          <p:nvPr/>
        </p:nvSpPr>
        <p:spPr>
          <a:xfrm flipH="1">
            <a:off x="4526627" y="761799"/>
            <a:ext cx="4617372" cy="790107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5882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97" name="Shape 9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98" name="Shape 98"/>
          <p:cNvSpPr/>
          <p:nvPr/>
        </p:nvSpPr>
        <p:spPr>
          <a:xfrm rot="10800000">
            <a:off x="4526627" y="1551356"/>
            <a:ext cx="4617372" cy="75961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058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/>
          <p:nvPr/>
        </p:nvSpPr>
        <p:spPr>
          <a:xfrm rot="10800000" flipH="1">
            <a:off x="0" y="5883599"/>
            <a:ext cx="9144000" cy="974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01" name="Shape 101"/>
          <p:cNvSpPr/>
          <p:nvPr/>
        </p:nvSpPr>
        <p:spPr>
          <a:xfrm flipH="1">
            <a:off x="4526627" y="5094446"/>
            <a:ext cx="4617372" cy="790107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5882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02" name="Shape 102"/>
          <p:cNvSpPr/>
          <p:nvPr/>
        </p:nvSpPr>
        <p:spPr>
          <a:xfrm rot="10800000">
            <a:off x="4526627" y="5884005"/>
            <a:ext cx="4617372" cy="75961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058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457200" y="5895635"/>
            <a:ext cx="8229600" cy="673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indent="152400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/>
          <p:nvPr/>
        </p:nvSpPr>
        <p:spPr>
          <a:xfrm>
            <a:off x="6676" y="101675"/>
            <a:ext cx="9134128" cy="6739722"/>
          </a:xfrm>
          <a:custGeom>
            <a:avLst/>
            <a:gdLst/>
            <a:ahLst/>
            <a:cxnLst/>
            <a:rect l="0" t="0" r="0" b="0"/>
            <a:pathLst>
              <a:path w="9157023" h="6739723" extrusionOk="0">
                <a:moveTo>
                  <a:pt x="1629" y="0"/>
                </a:moveTo>
                <a:lnTo>
                  <a:pt x="9157023" y="4340980"/>
                </a:lnTo>
                <a:lnTo>
                  <a:pt x="1593" y="6739723"/>
                </a:lnTo>
                <a:cubicBezTo>
                  <a:pt x="-3941" y="5123960"/>
                  <a:pt x="7163" y="1615763"/>
                  <a:pt x="1629" y="0"/>
                </a:cubicBezTo>
                <a:close/>
              </a:path>
            </a:pathLst>
          </a:custGeom>
          <a:solidFill>
            <a:srgbClr val="FFFFFF">
              <a:alpha val="5882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/>
        </p:nvSpPr>
        <p:spPr>
          <a:xfrm rot="10800000" flipH="1">
            <a:off x="0" y="1550999"/>
            <a:ext cx="9144000" cy="5307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5" name="Shape 15"/>
          <p:cNvSpPr/>
          <p:nvPr/>
        </p:nvSpPr>
        <p:spPr>
          <a:xfrm flipH="1">
            <a:off x="4526627" y="761799"/>
            <a:ext cx="4617372" cy="790108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6" name="Shape 16"/>
          <p:cNvSpPr/>
          <p:nvPr/>
        </p:nvSpPr>
        <p:spPr>
          <a:xfrm rot="10800000">
            <a:off x="4526627" y="1551358"/>
            <a:ext cx="4617372" cy="75961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rot="10800000" flipH="1">
            <a:off x="0" y="1550999"/>
            <a:ext cx="9144000" cy="5307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1" name="Shape 21"/>
          <p:cNvSpPr/>
          <p:nvPr/>
        </p:nvSpPr>
        <p:spPr>
          <a:xfrm rot="10800000">
            <a:off x="4526627" y="1551358"/>
            <a:ext cx="4617372" cy="75961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24" name="Shape 24"/>
          <p:cNvSpPr/>
          <p:nvPr/>
        </p:nvSpPr>
        <p:spPr>
          <a:xfrm flipH="1">
            <a:off x="4526627" y="761799"/>
            <a:ext cx="4617372" cy="790108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00" cy="4967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/>
          <p:nvPr/>
        </p:nvSpPr>
        <p:spPr>
          <a:xfrm rot="10800000" flipH="1">
            <a:off x="0" y="1550999"/>
            <a:ext cx="9144000" cy="5307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8" name="Shape 28"/>
          <p:cNvSpPr/>
          <p:nvPr/>
        </p:nvSpPr>
        <p:spPr>
          <a:xfrm flipH="1">
            <a:off x="4526627" y="761799"/>
            <a:ext cx="4617372" cy="790108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0" name="Shape 30"/>
          <p:cNvSpPr/>
          <p:nvPr/>
        </p:nvSpPr>
        <p:spPr>
          <a:xfrm rot="10800000">
            <a:off x="4526627" y="1551358"/>
            <a:ext cx="4617372" cy="75961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/>
        </p:nvSpPr>
        <p:spPr>
          <a:xfrm rot="10800000" flipH="1">
            <a:off x="0" y="5883599"/>
            <a:ext cx="9144000" cy="974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33" name="Shape 33"/>
          <p:cNvSpPr/>
          <p:nvPr/>
        </p:nvSpPr>
        <p:spPr>
          <a:xfrm flipH="1">
            <a:off x="4526627" y="5094446"/>
            <a:ext cx="4617372" cy="790108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34" name="Shape 34"/>
          <p:cNvSpPr/>
          <p:nvPr/>
        </p:nvSpPr>
        <p:spPr>
          <a:xfrm rot="10800000">
            <a:off x="4526627" y="5884005"/>
            <a:ext cx="4617372" cy="75961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457200" y="5895635"/>
            <a:ext cx="8229600" cy="673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indent="15240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/>
        </p:nvSpPr>
        <p:spPr>
          <a:xfrm>
            <a:off x="6676" y="101675"/>
            <a:ext cx="9134130" cy="6739722"/>
          </a:xfrm>
          <a:custGeom>
            <a:avLst/>
            <a:gdLst/>
            <a:ahLst/>
            <a:cxnLst/>
            <a:rect l="0" t="0" r="0" b="0"/>
            <a:pathLst>
              <a:path w="9157023" h="6739723" extrusionOk="0">
                <a:moveTo>
                  <a:pt x="1629" y="0"/>
                </a:moveTo>
                <a:lnTo>
                  <a:pt x="9157023" y="4340980"/>
                </a:lnTo>
                <a:lnTo>
                  <a:pt x="1593" y="6739723"/>
                </a:lnTo>
                <a:cubicBezTo>
                  <a:pt x="-3941" y="5123960"/>
                  <a:pt x="7163" y="1615763"/>
                  <a:pt x="1629" y="0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/>
          <p:nvPr/>
        </p:nvSpPr>
        <p:spPr>
          <a:xfrm rot="10800000" flipH="1">
            <a:off x="0" y="3979800"/>
            <a:ext cx="9144000" cy="287819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43" name="Shape 43"/>
          <p:cNvSpPr/>
          <p:nvPr/>
        </p:nvSpPr>
        <p:spPr>
          <a:xfrm>
            <a:off x="0" y="3190900"/>
            <a:ext cx="4617372" cy="790107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274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44" name="Shape 44"/>
          <p:cNvSpPr/>
          <p:nvPr/>
        </p:nvSpPr>
        <p:spPr>
          <a:xfrm rot="10800000" flipH="1">
            <a:off x="0" y="3980457"/>
            <a:ext cx="4617372" cy="75961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45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ctrTitle"/>
          </p:nvPr>
        </p:nvSpPr>
        <p:spPr>
          <a:xfrm>
            <a:off x="685800" y="2329190"/>
            <a:ext cx="7772400" cy="165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Georgia"/>
              <a:buNone/>
              <a:defRPr/>
            </a:lvl1pPr>
            <a:lvl2pPr marL="0" marR="0" indent="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Georgia"/>
              <a:buNone/>
              <a:defRPr/>
            </a:lvl2pPr>
            <a:lvl3pPr marL="0" marR="0" indent="304800" algn="ctr" rtl="0">
              <a:buClr>
                <a:schemeClr val="lt1"/>
              </a:buClr>
              <a:buFont typeface="Georgia"/>
              <a:buNone/>
              <a:defRPr/>
            </a:lvl3pPr>
            <a:lvl4pPr marL="0" marR="0" indent="304800" algn="ctr" rtl="0">
              <a:buClr>
                <a:schemeClr val="lt1"/>
              </a:buClr>
              <a:buFont typeface="Georgia"/>
              <a:buNone/>
              <a:defRPr/>
            </a:lvl4pPr>
            <a:lvl5pPr marL="0" marR="0" indent="304800" algn="ctr" rtl="0">
              <a:buClr>
                <a:schemeClr val="lt1"/>
              </a:buClr>
              <a:buFont typeface="Georgia"/>
              <a:buNone/>
              <a:defRPr/>
            </a:lvl5pPr>
            <a:lvl6pPr marL="0" marR="0" indent="304800" algn="ctr" rtl="0">
              <a:buClr>
                <a:schemeClr val="lt1"/>
              </a:buClr>
              <a:buFont typeface="Georgia"/>
              <a:buNone/>
              <a:defRPr/>
            </a:lvl6pPr>
            <a:lvl7pPr marL="0" marR="0" indent="304800" algn="ctr" rtl="0">
              <a:buClr>
                <a:schemeClr val="lt1"/>
              </a:buClr>
              <a:buFont typeface="Georgia"/>
              <a:buNone/>
              <a:defRPr/>
            </a:lvl7pPr>
            <a:lvl8pPr marL="0" marR="0" indent="304800" algn="ctr" rtl="0">
              <a:buClr>
                <a:schemeClr val="lt1"/>
              </a:buClr>
              <a:buFont typeface="Georgia"/>
              <a:buNone/>
              <a:defRPr/>
            </a:lvl8pPr>
            <a:lvl9pPr marL="0" marR="0" indent="304800" algn="ctr" rtl="0">
              <a:buClr>
                <a:schemeClr val="lt1"/>
              </a:buClr>
              <a:buFont typeface="Georgia"/>
              <a:buNone/>
              <a:defRPr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subTitle" idx="1"/>
          </p:nvPr>
        </p:nvSpPr>
        <p:spPr>
          <a:xfrm>
            <a:off x="685800" y="4124476"/>
            <a:ext cx="7772400" cy="8888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1524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Georgia"/>
              <a:buNone/>
              <a:defRPr/>
            </a:lvl1pPr>
            <a:lvl2pPr marL="0" marR="0" indent="1524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Georgia"/>
              <a:buNone/>
              <a:defRPr/>
            </a:lvl2pPr>
            <a:lvl3pPr marL="0" marR="0" indent="1524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Georgia"/>
              <a:buNone/>
              <a:defRPr/>
            </a:lvl3pPr>
            <a:lvl4pPr marL="0" marR="0" indent="1524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Georgia"/>
              <a:buNone/>
              <a:defRPr/>
            </a:lvl4pPr>
            <a:lvl5pPr marL="0" marR="0" indent="1524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Georgia"/>
              <a:buNone/>
              <a:defRPr/>
            </a:lvl5pPr>
            <a:lvl6pPr marL="0" marR="0" indent="1524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Georgia"/>
              <a:buNone/>
              <a:defRPr/>
            </a:lvl6pPr>
            <a:lvl7pPr marL="0" marR="0" indent="1524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Georgia"/>
              <a:buNone/>
              <a:defRPr/>
            </a:lvl7pPr>
            <a:lvl8pPr marL="0" marR="0" indent="1524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Georgia"/>
              <a:buNone/>
              <a:defRPr/>
            </a:lvl8pPr>
            <a:lvl9pPr marL="0" marR="0" indent="1524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Georgia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/>
        </p:nvSpPr>
        <p:spPr>
          <a:xfrm rot="10800000" flipH="1">
            <a:off x="0" y="1550999"/>
            <a:ext cx="9144000" cy="5307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49" name="Shape 49"/>
          <p:cNvSpPr/>
          <p:nvPr/>
        </p:nvSpPr>
        <p:spPr>
          <a:xfrm flipH="1">
            <a:off x="4526627" y="761799"/>
            <a:ext cx="4617372" cy="790107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274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50" name="Shape 50"/>
          <p:cNvSpPr/>
          <p:nvPr/>
        </p:nvSpPr>
        <p:spPr>
          <a:xfrm rot="10800000">
            <a:off x="4526627" y="1551357"/>
            <a:ext cx="4617372" cy="75961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45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/>
          <p:nvPr/>
        </p:nvSpPr>
        <p:spPr>
          <a:xfrm rot="10800000" flipH="1">
            <a:off x="0" y="1550999"/>
            <a:ext cx="9144000" cy="5307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55" name="Shape 55"/>
          <p:cNvSpPr/>
          <p:nvPr/>
        </p:nvSpPr>
        <p:spPr>
          <a:xfrm rot="10800000">
            <a:off x="4526627" y="1551357"/>
            <a:ext cx="4617372" cy="75961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45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58" name="Shape 58"/>
          <p:cNvSpPr/>
          <p:nvPr/>
        </p:nvSpPr>
        <p:spPr>
          <a:xfrm flipH="1">
            <a:off x="4526627" y="761799"/>
            <a:ext cx="4617372" cy="790107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274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/>
            </a:gs>
            <a:gs pos="100000">
              <a:schemeClr val="dk2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marL="0" indent="304800"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0" indent="304800"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0" indent="304800"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0" indent="304800"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0" indent="304800"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0" indent="304800"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0" indent="304800"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0" indent="304800"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0" indent="304800"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342900" indent="-152400">
              <a:spcBef>
                <a:spcPts val="600"/>
              </a:spcBef>
              <a:buClr>
                <a:schemeClr val="dk1"/>
              </a:buClr>
              <a:buSzPct val="100000"/>
              <a:buFont typeface="Georgia"/>
              <a:defRPr sz="3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742950" indent="-133350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1143000" indent="-76200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600200" indent="-11430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2057400" indent="-11430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2514600" indent="-11430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2971800" indent="-11430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3429000" indent="-11430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3886200" indent="-11430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/>
            </a:gs>
            <a:gs pos="100000">
              <a:schemeClr val="dk2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Georgia"/>
              <a:buNone/>
              <a:defRPr/>
            </a:lvl1pPr>
            <a:lvl2pPr marL="0" marR="0" indent="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Georgia"/>
              <a:buNone/>
              <a:defRPr/>
            </a:lvl2pPr>
            <a:lvl3pPr marL="0" marR="0" indent="304800" algn="l" rtl="0">
              <a:buClr>
                <a:schemeClr val="lt1"/>
              </a:buClr>
              <a:buFont typeface="Georgia"/>
              <a:buNone/>
              <a:defRPr/>
            </a:lvl3pPr>
            <a:lvl4pPr marL="0" marR="0" indent="304800" algn="l" rtl="0">
              <a:buClr>
                <a:schemeClr val="lt1"/>
              </a:buClr>
              <a:buFont typeface="Georgia"/>
              <a:buNone/>
              <a:defRPr/>
            </a:lvl4pPr>
            <a:lvl5pPr marL="0" marR="0" indent="304800" algn="l" rtl="0">
              <a:buClr>
                <a:schemeClr val="lt1"/>
              </a:buClr>
              <a:buFont typeface="Georgia"/>
              <a:buNone/>
              <a:defRPr/>
            </a:lvl5pPr>
            <a:lvl6pPr marL="0" marR="0" indent="304800" algn="l" rtl="0">
              <a:buClr>
                <a:schemeClr val="lt1"/>
              </a:buClr>
              <a:buFont typeface="Georgia"/>
              <a:buNone/>
              <a:defRPr/>
            </a:lvl6pPr>
            <a:lvl7pPr marL="0" marR="0" indent="304800" algn="l" rtl="0">
              <a:buClr>
                <a:schemeClr val="lt1"/>
              </a:buClr>
              <a:buFont typeface="Georgia"/>
              <a:buNone/>
              <a:defRPr/>
            </a:lvl7pPr>
            <a:lvl8pPr marL="0" marR="0" indent="304800" algn="l" rtl="0">
              <a:buClr>
                <a:schemeClr val="lt1"/>
              </a:buClr>
              <a:buFont typeface="Georgia"/>
              <a:buNone/>
              <a:defRPr/>
            </a:lvl8pPr>
            <a:lvl9pPr marL="0" marR="0" indent="304800" algn="l" rtl="0">
              <a:buClr>
                <a:schemeClr val="lt1"/>
              </a:buClr>
              <a:buFont typeface="Georgia"/>
              <a:buNone/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524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Font typeface="Georgia"/>
              <a:buNone/>
              <a:defRPr/>
            </a:lvl1pPr>
            <a:lvl2pPr marL="742950" marR="0" indent="-1333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Georgia"/>
              <a:buNone/>
              <a:defRPr/>
            </a:lvl2pPr>
            <a:lvl3pPr marL="1143000" marR="0" indent="-762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Georgia"/>
              <a:buNone/>
              <a:defRPr/>
            </a:lvl3pPr>
            <a:lvl4pPr marL="1600200" marR="0" indent="-1143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Georgia"/>
              <a:buNone/>
              <a:defRPr/>
            </a:lvl4pPr>
            <a:lvl5pPr marL="2057400" marR="0" indent="-1143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Georgia"/>
              <a:buNone/>
              <a:defRPr/>
            </a:lvl5pPr>
            <a:lvl6pPr marL="2514600" marR="0" indent="-1143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Georgia"/>
              <a:buNone/>
              <a:defRPr/>
            </a:lvl6pPr>
            <a:lvl7pPr marL="2971800" marR="0" indent="-1143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Georgia"/>
              <a:buNone/>
              <a:defRPr/>
            </a:lvl7pPr>
            <a:lvl8pPr marL="3429000" marR="0" indent="-1143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Georgia"/>
              <a:buNone/>
              <a:defRPr/>
            </a:lvl8pPr>
            <a:lvl9pPr marL="3886200" marR="0" indent="-1143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Georgia"/>
              <a:buNone/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/>
            </a:gs>
            <a:gs pos="100000">
              <a:schemeClr val="dk2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1pPr>
            <a:lvl2pPr marL="0" marR="0" indent="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2pPr>
            <a:lvl3pPr marL="0" marR="0" indent="304800" algn="l" rtl="0">
              <a:buClr>
                <a:schemeClr val="lt1"/>
              </a:buClr>
              <a:buFont typeface="Arial"/>
              <a:buNone/>
              <a:defRPr/>
            </a:lvl3pPr>
            <a:lvl4pPr marL="0" marR="0" indent="304800" algn="l" rtl="0">
              <a:buClr>
                <a:schemeClr val="lt1"/>
              </a:buClr>
              <a:buFont typeface="Arial"/>
              <a:buNone/>
              <a:defRPr/>
            </a:lvl4pPr>
            <a:lvl5pPr marL="0" marR="0" indent="304800" algn="l" rtl="0">
              <a:buClr>
                <a:schemeClr val="lt1"/>
              </a:buClr>
              <a:buFont typeface="Arial"/>
              <a:buNone/>
              <a:defRPr/>
            </a:lvl5pPr>
            <a:lvl6pPr marL="0" marR="0" indent="304800" algn="l" rtl="0">
              <a:buClr>
                <a:schemeClr val="lt1"/>
              </a:buClr>
              <a:buFont typeface="Arial"/>
              <a:buNone/>
              <a:defRPr/>
            </a:lvl6pPr>
            <a:lvl7pPr marL="0" marR="0" indent="304800" algn="l" rtl="0">
              <a:buClr>
                <a:schemeClr val="lt1"/>
              </a:buClr>
              <a:buFont typeface="Arial"/>
              <a:buNone/>
              <a:defRPr/>
            </a:lvl7pPr>
            <a:lvl8pPr marL="0" marR="0" indent="304800" algn="l" rtl="0">
              <a:buClr>
                <a:schemeClr val="lt1"/>
              </a:buClr>
              <a:buFont typeface="Arial"/>
              <a:buNone/>
              <a:defRPr/>
            </a:lvl8pPr>
            <a:lvl9pPr marL="0" marR="0" indent="304800" algn="l" rtl="0">
              <a:buClr>
                <a:schemeClr val="lt1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524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1pPr>
            <a:lvl2pPr marL="742950" marR="0" indent="-1333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marL="1143000" marR="0" indent="-762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marL="1600200" marR="0" indent="-1143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marL="2057400" marR="0" indent="-1143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marL="2514600" marR="0" indent="-1143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marL="2971800" marR="0" indent="-1143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marL="3429000" marR="0" indent="-1143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marL="3886200" marR="0" indent="-1143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6.jp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ctrTitle"/>
          </p:nvPr>
        </p:nvSpPr>
        <p:spPr>
          <a:xfrm>
            <a:off x="209399" y="1893725"/>
            <a:ext cx="8725200" cy="1470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buNone/>
            </a:pPr>
            <a:r>
              <a:rPr lang="en" sz="3000"/>
              <a:t>CS 6604 Middle Term Report</a:t>
            </a:r>
          </a:p>
          <a:p>
            <a:pPr lvl="0" algn="ctr" rtl="0">
              <a:buNone/>
            </a:pPr>
            <a:r>
              <a:rPr lang="en"/>
              <a:t>Computational Linguistics PJ</a:t>
            </a:r>
          </a:p>
          <a:p>
            <a:pPr lvl="0" rtl="0">
              <a:buNone/>
            </a:pPr>
            <a:r>
              <a:rPr lang="en" sz="3000"/>
              <a:t>-Explore Correlation between</a:t>
            </a:r>
          </a:p>
          <a:p>
            <a:pPr>
              <a:buNone/>
            </a:pPr>
            <a:r>
              <a:rPr lang="en" sz="3000"/>
              <a:t>Newswires and Twitter</a:t>
            </a:r>
          </a:p>
        </p:txBody>
      </p:sp>
      <p:sp>
        <p:nvSpPr>
          <p:cNvPr id="108" name="Shape 108"/>
          <p:cNvSpPr txBox="1">
            <a:spLocks noGrp="1"/>
          </p:cNvSpPr>
          <p:nvPr>
            <p:ph type="subTitle" idx="1"/>
          </p:nvPr>
        </p:nvSpPr>
        <p:spPr>
          <a:xfrm>
            <a:off x="485400" y="4856200"/>
            <a:ext cx="8449200" cy="659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e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Tianyu Geng, Wei Huang, Ji Wang, and Xuan Zhang</a:t>
            </a:r>
          </a:p>
        </p:txBody>
      </p:sp>
      <p:sp>
        <p:nvSpPr>
          <p:cNvPr id="109" name="Shape 109"/>
          <p:cNvSpPr txBox="1"/>
          <p:nvPr/>
        </p:nvSpPr>
        <p:spPr>
          <a:xfrm>
            <a:off x="1239200" y="5447575"/>
            <a:ext cx="6434999" cy="984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buNone/>
            </a:pPr>
            <a:r>
              <a:rPr lang="en" sz="2400">
                <a:latin typeface="Trebuchet MS"/>
                <a:ea typeface="Trebuchet MS"/>
                <a:cs typeface="Trebuchet MS"/>
                <a:sym typeface="Trebuchet MS"/>
              </a:rPr>
              <a:t>March, 6th, 2014</a:t>
            </a:r>
          </a:p>
          <a:p>
            <a:pPr lvl="0" algn="ctr" rtl="0">
              <a:buNone/>
            </a:pPr>
            <a:r>
              <a:rPr lang="en" sz="2400">
                <a:latin typeface="Trebuchet MS"/>
                <a:ea typeface="Trebuchet MS"/>
                <a:cs typeface="Trebuchet MS"/>
                <a:sym typeface="Trebuchet MS"/>
              </a:rPr>
              <a:t>Blacksburg, VA</a:t>
            </a:r>
          </a:p>
        </p:txBody>
      </p:sp>
      <p:sp>
        <p:nvSpPr>
          <p:cNvPr id="110" name="Shape 110"/>
          <p:cNvSpPr txBox="1">
            <a:spLocks noGrp="1"/>
          </p:cNvSpPr>
          <p:nvPr>
            <p:ph type="subTitle" idx="2"/>
          </p:nvPr>
        </p:nvSpPr>
        <p:spPr>
          <a:xfrm>
            <a:off x="529650" y="4273000"/>
            <a:ext cx="8449200" cy="659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buNone/>
            </a:pPr>
            <a:r>
              <a:rPr lang="e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Client:</a:t>
            </a:r>
            <a:r>
              <a:rPr lang="en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Mohamed Magdy Farag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Shape 325"/>
          <p:cNvSpPr txBox="1">
            <a:spLocks noGrp="1"/>
          </p:cNvSpPr>
          <p:nvPr>
            <p:ph type="body" idx="1"/>
          </p:nvPr>
        </p:nvSpPr>
        <p:spPr>
          <a:xfrm>
            <a:off x="457200" y="2313860"/>
            <a:ext cx="8229600" cy="673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algn="ctr">
              <a:buNone/>
            </a:pPr>
            <a:r>
              <a:rPr lang="en" sz="6000" b="1">
                <a:solidFill>
                  <a:srgbClr val="FFFFFF"/>
                </a:solidFill>
              </a:rPr>
              <a:t>Appendix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Shape 33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419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Georgia"/>
              <a:buAutoNum type="arabicPeriod"/>
            </a:pPr>
            <a:r>
              <a:rPr lang="en" sz="3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Analysis between Tweets and News Articles</a:t>
            </a:r>
          </a:p>
          <a:p>
            <a:pPr marL="9144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Georgia"/>
              <a:buChar char="●"/>
            </a:pPr>
            <a:r>
              <a:rPr lang="en"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Fact: News providers report events earlier, but Twitter contains more details</a:t>
            </a:r>
          </a:p>
          <a:p>
            <a:pPr marL="9144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Georgia"/>
              <a:buChar char="●"/>
            </a:pPr>
            <a:r>
              <a:rPr lang="en"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Algorithm: LDA, cosine similarity, sentiment analysis</a:t>
            </a:r>
          </a:p>
          <a:p>
            <a:pPr marL="457200" marR="0" lvl="0" indent="-4191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Georgia"/>
              <a:buAutoNum type="arabicPeriod"/>
            </a:pPr>
            <a:r>
              <a:rPr lang="en" sz="3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Summary based on Templates</a:t>
            </a:r>
          </a:p>
          <a:p>
            <a:pPr marL="914400" marR="0" lvl="0" indent="-381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Georgia"/>
              <a:buChar char="●"/>
            </a:pPr>
            <a:r>
              <a:rPr lang="en"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Systems: SUMMARIST, Artequakt, etc.</a:t>
            </a:r>
          </a:p>
          <a:p>
            <a:pPr marL="914400" marR="0" lvl="0" indent="-381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Georgia"/>
              <a:buChar char="●"/>
            </a:pPr>
            <a:r>
              <a:rPr lang="en"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Topic signature is used for selecting summarizing sentences</a:t>
            </a:r>
          </a:p>
          <a:p>
            <a:pPr marL="914400" marR="0" lvl="0" indent="-381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Georgia"/>
              <a:buChar char="●"/>
            </a:pPr>
            <a:r>
              <a:rPr lang="en"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Using Apple Pie Parser, GATE and WordNet for knowledge extraction</a:t>
            </a:r>
          </a:p>
        </p:txBody>
      </p:sp>
      <p:sp>
        <p:nvSpPr>
          <p:cNvPr id="331" name="Shape 33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Georgia"/>
              <a:buNone/>
            </a:pPr>
            <a:r>
              <a:rPr lang="en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Literature Review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Shape 33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sp>
        <p:nvSpPr>
          <p:cNvPr id="337" name="Shape 33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6868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buNone/>
            </a:pPr>
            <a:r>
              <a:rPr lang="en" dirty="0"/>
              <a:t> The Characteristics of HTML</a:t>
            </a:r>
          </a:p>
        </p:txBody>
      </p:sp>
      <p:pic>
        <p:nvPicPr>
          <p:cNvPr id="338" name="Shape 338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977137" y="1736700"/>
            <a:ext cx="7189725" cy="4694699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Shape 34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 sz="1800">
                <a:solidFill>
                  <a:srgbClr val="000000"/>
                </a:solidFill>
              </a:rPr>
              <a:t>[1] Petrovic S, Osborne M, McCreadie R, et al. Can twitter replace newswire for breaking news[C]//Seventh International AAAI Conference on Weblogs and Social Media. 2013.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 sz="1800">
                <a:solidFill>
                  <a:srgbClr val="000000"/>
                </a:solidFill>
              </a:rPr>
              <a:t>[2] Balahur A, Tanev H. Detecting Event-Related Links and Sentiments from Social Media Texts[J]. ACL 2013, 2013: 25.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 sz="1800">
                <a:solidFill>
                  <a:srgbClr val="000000"/>
                </a:solidFill>
              </a:rPr>
              <a:t>[3] Lobzhanidze A, Zeng W, Gentry P, et al. Mainstream media vs. social media for trending topic prediction-an experimental study[C]//Consumer Communications and Networking Conference (CCNC), 2013 IEEE. IEEE, 2013: 729-732.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 sz="1800">
                <a:solidFill>
                  <a:srgbClr val="000000"/>
                </a:solidFill>
              </a:rPr>
              <a:t>[4] Introne J E, Drescher M. Analyzing the flow of knowledge in computer mediated teams[C]//Proceedings of the 2013 conference on Computer supported cooperative work. ACM, 2013: 341-356.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800">
                <a:solidFill>
                  <a:srgbClr val="000000"/>
                </a:solidFill>
              </a:rPr>
              <a:t>[5] Hovy E, Lin C Y. Automated text summarization and the SUMMARIST system[C]//Proceedings of a workshop on held at Baltimore, Maryland: October 13-15, 1998. Association for Computational Linguistics, 1998: 197-214.</a:t>
            </a:r>
          </a:p>
        </p:txBody>
      </p:sp>
      <p:sp>
        <p:nvSpPr>
          <p:cNvPr id="344" name="Shape 34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buNone/>
            </a:pPr>
            <a:r>
              <a:rPr lang="en"/>
              <a:t>Reference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Shape 34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800">
                <a:solidFill>
                  <a:srgbClr val="000000"/>
                </a:solidFill>
              </a:rPr>
              <a:t>[6] Lin C Y, Hovy E. The automated acquisition of topic signatures for text summarization[C]//Proceedings of the 18th conference on Computational linguistics-Volume 1. Association for Computational Linguistics, 2000: 495-501.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800">
                <a:solidFill>
                  <a:srgbClr val="000000"/>
                </a:solidFill>
              </a:rPr>
              <a:t>[7] Luhn H P. The automatic creation of literature abstracts[J]. IBM Journal of research and development, 1958, 2(2): 159-165.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800">
                <a:solidFill>
                  <a:srgbClr val="000000"/>
                </a:solidFill>
              </a:rPr>
              <a:t>[8] Alani H, Kim S, Millard D E, et al. Automatic ontology-based knowledge extraction from web documents[J]. Intelligent Systems, IEEE, 2003, 18(1): 14-21.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800">
                <a:solidFill>
                  <a:srgbClr val="000000"/>
                </a:solidFill>
              </a:rPr>
              <a:t>[9] El Hamali S, Nouali O, Nouali-Taboudjemat N. Knowledge extraction by Internet monitoring to enhance crisis management[R]. CERIST, 2011.</a:t>
            </a:r>
          </a:p>
        </p:txBody>
      </p:sp>
      <p:sp>
        <p:nvSpPr>
          <p:cNvPr id="350" name="Shape 35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buNone/>
            </a:pPr>
            <a:r>
              <a:rPr lang="en"/>
              <a:t>Reference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722852" y="1751678"/>
            <a:ext cx="6764699" cy="4379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marL="457200" lvl="0" indent="-533400" algn="l" rtl="0">
              <a:lnSpc>
                <a:spcPct val="150000"/>
              </a:lnSpc>
              <a:buClr>
                <a:srgbClr val="FFFFFF"/>
              </a:buClr>
              <a:buSzPct val="100000"/>
              <a:buFont typeface="Georgia"/>
              <a:buChar char="●"/>
            </a:pPr>
            <a:r>
              <a:rPr lang="en" sz="4800">
                <a:solidFill>
                  <a:srgbClr val="FFFFFF"/>
                </a:solidFill>
              </a:rPr>
              <a:t>Introduction</a:t>
            </a:r>
          </a:p>
          <a:p>
            <a:pPr marL="457200" lvl="0" indent="-533400" algn="l" rtl="0">
              <a:lnSpc>
                <a:spcPct val="150000"/>
              </a:lnSpc>
              <a:buClr>
                <a:srgbClr val="FFFFFF"/>
              </a:buClr>
              <a:buSzPct val="100000"/>
              <a:buFont typeface="Georgia"/>
              <a:buChar char="●"/>
            </a:pPr>
            <a:r>
              <a:rPr lang="en" sz="4800">
                <a:solidFill>
                  <a:srgbClr val="FFFFFF"/>
                </a:solidFill>
              </a:rPr>
              <a:t>Solution</a:t>
            </a:r>
          </a:p>
          <a:p>
            <a:pPr marL="457200" lvl="0" indent="-533400" algn="l">
              <a:lnSpc>
                <a:spcPct val="150000"/>
              </a:lnSpc>
              <a:buClr>
                <a:srgbClr val="FFFFFF"/>
              </a:buClr>
              <a:buSzPct val="100000"/>
              <a:buFont typeface="Georgia"/>
              <a:buChar char="●"/>
            </a:pPr>
            <a:r>
              <a:rPr lang="en" sz="4800">
                <a:solidFill>
                  <a:srgbClr val="FFFFFF"/>
                </a:solidFill>
              </a:rPr>
              <a:t>Progress</a:t>
            </a:r>
          </a:p>
        </p:txBody>
      </p:sp>
      <p:sp>
        <p:nvSpPr>
          <p:cNvPr id="116" name="Shape 116"/>
          <p:cNvSpPr txBox="1">
            <a:spLocks noGrp="1"/>
          </p:cNvSpPr>
          <p:nvPr>
            <p:ph type="title"/>
          </p:nvPr>
        </p:nvSpPr>
        <p:spPr>
          <a:xfrm>
            <a:off x="457200" y="682062"/>
            <a:ext cx="8229600" cy="1325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" sz="4800" b="1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Table of Contents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1371599" y="5089591"/>
            <a:ext cx="7729537" cy="172237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342900" marR="0" lvl="0" indent="-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Georgia"/>
              <a:buNone/>
            </a:pPr>
            <a:r>
              <a:rPr lang="en" sz="2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  <a:rtl val="0"/>
              </a:rPr>
              <a:t>1. Summarize info in news and tweets</a:t>
            </a:r>
          </a:p>
          <a:p>
            <a:pPr marL="342900" marR="0" lvl="0" indent="-1524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Georgia"/>
              <a:buNone/>
            </a:pPr>
            <a:r>
              <a:rPr lang="en" sz="2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  <a:rtl val="0"/>
              </a:rPr>
              <a:t>2. Explore correlation between news &amp; tweets</a:t>
            </a:r>
          </a:p>
          <a:p>
            <a:pPr marL="342900" marR="0" lvl="0" indent="-1524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Georgia"/>
              <a:buNone/>
            </a:pPr>
            <a:r>
              <a:rPr lang="en" sz="2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  <a:rtl val="0"/>
              </a:rPr>
              <a:t>3. Mine opinions in tweets</a:t>
            </a:r>
          </a:p>
        </p:txBody>
      </p:sp>
      <p:sp>
        <p:nvSpPr>
          <p:cNvPr id="122" name="Shape 12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Georgia"/>
              <a:buNone/>
            </a:pPr>
            <a:r>
              <a:rPr lang="en" sz="4800" b="0" i="0" u="none" strike="noStrike" cap="none" baseline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  <a:rtl val="0"/>
              </a:rPr>
              <a:t>Problem to Solve</a:t>
            </a:r>
          </a:p>
        </p:txBody>
      </p:sp>
      <p:grpSp>
        <p:nvGrpSpPr>
          <p:cNvPr id="123" name="Shape 123"/>
          <p:cNvGrpSpPr/>
          <p:nvPr/>
        </p:nvGrpSpPr>
        <p:grpSpPr>
          <a:xfrm>
            <a:off x="457200" y="2155209"/>
            <a:ext cx="8402535" cy="2980413"/>
            <a:chOff x="284262" y="3626821"/>
            <a:chExt cx="8402535" cy="2980413"/>
          </a:xfrm>
        </p:grpSpPr>
        <p:pic>
          <p:nvPicPr>
            <p:cNvPr id="124" name="Shape 124"/>
            <p:cNvPicPr preferRelativeResize="0"/>
            <p:nvPr/>
          </p:nvPicPr>
          <p:blipFill>
            <a:blip r:embed="rId3"/>
            <a:stretch>
              <a:fillRect/>
            </a:stretch>
          </p:blipFill>
          <p:spPr>
            <a:xfrm>
              <a:off x="6425973" y="3942525"/>
              <a:ext cx="2244089" cy="2183129"/>
            </a:xfrm>
            <a:prstGeom prst="rect">
              <a:avLst/>
            </a:prstGeom>
          </p:spPr>
        </p:pic>
        <p:sp>
          <p:nvSpPr>
            <p:cNvPr id="125" name="Shape 125"/>
            <p:cNvSpPr/>
            <p:nvPr/>
          </p:nvSpPr>
          <p:spPr>
            <a:xfrm rot="-317567">
              <a:off x="6353250" y="4060598"/>
              <a:ext cx="696685" cy="322216"/>
            </a:xfrm>
            <a:prstGeom prst="triangle">
              <a:avLst>
                <a:gd name="adj" fmla="val 50000"/>
              </a:avLst>
            </a:prstGeom>
            <a:solidFill>
              <a:srgbClr val="3F3F3F"/>
            </a:solidFill>
            <a:ln w="25400" cap="flat">
              <a:solidFill>
                <a:srgbClr val="41213A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pic>
          <p:nvPicPr>
            <p:cNvPr id="126" name="Shape 126"/>
            <p:cNvPicPr preferRelativeResize="0"/>
            <p:nvPr/>
          </p:nvPicPr>
          <p:blipFill>
            <a:blip r:embed="rId4"/>
            <a:stretch>
              <a:fillRect/>
            </a:stretch>
          </p:blipFill>
          <p:spPr>
            <a:xfrm>
              <a:off x="284262" y="3658551"/>
              <a:ext cx="1566386" cy="2026444"/>
            </a:xfrm>
            <a:prstGeom prst="rect">
              <a:avLst/>
            </a:prstGeom>
          </p:spPr>
        </p:pic>
        <p:pic>
          <p:nvPicPr>
            <p:cNvPr id="127" name="Shape 127"/>
            <p:cNvPicPr preferRelativeResize="0"/>
            <p:nvPr/>
          </p:nvPicPr>
          <p:blipFill>
            <a:blip r:embed="rId5"/>
            <a:stretch>
              <a:fillRect/>
            </a:stretch>
          </p:blipFill>
          <p:spPr>
            <a:xfrm>
              <a:off x="588518" y="3945160"/>
              <a:ext cx="1611630" cy="2063115"/>
            </a:xfrm>
            <a:prstGeom prst="rect">
              <a:avLst/>
            </a:prstGeom>
          </p:spPr>
        </p:pic>
        <p:pic>
          <p:nvPicPr>
            <p:cNvPr id="128" name="Shape 128"/>
            <p:cNvPicPr preferRelativeResize="0"/>
            <p:nvPr/>
          </p:nvPicPr>
          <p:blipFill>
            <a:blip r:embed="rId6"/>
            <a:stretch>
              <a:fillRect/>
            </a:stretch>
          </p:blipFill>
          <p:spPr>
            <a:xfrm>
              <a:off x="959403" y="4177644"/>
              <a:ext cx="1631631" cy="2060257"/>
            </a:xfrm>
            <a:prstGeom prst="rect">
              <a:avLst/>
            </a:prstGeom>
          </p:spPr>
        </p:pic>
        <p:sp>
          <p:nvSpPr>
            <p:cNvPr id="129" name="Shape 129"/>
            <p:cNvSpPr txBox="1"/>
            <p:nvPr/>
          </p:nvSpPr>
          <p:spPr>
            <a:xfrm>
              <a:off x="379509" y="6237903"/>
              <a:ext cx="2189516" cy="369332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lang="en" sz="18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Mainstream News</a:t>
              </a:r>
            </a:p>
          </p:txBody>
        </p:sp>
        <p:sp>
          <p:nvSpPr>
            <p:cNvPr id="130" name="Shape 130"/>
            <p:cNvSpPr txBox="1"/>
            <p:nvPr/>
          </p:nvSpPr>
          <p:spPr>
            <a:xfrm>
              <a:off x="6413146" y="6237903"/>
              <a:ext cx="2189516" cy="369332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lang="en" sz="18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Tweets</a:t>
              </a:r>
            </a:p>
          </p:txBody>
        </p:sp>
        <p:pic>
          <p:nvPicPr>
            <p:cNvPr id="131" name="Shape 131"/>
            <p:cNvPicPr preferRelativeResize="0"/>
            <p:nvPr/>
          </p:nvPicPr>
          <p:blipFill>
            <a:blip r:embed="rId7"/>
            <a:stretch>
              <a:fillRect/>
            </a:stretch>
          </p:blipFill>
          <p:spPr>
            <a:xfrm>
              <a:off x="7906510" y="3942525"/>
              <a:ext cx="780287" cy="380998"/>
            </a:xfrm>
            <a:prstGeom prst="rect">
              <a:avLst/>
            </a:prstGeom>
          </p:spPr>
        </p:pic>
        <p:sp>
          <p:nvSpPr>
            <p:cNvPr id="132" name="Shape 132"/>
            <p:cNvSpPr/>
            <p:nvPr/>
          </p:nvSpPr>
          <p:spPr>
            <a:xfrm>
              <a:off x="3013209" y="5034089"/>
              <a:ext cx="3021872" cy="650906"/>
            </a:xfrm>
            <a:prstGeom prst="leftRightArrow">
              <a:avLst>
                <a:gd name="adj1" fmla="val 50000"/>
                <a:gd name="adj2" fmla="val 50000"/>
              </a:avLst>
            </a:prstGeom>
            <a:solidFill>
              <a:srgbClr val="507140"/>
            </a:solidFill>
            <a:ln w="25400" cap="flat">
              <a:solidFill>
                <a:srgbClr val="41213A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133" name="Shape 133"/>
            <p:cNvSpPr/>
            <p:nvPr/>
          </p:nvSpPr>
          <p:spPr>
            <a:xfrm>
              <a:off x="2286247" y="3626821"/>
              <a:ext cx="4530612" cy="1327683"/>
            </a:xfrm>
            <a:prstGeom prst="wedgeRoundRectCallout">
              <a:avLst>
                <a:gd name="adj1" fmla="val -58514"/>
                <a:gd name="adj2" fmla="val 40199"/>
                <a:gd name="adj3" fmla="val 16667"/>
              </a:avLst>
            </a:prstGeom>
            <a:solidFill>
              <a:srgbClr val="3F3F3F"/>
            </a:solidFill>
            <a:ln w="25400" cap="flat">
              <a:solidFill>
                <a:srgbClr val="41213A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285750" marR="0" lvl="0" indent="-28575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100000"/>
                <a:buFont typeface="Arial"/>
                <a:buChar char="•"/>
              </a:pPr>
              <a:r>
                <a:rPr lang="en" sz="20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Key points in news?</a:t>
              </a:r>
            </a:p>
            <a:p>
              <a:pPr marL="285750" marR="0" lvl="0" indent="-28575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100000"/>
                <a:buFont typeface="Arial"/>
                <a:buChar char="•"/>
              </a:pPr>
              <a:r>
                <a:rPr lang="en" sz="20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Relation between news &amp; tweets?</a:t>
              </a:r>
            </a:p>
            <a:p>
              <a:pPr marL="285750" marR="0" lvl="0" indent="-28575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100000"/>
                <a:buFont typeface="Arial"/>
                <a:buChar char="•"/>
              </a:pPr>
              <a:r>
                <a:rPr lang="en" sz="20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Major attitudes of audience?</a:t>
              </a:r>
            </a:p>
          </p:txBody>
        </p:sp>
      </p:grpSp>
      <p:sp>
        <p:nvSpPr>
          <p:cNvPr id="134" name="Shape 134"/>
          <p:cNvSpPr txBox="1"/>
          <p:nvPr/>
        </p:nvSpPr>
        <p:spPr>
          <a:xfrm>
            <a:off x="114300" y="1628775"/>
            <a:ext cx="9244013" cy="5232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28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Motivation: </a:t>
            </a:r>
            <a:r>
              <a:rPr lang="en" sz="2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Much news, much tweets, little connection…</a:t>
            </a:r>
          </a:p>
        </p:txBody>
      </p:sp>
      <p:sp>
        <p:nvSpPr>
          <p:cNvPr id="135" name="Shape 135"/>
          <p:cNvSpPr/>
          <p:nvPr/>
        </p:nvSpPr>
        <p:spPr>
          <a:xfrm>
            <a:off x="37445" y="5317110"/>
            <a:ext cx="1434163" cy="1312288"/>
          </a:xfrm>
          <a:prstGeom prst="rect">
            <a:avLst/>
          </a:prstGeom>
          <a:solidFill>
            <a:srgbClr val="BB7C3E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Objects: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457200" y="1954975"/>
            <a:ext cx="8229600" cy="4612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70485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eriod"/>
            </a:pPr>
            <a:r>
              <a:rPr lang="en" sz="30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rtl val="0"/>
              </a:rPr>
              <a:t>Fetch text from news &amp; tweets respectively</a:t>
            </a:r>
          </a:p>
          <a:p>
            <a:pPr marL="704850" marR="0" lvl="0" indent="-5143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eriod"/>
            </a:pPr>
            <a:r>
              <a:rPr lang="en" sz="30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rtl val="0"/>
              </a:rPr>
              <a:t>Preprocess texts: stemming, stop-word…</a:t>
            </a:r>
          </a:p>
          <a:p>
            <a:pPr marL="704850" marR="0" lvl="0" indent="-5143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eriod"/>
            </a:pPr>
            <a:r>
              <a:rPr lang="en" sz="30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rtl val="0"/>
              </a:rPr>
              <a:t>Extract events from news</a:t>
            </a:r>
          </a:p>
          <a:p>
            <a:pPr marL="19050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lang="en" sz="2400" b="0" i="1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rtl val="0"/>
              </a:rPr>
              <a:t>Event: [Topic, Named entities(who, what, where, when)]</a:t>
            </a:r>
          </a:p>
          <a:p>
            <a:pPr marL="704850" marR="0" lvl="0" indent="-5143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eriod" startAt="4"/>
            </a:pPr>
            <a:r>
              <a:rPr lang="en" sz="30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rtl val="0"/>
              </a:rPr>
              <a:t>Map tweets to events (correlation model)</a:t>
            </a:r>
          </a:p>
          <a:p>
            <a:pPr marL="704850" marR="0" lvl="0" indent="-5143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eriod" startAt="4"/>
            </a:pPr>
            <a:r>
              <a:rPr lang="en" sz="30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rtl val="0"/>
              </a:rPr>
              <a:t>Mine major opinions around events</a:t>
            </a:r>
          </a:p>
        </p:txBody>
      </p:sp>
      <p:sp>
        <p:nvSpPr>
          <p:cNvPr id="141" name="Shape 14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Georgia"/>
              <a:buNone/>
            </a:pPr>
            <a:r>
              <a:rPr lang="en" sz="4800" b="0" i="0" u="none" strike="noStrike" cap="none" baseline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  <a:rtl val="0"/>
              </a:rPr>
              <a:t>Solution O</a:t>
            </a:r>
            <a:r>
              <a:rPr lang="en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  <a:rtl val="0"/>
              </a:rPr>
              <a:t>verview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/>
          <p:nvPr/>
        </p:nvSpPr>
        <p:spPr>
          <a:xfrm>
            <a:off x="1979725" y="1530599"/>
            <a:ext cx="5013600" cy="5284500"/>
          </a:xfrm>
          <a:prstGeom prst="rect">
            <a:avLst/>
          </a:prstGeom>
          <a:solidFill>
            <a:srgbClr val="C2D7B8"/>
          </a:solidFill>
          <a:ln w="25400" cap="flat">
            <a:solidFill>
              <a:srgbClr val="41213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grpSp>
        <p:nvGrpSpPr>
          <p:cNvPr id="147" name="Shape 147"/>
          <p:cNvGrpSpPr/>
          <p:nvPr/>
        </p:nvGrpSpPr>
        <p:grpSpPr>
          <a:xfrm>
            <a:off x="2999935" y="4568632"/>
            <a:ext cx="2660205" cy="2036367"/>
            <a:chOff x="2800350" y="1950674"/>
            <a:chExt cx="2660205" cy="2036367"/>
          </a:xfrm>
        </p:grpSpPr>
        <p:sp>
          <p:nvSpPr>
            <p:cNvPr id="148" name="Shape 148"/>
            <p:cNvSpPr/>
            <p:nvPr/>
          </p:nvSpPr>
          <p:spPr>
            <a:xfrm>
              <a:off x="2800350" y="1950674"/>
              <a:ext cx="2660205" cy="2036367"/>
            </a:xfrm>
            <a:prstGeom prst="roundRect">
              <a:avLst>
                <a:gd name="adj" fmla="val 16667"/>
              </a:avLst>
            </a:prstGeom>
            <a:solidFill>
              <a:srgbClr val="F2F2F2"/>
            </a:solidFill>
            <a:ln w="25400" cap="flat">
              <a:solidFill>
                <a:srgbClr val="41213A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149" name="Shape 149"/>
            <p:cNvSpPr/>
            <p:nvPr/>
          </p:nvSpPr>
          <p:spPr>
            <a:xfrm>
              <a:off x="2973586" y="2385252"/>
              <a:ext cx="985837" cy="1457324"/>
            </a:xfrm>
            <a:prstGeom prst="rect">
              <a:avLst/>
            </a:prstGeom>
            <a:noFill/>
            <a:ln w="25400" cap="flat">
              <a:solidFill>
                <a:srgbClr val="41213A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150" name="Shape 150"/>
            <p:cNvSpPr/>
            <p:nvPr/>
          </p:nvSpPr>
          <p:spPr>
            <a:xfrm>
              <a:off x="3987998" y="2385252"/>
              <a:ext cx="1328738" cy="37147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 cap="flat">
              <a:solidFill>
                <a:srgbClr val="41213A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Arial"/>
                <a:buNone/>
              </a:pPr>
              <a:r>
                <a:rPr lang="en" sz="14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Who</a:t>
              </a:r>
            </a:p>
          </p:txBody>
        </p:sp>
        <p:sp>
          <p:nvSpPr>
            <p:cNvPr id="151" name="Shape 151"/>
            <p:cNvSpPr/>
            <p:nvPr/>
          </p:nvSpPr>
          <p:spPr>
            <a:xfrm>
              <a:off x="3987998" y="2747202"/>
              <a:ext cx="1328738" cy="37147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 cap="flat">
              <a:solidFill>
                <a:srgbClr val="41213A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Arial"/>
                <a:buNone/>
              </a:pPr>
              <a:r>
                <a:rPr lang="en" sz="14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What</a:t>
              </a:r>
            </a:p>
          </p:txBody>
        </p:sp>
        <p:sp>
          <p:nvSpPr>
            <p:cNvPr id="152" name="Shape 152"/>
            <p:cNvSpPr/>
            <p:nvPr/>
          </p:nvSpPr>
          <p:spPr>
            <a:xfrm>
              <a:off x="3987998" y="3109152"/>
              <a:ext cx="1328738" cy="37147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 cap="flat">
              <a:solidFill>
                <a:srgbClr val="41213A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Arial"/>
                <a:buNone/>
              </a:pPr>
              <a:r>
                <a:rPr lang="en" sz="14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When</a:t>
              </a:r>
            </a:p>
          </p:txBody>
        </p:sp>
        <p:sp>
          <p:nvSpPr>
            <p:cNvPr id="153" name="Shape 153"/>
            <p:cNvSpPr/>
            <p:nvPr/>
          </p:nvSpPr>
          <p:spPr>
            <a:xfrm>
              <a:off x="3987998" y="3471103"/>
              <a:ext cx="1328738" cy="37147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 cap="flat">
              <a:solidFill>
                <a:srgbClr val="41213A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Arial"/>
                <a:buNone/>
              </a:pPr>
              <a:r>
                <a:rPr lang="en" sz="14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Where</a:t>
              </a:r>
            </a:p>
          </p:txBody>
        </p:sp>
        <p:sp>
          <p:nvSpPr>
            <p:cNvPr id="154" name="Shape 154"/>
            <p:cNvSpPr/>
            <p:nvPr/>
          </p:nvSpPr>
          <p:spPr>
            <a:xfrm>
              <a:off x="3166468" y="2845627"/>
              <a:ext cx="600075" cy="228600"/>
            </a:xfrm>
            <a:prstGeom prst="rect">
              <a:avLst/>
            </a:prstGeom>
            <a:noFill/>
            <a:ln w="25400" cap="flat">
              <a:solidFill>
                <a:srgbClr val="41213A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155" name="Shape 155"/>
            <p:cNvSpPr/>
            <p:nvPr/>
          </p:nvSpPr>
          <p:spPr>
            <a:xfrm>
              <a:off x="3166468" y="3045652"/>
              <a:ext cx="600075" cy="228600"/>
            </a:xfrm>
            <a:prstGeom prst="rect">
              <a:avLst/>
            </a:prstGeom>
            <a:noFill/>
            <a:ln w="25400" cap="flat">
              <a:solidFill>
                <a:srgbClr val="41213A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156" name="Shape 156"/>
            <p:cNvSpPr/>
            <p:nvPr/>
          </p:nvSpPr>
          <p:spPr>
            <a:xfrm>
              <a:off x="3166468" y="3274252"/>
              <a:ext cx="600075" cy="228600"/>
            </a:xfrm>
            <a:prstGeom prst="rect">
              <a:avLst/>
            </a:prstGeom>
            <a:noFill/>
            <a:ln w="25400" cap="flat">
              <a:solidFill>
                <a:srgbClr val="41213A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157" name="Shape 157"/>
            <p:cNvSpPr txBox="1"/>
            <p:nvPr/>
          </p:nvSpPr>
          <p:spPr>
            <a:xfrm>
              <a:off x="3084316" y="2509275"/>
              <a:ext cx="764381" cy="307777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lang="en" sz="1400" b="0" i="0" u="none" strike="noStrike" cap="none" baseline="0" dirty="0" smtClean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Topic</a:t>
              </a:r>
              <a:endParaRPr lang="en" sz="1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endParaRPr>
            </a:p>
          </p:txBody>
        </p:sp>
        <p:sp>
          <p:nvSpPr>
            <p:cNvPr id="158" name="Shape 158"/>
            <p:cNvSpPr txBox="1"/>
            <p:nvPr/>
          </p:nvSpPr>
          <p:spPr>
            <a:xfrm>
              <a:off x="3448646" y="1950674"/>
              <a:ext cx="1268016" cy="369332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lang="en" sz="18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Event 2</a:t>
              </a:r>
            </a:p>
          </p:txBody>
        </p:sp>
      </p:grpSp>
      <p:sp>
        <p:nvSpPr>
          <p:cNvPr id="159" name="Shape 159"/>
          <p:cNvSpPr txBox="1">
            <a:spLocks noGrp="1"/>
          </p:cNvSpPr>
          <p:nvPr>
            <p:ph type="title"/>
          </p:nvPr>
        </p:nvSpPr>
        <p:spPr>
          <a:xfrm>
            <a:off x="136925" y="226100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Georgia"/>
              <a:buNone/>
            </a:pPr>
            <a:r>
              <a:rPr lang="en" sz="4800" b="0" i="0" u="none" strike="noStrike" cap="none" baseline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  <a:rtl val="0"/>
              </a:rPr>
              <a:t>Solution: Link Tweets to Events</a:t>
            </a:r>
          </a:p>
        </p:txBody>
      </p:sp>
      <p:pic>
        <p:nvPicPr>
          <p:cNvPr id="160" name="Shape 160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875634" y="2628140"/>
            <a:ext cx="619124" cy="295274"/>
          </a:xfrm>
          <a:prstGeom prst="rect">
            <a:avLst/>
          </a:prstGeom>
        </p:spPr>
      </p:pic>
      <p:pic>
        <p:nvPicPr>
          <p:cNvPr id="161" name="Shape 161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165495" y="2432877"/>
            <a:ext cx="685800" cy="685800"/>
          </a:xfrm>
          <a:prstGeom prst="rect">
            <a:avLst/>
          </a:prstGeom>
        </p:spPr>
      </p:pic>
      <p:pic>
        <p:nvPicPr>
          <p:cNvPr id="162" name="Shape 162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x="837480" y="1746122"/>
            <a:ext cx="714375" cy="714375"/>
          </a:xfrm>
          <a:prstGeom prst="rect">
            <a:avLst/>
          </a:prstGeom>
        </p:spPr>
      </p:pic>
      <p:pic>
        <p:nvPicPr>
          <p:cNvPr id="163" name="Shape 163"/>
          <p:cNvPicPr preferRelativeResize="0"/>
          <p:nvPr/>
        </p:nvPicPr>
        <p:blipFill>
          <a:blip r:embed="rId6"/>
          <a:stretch>
            <a:fillRect/>
          </a:stretch>
        </p:blipFill>
        <p:spPr>
          <a:xfrm>
            <a:off x="136921" y="1750808"/>
            <a:ext cx="685799" cy="705001"/>
          </a:xfrm>
          <a:prstGeom prst="rect">
            <a:avLst/>
          </a:prstGeom>
        </p:spPr>
      </p:pic>
      <p:grpSp>
        <p:nvGrpSpPr>
          <p:cNvPr id="164" name="Shape 164"/>
          <p:cNvGrpSpPr/>
          <p:nvPr/>
        </p:nvGrpSpPr>
        <p:grpSpPr>
          <a:xfrm>
            <a:off x="3014663" y="1950674"/>
            <a:ext cx="2660205" cy="2036367"/>
            <a:chOff x="2800350" y="1950674"/>
            <a:chExt cx="2660205" cy="2036367"/>
          </a:xfrm>
        </p:grpSpPr>
        <p:sp>
          <p:nvSpPr>
            <p:cNvPr id="165" name="Shape 165"/>
            <p:cNvSpPr/>
            <p:nvPr/>
          </p:nvSpPr>
          <p:spPr>
            <a:xfrm>
              <a:off x="2800350" y="1950674"/>
              <a:ext cx="2660205" cy="2036367"/>
            </a:xfrm>
            <a:prstGeom prst="roundRect">
              <a:avLst>
                <a:gd name="adj" fmla="val 16667"/>
              </a:avLst>
            </a:prstGeom>
            <a:solidFill>
              <a:srgbClr val="F2F2F2"/>
            </a:solidFill>
            <a:ln w="25400" cap="flat">
              <a:solidFill>
                <a:srgbClr val="41213A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166" name="Shape 166"/>
            <p:cNvSpPr/>
            <p:nvPr/>
          </p:nvSpPr>
          <p:spPr>
            <a:xfrm>
              <a:off x="2973586" y="2385252"/>
              <a:ext cx="985837" cy="1457324"/>
            </a:xfrm>
            <a:prstGeom prst="rect">
              <a:avLst/>
            </a:prstGeom>
            <a:noFill/>
            <a:ln w="25400" cap="flat">
              <a:solidFill>
                <a:srgbClr val="41213A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167" name="Shape 167"/>
            <p:cNvSpPr/>
            <p:nvPr/>
          </p:nvSpPr>
          <p:spPr>
            <a:xfrm>
              <a:off x="3987998" y="2385252"/>
              <a:ext cx="1328738" cy="37147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 cap="flat">
              <a:solidFill>
                <a:srgbClr val="41213A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Arial"/>
                <a:buNone/>
              </a:pPr>
              <a:r>
                <a:rPr lang="en" sz="14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Who</a:t>
              </a:r>
            </a:p>
          </p:txBody>
        </p:sp>
        <p:sp>
          <p:nvSpPr>
            <p:cNvPr id="168" name="Shape 168"/>
            <p:cNvSpPr/>
            <p:nvPr/>
          </p:nvSpPr>
          <p:spPr>
            <a:xfrm>
              <a:off x="3987998" y="2747202"/>
              <a:ext cx="1328738" cy="37147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 cap="flat">
              <a:solidFill>
                <a:srgbClr val="41213A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Arial"/>
                <a:buNone/>
              </a:pPr>
              <a:r>
                <a:rPr lang="en" sz="14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What</a:t>
              </a:r>
            </a:p>
          </p:txBody>
        </p:sp>
        <p:sp>
          <p:nvSpPr>
            <p:cNvPr id="169" name="Shape 169"/>
            <p:cNvSpPr/>
            <p:nvPr/>
          </p:nvSpPr>
          <p:spPr>
            <a:xfrm>
              <a:off x="3987998" y="3109152"/>
              <a:ext cx="1328738" cy="37147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 cap="flat">
              <a:solidFill>
                <a:srgbClr val="41213A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Arial"/>
                <a:buNone/>
              </a:pPr>
              <a:r>
                <a:rPr lang="en" sz="14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When</a:t>
              </a:r>
            </a:p>
          </p:txBody>
        </p:sp>
        <p:sp>
          <p:nvSpPr>
            <p:cNvPr id="170" name="Shape 170"/>
            <p:cNvSpPr/>
            <p:nvPr/>
          </p:nvSpPr>
          <p:spPr>
            <a:xfrm>
              <a:off x="3987998" y="3471103"/>
              <a:ext cx="1328738" cy="37147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 cap="flat">
              <a:solidFill>
                <a:srgbClr val="41213A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Arial"/>
                <a:buNone/>
              </a:pPr>
              <a:r>
                <a:rPr lang="en" sz="14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Where</a:t>
              </a:r>
            </a:p>
          </p:txBody>
        </p:sp>
        <p:sp>
          <p:nvSpPr>
            <p:cNvPr id="171" name="Shape 171"/>
            <p:cNvSpPr/>
            <p:nvPr/>
          </p:nvSpPr>
          <p:spPr>
            <a:xfrm>
              <a:off x="3166468" y="2845627"/>
              <a:ext cx="600075" cy="228600"/>
            </a:xfrm>
            <a:prstGeom prst="rect">
              <a:avLst/>
            </a:prstGeom>
            <a:noFill/>
            <a:ln w="25400" cap="flat">
              <a:solidFill>
                <a:srgbClr val="41213A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172" name="Shape 172"/>
            <p:cNvSpPr/>
            <p:nvPr/>
          </p:nvSpPr>
          <p:spPr>
            <a:xfrm>
              <a:off x="3166468" y="3045652"/>
              <a:ext cx="600075" cy="228600"/>
            </a:xfrm>
            <a:prstGeom prst="rect">
              <a:avLst/>
            </a:prstGeom>
            <a:noFill/>
            <a:ln w="25400" cap="flat">
              <a:solidFill>
                <a:srgbClr val="41213A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173" name="Shape 173"/>
            <p:cNvSpPr/>
            <p:nvPr/>
          </p:nvSpPr>
          <p:spPr>
            <a:xfrm>
              <a:off x="3166468" y="3274252"/>
              <a:ext cx="600075" cy="228600"/>
            </a:xfrm>
            <a:prstGeom prst="rect">
              <a:avLst/>
            </a:prstGeom>
            <a:noFill/>
            <a:ln w="25400" cap="flat">
              <a:solidFill>
                <a:srgbClr val="41213A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174" name="Shape 174"/>
            <p:cNvSpPr txBox="1"/>
            <p:nvPr/>
          </p:nvSpPr>
          <p:spPr>
            <a:xfrm>
              <a:off x="3084316" y="2509275"/>
              <a:ext cx="764381" cy="307777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lang="en" sz="1400" b="0" i="0" u="none" strike="noStrike" cap="none" baseline="0" dirty="0" smtClean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Topic</a:t>
              </a:r>
              <a:endParaRPr lang="en" sz="1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endParaRPr>
            </a:p>
          </p:txBody>
        </p:sp>
        <p:sp>
          <p:nvSpPr>
            <p:cNvPr id="175" name="Shape 175"/>
            <p:cNvSpPr txBox="1"/>
            <p:nvPr/>
          </p:nvSpPr>
          <p:spPr>
            <a:xfrm>
              <a:off x="3448646" y="1950674"/>
              <a:ext cx="1268016" cy="369332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lang="en" sz="18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Event 1</a:t>
              </a:r>
            </a:p>
          </p:txBody>
        </p:sp>
      </p:grpSp>
      <p:pic>
        <p:nvPicPr>
          <p:cNvPr id="176" name="Shape 176"/>
          <p:cNvPicPr preferRelativeResize="0"/>
          <p:nvPr/>
        </p:nvPicPr>
        <p:blipFill>
          <a:blip r:embed="rId7"/>
          <a:stretch>
            <a:fillRect/>
          </a:stretch>
        </p:blipFill>
        <p:spPr>
          <a:xfrm>
            <a:off x="2319300" y="1783525"/>
            <a:ext cx="1318443" cy="457264"/>
          </a:xfrm>
          <a:prstGeom prst="rect">
            <a:avLst/>
          </a:prstGeom>
        </p:spPr>
      </p:pic>
      <p:pic>
        <p:nvPicPr>
          <p:cNvPr id="177" name="Shape 177"/>
          <p:cNvPicPr preferRelativeResize="0"/>
          <p:nvPr/>
        </p:nvPicPr>
        <p:blipFill>
          <a:blip r:embed="rId7"/>
          <a:stretch>
            <a:fillRect/>
          </a:stretch>
        </p:blipFill>
        <p:spPr>
          <a:xfrm>
            <a:off x="4984132" y="1694382"/>
            <a:ext cx="1318443" cy="457264"/>
          </a:xfrm>
          <a:prstGeom prst="rect">
            <a:avLst/>
          </a:prstGeom>
        </p:spPr>
      </p:pic>
      <p:pic>
        <p:nvPicPr>
          <p:cNvPr id="178" name="Shape 178"/>
          <p:cNvPicPr preferRelativeResize="0"/>
          <p:nvPr/>
        </p:nvPicPr>
        <p:blipFill>
          <a:blip r:embed="rId7"/>
          <a:stretch>
            <a:fillRect/>
          </a:stretch>
        </p:blipFill>
        <p:spPr>
          <a:xfrm>
            <a:off x="5643353" y="2354109"/>
            <a:ext cx="1318443" cy="457264"/>
          </a:xfrm>
          <a:prstGeom prst="rect">
            <a:avLst/>
          </a:prstGeom>
        </p:spPr>
      </p:pic>
      <p:pic>
        <p:nvPicPr>
          <p:cNvPr id="179" name="Shape 179"/>
          <p:cNvPicPr preferRelativeResize="0"/>
          <p:nvPr/>
        </p:nvPicPr>
        <p:blipFill>
          <a:blip r:embed="rId7"/>
          <a:stretch>
            <a:fillRect/>
          </a:stretch>
        </p:blipFill>
        <p:spPr>
          <a:xfrm>
            <a:off x="5531050" y="3641707"/>
            <a:ext cx="1318443" cy="457264"/>
          </a:xfrm>
          <a:prstGeom prst="rect">
            <a:avLst/>
          </a:prstGeom>
        </p:spPr>
      </p:pic>
      <p:pic>
        <p:nvPicPr>
          <p:cNvPr id="180" name="Shape 180"/>
          <p:cNvPicPr preferRelativeResize="0"/>
          <p:nvPr/>
        </p:nvPicPr>
        <p:blipFill>
          <a:blip r:embed="rId7"/>
          <a:stretch>
            <a:fillRect/>
          </a:stretch>
        </p:blipFill>
        <p:spPr>
          <a:xfrm>
            <a:off x="1979725" y="2597743"/>
            <a:ext cx="1318443" cy="457264"/>
          </a:xfrm>
          <a:prstGeom prst="rect">
            <a:avLst/>
          </a:prstGeom>
        </p:spPr>
      </p:pic>
      <p:pic>
        <p:nvPicPr>
          <p:cNvPr id="181" name="Shape 181"/>
          <p:cNvPicPr preferRelativeResize="0"/>
          <p:nvPr/>
        </p:nvPicPr>
        <p:blipFill>
          <a:blip r:embed="rId7"/>
          <a:stretch>
            <a:fillRect/>
          </a:stretch>
        </p:blipFill>
        <p:spPr>
          <a:xfrm>
            <a:off x="3637744" y="3745478"/>
            <a:ext cx="1318443" cy="457264"/>
          </a:xfrm>
          <a:prstGeom prst="rect">
            <a:avLst/>
          </a:prstGeom>
        </p:spPr>
      </p:pic>
      <p:pic>
        <p:nvPicPr>
          <p:cNvPr id="182" name="Shape 182"/>
          <p:cNvPicPr preferRelativeResize="0"/>
          <p:nvPr/>
        </p:nvPicPr>
        <p:blipFill>
          <a:blip r:embed="rId7"/>
          <a:stretch>
            <a:fillRect/>
          </a:stretch>
        </p:blipFill>
        <p:spPr>
          <a:xfrm>
            <a:off x="5458980" y="4515719"/>
            <a:ext cx="1318443" cy="457264"/>
          </a:xfrm>
          <a:prstGeom prst="rect">
            <a:avLst/>
          </a:prstGeom>
        </p:spPr>
      </p:pic>
      <p:pic>
        <p:nvPicPr>
          <p:cNvPr id="183" name="Shape 183"/>
          <p:cNvPicPr preferRelativeResize="0"/>
          <p:nvPr/>
        </p:nvPicPr>
        <p:blipFill>
          <a:blip r:embed="rId7"/>
          <a:stretch>
            <a:fillRect/>
          </a:stretch>
        </p:blipFill>
        <p:spPr>
          <a:xfrm>
            <a:off x="5674869" y="5173794"/>
            <a:ext cx="1318443" cy="457264"/>
          </a:xfrm>
          <a:prstGeom prst="rect">
            <a:avLst/>
          </a:prstGeom>
        </p:spPr>
      </p:pic>
      <p:pic>
        <p:nvPicPr>
          <p:cNvPr id="184" name="Shape 184"/>
          <p:cNvPicPr preferRelativeResize="0"/>
          <p:nvPr/>
        </p:nvPicPr>
        <p:blipFill>
          <a:blip r:embed="rId7"/>
          <a:stretch>
            <a:fillRect/>
          </a:stretch>
        </p:blipFill>
        <p:spPr>
          <a:xfrm>
            <a:off x="5674869" y="5736989"/>
            <a:ext cx="1318443" cy="457264"/>
          </a:xfrm>
          <a:prstGeom prst="rect">
            <a:avLst/>
          </a:prstGeom>
        </p:spPr>
      </p:pic>
      <p:pic>
        <p:nvPicPr>
          <p:cNvPr id="185" name="Shape 185"/>
          <p:cNvPicPr preferRelativeResize="0"/>
          <p:nvPr/>
        </p:nvPicPr>
        <p:blipFill>
          <a:blip r:embed="rId7"/>
          <a:stretch>
            <a:fillRect/>
          </a:stretch>
        </p:blipFill>
        <p:spPr>
          <a:xfrm>
            <a:off x="2268224" y="4691500"/>
            <a:ext cx="1318443" cy="457264"/>
          </a:xfrm>
          <a:prstGeom prst="rect">
            <a:avLst/>
          </a:prstGeom>
        </p:spPr>
      </p:pic>
      <p:pic>
        <p:nvPicPr>
          <p:cNvPr id="186" name="Shape 186"/>
          <p:cNvPicPr preferRelativeResize="0"/>
          <p:nvPr/>
        </p:nvPicPr>
        <p:blipFill>
          <a:blip r:embed="rId7"/>
          <a:stretch>
            <a:fillRect/>
          </a:stretch>
        </p:blipFill>
        <p:spPr>
          <a:xfrm>
            <a:off x="4714455" y="4267989"/>
            <a:ext cx="1318443" cy="457264"/>
          </a:xfrm>
          <a:prstGeom prst="rect">
            <a:avLst/>
          </a:prstGeom>
        </p:spPr>
      </p:pic>
      <p:pic>
        <p:nvPicPr>
          <p:cNvPr id="187" name="Shape 187"/>
          <p:cNvPicPr preferRelativeResize="0"/>
          <p:nvPr/>
        </p:nvPicPr>
        <p:blipFill>
          <a:blip r:embed="rId7"/>
          <a:stretch>
            <a:fillRect/>
          </a:stretch>
        </p:blipFill>
        <p:spPr>
          <a:xfrm>
            <a:off x="2563189" y="6183317"/>
            <a:ext cx="1318443" cy="457264"/>
          </a:xfrm>
          <a:prstGeom prst="rect">
            <a:avLst/>
          </a:prstGeom>
        </p:spPr>
      </p:pic>
      <p:pic>
        <p:nvPicPr>
          <p:cNvPr id="188" name="Shape 188"/>
          <p:cNvPicPr preferRelativeResize="0"/>
          <p:nvPr/>
        </p:nvPicPr>
        <p:blipFill>
          <a:blip r:embed="rId7"/>
          <a:stretch>
            <a:fillRect/>
          </a:stretch>
        </p:blipFill>
        <p:spPr>
          <a:xfrm>
            <a:off x="4671382" y="6357971"/>
            <a:ext cx="1318443" cy="457264"/>
          </a:xfrm>
          <a:prstGeom prst="rect">
            <a:avLst/>
          </a:prstGeom>
        </p:spPr>
      </p:pic>
      <p:pic>
        <p:nvPicPr>
          <p:cNvPr id="189" name="Shape 189"/>
          <p:cNvPicPr preferRelativeResize="0"/>
          <p:nvPr/>
        </p:nvPicPr>
        <p:blipFill>
          <a:blip r:embed="rId7"/>
          <a:stretch>
            <a:fillRect/>
          </a:stretch>
        </p:blipFill>
        <p:spPr>
          <a:xfrm>
            <a:off x="2334556" y="5468878"/>
            <a:ext cx="1318443" cy="457264"/>
          </a:xfrm>
          <a:prstGeom prst="rect">
            <a:avLst/>
          </a:prstGeom>
        </p:spPr>
      </p:pic>
      <p:sp>
        <p:nvSpPr>
          <p:cNvPr id="190" name="Shape 190"/>
          <p:cNvSpPr/>
          <p:nvPr/>
        </p:nvSpPr>
        <p:spPr>
          <a:xfrm>
            <a:off x="136921" y="1746121"/>
            <a:ext cx="1483252" cy="1403058"/>
          </a:xfrm>
          <a:prstGeom prst="rect">
            <a:avLst/>
          </a:prstGeom>
          <a:noFill/>
          <a:ln w="25400" cap="flat">
            <a:solidFill>
              <a:srgbClr val="41213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91" name="Shape 191"/>
          <p:cNvSpPr/>
          <p:nvPr/>
        </p:nvSpPr>
        <p:spPr>
          <a:xfrm>
            <a:off x="165495" y="3641707"/>
            <a:ext cx="1454677" cy="561035"/>
          </a:xfrm>
          <a:prstGeom prst="roundRect">
            <a:avLst>
              <a:gd name="adj" fmla="val 16667"/>
            </a:avLst>
          </a:prstGeom>
          <a:solidFill>
            <a:srgbClr val="507140"/>
          </a:solidFill>
          <a:ln w="25400" cap="flat">
            <a:solidFill>
              <a:srgbClr val="41213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Pre-processor</a:t>
            </a:r>
          </a:p>
        </p:txBody>
      </p:sp>
      <p:sp>
        <p:nvSpPr>
          <p:cNvPr id="192" name="Shape 192"/>
          <p:cNvSpPr/>
          <p:nvPr/>
        </p:nvSpPr>
        <p:spPr>
          <a:xfrm>
            <a:off x="173868" y="4238517"/>
            <a:ext cx="1454677" cy="561035"/>
          </a:xfrm>
          <a:prstGeom prst="roundRect">
            <a:avLst>
              <a:gd name="adj" fmla="val 16667"/>
            </a:avLst>
          </a:prstGeom>
          <a:solidFill>
            <a:srgbClr val="507140"/>
          </a:solidFill>
          <a:ln w="25400" cap="flat">
            <a:solidFill>
              <a:srgbClr val="41213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LDA</a:t>
            </a:r>
          </a:p>
        </p:txBody>
      </p:sp>
      <p:sp>
        <p:nvSpPr>
          <p:cNvPr id="193" name="Shape 193"/>
          <p:cNvSpPr/>
          <p:nvPr/>
        </p:nvSpPr>
        <p:spPr>
          <a:xfrm>
            <a:off x="173868" y="4853698"/>
            <a:ext cx="1454677" cy="561035"/>
          </a:xfrm>
          <a:prstGeom prst="roundRect">
            <a:avLst>
              <a:gd name="adj" fmla="val 16667"/>
            </a:avLst>
          </a:prstGeom>
          <a:solidFill>
            <a:srgbClr val="507140"/>
          </a:solidFill>
          <a:ln w="25400" cap="flat">
            <a:solidFill>
              <a:srgbClr val="41213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NER</a:t>
            </a:r>
          </a:p>
        </p:txBody>
      </p:sp>
      <p:sp>
        <p:nvSpPr>
          <p:cNvPr id="194" name="Shape 194"/>
          <p:cNvSpPr/>
          <p:nvPr/>
        </p:nvSpPr>
        <p:spPr>
          <a:xfrm>
            <a:off x="508395" y="3210610"/>
            <a:ext cx="863203" cy="431097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25400" cap="flat">
            <a:solidFill>
              <a:srgbClr val="41213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95" name="Shape 195"/>
          <p:cNvSpPr/>
          <p:nvPr/>
        </p:nvSpPr>
        <p:spPr>
          <a:xfrm>
            <a:off x="1723998" y="3826637"/>
            <a:ext cx="746439" cy="83033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25400" cap="flat">
            <a:solidFill>
              <a:srgbClr val="41213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96" name="Shape 196"/>
          <p:cNvSpPr/>
          <p:nvPr/>
        </p:nvSpPr>
        <p:spPr>
          <a:xfrm flipH="1">
            <a:off x="6829049" y="3792167"/>
            <a:ext cx="746439" cy="83033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25400" cap="flat">
            <a:solidFill>
              <a:srgbClr val="41213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pic>
        <p:nvPicPr>
          <p:cNvPr id="197" name="Shape 197"/>
          <p:cNvPicPr preferRelativeResize="0"/>
          <p:nvPr/>
        </p:nvPicPr>
        <p:blipFill>
          <a:blip r:embed="rId8"/>
          <a:stretch>
            <a:fillRect/>
          </a:stretch>
        </p:blipFill>
        <p:spPr>
          <a:xfrm>
            <a:off x="7668889" y="2318575"/>
            <a:ext cx="1463040" cy="714375"/>
          </a:xfrm>
          <a:prstGeom prst="rect">
            <a:avLst/>
          </a:prstGeom>
        </p:spPr>
      </p:pic>
      <p:sp>
        <p:nvSpPr>
          <p:cNvPr id="198" name="Shape 198"/>
          <p:cNvSpPr/>
          <p:nvPr/>
        </p:nvSpPr>
        <p:spPr>
          <a:xfrm>
            <a:off x="7665042" y="3542735"/>
            <a:ext cx="1454677" cy="561035"/>
          </a:xfrm>
          <a:prstGeom prst="roundRect">
            <a:avLst>
              <a:gd name="adj" fmla="val 16667"/>
            </a:avLst>
          </a:prstGeom>
          <a:solidFill>
            <a:srgbClr val="507140"/>
          </a:solidFill>
          <a:ln w="25400" cap="flat">
            <a:solidFill>
              <a:srgbClr val="41213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Pre-processor</a:t>
            </a:r>
          </a:p>
        </p:txBody>
      </p:sp>
      <p:sp>
        <p:nvSpPr>
          <p:cNvPr id="199" name="Shape 199"/>
          <p:cNvSpPr/>
          <p:nvPr/>
        </p:nvSpPr>
        <p:spPr>
          <a:xfrm>
            <a:off x="7968807" y="3101564"/>
            <a:ext cx="863203" cy="431097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25400" cap="flat">
            <a:solidFill>
              <a:srgbClr val="41213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00" name="Shape 200"/>
          <p:cNvSpPr/>
          <p:nvPr/>
        </p:nvSpPr>
        <p:spPr>
          <a:xfrm>
            <a:off x="7665042" y="4143855"/>
            <a:ext cx="1454677" cy="561035"/>
          </a:xfrm>
          <a:prstGeom prst="roundRect">
            <a:avLst>
              <a:gd name="adj" fmla="val 16667"/>
            </a:avLst>
          </a:prstGeom>
          <a:solidFill>
            <a:srgbClr val="507140"/>
          </a:solidFill>
          <a:ln w="25400" cap="flat">
            <a:solidFill>
              <a:srgbClr val="41213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NER</a:t>
            </a:r>
          </a:p>
        </p:txBody>
      </p:sp>
      <p:sp>
        <p:nvSpPr>
          <p:cNvPr id="201" name="Shape 201"/>
          <p:cNvSpPr/>
          <p:nvPr/>
        </p:nvSpPr>
        <p:spPr>
          <a:xfrm>
            <a:off x="7665042" y="4744976"/>
            <a:ext cx="1454677" cy="918635"/>
          </a:xfrm>
          <a:prstGeom prst="roundRect">
            <a:avLst>
              <a:gd name="adj" fmla="val 16667"/>
            </a:avLst>
          </a:prstGeom>
          <a:solidFill>
            <a:srgbClr val="507140"/>
          </a:solidFill>
          <a:ln w="25400" cap="flat">
            <a:solidFill>
              <a:srgbClr val="41213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Correlation analyzer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buNone/>
            </a:pPr>
            <a:r>
              <a:rPr lang="en"/>
              <a:t>Progress: </a:t>
            </a:r>
            <a:r>
              <a:rPr lang="en">
                <a:solidFill>
                  <a:srgbClr val="FFFFFF"/>
                </a:solidFill>
              </a:rPr>
              <a:t>Text Extraction</a:t>
            </a:r>
          </a:p>
        </p:txBody>
      </p:sp>
      <p:pic>
        <p:nvPicPr>
          <p:cNvPr id="208" name="Shape 208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990700" y="2009212"/>
            <a:ext cx="7162599" cy="4515824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Georgia"/>
              <a:buNone/>
            </a:pPr>
            <a:r>
              <a:rPr lang="en" sz="4800" b="0" i="0" u="none" strike="noStrike" cap="none" baseline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Progress</a:t>
            </a:r>
            <a:r>
              <a:rPr lang="en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: Tweets</a:t>
            </a:r>
            <a:r>
              <a:rPr lang="en" sz="4800" b="0" i="0" u="none" strike="noStrike" cap="none" baseline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 Analysis</a:t>
            </a:r>
          </a:p>
        </p:txBody>
      </p:sp>
      <p:sp>
        <p:nvSpPr>
          <p:cNvPr id="257" name="Shape 257"/>
          <p:cNvSpPr txBox="1"/>
          <p:nvPr/>
        </p:nvSpPr>
        <p:spPr>
          <a:xfrm>
            <a:off x="605475" y="3671892"/>
            <a:ext cx="1986824" cy="2614612"/>
          </a:xfrm>
          <a:prstGeom prst="rect">
            <a:avLst/>
          </a:prstGeom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buNone/>
            </a:pPr>
            <a:r>
              <a:rPr lang="en" b="1" dirty="0"/>
              <a:t>Topic 0</a:t>
            </a:r>
          </a:p>
          <a:p>
            <a:pPr lvl="0" rtl="0">
              <a:lnSpc>
                <a:spcPct val="115000"/>
              </a:lnSpc>
              <a:buNone/>
            </a:pPr>
            <a:r>
              <a:rPr lang="en" b="1" i="1" dirty="0">
                <a:solidFill>
                  <a:srgbClr val="0000FF"/>
                </a:solidFill>
              </a:rPr>
              <a:t>P	</a:t>
            </a:r>
            <a:r>
              <a:rPr lang="en" b="1" i="1" dirty="0" smtClean="0">
                <a:solidFill>
                  <a:srgbClr val="0000FF"/>
                </a:solidFill>
              </a:rPr>
              <a:t>Keyword</a:t>
            </a:r>
            <a:endParaRPr lang="en" dirty="0">
              <a:solidFill>
                <a:schemeClr val="dk1"/>
              </a:solidFill>
            </a:endParaRPr>
          </a:p>
          <a:p>
            <a:pPr lvl="0" rtl="0">
              <a:lnSpc>
                <a:spcPct val="115000"/>
              </a:lnSpc>
              <a:buClr>
                <a:schemeClr val="dk1"/>
              </a:buClr>
              <a:buSzPct val="78571"/>
              <a:buFont typeface="Arial"/>
              <a:buNone/>
            </a:pPr>
            <a:r>
              <a:rPr lang="en" dirty="0">
                <a:solidFill>
                  <a:schemeClr val="dk1"/>
                </a:solidFill>
              </a:rPr>
              <a:t>0.028	nuclear</a:t>
            </a:r>
          </a:p>
          <a:p>
            <a:pPr lvl="0" rtl="0">
              <a:lnSpc>
                <a:spcPct val="115000"/>
              </a:lnSpc>
              <a:buClr>
                <a:schemeClr val="dk1"/>
              </a:buClr>
              <a:buSzPct val="78571"/>
              <a:buFont typeface="Arial"/>
              <a:buNone/>
            </a:pPr>
            <a:r>
              <a:rPr lang="en" dirty="0">
                <a:solidFill>
                  <a:schemeClr val="dk1"/>
                </a:solidFill>
              </a:rPr>
              <a:t>0.018	weapons</a:t>
            </a:r>
          </a:p>
          <a:p>
            <a:pPr lvl="0" rtl="0">
              <a:lnSpc>
                <a:spcPct val="115000"/>
              </a:lnSpc>
              <a:buClr>
                <a:schemeClr val="dk1"/>
              </a:buClr>
              <a:buSzPct val="78571"/>
              <a:buFont typeface="Arial"/>
              <a:buNone/>
            </a:pPr>
            <a:r>
              <a:rPr lang="en" dirty="0">
                <a:solidFill>
                  <a:schemeClr val="dk1"/>
                </a:solidFill>
              </a:rPr>
              <a:t>0.015	iranian</a:t>
            </a:r>
          </a:p>
          <a:p>
            <a:pPr lvl="0" rtl="0">
              <a:lnSpc>
                <a:spcPct val="115000"/>
              </a:lnSpc>
              <a:buClr>
                <a:schemeClr val="dk1"/>
              </a:buClr>
              <a:buSzPct val="78571"/>
              <a:buFont typeface="Arial"/>
              <a:buNone/>
            </a:pPr>
            <a:r>
              <a:rPr lang="en" dirty="0">
                <a:solidFill>
                  <a:schemeClr val="dk1"/>
                </a:solidFill>
              </a:rPr>
              <a:t>0.011	</a:t>
            </a:r>
            <a:r>
              <a:rPr lang="en" dirty="0" smtClean="0">
                <a:solidFill>
                  <a:schemeClr val="dk1"/>
                </a:solidFill>
              </a:rPr>
              <a:t>stop</a:t>
            </a:r>
            <a:endParaRPr lang="en" dirty="0">
              <a:solidFill>
                <a:schemeClr val="dk1"/>
              </a:solidFill>
            </a:endParaRPr>
          </a:p>
          <a:p>
            <a:pPr lvl="0" rtl="0">
              <a:lnSpc>
                <a:spcPct val="115000"/>
              </a:lnSpc>
              <a:buClr>
                <a:schemeClr val="dk1"/>
              </a:buClr>
              <a:buSzPct val="78571"/>
              <a:buFont typeface="Arial"/>
              <a:buNone/>
            </a:pPr>
            <a:r>
              <a:rPr lang="en" dirty="0">
                <a:solidFill>
                  <a:schemeClr val="dk1"/>
                </a:solidFill>
              </a:rPr>
              <a:t>0.010	menlu</a:t>
            </a:r>
          </a:p>
          <a:p>
            <a:pPr lvl="0" rtl="0">
              <a:lnSpc>
                <a:spcPct val="115000"/>
              </a:lnSpc>
              <a:buClr>
                <a:schemeClr val="dk1"/>
              </a:buClr>
              <a:buSzPct val="78571"/>
              <a:buFont typeface="Arial"/>
              <a:buNone/>
            </a:pPr>
            <a:r>
              <a:rPr lang="en" dirty="0">
                <a:solidFill>
                  <a:schemeClr val="dk1"/>
                </a:solidFill>
              </a:rPr>
              <a:t>0.008 	iran</a:t>
            </a:r>
          </a:p>
          <a:p>
            <a:pPr lvl="0" rtl="0">
              <a:lnSpc>
                <a:spcPct val="115000"/>
              </a:lnSpc>
              <a:buClr>
                <a:schemeClr val="dk1"/>
              </a:buClr>
              <a:buSzPct val="78571"/>
              <a:buFont typeface="Arial"/>
              <a:buNone/>
            </a:pPr>
            <a:r>
              <a:rPr lang="en" dirty="0">
                <a:solidFill>
                  <a:schemeClr val="dk1"/>
                </a:solidFill>
              </a:rPr>
              <a:t>0.008	executions</a:t>
            </a:r>
          </a:p>
        </p:txBody>
      </p:sp>
      <p:sp>
        <p:nvSpPr>
          <p:cNvPr id="258" name="Shape 258"/>
          <p:cNvSpPr txBox="1"/>
          <p:nvPr/>
        </p:nvSpPr>
        <p:spPr>
          <a:xfrm>
            <a:off x="2660175" y="3671892"/>
            <a:ext cx="1986824" cy="2614612"/>
          </a:xfrm>
          <a:prstGeom prst="rect">
            <a:avLst/>
          </a:prstGeom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buNone/>
            </a:pPr>
            <a:r>
              <a:rPr lang="en" b="1" dirty="0">
                <a:solidFill>
                  <a:schemeClr val="dk1"/>
                </a:solidFill>
              </a:rPr>
              <a:t>Topic 1</a:t>
            </a:r>
          </a:p>
          <a:p>
            <a:pPr marL="0" lvl="0" indent="0" rtl="0">
              <a:lnSpc>
                <a:spcPct val="115000"/>
              </a:lnSpc>
              <a:buNone/>
            </a:pPr>
            <a:r>
              <a:rPr lang="en" b="1" i="1" dirty="0">
                <a:solidFill>
                  <a:srgbClr val="0000FF"/>
                </a:solidFill>
              </a:rPr>
              <a:t>P	</a:t>
            </a:r>
            <a:r>
              <a:rPr lang="en" b="1" i="1" dirty="0" smtClean="0">
                <a:solidFill>
                  <a:srgbClr val="0000FF"/>
                </a:solidFill>
              </a:rPr>
              <a:t>Keyword</a:t>
            </a:r>
            <a:endParaRPr lang="en" b="1" dirty="0">
              <a:solidFill>
                <a:schemeClr val="dk1"/>
              </a:solidFill>
            </a:endParaRPr>
          </a:p>
          <a:p>
            <a:pPr marL="0" lvl="0" indent="0" rtl="0">
              <a:lnSpc>
                <a:spcPct val="115000"/>
              </a:lnSpc>
              <a:buClr>
                <a:schemeClr val="dk1"/>
              </a:buClr>
              <a:buSzPct val="78571"/>
              <a:buFont typeface="Arial"/>
              <a:buNone/>
            </a:pPr>
            <a:r>
              <a:rPr lang="en" dirty="0">
                <a:solidFill>
                  <a:schemeClr val="dk1"/>
                </a:solidFill>
              </a:rPr>
              <a:t>0.027	iran</a:t>
            </a:r>
          </a:p>
          <a:p>
            <a:pPr marL="0" lvl="0" indent="0" rtl="0">
              <a:lnSpc>
                <a:spcPct val="115000"/>
              </a:lnSpc>
              <a:buClr>
                <a:schemeClr val="dk1"/>
              </a:buClr>
              <a:buSzPct val="78571"/>
              <a:buFont typeface="Arial"/>
              <a:buNone/>
            </a:pPr>
            <a:r>
              <a:rPr lang="en" dirty="0">
                <a:solidFill>
                  <a:schemeClr val="dk1"/>
                </a:solidFill>
              </a:rPr>
              <a:t>0.019	time</a:t>
            </a:r>
          </a:p>
          <a:p>
            <a:pPr marL="0" lvl="0" indent="0" rtl="0">
              <a:lnSpc>
                <a:spcPct val="115000"/>
              </a:lnSpc>
              <a:buClr>
                <a:schemeClr val="dk1"/>
              </a:buClr>
              <a:buSzPct val="78571"/>
              <a:buFont typeface="Arial"/>
              <a:buNone/>
            </a:pPr>
            <a:r>
              <a:rPr lang="en" dirty="0">
                <a:solidFill>
                  <a:schemeClr val="dk1"/>
                </a:solidFill>
              </a:rPr>
              <a:t>0.015	now</a:t>
            </a:r>
          </a:p>
          <a:p>
            <a:pPr marL="0" lvl="0" indent="0" rtl="0">
              <a:lnSpc>
                <a:spcPct val="115000"/>
              </a:lnSpc>
              <a:buClr>
                <a:schemeClr val="dk1"/>
              </a:buClr>
              <a:buSzPct val="78571"/>
              <a:buFont typeface="Arial"/>
              <a:buNone/>
            </a:pPr>
            <a:r>
              <a:rPr lang="en" dirty="0">
                <a:solidFill>
                  <a:schemeClr val="dk1"/>
                </a:solidFill>
              </a:rPr>
              <a:t>0.013	opposition</a:t>
            </a:r>
          </a:p>
          <a:p>
            <a:pPr marL="0" lvl="0" indent="0" rtl="0">
              <a:lnSpc>
                <a:spcPct val="115000"/>
              </a:lnSpc>
              <a:buClr>
                <a:schemeClr val="dk1"/>
              </a:buClr>
              <a:buSzPct val="78571"/>
              <a:buFont typeface="Arial"/>
              <a:buNone/>
            </a:pPr>
            <a:r>
              <a:rPr lang="en" dirty="0">
                <a:solidFill>
                  <a:schemeClr val="dk1"/>
                </a:solidFill>
              </a:rPr>
              <a:t>0.012	u</a:t>
            </a:r>
          </a:p>
          <a:p>
            <a:pPr marL="0" lvl="0" indent="0" rtl="0">
              <a:lnSpc>
                <a:spcPct val="115000"/>
              </a:lnSpc>
              <a:buNone/>
            </a:pPr>
            <a:r>
              <a:rPr lang="en" dirty="0">
                <a:solidFill>
                  <a:schemeClr val="dk1"/>
                </a:solidFill>
              </a:rPr>
              <a:t>0.012	feb</a:t>
            </a:r>
          </a:p>
          <a:p>
            <a:pPr marL="0" lvl="0" indent="0" rtl="0">
              <a:lnSpc>
                <a:spcPct val="115000"/>
              </a:lnSpc>
              <a:buNone/>
            </a:pPr>
            <a:r>
              <a:rPr lang="en" dirty="0">
                <a:solidFill>
                  <a:schemeClr val="dk1"/>
                </a:solidFill>
              </a:rPr>
              <a:t>0.011	</a:t>
            </a:r>
            <a:r>
              <a:rPr lang="en" dirty="0" smtClean="0">
                <a:solidFill>
                  <a:schemeClr val="dk1"/>
                </a:solidFill>
              </a:rPr>
              <a:t>seeking</a:t>
            </a:r>
            <a:endParaRPr lang="en" dirty="0">
              <a:solidFill>
                <a:schemeClr val="dk1"/>
              </a:solidFill>
            </a:endParaRPr>
          </a:p>
        </p:txBody>
      </p:sp>
      <p:sp>
        <p:nvSpPr>
          <p:cNvPr id="259" name="Shape 259"/>
          <p:cNvSpPr txBox="1"/>
          <p:nvPr/>
        </p:nvSpPr>
        <p:spPr>
          <a:xfrm>
            <a:off x="4714875" y="3671892"/>
            <a:ext cx="1986824" cy="2614612"/>
          </a:xfrm>
          <a:prstGeom prst="rect">
            <a:avLst/>
          </a:prstGeom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buNone/>
            </a:pPr>
            <a:r>
              <a:rPr lang="en" b="1" dirty="0">
                <a:solidFill>
                  <a:schemeClr val="dk1"/>
                </a:solidFill>
              </a:rPr>
              <a:t>Topic 2</a:t>
            </a:r>
          </a:p>
          <a:p>
            <a:pPr marL="0" lvl="0" indent="0" rtl="0">
              <a:lnSpc>
                <a:spcPct val="115000"/>
              </a:lnSpc>
              <a:buNone/>
            </a:pPr>
            <a:r>
              <a:rPr lang="en" b="1" i="1" dirty="0">
                <a:solidFill>
                  <a:srgbClr val="0000FF"/>
                </a:solidFill>
              </a:rPr>
              <a:t>P	</a:t>
            </a:r>
            <a:r>
              <a:rPr lang="en" b="1" i="1" dirty="0" smtClean="0">
                <a:solidFill>
                  <a:srgbClr val="0000FF"/>
                </a:solidFill>
              </a:rPr>
              <a:t>Keyword</a:t>
            </a:r>
            <a:endParaRPr lang="en" dirty="0">
              <a:solidFill>
                <a:srgbClr val="0000FF"/>
              </a:solidFill>
            </a:endParaRPr>
          </a:p>
          <a:p>
            <a:pPr marL="0" lvl="0" indent="0" rtl="0">
              <a:lnSpc>
                <a:spcPct val="115000"/>
              </a:lnSpc>
              <a:buNone/>
            </a:pPr>
            <a:r>
              <a:rPr lang="en" dirty="0" smtClean="0">
                <a:solidFill>
                  <a:schemeClr val="dk1"/>
                </a:solidFill>
              </a:rPr>
              <a:t>0.018</a:t>
            </a:r>
            <a:r>
              <a:rPr lang="en" dirty="0">
                <a:solidFill>
                  <a:schemeClr val="dk1"/>
                </a:solidFill>
              </a:rPr>
              <a:t>	iran</a:t>
            </a:r>
          </a:p>
          <a:p>
            <a:pPr marL="0" lvl="0" indent="0" rtl="0">
              <a:lnSpc>
                <a:spcPct val="115000"/>
              </a:lnSpc>
              <a:buClr>
                <a:schemeClr val="dk1"/>
              </a:buClr>
              <a:buSzPct val="78571"/>
              <a:buFont typeface="Arial"/>
              <a:buNone/>
            </a:pPr>
            <a:r>
              <a:rPr lang="en" dirty="0">
                <a:solidFill>
                  <a:schemeClr val="dk1"/>
                </a:solidFill>
              </a:rPr>
              <a:t>0.017	via</a:t>
            </a:r>
          </a:p>
          <a:p>
            <a:pPr marL="0" lvl="0" indent="0" rtl="0">
              <a:lnSpc>
                <a:spcPct val="115000"/>
              </a:lnSpc>
              <a:buClr>
                <a:schemeClr val="dk1"/>
              </a:buClr>
              <a:buSzPct val="78571"/>
              <a:buFont typeface="Arial"/>
              <a:buNone/>
            </a:pPr>
            <a:r>
              <a:rPr lang="en" dirty="0">
                <a:solidFill>
                  <a:schemeClr val="dk1"/>
                </a:solidFill>
              </a:rPr>
              <a:t>0.012	2help</a:t>
            </a:r>
          </a:p>
          <a:p>
            <a:pPr marL="0" lvl="0" indent="0" rtl="0">
              <a:lnSpc>
                <a:spcPct val="115000"/>
              </a:lnSpc>
              <a:buClr>
                <a:schemeClr val="dk1"/>
              </a:buClr>
              <a:buSzPct val="78571"/>
              <a:buFont typeface="Arial"/>
              <a:buNone/>
            </a:pPr>
            <a:r>
              <a:rPr lang="en" dirty="0">
                <a:solidFill>
                  <a:schemeClr val="dk1"/>
                </a:solidFill>
              </a:rPr>
              <a:t>0.011	</a:t>
            </a:r>
            <a:r>
              <a:rPr lang="en" dirty="0" smtClean="0">
                <a:solidFill>
                  <a:schemeClr val="dk1"/>
                </a:solidFill>
              </a:rPr>
              <a:t>killed</a:t>
            </a:r>
            <a:endParaRPr lang="en" dirty="0">
              <a:solidFill>
                <a:schemeClr val="dk1"/>
              </a:solidFill>
            </a:endParaRPr>
          </a:p>
          <a:p>
            <a:pPr marL="0" lvl="0" indent="0" rtl="0">
              <a:lnSpc>
                <a:spcPct val="115000"/>
              </a:lnSpc>
              <a:buNone/>
            </a:pPr>
            <a:r>
              <a:rPr lang="en" dirty="0">
                <a:solidFill>
                  <a:schemeClr val="dk1"/>
                </a:solidFill>
              </a:rPr>
              <a:t>0.010	sanctions</a:t>
            </a:r>
          </a:p>
          <a:p>
            <a:pPr marL="0" lvl="0" indent="0" rtl="0">
              <a:lnSpc>
                <a:spcPct val="115000"/>
              </a:lnSpc>
              <a:buClr>
                <a:schemeClr val="dk1"/>
              </a:buClr>
              <a:buSzPct val="78571"/>
              <a:buFont typeface="Arial"/>
              <a:buNone/>
            </a:pPr>
            <a:r>
              <a:rPr lang="en" dirty="0">
                <a:solidFill>
                  <a:schemeClr val="dk1"/>
                </a:solidFill>
              </a:rPr>
              <a:t>0.009	syria</a:t>
            </a:r>
          </a:p>
          <a:p>
            <a:pPr marL="0" lvl="0" indent="0" rtl="0">
              <a:lnSpc>
                <a:spcPct val="115000"/>
              </a:lnSpc>
              <a:buNone/>
            </a:pPr>
            <a:r>
              <a:rPr lang="en" dirty="0">
                <a:solidFill>
                  <a:schemeClr val="dk1"/>
                </a:solidFill>
              </a:rPr>
              <a:t>0.009	guards</a:t>
            </a:r>
          </a:p>
        </p:txBody>
      </p:sp>
      <p:sp>
        <p:nvSpPr>
          <p:cNvPr id="260" name="Shape 260"/>
          <p:cNvSpPr txBox="1"/>
          <p:nvPr/>
        </p:nvSpPr>
        <p:spPr>
          <a:xfrm>
            <a:off x="6767276" y="3671892"/>
            <a:ext cx="1919524" cy="2614612"/>
          </a:xfrm>
          <a:prstGeom prst="rect">
            <a:avLst/>
          </a:prstGeom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buNone/>
            </a:pPr>
            <a:r>
              <a:rPr lang="en" b="1" dirty="0">
                <a:solidFill>
                  <a:schemeClr val="dk1"/>
                </a:solidFill>
              </a:rPr>
              <a:t>Topic 3</a:t>
            </a:r>
          </a:p>
          <a:p>
            <a:pPr marL="0" lvl="0" indent="0" rtl="0">
              <a:lnSpc>
                <a:spcPct val="115000"/>
              </a:lnSpc>
              <a:buNone/>
            </a:pPr>
            <a:r>
              <a:rPr lang="en" b="1" i="1" dirty="0">
                <a:solidFill>
                  <a:srgbClr val="0000FF"/>
                </a:solidFill>
              </a:rPr>
              <a:t>P	</a:t>
            </a:r>
            <a:r>
              <a:rPr lang="en" b="1" i="1" dirty="0" smtClean="0">
                <a:solidFill>
                  <a:srgbClr val="0000FF"/>
                </a:solidFill>
              </a:rPr>
              <a:t>Keyword</a:t>
            </a:r>
            <a:endParaRPr lang="en" b="1" i="1" dirty="0">
              <a:solidFill>
                <a:srgbClr val="0000FF"/>
              </a:solidFill>
            </a:endParaRPr>
          </a:p>
          <a:p>
            <a:pPr marL="0" lvl="0" indent="0" rtl="0">
              <a:lnSpc>
                <a:spcPct val="115000"/>
              </a:lnSpc>
              <a:buNone/>
            </a:pPr>
            <a:r>
              <a:rPr lang="en" dirty="0">
                <a:solidFill>
                  <a:schemeClr val="dk1"/>
                </a:solidFill>
              </a:rPr>
              <a:t>0.054	camp</a:t>
            </a:r>
          </a:p>
          <a:p>
            <a:pPr marL="0" lvl="0" indent="0" rtl="0">
              <a:lnSpc>
                <a:spcPct val="115000"/>
              </a:lnSpc>
              <a:buClr>
                <a:schemeClr val="dk1"/>
              </a:buClr>
              <a:buSzPct val="78571"/>
              <a:buFont typeface="Arial"/>
              <a:buNone/>
            </a:pPr>
            <a:r>
              <a:rPr lang="en" dirty="0">
                <a:solidFill>
                  <a:schemeClr val="dk1"/>
                </a:solidFill>
              </a:rPr>
              <a:t>0.053	liberty</a:t>
            </a:r>
          </a:p>
          <a:p>
            <a:pPr marL="0" lvl="0" indent="0" rtl="0">
              <a:lnSpc>
                <a:spcPct val="115000"/>
              </a:lnSpc>
              <a:buClr>
                <a:schemeClr val="dk1"/>
              </a:buClr>
              <a:buSzPct val="78571"/>
              <a:buFont typeface="Arial"/>
              <a:buNone/>
            </a:pPr>
            <a:r>
              <a:rPr lang="en" dirty="0">
                <a:solidFill>
                  <a:schemeClr val="dk1"/>
                </a:solidFill>
              </a:rPr>
              <a:t>0.020	never</a:t>
            </a:r>
          </a:p>
          <a:p>
            <a:pPr marL="0" lvl="0" indent="0" rtl="0">
              <a:lnSpc>
                <a:spcPct val="115000"/>
              </a:lnSpc>
              <a:buClr>
                <a:schemeClr val="dk1"/>
              </a:buClr>
              <a:buSzPct val="78571"/>
              <a:buFont typeface="Arial"/>
              <a:buNone/>
            </a:pPr>
            <a:r>
              <a:rPr lang="en" dirty="0">
                <a:solidFill>
                  <a:schemeClr val="dk1"/>
                </a:solidFill>
              </a:rPr>
              <a:t>0.015	martin</a:t>
            </a:r>
          </a:p>
          <a:p>
            <a:pPr marL="0" lvl="0" indent="0" rtl="0">
              <a:lnSpc>
                <a:spcPct val="115000"/>
              </a:lnSpc>
              <a:buClr>
                <a:schemeClr val="dk1"/>
              </a:buClr>
              <a:buSzPct val="78571"/>
              <a:buFont typeface="Arial"/>
              <a:buNone/>
            </a:pPr>
            <a:r>
              <a:rPr lang="en" dirty="0">
                <a:solidFill>
                  <a:schemeClr val="dk1"/>
                </a:solidFill>
              </a:rPr>
              <a:t>0.014	kobler</a:t>
            </a:r>
          </a:p>
          <a:p>
            <a:pPr marL="0" lvl="0" indent="0" rtl="0">
              <a:lnSpc>
                <a:spcPct val="115000"/>
              </a:lnSpc>
              <a:buClr>
                <a:schemeClr val="dk1"/>
              </a:buClr>
              <a:buSzPct val="78571"/>
              <a:buFont typeface="Arial"/>
              <a:buNone/>
            </a:pPr>
            <a:r>
              <a:rPr lang="en" dirty="0">
                <a:solidFill>
                  <a:schemeClr val="dk1"/>
                </a:solidFill>
              </a:rPr>
              <a:t>0.013	mr</a:t>
            </a:r>
          </a:p>
          <a:p>
            <a:pPr marL="0" lvl="0" indent="0" rtl="0">
              <a:lnSpc>
                <a:spcPct val="115000"/>
              </a:lnSpc>
              <a:buClr>
                <a:schemeClr val="dk1"/>
              </a:buClr>
              <a:buSzPct val="78571"/>
              <a:buFont typeface="Arial"/>
              <a:buNone/>
            </a:pPr>
            <a:r>
              <a:rPr lang="en" dirty="0">
                <a:solidFill>
                  <a:schemeClr val="dk1"/>
                </a:solidFill>
              </a:rPr>
              <a:t>0.012	adequate</a:t>
            </a:r>
          </a:p>
          <a:p>
            <a:endParaRPr lang="en" dirty="0">
              <a:solidFill>
                <a:schemeClr val="dk1"/>
              </a:solidFill>
            </a:endParaRPr>
          </a:p>
        </p:txBody>
      </p:sp>
      <p:sp>
        <p:nvSpPr>
          <p:cNvPr id="261" name="Shape 261"/>
          <p:cNvSpPr txBox="1"/>
          <p:nvPr/>
        </p:nvSpPr>
        <p:spPr>
          <a:xfrm>
            <a:off x="467849" y="1869300"/>
            <a:ext cx="8358299" cy="171686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2400" dirty="0"/>
              <a:t>We ran LDA on a sample of the #Iran collection from IDEAL</a:t>
            </a:r>
          </a:p>
          <a:p>
            <a:pPr marL="457200" lvl="0" indent="-381000" rtl="0"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400" dirty="0"/>
              <a:t>50,000 tweets </a:t>
            </a:r>
          </a:p>
          <a:p>
            <a:pPr marL="457200" lvl="0" indent="-381000" rtl="0"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400" dirty="0"/>
              <a:t>Feb 13, 2013 23:58:30  ~  Feb 15, 2013 00:00:03</a:t>
            </a:r>
          </a:p>
          <a:p>
            <a:pPr marL="457200" lvl="0" indent="-381000"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400" dirty="0"/>
              <a:t>4 topics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/>
          <p:nvPr/>
        </p:nvSpPr>
        <p:spPr>
          <a:xfrm>
            <a:off x="6115051" y="2215267"/>
            <a:ext cx="3028948" cy="2036367"/>
          </a:xfrm>
          <a:prstGeom prst="roundRect">
            <a:avLst>
              <a:gd name="adj" fmla="val 16667"/>
            </a:avLst>
          </a:prstGeom>
          <a:solidFill>
            <a:srgbClr val="F2F2F2"/>
          </a:solidFill>
          <a:ln w="25400" cap="flat">
            <a:solidFill>
              <a:srgbClr val="41213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14" name="Shape 214"/>
          <p:cNvSpPr txBox="1">
            <a:spLocks noGrp="1"/>
          </p:cNvSpPr>
          <p:nvPr>
            <p:ph type="title"/>
          </p:nvPr>
        </p:nvSpPr>
        <p:spPr>
          <a:xfrm>
            <a:off x="457200" y="274625"/>
            <a:ext cx="8513098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Georgia"/>
              <a:buNone/>
            </a:pPr>
            <a:r>
              <a:rPr lang="en" sz="4800" b="0" i="0" u="none" strike="noStrike" cap="none" baseline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  <a:rtl val="0"/>
              </a:rPr>
              <a:t>Progress: News Analysis</a:t>
            </a:r>
          </a:p>
        </p:txBody>
      </p:sp>
      <p:sp>
        <p:nvSpPr>
          <p:cNvPr id="215" name="Shape 215"/>
          <p:cNvSpPr/>
          <p:nvPr/>
        </p:nvSpPr>
        <p:spPr>
          <a:xfrm>
            <a:off x="6336505" y="2570631"/>
            <a:ext cx="985836" cy="371473"/>
          </a:xfrm>
          <a:prstGeom prst="rect">
            <a:avLst/>
          </a:prstGeom>
          <a:noFill/>
          <a:ln w="25400" cap="flat">
            <a:solidFill>
              <a:srgbClr val="41213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Iran</a:t>
            </a:r>
          </a:p>
        </p:txBody>
      </p:sp>
      <p:sp>
        <p:nvSpPr>
          <p:cNvPr id="216" name="Shape 216"/>
          <p:cNvSpPr/>
          <p:nvPr/>
        </p:nvSpPr>
        <p:spPr>
          <a:xfrm>
            <a:off x="6336505" y="2942106"/>
            <a:ext cx="985836" cy="371473"/>
          </a:xfrm>
          <a:prstGeom prst="rect">
            <a:avLst/>
          </a:prstGeom>
          <a:noFill/>
          <a:ln w="25400" cap="flat">
            <a:solidFill>
              <a:srgbClr val="41213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Sanction</a:t>
            </a:r>
          </a:p>
        </p:txBody>
      </p:sp>
      <p:sp>
        <p:nvSpPr>
          <p:cNvPr id="217" name="Shape 217"/>
          <p:cNvSpPr/>
          <p:nvPr/>
        </p:nvSpPr>
        <p:spPr>
          <a:xfrm>
            <a:off x="6336505" y="3313580"/>
            <a:ext cx="985836" cy="371473"/>
          </a:xfrm>
          <a:prstGeom prst="rect">
            <a:avLst/>
          </a:prstGeom>
          <a:noFill/>
          <a:ln w="25400" cap="flat">
            <a:solidFill>
              <a:srgbClr val="41213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Obama</a:t>
            </a:r>
          </a:p>
        </p:txBody>
      </p:sp>
      <p:sp>
        <p:nvSpPr>
          <p:cNvPr id="218" name="Shape 218"/>
          <p:cNvSpPr/>
          <p:nvPr/>
        </p:nvSpPr>
        <p:spPr>
          <a:xfrm>
            <a:off x="7479504" y="2570631"/>
            <a:ext cx="1328738" cy="37147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5400" cap="flat">
            <a:solidFill>
              <a:srgbClr val="41213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1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Who: Obama</a:t>
            </a:r>
          </a:p>
        </p:txBody>
      </p:sp>
      <p:sp>
        <p:nvSpPr>
          <p:cNvPr id="219" name="Shape 219"/>
          <p:cNvSpPr/>
          <p:nvPr/>
        </p:nvSpPr>
        <p:spPr>
          <a:xfrm>
            <a:off x="6336505" y="3685055"/>
            <a:ext cx="985836" cy="371473"/>
          </a:xfrm>
          <a:prstGeom prst="rect">
            <a:avLst/>
          </a:prstGeom>
          <a:noFill/>
          <a:ln w="25400" cap="flat">
            <a:solidFill>
              <a:srgbClr val="41213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warn</a:t>
            </a:r>
          </a:p>
        </p:txBody>
      </p:sp>
      <p:sp>
        <p:nvSpPr>
          <p:cNvPr id="220" name="Shape 220"/>
          <p:cNvSpPr/>
          <p:nvPr/>
        </p:nvSpPr>
        <p:spPr>
          <a:xfrm>
            <a:off x="7475321" y="3284117"/>
            <a:ext cx="1328738" cy="37147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5400" cap="flat">
            <a:solidFill>
              <a:srgbClr val="41213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1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When: N/A</a:t>
            </a:r>
          </a:p>
        </p:txBody>
      </p:sp>
      <p:sp>
        <p:nvSpPr>
          <p:cNvPr id="221" name="Shape 221"/>
          <p:cNvSpPr/>
          <p:nvPr/>
        </p:nvSpPr>
        <p:spPr>
          <a:xfrm>
            <a:off x="7475321" y="3655592"/>
            <a:ext cx="1328738" cy="37147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5400" cap="flat">
            <a:solidFill>
              <a:srgbClr val="41213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1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Where: Iran</a:t>
            </a:r>
          </a:p>
        </p:txBody>
      </p:sp>
      <p:sp>
        <p:nvSpPr>
          <p:cNvPr id="222" name="Shape 222"/>
          <p:cNvSpPr txBox="1"/>
          <p:nvPr/>
        </p:nvSpPr>
        <p:spPr>
          <a:xfrm>
            <a:off x="6995517" y="2188515"/>
            <a:ext cx="1268016" cy="40010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Event 1</a:t>
            </a:r>
          </a:p>
        </p:txBody>
      </p:sp>
      <p:sp>
        <p:nvSpPr>
          <p:cNvPr id="223" name="Shape 223"/>
          <p:cNvSpPr/>
          <p:nvPr/>
        </p:nvSpPr>
        <p:spPr>
          <a:xfrm>
            <a:off x="6115050" y="4416782"/>
            <a:ext cx="3028948" cy="2298343"/>
          </a:xfrm>
          <a:prstGeom prst="roundRect">
            <a:avLst>
              <a:gd name="adj" fmla="val 16667"/>
            </a:avLst>
          </a:prstGeom>
          <a:solidFill>
            <a:srgbClr val="F2F2F2"/>
          </a:solidFill>
          <a:ln w="25400" cap="flat">
            <a:solidFill>
              <a:srgbClr val="41213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24" name="Shape 224"/>
          <p:cNvSpPr/>
          <p:nvPr/>
        </p:nvSpPr>
        <p:spPr>
          <a:xfrm>
            <a:off x="6336505" y="4772146"/>
            <a:ext cx="985836" cy="371473"/>
          </a:xfrm>
          <a:prstGeom prst="rect">
            <a:avLst/>
          </a:prstGeom>
          <a:noFill/>
          <a:ln w="25400" cap="flat">
            <a:solidFill>
              <a:srgbClr val="41213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UN</a:t>
            </a:r>
          </a:p>
        </p:txBody>
      </p:sp>
      <p:sp>
        <p:nvSpPr>
          <p:cNvPr id="225" name="Shape 225"/>
          <p:cNvSpPr/>
          <p:nvPr/>
        </p:nvSpPr>
        <p:spPr>
          <a:xfrm>
            <a:off x="6336505" y="5143621"/>
            <a:ext cx="985836" cy="371473"/>
          </a:xfrm>
          <a:prstGeom prst="rect">
            <a:avLst/>
          </a:prstGeom>
          <a:noFill/>
          <a:ln w="25400" cap="flat">
            <a:solidFill>
              <a:srgbClr val="41213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urge</a:t>
            </a:r>
          </a:p>
        </p:txBody>
      </p:sp>
      <p:sp>
        <p:nvSpPr>
          <p:cNvPr id="226" name="Shape 226"/>
          <p:cNvSpPr/>
          <p:nvPr/>
        </p:nvSpPr>
        <p:spPr>
          <a:xfrm>
            <a:off x="6336505" y="5515096"/>
            <a:ext cx="985836" cy="371473"/>
          </a:xfrm>
          <a:prstGeom prst="rect">
            <a:avLst/>
          </a:prstGeom>
          <a:noFill/>
          <a:ln w="25400" cap="flat">
            <a:solidFill>
              <a:srgbClr val="41213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human</a:t>
            </a:r>
          </a:p>
        </p:txBody>
      </p:sp>
      <p:sp>
        <p:nvSpPr>
          <p:cNvPr id="227" name="Shape 227"/>
          <p:cNvSpPr/>
          <p:nvPr/>
        </p:nvSpPr>
        <p:spPr>
          <a:xfrm>
            <a:off x="7479503" y="4772146"/>
            <a:ext cx="1328738" cy="37147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5400" cap="flat">
            <a:solidFill>
              <a:srgbClr val="41213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1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Who: UN</a:t>
            </a:r>
          </a:p>
        </p:txBody>
      </p:sp>
      <p:sp>
        <p:nvSpPr>
          <p:cNvPr id="228" name="Shape 228"/>
          <p:cNvSpPr/>
          <p:nvPr/>
        </p:nvSpPr>
        <p:spPr>
          <a:xfrm>
            <a:off x="6336505" y="5886571"/>
            <a:ext cx="985836" cy="371473"/>
          </a:xfrm>
          <a:prstGeom prst="rect">
            <a:avLst/>
          </a:prstGeom>
          <a:noFill/>
          <a:ln w="25400" cap="flat">
            <a:solidFill>
              <a:srgbClr val="41213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right</a:t>
            </a:r>
          </a:p>
        </p:txBody>
      </p:sp>
      <p:sp>
        <p:nvSpPr>
          <p:cNvPr id="229" name="Shape 229"/>
          <p:cNvSpPr/>
          <p:nvPr/>
        </p:nvSpPr>
        <p:spPr>
          <a:xfrm>
            <a:off x="7479503" y="5143621"/>
            <a:ext cx="1328738" cy="37147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5400" cap="flat">
            <a:solidFill>
              <a:srgbClr val="41213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1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What: N/A</a:t>
            </a:r>
          </a:p>
        </p:txBody>
      </p:sp>
      <p:sp>
        <p:nvSpPr>
          <p:cNvPr id="230" name="Shape 230"/>
          <p:cNvSpPr/>
          <p:nvPr/>
        </p:nvSpPr>
        <p:spPr>
          <a:xfrm>
            <a:off x="7479503" y="5515096"/>
            <a:ext cx="1328738" cy="37147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5400" cap="flat">
            <a:solidFill>
              <a:srgbClr val="41213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1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When: N/A</a:t>
            </a:r>
          </a:p>
        </p:txBody>
      </p:sp>
      <p:sp>
        <p:nvSpPr>
          <p:cNvPr id="231" name="Shape 231"/>
          <p:cNvSpPr/>
          <p:nvPr/>
        </p:nvSpPr>
        <p:spPr>
          <a:xfrm>
            <a:off x="7479503" y="5886569"/>
            <a:ext cx="1328738" cy="37147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5400" cap="flat">
            <a:solidFill>
              <a:srgbClr val="41213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1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Where: Iran</a:t>
            </a:r>
          </a:p>
        </p:txBody>
      </p:sp>
      <p:sp>
        <p:nvSpPr>
          <p:cNvPr id="232" name="Shape 232"/>
          <p:cNvSpPr txBox="1"/>
          <p:nvPr/>
        </p:nvSpPr>
        <p:spPr>
          <a:xfrm>
            <a:off x="6995517" y="4390030"/>
            <a:ext cx="1268016" cy="40010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Event 2</a:t>
            </a:r>
          </a:p>
        </p:txBody>
      </p:sp>
      <p:pic>
        <p:nvPicPr>
          <p:cNvPr id="233" name="Shape 233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1005909" y="4355944"/>
            <a:ext cx="619123" cy="295274"/>
          </a:xfrm>
          <a:prstGeom prst="rect">
            <a:avLst/>
          </a:prstGeom>
        </p:spPr>
      </p:pic>
      <p:pic>
        <p:nvPicPr>
          <p:cNvPr id="234" name="Shape 234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295770" y="4160682"/>
            <a:ext cx="685800" cy="685800"/>
          </a:xfrm>
          <a:prstGeom prst="rect">
            <a:avLst/>
          </a:prstGeom>
        </p:spPr>
      </p:pic>
      <p:pic>
        <p:nvPicPr>
          <p:cNvPr id="235" name="Shape 235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x="967755" y="3473926"/>
            <a:ext cx="714375" cy="714375"/>
          </a:xfrm>
          <a:prstGeom prst="rect">
            <a:avLst/>
          </a:prstGeom>
        </p:spPr>
      </p:pic>
      <p:pic>
        <p:nvPicPr>
          <p:cNvPr id="236" name="Shape 236"/>
          <p:cNvPicPr preferRelativeResize="0"/>
          <p:nvPr/>
        </p:nvPicPr>
        <p:blipFill>
          <a:blip r:embed="rId6"/>
          <a:stretch>
            <a:fillRect/>
          </a:stretch>
        </p:blipFill>
        <p:spPr>
          <a:xfrm>
            <a:off x="267197" y="3478612"/>
            <a:ext cx="685798" cy="705001"/>
          </a:xfrm>
          <a:prstGeom prst="rect">
            <a:avLst/>
          </a:prstGeom>
        </p:spPr>
      </p:pic>
      <p:sp>
        <p:nvSpPr>
          <p:cNvPr id="237" name="Shape 237"/>
          <p:cNvSpPr/>
          <p:nvPr/>
        </p:nvSpPr>
        <p:spPr>
          <a:xfrm>
            <a:off x="267197" y="3473923"/>
            <a:ext cx="1483252" cy="1403057"/>
          </a:xfrm>
          <a:prstGeom prst="rect">
            <a:avLst/>
          </a:prstGeom>
          <a:noFill/>
          <a:ln w="25400" cap="flat">
            <a:solidFill>
              <a:srgbClr val="41213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38" name="Shape 238"/>
          <p:cNvSpPr/>
          <p:nvPr/>
        </p:nvSpPr>
        <p:spPr>
          <a:xfrm>
            <a:off x="2787750" y="3473923"/>
            <a:ext cx="1985963" cy="1614490"/>
          </a:xfrm>
          <a:prstGeom prst="flowChartMultidocument">
            <a:avLst/>
          </a:prstGeom>
          <a:solidFill>
            <a:srgbClr val="C2D7B8"/>
          </a:solidFill>
          <a:ln w="25400" cap="flat">
            <a:solidFill>
              <a:srgbClr val="41213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News Articles</a:t>
            </a:r>
          </a:p>
        </p:txBody>
      </p:sp>
      <p:sp>
        <p:nvSpPr>
          <p:cNvPr id="239" name="Shape 239"/>
          <p:cNvSpPr/>
          <p:nvPr/>
        </p:nvSpPr>
        <p:spPr>
          <a:xfrm>
            <a:off x="5028669" y="3793964"/>
            <a:ext cx="746439" cy="83033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25400" cap="flat">
            <a:solidFill>
              <a:srgbClr val="41213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40" name="Shape 240"/>
          <p:cNvSpPr/>
          <p:nvPr/>
        </p:nvSpPr>
        <p:spPr>
          <a:xfrm>
            <a:off x="2006233" y="3739792"/>
            <a:ext cx="746439" cy="83033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25400" cap="flat">
            <a:solidFill>
              <a:srgbClr val="41213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41" name="Shape 241"/>
          <p:cNvSpPr/>
          <p:nvPr/>
        </p:nvSpPr>
        <p:spPr>
          <a:xfrm>
            <a:off x="4767053" y="5051205"/>
            <a:ext cx="1276561" cy="536375"/>
          </a:xfrm>
          <a:prstGeom prst="roundRect">
            <a:avLst>
              <a:gd name="adj" fmla="val 16667"/>
            </a:avLst>
          </a:prstGeom>
          <a:solidFill>
            <a:srgbClr val="507140"/>
          </a:solidFill>
          <a:ln w="25400" cap="flat">
            <a:solidFill>
              <a:srgbClr val="41213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16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Pre-processor</a:t>
            </a:r>
          </a:p>
        </p:txBody>
      </p:sp>
      <p:sp>
        <p:nvSpPr>
          <p:cNvPr id="242" name="Shape 242"/>
          <p:cNvSpPr/>
          <p:nvPr/>
        </p:nvSpPr>
        <p:spPr>
          <a:xfrm>
            <a:off x="4767053" y="5648016"/>
            <a:ext cx="1276561" cy="536375"/>
          </a:xfrm>
          <a:prstGeom prst="roundRect">
            <a:avLst>
              <a:gd name="adj" fmla="val 16667"/>
            </a:avLst>
          </a:prstGeom>
          <a:solidFill>
            <a:srgbClr val="507140"/>
          </a:solidFill>
          <a:ln w="25400" cap="flat">
            <a:solidFill>
              <a:srgbClr val="41213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16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LDA</a:t>
            </a:r>
          </a:p>
        </p:txBody>
      </p:sp>
      <p:sp>
        <p:nvSpPr>
          <p:cNvPr id="243" name="Shape 243"/>
          <p:cNvSpPr/>
          <p:nvPr/>
        </p:nvSpPr>
        <p:spPr>
          <a:xfrm>
            <a:off x="4767053" y="6263196"/>
            <a:ext cx="1276561" cy="536375"/>
          </a:xfrm>
          <a:prstGeom prst="roundRect">
            <a:avLst>
              <a:gd name="adj" fmla="val 16667"/>
            </a:avLst>
          </a:prstGeom>
          <a:solidFill>
            <a:srgbClr val="507140"/>
          </a:solidFill>
          <a:ln w="25400" cap="flat">
            <a:solidFill>
              <a:srgbClr val="41213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16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NER</a:t>
            </a:r>
          </a:p>
        </p:txBody>
      </p:sp>
      <p:sp>
        <p:nvSpPr>
          <p:cNvPr id="244" name="Shape 244"/>
          <p:cNvSpPr/>
          <p:nvPr/>
        </p:nvSpPr>
        <p:spPr>
          <a:xfrm>
            <a:off x="1706172" y="5666776"/>
            <a:ext cx="1276561" cy="536375"/>
          </a:xfrm>
          <a:prstGeom prst="roundRect">
            <a:avLst>
              <a:gd name="adj" fmla="val 16667"/>
            </a:avLst>
          </a:prstGeom>
          <a:solidFill>
            <a:srgbClr val="507140"/>
          </a:solidFill>
          <a:ln w="25400" cap="flat">
            <a:solidFill>
              <a:srgbClr val="41213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16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HTML Parser</a:t>
            </a:r>
          </a:p>
        </p:txBody>
      </p:sp>
      <p:sp>
        <p:nvSpPr>
          <p:cNvPr id="245" name="Shape 245"/>
          <p:cNvSpPr/>
          <p:nvPr/>
        </p:nvSpPr>
        <p:spPr>
          <a:xfrm>
            <a:off x="1706172" y="6242458"/>
            <a:ext cx="1276561" cy="536375"/>
          </a:xfrm>
          <a:prstGeom prst="roundRect">
            <a:avLst>
              <a:gd name="adj" fmla="val 16667"/>
            </a:avLst>
          </a:prstGeom>
          <a:solidFill>
            <a:srgbClr val="507140"/>
          </a:solidFill>
          <a:ln w="25400" cap="flat">
            <a:solidFill>
              <a:srgbClr val="41213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16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Text Extractor</a:t>
            </a:r>
          </a:p>
        </p:txBody>
      </p:sp>
      <p:cxnSp>
        <p:nvCxnSpPr>
          <p:cNvPr id="246" name="Shape 246"/>
          <p:cNvCxnSpPr>
            <a:stCxn id="244" idx="0"/>
            <a:endCxn id="240" idx="2"/>
          </p:cNvCxnSpPr>
          <p:nvPr/>
        </p:nvCxnSpPr>
        <p:spPr>
          <a:xfrm rot="10800000" flipH="1">
            <a:off x="2344453" y="4570126"/>
            <a:ext cx="34999" cy="1096650"/>
          </a:xfrm>
          <a:prstGeom prst="straightConnector1">
            <a:avLst/>
          </a:prstGeom>
          <a:noFill/>
          <a:ln w="38100" cap="flat">
            <a:solidFill>
              <a:srgbClr val="595959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247" name="Shape 247"/>
          <p:cNvCxnSpPr>
            <a:stCxn id="241" idx="0"/>
            <a:endCxn id="239" idx="2"/>
          </p:cNvCxnSpPr>
          <p:nvPr/>
        </p:nvCxnSpPr>
        <p:spPr>
          <a:xfrm rot="10800000">
            <a:off x="5401889" y="4624298"/>
            <a:ext cx="3445" cy="426906"/>
          </a:xfrm>
          <a:prstGeom prst="straightConnector1">
            <a:avLst/>
          </a:prstGeom>
          <a:noFill/>
          <a:ln w="38100" cap="flat">
            <a:solidFill>
              <a:srgbClr val="595959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248" name="Shape 248"/>
          <p:cNvSpPr/>
          <p:nvPr/>
        </p:nvSpPr>
        <p:spPr>
          <a:xfrm>
            <a:off x="6336505" y="6256221"/>
            <a:ext cx="985836" cy="371473"/>
          </a:xfrm>
          <a:prstGeom prst="rect">
            <a:avLst/>
          </a:prstGeom>
          <a:noFill/>
          <a:ln w="25400" cap="flat">
            <a:solidFill>
              <a:srgbClr val="41213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Iran</a:t>
            </a:r>
          </a:p>
        </p:txBody>
      </p:sp>
      <p:sp>
        <p:nvSpPr>
          <p:cNvPr id="249" name="Shape 249"/>
          <p:cNvSpPr/>
          <p:nvPr/>
        </p:nvSpPr>
        <p:spPr>
          <a:xfrm>
            <a:off x="7475321" y="2968858"/>
            <a:ext cx="1328738" cy="37147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5400" cap="flat">
            <a:solidFill>
              <a:srgbClr val="41213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1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What: N/A</a:t>
            </a:r>
          </a:p>
        </p:txBody>
      </p:sp>
      <p:sp>
        <p:nvSpPr>
          <p:cNvPr id="250" name="Shape 250"/>
          <p:cNvSpPr txBox="1"/>
          <p:nvPr/>
        </p:nvSpPr>
        <p:spPr>
          <a:xfrm>
            <a:off x="267200" y="1685602"/>
            <a:ext cx="6022200" cy="1497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24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Dataset: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240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1) 2762 news about “Iran Election”.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25000"/>
              <a:buFont typeface="Arial"/>
              <a:buNone/>
            </a:pPr>
            <a:r>
              <a:rPr lang="en" sz="2000" b="0" i="1" u="none" strike="noStrike" cap="none" baseline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  <a:rtl val="0"/>
              </a:rPr>
              <a:t>--Only news titles used for topic modeling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25000"/>
              <a:buFont typeface="Arial"/>
              <a:buNone/>
            </a:pPr>
            <a:r>
              <a:rPr lang="en" sz="2400">
                <a:rtl val="0"/>
              </a:rPr>
              <a:t>2) News articles from CTRnet PJ</a:t>
            </a:r>
          </a:p>
        </p:txBody>
      </p:sp>
      <p:sp>
        <p:nvSpPr>
          <p:cNvPr id="251" name="Shape 251"/>
          <p:cNvSpPr txBox="1"/>
          <p:nvPr/>
        </p:nvSpPr>
        <p:spPr>
          <a:xfrm>
            <a:off x="5202300" y="1539850"/>
            <a:ext cx="3941699" cy="400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r">
              <a:buNone/>
            </a:pPr>
            <a:r>
              <a:rPr lang="en" sz="1800" b="1"/>
              <a:t>Tools:</a:t>
            </a:r>
            <a:r>
              <a:rPr lang="en" sz="1800"/>
              <a:t> GibbsLDA, Stanford NLP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Shape 266"/>
          <p:cNvSpPr txBox="1">
            <a:spLocks noGrp="1"/>
          </p:cNvSpPr>
          <p:nvPr>
            <p:ph type="title"/>
          </p:nvPr>
        </p:nvSpPr>
        <p:spPr>
          <a:xfrm>
            <a:off x="117625" y="274625"/>
            <a:ext cx="90264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Georgia"/>
              <a:buNone/>
            </a:pPr>
            <a:r>
              <a:rPr lang="en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Future Work</a:t>
            </a:r>
            <a:r>
              <a:rPr lang="en" sz="4800" b="0" i="0" u="none" strike="noStrike" cap="none" baseline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  <a:rtl val="0"/>
              </a:rPr>
              <a:t>: Opinion Mining</a:t>
            </a:r>
          </a:p>
        </p:txBody>
      </p:sp>
      <p:sp>
        <p:nvSpPr>
          <p:cNvPr id="267" name="Shape 267"/>
          <p:cNvSpPr/>
          <p:nvPr/>
        </p:nvSpPr>
        <p:spPr>
          <a:xfrm>
            <a:off x="117622" y="1737146"/>
            <a:ext cx="5013586" cy="5120854"/>
          </a:xfrm>
          <a:prstGeom prst="rect">
            <a:avLst/>
          </a:prstGeom>
          <a:solidFill>
            <a:srgbClr val="C2D7B8"/>
          </a:solidFill>
          <a:ln w="25400" cap="flat">
            <a:solidFill>
              <a:srgbClr val="41213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grpSp>
        <p:nvGrpSpPr>
          <p:cNvPr id="268" name="Shape 268"/>
          <p:cNvGrpSpPr/>
          <p:nvPr/>
        </p:nvGrpSpPr>
        <p:grpSpPr>
          <a:xfrm>
            <a:off x="1137833" y="4611396"/>
            <a:ext cx="2660205" cy="2036367"/>
            <a:chOff x="2800350" y="1950674"/>
            <a:chExt cx="2660205" cy="2036367"/>
          </a:xfrm>
        </p:grpSpPr>
        <p:sp>
          <p:nvSpPr>
            <p:cNvPr id="269" name="Shape 269"/>
            <p:cNvSpPr/>
            <p:nvPr/>
          </p:nvSpPr>
          <p:spPr>
            <a:xfrm>
              <a:off x="2800350" y="1950674"/>
              <a:ext cx="2660205" cy="2036367"/>
            </a:xfrm>
            <a:prstGeom prst="roundRect">
              <a:avLst>
                <a:gd name="adj" fmla="val 16667"/>
              </a:avLst>
            </a:prstGeom>
            <a:solidFill>
              <a:srgbClr val="F2F2F2"/>
            </a:solidFill>
            <a:ln w="25400" cap="flat">
              <a:solidFill>
                <a:srgbClr val="41213A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270" name="Shape 270"/>
            <p:cNvSpPr/>
            <p:nvPr/>
          </p:nvSpPr>
          <p:spPr>
            <a:xfrm>
              <a:off x="2973585" y="2385251"/>
              <a:ext cx="985836" cy="1457323"/>
            </a:xfrm>
            <a:prstGeom prst="rect">
              <a:avLst/>
            </a:prstGeom>
            <a:noFill/>
            <a:ln w="25400" cap="flat">
              <a:solidFill>
                <a:srgbClr val="41213A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271" name="Shape 271"/>
            <p:cNvSpPr/>
            <p:nvPr/>
          </p:nvSpPr>
          <p:spPr>
            <a:xfrm>
              <a:off x="3987998" y="2385251"/>
              <a:ext cx="1328738" cy="371473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 cap="flat">
              <a:solidFill>
                <a:srgbClr val="41213A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Arial"/>
                <a:buNone/>
              </a:pPr>
              <a:r>
                <a:rPr lang="en" sz="14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Who</a:t>
              </a:r>
            </a:p>
          </p:txBody>
        </p:sp>
        <p:sp>
          <p:nvSpPr>
            <p:cNvPr id="272" name="Shape 272"/>
            <p:cNvSpPr/>
            <p:nvPr/>
          </p:nvSpPr>
          <p:spPr>
            <a:xfrm>
              <a:off x="3987998" y="2747201"/>
              <a:ext cx="1328738" cy="371473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 cap="flat">
              <a:solidFill>
                <a:srgbClr val="41213A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Arial"/>
                <a:buNone/>
              </a:pPr>
              <a:r>
                <a:rPr lang="en" sz="14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What</a:t>
              </a:r>
            </a:p>
          </p:txBody>
        </p:sp>
        <p:sp>
          <p:nvSpPr>
            <p:cNvPr id="273" name="Shape 273"/>
            <p:cNvSpPr/>
            <p:nvPr/>
          </p:nvSpPr>
          <p:spPr>
            <a:xfrm>
              <a:off x="3987998" y="3109151"/>
              <a:ext cx="1328738" cy="371473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 cap="flat">
              <a:solidFill>
                <a:srgbClr val="41213A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Arial"/>
                <a:buNone/>
              </a:pPr>
              <a:r>
                <a:rPr lang="en" sz="14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When</a:t>
              </a:r>
            </a:p>
          </p:txBody>
        </p:sp>
        <p:sp>
          <p:nvSpPr>
            <p:cNvPr id="274" name="Shape 274"/>
            <p:cNvSpPr/>
            <p:nvPr/>
          </p:nvSpPr>
          <p:spPr>
            <a:xfrm>
              <a:off x="3987998" y="3471103"/>
              <a:ext cx="1328738" cy="371473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 cap="flat">
              <a:solidFill>
                <a:srgbClr val="41213A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Arial"/>
                <a:buNone/>
              </a:pPr>
              <a:r>
                <a:rPr lang="en" sz="14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Where</a:t>
              </a:r>
            </a:p>
          </p:txBody>
        </p:sp>
        <p:sp>
          <p:nvSpPr>
            <p:cNvPr id="275" name="Shape 275"/>
            <p:cNvSpPr/>
            <p:nvPr/>
          </p:nvSpPr>
          <p:spPr>
            <a:xfrm>
              <a:off x="3166467" y="2845626"/>
              <a:ext cx="600075" cy="228600"/>
            </a:xfrm>
            <a:prstGeom prst="rect">
              <a:avLst/>
            </a:prstGeom>
            <a:noFill/>
            <a:ln w="25400" cap="flat">
              <a:solidFill>
                <a:srgbClr val="41213A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276" name="Shape 276"/>
            <p:cNvSpPr/>
            <p:nvPr/>
          </p:nvSpPr>
          <p:spPr>
            <a:xfrm>
              <a:off x="3166467" y="3045651"/>
              <a:ext cx="600075" cy="228600"/>
            </a:xfrm>
            <a:prstGeom prst="rect">
              <a:avLst/>
            </a:prstGeom>
            <a:noFill/>
            <a:ln w="25400" cap="flat">
              <a:solidFill>
                <a:srgbClr val="41213A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277" name="Shape 277"/>
            <p:cNvSpPr/>
            <p:nvPr/>
          </p:nvSpPr>
          <p:spPr>
            <a:xfrm>
              <a:off x="3166467" y="3274251"/>
              <a:ext cx="600075" cy="228600"/>
            </a:xfrm>
            <a:prstGeom prst="rect">
              <a:avLst/>
            </a:prstGeom>
            <a:noFill/>
            <a:ln w="25400" cap="flat">
              <a:solidFill>
                <a:srgbClr val="41213A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278" name="Shape 278"/>
            <p:cNvSpPr txBox="1"/>
            <p:nvPr/>
          </p:nvSpPr>
          <p:spPr>
            <a:xfrm>
              <a:off x="3084316" y="2509275"/>
              <a:ext cx="764381" cy="307777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lang="en"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Topics</a:t>
              </a:r>
            </a:p>
          </p:txBody>
        </p:sp>
        <p:sp>
          <p:nvSpPr>
            <p:cNvPr id="279" name="Shape 279"/>
            <p:cNvSpPr txBox="1"/>
            <p:nvPr/>
          </p:nvSpPr>
          <p:spPr>
            <a:xfrm>
              <a:off x="3448646" y="1950674"/>
              <a:ext cx="1268016" cy="369332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lang="en" sz="18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Event 2</a:t>
              </a:r>
            </a:p>
          </p:txBody>
        </p:sp>
      </p:grpSp>
      <p:grpSp>
        <p:nvGrpSpPr>
          <p:cNvPr id="280" name="Shape 280"/>
          <p:cNvGrpSpPr/>
          <p:nvPr/>
        </p:nvGrpSpPr>
        <p:grpSpPr>
          <a:xfrm>
            <a:off x="1152563" y="1993438"/>
            <a:ext cx="2660205" cy="2036367"/>
            <a:chOff x="2800350" y="1950674"/>
            <a:chExt cx="2660205" cy="2036367"/>
          </a:xfrm>
        </p:grpSpPr>
        <p:sp>
          <p:nvSpPr>
            <p:cNvPr id="281" name="Shape 281"/>
            <p:cNvSpPr/>
            <p:nvPr/>
          </p:nvSpPr>
          <p:spPr>
            <a:xfrm>
              <a:off x="2800350" y="1950674"/>
              <a:ext cx="2660205" cy="2036367"/>
            </a:xfrm>
            <a:prstGeom prst="roundRect">
              <a:avLst>
                <a:gd name="adj" fmla="val 16667"/>
              </a:avLst>
            </a:prstGeom>
            <a:solidFill>
              <a:srgbClr val="F2F2F2"/>
            </a:solidFill>
            <a:ln w="25400" cap="flat">
              <a:solidFill>
                <a:srgbClr val="41213A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282" name="Shape 282"/>
            <p:cNvSpPr/>
            <p:nvPr/>
          </p:nvSpPr>
          <p:spPr>
            <a:xfrm>
              <a:off x="2973585" y="2385251"/>
              <a:ext cx="985836" cy="1457323"/>
            </a:xfrm>
            <a:prstGeom prst="rect">
              <a:avLst/>
            </a:prstGeom>
            <a:noFill/>
            <a:ln w="25400" cap="flat">
              <a:solidFill>
                <a:srgbClr val="41213A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283" name="Shape 283"/>
            <p:cNvSpPr/>
            <p:nvPr/>
          </p:nvSpPr>
          <p:spPr>
            <a:xfrm>
              <a:off x="3987998" y="2385251"/>
              <a:ext cx="1328738" cy="371473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 cap="flat">
              <a:solidFill>
                <a:srgbClr val="41213A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Arial"/>
                <a:buNone/>
              </a:pPr>
              <a:r>
                <a:rPr lang="en" sz="14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Who</a:t>
              </a:r>
            </a:p>
          </p:txBody>
        </p:sp>
        <p:sp>
          <p:nvSpPr>
            <p:cNvPr id="284" name="Shape 284"/>
            <p:cNvSpPr/>
            <p:nvPr/>
          </p:nvSpPr>
          <p:spPr>
            <a:xfrm>
              <a:off x="3987998" y="2747201"/>
              <a:ext cx="1328738" cy="371473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 cap="flat">
              <a:solidFill>
                <a:srgbClr val="41213A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Arial"/>
                <a:buNone/>
              </a:pPr>
              <a:r>
                <a:rPr lang="en" sz="14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What</a:t>
              </a:r>
            </a:p>
          </p:txBody>
        </p:sp>
        <p:sp>
          <p:nvSpPr>
            <p:cNvPr id="285" name="Shape 285"/>
            <p:cNvSpPr/>
            <p:nvPr/>
          </p:nvSpPr>
          <p:spPr>
            <a:xfrm>
              <a:off x="3987998" y="3109151"/>
              <a:ext cx="1328738" cy="371473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 cap="flat">
              <a:solidFill>
                <a:srgbClr val="41213A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Arial"/>
                <a:buNone/>
              </a:pPr>
              <a:r>
                <a:rPr lang="en" sz="14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When</a:t>
              </a:r>
            </a:p>
          </p:txBody>
        </p:sp>
        <p:sp>
          <p:nvSpPr>
            <p:cNvPr id="286" name="Shape 286"/>
            <p:cNvSpPr/>
            <p:nvPr/>
          </p:nvSpPr>
          <p:spPr>
            <a:xfrm>
              <a:off x="3987998" y="3471103"/>
              <a:ext cx="1328738" cy="371473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 cap="flat">
              <a:solidFill>
                <a:srgbClr val="41213A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Arial"/>
                <a:buNone/>
              </a:pPr>
              <a:r>
                <a:rPr lang="en" sz="14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Where</a:t>
              </a:r>
            </a:p>
          </p:txBody>
        </p:sp>
        <p:sp>
          <p:nvSpPr>
            <p:cNvPr id="287" name="Shape 287"/>
            <p:cNvSpPr/>
            <p:nvPr/>
          </p:nvSpPr>
          <p:spPr>
            <a:xfrm>
              <a:off x="3166467" y="2845626"/>
              <a:ext cx="600075" cy="228600"/>
            </a:xfrm>
            <a:prstGeom prst="rect">
              <a:avLst/>
            </a:prstGeom>
            <a:noFill/>
            <a:ln w="25400" cap="flat">
              <a:solidFill>
                <a:srgbClr val="41213A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288" name="Shape 288"/>
            <p:cNvSpPr/>
            <p:nvPr/>
          </p:nvSpPr>
          <p:spPr>
            <a:xfrm>
              <a:off x="3166467" y="3045651"/>
              <a:ext cx="600075" cy="228600"/>
            </a:xfrm>
            <a:prstGeom prst="rect">
              <a:avLst/>
            </a:prstGeom>
            <a:noFill/>
            <a:ln w="25400" cap="flat">
              <a:solidFill>
                <a:srgbClr val="41213A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289" name="Shape 289"/>
            <p:cNvSpPr/>
            <p:nvPr/>
          </p:nvSpPr>
          <p:spPr>
            <a:xfrm>
              <a:off x="3166467" y="3274251"/>
              <a:ext cx="600075" cy="228600"/>
            </a:xfrm>
            <a:prstGeom prst="rect">
              <a:avLst/>
            </a:prstGeom>
            <a:noFill/>
            <a:ln w="25400" cap="flat">
              <a:solidFill>
                <a:srgbClr val="41213A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290" name="Shape 290"/>
            <p:cNvSpPr txBox="1"/>
            <p:nvPr/>
          </p:nvSpPr>
          <p:spPr>
            <a:xfrm>
              <a:off x="3084316" y="2509275"/>
              <a:ext cx="764381" cy="307777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lang="en"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Topics</a:t>
              </a:r>
            </a:p>
          </p:txBody>
        </p:sp>
        <p:sp>
          <p:nvSpPr>
            <p:cNvPr id="291" name="Shape 291"/>
            <p:cNvSpPr txBox="1"/>
            <p:nvPr/>
          </p:nvSpPr>
          <p:spPr>
            <a:xfrm>
              <a:off x="3448646" y="1950674"/>
              <a:ext cx="1268016" cy="369332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lang="en" sz="18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Event 1</a:t>
              </a:r>
            </a:p>
          </p:txBody>
        </p:sp>
      </p:grpSp>
      <p:pic>
        <p:nvPicPr>
          <p:cNvPr id="292" name="Shape 29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57200" y="1826290"/>
            <a:ext cx="1318443" cy="457264"/>
          </a:xfrm>
          <a:prstGeom prst="rect">
            <a:avLst/>
          </a:prstGeom>
        </p:spPr>
      </p:pic>
      <p:pic>
        <p:nvPicPr>
          <p:cNvPr id="293" name="Shape 293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3122031" y="1737146"/>
            <a:ext cx="1318443" cy="457264"/>
          </a:xfrm>
          <a:prstGeom prst="rect">
            <a:avLst/>
          </a:prstGeom>
        </p:spPr>
      </p:pic>
      <p:pic>
        <p:nvPicPr>
          <p:cNvPr id="294" name="Shape 294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3781253" y="2396874"/>
            <a:ext cx="1318443" cy="457264"/>
          </a:xfrm>
          <a:prstGeom prst="rect">
            <a:avLst/>
          </a:prstGeom>
        </p:spPr>
      </p:pic>
      <p:pic>
        <p:nvPicPr>
          <p:cNvPr id="295" name="Shape 29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3668948" y="3684471"/>
            <a:ext cx="1318443" cy="457264"/>
          </a:xfrm>
          <a:prstGeom prst="rect">
            <a:avLst/>
          </a:prstGeom>
        </p:spPr>
      </p:pic>
      <p:pic>
        <p:nvPicPr>
          <p:cNvPr id="296" name="Shape 296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117622" y="2640508"/>
            <a:ext cx="1318443" cy="457264"/>
          </a:xfrm>
          <a:prstGeom prst="rect">
            <a:avLst/>
          </a:prstGeom>
        </p:spPr>
      </p:pic>
      <p:pic>
        <p:nvPicPr>
          <p:cNvPr id="297" name="Shape 297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1775642" y="3788242"/>
            <a:ext cx="1318443" cy="457264"/>
          </a:xfrm>
          <a:prstGeom prst="rect">
            <a:avLst/>
          </a:prstGeom>
        </p:spPr>
      </p:pic>
      <p:pic>
        <p:nvPicPr>
          <p:cNvPr id="298" name="Shape 298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3596880" y="4558482"/>
            <a:ext cx="1318443" cy="457264"/>
          </a:xfrm>
          <a:prstGeom prst="rect">
            <a:avLst/>
          </a:prstGeom>
        </p:spPr>
      </p:pic>
      <p:pic>
        <p:nvPicPr>
          <p:cNvPr id="299" name="Shape 299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3812767" y="5216557"/>
            <a:ext cx="1318443" cy="457264"/>
          </a:xfrm>
          <a:prstGeom prst="rect">
            <a:avLst/>
          </a:prstGeom>
        </p:spPr>
      </p:pic>
      <p:pic>
        <p:nvPicPr>
          <p:cNvPr id="300" name="Shape 300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3812767" y="5779753"/>
            <a:ext cx="1318443" cy="457264"/>
          </a:xfrm>
          <a:prstGeom prst="rect">
            <a:avLst/>
          </a:prstGeom>
        </p:spPr>
      </p:pic>
      <p:pic>
        <p:nvPicPr>
          <p:cNvPr id="301" name="Shape 301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06121" y="4734264"/>
            <a:ext cx="1318443" cy="457264"/>
          </a:xfrm>
          <a:prstGeom prst="rect">
            <a:avLst/>
          </a:prstGeom>
        </p:spPr>
      </p:pic>
      <p:pic>
        <p:nvPicPr>
          <p:cNvPr id="302" name="Shape 30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2852355" y="4310753"/>
            <a:ext cx="1318443" cy="457264"/>
          </a:xfrm>
          <a:prstGeom prst="rect">
            <a:avLst/>
          </a:prstGeom>
        </p:spPr>
      </p:pic>
      <p:pic>
        <p:nvPicPr>
          <p:cNvPr id="303" name="Shape 303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701087" y="6226082"/>
            <a:ext cx="1318443" cy="457264"/>
          </a:xfrm>
          <a:prstGeom prst="rect">
            <a:avLst/>
          </a:prstGeom>
        </p:spPr>
      </p:pic>
      <p:pic>
        <p:nvPicPr>
          <p:cNvPr id="304" name="Shape 304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2809282" y="6400735"/>
            <a:ext cx="1318443" cy="457264"/>
          </a:xfrm>
          <a:prstGeom prst="rect">
            <a:avLst/>
          </a:prstGeom>
        </p:spPr>
      </p:pic>
      <p:pic>
        <p:nvPicPr>
          <p:cNvPr id="305" name="Shape 30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72454" y="5511642"/>
            <a:ext cx="1318443" cy="457264"/>
          </a:xfrm>
          <a:prstGeom prst="rect">
            <a:avLst/>
          </a:prstGeom>
        </p:spPr>
      </p:pic>
      <p:sp>
        <p:nvSpPr>
          <p:cNvPr id="306" name="Shape 306"/>
          <p:cNvSpPr/>
          <p:nvPr/>
        </p:nvSpPr>
        <p:spPr>
          <a:xfrm>
            <a:off x="6922889" y="1887775"/>
            <a:ext cx="1600792" cy="2036399"/>
          </a:xfrm>
          <a:prstGeom prst="roundRect">
            <a:avLst>
              <a:gd name="adj" fmla="val 16667"/>
            </a:avLst>
          </a:prstGeom>
          <a:solidFill>
            <a:srgbClr val="F2F2F2"/>
          </a:solidFill>
          <a:ln w="25400" cap="flat">
            <a:solidFill>
              <a:srgbClr val="41213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307" name="Shape 307"/>
          <p:cNvSpPr/>
          <p:nvPr/>
        </p:nvSpPr>
        <p:spPr>
          <a:xfrm>
            <a:off x="7717738" y="2322350"/>
            <a:ext cx="1328700" cy="371400"/>
          </a:xfrm>
          <a:prstGeom prst="roundRect">
            <a:avLst>
              <a:gd name="adj" fmla="val 16667"/>
            </a:avLst>
          </a:prstGeom>
          <a:solidFill>
            <a:srgbClr val="BB7C3E"/>
          </a:solidFill>
          <a:ln w="25400" cap="flat">
            <a:solidFill>
              <a:srgbClr val="41213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1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Opinion 1</a:t>
            </a:r>
          </a:p>
        </p:txBody>
      </p:sp>
      <p:sp>
        <p:nvSpPr>
          <p:cNvPr id="308" name="Shape 308"/>
          <p:cNvSpPr/>
          <p:nvPr/>
        </p:nvSpPr>
        <p:spPr>
          <a:xfrm>
            <a:off x="7717738" y="2684300"/>
            <a:ext cx="1328700" cy="371400"/>
          </a:xfrm>
          <a:prstGeom prst="roundRect">
            <a:avLst>
              <a:gd name="adj" fmla="val 16667"/>
            </a:avLst>
          </a:prstGeom>
          <a:solidFill>
            <a:srgbClr val="BB7C3E"/>
          </a:solidFill>
          <a:ln w="25400" cap="flat">
            <a:solidFill>
              <a:srgbClr val="41213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1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Opinion 2</a:t>
            </a:r>
          </a:p>
        </p:txBody>
      </p:sp>
      <p:sp>
        <p:nvSpPr>
          <p:cNvPr id="309" name="Shape 309"/>
          <p:cNvSpPr/>
          <p:nvPr/>
        </p:nvSpPr>
        <p:spPr>
          <a:xfrm>
            <a:off x="7717738" y="3046250"/>
            <a:ext cx="1328700" cy="371400"/>
          </a:xfrm>
          <a:prstGeom prst="roundRect">
            <a:avLst>
              <a:gd name="adj" fmla="val 16667"/>
            </a:avLst>
          </a:prstGeom>
          <a:solidFill>
            <a:srgbClr val="BB7C3E"/>
          </a:solidFill>
          <a:ln w="25400" cap="flat">
            <a:solidFill>
              <a:srgbClr val="41213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1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…</a:t>
            </a:r>
          </a:p>
        </p:txBody>
      </p:sp>
      <p:sp>
        <p:nvSpPr>
          <p:cNvPr id="310" name="Shape 310"/>
          <p:cNvSpPr/>
          <p:nvPr/>
        </p:nvSpPr>
        <p:spPr>
          <a:xfrm>
            <a:off x="7717738" y="3408201"/>
            <a:ext cx="1328700" cy="371400"/>
          </a:xfrm>
          <a:prstGeom prst="roundRect">
            <a:avLst>
              <a:gd name="adj" fmla="val 16667"/>
            </a:avLst>
          </a:prstGeom>
          <a:solidFill>
            <a:srgbClr val="BB7C3E"/>
          </a:solidFill>
          <a:ln w="25400" cap="flat">
            <a:solidFill>
              <a:srgbClr val="41213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1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Opinion N</a:t>
            </a:r>
          </a:p>
        </p:txBody>
      </p:sp>
      <p:sp>
        <p:nvSpPr>
          <p:cNvPr id="311" name="Shape 311"/>
          <p:cNvSpPr txBox="1"/>
          <p:nvPr/>
        </p:nvSpPr>
        <p:spPr>
          <a:xfrm>
            <a:off x="7089236" y="1887773"/>
            <a:ext cx="1268098" cy="369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Event 1</a:t>
            </a:r>
          </a:p>
        </p:txBody>
      </p:sp>
      <p:sp>
        <p:nvSpPr>
          <p:cNvPr id="312" name="Shape 312"/>
          <p:cNvSpPr/>
          <p:nvPr/>
        </p:nvSpPr>
        <p:spPr>
          <a:xfrm>
            <a:off x="6909378" y="4488162"/>
            <a:ext cx="1600792" cy="2036399"/>
          </a:xfrm>
          <a:prstGeom prst="roundRect">
            <a:avLst>
              <a:gd name="adj" fmla="val 16667"/>
            </a:avLst>
          </a:prstGeom>
          <a:solidFill>
            <a:srgbClr val="F2F2F2"/>
          </a:solidFill>
          <a:ln w="25400" cap="flat">
            <a:solidFill>
              <a:srgbClr val="41213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313" name="Shape 313"/>
          <p:cNvSpPr/>
          <p:nvPr/>
        </p:nvSpPr>
        <p:spPr>
          <a:xfrm>
            <a:off x="7700303" y="4922744"/>
            <a:ext cx="1328700" cy="371400"/>
          </a:xfrm>
          <a:prstGeom prst="roundRect">
            <a:avLst>
              <a:gd name="adj" fmla="val 16667"/>
            </a:avLst>
          </a:prstGeom>
          <a:solidFill>
            <a:srgbClr val="BB7C3E"/>
          </a:solidFill>
          <a:ln w="25400" cap="flat">
            <a:solidFill>
              <a:srgbClr val="41213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1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Opinion 1</a:t>
            </a:r>
          </a:p>
        </p:txBody>
      </p:sp>
      <p:sp>
        <p:nvSpPr>
          <p:cNvPr id="314" name="Shape 314"/>
          <p:cNvSpPr/>
          <p:nvPr/>
        </p:nvSpPr>
        <p:spPr>
          <a:xfrm>
            <a:off x="7700303" y="5284694"/>
            <a:ext cx="1328700" cy="371400"/>
          </a:xfrm>
          <a:prstGeom prst="roundRect">
            <a:avLst>
              <a:gd name="adj" fmla="val 16667"/>
            </a:avLst>
          </a:prstGeom>
          <a:solidFill>
            <a:srgbClr val="BB7C3E"/>
          </a:solidFill>
          <a:ln w="25400" cap="flat">
            <a:solidFill>
              <a:srgbClr val="41213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1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Opinion 2</a:t>
            </a:r>
          </a:p>
        </p:txBody>
      </p:sp>
      <p:sp>
        <p:nvSpPr>
          <p:cNvPr id="315" name="Shape 315"/>
          <p:cNvSpPr/>
          <p:nvPr/>
        </p:nvSpPr>
        <p:spPr>
          <a:xfrm>
            <a:off x="7700303" y="5646644"/>
            <a:ext cx="1328700" cy="371400"/>
          </a:xfrm>
          <a:prstGeom prst="roundRect">
            <a:avLst>
              <a:gd name="adj" fmla="val 16667"/>
            </a:avLst>
          </a:prstGeom>
          <a:solidFill>
            <a:srgbClr val="BB7C3E"/>
          </a:solidFill>
          <a:ln w="25400" cap="flat">
            <a:solidFill>
              <a:srgbClr val="41213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1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…</a:t>
            </a:r>
          </a:p>
        </p:txBody>
      </p:sp>
      <p:sp>
        <p:nvSpPr>
          <p:cNvPr id="316" name="Shape 316"/>
          <p:cNvSpPr/>
          <p:nvPr/>
        </p:nvSpPr>
        <p:spPr>
          <a:xfrm>
            <a:off x="7700303" y="6008594"/>
            <a:ext cx="1328700" cy="371400"/>
          </a:xfrm>
          <a:prstGeom prst="roundRect">
            <a:avLst>
              <a:gd name="adj" fmla="val 16667"/>
            </a:avLst>
          </a:prstGeom>
          <a:solidFill>
            <a:srgbClr val="BB7C3E"/>
          </a:solidFill>
          <a:ln w="25400" cap="flat">
            <a:solidFill>
              <a:srgbClr val="41213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1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Opinion M</a:t>
            </a:r>
          </a:p>
        </p:txBody>
      </p:sp>
      <p:sp>
        <p:nvSpPr>
          <p:cNvPr id="317" name="Shape 317"/>
          <p:cNvSpPr txBox="1"/>
          <p:nvPr/>
        </p:nvSpPr>
        <p:spPr>
          <a:xfrm>
            <a:off x="7075725" y="4488166"/>
            <a:ext cx="1268098" cy="369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Event 2</a:t>
            </a:r>
          </a:p>
        </p:txBody>
      </p:sp>
      <p:sp>
        <p:nvSpPr>
          <p:cNvPr id="318" name="Shape 318"/>
          <p:cNvSpPr/>
          <p:nvPr/>
        </p:nvSpPr>
        <p:spPr>
          <a:xfrm>
            <a:off x="5481462" y="2596452"/>
            <a:ext cx="1276523" cy="83033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25400" cap="flat">
            <a:solidFill>
              <a:srgbClr val="41213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319" name="Shape 319"/>
          <p:cNvSpPr/>
          <p:nvPr/>
        </p:nvSpPr>
        <p:spPr>
          <a:xfrm>
            <a:off x="5503301" y="5169998"/>
            <a:ext cx="1276523" cy="83033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25400" cap="flat">
            <a:solidFill>
              <a:srgbClr val="41213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320" name="Shape 320"/>
          <p:cNvSpPr txBox="1"/>
          <p:nvPr/>
        </p:nvSpPr>
        <p:spPr>
          <a:xfrm>
            <a:off x="5348594" y="3813910"/>
            <a:ext cx="1497137" cy="95410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2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Opinion Mining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paper-plane">
  <a:themeElements>
    <a:clrScheme name="Custom 354">
      <a:dk1>
        <a:srgbClr val="000000"/>
      </a:dk1>
      <a:lt1>
        <a:srgbClr val="FFFFFF"/>
      </a:lt1>
      <a:dk2>
        <a:srgbClr val="30182B"/>
      </a:dk2>
      <a:lt2>
        <a:srgbClr val="DFDFDF"/>
      </a:lt2>
      <a:accent1>
        <a:srgbClr val="592D50"/>
      </a:accent1>
      <a:accent2>
        <a:srgbClr val="D3A67A"/>
      </a:accent2>
      <a:accent3>
        <a:srgbClr val="45485F"/>
      </a:accent3>
      <a:accent4>
        <a:srgbClr val="6B9756"/>
      </a:accent4>
      <a:accent5>
        <a:srgbClr val="7D576E"/>
      </a:accent5>
      <a:accent6>
        <a:srgbClr val="4C1A23"/>
      </a:accent6>
      <a:hlink>
        <a:srgbClr val="511E3E"/>
      </a:hlink>
      <a:folHlink>
        <a:srgbClr val="9EA0A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aper-plane">
  <a:themeElements>
    <a:clrScheme name="Custom 354">
      <a:dk1>
        <a:srgbClr val="000000"/>
      </a:dk1>
      <a:lt1>
        <a:srgbClr val="FFFFFF"/>
      </a:lt1>
      <a:dk2>
        <a:srgbClr val="30182B"/>
      </a:dk2>
      <a:lt2>
        <a:srgbClr val="DFDFDF"/>
      </a:lt2>
      <a:accent1>
        <a:srgbClr val="592D50"/>
      </a:accent1>
      <a:accent2>
        <a:srgbClr val="D3A67A"/>
      </a:accent2>
      <a:accent3>
        <a:srgbClr val="45485F"/>
      </a:accent3>
      <a:accent4>
        <a:srgbClr val="6B9756"/>
      </a:accent4>
      <a:accent5>
        <a:srgbClr val="7D576E"/>
      </a:accent5>
      <a:accent6>
        <a:srgbClr val="4C1A23"/>
      </a:accent6>
      <a:hlink>
        <a:srgbClr val="511E3E"/>
      </a:hlink>
      <a:folHlink>
        <a:srgbClr val="9EA0A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aper-plane">
  <a:themeElements>
    <a:clrScheme name="Custom 354">
      <a:dk1>
        <a:srgbClr val="000000"/>
      </a:dk1>
      <a:lt1>
        <a:srgbClr val="FFFFFF"/>
      </a:lt1>
      <a:dk2>
        <a:srgbClr val="30182B"/>
      </a:dk2>
      <a:lt2>
        <a:srgbClr val="DFDFDF"/>
      </a:lt2>
      <a:accent1>
        <a:srgbClr val="592D50"/>
      </a:accent1>
      <a:accent2>
        <a:srgbClr val="D3A67A"/>
      </a:accent2>
      <a:accent3>
        <a:srgbClr val="45485F"/>
      </a:accent3>
      <a:accent4>
        <a:srgbClr val="6B9756"/>
      </a:accent4>
      <a:accent5>
        <a:srgbClr val="7D576E"/>
      </a:accent5>
      <a:accent6>
        <a:srgbClr val="4C1A23"/>
      </a:accent6>
      <a:hlink>
        <a:srgbClr val="511E3E"/>
      </a:hlink>
      <a:folHlink>
        <a:srgbClr val="9EA0A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776</Words>
  <Application>Microsoft Office PowerPoint</Application>
  <PresentationFormat>On-screen Show (4:3)</PresentationFormat>
  <Paragraphs>176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Georgia</vt:lpstr>
      <vt:lpstr>Times New Roman</vt:lpstr>
      <vt:lpstr>Trebuchet MS</vt:lpstr>
      <vt:lpstr>paper-plane</vt:lpstr>
      <vt:lpstr>paper-plane</vt:lpstr>
      <vt:lpstr>paper-plane</vt:lpstr>
      <vt:lpstr>CS 6604 Middle Term Report Computational Linguistics PJ -Explore Correlation between Newswires and Twitter</vt:lpstr>
      <vt:lpstr>Table of Contents</vt:lpstr>
      <vt:lpstr>Problem to Solve</vt:lpstr>
      <vt:lpstr>Solution Overview</vt:lpstr>
      <vt:lpstr>Solution: Link Tweets to Events</vt:lpstr>
      <vt:lpstr>Progress: Text Extraction</vt:lpstr>
      <vt:lpstr>Progress: Tweets Analysis</vt:lpstr>
      <vt:lpstr>Progress: News Analysis</vt:lpstr>
      <vt:lpstr>Future Work: Opinion Mining</vt:lpstr>
      <vt:lpstr>PowerPoint Presentation</vt:lpstr>
      <vt:lpstr>Literature Review</vt:lpstr>
      <vt:lpstr> The Characteristics of HTML</vt:lpstr>
      <vt:lpstr>Reference</vt:lpstr>
      <vt:lpstr>Reference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 6604 Middle Term Report Computational Linguistics PJ -Explore Correlation between Newswires and Twitter</dc:title>
  <cp:lastModifiedBy>X Zhang</cp:lastModifiedBy>
  <cp:revision>4</cp:revision>
  <dcterms:modified xsi:type="dcterms:W3CDTF">2014-03-06T15:42:51Z</dcterms:modified>
</cp:coreProperties>
</file>