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0" r:id="rId1"/>
  </p:sldMasterIdLst>
  <p:notesMasterIdLst>
    <p:notesMasterId r:id="rId21"/>
  </p:notesMasterIdLst>
  <p:sldIdLst>
    <p:sldId id="256" r:id="rId2"/>
    <p:sldId id="260" r:id="rId3"/>
    <p:sldId id="261" r:id="rId4"/>
    <p:sldId id="265" r:id="rId5"/>
    <p:sldId id="262" r:id="rId6"/>
    <p:sldId id="263" r:id="rId7"/>
    <p:sldId id="266" r:id="rId8"/>
    <p:sldId id="267" r:id="rId9"/>
    <p:sldId id="276" r:id="rId10"/>
    <p:sldId id="268" r:id="rId11"/>
    <p:sldId id="269" r:id="rId12"/>
    <p:sldId id="271" r:id="rId13"/>
    <p:sldId id="272" r:id="rId14"/>
    <p:sldId id="273" r:id="rId15"/>
    <p:sldId id="274" r:id="rId16"/>
    <p:sldId id="275" r:id="rId17"/>
    <p:sldId id="259" r:id="rId18"/>
    <p:sldId id="277" r:id="rId19"/>
    <p:sldId id="26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igezu A. Yigezu" initials="YAY" lastIdx="7" clrIdx="0">
    <p:extLst>
      <p:ext uri="{19B8F6BF-5375-455C-9EA6-DF929625EA0E}">
        <p15:presenceInfo xmlns:p15="http://schemas.microsoft.com/office/powerpoint/2012/main" userId="0b844b7f3cd613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90" d="100"/>
          <a:sy n="90" d="100"/>
        </p:scale>
        <p:origin x="403" y="29"/>
      </p:cViewPr>
      <p:guideLst>
        <p:guide orient="horz" pos="2160"/>
        <p:guide pos="3840"/>
      </p:guideLst>
    </p:cSldViewPr>
  </p:slideViewPr>
  <p:notesTextViewPr>
    <p:cViewPr>
      <p:scale>
        <a:sx n="3" d="2"/>
        <a:sy n="3" d="2"/>
      </p:scale>
      <p:origin x="0" y="0"/>
    </p:cViewPr>
  </p:notesTextViewPr>
  <p:notesViewPr>
    <p:cSldViewPr snapToGrid="0">
      <p:cViewPr varScale="1">
        <p:scale>
          <a:sx n="66" d="100"/>
          <a:sy n="66" d="100"/>
        </p:scale>
        <p:origin x="31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253311937904"/>
          <c:y val="6.16808068482965E-2"/>
          <c:w val="0.88737243044619496"/>
          <c:h val="0.69286152790223099"/>
        </c:manualLayout>
      </c:layout>
      <c:barChart>
        <c:barDir val="col"/>
        <c:grouping val="clustered"/>
        <c:varyColors val="0"/>
        <c:ser>
          <c:idx val="0"/>
          <c:order val="0"/>
          <c:tx>
            <c:strRef>
              <c:f>Samaries!$A$5</c:f>
              <c:strCache>
                <c:ptCount val="1"/>
                <c:pt idx="0">
                  <c:v>DNA Fingerprinting</c:v>
                </c:pt>
              </c:strCache>
            </c:strRef>
          </c:tx>
          <c:spPr>
            <a:solidFill>
              <a:schemeClr val="accent1"/>
            </a:solidFill>
            <a:ln>
              <a:noFill/>
            </a:ln>
            <a:effectLst/>
          </c:spPr>
          <c:invertIfNegative val="0"/>
          <c:cat>
            <c:strRef>
              <c:f>Samaries!$B$4:$S$4</c:f>
              <c:strCache>
                <c:ptCount val="18"/>
                <c:pt idx="0">
                  <c:v>Local</c:v>
                </c:pt>
                <c:pt idx="1">
                  <c:v>BARI-1</c:v>
                </c:pt>
                <c:pt idx="2">
                  <c:v>BARI-2</c:v>
                </c:pt>
                <c:pt idx="3">
                  <c:v>BARI-3</c:v>
                </c:pt>
                <c:pt idx="4">
                  <c:v>BARI-4</c:v>
                </c:pt>
                <c:pt idx="5">
                  <c:v>BINA-1</c:v>
                </c:pt>
                <c:pt idx="6">
                  <c:v>BINA-2</c:v>
                </c:pt>
                <c:pt idx="7">
                  <c:v>BINA-3</c:v>
                </c:pt>
                <c:pt idx="8">
                  <c:v>BARI-5</c:v>
                </c:pt>
                <c:pt idx="9">
                  <c:v>BARI-6</c:v>
                </c:pt>
                <c:pt idx="10">
                  <c:v>BINA-4</c:v>
                </c:pt>
                <c:pt idx="11">
                  <c:v>BARI-7</c:v>
                </c:pt>
                <c:pt idx="12">
                  <c:v>BINA-5</c:v>
                </c:pt>
                <c:pt idx="13">
                  <c:v>BINA-6</c:v>
                </c:pt>
                <c:pt idx="14">
                  <c:v>BINA-7</c:v>
                </c:pt>
                <c:pt idx="15">
                  <c:v>BARI-8</c:v>
                </c:pt>
                <c:pt idx="16">
                  <c:v>NA</c:v>
                </c:pt>
                <c:pt idx="17">
                  <c:v>Ungrouped</c:v>
                </c:pt>
              </c:strCache>
            </c:strRef>
          </c:cat>
          <c:val>
            <c:numRef>
              <c:f>Samaries!$B$5:$S$5</c:f>
              <c:numCache>
                <c:formatCode>0.00%</c:formatCode>
                <c:ptCount val="18"/>
                <c:pt idx="0">
                  <c:v>0</c:v>
                </c:pt>
                <c:pt idx="1">
                  <c:v>1.73825296116818E-3</c:v>
                </c:pt>
                <c:pt idx="2">
                  <c:v>2.8849402581657001E-3</c:v>
                </c:pt>
                <c:pt idx="3">
                  <c:v>0.29857233002500899</c:v>
                </c:pt>
                <c:pt idx="4">
                  <c:v>0.223745655958418</c:v>
                </c:pt>
                <c:pt idx="5">
                  <c:v>0</c:v>
                </c:pt>
                <c:pt idx="6">
                  <c:v>0</c:v>
                </c:pt>
                <c:pt idx="7">
                  <c:v>0</c:v>
                </c:pt>
                <c:pt idx="8">
                  <c:v>0.105381538624111</c:v>
                </c:pt>
                <c:pt idx="9">
                  <c:v>0.31235159626995601</c:v>
                </c:pt>
                <c:pt idx="10">
                  <c:v>0</c:v>
                </c:pt>
                <c:pt idx="11">
                  <c:v>3.7673868007671203E-2</c:v>
                </c:pt>
                <c:pt idx="12">
                  <c:v>6.1891537319351897E-3</c:v>
                </c:pt>
                <c:pt idx="13">
                  <c:v>5.1461978191566296E-3</c:v>
                </c:pt>
                <c:pt idx="14">
                  <c:v>0</c:v>
                </c:pt>
                <c:pt idx="15">
                  <c:v>0</c:v>
                </c:pt>
                <c:pt idx="16">
                  <c:v>1.4543937038772601E-3</c:v>
                </c:pt>
                <c:pt idx="17">
                  <c:v>4.8620726405327096E-3</c:v>
                </c:pt>
              </c:numCache>
            </c:numRef>
          </c:val>
          <c:extLst>
            <c:ext xmlns:c16="http://schemas.microsoft.com/office/drawing/2014/chart" uri="{C3380CC4-5D6E-409C-BE32-E72D297353CC}">
              <c16:uniqueId val="{00000000-AECE-4208-8015-B159FB8C3A85}"/>
            </c:ext>
          </c:extLst>
        </c:ser>
        <c:ser>
          <c:idx val="1"/>
          <c:order val="1"/>
          <c:tx>
            <c:strRef>
              <c:f>Samaries!$A$6</c:f>
              <c:strCache>
                <c:ptCount val="1"/>
                <c:pt idx="0">
                  <c:v>Household suvey</c:v>
                </c:pt>
              </c:strCache>
            </c:strRef>
          </c:tx>
          <c:spPr>
            <a:solidFill>
              <a:schemeClr val="accent2"/>
            </a:solidFill>
            <a:ln>
              <a:noFill/>
            </a:ln>
            <a:effectLst/>
          </c:spPr>
          <c:invertIfNegative val="0"/>
          <c:cat>
            <c:strRef>
              <c:f>Samaries!$B$4:$S$4</c:f>
              <c:strCache>
                <c:ptCount val="18"/>
                <c:pt idx="0">
                  <c:v>Local</c:v>
                </c:pt>
                <c:pt idx="1">
                  <c:v>BARI-1</c:v>
                </c:pt>
                <c:pt idx="2">
                  <c:v>BARI-2</c:v>
                </c:pt>
                <c:pt idx="3">
                  <c:v>BARI-3</c:v>
                </c:pt>
                <c:pt idx="4">
                  <c:v>BARI-4</c:v>
                </c:pt>
                <c:pt idx="5">
                  <c:v>BINA-1</c:v>
                </c:pt>
                <c:pt idx="6">
                  <c:v>BINA-2</c:v>
                </c:pt>
                <c:pt idx="7">
                  <c:v>BINA-3</c:v>
                </c:pt>
                <c:pt idx="8">
                  <c:v>BARI-5</c:v>
                </c:pt>
                <c:pt idx="9">
                  <c:v>BARI-6</c:v>
                </c:pt>
                <c:pt idx="10">
                  <c:v>BINA-4</c:v>
                </c:pt>
                <c:pt idx="11">
                  <c:v>BARI-7</c:v>
                </c:pt>
                <c:pt idx="12">
                  <c:v>BINA-5</c:v>
                </c:pt>
                <c:pt idx="13">
                  <c:v>BINA-6</c:v>
                </c:pt>
                <c:pt idx="14">
                  <c:v>BINA-7</c:v>
                </c:pt>
                <c:pt idx="15">
                  <c:v>BARI-8</c:v>
                </c:pt>
                <c:pt idx="16">
                  <c:v>NA</c:v>
                </c:pt>
                <c:pt idx="17">
                  <c:v>Ungrouped</c:v>
                </c:pt>
              </c:strCache>
            </c:strRef>
          </c:cat>
          <c:val>
            <c:numRef>
              <c:f>Samaries!$B$6:$S$6</c:f>
              <c:numCache>
                <c:formatCode>0%</c:formatCode>
                <c:ptCount val="18"/>
                <c:pt idx="0">
                  <c:v>1.4458698853718701E-2</c:v>
                </c:pt>
                <c:pt idx="1">
                  <c:v>0</c:v>
                </c:pt>
                <c:pt idx="2">
                  <c:v>0</c:v>
                </c:pt>
                <c:pt idx="3">
                  <c:v>0.29267723936175799</c:v>
                </c:pt>
                <c:pt idx="4">
                  <c:v>0.20278398320931601</c:v>
                </c:pt>
                <c:pt idx="5">
                  <c:v>0</c:v>
                </c:pt>
                <c:pt idx="6">
                  <c:v>0</c:v>
                </c:pt>
                <c:pt idx="7">
                  <c:v>0</c:v>
                </c:pt>
                <c:pt idx="8">
                  <c:v>9.6697305111756698E-2</c:v>
                </c:pt>
                <c:pt idx="9">
                  <c:v>0.35213079090389998</c:v>
                </c:pt>
                <c:pt idx="10">
                  <c:v>4.6602466704910199E-4</c:v>
                </c:pt>
                <c:pt idx="11">
                  <c:v>3.3464417569070898E-2</c:v>
                </c:pt>
                <c:pt idx="12">
                  <c:v>3.5870373691974E-3</c:v>
                </c:pt>
                <c:pt idx="13">
                  <c:v>3.7345029542337899E-3</c:v>
                </c:pt>
                <c:pt idx="14">
                  <c:v>0</c:v>
                </c:pt>
                <c:pt idx="15">
                  <c:v>0</c:v>
                </c:pt>
                <c:pt idx="16">
                  <c:v>0</c:v>
                </c:pt>
                <c:pt idx="17">
                  <c:v>0</c:v>
                </c:pt>
              </c:numCache>
            </c:numRef>
          </c:val>
          <c:extLst>
            <c:ext xmlns:c16="http://schemas.microsoft.com/office/drawing/2014/chart" uri="{C3380CC4-5D6E-409C-BE32-E72D297353CC}">
              <c16:uniqueId val="{00000001-AECE-4208-8015-B159FB8C3A85}"/>
            </c:ext>
          </c:extLst>
        </c:ser>
        <c:ser>
          <c:idx val="2"/>
          <c:order val="2"/>
          <c:tx>
            <c:strRef>
              <c:f>Samaries!$A$7</c:f>
              <c:strCache>
                <c:ptCount val="1"/>
                <c:pt idx="0">
                  <c:v>Expert Estimates</c:v>
                </c:pt>
              </c:strCache>
            </c:strRef>
          </c:tx>
          <c:spPr>
            <a:solidFill>
              <a:schemeClr val="accent3"/>
            </a:solidFill>
            <a:ln>
              <a:noFill/>
            </a:ln>
            <a:effectLst/>
          </c:spPr>
          <c:invertIfNegative val="0"/>
          <c:cat>
            <c:strRef>
              <c:f>Samaries!$B$4:$S$4</c:f>
              <c:strCache>
                <c:ptCount val="18"/>
                <c:pt idx="0">
                  <c:v>Local</c:v>
                </c:pt>
                <c:pt idx="1">
                  <c:v>BARI-1</c:v>
                </c:pt>
                <c:pt idx="2">
                  <c:v>BARI-2</c:v>
                </c:pt>
                <c:pt idx="3">
                  <c:v>BARI-3</c:v>
                </c:pt>
                <c:pt idx="4">
                  <c:v>BARI-4</c:v>
                </c:pt>
                <c:pt idx="5">
                  <c:v>BINA-1</c:v>
                </c:pt>
                <c:pt idx="6">
                  <c:v>BINA-2</c:v>
                </c:pt>
                <c:pt idx="7">
                  <c:v>BINA-3</c:v>
                </c:pt>
                <c:pt idx="8">
                  <c:v>BARI-5</c:v>
                </c:pt>
                <c:pt idx="9">
                  <c:v>BARI-6</c:v>
                </c:pt>
                <c:pt idx="10">
                  <c:v>BINA-4</c:v>
                </c:pt>
                <c:pt idx="11">
                  <c:v>BARI-7</c:v>
                </c:pt>
                <c:pt idx="12">
                  <c:v>BINA-5</c:v>
                </c:pt>
                <c:pt idx="13">
                  <c:v>BINA-6</c:v>
                </c:pt>
                <c:pt idx="14">
                  <c:v>BINA-7</c:v>
                </c:pt>
                <c:pt idx="15">
                  <c:v>BARI-8</c:v>
                </c:pt>
                <c:pt idx="16">
                  <c:v>NA</c:v>
                </c:pt>
                <c:pt idx="17">
                  <c:v>Ungrouped</c:v>
                </c:pt>
              </c:strCache>
            </c:strRef>
          </c:cat>
          <c:val>
            <c:numRef>
              <c:f>Samaries!$B$7:$S$7</c:f>
              <c:numCache>
                <c:formatCode>0%</c:formatCode>
                <c:ptCount val="18"/>
                <c:pt idx="0">
                  <c:v>8.3223370336754695E-3</c:v>
                </c:pt>
                <c:pt idx="1">
                  <c:v>0</c:v>
                </c:pt>
                <c:pt idx="2">
                  <c:v>0</c:v>
                </c:pt>
                <c:pt idx="3">
                  <c:v>0.19425795340827101</c:v>
                </c:pt>
                <c:pt idx="4">
                  <c:v>0.106298319718867</c:v>
                </c:pt>
                <c:pt idx="5">
                  <c:v>2.2113616793502299E-3</c:v>
                </c:pt>
                <c:pt idx="6">
                  <c:v>6.6877283623077103E-3</c:v>
                </c:pt>
                <c:pt idx="7">
                  <c:v>7.1355512113384098E-3</c:v>
                </c:pt>
                <c:pt idx="8">
                  <c:v>0.17305289860131701</c:v>
                </c:pt>
                <c:pt idx="9">
                  <c:v>0.28687664362680199</c:v>
                </c:pt>
                <c:pt idx="10">
                  <c:v>1.33461914403407E-2</c:v>
                </c:pt>
                <c:pt idx="11">
                  <c:v>0.20181101491773101</c:v>
                </c:pt>
                <c:pt idx="12">
                  <c:v>0</c:v>
                </c:pt>
                <c:pt idx="13">
                  <c:v>0</c:v>
                </c:pt>
                <c:pt idx="14">
                  <c:v>0</c:v>
                </c:pt>
                <c:pt idx="15">
                  <c:v>0</c:v>
                </c:pt>
                <c:pt idx="16">
                  <c:v>0</c:v>
                </c:pt>
                <c:pt idx="17">
                  <c:v>0</c:v>
                </c:pt>
              </c:numCache>
            </c:numRef>
          </c:val>
          <c:extLst>
            <c:ext xmlns:c16="http://schemas.microsoft.com/office/drawing/2014/chart" uri="{C3380CC4-5D6E-409C-BE32-E72D297353CC}">
              <c16:uniqueId val="{00000002-AECE-4208-8015-B159FB8C3A85}"/>
            </c:ext>
          </c:extLst>
        </c:ser>
        <c:dLbls>
          <c:showLegendKey val="0"/>
          <c:showVal val="0"/>
          <c:showCatName val="0"/>
          <c:showSerName val="0"/>
          <c:showPercent val="0"/>
          <c:showBubbleSize val="0"/>
        </c:dLbls>
        <c:gapWidth val="219"/>
        <c:overlap val="-27"/>
        <c:axId val="293210112"/>
        <c:axId val="293210672"/>
      </c:barChart>
      <c:catAx>
        <c:axId val="293210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3210672"/>
        <c:crosses val="autoZero"/>
        <c:auto val="1"/>
        <c:lblAlgn val="ctr"/>
        <c:lblOffset val="100"/>
        <c:noMultiLvlLbl val="0"/>
      </c:catAx>
      <c:valAx>
        <c:axId val="29321067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3210112"/>
        <c:crosses val="autoZero"/>
        <c:crossBetween val="between"/>
      </c:valAx>
      <c:spPr>
        <a:noFill/>
        <a:ln>
          <a:noFill/>
        </a:ln>
        <a:effectLst/>
      </c:spPr>
    </c:plotArea>
    <c:legend>
      <c:legendPos val="b"/>
      <c:layout>
        <c:manualLayout>
          <c:xMode val="edge"/>
          <c:yMode val="edge"/>
          <c:x val="0.173357787593624"/>
          <c:y val="0.90951679297460297"/>
          <c:w val="0.65328442481275195"/>
          <c:h val="9.0483207025394904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7-06-29T08:28:44.433" idx="4">
    <p:pos x="5846" y="3297"/>
    <p:text>Latest figures from Ashutosh showed that the area under lentils in 2015-2016 was 249300 ha.</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31768F-1F69-414B-B9F7-D0482DB6BE7C}" type="datetimeFigureOut">
              <a:rPr lang="en-US" smtClean="0"/>
              <a:t>7/6/2017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938F2-C9EE-4D8A-B8FA-892B248712A0}" type="slidenum">
              <a:rPr lang="en-US" smtClean="0"/>
              <a:t>‹#›</a:t>
            </a:fld>
            <a:endParaRPr lang="en-US"/>
          </a:p>
        </p:txBody>
      </p:sp>
    </p:spTree>
    <p:extLst>
      <p:ext uri="{BB962C8B-B14F-4D97-AF65-F5344CB8AC3E}">
        <p14:creationId xmlns:p14="http://schemas.microsoft.com/office/powerpoint/2010/main" val="3366503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0938F2-C9EE-4D8A-B8FA-892B248712A0}" type="slidenum">
              <a:rPr lang="en-US" smtClean="0"/>
              <a:t>1</a:t>
            </a:fld>
            <a:endParaRPr lang="en-US"/>
          </a:p>
        </p:txBody>
      </p:sp>
    </p:spTree>
    <p:extLst>
      <p:ext uri="{BB962C8B-B14F-4D97-AF65-F5344CB8AC3E}">
        <p14:creationId xmlns:p14="http://schemas.microsoft.com/office/powerpoint/2010/main" val="1117602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0938F2-C9EE-4D8A-B8FA-892B248712A0}" type="slidenum">
              <a:rPr lang="en-US" smtClean="0"/>
              <a:t>16</a:t>
            </a:fld>
            <a:endParaRPr lang="en-US"/>
          </a:p>
        </p:txBody>
      </p:sp>
    </p:spTree>
    <p:extLst>
      <p:ext uri="{BB962C8B-B14F-4D97-AF65-F5344CB8AC3E}">
        <p14:creationId xmlns:p14="http://schemas.microsoft.com/office/powerpoint/2010/main" val="2125498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91BAA2-E2D3-4040-89B4-BA202218152D}" type="slidenum">
              <a:rPr lang="en-US" smtClean="0"/>
              <a:t>4</a:t>
            </a:fld>
            <a:endParaRPr lang="en-US"/>
          </a:p>
        </p:txBody>
      </p:sp>
    </p:spTree>
    <p:extLst>
      <p:ext uri="{BB962C8B-B14F-4D97-AF65-F5344CB8AC3E}">
        <p14:creationId xmlns:p14="http://schemas.microsoft.com/office/powerpoint/2010/main" val="1733246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prior crop, lentils are sown from late-October to </a:t>
            </a:r>
            <a:r>
              <a:rPr lang="en-US" dirty="0" smtClean="0"/>
              <a:t>mid-December</a:t>
            </a:r>
          </a:p>
          <a:p>
            <a:r>
              <a:rPr lang="en-US" dirty="0" smtClean="0"/>
              <a:t>Some estimates say that total lentil crop in 2015-16 covers almost </a:t>
            </a:r>
            <a:r>
              <a:rPr lang="en-US" smtClean="0"/>
              <a:t>250,000 hectares</a:t>
            </a:r>
            <a:endParaRPr lang="en-US" dirty="0"/>
          </a:p>
          <a:p>
            <a:endParaRPr lang="en-US" dirty="0"/>
          </a:p>
        </p:txBody>
      </p:sp>
      <p:sp>
        <p:nvSpPr>
          <p:cNvPr id="4" name="Slide Number Placeholder 3"/>
          <p:cNvSpPr>
            <a:spLocks noGrp="1"/>
          </p:cNvSpPr>
          <p:nvPr>
            <p:ph type="sldNum" sz="quarter" idx="10"/>
          </p:nvPr>
        </p:nvSpPr>
        <p:spPr/>
        <p:txBody>
          <a:bodyPr/>
          <a:lstStyle/>
          <a:p>
            <a:fld id="{0C0938F2-C9EE-4D8A-B8FA-892B248712A0}" type="slidenum">
              <a:rPr lang="en-US" smtClean="0"/>
              <a:t>5</a:t>
            </a:fld>
            <a:endParaRPr lang="en-US"/>
          </a:p>
        </p:txBody>
      </p:sp>
    </p:spTree>
    <p:extLst>
      <p:ext uri="{BB962C8B-B14F-4D97-AF65-F5344CB8AC3E}">
        <p14:creationId xmlns:p14="http://schemas.microsoft.com/office/powerpoint/2010/main" val="1734985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ICARDA has global mandate for lentil improvement</a:t>
            </a:r>
            <a:endParaRPr lang="en-US" dirty="0"/>
          </a:p>
        </p:txBody>
      </p:sp>
      <p:sp>
        <p:nvSpPr>
          <p:cNvPr id="4" name="Slide Number Placeholder 3"/>
          <p:cNvSpPr>
            <a:spLocks noGrp="1"/>
          </p:cNvSpPr>
          <p:nvPr>
            <p:ph type="sldNum" sz="quarter" idx="10"/>
          </p:nvPr>
        </p:nvSpPr>
        <p:spPr/>
        <p:txBody>
          <a:bodyPr/>
          <a:lstStyle/>
          <a:p>
            <a:fld id="{D291BAA2-E2D3-4040-89B4-BA202218152D}" type="slidenum">
              <a:rPr lang="en-US" smtClean="0"/>
              <a:t>7</a:t>
            </a:fld>
            <a:endParaRPr lang="en-US"/>
          </a:p>
        </p:txBody>
      </p:sp>
    </p:spTree>
    <p:extLst>
      <p:ext uri="{BB962C8B-B14F-4D97-AF65-F5344CB8AC3E}">
        <p14:creationId xmlns:p14="http://schemas.microsoft.com/office/powerpoint/2010/main" val="4152057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PRC is pulse research center, part of BARI, BINA is the Bangladesh institute of nuclear agriculture</a:t>
            </a:r>
          </a:p>
          <a:p>
            <a:r>
              <a:rPr lang="en-US" dirty="0" err="1" smtClean="0"/>
              <a:t>Uthfala</a:t>
            </a:r>
            <a:r>
              <a:rPr lang="en-US" dirty="0" smtClean="0"/>
              <a:t> </a:t>
            </a:r>
            <a:r>
              <a:rPr lang="en-US" dirty="0"/>
              <a:t>is early maturing, small seeding, selected from a landrace, </a:t>
            </a:r>
            <a:r>
              <a:rPr lang="en-US" dirty="0" err="1"/>
              <a:t>Pabna</a:t>
            </a:r>
            <a:r>
              <a:rPr lang="en-US" dirty="0"/>
              <a:t>, and is less susceptible to rust and </a:t>
            </a:r>
            <a:r>
              <a:rPr lang="en-US" dirty="0" err="1"/>
              <a:t>Stemphylium</a:t>
            </a:r>
            <a:r>
              <a:rPr lang="en-US" dirty="0"/>
              <a:t> blight than local cultivars.</a:t>
            </a:r>
          </a:p>
          <a:p>
            <a:r>
              <a:rPr lang="en-US" dirty="0"/>
              <a:t>Bari-2 is high yielding and resistant to rust.  It was developed through a cross of India and Mexican varieties made at ICARDA.  Main contribution is rust resistance.</a:t>
            </a:r>
          </a:p>
          <a:p>
            <a:r>
              <a:rPr lang="en-US" dirty="0"/>
              <a:t>Bari-3 is rust-resistant and developed through a cross between an Indian variety and </a:t>
            </a:r>
            <a:r>
              <a:rPr lang="en-US" dirty="0" err="1"/>
              <a:t>Pabna</a:t>
            </a:r>
            <a:r>
              <a:rPr lang="en-US" dirty="0"/>
              <a:t> local (landrace) at PRC.  Good </a:t>
            </a:r>
            <a:r>
              <a:rPr lang="en-US" dirty="0" err="1"/>
              <a:t>dehulling</a:t>
            </a:r>
            <a:r>
              <a:rPr lang="en-US" dirty="0"/>
              <a:t> and cooking properties.</a:t>
            </a:r>
          </a:p>
          <a:p>
            <a:r>
              <a:rPr lang="en-US" dirty="0"/>
              <a:t>Bari-4 is resistant to rust and </a:t>
            </a:r>
            <a:r>
              <a:rPr lang="en-US" dirty="0" err="1"/>
              <a:t>Stemphylium</a:t>
            </a:r>
            <a:r>
              <a:rPr lang="en-US" dirty="0"/>
              <a:t> blight.  Was developed by crosses at ICARDA specifically for conditions in Bangladesh.  Wide area of suitability in Bangladesh</a:t>
            </a:r>
            <a:r>
              <a:rPr lang="en-US" dirty="0" smtClean="0"/>
              <a:t>.</a:t>
            </a:r>
          </a:p>
          <a:p>
            <a:r>
              <a:rPr lang="en-US" dirty="0"/>
              <a:t>Five major improved varieties cover 75% of lentil </a:t>
            </a:r>
            <a:r>
              <a:rPr lang="en-US" dirty="0" smtClean="0"/>
              <a:t>area</a:t>
            </a:r>
          </a:p>
          <a:p>
            <a:r>
              <a:rPr lang="en-US" dirty="0" smtClean="0"/>
              <a:t>Local varieties mature in about 108 days with yields (no disease) of .88 t/ha</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D291BAA2-E2D3-4040-89B4-BA202218152D}" type="slidenum">
              <a:rPr lang="en-US" smtClean="0"/>
              <a:t>8</a:t>
            </a:fld>
            <a:endParaRPr lang="en-US"/>
          </a:p>
        </p:txBody>
      </p:sp>
    </p:spTree>
    <p:extLst>
      <p:ext uri="{BB962C8B-B14F-4D97-AF65-F5344CB8AC3E}">
        <p14:creationId xmlns:p14="http://schemas.microsoft.com/office/powerpoint/2010/main" val="1423968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BAA2-E2D3-4040-89B4-BA202218152D}" type="slidenum">
              <a:rPr lang="en-US" smtClean="0"/>
              <a:t>10</a:t>
            </a:fld>
            <a:endParaRPr lang="en-US"/>
          </a:p>
        </p:txBody>
      </p:sp>
    </p:spTree>
    <p:extLst>
      <p:ext uri="{BB962C8B-B14F-4D97-AF65-F5344CB8AC3E}">
        <p14:creationId xmlns:p14="http://schemas.microsoft.com/office/powerpoint/2010/main" val="2246504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91BAA2-E2D3-4040-89B4-BA202218152D}" type="slidenum">
              <a:rPr lang="en-US" smtClean="0"/>
              <a:t>11</a:t>
            </a:fld>
            <a:endParaRPr lang="en-US"/>
          </a:p>
        </p:txBody>
      </p:sp>
    </p:spTree>
    <p:extLst>
      <p:ext uri="{BB962C8B-B14F-4D97-AF65-F5344CB8AC3E}">
        <p14:creationId xmlns:p14="http://schemas.microsoft.com/office/powerpoint/2010/main" val="2048298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a:t>
            </a:r>
            <a:r>
              <a:rPr lang="en-US" dirty="0"/>
              <a:t>12 samples which were “Ungrouped” during DNA fingerprinting showed that all of them were identified by farmers as “local varieties”. Even though no samples for local varieties were obtained from any source to be used as benchmarks, it is more likely that these samples are indeed local varieties.</a:t>
            </a:r>
          </a:p>
          <a:p>
            <a:endParaRPr lang="en-US" dirty="0"/>
          </a:p>
        </p:txBody>
      </p:sp>
      <p:sp>
        <p:nvSpPr>
          <p:cNvPr id="4" name="Slide Number Placeholder 3"/>
          <p:cNvSpPr>
            <a:spLocks noGrp="1"/>
          </p:cNvSpPr>
          <p:nvPr>
            <p:ph type="sldNum" sz="quarter" idx="10"/>
          </p:nvPr>
        </p:nvSpPr>
        <p:spPr/>
        <p:txBody>
          <a:bodyPr/>
          <a:lstStyle/>
          <a:p>
            <a:fld id="{D291BAA2-E2D3-4040-89B4-BA202218152D}" type="slidenum">
              <a:rPr lang="en-US" smtClean="0"/>
              <a:t>14</a:t>
            </a:fld>
            <a:endParaRPr lang="en-US"/>
          </a:p>
        </p:txBody>
      </p:sp>
    </p:spTree>
    <p:extLst>
      <p:ext uri="{BB962C8B-B14F-4D97-AF65-F5344CB8AC3E}">
        <p14:creationId xmlns:p14="http://schemas.microsoft.com/office/powerpoint/2010/main" val="4057217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 fit is not </a:t>
            </a:r>
            <a:r>
              <a:rPr lang="en-US" dirty="0" err="1" smtClean="0"/>
              <a:t>geat</a:t>
            </a:r>
            <a:r>
              <a:rPr lang="en-US" dirty="0" smtClean="0"/>
              <a:t> (R2 of about .06) and investigation using discriminate analysis led to nothing.</a:t>
            </a:r>
          </a:p>
          <a:p>
            <a:endParaRPr lang="en-US" dirty="0"/>
          </a:p>
          <a:p>
            <a:r>
              <a:rPr lang="en-US" dirty="0" smtClean="0"/>
              <a:t>Wealth “almost” significant in DNA version of double-hurdle model (30% more land for highest quintile at means)</a:t>
            </a:r>
            <a:endParaRPr lang="en-US" dirty="0"/>
          </a:p>
        </p:txBody>
      </p:sp>
      <p:sp>
        <p:nvSpPr>
          <p:cNvPr id="4" name="Slide Number Placeholder 3"/>
          <p:cNvSpPr>
            <a:spLocks noGrp="1"/>
          </p:cNvSpPr>
          <p:nvPr>
            <p:ph type="sldNum" sz="quarter" idx="10"/>
          </p:nvPr>
        </p:nvSpPr>
        <p:spPr/>
        <p:txBody>
          <a:bodyPr/>
          <a:lstStyle/>
          <a:p>
            <a:fld id="{D291BAA2-E2D3-4040-89B4-BA202218152D}" type="slidenum">
              <a:rPr lang="en-US" smtClean="0"/>
              <a:t>15</a:t>
            </a:fld>
            <a:endParaRPr lang="en-US"/>
          </a:p>
        </p:txBody>
      </p:sp>
    </p:spTree>
    <p:extLst>
      <p:ext uri="{BB962C8B-B14F-4D97-AF65-F5344CB8AC3E}">
        <p14:creationId xmlns:p14="http://schemas.microsoft.com/office/powerpoint/2010/main" val="29461861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a:prstGeom prst="rect">
            <a:avLst/>
          </a:prstGeom>
        </p:spPr>
        <p:txBody>
          <a:bodyPr/>
          <a:lstStyle>
            <a:lvl1pPr>
              <a:defRPr baseline="0">
                <a:solidFill>
                  <a:schemeClr val="tx2"/>
                </a:solidFill>
              </a:defRPr>
            </a:lvl1pPr>
          </a:lstStyle>
          <a:p>
            <a:fld id="{B61BEF0D-F0BB-DE4B-95CE-6DB70DBA9567}" type="datetimeFigureOut">
              <a:rPr lang="en-US" smtClean="0"/>
              <a:pPr/>
              <a:t>7/6/2017</a:t>
            </a:fld>
            <a:endParaRPr lang="en-US" dirty="0"/>
          </a:p>
        </p:txBody>
      </p:sp>
      <p:sp>
        <p:nvSpPr>
          <p:cNvPr id="5" name="Footer Placeholder 4"/>
          <p:cNvSpPr>
            <a:spLocks noGrp="1"/>
          </p:cNvSpPr>
          <p:nvPr>
            <p:ph type="ftr" sz="quarter" idx="11"/>
          </p:nvPr>
        </p:nvSpPr>
        <p:spPr>
          <a:xfrm>
            <a:off x="2584054" y="6453386"/>
            <a:ext cx="7023377" cy="404614"/>
          </a:xfrm>
          <a:prstGeom prst="rect">
            <a:avLst/>
          </a:prstGeo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470808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390650" y="6453386"/>
            <a:ext cx="1204572" cy="404614"/>
          </a:xfrm>
          <a:prstGeom prst="rect">
            <a:avLst/>
          </a:prstGeom>
        </p:spPr>
        <p:txBody>
          <a:bodyPr/>
          <a:lstStyle/>
          <a:p>
            <a:fld id="{55C6B4A9-1611-4792-9094-5F34BCA07E0B}" type="datetimeFigureOut">
              <a:rPr lang="en-US" smtClean="0"/>
              <a:t>7/6/2017</a:t>
            </a:fld>
            <a:endParaRPr lang="en-US" dirty="0"/>
          </a:p>
        </p:txBody>
      </p:sp>
      <p:sp>
        <p:nvSpPr>
          <p:cNvPr id="5" name="Footer Placeholder 4"/>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4265442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390650" y="6453386"/>
            <a:ext cx="1204572" cy="404614"/>
          </a:xfrm>
          <a:prstGeom prst="rect">
            <a:avLst/>
          </a:prstGeom>
        </p:spPr>
        <p:txBody>
          <a:bodyPr/>
          <a:lstStyle/>
          <a:p>
            <a:fld id="{B61BEF0D-F0BB-DE4B-95CE-6DB70DBA9567}" type="datetimeFigureOut">
              <a:rPr lang="en-US" smtClean="0"/>
              <a:pPr/>
              <a:t>7/6/2017</a:t>
            </a:fld>
            <a:endParaRPr lang="en-US" dirty="0"/>
          </a:p>
        </p:txBody>
      </p:sp>
      <p:sp>
        <p:nvSpPr>
          <p:cNvPr id="5" name="Footer Placeholder 4"/>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9134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390650" y="6453386"/>
            <a:ext cx="1204572" cy="404614"/>
          </a:xfrm>
          <a:prstGeom prst="rect">
            <a:avLst/>
          </a:prstGeom>
        </p:spPr>
        <p:txBody>
          <a:bodyPr/>
          <a:lstStyle/>
          <a:p>
            <a:fld id="{B61BEF0D-F0BB-DE4B-95CE-6DB70DBA9567}" type="datetimeFigureOut">
              <a:rPr lang="en-US" smtClean="0"/>
              <a:pPr/>
              <a:t>7/6/2017</a:t>
            </a:fld>
            <a:endParaRPr lang="en-US" dirty="0"/>
          </a:p>
        </p:txBody>
      </p:sp>
      <p:sp>
        <p:nvSpPr>
          <p:cNvPr id="5" name="Footer Placeholder 4"/>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2982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a:prstGeom prst="rect">
            <a:avLst/>
          </a:prstGeom>
        </p:spPr>
        <p:txBody>
          <a:bodyPr/>
          <a:lstStyle>
            <a:lvl1pPr>
              <a:defRPr>
                <a:solidFill>
                  <a:schemeClr val="tx2"/>
                </a:solidFill>
              </a:defRPr>
            </a:lvl1pPr>
          </a:lstStyle>
          <a:p>
            <a:fld id="{B61BEF0D-F0BB-DE4B-95CE-6DB70DBA9567}" type="datetimeFigureOut">
              <a:rPr lang="en-US" smtClean="0"/>
              <a:pPr/>
              <a:t>7/6/2017</a:t>
            </a:fld>
            <a:endParaRPr lang="en-US" dirty="0"/>
          </a:p>
        </p:txBody>
      </p:sp>
      <p:sp>
        <p:nvSpPr>
          <p:cNvPr id="5" name="Footer Placeholder 4"/>
          <p:cNvSpPr>
            <a:spLocks noGrp="1"/>
          </p:cNvSpPr>
          <p:nvPr>
            <p:ph type="ftr" sz="quarter" idx="11"/>
          </p:nvPr>
        </p:nvSpPr>
        <p:spPr>
          <a:xfrm>
            <a:off x="2584312" y="6453386"/>
            <a:ext cx="7023377" cy="404614"/>
          </a:xfrm>
          <a:prstGeom prst="rect">
            <a:avLst/>
          </a:prstGeo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904112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1390650" y="6453386"/>
            <a:ext cx="1204572" cy="404614"/>
          </a:xfrm>
          <a:prstGeom prst="rect">
            <a:avLst/>
          </a:prstGeom>
        </p:spPr>
        <p:txBody>
          <a:bodyPr/>
          <a:lstStyle/>
          <a:p>
            <a:fld id="{EB712588-04B1-427B-82EE-E8DB90309F08}" type="datetimeFigureOut">
              <a:rPr lang="en-US" smtClean="0"/>
              <a:t>7/6/2017</a:t>
            </a:fld>
            <a:endParaRPr lang="en-US" dirty="0"/>
          </a:p>
        </p:txBody>
      </p:sp>
      <p:sp>
        <p:nvSpPr>
          <p:cNvPr id="6" name="Footer Placeholder 5"/>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300436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1390650" y="6453386"/>
            <a:ext cx="1204572" cy="404614"/>
          </a:xfrm>
          <a:prstGeom prst="rect">
            <a:avLst/>
          </a:prstGeom>
        </p:spPr>
        <p:txBody>
          <a:bodyPr/>
          <a:lstStyle/>
          <a:p>
            <a:fld id="{B61BEF0D-F0BB-DE4B-95CE-6DB70DBA9567}" type="datetimeFigureOut">
              <a:rPr lang="en-US" smtClean="0"/>
              <a:pPr/>
              <a:t>7/6/2017</a:t>
            </a:fld>
            <a:endParaRPr lang="en-US" dirty="0"/>
          </a:p>
        </p:txBody>
      </p:sp>
      <p:sp>
        <p:nvSpPr>
          <p:cNvPr id="8" name="Footer Placeholder 7"/>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3321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1390650" y="6453386"/>
            <a:ext cx="1204572" cy="404614"/>
          </a:xfrm>
          <a:prstGeom prst="rect">
            <a:avLst/>
          </a:prstGeom>
        </p:spPr>
        <p:txBody>
          <a:bodyPr/>
          <a:lstStyle/>
          <a:p>
            <a:fld id="{B61BEF0D-F0BB-DE4B-95CE-6DB70DBA9567}" type="datetimeFigureOut">
              <a:rPr lang="en-US" smtClean="0"/>
              <a:pPr/>
              <a:t>7/6/2017</a:t>
            </a:fld>
            <a:endParaRPr lang="en-US" dirty="0"/>
          </a:p>
        </p:txBody>
      </p:sp>
      <p:sp>
        <p:nvSpPr>
          <p:cNvPr id="4" name="Footer Placeholder 3"/>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0732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390650" y="6453386"/>
            <a:ext cx="1204572" cy="404614"/>
          </a:xfrm>
          <a:prstGeom prst="rect">
            <a:avLst/>
          </a:prstGeom>
        </p:spPr>
        <p:txBody>
          <a:bodyPr/>
          <a:lstStyle/>
          <a:p>
            <a:fld id="{B61BEF0D-F0BB-DE4B-95CE-6DB70DBA9567}" type="datetimeFigureOut">
              <a:rPr lang="en-US" smtClean="0"/>
              <a:pPr/>
              <a:t>7/6/2017</a:t>
            </a:fld>
            <a:endParaRPr lang="en-US" dirty="0"/>
          </a:p>
        </p:txBody>
      </p:sp>
      <p:sp>
        <p:nvSpPr>
          <p:cNvPr id="3" name="Footer Placeholder 2"/>
          <p:cNvSpPr>
            <a:spLocks noGrp="1"/>
          </p:cNvSpPr>
          <p:nvPr>
            <p:ph type="ftr" sz="quarter" idx="11"/>
          </p:nvPr>
        </p:nvSpPr>
        <p:spPr>
          <a:xfrm>
            <a:off x="2893564" y="6453386"/>
            <a:ext cx="6280830" cy="404614"/>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988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3900" y="1376312"/>
            <a:ext cx="3855720" cy="1467371"/>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1545995"/>
            <a:ext cx="5212080" cy="4315055"/>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3421930"/>
            <a:ext cx="3855720" cy="2445470"/>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a:prstGeom prst="rect">
            <a:avLst/>
          </a:prstGeom>
        </p:spPr>
        <p:txBody>
          <a:bodyPr/>
          <a:lstStyle>
            <a:lvl1pPr>
              <a:defRPr>
                <a:solidFill>
                  <a:schemeClr val="tx2"/>
                </a:solidFill>
              </a:defRPr>
            </a:lvl1pPr>
          </a:lstStyle>
          <a:p>
            <a:fld id="{42A54C80-263E-416B-A8E0-580EDEADCBDC}" type="datetimeFigureOut">
              <a:rPr lang="en-US" smtClean="0"/>
              <a:t>7/6/2017</a:t>
            </a:fld>
            <a:endParaRPr lang="en-US" dirty="0"/>
          </a:p>
        </p:txBody>
      </p:sp>
      <p:sp>
        <p:nvSpPr>
          <p:cNvPr id="6" name="Footer Placeholder 5"/>
          <p:cNvSpPr>
            <a:spLocks noGrp="1"/>
          </p:cNvSpPr>
          <p:nvPr>
            <p:ph type="ftr" sz="quarter" idx="11"/>
          </p:nvPr>
        </p:nvSpPr>
        <p:spPr>
          <a:xfrm>
            <a:off x="2205945" y="6453386"/>
            <a:ext cx="2373675" cy="404614"/>
          </a:xfrm>
          <a:prstGeom prst="rect">
            <a:avLst/>
          </a:prstGeo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19954A3-9DFD-4C44-94BA-B95130A3BA1C}" type="slidenum">
              <a:rPr lang="en-US" smtClean="0"/>
              <a:t>‹#›</a:t>
            </a:fld>
            <a:endParaRPr lang="en-US" dirty="0"/>
          </a:p>
        </p:txBody>
      </p:sp>
    </p:spTree>
    <p:extLst>
      <p:ext uri="{BB962C8B-B14F-4D97-AF65-F5344CB8AC3E}">
        <p14:creationId xmlns:p14="http://schemas.microsoft.com/office/powerpoint/2010/main" val="1174395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3900" y="1168924"/>
            <a:ext cx="3855720" cy="1674760"/>
          </a:xfrm>
        </p:spPr>
        <p:txBody>
          <a:bodyPr anchor="t">
            <a:normAutofit/>
          </a:bodyPr>
          <a:lstStyle>
            <a:lvl1pPr>
              <a:lnSpc>
                <a:spcPct val="84000"/>
              </a:lnSpc>
              <a:defRPr sz="4800" baseline="0"/>
            </a:lvl1pPr>
          </a:lstStyle>
          <a:p>
            <a:r>
              <a:rPr lang="en-US" dirty="0" smtClean="0"/>
              <a:t>Click to edit Master title style</a:t>
            </a:r>
            <a:endParaRPr lang="en-US" dirty="0"/>
          </a:p>
        </p:txBody>
      </p:sp>
      <p:sp>
        <p:nvSpPr>
          <p:cNvPr id="3" name="Picture Placeholder 2"/>
          <p:cNvSpPr>
            <a:spLocks noGrp="1" noChangeAspect="1"/>
          </p:cNvSpPr>
          <p:nvPr>
            <p:ph type="pic" idx="1"/>
          </p:nvPr>
        </p:nvSpPr>
        <p:spPr>
          <a:xfrm>
            <a:off x="5532120" y="1027522"/>
            <a:ext cx="6659880" cy="5830477"/>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3167406"/>
            <a:ext cx="3855720" cy="2699994"/>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a:prstGeom prst="rect">
            <a:avLst/>
          </a:prstGeom>
        </p:spPr>
        <p:txBody>
          <a:bodyPr/>
          <a:lstStyle>
            <a:lvl1pPr>
              <a:defRPr>
                <a:solidFill>
                  <a:schemeClr val="tx2"/>
                </a:solidFill>
              </a:defRPr>
            </a:lvl1pPr>
          </a:lstStyle>
          <a:p>
            <a:fld id="{B61BEF0D-F0BB-DE4B-95CE-6DB70DBA9567}" type="datetimeFigureOut">
              <a:rPr lang="en-US" smtClean="0"/>
              <a:pPr/>
              <a:t>7/6/2017</a:t>
            </a:fld>
            <a:endParaRPr lang="en-US" dirty="0"/>
          </a:p>
        </p:txBody>
      </p:sp>
      <p:sp>
        <p:nvSpPr>
          <p:cNvPr id="6" name="Footer Placeholder 5"/>
          <p:cNvSpPr>
            <a:spLocks noGrp="1"/>
          </p:cNvSpPr>
          <p:nvPr>
            <p:ph type="ftr" sz="quarter" idx="11"/>
          </p:nvPr>
        </p:nvSpPr>
        <p:spPr>
          <a:xfrm>
            <a:off x="2205945" y="6453386"/>
            <a:ext cx="2373675" cy="404614"/>
          </a:xfrm>
          <a:prstGeom prst="rect">
            <a:avLst/>
          </a:prstGeo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74903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093509"/>
            <a:ext cx="9601200" cy="107819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4148329"/>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46515" y="3289666"/>
            <a:ext cx="7626285" cy="1646302"/>
          </a:xfrm>
        </p:spPr>
        <p:txBody>
          <a:bodyPr/>
          <a:lstStyle/>
          <a:p>
            <a:r>
              <a:rPr lang="en-US" sz="2800" dirty="0"/>
              <a:t>Large-scale adoption and productivity impacts of improved lentil varieties</a:t>
            </a:r>
            <a:r>
              <a:rPr lang="en-US" sz="2800" i="1" dirty="0"/>
              <a:t/>
            </a:r>
            <a:br>
              <a:rPr lang="en-US" sz="2800" i="1" dirty="0"/>
            </a:br>
            <a:r>
              <a:rPr lang="en-US" sz="2800" dirty="0"/>
              <a:t>in Bangladesh</a:t>
            </a:r>
          </a:p>
        </p:txBody>
      </p:sp>
      <p:sp>
        <p:nvSpPr>
          <p:cNvPr id="3" name="Subtitle 2"/>
          <p:cNvSpPr>
            <a:spLocks noGrp="1"/>
          </p:cNvSpPr>
          <p:nvPr>
            <p:ph type="subTitle" idx="1"/>
          </p:nvPr>
        </p:nvSpPr>
        <p:spPr>
          <a:xfrm>
            <a:off x="3346515" y="5266891"/>
            <a:ext cx="7626285" cy="1096899"/>
          </a:xfrm>
        </p:spPr>
        <p:txBody>
          <a:bodyPr>
            <a:normAutofit fontScale="92500"/>
          </a:bodyPr>
          <a:lstStyle/>
          <a:p>
            <a:r>
              <a:rPr lang="en-US" dirty="0"/>
              <a:t>Jeffrey Alwang (Virginia Tech), Yigezu </a:t>
            </a:r>
            <a:r>
              <a:rPr lang="en-US" dirty="0" smtClean="0"/>
              <a:t>A. Yigezu </a:t>
            </a:r>
            <a:r>
              <a:rPr lang="en-US" dirty="0"/>
              <a:t>&amp; Aden Aw-Hassan (ICARDA), M. </a:t>
            </a:r>
            <a:r>
              <a:rPr lang="en-US" dirty="0" err="1"/>
              <a:t>Wakilur</a:t>
            </a:r>
            <a:r>
              <a:rPr lang="en-US" dirty="0"/>
              <a:t> </a:t>
            </a:r>
            <a:r>
              <a:rPr lang="en-US" dirty="0" smtClean="0"/>
              <a:t>Rahman &amp; </a:t>
            </a:r>
            <a:r>
              <a:rPr lang="en-US" dirty="0"/>
              <a:t>Md. </a:t>
            </a:r>
            <a:r>
              <a:rPr lang="en-US" dirty="0" err="1"/>
              <a:t>Bazlur</a:t>
            </a:r>
            <a:r>
              <a:rPr lang="en-US" dirty="0"/>
              <a:t> Rahman </a:t>
            </a:r>
            <a:r>
              <a:rPr lang="en-US" dirty="0" err="1"/>
              <a:t>Mollah</a:t>
            </a:r>
            <a:r>
              <a:rPr lang="en-US" dirty="0"/>
              <a:t> (BAU)</a:t>
            </a:r>
          </a:p>
        </p:txBody>
      </p:sp>
    </p:spTree>
    <p:extLst>
      <p:ext uri="{BB962C8B-B14F-4D97-AF65-F5344CB8AC3E}">
        <p14:creationId xmlns:p14="http://schemas.microsoft.com/office/powerpoint/2010/main" val="4072089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456" y="618021"/>
            <a:ext cx="9601200" cy="1078190"/>
          </a:xfrm>
        </p:spPr>
        <p:txBody>
          <a:bodyPr/>
          <a:lstStyle/>
          <a:p>
            <a:r>
              <a:rPr lang="en-US" dirty="0" smtClean="0"/>
              <a:t>Brief information on sample</a:t>
            </a:r>
            <a:endParaRPr lang="en-US" dirty="0"/>
          </a:p>
        </p:txBody>
      </p:sp>
      <p:sp>
        <p:nvSpPr>
          <p:cNvPr id="3" name="Content Placeholder 2"/>
          <p:cNvSpPr>
            <a:spLocks noGrp="1"/>
          </p:cNvSpPr>
          <p:nvPr>
            <p:ph idx="1"/>
          </p:nvPr>
        </p:nvSpPr>
        <p:spPr>
          <a:xfrm>
            <a:off x="1362456" y="1773936"/>
            <a:ext cx="9601200" cy="3581400"/>
          </a:xfrm>
        </p:spPr>
        <p:txBody>
          <a:bodyPr>
            <a:normAutofit fontScale="85000" lnSpcReduction="10000"/>
          </a:bodyPr>
          <a:lstStyle/>
          <a:p>
            <a:r>
              <a:rPr lang="en-US" dirty="0" smtClean="0"/>
              <a:t>Representative of 10 Districts in Western Bangladesh where lentil production is most common (10 Districts account for about 75% of total lentil area)</a:t>
            </a:r>
          </a:p>
          <a:p>
            <a:r>
              <a:rPr lang="en-US" dirty="0" smtClean="0"/>
              <a:t>Multi-stage sampling with weighting based on estimates of area under lentils: 10 Districts, 20 </a:t>
            </a:r>
            <a:r>
              <a:rPr lang="en-US" dirty="0" err="1" smtClean="0"/>
              <a:t>Upazillas</a:t>
            </a:r>
            <a:r>
              <a:rPr lang="en-US" dirty="0" smtClean="0"/>
              <a:t>, 52 Villages </a:t>
            </a:r>
          </a:p>
          <a:p>
            <a:pPr lvl="1"/>
            <a:r>
              <a:rPr lang="en-US" dirty="0" smtClean="0"/>
              <a:t>At village level, complete listing of lentil-growing households was conducted; 10 households selected at random</a:t>
            </a:r>
          </a:p>
          <a:p>
            <a:r>
              <a:rPr lang="en-US" dirty="0" smtClean="0"/>
              <a:t>Power analysis based on ability to identify adoption of improved varieties (95% confidence and a minimum of 3% precision)—864 household surveys needed; 1000 households surveyed</a:t>
            </a:r>
          </a:p>
          <a:p>
            <a:r>
              <a:rPr lang="en-US" dirty="0" smtClean="0"/>
              <a:t>Survey included farm-household information, field-level information (on as many as 3 lentil fields) and village survey</a:t>
            </a:r>
          </a:p>
          <a:p>
            <a:pPr lvl="1"/>
            <a:r>
              <a:rPr lang="en-US" dirty="0" smtClean="0"/>
              <a:t>DNA samples of lentils from all lentil fields (from seeds post-harvest)</a:t>
            </a:r>
          </a:p>
          <a:p>
            <a:pPr lvl="1"/>
            <a:r>
              <a:rPr lang="en-US" dirty="0" smtClean="0"/>
              <a:t>Substantial follow-up on village survey through regular contact with local extension</a:t>
            </a:r>
          </a:p>
          <a:p>
            <a:endParaRPr lang="en-US" dirty="0" smtClean="0"/>
          </a:p>
          <a:p>
            <a:endParaRPr lang="en-US" dirty="0"/>
          </a:p>
        </p:txBody>
      </p:sp>
    </p:spTree>
    <p:extLst>
      <p:ext uri="{BB962C8B-B14F-4D97-AF65-F5344CB8AC3E}">
        <p14:creationId xmlns:p14="http://schemas.microsoft.com/office/powerpoint/2010/main" val="3702979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9304" y="307125"/>
            <a:ext cx="9601200" cy="1078190"/>
          </a:xfrm>
        </p:spPr>
        <p:txBody>
          <a:bodyPr>
            <a:normAutofit fontScale="90000"/>
          </a:bodyPr>
          <a:lstStyle/>
          <a:p>
            <a:r>
              <a:rPr lang="en-US" dirty="0" smtClean="0"/>
              <a:t>What about the spread of improved varieties in Western Bangladesh? (BAU/ICARDA survey, 2015)</a:t>
            </a:r>
            <a:endParaRPr lang="en-US" dirty="0"/>
          </a:p>
        </p:txBody>
      </p:sp>
      <p:sp>
        <p:nvSpPr>
          <p:cNvPr id="3" name="Content Placeholder 2"/>
          <p:cNvSpPr>
            <a:spLocks noGrp="1"/>
          </p:cNvSpPr>
          <p:nvPr>
            <p:ph idx="1"/>
          </p:nvPr>
        </p:nvSpPr>
        <p:spPr/>
        <p:txBody>
          <a:bodyPr>
            <a:normAutofit fontScale="92500"/>
          </a:bodyPr>
          <a:lstStyle/>
          <a:p>
            <a:r>
              <a:rPr lang="en-US" dirty="0" smtClean="0"/>
              <a:t>Depends on definition of “improved variety”</a:t>
            </a:r>
          </a:p>
          <a:p>
            <a:pPr lvl="1"/>
            <a:r>
              <a:rPr lang="en-US" dirty="0" smtClean="0"/>
              <a:t>Including 1996 releases-&gt; Almost 100% of farmers grow improved variety; 99.4% of lentil area is covered by improved lentils</a:t>
            </a:r>
          </a:p>
          <a:p>
            <a:pPr lvl="1"/>
            <a:r>
              <a:rPr lang="en-US" dirty="0" smtClean="0"/>
              <a:t>When 2006 is used as cutoff, slightly above 45% of farmers grow improved variety</a:t>
            </a:r>
          </a:p>
          <a:p>
            <a:pPr lvl="1"/>
            <a:r>
              <a:rPr lang="en-US" dirty="0" smtClean="0"/>
              <a:t>Local varieties are practically non-existent </a:t>
            </a:r>
          </a:p>
          <a:p>
            <a:pPr lvl="1"/>
            <a:r>
              <a:rPr lang="en-US" dirty="0" smtClean="0"/>
              <a:t>ICARDA-related  varieties represent 96% of total farmer adoption</a:t>
            </a:r>
          </a:p>
          <a:p>
            <a:r>
              <a:rPr lang="en-US" dirty="0" smtClean="0"/>
              <a:t>Only five improved varieties (BARI3, BARI4, BARI5, BARI6, BARI7) were claimed to be used by farmers (all ICARDA-related)</a:t>
            </a:r>
          </a:p>
          <a:p>
            <a:pPr lvl="1"/>
            <a:r>
              <a:rPr lang="en-US" dirty="0" smtClean="0"/>
              <a:t>BARI6, BARI3 &amp; BARI4 cover 31.2% 29.9% and 22.4% of the lentil area</a:t>
            </a:r>
          </a:p>
          <a:p>
            <a:pPr lvl="1"/>
            <a:r>
              <a:rPr lang="en-US" dirty="0" smtClean="0"/>
              <a:t>Latest varieties (BARI7) cover only 3.7% of area</a:t>
            </a:r>
            <a:endParaRPr lang="en-US" dirty="0"/>
          </a:p>
        </p:txBody>
      </p:sp>
    </p:spTree>
    <p:extLst>
      <p:ext uri="{BB962C8B-B14F-4D97-AF65-F5344CB8AC3E}">
        <p14:creationId xmlns:p14="http://schemas.microsoft.com/office/powerpoint/2010/main" val="918551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Diffusion of improved  </a:t>
            </a:r>
            <a:r>
              <a:rPr lang="en-US" dirty="0" smtClean="0"/>
              <a:t>varieties: Does method of estimation matter?</a:t>
            </a:r>
            <a:endParaRPr lang="en-US" dirty="0"/>
          </a:p>
        </p:txBody>
      </p:sp>
      <p:sp>
        <p:nvSpPr>
          <p:cNvPr id="3" name="Content Placeholder 2"/>
          <p:cNvSpPr>
            <a:spLocks noGrp="1"/>
          </p:cNvSpPr>
          <p:nvPr>
            <p:ph idx="1"/>
          </p:nvPr>
        </p:nvSpPr>
        <p:spPr/>
        <p:txBody>
          <a:bodyPr/>
          <a:lstStyle/>
          <a:p>
            <a:r>
              <a:rPr lang="en-US" dirty="0" smtClean="0"/>
              <a:t>Panels of experts over-estimated area covered by more than 23 percentage points</a:t>
            </a:r>
          </a:p>
          <a:p>
            <a:endParaRPr lang="en-US"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84268413"/>
              </p:ext>
            </p:extLst>
          </p:nvPr>
        </p:nvGraphicFramePr>
        <p:xfrm>
          <a:off x="3547872" y="3163822"/>
          <a:ext cx="4754880" cy="1508764"/>
        </p:xfrm>
        <a:graphic>
          <a:graphicData uri="http://schemas.openxmlformats.org/drawingml/2006/table">
            <a:tbl>
              <a:tblPr>
                <a:tableStyleId>{5C22544A-7EE6-4342-B048-85BDC9FD1C3A}</a:tableStyleId>
              </a:tblPr>
              <a:tblGrid>
                <a:gridCol w="1375519">
                  <a:extLst>
                    <a:ext uri="{9D8B030D-6E8A-4147-A177-3AD203B41FA5}">
                      <a16:colId xmlns:a16="http://schemas.microsoft.com/office/drawing/2014/main" val="685624442"/>
                    </a:ext>
                  </a:extLst>
                </a:gridCol>
                <a:gridCol w="3379361">
                  <a:extLst>
                    <a:ext uri="{9D8B030D-6E8A-4147-A177-3AD203B41FA5}">
                      <a16:colId xmlns:a16="http://schemas.microsoft.com/office/drawing/2014/main" val="3606217953"/>
                    </a:ext>
                  </a:extLst>
                </a:gridCol>
              </a:tblGrid>
              <a:tr h="377191">
                <a:tc>
                  <a:txBody>
                    <a:bodyPr/>
                    <a:lstStyle/>
                    <a:p>
                      <a:pPr marL="0" marR="0" algn="l">
                        <a:lnSpc>
                          <a:spcPct val="107000"/>
                        </a:lnSpc>
                        <a:spcBef>
                          <a:spcPts val="0"/>
                        </a:spcBef>
                        <a:spcAft>
                          <a:spcPts val="0"/>
                        </a:spcAft>
                      </a:pPr>
                      <a:r>
                        <a:rPr lang="en-US" sz="1800" dirty="0">
                          <a:effectLst/>
                        </a:rPr>
                        <a:t>Method</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Area </a:t>
                      </a:r>
                      <a:r>
                        <a:rPr lang="en-US" sz="1800" dirty="0" smtClean="0">
                          <a:effectLst/>
                        </a:rPr>
                        <a:t>Weighted Adoption</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383950270"/>
                  </a:ext>
                </a:extLst>
              </a:tr>
              <a:tr h="377191">
                <a:tc>
                  <a:txBody>
                    <a:bodyPr/>
                    <a:lstStyle/>
                    <a:p>
                      <a:pPr marL="0" marR="0">
                        <a:lnSpc>
                          <a:spcPct val="107000"/>
                        </a:lnSpc>
                        <a:spcBef>
                          <a:spcPts val="0"/>
                        </a:spcBef>
                        <a:spcAft>
                          <a:spcPts val="0"/>
                        </a:spcAft>
                      </a:pPr>
                      <a:r>
                        <a:rPr lang="en-US" sz="1800" dirty="0">
                          <a:effectLst/>
                        </a:rPr>
                        <a:t>HH Survey</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rPr>
                        <a:t>49.0%</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124856367"/>
                  </a:ext>
                </a:extLst>
              </a:tr>
              <a:tr h="377191">
                <a:tc>
                  <a:txBody>
                    <a:bodyPr/>
                    <a:lstStyle/>
                    <a:p>
                      <a:pPr marL="0" marR="0">
                        <a:lnSpc>
                          <a:spcPct val="107000"/>
                        </a:lnSpc>
                        <a:spcBef>
                          <a:spcPts val="0"/>
                        </a:spcBef>
                        <a:spcAft>
                          <a:spcPts val="0"/>
                        </a:spcAft>
                      </a:pPr>
                      <a:r>
                        <a:rPr lang="en-US" sz="1800">
                          <a:effectLst/>
                        </a:rPr>
                        <a:t>Expert</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rPr>
                        <a:t>69.1%</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375263904"/>
                  </a:ext>
                </a:extLst>
              </a:tr>
              <a:tr h="377191">
                <a:tc>
                  <a:txBody>
                    <a:bodyPr/>
                    <a:lstStyle/>
                    <a:p>
                      <a:pPr marL="0" marR="0">
                        <a:lnSpc>
                          <a:spcPct val="107000"/>
                        </a:lnSpc>
                        <a:spcBef>
                          <a:spcPts val="0"/>
                        </a:spcBef>
                        <a:spcAft>
                          <a:spcPts val="0"/>
                        </a:spcAft>
                      </a:pPr>
                      <a:r>
                        <a:rPr lang="en-US" sz="1800">
                          <a:effectLst/>
                        </a:rPr>
                        <a:t>DNA</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rPr>
                        <a:t>45.4%</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28684545"/>
                  </a:ext>
                </a:extLst>
              </a:tr>
            </a:tbl>
          </a:graphicData>
        </a:graphic>
      </p:graphicFrame>
    </p:spTree>
    <p:extLst>
      <p:ext uri="{BB962C8B-B14F-4D97-AF65-F5344CB8AC3E}">
        <p14:creationId xmlns:p14="http://schemas.microsoft.com/office/powerpoint/2010/main" val="594346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0744" y="416853"/>
            <a:ext cx="9601200" cy="1078190"/>
          </a:xfrm>
        </p:spPr>
        <p:txBody>
          <a:bodyPr>
            <a:normAutofit fontScale="90000"/>
          </a:bodyPr>
          <a:lstStyle/>
          <a:p>
            <a:r>
              <a:rPr lang="en-US" dirty="0" smtClean="0"/>
              <a:t>Expert panel estimates diverge from other methods</a:t>
            </a:r>
            <a:endParaRPr lang="en-US"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67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024" y="599691"/>
            <a:ext cx="9601200" cy="1078190"/>
          </a:xfrm>
        </p:spPr>
        <p:txBody>
          <a:bodyPr>
            <a:normAutofit fontScale="90000"/>
          </a:bodyPr>
          <a:lstStyle/>
          <a:p>
            <a:r>
              <a:rPr lang="en-US" dirty="0" smtClean="0"/>
              <a:t>Farmer knowledge of variety grown was good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8573452"/>
              </p:ext>
            </p:extLst>
          </p:nvPr>
        </p:nvGraphicFramePr>
        <p:xfrm>
          <a:off x="1463040" y="2048256"/>
          <a:ext cx="8567928" cy="3451439"/>
        </p:xfrm>
        <a:graphic>
          <a:graphicData uri="http://schemas.openxmlformats.org/drawingml/2006/table">
            <a:tbl>
              <a:tblPr firstRow="1" firstCol="1" bandRow="1">
                <a:tableStyleId>{5C22544A-7EE6-4342-B048-85BDC9FD1C3A}</a:tableStyleId>
              </a:tblPr>
              <a:tblGrid>
                <a:gridCol w="5933072">
                  <a:extLst>
                    <a:ext uri="{9D8B030D-6E8A-4147-A177-3AD203B41FA5}">
                      <a16:colId xmlns:a16="http://schemas.microsoft.com/office/drawing/2014/main" val="2486264645"/>
                    </a:ext>
                  </a:extLst>
                </a:gridCol>
                <a:gridCol w="1157672">
                  <a:extLst>
                    <a:ext uri="{9D8B030D-6E8A-4147-A177-3AD203B41FA5}">
                      <a16:colId xmlns:a16="http://schemas.microsoft.com/office/drawing/2014/main" val="1627701533"/>
                    </a:ext>
                  </a:extLst>
                </a:gridCol>
                <a:gridCol w="1477184">
                  <a:extLst>
                    <a:ext uri="{9D8B030D-6E8A-4147-A177-3AD203B41FA5}">
                      <a16:colId xmlns:a16="http://schemas.microsoft.com/office/drawing/2014/main" val="1958437193"/>
                    </a:ext>
                  </a:extLst>
                </a:gridCol>
              </a:tblGrid>
              <a:tr h="638595">
                <a:tc>
                  <a:txBody>
                    <a:bodyPr/>
                    <a:lstStyle/>
                    <a:p>
                      <a:pPr marL="0" marR="0" algn="ctr">
                        <a:lnSpc>
                          <a:spcPct val="107000"/>
                        </a:lnSpc>
                        <a:spcBef>
                          <a:spcPts val="0"/>
                        </a:spcBef>
                        <a:spcAft>
                          <a:spcPts val="0"/>
                        </a:spcAft>
                      </a:pPr>
                      <a:r>
                        <a:rPr lang="en-US" sz="1800" dirty="0">
                          <a:effectLst/>
                        </a:rPr>
                        <a:t>Category</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800">
                          <a:effectLst/>
                        </a:rPr>
                        <a:t>Number of samples</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800" dirty="0">
                          <a:effectLst/>
                        </a:rPr>
                        <a:t> </a:t>
                      </a:r>
                      <a:r>
                        <a:rPr lang="en-US" sz="1800" dirty="0" smtClean="0">
                          <a:effectLst/>
                        </a:rPr>
                        <a:t>Percent</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2448287"/>
                  </a:ext>
                </a:extLst>
              </a:tr>
              <a:tr h="311280">
                <a:tc>
                  <a:txBody>
                    <a:bodyPr/>
                    <a:lstStyle/>
                    <a:p>
                      <a:pPr marL="0" marR="0">
                        <a:lnSpc>
                          <a:spcPct val="107000"/>
                        </a:lnSpc>
                        <a:spcBef>
                          <a:spcPts val="0"/>
                        </a:spcBef>
                        <a:spcAft>
                          <a:spcPts val="0"/>
                        </a:spcAft>
                      </a:pPr>
                      <a:r>
                        <a:rPr lang="en-US" sz="1800" dirty="0">
                          <a:effectLst/>
                        </a:rPr>
                        <a:t>Total matched samples</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a:effectLst/>
                        </a:rPr>
                        <a:t>1511</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a:effectLst/>
                        </a:rPr>
                        <a:t>89.20%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530224784"/>
                  </a:ext>
                </a:extLst>
              </a:tr>
              <a:tr h="352592">
                <a:tc>
                  <a:txBody>
                    <a:bodyPr/>
                    <a:lstStyle/>
                    <a:p>
                      <a:pPr marL="0" marR="0">
                        <a:lnSpc>
                          <a:spcPct val="107000"/>
                        </a:lnSpc>
                        <a:spcBef>
                          <a:spcPts val="0"/>
                        </a:spcBef>
                        <a:spcAft>
                          <a:spcPts val="0"/>
                        </a:spcAft>
                      </a:pPr>
                      <a:r>
                        <a:rPr lang="en-US" sz="1800" dirty="0">
                          <a:effectLst/>
                        </a:rPr>
                        <a:t>Total mismatched samples</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168</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9.92%</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18078381"/>
                  </a:ext>
                </a:extLst>
              </a:tr>
              <a:tr h="311280">
                <a:tc>
                  <a:txBody>
                    <a:bodyPr/>
                    <a:lstStyle/>
                    <a:p>
                      <a:pPr marL="0" marR="0">
                        <a:lnSpc>
                          <a:spcPct val="107000"/>
                        </a:lnSpc>
                        <a:spcBef>
                          <a:spcPts val="0"/>
                        </a:spcBef>
                        <a:spcAft>
                          <a:spcPts val="0"/>
                        </a:spcAft>
                      </a:pPr>
                      <a:r>
                        <a:rPr lang="en-US" sz="1800" dirty="0">
                          <a:effectLst/>
                        </a:rPr>
                        <a:t>Total Unmatched</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a:effectLst/>
                        </a:rPr>
                        <a:t>15</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0.89%</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248139082"/>
                  </a:ext>
                </a:extLst>
              </a:tr>
              <a:tr h="638595">
                <a:tc>
                  <a:txBody>
                    <a:bodyPr/>
                    <a:lstStyle/>
                    <a:p>
                      <a:pPr marL="342900" marR="0" lvl="0" indent="-342900">
                        <a:lnSpc>
                          <a:spcPct val="107000"/>
                        </a:lnSpc>
                        <a:spcBef>
                          <a:spcPts val="0"/>
                        </a:spcBef>
                        <a:spcAft>
                          <a:spcPts val="0"/>
                        </a:spcAft>
                        <a:buFont typeface="Symbol" panose="05050102010706020507" pitchFamily="18" charset="2"/>
                        <a:buChar char=""/>
                      </a:pPr>
                      <a:r>
                        <a:rPr lang="en-US" sz="1800">
                          <a:effectLst/>
                        </a:rPr>
                        <a:t>NA (DNA samples went bad and hence varieties were not identified)</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3</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0.18%</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64369981"/>
                  </a:ext>
                </a:extLst>
              </a:tr>
              <a:tr h="638595">
                <a:tc>
                  <a:txBody>
                    <a:bodyPr/>
                    <a:lstStyle/>
                    <a:p>
                      <a:pPr marL="342900" marR="0" lvl="0" indent="-342900">
                        <a:lnSpc>
                          <a:spcPct val="107000"/>
                        </a:lnSpc>
                        <a:spcBef>
                          <a:spcPts val="0"/>
                        </a:spcBef>
                        <a:spcAft>
                          <a:spcPts val="0"/>
                        </a:spcAft>
                        <a:buFont typeface="Symbol" panose="05050102010706020507" pitchFamily="18" charset="2"/>
                        <a:buChar char=""/>
                      </a:pPr>
                      <a:r>
                        <a:rPr lang="en-US" sz="1800" dirty="0">
                          <a:effectLst/>
                        </a:rPr>
                        <a:t>Ungrouped </a:t>
                      </a:r>
                      <a:r>
                        <a:rPr lang="en-US" sz="1800" dirty="0" smtClean="0">
                          <a:effectLst/>
                        </a:rPr>
                        <a:t>(DNA </a:t>
                      </a:r>
                      <a:r>
                        <a:rPr lang="en-US" sz="1800" dirty="0">
                          <a:effectLst/>
                        </a:rPr>
                        <a:t>of these samples did not match </a:t>
                      </a:r>
                      <a:r>
                        <a:rPr lang="en-US" sz="1800" dirty="0" smtClean="0">
                          <a:effectLst/>
                        </a:rPr>
                        <a:t>the </a:t>
                      </a:r>
                      <a:r>
                        <a:rPr lang="en-US" sz="1800" dirty="0">
                          <a:effectLst/>
                        </a:rPr>
                        <a:t>DNA of all the samples obtained from </a:t>
                      </a:r>
                      <a:r>
                        <a:rPr lang="en-US" sz="1800" dirty="0" smtClean="0">
                          <a:effectLst/>
                        </a:rPr>
                        <a:t>BARI </a:t>
                      </a:r>
                      <a:r>
                        <a:rPr lang="en-US" sz="1800" dirty="0">
                          <a:effectLst/>
                        </a:rPr>
                        <a:t>and BINA)</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smtClean="0">
                          <a:effectLst/>
                        </a:rPr>
                        <a:t>12^</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0.71%</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63211818"/>
                  </a:ext>
                </a:extLst>
              </a:tr>
              <a:tr h="318606">
                <a:tc>
                  <a:txBody>
                    <a:bodyPr/>
                    <a:lstStyle/>
                    <a:p>
                      <a:pPr marL="0" marR="0">
                        <a:lnSpc>
                          <a:spcPct val="107000"/>
                        </a:lnSpc>
                        <a:spcBef>
                          <a:spcPts val="0"/>
                        </a:spcBef>
                        <a:spcAft>
                          <a:spcPts val="0"/>
                        </a:spcAft>
                      </a:pPr>
                      <a:r>
                        <a:rPr lang="en-US" sz="1800" dirty="0">
                          <a:effectLst/>
                        </a:rPr>
                        <a:t>Total sample</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a:effectLst/>
                        </a:rPr>
                        <a:t>1694</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800" dirty="0">
                          <a:effectLst/>
                        </a:rPr>
                        <a:t>100.00%</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8363571"/>
                  </a:ext>
                </a:extLst>
              </a:tr>
            </a:tbl>
          </a:graphicData>
        </a:graphic>
      </p:graphicFrame>
      <p:sp>
        <p:nvSpPr>
          <p:cNvPr id="5" name="Rectangle 1"/>
          <p:cNvSpPr>
            <a:spLocks noChangeArrowheads="1"/>
          </p:cNvSpPr>
          <p:nvPr/>
        </p:nvSpPr>
        <p:spPr bwMode="auto">
          <a:xfrm>
            <a:off x="2957513" y="2917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 name="TextBox 2"/>
          <p:cNvSpPr txBox="1"/>
          <p:nvPr/>
        </p:nvSpPr>
        <p:spPr>
          <a:xfrm>
            <a:off x="1660634" y="5499695"/>
            <a:ext cx="7966842" cy="646331"/>
          </a:xfrm>
          <a:prstGeom prst="rect">
            <a:avLst/>
          </a:prstGeom>
          <a:noFill/>
        </p:spPr>
        <p:txBody>
          <a:bodyPr wrap="square" rtlCol="0">
            <a:spAutoFit/>
          </a:bodyPr>
          <a:lstStyle/>
          <a:p>
            <a:r>
              <a:rPr lang="en-US" dirty="0" smtClean="0"/>
              <a:t>^Note = all 12 of these varieties were identified by farmers as local varieties and the research team is convinced that they indeed are.</a:t>
            </a:r>
            <a:endParaRPr lang="en-US" dirty="0"/>
          </a:p>
        </p:txBody>
      </p:sp>
    </p:spTree>
    <p:extLst>
      <p:ext uri="{BB962C8B-B14F-4D97-AF65-F5344CB8AC3E}">
        <p14:creationId xmlns:p14="http://schemas.microsoft.com/office/powerpoint/2010/main" val="1816204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448" y="453429"/>
            <a:ext cx="9601200" cy="1078190"/>
          </a:xfrm>
        </p:spPr>
        <p:txBody>
          <a:bodyPr/>
          <a:lstStyle/>
          <a:p>
            <a:r>
              <a:rPr lang="en-US" dirty="0" smtClean="0"/>
              <a:t>Does farmer </a:t>
            </a:r>
            <a:r>
              <a:rPr lang="en-US" dirty="0" err="1" smtClean="0"/>
              <a:t>mis</a:t>
            </a:r>
            <a:r>
              <a:rPr lang="en-US" dirty="0" smtClean="0"/>
              <a:t>-identification matter?</a:t>
            </a:r>
            <a:endParaRPr lang="en-US" dirty="0"/>
          </a:p>
        </p:txBody>
      </p:sp>
      <p:sp>
        <p:nvSpPr>
          <p:cNvPr id="3" name="Content Placeholder 2"/>
          <p:cNvSpPr>
            <a:spLocks noGrp="1"/>
          </p:cNvSpPr>
          <p:nvPr>
            <p:ph idx="1"/>
          </p:nvPr>
        </p:nvSpPr>
        <p:spPr>
          <a:xfrm>
            <a:off x="1179576" y="1531619"/>
            <a:ext cx="9601200" cy="3581400"/>
          </a:xfrm>
        </p:spPr>
        <p:txBody>
          <a:bodyPr>
            <a:noAutofit/>
          </a:bodyPr>
          <a:lstStyle/>
          <a:p>
            <a:r>
              <a:rPr lang="en-US" sz="1800" dirty="0" smtClean="0"/>
              <a:t>Estimated models of adoption (</a:t>
            </a:r>
            <a:r>
              <a:rPr lang="en-US" sz="1800" dirty="0" err="1" smtClean="0"/>
              <a:t>probit</a:t>
            </a:r>
            <a:r>
              <a:rPr lang="en-US" sz="1800" dirty="0" smtClean="0"/>
              <a:t>) and area planted (double-hurdle) to examine whether inferences vary by method of identification</a:t>
            </a:r>
          </a:p>
          <a:p>
            <a:pPr lvl="1"/>
            <a:r>
              <a:rPr lang="en-US" sz="1600" dirty="0" smtClean="0"/>
              <a:t>Improved </a:t>
            </a:r>
            <a:r>
              <a:rPr lang="en-US" sz="1600" dirty="0" smtClean="0"/>
              <a:t>variety=post-2006 release (insufficient observations when 1996 is </a:t>
            </a:r>
            <a:r>
              <a:rPr lang="en-US" sz="1600" dirty="0" smtClean="0"/>
              <a:t>used)</a:t>
            </a:r>
            <a:endParaRPr lang="en-US" sz="1600" dirty="0" smtClean="0"/>
          </a:p>
          <a:p>
            <a:pPr lvl="1"/>
            <a:r>
              <a:rPr lang="en-US" sz="1600" dirty="0" smtClean="0"/>
              <a:t>Standard sets of variables:  </a:t>
            </a:r>
            <a:r>
              <a:rPr lang="en-US" sz="1600" dirty="0" smtClean="0"/>
              <a:t>Farmer </a:t>
            </a:r>
            <a:r>
              <a:rPr lang="en-US" sz="1600" dirty="0" smtClean="0"/>
              <a:t>characteristics, farm and field characteristics, community (including key prices) and area fixed effects</a:t>
            </a:r>
          </a:p>
          <a:p>
            <a:pPr lvl="1"/>
            <a:r>
              <a:rPr lang="en-US" sz="1600" dirty="0" smtClean="0"/>
              <a:t>Do wealth </a:t>
            </a:r>
            <a:r>
              <a:rPr lang="en-US" sz="1600" dirty="0" smtClean="0"/>
              <a:t>(from asset index) and </a:t>
            </a:r>
            <a:r>
              <a:rPr lang="en-US" sz="1600" dirty="0" smtClean="0"/>
              <a:t>landholdings affect adoption and area planted to improved varieties?</a:t>
            </a:r>
          </a:p>
          <a:p>
            <a:pPr lvl="2"/>
            <a:r>
              <a:rPr lang="en-US" sz="1200" b="1" dirty="0" smtClean="0"/>
              <a:t>Adoption outcome:</a:t>
            </a:r>
            <a:r>
              <a:rPr lang="en-US" sz="1200" dirty="0" smtClean="0"/>
              <a:t> </a:t>
            </a:r>
            <a:r>
              <a:rPr lang="en-US" sz="1200" dirty="0" smtClean="0"/>
              <a:t>Farmer-identified MV-&gt; fifth (upper) wealth quintile 14 percentage points more likely than lowest to adopt; more owned land associated with lower likelihood of </a:t>
            </a:r>
            <a:r>
              <a:rPr lang="en-US" sz="1200" dirty="0" smtClean="0"/>
              <a:t>adoption. </a:t>
            </a:r>
            <a:r>
              <a:rPr lang="en-US" sz="1200" b="1" dirty="0" smtClean="0"/>
              <a:t>Neither </a:t>
            </a:r>
            <a:r>
              <a:rPr lang="en-US" sz="1200" b="1" dirty="0" smtClean="0"/>
              <a:t>of these </a:t>
            </a:r>
            <a:r>
              <a:rPr lang="en-US" sz="1200" b="1" dirty="0" smtClean="0"/>
              <a:t>is </a:t>
            </a:r>
            <a:r>
              <a:rPr lang="en-US" sz="1200" b="1" dirty="0" smtClean="0"/>
              <a:t>significant when using DNA-verified dependent </a:t>
            </a:r>
            <a:r>
              <a:rPr lang="en-US" sz="1200" b="1" dirty="0" smtClean="0"/>
              <a:t>variable</a:t>
            </a:r>
            <a:r>
              <a:rPr lang="en-US" sz="1200" dirty="0"/>
              <a:t>.</a:t>
            </a:r>
            <a:endParaRPr lang="en-US" sz="1200" dirty="0" smtClean="0"/>
          </a:p>
          <a:p>
            <a:pPr lvl="2"/>
            <a:r>
              <a:rPr lang="en-US" sz="1200" b="1" dirty="0" smtClean="0"/>
              <a:t>Area planted outcome:</a:t>
            </a:r>
            <a:r>
              <a:rPr lang="en-US" sz="1200" dirty="0" smtClean="0"/>
              <a:t> </a:t>
            </a:r>
            <a:r>
              <a:rPr lang="en-US" sz="1200" dirty="0" smtClean="0"/>
              <a:t>Farmer-identified MV-&gt; fifth quintile has 37 percent more land planted to MVs compared to lower </a:t>
            </a:r>
            <a:r>
              <a:rPr lang="en-US" sz="1200" dirty="0" smtClean="0"/>
              <a:t>quintile.  </a:t>
            </a:r>
            <a:r>
              <a:rPr lang="en-US" sz="1200" b="1" dirty="0" smtClean="0"/>
              <a:t>Wealth variable is not </a:t>
            </a:r>
            <a:r>
              <a:rPr lang="en-US" sz="1200" b="1" dirty="0" smtClean="0"/>
              <a:t>significant when using DNA-verified dependent </a:t>
            </a:r>
            <a:r>
              <a:rPr lang="en-US" sz="1200" b="1" dirty="0" smtClean="0"/>
              <a:t>variable</a:t>
            </a:r>
            <a:r>
              <a:rPr lang="en-US" sz="1200" dirty="0" smtClean="0"/>
              <a:t>.</a:t>
            </a:r>
            <a:endParaRPr lang="en-US" sz="1200" dirty="0" smtClean="0"/>
          </a:p>
          <a:p>
            <a:pPr lvl="2"/>
            <a:r>
              <a:rPr lang="en-US" sz="1200" b="1" dirty="0" smtClean="0"/>
              <a:t>Area planted:</a:t>
            </a:r>
            <a:r>
              <a:rPr lang="en-US" sz="1200" dirty="0" smtClean="0"/>
              <a:t> </a:t>
            </a:r>
            <a:r>
              <a:rPr lang="en-US" sz="1200" dirty="0" smtClean="0"/>
              <a:t>Differences in other marginal effects when using farmer-identified compared to DNA-verified outcomes are not significant</a:t>
            </a:r>
          </a:p>
          <a:p>
            <a:r>
              <a:rPr lang="en-US" sz="1800" dirty="0" smtClean="0"/>
              <a:t>Despite relatively high degree of correspondence, an important inference is changed (wealth matters), but most parameters and significance are not affected</a:t>
            </a:r>
          </a:p>
          <a:p>
            <a:pPr lvl="1"/>
            <a:r>
              <a:rPr lang="en-US" sz="1600" dirty="0" err="1" smtClean="0"/>
              <a:t>Probit</a:t>
            </a:r>
            <a:r>
              <a:rPr lang="en-US" sz="1600" dirty="0" smtClean="0"/>
              <a:t> results </a:t>
            </a:r>
            <a:r>
              <a:rPr lang="en-US" sz="1600" dirty="0" smtClean="0"/>
              <a:t>show more sensitivity to classification</a:t>
            </a:r>
            <a:endParaRPr lang="en-US" sz="1600" dirty="0"/>
          </a:p>
        </p:txBody>
      </p:sp>
    </p:spTree>
    <p:extLst>
      <p:ext uri="{BB962C8B-B14F-4D97-AF65-F5344CB8AC3E}">
        <p14:creationId xmlns:p14="http://schemas.microsoft.com/office/powerpoint/2010/main" val="11160290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544869"/>
            <a:ext cx="9601200" cy="1078190"/>
          </a:xfrm>
        </p:spPr>
        <p:txBody>
          <a:bodyPr/>
          <a:lstStyle/>
          <a:p>
            <a:r>
              <a:rPr lang="en-US" dirty="0" smtClean="0"/>
              <a:t>Technology impacts</a:t>
            </a:r>
            <a:endParaRPr lang="en-US" dirty="0"/>
          </a:p>
        </p:txBody>
      </p:sp>
      <p:sp>
        <p:nvSpPr>
          <p:cNvPr id="3" name="Content Placeholder 2"/>
          <p:cNvSpPr>
            <a:spLocks noGrp="1"/>
          </p:cNvSpPr>
          <p:nvPr>
            <p:ph idx="1"/>
          </p:nvPr>
        </p:nvSpPr>
        <p:spPr>
          <a:xfrm>
            <a:off x="1307592" y="1623058"/>
            <a:ext cx="9601200" cy="4037077"/>
          </a:xfrm>
        </p:spPr>
        <p:txBody>
          <a:bodyPr>
            <a:normAutofit fontScale="85000" lnSpcReduction="20000"/>
          </a:bodyPr>
          <a:lstStyle/>
          <a:p>
            <a:r>
              <a:rPr lang="en-US" dirty="0" smtClean="0"/>
              <a:t>Alternative counterfactual scenarios exist</a:t>
            </a:r>
          </a:p>
          <a:p>
            <a:pPr lvl="1"/>
            <a:r>
              <a:rPr lang="en-US" dirty="0" smtClean="0"/>
              <a:t>Without research leading to 2006 releases?</a:t>
            </a:r>
          </a:p>
          <a:p>
            <a:pPr lvl="2"/>
            <a:r>
              <a:rPr lang="en-US" dirty="0" smtClean="0"/>
              <a:t>No significant yield difference between post- and pre-2006 releases (t-test p=.80) </a:t>
            </a:r>
          </a:p>
          <a:p>
            <a:pPr lvl="2"/>
            <a:r>
              <a:rPr lang="en-US" dirty="0" smtClean="0"/>
              <a:t>Cost of production is nearly identical</a:t>
            </a:r>
          </a:p>
          <a:p>
            <a:pPr lvl="2"/>
            <a:r>
              <a:rPr lang="en-US" dirty="0" smtClean="0"/>
              <a:t>Still examining other differences</a:t>
            </a:r>
          </a:p>
          <a:p>
            <a:pPr lvl="1"/>
            <a:r>
              <a:rPr lang="en-US" dirty="0" smtClean="0"/>
              <a:t>Without research leading to 1996 releases?</a:t>
            </a:r>
          </a:p>
          <a:p>
            <a:pPr lvl="2"/>
            <a:r>
              <a:rPr lang="en-US" dirty="0" smtClean="0"/>
              <a:t>Likely would have led to elimination of short-season lentil growing due to declining yields and disease susceptibility</a:t>
            </a:r>
          </a:p>
          <a:p>
            <a:pPr lvl="2"/>
            <a:r>
              <a:rPr lang="en-US" dirty="0" smtClean="0"/>
              <a:t>Post-1996 releases have clear yield advantage (but sample size in household survey is small)</a:t>
            </a:r>
          </a:p>
          <a:p>
            <a:pPr lvl="3"/>
            <a:r>
              <a:rPr lang="en-US" dirty="0" smtClean="0"/>
              <a:t>Roughly 45% yield gain for improved varieties, holding inputs (labor, land, fertilizer, mechanical) constant</a:t>
            </a:r>
          </a:p>
          <a:p>
            <a:pPr lvl="3"/>
            <a:r>
              <a:rPr lang="en-US" dirty="0" smtClean="0"/>
              <a:t>Households planting pre-1996 varieties differ from norm</a:t>
            </a:r>
          </a:p>
          <a:p>
            <a:r>
              <a:rPr lang="en-US" dirty="0" smtClean="0"/>
              <a:t>Little evidence of yield impact in post-2006 releases compared to prior releases</a:t>
            </a:r>
          </a:p>
          <a:p>
            <a:pPr lvl="1"/>
            <a:r>
              <a:rPr lang="en-US" dirty="0" smtClean="0"/>
              <a:t>1996 releases solved rust and blight problems; later releases focused on consumption traits</a:t>
            </a:r>
          </a:p>
          <a:p>
            <a:r>
              <a:rPr lang="en-US" dirty="0" smtClean="0"/>
              <a:t>But </a:t>
            </a:r>
            <a:r>
              <a:rPr lang="en-US" dirty="0" smtClean="0"/>
              <a:t>production </a:t>
            </a:r>
            <a:r>
              <a:rPr lang="en-US" dirty="0" smtClean="0"/>
              <a:t>landscape would be quite different without 1996- and onward releases</a:t>
            </a:r>
            <a:endParaRPr lang="en-US" dirty="0"/>
          </a:p>
        </p:txBody>
      </p:sp>
    </p:spTree>
    <p:extLst>
      <p:ext uri="{BB962C8B-B14F-4D97-AF65-F5344CB8AC3E}">
        <p14:creationId xmlns:p14="http://schemas.microsoft.com/office/powerpoint/2010/main" val="3432351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83067" y="2435699"/>
            <a:ext cx="4601676" cy="566738"/>
          </a:xfrm>
        </p:spPr>
        <p:txBody>
          <a:bodyPr>
            <a:normAutofit fontScale="90000"/>
          </a:bodyPr>
          <a:lstStyle/>
          <a:p>
            <a:r>
              <a:rPr lang="en-US" dirty="0" smtClean="0"/>
              <a:t>Thank You!</a:t>
            </a:r>
            <a:endParaRPr lang="en-US" dirty="0"/>
          </a:p>
        </p:txBody>
      </p:sp>
      <p:pic>
        <p:nvPicPr>
          <p:cNvPr id="10" name="Picture 9" descr="Hydrangeas"/>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5624660" y="1204273"/>
            <a:ext cx="6215406" cy="4661555"/>
          </a:xfrm>
          <a:prstGeom prst="rect">
            <a:avLst/>
          </a:prstGeom>
          <a:noFill/>
          <a:ln>
            <a:noFill/>
          </a:ln>
        </p:spPr>
      </p:pic>
    </p:spTree>
    <p:extLst>
      <p:ext uri="{BB962C8B-B14F-4D97-AF65-F5344CB8AC3E}">
        <p14:creationId xmlns:p14="http://schemas.microsoft.com/office/powerpoint/2010/main" val="1460053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a:xfrm>
            <a:off x="5494020" y="1027523"/>
            <a:ext cx="6659880" cy="5830477"/>
          </a:xfrm>
        </p:spPr>
      </p:sp>
      <p:sp>
        <p:nvSpPr>
          <p:cNvPr id="4" name="Text Placeholder 3"/>
          <p:cNvSpPr>
            <a:spLocks noGrp="1"/>
          </p:cNvSpPr>
          <p:nvPr>
            <p:ph type="body" sz="half" idx="2"/>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97041400"/>
              </p:ext>
            </p:extLst>
          </p:nvPr>
        </p:nvGraphicFramePr>
        <p:xfrm>
          <a:off x="1723602" y="1900768"/>
          <a:ext cx="8761730" cy="3958794"/>
        </p:xfrm>
        <a:graphic>
          <a:graphicData uri="http://schemas.openxmlformats.org/drawingml/2006/table">
            <a:tbl>
              <a:tblPr firstRow="1" firstCol="1" bandRow="1">
                <a:tableStyleId>{5C22544A-7EE6-4342-B048-85BDC9FD1C3A}</a:tableStyleId>
              </a:tblPr>
              <a:tblGrid>
                <a:gridCol w="6515100">
                  <a:extLst>
                    <a:ext uri="{9D8B030D-6E8A-4147-A177-3AD203B41FA5}">
                      <a16:colId xmlns:a16="http://schemas.microsoft.com/office/drawing/2014/main" val="1791442633"/>
                    </a:ext>
                  </a:extLst>
                </a:gridCol>
                <a:gridCol w="596900">
                  <a:extLst>
                    <a:ext uri="{9D8B030D-6E8A-4147-A177-3AD203B41FA5}">
                      <a16:colId xmlns:a16="http://schemas.microsoft.com/office/drawing/2014/main" val="2695990511"/>
                    </a:ext>
                  </a:extLst>
                </a:gridCol>
                <a:gridCol w="596900">
                  <a:extLst>
                    <a:ext uri="{9D8B030D-6E8A-4147-A177-3AD203B41FA5}">
                      <a16:colId xmlns:a16="http://schemas.microsoft.com/office/drawing/2014/main" val="2748875447"/>
                    </a:ext>
                  </a:extLst>
                </a:gridCol>
                <a:gridCol w="538480">
                  <a:extLst>
                    <a:ext uri="{9D8B030D-6E8A-4147-A177-3AD203B41FA5}">
                      <a16:colId xmlns:a16="http://schemas.microsoft.com/office/drawing/2014/main" val="3608915990"/>
                    </a:ext>
                  </a:extLst>
                </a:gridCol>
                <a:gridCol w="514350">
                  <a:extLst>
                    <a:ext uri="{9D8B030D-6E8A-4147-A177-3AD203B41FA5}">
                      <a16:colId xmlns:a16="http://schemas.microsoft.com/office/drawing/2014/main" val="1488322242"/>
                    </a:ext>
                  </a:extLst>
                </a:gridCol>
              </a:tblGrid>
              <a:tr h="227265">
                <a:tc>
                  <a:txBody>
                    <a:bodyPr/>
                    <a:lstStyle/>
                    <a:p>
                      <a:pPr marL="0" marR="0">
                        <a:lnSpc>
                          <a:spcPct val="107000"/>
                        </a:lnSpc>
                        <a:spcBef>
                          <a:spcPts val="0"/>
                        </a:spcBef>
                        <a:spcAft>
                          <a:spcPts val="0"/>
                        </a:spcAft>
                      </a:pPr>
                      <a:r>
                        <a:rPr lang="en-US" sz="1200">
                          <a:effectLst/>
                        </a:rPr>
                        <a:t>Are all four seed samples the same as that identified by initial DNA fingerprinting work?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Yes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No</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Total</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507899125"/>
                  </a:ext>
                </a:extLst>
              </a:tr>
              <a:tr h="227265">
                <a:tc gridSpan="2">
                  <a:txBody>
                    <a:bodyPr/>
                    <a:lstStyle/>
                    <a:p>
                      <a:pPr marL="0" marR="0">
                        <a:lnSpc>
                          <a:spcPct val="107000"/>
                        </a:lnSpc>
                        <a:spcBef>
                          <a:spcPts val="0"/>
                        </a:spcBef>
                        <a:spcAft>
                          <a:spcPts val="0"/>
                        </a:spcAft>
                      </a:pPr>
                      <a:r>
                        <a:rPr lang="en-US" sz="1200">
                          <a:effectLst/>
                        </a:rPr>
                        <a:t>All four seed samples are the same as that identified by initial DNA fingerprinting work</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89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119587698"/>
                  </a:ext>
                </a:extLst>
              </a:tr>
              <a:tr h="227265">
                <a:tc gridSpan="2">
                  <a:txBody>
                    <a:bodyPr/>
                    <a:lstStyle/>
                    <a:p>
                      <a:pPr marL="0" marR="0">
                        <a:lnSpc>
                          <a:spcPct val="107000"/>
                        </a:lnSpc>
                        <a:spcBef>
                          <a:spcPts val="0"/>
                        </a:spcBef>
                        <a:spcAft>
                          <a:spcPts val="0"/>
                        </a:spcAft>
                      </a:pPr>
                      <a:r>
                        <a:rPr lang="en-US" sz="1200">
                          <a:effectLst/>
                        </a:rPr>
                        <a:t>% of each case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89%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050041876"/>
                  </a:ext>
                </a:extLst>
              </a:tr>
              <a:tr h="470203">
                <a:tc gridSpan="2">
                  <a:txBody>
                    <a:bodyPr/>
                    <a:lstStyle/>
                    <a:p>
                      <a:pPr marL="0" marR="0">
                        <a:lnSpc>
                          <a:spcPct val="107000"/>
                        </a:lnSpc>
                        <a:spcBef>
                          <a:spcPts val="0"/>
                        </a:spcBef>
                        <a:spcAft>
                          <a:spcPts val="0"/>
                        </a:spcAft>
                      </a:pPr>
                      <a:r>
                        <a:rPr lang="en-US" sz="1200">
                          <a:effectLst/>
                        </a:rPr>
                        <a:t>All or some of the new seed samples that are found to be different from those identified by initial DNA fingerprinting are the same as the variety identified by the farmer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4 (36%)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7(64%)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75715190"/>
                  </a:ext>
                </a:extLst>
              </a:tr>
              <a:tr h="235101">
                <a:tc gridSpan="2">
                  <a:txBody>
                    <a:bodyPr/>
                    <a:lstStyle/>
                    <a:p>
                      <a:pPr marL="0" marR="0">
                        <a:lnSpc>
                          <a:spcPct val="107000"/>
                        </a:lnSpc>
                        <a:spcBef>
                          <a:spcPts val="0"/>
                        </a:spcBef>
                        <a:spcAft>
                          <a:spcPts val="0"/>
                        </a:spcAft>
                      </a:pPr>
                      <a:r>
                        <a:rPr lang="en-US" sz="1200">
                          <a:effectLst/>
                        </a:rPr>
                        <a:t>The heterogeneous sample  has 25% mix of the variety identified by the farmer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769186373"/>
                  </a:ext>
                </a:extLst>
              </a:tr>
              <a:tr h="235101">
                <a:tc gridSpan="2">
                  <a:txBody>
                    <a:bodyPr/>
                    <a:lstStyle/>
                    <a:p>
                      <a:pPr marL="0" marR="0">
                        <a:lnSpc>
                          <a:spcPct val="107000"/>
                        </a:lnSpc>
                        <a:spcBef>
                          <a:spcPts val="0"/>
                        </a:spcBef>
                        <a:spcAft>
                          <a:spcPts val="0"/>
                        </a:spcAft>
                      </a:pPr>
                      <a:r>
                        <a:rPr lang="en-US" sz="1200">
                          <a:effectLst/>
                        </a:rPr>
                        <a:t>The heterogeneous sample  has50% mix of the variety identified by the farmer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82016590"/>
                  </a:ext>
                </a:extLst>
              </a:tr>
              <a:tr h="235101">
                <a:tc gridSpan="2">
                  <a:txBody>
                    <a:bodyPr/>
                    <a:lstStyle/>
                    <a:p>
                      <a:pPr marL="0" marR="0">
                        <a:lnSpc>
                          <a:spcPct val="107000"/>
                        </a:lnSpc>
                        <a:spcBef>
                          <a:spcPts val="0"/>
                        </a:spcBef>
                        <a:spcAft>
                          <a:spcPts val="0"/>
                        </a:spcAft>
                      </a:pPr>
                      <a:r>
                        <a:rPr lang="en-US" sz="1200">
                          <a:effectLst/>
                        </a:rPr>
                        <a:t>The heterogeneous sample  has75% mix of the variety identified by the farmer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0050486"/>
                  </a:ext>
                </a:extLst>
              </a:tr>
              <a:tr h="466598">
                <a:tc>
                  <a:txBody>
                    <a:bodyPr/>
                    <a:lstStyle/>
                    <a:p>
                      <a:pPr marL="0" marR="0">
                        <a:lnSpc>
                          <a:spcPct val="107000"/>
                        </a:lnSpc>
                        <a:spcBef>
                          <a:spcPts val="0"/>
                        </a:spcBef>
                        <a:spcAft>
                          <a:spcPts val="0"/>
                        </a:spcAft>
                      </a:pPr>
                      <a:r>
                        <a:rPr lang="en-US" sz="1200">
                          <a:effectLst/>
                        </a:rPr>
                        <a:t>Number of seeds out of 4 which are different from that identified by the initial DNA fingerprinting work = 25%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37722431"/>
                  </a:ext>
                </a:extLst>
              </a:tr>
              <a:tr h="466598">
                <a:tc>
                  <a:txBody>
                    <a:bodyPr/>
                    <a:lstStyle/>
                    <a:p>
                      <a:pPr marL="0" marR="0">
                        <a:lnSpc>
                          <a:spcPct val="107000"/>
                        </a:lnSpc>
                        <a:spcBef>
                          <a:spcPts val="0"/>
                        </a:spcBef>
                        <a:spcAft>
                          <a:spcPts val="0"/>
                        </a:spcAft>
                      </a:pPr>
                      <a:r>
                        <a:rPr lang="en-US" sz="1200" dirty="0">
                          <a:effectLst/>
                        </a:rPr>
                        <a:t>Number of seeds out of 4 which are different from that identified by the initial DNA fingerprinting work = 50%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562368042"/>
                  </a:ext>
                </a:extLst>
              </a:tr>
              <a:tr h="466598">
                <a:tc>
                  <a:txBody>
                    <a:bodyPr/>
                    <a:lstStyle/>
                    <a:p>
                      <a:pPr marL="0" marR="0">
                        <a:lnSpc>
                          <a:spcPct val="107000"/>
                        </a:lnSpc>
                        <a:spcBef>
                          <a:spcPts val="0"/>
                        </a:spcBef>
                        <a:spcAft>
                          <a:spcPts val="0"/>
                        </a:spcAft>
                      </a:pPr>
                      <a:r>
                        <a:rPr lang="en-US" sz="1200" dirty="0">
                          <a:effectLst/>
                        </a:rPr>
                        <a:t>Number of seeds out of 4 which are different from that identified by the initial DNA fingerprinting work = 75%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62033299"/>
                  </a:ext>
                </a:extLst>
              </a:tr>
              <a:tr h="235101">
                <a:tc>
                  <a:txBody>
                    <a:bodyPr/>
                    <a:lstStyle/>
                    <a:p>
                      <a:pPr marL="0" marR="0">
                        <a:lnSpc>
                          <a:spcPct val="107000"/>
                        </a:lnSpc>
                        <a:spcBef>
                          <a:spcPts val="0"/>
                        </a:spcBef>
                        <a:spcAft>
                          <a:spcPts val="0"/>
                        </a:spcAft>
                      </a:pPr>
                      <a:r>
                        <a:rPr lang="en-US" sz="1200">
                          <a:effectLst/>
                        </a:rPr>
                        <a:t>Weighted average number of seeds that are heterogeneous (out of 4 seeds)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1.45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792557952"/>
                  </a:ext>
                </a:extLst>
              </a:tr>
              <a:tr h="466598">
                <a:tc>
                  <a:txBody>
                    <a:bodyPr/>
                    <a:lstStyle/>
                    <a:p>
                      <a:pPr marL="0" marR="0">
                        <a:lnSpc>
                          <a:spcPct val="107000"/>
                        </a:lnSpc>
                        <a:spcBef>
                          <a:spcPts val="0"/>
                        </a:spcBef>
                        <a:spcAft>
                          <a:spcPts val="0"/>
                        </a:spcAft>
                      </a:pPr>
                      <a:r>
                        <a:rPr lang="en-US" sz="1200">
                          <a:effectLst/>
                        </a:rPr>
                        <a:t>Weighted average rate of heterogeneity (i.e., number of seeds out of 4 that are different from that identified by the initial DNA finger printing work on all the 1964 sample seeds)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200">
                          <a:effectLst/>
                        </a:rPr>
                        <a:t>36%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200" dirty="0">
                          <a:effectLst/>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125036011"/>
                  </a:ext>
                </a:extLst>
              </a:tr>
            </a:tbl>
          </a:graphicData>
        </a:graphic>
      </p:graphicFrame>
      <p:sp>
        <p:nvSpPr>
          <p:cNvPr id="6" name="Rectangle 1"/>
          <p:cNvSpPr>
            <a:spLocks noChangeArrowheads="1"/>
          </p:cNvSpPr>
          <p:nvPr/>
        </p:nvSpPr>
        <p:spPr bwMode="auto">
          <a:xfrm>
            <a:off x="1689100" y="1206085"/>
            <a:ext cx="8162234"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Annex XI: Analysis of Seed Homogeneity using DNA Fingerprinting of 4 grains from each of a Sub-sample of 100 seed samples</a:t>
            </a:r>
            <a:endParaRPr kumimoji="0" lang="en-US" altLang="en-US"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r>
            <a:br>
              <a:rPr kumimoji="0" lang="en-US"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br>
            <a:endParaRPr kumimoji="0" lang="en-US" altLang="en-US"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74787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Aggregate lentil production, Bangladesh</a:t>
            </a:r>
            <a:endParaRPr lang="en-US" dirty="0"/>
          </a:p>
        </p:txBody>
      </p:sp>
      <p:pic>
        <p:nvPicPr>
          <p:cNvPr id="4" name="Content Placeholder 3"/>
          <p:cNvPicPr>
            <a:picLocks noGrp="1" noChangeAspect="1"/>
          </p:cNvPicPr>
          <p:nvPr>
            <p:ph idx="1"/>
          </p:nvPr>
        </p:nvPicPr>
        <p:blipFill>
          <a:blip r:embed="rId2"/>
          <a:stretch>
            <a:fillRect/>
          </a:stretch>
        </p:blipFill>
        <p:spPr>
          <a:xfrm>
            <a:off x="2931676" y="2171699"/>
            <a:ext cx="6213381" cy="3709851"/>
          </a:xfrm>
          <a:prstGeom prst="rect">
            <a:avLst/>
          </a:prstGeom>
        </p:spPr>
      </p:pic>
    </p:spTree>
    <p:extLst>
      <p:ext uri="{BB962C8B-B14F-4D97-AF65-F5344CB8AC3E}">
        <p14:creationId xmlns:p14="http://schemas.microsoft.com/office/powerpoint/2010/main" val="2415062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1371600" y="2068286"/>
            <a:ext cx="9601200" cy="3581400"/>
          </a:xfrm>
        </p:spPr>
        <p:txBody>
          <a:bodyPr>
            <a:normAutofit fontScale="92500" lnSpcReduction="20000"/>
          </a:bodyPr>
          <a:lstStyle/>
          <a:p>
            <a:r>
              <a:rPr lang="en-US" dirty="0" smtClean="0"/>
              <a:t>Present a big-picture perspective on ICARDA’s role in improvement of lentils in Bangladesh</a:t>
            </a:r>
          </a:p>
          <a:p>
            <a:r>
              <a:rPr lang="en-US" dirty="0"/>
              <a:t>Document the spread of improved lentil varieties in main lentil-growing areas of Bangladesh</a:t>
            </a:r>
          </a:p>
          <a:p>
            <a:pPr lvl="1"/>
            <a:r>
              <a:rPr lang="en-US" dirty="0"/>
              <a:t>Farmer-reported (from household survey)</a:t>
            </a:r>
          </a:p>
          <a:p>
            <a:pPr lvl="1"/>
            <a:r>
              <a:rPr lang="en-US" dirty="0"/>
              <a:t>Expert panel (using techniques developed and refined in DIIVA studies)</a:t>
            </a:r>
          </a:p>
          <a:p>
            <a:pPr lvl="1"/>
            <a:r>
              <a:rPr lang="en-US" dirty="0"/>
              <a:t>DNA-testing of seed samples collected from household</a:t>
            </a:r>
          </a:p>
          <a:p>
            <a:r>
              <a:rPr lang="en-US" dirty="0"/>
              <a:t>Understand factors affecting adoption</a:t>
            </a:r>
          </a:p>
          <a:p>
            <a:pPr lvl="1"/>
            <a:r>
              <a:rPr lang="en-US" dirty="0"/>
              <a:t>Does variety-identification strategy affect results?</a:t>
            </a:r>
          </a:p>
          <a:p>
            <a:r>
              <a:rPr lang="en-US" dirty="0" smtClean="0"/>
              <a:t>Discuss impacts of diffusion (Note: study looked at farm-level productivity effects, household-level effects on income</a:t>
            </a:r>
            <a:r>
              <a:rPr lang="en-US" dirty="0"/>
              <a:t>, nutrition &amp; dietary </a:t>
            </a:r>
            <a:r>
              <a:rPr lang="en-US" dirty="0" smtClean="0"/>
              <a:t>diversity, regional-level effects on output)</a:t>
            </a:r>
            <a:endParaRPr lang="en-US" dirty="0"/>
          </a:p>
          <a:p>
            <a:pPr marL="457200" lvl="1" indent="0">
              <a:buNone/>
            </a:pPr>
            <a:endParaRPr lang="en-US" dirty="0"/>
          </a:p>
          <a:p>
            <a:endParaRPr lang="en-US" dirty="0"/>
          </a:p>
        </p:txBody>
      </p:sp>
    </p:spTree>
    <p:extLst>
      <p:ext uri="{BB962C8B-B14F-4D97-AF65-F5344CB8AC3E}">
        <p14:creationId xmlns:p14="http://schemas.microsoft.com/office/powerpoint/2010/main" val="2468412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1371600" y="2171699"/>
            <a:ext cx="9601200" cy="3365863"/>
          </a:xfrm>
        </p:spPr>
        <p:txBody>
          <a:bodyPr>
            <a:normAutofit/>
          </a:bodyPr>
          <a:lstStyle/>
          <a:p>
            <a:r>
              <a:rPr lang="en-GB" dirty="0" smtClean="0"/>
              <a:t>Bangladesh is characterized by a very </a:t>
            </a:r>
            <a:r>
              <a:rPr lang="en-GB" dirty="0"/>
              <a:t>high rate (26%) of child malnutrition where 41.3% of children are underweight </a:t>
            </a:r>
            <a:r>
              <a:rPr lang="en-US" dirty="0"/>
              <a:t> </a:t>
            </a:r>
            <a:r>
              <a:rPr lang="en-US" kern="900" dirty="0">
                <a:latin typeface="Calibri" panose="020F0502020204030204" pitchFamily="34" charset="0"/>
                <a:ea typeface="Times New Roman" panose="02020603050405020304" pitchFamily="18" charset="0"/>
                <a:cs typeface="Times New Roman" panose="02020603050405020304" pitchFamily="18" charset="0"/>
              </a:rPr>
              <a:t>(UNICEF, 2009 and IFPRI Hunger Index, </a:t>
            </a:r>
            <a:r>
              <a:rPr lang="en-US" kern="900" dirty="0" smtClean="0">
                <a:latin typeface="Calibri" panose="020F0502020204030204" pitchFamily="34" charset="0"/>
                <a:ea typeface="Times New Roman" panose="02020603050405020304" pitchFamily="18" charset="0"/>
                <a:cs typeface="Times New Roman" panose="02020603050405020304" pitchFamily="18" charset="0"/>
              </a:rPr>
              <a:t>2012)</a:t>
            </a:r>
          </a:p>
          <a:p>
            <a:r>
              <a:rPr lang="en-GB" dirty="0"/>
              <a:t>Lentil is </a:t>
            </a:r>
            <a:r>
              <a:rPr lang="en-GB" dirty="0" smtClean="0"/>
              <a:t>most widely consumed </a:t>
            </a:r>
            <a:r>
              <a:rPr lang="en-GB" dirty="0"/>
              <a:t>pulse in </a:t>
            </a:r>
            <a:r>
              <a:rPr lang="en-GB" dirty="0" smtClean="0"/>
              <a:t>Bangladesh</a:t>
            </a:r>
          </a:p>
          <a:p>
            <a:pPr lvl="1"/>
            <a:r>
              <a:rPr lang="en-GB" dirty="0" smtClean="0"/>
              <a:t>It </a:t>
            </a:r>
            <a:r>
              <a:rPr lang="en-GB" dirty="0"/>
              <a:t>is often referred to as a poor man’s meat as </a:t>
            </a:r>
            <a:r>
              <a:rPr lang="en-GB" dirty="0" smtClean="0"/>
              <a:t>it is </a:t>
            </a:r>
            <a:r>
              <a:rPr lang="en-GB" dirty="0"/>
              <a:t>an important source of </a:t>
            </a:r>
            <a:r>
              <a:rPr lang="en-US" dirty="0"/>
              <a:t>lean </a:t>
            </a:r>
            <a:r>
              <a:rPr lang="en-US" dirty="0" smtClean="0"/>
              <a:t>protein</a:t>
            </a:r>
          </a:p>
          <a:p>
            <a:pPr lvl="1"/>
            <a:r>
              <a:rPr lang="en-US" dirty="0" smtClean="0"/>
              <a:t>Lentils are </a:t>
            </a:r>
            <a:r>
              <a:rPr lang="en-US" dirty="0"/>
              <a:t>also good sources </a:t>
            </a:r>
            <a:r>
              <a:rPr lang="en-US" dirty="0" smtClean="0"/>
              <a:t>of </a:t>
            </a:r>
            <a:r>
              <a:rPr lang="en-US" dirty="0"/>
              <a:t>potassium, calcium, zinc, niacin, vitamin K, folate and </a:t>
            </a:r>
            <a:r>
              <a:rPr lang="en-US" dirty="0" smtClean="0"/>
              <a:t>iron</a:t>
            </a:r>
          </a:p>
          <a:p>
            <a:pPr lvl="1"/>
            <a:r>
              <a:rPr lang="en-US" dirty="0" smtClean="0"/>
              <a:t>Eating </a:t>
            </a:r>
            <a:r>
              <a:rPr lang="en-US" dirty="0"/>
              <a:t>plenty of nutrient-dense foods like lentils can lessen the risk of many serious medical </a:t>
            </a:r>
            <a:r>
              <a:rPr lang="en-US" dirty="0" smtClean="0"/>
              <a:t>problems</a:t>
            </a:r>
            <a:endParaRPr lang="en-US" dirty="0"/>
          </a:p>
          <a:p>
            <a:endParaRPr lang="en-US" dirty="0"/>
          </a:p>
          <a:p>
            <a:endParaRPr lang="en-US" dirty="0"/>
          </a:p>
        </p:txBody>
      </p:sp>
    </p:spTree>
    <p:extLst>
      <p:ext uri="{BB962C8B-B14F-4D97-AF65-F5344CB8AC3E}">
        <p14:creationId xmlns:p14="http://schemas.microsoft.com/office/powerpoint/2010/main" val="293814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5732" y="381675"/>
            <a:ext cx="9601200" cy="1078190"/>
          </a:xfrm>
        </p:spPr>
        <p:txBody>
          <a:bodyPr/>
          <a:lstStyle/>
          <a:p>
            <a:r>
              <a:rPr lang="en-US" dirty="0" smtClean="0"/>
              <a:t>Lentils in Bangladesh</a:t>
            </a:r>
            <a:endParaRPr lang="en-US" dirty="0"/>
          </a:p>
        </p:txBody>
      </p:sp>
      <p:sp>
        <p:nvSpPr>
          <p:cNvPr id="3" name="Content Placeholder 2"/>
          <p:cNvSpPr>
            <a:spLocks noGrp="1"/>
          </p:cNvSpPr>
          <p:nvPr>
            <p:ph idx="1"/>
          </p:nvPr>
        </p:nvSpPr>
        <p:spPr>
          <a:xfrm>
            <a:off x="768532" y="1459865"/>
            <a:ext cx="10515600" cy="4351338"/>
          </a:xfrm>
        </p:spPr>
        <p:txBody>
          <a:bodyPr>
            <a:normAutofit/>
          </a:bodyPr>
          <a:lstStyle/>
          <a:p>
            <a:r>
              <a:rPr lang="en-US" dirty="0" smtClean="0"/>
              <a:t>Need to fit into rice-dominated system (in late 1970s and early 1980s, irrigation area expanded and rice moved into areas previously planted to lentils)</a:t>
            </a:r>
          </a:p>
          <a:p>
            <a:r>
              <a:rPr lang="en-US" dirty="0" smtClean="0"/>
              <a:t>In early 1980s, disease </a:t>
            </a:r>
            <a:r>
              <a:rPr lang="en-US" dirty="0"/>
              <a:t>susceptibility of </a:t>
            </a:r>
            <a:r>
              <a:rPr lang="en-US" dirty="0" smtClean="0"/>
              <a:t>lentil landraces </a:t>
            </a:r>
            <a:r>
              <a:rPr lang="en-US" dirty="0"/>
              <a:t>was a major factor constraining </a:t>
            </a:r>
            <a:r>
              <a:rPr lang="en-US" dirty="0" smtClean="0"/>
              <a:t>productivity; researchers noted a lack of genetic variability in traits of importance in local germplasm</a:t>
            </a:r>
          </a:p>
          <a:p>
            <a:pPr lvl="1"/>
            <a:r>
              <a:rPr lang="en-US" sz="1800" dirty="0" smtClean="0"/>
              <a:t>Yield losses from </a:t>
            </a:r>
            <a:r>
              <a:rPr lang="en-US" sz="1800" dirty="0" err="1" smtClean="0"/>
              <a:t>Stemphylium</a:t>
            </a:r>
            <a:r>
              <a:rPr lang="en-US" sz="1800" dirty="0" smtClean="0"/>
              <a:t> </a:t>
            </a:r>
            <a:r>
              <a:rPr lang="en-US" sz="1800" dirty="0"/>
              <a:t>blight (</a:t>
            </a:r>
            <a:r>
              <a:rPr lang="en-US" sz="1800" i="1" dirty="0" err="1"/>
              <a:t>Stemphylium</a:t>
            </a:r>
            <a:r>
              <a:rPr lang="en-US" sz="1800" i="1" dirty="0"/>
              <a:t> </a:t>
            </a:r>
            <a:r>
              <a:rPr lang="en-US" sz="1800" i="1" dirty="0" err="1"/>
              <a:t>botryosum</a:t>
            </a:r>
            <a:r>
              <a:rPr lang="en-US" sz="1800" dirty="0"/>
              <a:t>) </a:t>
            </a:r>
            <a:r>
              <a:rPr lang="en-US" sz="1800" dirty="0" smtClean="0"/>
              <a:t>&gt; 80%, collar </a:t>
            </a:r>
            <a:r>
              <a:rPr lang="en-US" sz="1800" dirty="0"/>
              <a:t>rot (</a:t>
            </a:r>
            <a:r>
              <a:rPr lang="en-US" sz="1800" i="1" dirty="0" err="1"/>
              <a:t>Sclerotium</a:t>
            </a:r>
            <a:r>
              <a:rPr lang="en-US" sz="1800" i="1" dirty="0"/>
              <a:t> </a:t>
            </a:r>
            <a:r>
              <a:rPr lang="en-US" sz="1800" i="1" dirty="0" err="1"/>
              <a:t>rolfsii</a:t>
            </a:r>
            <a:r>
              <a:rPr lang="en-US" sz="1800" dirty="0"/>
              <a:t>) </a:t>
            </a:r>
            <a:r>
              <a:rPr lang="en-US" sz="1800" dirty="0" smtClean="0"/>
              <a:t>30-40 </a:t>
            </a:r>
            <a:r>
              <a:rPr lang="en-US" sz="1800" dirty="0"/>
              <a:t>%, </a:t>
            </a:r>
            <a:r>
              <a:rPr lang="en-US" sz="1800" dirty="0" smtClean="0"/>
              <a:t>and rust </a:t>
            </a:r>
            <a:r>
              <a:rPr lang="en-US" sz="1800" dirty="0"/>
              <a:t>(</a:t>
            </a:r>
            <a:r>
              <a:rPr lang="en-US" sz="1800" i="1" dirty="0" err="1"/>
              <a:t>Uromyces</a:t>
            </a:r>
            <a:r>
              <a:rPr lang="en-US" sz="1800" i="1" dirty="0"/>
              <a:t> </a:t>
            </a:r>
            <a:r>
              <a:rPr lang="en-US" sz="1800" i="1" dirty="0" err="1"/>
              <a:t>fabae</a:t>
            </a:r>
            <a:r>
              <a:rPr lang="en-US" sz="1800" dirty="0"/>
              <a:t>) </a:t>
            </a:r>
            <a:r>
              <a:rPr lang="en-US" sz="1800" dirty="0" smtClean="0"/>
              <a:t>30-40 %. Blight and rust were the most prevalent problems</a:t>
            </a:r>
          </a:p>
          <a:p>
            <a:pPr lvl="1"/>
            <a:r>
              <a:rPr lang="en-US" sz="1800" dirty="0" smtClean="0"/>
              <a:t>Intensive research on pulse production launched at BARI in 1979 in collaboration with ICARDA</a:t>
            </a:r>
            <a:endParaRPr lang="en-US" sz="1800" dirty="0"/>
          </a:p>
          <a:p>
            <a:r>
              <a:rPr lang="en-US" dirty="0"/>
              <a:t>In early 1980s, </a:t>
            </a:r>
            <a:r>
              <a:rPr lang="en-US" dirty="0" smtClean="0"/>
              <a:t>BARI introduced improved varieties with disease resistance from </a:t>
            </a:r>
            <a:r>
              <a:rPr lang="en-US" dirty="0"/>
              <a:t>India, but these could not fit into the short-season cropping </a:t>
            </a:r>
            <a:r>
              <a:rPr lang="en-US" dirty="0" smtClean="0"/>
              <a:t>systems</a:t>
            </a:r>
          </a:p>
          <a:p>
            <a:r>
              <a:rPr lang="en-US" dirty="0" smtClean="0"/>
              <a:t>Suitability in relay system in transplanted rice and in mixed planting system is important</a:t>
            </a:r>
          </a:p>
          <a:p>
            <a:pPr marL="0" indent="0">
              <a:buNone/>
            </a:pPr>
            <a:endParaRPr lang="en-US" dirty="0"/>
          </a:p>
          <a:p>
            <a:endParaRPr lang="en-US" dirty="0"/>
          </a:p>
        </p:txBody>
      </p:sp>
    </p:spTree>
    <p:extLst>
      <p:ext uri="{BB962C8B-B14F-4D97-AF65-F5344CB8AC3E}">
        <p14:creationId xmlns:p14="http://schemas.microsoft.com/office/powerpoint/2010/main" val="3538289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766" y="631955"/>
            <a:ext cx="9601200" cy="1078190"/>
          </a:xfrm>
        </p:spPr>
        <p:txBody>
          <a:bodyPr/>
          <a:lstStyle/>
          <a:p>
            <a:r>
              <a:rPr lang="en-US" dirty="0" smtClean="0"/>
              <a:t>Lentils in Bangladesh</a:t>
            </a:r>
            <a:endParaRPr lang="en-US" dirty="0"/>
          </a:p>
        </p:txBody>
      </p:sp>
      <p:sp>
        <p:nvSpPr>
          <p:cNvPr id="3" name="Content Placeholder 2"/>
          <p:cNvSpPr>
            <a:spLocks noGrp="1"/>
          </p:cNvSpPr>
          <p:nvPr>
            <p:ph idx="1"/>
          </p:nvPr>
        </p:nvSpPr>
        <p:spPr>
          <a:xfrm>
            <a:off x="838200" y="1825625"/>
            <a:ext cx="10361023" cy="4351338"/>
          </a:xfrm>
        </p:spPr>
        <p:txBody>
          <a:bodyPr>
            <a:normAutofit fontScale="62500" lnSpcReduction="20000"/>
          </a:bodyPr>
          <a:lstStyle/>
          <a:p>
            <a:r>
              <a:rPr lang="en-US" sz="3400" dirty="0" smtClean="0"/>
              <a:t>Grown after rainy season on conserved soil moisture; winter season is very short (100-110 days) and mild</a:t>
            </a:r>
          </a:p>
          <a:p>
            <a:pPr lvl="1"/>
            <a:r>
              <a:rPr lang="en-US" sz="3000" dirty="0" smtClean="0"/>
              <a:t>Note:  In South Asia region, approximately 11.5 million hectares of land are left fallow after rice</a:t>
            </a:r>
          </a:p>
          <a:p>
            <a:r>
              <a:rPr lang="en-US" sz="3400" dirty="0" smtClean="0"/>
              <a:t>Many competing dry winter crops are found, especially in areas with irrigation; lentil production has been pushed to marginal and sub-marginal lands</a:t>
            </a:r>
          </a:p>
          <a:p>
            <a:r>
              <a:rPr lang="en-US" sz="3400" dirty="0" smtClean="0"/>
              <a:t>Use of lentils as a relay crop is increasing, and several improved varieties have been selected based on their performance under relay conditions (relay cropping has extended lentil production to medium lowlands where lentil cropping after transplanted rice was nearly impossible)</a:t>
            </a:r>
          </a:p>
          <a:p>
            <a:r>
              <a:rPr lang="en-US" sz="3400" dirty="0" smtClean="0"/>
              <a:t>Much of lentil production is mixed/intercropped with other winter crops (wheat, mustard, barley and sugarcane)</a:t>
            </a:r>
          </a:p>
          <a:p>
            <a:r>
              <a:rPr lang="en-US" sz="3400" dirty="0"/>
              <a:t>Area under </a:t>
            </a:r>
            <a:r>
              <a:rPr lang="en-US" sz="3400" dirty="0" smtClean="0"/>
              <a:t>lentil crop has been increasing since 2008  (73,000) -&gt; 145,000 hectares(2015)</a:t>
            </a:r>
            <a:endParaRPr lang="en-US" sz="3400" dirty="0"/>
          </a:p>
          <a:p>
            <a:endParaRPr lang="en-US" dirty="0"/>
          </a:p>
        </p:txBody>
      </p:sp>
    </p:spTree>
    <p:extLst>
      <p:ext uri="{BB962C8B-B14F-4D97-AF65-F5344CB8AC3E}">
        <p14:creationId xmlns:p14="http://schemas.microsoft.com/office/powerpoint/2010/main" val="23027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9348" y="353281"/>
            <a:ext cx="9601200" cy="1078190"/>
          </a:xfrm>
        </p:spPr>
        <p:txBody>
          <a:bodyPr/>
          <a:lstStyle/>
          <a:p>
            <a:r>
              <a:rPr lang="en-US" dirty="0" smtClean="0"/>
              <a:t>Major lentil-growing areas</a:t>
            </a:r>
            <a:endParaRPr lang="en-US" dirty="0"/>
          </a:p>
        </p:txBody>
      </p:sp>
      <p:pic>
        <p:nvPicPr>
          <p:cNvPr id="4" name="Content Placeholder 3"/>
          <p:cNvPicPr>
            <a:picLocks noGrp="1" noChangeAspect="1"/>
          </p:cNvPicPr>
          <p:nvPr>
            <p:ph idx="1"/>
          </p:nvPr>
        </p:nvPicPr>
        <p:blipFill>
          <a:blip r:embed="rId2"/>
          <a:stretch>
            <a:fillRect/>
          </a:stretch>
        </p:blipFill>
        <p:spPr>
          <a:xfrm>
            <a:off x="3884022" y="1255259"/>
            <a:ext cx="3660072" cy="5044018"/>
          </a:xfrm>
          <a:prstGeom prst="rect">
            <a:avLst/>
          </a:prstGeom>
        </p:spPr>
      </p:pic>
    </p:spTree>
    <p:extLst>
      <p:ext uri="{BB962C8B-B14F-4D97-AF65-F5344CB8AC3E}">
        <p14:creationId xmlns:p14="http://schemas.microsoft.com/office/powerpoint/2010/main" val="2803280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71717"/>
            <a:ext cx="9601200" cy="1078190"/>
          </a:xfrm>
        </p:spPr>
        <p:txBody>
          <a:bodyPr/>
          <a:lstStyle/>
          <a:p>
            <a:r>
              <a:rPr lang="en-US" dirty="0" smtClean="0"/>
              <a:t>ICARDA’s </a:t>
            </a:r>
            <a:r>
              <a:rPr lang="en-US" dirty="0" smtClean="0"/>
              <a:t>role in Bangladesh lentils</a:t>
            </a:r>
            <a:endParaRPr lang="en-US" dirty="0"/>
          </a:p>
        </p:txBody>
      </p:sp>
      <p:sp>
        <p:nvSpPr>
          <p:cNvPr id="3" name="Content Placeholder 2"/>
          <p:cNvSpPr>
            <a:spLocks noGrp="1"/>
          </p:cNvSpPr>
          <p:nvPr>
            <p:ph idx="1"/>
          </p:nvPr>
        </p:nvSpPr>
        <p:spPr>
          <a:xfrm>
            <a:off x="911352" y="1368424"/>
            <a:ext cx="10515600" cy="4662261"/>
          </a:xfrm>
        </p:spPr>
        <p:txBody>
          <a:bodyPr>
            <a:normAutofit lnSpcReduction="10000"/>
          </a:bodyPr>
          <a:lstStyle/>
          <a:p>
            <a:r>
              <a:rPr lang="en-US" dirty="0" smtClean="0"/>
              <a:t>Cooperation between ICARDA and PRC for lentil improvement began in late 1970s</a:t>
            </a:r>
          </a:p>
          <a:p>
            <a:pPr lvl="1"/>
            <a:r>
              <a:rPr lang="en-US" dirty="0" smtClean="0"/>
              <a:t>In response to yield and disease crisis in Bangladesh lentil production</a:t>
            </a:r>
          </a:p>
          <a:p>
            <a:pPr lvl="1"/>
            <a:r>
              <a:rPr lang="en-US" dirty="0" smtClean="0"/>
              <a:t>Due to limited success with direct introduction, the breeding strategy was revised to include </a:t>
            </a:r>
            <a:r>
              <a:rPr lang="en-US" dirty="0" smtClean="0"/>
              <a:t>hybridization. </a:t>
            </a:r>
            <a:r>
              <a:rPr lang="en-US" dirty="0" smtClean="0"/>
              <a:t>ICARDA took main role in mid-1980s in making crosses using improved landraces</a:t>
            </a:r>
          </a:p>
          <a:p>
            <a:pPr lvl="1"/>
            <a:r>
              <a:rPr lang="en-US" dirty="0" smtClean="0"/>
              <a:t>During 1980s, ICARDA changed its </a:t>
            </a:r>
            <a:r>
              <a:rPr lang="en-US" dirty="0" smtClean="0"/>
              <a:t>breeding program </a:t>
            </a:r>
            <a:r>
              <a:rPr lang="en-US" dirty="0" smtClean="0"/>
              <a:t>to account for increased national capability; decentralization involved ICARDA developing segregated populations using parents from national programs and incorporating blight and rust resistance; nurseries consisting of genetically fixed materials and segregating populations were shipped to Bangladesh where selections were made under local conditions</a:t>
            </a:r>
          </a:p>
          <a:p>
            <a:pPr lvl="1"/>
            <a:r>
              <a:rPr lang="en-US" dirty="0"/>
              <a:t>More than 2000 germplasm accessions and breeding lines have been supplied to </a:t>
            </a:r>
            <a:r>
              <a:rPr lang="en-US" dirty="0" smtClean="0"/>
              <a:t>BARI</a:t>
            </a:r>
          </a:p>
          <a:p>
            <a:r>
              <a:rPr lang="en-US" dirty="0" smtClean="0"/>
              <a:t>Major improvements:</a:t>
            </a:r>
          </a:p>
          <a:p>
            <a:pPr lvl="1"/>
            <a:r>
              <a:rPr lang="en-US" dirty="0" smtClean="0"/>
              <a:t>BARI-3 </a:t>
            </a:r>
            <a:r>
              <a:rPr lang="en-US" dirty="0" smtClean="0"/>
              <a:t>and BARI-4 varieties were introduced in 1996—resistance to rust and blight and suitability in cropping system were main criteria used during </a:t>
            </a:r>
            <a:r>
              <a:rPr lang="en-US" dirty="0" smtClean="0"/>
              <a:t>breeding</a:t>
            </a:r>
          </a:p>
          <a:p>
            <a:pPr lvl="1"/>
            <a:r>
              <a:rPr lang="en-US" dirty="0" smtClean="0"/>
              <a:t>BARI-5 </a:t>
            </a:r>
            <a:r>
              <a:rPr lang="en-US" dirty="0" smtClean="0"/>
              <a:t>&amp; 6  introduced in 2006, with a focus on cooking qualities and nutrient content</a:t>
            </a:r>
          </a:p>
          <a:p>
            <a:endParaRPr lang="en-US" dirty="0"/>
          </a:p>
        </p:txBody>
      </p:sp>
    </p:spTree>
    <p:extLst>
      <p:ext uri="{BB962C8B-B14F-4D97-AF65-F5344CB8AC3E}">
        <p14:creationId xmlns:p14="http://schemas.microsoft.com/office/powerpoint/2010/main" val="2918440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7592" y="0"/>
            <a:ext cx="9601200" cy="1078190"/>
          </a:xfrm>
        </p:spPr>
        <p:txBody>
          <a:bodyPr>
            <a:normAutofit fontScale="90000"/>
          </a:bodyPr>
          <a:lstStyle/>
          <a:p>
            <a:r>
              <a:rPr lang="en-US" dirty="0" smtClean="0"/>
              <a:t>Lentil variety releases, PRC, Bangladesh</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5655"/>
              </p:ext>
            </p:extLst>
          </p:nvPr>
        </p:nvGraphicFramePr>
        <p:xfrm>
          <a:off x="746760" y="865505"/>
          <a:ext cx="10515601" cy="5285359"/>
        </p:xfrm>
        <a:graphic>
          <a:graphicData uri="http://schemas.openxmlformats.org/drawingml/2006/table">
            <a:tbl>
              <a:tblPr firstRow="1" bandRow="1">
                <a:tableStyleId>{5C22544A-7EE6-4342-B048-85BDC9FD1C3A}</a:tableStyleId>
              </a:tblPr>
              <a:tblGrid>
                <a:gridCol w="826008">
                  <a:extLst>
                    <a:ext uri="{9D8B030D-6E8A-4147-A177-3AD203B41FA5}">
                      <a16:colId xmlns:a16="http://schemas.microsoft.com/office/drawing/2014/main" val="3738294845"/>
                    </a:ext>
                  </a:extLst>
                </a:gridCol>
                <a:gridCol w="868680">
                  <a:extLst>
                    <a:ext uri="{9D8B030D-6E8A-4147-A177-3AD203B41FA5}">
                      <a16:colId xmlns:a16="http://schemas.microsoft.com/office/drawing/2014/main" val="234209955"/>
                    </a:ext>
                  </a:extLst>
                </a:gridCol>
                <a:gridCol w="2532888">
                  <a:extLst>
                    <a:ext uri="{9D8B030D-6E8A-4147-A177-3AD203B41FA5}">
                      <a16:colId xmlns:a16="http://schemas.microsoft.com/office/drawing/2014/main" val="3037131140"/>
                    </a:ext>
                  </a:extLst>
                </a:gridCol>
                <a:gridCol w="4215384">
                  <a:extLst>
                    <a:ext uri="{9D8B030D-6E8A-4147-A177-3AD203B41FA5}">
                      <a16:colId xmlns:a16="http://schemas.microsoft.com/office/drawing/2014/main" val="4251609089"/>
                    </a:ext>
                  </a:extLst>
                </a:gridCol>
                <a:gridCol w="1152144">
                  <a:extLst>
                    <a:ext uri="{9D8B030D-6E8A-4147-A177-3AD203B41FA5}">
                      <a16:colId xmlns:a16="http://schemas.microsoft.com/office/drawing/2014/main" val="287826944"/>
                    </a:ext>
                  </a:extLst>
                </a:gridCol>
                <a:gridCol w="920497">
                  <a:extLst>
                    <a:ext uri="{9D8B030D-6E8A-4147-A177-3AD203B41FA5}">
                      <a16:colId xmlns:a16="http://schemas.microsoft.com/office/drawing/2014/main" val="2850652757"/>
                    </a:ext>
                  </a:extLst>
                </a:gridCol>
              </a:tblGrid>
              <a:tr h="610823">
                <a:tc>
                  <a:txBody>
                    <a:bodyPr/>
                    <a:lstStyle/>
                    <a:p>
                      <a:r>
                        <a:rPr lang="en-US" sz="1400" dirty="0" smtClean="0"/>
                        <a:t>Variety</a:t>
                      </a:r>
                      <a:endParaRPr lang="en-US" sz="1400" dirty="0"/>
                    </a:p>
                  </a:txBody>
                  <a:tcPr/>
                </a:tc>
                <a:tc>
                  <a:txBody>
                    <a:bodyPr/>
                    <a:lstStyle/>
                    <a:p>
                      <a:r>
                        <a:rPr lang="en-US" sz="1400" dirty="0" smtClean="0"/>
                        <a:t>Release</a:t>
                      </a:r>
                      <a:r>
                        <a:rPr lang="en-US" sz="1400" baseline="0" dirty="0" smtClean="0"/>
                        <a:t> </a:t>
                      </a:r>
                      <a:r>
                        <a:rPr lang="en-US" sz="1400" dirty="0" smtClean="0"/>
                        <a:t>Year </a:t>
                      </a:r>
                      <a:endParaRPr lang="en-US" sz="1400" dirty="0"/>
                    </a:p>
                  </a:txBody>
                  <a:tcPr/>
                </a:tc>
                <a:tc>
                  <a:txBody>
                    <a:bodyPr/>
                    <a:lstStyle/>
                    <a:p>
                      <a:r>
                        <a:rPr lang="en-US" sz="1400" dirty="0" smtClean="0"/>
                        <a:t>Germplasm</a:t>
                      </a:r>
                      <a:r>
                        <a:rPr lang="en-US" sz="1400" baseline="0" dirty="0" smtClean="0"/>
                        <a:t> (Originating organization)</a:t>
                      </a:r>
                      <a:endParaRPr lang="en-US" sz="1400" dirty="0"/>
                    </a:p>
                  </a:txBody>
                  <a:tcPr/>
                </a:tc>
                <a:tc>
                  <a:txBody>
                    <a:bodyPr/>
                    <a:lstStyle/>
                    <a:p>
                      <a:r>
                        <a:rPr lang="en-US" sz="1400" dirty="0" smtClean="0"/>
                        <a:t>Characteristics</a:t>
                      </a:r>
                      <a:endParaRPr lang="en-US" sz="1400" dirty="0"/>
                    </a:p>
                  </a:txBody>
                  <a:tcPr/>
                </a:tc>
                <a:tc>
                  <a:txBody>
                    <a:bodyPr/>
                    <a:lstStyle/>
                    <a:p>
                      <a:r>
                        <a:rPr lang="en-US" sz="1400" dirty="0" smtClean="0"/>
                        <a:t>Maturity</a:t>
                      </a:r>
                      <a:endParaRPr lang="en-US" sz="1400" dirty="0"/>
                    </a:p>
                  </a:txBody>
                  <a:tcPr/>
                </a:tc>
                <a:tc>
                  <a:txBody>
                    <a:bodyPr/>
                    <a:lstStyle/>
                    <a:p>
                      <a:r>
                        <a:rPr lang="en-US" sz="1400" dirty="0" smtClean="0"/>
                        <a:t>Yield (t/ha)</a:t>
                      </a:r>
                      <a:endParaRPr lang="en-US" sz="1400" dirty="0"/>
                    </a:p>
                  </a:txBody>
                  <a:tcPr/>
                </a:tc>
                <a:extLst>
                  <a:ext uri="{0D108BD9-81ED-4DB2-BD59-A6C34878D82A}">
                    <a16:rowId xmlns:a16="http://schemas.microsoft.com/office/drawing/2014/main" val="329214024"/>
                  </a:ext>
                </a:extLst>
              </a:tr>
              <a:tr h="370760">
                <a:tc>
                  <a:txBody>
                    <a:bodyPr/>
                    <a:lstStyle/>
                    <a:p>
                      <a:r>
                        <a:rPr lang="en-US" sz="1400" dirty="0" smtClean="0"/>
                        <a:t>BARI-1</a:t>
                      </a:r>
                      <a:endParaRPr lang="en-US" sz="1400" dirty="0"/>
                    </a:p>
                  </a:txBody>
                  <a:tcPr/>
                </a:tc>
                <a:tc>
                  <a:txBody>
                    <a:bodyPr/>
                    <a:lstStyle/>
                    <a:p>
                      <a:r>
                        <a:rPr lang="en-US" sz="1400" dirty="0" smtClean="0"/>
                        <a:t>1991</a:t>
                      </a:r>
                      <a:endParaRPr lang="en-US" sz="1400" dirty="0"/>
                    </a:p>
                  </a:txBody>
                  <a:tcPr/>
                </a:tc>
                <a:tc>
                  <a:txBody>
                    <a:bodyPr/>
                    <a:lstStyle/>
                    <a:p>
                      <a:r>
                        <a:rPr lang="en-US" sz="1400" dirty="0" smtClean="0"/>
                        <a:t>Local selection (BARI/ICARDA)</a:t>
                      </a:r>
                      <a:endParaRPr lang="en-US" sz="1400" dirty="0"/>
                    </a:p>
                  </a:txBody>
                  <a:tcPr/>
                </a:tc>
                <a:tc>
                  <a:txBody>
                    <a:bodyPr/>
                    <a:lstStyle/>
                    <a:p>
                      <a:endParaRPr lang="en-US" sz="1400" dirty="0"/>
                    </a:p>
                  </a:txBody>
                  <a:tcPr/>
                </a:tc>
                <a:tc>
                  <a:txBody>
                    <a:bodyPr/>
                    <a:lstStyle/>
                    <a:p>
                      <a:r>
                        <a:rPr lang="en-US" sz="1400" dirty="0" smtClean="0"/>
                        <a:t>105-110</a:t>
                      </a:r>
                      <a:endParaRPr lang="en-US" sz="1400" dirty="0"/>
                    </a:p>
                  </a:txBody>
                  <a:tcPr/>
                </a:tc>
                <a:tc>
                  <a:txBody>
                    <a:bodyPr/>
                    <a:lstStyle/>
                    <a:p>
                      <a:r>
                        <a:rPr lang="en-US" sz="1400" dirty="0" smtClean="0"/>
                        <a:t>1.7-1.8</a:t>
                      </a:r>
                      <a:endParaRPr lang="en-US" sz="1400" dirty="0"/>
                    </a:p>
                  </a:txBody>
                  <a:tcPr/>
                </a:tc>
                <a:extLst>
                  <a:ext uri="{0D108BD9-81ED-4DB2-BD59-A6C34878D82A}">
                    <a16:rowId xmlns:a16="http://schemas.microsoft.com/office/drawing/2014/main" val="1530983262"/>
                  </a:ext>
                </a:extLst>
              </a:tr>
              <a:tr h="349042">
                <a:tc>
                  <a:txBody>
                    <a:bodyPr/>
                    <a:lstStyle/>
                    <a:p>
                      <a:r>
                        <a:rPr lang="en-US" sz="1400" dirty="0" smtClean="0"/>
                        <a:t>BARI-2</a:t>
                      </a:r>
                      <a:endParaRPr lang="en-US" sz="1400" dirty="0"/>
                    </a:p>
                  </a:txBody>
                  <a:tcPr/>
                </a:tc>
                <a:tc>
                  <a:txBody>
                    <a:bodyPr/>
                    <a:lstStyle/>
                    <a:p>
                      <a:r>
                        <a:rPr lang="en-US" sz="1400" dirty="0" smtClean="0"/>
                        <a:t>1993</a:t>
                      </a:r>
                      <a:endParaRPr lang="en-US" sz="1400" dirty="0"/>
                    </a:p>
                  </a:txBody>
                  <a:tcPr/>
                </a:tc>
                <a:tc>
                  <a:txBody>
                    <a:bodyPr/>
                    <a:lstStyle/>
                    <a:p>
                      <a:r>
                        <a:rPr lang="en-US" sz="1400" dirty="0" smtClean="0"/>
                        <a:t>ICARDA (BARI/ICARDA)</a:t>
                      </a:r>
                      <a:endParaRPr lang="en-US" sz="1400" dirty="0"/>
                    </a:p>
                  </a:txBody>
                  <a:tcPr/>
                </a:tc>
                <a:tc>
                  <a:txBody>
                    <a:bodyPr/>
                    <a:lstStyle/>
                    <a:p>
                      <a:r>
                        <a:rPr lang="en-IN" sz="1400" kern="1200" dirty="0" smtClean="0">
                          <a:solidFill>
                            <a:schemeClr val="dk1"/>
                          </a:solidFill>
                          <a:effectLst/>
                          <a:latin typeface="+mn-lt"/>
                          <a:ea typeface="+mn-ea"/>
                          <a:cs typeface="+mn-cs"/>
                        </a:rPr>
                        <a:t>High yield and rust resistance</a:t>
                      </a:r>
                      <a:endParaRPr lang="en-US" sz="1400" dirty="0"/>
                    </a:p>
                  </a:txBody>
                  <a:tcPr/>
                </a:tc>
                <a:tc>
                  <a:txBody>
                    <a:bodyPr/>
                    <a:lstStyle/>
                    <a:p>
                      <a:r>
                        <a:rPr lang="en-US" sz="1400" dirty="0" smtClean="0"/>
                        <a:t>105-110</a:t>
                      </a:r>
                      <a:endParaRPr lang="en-US" sz="1400" dirty="0"/>
                    </a:p>
                  </a:txBody>
                  <a:tcPr/>
                </a:tc>
                <a:tc>
                  <a:txBody>
                    <a:bodyPr/>
                    <a:lstStyle/>
                    <a:p>
                      <a:r>
                        <a:rPr lang="en-US" sz="1400" dirty="0" smtClean="0"/>
                        <a:t>1.5-1.7</a:t>
                      </a:r>
                      <a:endParaRPr lang="en-US" sz="1400" dirty="0"/>
                    </a:p>
                  </a:txBody>
                  <a:tcPr/>
                </a:tc>
                <a:extLst>
                  <a:ext uri="{0D108BD9-81ED-4DB2-BD59-A6C34878D82A}">
                    <a16:rowId xmlns:a16="http://schemas.microsoft.com/office/drawing/2014/main" val="975483127"/>
                  </a:ext>
                </a:extLst>
              </a:tr>
              <a:tr h="382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BARI-3</a:t>
                      </a:r>
                    </a:p>
                  </a:txBody>
                  <a:tcPr/>
                </a:tc>
                <a:tc>
                  <a:txBody>
                    <a:bodyPr/>
                    <a:lstStyle/>
                    <a:p>
                      <a:r>
                        <a:rPr lang="en-US" sz="1400" dirty="0" smtClean="0"/>
                        <a:t>1996</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Local cross (BARI/ICARDA)</a:t>
                      </a:r>
                      <a:endParaRPr lang="en-US" sz="1400" dirty="0"/>
                    </a:p>
                  </a:txBody>
                  <a:tcPr/>
                </a:tc>
                <a:tc>
                  <a:txBody>
                    <a:bodyPr/>
                    <a:lstStyle/>
                    <a:p>
                      <a:r>
                        <a:rPr lang="en-IN" sz="1400" kern="1200" dirty="0" smtClean="0">
                          <a:solidFill>
                            <a:schemeClr val="dk1"/>
                          </a:solidFill>
                          <a:effectLst/>
                          <a:latin typeface="+mn-lt"/>
                          <a:ea typeface="+mn-ea"/>
                          <a:cs typeface="+mn-cs"/>
                        </a:rPr>
                        <a:t>High yield and rust resistance; thin seed coat</a:t>
                      </a:r>
                      <a:endParaRPr lang="en-US" sz="1400" dirty="0"/>
                    </a:p>
                  </a:txBody>
                  <a:tcPr/>
                </a:tc>
                <a:tc>
                  <a:txBody>
                    <a:bodyPr/>
                    <a:lstStyle/>
                    <a:p>
                      <a:r>
                        <a:rPr lang="en-US" sz="1400" dirty="0" smtClean="0"/>
                        <a:t>100-105</a:t>
                      </a:r>
                      <a:endParaRPr lang="en-US" sz="1400" dirty="0"/>
                    </a:p>
                  </a:txBody>
                  <a:tcPr/>
                </a:tc>
                <a:tc>
                  <a:txBody>
                    <a:bodyPr/>
                    <a:lstStyle/>
                    <a:p>
                      <a:r>
                        <a:rPr lang="en-US" sz="1400" dirty="0" smtClean="0"/>
                        <a:t>1.5-1.7</a:t>
                      </a:r>
                      <a:endParaRPr lang="en-US" sz="1400" dirty="0"/>
                    </a:p>
                  </a:txBody>
                  <a:tcPr/>
                </a:tc>
                <a:extLst>
                  <a:ext uri="{0D108BD9-81ED-4DB2-BD59-A6C34878D82A}">
                    <a16:rowId xmlns:a16="http://schemas.microsoft.com/office/drawing/2014/main" val="133769876"/>
                  </a:ext>
                </a:extLst>
              </a:tr>
              <a:tr h="3490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BARI-4</a:t>
                      </a:r>
                    </a:p>
                  </a:txBody>
                  <a:tcPr/>
                </a:tc>
                <a:tc>
                  <a:txBody>
                    <a:bodyPr/>
                    <a:lstStyle/>
                    <a:p>
                      <a:r>
                        <a:rPr lang="en-US" sz="1400" dirty="0" smtClean="0"/>
                        <a:t>1996</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ICARDA (BARI/ICARDA)</a:t>
                      </a:r>
                      <a:endParaRPr lang="en-US" sz="1400" dirty="0"/>
                    </a:p>
                  </a:txBody>
                  <a:tcPr/>
                </a:tc>
                <a:tc>
                  <a:txBody>
                    <a:bodyPr/>
                    <a:lstStyle/>
                    <a:p>
                      <a:r>
                        <a:rPr lang="en-US" sz="1400" dirty="0" smtClean="0"/>
                        <a:t>SB and rust resistance; high in iron</a:t>
                      </a:r>
                      <a:endParaRPr lang="en-US" sz="1400" dirty="0"/>
                    </a:p>
                  </a:txBody>
                  <a:tcPr/>
                </a:tc>
                <a:tc>
                  <a:txBody>
                    <a:bodyPr/>
                    <a:lstStyle/>
                    <a:p>
                      <a:r>
                        <a:rPr lang="en-US" sz="1400" dirty="0" smtClean="0"/>
                        <a:t>110-115</a:t>
                      </a:r>
                      <a:endParaRPr lang="en-US" sz="1400" dirty="0"/>
                    </a:p>
                  </a:txBody>
                  <a:tcPr/>
                </a:tc>
                <a:tc>
                  <a:txBody>
                    <a:bodyPr/>
                    <a:lstStyle/>
                    <a:p>
                      <a:r>
                        <a:rPr lang="en-US" sz="1400" dirty="0" smtClean="0"/>
                        <a:t>1.6-1.7</a:t>
                      </a:r>
                      <a:endParaRPr lang="en-US" sz="1400" dirty="0"/>
                    </a:p>
                  </a:txBody>
                  <a:tcPr/>
                </a:tc>
                <a:extLst>
                  <a:ext uri="{0D108BD9-81ED-4DB2-BD59-A6C34878D82A}">
                    <a16:rowId xmlns:a16="http://schemas.microsoft.com/office/drawing/2014/main" val="2044464997"/>
                  </a:ext>
                </a:extLst>
              </a:tr>
              <a:tr h="373334">
                <a:tc>
                  <a:txBody>
                    <a:bodyPr/>
                    <a:lstStyle/>
                    <a:p>
                      <a:r>
                        <a:rPr lang="en-US" sz="1400" dirty="0" smtClean="0"/>
                        <a:t>BARI-5</a:t>
                      </a:r>
                      <a:endParaRPr lang="en-US" sz="1400" dirty="0"/>
                    </a:p>
                  </a:txBody>
                  <a:tcPr/>
                </a:tc>
                <a:tc>
                  <a:txBody>
                    <a:bodyPr/>
                    <a:lstStyle/>
                    <a:p>
                      <a:r>
                        <a:rPr lang="en-US" sz="1400" dirty="0" smtClean="0"/>
                        <a:t>2006</a:t>
                      </a:r>
                      <a:endParaRPr lang="en-US" sz="1400" dirty="0"/>
                    </a:p>
                  </a:txBody>
                  <a:tcPr/>
                </a:tc>
                <a:tc>
                  <a:txBody>
                    <a:bodyPr/>
                    <a:lstStyle/>
                    <a:p>
                      <a:r>
                        <a:rPr lang="en-US" sz="1400" dirty="0" smtClean="0"/>
                        <a:t>ICARDA (BARI/ICARDA)</a:t>
                      </a:r>
                      <a:endParaRPr lang="en-US" sz="1400" dirty="0"/>
                    </a:p>
                  </a:txBody>
                  <a:tcPr/>
                </a:tc>
                <a:tc>
                  <a:txBody>
                    <a:bodyPr/>
                    <a:lstStyle/>
                    <a:p>
                      <a:r>
                        <a:rPr lang="en-IN" sz="1400" kern="1200" dirty="0" smtClean="0">
                          <a:solidFill>
                            <a:schemeClr val="dk1"/>
                          </a:solidFill>
                          <a:effectLst/>
                          <a:latin typeface="+mn-lt"/>
                          <a:ea typeface="+mn-ea"/>
                          <a:cs typeface="+mn-cs"/>
                        </a:rPr>
                        <a:t>Resistant to SB and rust, tolerant to foot rot</a:t>
                      </a:r>
                      <a:endParaRPr lang="en-US" sz="1400" dirty="0"/>
                    </a:p>
                  </a:txBody>
                  <a:tcPr/>
                </a:tc>
                <a:tc>
                  <a:txBody>
                    <a:bodyPr/>
                    <a:lstStyle/>
                    <a:p>
                      <a:r>
                        <a:rPr lang="en-US" sz="1400" dirty="0" smtClean="0"/>
                        <a:t>110-115</a:t>
                      </a:r>
                      <a:endParaRPr lang="en-US" sz="1400" dirty="0"/>
                    </a:p>
                  </a:txBody>
                  <a:tcPr/>
                </a:tc>
                <a:tc>
                  <a:txBody>
                    <a:bodyPr/>
                    <a:lstStyle/>
                    <a:p>
                      <a:r>
                        <a:rPr lang="en-US" sz="1400" dirty="0" smtClean="0"/>
                        <a:t>1.4-1.6</a:t>
                      </a:r>
                      <a:endParaRPr lang="en-US" sz="1400" dirty="0"/>
                    </a:p>
                  </a:txBody>
                  <a:tcPr/>
                </a:tc>
                <a:extLst>
                  <a:ext uri="{0D108BD9-81ED-4DB2-BD59-A6C34878D82A}">
                    <a16:rowId xmlns:a16="http://schemas.microsoft.com/office/drawing/2014/main" val="1389417162"/>
                  </a:ext>
                </a:extLst>
              </a:tr>
              <a:tr h="349042">
                <a:tc>
                  <a:txBody>
                    <a:bodyPr/>
                    <a:lstStyle/>
                    <a:p>
                      <a:r>
                        <a:rPr lang="en-US" sz="1400" dirty="0" smtClean="0"/>
                        <a:t>BARI-6</a:t>
                      </a:r>
                      <a:endParaRPr lang="en-US" sz="1400" dirty="0"/>
                    </a:p>
                  </a:txBody>
                  <a:tcPr/>
                </a:tc>
                <a:tc>
                  <a:txBody>
                    <a:bodyPr/>
                    <a:lstStyle/>
                    <a:p>
                      <a:r>
                        <a:rPr lang="en-US" sz="1400" dirty="0" smtClean="0"/>
                        <a:t>2006</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ICARDA (BARI/ICARDA)</a:t>
                      </a:r>
                      <a:endParaRPr lang="en-US" sz="1400" dirty="0"/>
                    </a:p>
                  </a:txBody>
                  <a:tcPr/>
                </a:tc>
                <a:tc>
                  <a:txBody>
                    <a:bodyPr/>
                    <a:lstStyle/>
                    <a:p>
                      <a:pPr marL="0" marR="0">
                        <a:lnSpc>
                          <a:spcPct val="115000"/>
                        </a:lnSpc>
                        <a:spcBef>
                          <a:spcPts val="0"/>
                        </a:spcBef>
                        <a:spcAft>
                          <a:spcPts val="1000"/>
                        </a:spcAft>
                      </a:pPr>
                      <a:r>
                        <a:rPr lang="en-IN" sz="1400" dirty="0" smtClean="0"/>
                        <a:t>Tolerant </a:t>
                      </a:r>
                      <a:r>
                        <a:rPr lang="en-IN" sz="1400" dirty="0"/>
                        <a:t>to SB and </a:t>
                      </a:r>
                      <a:r>
                        <a:rPr lang="en-IN" sz="1400" dirty="0" smtClean="0"/>
                        <a:t>rust; high in iron </a:t>
                      </a:r>
                      <a:endParaRPr lang="en-US" sz="1400" dirty="0"/>
                    </a:p>
                  </a:txBody>
                  <a:tcPr marL="68580" marR="68580" marT="0" marB="0"/>
                </a:tc>
                <a:tc>
                  <a:txBody>
                    <a:bodyPr/>
                    <a:lstStyle/>
                    <a:p>
                      <a:r>
                        <a:rPr lang="en-US" sz="1400" dirty="0" smtClean="0"/>
                        <a:t>105-110</a:t>
                      </a:r>
                      <a:endParaRPr lang="en-US" sz="1400" dirty="0"/>
                    </a:p>
                  </a:txBody>
                  <a:tcPr/>
                </a:tc>
                <a:tc>
                  <a:txBody>
                    <a:bodyPr/>
                    <a:lstStyle/>
                    <a:p>
                      <a:r>
                        <a:rPr lang="en-US" sz="1400" dirty="0" smtClean="0"/>
                        <a:t>2.2-2.3</a:t>
                      </a:r>
                      <a:endParaRPr lang="en-US" sz="1400" dirty="0"/>
                    </a:p>
                  </a:txBody>
                  <a:tcPr/>
                </a:tc>
                <a:extLst>
                  <a:ext uri="{0D108BD9-81ED-4DB2-BD59-A6C34878D82A}">
                    <a16:rowId xmlns:a16="http://schemas.microsoft.com/office/drawing/2014/main" val="2049202297"/>
                  </a:ext>
                </a:extLst>
              </a:tr>
              <a:tr h="364190">
                <a:tc>
                  <a:txBody>
                    <a:bodyPr/>
                    <a:lstStyle/>
                    <a:p>
                      <a:r>
                        <a:rPr lang="en-US" sz="1400" dirty="0" smtClean="0"/>
                        <a:t>BARI-7</a:t>
                      </a:r>
                      <a:endParaRPr lang="en-US" sz="1400" dirty="0"/>
                    </a:p>
                  </a:txBody>
                  <a:tcPr/>
                </a:tc>
                <a:tc>
                  <a:txBody>
                    <a:bodyPr/>
                    <a:lstStyle/>
                    <a:p>
                      <a:r>
                        <a:rPr lang="en-US" sz="1400" dirty="0" smtClean="0"/>
                        <a:t>2011</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ICARDA (BARI/ICARDA)</a:t>
                      </a:r>
                      <a:endParaRPr lang="en-US" sz="1400" dirty="0"/>
                    </a:p>
                  </a:txBody>
                  <a:tcPr/>
                </a:tc>
                <a:tc>
                  <a:txBody>
                    <a:bodyPr/>
                    <a:lstStyle/>
                    <a:p>
                      <a:pPr marL="0" marR="0">
                        <a:lnSpc>
                          <a:spcPct val="115000"/>
                        </a:lnSpc>
                        <a:spcBef>
                          <a:spcPts val="0"/>
                        </a:spcBef>
                        <a:spcAft>
                          <a:spcPts val="1000"/>
                        </a:spcAft>
                      </a:pPr>
                      <a:r>
                        <a:rPr lang="en-IN" sz="1400" dirty="0" smtClean="0"/>
                        <a:t>Tolerant </a:t>
                      </a:r>
                      <a:r>
                        <a:rPr lang="en-IN" sz="1400" dirty="0"/>
                        <a:t>to SB and rust; micronutrient-dense variety</a:t>
                      </a:r>
                      <a:endParaRPr lang="en-US" sz="1400" dirty="0"/>
                    </a:p>
                  </a:txBody>
                  <a:tcPr marL="68580" marR="68580" marT="0" marB="0"/>
                </a:tc>
                <a:tc>
                  <a:txBody>
                    <a:bodyPr/>
                    <a:lstStyle/>
                    <a:p>
                      <a:r>
                        <a:rPr lang="en-US" sz="1400" dirty="0" smtClean="0"/>
                        <a:t>110-115</a:t>
                      </a:r>
                      <a:endParaRPr lang="en-US" sz="1400" dirty="0"/>
                    </a:p>
                  </a:txBody>
                  <a:tcPr/>
                </a:tc>
                <a:tc>
                  <a:txBody>
                    <a:bodyPr/>
                    <a:lstStyle/>
                    <a:p>
                      <a:r>
                        <a:rPr lang="en-US" sz="1400" dirty="0" smtClean="0"/>
                        <a:t>1.8-2.3</a:t>
                      </a:r>
                      <a:endParaRPr lang="en-US" sz="1400" dirty="0"/>
                    </a:p>
                  </a:txBody>
                  <a:tcPr/>
                </a:tc>
                <a:extLst>
                  <a:ext uri="{0D108BD9-81ED-4DB2-BD59-A6C34878D82A}">
                    <a16:rowId xmlns:a16="http://schemas.microsoft.com/office/drawing/2014/main" val="1639819695"/>
                  </a:ext>
                </a:extLst>
              </a:tr>
              <a:tr h="493776">
                <a:tc>
                  <a:txBody>
                    <a:bodyPr/>
                    <a:lstStyle/>
                    <a:p>
                      <a:r>
                        <a:rPr lang="en-US" sz="1400" dirty="0" smtClean="0"/>
                        <a:t>BINA-4</a:t>
                      </a:r>
                      <a:endParaRPr lang="en-US" sz="1400" dirty="0"/>
                    </a:p>
                  </a:txBody>
                  <a:tcPr/>
                </a:tc>
                <a:tc>
                  <a:txBody>
                    <a:bodyPr/>
                    <a:lstStyle/>
                    <a:p>
                      <a:r>
                        <a:rPr lang="en-US" sz="1400" dirty="0" smtClean="0"/>
                        <a:t>2009</a:t>
                      </a:r>
                      <a:endParaRPr lang="en-US" sz="1400" dirty="0"/>
                    </a:p>
                  </a:txBody>
                  <a:tcPr/>
                </a:tc>
                <a:tc>
                  <a:txBody>
                    <a:bodyPr/>
                    <a:lstStyle/>
                    <a:p>
                      <a:r>
                        <a:rPr lang="en-US" sz="1400" dirty="0" smtClean="0"/>
                        <a:t>ICARDA</a:t>
                      </a:r>
                      <a:r>
                        <a:rPr lang="en-US" sz="1400" baseline="0" dirty="0" smtClean="0"/>
                        <a:t> (BINA/ICARDA)</a:t>
                      </a:r>
                      <a:endParaRPr lang="en-US" sz="1400" dirty="0"/>
                    </a:p>
                  </a:txBody>
                  <a:tcPr/>
                </a:tc>
                <a:tc>
                  <a:txBody>
                    <a:bodyPr/>
                    <a:lstStyle/>
                    <a:p>
                      <a:r>
                        <a:rPr lang="en-IN" sz="1400" kern="1200" dirty="0" smtClean="0">
                          <a:solidFill>
                            <a:schemeClr val="dk1"/>
                          </a:solidFill>
                          <a:effectLst/>
                          <a:latin typeface="+mn-lt"/>
                          <a:ea typeface="+mn-ea"/>
                          <a:cs typeface="+mn-cs"/>
                        </a:rPr>
                        <a:t>Moderately resistant to rust, foot and root rot; good cooking quality</a:t>
                      </a:r>
                      <a:endParaRPr lang="en-US" sz="1400" dirty="0"/>
                    </a:p>
                  </a:txBody>
                  <a:tcPr/>
                </a:tc>
                <a:tc>
                  <a:txBody>
                    <a:bodyPr/>
                    <a:lstStyle/>
                    <a:p>
                      <a:r>
                        <a:rPr lang="en-US" sz="1400" dirty="0" smtClean="0"/>
                        <a:t>96-102</a:t>
                      </a:r>
                      <a:endParaRPr lang="en-US" sz="1400" dirty="0"/>
                    </a:p>
                  </a:txBody>
                  <a:tcPr/>
                </a:tc>
                <a:tc>
                  <a:txBody>
                    <a:bodyPr/>
                    <a:lstStyle/>
                    <a:p>
                      <a:r>
                        <a:rPr lang="en-US" sz="1400" dirty="0" smtClean="0"/>
                        <a:t>1.8</a:t>
                      </a:r>
                      <a:endParaRPr lang="en-US" sz="1400" dirty="0"/>
                    </a:p>
                  </a:txBody>
                  <a:tcPr/>
                </a:tc>
                <a:extLst>
                  <a:ext uri="{0D108BD9-81ED-4DB2-BD59-A6C34878D82A}">
                    <a16:rowId xmlns:a16="http://schemas.microsoft.com/office/drawing/2014/main" val="2719615477"/>
                  </a:ext>
                </a:extLst>
              </a:tr>
              <a:tr h="515112">
                <a:tc>
                  <a:txBody>
                    <a:bodyPr/>
                    <a:lstStyle/>
                    <a:p>
                      <a:r>
                        <a:rPr lang="en-US" sz="1400" dirty="0" smtClean="0"/>
                        <a:t>BINA-5</a:t>
                      </a:r>
                      <a:endParaRPr lang="en-US" sz="1400" dirty="0"/>
                    </a:p>
                  </a:txBody>
                  <a:tcPr/>
                </a:tc>
                <a:tc>
                  <a:txBody>
                    <a:bodyPr/>
                    <a:lstStyle/>
                    <a:p>
                      <a:r>
                        <a:rPr lang="en-US" sz="1400" dirty="0" smtClean="0"/>
                        <a:t>2011</a:t>
                      </a:r>
                      <a:endParaRPr lang="en-US" sz="1400" dirty="0"/>
                    </a:p>
                  </a:txBody>
                  <a:tcPr/>
                </a:tc>
                <a:tc>
                  <a:txBody>
                    <a:bodyPr/>
                    <a:lstStyle/>
                    <a:p>
                      <a:r>
                        <a:rPr lang="en-US" sz="1400" dirty="0" smtClean="0"/>
                        <a:t>BINA</a:t>
                      </a:r>
                      <a:endParaRPr lang="en-US" sz="1400" dirty="0"/>
                    </a:p>
                  </a:txBody>
                  <a:tcPr/>
                </a:tc>
                <a:tc>
                  <a:txBody>
                    <a:bodyPr/>
                    <a:lstStyle/>
                    <a:p>
                      <a:r>
                        <a:rPr lang="en-IN" sz="1400" kern="1200" dirty="0" smtClean="0">
                          <a:solidFill>
                            <a:schemeClr val="dk1"/>
                          </a:solidFill>
                          <a:effectLst/>
                          <a:latin typeface="+mn-lt"/>
                          <a:ea typeface="+mn-ea"/>
                          <a:cs typeface="+mn-cs"/>
                        </a:rPr>
                        <a:t>Tolerant to blight and rust, red </a:t>
                      </a:r>
                      <a:r>
                        <a:rPr lang="en-IN" sz="1400" kern="1200" dirty="0" err="1" smtClean="0">
                          <a:solidFill>
                            <a:schemeClr val="dk1"/>
                          </a:solidFill>
                          <a:effectLst/>
                          <a:latin typeface="+mn-lt"/>
                          <a:ea typeface="+mn-ea"/>
                          <a:cs typeface="+mn-cs"/>
                        </a:rPr>
                        <a:t>color</a:t>
                      </a:r>
                      <a:r>
                        <a:rPr lang="en-IN" sz="1400" kern="1200" dirty="0" smtClean="0">
                          <a:solidFill>
                            <a:schemeClr val="dk1"/>
                          </a:solidFill>
                          <a:effectLst/>
                          <a:latin typeface="+mn-lt"/>
                          <a:ea typeface="+mn-ea"/>
                          <a:cs typeface="+mn-cs"/>
                        </a:rPr>
                        <a:t>, good cooking quality; crude protein (29-30%)</a:t>
                      </a:r>
                      <a:endParaRPr lang="en-US" sz="1400" dirty="0"/>
                    </a:p>
                  </a:txBody>
                  <a:tcPr/>
                </a:tc>
                <a:tc>
                  <a:txBody>
                    <a:bodyPr/>
                    <a:lstStyle/>
                    <a:p>
                      <a:r>
                        <a:rPr lang="en-US" sz="1400" dirty="0" smtClean="0"/>
                        <a:t>99-104</a:t>
                      </a:r>
                      <a:endParaRPr lang="en-US" sz="1400" dirty="0"/>
                    </a:p>
                  </a:txBody>
                  <a:tcPr/>
                </a:tc>
                <a:tc>
                  <a:txBody>
                    <a:bodyPr/>
                    <a:lstStyle/>
                    <a:p>
                      <a:r>
                        <a:rPr lang="en-US" sz="1400" dirty="0" smtClean="0"/>
                        <a:t>2.1</a:t>
                      </a:r>
                      <a:endParaRPr lang="en-US" sz="1400" dirty="0"/>
                    </a:p>
                  </a:txBody>
                  <a:tcPr/>
                </a:tc>
                <a:extLst>
                  <a:ext uri="{0D108BD9-81ED-4DB2-BD59-A6C34878D82A}">
                    <a16:rowId xmlns:a16="http://schemas.microsoft.com/office/drawing/2014/main" val="4066591490"/>
                  </a:ext>
                </a:extLst>
              </a:tr>
              <a:tr h="582168">
                <a:tc>
                  <a:txBody>
                    <a:bodyPr/>
                    <a:lstStyle/>
                    <a:p>
                      <a:r>
                        <a:rPr lang="en-US" sz="1400" dirty="0" smtClean="0"/>
                        <a:t>BINA-6</a:t>
                      </a:r>
                      <a:endParaRPr lang="en-US" sz="1400" dirty="0"/>
                    </a:p>
                  </a:txBody>
                  <a:tcPr/>
                </a:tc>
                <a:tc>
                  <a:txBody>
                    <a:bodyPr/>
                    <a:lstStyle/>
                    <a:p>
                      <a:r>
                        <a:rPr lang="en-US" sz="1400" dirty="0" smtClean="0"/>
                        <a:t>2011</a:t>
                      </a:r>
                      <a:endParaRPr lang="en-US" sz="1400" dirty="0"/>
                    </a:p>
                  </a:txBody>
                  <a:tcPr/>
                </a:tc>
                <a:tc>
                  <a:txBody>
                    <a:bodyPr/>
                    <a:lstStyle/>
                    <a:p>
                      <a:r>
                        <a:rPr lang="en-US" sz="1400" dirty="0" smtClean="0"/>
                        <a:t>BINA</a:t>
                      </a:r>
                      <a:endParaRPr lang="en-US" sz="1400" dirty="0"/>
                    </a:p>
                  </a:txBody>
                  <a:tcPr/>
                </a:tc>
                <a:tc>
                  <a:txBody>
                    <a:bodyPr/>
                    <a:lstStyle/>
                    <a:p>
                      <a:r>
                        <a:rPr lang="en-IN" sz="1400" kern="1200" dirty="0" smtClean="0">
                          <a:solidFill>
                            <a:schemeClr val="dk1"/>
                          </a:solidFill>
                          <a:effectLst/>
                          <a:latin typeface="+mn-lt"/>
                          <a:ea typeface="+mn-ea"/>
                          <a:cs typeface="+mn-cs"/>
                        </a:rPr>
                        <a:t>Tolerant to blight and rust, red </a:t>
                      </a:r>
                      <a:r>
                        <a:rPr lang="en-IN" sz="1400" kern="1200" dirty="0" err="1" smtClean="0">
                          <a:solidFill>
                            <a:schemeClr val="dk1"/>
                          </a:solidFill>
                          <a:effectLst/>
                          <a:latin typeface="+mn-lt"/>
                          <a:ea typeface="+mn-ea"/>
                          <a:cs typeface="+mn-cs"/>
                        </a:rPr>
                        <a:t>color</a:t>
                      </a:r>
                      <a:r>
                        <a:rPr lang="en-IN" sz="1400" kern="1200" dirty="0" smtClean="0">
                          <a:solidFill>
                            <a:schemeClr val="dk1"/>
                          </a:solidFill>
                          <a:effectLst/>
                          <a:latin typeface="+mn-lt"/>
                          <a:ea typeface="+mn-ea"/>
                          <a:cs typeface="+mn-cs"/>
                        </a:rPr>
                        <a:t>, good cooking quality, crude protein (30-31%)</a:t>
                      </a:r>
                      <a:endParaRPr lang="en-US" sz="1400" dirty="0"/>
                    </a:p>
                  </a:txBody>
                  <a:tcPr/>
                </a:tc>
                <a:tc>
                  <a:txBody>
                    <a:bodyPr/>
                    <a:lstStyle/>
                    <a:p>
                      <a:r>
                        <a:rPr lang="en-US" sz="1400" dirty="0" smtClean="0"/>
                        <a:t>105-110</a:t>
                      </a:r>
                      <a:endParaRPr lang="en-US" sz="1400" dirty="0"/>
                    </a:p>
                  </a:txBody>
                  <a:tcPr/>
                </a:tc>
                <a:tc>
                  <a:txBody>
                    <a:bodyPr/>
                    <a:lstStyle/>
                    <a:p>
                      <a:r>
                        <a:rPr lang="en-US" sz="1400" dirty="0" smtClean="0"/>
                        <a:t>1.9</a:t>
                      </a:r>
                      <a:endParaRPr lang="en-US" sz="1400" dirty="0"/>
                    </a:p>
                  </a:txBody>
                  <a:tcPr/>
                </a:tc>
                <a:extLst>
                  <a:ext uri="{0D108BD9-81ED-4DB2-BD59-A6C34878D82A}">
                    <a16:rowId xmlns:a16="http://schemas.microsoft.com/office/drawing/2014/main" val="3931805879"/>
                  </a:ext>
                </a:extLst>
              </a:tr>
              <a:tr h="349042">
                <a:tc>
                  <a:txBody>
                    <a:bodyPr/>
                    <a:lstStyle/>
                    <a:p>
                      <a:r>
                        <a:rPr lang="en-US" sz="1400" dirty="0" smtClean="0"/>
                        <a:t>BINA-7</a:t>
                      </a:r>
                      <a:endParaRPr lang="en-US" sz="1400" dirty="0"/>
                    </a:p>
                  </a:txBody>
                  <a:tcPr/>
                </a:tc>
                <a:tc>
                  <a:txBody>
                    <a:bodyPr/>
                    <a:lstStyle/>
                    <a:p>
                      <a:r>
                        <a:rPr lang="en-US" sz="1400" dirty="0" smtClean="0"/>
                        <a:t>2013</a:t>
                      </a:r>
                      <a:endParaRPr lang="en-US" sz="1400" dirty="0"/>
                    </a:p>
                  </a:txBody>
                  <a:tcPr/>
                </a:tc>
                <a:tc>
                  <a:txBody>
                    <a:bodyPr/>
                    <a:lstStyle/>
                    <a:p>
                      <a:r>
                        <a:rPr lang="en-US" sz="1400" dirty="0" smtClean="0"/>
                        <a:t>BINA (BINA/ICARDA)</a:t>
                      </a:r>
                      <a:endParaRPr lang="en-US" sz="1400" dirty="0"/>
                    </a:p>
                  </a:txBody>
                  <a:tcPr/>
                </a:tc>
                <a:tc>
                  <a:txBody>
                    <a:bodyPr/>
                    <a:lstStyle/>
                    <a:p>
                      <a:r>
                        <a:rPr lang="en-IN" sz="1400" kern="1200" dirty="0" smtClean="0">
                          <a:solidFill>
                            <a:schemeClr val="dk1"/>
                          </a:solidFill>
                          <a:effectLst/>
                          <a:latin typeface="+mn-lt"/>
                          <a:ea typeface="+mn-ea"/>
                          <a:cs typeface="+mn-cs"/>
                        </a:rPr>
                        <a:t>Tolerant to blight and rust, red </a:t>
                      </a:r>
                      <a:r>
                        <a:rPr lang="en-IN" sz="1400" kern="1200" dirty="0" err="1" smtClean="0">
                          <a:solidFill>
                            <a:schemeClr val="dk1"/>
                          </a:solidFill>
                          <a:effectLst/>
                          <a:latin typeface="+mn-lt"/>
                          <a:ea typeface="+mn-ea"/>
                          <a:cs typeface="+mn-cs"/>
                        </a:rPr>
                        <a:t>color</a:t>
                      </a:r>
                      <a:r>
                        <a:rPr lang="en-IN" sz="1400" kern="1200" dirty="0" smtClean="0">
                          <a:solidFill>
                            <a:schemeClr val="dk1"/>
                          </a:solidFill>
                          <a:effectLst/>
                          <a:latin typeface="+mn-lt"/>
                          <a:ea typeface="+mn-ea"/>
                          <a:cs typeface="+mn-cs"/>
                        </a:rPr>
                        <a:t>, good cooking quality, high in crude protein </a:t>
                      </a:r>
                      <a:endParaRPr lang="en-US" sz="1400" dirty="0"/>
                    </a:p>
                  </a:txBody>
                  <a:tcPr/>
                </a:tc>
                <a:tc>
                  <a:txBody>
                    <a:bodyPr/>
                    <a:lstStyle/>
                    <a:p>
                      <a:r>
                        <a:rPr lang="en-US" sz="1400" dirty="0" smtClean="0"/>
                        <a:t>100-112</a:t>
                      </a:r>
                      <a:endParaRPr lang="en-US" sz="1400" dirty="0"/>
                    </a:p>
                  </a:txBody>
                  <a:tcPr/>
                </a:tc>
                <a:tc>
                  <a:txBody>
                    <a:bodyPr/>
                    <a:lstStyle/>
                    <a:p>
                      <a:r>
                        <a:rPr lang="en-US" sz="1400" dirty="0" smtClean="0"/>
                        <a:t>2.2-2.4</a:t>
                      </a:r>
                      <a:endParaRPr lang="en-US" sz="1400" dirty="0"/>
                    </a:p>
                  </a:txBody>
                  <a:tcPr/>
                </a:tc>
                <a:extLst>
                  <a:ext uri="{0D108BD9-81ED-4DB2-BD59-A6C34878D82A}">
                    <a16:rowId xmlns:a16="http://schemas.microsoft.com/office/drawing/2014/main" val="1459152440"/>
                  </a:ext>
                </a:extLst>
              </a:tr>
            </a:tbl>
          </a:graphicData>
        </a:graphic>
      </p:graphicFrame>
    </p:spTree>
    <p:extLst>
      <p:ext uri="{BB962C8B-B14F-4D97-AF65-F5344CB8AC3E}">
        <p14:creationId xmlns:p14="http://schemas.microsoft.com/office/powerpoint/2010/main" val="2002895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Estimates of diffusion </a:t>
            </a:r>
            <a:r>
              <a:rPr lang="en-US" dirty="0" smtClean="0"/>
              <a:t>of </a:t>
            </a:r>
            <a:r>
              <a:rPr lang="en-US" dirty="0" smtClean="0"/>
              <a:t>lentil MVs</a:t>
            </a:r>
            <a:endParaRPr lang="en-US" dirty="0"/>
          </a:p>
        </p:txBody>
      </p:sp>
      <p:sp>
        <p:nvSpPr>
          <p:cNvPr id="3" name="Content Placeholder 2"/>
          <p:cNvSpPr>
            <a:spLocks noGrp="1"/>
          </p:cNvSpPr>
          <p:nvPr>
            <p:ph idx="1"/>
          </p:nvPr>
        </p:nvSpPr>
        <p:spPr>
          <a:xfrm>
            <a:off x="1463040" y="2029968"/>
            <a:ext cx="9601200" cy="3581400"/>
          </a:xfrm>
        </p:spPr>
        <p:txBody>
          <a:bodyPr/>
          <a:lstStyle/>
          <a:p>
            <a:r>
              <a:rPr lang="en-US" dirty="0" smtClean="0"/>
              <a:t>Alternative sources of information</a:t>
            </a:r>
            <a:endParaRPr lang="en-US" dirty="0"/>
          </a:p>
          <a:p>
            <a:pPr lvl="1"/>
            <a:r>
              <a:rPr lang="en-US" dirty="0"/>
              <a:t>Farmer-reported (from household survey)</a:t>
            </a:r>
          </a:p>
          <a:p>
            <a:pPr lvl="1"/>
            <a:r>
              <a:rPr lang="en-US" dirty="0"/>
              <a:t>Expert panel (using techniques developed and refined in DIIVA studies)</a:t>
            </a:r>
          </a:p>
          <a:p>
            <a:pPr lvl="1"/>
            <a:r>
              <a:rPr lang="en-US" dirty="0"/>
              <a:t>DNA-testing of seed samples collected from household</a:t>
            </a:r>
          </a:p>
        </p:txBody>
      </p:sp>
    </p:spTree>
    <p:extLst>
      <p:ext uri="{BB962C8B-B14F-4D97-AF65-F5344CB8AC3E}">
        <p14:creationId xmlns:p14="http://schemas.microsoft.com/office/powerpoint/2010/main" val="3328304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348</TotalTime>
  <Words>2297</Words>
  <Application>Microsoft Office PowerPoint</Application>
  <PresentationFormat>Widescreen</PresentationFormat>
  <Paragraphs>276</Paragraphs>
  <Slides>19</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Franklin Gothic Book</vt:lpstr>
      <vt:lpstr>Symbol</vt:lpstr>
      <vt:lpstr>Times New Roman</vt:lpstr>
      <vt:lpstr>Crop</vt:lpstr>
      <vt:lpstr>Large-scale adoption and productivity impacts of improved lentil varieties in Bangladesh</vt:lpstr>
      <vt:lpstr>Objectives</vt:lpstr>
      <vt:lpstr>Background</vt:lpstr>
      <vt:lpstr>Lentils in Bangladesh</vt:lpstr>
      <vt:lpstr>Lentils in Bangladesh</vt:lpstr>
      <vt:lpstr>Major lentil-growing areas</vt:lpstr>
      <vt:lpstr>ICARDA’s role in Bangladesh lentils</vt:lpstr>
      <vt:lpstr>Lentil variety releases, PRC, Bangladesh</vt:lpstr>
      <vt:lpstr>Estimates of diffusion of lentil MVs</vt:lpstr>
      <vt:lpstr>Brief information on sample</vt:lpstr>
      <vt:lpstr>What about the spread of improved varieties in Western Bangladesh? (BAU/ICARDA survey, 2015)</vt:lpstr>
      <vt:lpstr>Diffusion of improved  varieties: Does method of estimation matter?</vt:lpstr>
      <vt:lpstr>Expert panel estimates diverge from other methods</vt:lpstr>
      <vt:lpstr>Farmer knowledge of variety grown was good</vt:lpstr>
      <vt:lpstr>Does farmer mis-identification matter?</vt:lpstr>
      <vt:lpstr>Technology impacts</vt:lpstr>
      <vt:lpstr>Thank You!</vt:lpstr>
      <vt:lpstr>PowerPoint Presentation</vt:lpstr>
      <vt:lpstr>Aggregate lentil production, Bangladesh</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Giovannini, Cristiana (AGAL)</dc:creator>
  <cp:lastModifiedBy>reviewer</cp:lastModifiedBy>
  <cp:revision>33</cp:revision>
  <dcterms:created xsi:type="dcterms:W3CDTF">2017-06-06T07:42:39Z</dcterms:created>
  <dcterms:modified xsi:type="dcterms:W3CDTF">2017-07-06T18:52:43Z</dcterms:modified>
</cp:coreProperties>
</file>